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702" r:id="rId4"/>
    <p:sldMasterId id="2147483716" r:id="rId5"/>
    <p:sldMasterId id="2147483730" r:id="rId6"/>
  </p:sldMasterIdLst>
  <p:sldIdLst>
    <p:sldId id="256" r:id="rId7"/>
    <p:sldId id="258" r:id="rId8"/>
    <p:sldId id="285" r:id="rId9"/>
    <p:sldId id="286" r:id="rId10"/>
    <p:sldId id="280" r:id="rId11"/>
    <p:sldId id="288" r:id="rId12"/>
    <p:sldId id="290" r:id="rId13"/>
    <p:sldId id="284" r:id="rId14"/>
    <p:sldId id="291" r:id="rId15"/>
    <p:sldId id="292" r:id="rId16"/>
    <p:sldId id="293" r:id="rId17"/>
    <p:sldId id="279" r:id="rId18"/>
    <p:sldId id="296" r:id="rId19"/>
    <p:sldId id="277" r:id="rId20"/>
    <p:sldId id="295" r:id="rId21"/>
    <p:sldId id="276" r:id="rId22"/>
    <p:sldId id="267" r:id="rId23"/>
    <p:sldId id="297" r:id="rId24"/>
    <p:sldId id="26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7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4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84376-2C69-436B-985F-D479900FBD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8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F3B96-C49F-49E3-B093-47F40546F8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5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CB3A0-68C6-42E1-A7EE-C95951C2A92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06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F756C-15E1-4E15-A289-D13CD07181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F8A49-8403-44F4-B181-EC662DDDC6B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1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0A38-BFA8-448A-99F4-5E46057909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2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38912-E4C1-4EB6-A21E-C8313CDD53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32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CF179-1945-439C-9757-64258D51F2C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1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40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40862-E618-4DB3-8AE9-2E2C10BCA6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61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8B3A5-F3F6-4946-BE57-7D1D41B525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90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E30B5-EB94-41C5-94F4-E188F38A3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83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25812B-04A1-4A22-B203-A6041728641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4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59F415-9914-4EF4-9420-39B68440AC8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6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84376-2C69-436B-985F-D479900FBD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70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F3B96-C49F-49E3-B093-47F40546F8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26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CB3A0-68C6-42E1-A7EE-C95951C2A92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13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F756C-15E1-4E15-A289-D13CD07181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54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F8A49-8403-44F4-B181-EC662DDDC6B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1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604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0A38-BFA8-448A-99F4-5E46057909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5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38912-E4C1-4EB6-A21E-C8313CDD53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9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CF179-1945-439C-9757-64258D51F2C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13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40862-E618-4DB3-8AE9-2E2C10BCA6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354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8B3A5-F3F6-4946-BE57-7D1D41B525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70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E30B5-EB94-41C5-94F4-E188F38A3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880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25812B-04A1-4A22-B203-A6041728641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32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59F415-9914-4EF4-9420-39B68440AC8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529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84376-2C69-436B-985F-D479900FBD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43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F3B96-C49F-49E3-B093-47F40546F8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451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CB3A0-68C6-42E1-A7EE-C95951C2A92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5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F756C-15E1-4E15-A289-D13CD07181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806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F8A49-8403-44F4-B181-EC662DDDC6B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047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0A38-BFA8-448A-99F4-5E46057909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24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38912-E4C1-4EB6-A21E-C8313CDD53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33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CF179-1945-439C-9757-64258D51F2C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29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40862-E618-4DB3-8AE9-2E2C10BCA6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182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8B3A5-F3F6-4946-BE57-7D1D41B525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41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E30B5-EB94-41C5-94F4-E188F38A3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36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25812B-04A1-4A22-B203-A6041728641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7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59F415-9914-4EF4-9420-39B68440AC8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141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84376-2C69-436B-985F-D479900FBD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757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F3B96-C49F-49E3-B093-47F40546F8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988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CB3A0-68C6-42E1-A7EE-C95951C2A92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923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F756C-15E1-4E15-A289-D13CD07181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352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F8A49-8403-44F4-B181-EC662DDDC6B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906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0A38-BFA8-448A-99F4-5E46057909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01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38912-E4C1-4EB6-A21E-C8313CDD53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542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CF179-1945-439C-9757-64258D51F2C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77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40862-E618-4DB3-8AE9-2E2C10BCA6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6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92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8B3A5-F3F6-4946-BE57-7D1D41B525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28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E30B5-EB94-41C5-94F4-E188F38A3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218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25812B-04A1-4A22-B203-A6041728641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760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59F415-9914-4EF4-9420-39B68440AC8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047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84376-2C69-436B-985F-D479900FBD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384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F3B96-C49F-49E3-B093-47F40546F8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538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CB3A0-68C6-42E1-A7EE-C95951C2A92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547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F756C-15E1-4E15-A289-D13CD07181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277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F8A49-8403-44F4-B181-EC662DDDC6B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689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0A38-BFA8-448A-99F4-5E46057909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6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048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38912-E4C1-4EB6-A21E-C8313CDD53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4464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CF179-1945-439C-9757-64258D51F2C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4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40862-E618-4DB3-8AE9-2E2C10BCA6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673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8B3A5-F3F6-4946-BE57-7D1D41B525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164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E30B5-EB94-41C5-94F4-E188F38A3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98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25812B-04A1-4A22-B203-A6041728641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22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59F415-9914-4EF4-9420-39B68440AC8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9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4C3E-2272-4287-8A2E-DACC6A2F20EC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112F-B0F0-490A-94EF-AEBDFE1D8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3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90EDC8-54AD-4222-BCD2-0D0AAE53069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90EDC8-54AD-4222-BCD2-0D0AAE53069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2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90EDC8-54AD-4222-BCD2-0D0AAE53069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1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90EDC8-54AD-4222-BCD2-0D0AAE53069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0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90EDC8-54AD-4222-BCD2-0D0AAE53069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Software Construction Laboratory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140968"/>
            <a:ext cx="6400800" cy="25202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Week 2 Part 1</a:t>
            </a:r>
          </a:p>
          <a:p>
            <a:r>
              <a:rPr lang="en-US" altLang="zh-CN" dirty="0" smtClean="0"/>
              <a:t>Lab 6</a:t>
            </a:r>
          </a:p>
          <a:p>
            <a:r>
              <a:rPr lang="en-US" altLang="zh-CN" dirty="0" smtClean="0"/>
              <a:t>Mushi Zhou</a:t>
            </a:r>
          </a:p>
          <a:p>
            <a:r>
              <a:rPr lang="en-US" altLang="zh-CN" dirty="0" smtClean="0"/>
              <a:t>Fall 2016 </a:t>
            </a:r>
          </a:p>
          <a:p>
            <a:r>
              <a:rPr lang="en-US" altLang="zh-CN" dirty="0" smtClean="0"/>
              <a:t>UCLA</a:t>
            </a:r>
          </a:p>
        </p:txBody>
      </p:sp>
    </p:spTree>
    <p:extLst>
      <p:ext uri="{BB962C8B-B14F-4D97-AF65-F5344CB8AC3E}">
        <p14:creationId xmlns:p14="http://schemas.microsoft.com/office/powerpoint/2010/main" val="264501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</a:rPr>
              <a:t>GREP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en-US" altLang="zh-CN" sz="2700" b="1" dirty="0">
                <a:latin typeface="Calibri" panose="020F0502020204030204" pitchFamily="34" charset="0"/>
              </a:rPr>
              <a:t>-n</a:t>
            </a: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dirty="0" smtClean="0">
                <a:latin typeface="Calibri" panose="020F0502020204030204" pitchFamily="34" charset="0"/>
              </a:rPr>
              <a:t> Precede </a:t>
            </a:r>
            <a:r>
              <a:rPr lang="en-US" altLang="zh-CN" sz="2700" dirty="0">
                <a:latin typeface="Calibri" panose="020F0502020204030204" pitchFamily="34" charset="0"/>
              </a:rPr>
              <a:t>each output line by its relative line number in the file, each file starting at line </a:t>
            </a:r>
            <a:r>
              <a:rPr lang="en-US" altLang="zh-CN" sz="2700" dirty="0" smtClean="0">
                <a:latin typeface="Calibri" panose="020F0502020204030204" pitchFamily="34" charset="0"/>
              </a:rPr>
              <a:t>1.</a:t>
            </a:r>
            <a:endParaRPr lang="en-US" altLang="zh-CN" sz="2700" b="1" dirty="0" smtClean="0">
              <a:latin typeface="Calibri" panose="020F0502020204030204" pitchFamily="34" charset="0"/>
            </a:endParaRPr>
          </a:p>
          <a:p>
            <a:r>
              <a:rPr lang="en-US" altLang="zh-CN" sz="2700" b="1" dirty="0" smtClean="0">
                <a:latin typeface="Calibri" panose="020F0502020204030204" pitchFamily="34" charset="0"/>
              </a:rPr>
              <a:t>-</a:t>
            </a:r>
            <a:r>
              <a:rPr lang="en-US" altLang="zh-CN" sz="2700" b="1" dirty="0">
                <a:latin typeface="Calibri" panose="020F0502020204030204" pitchFamily="34" charset="0"/>
              </a:rPr>
              <a:t>q</a:t>
            </a:r>
            <a:r>
              <a:rPr lang="en-US" altLang="zh-CN" sz="2700" dirty="0">
                <a:latin typeface="Calibri" panose="020F0502020204030204" pitchFamily="34" charset="0"/>
              </a:rPr>
              <a:t>  </a:t>
            </a:r>
            <a:r>
              <a:rPr lang="en-US" altLang="zh-CN" sz="2700" dirty="0" smtClean="0">
                <a:latin typeface="Calibri" panose="020F0502020204030204" pitchFamily="34" charset="0"/>
              </a:rPr>
              <a:t>No output to </a:t>
            </a:r>
            <a:r>
              <a:rPr lang="en-US" altLang="zh-CN" sz="2700" dirty="0" err="1" smtClean="0">
                <a:latin typeface="Calibri" panose="020F0502020204030204" pitchFamily="34" charset="0"/>
              </a:rPr>
              <a:t>stdout</a:t>
            </a:r>
            <a:endParaRPr lang="en-US" altLang="zh-CN" sz="2700" dirty="0" smtClean="0">
              <a:latin typeface="Calibri" panose="020F0502020204030204" pitchFamily="34" charset="0"/>
            </a:endParaRPr>
          </a:p>
          <a:p>
            <a:r>
              <a:rPr lang="en-US" altLang="zh-CN" sz="2700" b="1" dirty="0">
                <a:latin typeface="Calibri" panose="020F0502020204030204" pitchFamily="34" charset="0"/>
              </a:rPr>
              <a:t>-v</a:t>
            </a: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dirty="0" smtClean="0">
                <a:latin typeface="Calibri" panose="020F0502020204030204" pitchFamily="34" charset="0"/>
              </a:rPr>
              <a:t> Select </a:t>
            </a:r>
            <a:r>
              <a:rPr lang="en-US" altLang="zh-CN" sz="2700" dirty="0">
                <a:latin typeface="Calibri" panose="020F0502020204030204" pitchFamily="34" charset="0"/>
              </a:rPr>
              <a:t>lines not matching any of the specified patterns</a:t>
            </a:r>
            <a:r>
              <a:rPr lang="en-US" altLang="zh-CN" sz="2700" dirty="0" smtClean="0">
                <a:latin typeface="Calibri" panose="020F0502020204030204" pitchFamily="34" charset="0"/>
              </a:rPr>
              <a:t>. </a:t>
            </a:r>
          </a:p>
          <a:p>
            <a:r>
              <a:rPr lang="en-US" altLang="zh-CN" sz="2700" b="1" dirty="0">
                <a:latin typeface="Calibri" panose="020F0502020204030204" pitchFamily="34" charset="0"/>
              </a:rPr>
              <a:t>-x</a:t>
            </a: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dirty="0" smtClean="0">
                <a:latin typeface="Calibri" panose="020F0502020204030204" pitchFamily="34" charset="0"/>
              </a:rPr>
              <a:t> Consider </a:t>
            </a:r>
            <a:r>
              <a:rPr lang="en-US" altLang="zh-CN" sz="2700" dirty="0">
                <a:latin typeface="Calibri" panose="020F0502020204030204" pitchFamily="34" charset="0"/>
              </a:rPr>
              <a:t>only input lines that use all characters </a:t>
            </a:r>
            <a:r>
              <a:rPr lang="en-US" altLang="zh-CN" sz="2700" dirty="0" smtClean="0">
                <a:latin typeface="Calibri" panose="020F0502020204030204" pitchFamily="34" charset="0"/>
              </a:rPr>
              <a:t>to </a:t>
            </a:r>
            <a:r>
              <a:rPr lang="en-US" altLang="zh-CN" sz="2700" dirty="0">
                <a:latin typeface="Calibri" panose="020F0502020204030204" pitchFamily="34" charset="0"/>
              </a:rPr>
              <a:t>match an entire fixed string or regular expression to be </a:t>
            </a:r>
            <a:r>
              <a:rPr lang="en-US" altLang="zh-CN" sz="2700" dirty="0" smtClean="0">
                <a:latin typeface="Calibri" panose="020F0502020204030204" pitchFamily="34" charset="0"/>
              </a:rPr>
              <a:t>matching </a:t>
            </a:r>
            <a:r>
              <a:rPr lang="en-US" altLang="zh-CN" sz="2700" dirty="0">
                <a:latin typeface="Calibri" panose="020F0502020204030204" pitchFamily="34" charset="0"/>
              </a:rPr>
              <a:t>lines</a:t>
            </a:r>
            <a:r>
              <a:rPr lang="en-US" altLang="zh-CN" sz="2700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 sz="2700" dirty="0">
                <a:latin typeface="Calibri" panose="020F0502020204030204" pitchFamily="34" charset="0"/>
              </a:rPr>
              <a:t>The standard input shall be used if no </a:t>
            </a:r>
            <a:r>
              <a:rPr lang="en-US" altLang="zh-CN" sz="2700" i="1" dirty="0">
                <a:latin typeface="Calibri" panose="020F0502020204030204" pitchFamily="34" charset="0"/>
              </a:rPr>
              <a:t>file</a:t>
            </a:r>
            <a:r>
              <a:rPr lang="en-US" altLang="zh-CN" sz="2700" dirty="0">
                <a:latin typeface="Calibri" panose="020F0502020204030204" pitchFamily="34" charset="0"/>
              </a:rPr>
              <a:t> operands are specified</a:t>
            </a:r>
            <a:endParaRPr lang="zh-CN" altLang="en-US" sz="2700" dirty="0">
              <a:latin typeface="Calibri" panose="020F0502020204030204" pitchFamily="34" charset="0"/>
            </a:endParaRPr>
          </a:p>
          <a:p>
            <a:endParaRPr lang="en-US" altLang="zh-CN" sz="27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9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Examples of Using GREP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 dirty="0" smtClean="0">
                <a:latin typeface="Calibri" panose="020F0502020204030204" pitchFamily="34" charset="0"/>
              </a:rPr>
              <a:t>To </a:t>
            </a:r>
            <a:r>
              <a:rPr lang="en-US" altLang="zh-CN" sz="2700" dirty="0">
                <a:latin typeface="Calibri" panose="020F0502020204030204" pitchFamily="34" charset="0"/>
              </a:rPr>
              <a:t>find all uses of the word "</a:t>
            </a:r>
            <a:r>
              <a:rPr lang="en-US" altLang="zh-CN" sz="2700" dirty="0" err="1">
                <a:latin typeface="Calibri" panose="020F0502020204030204" pitchFamily="34" charset="0"/>
              </a:rPr>
              <a:t>Posix</a:t>
            </a:r>
            <a:r>
              <a:rPr lang="en-US" altLang="zh-CN" sz="2700" dirty="0">
                <a:latin typeface="Calibri" panose="020F0502020204030204" pitchFamily="34" charset="0"/>
              </a:rPr>
              <a:t>" (in any case) in file </a:t>
            </a:r>
            <a:r>
              <a:rPr lang="en-US" altLang="zh-CN" sz="2700" b="1" dirty="0">
                <a:latin typeface="Calibri" panose="020F0502020204030204" pitchFamily="34" charset="0"/>
              </a:rPr>
              <a:t>text.mm</a:t>
            </a:r>
            <a:r>
              <a:rPr lang="en-US" altLang="zh-CN" sz="2700" dirty="0">
                <a:latin typeface="Calibri" panose="020F0502020204030204" pitchFamily="34" charset="0"/>
              </a:rPr>
              <a:t> and write with line </a:t>
            </a:r>
            <a:r>
              <a:rPr lang="en-US" altLang="zh-CN" sz="2700" dirty="0" smtClean="0">
                <a:latin typeface="Calibri" panose="020F0502020204030204" pitchFamily="34" charset="0"/>
              </a:rPr>
              <a:t>numbers:</a:t>
            </a:r>
          </a:p>
          <a:p>
            <a:pPr marL="0" indent="0">
              <a:buNone/>
            </a:pP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dirty="0" smtClean="0">
                <a:latin typeface="Calibri" panose="020F050202020403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dirty="0" smtClean="0">
                <a:latin typeface="Calibri" panose="020F0502020204030204" pitchFamily="34" charset="0"/>
              </a:rPr>
              <a:t>    </a:t>
            </a:r>
            <a:r>
              <a:rPr lang="en-US" altLang="zh-CN" sz="2700" dirty="0" err="1" smtClean="0">
                <a:latin typeface="Calibri" panose="020F0502020204030204" pitchFamily="34" charset="0"/>
              </a:rPr>
              <a:t>grep</a:t>
            </a:r>
            <a:r>
              <a:rPr lang="en-US" altLang="zh-CN" sz="2700" dirty="0" smtClean="0">
                <a:latin typeface="Calibri" panose="020F0502020204030204" pitchFamily="34" charset="0"/>
              </a:rPr>
              <a:t> </a:t>
            </a:r>
            <a:r>
              <a:rPr lang="en-US" altLang="zh-CN" sz="2700" dirty="0">
                <a:latin typeface="Calibri" panose="020F0502020204030204" pitchFamily="34" charset="0"/>
              </a:rPr>
              <a:t>-</a:t>
            </a:r>
            <a:r>
              <a:rPr lang="en-US" altLang="zh-CN" sz="2700" dirty="0" err="1">
                <a:latin typeface="Calibri" panose="020F0502020204030204" pitchFamily="34" charset="0"/>
              </a:rPr>
              <a:t>i</a:t>
            </a:r>
            <a:r>
              <a:rPr lang="en-US" altLang="zh-CN" sz="2700" dirty="0">
                <a:latin typeface="Calibri" panose="020F0502020204030204" pitchFamily="34" charset="0"/>
              </a:rPr>
              <a:t> -n </a:t>
            </a:r>
            <a:r>
              <a:rPr lang="en-US" altLang="zh-CN" sz="2700" dirty="0" err="1">
                <a:latin typeface="Calibri" panose="020F0502020204030204" pitchFamily="34" charset="0"/>
              </a:rPr>
              <a:t>posix</a:t>
            </a:r>
            <a:r>
              <a:rPr lang="en-US" altLang="zh-CN" sz="2700" dirty="0">
                <a:latin typeface="Calibri" panose="020F0502020204030204" pitchFamily="34" charset="0"/>
              </a:rPr>
              <a:t> text.mm </a:t>
            </a:r>
            <a:endParaRPr lang="en-US" altLang="zh-CN" sz="27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7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700" dirty="0" smtClean="0">
              <a:latin typeface="Calibri" panose="020F0502020204030204" pitchFamily="34" charset="0"/>
            </a:endParaRPr>
          </a:p>
          <a:p>
            <a:r>
              <a:rPr lang="en-US" altLang="zh-CN" sz="2700" dirty="0" smtClean="0">
                <a:latin typeface="Calibri" panose="020F0502020204030204" pitchFamily="34" charset="0"/>
              </a:rPr>
              <a:t>To </a:t>
            </a:r>
            <a:r>
              <a:rPr lang="en-US" altLang="zh-CN" sz="2700" dirty="0">
                <a:latin typeface="Calibri" panose="020F0502020204030204" pitchFamily="34" charset="0"/>
              </a:rPr>
              <a:t>find all empty lines in the standard input:</a:t>
            </a:r>
          </a:p>
          <a:p>
            <a:pPr marL="0" indent="0">
              <a:buNone/>
            </a:pPr>
            <a:r>
              <a:rPr lang="en-US" altLang="zh-CN" sz="2700" dirty="0" smtClean="0">
                <a:latin typeface="Calibri" panose="020F050202020403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dirty="0" smtClean="0">
                <a:latin typeface="Calibri" panose="020F0502020204030204" pitchFamily="34" charset="0"/>
              </a:rPr>
              <a:t>     </a:t>
            </a:r>
            <a:r>
              <a:rPr lang="en-US" altLang="zh-CN" sz="2700" dirty="0" err="1" smtClean="0">
                <a:latin typeface="Calibri" panose="020F0502020204030204" pitchFamily="34" charset="0"/>
              </a:rPr>
              <a:t>grep</a:t>
            </a:r>
            <a:r>
              <a:rPr lang="en-US" altLang="zh-CN" sz="2700" dirty="0" smtClean="0">
                <a:latin typeface="Calibri" panose="020F0502020204030204" pitchFamily="34" charset="0"/>
              </a:rPr>
              <a:t> </a:t>
            </a:r>
            <a:r>
              <a:rPr lang="en-US" altLang="zh-CN" sz="2700" dirty="0">
                <a:latin typeface="Calibri" panose="020F0502020204030204" pitchFamily="34" charset="0"/>
              </a:rPr>
              <a:t>^$ or</a:t>
            </a:r>
            <a:r>
              <a:rPr lang="en-US" altLang="zh-CN" sz="2700" dirty="0" smtClean="0">
                <a:latin typeface="Calibri" panose="020F0502020204030204" pitchFamily="34" charset="0"/>
              </a:rPr>
              <a:t>:</a:t>
            </a: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</a:rPr>
              <a:t>grep</a:t>
            </a:r>
            <a:r>
              <a:rPr lang="en-US" altLang="zh-CN" sz="2700" dirty="0">
                <a:latin typeface="Calibri" panose="020F0502020204030204" pitchFamily="34" charset="0"/>
              </a:rPr>
              <a:t> -v </a:t>
            </a:r>
          </a:p>
        </p:txBody>
      </p:sp>
    </p:spTree>
    <p:extLst>
      <p:ext uri="{BB962C8B-B14F-4D97-AF65-F5344CB8AC3E}">
        <p14:creationId xmlns:p14="http://schemas.microsoft.com/office/powerpoint/2010/main" val="413075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Searching for Text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ea typeface="宋体" pitchFamily="2" charset="-122"/>
              </a:rPr>
              <a:t>grep</a:t>
            </a:r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: Uses basic regular expressions (BRE)</a:t>
            </a:r>
          </a:p>
          <a:p>
            <a:r>
              <a:rPr lang="en-US" altLang="zh-CN" dirty="0" err="1">
                <a:latin typeface="Calibri" panose="020F0502020204030204" pitchFamily="34" charset="0"/>
                <a:ea typeface="宋体" pitchFamily="2" charset="-122"/>
              </a:rPr>
              <a:t>egrep</a:t>
            </a:r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: Extended </a:t>
            </a:r>
            <a:r>
              <a:rPr lang="en-US" altLang="zh-CN" dirty="0" err="1">
                <a:latin typeface="Calibri" panose="020F0502020204030204" pitchFamily="34" charset="0"/>
                <a:ea typeface="宋体" pitchFamily="2" charset="-122"/>
              </a:rPr>
              <a:t>grep</a:t>
            </a:r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 that uses extended regular expressions (ERE)</a:t>
            </a:r>
          </a:p>
          <a:p>
            <a:r>
              <a:rPr lang="en-US" altLang="zh-CN" dirty="0" err="1">
                <a:latin typeface="Calibri" panose="020F0502020204030204" pitchFamily="34" charset="0"/>
                <a:ea typeface="宋体" pitchFamily="2" charset="-122"/>
              </a:rPr>
              <a:t>Fgrep</a:t>
            </a:r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: Fast </a:t>
            </a:r>
            <a:r>
              <a:rPr lang="en-US" altLang="zh-CN" dirty="0" err="1">
                <a:latin typeface="Calibri" panose="020F0502020204030204" pitchFamily="34" charset="0"/>
                <a:ea typeface="宋体" pitchFamily="2" charset="-122"/>
              </a:rPr>
              <a:t>grep</a:t>
            </a:r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 that matches fixed strings instead of regular expressions</a:t>
            </a:r>
            <a:r>
              <a:rPr lang="en-US" altLang="zh-CN" dirty="0" smtClean="0">
                <a:latin typeface="Calibri" panose="020F0502020204030204" pitchFamily="34" charset="0"/>
                <a:ea typeface="宋体" pitchFamily="2" charset="-122"/>
              </a:rPr>
              <a:t>.</a:t>
            </a:r>
          </a:p>
          <a:p>
            <a:endParaRPr lang="en-US" altLang="zh-CN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87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Catenate</a:t>
            </a:r>
            <a:endParaRPr lang="en-US" altLang="zh-CN" dirty="0">
              <a:latin typeface="Calibri" panose="020F0502020204030204" pitchFamily="34" charset="0"/>
              <a:ea typeface="宋体" pitchFamily="2" charset="-122"/>
            </a:endParaRPr>
          </a:p>
          <a:p>
            <a:r>
              <a:rPr lang="en-US" altLang="zh-CN" dirty="0"/>
              <a:t>It reads data from files, and outputs their contents.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the simplest way to display the contents of a file at the command line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Examples:</a:t>
            </a:r>
          </a:p>
          <a:p>
            <a:pPr marL="0" indent="0">
              <a:buNone/>
            </a:pPr>
            <a:r>
              <a:rPr lang="en-US" altLang="zh-CN" dirty="0" smtClean="0"/>
              <a:t>   cat mytext.txt</a:t>
            </a:r>
          </a:p>
          <a:p>
            <a:pPr marL="0" indent="0">
              <a:buNone/>
            </a:pPr>
            <a:r>
              <a:rPr lang="en-US" altLang="zh-CN" dirty="0" smtClean="0"/>
              <a:t>   cat </a:t>
            </a:r>
            <a:r>
              <a:rPr lang="en-US" altLang="zh-CN" dirty="0"/>
              <a:t>mytext.txt mytext2.txt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04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Basic I/O Redirection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CN" sz="2700" dirty="0" smtClean="0">
                <a:latin typeface="Calibri" panose="020F0502020204030204" pitchFamily="34" charset="0"/>
                <a:ea typeface="宋体" pitchFamily="2" charset="-122"/>
              </a:rPr>
              <a:t>  Most 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programs read from </a:t>
            </a:r>
            <a:r>
              <a:rPr lang="en-US" altLang="zh-CN" sz="2700" dirty="0" err="1">
                <a:latin typeface="Calibri" panose="020F0502020204030204" pitchFamily="34" charset="0"/>
                <a:ea typeface="宋体" pitchFamily="2" charset="-122"/>
              </a:rPr>
              <a:t>stdin</a:t>
            </a:r>
            <a:endParaRPr lang="en-US" altLang="zh-CN" sz="2700" dirty="0">
              <a:latin typeface="Calibri" panose="020F0502020204030204" pitchFamily="34" charset="0"/>
              <a:ea typeface="宋体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zh-CN" sz="2700" dirty="0" smtClean="0">
                <a:latin typeface="Calibri" panose="020F0502020204030204" pitchFamily="34" charset="0"/>
                <a:ea typeface="宋体" pitchFamily="2" charset="-122"/>
              </a:rPr>
              <a:t>  Write 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to </a:t>
            </a:r>
            <a:r>
              <a:rPr lang="en-US" altLang="zh-CN" sz="2700" dirty="0" err="1">
                <a:latin typeface="Calibri" panose="020F0502020204030204" pitchFamily="34" charset="0"/>
                <a:ea typeface="宋体" pitchFamily="2" charset="-122"/>
              </a:rPr>
              <a:t>stdout</a:t>
            </a:r>
            <a:endParaRPr lang="en-US" altLang="zh-CN" sz="2700" dirty="0">
              <a:latin typeface="Calibri" panose="020F0502020204030204" pitchFamily="34" charset="0"/>
              <a:ea typeface="宋体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zh-CN" sz="2700" dirty="0" smtClean="0">
                <a:latin typeface="Calibri" panose="020F0502020204030204" pitchFamily="34" charset="0"/>
                <a:ea typeface="宋体" pitchFamily="2" charset="-122"/>
              </a:rPr>
              <a:t>  Send 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error messages to </a:t>
            </a:r>
            <a:r>
              <a:rPr lang="en-US" altLang="zh-CN" sz="2700" dirty="0" err="1" smtClean="0">
                <a:latin typeface="Calibri" panose="020F0502020204030204" pitchFamily="34" charset="0"/>
                <a:ea typeface="宋体" pitchFamily="2" charset="-122"/>
              </a:rPr>
              <a:t>stderr</a:t>
            </a:r>
            <a:endParaRPr lang="en-US" altLang="zh-CN" sz="2700" dirty="0" smtClean="0">
              <a:latin typeface="Calibri" panose="020F0502020204030204" pitchFamily="34" charset="0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700" dirty="0">
              <a:latin typeface="Calibri" panose="020F0502020204030204" pitchFamily="34" charset="0"/>
              <a:ea typeface="宋体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zh-CN" sz="2700" dirty="0" smtClean="0">
                <a:latin typeface="Calibri" panose="020F0502020204030204" pitchFamily="34" charset="0"/>
              </a:rPr>
              <a:t>  STDIN </a:t>
            </a:r>
            <a:r>
              <a:rPr lang="en-US" altLang="zh-CN" sz="2700" dirty="0">
                <a:latin typeface="Calibri" panose="020F0502020204030204" pitchFamily="34" charset="0"/>
              </a:rPr>
              <a:t>(0) - Standard input (data fed into the program)</a:t>
            </a:r>
          </a:p>
          <a:p>
            <a:r>
              <a:rPr lang="en-US" altLang="zh-CN" sz="2700" dirty="0">
                <a:latin typeface="Calibri" panose="020F0502020204030204" pitchFamily="34" charset="0"/>
              </a:rPr>
              <a:t>STDOUT (1) - Standard output (data printed by the program, defaults to the terminal)</a:t>
            </a:r>
          </a:p>
          <a:p>
            <a:r>
              <a:rPr lang="en-US" altLang="zh-CN" sz="2700" dirty="0">
                <a:latin typeface="Calibri" panose="020F0502020204030204" pitchFamily="34" charset="0"/>
              </a:rPr>
              <a:t>STDERR (2) - Standard error (for error messages, also defaults to the terminal)</a:t>
            </a:r>
          </a:p>
          <a:p>
            <a:pPr marL="0" indent="0">
              <a:lnSpc>
                <a:spcPct val="90000"/>
              </a:lnSpc>
            </a:pPr>
            <a:endParaRPr lang="en-US" altLang="zh-CN" sz="18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35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5872703" cy="2479585"/>
          </a:xfrm>
        </p:spPr>
      </p:pic>
    </p:spTree>
    <p:extLst>
      <p:ext uri="{BB962C8B-B14F-4D97-AF65-F5344CB8AC3E}">
        <p14:creationId xmlns:p14="http://schemas.microsoft.com/office/powerpoint/2010/main" val="409808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ea typeface="宋体" pitchFamily="2" charset="-122"/>
              </a:rPr>
              <a:t>Redirection</a:t>
            </a:r>
            <a:endParaRPr lang="en-US" altLang="zh-CN" dirty="0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Use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program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 &lt;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file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 to make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program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's standard input be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file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:</a:t>
            </a:r>
          </a:p>
          <a:p>
            <a:r>
              <a:rPr lang="en-US" altLang="zh-CN" sz="2700" dirty="0" smtClean="0">
                <a:latin typeface="Calibri" panose="020F0502020204030204" pitchFamily="34" charset="0"/>
                <a:ea typeface="宋体" pitchFamily="2" charset="-122"/>
              </a:rPr>
              <a:t>Use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program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 &gt;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file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 to make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program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's standard output be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file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: </a:t>
            </a:r>
            <a:endParaRPr lang="en-US" altLang="zh-CN" sz="2700" dirty="0" smtClean="0">
              <a:latin typeface="Calibri" panose="020F0502020204030204" pitchFamily="34" charset="0"/>
              <a:ea typeface="宋体" pitchFamily="2" charset="-122"/>
            </a:endParaRPr>
          </a:p>
          <a:p>
            <a:r>
              <a:rPr lang="en-US" altLang="zh-CN" sz="2700" dirty="0" smtClean="0">
                <a:latin typeface="Calibri" panose="020F0502020204030204" pitchFamily="34" charset="0"/>
                <a:ea typeface="宋体" pitchFamily="2" charset="-122"/>
              </a:rPr>
              <a:t>Use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program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 &gt;&gt;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file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 to send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program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's standard output to the end of </a:t>
            </a:r>
            <a:r>
              <a:rPr lang="en-US" altLang="zh-CN" sz="2700" i="1" dirty="0">
                <a:latin typeface="Calibri" panose="020F0502020204030204" pitchFamily="34" charset="0"/>
                <a:ea typeface="宋体" pitchFamily="2" charset="-122"/>
              </a:rPr>
              <a:t>file</a:t>
            </a:r>
            <a:r>
              <a:rPr lang="en-US" altLang="zh-CN" sz="2700" dirty="0">
                <a:latin typeface="Calibri" panose="020F0502020204030204" pitchFamily="34" charset="0"/>
                <a:ea typeface="宋体" pitchFamily="2" charset="-122"/>
              </a:rPr>
              <a:t>. </a:t>
            </a:r>
            <a:endParaRPr lang="en-US" altLang="zh-CN" sz="2700" dirty="0" smtClean="0">
              <a:latin typeface="Calibri" panose="020F0502020204030204" pitchFamily="34" charset="0"/>
              <a:ea typeface="宋体" pitchFamily="2" charset="-122"/>
            </a:endParaRPr>
          </a:p>
          <a:p>
            <a:r>
              <a:rPr lang="en-US" altLang="zh-CN" sz="2700" dirty="0" smtClean="0">
                <a:latin typeface="Calibri" panose="020F0502020204030204" pitchFamily="34" charset="0"/>
                <a:ea typeface="宋体" pitchFamily="2" charset="-122"/>
              </a:rPr>
              <a:t>Redirecting STDERR 2&gt; </a:t>
            </a:r>
          </a:p>
          <a:p>
            <a:r>
              <a:rPr lang="en-US" altLang="zh-CN" sz="2700" dirty="0" smtClean="0">
                <a:latin typeface="Calibri" panose="020F0502020204030204" pitchFamily="34" charset="0"/>
                <a:ea typeface="宋体" pitchFamily="2" charset="-122"/>
              </a:rPr>
              <a:t>Redirecting STDERR to STDOUT   </a:t>
            </a:r>
            <a:r>
              <a:rPr lang="en-US" altLang="zh-CN" sz="2700" dirty="0" smtClean="0">
                <a:latin typeface="Calibri" panose="020F0502020204030204" pitchFamily="34" charset="0"/>
              </a:rPr>
              <a:t>2</a:t>
            </a:r>
            <a:r>
              <a:rPr lang="en-US" altLang="zh-CN" sz="2700" dirty="0">
                <a:latin typeface="Calibri" panose="020F0502020204030204" pitchFamily="34" charset="0"/>
              </a:rPr>
              <a:t>&gt;&amp;</a:t>
            </a:r>
            <a:r>
              <a:rPr lang="en-US" altLang="zh-CN" sz="2700" dirty="0" smtClean="0">
                <a:latin typeface="Calibri" panose="020F0502020204030204" pitchFamily="34" charset="0"/>
              </a:rPr>
              <a:t>1</a:t>
            </a:r>
            <a:endParaRPr lang="en-US" altLang="zh-CN" sz="27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98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j-lt"/>
              </a:rPr>
              <a:t>|</a:t>
            </a:r>
          </a:p>
          <a:p>
            <a:r>
              <a:rPr lang="en-US" altLang="zh-CN" dirty="0" err="1" smtClean="0">
                <a:latin typeface="+mj-lt"/>
              </a:rPr>
              <a:t>ls</a:t>
            </a:r>
            <a:r>
              <a:rPr lang="en-US" altLang="zh-CN" dirty="0" smtClean="0">
                <a:latin typeface="+mj-lt"/>
              </a:rPr>
              <a:t> | head -3</a:t>
            </a:r>
          </a:p>
          <a:p>
            <a:r>
              <a:rPr lang="en-US" altLang="zh-CN" dirty="0" err="1" smtClean="0">
                <a:latin typeface="+mj-lt"/>
              </a:rPr>
              <a:t>ls</a:t>
            </a:r>
            <a:r>
              <a:rPr lang="en-US" altLang="zh-CN" dirty="0" smtClean="0">
                <a:latin typeface="+mj-lt"/>
              </a:rPr>
              <a:t> | head -3 | tail -1</a:t>
            </a:r>
          </a:p>
          <a:p>
            <a:r>
              <a:rPr lang="en-US" altLang="zh-CN" dirty="0" err="1" smtClean="0">
                <a:latin typeface="+mj-lt"/>
              </a:rPr>
              <a:t>ls</a:t>
            </a:r>
            <a:r>
              <a:rPr lang="en-US" altLang="zh-CN" dirty="0" smtClean="0">
                <a:latin typeface="+mj-lt"/>
              </a:rPr>
              <a:t> | head -3 | tail -1</a:t>
            </a:r>
          </a:p>
          <a:p>
            <a:r>
              <a:rPr lang="en-US" altLang="zh-CN" dirty="0" err="1" smtClean="0">
                <a:latin typeface="+mj-lt"/>
              </a:rPr>
              <a:t>Ls</a:t>
            </a:r>
            <a:r>
              <a:rPr lang="en-US" altLang="zh-CN" dirty="0" smtClean="0">
                <a:latin typeface="+mj-lt"/>
              </a:rPr>
              <a:t> | head -3 | tail -1  &gt; myoutput.txt</a:t>
            </a:r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953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Redirection + Piping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Example: </a:t>
            </a:r>
          </a:p>
          <a:p>
            <a:r>
              <a:rPr lang="en-US" altLang="zh-CN" dirty="0"/>
              <a:t>Identify all files in your home directory which the group has write permission for.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ls</a:t>
            </a:r>
            <a:r>
              <a:rPr lang="en-US" altLang="zh-CN" dirty="0"/>
              <a:t> -l ~ | </a:t>
            </a:r>
            <a:r>
              <a:rPr lang="en-US" altLang="zh-CN" dirty="0" err="1"/>
              <a:t>grep</a:t>
            </a:r>
            <a:r>
              <a:rPr lang="en-US" altLang="zh-CN" dirty="0"/>
              <a:t> '^.....</a:t>
            </a:r>
            <a:r>
              <a:rPr lang="en-US" altLang="zh-CN" dirty="0" smtClean="0"/>
              <a:t>w‘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What’s the difference?</a:t>
            </a:r>
            <a:endParaRPr lang="zh-CN" altLang="en-US" dirty="0"/>
          </a:p>
          <a:p>
            <a:pPr marL="0" indent="0">
              <a:buNone/>
            </a:pPr>
            <a:r>
              <a:rPr lang="sv-SE" altLang="zh-CN" dirty="0" smtClean="0">
                <a:latin typeface="Calibri" panose="020F0502020204030204" pitchFamily="34" charset="0"/>
              </a:rPr>
              <a:t>    ls -l | grep '[[:upper:]][[:digit:]]’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</a:rPr>
              <a:t>                         vs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</a:rPr>
              <a:t>  </a:t>
            </a:r>
            <a:r>
              <a:rPr lang="en-US" altLang="zh-CN" dirty="0" smtClean="0">
                <a:latin typeface="Calibri" panose="020F0502020204030204" pitchFamily="34" charset="0"/>
              </a:rPr>
              <a:t>[</a:t>
            </a:r>
            <a:r>
              <a:rPr lang="en-US" altLang="zh-CN" dirty="0" err="1" smtClean="0">
                <a:latin typeface="Calibri" panose="020F0502020204030204" pitchFamily="34" charset="0"/>
              </a:rPr>
              <a:t>upper_case_letter</a:t>
            </a:r>
            <a:r>
              <a:rPr lang="en-US" altLang="zh-CN" dirty="0" smtClean="0">
                <a:latin typeface="Calibri" panose="020F0502020204030204" pitchFamily="34" charset="0"/>
              </a:rPr>
              <a:t> </a:t>
            </a:r>
            <a:r>
              <a:rPr lang="en-US" altLang="zh-CN" dirty="0" err="1" smtClean="0">
                <a:latin typeface="Calibri" panose="020F0502020204030204" pitchFamily="34" charset="0"/>
              </a:rPr>
              <a:t>any_digit</a:t>
            </a:r>
            <a:r>
              <a:rPr lang="en-US" altLang="zh-CN" dirty="0" smtClean="0">
                <a:latin typeface="Calibri" panose="020F0502020204030204" pitchFamily="34" charset="0"/>
              </a:rPr>
              <a:t>]</a:t>
            </a:r>
            <a:endParaRPr lang="zh-CN" altLang="en-US" dirty="0" smtClean="0"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87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More Useful 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Sed</a:t>
            </a:r>
            <a:endParaRPr lang="en-US" altLang="zh-CN" dirty="0" smtClean="0"/>
          </a:p>
          <a:p>
            <a:r>
              <a:rPr lang="en-US" altLang="zh-CN" dirty="0" smtClean="0"/>
              <a:t>Cut</a:t>
            </a:r>
          </a:p>
          <a:p>
            <a:r>
              <a:rPr lang="en-US" altLang="zh-CN" dirty="0" smtClean="0"/>
              <a:t>Sort</a:t>
            </a:r>
          </a:p>
          <a:p>
            <a:r>
              <a:rPr lang="en-US" altLang="zh-CN" dirty="0" err="1" smtClean="0"/>
              <a:t>Uniq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With redirection and piping, can achieve very powerful things in one command 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ut tricky!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Commands</a:t>
            </a:r>
            <a:r>
              <a:rPr lang="en-US" altLang="zh-CN" dirty="0" smtClean="0"/>
              <a:t> and basic scripting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77152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Unix wildcards &amp; basic regular expressions</a:t>
            </a:r>
          </a:p>
          <a:p>
            <a:r>
              <a:rPr lang="en-US" altLang="zh-CN" dirty="0" smtClean="0"/>
              <a:t>More advanced commands</a:t>
            </a:r>
          </a:p>
          <a:p>
            <a:r>
              <a:rPr lang="en-US" altLang="zh-CN" dirty="0" smtClean="0"/>
              <a:t>Piping and redirection</a:t>
            </a:r>
          </a:p>
          <a:p>
            <a:r>
              <a:rPr lang="en-US" altLang="zh-CN" dirty="0" smtClean="0"/>
              <a:t>Interpreted language &amp; Shell Scripting next week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2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Wildcards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Two types: </a:t>
            </a:r>
          </a:p>
          <a:p>
            <a:r>
              <a:rPr lang="en-US" altLang="zh-CN" dirty="0" smtClean="0"/>
              <a:t>Standard Wildcards (</a:t>
            </a:r>
            <a:r>
              <a:rPr lang="en-US" altLang="zh-CN" dirty="0" err="1" smtClean="0"/>
              <a:t>globbing</a:t>
            </a:r>
            <a:r>
              <a:rPr lang="en-US" altLang="zh-CN" dirty="0" smtClean="0"/>
              <a:t> patterns) mainly for shell scripts </a:t>
            </a:r>
          </a:p>
          <a:p>
            <a:pPr marL="0" indent="0">
              <a:buNone/>
            </a:pPr>
            <a:r>
              <a:rPr lang="en-US" altLang="zh-CN" dirty="0" smtClean="0"/>
              <a:t>    - man 7 glob</a:t>
            </a:r>
          </a:p>
          <a:p>
            <a:r>
              <a:rPr lang="en-US" altLang="zh-CN" dirty="0" smtClean="0"/>
              <a:t>Regular expressions</a:t>
            </a:r>
          </a:p>
          <a:p>
            <a:pPr marL="0" indent="0">
              <a:buNone/>
            </a:pPr>
            <a:r>
              <a:rPr lang="en-US" altLang="zh-CN" dirty="0" smtClean="0"/>
              <a:t>    - man 7 regex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32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4000" dirty="0"/>
              <a:t>Standard Wildcards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 smtClean="0"/>
              <a:t>?</a:t>
            </a:r>
            <a:r>
              <a:rPr lang="en-US" altLang="zh-CN" dirty="0" smtClean="0"/>
              <a:t>   Represent any </a:t>
            </a:r>
            <a:r>
              <a:rPr lang="en-US" altLang="zh-CN" i="1" dirty="0" smtClean="0"/>
              <a:t>single </a:t>
            </a:r>
            <a:r>
              <a:rPr lang="en-US" altLang="zh-CN" dirty="0" smtClean="0"/>
              <a:t>character</a:t>
            </a:r>
          </a:p>
          <a:p>
            <a:r>
              <a:rPr lang="en-US" altLang="zh-CN" b="1" dirty="0" smtClean="0"/>
              <a:t>*</a:t>
            </a:r>
            <a:r>
              <a:rPr lang="en-US" altLang="zh-CN" dirty="0" smtClean="0"/>
              <a:t>   Represent any number of characters (including zero)</a:t>
            </a:r>
          </a:p>
          <a:p>
            <a:r>
              <a:rPr lang="en-US" altLang="zh-CN" b="1" dirty="0" smtClean="0"/>
              <a:t>[ ]  </a:t>
            </a:r>
            <a:r>
              <a:rPr lang="en-US" altLang="zh-CN" dirty="0" smtClean="0"/>
              <a:t>Specifies a range. </a:t>
            </a:r>
          </a:p>
          <a:p>
            <a:pPr marL="0" indent="0"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  Ex:  a[</a:t>
            </a:r>
            <a:r>
              <a:rPr lang="en-US" altLang="zh-CN" i="1" dirty="0" err="1" smtClean="0"/>
              <a:t>a,o,u</a:t>
            </a:r>
            <a:r>
              <a:rPr lang="en-US" altLang="zh-CN" i="1" dirty="0" smtClean="0"/>
              <a:t>]b -&gt; </a:t>
            </a:r>
            <a:r>
              <a:rPr lang="en-US" altLang="zh-CN" i="1" dirty="0" err="1" smtClean="0"/>
              <a:t>aab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aob</a:t>
            </a:r>
            <a:r>
              <a:rPr lang="en-US" altLang="zh-CN" i="1" dirty="0" smtClean="0"/>
              <a:t>,      a[a-c]b -&gt; </a:t>
            </a:r>
            <a:r>
              <a:rPr lang="en-US" altLang="zh-CN" i="1" dirty="0" err="1" smtClean="0"/>
              <a:t>aab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abb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acb</a:t>
            </a:r>
            <a:r>
              <a:rPr lang="en-US" altLang="zh-CN" i="1" dirty="0" smtClean="0"/>
              <a:t>. </a:t>
            </a:r>
          </a:p>
          <a:p>
            <a:r>
              <a:rPr lang="en-US" altLang="zh-CN" b="1" dirty="0" smtClean="0"/>
              <a:t>{ }</a:t>
            </a:r>
            <a:r>
              <a:rPr lang="en-US" altLang="zh-CN" dirty="0" smtClean="0"/>
              <a:t>  Match terms. Separated by commas and each term can be a wildcard.  No space between commas. </a:t>
            </a:r>
          </a:p>
          <a:p>
            <a:r>
              <a:rPr lang="en-US" altLang="zh-CN" b="1" dirty="0" smtClean="0"/>
              <a:t>[!] </a:t>
            </a:r>
            <a:r>
              <a:rPr lang="en-US" altLang="zh-CN" dirty="0" smtClean="0"/>
              <a:t> Logical NOT of []</a:t>
            </a:r>
          </a:p>
          <a:p>
            <a:r>
              <a:rPr lang="en-US" altLang="zh-CN" dirty="0" smtClean="0"/>
              <a:t> </a:t>
            </a:r>
            <a:r>
              <a:rPr lang="en-US" altLang="zh-CN" b="1" dirty="0" smtClean="0"/>
              <a:t>\ </a:t>
            </a:r>
            <a:r>
              <a:rPr lang="en-US" altLang="zh-CN" dirty="0" smtClean="0"/>
              <a:t>   Used as an "escape" character, i.e. to protect a subsequent special character.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i="1" dirty="0" smtClean="0"/>
              <a:t>Ex: "\\” searches for a backslash. </a:t>
            </a:r>
          </a:p>
        </p:txBody>
      </p:sp>
    </p:spTree>
    <p:extLst>
      <p:ext uri="{BB962C8B-B14F-4D97-AF65-F5344CB8AC3E}">
        <p14:creationId xmlns:p14="http://schemas.microsoft.com/office/powerpoint/2010/main" val="83966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</a:rPr>
              <a:t>They are used for any form </a:t>
            </a:r>
            <a:r>
              <a:rPr lang="en-US" altLang="zh-CN" dirty="0">
                <a:latin typeface="Calibri" panose="020F0502020204030204" pitchFamily="34" charset="0"/>
              </a:rPr>
              <a:t>of </a:t>
            </a:r>
            <a:r>
              <a:rPr lang="en-US" altLang="zh-CN" dirty="0">
                <a:latin typeface="Calibri" panose="020F0502020204030204" pitchFamily="34" charset="0"/>
              </a:rPr>
              <a:t>m</a:t>
            </a:r>
            <a:r>
              <a:rPr lang="en-US" altLang="zh-CN" dirty="0">
                <a:latin typeface="Calibri" panose="020F0502020204030204" pitchFamily="34" charset="0"/>
              </a:rPr>
              <a:t>anipulation </a:t>
            </a:r>
            <a:r>
              <a:rPr lang="en-US" altLang="zh-CN" dirty="0">
                <a:latin typeface="Calibri" panose="020F0502020204030204" pitchFamily="34" charset="0"/>
              </a:rPr>
              <a:t>of multiple parts of text and by various programming languages that work with text</a:t>
            </a:r>
            <a:r>
              <a:rPr lang="en-US" altLang="zh-CN" dirty="0">
                <a:latin typeface="Calibri" panose="020F0502020204030204" pitchFamily="34" charset="0"/>
              </a:rPr>
              <a:t>.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There are basic and extended regular expressions</a:t>
            </a:r>
            <a:endParaRPr lang="en-US" altLang="zh-CN" dirty="0">
              <a:latin typeface="Calibri" panose="020F0502020204030204" pitchFamily="34" charset="0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-1352550" y="-1533525"/>
            <a:ext cx="1892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" b="1">
                <a:solidFill>
                  <a:srgbClr val="000000"/>
                </a:solidFill>
                <a:ea typeface="宋体" pitchFamily="2" charset="-122"/>
              </a:rPr>
              <a:t>Table 3-1. POSIX BRE and ERE metacharacters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67544" y="4046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sz="4000" kern="0" dirty="0" smtClean="0">
                <a:latin typeface="Calibri" panose="020F0502020204030204" pitchFamily="34" charset="0"/>
              </a:rPr>
              <a:t>Regular Expressions </a:t>
            </a:r>
            <a:endParaRPr lang="zh-CN" altLang="en-US" sz="40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1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Calibri" panose="020F0502020204030204" pitchFamily="34" charset="0"/>
              </a:rPr>
              <a:t>Regex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</a:rPr>
              <a:t>. 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M</a:t>
            </a:r>
            <a:r>
              <a:rPr lang="en-US" altLang="zh-CN" dirty="0">
                <a:latin typeface="Calibri" panose="020F0502020204030204" pitchFamily="34" charset="0"/>
              </a:rPr>
              <a:t>atch </a:t>
            </a:r>
            <a:r>
              <a:rPr lang="en-US" altLang="zh-CN" dirty="0">
                <a:latin typeface="Calibri" panose="020F0502020204030204" pitchFamily="34" charset="0"/>
              </a:rPr>
              <a:t>any single character, equivalent to ? </a:t>
            </a:r>
            <a:r>
              <a:rPr lang="en-US" altLang="zh-CN" dirty="0" smtClean="0">
                <a:latin typeface="Calibri" panose="020F0502020204030204" pitchFamily="34" charset="0"/>
              </a:rPr>
              <a:t>in </a:t>
            </a:r>
            <a:r>
              <a:rPr lang="en-US" altLang="zh-CN" dirty="0">
                <a:latin typeface="Calibri" panose="020F0502020204030204" pitchFamily="34" charset="0"/>
              </a:rPr>
              <a:t>standard wildcard expressions.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\ </a:t>
            </a:r>
            <a:r>
              <a:rPr lang="en-US" altLang="zh-CN" dirty="0">
                <a:latin typeface="Calibri" panose="020F0502020204030204" pitchFamily="34" charset="0"/>
              </a:rPr>
              <a:t>U</a:t>
            </a:r>
            <a:r>
              <a:rPr lang="en-US" altLang="zh-CN" dirty="0" smtClean="0">
                <a:latin typeface="Calibri" panose="020F0502020204030204" pitchFamily="34" charset="0"/>
              </a:rPr>
              <a:t>sed </a:t>
            </a:r>
            <a:r>
              <a:rPr lang="en-US" altLang="zh-CN" dirty="0">
                <a:latin typeface="Calibri" panose="020F0502020204030204" pitchFamily="34" charset="0"/>
              </a:rPr>
              <a:t>as an "escape" </a:t>
            </a:r>
            <a:r>
              <a:rPr lang="en-US" altLang="zh-CN" dirty="0" smtClean="0">
                <a:latin typeface="Calibri" panose="020F0502020204030204" pitchFamily="34" charset="0"/>
              </a:rPr>
              <a:t>character. Same in standard wildcard.</a:t>
            </a:r>
          </a:p>
          <a:p>
            <a:r>
              <a:rPr lang="en-US" altLang="zh-CN" b="1" dirty="0">
                <a:latin typeface="Calibri" panose="020F0502020204030204" pitchFamily="34" charset="0"/>
              </a:rPr>
              <a:t>*</a:t>
            </a:r>
            <a:r>
              <a:rPr lang="en-US" altLang="zh-CN" dirty="0">
                <a:latin typeface="Calibri" panose="020F0502020204030204" pitchFamily="34" charset="0"/>
              </a:rPr>
              <a:t> T</a:t>
            </a:r>
            <a:r>
              <a:rPr lang="en-US" altLang="zh-CN" dirty="0" smtClean="0">
                <a:latin typeface="Calibri" panose="020F0502020204030204" pitchFamily="34" charset="0"/>
              </a:rPr>
              <a:t>he </a:t>
            </a:r>
            <a:r>
              <a:rPr lang="en-US" altLang="zh-CN" dirty="0">
                <a:latin typeface="Calibri" panose="020F0502020204030204" pitchFamily="34" charset="0"/>
              </a:rPr>
              <a:t>proceeding item is to be matched </a:t>
            </a:r>
            <a:r>
              <a:rPr lang="en-US" altLang="zh-CN" i="1" dirty="0">
                <a:latin typeface="Calibri" panose="020F0502020204030204" pitchFamily="34" charset="0"/>
              </a:rPr>
              <a:t>zero or more</a:t>
            </a:r>
            <a:r>
              <a:rPr lang="en-US" altLang="zh-CN" dirty="0">
                <a:latin typeface="Calibri" panose="020F0502020204030204" pitchFamily="34" charset="0"/>
              </a:rPr>
              <a:t> times</a:t>
            </a:r>
            <a:r>
              <a:rPr lang="en-US" altLang="zh-CN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altLang="zh-CN" b="1" dirty="0">
                <a:latin typeface="Calibri" panose="020F0502020204030204" pitchFamily="34" charset="0"/>
              </a:rPr>
              <a:t>.</a:t>
            </a:r>
            <a:r>
              <a:rPr lang="en-US" altLang="zh-CN" b="1" dirty="0" smtClean="0">
                <a:latin typeface="Calibri" panose="020F0502020204030204" pitchFamily="34" charset="0"/>
              </a:rPr>
              <a:t>*</a:t>
            </a:r>
            <a:r>
              <a:rPr lang="en-US" altLang="zh-CN" dirty="0">
                <a:latin typeface="Calibri" panose="020F0502020204030204" pitchFamily="34" charset="0"/>
              </a:rPr>
              <a:t> </a:t>
            </a:r>
            <a:r>
              <a:rPr lang="en-US" altLang="zh-CN" dirty="0">
                <a:latin typeface="Calibri" panose="020F0502020204030204" pitchFamily="34" charset="0"/>
              </a:rPr>
              <a:t>U</a:t>
            </a:r>
            <a:r>
              <a:rPr lang="en-US" altLang="zh-CN" dirty="0" smtClean="0">
                <a:latin typeface="Calibri" panose="020F0502020204030204" pitchFamily="34" charset="0"/>
              </a:rPr>
              <a:t>sed </a:t>
            </a:r>
            <a:r>
              <a:rPr lang="en-US" altLang="zh-CN" dirty="0">
                <a:latin typeface="Calibri" panose="020F0502020204030204" pitchFamily="34" charset="0"/>
              </a:rPr>
              <a:t>to match any string, equivalent to * in standard wildcards</a:t>
            </a:r>
            <a:r>
              <a:rPr lang="en-US" altLang="zh-CN" dirty="0" smtClean="0">
                <a:latin typeface="Calibri" panose="020F0502020204030204" pitchFamily="34" charset="0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82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Regex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^</a:t>
            </a:r>
            <a:r>
              <a:rPr lang="en-US" altLang="zh-CN" dirty="0">
                <a:latin typeface="Calibri" panose="020F0502020204030204" pitchFamily="34" charset="0"/>
              </a:rPr>
              <a:t> (caret</a:t>
            </a:r>
            <a:r>
              <a:rPr lang="en-US" altLang="zh-CN" dirty="0" smtClean="0">
                <a:latin typeface="Calibri" panose="020F0502020204030204" pitchFamily="34" charset="0"/>
              </a:rPr>
              <a:t>) Means </a:t>
            </a:r>
            <a:r>
              <a:rPr lang="en-US" altLang="zh-CN" dirty="0">
                <a:latin typeface="Calibri" panose="020F0502020204030204" pitchFamily="34" charset="0"/>
              </a:rPr>
              <a:t>"the beginning of the line". </a:t>
            </a:r>
            <a:r>
              <a:rPr lang="en-US" altLang="zh-CN" dirty="0" smtClean="0">
                <a:latin typeface="Calibri" panose="020F0502020204030204" pitchFamily="34" charset="0"/>
              </a:rPr>
              <a:t> </a:t>
            </a:r>
            <a:r>
              <a:rPr lang="en-US" altLang="zh-CN" i="1" dirty="0" smtClean="0">
                <a:latin typeface="Calibri" panose="020F0502020204030204" pitchFamily="34" charset="0"/>
              </a:rPr>
              <a:t>Ex: "^</a:t>
            </a:r>
            <a:r>
              <a:rPr lang="en-US" altLang="zh-CN" i="1" dirty="0">
                <a:latin typeface="Calibri" panose="020F0502020204030204" pitchFamily="34" charset="0"/>
              </a:rPr>
              <a:t>a" means find a line starting with an "a".</a:t>
            </a:r>
          </a:p>
          <a:p>
            <a:r>
              <a:rPr lang="en-US" altLang="zh-CN" b="1" dirty="0">
                <a:latin typeface="Calibri" panose="020F0502020204030204" pitchFamily="34" charset="0"/>
              </a:rPr>
              <a:t>$</a:t>
            </a:r>
            <a:r>
              <a:rPr lang="en-US" altLang="zh-CN" dirty="0">
                <a:latin typeface="Calibri" panose="020F0502020204030204" pitchFamily="34" charset="0"/>
              </a:rPr>
              <a:t> M</a:t>
            </a:r>
            <a:r>
              <a:rPr lang="en-US" altLang="zh-CN" dirty="0" smtClean="0">
                <a:latin typeface="Calibri" panose="020F0502020204030204" pitchFamily="34" charset="0"/>
              </a:rPr>
              <a:t>eans </a:t>
            </a:r>
            <a:r>
              <a:rPr lang="en-US" altLang="zh-CN" dirty="0">
                <a:latin typeface="Calibri" panose="020F0502020204030204" pitchFamily="34" charset="0"/>
              </a:rPr>
              <a:t>"the end of the line". </a:t>
            </a:r>
          </a:p>
          <a:p>
            <a:r>
              <a:rPr lang="en-US" altLang="zh-CN" b="1" dirty="0">
                <a:latin typeface="Calibri" panose="020F0502020204030204" pitchFamily="34" charset="0"/>
              </a:rPr>
              <a:t>[ ]</a:t>
            </a:r>
            <a:r>
              <a:rPr lang="en-US" altLang="zh-CN" dirty="0">
                <a:latin typeface="Calibri" panose="020F0502020204030204" pitchFamily="34" charset="0"/>
              </a:rPr>
              <a:t> S</a:t>
            </a:r>
            <a:r>
              <a:rPr lang="en-US" altLang="zh-CN" dirty="0" smtClean="0">
                <a:latin typeface="Calibri" panose="020F0502020204030204" pitchFamily="34" charset="0"/>
              </a:rPr>
              <a:t>pecifies </a:t>
            </a:r>
            <a:r>
              <a:rPr lang="en-US" altLang="zh-CN" dirty="0">
                <a:latin typeface="Calibri" panose="020F0502020204030204" pitchFamily="34" charset="0"/>
              </a:rPr>
              <a:t>a range.</a:t>
            </a:r>
          </a:p>
          <a:p>
            <a:r>
              <a:rPr lang="en-US" altLang="zh-CN" b="1" dirty="0" smtClean="0">
                <a:latin typeface="Calibri" panose="020F0502020204030204" pitchFamily="34" charset="0"/>
              </a:rPr>
              <a:t>|</a:t>
            </a:r>
            <a:r>
              <a:rPr lang="en-US" altLang="zh-CN" dirty="0" smtClean="0">
                <a:latin typeface="Calibri" panose="020F0502020204030204" pitchFamily="34" charset="0"/>
              </a:rPr>
              <a:t>   This </a:t>
            </a:r>
            <a:r>
              <a:rPr lang="en-US" altLang="zh-CN" dirty="0">
                <a:latin typeface="Calibri" panose="020F0502020204030204" pitchFamily="34" charset="0"/>
              </a:rPr>
              <a:t>wildcard makes a logical OR relationship between wildcards.</a:t>
            </a:r>
          </a:p>
          <a:p>
            <a:r>
              <a:rPr lang="en-US" altLang="zh-CN" b="1" dirty="0" smtClean="0">
                <a:latin typeface="Calibri" panose="020F0502020204030204" pitchFamily="34" charset="0"/>
              </a:rPr>
              <a:t>[^]</a:t>
            </a:r>
            <a:r>
              <a:rPr lang="en-US" altLang="zh-CN" dirty="0" smtClean="0">
                <a:latin typeface="Calibri" panose="020F0502020204030204" pitchFamily="34" charset="0"/>
              </a:rPr>
              <a:t>  This </a:t>
            </a:r>
            <a:r>
              <a:rPr lang="en-US" altLang="zh-CN" dirty="0">
                <a:latin typeface="Calibri" panose="020F0502020204030204" pitchFamily="34" charset="0"/>
              </a:rPr>
              <a:t>is the equivalent of [!] in standard wildcards. 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8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Examples</a:t>
            </a:r>
          </a:p>
        </p:txBody>
      </p:sp>
      <p:graphicFrame>
        <p:nvGraphicFramePr>
          <p:cNvPr id="27695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448670"/>
              </p:ext>
            </p:extLst>
          </p:nvPr>
        </p:nvGraphicFramePr>
        <p:xfrm>
          <a:off x="395536" y="1196752"/>
          <a:ext cx="8489950" cy="5023486"/>
        </p:xfrm>
        <a:graphic>
          <a:graphicData uri="http://schemas.openxmlformats.org/drawingml/2006/table">
            <a:tbl>
              <a:tblPr/>
              <a:tblGrid>
                <a:gridCol w="1479550"/>
                <a:gridCol w="7010400"/>
              </a:tblGrid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Expression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Matches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tolstoy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The seven letters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tolstoy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, anywhere on a line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^tolstoy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The seven letters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tolstoy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, at the beginning of a line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tolstoy$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The seven letters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tolstoy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, at the end of a line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^tolstoy$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A line containing exactly the seven letters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tolstoy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, and nothing else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Ttolstoy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]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Either the seven letters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Tolstoy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, or the seven letters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tolstoy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, anywhere on a line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tol.toy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The three letters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, any character, and the three letters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toy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Anywhere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on a line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tol.*toy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The three letters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, any sequence of zero or more characters, and the three letters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</a:rPr>
                        <a:t>toy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Anywhere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on a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line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29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Calibri" panose="020F0502020204030204" pitchFamily="34" charset="0"/>
              </a:rPr>
              <a:t>GREP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altLang="zh-CN" sz="2700" dirty="0">
                <a:latin typeface="Calibri" panose="020F0502020204030204" pitchFamily="34" charset="0"/>
              </a:rPr>
              <a:t>search a file for a </a:t>
            </a:r>
            <a:r>
              <a:rPr lang="en-US" altLang="zh-CN" sz="2700" dirty="0" smtClean="0">
                <a:latin typeface="Calibri" panose="020F0502020204030204" pitchFamily="34" charset="0"/>
              </a:rPr>
              <a:t>pattern</a:t>
            </a:r>
          </a:p>
          <a:p>
            <a:pPr marL="0" indent="0">
              <a:buNone/>
            </a:pPr>
            <a:r>
              <a:rPr lang="en-US" altLang="zh-CN" sz="2700" dirty="0" smtClean="0">
                <a:latin typeface="Calibri" panose="020F0502020204030204" pitchFamily="34" charset="0"/>
              </a:rPr>
              <a:t>Some useful options:</a:t>
            </a:r>
          </a:p>
          <a:p>
            <a:r>
              <a:rPr lang="en-US" altLang="zh-CN" sz="2700" b="1" dirty="0" smtClean="0">
                <a:latin typeface="Calibri" panose="020F0502020204030204" pitchFamily="34" charset="0"/>
              </a:rPr>
              <a:t>-</a:t>
            </a:r>
            <a:r>
              <a:rPr lang="en-US" altLang="zh-CN" sz="2700" b="1" dirty="0">
                <a:latin typeface="Calibri" panose="020F0502020204030204" pitchFamily="34" charset="0"/>
              </a:rPr>
              <a:t>F</a:t>
            </a:r>
            <a:r>
              <a:rPr lang="en-US" altLang="zh-CN" sz="2700" dirty="0">
                <a:latin typeface="Calibri" panose="020F0502020204030204" pitchFamily="34" charset="0"/>
              </a:rPr>
              <a:t> Match using fixed strings</a:t>
            </a:r>
            <a:r>
              <a:rPr lang="en-US" altLang="zh-CN" sz="27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altLang="zh-CN" sz="2700" b="1" dirty="0">
                <a:latin typeface="Calibri" panose="020F0502020204030204" pitchFamily="34" charset="0"/>
              </a:rPr>
              <a:t>-e </a:t>
            </a: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i="1" dirty="0" err="1" smtClean="0">
                <a:latin typeface="Calibri" panose="020F0502020204030204" pitchFamily="34" charset="0"/>
              </a:rPr>
              <a:t>pattern_list</a:t>
            </a:r>
            <a:r>
              <a:rPr lang="en-US" altLang="zh-CN" sz="2700" i="1" dirty="0" smtClean="0">
                <a:latin typeface="Calibri" panose="020F0502020204030204" pitchFamily="34" charset="0"/>
              </a:rPr>
              <a:t> </a:t>
            </a:r>
            <a:r>
              <a:rPr lang="en-US" altLang="zh-CN" sz="2700" dirty="0" smtClean="0">
                <a:latin typeface="Calibri" panose="020F0502020204030204" pitchFamily="34" charset="0"/>
              </a:rPr>
              <a:t>   Specify </a:t>
            </a:r>
            <a:r>
              <a:rPr lang="en-US" altLang="zh-CN" sz="2700" dirty="0">
                <a:latin typeface="Calibri" panose="020F0502020204030204" pitchFamily="34" charset="0"/>
              </a:rPr>
              <a:t>one or more patterns to be used during the search for </a:t>
            </a:r>
            <a:r>
              <a:rPr lang="en-US" altLang="zh-CN" sz="2700" dirty="0" smtClean="0">
                <a:latin typeface="Calibri" panose="020F0502020204030204" pitchFamily="34" charset="0"/>
              </a:rPr>
              <a:t>input. Separated </a:t>
            </a:r>
            <a:r>
              <a:rPr lang="en-US" altLang="zh-CN" sz="2700" dirty="0">
                <a:latin typeface="Calibri" panose="020F0502020204030204" pitchFamily="34" charset="0"/>
              </a:rPr>
              <a:t>by a &lt;newline</a:t>
            </a:r>
            <a:r>
              <a:rPr lang="en-US" altLang="zh-CN" sz="2700" dirty="0" smtClean="0">
                <a:latin typeface="Calibri" panose="020F0502020204030204" pitchFamily="34" charset="0"/>
              </a:rPr>
              <a:t>&gt;.</a:t>
            </a:r>
          </a:p>
          <a:p>
            <a:r>
              <a:rPr lang="en-US" altLang="zh-CN" sz="2700" b="1" dirty="0">
                <a:latin typeface="Calibri" panose="020F0502020204030204" pitchFamily="34" charset="0"/>
              </a:rPr>
              <a:t>-f </a:t>
            </a: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i="1" dirty="0" err="1">
                <a:latin typeface="Calibri" panose="020F0502020204030204" pitchFamily="34" charset="0"/>
              </a:rPr>
              <a:t>pattern_file</a:t>
            </a: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dirty="0" smtClean="0">
                <a:latin typeface="Calibri" panose="020F0502020204030204" pitchFamily="34" charset="0"/>
              </a:rPr>
              <a:t>  Search from a file</a:t>
            </a:r>
          </a:p>
          <a:p>
            <a:r>
              <a:rPr lang="en-US" altLang="zh-CN" sz="2700" b="1" dirty="0" smtClean="0">
                <a:latin typeface="Calibri" panose="020F0502020204030204" pitchFamily="34" charset="0"/>
              </a:rPr>
              <a:t>-</a:t>
            </a:r>
            <a:r>
              <a:rPr lang="en-US" altLang="zh-CN" sz="2700" b="1" dirty="0" err="1">
                <a:latin typeface="Calibri" panose="020F0502020204030204" pitchFamily="34" charset="0"/>
              </a:rPr>
              <a:t>i</a:t>
            </a: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r>
              <a:rPr lang="en-US" altLang="zh-CN" sz="2700" dirty="0" smtClean="0">
                <a:latin typeface="Calibri" panose="020F0502020204030204" pitchFamily="34" charset="0"/>
              </a:rPr>
              <a:t> Perform </a:t>
            </a:r>
            <a:r>
              <a:rPr lang="en-US" altLang="zh-CN" sz="2700" dirty="0">
                <a:latin typeface="Calibri" panose="020F0502020204030204" pitchFamily="34" charset="0"/>
              </a:rPr>
              <a:t>pattern matching in searches without regard to </a:t>
            </a:r>
            <a:r>
              <a:rPr lang="en-US" altLang="zh-CN" sz="2700" dirty="0" smtClean="0">
                <a:latin typeface="Calibri" panose="020F0502020204030204" pitchFamily="34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66130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688</Words>
  <Application>Microsoft Office PowerPoint</Application>
  <PresentationFormat>全屏显示(4:3)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Office 主题​​</vt:lpstr>
      <vt:lpstr>Default Design</vt:lpstr>
      <vt:lpstr>1_Default Design</vt:lpstr>
      <vt:lpstr>3_Default Design</vt:lpstr>
      <vt:lpstr>4_Default Design</vt:lpstr>
      <vt:lpstr>5_Default Design</vt:lpstr>
      <vt:lpstr>Software Construction Laboratory</vt:lpstr>
      <vt:lpstr>Commands and basic scripting</vt:lpstr>
      <vt:lpstr>Wildcards</vt:lpstr>
      <vt:lpstr>Standard Wildcards</vt:lpstr>
      <vt:lpstr>PowerPoint 演示文稿</vt:lpstr>
      <vt:lpstr>Regex</vt:lpstr>
      <vt:lpstr>Regex</vt:lpstr>
      <vt:lpstr>Examples</vt:lpstr>
      <vt:lpstr>GREP</vt:lpstr>
      <vt:lpstr>GREP</vt:lpstr>
      <vt:lpstr>Examples of Using GREP</vt:lpstr>
      <vt:lpstr>Searching for Text</vt:lpstr>
      <vt:lpstr>CAT</vt:lpstr>
      <vt:lpstr>Basic I/O Redirection</vt:lpstr>
      <vt:lpstr>PowerPoint 演示文稿</vt:lpstr>
      <vt:lpstr>Redirection</vt:lpstr>
      <vt:lpstr>Piping</vt:lpstr>
      <vt:lpstr>Redirection + Piping</vt:lpstr>
      <vt:lpstr>More Useful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</dc:title>
  <dc:creator>周慕石</dc:creator>
  <cp:lastModifiedBy>周慕石</cp:lastModifiedBy>
  <cp:revision>13</cp:revision>
  <dcterms:created xsi:type="dcterms:W3CDTF">2016-09-29T03:26:30Z</dcterms:created>
  <dcterms:modified xsi:type="dcterms:W3CDTF">2016-09-29T06:06:34Z</dcterms:modified>
</cp:coreProperties>
</file>