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1"/>
  </p:notesMasterIdLst>
  <p:sldIdLst>
    <p:sldId id="257" r:id="rId4"/>
    <p:sldId id="273" r:id="rId5"/>
    <p:sldId id="285" r:id="rId6"/>
    <p:sldId id="258" r:id="rId7"/>
    <p:sldId id="274" r:id="rId8"/>
    <p:sldId id="284" r:id="rId9"/>
    <p:sldId id="276" r:id="rId10"/>
    <p:sldId id="266" r:id="rId11"/>
    <p:sldId id="275" r:id="rId12"/>
    <p:sldId id="277" r:id="rId13"/>
    <p:sldId id="278" r:id="rId14"/>
    <p:sldId id="286" r:id="rId15"/>
    <p:sldId id="287" r:id="rId16"/>
    <p:sldId id="281" r:id="rId17"/>
    <p:sldId id="282" r:id="rId18"/>
    <p:sldId id="283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A3698-E21D-4E26-AEEC-A48C1CF9D905}" type="datetimeFigureOut">
              <a:rPr lang="zh-CN" altLang="en-US" smtClean="0"/>
              <a:t>2016/10/4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C6780-03A4-4FB0-80DA-C3B334ADD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9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C6780-03A4-4FB0-80DA-C3B334ADD4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7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9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1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4E0C3-CF80-4696-BB85-E8D8A5F244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90C69-8FED-4AD7-AD21-1BCD536A38A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3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8B79-8F56-4BB3-ADF0-0DF114C9438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4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BE8BD-44CF-4A2B-B8E0-DD99F99D0B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9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CA6D9-3607-4ED9-B5D3-BAE61E4189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9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5CC0-4DB8-4986-BF47-0926089759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44A12-3994-44F0-8A21-3D1AD721D02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68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0CAF8-2D42-4A38-AC95-30ED413B5D7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77028-B11E-46D5-BAC6-B8D532B6B7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7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3CB45-A625-4319-B0BE-0FD2F0E4C8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27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E1A0E-2AD8-48A9-AFBF-47E10A4529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6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7B6E96-655B-4676-B4D1-D7BA78BE26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8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B14398-832C-466C-A39B-BF8257C355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21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44E0C3-CF80-4696-BB85-E8D8A5F2444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9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90C69-8FED-4AD7-AD21-1BCD536A38A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87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8B79-8F56-4BB3-ADF0-0DF114C9438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053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BE8BD-44CF-4A2B-B8E0-DD99F99D0BB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540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CA6D9-3607-4ED9-B5D3-BAE61E4189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246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5CC0-4DB8-4986-BF47-0926089759F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20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44A12-3994-44F0-8A21-3D1AD721D02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4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0CAF8-2D42-4A38-AC95-30ED413B5D7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7427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77028-B11E-46D5-BAC6-B8D532B6B7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908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3CB45-A625-4319-B0BE-0FD2F0E4C82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83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E1A0E-2AD8-48A9-AFBF-47E10A4529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106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97B6E96-655B-4676-B4D1-D7BA78BE26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94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B14398-832C-466C-A39B-BF8257C355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8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BB71-6BAE-4FCE-96B1-4739CC72E8DA}" type="datetimeFigureOut">
              <a:rPr lang="zh-CN" altLang="en-US" smtClean="0"/>
              <a:t>2016/10/3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CBA3-76E7-4F28-AA4E-75873C2C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32AA50-74C0-486D-AB02-89162C0B577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0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32AA50-74C0-486D-AB02-89162C0B577A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1470025"/>
          </a:xfrm>
        </p:spPr>
        <p:txBody>
          <a:bodyPr/>
          <a:lstStyle/>
          <a:p>
            <a:r>
              <a:rPr lang="en-US" altLang="zh-CN" b="1" dirty="0" smtClean="0"/>
              <a:t>Software Construction Laboratory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Week 2 Part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r>
              <a:rPr lang="en-US" altLang="zh-CN" dirty="0" smtClean="0"/>
              <a:t>Lab 6</a:t>
            </a:r>
          </a:p>
          <a:p>
            <a:r>
              <a:rPr lang="en-US" altLang="zh-CN" dirty="0" smtClean="0"/>
              <a:t>Mushi Zhou</a:t>
            </a:r>
          </a:p>
          <a:p>
            <a:r>
              <a:rPr lang="en-US" altLang="zh-CN" dirty="0" smtClean="0"/>
              <a:t>Fall 2016 </a:t>
            </a:r>
          </a:p>
          <a:p>
            <a:r>
              <a:rPr lang="en-US" altLang="zh-CN" dirty="0" smtClean="0"/>
              <a:t>UCLA</a:t>
            </a:r>
          </a:p>
        </p:txBody>
      </p:sp>
    </p:spTree>
    <p:extLst>
      <p:ext uri="{BB962C8B-B14F-4D97-AF65-F5344CB8AC3E}">
        <p14:creationId xmlns:p14="http://schemas.microsoft.com/office/powerpoint/2010/main" val="315800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Basic Shell Constructs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Calibri" panose="020F0502020204030204" pitchFamily="34" charset="0"/>
              </a:rPr>
              <a:t>Shell recognizes three fundamental kinds of commands</a:t>
            </a:r>
          </a:p>
          <a:p>
            <a:pPr lvl="1"/>
            <a:r>
              <a:rPr lang="en-US" altLang="zh-CN" sz="2600" dirty="0">
                <a:latin typeface="Calibri" panose="020F0502020204030204" pitchFamily="34" charset="0"/>
              </a:rPr>
              <a:t>Built-in commands: Commands that the shell itself executes</a:t>
            </a:r>
          </a:p>
          <a:p>
            <a:pPr lvl="1"/>
            <a:r>
              <a:rPr lang="en-US" altLang="zh-CN" sz="2600" dirty="0">
                <a:latin typeface="Calibri" panose="020F0502020204030204" pitchFamily="34" charset="0"/>
              </a:rPr>
              <a:t>Shell functions: Self-contained chunks of code, written in shell language</a:t>
            </a:r>
          </a:p>
          <a:p>
            <a:pPr lvl="1"/>
            <a:r>
              <a:rPr lang="en-US" altLang="zh-CN" sz="2600" dirty="0">
                <a:latin typeface="Calibri" panose="020F0502020204030204" pitchFamily="34" charset="0"/>
              </a:rPr>
              <a:t>External commands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437112"/>
            <a:ext cx="6248400" cy="179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07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52" y="1556792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Start with a letter or underscore and may contain any number of following letters, digits, or </a:t>
            </a:r>
            <a:r>
              <a:rPr lang="en-US" altLang="zh-CN" dirty="0" smtClean="0">
                <a:ea typeface="宋体" pitchFamily="2" charset="-122"/>
              </a:rPr>
              <a:t>underscores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Hold string </a:t>
            </a:r>
            <a:r>
              <a:rPr lang="en-US" altLang="zh-CN" dirty="0" smtClean="0">
                <a:ea typeface="宋体" pitchFamily="2" charset="-122"/>
              </a:rPr>
              <a:t>variables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36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323528" y="1916832"/>
            <a:ext cx="8229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$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myvar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=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this_is_a_long_string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_                                   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Assign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a value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$ echo 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myvar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 			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                        </a:t>
            </a:r>
            <a:r>
              <a:rPr lang="en-US" altLang="zh-CN" sz="2000" i="1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Print </a:t>
            </a:r>
            <a:r>
              <a:rPr lang="en-US" altLang="zh-CN" sz="2000" i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the value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this_is_a_long_string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512" y="3429000"/>
            <a:ext cx="86244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fontAlgn="base">
              <a:spcBef>
                <a:spcPct val="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en-US" altLang="zh-CN" dirty="0" smtClean="0"/>
              <a:t>first=</a:t>
            </a:r>
            <a:r>
              <a:rPr lang="en-US" altLang="zh-CN" dirty="0" err="1" smtClean="0"/>
              <a:t>hahaha</a:t>
            </a:r>
            <a:r>
              <a:rPr lang="en-US" altLang="zh-CN" dirty="0" smtClean="0"/>
              <a:t> last=test                       Multiple </a:t>
            </a:r>
            <a:r>
              <a:rPr lang="en-US" altLang="zh-CN" dirty="0"/>
              <a:t>assignments allowed on one </a:t>
            </a:r>
            <a:r>
              <a:rPr lang="en-US" altLang="zh-CN" dirty="0" smtClean="0"/>
              <a:t>line</a:t>
            </a:r>
            <a:r>
              <a:rPr lang="en-US" altLang="zh-CN" dirty="0"/>
              <a:t>	</a:t>
            </a:r>
          </a:p>
          <a:p>
            <a:r>
              <a:rPr lang="en-US" altLang="zh-CN" dirty="0" err="1"/>
              <a:t>fullname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hahaha</a:t>
            </a:r>
            <a:r>
              <a:rPr lang="en-US" altLang="zh-CN" dirty="0" smtClean="0"/>
              <a:t> test"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Use </a:t>
            </a:r>
            <a:r>
              <a:rPr lang="en-US" altLang="zh-CN" dirty="0"/>
              <a:t>quotes for whitespace in value </a:t>
            </a:r>
          </a:p>
          <a:p>
            <a:r>
              <a:rPr lang="en-US" altLang="zh-CN" dirty="0" err="1"/>
              <a:t>oldname</a:t>
            </a:r>
            <a:r>
              <a:rPr lang="en-US" altLang="zh-CN" dirty="0"/>
              <a:t>=$</a:t>
            </a:r>
            <a:r>
              <a:rPr lang="en-US" altLang="zh-CN" dirty="0" err="1" smtClean="0"/>
              <a:t>fullname</a:t>
            </a:r>
            <a:r>
              <a:rPr lang="en-US" altLang="zh-CN" dirty="0" smtClean="0"/>
              <a:t>                           Quotes </a:t>
            </a:r>
            <a:r>
              <a:rPr lang="en-US" altLang="zh-CN" dirty="0"/>
              <a:t>not needed </a:t>
            </a:r>
            <a:r>
              <a:rPr lang="en-US" altLang="zh-CN" dirty="0" smtClean="0"/>
              <a:t>in </a:t>
            </a:r>
            <a:r>
              <a:rPr lang="en-US" altLang="zh-CN" dirty="0"/>
              <a:t>value </a:t>
            </a:r>
          </a:p>
          <a:p>
            <a:r>
              <a:rPr lang="en-US" altLang="zh-CN" dirty="0" err="1"/>
              <a:t>fullname</a:t>
            </a:r>
            <a:r>
              <a:rPr lang="en-US" altLang="zh-CN" dirty="0"/>
              <a:t>="$first $middle $last" 	</a:t>
            </a:r>
            <a:r>
              <a:rPr lang="en-US" altLang="zh-CN" dirty="0"/>
              <a:t> </a:t>
            </a:r>
            <a:r>
              <a:rPr lang="en-US" altLang="zh-CN" dirty="0" smtClean="0"/>
              <a:t>     Double </a:t>
            </a:r>
            <a:r>
              <a:rPr lang="en-US" altLang="zh-CN" dirty="0"/>
              <a:t>quotes </a:t>
            </a:r>
            <a:r>
              <a:rPr lang="en-US" altLang="zh-CN" dirty="0" smtClean="0"/>
              <a:t>required for </a:t>
            </a:r>
            <a:r>
              <a:rPr lang="en-US" altLang="zh-CN" dirty="0"/>
              <a:t>concatenating </a:t>
            </a:r>
          </a:p>
        </p:txBody>
      </p:sp>
    </p:spTree>
    <p:extLst>
      <p:ext uri="{BB962C8B-B14F-4D97-AF65-F5344CB8AC3E}">
        <p14:creationId xmlns:p14="http://schemas.microsoft.com/office/powerpoint/2010/main" val="13683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Special Variables</a:t>
            </a:r>
            <a:endParaRPr lang="zh-CN" altLang="en-US" sz="4000" dirty="0">
              <a:latin typeface="Calibri" panose="020F050202020403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sz="2400" dirty="0">
                <a:latin typeface="Calibri" panose="020F0502020204030204" pitchFamily="34" charset="0"/>
              </a:rPr>
              <a:t>$</a:t>
            </a:r>
            <a:r>
              <a:rPr lang="en-US" altLang="zh-CN" sz="2400" dirty="0" smtClean="0">
                <a:latin typeface="Calibri" panose="020F0502020204030204" pitchFamily="34" charset="0"/>
              </a:rPr>
              <a:t>0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The </a:t>
            </a:r>
            <a:r>
              <a:rPr lang="en-US" altLang="zh-CN" sz="2400" dirty="0">
                <a:latin typeface="Calibri" panose="020F0502020204030204" pitchFamily="34" charset="0"/>
              </a:rPr>
              <a:t>filename of the current script.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>
                <a:latin typeface="Calibri" panose="020F0502020204030204" pitchFamily="34" charset="0"/>
              </a:rPr>
              <a:t>$</a:t>
            </a:r>
            <a:r>
              <a:rPr lang="en-US" altLang="zh-CN" sz="2400" dirty="0" smtClean="0">
                <a:latin typeface="Calibri" panose="020F0502020204030204" pitchFamily="34" charset="0"/>
              </a:rPr>
              <a:t>n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The input arguments. the first is </a:t>
            </a:r>
            <a:r>
              <a:rPr lang="en-US" altLang="zh-CN" sz="2400" dirty="0">
                <a:latin typeface="Calibri" panose="020F0502020204030204" pitchFamily="34" charset="0"/>
              </a:rPr>
              <a:t>$1, the second </a:t>
            </a:r>
            <a:r>
              <a:rPr lang="en-US" altLang="zh-CN" sz="2400" dirty="0" smtClean="0">
                <a:latin typeface="Calibri" panose="020F0502020204030204" pitchFamily="34" charset="0"/>
              </a:rPr>
              <a:t>is </a:t>
            </a:r>
            <a:r>
              <a:rPr lang="en-US" altLang="zh-CN" sz="2400" dirty="0">
                <a:latin typeface="Calibri" panose="020F0502020204030204" pitchFamily="34" charset="0"/>
              </a:rPr>
              <a:t>$</a:t>
            </a:r>
            <a:r>
              <a:rPr lang="en-US" altLang="zh-CN" sz="2400" dirty="0" smtClean="0">
                <a:latin typeface="Calibri" panose="020F0502020204030204" pitchFamily="34" charset="0"/>
              </a:rPr>
              <a:t>2, </a:t>
            </a:r>
            <a:r>
              <a:rPr lang="en-US" altLang="zh-CN" sz="2400" dirty="0" err="1" smtClean="0">
                <a:latin typeface="Calibri" panose="020F0502020204030204" pitchFamily="34" charset="0"/>
              </a:rPr>
              <a:t>etc</a:t>
            </a:r>
            <a:endParaRPr lang="en-US" altLang="zh-CN" sz="2400" dirty="0" smtClean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$#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 The </a:t>
            </a:r>
            <a:r>
              <a:rPr lang="en-US" altLang="zh-CN" sz="2400" dirty="0">
                <a:latin typeface="Calibri" panose="020F0502020204030204" pitchFamily="34" charset="0"/>
              </a:rPr>
              <a:t>number of arguments supplied to a script.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$*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 Arguments passed to the script, double quoted together</a:t>
            </a:r>
          </a:p>
          <a:p>
            <a:pPr marL="0" indent="0" fontAlgn="ctr">
              <a:buNone/>
            </a:pPr>
            <a:r>
              <a:rPr lang="en-US" altLang="zh-CN" sz="2400" dirty="0" smtClean="0">
                <a:latin typeface="Calibri" panose="020F0502020204030204" pitchFamily="34" charset="0"/>
              </a:rPr>
              <a:t>            i.e</a:t>
            </a:r>
            <a:r>
              <a:rPr lang="en-US" altLang="zh-CN" sz="2000" dirty="0" smtClean="0">
                <a:latin typeface="Calibri" panose="020F0502020204030204" pitchFamily="34" charset="0"/>
              </a:rPr>
              <a:t>. </a:t>
            </a:r>
            <a:r>
              <a:rPr lang="en-US" altLang="zh-CN" sz="2000" dirty="0">
                <a:latin typeface="Calibri" panose="020F0502020204030204" pitchFamily="34" charset="0"/>
              </a:rPr>
              <a:t>If a script receives two arguments, $* is equivalent to $1 $2.</a:t>
            </a:r>
            <a:endParaRPr lang="zh-CN" altLang="zh-CN" sz="2000" dirty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$@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Arguments </a:t>
            </a:r>
            <a:r>
              <a:rPr lang="en-US" altLang="zh-CN" sz="2400" dirty="0">
                <a:latin typeface="Calibri" panose="020F0502020204030204" pitchFamily="34" charset="0"/>
              </a:rPr>
              <a:t>are individually double quoted. </a:t>
            </a:r>
            <a:r>
              <a:rPr lang="en-US" altLang="zh-CN" sz="2400" dirty="0" smtClean="0">
                <a:latin typeface="Calibri" panose="020F0502020204030204" pitchFamily="34" charset="0"/>
              </a:rPr>
              <a:t>Similar to $*</a:t>
            </a: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$?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 The </a:t>
            </a:r>
            <a:r>
              <a:rPr lang="en-US" altLang="zh-CN" sz="2400" dirty="0">
                <a:latin typeface="Calibri" panose="020F0502020204030204" pitchFamily="34" charset="0"/>
              </a:rPr>
              <a:t>exit status of the last command executed.</a:t>
            </a:r>
            <a:endParaRPr lang="zh-CN" altLang="zh-CN" sz="2400" dirty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$$</a:t>
            </a:r>
            <a:r>
              <a:rPr lang="en-US" altLang="zh-CN" sz="2400" dirty="0">
                <a:latin typeface="Calibri" panose="020F0502020204030204" pitchFamily="34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</a:rPr>
              <a:t>  The </a:t>
            </a:r>
            <a:r>
              <a:rPr lang="en-US" altLang="zh-CN" sz="2400" dirty="0">
                <a:latin typeface="Calibri" panose="020F0502020204030204" pitchFamily="34" charset="0"/>
              </a:rPr>
              <a:t>process number of the current shell. </a:t>
            </a:r>
            <a:endParaRPr lang="en-US" altLang="zh-CN" sz="2400" dirty="0" smtClean="0">
              <a:latin typeface="Calibri" panose="020F0502020204030204" pitchFamily="34" charset="0"/>
            </a:endParaRPr>
          </a:p>
          <a:p>
            <a:pPr fontAlgn="ctr"/>
            <a:r>
              <a:rPr lang="en-US" altLang="zh-CN" sz="2400" dirty="0" smtClean="0">
                <a:latin typeface="Calibri" panose="020F0502020204030204" pitchFamily="34" charset="0"/>
              </a:rPr>
              <a:t>$!   The </a:t>
            </a:r>
            <a:r>
              <a:rPr lang="en-US" altLang="zh-CN" sz="2400" dirty="0">
                <a:latin typeface="Calibri" panose="020F0502020204030204" pitchFamily="34" charset="0"/>
              </a:rPr>
              <a:t>process number of the last background command</a:t>
            </a:r>
            <a:r>
              <a:rPr lang="en-US" altLang="zh-CN" sz="2400" dirty="0" smtClean="0">
                <a:latin typeface="Calibri" panose="020F0502020204030204" pitchFamily="34" charset="0"/>
              </a:rPr>
              <a:t>.</a:t>
            </a:r>
            <a:endParaRPr lang="zh-CN" altLang="zh-CN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7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Accessing Shell Script Arguments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29600" cy="3888432"/>
          </a:xfrm>
        </p:spPr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Positional parameters represent a shell script’s command-line arguments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E</a:t>
            </a:r>
            <a:r>
              <a:rPr lang="en-US" altLang="zh-CN" sz="2800" dirty="0" smtClean="0">
                <a:latin typeface="Calibri" panose="020F0502020204030204" pitchFamily="34" charset="0"/>
                <a:ea typeface="宋体" pitchFamily="2" charset="-122"/>
              </a:rPr>
              <a:t>nclose </a:t>
            </a:r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the </a:t>
            </a:r>
            <a:r>
              <a:rPr lang="en-US" altLang="zh-CN" sz="2800" dirty="0" smtClean="0">
                <a:latin typeface="Calibri" panose="020F0502020204030204" pitchFamily="34" charset="0"/>
                <a:ea typeface="宋体" pitchFamily="2" charset="-122"/>
              </a:rPr>
              <a:t>number if </a:t>
            </a:r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it’s greater than 9.</a:t>
            </a: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echo first </a:t>
            </a:r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arg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 is $1 </a:t>
            </a:r>
          </a:p>
          <a:p>
            <a:pPr lvl="1"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echo tenth </a:t>
            </a:r>
            <a:r>
              <a:rPr lang="en-US" altLang="zh-CN" dirty="0" err="1">
                <a:latin typeface="Calibri" panose="020F0502020204030204" pitchFamily="34" charset="0"/>
                <a:ea typeface="宋体" pitchFamily="2" charset="-122"/>
              </a:rPr>
              <a:t>arg</a:t>
            </a:r>
            <a:r>
              <a:rPr lang="en-US" altLang="zh-CN" dirty="0">
                <a:latin typeface="Calibri" panose="020F0502020204030204" pitchFamily="34" charset="0"/>
                <a:ea typeface="宋体" pitchFamily="2" charset="-122"/>
              </a:rPr>
              <a:t> is ${10} </a:t>
            </a:r>
          </a:p>
        </p:txBody>
      </p:sp>
    </p:spTree>
    <p:extLst>
      <p:ext uri="{BB962C8B-B14F-4D97-AF65-F5344CB8AC3E}">
        <p14:creationId xmlns:p14="http://schemas.microsoft.com/office/powerpoint/2010/main" val="427590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Accessing Shell Script Arguments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660" y="1628800"/>
            <a:ext cx="7466764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Script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#! /bin/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sh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# 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s</a:t>
            </a:r>
            <a:r>
              <a:rPr lang="en-US" altLang="zh-CN" sz="2400" dirty="0" err="1" smtClean="0">
                <a:latin typeface="Calibri" panose="020F0502020204030204" pitchFamily="34" charset="0"/>
                <a:ea typeface="宋体" pitchFamily="2" charset="-122"/>
              </a:rPr>
              <a:t>criptname</a:t>
            </a:r>
            <a:endParaRPr lang="en-US" altLang="zh-CN" sz="2400" dirty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echo print arguments $1 $2</a:t>
            </a:r>
            <a:endParaRPr lang="en-US" altLang="zh-CN" sz="2400" dirty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FontTx/>
              <a:buNone/>
            </a:pPr>
            <a:endParaRPr lang="en-US" altLang="zh-CN" sz="2400" dirty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Run it:</a:t>
            </a: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$ 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chmod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 +x 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finduser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 			</a:t>
            </a:r>
            <a:r>
              <a:rPr lang="en-US" altLang="zh-CN" sz="2400" i="1" dirty="0">
                <a:latin typeface="Calibri" panose="020F0502020204030204" pitchFamily="34" charset="0"/>
                <a:ea typeface="宋体" pitchFamily="2" charset="-122"/>
              </a:rPr>
              <a:t>Make it executable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$ </a:t>
            </a: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./</a:t>
            </a:r>
            <a:r>
              <a:rPr lang="en-US" altLang="zh-CN" sz="2400" dirty="0" err="1" smtClean="0">
                <a:latin typeface="Calibri" panose="020F0502020204030204" pitchFamily="34" charset="0"/>
                <a:ea typeface="宋体" pitchFamily="2" charset="-122"/>
              </a:rPr>
              <a:t>scriptname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first second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	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p</a:t>
            </a: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rint arguments first second</a:t>
            </a:r>
          </a:p>
        </p:txBody>
      </p:sp>
    </p:spTree>
    <p:extLst>
      <p:ext uri="{BB962C8B-B14F-4D97-AF65-F5344CB8AC3E}">
        <p14:creationId xmlns:p14="http://schemas.microsoft.com/office/powerpoint/2010/main" val="59389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Simple Execution Tracing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To get shell to print out each command as it’s execute, precede it with “+”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You can turn execution tracing within a script by using:</a:t>
            </a:r>
          </a:p>
          <a:p>
            <a:pPr>
              <a:buFontTx/>
              <a:buNone/>
            </a:pPr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	set –x: to turn it on</a:t>
            </a:r>
          </a:p>
          <a:p>
            <a:pPr>
              <a:buFontTx/>
              <a:buNone/>
            </a:pPr>
            <a:r>
              <a:rPr lang="en-US" altLang="zh-CN" sz="2800" dirty="0">
                <a:latin typeface="Calibri" panose="020F0502020204030204" pitchFamily="34" charset="0"/>
                <a:ea typeface="宋体" pitchFamily="2" charset="-122"/>
              </a:rPr>
              <a:t>	set +x: to turn it off</a:t>
            </a:r>
          </a:p>
        </p:txBody>
      </p:sp>
    </p:spTree>
    <p:extLst>
      <p:ext uri="{BB962C8B-B14F-4D97-AF65-F5344CB8AC3E}">
        <p14:creationId xmlns:p14="http://schemas.microsoft.com/office/powerpoint/2010/main" val="277698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Basic Command Searching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$PATH variable is a list of directories in which commands are </a:t>
            </a: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found</a:t>
            </a:r>
          </a:p>
          <a:p>
            <a:endParaRPr lang="en-US" altLang="zh-CN" sz="1400" dirty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$ echo $PATH </a:t>
            </a:r>
            <a:endParaRPr lang="en-US" altLang="zh-CN" sz="24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/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bin:/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usr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/bin:/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usr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/X11R6/bin:/</a:t>
            </a:r>
            <a:r>
              <a:rPr lang="en-US" altLang="zh-CN" sz="2400" dirty="0" err="1">
                <a:latin typeface="Calibri" panose="020F0502020204030204" pitchFamily="34" charset="0"/>
                <a:ea typeface="宋体" pitchFamily="2" charset="-122"/>
              </a:rPr>
              <a:t>usr</a:t>
            </a: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/local/bin </a:t>
            </a:r>
            <a:endParaRPr lang="en-US" altLang="zh-CN" sz="24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libri" panose="020F0502020204030204" pitchFamily="34" charset="0"/>
              </a:rPr>
              <a:t>PATH</a:t>
            </a:r>
            <a:r>
              <a:rPr lang="en-US" altLang="zh-CN" sz="2400" dirty="0">
                <a:latin typeface="Calibri" panose="020F0502020204030204" pitchFamily="34" charset="0"/>
              </a:rPr>
              <a:t>=/USR/LOCAL/CS/BIN:$PATH (every login)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libri" panose="020F0502020204030204" pitchFamily="34" charset="0"/>
              </a:rPr>
              <a:t>Add PATH</a:t>
            </a:r>
            <a:r>
              <a:rPr lang="en-US" altLang="zh-CN" sz="2400" dirty="0">
                <a:latin typeface="Calibri" panose="020F0502020204030204" pitchFamily="34" charset="0"/>
              </a:rPr>
              <a:t>=/USR/LOCAL/CS/BIN:$PATH to ~/.</a:t>
            </a:r>
            <a:r>
              <a:rPr lang="en-US" altLang="zh-CN" sz="2400" dirty="0" smtClean="0">
                <a:latin typeface="Calibri" panose="020F0502020204030204" pitchFamily="34" charset="0"/>
              </a:rPr>
              <a:t>profile</a:t>
            </a:r>
          </a:p>
          <a:p>
            <a:pPr marL="0" indent="0">
              <a:buNone/>
            </a:pPr>
            <a:endParaRPr lang="en-US" altLang="zh-CN" sz="1600" dirty="0">
              <a:latin typeface="Calibri" panose="020F0502020204030204" pitchFamily="34" charset="0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itchFamily="2" charset="-122"/>
              </a:rPr>
              <a:t>$ echo $PATH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宋体" pitchFamily="2" charset="-122"/>
              </a:rPr>
              <a:t>/USR/LOCAL/CS/BIN prepended in the rest of the path</a:t>
            </a:r>
            <a:endParaRPr lang="en-US" altLang="zh-CN" sz="24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7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  <a:ea typeface="宋体" pitchFamily="2" charset="-122"/>
              </a:rPr>
              <a:t>Interpreted Language </a:t>
            </a:r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Versus Compiled </a:t>
            </a:r>
            <a:r>
              <a:rPr lang="en-US" altLang="zh-CN" sz="4000" dirty="0" smtClean="0">
                <a:latin typeface="Calibri" panose="020F0502020204030204" pitchFamily="34" charset="0"/>
                <a:ea typeface="宋体" pitchFamily="2" charset="-122"/>
              </a:rPr>
              <a:t>Language</a:t>
            </a:r>
            <a:endParaRPr lang="en-US" altLang="zh-CN" sz="4000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04865"/>
            <a:ext cx="8229600" cy="35283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Compiled Languages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Ex: C/C++, Java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Programs are translated from their original source code into object code that is executed by hardware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Work at low level, dealing with bytes, integers, floating points, </a:t>
            </a:r>
            <a:r>
              <a:rPr lang="en-US" altLang="zh-CN" sz="2400" dirty="0" err="1" smtClean="0">
                <a:ea typeface="宋体" pitchFamily="2" charset="-122"/>
              </a:rPr>
              <a:t>etc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0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Interpreted </a:t>
            </a:r>
            <a:r>
              <a:rPr lang="en-US" altLang="zh-CN" sz="4000" dirty="0">
                <a:latin typeface="Calibri" panose="020F0502020204030204" pitchFamily="34" charset="0"/>
              </a:rPr>
              <a:t>language</a:t>
            </a:r>
            <a:endParaRPr lang="zh-CN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3"/>
            <a:ext cx="8229600" cy="3744416"/>
          </a:xfrm>
        </p:spPr>
        <p:txBody>
          <a:bodyPr/>
          <a:lstStyle/>
          <a:p>
            <a:r>
              <a:rPr lang="en-US" altLang="zh-CN" sz="2400" dirty="0"/>
              <a:t>An interpreted </a:t>
            </a:r>
            <a:r>
              <a:rPr lang="en-US" altLang="zh-CN" sz="2400" dirty="0" smtClean="0"/>
              <a:t>language (Scripting Language) </a:t>
            </a:r>
            <a:r>
              <a:rPr lang="en-US" altLang="zh-CN" sz="2400" dirty="0"/>
              <a:t>is a programming language for which most of its implementations execute instructions directly, without previously compiling a program into machine-language </a:t>
            </a:r>
            <a:r>
              <a:rPr lang="en-US" altLang="zh-CN" sz="2400" dirty="0" smtClean="0"/>
              <a:t>instructions</a:t>
            </a:r>
          </a:p>
          <a:p>
            <a:r>
              <a:rPr lang="en-US" altLang="zh-CN" sz="2400" dirty="0"/>
              <a:t>The interpreter executes the program directly, translating each </a:t>
            </a:r>
            <a:r>
              <a:rPr lang="en-US" altLang="zh-CN" sz="2400" dirty="0">
                <a:latin typeface="Calibri" panose="020F0502020204030204" pitchFamily="34" charset="0"/>
              </a:rPr>
              <a:t>statement</a:t>
            </a:r>
            <a:r>
              <a:rPr lang="en-US" altLang="zh-CN" sz="2400" dirty="0"/>
              <a:t> into a sequence of one or more subroutines already compiled into machine code</a:t>
            </a:r>
            <a:r>
              <a:rPr lang="en-US" altLang="zh-CN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Shell</a:t>
            </a:r>
            <a:r>
              <a:rPr lang="en-US" altLang="zh-CN" dirty="0" smtClean="0"/>
              <a:t> Script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60440"/>
          </a:xfrm>
        </p:spPr>
        <p:txBody>
          <a:bodyPr/>
          <a:lstStyle/>
          <a:p>
            <a:r>
              <a:rPr lang="en-US" altLang="zh-CN" dirty="0" smtClean="0"/>
              <a:t>A shell script is a computer program designed to be run by the Unix shell.</a:t>
            </a:r>
          </a:p>
          <a:p>
            <a:r>
              <a:rPr lang="en-US" altLang="zh-CN" dirty="0" smtClean="0"/>
              <a:t>An Interpreted Language.</a:t>
            </a:r>
          </a:p>
          <a:p>
            <a:r>
              <a:rPr lang="en-US" altLang="zh-CN" dirty="0" smtClean="0"/>
              <a:t>Made of commands.</a:t>
            </a:r>
          </a:p>
          <a:p>
            <a:r>
              <a:rPr lang="en-US" altLang="zh-CN" dirty="0" smtClean="0"/>
              <a:t>Specifically for Unix-like systems, it’s different in windows (PowerShell, Script, cmd.exe), DOS, etc.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8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Why </a:t>
            </a:r>
            <a:r>
              <a:rPr lang="en-US" altLang="zh-CN" sz="4000" dirty="0" smtClean="0">
                <a:latin typeface="Calibri" panose="020F0502020204030204" pitchFamily="34" charset="0"/>
                <a:ea typeface="宋体" pitchFamily="2" charset="-122"/>
              </a:rPr>
              <a:t>Use </a:t>
            </a:r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a Shell Script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Simplicity</a:t>
            </a:r>
          </a:p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Portability</a:t>
            </a:r>
          </a:p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Ease of 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development</a:t>
            </a:r>
          </a:p>
          <a:p>
            <a:r>
              <a:rPr lang="en-US" altLang="zh-CN" sz="2600" dirty="0">
                <a:latin typeface="Calibri" panose="020F0502020204030204" pitchFamily="34" charset="0"/>
              </a:rPr>
              <a:t>C</a:t>
            </a:r>
            <a:r>
              <a:rPr lang="en-US" altLang="zh-CN" sz="2600" dirty="0" smtClean="0">
                <a:latin typeface="Calibri" panose="020F0502020204030204" pitchFamily="34" charset="0"/>
              </a:rPr>
              <a:t>ommands </a:t>
            </a:r>
            <a:r>
              <a:rPr lang="en-US" altLang="zh-CN" sz="2600" dirty="0">
                <a:latin typeface="Calibri" panose="020F0502020204030204" pitchFamily="34" charset="0"/>
              </a:rPr>
              <a:t>and syntax are exactly the same as those directly entered at the command-line. </a:t>
            </a:r>
            <a:endParaRPr lang="en-US" altLang="zh-CN" sz="2600" dirty="0" smtClean="0">
              <a:latin typeface="Calibri" panose="020F0502020204030204" pitchFamily="34" charset="0"/>
            </a:endParaRP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Can be </a:t>
            </a:r>
            <a:r>
              <a:rPr lang="en-US" altLang="zh-CN" sz="2600" dirty="0">
                <a:latin typeface="Calibri" panose="020F0502020204030204" pitchFamily="34" charset="0"/>
              </a:rPr>
              <a:t>used to provide a sequencing and decision-making linkage around existing </a:t>
            </a:r>
            <a:r>
              <a:rPr lang="en-US" altLang="zh-CN" sz="2600" dirty="0" smtClean="0">
                <a:latin typeface="Calibri" panose="020F0502020204030204" pitchFamily="34" charset="0"/>
              </a:rPr>
              <a:t>programs</a:t>
            </a:r>
          </a:p>
          <a:p>
            <a:r>
              <a:rPr lang="en-US" altLang="zh-CN" sz="2600" dirty="0" smtClean="0">
                <a:latin typeface="Calibri" panose="020F0502020204030204" pitchFamily="34" charset="0"/>
              </a:rPr>
              <a:t>Interpretive </a:t>
            </a:r>
            <a:r>
              <a:rPr lang="en-US" altLang="zh-CN" sz="2600" dirty="0">
                <a:latin typeface="Calibri" panose="020F0502020204030204" pitchFamily="34" charset="0"/>
              </a:rPr>
              <a:t>running makes it easy to write debugging code into a script and re-run it to detect and fix bugs. </a:t>
            </a: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24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</a:rPr>
              <a:t>Disadvantages</a:t>
            </a:r>
            <a:endParaRPr lang="zh-CN" altLang="en-US" sz="4000" dirty="0">
              <a:latin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</a:rPr>
              <a:t>Prone </a:t>
            </a:r>
            <a:r>
              <a:rPr lang="en-US" altLang="zh-CN" dirty="0">
                <a:latin typeface="Calibri" panose="020F0502020204030204" pitchFamily="34" charset="0"/>
              </a:rPr>
              <a:t>to costly </a:t>
            </a:r>
            <a:r>
              <a:rPr lang="en-US" altLang="zh-CN" dirty="0" smtClean="0">
                <a:latin typeface="Calibri" panose="020F0502020204030204" pitchFamily="34" charset="0"/>
              </a:rPr>
              <a:t>errors</a:t>
            </a:r>
          </a:p>
          <a:p>
            <a:r>
              <a:rPr lang="en-US" altLang="zh-CN" dirty="0" smtClean="0">
                <a:latin typeface="Calibri" panose="020F0502020204030204" pitchFamily="34" charset="0"/>
              </a:rPr>
              <a:t>Slow Executions (Much slower for large executions)</a:t>
            </a:r>
          </a:p>
          <a:p>
            <a:r>
              <a:rPr lang="en-US" altLang="zh-CN" dirty="0" smtClean="0">
                <a:latin typeface="Calibri" panose="020F0502020204030204" pitchFamily="34" charset="0"/>
              </a:rPr>
              <a:t>Difficult </a:t>
            </a:r>
            <a:r>
              <a:rPr lang="en-US" altLang="zh-CN" dirty="0">
                <a:latin typeface="Calibri" panose="020F0502020204030204" pitchFamily="34" charset="0"/>
              </a:rPr>
              <a:t>to write quality </a:t>
            </a:r>
            <a:r>
              <a:rPr lang="en-US" altLang="zh-CN" dirty="0" smtClean="0">
                <a:latin typeface="Calibri" panose="020F0502020204030204" pitchFamily="34" charset="0"/>
              </a:rPr>
              <a:t>code</a:t>
            </a:r>
          </a:p>
          <a:p>
            <a:endParaRPr lang="zh-CN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Calibri" panose="020F0502020204030204" pitchFamily="34" charset="0"/>
                <a:ea typeface="宋体" pitchFamily="2" charset="-122"/>
              </a:rPr>
              <a:t>How to start writing a shell script</a:t>
            </a:r>
            <a:endParaRPr lang="en-US" altLang="zh-CN" sz="4000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When </a:t>
            </a:r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shell runs a program, it asks the kernel to start a new process and run the given program in that process.</a:t>
            </a:r>
          </a:p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It knows how to do this for compiled programs but for a script, the kernel will fail, returning a “not executable format file” 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error.</a:t>
            </a:r>
          </a:p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S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o needs to </a:t>
            </a:r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start a new copy of 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/bin/</a:t>
            </a:r>
            <a:r>
              <a:rPr lang="en-US" altLang="zh-CN" sz="2600" dirty="0" err="1" smtClean="0">
                <a:latin typeface="Calibri" panose="020F0502020204030204" pitchFamily="34" charset="0"/>
                <a:ea typeface="宋体" pitchFamily="2" charset="-122"/>
              </a:rPr>
              <a:t>sh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 (the old standard shell) </a:t>
            </a:r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to run the program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.</a:t>
            </a:r>
          </a:p>
          <a:p>
            <a:pPr marL="342900" lvl="1" indent="-342900">
              <a:buFontTx/>
              <a:buChar char="•"/>
            </a:pP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The first line: </a:t>
            </a:r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#! /bin/</a:t>
            </a:r>
            <a:r>
              <a:rPr lang="en-US" altLang="zh-CN" sz="2600" dirty="0" err="1">
                <a:latin typeface="Calibri" panose="020F0502020204030204" pitchFamily="34" charset="0"/>
                <a:ea typeface="宋体" pitchFamily="2" charset="-122"/>
              </a:rPr>
              <a:t>sh</a:t>
            </a:r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 </a:t>
            </a: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  <a:p>
            <a:r>
              <a:rPr lang="en-US" altLang="zh-CN" sz="2600" dirty="0">
                <a:latin typeface="Calibri" panose="020F0502020204030204" pitchFamily="34" charset="0"/>
                <a:ea typeface="宋体" pitchFamily="2" charset="-122"/>
              </a:rPr>
              <a:t>But if there is more than one shell installed on the system, we need a way to tell the kernel which shell to use for a </a:t>
            </a: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script</a:t>
            </a: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18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Different Types of Shells</a:t>
            </a:r>
            <a:endParaRPr lang="zh-CN" altLang="en-US" sz="4000" dirty="0">
              <a:latin typeface="Calibri" panose="020F0502020204030204" pitchFamily="34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80920" cy="4525963"/>
          </a:xfrm>
        </p:spPr>
        <p:txBody>
          <a:bodyPr>
            <a:noAutofit/>
          </a:bodyPr>
          <a:lstStyle/>
          <a:p>
            <a:r>
              <a:rPr lang="en-US" altLang="zh-CN" sz="2600" dirty="0" smtClean="0"/>
              <a:t>The old standard shell: </a:t>
            </a:r>
            <a:r>
              <a:rPr lang="en-US" altLang="zh-CN" sz="2600" dirty="0" err="1" smtClean="0"/>
              <a:t>sh</a:t>
            </a:r>
            <a:endParaRPr lang="en-US" altLang="zh-CN" sz="2600" dirty="0" smtClean="0"/>
          </a:p>
          <a:p>
            <a:r>
              <a:rPr lang="en-US" altLang="zh-CN" sz="2600" dirty="0" smtClean="0"/>
              <a:t>Now mostly bash, symbolically linked by most of the system</a:t>
            </a:r>
          </a:p>
          <a:p>
            <a:r>
              <a:rPr lang="en-US" altLang="zh-CN" sz="2600" dirty="0" smtClean="0"/>
              <a:t>Newest: dash</a:t>
            </a:r>
          </a:p>
          <a:p>
            <a:r>
              <a:rPr lang="en-US" altLang="zh-CN" sz="2600" dirty="0" err="1" smtClean="0"/>
              <a:t>csh</a:t>
            </a:r>
            <a:r>
              <a:rPr lang="en-US" altLang="zh-CN" sz="2600" dirty="0" smtClean="0"/>
              <a:t> c shell for c code, for old time compiling</a:t>
            </a:r>
            <a:endParaRPr lang="en-US" altLang="zh-CN" sz="2600" dirty="0"/>
          </a:p>
          <a:p>
            <a:r>
              <a:rPr lang="en-US" altLang="zh-CN" sz="2600" dirty="0" smtClean="0"/>
              <a:t>Shebang (The name of the first line)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600" dirty="0" smtClean="0">
                <a:ea typeface="宋体" pitchFamily="2" charset="-122"/>
              </a:rPr>
              <a:t>#! /bin/</a:t>
            </a:r>
            <a:r>
              <a:rPr lang="en-US" altLang="zh-CN" sz="2600" dirty="0" err="1" smtClean="0">
                <a:ea typeface="宋体" pitchFamily="2" charset="-122"/>
              </a:rPr>
              <a:t>csh</a:t>
            </a:r>
            <a:r>
              <a:rPr lang="en-US" altLang="zh-CN" sz="2600" dirty="0" smtClean="0">
                <a:ea typeface="宋体" pitchFamily="2" charset="-122"/>
              </a:rPr>
              <a:t> –f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600" dirty="0" smtClean="0"/>
              <a:t>#!/</a:t>
            </a:r>
            <a:r>
              <a:rPr lang="en-US" altLang="zh-CN" sz="2600" dirty="0" err="1" smtClean="0"/>
              <a:t>usr</a:t>
            </a:r>
            <a:r>
              <a:rPr lang="en-US" altLang="zh-CN" sz="2600" dirty="0" smtClean="0"/>
              <a:t>/bin/</a:t>
            </a:r>
            <a:r>
              <a:rPr lang="en-US" altLang="zh-CN" sz="2600" dirty="0" err="1" smtClean="0"/>
              <a:t>env</a:t>
            </a:r>
            <a:r>
              <a:rPr lang="en-US" altLang="zh-CN" sz="2600" dirty="0" smtClean="0"/>
              <a:t> python  looks up python and execute using it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600" dirty="0" smtClean="0">
                <a:ea typeface="宋体" pitchFamily="2" charset="-122"/>
              </a:rPr>
              <a:t>#! /bin/bash (use this) </a:t>
            </a:r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656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宋体" pitchFamily="2" charset="-122"/>
              </a:rPr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Calibri" panose="020F0502020204030204" pitchFamily="34" charset="0"/>
              </a:rPr>
              <a:t>#!/</a:t>
            </a:r>
            <a:r>
              <a:rPr lang="en-US" altLang="zh-CN" sz="2600" dirty="0" smtClean="0">
                <a:latin typeface="Calibri" panose="020F0502020204030204" pitchFamily="34" charset="0"/>
              </a:rPr>
              <a:t>bin/</a:t>
            </a:r>
            <a:r>
              <a:rPr lang="en-US" altLang="zh-CN" sz="2600" dirty="0" err="1" smtClean="0">
                <a:latin typeface="Calibri" panose="020F0502020204030204" pitchFamily="34" charset="0"/>
              </a:rPr>
              <a:t>sh</a:t>
            </a:r>
            <a:endParaRPr lang="en-US" altLang="zh-CN" sz="26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dirty="0" smtClean="0">
              <a:latin typeface="Calibri" panose="020F0502020204030204" pitchFamily="34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Calibri" panose="020F0502020204030204" pitchFamily="34" charset="0"/>
              </a:rPr>
              <a:t>clear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 err="1" smtClean="0">
                <a:latin typeface="Calibri" panose="020F0502020204030204" pitchFamily="34" charset="0"/>
              </a:rPr>
              <a:t>ls</a:t>
            </a:r>
            <a:r>
              <a:rPr lang="en-US" altLang="zh-CN" sz="2600" dirty="0" smtClean="0">
                <a:latin typeface="Calibri" panose="020F0502020204030204" pitchFamily="34" charset="0"/>
              </a:rPr>
              <a:t> –l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 smtClean="0">
                <a:latin typeface="Calibri" panose="020F0502020204030204" pitchFamily="34" charset="0"/>
              </a:rPr>
              <a:t>echo Hello World!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600" dirty="0" smtClean="0">
              <a:latin typeface="Calibri" panose="020F0502020204030204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How we grade your assignments in this course!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en-US" altLang="zh-CN" sz="2600" dirty="0" smtClean="0">
                <a:latin typeface="Calibri" panose="020F0502020204030204" pitchFamily="34" charset="0"/>
                <a:ea typeface="宋体" pitchFamily="2" charset="-122"/>
              </a:rPr>
              <a:t>Setting some environments for installations</a:t>
            </a:r>
          </a:p>
          <a:p>
            <a:pPr>
              <a:spcBef>
                <a:spcPct val="0"/>
              </a:spcBef>
              <a:buFontTx/>
              <a:buChar char="-"/>
            </a:pP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600" dirty="0">
                <a:latin typeface="Calibri" panose="020F0502020204030204" pitchFamily="34" charset="0"/>
              </a:rPr>
              <a:t>While files with the ".</a:t>
            </a:r>
            <a:r>
              <a:rPr lang="en-US" altLang="zh-CN" sz="2600" dirty="0" err="1">
                <a:latin typeface="Calibri" panose="020F0502020204030204" pitchFamily="34" charset="0"/>
              </a:rPr>
              <a:t>sh</a:t>
            </a:r>
            <a:r>
              <a:rPr lang="en-US" altLang="zh-CN" sz="2600" dirty="0">
                <a:latin typeface="Calibri" panose="020F0502020204030204" pitchFamily="34" charset="0"/>
              </a:rPr>
              <a:t>" file extension are usually a shell script of some kind, most shell scripts do not have any filename extension</a:t>
            </a: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600" dirty="0">
              <a:latin typeface="Calibri" panose="020F0502020204030204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804</Words>
  <Application>Microsoft Office PowerPoint</Application>
  <PresentationFormat>全屏显示(4:3)</PresentationFormat>
  <Paragraphs>115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主题​​</vt:lpstr>
      <vt:lpstr>Default Design</vt:lpstr>
      <vt:lpstr>1_Default Design</vt:lpstr>
      <vt:lpstr>Software Construction Laboratory</vt:lpstr>
      <vt:lpstr>Interpreted Language Versus Compiled Language</vt:lpstr>
      <vt:lpstr>Interpreted language</vt:lpstr>
      <vt:lpstr>Shell Script </vt:lpstr>
      <vt:lpstr>Why Use a Shell Script</vt:lpstr>
      <vt:lpstr>Disadvantages</vt:lpstr>
      <vt:lpstr>How to start writing a shell script</vt:lpstr>
      <vt:lpstr>Different Types of Shells</vt:lpstr>
      <vt:lpstr>Example</vt:lpstr>
      <vt:lpstr>Basic Shell Constructs</vt:lpstr>
      <vt:lpstr>Variables</vt:lpstr>
      <vt:lpstr>Examples</vt:lpstr>
      <vt:lpstr>Special Variables</vt:lpstr>
      <vt:lpstr>Accessing Shell Script Arguments</vt:lpstr>
      <vt:lpstr>Accessing Shell Script Arguments</vt:lpstr>
      <vt:lpstr>Simple Execution Tracing</vt:lpstr>
      <vt:lpstr>Basic Command Searching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</dc:title>
  <dc:creator>周慕石</dc:creator>
  <cp:lastModifiedBy>周慕石</cp:lastModifiedBy>
  <cp:revision>10</cp:revision>
  <dcterms:created xsi:type="dcterms:W3CDTF">2016-10-04T05:30:43Z</dcterms:created>
  <dcterms:modified xsi:type="dcterms:W3CDTF">2016-10-04T07:30:25Z</dcterms:modified>
</cp:coreProperties>
</file>