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4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66" r:id="rId11"/>
    <p:sldId id="277" r:id="rId12"/>
    <p:sldId id="275" r:id="rId13"/>
    <p:sldId id="276" r:id="rId14"/>
    <p:sldId id="264" r:id="rId15"/>
    <p:sldId id="263" r:id="rId16"/>
    <p:sldId id="262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52598-DCA2-4F4F-A467-107A33801295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AF4A-D6CC-48AF-93C9-F1AFBA6B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1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A25C2-8305-42DA-AD29-5B00B116EA2B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0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FCB9A-8C54-4533-90CB-4059B89601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4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719BB-E4D5-4014-91BF-F690C29B8F3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3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19A66-26DE-459A-AF13-672198BDEBE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8ABED-A4AE-4EF9-9E0D-A4B4527745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9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8EB67-1C39-4694-8D82-D1EFE30080C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14DA3-6BD0-4DE0-91E4-AD26CD7E330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21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99CC8-6A41-408E-8C50-47638D8C75E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30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4D849-BE25-4EE4-BFFA-A1C2B1EAEE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4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1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A250D-FDC3-48E8-AAB0-C733ED5315D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66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2EAEF-A9F4-438F-B4B2-E2226BD227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6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D0915-E7E8-4795-89E3-7C7D6B47B8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1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53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7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4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3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6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0036-6D58-423F-A60A-AD6A3F3E68DE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0312-82D8-4BE0-9FDE-DBEA7080E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4F2057-C20B-48FB-A447-406EDA8F272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Software Construction Laboratory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6400800" cy="25202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Week </a:t>
            </a:r>
            <a:r>
              <a:rPr lang="en-US" altLang="zh-CN" dirty="0" smtClean="0"/>
              <a:t>3 </a:t>
            </a:r>
            <a:r>
              <a:rPr lang="en-US" altLang="zh-CN" dirty="0" smtClean="0"/>
              <a:t>Part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Lab </a:t>
            </a:r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Mushi Zhou</a:t>
            </a:r>
          </a:p>
          <a:p>
            <a:r>
              <a:rPr lang="en-US" altLang="zh-CN" dirty="0" smtClean="0"/>
              <a:t>Fall 2016 </a:t>
            </a:r>
          </a:p>
          <a:p>
            <a:r>
              <a:rPr lang="en-US" altLang="zh-CN" dirty="0" smtClean="0"/>
              <a:t>UCLA</a:t>
            </a:r>
          </a:p>
        </p:txBody>
      </p:sp>
    </p:spTree>
    <p:extLst>
      <p:ext uri="{BB962C8B-B14F-4D97-AF65-F5344CB8AC3E}">
        <p14:creationId xmlns:p14="http://schemas.microsoft.com/office/powerpoint/2010/main" val="400168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 smtClean="0"/>
              <a:t>Used to show graphical visualizations </a:t>
            </a:r>
          </a:p>
          <a:p>
            <a:r>
              <a:rPr lang="en-US" altLang="zh-CN" dirty="0" smtClean="0"/>
              <a:t>Used to build small projects/production software</a:t>
            </a:r>
            <a:endParaRPr lang="en-US" altLang="zh-CN" dirty="0"/>
          </a:p>
          <a:p>
            <a:r>
              <a:rPr lang="en-US" altLang="zh-CN" dirty="0" smtClean="0"/>
              <a:t>Used as scripts to process data in Medical Science, Biology, Accountings</a:t>
            </a:r>
          </a:p>
        </p:txBody>
      </p:sp>
    </p:spTree>
    <p:extLst>
      <p:ext uri="{BB962C8B-B14F-4D97-AF65-F5344CB8AC3E}">
        <p14:creationId xmlns:p14="http://schemas.microsoft.com/office/powerpoint/2010/main" val="364694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 of Python in Script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484784"/>
            <a:ext cx="4038600" cy="4525963"/>
          </a:xfrm>
        </p:spPr>
        <p:txBody>
          <a:bodyPr/>
          <a:lstStyle/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#!/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usr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/bin/python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altLang="zh-CN" sz="1200" dirty="0">
              <a:latin typeface="Courier New" pitchFamily="49" charset="0"/>
              <a:ea typeface="宋体" charset="-122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import 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getopt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, random, sys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altLang="zh-CN" sz="1200" dirty="0">
              <a:latin typeface="Courier New" pitchFamily="49" charset="0"/>
              <a:ea typeface="宋体" charset="-122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class 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randline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(file):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def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__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init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__(self, filename):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	f = file (filename, 'r')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	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self.lines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f.readlines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()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	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f.close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()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altLang="zh-CN" sz="1200" dirty="0">
              <a:latin typeface="Courier New" pitchFamily="49" charset="0"/>
              <a:ea typeface="宋体" charset="-122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def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chooseline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(self):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	choice = 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random.randrange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(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len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(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self.lines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))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 		return 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self.lines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[choice]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altLang="zh-CN" sz="1200" dirty="0">
              <a:latin typeface="Courier New" pitchFamily="49" charset="0"/>
              <a:ea typeface="宋体" charset="-122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 err="1">
                <a:latin typeface="Courier New" pitchFamily="49" charset="0"/>
                <a:ea typeface="宋体" charset="-122"/>
              </a:rPr>
              <a:t>def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usage (e):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sys.stderr.write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('randline.py: %s\n' % e)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sys.stderr.write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('''\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Usage: randline.py [OPTION]... FILE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altLang="zh-CN" sz="1200" dirty="0">
              <a:latin typeface="Courier New" pitchFamily="49" charset="0"/>
              <a:ea typeface="宋体" charset="-122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Output a line selected randomly from FILE. Options: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-n LINES Output LINES 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lines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(default 1).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''')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2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200" dirty="0" err="1">
                <a:latin typeface="Courier New" pitchFamily="49" charset="0"/>
                <a:ea typeface="宋体" charset="-122"/>
              </a:rPr>
              <a:t>sys.exit</a:t>
            </a:r>
            <a:r>
              <a:rPr lang="en-US" altLang="zh-CN" sz="1200" dirty="0">
                <a:latin typeface="Courier New" pitchFamily="49" charset="0"/>
                <a:ea typeface="宋体" charset="-122"/>
              </a:rPr>
              <a:t> (1) 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9992" y="1556792"/>
            <a:ext cx="4248472" cy="45259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zh-CN" sz="1100" kern="1200" dirty="0"/>
              <a:t>Tells the shell which interpreter to use</a:t>
            </a:r>
          </a:p>
          <a:p>
            <a:pPr marL="0" indent="0">
              <a:buNone/>
            </a:pPr>
            <a:endParaRPr lang="en-US" altLang="zh-CN" sz="1100" kern="1200" dirty="0"/>
          </a:p>
          <a:p>
            <a:pPr marL="0" indent="0">
              <a:buNone/>
            </a:pPr>
            <a:r>
              <a:rPr lang="en-US" altLang="zh-CN" sz="1100" kern="1200" dirty="0"/>
              <a:t>Import statements, similar to include statements</a:t>
            </a:r>
          </a:p>
          <a:p>
            <a:pPr marL="0" indent="0">
              <a:buNone/>
            </a:pPr>
            <a:endParaRPr lang="en-US" altLang="zh-CN" sz="1100" kern="1200" dirty="0"/>
          </a:p>
          <a:p>
            <a:pPr marL="0" indent="0">
              <a:buNone/>
            </a:pPr>
            <a:r>
              <a:rPr lang="en-US" altLang="zh-CN" sz="1100" kern="1200" dirty="0"/>
              <a:t>The beginning of the class statement: </a:t>
            </a:r>
            <a:r>
              <a:rPr lang="en-US" altLang="zh-CN" sz="1100" kern="1200" dirty="0" err="1" smtClean="0"/>
              <a:t>randline</a:t>
            </a:r>
            <a:endParaRPr lang="en-US" altLang="zh-CN" sz="1100" kern="1200" dirty="0"/>
          </a:p>
          <a:p>
            <a:pPr marL="0" indent="0">
              <a:buNone/>
            </a:pPr>
            <a:r>
              <a:rPr lang="en-US" altLang="zh-CN" sz="1100" kern="1200" dirty="0" smtClean="0"/>
              <a:t>The </a:t>
            </a:r>
            <a:r>
              <a:rPr lang="en-US" altLang="zh-CN" sz="1100" kern="1200" dirty="0"/>
              <a:t>constructor</a:t>
            </a:r>
          </a:p>
          <a:p>
            <a:pPr marL="0" indent="0">
              <a:buNone/>
            </a:pPr>
            <a:r>
              <a:rPr lang="en-US" altLang="zh-CN" sz="1100" kern="1200" dirty="0"/>
              <a:t>	</a:t>
            </a:r>
            <a:r>
              <a:rPr lang="en-US" altLang="zh-CN" sz="1100" kern="1200" dirty="0" smtClean="0"/>
              <a:t>Open </a:t>
            </a:r>
            <a:r>
              <a:rPr lang="en-US" altLang="zh-CN" sz="1100" kern="1200" dirty="0"/>
              <a:t>the file</a:t>
            </a:r>
          </a:p>
          <a:p>
            <a:pPr marL="0" indent="0">
              <a:buNone/>
            </a:pPr>
            <a:r>
              <a:rPr lang="en-US" altLang="zh-CN" sz="1100" kern="1200" dirty="0"/>
              <a:t>	</a:t>
            </a:r>
            <a:r>
              <a:rPr lang="en-US" altLang="zh-CN" sz="1100" kern="1200" dirty="0" smtClean="0"/>
              <a:t>Reads </a:t>
            </a:r>
            <a:r>
              <a:rPr lang="en-US" altLang="zh-CN" sz="1100" kern="1200" dirty="0"/>
              <a:t>the file into array of strings called lines</a:t>
            </a:r>
          </a:p>
          <a:p>
            <a:pPr marL="0" indent="0">
              <a:buNone/>
            </a:pPr>
            <a:r>
              <a:rPr lang="en-US" altLang="zh-CN" sz="1100" kern="1200" dirty="0"/>
              <a:t>	</a:t>
            </a:r>
            <a:r>
              <a:rPr lang="en-US" altLang="zh-CN" sz="1100" kern="1200" dirty="0" smtClean="0"/>
              <a:t>Close </a:t>
            </a:r>
            <a:r>
              <a:rPr lang="en-US" altLang="zh-CN" sz="1100" kern="1200" dirty="0"/>
              <a:t>the </a:t>
            </a:r>
            <a:r>
              <a:rPr lang="en-US" altLang="zh-CN" sz="1100" kern="1200" dirty="0" smtClean="0"/>
              <a:t>file</a:t>
            </a:r>
            <a:endParaRPr lang="en-US" altLang="zh-CN" sz="1100" kern="1200" dirty="0"/>
          </a:p>
          <a:p>
            <a:pPr marL="0" indent="0">
              <a:buNone/>
            </a:pPr>
            <a:r>
              <a:rPr lang="en-US" altLang="zh-CN" sz="1100" kern="1200" dirty="0" smtClean="0"/>
              <a:t>Self-defined </a:t>
            </a:r>
            <a:r>
              <a:rPr lang="en-US" altLang="zh-CN" sz="1100" kern="1200" dirty="0"/>
              <a:t>function</a:t>
            </a:r>
            <a:r>
              <a:rPr lang="en-US" altLang="zh-CN" sz="1100" kern="1200" dirty="0"/>
              <a:t>	</a:t>
            </a:r>
            <a:endParaRPr lang="en-US" altLang="zh-CN" sz="1100" kern="1200" dirty="0"/>
          </a:p>
          <a:p>
            <a:pPr marL="0" indent="0">
              <a:buNone/>
            </a:pPr>
            <a:r>
              <a:rPr lang="en-US" altLang="zh-CN" sz="1100" kern="1200" dirty="0" smtClean="0"/>
              <a:t>Randomly </a:t>
            </a:r>
            <a:r>
              <a:rPr lang="en-US" altLang="zh-CN" sz="1100" kern="1200" dirty="0"/>
              <a:t>select a number between 0 and the size of lines</a:t>
            </a:r>
          </a:p>
          <a:p>
            <a:pPr marL="0" indent="0">
              <a:buNone/>
            </a:pPr>
            <a:r>
              <a:rPr lang="en-US" altLang="zh-CN" sz="1100" kern="1200" dirty="0" smtClean="0"/>
              <a:t>Returns </a:t>
            </a:r>
            <a:r>
              <a:rPr lang="en-US" altLang="zh-CN" sz="1100" kern="1200" dirty="0"/>
              <a:t>the line corresponding the randomly selected number</a:t>
            </a:r>
          </a:p>
          <a:p>
            <a:pPr marL="0" indent="0">
              <a:buNone/>
            </a:pPr>
            <a:endParaRPr lang="en-US" altLang="zh-CN" sz="1100" kern="1200" dirty="0"/>
          </a:p>
          <a:p>
            <a:pPr marL="0" indent="0">
              <a:buNone/>
            </a:pPr>
            <a:r>
              <a:rPr lang="en-US" altLang="zh-CN" sz="1100" kern="1200" dirty="0"/>
              <a:t>The beginning of a function: usage</a:t>
            </a:r>
          </a:p>
          <a:p>
            <a:pPr marL="0" indent="0">
              <a:buNone/>
            </a:pPr>
            <a:r>
              <a:rPr lang="en-US" altLang="zh-CN" sz="1100" kern="1200" dirty="0" smtClean="0"/>
              <a:t>	Write </a:t>
            </a:r>
            <a:r>
              <a:rPr lang="en-US" altLang="zh-CN" sz="1100" kern="1200" dirty="0"/>
              <a:t>the error</a:t>
            </a:r>
          </a:p>
          <a:p>
            <a:pPr marL="0" indent="0">
              <a:buNone/>
            </a:pPr>
            <a:r>
              <a:rPr lang="en-US" altLang="zh-CN" sz="1100" kern="1200" dirty="0"/>
              <a:t>	</a:t>
            </a:r>
            <a:r>
              <a:rPr lang="en-US" altLang="zh-CN" sz="1100" kern="1200" dirty="0" smtClean="0"/>
              <a:t>Write </a:t>
            </a:r>
            <a:r>
              <a:rPr lang="en-US" altLang="zh-CN" sz="1100" kern="1200" dirty="0"/>
              <a:t>instructions on how to use randline.py. </a:t>
            </a:r>
          </a:p>
          <a:p>
            <a:pPr marL="0" indent="0">
              <a:buNone/>
            </a:pPr>
            <a:r>
              <a:rPr lang="en-US" altLang="zh-CN" sz="1100" kern="1200" dirty="0" smtClean="0"/>
              <a:t>It </a:t>
            </a:r>
            <a:r>
              <a:rPr lang="en-US" altLang="zh-CN" sz="1100" kern="1200" dirty="0"/>
              <a:t>follows similar formatting syntax as </a:t>
            </a:r>
            <a:r>
              <a:rPr lang="en-US" altLang="zh-CN" sz="1100" kern="1200" dirty="0" err="1"/>
              <a:t>printf</a:t>
            </a:r>
            <a:r>
              <a:rPr lang="en-US" altLang="zh-CN" sz="1100" kern="1200" dirty="0"/>
              <a:t> in C</a:t>
            </a:r>
          </a:p>
          <a:p>
            <a:pPr marL="0" indent="0">
              <a:buNone/>
            </a:pPr>
            <a:r>
              <a:rPr lang="en-US" altLang="zh-CN" sz="1100" kern="1200" dirty="0" smtClean="0"/>
              <a:t>Note </a:t>
            </a:r>
            <a:r>
              <a:rPr lang="en-US" altLang="zh-CN" sz="1100" kern="1200" dirty="0"/>
              <a:t>the use of the “triple quote”</a:t>
            </a:r>
          </a:p>
          <a:p>
            <a:pPr marL="0" indent="0">
              <a:buNone/>
            </a:pPr>
            <a:r>
              <a:rPr lang="en-US" altLang="zh-CN" sz="1100" kern="1200" dirty="0" smtClean="0"/>
              <a:t>Note </a:t>
            </a:r>
            <a:r>
              <a:rPr lang="en-US" altLang="zh-CN" sz="1100" kern="1200" dirty="0"/>
              <a:t>the use of the “line continuation character” \</a:t>
            </a:r>
          </a:p>
          <a:p>
            <a:pPr marL="0" indent="0">
              <a:buNone/>
            </a:pPr>
            <a:r>
              <a:rPr lang="en-US" altLang="zh-CN" sz="1100" kern="1200" dirty="0" smtClean="0"/>
              <a:t>You </a:t>
            </a:r>
            <a:r>
              <a:rPr lang="en-US" altLang="zh-CN" sz="1100" kern="1200" dirty="0"/>
              <a:t>don’t normally need \ when you’re using triple </a:t>
            </a:r>
            <a:r>
              <a:rPr lang="en-US" altLang="zh-CN" sz="1100" kern="1200" dirty="0"/>
              <a:t>quotes</a:t>
            </a:r>
          </a:p>
          <a:p>
            <a:pPr marL="0" indent="0">
              <a:buNone/>
            </a:pPr>
            <a:r>
              <a:rPr lang="en-US" altLang="zh-CN" sz="1100" kern="1200" dirty="0" smtClean="0"/>
              <a:t>Exit </a:t>
            </a:r>
            <a:r>
              <a:rPr lang="en-US" altLang="zh-CN" sz="1100" kern="1200" dirty="0"/>
              <a:t>with error</a:t>
            </a:r>
          </a:p>
          <a:p>
            <a:pPr marL="0" indent="0">
              <a:buNone/>
            </a:pPr>
            <a:r>
              <a:rPr lang="en-US" altLang="zh-CN" sz="1100" kern="1200" dirty="0" smtClean="0"/>
              <a:t>Indentation </a:t>
            </a:r>
            <a:r>
              <a:rPr lang="en-US" altLang="zh-CN" sz="1100" kern="1200" dirty="0"/>
              <a:t>matters!</a:t>
            </a:r>
            <a:endParaRPr lang="en-US" altLang="zh-CN" sz="1100" kern="1200" dirty="0"/>
          </a:p>
        </p:txBody>
      </p:sp>
    </p:spTree>
    <p:extLst>
      <p:ext uri="{BB962C8B-B14F-4D97-AF65-F5344CB8AC3E}">
        <p14:creationId xmlns:p14="http://schemas.microsoft.com/office/powerpoint/2010/main" val="1910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2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2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4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2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24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24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12776"/>
            <a:ext cx="5400600" cy="4525963"/>
          </a:xfrm>
        </p:spPr>
        <p:txBody>
          <a:bodyPr/>
          <a:lstStyle/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if __name__ == '__main__':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opt = {}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opt['n'] = 1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altLang="zh-CN" sz="1100" dirty="0">
              <a:latin typeface="Courier New" pitchFamily="49" charset="0"/>
              <a:ea typeface="宋体" charset="-122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try: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	opts,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args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getopt.getopt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(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sys.argv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[1:], 'n:') 			for option, value in opts: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		v =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(value) </a:t>
            </a:r>
          </a:p>
          <a:p>
            <a:pPr lvl="1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if v &lt; 0: </a:t>
            </a:r>
          </a:p>
          <a:p>
            <a:pPr lvl="1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	raise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ValueError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, 'negative count: %d' % v</a:t>
            </a:r>
          </a:p>
          <a:p>
            <a:pPr lvl="1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opt[option[1]] = v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except (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getopt.error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ValueError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), e: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	usage (e)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altLang="zh-CN" sz="1100" dirty="0">
              <a:latin typeface="Courier New" pitchFamily="49" charset="0"/>
              <a:ea typeface="宋体" charset="-122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if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len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(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args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) != 1: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	usage ('wrong number of operands')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input_file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args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[0]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line_count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= opt['n']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altLang="zh-CN" sz="1100" dirty="0">
              <a:latin typeface="Courier New" pitchFamily="49" charset="0"/>
              <a:ea typeface="宋体" charset="-122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try: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	generator =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randline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(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input_file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	for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in range (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line_count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):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		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sys.stdout.write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(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generator.chooseline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())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except 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IOError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, e: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altLang="zh-CN" sz="1100" dirty="0">
                <a:latin typeface="Courier New" pitchFamily="49" charset="0"/>
                <a:ea typeface="宋体" charset="-122"/>
              </a:rPr>
              <a:t>		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sys.stderr.write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('randline.py: %s\n' % e) 							</a:t>
            </a:r>
            <a:r>
              <a:rPr lang="en-US" altLang="zh-CN" sz="1100" dirty="0" err="1">
                <a:latin typeface="Courier New" pitchFamily="49" charset="0"/>
                <a:ea typeface="宋体" charset="-122"/>
              </a:rPr>
              <a:t>sys.exit</a:t>
            </a:r>
            <a:r>
              <a:rPr lang="en-US" altLang="zh-CN" sz="1100" dirty="0">
                <a:latin typeface="Courier New" pitchFamily="49" charset="0"/>
                <a:ea typeface="宋体" charset="-122"/>
              </a:rPr>
              <a:t> (1)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altLang="zh-CN" sz="1100" dirty="0">
              <a:ea typeface="宋体" charset="-122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860032" y="1412776"/>
            <a:ext cx="4038600" cy="4525963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sz="3200" kern="1200" dirty="0"/>
              <a:t>This tests whether or not this script is being imported or run. When its name is “__main__” its being run. </a:t>
            </a:r>
          </a:p>
          <a:p>
            <a:pPr marL="0" indent="0">
              <a:buNone/>
            </a:pPr>
            <a:endParaRPr lang="en-US" altLang="zh-CN" sz="3200" kern="1200" dirty="0" smtClean="0"/>
          </a:p>
          <a:p>
            <a:pPr marL="0" indent="0">
              <a:buNone/>
            </a:pPr>
            <a:r>
              <a:rPr lang="en-US" altLang="zh-CN" sz="3200" kern="1200" dirty="0" smtClean="0"/>
              <a:t>Initialize </a:t>
            </a:r>
            <a:r>
              <a:rPr lang="en-US" altLang="zh-CN" sz="3200" kern="1200" dirty="0"/>
              <a:t>an array</a:t>
            </a:r>
          </a:p>
          <a:p>
            <a:pPr marL="0" indent="0">
              <a:buNone/>
            </a:pPr>
            <a:endParaRPr lang="en-US" altLang="zh-CN" sz="3200" kern="1200" dirty="0"/>
          </a:p>
          <a:p>
            <a:pPr marL="0" indent="0">
              <a:buNone/>
            </a:pPr>
            <a:r>
              <a:rPr lang="en-US" altLang="zh-CN" sz="3200" kern="1200" dirty="0"/>
              <a:t>Start an exception catching block</a:t>
            </a:r>
          </a:p>
          <a:p>
            <a:pPr marL="0" indent="0">
              <a:buNone/>
            </a:pPr>
            <a:r>
              <a:rPr lang="en-US" altLang="zh-CN" sz="3200" kern="1200" dirty="0" smtClean="0"/>
              <a:t>	Get </a:t>
            </a:r>
            <a:r>
              <a:rPr lang="en-US" altLang="zh-CN" sz="3200" kern="1200" dirty="0"/>
              <a:t>option and program </a:t>
            </a:r>
            <a:r>
              <a:rPr lang="en-US" altLang="zh-CN" sz="3200" kern="1200" dirty="0" err="1" smtClean="0"/>
              <a:t>args</a:t>
            </a:r>
            <a:endParaRPr lang="en-US" altLang="zh-CN" sz="3200" kern="1200" dirty="0"/>
          </a:p>
          <a:p>
            <a:pPr marL="0" indent="0">
              <a:buNone/>
            </a:pPr>
            <a:r>
              <a:rPr lang="en-US" altLang="zh-CN" sz="3200" kern="1200" dirty="0" smtClean="0"/>
              <a:t>	For </a:t>
            </a:r>
            <a:r>
              <a:rPr lang="en-US" altLang="zh-CN" sz="3200" kern="1200" dirty="0"/>
              <a:t>each option-value pair</a:t>
            </a:r>
          </a:p>
          <a:p>
            <a:pPr marL="0" indent="0">
              <a:buNone/>
            </a:pPr>
            <a:r>
              <a:rPr lang="en-US" altLang="zh-CN" sz="3200" kern="1200" dirty="0" smtClean="0"/>
              <a:t>	Get </a:t>
            </a:r>
            <a:r>
              <a:rPr lang="en-US" altLang="zh-CN" sz="3200" kern="1200" dirty="0"/>
              <a:t>the value</a:t>
            </a:r>
          </a:p>
          <a:p>
            <a:pPr marL="0" indent="0">
              <a:buNone/>
            </a:pPr>
            <a:r>
              <a:rPr lang="en-US" altLang="zh-CN" sz="3200" kern="1200" dirty="0" smtClean="0"/>
              <a:t>	If </a:t>
            </a:r>
            <a:r>
              <a:rPr lang="en-US" altLang="zh-CN" sz="3200" kern="1200" dirty="0"/>
              <a:t>the value is less than 0</a:t>
            </a:r>
          </a:p>
          <a:p>
            <a:pPr marL="0" indent="0">
              <a:buNone/>
            </a:pPr>
            <a:r>
              <a:rPr lang="en-US" altLang="zh-CN" sz="3200" kern="1200" dirty="0" smtClean="0"/>
              <a:t>	Throw/Raise </a:t>
            </a:r>
            <a:r>
              <a:rPr lang="en-US" altLang="zh-CN" sz="3200" kern="1200" dirty="0"/>
              <a:t>an exception</a:t>
            </a:r>
          </a:p>
          <a:p>
            <a:pPr marL="0" indent="0">
              <a:buNone/>
            </a:pPr>
            <a:r>
              <a:rPr lang="en-US" altLang="zh-CN" sz="3200" kern="1200" dirty="0" smtClean="0"/>
              <a:t>	Store </a:t>
            </a:r>
            <a:r>
              <a:rPr lang="en-US" altLang="zh-CN" sz="3200" kern="1200" dirty="0"/>
              <a:t>the value in opt array at option[1]</a:t>
            </a:r>
          </a:p>
          <a:p>
            <a:pPr marL="0" indent="0">
              <a:buNone/>
            </a:pPr>
            <a:r>
              <a:rPr lang="en-US" altLang="zh-CN" sz="3200" kern="1200" dirty="0"/>
              <a:t>Handle the exception </a:t>
            </a:r>
            <a:r>
              <a:rPr lang="en-US" altLang="zh-CN" sz="3200" kern="1200" dirty="0" err="1"/>
              <a:t>ValueError</a:t>
            </a:r>
            <a:endParaRPr lang="en-US" altLang="zh-CN" sz="3200" kern="1200" dirty="0"/>
          </a:p>
          <a:p>
            <a:pPr marL="0" indent="0">
              <a:buNone/>
            </a:pPr>
            <a:r>
              <a:rPr lang="en-US" altLang="zh-CN" sz="3200" kern="1200" dirty="0"/>
              <a:t>	Print the usage info</a:t>
            </a:r>
          </a:p>
          <a:p>
            <a:pPr marL="0" indent="0">
              <a:buNone/>
            </a:pPr>
            <a:endParaRPr lang="en-US" altLang="zh-CN" sz="3200" kern="1200" dirty="0"/>
          </a:p>
          <a:p>
            <a:pPr marL="0" indent="0">
              <a:buNone/>
            </a:pPr>
            <a:endParaRPr lang="en-US" altLang="zh-CN" sz="3200" kern="1200" dirty="0" smtClean="0"/>
          </a:p>
          <a:p>
            <a:pPr marL="0" indent="0">
              <a:buNone/>
            </a:pPr>
            <a:r>
              <a:rPr lang="en-US" altLang="zh-CN" sz="3200" kern="1200" dirty="0" smtClean="0"/>
              <a:t>If </a:t>
            </a:r>
            <a:r>
              <a:rPr lang="en-US" altLang="zh-CN" sz="3200" kern="1200" dirty="0"/>
              <a:t>the number of program arguments is not 1</a:t>
            </a:r>
          </a:p>
          <a:p>
            <a:pPr marL="0" indent="0">
              <a:buNone/>
            </a:pPr>
            <a:r>
              <a:rPr lang="en-US" altLang="zh-CN" sz="3200" kern="1200" dirty="0"/>
              <a:t>	Print the usage info</a:t>
            </a:r>
          </a:p>
          <a:p>
            <a:pPr marL="0" indent="0">
              <a:buNone/>
            </a:pPr>
            <a:r>
              <a:rPr lang="en-US" altLang="zh-CN" sz="3200" kern="1200" dirty="0"/>
              <a:t>Store the name of the </a:t>
            </a:r>
            <a:r>
              <a:rPr lang="en-US" altLang="zh-CN" sz="3200" kern="1200" dirty="0" err="1"/>
              <a:t>input_file</a:t>
            </a:r>
            <a:endParaRPr lang="en-US" altLang="zh-CN" sz="3200" kern="1200" dirty="0"/>
          </a:p>
          <a:p>
            <a:pPr marL="0" indent="0">
              <a:buNone/>
            </a:pPr>
            <a:r>
              <a:rPr lang="en-US" altLang="zh-CN" sz="3200" kern="1200" dirty="0"/>
              <a:t>Store the number of lines from the opt array</a:t>
            </a:r>
          </a:p>
          <a:p>
            <a:pPr marL="0" indent="0">
              <a:buNone/>
            </a:pPr>
            <a:endParaRPr lang="en-US" altLang="zh-CN" sz="3200" kern="1200" dirty="0"/>
          </a:p>
          <a:p>
            <a:pPr marL="0" indent="0">
              <a:buNone/>
            </a:pPr>
            <a:r>
              <a:rPr lang="en-US" altLang="zh-CN" sz="3200" kern="1200" dirty="0"/>
              <a:t>Start an exception catch block</a:t>
            </a:r>
          </a:p>
          <a:p>
            <a:pPr marL="0" indent="0">
              <a:buNone/>
            </a:pPr>
            <a:r>
              <a:rPr lang="en-US" altLang="zh-CN" sz="3200" kern="1200" dirty="0"/>
              <a:t>	Create a </a:t>
            </a:r>
            <a:r>
              <a:rPr lang="en-US" altLang="zh-CN" sz="3200" kern="1200" dirty="0" err="1"/>
              <a:t>randline</a:t>
            </a:r>
            <a:r>
              <a:rPr lang="en-US" altLang="zh-CN" sz="3200" kern="1200" dirty="0"/>
              <a:t> object</a:t>
            </a:r>
          </a:p>
          <a:p>
            <a:pPr marL="0" indent="0">
              <a:buNone/>
            </a:pPr>
            <a:r>
              <a:rPr lang="en-US" altLang="zh-CN" sz="3200" kern="1200" dirty="0"/>
              <a:t>	Range returns an array [0,1,…,</a:t>
            </a:r>
            <a:r>
              <a:rPr lang="en-US" altLang="zh-CN" sz="3200" kern="1200" dirty="0" err="1"/>
              <a:t>line_count</a:t>
            </a:r>
            <a:r>
              <a:rPr lang="en-US" altLang="zh-CN" sz="3200" kern="1200" dirty="0"/>
              <a:t>]. </a:t>
            </a:r>
          </a:p>
          <a:p>
            <a:pPr marL="0" indent="0">
              <a:buNone/>
            </a:pPr>
            <a:r>
              <a:rPr lang="en-US" altLang="zh-CN" sz="3200" kern="1200" dirty="0"/>
              <a:t>	</a:t>
            </a:r>
            <a:r>
              <a:rPr lang="en-US" altLang="zh-CN" sz="3200" kern="1200" dirty="0" smtClean="0"/>
              <a:t>Write </a:t>
            </a:r>
            <a:r>
              <a:rPr lang="en-US" altLang="zh-CN" sz="3200" kern="1200" dirty="0"/>
              <a:t>out the line</a:t>
            </a:r>
          </a:p>
          <a:p>
            <a:pPr marL="0" indent="0">
              <a:buNone/>
            </a:pPr>
            <a:r>
              <a:rPr lang="en-US" altLang="zh-CN" sz="3200" kern="1200" dirty="0"/>
              <a:t>Handle the exception </a:t>
            </a:r>
            <a:r>
              <a:rPr lang="en-US" altLang="zh-CN" sz="3200" kern="1200" dirty="0" err="1"/>
              <a:t>IOError</a:t>
            </a:r>
            <a:endParaRPr lang="en-US" altLang="zh-CN" sz="3200" kern="1200" dirty="0"/>
          </a:p>
          <a:p>
            <a:pPr marL="0" indent="0">
              <a:buNone/>
            </a:pPr>
            <a:r>
              <a:rPr lang="en-US" altLang="zh-CN" sz="3200" kern="1200" dirty="0"/>
              <a:t>	Write error</a:t>
            </a:r>
          </a:p>
          <a:p>
            <a:pPr marL="0" indent="0">
              <a:buNone/>
            </a:pPr>
            <a:r>
              <a:rPr lang="en-US" altLang="zh-CN" sz="3200" kern="1200" dirty="0"/>
              <a:t>	Exit with an error</a:t>
            </a:r>
          </a:p>
          <a:p>
            <a:pPr marL="0" indent="0">
              <a:buNone/>
            </a:pPr>
            <a:endParaRPr lang="en-US" altLang="zh-CN" sz="3200" kern="1200" dirty="0"/>
          </a:p>
        </p:txBody>
      </p:sp>
    </p:spTree>
    <p:extLst>
      <p:ext uri="{BB962C8B-B14F-4D97-AF65-F5344CB8AC3E}">
        <p14:creationId xmlns:p14="http://schemas.microsoft.com/office/powerpoint/2010/main" val="5723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2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2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2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2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2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29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29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29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29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29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29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2 vs Python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 2.7x -&gt; Legacy</a:t>
            </a:r>
          </a:p>
          <a:p>
            <a:r>
              <a:rPr lang="en-US" altLang="zh-CN" dirty="0" smtClean="0"/>
              <a:t>Phthon3   -&gt; new and future, released in 2008</a:t>
            </a:r>
          </a:p>
          <a:p>
            <a:r>
              <a:rPr lang="en-US" altLang="zh-CN" dirty="0" smtClean="0"/>
              <a:t>Backward incompatible</a:t>
            </a:r>
          </a:p>
          <a:p>
            <a:r>
              <a:rPr lang="en-US" altLang="zh-CN" dirty="0" smtClean="0"/>
              <a:t>Many new futures on Python3 </a:t>
            </a:r>
          </a:p>
          <a:p>
            <a:r>
              <a:rPr lang="en-US" altLang="zh-CN" dirty="0" smtClean="0"/>
              <a:t>Many 3-rd party libraries on Python2</a:t>
            </a:r>
          </a:p>
          <a:p>
            <a:r>
              <a:rPr lang="en-US" altLang="zh-CN" dirty="0" smtClean="0"/>
              <a:t>Link for a Python tutorial: </a:t>
            </a:r>
            <a:r>
              <a:rPr lang="en-US" altLang="zh-CN" dirty="0" smtClean="0">
                <a:hlinkClick r:id="rId2"/>
              </a:rPr>
              <a:t>https://www.tutorial\spoint.com/python/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76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General-purpose</a:t>
            </a:r>
          </a:p>
          <a:p>
            <a:r>
              <a:rPr lang="en-US" altLang="zh-CN" dirty="0" smtClean="0"/>
              <a:t>Concurrent</a:t>
            </a:r>
          </a:p>
          <a:p>
            <a:r>
              <a:rPr lang="en-US" altLang="zh-CN" dirty="0" smtClean="0"/>
              <a:t>Class-based</a:t>
            </a:r>
          </a:p>
          <a:p>
            <a:r>
              <a:rPr lang="en-US" altLang="zh-CN" dirty="0" smtClean="0"/>
              <a:t>Object-oriented</a:t>
            </a:r>
          </a:p>
          <a:p>
            <a:r>
              <a:rPr lang="en-US" altLang="zh-CN" dirty="0" smtClean="0"/>
              <a:t>Complied language but with some compromise</a:t>
            </a:r>
          </a:p>
          <a:p>
            <a:r>
              <a:rPr lang="en-US" altLang="zh-CN" dirty="0" smtClean="0"/>
              <a:t>“write once, run anywhere”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00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Motivations for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Most popular language in use (commercially)</a:t>
            </a:r>
          </a:p>
          <a:p>
            <a:r>
              <a:rPr lang="en-US" altLang="zh-CN" dirty="0" smtClean="0"/>
              <a:t>Particularly for client-server web applications</a:t>
            </a:r>
          </a:p>
          <a:p>
            <a:r>
              <a:rPr lang="en-US" altLang="zh-CN" dirty="0" smtClean="0"/>
              <a:t>Released in 1995</a:t>
            </a:r>
          </a:p>
          <a:p>
            <a:r>
              <a:rPr lang="en-US" altLang="zh-CN" dirty="0" smtClean="0"/>
              <a:t>Much fewer low-level facilities than C/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Free and support majorly by Oracle</a:t>
            </a:r>
          </a:p>
          <a:p>
            <a:r>
              <a:rPr lang="en-US" altLang="zh-CN" dirty="0" smtClean="0"/>
              <a:t>Open source under GNU General Public License but not re-distributable</a:t>
            </a:r>
            <a:endParaRPr lang="en-US" altLang="zh-CN" dirty="0" smtClean="0"/>
          </a:p>
          <a:p>
            <a:r>
              <a:rPr lang="en-US" altLang="zh-CN" dirty="0" smtClean="0"/>
              <a:t>Current Version 8</a:t>
            </a:r>
          </a:p>
          <a:p>
            <a:r>
              <a:rPr lang="en-US" altLang="zh-CN" dirty="0" smtClean="0"/>
              <a:t>Require the use of JDK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273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Notes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Very large programs -&gt; Java is faster as it is compiled</a:t>
            </a:r>
          </a:p>
          <a:p>
            <a:r>
              <a:rPr lang="en-US" altLang="zh-CN" dirty="0" smtClean="0"/>
              <a:t>Small Simple Programs -&gt; python could be faster</a:t>
            </a:r>
          </a:p>
          <a:p>
            <a:r>
              <a:rPr lang="en-US" altLang="zh-CN" dirty="0" smtClean="0"/>
              <a:t>Java program take more time to develop</a:t>
            </a:r>
          </a:p>
          <a:p>
            <a:r>
              <a:rPr lang="en-US" altLang="zh-CN" dirty="0" smtClean="0"/>
              <a:t>Java &amp; Python has different emphases in terms of purpose &amp; development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Help for Lab Week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 smtClean="0"/>
              <a:t>tr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-c complement</a:t>
            </a:r>
          </a:p>
          <a:p>
            <a:r>
              <a:rPr lang="en-US" altLang="zh-CN" dirty="0" smtClean="0"/>
              <a:t>-s squeeze</a:t>
            </a:r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ort </a:t>
            </a:r>
          </a:p>
          <a:p>
            <a:r>
              <a:rPr lang="en-US" altLang="zh-CN" dirty="0" smtClean="0"/>
              <a:t>-u </a:t>
            </a:r>
            <a:r>
              <a:rPr lang="en-US" altLang="zh-CN" dirty="0" err="1" smtClean="0"/>
              <a:t>uniqe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c</a:t>
            </a:r>
            <a:r>
              <a:rPr lang="en-US" altLang="zh-CN" dirty="0" err="1" smtClean="0"/>
              <a:t>omm</a:t>
            </a:r>
            <a:endParaRPr lang="en-US" altLang="zh-CN" dirty="0"/>
          </a:p>
          <a:p>
            <a:r>
              <a:rPr lang="en-US" altLang="zh-CN" dirty="0" smtClean="0"/>
              <a:t>- standard input</a:t>
            </a:r>
          </a:p>
          <a:p>
            <a:r>
              <a:rPr lang="en-US" altLang="zh-CN" dirty="0" smtClean="0"/>
              <a:t>1, 2, 3 suppress unique to each or common both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8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Approach to 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Get the English dictionary “words”</a:t>
            </a:r>
          </a:p>
          <a:p>
            <a:r>
              <a:rPr lang="en-US" altLang="zh-CN" dirty="0" smtClean="0"/>
              <a:t>Spell check the assignment page</a:t>
            </a:r>
          </a:p>
          <a:p>
            <a:r>
              <a:rPr lang="en-US" altLang="zh-CN" dirty="0" smtClean="0"/>
              <a:t>Build a script “</a:t>
            </a:r>
            <a:r>
              <a:rPr lang="en-US" altLang="zh-CN" dirty="0" err="1" smtClean="0"/>
              <a:t>buildwords</a:t>
            </a:r>
            <a:r>
              <a:rPr lang="en-US" altLang="zh-CN" dirty="0" smtClean="0"/>
              <a:t>” that executes the rules mentioned in the lab</a:t>
            </a:r>
          </a:p>
          <a:p>
            <a:r>
              <a:rPr lang="en-US" altLang="zh-CN" dirty="0" smtClean="0"/>
              <a:t>Run script against “English to Hawaiian” page to form Hawaiian dictionary “</a:t>
            </a:r>
            <a:r>
              <a:rPr lang="en-US" altLang="zh-CN" dirty="0" err="1" smtClean="0"/>
              <a:t>hwords</a:t>
            </a:r>
            <a:r>
              <a:rPr lang="en-US" altLang="zh-CN" dirty="0" smtClean="0"/>
              <a:t>” after sorting the output</a:t>
            </a:r>
          </a:p>
          <a:p>
            <a:r>
              <a:rPr lang="en-US" altLang="zh-CN" dirty="0" smtClean="0"/>
              <a:t>Verify Hawaiian spell checker by running against itself</a:t>
            </a:r>
          </a:p>
          <a:p>
            <a:r>
              <a:rPr lang="en-US" altLang="zh-CN" dirty="0" smtClean="0"/>
              <a:t>Spell check the assignment page with “</a:t>
            </a:r>
            <a:r>
              <a:rPr lang="en-US" altLang="zh-CN" dirty="0" err="1" smtClean="0"/>
              <a:t>hwords</a:t>
            </a:r>
            <a:r>
              <a:rPr lang="en-US" altLang="zh-CN" dirty="0" smtClean="0"/>
              <a:t>” after ensuring all lower cases. </a:t>
            </a:r>
          </a:p>
          <a:p>
            <a:r>
              <a:rPr lang="en-US" altLang="zh-CN" dirty="0" smtClean="0"/>
              <a:t>Log your findings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9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Little help for HW of week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Find duplicate files in a given directory</a:t>
            </a:r>
          </a:p>
          <a:p>
            <a:r>
              <a:rPr lang="en-US" altLang="zh-CN" dirty="0" smtClean="0"/>
              <a:t>Sort 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only keep one of each duplicates (Prefer “.”)</a:t>
            </a:r>
          </a:p>
          <a:p>
            <a:r>
              <a:rPr lang="en-US" altLang="zh-CN" dirty="0" smtClean="0"/>
              <a:t>Use hard link to replace others</a:t>
            </a:r>
          </a:p>
          <a:p>
            <a:r>
              <a:rPr lang="en-US" altLang="zh-CN" dirty="0" smtClean="0"/>
              <a:t>Only first level</a:t>
            </a:r>
          </a:p>
          <a:p>
            <a:r>
              <a:rPr lang="en-US" altLang="zh-CN" dirty="0" smtClean="0"/>
              <a:t>Only regular files</a:t>
            </a:r>
          </a:p>
          <a:p>
            <a:r>
              <a:rPr lang="en-US" altLang="zh-CN" dirty="0" smtClean="0"/>
              <a:t>Special character file names</a:t>
            </a:r>
          </a:p>
          <a:p>
            <a:r>
              <a:rPr lang="en-US" altLang="zh-CN" dirty="0" smtClean="0"/>
              <a:t>Report Errors</a:t>
            </a:r>
          </a:p>
        </p:txBody>
      </p:sp>
    </p:spTree>
    <p:extLst>
      <p:ext uri="{BB962C8B-B14F-4D97-AF65-F5344CB8AC3E}">
        <p14:creationId xmlns:p14="http://schemas.microsoft.com/office/powerpoint/2010/main" val="7301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find all regular files</a:t>
            </a:r>
            <a:r>
              <a:rPr lang="en-US" altLang="zh-CN" dirty="0"/>
              <a:t> </a:t>
            </a:r>
            <a:r>
              <a:rPr lang="en-US" altLang="zh-CN" dirty="0" smtClean="0"/>
              <a:t>and list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run through the list and generate a list of group of duplicates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Find files start with “.” in each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Sort “.” files (or all files if there are not any   “.”) in each duplicate groups.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Replace duplicates with hard links to the first in each group</a:t>
            </a:r>
          </a:p>
        </p:txBody>
      </p:sp>
    </p:spTree>
    <p:extLst>
      <p:ext uri="{BB962C8B-B14F-4D97-AF65-F5344CB8AC3E}">
        <p14:creationId xmlns:p14="http://schemas.microsoft.com/office/powerpoint/2010/main" val="87312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Useful 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Find –type</a:t>
            </a:r>
          </a:p>
          <a:p>
            <a:r>
              <a:rPr lang="en-US" altLang="zh-CN" dirty="0" smtClean="0"/>
              <a:t>Find –</a:t>
            </a:r>
            <a:r>
              <a:rPr lang="en-US" altLang="zh-CN" dirty="0" err="1" smtClean="0"/>
              <a:t>maxdepth</a:t>
            </a:r>
            <a:endParaRPr lang="en-US" altLang="zh-CN" dirty="0" smtClean="0"/>
          </a:p>
          <a:p>
            <a:r>
              <a:rPr lang="en-US" altLang="zh-CN" dirty="0" smtClean="0"/>
              <a:t>Diff </a:t>
            </a:r>
          </a:p>
          <a:p>
            <a:r>
              <a:rPr lang="en-US" altLang="zh-CN" dirty="0" smtClean="0"/>
              <a:t>Ln {s} {l}</a:t>
            </a:r>
          </a:p>
          <a:p>
            <a:r>
              <a:rPr lang="en-US" altLang="zh-CN" dirty="0" smtClean="0"/>
              <a:t>Sort is case sensitive, use –f –s</a:t>
            </a:r>
          </a:p>
          <a:p>
            <a:r>
              <a:rPr lang="en-US" altLang="zh-CN" dirty="0" smtClean="0"/>
              <a:t>Need to use regex (wildcards) to match names start with “.”</a:t>
            </a:r>
          </a:p>
          <a:p>
            <a:r>
              <a:rPr lang="en-US" altLang="zh-CN" dirty="0" smtClean="0"/>
              <a:t>Pay attention to names with special characters</a:t>
            </a:r>
          </a:p>
          <a:p>
            <a:r>
              <a:rPr lang="en-US" altLang="zh-CN" dirty="0" smtClean="0"/>
              <a:t>Nested loop</a:t>
            </a:r>
          </a:p>
          <a:p>
            <a:r>
              <a:rPr lang="en-US" altLang="zh-CN" dirty="0" smtClean="0"/>
              <a:t>Two dimensional arrays.</a:t>
            </a:r>
          </a:p>
        </p:txBody>
      </p:sp>
    </p:spTree>
    <p:extLst>
      <p:ext uri="{BB962C8B-B14F-4D97-AF65-F5344CB8AC3E}">
        <p14:creationId xmlns:p14="http://schemas.microsoft.com/office/powerpoint/2010/main" val="306245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Week 3 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Very Basic introduction to Python</a:t>
            </a:r>
          </a:p>
          <a:p>
            <a:r>
              <a:rPr lang="en-US" altLang="zh-CN" dirty="0" smtClean="0"/>
              <a:t>Very Basic introduction to Java</a:t>
            </a:r>
          </a:p>
          <a:p>
            <a:r>
              <a:rPr lang="en-US" altLang="zh-CN" dirty="0" smtClean="0"/>
              <a:t>Make (Part 2)</a:t>
            </a:r>
          </a:p>
          <a:p>
            <a:r>
              <a:rPr lang="en-US" altLang="zh-CN" dirty="0" err="1" smtClean="0"/>
              <a:t>Automake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utoconf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</a:t>
            </a:r>
            <a:r>
              <a:rPr lang="en-US" altLang="zh-CN" dirty="0" smtClean="0"/>
              <a:t>(Part 2)</a:t>
            </a:r>
            <a:endParaRPr lang="en-US" altLang="zh-CN" dirty="0" smtClean="0"/>
          </a:p>
          <a:p>
            <a:r>
              <a:rPr lang="en-US" altLang="zh-CN" dirty="0" smtClean="0"/>
              <a:t>Patch </a:t>
            </a:r>
            <a:r>
              <a:rPr lang="en-US" altLang="zh-CN" dirty="0" smtClean="0"/>
              <a:t>(Part 2)</a:t>
            </a:r>
          </a:p>
          <a:p>
            <a:r>
              <a:rPr lang="en-US" altLang="zh-CN" dirty="0" smtClean="0"/>
              <a:t>A little bit on Virtual Machine (VM) </a:t>
            </a:r>
            <a:r>
              <a:rPr lang="en-US" altLang="zh-CN" dirty="0" smtClean="0"/>
              <a:t>(Part 2)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42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High-Level</a:t>
            </a:r>
          </a:p>
          <a:p>
            <a:r>
              <a:rPr lang="en-US" altLang="zh-CN" sz="3000" dirty="0" smtClean="0"/>
              <a:t>General-purpose</a:t>
            </a:r>
          </a:p>
          <a:p>
            <a:r>
              <a:rPr lang="en-US" altLang="zh-CN" dirty="0" smtClean="0"/>
              <a:t>Interpreted    .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 (script)</a:t>
            </a:r>
          </a:p>
          <a:p>
            <a:r>
              <a:rPr lang="en-US" altLang="zh-CN" dirty="0" smtClean="0"/>
              <a:t>Dynamic </a:t>
            </a:r>
          </a:p>
          <a:p>
            <a:r>
              <a:rPr lang="en-US" altLang="zh-CN" dirty="0" smtClean="0"/>
              <a:t>Developed in late 1980s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3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Motivations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600" dirty="0" smtClean="0"/>
              <a:t>Supports multiple programming paradigms: Object-oriented, imperative, functional, or procedural</a:t>
            </a:r>
          </a:p>
          <a:p>
            <a:r>
              <a:rPr lang="en-US" altLang="zh-CN" sz="2600" dirty="0" smtClean="0"/>
              <a:t>High readability</a:t>
            </a:r>
          </a:p>
          <a:p>
            <a:r>
              <a:rPr lang="en-US" altLang="zh-CN" sz="2600" dirty="0" smtClean="0"/>
              <a:t>Less code</a:t>
            </a:r>
          </a:p>
          <a:p>
            <a:r>
              <a:rPr lang="en-US" altLang="zh-CN" sz="2600" dirty="0" smtClean="0"/>
              <a:t>Can handle both small and large scale programs</a:t>
            </a:r>
            <a:endParaRPr lang="en-US" altLang="zh-CN" sz="2600" dirty="0"/>
          </a:p>
          <a:p>
            <a:r>
              <a:rPr lang="en-US" altLang="zh-CN" sz="2600" dirty="0" smtClean="0"/>
              <a:t>Dynamic type</a:t>
            </a:r>
          </a:p>
          <a:p>
            <a:r>
              <a:rPr lang="en-US" altLang="zh-CN" sz="2600" dirty="0"/>
              <a:t>A</a:t>
            </a:r>
            <a:r>
              <a:rPr lang="en-US" altLang="zh-CN" sz="2600" dirty="0" smtClean="0"/>
              <a:t>utomatic memory management </a:t>
            </a:r>
          </a:p>
          <a:p>
            <a:r>
              <a:rPr lang="en-US" altLang="zh-CN" sz="2600" dirty="0"/>
              <a:t>L</a:t>
            </a:r>
            <a:r>
              <a:rPr lang="en-US" altLang="zh-CN" sz="2600" dirty="0" smtClean="0"/>
              <a:t>arge comprehensive library</a:t>
            </a:r>
          </a:p>
          <a:p>
            <a:r>
              <a:rPr lang="en-US" altLang="zh-CN" sz="2600" dirty="0" smtClean="0"/>
              <a:t>Can be stand-alone executable programs</a:t>
            </a:r>
          </a:p>
          <a:p>
            <a:r>
              <a:rPr lang="en-US" altLang="zh-CN" sz="2600" dirty="0" smtClean="0"/>
              <a:t>Free &amp; open source licensed with Python Software foundation</a:t>
            </a:r>
          </a:p>
        </p:txBody>
      </p:sp>
    </p:spTree>
    <p:extLst>
      <p:ext uri="{BB962C8B-B14F-4D97-AF65-F5344CB8AC3E}">
        <p14:creationId xmlns:p14="http://schemas.microsoft.com/office/powerpoint/2010/main" val="197279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643</Words>
  <Application>Microsoft Office PowerPoint</Application>
  <PresentationFormat>全屏显示(4:3)</PresentationFormat>
  <Paragraphs>202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Default Design</vt:lpstr>
      <vt:lpstr>Software Construction Laboratory</vt:lpstr>
      <vt:lpstr>Some Help for Lab Week 2</vt:lpstr>
      <vt:lpstr>Step Approach to Lab</vt:lpstr>
      <vt:lpstr>Little help for HW of week 2</vt:lpstr>
      <vt:lpstr>Step Approaches</vt:lpstr>
      <vt:lpstr>Useful Commands</vt:lpstr>
      <vt:lpstr>Week 3 Outline</vt:lpstr>
      <vt:lpstr>Python Introduction</vt:lpstr>
      <vt:lpstr>Motivations</vt:lpstr>
      <vt:lpstr>Motivation</vt:lpstr>
      <vt:lpstr>Example of Python in Script</vt:lpstr>
      <vt:lpstr>Example</vt:lpstr>
      <vt:lpstr>Python 2 vs Python 3</vt:lpstr>
      <vt:lpstr>Introduction to Java</vt:lpstr>
      <vt:lpstr>Motivations for Java</vt:lpstr>
      <vt:lpstr>Some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</dc:title>
  <dc:creator>周慕石</dc:creator>
  <cp:lastModifiedBy>周慕石</cp:lastModifiedBy>
  <cp:revision>13</cp:revision>
  <dcterms:created xsi:type="dcterms:W3CDTF">2016-10-06T04:01:35Z</dcterms:created>
  <dcterms:modified xsi:type="dcterms:W3CDTF">2016-10-06T07:30:29Z</dcterms:modified>
</cp:coreProperties>
</file>