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61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25" autoAdjust="0"/>
  </p:normalViewPr>
  <p:slideViewPr>
    <p:cSldViewPr snapToGrid="0">
      <p:cViewPr varScale="1">
        <p:scale>
          <a:sx n="67" d="100"/>
          <a:sy n="67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2811F-5A8E-49EC-87F3-1802E82BEC0B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DE363-99AB-4E1F-93EC-5DED477F94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44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遊戲玩法啟發自 </a:t>
            </a:r>
            <a:r>
              <a:rPr lang="en-US" altLang="zh-TW" sz="1200" dirty="0" err="1"/>
              <a:t>Helltaker</a:t>
            </a: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E363-99AB-4E1F-93EC-5DED477F94E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88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E363-99AB-4E1F-93EC-5DED477F94E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270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E363-99AB-4E1F-93EC-5DED477F94E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56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8988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04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7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5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41538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39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66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4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8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16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158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763BEA0-FC14-4828-931B-495CEDFB2F9F}" type="datetimeFigureOut">
              <a:rPr lang="zh-TW" altLang="en-US" smtClean="0"/>
              <a:t>2021/12/27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3762674-25A8-4498-B167-75DF02250CE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900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Sokoban.ex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8ED18-EC24-4687-AA46-103E38D48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sz="2400" dirty="0">
                <a:latin typeface="微軟正黑體" panose="020B0604030504040204" pitchFamily="34" charset="-120"/>
              </a:rPr>
              <a:t>組合語言語系統程式期末專題</a:t>
            </a:r>
            <a:br>
              <a:rPr lang="en-US" altLang="zh-TW" dirty="0"/>
            </a:br>
            <a:r>
              <a:rPr lang="zh-TW" altLang="en-US" b="1" dirty="0"/>
              <a:t>推箱子遊戲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DF95ED-6A12-416F-BBFD-547924E21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19</a:t>
            </a:r>
            <a:r>
              <a:rPr lang="zh-TW" altLang="en-US" dirty="0"/>
              <a:t>組</a:t>
            </a:r>
            <a:endParaRPr lang="en-US" altLang="zh-TW" dirty="0"/>
          </a:p>
          <a:p>
            <a:r>
              <a:rPr lang="en-US" altLang="zh-TW" dirty="0"/>
              <a:t>109403544</a:t>
            </a:r>
          </a:p>
          <a:p>
            <a:r>
              <a:rPr lang="zh-TW" altLang="en-US" dirty="0"/>
              <a:t>資工二 林祥順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871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D8A86B6-582D-4E8E-9F50-8965CDFD585D}"/>
              </a:ext>
            </a:extLst>
          </p:cNvPr>
          <p:cNvSpPr/>
          <p:nvPr/>
        </p:nvSpPr>
        <p:spPr>
          <a:xfrm>
            <a:off x="8398041" y="1801906"/>
            <a:ext cx="2700265" cy="4715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472800-251C-452F-ABC5-7A455BC5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855368" cy="1485900"/>
          </a:xfrm>
        </p:spPr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遊戲玩法與規則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9B406C-E824-467B-9253-23F67C69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026442" cy="3581400"/>
          </a:xfrm>
        </p:spPr>
        <p:txBody>
          <a:bodyPr>
            <a:normAutofit lnSpcReduction="10000"/>
          </a:bodyPr>
          <a:lstStyle/>
          <a:p>
            <a:r>
              <a:rPr lang="zh-TW" altLang="en-US" sz="2400" b="1" dirty="0"/>
              <a:t>鍵盤上下左右移動角色 </a:t>
            </a:r>
            <a:r>
              <a:rPr lang="en-US" altLang="zh-TW" sz="2400" b="1" dirty="0"/>
              <a:t>ESC</a:t>
            </a:r>
            <a:r>
              <a:rPr lang="zh-TW" altLang="en-US" sz="2400" b="1" dirty="0"/>
              <a:t> 離開</a:t>
            </a:r>
            <a:endParaRPr lang="en-US" altLang="zh-TW" sz="2400" b="1" dirty="0"/>
          </a:p>
          <a:p>
            <a:r>
              <a:rPr lang="zh-TW" altLang="en-US" sz="2400" b="1" dirty="0"/>
              <a:t>若木桶旁有空間則可以被推動</a:t>
            </a:r>
            <a:endParaRPr lang="en-US" altLang="zh-TW" sz="2400" b="1" dirty="0"/>
          </a:p>
          <a:p>
            <a:r>
              <a:rPr lang="zh-TW" altLang="en-US" sz="2400" b="1" dirty="0"/>
              <a:t>不能一次推動兩個木桶</a:t>
            </a:r>
            <a:endParaRPr lang="en-US" altLang="zh-TW" sz="2400" b="1" dirty="0"/>
          </a:p>
          <a:p>
            <a:r>
              <a:rPr lang="zh-TW" altLang="en-US" sz="2400" b="1" dirty="0"/>
              <a:t>遇到敵人可以推動，要消耗一次移動次數</a:t>
            </a:r>
            <a:endParaRPr lang="en-US" altLang="zh-TW" sz="2400" b="1" dirty="0"/>
          </a:p>
          <a:p>
            <a:r>
              <a:rPr lang="zh-TW" altLang="en-US" sz="2400" b="1" dirty="0"/>
              <a:t>若將敵人推向牆壁或尖刺可以消滅敵人</a:t>
            </a:r>
            <a:endParaRPr lang="en-US" altLang="zh-TW" sz="2400" b="1" dirty="0"/>
          </a:p>
          <a:p>
            <a:r>
              <a:rPr lang="zh-TW" altLang="en-US" sz="2400" b="1" dirty="0"/>
              <a:t>每個關卡有限定移動次數</a:t>
            </a:r>
            <a:br>
              <a:rPr lang="en-US" altLang="zh-TW" sz="2400" b="1" dirty="0"/>
            </a:br>
            <a:r>
              <a:rPr lang="zh-TW" altLang="en-US" sz="2400" b="1" dirty="0"/>
              <a:t>次數用盡則關卡重啟</a:t>
            </a:r>
            <a:endParaRPr lang="en-US" altLang="zh-TW" sz="2400" b="1" dirty="0"/>
          </a:p>
          <a:p>
            <a:r>
              <a:rPr lang="zh-TW" altLang="en-US" sz="2400" b="1" dirty="0"/>
              <a:t>到達樓梯則進入下一層</a:t>
            </a:r>
            <a:endParaRPr lang="en-US" altLang="zh-TW" sz="2400" b="1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2F1F8F-D97A-43A4-A695-0706A21F1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006" y="3485148"/>
            <a:ext cx="2457793" cy="2934109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91A4396F-77E0-40EC-862A-1782E42A7540}"/>
              </a:ext>
            </a:extLst>
          </p:cNvPr>
          <p:cNvSpPr txBox="1">
            <a:spLocks/>
          </p:cNvSpPr>
          <p:nvPr/>
        </p:nvSpPr>
        <p:spPr>
          <a:xfrm>
            <a:off x="8515006" y="787493"/>
            <a:ext cx="2457793" cy="1014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微軟正黑體" panose="020B0604030504040204" pitchFamily="34" charset="-120"/>
              </a:rPr>
              <a:t>遊戲畫面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E8C8CE-71EC-4778-B52F-110DE12B6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469" b="12139"/>
          <a:stretch/>
        </p:blipFill>
        <p:spPr>
          <a:xfrm>
            <a:off x="8515006" y="1921620"/>
            <a:ext cx="2457793" cy="14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4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8D19D-934E-4CE3-869A-50A47861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28986" cy="1485900"/>
          </a:xfrm>
        </p:spPr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程式架構與流程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1695F58-16DD-406C-BAB5-B1CC7640D13D}"/>
              </a:ext>
            </a:extLst>
          </p:cNvPr>
          <p:cNvSpPr txBox="1"/>
          <p:nvPr/>
        </p:nvSpPr>
        <p:spPr>
          <a:xfrm>
            <a:off x="1020815" y="1722756"/>
            <a:ext cx="5666679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1" dirty="0"/>
              <a:t>定義</a:t>
            </a:r>
            <a:r>
              <a:rPr lang="en-US" altLang="zh-TW" b="1" dirty="0"/>
              <a:t>WNDCLASS STRUCT </a:t>
            </a:r>
            <a:r>
              <a:rPr lang="zh-TW" altLang="en-US" b="1" dirty="0"/>
              <a:t>的內容決定多個視窗參數。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/>
              <a:t>透過 </a:t>
            </a:r>
            <a:r>
              <a:rPr lang="en-US" altLang="zh-TW" b="1" dirty="0"/>
              <a:t>CreateWindow</a:t>
            </a:r>
            <a:r>
              <a:rPr lang="zh-TW" altLang="en-US" b="1" dirty="0"/>
              <a:t>建立視窗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1" dirty="0"/>
              <a:t>透過</a:t>
            </a:r>
            <a:r>
              <a:rPr lang="en-US" altLang="zh-TW" b="1" dirty="0"/>
              <a:t>WIN API</a:t>
            </a:r>
            <a:r>
              <a:rPr lang="zh-TW" altLang="en-US" b="1" dirty="0"/>
              <a:t>的事件迴圈，處理事件</a:t>
            </a:r>
          </a:p>
          <a:p>
            <a:pPr marL="5400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b="1" dirty="0"/>
              <a:t>WM_CREATE</a:t>
            </a:r>
            <a:br>
              <a:rPr lang="en-US" altLang="zh-TW" b="1" dirty="0"/>
            </a:br>
            <a:r>
              <a:rPr lang="zh-TW" altLang="en-US" b="1" dirty="0"/>
              <a:t>視窗創建後傳送，</a:t>
            </a:r>
            <a:r>
              <a:rPr lang="en-US" altLang="zh-TW" b="1" dirty="0"/>
              <a:t>LoadBitmapHandlers</a:t>
            </a:r>
            <a:r>
              <a:rPr lang="zh-TW" altLang="en-US" b="1" dirty="0"/>
              <a:t> 在遊戲開始時讀取會重複用到的</a:t>
            </a:r>
            <a:r>
              <a:rPr lang="en-US" altLang="zh-TW" b="1" dirty="0"/>
              <a:t>Bitmaps</a:t>
            </a:r>
            <a:r>
              <a:rPr lang="zh-TW" altLang="en-US" b="1" dirty="0"/>
              <a:t>與</a:t>
            </a:r>
            <a:r>
              <a:rPr lang="en-US" altLang="zh-TW" b="1" dirty="0"/>
              <a:t>Mask</a:t>
            </a:r>
            <a:r>
              <a:rPr lang="zh-TW" altLang="en-US" b="1" dirty="0"/>
              <a:t>，</a:t>
            </a:r>
            <a:br>
              <a:rPr lang="en-US" altLang="zh-TW" b="1" dirty="0"/>
            </a:br>
            <a:r>
              <a:rPr lang="zh-TW" altLang="en-US" b="1" dirty="0"/>
              <a:t>取得他們的</a:t>
            </a:r>
            <a:r>
              <a:rPr lang="en-US" altLang="zh-TW" b="1" dirty="0"/>
              <a:t>Handle</a:t>
            </a:r>
            <a:r>
              <a:rPr lang="zh-TW" altLang="en-US" b="1" dirty="0"/>
              <a:t>，供繪製畫面時使用。</a:t>
            </a:r>
          </a:p>
          <a:p>
            <a:pPr marL="5400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b="1" dirty="0"/>
              <a:t>WM_PAINT</a:t>
            </a:r>
            <a:br>
              <a:rPr lang="en-US" altLang="zh-TW" b="1" dirty="0"/>
            </a:br>
            <a:r>
              <a:rPr lang="zh-TW" altLang="en-US" b="1" dirty="0"/>
              <a:t>需要更新視窗時傳送，依照每個</a:t>
            </a:r>
            <a:r>
              <a:rPr lang="en-US" altLang="zh-TW" b="1" dirty="0"/>
              <a:t>Tile</a:t>
            </a:r>
            <a:r>
              <a:rPr lang="zh-TW" altLang="en-US" b="1" dirty="0"/>
              <a:t>的狀態處理遊戲內容的渲染。</a:t>
            </a:r>
          </a:p>
          <a:p>
            <a:pPr marL="5400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b="1" dirty="0"/>
              <a:t>WM_KEYUP</a:t>
            </a:r>
            <a:br>
              <a:rPr lang="en-US" altLang="zh-TW" b="1" dirty="0"/>
            </a:br>
            <a:r>
              <a:rPr lang="zh-TW" altLang="en-US" b="1" dirty="0"/>
              <a:t>針對按下按鍵的</a:t>
            </a:r>
            <a:r>
              <a:rPr lang="en-US" altLang="zh-TW" b="1" dirty="0"/>
              <a:t>Key Code</a:t>
            </a:r>
            <a:r>
              <a:rPr lang="zh-TW" altLang="en-US" b="1" dirty="0"/>
              <a:t>，依據遊戲邏輯 </a:t>
            </a:r>
            <a:r>
              <a:rPr lang="en-US" altLang="zh-TW" dirty="0"/>
              <a:t>(</a:t>
            </a:r>
            <a:r>
              <a:rPr lang="zh-TW" altLang="en-US" b="1" dirty="0"/>
              <a:t> </a:t>
            </a:r>
            <a:r>
              <a:rPr lang="en-US" altLang="zh-TW" dirty="0"/>
              <a:t>ProcessMovement )</a:t>
            </a:r>
            <a:r>
              <a:rPr lang="zh-TW" altLang="en-US" dirty="0"/>
              <a:t> </a:t>
            </a:r>
            <a:r>
              <a:rPr lang="zh-TW" altLang="en-US" b="1" dirty="0"/>
              <a:t>修改狀態。</a:t>
            </a:r>
          </a:p>
          <a:p>
            <a:pPr marL="5400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b="1" dirty="0"/>
              <a:t>WM_TIMER</a:t>
            </a:r>
            <a:br>
              <a:rPr lang="en-US" altLang="zh-TW" b="1" dirty="0"/>
            </a:br>
            <a:r>
              <a:rPr lang="zh-TW" altLang="en-US" b="1" dirty="0"/>
              <a:t>使用計時器處理動畫與過場。</a:t>
            </a:r>
            <a:endParaRPr lang="en-US" altLang="zh-TW" b="1" dirty="0"/>
          </a:p>
          <a:p>
            <a:pPr marL="139950" indent="-342900">
              <a:spcBef>
                <a:spcPts val="600"/>
              </a:spcBef>
              <a:buFont typeface="+mj-lt"/>
              <a:buAutoNum type="arabicPeriod"/>
            </a:pPr>
            <a:r>
              <a:rPr lang="en-US" altLang="zh-TW" b="1" dirty="0"/>
              <a:t>ResetGame </a:t>
            </a:r>
            <a:r>
              <a:rPr lang="zh-TW" altLang="en-US" b="1" dirty="0"/>
              <a:t>處理每次關卡開始前的重設，包含起始</a:t>
            </a:r>
            <a:r>
              <a:rPr lang="en-US" altLang="zh-TW" b="1" dirty="0"/>
              <a:t>	</a:t>
            </a:r>
            <a:r>
              <a:rPr lang="zh-TW" altLang="en-US" b="1" dirty="0"/>
              <a:t>位置、</a:t>
            </a:r>
            <a:r>
              <a:rPr lang="en-US" altLang="zh-TW" b="1" dirty="0"/>
              <a:t>Tile </a:t>
            </a:r>
            <a:r>
              <a:rPr lang="zh-TW" altLang="en-US" b="1" dirty="0"/>
              <a:t>狀態、</a:t>
            </a:r>
            <a:r>
              <a:rPr lang="en-US" altLang="zh-TW" b="1" dirty="0"/>
              <a:t>Timer</a:t>
            </a:r>
            <a:r>
              <a:rPr lang="zh-TW" altLang="en-US" b="1" dirty="0"/>
              <a:t>。</a:t>
            </a:r>
            <a:endParaRPr lang="en-US" altLang="zh-TW" b="1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DB4794A-37D2-42D5-BE68-A0AB693AB3E5}"/>
              </a:ext>
            </a:extLst>
          </p:cNvPr>
          <p:cNvSpPr/>
          <p:nvPr/>
        </p:nvSpPr>
        <p:spPr>
          <a:xfrm>
            <a:off x="9846510" y="1014130"/>
            <a:ext cx="1595019" cy="414619"/>
          </a:xfrm>
          <a:prstGeom prst="roundRect">
            <a:avLst>
              <a:gd name="adj" fmla="val 50000"/>
            </a:avLst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WM_KEYUP</a:t>
            </a:r>
            <a:endParaRPr lang="zh-TW" altLang="en-US" b="1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53D838C-15D4-47C0-9E61-645FAFC4A763}"/>
              </a:ext>
            </a:extLst>
          </p:cNvPr>
          <p:cNvSpPr/>
          <p:nvPr/>
        </p:nvSpPr>
        <p:spPr>
          <a:xfrm>
            <a:off x="9799783" y="5162913"/>
            <a:ext cx="1783976" cy="582706"/>
          </a:xfrm>
          <a:prstGeom prst="roundRect">
            <a:avLst>
              <a:gd name="adj" fmla="val 50000"/>
            </a:avLst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7" name="流程圖: 決策 6">
            <a:extLst>
              <a:ext uri="{FF2B5EF4-FFF2-40B4-BE49-F238E27FC236}">
                <a16:creationId xmlns:a16="http://schemas.microsoft.com/office/drawing/2014/main" id="{C341A0F8-5645-4003-8A20-FFBE69CF6F74}"/>
              </a:ext>
            </a:extLst>
          </p:cNvPr>
          <p:cNvSpPr/>
          <p:nvPr/>
        </p:nvSpPr>
        <p:spPr>
          <a:xfrm>
            <a:off x="7034811" y="2205150"/>
            <a:ext cx="1335741" cy="829238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木桶</a:t>
            </a: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7E8D6B82-AEF8-468D-BEEA-F48561E418F4}"/>
              </a:ext>
            </a:extLst>
          </p:cNvPr>
          <p:cNvSpPr/>
          <p:nvPr/>
        </p:nvSpPr>
        <p:spPr>
          <a:xfrm>
            <a:off x="8510769" y="2205150"/>
            <a:ext cx="1335741" cy="829238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敵人</a:t>
            </a:r>
          </a:p>
        </p:txBody>
      </p:sp>
      <p:sp>
        <p:nvSpPr>
          <p:cNvPr id="9" name="流程圖: 決策 8">
            <a:extLst>
              <a:ext uri="{FF2B5EF4-FFF2-40B4-BE49-F238E27FC236}">
                <a16:creationId xmlns:a16="http://schemas.microsoft.com/office/drawing/2014/main" id="{F9DFB389-BBA6-4A61-883F-965A2DDE0F65}"/>
              </a:ext>
            </a:extLst>
          </p:cNvPr>
          <p:cNvSpPr/>
          <p:nvPr/>
        </p:nvSpPr>
        <p:spPr>
          <a:xfrm>
            <a:off x="9994006" y="2202619"/>
            <a:ext cx="1335741" cy="829238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階梯</a:t>
            </a: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4FCCF700-F1DC-435A-B405-810CF9E5E71F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V="1">
            <a:off x="8370552" y="2205150"/>
            <a:ext cx="808088" cy="414619"/>
          </a:xfrm>
          <a:prstGeom prst="bentConnector4">
            <a:avLst>
              <a:gd name="adj1" fmla="val 8676"/>
              <a:gd name="adj2" fmla="val 1551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34C159D7-3CA0-48E9-98F8-5916081B5056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V="1">
            <a:off x="9846510" y="2202619"/>
            <a:ext cx="815367" cy="417150"/>
          </a:xfrm>
          <a:prstGeom prst="bentConnector4">
            <a:avLst>
              <a:gd name="adj1" fmla="val 9045"/>
              <a:gd name="adj2" fmla="val 154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7E50A0EA-B16C-4FB4-B7E0-E516B9C4E84C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5400000" flipH="1">
            <a:off x="9262616" y="47345"/>
            <a:ext cx="50074" cy="2712735"/>
          </a:xfrm>
          <a:prstGeom prst="bentConnector5">
            <a:avLst>
              <a:gd name="adj1" fmla="val -456524"/>
              <a:gd name="adj2" fmla="val 50012"/>
              <a:gd name="adj3" fmla="val 55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63F98C7-B25A-4828-8F86-D0F1E17F26CD}"/>
              </a:ext>
            </a:extLst>
          </p:cNvPr>
          <p:cNvSpPr/>
          <p:nvPr/>
        </p:nvSpPr>
        <p:spPr>
          <a:xfrm>
            <a:off x="10079205" y="3348846"/>
            <a:ext cx="1854855" cy="6454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/>
              <a:t>INC currentLevel</a:t>
            </a:r>
          </a:p>
          <a:p>
            <a:r>
              <a:rPr lang="en-US" altLang="zh-TW" sz="1600" dirty="0"/>
              <a:t>INVOKE</a:t>
            </a:r>
            <a:r>
              <a:rPr lang="zh-TW" altLang="en-US" sz="1600" dirty="0"/>
              <a:t> </a:t>
            </a:r>
            <a:r>
              <a:rPr lang="en-US" altLang="zh-TW" sz="1600" dirty="0"/>
              <a:t>ResetLevel</a:t>
            </a:r>
            <a:endParaRPr lang="zh-TW" altLang="en-US" sz="1600" dirty="0"/>
          </a:p>
        </p:txBody>
      </p:sp>
      <p:sp>
        <p:nvSpPr>
          <p:cNvPr id="14" name="流程圖: 決策 13">
            <a:extLst>
              <a:ext uri="{FF2B5EF4-FFF2-40B4-BE49-F238E27FC236}">
                <a16:creationId xmlns:a16="http://schemas.microsoft.com/office/drawing/2014/main" id="{496905E5-489F-4C7F-B7EA-84C49C8E0285}"/>
              </a:ext>
            </a:extLst>
          </p:cNvPr>
          <p:cNvSpPr/>
          <p:nvPr/>
        </p:nvSpPr>
        <p:spPr>
          <a:xfrm>
            <a:off x="8510778" y="3137484"/>
            <a:ext cx="1335732" cy="853935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/>
              <a:t>下一格是否可以移動</a:t>
            </a:r>
          </a:p>
        </p:txBody>
      </p:sp>
      <p:sp>
        <p:nvSpPr>
          <p:cNvPr id="15" name="流程圖: 決策 14">
            <a:extLst>
              <a:ext uri="{FF2B5EF4-FFF2-40B4-BE49-F238E27FC236}">
                <a16:creationId xmlns:a16="http://schemas.microsoft.com/office/drawing/2014/main" id="{A0B6096C-0627-4AEE-AC2B-2603942BB3A1}"/>
              </a:ext>
            </a:extLst>
          </p:cNvPr>
          <p:cNvSpPr/>
          <p:nvPr/>
        </p:nvSpPr>
        <p:spPr>
          <a:xfrm>
            <a:off x="7034810" y="3147596"/>
            <a:ext cx="1335741" cy="824194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/>
              <a:t>下一格是否可以移動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5F2677E6-72E9-43DC-A537-1F657C6D36C6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10675761" y="3017973"/>
            <a:ext cx="316989" cy="3447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BB4C09C-7F21-4BB7-A8FC-4EC8D4153BBF}"/>
              </a:ext>
            </a:extLst>
          </p:cNvPr>
          <p:cNvSpPr/>
          <p:nvPr/>
        </p:nvSpPr>
        <p:spPr>
          <a:xfrm>
            <a:off x="9386613" y="4134243"/>
            <a:ext cx="1139077" cy="36306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/>
              <a:t>擊殺敵人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E1BDDA-5628-4AC8-A88E-8050B9D39260}"/>
              </a:ext>
            </a:extLst>
          </p:cNvPr>
          <p:cNvSpPr/>
          <p:nvPr/>
        </p:nvSpPr>
        <p:spPr>
          <a:xfrm>
            <a:off x="6773890" y="4134245"/>
            <a:ext cx="1139077" cy="36306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/>
              <a:t>移動木桶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B50946-00EA-4C6E-9226-9913F05BDB43}"/>
              </a:ext>
            </a:extLst>
          </p:cNvPr>
          <p:cNvSpPr/>
          <p:nvPr/>
        </p:nvSpPr>
        <p:spPr>
          <a:xfrm>
            <a:off x="8097026" y="4134244"/>
            <a:ext cx="1139077" cy="36306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/>
              <a:t>移動敵人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29E80B2D-0292-40BF-A9B4-F0087E7CF04B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>
            <a:off x="9846510" y="3564452"/>
            <a:ext cx="109642" cy="5697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109123C9-98B6-4A34-B3AE-9E80CB60D2AE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8851193" y="3806792"/>
            <a:ext cx="142825" cy="51207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9FDA75E3-22B0-4399-A556-689D2968F49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5400000">
            <a:off x="7441828" y="3873391"/>
            <a:ext cx="162455" cy="3592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8701D002-8392-4DCB-9661-1393D7F18127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rot="5400000">
            <a:off x="7646078" y="3090992"/>
            <a:ext cx="11320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1BC44F8D-EBF8-4295-A3E4-41E9626F269B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16200000" flipH="1">
            <a:off x="9127094" y="3085934"/>
            <a:ext cx="103096" cy="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圖: 決策 24">
            <a:extLst>
              <a:ext uri="{FF2B5EF4-FFF2-40B4-BE49-F238E27FC236}">
                <a16:creationId xmlns:a16="http://schemas.microsoft.com/office/drawing/2014/main" id="{6195F9F7-9CB6-44DC-B282-A85696C71E7D}"/>
              </a:ext>
            </a:extLst>
          </p:cNvPr>
          <p:cNvSpPr/>
          <p:nvPr/>
        </p:nvSpPr>
        <p:spPr>
          <a:xfrm>
            <a:off x="7297903" y="4657026"/>
            <a:ext cx="2096902" cy="829238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/>
              <a:t>是否</a:t>
            </a:r>
            <a:br>
              <a:rPr lang="en-US" altLang="zh-TW" sz="1400" b="1" dirty="0"/>
            </a:br>
            <a:r>
              <a:rPr lang="zh-TW" altLang="en-US" sz="1400" b="1" dirty="0"/>
              <a:t>踩到尖刺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86C740-58CD-46D9-97EE-5F6792BB411A}"/>
              </a:ext>
            </a:extLst>
          </p:cNvPr>
          <p:cNvSpPr/>
          <p:nvPr/>
        </p:nvSpPr>
        <p:spPr>
          <a:xfrm>
            <a:off x="7134407" y="1378675"/>
            <a:ext cx="1593756" cy="41461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減少剩餘次數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C5B92DF-841D-47E6-96B4-D18528D66E02}"/>
              </a:ext>
            </a:extLst>
          </p:cNvPr>
          <p:cNvSpPr/>
          <p:nvPr/>
        </p:nvSpPr>
        <p:spPr>
          <a:xfrm>
            <a:off x="7510727" y="5597163"/>
            <a:ext cx="1679972" cy="40117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減少剩餘次數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9B1A0281-C48B-4724-9FA0-74BC3BCB2EF4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rot="5400000">
            <a:off x="7611056" y="1884921"/>
            <a:ext cx="411856" cy="2286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316D0152-E507-479A-83DD-36C79135D37D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16200000" flipH="1">
            <a:off x="8293084" y="5539533"/>
            <a:ext cx="110899" cy="43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68CD015D-F73B-474E-A015-C64AC3FDADAA}"/>
              </a:ext>
            </a:extLst>
          </p:cNvPr>
          <p:cNvCxnSpPr>
            <a:stCxn id="25" idx="3"/>
            <a:endCxn id="6" idx="0"/>
          </p:cNvCxnSpPr>
          <p:nvPr/>
        </p:nvCxnSpPr>
        <p:spPr>
          <a:xfrm>
            <a:off x="9394805" y="5071645"/>
            <a:ext cx="1296966" cy="912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32D6816F-FD4C-4802-8A18-20DA2FC890EA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 rot="16200000" flipH="1">
            <a:off x="7765032" y="4075704"/>
            <a:ext cx="159718" cy="100292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50F98832-DD57-4FEC-B96F-738A14CF21F0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 rot="5400000" flipH="1" flipV="1">
            <a:off x="9103530" y="4410096"/>
            <a:ext cx="835424" cy="2341058"/>
          </a:xfrm>
          <a:prstGeom prst="bentConnector5">
            <a:avLst>
              <a:gd name="adj1" fmla="val -10194"/>
              <a:gd name="adj2" fmla="val 48889"/>
              <a:gd name="adj3" fmla="val 11126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0830B751-D14B-4D3C-A41C-C641EE3EDB0A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 rot="5400000">
            <a:off x="8426601" y="4417061"/>
            <a:ext cx="159719" cy="3202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D812E9BD-AEF6-45E1-BDC2-54E7B109ACFC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 rot="5400000">
            <a:off x="9071393" y="3772267"/>
            <a:ext cx="159720" cy="160979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標題 1">
            <a:extLst>
              <a:ext uri="{FF2B5EF4-FFF2-40B4-BE49-F238E27FC236}">
                <a16:creationId xmlns:a16="http://schemas.microsoft.com/office/drawing/2014/main" id="{454F5C40-1B2F-4BEB-99B0-627A281E5669}"/>
              </a:ext>
            </a:extLst>
          </p:cNvPr>
          <p:cNvSpPr txBox="1">
            <a:spLocks/>
          </p:cNvSpPr>
          <p:nvPr/>
        </p:nvSpPr>
        <p:spPr>
          <a:xfrm>
            <a:off x="8536750" y="6206909"/>
            <a:ext cx="1996264" cy="59462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b="1" dirty="0"/>
              <a:t>遊戲邏輯流程圖</a:t>
            </a:r>
          </a:p>
        </p:txBody>
      </p:sp>
    </p:spTree>
    <p:extLst>
      <p:ext uri="{BB962C8B-B14F-4D97-AF65-F5344CB8AC3E}">
        <p14:creationId xmlns:p14="http://schemas.microsoft.com/office/powerpoint/2010/main" val="428784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ACC8B-E631-49B9-A666-660D7F17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93567"/>
            <a:ext cx="9601200" cy="1485900"/>
          </a:xfrm>
        </p:spPr>
        <p:txBody>
          <a:bodyPr numCol="1" anchor="ctr"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使用之函示庫與圖片來源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32058-02AE-404E-971D-D3304527A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461830"/>
            <a:ext cx="10603149" cy="1784684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Masm32 - Win32 API </a:t>
            </a:r>
            <a:r>
              <a:rPr lang="en-US" altLang="zh-TW" sz="2100" dirty="0"/>
              <a:t>( gdi32.lib user32.lib kernal32.lib masm32.lib </a:t>
            </a:r>
            <a:r>
              <a:rPr lang="en-US" altLang="zh-TW" sz="1900" dirty="0"/>
              <a:t>winmm.lib</a:t>
            </a:r>
            <a:r>
              <a:rPr lang="zh-TW" altLang="en-US" sz="1900" dirty="0"/>
              <a:t> </a:t>
            </a:r>
            <a:r>
              <a:rPr lang="en-US" altLang="zh-TW" sz="2100" dirty="0"/>
              <a:t>)</a:t>
            </a:r>
          </a:p>
          <a:p>
            <a:r>
              <a:rPr lang="en-US" altLang="zh-TW" sz="2400" b="1" dirty="0"/>
              <a:t>Masm32 - Resource Compiler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\</a:t>
            </a:r>
            <a:r>
              <a:rPr lang="zh-TW" altLang="en-US" sz="2400" dirty="0"/>
              <a:t> </a:t>
            </a:r>
            <a:r>
              <a:rPr lang="en-US" altLang="zh-TW" sz="2400" b="1" dirty="0"/>
              <a:t>Resource To Object Converter</a:t>
            </a:r>
          </a:p>
          <a:p>
            <a:r>
              <a:rPr lang="en-US" altLang="zh-TW" sz="2400" dirty="0"/>
              <a:t>Simple Dungeon Crawler 16x16 Pixel Art Asset Pack  by </a:t>
            </a:r>
            <a:r>
              <a:rPr lang="en-US" altLang="zh-TW" sz="2400" b="1" dirty="0"/>
              <a:t>o-Lobster</a:t>
            </a:r>
            <a:r>
              <a:rPr lang="en-US" altLang="zh-TW" sz="2400" dirty="0"/>
              <a:t>.</a:t>
            </a:r>
            <a:br>
              <a:rPr lang="en-US" altLang="zh-TW" sz="2400" dirty="0"/>
            </a:br>
            <a:r>
              <a:rPr lang="en-US" altLang="zh-TW" sz="2400" dirty="0"/>
              <a:t>Thorough CC0 1.0 Public Domain Dedication license.</a:t>
            </a:r>
            <a:endParaRPr lang="zh-TW" altLang="en-US" sz="24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9DB1A23-AE8C-4B5E-9B0A-DBDD7C5CC505}"/>
              </a:ext>
            </a:extLst>
          </p:cNvPr>
          <p:cNvSpPr txBox="1">
            <a:spLocks/>
          </p:cNvSpPr>
          <p:nvPr/>
        </p:nvSpPr>
        <p:spPr>
          <a:xfrm>
            <a:off x="1500389" y="4871827"/>
            <a:ext cx="3312695" cy="1014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組員與分工</a:t>
            </a:r>
          </a:p>
        </p:txBody>
      </p:sp>
      <p:graphicFrame>
        <p:nvGraphicFramePr>
          <p:cNvPr id="5" name="內容版面配置區 5">
            <a:extLst>
              <a:ext uri="{FF2B5EF4-FFF2-40B4-BE49-F238E27FC236}">
                <a16:creationId xmlns:a16="http://schemas.microsoft.com/office/drawing/2014/main" id="{044B3229-D5E1-42ED-A69D-012E1B4B4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468495"/>
              </p:ext>
            </p:extLst>
          </p:nvPr>
        </p:nvGraphicFramePr>
        <p:xfrm>
          <a:off x="4813084" y="4799914"/>
          <a:ext cx="331269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729">
                  <a:extLst>
                    <a:ext uri="{9D8B030D-6E8A-4147-A177-3AD203B41FA5}">
                      <a16:colId xmlns:a16="http://schemas.microsoft.com/office/drawing/2014/main" val="2875029887"/>
                    </a:ext>
                  </a:extLst>
                </a:gridCol>
                <a:gridCol w="1892969">
                  <a:extLst>
                    <a:ext uri="{9D8B030D-6E8A-4147-A177-3AD203B41FA5}">
                      <a16:colId xmlns:a16="http://schemas.microsoft.com/office/drawing/2014/main" val="2689425926"/>
                    </a:ext>
                  </a:extLst>
                </a:gridCol>
              </a:tblGrid>
              <a:tr h="45231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組員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負責範圍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09978"/>
                  </a:ext>
                </a:extLst>
              </a:tr>
              <a:tr h="45231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林祥順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/>
                        <a:t>全部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069062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B5A3D949-3BEE-4474-A549-56E963783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59" b="93339" l="3000" r="97611">
                        <a14:foregroundMark x1="60889" y1="66066" x2="46833" y2="53056"/>
                        <a14:foregroundMark x1="46833" y1="53056" x2="30833" y2="34953"/>
                        <a14:foregroundMark x1="30833" y1="34953" x2="25222" y2="33464"/>
                        <a14:foregroundMark x1="25222" y1="33464" x2="20778" y2="36520"/>
                        <a14:foregroundMark x1="20778" y1="36520" x2="19944" y2="43495"/>
                        <a14:foregroundMark x1="19944" y1="43495" x2="24444" y2="48903"/>
                        <a14:foregroundMark x1="24444" y1="48903" x2="44722" y2="61991"/>
                        <a14:foregroundMark x1="30722" y1="82132" x2="28611" y2="75470"/>
                        <a14:foregroundMark x1="28611" y1="75470" x2="24722" y2="70219"/>
                        <a14:foregroundMark x1="24722" y1="70219" x2="14000" y2="64028"/>
                        <a14:foregroundMark x1="14000" y1="64028" x2="8444" y2="63088"/>
                        <a14:foregroundMark x1="8444" y1="63088" x2="11167" y2="70376"/>
                        <a14:foregroundMark x1="11167" y1="70376" x2="16222" y2="75549"/>
                        <a14:foregroundMark x1="16222" y1="75549" x2="26833" y2="79702"/>
                        <a14:foregroundMark x1="26833" y1="79702" x2="27000" y2="79702"/>
                        <a14:foregroundMark x1="86444" y1="30094" x2="78278" y2="20376"/>
                        <a14:foregroundMark x1="78278" y1="20376" x2="69167" y2="12696"/>
                        <a14:foregroundMark x1="69167" y1="12696" x2="67111" y2="19201"/>
                        <a14:foregroundMark x1="67111" y1="19201" x2="71389" y2="23981"/>
                        <a14:foregroundMark x1="71389" y1="23981" x2="80889" y2="27665"/>
                        <a14:foregroundMark x1="65722" y1="10188" x2="67944" y2="4937"/>
                        <a14:foregroundMark x1="7389" y1="52900" x2="3111" y2="57210"/>
                        <a14:foregroundMark x1="3111" y1="57210" x2="3000" y2="64185"/>
                        <a14:foregroundMark x1="3000" y1="64185" x2="5889" y2="69514"/>
                        <a14:foregroundMark x1="36333" y1="86520" x2="39944" y2="91458"/>
                        <a14:foregroundMark x1="39944" y1="91458" x2="34833" y2="90361"/>
                        <a14:foregroundMark x1="34833" y1="90361" x2="33056" y2="93339"/>
                        <a14:foregroundMark x1="88333" y1="33777" x2="95611" y2="43495"/>
                        <a14:foregroundMark x1="95611" y1="43495" x2="89944" y2="30799"/>
                        <a14:foregroundMark x1="89944" y1="30799" x2="93889" y2="31897"/>
                        <a14:foregroundMark x1="97611" y1="45690" x2="96667" y2="42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798242" y="4640094"/>
            <a:ext cx="2867982" cy="2033081"/>
          </a:xfrm>
          <a:prstGeom prst="rect">
            <a:avLst/>
          </a:prstGeom>
        </p:spPr>
      </p:pic>
      <p:sp>
        <p:nvSpPr>
          <p:cNvPr id="7" name="矩形 6">
            <a:hlinkClick r:id="rId4" action="ppaction://hlinkfile"/>
            <a:extLst>
              <a:ext uri="{FF2B5EF4-FFF2-40B4-BE49-F238E27FC236}">
                <a16:creationId xmlns:a16="http://schemas.microsoft.com/office/drawing/2014/main" id="{882530F2-74B2-4D6C-8CFE-6861F8CE8803}"/>
              </a:ext>
            </a:extLst>
          </p:cNvPr>
          <p:cNvSpPr/>
          <p:nvPr/>
        </p:nvSpPr>
        <p:spPr>
          <a:xfrm>
            <a:off x="8597643" y="4494139"/>
            <a:ext cx="3312697" cy="2179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70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8D19D-934E-4CE3-869A-50A47861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128986" cy="1485900"/>
          </a:xfrm>
        </p:spPr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程式架構與流程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1695F58-16DD-406C-BAB5-B1CC7640D13D}"/>
              </a:ext>
            </a:extLst>
          </p:cNvPr>
          <p:cNvSpPr txBox="1"/>
          <p:nvPr/>
        </p:nvSpPr>
        <p:spPr>
          <a:xfrm>
            <a:off x="1131230" y="2171700"/>
            <a:ext cx="1058832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b="1" dirty="0"/>
              <a:t>使用</a:t>
            </a:r>
            <a:r>
              <a:rPr lang="en-US" altLang="zh-TW" sz="2400" b="1" dirty="0"/>
              <a:t>RC.exe</a:t>
            </a:r>
            <a:r>
              <a:rPr lang="zh-TW" altLang="en-US" sz="2400" b="1" dirty="0"/>
              <a:t>將</a:t>
            </a:r>
            <a:r>
              <a:rPr lang="en-US" altLang="zh-TW" sz="2400" b="1" dirty="0"/>
              <a:t>BMP</a:t>
            </a:r>
            <a:r>
              <a:rPr lang="zh-TW" altLang="en-US" sz="2400" b="1" dirty="0"/>
              <a:t>檔編譯成</a:t>
            </a:r>
            <a:r>
              <a:rPr lang="en-US" altLang="zh-TW" sz="2400" b="1" dirty="0"/>
              <a:t>Resource object</a:t>
            </a:r>
            <a:r>
              <a:rPr lang="zh-TW" altLang="en-US" sz="2400" b="1" dirty="0"/>
              <a:t>，並在編譯時</a:t>
            </a:r>
            <a:r>
              <a:rPr lang="en-US" altLang="zh-TW" sz="2400" b="1" dirty="0"/>
              <a:t>LINK</a:t>
            </a:r>
            <a:r>
              <a:rPr lang="zh-TW" altLang="en-US" sz="2400" b="1" dirty="0"/>
              <a:t>到主程式中。</a:t>
            </a:r>
            <a:endParaRPr lang="en-US" altLang="zh-TW" sz="2400" b="1" dirty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b="1" dirty="0"/>
              <a:t>定義</a:t>
            </a:r>
            <a:r>
              <a:rPr lang="en-US" altLang="zh-TW" sz="2400" b="1" dirty="0"/>
              <a:t>WNDCLASS STRUCT</a:t>
            </a:r>
            <a:r>
              <a:rPr lang="zh-TW" altLang="en-US" sz="2400" b="1" dirty="0"/>
              <a:t>的內容決定多個視窗參數，包含外觀、</a:t>
            </a:r>
            <a:r>
              <a:rPr lang="en-US" altLang="zh-TW" sz="2400" b="1" dirty="0"/>
              <a:t>ICON</a:t>
            </a:r>
            <a:r>
              <a:rPr lang="zh-TW" altLang="en-US" sz="2400" b="1" dirty="0"/>
              <a:t>、名稱。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b="1" dirty="0"/>
              <a:t>透過 </a:t>
            </a:r>
            <a:r>
              <a:rPr lang="en-US" altLang="zh-TW" sz="2400" b="1" dirty="0"/>
              <a:t>CreateWindow</a:t>
            </a:r>
            <a:r>
              <a:rPr lang="zh-TW" altLang="en-US" sz="2400" b="1" dirty="0"/>
              <a:t>建立視窗。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zh-TW" altLang="en-US" sz="2400" b="1" dirty="0"/>
              <a:t>透過</a:t>
            </a:r>
            <a:r>
              <a:rPr lang="en-US" altLang="zh-TW" sz="2400" b="1" dirty="0"/>
              <a:t>WIN API</a:t>
            </a:r>
            <a:r>
              <a:rPr lang="zh-TW" altLang="en-US" sz="2400" b="1" dirty="0"/>
              <a:t>的事件迴圈，處理重繪、鍵盤事件。</a:t>
            </a:r>
            <a:endParaRPr lang="en-US" altLang="zh-TW" sz="2400" b="1" dirty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400" b="1" dirty="0"/>
              <a:t>LoadBitmapHandlers</a:t>
            </a:r>
            <a:r>
              <a:rPr lang="zh-TW" altLang="en-US" sz="2400" b="1" dirty="0"/>
              <a:t> 在遊戲開始時讀取會重複用到的</a:t>
            </a:r>
            <a:r>
              <a:rPr lang="en-US" altLang="zh-TW" sz="2400" b="1" dirty="0"/>
              <a:t>Bitmaps</a:t>
            </a:r>
            <a:r>
              <a:rPr lang="zh-TW" altLang="en-US" sz="2400" b="1" dirty="0"/>
              <a:t>與</a:t>
            </a:r>
            <a:r>
              <a:rPr lang="en-US" altLang="zh-TW" sz="2400" b="1" dirty="0"/>
              <a:t>Mask</a:t>
            </a:r>
            <a:r>
              <a:rPr lang="zh-TW" altLang="en-US" sz="2400" b="1" dirty="0"/>
              <a:t>，</a:t>
            </a:r>
            <a:br>
              <a:rPr lang="en-US" altLang="zh-TW" sz="2400" b="1" dirty="0"/>
            </a:br>
            <a:r>
              <a:rPr lang="zh-TW" altLang="en-US" sz="2400" b="1" dirty="0"/>
              <a:t>取得他們的</a:t>
            </a:r>
            <a:r>
              <a:rPr lang="en-US" altLang="zh-TW" sz="2400" b="1" dirty="0"/>
              <a:t>Handle</a:t>
            </a:r>
            <a:r>
              <a:rPr lang="zh-TW" altLang="en-US" sz="2400" b="1" dirty="0"/>
              <a:t>。</a:t>
            </a:r>
            <a:endParaRPr lang="en-US" altLang="zh-TW" sz="2400" b="1" dirty="0"/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altLang="zh-TW" sz="2400" b="1" dirty="0"/>
              <a:t>ResetGame </a:t>
            </a:r>
            <a:r>
              <a:rPr lang="zh-TW" altLang="en-US" sz="2400" b="1" dirty="0"/>
              <a:t>處理每次關卡開始前的重設，包含起始位置、</a:t>
            </a:r>
            <a:r>
              <a:rPr lang="en-US" altLang="zh-TW" sz="2400" b="1" dirty="0"/>
              <a:t>Tile </a:t>
            </a:r>
            <a:r>
              <a:rPr lang="zh-TW" altLang="en-US" sz="2400" b="1" dirty="0"/>
              <a:t>狀態、</a:t>
            </a:r>
            <a:r>
              <a:rPr lang="en-US" altLang="zh-TW" sz="2400" b="1" dirty="0"/>
              <a:t>Timer</a:t>
            </a:r>
            <a:r>
              <a:rPr lang="zh-TW" altLang="en-US" sz="2400" b="1" dirty="0"/>
              <a:t>。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136181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CF88886-FD42-4DE8-8DDC-865F2C2BBF5C}"/>
              </a:ext>
            </a:extLst>
          </p:cNvPr>
          <p:cNvSpPr txBox="1"/>
          <p:nvPr/>
        </p:nvSpPr>
        <p:spPr>
          <a:xfrm>
            <a:off x="1051741" y="1334792"/>
            <a:ext cx="566667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Message loop</a:t>
            </a:r>
            <a:endParaRPr lang="zh-TW" altLang="en-US" sz="3200" b="1" dirty="0"/>
          </a:p>
          <a:p>
            <a:pPr marL="54000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000" b="1" dirty="0"/>
              <a:t>WM_CREATE</a:t>
            </a:r>
            <a:br>
              <a:rPr lang="en-US" altLang="zh-TW" sz="2000" b="1" dirty="0"/>
            </a:br>
            <a:r>
              <a:rPr lang="zh-TW" altLang="en-US" sz="2000" b="1" dirty="0"/>
              <a:t>視窗創建後傳送，載入</a:t>
            </a:r>
            <a:r>
              <a:rPr lang="en-US" altLang="zh-TW" sz="2000" b="1" dirty="0"/>
              <a:t>Bitmaps</a:t>
            </a:r>
            <a:r>
              <a:rPr lang="zh-TW" altLang="en-US" sz="2000" b="1" dirty="0"/>
              <a:t>並取得它們的</a:t>
            </a:r>
            <a:r>
              <a:rPr lang="en-US" altLang="zh-TW" sz="2000" b="1" dirty="0"/>
              <a:t>handle</a:t>
            </a:r>
            <a:r>
              <a:rPr lang="zh-TW" altLang="en-US" sz="2000" b="1" dirty="0"/>
              <a:t>，供繪製畫面時使用。</a:t>
            </a:r>
          </a:p>
          <a:p>
            <a:pPr marL="54000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000" b="1" dirty="0"/>
              <a:t>WM_PAINT</a:t>
            </a:r>
            <a:br>
              <a:rPr lang="en-US" altLang="zh-TW" sz="2000" b="1" dirty="0"/>
            </a:br>
            <a:r>
              <a:rPr lang="zh-TW" altLang="en-US" sz="2000" b="1" dirty="0"/>
              <a:t>需要更新視窗時傳送，依照每個</a:t>
            </a:r>
            <a:r>
              <a:rPr lang="en-US" altLang="zh-TW" sz="2000" b="1" dirty="0"/>
              <a:t>Tile</a:t>
            </a:r>
            <a:r>
              <a:rPr lang="zh-TW" altLang="en-US" sz="2000" b="1" dirty="0"/>
              <a:t>的狀態處理遊戲內容的渲染。</a:t>
            </a:r>
          </a:p>
          <a:p>
            <a:pPr marL="54000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000" b="1" dirty="0"/>
              <a:t>WM_KEYUP</a:t>
            </a:r>
            <a:br>
              <a:rPr lang="en-US" altLang="zh-TW" sz="2000" b="1" dirty="0"/>
            </a:br>
            <a:r>
              <a:rPr lang="zh-TW" altLang="en-US" sz="2000" b="1" dirty="0"/>
              <a:t>針對按下按鍵的</a:t>
            </a:r>
            <a:r>
              <a:rPr lang="en-US" altLang="zh-TW" sz="2000" b="1" dirty="0"/>
              <a:t>Key Code</a:t>
            </a:r>
            <a:r>
              <a:rPr lang="zh-TW" altLang="en-US" sz="2000" b="1" dirty="0"/>
              <a:t>，依據遊戲邏輯 </a:t>
            </a:r>
            <a:r>
              <a:rPr lang="en-US" altLang="zh-TW" sz="2000" b="1" dirty="0"/>
              <a:t>(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ProcessMovement )</a:t>
            </a:r>
            <a:r>
              <a:rPr lang="zh-TW" altLang="en-US" sz="2000" b="1" dirty="0"/>
              <a:t> 修改狀態。</a:t>
            </a:r>
          </a:p>
          <a:p>
            <a:pPr marL="54000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000" b="1" dirty="0"/>
              <a:t>WM_TIMER</a:t>
            </a:r>
            <a:br>
              <a:rPr lang="en-US" altLang="zh-TW" sz="2000" b="1" dirty="0"/>
            </a:br>
            <a:r>
              <a:rPr lang="zh-TW" altLang="en-US" sz="2000" b="1" dirty="0"/>
              <a:t>使用計時器處理動畫與過場。</a:t>
            </a:r>
            <a:endParaRPr lang="en-US" altLang="zh-TW" sz="2000" b="1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4C79914-0107-45F7-980F-258DBEC79475}"/>
              </a:ext>
            </a:extLst>
          </p:cNvPr>
          <p:cNvSpPr/>
          <p:nvPr/>
        </p:nvSpPr>
        <p:spPr>
          <a:xfrm>
            <a:off x="9846510" y="1014130"/>
            <a:ext cx="1595019" cy="414619"/>
          </a:xfrm>
          <a:prstGeom prst="roundRect">
            <a:avLst>
              <a:gd name="adj" fmla="val 50000"/>
            </a:avLst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WM_KEYUP</a:t>
            </a:r>
            <a:endParaRPr lang="zh-TW" altLang="en-US" b="1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BFEE32A-7570-4D05-AF7E-447C21B66879}"/>
              </a:ext>
            </a:extLst>
          </p:cNvPr>
          <p:cNvSpPr/>
          <p:nvPr/>
        </p:nvSpPr>
        <p:spPr>
          <a:xfrm>
            <a:off x="9799783" y="5162913"/>
            <a:ext cx="1783976" cy="582706"/>
          </a:xfrm>
          <a:prstGeom prst="roundRect">
            <a:avLst>
              <a:gd name="adj" fmla="val 50000"/>
            </a:avLst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7" name="流程圖: 決策 6">
            <a:extLst>
              <a:ext uri="{FF2B5EF4-FFF2-40B4-BE49-F238E27FC236}">
                <a16:creationId xmlns:a16="http://schemas.microsoft.com/office/drawing/2014/main" id="{243E9045-8B31-4F3B-9723-B0D94A36CEAE}"/>
              </a:ext>
            </a:extLst>
          </p:cNvPr>
          <p:cNvSpPr/>
          <p:nvPr/>
        </p:nvSpPr>
        <p:spPr>
          <a:xfrm>
            <a:off x="7034811" y="2205150"/>
            <a:ext cx="1335741" cy="829238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木桶</a:t>
            </a: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5347A4AB-F8E8-483C-9ABB-CCAB9DCA146B}"/>
              </a:ext>
            </a:extLst>
          </p:cNvPr>
          <p:cNvSpPr/>
          <p:nvPr/>
        </p:nvSpPr>
        <p:spPr>
          <a:xfrm>
            <a:off x="8510769" y="2205150"/>
            <a:ext cx="1335741" cy="829238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敵人</a:t>
            </a:r>
          </a:p>
        </p:txBody>
      </p:sp>
      <p:sp>
        <p:nvSpPr>
          <p:cNvPr id="9" name="流程圖: 決策 8">
            <a:extLst>
              <a:ext uri="{FF2B5EF4-FFF2-40B4-BE49-F238E27FC236}">
                <a16:creationId xmlns:a16="http://schemas.microsoft.com/office/drawing/2014/main" id="{31CDB41C-7AB5-46E1-9450-2E6CE5A0CF5C}"/>
              </a:ext>
            </a:extLst>
          </p:cNvPr>
          <p:cNvSpPr/>
          <p:nvPr/>
        </p:nvSpPr>
        <p:spPr>
          <a:xfrm>
            <a:off x="9994006" y="2202619"/>
            <a:ext cx="1335741" cy="829238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階梯</a:t>
            </a: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4752DB59-AE8F-44E0-8BEB-FAEBEE15056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V="1">
            <a:off x="8370552" y="2205150"/>
            <a:ext cx="808088" cy="414619"/>
          </a:xfrm>
          <a:prstGeom prst="bentConnector4">
            <a:avLst>
              <a:gd name="adj1" fmla="val 8676"/>
              <a:gd name="adj2" fmla="val 1551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003B1EAB-078E-42C1-BB69-136FBF29064F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V="1">
            <a:off x="9846510" y="2202619"/>
            <a:ext cx="815367" cy="417150"/>
          </a:xfrm>
          <a:prstGeom prst="bentConnector4">
            <a:avLst>
              <a:gd name="adj1" fmla="val 9045"/>
              <a:gd name="adj2" fmla="val 1548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ADC58160-4853-465E-BD80-6AA20D843633}"/>
              </a:ext>
            </a:extLst>
          </p:cNvPr>
          <p:cNvCxnSpPr>
            <a:cxnSpLocks/>
            <a:stCxn id="5" idx="2"/>
            <a:endCxn id="26" idx="0"/>
          </p:cNvCxnSpPr>
          <p:nvPr/>
        </p:nvCxnSpPr>
        <p:spPr>
          <a:xfrm rot="5400000" flipH="1">
            <a:off x="9262616" y="47345"/>
            <a:ext cx="50074" cy="2712735"/>
          </a:xfrm>
          <a:prstGeom prst="bentConnector5">
            <a:avLst>
              <a:gd name="adj1" fmla="val -456524"/>
              <a:gd name="adj2" fmla="val 50012"/>
              <a:gd name="adj3" fmla="val 5565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192438F-0980-4D2B-A98A-3865BDC6C89E}"/>
              </a:ext>
            </a:extLst>
          </p:cNvPr>
          <p:cNvSpPr/>
          <p:nvPr/>
        </p:nvSpPr>
        <p:spPr>
          <a:xfrm>
            <a:off x="10079205" y="3348846"/>
            <a:ext cx="1854855" cy="64546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/>
              <a:t>INC currentLevel</a:t>
            </a:r>
          </a:p>
          <a:p>
            <a:r>
              <a:rPr lang="en-US" altLang="zh-TW" sz="1600" dirty="0"/>
              <a:t>INVOKE</a:t>
            </a:r>
            <a:r>
              <a:rPr lang="zh-TW" altLang="en-US" sz="1600" dirty="0"/>
              <a:t> </a:t>
            </a:r>
            <a:r>
              <a:rPr lang="en-US" altLang="zh-TW" sz="1600" dirty="0"/>
              <a:t>ResetLevel</a:t>
            </a:r>
            <a:endParaRPr lang="zh-TW" altLang="en-US" sz="1600" dirty="0"/>
          </a:p>
        </p:txBody>
      </p:sp>
      <p:sp>
        <p:nvSpPr>
          <p:cNvPr id="14" name="流程圖: 決策 13">
            <a:extLst>
              <a:ext uri="{FF2B5EF4-FFF2-40B4-BE49-F238E27FC236}">
                <a16:creationId xmlns:a16="http://schemas.microsoft.com/office/drawing/2014/main" id="{F1BAE2DB-CD95-4B4A-ADBB-FEC5E7022639}"/>
              </a:ext>
            </a:extLst>
          </p:cNvPr>
          <p:cNvSpPr/>
          <p:nvPr/>
        </p:nvSpPr>
        <p:spPr>
          <a:xfrm>
            <a:off x="8510778" y="3137484"/>
            <a:ext cx="1335732" cy="853935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/>
              <a:t>下一格是否可以移動</a:t>
            </a:r>
          </a:p>
        </p:txBody>
      </p:sp>
      <p:sp>
        <p:nvSpPr>
          <p:cNvPr id="15" name="流程圖: 決策 14">
            <a:extLst>
              <a:ext uri="{FF2B5EF4-FFF2-40B4-BE49-F238E27FC236}">
                <a16:creationId xmlns:a16="http://schemas.microsoft.com/office/drawing/2014/main" id="{165697E4-8883-47E5-A87F-FAF8BCCBB052}"/>
              </a:ext>
            </a:extLst>
          </p:cNvPr>
          <p:cNvSpPr/>
          <p:nvPr/>
        </p:nvSpPr>
        <p:spPr>
          <a:xfrm>
            <a:off x="7034810" y="3147596"/>
            <a:ext cx="1335741" cy="824194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b="1" dirty="0"/>
              <a:t>下一格是否可以移動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FA9545D8-CCB2-4D98-8846-5E482603720D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10675761" y="3017973"/>
            <a:ext cx="316989" cy="3447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0637DEF-A160-44EB-A848-75066484543A}"/>
              </a:ext>
            </a:extLst>
          </p:cNvPr>
          <p:cNvSpPr/>
          <p:nvPr/>
        </p:nvSpPr>
        <p:spPr>
          <a:xfrm>
            <a:off x="9386613" y="4134243"/>
            <a:ext cx="1139077" cy="36306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/>
              <a:t>擊殺敵人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28F2AD-FAD2-4DAA-85D6-83FC82139DF3}"/>
              </a:ext>
            </a:extLst>
          </p:cNvPr>
          <p:cNvSpPr/>
          <p:nvPr/>
        </p:nvSpPr>
        <p:spPr>
          <a:xfrm>
            <a:off x="6773890" y="4134245"/>
            <a:ext cx="1139077" cy="36306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/>
              <a:t>移動木桶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C18693E-317D-4A17-9AF6-E363112376E6}"/>
              </a:ext>
            </a:extLst>
          </p:cNvPr>
          <p:cNvSpPr/>
          <p:nvPr/>
        </p:nvSpPr>
        <p:spPr>
          <a:xfrm>
            <a:off x="8097026" y="4134244"/>
            <a:ext cx="1139077" cy="363063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/>
              <a:t>移動敵人</a:t>
            </a:r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3CAC80AD-4A1C-4789-A7FE-3E9DD04D2BBE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>
            <a:off x="9846510" y="3564452"/>
            <a:ext cx="109642" cy="5697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4D621818-07FB-49CA-9157-89159A666A62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5400000">
            <a:off x="8851193" y="3806792"/>
            <a:ext cx="142825" cy="51207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E43A2EC2-633A-4815-96C4-66C0D3BA86E3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5400000">
            <a:off x="7441828" y="3873391"/>
            <a:ext cx="162455" cy="3592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7139EEB9-F38A-4D97-8BD2-D0A9D910FF52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rot="5400000">
            <a:off x="7646078" y="3090992"/>
            <a:ext cx="113208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D3DA1FB1-56E5-43AE-814F-61E63B1F92B5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16200000" flipH="1">
            <a:off x="9127094" y="3085934"/>
            <a:ext cx="103096" cy="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圖: 決策 24">
            <a:extLst>
              <a:ext uri="{FF2B5EF4-FFF2-40B4-BE49-F238E27FC236}">
                <a16:creationId xmlns:a16="http://schemas.microsoft.com/office/drawing/2014/main" id="{F8E018BB-1029-4900-B1E7-4FBA02A2B4BE}"/>
              </a:ext>
            </a:extLst>
          </p:cNvPr>
          <p:cNvSpPr/>
          <p:nvPr/>
        </p:nvSpPr>
        <p:spPr>
          <a:xfrm>
            <a:off x="7297903" y="4657026"/>
            <a:ext cx="2096902" cy="829238"/>
          </a:xfrm>
          <a:prstGeom prst="flowChartDecision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/>
              <a:t>是否</a:t>
            </a:r>
            <a:br>
              <a:rPr lang="en-US" altLang="zh-TW" sz="1400" b="1" dirty="0"/>
            </a:br>
            <a:r>
              <a:rPr lang="zh-TW" altLang="en-US" sz="1400" b="1" dirty="0"/>
              <a:t>踩到尖刺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CB3132A-0747-4DE3-A8C7-2BEE5BEC9501}"/>
              </a:ext>
            </a:extLst>
          </p:cNvPr>
          <p:cNvSpPr/>
          <p:nvPr/>
        </p:nvSpPr>
        <p:spPr>
          <a:xfrm>
            <a:off x="7134407" y="1378675"/>
            <a:ext cx="1593756" cy="414619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減少剩餘次數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CAC011F-C3D7-48E3-9D7D-0C4D71C56239}"/>
              </a:ext>
            </a:extLst>
          </p:cNvPr>
          <p:cNvSpPr/>
          <p:nvPr/>
        </p:nvSpPr>
        <p:spPr>
          <a:xfrm>
            <a:off x="7510727" y="5597163"/>
            <a:ext cx="1679972" cy="401174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減少剩餘次數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85AA8BE7-376D-4D6E-9C58-F216214866A8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rot="5400000">
            <a:off x="7611056" y="1884921"/>
            <a:ext cx="411856" cy="2286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1E0F70FC-D096-4016-ADB4-9C9D90EB735E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16200000" flipH="1">
            <a:off x="8293084" y="5539533"/>
            <a:ext cx="110899" cy="43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0B2FD6C0-EC22-4330-9058-6AF64B8BF798}"/>
              </a:ext>
            </a:extLst>
          </p:cNvPr>
          <p:cNvCxnSpPr>
            <a:stCxn id="25" idx="3"/>
            <a:endCxn id="6" idx="0"/>
          </p:cNvCxnSpPr>
          <p:nvPr/>
        </p:nvCxnSpPr>
        <p:spPr>
          <a:xfrm>
            <a:off x="9394805" y="5071645"/>
            <a:ext cx="1296966" cy="912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4813360D-5D6B-4394-9C00-2BD3D5CC4F71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 rot="16200000" flipH="1">
            <a:off x="7765032" y="4075704"/>
            <a:ext cx="159718" cy="100292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3D895E39-4A30-448F-AC9B-56FF5EFE0F4B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 rot="5400000" flipH="1" flipV="1">
            <a:off x="9103530" y="4410096"/>
            <a:ext cx="835424" cy="2341058"/>
          </a:xfrm>
          <a:prstGeom prst="bentConnector5">
            <a:avLst>
              <a:gd name="adj1" fmla="val -10194"/>
              <a:gd name="adj2" fmla="val 48889"/>
              <a:gd name="adj3" fmla="val 11126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8D010528-59A0-4C5B-B1C6-356227F30C32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 rot="5400000">
            <a:off x="8426601" y="4417061"/>
            <a:ext cx="159719" cy="3202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979BA29D-80FF-4AEE-AE38-69C075671AED}"/>
              </a:ext>
            </a:extLst>
          </p:cNvPr>
          <p:cNvCxnSpPr>
            <a:stCxn id="17" idx="2"/>
            <a:endCxn id="25" idx="0"/>
          </p:cNvCxnSpPr>
          <p:nvPr/>
        </p:nvCxnSpPr>
        <p:spPr>
          <a:xfrm rot="5400000">
            <a:off x="9071393" y="3772267"/>
            <a:ext cx="159720" cy="160979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標題 1">
            <a:extLst>
              <a:ext uri="{FF2B5EF4-FFF2-40B4-BE49-F238E27FC236}">
                <a16:creationId xmlns:a16="http://schemas.microsoft.com/office/drawing/2014/main" id="{D96207C7-57D4-453D-9FC6-6436313D23AC}"/>
              </a:ext>
            </a:extLst>
          </p:cNvPr>
          <p:cNvSpPr txBox="1">
            <a:spLocks/>
          </p:cNvSpPr>
          <p:nvPr/>
        </p:nvSpPr>
        <p:spPr>
          <a:xfrm>
            <a:off x="8536750" y="6206909"/>
            <a:ext cx="1996264" cy="594629"/>
          </a:xfrm>
          <a:prstGeom prst="rect">
            <a:avLst/>
          </a:prstGeom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b="1" dirty="0"/>
              <a:t>遊戲邏輯流程圖</a:t>
            </a:r>
          </a:p>
        </p:txBody>
      </p:sp>
    </p:spTree>
    <p:extLst>
      <p:ext uri="{BB962C8B-B14F-4D97-AF65-F5344CB8AC3E}">
        <p14:creationId xmlns:p14="http://schemas.microsoft.com/office/powerpoint/2010/main" val="315827220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807</TotalTime>
  <Words>566</Words>
  <Application>Microsoft Office PowerPoint</Application>
  <PresentationFormat>寬螢幕</PresentationFormat>
  <Paragraphs>79</Paragraphs>
  <Slides>6</Slides>
  <Notes>3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Franklin Gothic Book</vt:lpstr>
      <vt:lpstr>裁剪</vt:lpstr>
      <vt:lpstr>組合語言語系統程式期末專題 推箱子遊戲</vt:lpstr>
      <vt:lpstr>遊戲玩法與規則</vt:lpstr>
      <vt:lpstr>程式架構與流程</vt:lpstr>
      <vt:lpstr>使用之函示庫與圖片來源</vt:lpstr>
      <vt:lpstr>程式架構與流程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推箱子</dc:title>
  <dc:creator>林祥順</dc:creator>
  <cp:lastModifiedBy>林祥順</cp:lastModifiedBy>
  <cp:revision>56</cp:revision>
  <dcterms:created xsi:type="dcterms:W3CDTF">2021-12-26T16:55:50Z</dcterms:created>
  <dcterms:modified xsi:type="dcterms:W3CDTF">2021-12-27T07:59:03Z</dcterms:modified>
</cp:coreProperties>
</file>