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  <p:sldMasterId id="2147484010" r:id="rId2"/>
  </p:sldMasterIdLst>
  <p:notesMasterIdLst>
    <p:notesMasterId r:id="rId33"/>
  </p:notesMasterIdLst>
  <p:handoutMasterIdLst>
    <p:handoutMasterId r:id="rId34"/>
  </p:handoutMasterIdLst>
  <p:sldIdLst>
    <p:sldId id="407" r:id="rId3"/>
    <p:sldId id="408" r:id="rId4"/>
    <p:sldId id="452" r:id="rId5"/>
    <p:sldId id="410" r:id="rId6"/>
    <p:sldId id="411" r:id="rId7"/>
    <p:sldId id="443" r:id="rId8"/>
    <p:sldId id="444" r:id="rId9"/>
    <p:sldId id="445" r:id="rId10"/>
    <p:sldId id="427" r:id="rId11"/>
    <p:sldId id="428" r:id="rId12"/>
    <p:sldId id="429" r:id="rId13"/>
    <p:sldId id="430" r:id="rId14"/>
    <p:sldId id="442" r:id="rId15"/>
    <p:sldId id="417" r:id="rId16"/>
    <p:sldId id="432" r:id="rId17"/>
    <p:sldId id="431" r:id="rId18"/>
    <p:sldId id="433" r:id="rId19"/>
    <p:sldId id="449" r:id="rId20"/>
    <p:sldId id="450" r:id="rId21"/>
    <p:sldId id="435" r:id="rId22"/>
    <p:sldId id="434" r:id="rId23"/>
    <p:sldId id="436" r:id="rId24"/>
    <p:sldId id="437" r:id="rId25"/>
    <p:sldId id="438" r:id="rId26"/>
    <p:sldId id="439" r:id="rId27"/>
    <p:sldId id="440" r:id="rId28"/>
    <p:sldId id="441" r:id="rId29"/>
    <p:sldId id="451" r:id="rId30"/>
    <p:sldId id="462" r:id="rId31"/>
    <p:sldId id="463" r:id="rId32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E457D"/>
    <a:srgbClr val="CC4B4A"/>
    <a:srgbClr val="CE4C4B"/>
    <a:srgbClr val="0000FF"/>
    <a:srgbClr val="E7E9F0"/>
    <a:srgbClr val="8D42C6"/>
    <a:srgbClr val="94B6D2"/>
    <a:srgbClr val="996633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027" autoAdjust="0"/>
  </p:normalViewPr>
  <p:slideViewPr>
    <p:cSldViewPr>
      <p:cViewPr varScale="1">
        <p:scale>
          <a:sx n="114" d="100"/>
          <a:sy n="114" d="100"/>
        </p:scale>
        <p:origin x="18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7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楊尚峰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6743" y="0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052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dirty="0" err="1">
                <a:latin typeface="Arial" panose="020B0604020202020204" pitchFamily="34" charset="0"/>
                <a:ea typeface="微軟正黑體" panose="020B0604030504040204" pitchFamily="34" charset="-120"/>
              </a:rPr>
              <a:t>Matlab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</a:rPr>
              <a:t>簡介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6743" y="9709052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FC87EB3B-6E22-4901-A3A3-B25238DF1E21}" type="slidenum">
              <a:rPr lang="zh-TW" altLang="en-US">
                <a:latin typeface="Arial" panose="020B0604020202020204" pitchFamily="34" charset="0"/>
                <a:ea typeface="微軟正黑體" panose="020B0604030504040204" pitchFamily="34" charset="-120"/>
              </a:rPr>
              <a:pPr>
                <a:defRPr/>
              </a:pPr>
              <a:t>‹#›</a:t>
            </a:fld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8882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3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318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2550" y="746125"/>
            <a:ext cx="6934200" cy="3900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72" y="4896018"/>
            <a:ext cx="5226957" cy="45640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  <a:endParaRPr lang="zh-TW" altLang="zh-TW" noProof="0" dirty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056743" y="0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09052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3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6743" y="9709052"/>
            <a:ext cx="3042557" cy="497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E74AC7C-CC5D-4B84-B1B5-64107E70B8E7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3232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4ECE8-890C-4BBB-AF2F-271BBD77CA83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371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任意多边形: 形状 3">
            <a:extLst>
              <a:ext uri="{FF2B5EF4-FFF2-40B4-BE49-F238E27FC236}">
                <a16:creationId xmlns:a16="http://schemas.microsoft.com/office/drawing/2014/main" id="{06520DCF-DA61-4D14-AE07-15B7F11C9D32}"/>
              </a:ext>
            </a:extLst>
          </p:cNvPr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2" name="任意多边形: 形状 4">
            <a:extLst>
              <a:ext uri="{FF2B5EF4-FFF2-40B4-BE49-F238E27FC236}">
                <a16:creationId xmlns:a16="http://schemas.microsoft.com/office/drawing/2014/main" id="{C5E579F9-9089-46E8-880D-9A5453E7D2E7}"/>
              </a:ext>
            </a:extLst>
          </p:cNvPr>
          <p:cNvSpPr/>
          <p:nvPr userDrawn="1"/>
        </p:nvSpPr>
        <p:spPr>
          <a:xfrm>
            <a:off x="5273293" y="-3175"/>
            <a:ext cx="6921500" cy="6864350"/>
          </a:xfrm>
          <a:custGeom>
            <a:avLst/>
            <a:gdLst>
              <a:gd name="connsiteX0" fmla="*/ 5248657 w 6921500"/>
              <a:gd name="connsiteY0" fmla="*/ 1030605 h 6864350"/>
              <a:gd name="connsiteX1" fmla="*/ 72137 w 6921500"/>
              <a:gd name="connsiteY1" fmla="*/ 6324600 h 6864350"/>
              <a:gd name="connsiteX2" fmla="*/ 3557 w 6921500"/>
              <a:gd name="connsiteY2" fmla="*/ 6861175 h 6864350"/>
              <a:gd name="connsiteX3" fmla="*/ 6918707 w 6921500"/>
              <a:gd name="connsiteY3" fmla="*/ 6861175 h 6864350"/>
              <a:gd name="connsiteX4" fmla="*/ 6918707 w 6921500"/>
              <a:gd name="connsiteY4" fmla="*/ 3175 h 6864350"/>
              <a:gd name="connsiteX5" fmla="*/ 5663313 w 6921500"/>
              <a:gd name="connsiteY5" fmla="*/ 3175 h 6864350"/>
              <a:gd name="connsiteX6" fmla="*/ 5248657 w 6921500"/>
              <a:gd name="connsiteY6" fmla="*/ 103060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1500" h="6864350">
                <a:moveTo>
                  <a:pt x="5248657" y="1030605"/>
                </a:moveTo>
                <a:cubicBezTo>
                  <a:pt x="4744467" y="1462405"/>
                  <a:pt x="72137" y="6324600"/>
                  <a:pt x="72137" y="6324600"/>
                </a:cubicBezTo>
                <a:cubicBezTo>
                  <a:pt x="72137" y="6324600"/>
                  <a:pt x="-2793" y="6593206"/>
                  <a:pt x="3557" y="6861175"/>
                </a:cubicBezTo>
                <a:lnTo>
                  <a:pt x="6918707" y="6861175"/>
                </a:lnTo>
                <a:lnTo>
                  <a:pt x="6918707" y="3175"/>
                </a:lnTo>
                <a:lnTo>
                  <a:pt x="5663313" y="3175"/>
                </a:lnTo>
                <a:cubicBezTo>
                  <a:pt x="5655692" y="276225"/>
                  <a:pt x="5587747" y="740410"/>
                  <a:pt x="5248657" y="1030605"/>
                </a:cubicBezTo>
                <a:close/>
              </a:path>
            </a:pathLst>
          </a:custGeom>
          <a:solidFill>
            <a:srgbClr val="8FBFF9">
              <a:lumMod val="60000"/>
              <a:lumOff val="4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3" name="任意多边形: 形状 5">
            <a:extLst>
              <a:ext uri="{FF2B5EF4-FFF2-40B4-BE49-F238E27FC236}">
                <a16:creationId xmlns:a16="http://schemas.microsoft.com/office/drawing/2014/main" id="{B022E879-35B8-4679-A9A8-63D3D4401CE2}"/>
              </a:ext>
            </a:extLst>
          </p:cNvPr>
          <p:cNvSpPr/>
          <p:nvPr userDrawn="1"/>
        </p:nvSpPr>
        <p:spPr>
          <a:xfrm>
            <a:off x="-3175" y="-3175"/>
            <a:ext cx="4114800" cy="3454400"/>
          </a:xfrm>
          <a:custGeom>
            <a:avLst/>
            <a:gdLst>
              <a:gd name="connsiteX0" fmla="*/ 3175 w 4114800"/>
              <a:gd name="connsiteY0" fmla="*/ 3449320 h 3454400"/>
              <a:gd name="connsiteX1" fmla="*/ 661670 w 4114800"/>
              <a:gd name="connsiteY1" fmla="*/ 2989580 h 3454400"/>
              <a:gd name="connsiteX2" fmla="*/ 2552065 w 4114800"/>
              <a:gd name="connsiteY2" fmla="*/ 1466850 h 3454400"/>
              <a:gd name="connsiteX3" fmla="*/ 4074795 w 4114800"/>
              <a:gd name="connsiteY3" fmla="*/ 626745 h 3454400"/>
              <a:gd name="connsiteX4" fmla="*/ 3412490 w 4114800"/>
              <a:gd name="connsiteY4" fmla="*/ 3175 h 3454400"/>
              <a:gd name="connsiteX5" fmla="*/ 3175 w 4114800"/>
              <a:gd name="connsiteY5" fmla="*/ 3175 h 3454400"/>
              <a:gd name="connsiteX6" fmla="*/ 3175 w 4114800"/>
              <a:gd name="connsiteY6" fmla="*/ 3449320 h 34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4800" h="3454400">
                <a:moveTo>
                  <a:pt x="3175" y="3449320"/>
                </a:moveTo>
                <a:cubicBezTo>
                  <a:pt x="214630" y="3479165"/>
                  <a:pt x="483235" y="3389630"/>
                  <a:pt x="661670" y="2989580"/>
                </a:cubicBezTo>
                <a:cubicBezTo>
                  <a:pt x="1082040" y="2044065"/>
                  <a:pt x="1869440" y="1203960"/>
                  <a:pt x="2552065" y="1466850"/>
                </a:cubicBezTo>
                <a:cubicBezTo>
                  <a:pt x="3234690" y="1729740"/>
                  <a:pt x="4337685" y="1414145"/>
                  <a:pt x="4074795" y="626745"/>
                </a:cubicBezTo>
                <a:cubicBezTo>
                  <a:pt x="3990340" y="370205"/>
                  <a:pt x="3728085" y="164465"/>
                  <a:pt x="3412490" y="3175"/>
                </a:cubicBezTo>
                <a:lnTo>
                  <a:pt x="3175" y="3175"/>
                </a:lnTo>
                <a:lnTo>
                  <a:pt x="3175" y="3449320"/>
                </a:lnTo>
                <a:close/>
              </a:path>
            </a:pathLst>
          </a:custGeom>
          <a:solidFill>
            <a:srgbClr val="C1DC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4" name="任意多边形: 形状 6">
            <a:extLst>
              <a:ext uri="{FF2B5EF4-FFF2-40B4-BE49-F238E27FC236}">
                <a16:creationId xmlns:a16="http://schemas.microsoft.com/office/drawing/2014/main" id="{FD3C3680-6920-403D-BF86-14398F569C70}"/>
              </a:ext>
            </a:extLst>
          </p:cNvPr>
          <p:cNvSpPr/>
          <p:nvPr userDrawn="1"/>
        </p:nvSpPr>
        <p:spPr>
          <a:xfrm>
            <a:off x="-3175" y="-3175"/>
            <a:ext cx="3454400" cy="2876550"/>
          </a:xfrm>
          <a:custGeom>
            <a:avLst/>
            <a:gdLst>
              <a:gd name="connsiteX0" fmla="*/ 3175 w 3454400"/>
              <a:gd name="connsiteY0" fmla="*/ 2875280 h 2876550"/>
              <a:gd name="connsiteX1" fmla="*/ 511175 w 3454400"/>
              <a:gd name="connsiteY1" fmla="*/ 2478405 h 2876550"/>
              <a:gd name="connsiteX2" fmla="*/ 2123440 w 3454400"/>
              <a:gd name="connsiteY2" fmla="*/ 1179830 h 2876550"/>
              <a:gd name="connsiteX3" fmla="*/ 3422015 w 3454400"/>
              <a:gd name="connsiteY3" fmla="*/ 463550 h 2876550"/>
              <a:gd name="connsiteX4" fmla="*/ 2985135 w 3454400"/>
              <a:gd name="connsiteY4" fmla="*/ 3175 h 2876550"/>
              <a:gd name="connsiteX5" fmla="*/ 3175 w 3454400"/>
              <a:gd name="connsiteY5" fmla="*/ 3175 h 2876550"/>
              <a:gd name="connsiteX6" fmla="*/ 3175 w 3454400"/>
              <a:gd name="connsiteY6" fmla="*/ 287528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400" h="2876550">
                <a:moveTo>
                  <a:pt x="3175" y="2875280"/>
                </a:moveTo>
                <a:cubicBezTo>
                  <a:pt x="167005" y="2876550"/>
                  <a:pt x="375285" y="2783205"/>
                  <a:pt x="511175" y="2478405"/>
                </a:cubicBezTo>
                <a:cubicBezTo>
                  <a:pt x="869315" y="1672590"/>
                  <a:pt x="1541145" y="955675"/>
                  <a:pt x="2123440" y="1179830"/>
                </a:cubicBezTo>
                <a:cubicBezTo>
                  <a:pt x="2705735" y="1403985"/>
                  <a:pt x="3646170" y="1134745"/>
                  <a:pt x="3422015" y="463550"/>
                </a:cubicBezTo>
                <a:cubicBezTo>
                  <a:pt x="3361055" y="281305"/>
                  <a:pt x="3194685" y="128905"/>
                  <a:pt x="2985135" y="3175"/>
                </a:cubicBezTo>
                <a:lnTo>
                  <a:pt x="3175" y="3175"/>
                </a:lnTo>
                <a:lnTo>
                  <a:pt x="3175" y="2875280"/>
                </a:lnTo>
                <a:close/>
              </a:path>
            </a:pathLst>
          </a:custGeom>
          <a:solidFill>
            <a:srgbClr val="A8B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5" name="任意多边形: 形状 7">
            <a:extLst>
              <a:ext uri="{FF2B5EF4-FFF2-40B4-BE49-F238E27FC236}">
                <a16:creationId xmlns:a16="http://schemas.microsoft.com/office/drawing/2014/main" id="{09B0EA7E-BB83-4657-94D9-2C3B9030ACD3}"/>
              </a:ext>
            </a:extLst>
          </p:cNvPr>
          <p:cNvSpPr/>
          <p:nvPr userDrawn="1"/>
        </p:nvSpPr>
        <p:spPr>
          <a:xfrm>
            <a:off x="717550" y="533400"/>
            <a:ext cx="10756900" cy="5791200"/>
          </a:xfrm>
          <a:prstGeom prst="roundRect">
            <a:avLst>
              <a:gd name="adj" fmla="val 3885"/>
            </a:avLst>
          </a:prstGeom>
          <a:solidFill>
            <a:srgbClr val="FFFFFF"/>
          </a:solidFill>
          <a:ln w="6350" cap="flat">
            <a:noFill/>
            <a:prstDash val="solid"/>
            <a:miter/>
          </a:ln>
          <a:effectLst>
            <a:outerShdw blurRad="228600" dist="38100" dir="2700000" algn="tl" rotWithShape="0">
              <a:schemeClr val="accent1">
                <a:lumMod val="60000"/>
                <a:lumOff val="40000"/>
                <a:alpha val="26000"/>
              </a:scheme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0" name="任意多边形: 形状 9852">
            <a:extLst>
              <a:ext uri="{FF2B5EF4-FFF2-40B4-BE49-F238E27FC236}">
                <a16:creationId xmlns:a16="http://schemas.microsoft.com/office/drawing/2014/main" id="{5768ACB9-8152-46E7-9094-AF576368C7BC}"/>
              </a:ext>
            </a:extLst>
          </p:cNvPr>
          <p:cNvSpPr/>
          <p:nvPr userDrawn="1"/>
        </p:nvSpPr>
        <p:spPr>
          <a:xfrm>
            <a:off x="717550" y="533400"/>
            <a:ext cx="3390900" cy="2317750"/>
          </a:xfrm>
          <a:custGeom>
            <a:avLst/>
            <a:gdLst>
              <a:gd name="connsiteX0" fmla="*/ 3175 w 3390900"/>
              <a:gd name="connsiteY0" fmla="*/ 2318385 h 2317750"/>
              <a:gd name="connsiteX1" fmla="*/ 1831340 w 3390900"/>
              <a:gd name="connsiteY1" fmla="*/ 929640 h 2317750"/>
              <a:gd name="connsiteX2" fmla="*/ 3354070 w 3390900"/>
              <a:gd name="connsiteY2" fmla="*/ 89535 h 2317750"/>
              <a:gd name="connsiteX3" fmla="*/ 3317875 w 3390900"/>
              <a:gd name="connsiteY3" fmla="*/ 3175 h 2317750"/>
              <a:gd name="connsiteX4" fmla="*/ 3175 w 3390900"/>
              <a:gd name="connsiteY4" fmla="*/ 3175 h 2317750"/>
              <a:gd name="connsiteX5" fmla="*/ 3175 w 3390900"/>
              <a:gd name="connsiteY5" fmla="*/ 2318385 h 231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0900" h="2317750">
                <a:moveTo>
                  <a:pt x="3175" y="2318385"/>
                </a:moveTo>
                <a:cubicBezTo>
                  <a:pt x="435610" y="1430020"/>
                  <a:pt x="1181100" y="679450"/>
                  <a:pt x="1831340" y="929640"/>
                </a:cubicBezTo>
                <a:cubicBezTo>
                  <a:pt x="2513965" y="1192530"/>
                  <a:pt x="3616960" y="876935"/>
                  <a:pt x="3354070" y="89535"/>
                </a:cubicBezTo>
                <a:cubicBezTo>
                  <a:pt x="3344545" y="60325"/>
                  <a:pt x="3331845" y="31115"/>
                  <a:pt x="3317875" y="3175"/>
                </a:cubicBezTo>
                <a:lnTo>
                  <a:pt x="3175" y="3175"/>
                </a:lnTo>
                <a:lnTo>
                  <a:pt x="3175" y="2318385"/>
                </a:lnTo>
                <a:close/>
              </a:path>
            </a:pathLst>
          </a:custGeom>
          <a:solidFill>
            <a:srgbClr val="C1DCFF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1" name="任意多边形: 形状 9853">
            <a:extLst>
              <a:ext uri="{FF2B5EF4-FFF2-40B4-BE49-F238E27FC236}">
                <a16:creationId xmlns:a16="http://schemas.microsoft.com/office/drawing/2014/main" id="{1D6433B4-443D-497B-B60E-9CFC49A0DFCD}"/>
              </a:ext>
            </a:extLst>
          </p:cNvPr>
          <p:cNvSpPr/>
          <p:nvPr userDrawn="1"/>
        </p:nvSpPr>
        <p:spPr>
          <a:xfrm>
            <a:off x="717550" y="533400"/>
            <a:ext cx="2736850" cy="1536700"/>
          </a:xfrm>
          <a:custGeom>
            <a:avLst/>
            <a:gdLst>
              <a:gd name="connsiteX0" fmla="*/ 3175 w 2736850"/>
              <a:gd name="connsiteY0" fmla="*/ 1534160 h 1536700"/>
              <a:gd name="connsiteX1" fmla="*/ 1402080 w 2736850"/>
              <a:gd name="connsiteY1" fmla="*/ 643255 h 1536700"/>
              <a:gd name="connsiteX2" fmla="*/ 2721610 w 2736850"/>
              <a:gd name="connsiteY2" fmla="*/ 3175 h 1536700"/>
              <a:gd name="connsiteX3" fmla="*/ 3175 w 2736850"/>
              <a:gd name="connsiteY3" fmla="*/ 3175 h 1536700"/>
              <a:gd name="connsiteX4" fmla="*/ 3175 w 2736850"/>
              <a:gd name="connsiteY4" fmla="*/ 153416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850" h="1536700">
                <a:moveTo>
                  <a:pt x="3175" y="1534160"/>
                </a:moveTo>
                <a:cubicBezTo>
                  <a:pt x="379095" y="915035"/>
                  <a:pt x="921385" y="458470"/>
                  <a:pt x="1402080" y="643255"/>
                </a:cubicBezTo>
                <a:cubicBezTo>
                  <a:pt x="1961515" y="858520"/>
                  <a:pt x="2852420" y="618490"/>
                  <a:pt x="2721610" y="3175"/>
                </a:cubicBezTo>
                <a:lnTo>
                  <a:pt x="3175" y="3175"/>
                </a:lnTo>
                <a:lnTo>
                  <a:pt x="3175" y="1534160"/>
                </a:lnTo>
                <a:close/>
              </a:path>
            </a:pathLst>
          </a:custGeom>
          <a:solidFill>
            <a:srgbClr val="ABC2FF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83699" y="1835871"/>
            <a:ext cx="5470981" cy="128908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0E457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83698" y="3152811"/>
            <a:ext cx="5844995" cy="42570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E457D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3698" y="4484238"/>
            <a:ext cx="2315101" cy="258922"/>
          </a:xfrm>
          <a:prstGeom prst="roundRect">
            <a:avLst>
              <a:gd name="adj" fmla="val 43154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83699" y="4854433"/>
            <a:ext cx="5844996" cy="29639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0E457D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2F86C1-24CD-49C9-B4DA-98D45882771F}"/>
              </a:ext>
            </a:extLst>
          </p:cNvPr>
          <p:cNvGrpSpPr/>
          <p:nvPr userDrawn="1"/>
        </p:nvGrpSpPr>
        <p:grpSpPr>
          <a:xfrm>
            <a:off x="5889782" y="893221"/>
            <a:ext cx="5228505" cy="5016206"/>
            <a:chOff x="5889782" y="893221"/>
            <a:chExt cx="5228505" cy="5016206"/>
          </a:xfrm>
        </p:grpSpPr>
        <p:sp>
          <p:nvSpPr>
            <p:cNvPr id="1128" name="îṣḷïde">
              <a:extLst>
                <a:ext uri="{FF2B5EF4-FFF2-40B4-BE49-F238E27FC236}">
                  <a16:creationId xmlns:a16="http://schemas.microsoft.com/office/drawing/2014/main" id="{0BAACA35-B8F5-49E4-BDF2-28AD92F51B89}"/>
                </a:ext>
              </a:extLst>
            </p:cNvPr>
            <p:cNvSpPr/>
            <p:nvPr userDrawn="1"/>
          </p:nvSpPr>
          <p:spPr bwMode="auto">
            <a:xfrm>
              <a:off x="6241970" y="2667325"/>
              <a:ext cx="648420" cy="1525598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29" name="ïšḻíḍê">
              <a:extLst>
                <a:ext uri="{FF2B5EF4-FFF2-40B4-BE49-F238E27FC236}">
                  <a16:creationId xmlns:a16="http://schemas.microsoft.com/office/drawing/2014/main" id="{51781B7F-5616-415D-B826-A2DBE6904BE6}"/>
                </a:ext>
              </a:extLst>
            </p:cNvPr>
            <p:cNvSpPr/>
            <p:nvPr userDrawn="1"/>
          </p:nvSpPr>
          <p:spPr bwMode="auto">
            <a:xfrm>
              <a:off x="6783417" y="2667325"/>
              <a:ext cx="106973" cy="255090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0" name="íšḷiḑe">
              <a:extLst>
                <a:ext uri="{FF2B5EF4-FFF2-40B4-BE49-F238E27FC236}">
                  <a16:creationId xmlns:a16="http://schemas.microsoft.com/office/drawing/2014/main" id="{36D4FDD1-D4E5-4DCD-B2B0-AA38156B2677}"/>
                </a:ext>
              </a:extLst>
            </p:cNvPr>
            <p:cNvSpPr/>
            <p:nvPr userDrawn="1"/>
          </p:nvSpPr>
          <p:spPr bwMode="auto">
            <a:xfrm>
              <a:off x="8944269" y="1284906"/>
              <a:ext cx="1456477" cy="1454831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1" name="îṩ1iḑé">
              <a:extLst>
                <a:ext uri="{FF2B5EF4-FFF2-40B4-BE49-F238E27FC236}">
                  <a16:creationId xmlns:a16="http://schemas.microsoft.com/office/drawing/2014/main" id="{EB56D6B5-B21E-4122-A4AE-60BD6B59BB85}"/>
                </a:ext>
              </a:extLst>
            </p:cNvPr>
            <p:cNvSpPr/>
            <p:nvPr userDrawn="1"/>
          </p:nvSpPr>
          <p:spPr bwMode="auto">
            <a:xfrm>
              <a:off x="10476450" y="1681529"/>
              <a:ext cx="641837" cy="641837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2" name="ïṧ1îďê">
              <a:extLst>
                <a:ext uri="{FF2B5EF4-FFF2-40B4-BE49-F238E27FC236}">
                  <a16:creationId xmlns:a16="http://schemas.microsoft.com/office/drawing/2014/main" id="{980274B5-FEE3-4ADA-B6E6-89346A994BEF}"/>
                </a:ext>
              </a:extLst>
            </p:cNvPr>
            <p:cNvSpPr/>
            <p:nvPr userDrawn="1"/>
          </p:nvSpPr>
          <p:spPr bwMode="auto">
            <a:xfrm>
              <a:off x="8132921" y="893221"/>
              <a:ext cx="947944" cy="944653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3" name="íşlïďê">
              <a:extLst>
                <a:ext uri="{FF2B5EF4-FFF2-40B4-BE49-F238E27FC236}">
                  <a16:creationId xmlns:a16="http://schemas.microsoft.com/office/drawing/2014/main" id="{85DB3A15-AB74-4EC4-89E1-54F8EC958C30}"/>
                </a:ext>
              </a:extLst>
            </p:cNvPr>
            <p:cNvSpPr/>
            <p:nvPr userDrawn="1"/>
          </p:nvSpPr>
          <p:spPr bwMode="auto">
            <a:xfrm>
              <a:off x="5889782" y="4192923"/>
              <a:ext cx="5045828" cy="130014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4" name="íśḷïdè">
              <a:extLst>
                <a:ext uri="{FF2B5EF4-FFF2-40B4-BE49-F238E27FC236}">
                  <a16:creationId xmlns:a16="http://schemas.microsoft.com/office/drawing/2014/main" id="{DF070FDD-3B3F-42A2-9C90-11DE14A3DA5C}"/>
                </a:ext>
              </a:extLst>
            </p:cNvPr>
            <p:cNvSpPr/>
            <p:nvPr userDrawn="1"/>
          </p:nvSpPr>
          <p:spPr bwMode="auto">
            <a:xfrm>
              <a:off x="5893073" y="4285085"/>
              <a:ext cx="5037600" cy="37852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5" name="îṥlïḋê">
              <a:extLst>
                <a:ext uri="{FF2B5EF4-FFF2-40B4-BE49-F238E27FC236}">
                  <a16:creationId xmlns:a16="http://schemas.microsoft.com/office/drawing/2014/main" id="{5AA64555-A021-4CA7-A924-45D5A726CC58}"/>
                </a:ext>
              </a:extLst>
            </p:cNvPr>
            <p:cNvSpPr/>
            <p:nvPr userDrawn="1"/>
          </p:nvSpPr>
          <p:spPr bwMode="auto">
            <a:xfrm>
              <a:off x="7403859" y="4123802"/>
              <a:ext cx="1823476" cy="69121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6" name="îṣľíḑê">
              <a:extLst>
                <a:ext uri="{FF2B5EF4-FFF2-40B4-BE49-F238E27FC236}">
                  <a16:creationId xmlns:a16="http://schemas.microsoft.com/office/drawing/2014/main" id="{6FB22006-4AD4-4B3C-8AE3-96A4C69E8CA9}"/>
                </a:ext>
              </a:extLst>
            </p:cNvPr>
            <p:cNvSpPr/>
            <p:nvPr userDrawn="1"/>
          </p:nvSpPr>
          <p:spPr bwMode="auto">
            <a:xfrm>
              <a:off x="7589828" y="4123802"/>
              <a:ext cx="1823476" cy="69121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7" name="iṩ1idè">
              <a:extLst>
                <a:ext uri="{FF2B5EF4-FFF2-40B4-BE49-F238E27FC236}">
                  <a16:creationId xmlns:a16="http://schemas.microsoft.com/office/drawing/2014/main" id="{14D09A72-7FDC-4DF1-9BB5-DD2BDB039053}"/>
                </a:ext>
              </a:extLst>
            </p:cNvPr>
            <p:cNvSpPr/>
            <p:nvPr userDrawn="1"/>
          </p:nvSpPr>
          <p:spPr bwMode="auto">
            <a:xfrm>
              <a:off x="6956219" y="1877371"/>
              <a:ext cx="2927766" cy="1826768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3E476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39" name="ïŝḻïḓè">
              <a:extLst>
                <a:ext uri="{FF2B5EF4-FFF2-40B4-BE49-F238E27FC236}">
                  <a16:creationId xmlns:a16="http://schemas.microsoft.com/office/drawing/2014/main" id="{C3DB54A8-9D12-4E09-8326-69DA8BA64F54}"/>
                </a:ext>
              </a:extLst>
            </p:cNvPr>
            <p:cNvSpPr/>
            <p:nvPr userDrawn="1"/>
          </p:nvSpPr>
          <p:spPr bwMode="auto">
            <a:xfrm>
              <a:off x="6956219" y="1877371"/>
              <a:ext cx="2927766" cy="190905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0" name="íṧľîḑe">
              <a:extLst>
                <a:ext uri="{FF2B5EF4-FFF2-40B4-BE49-F238E27FC236}">
                  <a16:creationId xmlns:a16="http://schemas.microsoft.com/office/drawing/2014/main" id="{D06E1C7D-10B1-46DD-8837-D0D9ED23AF29}"/>
                </a:ext>
              </a:extLst>
            </p:cNvPr>
            <p:cNvSpPr/>
            <p:nvPr userDrawn="1"/>
          </p:nvSpPr>
          <p:spPr bwMode="auto">
            <a:xfrm>
              <a:off x="8649682" y="2815441"/>
              <a:ext cx="404851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1" name="ísļídè">
              <a:extLst>
                <a:ext uri="{FF2B5EF4-FFF2-40B4-BE49-F238E27FC236}">
                  <a16:creationId xmlns:a16="http://schemas.microsoft.com/office/drawing/2014/main" id="{540BD6BA-B67B-4C03-9BC3-ED00C075C9EF}"/>
                </a:ext>
              </a:extLst>
            </p:cNvPr>
            <p:cNvSpPr/>
            <p:nvPr userDrawn="1"/>
          </p:nvSpPr>
          <p:spPr bwMode="auto">
            <a:xfrm>
              <a:off x="8649682" y="2948746"/>
              <a:ext cx="503595" cy="69121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2" name="îSlíḑè">
              <a:extLst>
                <a:ext uri="{FF2B5EF4-FFF2-40B4-BE49-F238E27FC236}">
                  <a16:creationId xmlns:a16="http://schemas.microsoft.com/office/drawing/2014/main" id="{48D2C1FF-CA7F-4364-ACA8-E86E9C4A2FB9}"/>
                </a:ext>
              </a:extLst>
            </p:cNvPr>
            <p:cNvSpPr/>
            <p:nvPr userDrawn="1"/>
          </p:nvSpPr>
          <p:spPr bwMode="auto">
            <a:xfrm>
              <a:off x="9204295" y="2948746"/>
              <a:ext cx="24850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3" name="ïslíďê">
              <a:extLst>
                <a:ext uri="{FF2B5EF4-FFF2-40B4-BE49-F238E27FC236}">
                  <a16:creationId xmlns:a16="http://schemas.microsoft.com/office/drawing/2014/main" id="{ABB148EF-2A54-4095-9A91-5040573014B5}"/>
                </a:ext>
              </a:extLst>
            </p:cNvPr>
            <p:cNvSpPr/>
            <p:nvPr userDrawn="1"/>
          </p:nvSpPr>
          <p:spPr bwMode="auto">
            <a:xfrm>
              <a:off x="8649682" y="3082051"/>
              <a:ext cx="199135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4" name="íṥļïďé">
              <a:extLst>
                <a:ext uri="{FF2B5EF4-FFF2-40B4-BE49-F238E27FC236}">
                  <a16:creationId xmlns:a16="http://schemas.microsoft.com/office/drawing/2014/main" id="{873428B1-5B23-4769-A0A3-FD01B2E619AC}"/>
                </a:ext>
              </a:extLst>
            </p:cNvPr>
            <p:cNvSpPr/>
            <p:nvPr userDrawn="1"/>
          </p:nvSpPr>
          <p:spPr bwMode="auto">
            <a:xfrm>
              <a:off x="8916292" y="3082051"/>
              <a:ext cx="742228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5" name="ïṧḻiďê">
              <a:extLst>
                <a:ext uri="{FF2B5EF4-FFF2-40B4-BE49-F238E27FC236}">
                  <a16:creationId xmlns:a16="http://schemas.microsoft.com/office/drawing/2014/main" id="{EB0837A3-A486-4C63-99EC-8F080016F569}"/>
                </a:ext>
              </a:extLst>
            </p:cNvPr>
            <p:cNvSpPr/>
            <p:nvPr userDrawn="1"/>
          </p:nvSpPr>
          <p:spPr bwMode="auto">
            <a:xfrm>
              <a:off x="8916292" y="3082051"/>
              <a:ext cx="742228" cy="69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6" name="îṩḻiḓê">
              <a:extLst>
                <a:ext uri="{FF2B5EF4-FFF2-40B4-BE49-F238E27FC236}">
                  <a16:creationId xmlns:a16="http://schemas.microsoft.com/office/drawing/2014/main" id="{406BF31B-9AB2-44E3-9C34-ECFB97EF68DF}"/>
                </a:ext>
              </a:extLst>
            </p:cNvPr>
            <p:cNvSpPr/>
            <p:nvPr userDrawn="1"/>
          </p:nvSpPr>
          <p:spPr bwMode="auto">
            <a:xfrm>
              <a:off x="9146695" y="2815441"/>
              <a:ext cx="232049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7" name="îŝ1îḍê">
              <a:extLst>
                <a:ext uri="{FF2B5EF4-FFF2-40B4-BE49-F238E27FC236}">
                  <a16:creationId xmlns:a16="http://schemas.microsoft.com/office/drawing/2014/main" id="{2A055191-2855-4659-8E24-A69CF63CC376}"/>
                </a:ext>
              </a:extLst>
            </p:cNvPr>
            <p:cNvSpPr/>
            <p:nvPr userDrawn="1"/>
          </p:nvSpPr>
          <p:spPr bwMode="auto">
            <a:xfrm>
              <a:off x="8649682" y="2185125"/>
              <a:ext cx="404851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8" name="iṩ1îďé">
              <a:extLst>
                <a:ext uri="{FF2B5EF4-FFF2-40B4-BE49-F238E27FC236}">
                  <a16:creationId xmlns:a16="http://schemas.microsoft.com/office/drawing/2014/main" id="{48CEF17B-25F9-497F-A827-D0119AD60755}"/>
                </a:ext>
              </a:extLst>
            </p:cNvPr>
            <p:cNvSpPr/>
            <p:nvPr userDrawn="1"/>
          </p:nvSpPr>
          <p:spPr bwMode="auto">
            <a:xfrm>
              <a:off x="8649682" y="2320075"/>
              <a:ext cx="503595" cy="67476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49" name="iSḻíḍe">
              <a:extLst>
                <a:ext uri="{FF2B5EF4-FFF2-40B4-BE49-F238E27FC236}">
                  <a16:creationId xmlns:a16="http://schemas.microsoft.com/office/drawing/2014/main" id="{F225C5E7-7304-4C79-BFAE-2F8B07F08B2D}"/>
                </a:ext>
              </a:extLst>
            </p:cNvPr>
            <p:cNvSpPr/>
            <p:nvPr userDrawn="1"/>
          </p:nvSpPr>
          <p:spPr bwMode="auto">
            <a:xfrm>
              <a:off x="9204295" y="2320075"/>
              <a:ext cx="248507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0" name="íṥ1iḍè">
              <a:extLst>
                <a:ext uri="{FF2B5EF4-FFF2-40B4-BE49-F238E27FC236}">
                  <a16:creationId xmlns:a16="http://schemas.microsoft.com/office/drawing/2014/main" id="{200E071C-D07C-40C7-8E35-2466C97BE710}"/>
                </a:ext>
              </a:extLst>
            </p:cNvPr>
            <p:cNvSpPr/>
            <p:nvPr userDrawn="1"/>
          </p:nvSpPr>
          <p:spPr bwMode="auto">
            <a:xfrm>
              <a:off x="8649682" y="2453379"/>
              <a:ext cx="199135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1" name="íṡ1íḓe">
              <a:extLst>
                <a:ext uri="{FF2B5EF4-FFF2-40B4-BE49-F238E27FC236}">
                  <a16:creationId xmlns:a16="http://schemas.microsoft.com/office/drawing/2014/main" id="{BE25401D-960A-4B1C-B168-DBFF07FF2D3A}"/>
                </a:ext>
              </a:extLst>
            </p:cNvPr>
            <p:cNvSpPr/>
            <p:nvPr userDrawn="1"/>
          </p:nvSpPr>
          <p:spPr bwMode="auto">
            <a:xfrm>
              <a:off x="8916292" y="2453379"/>
              <a:ext cx="742228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2" name="íŝľíḑe">
              <a:extLst>
                <a:ext uri="{FF2B5EF4-FFF2-40B4-BE49-F238E27FC236}">
                  <a16:creationId xmlns:a16="http://schemas.microsoft.com/office/drawing/2014/main" id="{C5B4C4D9-139F-4D4F-94BF-58A605B41A48}"/>
                </a:ext>
              </a:extLst>
            </p:cNvPr>
            <p:cNvSpPr/>
            <p:nvPr userDrawn="1"/>
          </p:nvSpPr>
          <p:spPr bwMode="auto">
            <a:xfrm>
              <a:off x="9146695" y="2185125"/>
              <a:ext cx="232049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3" name="ïṥ1îḓè">
              <a:extLst>
                <a:ext uri="{FF2B5EF4-FFF2-40B4-BE49-F238E27FC236}">
                  <a16:creationId xmlns:a16="http://schemas.microsoft.com/office/drawing/2014/main" id="{45897B7C-5CF3-4D23-B816-3B2A57853241}"/>
                </a:ext>
              </a:extLst>
            </p:cNvPr>
            <p:cNvSpPr/>
            <p:nvPr userDrawn="1"/>
          </p:nvSpPr>
          <p:spPr bwMode="auto">
            <a:xfrm>
              <a:off x="7280430" y="2815441"/>
              <a:ext cx="40649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4" name="íṡḷidê">
              <a:extLst>
                <a:ext uri="{FF2B5EF4-FFF2-40B4-BE49-F238E27FC236}">
                  <a16:creationId xmlns:a16="http://schemas.microsoft.com/office/drawing/2014/main" id="{A916F33C-EA89-49B2-A647-F1E9D5793283}"/>
                </a:ext>
              </a:extLst>
            </p:cNvPr>
            <p:cNvSpPr/>
            <p:nvPr userDrawn="1"/>
          </p:nvSpPr>
          <p:spPr bwMode="auto">
            <a:xfrm>
              <a:off x="7280430" y="2948746"/>
              <a:ext cx="501950" cy="69121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5" name="ïSḻïḑe">
              <a:extLst>
                <a:ext uri="{FF2B5EF4-FFF2-40B4-BE49-F238E27FC236}">
                  <a16:creationId xmlns:a16="http://schemas.microsoft.com/office/drawing/2014/main" id="{40732D72-1904-41BF-967A-052BF1D55673}"/>
                </a:ext>
              </a:extLst>
            </p:cNvPr>
            <p:cNvSpPr/>
            <p:nvPr userDrawn="1"/>
          </p:nvSpPr>
          <p:spPr bwMode="auto">
            <a:xfrm>
              <a:off x="7835042" y="2948746"/>
              <a:ext cx="24850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6" name="ïŝlîḋe">
              <a:extLst>
                <a:ext uri="{FF2B5EF4-FFF2-40B4-BE49-F238E27FC236}">
                  <a16:creationId xmlns:a16="http://schemas.microsoft.com/office/drawing/2014/main" id="{03A6DF9F-0C46-4097-893F-268FE8AC6CE9}"/>
                </a:ext>
              </a:extLst>
            </p:cNvPr>
            <p:cNvSpPr/>
            <p:nvPr userDrawn="1"/>
          </p:nvSpPr>
          <p:spPr bwMode="auto">
            <a:xfrm>
              <a:off x="7280430" y="3082051"/>
              <a:ext cx="199135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7" name="ïṣḷidè">
              <a:extLst>
                <a:ext uri="{FF2B5EF4-FFF2-40B4-BE49-F238E27FC236}">
                  <a16:creationId xmlns:a16="http://schemas.microsoft.com/office/drawing/2014/main" id="{8E5AE3FF-52EE-43D9-8424-2990E578D4D6}"/>
                </a:ext>
              </a:extLst>
            </p:cNvPr>
            <p:cNvSpPr/>
            <p:nvPr userDrawn="1"/>
          </p:nvSpPr>
          <p:spPr bwMode="auto">
            <a:xfrm>
              <a:off x="7548684" y="3082051"/>
              <a:ext cx="737290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8" name="íṧľîḓê">
              <a:extLst>
                <a:ext uri="{FF2B5EF4-FFF2-40B4-BE49-F238E27FC236}">
                  <a16:creationId xmlns:a16="http://schemas.microsoft.com/office/drawing/2014/main" id="{B7C6134D-3669-40C7-90EF-C583EF46ACA0}"/>
                </a:ext>
              </a:extLst>
            </p:cNvPr>
            <p:cNvSpPr/>
            <p:nvPr userDrawn="1"/>
          </p:nvSpPr>
          <p:spPr bwMode="auto">
            <a:xfrm>
              <a:off x="7777442" y="2815441"/>
              <a:ext cx="233695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59" name="ïšḷîḓe">
              <a:extLst>
                <a:ext uri="{FF2B5EF4-FFF2-40B4-BE49-F238E27FC236}">
                  <a16:creationId xmlns:a16="http://schemas.microsoft.com/office/drawing/2014/main" id="{EB0E05C4-9AAA-4268-AE57-D0A5C45F17E5}"/>
                </a:ext>
              </a:extLst>
            </p:cNvPr>
            <p:cNvSpPr/>
            <p:nvPr userDrawn="1"/>
          </p:nvSpPr>
          <p:spPr bwMode="auto">
            <a:xfrm>
              <a:off x="7280430" y="2185125"/>
              <a:ext cx="40649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0" name="îśliḍé">
              <a:extLst>
                <a:ext uri="{FF2B5EF4-FFF2-40B4-BE49-F238E27FC236}">
                  <a16:creationId xmlns:a16="http://schemas.microsoft.com/office/drawing/2014/main" id="{452F5EF2-338C-4F52-A8F8-A30DD2745932}"/>
                </a:ext>
              </a:extLst>
            </p:cNvPr>
            <p:cNvSpPr/>
            <p:nvPr userDrawn="1"/>
          </p:nvSpPr>
          <p:spPr bwMode="auto">
            <a:xfrm>
              <a:off x="7280430" y="2320075"/>
              <a:ext cx="501950" cy="67476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1" name="iṥ1iḍê">
              <a:extLst>
                <a:ext uri="{FF2B5EF4-FFF2-40B4-BE49-F238E27FC236}">
                  <a16:creationId xmlns:a16="http://schemas.microsoft.com/office/drawing/2014/main" id="{8EE38444-E3C8-4A2C-8CE9-D938B1A49990}"/>
                </a:ext>
              </a:extLst>
            </p:cNvPr>
            <p:cNvSpPr/>
            <p:nvPr userDrawn="1"/>
          </p:nvSpPr>
          <p:spPr bwMode="auto">
            <a:xfrm>
              <a:off x="7835042" y="2320075"/>
              <a:ext cx="248507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2" name="ïSlïḑe">
              <a:extLst>
                <a:ext uri="{FF2B5EF4-FFF2-40B4-BE49-F238E27FC236}">
                  <a16:creationId xmlns:a16="http://schemas.microsoft.com/office/drawing/2014/main" id="{B672D154-68A6-4442-AF47-A18575FB19D8}"/>
                </a:ext>
              </a:extLst>
            </p:cNvPr>
            <p:cNvSpPr/>
            <p:nvPr userDrawn="1"/>
          </p:nvSpPr>
          <p:spPr bwMode="auto">
            <a:xfrm>
              <a:off x="7280430" y="2453379"/>
              <a:ext cx="199135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3" name="ïśľîďe">
              <a:extLst>
                <a:ext uri="{FF2B5EF4-FFF2-40B4-BE49-F238E27FC236}">
                  <a16:creationId xmlns:a16="http://schemas.microsoft.com/office/drawing/2014/main" id="{ADAF3EE8-D7DE-489F-B071-21F62183CA87}"/>
                </a:ext>
              </a:extLst>
            </p:cNvPr>
            <p:cNvSpPr/>
            <p:nvPr userDrawn="1"/>
          </p:nvSpPr>
          <p:spPr bwMode="auto">
            <a:xfrm>
              <a:off x="7548684" y="2453379"/>
              <a:ext cx="737290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4" name="îṡľiďé">
              <a:extLst>
                <a:ext uri="{FF2B5EF4-FFF2-40B4-BE49-F238E27FC236}">
                  <a16:creationId xmlns:a16="http://schemas.microsoft.com/office/drawing/2014/main" id="{A52F0A3B-06FE-469A-8377-CC27084C8BED}"/>
                </a:ext>
              </a:extLst>
            </p:cNvPr>
            <p:cNvSpPr/>
            <p:nvPr userDrawn="1"/>
          </p:nvSpPr>
          <p:spPr bwMode="auto">
            <a:xfrm>
              <a:off x="7777442" y="2185125"/>
              <a:ext cx="233695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5" name="ís1iḋê">
              <a:extLst>
                <a:ext uri="{FF2B5EF4-FFF2-40B4-BE49-F238E27FC236}">
                  <a16:creationId xmlns:a16="http://schemas.microsoft.com/office/drawing/2014/main" id="{D57A5B1F-346A-4492-9CC0-4255B170E7E6}"/>
                </a:ext>
              </a:extLst>
            </p:cNvPr>
            <p:cNvSpPr/>
            <p:nvPr userDrawn="1"/>
          </p:nvSpPr>
          <p:spPr bwMode="auto">
            <a:xfrm>
              <a:off x="6890390" y="1816480"/>
              <a:ext cx="3054487" cy="1948552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7" name="iSľíḑé">
              <a:extLst>
                <a:ext uri="{FF2B5EF4-FFF2-40B4-BE49-F238E27FC236}">
                  <a16:creationId xmlns:a16="http://schemas.microsoft.com/office/drawing/2014/main" id="{38B1ACC9-D7E8-4AF2-B7EE-99DF6094FC5A}"/>
                </a:ext>
              </a:extLst>
            </p:cNvPr>
            <p:cNvSpPr/>
            <p:nvPr userDrawn="1"/>
          </p:nvSpPr>
          <p:spPr bwMode="auto">
            <a:xfrm>
              <a:off x="9424824" y="3142943"/>
              <a:ext cx="106973" cy="8229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8" name="îslîďè">
              <a:extLst>
                <a:ext uri="{FF2B5EF4-FFF2-40B4-BE49-F238E27FC236}">
                  <a16:creationId xmlns:a16="http://schemas.microsoft.com/office/drawing/2014/main" id="{DC52AEDF-331F-417B-91C2-5647FB3772C0}"/>
                </a:ext>
              </a:extLst>
            </p:cNvPr>
            <p:cNvSpPr/>
            <p:nvPr userDrawn="1"/>
          </p:nvSpPr>
          <p:spPr bwMode="auto">
            <a:xfrm>
              <a:off x="9268479" y="3371700"/>
              <a:ext cx="653358" cy="386749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69" name="îSľiḑe">
              <a:extLst>
                <a:ext uri="{FF2B5EF4-FFF2-40B4-BE49-F238E27FC236}">
                  <a16:creationId xmlns:a16="http://schemas.microsoft.com/office/drawing/2014/main" id="{3F70D03F-0E09-490C-95E8-11A4013CB827}"/>
                </a:ext>
              </a:extLst>
            </p:cNvPr>
            <p:cNvSpPr/>
            <p:nvPr userDrawn="1"/>
          </p:nvSpPr>
          <p:spPr bwMode="auto">
            <a:xfrm>
              <a:off x="7017112" y="1906995"/>
              <a:ext cx="2805981" cy="115202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0" name="íSļíḓè">
              <a:extLst>
                <a:ext uri="{FF2B5EF4-FFF2-40B4-BE49-F238E27FC236}">
                  <a16:creationId xmlns:a16="http://schemas.microsoft.com/office/drawing/2014/main" id="{47E22736-BFE4-440D-975A-C20257A3F918}"/>
                </a:ext>
              </a:extLst>
            </p:cNvPr>
            <p:cNvSpPr/>
            <p:nvPr userDrawn="1"/>
          </p:nvSpPr>
          <p:spPr bwMode="auto">
            <a:xfrm>
              <a:off x="6890390" y="3532982"/>
              <a:ext cx="3054487" cy="232049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1" name="ïṧḻídé">
              <a:extLst>
                <a:ext uri="{FF2B5EF4-FFF2-40B4-BE49-F238E27FC236}">
                  <a16:creationId xmlns:a16="http://schemas.microsoft.com/office/drawing/2014/main" id="{1E2D50C2-413C-4015-B222-2A29038F76B0}"/>
                </a:ext>
              </a:extLst>
            </p:cNvPr>
            <p:cNvSpPr/>
            <p:nvPr userDrawn="1"/>
          </p:nvSpPr>
          <p:spPr bwMode="auto">
            <a:xfrm>
              <a:off x="9627250" y="1976116"/>
              <a:ext cx="62538" cy="60893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2" name="iṧlïḋê">
              <a:extLst>
                <a:ext uri="{FF2B5EF4-FFF2-40B4-BE49-F238E27FC236}">
                  <a16:creationId xmlns:a16="http://schemas.microsoft.com/office/drawing/2014/main" id="{4C7A2F1F-B975-468D-93B1-704F7B7AEDA6}"/>
                </a:ext>
              </a:extLst>
            </p:cNvPr>
            <p:cNvSpPr/>
            <p:nvPr userDrawn="1"/>
          </p:nvSpPr>
          <p:spPr bwMode="auto">
            <a:xfrm>
              <a:off x="9520276" y="1976116"/>
              <a:ext cx="62538" cy="6089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3" name="ïSḷîḍê">
              <a:extLst>
                <a:ext uri="{FF2B5EF4-FFF2-40B4-BE49-F238E27FC236}">
                  <a16:creationId xmlns:a16="http://schemas.microsoft.com/office/drawing/2014/main" id="{7C0A5E28-BECA-42F0-ABAA-726549D61AFD}"/>
                </a:ext>
              </a:extLst>
            </p:cNvPr>
            <p:cNvSpPr/>
            <p:nvPr userDrawn="1"/>
          </p:nvSpPr>
          <p:spPr bwMode="auto">
            <a:xfrm>
              <a:off x="9413304" y="1976116"/>
              <a:ext cx="62538" cy="60893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4" name="íşlîḍe">
              <a:extLst>
                <a:ext uri="{FF2B5EF4-FFF2-40B4-BE49-F238E27FC236}">
                  <a16:creationId xmlns:a16="http://schemas.microsoft.com/office/drawing/2014/main" id="{1A89977D-8D6E-419C-B458-1008D447951A}"/>
                </a:ext>
              </a:extLst>
            </p:cNvPr>
            <p:cNvSpPr/>
            <p:nvPr userDrawn="1"/>
          </p:nvSpPr>
          <p:spPr bwMode="auto">
            <a:xfrm>
              <a:off x="6696193" y="2598204"/>
              <a:ext cx="768559" cy="1594719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5" name="îṧliḓe">
              <a:extLst>
                <a:ext uri="{FF2B5EF4-FFF2-40B4-BE49-F238E27FC236}">
                  <a16:creationId xmlns:a16="http://schemas.microsoft.com/office/drawing/2014/main" id="{854CA286-7FF2-442C-8399-AC07CD799772}"/>
                </a:ext>
              </a:extLst>
            </p:cNvPr>
            <p:cNvSpPr/>
            <p:nvPr userDrawn="1"/>
          </p:nvSpPr>
          <p:spPr bwMode="auto">
            <a:xfrm>
              <a:off x="6806458" y="2876334"/>
              <a:ext cx="473972" cy="98744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6" name="ïšľïḍê">
              <a:extLst>
                <a:ext uri="{FF2B5EF4-FFF2-40B4-BE49-F238E27FC236}">
                  <a16:creationId xmlns:a16="http://schemas.microsoft.com/office/drawing/2014/main" id="{FA9B1DE8-7D4C-47AB-BD10-9F427F3643EB}"/>
                </a:ext>
              </a:extLst>
            </p:cNvPr>
            <p:cNvSpPr/>
            <p:nvPr userDrawn="1"/>
          </p:nvSpPr>
          <p:spPr bwMode="auto">
            <a:xfrm>
              <a:off x="6676444" y="3226875"/>
              <a:ext cx="470681" cy="10039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7" name="ïṡ1îḍe">
              <a:extLst>
                <a:ext uri="{FF2B5EF4-FFF2-40B4-BE49-F238E27FC236}">
                  <a16:creationId xmlns:a16="http://schemas.microsoft.com/office/drawing/2014/main" id="{2093210A-1156-45DB-BB4C-0DCE7AD0D875}"/>
                </a:ext>
              </a:extLst>
            </p:cNvPr>
            <p:cNvSpPr/>
            <p:nvPr userDrawn="1"/>
          </p:nvSpPr>
          <p:spPr bwMode="auto">
            <a:xfrm>
              <a:off x="6523391" y="3579063"/>
              <a:ext cx="482201" cy="987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8" name="iṧḷídè">
              <a:extLst>
                <a:ext uri="{FF2B5EF4-FFF2-40B4-BE49-F238E27FC236}">
                  <a16:creationId xmlns:a16="http://schemas.microsoft.com/office/drawing/2014/main" id="{85B7D714-828A-4436-9722-8E585221469D}"/>
                </a:ext>
              </a:extLst>
            </p:cNvPr>
            <p:cNvSpPr/>
            <p:nvPr userDrawn="1"/>
          </p:nvSpPr>
          <p:spPr bwMode="auto">
            <a:xfrm>
              <a:off x="6383503" y="3929605"/>
              <a:ext cx="465744" cy="987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79" name="íṥļïďê">
              <a:extLst>
                <a:ext uri="{FF2B5EF4-FFF2-40B4-BE49-F238E27FC236}">
                  <a16:creationId xmlns:a16="http://schemas.microsoft.com/office/drawing/2014/main" id="{87784FA9-5DAB-4CEA-92C6-1DFE9C3657A7}"/>
                </a:ext>
              </a:extLst>
            </p:cNvPr>
            <p:cNvSpPr/>
            <p:nvPr userDrawn="1"/>
          </p:nvSpPr>
          <p:spPr bwMode="auto">
            <a:xfrm>
              <a:off x="9329371" y="2991536"/>
              <a:ext cx="952882" cy="121290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80" name="iṡlîḑe">
              <a:extLst>
                <a:ext uri="{FF2B5EF4-FFF2-40B4-BE49-F238E27FC236}">
                  <a16:creationId xmlns:a16="http://schemas.microsoft.com/office/drawing/2014/main" id="{A1169987-8B8D-4BC8-92F5-645725EAC551}"/>
                </a:ext>
              </a:extLst>
            </p:cNvPr>
            <p:cNvSpPr/>
            <p:nvPr userDrawn="1"/>
          </p:nvSpPr>
          <p:spPr bwMode="auto">
            <a:xfrm>
              <a:off x="9666748" y="3391449"/>
              <a:ext cx="534865" cy="717541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83" name="îšļiḍé">
              <a:extLst>
                <a:ext uri="{FF2B5EF4-FFF2-40B4-BE49-F238E27FC236}">
                  <a16:creationId xmlns:a16="http://schemas.microsoft.com/office/drawing/2014/main" id="{E94F843E-1931-4CF4-A07C-516069F6EB04}"/>
                </a:ext>
              </a:extLst>
            </p:cNvPr>
            <p:cNvSpPr/>
            <p:nvPr userDrawn="1"/>
          </p:nvSpPr>
          <p:spPr bwMode="auto">
            <a:xfrm>
              <a:off x="8401176" y="4421680"/>
              <a:ext cx="783371" cy="1267217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84" name="í$ḷïḑe">
              <a:extLst>
                <a:ext uri="{FF2B5EF4-FFF2-40B4-BE49-F238E27FC236}">
                  <a16:creationId xmlns:a16="http://schemas.microsoft.com/office/drawing/2014/main" id="{C29BEDA5-B06B-4D27-B037-F5AED5D1574B}"/>
                </a:ext>
              </a:extLst>
            </p:cNvPr>
            <p:cNvSpPr/>
            <p:nvPr userDrawn="1"/>
          </p:nvSpPr>
          <p:spPr bwMode="auto">
            <a:xfrm>
              <a:off x="8661202" y="5688897"/>
              <a:ext cx="492076" cy="190905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85" name="ís1îḓe">
              <a:extLst>
                <a:ext uri="{FF2B5EF4-FFF2-40B4-BE49-F238E27FC236}">
                  <a16:creationId xmlns:a16="http://schemas.microsoft.com/office/drawing/2014/main" id="{3082BE92-7275-4477-8E76-3714C3FF5443}"/>
                </a:ext>
              </a:extLst>
            </p:cNvPr>
            <p:cNvSpPr/>
            <p:nvPr userDrawn="1"/>
          </p:nvSpPr>
          <p:spPr bwMode="auto">
            <a:xfrm>
              <a:off x="7644137" y="4421680"/>
              <a:ext cx="783371" cy="1267217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88" name="ïṥļîdê">
              <a:extLst>
                <a:ext uri="{FF2B5EF4-FFF2-40B4-BE49-F238E27FC236}">
                  <a16:creationId xmlns:a16="http://schemas.microsoft.com/office/drawing/2014/main" id="{6509C9E9-F0A5-41D8-A60B-B1D7CCE406EF}"/>
                </a:ext>
              </a:extLst>
            </p:cNvPr>
            <p:cNvSpPr/>
            <p:nvPr userDrawn="1"/>
          </p:nvSpPr>
          <p:spPr bwMode="auto">
            <a:xfrm>
              <a:off x="7935433" y="2711760"/>
              <a:ext cx="197488" cy="294587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89" name="isḻîḋè">
              <a:extLst>
                <a:ext uri="{FF2B5EF4-FFF2-40B4-BE49-F238E27FC236}">
                  <a16:creationId xmlns:a16="http://schemas.microsoft.com/office/drawing/2014/main" id="{BCAD022A-2BB4-472F-A840-23B522639385}"/>
                </a:ext>
              </a:extLst>
            </p:cNvPr>
            <p:cNvSpPr/>
            <p:nvPr userDrawn="1"/>
          </p:nvSpPr>
          <p:spPr bwMode="auto">
            <a:xfrm>
              <a:off x="7979867" y="2784173"/>
              <a:ext cx="153054" cy="184322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0" name="íṥľïḓê">
              <a:extLst>
                <a:ext uri="{FF2B5EF4-FFF2-40B4-BE49-F238E27FC236}">
                  <a16:creationId xmlns:a16="http://schemas.microsoft.com/office/drawing/2014/main" id="{84E11F03-65D2-472A-B806-EC31231E8560}"/>
                </a:ext>
              </a:extLst>
            </p:cNvPr>
            <p:cNvSpPr/>
            <p:nvPr userDrawn="1"/>
          </p:nvSpPr>
          <p:spPr bwMode="auto">
            <a:xfrm>
              <a:off x="8011137" y="2789109"/>
              <a:ext cx="121784" cy="8393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1" name="íş1íḋê">
              <a:extLst>
                <a:ext uri="{FF2B5EF4-FFF2-40B4-BE49-F238E27FC236}">
                  <a16:creationId xmlns:a16="http://schemas.microsoft.com/office/drawing/2014/main" id="{265B95A3-5F30-4FC2-A4A7-9F23121DA964}"/>
                </a:ext>
              </a:extLst>
            </p:cNvPr>
            <p:cNvSpPr/>
            <p:nvPr userDrawn="1"/>
          </p:nvSpPr>
          <p:spPr bwMode="auto">
            <a:xfrm>
              <a:off x="8748427" y="2780881"/>
              <a:ext cx="222175" cy="297879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2" name="íṧḷíďè">
              <a:extLst>
                <a:ext uri="{FF2B5EF4-FFF2-40B4-BE49-F238E27FC236}">
                  <a16:creationId xmlns:a16="http://schemas.microsoft.com/office/drawing/2014/main" id="{7EB307C2-66A6-448A-8EF2-887D4820030E}"/>
                </a:ext>
              </a:extLst>
            </p:cNvPr>
            <p:cNvSpPr/>
            <p:nvPr userDrawn="1"/>
          </p:nvSpPr>
          <p:spPr bwMode="auto">
            <a:xfrm>
              <a:off x="8748427" y="2853294"/>
              <a:ext cx="179386" cy="182677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3" name="ïşlíďe">
              <a:extLst>
                <a:ext uri="{FF2B5EF4-FFF2-40B4-BE49-F238E27FC236}">
                  <a16:creationId xmlns:a16="http://schemas.microsoft.com/office/drawing/2014/main" id="{BCC22F31-6EDC-40F5-AA90-B5435AD95566}"/>
                </a:ext>
              </a:extLst>
            </p:cNvPr>
            <p:cNvSpPr/>
            <p:nvPr userDrawn="1"/>
          </p:nvSpPr>
          <p:spPr bwMode="auto">
            <a:xfrm>
              <a:off x="8764884" y="2861522"/>
              <a:ext cx="128367" cy="64184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4" name="íṧ1iḍé">
              <a:extLst>
                <a:ext uri="{FF2B5EF4-FFF2-40B4-BE49-F238E27FC236}">
                  <a16:creationId xmlns:a16="http://schemas.microsoft.com/office/drawing/2014/main" id="{C9504CCB-28EF-4A00-A933-5292602CF21B}"/>
                </a:ext>
              </a:extLst>
            </p:cNvPr>
            <p:cNvSpPr/>
            <p:nvPr userDrawn="1"/>
          </p:nvSpPr>
          <p:spPr bwMode="auto">
            <a:xfrm>
              <a:off x="8335346" y="3113320"/>
              <a:ext cx="187614" cy="330794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5" name="íSḷíḍé">
              <a:extLst>
                <a:ext uri="{FF2B5EF4-FFF2-40B4-BE49-F238E27FC236}">
                  <a16:creationId xmlns:a16="http://schemas.microsoft.com/office/drawing/2014/main" id="{7EACEEDA-0104-47E3-9361-C75ED4FB9243}"/>
                </a:ext>
              </a:extLst>
            </p:cNvPr>
            <p:cNvSpPr/>
            <p:nvPr userDrawn="1"/>
          </p:nvSpPr>
          <p:spPr bwMode="auto">
            <a:xfrm>
              <a:off x="8335346" y="3113320"/>
              <a:ext cx="187614" cy="330794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6" name="ï$lïďê">
              <a:extLst>
                <a:ext uri="{FF2B5EF4-FFF2-40B4-BE49-F238E27FC236}">
                  <a16:creationId xmlns:a16="http://schemas.microsoft.com/office/drawing/2014/main" id="{DDEAF4E3-2289-4F78-8E69-1051F1D900DE}"/>
                </a:ext>
              </a:extLst>
            </p:cNvPr>
            <p:cNvSpPr/>
            <p:nvPr userDrawn="1"/>
          </p:nvSpPr>
          <p:spPr bwMode="auto">
            <a:xfrm>
              <a:off x="8340284" y="3154463"/>
              <a:ext cx="182677" cy="92161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7" name="iṩlïḍe">
              <a:extLst>
                <a:ext uri="{FF2B5EF4-FFF2-40B4-BE49-F238E27FC236}">
                  <a16:creationId xmlns:a16="http://schemas.microsoft.com/office/drawing/2014/main" id="{EEB15323-3E5E-4EA2-BC14-74AA6034E31A}"/>
                </a:ext>
              </a:extLst>
            </p:cNvPr>
            <p:cNvSpPr/>
            <p:nvPr userDrawn="1"/>
          </p:nvSpPr>
          <p:spPr bwMode="auto">
            <a:xfrm>
              <a:off x="8086841" y="2441860"/>
              <a:ext cx="750456" cy="812994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8" name="iš1íḓè">
              <a:extLst>
                <a:ext uri="{FF2B5EF4-FFF2-40B4-BE49-F238E27FC236}">
                  <a16:creationId xmlns:a16="http://schemas.microsoft.com/office/drawing/2014/main" id="{FB6BD81C-6E5D-47F0-BB34-3B766D0EAEB0}"/>
                </a:ext>
              </a:extLst>
            </p:cNvPr>
            <p:cNvSpPr/>
            <p:nvPr userDrawn="1"/>
          </p:nvSpPr>
          <p:spPr bwMode="auto">
            <a:xfrm>
              <a:off x="8086841" y="2624536"/>
              <a:ext cx="4938" cy="106973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199" name="işļíḍê">
              <a:extLst>
                <a:ext uri="{FF2B5EF4-FFF2-40B4-BE49-F238E27FC236}">
                  <a16:creationId xmlns:a16="http://schemas.microsoft.com/office/drawing/2014/main" id="{7B86B38C-D93C-4170-B264-035D2D476A7A}"/>
                </a:ext>
              </a:extLst>
            </p:cNvPr>
            <p:cNvSpPr/>
            <p:nvPr userDrawn="1"/>
          </p:nvSpPr>
          <p:spPr bwMode="auto">
            <a:xfrm>
              <a:off x="7869603" y="2269057"/>
              <a:ext cx="1051626" cy="1007191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0" name="ïṡļíḋe">
              <a:extLst>
                <a:ext uri="{FF2B5EF4-FFF2-40B4-BE49-F238E27FC236}">
                  <a16:creationId xmlns:a16="http://schemas.microsoft.com/office/drawing/2014/main" id="{425DDDE3-FD47-4C2F-92D4-1BB0EEB89B81}"/>
                </a:ext>
              </a:extLst>
            </p:cNvPr>
            <p:cNvSpPr/>
            <p:nvPr userDrawn="1"/>
          </p:nvSpPr>
          <p:spPr bwMode="auto">
            <a:xfrm>
              <a:off x="7979867" y="2152210"/>
              <a:ext cx="891989" cy="743873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1" name="işľiḍê">
              <a:extLst>
                <a:ext uri="{FF2B5EF4-FFF2-40B4-BE49-F238E27FC236}">
                  <a16:creationId xmlns:a16="http://schemas.microsoft.com/office/drawing/2014/main" id="{2C0A9916-D892-44F9-9477-D9AE1C868060}"/>
                </a:ext>
              </a:extLst>
            </p:cNvPr>
            <p:cNvSpPr/>
            <p:nvPr userDrawn="1"/>
          </p:nvSpPr>
          <p:spPr bwMode="auto">
            <a:xfrm>
              <a:off x="7705030" y="3376638"/>
              <a:ext cx="1441665" cy="812994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2" name="işḻíḍé">
              <a:extLst>
                <a:ext uri="{FF2B5EF4-FFF2-40B4-BE49-F238E27FC236}">
                  <a16:creationId xmlns:a16="http://schemas.microsoft.com/office/drawing/2014/main" id="{0B7F69A2-5EB7-4398-A300-F6473A913EE7}"/>
                </a:ext>
              </a:extLst>
            </p:cNvPr>
            <p:cNvSpPr/>
            <p:nvPr userDrawn="1"/>
          </p:nvSpPr>
          <p:spPr bwMode="auto">
            <a:xfrm>
              <a:off x="7912393" y="3460570"/>
              <a:ext cx="1038460" cy="1224428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3" name="ïṣľïḓè">
              <a:extLst>
                <a:ext uri="{FF2B5EF4-FFF2-40B4-BE49-F238E27FC236}">
                  <a16:creationId xmlns:a16="http://schemas.microsoft.com/office/drawing/2014/main" id="{B439BE05-E6B7-49C2-A9D7-8B961D72535F}"/>
                </a:ext>
              </a:extLst>
            </p:cNvPr>
            <p:cNvSpPr/>
            <p:nvPr userDrawn="1"/>
          </p:nvSpPr>
          <p:spPr bwMode="auto">
            <a:xfrm>
              <a:off x="7961765" y="3460570"/>
              <a:ext cx="939716" cy="1152016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4" name="îšlídè">
              <a:extLst>
                <a:ext uri="{FF2B5EF4-FFF2-40B4-BE49-F238E27FC236}">
                  <a16:creationId xmlns:a16="http://schemas.microsoft.com/office/drawing/2014/main" id="{2444FEFA-AD39-45C4-A6EB-228191BBD7AF}"/>
                </a:ext>
              </a:extLst>
            </p:cNvPr>
            <p:cNvSpPr/>
            <p:nvPr userDrawn="1"/>
          </p:nvSpPr>
          <p:spPr bwMode="auto">
            <a:xfrm>
              <a:off x="7945307" y="2708469"/>
              <a:ext cx="941361" cy="610569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5" name="ïṩḷídé">
              <a:extLst>
                <a:ext uri="{FF2B5EF4-FFF2-40B4-BE49-F238E27FC236}">
                  <a16:creationId xmlns:a16="http://schemas.microsoft.com/office/drawing/2014/main" id="{65B09B65-DD99-43BC-BC3A-DB9FF9F2ABFF}"/>
                </a:ext>
              </a:extLst>
            </p:cNvPr>
            <p:cNvSpPr/>
            <p:nvPr userDrawn="1"/>
          </p:nvSpPr>
          <p:spPr bwMode="auto">
            <a:xfrm>
              <a:off x="8007845" y="2731509"/>
              <a:ext cx="821223" cy="534865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6" name="íŝliḓè">
              <a:extLst>
                <a:ext uri="{FF2B5EF4-FFF2-40B4-BE49-F238E27FC236}">
                  <a16:creationId xmlns:a16="http://schemas.microsoft.com/office/drawing/2014/main" id="{48296FFD-DB04-4589-813C-2CB5475A3B01}"/>
                </a:ext>
              </a:extLst>
            </p:cNvPr>
            <p:cNvSpPr/>
            <p:nvPr userDrawn="1"/>
          </p:nvSpPr>
          <p:spPr bwMode="auto">
            <a:xfrm>
              <a:off x="7805419" y="4704747"/>
              <a:ext cx="1214553" cy="284713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7" name="ïSľíḋê">
              <a:extLst>
                <a:ext uri="{FF2B5EF4-FFF2-40B4-BE49-F238E27FC236}">
                  <a16:creationId xmlns:a16="http://schemas.microsoft.com/office/drawing/2014/main" id="{6E575278-117E-48C6-9A90-0A02E061B476}"/>
                </a:ext>
              </a:extLst>
            </p:cNvPr>
            <p:cNvSpPr/>
            <p:nvPr userDrawn="1"/>
          </p:nvSpPr>
          <p:spPr bwMode="auto">
            <a:xfrm>
              <a:off x="7945307" y="4704747"/>
              <a:ext cx="929842" cy="72412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8" name="íšļiḑê">
              <a:extLst>
                <a:ext uri="{FF2B5EF4-FFF2-40B4-BE49-F238E27FC236}">
                  <a16:creationId xmlns:a16="http://schemas.microsoft.com/office/drawing/2014/main" id="{A5B4C972-F81E-4A36-97F5-5CB45073B33B}"/>
                </a:ext>
              </a:extLst>
            </p:cNvPr>
            <p:cNvSpPr/>
            <p:nvPr userDrawn="1"/>
          </p:nvSpPr>
          <p:spPr bwMode="auto">
            <a:xfrm>
              <a:off x="8351804" y="4989460"/>
              <a:ext cx="113556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09" name="îşļiḓè">
              <a:extLst>
                <a:ext uri="{FF2B5EF4-FFF2-40B4-BE49-F238E27FC236}">
                  <a16:creationId xmlns:a16="http://schemas.microsoft.com/office/drawing/2014/main" id="{0685CCE9-4C3B-458D-B689-D4CDADB1FE43}"/>
                </a:ext>
              </a:extLst>
            </p:cNvPr>
            <p:cNvSpPr/>
            <p:nvPr userDrawn="1"/>
          </p:nvSpPr>
          <p:spPr bwMode="auto">
            <a:xfrm>
              <a:off x="7815294" y="4875903"/>
              <a:ext cx="1193159" cy="113556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0" name="ïṥḻïḋê">
              <a:extLst>
                <a:ext uri="{FF2B5EF4-FFF2-40B4-BE49-F238E27FC236}">
                  <a16:creationId xmlns:a16="http://schemas.microsoft.com/office/drawing/2014/main" id="{18BB8CCB-7A37-4305-BC22-E897B2D7218F}"/>
                </a:ext>
              </a:extLst>
            </p:cNvPr>
            <p:cNvSpPr/>
            <p:nvPr userDrawn="1"/>
          </p:nvSpPr>
          <p:spPr bwMode="auto">
            <a:xfrm>
              <a:off x="8320535" y="4150134"/>
              <a:ext cx="179386" cy="1550284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1" name="işḻíḓé">
              <a:extLst>
                <a:ext uri="{FF2B5EF4-FFF2-40B4-BE49-F238E27FC236}">
                  <a16:creationId xmlns:a16="http://schemas.microsoft.com/office/drawing/2014/main" id="{2932BA5A-E590-446D-B0B5-F85B86EC9928}"/>
                </a:ext>
              </a:extLst>
            </p:cNvPr>
            <p:cNvSpPr/>
            <p:nvPr userDrawn="1"/>
          </p:nvSpPr>
          <p:spPr bwMode="auto">
            <a:xfrm>
              <a:off x="8346867" y="2856585"/>
              <a:ext cx="126722" cy="1316589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2" name="íṧḷidé">
              <a:extLst>
                <a:ext uri="{FF2B5EF4-FFF2-40B4-BE49-F238E27FC236}">
                  <a16:creationId xmlns:a16="http://schemas.microsoft.com/office/drawing/2014/main" id="{2D5B728A-3BBA-40F1-9634-ACC386604EE9}"/>
                </a:ext>
              </a:extLst>
            </p:cNvPr>
            <p:cNvSpPr/>
            <p:nvPr userDrawn="1"/>
          </p:nvSpPr>
          <p:spPr bwMode="auto">
            <a:xfrm>
              <a:off x="7675406" y="5688897"/>
              <a:ext cx="488784" cy="190905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3" name="i$ḷîde">
              <a:extLst>
                <a:ext uri="{FF2B5EF4-FFF2-40B4-BE49-F238E27FC236}">
                  <a16:creationId xmlns:a16="http://schemas.microsoft.com/office/drawing/2014/main" id="{812BEC7E-920B-41D1-A017-5F0EA119128E}"/>
                </a:ext>
              </a:extLst>
            </p:cNvPr>
            <p:cNvSpPr/>
            <p:nvPr userDrawn="1"/>
          </p:nvSpPr>
          <p:spPr bwMode="auto">
            <a:xfrm>
              <a:off x="7556913" y="4173174"/>
              <a:ext cx="855783" cy="855783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4" name="ïşḻïḓe">
              <a:extLst>
                <a:ext uri="{FF2B5EF4-FFF2-40B4-BE49-F238E27FC236}">
                  <a16:creationId xmlns:a16="http://schemas.microsoft.com/office/drawing/2014/main" id="{9B8FC791-6553-4B3F-823B-DA0CCE0AD320}"/>
                </a:ext>
              </a:extLst>
            </p:cNvPr>
            <p:cNvSpPr/>
            <p:nvPr userDrawn="1"/>
          </p:nvSpPr>
          <p:spPr bwMode="auto">
            <a:xfrm>
              <a:off x="8439028" y="4173174"/>
              <a:ext cx="852491" cy="855783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5" name="iṩḻïdè">
              <a:extLst>
                <a:ext uri="{FF2B5EF4-FFF2-40B4-BE49-F238E27FC236}">
                  <a16:creationId xmlns:a16="http://schemas.microsoft.com/office/drawing/2014/main" id="{C7B961F2-0FA1-496B-BF75-1B80184F7546}"/>
                </a:ext>
              </a:extLst>
            </p:cNvPr>
            <p:cNvSpPr/>
            <p:nvPr userDrawn="1"/>
          </p:nvSpPr>
          <p:spPr bwMode="auto">
            <a:xfrm>
              <a:off x="8309014" y="5700418"/>
              <a:ext cx="207363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6" name="íṧḻíḋe">
              <a:extLst>
                <a:ext uri="{FF2B5EF4-FFF2-40B4-BE49-F238E27FC236}">
                  <a16:creationId xmlns:a16="http://schemas.microsoft.com/office/drawing/2014/main" id="{68EA8E57-BFE3-41B8-90C7-BAE4C2494936}"/>
                </a:ext>
              </a:extLst>
            </p:cNvPr>
            <p:cNvSpPr/>
            <p:nvPr userDrawn="1"/>
          </p:nvSpPr>
          <p:spPr bwMode="auto">
            <a:xfrm>
              <a:off x="8309014" y="4085950"/>
              <a:ext cx="207363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7" name="ïş1ïḓê">
              <a:extLst>
                <a:ext uri="{FF2B5EF4-FFF2-40B4-BE49-F238E27FC236}">
                  <a16:creationId xmlns:a16="http://schemas.microsoft.com/office/drawing/2014/main" id="{D0752CDE-0251-4715-B0F5-4392FFAA894B}"/>
                </a:ext>
              </a:extLst>
            </p:cNvPr>
            <p:cNvSpPr/>
            <p:nvPr userDrawn="1"/>
          </p:nvSpPr>
          <p:spPr bwMode="auto">
            <a:xfrm>
              <a:off x="7961765" y="5700418"/>
              <a:ext cx="210654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8" name="iṥḷïdé">
              <a:extLst>
                <a:ext uri="{FF2B5EF4-FFF2-40B4-BE49-F238E27FC236}">
                  <a16:creationId xmlns:a16="http://schemas.microsoft.com/office/drawing/2014/main" id="{F6EBCF3F-E47C-43D1-9DD6-AE7F8F37E631}"/>
                </a:ext>
              </a:extLst>
            </p:cNvPr>
            <p:cNvSpPr/>
            <p:nvPr userDrawn="1"/>
          </p:nvSpPr>
          <p:spPr bwMode="auto">
            <a:xfrm>
              <a:off x="8652974" y="5700418"/>
              <a:ext cx="210654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219" name="îṩľîde">
              <a:extLst>
                <a:ext uri="{FF2B5EF4-FFF2-40B4-BE49-F238E27FC236}">
                  <a16:creationId xmlns:a16="http://schemas.microsoft.com/office/drawing/2014/main" id="{6A63D590-6C4D-47BF-9141-493E199B4666}"/>
                </a:ext>
              </a:extLst>
            </p:cNvPr>
            <p:cNvSpPr/>
            <p:nvPr userDrawn="1"/>
          </p:nvSpPr>
          <p:spPr bwMode="auto">
            <a:xfrm>
              <a:off x="8095069" y="5688897"/>
              <a:ext cx="635254" cy="72412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234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BB0-1597-4F0C-B686-1F625CAFE9F4}" type="datetime1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55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910D-D0A2-440D-BC68-C380B6CD720A}" type="datetime1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Arial" panose="020B060402020202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184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A0CC60CC-E679-466B-996C-6EE6FF2CBC6B}" type="datetime1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21208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637C-EACD-4536-AEC8-470B273D54EC}" type="datetime1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0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D431DFD-C98C-4C03-9A08-F2C4BC5C3AD2}" type="datetime1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676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 208">
            <a:extLst>
              <a:ext uri="{FF2B5EF4-FFF2-40B4-BE49-F238E27FC236}">
                <a16:creationId xmlns:a16="http://schemas.microsoft.com/office/drawing/2014/main" id="{8C37FE3A-6A6F-4D83-8E68-1ACB1353CE3B}"/>
              </a:ext>
            </a:extLst>
          </p:cNvPr>
          <p:cNvSpPr/>
          <p:nvPr userDrawn="1"/>
        </p:nvSpPr>
        <p:spPr>
          <a:xfrm>
            <a:off x="0" y="3501445"/>
            <a:ext cx="12192000" cy="3364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0" name="组合 2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E61662C-3B31-49F7-B7A6-4C83CFB01F0B}"/>
              </a:ext>
            </a:extLst>
          </p:cNvPr>
          <p:cNvGrpSpPr/>
          <p:nvPr userDrawn="1"/>
        </p:nvGrpSpPr>
        <p:grpSpPr>
          <a:xfrm>
            <a:off x="2566182" y="1205559"/>
            <a:ext cx="3529818" cy="3435378"/>
            <a:chOff x="3660775" y="974725"/>
            <a:chExt cx="5043488" cy="4908550"/>
          </a:xfrm>
        </p:grpSpPr>
        <p:sp>
          <p:nvSpPr>
            <p:cNvPr id="211" name="îṣḷïde">
              <a:extLst>
                <a:ext uri="{FF2B5EF4-FFF2-40B4-BE49-F238E27FC236}">
                  <a16:creationId xmlns:a16="http://schemas.microsoft.com/office/drawing/2014/main" id="{9F815CED-9F4A-4838-B283-7E3090059E38}"/>
                </a:ext>
              </a:extLst>
            </p:cNvPr>
            <p:cNvSpPr/>
            <p:nvPr userDrawn="1"/>
          </p:nvSpPr>
          <p:spPr bwMode="auto">
            <a:xfrm>
              <a:off x="4000500" y="2686050"/>
              <a:ext cx="625475" cy="1471613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2" name="ïšḻíḍê">
              <a:extLst>
                <a:ext uri="{FF2B5EF4-FFF2-40B4-BE49-F238E27FC236}">
                  <a16:creationId xmlns:a16="http://schemas.microsoft.com/office/drawing/2014/main" id="{67DE7ED1-1B08-4F80-9FC2-6F89A9EE9CBF}"/>
                </a:ext>
              </a:extLst>
            </p:cNvPr>
            <p:cNvSpPr/>
            <p:nvPr userDrawn="1"/>
          </p:nvSpPr>
          <p:spPr bwMode="auto">
            <a:xfrm>
              <a:off x="4522788" y="2686050"/>
              <a:ext cx="103188" cy="246063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rgbClr val="B57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3" name="íšḷiḑe">
              <a:extLst>
                <a:ext uri="{FF2B5EF4-FFF2-40B4-BE49-F238E27FC236}">
                  <a16:creationId xmlns:a16="http://schemas.microsoft.com/office/drawing/2014/main" id="{7CE1EB59-FDFC-4B41-A456-22EA5FCC9CF9}"/>
                </a:ext>
              </a:extLst>
            </p:cNvPr>
            <p:cNvSpPr/>
            <p:nvPr userDrawn="1"/>
          </p:nvSpPr>
          <p:spPr bwMode="auto">
            <a:xfrm>
              <a:off x="6607175" y="1352550"/>
              <a:ext cx="1404938" cy="1403350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4" name="îṩ1iḑé">
              <a:extLst>
                <a:ext uri="{FF2B5EF4-FFF2-40B4-BE49-F238E27FC236}">
                  <a16:creationId xmlns:a16="http://schemas.microsoft.com/office/drawing/2014/main" id="{693233A4-2E2D-4FEC-981E-F5A43CDC2A0D}"/>
                </a:ext>
              </a:extLst>
            </p:cNvPr>
            <p:cNvSpPr/>
            <p:nvPr userDrawn="1"/>
          </p:nvSpPr>
          <p:spPr bwMode="auto">
            <a:xfrm>
              <a:off x="8085138" y="1735138"/>
              <a:ext cx="619125" cy="619125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5" name="ïṧ1îďê">
              <a:extLst>
                <a:ext uri="{FF2B5EF4-FFF2-40B4-BE49-F238E27FC236}">
                  <a16:creationId xmlns:a16="http://schemas.microsoft.com/office/drawing/2014/main" id="{82077191-990F-46EB-AC7D-3BD85432FB73}"/>
                </a:ext>
              </a:extLst>
            </p:cNvPr>
            <p:cNvSpPr/>
            <p:nvPr userDrawn="1"/>
          </p:nvSpPr>
          <p:spPr bwMode="auto">
            <a:xfrm>
              <a:off x="5824538" y="974725"/>
              <a:ext cx="914400" cy="911225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6" name="íşlïďê">
              <a:extLst>
                <a:ext uri="{FF2B5EF4-FFF2-40B4-BE49-F238E27FC236}">
                  <a16:creationId xmlns:a16="http://schemas.microsoft.com/office/drawing/2014/main" id="{C238C2D4-A315-4A67-AF83-E608C0C4D71E}"/>
                </a:ext>
              </a:extLst>
            </p:cNvPr>
            <p:cNvSpPr/>
            <p:nvPr userDrawn="1"/>
          </p:nvSpPr>
          <p:spPr bwMode="auto">
            <a:xfrm>
              <a:off x="3660775" y="4157663"/>
              <a:ext cx="4867275" cy="125413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7" name="íśḷïdè">
              <a:extLst>
                <a:ext uri="{FF2B5EF4-FFF2-40B4-BE49-F238E27FC236}">
                  <a16:creationId xmlns:a16="http://schemas.microsoft.com/office/drawing/2014/main" id="{FB21D5AA-DD86-4396-9505-2B9F47F0C2CC}"/>
                </a:ext>
              </a:extLst>
            </p:cNvPr>
            <p:cNvSpPr/>
            <p:nvPr userDrawn="1"/>
          </p:nvSpPr>
          <p:spPr bwMode="auto">
            <a:xfrm>
              <a:off x="3663950" y="4246563"/>
              <a:ext cx="4859338" cy="36513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8" name="îṥlïḋê">
              <a:extLst>
                <a:ext uri="{FF2B5EF4-FFF2-40B4-BE49-F238E27FC236}">
                  <a16:creationId xmlns:a16="http://schemas.microsoft.com/office/drawing/2014/main" id="{881A9875-ABC3-430C-8E2C-3A83041D85FA}"/>
                </a:ext>
              </a:extLst>
            </p:cNvPr>
            <p:cNvSpPr/>
            <p:nvPr userDrawn="1"/>
          </p:nvSpPr>
          <p:spPr bwMode="auto">
            <a:xfrm>
              <a:off x="5121275" y="4090988"/>
              <a:ext cx="1758950" cy="66675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19" name="îṣľíḑê">
              <a:extLst>
                <a:ext uri="{FF2B5EF4-FFF2-40B4-BE49-F238E27FC236}">
                  <a16:creationId xmlns:a16="http://schemas.microsoft.com/office/drawing/2014/main" id="{034FC554-C133-4260-ABC8-1DCA170091B6}"/>
                </a:ext>
              </a:extLst>
            </p:cNvPr>
            <p:cNvSpPr/>
            <p:nvPr userDrawn="1"/>
          </p:nvSpPr>
          <p:spPr bwMode="auto">
            <a:xfrm>
              <a:off x="5300663" y="4090988"/>
              <a:ext cx="1758950" cy="66675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0" name="iṩ1idè">
              <a:extLst>
                <a:ext uri="{FF2B5EF4-FFF2-40B4-BE49-F238E27FC236}">
                  <a16:creationId xmlns:a16="http://schemas.microsoft.com/office/drawing/2014/main" id="{135256E0-6AD7-489D-B654-3212BD3B17C6}"/>
                </a:ext>
              </a:extLst>
            </p:cNvPr>
            <p:cNvSpPr/>
            <p:nvPr userDrawn="1"/>
          </p:nvSpPr>
          <p:spPr bwMode="auto">
            <a:xfrm>
              <a:off x="4689475" y="1924050"/>
              <a:ext cx="2824163" cy="1762125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172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1" name="ï$1iďè">
              <a:extLst>
                <a:ext uri="{FF2B5EF4-FFF2-40B4-BE49-F238E27FC236}">
                  <a16:creationId xmlns:a16="http://schemas.microsoft.com/office/drawing/2014/main" id="{F6AA95AF-CFE7-468E-B732-26B1BD4D19EE}"/>
                </a:ext>
              </a:extLst>
            </p:cNvPr>
            <p:cNvSpPr/>
            <p:nvPr userDrawn="1"/>
          </p:nvSpPr>
          <p:spPr bwMode="auto">
            <a:xfrm>
              <a:off x="6083300" y="2189163"/>
              <a:ext cx="36513" cy="123190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2" name="ïŝḻïḓè">
              <a:extLst>
                <a:ext uri="{FF2B5EF4-FFF2-40B4-BE49-F238E27FC236}">
                  <a16:creationId xmlns:a16="http://schemas.microsoft.com/office/drawing/2014/main" id="{34614279-AE0A-42EB-BD13-292D920E2637}"/>
                </a:ext>
              </a:extLst>
            </p:cNvPr>
            <p:cNvSpPr/>
            <p:nvPr userDrawn="1"/>
          </p:nvSpPr>
          <p:spPr bwMode="auto">
            <a:xfrm>
              <a:off x="4689475" y="1924050"/>
              <a:ext cx="2824163" cy="184150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3" name="íṧľîḑe">
              <a:extLst>
                <a:ext uri="{FF2B5EF4-FFF2-40B4-BE49-F238E27FC236}">
                  <a16:creationId xmlns:a16="http://schemas.microsoft.com/office/drawing/2014/main" id="{298945AC-65AD-4286-BA45-E7C81CABBA4A}"/>
                </a:ext>
              </a:extLst>
            </p:cNvPr>
            <p:cNvSpPr/>
            <p:nvPr userDrawn="1"/>
          </p:nvSpPr>
          <p:spPr bwMode="auto">
            <a:xfrm>
              <a:off x="6323013" y="2828925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4" name="ísļídè">
              <a:extLst>
                <a:ext uri="{FF2B5EF4-FFF2-40B4-BE49-F238E27FC236}">
                  <a16:creationId xmlns:a16="http://schemas.microsoft.com/office/drawing/2014/main" id="{29689A9A-61E9-4824-81B3-A2A002BA92BD}"/>
                </a:ext>
              </a:extLst>
            </p:cNvPr>
            <p:cNvSpPr/>
            <p:nvPr userDrawn="1"/>
          </p:nvSpPr>
          <p:spPr bwMode="auto">
            <a:xfrm>
              <a:off x="6323013" y="2957513"/>
              <a:ext cx="485775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5" name="îSlíḑè">
              <a:extLst>
                <a:ext uri="{FF2B5EF4-FFF2-40B4-BE49-F238E27FC236}">
                  <a16:creationId xmlns:a16="http://schemas.microsoft.com/office/drawing/2014/main" id="{B0B64C9E-6C96-4267-87EC-BA99FC6A8F1A}"/>
                </a:ext>
              </a:extLst>
            </p:cNvPr>
            <p:cNvSpPr/>
            <p:nvPr userDrawn="1"/>
          </p:nvSpPr>
          <p:spPr bwMode="auto">
            <a:xfrm>
              <a:off x="68580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6" name="ïslíďê">
              <a:extLst>
                <a:ext uri="{FF2B5EF4-FFF2-40B4-BE49-F238E27FC236}">
                  <a16:creationId xmlns:a16="http://schemas.microsoft.com/office/drawing/2014/main" id="{595D0915-7554-4636-B827-D4D6168C24E9}"/>
                </a:ext>
              </a:extLst>
            </p:cNvPr>
            <p:cNvSpPr/>
            <p:nvPr userDrawn="1"/>
          </p:nvSpPr>
          <p:spPr bwMode="auto">
            <a:xfrm>
              <a:off x="63230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7" name="íṥļïďé">
              <a:extLst>
                <a:ext uri="{FF2B5EF4-FFF2-40B4-BE49-F238E27FC236}">
                  <a16:creationId xmlns:a16="http://schemas.microsoft.com/office/drawing/2014/main" id="{528FE62F-C06E-494D-890A-E500CB0FA152}"/>
                </a:ext>
              </a:extLst>
            </p:cNvPr>
            <p:cNvSpPr/>
            <p:nvPr userDrawn="1"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8" name="ïṧḻiďê">
              <a:extLst>
                <a:ext uri="{FF2B5EF4-FFF2-40B4-BE49-F238E27FC236}">
                  <a16:creationId xmlns:a16="http://schemas.microsoft.com/office/drawing/2014/main" id="{8B84DC9C-E176-480B-8065-BCFEF8896A50}"/>
                </a:ext>
              </a:extLst>
            </p:cNvPr>
            <p:cNvSpPr/>
            <p:nvPr userDrawn="1"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29" name="îṩḻiḓê">
              <a:extLst>
                <a:ext uri="{FF2B5EF4-FFF2-40B4-BE49-F238E27FC236}">
                  <a16:creationId xmlns:a16="http://schemas.microsoft.com/office/drawing/2014/main" id="{C0870957-D403-4800-B4B0-C7C51FF56F3D}"/>
                </a:ext>
              </a:extLst>
            </p:cNvPr>
            <p:cNvSpPr/>
            <p:nvPr userDrawn="1"/>
          </p:nvSpPr>
          <p:spPr bwMode="auto">
            <a:xfrm>
              <a:off x="6802438" y="2828925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0" name="îŝ1îḍê">
              <a:extLst>
                <a:ext uri="{FF2B5EF4-FFF2-40B4-BE49-F238E27FC236}">
                  <a16:creationId xmlns:a16="http://schemas.microsoft.com/office/drawing/2014/main" id="{7A1C70C2-D69C-44C8-B8DC-90B30B3FDED9}"/>
                </a:ext>
              </a:extLst>
            </p:cNvPr>
            <p:cNvSpPr/>
            <p:nvPr userDrawn="1"/>
          </p:nvSpPr>
          <p:spPr bwMode="auto">
            <a:xfrm>
              <a:off x="6323013" y="2220913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1" name="iṩ1îďé">
              <a:extLst>
                <a:ext uri="{FF2B5EF4-FFF2-40B4-BE49-F238E27FC236}">
                  <a16:creationId xmlns:a16="http://schemas.microsoft.com/office/drawing/2014/main" id="{5B66572D-DFEB-44A8-BCB9-6D2A59AFB190}"/>
                </a:ext>
              </a:extLst>
            </p:cNvPr>
            <p:cNvSpPr/>
            <p:nvPr userDrawn="1"/>
          </p:nvSpPr>
          <p:spPr bwMode="auto">
            <a:xfrm>
              <a:off x="6323013" y="2351088"/>
              <a:ext cx="485775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2" name="iSḻíḍe">
              <a:extLst>
                <a:ext uri="{FF2B5EF4-FFF2-40B4-BE49-F238E27FC236}">
                  <a16:creationId xmlns:a16="http://schemas.microsoft.com/office/drawing/2014/main" id="{D984DE33-B66B-4605-B722-BDA90EFA2831}"/>
                </a:ext>
              </a:extLst>
            </p:cNvPr>
            <p:cNvSpPr/>
            <p:nvPr userDrawn="1"/>
          </p:nvSpPr>
          <p:spPr bwMode="auto">
            <a:xfrm>
              <a:off x="68580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3" name="íṥ1iḍè">
              <a:extLst>
                <a:ext uri="{FF2B5EF4-FFF2-40B4-BE49-F238E27FC236}">
                  <a16:creationId xmlns:a16="http://schemas.microsoft.com/office/drawing/2014/main" id="{F0B0A692-2AA2-49A8-8776-54DE8F97BD1C}"/>
                </a:ext>
              </a:extLst>
            </p:cNvPr>
            <p:cNvSpPr/>
            <p:nvPr userDrawn="1"/>
          </p:nvSpPr>
          <p:spPr bwMode="auto">
            <a:xfrm>
              <a:off x="63230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4" name="íṡ1íḓe">
              <a:extLst>
                <a:ext uri="{FF2B5EF4-FFF2-40B4-BE49-F238E27FC236}">
                  <a16:creationId xmlns:a16="http://schemas.microsoft.com/office/drawing/2014/main" id="{BEFC73D3-5675-4EB0-B738-8D4610EC0F81}"/>
                </a:ext>
              </a:extLst>
            </p:cNvPr>
            <p:cNvSpPr/>
            <p:nvPr userDrawn="1"/>
          </p:nvSpPr>
          <p:spPr bwMode="auto">
            <a:xfrm>
              <a:off x="6580188" y="2479675"/>
              <a:ext cx="71596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5" name="íŝľíḑe">
              <a:extLst>
                <a:ext uri="{FF2B5EF4-FFF2-40B4-BE49-F238E27FC236}">
                  <a16:creationId xmlns:a16="http://schemas.microsoft.com/office/drawing/2014/main" id="{97EFC203-7A3E-48BB-A2FD-D90A595525E0}"/>
                </a:ext>
              </a:extLst>
            </p:cNvPr>
            <p:cNvSpPr/>
            <p:nvPr userDrawn="1"/>
          </p:nvSpPr>
          <p:spPr bwMode="auto">
            <a:xfrm>
              <a:off x="6802438" y="2220913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6" name="ïṥ1îḓè">
              <a:extLst>
                <a:ext uri="{FF2B5EF4-FFF2-40B4-BE49-F238E27FC236}">
                  <a16:creationId xmlns:a16="http://schemas.microsoft.com/office/drawing/2014/main" id="{6B048252-4BA1-459A-8E21-21E8ABB24328}"/>
                </a:ext>
              </a:extLst>
            </p:cNvPr>
            <p:cNvSpPr/>
            <p:nvPr userDrawn="1"/>
          </p:nvSpPr>
          <p:spPr bwMode="auto">
            <a:xfrm>
              <a:off x="5002213" y="2828925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7" name="íṡḷidê">
              <a:extLst>
                <a:ext uri="{FF2B5EF4-FFF2-40B4-BE49-F238E27FC236}">
                  <a16:creationId xmlns:a16="http://schemas.microsoft.com/office/drawing/2014/main" id="{03A25EA9-7DDA-4805-9FEC-F058B82DA08B}"/>
                </a:ext>
              </a:extLst>
            </p:cNvPr>
            <p:cNvSpPr/>
            <p:nvPr userDrawn="1"/>
          </p:nvSpPr>
          <p:spPr bwMode="auto">
            <a:xfrm>
              <a:off x="5002213" y="2957513"/>
              <a:ext cx="484188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8" name="ïSḻïḑe">
              <a:extLst>
                <a:ext uri="{FF2B5EF4-FFF2-40B4-BE49-F238E27FC236}">
                  <a16:creationId xmlns:a16="http://schemas.microsoft.com/office/drawing/2014/main" id="{D9AA68E9-86CB-48C9-B761-014F222EFC4A}"/>
                </a:ext>
              </a:extLst>
            </p:cNvPr>
            <p:cNvSpPr/>
            <p:nvPr userDrawn="1"/>
          </p:nvSpPr>
          <p:spPr bwMode="auto">
            <a:xfrm>
              <a:off x="55372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39" name="ïŝlîḋe">
              <a:extLst>
                <a:ext uri="{FF2B5EF4-FFF2-40B4-BE49-F238E27FC236}">
                  <a16:creationId xmlns:a16="http://schemas.microsoft.com/office/drawing/2014/main" id="{DF610359-D451-47FC-B413-07CEFB9F9C35}"/>
                </a:ext>
              </a:extLst>
            </p:cNvPr>
            <p:cNvSpPr/>
            <p:nvPr userDrawn="1"/>
          </p:nvSpPr>
          <p:spPr bwMode="auto">
            <a:xfrm>
              <a:off x="50022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0" name="ïṣḷidè">
              <a:extLst>
                <a:ext uri="{FF2B5EF4-FFF2-40B4-BE49-F238E27FC236}">
                  <a16:creationId xmlns:a16="http://schemas.microsoft.com/office/drawing/2014/main" id="{86EE2074-5A4B-4337-8775-5260608E4AE3}"/>
                </a:ext>
              </a:extLst>
            </p:cNvPr>
            <p:cNvSpPr/>
            <p:nvPr userDrawn="1"/>
          </p:nvSpPr>
          <p:spPr bwMode="auto">
            <a:xfrm>
              <a:off x="5260975" y="3086100"/>
              <a:ext cx="711200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1" name="íṧľîḓê">
              <a:extLst>
                <a:ext uri="{FF2B5EF4-FFF2-40B4-BE49-F238E27FC236}">
                  <a16:creationId xmlns:a16="http://schemas.microsoft.com/office/drawing/2014/main" id="{6EC69D07-7976-4CBC-A4D7-08893777C416}"/>
                </a:ext>
              </a:extLst>
            </p:cNvPr>
            <p:cNvSpPr/>
            <p:nvPr userDrawn="1"/>
          </p:nvSpPr>
          <p:spPr bwMode="auto">
            <a:xfrm>
              <a:off x="5481638" y="2828925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2" name="ïšḷîḓe">
              <a:extLst>
                <a:ext uri="{FF2B5EF4-FFF2-40B4-BE49-F238E27FC236}">
                  <a16:creationId xmlns:a16="http://schemas.microsoft.com/office/drawing/2014/main" id="{E2772D90-51F0-4204-B851-A02DEE86D856}"/>
                </a:ext>
              </a:extLst>
            </p:cNvPr>
            <p:cNvSpPr/>
            <p:nvPr userDrawn="1"/>
          </p:nvSpPr>
          <p:spPr bwMode="auto">
            <a:xfrm>
              <a:off x="5002213" y="2220913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3" name="îśliḍé">
              <a:extLst>
                <a:ext uri="{FF2B5EF4-FFF2-40B4-BE49-F238E27FC236}">
                  <a16:creationId xmlns:a16="http://schemas.microsoft.com/office/drawing/2014/main" id="{44D1F172-0703-47BB-83D1-B7A21C244CE8}"/>
                </a:ext>
              </a:extLst>
            </p:cNvPr>
            <p:cNvSpPr/>
            <p:nvPr userDrawn="1"/>
          </p:nvSpPr>
          <p:spPr bwMode="auto">
            <a:xfrm>
              <a:off x="5002213" y="2351088"/>
              <a:ext cx="484188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4" name="iṥ1iḍê">
              <a:extLst>
                <a:ext uri="{FF2B5EF4-FFF2-40B4-BE49-F238E27FC236}">
                  <a16:creationId xmlns:a16="http://schemas.microsoft.com/office/drawing/2014/main" id="{C1846154-6A09-41D4-A7EF-0CB356236893}"/>
                </a:ext>
              </a:extLst>
            </p:cNvPr>
            <p:cNvSpPr/>
            <p:nvPr userDrawn="1"/>
          </p:nvSpPr>
          <p:spPr bwMode="auto">
            <a:xfrm>
              <a:off x="55372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5" name="ïSlïḑe">
              <a:extLst>
                <a:ext uri="{FF2B5EF4-FFF2-40B4-BE49-F238E27FC236}">
                  <a16:creationId xmlns:a16="http://schemas.microsoft.com/office/drawing/2014/main" id="{9128667E-8000-48E0-BD9C-7C3A79C24791}"/>
                </a:ext>
              </a:extLst>
            </p:cNvPr>
            <p:cNvSpPr/>
            <p:nvPr userDrawn="1"/>
          </p:nvSpPr>
          <p:spPr bwMode="auto">
            <a:xfrm>
              <a:off x="50022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6" name="ïśľîďe">
              <a:extLst>
                <a:ext uri="{FF2B5EF4-FFF2-40B4-BE49-F238E27FC236}">
                  <a16:creationId xmlns:a16="http://schemas.microsoft.com/office/drawing/2014/main" id="{951096FD-1D28-4525-A0BE-386E83D0C537}"/>
                </a:ext>
              </a:extLst>
            </p:cNvPr>
            <p:cNvSpPr/>
            <p:nvPr userDrawn="1"/>
          </p:nvSpPr>
          <p:spPr bwMode="auto">
            <a:xfrm>
              <a:off x="5260975" y="2479675"/>
              <a:ext cx="711200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7" name="îṡľiďé">
              <a:extLst>
                <a:ext uri="{FF2B5EF4-FFF2-40B4-BE49-F238E27FC236}">
                  <a16:creationId xmlns:a16="http://schemas.microsoft.com/office/drawing/2014/main" id="{170BF2D8-5469-447F-AFAD-C77832D6C9D9}"/>
                </a:ext>
              </a:extLst>
            </p:cNvPr>
            <p:cNvSpPr/>
            <p:nvPr userDrawn="1"/>
          </p:nvSpPr>
          <p:spPr bwMode="auto">
            <a:xfrm>
              <a:off x="5481638" y="2220913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8" name="ís1iḋê">
              <a:extLst>
                <a:ext uri="{FF2B5EF4-FFF2-40B4-BE49-F238E27FC236}">
                  <a16:creationId xmlns:a16="http://schemas.microsoft.com/office/drawing/2014/main" id="{EA9A0FDE-4252-4FEC-9150-2157D1EEEDE9}"/>
                </a:ext>
              </a:extLst>
            </p:cNvPr>
            <p:cNvSpPr/>
            <p:nvPr userDrawn="1"/>
          </p:nvSpPr>
          <p:spPr bwMode="auto">
            <a:xfrm>
              <a:off x="4625975" y="1865313"/>
              <a:ext cx="2946400" cy="1879600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49" name="ïš1idè">
              <a:extLst>
                <a:ext uri="{FF2B5EF4-FFF2-40B4-BE49-F238E27FC236}">
                  <a16:creationId xmlns:a16="http://schemas.microsoft.com/office/drawing/2014/main" id="{218FF8F3-475B-49BC-BBE5-70957A769500}"/>
                </a:ext>
              </a:extLst>
            </p:cNvPr>
            <p:cNvSpPr/>
            <p:nvPr userDrawn="1"/>
          </p:nvSpPr>
          <p:spPr bwMode="auto">
            <a:xfrm>
              <a:off x="6919913" y="3152775"/>
              <a:ext cx="409575" cy="212725"/>
            </a:xfrm>
            <a:custGeom>
              <a:avLst/>
              <a:gdLst>
                <a:gd name="T0" fmla="*/ 2 w 111"/>
                <a:gd name="T1" fmla="*/ 37 h 58"/>
                <a:gd name="T2" fmla="*/ 2 w 111"/>
                <a:gd name="T3" fmla="*/ 41 h 58"/>
                <a:gd name="T4" fmla="*/ 0 w 111"/>
                <a:gd name="T5" fmla="*/ 58 h 58"/>
                <a:gd name="T6" fmla="*/ 24 w 111"/>
                <a:gd name="T7" fmla="*/ 58 h 58"/>
                <a:gd name="T8" fmla="*/ 2 w 111"/>
                <a:gd name="T9" fmla="*/ 37 h 58"/>
                <a:gd name="T10" fmla="*/ 69 w 111"/>
                <a:gd name="T11" fmla="*/ 0 h 58"/>
                <a:gd name="T12" fmla="*/ 41 w 111"/>
                <a:gd name="T13" fmla="*/ 0 h 58"/>
                <a:gd name="T14" fmla="*/ 39 w 111"/>
                <a:gd name="T15" fmla="*/ 1 h 58"/>
                <a:gd name="T16" fmla="*/ 36 w 111"/>
                <a:gd name="T17" fmla="*/ 2 h 58"/>
                <a:gd name="T18" fmla="*/ 77 w 111"/>
                <a:gd name="T19" fmla="*/ 40 h 58"/>
                <a:gd name="T20" fmla="*/ 73 w 111"/>
                <a:gd name="T21" fmla="*/ 58 h 58"/>
                <a:gd name="T22" fmla="*/ 110 w 111"/>
                <a:gd name="T23" fmla="*/ 58 h 58"/>
                <a:gd name="T24" fmla="*/ 92 w 111"/>
                <a:gd name="T25" fmla="*/ 13 h 58"/>
                <a:gd name="T26" fmla="*/ 92 w 111"/>
                <a:gd name="T27" fmla="*/ 13 h 58"/>
                <a:gd name="T28" fmla="*/ 69 w 1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58">
                  <a:moveTo>
                    <a:pt x="2" y="37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46"/>
                    <a:pt x="0" y="52"/>
                    <a:pt x="0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" y="37"/>
                    <a:pt x="2" y="37"/>
                    <a:pt x="2" y="37"/>
                  </a:cubicBezTo>
                  <a:moveTo>
                    <a:pt x="69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1" y="41"/>
                    <a:pt x="105" y="24"/>
                    <a:pt x="92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6" y="7"/>
                    <a:pt x="78" y="2"/>
                    <a:pt x="69" y="0"/>
                  </a:cubicBezTo>
                </a:path>
              </a:pathLst>
            </a:custGeom>
            <a:solidFill>
              <a:srgbClr val="13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0" name="iSľíḑé">
              <a:extLst>
                <a:ext uri="{FF2B5EF4-FFF2-40B4-BE49-F238E27FC236}">
                  <a16:creationId xmlns:a16="http://schemas.microsoft.com/office/drawing/2014/main" id="{6DBF8FCE-4C76-4049-971D-EADCFACCF652}"/>
                </a:ext>
              </a:extLst>
            </p:cNvPr>
            <p:cNvSpPr/>
            <p:nvPr userDrawn="1"/>
          </p:nvSpPr>
          <p:spPr bwMode="auto">
            <a:xfrm>
              <a:off x="7070725" y="3144838"/>
              <a:ext cx="103188" cy="7938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1" name="îslîďè">
              <a:extLst>
                <a:ext uri="{FF2B5EF4-FFF2-40B4-BE49-F238E27FC236}">
                  <a16:creationId xmlns:a16="http://schemas.microsoft.com/office/drawing/2014/main" id="{B83FFC27-5F09-4196-80BF-7A724DEBA8DE}"/>
                </a:ext>
              </a:extLst>
            </p:cNvPr>
            <p:cNvSpPr/>
            <p:nvPr userDrawn="1"/>
          </p:nvSpPr>
          <p:spPr bwMode="auto">
            <a:xfrm>
              <a:off x="6919913" y="3365500"/>
              <a:ext cx="630238" cy="373063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2" name="îSľiḑe">
              <a:extLst>
                <a:ext uri="{FF2B5EF4-FFF2-40B4-BE49-F238E27FC236}">
                  <a16:creationId xmlns:a16="http://schemas.microsoft.com/office/drawing/2014/main" id="{8107D903-1D25-48EF-8568-1D05CA595CBE}"/>
                </a:ext>
              </a:extLst>
            </p:cNvPr>
            <p:cNvSpPr/>
            <p:nvPr userDrawn="1"/>
          </p:nvSpPr>
          <p:spPr bwMode="auto">
            <a:xfrm>
              <a:off x="4748213" y="1952625"/>
              <a:ext cx="2706688" cy="111125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3" name="íSļíḓè">
              <a:extLst>
                <a:ext uri="{FF2B5EF4-FFF2-40B4-BE49-F238E27FC236}">
                  <a16:creationId xmlns:a16="http://schemas.microsoft.com/office/drawing/2014/main" id="{07D4F4CD-7559-4DD8-9AA1-FC0E49095616}"/>
                </a:ext>
              </a:extLst>
            </p:cNvPr>
            <p:cNvSpPr/>
            <p:nvPr userDrawn="1"/>
          </p:nvSpPr>
          <p:spPr bwMode="auto">
            <a:xfrm>
              <a:off x="4625975" y="3521075"/>
              <a:ext cx="2946400" cy="223838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4" name="ïṧḻídé">
              <a:extLst>
                <a:ext uri="{FF2B5EF4-FFF2-40B4-BE49-F238E27FC236}">
                  <a16:creationId xmlns:a16="http://schemas.microsoft.com/office/drawing/2014/main" id="{6B3E522A-87EC-47CB-B706-8551808E4479}"/>
                </a:ext>
              </a:extLst>
            </p:cNvPr>
            <p:cNvSpPr/>
            <p:nvPr userDrawn="1"/>
          </p:nvSpPr>
          <p:spPr bwMode="auto">
            <a:xfrm>
              <a:off x="7265988" y="2019300"/>
              <a:ext cx="60325" cy="5873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5" name="iṧlïḋê">
              <a:extLst>
                <a:ext uri="{FF2B5EF4-FFF2-40B4-BE49-F238E27FC236}">
                  <a16:creationId xmlns:a16="http://schemas.microsoft.com/office/drawing/2014/main" id="{FD7F2B50-0576-4B48-BD67-409BDF61A3B4}"/>
                </a:ext>
              </a:extLst>
            </p:cNvPr>
            <p:cNvSpPr/>
            <p:nvPr userDrawn="1"/>
          </p:nvSpPr>
          <p:spPr bwMode="auto">
            <a:xfrm>
              <a:off x="7162800" y="2019300"/>
              <a:ext cx="60325" cy="58738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6" name="ïSḷîḍê">
              <a:extLst>
                <a:ext uri="{FF2B5EF4-FFF2-40B4-BE49-F238E27FC236}">
                  <a16:creationId xmlns:a16="http://schemas.microsoft.com/office/drawing/2014/main" id="{0A250E1E-80BB-4887-BF8C-BCF42B27425D}"/>
                </a:ext>
              </a:extLst>
            </p:cNvPr>
            <p:cNvSpPr/>
            <p:nvPr userDrawn="1"/>
          </p:nvSpPr>
          <p:spPr bwMode="auto">
            <a:xfrm>
              <a:off x="7059613" y="2019300"/>
              <a:ext cx="60325" cy="58738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7" name="íşlîḍe">
              <a:extLst>
                <a:ext uri="{FF2B5EF4-FFF2-40B4-BE49-F238E27FC236}">
                  <a16:creationId xmlns:a16="http://schemas.microsoft.com/office/drawing/2014/main" id="{BF9DF52F-9D83-4851-96C1-B1756C6635CA}"/>
                </a:ext>
              </a:extLst>
            </p:cNvPr>
            <p:cNvSpPr/>
            <p:nvPr userDrawn="1"/>
          </p:nvSpPr>
          <p:spPr bwMode="auto">
            <a:xfrm>
              <a:off x="4438650" y="2619375"/>
              <a:ext cx="741363" cy="1538288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8" name="îṧliḓe">
              <a:extLst>
                <a:ext uri="{FF2B5EF4-FFF2-40B4-BE49-F238E27FC236}">
                  <a16:creationId xmlns:a16="http://schemas.microsoft.com/office/drawing/2014/main" id="{9DE8548E-3E05-4B67-927D-31DC785333E5}"/>
                </a:ext>
              </a:extLst>
            </p:cNvPr>
            <p:cNvSpPr/>
            <p:nvPr userDrawn="1"/>
          </p:nvSpPr>
          <p:spPr bwMode="auto">
            <a:xfrm>
              <a:off x="4545013" y="2887663"/>
              <a:ext cx="457200" cy="95250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59" name="ïšľïḍê">
              <a:extLst>
                <a:ext uri="{FF2B5EF4-FFF2-40B4-BE49-F238E27FC236}">
                  <a16:creationId xmlns:a16="http://schemas.microsoft.com/office/drawing/2014/main" id="{9DDB46BA-311A-4A6B-957B-4EC8F71B0C47}"/>
                </a:ext>
              </a:extLst>
            </p:cNvPr>
            <p:cNvSpPr/>
            <p:nvPr userDrawn="1"/>
          </p:nvSpPr>
          <p:spPr bwMode="auto">
            <a:xfrm>
              <a:off x="4419600" y="3225800"/>
              <a:ext cx="454025" cy="96838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0" name="ïṡ1îḍe">
              <a:extLst>
                <a:ext uri="{FF2B5EF4-FFF2-40B4-BE49-F238E27FC236}">
                  <a16:creationId xmlns:a16="http://schemas.microsoft.com/office/drawing/2014/main" id="{2B840719-EFA3-4C12-8F06-BF63030F9294}"/>
                </a:ext>
              </a:extLst>
            </p:cNvPr>
            <p:cNvSpPr/>
            <p:nvPr userDrawn="1"/>
          </p:nvSpPr>
          <p:spPr bwMode="auto">
            <a:xfrm>
              <a:off x="4271963" y="3565525"/>
              <a:ext cx="465138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1" name="iṧḷídè">
              <a:extLst>
                <a:ext uri="{FF2B5EF4-FFF2-40B4-BE49-F238E27FC236}">
                  <a16:creationId xmlns:a16="http://schemas.microsoft.com/office/drawing/2014/main" id="{B11A465F-18FD-41B1-BBE5-D466DE4FBADA}"/>
                </a:ext>
              </a:extLst>
            </p:cNvPr>
            <p:cNvSpPr/>
            <p:nvPr userDrawn="1"/>
          </p:nvSpPr>
          <p:spPr bwMode="auto">
            <a:xfrm>
              <a:off x="4137025" y="3903663"/>
              <a:ext cx="449263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2" name="íṥļïďê">
              <a:extLst>
                <a:ext uri="{FF2B5EF4-FFF2-40B4-BE49-F238E27FC236}">
                  <a16:creationId xmlns:a16="http://schemas.microsoft.com/office/drawing/2014/main" id="{A5D40688-4178-488D-A401-C63E9F9901D1}"/>
                </a:ext>
              </a:extLst>
            </p:cNvPr>
            <p:cNvSpPr/>
            <p:nvPr userDrawn="1"/>
          </p:nvSpPr>
          <p:spPr bwMode="auto">
            <a:xfrm>
              <a:off x="6978650" y="2998788"/>
              <a:ext cx="919163" cy="116998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3" name="iṡlîḑe">
              <a:extLst>
                <a:ext uri="{FF2B5EF4-FFF2-40B4-BE49-F238E27FC236}">
                  <a16:creationId xmlns:a16="http://schemas.microsoft.com/office/drawing/2014/main" id="{2CF9FD8F-7AB9-4413-BA6D-0AEC3AAA703B}"/>
                </a:ext>
              </a:extLst>
            </p:cNvPr>
            <p:cNvSpPr/>
            <p:nvPr userDrawn="1"/>
          </p:nvSpPr>
          <p:spPr bwMode="auto">
            <a:xfrm>
              <a:off x="7304088" y="3384550"/>
              <a:ext cx="515938" cy="692150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5" name="îşļïďê">
              <a:extLst>
                <a:ext uri="{FF2B5EF4-FFF2-40B4-BE49-F238E27FC236}">
                  <a16:creationId xmlns:a16="http://schemas.microsoft.com/office/drawing/2014/main" id="{0A260C92-F3B0-4023-85C8-AE243717C868}"/>
                </a:ext>
              </a:extLst>
            </p:cNvPr>
            <p:cNvSpPr/>
            <p:nvPr userDrawn="1"/>
          </p:nvSpPr>
          <p:spPr bwMode="auto">
            <a:xfrm>
              <a:off x="5035550" y="5718175"/>
              <a:ext cx="2116138" cy="165100"/>
            </a:xfrm>
            <a:custGeom>
              <a:avLst/>
              <a:gdLst>
                <a:gd name="T0" fmla="*/ 552 w 574"/>
                <a:gd name="T1" fmla="*/ 45 h 45"/>
                <a:gd name="T2" fmla="*/ 22 w 574"/>
                <a:gd name="T3" fmla="*/ 45 h 45"/>
                <a:gd name="T4" fmla="*/ 0 w 574"/>
                <a:gd name="T5" fmla="*/ 22 h 45"/>
                <a:gd name="T6" fmla="*/ 22 w 574"/>
                <a:gd name="T7" fmla="*/ 0 h 45"/>
                <a:gd name="T8" fmla="*/ 552 w 574"/>
                <a:gd name="T9" fmla="*/ 0 h 45"/>
                <a:gd name="T10" fmla="*/ 574 w 574"/>
                <a:gd name="T11" fmla="*/ 22 h 45"/>
                <a:gd name="T12" fmla="*/ 552 w 5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4" h="45">
                  <a:moveTo>
                    <a:pt x="552" y="45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64" y="0"/>
                    <a:pt x="574" y="10"/>
                    <a:pt x="574" y="22"/>
                  </a:cubicBezTo>
                  <a:cubicBezTo>
                    <a:pt x="574" y="35"/>
                    <a:pt x="564" y="45"/>
                    <a:pt x="552" y="45"/>
                  </a:cubicBezTo>
                  <a:close/>
                </a:path>
              </a:pathLst>
            </a:cu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6" name="îšļiḍé">
              <a:extLst>
                <a:ext uri="{FF2B5EF4-FFF2-40B4-BE49-F238E27FC236}">
                  <a16:creationId xmlns:a16="http://schemas.microsoft.com/office/drawing/2014/main" id="{8C93FE08-C1DB-4C63-A6F7-045825FBC507}"/>
                </a:ext>
              </a:extLst>
            </p:cNvPr>
            <p:cNvSpPr/>
            <p:nvPr userDrawn="1"/>
          </p:nvSpPr>
          <p:spPr bwMode="auto">
            <a:xfrm>
              <a:off x="6083300" y="4378325"/>
              <a:ext cx="755650" cy="1222375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7" name="í$ḷïḑe">
              <a:extLst>
                <a:ext uri="{FF2B5EF4-FFF2-40B4-BE49-F238E27FC236}">
                  <a16:creationId xmlns:a16="http://schemas.microsoft.com/office/drawing/2014/main" id="{268228F1-6F0B-4E91-AE44-C2016832ECA0}"/>
                </a:ext>
              </a:extLst>
            </p:cNvPr>
            <p:cNvSpPr/>
            <p:nvPr userDrawn="1"/>
          </p:nvSpPr>
          <p:spPr bwMode="auto">
            <a:xfrm>
              <a:off x="6334125" y="5600700"/>
              <a:ext cx="474663" cy="184150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8" name="ís1îḓe">
              <a:extLst>
                <a:ext uri="{FF2B5EF4-FFF2-40B4-BE49-F238E27FC236}">
                  <a16:creationId xmlns:a16="http://schemas.microsoft.com/office/drawing/2014/main" id="{1397C844-D6C2-4182-B960-D55C92040818}"/>
                </a:ext>
              </a:extLst>
            </p:cNvPr>
            <p:cNvSpPr/>
            <p:nvPr userDrawn="1"/>
          </p:nvSpPr>
          <p:spPr bwMode="auto">
            <a:xfrm>
              <a:off x="5353050" y="4378325"/>
              <a:ext cx="755650" cy="1222375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69" name="îsḷïdè">
              <a:extLst>
                <a:ext uri="{FF2B5EF4-FFF2-40B4-BE49-F238E27FC236}">
                  <a16:creationId xmlns:a16="http://schemas.microsoft.com/office/drawing/2014/main" id="{C1840427-BBE8-46E9-9A0F-1A164B34FF92}"/>
                </a:ext>
              </a:extLst>
            </p:cNvPr>
            <p:cNvSpPr/>
            <p:nvPr userDrawn="1"/>
          </p:nvSpPr>
          <p:spPr bwMode="auto">
            <a:xfrm>
              <a:off x="6083300" y="4651375"/>
              <a:ext cx="611188" cy="949325"/>
            </a:xfrm>
            <a:custGeom>
              <a:avLst/>
              <a:gdLst>
                <a:gd name="T0" fmla="*/ 112 w 166"/>
                <a:gd name="T1" fmla="*/ 258 h 258"/>
                <a:gd name="T2" fmla="*/ 113 w 166"/>
                <a:gd name="T3" fmla="*/ 255 h 258"/>
                <a:gd name="T4" fmla="*/ 137 w 166"/>
                <a:gd name="T5" fmla="*/ 130 h 258"/>
                <a:gd name="T6" fmla="*/ 160 w 166"/>
                <a:gd name="T7" fmla="*/ 37 h 258"/>
                <a:gd name="T8" fmla="*/ 164 w 166"/>
                <a:gd name="T9" fmla="*/ 18 h 258"/>
                <a:gd name="T10" fmla="*/ 164 w 166"/>
                <a:gd name="T11" fmla="*/ 12 h 258"/>
                <a:gd name="T12" fmla="*/ 165 w 166"/>
                <a:gd name="T13" fmla="*/ 2 h 258"/>
                <a:gd name="T14" fmla="*/ 166 w 166"/>
                <a:gd name="T15" fmla="*/ 0 h 258"/>
                <a:gd name="T16" fmla="*/ 0 w 166"/>
                <a:gd name="T17" fmla="*/ 0 h 258"/>
                <a:gd name="T18" fmla="*/ 0 w 166"/>
                <a:gd name="T19" fmla="*/ 28 h 258"/>
                <a:gd name="T20" fmla="*/ 104 w 166"/>
                <a:gd name="T21" fmla="*/ 28 h 258"/>
                <a:gd name="T22" fmla="*/ 68 w 166"/>
                <a:gd name="T23" fmla="*/ 258 h 258"/>
                <a:gd name="T24" fmla="*/ 112 w 166"/>
                <a:gd name="T2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58">
                  <a:moveTo>
                    <a:pt x="112" y="258"/>
                  </a:moveTo>
                  <a:cubicBezTo>
                    <a:pt x="112" y="257"/>
                    <a:pt x="112" y="256"/>
                    <a:pt x="113" y="255"/>
                  </a:cubicBezTo>
                  <a:cubicBezTo>
                    <a:pt x="121" y="227"/>
                    <a:pt x="129" y="159"/>
                    <a:pt x="137" y="130"/>
                  </a:cubicBezTo>
                  <a:cubicBezTo>
                    <a:pt x="146" y="99"/>
                    <a:pt x="154" y="69"/>
                    <a:pt x="160" y="37"/>
                  </a:cubicBezTo>
                  <a:cubicBezTo>
                    <a:pt x="161" y="31"/>
                    <a:pt x="162" y="24"/>
                    <a:pt x="164" y="18"/>
                  </a:cubicBezTo>
                  <a:cubicBezTo>
                    <a:pt x="164" y="15"/>
                    <a:pt x="164" y="13"/>
                    <a:pt x="164" y="12"/>
                  </a:cubicBezTo>
                  <a:cubicBezTo>
                    <a:pt x="165" y="9"/>
                    <a:pt x="165" y="5"/>
                    <a:pt x="165" y="2"/>
                  </a:cubicBezTo>
                  <a:cubicBezTo>
                    <a:pt x="166" y="1"/>
                    <a:pt x="166" y="1"/>
                    <a:pt x="1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112" y="258"/>
                    <a:pt x="112" y="258"/>
                    <a:pt x="112" y="258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0" name="işḷíďe">
              <a:extLst>
                <a:ext uri="{FF2B5EF4-FFF2-40B4-BE49-F238E27FC236}">
                  <a16:creationId xmlns:a16="http://schemas.microsoft.com/office/drawing/2014/main" id="{DF7F48BD-91E0-490D-B049-E7838B62C56D}"/>
                </a:ext>
              </a:extLst>
            </p:cNvPr>
            <p:cNvSpPr/>
            <p:nvPr userDrawn="1"/>
          </p:nvSpPr>
          <p:spPr bwMode="auto">
            <a:xfrm>
              <a:off x="5518150" y="4651375"/>
              <a:ext cx="590550" cy="949325"/>
            </a:xfrm>
            <a:custGeom>
              <a:avLst/>
              <a:gdLst>
                <a:gd name="T0" fmla="*/ 160 w 160"/>
                <a:gd name="T1" fmla="*/ 0 h 258"/>
                <a:gd name="T2" fmla="*/ 0 w 160"/>
                <a:gd name="T3" fmla="*/ 0 h 258"/>
                <a:gd name="T4" fmla="*/ 2 w 160"/>
                <a:gd name="T5" fmla="*/ 9 h 258"/>
                <a:gd name="T6" fmla="*/ 28 w 160"/>
                <a:gd name="T7" fmla="*/ 91 h 258"/>
                <a:gd name="T8" fmla="*/ 52 w 160"/>
                <a:gd name="T9" fmla="*/ 171 h 258"/>
                <a:gd name="T10" fmla="*/ 63 w 160"/>
                <a:gd name="T11" fmla="*/ 258 h 258"/>
                <a:gd name="T12" fmla="*/ 91 w 160"/>
                <a:gd name="T13" fmla="*/ 258 h 258"/>
                <a:gd name="T14" fmla="*/ 55 w 160"/>
                <a:gd name="T15" fmla="*/ 28 h 258"/>
                <a:gd name="T16" fmla="*/ 160 w 160"/>
                <a:gd name="T17" fmla="*/ 28 h 258"/>
                <a:gd name="T18" fmla="*/ 160 w 160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258">
                  <a:moveTo>
                    <a:pt x="1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2" y="9"/>
                  </a:cubicBezTo>
                  <a:cubicBezTo>
                    <a:pt x="9" y="37"/>
                    <a:pt x="19" y="64"/>
                    <a:pt x="28" y="91"/>
                  </a:cubicBezTo>
                  <a:cubicBezTo>
                    <a:pt x="36" y="117"/>
                    <a:pt x="46" y="144"/>
                    <a:pt x="52" y="171"/>
                  </a:cubicBezTo>
                  <a:cubicBezTo>
                    <a:pt x="56" y="186"/>
                    <a:pt x="59" y="242"/>
                    <a:pt x="63" y="258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1" name="ïṥļîdê">
              <a:extLst>
                <a:ext uri="{FF2B5EF4-FFF2-40B4-BE49-F238E27FC236}">
                  <a16:creationId xmlns:a16="http://schemas.microsoft.com/office/drawing/2014/main" id="{135D0D4C-D18D-4EA1-8E4B-F3F3E061127A}"/>
                </a:ext>
              </a:extLst>
            </p:cNvPr>
            <p:cNvSpPr/>
            <p:nvPr userDrawn="1"/>
          </p:nvSpPr>
          <p:spPr bwMode="auto">
            <a:xfrm>
              <a:off x="5634038" y="2728913"/>
              <a:ext cx="190500" cy="284163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2" name="isḻîḋè">
              <a:extLst>
                <a:ext uri="{FF2B5EF4-FFF2-40B4-BE49-F238E27FC236}">
                  <a16:creationId xmlns:a16="http://schemas.microsoft.com/office/drawing/2014/main" id="{711F711D-E110-421D-933F-4C10A1A62617}"/>
                </a:ext>
              </a:extLst>
            </p:cNvPr>
            <p:cNvSpPr/>
            <p:nvPr userDrawn="1"/>
          </p:nvSpPr>
          <p:spPr bwMode="auto">
            <a:xfrm>
              <a:off x="5676900" y="2798763"/>
              <a:ext cx="147638" cy="177800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3" name="íṥľïḓê">
              <a:extLst>
                <a:ext uri="{FF2B5EF4-FFF2-40B4-BE49-F238E27FC236}">
                  <a16:creationId xmlns:a16="http://schemas.microsoft.com/office/drawing/2014/main" id="{7070EA34-2784-4362-8DF0-EA6726DC0BD9}"/>
                </a:ext>
              </a:extLst>
            </p:cNvPr>
            <p:cNvSpPr/>
            <p:nvPr userDrawn="1"/>
          </p:nvSpPr>
          <p:spPr bwMode="auto">
            <a:xfrm>
              <a:off x="5707063" y="2803525"/>
              <a:ext cx="117475" cy="8096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4" name="íş1íḋê">
              <a:extLst>
                <a:ext uri="{FF2B5EF4-FFF2-40B4-BE49-F238E27FC236}">
                  <a16:creationId xmlns:a16="http://schemas.microsoft.com/office/drawing/2014/main" id="{491A23F2-4EB6-4B83-9630-37BEFCB7E628}"/>
                </a:ext>
              </a:extLst>
            </p:cNvPr>
            <p:cNvSpPr/>
            <p:nvPr userDrawn="1"/>
          </p:nvSpPr>
          <p:spPr bwMode="auto">
            <a:xfrm>
              <a:off x="6418263" y="2795588"/>
              <a:ext cx="214313" cy="287338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5" name="íṧḷíďè">
              <a:extLst>
                <a:ext uri="{FF2B5EF4-FFF2-40B4-BE49-F238E27FC236}">
                  <a16:creationId xmlns:a16="http://schemas.microsoft.com/office/drawing/2014/main" id="{322F4DD9-730D-4544-A7DE-3350831769B1}"/>
                </a:ext>
              </a:extLst>
            </p:cNvPr>
            <p:cNvSpPr/>
            <p:nvPr userDrawn="1"/>
          </p:nvSpPr>
          <p:spPr bwMode="auto">
            <a:xfrm>
              <a:off x="6418263" y="2865438"/>
              <a:ext cx="173038" cy="176213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6" name="ïşlíďe">
              <a:extLst>
                <a:ext uri="{FF2B5EF4-FFF2-40B4-BE49-F238E27FC236}">
                  <a16:creationId xmlns:a16="http://schemas.microsoft.com/office/drawing/2014/main" id="{1DB26175-BBC7-4751-8986-01AC218C0414}"/>
                </a:ext>
              </a:extLst>
            </p:cNvPr>
            <p:cNvSpPr/>
            <p:nvPr userDrawn="1"/>
          </p:nvSpPr>
          <p:spPr bwMode="auto">
            <a:xfrm>
              <a:off x="6434138" y="2873375"/>
              <a:ext cx="123825" cy="61913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7" name="íṧ1iḍé">
              <a:extLst>
                <a:ext uri="{FF2B5EF4-FFF2-40B4-BE49-F238E27FC236}">
                  <a16:creationId xmlns:a16="http://schemas.microsoft.com/office/drawing/2014/main" id="{39926ECE-6B6B-4858-B85D-CBDFEBE5E3E2}"/>
                </a:ext>
              </a:extLst>
            </p:cNvPr>
            <p:cNvSpPr/>
            <p:nvPr userDrawn="1"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8" name="íSḷíḍé">
              <a:extLst>
                <a:ext uri="{FF2B5EF4-FFF2-40B4-BE49-F238E27FC236}">
                  <a16:creationId xmlns:a16="http://schemas.microsoft.com/office/drawing/2014/main" id="{543C7DE3-45FE-4694-A597-44516AF0D109}"/>
                </a:ext>
              </a:extLst>
            </p:cNvPr>
            <p:cNvSpPr/>
            <p:nvPr userDrawn="1"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79" name="ï$lïďê">
              <a:extLst>
                <a:ext uri="{FF2B5EF4-FFF2-40B4-BE49-F238E27FC236}">
                  <a16:creationId xmlns:a16="http://schemas.microsoft.com/office/drawing/2014/main" id="{56903C60-43D1-41B4-A06B-5D4321B26180}"/>
                </a:ext>
              </a:extLst>
            </p:cNvPr>
            <p:cNvSpPr/>
            <p:nvPr userDrawn="1"/>
          </p:nvSpPr>
          <p:spPr bwMode="auto">
            <a:xfrm>
              <a:off x="6024563" y="3155950"/>
              <a:ext cx="176213" cy="88900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0" name="iṩlïḍe">
              <a:extLst>
                <a:ext uri="{FF2B5EF4-FFF2-40B4-BE49-F238E27FC236}">
                  <a16:creationId xmlns:a16="http://schemas.microsoft.com/office/drawing/2014/main" id="{58D298C8-779C-40AB-AEB2-79554B903AA5}"/>
                </a:ext>
              </a:extLst>
            </p:cNvPr>
            <p:cNvSpPr/>
            <p:nvPr userDrawn="1"/>
          </p:nvSpPr>
          <p:spPr bwMode="auto">
            <a:xfrm>
              <a:off x="5780088" y="2468563"/>
              <a:ext cx="723900" cy="784225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1" name="iš1íḓè">
              <a:extLst>
                <a:ext uri="{FF2B5EF4-FFF2-40B4-BE49-F238E27FC236}">
                  <a16:creationId xmlns:a16="http://schemas.microsoft.com/office/drawing/2014/main" id="{54D6F5CC-D071-4394-BC18-281B7DFF3181}"/>
                </a:ext>
              </a:extLst>
            </p:cNvPr>
            <p:cNvSpPr/>
            <p:nvPr userDrawn="1"/>
          </p:nvSpPr>
          <p:spPr bwMode="auto">
            <a:xfrm>
              <a:off x="5780088" y="2644775"/>
              <a:ext cx="4763" cy="103188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2" name="işļíḍê">
              <a:extLst>
                <a:ext uri="{FF2B5EF4-FFF2-40B4-BE49-F238E27FC236}">
                  <a16:creationId xmlns:a16="http://schemas.microsoft.com/office/drawing/2014/main" id="{3218969E-AA7B-40DC-8260-8CE831764568}"/>
                </a:ext>
              </a:extLst>
            </p:cNvPr>
            <p:cNvSpPr/>
            <p:nvPr userDrawn="1"/>
          </p:nvSpPr>
          <p:spPr bwMode="auto">
            <a:xfrm>
              <a:off x="5570538" y="2301875"/>
              <a:ext cx="1014413" cy="971550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3" name="ïṡļíḋe">
              <a:extLst>
                <a:ext uri="{FF2B5EF4-FFF2-40B4-BE49-F238E27FC236}">
                  <a16:creationId xmlns:a16="http://schemas.microsoft.com/office/drawing/2014/main" id="{C315C162-743C-4C8A-A730-B6F554292C8F}"/>
                </a:ext>
              </a:extLst>
            </p:cNvPr>
            <p:cNvSpPr/>
            <p:nvPr userDrawn="1"/>
          </p:nvSpPr>
          <p:spPr bwMode="auto">
            <a:xfrm>
              <a:off x="5676900" y="2189163"/>
              <a:ext cx="860425" cy="717550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4" name="işľiḍê">
              <a:extLst>
                <a:ext uri="{FF2B5EF4-FFF2-40B4-BE49-F238E27FC236}">
                  <a16:creationId xmlns:a16="http://schemas.microsoft.com/office/drawing/2014/main" id="{681D4D48-80AB-4D9A-81C9-D092F448528A}"/>
                </a:ext>
              </a:extLst>
            </p:cNvPr>
            <p:cNvSpPr/>
            <p:nvPr userDrawn="1"/>
          </p:nvSpPr>
          <p:spPr bwMode="auto">
            <a:xfrm>
              <a:off x="5411788" y="3370263"/>
              <a:ext cx="1390650" cy="784225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5" name="işḻíḍé">
              <a:extLst>
                <a:ext uri="{FF2B5EF4-FFF2-40B4-BE49-F238E27FC236}">
                  <a16:creationId xmlns:a16="http://schemas.microsoft.com/office/drawing/2014/main" id="{1ADB9D3C-96A2-46FB-A786-A013523138CA}"/>
                </a:ext>
              </a:extLst>
            </p:cNvPr>
            <p:cNvSpPr/>
            <p:nvPr userDrawn="1"/>
          </p:nvSpPr>
          <p:spPr bwMode="auto">
            <a:xfrm>
              <a:off x="5611813" y="3451225"/>
              <a:ext cx="1001713" cy="1181100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6" name="ïṣľïḓè">
              <a:extLst>
                <a:ext uri="{FF2B5EF4-FFF2-40B4-BE49-F238E27FC236}">
                  <a16:creationId xmlns:a16="http://schemas.microsoft.com/office/drawing/2014/main" id="{20762A78-0255-406C-BC46-61DC0D1674CB}"/>
                </a:ext>
              </a:extLst>
            </p:cNvPr>
            <p:cNvSpPr/>
            <p:nvPr userDrawn="1"/>
          </p:nvSpPr>
          <p:spPr bwMode="auto">
            <a:xfrm>
              <a:off x="5659438" y="3451225"/>
              <a:ext cx="906463" cy="1111250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7" name="îšlídè">
              <a:extLst>
                <a:ext uri="{FF2B5EF4-FFF2-40B4-BE49-F238E27FC236}">
                  <a16:creationId xmlns:a16="http://schemas.microsoft.com/office/drawing/2014/main" id="{26DA3A76-D916-4ACF-BB4B-09703FA851A3}"/>
                </a:ext>
              </a:extLst>
            </p:cNvPr>
            <p:cNvSpPr/>
            <p:nvPr userDrawn="1"/>
          </p:nvSpPr>
          <p:spPr bwMode="auto">
            <a:xfrm>
              <a:off x="5643563" y="2725738"/>
              <a:ext cx="908050" cy="588963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8" name="ïṩḷídé">
              <a:extLst>
                <a:ext uri="{FF2B5EF4-FFF2-40B4-BE49-F238E27FC236}">
                  <a16:creationId xmlns:a16="http://schemas.microsoft.com/office/drawing/2014/main" id="{A677A730-02C2-487B-8977-4809A9059ABE}"/>
                </a:ext>
              </a:extLst>
            </p:cNvPr>
            <p:cNvSpPr/>
            <p:nvPr userDrawn="1"/>
          </p:nvSpPr>
          <p:spPr bwMode="auto">
            <a:xfrm>
              <a:off x="5703888" y="2747963"/>
              <a:ext cx="792163" cy="515938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89" name="íŝliḓè">
              <a:extLst>
                <a:ext uri="{FF2B5EF4-FFF2-40B4-BE49-F238E27FC236}">
                  <a16:creationId xmlns:a16="http://schemas.microsoft.com/office/drawing/2014/main" id="{DD6D326A-2354-4C03-AB6B-49C16EF157C8}"/>
                </a:ext>
              </a:extLst>
            </p:cNvPr>
            <p:cNvSpPr/>
            <p:nvPr userDrawn="1"/>
          </p:nvSpPr>
          <p:spPr bwMode="auto">
            <a:xfrm>
              <a:off x="5508625" y="4651375"/>
              <a:ext cx="1171575" cy="274638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90" name="ïSľíḋê">
              <a:extLst>
                <a:ext uri="{FF2B5EF4-FFF2-40B4-BE49-F238E27FC236}">
                  <a16:creationId xmlns:a16="http://schemas.microsoft.com/office/drawing/2014/main" id="{40A34E5A-796D-4746-AB6A-658AAC78E751}"/>
                </a:ext>
              </a:extLst>
            </p:cNvPr>
            <p:cNvSpPr/>
            <p:nvPr userDrawn="1"/>
          </p:nvSpPr>
          <p:spPr bwMode="auto">
            <a:xfrm>
              <a:off x="5643563" y="4651375"/>
              <a:ext cx="896938" cy="69850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91" name="íšļiḑê">
              <a:extLst>
                <a:ext uri="{FF2B5EF4-FFF2-40B4-BE49-F238E27FC236}">
                  <a16:creationId xmlns:a16="http://schemas.microsoft.com/office/drawing/2014/main" id="{BF761B53-9819-4981-B06C-5F03C421569A}"/>
                </a:ext>
              </a:extLst>
            </p:cNvPr>
            <p:cNvSpPr/>
            <p:nvPr userDrawn="1"/>
          </p:nvSpPr>
          <p:spPr bwMode="auto">
            <a:xfrm>
              <a:off x="6035675" y="4926013"/>
              <a:ext cx="109538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92" name="îşļiḓè">
              <a:extLst>
                <a:ext uri="{FF2B5EF4-FFF2-40B4-BE49-F238E27FC236}">
                  <a16:creationId xmlns:a16="http://schemas.microsoft.com/office/drawing/2014/main" id="{75FEF938-8AAF-47B1-9CFA-F7B86EBBBE0C}"/>
                </a:ext>
              </a:extLst>
            </p:cNvPr>
            <p:cNvSpPr/>
            <p:nvPr userDrawn="1"/>
          </p:nvSpPr>
          <p:spPr bwMode="auto">
            <a:xfrm>
              <a:off x="5518150" y="4816475"/>
              <a:ext cx="1150938" cy="109538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293" name="ïṥḻïḋê">
              <a:extLst>
                <a:ext uri="{FF2B5EF4-FFF2-40B4-BE49-F238E27FC236}">
                  <a16:creationId xmlns:a16="http://schemas.microsoft.com/office/drawing/2014/main" id="{761C5328-12F1-4870-9D49-FC4F1FD7F95C}"/>
                </a:ext>
              </a:extLst>
            </p:cNvPr>
            <p:cNvSpPr/>
            <p:nvPr userDrawn="1"/>
          </p:nvSpPr>
          <p:spPr bwMode="auto">
            <a:xfrm>
              <a:off x="6005513" y="4116388"/>
              <a:ext cx="173038" cy="1495425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496" name="işḻíḓé">
              <a:extLst>
                <a:ext uri="{FF2B5EF4-FFF2-40B4-BE49-F238E27FC236}">
                  <a16:creationId xmlns:a16="http://schemas.microsoft.com/office/drawing/2014/main" id="{800FAB39-622F-44D6-8F88-A5A46160EC15}"/>
                </a:ext>
              </a:extLst>
            </p:cNvPr>
            <p:cNvSpPr/>
            <p:nvPr userDrawn="1"/>
          </p:nvSpPr>
          <p:spPr bwMode="auto">
            <a:xfrm>
              <a:off x="6030913" y="2868613"/>
              <a:ext cx="122238" cy="1270000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497" name="íṧḷidé">
              <a:extLst>
                <a:ext uri="{FF2B5EF4-FFF2-40B4-BE49-F238E27FC236}">
                  <a16:creationId xmlns:a16="http://schemas.microsoft.com/office/drawing/2014/main" id="{ABDDBA1D-771A-4AEA-A275-7714B58A5CDE}"/>
                </a:ext>
              </a:extLst>
            </p:cNvPr>
            <p:cNvSpPr/>
            <p:nvPr userDrawn="1"/>
          </p:nvSpPr>
          <p:spPr bwMode="auto">
            <a:xfrm>
              <a:off x="5383213" y="5600700"/>
              <a:ext cx="471488" cy="184150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498" name="i$ḷîde">
              <a:extLst>
                <a:ext uri="{FF2B5EF4-FFF2-40B4-BE49-F238E27FC236}">
                  <a16:creationId xmlns:a16="http://schemas.microsoft.com/office/drawing/2014/main" id="{9464BA44-5546-4BFF-81AB-C9EB3BBBDEC1}"/>
                </a:ext>
              </a:extLst>
            </p:cNvPr>
            <p:cNvSpPr/>
            <p:nvPr userDrawn="1"/>
          </p:nvSpPr>
          <p:spPr bwMode="auto">
            <a:xfrm>
              <a:off x="5268913" y="4138613"/>
              <a:ext cx="825500" cy="825500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499" name="ïşḻïḓe">
              <a:extLst>
                <a:ext uri="{FF2B5EF4-FFF2-40B4-BE49-F238E27FC236}">
                  <a16:creationId xmlns:a16="http://schemas.microsoft.com/office/drawing/2014/main" id="{1901A403-0731-4E76-92DF-03729A93EFB7}"/>
                </a:ext>
              </a:extLst>
            </p:cNvPr>
            <p:cNvSpPr/>
            <p:nvPr userDrawn="1"/>
          </p:nvSpPr>
          <p:spPr bwMode="auto">
            <a:xfrm>
              <a:off x="6119813" y="4138613"/>
              <a:ext cx="822325" cy="825500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00" name="iṩḻïdè">
              <a:extLst>
                <a:ext uri="{FF2B5EF4-FFF2-40B4-BE49-F238E27FC236}">
                  <a16:creationId xmlns:a16="http://schemas.microsoft.com/office/drawing/2014/main" id="{EF7DB912-9B49-41EB-B054-0F306C4A4812}"/>
                </a:ext>
              </a:extLst>
            </p:cNvPr>
            <p:cNvSpPr/>
            <p:nvPr userDrawn="1"/>
          </p:nvSpPr>
          <p:spPr bwMode="auto">
            <a:xfrm>
              <a:off x="5994400" y="5611813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01" name="íṧḻíḋe">
              <a:extLst>
                <a:ext uri="{FF2B5EF4-FFF2-40B4-BE49-F238E27FC236}">
                  <a16:creationId xmlns:a16="http://schemas.microsoft.com/office/drawing/2014/main" id="{33CCAEBA-612A-42AC-BA81-AE941F910FCA}"/>
                </a:ext>
              </a:extLst>
            </p:cNvPr>
            <p:cNvSpPr/>
            <p:nvPr userDrawn="1"/>
          </p:nvSpPr>
          <p:spPr bwMode="auto">
            <a:xfrm>
              <a:off x="5994400" y="4054475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02" name="ïş1ïḓê">
              <a:extLst>
                <a:ext uri="{FF2B5EF4-FFF2-40B4-BE49-F238E27FC236}">
                  <a16:creationId xmlns:a16="http://schemas.microsoft.com/office/drawing/2014/main" id="{5B972618-293F-4550-A1A5-6F1ADEBFF5CA}"/>
                </a:ext>
              </a:extLst>
            </p:cNvPr>
            <p:cNvSpPr/>
            <p:nvPr userDrawn="1"/>
          </p:nvSpPr>
          <p:spPr bwMode="auto">
            <a:xfrm>
              <a:off x="565943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03" name="iṥḷïdé">
              <a:extLst>
                <a:ext uri="{FF2B5EF4-FFF2-40B4-BE49-F238E27FC236}">
                  <a16:creationId xmlns:a16="http://schemas.microsoft.com/office/drawing/2014/main" id="{A33E5FAA-7EE3-4655-8B96-50B25FCD10FB}"/>
                </a:ext>
              </a:extLst>
            </p:cNvPr>
            <p:cNvSpPr/>
            <p:nvPr userDrawn="1"/>
          </p:nvSpPr>
          <p:spPr bwMode="auto">
            <a:xfrm>
              <a:off x="632618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504" name="îṩľîde">
              <a:extLst>
                <a:ext uri="{FF2B5EF4-FFF2-40B4-BE49-F238E27FC236}">
                  <a16:creationId xmlns:a16="http://schemas.microsoft.com/office/drawing/2014/main" id="{79DA4745-2D3A-467A-ADB1-48DE97A435A2}"/>
                </a:ext>
              </a:extLst>
            </p:cNvPr>
            <p:cNvSpPr/>
            <p:nvPr userDrawn="1"/>
          </p:nvSpPr>
          <p:spPr bwMode="auto">
            <a:xfrm>
              <a:off x="5788025" y="5600700"/>
              <a:ext cx="612775" cy="6985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487784" y="4225335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87784" y="3929064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487785" y="1189668"/>
            <a:ext cx="4470400" cy="2263775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105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4C0B4-EC1E-4FC9-B104-936E49C44DDA}" type="slidenum">
              <a:rPr lang="zh-TW" altLang="en-US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4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5EBA558-07F9-4255-BA37-F47DCA9FDA64}" type="datetime1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465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0CE6-D919-4C3E-A2AA-5BBC8A33722C}" type="datetime1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2000"/>
            </a:lvl1pPr>
            <a:lvl2pPr marL="640080" indent="-274320">
              <a:buFont typeface="Wingdings" panose="05000000000000000000" pitchFamily="2" charset="2"/>
              <a:buChar char="l"/>
              <a:defRPr sz="2000"/>
            </a:lvl2pPr>
            <a:lvl3pPr marL="914400" indent="-228600">
              <a:buFont typeface="Wingdings" panose="05000000000000000000" pitchFamily="2" charset="2"/>
              <a:buChar char="l"/>
              <a:defRPr sz="2000"/>
            </a:lvl3pPr>
            <a:lvl4pPr marL="1371600" indent="-228600">
              <a:buFont typeface="Wingdings" panose="05000000000000000000" pitchFamily="2" charset="2"/>
              <a:buChar char="l"/>
              <a:defRPr sz="2000"/>
            </a:lvl4pPr>
            <a:lvl5pPr marL="1828800" indent="-228600">
              <a:buFont typeface="Wingdings" panose="05000000000000000000" pitchFamily="2" charset="2"/>
              <a:buChar char="l"/>
              <a:defRPr sz="2000"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122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9036-72FA-4225-BD05-3F2000734170}" type="datetime1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17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/>
            </a:lvl1pPr>
            <a:lvl2pPr marL="640080" indent="-274320">
              <a:buFont typeface="Wingdings" panose="05000000000000000000" pitchFamily="2" charset="2"/>
              <a:buChar char="l"/>
              <a:defRPr/>
            </a:lvl2pPr>
            <a:lvl3pPr marL="914400" indent="-228600">
              <a:buFont typeface="Wingdings" panose="05000000000000000000" pitchFamily="2" charset="2"/>
              <a:buChar char="l"/>
              <a:defRPr/>
            </a:lvl3pPr>
            <a:lvl4pPr marL="1371600" indent="-228600">
              <a:buFont typeface="Wingdings" panose="05000000000000000000" pitchFamily="2" charset="2"/>
              <a:buChar char="l"/>
              <a:defRPr/>
            </a:lvl4pPr>
            <a:lvl5pPr marL="1828800" indent="-228600">
              <a:buFont typeface="Wingdings" panose="05000000000000000000" pitchFamily="2" charset="2"/>
              <a:buChar char="l"/>
              <a:defRPr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/>
            </a:lvl1pPr>
            <a:lvl2pPr marL="640080" indent="-274320">
              <a:buFont typeface="Wingdings" panose="05000000000000000000" pitchFamily="2" charset="2"/>
              <a:buChar char="l"/>
              <a:defRPr/>
            </a:lvl2pPr>
            <a:lvl3pPr marL="914400" indent="-228600">
              <a:buFont typeface="Wingdings" panose="05000000000000000000" pitchFamily="2" charset="2"/>
              <a:buChar char="l"/>
              <a:defRPr/>
            </a:lvl3pPr>
            <a:lvl4pPr marL="1371600" indent="-228600">
              <a:buFont typeface="Wingdings" panose="05000000000000000000" pitchFamily="2" charset="2"/>
              <a:buChar char="l"/>
              <a:defRPr/>
            </a:lvl4pPr>
            <a:lvl5pPr marL="1828800" indent="-228600">
              <a:buFont typeface="Wingdings" panose="05000000000000000000" pitchFamily="2" charset="2"/>
              <a:buChar char="l"/>
              <a:defRPr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2153AC-58B4-40E8-9277-A42E737D8EA7}" type="datetime1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3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2000"/>
            </a:lvl1pPr>
            <a:lvl2pPr marL="640080" indent="-274320">
              <a:buFont typeface="Wingdings" panose="05000000000000000000" pitchFamily="2" charset="2"/>
              <a:buChar char="l"/>
              <a:defRPr sz="2000"/>
            </a:lvl2pPr>
            <a:lvl3pPr marL="914400" indent="-228600">
              <a:buFont typeface="Wingdings" panose="05000000000000000000" pitchFamily="2" charset="2"/>
              <a:buChar char="l"/>
              <a:defRPr sz="2000"/>
            </a:lvl3pPr>
            <a:lvl4pPr marL="1371600" indent="-228600">
              <a:buFont typeface="Wingdings" panose="05000000000000000000" pitchFamily="2" charset="2"/>
              <a:buChar char="l"/>
              <a:defRPr sz="2000"/>
            </a:lvl4pPr>
            <a:lvl5pPr marL="1828800" indent="-228600">
              <a:buFont typeface="Wingdings" panose="05000000000000000000" pitchFamily="2" charset="2"/>
              <a:buChar char="l"/>
              <a:defRPr sz="2000"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2000"/>
            </a:lvl1pPr>
            <a:lvl2pPr marL="640080" indent="-274320">
              <a:buFont typeface="Wingdings" panose="05000000000000000000" pitchFamily="2" charset="2"/>
              <a:buChar char="l"/>
              <a:defRPr sz="2000"/>
            </a:lvl2pPr>
            <a:lvl3pPr marL="914400" indent="-228600">
              <a:buFont typeface="Wingdings" panose="05000000000000000000" pitchFamily="2" charset="2"/>
              <a:buChar char="l"/>
              <a:defRPr sz="2000"/>
            </a:lvl3pPr>
            <a:lvl4pPr marL="1371600" indent="-228600">
              <a:buFont typeface="Wingdings" panose="05000000000000000000" pitchFamily="2" charset="2"/>
              <a:buChar char="l"/>
              <a:defRPr sz="2000"/>
            </a:lvl4pPr>
            <a:lvl5pPr marL="1828800" indent="-228600">
              <a:buFont typeface="Wingdings" panose="05000000000000000000" pitchFamily="2" charset="2"/>
              <a:buChar char="l"/>
              <a:defRPr sz="2000"/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E04111-6B98-4176-A24A-3D36E83AF803}" type="datetime1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398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E457D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3923-BD85-414E-96BB-71FAA6A68C81}" type="datetime1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64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2022/10/12</a:t>
            </a:fld>
            <a:endParaRPr lang="zh-CN" alt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37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22" r:id="rId3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C633F8FC-CD45-4E20-B5D0-800168B4EAB8}" type="datetime1">
              <a:rPr lang="zh-TW" altLang="en-US" smtClean="0"/>
              <a:pPr/>
              <a:t>2022/10/12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Arial" panose="020B0604020202020204" pitchFamily="34" charset="0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BC14BE2B-79B3-429B-84A3-28A13968A52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377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 baseline="0">
          <a:solidFill>
            <a:srgbClr val="0E457D"/>
          </a:solidFill>
          <a:latin typeface="Arial" panose="020B06040202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OjRsek0Wm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83699" y="1835871"/>
            <a:ext cx="5470981" cy="15931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數位信號處理實驗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/>
              <a:t>(DSP)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567127" y="4268214"/>
            <a:ext cx="2552062" cy="456930"/>
          </a:xfrm>
        </p:spPr>
        <p:txBody>
          <a:bodyPr/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電機系 方士豪 教授</a:t>
            </a:r>
            <a:endParaRPr lang="en-US" altLang="zh-CN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副标题 4"/>
          <p:cNvSpPr>
            <a:spLocks noGrp="1"/>
          </p:cNvSpPr>
          <p:nvPr>
            <p:ph type="subTitle" idx="1"/>
          </p:nvPr>
        </p:nvSpPr>
        <p:spPr>
          <a:xfrm>
            <a:off x="1383699" y="3435346"/>
            <a:ext cx="5844994" cy="425702"/>
          </a:xfrm>
        </p:spPr>
        <p:txBody>
          <a:bodyPr>
            <a:normAutofit/>
          </a:bodyPr>
          <a:lstStyle/>
          <a:p>
            <a:r>
              <a:rPr lang="en-US" altLang="zh-CN" b="1" u="heavy" dirty="0">
                <a:solidFill>
                  <a:srgbClr val="CE4C4B"/>
                </a:solidFill>
              </a:rPr>
              <a:t>5. MATLAB </a:t>
            </a:r>
            <a:r>
              <a:rPr lang="en-US" altLang="zh-TW" b="1" u="heavy" dirty="0">
                <a:solidFill>
                  <a:srgbClr val="CE4C4B"/>
                </a:solidFill>
              </a:rPr>
              <a:t>Convolution and Filter</a:t>
            </a:r>
            <a:endParaRPr lang="en-US" altLang="zh-CN" b="1" u="heavy" dirty="0">
              <a:solidFill>
                <a:srgbClr val="CE4C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2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cs typeface="Arial" panose="020B0604020202020204" pitchFamily="34" charset="0"/>
              </a:rPr>
              <a:t>Filter</a:t>
            </a:r>
            <a:endParaRPr lang="zh-TW" altLang="en-US" b="1" dirty="0">
              <a:cs typeface="Arial" panose="020B060402020202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4860FE-0C25-4A13-96A0-D1AED03C20B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958478" y="1691516"/>
            <a:ext cx="4956485" cy="369332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defRPr/>
            </a:pPr>
            <a:r>
              <a:rPr kumimoji="0" lang="en-US" altLang="zh-TW" sz="2400" b="1" u="dbl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H(z) is called the transfer function</a:t>
            </a:r>
            <a:endParaRPr kumimoji="0" lang="zh-TW" altLang="en-US" sz="2400" b="1" u="dbl" dirty="0">
              <a:solidFill>
                <a:srgbClr val="0E457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956302" y="4278457"/>
            <a:ext cx="9028113" cy="61555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= 0 (that is, a is a scalar), the filter is a Finite Impulse Response (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FIR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), </a:t>
            </a:r>
          </a:p>
          <a:p>
            <a:pPr marL="0" lvl="1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all-zero, 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nonrecursive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or moving-average (MA) filter.</a:t>
            </a:r>
          </a:p>
        </p:txBody>
      </p:sp>
      <p:sp>
        <p:nvSpPr>
          <p:cNvPr id="18" name="Oval 77"/>
          <p:cNvSpPr>
            <a:spLocks noChangeArrowheads="1"/>
          </p:cNvSpPr>
          <p:nvPr/>
        </p:nvSpPr>
        <p:spPr bwMode="auto">
          <a:xfrm>
            <a:off x="1280681" y="4278457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1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489089" y="2800673"/>
                <a:ext cx="6851747" cy="660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TW" altLang="en-US" sz="2000" i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TW" altLang="en-US" sz="2000" i="1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TW" altLang="en-US" sz="2000" i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000" dirty="0">
                  <a:solidFill>
                    <a:srgbClr val="0E457D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089" y="2800673"/>
                <a:ext cx="6851747" cy="660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Placeholder 3"/>
          <p:cNvSpPr txBox="1">
            <a:spLocks/>
          </p:cNvSpPr>
          <p:nvPr/>
        </p:nvSpPr>
        <p:spPr>
          <a:xfrm>
            <a:off x="1956302" y="5214561"/>
            <a:ext cx="8760412" cy="61555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1" algn="just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both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and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are greater than zero, the filter is an 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IIR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pole-zero, recursive, </a:t>
            </a:r>
          </a:p>
          <a:p>
            <a:pPr marL="0" lvl="1" algn="just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 autoregressive moving-average (ARMA) filter.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" name="Oval 77"/>
          <p:cNvSpPr>
            <a:spLocks noChangeArrowheads="1"/>
          </p:cNvSpPr>
          <p:nvPr/>
        </p:nvSpPr>
        <p:spPr bwMode="auto">
          <a:xfrm>
            <a:off x="1280681" y="5214561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2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20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cs typeface="Arial" panose="020B0604020202020204" pitchFamily="34" charset="0"/>
              </a:rPr>
              <a:t>Filter</a:t>
            </a:r>
            <a:endParaRPr lang="zh-TW" altLang="en-US" b="1" dirty="0">
              <a:cs typeface="Arial" panose="020B060402020202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4860FE-0C25-4A13-96A0-D1AED03C20B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39" name="Text Placeholder 3"/>
          <p:cNvSpPr txBox="1">
            <a:spLocks/>
          </p:cNvSpPr>
          <p:nvPr/>
        </p:nvSpPr>
        <p:spPr>
          <a:xfrm>
            <a:off x="1659053" y="4452498"/>
            <a:ext cx="6084999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Assuming a causal system with zero initial conditions.</a:t>
            </a:r>
          </a:p>
        </p:txBody>
      </p:sp>
      <p:sp>
        <p:nvSpPr>
          <p:cNvPr id="40" name="Text Placeholder 3"/>
          <p:cNvSpPr txBox="1">
            <a:spLocks/>
          </p:cNvSpPr>
          <p:nvPr/>
        </p:nvSpPr>
        <p:spPr>
          <a:xfrm>
            <a:off x="1659053" y="1839718"/>
            <a:ext cx="2452594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Assume that a(1) = 1.</a:t>
            </a:r>
          </a:p>
        </p:txBody>
      </p:sp>
      <p:sp>
        <p:nvSpPr>
          <p:cNvPr id="41" name="Text Placeholder 3"/>
          <p:cNvSpPr txBox="1">
            <a:spLocks/>
          </p:cNvSpPr>
          <p:nvPr/>
        </p:nvSpPr>
        <p:spPr>
          <a:xfrm>
            <a:off x="1659053" y="2924944"/>
            <a:ext cx="8535991" cy="67710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In terms of current and past inputs, and past outputs standard time-domain </a:t>
            </a:r>
          </a:p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representation of a digital filter.</a:t>
            </a:r>
          </a:p>
        </p:txBody>
      </p:sp>
      <p:sp>
        <p:nvSpPr>
          <p:cNvPr id="42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1</a:t>
            </a:r>
          </a:p>
        </p:txBody>
      </p:sp>
      <p:sp>
        <p:nvSpPr>
          <p:cNvPr id="43" name="Oval 77"/>
          <p:cNvSpPr>
            <a:spLocks noChangeArrowheads="1"/>
          </p:cNvSpPr>
          <p:nvPr/>
        </p:nvSpPr>
        <p:spPr bwMode="auto">
          <a:xfrm>
            <a:off x="983432" y="292494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2</a:t>
            </a:r>
          </a:p>
        </p:txBody>
      </p:sp>
      <p:sp>
        <p:nvSpPr>
          <p:cNvPr id="44" name="Oval 77"/>
          <p:cNvSpPr>
            <a:spLocks noChangeArrowheads="1"/>
          </p:cNvSpPr>
          <p:nvPr/>
        </p:nvSpPr>
        <p:spPr bwMode="auto">
          <a:xfrm>
            <a:off x="983432" y="4437112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2766358" y="4945081"/>
                <a:ext cx="1706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180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TW" sz="1800" b="0" i="1" dirty="0">
                  <a:solidFill>
                    <a:srgbClr val="0E457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358" y="4945081"/>
                <a:ext cx="1706493" cy="276999"/>
              </a:xfrm>
              <a:prstGeom prst="rect">
                <a:avLst/>
              </a:prstGeom>
              <a:blipFill>
                <a:blip r:embed="rId2"/>
                <a:stretch>
                  <a:fillRect l="-3214" b="-26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711624" y="5401304"/>
                <a:ext cx="4065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180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TW" sz="1800" b="0" i="1" dirty="0">
                  <a:solidFill>
                    <a:srgbClr val="0E457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5401304"/>
                <a:ext cx="4065472" cy="276999"/>
              </a:xfrm>
              <a:prstGeom prst="rect">
                <a:avLst/>
              </a:prstGeom>
              <a:blipFill>
                <a:blip r:embed="rId3"/>
                <a:stretch>
                  <a:fillRect l="-1049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/>
          <p:cNvSpPr txBox="1"/>
          <p:nvPr/>
        </p:nvSpPr>
        <p:spPr>
          <a:xfrm>
            <a:off x="2742402" y="6279703"/>
            <a:ext cx="461665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800" dirty="0">
                <a:solidFill>
                  <a:srgbClr val="0E457D"/>
                </a:solidFill>
              </a:rPr>
              <a:t>…</a:t>
            </a:r>
            <a:endParaRPr lang="zh-TW" altLang="en-US" sz="1800" dirty="0">
              <a:solidFill>
                <a:srgbClr val="0E457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2711624" y="5857527"/>
                <a:ext cx="6424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TW" sz="180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TW" sz="1800" b="0" i="1" dirty="0">
                  <a:solidFill>
                    <a:srgbClr val="0E457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5857527"/>
                <a:ext cx="6424451" cy="276999"/>
              </a:xfrm>
              <a:prstGeom prst="rect">
                <a:avLst/>
              </a:prstGeom>
              <a:blipFill>
                <a:blip r:embed="rId4"/>
                <a:stretch>
                  <a:fillRect l="-474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79235" y="2404411"/>
                <a:ext cx="9962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80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TW" altLang="en-US" sz="1800" i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1800" i="1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800" i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zh-TW" altLang="en-US" sz="1800" i="1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sz="1800" i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TW" altLang="en-US" sz="1800" i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zh-TW" altLang="en-US" sz="1800" i="1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sz="1800" i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TW" altLang="en-US" sz="1800" i="1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sz="1800" i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TW" altLang="en-US" sz="1800" i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800" i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TW" altLang="en-US" sz="1800" i="1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80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sz="1800" dirty="0">
                  <a:solidFill>
                    <a:srgbClr val="0E457D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35" y="2404411"/>
                <a:ext cx="9962471" cy="276999"/>
              </a:xfrm>
              <a:prstGeom prst="rect">
                <a:avLst/>
              </a:prstGeom>
              <a:blipFill>
                <a:blip r:embed="rId5"/>
                <a:stretch>
                  <a:fillRect l="-61" b="-26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659053" y="3844293"/>
                <a:ext cx="9928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80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TW" altLang="en-US" sz="1800" i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TW" altLang="en-US" sz="1800" i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1800" b="0" i="0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1800" i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sz="1800" i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sz="1800" i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zh-TW" altLang="en-US" sz="18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180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⋯−</m:t>
                      </m:r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18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8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sz="1800" dirty="0">
                  <a:solidFill>
                    <a:srgbClr val="0E457D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053" y="3844293"/>
                <a:ext cx="9928359" cy="276999"/>
              </a:xfrm>
              <a:prstGeom prst="rect">
                <a:avLst/>
              </a:prstGeom>
              <a:blipFill>
                <a:blip r:embed="rId6"/>
                <a:stretch>
                  <a:fillRect l="-61" b="-2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37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cs typeface="Arial" panose="020B0604020202020204" pitchFamily="34" charset="0"/>
              </a:rPr>
              <a:t>Filter</a:t>
            </a:r>
            <a:endParaRPr lang="zh-TW" altLang="en-US" b="1" dirty="0">
              <a:cs typeface="Arial" panose="020B060402020202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4860FE-0C25-4A13-96A0-D1AED03C20B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39" name="Text Placeholder 3"/>
          <p:cNvSpPr txBox="1">
            <a:spLocks/>
          </p:cNvSpPr>
          <p:nvPr/>
        </p:nvSpPr>
        <p:spPr>
          <a:xfrm>
            <a:off x="1659053" y="4452498"/>
            <a:ext cx="8201348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If a(1) is not equal to 1, FILTER normalizes the filter coefficients by a(1). </a:t>
            </a:r>
          </a:p>
        </p:txBody>
      </p:sp>
      <p:sp>
        <p:nvSpPr>
          <p:cNvPr id="40" name="Text Placeholder 3"/>
          <p:cNvSpPr txBox="1">
            <a:spLocks/>
          </p:cNvSpPr>
          <p:nvPr/>
        </p:nvSpPr>
        <p:spPr>
          <a:xfrm>
            <a:off x="1659053" y="1844686"/>
            <a:ext cx="10080965" cy="104644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Y = FILTER(B,A,X) filters the data in vector X with the filter described by vectors A and B </a:t>
            </a:r>
          </a:p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to create the filtered data Y.  The filter is a "Direct Form II Transposed“ implementation of </a:t>
            </a:r>
          </a:p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the standard difference equation:</a:t>
            </a:r>
          </a:p>
        </p:txBody>
      </p:sp>
      <p:sp>
        <p:nvSpPr>
          <p:cNvPr id="42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1</a:t>
            </a:r>
          </a:p>
        </p:txBody>
      </p:sp>
      <p:sp>
        <p:nvSpPr>
          <p:cNvPr id="44" name="Oval 77"/>
          <p:cNvSpPr>
            <a:spLocks noChangeArrowheads="1"/>
          </p:cNvSpPr>
          <p:nvPr/>
        </p:nvSpPr>
        <p:spPr bwMode="auto">
          <a:xfrm>
            <a:off x="983432" y="4437112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2</a:t>
            </a:r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"/>
          </p:nvPr>
        </p:nvSpPr>
        <p:spPr>
          <a:xfrm>
            <a:off x="1654743" y="3412916"/>
            <a:ext cx="10252685" cy="517792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i="1" dirty="0">
                <a:solidFill>
                  <a:srgbClr val="0E4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a(1)*y(n) = b(1)*x(n) + b(2)*x(n-1) + ... + b(nb+1)*x(n-</a:t>
            </a:r>
            <a:r>
              <a:rPr lang="en-US" altLang="zh-TW" i="1" dirty="0" err="1">
                <a:solidFill>
                  <a:srgbClr val="0E4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altLang="zh-TW" i="1" dirty="0">
                <a:solidFill>
                  <a:srgbClr val="0E4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a(2)*y(n-1) - ... - a(na+1)*y(n-</a:t>
            </a:r>
            <a:r>
              <a:rPr lang="en-US" altLang="zh-TW" i="1" dirty="0" err="1">
                <a:solidFill>
                  <a:srgbClr val="0E4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zh-TW" i="1" dirty="0">
                <a:solidFill>
                  <a:srgbClr val="0E4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579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cs typeface="Arial" panose="020B0604020202020204" pitchFamily="34" charset="0"/>
              </a:rPr>
              <a:t>Filter</a:t>
            </a:r>
            <a:endParaRPr lang="zh-TW" altLang="en-US" b="1" dirty="0">
              <a:cs typeface="Arial" panose="020B060402020202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4860FE-0C25-4A13-96A0-D1AED03C20B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958478" y="1691516"/>
            <a:ext cx="1266372" cy="369332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defRPr/>
            </a:pPr>
            <a:r>
              <a:rPr kumimoji="0" lang="en-US" altLang="zh-TW" sz="2400" b="1" u="dbl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Example</a:t>
            </a: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2855640" y="2520265"/>
            <a:ext cx="6373942" cy="2032754"/>
          </a:xfrm>
          <a:prstGeom prst="roundRect">
            <a:avLst>
              <a:gd name="adj" fmla="val 8231"/>
            </a:avLst>
          </a:prstGeom>
          <a:solidFill>
            <a:srgbClr val="E1F0FB"/>
          </a:solidFill>
          <a:ln w="9525">
            <a:noFill/>
            <a:miter lim="800000"/>
            <a:headEnd/>
            <a:tailEnd/>
          </a:ln>
        </p:spPr>
        <p:txBody>
          <a:bodyPr wrap="square" lIns="28800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B=1;</a:t>
            </a:r>
          </a:p>
          <a:p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A=[1 -0.9]</a:t>
            </a:r>
          </a:p>
          <a:p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sz="2000" dirty="0">
                <a:solidFill>
                  <a:srgbClr val="0066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%This is an IIR filter% </a:t>
            </a:r>
          </a:p>
          <a:p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x=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randn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(5,1)</a:t>
            </a:r>
          </a:p>
          <a:p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y=filter(B, A, x) </a:t>
            </a:r>
          </a:p>
        </p:txBody>
      </p:sp>
      <p:sp>
        <p:nvSpPr>
          <p:cNvPr id="3" name="右大括弧 2"/>
          <p:cNvSpPr/>
          <p:nvPr/>
        </p:nvSpPr>
        <p:spPr>
          <a:xfrm>
            <a:off x="5375920" y="2642548"/>
            <a:ext cx="216024" cy="570428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735960" y="2773873"/>
                <a:ext cx="31118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−0.9</m:t>
                      </m:r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TW" altLang="en-US" sz="2000" i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sz="2000" dirty="0">
                  <a:solidFill>
                    <a:srgbClr val="0E457D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2773873"/>
                <a:ext cx="3111814" cy="307777"/>
              </a:xfrm>
              <a:prstGeom prst="rect">
                <a:avLst/>
              </a:prstGeom>
              <a:blipFill>
                <a:blip r:embed="rId2"/>
                <a:stretch>
                  <a:fillRect l="-196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50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cs typeface="Arial" panose="020B0604020202020204" pitchFamily="34" charset="0"/>
              </a:rPr>
              <a:t>Filter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4860FE-0C25-4A13-96A0-D1AED03C20B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683251" y="1746242"/>
            <a:ext cx="697307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fvtool</a:t>
            </a:r>
          </a:p>
        </p:txBody>
      </p:sp>
      <p:sp>
        <p:nvSpPr>
          <p:cNvPr id="6" name="Oval 77"/>
          <p:cNvSpPr>
            <a:spLocks noChangeArrowheads="1"/>
          </p:cNvSpPr>
          <p:nvPr/>
        </p:nvSpPr>
        <p:spPr bwMode="auto">
          <a:xfrm>
            <a:off x="1007630" y="1751348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★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7" name="Freeform 359"/>
          <p:cNvSpPr>
            <a:spLocks noChangeAspect="1"/>
          </p:cNvSpPr>
          <p:nvPr/>
        </p:nvSpPr>
        <p:spPr>
          <a:xfrm>
            <a:off x="1487520" y="2336925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956302" y="2329135"/>
            <a:ext cx="9384428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FVTool is a Graphical User Interface (GUI) that allows you to analyze digital filters. </a:t>
            </a:r>
          </a:p>
        </p:txBody>
      </p:sp>
      <p:sp>
        <p:nvSpPr>
          <p:cNvPr id="9" name="Freeform 359"/>
          <p:cNvSpPr>
            <a:spLocks noChangeAspect="1"/>
          </p:cNvSpPr>
          <p:nvPr/>
        </p:nvSpPr>
        <p:spPr>
          <a:xfrm>
            <a:off x="1487520" y="2858563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956302" y="2864593"/>
            <a:ext cx="10044354" cy="92333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FVTOOL(B,A) launches the Filter Visualization Tool and computes the Magnitude Response for the filter defined by numerator and denominator  coefficients in vectors B and A.</a:t>
            </a:r>
          </a:p>
        </p:txBody>
      </p:sp>
      <p:sp>
        <p:nvSpPr>
          <p:cNvPr id="11" name="Freeform 359"/>
          <p:cNvSpPr>
            <a:spLocks noChangeAspect="1"/>
          </p:cNvSpPr>
          <p:nvPr/>
        </p:nvSpPr>
        <p:spPr>
          <a:xfrm>
            <a:off x="1487520" y="3998737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1956302" y="3995836"/>
            <a:ext cx="10044354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FVTOOL(B,A,B1,A1,...) will perform an analysis on multiple filters.</a:t>
            </a: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1683251" y="4638726"/>
            <a:ext cx="2510303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Frequency response</a:t>
            </a:r>
          </a:p>
        </p:txBody>
      </p:sp>
      <p:sp>
        <p:nvSpPr>
          <p:cNvPr id="15" name="Oval 77"/>
          <p:cNvSpPr>
            <a:spLocks noChangeArrowheads="1"/>
          </p:cNvSpPr>
          <p:nvPr/>
        </p:nvSpPr>
        <p:spPr bwMode="auto">
          <a:xfrm>
            <a:off x="1007630" y="4643832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★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16" name="Freeform 359"/>
          <p:cNvSpPr>
            <a:spLocks noChangeAspect="1"/>
          </p:cNvSpPr>
          <p:nvPr/>
        </p:nvSpPr>
        <p:spPr>
          <a:xfrm>
            <a:off x="1487520" y="5229409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956302" y="5221619"/>
            <a:ext cx="1854675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[h w]=</a:t>
            </a:r>
            <a:r>
              <a:rPr kumimoji="0" lang="en-US" altLang="zh-TW" sz="2000" dirty="0" err="1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freqz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(b, a)</a:t>
            </a:r>
          </a:p>
        </p:txBody>
      </p:sp>
    </p:spTree>
    <p:extLst>
      <p:ext uri="{BB962C8B-B14F-4D97-AF65-F5344CB8AC3E}">
        <p14:creationId xmlns:p14="http://schemas.microsoft.com/office/powerpoint/2010/main" val="276553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頻率響應 </a:t>
            </a:r>
            <a:r>
              <a:rPr lang="en-US" altLang="zh-TW" dirty="0">
                <a:cs typeface="Arial" panose="020B0604020202020204" pitchFamily="34" charset="0"/>
              </a:rPr>
              <a:t>(frequency response) 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4860FE-0C25-4A13-96A0-D1AED03C20B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683251" y="1746242"/>
            <a:ext cx="10259219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b="1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簡稱頻響，是輸入一個振幅不變，頻率變化的信號時，經過數位濾波器後得到的輸出結果。</a:t>
            </a:r>
          </a:p>
        </p:txBody>
      </p:sp>
      <p:sp>
        <p:nvSpPr>
          <p:cNvPr id="6" name="Oval 77"/>
          <p:cNvSpPr>
            <a:spLocks noChangeArrowheads="1"/>
          </p:cNvSpPr>
          <p:nvPr/>
        </p:nvSpPr>
        <p:spPr bwMode="auto">
          <a:xfrm>
            <a:off x="1007630" y="1751348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★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7" name="Freeform 359"/>
          <p:cNvSpPr>
            <a:spLocks noChangeAspect="1"/>
          </p:cNvSpPr>
          <p:nvPr/>
        </p:nvSpPr>
        <p:spPr>
          <a:xfrm>
            <a:off x="1487520" y="2336925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956302" y="2329135"/>
            <a:ext cx="6288966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Systems Described by Differential/Difference Equations</a:t>
            </a:r>
          </a:p>
        </p:txBody>
      </p:sp>
      <p:sp>
        <p:nvSpPr>
          <p:cNvPr id="9" name="Freeform 359"/>
          <p:cNvSpPr>
            <a:spLocks noChangeAspect="1"/>
          </p:cNvSpPr>
          <p:nvPr/>
        </p:nvSpPr>
        <p:spPr>
          <a:xfrm>
            <a:off x="1487520" y="3002579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956302" y="3002579"/>
            <a:ext cx="2339498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Continuous time</a:t>
            </a:r>
          </a:p>
        </p:txBody>
      </p:sp>
      <p:sp>
        <p:nvSpPr>
          <p:cNvPr id="11" name="Freeform 359"/>
          <p:cNvSpPr>
            <a:spLocks noChangeAspect="1"/>
          </p:cNvSpPr>
          <p:nvPr/>
        </p:nvSpPr>
        <p:spPr>
          <a:xfrm>
            <a:off x="1487520" y="4728045"/>
            <a:ext cx="288000" cy="287916"/>
          </a:xfrm>
          <a:custGeom>
            <a:avLst/>
            <a:gdLst/>
            <a:ahLst/>
            <a:cxnLst/>
            <a:rect l="l" t="t" r="r" b="b"/>
            <a:pathLst>
              <a:path w="432707" h="432707">
                <a:moveTo>
                  <a:pt x="216354" y="0"/>
                </a:moveTo>
                <a:cubicBezTo>
                  <a:pt x="255604" y="0"/>
                  <a:pt x="291804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4" y="423035"/>
                  <a:pt x="255604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6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6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  <a:moveTo>
                  <a:pt x="189309" y="70428"/>
                </a:moveTo>
                <a:cubicBezTo>
                  <a:pt x="184426" y="70428"/>
                  <a:pt x="180200" y="72212"/>
                  <a:pt x="176632" y="75780"/>
                </a:cubicBezTo>
                <a:lnTo>
                  <a:pt x="147898" y="104515"/>
                </a:lnTo>
                <a:cubicBezTo>
                  <a:pt x="144330" y="108083"/>
                  <a:pt x="142545" y="112308"/>
                  <a:pt x="142545" y="117191"/>
                </a:cubicBezTo>
                <a:cubicBezTo>
                  <a:pt x="142545" y="122074"/>
                  <a:pt x="144330" y="126300"/>
                  <a:pt x="147898" y="129868"/>
                </a:cubicBezTo>
                <a:lnTo>
                  <a:pt x="234383" y="216354"/>
                </a:lnTo>
                <a:lnTo>
                  <a:pt x="147898" y="302839"/>
                </a:lnTo>
                <a:cubicBezTo>
                  <a:pt x="144330" y="306407"/>
                  <a:pt x="142545" y="310633"/>
                  <a:pt x="142545" y="315516"/>
                </a:cubicBezTo>
                <a:cubicBezTo>
                  <a:pt x="142545" y="320399"/>
                  <a:pt x="144330" y="324624"/>
                  <a:pt x="147898" y="328193"/>
                </a:cubicBezTo>
                <a:lnTo>
                  <a:pt x="176632" y="356927"/>
                </a:lnTo>
                <a:cubicBezTo>
                  <a:pt x="180200" y="360495"/>
                  <a:pt x="184426" y="362280"/>
                  <a:pt x="189309" y="362280"/>
                </a:cubicBezTo>
                <a:cubicBezTo>
                  <a:pt x="194192" y="362280"/>
                  <a:pt x="198418" y="360495"/>
                  <a:pt x="201986" y="356927"/>
                </a:cubicBezTo>
                <a:lnTo>
                  <a:pt x="329882" y="229031"/>
                </a:lnTo>
                <a:cubicBezTo>
                  <a:pt x="333451" y="225462"/>
                  <a:pt x="335235" y="221237"/>
                  <a:pt x="335235" y="216354"/>
                </a:cubicBezTo>
                <a:cubicBezTo>
                  <a:pt x="335235" y="211471"/>
                  <a:pt x="333451" y="207245"/>
                  <a:pt x="329882" y="203677"/>
                </a:cubicBezTo>
                <a:lnTo>
                  <a:pt x="201986" y="75780"/>
                </a:lnTo>
                <a:cubicBezTo>
                  <a:pt x="198418" y="72212"/>
                  <a:pt x="194192" y="70428"/>
                  <a:pt x="189309" y="704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1956302" y="4725144"/>
            <a:ext cx="1691426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Discrete time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56302" y="3446441"/>
            <a:ext cx="4134619" cy="99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56302" y="5159992"/>
            <a:ext cx="3990603" cy="81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140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頻率響應 </a:t>
            </a:r>
            <a:r>
              <a:rPr lang="en-US" altLang="zh-TW" dirty="0">
                <a:cs typeface="Arial" panose="020B0604020202020204" pitchFamily="34" charset="0"/>
              </a:rPr>
              <a:t>(frequency response) 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4860FE-0C25-4A13-96A0-D1AED03C20B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683251" y="1746242"/>
            <a:ext cx="2920671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b="1" dirty="0">
                <a:solidFill>
                  <a:srgbClr val="0E45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Block Diagram Example</a:t>
            </a:r>
          </a:p>
        </p:txBody>
      </p:sp>
      <p:sp>
        <p:nvSpPr>
          <p:cNvPr id="6" name="Oval 77"/>
          <p:cNvSpPr>
            <a:spLocks noChangeArrowheads="1"/>
          </p:cNvSpPr>
          <p:nvPr/>
        </p:nvSpPr>
        <p:spPr bwMode="auto">
          <a:xfrm>
            <a:off x="1007630" y="1751348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★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87688" y="2420888"/>
            <a:ext cx="4202435" cy="212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556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" panose="020B0604020202020204" pitchFamily="34" charset="0"/>
              </a:rPr>
              <a:t>Z</a:t>
            </a:r>
            <a:r>
              <a:rPr lang="zh-TW" altLang="en-US" dirty="0">
                <a:cs typeface="Arial" panose="020B0604020202020204" pitchFamily="34" charset="0"/>
              </a:rPr>
              <a:t>轉換 </a:t>
            </a:r>
            <a:r>
              <a:rPr lang="en-US" altLang="zh-TW" dirty="0">
                <a:cs typeface="Arial" panose="020B0604020202020204" pitchFamily="34" charset="0"/>
              </a:rPr>
              <a:t>(Z-transform)</a:t>
            </a:r>
            <a:endParaRPr lang="zh-TW" altLang="en-US" b="1" dirty="0">
              <a:cs typeface="Arial" panose="020B060402020202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4860FE-0C25-4A13-96A0-D1AED03C20B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39" name="Text Placeholder 3"/>
          <p:cNvSpPr txBox="1">
            <a:spLocks/>
          </p:cNvSpPr>
          <p:nvPr/>
        </p:nvSpPr>
        <p:spPr>
          <a:xfrm>
            <a:off x="1659053" y="4452498"/>
            <a:ext cx="2861361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當中 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n 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是整數，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z 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是複數</a:t>
            </a:r>
            <a:endParaRPr kumimoji="0" lang="en-US" altLang="zh-TW" sz="2000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0" name="Text Placeholder 3"/>
          <p:cNvSpPr txBox="1">
            <a:spLocks/>
          </p:cNvSpPr>
          <p:nvPr/>
        </p:nvSpPr>
        <p:spPr>
          <a:xfrm>
            <a:off x="1659053" y="1839718"/>
            <a:ext cx="8976816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在數學和訊號處理中，把一連串離散的實數或複數訊號，</a:t>
            </a:r>
            <a:r>
              <a:rPr kumimoji="0" lang="zh-TW" altLang="en-US" sz="2000" b="1" dirty="0">
                <a:solidFill>
                  <a:srgbClr val="CC4B4A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從時域轉為頻域表示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1" name="Text Placeholder 3"/>
          <p:cNvSpPr txBox="1">
            <a:spLocks/>
          </p:cNvSpPr>
          <p:nvPr/>
        </p:nvSpPr>
        <p:spPr>
          <a:xfrm>
            <a:off x="1659053" y="2564904"/>
            <a:ext cx="5354030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Z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轉換把離散時域訊號 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x[n] 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轉為形式冪級數 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X(z)</a:t>
            </a:r>
          </a:p>
        </p:txBody>
      </p:sp>
      <p:sp>
        <p:nvSpPr>
          <p:cNvPr id="42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1</a:t>
            </a:r>
          </a:p>
        </p:txBody>
      </p:sp>
      <p:sp>
        <p:nvSpPr>
          <p:cNvPr id="43" name="Oval 77"/>
          <p:cNvSpPr>
            <a:spLocks noChangeArrowheads="1"/>
          </p:cNvSpPr>
          <p:nvPr/>
        </p:nvSpPr>
        <p:spPr bwMode="auto">
          <a:xfrm>
            <a:off x="983432" y="256490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2</a:t>
            </a:r>
          </a:p>
        </p:txBody>
      </p:sp>
      <p:sp>
        <p:nvSpPr>
          <p:cNvPr id="44" name="Oval 77"/>
          <p:cNvSpPr>
            <a:spLocks noChangeArrowheads="1"/>
          </p:cNvSpPr>
          <p:nvPr/>
        </p:nvSpPr>
        <p:spPr bwMode="auto">
          <a:xfrm>
            <a:off x="983432" y="4437112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575720" y="3160733"/>
                <a:ext cx="3575145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altLang="zh-TW" sz="200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sz="200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TW" sz="200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pt-BR" altLang="zh-TW" sz="200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000" dirty="0">
                  <a:solidFill>
                    <a:srgbClr val="0E457D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20" y="3160733"/>
                <a:ext cx="3575145" cy="839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718655" y="5212836"/>
                <a:ext cx="3294428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00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∅+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func>
                                <m:funcPr>
                                  <m:ctrlPr>
                                    <a:rPr lang="en-US" altLang="zh-TW" sz="2000" b="0" i="1" smtClean="0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0E457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sz="2000" dirty="0">
                  <a:solidFill>
                    <a:srgbClr val="0E457D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655" y="5212836"/>
                <a:ext cx="3294428" cy="321178"/>
              </a:xfrm>
              <a:prstGeom prst="rect">
                <a:avLst/>
              </a:prstGeom>
              <a:blipFill>
                <a:blip r:embed="rId3"/>
                <a:stretch>
                  <a:fillRect l="-370" b="-339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52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0A2EE-CB78-4434-ACB0-8405074F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" panose="020B0604020202020204" pitchFamily="34" charset="0"/>
              </a:rPr>
              <a:t>Z</a:t>
            </a:r>
            <a:r>
              <a:rPr lang="zh-TW" altLang="en-US" dirty="0">
                <a:cs typeface="Arial" panose="020B0604020202020204" pitchFamily="34" charset="0"/>
              </a:rPr>
              <a:t>轉換 </a:t>
            </a:r>
            <a:r>
              <a:rPr lang="en-US" altLang="zh-TW" dirty="0">
                <a:cs typeface="Arial" panose="020B0604020202020204" pitchFamily="34" charset="0"/>
              </a:rPr>
              <a:t>(Z-transform)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F8693CC-7CE9-4407-B0C5-E70469CF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4BE2B-79B3-429B-84A3-28A13968A529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CEEC90-EEEC-4DD5-9584-8EB2FD7C84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/>
                </a:solidFill>
              </a:rPr>
              <a:t>當差分方程式轉換成</a:t>
            </a:r>
            <a:r>
              <a:rPr lang="en-US" altLang="zh-TW" dirty="0">
                <a:solidFill>
                  <a:schemeClr val="accent6"/>
                </a:solidFill>
              </a:rPr>
              <a:t>z</a:t>
            </a:r>
            <a:r>
              <a:rPr lang="zh-TW" altLang="en-US" dirty="0">
                <a:solidFill>
                  <a:schemeClr val="accent6"/>
                </a:solidFill>
              </a:rPr>
              <a:t>轉換後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336743-AC43-43A7-A467-6F2501BE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204864"/>
            <a:ext cx="8714907" cy="17413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DF0AEFD-2B24-4AE9-9A44-45C8D0C7A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682" y="4191662"/>
            <a:ext cx="9002939" cy="21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5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B5326-39B2-4200-A0F5-A4C6BC03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" panose="020B0604020202020204" pitchFamily="34" charset="0"/>
              </a:rPr>
              <a:t>Z</a:t>
            </a:r>
            <a:r>
              <a:rPr lang="zh-TW" altLang="en-US" dirty="0">
                <a:cs typeface="Arial" panose="020B0604020202020204" pitchFamily="34" charset="0"/>
              </a:rPr>
              <a:t>轉換 </a:t>
            </a:r>
            <a:r>
              <a:rPr lang="en-US" altLang="zh-TW" dirty="0">
                <a:cs typeface="Arial" panose="020B0604020202020204" pitchFamily="34" charset="0"/>
              </a:rPr>
              <a:t>(Z-transform)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BCCE98-2DDF-4E87-AD61-0DF6D970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4BE2B-79B3-429B-84A3-28A13968A529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ECF4F6-6038-4E1C-B498-587E2C98F8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/>
                </a:solidFill>
              </a:rPr>
              <a:t>以</a:t>
            </a:r>
            <a:r>
              <a:rPr lang="en-US" altLang="zh-TW" dirty="0">
                <a:solidFill>
                  <a:schemeClr val="accent6"/>
                </a:solidFill>
              </a:rPr>
              <a:t>Z</a:t>
            </a:r>
            <a:r>
              <a:rPr lang="zh-TW" altLang="en-US" dirty="0">
                <a:solidFill>
                  <a:schemeClr val="accent6"/>
                </a:solidFill>
              </a:rPr>
              <a:t>轉換形容</a:t>
            </a:r>
            <a:r>
              <a:rPr lang="en-US" altLang="zh-TW" dirty="0">
                <a:solidFill>
                  <a:schemeClr val="accent6"/>
                </a:solidFill>
              </a:rPr>
              <a:t>Filter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5329E1-DF3A-4F79-A96E-499C0C10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2132856"/>
            <a:ext cx="7789461" cy="40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E457D"/>
                </a:solidFill>
              </a:rPr>
              <a:t>課程規範 </a:t>
            </a:r>
            <a:r>
              <a:rPr lang="en-US" altLang="zh-TW" b="1" dirty="0">
                <a:solidFill>
                  <a:srgbClr val="0E457D"/>
                </a:solidFill>
              </a:rPr>
              <a:t>(1/2)</a:t>
            </a:r>
            <a:endParaRPr lang="zh-TW" altLang="en-US" b="1" dirty="0">
              <a:solidFill>
                <a:srgbClr val="0E457D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14BE2B-79B3-429B-84A3-28A13968A529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本框 52"/>
          <p:cNvSpPr txBox="1"/>
          <p:nvPr/>
        </p:nvSpPr>
        <p:spPr>
          <a:xfrm>
            <a:off x="1775520" y="1844824"/>
            <a:ext cx="9846537" cy="1323278"/>
          </a:xfrm>
          <a:prstGeom prst="rect">
            <a:avLst/>
          </a:prstGeom>
          <a:noFill/>
        </p:spPr>
        <p:txBody>
          <a:bodyPr wrap="square" lIns="91294" tIns="45640" rIns="91294" bIns="45640" rtlCol="0">
            <a:spAutoFit/>
          </a:bodyPr>
          <a:lstStyle/>
          <a:p>
            <a:pPr marL="357188" marR="0" lvl="0" indent="-265113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000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13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:10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未到者以遲到計：總成績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-1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分。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  <a:p>
            <a:pPr marL="357188" marR="0" lvl="0" indent="-265113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000" kern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13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:30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未到者以曠課計：總成績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-2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分，且當次作業成績以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分計算。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  <a:p>
            <a:pPr marL="357188" marR="0" lvl="0" indent="-265113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點名時</a:t>
            </a:r>
            <a:r>
              <a:rPr kumimoji="0" lang="zh-TW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人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一定要在現場，不在</a:t>
            </a:r>
            <a:r>
              <a:rPr kumimoji="0" lang="zh-TW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位上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以遲到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/</a:t>
            </a:r>
            <a:r>
              <a:rPr kumimoji="0" lang="zh-TW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曠課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論，如有要事暫時離開請先告知助教</a:t>
            </a:r>
            <a:r>
              <a:rPr kumimoji="0" lang="zh-TW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。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57188" marR="0" lvl="0" indent="-265113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超過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3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次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含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)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曠課者，期末總成績不及格。</a:t>
            </a:r>
          </a:p>
        </p:txBody>
      </p:sp>
      <p:sp>
        <p:nvSpPr>
          <p:cNvPr id="21" name="矩形 20"/>
          <p:cNvSpPr/>
          <p:nvPr/>
        </p:nvSpPr>
        <p:spPr>
          <a:xfrm>
            <a:off x="782376" y="1603422"/>
            <a:ext cx="1210293" cy="399948"/>
          </a:xfrm>
          <a:prstGeom prst="rect">
            <a:avLst/>
          </a:prstGeom>
          <a:effectLst/>
        </p:spPr>
        <p:txBody>
          <a:bodyPr wrap="none" lIns="91294" tIns="45640" rIns="91294" bIns="45640">
            <a:spAutoFit/>
          </a:bodyPr>
          <a:lstStyle/>
          <a:p>
            <a:pPr marL="0" marR="0" lvl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出勤規則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E457D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2" name="文本框 56"/>
          <p:cNvSpPr txBox="1"/>
          <p:nvPr/>
        </p:nvSpPr>
        <p:spPr>
          <a:xfrm>
            <a:off x="1775520" y="3823796"/>
            <a:ext cx="9846537" cy="707725"/>
          </a:xfrm>
          <a:prstGeom prst="rect">
            <a:avLst/>
          </a:prstGeom>
          <a:noFill/>
        </p:spPr>
        <p:txBody>
          <a:bodyPr wrap="square" lIns="91294" tIns="45640" rIns="91294" bIns="45640" rtlCol="0">
            <a:spAutoFit/>
          </a:bodyPr>
          <a:lstStyle/>
          <a:p>
            <a:pPr marL="357188" marR="0" lvl="0" indent="-265113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公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/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事假須在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3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天前到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Portal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辦理網路請假，未請假者以曠課計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  <a:p>
            <a:pPr marL="357188" marR="0" lvl="0" indent="-265113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病假請在下次上課前將病假證明送至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70639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給助教，未提供者以曠課計。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2376" y="3433975"/>
            <a:ext cx="1210293" cy="399948"/>
          </a:xfrm>
          <a:prstGeom prst="rect">
            <a:avLst/>
          </a:prstGeom>
          <a:effectLst/>
        </p:spPr>
        <p:txBody>
          <a:bodyPr wrap="none" lIns="91294" tIns="45640" rIns="91294" bIns="45640">
            <a:spAutoFit/>
          </a:bodyPr>
          <a:lstStyle/>
          <a:p>
            <a:pPr marL="0" marR="0" lvl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請假規則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E457D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4" name="文本框 59"/>
          <p:cNvSpPr txBox="1"/>
          <p:nvPr/>
        </p:nvSpPr>
        <p:spPr>
          <a:xfrm>
            <a:off x="1775520" y="5373216"/>
            <a:ext cx="9846537" cy="707725"/>
          </a:xfrm>
          <a:prstGeom prst="rect">
            <a:avLst/>
          </a:prstGeom>
          <a:noFill/>
        </p:spPr>
        <p:txBody>
          <a:bodyPr wrap="square" lIns="91294" tIns="45640" rIns="91294" bIns="45640" rtlCol="0">
            <a:spAutoFit/>
          </a:bodyPr>
          <a:lstStyle/>
          <a:p>
            <a:pPr marL="357188" marR="0" lvl="0" indent="-265113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作業請於課程結束當日上傳至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Portal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，逾時繳交以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分計算，請假者請參照補交規定。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  <a:p>
            <a:pPr marL="357188" marR="0" lvl="0" indent="-265113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作業、專題抄襲者以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分計算。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2376" y="4914043"/>
            <a:ext cx="1723254" cy="399948"/>
          </a:xfrm>
          <a:prstGeom prst="rect">
            <a:avLst/>
          </a:prstGeom>
          <a:effectLst/>
        </p:spPr>
        <p:txBody>
          <a:bodyPr wrap="none" lIns="91294" tIns="45640" rIns="91294" bIns="45640">
            <a:spAutoFit/>
          </a:bodyPr>
          <a:lstStyle/>
          <a:p>
            <a:pPr marL="0" marR="0" lvl="0" indent="0" algn="l" defTabSz="914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E457D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作業繳交規定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E457D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019361" y="2222679"/>
            <a:ext cx="684151" cy="603132"/>
            <a:chOff x="866568" y="1806294"/>
            <a:chExt cx="684151" cy="603132"/>
          </a:xfrm>
        </p:grpSpPr>
        <p:sp>
          <p:nvSpPr>
            <p:cNvPr id="15" name="圆角矩形 50"/>
            <p:cNvSpPr/>
            <p:nvPr/>
          </p:nvSpPr>
          <p:spPr>
            <a:xfrm>
              <a:off x="866568" y="1806294"/>
              <a:ext cx="684151" cy="603132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8900000" scaled="1"/>
              <a:tileRect/>
            </a:gradFill>
            <a:ln w="12700" cap="flat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74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>
              <a:outerShdw blurRad="127000" dist="50800" dir="8100000" algn="tr" rotWithShape="0">
                <a:sysClr val="window" lastClr="FFFFFF">
                  <a:lumMod val="50000"/>
                  <a:alpha val="4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1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29" name="Freeform 312"/>
            <p:cNvSpPr/>
            <p:nvPr/>
          </p:nvSpPr>
          <p:spPr>
            <a:xfrm>
              <a:off x="992289" y="1891617"/>
              <a:ext cx="432708" cy="432486"/>
            </a:xfrm>
            <a:custGeom>
              <a:avLst/>
              <a:gdLst>
                <a:gd name="connsiteX0" fmla="*/ 225369 w 432708"/>
                <a:gd name="connsiteY0" fmla="*/ 108177 h 432707"/>
                <a:gd name="connsiteX1" fmla="*/ 243399 w 432708"/>
                <a:gd name="connsiteY1" fmla="*/ 108177 h 432707"/>
                <a:gd name="connsiteX2" fmla="*/ 249878 w 432708"/>
                <a:gd name="connsiteY2" fmla="*/ 110712 h 432707"/>
                <a:gd name="connsiteX3" fmla="*/ 252414 w 432708"/>
                <a:gd name="connsiteY3" fmla="*/ 117191 h 432707"/>
                <a:gd name="connsiteX4" fmla="*/ 252414 w 432708"/>
                <a:gd name="connsiteY4" fmla="*/ 243398 h 432707"/>
                <a:gd name="connsiteX5" fmla="*/ 249878 w 432708"/>
                <a:gd name="connsiteY5" fmla="*/ 249877 h 432707"/>
                <a:gd name="connsiteX6" fmla="*/ 243399 w 432708"/>
                <a:gd name="connsiteY6" fmla="*/ 252412 h 432707"/>
                <a:gd name="connsiteX7" fmla="*/ 153252 w 432708"/>
                <a:gd name="connsiteY7" fmla="*/ 252412 h 432707"/>
                <a:gd name="connsiteX8" fmla="*/ 146772 w 432708"/>
                <a:gd name="connsiteY8" fmla="*/ 249877 h 432707"/>
                <a:gd name="connsiteX9" fmla="*/ 144237 w 432708"/>
                <a:gd name="connsiteY9" fmla="*/ 243398 h 432707"/>
                <a:gd name="connsiteX10" fmla="*/ 144237 w 432708"/>
                <a:gd name="connsiteY10" fmla="*/ 225368 h 432707"/>
                <a:gd name="connsiteX11" fmla="*/ 146772 w 432708"/>
                <a:gd name="connsiteY11" fmla="*/ 218889 h 432707"/>
                <a:gd name="connsiteX12" fmla="*/ 153252 w 432708"/>
                <a:gd name="connsiteY12" fmla="*/ 216354 h 432707"/>
                <a:gd name="connsiteX13" fmla="*/ 216355 w 432708"/>
                <a:gd name="connsiteY13" fmla="*/ 216354 h 432707"/>
                <a:gd name="connsiteX14" fmla="*/ 216355 w 432708"/>
                <a:gd name="connsiteY14" fmla="*/ 117191 h 432707"/>
                <a:gd name="connsiteX15" fmla="*/ 218890 w 432708"/>
                <a:gd name="connsiteY15" fmla="*/ 110712 h 432707"/>
                <a:gd name="connsiteX16" fmla="*/ 225369 w 432708"/>
                <a:gd name="connsiteY16" fmla="*/ 108177 h 432707"/>
                <a:gd name="connsiteX17" fmla="*/ 216354 w 432708"/>
                <a:gd name="connsiteY17" fmla="*/ 63103 h 432707"/>
                <a:gd name="connsiteX18" fmla="*/ 139447 w 432708"/>
                <a:gd name="connsiteY18" fmla="*/ 83668 h 432707"/>
                <a:gd name="connsiteX19" fmla="*/ 83668 w 432708"/>
                <a:gd name="connsiteY19" fmla="*/ 139447 h 432707"/>
                <a:gd name="connsiteX20" fmla="*/ 63103 w 432708"/>
                <a:gd name="connsiteY20" fmla="*/ 216354 h 432707"/>
                <a:gd name="connsiteX21" fmla="*/ 83668 w 432708"/>
                <a:gd name="connsiteY21" fmla="*/ 293260 h 432707"/>
                <a:gd name="connsiteX22" fmla="*/ 139447 w 432708"/>
                <a:gd name="connsiteY22" fmla="*/ 349039 h 432707"/>
                <a:gd name="connsiteX23" fmla="*/ 216354 w 432708"/>
                <a:gd name="connsiteY23" fmla="*/ 369604 h 432707"/>
                <a:gd name="connsiteX24" fmla="*/ 293261 w 432708"/>
                <a:gd name="connsiteY24" fmla="*/ 349039 h 432707"/>
                <a:gd name="connsiteX25" fmla="*/ 349039 w 432708"/>
                <a:gd name="connsiteY25" fmla="*/ 293260 h 432707"/>
                <a:gd name="connsiteX26" fmla="*/ 369604 w 432708"/>
                <a:gd name="connsiteY26" fmla="*/ 216354 h 432707"/>
                <a:gd name="connsiteX27" fmla="*/ 349039 w 432708"/>
                <a:gd name="connsiteY27" fmla="*/ 139447 h 432707"/>
                <a:gd name="connsiteX28" fmla="*/ 293261 w 432708"/>
                <a:gd name="connsiteY28" fmla="*/ 83668 h 432707"/>
                <a:gd name="connsiteX29" fmla="*/ 216354 w 432708"/>
                <a:gd name="connsiteY29" fmla="*/ 63103 h 432707"/>
                <a:gd name="connsiteX30" fmla="*/ 216354 w 432708"/>
                <a:gd name="connsiteY30" fmla="*/ 0 h 432707"/>
                <a:gd name="connsiteX31" fmla="*/ 324953 w 432708"/>
                <a:gd name="connsiteY31" fmla="*/ 29016 h 432707"/>
                <a:gd name="connsiteX32" fmla="*/ 403692 w 432708"/>
                <a:gd name="connsiteY32" fmla="*/ 107754 h 432707"/>
                <a:gd name="connsiteX33" fmla="*/ 432708 w 432708"/>
                <a:gd name="connsiteY33" fmla="*/ 216354 h 432707"/>
                <a:gd name="connsiteX34" fmla="*/ 403692 w 432708"/>
                <a:gd name="connsiteY34" fmla="*/ 324953 h 432707"/>
                <a:gd name="connsiteX35" fmla="*/ 324953 w 432708"/>
                <a:gd name="connsiteY35" fmla="*/ 403691 h 432707"/>
                <a:gd name="connsiteX36" fmla="*/ 216354 w 432708"/>
                <a:gd name="connsiteY36" fmla="*/ 432707 h 432707"/>
                <a:gd name="connsiteX37" fmla="*/ 107755 w 432708"/>
                <a:gd name="connsiteY37" fmla="*/ 403691 h 432707"/>
                <a:gd name="connsiteX38" fmla="*/ 29016 w 432708"/>
                <a:gd name="connsiteY38" fmla="*/ 324953 h 432707"/>
                <a:gd name="connsiteX39" fmla="*/ 0 w 432708"/>
                <a:gd name="connsiteY39" fmla="*/ 216354 h 432707"/>
                <a:gd name="connsiteX40" fmla="*/ 29016 w 432708"/>
                <a:gd name="connsiteY40" fmla="*/ 107754 h 432707"/>
                <a:gd name="connsiteX41" fmla="*/ 107755 w 432708"/>
                <a:gd name="connsiteY41" fmla="*/ 29016 h 432707"/>
                <a:gd name="connsiteX42" fmla="*/ 216354 w 432708"/>
                <a:gd name="connsiteY42" fmla="*/ 0 h 43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32708" h="432707">
                  <a:moveTo>
                    <a:pt x="225369" y="108177"/>
                  </a:moveTo>
                  <a:lnTo>
                    <a:pt x="243399" y="108177"/>
                  </a:lnTo>
                  <a:cubicBezTo>
                    <a:pt x="246028" y="108177"/>
                    <a:pt x="248188" y="109022"/>
                    <a:pt x="249878" y="110712"/>
                  </a:cubicBezTo>
                  <a:cubicBezTo>
                    <a:pt x="251568" y="112402"/>
                    <a:pt x="252414" y="114562"/>
                    <a:pt x="252414" y="117191"/>
                  </a:cubicBezTo>
                  <a:lnTo>
                    <a:pt x="252414" y="243398"/>
                  </a:lnTo>
                  <a:cubicBezTo>
                    <a:pt x="252414" y="246027"/>
                    <a:pt x="251568" y="248187"/>
                    <a:pt x="249878" y="249877"/>
                  </a:cubicBezTo>
                  <a:cubicBezTo>
                    <a:pt x="248188" y="251567"/>
                    <a:pt x="246028" y="252412"/>
                    <a:pt x="243399" y="252412"/>
                  </a:cubicBezTo>
                  <a:lnTo>
                    <a:pt x="153252" y="252412"/>
                  </a:lnTo>
                  <a:cubicBezTo>
                    <a:pt x="150623" y="252412"/>
                    <a:pt x="148462" y="251567"/>
                    <a:pt x="146772" y="249877"/>
                  </a:cubicBezTo>
                  <a:cubicBezTo>
                    <a:pt x="145082" y="248187"/>
                    <a:pt x="144237" y="246027"/>
                    <a:pt x="144237" y="243398"/>
                  </a:cubicBezTo>
                  <a:lnTo>
                    <a:pt x="144237" y="225368"/>
                  </a:lnTo>
                  <a:cubicBezTo>
                    <a:pt x="144237" y="222739"/>
                    <a:pt x="145082" y="220579"/>
                    <a:pt x="146772" y="218889"/>
                  </a:cubicBezTo>
                  <a:cubicBezTo>
                    <a:pt x="148462" y="217199"/>
                    <a:pt x="150623" y="216354"/>
                    <a:pt x="153252" y="216354"/>
                  </a:cubicBezTo>
                  <a:lnTo>
                    <a:pt x="216355" y="216354"/>
                  </a:lnTo>
                  <a:lnTo>
                    <a:pt x="216355" y="117191"/>
                  </a:lnTo>
                  <a:cubicBezTo>
                    <a:pt x="216355" y="114562"/>
                    <a:pt x="217200" y="112402"/>
                    <a:pt x="218890" y="110712"/>
                  </a:cubicBezTo>
                  <a:cubicBezTo>
                    <a:pt x="220581" y="109022"/>
                    <a:pt x="222740" y="108177"/>
                    <a:pt x="225369" y="108177"/>
                  </a:cubicBezTo>
                  <a:close/>
                  <a:moveTo>
                    <a:pt x="216354" y="63103"/>
                  </a:moveTo>
                  <a:cubicBezTo>
                    <a:pt x="188558" y="63103"/>
                    <a:pt x="162923" y="69958"/>
                    <a:pt x="139447" y="83668"/>
                  </a:cubicBezTo>
                  <a:cubicBezTo>
                    <a:pt x="115971" y="97378"/>
                    <a:pt x="97378" y="115971"/>
                    <a:pt x="83668" y="139447"/>
                  </a:cubicBezTo>
                  <a:cubicBezTo>
                    <a:pt x="69958" y="162922"/>
                    <a:pt x="63103" y="188558"/>
                    <a:pt x="63103" y="216354"/>
                  </a:cubicBezTo>
                  <a:cubicBezTo>
                    <a:pt x="63103" y="244149"/>
                    <a:pt x="69958" y="269785"/>
                    <a:pt x="83668" y="293260"/>
                  </a:cubicBezTo>
                  <a:cubicBezTo>
                    <a:pt x="97378" y="316736"/>
                    <a:pt x="115971" y="335329"/>
                    <a:pt x="139447" y="349039"/>
                  </a:cubicBezTo>
                  <a:cubicBezTo>
                    <a:pt x="162923" y="362749"/>
                    <a:pt x="188558" y="369604"/>
                    <a:pt x="216354" y="369604"/>
                  </a:cubicBezTo>
                  <a:cubicBezTo>
                    <a:pt x="244150" y="369604"/>
                    <a:pt x="269785" y="362749"/>
                    <a:pt x="293261" y="349039"/>
                  </a:cubicBezTo>
                  <a:cubicBezTo>
                    <a:pt x="316737" y="335329"/>
                    <a:pt x="335330" y="316736"/>
                    <a:pt x="349039" y="293260"/>
                  </a:cubicBezTo>
                  <a:cubicBezTo>
                    <a:pt x="362750" y="269785"/>
                    <a:pt x="369604" y="244149"/>
                    <a:pt x="369604" y="216354"/>
                  </a:cubicBezTo>
                  <a:cubicBezTo>
                    <a:pt x="369604" y="188558"/>
                    <a:pt x="362750" y="162922"/>
                    <a:pt x="349039" y="139447"/>
                  </a:cubicBezTo>
                  <a:cubicBezTo>
                    <a:pt x="335330" y="115971"/>
                    <a:pt x="316737" y="97378"/>
                    <a:pt x="293261" y="83668"/>
                  </a:cubicBezTo>
                  <a:cubicBezTo>
                    <a:pt x="269785" y="69958"/>
                    <a:pt x="244150" y="63103"/>
                    <a:pt x="216354" y="63103"/>
                  </a:cubicBezTo>
                  <a:close/>
                  <a:moveTo>
                    <a:pt x="216354" y="0"/>
                  </a:moveTo>
                  <a:cubicBezTo>
                    <a:pt x="255606" y="0"/>
                    <a:pt x="291806" y="9672"/>
                    <a:pt x="324953" y="29016"/>
                  </a:cubicBezTo>
                  <a:cubicBezTo>
                    <a:pt x="358101" y="48360"/>
                    <a:pt x="384347" y="74606"/>
                    <a:pt x="403692" y="107754"/>
                  </a:cubicBezTo>
                  <a:cubicBezTo>
                    <a:pt x="423036" y="140902"/>
                    <a:pt x="432708" y="177102"/>
                    <a:pt x="432708" y="216354"/>
                  </a:cubicBezTo>
                  <a:cubicBezTo>
                    <a:pt x="432708" y="255605"/>
                    <a:pt x="423036" y="291805"/>
                    <a:pt x="403692" y="324953"/>
                  </a:cubicBezTo>
                  <a:cubicBezTo>
                    <a:pt x="384347" y="358101"/>
                    <a:pt x="358101" y="384347"/>
                    <a:pt x="324953" y="403691"/>
                  </a:cubicBezTo>
                  <a:cubicBezTo>
                    <a:pt x="291806" y="423035"/>
                    <a:pt x="255606" y="432707"/>
                    <a:pt x="216354" y="432707"/>
                  </a:cubicBezTo>
                  <a:cubicBezTo>
                    <a:pt x="177102" y="432707"/>
                    <a:pt x="140902" y="423035"/>
                    <a:pt x="107755" y="403691"/>
                  </a:cubicBezTo>
                  <a:cubicBezTo>
                    <a:pt x="74607" y="384347"/>
                    <a:pt x="48361" y="358101"/>
                    <a:pt x="29016" y="324953"/>
                  </a:cubicBezTo>
                  <a:cubicBezTo>
                    <a:pt x="9673" y="291805"/>
                    <a:pt x="0" y="255605"/>
                    <a:pt x="0" y="216354"/>
                  </a:cubicBezTo>
                  <a:cubicBezTo>
                    <a:pt x="0" y="177102"/>
                    <a:pt x="9673" y="140902"/>
                    <a:pt x="29016" y="107754"/>
                  </a:cubicBezTo>
                  <a:cubicBezTo>
                    <a:pt x="48361" y="74606"/>
                    <a:pt x="74607" y="48360"/>
                    <a:pt x="107755" y="29016"/>
                  </a:cubicBezTo>
                  <a:cubicBezTo>
                    <a:pt x="140902" y="9672"/>
                    <a:pt x="177102" y="0"/>
                    <a:pt x="216354" y="0"/>
                  </a:cubicBezTo>
                  <a:close/>
                </a:path>
              </a:pathLst>
            </a:custGeom>
            <a:solidFill>
              <a:srgbClr val="0E4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019361" y="3872742"/>
            <a:ext cx="684151" cy="603132"/>
            <a:chOff x="866568" y="3130261"/>
            <a:chExt cx="684151" cy="603132"/>
          </a:xfrm>
        </p:grpSpPr>
        <p:sp>
          <p:nvSpPr>
            <p:cNvPr id="9" name="圆角矩形 44"/>
            <p:cNvSpPr/>
            <p:nvPr/>
          </p:nvSpPr>
          <p:spPr>
            <a:xfrm>
              <a:off x="866568" y="3130261"/>
              <a:ext cx="684151" cy="603132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8900000" scaled="1"/>
              <a:tileRect/>
            </a:gradFill>
            <a:ln w="12700" cap="flat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74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>
              <a:outerShdw blurRad="127000" dist="50800" dir="8100000" algn="tr" rotWithShape="0">
                <a:sysClr val="window" lastClr="FFFFFF">
                  <a:lumMod val="50000"/>
                  <a:alpha val="4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1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2" name="Freeform 321"/>
            <p:cNvSpPr/>
            <p:nvPr/>
          </p:nvSpPr>
          <p:spPr>
            <a:xfrm>
              <a:off x="952503" y="3239480"/>
              <a:ext cx="504825" cy="396445"/>
            </a:xfrm>
            <a:custGeom>
              <a:avLst/>
              <a:gdLst>
                <a:gd name="connsiteX0" fmla="*/ 153249 w 504825"/>
                <a:gd name="connsiteY0" fmla="*/ 288471 h 396648"/>
                <a:gd name="connsiteX1" fmla="*/ 423692 w 504825"/>
                <a:gd name="connsiteY1" fmla="*/ 288471 h 396648"/>
                <a:gd name="connsiteX2" fmla="*/ 430029 w 504825"/>
                <a:gd name="connsiteY2" fmla="*/ 291148 h 396648"/>
                <a:gd name="connsiteX3" fmla="*/ 432706 w 504825"/>
                <a:gd name="connsiteY3" fmla="*/ 297486 h 396648"/>
                <a:gd name="connsiteX4" fmla="*/ 432706 w 504825"/>
                <a:gd name="connsiteY4" fmla="*/ 315516 h 396648"/>
                <a:gd name="connsiteX5" fmla="*/ 430029 w 504825"/>
                <a:gd name="connsiteY5" fmla="*/ 321854 h 396648"/>
                <a:gd name="connsiteX6" fmla="*/ 423692 w 504825"/>
                <a:gd name="connsiteY6" fmla="*/ 324530 h 396648"/>
                <a:gd name="connsiteX7" fmla="*/ 153249 w 504825"/>
                <a:gd name="connsiteY7" fmla="*/ 324530 h 396648"/>
                <a:gd name="connsiteX8" fmla="*/ 146911 w 504825"/>
                <a:gd name="connsiteY8" fmla="*/ 321854 h 396648"/>
                <a:gd name="connsiteX9" fmla="*/ 144234 w 504825"/>
                <a:gd name="connsiteY9" fmla="*/ 315516 h 396648"/>
                <a:gd name="connsiteX10" fmla="*/ 144234 w 504825"/>
                <a:gd name="connsiteY10" fmla="*/ 297486 h 396648"/>
                <a:gd name="connsiteX11" fmla="*/ 146911 w 504825"/>
                <a:gd name="connsiteY11" fmla="*/ 291148 h 396648"/>
                <a:gd name="connsiteX12" fmla="*/ 153249 w 504825"/>
                <a:gd name="connsiteY12" fmla="*/ 288471 h 396648"/>
                <a:gd name="connsiteX13" fmla="*/ 81132 w 504825"/>
                <a:gd name="connsiteY13" fmla="*/ 288471 h 396648"/>
                <a:gd name="connsiteX14" fmla="*/ 99162 w 504825"/>
                <a:gd name="connsiteY14" fmla="*/ 288471 h 396648"/>
                <a:gd name="connsiteX15" fmla="*/ 105500 w 504825"/>
                <a:gd name="connsiteY15" fmla="*/ 291148 h 396648"/>
                <a:gd name="connsiteX16" fmla="*/ 108176 w 504825"/>
                <a:gd name="connsiteY16" fmla="*/ 297486 h 396648"/>
                <a:gd name="connsiteX17" fmla="*/ 108176 w 504825"/>
                <a:gd name="connsiteY17" fmla="*/ 315516 h 396648"/>
                <a:gd name="connsiteX18" fmla="*/ 105500 w 504825"/>
                <a:gd name="connsiteY18" fmla="*/ 321854 h 396648"/>
                <a:gd name="connsiteX19" fmla="*/ 99162 w 504825"/>
                <a:gd name="connsiteY19" fmla="*/ 324530 h 396648"/>
                <a:gd name="connsiteX20" fmla="*/ 81132 w 504825"/>
                <a:gd name="connsiteY20" fmla="*/ 324530 h 396648"/>
                <a:gd name="connsiteX21" fmla="*/ 74793 w 504825"/>
                <a:gd name="connsiteY21" fmla="*/ 321854 h 396648"/>
                <a:gd name="connsiteX22" fmla="*/ 72117 w 504825"/>
                <a:gd name="connsiteY22" fmla="*/ 315516 h 396648"/>
                <a:gd name="connsiteX23" fmla="*/ 72117 w 504825"/>
                <a:gd name="connsiteY23" fmla="*/ 297486 h 396648"/>
                <a:gd name="connsiteX24" fmla="*/ 74793 w 504825"/>
                <a:gd name="connsiteY24" fmla="*/ 291148 h 396648"/>
                <a:gd name="connsiteX25" fmla="*/ 81132 w 504825"/>
                <a:gd name="connsiteY25" fmla="*/ 288471 h 396648"/>
                <a:gd name="connsiteX26" fmla="*/ 153249 w 504825"/>
                <a:gd name="connsiteY26" fmla="*/ 216354 h 396648"/>
                <a:gd name="connsiteX27" fmla="*/ 423692 w 504825"/>
                <a:gd name="connsiteY27" fmla="*/ 216354 h 396648"/>
                <a:gd name="connsiteX28" fmla="*/ 430029 w 504825"/>
                <a:gd name="connsiteY28" fmla="*/ 219030 h 396648"/>
                <a:gd name="connsiteX29" fmla="*/ 432706 w 504825"/>
                <a:gd name="connsiteY29" fmla="*/ 225368 h 396648"/>
                <a:gd name="connsiteX30" fmla="*/ 432706 w 504825"/>
                <a:gd name="connsiteY30" fmla="*/ 243398 h 396648"/>
                <a:gd name="connsiteX31" fmla="*/ 430029 w 504825"/>
                <a:gd name="connsiteY31" fmla="*/ 249736 h 396648"/>
                <a:gd name="connsiteX32" fmla="*/ 423692 w 504825"/>
                <a:gd name="connsiteY32" fmla="*/ 252412 h 396648"/>
                <a:gd name="connsiteX33" fmla="*/ 153249 w 504825"/>
                <a:gd name="connsiteY33" fmla="*/ 252412 h 396648"/>
                <a:gd name="connsiteX34" fmla="*/ 146911 w 504825"/>
                <a:gd name="connsiteY34" fmla="*/ 249736 h 396648"/>
                <a:gd name="connsiteX35" fmla="*/ 144234 w 504825"/>
                <a:gd name="connsiteY35" fmla="*/ 243398 h 396648"/>
                <a:gd name="connsiteX36" fmla="*/ 144234 w 504825"/>
                <a:gd name="connsiteY36" fmla="*/ 225368 h 396648"/>
                <a:gd name="connsiteX37" fmla="*/ 146911 w 504825"/>
                <a:gd name="connsiteY37" fmla="*/ 219030 h 396648"/>
                <a:gd name="connsiteX38" fmla="*/ 153249 w 504825"/>
                <a:gd name="connsiteY38" fmla="*/ 216354 h 396648"/>
                <a:gd name="connsiteX39" fmla="*/ 81132 w 504825"/>
                <a:gd name="connsiteY39" fmla="*/ 216354 h 396648"/>
                <a:gd name="connsiteX40" fmla="*/ 99162 w 504825"/>
                <a:gd name="connsiteY40" fmla="*/ 216354 h 396648"/>
                <a:gd name="connsiteX41" fmla="*/ 105500 w 504825"/>
                <a:gd name="connsiteY41" fmla="*/ 219030 h 396648"/>
                <a:gd name="connsiteX42" fmla="*/ 108176 w 504825"/>
                <a:gd name="connsiteY42" fmla="*/ 225368 h 396648"/>
                <a:gd name="connsiteX43" fmla="*/ 108176 w 504825"/>
                <a:gd name="connsiteY43" fmla="*/ 243398 h 396648"/>
                <a:gd name="connsiteX44" fmla="*/ 105500 w 504825"/>
                <a:gd name="connsiteY44" fmla="*/ 249736 h 396648"/>
                <a:gd name="connsiteX45" fmla="*/ 99162 w 504825"/>
                <a:gd name="connsiteY45" fmla="*/ 252412 h 396648"/>
                <a:gd name="connsiteX46" fmla="*/ 81132 w 504825"/>
                <a:gd name="connsiteY46" fmla="*/ 252412 h 396648"/>
                <a:gd name="connsiteX47" fmla="*/ 74793 w 504825"/>
                <a:gd name="connsiteY47" fmla="*/ 249736 h 396648"/>
                <a:gd name="connsiteX48" fmla="*/ 72117 w 504825"/>
                <a:gd name="connsiteY48" fmla="*/ 243398 h 396648"/>
                <a:gd name="connsiteX49" fmla="*/ 72117 w 504825"/>
                <a:gd name="connsiteY49" fmla="*/ 225368 h 396648"/>
                <a:gd name="connsiteX50" fmla="*/ 74793 w 504825"/>
                <a:gd name="connsiteY50" fmla="*/ 219030 h 396648"/>
                <a:gd name="connsiteX51" fmla="*/ 81132 w 504825"/>
                <a:gd name="connsiteY51" fmla="*/ 216354 h 396648"/>
                <a:gd name="connsiteX52" fmla="*/ 153249 w 504825"/>
                <a:gd name="connsiteY52" fmla="*/ 144236 h 396648"/>
                <a:gd name="connsiteX53" fmla="*/ 423692 w 504825"/>
                <a:gd name="connsiteY53" fmla="*/ 144236 h 396648"/>
                <a:gd name="connsiteX54" fmla="*/ 430029 w 504825"/>
                <a:gd name="connsiteY54" fmla="*/ 146912 h 396648"/>
                <a:gd name="connsiteX55" fmla="*/ 432706 w 504825"/>
                <a:gd name="connsiteY55" fmla="*/ 153250 h 396648"/>
                <a:gd name="connsiteX56" fmla="*/ 432706 w 504825"/>
                <a:gd name="connsiteY56" fmla="*/ 171280 h 396648"/>
                <a:gd name="connsiteX57" fmla="*/ 430029 w 504825"/>
                <a:gd name="connsiteY57" fmla="*/ 177618 h 396648"/>
                <a:gd name="connsiteX58" fmla="*/ 423692 w 504825"/>
                <a:gd name="connsiteY58" fmla="*/ 180295 h 396648"/>
                <a:gd name="connsiteX59" fmla="*/ 153249 w 504825"/>
                <a:gd name="connsiteY59" fmla="*/ 180295 h 396648"/>
                <a:gd name="connsiteX60" fmla="*/ 146911 w 504825"/>
                <a:gd name="connsiteY60" fmla="*/ 177618 h 396648"/>
                <a:gd name="connsiteX61" fmla="*/ 144234 w 504825"/>
                <a:gd name="connsiteY61" fmla="*/ 171280 h 396648"/>
                <a:gd name="connsiteX62" fmla="*/ 144234 w 504825"/>
                <a:gd name="connsiteY62" fmla="*/ 153250 h 396648"/>
                <a:gd name="connsiteX63" fmla="*/ 146911 w 504825"/>
                <a:gd name="connsiteY63" fmla="*/ 146912 h 396648"/>
                <a:gd name="connsiteX64" fmla="*/ 153249 w 504825"/>
                <a:gd name="connsiteY64" fmla="*/ 144236 h 396648"/>
                <a:gd name="connsiteX65" fmla="*/ 81132 w 504825"/>
                <a:gd name="connsiteY65" fmla="*/ 144236 h 396648"/>
                <a:gd name="connsiteX66" fmla="*/ 99162 w 504825"/>
                <a:gd name="connsiteY66" fmla="*/ 144236 h 396648"/>
                <a:gd name="connsiteX67" fmla="*/ 105500 w 504825"/>
                <a:gd name="connsiteY67" fmla="*/ 146912 h 396648"/>
                <a:gd name="connsiteX68" fmla="*/ 108176 w 504825"/>
                <a:gd name="connsiteY68" fmla="*/ 153250 h 396648"/>
                <a:gd name="connsiteX69" fmla="*/ 108176 w 504825"/>
                <a:gd name="connsiteY69" fmla="*/ 171280 h 396648"/>
                <a:gd name="connsiteX70" fmla="*/ 105500 w 504825"/>
                <a:gd name="connsiteY70" fmla="*/ 177618 h 396648"/>
                <a:gd name="connsiteX71" fmla="*/ 99162 w 504825"/>
                <a:gd name="connsiteY71" fmla="*/ 180295 h 396648"/>
                <a:gd name="connsiteX72" fmla="*/ 81132 w 504825"/>
                <a:gd name="connsiteY72" fmla="*/ 180295 h 396648"/>
                <a:gd name="connsiteX73" fmla="*/ 74793 w 504825"/>
                <a:gd name="connsiteY73" fmla="*/ 177618 h 396648"/>
                <a:gd name="connsiteX74" fmla="*/ 72117 w 504825"/>
                <a:gd name="connsiteY74" fmla="*/ 171280 h 396648"/>
                <a:gd name="connsiteX75" fmla="*/ 72117 w 504825"/>
                <a:gd name="connsiteY75" fmla="*/ 153250 h 396648"/>
                <a:gd name="connsiteX76" fmla="*/ 74793 w 504825"/>
                <a:gd name="connsiteY76" fmla="*/ 146912 h 396648"/>
                <a:gd name="connsiteX77" fmla="*/ 81132 w 504825"/>
                <a:gd name="connsiteY77" fmla="*/ 144236 h 396648"/>
                <a:gd name="connsiteX78" fmla="*/ 45073 w 504825"/>
                <a:gd name="connsiteY78" fmla="*/ 108177 h 396648"/>
                <a:gd name="connsiteX79" fmla="*/ 38735 w 504825"/>
                <a:gd name="connsiteY79" fmla="*/ 110853 h 396648"/>
                <a:gd name="connsiteX80" fmla="*/ 36059 w 504825"/>
                <a:gd name="connsiteY80" fmla="*/ 117191 h 396648"/>
                <a:gd name="connsiteX81" fmla="*/ 36059 w 504825"/>
                <a:gd name="connsiteY81" fmla="*/ 351575 h 396648"/>
                <a:gd name="connsiteX82" fmla="*/ 38735 w 504825"/>
                <a:gd name="connsiteY82" fmla="*/ 357913 h 396648"/>
                <a:gd name="connsiteX83" fmla="*/ 45073 w 504825"/>
                <a:gd name="connsiteY83" fmla="*/ 360589 h 396648"/>
                <a:gd name="connsiteX84" fmla="*/ 459751 w 504825"/>
                <a:gd name="connsiteY84" fmla="*/ 360589 h 396648"/>
                <a:gd name="connsiteX85" fmla="*/ 466090 w 504825"/>
                <a:gd name="connsiteY85" fmla="*/ 357913 h 396648"/>
                <a:gd name="connsiteX86" fmla="*/ 468765 w 504825"/>
                <a:gd name="connsiteY86" fmla="*/ 351575 h 396648"/>
                <a:gd name="connsiteX87" fmla="*/ 468765 w 504825"/>
                <a:gd name="connsiteY87" fmla="*/ 117191 h 396648"/>
                <a:gd name="connsiteX88" fmla="*/ 466090 w 504825"/>
                <a:gd name="connsiteY88" fmla="*/ 110853 h 396648"/>
                <a:gd name="connsiteX89" fmla="*/ 459751 w 504825"/>
                <a:gd name="connsiteY89" fmla="*/ 108177 h 396648"/>
                <a:gd name="connsiteX90" fmla="*/ 45073 w 504825"/>
                <a:gd name="connsiteY90" fmla="*/ 0 h 396648"/>
                <a:gd name="connsiteX91" fmla="*/ 459751 w 504825"/>
                <a:gd name="connsiteY91" fmla="*/ 0 h 396648"/>
                <a:gd name="connsiteX92" fmla="*/ 491584 w 504825"/>
                <a:gd name="connsiteY92" fmla="*/ 13240 h 396648"/>
                <a:gd name="connsiteX93" fmla="*/ 504825 w 504825"/>
                <a:gd name="connsiteY93" fmla="*/ 45074 h 396648"/>
                <a:gd name="connsiteX94" fmla="*/ 504825 w 504825"/>
                <a:gd name="connsiteY94" fmla="*/ 351575 h 396648"/>
                <a:gd name="connsiteX95" fmla="*/ 491584 w 504825"/>
                <a:gd name="connsiteY95" fmla="*/ 383408 h 396648"/>
                <a:gd name="connsiteX96" fmla="*/ 459751 w 504825"/>
                <a:gd name="connsiteY96" fmla="*/ 396648 h 396648"/>
                <a:gd name="connsiteX97" fmla="*/ 45073 w 504825"/>
                <a:gd name="connsiteY97" fmla="*/ 396648 h 396648"/>
                <a:gd name="connsiteX98" fmla="*/ 13240 w 504825"/>
                <a:gd name="connsiteY98" fmla="*/ 383408 h 396648"/>
                <a:gd name="connsiteX99" fmla="*/ 0 w 504825"/>
                <a:gd name="connsiteY99" fmla="*/ 351575 h 396648"/>
                <a:gd name="connsiteX100" fmla="*/ 0 w 504825"/>
                <a:gd name="connsiteY100" fmla="*/ 45074 h 396648"/>
                <a:gd name="connsiteX101" fmla="*/ 13240 w 504825"/>
                <a:gd name="connsiteY101" fmla="*/ 13240 h 396648"/>
                <a:gd name="connsiteX102" fmla="*/ 45073 w 504825"/>
                <a:gd name="connsiteY102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04825" h="396648">
                  <a:moveTo>
                    <a:pt x="153249" y="288471"/>
                  </a:moveTo>
                  <a:lnTo>
                    <a:pt x="423692" y="288471"/>
                  </a:lnTo>
                  <a:cubicBezTo>
                    <a:pt x="426133" y="288471"/>
                    <a:pt x="428246" y="289363"/>
                    <a:pt x="430029" y="291148"/>
                  </a:cubicBezTo>
                  <a:cubicBezTo>
                    <a:pt x="431814" y="292932"/>
                    <a:pt x="432706" y="295045"/>
                    <a:pt x="432706" y="297486"/>
                  </a:cubicBezTo>
                  <a:lnTo>
                    <a:pt x="432706" y="315516"/>
                  </a:lnTo>
                  <a:cubicBezTo>
                    <a:pt x="432706" y="317957"/>
                    <a:pt x="431814" y="320070"/>
                    <a:pt x="430029" y="321854"/>
                  </a:cubicBezTo>
                  <a:cubicBezTo>
                    <a:pt x="428246" y="323638"/>
                    <a:pt x="426133" y="324530"/>
                    <a:pt x="423692" y="324530"/>
                  </a:cubicBezTo>
                  <a:lnTo>
                    <a:pt x="153249" y="324530"/>
                  </a:lnTo>
                  <a:cubicBezTo>
                    <a:pt x="150808" y="324530"/>
                    <a:pt x="148696" y="323638"/>
                    <a:pt x="146911" y="321854"/>
                  </a:cubicBezTo>
                  <a:cubicBezTo>
                    <a:pt x="145127" y="320070"/>
                    <a:pt x="144234" y="317957"/>
                    <a:pt x="144234" y="315516"/>
                  </a:cubicBezTo>
                  <a:lnTo>
                    <a:pt x="144234" y="297486"/>
                  </a:lnTo>
                  <a:cubicBezTo>
                    <a:pt x="144234" y="295045"/>
                    <a:pt x="145127" y="292932"/>
                    <a:pt x="146911" y="291148"/>
                  </a:cubicBezTo>
                  <a:cubicBezTo>
                    <a:pt x="148696" y="289363"/>
                    <a:pt x="150808" y="288471"/>
                    <a:pt x="153249" y="288471"/>
                  </a:cubicBezTo>
                  <a:close/>
                  <a:moveTo>
                    <a:pt x="81132" y="288471"/>
                  </a:moveTo>
                  <a:lnTo>
                    <a:pt x="99162" y="288471"/>
                  </a:lnTo>
                  <a:cubicBezTo>
                    <a:pt x="101603" y="288471"/>
                    <a:pt x="103716" y="289363"/>
                    <a:pt x="105500" y="291148"/>
                  </a:cubicBezTo>
                  <a:cubicBezTo>
                    <a:pt x="107285" y="292932"/>
                    <a:pt x="108176" y="295045"/>
                    <a:pt x="108176" y="297486"/>
                  </a:cubicBezTo>
                  <a:lnTo>
                    <a:pt x="108176" y="315516"/>
                  </a:lnTo>
                  <a:cubicBezTo>
                    <a:pt x="108176" y="317957"/>
                    <a:pt x="107285" y="320070"/>
                    <a:pt x="105500" y="321854"/>
                  </a:cubicBezTo>
                  <a:cubicBezTo>
                    <a:pt x="103716" y="323638"/>
                    <a:pt x="101603" y="324530"/>
                    <a:pt x="99162" y="324530"/>
                  </a:cubicBezTo>
                  <a:lnTo>
                    <a:pt x="81132" y="324530"/>
                  </a:lnTo>
                  <a:cubicBezTo>
                    <a:pt x="78691" y="324530"/>
                    <a:pt x="76579" y="323638"/>
                    <a:pt x="74793" y="321854"/>
                  </a:cubicBezTo>
                  <a:cubicBezTo>
                    <a:pt x="73010" y="320070"/>
                    <a:pt x="72117" y="317957"/>
                    <a:pt x="72117" y="315516"/>
                  </a:cubicBezTo>
                  <a:lnTo>
                    <a:pt x="72117" y="297486"/>
                  </a:lnTo>
                  <a:cubicBezTo>
                    <a:pt x="72117" y="295045"/>
                    <a:pt x="73010" y="292932"/>
                    <a:pt x="74793" y="291148"/>
                  </a:cubicBezTo>
                  <a:cubicBezTo>
                    <a:pt x="76579" y="289363"/>
                    <a:pt x="78691" y="288471"/>
                    <a:pt x="81132" y="288471"/>
                  </a:cubicBezTo>
                  <a:close/>
                  <a:moveTo>
                    <a:pt x="153249" y="216354"/>
                  </a:moveTo>
                  <a:lnTo>
                    <a:pt x="423692" y="216354"/>
                  </a:lnTo>
                  <a:cubicBezTo>
                    <a:pt x="426133" y="216354"/>
                    <a:pt x="428246" y="217246"/>
                    <a:pt x="430029" y="219030"/>
                  </a:cubicBezTo>
                  <a:cubicBezTo>
                    <a:pt x="431814" y="220814"/>
                    <a:pt x="432706" y="222927"/>
                    <a:pt x="432706" y="225368"/>
                  </a:cubicBezTo>
                  <a:lnTo>
                    <a:pt x="432706" y="243398"/>
                  </a:lnTo>
                  <a:cubicBezTo>
                    <a:pt x="432706" y="245839"/>
                    <a:pt x="431814" y="247952"/>
                    <a:pt x="430029" y="249736"/>
                  </a:cubicBezTo>
                  <a:cubicBezTo>
                    <a:pt x="428246" y="251520"/>
                    <a:pt x="426133" y="252412"/>
                    <a:pt x="423692" y="252412"/>
                  </a:cubicBezTo>
                  <a:lnTo>
                    <a:pt x="153249" y="252412"/>
                  </a:lnTo>
                  <a:cubicBezTo>
                    <a:pt x="150808" y="252412"/>
                    <a:pt x="148696" y="251520"/>
                    <a:pt x="146911" y="249736"/>
                  </a:cubicBezTo>
                  <a:cubicBezTo>
                    <a:pt x="145127" y="247952"/>
                    <a:pt x="144234" y="245839"/>
                    <a:pt x="144234" y="243398"/>
                  </a:cubicBezTo>
                  <a:lnTo>
                    <a:pt x="144234" y="225368"/>
                  </a:lnTo>
                  <a:cubicBezTo>
                    <a:pt x="144234" y="222927"/>
                    <a:pt x="145127" y="220814"/>
                    <a:pt x="146911" y="219030"/>
                  </a:cubicBezTo>
                  <a:cubicBezTo>
                    <a:pt x="148696" y="217246"/>
                    <a:pt x="150808" y="216354"/>
                    <a:pt x="153249" y="216354"/>
                  </a:cubicBezTo>
                  <a:close/>
                  <a:moveTo>
                    <a:pt x="81132" y="216354"/>
                  </a:moveTo>
                  <a:lnTo>
                    <a:pt x="99162" y="216354"/>
                  </a:lnTo>
                  <a:cubicBezTo>
                    <a:pt x="101603" y="216354"/>
                    <a:pt x="103716" y="217246"/>
                    <a:pt x="105500" y="219030"/>
                  </a:cubicBezTo>
                  <a:cubicBezTo>
                    <a:pt x="107285" y="220814"/>
                    <a:pt x="108176" y="222927"/>
                    <a:pt x="108176" y="225368"/>
                  </a:cubicBezTo>
                  <a:lnTo>
                    <a:pt x="108176" y="243398"/>
                  </a:lnTo>
                  <a:cubicBezTo>
                    <a:pt x="108176" y="245839"/>
                    <a:pt x="107285" y="247952"/>
                    <a:pt x="105500" y="249736"/>
                  </a:cubicBezTo>
                  <a:cubicBezTo>
                    <a:pt x="103716" y="251520"/>
                    <a:pt x="101603" y="252412"/>
                    <a:pt x="99162" y="252412"/>
                  </a:cubicBezTo>
                  <a:lnTo>
                    <a:pt x="81132" y="252412"/>
                  </a:lnTo>
                  <a:cubicBezTo>
                    <a:pt x="78691" y="252412"/>
                    <a:pt x="76579" y="251520"/>
                    <a:pt x="74793" y="249736"/>
                  </a:cubicBezTo>
                  <a:cubicBezTo>
                    <a:pt x="73010" y="247952"/>
                    <a:pt x="72117" y="245839"/>
                    <a:pt x="72117" y="243398"/>
                  </a:cubicBezTo>
                  <a:lnTo>
                    <a:pt x="72117" y="225368"/>
                  </a:lnTo>
                  <a:cubicBezTo>
                    <a:pt x="72117" y="222927"/>
                    <a:pt x="73010" y="220814"/>
                    <a:pt x="74793" y="219030"/>
                  </a:cubicBezTo>
                  <a:cubicBezTo>
                    <a:pt x="76579" y="217246"/>
                    <a:pt x="78691" y="216354"/>
                    <a:pt x="81132" y="216354"/>
                  </a:cubicBezTo>
                  <a:close/>
                  <a:moveTo>
                    <a:pt x="153249" y="144236"/>
                  </a:moveTo>
                  <a:lnTo>
                    <a:pt x="423692" y="144236"/>
                  </a:lnTo>
                  <a:cubicBezTo>
                    <a:pt x="426133" y="144236"/>
                    <a:pt x="428246" y="145128"/>
                    <a:pt x="430029" y="146912"/>
                  </a:cubicBezTo>
                  <a:cubicBezTo>
                    <a:pt x="431814" y="148696"/>
                    <a:pt x="432706" y="150809"/>
                    <a:pt x="432706" y="153250"/>
                  </a:cubicBezTo>
                  <a:lnTo>
                    <a:pt x="432706" y="171280"/>
                  </a:lnTo>
                  <a:cubicBezTo>
                    <a:pt x="432706" y="173721"/>
                    <a:pt x="431814" y="175834"/>
                    <a:pt x="430029" y="177618"/>
                  </a:cubicBezTo>
                  <a:cubicBezTo>
                    <a:pt x="428246" y="179403"/>
                    <a:pt x="426133" y="180295"/>
                    <a:pt x="423692" y="180295"/>
                  </a:cubicBezTo>
                  <a:lnTo>
                    <a:pt x="153249" y="180295"/>
                  </a:lnTo>
                  <a:cubicBezTo>
                    <a:pt x="150808" y="180295"/>
                    <a:pt x="148696" y="179403"/>
                    <a:pt x="146911" y="177618"/>
                  </a:cubicBezTo>
                  <a:cubicBezTo>
                    <a:pt x="145127" y="175834"/>
                    <a:pt x="144234" y="173721"/>
                    <a:pt x="144234" y="171280"/>
                  </a:cubicBezTo>
                  <a:lnTo>
                    <a:pt x="144234" y="153250"/>
                  </a:lnTo>
                  <a:cubicBezTo>
                    <a:pt x="144234" y="150809"/>
                    <a:pt x="145127" y="148696"/>
                    <a:pt x="146911" y="146912"/>
                  </a:cubicBezTo>
                  <a:cubicBezTo>
                    <a:pt x="148696" y="145128"/>
                    <a:pt x="150808" y="144236"/>
                    <a:pt x="153249" y="144236"/>
                  </a:cubicBezTo>
                  <a:close/>
                  <a:moveTo>
                    <a:pt x="81132" y="144236"/>
                  </a:moveTo>
                  <a:lnTo>
                    <a:pt x="99162" y="144236"/>
                  </a:lnTo>
                  <a:cubicBezTo>
                    <a:pt x="101603" y="144236"/>
                    <a:pt x="103716" y="145128"/>
                    <a:pt x="105500" y="146912"/>
                  </a:cubicBezTo>
                  <a:cubicBezTo>
                    <a:pt x="107285" y="148696"/>
                    <a:pt x="108176" y="150809"/>
                    <a:pt x="108176" y="153250"/>
                  </a:cubicBezTo>
                  <a:lnTo>
                    <a:pt x="108176" y="171280"/>
                  </a:lnTo>
                  <a:cubicBezTo>
                    <a:pt x="108176" y="173721"/>
                    <a:pt x="107285" y="175834"/>
                    <a:pt x="105500" y="177618"/>
                  </a:cubicBezTo>
                  <a:cubicBezTo>
                    <a:pt x="103716" y="179403"/>
                    <a:pt x="101603" y="180295"/>
                    <a:pt x="99162" y="180295"/>
                  </a:cubicBezTo>
                  <a:lnTo>
                    <a:pt x="81132" y="180295"/>
                  </a:lnTo>
                  <a:cubicBezTo>
                    <a:pt x="78691" y="180295"/>
                    <a:pt x="76579" y="179403"/>
                    <a:pt x="74793" y="177618"/>
                  </a:cubicBezTo>
                  <a:cubicBezTo>
                    <a:pt x="73010" y="175834"/>
                    <a:pt x="72117" y="173721"/>
                    <a:pt x="72117" y="171280"/>
                  </a:cubicBezTo>
                  <a:lnTo>
                    <a:pt x="72117" y="153250"/>
                  </a:lnTo>
                  <a:cubicBezTo>
                    <a:pt x="72117" y="150809"/>
                    <a:pt x="73010" y="148696"/>
                    <a:pt x="74793" y="146912"/>
                  </a:cubicBezTo>
                  <a:cubicBezTo>
                    <a:pt x="76579" y="145128"/>
                    <a:pt x="78691" y="144236"/>
                    <a:pt x="81132" y="144236"/>
                  </a:cubicBezTo>
                  <a:close/>
                  <a:moveTo>
                    <a:pt x="45073" y="108177"/>
                  </a:moveTo>
                  <a:cubicBezTo>
                    <a:pt x="42633" y="108177"/>
                    <a:pt x="40519" y="109069"/>
                    <a:pt x="38735" y="110853"/>
                  </a:cubicBezTo>
                  <a:cubicBezTo>
                    <a:pt x="36951" y="112637"/>
                    <a:pt x="36059" y="114750"/>
                    <a:pt x="36059" y="117191"/>
                  </a:cubicBezTo>
                  <a:lnTo>
                    <a:pt x="36059" y="351575"/>
                  </a:lnTo>
                  <a:cubicBezTo>
                    <a:pt x="36059" y="354016"/>
                    <a:pt x="36951" y="356129"/>
                    <a:pt x="38735" y="357913"/>
                  </a:cubicBezTo>
                  <a:cubicBezTo>
                    <a:pt x="40519" y="359697"/>
                    <a:pt x="42633" y="360589"/>
                    <a:pt x="45073" y="360589"/>
                  </a:cubicBezTo>
                  <a:lnTo>
                    <a:pt x="459751" y="360589"/>
                  </a:lnTo>
                  <a:cubicBezTo>
                    <a:pt x="462192" y="360589"/>
                    <a:pt x="464305" y="359697"/>
                    <a:pt x="466090" y="357913"/>
                  </a:cubicBezTo>
                  <a:cubicBezTo>
                    <a:pt x="467875" y="356129"/>
                    <a:pt x="468765" y="354016"/>
                    <a:pt x="468765" y="351575"/>
                  </a:cubicBezTo>
                  <a:lnTo>
                    <a:pt x="468765" y="117191"/>
                  </a:lnTo>
                  <a:cubicBezTo>
                    <a:pt x="468765" y="114750"/>
                    <a:pt x="467875" y="112637"/>
                    <a:pt x="466090" y="110853"/>
                  </a:cubicBezTo>
                  <a:cubicBezTo>
                    <a:pt x="464305" y="109069"/>
                    <a:pt x="462192" y="108177"/>
                    <a:pt x="459751" y="108177"/>
                  </a:cubicBezTo>
                  <a:close/>
                  <a:moveTo>
                    <a:pt x="45073" y="0"/>
                  </a:moveTo>
                  <a:lnTo>
                    <a:pt x="459751" y="0"/>
                  </a:lnTo>
                  <a:cubicBezTo>
                    <a:pt x="472147" y="0"/>
                    <a:pt x="482758" y="4413"/>
                    <a:pt x="491584" y="13240"/>
                  </a:cubicBezTo>
                  <a:cubicBezTo>
                    <a:pt x="500412" y="22067"/>
                    <a:pt x="504825" y="32678"/>
                    <a:pt x="504825" y="45074"/>
                  </a:cubicBezTo>
                  <a:lnTo>
                    <a:pt x="504825" y="351575"/>
                  </a:lnTo>
                  <a:cubicBezTo>
                    <a:pt x="504825" y="363970"/>
                    <a:pt x="500412" y="374581"/>
                    <a:pt x="491584" y="383408"/>
                  </a:cubicBezTo>
                  <a:cubicBezTo>
                    <a:pt x="482758" y="392235"/>
                    <a:pt x="472147" y="396648"/>
                    <a:pt x="459751" y="396648"/>
                  </a:cubicBezTo>
                  <a:lnTo>
                    <a:pt x="45073" y="396648"/>
                  </a:lnTo>
                  <a:cubicBezTo>
                    <a:pt x="32678" y="396648"/>
                    <a:pt x="22068" y="392235"/>
                    <a:pt x="13240" y="383408"/>
                  </a:cubicBezTo>
                  <a:cubicBezTo>
                    <a:pt x="4413" y="374581"/>
                    <a:pt x="0" y="363970"/>
                    <a:pt x="0" y="351575"/>
                  </a:cubicBezTo>
                  <a:lnTo>
                    <a:pt x="0" y="45074"/>
                  </a:lnTo>
                  <a:cubicBezTo>
                    <a:pt x="0" y="32678"/>
                    <a:pt x="4413" y="22067"/>
                    <a:pt x="13240" y="13240"/>
                  </a:cubicBezTo>
                  <a:cubicBezTo>
                    <a:pt x="22068" y="4413"/>
                    <a:pt x="32678" y="0"/>
                    <a:pt x="45073" y="0"/>
                  </a:cubicBezTo>
                  <a:close/>
                </a:path>
              </a:pathLst>
            </a:custGeom>
            <a:solidFill>
              <a:srgbClr val="0E4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019361" y="5373216"/>
            <a:ext cx="684151" cy="603132"/>
            <a:chOff x="866568" y="4454228"/>
            <a:chExt cx="684151" cy="603132"/>
          </a:xfrm>
        </p:grpSpPr>
        <p:sp>
          <p:nvSpPr>
            <p:cNvPr id="12" name="圆角矩形 47"/>
            <p:cNvSpPr/>
            <p:nvPr/>
          </p:nvSpPr>
          <p:spPr>
            <a:xfrm>
              <a:off x="866568" y="4454228"/>
              <a:ext cx="684151" cy="603132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8900000" scaled="1"/>
              <a:tileRect/>
            </a:gradFill>
            <a:ln w="12700" cap="flat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74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>
              <a:outerShdw blurRad="127000" dist="50800" dir="8100000" algn="tr" rotWithShape="0">
                <a:sysClr val="window" lastClr="FFFFFF">
                  <a:lumMod val="50000"/>
                  <a:alpha val="40000"/>
                </a:sysClr>
              </a:outerShdw>
            </a:effectLst>
          </p:spPr>
          <p:txBody>
            <a:bodyPr rtlCol="0" anchor="ctr"/>
            <a:lstStyle/>
            <a:p>
              <a:pPr marL="0" marR="0" lvl="0" indent="0" algn="ctr" defTabSz="9141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3" name="Freeform 404"/>
            <p:cNvSpPr/>
            <p:nvPr/>
          </p:nvSpPr>
          <p:spPr>
            <a:xfrm>
              <a:off x="987332" y="4557571"/>
              <a:ext cx="502571" cy="396445"/>
            </a:xfrm>
            <a:custGeom>
              <a:avLst/>
              <a:gdLst>
                <a:gd name="connsiteX0" fmla="*/ 240018 w 502570"/>
                <a:gd name="connsiteY0" fmla="*/ 221988 h 396648"/>
                <a:gd name="connsiteX1" fmla="*/ 207339 w 502570"/>
                <a:gd name="connsiteY1" fmla="*/ 254666 h 396648"/>
                <a:gd name="connsiteX2" fmla="*/ 207339 w 502570"/>
                <a:gd name="connsiteY2" fmla="*/ 270442 h 396648"/>
                <a:gd name="connsiteX3" fmla="*/ 234383 w 502570"/>
                <a:gd name="connsiteY3" fmla="*/ 270442 h 396648"/>
                <a:gd name="connsiteX4" fmla="*/ 234383 w 502570"/>
                <a:gd name="connsiteY4" fmla="*/ 297486 h 396648"/>
                <a:gd name="connsiteX5" fmla="*/ 250159 w 502570"/>
                <a:gd name="connsiteY5" fmla="*/ 297486 h 396648"/>
                <a:gd name="connsiteX6" fmla="*/ 282837 w 502570"/>
                <a:gd name="connsiteY6" fmla="*/ 264808 h 396648"/>
                <a:gd name="connsiteX7" fmla="*/ 369533 w 502570"/>
                <a:gd name="connsiteY7" fmla="*/ 92471 h 396648"/>
                <a:gd name="connsiteX8" fmla="*/ 364815 w 502570"/>
                <a:gd name="connsiteY8" fmla="*/ 94936 h 396648"/>
                <a:gd name="connsiteX9" fmla="*/ 266216 w 502570"/>
                <a:gd name="connsiteY9" fmla="*/ 193535 h 396648"/>
                <a:gd name="connsiteX10" fmla="*/ 265935 w 502570"/>
                <a:gd name="connsiteY10" fmla="*/ 202831 h 396648"/>
                <a:gd name="connsiteX11" fmla="*/ 275231 w 502570"/>
                <a:gd name="connsiteY11" fmla="*/ 202550 h 396648"/>
                <a:gd name="connsiteX12" fmla="*/ 373829 w 502570"/>
                <a:gd name="connsiteY12" fmla="*/ 103951 h 396648"/>
                <a:gd name="connsiteX13" fmla="*/ 374112 w 502570"/>
                <a:gd name="connsiteY13" fmla="*/ 94655 h 396648"/>
                <a:gd name="connsiteX14" fmla="*/ 369533 w 502570"/>
                <a:gd name="connsiteY14" fmla="*/ 92471 h 396648"/>
                <a:gd name="connsiteX15" fmla="*/ 369604 w 502570"/>
                <a:gd name="connsiteY15" fmla="*/ 54088 h 396648"/>
                <a:gd name="connsiteX16" fmla="*/ 450736 w 502570"/>
                <a:gd name="connsiteY16" fmla="*/ 135221 h 396648"/>
                <a:gd name="connsiteX17" fmla="*/ 261427 w 502570"/>
                <a:gd name="connsiteY17" fmla="*/ 324530 h 396648"/>
                <a:gd name="connsiteX18" fmla="*/ 180295 w 502570"/>
                <a:gd name="connsiteY18" fmla="*/ 324530 h 396648"/>
                <a:gd name="connsiteX19" fmla="*/ 180295 w 502570"/>
                <a:gd name="connsiteY19" fmla="*/ 243398 h 396648"/>
                <a:gd name="connsiteX20" fmla="*/ 432706 w 502570"/>
                <a:gd name="connsiteY20" fmla="*/ 2254 h 396648"/>
                <a:gd name="connsiteX21" fmla="*/ 451863 w 502570"/>
                <a:gd name="connsiteY21" fmla="*/ 10142 h 396648"/>
                <a:gd name="connsiteX22" fmla="*/ 494683 w 502570"/>
                <a:gd name="connsiteY22" fmla="*/ 52961 h 396648"/>
                <a:gd name="connsiteX23" fmla="*/ 502570 w 502570"/>
                <a:gd name="connsiteY23" fmla="*/ 72118 h 396648"/>
                <a:gd name="connsiteX24" fmla="*/ 494683 w 502570"/>
                <a:gd name="connsiteY24" fmla="*/ 91274 h 396648"/>
                <a:gd name="connsiteX25" fmla="*/ 468766 w 502570"/>
                <a:gd name="connsiteY25" fmla="*/ 117191 h 396648"/>
                <a:gd name="connsiteX26" fmla="*/ 387632 w 502570"/>
                <a:gd name="connsiteY26" fmla="*/ 36059 h 396648"/>
                <a:gd name="connsiteX27" fmla="*/ 413550 w 502570"/>
                <a:gd name="connsiteY27" fmla="*/ 10142 h 396648"/>
                <a:gd name="connsiteX28" fmla="*/ 432706 w 502570"/>
                <a:gd name="connsiteY28" fmla="*/ 2254 h 396648"/>
                <a:gd name="connsiteX29" fmla="*/ 81133 w 502570"/>
                <a:gd name="connsiteY29" fmla="*/ 0 h 396648"/>
                <a:gd name="connsiteX30" fmla="*/ 315515 w 502570"/>
                <a:gd name="connsiteY30" fmla="*/ 0 h 396648"/>
                <a:gd name="connsiteX31" fmla="*/ 348476 w 502570"/>
                <a:gd name="connsiteY31" fmla="*/ 7043 h 396648"/>
                <a:gd name="connsiteX32" fmla="*/ 353547 w 502570"/>
                <a:gd name="connsiteY32" fmla="*/ 13522 h 396648"/>
                <a:gd name="connsiteX33" fmla="*/ 351011 w 502570"/>
                <a:gd name="connsiteY33" fmla="*/ 21692 h 396648"/>
                <a:gd name="connsiteX34" fmla="*/ 337207 w 502570"/>
                <a:gd name="connsiteY34" fmla="*/ 35496 h 396648"/>
                <a:gd name="connsiteX35" fmla="*/ 328193 w 502570"/>
                <a:gd name="connsiteY35" fmla="*/ 37749 h 396648"/>
                <a:gd name="connsiteX36" fmla="*/ 315515 w 502570"/>
                <a:gd name="connsiteY36" fmla="*/ 36059 h 396648"/>
                <a:gd name="connsiteX37" fmla="*/ 81133 w 502570"/>
                <a:gd name="connsiteY37" fmla="*/ 36059 h 396648"/>
                <a:gd name="connsiteX38" fmla="*/ 49299 w 502570"/>
                <a:gd name="connsiteY38" fmla="*/ 49299 h 396648"/>
                <a:gd name="connsiteX39" fmla="*/ 36059 w 502570"/>
                <a:gd name="connsiteY39" fmla="*/ 81133 h 396648"/>
                <a:gd name="connsiteX40" fmla="*/ 36059 w 502570"/>
                <a:gd name="connsiteY40" fmla="*/ 315515 h 396648"/>
                <a:gd name="connsiteX41" fmla="*/ 49299 w 502570"/>
                <a:gd name="connsiteY41" fmla="*/ 347349 h 396648"/>
                <a:gd name="connsiteX42" fmla="*/ 81133 w 502570"/>
                <a:gd name="connsiteY42" fmla="*/ 360589 h 396648"/>
                <a:gd name="connsiteX43" fmla="*/ 315515 w 502570"/>
                <a:gd name="connsiteY43" fmla="*/ 360589 h 396648"/>
                <a:gd name="connsiteX44" fmla="*/ 347349 w 502570"/>
                <a:gd name="connsiteY44" fmla="*/ 347349 h 396648"/>
                <a:gd name="connsiteX45" fmla="*/ 360589 w 502570"/>
                <a:gd name="connsiteY45" fmla="*/ 315515 h 396648"/>
                <a:gd name="connsiteX46" fmla="*/ 360589 w 502570"/>
                <a:gd name="connsiteY46" fmla="*/ 280020 h 396648"/>
                <a:gd name="connsiteX47" fmla="*/ 363125 w 502570"/>
                <a:gd name="connsiteY47" fmla="*/ 273822 h 396648"/>
                <a:gd name="connsiteX48" fmla="*/ 381154 w 502570"/>
                <a:gd name="connsiteY48" fmla="*/ 255793 h 396648"/>
                <a:gd name="connsiteX49" fmla="*/ 391014 w 502570"/>
                <a:gd name="connsiteY49" fmla="*/ 253821 h 396648"/>
                <a:gd name="connsiteX50" fmla="*/ 396649 w 502570"/>
                <a:gd name="connsiteY50" fmla="*/ 261991 h 396648"/>
                <a:gd name="connsiteX51" fmla="*/ 396649 w 502570"/>
                <a:gd name="connsiteY51" fmla="*/ 315515 h 396648"/>
                <a:gd name="connsiteX52" fmla="*/ 372843 w 502570"/>
                <a:gd name="connsiteY52" fmla="*/ 372844 h 396648"/>
                <a:gd name="connsiteX53" fmla="*/ 315515 w 502570"/>
                <a:gd name="connsiteY53" fmla="*/ 396648 h 396648"/>
                <a:gd name="connsiteX54" fmla="*/ 81133 w 502570"/>
                <a:gd name="connsiteY54" fmla="*/ 396648 h 396648"/>
                <a:gd name="connsiteX55" fmla="*/ 23804 w 502570"/>
                <a:gd name="connsiteY55" fmla="*/ 372844 h 396648"/>
                <a:gd name="connsiteX56" fmla="*/ 0 w 502570"/>
                <a:gd name="connsiteY56" fmla="*/ 315515 h 396648"/>
                <a:gd name="connsiteX57" fmla="*/ 0 w 502570"/>
                <a:gd name="connsiteY57" fmla="*/ 81133 h 396648"/>
                <a:gd name="connsiteX58" fmla="*/ 23804 w 502570"/>
                <a:gd name="connsiteY58" fmla="*/ 23805 h 396648"/>
                <a:gd name="connsiteX59" fmla="*/ 81133 w 502570"/>
                <a:gd name="connsiteY59" fmla="*/ 0 h 39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02570" h="396648">
                  <a:moveTo>
                    <a:pt x="240018" y="221988"/>
                  </a:moveTo>
                  <a:lnTo>
                    <a:pt x="207339" y="254666"/>
                  </a:lnTo>
                  <a:lnTo>
                    <a:pt x="207339" y="270442"/>
                  </a:lnTo>
                  <a:lnTo>
                    <a:pt x="234383" y="270442"/>
                  </a:lnTo>
                  <a:lnTo>
                    <a:pt x="234383" y="297486"/>
                  </a:lnTo>
                  <a:lnTo>
                    <a:pt x="250159" y="297486"/>
                  </a:lnTo>
                  <a:lnTo>
                    <a:pt x="282837" y="264808"/>
                  </a:lnTo>
                  <a:close/>
                  <a:moveTo>
                    <a:pt x="369533" y="92471"/>
                  </a:moveTo>
                  <a:cubicBezTo>
                    <a:pt x="367984" y="92518"/>
                    <a:pt x="366411" y="93340"/>
                    <a:pt x="364815" y="94936"/>
                  </a:cubicBezTo>
                  <a:lnTo>
                    <a:pt x="266216" y="193535"/>
                  </a:lnTo>
                  <a:cubicBezTo>
                    <a:pt x="263023" y="196728"/>
                    <a:pt x="262929" y="199826"/>
                    <a:pt x="265935" y="202831"/>
                  </a:cubicBezTo>
                  <a:cubicBezTo>
                    <a:pt x="268939" y="205836"/>
                    <a:pt x="272038" y="205742"/>
                    <a:pt x="275231" y="202550"/>
                  </a:cubicBezTo>
                  <a:lnTo>
                    <a:pt x="373829" y="103951"/>
                  </a:lnTo>
                  <a:cubicBezTo>
                    <a:pt x="377022" y="100758"/>
                    <a:pt x="377115" y="97659"/>
                    <a:pt x="374112" y="94655"/>
                  </a:cubicBezTo>
                  <a:cubicBezTo>
                    <a:pt x="372610" y="93152"/>
                    <a:pt x="371083" y="92424"/>
                    <a:pt x="369533" y="92471"/>
                  </a:cubicBezTo>
                  <a:close/>
                  <a:moveTo>
                    <a:pt x="369604" y="54088"/>
                  </a:moveTo>
                  <a:lnTo>
                    <a:pt x="450736" y="135221"/>
                  </a:lnTo>
                  <a:lnTo>
                    <a:pt x="261427" y="324530"/>
                  </a:lnTo>
                  <a:lnTo>
                    <a:pt x="180295" y="324530"/>
                  </a:lnTo>
                  <a:lnTo>
                    <a:pt x="180295" y="243398"/>
                  </a:lnTo>
                  <a:close/>
                  <a:moveTo>
                    <a:pt x="432706" y="2254"/>
                  </a:moveTo>
                  <a:cubicBezTo>
                    <a:pt x="440217" y="2254"/>
                    <a:pt x="446604" y="4883"/>
                    <a:pt x="451863" y="10142"/>
                  </a:cubicBezTo>
                  <a:lnTo>
                    <a:pt x="494683" y="52961"/>
                  </a:lnTo>
                  <a:cubicBezTo>
                    <a:pt x="499940" y="58220"/>
                    <a:pt x="502570" y="64606"/>
                    <a:pt x="502570" y="72118"/>
                  </a:cubicBezTo>
                  <a:cubicBezTo>
                    <a:pt x="502570" y="79630"/>
                    <a:pt x="499940" y="86016"/>
                    <a:pt x="494683" y="91274"/>
                  </a:cubicBezTo>
                  <a:lnTo>
                    <a:pt x="468766" y="117191"/>
                  </a:lnTo>
                  <a:lnTo>
                    <a:pt x="387632" y="36059"/>
                  </a:lnTo>
                  <a:lnTo>
                    <a:pt x="413550" y="10142"/>
                  </a:lnTo>
                  <a:cubicBezTo>
                    <a:pt x="418808" y="4883"/>
                    <a:pt x="425194" y="2254"/>
                    <a:pt x="432706" y="2254"/>
                  </a:cubicBezTo>
                  <a:close/>
                  <a:moveTo>
                    <a:pt x="81133" y="0"/>
                  </a:moveTo>
                  <a:lnTo>
                    <a:pt x="315515" y="0"/>
                  </a:lnTo>
                  <a:cubicBezTo>
                    <a:pt x="327347" y="0"/>
                    <a:pt x="338334" y="2348"/>
                    <a:pt x="348476" y="7043"/>
                  </a:cubicBezTo>
                  <a:cubicBezTo>
                    <a:pt x="351293" y="8357"/>
                    <a:pt x="352983" y="10517"/>
                    <a:pt x="353547" y="13522"/>
                  </a:cubicBezTo>
                  <a:cubicBezTo>
                    <a:pt x="354110" y="16715"/>
                    <a:pt x="353265" y="19438"/>
                    <a:pt x="351011" y="21692"/>
                  </a:cubicBezTo>
                  <a:lnTo>
                    <a:pt x="337207" y="35496"/>
                  </a:lnTo>
                  <a:cubicBezTo>
                    <a:pt x="334577" y="38125"/>
                    <a:pt x="331574" y="38876"/>
                    <a:pt x="328193" y="37749"/>
                  </a:cubicBezTo>
                  <a:cubicBezTo>
                    <a:pt x="323872" y="36622"/>
                    <a:pt x="319647" y="36059"/>
                    <a:pt x="315515" y="36059"/>
                  </a:cubicBezTo>
                  <a:lnTo>
                    <a:pt x="81133" y="36059"/>
                  </a:lnTo>
                  <a:cubicBezTo>
                    <a:pt x="68737" y="36059"/>
                    <a:pt x="58126" y="40472"/>
                    <a:pt x="49299" y="49299"/>
                  </a:cubicBezTo>
                  <a:cubicBezTo>
                    <a:pt x="40472" y="58126"/>
                    <a:pt x="36059" y="68737"/>
                    <a:pt x="36059" y="81133"/>
                  </a:cubicBezTo>
                  <a:lnTo>
                    <a:pt x="36059" y="315515"/>
                  </a:lnTo>
                  <a:cubicBezTo>
                    <a:pt x="36059" y="327911"/>
                    <a:pt x="40472" y="338522"/>
                    <a:pt x="49299" y="347349"/>
                  </a:cubicBezTo>
                  <a:cubicBezTo>
                    <a:pt x="58126" y="356176"/>
                    <a:pt x="68737" y="360589"/>
                    <a:pt x="81133" y="360589"/>
                  </a:cubicBezTo>
                  <a:lnTo>
                    <a:pt x="315515" y="360589"/>
                  </a:lnTo>
                  <a:cubicBezTo>
                    <a:pt x="327911" y="360589"/>
                    <a:pt x="338521" y="356176"/>
                    <a:pt x="347349" y="347349"/>
                  </a:cubicBezTo>
                  <a:cubicBezTo>
                    <a:pt x="356176" y="338522"/>
                    <a:pt x="360589" y="327911"/>
                    <a:pt x="360589" y="315515"/>
                  </a:cubicBezTo>
                  <a:lnTo>
                    <a:pt x="360589" y="280020"/>
                  </a:lnTo>
                  <a:cubicBezTo>
                    <a:pt x="360589" y="277579"/>
                    <a:pt x="361435" y="275513"/>
                    <a:pt x="363125" y="273822"/>
                  </a:cubicBezTo>
                  <a:lnTo>
                    <a:pt x="381154" y="255793"/>
                  </a:lnTo>
                  <a:cubicBezTo>
                    <a:pt x="383972" y="252976"/>
                    <a:pt x="387258" y="252318"/>
                    <a:pt x="391014" y="253821"/>
                  </a:cubicBezTo>
                  <a:cubicBezTo>
                    <a:pt x="394770" y="255323"/>
                    <a:pt x="396649" y="258047"/>
                    <a:pt x="396649" y="261991"/>
                  </a:cubicBezTo>
                  <a:lnTo>
                    <a:pt x="396649" y="315515"/>
                  </a:lnTo>
                  <a:cubicBezTo>
                    <a:pt x="396649" y="337865"/>
                    <a:pt x="388713" y="356974"/>
                    <a:pt x="372843" y="372844"/>
                  </a:cubicBezTo>
                  <a:cubicBezTo>
                    <a:pt x="356973" y="388713"/>
                    <a:pt x="337864" y="396648"/>
                    <a:pt x="315515" y="396648"/>
                  </a:cubicBezTo>
                  <a:lnTo>
                    <a:pt x="81133" y="396648"/>
                  </a:lnTo>
                  <a:cubicBezTo>
                    <a:pt x="58783" y="396648"/>
                    <a:pt x="39674" y="388713"/>
                    <a:pt x="23804" y="372844"/>
                  </a:cubicBezTo>
                  <a:cubicBezTo>
                    <a:pt x="7934" y="356974"/>
                    <a:pt x="0" y="337865"/>
                    <a:pt x="0" y="315515"/>
                  </a:cubicBezTo>
                  <a:lnTo>
                    <a:pt x="0" y="81133"/>
                  </a:lnTo>
                  <a:cubicBezTo>
                    <a:pt x="0" y="58784"/>
                    <a:pt x="7934" y="39674"/>
                    <a:pt x="23804" y="23805"/>
                  </a:cubicBezTo>
                  <a:cubicBezTo>
                    <a:pt x="39674" y="7935"/>
                    <a:pt x="58783" y="0"/>
                    <a:pt x="81133" y="0"/>
                  </a:cubicBezTo>
                  <a:close/>
                </a:path>
              </a:pathLst>
            </a:custGeom>
            <a:solidFill>
              <a:srgbClr val="0E4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</a:endParaRPr>
            </a:p>
          </p:txBody>
        </p:sp>
      </p:grpSp>
      <p:cxnSp>
        <p:nvCxnSpPr>
          <p:cNvPr id="34" name="直接连接符 20">
            <a:extLst>
              <a:ext uri="{FF2B5EF4-FFF2-40B4-BE49-F238E27FC236}">
                <a16:creationId xmlns:a16="http://schemas.microsoft.com/office/drawing/2014/main" id="{C186BEE0-6575-433F-BEEC-C2DF10EBAC15}"/>
              </a:ext>
            </a:extLst>
          </p:cNvPr>
          <p:cNvCxnSpPr/>
          <p:nvPr/>
        </p:nvCxnSpPr>
        <p:spPr>
          <a:xfrm>
            <a:off x="839416" y="3257859"/>
            <a:ext cx="10620000" cy="0"/>
          </a:xfrm>
          <a:prstGeom prst="line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35" name="直接连接符 20">
            <a:extLst>
              <a:ext uri="{FF2B5EF4-FFF2-40B4-BE49-F238E27FC236}">
                <a16:creationId xmlns:a16="http://schemas.microsoft.com/office/drawing/2014/main" id="{C186BEE0-6575-433F-BEEC-C2DF10EBAC15}"/>
              </a:ext>
            </a:extLst>
          </p:cNvPr>
          <p:cNvCxnSpPr/>
          <p:nvPr/>
        </p:nvCxnSpPr>
        <p:spPr>
          <a:xfrm>
            <a:off x="839416" y="4698019"/>
            <a:ext cx="10620000" cy="0"/>
          </a:xfrm>
          <a:prstGeom prst="line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39892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作業：</a:t>
            </a:r>
            <a:r>
              <a:rPr lang="en-US" altLang="zh-TW" dirty="0"/>
              <a:t>Lab5 </a:t>
            </a:r>
            <a:r>
              <a:rPr lang="en-US" altLang="zh-TW" dirty="0">
                <a:cs typeface="Arial" panose="020B0604020202020204" pitchFamily="34" charset="0"/>
              </a:rPr>
              <a:t>Convolution and Filter </a:t>
            </a:r>
            <a:r>
              <a:rPr lang="en-US" altLang="zh-TW" dirty="0">
                <a:cs typeface="Times New Roman" pitchFamily="18" charset="0"/>
              </a:rPr>
              <a:t>(1/4)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D0BA13-1C5E-40B6-BB8D-C972D465206B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28" name="object 5"/>
          <p:cNvSpPr/>
          <p:nvPr/>
        </p:nvSpPr>
        <p:spPr>
          <a:xfrm>
            <a:off x="696746" y="1808733"/>
            <a:ext cx="10991317" cy="646515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44012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907476 h 907476"/>
              <a:gd name="connsiteX1" fmla="*/ 0 w 3605250"/>
              <a:gd name="connsiteY1" fmla="*/ 895350 h 907476"/>
              <a:gd name="connsiteX2" fmla="*/ 0 w 3605250"/>
              <a:gd name="connsiteY2" fmla="*/ 0 h 907476"/>
              <a:gd name="connsiteX3" fmla="*/ 3605250 w 3605250"/>
              <a:gd name="connsiteY3" fmla="*/ 0 h 907476"/>
              <a:gd name="connsiteX4" fmla="*/ 3605250 w 3605250"/>
              <a:gd name="connsiteY4" fmla="*/ 890651 h 907476"/>
              <a:gd name="connsiteX5" fmla="*/ 474652 w 3605250"/>
              <a:gd name="connsiteY5" fmla="*/ 878524 h 907476"/>
              <a:gd name="connsiteX0" fmla="*/ 162471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27185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16599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5250" h="908767">
                <a:moveTo>
                  <a:pt x="116599" y="895350"/>
                </a:moveTo>
                <a:lnTo>
                  <a:pt x="0" y="895350"/>
                </a:lnTo>
                <a:lnTo>
                  <a:pt x="0" y="0"/>
                </a:lnTo>
                <a:lnTo>
                  <a:pt x="3605250" y="0"/>
                </a:lnTo>
                <a:lnTo>
                  <a:pt x="3605250" y="890651"/>
                </a:lnTo>
                <a:lnTo>
                  <a:pt x="365265" y="908767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6"/>
          <p:cNvSpPr/>
          <p:nvPr/>
        </p:nvSpPr>
        <p:spPr>
          <a:xfrm>
            <a:off x="1686814" y="236620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7"/>
          <p:cNvSpPr txBox="1"/>
          <p:nvPr/>
        </p:nvSpPr>
        <p:spPr>
          <a:xfrm>
            <a:off x="1063208" y="2061618"/>
            <a:ext cx="48895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200" spc="-40" dirty="0">
                <a:solidFill>
                  <a:srgbClr val="7E7E7E"/>
                </a:solidFill>
                <a:latin typeface="Calibri"/>
                <a:cs typeface="Calibri"/>
              </a:rPr>
              <a:t>1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1" name="object 8"/>
          <p:cNvSpPr txBox="1"/>
          <p:nvPr/>
        </p:nvSpPr>
        <p:spPr>
          <a:xfrm>
            <a:off x="1968879" y="1916832"/>
            <a:ext cx="895165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若一數位濾波器 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b=[0.5 0.5]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，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a=[1]                                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</a:t>
            </a:r>
            <a:r>
              <a:rPr lang="zh-TW" altLang="en-US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每小題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5</a:t>
            </a:r>
            <a:r>
              <a:rPr lang="zh-TW" altLang="en-US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</a:p>
        </p:txBody>
      </p:sp>
      <p:sp>
        <p:nvSpPr>
          <p:cNvPr id="32" name="object 21"/>
          <p:cNvSpPr txBox="1"/>
          <p:nvPr/>
        </p:nvSpPr>
        <p:spPr>
          <a:xfrm>
            <a:off x="2063552" y="2687141"/>
            <a:ext cx="9361040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(a)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請寫出差分方程式。                                              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(b)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請用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Z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轉換描述此濾波器。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(c)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若輸入為 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</a:rPr>
              <a:t>randn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(10,1)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請將輸出畫出。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(d)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觀察輸入輸出，此濾波器物理意義為何？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(e)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畫出此濾波器的脈衝響應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(Impulse response)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與頻率響應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(frequency response) 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(f) 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輸入改為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Lab3-9FFT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範例的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y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，再重複步驟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(c)(d)(e)</a:t>
            </a:r>
          </a:p>
        </p:txBody>
      </p:sp>
    </p:spTree>
    <p:extLst>
      <p:ext uri="{BB962C8B-B14F-4D97-AF65-F5344CB8AC3E}">
        <p14:creationId xmlns:p14="http://schemas.microsoft.com/office/powerpoint/2010/main" val="3276137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作業：</a:t>
            </a:r>
            <a:r>
              <a:rPr lang="en-US" altLang="zh-TW" dirty="0"/>
              <a:t>Lab5 </a:t>
            </a:r>
            <a:r>
              <a:rPr lang="en-US" altLang="zh-TW" dirty="0">
                <a:cs typeface="Arial" panose="020B0604020202020204" pitchFamily="34" charset="0"/>
              </a:rPr>
              <a:t>Convolution and Filter </a:t>
            </a:r>
            <a:r>
              <a:rPr lang="en-US" altLang="zh-TW" dirty="0">
                <a:cs typeface="Times New Roman" pitchFamily="18" charset="0"/>
              </a:rPr>
              <a:t>(2/4)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D0BA13-1C5E-40B6-BB8D-C972D465206B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28" name="object 5"/>
          <p:cNvSpPr/>
          <p:nvPr/>
        </p:nvSpPr>
        <p:spPr>
          <a:xfrm>
            <a:off x="696746" y="1808733"/>
            <a:ext cx="10991317" cy="646515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44012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907476 h 907476"/>
              <a:gd name="connsiteX1" fmla="*/ 0 w 3605250"/>
              <a:gd name="connsiteY1" fmla="*/ 895350 h 907476"/>
              <a:gd name="connsiteX2" fmla="*/ 0 w 3605250"/>
              <a:gd name="connsiteY2" fmla="*/ 0 h 907476"/>
              <a:gd name="connsiteX3" fmla="*/ 3605250 w 3605250"/>
              <a:gd name="connsiteY3" fmla="*/ 0 h 907476"/>
              <a:gd name="connsiteX4" fmla="*/ 3605250 w 3605250"/>
              <a:gd name="connsiteY4" fmla="*/ 890651 h 907476"/>
              <a:gd name="connsiteX5" fmla="*/ 474652 w 3605250"/>
              <a:gd name="connsiteY5" fmla="*/ 878524 h 907476"/>
              <a:gd name="connsiteX0" fmla="*/ 162471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27185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16599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5250" h="908767">
                <a:moveTo>
                  <a:pt x="116599" y="895350"/>
                </a:moveTo>
                <a:lnTo>
                  <a:pt x="0" y="895350"/>
                </a:lnTo>
                <a:lnTo>
                  <a:pt x="0" y="0"/>
                </a:lnTo>
                <a:lnTo>
                  <a:pt x="3605250" y="0"/>
                </a:lnTo>
                <a:lnTo>
                  <a:pt x="3605250" y="890651"/>
                </a:lnTo>
                <a:lnTo>
                  <a:pt x="365265" y="908767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6"/>
          <p:cNvSpPr/>
          <p:nvPr/>
        </p:nvSpPr>
        <p:spPr>
          <a:xfrm>
            <a:off x="1686814" y="236620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7"/>
          <p:cNvSpPr txBox="1"/>
          <p:nvPr/>
        </p:nvSpPr>
        <p:spPr>
          <a:xfrm>
            <a:off x="1063208" y="2061618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>
                <a:solidFill>
                  <a:srgbClr val="7E7E7E"/>
                </a:solidFill>
                <a:latin typeface="Calibri"/>
                <a:cs typeface="Calibri"/>
              </a:rPr>
              <a:t>2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1" name="object 8"/>
          <p:cNvSpPr txBox="1"/>
          <p:nvPr/>
        </p:nvSpPr>
        <p:spPr>
          <a:xfrm>
            <a:off x="1968879" y="1916832"/>
            <a:ext cx="90956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若一數位濾波器 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b=[1 -1 0]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，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a=[1 -1.6 0.85]                    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</a:t>
            </a:r>
            <a:r>
              <a:rPr lang="zh-TW" altLang="en-US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每小題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5</a:t>
            </a:r>
            <a:r>
              <a:rPr lang="zh-TW" altLang="en-US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</a:p>
        </p:txBody>
      </p:sp>
      <p:sp>
        <p:nvSpPr>
          <p:cNvPr id="32" name="object 21"/>
          <p:cNvSpPr txBox="1"/>
          <p:nvPr/>
        </p:nvSpPr>
        <p:spPr>
          <a:xfrm>
            <a:off x="2063552" y="2687141"/>
            <a:ext cx="936104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(a)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請寫出差分方程式。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(b)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請用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Z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轉換描述此濾波器。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(c)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若輸入為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[1 zeros(1,99)]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請將輸出畫出。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(d)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此濾波器與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Q1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主要差異為何？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觀察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a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係數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(e)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畫出此濾波器的脈衝響應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(Impulse response)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與頻率響應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(frequency response) 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16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作業：</a:t>
            </a:r>
            <a:r>
              <a:rPr lang="en-US" altLang="zh-TW" dirty="0"/>
              <a:t>Lab5 </a:t>
            </a:r>
            <a:r>
              <a:rPr lang="en-US" altLang="zh-TW" dirty="0">
                <a:cs typeface="Arial" panose="020B0604020202020204" pitchFamily="34" charset="0"/>
              </a:rPr>
              <a:t>Convolution and Filter </a:t>
            </a:r>
            <a:r>
              <a:rPr lang="en-US" altLang="zh-TW" dirty="0">
                <a:cs typeface="Times New Roman" pitchFamily="18" charset="0"/>
              </a:rPr>
              <a:t>(3/4)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D0BA13-1C5E-40B6-BB8D-C972D465206B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28" name="object 5"/>
          <p:cNvSpPr/>
          <p:nvPr/>
        </p:nvSpPr>
        <p:spPr>
          <a:xfrm>
            <a:off x="696746" y="1808733"/>
            <a:ext cx="10991317" cy="646515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44012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907476 h 907476"/>
              <a:gd name="connsiteX1" fmla="*/ 0 w 3605250"/>
              <a:gd name="connsiteY1" fmla="*/ 895350 h 907476"/>
              <a:gd name="connsiteX2" fmla="*/ 0 w 3605250"/>
              <a:gd name="connsiteY2" fmla="*/ 0 h 907476"/>
              <a:gd name="connsiteX3" fmla="*/ 3605250 w 3605250"/>
              <a:gd name="connsiteY3" fmla="*/ 0 h 907476"/>
              <a:gd name="connsiteX4" fmla="*/ 3605250 w 3605250"/>
              <a:gd name="connsiteY4" fmla="*/ 890651 h 907476"/>
              <a:gd name="connsiteX5" fmla="*/ 474652 w 3605250"/>
              <a:gd name="connsiteY5" fmla="*/ 878524 h 907476"/>
              <a:gd name="connsiteX0" fmla="*/ 162471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27185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16599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5250" h="908767">
                <a:moveTo>
                  <a:pt x="116599" y="895350"/>
                </a:moveTo>
                <a:lnTo>
                  <a:pt x="0" y="895350"/>
                </a:lnTo>
                <a:lnTo>
                  <a:pt x="0" y="0"/>
                </a:lnTo>
                <a:lnTo>
                  <a:pt x="3605250" y="0"/>
                </a:lnTo>
                <a:lnTo>
                  <a:pt x="3605250" y="890651"/>
                </a:lnTo>
                <a:lnTo>
                  <a:pt x="365265" y="908767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6"/>
          <p:cNvSpPr/>
          <p:nvPr/>
        </p:nvSpPr>
        <p:spPr>
          <a:xfrm>
            <a:off x="1686814" y="236620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7"/>
          <p:cNvSpPr txBox="1"/>
          <p:nvPr/>
        </p:nvSpPr>
        <p:spPr>
          <a:xfrm>
            <a:off x="1063208" y="2061618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>
                <a:solidFill>
                  <a:srgbClr val="7E7E7E"/>
                </a:solidFill>
                <a:latin typeface="Calibri"/>
                <a:cs typeface="Calibri"/>
              </a:rPr>
              <a:t>3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1" name="object 8"/>
          <p:cNvSpPr txBox="1"/>
          <p:nvPr/>
        </p:nvSpPr>
        <p:spPr>
          <a:xfrm>
            <a:off x="1968879" y="1916832"/>
            <a:ext cx="728652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</a:t>
            </a:r>
            <a:r>
              <a:rPr lang="zh-TW" altLang="en-US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每小題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6</a:t>
            </a:r>
            <a:r>
              <a:rPr lang="zh-TW" altLang="en-US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</a:p>
        </p:txBody>
      </p:sp>
      <p:sp>
        <p:nvSpPr>
          <p:cNvPr id="32" name="object 21"/>
          <p:cNvSpPr txBox="1"/>
          <p:nvPr/>
        </p:nvSpPr>
        <p:spPr>
          <a:xfrm>
            <a:off x="2063552" y="2687141"/>
            <a:ext cx="936104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(a) 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請參考下圖方程式並計算下圖的頻率響應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.  (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寫在紙上並上傳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)  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(b)  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請參考下圖方程式並找到下圖的</a:t>
            </a:r>
            <a:r>
              <a:rPr lang="zh-TW" altLang="en-US" sz="2000" dirty="0">
                <a:latin typeface="+mj-ea"/>
                <a:ea typeface="+mj-ea"/>
              </a:rPr>
              <a:t>脈衝響應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.  (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寫在紙上並上傳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)  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(c) 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畫出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h[n]. (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前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20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項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(d)  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畫出畫出強度以及相位的頻譜圖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(e)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 畫出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</a:rPr>
              <a:t>ifft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h[n]. (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可參考第三章講義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)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4152" y="4670575"/>
            <a:ext cx="4320480" cy="207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8760296" y="4179020"/>
            <a:ext cx="1929391" cy="488245"/>
          </a:xfrm>
          <a:prstGeom prst="roundRect">
            <a:avLst>
              <a:gd name="adj" fmla="val 13519"/>
            </a:avLst>
          </a:prstGeom>
          <a:solidFill>
            <a:srgbClr val="E1F0FB"/>
          </a:solidFill>
          <a:ln>
            <a:noFill/>
          </a:ln>
        </p:spPr>
        <p:txBody>
          <a:bodyPr wrap="none" lIns="180000" tIns="72000" rIns="180000" bIns="7200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342900" indent="-342900" algn="l">
              <a:buClr>
                <a:srgbClr val="DD8047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TW" altLang="en-US" sz="2000" b="1" dirty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使用</a:t>
            </a:r>
            <a:r>
              <a:rPr lang="en-US" altLang="zh-TW" sz="2000" b="1" dirty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Z</a:t>
            </a:r>
            <a:r>
              <a:rPr lang="zh-TW" altLang="en-US" sz="2000" b="1" dirty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轉換</a:t>
            </a:r>
            <a:endParaRPr lang="en-US" altLang="zh-TW" sz="2000" b="1" dirty="0">
              <a:solidFill>
                <a:srgbClr val="CE4C4B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0514367" y="3962985"/>
            <a:ext cx="360000" cy="360000"/>
            <a:chOff x="9545273" y="4619252"/>
            <a:chExt cx="540000" cy="540000"/>
          </a:xfrm>
        </p:grpSpPr>
        <p:sp>
          <p:nvSpPr>
            <p:cNvPr id="12" name="橢圓 11"/>
            <p:cNvSpPr/>
            <p:nvPr/>
          </p:nvSpPr>
          <p:spPr>
            <a:xfrm>
              <a:off x="9545273" y="4619252"/>
              <a:ext cx="540000" cy="540000"/>
            </a:xfrm>
            <a:prstGeom prst="ellipse">
              <a:avLst/>
            </a:prstGeom>
            <a:solidFill>
              <a:srgbClr val="0E457D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0" h="0" prst="angle"/>
              <a:contourClr>
                <a:sysClr val="window" lastClr="FFFFFF"/>
              </a:contourClr>
            </a:sp3d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" name="Freeform 282"/>
            <p:cNvSpPr>
              <a:spLocks noChangeAspect="1"/>
            </p:cNvSpPr>
            <p:nvPr/>
          </p:nvSpPr>
          <p:spPr>
            <a:xfrm>
              <a:off x="9645326" y="4727252"/>
              <a:ext cx="339893" cy="32400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210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作業：</a:t>
            </a:r>
            <a:r>
              <a:rPr lang="en-US" altLang="zh-TW" dirty="0"/>
              <a:t>Lab5 </a:t>
            </a:r>
            <a:r>
              <a:rPr lang="en-US" altLang="zh-TW" dirty="0">
                <a:cs typeface="Arial" panose="020B0604020202020204" pitchFamily="34" charset="0"/>
              </a:rPr>
              <a:t>Convolution and Filter </a:t>
            </a:r>
            <a:r>
              <a:rPr lang="en-US" altLang="zh-TW" dirty="0">
                <a:cs typeface="Times New Roman" pitchFamily="18" charset="0"/>
              </a:rPr>
              <a:t>(4/4)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D0BA13-1C5E-40B6-BB8D-C972D465206B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28" name="object 5"/>
          <p:cNvSpPr/>
          <p:nvPr/>
        </p:nvSpPr>
        <p:spPr>
          <a:xfrm>
            <a:off x="696746" y="1808733"/>
            <a:ext cx="10991317" cy="646515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44012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907476 h 907476"/>
              <a:gd name="connsiteX1" fmla="*/ 0 w 3605250"/>
              <a:gd name="connsiteY1" fmla="*/ 895350 h 907476"/>
              <a:gd name="connsiteX2" fmla="*/ 0 w 3605250"/>
              <a:gd name="connsiteY2" fmla="*/ 0 h 907476"/>
              <a:gd name="connsiteX3" fmla="*/ 3605250 w 3605250"/>
              <a:gd name="connsiteY3" fmla="*/ 0 h 907476"/>
              <a:gd name="connsiteX4" fmla="*/ 3605250 w 3605250"/>
              <a:gd name="connsiteY4" fmla="*/ 890651 h 907476"/>
              <a:gd name="connsiteX5" fmla="*/ 474652 w 3605250"/>
              <a:gd name="connsiteY5" fmla="*/ 878524 h 907476"/>
              <a:gd name="connsiteX0" fmla="*/ 162471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27185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16599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5250" h="908767">
                <a:moveTo>
                  <a:pt x="116599" y="895350"/>
                </a:moveTo>
                <a:lnTo>
                  <a:pt x="0" y="895350"/>
                </a:lnTo>
                <a:lnTo>
                  <a:pt x="0" y="0"/>
                </a:lnTo>
                <a:lnTo>
                  <a:pt x="3605250" y="0"/>
                </a:lnTo>
                <a:lnTo>
                  <a:pt x="3605250" y="890651"/>
                </a:lnTo>
                <a:lnTo>
                  <a:pt x="365265" y="908767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6"/>
          <p:cNvSpPr/>
          <p:nvPr/>
        </p:nvSpPr>
        <p:spPr>
          <a:xfrm>
            <a:off x="1686814" y="236620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7"/>
          <p:cNvSpPr txBox="1"/>
          <p:nvPr/>
        </p:nvSpPr>
        <p:spPr>
          <a:xfrm>
            <a:off x="1063208" y="2061618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>
                <a:solidFill>
                  <a:srgbClr val="7E7E7E"/>
                </a:solidFill>
                <a:latin typeface="Calibri"/>
                <a:cs typeface="Calibri"/>
              </a:rPr>
              <a:t>4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1" name="object 8"/>
          <p:cNvSpPr txBox="1"/>
          <p:nvPr/>
        </p:nvSpPr>
        <p:spPr>
          <a:xfrm>
            <a:off x="1968879" y="1916832"/>
            <a:ext cx="728652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</a:t>
            </a:r>
            <a:r>
              <a:rPr lang="zh-TW" altLang="en-US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每小題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5</a:t>
            </a:r>
            <a:r>
              <a:rPr lang="zh-TW" altLang="en-US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</a:p>
        </p:txBody>
      </p:sp>
      <p:sp>
        <p:nvSpPr>
          <p:cNvPr id="32" name="object 21"/>
          <p:cNvSpPr txBox="1"/>
          <p:nvPr/>
        </p:nvSpPr>
        <p:spPr>
          <a:xfrm>
            <a:off x="2063552" y="2687141"/>
            <a:ext cx="936104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輸入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 x(t)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如下圖所示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輸出為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y(t) = x(t)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＊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x(t-1) 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請找出最大的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Y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值會發生在哪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3860" y="4221088"/>
            <a:ext cx="3977208" cy="182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7354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作業：</a:t>
            </a:r>
            <a:r>
              <a:rPr lang="en-US" altLang="zh-TW" dirty="0"/>
              <a:t>Lab5 </a:t>
            </a:r>
            <a:r>
              <a:rPr lang="en-US" altLang="zh-TW" dirty="0">
                <a:cs typeface="Arial" panose="020B0604020202020204" pitchFamily="34" charset="0"/>
              </a:rPr>
              <a:t>Convolution and Filter </a:t>
            </a:r>
            <a:r>
              <a:rPr lang="en-US" altLang="zh-TW" dirty="0">
                <a:cs typeface="Times New Roman" pitchFamily="18" charset="0"/>
              </a:rPr>
              <a:t>(1/4)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D0BA13-1C5E-40B6-BB8D-C972D465206B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28" name="object 5"/>
          <p:cNvSpPr/>
          <p:nvPr/>
        </p:nvSpPr>
        <p:spPr>
          <a:xfrm>
            <a:off x="696746" y="1808733"/>
            <a:ext cx="10991317" cy="646515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44012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907476 h 907476"/>
              <a:gd name="connsiteX1" fmla="*/ 0 w 3605250"/>
              <a:gd name="connsiteY1" fmla="*/ 895350 h 907476"/>
              <a:gd name="connsiteX2" fmla="*/ 0 w 3605250"/>
              <a:gd name="connsiteY2" fmla="*/ 0 h 907476"/>
              <a:gd name="connsiteX3" fmla="*/ 3605250 w 3605250"/>
              <a:gd name="connsiteY3" fmla="*/ 0 h 907476"/>
              <a:gd name="connsiteX4" fmla="*/ 3605250 w 3605250"/>
              <a:gd name="connsiteY4" fmla="*/ 890651 h 907476"/>
              <a:gd name="connsiteX5" fmla="*/ 474652 w 3605250"/>
              <a:gd name="connsiteY5" fmla="*/ 878524 h 907476"/>
              <a:gd name="connsiteX0" fmla="*/ 162471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27185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16599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5250" h="908767">
                <a:moveTo>
                  <a:pt x="116599" y="895350"/>
                </a:moveTo>
                <a:lnTo>
                  <a:pt x="0" y="895350"/>
                </a:lnTo>
                <a:lnTo>
                  <a:pt x="0" y="0"/>
                </a:lnTo>
                <a:lnTo>
                  <a:pt x="3605250" y="0"/>
                </a:lnTo>
                <a:lnTo>
                  <a:pt x="3605250" y="890651"/>
                </a:lnTo>
                <a:lnTo>
                  <a:pt x="365265" y="908767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6"/>
          <p:cNvSpPr/>
          <p:nvPr/>
        </p:nvSpPr>
        <p:spPr>
          <a:xfrm>
            <a:off x="1686814" y="236620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7"/>
          <p:cNvSpPr txBox="1"/>
          <p:nvPr/>
        </p:nvSpPr>
        <p:spPr>
          <a:xfrm>
            <a:off x="1063208" y="2061618"/>
            <a:ext cx="48895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200" spc="-40" dirty="0">
                <a:solidFill>
                  <a:srgbClr val="7E7E7E"/>
                </a:solidFill>
                <a:latin typeface="Calibri"/>
                <a:cs typeface="Calibri"/>
              </a:rPr>
              <a:t>1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1" name="object 8"/>
          <p:cNvSpPr txBox="1"/>
          <p:nvPr/>
        </p:nvSpPr>
        <p:spPr>
          <a:xfrm>
            <a:off x="1968879" y="1916832"/>
            <a:ext cx="895165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One filter b=[0.5 0.5]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，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a=[1]                       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(5% for each Question)</a:t>
            </a:r>
          </a:p>
        </p:txBody>
      </p:sp>
      <p:sp>
        <p:nvSpPr>
          <p:cNvPr id="32" name="object 21"/>
          <p:cNvSpPr txBox="1"/>
          <p:nvPr/>
        </p:nvSpPr>
        <p:spPr>
          <a:xfrm>
            <a:off x="2063552" y="2687141"/>
            <a:ext cx="9361040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(a) write out the standard difference equation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(b) use Z-transform to describe this filter 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(c) if the input is 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</a:rPr>
              <a:t>randn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(10,1), please plot the output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(d) observe input and output, What is the physical meaning of this filter?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(e) plot the Impulse response and frequency response of this filter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(f) change input to Lab3 FFT-page 9, redo (c)(d)(e)</a:t>
            </a:r>
          </a:p>
        </p:txBody>
      </p:sp>
    </p:spTree>
    <p:extLst>
      <p:ext uri="{BB962C8B-B14F-4D97-AF65-F5344CB8AC3E}">
        <p14:creationId xmlns:p14="http://schemas.microsoft.com/office/powerpoint/2010/main" val="268556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作業：</a:t>
            </a:r>
            <a:r>
              <a:rPr lang="en-US" altLang="zh-TW" dirty="0"/>
              <a:t>Lab5 </a:t>
            </a:r>
            <a:r>
              <a:rPr lang="en-US" altLang="zh-TW" dirty="0">
                <a:cs typeface="Arial" panose="020B0604020202020204" pitchFamily="34" charset="0"/>
              </a:rPr>
              <a:t>Convolution and Filter </a:t>
            </a:r>
            <a:r>
              <a:rPr lang="en-US" altLang="zh-TW" dirty="0">
                <a:cs typeface="Times New Roman" pitchFamily="18" charset="0"/>
              </a:rPr>
              <a:t>(2/4)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D0BA13-1C5E-40B6-BB8D-C972D465206B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28" name="object 5"/>
          <p:cNvSpPr/>
          <p:nvPr/>
        </p:nvSpPr>
        <p:spPr>
          <a:xfrm>
            <a:off x="696746" y="1808733"/>
            <a:ext cx="10991317" cy="646515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44012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907476 h 907476"/>
              <a:gd name="connsiteX1" fmla="*/ 0 w 3605250"/>
              <a:gd name="connsiteY1" fmla="*/ 895350 h 907476"/>
              <a:gd name="connsiteX2" fmla="*/ 0 w 3605250"/>
              <a:gd name="connsiteY2" fmla="*/ 0 h 907476"/>
              <a:gd name="connsiteX3" fmla="*/ 3605250 w 3605250"/>
              <a:gd name="connsiteY3" fmla="*/ 0 h 907476"/>
              <a:gd name="connsiteX4" fmla="*/ 3605250 w 3605250"/>
              <a:gd name="connsiteY4" fmla="*/ 890651 h 907476"/>
              <a:gd name="connsiteX5" fmla="*/ 474652 w 3605250"/>
              <a:gd name="connsiteY5" fmla="*/ 878524 h 907476"/>
              <a:gd name="connsiteX0" fmla="*/ 162471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27185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16599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5250" h="908767">
                <a:moveTo>
                  <a:pt x="116599" y="895350"/>
                </a:moveTo>
                <a:lnTo>
                  <a:pt x="0" y="895350"/>
                </a:lnTo>
                <a:lnTo>
                  <a:pt x="0" y="0"/>
                </a:lnTo>
                <a:lnTo>
                  <a:pt x="3605250" y="0"/>
                </a:lnTo>
                <a:lnTo>
                  <a:pt x="3605250" y="890651"/>
                </a:lnTo>
                <a:lnTo>
                  <a:pt x="365265" y="908767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6"/>
          <p:cNvSpPr/>
          <p:nvPr/>
        </p:nvSpPr>
        <p:spPr>
          <a:xfrm>
            <a:off x="1686814" y="236620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7"/>
          <p:cNvSpPr txBox="1"/>
          <p:nvPr/>
        </p:nvSpPr>
        <p:spPr>
          <a:xfrm>
            <a:off x="1063208" y="2061618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>
                <a:solidFill>
                  <a:srgbClr val="7E7E7E"/>
                </a:solidFill>
                <a:latin typeface="Calibri"/>
                <a:cs typeface="Calibri"/>
              </a:rPr>
              <a:t>2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1" name="object 8"/>
          <p:cNvSpPr txBox="1"/>
          <p:nvPr/>
        </p:nvSpPr>
        <p:spPr>
          <a:xfrm>
            <a:off x="1968879" y="1916832"/>
            <a:ext cx="909567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One filter b=[1 -1 0]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，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a=[1 -1.6 0.85]           </a:t>
            </a:r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(5% for each Question)</a:t>
            </a:r>
          </a:p>
        </p:txBody>
      </p:sp>
      <p:sp>
        <p:nvSpPr>
          <p:cNvPr id="32" name="object 21"/>
          <p:cNvSpPr txBox="1"/>
          <p:nvPr/>
        </p:nvSpPr>
        <p:spPr>
          <a:xfrm>
            <a:off x="2063552" y="2687141"/>
            <a:ext cx="9361040" cy="187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(a) </a:t>
            </a:r>
            <a:r>
              <a:rPr lang="en-US" altLang="zh-TW" sz="2000" dirty="0">
                <a:latin typeface="+mj-lt"/>
                <a:ea typeface="標楷體" pitchFamily="65" charset="-120"/>
                <a:cs typeface="Times New Roman" pitchFamily="18" charset="0"/>
              </a:rPr>
              <a:t>write out the </a:t>
            </a:r>
            <a:r>
              <a:rPr lang="en-US" altLang="zh-TW" sz="2000" dirty="0">
                <a:latin typeface="+mj-lt"/>
                <a:cs typeface="Times New Roman" pitchFamily="18" charset="0"/>
              </a:rPr>
              <a:t>standard difference equation .</a:t>
            </a:r>
            <a:endParaRPr lang="zh-TW" altLang="en-US" sz="2000" dirty="0">
              <a:latin typeface="+mj-lt"/>
              <a:ea typeface="微軟正黑體" panose="020B0604030504040204" pitchFamily="34" charset="-120"/>
            </a:endParaRP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j-lt"/>
                <a:ea typeface="微軟正黑體" panose="020B0604030504040204" pitchFamily="34" charset="-120"/>
              </a:rPr>
              <a:t>(b) </a:t>
            </a:r>
            <a:r>
              <a:rPr lang="en-US" altLang="zh-TW" sz="2000" dirty="0">
                <a:latin typeface="+mj-lt"/>
                <a:ea typeface="標楷體" pitchFamily="65" charset="-120"/>
                <a:cs typeface="Times New Roman" pitchFamily="18" charset="0"/>
              </a:rPr>
              <a:t>use Z-transform to describe this filter </a:t>
            </a:r>
            <a:r>
              <a:rPr lang="en-US" altLang="zh-TW" sz="2000" dirty="0">
                <a:latin typeface="+mj-lt"/>
                <a:ea typeface="微軟正黑體" panose="020B0604030504040204" pitchFamily="34" charset="-120"/>
                <a:cs typeface="Times New Roman" pitchFamily="18" charset="0"/>
              </a:rPr>
              <a:t>.</a:t>
            </a:r>
            <a:endParaRPr lang="zh-TW" altLang="en-US" sz="2000" dirty="0">
              <a:latin typeface="+mj-lt"/>
              <a:ea typeface="微軟正黑體" panose="020B0604030504040204" pitchFamily="34" charset="-120"/>
            </a:endParaRP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j-lt"/>
                <a:ea typeface="微軟正黑體" panose="020B0604030504040204" pitchFamily="34" charset="-120"/>
              </a:rPr>
              <a:t>(c) </a:t>
            </a:r>
            <a:r>
              <a:rPr lang="en-US" altLang="zh-TW" sz="2000" dirty="0">
                <a:latin typeface="+mj-lt"/>
                <a:ea typeface="標楷體" pitchFamily="65" charset="-120"/>
                <a:cs typeface="Times New Roman" pitchFamily="18" charset="0"/>
              </a:rPr>
              <a:t>If the input is [1 zeros(1,99)] , please plot the output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j-lt"/>
                <a:ea typeface="微軟正黑體" panose="020B0604030504040204" pitchFamily="34" charset="-120"/>
              </a:rPr>
              <a:t>(d) </a:t>
            </a:r>
            <a:r>
              <a:rPr lang="en-US" altLang="zh-TW" sz="2000" dirty="0">
                <a:latin typeface="+mj-lt"/>
                <a:ea typeface="標楷體" pitchFamily="65" charset="-120"/>
                <a:cs typeface="Times New Roman" pitchFamily="18" charset="0"/>
              </a:rPr>
              <a:t>For this filter, what’s the difference between Q1’s filter?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+mj-lt"/>
                <a:ea typeface="微軟正黑體" panose="020B0604030504040204" pitchFamily="34" charset="-120"/>
              </a:rPr>
              <a:t>(e) </a:t>
            </a:r>
            <a:r>
              <a:rPr lang="en-US" altLang="zh-TW" sz="2000" dirty="0">
                <a:latin typeface="+mj-lt"/>
                <a:ea typeface="標楷體" pitchFamily="65" charset="-120"/>
                <a:cs typeface="Times New Roman" pitchFamily="18" charset="0"/>
              </a:rPr>
              <a:t>plot the Impulse response and frequency</a:t>
            </a:r>
            <a:r>
              <a:rPr lang="zh-TW" altLang="en-US" sz="2000" dirty="0">
                <a:latin typeface="+mj-lt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+mj-lt"/>
                <a:ea typeface="標楷體" pitchFamily="65" charset="-120"/>
                <a:cs typeface="Times New Roman" pitchFamily="18" charset="0"/>
              </a:rPr>
              <a:t>response of this filter</a:t>
            </a:r>
            <a:endParaRPr lang="zh-TW" altLang="en-US" sz="2000" dirty="0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5498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作業：</a:t>
            </a:r>
            <a:r>
              <a:rPr lang="en-US" altLang="zh-TW" dirty="0"/>
              <a:t>Lab5 </a:t>
            </a:r>
            <a:r>
              <a:rPr lang="en-US" altLang="zh-TW" dirty="0">
                <a:cs typeface="Arial" panose="020B0604020202020204" pitchFamily="34" charset="0"/>
              </a:rPr>
              <a:t>Convolution and Filter </a:t>
            </a:r>
            <a:r>
              <a:rPr lang="en-US" altLang="zh-TW" dirty="0">
                <a:cs typeface="Times New Roman" pitchFamily="18" charset="0"/>
              </a:rPr>
              <a:t>(3/4)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D0BA13-1C5E-40B6-BB8D-C972D465206B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28" name="object 5"/>
          <p:cNvSpPr/>
          <p:nvPr/>
        </p:nvSpPr>
        <p:spPr>
          <a:xfrm>
            <a:off x="696746" y="1808733"/>
            <a:ext cx="10991317" cy="646515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44012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907476 h 907476"/>
              <a:gd name="connsiteX1" fmla="*/ 0 w 3605250"/>
              <a:gd name="connsiteY1" fmla="*/ 895350 h 907476"/>
              <a:gd name="connsiteX2" fmla="*/ 0 w 3605250"/>
              <a:gd name="connsiteY2" fmla="*/ 0 h 907476"/>
              <a:gd name="connsiteX3" fmla="*/ 3605250 w 3605250"/>
              <a:gd name="connsiteY3" fmla="*/ 0 h 907476"/>
              <a:gd name="connsiteX4" fmla="*/ 3605250 w 3605250"/>
              <a:gd name="connsiteY4" fmla="*/ 890651 h 907476"/>
              <a:gd name="connsiteX5" fmla="*/ 474652 w 3605250"/>
              <a:gd name="connsiteY5" fmla="*/ 878524 h 907476"/>
              <a:gd name="connsiteX0" fmla="*/ 162471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27185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16599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5250" h="908767">
                <a:moveTo>
                  <a:pt x="116599" y="895350"/>
                </a:moveTo>
                <a:lnTo>
                  <a:pt x="0" y="895350"/>
                </a:lnTo>
                <a:lnTo>
                  <a:pt x="0" y="0"/>
                </a:lnTo>
                <a:lnTo>
                  <a:pt x="3605250" y="0"/>
                </a:lnTo>
                <a:lnTo>
                  <a:pt x="3605250" y="890651"/>
                </a:lnTo>
                <a:lnTo>
                  <a:pt x="365265" y="908767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6"/>
          <p:cNvSpPr/>
          <p:nvPr/>
        </p:nvSpPr>
        <p:spPr>
          <a:xfrm>
            <a:off x="1686814" y="236620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7"/>
          <p:cNvSpPr txBox="1"/>
          <p:nvPr/>
        </p:nvSpPr>
        <p:spPr>
          <a:xfrm>
            <a:off x="1063208" y="2061618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>
                <a:solidFill>
                  <a:srgbClr val="7E7E7E"/>
                </a:solidFill>
                <a:latin typeface="Calibri"/>
                <a:cs typeface="Calibri"/>
              </a:rPr>
              <a:t>3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1" name="object 8"/>
          <p:cNvSpPr txBox="1"/>
          <p:nvPr/>
        </p:nvSpPr>
        <p:spPr>
          <a:xfrm>
            <a:off x="1968879" y="1916832"/>
            <a:ext cx="728652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(6% for each Question)</a:t>
            </a:r>
          </a:p>
        </p:txBody>
      </p:sp>
      <p:sp>
        <p:nvSpPr>
          <p:cNvPr id="32" name="object 21"/>
          <p:cNvSpPr txBox="1"/>
          <p:nvPr/>
        </p:nvSpPr>
        <p:spPr>
          <a:xfrm>
            <a:off x="2063552" y="2687141"/>
            <a:ext cx="936104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(a)  Determine  the  frequency  response  of  the  system. 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(b)  Find  the  impulse  response  of  this  system.  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(c)  Show and plot h[n]. (first 20 value)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(d)  Plot  the  magnitude  and  phase  spectra.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(e) Show and plot h[n] by 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</a:rPr>
              <a:t>ifft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9283" y="4530490"/>
            <a:ext cx="4320480" cy="207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8744828" y="4042245"/>
            <a:ext cx="1929391" cy="488245"/>
          </a:xfrm>
          <a:prstGeom prst="roundRect">
            <a:avLst>
              <a:gd name="adj" fmla="val 13519"/>
            </a:avLst>
          </a:prstGeom>
          <a:solidFill>
            <a:srgbClr val="E1F0FB"/>
          </a:solidFill>
          <a:ln>
            <a:noFill/>
          </a:ln>
        </p:spPr>
        <p:txBody>
          <a:bodyPr wrap="none" lIns="180000" tIns="72000" rIns="180000" bIns="7200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342900" indent="-342900" algn="l">
              <a:buClr>
                <a:srgbClr val="DD8047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TW" altLang="en-US" sz="2000" b="1" dirty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使用</a:t>
            </a:r>
            <a:r>
              <a:rPr lang="en-US" altLang="zh-TW" sz="2000" b="1" dirty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Z</a:t>
            </a:r>
            <a:r>
              <a:rPr lang="zh-TW" altLang="en-US" sz="2000" b="1" dirty="0">
                <a:solidFill>
                  <a:srgbClr val="CE4C4B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轉換</a:t>
            </a:r>
            <a:endParaRPr lang="en-US" altLang="zh-TW" sz="2000" b="1" dirty="0">
              <a:solidFill>
                <a:srgbClr val="CE4C4B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0498899" y="3826210"/>
            <a:ext cx="360000" cy="360000"/>
            <a:chOff x="9545273" y="4619252"/>
            <a:chExt cx="540000" cy="540000"/>
          </a:xfrm>
        </p:grpSpPr>
        <p:sp>
          <p:nvSpPr>
            <p:cNvPr id="12" name="橢圓 11"/>
            <p:cNvSpPr/>
            <p:nvPr/>
          </p:nvSpPr>
          <p:spPr>
            <a:xfrm>
              <a:off x="9545273" y="4619252"/>
              <a:ext cx="540000" cy="540000"/>
            </a:xfrm>
            <a:prstGeom prst="ellipse">
              <a:avLst/>
            </a:prstGeom>
            <a:solidFill>
              <a:srgbClr val="0E457D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0" h="0" prst="angle"/>
              <a:contourClr>
                <a:sysClr val="window" lastClr="FFFFFF"/>
              </a:contourClr>
            </a:sp3d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" name="Freeform 282"/>
            <p:cNvSpPr>
              <a:spLocks noChangeAspect="1"/>
            </p:cNvSpPr>
            <p:nvPr/>
          </p:nvSpPr>
          <p:spPr>
            <a:xfrm>
              <a:off x="9645326" y="4727252"/>
              <a:ext cx="339893" cy="324000"/>
            </a:xfrm>
            <a:custGeom>
              <a:avLst/>
              <a:gdLst/>
              <a:ahLst/>
              <a:cxnLst/>
              <a:rect l="l" t="t" r="r" b="b"/>
              <a:pathLst>
                <a:path w="468765" h="447074">
                  <a:moveTo>
                    <a:pt x="234382" y="0"/>
                  </a:moveTo>
                  <a:cubicBezTo>
                    <a:pt x="240017" y="0"/>
                    <a:pt x="244618" y="3850"/>
                    <a:pt x="248186" y="11550"/>
                  </a:cubicBezTo>
                  <a:lnTo>
                    <a:pt x="311571" y="139728"/>
                  </a:lnTo>
                  <a:lnTo>
                    <a:pt x="452990" y="160293"/>
                  </a:lnTo>
                  <a:cubicBezTo>
                    <a:pt x="463507" y="161983"/>
                    <a:pt x="468765" y="166303"/>
                    <a:pt x="468765" y="173252"/>
                  </a:cubicBezTo>
                  <a:cubicBezTo>
                    <a:pt x="468765" y="177383"/>
                    <a:pt x="466324" y="181891"/>
                    <a:pt x="461441" y="186774"/>
                  </a:cubicBezTo>
                  <a:lnTo>
                    <a:pt x="359180" y="286499"/>
                  </a:lnTo>
                  <a:lnTo>
                    <a:pt x="383407" y="427354"/>
                  </a:lnTo>
                  <a:cubicBezTo>
                    <a:pt x="383595" y="428669"/>
                    <a:pt x="383689" y="430547"/>
                    <a:pt x="383689" y="432989"/>
                  </a:cubicBezTo>
                  <a:cubicBezTo>
                    <a:pt x="383689" y="436933"/>
                    <a:pt x="382703" y="440266"/>
                    <a:pt x="380731" y="442989"/>
                  </a:cubicBezTo>
                  <a:cubicBezTo>
                    <a:pt x="378759" y="445713"/>
                    <a:pt x="375895" y="447074"/>
                    <a:pt x="372139" y="447074"/>
                  </a:cubicBezTo>
                  <a:cubicBezTo>
                    <a:pt x="368571" y="447074"/>
                    <a:pt x="364814" y="445947"/>
                    <a:pt x="360870" y="443694"/>
                  </a:cubicBezTo>
                  <a:lnTo>
                    <a:pt x="234382" y="377210"/>
                  </a:lnTo>
                  <a:lnTo>
                    <a:pt x="107894" y="443694"/>
                  </a:lnTo>
                  <a:cubicBezTo>
                    <a:pt x="103763" y="445947"/>
                    <a:pt x="100006" y="447074"/>
                    <a:pt x="96626" y="447074"/>
                  </a:cubicBezTo>
                  <a:cubicBezTo>
                    <a:pt x="92682" y="447074"/>
                    <a:pt x="89724" y="445713"/>
                    <a:pt x="87752" y="442989"/>
                  </a:cubicBezTo>
                  <a:cubicBezTo>
                    <a:pt x="85780" y="440266"/>
                    <a:pt x="84794" y="436933"/>
                    <a:pt x="84794" y="432989"/>
                  </a:cubicBezTo>
                  <a:cubicBezTo>
                    <a:pt x="84794" y="431862"/>
                    <a:pt x="84982" y="429984"/>
                    <a:pt x="85358" y="427354"/>
                  </a:cubicBezTo>
                  <a:lnTo>
                    <a:pt x="109585" y="286499"/>
                  </a:lnTo>
                  <a:lnTo>
                    <a:pt x="7043" y="186774"/>
                  </a:lnTo>
                  <a:cubicBezTo>
                    <a:pt x="2347" y="181703"/>
                    <a:pt x="0" y="177196"/>
                    <a:pt x="0" y="173252"/>
                  </a:cubicBezTo>
                  <a:cubicBezTo>
                    <a:pt x="0" y="166303"/>
                    <a:pt x="5258" y="161983"/>
                    <a:pt x="15775" y="160293"/>
                  </a:cubicBezTo>
                  <a:lnTo>
                    <a:pt x="157194" y="139728"/>
                  </a:lnTo>
                  <a:lnTo>
                    <a:pt x="220579" y="11550"/>
                  </a:lnTo>
                  <a:cubicBezTo>
                    <a:pt x="224147" y="3850"/>
                    <a:pt x="228748" y="0"/>
                    <a:pt x="234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676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作業：</a:t>
            </a:r>
            <a:r>
              <a:rPr lang="en-US" altLang="zh-TW" dirty="0"/>
              <a:t>Lab5 </a:t>
            </a:r>
            <a:r>
              <a:rPr lang="en-US" altLang="zh-TW" dirty="0">
                <a:cs typeface="Arial" panose="020B0604020202020204" pitchFamily="34" charset="0"/>
              </a:rPr>
              <a:t>Convolution and Filter </a:t>
            </a:r>
            <a:r>
              <a:rPr lang="en-US" altLang="zh-TW" dirty="0">
                <a:cs typeface="Times New Roman" pitchFamily="18" charset="0"/>
              </a:rPr>
              <a:t>(4/4)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D0BA13-1C5E-40B6-BB8D-C972D465206B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28" name="object 5"/>
          <p:cNvSpPr/>
          <p:nvPr/>
        </p:nvSpPr>
        <p:spPr>
          <a:xfrm>
            <a:off x="696746" y="1808733"/>
            <a:ext cx="10991317" cy="646515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44012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907476 h 907476"/>
              <a:gd name="connsiteX1" fmla="*/ 0 w 3605250"/>
              <a:gd name="connsiteY1" fmla="*/ 895350 h 907476"/>
              <a:gd name="connsiteX2" fmla="*/ 0 w 3605250"/>
              <a:gd name="connsiteY2" fmla="*/ 0 h 907476"/>
              <a:gd name="connsiteX3" fmla="*/ 3605250 w 3605250"/>
              <a:gd name="connsiteY3" fmla="*/ 0 h 907476"/>
              <a:gd name="connsiteX4" fmla="*/ 3605250 w 3605250"/>
              <a:gd name="connsiteY4" fmla="*/ 890651 h 907476"/>
              <a:gd name="connsiteX5" fmla="*/ 474652 w 3605250"/>
              <a:gd name="connsiteY5" fmla="*/ 878524 h 907476"/>
              <a:gd name="connsiteX0" fmla="*/ 162471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27185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16599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5250" h="908767">
                <a:moveTo>
                  <a:pt x="116599" y="895350"/>
                </a:moveTo>
                <a:lnTo>
                  <a:pt x="0" y="895350"/>
                </a:lnTo>
                <a:lnTo>
                  <a:pt x="0" y="0"/>
                </a:lnTo>
                <a:lnTo>
                  <a:pt x="3605250" y="0"/>
                </a:lnTo>
                <a:lnTo>
                  <a:pt x="3605250" y="890651"/>
                </a:lnTo>
                <a:lnTo>
                  <a:pt x="365265" y="908767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6"/>
          <p:cNvSpPr/>
          <p:nvPr/>
        </p:nvSpPr>
        <p:spPr>
          <a:xfrm>
            <a:off x="1686814" y="236620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7"/>
          <p:cNvSpPr txBox="1"/>
          <p:nvPr/>
        </p:nvSpPr>
        <p:spPr>
          <a:xfrm>
            <a:off x="1063208" y="2061618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>
                <a:solidFill>
                  <a:srgbClr val="7E7E7E"/>
                </a:solidFill>
                <a:latin typeface="Calibri"/>
                <a:cs typeface="Calibri"/>
              </a:rPr>
              <a:t>4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1" name="object 8"/>
          <p:cNvSpPr txBox="1"/>
          <p:nvPr/>
        </p:nvSpPr>
        <p:spPr>
          <a:xfrm>
            <a:off x="1968879" y="1916832"/>
            <a:ext cx="728652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TW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(5% for each Question)</a:t>
            </a:r>
          </a:p>
        </p:txBody>
      </p:sp>
      <p:sp>
        <p:nvSpPr>
          <p:cNvPr id="32" name="object 21"/>
          <p:cNvSpPr txBox="1"/>
          <p:nvPr/>
        </p:nvSpPr>
        <p:spPr>
          <a:xfrm>
            <a:off x="2063552" y="2687141"/>
            <a:ext cx="936104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The input x(t) is shown in the figure. 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The output y(t) = x(t)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＊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x(t-1). 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Find the maximum of y and where it occurs. 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3860" y="4221088"/>
            <a:ext cx="3977208" cy="182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5339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F5487-820E-42C9-A057-64F07FE5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下圖為</a:t>
            </a:r>
            <a:r>
              <a:rPr lang="en-US" altLang="zh-TW" sz="3200" dirty="0"/>
              <a:t>Q3(a)</a:t>
            </a:r>
            <a:r>
              <a:rPr lang="zh-TW" altLang="en-US" sz="3200" dirty="0"/>
              <a:t>和</a:t>
            </a:r>
            <a:r>
              <a:rPr lang="en-US" altLang="zh-TW" sz="3200" dirty="0"/>
              <a:t>(b)</a:t>
            </a:r>
            <a:r>
              <a:rPr lang="zh-TW" altLang="en-US" sz="3200" dirty="0"/>
              <a:t>的解答</a:t>
            </a:r>
            <a:r>
              <a:rPr lang="en-US" altLang="zh-TW" sz="3200" dirty="0"/>
              <a:t>(</a:t>
            </a:r>
            <a:r>
              <a:rPr lang="zh-TW" altLang="en-US" sz="3200" dirty="0"/>
              <a:t>因為理論尚未教到，故提供解答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AAAF88-31B3-4081-AD08-BDE173A5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4BE2B-79B3-429B-84A3-28A13968A529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33E6B6-6CAD-46DE-A689-50E7C5CFB8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D8DE0249-C389-466B-9978-8CA1B757C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47" y="1988840"/>
            <a:ext cx="7722305" cy="4351338"/>
          </a:xfrm>
          <a:prstGeom prst="rect">
            <a:avLst/>
          </a:prstGeom>
        </p:spPr>
      </p:pic>
      <p:sp>
        <p:nvSpPr>
          <p:cNvPr id="7" name="文字方塊 4">
            <a:extLst>
              <a:ext uri="{FF2B5EF4-FFF2-40B4-BE49-F238E27FC236}">
                <a16:creationId xmlns:a16="http://schemas.microsoft.com/office/drawing/2014/main" id="{19BDC72C-8480-47E4-A2D6-DC29737C9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901" y="1527826"/>
            <a:ext cx="4429125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rgbClr val="FF0000"/>
                </a:solidFill>
              </a:rPr>
              <a:t>同學可手寫拍照或自己輸入，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eaLnBrk="1" hangingPunct="1"/>
            <a:r>
              <a:rPr lang="zh-TW" altLang="en-US" sz="2000" dirty="0">
                <a:solidFill>
                  <a:srgbClr val="FF0000"/>
                </a:solidFill>
              </a:rPr>
              <a:t>直接引用圖者</a:t>
            </a:r>
            <a:r>
              <a:rPr lang="en-US" altLang="zh-TW" sz="2000" dirty="0">
                <a:solidFill>
                  <a:srgbClr val="FF0000"/>
                </a:solidFill>
              </a:rPr>
              <a:t>Q3(a)</a:t>
            </a:r>
            <a:r>
              <a:rPr lang="zh-TW" altLang="en-US" sz="2000" dirty="0">
                <a:solidFill>
                  <a:srgbClr val="FF0000"/>
                </a:solidFill>
              </a:rPr>
              <a:t>和</a:t>
            </a:r>
            <a:r>
              <a:rPr lang="en-US" altLang="zh-TW" sz="2000" dirty="0">
                <a:solidFill>
                  <a:srgbClr val="FF0000"/>
                </a:solidFill>
              </a:rPr>
              <a:t>(b)</a:t>
            </a:r>
            <a:r>
              <a:rPr lang="zh-TW" altLang="en-US" sz="2000" dirty="0">
                <a:solidFill>
                  <a:srgbClr val="FF0000"/>
                </a:solidFill>
              </a:rPr>
              <a:t>此兩題零分</a:t>
            </a:r>
          </a:p>
        </p:txBody>
      </p:sp>
    </p:spTree>
    <p:extLst>
      <p:ext uri="{BB962C8B-B14F-4D97-AF65-F5344CB8AC3E}">
        <p14:creationId xmlns:p14="http://schemas.microsoft.com/office/powerpoint/2010/main" val="277854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預習作業：</a:t>
            </a:r>
            <a:r>
              <a:rPr lang="en-US" altLang="zh-TW" dirty="0"/>
              <a:t>Lab6 </a:t>
            </a:r>
            <a:r>
              <a:rPr lang="en-US" altLang="zh-TW" dirty="0">
                <a:cs typeface="Times New Roman" pitchFamily="18" charset="0"/>
              </a:rPr>
              <a:t>(1/3)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D0BA13-1C5E-40B6-BB8D-C972D465206B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A052505-C128-4CED-98A5-3422155BE9AA}"/>
              </a:ext>
            </a:extLst>
          </p:cNvPr>
          <p:cNvSpPr txBox="1">
            <a:spLocks/>
          </p:cNvSpPr>
          <p:nvPr/>
        </p:nvSpPr>
        <p:spPr>
          <a:xfrm>
            <a:off x="1659053" y="3293925"/>
            <a:ext cx="7096427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檔名請統一為：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DSPLab6preview_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學號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.pdf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，檔名錯誤會扣分</a:t>
            </a:r>
            <a:endParaRPr kumimoji="0" lang="en-US" altLang="zh-TW" sz="2000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9921A53-61C9-4FD4-9BC7-F1A0EF043B32}"/>
              </a:ext>
            </a:extLst>
          </p:cNvPr>
          <p:cNvSpPr txBox="1">
            <a:spLocks/>
          </p:cNvSpPr>
          <p:nvPr/>
        </p:nvSpPr>
        <p:spPr>
          <a:xfrm>
            <a:off x="1659053" y="1839718"/>
            <a:ext cx="6440866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兩大題，共五小題，每小題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分，請同學把握加分機會。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4B8EE25-2A1B-4C0A-9B74-8718B232E119}"/>
              </a:ext>
            </a:extLst>
          </p:cNvPr>
          <p:cNvSpPr txBox="1">
            <a:spLocks/>
          </p:cNvSpPr>
          <p:nvPr/>
        </p:nvSpPr>
        <p:spPr>
          <a:xfrm>
            <a:off x="1659053" y="2564904"/>
            <a:ext cx="8164094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繳交期限：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lab6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上課前一日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Ａ班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10/25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晚間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12:00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Ｂ班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11/2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晚間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12:00)</a:t>
            </a:r>
          </a:p>
        </p:txBody>
      </p:sp>
      <p:sp>
        <p:nvSpPr>
          <p:cNvPr id="17" name="Oval 77">
            <a:extLst>
              <a:ext uri="{FF2B5EF4-FFF2-40B4-BE49-F238E27FC236}">
                <a16:creationId xmlns:a16="http://schemas.microsoft.com/office/drawing/2014/main" id="{09CF904E-0900-4486-844A-3475FECC3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1</a:t>
            </a:r>
          </a:p>
        </p:txBody>
      </p:sp>
      <p:sp>
        <p:nvSpPr>
          <p:cNvPr id="18" name="Oval 77">
            <a:extLst>
              <a:ext uri="{FF2B5EF4-FFF2-40B4-BE49-F238E27FC236}">
                <a16:creationId xmlns:a16="http://schemas.microsoft.com/office/drawing/2014/main" id="{5F2E338C-4935-43F1-BEF3-1E857D17B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256490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2</a:t>
            </a:r>
          </a:p>
        </p:txBody>
      </p:sp>
      <p:sp>
        <p:nvSpPr>
          <p:cNvPr id="19" name="Oval 77">
            <a:extLst>
              <a:ext uri="{FF2B5EF4-FFF2-40B4-BE49-F238E27FC236}">
                <a16:creationId xmlns:a16="http://schemas.microsoft.com/office/drawing/2014/main" id="{9E73E74A-AD94-4C3C-B313-7074A62C9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3278539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3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F1BF266-D409-4F93-BB62-2A1EA09B9BC4}"/>
              </a:ext>
            </a:extLst>
          </p:cNvPr>
          <p:cNvSpPr txBox="1">
            <a:spLocks/>
          </p:cNvSpPr>
          <p:nvPr/>
        </p:nvSpPr>
        <p:spPr>
          <a:xfrm>
            <a:off x="1666765" y="4022946"/>
            <a:ext cx="9237829" cy="67710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預習作業為讀取音檔描述，正式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lab6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有</a:t>
            </a:r>
            <a:r>
              <a:rPr kumimoji="0" lang="zh-TW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錄製音檔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作業</a:t>
            </a:r>
            <a:endParaRPr kumimoji="0" lang="en-US" altLang="zh-TW" sz="2000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請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lab6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上課時</a:t>
            </a:r>
            <a:r>
              <a:rPr kumimoji="0" lang="zh-TW" altLang="en-US" sz="2000" b="1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務必攜帶可錄製音檔的耳機 </a:t>
            </a:r>
            <a:r>
              <a:rPr kumimoji="0" lang="en-US" altLang="zh-TW" sz="2000" b="1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or</a:t>
            </a:r>
            <a:r>
              <a:rPr kumimoji="0" lang="zh-TW" altLang="en-US" sz="2000" b="1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 耳機</a:t>
            </a:r>
            <a:r>
              <a:rPr kumimoji="0" lang="en-US" altLang="zh-TW" sz="2000" b="1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+</a:t>
            </a:r>
            <a:r>
              <a:rPr kumimoji="0" lang="zh-TW" altLang="en-US" sz="2000" b="1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麥克風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，沒帶的同學自行負責！</a:t>
            </a:r>
            <a:endParaRPr kumimoji="0" lang="en-US" altLang="zh-TW" sz="2000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3" name="Oval 77">
            <a:extLst>
              <a:ext uri="{FF2B5EF4-FFF2-40B4-BE49-F238E27FC236}">
                <a16:creationId xmlns:a16="http://schemas.microsoft.com/office/drawing/2014/main" id="{E1BFFD27-1610-480A-B813-F0CAF4C0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86" y="4023087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4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119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E457D"/>
                </a:solidFill>
              </a:rPr>
              <a:t>課程規範 </a:t>
            </a:r>
            <a:r>
              <a:rPr lang="en-US" altLang="zh-TW" b="1" dirty="0">
                <a:solidFill>
                  <a:srgbClr val="0E457D"/>
                </a:solidFill>
              </a:rPr>
              <a:t>(2/2)</a:t>
            </a:r>
            <a:endParaRPr lang="zh-TW" altLang="en-US" b="1" dirty="0">
              <a:solidFill>
                <a:srgbClr val="0E457D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4BE2B-79B3-429B-84A3-28A13968A529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20" name="文本框 52"/>
          <p:cNvSpPr txBox="1"/>
          <p:nvPr/>
        </p:nvSpPr>
        <p:spPr>
          <a:xfrm>
            <a:off x="1732547" y="2298442"/>
            <a:ext cx="9846537" cy="707725"/>
          </a:xfrm>
          <a:prstGeom prst="rect">
            <a:avLst/>
          </a:prstGeom>
          <a:noFill/>
        </p:spPr>
        <p:txBody>
          <a:bodyPr wrap="square" lIns="91294" tIns="45640" rIns="91294" bIns="45640" rtlCol="0">
            <a:spAutoFit/>
          </a:bodyPr>
          <a:lstStyle/>
          <a:p>
            <a:pPr marL="357188" indent="-265113" defTabSz="914173">
              <a:buFont typeface="+mj-lt"/>
              <a:buAutoNum type="arabicPeriod"/>
            </a:pPr>
            <a:r>
              <a:rPr lang="en-US" altLang="zh-CN" sz="2000" kern="0" dirty="0">
                <a:latin typeface="Calibri" panose="020F0502020204030204" pitchFamily="34" charset="0"/>
                <a:ea typeface="微軟正黑體" panose="020B0604030504040204" pitchFamily="34" charset="-120"/>
              </a:rPr>
              <a:t>DSP 1</a:t>
            </a:r>
            <a:r>
              <a:rPr lang="zh-TW" altLang="en-US" sz="2000" kern="0" dirty="0">
                <a:latin typeface="Calibri" panose="020F0502020204030204" pitchFamily="34" charset="0"/>
              </a:rPr>
              <a:t>～</a:t>
            </a:r>
            <a:r>
              <a:rPr lang="en-US" altLang="zh-TW" sz="2000" kern="0" dirty="0">
                <a:latin typeface="Calibri" panose="020F0502020204030204" pitchFamily="34" charset="0"/>
              </a:rPr>
              <a:t>6</a:t>
            </a:r>
            <a:r>
              <a:rPr lang="zh-TW" altLang="en-US" sz="2000" kern="0" dirty="0">
                <a:latin typeface="Calibri" panose="020F0502020204030204" pitchFamily="34" charset="0"/>
              </a:rPr>
              <a:t>：當次作業成績打</a:t>
            </a:r>
            <a:r>
              <a:rPr lang="en-US" altLang="zh-TW" sz="2000" kern="0" dirty="0">
                <a:latin typeface="Calibri" panose="020F0502020204030204" pitchFamily="34" charset="0"/>
              </a:rPr>
              <a:t>7</a:t>
            </a:r>
            <a:r>
              <a:rPr lang="zh-TW" altLang="en-US" sz="2000" kern="0" dirty="0">
                <a:latin typeface="Calibri" panose="020F0502020204030204" pitchFamily="34" charset="0"/>
              </a:rPr>
              <a:t>折 </a:t>
            </a:r>
            <a:r>
              <a:rPr lang="en-US" altLang="zh-TW" sz="2000" kern="0" dirty="0">
                <a:latin typeface="Calibri" panose="020F0502020204030204" pitchFamily="34" charset="0"/>
              </a:rPr>
              <a:t>(</a:t>
            </a:r>
            <a:r>
              <a:rPr lang="zh-TW" altLang="en-US" sz="2000" kern="0" dirty="0">
                <a:latin typeface="Calibri" panose="020F0502020204030204" pitchFamily="34" charset="0"/>
              </a:rPr>
              <a:t>補交期限為當次課程結束週五</a:t>
            </a:r>
            <a:r>
              <a:rPr lang="en-US" altLang="zh-TW" sz="2000" kern="0" dirty="0">
                <a:latin typeface="Calibri" panose="020F0502020204030204" pitchFamily="34" charset="0"/>
              </a:rPr>
              <a:t>17:00</a:t>
            </a:r>
            <a:r>
              <a:rPr lang="zh-TW" altLang="en-US" sz="2000" kern="0" dirty="0">
                <a:latin typeface="Calibri" panose="020F0502020204030204" pitchFamily="34" charset="0"/>
              </a:rPr>
              <a:t>前</a:t>
            </a:r>
            <a:r>
              <a:rPr lang="en-US" altLang="zh-TW" sz="2000" kern="0" dirty="0">
                <a:latin typeface="Calibri" panose="020F0502020204030204" pitchFamily="34" charset="0"/>
              </a:rPr>
              <a:t>)</a:t>
            </a:r>
          </a:p>
          <a:p>
            <a:pPr marL="357188" indent="-265113" defTabSz="914173">
              <a:buFont typeface="+mj-lt"/>
              <a:buAutoNum type="arabicPeriod"/>
            </a:pPr>
            <a:r>
              <a:rPr lang="zh-TW" altLang="en-US" sz="2000" kern="0" dirty="0">
                <a:latin typeface="Calibri" panose="020F0502020204030204" pitchFamily="34" charset="0"/>
              </a:rPr>
              <a:t>超過補交期限不再受理補交。</a:t>
            </a:r>
            <a:endParaRPr lang="en-US" altLang="zh-CN" sz="2000" kern="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2376" y="1603422"/>
            <a:ext cx="2492695" cy="399948"/>
          </a:xfrm>
          <a:prstGeom prst="rect">
            <a:avLst/>
          </a:prstGeom>
          <a:effectLst/>
        </p:spPr>
        <p:txBody>
          <a:bodyPr wrap="none" lIns="91294" tIns="45640" rIns="91294" bIns="45640">
            <a:spAutoFit/>
          </a:bodyPr>
          <a:lstStyle/>
          <a:p>
            <a:pPr defTabSz="914173"/>
            <a:r>
              <a:rPr lang="zh-TW" altLang="en-US" sz="2000" b="1" kern="0" dirty="0">
                <a:solidFill>
                  <a:srgbClr val="0E457D"/>
                </a:solidFill>
                <a:latin typeface="Calibri" panose="020F0502020204030204" pitchFamily="34" charset="0"/>
              </a:rPr>
              <a:t>請假者補交作業規定</a:t>
            </a:r>
            <a:endParaRPr lang="zh-CN" altLang="en-US" sz="2000" b="1" kern="0" dirty="0">
              <a:solidFill>
                <a:srgbClr val="0E457D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2" name="文本框 56"/>
          <p:cNvSpPr txBox="1"/>
          <p:nvPr/>
        </p:nvSpPr>
        <p:spPr>
          <a:xfrm>
            <a:off x="1804555" y="5157192"/>
            <a:ext cx="9846537" cy="1015501"/>
          </a:xfrm>
          <a:prstGeom prst="rect">
            <a:avLst/>
          </a:prstGeom>
          <a:noFill/>
        </p:spPr>
        <p:txBody>
          <a:bodyPr wrap="square" lIns="91294" tIns="45640" rIns="91294" bIns="45640" rtlCol="0">
            <a:spAutoFit/>
          </a:bodyPr>
          <a:lstStyle/>
          <a:p>
            <a:pPr marL="357188" indent="-265113" defTabSz="914173">
              <a:buFont typeface="+mj-lt"/>
              <a:buAutoNum type="arabicPeriod"/>
            </a:pPr>
            <a:r>
              <a:rPr lang="zh-TW" altLang="en-US" sz="2000" kern="0" dirty="0">
                <a:latin typeface="Calibri" panose="020F0502020204030204" pitchFamily="34" charset="0"/>
              </a:rPr>
              <a:t>教室內禁止飲食，飲料及食品請勿攜入。</a:t>
            </a:r>
            <a:endParaRPr lang="en-US" altLang="zh-TW" sz="2000" kern="0" dirty="0">
              <a:latin typeface="Calibri" panose="020F0502020204030204" pitchFamily="34" charset="0"/>
            </a:endParaRPr>
          </a:p>
          <a:p>
            <a:pPr marL="357188" indent="-265113" defTabSz="914173">
              <a:buFont typeface="+mj-lt"/>
              <a:buAutoNum type="arabicPeriod"/>
            </a:pPr>
            <a:r>
              <a:rPr lang="zh-TW" altLang="en-US" sz="2000" kern="0" dirty="0">
                <a:latin typeface="Calibri" panose="020F0502020204030204" pitchFamily="34" charset="0"/>
              </a:rPr>
              <a:t>離開時請將桌面清理乾淨，並將垃圾攜出。</a:t>
            </a:r>
          </a:p>
          <a:p>
            <a:pPr marL="357188" indent="-265113" defTabSz="914173">
              <a:buFont typeface="+mj-lt"/>
              <a:buAutoNum type="arabicPeriod"/>
            </a:pPr>
            <a:r>
              <a:rPr lang="zh-TW" altLang="en-US" sz="2000" kern="0" dirty="0">
                <a:latin typeface="Calibri" panose="020F0502020204030204" pitchFamily="34" charset="0"/>
              </a:rPr>
              <a:t>請勿隨意拔插網路線或電源線，若電腦出現問題請向助教反映。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11411" y="4787534"/>
            <a:ext cx="1723254" cy="399948"/>
          </a:xfrm>
          <a:prstGeom prst="rect">
            <a:avLst/>
          </a:prstGeom>
          <a:effectLst/>
        </p:spPr>
        <p:txBody>
          <a:bodyPr wrap="none" lIns="91294" tIns="45640" rIns="91294" bIns="45640">
            <a:spAutoFit/>
          </a:bodyPr>
          <a:lstStyle/>
          <a:p>
            <a:pPr defTabSz="914173"/>
            <a:r>
              <a:rPr lang="zh-TW" altLang="en-US" sz="2000" b="1" kern="0" dirty="0">
                <a:solidFill>
                  <a:srgbClr val="0E457D"/>
                </a:solidFill>
                <a:latin typeface="Calibri" panose="020F0502020204030204" pitchFamily="34" charset="0"/>
              </a:rPr>
              <a:t>其他注意事項</a:t>
            </a:r>
          </a:p>
        </p:txBody>
      </p:sp>
      <p:grpSp>
        <p:nvGrpSpPr>
          <p:cNvPr id="42" name="群組 41"/>
          <p:cNvGrpSpPr/>
          <p:nvPr/>
        </p:nvGrpSpPr>
        <p:grpSpPr>
          <a:xfrm>
            <a:off x="1048396" y="5328342"/>
            <a:ext cx="684151" cy="603132"/>
            <a:chOff x="1019361" y="4343867"/>
            <a:chExt cx="684151" cy="603132"/>
          </a:xfrm>
        </p:grpSpPr>
        <p:sp>
          <p:nvSpPr>
            <p:cNvPr id="9" name="圆角矩形 44"/>
            <p:cNvSpPr/>
            <p:nvPr/>
          </p:nvSpPr>
          <p:spPr>
            <a:xfrm>
              <a:off x="1019361" y="4343867"/>
              <a:ext cx="684151" cy="603132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8900000" scaled="1"/>
              <a:tileRect/>
            </a:gradFill>
            <a:ln w="12700" cap="flat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74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>
              <a:outerShdw blurRad="127000" dist="50800" dir="8100000" algn="tr" rotWithShape="0">
                <a:sysClr val="window" lastClr="FFFFFF">
                  <a:lumMod val="50000"/>
                  <a:alpha val="40000"/>
                </a:sysClr>
              </a:outerShdw>
            </a:effectLst>
          </p:spPr>
          <p:txBody>
            <a:bodyPr rtlCol="0" anchor="ctr"/>
            <a:lstStyle/>
            <a:p>
              <a:pPr algn="ctr" defTabSz="914173"/>
              <a:endParaRPr lang="zh-CN" altLang="en-US" sz="2000" kern="0">
                <a:solidFill>
                  <a:sysClr val="window" lastClr="FFFFFF"/>
                </a:solidFill>
                <a:latin typeface="Calibri" panose="020F050202020403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30" name="Freeform 452"/>
            <p:cNvSpPr/>
            <p:nvPr/>
          </p:nvSpPr>
          <p:spPr>
            <a:xfrm>
              <a:off x="1145082" y="4429734"/>
              <a:ext cx="432708" cy="432486"/>
            </a:xfrm>
            <a:custGeom>
              <a:avLst/>
              <a:gdLst/>
              <a:ahLst/>
              <a:cxnLst/>
              <a:rect l="l" t="t" r="r" b="b"/>
              <a:pathLst>
                <a:path w="432708" h="432707">
                  <a:moveTo>
                    <a:pt x="216354" y="0"/>
                  </a:moveTo>
                  <a:cubicBezTo>
                    <a:pt x="255606" y="0"/>
                    <a:pt x="291805" y="9672"/>
                    <a:pt x="324953" y="29016"/>
                  </a:cubicBezTo>
                  <a:cubicBezTo>
                    <a:pt x="358101" y="48360"/>
                    <a:pt x="384347" y="74606"/>
                    <a:pt x="403691" y="107754"/>
                  </a:cubicBezTo>
                  <a:cubicBezTo>
                    <a:pt x="423036" y="140902"/>
                    <a:pt x="432708" y="177102"/>
                    <a:pt x="432708" y="216353"/>
                  </a:cubicBezTo>
                  <a:cubicBezTo>
                    <a:pt x="432708" y="255605"/>
                    <a:pt x="423036" y="291805"/>
                    <a:pt x="403691" y="324953"/>
                  </a:cubicBezTo>
                  <a:cubicBezTo>
                    <a:pt x="384347" y="358101"/>
                    <a:pt x="358101" y="384347"/>
                    <a:pt x="324953" y="403691"/>
                  </a:cubicBezTo>
                  <a:cubicBezTo>
                    <a:pt x="291805" y="423035"/>
                    <a:pt x="255606" y="432707"/>
                    <a:pt x="216354" y="432707"/>
                  </a:cubicBezTo>
                  <a:cubicBezTo>
                    <a:pt x="177102" y="432707"/>
                    <a:pt x="140902" y="423035"/>
                    <a:pt x="107755" y="403691"/>
                  </a:cubicBezTo>
                  <a:cubicBezTo>
                    <a:pt x="74607" y="384347"/>
                    <a:pt x="48361" y="358101"/>
                    <a:pt x="29017" y="324953"/>
                  </a:cubicBezTo>
                  <a:cubicBezTo>
                    <a:pt x="9672" y="291805"/>
                    <a:pt x="0" y="255605"/>
                    <a:pt x="0" y="216353"/>
                  </a:cubicBezTo>
                  <a:cubicBezTo>
                    <a:pt x="0" y="177102"/>
                    <a:pt x="9672" y="140902"/>
                    <a:pt x="29017" y="107754"/>
                  </a:cubicBezTo>
                  <a:cubicBezTo>
                    <a:pt x="48361" y="74606"/>
                    <a:pt x="74607" y="48360"/>
                    <a:pt x="107755" y="29016"/>
                  </a:cubicBezTo>
                  <a:cubicBezTo>
                    <a:pt x="140902" y="9672"/>
                    <a:pt x="177102" y="0"/>
                    <a:pt x="216354" y="0"/>
                  </a:cubicBezTo>
                  <a:close/>
                  <a:moveTo>
                    <a:pt x="185366" y="72118"/>
                  </a:moveTo>
                  <a:cubicBezTo>
                    <a:pt x="182736" y="72118"/>
                    <a:pt x="180483" y="72869"/>
                    <a:pt x="178605" y="74371"/>
                  </a:cubicBezTo>
                  <a:cubicBezTo>
                    <a:pt x="176727" y="75498"/>
                    <a:pt x="175788" y="77188"/>
                    <a:pt x="175788" y="79442"/>
                  </a:cubicBezTo>
                  <a:lnTo>
                    <a:pt x="180577" y="254384"/>
                  </a:lnTo>
                  <a:cubicBezTo>
                    <a:pt x="180577" y="256262"/>
                    <a:pt x="181516" y="257906"/>
                    <a:pt x="183394" y="259314"/>
                  </a:cubicBezTo>
                  <a:cubicBezTo>
                    <a:pt x="185272" y="260723"/>
                    <a:pt x="187525" y="261427"/>
                    <a:pt x="190155" y="261427"/>
                  </a:cubicBezTo>
                  <a:lnTo>
                    <a:pt x="242271" y="261427"/>
                  </a:lnTo>
                  <a:cubicBezTo>
                    <a:pt x="244901" y="261427"/>
                    <a:pt x="247107" y="260723"/>
                    <a:pt x="248891" y="259314"/>
                  </a:cubicBezTo>
                  <a:cubicBezTo>
                    <a:pt x="250676" y="257906"/>
                    <a:pt x="251662" y="256262"/>
                    <a:pt x="251849" y="254384"/>
                  </a:cubicBezTo>
                  <a:lnTo>
                    <a:pt x="256920" y="79442"/>
                  </a:lnTo>
                  <a:cubicBezTo>
                    <a:pt x="256920" y="77188"/>
                    <a:pt x="255981" y="75498"/>
                    <a:pt x="254103" y="74371"/>
                  </a:cubicBezTo>
                  <a:cubicBezTo>
                    <a:pt x="252225" y="72869"/>
                    <a:pt x="249971" y="72118"/>
                    <a:pt x="247342" y="72118"/>
                  </a:cubicBezTo>
                  <a:lnTo>
                    <a:pt x="185366" y="72118"/>
                  </a:lnTo>
                  <a:close/>
                  <a:moveTo>
                    <a:pt x="189591" y="288471"/>
                  </a:moveTo>
                  <a:cubicBezTo>
                    <a:pt x="187150" y="288471"/>
                    <a:pt x="184990" y="289410"/>
                    <a:pt x="183112" y="291288"/>
                  </a:cubicBezTo>
                  <a:cubicBezTo>
                    <a:pt x="181234" y="293167"/>
                    <a:pt x="180295" y="295326"/>
                    <a:pt x="180295" y="297768"/>
                  </a:cubicBezTo>
                  <a:lnTo>
                    <a:pt x="180295" y="351293"/>
                  </a:lnTo>
                  <a:cubicBezTo>
                    <a:pt x="180295" y="353734"/>
                    <a:pt x="181234" y="355894"/>
                    <a:pt x="183112" y="357772"/>
                  </a:cubicBezTo>
                  <a:cubicBezTo>
                    <a:pt x="184990" y="359650"/>
                    <a:pt x="187150" y="360589"/>
                    <a:pt x="189591" y="360589"/>
                  </a:cubicBezTo>
                  <a:lnTo>
                    <a:pt x="243680" y="360589"/>
                  </a:lnTo>
                  <a:cubicBezTo>
                    <a:pt x="246121" y="360589"/>
                    <a:pt x="248187" y="359697"/>
                    <a:pt x="249877" y="357913"/>
                  </a:cubicBezTo>
                  <a:cubicBezTo>
                    <a:pt x="251568" y="356129"/>
                    <a:pt x="252413" y="353922"/>
                    <a:pt x="252413" y="351293"/>
                  </a:cubicBezTo>
                  <a:lnTo>
                    <a:pt x="252413" y="297768"/>
                  </a:lnTo>
                  <a:cubicBezTo>
                    <a:pt x="252413" y="295139"/>
                    <a:pt x="251568" y="292932"/>
                    <a:pt x="249877" y="291147"/>
                  </a:cubicBezTo>
                  <a:cubicBezTo>
                    <a:pt x="248187" y="289363"/>
                    <a:pt x="246121" y="288471"/>
                    <a:pt x="243680" y="288471"/>
                  </a:cubicBezTo>
                  <a:lnTo>
                    <a:pt x="189591" y="288471"/>
                  </a:lnTo>
                  <a:close/>
                </a:path>
              </a:pathLst>
            </a:custGeom>
            <a:solidFill>
              <a:srgbClr val="0E4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4" name="直接连接符 20">
            <a:extLst>
              <a:ext uri="{FF2B5EF4-FFF2-40B4-BE49-F238E27FC236}">
                <a16:creationId xmlns:a16="http://schemas.microsoft.com/office/drawing/2014/main" id="{C186BEE0-6575-433F-BEEC-C2DF10EBAC15}"/>
              </a:ext>
            </a:extLst>
          </p:cNvPr>
          <p:cNvCxnSpPr/>
          <p:nvPr/>
        </p:nvCxnSpPr>
        <p:spPr>
          <a:xfrm>
            <a:off x="868451" y="4559558"/>
            <a:ext cx="10620000" cy="0"/>
          </a:xfrm>
          <a:prstGeom prst="line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grpSp>
        <p:nvGrpSpPr>
          <p:cNvPr id="44" name="群組 43"/>
          <p:cNvGrpSpPr/>
          <p:nvPr/>
        </p:nvGrpSpPr>
        <p:grpSpPr>
          <a:xfrm>
            <a:off x="1019361" y="2348880"/>
            <a:ext cx="684151" cy="603132"/>
            <a:chOff x="1019361" y="2465828"/>
            <a:chExt cx="684151" cy="603132"/>
          </a:xfrm>
        </p:grpSpPr>
        <p:sp>
          <p:nvSpPr>
            <p:cNvPr id="15" name="圆角矩形 50"/>
            <p:cNvSpPr/>
            <p:nvPr/>
          </p:nvSpPr>
          <p:spPr>
            <a:xfrm>
              <a:off x="1019361" y="2465828"/>
              <a:ext cx="684151" cy="603132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8900000" scaled="1"/>
              <a:tileRect/>
            </a:gradFill>
            <a:ln w="12700" cap="flat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74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lin ang="8100000" scaled="1"/>
                <a:tileRect/>
              </a:gradFill>
              <a:prstDash val="solid"/>
              <a:miter lim="800000"/>
            </a:ln>
            <a:effectLst>
              <a:outerShdw blurRad="127000" dist="50800" dir="8100000" algn="tr" rotWithShape="0">
                <a:sysClr val="window" lastClr="FFFFFF">
                  <a:lumMod val="50000"/>
                  <a:alpha val="40000"/>
                </a:sysClr>
              </a:outerShdw>
            </a:effectLst>
          </p:spPr>
          <p:txBody>
            <a:bodyPr rtlCol="0" anchor="ctr"/>
            <a:lstStyle/>
            <a:p>
              <a:pPr algn="ctr" defTabSz="914173"/>
              <a:endParaRPr lang="zh-CN" altLang="en-US" sz="2000" kern="0">
                <a:solidFill>
                  <a:sysClr val="window" lastClr="FFFFFF"/>
                </a:solidFill>
                <a:latin typeface="Calibri" panose="020F050202020403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43" name="Freeform 477"/>
            <p:cNvSpPr/>
            <p:nvPr/>
          </p:nvSpPr>
          <p:spPr>
            <a:xfrm>
              <a:off x="1145637" y="2528952"/>
              <a:ext cx="396000" cy="468000"/>
            </a:xfrm>
            <a:custGeom>
              <a:avLst/>
              <a:gdLst>
                <a:gd name="connsiteX0" fmla="*/ 117191 w 432706"/>
                <a:gd name="connsiteY0" fmla="*/ 360589 h 504825"/>
                <a:gd name="connsiteX1" fmla="*/ 315515 w 432706"/>
                <a:gd name="connsiteY1" fmla="*/ 360589 h 504825"/>
                <a:gd name="connsiteX2" fmla="*/ 321994 w 432706"/>
                <a:gd name="connsiteY2" fmla="*/ 363125 h 504825"/>
                <a:gd name="connsiteX3" fmla="*/ 324530 w 432706"/>
                <a:gd name="connsiteY3" fmla="*/ 369604 h 504825"/>
                <a:gd name="connsiteX4" fmla="*/ 324530 w 432706"/>
                <a:gd name="connsiteY4" fmla="*/ 387634 h 504825"/>
                <a:gd name="connsiteX5" fmla="*/ 321994 w 432706"/>
                <a:gd name="connsiteY5" fmla="*/ 394113 h 504825"/>
                <a:gd name="connsiteX6" fmla="*/ 315515 w 432706"/>
                <a:gd name="connsiteY6" fmla="*/ 396648 h 504825"/>
                <a:gd name="connsiteX7" fmla="*/ 117191 w 432706"/>
                <a:gd name="connsiteY7" fmla="*/ 396648 h 504825"/>
                <a:gd name="connsiteX8" fmla="*/ 110712 w 432706"/>
                <a:gd name="connsiteY8" fmla="*/ 394113 h 504825"/>
                <a:gd name="connsiteX9" fmla="*/ 108176 w 432706"/>
                <a:gd name="connsiteY9" fmla="*/ 387634 h 504825"/>
                <a:gd name="connsiteX10" fmla="*/ 108176 w 432706"/>
                <a:gd name="connsiteY10" fmla="*/ 369604 h 504825"/>
                <a:gd name="connsiteX11" fmla="*/ 110712 w 432706"/>
                <a:gd name="connsiteY11" fmla="*/ 363125 h 504825"/>
                <a:gd name="connsiteX12" fmla="*/ 117191 w 432706"/>
                <a:gd name="connsiteY12" fmla="*/ 360589 h 504825"/>
                <a:gd name="connsiteX13" fmla="*/ 117191 w 432706"/>
                <a:gd name="connsiteY13" fmla="*/ 288471 h 504825"/>
                <a:gd name="connsiteX14" fmla="*/ 315515 w 432706"/>
                <a:gd name="connsiteY14" fmla="*/ 288471 h 504825"/>
                <a:gd name="connsiteX15" fmla="*/ 321994 w 432706"/>
                <a:gd name="connsiteY15" fmla="*/ 291007 h 504825"/>
                <a:gd name="connsiteX16" fmla="*/ 324530 w 432706"/>
                <a:gd name="connsiteY16" fmla="*/ 297486 h 504825"/>
                <a:gd name="connsiteX17" fmla="*/ 324530 w 432706"/>
                <a:gd name="connsiteY17" fmla="*/ 315516 h 504825"/>
                <a:gd name="connsiteX18" fmla="*/ 321994 w 432706"/>
                <a:gd name="connsiteY18" fmla="*/ 321995 h 504825"/>
                <a:gd name="connsiteX19" fmla="*/ 315515 w 432706"/>
                <a:gd name="connsiteY19" fmla="*/ 324530 h 504825"/>
                <a:gd name="connsiteX20" fmla="*/ 117191 w 432706"/>
                <a:gd name="connsiteY20" fmla="*/ 324530 h 504825"/>
                <a:gd name="connsiteX21" fmla="*/ 110712 w 432706"/>
                <a:gd name="connsiteY21" fmla="*/ 321995 h 504825"/>
                <a:gd name="connsiteX22" fmla="*/ 108176 w 432706"/>
                <a:gd name="connsiteY22" fmla="*/ 315516 h 504825"/>
                <a:gd name="connsiteX23" fmla="*/ 108176 w 432706"/>
                <a:gd name="connsiteY23" fmla="*/ 297486 h 504825"/>
                <a:gd name="connsiteX24" fmla="*/ 110712 w 432706"/>
                <a:gd name="connsiteY24" fmla="*/ 291007 h 504825"/>
                <a:gd name="connsiteX25" fmla="*/ 117191 w 432706"/>
                <a:gd name="connsiteY25" fmla="*/ 288471 h 504825"/>
                <a:gd name="connsiteX26" fmla="*/ 117191 w 432706"/>
                <a:gd name="connsiteY26" fmla="*/ 216353 h 504825"/>
                <a:gd name="connsiteX27" fmla="*/ 315515 w 432706"/>
                <a:gd name="connsiteY27" fmla="*/ 216353 h 504825"/>
                <a:gd name="connsiteX28" fmla="*/ 321994 w 432706"/>
                <a:gd name="connsiteY28" fmla="*/ 218888 h 504825"/>
                <a:gd name="connsiteX29" fmla="*/ 324530 w 432706"/>
                <a:gd name="connsiteY29" fmla="*/ 225367 h 504825"/>
                <a:gd name="connsiteX30" fmla="*/ 324530 w 432706"/>
                <a:gd name="connsiteY30" fmla="*/ 243397 h 504825"/>
                <a:gd name="connsiteX31" fmla="*/ 321994 w 432706"/>
                <a:gd name="connsiteY31" fmla="*/ 249876 h 504825"/>
                <a:gd name="connsiteX32" fmla="*/ 315515 w 432706"/>
                <a:gd name="connsiteY32" fmla="*/ 252411 h 504825"/>
                <a:gd name="connsiteX33" fmla="*/ 117191 w 432706"/>
                <a:gd name="connsiteY33" fmla="*/ 252411 h 504825"/>
                <a:gd name="connsiteX34" fmla="*/ 110712 w 432706"/>
                <a:gd name="connsiteY34" fmla="*/ 249876 h 504825"/>
                <a:gd name="connsiteX35" fmla="*/ 108176 w 432706"/>
                <a:gd name="connsiteY35" fmla="*/ 243397 h 504825"/>
                <a:gd name="connsiteX36" fmla="*/ 108176 w 432706"/>
                <a:gd name="connsiteY36" fmla="*/ 225367 h 504825"/>
                <a:gd name="connsiteX37" fmla="*/ 110712 w 432706"/>
                <a:gd name="connsiteY37" fmla="*/ 218888 h 504825"/>
                <a:gd name="connsiteX38" fmla="*/ 117191 w 432706"/>
                <a:gd name="connsiteY38" fmla="*/ 216353 h 504825"/>
                <a:gd name="connsiteX39" fmla="*/ 288471 w 432706"/>
                <a:gd name="connsiteY39" fmla="*/ 38312 h 504825"/>
                <a:gd name="connsiteX40" fmla="*/ 288471 w 432706"/>
                <a:gd name="connsiteY40" fmla="*/ 144236 h 504825"/>
                <a:gd name="connsiteX41" fmla="*/ 394394 w 432706"/>
                <a:gd name="connsiteY41" fmla="*/ 144236 h 504825"/>
                <a:gd name="connsiteX42" fmla="*/ 388196 w 432706"/>
                <a:gd name="connsiteY42" fmla="*/ 132685 h 504825"/>
                <a:gd name="connsiteX43" fmla="*/ 300021 w 432706"/>
                <a:gd name="connsiteY43" fmla="*/ 44510 h 504825"/>
                <a:gd name="connsiteX44" fmla="*/ 288471 w 432706"/>
                <a:gd name="connsiteY44" fmla="*/ 38312 h 504825"/>
                <a:gd name="connsiteX45" fmla="*/ 36059 w 432706"/>
                <a:gd name="connsiteY45" fmla="*/ 36059 h 504825"/>
                <a:gd name="connsiteX46" fmla="*/ 36059 w 432706"/>
                <a:gd name="connsiteY46" fmla="*/ 468766 h 504825"/>
                <a:gd name="connsiteX47" fmla="*/ 396648 w 432706"/>
                <a:gd name="connsiteY47" fmla="*/ 468766 h 504825"/>
                <a:gd name="connsiteX48" fmla="*/ 396648 w 432706"/>
                <a:gd name="connsiteY48" fmla="*/ 180295 h 504825"/>
                <a:gd name="connsiteX49" fmla="*/ 279456 w 432706"/>
                <a:gd name="connsiteY49" fmla="*/ 180295 h 504825"/>
                <a:gd name="connsiteX50" fmla="*/ 260300 w 432706"/>
                <a:gd name="connsiteY50" fmla="*/ 172407 h 504825"/>
                <a:gd name="connsiteX51" fmla="*/ 252412 w 432706"/>
                <a:gd name="connsiteY51" fmla="*/ 153251 h 504825"/>
                <a:gd name="connsiteX52" fmla="*/ 252412 w 432706"/>
                <a:gd name="connsiteY52" fmla="*/ 36059 h 504825"/>
                <a:gd name="connsiteX53" fmla="*/ 27044 w 432706"/>
                <a:gd name="connsiteY53" fmla="*/ 0 h 504825"/>
                <a:gd name="connsiteX54" fmla="*/ 279456 w 432706"/>
                <a:gd name="connsiteY54" fmla="*/ 0 h 504825"/>
                <a:gd name="connsiteX55" fmla="*/ 304246 w 432706"/>
                <a:gd name="connsiteY55" fmla="*/ 5634 h 504825"/>
                <a:gd name="connsiteX56" fmla="*/ 325656 w 432706"/>
                <a:gd name="connsiteY56" fmla="*/ 19156 h 504825"/>
                <a:gd name="connsiteX57" fmla="*/ 413550 w 432706"/>
                <a:gd name="connsiteY57" fmla="*/ 107050 h 504825"/>
                <a:gd name="connsiteX58" fmla="*/ 427073 w 432706"/>
                <a:gd name="connsiteY58" fmla="*/ 128460 h 504825"/>
                <a:gd name="connsiteX59" fmla="*/ 432706 w 432706"/>
                <a:gd name="connsiteY59" fmla="*/ 153251 h 504825"/>
                <a:gd name="connsiteX60" fmla="*/ 432706 w 432706"/>
                <a:gd name="connsiteY60" fmla="*/ 477781 h 504825"/>
                <a:gd name="connsiteX61" fmla="*/ 424818 w 432706"/>
                <a:gd name="connsiteY61" fmla="*/ 496937 h 504825"/>
                <a:gd name="connsiteX62" fmla="*/ 405662 w 432706"/>
                <a:gd name="connsiteY62" fmla="*/ 504825 h 504825"/>
                <a:gd name="connsiteX63" fmla="*/ 27044 w 432706"/>
                <a:gd name="connsiteY63" fmla="*/ 504825 h 504825"/>
                <a:gd name="connsiteX64" fmla="*/ 7888 w 432706"/>
                <a:gd name="connsiteY64" fmla="*/ 496937 h 504825"/>
                <a:gd name="connsiteX65" fmla="*/ 0 w 432706"/>
                <a:gd name="connsiteY65" fmla="*/ 477781 h 504825"/>
                <a:gd name="connsiteX66" fmla="*/ 0 w 432706"/>
                <a:gd name="connsiteY66" fmla="*/ 27044 h 504825"/>
                <a:gd name="connsiteX67" fmla="*/ 7888 w 432706"/>
                <a:gd name="connsiteY67" fmla="*/ 7888 h 504825"/>
                <a:gd name="connsiteX68" fmla="*/ 27044 w 432706"/>
                <a:gd name="connsiteY68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2706" h="504825">
                  <a:moveTo>
                    <a:pt x="117191" y="360589"/>
                  </a:moveTo>
                  <a:lnTo>
                    <a:pt x="315515" y="360589"/>
                  </a:lnTo>
                  <a:cubicBezTo>
                    <a:pt x="318144" y="360589"/>
                    <a:pt x="320304" y="361434"/>
                    <a:pt x="321994" y="363125"/>
                  </a:cubicBezTo>
                  <a:cubicBezTo>
                    <a:pt x="323684" y="364815"/>
                    <a:pt x="324530" y="366975"/>
                    <a:pt x="324530" y="369604"/>
                  </a:cubicBezTo>
                  <a:lnTo>
                    <a:pt x="324530" y="387634"/>
                  </a:lnTo>
                  <a:cubicBezTo>
                    <a:pt x="324530" y="390263"/>
                    <a:pt x="323684" y="392423"/>
                    <a:pt x="321994" y="394113"/>
                  </a:cubicBezTo>
                  <a:cubicBezTo>
                    <a:pt x="320304" y="395803"/>
                    <a:pt x="318144" y="396648"/>
                    <a:pt x="315515" y="396648"/>
                  </a:cubicBezTo>
                  <a:lnTo>
                    <a:pt x="117191" y="396648"/>
                  </a:lnTo>
                  <a:cubicBezTo>
                    <a:pt x="114562" y="396648"/>
                    <a:pt x="112402" y="395803"/>
                    <a:pt x="110712" y="394113"/>
                  </a:cubicBezTo>
                  <a:cubicBezTo>
                    <a:pt x="109021" y="392423"/>
                    <a:pt x="108176" y="390263"/>
                    <a:pt x="108176" y="387634"/>
                  </a:cubicBezTo>
                  <a:lnTo>
                    <a:pt x="108176" y="369604"/>
                  </a:lnTo>
                  <a:cubicBezTo>
                    <a:pt x="108176" y="366975"/>
                    <a:pt x="109021" y="364815"/>
                    <a:pt x="110712" y="363125"/>
                  </a:cubicBezTo>
                  <a:cubicBezTo>
                    <a:pt x="112402" y="361434"/>
                    <a:pt x="114562" y="360589"/>
                    <a:pt x="117191" y="360589"/>
                  </a:cubicBezTo>
                  <a:close/>
                  <a:moveTo>
                    <a:pt x="117191" y="288471"/>
                  </a:moveTo>
                  <a:lnTo>
                    <a:pt x="315515" y="288471"/>
                  </a:lnTo>
                  <a:cubicBezTo>
                    <a:pt x="318144" y="288471"/>
                    <a:pt x="320304" y="289317"/>
                    <a:pt x="321994" y="291007"/>
                  </a:cubicBezTo>
                  <a:cubicBezTo>
                    <a:pt x="323684" y="292697"/>
                    <a:pt x="324530" y="294857"/>
                    <a:pt x="324530" y="297486"/>
                  </a:cubicBezTo>
                  <a:lnTo>
                    <a:pt x="324530" y="315516"/>
                  </a:lnTo>
                  <a:cubicBezTo>
                    <a:pt x="324530" y="318145"/>
                    <a:pt x="323684" y="320305"/>
                    <a:pt x="321994" y="321995"/>
                  </a:cubicBezTo>
                  <a:cubicBezTo>
                    <a:pt x="320304" y="323685"/>
                    <a:pt x="318144" y="324530"/>
                    <a:pt x="315515" y="324530"/>
                  </a:cubicBezTo>
                  <a:lnTo>
                    <a:pt x="117191" y="324530"/>
                  </a:lnTo>
                  <a:cubicBezTo>
                    <a:pt x="114562" y="324530"/>
                    <a:pt x="112402" y="323685"/>
                    <a:pt x="110712" y="321995"/>
                  </a:cubicBezTo>
                  <a:cubicBezTo>
                    <a:pt x="109021" y="320305"/>
                    <a:pt x="108176" y="318145"/>
                    <a:pt x="108176" y="315516"/>
                  </a:cubicBezTo>
                  <a:lnTo>
                    <a:pt x="108176" y="297486"/>
                  </a:lnTo>
                  <a:cubicBezTo>
                    <a:pt x="108176" y="294857"/>
                    <a:pt x="109021" y="292697"/>
                    <a:pt x="110712" y="291007"/>
                  </a:cubicBezTo>
                  <a:cubicBezTo>
                    <a:pt x="112402" y="289317"/>
                    <a:pt x="114562" y="288471"/>
                    <a:pt x="117191" y="288471"/>
                  </a:cubicBezTo>
                  <a:close/>
                  <a:moveTo>
                    <a:pt x="117191" y="216353"/>
                  </a:moveTo>
                  <a:lnTo>
                    <a:pt x="315515" y="216353"/>
                  </a:lnTo>
                  <a:cubicBezTo>
                    <a:pt x="318144" y="216353"/>
                    <a:pt x="320304" y="217198"/>
                    <a:pt x="321994" y="218888"/>
                  </a:cubicBezTo>
                  <a:cubicBezTo>
                    <a:pt x="323684" y="220578"/>
                    <a:pt x="324530" y="222738"/>
                    <a:pt x="324530" y="225367"/>
                  </a:cubicBezTo>
                  <a:lnTo>
                    <a:pt x="324530" y="243397"/>
                  </a:lnTo>
                  <a:cubicBezTo>
                    <a:pt x="324530" y="246026"/>
                    <a:pt x="323684" y="248186"/>
                    <a:pt x="321994" y="249876"/>
                  </a:cubicBezTo>
                  <a:cubicBezTo>
                    <a:pt x="320304" y="251566"/>
                    <a:pt x="318144" y="252411"/>
                    <a:pt x="315515" y="252411"/>
                  </a:cubicBezTo>
                  <a:lnTo>
                    <a:pt x="117191" y="252411"/>
                  </a:lnTo>
                  <a:cubicBezTo>
                    <a:pt x="114562" y="252411"/>
                    <a:pt x="112402" y="251566"/>
                    <a:pt x="110712" y="249876"/>
                  </a:cubicBezTo>
                  <a:cubicBezTo>
                    <a:pt x="109021" y="248186"/>
                    <a:pt x="108176" y="246026"/>
                    <a:pt x="108176" y="243397"/>
                  </a:cubicBezTo>
                  <a:lnTo>
                    <a:pt x="108176" y="225367"/>
                  </a:lnTo>
                  <a:cubicBezTo>
                    <a:pt x="108176" y="222738"/>
                    <a:pt x="109021" y="220578"/>
                    <a:pt x="110712" y="218888"/>
                  </a:cubicBezTo>
                  <a:cubicBezTo>
                    <a:pt x="112402" y="217198"/>
                    <a:pt x="114562" y="216353"/>
                    <a:pt x="117191" y="216353"/>
                  </a:cubicBezTo>
                  <a:close/>
                  <a:moveTo>
                    <a:pt x="288471" y="38312"/>
                  </a:moveTo>
                  <a:lnTo>
                    <a:pt x="288471" y="144236"/>
                  </a:lnTo>
                  <a:lnTo>
                    <a:pt x="394394" y="144236"/>
                  </a:lnTo>
                  <a:cubicBezTo>
                    <a:pt x="392516" y="138789"/>
                    <a:pt x="390450" y="134939"/>
                    <a:pt x="388196" y="132685"/>
                  </a:cubicBezTo>
                  <a:lnTo>
                    <a:pt x="300021" y="44510"/>
                  </a:lnTo>
                  <a:cubicBezTo>
                    <a:pt x="297767" y="42256"/>
                    <a:pt x="293917" y="40191"/>
                    <a:pt x="288471" y="38312"/>
                  </a:cubicBezTo>
                  <a:close/>
                  <a:moveTo>
                    <a:pt x="36059" y="36059"/>
                  </a:moveTo>
                  <a:lnTo>
                    <a:pt x="36059" y="468766"/>
                  </a:lnTo>
                  <a:lnTo>
                    <a:pt x="396648" y="468766"/>
                  </a:lnTo>
                  <a:lnTo>
                    <a:pt x="396648" y="180295"/>
                  </a:lnTo>
                  <a:lnTo>
                    <a:pt x="279456" y="180295"/>
                  </a:lnTo>
                  <a:cubicBezTo>
                    <a:pt x="271944" y="180295"/>
                    <a:pt x="265558" y="177665"/>
                    <a:pt x="260300" y="172407"/>
                  </a:cubicBezTo>
                  <a:cubicBezTo>
                    <a:pt x="255041" y="167148"/>
                    <a:pt x="252412" y="160763"/>
                    <a:pt x="252412" y="153251"/>
                  </a:cubicBezTo>
                  <a:lnTo>
                    <a:pt x="252412" y="36059"/>
                  </a:lnTo>
                  <a:close/>
                  <a:moveTo>
                    <a:pt x="27044" y="0"/>
                  </a:moveTo>
                  <a:lnTo>
                    <a:pt x="279456" y="0"/>
                  </a:lnTo>
                  <a:cubicBezTo>
                    <a:pt x="286968" y="0"/>
                    <a:pt x="295232" y="1878"/>
                    <a:pt x="304246" y="5634"/>
                  </a:cubicBezTo>
                  <a:cubicBezTo>
                    <a:pt x="313261" y="9390"/>
                    <a:pt x="320398" y="13898"/>
                    <a:pt x="325656" y="19156"/>
                  </a:cubicBezTo>
                  <a:lnTo>
                    <a:pt x="413550" y="107050"/>
                  </a:lnTo>
                  <a:cubicBezTo>
                    <a:pt x="418809" y="112309"/>
                    <a:pt x="423316" y="119445"/>
                    <a:pt x="427073" y="128460"/>
                  </a:cubicBezTo>
                  <a:cubicBezTo>
                    <a:pt x="430828" y="137475"/>
                    <a:pt x="432706" y="145738"/>
                    <a:pt x="432706" y="153251"/>
                  </a:cubicBezTo>
                  <a:lnTo>
                    <a:pt x="432706" y="477781"/>
                  </a:lnTo>
                  <a:cubicBezTo>
                    <a:pt x="432706" y="485293"/>
                    <a:pt x="430077" y="491679"/>
                    <a:pt x="424818" y="496937"/>
                  </a:cubicBezTo>
                  <a:cubicBezTo>
                    <a:pt x="419560" y="502196"/>
                    <a:pt x="413175" y="504825"/>
                    <a:pt x="405662" y="504825"/>
                  </a:cubicBezTo>
                  <a:lnTo>
                    <a:pt x="27044" y="504825"/>
                  </a:lnTo>
                  <a:cubicBezTo>
                    <a:pt x="19531" y="504825"/>
                    <a:pt x="13146" y="502196"/>
                    <a:pt x="7888" y="496937"/>
                  </a:cubicBezTo>
                  <a:cubicBezTo>
                    <a:pt x="2629" y="491679"/>
                    <a:pt x="0" y="485293"/>
                    <a:pt x="0" y="477781"/>
                  </a:cubicBezTo>
                  <a:lnTo>
                    <a:pt x="0" y="27044"/>
                  </a:lnTo>
                  <a:cubicBezTo>
                    <a:pt x="0" y="19532"/>
                    <a:pt x="2629" y="13147"/>
                    <a:pt x="7888" y="7888"/>
                  </a:cubicBezTo>
                  <a:cubicBezTo>
                    <a:pt x="13146" y="2629"/>
                    <a:pt x="19531" y="0"/>
                    <a:pt x="27044" y="0"/>
                  </a:cubicBezTo>
                  <a:close/>
                </a:path>
              </a:pathLst>
            </a:custGeom>
            <a:solidFill>
              <a:srgbClr val="0E4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822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預習作業：</a:t>
            </a:r>
            <a:r>
              <a:rPr lang="en-US" altLang="zh-TW" dirty="0"/>
              <a:t>Lab6 </a:t>
            </a:r>
            <a:r>
              <a:rPr lang="en-US" altLang="zh-TW" dirty="0">
                <a:cs typeface="Times New Roman" pitchFamily="18" charset="0"/>
              </a:rPr>
              <a:t>(1/3)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8D0BA13-1C5E-40B6-BB8D-C972D465206B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28" name="object 5"/>
          <p:cNvSpPr/>
          <p:nvPr/>
        </p:nvSpPr>
        <p:spPr>
          <a:xfrm>
            <a:off x="696746" y="1808733"/>
            <a:ext cx="10991317" cy="646515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44012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907476 h 907476"/>
              <a:gd name="connsiteX1" fmla="*/ 0 w 3605250"/>
              <a:gd name="connsiteY1" fmla="*/ 895350 h 907476"/>
              <a:gd name="connsiteX2" fmla="*/ 0 w 3605250"/>
              <a:gd name="connsiteY2" fmla="*/ 0 h 907476"/>
              <a:gd name="connsiteX3" fmla="*/ 3605250 w 3605250"/>
              <a:gd name="connsiteY3" fmla="*/ 0 h 907476"/>
              <a:gd name="connsiteX4" fmla="*/ 3605250 w 3605250"/>
              <a:gd name="connsiteY4" fmla="*/ 890651 h 907476"/>
              <a:gd name="connsiteX5" fmla="*/ 474652 w 3605250"/>
              <a:gd name="connsiteY5" fmla="*/ 878524 h 907476"/>
              <a:gd name="connsiteX0" fmla="*/ 162471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474652 w 3605250"/>
              <a:gd name="connsiteY5" fmla="*/ 878524 h 895350"/>
              <a:gd name="connsiteX0" fmla="*/ 162471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27185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  <a:gd name="connsiteX0" fmla="*/ 116599 w 3605250"/>
              <a:gd name="connsiteY0" fmla="*/ 895350 h 908767"/>
              <a:gd name="connsiteX1" fmla="*/ 0 w 3605250"/>
              <a:gd name="connsiteY1" fmla="*/ 895350 h 908767"/>
              <a:gd name="connsiteX2" fmla="*/ 0 w 3605250"/>
              <a:gd name="connsiteY2" fmla="*/ 0 h 908767"/>
              <a:gd name="connsiteX3" fmla="*/ 3605250 w 3605250"/>
              <a:gd name="connsiteY3" fmla="*/ 0 h 908767"/>
              <a:gd name="connsiteX4" fmla="*/ 3605250 w 3605250"/>
              <a:gd name="connsiteY4" fmla="*/ 890651 h 908767"/>
              <a:gd name="connsiteX5" fmla="*/ 365265 w 3605250"/>
              <a:gd name="connsiteY5" fmla="*/ 908767 h 90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5250" h="908767">
                <a:moveTo>
                  <a:pt x="116599" y="895350"/>
                </a:moveTo>
                <a:lnTo>
                  <a:pt x="0" y="895350"/>
                </a:lnTo>
                <a:lnTo>
                  <a:pt x="0" y="0"/>
                </a:lnTo>
                <a:lnTo>
                  <a:pt x="3605250" y="0"/>
                </a:lnTo>
                <a:lnTo>
                  <a:pt x="3605250" y="890651"/>
                </a:lnTo>
                <a:lnTo>
                  <a:pt x="365265" y="908767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6"/>
          <p:cNvSpPr/>
          <p:nvPr/>
        </p:nvSpPr>
        <p:spPr>
          <a:xfrm>
            <a:off x="1686814" y="2366206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7"/>
          <p:cNvSpPr txBox="1"/>
          <p:nvPr/>
        </p:nvSpPr>
        <p:spPr>
          <a:xfrm>
            <a:off x="1063208" y="2061618"/>
            <a:ext cx="48895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200" spc="-40" dirty="0">
                <a:solidFill>
                  <a:srgbClr val="7E7E7E"/>
                </a:solidFill>
                <a:latin typeface="Calibri"/>
                <a:cs typeface="Calibri"/>
              </a:rPr>
              <a:t>1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1" name="object 8"/>
          <p:cNvSpPr txBox="1"/>
          <p:nvPr/>
        </p:nvSpPr>
        <p:spPr>
          <a:xfrm>
            <a:off x="1968879" y="1916832"/>
            <a:ext cx="895165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請分別讀取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2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個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.wav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檔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一個為單聲道，一個為雙聲道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 </a:t>
            </a:r>
            <a:r>
              <a:rPr lang="en-US" altLang="zh-TW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                        </a:t>
            </a:r>
            <a:endParaRPr lang="en-US" altLang="zh-TW" b="1" spc="-1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32" name="object 21"/>
          <p:cNvSpPr txBox="1"/>
          <p:nvPr/>
        </p:nvSpPr>
        <p:spPr>
          <a:xfrm>
            <a:off x="2063552" y="2687141"/>
            <a:ext cx="936104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描述此音檔內容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(flanger.wav   AND  welcome.wav)                   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(20</a:t>
            </a:r>
            <a:r>
              <a:rPr lang="zh-TW" altLang="en-US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畫出音檔的圖形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單聲畫一張圖，雙聲畫兩張圖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)                       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(20</a:t>
            </a:r>
            <a:r>
              <a:rPr lang="zh-TW" altLang="en-US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播放聲音，描述該音檔內容                                                        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(20</a:t>
            </a:r>
            <a:r>
              <a:rPr lang="zh-TW" altLang="en-US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696745" y="4451477"/>
            <a:ext cx="10991317" cy="648000"/>
          </a:xfrm>
          <a:custGeom>
            <a:avLst/>
            <a:gdLst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1014450 w 3605250"/>
              <a:gd name="connsiteY5" fmla="*/ 890651 h 895350"/>
              <a:gd name="connsiteX0" fmla="*/ 199390 w 3605250"/>
              <a:gd name="connsiteY0" fmla="*/ 895350 h 895350"/>
              <a:gd name="connsiteX1" fmla="*/ 0 w 3605250"/>
              <a:gd name="connsiteY1" fmla="*/ 895350 h 895350"/>
              <a:gd name="connsiteX2" fmla="*/ 0 w 3605250"/>
              <a:gd name="connsiteY2" fmla="*/ 0 h 895350"/>
              <a:gd name="connsiteX3" fmla="*/ 3605250 w 3605250"/>
              <a:gd name="connsiteY3" fmla="*/ 0 h 895350"/>
              <a:gd name="connsiteX4" fmla="*/ 3605250 w 3605250"/>
              <a:gd name="connsiteY4" fmla="*/ 890651 h 895350"/>
              <a:gd name="connsiteX5" fmla="*/ 578024 w 3605250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3605250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895350"/>
              <a:gd name="connsiteX1" fmla="*/ 0 w 5815116"/>
              <a:gd name="connsiteY1" fmla="*/ 895350 h 895350"/>
              <a:gd name="connsiteX2" fmla="*/ 0 w 5815116"/>
              <a:gd name="connsiteY2" fmla="*/ 0 h 895350"/>
              <a:gd name="connsiteX3" fmla="*/ 5815116 w 5815116"/>
              <a:gd name="connsiteY3" fmla="*/ 0 h 895350"/>
              <a:gd name="connsiteX4" fmla="*/ 5815116 w 5815116"/>
              <a:gd name="connsiteY4" fmla="*/ 890651 h 895350"/>
              <a:gd name="connsiteX5" fmla="*/ 578024 w 5815116"/>
              <a:gd name="connsiteY5" fmla="*/ 890651 h 895350"/>
              <a:gd name="connsiteX0" fmla="*/ 199390 w 5815116"/>
              <a:gd name="connsiteY0" fmla="*/ 895350 h 905444"/>
              <a:gd name="connsiteX1" fmla="*/ 0 w 5815116"/>
              <a:gd name="connsiteY1" fmla="*/ 895350 h 905444"/>
              <a:gd name="connsiteX2" fmla="*/ 0 w 5815116"/>
              <a:gd name="connsiteY2" fmla="*/ 0 h 905444"/>
              <a:gd name="connsiteX3" fmla="*/ 5815116 w 5815116"/>
              <a:gd name="connsiteY3" fmla="*/ 0 h 905444"/>
              <a:gd name="connsiteX4" fmla="*/ 5815116 w 5815116"/>
              <a:gd name="connsiteY4" fmla="*/ 890651 h 905444"/>
              <a:gd name="connsiteX5" fmla="*/ 738805 w 5815116"/>
              <a:gd name="connsiteY5" fmla="*/ 905444 h 905444"/>
              <a:gd name="connsiteX0" fmla="*/ 199390 w 5815116"/>
              <a:gd name="connsiteY0" fmla="*/ 895350 h 914668"/>
              <a:gd name="connsiteX1" fmla="*/ 0 w 5815116"/>
              <a:gd name="connsiteY1" fmla="*/ 895350 h 914668"/>
              <a:gd name="connsiteX2" fmla="*/ 0 w 5815116"/>
              <a:gd name="connsiteY2" fmla="*/ 0 h 914668"/>
              <a:gd name="connsiteX3" fmla="*/ 5815116 w 5815116"/>
              <a:gd name="connsiteY3" fmla="*/ 0 h 914668"/>
              <a:gd name="connsiteX4" fmla="*/ 5815116 w 5815116"/>
              <a:gd name="connsiteY4" fmla="*/ 890651 h 914668"/>
              <a:gd name="connsiteX5" fmla="*/ 607901 w 5815116"/>
              <a:gd name="connsiteY5" fmla="*/ 914668 h 91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116" h="914668">
                <a:moveTo>
                  <a:pt x="199390" y="895350"/>
                </a:moveTo>
                <a:lnTo>
                  <a:pt x="0" y="895350"/>
                </a:lnTo>
                <a:lnTo>
                  <a:pt x="0" y="0"/>
                </a:lnTo>
                <a:lnTo>
                  <a:pt x="5815116" y="0"/>
                </a:lnTo>
                <a:lnTo>
                  <a:pt x="5815116" y="890651"/>
                </a:lnTo>
                <a:lnTo>
                  <a:pt x="607901" y="914668"/>
                </a:lnTo>
              </a:path>
            </a:pathLst>
          </a:custGeom>
          <a:ln w="19050">
            <a:solidFill>
              <a:srgbClr val="6BCAC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1686814" y="503390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22"/>
                </a:moveTo>
                <a:lnTo>
                  <a:pt x="180022" y="180022"/>
                </a:lnTo>
                <a:lnTo>
                  <a:pt x="180022" y="0"/>
                </a:lnTo>
                <a:lnTo>
                  <a:pt x="0" y="0"/>
                </a:lnTo>
                <a:lnTo>
                  <a:pt x="0" y="180022"/>
                </a:lnTo>
                <a:close/>
              </a:path>
            </a:pathLst>
          </a:custGeom>
          <a:solidFill>
            <a:srgbClr val="6BCAC5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1059281" y="4724851"/>
            <a:ext cx="48895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7200" spc="-40" dirty="0">
                <a:solidFill>
                  <a:srgbClr val="7E7E7E"/>
                </a:solidFill>
                <a:latin typeface="Calibri"/>
                <a:cs typeface="Calibri"/>
              </a:rPr>
              <a:t>2</a:t>
            </a:r>
            <a:endParaRPr sz="7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968880" y="4608711"/>
            <a:ext cx="88076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承上題</a:t>
            </a:r>
            <a:endParaRPr lang="en-US" altLang="zh-TW" spc="-10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13" name="object 21"/>
          <p:cNvSpPr txBox="1"/>
          <p:nvPr/>
        </p:nvSpPr>
        <p:spPr>
          <a:xfrm>
            <a:off x="2063552" y="5328791"/>
            <a:ext cx="8568952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請變更音訊的震幅與取樣頻率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增加與降低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，描述音檔的變化    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(20</a:t>
            </a:r>
            <a:r>
              <a:rPr lang="zh-TW" altLang="en-US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</a:p>
          <a:p>
            <a:pPr marL="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請將聲音訊號進行上下顛倒，描述音檔的變化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			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(20</a:t>
            </a:r>
            <a:r>
              <a:rPr lang="zh-TW" altLang="en-US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分</a:t>
            </a:r>
            <a:r>
              <a:rPr lang="en-US" altLang="zh-TW"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Calibri"/>
              </a:rPr>
              <a:t>)</a:t>
            </a:r>
            <a:endParaRPr lang="zh-TW" altLang="en-US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679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教學影片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D0BA13-1C5E-40B6-BB8D-C972D465206B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3728354" y="3056895"/>
            <a:ext cx="7192182" cy="4608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uFill>
                  <a:solidFill>
                    <a:srgbClr val="0000FF"/>
                  </a:solidFill>
                </a:uFill>
                <a:hlinkClick r:id="rId2"/>
              </a:rPr>
              <a:t>DSP Lab 5</a:t>
            </a:r>
            <a:r>
              <a:rPr lang="zh-TW" altLang="en-US" sz="2400" dirty="0">
                <a:uFill>
                  <a:solidFill>
                    <a:srgbClr val="0000FF"/>
                  </a:solidFill>
                </a:uFill>
                <a:hlinkClick r:id="rId2"/>
              </a:rPr>
              <a:t>：</a:t>
            </a:r>
            <a:r>
              <a:rPr lang="en-US" altLang="zh-TW" sz="2400" dirty="0">
                <a:uFill>
                  <a:solidFill>
                    <a:srgbClr val="0000FF"/>
                  </a:solidFill>
                </a:uFill>
                <a:hlinkClick r:id="rId2"/>
              </a:rPr>
              <a:t>MATLAB Convolution and Filter</a:t>
            </a:r>
          </a:p>
        </p:txBody>
      </p:sp>
      <p:sp>
        <p:nvSpPr>
          <p:cNvPr id="7" name="object 3"/>
          <p:cNvSpPr>
            <a:spLocks noChangeAspect="1"/>
          </p:cNvSpPr>
          <p:nvPr/>
        </p:nvSpPr>
        <p:spPr>
          <a:xfrm>
            <a:off x="7896200" y="3863880"/>
            <a:ext cx="1358485" cy="1887619"/>
          </a:xfrm>
          <a:custGeom>
            <a:avLst/>
            <a:gdLst/>
            <a:ahLst/>
            <a:cxnLst/>
            <a:rect l="l" t="t" r="r" b="b"/>
            <a:pathLst>
              <a:path w="1669415" h="2319654">
                <a:moveTo>
                  <a:pt x="659119" y="0"/>
                </a:moveTo>
                <a:lnTo>
                  <a:pt x="584951" y="0"/>
                </a:lnTo>
                <a:lnTo>
                  <a:pt x="584951" y="290195"/>
                </a:lnTo>
                <a:lnTo>
                  <a:pt x="659119" y="290195"/>
                </a:lnTo>
                <a:lnTo>
                  <a:pt x="659119" y="0"/>
                </a:lnTo>
                <a:close/>
              </a:path>
              <a:path w="1669415" h="2319654">
                <a:moveTo>
                  <a:pt x="225446" y="1036447"/>
                </a:moveTo>
                <a:lnTo>
                  <a:pt x="70194" y="1036447"/>
                </a:lnTo>
                <a:lnTo>
                  <a:pt x="53603" y="1049147"/>
                </a:lnTo>
                <a:lnTo>
                  <a:pt x="19275" y="1087247"/>
                </a:lnTo>
                <a:lnTo>
                  <a:pt x="743" y="1138047"/>
                </a:lnTo>
                <a:lnTo>
                  <a:pt x="0" y="1163447"/>
                </a:lnTo>
                <a:lnTo>
                  <a:pt x="4424" y="1201547"/>
                </a:lnTo>
                <a:lnTo>
                  <a:pt x="13632" y="1226947"/>
                </a:lnTo>
                <a:lnTo>
                  <a:pt x="27238" y="1265047"/>
                </a:lnTo>
                <a:lnTo>
                  <a:pt x="44856" y="1303147"/>
                </a:lnTo>
                <a:lnTo>
                  <a:pt x="66101" y="1341247"/>
                </a:lnTo>
                <a:lnTo>
                  <a:pt x="90588" y="1379347"/>
                </a:lnTo>
                <a:lnTo>
                  <a:pt x="117931" y="1430147"/>
                </a:lnTo>
                <a:lnTo>
                  <a:pt x="147746" y="1480947"/>
                </a:lnTo>
                <a:lnTo>
                  <a:pt x="179647" y="1519047"/>
                </a:lnTo>
                <a:lnTo>
                  <a:pt x="213248" y="1569847"/>
                </a:lnTo>
                <a:lnTo>
                  <a:pt x="248165" y="1620647"/>
                </a:lnTo>
                <a:lnTo>
                  <a:pt x="284012" y="1684147"/>
                </a:lnTo>
                <a:lnTo>
                  <a:pt x="320404" y="1734947"/>
                </a:lnTo>
                <a:lnTo>
                  <a:pt x="356955" y="1798447"/>
                </a:lnTo>
                <a:lnTo>
                  <a:pt x="393281" y="1861947"/>
                </a:lnTo>
                <a:lnTo>
                  <a:pt x="428995" y="1925447"/>
                </a:lnTo>
                <a:lnTo>
                  <a:pt x="454095" y="1963547"/>
                </a:lnTo>
                <a:lnTo>
                  <a:pt x="480241" y="2001647"/>
                </a:lnTo>
                <a:lnTo>
                  <a:pt x="507366" y="2039747"/>
                </a:lnTo>
                <a:lnTo>
                  <a:pt x="535407" y="2077847"/>
                </a:lnTo>
                <a:lnTo>
                  <a:pt x="564298" y="2115947"/>
                </a:lnTo>
                <a:lnTo>
                  <a:pt x="593974" y="2141347"/>
                </a:lnTo>
                <a:lnTo>
                  <a:pt x="624369" y="2166747"/>
                </a:lnTo>
                <a:lnTo>
                  <a:pt x="655419" y="2192147"/>
                </a:lnTo>
                <a:lnTo>
                  <a:pt x="687058" y="2217547"/>
                </a:lnTo>
                <a:lnTo>
                  <a:pt x="719222" y="2230247"/>
                </a:lnTo>
                <a:lnTo>
                  <a:pt x="751845" y="2255647"/>
                </a:lnTo>
                <a:lnTo>
                  <a:pt x="885624" y="2306447"/>
                </a:lnTo>
                <a:lnTo>
                  <a:pt x="919565" y="2306447"/>
                </a:lnTo>
                <a:lnTo>
                  <a:pt x="953574" y="2319147"/>
                </a:lnTo>
                <a:lnTo>
                  <a:pt x="1154540" y="2319147"/>
                </a:lnTo>
                <a:lnTo>
                  <a:pt x="1248757" y="2293747"/>
                </a:lnTo>
                <a:lnTo>
                  <a:pt x="1293601" y="2281047"/>
                </a:lnTo>
                <a:lnTo>
                  <a:pt x="1336721" y="2255647"/>
                </a:lnTo>
                <a:lnTo>
                  <a:pt x="1015522" y="2255647"/>
                </a:lnTo>
                <a:lnTo>
                  <a:pt x="977277" y="2242947"/>
                </a:lnTo>
                <a:lnTo>
                  <a:pt x="940566" y="2242947"/>
                </a:lnTo>
                <a:lnTo>
                  <a:pt x="905333" y="2230247"/>
                </a:lnTo>
                <a:lnTo>
                  <a:pt x="871519" y="2230247"/>
                </a:lnTo>
                <a:lnTo>
                  <a:pt x="839067" y="2217547"/>
                </a:lnTo>
                <a:lnTo>
                  <a:pt x="807920" y="2204847"/>
                </a:lnTo>
                <a:lnTo>
                  <a:pt x="778020" y="2192147"/>
                </a:lnTo>
                <a:lnTo>
                  <a:pt x="749309" y="2166747"/>
                </a:lnTo>
                <a:lnTo>
                  <a:pt x="721730" y="2154047"/>
                </a:lnTo>
                <a:lnTo>
                  <a:pt x="695226" y="2128647"/>
                </a:lnTo>
                <a:lnTo>
                  <a:pt x="669739" y="2115947"/>
                </a:lnTo>
                <a:lnTo>
                  <a:pt x="645210" y="2090547"/>
                </a:lnTo>
                <a:lnTo>
                  <a:pt x="621584" y="2065147"/>
                </a:lnTo>
                <a:lnTo>
                  <a:pt x="598802" y="2039747"/>
                </a:lnTo>
                <a:lnTo>
                  <a:pt x="576807" y="2014347"/>
                </a:lnTo>
                <a:lnTo>
                  <a:pt x="555541" y="1976247"/>
                </a:lnTo>
                <a:lnTo>
                  <a:pt x="534947" y="1950847"/>
                </a:lnTo>
                <a:lnTo>
                  <a:pt x="514967" y="1925447"/>
                </a:lnTo>
                <a:lnTo>
                  <a:pt x="495543" y="1887347"/>
                </a:lnTo>
                <a:lnTo>
                  <a:pt x="453950" y="1823847"/>
                </a:lnTo>
                <a:lnTo>
                  <a:pt x="413664" y="1747647"/>
                </a:lnTo>
                <a:lnTo>
                  <a:pt x="374841" y="1696847"/>
                </a:lnTo>
                <a:lnTo>
                  <a:pt x="337636" y="1633347"/>
                </a:lnTo>
                <a:lnTo>
                  <a:pt x="302204" y="1582547"/>
                </a:lnTo>
                <a:lnTo>
                  <a:pt x="268700" y="1531747"/>
                </a:lnTo>
                <a:lnTo>
                  <a:pt x="237280" y="1480947"/>
                </a:lnTo>
                <a:lnTo>
                  <a:pt x="208099" y="1430147"/>
                </a:lnTo>
                <a:lnTo>
                  <a:pt x="181311" y="1392047"/>
                </a:lnTo>
                <a:lnTo>
                  <a:pt x="157072" y="1353947"/>
                </a:lnTo>
                <a:lnTo>
                  <a:pt x="135538" y="1315847"/>
                </a:lnTo>
                <a:lnTo>
                  <a:pt x="116863" y="1277747"/>
                </a:lnTo>
                <a:lnTo>
                  <a:pt x="101202" y="1252347"/>
                </a:lnTo>
                <a:lnTo>
                  <a:pt x="88711" y="1226947"/>
                </a:lnTo>
                <a:lnTo>
                  <a:pt x="79545" y="1201547"/>
                </a:lnTo>
                <a:lnTo>
                  <a:pt x="73859" y="1176147"/>
                </a:lnTo>
                <a:lnTo>
                  <a:pt x="71807" y="1163447"/>
                </a:lnTo>
                <a:lnTo>
                  <a:pt x="73547" y="1138047"/>
                </a:lnTo>
                <a:lnTo>
                  <a:pt x="79231" y="1125347"/>
                </a:lnTo>
                <a:lnTo>
                  <a:pt x="89016" y="1112647"/>
                </a:lnTo>
                <a:lnTo>
                  <a:pt x="101765" y="1099947"/>
                </a:lnTo>
                <a:lnTo>
                  <a:pt x="333775" y="1099947"/>
                </a:lnTo>
                <a:lnTo>
                  <a:pt x="246773" y="1049147"/>
                </a:lnTo>
                <a:lnTo>
                  <a:pt x="225446" y="1036447"/>
                </a:lnTo>
                <a:close/>
              </a:path>
              <a:path w="1669415" h="2319654">
                <a:moveTo>
                  <a:pt x="1594855" y="1709547"/>
                </a:moveTo>
                <a:lnTo>
                  <a:pt x="1593076" y="1747647"/>
                </a:lnTo>
                <a:lnTo>
                  <a:pt x="1587828" y="1798447"/>
                </a:lnTo>
                <a:lnTo>
                  <a:pt x="1579248" y="1836547"/>
                </a:lnTo>
                <a:lnTo>
                  <a:pt x="1567472" y="1874647"/>
                </a:lnTo>
                <a:lnTo>
                  <a:pt x="1552636" y="1912747"/>
                </a:lnTo>
                <a:lnTo>
                  <a:pt x="1534875" y="1950847"/>
                </a:lnTo>
                <a:lnTo>
                  <a:pt x="1514327" y="1988947"/>
                </a:lnTo>
                <a:lnTo>
                  <a:pt x="1491126" y="2027047"/>
                </a:lnTo>
                <a:lnTo>
                  <a:pt x="1465409" y="2052447"/>
                </a:lnTo>
                <a:lnTo>
                  <a:pt x="1437312" y="2090547"/>
                </a:lnTo>
                <a:lnTo>
                  <a:pt x="1406971" y="2115947"/>
                </a:lnTo>
                <a:lnTo>
                  <a:pt x="1374522" y="2141347"/>
                </a:lnTo>
                <a:lnTo>
                  <a:pt x="1340100" y="2166747"/>
                </a:lnTo>
                <a:lnTo>
                  <a:pt x="1303843" y="2192147"/>
                </a:lnTo>
                <a:lnTo>
                  <a:pt x="1265886" y="2204847"/>
                </a:lnTo>
                <a:lnTo>
                  <a:pt x="1226364" y="2230247"/>
                </a:lnTo>
                <a:lnTo>
                  <a:pt x="1185415" y="2242947"/>
                </a:lnTo>
                <a:lnTo>
                  <a:pt x="1143174" y="2242947"/>
                </a:lnTo>
                <a:lnTo>
                  <a:pt x="1099777" y="2255647"/>
                </a:lnTo>
                <a:lnTo>
                  <a:pt x="1336721" y="2255647"/>
                </a:lnTo>
                <a:lnTo>
                  <a:pt x="1377956" y="2230247"/>
                </a:lnTo>
                <a:lnTo>
                  <a:pt x="1417143" y="2204847"/>
                </a:lnTo>
                <a:lnTo>
                  <a:pt x="1454122" y="2179447"/>
                </a:lnTo>
                <a:lnTo>
                  <a:pt x="1488731" y="2141347"/>
                </a:lnTo>
                <a:lnTo>
                  <a:pt x="1520810" y="2115947"/>
                </a:lnTo>
                <a:lnTo>
                  <a:pt x="1550196" y="2077847"/>
                </a:lnTo>
                <a:lnTo>
                  <a:pt x="1576729" y="2039747"/>
                </a:lnTo>
                <a:lnTo>
                  <a:pt x="1600248" y="1988947"/>
                </a:lnTo>
                <a:lnTo>
                  <a:pt x="1620591" y="1950847"/>
                </a:lnTo>
                <a:lnTo>
                  <a:pt x="1637596" y="1900047"/>
                </a:lnTo>
                <a:lnTo>
                  <a:pt x="1651104" y="1861947"/>
                </a:lnTo>
                <a:lnTo>
                  <a:pt x="1660952" y="1811147"/>
                </a:lnTo>
                <a:lnTo>
                  <a:pt x="1663965" y="1785747"/>
                </a:lnTo>
                <a:lnTo>
                  <a:pt x="1594855" y="1785747"/>
                </a:lnTo>
                <a:lnTo>
                  <a:pt x="1594855" y="1709547"/>
                </a:lnTo>
                <a:close/>
              </a:path>
              <a:path w="1669415" h="2319654">
                <a:moveTo>
                  <a:pt x="1633016" y="1163447"/>
                </a:moveTo>
                <a:lnTo>
                  <a:pt x="1518208" y="1163447"/>
                </a:lnTo>
                <a:lnTo>
                  <a:pt x="1531372" y="1176147"/>
                </a:lnTo>
                <a:lnTo>
                  <a:pt x="1543591" y="1176147"/>
                </a:lnTo>
                <a:lnTo>
                  <a:pt x="1554760" y="1188847"/>
                </a:lnTo>
                <a:lnTo>
                  <a:pt x="1564776" y="1201547"/>
                </a:lnTo>
                <a:lnTo>
                  <a:pt x="1573535" y="1214247"/>
                </a:lnTo>
                <a:lnTo>
                  <a:pt x="1580934" y="1214247"/>
                </a:lnTo>
                <a:lnTo>
                  <a:pt x="1586869" y="1226947"/>
                </a:lnTo>
                <a:lnTo>
                  <a:pt x="1591237" y="1239647"/>
                </a:lnTo>
                <a:lnTo>
                  <a:pt x="1593933" y="1265047"/>
                </a:lnTo>
                <a:lnTo>
                  <a:pt x="1594855" y="1277747"/>
                </a:lnTo>
                <a:lnTo>
                  <a:pt x="1594855" y="1785747"/>
                </a:lnTo>
                <a:lnTo>
                  <a:pt x="1663965" y="1785747"/>
                </a:lnTo>
                <a:lnTo>
                  <a:pt x="1666979" y="1760347"/>
                </a:lnTo>
                <a:lnTo>
                  <a:pt x="1669023" y="1709547"/>
                </a:lnTo>
                <a:lnTo>
                  <a:pt x="1669023" y="1277747"/>
                </a:lnTo>
                <a:lnTo>
                  <a:pt x="1666618" y="1239647"/>
                </a:lnTo>
                <a:lnTo>
                  <a:pt x="1654473" y="1201547"/>
                </a:lnTo>
                <a:lnTo>
                  <a:pt x="1641138" y="1176147"/>
                </a:lnTo>
                <a:lnTo>
                  <a:pt x="1633016" y="1163447"/>
                </a:lnTo>
                <a:close/>
              </a:path>
              <a:path w="1669415" h="2319654">
                <a:moveTo>
                  <a:pt x="333775" y="1099947"/>
                </a:moveTo>
                <a:lnTo>
                  <a:pt x="187607" y="1099947"/>
                </a:lnTo>
                <a:lnTo>
                  <a:pt x="208323" y="1112647"/>
                </a:lnTo>
                <a:lnTo>
                  <a:pt x="229931" y="1125347"/>
                </a:lnTo>
                <a:lnTo>
                  <a:pt x="252307" y="1138047"/>
                </a:lnTo>
                <a:lnTo>
                  <a:pt x="275325" y="1150747"/>
                </a:lnTo>
                <a:lnTo>
                  <a:pt x="298862" y="1163447"/>
                </a:lnTo>
                <a:lnTo>
                  <a:pt x="322792" y="1188847"/>
                </a:lnTo>
                <a:lnTo>
                  <a:pt x="346991" y="1201547"/>
                </a:lnTo>
                <a:lnTo>
                  <a:pt x="419956" y="1277747"/>
                </a:lnTo>
                <a:lnTo>
                  <a:pt x="443985" y="1290447"/>
                </a:lnTo>
                <a:lnTo>
                  <a:pt x="467660" y="1315847"/>
                </a:lnTo>
                <a:lnTo>
                  <a:pt x="490857" y="1341247"/>
                </a:lnTo>
                <a:lnTo>
                  <a:pt x="513450" y="1366647"/>
                </a:lnTo>
                <a:lnTo>
                  <a:pt x="513475" y="1188847"/>
                </a:lnTo>
                <a:lnTo>
                  <a:pt x="441822" y="1188847"/>
                </a:lnTo>
                <a:lnTo>
                  <a:pt x="420590" y="1176147"/>
                </a:lnTo>
                <a:lnTo>
                  <a:pt x="399108" y="1150747"/>
                </a:lnTo>
                <a:lnTo>
                  <a:pt x="377437" y="1138047"/>
                </a:lnTo>
                <a:lnTo>
                  <a:pt x="355636" y="1112647"/>
                </a:lnTo>
                <a:lnTo>
                  <a:pt x="333775" y="1099947"/>
                </a:lnTo>
                <a:close/>
              </a:path>
              <a:path w="1669415" h="2319654">
                <a:moveTo>
                  <a:pt x="767810" y="439547"/>
                </a:moveTo>
                <a:lnTo>
                  <a:pt x="653260" y="439547"/>
                </a:lnTo>
                <a:lnTo>
                  <a:pt x="666406" y="452247"/>
                </a:lnTo>
                <a:lnTo>
                  <a:pt x="678664" y="452247"/>
                </a:lnTo>
                <a:lnTo>
                  <a:pt x="689917" y="464947"/>
                </a:lnTo>
                <a:lnTo>
                  <a:pt x="700049" y="477647"/>
                </a:lnTo>
                <a:lnTo>
                  <a:pt x="708943" y="490347"/>
                </a:lnTo>
                <a:lnTo>
                  <a:pt x="716481" y="490347"/>
                </a:lnTo>
                <a:lnTo>
                  <a:pt x="722547" y="503047"/>
                </a:lnTo>
                <a:lnTo>
                  <a:pt x="727025" y="515747"/>
                </a:lnTo>
                <a:lnTo>
                  <a:pt x="729797" y="541147"/>
                </a:lnTo>
                <a:lnTo>
                  <a:pt x="730747" y="553847"/>
                </a:lnTo>
                <a:lnTo>
                  <a:pt x="730747" y="1315847"/>
                </a:lnTo>
                <a:lnTo>
                  <a:pt x="802248" y="1315847"/>
                </a:lnTo>
                <a:lnTo>
                  <a:pt x="802256" y="1049147"/>
                </a:lnTo>
                <a:lnTo>
                  <a:pt x="811160" y="1011047"/>
                </a:lnTo>
                <a:lnTo>
                  <a:pt x="825368" y="985647"/>
                </a:lnTo>
                <a:lnTo>
                  <a:pt x="834579" y="985647"/>
                </a:lnTo>
                <a:lnTo>
                  <a:pt x="845030" y="972947"/>
                </a:lnTo>
                <a:lnTo>
                  <a:pt x="856596" y="960247"/>
                </a:lnTo>
                <a:lnTo>
                  <a:pt x="869151" y="960247"/>
                </a:lnTo>
                <a:lnTo>
                  <a:pt x="882572" y="947547"/>
                </a:lnTo>
                <a:lnTo>
                  <a:pt x="1054833" y="947547"/>
                </a:lnTo>
                <a:lnTo>
                  <a:pt x="1046936" y="934847"/>
                </a:lnTo>
                <a:lnTo>
                  <a:pt x="1038254" y="934847"/>
                </a:lnTo>
                <a:lnTo>
                  <a:pt x="1028808" y="922147"/>
                </a:lnTo>
                <a:lnTo>
                  <a:pt x="1018620" y="909447"/>
                </a:lnTo>
                <a:lnTo>
                  <a:pt x="802248" y="909447"/>
                </a:lnTo>
                <a:lnTo>
                  <a:pt x="802248" y="553847"/>
                </a:lnTo>
                <a:lnTo>
                  <a:pt x="799927" y="515747"/>
                </a:lnTo>
                <a:lnTo>
                  <a:pt x="788268" y="477647"/>
                </a:lnTo>
                <a:lnTo>
                  <a:pt x="775537" y="452247"/>
                </a:lnTo>
                <a:lnTo>
                  <a:pt x="767810" y="439547"/>
                </a:lnTo>
                <a:close/>
              </a:path>
              <a:path w="1669415" h="2319654">
                <a:moveTo>
                  <a:pt x="1344804" y="1023747"/>
                </a:moveTo>
                <a:lnTo>
                  <a:pt x="1231021" y="1023747"/>
                </a:lnTo>
                <a:lnTo>
                  <a:pt x="1244168" y="1036447"/>
                </a:lnTo>
                <a:lnTo>
                  <a:pt x="1256425" y="1036447"/>
                </a:lnTo>
                <a:lnTo>
                  <a:pt x="1267674" y="1049147"/>
                </a:lnTo>
                <a:lnTo>
                  <a:pt x="1277801" y="1049147"/>
                </a:lnTo>
                <a:lnTo>
                  <a:pt x="1286688" y="1061847"/>
                </a:lnTo>
                <a:lnTo>
                  <a:pt x="1304753" y="1099947"/>
                </a:lnTo>
                <a:lnTo>
                  <a:pt x="1308470" y="1125347"/>
                </a:lnTo>
                <a:lnTo>
                  <a:pt x="1308470" y="1315847"/>
                </a:lnTo>
                <a:lnTo>
                  <a:pt x="1380098" y="1315847"/>
                </a:lnTo>
                <a:lnTo>
                  <a:pt x="1380155" y="1277747"/>
                </a:lnTo>
                <a:lnTo>
                  <a:pt x="1384757" y="1239647"/>
                </a:lnTo>
                <a:lnTo>
                  <a:pt x="1403942" y="1201547"/>
                </a:lnTo>
                <a:lnTo>
                  <a:pt x="1413139" y="1201547"/>
                </a:lnTo>
                <a:lnTo>
                  <a:pt x="1423540" y="1188847"/>
                </a:lnTo>
                <a:lnTo>
                  <a:pt x="1435026" y="1176147"/>
                </a:lnTo>
                <a:lnTo>
                  <a:pt x="1447479" y="1176147"/>
                </a:lnTo>
                <a:lnTo>
                  <a:pt x="1460781" y="1163447"/>
                </a:lnTo>
                <a:lnTo>
                  <a:pt x="1623976" y="1163447"/>
                </a:lnTo>
                <a:lnTo>
                  <a:pt x="1614056" y="1150747"/>
                </a:lnTo>
                <a:lnTo>
                  <a:pt x="1603295" y="1138047"/>
                </a:lnTo>
                <a:lnTo>
                  <a:pt x="1591733" y="1125347"/>
                </a:lnTo>
                <a:lnTo>
                  <a:pt x="1380098" y="1125347"/>
                </a:lnTo>
                <a:lnTo>
                  <a:pt x="1379493" y="1112647"/>
                </a:lnTo>
                <a:lnTo>
                  <a:pt x="1370779" y="1074547"/>
                </a:lnTo>
                <a:lnTo>
                  <a:pt x="1352697" y="1036447"/>
                </a:lnTo>
                <a:lnTo>
                  <a:pt x="1344804" y="1023747"/>
                </a:lnTo>
                <a:close/>
              </a:path>
              <a:path w="1669415" h="2319654">
                <a:moveTo>
                  <a:pt x="1054833" y="947547"/>
                </a:moveTo>
                <a:lnTo>
                  <a:pt x="940515" y="947547"/>
                </a:lnTo>
                <a:lnTo>
                  <a:pt x="953907" y="960247"/>
                </a:lnTo>
                <a:lnTo>
                  <a:pt x="966400" y="960247"/>
                </a:lnTo>
                <a:lnTo>
                  <a:pt x="977874" y="972947"/>
                </a:lnTo>
                <a:lnTo>
                  <a:pt x="988208" y="985647"/>
                </a:lnTo>
                <a:lnTo>
                  <a:pt x="997282" y="985647"/>
                </a:lnTo>
                <a:lnTo>
                  <a:pt x="1004976" y="998347"/>
                </a:lnTo>
                <a:lnTo>
                  <a:pt x="1011170" y="1011047"/>
                </a:lnTo>
                <a:lnTo>
                  <a:pt x="1015743" y="1023747"/>
                </a:lnTo>
                <a:lnTo>
                  <a:pt x="1018575" y="1036447"/>
                </a:lnTo>
                <a:lnTo>
                  <a:pt x="1019545" y="1061847"/>
                </a:lnTo>
                <a:lnTo>
                  <a:pt x="1019545" y="1239647"/>
                </a:lnTo>
                <a:lnTo>
                  <a:pt x="1091173" y="1239647"/>
                </a:lnTo>
                <a:lnTo>
                  <a:pt x="1091288" y="1125347"/>
                </a:lnTo>
                <a:lnTo>
                  <a:pt x="1101212" y="1087247"/>
                </a:lnTo>
                <a:lnTo>
                  <a:pt x="1125041" y="1049147"/>
                </a:lnTo>
                <a:lnTo>
                  <a:pt x="1135561" y="1036447"/>
                </a:lnTo>
                <a:lnTo>
                  <a:pt x="1147184" y="1036447"/>
                </a:lnTo>
                <a:lnTo>
                  <a:pt x="1159802" y="1023747"/>
                </a:lnTo>
                <a:lnTo>
                  <a:pt x="1344804" y="1023747"/>
                </a:lnTo>
                <a:lnTo>
                  <a:pt x="1336056" y="1011047"/>
                </a:lnTo>
                <a:lnTo>
                  <a:pt x="1326499" y="998347"/>
                </a:lnTo>
                <a:lnTo>
                  <a:pt x="1078127" y="998347"/>
                </a:lnTo>
                <a:lnTo>
                  <a:pt x="1073591" y="985647"/>
                </a:lnTo>
                <a:lnTo>
                  <a:pt x="1068182" y="972947"/>
                </a:lnTo>
                <a:lnTo>
                  <a:pt x="1061922" y="960247"/>
                </a:lnTo>
                <a:lnTo>
                  <a:pt x="1054833" y="947547"/>
                </a:lnTo>
                <a:close/>
              </a:path>
              <a:path w="1669415" h="2319654">
                <a:moveTo>
                  <a:pt x="759232" y="426847"/>
                </a:moveTo>
                <a:lnTo>
                  <a:pt x="484607" y="426847"/>
                </a:lnTo>
                <a:lnTo>
                  <a:pt x="476098" y="439547"/>
                </a:lnTo>
                <a:lnTo>
                  <a:pt x="455763" y="477647"/>
                </a:lnTo>
                <a:lnTo>
                  <a:pt x="444141" y="515747"/>
                </a:lnTo>
                <a:lnTo>
                  <a:pt x="441822" y="553847"/>
                </a:lnTo>
                <a:lnTo>
                  <a:pt x="441822" y="1188847"/>
                </a:lnTo>
                <a:lnTo>
                  <a:pt x="513475" y="1188847"/>
                </a:lnTo>
                <a:lnTo>
                  <a:pt x="513564" y="541147"/>
                </a:lnTo>
                <a:lnTo>
                  <a:pt x="515138" y="528447"/>
                </a:lnTo>
                <a:lnTo>
                  <a:pt x="529997" y="490347"/>
                </a:lnTo>
                <a:lnTo>
                  <a:pt x="547260" y="464947"/>
                </a:lnTo>
                <a:lnTo>
                  <a:pt x="557773" y="464947"/>
                </a:lnTo>
                <a:lnTo>
                  <a:pt x="569393" y="452247"/>
                </a:lnTo>
                <a:lnTo>
                  <a:pt x="582012" y="452247"/>
                </a:lnTo>
                <a:lnTo>
                  <a:pt x="595521" y="439547"/>
                </a:lnTo>
                <a:lnTo>
                  <a:pt x="767810" y="439547"/>
                </a:lnTo>
                <a:lnTo>
                  <a:pt x="759232" y="426847"/>
                </a:lnTo>
                <a:close/>
              </a:path>
              <a:path w="1669415" h="2319654">
                <a:moveTo>
                  <a:pt x="1566358" y="1112647"/>
                </a:moveTo>
                <a:lnTo>
                  <a:pt x="1401491" y="1112647"/>
                </a:lnTo>
                <a:lnTo>
                  <a:pt x="1390599" y="1125347"/>
                </a:lnTo>
                <a:lnTo>
                  <a:pt x="1579408" y="1125347"/>
                </a:lnTo>
                <a:lnTo>
                  <a:pt x="1566358" y="1112647"/>
                </a:lnTo>
                <a:close/>
              </a:path>
              <a:path w="1669415" h="2319654">
                <a:moveTo>
                  <a:pt x="1538242" y="1099947"/>
                </a:moveTo>
                <a:lnTo>
                  <a:pt x="1436513" y="1099947"/>
                </a:lnTo>
                <a:lnTo>
                  <a:pt x="1424450" y="1112647"/>
                </a:lnTo>
                <a:lnTo>
                  <a:pt x="1552623" y="1112647"/>
                </a:lnTo>
                <a:lnTo>
                  <a:pt x="1538242" y="1099947"/>
                </a:lnTo>
                <a:close/>
              </a:path>
              <a:path w="1669415" h="2319654">
                <a:moveTo>
                  <a:pt x="183715" y="1023747"/>
                </a:moveTo>
                <a:lnTo>
                  <a:pt x="105612" y="1023747"/>
                </a:lnTo>
                <a:lnTo>
                  <a:pt x="87550" y="1036447"/>
                </a:lnTo>
                <a:lnTo>
                  <a:pt x="204407" y="1036447"/>
                </a:lnTo>
                <a:lnTo>
                  <a:pt x="183715" y="1023747"/>
                </a:lnTo>
                <a:close/>
              </a:path>
              <a:path w="1669415" h="2319654">
                <a:moveTo>
                  <a:pt x="1293440" y="972947"/>
                </a:moveTo>
                <a:lnTo>
                  <a:pt x="1098786" y="972947"/>
                </a:lnTo>
                <a:lnTo>
                  <a:pt x="1088247" y="985647"/>
                </a:lnTo>
                <a:lnTo>
                  <a:pt x="1078127" y="998347"/>
                </a:lnTo>
                <a:lnTo>
                  <a:pt x="1326499" y="998347"/>
                </a:lnTo>
                <a:lnTo>
                  <a:pt x="1316180" y="985647"/>
                </a:lnTo>
                <a:lnTo>
                  <a:pt x="1305145" y="985647"/>
                </a:lnTo>
                <a:lnTo>
                  <a:pt x="1293440" y="972947"/>
                </a:lnTo>
                <a:close/>
              </a:path>
              <a:path w="1669415" h="2319654">
                <a:moveTo>
                  <a:pt x="1268209" y="960247"/>
                </a:moveTo>
                <a:lnTo>
                  <a:pt x="1121070" y="960247"/>
                </a:lnTo>
                <a:lnTo>
                  <a:pt x="1109731" y="972947"/>
                </a:lnTo>
                <a:lnTo>
                  <a:pt x="1281113" y="972947"/>
                </a:lnTo>
                <a:lnTo>
                  <a:pt x="1268209" y="960247"/>
                </a:lnTo>
                <a:close/>
              </a:path>
              <a:path w="1669415" h="2319654">
                <a:moveTo>
                  <a:pt x="1226502" y="947547"/>
                </a:moveTo>
                <a:lnTo>
                  <a:pt x="1157323" y="947547"/>
                </a:lnTo>
                <a:lnTo>
                  <a:pt x="1144879" y="960247"/>
                </a:lnTo>
                <a:lnTo>
                  <a:pt x="1240857" y="960247"/>
                </a:lnTo>
                <a:lnTo>
                  <a:pt x="1226502" y="947547"/>
                </a:lnTo>
                <a:close/>
              </a:path>
              <a:path w="1669415" h="2319654">
                <a:moveTo>
                  <a:pt x="996106" y="896747"/>
                </a:moveTo>
                <a:lnTo>
                  <a:pt x="823678" y="896747"/>
                </a:lnTo>
                <a:lnTo>
                  <a:pt x="812772" y="909447"/>
                </a:lnTo>
                <a:lnTo>
                  <a:pt x="1007712" y="909447"/>
                </a:lnTo>
                <a:lnTo>
                  <a:pt x="996106" y="896747"/>
                </a:lnTo>
                <a:close/>
              </a:path>
              <a:path w="1669415" h="2319654">
                <a:moveTo>
                  <a:pt x="970887" y="884047"/>
                </a:moveTo>
                <a:lnTo>
                  <a:pt x="846638" y="884047"/>
                </a:lnTo>
                <a:lnTo>
                  <a:pt x="834967" y="896747"/>
                </a:lnTo>
                <a:lnTo>
                  <a:pt x="983824" y="896747"/>
                </a:lnTo>
                <a:lnTo>
                  <a:pt x="970887" y="884047"/>
                </a:lnTo>
                <a:close/>
              </a:path>
              <a:path w="1669415" h="2319654">
                <a:moveTo>
                  <a:pt x="897151" y="871347"/>
                </a:moveTo>
                <a:lnTo>
                  <a:pt x="883949" y="884047"/>
                </a:lnTo>
                <a:lnTo>
                  <a:pt x="913033" y="884047"/>
                </a:lnTo>
                <a:lnTo>
                  <a:pt x="897151" y="871347"/>
                </a:lnTo>
                <a:close/>
              </a:path>
              <a:path w="1669415" h="2319654">
                <a:moveTo>
                  <a:pt x="331840" y="617347"/>
                </a:moveTo>
                <a:lnTo>
                  <a:pt x="50662" y="680847"/>
                </a:lnTo>
                <a:lnTo>
                  <a:pt x="68569" y="757047"/>
                </a:lnTo>
                <a:lnTo>
                  <a:pt x="349747" y="680847"/>
                </a:lnTo>
                <a:lnTo>
                  <a:pt x="331840" y="617347"/>
                </a:lnTo>
                <a:close/>
              </a:path>
              <a:path w="1669415" h="2319654">
                <a:moveTo>
                  <a:pt x="912230" y="617347"/>
                </a:moveTo>
                <a:lnTo>
                  <a:pt x="894323" y="680847"/>
                </a:lnTo>
                <a:lnTo>
                  <a:pt x="1175501" y="757047"/>
                </a:lnTo>
                <a:lnTo>
                  <a:pt x="1193408" y="680847"/>
                </a:lnTo>
                <a:lnTo>
                  <a:pt x="912230" y="617347"/>
                </a:lnTo>
                <a:close/>
              </a:path>
              <a:path w="1669415" h="2319654">
                <a:moveTo>
                  <a:pt x="196331" y="198247"/>
                </a:moveTo>
                <a:lnTo>
                  <a:pt x="150357" y="249047"/>
                </a:lnTo>
                <a:lnTo>
                  <a:pt x="375274" y="426847"/>
                </a:lnTo>
                <a:lnTo>
                  <a:pt x="421375" y="376047"/>
                </a:lnTo>
                <a:lnTo>
                  <a:pt x="196331" y="198247"/>
                </a:lnTo>
                <a:close/>
              </a:path>
              <a:path w="1669415" h="2319654">
                <a:moveTo>
                  <a:pt x="728813" y="401447"/>
                </a:moveTo>
                <a:lnTo>
                  <a:pt x="514709" y="401447"/>
                </a:lnTo>
                <a:lnTo>
                  <a:pt x="503957" y="414147"/>
                </a:lnTo>
                <a:lnTo>
                  <a:pt x="493908" y="426847"/>
                </a:lnTo>
                <a:lnTo>
                  <a:pt x="749845" y="426847"/>
                </a:lnTo>
                <a:lnTo>
                  <a:pt x="739691" y="414147"/>
                </a:lnTo>
                <a:lnTo>
                  <a:pt x="728813" y="401447"/>
                </a:lnTo>
                <a:close/>
              </a:path>
              <a:path w="1669415" h="2319654">
                <a:moveTo>
                  <a:pt x="1047739" y="198247"/>
                </a:moveTo>
                <a:lnTo>
                  <a:pt x="822695" y="376047"/>
                </a:lnTo>
                <a:lnTo>
                  <a:pt x="868796" y="426847"/>
                </a:lnTo>
                <a:lnTo>
                  <a:pt x="1093713" y="249047"/>
                </a:lnTo>
                <a:lnTo>
                  <a:pt x="1047739" y="198247"/>
                </a:lnTo>
                <a:close/>
              </a:path>
              <a:path w="1669415" h="2319654">
                <a:moveTo>
                  <a:pt x="705051" y="388747"/>
                </a:moveTo>
                <a:lnTo>
                  <a:pt x="538148" y="388747"/>
                </a:lnTo>
                <a:lnTo>
                  <a:pt x="526121" y="401447"/>
                </a:lnTo>
                <a:lnTo>
                  <a:pt x="717252" y="401447"/>
                </a:lnTo>
                <a:lnTo>
                  <a:pt x="705051" y="388747"/>
                </a:lnTo>
                <a:close/>
              </a:path>
              <a:path w="1669415" h="2319654">
                <a:moveTo>
                  <a:pt x="678898" y="376047"/>
                </a:moveTo>
                <a:lnTo>
                  <a:pt x="563872" y="376047"/>
                </a:lnTo>
                <a:lnTo>
                  <a:pt x="550747" y="388747"/>
                </a:lnTo>
                <a:lnTo>
                  <a:pt x="692252" y="388747"/>
                </a:lnTo>
                <a:lnTo>
                  <a:pt x="678898" y="376047"/>
                </a:lnTo>
                <a:close/>
              </a:path>
              <a:path w="1669415" h="2319654">
                <a:moveTo>
                  <a:pt x="635921" y="363347"/>
                </a:moveTo>
                <a:lnTo>
                  <a:pt x="605972" y="363347"/>
                </a:lnTo>
                <a:lnTo>
                  <a:pt x="591529" y="376047"/>
                </a:lnTo>
                <a:lnTo>
                  <a:pt x="650690" y="376047"/>
                </a:lnTo>
                <a:lnTo>
                  <a:pt x="635921" y="3633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Freeform 483"/>
          <p:cNvSpPr>
            <a:spLocks noChangeAspect="1"/>
          </p:cNvSpPr>
          <p:nvPr/>
        </p:nvSpPr>
        <p:spPr>
          <a:xfrm>
            <a:off x="1847528" y="2708920"/>
            <a:ext cx="1620000" cy="1156807"/>
          </a:xfrm>
          <a:custGeom>
            <a:avLst/>
            <a:gdLst/>
            <a:ahLst/>
            <a:cxnLst/>
            <a:rect l="l" t="t" r="r" b="b"/>
            <a:pathLst>
              <a:path w="504824" h="360589">
                <a:moveTo>
                  <a:pt x="252412" y="0"/>
                </a:moveTo>
                <a:cubicBezTo>
                  <a:pt x="336737" y="0"/>
                  <a:pt x="399746" y="2348"/>
                  <a:pt x="441440" y="7043"/>
                </a:cubicBezTo>
                <a:cubicBezTo>
                  <a:pt x="454774" y="8545"/>
                  <a:pt x="466465" y="13992"/>
                  <a:pt x="476512" y="23382"/>
                </a:cubicBezTo>
                <a:cubicBezTo>
                  <a:pt x="486561" y="32772"/>
                  <a:pt x="493086" y="44322"/>
                  <a:pt x="496091" y="58032"/>
                </a:cubicBezTo>
                <a:cubicBezTo>
                  <a:pt x="498720" y="70240"/>
                  <a:pt x="500739" y="84090"/>
                  <a:pt x="502147" y="99585"/>
                </a:cubicBezTo>
                <a:cubicBezTo>
                  <a:pt x="503556" y="115078"/>
                  <a:pt x="504354" y="127896"/>
                  <a:pt x="504542" y="138038"/>
                </a:cubicBezTo>
                <a:cubicBezTo>
                  <a:pt x="504730" y="148180"/>
                  <a:pt x="504824" y="162265"/>
                  <a:pt x="504824" y="180294"/>
                </a:cubicBezTo>
                <a:cubicBezTo>
                  <a:pt x="504824" y="198324"/>
                  <a:pt x="504730" y="212409"/>
                  <a:pt x="504542" y="222551"/>
                </a:cubicBezTo>
                <a:cubicBezTo>
                  <a:pt x="504354" y="232693"/>
                  <a:pt x="503556" y="245511"/>
                  <a:pt x="502147" y="261004"/>
                </a:cubicBezTo>
                <a:cubicBezTo>
                  <a:pt x="500739" y="276499"/>
                  <a:pt x="498626" y="290349"/>
                  <a:pt x="495809" y="302557"/>
                </a:cubicBezTo>
                <a:cubicBezTo>
                  <a:pt x="492805" y="316267"/>
                  <a:pt x="486325" y="327817"/>
                  <a:pt x="476371" y="337207"/>
                </a:cubicBezTo>
                <a:cubicBezTo>
                  <a:pt x="466418" y="346597"/>
                  <a:pt x="454774" y="352044"/>
                  <a:pt x="441440" y="353546"/>
                </a:cubicBezTo>
                <a:cubicBezTo>
                  <a:pt x="399746" y="358241"/>
                  <a:pt x="336737" y="360589"/>
                  <a:pt x="252412" y="360589"/>
                </a:cubicBezTo>
                <a:cubicBezTo>
                  <a:pt x="168087" y="360589"/>
                  <a:pt x="105078" y="358241"/>
                  <a:pt x="63384" y="353546"/>
                </a:cubicBezTo>
                <a:cubicBezTo>
                  <a:pt x="50050" y="352044"/>
                  <a:pt x="38359" y="346597"/>
                  <a:pt x="28311" y="337207"/>
                </a:cubicBezTo>
                <a:cubicBezTo>
                  <a:pt x="18264" y="327817"/>
                  <a:pt x="11737" y="316267"/>
                  <a:pt x="8733" y="302557"/>
                </a:cubicBezTo>
                <a:cubicBezTo>
                  <a:pt x="6103" y="290349"/>
                  <a:pt x="4084" y="276499"/>
                  <a:pt x="2676" y="261004"/>
                </a:cubicBezTo>
                <a:cubicBezTo>
                  <a:pt x="1267" y="245511"/>
                  <a:pt x="469" y="232693"/>
                  <a:pt x="281" y="222551"/>
                </a:cubicBezTo>
                <a:cubicBezTo>
                  <a:pt x="93" y="212409"/>
                  <a:pt x="0" y="198324"/>
                  <a:pt x="0" y="180294"/>
                </a:cubicBezTo>
                <a:cubicBezTo>
                  <a:pt x="0" y="162265"/>
                  <a:pt x="93" y="148180"/>
                  <a:pt x="281" y="138038"/>
                </a:cubicBezTo>
                <a:cubicBezTo>
                  <a:pt x="469" y="127896"/>
                  <a:pt x="1267" y="115078"/>
                  <a:pt x="2676" y="99585"/>
                </a:cubicBezTo>
                <a:cubicBezTo>
                  <a:pt x="4084" y="84090"/>
                  <a:pt x="6197" y="70240"/>
                  <a:pt x="9014" y="58032"/>
                </a:cubicBezTo>
                <a:cubicBezTo>
                  <a:pt x="12019" y="44322"/>
                  <a:pt x="18498" y="32772"/>
                  <a:pt x="28453" y="23382"/>
                </a:cubicBezTo>
                <a:cubicBezTo>
                  <a:pt x="38406" y="13992"/>
                  <a:pt x="50050" y="8545"/>
                  <a:pt x="63384" y="7043"/>
                </a:cubicBezTo>
                <a:cubicBezTo>
                  <a:pt x="105078" y="2348"/>
                  <a:pt x="168087" y="0"/>
                  <a:pt x="252412" y="0"/>
                </a:cubicBezTo>
                <a:close/>
                <a:moveTo>
                  <a:pt x="198958" y="71977"/>
                </a:moveTo>
                <a:cubicBezTo>
                  <a:pt x="195906" y="71883"/>
                  <a:pt x="192783" y="72681"/>
                  <a:pt x="189591" y="74371"/>
                </a:cubicBezTo>
                <a:cubicBezTo>
                  <a:pt x="183393" y="77752"/>
                  <a:pt x="180294" y="83011"/>
                  <a:pt x="180294" y="90147"/>
                </a:cubicBezTo>
                <a:lnTo>
                  <a:pt x="180294" y="270442"/>
                </a:lnTo>
                <a:cubicBezTo>
                  <a:pt x="180294" y="277578"/>
                  <a:pt x="183393" y="282837"/>
                  <a:pt x="189591" y="286218"/>
                </a:cubicBezTo>
                <a:cubicBezTo>
                  <a:pt x="192595" y="287720"/>
                  <a:pt x="195507" y="288471"/>
                  <a:pt x="198324" y="288471"/>
                </a:cubicBezTo>
                <a:cubicBezTo>
                  <a:pt x="202080" y="288471"/>
                  <a:pt x="205273" y="287532"/>
                  <a:pt x="207902" y="285654"/>
                </a:cubicBezTo>
                <a:lnTo>
                  <a:pt x="352137" y="195507"/>
                </a:lnTo>
                <a:cubicBezTo>
                  <a:pt x="357771" y="192314"/>
                  <a:pt x="360588" y="187243"/>
                  <a:pt x="360588" y="180294"/>
                </a:cubicBezTo>
                <a:cubicBezTo>
                  <a:pt x="360588" y="173345"/>
                  <a:pt x="357771" y="168275"/>
                  <a:pt x="352137" y="165082"/>
                </a:cubicBezTo>
                <a:lnTo>
                  <a:pt x="207902" y="74935"/>
                </a:lnTo>
                <a:cubicBezTo>
                  <a:pt x="204991" y="73057"/>
                  <a:pt x="202009" y="72071"/>
                  <a:pt x="198958" y="71977"/>
                </a:cubicBezTo>
                <a:close/>
              </a:path>
            </a:pathLst>
          </a:cu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32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cs typeface="Arial" panose="020B0604020202020204" pitchFamily="34" charset="0"/>
              </a:rPr>
              <a:t>Filter</a:t>
            </a:r>
            <a:endParaRPr lang="zh-TW" altLang="en-US" b="1" dirty="0">
              <a:cs typeface="Arial" panose="020B060402020202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4860FE-0C25-4A13-96A0-D1AED03C20B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659052" y="1685831"/>
            <a:ext cx="10029012" cy="61555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/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digital filter’s output </a:t>
            </a:r>
            <a:r>
              <a:rPr lang="en-US" altLang="zh-TW" sz="2000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y(n)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related to its input </a:t>
            </a:r>
            <a:r>
              <a:rPr lang="en-US" altLang="zh-TW" sz="2000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x(n) 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by convolution with its impulse response </a:t>
            </a:r>
            <a:r>
              <a:rPr lang="en-US" altLang="zh-TW" sz="2000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h(n).</a:t>
            </a:r>
          </a:p>
        </p:txBody>
      </p:sp>
      <p:sp>
        <p:nvSpPr>
          <p:cNvPr id="7" name="Oval 77"/>
          <p:cNvSpPr>
            <a:spLocks noChangeArrowheads="1"/>
          </p:cNvSpPr>
          <p:nvPr/>
        </p:nvSpPr>
        <p:spPr bwMode="auto">
          <a:xfrm>
            <a:off x="983432" y="1844824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/>
            <a:r>
              <a:rPr lang="zh-TW" altLang="en-US" sz="2000" dirty="0">
                <a:solidFill>
                  <a:srgbClr val="0E457D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★</a:t>
            </a:r>
            <a:endParaRPr lang="en-US" sz="2000" dirty="0">
              <a:solidFill>
                <a:srgbClr val="0E457D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575720" y="2747293"/>
                <a:ext cx="5140190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TW" b="0" i="0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0E457D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20" y="2747293"/>
                <a:ext cx="5140190" cy="1007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3065493" y="4380448"/>
            <a:ext cx="6373942" cy="1064776"/>
          </a:xfrm>
          <a:prstGeom prst="roundRect">
            <a:avLst>
              <a:gd name="adj" fmla="val 8231"/>
            </a:avLst>
          </a:prstGeom>
          <a:solidFill>
            <a:srgbClr val="E1F0FB"/>
          </a:solidFill>
          <a:ln w="9525">
            <a:noFill/>
            <a:miter lim="800000"/>
            <a:headEnd/>
            <a:tailEnd/>
          </a:ln>
        </p:spPr>
        <p:txBody>
          <a:bodyPr wrap="square" lIns="28800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x = 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randn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(5,1);           % A random vector of length 5</a:t>
            </a:r>
          </a:p>
          <a:p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 = [1 1 1 1]/4;           % Length 4 averaging filter</a:t>
            </a:r>
          </a:p>
          <a:p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 = conv(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h,x</a:t>
            </a: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);</a:t>
            </a:r>
          </a:p>
        </p:txBody>
      </p:sp>
      <p:grpSp>
        <p:nvGrpSpPr>
          <p:cNvPr id="10" name="群組 9"/>
          <p:cNvGrpSpPr>
            <a:grpSpLocks noChangeAspect="1"/>
          </p:cNvGrpSpPr>
          <p:nvPr/>
        </p:nvGrpSpPr>
        <p:grpSpPr>
          <a:xfrm>
            <a:off x="9205435" y="4146448"/>
            <a:ext cx="468000" cy="468000"/>
            <a:chOff x="7381015" y="2322085"/>
            <a:chExt cx="612000" cy="612000"/>
          </a:xfrm>
        </p:grpSpPr>
        <p:sp>
          <p:nvSpPr>
            <p:cNvPr id="11" name="橢圓 10"/>
            <p:cNvSpPr/>
            <p:nvPr/>
          </p:nvSpPr>
          <p:spPr>
            <a:xfrm>
              <a:off x="7381015" y="2322085"/>
              <a:ext cx="612000" cy="612000"/>
            </a:xfrm>
            <a:prstGeom prst="ellipse">
              <a:avLst/>
            </a:prstGeom>
            <a:solidFill>
              <a:srgbClr val="0E457D"/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0" h="0" prst="angle"/>
              <a:contourClr>
                <a:sysClr val="window" lastClr="FFFFFF"/>
              </a:contourClr>
            </a:sp3d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軟正黑體"/>
                <a:cs typeface="+mn-cs"/>
              </a:endParaRPr>
            </a:p>
          </p:txBody>
        </p:sp>
        <p:sp>
          <p:nvSpPr>
            <p:cNvPr id="12" name="Freeform 405"/>
            <p:cNvSpPr/>
            <p:nvPr/>
          </p:nvSpPr>
          <p:spPr>
            <a:xfrm>
              <a:off x="7535590" y="2445800"/>
              <a:ext cx="360000" cy="360000"/>
            </a:xfrm>
            <a:custGeom>
              <a:avLst/>
              <a:gdLst>
                <a:gd name="connsiteX0" fmla="*/ 61695 w 426791"/>
                <a:gd name="connsiteY0" fmla="*/ 298895 h 426791"/>
                <a:gd name="connsiteX1" fmla="*/ 36059 w 426791"/>
                <a:gd name="connsiteY1" fmla="*/ 324530 h 426791"/>
                <a:gd name="connsiteX2" fmla="*/ 36059 w 426791"/>
                <a:gd name="connsiteY2" fmla="*/ 354673 h 426791"/>
                <a:gd name="connsiteX3" fmla="*/ 72118 w 426791"/>
                <a:gd name="connsiteY3" fmla="*/ 354673 h 426791"/>
                <a:gd name="connsiteX4" fmla="*/ 72118 w 426791"/>
                <a:gd name="connsiteY4" fmla="*/ 390732 h 426791"/>
                <a:gd name="connsiteX5" fmla="*/ 102261 w 426791"/>
                <a:gd name="connsiteY5" fmla="*/ 390732 h 426791"/>
                <a:gd name="connsiteX6" fmla="*/ 127896 w 426791"/>
                <a:gd name="connsiteY6" fmla="*/ 365097 h 426791"/>
                <a:gd name="connsiteX7" fmla="*/ 243398 w 426791"/>
                <a:gd name="connsiteY7" fmla="*/ 123107 h 426791"/>
                <a:gd name="connsiteX8" fmla="*/ 238608 w 426791"/>
                <a:gd name="connsiteY8" fmla="*/ 125079 h 426791"/>
                <a:gd name="connsiteX9" fmla="*/ 85922 w 426791"/>
                <a:gd name="connsiteY9" fmla="*/ 277766 h 426791"/>
                <a:gd name="connsiteX10" fmla="*/ 83950 w 426791"/>
                <a:gd name="connsiteY10" fmla="*/ 282555 h 426791"/>
                <a:gd name="connsiteX11" fmla="*/ 90147 w 426791"/>
                <a:gd name="connsiteY11" fmla="*/ 288753 h 426791"/>
                <a:gd name="connsiteX12" fmla="*/ 94936 w 426791"/>
                <a:gd name="connsiteY12" fmla="*/ 286781 h 426791"/>
                <a:gd name="connsiteX13" fmla="*/ 247624 w 426791"/>
                <a:gd name="connsiteY13" fmla="*/ 134094 h 426791"/>
                <a:gd name="connsiteX14" fmla="*/ 249596 w 426791"/>
                <a:gd name="connsiteY14" fmla="*/ 129305 h 426791"/>
                <a:gd name="connsiteX15" fmla="*/ 243398 w 426791"/>
                <a:gd name="connsiteY15" fmla="*/ 123107 h 426791"/>
                <a:gd name="connsiteX16" fmla="*/ 234383 w 426791"/>
                <a:gd name="connsiteY16" fmla="*/ 75217 h 426791"/>
                <a:gd name="connsiteX17" fmla="*/ 351575 w 426791"/>
                <a:gd name="connsiteY17" fmla="*/ 192408 h 426791"/>
                <a:gd name="connsiteX18" fmla="*/ 117192 w 426791"/>
                <a:gd name="connsiteY18" fmla="*/ 426791 h 426791"/>
                <a:gd name="connsiteX19" fmla="*/ 0 w 426791"/>
                <a:gd name="connsiteY19" fmla="*/ 426791 h 426791"/>
                <a:gd name="connsiteX20" fmla="*/ 0 w 426791"/>
                <a:gd name="connsiteY20" fmla="*/ 309599 h 426791"/>
                <a:gd name="connsiteX21" fmla="*/ 324530 w 426791"/>
                <a:gd name="connsiteY21" fmla="*/ 0 h 426791"/>
                <a:gd name="connsiteX22" fmla="*/ 350166 w 426791"/>
                <a:gd name="connsiteY22" fmla="*/ 10705 h 426791"/>
                <a:gd name="connsiteX23" fmla="*/ 416368 w 426791"/>
                <a:gd name="connsiteY23" fmla="*/ 76625 h 426791"/>
                <a:gd name="connsiteX24" fmla="*/ 426791 w 426791"/>
                <a:gd name="connsiteY24" fmla="*/ 102261 h 426791"/>
                <a:gd name="connsiteX25" fmla="*/ 416368 w 426791"/>
                <a:gd name="connsiteY25" fmla="*/ 127615 h 426791"/>
                <a:gd name="connsiteX26" fmla="*/ 369604 w 426791"/>
                <a:gd name="connsiteY26" fmla="*/ 174378 h 426791"/>
                <a:gd name="connsiteX27" fmla="*/ 252412 w 426791"/>
                <a:gd name="connsiteY27" fmla="*/ 57187 h 426791"/>
                <a:gd name="connsiteX28" fmla="*/ 299176 w 426791"/>
                <a:gd name="connsiteY28" fmla="*/ 10705 h 426791"/>
                <a:gd name="connsiteX29" fmla="*/ 324530 w 426791"/>
                <a:gd name="connsiteY29" fmla="*/ 0 h 42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6791" h="426791">
                  <a:moveTo>
                    <a:pt x="61695" y="298895"/>
                  </a:moveTo>
                  <a:lnTo>
                    <a:pt x="36059" y="324530"/>
                  </a:lnTo>
                  <a:lnTo>
                    <a:pt x="36059" y="354673"/>
                  </a:lnTo>
                  <a:lnTo>
                    <a:pt x="72118" y="354673"/>
                  </a:lnTo>
                  <a:lnTo>
                    <a:pt x="72118" y="390732"/>
                  </a:lnTo>
                  <a:lnTo>
                    <a:pt x="102261" y="390732"/>
                  </a:lnTo>
                  <a:lnTo>
                    <a:pt x="127896" y="365097"/>
                  </a:lnTo>
                  <a:close/>
                  <a:moveTo>
                    <a:pt x="243398" y="123107"/>
                  </a:moveTo>
                  <a:cubicBezTo>
                    <a:pt x="241520" y="123107"/>
                    <a:pt x="239923" y="123765"/>
                    <a:pt x="238608" y="125079"/>
                  </a:cubicBezTo>
                  <a:lnTo>
                    <a:pt x="85922" y="277766"/>
                  </a:lnTo>
                  <a:cubicBezTo>
                    <a:pt x="84607" y="279081"/>
                    <a:pt x="83950" y="280677"/>
                    <a:pt x="83950" y="282555"/>
                  </a:cubicBezTo>
                  <a:cubicBezTo>
                    <a:pt x="83950" y="286687"/>
                    <a:pt x="86016" y="288753"/>
                    <a:pt x="90147" y="288753"/>
                  </a:cubicBezTo>
                  <a:cubicBezTo>
                    <a:pt x="92025" y="288753"/>
                    <a:pt x="93622" y="288096"/>
                    <a:pt x="94936" y="286781"/>
                  </a:cubicBezTo>
                  <a:lnTo>
                    <a:pt x="247624" y="134094"/>
                  </a:lnTo>
                  <a:cubicBezTo>
                    <a:pt x="248938" y="132779"/>
                    <a:pt x="249596" y="131183"/>
                    <a:pt x="249596" y="129305"/>
                  </a:cubicBezTo>
                  <a:cubicBezTo>
                    <a:pt x="249596" y="125173"/>
                    <a:pt x="247530" y="123107"/>
                    <a:pt x="243398" y="123107"/>
                  </a:cubicBezTo>
                  <a:close/>
                  <a:moveTo>
                    <a:pt x="234383" y="75217"/>
                  </a:moveTo>
                  <a:lnTo>
                    <a:pt x="351575" y="192408"/>
                  </a:lnTo>
                  <a:lnTo>
                    <a:pt x="117192" y="426791"/>
                  </a:lnTo>
                  <a:lnTo>
                    <a:pt x="0" y="426791"/>
                  </a:lnTo>
                  <a:lnTo>
                    <a:pt x="0" y="309599"/>
                  </a:lnTo>
                  <a:close/>
                  <a:moveTo>
                    <a:pt x="324530" y="0"/>
                  </a:moveTo>
                  <a:cubicBezTo>
                    <a:pt x="334484" y="0"/>
                    <a:pt x="343030" y="3568"/>
                    <a:pt x="350166" y="10705"/>
                  </a:cubicBezTo>
                  <a:lnTo>
                    <a:pt x="416368" y="76625"/>
                  </a:lnTo>
                  <a:cubicBezTo>
                    <a:pt x="423316" y="83950"/>
                    <a:pt x="426791" y="92495"/>
                    <a:pt x="426791" y="102261"/>
                  </a:cubicBezTo>
                  <a:cubicBezTo>
                    <a:pt x="426791" y="112214"/>
                    <a:pt x="423316" y="120666"/>
                    <a:pt x="416368" y="127615"/>
                  </a:cubicBezTo>
                  <a:lnTo>
                    <a:pt x="369604" y="174378"/>
                  </a:lnTo>
                  <a:lnTo>
                    <a:pt x="252412" y="57187"/>
                  </a:lnTo>
                  <a:lnTo>
                    <a:pt x="299176" y="10705"/>
                  </a:lnTo>
                  <a:cubicBezTo>
                    <a:pt x="305938" y="3568"/>
                    <a:pt x="314388" y="0"/>
                    <a:pt x="3245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5249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8C065-1959-4E27-9878-F8AC2020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" panose="020B0604020202020204" pitchFamily="34" charset="0"/>
              </a:rPr>
              <a:t>Filter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A910B-A15F-4C26-9C6B-CBBC5D72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4BE2B-79B3-429B-84A3-28A13968A529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171A25C-7271-4F3B-A846-A96211BD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1773297"/>
            <a:ext cx="8958947" cy="301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3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0A2EE-CB78-4434-ACB0-8405074F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" panose="020B0604020202020204" pitchFamily="34" charset="0"/>
              </a:rPr>
              <a:t>Filter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F8693CC-7CE9-4407-B0C5-E70469CF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4BE2B-79B3-429B-84A3-28A13968A529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A686A8-F1C3-47A3-8B6A-7C7385AF49A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87488" y="2549112"/>
            <a:ext cx="7615724" cy="318333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0189E51-50F7-4E64-BB41-9E020AE5EFA8}"/>
              </a:ext>
            </a:extLst>
          </p:cNvPr>
          <p:cNvSpPr txBox="1"/>
          <p:nvPr/>
        </p:nvSpPr>
        <p:spPr>
          <a:xfrm>
            <a:off x="814694" y="1765598"/>
            <a:ext cx="5063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6"/>
                </a:solidFill>
                <a:latin typeface="+mj-ea"/>
                <a:ea typeface="+mj-ea"/>
              </a:rPr>
              <a:t>差分方程（</a:t>
            </a:r>
            <a:r>
              <a:rPr lang="en-US" altLang="zh-TW" b="1" dirty="0">
                <a:solidFill>
                  <a:schemeClr val="accent6"/>
                </a:solidFill>
                <a:latin typeface="+mj-ea"/>
                <a:ea typeface="+mj-ea"/>
              </a:rPr>
              <a:t>difference equation</a:t>
            </a:r>
            <a:r>
              <a:rPr lang="zh-TW" altLang="en-US" b="1" dirty="0">
                <a:solidFill>
                  <a:schemeClr val="accent6"/>
                </a:solidFill>
                <a:latin typeface="+mj-ea"/>
                <a:ea typeface="+mj-ea"/>
              </a:rPr>
              <a:t>）</a:t>
            </a:r>
            <a:endParaRPr lang="zh-TW" altLang="en-US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7" name="Oval 77">
            <a:extLst>
              <a:ext uri="{FF2B5EF4-FFF2-40B4-BE49-F238E27FC236}">
                <a16:creationId xmlns:a16="http://schemas.microsoft.com/office/drawing/2014/main" id="{C1DE273D-5BC3-4E63-84C0-711212DD6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2348880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★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054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0A2EE-CB78-4434-ACB0-8405074F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Arial" panose="020B0604020202020204" pitchFamily="34" charset="0"/>
              </a:rPr>
              <a:t>Filter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F8693CC-7CE9-4407-B0C5-E70469CF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C14BE2B-79B3-429B-84A3-28A13968A529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BCEEC90-EEEC-4DD5-9584-8EB2FD7C84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6"/>
                </a:solidFill>
                <a:latin typeface="+mj-lt"/>
              </a:rPr>
              <a:t>EXAMPLE</a:t>
            </a:r>
            <a:endParaRPr lang="zh-TW" altLang="en-US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6DD961-B764-4F70-9E42-438C70C7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988840"/>
            <a:ext cx="8906056" cy="471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cs typeface="Arial" panose="020B0604020202020204" pitchFamily="34" charset="0"/>
              </a:rPr>
              <a:t>Filter</a:t>
            </a:r>
            <a:endParaRPr lang="zh-TW" altLang="en-US" b="1" dirty="0">
              <a:cs typeface="Arial" panose="020B0604020202020204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A4860FE-0C25-4A13-96A0-D1AED03C20B6}" type="slidenum">
              <a:rPr lang="zh-TW" altLang="en-US" smtClean="0"/>
              <a:pPr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254508" y="2589731"/>
                <a:ext cx="4289764" cy="839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sz="2000" i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TW" sz="2000" b="0" i="0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0E457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000" dirty="0">
                  <a:solidFill>
                    <a:srgbClr val="0E457D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508" y="2589731"/>
                <a:ext cx="4289764" cy="839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Placeholder 3"/>
          <p:cNvSpPr txBox="1">
            <a:spLocks/>
          </p:cNvSpPr>
          <p:nvPr/>
        </p:nvSpPr>
        <p:spPr>
          <a:xfrm>
            <a:off x="958478" y="1691516"/>
            <a:ext cx="3948197" cy="369332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defRPr/>
            </a:pPr>
            <a:r>
              <a:rPr kumimoji="0" lang="zh-TW" altLang="en-US" sz="2400" b="1" u="dbl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有限長度脈衝反應 </a:t>
            </a:r>
            <a:r>
              <a:rPr kumimoji="0" lang="en-US" altLang="zh-TW" sz="2400" b="1" u="dbl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kumimoji="0" lang="en-US" altLang="zh-TW" sz="2400" b="1" u="dbl" dirty="0">
                <a:solidFill>
                  <a:srgbClr val="CC4B4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FIR</a:t>
            </a:r>
            <a:r>
              <a:rPr kumimoji="0" lang="en-US" altLang="zh-TW" sz="2400" b="1" u="dbl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) </a:t>
            </a:r>
            <a:r>
              <a:rPr kumimoji="0" lang="zh-TW" altLang="en-US" sz="2400" b="1" u="dbl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系統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956302" y="2276872"/>
            <a:ext cx="2151230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可使用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conv 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來實現</a:t>
            </a:r>
          </a:p>
        </p:txBody>
      </p:sp>
      <p:sp>
        <p:nvSpPr>
          <p:cNvPr id="18" name="Oval 77"/>
          <p:cNvSpPr>
            <a:spLocks noChangeArrowheads="1"/>
          </p:cNvSpPr>
          <p:nvPr/>
        </p:nvSpPr>
        <p:spPr bwMode="auto">
          <a:xfrm>
            <a:off x="1280681" y="2260767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★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958478" y="3717032"/>
            <a:ext cx="3948197" cy="369332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defRPr/>
            </a:pPr>
            <a:r>
              <a:rPr kumimoji="0" lang="zh-TW" altLang="en-US" sz="2400" b="1" u="dbl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無限長度脈衝反應 </a:t>
            </a:r>
            <a:r>
              <a:rPr kumimoji="0" lang="en-US" altLang="zh-TW" sz="2400" b="1" u="dbl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kumimoji="0" lang="en-US" altLang="zh-TW" sz="2400" b="1" u="dbl" dirty="0">
                <a:solidFill>
                  <a:srgbClr val="CC4B4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IIR</a:t>
            </a:r>
            <a:r>
              <a:rPr kumimoji="0" lang="en-US" altLang="zh-TW" sz="2400" b="1" u="dbl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) </a:t>
            </a:r>
            <a:r>
              <a:rPr kumimoji="0" lang="zh-TW" altLang="en-US" sz="2400" b="1" u="dbl" dirty="0">
                <a:solidFill>
                  <a:srgbClr val="0E45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</a:rPr>
              <a:t>系統</a:t>
            </a: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1956302" y="4293096"/>
            <a:ext cx="3306996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914457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可使用 </a:t>
            </a:r>
            <a:r>
              <a:rPr kumimoji="0"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y=filter(b, a, x) </a:t>
            </a:r>
            <a:r>
              <a:rPr kumimoji="0" lang="zh-TW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來實現</a:t>
            </a:r>
          </a:p>
        </p:txBody>
      </p:sp>
      <p:sp>
        <p:nvSpPr>
          <p:cNvPr id="24" name="Oval 77"/>
          <p:cNvSpPr>
            <a:spLocks noChangeArrowheads="1"/>
          </p:cNvSpPr>
          <p:nvPr/>
        </p:nvSpPr>
        <p:spPr bwMode="auto">
          <a:xfrm>
            <a:off x="1280681" y="4298202"/>
            <a:ext cx="301630" cy="300921"/>
          </a:xfrm>
          <a:prstGeom prst="ellipse">
            <a:avLst/>
          </a:prstGeom>
          <a:solidFill>
            <a:srgbClr val="94B6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03169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dirty="0">
                <a:solidFill>
                  <a:srgbClr val="0E457D"/>
                </a:solidFill>
                <a:latin typeface="Arial" panose="020B0604020202020204"/>
                <a:ea typeface="+mn-ea"/>
              </a:rPr>
              <a:t>★</a:t>
            </a:r>
            <a:endParaRPr kumimoji="0" lang="en-US" sz="2000" dirty="0">
              <a:solidFill>
                <a:srgbClr val="0E457D"/>
              </a:solidFill>
              <a:latin typeface="Arial" panose="020B0604020202020204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215680" y="4869160"/>
                <a:ext cx="67047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𝑛𝑏</m:t>
                          </m:r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𝑛𝑏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TW" sz="2000" b="0" i="1" dirty="0">
                  <a:solidFill>
                    <a:srgbClr val="0E457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4869160"/>
                <a:ext cx="6704720" cy="307777"/>
              </a:xfrm>
              <a:prstGeom prst="rect">
                <a:avLst/>
              </a:prstGeom>
              <a:blipFill>
                <a:blip r:embed="rId3"/>
                <a:stretch>
                  <a:fillRect l="-455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215680" y="5341476"/>
                <a:ext cx="1638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200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TW" sz="2000" b="0" i="1" dirty="0">
                  <a:solidFill>
                    <a:srgbClr val="0E457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5341476"/>
                <a:ext cx="1638076" cy="307777"/>
              </a:xfrm>
              <a:prstGeom prst="rect">
                <a:avLst/>
              </a:prstGeom>
              <a:blipFill>
                <a:blip r:embed="rId4"/>
                <a:stretch>
                  <a:fillRect l="-3358" b="-27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215680" y="5807079"/>
                <a:ext cx="37662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200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E457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E457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TW" sz="2000" b="0" i="1" dirty="0">
                  <a:solidFill>
                    <a:srgbClr val="0E457D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5807079"/>
                <a:ext cx="3766224" cy="307777"/>
              </a:xfrm>
              <a:prstGeom prst="rect">
                <a:avLst/>
              </a:prstGeom>
              <a:blipFill>
                <a:blip r:embed="rId5"/>
                <a:stretch>
                  <a:fillRect l="-1297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277238" y="6279703"/>
            <a:ext cx="492443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000" dirty="0">
                <a:solidFill>
                  <a:srgbClr val="0E457D"/>
                </a:solidFill>
              </a:rPr>
              <a:t>…</a:t>
            </a:r>
            <a:endParaRPr lang="zh-TW" altLang="en-US" sz="2000" dirty="0">
              <a:solidFill>
                <a:srgbClr val="0E45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10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2529F"/>
      </a:accent1>
      <a:accent2>
        <a:srgbClr val="162E46"/>
      </a:accent2>
      <a:accent3>
        <a:srgbClr val="E4E4EF"/>
      </a:accent3>
      <a:accent4>
        <a:srgbClr val="D6953E"/>
      </a:accent4>
      <a:accent5>
        <a:srgbClr val="858588"/>
      </a:accent5>
      <a:accent6>
        <a:srgbClr val="B4BAD1"/>
      </a:accent6>
      <a:hlink>
        <a:srgbClr val="4276AA"/>
      </a:hlink>
      <a:folHlink>
        <a:srgbClr val="BFBF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中庸">
  <a:themeElements>
    <a:clrScheme name="自訂 2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0E457D"/>
      </a:accent6>
      <a:hlink>
        <a:srgbClr val="0000FF"/>
      </a:hlink>
      <a:folHlink>
        <a:srgbClr val="000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2529F"/>
    </a:accent1>
    <a:accent2>
      <a:srgbClr val="162E46"/>
    </a:accent2>
    <a:accent3>
      <a:srgbClr val="E4E4EF"/>
    </a:accent3>
    <a:accent4>
      <a:srgbClr val="D6953E"/>
    </a:accent4>
    <a:accent5>
      <a:srgbClr val="858588"/>
    </a:accent5>
    <a:accent6>
      <a:srgbClr val="B4BAD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17491</TotalTime>
  <Words>2192</Words>
  <Application>Microsoft Office PowerPoint</Application>
  <PresentationFormat>寬螢幕</PresentationFormat>
  <Paragraphs>238</Paragraphs>
  <Slides>30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5" baseType="lpstr">
      <vt:lpstr>微软雅黑</vt:lpstr>
      <vt:lpstr>黑体</vt:lpstr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Trebuchet MS</vt:lpstr>
      <vt:lpstr>Wingdings</vt:lpstr>
      <vt:lpstr>Wingdings 2</vt:lpstr>
      <vt:lpstr>主题5</vt:lpstr>
      <vt:lpstr>中庸</vt:lpstr>
      <vt:lpstr>think-cell Slide</vt:lpstr>
      <vt:lpstr>數位信號處理實驗 (DSP)</vt:lpstr>
      <vt:lpstr>課程規範 (1/2)</vt:lpstr>
      <vt:lpstr>課程規範 (2/2)</vt:lpstr>
      <vt:lpstr>教學影片</vt:lpstr>
      <vt:lpstr>Filter</vt:lpstr>
      <vt:lpstr>Filter</vt:lpstr>
      <vt:lpstr>Filter</vt:lpstr>
      <vt:lpstr>Filter</vt:lpstr>
      <vt:lpstr>Filter</vt:lpstr>
      <vt:lpstr>Filter</vt:lpstr>
      <vt:lpstr>Filter</vt:lpstr>
      <vt:lpstr>Filter</vt:lpstr>
      <vt:lpstr>Filter</vt:lpstr>
      <vt:lpstr>Filter</vt:lpstr>
      <vt:lpstr>頻率響應 (frequency response) </vt:lpstr>
      <vt:lpstr>頻率響應 (frequency response) </vt:lpstr>
      <vt:lpstr>Z轉換 (Z-transform)</vt:lpstr>
      <vt:lpstr>Z轉換 (Z-transform)</vt:lpstr>
      <vt:lpstr>Z轉換 (Z-transform)</vt:lpstr>
      <vt:lpstr>作業：Lab5 Convolution and Filter (1/4)</vt:lpstr>
      <vt:lpstr>作業：Lab5 Convolution and Filter (2/4)</vt:lpstr>
      <vt:lpstr>作業：Lab5 Convolution and Filter (3/4)</vt:lpstr>
      <vt:lpstr>作業：Lab5 Convolution and Filter (4/4)</vt:lpstr>
      <vt:lpstr>作業：Lab5 Convolution and Filter (1/4)</vt:lpstr>
      <vt:lpstr>作業：Lab5 Convolution and Filter (2/4)</vt:lpstr>
      <vt:lpstr>作業：Lab5 Convolution and Filter (3/4)</vt:lpstr>
      <vt:lpstr>作業：Lab5 Convolution and Filter (4/4)</vt:lpstr>
      <vt:lpstr>下圖為Q3(a)和(b)的解答(因為理論尚未教到，故提供解答)</vt:lpstr>
      <vt:lpstr>預習作業：Lab6 (1/3)</vt:lpstr>
      <vt:lpstr>預習作業：Lab6 (1/3)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MATLAB© 簡介</dc:title>
  <dc:creator>林峰毅</dc:creator>
  <cp:lastModifiedBy>林楷桐</cp:lastModifiedBy>
  <cp:revision>591</cp:revision>
  <cp:lastPrinted>2020-09-24T04:17:42Z</cp:lastPrinted>
  <dcterms:created xsi:type="dcterms:W3CDTF">2000-07-16T03:35:59Z</dcterms:created>
  <dcterms:modified xsi:type="dcterms:W3CDTF">2022-10-12T12:39:47Z</dcterms:modified>
</cp:coreProperties>
</file>