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  <p:sldMasterId id="2147484010" r:id="rId2"/>
  </p:sldMasterIdLst>
  <p:notesMasterIdLst>
    <p:notesMasterId r:id="rId38"/>
  </p:notesMasterIdLst>
  <p:handoutMasterIdLst>
    <p:handoutMasterId r:id="rId39"/>
  </p:handoutMasterIdLst>
  <p:sldIdLst>
    <p:sldId id="407" r:id="rId3"/>
    <p:sldId id="408" r:id="rId4"/>
    <p:sldId id="439" r:id="rId5"/>
    <p:sldId id="410" r:id="rId6"/>
    <p:sldId id="411" r:id="rId7"/>
    <p:sldId id="304" r:id="rId8"/>
    <p:sldId id="412" r:id="rId9"/>
    <p:sldId id="413" r:id="rId10"/>
    <p:sldId id="414" r:id="rId11"/>
    <p:sldId id="372" r:id="rId12"/>
    <p:sldId id="415" r:id="rId13"/>
    <p:sldId id="416" r:id="rId14"/>
    <p:sldId id="417" r:id="rId15"/>
    <p:sldId id="418" r:id="rId16"/>
    <p:sldId id="420" r:id="rId17"/>
    <p:sldId id="421" r:id="rId18"/>
    <p:sldId id="422" r:id="rId19"/>
    <p:sldId id="423" r:id="rId20"/>
    <p:sldId id="424" r:id="rId21"/>
    <p:sldId id="425" r:id="rId22"/>
    <p:sldId id="384" r:id="rId23"/>
    <p:sldId id="426" r:id="rId24"/>
    <p:sldId id="427" r:id="rId25"/>
    <p:sldId id="428" r:id="rId26"/>
    <p:sldId id="429" r:id="rId27"/>
    <p:sldId id="430" r:id="rId28"/>
    <p:sldId id="397" r:id="rId29"/>
    <p:sldId id="431" r:id="rId30"/>
    <p:sldId id="400" r:id="rId31"/>
    <p:sldId id="432" r:id="rId32"/>
    <p:sldId id="433" r:id="rId33"/>
    <p:sldId id="434" r:id="rId34"/>
    <p:sldId id="436" r:id="rId35"/>
    <p:sldId id="437" r:id="rId36"/>
    <p:sldId id="438" r:id="rId3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57D"/>
    <a:srgbClr val="CE4C4B"/>
    <a:srgbClr val="0000FF"/>
    <a:srgbClr val="E7E9F0"/>
    <a:srgbClr val="8D42C6"/>
    <a:srgbClr val="94B6D2"/>
    <a:srgbClr val="996633"/>
    <a:srgbClr val="666633"/>
    <a:srgbClr val="336600"/>
    <a:srgbClr val="614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 autoAdjust="0"/>
    <p:restoredTop sz="94027" autoAdjust="0"/>
  </p:normalViewPr>
  <p:slideViewPr>
    <p:cSldViewPr>
      <p:cViewPr varScale="1">
        <p:scale>
          <a:sx n="113" d="100"/>
          <a:sy n="113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 dirty="0">
                <a:latin typeface="Arial" panose="020B0604020202020204" pitchFamily="34" charset="0"/>
              </a:rPr>
              <a:t>楊尚峰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 err="1">
                <a:latin typeface="Arial" panose="020B0604020202020204" pitchFamily="34" charset="0"/>
              </a:rPr>
              <a:t>Matlab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zh-TW" altLang="en-US" dirty="0">
                <a:latin typeface="Arial" panose="020B0604020202020204" pitchFamily="34" charset="0"/>
              </a:rPr>
              <a:t>簡介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FC87EB3B-6E22-4901-A3A3-B25238DF1E21}" type="slidenum">
              <a:rPr lang="zh-TW" alt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8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31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2550" y="746125"/>
            <a:ext cx="6934200" cy="390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72" y="4896018"/>
            <a:ext cx="5226957" cy="45640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  <a:endParaRPr lang="zh-TW" altLang="zh-TW" noProof="0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E74AC7C-CC5D-4B84-B1B5-64107E70B8E7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323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24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70453" fontAlgn="auto">
              <a:spcBef>
                <a:spcPts val="0"/>
              </a:spcBef>
              <a:spcAft>
                <a:spcPts val="0"/>
              </a:spcAft>
              <a:defRPr/>
            </a:pPr>
            <a:fld id="{23AEF40F-32E0-4A2E-9AE2-358624DFA9BA}" type="slidenum">
              <a:rPr lang="zh-TW" altLang="en-US" sz="1400">
                <a:solidFill>
                  <a:prstClr val="black"/>
                </a:solidFill>
                <a:latin typeface="Calibri"/>
              </a:rPr>
              <a:pPr defTabSz="970453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zh-TW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9375" y="836613"/>
            <a:ext cx="7426325" cy="4178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TW"/>
              <a:t>lcm, Least common multiple (</a:t>
            </a:r>
            <a:r>
              <a:rPr lang="zh-TW" altLang="en-US"/>
              <a:t>最小公倍數</a:t>
            </a:r>
            <a:r>
              <a:rPr lang="en-US" altLang="zh-TW"/>
              <a:t>)</a:t>
            </a:r>
          </a:p>
          <a:p>
            <a:pPr eaLnBrk="1" hangingPunct="1"/>
            <a:r>
              <a:rPr lang="en-US" altLang="zh-TW">
                <a:ea typeface="標楷體" pitchFamily="65" charset="-120"/>
              </a:rPr>
              <a:t>Gcd, </a:t>
            </a:r>
            <a:r>
              <a:rPr lang="en-US" altLang="zh-TW"/>
              <a:t>Greatest common divisor (</a:t>
            </a:r>
            <a:r>
              <a:rPr lang="zh-TW" altLang="en-US"/>
              <a:t>最大公因數</a:t>
            </a:r>
            <a:r>
              <a:rPr lang="en-US" altLang="zh-TW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1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152811"/>
            <a:ext cx="5844995" cy="42570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854433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3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BB0-1597-4F0C-B686-1F625CAFE9F4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910D-D0A2-440D-BC68-C380B6CD720A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184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0CC60CC-E679-466B-996C-6EE6FF2CBC6B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120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37C-EACD-4536-AEC8-470B273D54EC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D431DFD-C98C-4C03-9A08-F2C4BC5C3AD2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7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10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4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EBA558-07F9-4255-BA37-F47DCA9FDA64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6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0CE6-D919-4C3E-A2AA-5BBC8A33722C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12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036-72FA-4225-BD05-3F2000734170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7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2153AC-58B4-40E8-9277-A42E737D8EA7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E04111-6B98-4176-A24A-3D36E83AF803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98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E457D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923-BD85-414E-96BB-71FAA6A68C81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2021/10/6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37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22" r:id="rId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C633F8FC-CD45-4E20-B5D0-800168B4EAB8}" type="datetime1">
              <a:rPr lang="zh-TW" altLang="en-US" smtClean="0"/>
              <a:pPr/>
              <a:t>2021/10/6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7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 baseline="0">
          <a:solidFill>
            <a:srgbClr val="0E457D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_BFNIyK9J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3699" y="1835871"/>
            <a:ext cx="5470981" cy="1593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數位信號處理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/>
              <a:t>(</a:t>
            </a:r>
            <a:r>
              <a:rPr lang="en-US" altLang="zh-TW" dirty="0"/>
              <a:t>DSP</a:t>
            </a:r>
            <a:r>
              <a:rPr lang="en-US" altLang="zh-TW" dirty="0" smtClean="0"/>
              <a:t>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67127" y="4268214"/>
            <a:ext cx="2552062" cy="456930"/>
          </a:xfrm>
        </p:spPr>
        <p:txBody>
          <a:bodyPr/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電機系 方士豪 教授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标题 4"/>
          <p:cNvSpPr>
            <a:spLocks noGrp="1"/>
          </p:cNvSpPr>
          <p:nvPr>
            <p:ph type="subTitle" idx="1"/>
          </p:nvPr>
        </p:nvSpPr>
        <p:spPr>
          <a:xfrm>
            <a:off x="1383699" y="3435346"/>
            <a:ext cx="5844994" cy="425702"/>
          </a:xfrm>
        </p:spPr>
        <p:txBody>
          <a:bodyPr>
            <a:normAutofit/>
          </a:bodyPr>
          <a:lstStyle/>
          <a:p>
            <a:r>
              <a:rPr lang="en-US" altLang="zh-CN" b="1" u="heavy" dirty="0" smtClean="0">
                <a:solidFill>
                  <a:srgbClr val="CE4C4B"/>
                </a:solidFill>
              </a:rPr>
              <a:t>2. MATLAB </a:t>
            </a:r>
            <a:r>
              <a:rPr lang="zh-TW" altLang="en-US" b="1" u="heavy" dirty="0" smtClean="0">
                <a:solidFill>
                  <a:srgbClr val="CE4C4B"/>
                </a:solidFill>
              </a:rPr>
              <a:t>基本</a:t>
            </a:r>
            <a:r>
              <a:rPr lang="zh-TW" altLang="en-US" b="1" u="heavy" dirty="0">
                <a:solidFill>
                  <a:srgbClr val="CE4C4B"/>
                </a:solidFill>
              </a:rPr>
              <a:t>繪圖與訊號處理</a:t>
            </a:r>
            <a:endParaRPr lang="en-US" altLang="zh-CN" b="1" u="heavy" dirty="0">
              <a:solidFill>
                <a:srgbClr val="CE4C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plot </a:t>
            </a:r>
            <a:r>
              <a:rPr lang="zh-TW" altLang="en-US" dirty="0" smtClean="0"/>
              <a:t>線條符號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1951"/>
              </p:ext>
            </p:extLst>
          </p:nvPr>
        </p:nvGraphicFramePr>
        <p:xfrm>
          <a:off x="1631504" y="2204864"/>
          <a:ext cx="3456384" cy="3169920"/>
        </p:xfrm>
        <a:graphic>
          <a:graphicData uri="http://schemas.openxmlformats.org/drawingml/2006/table">
            <a:tbl>
              <a:tblPr firstRow="1"/>
              <a:tblGrid>
                <a:gridCol w="2170430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1285954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曲線符號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指令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圓形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加號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叉號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星號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點號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朝上三角形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朝下三角形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42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99406"/>
              </p:ext>
            </p:extLst>
          </p:nvPr>
        </p:nvGraphicFramePr>
        <p:xfrm>
          <a:off x="6429831" y="2204864"/>
          <a:ext cx="3554601" cy="3169920"/>
        </p:xfrm>
        <a:graphic>
          <a:graphicData uri="http://schemas.openxmlformats.org/drawingml/2006/table">
            <a:tbl>
              <a:tblPr firstRow="1"/>
              <a:tblGrid>
                <a:gridCol w="1945005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1609596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曲線符號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指令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朝右三角形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朝左三角形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菱形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五角星形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pentagram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六角星形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hexagram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無符號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預設值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423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422800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>
                <a:latin typeface="微軟正黑體" panose="020B0604030504040204" pitchFamily="34" charset="-120"/>
              </a:rPr>
              <a:t>圖表標題</a:t>
            </a:r>
            <a:r>
              <a:rPr lang="zh-TW" altLang="en-US" dirty="0">
                <a:latin typeface="微軟正黑體" panose="020B0604030504040204" pitchFamily="34" charset="-120"/>
              </a:rPr>
              <a:t>與圖例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76773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indent="-274320">
              <a:buSzPct val="58000"/>
              <a:defRPr/>
            </a:pP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plot(X,Y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, format)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：將向量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對向量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X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做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圖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188972" y="2314286"/>
            <a:ext cx="697528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u="sng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title</a:t>
            </a:r>
          </a:p>
        </p:txBody>
      </p:sp>
      <p:sp>
        <p:nvSpPr>
          <p:cNvPr id="14" name="向下箭號 3"/>
          <p:cNvSpPr/>
          <p:nvPr/>
        </p:nvSpPr>
        <p:spPr>
          <a:xfrm rot="19542617">
            <a:off x="7652460" y="2651892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335792" y="5445224"/>
            <a:ext cx="1101411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u="sng" dirty="0" err="1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xlabel</a:t>
            </a:r>
            <a:endParaRPr lang="en-US" altLang="zh-TW" sz="2000" b="1" u="sng" dirty="0" smtClean="0">
              <a:solidFill>
                <a:srgbClr val="0E45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079645" y="2639097"/>
            <a:ext cx="1101411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u="sng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legend</a:t>
            </a:r>
          </a:p>
        </p:txBody>
      </p:sp>
      <p:sp>
        <p:nvSpPr>
          <p:cNvPr id="11" name="向下箭號 3"/>
          <p:cNvSpPr/>
          <p:nvPr/>
        </p:nvSpPr>
        <p:spPr>
          <a:xfrm rot="1719103">
            <a:off x="9505159" y="2896766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323233" y="3676560"/>
            <a:ext cx="998700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u="sng" dirty="0" err="1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ylabel</a:t>
            </a:r>
            <a:endParaRPr lang="en-US" altLang="zh-TW" sz="2000" b="1" u="sng" dirty="0">
              <a:solidFill>
                <a:srgbClr val="0E45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向下箭號 3"/>
          <p:cNvSpPr/>
          <p:nvPr/>
        </p:nvSpPr>
        <p:spPr>
          <a:xfrm rot="20911715">
            <a:off x="7750830" y="5754374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3"/>
          <p:cNvSpPr/>
          <p:nvPr/>
        </p:nvSpPr>
        <p:spPr>
          <a:xfrm rot="21325750">
            <a:off x="5686915" y="4056122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69" y="2714396"/>
            <a:ext cx="3384743" cy="29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如何同時呈現多個圖形 </a:t>
            </a:r>
            <a:r>
              <a:rPr lang="en-US" altLang="zh-TW" dirty="0"/>
              <a:t>(1/3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5495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直接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使用 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畫出多個數對</a:t>
            </a: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708920"/>
            <a:ext cx="3631090" cy="34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如何同時呈現多個圖形 </a:t>
            </a:r>
            <a:r>
              <a:rPr lang="en-US" altLang="zh-TW" dirty="0" smtClean="0"/>
              <a:t>(2/3)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5495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使用 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hold on 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重疊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3" y="2534586"/>
            <a:ext cx="3386161" cy="34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如何同時呈現多個圖形 </a:t>
            </a:r>
            <a:r>
              <a:rPr lang="en-US" altLang="zh-TW" dirty="0" smtClean="0"/>
              <a:t>(3/3)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5495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使用 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subplot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分割視窗呈現數個子圖形</a:t>
            </a: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97" y="2526745"/>
            <a:ext cx="3484397" cy="34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>
                <a:latin typeface="微軟正黑體" panose="020B0604030504040204" pitchFamily="34" charset="-120"/>
              </a:rPr>
              <a:t>圖形屬性視窗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15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79" y="2081443"/>
            <a:ext cx="4589112" cy="414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23" y="2081443"/>
            <a:ext cx="2743669" cy="4140000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37325" t="11716" r="58668" b="84184"/>
          <a:stretch/>
        </p:blipFill>
        <p:spPr>
          <a:xfrm>
            <a:off x="3712371" y="2549035"/>
            <a:ext cx="390043" cy="36004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2540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向下箭號 3"/>
          <p:cNvSpPr/>
          <p:nvPr/>
        </p:nvSpPr>
        <p:spPr>
          <a:xfrm rot="1686864">
            <a:off x="3987347" y="1946125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6401499" y="3610184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090104" y="1632224"/>
            <a:ext cx="1309575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000" b="1" u="sng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屬性編輯</a:t>
            </a:r>
            <a:endParaRPr lang="en-US" altLang="zh-TW" sz="2000" b="1" u="sng" dirty="0">
              <a:solidFill>
                <a:srgbClr val="0E45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9" name="向下箭號 3"/>
          <p:cNvSpPr/>
          <p:nvPr/>
        </p:nvSpPr>
        <p:spPr>
          <a:xfrm rot="1686864">
            <a:off x="8351224" y="1928858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6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63" y="2132856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圖檔的</a:t>
            </a:r>
            <a:r>
              <a:rPr lang="zh-TW" altLang="en-US" dirty="0" smtClean="0">
                <a:latin typeface="微軟正黑體" panose="020B0604030504040204" pitchFamily="34" charset="-120"/>
              </a:rPr>
              <a:t>儲存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16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5044" t="28555" r="54735" b="40886"/>
          <a:stretch/>
        </p:blipFill>
        <p:spPr>
          <a:xfrm>
            <a:off x="3647728" y="2132856"/>
            <a:ext cx="1778742" cy="299152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2540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向下箭號 3"/>
          <p:cNvSpPr/>
          <p:nvPr/>
        </p:nvSpPr>
        <p:spPr>
          <a:xfrm rot="1686864">
            <a:off x="4401430" y="2738212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其他二維</a:t>
            </a:r>
            <a:r>
              <a:rPr lang="zh-TW" altLang="en-US" dirty="0" smtClean="0">
                <a:latin typeface="微軟正黑體" panose="020B0604030504040204" pitchFamily="34" charset="-120"/>
              </a:rPr>
              <a:t>圖形 </a:t>
            </a:r>
            <a:r>
              <a:rPr lang="en-US" altLang="zh-TW" dirty="0" smtClean="0">
                <a:latin typeface="+mn-lt"/>
              </a:rPr>
              <a:t>(1/4)</a:t>
            </a:r>
            <a:endParaRPr lang="zh-TW" altLang="zh-TW" dirty="0">
              <a:latin typeface="+mn-lt"/>
            </a:endParaRPr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5495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階梯圖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(stairs)</a:t>
            </a:r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：主要在描述資料之變化，常隨時間而變動。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429000"/>
            <a:ext cx="3472431" cy="14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其他二維</a:t>
            </a:r>
            <a:r>
              <a:rPr lang="zh-TW" altLang="en-US" dirty="0" smtClean="0">
                <a:latin typeface="微軟正黑體" panose="020B0604030504040204" pitchFamily="34" charset="-120"/>
              </a:rPr>
              <a:t>圖形 </a:t>
            </a:r>
            <a:r>
              <a:rPr lang="en-US" altLang="zh-TW" dirty="0" smtClean="0"/>
              <a:t>(2/4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693532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直方圖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(histogram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：顯示</a:t>
            </a:r>
            <a:r>
              <a:rPr lang="zh-TW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資料的分佈情況和統計特性，資料量越大時，逼近程度越</a:t>
            </a:r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高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39" y="3530391"/>
            <a:ext cx="3414782" cy="14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其他二維</a:t>
            </a:r>
            <a:r>
              <a:rPr lang="zh-TW" altLang="en-US" dirty="0" smtClean="0">
                <a:latin typeface="微軟正黑體" panose="020B0604030504040204" pitchFamily="34" charset="-120"/>
              </a:rPr>
              <a:t>圖形 </a:t>
            </a:r>
            <a:r>
              <a:rPr lang="en-US" altLang="zh-TW" dirty="0" smtClean="0"/>
              <a:t>(3/4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693532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針狀圖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(stem)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429000"/>
            <a:ext cx="3545573" cy="14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E457D"/>
                </a:solidFill>
              </a:rPr>
              <a:t>課程規範 </a:t>
            </a:r>
            <a:r>
              <a:rPr lang="en-US" altLang="zh-TW" b="1" dirty="0" smtClean="0">
                <a:solidFill>
                  <a:srgbClr val="0E457D"/>
                </a:solidFill>
              </a:rPr>
              <a:t>(1/2)</a:t>
            </a:r>
            <a:endParaRPr lang="zh-TW" altLang="en-US" b="1" dirty="0">
              <a:solidFill>
                <a:srgbClr val="0E457D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本框 52"/>
          <p:cNvSpPr txBox="1"/>
          <p:nvPr/>
        </p:nvSpPr>
        <p:spPr>
          <a:xfrm>
            <a:off x="1775520" y="1844824"/>
            <a:ext cx="9846537" cy="1323278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lvl="0" indent="-265113" defTabSz="91417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上課前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5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分鐘開放連結，開始上課時點名未到者以遲到計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開視訊證明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：總成績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-1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分。 </a:t>
            </a:r>
          </a:p>
          <a:p>
            <a:pPr marL="357188" lvl="0" indent="-265113" defTabSz="91417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000" kern="0" dirty="0" smtClea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開始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上課後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30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分未到者以曠課計：總成績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-2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分，且當次作業成績以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0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分計算。</a:t>
            </a:r>
          </a:p>
          <a:p>
            <a:pPr marL="357188" lvl="0" indent="-265113" defTabSz="91417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000" kern="0" dirty="0" smtClea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點名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時人一定要在現場，不在位上以遲到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曠課論，如有要事暫時離開請先告知助教。</a:t>
            </a:r>
          </a:p>
          <a:p>
            <a:pPr marL="357188" lvl="0" indent="-265113" defTabSz="914173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000" kern="0" dirty="0" smtClea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超過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3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次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含</a:t>
            </a: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r>
              <a:rPr kumimoji="0" lang="zh-TW" altLang="en-US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曠課者，期末總成績不及格。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82376" y="1603422"/>
            <a:ext cx="1210293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出勤規則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本框 56"/>
          <p:cNvSpPr txBox="1"/>
          <p:nvPr/>
        </p:nvSpPr>
        <p:spPr>
          <a:xfrm>
            <a:off x="1775520" y="3823796"/>
            <a:ext cx="9846537" cy="707725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公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事假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須在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天前到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Portal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辦理網路請假，未請假者以曠課計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病假請在下次上課前將病假證明送至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70639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給助教，未提供者以曠課計。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2376" y="3433975"/>
            <a:ext cx="1210293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請假規則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文本框 59"/>
          <p:cNvSpPr txBox="1"/>
          <p:nvPr/>
        </p:nvSpPr>
        <p:spPr>
          <a:xfrm>
            <a:off x="1775520" y="5373216"/>
            <a:ext cx="9846537" cy="707725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請於課程結束當日上傳至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Portal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，逾時繳交以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分計算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，請假者請參照補交規定。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作業、專題抄襲者以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分計算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2376" y="4914043"/>
            <a:ext cx="1723254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繳交</a:t>
            </a:r>
            <a:r>
              <a:rPr kumimoji="0" lang="zh-TW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規定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019361" y="2222679"/>
            <a:ext cx="684151" cy="603132"/>
            <a:chOff x="866568" y="1806294"/>
            <a:chExt cx="684151" cy="603132"/>
          </a:xfrm>
        </p:grpSpPr>
        <p:sp>
          <p:nvSpPr>
            <p:cNvPr id="15" name="圆角矩形 50"/>
            <p:cNvSpPr/>
            <p:nvPr/>
          </p:nvSpPr>
          <p:spPr>
            <a:xfrm>
              <a:off x="866568" y="1806294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9" name="Freeform 312"/>
            <p:cNvSpPr/>
            <p:nvPr/>
          </p:nvSpPr>
          <p:spPr>
            <a:xfrm>
              <a:off x="992289" y="1891617"/>
              <a:ext cx="432708" cy="432486"/>
            </a:xfrm>
            <a:custGeom>
              <a:avLst/>
              <a:gdLst>
                <a:gd name="connsiteX0" fmla="*/ 225369 w 432708"/>
                <a:gd name="connsiteY0" fmla="*/ 108177 h 432707"/>
                <a:gd name="connsiteX1" fmla="*/ 243399 w 432708"/>
                <a:gd name="connsiteY1" fmla="*/ 108177 h 432707"/>
                <a:gd name="connsiteX2" fmla="*/ 249878 w 432708"/>
                <a:gd name="connsiteY2" fmla="*/ 110712 h 432707"/>
                <a:gd name="connsiteX3" fmla="*/ 252414 w 432708"/>
                <a:gd name="connsiteY3" fmla="*/ 117191 h 432707"/>
                <a:gd name="connsiteX4" fmla="*/ 252414 w 432708"/>
                <a:gd name="connsiteY4" fmla="*/ 243398 h 432707"/>
                <a:gd name="connsiteX5" fmla="*/ 249878 w 432708"/>
                <a:gd name="connsiteY5" fmla="*/ 249877 h 432707"/>
                <a:gd name="connsiteX6" fmla="*/ 243399 w 432708"/>
                <a:gd name="connsiteY6" fmla="*/ 252412 h 432707"/>
                <a:gd name="connsiteX7" fmla="*/ 153252 w 432708"/>
                <a:gd name="connsiteY7" fmla="*/ 252412 h 432707"/>
                <a:gd name="connsiteX8" fmla="*/ 146772 w 432708"/>
                <a:gd name="connsiteY8" fmla="*/ 249877 h 432707"/>
                <a:gd name="connsiteX9" fmla="*/ 144237 w 432708"/>
                <a:gd name="connsiteY9" fmla="*/ 243398 h 432707"/>
                <a:gd name="connsiteX10" fmla="*/ 144237 w 432708"/>
                <a:gd name="connsiteY10" fmla="*/ 225368 h 432707"/>
                <a:gd name="connsiteX11" fmla="*/ 146772 w 432708"/>
                <a:gd name="connsiteY11" fmla="*/ 218889 h 432707"/>
                <a:gd name="connsiteX12" fmla="*/ 153252 w 432708"/>
                <a:gd name="connsiteY12" fmla="*/ 216354 h 432707"/>
                <a:gd name="connsiteX13" fmla="*/ 216355 w 432708"/>
                <a:gd name="connsiteY13" fmla="*/ 216354 h 432707"/>
                <a:gd name="connsiteX14" fmla="*/ 216355 w 432708"/>
                <a:gd name="connsiteY14" fmla="*/ 117191 h 432707"/>
                <a:gd name="connsiteX15" fmla="*/ 218890 w 432708"/>
                <a:gd name="connsiteY15" fmla="*/ 110712 h 432707"/>
                <a:gd name="connsiteX16" fmla="*/ 225369 w 432708"/>
                <a:gd name="connsiteY16" fmla="*/ 108177 h 432707"/>
                <a:gd name="connsiteX17" fmla="*/ 216354 w 432708"/>
                <a:gd name="connsiteY17" fmla="*/ 63103 h 432707"/>
                <a:gd name="connsiteX18" fmla="*/ 139447 w 432708"/>
                <a:gd name="connsiteY18" fmla="*/ 83668 h 432707"/>
                <a:gd name="connsiteX19" fmla="*/ 83668 w 432708"/>
                <a:gd name="connsiteY19" fmla="*/ 139447 h 432707"/>
                <a:gd name="connsiteX20" fmla="*/ 63103 w 432708"/>
                <a:gd name="connsiteY20" fmla="*/ 216354 h 432707"/>
                <a:gd name="connsiteX21" fmla="*/ 83668 w 432708"/>
                <a:gd name="connsiteY21" fmla="*/ 293260 h 432707"/>
                <a:gd name="connsiteX22" fmla="*/ 139447 w 432708"/>
                <a:gd name="connsiteY22" fmla="*/ 349039 h 432707"/>
                <a:gd name="connsiteX23" fmla="*/ 216354 w 432708"/>
                <a:gd name="connsiteY23" fmla="*/ 369604 h 432707"/>
                <a:gd name="connsiteX24" fmla="*/ 293261 w 432708"/>
                <a:gd name="connsiteY24" fmla="*/ 349039 h 432707"/>
                <a:gd name="connsiteX25" fmla="*/ 349039 w 432708"/>
                <a:gd name="connsiteY25" fmla="*/ 293260 h 432707"/>
                <a:gd name="connsiteX26" fmla="*/ 369604 w 432708"/>
                <a:gd name="connsiteY26" fmla="*/ 216354 h 432707"/>
                <a:gd name="connsiteX27" fmla="*/ 349039 w 432708"/>
                <a:gd name="connsiteY27" fmla="*/ 139447 h 432707"/>
                <a:gd name="connsiteX28" fmla="*/ 293261 w 432708"/>
                <a:gd name="connsiteY28" fmla="*/ 83668 h 432707"/>
                <a:gd name="connsiteX29" fmla="*/ 216354 w 432708"/>
                <a:gd name="connsiteY29" fmla="*/ 63103 h 432707"/>
                <a:gd name="connsiteX30" fmla="*/ 216354 w 432708"/>
                <a:gd name="connsiteY30" fmla="*/ 0 h 432707"/>
                <a:gd name="connsiteX31" fmla="*/ 324953 w 432708"/>
                <a:gd name="connsiteY31" fmla="*/ 29016 h 432707"/>
                <a:gd name="connsiteX32" fmla="*/ 403692 w 432708"/>
                <a:gd name="connsiteY32" fmla="*/ 107754 h 432707"/>
                <a:gd name="connsiteX33" fmla="*/ 432708 w 432708"/>
                <a:gd name="connsiteY33" fmla="*/ 216354 h 432707"/>
                <a:gd name="connsiteX34" fmla="*/ 403692 w 432708"/>
                <a:gd name="connsiteY34" fmla="*/ 324953 h 432707"/>
                <a:gd name="connsiteX35" fmla="*/ 324953 w 432708"/>
                <a:gd name="connsiteY35" fmla="*/ 403691 h 432707"/>
                <a:gd name="connsiteX36" fmla="*/ 216354 w 432708"/>
                <a:gd name="connsiteY36" fmla="*/ 432707 h 432707"/>
                <a:gd name="connsiteX37" fmla="*/ 107755 w 432708"/>
                <a:gd name="connsiteY37" fmla="*/ 403691 h 432707"/>
                <a:gd name="connsiteX38" fmla="*/ 29016 w 432708"/>
                <a:gd name="connsiteY38" fmla="*/ 324953 h 432707"/>
                <a:gd name="connsiteX39" fmla="*/ 0 w 432708"/>
                <a:gd name="connsiteY39" fmla="*/ 216354 h 432707"/>
                <a:gd name="connsiteX40" fmla="*/ 29016 w 432708"/>
                <a:gd name="connsiteY40" fmla="*/ 107754 h 432707"/>
                <a:gd name="connsiteX41" fmla="*/ 107755 w 432708"/>
                <a:gd name="connsiteY41" fmla="*/ 29016 h 432707"/>
                <a:gd name="connsiteX42" fmla="*/ 216354 w 432708"/>
                <a:gd name="connsiteY42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2708" h="432707">
                  <a:moveTo>
                    <a:pt x="225369" y="108177"/>
                  </a:moveTo>
                  <a:lnTo>
                    <a:pt x="243399" y="108177"/>
                  </a:lnTo>
                  <a:cubicBezTo>
                    <a:pt x="246028" y="108177"/>
                    <a:pt x="248188" y="109022"/>
                    <a:pt x="249878" y="110712"/>
                  </a:cubicBezTo>
                  <a:cubicBezTo>
                    <a:pt x="251568" y="112402"/>
                    <a:pt x="252414" y="114562"/>
                    <a:pt x="252414" y="117191"/>
                  </a:cubicBezTo>
                  <a:lnTo>
                    <a:pt x="252414" y="243398"/>
                  </a:lnTo>
                  <a:cubicBezTo>
                    <a:pt x="252414" y="246027"/>
                    <a:pt x="251568" y="248187"/>
                    <a:pt x="249878" y="249877"/>
                  </a:cubicBezTo>
                  <a:cubicBezTo>
                    <a:pt x="248188" y="251567"/>
                    <a:pt x="246028" y="252412"/>
                    <a:pt x="243399" y="252412"/>
                  </a:cubicBezTo>
                  <a:lnTo>
                    <a:pt x="153252" y="252412"/>
                  </a:lnTo>
                  <a:cubicBezTo>
                    <a:pt x="150623" y="252412"/>
                    <a:pt x="148462" y="251567"/>
                    <a:pt x="146772" y="249877"/>
                  </a:cubicBezTo>
                  <a:cubicBezTo>
                    <a:pt x="145082" y="248187"/>
                    <a:pt x="144237" y="246027"/>
                    <a:pt x="144237" y="243398"/>
                  </a:cubicBezTo>
                  <a:lnTo>
                    <a:pt x="144237" y="225368"/>
                  </a:lnTo>
                  <a:cubicBezTo>
                    <a:pt x="144237" y="222739"/>
                    <a:pt x="145082" y="220579"/>
                    <a:pt x="146772" y="218889"/>
                  </a:cubicBezTo>
                  <a:cubicBezTo>
                    <a:pt x="148462" y="217199"/>
                    <a:pt x="150623" y="216354"/>
                    <a:pt x="153252" y="216354"/>
                  </a:cubicBezTo>
                  <a:lnTo>
                    <a:pt x="216355" y="216354"/>
                  </a:lnTo>
                  <a:lnTo>
                    <a:pt x="216355" y="117191"/>
                  </a:lnTo>
                  <a:cubicBezTo>
                    <a:pt x="216355" y="114562"/>
                    <a:pt x="217200" y="112402"/>
                    <a:pt x="218890" y="110712"/>
                  </a:cubicBezTo>
                  <a:cubicBezTo>
                    <a:pt x="220581" y="109022"/>
                    <a:pt x="222740" y="108177"/>
                    <a:pt x="225369" y="108177"/>
                  </a:cubicBezTo>
                  <a:close/>
                  <a:moveTo>
                    <a:pt x="216354" y="63103"/>
                  </a:moveTo>
                  <a:cubicBezTo>
                    <a:pt x="188558" y="63103"/>
                    <a:pt x="162923" y="69958"/>
                    <a:pt x="139447" y="83668"/>
                  </a:cubicBezTo>
                  <a:cubicBezTo>
                    <a:pt x="115971" y="97378"/>
                    <a:pt x="97378" y="115971"/>
                    <a:pt x="83668" y="139447"/>
                  </a:cubicBezTo>
                  <a:cubicBezTo>
                    <a:pt x="69958" y="162922"/>
                    <a:pt x="63103" y="188558"/>
                    <a:pt x="63103" y="216354"/>
                  </a:cubicBezTo>
                  <a:cubicBezTo>
                    <a:pt x="63103" y="244149"/>
                    <a:pt x="69958" y="269785"/>
                    <a:pt x="83668" y="293260"/>
                  </a:cubicBezTo>
                  <a:cubicBezTo>
                    <a:pt x="97378" y="316736"/>
                    <a:pt x="115971" y="335329"/>
                    <a:pt x="139447" y="349039"/>
                  </a:cubicBezTo>
                  <a:cubicBezTo>
                    <a:pt x="162923" y="362749"/>
                    <a:pt x="188558" y="369604"/>
                    <a:pt x="216354" y="369604"/>
                  </a:cubicBezTo>
                  <a:cubicBezTo>
                    <a:pt x="244150" y="369604"/>
                    <a:pt x="269785" y="362749"/>
                    <a:pt x="293261" y="349039"/>
                  </a:cubicBezTo>
                  <a:cubicBezTo>
                    <a:pt x="316737" y="335329"/>
                    <a:pt x="335330" y="316736"/>
                    <a:pt x="349039" y="293260"/>
                  </a:cubicBezTo>
                  <a:cubicBezTo>
                    <a:pt x="362750" y="269785"/>
                    <a:pt x="369604" y="244149"/>
                    <a:pt x="369604" y="216354"/>
                  </a:cubicBezTo>
                  <a:cubicBezTo>
                    <a:pt x="369604" y="188558"/>
                    <a:pt x="362750" y="162922"/>
                    <a:pt x="349039" y="139447"/>
                  </a:cubicBezTo>
                  <a:cubicBezTo>
                    <a:pt x="335330" y="115971"/>
                    <a:pt x="316737" y="97378"/>
                    <a:pt x="293261" y="83668"/>
                  </a:cubicBezTo>
                  <a:cubicBezTo>
                    <a:pt x="269785" y="69958"/>
                    <a:pt x="244150" y="63103"/>
                    <a:pt x="216354" y="63103"/>
                  </a:cubicBezTo>
                  <a:close/>
                  <a:moveTo>
                    <a:pt x="216354" y="0"/>
                  </a:moveTo>
                  <a:cubicBezTo>
                    <a:pt x="255606" y="0"/>
                    <a:pt x="291806" y="9672"/>
                    <a:pt x="324953" y="29016"/>
                  </a:cubicBezTo>
                  <a:cubicBezTo>
                    <a:pt x="358101" y="48360"/>
                    <a:pt x="384347" y="74606"/>
                    <a:pt x="403692" y="107754"/>
                  </a:cubicBezTo>
                  <a:cubicBezTo>
                    <a:pt x="423036" y="140902"/>
                    <a:pt x="432708" y="177102"/>
                    <a:pt x="432708" y="216354"/>
                  </a:cubicBezTo>
                  <a:cubicBezTo>
                    <a:pt x="432708" y="255605"/>
                    <a:pt x="423036" y="291805"/>
                    <a:pt x="403692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6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6" y="324953"/>
                  </a:cubicBezTo>
                  <a:cubicBezTo>
                    <a:pt x="9673" y="291805"/>
                    <a:pt x="0" y="255605"/>
                    <a:pt x="0" y="216354"/>
                  </a:cubicBezTo>
                  <a:cubicBezTo>
                    <a:pt x="0" y="177102"/>
                    <a:pt x="9673" y="140902"/>
                    <a:pt x="29016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019361" y="3872742"/>
            <a:ext cx="684151" cy="603132"/>
            <a:chOff x="866568" y="3130261"/>
            <a:chExt cx="684151" cy="603132"/>
          </a:xfrm>
        </p:grpSpPr>
        <p:sp>
          <p:nvSpPr>
            <p:cNvPr id="9" name="圆角矩形 44"/>
            <p:cNvSpPr/>
            <p:nvPr/>
          </p:nvSpPr>
          <p:spPr>
            <a:xfrm>
              <a:off x="866568" y="3130261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Freeform 321"/>
            <p:cNvSpPr/>
            <p:nvPr/>
          </p:nvSpPr>
          <p:spPr>
            <a:xfrm>
              <a:off x="952503" y="3239480"/>
              <a:ext cx="504825" cy="396445"/>
            </a:xfrm>
            <a:custGeom>
              <a:avLst/>
              <a:gdLst>
                <a:gd name="connsiteX0" fmla="*/ 153249 w 504825"/>
                <a:gd name="connsiteY0" fmla="*/ 288471 h 396648"/>
                <a:gd name="connsiteX1" fmla="*/ 423692 w 504825"/>
                <a:gd name="connsiteY1" fmla="*/ 288471 h 396648"/>
                <a:gd name="connsiteX2" fmla="*/ 430029 w 504825"/>
                <a:gd name="connsiteY2" fmla="*/ 291148 h 396648"/>
                <a:gd name="connsiteX3" fmla="*/ 432706 w 504825"/>
                <a:gd name="connsiteY3" fmla="*/ 297486 h 396648"/>
                <a:gd name="connsiteX4" fmla="*/ 432706 w 504825"/>
                <a:gd name="connsiteY4" fmla="*/ 315516 h 396648"/>
                <a:gd name="connsiteX5" fmla="*/ 430029 w 504825"/>
                <a:gd name="connsiteY5" fmla="*/ 321854 h 396648"/>
                <a:gd name="connsiteX6" fmla="*/ 423692 w 504825"/>
                <a:gd name="connsiteY6" fmla="*/ 324530 h 396648"/>
                <a:gd name="connsiteX7" fmla="*/ 153249 w 504825"/>
                <a:gd name="connsiteY7" fmla="*/ 324530 h 396648"/>
                <a:gd name="connsiteX8" fmla="*/ 146911 w 504825"/>
                <a:gd name="connsiteY8" fmla="*/ 321854 h 396648"/>
                <a:gd name="connsiteX9" fmla="*/ 144234 w 504825"/>
                <a:gd name="connsiteY9" fmla="*/ 315516 h 396648"/>
                <a:gd name="connsiteX10" fmla="*/ 144234 w 504825"/>
                <a:gd name="connsiteY10" fmla="*/ 297486 h 396648"/>
                <a:gd name="connsiteX11" fmla="*/ 146911 w 504825"/>
                <a:gd name="connsiteY11" fmla="*/ 291148 h 396648"/>
                <a:gd name="connsiteX12" fmla="*/ 153249 w 504825"/>
                <a:gd name="connsiteY12" fmla="*/ 288471 h 396648"/>
                <a:gd name="connsiteX13" fmla="*/ 81132 w 504825"/>
                <a:gd name="connsiteY13" fmla="*/ 288471 h 396648"/>
                <a:gd name="connsiteX14" fmla="*/ 99162 w 504825"/>
                <a:gd name="connsiteY14" fmla="*/ 288471 h 396648"/>
                <a:gd name="connsiteX15" fmla="*/ 105500 w 504825"/>
                <a:gd name="connsiteY15" fmla="*/ 291148 h 396648"/>
                <a:gd name="connsiteX16" fmla="*/ 108176 w 504825"/>
                <a:gd name="connsiteY16" fmla="*/ 297486 h 396648"/>
                <a:gd name="connsiteX17" fmla="*/ 108176 w 504825"/>
                <a:gd name="connsiteY17" fmla="*/ 315516 h 396648"/>
                <a:gd name="connsiteX18" fmla="*/ 105500 w 504825"/>
                <a:gd name="connsiteY18" fmla="*/ 321854 h 396648"/>
                <a:gd name="connsiteX19" fmla="*/ 99162 w 504825"/>
                <a:gd name="connsiteY19" fmla="*/ 324530 h 396648"/>
                <a:gd name="connsiteX20" fmla="*/ 81132 w 504825"/>
                <a:gd name="connsiteY20" fmla="*/ 324530 h 396648"/>
                <a:gd name="connsiteX21" fmla="*/ 74793 w 504825"/>
                <a:gd name="connsiteY21" fmla="*/ 321854 h 396648"/>
                <a:gd name="connsiteX22" fmla="*/ 72117 w 504825"/>
                <a:gd name="connsiteY22" fmla="*/ 315516 h 396648"/>
                <a:gd name="connsiteX23" fmla="*/ 72117 w 504825"/>
                <a:gd name="connsiteY23" fmla="*/ 297486 h 396648"/>
                <a:gd name="connsiteX24" fmla="*/ 74793 w 504825"/>
                <a:gd name="connsiteY24" fmla="*/ 291148 h 396648"/>
                <a:gd name="connsiteX25" fmla="*/ 81132 w 504825"/>
                <a:gd name="connsiteY25" fmla="*/ 288471 h 396648"/>
                <a:gd name="connsiteX26" fmla="*/ 153249 w 504825"/>
                <a:gd name="connsiteY26" fmla="*/ 216354 h 396648"/>
                <a:gd name="connsiteX27" fmla="*/ 423692 w 504825"/>
                <a:gd name="connsiteY27" fmla="*/ 216354 h 396648"/>
                <a:gd name="connsiteX28" fmla="*/ 430029 w 504825"/>
                <a:gd name="connsiteY28" fmla="*/ 219030 h 396648"/>
                <a:gd name="connsiteX29" fmla="*/ 432706 w 504825"/>
                <a:gd name="connsiteY29" fmla="*/ 225368 h 396648"/>
                <a:gd name="connsiteX30" fmla="*/ 432706 w 504825"/>
                <a:gd name="connsiteY30" fmla="*/ 243398 h 396648"/>
                <a:gd name="connsiteX31" fmla="*/ 430029 w 504825"/>
                <a:gd name="connsiteY31" fmla="*/ 249736 h 396648"/>
                <a:gd name="connsiteX32" fmla="*/ 423692 w 504825"/>
                <a:gd name="connsiteY32" fmla="*/ 252412 h 396648"/>
                <a:gd name="connsiteX33" fmla="*/ 153249 w 504825"/>
                <a:gd name="connsiteY33" fmla="*/ 252412 h 396648"/>
                <a:gd name="connsiteX34" fmla="*/ 146911 w 504825"/>
                <a:gd name="connsiteY34" fmla="*/ 249736 h 396648"/>
                <a:gd name="connsiteX35" fmla="*/ 144234 w 504825"/>
                <a:gd name="connsiteY35" fmla="*/ 243398 h 396648"/>
                <a:gd name="connsiteX36" fmla="*/ 144234 w 504825"/>
                <a:gd name="connsiteY36" fmla="*/ 225368 h 396648"/>
                <a:gd name="connsiteX37" fmla="*/ 146911 w 504825"/>
                <a:gd name="connsiteY37" fmla="*/ 219030 h 396648"/>
                <a:gd name="connsiteX38" fmla="*/ 153249 w 504825"/>
                <a:gd name="connsiteY38" fmla="*/ 216354 h 396648"/>
                <a:gd name="connsiteX39" fmla="*/ 81132 w 504825"/>
                <a:gd name="connsiteY39" fmla="*/ 216354 h 396648"/>
                <a:gd name="connsiteX40" fmla="*/ 99162 w 504825"/>
                <a:gd name="connsiteY40" fmla="*/ 216354 h 396648"/>
                <a:gd name="connsiteX41" fmla="*/ 105500 w 504825"/>
                <a:gd name="connsiteY41" fmla="*/ 219030 h 396648"/>
                <a:gd name="connsiteX42" fmla="*/ 108176 w 504825"/>
                <a:gd name="connsiteY42" fmla="*/ 225368 h 396648"/>
                <a:gd name="connsiteX43" fmla="*/ 108176 w 504825"/>
                <a:gd name="connsiteY43" fmla="*/ 243398 h 396648"/>
                <a:gd name="connsiteX44" fmla="*/ 105500 w 504825"/>
                <a:gd name="connsiteY44" fmla="*/ 249736 h 396648"/>
                <a:gd name="connsiteX45" fmla="*/ 99162 w 504825"/>
                <a:gd name="connsiteY45" fmla="*/ 252412 h 396648"/>
                <a:gd name="connsiteX46" fmla="*/ 81132 w 504825"/>
                <a:gd name="connsiteY46" fmla="*/ 252412 h 396648"/>
                <a:gd name="connsiteX47" fmla="*/ 74793 w 504825"/>
                <a:gd name="connsiteY47" fmla="*/ 249736 h 396648"/>
                <a:gd name="connsiteX48" fmla="*/ 72117 w 504825"/>
                <a:gd name="connsiteY48" fmla="*/ 243398 h 396648"/>
                <a:gd name="connsiteX49" fmla="*/ 72117 w 504825"/>
                <a:gd name="connsiteY49" fmla="*/ 225368 h 396648"/>
                <a:gd name="connsiteX50" fmla="*/ 74793 w 504825"/>
                <a:gd name="connsiteY50" fmla="*/ 219030 h 396648"/>
                <a:gd name="connsiteX51" fmla="*/ 81132 w 504825"/>
                <a:gd name="connsiteY51" fmla="*/ 216354 h 396648"/>
                <a:gd name="connsiteX52" fmla="*/ 153249 w 504825"/>
                <a:gd name="connsiteY52" fmla="*/ 144236 h 396648"/>
                <a:gd name="connsiteX53" fmla="*/ 423692 w 504825"/>
                <a:gd name="connsiteY53" fmla="*/ 144236 h 396648"/>
                <a:gd name="connsiteX54" fmla="*/ 430029 w 504825"/>
                <a:gd name="connsiteY54" fmla="*/ 146912 h 396648"/>
                <a:gd name="connsiteX55" fmla="*/ 432706 w 504825"/>
                <a:gd name="connsiteY55" fmla="*/ 153250 h 396648"/>
                <a:gd name="connsiteX56" fmla="*/ 432706 w 504825"/>
                <a:gd name="connsiteY56" fmla="*/ 171280 h 396648"/>
                <a:gd name="connsiteX57" fmla="*/ 430029 w 504825"/>
                <a:gd name="connsiteY57" fmla="*/ 177618 h 396648"/>
                <a:gd name="connsiteX58" fmla="*/ 423692 w 504825"/>
                <a:gd name="connsiteY58" fmla="*/ 180295 h 396648"/>
                <a:gd name="connsiteX59" fmla="*/ 153249 w 504825"/>
                <a:gd name="connsiteY59" fmla="*/ 180295 h 396648"/>
                <a:gd name="connsiteX60" fmla="*/ 146911 w 504825"/>
                <a:gd name="connsiteY60" fmla="*/ 177618 h 396648"/>
                <a:gd name="connsiteX61" fmla="*/ 144234 w 504825"/>
                <a:gd name="connsiteY61" fmla="*/ 171280 h 396648"/>
                <a:gd name="connsiteX62" fmla="*/ 144234 w 504825"/>
                <a:gd name="connsiteY62" fmla="*/ 153250 h 396648"/>
                <a:gd name="connsiteX63" fmla="*/ 146911 w 504825"/>
                <a:gd name="connsiteY63" fmla="*/ 146912 h 396648"/>
                <a:gd name="connsiteX64" fmla="*/ 153249 w 504825"/>
                <a:gd name="connsiteY64" fmla="*/ 144236 h 396648"/>
                <a:gd name="connsiteX65" fmla="*/ 81132 w 504825"/>
                <a:gd name="connsiteY65" fmla="*/ 144236 h 396648"/>
                <a:gd name="connsiteX66" fmla="*/ 99162 w 504825"/>
                <a:gd name="connsiteY66" fmla="*/ 144236 h 396648"/>
                <a:gd name="connsiteX67" fmla="*/ 105500 w 504825"/>
                <a:gd name="connsiteY67" fmla="*/ 146912 h 396648"/>
                <a:gd name="connsiteX68" fmla="*/ 108176 w 504825"/>
                <a:gd name="connsiteY68" fmla="*/ 153250 h 396648"/>
                <a:gd name="connsiteX69" fmla="*/ 108176 w 504825"/>
                <a:gd name="connsiteY69" fmla="*/ 171280 h 396648"/>
                <a:gd name="connsiteX70" fmla="*/ 105500 w 504825"/>
                <a:gd name="connsiteY70" fmla="*/ 177618 h 396648"/>
                <a:gd name="connsiteX71" fmla="*/ 99162 w 504825"/>
                <a:gd name="connsiteY71" fmla="*/ 180295 h 396648"/>
                <a:gd name="connsiteX72" fmla="*/ 81132 w 504825"/>
                <a:gd name="connsiteY72" fmla="*/ 180295 h 396648"/>
                <a:gd name="connsiteX73" fmla="*/ 74793 w 504825"/>
                <a:gd name="connsiteY73" fmla="*/ 177618 h 396648"/>
                <a:gd name="connsiteX74" fmla="*/ 72117 w 504825"/>
                <a:gd name="connsiteY74" fmla="*/ 171280 h 396648"/>
                <a:gd name="connsiteX75" fmla="*/ 72117 w 504825"/>
                <a:gd name="connsiteY75" fmla="*/ 153250 h 396648"/>
                <a:gd name="connsiteX76" fmla="*/ 74793 w 504825"/>
                <a:gd name="connsiteY76" fmla="*/ 146912 h 396648"/>
                <a:gd name="connsiteX77" fmla="*/ 81132 w 504825"/>
                <a:gd name="connsiteY77" fmla="*/ 144236 h 396648"/>
                <a:gd name="connsiteX78" fmla="*/ 45073 w 504825"/>
                <a:gd name="connsiteY78" fmla="*/ 108177 h 396648"/>
                <a:gd name="connsiteX79" fmla="*/ 38735 w 504825"/>
                <a:gd name="connsiteY79" fmla="*/ 110853 h 396648"/>
                <a:gd name="connsiteX80" fmla="*/ 36059 w 504825"/>
                <a:gd name="connsiteY80" fmla="*/ 117191 h 396648"/>
                <a:gd name="connsiteX81" fmla="*/ 36059 w 504825"/>
                <a:gd name="connsiteY81" fmla="*/ 351575 h 396648"/>
                <a:gd name="connsiteX82" fmla="*/ 38735 w 504825"/>
                <a:gd name="connsiteY82" fmla="*/ 357913 h 396648"/>
                <a:gd name="connsiteX83" fmla="*/ 45073 w 504825"/>
                <a:gd name="connsiteY83" fmla="*/ 360589 h 396648"/>
                <a:gd name="connsiteX84" fmla="*/ 459751 w 504825"/>
                <a:gd name="connsiteY84" fmla="*/ 360589 h 396648"/>
                <a:gd name="connsiteX85" fmla="*/ 466090 w 504825"/>
                <a:gd name="connsiteY85" fmla="*/ 357913 h 396648"/>
                <a:gd name="connsiteX86" fmla="*/ 468765 w 504825"/>
                <a:gd name="connsiteY86" fmla="*/ 351575 h 396648"/>
                <a:gd name="connsiteX87" fmla="*/ 468765 w 504825"/>
                <a:gd name="connsiteY87" fmla="*/ 117191 h 396648"/>
                <a:gd name="connsiteX88" fmla="*/ 466090 w 504825"/>
                <a:gd name="connsiteY88" fmla="*/ 110853 h 396648"/>
                <a:gd name="connsiteX89" fmla="*/ 459751 w 504825"/>
                <a:gd name="connsiteY89" fmla="*/ 108177 h 396648"/>
                <a:gd name="connsiteX90" fmla="*/ 45073 w 504825"/>
                <a:gd name="connsiteY90" fmla="*/ 0 h 396648"/>
                <a:gd name="connsiteX91" fmla="*/ 459751 w 504825"/>
                <a:gd name="connsiteY91" fmla="*/ 0 h 396648"/>
                <a:gd name="connsiteX92" fmla="*/ 491584 w 504825"/>
                <a:gd name="connsiteY92" fmla="*/ 13240 h 396648"/>
                <a:gd name="connsiteX93" fmla="*/ 504825 w 504825"/>
                <a:gd name="connsiteY93" fmla="*/ 45074 h 396648"/>
                <a:gd name="connsiteX94" fmla="*/ 504825 w 504825"/>
                <a:gd name="connsiteY94" fmla="*/ 351575 h 396648"/>
                <a:gd name="connsiteX95" fmla="*/ 491584 w 504825"/>
                <a:gd name="connsiteY95" fmla="*/ 383408 h 396648"/>
                <a:gd name="connsiteX96" fmla="*/ 459751 w 504825"/>
                <a:gd name="connsiteY96" fmla="*/ 396648 h 396648"/>
                <a:gd name="connsiteX97" fmla="*/ 45073 w 504825"/>
                <a:gd name="connsiteY97" fmla="*/ 396648 h 396648"/>
                <a:gd name="connsiteX98" fmla="*/ 13240 w 504825"/>
                <a:gd name="connsiteY98" fmla="*/ 383408 h 396648"/>
                <a:gd name="connsiteX99" fmla="*/ 0 w 504825"/>
                <a:gd name="connsiteY99" fmla="*/ 351575 h 396648"/>
                <a:gd name="connsiteX100" fmla="*/ 0 w 504825"/>
                <a:gd name="connsiteY100" fmla="*/ 45074 h 396648"/>
                <a:gd name="connsiteX101" fmla="*/ 13240 w 504825"/>
                <a:gd name="connsiteY101" fmla="*/ 13240 h 396648"/>
                <a:gd name="connsiteX102" fmla="*/ 45073 w 504825"/>
                <a:gd name="connsiteY102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04825" h="396648">
                  <a:moveTo>
                    <a:pt x="153249" y="288471"/>
                  </a:moveTo>
                  <a:lnTo>
                    <a:pt x="423692" y="288471"/>
                  </a:lnTo>
                  <a:cubicBezTo>
                    <a:pt x="426133" y="288471"/>
                    <a:pt x="428246" y="289363"/>
                    <a:pt x="430029" y="291148"/>
                  </a:cubicBezTo>
                  <a:cubicBezTo>
                    <a:pt x="431814" y="292932"/>
                    <a:pt x="432706" y="295045"/>
                    <a:pt x="432706" y="297486"/>
                  </a:cubicBezTo>
                  <a:lnTo>
                    <a:pt x="432706" y="315516"/>
                  </a:lnTo>
                  <a:cubicBezTo>
                    <a:pt x="432706" y="317957"/>
                    <a:pt x="431814" y="320070"/>
                    <a:pt x="430029" y="321854"/>
                  </a:cubicBezTo>
                  <a:cubicBezTo>
                    <a:pt x="428246" y="323638"/>
                    <a:pt x="426133" y="324530"/>
                    <a:pt x="423692" y="324530"/>
                  </a:cubicBezTo>
                  <a:lnTo>
                    <a:pt x="153249" y="324530"/>
                  </a:lnTo>
                  <a:cubicBezTo>
                    <a:pt x="150808" y="324530"/>
                    <a:pt x="148696" y="323638"/>
                    <a:pt x="146911" y="321854"/>
                  </a:cubicBezTo>
                  <a:cubicBezTo>
                    <a:pt x="145127" y="320070"/>
                    <a:pt x="144234" y="317957"/>
                    <a:pt x="144234" y="315516"/>
                  </a:cubicBezTo>
                  <a:lnTo>
                    <a:pt x="144234" y="297486"/>
                  </a:lnTo>
                  <a:cubicBezTo>
                    <a:pt x="144234" y="295045"/>
                    <a:pt x="145127" y="292932"/>
                    <a:pt x="146911" y="291148"/>
                  </a:cubicBezTo>
                  <a:cubicBezTo>
                    <a:pt x="148696" y="289363"/>
                    <a:pt x="150808" y="288471"/>
                    <a:pt x="153249" y="288471"/>
                  </a:cubicBezTo>
                  <a:close/>
                  <a:moveTo>
                    <a:pt x="81132" y="288471"/>
                  </a:moveTo>
                  <a:lnTo>
                    <a:pt x="99162" y="288471"/>
                  </a:lnTo>
                  <a:cubicBezTo>
                    <a:pt x="101603" y="288471"/>
                    <a:pt x="103716" y="289363"/>
                    <a:pt x="105500" y="291148"/>
                  </a:cubicBezTo>
                  <a:cubicBezTo>
                    <a:pt x="107285" y="292932"/>
                    <a:pt x="108176" y="295045"/>
                    <a:pt x="108176" y="297486"/>
                  </a:cubicBezTo>
                  <a:lnTo>
                    <a:pt x="108176" y="315516"/>
                  </a:lnTo>
                  <a:cubicBezTo>
                    <a:pt x="108176" y="317957"/>
                    <a:pt x="107285" y="320070"/>
                    <a:pt x="105500" y="321854"/>
                  </a:cubicBezTo>
                  <a:cubicBezTo>
                    <a:pt x="103716" y="323638"/>
                    <a:pt x="101603" y="324530"/>
                    <a:pt x="99162" y="324530"/>
                  </a:cubicBezTo>
                  <a:lnTo>
                    <a:pt x="81132" y="324530"/>
                  </a:lnTo>
                  <a:cubicBezTo>
                    <a:pt x="78691" y="324530"/>
                    <a:pt x="76579" y="323638"/>
                    <a:pt x="74793" y="321854"/>
                  </a:cubicBezTo>
                  <a:cubicBezTo>
                    <a:pt x="73010" y="320070"/>
                    <a:pt x="72117" y="317957"/>
                    <a:pt x="72117" y="315516"/>
                  </a:cubicBezTo>
                  <a:lnTo>
                    <a:pt x="72117" y="297486"/>
                  </a:lnTo>
                  <a:cubicBezTo>
                    <a:pt x="72117" y="295045"/>
                    <a:pt x="73010" y="292932"/>
                    <a:pt x="74793" y="291148"/>
                  </a:cubicBezTo>
                  <a:cubicBezTo>
                    <a:pt x="76579" y="289363"/>
                    <a:pt x="78691" y="288471"/>
                    <a:pt x="81132" y="288471"/>
                  </a:cubicBezTo>
                  <a:close/>
                  <a:moveTo>
                    <a:pt x="153249" y="216354"/>
                  </a:moveTo>
                  <a:lnTo>
                    <a:pt x="423692" y="216354"/>
                  </a:lnTo>
                  <a:cubicBezTo>
                    <a:pt x="426133" y="216354"/>
                    <a:pt x="428246" y="217246"/>
                    <a:pt x="430029" y="219030"/>
                  </a:cubicBezTo>
                  <a:cubicBezTo>
                    <a:pt x="431814" y="220814"/>
                    <a:pt x="432706" y="222927"/>
                    <a:pt x="432706" y="225368"/>
                  </a:cubicBezTo>
                  <a:lnTo>
                    <a:pt x="432706" y="243398"/>
                  </a:lnTo>
                  <a:cubicBezTo>
                    <a:pt x="432706" y="245839"/>
                    <a:pt x="431814" y="247952"/>
                    <a:pt x="430029" y="249736"/>
                  </a:cubicBezTo>
                  <a:cubicBezTo>
                    <a:pt x="428246" y="251520"/>
                    <a:pt x="426133" y="252412"/>
                    <a:pt x="423692" y="252412"/>
                  </a:cubicBezTo>
                  <a:lnTo>
                    <a:pt x="153249" y="252412"/>
                  </a:lnTo>
                  <a:cubicBezTo>
                    <a:pt x="150808" y="252412"/>
                    <a:pt x="148696" y="251520"/>
                    <a:pt x="146911" y="249736"/>
                  </a:cubicBezTo>
                  <a:cubicBezTo>
                    <a:pt x="145127" y="247952"/>
                    <a:pt x="144234" y="245839"/>
                    <a:pt x="144234" y="243398"/>
                  </a:cubicBezTo>
                  <a:lnTo>
                    <a:pt x="144234" y="225368"/>
                  </a:lnTo>
                  <a:cubicBezTo>
                    <a:pt x="144234" y="222927"/>
                    <a:pt x="145127" y="220814"/>
                    <a:pt x="146911" y="219030"/>
                  </a:cubicBezTo>
                  <a:cubicBezTo>
                    <a:pt x="148696" y="217246"/>
                    <a:pt x="150808" y="216354"/>
                    <a:pt x="153249" y="216354"/>
                  </a:cubicBezTo>
                  <a:close/>
                  <a:moveTo>
                    <a:pt x="81132" y="216354"/>
                  </a:moveTo>
                  <a:lnTo>
                    <a:pt x="99162" y="216354"/>
                  </a:lnTo>
                  <a:cubicBezTo>
                    <a:pt x="101603" y="216354"/>
                    <a:pt x="103716" y="217246"/>
                    <a:pt x="105500" y="219030"/>
                  </a:cubicBezTo>
                  <a:cubicBezTo>
                    <a:pt x="107285" y="220814"/>
                    <a:pt x="108176" y="222927"/>
                    <a:pt x="108176" y="225368"/>
                  </a:cubicBezTo>
                  <a:lnTo>
                    <a:pt x="108176" y="243398"/>
                  </a:lnTo>
                  <a:cubicBezTo>
                    <a:pt x="108176" y="245839"/>
                    <a:pt x="107285" y="247952"/>
                    <a:pt x="105500" y="249736"/>
                  </a:cubicBezTo>
                  <a:cubicBezTo>
                    <a:pt x="103716" y="251520"/>
                    <a:pt x="101603" y="252412"/>
                    <a:pt x="99162" y="252412"/>
                  </a:cubicBezTo>
                  <a:lnTo>
                    <a:pt x="81132" y="252412"/>
                  </a:lnTo>
                  <a:cubicBezTo>
                    <a:pt x="78691" y="252412"/>
                    <a:pt x="76579" y="251520"/>
                    <a:pt x="74793" y="249736"/>
                  </a:cubicBezTo>
                  <a:cubicBezTo>
                    <a:pt x="73010" y="247952"/>
                    <a:pt x="72117" y="245839"/>
                    <a:pt x="72117" y="243398"/>
                  </a:cubicBezTo>
                  <a:lnTo>
                    <a:pt x="72117" y="225368"/>
                  </a:lnTo>
                  <a:cubicBezTo>
                    <a:pt x="72117" y="222927"/>
                    <a:pt x="73010" y="220814"/>
                    <a:pt x="74793" y="219030"/>
                  </a:cubicBezTo>
                  <a:cubicBezTo>
                    <a:pt x="76579" y="217246"/>
                    <a:pt x="78691" y="216354"/>
                    <a:pt x="81132" y="216354"/>
                  </a:cubicBezTo>
                  <a:close/>
                  <a:moveTo>
                    <a:pt x="153249" y="144236"/>
                  </a:moveTo>
                  <a:lnTo>
                    <a:pt x="423692" y="144236"/>
                  </a:lnTo>
                  <a:cubicBezTo>
                    <a:pt x="426133" y="144236"/>
                    <a:pt x="428246" y="145128"/>
                    <a:pt x="430029" y="146912"/>
                  </a:cubicBezTo>
                  <a:cubicBezTo>
                    <a:pt x="431814" y="148696"/>
                    <a:pt x="432706" y="150809"/>
                    <a:pt x="432706" y="153250"/>
                  </a:cubicBezTo>
                  <a:lnTo>
                    <a:pt x="432706" y="171280"/>
                  </a:lnTo>
                  <a:cubicBezTo>
                    <a:pt x="432706" y="173721"/>
                    <a:pt x="431814" y="175834"/>
                    <a:pt x="430029" y="177618"/>
                  </a:cubicBezTo>
                  <a:cubicBezTo>
                    <a:pt x="428246" y="179403"/>
                    <a:pt x="426133" y="180295"/>
                    <a:pt x="423692" y="180295"/>
                  </a:cubicBezTo>
                  <a:lnTo>
                    <a:pt x="153249" y="180295"/>
                  </a:lnTo>
                  <a:cubicBezTo>
                    <a:pt x="150808" y="180295"/>
                    <a:pt x="148696" y="179403"/>
                    <a:pt x="146911" y="177618"/>
                  </a:cubicBezTo>
                  <a:cubicBezTo>
                    <a:pt x="145127" y="175834"/>
                    <a:pt x="144234" y="173721"/>
                    <a:pt x="144234" y="171280"/>
                  </a:cubicBezTo>
                  <a:lnTo>
                    <a:pt x="144234" y="153250"/>
                  </a:lnTo>
                  <a:cubicBezTo>
                    <a:pt x="144234" y="150809"/>
                    <a:pt x="145127" y="148696"/>
                    <a:pt x="146911" y="146912"/>
                  </a:cubicBezTo>
                  <a:cubicBezTo>
                    <a:pt x="148696" y="145128"/>
                    <a:pt x="150808" y="144236"/>
                    <a:pt x="153249" y="144236"/>
                  </a:cubicBezTo>
                  <a:close/>
                  <a:moveTo>
                    <a:pt x="81132" y="144236"/>
                  </a:moveTo>
                  <a:lnTo>
                    <a:pt x="99162" y="144236"/>
                  </a:lnTo>
                  <a:cubicBezTo>
                    <a:pt x="101603" y="144236"/>
                    <a:pt x="103716" y="145128"/>
                    <a:pt x="105500" y="146912"/>
                  </a:cubicBezTo>
                  <a:cubicBezTo>
                    <a:pt x="107285" y="148696"/>
                    <a:pt x="108176" y="150809"/>
                    <a:pt x="108176" y="153250"/>
                  </a:cubicBezTo>
                  <a:lnTo>
                    <a:pt x="108176" y="171280"/>
                  </a:lnTo>
                  <a:cubicBezTo>
                    <a:pt x="108176" y="173721"/>
                    <a:pt x="107285" y="175834"/>
                    <a:pt x="105500" y="177618"/>
                  </a:cubicBezTo>
                  <a:cubicBezTo>
                    <a:pt x="103716" y="179403"/>
                    <a:pt x="101603" y="180295"/>
                    <a:pt x="99162" y="180295"/>
                  </a:cubicBezTo>
                  <a:lnTo>
                    <a:pt x="81132" y="180295"/>
                  </a:lnTo>
                  <a:cubicBezTo>
                    <a:pt x="78691" y="180295"/>
                    <a:pt x="76579" y="179403"/>
                    <a:pt x="74793" y="177618"/>
                  </a:cubicBezTo>
                  <a:cubicBezTo>
                    <a:pt x="73010" y="175834"/>
                    <a:pt x="72117" y="173721"/>
                    <a:pt x="72117" y="171280"/>
                  </a:cubicBezTo>
                  <a:lnTo>
                    <a:pt x="72117" y="153250"/>
                  </a:lnTo>
                  <a:cubicBezTo>
                    <a:pt x="72117" y="150809"/>
                    <a:pt x="73010" y="148696"/>
                    <a:pt x="74793" y="146912"/>
                  </a:cubicBezTo>
                  <a:cubicBezTo>
                    <a:pt x="76579" y="145128"/>
                    <a:pt x="78691" y="144236"/>
                    <a:pt x="81132" y="144236"/>
                  </a:cubicBezTo>
                  <a:close/>
                  <a:moveTo>
                    <a:pt x="45073" y="108177"/>
                  </a:moveTo>
                  <a:cubicBezTo>
                    <a:pt x="42633" y="108177"/>
                    <a:pt x="40519" y="109069"/>
                    <a:pt x="38735" y="110853"/>
                  </a:cubicBezTo>
                  <a:cubicBezTo>
                    <a:pt x="36951" y="112637"/>
                    <a:pt x="36059" y="114750"/>
                    <a:pt x="36059" y="117191"/>
                  </a:cubicBezTo>
                  <a:lnTo>
                    <a:pt x="36059" y="351575"/>
                  </a:lnTo>
                  <a:cubicBezTo>
                    <a:pt x="36059" y="354016"/>
                    <a:pt x="36951" y="356129"/>
                    <a:pt x="38735" y="357913"/>
                  </a:cubicBezTo>
                  <a:cubicBezTo>
                    <a:pt x="40519" y="359697"/>
                    <a:pt x="42633" y="360589"/>
                    <a:pt x="45073" y="360589"/>
                  </a:cubicBezTo>
                  <a:lnTo>
                    <a:pt x="459751" y="360589"/>
                  </a:lnTo>
                  <a:cubicBezTo>
                    <a:pt x="462192" y="360589"/>
                    <a:pt x="464305" y="359697"/>
                    <a:pt x="466090" y="357913"/>
                  </a:cubicBezTo>
                  <a:cubicBezTo>
                    <a:pt x="467875" y="356129"/>
                    <a:pt x="468765" y="354016"/>
                    <a:pt x="468765" y="351575"/>
                  </a:cubicBezTo>
                  <a:lnTo>
                    <a:pt x="468765" y="117191"/>
                  </a:lnTo>
                  <a:cubicBezTo>
                    <a:pt x="468765" y="114750"/>
                    <a:pt x="467875" y="112637"/>
                    <a:pt x="466090" y="110853"/>
                  </a:cubicBezTo>
                  <a:cubicBezTo>
                    <a:pt x="464305" y="109069"/>
                    <a:pt x="462192" y="108177"/>
                    <a:pt x="459751" y="108177"/>
                  </a:cubicBezTo>
                  <a:close/>
                  <a:moveTo>
                    <a:pt x="45073" y="0"/>
                  </a:moveTo>
                  <a:lnTo>
                    <a:pt x="459751" y="0"/>
                  </a:lnTo>
                  <a:cubicBezTo>
                    <a:pt x="472147" y="0"/>
                    <a:pt x="482758" y="4413"/>
                    <a:pt x="491584" y="13240"/>
                  </a:cubicBezTo>
                  <a:cubicBezTo>
                    <a:pt x="500412" y="22067"/>
                    <a:pt x="504825" y="32678"/>
                    <a:pt x="504825" y="45074"/>
                  </a:cubicBezTo>
                  <a:lnTo>
                    <a:pt x="504825" y="351575"/>
                  </a:lnTo>
                  <a:cubicBezTo>
                    <a:pt x="504825" y="363970"/>
                    <a:pt x="500412" y="374581"/>
                    <a:pt x="491584" y="383408"/>
                  </a:cubicBezTo>
                  <a:cubicBezTo>
                    <a:pt x="482758" y="392235"/>
                    <a:pt x="472147" y="396648"/>
                    <a:pt x="459751" y="396648"/>
                  </a:cubicBezTo>
                  <a:lnTo>
                    <a:pt x="45073" y="396648"/>
                  </a:lnTo>
                  <a:cubicBezTo>
                    <a:pt x="32678" y="396648"/>
                    <a:pt x="22068" y="392235"/>
                    <a:pt x="13240" y="383408"/>
                  </a:cubicBezTo>
                  <a:cubicBezTo>
                    <a:pt x="4413" y="374581"/>
                    <a:pt x="0" y="363970"/>
                    <a:pt x="0" y="351575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8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361" y="5373216"/>
            <a:ext cx="684151" cy="603132"/>
            <a:chOff x="866568" y="4454228"/>
            <a:chExt cx="684151" cy="603132"/>
          </a:xfrm>
        </p:grpSpPr>
        <p:sp>
          <p:nvSpPr>
            <p:cNvPr id="12" name="圆角矩形 47"/>
            <p:cNvSpPr/>
            <p:nvPr/>
          </p:nvSpPr>
          <p:spPr>
            <a:xfrm>
              <a:off x="866568" y="4454228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3" name="Freeform 404"/>
            <p:cNvSpPr/>
            <p:nvPr/>
          </p:nvSpPr>
          <p:spPr>
            <a:xfrm>
              <a:off x="987332" y="4557571"/>
              <a:ext cx="502571" cy="396445"/>
            </a:xfrm>
            <a:custGeom>
              <a:avLst/>
              <a:gdLst>
                <a:gd name="connsiteX0" fmla="*/ 240018 w 502570"/>
                <a:gd name="connsiteY0" fmla="*/ 221988 h 396648"/>
                <a:gd name="connsiteX1" fmla="*/ 207339 w 502570"/>
                <a:gd name="connsiteY1" fmla="*/ 254666 h 396648"/>
                <a:gd name="connsiteX2" fmla="*/ 207339 w 502570"/>
                <a:gd name="connsiteY2" fmla="*/ 270442 h 396648"/>
                <a:gd name="connsiteX3" fmla="*/ 234383 w 502570"/>
                <a:gd name="connsiteY3" fmla="*/ 270442 h 396648"/>
                <a:gd name="connsiteX4" fmla="*/ 234383 w 502570"/>
                <a:gd name="connsiteY4" fmla="*/ 297486 h 396648"/>
                <a:gd name="connsiteX5" fmla="*/ 250159 w 502570"/>
                <a:gd name="connsiteY5" fmla="*/ 297486 h 396648"/>
                <a:gd name="connsiteX6" fmla="*/ 282837 w 502570"/>
                <a:gd name="connsiteY6" fmla="*/ 264808 h 396648"/>
                <a:gd name="connsiteX7" fmla="*/ 369533 w 502570"/>
                <a:gd name="connsiteY7" fmla="*/ 92471 h 396648"/>
                <a:gd name="connsiteX8" fmla="*/ 364815 w 502570"/>
                <a:gd name="connsiteY8" fmla="*/ 94936 h 396648"/>
                <a:gd name="connsiteX9" fmla="*/ 266216 w 502570"/>
                <a:gd name="connsiteY9" fmla="*/ 193535 h 396648"/>
                <a:gd name="connsiteX10" fmla="*/ 265935 w 502570"/>
                <a:gd name="connsiteY10" fmla="*/ 202831 h 396648"/>
                <a:gd name="connsiteX11" fmla="*/ 275231 w 502570"/>
                <a:gd name="connsiteY11" fmla="*/ 202550 h 396648"/>
                <a:gd name="connsiteX12" fmla="*/ 373829 w 502570"/>
                <a:gd name="connsiteY12" fmla="*/ 103951 h 396648"/>
                <a:gd name="connsiteX13" fmla="*/ 374112 w 502570"/>
                <a:gd name="connsiteY13" fmla="*/ 94655 h 396648"/>
                <a:gd name="connsiteX14" fmla="*/ 369533 w 502570"/>
                <a:gd name="connsiteY14" fmla="*/ 92471 h 396648"/>
                <a:gd name="connsiteX15" fmla="*/ 369604 w 502570"/>
                <a:gd name="connsiteY15" fmla="*/ 54088 h 396648"/>
                <a:gd name="connsiteX16" fmla="*/ 450736 w 502570"/>
                <a:gd name="connsiteY16" fmla="*/ 135221 h 396648"/>
                <a:gd name="connsiteX17" fmla="*/ 261427 w 502570"/>
                <a:gd name="connsiteY17" fmla="*/ 324530 h 396648"/>
                <a:gd name="connsiteX18" fmla="*/ 180295 w 502570"/>
                <a:gd name="connsiteY18" fmla="*/ 324530 h 396648"/>
                <a:gd name="connsiteX19" fmla="*/ 180295 w 502570"/>
                <a:gd name="connsiteY19" fmla="*/ 243398 h 396648"/>
                <a:gd name="connsiteX20" fmla="*/ 432706 w 502570"/>
                <a:gd name="connsiteY20" fmla="*/ 2254 h 396648"/>
                <a:gd name="connsiteX21" fmla="*/ 451863 w 502570"/>
                <a:gd name="connsiteY21" fmla="*/ 10142 h 396648"/>
                <a:gd name="connsiteX22" fmla="*/ 494683 w 502570"/>
                <a:gd name="connsiteY22" fmla="*/ 52961 h 396648"/>
                <a:gd name="connsiteX23" fmla="*/ 502570 w 502570"/>
                <a:gd name="connsiteY23" fmla="*/ 72118 h 396648"/>
                <a:gd name="connsiteX24" fmla="*/ 494683 w 502570"/>
                <a:gd name="connsiteY24" fmla="*/ 91274 h 396648"/>
                <a:gd name="connsiteX25" fmla="*/ 468766 w 502570"/>
                <a:gd name="connsiteY25" fmla="*/ 117191 h 396648"/>
                <a:gd name="connsiteX26" fmla="*/ 387632 w 502570"/>
                <a:gd name="connsiteY26" fmla="*/ 36059 h 396648"/>
                <a:gd name="connsiteX27" fmla="*/ 413550 w 502570"/>
                <a:gd name="connsiteY27" fmla="*/ 10142 h 396648"/>
                <a:gd name="connsiteX28" fmla="*/ 432706 w 502570"/>
                <a:gd name="connsiteY28" fmla="*/ 2254 h 396648"/>
                <a:gd name="connsiteX29" fmla="*/ 81133 w 502570"/>
                <a:gd name="connsiteY29" fmla="*/ 0 h 396648"/>
                <a:gd name="connsiteX30" fmla="*/ 315515 w 502570"/>
                <a:gd name="connsiteY30" fmla="*/ 0 h 396648"/>
                <a:gd name="connsiteX31" fmla="*/ 348476 w 502570"/>
                <a:gd name="connsiteY31" fmla="*/ 7043 h 396648"/>
                <a:gd name="connsiteX32" fmla="*/ 353547 w 502570"/>
                <a:gd name="connsiteY32" fmla="*/ 13522 h 396648"/>
                <a:gd name="connsiteX33" fmla="*/ 351011 w 502570"/>
                <a:gd name="connsiteY33" fmla="*/ 21692 h 396648"/>
                <a:gd name="connsiteX34" fmla="*/ 337207 w 502570"/>
                <a:gd name="connsiteY34" fmla="*/ 35496 h 396648"/>
                <a:gd name="connsiteX35" fmla="*/ 328193 w 502570"/>
                <a:gd name="connsiteY35" fmla="*/ 37749 h 396648"/>
                <a:gd name="connsiteX36" fmla="*/ 315515 w 502570"/>
                <a:gd name="connsiteY36" fmla="*/ 36059 h 396648"/>
                <a:gd name="connsiteX37" fmla="*/ 81133 w 502570"/>
                <a:gd name="connsiteY37" fmla="*/ 36059 h 396648"/>
                <a:gd name="connsiteX38" fmla="*/ 49299 w 502570"/>
                <a:gd name="connsiteY38" fmla="*/ 49299 h 396648"/>
                <a:gd name="connsiteX39" fmla="*/ 36059 w 502570"/>
                <a:gd name="connsiteY39" fmla="*/ 81133 h 396648"/>
                <a:gd name="connsiteX40" fmla="*/ 36059 w 502570"/>
                <a:gd name="connsiteY40" fmla="*/ 315515 h 396648"/>
                <a:gd name="connsiteX41" fmla="*/ 49299 w 502570"/>
                <a:gd name="connsiteY41" fmla="*/ 347349 h 396648"/>
                <a:gd name="connsiteX42" fmla="*/ 81133 w 502570"/>
                <a:gd name="connsiteY42" fmla="*/ 360589 h 396648"/>
                <a:gd name="connsiteX43" fmla="*/ 315515 w 502570"/>
                <a:gd name="connsiteY43" fmla="*/ 360589 h 396648"/>
                <a:gd name="connsiteX44" fmla="*/ 347349 w 502570"/>
                <a:gd name="connsiteY44" fmla="*/ 347349 h 396648"/>
                <a:gd name="connsiteX45" fmla="*/ 360589 w 502570"/>
                <a:gd name="connsiteY45" fmla="*/ 315515 h 396648"/>
                <a:gd name="connsiteX46" fmla="*/ 360589 w 502570"/>
                <a:gd name="connsiteY46" fmla="*/ 280020 h 396648"/>
                <a:gd name="connsiteX47" fmla="*/ 363125 w 502570"/>
                <a:gd name="connsiteY47" fmla="*/ 273822 h 396648"/>
                <a:gd name="connsiteX48" fmla="*/ 381154 w 502570"/>
                <a:gd name="connsiteY48" fmla="*/ 255793 h 396648"/>
                <a:gd name="connsiteX49" fmla="*/ 391014 w 502570"/>
                <a:gd name="connsiteY49" fmla="*/ 253821 h 396648"/>
                <a:gd name="connsiteX50" fmla="*/ 396649 w 502570"/>
                <a:gd name="connsiteY50" fmla="*/ 261991 h 396648"/>
                <a:gd name="connsiteX51" fmla="*/ 396649 w 502570"/>
                <a:gd name="connsiteY51" fmla="*/ 315515 h 396648"/>
                <a:gd name="connsiteX52" fmla="*/ 372843 w 502570"/>
                <a:gd name="connsiteY52" fmla="*/ 372844 h 396648"/>
                <a:gd name="connsiteX53" fmla="*/ 315515 w 502570"/>
                <a:gd name="connsiteY53" fmla="*/ 396648 h 396648"/>
                <a:gd name="connsiteX54" fmla="*/ 81133 w 502570"/>
                <a:gd name="connsiteY54" fmla="*/ 396648 h 396648"/>
                <a:gd name="connsiteX55" fmla="*/ 23804 w 502570"/>
                <a:gd name="connsiteY55" fmla="*/ 372844 h 396648"/>
                <a:gd name="connsiteX56" fmla="*/ 0 w 502570"/>
                <a:gd name="connsiteY56" fmla="*/ 315515 h 396648"/>
                <a:gd name="connsiteX57" fmla="*/ 0 w 502570"/>
                <a:gd name="connsiteY57" fmla="*/ 81133 h 396648"/>
                <a:gd name="connsiteX58" fmla="*/ 23804 w 502570"/>
                <a:gd name="connsiteY58" fmla="*/ 23805 h 396648"/>
                <a:gd name="connsiteX59" fmla="*/ 81133 w 502570"/>
                <a:gd name="connsiteY59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02570" h="396648">
                  <a:moveTo>
                    <a:pt x="240018" y="221988"/>
                  </a:moveTo>
                  <a:lnTo>
                    <a:pt x="207339" y="254666"/>
                  </a:lnTo>
                  <a:lnTo>
                    <a:pt x="207339" y="270442"/>
                  </a:lnTo>
                  <a:lnTo>
                    <a:pt x="234383" y="270442"/>
                  </a:lnTo>
                  <a:lnTo>
                    <a:pt x="234383" y="297486"/>
                  </a:lnTo>
                  <a:lnTo>
                    <a:pt x="250159" y="297486"/>
                  </a:lnTo>
                  <a:lnTo>
                    <a:pt x="282837" y="264808"/>
                  </a:lnTo>
                  <a:close/>
                  <a:moveTo>
                    <a:pt x="369533" y="92471"/>
                  </a:moveTo>
                  <a:cubicBezTo>
                    <a:pt x="367984" y="92518"/>
                    <a:pt x="366411" y="93340"/>
                    <a:pt x="364815" y="94936"/>
                  </a:cubicBezTo>
                  <a:lnTo>
                    <a:pt x="266216" y="193535"/>
                  </a:lnTo>
                  <a:cubicBezTo>
                    <a:pt x="263023" y="196728"/>
                    <a:pt x="262929" y="199826"/>
                    <a:pt x="265935" y="202831"/>
                  </a:cubicBezTo>
                  <a:cubicBezTo>
                    <a:pt x="268939" y="205836"/>
                    <a:pt x="272038" y="205742"/>
                    <a:pt x="275231" y="202550"/>
                  </a:cubicBezTo>
                  <a:lnTo>
                    <a:pt x="373829" y="103951"/>
                  </a:lnTo>
                  <a:cubicBezTo>
                    <a:pt x="377022" y="100758"/>
                    <a:pt x="377115" y="97659"/>
                    <a:pt x="374112" y="94655"/>
                  </a:cubicBezTo>
                  <a:cubicBezTo>
                    <a:pt x="372610" y="93152"/>
                    <a:pt x="371083" y="92424"/>
                    <a:pt x="369533" y="92471"/>
                  </a:cubicBezTo>
                  <a:close/>
                  <a:moveTo>
                    <a:pt x="369604" y="54088"/>
                  </a:moveTo>
                  <a:lnTo>
                    <a:pt x="450736" y="135221"/>
                  </a:lnTo>
                  <a:lnTo>
                    <a:pt x="261427" y="324530"/>
                  </a:lnTo>
                  <a:lnTo>
                    <a:pt x="180295" y="324530"/>
                  </a:lnTo>
                  <a:lnTo>
                    <a:pt x="180295" y="243398"/>
                  </a:lnTo>
                  <a:close/>
                  <a:moveTo>
                    <a:pt x="432706" y="2254"/>
                  </a:moveTo>
                  <a:cubicBezTo>
                    <a:pt x="440217" y="2254"/>
                    <a:pt x="446604" y="4883"/>
                    <a:pt x="451863" y="10142"/>
                  </a:cubicBezTo>
                  <a:lnTo>
                    <a:pt x="494683" y="52961"/>
                  </a:lnTo>
                  <a:cubicBezTo>
                    <a:pt x="499940" y="58220"/>
                    <a:pt x="502570" y="64606"/>
                    <a:pt x="502570" y="72118"/>
                  </a:cubicBezTo>
                  <a:cubicBezTo>
                    <a:pt x="502570" y="79630"/>
                    <a:pt x="499940" y="86016"/>
                    <a:pt x="494683" y="91274"/>
                  </a:cubicBezTo>
                  <a:lnTo>
                    <a:pt x="468766" y="117191"/>
                  </a:lnTo>
                  <a:lnTo>
                    <a:pt x="387632" y="36059"/>
                  </a:lnTo>
                  <a:lnTo>
                    <a:pt x="413550" y="10142"/>
                  </a:lnTo>
                  <a:cubicBezTo>
                    <a:pt x="418808" y="4883"/>
                    <a:pt x="425194" y="2254"/>
                    <a:pt x="432706" y="2254"/>
                  </a:cubicBezTo>
                  <a:close/>
                  <a:moveTo>
                    <a:pt x="81133" y="0"/>
                  </a:moveTo>
                  <a:lnTo>
                    <a:pt x="315515" y="0"/>
                  </a:lnTo>
                  <a:cubicBezTo>
                    <a:pt x="327347" y="0"/>
                    <a:pt x="338334" y="2348"/>
                    <a:pt x="348476" y="7043"/>
                  </a:cubicBezTo>
                  <a:cubicBezTo>
                    <a:pt x="351293" y="8357"/>
                    <a:pt x="352983" y="10517"/>
                    <a:pt x="353547" y="13522"/>
                  </a:cubicBezTo>
                  <a:cubicBezTo>
                    <a:pt x="354110" y="16715"/>
                    <a:pt x="353265" y="19438"/>
                    <a:pt x="351011" y="21692"/>
                  </a:cubicBezTo>
                  <a:lnTo>
                    <a:pt x="337207" y="35496"/>
                  </a:lnTo>
                  <a:cubicBezTo>
                    <a:pt x="334577" y="38125"/>
                    <a:pt x="331574" y="38876"/>
                    <a:pt x="328193" y="37749"/>
                  </a:cubicBezTo>
                  <a:cubicBezTo>
                    <a:pt x="323872" y="36622"/>
                    <a:pt x="319647" y="36059"/>
                    <a:pt x="315515" y="36059"/>
                  </a:cubicBezTo>
                  <a:lnTo>
                    <a:pt x="81133" y="36059"/>
                  </a:lnTo>
                  <a:cubicBezTo>
                    <a:pt x="68737" y="36059"/>
                    <a:pt x="58126" y="40472"/>
                    <a:pt x="49299" y="49299"/>
                  </a:cubicBezTo>
                  <a:cubicBezTo>
                    <a:pt x="40472" y="58126"/>
                    <a:pt x="36059" y="68737"/>
                    <a:pt x="36059" y="81133"/>
                  </a:cubicBezTo>
                  <a:lnTo>
                    <a:pt x="36059" y="315515"/>
                  </a:lnTo>
                  <a:cubicBezTo>
                    <a:pt x="36059" y="327911"/>
                    <a:pt x="40472" y="338522"/>
                    <a:pt x="49299" y="347349"/>
                  </a:cubicBezTo>
                  <a:cubicBezTo>
                    <a:pt x="58126" y="356176"/>
                    <a:pt x="68737" y="360589"/>
                    <a:pt x="81133" y="360589"/>
                  </a:cubicBezTo>
                  <a:lnTo>
                    <a:pt x="315515" y="360589"/>
                  </a:lnTo>
                  <a:cubicBezTo>
                    <a:pt x="327911" y="360589"/>
                    <a:pt x="338521" y="356176"/>
                    <a:pt x="347349" y="347349"/>
                  </a:cubicBezTo>
                  <a:cubicBezTo>
                    <a:pt x="356176" y="338522"/>
                    <a:pt x="360589" y="327911"/>
                    <a:pt x="360589" y="315515"/>
                  </a:cubicBezTo>
                  <a:lnTo>
                    <a:pt x="360589" y="280020"/>
                  </a:lnTo>
                  <a:cubicBezTo>
                    <a:pt x="360589" y="277579"/>
                    <a:pt x="361435" y="275513"/>
                    <a:pt x="363125" y="273822"/>
                  </a:cubicBezTo>
                  <a:lnTo>
                    <a:pt x="381154" y="255793"/>
                  </a:lnTo>
                  <a:cubicBezTo>
                    <a:pt x="383972" y="252976"/>
                    <a:pt x="387258" y="252318"/>
                    <a:pt x="391014" y="253821"/>
                  </a:cubicBezTo>
                  <a:cubicBezTo>
                    <a:pt x="394770" y="255323"/>
                    <a:pt x="396649" y="258047"/>
                    <a:pt x="396649" y="261991"/>
                  </a:cubicBezTo>
                  <a:lnTo>
                    <a:pt x="396649" y="315515"/>
                  </a:lnTo>
                  <a:cubicBezTo>
                    <a:pt x="396649" y="337865"/>
                    <a:pt x="388713" y="356974"/>
                    <a:pt x="372843" y="372844"/>
                  </a:cubicBezTo>
                  <a:cubicBezTo>
                    <a:pt x="356973" y="388713"/>
                    <a:pt x="337864" y="396648"/>
                    <a:pt x="315515" y="396648"/>
                  </a:cubicBezTo>
                  <a:lnTo>
                    <a:pt x="81133" y="396648"/>
                  </a:lnTo>
                  <a:cubicBezTo>
                    <a:pt x="58783" y="396648"/>
                    <a:pt x="39674" y="388713"/>
                    <a:pt x="23804" y="372844"/>
                  </a:cubicBezTo>
                  <a:cubicBezTo>
                    <a:pt x="7934" y="356974"/>
                    <a:pt x="0" y="337865"/>
                    <a:pt x="0" y="315515"/>
                  </a:cubicBezTo>
                  <a:lnTo>
                    <a:pt x="0" y="81133"/>
                  </a:lnTo>
                  <a:cubicBezTo>
                    <a:pt x="0" y="58784"/>
                    <a:pt x="7934" y="39674"/>
                    <a:pt x="23804" y="23805"/>
                  </a:cubicBezTo>
                  <a:cubicBezTo>
                    <a:pt x="39674" y="7935"/>
                    <a:pt x="58783" y="0"/>
                    <a:pt x="81133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>
            <a:off x="839416" y="3257859"/>
            <a:ext cx="10620000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5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>
            <a:off x="839416" y="4698019"/>
            <a:ext cx="10620000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398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</a:rPr>
              <a:t>其他二維</a:t>
            </a:r>
            <a:r>
              <a:rPr lang="zh-TW" altLang="en-US" dirty="0" smtClean="0">
                <a:latin typeface="微軟正黑體" panose="020B0604030504040204" pitchFamily="34" charset="-120"/>
              </a:rPr>
              <a:t>圖形 </a:t>
            </a:r>
            <a:r>
              <a:rPr lang="en-US" altLang="zh-TW" dirty="0" smtClean="0"/>
              <a:t>(4/4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693532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等高線圖</a:t>
            </a: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(contour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altLang="zh-TW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4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47" y="3356992"/>
            <a:ext cx="3848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</a:rPr>
              <a:t>產生波型</a:t>
            </a:r>
            <a:r>
              <a:rPr lang="en-US" altLang="zh-TW" b="1" dirty="0">
                <a:latin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</a:rPr>
              <a:t>加入白雜訊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21</a:t>
            </a:fld>
            <a:endParaRPr lang="en-US" altLang="zh-TW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83432" y="1839718"/>
            <a:ext cx="2983945" cy="307777"/>
            <a:chOff x="983432" y="1839718"/>
            <a:chExt cx="2983945" cy="30777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1659053" y="1839718"/>
              <a:ext cx="2308324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取樣頻率為 </a:t>
              </a:r>
              <a:r>
                <a:rPr lang="en-US" altLang="zh-TW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1000 Hz</a:t>
              </a:r>
            </a:p>
          </p:txBody>
        </p:sp>
        <p:sp>
          <p:nvSpPr>
            <p:cNvPr id="9" name="Oval 77"/>
            <p:cNvSpPr>
              <a:spLocks noChangeArrowheads="1"/>
            </p:cNvSpPr>
            <p:nvPr/>
          </p:nvSpPr>
          <p:spPr bwMode="auto">
            <a:xfrm>
              <a:off x="983432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83432" y="2852936"/>
            <a:ext cx="3881627" cy="307777"/>
            <a:chOff x="983432" y="3076446"/>
            <a:chExt cx="3881627" cy="307777"/>
          </a:xfrm>
        </p:grpSpPr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1659053" y="3076446"/>
              <a:ext cx="3206006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產生兩個正弦波組成的訊號</a:t>
              </a:r>
              <a:r>
                <a:rPr lang="en-US" altLang="zh-TW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y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983432" y="3081552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983432" y="4221088"/>
            <a:ext cx="2214504" cy="307777"/>
            <a:chOff x="983432" y="4551010"/>
            <a:chExt cx="2214504" cy="307777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>
            <a:xfrm>
              <a:off x="1659053" y="4551010"/>
              <a:ext cx="1538883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將白雜訊加入</a:t>
              </a:r>
            </a:p>
          </p:txBody>
        </p:sp>
        <p:sp>
          <p:nvSpPr>
            <p:cNvPr id="15" name="Oval 77"/>
            <p:cNvSpPr>
              <a:spLocks noChangeArrowheads="1"/>
            </p:cNvSpPr>
            <p:nvPr/>
          </p:nvSpPr>
          <p:spPr bwMode="auto">
            <a:xfrm>
              <a:off x="983432" y="455611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3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83432" y="5589240"/>
            <a:ext cx="3012799" cy="307777"/>
            <a:chOff x="983432" y="5589240"/>
            <a:chExt cx="3012799" cy="307777"/>
          </a:xfrm>
        </p:grpSpPr>
        <p:sp>
          <p:nvSpPr>
            <p:cNvPr id="17" name="Text Placeholder 3"/>
            <p:cNvSpPr txBox="1">
              <a:spLocks/>
            </p:cNvSpPr>
            <p:nvPr/>
          </p:nvSpPr>
          <p:spPr>
            <a:xfrm>
              <a:off x="1659053" y="5589240"/>
              <a:ext cx="2337178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畫出前</a:t>
              </a:r>
              <a:r>
                <a:rPr lang="en-US" altLang="zh-TW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50</a:t>
              </a:r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個點的圖形</a:t>
              </a:r>
            </a:p>
          </p:txBody>
        </p:sp>
        <p:sp>
          <p:nvSpPr>
            <p:cNvPr id="18" name="Oval 77"/>
            <p:cNvSpPr>
              <a:spLocks noChangeArrowheads="1"/>
            </p:cNvSpPr>
            <p:nvPr/>
          </p:nvSpPr>
          <p:spPr bwMode="auto">
            <a:xfrm>
              <a:off x="983432" y="559434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4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260153"/>
            <a:ext cx="5616624" cy="5090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97" y="3244411"/>
            <a:ext cx="6120680" cy="9284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4647542"/>
            <a:ext cx="6134100" cy="895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3" y="6017555"/>
            <a:ext cx="3800475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產生常用序列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22</a:t>
            </a:fld>
            <a:endParaRPr lang="en-US" altLang="zh-TW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83432" y="1839718"/>
            <a:ext cx="1701543" cy="307777"/>
            <a:chOff x="983432" y="1839718"/>
            <a:chExt cx="1701543" cy="30777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1659053" y="1839718"/>
              <a:ext cx="1025922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常用序列</a:t>
              </a:r>
              <a:endParaRPr lang="en-US" altLang="zh-TW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Oval 77"/>
            <p:cNvSpPr>
              <a:spLocks noChangeArrowheads="1"/>
            </p:cNvSpPr>
            <p:nvPr/>
          </p:nvSpPr>
          <p:spPr bwMode="auto">
            <a:xfrm>
              <a:off x="983432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983432" y="4221088"/>
            <a:ext cx="2214504" cy="307777"/>
            <a:chOff x="983432" y="4551010"/>
            <a:chExt cx="2214504" cy="307777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>
            <a:xfrm>
              <a:off x="1659053" y="4551010"/>
              <a:ext cx="1538883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zh-TW" altLang="en-US" sz="2000" b="1" dirty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週期波型函數</a:t>
              </a:r>
            </a:p>
          </p:txBody>
        </p:sp>
        <p:sp>
          <p:nvSpPr>
            <p:cNvPr id="15" name="Oval 77"/>
            <p:cNvSpPr>
              <a:spLocks noChangeArrowheads="1"/>
            </p:cNvSpPr>
            <p:nvPr/>
          </p:nvSpPr>
          <p:spPr bwMode="auto">
            <a:xfrm>
              <a:off x="983432" y="455611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305467"/>
            <a:ext cx="5760640" cy="15580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13" y="4949802"/>
            <a:ext cx="5904656" cy="8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產生鋸齒波與方波</a:t>
            </a:r>
            <a:endParaRPr lang="zh-TW" altLang="en-US" b="1" dirty="0">
              <a:latin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23</a:t>
            </a:fld>
            <a:endParaRPr lang="en-US" altLang="zh-TW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83432" y="1839718"/>
            <a:ext cx="8212941" cy="307777"/>
            <a:chOff x="983432" y="1839718"/>
            <a:chExt cx="8212941" cy="30777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1659053" y="1839718"/>
              <a:ext cx="7537320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1.5 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秒內產生頻率為 </a:t>
              </a:r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50Hz 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的鋸齒波與方波，其中取樣速率為</a:t>
              </a:r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10kHz</a:t>
              </a:r>
            </a:p>
          </p:txBody>
        </p:sp>
        <p:sp>
          <p:nvSpPr>
            <p:cNvPr id="9" name="Oval 77"/>
            <p:cNvSpPr>
              <a:spLocks noChangeArrowheads="1"/>
            </p:cNvSpPr>
            <p:nvPr/>
          </p:nvSpPr>
          <p:spPr bwMode="auto">
            <a:xfrm>
              <a:off x="983432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zh-TW" alt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★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492896"/>
            <a:ext cx="5688632" cy="14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load</a:t>
            </a:r>
            <a:r>
              <a:rPr lang="zh-TW" altLang="en-US" dirty="0"/>
              <a:t>指令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76773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indent="-274320">
              <a:buSzPct val="58000"/>
              <a:defRPr/>
            </a:pP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data1.txt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內有資料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x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與資料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，用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load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載入，並使用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plot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繪圖</a:t>
            </a: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-1" r="85052" b="66510"/>
          <a:stretch/>
        </p:blipFill>
        <p:spPr>
          <a:xfrm>
            <a:off x="4511824" y="2768013"/>
            <a:ext cx="2423854" cy="2863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05" y="2348880"/>
            <a:ext cx="4589112" cy="4140000"/>
          </a:xfrm>
          <a:prstGeom prst="rect">
            <a:avLst/>
          </a:prstGeom>
        </p:spPr>
      </p:pic>
      <p:sp>
        <p:nvSpPr>
          <p:cNvPr id="18" name="KSO_Shape"/>
          <p:cNvSpPr>
            <a:spLocks noChangeAspect="1"/>
          </p:cNvSpPr>
          <p:nvPr/>
        </p:nvSpPr>
        <p:spPr bwMode="auto">
          <a:xfrm rot="18286279">
            <a:off x="6838667" y="3626054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47" y="3413708"/>
            <a:ext cx="2840636" cy="14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具標頭檔案之讀取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25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2420888"/>
            <a:ext cx="4320480" cy="2710363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429685"/>
            <a:ext cx="5081283" cy="27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儲存所有的變數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9621524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indent="-274320">
              <a:buSzPct val="58000"/>
              <a:defRPr/>
            </a:pP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save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：把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所有變數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儲存。</a:t>
            </a:r>
            <a:endParaRPr lang="en-US" altLang="zh-TW" sz="2000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5207" b="17011"/>
          <a:stretch/>
        </p:blipFill>
        <p:spPr>
          <a:xfrm>
            <a:off x="5303912" y="1739554"/>
            <a:ext cx="6438068" cy="4857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向下箭號 3"/>
          <p:cNvSpPr/>
          <p:nvPr/>
        </p:nvSpPr>
        <p:spPr>
          <a:xfrm rot="1270561">
            <a:off x="6543907" y="3530193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3"/>
          <p:cNvSpPr/>
          <p:nvPr/>
        </p:nvSpPr>
        <p:spPr>
          <a:xfrm rot="18698169">
            <a:off x="5168244" y="4800025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11424" y="4973106"/>
            <a:ext cx="4012921" cy="40011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將所有變數儲存進</a:t>
            </a:r>
            <a:r>
              <a:rPr lang="en-US" altLang="zh-TW" sz="2000" b="1" dirty="0" err="1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allvalues.mat</a:t>
            </a:r>
            <a:endParaRPr lang="en-US" altLang="zh-TW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47" y="2807183"/>
            <a:ext cx="3346002" cy="17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其餘指令</a:t>
            </a:r>
            <a:r>
              <a:rPr lang="zh-TW" altLang="en-US" dirty="0" smtClean="0"/>
              <a:t>補充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27</a:t>
            </a:fld>
            <a:endParaRPr lang="en-US" altLang="zh-TW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59053" y="1839718"/>
            <a:ext cx="723274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/>
            <a:r>
              <a:rPr lang="en-US" altLang="zh-TW" sz="2000" b="1" dirty="0" err="1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importdata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: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此指令可將欲讀取的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裡的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ASCii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碼和數	字分類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659053" y="2492896"/>
            <a:ext cx="9113072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/>
            <a:r>
              <a:rPr lang="en-US" altLang="zh-TW" sz="2000" b="1" dirty="0" err="1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fopen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: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開啟檔案，其語法為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fid=</a:t>
            </a:r>
            <a:r>
              <a:rPr lang="en-US" altLang="zh-TW" sz="2000" b="1" dirty="0" err="1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fopen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檔名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格式’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,‘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參	數’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，參數種類如下表</a:t>
            </a:r>
          </a:p>
        </p:txBody>
      </p:sp>
      <p:sp>
        <p:nvSpPr>
          <p:cNvPr id="8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Oval 77"/>
          <p:cNvSpPr>
            <a:spLocks noChangeArrowheads="1"/>
          </p:cNvSpPr>
          <p:nvPr/>
        </p:nvSpPr>
        <p:spPr bwMode="auto">
          <a:xfrm>
            <a:off x="983432" y="246521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90337"/>
              </p:ext>
            </p:extLst>
          </p:nvPr>
        </p:nvGraphicFramePr>
        <p:xfrm>
          <a:off x="1659053" y="3086501"/>
          <a:ext cx="9981563" cy="2748280"/>
        </p:xfrm>
        <a:graphic>
          <a:graphicData uri="http://schemas.openxmlformats.org/drawingml/2006/table">
            <a:tbl>
              <a:tblPr firstRow="1"/>
              <a:tblGrid>
                <a:gridCol w="1124579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33126623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534859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參數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只能讀檔，若檔案不在則發生錯誤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只能寫檔，若檔案不在則會產生檔案，若檔案存在則會覆蓋內容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只能讀檔，若檔案不在則會產生檔案，若檔案存在則會將新的內容接續在原本的資料後面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能讀</a:t>
                      </a:r>
                      <a:r>
                        <a:rPr lang="zh-TW" altLang="en-US" b="1" dirty="0">
                          <a:solidFill>
                            <a:srgbClr val="CE4C4B"/>
                          </a:solidFill>
                        </a:rPr>
                        <a:t>寫</a:t>
                      </a:r>
                      <a:r>
                        <a:rPr lang="zh-TW" altLang="en-US" dirty="0"/>
                        <a:t>檔，若檔案不在則發生錯誤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能</a:t>
                      </a:r>
                      <a:r>
                        <a:rPr lang="zh-TW" altLang="en-US" b="1" dirty="0">
                          <a:solidFill>
                            <a:srgbClr val="CE4C4B"/>
                          </a:solidFill>
                        </a:rPr>
                        <a:t>讀</a:t>
                      </a:r>
                      <a:r>
                        <a:rPr lang="zh-TW" altLang="en-US" dirty="0"/>
                        <a:t>寫檔，若檔案不在則會產生檔案，若檔案存在則會覆蓋內容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能讀</a:t>
                      </a:r>
                      <a:r>
                        <a:rPr lang="zh-TW" altLang="en-US" b="1" u="none" dirty="0">
                          <a:solidFill>
                            <a:srgbClr val="CE4C4B"/>
                          </a:solidFill>
                        </a:rPr>
                        <a:t>寫</a:t>
                      </a:r>
                      <a:r>
                        <a:rPr lang="zh-TW" altLang="en-US" dirty="0"/>
                        <a:t>檔，若檔案不在則會產生檔案，若檔案存在則會將新的內容接續在原本的資料後面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58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其餘指令</a:t>
            </a:r>
            <a:r>
              <a:rPr lang="zh-TW" altLang="en-US" dirty="0" smtClean="0">
                <a:latin typeface="微軟正黑體" panose="020B0604030504040204" pitchFamily="34" charset="-120"/>
              </a:rPr>
              <a:t>補充 </a:t>
            </a:r>
            <a:r>
              <a:rPr lang="en-US" altLang="zh-TW" dirty="0" smtClean="0">
                <a:latin typeface="+mj-lt"/>
              </a:rPr>
              <a:t>(2/2)</a:t>
            </a:r>
            <a:endParaRPr lang="zh-TW" altLang="en-US" b="1" dirty="0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28</a:t>
            </a:fld>
            <a:endParaRPr lang="en-US" altLang="zh-TW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83432" y="1839718"/>
            <a:ext cx="3678046" cy="307777"/>
            <a:chOff x="983432" y="1839718"/>
            <a:chExt cx="3678046" cy="30777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1659053" y="1839718"/>
              <a:ext cx="3002425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en-US" altLang="zh-TW" sz="2000" b="1" dirty="0" err="1">
                  <a:solidFill>
                    <a:srgbClr val="0E45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軟正黑體" panose="020B0604030504040204" pitchFamily="34" charset="-120"/>
                </a:rPr>
                <a:t>fprintf</a:t>
              </a:r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 : 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將變數輸入至</a:t>
              </a:r>
              <a:r>
                <a:rPr lang="zh-TW" altLang="en-US" sz="20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檔案</a:t>
              </a:r>
              <a:endPara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Oval 77"/>
            <p:cNvSpPr>
              <a:spLocks noChangeArrowheads="1"/>
            </p:cNvSpPr>
            <p:nvPr/>
          </p:nvSpPr>
          <p:spPr bwMode="auto">
            <a:xfrm>
              <a:off x="983432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871864" y="1781942"/>
            <a:ext cx="3816424" cy="423327"/>
          </a:xfrm>
          <a:prstGeom prst="roundRect">
            <a:avLst>
              <a:gd name="adj" fmla="val 9495"/>
            </a:avLst>
          </a:prstGeom>
          <a:solidFill>
            <a:srgbClr val="E1F0FB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fprintf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(fid,’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資料格式’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,’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變數’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983432" y="2382331"/>
            <a:ext cx="3423168" cy="307777"/>
            <a:chOff x="983432" y="3076446"/>
            <a:chExt cx="3423168" cy="307777"/>
          </a:xfrm>
        </p:grpSpPr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1659053" y="3076446"/>
              <a:ext cx="2747547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en-US" altLang="zh-TW" sz="2000" b="1" dirty="0" err="1">
                  <a:solidFill>
                    <a:srgbClr val="0E45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軟正黑體" panose="020B0604030504040204" pitchFamily="34" charset="-120"/>
                </a:rPr>
                <a:t>fclose</a:t>
              </a:r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 : 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關閉檔案的讀寫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983432" y="3081552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2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983432" y="2924944"/>
            <a:ext cx="9339852" cy="307777"/>
            <a:chOff x="983432" y="4551010"/>
            <a:chExt cx="9339852" cy="307777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>
            <a:xfrm>
              <a:off x="1659053" y="4551010"/>
              <a:ext cx="8664231" cy="30777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lvl="1"/>
              <a:r>
                <a:rPr lang="en-US" altLang="zh-TW" sz="2000" b="1" dirty="0">
                  <a:solidFill>
                    <a:srgbClr val="0E45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軟正黑體" panose="020B0604030504040204" pitchFamily="34" charset="-120"/>
                </a:rPr>
                <a:t>c</a:t>
              </a:r>
              <a:r>
                <a:rPr lang="en-US" altLang="zh-TW" sz="2000" b="1" dirty="0" smtClean="0">
                  <a:solidFill>
                    <a:srgbClr val="0E457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軟正黑體" panose="020B0604030504040204" pitchFamily="34" charset="-120"/>
                </a:rPr>
                <a:t>har</a:t>
              </a:r>
              <a:r>
                <a:rPr lang="zh-TW" altLang="en-US" sz="2000" dirty="0" smtClean="0">
                  <a:latin typeface="Arial" panose="020B0604020202020204" pitchFamily="34" charset="0"/>
                  <a:ea typeface="微軟正黑體" panose="020B0604030504040204" pitchFamily="34" charset="-120"/>
                </a:rPr>
                <a:t>：除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可轉換</a:t>
              </a:r>
              <a:r>
                <a:rPr lang="en-US" altLang="zh-TW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ASCII</a:t>
              </a:r>
              <a:r>
                <a:rPr lang="zh-TW" altLang="en-US" sz="20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為字母外，亦可以將不同長度之字串以最大的長度對齊</a:t>
              </a:r>
            </a:p>
          </p:txBody>
        </p:sp>
        <p:sp>
          <p:nvSpPr>
            <p:cNvPr id="15" name="Oval 77"/>
            <p:cNvSpPr>
              <a:spLocks noChangeArrowheads="1"/>
            </p:cNvSpPr>
            <p:nvPr/>
          </p:nvSpPr>
          <p:spPr bwMode="auto">
            <a:xfrm>
              <a:off x="983432" y="455611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31690"/>
              <a:r>
                <a:rPr lang="en-US" sz="2000" dirty="0" smtClean="0">
                  <a:solidFill>
                    <a:srgbClr val="0E457D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3</a:t>
              </a:r>
              <a:endParaRPr 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467557"/>
            <a:ext cx="5561029" cy="3239904"/>
          </a:xfrm>
          <a:prstGeom prst="rect">
            <a:avLst/>
          </a:prstGeom>
        </p:spPr>
      </p:pic>
      <p:sp>
        <p:nvSpPr>
          <p:cNvPr id="25" name="Text Placeholder 3"/>
          <p:cNvSpPr txBox="1">
            <a:spLocks/>
          </p:cNvSpPr>
          <p:nvPr/>
        </p:nvSpPr>
        <p:spPr>
          <a:xfrm>
            <a:off x="7320136" y="5196979"/>
            <a:ext cx="4392488" cy="1217741"/>
          </a:xfrm>
          <a:prstGeom prst="roundRect">
            <a:avLst>
              <a:gd name="adj" fmla="val 13519"/>
            </a:avLst>
          </a:prstGeom>
          <a:solidFill>
            <a:srgbClr val="CE4C4B"/>
          </a:solidFill>
          <a:ln>
            <a:noFill/>
          </a:ln>
        </p:spPr>
        <p:txBody>
          <a:bodyPr wrap="squar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>
              <a:buClr>
                <a:srgbClr val="DD8047"/>
              </a:buClr>
              <a:buSzPct val="60000"/>
              <a:defRPr/>
            </a:pPr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處理字母</a:t>
            </a:r>
            <a: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(character)</a:t>
            </a:r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及字串</a:t>
            </a:r>
            <a: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(string)</a:t>
            </a:r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資料時，</a:t>
            </a:r>
            <a:r>
              <a:rPr lang="en-US" altLang="zh-TW" sz="1600" dirty="0" err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Matlab</a:t>
            </a:r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亦常使用陣列結構。</a:t>
            </a:r>
          </a:p>
          <a:p>
            <a:pPr lvl="0" algn="l">
              <a:buClr>
                <a:srgbClr val="DD8047"/>
              </a:buClr>
              <a:buSzPct val="60000"/>
              <a:defRPr/>
            </a:pPr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任何一個變數均可置入文字。無論是字母或字串都要使用撇號前後括出來。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11424591" y="4794343"/>
            <a:ext cx="540000" cy="540000"/>
            <a:chOff x="9545273" y="4619252"/>
            <a:chExt cx="540000" cy="540000"/>
          </a:xfrm>
        </p:grpSpPr>
        <p:sp>
          <p:nvSpPr>
            <p:cNvPr id="27" name="橢圓 26"/>
            <p:cNvSpPr/>
            <p:nvPr/>
          </p:nvSpPr>
          <p:spPr>
            <a:xfrm>
              <a:off x="9545273" y="4619252"/>
              <a:ext cx="540000" cy="540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8" name="Freeform 282"/>
            <p:cNvSpPr>
              <a:spLocks noChangeAspect="1"/>
            </p:cNvSpPr>
            <p:nvPr/>
          </p:nvSpPr>
          <p:spPr>
            <a:xfrm>
              <a:off x="9645326" y="4727252"/>
              <a:ext cx="339893" cy="32400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1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格式與控制標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29</a:t>
            </a:fld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5473"/>
              </p:ext>
            </p:extLst>
          </p:nvPr>
        </p:nvGraphicFramePr>
        <p:xfrm>
          <a:off x="969377" y="1628800"/>
          <a:ext cx="6134735" cy="5151120"/>
        </p:xfrm>
        <a:graphic>
          <a:graphicData uri="http://schemas.openxmlformats.org/drawingml/2006/table">
            <a:tbl>
              <a:tblPr firstRow="1"/>
              <a:tblGrid>
                <a:gridCol w="1522730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4612005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格式標代碼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說明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%c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單一文字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%d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十進位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有正負符號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指數格式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如小寫</a:t>
                      </a:r>
                      <a:r>
                        <a:rPr lang="en-US" altLang="zh-TW" sz="2000" dirty="0" smtClean="0">
                          <a:effectLst/>
                        </a:rPr>
                        <a:t>1.414e+01)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指數格式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如大寫</a:t>
                      </a:r>
                      <a:r>
                        <a:rPr lang="en-US" altLang="zh-TW" sz="2000" dirty="0" smtClean="0">
                          <a:effectLst/>
                        </a:rPr>
                        <a:t>1.414E+01)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固定位數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%g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effectLst/>
                        </a:rPr>
                        <a:t>較</a:t>
                      </a:r>
                      <a:r>
                        <a:rPr lang="en-US" altLang="zh-TW" sz="2000" dirty="0" smtClean="0">
                          <a:effectLst/>
                        </a:rPr>
                        <a:t>%f</a:t>
                      </a:r>
                      <a:r>
                        <a:rPr lang="zh-TW" altLang="en-US" sz="2000" dirty="0" smtClean="0">
                          <a:effectLst/>
                        </a:rPr>
                        <a:t>或</a:t>
                      </a:r>
                      <a:r>
                        <a:rPr lang="en-US" altLang="zh-TW" sz="2000" dirty="0" smtClean="0">
                          <a:effectLst/>
                        </a:rPr>
                        <a:t>%e</a:t>
                      </a:r>
                      <a:r>
                        <a:rPr lang="zh-TW" altLang="en-US" sz="2000" dirty="0" smtClean="0">
                          <a:effectLst/>
                        </a:rPr>
                        <a:t>更為簡潔的型式，使用小寫</a:t>
                      </a:r>
                      <a:r>
                        <a:rPr lang="en-US" altLang="zh-TW" sz="2000" dirty="0" smtClean="0">
                          <a:effectLst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2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十進位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有正負符號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1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TW" sz="2000" dirty="0" smtClean="0">
                          <a:effectLst/>
                        </a:rPr>
                        <a:t>%o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八進位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無正負符號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一串文字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十進位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無正負符號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十六進位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使用小寫文字</a:t>
                      </a:r>
                      <a:r>
                        <a:rPr lang="en-US" altLang="zh-TW" sz="2000" dirty="0" smtClean="0">
                          <a:effectLst/>
                        </a:rPr>
                        <a:t>a-f)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7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%X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effectLst/>
                        </a:rPr>
                        <a:t>十六進位 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使用大寫文字</a:t>
                      </a:r>
                      <a:r>
                        <a:rPr lang="en-US" altLang="zh-TW" sz="2000" dirty="0" smtClean="0">
                          <a:effectLst/>
                        </a:rPr>
                        <a:t>A-F)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87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3706"/>
              </p:ext>
            </p:extLst>
          </p:nvPr>
        </p:nvGraphicFramePr>
        <p:xfrm>
          <a:off x="7608168" y="2060848"/>
          <a:ext cx="3554601" cy="3566160"/>
        </p:xfrm>
        <a:graphic>
          <a:graphicData uri="http://schemas.openxmlformats.org/drawingml/2006/table">
            <a:tbl>
              <a:tblPr firstRow="1"/>
              <a:tblGrid>
                <a:gridCol w="1945005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1609596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控制標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說明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\b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倒退一格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\f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進一頁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\n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跳一新行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\r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\t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水平跳格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\\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反斜線符號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”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單括號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8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%%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百分比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4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340" y="317879"/>
            <a:ext cx="9858015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66220"/>
            <a:r>
              <a:rPr dirty="0">
                <a:latin typeface="微軟正黑體"/>
                <a:cs typeface="微軟正黑體"/>
              </a:rPr>
              <a:t>課程規範</a:t>
            </a:r>
            <a:r>
              <a:rPr spc="100" dirty="0">
                <a:latin typeface="微軟正黑體"/>
                <a:cs typeface="微軟正黑體"/>
              </a:rPr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6117" y="1729894"/>
            <a:ext cx="7691210" cy="286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52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52" dirty="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907" dirty="0">
              <a:latin typeface="Times New Roman"/>
              <a:cs typeface="Times New Roman"/>
            </a:endParaRPr>
          </a:p>
        </p:txBody>
      </p:sp>
      <p:sp>
        <p:nvSpPr>
          <p:cNvPr id="15" name="文本框 52"/>
          <p:cNvSpPr txBox="1"/>
          <p:nvPr/>
        </p:nvSpPr>
        <p:spPr>
          <a:xfrm>
            <a:off x="2683858" y="2501890"/>
            <a:ext cx="8928850" cy="2317012"/>
          </a:xfrm>
          <a:prstGeom prst="rect">
            <a:avLst/>
          </a:prstGeom>
          <a:noFill/>
        </p:spPr>
        <p:txBody>
          <a:bodyPr wrap="square" lIns="82785" tIns="41386" rIns="82785" bIns="41386" rtlCol="0">
            <a:spAutoFit/>
          </a:bodyPr>
          <a:lstStyle/>
          <a:p>
            <a:pPr marL="323898" indent="-240404" defTabSz="828972">
              <a:buFont typeface="+mj-lt"/>
              <a:buAutoNum type="arabicPeriod"/>
            </a:pPr>
            <a:r>
              <a:rPr lang="en-US" altLang="zh-CN" sz="1814" kern="0" dirty="0">
                <a:latin typeface="Calibri" panose="020F0502020204030204" pitchFamily="34" charset="0"/>
                <a:ea typeface="微軟正黑體" panose="020B0604030504040204" pitchFamily="34" charset="-120"/>
              </a:rPr>
              <a:t>DSP 1</a:t>
            </a:r>
            <a:r>
              <a:rPr lang="zh-TW" altLang="en-US" sz="1814" kern="0" dirty="0">
                <a:latin typeface="Calibri" panose="020F0502020204030204" pitchFamily="34" charset="0"/>
              </a:rPr>
              <a:t>～</a:t>
            </a:r>
            <a:r>
              <a:rPr lang="en-US" altLang="zh-TW" sz="1814" kern="0" dirty="0">
                <a:latin typeface="Calibri" panose="020F0502020204030204" pitchFamily="34" charset="0"/>
              </a:rPr>
              <a:t>6</a:t>
            </a:r>
            <a:r>
              <a:rPr lang="zh-TW" altLang="en-US" sz="1814" kern="0" dirty="0">
                <a:latin typeface="Calibri" panose="020F0502020204030204" pitchFamily="34" charset="0"/>
              </a:rPr>
              <a:t>：當次作業成績打</a:t>
            </a:r>
            <a:r>
              <a:rPr lang="en-US" altLang="zh-TW" sz="1814" kern="0" dirty="0">
                <a:latin typeface="Calibri" panose="020F0502020204030204" pitchFamily="34" charset="0"/>
              </a:rPr>
              <a:t>7</a:t>
            </a:r>
            <a:r>
              <a:rPr lang="zh-TW" altLang="en-US" sz="1814" kern="0" dirty="0">
                <a:latin typeface="Calibri" panose="020F0502020204030204" pitchFamily="34" charset="0"/>
              </a:rPr>
              <a:t>折 </a:t>
            </a:r>
            <a:r>
              <a:rPr lang="en-US" altLang="zh-TW" sz="1814" kern="0" dirty="0">
                <a:latin typeface="Calibri" panose="020F0502020204030204" pitchFamily="34" charset="0"/>
              </a:rPr>
              <a:t>(</a:t>
            </a:r>
            <a:r>
              <a:rPr lang="zh-TW" altLang="en-US" sz="1814" kern="0" dirty="0">
                <a:latin typeface="Calibri" panose="020F0502020204030204" pitchFamily="34" charset="0"/>
              </a:rPr>
              <a:t>補交期限為當次課程結束週五</a:t>
            </a:r>
            <a:r>
              <a:rPr lang="en-US" altLang="zh-TW" sz="1814" kern="0" dirty="0">
                <a:latin typeface="Calibri" panose="020F0502020204030204" pitchFamily="34" charset="0"/>
              </a:rPr>
              <a:t>17:00</a:t>
            </a:r>
            <a:r>
              <a:rPr lang="zh-TW" altLang="en-US" sz="1814" kern="0" dirty="0">
                <a:latin typeface="Calibri" panose="020F0502020204030204" pitchFamily="34" charset="0"/>
              </a:rPr>
              <a:t>前</a:t>
            </a:r>
            <a:r>
              <a:rPr lang="en-US" altLang="zh-TW" sz="1814" kern="0" dirty="0">
                <a:latin typeface="Calibri" panose="020F0502020204030204" pitchFamily="34" charset="0"/>
              </a:rPr>
              <a:t>)</a:t>
            </a:r>
          </a:p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專題</a:t>
            </a:r>
            <a:r>
              <a:rPr lang="en-US" altLang="zh-TW" sz="1814" kern="0" dirty="0">
                <a:latin typeface="Calibri" panose="020F0502020204030204" pitchFamily="34" charset="0"/>
              </a:rPr>
              <a:t>1</a:t>
            </a:r>
            <a:r>
              <a:rPr lang="zh-TW" altLang="en-US" sz="1814" kern="0" dirty="0">
                <a:latin typeface="Calibri" panose="020F0502020204030204" pitchFamily="34" charset="0"/>
              </a:rPr>
              <a:t>：當次作業成績打</a:t>
            </a:r>
            <a:r>
              <a:rPr lang="en-US" altLang="zh-TW" sz="1814" kern="0" dirty="0">
                <a:latin typeface="Calibri" panose="020F0502020204030204" pitchFamily="34" charset="0"/>
              </a:rPr>
              <a:t>9</a:t>
            </a:r>
            <a:r>
              <a:rPr lang="zh-TW" altLang="en-US" sz="1814" kern="0" dirty="0">
                <a:latin typeface="Calibri" panose="020F0502020204030204" pitchFamily="34" charset="0"/>
              </a:rPr>
              <a:t>折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738487" lvl="1" indent="-240404" defTabSz="828972">
              <a:buFont typeface="+mj-lt"/>
              <a:buAutoNum type="arabicPeriod"/>
            </a:pPr>
            <a:r>
              <a:rPr lang="en-US" altLang="zh-TW" sz="1814" kern="0" dirty="0">
                <a:latin typeface="Calibri" panose="020F0502020204030204" pitchFamily="34" charset="0"/>
              </a:rPr>
              <a:t>A</a:t>
            </a:r>
            <a:r>
              <a:rPr lang="zh-TW" altLang="en-US" sz="1814" kern="0" dirty="0">
                <a:latin typeface="Calibri" panose="020F0502020204030204" pitchFamily="34" charset="0"/>
              </a:rPr>
              <a:t>班補交期限為 </a:t>
            </a:r>
            <a:r>
              <a:rPr lang="en-US" altLang="zh-TW" sz="1814" kern="0" dirty="0">
                <a:latin typeface="Calibri" panose="020F0502020204030204" pitchFamily="34" charset="0"/>
              </a:rPr>
              <a:t>12/27 </a:t>
            </a:r>
            <a:r>
              <a:rPr lang="en-US" altLang="zh-TW" sz="1814" kern="0" dirty="0">
                <a:latin typeface="Calibri" panose="020F0502020204030204" pitchFamily="34" charset="0"/>
              </a:rPr>
              <a:t>17:00</a:t>
            </a:r>
            <a:r>
              <a:rPr lang="zh-TW" altLang="en-US" sz="1814" kern="0" dirty="0">
                <a:latin typeface="Calibri" panose="020F0502020204030204" pitchFamily="34" charset="0"/>
              </a:rPr>
              <a:t>前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738487" lvl="1" indent="-240404" defTabSz="828972">
              <a:buFont typeface="+mj-lt"/>
              <a:buAutoNum type="arabicPeriod"/>
            </a:pPr>
            <a:r>
              <a:rPr lang="en-US" altLang="zh-TW" sz="1814" kern="0" dirty="0">
                <a:latin typeface="Calibri" panose="020F0502020204030204" pitchFamily="34" charset="0"/>
              </a:rPr>
              <a:t>B</a:t>
            </a:r>
            <a:r>
              <a:rPr lang="zh-TW" altLang="en-US" sz="1814" kern="0" dirty="0">
                <a:latin typeface="Calibri" panose="020F0502020204030204" pitchFamily="34" charset="0"/>
              </a:rPr>
              <a:t>班補交期限為 </a:t>
            </a:r>
            <a:r>
              <a:rPr lang="en-US" altLang="zh-TW" sz="1814" kern="0" dirty="0">
                <a:latin typeface="Calibri" panose="020F0502020204030204" pitchFamily="34" charset="0"/>
              </a:rPr>
              <a:t>12/24 </a:t>
            </a:r>
            <a:r>
              <a:rPr lang="en-US" altLang="zh-TW" sz="1814" kern="0" dirty="0">
                <a:latin typeface="Calibri" panose="020F0502020204030204" pitchFamily="34" charset="0"/>
              </a:rPr>
              <a:t>17:00</a:t>
            </a:r>
            <a:r>
              <a:rPr lang="zh-TW" altLang="en-US" sz="1814" kern="0" dirty="0">
                <a:latin typeface="Calibri" panose="020F0502020204030204" pitchFamily="34" charset="0"/>
              </a:rPr>
              <a:t>前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專題</a:t>
            </a:r>
            <a:r>
              <a:rPr lang="en-US" altLang="zh-TW" sz="1814" kern="0" dirty="0">
                <a:latin typeface="Calibri" panose="020F0502020204030204" pitchFamily="34" charset="0"/>
              </a:rPr>
              <a:t>2</a:t>
            </a:r>
            <a:r>
              <a:rPr lang="zh-TW" altLang="en-US" sz="1814" kern="0" dirty="0">
                <a:latin typeface="Calibri" panose="020F0502020204030204" pitchFamily="34" charset="0"/>
              </a:rPr>
              <a:t>：當次作業成績打</a:t>
            </a:r>
            <a:r>
              <a:rPr lang="en-US" altLang="zh-TW" sz="1814" kern="0" dirty="0">
                <a:latin typeface="Calibri" panose="020F0502020204030204" pitchFamily="34" charset="0"/>
              </a:rPr>
              <a:t>9</a:t>
            </a:r>
            <a:r>
              <a:rPr lang="zh-TW" altLang="en-US" sz="1814" kern="0" dirty="0">
                <a:latin typeface="Calibri" panose="020F0502020204030204" pitchFamily="34" charset="0"/>
              </a:rPr>
              <a:t>折 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738487" lvl="1" indent="-240404" defTabSz="828972">
              <a:buFont typeface="+mj-lt"/>
              <a:buAutoNum type="arabicPeriod"/>
            </a:pPr>
            <a:r>
              <a:rPr lang="en-US" altLang="zh-TW" sz="1814" kern="0" dirty="0">
                <a:latin typeface="Calibri" panose="020F0502020204030204" pitchFamily="34" charset="0"/>
              </a:rPr>
              <a:t>A</a:t>
            </a:r>
            <a:r>
              <a:rPr lang="zh-TW" altLang="en-US" sz="1814" kern="0" dirty="0">
                <a:latin typeface="Calibri" panose="020F0502020204030204" pitchFamily="34" charset="0"/>
              </a:rPr>
              <a:t>班補交期限為 </a:t>
            </a:r>
            <a:r>
              <a:rPr lang="en-US" altLang="zh-TW" sz="1814" kern="0" dirty="0">
                <a:latin typeface="Calibri" panose="020F0502020204030204" pitchFamily="34" charset="0"/>
              </a:rPr>
              <a:t>1/14 </a:t>
            </a:r>
            <a:r>
              <a:rPr lang="zh-TW" altLang="en-US" sz="1814" kern="0" dirty="0">
                <a:latin typeface="Calibri" panose="020F0502020204030204" pitchFamily="34" charset="0"/>
              </a:rPr>
              <a:t> </a:t>
            </a:r>
            <a:r>
              <a:rPr lang="en-US" altLang="zh-TW" sz="1814" kern="0" dirty="0">
                <a:latin typeface="Calibri" panose="020F0502020204030204" pitchFamily="34" charset="0"/>
              </a:rPr>
              <a:t>17:00</a:t>
            </a:r>
            <a:r>
              <a:rPr lang="zh-TW" altLang="en-US" sz="1814" kern="0" dirty="0">
                <a:latin typeface="Calibri" panose="020F0502020204030204" pitchFamily="34" charset="0"/>
              </a:rPr>
              <a:t>前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738487" lvl="1" indent="-240404" defTabSz="828972">
              <a:buFont typeface="+mj-lt"/>
              <a:buAutoNum type="arabicPeriod"/>
            </a:pPr>
            <a:r>
              <a:rPr lang="en-US" altLang="zh-TW" sz="1814" kern="0" dirty="0">
                <a:latin typeface="Calibri" panose="020F0502020204030204" pitchFamily="34" charset="0"/>
              </a:rPr>
              <a:t>B</a:t>
            </a:r>
            <a:r>
              <a:rPr lang="zh-TW" altLang="en-US" sz="1814" kern="0" dirty="0">
                <a:latin typeface="Calibri" panose="020F0502020204030204" pitchFamily="34" charset="0"/>
              </a:rPr>
              <a:t>班補交期限為 </a:t>
            </a:r>
            <a:r>
              <a:rPr lang="en-US" altLang="zh-TW" sz="1814" kern="0" dirty="0">
                <a:latin typeface="Calibri" panose="020F0502020204030204" pitchFamily="34" charset="0"/>
              </a:rPr>
              <a:t>1/12 </a:t>
            </a:r>
            <a:r>
              <a:rPr lang="zh-TW" altLang="en-US" sz="1814" kern="0" dirty="0">
                <a:latin typeface="Calibri" panose="020F0502020204030204" pitchFamily="34" charset="0"/>
              </a:rPr>
              <a:t> </a:t>
            </a:r>
            <a:r>
              <a:rPr lang="en-US" altLang="zh-TW" sz="1814" kern="0" dirty="0">
                <a:latin typeface="Calibri" panose="020F0502020204030204" pitchFamily="34" charset="0"/>
              </a:rPr>
              <a:t>17:00</a:t>
            </a:r>
            <a:r>
              <a:rPr lang="zh-TW" altLang="en-US" sz="1814" kern="0" dirty="0">
                <a:latin typeface="Calibri" panose="020F0502020204030204" pitchFamily="34" charset="0"/>
              </a:rPr>
              <a:t>前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超過補交期限不再受理補交。</a:t>
            </a:r>
            <a:endParaRPr lang="en-US" altLang="zh-CN" sz="1814" kern="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83273" y="2141188"/>
            <a:ext cx="2259106" cy="362759"/>
          </a:xfrm>
          <a:prstGeom prst="rect">
            <a:avLst/>
          </a:prstGeom>
          <a:effectLst/>
        </p:spPr>
        <p:txBody>
          <a:bodyPr wrap="none" lIns="82785" tIns="41386" rIns="82785" bIns="41386">
            <a:spAutoFit/>
          </a:bodyPr>
          <a:lstStyle/>
          <a:p>
            <a:pPr defTabSz="828972"/>
            <a:r>
              <a:rPr lang="zh-TW" altLang="en-US" sz="1814" b="1" kern="0" dirty="0">
                <a:solidFill>
                  <a:srgbClr val="0E457D"/>
                </a:solidFill>
                <a:latin typeface="Calibri" panose="020F0502020204030204" pitchFamily="34" charset="0"/>
              </a:rPr>
              <a:t>請假者補交作業規定</a:t>
            </a:r>
            <a:endParaRPr lang="zh-CN" altLang="en-US" sz="1814" b="1" kern="0" dirty="0">
              <a:solidFill>
                <a:srgbClr val="0E457D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文本框 56"/>
          <p:cNvSpPr txBox="1"/>
          <p:nvPr/>
        </p:nvSpPr>
        <p:spPr>
          <a:xfrm>
            <a:off x="2710187" y="5363751"/>
            <a:ext cx="8928850" cy="921117"/>
          </a:xfrm>
          <a:prstGeom prst="rect">
            <a:avLst/>
          </a:prstGeom>
          <a:noFill/>
        </p:spPr>
        <p:txBody>
          <a:bodyPr wrap="square" lIns="82785" tIns="41386" rIns="82785" bIns="41386" rtlCol="0">
            <a:spAutoFit/>
          </a:bodyPr>
          <a:lstStyle/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教室內禁止飲食，飲料及食品請勿攜入。</a:t>
            </a:r>
            <a:endParaRPr lang="en-US" altLang="zh-TW" sz="1814" kern="0" dirty="0">
              <a:latin typeface="Calibri" panose="020F0502020204030204" pitchFamily="34" charset="0"/>
            </a:endParaRPr>
          </a:p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離開時請將桌面清理乾淨，並將垃圾攜出。</a:t>
            </a:r>
          </a:p>
          <a:p>
            <a:pPr marL="323898" indent="-240404" defTabSz="828972">
              <a:buFont typeface="+mj-lt"/>
              <a:buAutoNum type="arabicPeriod"/>
            </a:pPr>
            <a:r>
              <a:rPr lang="zh-TW" altLang="en-US" sz="1814" kern="0" dirty="0">
                <a:latin typeface="Calibri" panose="020F0502020204030204" pitchFamily="34" charset="0"/>
              </a:rPr>
              <a:t>請勿隨意拔插網路線或電源線，若電腦出現問題請向助教反映。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809603" y="5028544"/>
            <a:ext cx="1561799" cy="362759"/>
          </a:xfrm>
          <a:prstGeom prst="rect">
            <a:avLst/>
          </a:prstGeom>
          <a:effectLst/>
        </p:spPr>
        <p:txBody>
          <a:bodyPr wrap="none" lIns="82785" tIns="41386" rIns="82785" bIns="41386">
            <a:spAutoFit/>
          </a:bodyPr>
          <a:lstStyle/>
          <a:p>
            <a:pPr defTabSz="828972"/>
            <a:r>
              <a:rPr lang="zh-TW" altLang="en-US" sz="1814" b="1" kern="0" dirty="0">
                <a:solidFill>
                  <a:srgbClr val="0E457D"/>
                </a:solidFill>
                <a:latin typeface="Calibri" panose="020F0502020204030204" pitchFamily="34" charset="0"/>
              </a:rPr>
              <a:t>其他注意事項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2024501" y="5518949"/>
            <a:ext cx="620389" cy="546921"/>
            <a:chOff x="1019361" y="4343867"/>
            <a:chExt cx="684151" cy="603132"/>
          </a:xfrm>
        </p:grpSpPr>
        <p:sp>
          <p:nvSpPr>
            <p:cNvPr id="20" name="圆角矩形 44"/>
            <p:cNvSpPr/>
            <p:nvPr/>
          </p:nvSpPr>
          <p:spPr>
            <a:xfrm>
              <a:off x="1019361" y="4343867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algn="ctr" defTabSz="828972"/>
              <a:endParaRPr lang="zh-CN" altLang="en-US" sz="1814" kern="0">
                <a:solidFill>
                  <a:sysClr val="window" lastClr="FFFFFF"/>
                </a:solidFill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" name="Freeform 452"/>
            <p:cNvSpPr/>
            <p:nvPr/>
          </p:nvSpPr>
          <p:spPr>
            <a:xfrm>
              <a:off x="1145082" y="4429734"/>
              <a:ext cx="432708" cy="432486"/>
            </a:xfrm>
            <a:custGeom>
              <a:avLst/>
              <a:gdLst/>
              <a:ahLst/>
              <a:cxnLst/>
              <a:rect l="l" t="t" r="r" b="b"/>
              <a:pathLst>
                <a:path w="432708" h="432707">
                  <a:moveTo>
                    <a:pt x="216354" y="0"/>
                  </a:moveTo>
                  <a:cubicBezTo>
                    <a:pt x="255606" y="0"/>
                    <a:pt x="291805" y="9672"/>
                    <a:pt x="324953" y="29016"/>
                  </a:cubicBezTo>
                  <a:cubicBezTo>
                    <a:pt x="358101" y="48360"/>
                    <a:pt x="384347" y="74606"/>
                    <a:pt x="403691" y="107754"/>
                  </a:cubicBezTo>
                  <a:cubicBezTo>
                    <a:pt x="423036" y="140902"/>
                    <a:pt x="432708" y="177102"/>
                    <a:pt x="432708" y="216353"/>
                  </a:cubicBezTo>
                  <a:cubicBezTo>
                    <a:pt x="432708" y="255605"/>
                    <a:pt x="423036" y="291805"/>
                    <a:pt x="403691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5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7" y="324953"/>
                  </a:cubicBezTo>
                  <a:cubicBezTo>
                    <a:pt x="9672" y="291805"/>
                    <a:pt x="0" y="255605"/>
                    <a:pt x="0" y="216353"/>
                  </a:cubicBezTo>
                  <a:cubicBezTo>
                    <a:pt x="0" y="177102"/>
                    <a:pt x="9672" y="140902"/>
                    <a:pt x="29017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  <a:moveTo>
                    <a:pt x="185366" y="72118"/>
                  </a:moveTo>
                  <a:cubicBezTo>
                    <a:pt x="182736" y="72118"/>
                    <a:pt x="180483" y="72869"/>
                    <a:pt x="178605" y="74371"/>
                  </a:cubicBezTo>
                  <a:cubicBezTo>
                    <a:pt x="176727" y="75498"/>
                    <a:pt x="175788" y="77188"/>
                    <a:pt x="175788" y="79442"/>
                  </a:cubicBezTo>
                  <a:lnTo>
                    <a:pt x="180577" y="254384"/>
                  </a:lnTo>
                  <a:cubicBezTo>
                    <a:pt x="180577" y="256262"/>
                    <a:pt x="181516" y="257906"/>
                    <a:pt x="183394" y="259314"/>
                  </a:cubicBezTo>
                  <a:cubicBezTo>
                    <a:pt x="185272" y="260723"/>
                    <a:pt x="187525" y="261427"/>
                    <a:pt x="190155" y="261427"/>
                  </a:cubicBezTo>
                  <a:lnTo>
                    <a:pt x="242271" y="261427"/>
                  </a:lnTo>
                  <a:cubicBezTo>
                    <a:pt x="244901" y="261427"/>
                    <a:pt x="247107" y="260723"/>
                    <a:pt x="248891" y="259314"/>
                  </a:cubicBezTo>
                  <a:cubicBezTo>
                    <a:pt x="250676" y="257906"/>
                    <a:pt x="251662" y="256262"/>
                    <a:pt x="251849" y="254384"/>
                  </a:cubicBezTo>
                  <a:lnTo>
                    <a:pt x="256920" y="79442"/>
                  </a:lnTo>
                  <a:cubicBezTo>
                    <a:pt x="256920" y="77188"/>
                    <a:pt x="255981" y="75498"/>
                    <a:pt x="254103" y="74371"/>
                  </a:cubicBezTo>
                  <a:cubicBezTo>
                    <a:pt x="252225" y="72869"/>
                    <a:pt x="249971" y="72118"/>
                    <a:pt x="247342" y="72118"/>
                  </a:cubicBezTo>
                  <a:lnTo>
                    <a:pt x="185366" y="72118"/>
                  </a:lnTo>
                  <a:close/>
                  <a:moveTo>
                    <a:pt x="189591" y="288471"/>
                  </a:moveTo>
                  <a:cubicBezTo>
                    <a:pt x="187150" y="288471"/>
                    <a:pt x="184990" y="289410"/>
                    <a:pt x="183112" y="291288"/>
                  </a:cubicBezTo>
                  <a:cubicBezTo>
                    <a:pt x="181234" y="293167"/>
                    <a:pt x="180295" y="295326"/>
                    <a:pt x="180295" y="297768"/>
                  </a:cubicBezTo>
                  <a:lnTo>
                    <a:pt x="180295" y="351293"/>
                  </a:lnTo>
                  <a:cubicBezTo>
                    <a:pt x="180295" y="353734"/>
                    <a:pt x="181234" y="355894"/>
                    <a:pt x="183112" y="357772"/>
                  </a:cubicBezTo>
                  <a:cubicBezTo>
                    <a:pt x="184990" y="359650"/>
                    <a:pt x="187150" y="360589"/>
                    <a:pt x="189591" y="360589"/>
                  </a:cubicBezTo>
                  <a:lnTo>
                    <a:pt x="243680" y="360589"/>
                  </a:lnTo>
                  <a:cubicBezTo>
                    <a:pt x="246121" y="360589"/>
                    <a:pt x="248187" y="359697"/>
                    <a:pt x="249877" y="357913"/>
                  </a:cubicBezTo>
                  <a:cubicBezTo>
                    <a:pt x="251568" y="356129"/>
                    <a:pt x="252413" y="353922"/>
                    <a:pt x="252413" y="351293"/>
                  </a:cubicBezTo>
                  <a:lnTo>
                    <a:pt x="252413" y="297768"/>
                  </a:lnTo>
                  <a:cubicBezTo>
                    <a:pt x="252413" y="295139"/>
                    <a:pt x="251568" y="292932"/>
                    <a:pt x="249877" y="291147"/>
                  </a:cubicBezTo>
                  <a:cubicBezTo>
                    <a:pt x="248187" y="289363"/>
                    <a:pt x="246121" y="288471"/>
                    <a:pt x="243680" y="288471"/>
                  </a:cubicBezTo>
                  <a:lnTo>
                    <a:pt x="189591" y="288471"/>
                  </a:ln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291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24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</p:grpSp>
      <p:cxnSp>
        <p:nvCxnSpPr>
          <p:cNvPr id="22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 flipV="1">
            <a:off x="1861326" y="4818208"/>
            <a:ext cx="9083067" cy="3608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grpSp>
        <p:nvGrpSpPr>
          <p:cNvPr id="23" name="群組 22"/>
          <p:cNvGrpSpPr/>
          <p:nvPr/>
        </p:nvGrpSpPr>
        <p:grpSpPr>
          <a:xfrm>
            <a:off x="1998172" y="2817170"/>
            <a:ext cx="620389" cy="546921"/>
            <a:chOff x="1019361" y="2465828"/>
            <a:chExt cx="684151" cy="603132"/>
          </a:xfrm>
        </p:grpSpPr>
        <p:sp>
          <p:nvSpPr>
            <p:cNvPr id="24" name="圆角矩形 50"/>
            <p:cNvSpPr/>
            <p:nvPr/>
          </p:nvSpPr>
          <p:spPr>
            <a:xfrm>
              <a:off x="1019361" y="2465828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algn="ctr" defTabSz="828972"/>
              <a:endParaRPr lang="zh-CN" altLang="en-US" sz="1814" kern="0">
                <a:solidFill>
                  <a:sysClr val="window" lastClr="FFFFFF"/>
                </a:solidFill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" name="Freeform 477"/>
            <p:cNvSpPr/>
            <p:nvPr/>
          </p:nvSpPr>
          <p:spPr>
            <a:xfrm>
              <a:off x="1145637" y="2528952"/>
              <a:ext cx="396000" cy="468000"/>
            </a:xfrm>
            <a:custGeom>
              <a:avLst/>
              <a:gdLst>
                <a:gd name="connsiteX0" fmla="*/ 117191 w 432706"/>
                <a:gd name="connsiteY0" fmla="*/ 360589 h 504825"/>
                <a:gd name="connsiteX1" fmla="*/ 315515 w 432706"/>
                <a:gd name="connsiteY1" fmla="*/ 360589 h 504825"/>
                <a:gd name="connsiteX2" fmla="*/ 321994 w 432706"/>
                <a:gd name="connsiteY2" fmla="*/ 363125 h 504825"/>
                <a:gd name="connsiteX3" fmla="*/ 324530 w 432706"/>
                <a:gd name="connsiteY3" fmla="*/ 369604 h 504825"/>
                <a:gd name="connsiteX4" fmla="*/ 324530 w 432706"/>
                <a:gd name="connsiteY4" fmla="*/ 387634 h 504825"/>
                <a:gd name="connsiteX5" fmla="*/ 321994 w 432706"/>
                <a:gd name="connsiteY5" fmla="*/ 394113 h 504825"/>
                <a:gd name="connsiteX6" fmla="*/ 315515 w 432706"/>
                <a:gd name="connsiteY6" fmla="*/ 396648 h 504825"/>
                <a:gd name="connsiteX7" fmla="*/ 117191 w 432706"/>
                <a:gd name="connsiteY7" fmla="*/ 396648 h 504825"/>
                <a:gd name="connsiteX8" fmla="*/ 110712 w 432706"/>
                <a:gd name="connsiteY8" fmla="*/ 394113 h 504825"/>
                <a:gd name="connsiteX9" fmla="*/ 108176 w 432706"/>
                <a:gd name="connsiteY9" fmla="*/ 387634 h 504825"/>
                <a:gd name="connsiteX10" fmla="*/ 108176 w 432706"/>
                <a:gd name="connsiteY10" fmla="*/ 369604 h 504825"/>
                <a:gd name="connsiteX11" fmla="*/ 110712 w 432706"/>
                <a:gd name="connsiteY11" fmla="*/ 363125 h 504825"/>
                <a:gd name="connsiteX12" fmla="*/ 117191 w 432706"/>
                <a:gd name="connsiteY12" fmla="*/ 360589 h 504825"/>
                <a:gd name="connsiteX13" fmla="*/ 117191 w 432706"/>
                <a:gd name="connsiteY13" fmla="*/ 288471 h 504825"/>
                <a:gd name="connsiteX14" fmla="*/ 315515 w 432706"/>
                <a:gd name="connsiteY14" fmla="*/ 288471 h 504825"/>
                <a:gd name="connsiteX15" fmla="*/ 321994 w 432706"/>
                <a:gd name="connsiteY15" fmla="*/ 291007 h 504825"/>
                <a:gd name="connsiteX16" fmla="*/ 324530 w 432706"/>
                <a:gd name="connsiteY16" fmla="*/ 297486 h 504825"/>
                <a:gd name="connsiteX17" fmla="*/ 324530 w 432706"/>
                <a:gd name="connsiteY17" fmla="*/ 315516 h 504825"/>
                <a:gd name="connsiteX18" fmla="*/ 321994 w 432706"/>
                <a:gd name="connsiteY18" fmla="*/ 321995 h 504825"/>
                <a:gd name="connsiteX19" fmla="*/ 315515 w 432706"/>
                <a:gd name="connsiteY19" fmla="*/ 324530 h 504825"/>
                <a:gd name="connsiteX20" fmla="*/ 117191 w 432706"/>
                <a:gd name="connsiteY20" fmla="*/ 324530 h 504825"/>
                <a:gd name="connsiteX21" fmla="*/ 110712 w 432706"/>
                <a:gd name="connsiteY21" fmla="*/ 321995 h 504825"/>
                <a:gd name="connsiteX22" fmla="*/ 108176 w 432706"/>
                <a:gd name="connsiteY22" fmla="*/ 315516 h 504825"/>
                <a:gd name="connsiteX23" fmla="*/ 108176 w 432706"/>
                <a:gd name="connsiteY23" fmla="*/ 297486 h 504825"/>
                <a:gd name="connsiteX24" fmla="*/ 110712 w 432706"/>
                <a:gd name="connsiteY24" fmla="*/ 291007 h 504825"/>
                <a:gd name="connsiteX25" fmla="*/ 117191 w 432706"/>
                <a:gd name="connsiteY25" fmla="*/ 288471 h 504825"/>
                <a:gd name="connsiteX26" fmla="*/ 117191 w 432706"/>
                <a:gd name="connsiteY26" fmla="*/ 216353 h 504825"/>
                <a:gd name="connsiteX27" fmla="*/ 315515 w 432706"/>
                <a:gd name="connsiteY27" fmla="*/ 216353 h 504825"/>
                <a:gd name="connsiteX28" fmla="*/ 321994 w 432706"/>
                <a:gd name="connsiteY28" fmla="*/ 218888 h 504825"/>
                <a:gd name="connsiteX29" fmla="*/ 324530 w 432706"/>
                <a:gd name="connsiteY29" fmla="*/ 225367 h 504825"/>
                <a:gd name="connsiteX30" fmla="*/ 324530 w 432706"/>
                <a:gd name="connsiteY30" fmla="*/ 243397 h 504825"/>
                <a:gd name="connsiteX31" fmla="*/ 321994 w 432706"/>
                <a:gd name="connsiteY31" fmla="*/ 249876 h 504825"/>
                <a:gd name="connsiteX32" fmla="*/ 315515 w 432706"/>
                <a:gd name="connsiteY32" fmla="*/ 252411 h 504825"/>
                <a:gd name="connsiteX33" fmla="*/ 117191 w 432706"/>
                <a:gd name="connsiteY33" fmla="*/ 252411 h 504825"/>
                <a:gd name="connsiteX34" fmla="*/ 110712 w 432706"/>
                <a:gd name="connsiteY34" fmla="*/ 249876 h 504825"/>
                <a:gd name="connsiteX35" fmla="*/ 108176 w 432706"/>
                <a:gd name="connsiteY35" fmla="*/ 243397 h 504825"/>
                <a:gd name="connsiteX36" fmla="*/ 108176 w 432706"/>
                <a:gd name="connsiteY36" fmla="*/ 225367 h 504825"/>
                <a:gd name="connsiteX37" fmla="*/ 110712 w 432706"/>
                <a:gd name="connsiteY37" fmla="*/ 218888 h 504825"/>
                <a:gd name="connsiteX38" fmla="*/ 117191 w 432706"/>
                <a:gd name="connsiteY38" fmla="*/ 216353 h 504825"/>
                <a:gd name="connsiteX39" fmla="*/ 288471 w 432706"/>
                <a:gd name="connsiteY39" fmla="*/ 38312 h 504825"/>
                <a:gd name="connsiteX40" fmla="*/ 288471 w 432706"/>
                <a:gd name="connsiteY40" fmla="*/ 144236 h 504825"/>
                <a:gd name="connsiteX41" fmla="*/ 394394 w 432706"/>
                <a:gd name="connsiteY41" fmla="*/ 144236 h 504825"/>
                <a:gd name="connsiteX42" fmla="*/ 388196 w 432706"/>
                <a:gd name="connsiteY42" fmla="*/ 132685 h 504825"/>
                <a:gd name="connsiteX43" fmla="*/ 300021 w 432706"/>
                <a:gd name="connsiteY43" fmla="*/ 44510 h 504825"/>
                <a:gd name="connsiteX44" fmla="*/ 288471 w 432706"/>
                <a:gd name="connsiteY44" fmla="*/ 38312 h 504825"/>
                <a:gd name="connsiteX45" fmla="*/ 36059 w 432706"/>
                <a:gd name="connsiteY45" fmla="*/ 36059 h 504825"/>
                <a:gd name="connsiteX46" fmla="*/ 36059 w 432706"/>
                <a:gd name="connsiteY46" fmla="*/ 468766 h 504825"/>
                <a:gd name="connsiteX47" fmla="*/ 396648 w 432706"/>
                <a:gd name="connsiteY47" fmla="*/ 468766 h 504825"/>
                <a:gd name="connsiteX48" fmla="*/ 396648 w 432706"/>
                <a:gd name="connsiteY48" fmla="*/ 180295 h 504825"/>
                <a:gd name="connsiteX49" fmla="*/ 279456 w 432706"/>
                <a:gd name="connsiteY49" fmla="*/ 180295 h 504825"/>
                <a:gd name="connsiteX50" fmla="*/ 260300 w 432706"/>
                <a:gd name="connsiteY50" fmla="*/ 172407 h 504825"/>
                <a:gd name="connsiteX51" fmla="*/ 252412 w 432706"/>
                <a:gd name="connsiteY51" fmla="*/ 153251 h 504825"/>
                <a:gd name="connsiteX52" fmla="*/ 252412 w 432706"/>
                <a:gd name="connsiteY52" fmla="*/ 36059 h 504825"/>
                <a:gd name="connsiteX53" fmla="*/ 27044 w 432706"/>
                <a:gd name="connsiteY53" fmla="*/ 0 h 504825"/>
                <a:gd name="connsiteX54" fmla="*/ 279456 w 432706"/>
                <a:gd name="connsiteY54" fmla="*/ 0 h 504825"/>
                <a:gd name="connsiteX55" fmla="*/ 304246 w 432706"/>
                <a:gd name="connsiteY55" fmla="*/ 5634 h 504825"/>
                <a:gd name="connsiteX56" fmla="*/ 325656 w 432706"/>
                <a:gd name="connsiteY56" fmla="*/ 19156 h 504825"/>
                <a:gd name="connsiteX57" fmla="*/ 413550 w 432706"/>
                <a:gd name="connsiteY57" fmla="*/ 107050 h 504825"/>
                <a:gd name="connsiteX58" fmla="*/ 427073 w 432706"/>
                <a:gd name="connsiteY58" fmla="*/ 128460 h 504825"/>
                <a:gd name="connsiteX59" fmla="*/ 432706 w 432706"/>
                <a:gd name="connsiteY59" fmla="*/ 153251 h 504825"/>
                <a:gd name="connsiteX60" fmla="*/ 432706 w 432706"/>
                <a:gd name="connsiteY60" fmla="*/ 477781 h 504825"/>
                <a:gd name="connsiteX61" fmla="*/ 424818 w 432706"/>
                <a:gd name="connsiteY61" fmla="*/ 496937 h 504825"/>
                <a:gd name="connsiteX62" fmla="*/ 405662 w 432706"/>
                <a:gd name="connsiteY62" fmla="*/ 504825 h 504825"/>
                <a:gd name="connsiteX63" fmla="*/ 27044 w 432706"/>
                <a:gd name="connsiteY63" fmla="*/ 504825 h 504825"/>
                <a:gd name="connsiteX64" fmla="*/ 7888 w 432706"/>
                <a:gd name="connsiteY64" fmla="*/ 496937 h 504825"/>
                <a:gd name="connsiteX65" fmla="*/ 0 w 432706"/>
                <a:gd name="connsiteY65" fmla="*/ 477781 h 504825"/>
                <a:gd name="connsiteX66" fmla="*/ 0 w 432706"/>
                <a:gd name="connsiteY66" fmla="*/ 27044 h 504825"/>
                <a:gd name="connsiteX67" fmla="*/ 7888 w 432706"/>
                <a:gd name="connsiteY67" fmla="*/ 7888 h 504825"/>
                <a:gd name="connsiteX68" fmla="*/ 27044 w 432706"/>
                <a:gd name="connsiteY68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2706" h="504825">
                  <a:moveTo>
                    <a:pt x="117191" y="360589"/>
                  </a:moveTo>
                  <a:lnTo>
                    <a:pt x="315515" y="360589"/>
                  </a:lnTo>
                  <a:cubicBezTo>
                    <a:pt x="318144" y="360589"/>
                    <a:pt x="320304" y="361434"/>
                    <a:pt x="321994" y="363125"/>
                  </a:cubicBezTo>
                  <a:cubicBezTo>
                    <a:pt x="323684" y="364815"/>
                    <a:pt x="324530" y="366975"/>
                    <a:pt x="324530" y="369604"/>
                  </a:cubicBezTo>
                  <a:lnTo>
                    <a:pt x="324530" y="387634"/>
                  </a:lnTo>
                  <a:cubicBezTo>
                    <a:pt x="324530" y="390263"/>
                    <a:pt x="323684" y="392423"/>
                    <a:pt x="321994" y="394113"/>
                  </a:cubicBezTo>
                  <a:cubicBezTo>
                    <a:pt x="320304" y="395803"/>
                    <a:pt x="318144" y="396648"/>
                    <a:pt x="315515" y="396648"/>
                  </a:cubicBezTo>
                  <a:lnTo>
                    <a:pt x="117191" y="396648"/>
                  </a:lnTo>
                  <a:cubicBezTo>
                    <a:pt x="114562" y="396648"/>
                    <a:pt x="112402" y="395803"/>
                    <a:pt x="110712" y="394113"/>
                  </a:cubicBezTo>
                  <a:cubicBezTo>
                    <a:pt x="109021" y="392423"/>
                    <a:pt x="108176" y="390263"/>
                    <a:pt x="108176" y="387634"/>
                  </a:cubicBezTo>
                  <a:lnTo>
                    <a:pt x="108176" y="369604"/>
                  </a:lnTo>
                  <a:cubicBezTo>
                    <a:pt x="108176" y="366975"/>
                    <a:pt x="109021" y="364815"/>
                    <a:pt x="110712" y="363125"/>
                  </a:cubicBezTo>
                  <a:cubicBezTo>
                    <a:pt x="112402" y="361434"/>
                    <a:pt x="114562" y="360589"/>
                    <a:pt x="117191" y="360589"/>
                  </a:cubicBezTo>
                  <a:close/>
                  <a:moveTo>
                    <a:pt x="117191" y="288471"/>
                  </a:moveTo>
                  <a:lnTo>
                    <a:pt x="315515" y="288471"/>
                  </a:lnTo>
                  <a:cubicBezTo>
                    <a:pt x="318144" y="288471"/>
                    <a:pt x="320304" y="289317"/>
                    <a:pt x="321994" y="291007"/>
                  </a:cubicBezTo>
                  <a:cubicBezTo>
                    <a:pt x="323684" y="292697"/>
                    <a:pt x="324530" y="294857"/>
                    <a:pt x="324530" y="297486"/>
                  </a:cubicBezTo>
                  <a:lnTo>
                    <a:pt x="324530" y="315516"/>
                  </a:lnTo>
                  <a:cubicBezTo>
                    <a:pt x="324530" y="318145"/>
                    <a:pt x="323684" y="320305"/>
                    <a:pt x="321994" y="321995"/>
                  </a:cubicBezTo>
                  <a:cubicBezTo>
                    <a:pt x="320304" y="323685"/>
                    <a:pt x="318144" y="324530"/>
                    <a:pt x="315515" y="324530"/>
                  </a:cubicBezTo>
                  <a:lnTo>
                    <a:pt x="117191" y="324530"/>
                  </a:lnTo>
                  <a:cubicBezTo>
                    <a:pt x="114562" y="324530"/>
                    <a:pt x="112402" y="323685"/>
                    <a:pt x="110712" y="321995"/>
                  </a:cubicBezTo>
                  <a:cubicBezTo>
                    <a:pt x="109021" y="320305"/>
                    <a:pt x="108176" y="318145"/>
                    <a:pt x="108176" y="315516"/>
                  </a:cubicBezTo>
                  <a:lnTo>
                    <a:pt x="108176" y="297486"/>
                  </a:lnTo>
                  <a:cubicBezTo>
                    <a:pt x="108176" y="294857"/>
                    <a:pt x="109021" y="292697"/>
                    <a:pt x="110712" y="291007"/>
                  </a:cubicBezTo>
                  <a:cubicBezTo>
                    <a:pt x="112402" y="289317"/>
                    <a:pt x="114562" y="288471"/>
                    <a:pt x="117191" y="288471"/>
                  </a:cubicBezTo>
                  <a:close/>
                  <a:moveTo>
                    <a:pt x="117191" y="216353"/>
                  </a:moveTo>
                  <a:lnTo>
                    <a:pt x="315515" y="216353"/>
                  </a:lnTo>
                  <a:cubicBezTo>
                    <a:pt x="318144" y="216353"/>
                    <a:pt x="320304" y="217198"/>
                    <a:pt x="321994" y="218888"/>
                  </a:cubicBezTo>
                  <a:cubicBezTo>
                    <a:pt x="323684" y="220578"/>
                    <a:pt x="324530" y="222738"/>
                    <a:pt x="324530" y="225367"/>
                  </a:cubicBezTo>
                  <a:lnTo>
                    <a:pt x="324530" y="243397"/>
                  </a:lnTo>
                  <a:cubicBezTo>
                    <a:pt x="324530" y="246026"/>
                    <a:pt x="323684" y="248186"/>
                    <a:pt x="321994" y="249876"/>
                  </a:cubicBezTo>
                  <a:cubicBezTo>
                    <a:pt x="320304" y="251566"/>
                    <a:pt x="318144" y="252411"/>
                    <a:pt x="315515" y="252411"/>
                  </a:cubicBezTo>
                  <a:lnTo>
                    <a:pt x="117191" y="252411"/>
                  </a:lnTo>
                  <a:cubicBezTo>
                    <a:pt x="114562" y="252411"/>
                    <a:pt x="112402" y="251566"/>
                    <a:pt x="110712" y="249876"/>
                  </a:cubicBezTo>
                  <a:cubicBezTo>
                    <a:pt x="109021" y="248186"/>
                    <a:pt x="108176" y="246026"/>
                    <a:pt x="108176" y="243397"/>
                  </a:cubicBezTo>
                  <a:lnTo>
                    <a:pt x="108176" y="225367"/>
                  </a:lnTo>
                  <a:cubicBezTo>
                    <a:pt x="108176" y="222738"/>
                    <a:pt x="109021" y="220578"/>
                    <a:pt x="110712" y="218888"/>
                  </a:cubicBezTo>
                  <a:cubicBezTo>
                    <a:pt x="112402" y="217198"/>
                    <a:pt x="114562" y="216353"/>
                    <a:pt x="117191" y="216353"/>
                  </a:cubicBezTo>
                  <a:close/>
                  <a:moveTo>
                    <a:pt x="288471" y="38312"/>
                  </a:moveTo>
                  <a:lnTo>
                    <a:pt x="288471" y="144236"/>
                  </a:lnTo>
                  <a:lnTo>
                    <a:pt x="394394" y="144236"/>
                  </a:lnTo>
                  <a:cubicBezTo>
                    <a:pt x="392516" y="138789"/>
                    <a:pt x="390450" y="134939"/>
                    <a:pt x="388196" y="132685"/>
                  </a:cubicBezTo>
                  <a:lnTo>
                    <a:pt x="300021" y="44510"/>
                  </a:lnTo>
                  <a:cubicBezTo>
                    <a:pt x="297767" y="42256"/>
                    <a:pt x="293917" y="40191"/>
                    <a:pt x="288471" y="38312"/>
                  </a:cubicBezTo>
                  <a:close/>
                  <a:moveTo>
                    <a:pt x="36059" y="36059"/>
                  </a:moveTo>
                  <a:lnTo>
                    <a:pt x="36059" y="468766"/>
                  </a:lnTo>
                  <a:lnTo>
                    <a:pt x="396648" y="468766"/>
                  </a:lnTo>
                  <a:lnTo>
                    <a:pt x="396648" y="180295"/>
                  </a:lnTo>
                  <a:lnTo>
                    <a:pt x="279456" y="180295"/>
                  </a:lnTo>
                  <a:cubicBezTo>
                    <a:pt x="271944" y="180295"/>
                    <a:pt x="265558" y="177665"/>
                    <a:pt x="260300" y="172407"/>
                  </a:cubicBezTo>
                  <a:cubicBezTo>
                    <a:pt x="255041" y="167148"/>
                    <a:pt x="252412" y="160763"/>
                    <a:pt x="252412" y="153251"/>
                  </a:cubicBezTo>
                  <a:lnTo>
                    <a:pt x="252412" y="36059"/>
                  </a:lnTo>
                  <a:close/>
                  <a:moveTo>
                    <a:pt x="27044" y="0"/>
                  </a:moveTo>
                  <a:lnTo>
                    <a:pt x="279456" y="0"/>
                  </a:lnTo>
                  <a:cubicBezTo>
                    <a:pt x="286968" y="0"/>
                    <a:pt x="295232" y="1878"/>
                    <a:pt x="304246" y="5634"/>
                  </a:cubicBezTo>
                  <a:cubicBezTo>
                    <a:pt x="313261" y="9390"/>
                    <a:pt x="320398" y="13898"/>
                    <a:pt x="325656" y="19156"/>
                  </a:cubicBezTo>
                  <a:lnTo>
                    <a:pt x="413550" y="107050"/>
                  </a:lnTo>
                  <a:cubicBezTo>
                    <a:pt x="418809" y="112309"/>
                    <a:pt x="423316" y="119445"/>
                    <a:pt x="427073" y="128460"/>
                  </a:cubicBezTo>
                  <a:cubicBezTo>
                    <a:pt x="430828" y="137475"/>
                    <a:pt x="432706" y="145738"/>
                    <a:pt x="432706" y="153251"/>
                  </a:cubicBezTo>
                  <a:lnTo>
                    <a:pt x="432706" y="477781"/>
                  </a:lnTo>
                  <a:cubicBezTo>
                    <a:pt x="432706" y="485293"/>
                    <a:pt x="430077" y="491679"/>
                    <a:pt x="424818" y="496937"/>
                  </a:cubicBezTo>
                  <a:cubicBezTo>
                    <a:pt x="419560" y="502196"/>
                    <a:pt x="413175" y="504825"/>
                    <a:pt x="405662" y="504825"/>
                  </a:cubicBezTo>
                  <a:lnTo>
                    <a:pt x="27044" y="504825"/>
                  </a:lnTo>
                  <a:cubicBezTo>
                    <a:pt x="19531" y="504825"/>
                    <a:pt x="13146" y="502196"/>
                    <a:pt x="7888" y="496937"/>
                  </a:cubicBezTo>
                  <a:cubicBezTo>
                    <a:pt x="2629" y="491679"/>
                    <a:pt x="0" y="485293"/>
                    <a:pt x="0" y="477781"/>
                  </a:cubicBezTo>
                  <a:lnTo>
                    <a:pt x="0" y="27044"/>
                  </a:lnTo>
                  <a:cubicBezTo>
                    <a:pt x="0" y="19532"/>
                    <a:pt x="2629" y="13147"/>
                    <a:pt x="7888" y="7888"/>
                  </a:cubicBezTo>
                  <a:cubicBezTo>
                    <a:pt x="13146" y="2629"/>
                    <a:pt x="19531" y="0"/>
                    <a:pt x="27044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291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224" kern="0">
                <a:solidFill>
                  <a:prstClr val="white"/>
                </a:solidFill>
                <a:latin typeface="Calibri" panose="020F0502020204030204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29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/>
              <a:t>作業：</a:t>
            </a:r>
            <a:r>
              <a:rPr lang="en-US" altLang="zh-TW" sz="4000" dirty="0"/>
              <a:t>Lab2 MATLAB </a:t>
            </a:r>
            <a:r>
              <a:rPr lang="zh-TW" altLang="en-US" sz="4000" dirty="0"/>
              <a:t>基本繪圖與訊號</a:t>
            </a:r>
            <a:r>
              <a:rPr lang="zh-TW" altLang="en-US" sz="4000" dirty="0" smtClean="0"/>
              <a:t>產生 </a:t>
            </a:r>
            <a:r>
              <a:rPr lang="en-US" altLang="zh-TW" sz="4000" dirty="0" smtClean="0">
                <a:cs typeface="Times New Roman" pitchFamily="18" charset="0"/>
              </a:rPr>
              <a:t>(1/3)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72865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產生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5000 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個正規分佈亂數 ，畫出分為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25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類的直方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圖</a:t>
            </a:r>
            <a:endParaRPr lang="pt-BR" sz="2400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2063552" y="2553802"/>
            <a:ext cx="662473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觀察並回答當亂數個數改變時，圖形有何變化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(10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觀察並回答當分類個數改變時，圖形有何變化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?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(10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20" name="object 5"/>
          <p:cNvSpPr/>
          <p:nvPr/>
        </p:nvSpPr>
        <p:spPr>
          <a:xfrm>
            <a:off x="696745" y="3823149"/>
            <a:ext cx="10991317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607901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607901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6"/>
          <p:cNvSpPr/>
          <p:nvPr/>
        </p:nvSpPr>
        <p:spPr>
          <a:xfrm>
            <a:off x="1686814" y="478849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059281" y="4479437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968880" y="3961799"/>
            <a:ext cx="70074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分別畫出正絃波的下列圖形，並在每個圖形中都加入 </a:t>
            </a:r>
            <a:r>
              <a:rPr lang="pt-BR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title, xlabel, ylabel, legend</a:t>
            </a:r>
          </a:p>
        </p:txBody>
      </p:sp>
      <p:sp>
        <p:nvSpPr>
          <p:cNvPr id="24" name="object 21"/>
          <p:cNvSpPr txBox="1"/>
          <p:nvPr/>
        </p:nvSpPr>
        <p:spPr>
          <a:xfrm>
            <a:off x="2063552" y="5088086"/>
            <a:ext cx="6408712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連續圖形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黑色虛線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(7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階梯圖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紅色直線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   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(7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針狀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圖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綠色圓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     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(7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99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/>
              <a:t>作業：</a:t>
            </a:r>
            <a:r>
              <a:rPr lang="en-US" altLang="zh-TW" sz="4000" dirty="0"/>
              <a:t>Lab2 MATLAB </a:t>
            </a:r>
            <a:r>
              <a:rPr lang="zh-TW" altLang="en-US" sz="4000" dirty="0"/>
              <a:t>基本繪圖與訊號</a:t>
            </a:r>
            <a:r>
              <a:rPr lang="zh-TW" altLang="en-US" sz="4000" dirty="0" smtClean="0"/>
              <a:t>產生 </a:t>
            </a:r>
            <a:r>
              <a:rPr lang="en-US" altLang="zh-TW" sz="4000" dirty="0" smtClean="0">
                <a:cs typeface="Times New Roman" pitchFamily="18" charset="0"/>
              </a:rPr>
              <a:t>(2/3)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1" name="object 6"/>
          <p:cNvSpPr/>
          <p:nvPr/>
        </p:nvSpPr>
        <p:spPr>
          <a:xfrm>
            <a:off x="1686814" y="522234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059281" y="4913292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968880" y="4395654"/>
            <a:ext cx="70074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參考講義，在同一張圖畫出鋸齒波與方波，其中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秒內產生頻率為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40Hz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，取樣速率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為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10kHz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15" name="object 6"/>
          <p:cNvSpPr/>
          <p:nvPr/>
        </p:nvSpPr>
        <p:spPr>
          <a:xfrm>
            <a:off x="1685468" y="27722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057935" y="2463213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967534" y="1945575"/>
            <a:ext cx="70074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參考講義，取樣頻率為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1000 Hz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，產生兩個正弦波組成的訊號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(a=1, b=2)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並將白雜訊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加入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2062206" y="3071862"/>
            <a:ext cx="691276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利用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subplot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顯示出四種白雜訊係數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0, 0.5, 1,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68288" lvl="1">
              <a:spcBef>
                <a:spcPts val="550"/>
              </a:spcBef>
              <a:buClr>
                <a:schemeClr val="accent1"/>
              </a:buClr>
              <a:buSzPct val="70000"/>
            </a:pP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並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畫出前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個點的圖形</a:t>
            </a:r>
          </a:p>
        </p:txBody>
      </p:sp>
      <p:sp>
        <p:nvSpPr>
          <p:cNvPr id="19" name="object 5"/>
          <p:cNvSpPr/>
          <p:nvPr/>
        </p:nvSpPr>
        <p:spPr>
          <a:xfrm>
            <a:off x="695400" y="1806925"/>
            <a:ext cx="10992664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696746" y="4245232"/>
            <a:ext cx="10991318" cy="1055976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7538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595703 w 5815116"/>
              <a:gd name="connsiteY5" fmla="*/ 905444 h 9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05444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95703" y="905444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4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作業：</a:t>
            </a:r>
            <a:r>
              <a:rPr lang="en-US" altLang="zh-TW" sz="4000" dirty="0"/>
              <a:t>Lab2 MATLAB </a:t>
            </a:r>
            <a:r>
              <a:rPr lang="zh-TW" altLang="en-US" sz="4000" dirty="0"/>
              <a:t>基本繪圖與訊號產生 </a:t>
            </a:r>
            <a:r>
              <a:rPr lang="en-US" altLang="zh-TW" sz="4000" dirty="0" smtClean="0"/>
              <a:t>(3/3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31" name="object 8"/>
          <p:cNvSpPr txBox="1"/>
          <p:nvPr/>
        </p:nvSpPr>
        <p:spPr>
          <a:xfrm>
            <a:off x="1968880" y="1916832"/>
            <a:ext cx="945571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Generate “p_data1.txt” file, where the numerical values from data1.txt times 2. Next, follow the same procedure to generate “p_data2.txt”,  where the header are preserved</a:t>
            </a:r>
            <a:r>
              <a:rPr 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.   </a:t>
            </a:r>
            <a:r>
              <a:rPr 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(20分)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423592" y="4048230"/>
            <a:ext cx="5738853" cy="819834"/>
          </a:xfrm>
          <a:prstGeom prst="roundRect">
            <a:avLst>
              <a:gd name="adj" fmla="val 13519"/>
            </a:avLst>
          </a:prstGeom>
          <a:solidFill>
            <a:srgbClr val="E1F0FB"/>
          </a:solidFill>
          <a:ln>
            <a:noFill/>
          </a:ln>
        </p:spPr>
        <p:txBody>
          <a:bodyPr wrap="non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42900" lvl="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可參考投影片</a:t>
            </a:r>
            <a:r>
              <a:rPr lang="en-US" altLang="zh-TW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27-29</a:t>
            </a:r>
            <a:r>
              <a:rPr lang="zh-TW" altLang="en-US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語法</a:t>
            </a:r>
            <a:endParaRPr lang="zh-TW" altLang="en-US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342900" lvl="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TW" altLang="en-US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非</a:t>
            </a: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數字元素要將其轉為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char</a:t>
            </a: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型式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請看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LAB1)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7752184" y="3811837"/>
            <a:ext cx="540000" cy="540000"/>
            <a:chOff x="9545273" y="4619252"/>
            <a:chExt cx="540000" cy="540000"/>
          </a:xfrm>
        </p:grpSpPr>
        <p:sp>
          <p:nvSpPr>
            <p:cNvPr id="17" name="橢圓 16"/>
            <p:cNvSpPr/>
            <p:nvPr/>
          </p:nvSpPr>
          <p:spPr>
            <a:xfrm>
              <a:off x="9545273" y="4619252"/>
              <a:ext cx="540000" cy="540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Freeform 282"/>
            <p:cNvSpPr>
              <a:spLocks noChangeAspect="1"/>
            </p:cNvSpPr>
            <p:nvPr/>
          </p:nvSpPr>
          <p:spPr>
            <a:xfrm>
              <a:off x="9645326" y="4727252"/>
              <a:ext cx="339893" cy="32400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object 5"/>
          <p:cNvSpPr/>
          <p:nvPr/>
        </p:nvSpPr>
        <p:spPr>
          <a:xfrm>
            <a:off x="695400" y="1806924"/>
            <a:ext cx="10992664" cy="1421472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1685468" y="313411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057935" y="2825060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5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4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Homework</a:t>
            </a:r>
            <a:r>
              <a:rPr lang="zh-TW" altLang="en-US" sz="4000" dirty="0"/>
              <a:t>：</a:t>
            </a:r>
            <a:r>
              <a:rPr lang="en-US" altLang="zh-TW" sz="4000" dirty="0"/>
              <a:t>Lab2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1/3)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1" name="object 6"/>
          <p:cNvSpPr/>
          <p:nvPr/>
        </p:nvSpPr>
        <p:spPr>
          <a:xfrm>
            <a:off x="1686814" y="511442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059281" y="480536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968880" y="4287730"/>
            <a:ext cx="945571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Plot the sin(x) of the below figure, add “title, 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xlabel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, 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ylabel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, legend” to each 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figure  </a:t>
            </a:r>
            <a:r>
              <a:rPr lang="en-US" altLang="zh-TW" b="1" spc="-1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(20%)</a:t>
            </a:r>
            <a:endParaRPr lang="en-US" altLang="zh-TW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1685468" y="27722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057935" y="2463213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967533" y="1945575"/>
            <a:ext cx="94570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Produce 5000 regular distribution random number, divided into 25 class histogram and draw it out.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en-US" altLang="zh-TW" b="1" spc="-1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20%)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2062206" y="3071862"/>
            <a:ext cx="86423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When the random number change, what would happened to the figure?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When the class number change, what would happened to the figure?</a:t>
            </a:r>
          </a:p>
        </p:txBody>
      </p:sp>
      <p:sp>
        <p:nvSpPr>
          <p:cNvPr id="13" name="object 21"/>
          <p:cNvSpPr txBox="1"/>
          <p:nvPr/>
        </p:nvSpPr>
        <p:spPr>
          <a:xfrm>
            <a:off x="1967533" y="5481316"/>
            <a:ext cx="864230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Continuous diagrams(black dotted line)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ladder diagrams (red straight line)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stem diagrams (green circle)</a:t>
            </a:r>
          </a:p>
        </p:txBody>
      </p:sp>
      <p:sp>
        <p:nvSpPr>
          <p:cNvPr id="19" name="object 5"/>
          <p:cNvSpPr/>
          <p:nvPr/>
        </p:nvSpPr>
        <p:spPr>
          <a:xfrm>
            <a:off x="695400" y="1806925"/>
            <a:ext cx="10992664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5"/>
          <p:cNvSpPr/>
          <p:nvPr/>
        </p:nvSpPr>
        <p:spPr>
          <a:xfrm>
            <a:off x="696746" y="4149080"/>
            <a:ext cx="10991318" cy="1055976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7538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595703 w 5815116"/>
              <a:gd name="connsiteY5" fmla="*/ 905444 h 9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05444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95703" y="905444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8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Homework</a:t>
            </a:r>
            <a:r>
              <a:rPr lang="zh-TW" altLang="en-US" sz="4000" dirty="0"/>
              <a:t>：</a:t>
            </a:r>
            <a:r>
              <a:rPr lang="en-US" altLang="zh-TW" sz="4000" dirty="0"/>
              <a:t>Lab2 </a:t>
            </a:r>
            <a:r>
              <a:rPr lang="en-US" altLang="zh-TW" sz="4000" dirty="0" smtClean="0"/>
              <a:t>(2/3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20" name="object 5"/>
          <p:cNvSpPr/>
          <p:nvPr/>
        </p:nvSpPr>
        <p:spPr>
          <a:xfrm>
            <a:off x="696746" y="4149080"/>
            <a:ext cx="10991318" cy="1055976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7538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595703 w 5815116"/>
              <a:gd name="connsiteY5" fmla="*/ 905444 h 90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05444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95703" y="905444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6"/>
          <p:cNvSpPr/>
          <p:nvPr/>
        </p:nvSpPr>
        <p:spPr>
          <a:xfrm>
            <a:off x="1686814" y="511442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059281" y="480536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1968880" y="4287730"/>
            <a:ext cx="971918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See page 23. Plot </a:t>
            </a:r>
            <a:r>
              <a:rPr lang="en-US" altLang="zh-TW" spc="-1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sawtooth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wave and square </a:t>
            </a:r>
            <a:r>
              <a:rPr lang="en-US" altLang="zh-TW" spc="-10" dirty="0" err="1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wave.Produces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 frequency of 40Hz in 2 seconds, and the sampling rate is 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10kHz  </a:t>
            </a:r>
            <a:r>
              <a:rPr lang="en-US" altLang="zh-TW" b="1" spc="-1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(20%)</a:t>
            </a:r>
            <a:endParaRPr lang="en-US" altLang="zh-TW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695400" y="1806925"/>
            <a:ext cx="10992664" cy="1066734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1685468" y="27722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057935" y="2463213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967533" y="1945575"/>
            <a:ext cx="95290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See page 21. The sampling rate is 1000 Hz. Create a signal with two sin(x) (a=1, b=2) and add white 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noises.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en-US" altLang="zh-TW" b="1" spc="-1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20%)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2062206" y="3071862"/>
            <a:ext cx="86423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Use command subplot to show four kinds of the white noise with </a:t>
            </a:r>
            <a:endParaRPr lang="en-US" altLang="zh-TW" sz="2000" dirty="0" smtClean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68288" lvl="1">
              <a:spcBef>
                <a:spcPts val="550"/>
              </a:spcBef>
              <a:buClr>
                <a:schemeClr val="accent1"/>
              </a:buClr>
              <a:buSzPct val="70000"/>
            </a:pP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coefficient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0, 0.5, 1, 2 , and draw the first 50 points of the diagrams</a:t>
            </a:r>
          </a:p>
        </p:txBody>
      </p:sp>
      <p:sp>
        <p:nvSpPr>
          <p:cNvPr id="13" name="object 21"/>
          <p:cNvSpPr txBox="1"/>
          <p:nvPr/>
        </p:nvSpPr>
        <p:spPr>
          <a:xfrm>
            <a:off x="1967533" y="5481316"/>
            <a:ext cx="864230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Continuous diagrams(black dotted line)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ladder diagrams (red straight line)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stem diagrams (green circle)</a:t>
            </a:r>
          </a:p>
        </p:txBody>
      </p:sp>
    </p:spTree>
    <p:extLst>
      <p:ext uri="{BB962C8B-B14F-4D97-AF65-F5344CB8AC3E}">
        <p14:creationId xmlns:p14="http://schemas.microsoft.com/office/powerpoint/2010/main" val="1009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Homework</a:t>
            </a:r>
            <a:r>
              <a:rPr lang="zh-TW" altLang="en-US" sz="4000" dirty="0"/>
              <a:t>：</a:t>
            </a:r>
            <a:r>
              <a:rPr lang="en-US" altLang="zh-TW" sz="4000" dirty="0"/>
              <a:t>Lab2 </a:t>
            </a:r>
            <a:r>
              <a:rPr lang="en-US" altLang="zh-TW" sz="4000" dirty="0" smtClean="0"/>
              <a:t>(3/3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423592" y="4048230"/>
            <a:ext cx="5589950" cy="819834"/>
          </a:xfrm>
          <a:prstGeom prst="roundRect">
            <a:avLst>
              <a:gd name="adj" fmla="val 13519"/>
            </a:avLst>
          </a:prstGeom>
          <a:solidFill>
            <a:srgbClr val="E1F0FB"/>
          </a:solidFill>
          <a:ln>
            <a:noFill/>
          </a:ln>
        </p:spPr>
        <p:txBody>
          <a:bodyPr wrap="non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42900" lvl="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see page </a:t>
            </a:r>
            <a:r>
              <a:rPr lang="en-US" altLang="zh-TW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27-29</a:t>
            </a:r>
            <a:endParaRPr lang="en-US" altLang="zh-TW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342900" lvl="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TW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Non-numeric 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elements  convert  to </a:t>
            </a:r>
            <a:r>
              <a:rPr lang="en-US" altLang="zh-TW" sz="2000" b="1" dirty="0" smtClean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char</a:t>
            </a:r>
            <a:endParaRPr lang="en-US" altLang="zh-TW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680176" y="3772399"/>
            <a:ext cx="540000" cy="540000"/>
            <a:chOff x="9545273" y="4619252"/>
            <a:chExt cx="540000" cy="540000"/>
          </a:xfrm>
        </p:grpSpPr>
        <p:sp>
          <p:nvSpPr>
            <p:cNvPr id="17" name="橢圓 16"/>
            <p:cNvSpPr/>
            <p:nvPr/>
          </p:nvSpPr>
          <p:spPr>
            <a:xfrm>
              <a:off x="9545273" y="4619252"/>
              <a:ext cx="540000" cy="540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Freeform 282"/>
            <p:cNvSpPr>
              <a:spLocks noChangeAspect="1"/>
            </p:cNvSpPr>
            <p:nvPr/>
          </p:nvSpPr>
          <p:spPr>
            <a:xfrm>
              <a:off x="9645326" y="4727252"/>
              <a:ext cx="339893" cy="32400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object 5"/>
          <p:cNvSpPr/>
          <p:nvPr/>
        </p:nvSpPr>
        <p:spPr>
          <a:xfrm>
            <a:off x="695400" y="1806924"/>
            <a:ext cx="10992664" cy="1421472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81734 w 5815116"/>
              <a:gd name="connsiteY5" fmla="*/ 905444 h 905444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61913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573608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573608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1685468" y="313411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057935" y="2825060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 smtClean="0">
                <a:solidFill>
                  <a:srgbClr val="7E7E7E"/>
                </a:solidFill>
                <a:latin typeface="Calibri"/>
                <a:cs typeface="Calibri"/>
              </a:rPr>
              <a:t>5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1967533" y="1945575"/>
            <a:ext cx="95290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Generate “p_data1.txt” file, where the numerical values from data1.txt times 2. Next, follow the same procedure to generate “p_data2.txt”,  where the header are </a:t>
            </a:r>
            <a:r>
              <a:rPr lang="en-US" altLang="zh-TW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preserved.</a:t>
            </a:r>
            <a:r>
              <a:rPr lang="zh-TW" altLang="en-US" spc="-10" dirty="0" smtClean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en-US" altLang="zh-TW" b="1" spc="-1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20%)</a:t>
            </a:r>
            <a:endParaRPr lang="pt-BR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7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教學影片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0BA13-1C5E-40B6-BB8D-C972D465206B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944378" y="3056895"/>
            <a:ext cx="6040054" cy="46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uFill>
                  <a:solidFill>
                    <a:srgbClr val="0000FF"/>
                  </a:solidFill>
                </a:uFill>
                <a:hlinkClick r:id="rId2"/>
              </a:rPr>
              <a:t>DSP Lab 2</a:t>
            </a:r>
            <a:r>
              <a:rPr lang="zh-TW" altLang="en-US" sz="2400" dirty="0" smtClean="0">
                <a:uFill>
                  <a:solidFill>
                    <a:srgbClr val="0000FF"/>
                  </a:solidFill>
                </a:uFill>
                <a:hlinkClick r:id="rId2"/>
              </a:rPr>
              <a:t>：</a:t>
            </a:r>
            <a:r>
              <a:rPr lang="en-US" altLang="zh-TW" sz="2400" dirty="0" smtClean="0">
                <a:uFill>
                  <a:solidFill>
                    <a:srgbClr val="0000FF"/>
                  </a:solidFill>
                </a:uFill>
                <a:hlinkClick r:id="rId2"/>
              </a:rPr>
              <a:t>MATLAB </a:t>
            </a:r>
            <a:r>
              <a:rPr lang="zh-TW" altLang="en-US" sz="2400" dirty="0" smtClean="0">
                <a:uFill>
                  <a:solidFill>
                    <a:srgbClr val="0000FF"/>
                  </a:solidFill>
                </a:uFill>
                <a:hlinkClick r:id="rId2"/>
              </a:rPr>
              <a:t>基本繪圖與訊號處理</a:t>
            </a:r>
            <a:endParaRPr lang="en-US" altLang="zh-TW" sz="2400" dirty="0"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7" name="object 3"/>
          <p:cNvSpPr>
            <a:spLocks noChangeAspect="1"/>
          </p:cNvSpPr>
          <p:nvPr/>
        </p:nvSpPr>
        <p:spPr>
          <a:xfrm>
            <a:off x="8112224" y="3863880"/>
            <a:ext cx="1358485" cy="1887619"/>
          </a:xfrm>
          <a:custGeom>
            <a:avLst/>
            <a:gdLst/>
            <a:ahLst/>
            <a:cxnLst/>
            <a:rect l="l" t="t" r="r" b="b"/>
            <a:pathLst>
              <a:path w="1669415" h="2319654">
                <a:moveTo>
                  <a:pt x="659119" y="0"/>
                </a:moveTo>
                <a:lnTo>
                  <a:pt x="584951" y="0"/>
                </a:lnTo>
                <a:lnTo>
                  <a:pt x="584951" y="290195"/>
                </a:lnTo>
                <a:lnTo>
                  <a:pt x="659119" y="290195"/>
                </a:lnTo>
                <a:lnTo>
                  <a:pt x="659119" y="0"/>
                </a:lnTo>
                <a:close/>
              </a:path>
              <a:path w="1669415" h="2319654">
                <a:moveTo>
                  <a:pt x="225446" y="1036447"/>
                </a:moveTo>
                <a:lnTo>
                  <a:pt x="70194" y="1036447"/>
                </a:lnTo>
                <a:lnTo>
                  <a:pt x="53603" y="1049147"/>
                </a:lnTo>
                <a:lnTo>
                  <a:pt x="19275" y="1087247"/>
                </a:lnTo>
                <a:lnTo>
                  <a:pt x="743" y="1138047"/>
                </a:lnTo>
                <a:lnTo>
                  <a:pt x="0" y="1163447"/>
                </a:lnTo>
                <a:lnTo>
                  <a:pt x="4424" y="1201547"/>
                </a:lnTo>
                <a:lnTo>
                  <a:pt x="13632" y="1226947"/>
                </a:lnTo>
                <a:lnTo>
                  <a:pt x="27238" y="1265047"/>
                </a:lnTo>
                <a:lnTo>
                  <a:pt x="44856" y="1303147"/>
                </a:lnTo>
                <a:lnTo>
                  <a:pt x="66101" y="1341247"/>
                </a:lnTo>
                <a:lnTo>
                  <a:pt x="90588" y="1379347"/>
                </a:lnTo>
                <a:lnTo>
                  <a:pt x="117931" y="1430147"/>
                </a:lnTo>
                <a:lnTo>
                  <a:pt x="147746" y="1480947"/>
                </a:lnTo>
                <a:lnTo>
                  <a:pt x="179647" y="1519047"/>
                </a:lnTo>
                <a:lnTo>
                  <a:pt x="213248" y="1569847"/>
                </a:lnTo>
                <a:lnTo>
                  <a:pt x="248165" y="1620647"/>
                </a:lnTo>
                <a:lnTo>
                  <a:pt x="284012" y="1684147"/>
                </a:lnTo>
                <a:lnTo>
                  <a:pt x="320404" y="1734947"/>
                </a:lnTo>
                <a:lnTo>
                  <a:pt x="356955" y="1798447"/>
                </a:lnTo>
                <a:lnTo>
                  <a:pt x="393281" y="1861947"/>
                </a:lnTo>
                <a:lnTo>
                  <a:pt x="428995" y="1925447"/>
                </a:lnTo>
                <a:lnTo>
                  <a:pt x="454095" y="1963547"/>
                </a:lnTo>
                <a:lnTo>
                  <a:pt x="480241" y="2001647"/>
                </a:lnTo>
                <a:lnTo>
                  <a:pt x="507366" y="2039747"/>
                </a:lnTo>
                <a:lnTo>
                  <a:pt x="535407" y="2077847"/>
                </a:lnTo>
                <a:lnTo>
                  <a:pt x="564298" y="2115947"/>
                </a:lnTo>
                <a:lnTo>
                  <a:pt x="593974" y="2141347"/>
                </a:lnTo>
                <a:lnTo>
                  <a:pt x="624369" y="2166747"/>
                </a:lnTo>
                <a:lnTo>
                  <a:pt x="655419" y="2192147"/>
                </a:lnTo>
                <a:lnTo>
                  <a:pt x="687058" y="2217547"/>
                </a:lnTo>
                <a:lnTo>
                  <a:pt x="719222" y="2230247"/>
                </a:lnTo>
                <a:lnTo>
                  <a:pt x="751845" y="2255647"/>
                </a:lnTo>
                <a:lnTo>
                  <a:pt x="885624" y="2306447"/>
                </a:lnTo>
                <a:lnTo>
                  <a:pt x="919565" y="2306447"/>
                </a:lnTo>
                <a:lnTo>
                  <a:pt x="953574" y="2319147"/>
                </a:lnTo>
                <a:lnTo>
                  <a:pt x="1154540" y="2319147"/>
                </a:lnTo>
                <a:lnTo>
                  <a:pt x="1248757" y="2293747"/>
                </a:lnTo>
                <a:lnTo>
                  <a:pt x="1293601" y="2281047"/>
                </a:lnTo>
                <a:lnTo>
                  <a:pt x="1336721" y="2255647"/>
                </a:lnTo>
                <a:lnTo>
                  <a:pt x="1015522" y="2255647"/>
                </a:lnTo>
                <a:lnTo>
                  <a:pt x="977277" y="2242947"/>
                </a:lnTo>
                <a:lnTo>
                  <a:pt x="940566" y="2242947"/>
                </a:lnTo>
                <a:lnTo>
                  <a:pt x="905333" y="2230247"/>
                </a:lnTo>
                <a:lnTo>
                  <a:pt x="871519" y="2230247"/>
                </a:lnTo>
                <a:lnTo>
                  <a:pt x="839067" y="2217547"/>
                </a:lnTo>
                <a:lnTo>
                  <a:pt x="807920" y="2204847"/>
                </a:lnTo>
                <a:lnTo>
                  <a:pt x="778020" y="2192147"/>
                </a:lnTo>
                <a:lnTo>
                  <a:pt x="749309" y="2166747"/>
                </a:lnTo>
                <a:lnTo>
                  <a:pt x="721730" y="2154047"/>
                </a:lnTo>
                <a:lnTo>
                  <a:pt x="695226" y="2128647"/>
                </a:lnTo>
                <a:lnTo>
                  <a:pt x="669739" y="2115947"/>
                </a:lnTo>
                <a:lnTo>
                  <a:pt x="645210" y="2090547"/>
                </a:lnTo>
                <a:lnTo>
                  <a:pt x="621584" y="2065147"/>
                </a:lnTo>
                <a:lnTo>
                  <a:pt x="598802" y="2039747"/>
                </a:lnTo>
                <a:lnTo>
                  <a:pt x="576807" y="2014347"/>
                </a:lnTo>
                <a:lnTo>
                  <a:pt x="555541" y="1976247"/>
                </a:lnTo>
                <a:lnTo>
                  <a:pt x="534947" y="1950847"/>
                </a:lnTo>
                <a:lnTo>
                  <a:pt x="514967" y="1925447"/>
                </a:lnTo>
                <a:lnTo>
                  <a:pt x="495543" y="1887347"/>
                </a:lnTo>
                <a:lnTo>
                  <a:pt x="453950" y="1823847"/>
                </a:lnTo>
                <a:lnTo>
                  <a:pt x="413664" y="1747647"/>
                </a:lnTo>
                <a:lnTo>
                  <a:pt x="374841" y="1696847"/>
                </a:lnTo>
                <a:lnTo>
                  <a:pt x="337636" y="1633347"/>
                </a:lnTo>
                <a:lnTo>
                  <a:pt x="302204" y="1582547"/>
                </a:lnTo>
                <a:lnTo>
                  <a:pt x="268700" y="1531747"/>
                </a:lnTo>
                <a:lnTo>
                  <a:pt x="237280" y="1480947"/>
                </a:lnTo>
                <a:lnTo>
                  <a:pt x="208099" y="1430147"/>
                </a:lnTo>
                <a:lnTo>
                  <a:pt x="181311" y="1392047"/>
                </a:lnTo>
                <a:lnTo>
                  <a:pt x="157072" y="1353947"/>
                </a:lnTo>
                <a:lnTo>
                  <a:pt x="135538" y="1315847"/>
                </a:lnTo>
                <a:lnTo>
                  <a:pt x="116863" y="1277747"/>
                </a:lnTo>
                <a:lnTo>
                  <a:pt x="101202" y="1252347"/>
                </a:lnTo>
                <a:lnTo>
                  <a:pt x="88711" y="1226947"/>
                </a:lnTo>
                <a:lnTo>
                  <a:pt x="79545" y="1201547"/>
                </a:lnTo>
                <a:lnTo>
                  <a:pt x="73859" y="1176147"/>
                </a:lnTo>
                <a:lnTo>
                  <a:pt x="71807" y="1163447"/>
                </a:lnTo>
                <a:lnTo>
                  <a:pt x="73547" y="1138047"/>
                </a:lnTo>
                <a:lnTo>
                  <a:pt x="79231" y="1125347"/>
                </a:lnTo>
                <a:lnTo>
                  <a:pt x="89016" y="1112647"/>
                </a:lnTo>
                <a:lnTo>
                  <a:pt x="101765" y="1099947"/>
                </a:lnTo>
                <a:lnTo>
                  <a:pt x="333775" y="1099947"/>
                </a:lnTo>
                <a:lnTo>
                  <a:pt x="246773" y="1049147"/>
                </a:lnTo>
                <a:lnTo>
                  <a:pt x="225446" y="1036447"/>
                </a:lnTo>
                <a:close/>
              </a:path>
              <a:path w="1669415" h="2319654">
                <a:moveTo>
                  <a:pt x="1594855" y="1709547"/>
                </a:moveTo>
                <a:lnTo>
                  <a:pt x="1593076" y="1747647"/>
                </a:lnTo>
                <a:lnTo>
                  <a:pt x="1587828" y="1798447"/>
                </a:lnTo>
                <a:lnTo>
                  <a:pt x="1579248" y="1836547"/>
                </a:lnTo>
                <a:lnTo>
                  <a:pt x="1567472" y="1874647"/>
                </a:lnTo>
                <a:lnTo>
                  <a:pt x="1552636" y="1912747"/>
                </a:lnTo>
                <a:lnTo>
                  <a:pt x="1534875" y="1950847"/>
                </a:lnTo>
                <a:lnTo>
                  <a:pt x="1514327" y="1988947"/>
                </a:lnTo>
                <a:lnTo>
                  <a:pt x="1491126" y="2027047"/>
                </a:lnTo>
                <a:lnTo>
                  <a:pt x="1465409" y="2052447"/>
                </a:lnTo>
                <a:lnTo>
                  <a:pt x="1437312" y="2090547"/>
                </a:lnTo>
                <a:lnTo>
                  <a:pt x="1406971" y="2115947"/>
                </a:lnTo>
                <a:lnTo>
                  <a:pt x="1374522" y="2141347"/>
                </a:lnTo>
                <a:lnTo>
                  <a:pt x="1340100" y="2166747"/>
                </a:lnTo>
                <a:lnTo>
                  <a:pt x="1303843" y="2192147"/>
                </a:lnTo>
                <a:lnTo>
                  <a:pt x="1265886" y="2204847"/>
                </a:lnTo>
                <a:lnTo>
                  <a:pt x="1226364" y="2230247"/>
                </a:lnTo>
                <a:lnTo>
                  <a:pt x="1185415" y="2242947"/>
                </a:lnTo>
                <a:lnTo>
                  <a:pt x="1143174" y="2242947"/>
                </a:lnTo>
                <a:lnTo>
                  <a:pt x="1099777" y="2255647"/>
                </a:lnTo>
                <a:lnTo>
                  <a:pt x="1336721" y="2255647"/>
                </a:lnTo>
                <a:lnTo>
                  <a:pt x="1377956" y="2230247"/>
                </a:lnTo>
                <a:lnTo>
                  <a:pt x="1417143" y="2204847"/>
                </a:lnTo>
                <a:lnTo>
                  <a:pt x="1454122" y="2179447"/>
                </a:lnTo>
                <a:lnTo>
                  <a:pt x="1488731" y="2141347"/>
                </a:lnTo>
                <a:lnTo>
                  <a:pt x="1520810" y="2115947"/>
                </a:lnTo>
                <a:lnTo>
                  <a:pt x="1550196" y="2077847"/>
                </a:lnTo>
                <a:lnTo>
                  <a:pt x="1576729" y="2039747"/>
                </a:lnTo>
                <a:lnTo>
                  <a:pt x="1600248" y="1988947"/>
                </a:lnTo>
                <a:lnTo>
                  <a:pt x="1620591" y="1950847"/>
                </a:lnTo>
                <a:lnTo>
                  <a:pt x="1637596" y="1900047"/>
                </a:lnTo>
                <a:lnTo>
                  <a:pt x="1651104" y="1861947"/>
                </a:lnTo>
                <a:lnTo>
                  <a:pt x="1660952" y="1811147"/>
                </a:lnTo>
                <a:lnTo>
                  <a:pt x="1663965" y="1785747"/>
                </a:lnTo>
                <a:lnTo>
                  <a:pt x="1594855" y="1785747"/>
                </a:lnTo>
                <a:lnTo>
                  <a:pt x="1594855" y="1709547"/>
                </a:lnTo>
                <a:close/>
              </a:path>
              <a:path w="1669415" h="2319654">
                <a:moveTo>
                  <a:pt x="1633016" y="1163447"/>
                </a:moveTo>
                <a:lnTo>
                  <a:pt x="1518208" y="1163447"/>
                </a:lnTo>
                <a:lnTo>
                  <a:pt x="1531372" y="1176147"/>
                </a:lnTo>
                <a:lnTo>
                  <a:pt x="1543591" y="1176147"/>
                </a:lnTo>
                <a:lnTo>
                  <a:pt x="1554760" y="1188847"/>
                </a:lnTo>
                <a:lnTo>
                  <a:pt x="1564776" y="1201547"/>
                </a:lnTo>
                <a:lnTo>
                  <a:pt x="1573535" y="1214247"/>
                </a:lnTo>
                <a:lnTo>
                  <a:pt x="1580934" y="1214247"/>
                </a:lnTo>
                <a:lnTo>
                  <a:pt x="1586869" y="1226947"/>
                </a:lnTo>
                <a:lnTo>
                  <a:pt x="1591237" y="1239647"/>
                </a:lnTo>
                <a:lnTo>
                  <a:pt x="1593933" y="1265047"/>
                </a:lnTo>
                <a:lnTo>
                  <a:pt x="1594855" y="1277747"/>
                </a:lnTo>
                <a:lnTo>
                  <a:pt x="1594855" y="1785747"/>
                </a:lnTo>
                <a:lnTo>
                  <a:pt x="1663965" y="1785747"/>
                </a:lnTo>
                <a:lnTo>
                  <a:pt x="1666979" y="1760347"/>
                </a:lnTo>
                <a:lnTo>
                  <a:pt x="1669023" y="1709547"/>
                </a:lnTo>
                <a:lnTo>
                  <a:pt x="1669023" y="1277747"/>
                </a:lnTo>
                <a:lnTo>
                  <a:pt x="1666618" y="1239647"/>
                </a:lnTo>
                <a:lnTo>
                  <a:pt x="1654473" y="1201547"/>
                </a:lnTo>
                <a:lnTo>
                  <a:pt x="1641138" y="1176147"/>
                </a:lnTo>
                <a:lnTo>
                  <a:pt x="1633016" y="1163447"/>
                </a:lnTo>
                <a:close/>
              </a:path>
              <a:path w="1669415" h="2319654">
                <a:moveTo>
                  <a:pt x="333775" y="1099947"/>
                </a:moveTo>
                <a:lnTo>
                  <a:pt x="187607" y="1099947"/>
                </a:lnTo>
                <a:lnTo>
                  <a:pt x="208323" y="1112647"/>
                </a:lnTo>
                <a:lnTo>
                  <a:pt x="229931" y="1125347"/>
                </a:lnTo>
                <a:lnTo>
                  <a:pt x="252307" y="1138047"/>
                </a:lnTo>
                <a:lnTo>
                  <a:pt x="275325" y="1150747"/>
                </a:lnTo>
                <a:lnTo>
                  <a:pt x="298862" y="1163447"/>
                </a:lnTo>
                <a:lnTo>
                  <a:pt x="322792" y="1188847"/>
                </a:lnTo>
                <a:lnTo>
                  <a:pt x="346991" y="1201547"/>
                </a:lnTo>
                <a:lnTo>
                  <a:pt x="419956" y="1277747"/>
                </a:lnTo>
                <a:lnTo>
                  <a:pt x="443985" y="1290447"/>
                </a:lnTo>
                <a:lnTo>
                  <a:pt x="467660" y="1315847"/>
                </a:lnTo>
                <a:lnTo>
                  <a:pt x="490857" y="1341247"/>
                </a:lnTo>
                <a:lnTo>
                  <a:pt x="513450" y="1366647"/>
                </a:lnTo>
                <a:lnTo>
                  <a:pt x="513475" y="1188847"/>
                </a:lnTo>
                <a:lnTo>
                  <a:pt x="441822" y="1188847"/>
                </a:lnTo>
                <a:lnTo>
                  <a:pt x="420590" y="1176147"/>
                </a:lnTo>
                <a:lnTo>
                  <a:pt x="399108" y="1150747"/>
                </a:lnTo>
                <a:lnTo>
                  <a:pt x="377437" y="1138047"/>
                </a:lnTo>
                <a:lnTo>
                  <a:pt x="355636" y="1112647"/>
                </a:lnTo>
                <a:lnTo>
                  <a:pt x="333775" y="1099947"/>
                </a:lnTo>
                <a:close/>
              </a:path>
              <a:path w="1669415" h="2319654">
                <a:moveTo>
                  <a:pt x="767810" y="439547"/>
                </a:moveTo>
                <a:lnTo>
                  <a:pt x="653260" y="439547"/>
                </a:lnTo>
                <a:lnTo>
                  <a:pt x="666406" y="452247"/>
                </a:lnTo>
                <a:lnTo>
                  <a:pt x="678664" y="452247"/>
                </a:lnTo>
                <a:lnTo>
                  <a:pt x="689917" y="464947"/>
                </a:lnTo>
                <a:lnTo>
                  <a:pt x="700049" y="477647"/>
                </a:lnTo>
                <a:lnTo>
                  <a:pt x="708943" y="490347"/>
                </a:lnTo>
                <a:lnTo>
                  <a:pt x="716481" y="490347"/>
                </a:lnTo>
                <a:lnTo>
                  <a:pt x="722547" y="503047"/>
                </a:lnTo>
                <a:lnTo>
                  <a:pt x="727025" y="515747"/>
                </a:lnTo>
                <a:lnTo>
                  <a:pt x="729797" y="541147"/>
                </a:lnTo>
                <a:lnTo>
                  <a:pt x="730747" y="553847"/>
                </a:lnTo>
                <a:lnTo>
                  <a:pt x="730747" y="1315847"/>
                </a:lnTo>
                <a:lnTo>
                  <a:pt x="802248" y="1315847"/>
                </a:lnTo>
                <a:lnTo>
                  <a:pt x="802256" y="1049147"/>
                </a:lnTo>
                <a:lnTo>
                  <a:pt x="811160" y="1011047"/>
                </a:lnTo>
                <a:lnTo>
                  <a:pt x="825368" y="985647"/>
                </a:lnTo>
                <a:lnTo>
                  <a:pt x="834579" y="985647"/>
                </a:lnTo>
                <a:lnTo>
                  <a:pt x="845030" y="972947"/>
                </a:lnTo>
                <a:lnTo>
                  <a:pt x="856596" y="960247"/>
                </a:lnTo>
                <a:lnTo>
                  <a:pt x="869151" y="960247"/>
                </a:lnTo>
                <a:lnTo>
                  <a:pt x="882572" y="947547"/>
                </a:lnTo>
                <a:lnTo>
                  <a:pt x="1054833" y="947547"/>
                </a:lnTo>
                <a:lnTo>
                  <a:pt x="1046936" y="934847"/>
                </a:lnTo>
                <a:lnTo>
                  <a:pt x="1038254" y="934847"/>
                </a:lnTo>
                <a:lnTo>
                  <a:pt x="1028808" y="922147"/>
                </a:lnTo>
                <a:lnTo>
                  <a:pt x="1018620" y="909447"/>
                </a:lnTo>
                <a:lnTo>
                  <a:pt x="802248" y="909447"/>
                </a:lnTo>
                <a:lnTo>
                  <a:pt x="802248" y="553847"/>
                </a:lnTo>
                <a:lnTo>
                  <a:pt x="799927" y="515747"/>
                </a:lnTo>
                <a:lnTo>
                  <a:pt x="788268" y="477647"/>
                </a:lnTo>
                <a:lnTo>
                  <a:pt x="775537" y="452247"/>
                </a:lnTo>
                <a:lnTo>
                  <a:pt x="767810" y="439547"/>
                </a:lnTo>
                <a:close/>
              </a:path>
              <a:path w="1669415" h="2319654">
                <a:moveTo>
                  <a:pt x="1344804" y="1023747"/>
                </a:moveTo>
                <a:lnTo>
                  <a:pt x="1231021" y="1023747"/>
                </a:lnTo>
                <a:lnTo>
                  <a:pt x="1244168" y="1036447"/>
                </a:lnTo>
                <a:lnTo>
                  <a:pt x="1256425" y="1036447"/>
                </a:lnTo>
                <a:lnTo>
                  <a:pt x="1267674" y="1049147"/>
                </a:lnTo>
                <a:lnTo>
                  <a:pt x="1277801" y="1049147"/>
                </a:lnTo>
                <a:lnTo>
                  <a:pt x="1286688" y="1061847"/>
                </a:lnTo>
                <a:lnTo>
                  <a:pt x="1304753" y="1099947"/>
                </a:lnTo>
                <a:lnTo>
                  <a:pt x="1308470" y="1125347"/>
                </a:lnTo>
                <a:lnTo>
                  <a:pt x="1308470" y="1315847"/>
                </a:lnTo>
                <a:lnTo>
                  <a:pt x="1380098" y="1315847"/>
                </a:lnTo>
                <a:lnTo>
                  <a:pt x="1380155" y="1277747"/>
                </a:lnTo>
                <a:lnTo>
                  <a:pt x="1384757" y="1239647"/>
                </a:lnTo>
                <a:lnTo>
                  <a:pt x="1403942" y="1201547"/>
                </a:lnTo>
                <a:lnTo>
                  <a:pt x="1413139" y="1201547"/>
                </a:lnTo>
                <a:lnTo>
                  <a:pt x="1423540" y="1188847"/>
                </a:lnTo>
                <a:lnTo>
                  <a:pt x="1435026" y="1176147"/>
                </a:lnTo>
                <a:lnTo>
                  <a:pt x="1447479" y="1176147"/>
                </a:lnTo>
                <a:lnTo>
                  <a:pt x="1460781" y="1163447"/>
                </a:lnTo>
                <a:lnTo>
                  <a:pt x="1623976" y="1163447"/>
                </a:lnTo>
                <a:lnTo>
                  <a:pt x="1614056" y="1150747"/>
                </a:lnTo>
                <a:lnTo>
                  <a:pt x="1603295" y="1138047"/>
                </a:lnTo>
                <a:lnTo>
                  <a:pt x="1591733" y="1125347"/>
                </a:lnTo>
                <a:lnTo>
                  <a:pt x="1380098" y="1125347"/>
                </a:lnTo>
                <a:lnTo>
                  <a:pt x="1379493" y="1112647"/>
                </a:lnTo>
                <a:lnTo>
                  <a:pt x="1370779" y="1074547"/>
                </a:lnTo>
                <a:lnTo>
                  <a:pt x="1352697" y="1036447"/>
                </a:lnTo>
                <a:lnTo>
                  <a:pt x="1344804" y="1023747"/>
                </a:lnTo>
                <a:close/>
              </a:path>
              <a:path w="1669415" h="2319654">
                <a:moveTo>
                  <a:pt x="1054833" y="947547"/>
                </a:moveTo>
                <a:lnTo>
                  <a:pt x="940515" y="947547"/>
                </a:lnTo>
                <a:lnTo>
                  <a:pt x="953907" y="960247"/>
                </a:lnTo>
                <a:lnTo>
                  <a:pt x="966400" y="960247"/>
                </a:lnTo>
                <a:lnTo>
                  <a:pt x="977874" y="972947"/>
                </a:lnTo>
                <a:lnTo>
                  <a:pt x="988208" y="985647"/>
                </a:lnTo>
                <a:lnTo>
                  <a:pt x="997282" y="985647"/>
                </a:lnTo>
                <a:lnTo>
                  <a:pt x="1004976" y="998347"/>
                </a:lnTo>
                <a:lnTo>
                  <a:pt x="1011170" y="1011047"/>
                </a:lnTo>
                <a:lnTo>
                  <a:pt x="1015743" y="1023747"/>
                </a:lnTo>
                <a:lnTo>
                  <a:pt x="1018575" y="1036447"/>
                </a:lnTo>
                <a:lnTo>
                  <a:pt x="1019545" y="1061847"/>
                </a:lnTo>
                <a:lnTo>
                  <a:pt x="1019545" y="1239647"/>
                </a:lnTo>
                <a:lnTo>
                  <a:pt x="1091173" y="1239647"/>
                </a:lnTo>
                <a:lnTo>
                  <a:pt x="1091288" y="1125347"/>
                </a:lnTo>
                <a:lnTo>
                  <a:pt x="1101212" y="1087247"/>
                </a:lnTo>
                <a:lnTo>
                  <a:pt x="1125041" y="1049147"/>
                </a:lnTo>
                <a:lnTo>
                  <a:pt x="1135561" y="1036447"/>
                </a:lnTo>
                <a:lnTo>
                  <a:pt x="1147184" y="1036447"/>
                </a:lnTo>
                <a:lnTo>
                  <a:pt x="1159802" y="1023747"/>
                </a:lnTo>
                <a:lnTo>
                  <a:pt x="1344804" y="1023747"/>
                </a:lnTo>
                <a:lnTo>
                  <a:pt x="1336056" y="1011047"/>
                </a:lnTo>
                <a:lnTo>
                  <a:pt x="1326499" y="998347"/>
                </a:lnTo>
                <a:lnTo>
                  <a:pt x="1078127" y="998347"/>
                </a:lnTo>
                <a:lnTo>
                  <a:pt x="1073591" y="985647"/>
                </a:lnTo>
                <a:lnTo>
                  <a:pt x="1068182" y="972947"/>
                </a:lnTo>
                <a:lnTo>
                  <a:pt x="1061922" y="960247"/>
                </a:lnTo>
                <a:lnTo>
                  <a:pt x="1054833" y="947547"/>
                </a:lnTo>
                <a:close/>
              </a:path>
              <a:path w="1669415" h="2319654">
                <a:moveTo>
                  <a:pt x="759232" y="426847"/>
                </a:moveTo>
                <a:lnTo>
                  <a:pt x="484607" y="426847"/>
                </a:lnTo>
                <a:lnTo>
                  <a:pt x="476098" y="439547"/>
                </a:lnTo>
                <a:lnTo>
                  <a:pt x="455763" y="477647"/>
                </a:lnTo>
                <a:lnTo>
                  <a:pt x="444141" y="515747"/>
                </a:lnTo>
                <a:lnTo>
                  <a:pt x="441822" y="553847"/>
                </a:lnTo>
                <a:lnTo>
                  <a:pt x="441822" y="1188847"/>
                </a:lnTo>
                <a:lnTo>
                  <a:pt x="513475" y="1188847"/>
                </a:lnTo>
                <a:lnTo>
                  <a:pt x="513564" y="541147"/>
                </a:lnTo>
                <a:lnTo>
                  <a:pt x="515138" y="528447"/>
                </a:lnTo>
                <a:lnTo>
                  <a:pt x="529997" y="490347"/>
                </a:lnTo>
                <a:lnTo>
                  <a:pt x="547260" y="464947"/>
                </a:lnTo>
                <a:lnTo>
                  <a:pt x="557773" y="464947"/>
                </a:lnTo>
                <a:lnTo>
                  <a:pt x="569393" y="452247"/>
                </a:lnTo>
                <a:lnTo>
                  <a:pt x="582012" y="452247"/>
                </a:lnTo>
                <a:lnTo>
                  <a:pt x="595521" y="439547"/>
                </a:lnTo>
                <a:lnTo>
                  <a:pt x="767810" y="439547"/>
                </a:lnTo>
                <a:lnTo>
                  <a:pt x="759232" y="426847"/>
                </a:lnTo>
                <a:close/>
              </a:path>
              <a:path w="1669415" h="2319654">
                <a:moveTo>
                  <a:pt x="1566358" y="1112647"/>
                </a:moveTo>
                <a:lnTo>
                  <a:pt x="1401491" y="1112647"/>
                </a:lnTo>
                <a:lnTo>
                  <a:pt x="1390599" y="1125347"/>
                </a:lnTo>
                <a:lnTo>
                  <a:pt x="1579408" y="1125347"/>
                </a:lnTo>
                <a:lnTo>
                  <a:pt x="1566358" y="1112647"/>
                </a:lnTo>
                <a:close/>
              </a:path>
              <a:path w="1669415" h="2319654">
                <a:moveTo>
                  <a:pt x="1538242" y="1099947"/>
                </a:moveTo>
                <a:lnTo>
                  <a:pt x="1436513" y="1099947"/>
                </a:lnTo>
                <a:lnTo>
                  <a:pt x="1424450" y="1112647"/>
                </a:lnTo>
                <a:lnTo>
                  <a:pt x="1552623" y="1112647"/>
                </a:lnTo>
                <a:lnTo>
                  <a:pt x="1538242" y="1099947"/>
                </a:lnTo>
                <a:close/>
              </a:path>
              <a:path w="1669415" h="2319654">
                <a:moveTo>
                  <a:pt x="183715" y="1023747"/>
                </a:moveTo>
                <a:lnTo>
                  <a:pt x="105612" y="1023747"/>
                </a:lnTo>
                <a:lnTo>
                  <a:pt x="87550" y="1036447"/>
                </a:lnTo>
                <a:lnTo>
                  <a:pt x="204407" y="1036447"/>
                </a:lnTo>
                <a:lnTo>
                  <a:pt x="183715" y="1023747"/>
                </a:lnTo>
                <a:close/>
              </a:path>
              <a:path w="1669415" h="2319654">
                <a:moveTo>
                  <a:pt x="1293440" y="972947"/>
                </a:moveTo>
                <a:lnTo>
                  <a:pt x="1098786" y="972947"/>
                </a:lnTo>
                <a:lnTo>
                  <a:pt x="1088247" y="985647"/>
                </a:lnTo>
                <a:lnTo>
                  <a:pt x="1078127" y="998347"/>
                </a:lnTo>
                <a:lnTo>
                  <a:pt x="1326499" y="998347"/>
                </a:lnTo>
                <a:lnTo>
                  <a:pt x="1316180" y="985647"/>
                </a:lnTo>
                <a:lnTo>
                  <a:pt x="1305145" y="985647"/>
                </a:lnTo>
                <a:lnTo>
                  <a:pt x="1293440" y="972947"/>
                </a:lnTo>
                <a:close/>
              </a:path>
              <a:path w="1669415" h="2319654">
                <a:moveTo>
                  <a:pt x="1268209" y="960247"/>
                </a:moveTo>
                <a:lnTo>
                  <a:pt x="1121070" y="960247"/>
                </a:lnTo>
                <a:lnTo>
                  <a:pt x="1109731" y="972947"/>
                </a:lnTo>
                <a:lnTo>
                  <a:pt x="1281113" y="972947"/>
                </a:lnTo>
                <a:lnTo>
                  <a:pt x="1268209" y="960247"/>
                </a:lnTo>
                <a:close/>
              </a:path>
              <a:path w="1669415" h="2319654">
                <a:moveTo>
                  <a:pt x="1226502" y="947547"/>
                </a:moveTo>
                <a:lnTo>
                  <a:pt x="1157323" y="947547"/>
                </a:lnTo>
                <a:lnTo>
                  <a:pt x="1144879" y="960247"/>
                </a:lnTo>
                <a:lnTo>
                  <a:pt x="1240857" y="960247"/>
                </a:lnTo>
                <a:lnTo>
                  <a:pt x="1226502" y="947547"/>
                </a:lnTo>
                <a:close/>
              </a:path>
              <a:path w="1669415" h="2319654">
                <a:moveTo>
                  <a:pt x="996106" y="896747"/>
                </a:moveTo>
                <a:lnTo>
                  <a:pt x="823678" y="896747"/>
                </a:lnTo>
                <a:lnTo>
                  <a:pt x="812772" y="909447"/>
                </a:lnTo>
                <a:lnTo>
                  <a:pt x="1007712" y="909447"/>
                </a:lnTo>
                <a:lnTo>
                  <a:pt x="996106" y="896747"/>
                </a:lnTo>
                <a:close/>
              </a:path>
              <a:path w="1669415" h="2319654">
                <a:moveTo>
                  <a:pt x="970887" y="884047"/>
                </a:moveTo>
                <a:lnTo>
                  <a:pt x="846638" y="884047"/>
                </a:lnTo>
                <a:lnTo>
                  <a:pt x="834967" y="896747"/>
                </a:lnTo>
                <a:lnTo>
                  <a:pt x="983824" y="896747"/>
                </a:lnTo>
                <a:lnTo>
                  <a:pt x="970887" y="884047"/>
                </a:lnTo>
                <a:close/>
              </a:path>
              <a:path w="1669415" h="2319654">
                <a:moveTo>
                  <a:pt x="897151" y="871347"/>
                </a:moveTo>
                <a:lnTo>
                  <a:pt x="883949" y="884047"/>
                </a:lnTo>
                <a:lnTo>
                  <a:pt x="913033" y="884047"/>
                </a:lnTo>
                <a:lnTo>
                  <a:pt x="897151" y="871347"/>
                </a:lnTo>
                <a:close/>
              </a:path>
              <a:path w="1669415" h="2319654">
                <a:moveTo>
                  <a:pt x="331840" y="617347"/>
                </a:moveTo>
                <a:lnTo>
                  <a:pt x="50662" y="680847"/>
                </a:lnTo>
                <a:lnTo>
                  <a:pt x="68569" y="757047"/>
                </a:lnTo>
                <a:lnTo>
                  <a:pt x="349747" y="680847"/>
                </a:lnTo>
                <a:lnTo>
                  <a:pt x="331840" y="617347"/>
                </a:lnTo>
                <a:close/>
              </a:path>
              <a:path w="1669415" h="2319654">
                <a:moveTo>
                  <a:pt x="912230" y="617347"/>
                </a:moveTo>
                <a:lnTo>
                  <a:pt x="894323" y="680847"/>
                </a:lnTo>
                <a:lnTo>
                  <a:pt x="1175501" y="757047"/>
                </a:lnTo>
                <a:lnTo>
                  <a:pt x="1193408" y="680847"/>
                </a:lnTo>
                <a:lnTo>
                  <a:pt x="912230" y="617347"/>
                </a:lnTo>
                <a:close/>
              </a:path>
              <a:path w="1669415" h="2319654">
                <a:moveTo>
                  <a:pt x="196331" y="198247"/>
                </a:moveTo>
                <a:lnTo>
                  <a:pt x="150357" y="249047"/>
                </a:lnTo>
                <a:lnTo>
                  <a:pt x="375274" y="426847"/>
                </a:lnTo>
                <a:lnTo>
                  <a:pt x="421375" y="376047"/>
                </a:lnTo>
                <a:lnTo>
                  <a:pt x="196331" y="198247"/>
                </a:lnTo>
                <a:close/>
              </a:path>
              <a:path w="1669415" h="2319654">
                <a:moveTo>
                  <a:pt x="728813" y="401447"/>
                </a:moveTo>
                <a:lnTo>
                  <a:pt x="514709" y="401447"/>
                </a:lnTo>
                <a:lnTo>
                  <a:pt x="503957" y="414147"/>
                </a:lnTo>
                <a:lnTo>
                  <a:pt x="493908" y="426847"/>
                </a:lnTo>
                <a:lnTo>
                  <a:pt x="749845" y="426847"/>
                </a:lnTo>
                <a:lnTo>
                  <a:pt x="739691" y="414147"/>
                </a:lnTo>
                <a:lnTo>
                  <a:pt x="728813" y="401447"/>
                </a:lnTo>
                <a:close/>
              </a:path>
              <a:path w="1669415" h="2319654">
                <a:moveTo>
                  <a:pt x="1047739" y="198247"/>
                </a:moveTo>
                <a:lnTo>
                  <a:pt x="822695" y="376047"/>
                </a:lnTo>
                <a:lnTo>
                  <a:pt x="868796" y="426847"/>
                </a:lnTo>
                <a:lnTo>
                  <a:pt x="1093713" y="249047"/>
                </a:lnTo>
                <a:lnTo>
                  <a:pt x="1047739" y="198247"/>
                </a:lnTo>
                <a:close/>
              </a:path>
              <a:path w="1669415" h="2319654">
                <a:moveTo>
                  <a:pt x="705051" y="388747"/>
                </a:moveTo>
                <a:lnTo>
                  <a:pt x="538148" y="388747"/>
                </a:lnTo>
                <a:lnTo>
                  <a:pt x="526121" y="401447"/>
                </a:lnTo>
                <a:lnTo>
                  <a:pt x="717252" y="401447"/>
                </a:lnTo>
                <a:lnTo>
                  <a:pt x="705051" y="388747"/>
                </a:lnTo>
                <a:close/>
              </a:path>
              <a:path w="1669415" h="2319654">
                <a:moveTo>
                  <a:pt x="678898" y="376047"/>
                </a:moveTo>
                <a:lnTo>
                  <a:pt x="563872" y="376047"/>
                </a:lnTo>
                <a:lnTo>
                  <a:pt x="550747" y="388747"/>
                </a:lnTo>
                <a:lnTo>
                  <a:pt x="692252" y="388747"/>
                </a:lnTo>
                <a:lnTo>
                  <a:pt x="678898" y="376047"/>
                </a:lnTo>
                <a:close/>
              </a:path>
              <a:path w="1669415" h="2319654">
                <a:moveTo>
                  <a:pt x="635921" y="363347"/>
                </a:moveTo>
                <a:lnTo>
                  <a:pt x="605972" y="363347"/>
                </a:lnTo>
                <a:lnTo>
                  <a:pt x="591529" y="376047"/>
                </a:lnTo>
                <a:lnTo>
                  <a:pt x="650690" y="376047"/>
                </a:lnTo>
                <a:lnTo>
                  <a:pt x="635921" y="3633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483"/>
          <p:cNvSpPr>
            <a:spLocks noChangeAspect="1"/>
          </p:cNvSpPr>
          <p:nvPr/>
        </p:nvSpPr>
        <p:spPr>
          <a:xfrm>
            <a:off x="2063552" y="2708920"/>
            <a:ext cx="1620000" cy="1156807"/>
          </a:xfrm>
          <a:custGeom>
            <a:avLst/>
            <a:gdLst/>
            <a:ahLst/>
            <a:cxnLst/>
            <a:rect l="l" t="t" r="r" b="b"/>
            <a:pathLst>
              <a:path w="504824" h="360589">
                <a:moveTo>
                  <a:pt x="252412" y="0"/>
                </a:moveTo>
                <a:cubicBezTo>
                  <a:pt x="336737" y="0"/>
                  <a:pt x="399746" y="2348"/>
                  <a:pt x="441440" y="7043"/>
                </a:cubicBezTo>
                <a:cubicBezTo>
                  <a:pt x="454774" y="8545"/>
                  <a:pt x="466465" y="13992"/>
                  <a:pt x="476512" y="23382"/>
                </a:cubicBezTo>
                <a:cubicBezTo>
                  <a:pt x="486561" y="32772"/>
                  <a:pt x="493086" y="44322"/>
                  <a:pt x="496091" y="58032"/>
                </a:cubicBezTo>
                <a:cubicBezTo>
                  <a:pt x="498720" y="70240"/>
                  <a:pt x="500739" y="84090"/>
                  <a:pt x="502147" y="99585"/>
                </a:cubicBezTo>
                <a:cubicBezTo>
                  <a:pt x="503556" y="115078"/>
                  <a:pt x="504354" y="127896"/>
                  <a:pt x="504542" y="138038"/>
                </a:cubicBezTo>
                <a:cubicBezTo>
                  <a:pt x="504730" y="148180"/>
                  <a:pt x="504824" y="162265"/>
                  <a:pt x="504824" y="180294"/>
                </a:cubicBezTo>
                <a:cubicBezTo>
                  <a:pt x="504824" y="198324"/>
                  <a:pt x="504730" y="212409"/>
                  <a:pt x="504542" y="222551"/>
                </a:cubicBezTo>
                <a:cubicBezTo>
                  <a:pt x="504354" y="232693"/>
                  <a:pt x="503556" y="245511"/>
                  <a:pt x="502147" y="261004"/>
                </a:cubicBezTo>
                <a:cubicBezTo>
                  <a:pt x="500739" y="276499"/>
                  <a:pt x="498626" y="290349"/>
                  <a:pt x="495809" y="302557"/>
                </a:cubicBezTo>
                <a:cubicBezTo>
                  <a:pt x="492805" y="316267"/>
                  <a:pt x="486325" y="327817"/>
                  <a:pt x="476371" y="337207"/>
                </a:cubicBezTo>
                <a:cubicBezTo>
                  <a:pt x="466418" y="346597"/>
                  <a:pt x="454774" y="352044"/>
                  <a:pt x="441440" y="353546"/>
                </a:cubicBezTo>
                <a:cubicBezTo>
                  <a:pt x="399746" y="358241"/>
                  <a:pt x="336737" y="360589"/>
                  <a:pt x="252412" y="360589"/>
                </a:cubicBezTo>
                <a:cubicBezTo>
                  <a:pt x="168087" y="360589"/>
                  <a:pt x="105078" y="358241"/>
                  <a:pt x="63384" y="353546"/>
                </a:cubicBezTo>
                <a:cubicBezTo>
                  <a:pt x="50050" y="352044"/>
                  <a:pt x="38359" y="346597"/>
                  <a:pt x="28311" y="337207"/>
                </a:cubicBezTo>
                <a:cubicBezTo>
                  <a:pt x="18264" y="327817"/>
                  <a:pt x="11737" y="316267"/>
                  <a:pt x="8733" y="302557"/>
                </a:cubicBezTo>
                <a:cubicBezTo>
                  <a:pt x="6103" y="290349"/>
                  <a:pt x="4084" y="276499"/>
                  <a:pt x="2676" y="261004"/>
                </a:cubicBezTo>
                <a:cubicBezTo>
                  <a:pt x="1267" y="245511"/>
                  <a:pt x="469" y="232693"/>
                  <a:pt x="281" y="222551"/>
                </a:cubicBezTo>
                <a:cubicBezTo>
                  <a:pt x="93" y="212409"/>
                  <a:pt x="0" y="198324"/>
                  <a:pt x="0" y="180294"/>
                </a:cubicBezTo>
                <a:cubicBezTo>
                  <a:pt x="0" y="162265"/>
                  <a:pt x="93" y="148180"/>
                  <a:pt x="281" y="138038"/>
                </a:cubicBezTo>
                <a:cubicBezTo>
                  <a:pt x="469" y="127896"/>
                  <a:pt x="1267" y="115078"/>
                  <a:pt x="2676" y="99585"/>
                </a:cubicBezTo>
                <a:cubicBezTo>
                  <a:pt x="4084" y="84090"/>
                  <a:pt x="6197" y="70240"/>
                  <a:pt x="9014" y="58032"/>
                </a:cubicBezTo>
                <a:cubicBezTo>
                  <a:pt x="12019" y="44322"/>
                  <a:pt x="18498" y="32772"/>
                  <a:pt x="28453" y="23382"/>
                </a:cubicBezTo>
                <a:cubicBezTo>
                  <a:pt x="38406" y="13992"/>
                  <a:pt x="50050" y="8545"/>
                  <a:pt x="63384" y="7043"/>
                </a:cubicBezTo>
                <a:cubicBezTo>
                  <a:pt x="105078" y="2348"/>
                  <a:pt x="168087" y="0"/>
                  <a:pt x="252412" y="0"/>
                </a:cubicBezTo>
                <a:close/>
                <a:moveTo>
                  <a:pt x="198958" y="71977"/>
                </a:moveTo>
                <a:cubicBezTo>
                  <a:pt x="195906" y="71883"/>
                  <a:pt x="192783" y="72681"/>
                  <a:pt x="189591" y="74371"/>
                </a:cubicBezTo>
                <a:cubicBezTo>
                  <a:pt x="183393" y="77752"/>
                  <a:pt x="180294" y="83011"/>
                  <a:pt x="180294" y="90147"/>
                </a:cubicBezTo>
                <a:lnTo>
                  <a:pt x="180294" y="270442"/>
                </a:lnTo>
                <a:cubicBezTo>
                  <a:pt x="180294" y="277578"/>
                  <a:pt x="183393" y="282837"/>
                  <a:pt x="189591" y="286218"/>
                </a:cubicBezTo>
                <a:cubicBezTo>
                  <a:pt x="192595" y="287720"/>
                  <a:pt x="195507" y="288471"/>
                  <a:pt x="198324" y="288471"/>
                </a:cubicBezTo>
                <a:cubicBezTo>
                  <a:pt x="202080" y="288471"/>
                  <a:pt x="205273" y="287532"/>
                  <a:pt x="207902" y="285654"/>
                </a:cubicBezTo>
                <a:lnTo>
                  <a:pt x="352137" y="195507"/>
                </a:lnTo>
                <a:cubicBezTo>
                  <a:pt x="357771" y="192314"/>
                  <a:pt x="360588" y="187243"/>
                  <a:pt x="360588" y="180294"/>
                </a:cubicBezTo>
                <a:cubicBezTo>
                  <a:pt x="360588" y="173345"/>
                  <a:pt x="357771" y="168275"/>
                  <a:pt x="352137" y="165082"/>
                </a:cubicBezTo>
                <a:lnTo>
                  <a:pt x="207902" y="74935"/>
                </a:lnTo>
                <a:cubicBezTo>
                  <a:pt x="204991" y="73057"/>
                  <a:pt x="202009" y="72071"/>
                  <a:pt x="198958" y="71977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二維基本繪圖指令</a:t>
            </a:r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0BA13-1C5E-40B6-BB8D-C972D465206B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659053" y="3116584"/>
            <a:ext cx="432830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figure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：開啟或切換繪圖視窗（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figure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659053" y="1839718"/>
            <a:ext cx="385541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：畫二維線性座標 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X-Y 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關係圖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3" y="2478151"/>
            <a:ext cx="432830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loglog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：畫二維全對數座標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X-Y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關係圖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1659053" y="3755017"/>
            <a:ext cx="477374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subplot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：切割繪圖視窗為數個子繪圖視窗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659053" y="4393450"/>
            <a:ext cx="4724979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hold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：保留目前繪圖視窗中的圖形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1659052" y="5031883"/>
            <a:ext cx="479698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axis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：設定或取得圖形座標軸範圍</a:t>
            </a: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7588268" y="1839718"/>
            <a:ext cx="3791102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grid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：產生或關閉圖形的座標格線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7588268" y="2464032"/>
            <a:ext cx="2109552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legend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：產生圖例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983432" y="2482077"/>
            <a:ext cx="504056" cy="407471"/>
            <a:chOff x="983432" y="2465210"/>
            <a:chExt cx="504056" cy="407471"/>
          </a:xfrm>
        </p:grpSpPr>
        <p:sp>
          <p:nvSpPr>
            <p:cNvPr id="11" name="Oval 77"/>
            <p:cNvSpPr>
              <a:spLocks noChangeArrowheads="1"/>
            </p:cNvSpPr>
            <p:nvPr/>
          </p:nvSpPr>
          <p:spPr bwMode="auto">
            <a:xfrm>
              <a:off x="983432" y="2465210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127448" y="2564904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983432" y="3119330"/>
            <a:ext cx="486519" cy="404721"/>
            <a:chOff x="983432" y="3085596"/>
            <a:chExt cx="486519" cy="404721"/>
          </a:xfrm>
        </p:grpSpPr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983432" y="308559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09911" y="3182540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983432" y="3753833"/>
            <a:ext cx="486519" cy="401971"/>
            <a:chOff x="983432" y="3705982"/>
            <a:chExt cx="486519" cy="401971"/>
          </a:xfrm>
        </p:grpSpPr>
        <p:sp>
          <p:nvSpPr>
            <p:cNvPr id="14" name="Oval 77"/>
            <p:cNvSpPr>
              <a:spLocks noChangeArrowheads="1"/>
            </p:cNvSpPr>
            <p:nvPr/>
          </p:nvSpPr>
          <p:spPr bwMode="auto">
            <a:xfrm>
              <a:off x="983432" y="3705982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109911" y="3800176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4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983432" y="4385586"/>
            <a:ext cx="486519" cy="410128"/>
            <a:chOff x="983432" y="4326368"/>
            <a:chExt cx="486519" cy="410128"/>
          </a:xfrm>
        </p:grpSpPr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983432" y="4326368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109911" y="4428719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5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83432" y="5025496"/>
            <a:ext cx="486519" cy="400505"/>
            <a:chOff x="983432" y="4946754"/>
            <a:chExt cx="486519" cy="400505"/>
          </a:xfrm>
        </p:grpSpPr>
        <p:sp>
          <p:nvSpPr>
            <p:cNvPr id="17" name="Oval 77"/>
            <p:cNvSpPr>
              <a:spLocks noChangeArrowheads="1"/>
            </p:cNvSpPr>
            <p:nvPr/>
          </p:nvSpPr>
          <p:spPr bwMode="auto">
            <a:xfrm>
              <a:off x="983432" y="494675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109911" y="5039482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6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3432" y="1844824"/>
            <a:ext cx="488625" cy="407471"/>
            <a:chOff x="983432" y="1844824"/>
            <a:chExt cx="488625" cy="407471"/>
          </a:xfrm>
        </p:grpSpPr>
        <p:sp>
          <p:nvSpPr>
            <p:cNvPr id="10" name="Oval 77"/>
            <p:cNvSpPr>
              <a:spLocks noChangeArrowheads="1"/>
            </p:cNvSpPr>
            <p:nvPr/>
          </p:nvSpPr>
          <p:spPr bwMode="auto">
            <a:xfrm>
              <a:off x="983432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112017" y="1944518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912647" y="2465210"/>
            <a:ext cx="479544" cy="412181"/>
            <a:chOff x="6912647" y="2465210"/>
            <a:chExt cx="479544" cy="412181"/>
          </a:xfrm>
        </p:grpSpPr>
        <p:sp>
          <p:nvSpPr>
            <p:cNvPr id="24" name="Oval 77"/>
            <p:cNvSpPr>
              <a:spLocks noChangeArrowheads="1"/>
            </p:cNvSpPr>
            <p:nvPr/>
          </p:nvSpPr>
          <p:spPr bwMode="auto">
            <a:xfrm>
              <a:off x="6912647" y="2465210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7032151" y="2569614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9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912647" y="1844824"/>
            <a:ext cx="464113" cy="412181"/>
            <a:chOff x="6912647" y="1844824"/>
            <a:chExt cx="464113" cy="412181"/>
          </a:xfrm>
        </p:grpSpPr>
        <p:sp>
          <p:nvSpPr>
            <p:cNvPr id="23" name="Oval 77"/>
            <p:cNvSpPr>
              <a:spLocks noChangeArrowheads="1"/>
            </p:cNvSpPr>
            <p:nvPr/>
          </p:nvSpPr>
          <p:spPr bwMode="auto">
            <a:xfrm>
              <a:off x="6912647" y="184482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016720" y="1949228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8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31" name="Text Placeholder 3"/>
          <p:cNvSpPr txBox="1">
            <a:spLocks/>
          </p:cNvSpPr>
          <p:nvPr/>
        </p:nvSpPr>
        <p:spPr>
          <a:xfrm>
            <a:off x="1659052" y="5621759"/>
            <a:ext cx="4796987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semilogx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/</a:t>
            </a: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semilogy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：畫二維半對數座標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X-Y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關係圖（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X/Y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軸為對數座標）</a:t>
            </a:r>
            <a:endParaRPr kumimoji="0" lang="zh-TW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983432" y="5655780"/>
            <a:ext cx="486519" cy="400505"/>
            <a:chOff x="983432" y="5655780"/>
            <a:chExt cx="486519" cy="400505"/>
          </a:xfrm>
        </p:grpSpPr>
        <p:sp>
          <p:nvSpPr>
            <p:cNvPr id="30" name="Oval 77"/>
            <p:cNvSpPr>
              <a:spLocks noChangeArrowheads="1"/>
            </p:cNvSpPr>
            <p:nvPr/>
          </p:nvSpPr>
          <p:spPr bwMode="auto">
            <a:xfrm>
              <a:off x="983432" y="5655780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109911" y="5748508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7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42" name="Text Placeholder 3"/>
          <p:cNvSpPr txBox="1">
            <a:spLocks/>
          </p:cNvSpPr>
          <p:nvPr/>
        </p:nvSpPr>
        <p:spPr>
          <a:xfrm>
            <a:off x="7588268" y="3116584"/>
            <a:ext cx="250549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title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：標示圖形的標題</a:t>
            </a: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7588268" y="3755017"/>
            <a:ext cx="3347070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 err="1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xlabel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：標示 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X 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軸的說明文字</a:t>
            </a:r>
          </a:p>
        </p:txBody>
      </p:sp>
      <p:sp>
        <p:nvSpPr>
          <p:cNvPr id="54" name="Text Placeholder 3"/>
          <p:cNvSpPr txBox="1">
            <a:spLocks/>
          </p:cNvSpPr>
          <p:nvPr/>
        </p:nvSpPr>
        <p:spPr>
          <a:xfrm>
            <a:off x="7588268" y="4393450"/>
            <a:ext cx="4724979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altLang="zh-TW" sz="2000" b="1" dirty="0" err="1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ylabel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：標示 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軸的說明文字</a:t>
            </a: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588268" y="5031883"/>
            <a:ext cx="479698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text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：在指定的位置標示文字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6912647" y="3119330"/>
            <a:ext cx="486519" cy="404721"/>
            <a:chOff x="983432" y="3085596"/>
            <a:chExt cx="486519" cy="404721"/>
          </a:xfrm>
        </p:grpSpPr>
        <p:sp>
          <p:nvSpPr>
            <p:cNvPr id="57" name="Oval 77"/>
            <p:cNvSpPr>
              <a:spLocks noChangeArrowheads="1"/>
            </p:cNvSpPr>
            <p:nvPr/>
          </p:nvSpPr>
          <p:spPr bwMode="auto">
            <a:xfrm>
              <a:off x="983432" y="3085596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109911" y="3182540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10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912647" y="3753833"/>
            <a:ext cx="486519" cy="401971"/>
            <a:chOff x="983432" y="3705982"/>
            <a:chExt cx="486519" cy="401971"/>
          </a:xfrm>
        </p:grpSpPr>
        <p:sp>
          <p:nvSpPr>
            <p:cNvPr id="60" name="Oval 77"/>
            <p:cNvSpPr>
              <a:spLocks noChangeArrowheads="1"/>
            </p:cNvSpPr>
            <p:nvPr/>
          </p:nvSpPr>
          <p:spPr bwMode="auto">
            <a:xfrm>
              <a:off x="983432" y="3705982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1109911" y="3800176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11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912647" y="4385586"/>
            <a:ext cx="486519" cy="410128"/>
            <a:chOff x="983432" y="4326368"/>
            <a:chExt cx="486519" cy="410128"/>
          </a:xfrm>
        </p:grpSpPr>
        <p:sp>
          <p:nvSpPr>
            <p:cNvPr id="63" name="Oval 77"/>
            <p:cNvSpPr>
              <a:spLocks noChangeArrowheads="1"/>
            </p:cNvSpPr>
            <p:nvPr/>
          </p:nvSpPr>
          <p:spPr bwMode="auto">
            <a:xfrm>
              <a:off x="983432" y="4326368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109911" y="4428719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12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6912647" y="5025496"/>
            <a:ext cx="486519" cy="400505"/>
            <a:chOff x="983432" y="4946754"/>
            <a:chExt cx="486519" cy="400505"/>
          </a:xfrm>
        </p:grpSpPr>
        <p:sp>
          <p:nvSpPr>
            <p:cNvPr id="66" name="Oval 77"/>
            <p:cNvSpPr>
              <a:spLocks noChangeArrowheads="1"/>
            </p:cNvSpPr>
            <p:nvPr/>
          </p:nvSpPr>
          <p:spPr bwMode="auto">
            <a:xfrm>
              <a:off x="983432" y="4946754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109911" y="5039482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13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68" name="Text Placeholder 3"/>
          <p:cNvSpPr txBox="1">
            <a:spLocks/>
          </p:cNvSpPr>
          <p:nvPr/>
        </p:nvSpPr>
        <p:spPr>
          <a:xfrm>
            <a:off x="7588268" y="5661248"/>
            <a:ext cx="479698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gtext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：在滑鼠游標指定的位置標示文字</a:t>
            </a:r>
          </a:p>
        </p:txBody>
      </p:sp>
      <p:grpSp>
        <p:nvGrpSpPr>
          <p:cNvPr id="69" name="群組 68"/>
          <p:cNvGrpSpPr/>
          <p:nvPr/>
        </p:nvGrpSpPr>
        <p:grpSpPr>
          <a:xfrm>
            <a:off x="6912647" y="5655780"/>
            <a:ext cx="486519" cy="400505"/>
            <a:chOff x="983432" y="5655780"/>
            <a:chExt cx="486519" cy="400505"/>
          </a:xfrm>
        </p:grpSpPr>
        <p:sp>
          <p:nvSpPr>
            <p:cNvPr id="70" name="Oval 77"/>
            <p:cNvSpPr>
              <a:spLocks noChangeArrowheads="1"/>
            </p:cNvSpPr>
            <p:nvPr/>
          </p:nvSpPr>
          <p:spPr bwMode="auto">
            <a:xfrm>
              <a:off x="983432" y="5655780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109911" y="5748508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14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72" name="Text Placeholder 3"/>
          <p:cNvSpPr txBox="1">
            <a:spLocks/>
          </p:cNvSpPr>
          <p:nvPr/>
        </p:nvSpPr>
        <p:spPr>
          <a:xfrm>
            <a:off x="7588268" y="6308749"/>
            <a:ext cx="479698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print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rPr>
              <a:t>：列印圖形</a:t>
            </a:r>
          </a:p>
        </p:txBody>
      </p:sp>
      <p:grpSp>
        <p:nvGrpSpPr>
          <p:cNvPr id="73" name="群組 72"/>
          <p:cNvGrpSpPr/>
          <p:nvPr/>
        </p:nvGrpSpPr>
        <p:grpSpPr>
          <a:xfrm>
            <a:off x="6912647" y="6303281"/>
            <a:ext cx="486519" cy="400505"/>
            <a:chOff x="983432" y="5655780"/>
            <a:chExt cx="486519" cy="400505"/>
          </a:xfrm>
        </p:grpSpPr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983432" y="5655780"/>
              <a:ext cx="301630" cy="300921"/>
            </a:xfrm>
            <a:prstGeom prst="ellipse">
              <a:avLst/>
            </a:prstGeom>
            <a:solidFill>
              <a:srgbClr val="94B6D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109911" y="5748508"/>
              <a:ext cx="3600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031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457D"/>
                  </a:solidFill>
                  <a:effectLst/>
                  <a:uLnTx/>
                  <a:uFillTx/>
                  <a:latin typeface="Arial" panose="020B0604020202020204"/>
                  <a:ea typeface="微軟正黑體" panose="020B0604030504040204" pitchFamily="34" charset="-120"/>
                  <a:cs typeface="+mn-cs"/>
                </a:rPr>
                <a:t>15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2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繪圖指令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用法</a:t>
            </a:r>
            <a:r>
              <a:rPr lang="en-US" altLang="zh-TW" dirty="0" smtClean="0"/>
              <a:t> (1/3)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76773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indent="-274320">
              <a:buSzPct val="58000"/>
              <a:defRPr/>
            </a:pP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plot(Y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：將變數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每一行的資料對其索引值做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圖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8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62" y="3343658"/>
            <a:ext cx="38195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420888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繪圖指令</a:t>
            </a:r>
            <a:r>
              <a:rPr lang="en-US" altLang="zh-TW" dirty="0"/>
              <a:t>plot</a:t>
            </a:r>
            <a:r>
              <a:rPr lang="zh-TW" altLang="en-US" dirty="0" smtClean="0"/>
              <a:t>用法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39718"/>
            <a:ext cx="767730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indent="-274320">
              <a:buSzPct val="58000"/>
              <a:defRPr/>
            </a:pPr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plot(X,Y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, format)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：將向量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對向量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X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做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圖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向下箭號 3"/>
          <p:cNvSpPr/>
          <p:nvPr/>
        </p:nvSpPr>
        <p:spPr>
          <a:xfrm rot="1059352">
            <a:off x="3001896" y="4765170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450413" y="5273488"/>
            <a:ext cx="3693894" cy="46166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color</a:t>
            </a:r>
            <a:r>
              <a:rPr lang="en-US" altLang="zh-TW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marker</a:t>
            </a:r>
            <a:r>
              <a:rPr lang="en-US" altLang="zh-TW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b="1" dirty="0">
                <a:solidFill>
                  <a:srgbClr val="CE4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line-type</a:t>
            </a:r>
          </a:p>
        </p:txBody>
      </p:sp>
      <p:sp>
        <p:nvSpPr>
          <p:cNvPr id="14" name="向下箭號 3"/>
          <p:cNvSpPr/>
          <p:nvPr/>
        </p:nvSpPr>
        <p:spPr>
          <a:xfrm rot="3185605">
            <a:off x="2300334" y="4733662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3"/>
          <p:cNvSpPr/>
          <p:nvPr/>
        </p:nvSpPr>
        <p:spPr>
          <a:xfrm rot="19581639">
            <a:off x="3979033" y="4768452"/>
            <a:ext cx="271336" cy="587136"/>
          </a:xfrm>
          <a:custGeom>
            <a:avLst/>
            <a:gdLst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103838 w 415352"/>
              <a:gd name="connsiteY2" fmla="*/ 0 h 864096"/>
              <a:gd name="connsiteX3" fmla="*/ 311514 w 415352"/>
              <a:gd name="connsiteY3" fmla="*/ 0 h 864096"/>
              <a:gd name="connsiteX4" fmla="*/ 311514 w 415352"/>
              <a:gd name="connsiteY4" fmla="*/ 551643 h 864096"/>
              <a:gd name="connsiteX5" fmla="*/ 415352 w 415352"/>
              <a:gd name="connsiteY5" fmla="*/ 551643 h 864096"/>
              <a:gd name="connsiteX6" fmla="*/ 207676 w 415352"/>
              <a:gd name="connsiteY6" fmla="*/ 864096 h 864096"/>
              <a:gd name="connsiteX7" fmla="*/ 0 w 415352"/>
              <a:gd name="connsiteY7" fmla="*/ 551643 h 864096"/>
              <a:gd name="connsiteX0" fmla="*/ 0 w 415352"/>
              <a:gd name="connsiteY0" fmla="*/ 551643 h 864096"/>
              <a:gd name="connsiteX1" fmla="*/ 103838 w 415352"/>
              <a:gd name="connsiteY1" fmla="*/ 551643 h 864096"/>
              <a:gd name="connsiteX2" fmla="*/ 311514 w 415352"/>
              <a:gd name="connsiteY2" fmla="*/ 0 h 864096"/>
              <a:gd name="connsiteX3" fmla="*/ 311514 w 415352"/>
              <a:gd name="connsiteY3" fmla="*/ 551643 h 864096"/>
              <a:gd name="connsiteX4" fmla="*/ 415352 w 415352"/>
              <a:gd name="connsiteY4" fmla="*/ 551643 h 864096"/>
              <a:gd name="connsiteX5" fmla="*/ 207676 w 415352"/>
              <a:gd name="connsiteY5" fmla="*/ 864096 h 864096"/>
              <a:gd name="connsiteX6" fmla="*/ 0 w 415352"/>
              <a:gd name="connsiteY6" fmla="*/ 551643 h 864096"/>
              <a:gd name="connsiteX0" fmla="*/ 0 w 415352"/>
              <a:gd name="connsiteY0" fmla="*/ 570693 h 883146"/>
              <a:gd name="connsiteX1" fmla="*/ 103838 w 415352"/>
              <a:gd name="connsiteY1" fmla="*/ 570693 h 883146"/>
              <a:gd name="connsiteX2" fmla="*/ 216264 w 415352"/>
              <a:gd name="connsiteY2" fmla="*/ 0 h 883146"/>
              <a:gd name="connsiteX3" fmla="*/ 311514 w 415352"/>
              <a:gd name="connsiteY3" fmla="*/ 570693 h 883146"/>
              <a:gd name="connsiteX4" fmla="*/ 415352 w 415352"/>
              <a:gd name="connsiteY4" fmla="*/ 570693 h 883146"/>
              <a:gd name="connsiteX5" fmla="*/ 207676 w 415352"/>
              <a:gd name="connsiteY5" fmla="*/ 883146 h 883146"/>
              <a:gd name="connsiteX6" fmla="*/ 0 w 415352"/>
              <a:gd name="connsiteY6" fmla="*/ 570693 h 88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352" h="883146">
                <a:moveTo>
                  <a:pt x="0" y="570693"/>
                </a:moveTo>
                <a:lnTo>
                  <a:pt x="103838" y="570693"/>
                </a:lnTo>
                <a:lnTo>
                  <a:pt x="216264" y="0"/>
                </a:lnTo>
                <a:lnTo>
                  <a:pt x="311514" y="570693"/>
                </a:lnTo>
                <a:lnTo>
                  <a:pt x="415352" y="570693"/>
                </a:lnTo>
                <a:lnTo>
                  <a:pt x="207676" y="883146"/>
                </a:lnTo>
                <a:lnTo>
                  <a:pt x="0" y="570693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64" y="3179119"/>
            <a:ext cx="381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00" y="2422800"/>
            <a:ext cx="4589112" cy="4140000"/>
          </a:xfrm>
          <a:prstGeom prst="rect">
            <a:avLst/>
          </a:prstGeom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繪圖指令</a:t>
            </a:r>
            <a:r>
              <a:rPr lang="en-US" altLang="zh-TW" dirty="0"/>
              <a:t>plot</a:t>
            </a:r>
            <a:r>
              <a:rPr lang="zh-TW" altLang="en-US" dirty="0" smtClean="0"/>
              <a:t>用法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481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fld id="{B89D914F-295F-4C2E-8701-5119655D00E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59052" y="1808941"/>
            <a:ext cx="9549516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altLang="zh-TW" sz="2000" b="1" dirty="0" smtClean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plot(X1,Y1</a:t>
            </a:r>
            <a:r>
              <a:rPr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, format1, X2,Y2, format2...)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：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將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 baseline="-25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對 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 baseline="-25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 </a:t>
            </a:r>
            <a:r>
              <a:rPr lang="en-US" altLang="zh-TW" sz="24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format</a:t>
            </a:r>
            <a:r>
              <a:rPr lang="en-US" altLang="zh-TW" sz="2400" baseline="-25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做圖</a:t>
            </a:r>
          </a:p>
        </p:txBody>
      </p:sp>
      <p:sp>
        <p:nvSpPr>
          <p:cNvPr id="10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 smtClean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 rot="18286279">
            <a:off x="5084858" y="3862833"/>
            <a:ext cx="694278" cy="745200"/>
          </a:xfrm>
          <a:custGeom>
            <a:avLst/>
            <a:gdLst>
              <a:gd name="T0" fmla="*/ 847238989 w 3580"/>
              <a:gd name="T1" fmla="*/ 847586626 h 3841"/>
              <a:gd name="T2" fmla="*/ 847238989 w 3580"/>
              <a:gd name="T3" fmla="*/ 847586626 h 3841"/>
              <a:gd name="T4" fmla="*/ 847238989 w 3580"/>
              <a:gd name="T5" fmla="*/ 847586626 h 3841"/>
              <a:gd name="T6" fmla="*/ 847238989 w 3580"/>
              <a:gd name="T7" fmla="*/ 847586626 h 3841"/>
              <a:gd name="T8" fmla="*/ 847238989 w 3580"/>
              <a:gd name="T9" fmla="*/ 847586626 h 3841"/>
              <a:gd name="T10" fmla="*/ 847238989 w 3580"/>
              <a:gd name="T11" fmla="*/ 847586626 h 3841"/>
              <a:gd name="T12" fmla="*/ 847238989 w 3580"/>
              <a:gd name="T13" fmla="*/ 847586626 h 3841"/>
              <a:gd name="T14" fmla="*/ 847238989 w 3580"/>
              <a:gd name="T15" fmla="*/ 847586626 h 3841"/>
              <a:gd name="T16" fmla="*/ 847238989 w 3580"/>
              <a:gd name="T17" fmla="*/ 847586626 h 3841"/>
              <a:gd name="T18" fmla="*/ 847238989 w 3580"/>
              <a:gd name="T19" fmla="*/ 847586626 h 3841"/>
              <a:gd name="T20" fmla="*/ 847238989 w 3580"/>
              <a:gd name="T21" fmla="*/ 847586626 h 3841"/>
              <a:gd name="T22" fmla="*/ 847238989 w 3580"/>
              <a:gd name="T23" fmla="*/ 847586626 h 3841"/>
              <a:gd name="T24" fmla="*/ 847238989 w 3580"/>
              <a:gd name="T25" fmla="*/ 847586626 h 3841"/>
              <a:gd name="T26" fmla="*/ 847238989 w 3580"/>
              <a:gd name="T27" fmla="*/ 847586626 h 3841"/>
              <a:gd name="T28" fmla="*/ 847238989 w 3580"/>
              <a:gd name="T29" fmla="*/ 847586626 h 3841"/>
              <a:gd name="T30" fmla="*/ 847238989 w 3580"/>
              <a:gd name="T31" fmla="*/ 847586626 h 3841"/>
              <a:gd name="T32" fmla="*/ 847238989 w 3580"/>
              <a:gd name="T33" fmla="*/ 847586626 h 3841"/>
              <a:gd name="T34" fmla="*/ 847238989 w 3580"/>
              <a:gd name="T35" fmla="*/ 847586626 h 3841"/>
              <a:gd name="T36" fmla="*/ 847238989 w 3580"/>
              <a:gd name="T37" fmla="*/ 847586626 h 3841"/>
              <a:gd name="T38" fmla="*/ 847238989 w 3580"/>
              <a:gd name="T39" fmla="*/ 847586626 h 3841"/>
              <a:gd name="T40" fmla="*/ 847238989 w 3580"/>
              <a:gd name="T41" fmla="*/ 847586626 h 3841"/>
              <a:gd name="T42" fmla="*/ 847238989 w 3580"/>
              <a:gd name="T43" fmla="*/ 847586626 h 3841"/>
              <a:gd name="T44" fmla="*/ 847238989 w 3580"/>
              <a:gd name="T45" fmla="*/ 847586626 h 3841"/>
              <a:gd name="T46" fmla="*/ 847238989 w 3580"/>
              <a:gd name="T47" fmla="*/ 847586626 h 3841"/>
              <a:gd name="T48" fmla="*/ 847238989 w 3580"/>
              <a:gd name="T49" fmla="*/ 847586626 h 3841"/>
              <a:gd name="T50" fmla="*/ 847238989 w 3580"/>
              <a:gd name="T51" fmla="*/ 847586626 h 3841"/>
              <a:gd name="T52" fmla="*/ 847238989 w 3580"/>
              <a:gd name="T53" fmla="*/ 847586626 h 3841"/>
              <a:gd name="T54" fmla="*/ 847238989 w 3580"/>
              <a:gd name="T55" fmla="*/ 847586626 h 3841"/>
              <a:gd name="T56" fmla="*/ 847238989 w 3580"/>
              <a:gd name="T57" fmla="*/ 847586626 h 3841"/>
              <a:gd name="T58" fmla="*/ 847238989 w 3580"/>
              <a:gd name="T59" fmla="*/ 847586626 h 3841"/>
              <a:gd name="T60" fmla="*/ 847238989 w 3580"/>
              <a:gd name="T61" fmla="*/ 847586626 h 3841"/>
              <a:gd name="T62" fmla="*/ 847238989 w 3580"/>
              <a:gd name="T63" fmla="*/ 847586626 h 3841"/>
              <a:gd name="T64" fmla="*/ 847238989 w 3580"/>
              <a:gd name="T65" fmla="*/ 847586626 h 3841"/>
              <a:gd name="T66" fmla="*/ 847238989 w 3580"/>
              <a:gd name="T67" fmla="*/ 847586626 h 3841"/>
              <a:gd name="T68" fmla="*/ 847238989 w 3580"/>
              <a:gd name="T69" fmla="*/ 847586626 h 3841"/>
              <a:gd name="T70" fmla="*/ 847238989 w 3580"/>
              <a:gd name="T71" fmla="*/ 847586626 h 3841"/>
              <a:gd name="T72" fmla="*/ 847238989 w 3580"/>
              <a:gd name="T73" fmla="*/ 847586626 h 3841"/>
              <a:gd name="T74" fmla="*/ 847238989 w 3580"/>
              <a:gd name="T75" fmla="*/ 847586626 h 3841"/>
              <a:gd name="T76" fmla="*/ 847238989 w 3580"/>
              <a:gd name="T77" fmla="*/ 847586626 h 3841"/>
              <a:gd name="T78" fmla="*/ 847238989 w 3580"/>
              <a:gd name="T79" fmla="*/ 847586626 h 3841"/>
              <a:gd name="T80" fmla="*/ 847238989 w 3580"/>
              <a:gd name="T81" fmla="*/ 847586626 h 3841"/>
              <a:gd name="T82" fmla="*/ 847238989 w 3580"/>
              <a:gd name="T83" fmla="*/ 847586626 h 3841"/>
              <a:gd name="T84" fmla="*/ 847238989 w 3580"/>
              <a:gd name="T85" fmla="*/ 847586626 h 3841"/>
              <a:gd name="T86" fmla="*/ 847238989 w 3580"/>
              <a:gd name="T87" fmla="*/ 847586626 h 3841"/>
              <a:gd name="T88" fmla="*/ 847238989 w 3580"/>
              <a:gd name="T89" fmla="*/ 847586626 h 3841"/>
              <a:gd name="T90" fmla="*/ 847238989 w 3580"/>
              <a:gd name="T91" fmla="*/ 847586626 h 3841"/>
              <a:gd name="T92" fmla="*/ 847238989 w 3580"/>
              <a:gd name="T93" fmla="*/ 847586626 h 3841"/>
              <a:gd name="T94" fmla="*/ 847238989 w 3580"/>
              <a:gd name="T95" fmla="*/ 847586626 h 3841"/>
              <a:gd name="T96" fmla="*/ 847238989 w 3580"/>
              <a:gd name="T97" fmla="*/ 847586626 h 3841"/>
              <a:gd name="T98" fmla="*/ 847238989 w 3580"/>
              <a:gd name="T99" fmla="*/ 847586626 h 3841"/>
              <a:gd name="T100" fmla="*/ 847238989 w 3580"/>
              <a:gd name="T101" fmla="*/ 847586626 h 3841"/>
              <a:gd name="T102" fmla="*/ 847238989 w 3580"/>
              <a:gd name="T103" fmla="*/ 847586626 h 3841"/>
              <a:gd name="T104" fmla="*/ 847238989 w 3580"/>
              <a:gd name="T105" fmla="*/ 847586626 h 3841"/>
              <a:gd name="T106" fmla="*/ 847238989 w 3580"/>
              <a:gd name="T107" fmla="*/ 847586626 h 3841"/>
              <a:gd name="T108" fmla="*/ 847238989 w 3580"/>
              <a:gd name="T109" fmla="*/ 847586626 h 3841"/>
              <a:gd name="T110" fmla="*/ 847238989 w 3580"/>
              <a:gd name="T111" fmla="*/ 847586626 h 3841"/>
              <a:gd name="T112" fmla="*/ 847238989 w 3580"/>
              <a:gd name="T113" fmla="*/ 847586626 h 3841"/>
              <a:gd name="T114" fmla="*/ 847238989 w 3580"/>
              <a:gd name="T115" fmla="*/ 847586626 h 3841"/>
              <a:gd name="T116" fmla="*/ 847238989 w 3580"/>
              <a:gd name="T117" fmla="*/ 847586626 h 3841"/>
              <a:gd name="T118" fmla="*/ 847238989 w 3580"/>
              <a:gd name="T119" fmla="*/ 847586626 h 3841"/>
              <a:gd name="T120" fmla="*/ 847238989 w 3580"/>
              <a:gd name="T121" fmla="*/ 847586626 h 3841"/>
              <a:gd name="T122" fmla="*/ 847238989 w 3580"/>
              <a:gd name="T123" fmla="*/ 847586626 h 38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580" h="3841">
                <a:moveTo>
                  <a:pt x="3580" y="2640"/>
                </a:moveTo>
                <a:lnTo>
                  <a:pt x="3491" y="1718"/>
                </a:lnTo>
                <a:lnTo>
                  <a:pt x="2890" y="2323"/>
                </a:lnTo>
                <a:lnTo>
                  <a:pt x="2881" y="2251"/>
                </a:lnTo>
                <a:lnTo>
                  <a:pt x="2871" y="2180"/>
                </a:lnTo>
                <a:lnTo>
                  <a:pt x="2859" y="2110"/>
                </a:lnTo>
                <a:lnTo>
                  <a:pt x="2846" y="2042"/>
                </a:lnTo>
                <a:lnTo>
                  <a:pt x="2831" y="1974"/>
                </a:lnTo>
                <a:lnTo>
                  <a:pt x="2816" y="1908"/>
                </a:lnTo>
                <a:lnTo>
                  <a:pt x="2799" y="1844"/>
                </a:lnTo>
                <a:lnTo>
                  <a:pt x="2782" y="1780"/>
                </a:lnTo>
                <a:lnTo>
                  <a:pt x="2762" y="1718"/>
                </a:lnTo>
                <a:lnTo>
                  <a:pt x="2742" y="1657"/>
                </a:lnTo>
                <a:lnTo>
                  <a:pt x="2719" y="1597"/>
                </a:lnTo>
                <a:lnTo>
                  <a:pt x="2697" y="1539"/>
                </a:lnTo>
                <a:lnTo>
                  <a:pt x="2672" y="1480"/>
                </a:lnTo>
                <a:lnTo>
                  <a:pt x="2647" y="1424"/>
                </a:lnTo>
                <a:lnTo>
                  <a:pt x="2620" y="1369"/>
                </a:lnTo>
                <a:lnTo>
                  <a:pt x="2592" y="1314"/>
                </a:lnTo>
                <a:lnTo>
                  <a:pt x="2564" y="1262"/>
                </a:lnTo>
                <a:lnTo>
                  <a:pt x="2533" y="1210"/>
                </a:lnTo>
                <a:lnTo>
                  <a:pt x="2501" y="1160"/>
                </a:lnTo>
                <a:lnTo>
                  <a:pt x="2469" y="1110"/>
                </a:lnTo>
                <a:lnTo>
                  <a:pt x="2435" y="1062"/>
                </a:lnTo>
                <a:lnTo>
                  <a:pt x="2401" y="1014"/>
                </a:lnTo>
                <a:lnTo>
                  <a:pt x="2365" y="968"/>
                </a:lnTo>
                <a:lnTo>
                  <a:pt x="2327" y="924"/>
                </a:lnTo>
                <a:lnTo>
                  <a:pt x="2289" y="880"/>
                </a:lnTo>
                <a:lnTo>
                  <a:pt x="2249" y="838"/>
                </a:lnTo>
                <a:lnTo>
                  <a:pt x="2209" y="797"/>
                </a:lnTo>
                <a:lnTo>
                  <a:pt x="2167" y="756"/>
                </a:lnTo>
                <a:lnTo>
                  <a:pt x="2124" y="717"/>
                </a:lnTo>
                <a:lnTo>
                  <a:pt x="2081" y="678"/>
                </a:lnTo>
                <a:lnTo>
                  <a:pt x="2036" y="641"/>
                </a:lnTo>
                <a:lnTo>
                  <a:pt x="1990" y="605"/>
                </a:lnTo>
                <a:lnTo>
                  <a:pt x="1942" y="570"/>
                </a:lnTo>
                <a:lnTo>
                  <a:pt x="1894" y="536"/>
                </a:lnTo>
                <a:lnTo>
                  <a:pt x="1845" y="504"/>
                </a:lnTo>
                <a:lnTo>
                  <a:pt x="1794" y="472"/>
                </a:lnTo>
                <a:lnTo>
                  <a:pt x="1743" y="442"/>
                </a:lnTo>
                <a:lnTo>
                  <a:pt x="1691" y="412"/>
                </a:lnTo>
                <a:lnTo>
                  <a:pt x="1637" y="383"/>
                </a:lnTo>
                <a:lnTo>
                  <a:pt x="1584" y="356"/>
                </a:lnTo>
                <a:lnTo>
                  <a:pt x="1528" y="330"/>
                </a:lnTo>
                <a:lnTo>
                  <a:pt x="1472" y="304"/>
                </a:lnTo>
                <a:lnTo>
                  <a:pt x="1415" y="280"/>
                </a:lnTo>
                <a:lnTo>
                  <a:pt x="1356" y="256"/>
                </a:lnTo>
                <a:lnTo>
                  <a:pt x="1298" y="234"/>
                </a:lnTo>
                <a:lnTo>
                  <a:pt x="1236" y="213"/>
                </a:lnTo>
                <a:lnTo>
                  <a:pt x="1175" y="193"/>
                </a:lnTo>
                <a:lnTo>
                  <a:pt x="1114" y="173"/>
                </a:lnTo>
                <a:lnTo>
                  <a:pt x="1051" y="155"/>
                </a:lnTo>
                <a:lnTo>
                  <a:pt x="987" y="138"/>
                </a:lnTo>
                <a:lnTo>
                  <a:pt x="923" y="122"/>
                </a:lnTo>
                <a:lnTo>
                  <a:pt x="857" y="107"/>
                </a:lnTo>
                <a:lnTo>
                  <a:pt x="790" y="92"/>
                </a:lnTo>
                <a:lnTo>
                  <a:pt x="722" y="78"/>
                </a:lnTo>
                <a:lnTo>
                  <a:pt x="654" y="67"/>
                </a:lnTo>
                <a:lnTo>
                  <a:pt x="584" y="56"/>
                </a:lnTo>
                <a:lnTo>
                  <a:pt x="514" y="45"/>
                </a:lnTo>
                <a:lnTo>
                  <a:pt x="443" y="36"/>
                </a:lnTo>
                <a:lnTo>
                  <a:pt x="371" y="27"/>
                </a:lnTo>
                <a:lnTo>
                  <a:pt x="299" y="20"/>
                </a:lnTo>
                <a:lnTo>
                  <a:pt x="226" y="14"/>
                </a:lnTo>
                <a:lnTo>
                  <a:pt x="151" y="7"/>
                </a:lnTo>
                <a:lnTo>
                  <a:pt x="76" y="4"/>
                </a:lnTo>
                <a:lnTo>
                  <a:pt x="0" y="0"/>
                </a:lnTo>
                <a:lnTo>
                  <a:pt x="99" y="58"/>
                </a:lnTo>
                <a:lnTo>
                  <a:pt x="194" y="118"/>
                </a:lnTo>
                <a:lnTo>
                  <a:pt x="288" y="180"/>
                </a:lnTo>
                <a:lnTo>
                  <a:pt x="377" y="243"/>
                </a:lnTo>
                <a:lnTo>
                  <a:pt x="466" y="305"/>
                </a:lnTo>
                <a:lnTo>
                  <a:pt x="550" y="370"/>
                </a:lnTo>
                <a:lnTo>
                  <a:pt x="633" y="434"/>
                </a:lnTo>
                <a:lnTo>
                  <a:pt x="712" y="502"/>
                </a:lnTo>
                <a:lnTo>
                  <a:pt x="788" y="569"/>
                </a:lnTo>
                <a:lnTo>
                  <a:pt x="862" y="636"/>
                </a:lnTo>
                <a:lnTo>
                  <a:pt x="933" y="706"/>
                </a:lnTo>
                <a:lnTo>
                  <a:pt x="1000" y="777"/>
                </a:lnTo>
                <a:lnTo>
                  <a:pt x="1065" y="848"/>
                </a:lnTo>
                <a:lnTo>
                  <a:pt x="1096" y="884"/>
                </a:lnTo>
                <a:lnTo>
                  <a:pt x="1126" y="920"/>
                </a:lnTo>
                <a:lnTo>
                  <a:pt x="1156" y="957"/>
                </a:lnTo>
                <a:lnTo>
                  <a:pt x="1184" y="993"/>
                </a:lnTo>
                <a:lnTo>
                  <a:pt x="1213" y="1031"/>
                </a:lnTo>
                <a:lnTo>
                  <a:pt x="1240" y="1068"/>
                </a:lnTo>
                <a:lnTo>
                  <a:pt x="1266" y="1105"/>
                </a:lnTo>
                <a:lnTo>
                  <a:pt x="1293" y="1144"/>
                </a:lnTo>
                <a:lnTo>
                  <a:pt x="1317" y="1181"/>
                </a:lnTo>
                <a:lnTo>
                  <a:pt x="1341" y="1220"/>
                </a:lnTo>
                <a:lnTo>
                  <a:pt x="1365" y="1258"/>
                </a:lnTo>
                <a:lnTo>
                  <a:pt x="1387" y="1298"/>
                </a:lnTo>
                <a:lnTo>
                  <a:pt x="1408" y="1337"/>
                </a:lnTo>
                <a:lnTo>
                  <a:pt x="1429" y="1377"/>
                </a:lnTo>
                <a:lnTo>
                  <a:pt x="1449" y="1417"/>
                </a:lnTo>
                <a:lnTo>
                  <a:pt x="1468" y="1456"/>
                </a:lnTo>
                <a:lnTo>
                  <a:pt x="1487" y="1496"/>
                </a:lnTo>
                <a:lnTo>
                  <a:pt x="1504" y="1537"/>
                </a:lnTo>
                <a:lnTo>
                  <a:pt x="1522" y="1577"/>
                </a:lnTo>
                <a:lnTo>
                  <a:pt x="1538" y="1618"/>
                </a:lnTo>
                <a:lnTo>
                  <a:pt x="1553" y="1659"/>
                </a:lnTo>
                <a:lnTo>
                  <a:pt x="1566" y="1702"/>
                </a:lnTo>
                <a:lnTo>
                  <a:pt x="1580" y="1743"/>
                </a:lnTo>
                <a:lnTo>
                  <a:pt x="1593" y="1785"/>
                </a:lnTo>
                <a:lnTo>
                  <a:pt x="1604" y="1827"/>
                </a:lnTo>
                <a:lnTo>
                  <a:pt x="1615" y="1870"/>
                </a:lnTo>
                <a:lnTo>
                  <a:pt x="1625" y="1913"/>
                </a:lnTo>
                <a:lnTo>
                  <a:pt x="1634" y="1956"/>
                </a:lnTo>
                <a:lnTo>
                  <a:pt x="1642" y="1999"/>
                </a:lnTo>
                <a:lnTo>
                  <a:pt x="1650" y="2043"/>
                </a:lnTo>
                <a:lnTo>
                  <a:pt x="1656" y="2088"/>
                </a:lnTo>
                <a:lnTo>
                  <a:pt x="1661" y="2131"/>
                </a:lnTo>
                <a:lnTo>
                  <a:pt x="1666" y="2176"/>
                </a:lnTo>
                <a:lnTo>
                  <a:pt x="1670" y="2221"/>
                </a:lnTo>
                <a:lnTo>
                  <a:pt x="1672" y="2266"/>
                </a:lnTo>
                <a:lnTo>
                  <a:pt x="1675" y="2310"/>
                </a:lnTo>
                <a:lnTo>
                  <a:pt x="1675" y="2357"/>
                </a:lnTo>
                <a:lnTo>
                  <a:pt x="1676" y="2401"/>
                </a:lnTo>
                <a:lnTo>
                  <a:pt x="1017" y="1953"/>
                </a:lnTo>
                <a:lnTo>
                  <a:pt x="1106" y="2876"/>
                </a:lnTo>
                <a:lnTo>
                  <a:pt x="2445" y="3841"/>
                </a:lnTo>
                <a:lnTo>
                  <a:pt x="3580" y="2640"/>
                </a:lnTo>
                <a:close/>
              </a:path>
            </a:pathLst>
          </a:custGeom>
          <a:solidFill>
            <a:srgbClr val="C00000"/>
          </a:solidFill>
          <a:ln w="38100">
            <a:solidFill>
              <a:schemeClr val="bg1"/>
            </a:solidFill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56" y="3274701"/>
            <a:ext cx="3867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plot </a:t>
            </a:r>
            <a:r>
              <a:rPr lang="zh-TW" altLang="en-US" dirty="0" smtClean="0"/>
              <a:t>線條顏色及樣式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84875"/>
              </p:ext>
            </p:extLst>
          </p:nvPr>
        </p:nvGraphicFramePr>
        <p:xfrm>
          <a:off x="1631504" y="2204864"/>
          <a:ext cx="3528392" cy="3566160"/>
        </p:xfrm>
        <a:graphic>
          <a:graphicData uri="http://schemas.openxmlformats.org/drawingml/2006/table">
            <a:tbl>
              <a:tblPr firstRow="1"/>
              <a:tblGrid>
                <a:gridCol w="2304256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曲線顏色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指令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藍色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(Blue)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青藍色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(Cyan)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綠色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(Green)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黑色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(Black)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紫黑色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(Magenta)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紅色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(Red)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白色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(White)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4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黃色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(Yellow)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1256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81832"/>
              </p:ext>
            </p:extLst>
          </p:nvPr>
        </p:nvGraphicFramePr>
        <p:xfrm>
          <a:off x="6456040" y="2204864"/>
          <a:ext cx="3528392" cy="1981200"/>
        </p:xfrm>
        <a:graphic>
          <a:graphicData uri="http://schemas.openxmlformats.org/drawingml/2006/table">
            <a:tbl>
              <a:tblPr firstRow="1"/>
              <a:tblGrid>
                <a:gridCol w="2304256">
                  <a:extLst>
                    <a:ext uri="{9D8B030D-6E8A-4147-A177-3AD203B41FA5}">
                      <a16:colId xmlns:a16="http://schemas.microsoft.com/office/drawing/2014/main" val="28667115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3270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曲線顏色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指令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0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實線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預設值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1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虛線 </a:t>
                      </a:r>
                    </a:p>
                  </a:txBody>
                  <a:tcPr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點線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點虛線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529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6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6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2529F"/>
      </a:accent1>
      <a:accent2>
        <a:srgbClr val="162E46"/>
      </a:accent2>
      <a:accent3>
        <a:srgbClr val="E4E4EF"/>
      </a:accent3>
      <a:accent4>
        <a:srgbClr val="D6953E"/>
      </a:accent4>
      <a:accent5>
        <a:srgbClr val="858588"/>
      </a:accent5>
      <a:accent6>
        <a:srgbClr val="B4BAD1"/>
      </a:accent6>
      <a:hlink>
        <a:srgbClr val="4276AA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中庸">
  <a:themeElements>
    <a:clrScheme name="自訂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656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15806</TotalTime>
  <Words>2017</Words>
  <Application>Microsoft Office PowerPoint</Application>
  <PresentationFormat>寬螢幕</PresentationFormat>
  <Paragraphs>346</Paragraphs>
  <Slides>35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51" baseType="lpstr">
      <vt:lpstr>微软雅黑</vt:lpstr>
      <vt:lpstr>黑体</vt:lpstr>
      <vt:lpstr>宋体</vt:lpstr>
      <vt:lpstr>細明體</vt:lpstr>
      <vt:lpstr>微軟正黑體</vt:lpstr>
      <vt:lpstr>新細明體</vt:lpstr>
      <vt:lpstr>標楷體</vt:lpstr>
      <vt:lpstr>Agency FB</vt:lpstr>
      <vt:lpstr>Arial</vt:lpstr>
      <vt:lpstr>Calibri</vt:lpstr>
      <vt:lpstr>Times New Roman</vt:lpstr>
      <vt:lpstr>Wingdings</vt:lpstr>
      <vt:lpstr>Wingdings 2</vt:lpstr>
      <vt:lpstr>主题5</vt:lpstr>
      <vt:lpstr>中庸</vt:lpstr>
      <vt:lpstr>think-cell Slide</vt:lpstr>
      <vt:lpstr>數位信號處理實驗 (DSP)</vt:lpstr>
      <vt:lpstr>課程規範 (1/2)</vt:lpstr>
      <vt:lpstr>課程規範 (2/2)</vt:lpstr>
      <vt:lpstr>教學影片</vt:lpstr>
      <vt:lpstr>二維基本繪圖指令</vt:lpstr>
      <vt:lpstr>繪圖指令plot用法 (1/3)</vt:lpstr>
      <vt:lpstr>繪圖指令plot用法 (2/3)</vt:lpstr>
      <vt:lpstr>繪圖指令plot用法 (3/3)</vt:lpstr>
      <vt:lpstr>plot 線條顏色及樣式</vt:lpstr>
      <vt:lpstr>plot 線條符號</vt:lpstr>
      <vt:lpstr>圖表標題與圖例</vt:lpstr>
      <vt:lpstr>如何同時呈現多個圖形 (1/3)</vt:lpstr>
      <vt:lpstr>如何同時呈現多個圖形 (2/3)</vt:lpstr>
      <vt:lpstr>如何同時呈現多個圖形 (3/3)</vt:lpstr>
      <vt:lpstr>圖形屬性視窗</vt:lpstr>
      <vt:lpstr>圖檔的儲存</vt:lpstr>
      <vt:lpstr>其他二維圖形 (1/4)</vt:lpstr>
      <vt:lpstr>其他二維圖形 (2/4)</vt:lpstr>
      <vt:lpstr>其他二維圖形 (3/4)</vt:lpstr>
      <vt:lpstr>其他二維圖形 (4/4)</vt:lpstr>
      <vt:lpstr>產生波型_加入白雜訊</vt:lpstr>
      <vt:lpstr>產生常用序列</vt:lpstr>
      <vt:lpstr>產生鋸齒波與方波</vt:lpstr>
      <vt:lpstr>load指令</vt:lpstr>
      <vt:lpstr>具標頭檔案之讀取</vt:lpstr>
      <vt:lpstr>儲存所有的變數</vt:lpstr>
      <vt:lpstr>其餘指令補充 (1/2)</vt:lpstr>
      <vt:lpstr>其餘指令補充 (2/2)</vt:lpstr>
      <vt:lpstr>資料格式與控制標</vt:lpstr>
      <vt:lpstr>作業：Lab2 MATLAB 基本繪圖與訊號產生 (1/3)</vt:lpstr>
      <vt:lpstr>作業：Lab2 MATLAB 基本繪圖與訊號產生 (2/3)</vt:lpstr>
      <vt:lpstr>作業：Lab2 MATLAB 基本繪圖與訊號產生 (3/3)</vt:lpstr>
      <vt:lpstr>Homework：Lab2 (1/3)</vt:lpstr>
      <vt:lpstr>Homework：Lab2 (2/3)</vt:lpstr>
      <vt:lpstr>Homework：Lab2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MATLAB© 簡介</dc:title>
  <dc:creator>林峰毅</dc:creator>
  <cp:lastModifiedBy>wimoc_70639</cp:lastModifiedBy>
  <cp:revision>551</cp:revision>
  <cp:lastPrinted>2020-09-24T04:17:42Z</cp:lastPrinted>
  <dcterms:created xsi:type="dcterms:W3CDTF">2000-07-16T03:35:59Z</dcterms:created>
  <dcterms:modified xsi:type="dcterms:W3CDTF">2021-10-06T06:17:38Z</dcterms:modified>
</cp:coreProperties>
</file>