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99" r:id="rId4"/>
    <p:sldId id="281" r:id="rId5"/>
    <p:sldId id="282" r:id="rId6"/>
    <p:sldId id="293" r:id="rId7"/>
    <p:sldId id="294" r:id="rId8"/>
    <p:sldId id="295" r:id="rId9"/>
    <p:sldId id="300" r:id="rId10"/>
    <p:sldId id="27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5719" autoAdjust="0"/>
  </p:normalViewPr>
  <p:slideViewPr>
    <p:cSldViewPr snapToGrid="0">
      <p:cViewPr varScale="1">
        <p:scale>
          <a:sx n="67" d="100"/>
          <a:sy n="67" d="100"/>
        </p:scale>
        <p:origin x="19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60D5-921D-4409-8EBB-0340F611B224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A3-5275-47DD-AE34-D4347870D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46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35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81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7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1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8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794A3-5275-47DD-AE34-D4347870DC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1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53AD1-B116-42AE-8AE9-98E1B4E874F3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56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ECCA-261A-4CE8-80EE-27E1D865ED5D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1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6BDEDB-3A28-4883-B971-4A3AF18DDE39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3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358F-1BA3-49C7-80E0-979740FD8139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988968F2-8EDE-4459-83B5-66941C94DB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1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EE8690-6E52-427E-B838-B32B03B321A3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7010-5F0F-4DC8-B58A-11D0D277D647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45D6-5B99-4EB9-B568-C64C11337519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4BC8-561F-4797-B2AE-7AAE9DBFBDCA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5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8006-5266-4D57-872E-0EB8CD721C7F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8CC2E8-009E-47F6-8E5A-B71497D8D0E1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9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5B96-CBB0-4A82-8929-108946598C41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E47DF7-FB81-4AC5-88B0-7F24D6EB53A3}" type="datetime1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8968F2-8EDE-4459-83B5-66941C94DB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-27924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HW1 DEMO</a:t>
            </a:r>
            <a:endParaRPr lang="zh-TW" altLang="en-US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713" y="3472849"/>
            <a:ext cx="7845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Agile, </a:t>
            </a:r>
            <a:r>
              <a:rPr lang="en-US" altLang="zh-TW" b="1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myAgile</a:t>
            </a:r>
            <a:r>
              <a:rPr lang="en-US" altLang="zh-TW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, and pair programming</a:t>
            </a:r>
          </a:p>
          <a:p>
            <a:endParaRPr lang="en-US" altLang="zh-TW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pPr algn="r"/>
            <a:r>
              <a:rPr lang="en-US" altLang="zh-TW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SELab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</a:t>
            </a:r>
            <a:r>
              <a:rPr lang="zh-TW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陳忠晟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 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z="1400" smtClean="0"/>
              <a:t>1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8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Agile (Software development)</a:t>
            </a:r>
            <a:endParaRPr lang="zh-TW" altLang="en-US" sz="3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More communication, less documentation</a:t>
            </a:r>
          </a:p>
          <a:p>
            <a:r>
              <a:rPr lang="en-US" altLang="zh-TW" sz="2400" dirty="0" smtClean="0"/>
              <a:t>Decide as late as possible</a:t>
            </a:r>
          </a:p>
          <a:p>
            <a:r>
              <a:rPr lang="en-US" altLang="zh-TW" sz="2400" dirty="0" smtClean="0"/>
              <a:t>Deliver as fast as possible</a:t>
            </a:r>
          </a:p>
          <a:p>
            <a:r>
              <a:rPr lang="en-US" altLang="zh-TW" sz="2400" dirty="0" smtClean="0"/>
              <a:t>On-site customer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7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Communication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2489200"/>
            <a:ext cx="8802688" cy="4333875"/>
            <a:chOff x="253" y="1426"/>
            <a:chExt cx="5545" cy="2730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80" y="1426"/>
              <a:ext cx="5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Simple</a:t>
              </a:r>
            </a:p>
            <a:p>
              <a:pPr eaLnBrk="1" hangingPunct="1"/>
              <a:r>
                <a:rPr kumimoji="0" lang="en-US" altLang="zh-TW" sz="1600" dirty="0">
                  <a:latin typeface="Arial" panose="020B0604020202020204" pitchFamily="34" charset="0"/>
                </a:rPr>
                <a:t>d</a:t>
              </a:r>
              <a:r>
                <a:rPr kumimoji="0" lang="en-US" altLang="zh-TW" sz="1600" dirty="0" smtClean="0">
                  <a:latin typeface="Arial" panose="020B0604020202020204" pitchFamily="34" charset="0"/>
                </a:rPr>
                <a:t>esign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966" y="1462"/>
              <a:ext cx="248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Pair </a:t>
              </a:r>
              <a:r>
                <a:rPr kumimoji="0"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with On-site Customer</a:t>
              </a:r>
              <a:endParaRPr kumimoji="0"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TW" sz="1600" b="1" dirty="0">
                  <a:latin typeface="新細明體" panose="02020500000000000000" pitchFamily="18" charset="-120"/>
                </a:rPr>
                <a:t>    </a:t>
              </a:r>
              <a:r>
                <a:rPr kumimoji="0" lang="en-US" altLang="zh-TW" sz="1600" b="1" dirty="0">
                  <a:latin typeface="Arial" panose="020B0604020202020204" pitchFamily="34" charset="0"/>
                </a:rPr>
                <a:t>1..N Bugs</a:t>
              </a:r>
              <a:r>
                <a:rPr kumimoji="0" lang="en-US" altLang="zh-TW" sz="1600" b="1" dirty="0">
                  <a:latin typeface="新細明體" panose="02020500000000000000" pitchFamily="18" charset="-120"/>
                </a:rPr>
                <a:t>   </a:t>
              </a:r>
            </a:p>
            <a:p>
              <a:pPr eaLnBrk="1" hangingPunct="1"/>
              <a:r>
                <a:rPr kumimoji="0" lang="en-US" altLang="zh-TW" sz="1600" b="1" dirty="0">
                  <a:latin typeface="Arial" panose="020B0604020202020204" pitchFamily="34" charset="0"/>
                </a:rPr>
                <a:t>    CYCLE TIME</a:t>
              </a:r>
            </a:p>
            <a:p>
              <a:pPr eaLnBrk="1" hangingPunct="1"/>
              <a:r>
                <a:rPr kumimoji="0" lang="en-US" altLang="zh-TW" sz="1600" b="1" dirty="0">
                  <a:latin typeface="Arial" panose="020B0604020202020204" pitchFamily="34" charset="0"/>
                </a:rPr>
                <a:t>    </a:t>
              </a:r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5 seconds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92" y="2378"/>
              <a:ext cx="9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Continuous integration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98" y="1893"/>
              <a:ext cx="8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Refactor</a:t>
              </a:r>
              <a:endParaRPr kumimoji="0" lang="zh-TW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692" y="1478"/>
              <a:ext cx="286" cy="110"/>
            </a:xfrm>
            <a:custGeom>
              <a:avLst/>
              <a:gdLst>
                <a:gd name="T0" fmla="*/ 0 w 409"/>
                <a:gd name="T1" fmla="*/ 2147483647 h 106"/>
                <a:gd name="T2" fmla="*/ 1 w 409"/>
                <a:gd name="T3" fmla="*/ 2147483647 h 106"/>
                <a:gd name="T4" fmla="*/ 1 w 409"/>
                <a:gd name="T5" fmla="*/ 2147483647 h 106"/>
                <a:gd name="T6" fmla="*/ 0 60000 65536"/>
                <a:gd name="T7" fmla="*/ 0 60000 65536"/>
                <a:gd name="T8" fmla="*/ 0 60000 65536"/>
                <a:gd name="T9" fmla="*/ 0 w 409"/>
                <a:gd name="T10" fmla="*/ 0 h 106"/>
                <a:gd name="T11" fmla="*/ 409 w 409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106">
                  <a:moveTo>
                    <a:pt x="0" y="15"/>
                  </a:moveTo>
                  <a:cubicBezTo>
                    <a:pt x="79" y="7"/>
                    <a:pt x="159" y="0"/>
                    <a:pt x="227" y="15"/>
                  </a:cubicBezTo>
                  <a:cubicBezTo>
                    <a:pt x="295" y="30"/>
                    <a:pt x="352" y="68"/>
                    <a:pt x="409" y="1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772" y="1793"/>
              <a:ext cx="275" cy="181"/>
            </a:xfrm>
            <a:custGeom>
              <a:avLst/>
              <a:gdLst>
                <a:gd name="T0" fmla="*/ 0 w 363"/>
                <a:gd name="T1" fmla="*/ 0 h 226"/>
                <a:gd name="T2" fmla="*/ 2 w 363"/>
                <a:gd name="T3" fmla="*/ 2 h 226"/>
                <a:gd name="T4" fmla="*/ 2 w 363"/>
                <a:gd name="T5" fmla="*/ 2 h 226"/>
                <a:gd name="T6" fmla="*/ 0 60000 65536"/>
                <a:gd name="T7" fmla="*/ 0 60000 65536"/>
                <a:gd name="T8" fmla="*/ 0 60000 65536"/>
                <a:gd name="T9" fmla="*/ 0 w 363"/>
                <a:gd name="T10" fmla="*/ 0 h 226"/>
                <a:gd name="T11" fmla="*/ 363 w 363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6">
                  <a:moveTo>
                    <a:pt x="0" y="0"/>
                  </a:moveTo>
                  <a:cubicBezTo>
                    <a:pt x="83" y="26"/>
                    <a:pt x="167" y="52"/>
                    <a:pt x="227" y="90"/>
                  </a:cubicBezTo>
                  <a:cubicBezTo>
                    <a:pt x="287" y="128"/>
                    <a:pt x="325" y="177"/>
                    <a:pt x="363" y="2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087" y="1814"/>
              <a:ext cx="1649" cy="1261"/>
            </a:xfrm>
            <a:custGeom>
              <a:avLst/>
              <a:gdLst>
                <a:gd name="T0" fmla="*/ 1 w 2200"/>
                <a:gd name="T1" fmla="*/ 10 h 1322"/>
                <a:gd name="T2" fmla="*/ 1 w 2200"/>
                <a:gd name="T3" fmla="*/ 10 h 1322"/>
                <a:gd name="T4" fmla="*/ 1 w 2200"/>
                <a:gd name="T5" fmla="*/ 10 h 1322"/>
                <a:gd name="T6" fmla="*/ 1 w 2200"/>
                <a:gd name="T7" fmla="*/ 10 h 1322"/>
                <a:gd name="T8" fmla="*/ 1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207" y="1838"/>
              <a:ext cx="3749" cy="1800"/>
            </a:xfrm>
            <a:custGeom>
              <a:avLst/>
              <a:gdLst>
                <a:gd name="T0" fmla="*/ 2147483647 w 2200"/>
                <a:gd name="T1" fmla="*/ 2147483647 h 1322"/>
                <a:gd name="T2" fmla="*/ 2147483647 w 2200"/>
                <a:gd name="T3" fmla="*/ 2147483647 h 1322"/>
                <a:gd name="T4" fmla="*/ 2147483647 w 2200"/>
                <a:gd name="T5" fmla="*/ 2147483647 h 1322"/>
                <a:gd name="T6" fmla="*/ 2147483647 w 2200"/>
                <a:gd name="T7" fmla="*/ 2147483647 h 1322"/>
                <a:gd name="T8" fmla="*/ 2147483647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297" y="1478"/>
              <a:ext cx="270" cy="180"/>
            </a:xfrm>
            <a:custGeom>
              <a:avLst/>
              <a:gdLst>
                <a:gd name="T0" fmla="*/ 0 w 363"/>
                <a:gd name="T1" fmla="*/ 2147483647 h 137"/>
                <a:gd name="T2" fmla="*/ 1 w 363"/>
                <a:gd name="T3" fmla="*/ 2147483647 h 137"/>
                <a:gd name="T4" fmla="*/ 1 w 363"/>
                <a:gd name="T5" fmla="*/ 0 h 137"/>
                <a:gd name="T6" fmla="*/ 0 60000 65536"/>
                <a:gd name="T7" fmla="*/ 0 60000 65536"/>
                <a:gd name="T8" fmla="*/ 0 60000 65536"/>
                <a:gd name="T9" fmla="*/ 0 w 363"/>
                <a:gd name="T10" fmla="*/ 0 h 137"/>
                <a:gd name="T11" fmla="*/ 363 w 36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37">
                  <a:moveTo>
                    <a:pt x="0" y="137"/>
                  </a:moveTo>
                  <a:cubicBezTo>
                    <a:pt x="37" y="103"/>
                    <a:pt x="75" y="69"/>
                    <a:pt x="136" y="46"/>
                  </a:cubicBezTo>
                  <a:cubicBezTo>
                    <a:pt x="197" y="23"/>
                    <a:pt x="280" y="11"/>
                    <a:pt x="3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332" y="3008"/>
              <a:ext cx="1019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Iteration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s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3 weeks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3" y="1690"/>
              <a:ext cx="63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Release</a:t>
              </a:r>
            </a:p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planning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60" y="2084"/>
              <a:ext cx="4780" cy="2072"/>
            </a:xfrm>
            <a:custGeom>
              <a:avLst/>
              <a:gdLst>
                <a:gd name="T0" fmla="*/ 2147483647 w 2200"/>
                <a:gd name="T1" fmla="*/ 2147483647 h 1322"/>
                <a:gd name="T2" fmla="*/ 2147483647 w 2200"/>
                <a:gd name="T3" fmla="*/ 2147483647 h 1322"/>
                <a:gd name="T4" fmla="*/ 2147483647 w 2200"/>
                <a:gd name="T5" fmla="*/ 2147483647 h 1322"/>
                <a:gd name="T6" fmla="*/ 2147483647 w 2200"/>
                <a:gd name="T7" fmla="*/ 2147483647 h 1322"/>
                <a:gd name="T8" fmla="*/ 2147483647 w 2200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0"/>
                <a:gd name="T16" fmla="*/ 0 h 1322"/>
                <a:gd name="T17" fmla="*/ 2200 w 2200"/>
                <a:gd name="T18" fmla="*/ 1322 h 1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0" h="1322">
                  <a:moveTo>
                    <a:pt x="2200" y="952"/>
                  </a:moveTo>
                  <a:cubicBezTo>
                    <a:pt x="2097" y="1065"/>
                    <a:pt x="1995" y="1179"/>
                    <a:pt x="1746" y="1224"/>
                  </a:cubicBezTo>
                  <a:cubicBezTo>
                    <a:pt x="1497" y="1269"/>
                    <a:pt x="975" y="1322"/>
                    <a:pt x="703" y="1224"/>
                  </a:cubicBezTo>
                  <a:cubicBezTo>
                    <a:pt x="431" y="1126"/>
                    <a:pt x="226" y="839"/>
                    <a:pt x="113" y="635"/>
                  </a:cubicBezTo>
                  <a:cubicBezTo>
                    <a:pt x="0" y="431"/>
                    <a:pt x="11" y="215"/>
                    <a:pt x="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332" y="3548"/>
              <a:ext cx="10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Increments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2 months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897" y="2918"/>
              <a:ext cx="7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Increment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4955" y="2624"/>
              <a:ext cx="110" cy="271"/>
            </a:xfrm>
            <a:custGeom>
              <a:avLst/>
              <a:gdLst>
                <a:gd name="T0" fmla="*/ 0 w 182"/>
                <a:gd name="T1" fmla="*/ 0 h 227"/>
                <a:gd name="T2" fmla="*/ 1 w 182"/>
                <a:gd name="T3" fmla="*/ 2147483647 h 227"/>
                <a:gd name="T4" fmla="*/ 1 w 182"/>
                <a:gd name="T5" fmla="*/ 2147483647 h 227"/>
                <a:gd name="T6" fmla="*/ 0 60000 65536"/>
                <a:gd name="T7" fmla="*/ 0 60000 65536"/>
                <a:gd name="T8" fmla="*/ 0 60000 65536"/>
                <a:gd name="T9" fmla="*/ 0 w 182"/>
                <a:gd name="T10" fmla="*/ 0 h 227"/>
                <a:gd name="T11" fmla="*/ 182 w 182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4" y="212"/>
                    <a:pt x="182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897" y="3278"/>
              <a:ext cx="90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Increment</a:t>
              </a:r>
            </a:p>
            <a:p>
              <a:pPr eaLnBrk="1" hangingPunct="1"/>
              <a:r>
                <a:rPr kumimoji="0" lang="en-US" altLang="zh-TW" sz="1600" dirty="0" smtClean="0">
                  <a:latin typeface="Arial" panose="020B0604020202020204" pitchFamily="34" charset="0"/>
                </a:rPr>
                <a:t>+last release</a:t>
              </a:r>
              <a:endParaRPr kumimoji="0" lang="en-US" altLang="zh-TW" sz="1600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230" y="3119"/>
              <a:ext cx="110" cy="226"/>
            </a:xfrm>
            <a:custGeom>
              <a:avLst/>
              <a:gdLst>
                <a:gd name="T0" fmla="*/ 0 w 181"/>
                <a:gd name="T1" fmla="*/ 0 h 227"/>
                <a:gd name="T2" fmla="*/ 1 w 181"/>
                <a:gd name="T3" fmla="*/ 113 h 227"/>
                <a:gd name="T4" fmla="*/ 1 w 181"/>
                <a:gd name="T5" fmla="*/ 113 h 227"/>
                <a:gd name="T6" fmla="*/ 0 60000 65536"/>
                <a:gd name="T7" fmla="*/ 0 60000 65536"/>
                <a:gd name="T8" fmla="*/ 0 60000 65536"/>
                <a:gd name="T9" fmla="*/ 0 w 181"/>
                <a:gd name="T10" fmla="*/ 0 h 227"/>
                <a:gd name="T11" fmla="*/ 181 w 181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3" y="200"/>
                    <a:pt x="181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12" y="1748"/>
              <a:ext cx="270" cy="180"/>
            </a:xfrm>
            <a:custGeom>
              <a:avLst/>
              <a:gdLst>
                <a:gd name="T0" fmla="*/ 0 w 363"/>
                <a:gd name="T1" fmla="*/ 2147483647 h 137"/>
                <a:gd name="T2" fmla="*/ 1 w 363"/>
                <a:gd name="T3" fmla="*/ 2147483647 h 137"/>
                <a:gd name="T4" fmla="*/ 1 w 363"/>
                <a:gd name="T5" fmla="*/ 0 h 137"/>
                <a:gd name="T6" fmla="*/ 0 60000 65536"/>
                <a:gd name="T7" fmla="*/ 0 60000 65536"/>
                <a:gd name="T8" fmla="*/ 0 60000 65536"/>
                <a:gd name="T9" fmla="*/ 0 w 363"/>
                <a:gd name="T10" fmla="*/ 0 h 137"/>
                <a:gd name="T11" fmla="*/ 363 w 363"/>
                <a:gd name="T12" fmla="*/ 137 h 1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137">
                  <a:moveTo>
                    <a:pt x="0" y="137"/>
                  </a:moveTo>
                  <a:cubicBezTo>
                    <a:pt x="37" y="103"/>
                    <a:pt x="75" y="69"/>
                    <a:pt x="136" y="46"/>
                  </a:cubicBezTo>
                  <a:cubicBezTo>
                    <a:pt x="197" y="23"/>
                    <a:pt x="280" y="11"/>
                    <a:pt x="3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06" y="2084"/>
              <a:ext cx="275" cy="225"/>
            </a:xfrm>
            <a:custGeom>
              <a:avLst/>
              <a:gdLst>
                <a:gd name="T0" fmla="*/ 0 w 182"/>
                <a:gd name="T1" fmla="*/ 0 h 227"/>
                <a:gd name="T2" fmla="*/ 2147483647 w 182"/>
                <a:gd name="T3" fmla="*/ 56 h 227"/>
                <a:gd name="T4" fmla="*/ 2147483647 w 182"/>
                <a:gd name="T5" fmla="*/ 56 h 227"/>
                <a:gd name="T6" fmla="*/ 0 60000 65536"/>
                <a:gd name="T7" fmla="*/ 0 60000 65536"/>
                <a:gd name="T8" fmla="*/ 0 60000 65536"/>
                <a:gd name="T9" fmla="*/ 0 w 182"/>
                <a:gd name="T10" fmla="*/ 0 h 227"/>
                <a:gd name="T11" fmla="*/ 182 w 182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227">
                  <a:moveTo>
                    <a:pt x="0" y="0"/>
                  </a:moveTo>
                  <a:cubicBezTo>
                    <a:pt x="53" y="49"/>
                    <a:pt x="106" y="98"/>
                    <a:pt x="136" y="136"/>
                  </a:cubicBezTo>
                  <a:cubicBezTo>
                    <a:pt x="166" y="174"/>
                    <a:pt x="174" y="212"/>
                    <a:pt x="182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277" y="2198"/>
              <a:ext cx="1125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0">
                  <a:solidFill>
                    <a:schemeClr val="tx1"/>
                  </a:solidFill>
                  <a:latin typeface="Verdan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   </a:t>
              </a:r>
            </a:p>
            <a:p>
              <a:pPr algn="ctr" eaLnBrk="1" hangingPunct="1"/>
              <a:r>
                <a:rPr kumimoji="0" lang="en-US" altLang="zh-CN" sz="1600" b="1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Test code</a:t>
              </a:r>
              <a:endParaRPr kumimoji="0" lang="en-US" altLang="zh-CN" sz="1600" b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eaLnBrk="1" hangingPunct="1"/>
              <a:r>
                <a:rPr kumimoji="0" lang="en-US" altLang="zh-CN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1..N</a:t>
              </a:r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 Methods    </a:t>
              </a:r>
            </a:p>
            <a:p>
              <a:pPr algn="ctr" eaLnBrk="1" hangingPunct="1"/>
              <a:r>
                <a:rPr kumimoji="0" lang="en-US" altLang="zh-TW" sz="1600" b="1" dirty="0">
                  <a:latin typeface="Arial" panose="020B0604020202020204" pitchFamily="34" charset="0"/>
                  <a:ea typeface="SimSun" panose="02010600030101010101" pitchFamily="2" charset="-122"/>
                </a:rPr>
                <a:t>CYCLE TIME</a:t>
              </a:r>
            </a:p>
            <a:p>
              <a:pPr algn="ctr" eaLnBrk="1" hangingPunct="1"/>
              <a:r>
                <a:rPr kumimoji="0" lang="en-US" altLang="zh-TW" sz="1600" b="1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0.5day</a:t>
              </a:r>
              <a:endParaRPr kumimoji="0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216150" y="2259752"/>
            <a:ext cx="1000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Iteration planning</a:t>
            </a:r>
            <a:endParaRPr kumimoji="0" lang="zh-TW" altLang="en-US" sz="1600" dirty="0">
              <a:latin typeface="Arial" panose="020B0604020202020204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950913" y="5492750"/>
            <a:ext cx="2297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 smtClean="0"/>
              <a:t>Questionnaire</a:t>
            </a:r>
          </a:p>
          <a:p>
            <a:pPr>
              <a:defRPr/>
            </a:pPr>
            <a:r>
              <a:rPr lang="en-US" altLang="zh-TW" sz="1600" b="1" dirty="0" smtClean="0"/>
              <a:t>1..N Questions</a:t>
            </a:r>
            <a:r>
              <a:rPr lang="en-US" altLang="zh-TW" sz="1600" dirty="0" smtClean="0"/>
              <a:t> </a:t>
            </a:r>
          </a:p>
          <a:p>
            <a:pPr>
              <a:defRPr/>
            </a:pPr>
            <a:r>
              <a:rPr lang="en-US" altLang="zh-TW" sz="1600" b="1" dirty="0" smtClean="0"/>
              <a:t>CYCLE </a:t>
            </a:r>
            <a:r>
              <a:rPr lang="en-US" altLang="zh-TW" sz="1600" b="1" dirty="0"/>
              <a:t>TIME </a:t>
            </a:r>
          </a:p>
          <a:p>
            <a:pPr>
              <a:defRPr/>
            </a:pPr>
            <a:r>
              <a:rPr lang="en-US" altLang="zh-TW" sz="1600" b="1" dirty="0">
                <a:solidFill>
                  <a:srgbClr val="FF0000"/>
                </a:solidFill>
              </a:rPr>
              <a:t>5 seconds (Not in XP)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1928813" y="5214938"/>
            <a:ext cx="642937" cy="500062"/>
          </a:xfrm>
          <a:custGeom>
            <a:avLst/>
            <a:gdLst>
              <a:gd name="T0" fmla="*/ 2147483647 w 331"/>
              <a:gd name="T1" fmla="*/ 2147483647 h 181"/>
              <a:gd name="T2" fmla="*/ 2147483647 w 331"/>
              <a:gd name="T3" fmla="*/ 2147483647 h 181"/>
              <a:gd name="T4" fmla="*/ 2147483647 w 331"/>
              <a:gd name="T5" fmla="*/ 2147483647 h 181"/>
              <a:gd name="T6" fmla="*/ 2147483647 w 331"/>
              <a:gd name="T7" fmla="*/ 0 h 181"/>
              <a:gd name="T8" fmla="*/ 2147483647 w 331"/>
              <a:gd name="T9" fmla="*/ 2147483647 h 181"/>
              <a:gd name="T10" fmla="*/ 2147483647 w 331"/>
              <a:gd name="T11" fmla="*/ 2147483647 h 181"/>
              <a:gd name="T12" fmla="*/ 2147483647 w 331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"/>
              <a:gd name="T22" fmla="*/ 0 h 181"/>
              <a:gd name="T23" fmla="*/ 331 w 33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" h="181">
                <a:moveTo>
                  <a:pt x="7" y="181"/>
                </a:moveTo>
                <a:cubicBezTo>
                  <a:pt x="3" y="170"/>
                  <a:pt x="0" y="159"/>
                  <a:pt x="7" y="136"/>
                </a:cubicBezTo>
                <a:cubicBezTo>
                  <a:pt x="14" y="113"/>
                  <a:pt x="29" y="68"/>
                  <a:pt x="52" y="45"/>
                </a:cubicBezTo>
                <a:cubicBezTo>
                  <a:pt x="75" y="22"/>
                  <a:pt x="105" y="0"/>
                  <a:pt x="143" y="0"/>
                </a:cubicBezTo>
                <a:cubicBezTo>
                  <a:pt x="181" y="0"/>
                  <a:pt x="249" y="22"/>
                  <a:pt x="279" y="45"/>
                </a:cubicBezTo>
                <a:cubicBezTo>
                  <a:pt x="309" y="68"/>
                  <a:pt x="317" y="113"/>
                  <a:pt x="324" y="136"/>
                </a:cubicBezTo>
                <a:cubicBezTo>
                  <a:pt x="331" y="159"/>
                  <a:pt x="324" y="166"/>
                  <a:pt x="324" y="1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4932363" y="2205038"/>
            <a:ext cx="525462" cy="360362"/>
          </a:xfrm>
          <a:custGeom>
            <a:avLst/>
            <a:gdLst>
              <a:gd name="T0" fmla="*/ 2147483647 w 331"/>
              <a:gd name="T1" fmla="*/ 2147483647 h 181"/>
              <a:gd name="T2" fmla="*/ 2147483647 w 331"/>
              <a:gd name="T3" fmla="*/ 2147483647 h 181"/>
              <a:gd name="T4" fmla="*/ 2147483647 w 331"/>
              <a:gd name="T5" fmla="*/ 2147483647 h 181"/>
              <a:gd name="T6" fmla="*/ 2147483647 w 331"/>
              <a:gd name="T7" fmla="*/ 0 h 181"/>
              <a:gd name="T8" fmla="*/ 2147483647 w 331"/>
              <a:gd name="T9" fmla="*/ 2147483647 h 181"/>
              <a:gd name="T10" fmla="*/ 2147483647 w 331"/>
              <a:gd name="T11" fmla="*/ 2147483647 h 181"/>
              <a:gd name="T12" fmla="*/ 2147483647 w 331"/>
              <a:gd name="T13" fmla="*/ 2147483647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1"/>
              <a:gd name="T22" fmla="*/ 0 h 181"/>
              <a:gd name="T23" fmla="*/ 331 w 331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1" h="181">
                <a:moveTo>
                  <a:pt x="7" y="181"/>
                </a:moveTo>
                <a:cubicBezTo>
                  <a:pt x="3" y="170"/>
                  <a:pt x="0" y="159"/>
                  <a:pt x="7" y="136"/>
                </a:cubicBezTo>
                <a:cubicBezTo>
                  <a:pt x="14" y="113"/>
                  <a:pt x="29" y="68"/>
                  <a:pt x="52" y="45"/>
                </a:cubicBezTo>
                <a:cubicBezTo>
                  <a:pt x="75" y="22"/>
                  <a:pt x="105" y="0"/>
                  <a:pt x="143" y="0"/>
                </a:cubicBezTo>
                <a:cubicBezTo>
                  <a:pt x="181" y="0"/>
                  <a:pt x="249" y="22"/>
                  <a:pt x="279" y="45"/>
                </a:cubicBezTo>
                <a:cubicBezTo>
                  <a:pt x="309" y="68"/>
                  <a:pt x="317" y="113"/>
                  <a:pt x="324" y="136"/>
                </a:cubicBezTo>
                <a:cubicBezTo>
                  <a:pt x="331" y="159"/>
                  <a:pt x="324" y="166"/>
                  <a:pt x="324" y="1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3434847" y="2052608"/>
            <a:ext cx="1249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Daily</a:t>
            </a:r>
          </a:p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Stand-up</a:t>
            </a:r>
          </a:p>
          <a:p>
            <a:pPr eaLnBrk="1" hangingPunct="1"/>
            <a:r>
              <a:rPr kumimoji="0" lang="en-US" altLang="zh-TW" sz="1600" dirty="0" smtClean="0">
                <a:latin typeface="Arial" panose="020B0604020202020204" pitchFamily="34" charset="0"/>
              </a:rPr>
              <a:t>Meeting</a:t>
            </a:r>
            <a:endParaRPr kumimoji="0" lang="zh-TW" altLang="en-US" sz="1600" dirty="0">
              <a:latin typeface="Arial" panose="020B0604020202020204" pitchFamily="34" charset="0"/>
            </a:endParaRP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3071813" y="2571750"/>
            <a:ext cx="500062" cy="46038"/>
          </a:xfrm>
          <a:custGeom>
            <a:avLst/>
            <a:gdLst>
              <a:gd name="T0" fmla="*/ 0 w 409"/>
              <a:gd name="T1" fmla="*/ 2147483647 h 106"/>
              <a:gd name="T2" fmla="*/ 2147483647 w 409"/>
              <a:gd name="T3" fmla="*/ 2147483647 h 106"/>
              <a:gd name="T4" fmla="*/ 2147483647 w 409"/>
              <a:gd name="T5" fmla="*/ 2147483647 h 106"/>
              <a:gd name="T6" fmla="*/ 0 60000 65536"/>
              <a:gd name="T7" fmla="*/ 0 60000 65536"/>
              <a:gd name="T8" fmla="*/ 0 60000 65536"/>
              <a:gd name="T9" fmla="*/ 0 w 409"/>
              <a:gd name="T10" fmla="*/ 0 h 106"/>
              <a:gd name="T11" fmla="*/ 409 w 409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06">
                <a:moveTo>
                  <a:pt x="0" y="15"/>
                </a:moveTo>
                <a:cubicBezTo>
                  <a:pt x="79" y="7"/>
                  <a:pt x="159" y="0"/>
                  <a:pt x="227" y="15"/>
                </a:cubicBezTo>
                <a:cubicBezTo>
                  <a:pt x="295" y="30"/>
                  <a:pt x="352" y="68"/>
                  <a:pt x="409" y="1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3878263" y="3000375"/>
            <a:ext cx="3511550" cy="2563813"/>
          </a:xfrm>
          <a:custGeom>
            <a:avLst/>
            <a:gdLst>
              <a:gd name="T0" fmla="*/ 2147483647 w 1891"/>
              <a:gd name="T1" fmla="*/ 2147483647 h 1483"/>
              <a:gd name="T2" fmla="*/ 2147483647 w 1891"/>
              <a:gd name="T3" fmla="*/ 2147483647 h 1483"/>
              <a:gd name="T4" fmla="*/ 2147483647 w 1891"/>
              <a:gd name="T5" fmla="*/ 2147483647 h 1483"/>
              <a:gd name="T6" fmla="*/ 2147483647 w 1891"/>
              <a:gd name="T7" fmla="*/ 2147483647 h 1483"/>
              <a:gd name="T8" fmla="*/ 2147483647 w 1891"/>
              <a:gd name="T9" fmla="*/ 2147483647 h 1483"/>
              <a:gd name="T10" fmla="*/ 2147483647 w 1891"/>
              <a:gd name="T11" fmla="*/ 2147483647 h 1483"/>
              <a:gd name="T12" fmla="*/ 2147483647 w 1891"/>
              <a:gd name="T13" fmla="*/ 0 h 14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91"/>
              <a:gd name="T22" fmla="*/ 0 h 1483"/>
              <a:gd name="T23" fmla="*/ 1891 w 1891"/>
              <a:gd name="T24" fmla="*/ 1483 h 14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91" h="1483">
                <a:moveTo>
                  <a:pt x="1891" y="911"/>
                </a:moveTo>
                <a:cubicBezTo>
                  <a:pt x="1890" y="911"/>
                  <a:pt x="1794" y="1187"/>
                  <a:pt x="1691" y="1281"/>
                </a:cubicBezTo>
                <a:cubicBezTo>
                  <a:pt x="1588" y="1375"/>
                  <a:pt x="1420" y="1461"/>
                  <a:pt x="1273" y="1472"/>
                </a:cubicBezTo>
                <a:cubicBezTo>
                  <a:pt x="1126" y="1483"/>
                  <a:pt x="955" y="1421"/>
                  <a:pt x="807" y="1348"/>
                </a:cubicBezTo>
                <a:cubicBezTo>
                  <a:pt x="659" y="1275"/>
                  <a:pt x="500" y="1152"/>
                  <a:pt x="382" y="1033"/>
                </a:cubicBezTo>
                <a:cubicBezTo>
                  <a:pt x="265" y="914"/>
                  <a:pt x="164" y="807"/>
                  <a:pt x="102" y="635"/>
                </a:cubicBezTo>
                <a:cubicBezTo>
                  <a:pt x="40" y="463"/>
                  <a:pt x="0" y="215"/>
                  <a:pt x="1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2357438" y="3571875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600" b="1" dirty="0">
                <a:latin typeface="Arial" panose="020B0604020202020204" pitchFamily="34" charset="0"/>
                <a:ea typeface="SimSun" panose="02010600030101010101" pitchFamily="2" charset="-122"/>
              </a:rPr>
              <a:t>CYCLE TIME</a:t>
            </a:r>
          </a:p>
          <a:p>
            <a:pPr algn="ctr" eaLnBrk="1" hangingPunct="1"/>
            <a:r>
              <a:rPr kumimoji="0"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kumimoji="0" lang="zh-TW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day</a:t>
            </a:r>
            <a:endParaRPr kumimoji="0"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5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-279240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cap="none" dirty="0" err="1" smtClean="0"/>
              <a:t>myAgile</a:t>
            </a:r>
            <a:endParaRPr lang="zh-TW" altLang="en-US" cap="none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5713" y="3472849"/>
            <a:ext cx="7845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Jen-Yen Chen (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陳振炎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Professor </a:t>
            </a:r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of Dept. of Computer Science and Information Engineering, 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National Central University</a:t>
            </a:r>
          </a:p>
          <a:p>
            <a:pPr algn="r"/>
            <a:endParaRPr lang="en-US" altLang="zh-TW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0"/>
            </a:endParaRPr>
          </a:p>
          <a:p>
            <a:pPr algn="r"/>
            <a:r>
              <a:rPr lang="en-US" altLang="zh-TW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0"/>
              </a:rPr>
              <a:t>  </a:t>
            </a:r>
            <a:endParaRPr lang="zh-TW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z="1400" smtClean="0"/>
              <a:t>4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6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myAgile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404118" y="1361844"/>
            <a:ext cx="7602688" cy="569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/>
              <a:t>Requirement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0. Exploring </a:t>
            </a:r>
            <a:r>
              <a:rPr lang="en-US" altLang="zh-TW" sz="2200" dirty="0"/>
              <a:t>requirements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1. Scenario</a:t>
            </a:r>
            <a:endParaRPr lang="en-US" altLang="zh-TW" sz="2200" dirty="0"/>
          </a:p>
          <a:p>
            <a:pPr marL="324000" lvl="1" indent="0">
              <a:buNone/>
            </a:pPr>
            <a:r>
              <a:rPr lang="en-US" altLang="zh-TW" sz="2200" dirty="0" smtClean="0"/>
              <a:t>2. Acceptance </a:t>
            </a:r>
            <a:r>
              <a:rPr lang="en-US" altLang="zh-TW" sz="2200" dirty="0"/>
              <a:t>test case &amp; User </a:t>
            </a:r>
            <a:r>
              <a:rPr lang="en-US" altLang="zh-TW" sz="2200" dirty="0" smtClean="0"/>
              <a:t>manual</a:t>
            </a:r>
            <a:endParaRPr lang="en-US" altLang="zh-TW" sz="2400" dirty="0" smtClean="0"/>
          </a:p>
          <a:p>
            <a:r>
              <a:rPr lang="en-US" altLang="zh-TW" sz="2400" b="1" dirty="0" smtClean="0"/>
              <a:t>Architecture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3. CRC </a:t>
            </a:r>
            <a:r>
              <a:rPr lang="en-US" altLang="zh-TW" sz="2200" dirty="0"/>
              <a:t>session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4. Reverse engineering tool</a:t>
            </a:r>
            <a:endParaRPr lang="en-US" altLang="zh-TW" sz="2200" dirty="0"/>
          </a:p>
          <a:p>
            <a:pPr marL="324000" lvl="1" indent="0">
              <a:buNone/>
            </a:pPr>
            <a:r>
              <a:rPr lang="en-US" altLang="zh-TW" sz="2200" dirty="0" smtClean="0"/>
              <a:t>5. Dispatching </a:t>
            </a:r>
            <a:r>
              <a:rPr lang="en-US" altLang="zh-TW" sz="2200" dirty="0"/>
              <a:t>and Scheduling 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6. Unit </a:t>
            </a:r>
            <a:r>
              <a:rPr lang="en-US" altLang="zh-TW" sz="2200" dirty="0"/>
              <a:t>test </a:t>
            </a:r>
            <a:r>
              <a:rPr lang="en-US" altLang="zh-TW" sz="2200" dirty="0" smtClean="0"/>
              <a:t>code</a:t>
            </a: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4576068" y="3338654"/>
            <a:ext cx="4100080" cy="371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 smtClean="0"/>
              <a:t>Design</a:t>
            </a:r>
            <a:endParaRPr lang="en-US" altLang="zh-TW" sz="2400" b="1" dirty="0"/>
          </a:p>
          <a:p>
            <a:pPr marL="324000" lvl="1" indent="0">
              <a:buNone/>
            </a:pPr>
            <a:r>
              <a:rPr lang="en-US" altLang="zh-TW" sz="2200" dirty="0" smtClean="0"/>
              <a:t>7.  Data </a:t>
            </a:r>
            <a:r>
              <a:rPr lang="en-US" altLang="zh-TW" sz="2200" dirty="0"/>
              <a:t>structure design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8.  Algorithm </a:t>
            </a:r>
            <a:r>
              <a:rPr lang="en-US" altLang="zh-TW" sz="2200" dirty="0"/>
              <a:t>design</a:t>
            </a:r>
          </a:p>
          <a:p>
            <a:pPr marL="324000" lvl="1" indent="0">
              <a:buNone/>
            </a:pPr>
            <a:r>
              <a:rPr lang="en-US" altLang="zh-TW" sz="2200" dirty="0" smtClean="0"/>
              <a:t>9.  Coding</a:t>
            </a:r>
            <a:endParaRPr lang="en-US" altLang="zh-TW" sz="2200" dirty="0"/>
          </a:p>
          <a:p>
            <a:pPr marL="324000" lvl="1" indent="0">
              <a:buNone/>
            </a:pPr>
            <a:r>
              <a:rPr lang="en-US" altLang="zh-TW" sz="2200" dirty="0" smtClean="0"/>
              <a:t>10. Unit </a:t>
            </a:r>
            <a:r>
              <a:rPr lang="en-US" altLang="zh-TW" sz="2200" dirty="0"/>
              <a:t>&amp; Acceptance </a:t>
            </a:r>
            <a:r>
              <a:rPr lang="en-US" altLang="zh-TW" sz="2200" dirty="0" smtClean="0"/>
              <a:t>testing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1162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213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0.  Exploring </a:t>
            </a:r>
            <a:r>
              <a:rPr lang="en-US" altLang="zh-TW" sz="2400" dirty="0"/>
              <a:t>requirements</a:t>
            </a:r>
          </a:p>
          <a:p>
            <a:pPr marL="0" indent="0">
              <a:buNone/>
            </a:pPr>
            <a:r>
              <a:rPr lang="en-US" altLang="zh-TW" sz="2400" dirty="0" smtClean="0"/>
              <a:t>1.  Scenario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2.  Acceptance </a:t>
            </a:r>
            <a:r>
              <a:rPr lang="en-US" altLang="zh-TW" sz="2400" dirty="0"/>
              <a:t>test case &amp; User </a:t>
            </a:r>
            <a:r>
              <a:rPr lang="en-US" altLang="zh-TW" sz="2400" dirty="0" smtClean="0"/>
              <a:t>manual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35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3.  CRC session</a:t>
            </a:r>
          </a:p>
          <a:p>
            <a:pPr lvl="1"/>
            <a:r>
              <a:rPr lang="en-US" altLang="zh-TW" sz="2200" dirty="0" smtClean="0"/>
              <a:t>Class header, Method header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400" dirty="0" smtClean="0"/>
              <a:t>4.  Reverse </a:t>
            </a:r>
            <a:r>
              <a:rPr lang="en-US" altLang="zh-TW" sz="2400" dirty="0"/>
              <a:t>engineering </a:t>
            </a:r>
            <a:r>
              <a:rPr lang="en-US" altLang="zh-TW" sz="2400" dirty="0" smtClean="0"/>
              <a:t>tool</a:t>
            </a:r>
          </a:p>
          <a:p>
            <a:pPr lvl="1"/>
            <a:r>
              <a:rPr lang="en-US" altLang="zh-TW" sz="2200" dirty="0" smtClean="0"/>
              <a:t>eUML2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400" dirty="0" smtClean="0"/>
              <a:t>5.  Dispatching </a:t>
            </a:r>
            <a:r>
              <a:rPr lang="en-US" altLang="zh-TW" sz="2400" dirty="0"/>
              <a:t>and Scheduling </a:t>
            </a:r>
          </a:p>
          <a:p>
            <a:pPr marL="0" indent="0">
              <a:buNone/>
            </a:pPr>
            <a:r>
              <a:rPr lang="en-US" altLang="zh-TW" sz="2400" dirty="0" smtClean="0"/>
              <a:t>6.  Unit </a:t>
            </a:r>
            <a:r>
              <a:rPr lang="en-US" altLang="zh-TW" sz="2400" dirty="0"/>
              <a:t>test code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80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166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7.  Data </a:t>
            </a:r>
            <a:r>
              <a:rPr lang="en-US" altLang="zh-TW" sz="2400" dirty="0"/>
              <a:t>structure design</a:t>
            </a:r>
          </a:p>
          <a:p>
            <a:pPr marL="0" indent="0">
              <a:buNone/>
            </a:pPr>
            <a:r>
              <a:rPr lang="en-US" altLang="zh-TW" sz="2400" dirty="0" smtClean="0"/>
              <a:t>8.  Algorithm design</a:t>
            </a:r>
          </a:p>
          <a:p>
            <a:pPr lvl="1"/>
            <a:r>
              <a:rPr lang="en-US" altLang="zh-TW" dirty="0" smtClean="0"/>
              <a:t>Pseudo code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9.  Coding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10. Unit </a:t>
            </a:r>
            <a:r>
              <a:rPr lang="en-US" altLang="zh-TW" sz="2400" dirty="0"/>
              <a:t>&amp; Acceptance </a:t>
            </a:r>
            <a:r>
              <a:rPr lang="en-US" altLang="zh-TW" sz="2400" dirty="0" smtClean="0"/>
              <a:t>testing</a:t>
            </a:r>
          </a:p>
          <a:p>
            <a:pPr lvl="1"/>
            <a:r>
              <a:rPr lang="en-US" altLang="zh-TW" dirty="0" smtClean="0"/>
              <a:t>JUnit4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32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 programming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1192" y="2228004"/>
            <a:ext cx="7989752" cy="111904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Grade system project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68F2-8EDE-4459-83B5-66941C94DBC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紅利</Template>
  <TotalTime>3511</TotalTime>
  <Words>280</Words>
  <Application>Microsoft Office PowerPoint</Application>
  <PresentationFormat>如螢幕大小 (4:3)</PresentationFormat>
  <Paragraphs>110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Arial Unicode MS</vt:lpstr>
      <vt:lpstr>Microsoft YaHei UI</vt:lpstr>
      <vt:lpstr>SimSun</vt:lpstr>
      <vt:lpstr>微軟正黑體</vt:lpstr>
      <vt:lpstr>新細明體</vt:lpstr>
      <vt:lpstr>Arial</vt:lpstr>
      <vt:lpstr>Calibri</vt:lpstr>
      <vt:lpstr>Gill Sans MT</vt:lpstr>
      <vt:lpstr>Times New Roman</vt:lpstr>
      <vt:lpstr>Wingdings 2</vt:lpstr>
      <vt:lpstr>紅利</vt:lpstr>
      <vt:lpstr>HW1 DEMO</vt:lpstr>
      <vt:lpstr>Agile (Software development)</vt:lpstr>
      <vt:lpstr>Communication cycle</vt:lpstr>
      <vt:lpstr>myAgile</vt:lpstr>
      <vt:lpstr>myAgile</vt:lpstr>
      <vt:lpstr>Requirement</vt:lpstr>
      <vt:lpstr>Architecture</vt:lpstr>
      <vt:lpstr>Design</vt:lpstr>
      <vt:lpstr>Pair programming practice</vt:lpstr>
      <vt:lpstr>End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JewelsChen</dc:creator>
  <cp:lastModifiedBy>Chen</cp:lastModifiedBy>
  <cp:revision>173</cp:revision>
  <dcterms:created xsi:type="dcterms:W3CDTF">2013-12-17T04:09:23Z</dcterms:created>
  <dcterms:modified xsi:type="dcterms:W3CDTF">2015-03-23T07:44:37Z</dcterms:modified>
</cp:coreProperties>
</file>