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7.xml"/><Relationship Id="rId22" Type="http://schemas.openxmlformats.org/officeDocument/2006/relationships/font" Target="fonts/Merriweather-boldItalic.fntdata"/><Relationship Id="rId10" Type="http://schemas.openxmlformats.org/officeDocument/2006/relationships/slide" Target="slides/slide6.xml"/><Relationship Id="rId21" Type="http://schemas.openxmlformats.org/officeDocument/2006/relationships/font" Target="fonts/Merriweather-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Merriweather-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ls.gov/iag/tgs/iag52.htm" TargetMode="External"/><Relationship Id="rId3" Type="http://schemas.openxmlformats.org/officeDocument/2006/relationships/hyperlink" Target="https://www.bls.gov/iag/tgs/iag52.htm" TargetMode="External"/><Relationship Id="rId4" Type="http://schemas.openxmlformats.org/officeDocument/2006/relationships/hyperlink" Target="https://www.bls.gov/iag/tgs/iag53.htm" TargetMode="External"/><Relationship Id="rId5" Type="http://schemas.openxmlformats.org/officeDocument/2006/relationships/hyperlink" Target="https://www.bls.gov/iag/tgs/iag53.htm"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ls.gov/iag/tgs/iag511.htm" TargetMode="External"/><Relationship Id="rId3" Type="http://schemas.openxmlformats.org/officeDocument/2006/relationships/hyperlink" Target="https://www.bls.gov/iag/tgs/iag511.htm" TargetMode="External"/><Relationship Id="rId4" Type="http://schemas.openxmlformats.org/officeDocument/2006/relationships/hyperlink" Target="https://www.bls.gov/iag/tgs/iag512.htm" TargetMode="External"/><Relationship Id="rId11" Type="http://schemas.openxmlformats.org/officeDocument/2006/relationships/hyperlink" Target="https://www.bls.gov/iag/tgs/iag518.htm" TargetMode="External"/><Relationship Id="rId10" Type="http://schemas.openxmlformats.org/officeDocument/2006/relationships/hyperlink" Target="https://www.bls.gov/iag/tgs/iag518.htm" TargetMode="External"/><Relationship Id="rId12" Type="http://schemas.openxmlformats.org/officeDocument/2006/relationships/hyperlink" Target="https://www.bls.gov/iag/tgs/iag519.htm" TargetMode="External"/><Relationship Id="rId9" Type="http://schemas.openxmlformats.org/officeDocument/2006/relationships/hyperlink" Target="https://www.bls.gov/iag/tgs/iag517.htm" TargetMode="External"/><Relationship Id="rId5" Type="http://schemas.openxmlformats.org/officeDocument/2006/relationships/hyperlink" Target="https://www.bls.gov/iag/tgs/iag512.htm" TargetMode="External"/><Relationship Id="rId6" Type="http://schemas.openxmlformats.org/officeDocument/2006/relationships/hyperlink" Target="https://www.bls.gov/iag/tgs/iag515.htm" TargetMode="External"/><Relationship Id="rId7" Type="http://schemas.openxmlformats.org/officeDocument/2006/relationships/hyperlink" Target="https://www.bls.gov/iag/tgs/iag515.htm" TargetMode="External"/><Relationship Id="rId8" Type="http://schemas.openxmlformats.org/officeDocument/2006/relationships/hyperlink" Target="https://www.bls.gov/iag/tgs/iag517.ht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ls.gov/iag/tgs/iag52.htm" TargetMode="External"/><Relationship Id="rId3" Type="http://schemas.openxmlformats.org/officeDocument/2006/relationships/hyperlink" Target="https://www.bls.gov/iag/tgs/iag52.htm" TargetMode="External"/><Relationship Id="rId4" Type="http://schemas.openxmlformats.org/officeDocument/2006/relationships/hyperlink" Target="https://www.bls.gov/iag/tgs/iag53.htm"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 Credibility </a:t>
            </a:r>
            <a:endParaRPr/>
          </a:p>
          <a:p>
            <a:pPr indent="0" lvl="0" marL="0">
              <a:spcBef>
                <a:spcPts val="0"/>
              </a:spcBef>
              <a:spcAft>
                <a:spcPts val="0"/>
              </a:spcAft>
              <a:buNone/>
            </a:pPr>
            <a:r>
              <a:rPr lang="en"/>
              <a:t>2.  Introduce H1b visa &amp; Why Care</a:t>
            </a:r>
            <a:endParaRPr/>
          </a:p>
          <a:p>
            <a:pPr indent="0" lvl="0" marL="0">
              <a:spcBef>
                <a:spcPts val="0"/>
              </a:spcBef>
              <a:spcAft>
                <a:spcPts val="0"/>
              </a:spcAft>
              <a:buNone/>
            </a:pPr>
            <a:r>
              <a:rPr lang="en"/>
              <a:t>3. Attention getter: the story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-Thesis Statement:</a:t>
            </a:r>
            <a:endParaRPr/>
          </a:p>
          <a:p>
            <a:pPr indent="0" lvl="0" marL="0">
              <a:spcBef>
                <a:spcPts val="0"/>
              </a:spcBef>
              <a:spcAft>
                <a:spcPts val="0"/>
              </a:spcAft>
              <a:buNone/>
            </a:pPr>
            <a:r>
              <a:rPr lang="en"/>
              <a:t> Time is limited. We need to know which locations, industries, and job functions have most opportunities, and focus on them. </a:t>
            </a:r>
            <a:endParaRPr/>
          </a:p>
          <a:p>
            <a:pPr indent="0" lvl="0" marL="0">
              <a:spcBef>
                <a:spcPts val="0"/>
              </a:spcBef>
              <a:spcAft>
                <a:spcPts val="0"/>
              </a:spcAft>
              <a:buNone/>
            </a:pPr>
            <a:r>
              <a:rPr lang="en"/>
              <a:t>-Main Points: Major analyses, results, data interpretation recommendation</a:t>
            </a:r>
            <a:endParaRPr/>
          </a:p>
          <a:p>
            <a:pPr indent="0" lvl="0" marL="0">
              <a:spcBef>
                <a:spcPts val="0"/>
              </a:spcBef>
              <a:spcAft>
                <a:spcPts val="0"/>
              </a:spcAft>
              <a:buNone/>
            </a:pPr>
            <a:r>
              <a:rPr lang="en"/>
              <a:t>-Conclusion and final thoughts</a:t>
            </a:r>
            <a:endParaRPr/>
          </a:p>
          <a:p>
            <a:pPr indent="0" lvl="0" marL="0">
              <a:spcBef>
                <a:spcPts val="0"/>
              </a:spcBef>
              <a:spcAft>
                <a:spcPts val="0"/>
              </a:spcAft>
              <a:buNone/>
            </a:pPr>
            <a:r>
              <a:t/>
            </a:r>
            <a:endParaRPr sz="1000"/>
          </a:p>
          <a:p>
            <a:pPr indent="0" lvl="0" marL="0" rtl="0">
              <a:spcBef>
                <a:spcPts val="0"/>
              </a:spcBef>
              <a:spcAft>
                <a:spcPts val="0"/>
              </a:spcAft>
              <a:buNone/>
            </a:pPr>
            <a:r>
              <a:rPr lang="en" sz="1000">
                <a:latin typeface="Merriweather"/>
                <a:ea typeface="Merriweather"/>
                <a:cs typeface="Merriweather"/>
                <a:sym typeface="Merriweather"/>
              </a:rPr>
              <a:t>We need to narrow down the scope</a:t>
            </a:r>
            <a:endParaRPr sz="1000"/>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West coast: CA and WA (~ 90000USD</a:t>
            </a:r>
            <a:endParaRPr/>
          </a:p>
          <a:p>
            <a:pPr indent="0" lvl="0" marL="0">
              <a:spcBef>
                <a:spcPts val="0"/>
              </a:spcBef>
              <a:spcAft>
                <a:spcPts val="0"/>
              </a:spcAft>
              <a:buNone/>
            </a:pPr>
            <a:r>
              <a:rPr lang="en"/>
              <a:t>East coast:  </a:t>
            </a:r>
            <a:endParaRPr/>
          </a:p>
          <a:p>
            <a:pPr indent="0" lvl="0" marL="0">
              <a:spcBef>
                <a:spcPts val="0"/>
              </a:spcBef>
              <a:spcAft>
                <a:spcPts val="0"/>
              </a:spcAft>
              <a:buNone/>
            </a:pPr>
            <a:r>
              <a:rPr lang="en"/>
              <a:t>Exceptions: IL and TX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Location 2: City plot-</a:t>
            </a:r>
            <a:endParaRPr/>
          </a:p>
          <a:p>
            <a:pPr indent="0" lvl="0" marL="0">
              <a:spcBef>
                <a:spcPts val="0"/>
              </a:spcBef>
              <a:spcAft>
                <a:spcPts val="0"/>
              </a:spcAft>
              <a:buNone/>
            </a:pPr>
            <a:r>
              <a:rPr lang="en"/>
              <a:t>California has most opportunities, higher pay &amp; beaches and surfing </a:t>
            </a:r>
            <a:endParaRPr/>
          </a:p>
          <a:p>
            <a:pPr indent="0" lvl="0" marL="0">
              <a:spcBef>
                <a:spcPts val="0"/>
              </a:spcBef>
              <a:spcAft>
                <a:spcPts val="0"/>
              </a:spcAft>
              <a:buNone/>
            </a:pPr>
            <a:r>
              <a:rPr lang="en"/>
              <a:t>Seattle, NY comes after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solidFill>
                  <a:srgbClr val="333333"/>
                </a:solidFill>
                <a:highlight>
                  <a:srgbClr val="F5F5F5"/>
                </a:highlight>
              </a:rPr>
              <a:t>The Professional, Scientific, and Technical Services sector comprises establishments that specialize in performing professional, scientific, and technical activities for others. These activities require a high degree of expertise and training. The establishments in this sector specialize according to expertise and provide these services to clients in a variety of industries and, in some cases, to households. </a:t>
            </a:r>
            <a:endParaRPr sz="1000">
              <a:solidFill>
                <a:srgbClr val="333333"/>
              </a:solidFill>
              <a:highlight>
                <a:srgbClr val="F5F5F5"/>
              </a:highlight>
            </a:endParaRPr>
          </a:p>
          <a:p>
            <a:pPr indent="0" lvl="0" marL="0">
              <a:spcBef>
                <a:spcPts val="0"/>
              </a:spcBef>
              <a:spcAft>
                <a:spcPts val="0"/>
              </a:spcAft>
              <a:buNone/>
            </a:pPr>
            <a:r>
              <a:t/>
            </a:r>
            <a:endParaRPr sz="1000">
              <a:solidFill>
                <a:srgbClr val="333333"/>
              </a:solidFill>
              <a:highlight>
                <a:srgbClr val="F5F5F5"/>
              </a:highlight>
            </a:endParaRPr>
          </a:p>
          <a:p>
            <a:pPr indent="-292100" lvl="0" marL="596900" rtl="0">
              <a:lnSpc>
                <a:spcPct val="156000"/>
              </a:lnSpc>
              <a:spcBef>
                <a:spcPts val="0"/>
              </a:spcBef>
              <a:spcAft>
                <a:spcPts val="0"/>
              </a:spcAft>
              <a:buClr>
                <a:srgbClr val="333333"/>
              </a:buClr>
              <a:buSzPts val="1000"/>
              <a:buChar char="●"/>
            </a:pPr>
            <a:r>
              <a:rPr lang="en" sz="1000">
                <a:solidFill>
                  <a:srgbClr val="333333"/>
                </a:solidFill>
                <a:highlight>
                  <a:srgbClr val="FFFFFF"/>
                </a:highlight>
              </a:rPr>
              <a:t>Legal Services: NAICS 5411</a:t>
            </a:r>
            <a:endParaRPr sz="1000">
              <a:solidFill>
                <a:srgbClr val="333333"/>
              </a:solidFill>
              <a:highlight>
                <a:srgbClr val="FFFFFF"/>
              </a:highlight>
            </a:endParaRPr>
          </a:p>
          <a:p>
            <a:pPr indent="-292100" lvl="0" marL="596900" rtl="0">
              <a:lnSpc>
                <a:spcPct val="156000"/>
              </a:lnSpc>
              <a:spcBef>
                <a:spcPts val="0"/>
              </a:spcBef>
              <a:spcAft>
                <a:spcPts val="0"/>
              </a:spcAft>
              <a:buClr>
                <a:srgbClr val="333333"/>
              </a:buClr>
              <a:buSzPts val="1000"/>
              <a:buChar char="●"/>
            </a:pPr>
            <a:r>
              <a:rPr lang="en" sz="1000">
                <a:solidFill>
                  <a:srgbClr val="333333"/>
                </a:solidFill>
                <a:highlight>
                  <a:srgbClr val="FFFFFF"/>
                </a:highlight>
              </a:rPr>
              <a:t>Accounting, Tax Preparation, Bookkeeping, and Payroll Services: NAICS 5412</a:t>
            </a:r>
            <a:endParaRPr sz="1000">
              <a:solidFill>
                <a:srgbClr val="333333"/>
              </a:solidFill>
              <a:highlight>
                <a:srgbClr val="FFFFFF"/>
              </a:highlight>
            </a:endParaRPr>
          </a:p>
          <a:p>
            <a:pPr indent="-292100" lvl="0" marL="596900" rtl="0">
              <a:lnSpc>
                <a:spcPct val="156000"/>
              </a:lnSpc>
              <a:spcBef>
                <a:spcPts val="0"/>
              </a:spcBef>
              <a:spcAft>
                <a:spcPts val="0"/>
              </a:spcAft>
              <a:buClr>
                <a:srgbClr val="333333"/>
              </a:buClr>
              <a:buSzPts val="1000"/>
              <a:buChar char="●"/>
            </a:pPr>
            <a:r>
              <a:rPr lang="en" sz="1000">
                <a:solidFill>
                  <a:srgbClr val="333333"/>
                </a:solidFill>
                <a:highlight>
                  <a:srgbClr val="FFFFFF"/>
                </a:highlight>
              </a:rPr>
              <a:t>Architectural, Engineering, and Related Services: NAICS 5413</a:t>
            </a:r>
            <a:endParaRPr sz="1000">
              <a:solidFill>
                <a:srgbClr val="333333"/>
              </a:solidFill>
              <a:highlight>
                <a:srgbClr val="FFFFFF"/>
              </a:highlight>
            </a:endParaRPr>
          </a:p>
          <a:p>
            <a:pPr indent="-292100" lvl="0" marL="596900" rtl="0">
              <a:lnSpc>
                <a:spcPct val="156000"/>
              </a:lnSpc>
              <a:spcBef>
                <a:spcPts val="0"/>
              </a:spcBef>
              <a:spcAft>
                <a:spcPts val="0"/>
              </a:spcAft>
              <a:buClr>
                <a:srgbClr val="333333"/>
              </a:buClr>
              <a:buSzPts val="1000"/>
              <a:buChar char="●"/>
            </a:pPr>
            <a:r>
              <a:rPr lang="en" sz="1000">
                <a:solidFill>
                  <a:srgbClr val="333333"/>
                </a:solidFill>
                <a:highlight>
                  <a:srgbClr val="FFFFFF"/>
                </a:highlight>
              </a:rPr>
              <a:t>Specialized Design Services: NAICS 5414</a:t>
            </a:r>
            <a:endParaRPr sz="1000">
              <a:solidFill>
                <a:srgbClr val="333333"/>
              </a:solidFill>
              <a:highlight>
                <a:srgbClr val="FFFFFF"/>
              </a:highlight>
            </a:endParaRPr>
          </a:p>
          <a:p>
            <a:pPr indent="-292100" lvl="0" marL="596900" rtl="0">
              <a:lnSpc>
                <a:spcPct val="156000"/>
              </a:lnSpc>
              <a:spcBef>
                <a:spcPts val="0"/>
              </a:spcBef>
              <a:spcAft>
                <a:spcPts val="0"/>
              </a:spcAft>
              <a:buClr>
                <a:srgbClr val="333333"/>
              </a:buClr>
              <a:buSzPts val="1000"/>
              <a:buChar char="●"/>
            </a:pPr>
            <a:r>
              <a:rPr lang="en" sz="1000">
                <a:solidFill>
                  <a:srgbClr val="333333"/>
                </a:solidFill>
                <a:highlight>
                  <a:srgbClr val="FFFFFF"/>
                </a:highlight>
              </a:rPr>
              <a:t>Computer Systems Design and Related Services: NAICS 5415</a:t>
            </a:r>
            <a:endParaRPr sz="1000">
              <a:solidFill>
                <a:srgbClr val="333333"/>
              </a:solidFill>
              <a:highlight>
                <a:srgbClr val="FFFFFF"/>
              </a:highlight>
            </a:endParaRPr>
          </a:p>
          <a:p>
            <a:pPr indent="-292100" lvl="0" marL="596900" rtl="0">
              <a:lnSpc>
                <a:spcPct val="156000"/>
              </a:lnSpc>
              <a:spcBef>
                <a:spcPts val="0"/>
              </a:spcBef>
              <a:spcAft>
                <a:spcPts val="0"/>
              </a:spcAft>
              <a:buClr>
                <a:srgbClr val="333333"/>
              </a:buClr>
              <a:buSzPts val="1000"/>
              <a:buChar char="●"/>
            </a:pPr>
            <a:r>
              <a:rPr lang="en" sz="1000">
                <a:solidFill>
                  <a:srgbClr val="333333"/>
                </a:solidFill>
                <a:highlight>
                  <a:srgbClr val="FFFFFF"/>
                </a:highlight>
              </a:rPr>
              <a:t>Management, Scientific, and Technical Consulting Services: NAICS 5416</a:t>
            </a:r>
            <a:endParaRPr sz="1000">
              <a:solidFill>
                <a:srgbClr val="333333"/>
              </a:solidFill>
              <a:highlight>
                <a:srgbClr val="FFFFFF"/>
              </a:highlight>
            </a:endParaRPr>
          </a:p>
          <a:p>
            <a:pPr indent="-292100" lvl="0" marL="596900" rtl="0">
              <a:lnSpc>
                <a:spcPct val="156000"/>
              </a:lnSpc>
              <a:spcBef>
                <a:spcPts val="0"/>
              </a:spcBef>
              <a:spcAft>
                <a:spcPts val="0"/>
              </a:spcAft>
              <a:buClr>
                <a:srgbClr val="333333"/>
              </a:buClr>
              <a:buSzPts val="1000"/>
              <a:buChar char="●"/>
            </a:pPr>
            <a:r>
              <a:rPr lang="en" sz="1000">
                <a:solidFill>
                  <a:srgbClr val="333333"/>
                </a:solidFill>
                <a:highlight>
                  <a:srgbClr val="FFFFFF"/>
                </a:highlight>
              </a:rPr>
              <a:t>Scientific Research and Development Services: NAICS 5417</a:t>
            </a:r>
            <a:endParaRPr sz="1000">
              <a:solidFill>
                <a:srgbClr val="333333"/>
              </a:solidFill>
              <a:highlight>
                <a:srgbClr val="FFFFFF"/>
              </a:highlight>
            </a:endParaRPr>
          </a:p>
          <a:p>
            <a:pPr indent="-292100" lvl="0" marL="596900" rtl="0">
              <a:lnSpc>
                <a:spcPct val="156000"/>
              </a:lnSpc>
              <a:spcBef>
                <a:spcPts val="0"/>
              </a:spcBef>
              <a:spcAft>
                <a:spcPts val="0"/>
              </a:spcAft>
              <a:buClr>
                <a:srgbClr val="333333"/>
              </a:buClr>
              <a:buSzPts val="1000"/>
              <a:buChar char="●"/>
            </a:pPr>
            <a:r>
              <a:rPr lang="en" sz="1000">
                <a:solidFill>
                  <a:srgbClr val="333333"/>
                </a:solidFill>
                <a:highlight>
                  <a:srgbClr val="FFFFFF"/>
                </a:highlight>
              </a:rPr>
              <a:t>Advertising and Related Services: NAICS 5418</a:t>
            </a:r>
            <a:endParaRPr sz="1000">
              <a:solidFill>
                <a:srgbClr val="333333"/>
              </a:solidFill>
              <a:highlight>
                <a:srgbClr val="FFFFFF"/>
              </a:highlight>
            </a:endParaRPr>
          </a:p>
          <a:p>
            <a:pPr indent="-292100" lvl="0" marL="596900" rtl="0">
              <a:lnSpc>
                <a:spcPct val="156000"/>
              </a:lnSpc>
              <a:spcBef>
                <a:spcPts val="0"/>
              </a:spcBef>
              <a:spcAft>
                <a:spcPts val="0"/>
              </a:spcAft>
              <a:buClr>
                <a:srgbClr val="333333"/>
              </a:buClr>
              <a:buSzPts val="1000"/>
              <a:buChar char="●"/>
            </a:pPr>
            <a:r>
              <a:rPr lang="en" sz="1000">
                <a:solidFill>
                  <a:srgbClr val="333333"/>
                </a:solidFill>
                <a:highlight>
                  <a:srgbClr val="FFFFFF"/>
                </a:highlight>
              </a:rPr>
              <a:t>Other Professional, Scientific, and Technical Services: NAICS 5419</a:t>
            </a:r>
            <a:endParaRPr sz="1000">
              <a:solidFill>
                <a:srgbClr val="333333"/>
              </a:solidFill>
              <a:highlight>
                <a:srgbClr val="FFFFFF"/>
              </a:highlight>
            </a:endParaRPr>
          </a:p>
          <a:p>
            <a:pPr indent="0" lvl="0" marL="0" rtl="0">
              <a:lnSpc>
                <a:spcPct val="156000"/>
              </a:lnSpc>
              <a:spcBef>
                <a:spcPts val="2300"/>
              </a:spcBef>
              <a:spcAft>
                <a:spcPts val="0"/>
              </a:spcAft>
              <a:buNone/>
            </a:pPr>
            <a:r>
              <a:rPr lang="en" sz="1000">
                <a:solidFill>
                  <a:srgbClr val="333333"/>
                </a:solidFill>
                <a:highlight>
                  <a:srgbClr val="FFFFFF"/>
                </a:highlight>
              </a:rPr>
              <a:t>Infosys: consultancy</a:t>
            </a:r>
            <a:endParaRPr sz="1000">
              <a:solidFill>
                <a:srgbClr val="333333"/>
              </a:solidFill>
              <a:highlight>
                <a:srgbClr val="FFFFFF"/>
              </a:highlight>
            </a:endParaRPr>
          </a:p>
          <a:p>
            <a:pPr indent="0" lvl="0" marL="0" rtl="0">
              <a:lnSpc>
                <a:spcPct val="156000"/>
              </a:lnSpc>
              <a:spcBef>
                <a:spcPts val="2300"/>
              </a:spcBef>
              <a:spcAft>
                <a:spcPts val="0"/>
              </a:spcAft>
              <a:buNone/>
            </a:pPr>
            <a:r>
              <a:t/>
            </a:r>
            <a:endParaRPr sz="1000">
              <a:solidFill>
                <a:srgbClr val="333333"/>
              </a:solidFill>
              <a:highlight>
                <a:srgbClr val="FFFFFF"/>
              </a:highlight>
            </a:endParaRPr>
          </a:p>
          <a:p>
            <a:pPr indent="0" lvl="0" marL="0">
              <a:spcBef>
                <a:spcPts val="2300"/>
              </a:spcBef>
              <a:spcAft>
                <a:spcPts val="0"/>
              </a:spcAft>
              <a:buNone/>
            </a:pPr>
            <a:r>
              <a:t/>
            </a:r>
            <a:endParaRPr sz="1000">
              <a:solidFill>
                <a:srgbClr val="333333"/>
              </a:solidFill>
              <a:highlight>
                <a:srgbClr val="F5F5F5"/>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solidFill>
                  <a:srgbClr val="333333"/>
                </a:solidFill>
                <a:highlight>
                  <a:srgbClr val="FFFFFF"/>
                </a:highlight>
              </a:rPr>
              <a:t>This section provides information relating to employment and unemployment in financial activities. While most data are obtained from employer or establishment surveys, information on industry unemployment comes from a national survey of households. The following tables present an overview of the industry including the number of jobs, the unemployment rate of those previously employed in the industry, job openings and labor turnover, union membership and representation, gross job gains and losses, and projections of occupational employment change.</a:t>
            </a:r>
            <a:endParaRPr sz="1000">
              <a:solidFill>
                <a:srgbClr val="333333"/>
              </a:solidFill>
              <a:highlight>
                <a:srgbClr val="FFFFFF"/>
              </a:highlight>
            </a:endParaRPr>
          </a:p>
          <a:p>
            <a:pPr indent="0" lvl="0" marL="0">
              <a:spcBef>
                <a:spcPts val="0"/>
              </a:spcBef>
              <a:spcAft>
                <a:spcPts val="0"/>
              </a:spcAft>
              <a:buNone/>
            </a:pPr>
            <a:r>
              <a:t/>
            </a:r>
            <a:endParaRPr sz="1000">
              <a:solidFill>
                <a:srgbClr val="333333"/>
              </a:solidFill>
              <a:highlight>
                <a:srgbClr val="FFFFFF"/>
              </a:highlight>
            </a:endParaRPr>
          </a:p>
          <a:p>
            <a:pPr indent="-292100" lvl="0" marL="596900" rtl="0">
              <a:lnSpc>
                <a:spcPct val="122000"/>
              </a:lnSpc>
              <a:spcBef>
                <a:spcPts val="0"/>
              </a:spcBef>
              <a:spcAft>
                <a:spcPts val="0"/>
              </a:spcAft>
              <a:buClr>
                <a:srgbClr val="333333"/>
              </a:buClr>
              <a:buSzPts val="1000"/>
              <a:buChar char="●"/>
            </a:pPr>
            <a:r>
              <a:rPr lang="en" sz="1000" u="sng">
                <a:solidFill>
                  <a:srgbClr val="663366"/>
                </a:solidFill>
                <a:highlight>
                  <a:srgbClr val="FFFFFF"/>
                </a:highlight>
                <a:hlinkClick r:id="rId2"/>
              </a:rPr>
              <a:t>Finance and Insurance: NAICS 52</a:t>
            </a:r>
            <a:endParaRPr sz="1000" u="sng">
              <a:solidFill>
                <a:srgbClr val="663366"/>
              </a:solidFill>
              <a:highlight>
                <a:srgbClr val="FFFFFF"/>
              </a:highlight>
              <a:hlinkClick r:id="rId3"/>
            </a:endParaRPr>
          </a:p>
          <a:p>
            <a:pPr indent="-292100" lvl="0" marL="596900" rtl="0">
              <a:lnSpc>
                <a:spcPct val="122000"/>
              </a:lnSpc>
              <a:spcBef>
                <a:spcPts val="0"/>
              </a:spcBef>
              <a:spcAft>
                <a:spcPts val="0"/>
              </a:spcAft>
              <a:buClr>
                <a:srgbClr val="333333"/>
              </a:buClr>
              <a:buSzPts val="1000"/>
              <a:buChar char="●"/>
            </a:pPr>
            <a:r>
              <a:rPr lang="en" sz="1000" u="sng">
                <a:solidFill>
                  <a:srgbClr val="663366"/>
                </a:solidFill>
                <a:highlight>
                  <a:srgbClr val="FFFFFF"/>
                </a:highlight>
                <a:hlinkClick r:id="rId4"/>
              </a:rPr>
              <a:t>Real Estate and Rental and Leasing: NAICS 53</a:t>
            </a:r>
            <a:endParaRPr sz="1000" u="sng">
              <a:solidFill>
                <a:srgbClr val="663366"/>
              </a:solidFill>
              <a:highlight>
                <a:srgbClr val="FFFFFF"/>
              </a:highlight>
              <a:hlinkClick r:id="rId5"/>
            </a:endParaRPr>
          </a:p>
          <a:p>
            <a:pPr indent="0" lvl="0" marL="0">
              <a:spcBef>
                <a:spcPts val="2300"/>
              </a:spcBef>
              <a:spcAft>
                <a:spcPts val="0"/>
              </a:spcAft>
              <a:buNone/>
            </a:pPr>
            <a:r>
              <a:t/>
            </a:r>
            <a:endParaRPr sz="1000">
              <a:solidFill>
                <a:srgbClr val="333333"/>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41818"/>
              </a:lnSpc>
              <a:spcBef>
                <a:spcPts val="0"/>
              </a:spcBef>
              <a:spcAft>
                <a:spcPts val="0"/>
              </a:spcAft>
              <a:buNone/>
            </a:pPr>
            <a:r>
              <a:rPr lang="en" sz="1000">
                <a:solidFill>
                  <a:srgbClr val="333333"/>
                </a:solidFill>
              </a:rPr>
              <a:t>The Information sector comprises establishments engaged in the following processes: (a) producing and distributing information and cultural products, (b) providing the means to transmit or distribute these products as well as data or communications, and (c) processing data.</a:t>
            </a:r>
            <a:endParaRPr sz="1000">
              <a:solidFill>
                <a:srgbClr val="333333"/>
              </a:solidFill>
            </a:endParaRPr>
          </a:p>
          <a:p>
            <a:pPr indent="-292100" lvl="0" marL="596900" rtl="0">
              <a:lnSpc>
                <a:spcPct val="122000"/>
              </a:lnSpc>
              <a:spcBef>
                <a:spcPts val="1100"/>
              </a:spcBef>
              <a:spcAft>
                <a:spcPts val="0"/>
              </a:spcAft>
              <a:buClr>
                <a:srgbClr val="333333"/>
              </a:buClr>
              <a:buSzPts val="1000"/>
              <a:buChar char="●"/>
            </a:pPr>
            <a:r>
              <a:rPr lang="en" sz="1000" u="sng">
                <a:solidFill>
                  <a:srgbClr val="663366"/>
                </a:solidFill>
                <a:highlight>
                  <a:srgbClr val="FFFFFF"/>
                </a:highlight>
                <a:hlinkClick r:id="rId2"/>
              </a:rPr>
              <a:t>Publishing Industries (except Internet): NAICS 511</a:t>
            </a:r>
            <a:endParaRPr sz="1000" u="sng">
              <a:solidFill>
                <a:srgbClr val="663366"/>
              </a:solidFill>
              <a:highlight>
                <a:srgbClr val="FFFFFF"/>
              </a:highlight>
              <a:hlinkClick r:id="rId3"/>
            </a:endParaRPr>
          </a:p>
          <a:p>
            <a:pPr indent="-292100" lvl="0" marL="596900" rtl="0">
              <a:lnSpc>
                <a:spcPct val="122000"/>
              </a:lnSpc>
              <a:spcBef>
                <a:spcPts val="0"/>
              </a:spcBef>
              <a:spcAft>
                <a:spcPts val="0"/>
              </a:spcAft>
              <a:buClr>
                <a:srgbClr val="333333"/>
              </a:buClr>
              <a:buSzPts val="1000"/>
              <a:buChar char="●"/>
            </a:pPr>
            <a:r>
              <a:rPr lang="en" sz="1000" u="sng">
                <a:solidFill>
                  <a:srgbClr val="663366"/>
                </a:solidFill>
                <a:highlight>
                  <a:srgbClr val="FFFFFF"/>
                </a:highlight>
                <a:hlinkClick r:id="rId4"/>
              </a:rPr>
              <a:t>Motion Picture and Sound Recording Industries: NAICS 512</a:t>
            </a:r>
            <a:endParaRPr sz="1000" u="sng">
              <a:solidFill>
                <a:srgbClr val="663366"/>
              </a:solidFill>
              <a:highlight>
                <a:srgbClr val="FFFFFF"/>
              </a:highlight>
              <a:hlinkClick r:id="rId5"/>
            </a:endParaRPr>
          </a:p>
          <a:p>
            <a:pPr indent="-292100" lvl="0" marL="596900" rtl="0">
              <a:lnSpc>
                <a:spcPct val="122000"/>
              </a:lnSpc>
              <a:spcBef>
                <a:spcPts val="0"/>
              </a:spcBef>
              <a:spcAft>
                <a:spcPts val="0"/>
              </a:spcAft>
              <a:buClr>
                <a:srgbClr val="333333"/>
              </a:buClr>
              <a:buSzPts val="1000"/>
              <a:buChar char="●"/>
            </a:pPr>
            <a:r>
              <a:rPr lang="en" sz="1000" u="sng">
                <a:solidFill>
                  <a:srgbClr val="663366"/>
                </a:solidFill>
                <a:highlight>
                  <a:srgbClr val="FFFFFF"/>
                </a:highlight>
                <a:hlinkClick r:id="rId6"/>
              </a:rPr>
              <a:t>Broadcasting (except Internet): NAICS 515</a:t>
            </a:r>
            <a:endParaRPr sz="1000" u="sng">
              <a:solidFill>
                <a:srgbClr val="663366"/>
              </a:solidFill>
              <a:highlight>
                <a:srgbClr val="FFFFFF"/>
              </a:highlight>
              <a:hlinkClick r:id="rId7"/>
            </a:endParaRPr>
          </a:p>
          <a:p>
            <a:pPr indent="-292100" lvl="0" marL="596900" rtl="0">
              <a:lnSpc>
                <a:spcPct val="122000"/>
              </a:lnSpc>
              <a:spcBef>
                <a:spcPts val="0"/>
              </a:spcBef>
              <a:spcAft>
                <a:spcPts val="0"/>
              </a:spcAft>
              <a:buClr>
                <a:srgbClr val="333333"/>
              </a:buClr>
              <a:buSzPts val="1000"/>
              <a:buChar char="●"/>
            </a:pPr>
            <a:r>
              <a:rPr lang="en" sz="1000" u="sng">
                <a:solidFill>
                  <a:srgbClr val="663366"/>
                </a:solidFill>
                <a:highlight>
                  <a:srgbClr val="FFFFFF"/>
                </a:highlight>
                <a:hlinkClick r:id="rId8"/>
              </a:rPr>
              <a:t>Telecommunications: NAICS 517</a:t>
            </a:r>
            <a:endParaRPr sz="1000" u="sng">
              <a:solidFill>
                <a:srgbClr val="663366"/>
              </a:solidFill>
              <a:highlight>
                <a:srgbClr val="FFFFFF"/>
              </a:highlight>
              <a:hlinkClick r:id="rId9"/>
            </a:endParaRPr>
          </a:p>
          <a:p>
            <a:pPr indent="-292100" lvl="0" marL="596900" rtl="0">
              <a:lnSpc>
                <a:spcPct val="122000"/>
              </a:lnSpc>
              <a:spcBef>
                <a:spcPts val="0"/>
              </a:spcBef>
              <a:spcAft>
                <a:spcPts val="0"/>
              </a:spcAft>
              <a:buClr>
                <a:srgbClr val="333333"/>
              </a:buClr>
              <a:buSzPts val="1000"/>
              <a:buChar char="●"/>
            </a:pPr>
            <a:r>
              <a:rPr lang="en" sz="1000" u="sng">
                <a:solidFill>
                  <a:srgbClr val="663366"/>
                </a:solidFill>
                <a:highlight>
                  <a:srgbClr val="FFFFFF"/>
                </a:highlight>
                <a:hlinkClick r:id="rId10"/>
              </a:rPr>
              <a:t>Data Processing, Hosting, and Related Services: NAICS 518</a:t>
            </a:r>
            <a:endParaRPr sz="1000" u="sng">
              <a:solidFill>
                <a:srgbClr val="663366"/>
              </a:solidFill>
              <a:highlight>
                <a:srgbClr val="FFFFFF"/>
              </a:highlight>
              <a:hlinkClick r:id="rId11"/>
            </a:endParaRPr>
          </a:p>
          <a:p>
            <a:pPr indent="-292100" lvl="0" marL="596900" rtl="0">
              <a:lnSpc>
                <a:spcPct val="122000"/>
              </a:lnSpc>
              <a:spcBef>
                <a:spcPts val="0"/>
              </a:spcBef>
              <a:spcAft>
                <a:spcPts val="0"/>
              </a:spcAft>
              <a:buClr>
                <a:srgbClr val="333333"/>
              </a:buClr>
              <a:buSzPts val="1000"/>
              <a:buChar char="●"/>
            </a:pPr>
            <a:r>
              <a:rPr lang="en" sz="1000" u="sng">
                <a:solidFill>
                  <a:srgbClr val="663366"/>
                </a:solidFill>
                <a:highlight>
                  <a:srgbClr val="FFFFFF"/>
                </a:highlight>
                <a:hlinkClick r:id="rId12"/>
              </a:rPr>
              <a:t>Other Information Services: NAICS 519</a:t>
            </a:r>
            <a:endParaRPr sz="1000">
              <a:solidFill>
                <a:srgbClr val="333333"/>
              </a:solidFill>
            </a:endParaRPr>
          </a:p>
          <a:p>
            <a:pPr indent="0" lvl="0" marL="0">
              <a:spcBef>
                <a:spcPts val="23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solidFill>
                  <a:srgbClr val="333333"/>
                </a:solidFill>
                <a:highlight>
                  <a:srgbClr val="FFFFFF"/>
                </a:highlight>
              </a:rPr>
              <a:t>This section provides information relating to employment and unemployment in financial activities. While most data are obtained from employer or establishment surveys, information on industry unemployment comes from a national survey of households. The following tables present an overview of the industry including the number of jobs, the unemployment rate of those previously employed in the industry, job openings and labor turnover, union membership and representation, gross job gains and losses, and projections of occupational employment change.</a:t>
            </a:r>
            <a:endParaRPr sz="1000">
              <a:solidFill>
                <a:srgbClr val="333333"/>
              </a:solidFill>
              <a:highlight>
                <a:srgbClr val="FFFFFF"/>
              </a:highlight>
            </a:endParaRPr>
          </a:p>
          <a:p>
            <a:pPr indent="0" lvl="0" marL="0">
              <a:spcBef>
                <a:spcPts val="0"/>
              </a:spcBef>
              <a:spcAft>
                <a:spcPts val="0"/>
              </a:spcAft>
              <a:buNone/>
            </a:pPr>
            <a:r>
              <a:t/>
            </a:r>
            <a:endParaRPr sz="1000">
              <a:solidFill>
                <a:srgbClr val="333333"/>
              </a:solidFill>
              <a:highlight>
                <a:srgbClr val="FFFFFF"/>
              </a:highlight>
            </a:endParaRPr>
          </a:p>
          <a:p>
            <a:pPr indent="-292100" lvl="0" marL="596900" rtl="0">
              <a:lnSpc>
                <a:spcPct val="122000"/>
              </a:lnSpc>
              <a:spcBef>
                <a:spcPts val="0"/>
              </a:spcBef>
              <a:spcAft>
                <a:spcPts val="0"/>
              </a:spcAft>
              <a:buClr>
                <a:srgbClr val="333333"/>
              </a:buClr>
              <a:buSzPts val="1000"/>
              <a:buChar char="●"/>
            </a:pPr>
            <a:r>
              <a:rPr lang="en" sz="1000" u="sng">
                <a:solidFill>
                  <a:srgbClr val="663366"/>
                </a:solidFill>
                <a:highlight>
                  <a:srgbClr val="FFFFFF"/>
                </a:highlight>
                <a:hlinkClick r:id="rId2"/>
              </a:rPr>
              <a:t>Finance and Insurance: NAICS 52</a:t>
            </a:r>
            <a:endParaRPr sz="1000" u="sng">
              <a:solidFill>
                <a:srgbClr val="663366"/>
              </a:solidFill>
              <a:highlight>
                <a:srgbClr val="FFFFFF"/>
              </a:highlight>
              <a:hlinkClick r:id="rId3"/>
            </a:endParaRPr>
          </a:p>
          <a:p>
            <a:pPr indent="-292100" lvl="0" marL="596900" rtl="0">
              <a:lnSpc>
                <a:spcPct val="122000"/>
              </a:lnSpc>
              <a:spcBef>
                <a:spcPts val="0"/>
              </a:spcBef>
              <a:spcAft>
                <a:spcPts val="0"/>
              </a:spcAft>
              <a:buClr>
                <a:srgbClr val="333333"/>
              </a:buClr>
              <a:buSzPts val="1000"/>
              <a:buChar char="●"/>
            </a:pPr>
            <a:r>
              <a:rPr lang="en" sz="1000" u="sng">
                <a:solidFill>
                  <a:srgbClr val="663366"/>
                </a:solidFill>
                <a:highlight>
                  <a:srgbClr val="FFFFFF"/>
                </a:highlight>
                <a:hlinkClick r:id="rId4"/>
              </a:rPr>
              <a:t>Real Estate and Rental and Leasing: NAICS 53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Given the above analysis, we can see that all the factors are important.</a:t>
            </a:r>
            <a:endParaRPr/>
          </a:p>
          <a:p>
            <a:pPr indent="0" lvl="0" marL="0">
              <a:spcBef>
                <a:spcPts val="0"/>
              </a:spcBef>
              <a:spcAft>
                <a:spcPts val="0"/>
              </a:spcAft>
              <a:buNone/>
            </a:pPr>
            <a:r>
              <a:t/>
            </a:r>
            <a:endParaRPr/>
          </a:p>
          <a:p>
            <a:pPr indent="0" lvl="0" marL="0">
              <a:spcBef>
                <a:spcPts val="0"/>
              </a:spcBef>
              <a:spcAft>
                <a:spcPts val="0"/>
              </a:spcAft>
              <a:buNone/>
            </a:pPr>
            <a:r>
              <a:rPr lang="en"/>
              <a:t>For location, If you prefer a place with more job opportunities, coastal areas will definitely be your first choice. Meanwhile, cities like sanfran cisco and Mountain View provides more attracitve salary packages.</a:t>
            </a:r>
            <a:endParaRPr/>
          </a:p>
          <a:p>
            <a:pPr indent="0" lvl="0" marL="0">
              <a:spcBef>
                <a:spcPts val="0"/>
              </a:spcBef>
              <a:spcAft>
                <a:spcPts val="0"/>
              </a:spcAft>
              <a:buNone/>
            </a:pPr>
            <a:r>
              <a:t/>
            </a:r>
            <a:endParaRPr/>
          </a:p>
          <a:p>
            <a:pPr indent="0" lvl="0" marL="0">
              <a:spcBef>
                <a:spcPts val="0"/>
              </a:spcBef>
              <a:spcAft>
                <a:spcPts val="0"/>
              </a:spcAft>
              <a:buNone/>
            </a:pPr>
            <a:r>
              <a:rPr lang="en"/>
              <a:t>As for employers, we can see that over 60% of them are from industries called “professional, scientific and technical service” However, this industry may not be the one that offer the highest salary packages, and they may not be willing to offer more than the  government required. </a:t>
            </a:r>
            <a:endParaRPr/>
          </a:p>
          <a:p>
            <a:pPr indent="0" lvl="0" marL="0">
              <a:spcBef>
                <a:spcPts val="0"/>
              </a:spcBef>
              <a:spcAft>
                <a:spcPts val="0"/>
              </a:spcAft>
              <a:buNone/>
            </a:pPr>
            <a:r>
              <a:t/>
            </a:r>
            <a:endParaRPr/>
          </a:p>
          <a:p>
            <a:pPr indent="0" lvl="0" marL="0">
              <a:spcBef>
                <a:spcPts val="0"/>
              </a:spcBef>
              <a:spcAft>
                <a:spcPts val="0"/>
              </a:spcAft>
              <a:buNone/>
            </a:pPr>
            <a:r>
              <a:rPr lang="en"/>
              <a:t>In terms of higher salary, you should consider industries like information and finance and insurance.</a:t>
            </a:r>
            <a:endParaRPr/>
          </a:p>
          <a:p>
            <a:pPr indent="0" lvl="0" marL="0">
              <a:spcBef>
                <a:spcPts val="0"/>
              </a:spcBef>
              <a:spcAft>
                <a:spcPts val="0"/>
              </a:spcAft>
              <a:buNone/>
            </a:pPr>
            <a:r>
              <a:t/>
            </a:r>
            <a:endParaRPr/>
          </a:p>
          <a:p>
            <a:pPr indent="0" lvl="0" marL="0">
              <a:spcBef>
                <a:spcPts val="0"/>
              </a:spcBef>
              <a:spcAft>
                <a:spcPts val="0"/>
              </a:spcAft>
              <a:buNone/>
            </a:pPr>
            <a:r>
              <a:rPr lang="en"/>
              <a:t>Our recommendation is that you should take consideration of all of the above factors and weight the one that you think the most important. As we are student with data anlaytics backrgound, you can utilize your data analytics skill to get the information that is necesaary for you to make decision.</a:t>
            </a:r>
            <a:endParaRPr/>
          </a:p>
          <a:p>
            <a:pPr indent="0" lvl="0" marL="0">
              <a:spcBef>
                <a:spcPts val="0"/>
              </a:spcBef>
              <a:spcAft>
                <a:spcPts val="0"/>
              </a:spcAft>
              <a:buNone/>
            </a:pPr>
            <a:r>
              <a:t/>
            </a:r>
            <a:endParaRPr/>
          </a:p>
          <a:p>
            <a:pPr indent="0" lvl="0" marL="0">
              <a:spcBef>
                <a:spcPts val="0"/>
              </a:spcBef>
              <a:spcAft>
                <a:spcPts val="0"/>
              </a:spcAft>
              <a:buNone/>
            </a:pPr>
            <a:r>
              <a:rPr lang="en"/>
              <a:t>Last but not the least,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02975" y="348250"/>
            <a:ext cx="71469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H-1B Petition Analysis</a:t>
            </a:r>
            <a:endParaRPr/>
          </a:p>
          <a:p>
            <a:pPr indent="0" lvl="0" marL="0">
              <a:spcBef>
                <a:spcPts val="0"/>
              </a:spcBef>
              <a:spcAft>
                <a:spcPts val="0"/>
              </a:spcAft>
              <a:buNone/>
            </a:pPr>
            <a:r>
              <a:rPr lang="en"/>
              <a:t>&amp; Job Hunting Recommendations</a:t>
            </a:r>
            <a:endParaRPr/>
          </a:p>
        </p:txBody>
      </p:sp>
      <p:sp>
        <p:nvSpPr>
          <p:cNvPr id="65" name="Shape 65"/>
          <p:cNvSpPr txBox="1"/>
          <p:nvPr>
            <p:ph idx="1" type="subTitle"/>
          </p:nvPr>
        </p:nvSpPr>
        <p:spPr>
          <a:xfrm>
            <a:off x="6405450" y="2976450"/>
            <a:ext cx="2427000" cy="1688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1800">
              <a:solidFill>
                <a:srgbClr val="FFFFFF"/>
              </a:solidFill>
            </a:endParaRPr>
          </a:p>
          <a:p>
            <a:pPr indent="0" lvl="0" marL="0">
              <a:spcBef>
                <a:spcPts val="0"/>
              </a:spcBef>
              <a:spcAft>
                <a:spcPts val="0"/>
              </a:spcAft>
              <a:buNone/>
            </a:pPr>
            <a:r>
              <a:rPr lang="en" sz="1800">
                <a:solidFill>
                  <a:srgbClr val="FFFFFF"/>
                </a:solidFill>
                <a:latin typeface="Merriweather"/>
                <a:ea typeface="Merriweather"/>
                <a:cs typeface="Merriweather"/>
                <a:sym typeface="Merriweather"/>
              </a:rPr>
              <a:t>Rong Liao</a:t>
            </a:r>
            <a:endParaRPr sz="1800">
              <a:solidFill>
                <a:srgbClr val="FFFFFF"/>
              </a:solidFill>
              <a:latin typeface="Merriweather"/>
              <a:ea typeface="Merriweather"/>
              <a:cs typeface="Merriweather"/>
              <a:sym typeface="Merriweather"/>
            </a:endParaRPr>
          </a:p>
          <a:p>
            <a:pPr indent="0" lvl="0" marL="0">
              <a:spcBef>
                <a:spcPts val="0"/>
              </a:spcBef>
              <a:spcAft>
                <a:spcPts val="0"/>
              </a:spcAft>
              <a:buNone/>
            </a:pPr>
            <a:r>
              <a:rPr lang="en" sz="1800">
                <a:solidFill>
                  <a:srgbClr val="FFFFFF"/>
                </a:solidFill>
                <a:latin typeface="Merriweather"/>
                <a:ea typeface="Merriweather"/>
                <a:cs typeface="Merriweather"/>
                <a:sym typeface="Merriweather"/>
              </a:rPr>
              <a:t>Shan Lin</a:t>
            </a:r>
            <a:endParaRPr sz="1800">
              <a:solidFill>
                <a:srgbClr val="FFFFFF"/>
              </a:solidFill>
              <a:latin typeface="Merriweather"/>
              <a:ea typeface="Merriweather"/>
              <a:cs typeface="Merriweather"/>
              <a:sym typeface="Merriweather"/>
            </a:endParaRPr>
          </a:p>
          <a:p>
            <a:pPr indent="0" lvl="0" marL="0">
              <a:spcBef>
                <a:spcPts val="0"/>
              </a:spcBef>
              <a:spcAft>
                <a:spcPts val="0"/>
              </a:spcAft>
              <a:buNone/>
            </a:pPr>
            <a:r>
              <a:rPr lang="en" sz="1800">
                <a:solidFill>
                  <a:srgbClr val="FFFFFF"/>
                </a:solidFill>
                <a:latin typeface="Merriweather"/>
                <a:ea typeface="Merriweather"/>
                <a:cs typeface="Merriweather"/>
                <a:sym typeface="Merriweather"/>
              </a:rPr>
              <a:t>Shenyang Yang</a:t>
            </a:r>
            <a:endParaRPr sz="1800">
              <a:solidFill>
                <a:srgbClr val="FFFFFF"/>
              </a:solidFill>
              <a:latin typeface="Merriweather"/>
              <a:ea typeface="Merriweather"/>
              <a:cs typeface="Merriweather"/>
              <a:sym typeface="Merriweather"/>
            </a:endParaRPr>
          </a:p>
          <a:p>
            <a:pPr indent="0" lvl="0" marL="0">
              <a:spcBef>
                <a:spcPts val="0"/>
              </a:spcBef>
              <a:spcAft>
                <a:spcPts val="0"/>
              </a:spcAft>
              <a:buNone/>
            </a:pPr>
            <a:r>
              <a:rPr lang="en" sz="1800">
                <a:solidFill>
                  <a:srgbClr val="FFFFFF"/>
                </a:solidFill>
                <a:latin typeface="Merriweather"/>
                <a:ea typeface="Merriweather"/>
                <a:cs typeface="Merriweather"/>
                <a:sym typeface="Merriweather"/>
              </a:rPr>
              <a:t>Jingda Zhou</a:t>
            </a:r>
            <a:endParaRPr sz="1800">
              <a:solidFill>
                <a:srgbClr val="FFFFFF"/>
              </a:solidFill>
              <a:latin typeface="Merriweather"/>
              <a:ea typeface="Merriweather"/>
              <a:cs typeface="Merriweather"/>
              <a:sym typeface="Merriweather"/>
            </a:endParaRPr>
          </a:p>
          <a:p>
            <a:pPr indent="0" lvl="0" marL="0">
              <a:spcBef>
                <a:spcPts val="0"/>
              </a:spcBef>
              <a:spcAft>
                <a:spcPts val="0"/>
              </a:spcAft>
              <a:buNone/>
            </a:pPr>
            <a:r>
              <a:t/>
            </a:r>
            <a:endParaRPr>
              <a:latin typeface="Merriweather"/>
              <a:ea typeface="Merriweather"/>
              <a:cs typeface="Merriweather"/>
              <a:sym typeface="Merriweather"/>
            </a:endParaRPr>
          </a:p>
        </p:txBody>
      </p:sp>
      <p:sp>
        <p:nvSpPr>
          <p:cNvPr id="66" name="Shape 66"/>
          <p:cNvSpPr txBox="1"/>
          <p:nvPr/>
        </p:nvSpPr>
        <p:spPr>
          <a:xfrm>
            <a:off x="302975" y="2210525"/>
            <a:ext cx="4562100" cy="60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666666"/>
                </a:solidFill>
                <a:latin typeface="Merriweather"/>
                <a:ea typeface="Merriweather"/>
                <a:cs typeface="Merriweather"/>
                <a:sym typeface="Merriweather"/>
              </a:rPr>
              <a:t>--</a:t>
            </a:r>
            <a:r>
              <a:rPr lang="en" sz="2000">
                <a:solidFill>
                  <a:srgbClr val="666666"/>
                </a:solidFill>
                <a:latin typeface="Merriweather"/>
                <a:ea typeface="Merriweather"/>
                <a:cs typeface="Merriweather"/>
                <a:sym typeface="Merriweather"/>
              </a:rPr>
              <a:t>for international job seekers</a:t>
            </a:r>
            <a:endParaRPr sz="2000">
              <a:solidFill>
                <a:srgbClr val="666666"/>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Thank You!</a:t>
            </a:r>
            <a:endParaRPr/>
          </a:p>
        </p:txBody>
      </p:sp>
      <p:sp>
        <p:nvSpPr>
          <p:cNvPr id="133" name="Shape 13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latin typeface="Merriweather"/>
                <a:ea typeface="Merriweather"/>
                <a:cs typeface="Merriweather"/>
                <a:sym typeface="Merriweather"/>
              </a:rPr>
              <a:t>Questions ?</a:t>
            </a:r>
            <a:endParaRPr sz="18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194825" y="286300"/>
            <a:ext cx="8519100" cy="82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H-1B seekers, we know it’s hard!</a:t>
            </a:r>
            <a:endParaRPr>
              <a:solidFill>
                <a:srgbClr val="FFFFFF"/>
              </a:solidFill>
            </a:endParaRPr>
          </a:p>
          <a:p>
            <a:pPr indent="0" lvl="0" marL="0">
              <a:spcBef>
                <a:spcPts val="0"/>
              </a:spcBef>
              <a:spcAft>
                <a:spcPts val="0"/>
              </a:spcAft>
              <a:buNone/>
            </a:pPr>
            <a:r>
              <a:t/>
            </a:r>
            <a:endParaRPr/>
          </a:p>
        </p:txBody>
      </p:sp>
      <p:sp>
        <p:nvSpPr>
          <p:cNvPr id="72" name="Shape 72"/>
          <p:cNvSpPr txBox="1"/>
          <p:nvPr/>
        </p:nvSpPr>
        <p:spPr>
          <a:xfrm>
            <a:off x="115850" y="1781950"/>
            <a:ext cx="4909200" cy="2927100"/>
          </a:xfrm>
          <a:prstGeom prst="rect">
            <a:avLst/>
          </a:prstGeom>
          <a:noFill/>
          <a:ln>
            <a:noFill/>
          </a:ln>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Font typeface="Merriweather"/>
              <a:buChar char="●"/>
            </a:pPr>
            <a:r>
              <a:rPr lang="en" sz="1800">
                <a:latin typeface="Merriweather"/>
                <a:ea typeface="Merriweather"/>
                <a:cs typeface="Merriweather"/>
                <a:sym typeface="Merriweather"/>
              </a:rPr>
              <a:t>Location</a:t>
            </a:r>
            <a:endParaRPr sz="1800">
              <a:latin typeface="Merriweather"/>
              <a:ea typeface="Merriweather"/>
              <a:cs typeface="Merriweather"/>
              <a:sym typeface="Merriweather"/>
            </a:endParaRPr>
          </a:p>
          <a:p>
            <a:pPr indent="-342900" lvl="0" marL="457200" rtl="0">
              <a:lnSpc>
                <a:spcPct val="200000"/>
              </a:lnSpc>
              <a:spcBef>
                <a:spcPts val="0"/>
              </a:spcBef>
              <a:spcAft>
                <a:spcPts val="0"/>
              </a:spcAft>
              <a:buSzPts val="1800"/>
              <a:buFont typeface="Merriweather"/>
              <a:buChar char="●"/>
            </a:pPr>
            <a:r>
              <a:rPr lang="en" sz="1800">
                <a:latin typeface="Merriweather"/>
                <a:ea typeface="Merriweather"/>
                <a:cs typeface="Merriweather"/>
                <a:sym typeface="Merriweather"/>
              </a:rPr>
              <a:t>Salary</a:t>
            </a:r>
            <a:endParaRPr sz="1800">
              <a:latin typeface="Merriweather"/>
              <a:ea typeface="Merriweather"/>
              <a:cs typeface="Merriweather"/>
              <a:sym typeface="Merriweather"/>
            </a:endParaRPr>
          </a:p>
          <a:p>
            <a:pPr indent="-342900" lvl="0" marL="457200" rtl="0">
              <a:lnSpc>
                <a:spcPct val="200000"/>
              </a:lnSpc>
              <a:spcBef>
                <a:spcPts val="0"/>
              </a:spcBef>
              <a:spcAft>
                <a:spcPts val="0"/>
              </a:spcAft>
              <a:buSzPts val="1800"/>
              <a:buFont typeface="Merriweather"/>
              <a:buChar char="●"/>
            </a:pPr>
            <a:r>
              <a:rPr lang="en" sz="1800">
                <a:latin typeface="Merriweather"/>
                <a:ea typeface="Merriweather"/>
                <a:cs typeface="Merriweather"/>
                <a:sym typeface="Merriweather"/>
              </a:rPr>
              <a:t>Employer</a:t>
            </a:r>
            <a:endParaRPr sz="1800">
              <a:latin typeface="Merriweather"/>
              <a:ea typeface="Merriweather"/>
              <a:cs typeface="Merriweather"/>
              <a:sym typeface="Merriweather"/>
            </a:endParaRPr>
          </a:p>
          <a:p>
            <a:pPr indent="-342900" lvl="0" marL="457200" rtl="0">
              <a:lnSpc>
                <a:spcPct val="200000"/>
              </a:lnSpc>
              <a:spcBef>
                <a:spcPts val="0"/>
              </a:spcBef>
              <a:spcAft>
                <a:spcPts val="0"/>
              </a:spcAft>
              <a:buSzPts val="1800"/>
              <a:buFont typeface="Merriweather"/>
              <a:buChar char="●"/>
            </a:pPr>
            <a:r>
              <a:rPr lang="en" sz="1800">
                <a:latin typeface="Merriweather"/>
                <a:ea typeface="Merriweather"/>
                <a:cs typeface="Merriweather"/>
                <a:sym typeface="Merriweather"/>
              </a:rPr>
              <a:t>Industry </a:t>
            </a:r>
            <a:endParaRPr sz="1800">
              <a:latin typeface="Merriweather"/>
              <a:ea typeface="Merriweather"/>
              <a:cs typeface="Merriweather"/>
              <a:sym typeface="Merriweather"/>
            </a:endParaRPr>
          </a:p>
          <a:p>
            <a:pPr indent="0" lvl="0" marL="0">
              <a:lnSpc>
                <a:spcPct val="115000"/>
              </a:lnSpc>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p:txBody>
      </p:sp>
      <p:pic>
        <p:nvPicPr>
          <p:cNvPr id="73" name="Shape 73"/>
          <p:cNvPicPr preferRelativeResize="0"/>
          <p:nvPr/>
        </p:nvPicPr>
        <p:blipFill rotWithShape="1">
          <a:blip r:embed="rId3">
            <a:alphaModFix/>
          </a:blip>
          <a:srcRect b="0" l="2450" r="2564" t="5096"/>
          <a:stretch/>
        </p:blipFill>
        <p:spPr>
          <a:xfrm>
            <a:off x="3207075" y="1824600"/>
            <a:ext cx="5114824" cy="2997849"/>
          </a:xfrm>
          <a:prstGeom prst="rect">
            <a:avLst/>
          </a:prstGeom>
          <a:noFill/>
          <a:ln>
            <a:noFill/>
          </a:ln>
        </p:spPr>
      </p:pic>
      <p:sp>
        <p:nvSpPr>
          <p:cNvPr id="74" name="Shape 74"/>
          <p:cNvSpPr txBox="1"/>
          <p:nvPr/>
        </p:nvSpPr>
        <p:spPr>
          <a:xfrm>
            <a:off x="3889700" y="1421625"/>
            <a:ext cx="3860100" cy="30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Merriweather"/>
                <a:ea typeface="Merriweather"/>
                <a:cs typeface="Merriweather"/>
                <a:sym typeface="Merriweather"/>
              </a:rPr>
              <a:t>H-1B sponsor </a:t>
            </a:r>
            <a:r>
              <a:rPr lang="en">
                <a:latin typeface="Merriweather"/>
                <a:ea typeface="Merriweather"/>
                <a:cs typeface="Merriweather"/>
                <a:sym typeface="Merriweather"/>
              </a:rPr>
              <a:t>opportunity</a:t>
            </a:r>
            <a:r>
              <a:rPr lang="en">
                <a:latin typeface="Merriweather"/>
                <a:ea typeface="Merriweather"/>
                <a:cs typeface="Merriweather"/>
                <a:sym typeface="Merriweather"/>
              </a:rPr>
              <a:t> distribution</a:t>
            </a:r>
            <a:endParaRPr>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nvSpPr>
        <p:spPr>
          <a:xfrm>
            <a:off x="216475" y="1522200"/>
            <a:ext cx="2333700" cy="2099100"/>
          </a:xfrm>
          <a:prstGeom prst="rect">
            <a:avLst/>
          </a:prstGeom>
          <a:noFill/>
          <a:ln>
            <a:noFill/>
          </a:ln>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Font typeface="Merriweather"/>
              <a:buChar char="●"/>
            </a:pPr>
            <a:r>
              <a:rPr lang="en">
                <a:solidFill>
                  <a:srgbClr val="E06666"/>
                </a:solidFill>
                <a:latin typeface="Merriweather"/>
                <a:ea typeface="Merriweather"/>
                <a:cs typeface="Merriweather"/>
                <a:sym typeface="Merriweather"/>
              </a:rPr>
              <a:t>West</a:t>
            </a:r>
            <a:r>
              <a:rPr lang="en">
                <a:latin typeface="Merriweather"/>
                <a:ea typeface="Merriweather"/>
                <a:cs typeface="Merriweather"/>
                <a:sym typeface="Merriweather"/>
              </a:rPr>
              <a:t> coast </a:t>
            </a:r>
            <a:endParaRPr>
              <a:latin typeface="Merriweather"/>
              <a:ea typeface="Merriweather"/>
              <a:cs typeface="Merriweather"/>
              <a:sym typeface="Merriweather"/>
            </a:endParaRPr>
          </a:p>
          <a:p>
            <a:pPr indent="0" lvl="0" marL="0">
              <a:lnSpc>
                <a:spcPct val="150000"/>
              </a:lnSpc>
              <a:spcBef>
                <a:spcPts val="0"/>
              </a:spcBef>
              <a:spcAft>
                <a:spcPts val="0"/>
              </a:spcAft>
              <a:buNone/>
            </a:pPr>
            <a:r>
              <a:rPr lang="en">
                <a:latin typeface="Merriweather"/>
                <a:ea typeface="Merriweather"/>
                <a:cs typeface="Merriweather"/>
                <a:sym typeface="Merriweather"/>
              </a:rPr>
              <a:t>        higher salary </a:t>
            </a:r>
            <a:endParaRPr>
              <a:latin typeface="Merriweather"/>
              <a:ea typeface="Merriweather"/>
              <a:cs typeface="Merriweather"/>
              <a:sym typeface="Merriweather"/>
            </a:endParaRPr>
          </a:p>
          <a:p>
            <a:pPr indent="0" lvl="0" marL="0" rtl="0">
              <a:lnSpc>
                <a:spcPct val="150000"/>
              </a:lnSpc>
              <a:spcBef>
                <a:spcPts val="0"/>
              </a:spcBef>
              <a:spcAft>
                <a:spcPts val="0"/>
              </a:spcAft>
              <a:buNone/>
            </a:pPr>
            <a:r>
              <a:t/>
            </a:r>
            <a:endParaRPr>
              <a:solidFill>
                <a:srgbClr val="3D85C6"/>
              </a:solidFill>
              <a:latin typeface="Merriweather"/>
              <a:ea typeface="Merriweather"/>
              <a:cs typeface="Merriweather"/>
              <a:sym typeface="Merriweather"/>
            </a:endParaRPr>
          </a:p>
          <a:p>
            <a:pPr indent="-317500" lvl="0" marL="457200" rtl="0">
              <a:lnSpc>
                <a:spcPct val="150000"/>
              </a:lnSpc>
              <a:spcBef>
                <a:spcPts val="0"/>
              </a:spcBef>
              <a:spcAft>
                <a:spcPts val="0"/>
              </a:spcAft>
              <a:buSzPts val="1400"/>
              <a:buFont typeface="Merriweather"/>
              <a:buChar char="●"/>
            </a:pPr>
            <a:r>
              <a:rPr lang="en">
                <a:solidFill>
                  <a:srgbClr val="3D85C6"/>
                </a:solidFill>
                <a:latin typeface="Merriweather"/>
                <a:ea typeface="Merriweather"/>
                <a:cs typeface="Merriweather"/>
                <a:sym typeface="Merriweather"/>
              </a:rPr>
              <a:t>East</a:t>
            </a:r>
            <a:r>
              <a:rPr lang="en">
                <a:latin typeface="Merriweather"/>
                <a:ea typeface="Merriweather"/>
                <a:cs typeface="Merriweather"/>
                <a:sym typeface="Merriweather"/>
              </a:rPr>
              <a:t> coast  </a:t>
            </a:r>
            <a:endParaRPr>
              <a:latin typeface="Merriweather"/>
              <a:ea typeface="Merriweather"/>
              <a:cs typeface="Merriweather"/>
              <a:sym typeface="Merriweather"/>
            </a:endParaRPr>
          </a:p>
          <a:p>
            <a:pPr indent="0" lvl="0" marL="0" rtl="0">
              <a:lnSpc>
                <a:spcPct val="150000"/>
              </a:lnSpc>
              <a:spcBef>
                <a:spcPts val="0"/>
              </a:spcBef>
              <a:spcAft>
                <a:spcPts val="0"/>
              </a:spcAft>
              <a:buNone/>
            </a:pPr>
            <a:r>
              <a:rPr lang="en">
                <a:latin typeface="Merriweather"/>
                <a:ea typeface="Merriweather"/>
                <a:cs typeface="Merriweather"/>
                <a:sym typeface="Merriweather"/>
              </a:rPr>
              <a:t>        diverse locations</a:t>
            </a:r>
            <a:endParaRPr>
              <a:latin typeface="Merriweather"/>
              <a:ea typeface="Merriweather"/>
              <a:cs typeface="Merriweather"/>
              <a:sym typeface="Merriweather"/>
            </a:endParaRPr>
          </a:p>
        </p:txBody>
      </p:sp>
      <p:pic>
        <p:nvPicPr>
          <p:cNvPr descr="state.png" id="80" name="Shape 80"/>
          <p:cNvPicPr preferRelativeResize="0"/>
          <p:nvPr/>
        </p:nvPicPr>
        <p:blipFill rotWithShape="1">
          <a:blip r:embed="rId3">
            <a:alphaModFix/>
          </a:blip>
          <a:srcRect b="3020" l="0" r="0" t="3161"/>
          <a:stretch/>
        </p:blipFill>
        <p:spPr>
          <a:xfrm>
            <a:off x="2711000" y="1379975"/>
            <a:ext cx="5821074" cy="3705276"/>
          </a:xfrm>
          <a:prstGeom prst="rect">
            <a:avLst/>
          </a:prstGeom>
          <a:noFill/>
          <a:ln>
            <a:noFill/>
          </a:ln>
        </p:spPr>
      </p:pic>
      <p:sp>
        <p:nvSpPr>
          <p:cNvPr id="81" name="Shape 81"/>
          <p:cNvSpPr txBox="1"/>
          <p:nvPr>
            <p:ph type="title"/>
          </p:nvPr>
        </p:nvSpPr>
        <p:spPr>
          <a:xfrm>
            <a:off x="190475" y="286525"/>
            <a:ext cx="8520600" cy="623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rgbClr val="FFFFFF"/>
                </a:solidFill>
              </a:rPr>
              <a:t>Coastal areas have more opportunities</a:t>
            </a:r>
            <a:endParaRPr>
              <a:solidFill>
                <a:srgbClr val="FFFFFF"/>
              </a:solidFill>
            </a:endParaRPr>
          </a:p>
          <a:p>
            <a:pPr indent="0" lvl="0" marL="0">
              <a:spcBef>
                <a:spcPts val="1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nvSpPr>
        <p:spPr>
          <a:xfrm>
            <a:off x="102325" y="1626150"/>
            <a:ext cx="2405100" cy="3099900"/>
          </a:xfrm>
          <a:prstGeom prst="rect">
            <a:avLst/>
          </a:prstGeom>
          <a:noFill/>
          <a:ln>
            <a:noFill/>
          </a:ln>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Font typeface="Merriweather"/>
              <a:buChar char="●"/>
            </a:pPr>
            <a:r>
              <a:rPr lang="en">
                <a:solidFill>
                  <a:srgbClr val="E06666"/>
                </a:solidFill>
                <a:latin typeface="Merriweather"/>
                <a:ea typeface="Merriweather"/>
                <a:cs typeface="Merriweather"/>
                <a:sym typeface="Merriweather"/>
              </a:rPr>
              <a:t>4</a:t>
            </a:r>
            <a:r>
              <a:rPr lang="en">
                <a:latin typeface="Merriweather"/>
                <a:ea typeface="Merriweather"/>
                <a:cs typeface="Merriweather"/>
                <a:sym typeface="Merriweather"/>
              </a:rPr>
              <a:t> out of 10 </a:t>
            </a:r>
            <a:endParaRPr>
              <a:latin typeface="Merriweather"/>
              <a:ea typeface="Merriweather"/>
              <a:cs typeface="Merriweather"/>
              <a:sym typeface="Merriweather"/>
            </a:endParaRPr>
          </a:p>
          <a:p>
            <a:pPr indent="0" lvl="0" marL="0" rtl="0">
              <a:lnSpc>
                <a:spcPct val="150000"/>
              </a:lnSpc>
              <a:spcBef>
                <a:spcPts val="0"/>
              </a:spcBef>
              <a:spcAft>
                <a:spcPts val="0"/>
              </a:spcAft>
              <a:buNone/>
            </a:pPr>
            <a:r>
              <a:t/>
            </a:r>
            <a:endParaRPr>
              <a:latin typeface="Merriweather"/>
              <a:ea typeface="Merriweather"/>
              <a:cs typeface="Merriweather"/>
              <a:sym typeface="Merriweather"/>
            </a:endParaRPr>
          </a:p>
          <a:p>
            <a:pPr indent="-317500" lvl="0" marL="457200" rtl="0">
              <a:lnSpc>
                <a:spcPct val="150000"/>
              </a:lnSpc>
              <a:spcBef>
                <a:spcPts val="0"/>
              </a:spcBef>
              <a:spcAft>
                <a:spcPts val="0"/>
              </a:spcAft>
              <a:buSzPts val="1400"/>
              <a:buFont typeface="Merriweather"/>
              <a:buChar char="●"/>
            </a:pPr>
            <a:r>
              <a:rPr lang="en">
                <a:latin typeface="Merriweather"/>
                <a:ea typeface="Merriweather"/>
                <a:cs typeface="Merriweather"/>
                <a:sym typeface="Merriweather"/>
              </a:rPr>
              <a:t>San Francisco, </a:t>
            </a:r>
            <a:endParaRPr>
              <a:latin typeface="Merriweather"/>
              <a:ea typeface="Merriweather"/>
              <a:cs typeface="Merriweather"/>
              <a:sym typeface="Merriweather"/>
            </a:endParaRPr>
          </a:p>
          <a:p>
            <a:pPr indent="0" lvl="0" marL="457200" rtl="0">
              <a:lnSpc>
                <a:spcPct val="150000"/>
              </a:lnSpc>
              <a:spcBef>
                <a:spcPts val="0"/>
              </a:spcBef>
              <a:spcAft>
                <a:spcPts val="0"/>
              </a:spcAft>
              <a:buNone/>
            </a:pPr>
            <a:r>
              <a:rPr lang="en">
                <a:latin typeface="Merriweather"/>
                <a:ea typeface="Merriweather"/>
                <a:cs typeface="Merriweather"/>
                <a:sym typeface="Merriweather"/>
              </a:rPr>
              <a:t>San Jose, </a:t>
            </a:r>
            <a:endParaRPr>
              <a:latin typeface="Merriweather"/>
              <a:ea typeface="Merriweather"/>
              <a:cs typeface="Merriweather"/>
              <a:sym typeface="Merriweather"/>
            </a:endParaRPr>
          </a:p>
          <a:p>
            <a:pPr indent="0" lvl="0" marL="457200">
              <a:lnSpc>
                <a:spcPct val="150000"/>
              </a:lnSpc>
              <a:spcBef>
                <a:spcPts val="0"/>
              </a:spcBef>
              <a:spcAft>
                <a:spcPts val="0"/>
              </a:spcAft>
              <a:buNone/>
            </a:pPr>
            <a:r>
              <a:rPr lang="en">
                <a:latin typeface="Merriweather"/>
                <a:ea typeface="Merriweather"/>
                <a:cs typeface="Merriweather"/>
                <a:sym typeface="Merriweather"/>
              </a:rPr>
              <a:t>Mountainview:  $</a:t>
            </a:r>
            <a:r>
              <a:rPr lang="en">
                <a:solidFill>
                  <a:srgbClr val="E06666"/>
                </a:solidFill>
                <a:latin typeface="Merriweather"/>
                <a:ea typeface="Merriweather"/>
                <a:cs typeface="Merriweather"/>
                <a:sym typeface="Merriweather"/>
              </a:rPr>
              <a:t>90000</a:t>
            </a:r>
            <a:r>
              <a:rPr lang="en">
                <a:latin typeface="Merriweather"/>
                <a:ea typeface="Merriweather"/>
                <a:cs typeface="Merriweather"/>
                <a:sym typeface="Merriweather"/>
              </a:rPr>
              <a:t>USD</a:t>
            </a:r>
            <a:endParaRPr>
              <a:latin typeface="Merriweather"/>
              <a:ea typeface="Merriweather"/>
              <a:cs typeface="Merriweather"/>
              <a:sym typeface="Merriweather"/>
            </a:endParaRPr>
          </a:p>
          <a:p>
            <a:pPr indent="0" lvl="0" marL="0">
              <a:spcBef>
                <a:spcPts val="0"/>
              </a:spcBef>
              <a:spcAft>
                <a:spcPts val="0"/>
              </a:spcAft>
              <a:buNone/>
            </a:pPr>
            <a:r>
              <a:t/>
            </a:r>
            <a:endParaRPr sz="1800"/>
          </a:p>
          <a:p>
            <a:pPr indent="0" lvl="0" marL="0">
              <a:spcBef>
                <a:spcPts val="0"/>
              </a:spcBef>
              <a:spcAft>
                <a:spcPts val="0"/>
              </a:spcAft>
              <a:buNone/>
            </a:pPr>
            <a:r>
              <a:t/>
            </a:r>
            <a:endParaRPr/>
          </a:p>
        </p:txBody>
      </p:sp>
      <p:pic>
        <p:nvPicPr>
          <p:cNvPr descr="city.png" id="87" name="Shape 87"/>
          <p:cNvPicPr preferRelativeResize="0"/>
          <p:nvPr/>
        </p:nvPicPr>
        <p:blipFill rotWithShape="1">
          <a:blip r:embed="rId3">
            <a:alphaModFix/>
          </a:blip>
          <a:srcRect b="3205" l="0" r="0" t="3354"/>
          <a:stretch/>
        </p:blipFill>
        <p:spPr>
          <a:xfrm>
            <a:off x="2507425" y="1362375"/>
            <a:ext cx="6033900" cy="3605224"/>
          </a:xfrm>
          <a:prstGeom prst="rect">
            <a:avLst/>
          </a:prstGeom>
          <a:noFill/>
          <a:ln>
            <a:noFill/>
          </a:ln>
        </p:spPr>
      </p:pic>
      <p:sp>
        <p:nvSpPr>
          <p:cNvPr id="88" name="Shape 88"/>
          <p:cNvSpPr txBox="1"/>
          <p:nvPr>
            <p:ph type="title"/>
          </p:nvPr>
        </p:nvSpPr>
        <p:spPr>
          <a:xfrm>
            <a:off x="235500" y="3528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California has higher salary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232750" y="359950"/>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Top 10 H-1B sponsors require high expertise  </a:t>
            </a:r>
            <a:endParaRPr/>
          </a:p>
        </p:txBody>
      </p:sp>
      <p:pic>
        <p:nvPicPr>
          <p:cNvPr descr="Top10Sponser_new.jpg" id="94" name="Shape 94"/>
          <p:cNvPicPr preferRelativeResize="0"/>
          <p:nvPr/>
        </p:nvPicPr>
        <p:blipFill>
          <a:blip r:embed="rId3">
            <a:alphaModFix/>
          </a:blip>
          <a:stretch>
            <a:fillRect/>
          </a:stretch>
        </p:blipFill>
        <p:spPr>
          <a:xfrm>
            <a:off x="1061275" y="1328525"/>
            <a:ext cx="7517800" cy="3758900"/>
          </a:xfrm>
          <a:prstGeom prst="rect">
            <a:avLst/>
          </a:prstGeom>
          <a:noFill/>
          <a:ln>
            <a:noFill/>
          </a:ln>
        </p:spPr>
      </p:pic>
      <p:cxnSp>
        <p:nvCxnSpPr>
          <p:cNvPr id="95" name="Shape 95"/>
          <p:cNvCxnSpPr/>
          <p:nvPr/>
        </p:nvCxnSpPr>
        <p:spPr>
          <a:xfrm flipH="1" rot="10800000">
            <a:off x="1821950" y="2816925"/>
            <a:ext cx="1401600" cy="14100"/>
          </a:xfrm>
          <a:prstGeom prst="straightConnector1">
            <a:avLst/>
          </a:prstGeom>
          <a:noFill/>
          <a:ln cap="flat" cmpd="sng" w="9525">
            <a:solidFill>
              <a:srgbClr val="FF0000"/>
            </a:solidFill>
            <a:prstDash val="solid"/>
            <a:round/>
            <a:headEnd len="med" w="med" type="none"/>
            <a:tailEnd len="med" w="med" type="none"/>
          </a:ln>
        </p:spPr>
      </p:cxnSp>
      <p:cxnSp>
        <p:nvCxnSpPr>
          <p:cNvPr id="96" name="Shape 96"/>
          <p:cNvCxnSpPr/>
          <p:nvPr/>
        </p:nvCxnSpPr>
        <p:spPr>
          <a:xfrm>
            <a:off x="1812875" y="4468950"/>
            <a:ext cx="1349100" cy="0"/>
          </a:xfrm>
          <a:prstGeom prst="straightConnector1">
            <a:avLst/>
          </a:prstGeom>
          <a:noFill/>
          <a:ln cap="flat" cmpd="sng" w="9525">
            <a:solidFill>
              <a:srgbClr val="FF0000"/>
            </a:solidFill>
            <a:prstDash val="solid"/>
            <a:round/>
            <a:headEnd len="med" w="med" type="none"/>
            <a:tailEnd len="med" w="med" type="none"/>
          </a:ln>
        </p:spPr>
      </p:cxnSp>
      <p:cxnSp>
        <p:nvCxnSpPr>
          <p:cNvPr id="97" name="Shape 97"/>
          <p:cNvCxnSpPr/>
          <p:nvPr/>
        </p:nvCxnSpPr>
        <p:spPr>
          <a:xfrm>
            <a:off x="2557700" y="4201925"/>
            <a:ext cx="632400" cy="0"/>
          </a:xfrm>
          <a:prstGeom prst="straightConnector1">
            <a:avLst/>
          </a:prstGeom>
          <a:noFill/>
          <a:ln cap="flat" cmpd="sng" w="9525">
            <a:solidFill>
              <a:srgbClr val="FF0000"/>
            </a:solidFill>
            <a:prstDash val="solid"/>
            <a:round/>
            <a:headEnd len="med" w="med" type="none"/>
            <a:tailEnd len="med" w="med" type="none"/>
          </a:ln>
        </p:spPr>
      </p:cxnSp>
      <p:cxnSp>
        <p:nvCxnSpPr>
          <p:cNvPr id="98" name="Shape 98"/>
          <p:cNvCxnSpPr/>
          <p:nvPr/>
        </p:nvCxnSpPr>
        <p:spPr>
          <a:xfrm flipH="1" rot="10800000">
            <a:off x="1770725" y="3639750"/>
            <a:ext cx="1489500" cy="14100"/>
          </a:xfrm>
          <a:prstGeom prst="straightConnector1">
            <a:avLst/>
          </a:prstGeom>
          <a:noFill/>
          <a:ln cap="flat" cmpd="sng" w="9525">
            <a:solidFill>
              <a:srgbClr val="0000FF"/>
            </a:solidFill>
            <a:prstDash val="solid"/>
            <a:round/>
            <a:headEnd len="med" w="med" type="none"/>
            <a:tailEnd len="med" w="med" type="none"/>
          </a:ln>
        </p:spPr>
      </p:cxnSp>
      <p:cxnSp>
        <p:nvCxnSpPr>
          <p:cNvPr id="99" name="Shape 99"/>
          <p:cNvCxnSpPr/>
          <p:nvPr/>
        </p:nvCxnSpPr>
        <p:spPr>
          <a:xfrm flipH="1" rot="10800000">
            <a:off x="1897200" y="3920825"/>
            <a:ext cx="1335000" cy="14100"/>
          </a:xfrm>
          <a:prstGeom prst="straightConnector1">
            <a:avLst/>
          </a:prstGeom>
          <a:noFill/>
          <a:ln cap="flat" cmpd="sng" w="9525">
            <a:solidFill>
              <a:srgbClr val="0000FF"/>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223338" y="131425"/>
            <a:ext cx="8520600" cy="91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Professional services offer a big pool of  </a:t>
            </a:r>
            <a:r>
              <a:rPr lang="en"/>
              <a:t>opportunity for </a:t>
            </a:r>
            <a:r>
              <a:rPr lang="en"/>
              <a:t>H-1B application.</a:t>
            </a:r>
            <a:endParaRPr/>
          </a:p>
        </p:txBody>
      </p:sp>
      <p:pic>
        <p:nvPicPr>
          <p:cNvPr descr="Top10_Sectors_3.jpg" id="105" name="Shape 105"/>
          <p:cNvPicPr preferRelativeResize="0"/>
          <p:nvPr/>
        </p:nvPicPr>
        <p:blipFill>
          <a:blip r:embed="rId3">
            <a:alphaModFix/>
          </a:blip>
          <a:stretch>
            <a:fillRect/>
          </a:stretch>
        </p:blipFill>
        <p:spPr>
          <a:xfrm>
            <a:off x="0" y="1347925"/>
            <a:ext cx="6832035" cy="3795575"/>
          </a:xfrm>
          <a:prstGeom prst="rect">
            <a:avLst/>
          </a:prstGeom>
          <a:noFill/>
          <a:ln>
            <a:noFill/>
          </a:ln>
        </p:spPr>
      </p:pic>
      <p:cxnSp>
        <p:nvCxnSpPr>
          <p:cNvPr id="106" name="Shape 106"/>
          <p:cNvCxnSpPr/>
          <p:nvPr/>
        </p:nvCxnSpPr>
        <p:spPr>
          <a:xfrm flipH="1" rot="10800000">
            <a:off x="5538875" y="2030900"/>
            <a:ext cx="1293900" cy="1500"/>
          </a:xfrm>
          <a:prstGeom prst="straightConnector1">
            <a:avLst/>
          </a:prstGeom>
          <a:noFill/>
          <a:ln cap="flat" cmpd="sng" w="9525">
            <a:solidFill>
              <a:srgbClr val="666666"/>
            </a:solidFill>
            <a:prstDash val="solid"/>
            <a:round/>
            <a:headEnd len="med" w="med" type="none"/>
            <a:tailEnd len="med" w="med" type="none"/>
          </a:ln>
        </p:spPr>
      </p:cxnSp>
      <p:sp>
        <p:nvSpPr>
          <p:cNvPr id="107" name="Shape 107"/>
          <p:cNvSpPr txBox="1"/>
          <p:nvPr/>
        </p:nvSpPr>
        <p:spPr>
          <a:xfrm>
            <a:off x="6826775" y="1813450"/>
            <a:ext cx="2126100" cy="18918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Management</a:t>
            </a:r>
            <a:endParaRPr>
              <a:latin typeface="Merriweather"/>
              <a:ea typeface="Merriweather"/>
              <a:cs typeface="Merriweather"/>
              <a:sym typeface="Merriweather"/>
            </a:endParaRPr>
          </a:p>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Consulting</a:t>
            </a:r>
            <a:endParaRPr>
              <a:latin typeface="Merriweather"/>
              <a:ea typeface="Merriweather"/>
              <a:cs typeface="Merriweather"/>
              <a:sym typeface="Merriweather"/>
            </a:endParaRPr>
          </a:p>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Marketing</a:t>
            </a:r>
            <a:endParaRPr>
              <a:latin typeface="Merriweather"/>
              <a:ea typeface="Merriweather"/>
              <a:cs typeface="Merriweather"/>
              <a:sym typeface="Merriweather"/>
            </a:endParaRPr>
          </a:p>
          <a:p>
            <a:pPr indent="-317500" lvl="0" marL="457200">
              <a:spcBef>
                <a:spcPts val="0"/>
              </a:spcBef>
              <a:spcAft>
                <a:spcPts val="0"/>
              </a:spcAft>
              <a:buSzPts val="1400"/>
              <a:buFont typeface="Merriweather"/>
              <a:buChar char="●"/>
            </a:pPr>
            <a:r>
              <a:rPr lang="en">
                <a:latin typeface="Merriweather"/>
                <a:ea typeface="Merriweather"/>
                <a:cs typeface="Merriweather"/>
                <a:sym typeface="Merriweather"/>
              </a:rPr>
              <a:t>Business research</a:t>
            </a:r>
            <a:endParaRPr>
              <a:latin typeface="Merriweather"/>
              <a:ea typeface="Merriweather"/>
              <a:cs typeface="Merriweather"/>
              <a:sym typeface="Merriweather"/>
            </a:endParaRPr>
          </a:p>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193225" y="136875"/>
            <a:ext cx="8520600" cy="958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higher salary, consider information and finance sector</a:t>
            </a:r>
            <a:endParaRPr/>
          </a:p>
        </p:txBody>
      </p:sp>
      <p:pic>
        <p:nvPicPr>
          <p:cNvPr descr="Top10_HighPay2.png" id="113" name="Shape 113"/>
          <p:cNvPicPr preferRelativeResize="0"/>
          <p:nvPr/>
        </p:nvPicPr>
        <p:blipFill>
          <a:blip r:embed="rId3">
            <a:alphaModFix/>
          </a:blip>
          <a:stretch>
            <a:fillRect/>
          </a:stretch>
        </p:blipFill>
        <p:spPr>
          <a:xfrm>
            <a:off x="193213" y="1312375"/>
            <a:ext cx="6685335" cy="3714075"/>
          </a:xfrm>
          <a:prstGeom prst="rect">
            <a:avLst/>
          </a:prstGeom>
          <a:noFill/>
          <a:ln>
            <a:noFill/>
          </a:ln>
        </p:spPr>
      </p:pic>
      <p:cxnSp>
        <p:nvCxnSpPr>
          <p:cNvPr id="114" name="Shape 114"/>
          <p:cNvCxnSpPr/>
          <p:nvPr/>
        </p:nvCxnSpPr>
        <p:spPr>
          <a:xfrm>
            <a:off x="6226175" y="1889725"/>
            <a:ext cx="766200" cy="0"/>
          </a:xfrm>
          <a:prstGeom prst="straightConnector1">
            <a:avLst/>
          </a:prstGeom>
          <a:noFill/>
          <a:ln cap="flat" cmpd="sng" w="9525">
            <a:solidFill>
              <a:schemeClr val="dk2"/>
            </a:solidFill>
            <a:prstDash val="solid"/>
            <a:round/>
            <a:headEnd len="med" w="med" type="none"/>
            <a:tailEnd len="med" w="med" type="none"/>
          </a:ln>
        </p:spPr>
      </p:cxnSp>
      <p:sp>
        <p:nvSpPr>
          <p:cNvPr id="115" name="Shape 115"/>
          <p:cNvSpPr txBox="1"/>
          <p:nvPr/>
        </p:nvSpPr>
        <p:spPr>
          <a:xfrm>
            <a:off x="6878550" y="1625850"/>
            <a:ext cx="2237400" cy="18918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Data Processing</a:t>
            </a:r>
            <a:endParaRPr>
              <a:latin typeface="Merriweather"/>
              <a:ea typeface="Merriweather"/>
              <a:cs typeface="Merriweather"/>
              <a:sym typeface="Merriweather"/>
            </a:endParaRPr>
          </a:p>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Web hosting</a:t>
            </a:r>
            <a:endParaRPr>
              <a:latin typeface="Merriweather"/>
              <a:ea typeface="Merriweather"/>
              <a:cs typeface="Merriweather"/>
              <a:sym typeface="Merriweather"/>
            </a:endParaRPr>
          </a:p>
          <a:p>
            <a:pPr indent="-317500" lvl="0" marL="457200" rtl="0">
              <a:spcBef>
                <a:spcPts val="0"/>
              </a:spcBef>
              <a:spcAft>
                <a:spcPts val="0"/>
              </a:spcAft>
              <a:buSzPts val="1400"/>
              <a:buFont typeface="Merriweather"/>
              <a:buChar char="●"/>
            </a:pPr>
            <a:r>
              <a:rPr lang="en">
                <a:latin typeface="Merriweather"/>
                <a:ea typeface="Merriweather"/>
                <a:cs typeface="Merriweather"/>
                <a:sym typeface="Merriweather"/>
              </a:rPr>
              <a:t>Applications development</a:t>
            </a:r>
            <a:endParaRPr>
              <a:latin typeface="Merriweather"/>
              <a:ea typeface="Merriweather"/>
              <a:cs typeface="Merriweather"/>
              <a:sym typeface="Merriweather"/>
            </a:endParaRPr>
          </a:p>
          <a:p>
            <a:pPr indent="0" lvl="0" marL="0" rt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193225" y="122650"/>
            <a:ext cx="8520600" cy="97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Finance sectors offer higher than average salary</a:t>
            </a:r>
            <a:endParaRPr/>
          </a:p>
        </p:txBody>
      </p:sp>
      <p:pic>
        <p:nvPicPr>
          <p:cNvPr descr="Top10_OverPay2.jpg" id="121" name="Shape 121"/>
          <p:cNvPicPr preferRelativeResize="0"/>
          <p:nvPr/>
        </p:nvPicPr>
        <p:blipFill>
          <a:blip r:embed="rId3">
            <a:alphaModFix/>
          </a:blip>
          <a:stretch>
            <a:fillRect/>
          </a:stretch>
        </p:blipFill>
        <p:spPr>
          <a:xfrm>
            <a:off x="152400" y="1330050"/>
            <a:ext cx="8839197" cy="3682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233450" y="2837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 and recommendation</a:t>
            </a:r>
            <a:endParaRPr/>
          </a:p>
        </p:txBody>
      </p:sp>
      <p:sp>
        <p:nvSpPr>
          <p:cNvPr id="127" name="Shape 127"/>
          <p:cNvSpPr txBox="1"/>
          <p:nvPr/>
        </p:nvSpPr>
        <p:spPr>
          <a:xfrm>
            <a:off x="644750" y="1690625"/>
            <a:ext cx="8109300" cy="2836800"/>
          </a:xfrm>
          <a:prstGeom prst="rect">
            <a:avLst/>
          </a:prstGeom>
          <a:noFill/>
          <a:ln>
            <a:noFill/>
          </a:ln>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Font typeface="Merriweather"/>
              <a:buChar char="●"/>
            </a:pPr>
            <a:r>
              <a:rPr lang="en" sz="1800">
                <a:latin typeface="Merriweather"/>
                <a:ea typeface="Merriweather"/>
                <a:cs typeface="Merriweather"/>
                <a:sym typeface="Merriweather"/>
              </a:rPr>
              <a:t>Location</a:t>
            </a:r>
            <a:endParaRPr sz="1800">
              <a:latin typeface="Merriweather"/>
              <a:ea typeface="Merriweather"/>
              <a:cs typeface="Merriweather"/>
              <a:sym typeface="Merriweather"/>
            </a:endParaRPr>
          </a:p>
          <a:p>
            <a:pPr indent="-342900" lvl="0" marL="457200" rtl="0">
              <a:lnSpc>
                <a:spcPct val="200000"/>
              </a:lnSpc>
              <a:spcBef>
                <a:spcPts val="0"/>
              </a:spcBef>
              <a:spcAft>
                <a:spcPts val="0"/>
              </a:spcAft>
              <a:buSzPts val="1800"/>
              <a:buFont typeface="Merriweather"/>
              <a:buChar char="●"/>
            </a:pPr>
            <a:r>
              <a:rPr lang="en" sz="1800">
                <a:latin typeface="Merriweather"/>
                <a:ea typeface="Merriweather"/>
                <a:cs typeface="Merriweather"/>
                <a:sym typeface="Merriweather"/>
              </a:rPr>
              <a:t>Salary</a:t>
            </a:r>
            <a:endParaRPr sz="1800">
              <a:latin typeface="Merriweather"/>
              <a:ea typeface="Merriweather"/>
              <a:cs typeface="Merriweather"/>
              <a:sym typeface="Merriweather"/>
            </a:endParaRPr>
          </a:p>
          <a:p>
            <a:pPr indent="-342900" lvl="0" marL="457200" rtl="0">
              <a:lnSpc>
                <a:spcPct val="200000"/>
              </a:lnSpc>
              <a:spcBef>
                <a:spcPts val="0"/>
              </a:spcBef>
              <a:spcAft>
                <a:spcPts val="0"/>
              </a:spcAft>
              <a:buSzPts val="1800"/>
              <a:buFont typeface="Merriweather"/>
              <a:buChar char="●"/>
            </a:pPr>
            <a:r>
              <a:rPr lang="en" sz="1800">
                <a:latin typeface="Merriweather"/>
                <a:ea typeface="Merriweather"/>
                <a:cs typeface="Merriweather"/>
                <a:sym typeface="Merriweather"/>
              </a:rPr>
              <a:t>Employer</a:t>
            </a:r>
            <a:endParaRPr sz="1800">
              <a:latin typeface="Merriweather"/>
              <a:ea typeface="Merriweather"/>
              <a:cs typeface="Merriweather"/>
              <a:sym typeface="Merriweather"/>
            </a:endParaRPr>
          </a:p>
          <a:p>
            <a:pPr indent="-342900" lvl="0" marL="457200" rtl="0">
              <a:lnSpc>
                <a:spcPct val="200000"/>
              </a:lnSpc>
              <a:spcBef>
                <a:spcPts val="0"/>
              </a:spcBef>
              <a:spcAft>
                <a:spcPts val="0"/>
              </a:spcAft>
              <a:buSzPts val="1800"/>
              <a:buFont typeface="Merriweather"/>
              <a:buChar char="●"/>
            </a:pPr>
            <a:r>
              <a:rPr lang="en" sz="1800">
                <a:latin typeface="Merriweather"/>
                <a:ea typeface="Merriweather"/>
                <a:cs typeface="Merriweather"/>
                <a:sym typeface="Merriweather"/>
              </a:rPr>
              <a:t>Industry </a:t>
            </a:r>
            <a:endParaRPr sz="1800"/>
          </a:p>
          <a:p>
            <a:pPr indent="0" lvl="0" marL="0" rtl="0">
              <a:lnSpc>
                <a:spcPct val="150000"/>
              </a:lnSpc>
              <a:spcBef>
                <a:spcPts val="0"/>
              </a:spcBef>
              <a:spcAft>
                <a:spcPts val="0"/>
              </a:spcAft>
              <a:buNone/>
            </a:pPr>
            <a:r>
              <a:t/>
            </a:r>
            <a:endParaRPr sz="1800"/>
          </a:p>
          <a:p>
            <a:pPr indent="0" lvl="0" marL="0" rtl="0">
              <a:lnSpc>
                <a:spcPct val="150000"/>
              </a:lnSpc>
              <a:spcBef>
                <a:spcPts val="0"/>
              </a:spcBef>
              <a:spcAft>
                <a:spcPts val="0"/>
              </a:spcAft>
              <a:buNone/>
            </a:pPr>
            <a:r>
              <a:t/>
            </a:r>
            <a:endParaRPr sz="1800"/>
          </a:p>
          <a:p>
            <a:pPr indent="0" lvl="0" marL="0" rtl="0">
              <a:lnSpc>
                <a:spcPct val="150000"/>
              </a:lnSpc>
              <a:spcBef>
                <a:spcPts val="0"/>
              </a:spcBef>
              <a:spcAft>
                <a:spcPts val="0"/>
              </a:spcAft>
              <a:buNone/>
            </a:pPr>
            <a:r>
              <a:t/>
            </a:r>
            <a:endParaRPr sz="1800"/>
          </a:p>
          <a:p>
            <a:pPr indent="0" lvl="0" marL="0" rtl="0">
              <a:lnSpc>
                <a:spcPct val="150000"/>
              </a:lnSpc>
              <a:spcBef>
                <a:spcPts val="0"/>
              </a:spcBef>
              <a:spcAft>
                <a:spcPts val="0"/>
              </a:spcAft>
              <a:buNone/>
            </a:pPr>
            <a:r>
              <a:t/>
            </a:r>
            <a:endParaRPr sz="1800"/>
          </a:p>
          <a:p>
            <a:pPr indent="0" lvl="0" marL="0">
              <a:lnSpc>
                <a:spcPct val="150000"/>
              </a:lnSpc>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