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61" r:id="rId4"/>
    <p:sldId id="262" r:id="rId5"/>
    <p:sldId id="263"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B1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6655" autoAdjust="0"/>
  </p:normalViewPr>
  <p:slideViewPr>
    <p:cSldViewPr snapToGrid="0">
      <p:cViewPr varScale="1">
        <p:scale>
          <a:sx n="59" d="100"/>
          <a:sy n="59" d="100"/>
        </p:scale>
        <p:origin x="8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49489-58E2-4E82-B0A3-8C88F0835361}"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26508-FA5F-4FB0-9585-821747016414}" type="slidenum">
              <a:rPr lang="en-US" smtClean="0"/>
              <a:t>‹#›</a:t>
            </a:fld>
            <a:endParaRPr lang="en-US"/>
          </a:p>
        </p:txBody>
      </p:sp>
    </p:spTree>
    <p:extLst>
      <p:ext uri="{BB962C8B-B14F-4D97-AF65-F5344CB8AC3E}">
        <p14:creationId xmlns:p14="http://schemas.microsoft.com/office/powerpoint/2010/main" val="241918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4726508-FA5F-4FB0-9585-821747016414}" type="slidenum">
              <a:rPr lang="en-US" smtClean="0"/>
              <a:t>2</a:t>
            </a:fld>
            <a:endParaRPr lang="en-US"/>
          </a:p>
        </p:txBody>
      </p:sp>
    </p:spTree>
    <p:extLst>
      <p:ext uri="{BB962C8B-B14F-4D97-AF65-F5344CB8AC3E}">
        <p14:creationId xmlns:p14="http://schemas.microsoft.com/office/powerpoint/2010/main" val="3159671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4726508-FA5F-4FB0-9585-821747016414}" type="slidenum">
              <a:rPr lang="en-US" smtClean="0"/>
              <a:t>3</a:t>
            </a:fld>
            <a:endParaRPr lang="en-US"/>
          </a:p>
        </p:txBody>
      </p:sp>
    </p:spTree>
    <p:extLst>
      <p:ext uri="{BB962C8B-B14F-4D97-AF65-F5344CB8AC3E}">
        <p14:creationId xmlns:p14="http://schemas.microsoft.com/office/powerpoint/2010/main" val="157626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4726508-FA5F-4FB0-9585-821747016414}" type="slidenum">
              <a:rPr lang="en-US" smtClean="0"/>
              <a:t>4</a:t>
            </a:fld>
            <a:endParaRPr lang="en-US"/>
          </a:p>
        </p:txBody>
      </p:sp>
    </p:spTree>
    <p:extLst>
      <p:ext uri="{BB962C8B-B14F-4D97-AF65-F5344CB8AC3E}">
        <p14:creationId xmlns:p14="http://schemas.microsoft.com/office/powerpoint/2010/main" val="112093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4726508-FA5F-4FB0-9585-821747016414}" type="slidenum">
              <a:rPr lang="en-US" smtClean="0"/>
              <a:t>5</a:t>
            </a:fld>
            <a:endParaRPr lang="en-US"/>
          </a:p>
        </p:txBody>
      </p:sp>
    </p:spTree>
    <p:extLst>
      <p:ext uri="{BB962C8B-B14F-4D97-AF65-F5344CB8AC3E}">
        <p14:creationId xmlns:p14="http://schemas.microsoft.com/office/powerpoint/2010/main" val="288866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4726508-FA5F-4FB0-9585-821747016414}" type="slidenum">
              <a:rPr lang="en-US" smtClean="0"/>
              <a:t>6</a:t>
            </a:fld>
            <a:endParaRPr lang="en-US"/>
          </a:p>
        </p:txBody>
      </p:sp>
    </p:spTree>
    <p:extLst>
      <p:ext uri="{BB962C8B-B14F-4D97-AF65-F5344CB8AC3E}">
        <p14:creationId xmlns:p14="http://schemas.microsoft.com/office/powerpoint/2010/main" val="4246007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A model considering both space and temporal variables is more insightful but hard to accomplish . GAM has multi-dimensional features. In here even when we worked with Cyclic and Non-Cyclic Cubic Splines which are one-dimensional smoothers, but we also included Tensor Splines Product Interactions that work as a two-dimensional smoothers along with MRF which are also in two dimensions.  Other two-dimensional smoothers like Thin Plate Splines could be used for modelling space but the fact that the underlying data is areal rather that point data latitude and longitude limits the spatial modelling either to MRF or a categorical ID covariate. The reason why Cubic Cyclic and Non-Cyclic Splines were preferred it was due to its high interpretability as well as the fact the Cubic Splines are widely used in literature to model not linear relations in energy consumption data. </a:t>
                </a:r>
              </a:p>
              <a:p>
                <a:endParaRPr lang="en-US" dirty="0"/>
              </a:p>
              <a:p>
                <a:r>
                  <a:rPr lang="en-US" dirty="0"/>
                  <a:t>MRFs constraint is the fact that it can only be used for cross-sectional data where regional IDs are not repeated across time and this is driven by the fact the penalty matrix  is</a:t>
                </a:r>
                <a:r>
                  <a:rPr lang="en-US" baseline="0" dirty="0"/>
                  <a:t> a square matrix that is</a:t>
                </a:r>
                <a:r>
                  <a:rPr lang="en-US" dirty="0"/>
                  <a:t> limited to set of regions s with</a:t>
                </a:r>
                <a:r>
                  <a:rPr lang="en-US" baseline="0" dirty="0"/>
                  <a:t> </a:t>
                </a:r>
                <a:r>
                  <a:rPr lang="en-US" dirty="0"/>
                  <a:t>dimensions </a:t>
                </a:r>
                <a:r>
                  <a:rPr lang="en-US" b="0" i="0">
                    <a:latin typeface="Cambria Math" panose="02040503050406030204" pitchFamily="18" charset="0"/>
                  </a:rPr>
                  <a:t>𝑠 </a:t>
                </a:r>
                <a:r>
                  <a:rPr lang="en-US" dirty="0"/>
                  <a:t> by </a:t>
                </a:r>
                <a:r>
                  <a:rPr lang="en-US" b="0" i="0">
                    <a:latin typeface="Cambria Math" panose="02040503050406030204" pitchFamily="18" charset="0"/>
                  </a:rPr>
                  <a:t>𝑠 .</a:t>
                </a:r>
                <a:endParaRPr lang="en-US" dirty="0"/>
              </a:p>
              <a:p>
                <a:endParaRPr lang="en-US" dirty="0"/>
              </a:p>
              <a:p>
                <a:r>
                  <a:rPr lang="en-US" dirty="0"/>
                  <a:t>The final model explains more of the response variation but as said before is limited to have a the regional component as a categorical parameter. </a:t>
                </a:r>
              </a:p>
              <a:p>
                <a:endParaRPr lang="en-US" dirty="0"/>
              </a:p>
              <a:p>
                <a:r>
                  <a:rPr lang="en-US" dirty="0"/>
                  <a:t>The last point was already expressed </a:t>
                </a:r>
                <a:r>
                  <a:rPr lang="en-US"/>
                  <a:t>in point one. </a:t>
                </a:r>
                <a:endParaRPr lang="en-US" dirty="0"/>
              </a:p>
            </p:txBody>
          </p:sp>
        </mc:Fallback>
      </mc:AlternateContent>
      <p:sp>
        <p:nvSpPr>
          <p:cNvPr id="4" name="Slide Number Placeholder 3"/>
          <p:cNvSpPr>
            <a:spLocks noGrp="1"/>
          </p:cNvSpPr>
          <p:nvPr>
            <p:ph type="sldNum" sz="quarter" idx="5"/>
          </p:nvPr>
        </p:nvSpPr>
        <p:spPr/>
        <p:txBody>
          <a:bodyPr/>
          <a:lstStyle/>
          <a:p>
            <a:fld id="{14726508-FA5F-4FB0-9585-821747016414}" type="slidenum">
              <a:rPr lang="en-US" smtClean="0"/>
              <a:t>7</a:t>
            </a:fld>
            <a:endParaRPr lang="en-US"/>
          </a:p>
        </p:txBody>
      </p:sp>
    </p:spTree>
    <p:extLst>
      <p:ext uri="{BB962C8B-B14F-4D97-AF65-F5344CB8AC3E}">
        <p14:creationId xmlns:p14="http://schemas.microsoft.com/office/powerpoint/2010/main" val="128835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3BF8-60A6-4FC0-A073-DFE79F766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9A8D4-6C2E-49F9-A116-DF2180E2D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3A02A2-21B7-42C7-BF93-436267898202}"/>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5" name="Footer Placeholder 4">
            <a:extLst>
              <a:ext uri="{FF2B5EF4-FFF2-40B4-BE49-F238E27FC236}">
                <a16:creationId xmlns:a16="http://schemas.microsoft.com/office/drawing/2014/main" id="{20C3B75E-34FA-4C93-920D-992C6D586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4030C-4C8D-4816-BF55-52B292C5CB7D}"/>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46922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2862-C5A4-4D0A-832F-2A5C2808B4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2D7D4E-2555-4199-B595-0F747FD20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5C439-1A02-4A99-B513-CFA0A15AC695}"/>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5" name="Footer Placeholder 4">
            <a:extLst>
              <a:ext uri="{FF2B5EF4-FFF2-40B4-BE49-F238E27FC236}">
                <a16:creationId xmlns:a16="http://schemas.microsoft.com/office/drawing/2014/main" id="{00F39833-9C01-420A-AE87-62D8DB122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4801A-902F-428B-A9C9-43C25D4BB061}"/>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57195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D1BB7D-7E4E-429B-AC3B-37D374F45E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1878C5-D8F1-435C-99A5-82719018C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434DE-D98D-4823-8AF7-93FDF5A1DB24}"/>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5" name="Footer Placeholder 4">
            <a:extLst>
              <a:ext uri="{FF2B5EF4-FFF2-40B4-BE49-F238E27FC236}">
                <a16:creationId xmlns:a16="http://schemas.microsoft.com/office/drawing/2014/main" id="{5672E000-5D4D-4FBE-96EB-F043E52AA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BA377-3156-40D3-849E-B7EDFFE5BA4D}"/>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224465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FD09-5CE8-457D-A012-EF3B96CF85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B72C21-BFC4-46BE-933B-89EDA5FF1A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D80A5-579D-4CCC-8C81-01A8F13E9BF0}"/>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5" name="Footer Placeholder 4">
            <a:extLst>
              <a:ext uri="{FF2B5EF4-FFF2-40B4-BE49-F238E27FC236}">
                <a16:creationId xmlns:a16="http://schemas.microsoft.com/office/drawing/2014/main" id="{E0BE4652-D6BD-43B2-B4BA-65F796CA8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DFC4A-F491-48C9-911C-677DD92D6CD8}"/>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157476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2C64-4940-42B2-B5DC-2741A741AD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60A72F-B824-42F2-B469-4B995F2B6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58A336-1B68-4318-9499-6B674BC4B342}"/>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5" name="Footer Placeholder 4">
            <a:extLst>
              <a:ext uri="{FF2B5EF4-FFF2-40B4-BE49-F238E27FC236}">
                <a16:creationId xmlns:a16="http://schemas.microsoft.com/office/drawing/2014/main" id="{54013FC0-CF24-4D72-B33B-B84A939D4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02B4E-8F0C-4FBC-994C-B4658E2A81B5}"/>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356426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DCD9-C87D-4B39-A6FC-9B77F0A86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9F7A33-4714-404E-843F-89138CE38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708A41-C08F-4318-9922-C86D4562E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BD18AA-B9D1-49BF-8766-1986FC621557}"/>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6" name="Footer Placeholder 5">
            <a:extLst>
              <a:ext uri="{FF2B5EF4-FFF2-40B4-BE49-F238E27FC236}">
                <a16:creationId xmlns:a16="http://schemas.microsoft.com/office/drawing/2014/main" id="{F58C9C90-B21F-4A1C-BD87-1FA5DA3A9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776E5-57ED-4148-9348-C86D29E943EA}"/>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37752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79D2-D74D-4EB7-B1F9-9801D1E02B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78A9F1-BB10-42C0-9BC7-8E2EE866B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BC723-9C13-4103-BE70-D8F4B78CC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A1EB5E-238A-499F-96A5-766CE1E851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76560-0594-41B7-907A-D86753729F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4F8EED-6267-48F2-8485-792838DFF389}"/>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8" name="Footer Placeholder 7">
            <a:extLst>
              <a:ext uri="{FF2B5EF4-FFF2-40B4-BE49-F238E27FC236}">
                <a16:creationId xmlns:a16="http://schemas.microsoft.com/office/drawing/2014/main" id="{BF237FC4-1656-40A5-8E78-BA0F97DAC7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2D5B7-BFA5-4108-8B18-05114A4DA634}"/>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364760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D064-A13A-463B-B3FF-A856E4606B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2D2526-3BEB-4389-AFE1-7AB11EAFFDF8}"/>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4" name="Footer Placeholder 3">
            <a:extLst>
              <a:ext uri="{FF2B5EF4-FFF2-40B4-BE49-F238E27FC236}">
                <a16:creationId xmlns:a16="http://schemas.microsoft.com/office/drawing/2014/main" id="{37686296-7D36-4F24-97E1-E1A0DD720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50470F-73D0-4AAB-BA70-9081CBF58FDB}"/>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147822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21AF9-FF89-4A22-B44A-30B9618868F8}"/>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3" name="Footer Placeholder 2">
            <a:extLst>
              <a:ext uri="{FF2B5EF4-FFF2-40B4-BE49-F238E27FC236}">
                <a16:creationId xmlns:a16="http://schemas.microsoft.com/office/drawing/2014/main" id="{37FE09D1-C427-4726-8A36-7FAFAF3D04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359961-8E00-43D4-868D-AD741D4C02E3}"/>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210757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4F24-62BF-4EDA-B4AA-566E2F8DD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1FAF6-7B6A-45D6-A2AE-1C8A0DAFD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32B99-BED9-46ED-87AB-4D8F88871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33835-F126-4946-BD77-63635F90D89F}"/>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6" name="Footer Placeholder 5">
            <a:extLst>
              <a:ext uri="{FF2B5EF4-FFF2-40B4-BE49-F238E27FC236}">
                <a16:creationId xmlns:a16="http://schemas.microsoft.com/office/drawing/2014/main" id="{281FFD37-1F8F-49EA-A1A5-6CA1B7DCC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CE195-AB6A-4240-9108-45CED8790933}"/>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278404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545E-C7FB-47F8-A0A0-4DBCD85B3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CD9B86-33F0-40A8-AD06-90ED24FC5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416280-F341-42B6-94EB-F5A9B5C8B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8DC74-F99D-4669-9D69-0C59143C3956}"/>
              </a:ext>
            </a:extLst>
          </p:cNvPr>
          <p:cNvSpPr>
            <a:spLocks noGrp="1"/>
          </p:cNvSpPr>
          <p:nvPr>
            <p:ph type="dt" sz="half" idx="10"/>
          </p:nvPr>
        </p:nvSpPr>
        <p:spPr/>
        <p:txBody>
          <a:bodyPr/>
          <a:lstStyle/>
          <a:p>
            <a:fld id="{007F1E11-82C0-46AE-A99C-9B92ABE3E148}" type="datetimeFigureOut">
              <a:rPr lang="en-US" smtClean="0"/>
              <a:t>7/24/2024</a:t>
            </a:fld>
            <a:endParaRPr lang="en-US"/>
          </a:p>
        </p:txBody>
      </p:sp>
      <p:sp>
        <p:nvSpPr>
          <p:cNvPr id="6" name="Footer Placeholder 5">
            <a:extLst>
              <a:ext uri="{FF2B5EF4-FFF2-40B4-BE49-F238E27FC236}">
                <a16:creationId xmlns:a16="http://schemas.microsoft.com/office/drawing/2014/main" id="{0D034FE7-E520-4F89-BEB2-E4F96F69D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F72F6-47FE-492F-8F7A-66ED37DB6243}"/>
              </a:ext>
            </a:extLst>
          </p:cNvPr>
          <p:cNvSpPr>
            <a:spLocks noGrp="1"/>
          </p:cNvSpPr>
          <p:nvPr>
            <p:ph type="sldNum" sz="quarter" idx="12"/>
          </p:nvPr>
        </p:nvSpPr>
        <p:spPr/>
        <p:txBody>
          <a:bodyPr/>
          <a:lstStyle/>
          <a:p>
            <a:fld id="{9BD70E3E-432F-470D-8FF6-E2176B8DAF3D}" type="slidenum">
              <a:rPr lang="en-US" smtClean="0"/>
              <a:t>‹#›</a:t>
            </a:fld>
            <a:endParaRPr lang="en-US"/>
          </a:p>
        </p:txBody>
      </p:sp>
    </p:spTree>
    <p:extLst>
      <p:ext uri="{BB962C8B-B14F-4D97-AF65-F5344CB8AC3E}">
        <p14:creationId xmlns:p14="http://schemas.microsoft.com/office/powerpoint/2010/main" val="216140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AC41F5-BE5D-487B-BC7D-4B131ECF6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C63651-3C19-4219-97BE-AAAC71779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40FC6-8E5D-4BFF-BF2A-2064AAFDA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F1E11-82C0-46AE-A99C-9B92ABE3E148}" type="datetimeFigureOut">
              <a:rPr lang="en-US" smtClean="0"/>
              <a:t>7/24/2024</a:t>
            </a:fld>
            <a:endParaRPr lang="en-US"/>
          </a:p>
        </p:txBody>
      </p:sp>
      <p:sp>
        <p:nvSpPr>
          <p:cNvPr id="5" name="Footer Placeholder 4">
            <a:extLst>
              <a:ext uri="{FF2B5EF4-FFF2-40B4-BE49-F238E27FC236}">
                <a16:creationId xmlns:a16="http://schemas.microsoft.com/office/drawing/2014/main" id="{C4D46CFF-E58C-4BC1-B010-5A08359B3B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8B1700-8BF8-4158-8431-DE64E0C57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70E3E-432F-470D-8FF6-E2176B8DAF3D}" type="slidenum">
              <a:rPr lang="en-US" smtClean="0"/>
              <a:t>‹#›</a:t>
            </a:fld>
            <a:endParaRPr lang="en-US"/>
          </a:p>
        </p:txBody>
      </p:sp>
    </p:spTree>
    <p:extLst>
      <p:ext uri="{BB962C8B-B14F-4D97-AF65-F5344CB8AC3E}">
        <p14:creationId xmlns:p14="http://schemas.microsoft.com/office/powerpoint/2010/main" val="3716418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D2C2-0781-48EE-93E5-E065E0DCB1C9}"/>
              </a:ext>
            </a:extLst>
          </p:cNvPr>
          <p:cNvSpPr>
            <a:spLocks noGrp="1"/>
          </p:cNvSpPr>
          <p:nvPr>
            <p:ph type="ctrTitle"/>
          </p:nvPr>
        </p:nvSpPr>
        <p:spPr>
          <a:xfrm>
            <a:off x="8325870" y="304801"/>
            <a:ext cx="2799330" cy="6422570"/>
          </a:xfrm>
        </p:spPr>
        <p:txBody>
          <a:bodyPr>
            <a:normAutofit fontScale="90000"/>
          </a:bodyPr>
          <a:lstStyle/>
          <a:p>
            <a:r>
              <a:rPr lang="en-AU" sz="5300" b="1" kern="1600" dirty="0">
                <a:latin typeface="Calibri" panose="020F0502020204030204" pitchFamily="34" charset="0"/>
                <a:ea typeface="Times New Roman" panose="02020603050405020304" pitchFamily="18" charset="0"/>
                <a:cs typeface="Times New Roman" panose="02020603050405020304" pitchFamily="18" charset="0"/>
              </a:rPr>
              <a:t>Lockdown Impact on Property Listings</a:t>
            </a:r>
            <a:br>
              <a:rPr lang="en-AU" sz="3600" b="1" kern="1600" dirty="0">
                <a:latin typeface="Calibri" panose="020F0502020204030204" pitchFamily="34" charset="0"/>
                <a:ea typeface="Times New Roman" panose="02020603050405020304" pitchFamily="18" charset="0"/>
                <a:cs typeface="Times New Roman" panose="02020603050405020304" pitchFamily="18" charset="0"/>
              </a:rPr>
            </a:br>
            <a:br>
              <a:rPr lang="en-AU" sz="3600" b="1" kern="1600" dirty="0">
                <a:latin typeface="Calibri" panose="020F0502020204030204" pitchFamily="34" charset="0"/>
                <a:ea typeface="Times New Roman" panose="02020603050405020304" pitchFamily="18" charset="0"/>
                <a:cs typeface="Times New Roman" panose="02020603050405020304" pitchFamily="18" charset="0"/>
              </a:rPr>
            </a:br>
            <a:br>
              <a:rPr lang="en-AU" sz="3600" b="1" kern="1600" dirty="0">
                <a:latin typeface="Calibri" panose="020F0502020204030204" pitchFamily="34" charset="0"/>
                <a:ea typeface="Times New Roman" panose="02020603050405020304" pitchFamily="18" charset="0"/>
                <a:cs typeface="Times New Roman" panose="02020603050405020304" pitchFamily="18" charset="0"/>
              </a:rPr>
            </a:br>
            <a:br>
              <a:rPr lang="en-AU" sz="3600" b="1" kern="1600" dirty="0">
                <a:latin typeface="Calibri" panose="020F0502020204030204" pitchFamily="34" charset="0"/>
                <a:ea typeface="Times New Roman" panose="02020603050405020304" pitchFamily="18" charset="0"/>
                <a:cs typeface="Times New Roman" panose="02020603050405020304" pitchFamily="18" charset="0"/>
              </a:rPr>
            </a:br>
            <a:br>
              <a:rPr lang="en-AU" sz="3600" b="1" kern="1600" dirty="0">
                <a:latin typeface="Calibri" panose="020F0502020204030204" pitchFamily="34" charset="0"/>
                <a:ea typeface="Times New Roman" panose="02020603050405020304" pitchFamily="18" charset="0"/>
                <a:cs typeface="Times New Roman" panose="02020603050405020304" pitchFamily="18" charset="0"/>
              </a:rPr>
            </a:br>
            <a:r>
              <a:rPr lang="en-AU" sz="2000" kern="1600" dirty="0">
                <a:solidFill>
                  <a:schemeClr val="bg1">
                    <a:lumMod val="50000"/>
                  </a:schemeClr>
                </a:solidFill>
                <a:latin typeface="Calibri" panose="020F0502020204030204" pitchFamily="34" charset="0"/>
                <a:ea typeface="Times New Roman" panose="02020603050405020304" pitchFamily="18" charset="0"/>
                <a:cs typeface="Times New Roman" panose="02020603050405020304" pitchFamily="18" charset="0"/>
              </a:rPr>
              <a:t>Lina Berbesi</a:t>
            </a:r>
            <a:br>
              <a:rPr lang="en-US" sz="2800" b="1" kern="16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8000" dirty="0"/>
          </a:p>
        </p:txBody>
      </p:sp>
      <p:pic>
        <p:nvPicPr>
          <p:cNvPr id="1028" name="Picture 4" descr="city skyline across body of water during daytime">
            <a:extLst>
              <a:ext uri="{FF2B5EF4-FFF2-40B4-BE49-F238E27FC236}">
                <a16:creationId xmlns:a16="http://schemas.microsoft.com/office/drawing/2014/main" id="{B5368C24-4245-A994-320A-56D5FAFCE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86867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194B0D-C98A-1324-12E5-ECCC892D2B6A}"/>
              </a:ext>
            </a:extLst>
          </p:cNvPr>
          <p:cNvSpPr txBox="1"/>
          <p:nvPr/>
        </p:nvSpPr>
        <p:spPr>
          <a:xfrm>
            <a:off x="76200" y="6539298"/>
            <a:ext cx="2634343" cy="276999"/>
          </a:xfrm>
          <a:prstGeom prst="rect">
            <a:avLst/>
          </a:prstGeom>
          <a:noFill/>
        </p:spPr>
        <p:txBody>
          <a:bodyPr wrap="square" rtlCol="0">
            <a:spAutoFit/>
          </a:bodyPr>
          <a:lstStyle/>
          <a:p>
            <a:r>
              <a:rPr lang="en-NZ" sz="1200" dirty="0">
                <a:solidFill>
                  <a:schemeClr val="bg1"/>
                </a:solidFill>
                <a:latin typeface="+mj-lt"/>
              </a:rPr>
              <a:t>Source: unsplash.com</a:t>
            </a:r>
          </a:p>
        </p:txBody>
      </p:sp>
    </p:spTree>
    <p:extLst>
      <p:ext uri="{BB962C8B-B14F-4D97-AF65-F5344CB8AC3E}">
        <p14:creationId xmlns:p14="http://schemas.microsoft.com/office/powerpoint/2010/main" val="54919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8FC9F-67D2-4F46-893A-243C24347BE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Standalone Dwellings</a:t>
            </a:r>
          </a:p>
        </p:txBody>
      </p:sp>
      <p:pic>
        <p:nvPicPr>
          <p:cNvPr id="5" name="Picture 4">
            <a:extLst>
              <a:ext uri="{FF2B5EF4-FFF2-40B4-BE49-F238E27FC236}">
                <a16:creationId xmlns:a16="http://schemas.microsoft.com/office/drawing/2014/main" id="{137AC399-980A-08FA-BE6F-90E1C9F54BE4}"/>
              </a:ext>
            </a:extLst>
          </p:cNvPr>
          <p:cNvPicPr>
            <a:picLocks noChangeAspect="1"/>
          </p:cNvPicPr>
          <p:nvPr/>
        </p:nvPicPr>
        <p:blipFill>
          <a:blip r:embed="rId3"/>
          <a:stretch>
            <a:fillRect/>
          </a:stretch>
        </p:blipFill>
        <p:spPr>
          <a:xfrm>
            <a:off x="80278" y="1763318"/>
            <a:ext cx="5066633" cy="4814074"/>
          </a:xfrm>
          <a:prstGeom prst="rect">
            <a:avLst/>
          </a:prstGeom>
        </p:spPr>
      </p:pic>
      <p:sp>
        <p:nvSpPr>
          <p:cNvPr id="6" name="TextBox 5">
            <a:extLst>
              <a:ext uri="{FF2B5EF4-FFF2-40B4-BE49-F238E27FC236}">
                <a16:creationId xmlns:a16="http://schemas.microsoft.com/office/drawing/2014/main" id="{25F868D7-6E13-A3FA-B139-2A27A8444854}"/>
              </a:ext>
            </a:extLst>
          </p:cNvPr>
          <p:cNvSpPr txBox="1"/>
          <p:nvPr/>
        </p:nvSpPr>
        <p:spPr>
          <a:xfrm>
            <a:off x="5150152" y="1763318"/>
            <a:ext cx="6763942" cy="4801314"/>
          </a:xfrm>
          <a:prstGeom prst="rect">
            <a:avLst/>
          </a:prstGeom>
          <a:noFill/>
        </p:spPr>
        <p:txBody>
          <a:bodyPr wrap="square" rtlCol="0">
            <a:spAutoFit/>
          </a:bodyPr>
          <a:lstStyle/>
          <a:p>
            <a:pPr algn="just"/>
            <a:r>
              <a:rPr lang="en-NZ" dirty="0"/>
              <a:t>Standalone dwellings volume started decreasing following a downward trend just after covid restrictions were imposed on the size of gatherings and movement at the end of March 2020 (level 2). </a:t>
            </a:r>
          </a:p>
          <a:p>
            <a:pPr algn="just"/>
            <a:endParaRPr lang="en-NZ" dirty="0"/>
          </a:p>
          <a:p>
            <a:pPr algn="just"/>
            <a:r>
              <a:rPr lang="en-NZ" dirty="0"/>
              <a:t>Following this, there was a momentary lapse where all listings regardless the value plunged suddenly in April 2020 and hit their lowest point after level 3 and level 4 were announced. </a:t>
            </a:r>
          </a:p>
          <a:p>
            <a:pPr algn="just"/>
            <a:endParaRPr lang="en-NZ" dirty="0"/>
          </a:p>
          <a:p>
            <a:pPr algn="just"/>
            <a:r>
              <a:rPr lang="en-NZ" dirty="0"/>
              <a:t>By May 2020 they started picking up again to their current levels after restrictions went down to level 1 and 2 with a small fall in August 2020 after level 3 was briefly set for less than 15 days.  </a:t>
            </a:r>
          </a:p>
          <a:p>
            <a:pPr algn="just"/>
            <a:endParaRPr lang="en-NZ" dirty="0"/>
          </a:p>
          <a:p>
            <a:pPr algn="just"/>
            <a:r>
              <a:rPr lang="en-NZ" dirty="0"/>
              <a:t>Low listings values in December 2020 seem to be most likely related with incomplete data rather than a change in the market trends, with their value being half of what has been historically recorded for this property type.</a:t>
            </a:r>
          </a:p>
          <a:p>
            <a:pPr algn="just"/>
            <a:endParaRPr lang="en-NZ" dirty="0"/>
          </a:p>
        </p:txBody>
      </p:sp>
    </p:spTree>
    <p:extLst>
      <p:ext uri="{BB962C8B-B14F-4D97-AF65-F5344CB8AC3E}">
        <p14:creationId xmlns:p14="http://schemas.microsoft.com/office/powerpoint/2010/main" val="102571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8FC9F-67D2-4F46-893A-243C24347BE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Standalone Dwellings Deep Dive </a:t>
            </a:r>
          </a:p>
        </p:txBody>
      </p:sp>
      <p:pic>
        <p:nvPicPr>
          <p:cNvPr id="4" name="Picture 3">
            <a:extLst>
              <a:ext uri="{FF2B5EF4-FFF2-40B4-BE49-F238E27FC236}">
                <a16:creationId xmlns:a16="http://schemas.microsoft.com/office/drawing/2014/main" id="{8BAD6459-7D5A-5E8A-9303-FB4C8F028DF8}"/>
              </a:ext>
            </a:extLst>
          </p:cNvPr>
          <p:cNvPicPr>
            <a:picLocks noChangeAspect="1"/>
          </p:cNvPicPr>
          <p:nvPr/>
        </p:nvPicPr>
        <p:blipFill>
          <a:blip r:embed="rId3"/>
          <a:stretch>
            <a:fillRect/>
          </a:stretch>
        </p:blipFill>
        <p:spPr>
          <a:xfrm>
            <a:off x="230593" y="1592495"/>
            <a:ext cx="5266081" cy="5018392"/>
          </a:xfrm>
          <a:prstGeom prst="rect">
            <a:avLst/>
          </a:prstGeom>
        </p:spPr>
      </p:pic>
      <p:sp>
        <p:nvSpPr>
          <p:cNvPr id="7" name="TextBox 6">
            <a:extLst>
              <a:ext uri="{FF2B5EF4-FFF2-40B4-BE49-F238E27FC236}">
                <a16:creationId xmlns:a16="http://schemas.microsoft.com/office/drawing/2014/main" id="{7A6E730B-4B23-109C-9C91-88EF58F0F600}"/>
              </a:ext>
            </a:extLst>
          </p:cNvPr>
          <p:cNvSpPr txBox="1"/>
          <p:nvPr/>
        </p:nvSpPr>
        <p:spPr>
          <a:xfrm>
            <a:off x="5496674" y="1592495"/>
            <a:ext cx="6464732" cy="4524315"/>
          </a:xfrm>
          <a:prstGeom prst="rect">
            <a:avLst/>
          </a:prstGeom>
          <a:noFill/>
        </p:spPr>
        <p:txBody>
          <a:bodyPr wrap="square" rtlCol="0">
            <a:spAutoFit/>
          </a:bodyPr>
          <a:lstStyle/>
          <a:p>
            <a:pPr algn="just"/>
            <a:r>
              <a:rPr lang="en-NZ" dirty="0"/>
              <a:t>For Standalone dwellings, the region that had seen the biggest impact was Auckland. This is mainly due to Auckland’s listing volume which doubles the volume of any other region. Followed by Christchurch where listings of dwellings under $500k and between $500k and $750k went gone back to pre-covid levels at the end of 2020 after plummeting when covid restrictions were announced. Same for Upper North Island. In contrast to regions like Wellington and Lower North Island where covid restrictions seem to have had little to no impact on the listings volume.</a:t>
            </a:r>
          </a:p>
          <a:p>
            <a:pPr algn="just"/>
            <a:endParaRPr lang="en-NZ" dirty="0"/>
          </a:p>
          <a:p>
            <a:pPr algn="just"/>
            <a:r>
              <a:rPr lang="en-NZ" dirty="0"/>
              <a:t>When doing a deep dive for the standalone dwellings with a value range between $500k and $750k, it can be seen the properties that had the biggest impact around covid restrictions during 2020 were the ones of 3 to 4 rooms.  Other categories ( 1 to 2 rooms and five plus rooms) volumes were too small therefore too volatile to show any marked trend. </a:t>
            </a:r>
          </a:p>
        </p:txBody>
      </p:sp>
    </p:spTree>
    <p:extLst>
      <p:ext uri="{BB962C8B-B14F-4D97-AF65-F5344CB8AC3E}">
        <p14:creationId xmlns:p14="http://schemas.microsoft.com/office/powerpoint/2010/main" val="340209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8FC9F-67D2-4F46-893A-243C24347BE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Apartments</a:t>
            </a:r>
          </a:p>
        </p:txBody>
      </p:sp>
      <p:sp>
        <p:nvSpPr>
          <p:cNvPr id="7" name="TextBox 6">
            <a:extLst>
              <a:ext uri="{FF2B5EF4-FFF2-40B4-BE49-F238E27FC236}">
                <a16:creationId xmlns:a16="http://schemas.microsoft.com/office/drawing/2014/main" id="{7A6E730B-4B23-109C-9C91-88EF58F0F600}"/>
              </a:ext>
            </a:extLst>
          </p:cNvPr>
          <p:cNvSpPr txBox="1"/>
          <p:nvPr/>
        </p:nvSpPr>
        <p:spPr>
          <a:xfrm>
            <a:off x="5496675" y="1779687"/>
            <a:ext cx="6279748" cy="4524315"/>
          </a:xfrm>
          <a:prstGeom prst="rect">
            <a:avLst/>
          </a:prstGeom>
          <a:noFill/>
        </p:spPr>
        <p:txBody>
          <a:bodyPr wrap="square" rtlCol="0">
            <a:spAutoFit/>
          </a:bodyPr>
          <a:lstStyle/>
          <a:p>
            <a:pPr algn="just"/>
            <a:r>
              <a:rPr lang="en-NZ" dirty="0"/>
              <a:t>Apartments data seems to be scarce for some regions and listings bands.</a:t>
            </a:r>
          </a:p>
          <a:p>
            <a:pPr algn="just"/>
            <a:endParaRPr lang="en-NZ" dirty="0"/>
          </a:p>
          <a:p>
            <a:pPr algn="just"/>
            <a:r>
              <a:rPr lang="en-NZ" dirty="0"/>
              <a:t>Apartments volumes were falling since April 2019 before any covid restrictions were in motion. This downward trend continued for the first half of 2020, with a plunge in </a:t>
            </a:r>
            <a:r>
              <a:rPr lang="en-NZ"/>
              <a:t>April 2020 </a:t>
            </a:r>
            <a:r>
              <a:rPr lang="en-NZ" dirty="0"/>
              <a:t>after level 4 announcement. </a:t>
            </a:r>
          </a:p>
          <a:p>
            <a:pPr algn="just"/>
            <a:endParaRPr lang="en-NZ" dirty="0"/>
          </a:p>
          <a:p>
            <a:pPr algn="just"/>
            <a:r>
              <a:rPr lang="en-NZ" dirty="0"/>
              <a:t>Minimum restrictions levels such as level 1 and level 2 appear not to have any impact on the apartments listing volumes, given that volumes started rising from May 2020 onwards after they were announced.</a:t>
            </a:r>
          </a:p>
          <a:p>
            <a:pPr algn="just"/>
            <a:endParaRPr lang="en-NZ" dirty="0"/>
          </a:p>
          <a:p>
            <a:pPr algn="just"/>
            <a:r>
              <a:rPr lang="en-NZ" dirty="0"/>
              <a:t>The same data quality issue for December 2020 seem to be present in Apartments. </a:t>
            </a:r>
          </a:p>
          <a:p>
            <a:pPr algn="just"/>
            <a:endParaRPr lang="en-NZ" dirty="0"/>
          </a:p>
        </p:txBody>
      </p:sp>
      <p:pic>
        <p:nvPicPr>
          <p:cNvPr id="5" name="Picture 4">
            <a:extLst>
              <a:ext uri="{FF2B5EF4-FFF2-40B4-BE49-F238E27FC236}">
                <a16:creationId xmlns:a16="http://schemas.microsoft.com/office/drawing/2014/main" id="{6F0A44FE-0E27-E1B0-5350-C6F3A1EC9247}"/>
              </a:ext>
            </a:extLst>
          </p:cNvPr>
          <p:cNvPicPr>
            <a:picLocks noChangeAspect="1"/>
          </p:cNvPicPr>
          <p:nvPr/>
        </p:nvPicPr>
        <p:blipFill>
          <a:blip r:embed="rId3"/>
          <a:stretch>
            <a:fillRect/>
          </a:stretch>
        </p:blipFill>
        <p:spPr>
          <a:xfrm>
            <a:off x="201432" y="1649507"/>
            <a:ext cx="5247965" cy="4975412"/>
          </a:xfrm>
          <a:prstGeom prst="rect">
            <a:avLst/>
          </a:prstGeom>
        </p:spPr>
      </p:pic>
    </p:spTree>
    <p:extLst>
      <p:ext uri="{BB962C8B-B14F-4D97-AF65-F5344CB8AC3E}">
        <p14:creationId xmlns:p14="http://schemas.microsoft.com/office/powerpoint/2010/main" val="415811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57B7C7-338E-86CB-DFBE-492E31E87C72}"/>
              </a:ext>
            </a:extLst>
          </p:cNvPr>
          <p:cNvPicPr>
            <a:picLocks noChangeAspect="1"/>
          </p:cNvPicPr>
          <p:nvPr/>
        </p:nvPicPr>
        <p:blipFill>
          <a:blip r:embed="rId3"/>
          <a:stretch>
            <a:fillRect/>
          </a:stretch>
        </p:blipFill>
        <p:spPr>
          <a:xfrm>
            <a:off x="734839" y="1483029"/>
            <a:ext cx="4806900" cy="5298769"/>
          </a:xfrm>
          <a:prstGeom prst="rect">
            <a:avLst/>
          </a:prstGeom>
        </p:spPr>
      </p:pic>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8FC9F-67D2-4F46-893A-243C24347BE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Month-On-Month Variation</a:t>
            </a:r>
            <a:endParaRPr lang="en-US" sz="3200" kern="1200" dirty="0">
              <a:solidFill>
                <a:schemeClr val="bg1"/>
              </a:solidFill>
              <a:latin typeface="+mj-lt"/>
              <a:ea typeface="+mj-ea"/>
              <a:cs typeface="+mj-cs"/>
            </a:endParaRPr>
          </a:p>
        </p:txBody>
      </p:sp>
      <p:cxnSp>
        <p:nvCxnSpPr>
          <p:cNvPr id="13" name="Straight Connector 12">
            <a:extLst>
              <a:ext uri="{FF2B5EF4-FFF2-40B4-BE49-F238E27FC236}">
                <a16:creationId xmlns:a16="http://schemas.microsoft.com/office/drawing/2014/main" id="{0144AB01-A999-16C8-80D7-7B7F50579907}"/>
              </a:ext>
            </a:extLst>
          </p:cNvPr>
          <p:cNvCxnSpPr>
            <a:cxnSpLocks/>
          </p:cNvCxnSpPr>
          <p:nvPr/>
        </p:nvCxnSpPr>
        <p:spPr>
          <a:xfrm flipV="1">
            <a:off x="1954307" y="2913529"/>
            <a:ext cx="0" cy="3666565"/>
          </a:xfrm>
          <a:prstGeom prst="line">
            <a:avLst/>
          </a:prstGeom>
          <a:ln w="19050">
            <a:solidFill>
              <a:srgbClr val="F07B1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59880F-EF65-4E87-6A89-722098326DF9}"/>
              </a:ext>
            </a:extLst>
          </p:cNvPr>
          <p:cNvCxnSpPr/>
          <p:nvPr/>
        </p:nvCxnSpPr>
        <p:spPr>
          <a:xfrm flipV="1">
            <a:off x="2312894" y="1828799"/>
            <a:ext cx="0" cy="475129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CB31E87-3425-D31E-FF9B-2BCED0FA7EF1}"/>
              </a:ext>
            </a:extLst>
          </p:cNvPr>
          <p:cNvSpPr txBox="1"/>
          <p:nvPr/>
        </p:nvSpPr>
        <p:spPr>
          <a:xfrm>
            <a:off x="1954307" y="1498848"/>
            <a:ext cx="1129552" cy="369332"/>
          </a:xfrm>
          <a:prstGeom prst="rect">
            <a:avLst/>
          </a:prstGeom>
          <a:noFill/>
        </p:spPr>
        <p:txBody>
          <a:bodyPr wrap="square" rtlCol="0">
            <a:spAutoFit/>
          </a:bodyPr>
          <a:lstStyle/>
          <a:p>
            <a:r>
              <a:rPr lang="en-NZ" dirty="0">
                <a:solidFill>
                  <a:srgbClr val="FF0000"/>
                </a:solidFill>
              </a:rPr>
              <a:t>Level 4</a:t>
            </a:r>
          </a:p>
        </p:txBody>
      </p:sp>
      <p:cxnSp>
        <p:nvCxnSpPr>
          <p:cNvPr id="21" name="Straight Connector 20">
            <a:extLst>
              <a:ext uri="{FF2B5EF4-FFF2-40B4-BE49-F238E27FC236}">
                <a16:creationId xmlns:a16="http://schemas.microsoft.com/office/drawing/2014/main" id="{6D00266A-4C72-E75B-2271-B2DB40C6A4B2}"/>
              </a:ext>
            </a:extLst>
          </p:cNvPr>
          <p:cNvCxnSpPr>
            <a:cxnSpLocks/>
          </p:cNvCxnSpPr>
          <p:nvPr/>
        </p:nvCxnSpPr>
        <p:spPr>
          <a:xfrm flipV="1">
            <a:off x="2734237" y="2913529"/>
            <a:ext cx="0" cy="3666565"/>
          </a:xfrm>
          <a:prstGeom prst="line">
            <a:avLst/>
          </a:prstGeom>
          <a:ln w="19050">
            <a:solidFill>
              <a:srgbClr val="F07B10"/>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F13843F-C4D4-9E8A-5A27-DFCFF63E2E6D}"/>
              </a:ext>
            </a:extLst>
          </p:cNvPr>
          <p:cNvSpPr txBox="1"/>
          <p:nvPr/>
        </p:nvSpPr>
        <p:spPr>
          <a:xfrm>
            <a:off x="1452284" y="2583578"/>
            <a:ext cx="1129552" cy="369332"/>
          </a:xfrm>
          <a:prstGeom prst="rect">
            <a:avLst/>
          </a:prstGeom>
          <a:noFill/>
        </p:spPr>
        <p:txBody>
          <a:bodyPr wrap="square" rtlCol="0">
            <a:spAutoFit/>
          </a:bodyPr>
          <a:lstStyle/>
          <a:p>
            <a:r>
              <a:rPr lang="en-NZ" dirty="0">
                <a:solidFill>
                  <a:srgbClr val="F07B10"/>
                </a:solidFill>
              </a:rPr>
              <a:t>Level 3</a:t>
            </a:r>
          </a:p>
        </p:txBody>
      </p:sp>
      <p:sp>
        <p:nvSpPr>
          <p:cNvPr id="23" name="TextBox 22">
            <a:extLst>
              <a:ext uri="{FF2B5EF4-FFF2-40B4-BE49-F238E27FC236}">
                <a16:creationId xmlns:a16="http://schemas.microsoft.com/office/drawing/2014/main" id="{01167EE0-8EEC-19EC-4E4F-5B463883483C}"/>
              </a:ext>
            </a:extLst>
          </p:cNvPr>
          <p:cNvSpPr txBox="1"/>
          <p:nvPr/>
        </p:nvSpPr>
        <p:spPr>
          <a:xfrm>
            <a:off x="2581836" y="2574743"/>
            <a:ext cx="1129552" cy="369332"/>
          </a:xfrm>
          <a:prstGeom prst="rect">
            <a:avLst/>
          </a:prstGeom>
          <a:noFill/>
        </p:spPr>
        <p:txBody>
          <a:bodyPr wrap="square" rtlCol="0">
            <a:spAutoFit/>
          </a:bodyPr>
          <a:lstStyle/>
          <a:p>
            <a:r>
              <a:rPr lang="en-NZ" dirty="0">
                <a:solidFill>
                  <a:srgbClr val="F07B10"/>
                </a:solidFill>
              </a:rPr>
              <a:t>Level 3</a:t>
            </a:r>
          </a:p>
        </p:txBody>
      </p:sp>
      <p:sp>
        <p:nvSpPr>
          <p:cNvPr id="25" name="TextBox 24">
            <a:extLst>
              <a:ext uri="{FF2B5EF4-FFF2-40B4-BE49-F238E27FC236}">
                <a16:creationId xmlns:a16="http://schemas.microsoft.com/office/drawing/2014/main" id="{2822328C-E55D-FC14-3960-717A322AD381}"/>
              </a:ext>
            </a:extLst>
          </p:cNvPr>
          <p:cNvSpPr txBox="1"/>
          <p:nvPr/>
        </p:nvSpPr>
        <p:spPr>
          <a:xfrm>
            <a:off x="6096000" y="2193272"/>
            <a:ext cx="5868641" cy="3970318"/>
          </a:xfrm>
          <a:prstGeom prst="rect">
            <a:avLst/>
          </a:prstGeom>
          <a:noFill/>
        </p:spPr>
        <p:txBody>
          <a:bodyPr wrap="square" rtlCol="0">
            <a:spAutoFit/>
          </a:bodyPr>
          <a:lstStyle/>
          <a:p>
            <a:pPr algn="just"/>
            <a:r>
              <a:rPr lang="en-NZ" dirty="0"/>
              <a:t>The biggest impact on the Month-on-Month variation for both Standalone Dwellings and Apartments is observed when level 4 is reached during late March and April when variations for all regions dropped to negative numbers.</a:t>
            </a:r>
          </a:p>
          <a:p>
            <a:pPr algn="just"/>
            <a:endParaRPr lang="en-NZ" dirty="0"/>
          </a:p>
          <a:p>
            <a:pPr algn="just"/>
            <a:endParaRPr lang="en-NZ" dirty="0"/>
          </a:p>
          <a:p>
            <a:pPr algn="just"/>
            <a:r>
              <a:rPr lang="en-NZ" dirty="0"/>
              <a:t>Shortly afterwards in late April/ early May when level 3 is announced listings picked up rapidly which is clearly shown by a quadrupled numbers of listings when comparing with the previous month.</a:t>
            </a:r>
          </a:p>
          <a:p>
            <a:pPr algn="just"/>
            <a:endParaRPr lang="en-NZ" dirty="0"/>
          </a:p>
          <a:p>
            <a:pPr algn="just"/>
            <a:endParaRPr lang="en-NZ" dirty="0"/>
          </a:p>
          <a:p>
            <a:pPr algn="just"/>
            <a:r>
              <a:rPr lang="en-NZ" dirty="0"/>
              <a:t>Other announcements of level 3 in late August and late September had little to no impact.</a:t>
            </a:r>
          </a:p>
        </p:txBody>
      </p:sp>
    </p:spTree>
    <p:extLst>
      <p:ext uri="{BB962C8B-B14F-4D97-AF65-F5344CB8AC3E}">
        <p14:creationId xmlns:p14="http://schemas.microsoft.com/office/powerpoint/2010/main" val="189055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8FC9F-67D2-4F46-893A-243C24347BE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Regional </a:t>
            </a:r>
            <a:r>
              <a:rPr lang="en-US" sz="3200" dirty="0">
                <a:solidFill>
                  <a:schemeClr val="bg1"/>
                </a:solidFill>
              </a:rPr>
              <a:t>variation on level 3 and 4</a:t>
            </a:r>
            <a:endParaRPr lang="en-US" sz="3200" kern="1200" dirty="0">
              <a:solidFill>
                <a:schemeClr val="bg1"/>
              </a:solidFill>
              <a:latin typeface="+mj-lt"/>
              <a:ea typeface="+mj-ea"/>
              <a:cs typeface="+mj-cs"/>
            </a:endParaRPr>
          </a:p>
        </p:txBody>
      </p:sp>
      <p:sp>
        <p:nvSpPr>
          <p:cNvPr id="25" name="TextBox 24">
            <a:extLst>
              <a:ext uri="{FF2B5EF4-FFF2-40B4-BE49-F238E27FC236}">
                <a16:creationId xmlns:a16="http://schemas.microsoft.com/office/drawing/2014/main" id="{2822328C-E55D-FC14-3960-717A322AD381}"/>
              </a:ext>
            </a:extLst>
          </p:cNvPr>
          <p:cNvSpPr txBox="1"/>
          <p:nvPr/>
        </p:nvSpPr>
        <p:spPr>
          <a:xfrm>
            <a:off x="5809130" y="2175342"/>
            <a:ext cx="5868641" cy="2585323"/>
          </a:xfrm>
          <a:prstGeom prst="rect">
            <a:avLst/>
          </a:prstGeom>
          <a:noFill/>
        </p:spPr>
        <p:txBody>
          <a:bodyPr wrap="square" rtlCol="0">
            <a:spAutoFit/>
          </a:bodyPr>
          <a:lstStyle/>
          <a:p>
            <a:pPr algn="just"/>
            <a:r>
              <a:rPr lang="en-NZ" dirty="0"/>
              <a:t>A choropleth map with the listing's numbers for the months of March, April, May and June shows how level four in April had the biggest impact on the properties being listed.</a:t>
            </a:r>
          </a:p>
          <a:p>
            <a:pPr algn="just"/>
            <a:endParaRPr lang="en-NZ" dirty="0"/>
          </a:p>
          <a:p>
            <a:pPr algn="just"/>
            <a:endParaRPr lang="en-NZ" dirty="0"/>
          </a:p>
          <a:p>
            <a:pPr algn="just"/>
            <a:endParaRPr lang="en-NZ" dirty="0"/>
          </a:p>
          <a:p>
            <a:pPr algn="just"/>
            <a:r>
              <a:rPr lang="en-NZ" dirty="0"/>
              <a:t>The regions with the highest number of listings are consistently Auckland, Upper North Island, Lower North Island and Canterbury in the South Island.</a:t>
            </a:r>
          </a:p>
        </p:txBody>
      </p:sp>
      <p:pic>
        <p:nvPicPr>
          <p:cNvPr id="4" name="Picture 3">
            <a:extLst>
              <a:ext uri="{FF2B5EF4-FFF2-40B4-BE49-F238E27FC236}">
                <a16:creationId xmlns:a16="http://schemas.microsoft.com/office/drawing/2014/main" id="{EE202105-800C-CEF6-F704-BCF27BE737F9}"/>
              </a:ext>
            </a:extLst>
          </p:cNvPr>
          <p:cNvPicPr>
            <a:picLocks noChangeAspect="1"/>
          </p:cNvPicPr>
          <p:nvPr/>
        </p:nvPicPr>
        <p:blipFill>
          <a:blip r:embed="rId3"/>
          <a:stretch>
            <a:fillRect/>
          </a:stretch>
        </p:blipFill>
        <p:spPr>
          <a:xfrm>
            <a:off x="1000147" y="1532965"/>
            <a:ext cx="4087518" cy="5118847"/>
          </a:xfrm>
          <a:prstGeom prst="rect">
            <a:avLst/>
          </a:prstGeom>
        </p:spPr>
      </p:pic>
    </p:spTree>
    <p:extLst>
      <p:ext uri="{BB962C8B-B14F-4D97-AF65-F5344CB8AC3E}">
        <p14:creationId xmlns:p14="http://schemas.microsoft.com/office/powerpoint/2010/main" val="69420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F94A51B-1E25-4CF5-AEAC-3BFE3DFE31C2}"/>
              </a:ext>
            </a:extLst>
          </p:cNvPr>
          <p:cNvGrpSpPr/>
          <p:nvPr/>
        </p:nvGrpSpPr>
        <p:grpSpPr>
          <a:xfrm>
            <a:off x="5244038" y="417807"/>
            <a:ext cx="6597650" cy="1149329"/>
            <a:chOff x="5194300" y="-1202447"/>
            <a:chExt cx="6597650" cy="1149329"/>
          </a:xfrm>
        </p:grpSpPr>
        <p:grpSp>
          <p:nvGrpSpPr>
            <p:cNvPr id="21" name="Group 20">
              <a:extLst>
                <a:ext uri="{FF2B5EF4-FFF2-40B4-BE49-F238E27FC236}">
                  <a16:creationId xmlns:a16="http://schemas.microsoft.com/office/drawing/2014/main" id="{799668BB-4A56-4329-8E25-246A955E5AF3}"/>
                </a:ext>
              </a:extLst>
            </p:cNvPr>
            <p:cNvGrpSpPr/>
            <p:nvPr/>
          </p:nvGrpSpPr>
          <p:grpSpPr>
            <a:xfrm>
              <a:off x="5194300" y="-1202447"/>
              <a:ext cx="6597650" cy="1149329"/>
              <a:chOff x="12037099" y="417806"/>
              <a:chExt cx="6597650" cy="1149329"/>
            </a:xfrm>
          </p:grpSpPr>
          <p:sp>
            <p:nvSpPr>
              <p:cNvPr id="23" name="Rectangle: Rounded Corners 22">
                <a:extLst>
                  <a:ext uri="{FF2B5EF4-FFF2-40B4-BE49-F238E27FC236}">
                    <a16:creationId xmlns:a16="http://schemas.microsoft.com/office/drawing/2014/main" id="{4085FB21-9FF6-42CF-87B7-2F76AAC39170}"/>
                  </a:ext>
                </a:extLst>
              </p:cNvPr>
              <p:cNvSpPr/>
              <p:nvPr/>
            </p:nvSpPr>
            <p:spPr>
              <a:xfrm>
                <a:off x="12037099" y="417806"/>
                <a:ext cx="6597650" cy="1149329"/>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B8E55D7-052D-4079-B9B8-57228A61DAB3}"/>
                  </a:ext>
                </a:extLst>
              </p:cNvPr>
              <p:cNvSpPr txBox="1"/>
              <p:nvPr/>
            </p:nvSpPr>
            <p:spPr>
              <a:xfrm>
                <a:off x="13411125" y="837076"/>
                <a:ext cx="4883980" cy="523220"/>
              </a:xfrm>
              <a:prstGeom prst="rect">
                <a:avLst/>
              </a:prstGeom>
              <a:noFill/>
            </p:spPr>
            <p:txBody>
              <a:bodyPr wrap="square" rtlCol="0">
                <a:spAutoFit/>
              </a:bodyPr>
              <a:lstStyle/>
              <a:p>
                <a:pPr lvl="0" algn="just"/>
                <a:r>
                  <a:rPr lang="en-US" sz="1400" dirty="0">
                    <a:solidFill>
                      <a:prstClr val="black">
                        <a:hueOff val="0"/>
                        <a:satOff val="0"/>
                        <a:lumOff val="0"/>
                        <a:alphaOff val="0"/>
                      </a:prstClr>
                    </a:solidFill>
                    <a:latin typeface="Calibri" panose="020F0502020204030204"/>
                  </a:rPr>
                  <a:t>Covid lockdown had the same impact on listings numbers regardless the property type.</a:t>
                </a:r>
              </a:p>
            </p:txBody>
          </p:sp>
        </p:grpSp>
        <p:pic>
          <p:nvPicPr>
            <p:cNvPr id="22" name="Graphic 21" descr="Lightbulb and gear">
              <a:extLst>
                <a:ext uri="{FF2B5EF4-FFF2-40B4-BE49-F238E27FC236}">
                  <a16:creationId xmlns:a16="http://schemas.microsoft.com/office/drawing/2014/main" id="{3DE16AD2-94D3-42D0-9B68-60C5F53A8B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7186" y="-901157"/>
              <a:ext cx="652982" cy="652982"/>
            </a:xfrm>
            <a:prstGeom prst="rect">
              <a:avLst/>
            </a:prstGeom>
          </p:spPr>
        </p:pic>
      </p:grpSp>
      <p:grpSp>
        <p:nvGrpSpPr>
          <p:cNvPr id="33" name="Group 32">
            <a:extLst>
              <a:ext uri="{FF2B5EF4-FFF2-40B4-BE49-F238E27FC236}">
                <a16:creationId xmlns:a16="http://schemas.microsoft.com/office/drawing/2014/main" id="{77C78895-F64B-4366-B397-F4741551D784}"/>
              </a:ext>
            </a:extLst>
          </p:cNvPr>
          <p:cNvGrpSpPr/>
          <p:nvPr/>
        </p:nvGrpSpPr>
        <p:grpSpPr>
          <a:xfrm>
            <a:off x="5244038" y="1722788"/>
            <a:ext cx="6597650" cy="1406002"/>
            <a:chOff x="5346700" y="7160482"/>
            <a:chExt cx="6597650" cy="1406002"/>
          </a:xfrm>
        </p:grpSpPr>
        <p:grpSp>
          <p:nvGrpSpPr>
            <p:cNvPr id="16" name="Group 15">
              <a:extLst>
                <a:ext uri="{FF2B5EF4-FFF2-40B4-BE49-F238E27FC236}">
                  <a16:creationId xmlns:a16="http://schemas.microsoft.com/office/drawing/2014/main" id="{2A8BCF13-6117-4837-ADCF-A1981BD20631}"/>
                </a:ext>
              </a:extLst>
            </p:cNvPr>
            <p:cNvGrpSpPr/>
            <p:nvPr/>
          </p:nvGrpSpPr>
          <p:grpSpPr>
            <a:xfrm>
              <a:off x="5346700" y="7160482"/>
              <a:ext cx="6597650" cy="1406002"/>
              <a:chOff x="12037099" y="470924"/>
              <a:chExt cx="6597650" cy="1196031"/>
            </a:xfrm>
          </p:grpSpPr>
          <p:sp>
            <p:nvSpPr>
              <p:cNvPr id="14" name="Rectangle: Rounded Corners 13">
                <a:extLst>
                  <a:ext uri="{FF2B5EF4-FFF2-40B4-BE49-F238E27FC236}">
                    <a16:creationId xmlns:a16="http://schemas.microsoft.com/office/drawing/2014/main" id="{07B4CE9F-9009-40AC-AC3B-1E3E10A0E12A}"/>
                  </a:ext>
                </a:extLst>
              </p:cNvPr>
              <p:cNvSpPr/>
              <p:nvPr/>
            </p:nvSpPr>
            <p:spPr>
              <a:xfrm>
                <a:off x="12037099" y="470924"/>
                <a:ext cx="6597650" cy="119603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3966CC6-3B27-40FE-85F9-1357F06AD2DF}"/>
                  </a:ext>
                </a:extLst>
              </p:cNvPr>
              <p:cNvSpPr txBox="1"/>
              <p:nvPr/>
            </p:nvSpPr>
            <p:spPr>
              <a:xfrm>
                <a:off x="13420235" y="774288"/>
                <a:ext cx="4883980" cy="628353"/>
              </a:xfrm>
              <a:prstGeom prst="rect">
                <a:avLst/>
              </a:prstGeom>
              <a:noFill/>
            </p:spPr>
            <p:txBody>
              <a:bodyPr wrap="square" rtlCol="0">
                <a:spAutoFit/>
              </a:bodyPr>
              <a:lstStyle/>
              <a:p>
                <a:pPr algn="just"/>
                <a:r>
                  <a:rPr lang="en-US" sz="1400" dirty="0"/>
                  <a:t>Small value properties listings between 500k and 750k and below 500K seemed to be more susceptible to covid lockdown levels.</a:t>
                </a:r>
              </a:p>
            </p:txBody>
          </p:sp>
        </p:grpSp>
        <p:pic>
          <p:nvPicPr>
            <p:cNvPr id="26" name="Graphic 25" descr="Network">
              <a:extLst>
                <a:ext uri="{FF2B5EF4-FFF2-40B4-BE49-F238E27FC236}">
                  <a16:creationId xmlns:a16="http://schemas.microsoft.com/office/drawing/2014/main" id="{05F0B056-7903-451E-9E72-50D3D87C79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3177" y="7517103"/>
              <a:ext cx="685800" cy="685800"/>
            </a:xfrm>
            <a:prstGeom prst="rect">
              <a:avLst/>
            </a:prstGeom>
          </p:spPr>
        </p:pic>
      </p:grpSp>
      <p:grpSp>
        <p:nvGrpSpPr>
          <p:cNvPr id="36" name="Group 35">
            <a:extLst>
              <a:ext uri="{FF2B5EF4-FFF2-40B4-BE49-F238E27FC236}">
                <a16:creationId xmlns:a16="http://schemas.microsoft.com/office/drawing/2014/main" id="{116BC607-F452-4AF3-BF7D-C18CFA03261B}"/>
              </a:ext>
            </a:extLst>
          </p:cNvPr>
          <p:cNvGrpSpPr/>
          <p:nvPr/>
        </p:nvGrpSpPr>
        <p:grpSpPr>
          <a:xfrm>
            <a:off x="5244038" y="3247157"/>
            <a:ext cx="6597650" cy="1149329"/>
            <a:chOff x="5339682" y="8923105"/>
            <a:chExt cx="6597650" cy="1149329"/>
          </a:xfrm>
        </p:grpSpPr>
        <p:grpSp>
          <p:nvGrpSpPr>
            <p:cNvPr id="29" name="Group 28">
              <a:extLst>
                <a:ext uri="{FF2B5EF4-FFF2-40B4-BE49-F238E27FC236}">
                  <a16:creationId xmlns:a16="http://schemas.microsoft.com/office/drawing/2014/main" id="{627FDE88-CB53-4068-B32B-6954E626E758}"/>
                </a:ext>
              </a:extLst>
            </p:cNvPr>
            <p:cNvGrpSpPr/>
            <p:nvPr/>
          </p:nvGrpSpPr>
          <p:grpSpPr>
            <a:xfrm>
              <a:off x="5339682" y="8923105"/>
              <a:ext cx="6597650" cy="1149329"/>
              <a:chOff x="12037099" y="470924"/>
              <a:chExt cx="6597650" cy="1149329"/>
            </a:xfrm>
          </p:grpSpPr>
          <p:sp>
            <p:nvSpPr>
              <p:cNvPr id="31" name="Rectangle: Rounded Corners 30">
                <a:extLst>
                  <a:ext uri="{FF2B5EF4-FFF2-40B4-BE49-F238E27FC236}">
                    <a16:creationId xmlns:a16="http://schemas.microsoft.com/office/drawing/2014/main" id="{7BF51759-5723-4348-B0E3-2E6A2741ADB0}"/>
                  </a:ext>
                </a:extLst>
              </p:cNvPr>
              <p:cNvSpPr/>
              <p:nvPr/>
            </p:nvSpPr>
            <p:spPr>
              <a:xfrm>
                <a:off x="12037099" y="470924"/>
                <a:ext cx="6597650" cy="1149329"/>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644B9BBE-6D14-4AC0-80FF-C9AFC95E09E5}"/>
                  </a:ext>
                </a:extLst>
              </p:cNvPr>
              <p:cNvSpPr txBox="1"/>
              <p:nvPr/>
            </p:nvSpPr>
            <p:spPr>
              <a:xfrm>
                <a:off x="13411125" y="647266"/>
                <a:ext cx="4883980" cy="738664"/>
              </a:xfrm>
              <a:prstGeom prst="rect">
                <a:avLst/>
              </a:prstGeom>
              <a:noFill/>
            </p:spPr>
            <p:txBody>
              <a:bodyPr wrap="square" rtlCol="0">
                <a:spAutoFit/>
              </a:bodyPr>
              <a:lstStyle/>
              <a:p>
                <a:pPr algn="just"/>
                <a:r>
                  <a:rPr lang="en-NZ" sz="1400" dirty="0"/>
                  <a:t>Minimum restrictions levels such as level one, and level two appear not to have any impact on the apartments and standalone dwelling listing volumes.</a:t>
                </a:r>
                <a:endParaRPr lang="en-US" sz="1400" dirty="0"/>
              </a:p>
            </p:txBody>
          </p:sp>
        </p:grpSp>
        <p:pic>
          <p:nvPicPr>
            <p:cNvPr id="35" name="Graphic 34" descr="Checkmark">
              <a:extLst>
                <a:ext uri="{FF2B5EF4-FFF2-40B4-BE49-F238E27FC236}">
                  <a16:creationId xmlns:a16="http://schemas.microsoft.com/office/drawing/2014/main" id="{07AD3DB5-DAA2-4DA6-93AE-09CCE9C4D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4306" y="9162889"/>
              <a:ext cx="669758" cy="669758"/>
            </a:xfrm>
            <a:prstGeom prst="rect">
              <a:avLst/>
            </a:prstGeom>
          </p:spPr>
        </p:pic>
      </p:grpSp>
      <p:grpSp>
        <p:nvGrpSpPr>
          <p:cNvPr id="47" name="Group 46">
            <a:extLst>
              <a:ext uri="{FF2B5EF4-FFF2-40B4-BE49-F238E27FC236}">
                <a16:creationId xmlns:a16="http://schemas.microsoft.com/office/drawing/2014/main" id="{958708BD-D946-4227-83D5-BDCC891CC204}"/>
              </a:ext>
            </a:extLst>
          </p:cNvPr>
          <p:cNvGrpSpPr/>
          <p:nvPr/>
        </p:nvGrpSpPr>
        <p:grpSpPr>
          <a:xfrm>
            <a:off x="5244038" y="4524654"/>
            <a:ext cx="6597650" cy="1880129"/>
            <a:chOff x="11937332" y="4930855"/>
            <a:chExt cx="6597650" cy="1880129"/>
          </a:xfrm>
        </p:grpSpPr>
        <p:grpSp>
          <p:nvGrpSpPr>
            <p:cNvPr id="38" name="Group 37">
              <a:extLst>
                <a:ext uri="{FF2B5EF4-FFF2-40B4-BE49-F238E27FC236}">
                  <a16:creationId xmlns:a16="http://schemas.microsoft.com/office/drawing/2014/main" id="{6F9888D2-CFDC-40EC-B3CF-E17E76718353}"/>
                </a:ext>
              </a:extLst>
            </p:cNvPr>
            <p:cNvGrpSpPr/>
            <p:nvPr/>
          </p:nvGrpSpPr>
          <p:grpSpPr>
            <a:xfrm>
              <a:off x="11937332" y="4930855"/>
              <a:ext cx="6597650" cy="1880129"/>
              <a:chOff x="12037099" y="454146"/>
              <a:chExt cx="6597650" cy="1880129"/>
            </a:xfrm>
          </p:grpSpPr>
          <p:sp>
            <p:nvSpPr>
              <p:cNvPr id="40" name="Rectangle: Rounded Corners 39">
                <a:extLst>
                  <a:ext uri="{FF2B5EF4-FFF2-40B4-BE49-F238E27FC236}">
                    <a16:creationId xmlns:a16="http://schemas.microsoft.com/office/drawing/2014/main" id="{D44224AC-79C9-4866-933E-F47EC54926BD}"/>
                  </a:ext>
                </a:extLst>
              </p:cNvPr>
              <p:cNvSpPr/>
              <p:nvPr/>
            </p:nvSpPr>
            <p:spPr>
              <a:xfrm>
                <a:off x="12037099" y="454146"/>
                <a:ext cx="6597650" cy="1880129"/>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9FFED2C-3A36-4865-9B1C-C2D3D4A5EDB1}"/>
                  </a:ext>
                </a:extLst>
              </p:cNvPr>
              <p:cNvSpPr txBox="1"/>
              <p:nvPr/>
            </p:nvSpPr>
            <p:spPr>
              <a:xfrm>
                <a:off x="13420235" y="1179129"/>
                <a:ext cx="4883980" cy="307777"/>
              </a:xfrm>
              <a:prstGeom prst="rect">
                <a:avLst/>
              </a:prstGeom>
              <a:noFill/>
            </p:spPr>
            <p:txBody>
              <a:bodyPr wrap="square" rtlCol="0">
                <a:spAutoFit/>
              </a:bodyPr>
              <a:lstStyle/>
              <a:p>
                <a:pPr algn="just"/>
                <a:r>
                  <a:rPr lang="en-US" sz="1400" dirty="0"/>
                  <a:t>Regional listing’s variation remains constant on levels 3, 2 and 1. </a:t>
                </a:r>
              </a:p>
            </p:txBody>
          </p:sp>
        </p:grpSp>
        <p:grpSp>
          <p:nvGrpSpPr>
            <p:cNvPr id="46" name="Group 45">
              <a:extLst>
                <a:ext uri="{FF2B5EF4-FFF2-40B4-BE49-F238E27FC236}">
                  <a16:creationId xmlns:a16="http://schemas.microsoft.com/office/drawing/2014/main" id="{D9303AD7-A9E7-4DB0-A3DA-9A9D61F0F37A}"/>
                </a:ext>
              </a:extLst>
            </p:cNvPr>
            <p:cNvGrpSpPr/>
            <p:nvPr/>
          </p:nvGrpSpPr>
          <p:grpSpPr>
            <a:xfrm>
              <a:off x="12101267" y="5375066"/>
              <a:ext cx="1219201" cy="914400"/>
              <a:chOff x="5181600" y="7110663"/>
              <a:chExt cx="1219201" cy="914400"/>
            </a:xfrm>
          </p:grpSpPr>
          <p:pic>
            <p:nvPicPr>
              <p:cNvPr id="43" name="Graphic 42" descr="Route (Two Pins With A Path)">
                <a:extLst>
                  <a:ext uri="{FF2B5EF4-FFF2-40B4-BE49-F238E27FC236}">
                    <a16:creationId xmlns:a16="http://schemas.microsoft.com/office/drawing/2014/main" id="{B53BCD72-9F5E-4C34-8321-CF917A9F5FC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81600" y="7110663"/>
                <a:ext cx="914400" cy="914400"/>
              </a:xfrm>
              <a:prstGeom prst="rect">
                <a:avLst/>
              </a:prstGeom>
            </p:spPr>
          </p:pic>
          <p:sp>
            <p:nvSpPr>
              <p:cNvPr id="44" name="TextBox 43">
                <a:extLst>
                  <a:ext uri="{FF2B5EF4-FFF2-40B4-BE49-F238E27FC236}">
                    <a16:creationId xmlns:a16="http://schemas.microsoft.com/office/drawing/2014/main" id="{52C5316B-1FBD-4F06-8E9F-D9C394DC9229}"/>
                  </a:ext>
                </a:extLst>
              </p:cNvPr>
              <p:cNvSpPr txBox="1"/>
              <p:nvPr/>
            </p:nvSpPr>
            <p:spPr>
              <a:xfrm>
                <a:off x="5197642" y="7174831"/>
                <a:ext cx="577516" cy="338554"/>
              </a:xfrm>
              <a:prstGeom prst="rect">
                <a:avLst/>
              </a:prstGeom>
              <a:noFill/>
            </p:spPr>
            <p:txBody>
              <a:bodyPr wrap="square" rtlCol="0">
                <a:spAutoFit/>
              </a:bodyPr>
              <a:lstStyle/>
              <a:p>
                <a:r>
                  <a:rPr lang="en-US" sz="1600" dirty="0">
                    <a:solidFill>
                      <a:schemeClr val="accent1"/>
                    </a:solidFill>
                  </a:rPr>
                  <a:t>LAT</a:t>
                </a:r>
                <a:endParaRPr lang="en-US" sz="1400" dirty="0">
                  <a:solidFill>
                    <a:schemeClr val="accent1"/>
                  </a:solidFill>
                </a:endParaRPr>
              </a:p>
            </p:txBody>
          </p:sp>
          <p:sp>
            <p:nvSpPr>
              <p:cNvPr id="45" name="TextBox 44">
                <a:extLst>
                  <a:ext uri="{FF2B5EF4-FFF2-40B4-BE49-F238E27FC236}">
                    <a16:creationId xmlns:a16="http://schemas.microsoft.com/office/drawing/2014/main" id="{4CE6F3B0-8BC2-4A01-BB3C-9871B8F53D4B}"/>
                  </a:ext>
                </a:extLst>
              </p:cNvPr>
              <p:cNvSpPr txBox="1"/>
              <p:nvPr/>
            </p:nvSpPr>
            <p:spPr>
              <a:xfrm>
                <a:off x="5823285" y="7467600"/>
                <a:ext cx="577516" cy="338554"/>
              </a:xfrm>
              <a:prstGeom prst="rect">
                <a:avLst/>
              </a:prstGeom>
              <a:noFill/>
            </p:spPr>
            <p:txBody>
              <a:bodyPr wrap="square" rtlCol="0">
                <a:spAutoFit/>
              </a:bodyPr>
              <a:lstStyle/>
              <a:p>
                <a:r>
                  <a:rPr lang="en-US" sz="1600" dirty="0">
                    <a:solidFill>
                      <a:schemeClr val="accent1"/>
                    </a:solidFill>
                  </a:rPr>
                  <a:t>LON</a:t>
                </a:r>
                <a:endParaRPr lang="en-US" sz="1400" dirty="0">
                  <a:solidFill>
                    <a:schemeClr val="accent1"/>
                  </a:solidFill>
                </a:endParaRPr>
              </a:p>
            </p:txBody>
          </p:sp>
        </p:grpSp>
      </p:grpSp>
      <p:sp>
        <p:nvSpPr>
          <p:cNvPr id="3" name="Flowchart: Delay 2">
            <a:extLst>
              <a:ext uri="{FF2B5EF4-FFF2-40B4-BE49-F238E27FC236}">
                <a16:creationId xmlns:a16="http://schemas.microsoft.com/office/drawing/2014/main" id="{59512D74-D4E2-ADB7-4A5A-CFE0C322B85F}"/>
              </a:ext>
            </a:extLst>
          </p:cNvPr>
          <p:cNvSpPr/>
          <p:nvPr/>
        </p:nvSpPr>
        <p:spPr>
          <a:xfrm>
            <a:off x="342410" y="365125"/>
            <a:ext cx="4662349" cy="6234675"/>
          </a:xfrm>
          <a:prstGeom prst="flowChartDelay">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4400" dirty="0"/>
              <a:t>Conclusions</a:t>
            </a:r>
          </a:p>
        </p:txBody>
      </p:sp>
    </p:spTree>
    <p:extLst>
      <p:ext uri="{BB962C8B-B14F-4D97-AF65-F5344CB8AC3E}">
        <p14:creationId xmlns:p14="http://schemas.microsoft.com/office/powerpoint/2010/main" val="1727182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TotalTime>
  <Words>685</Words>
  <Application>Microsoft Office PowerPoint</Application>
  <PresentationFormat>Widescreen</PresentationFormat>
  <Paragraphs>52</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Lockdown Impact on Property Listings     Lina Berbesi </vt:lpstr>
      <vt:lpstr>Standalone Dwellings</vt:lpstr>
      <vt:lpstr>Standalone Dwellings Deep Dive </vt:lpstr>
      <vt:lpstr>Apartments</vt:lpstr>
      <vt:lpstr>Month-On-Month Variation</vt:lpstr>
      <vt:lpstr>Regional variation on level 3 and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Modelling Energy data in a Generalized Additive Model – A case study of Colombia</dc:title>
  <dc:creator>Lina Berbesi</dc:creator>
  <cp:lastModifiedBy>Lina Berbesi Becerra</cp:lastModifiedBy>
  <cp:revision>126</cp:revision>
  <dcterms:created xsi:type="dcterms:W3CDTF">2020-11-21T02:10:51Z</dcterms:created>
  <dcterms:modified xsi:type="dcterms:W3CDTF">2024-07-24T03:00:14Z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8466f7-346c-47bb-a4d2-4a6558d61975_Enabled">
    <vt:lpwstr>true</vt:lpwstr>
  </property>
  <property fmtid="{D5CDD505-2E9C-101B-9397-08002B2CF9AE}" pid="3" name="MSIP_Label_738466f7-346c-47bb-a4d2-4a6558d61975_SetDate">
    <vt:lpwstr>2024-07-17T23:08:29Z</vt:lpwstr>
  </property>
  <property fmtid="{D5CDD505-2E9C-101B-9397-08002B2CF9AE}" pid="4" name="MSIP_Label_738466f7-346c-47bb-a4d2-4a6558d61975_Method">
    <vt:lpwstr>Privileged</vt:lpwstr>
  </property>
  <property fmtid="{D5CDD505-2E9C-101B-9397-08002B2CF9AE}" pid="5" name="MSIP_Label_738466f7-346c-47bb-a4d2-4a6558d61975_Name">
    <vt:lpwstr>UNCLASSIFIED</vt:lpwstr>
  </property>
  <property fmtid="{D5CDD505-2E9C-101B-9397-08002B2CF9AE}" pid="6" name="MSIP_Label_738466f7-346c-47bb-a4d2-4a6558d61975_SiteId">
    <vt:lpwstr>78b2bd11-e42b-47ea-b011-2e04c3af5ec1</vt:lpwstr>
  </property>
  <property fmtid="{D5CDD505-2E9C-101B-9397-08002B2CF9AE}" pid="7" name="MSIP_Label_738466f7-346c-47bb-a4d2-4a6558d61975_ActionId">
    <vt:lpwstr>5ed90458-d4e8-4837-9559-3d9968ce20ba</vt:lpwstr>
  </property>
  <property fmtid="{D5CDD505-2E9C-101B-9397-08002B2CF9AE}" pid="8" name="MSIP_Label_738466f7-346c-47bb-a4d2-4a6558d61975_ContentBits">
    <vt:lpwstr>0</vt:lpwstr>
  </property>
</Properties>
</file>