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35"/>
  </p:notesMasterIdLst>
  <p:sldIdLst>
    <p:sldId id="256" r:id="rId2"/>
    <p:sldId id="300" r:id="rId3"/>
    <p:sldId id="261" r:id="rId4"/>
    <p:sldId id="288" r:id="rId5"/>
    <p:sldId id="262" r:id="rId6"/>
    <p:sldId id="263" r:id="rId7"/>
    <p:sldId id="264" r:id="rId8"/>
    <p:sldId id="265" r:id="rId9"/>
    <p:sldId id="274" r:id="rId10"/>
    <p:sldId id="275" r:id="rId11"/>
    <p:sldId id="277" r:id="rId12"/>
    <p:sldId id="278" r:id="rId13"/>
    <p:sldId id="279" r:id="rId14"/>
    <p:sldId id="292" r:id="rId15"/>
    <p:sldId id="290" r:id="rId16"/>
    <p:sldId id="272" r:id="rId17"/>
    <p:sldId id="271" r:id="rId18"/>
    <p:sldId id="273" r:id="rId19"/>
    <p:sldId id="282" r:id="rId20"/>
    <p:sldId id="280" r:id="rId21"/>
    <p:sldId id="281" r:id="rId22"/>
    <p:sldId id="283" r:id="rId23"/>
    <p:sldId id="284" r:id="rId24"/>
    <p:sldId id="285" r:id="rId25"/>
    <p:sldId id="286" r:id="rId26"/>
    <p:sldId id="295" r:id="rId27"/>
    <p:sldId id="287" r:id="rId28"/>
    <p:sldId id="293" r:id="rId29"/>
    <p:sldId id="296" r:id="rId30"/>
    <p:sldId id="294" r:id="rId31"/>
    <p:sldId id="297" r:id="rId32"/>
    <p:sldId id="298" r:id="rId33"/>
    <p:sldId id="299" r:id="rId34"/>
  </p:sldIdLst>
  <p:sldSz cx="9906000" cy="6858000" type="A4"/>
  <p:notesSz cx="6797675" cy="9928225"/>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6600"/>
    <a:srgbClr val="00A84C"/>
    <a:srgbClr val="990000"/>
    <a:srgbClr val="FF6600"/>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p:cViewPr>
        <p:scale>
          <a:sx n="60" d="100"/>
          <a:sy n="60" d="100"/>
        </p:scale>
        <p:origin x="-552" y="-144"/>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52382" y="0"/>
            <a:ext cx="2945293" cy="497119"/>
          </a:xfrm>
          <a:prstGeom prst="rect">
            <a:avLst/>
          </a:prstGeom>
        </p:spPr>
        <p:txBody>
          <a:bodyPr vert="horz" lIns="90452" tIns="45226" rIns="90452" bIns="45226" rtlCol="1"/>
          <a:lstStyle>
            <a:lvl1pPr algn="r">
              <a:defRPr sz="1200"/>
            </a:lvl1pPr>
          </a:lstStyle>
          <a:p>
            <a:endParaRPr lang="ar-IQ"/>
          </a:p>
        </p:txBody>
      </p:sp>
      <p:sp>
        <p:nvSpPr>
          <p:cNvPr id="3" name="Date Placeholder 2"/>
          <p:cNvSpPr>
            <a:spLocks noGrp="1"/>
          </p:cNvSpPr>
          <p:nvPr>
            <p:ph type="dt" idx="1"/>
          </p:nvPr>
        </p:nvSpPr>
        <p:spPr>
          <a:xfrm>
            <a:off x="1567" y="0"/>
            <a:ext cx="2945293" cy="497119"/>
          </a:xfrm>
          <a:prstGeom prst="rect">
            <a:avLst/>
          </a:prstGeom>
        </p:spPr>
        <p:txBody>
          <a:bodyPr vert="horz" lIns="90452" tIns="45226" rIns="90452" bIns="45226" rtlCol="1"/>
          <a:lstStyle>
            <a:lvl1pPr algn="l">
              <a:defRPr sz="1200"/>
            </a:lvl1pPr>
          </a:lstStyle>
          <a:p>
            <a:fld id="{1C125C47-B49B-472B-9F4C-CDE1F8565EE3}" type="datetimeFigureOut">
              <a:rPr lang="ar-IQ" smtClean="0"/>
              <a:t>24/01/1445</a:t>
            </a:fld>
            <a:endParaRPr lang="ar-IQ"/>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0452" tIns="45226" rIns="90452" bIns="45226" rtlCol="1" anchor="ctr"/>
          <a:lstStyle/>
          <a:p>
            <a:endParaRPr lang="ar-IQ"/>
          </a:p>
        </p:txBody>
      </p:sp>
      <p:sp>
        <p:nvSpPr>
          <p:cNvPr id="5" name="Notes Placeholder 4"/>
          <p:cNvSpPr>
            <a:spLocks noGrp="1"/>
          </p:cNvSpPr>
          <p:nvPr>
            <p:ph type="body" sz="quarter" idx="3"/>
          </p:nvPr>
        </p:nvSpPr>
        <p:spPr>
          <a:xfrm>
            <a:off x="679924" y="4716339"/>
            <a:ext cx="5437827" cy="4467780"/>
          </a:xfrm>
          <a:prstGeom prst="rect">
            <a:avLst/>
          </a:prstGeom>
        </p:spPr>
        <p:txBody>
          <a:bodyPr vert="horz" lIns="90452" tIns="45226" rIns="90452" bIns="45226"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IQ"/>
          </a:p>
        </p:txBody>
      </p:sp>
      <p:sp>
        <p:nvSpPr>
          <p:cNvPr id="6" name="Footer Placeholder 5"/>
          <p:cNvSpPr>
            <a:spLocks noGrp="1"/>
          </p:cNvSpPr>
          <p:nvPr>
            <p:ph type="ftr" sz="quarter" idx="4"/>
          </p:nvPr>
        </p:nvSpPr>
        <p:spPr>
          <a:xfrm>
            <a:off x="3852382" y="9429532"/>
            <a:ext cx="2945293" cy="497119"/>
          </a:xfrm>
          <a:prstGeom prst="rect">
            <a:avLst/>
          </a:prstGeom>
        </p:spPr>
        <p:txBody>
          <a:bodyPr vert="horz" lIns="90452" tIns="45226" rIns="90452" bIns="45226" rtlCol="1" anchor="b"/>
          <a:lstStyle>
            <a:lvl1pPr algn="r">
              <a:defRPr sz="1200"/>
            </a:lvl1pPr>
          </a:lstStyle>
          <a:p>
            <a:endParaRPr lang="ar-IQ"/>
          </a:p>
        </p:txBody>
      </p:sp>
      <p:sp>
        <p:nvSpPr>
          <p:cNvPr id="7" name="Slide Number Placeholder 6"/>
          <p:cNvSpPr>
            <a:spLocks noGrp="1"/>
          </p:cNvSpPr>
          <p:nvPr>
            <p:ph type="sldNum" sz="quarter" idx="5"/>
          </p:nvPr>
        </p:nvSpPr>
        <p:spPr>
          <a:xfrm>
            <a:off x="1567" y="9429532"/>
            <a:ext cx="2945293" cy="497119"/>
          </a:xfrm>
          <a:prstGeom prst="rect">
            <a:avLst/>
          </a:prstGeom>
        </p:spPr>
        <p:txBody>
          <a:bodyPr vert="horz" lIns="90452" tIns="45226" rIns="90452" bIns="45226" rtlCol="1" anchor="b"/>
          <a:lstStyle>
            <a:lvl1pPr algn="l">
              <a:defRPr sz="1200"/>
            </a:lvl1pPr>
          </a:lstStyle>
          <a:p>
            <a:fld id="{8BD60FF4-424D-42E4-8F19-E4A89E734A32}" type="slidenum">
              <a:rPr lang="ar-IQ" smtClean="0"/>
              <a:t>‹#›</a:t>
            </a:fld>
            <a:endParaRPr lang="ar-IQ"/>
          </a:p>
        </p:txBody>
      </p:sp>
    </p:spTree>
    <p:extLst>
      <p:ext uri="{BB962C8B-B14F-4D97-AF65-F5344CB8AC3E}">
        <p14:creationId xmlns:p14="http://schemas.microsoft.com/office/powerpoint/2010/main" val="121726113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14480-3778-4911-B047-545EC1136E53}"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3137415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14480-3778-4911-B047-545EC1136E53}"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3137415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14480-3778-4911-B047-545EC1136E53}"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3137415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14480-3778-4911-B047-545EC1136E53}"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3137415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742950" y="2130428"/>
            <a:ext cx="8420100" cy="1470025"/>
          </a:xfrm>
        </p:spPr>
        <p:txBody>
          <a:bodyPr/>
          <a:lstStyle/>
          <a:p>
            <a:r>
              <a:rPr lang="ar-SA" smtClean="0"/>
              <a:t>انقر لتحرير نمط العنوان الرئيسي</a:t>
            </a:r>
            <a:endParaRPr lang="ar-SA"/>
          </a:p>
        </p:txBody>
      </p:sp>
      <p:sp>
        <p:nvSpPr>
          <p:cNvPr id="3" name="عنوان فرعي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ar-SA"/>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24/01/1445</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24/01/1445</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7181850" y="274641"/>
            <a:ext cx="2228850" cy="5851525"/>
          </a:xfrm>
        </p:spPr>
        <p:txBody>
          <a:bodyPr vert="eaVert"/>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a:xfrm>
            <a:off x="495300" y="274641"/>
            <a:ext cx="6521450" cy="5851525"/>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24/01/1445</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24/01/1445</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82506" y="4406903"/>
            <a:ext cx="8420100" cy="1362075"/>
          </a:xfrm>
        </p:spPr>
        <p:txBody>
          <a:bodyPr anchor="t"/>
          <a:lstStyle>
            <a:lvl1pPr algn="r">
              <a:defRPr sz="4000" b="1" cap="all"/>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24/01/1445</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sz="half" idx="1"/>
          </p:nvPr>
        </p:nvSpPr>
        <p:spPr>
          <a:xfrm>
            <a:off x="495300" y="1600203"/>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محتوى 3"/>
          <p:cNvSpPr>
            <a:spLocks noGrp="1"/>
          </p:cNvSpPr>
          <p:nvPr>
            <p:ph sz="half" idx="2"/>
          </p:nvPr>
        </p:nvSpPr>
        <p:spPr>
          <a:xfrm>
            <a:off x="5035550" y="1600203"/>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تاريخ 4"/>
          <p:cNvSpPr>
            <a:spLocks noGrp="1"/>
          </p:cNvSpPr>
          <p:nvPr>
            <p:ph type="dt" sz="half" idx="10"/>
          </p:nvPr>
        </p:nvSpPr>
        <p:spPr/>
        <p:txBody>
          <a:bodyPr/>
          <a:lstStyle/>
          <a:p>
            <a:fld id="{1B8ABB09-4A1D-463E-8065-109CC2B7EFAA}" type="datetimeFigureOut">
              <a:rPr lang="ar-SA" smtClean="0"/>
              <a:pPr/>
              <a:t>24/01/1445</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defRPr/>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نص 4"/>
          <p:cNvSpPr>
            <a:spLocks noGrp="1"/>
          </p:cNvSpPr>
          <p:nvPr>
            <p:ph type="body" sz="quarter" idx="3"/>
          </p:nvPr>
        </p:nvSpPr>
        <p:spPr>
          <a:xfrm>
            <a:off x="5032112"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5032112"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7" name="عنصر نائب للتاريخ 6"/>
          <p:cNvSpPr>
            <a:spLocks noGrp="1"/>
          </p:cNvSpPr>
          <p:nvPr>
            <p:ph type="dt" sz="half" idx="10"/>
          </p:nvPr>
        </p:nvSpPr>
        <p:spPr/>
        <p:txBody>
          <a:bodyPr/>
          <a:lstStyle/>
          <a:p>
            <a:fld id="{1B8ABB09-4A1D-463E-8065-109CC2B7EFAA}" type="datetimeFigureOut">
              <a:rPr lang="ar-SA" smtClean="0"/>
              <a:pPr/>
              <a:t>24/01/1445</a:t>
            </a:fld>
            <a:endParaRPr lang="ar-SA"/>
          </a:p>
        </p:txBody>
      </p:sp>
      <p:sp>
        <p:nvSpPr>
          <p:cNvPr id="8" name="عنصر نائب للتذييل 7"/>
          <p:cNvSpPr>
            <a:spLocks noGrp="1"/>
          </p:cNvSpPr>
          <p:nvPr>
            <p:ph type="ftr" sz="quarter" idx="11"/>
          </p:nvPr>
        </p:nvSpPr>
        <p:spPr/>
        <p:txBody>
          <a:bodyPr/>
          <a:lstStyle/>
          <a:p>
            <a:endParaRPr lang="ar-SA"/>
          </a:p>
        </p:txBody>
      </p:sp>
      <p:sp>
        <p:nvSpPr>
          <p:cNvPr id="9" name="عنصر نائب لرقم الشريحة 8"/>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تاريخ 2"/>
          <p:cNvSpPr>
            <a:spLocks noGrp="1"/>
          </p:cNvSpPr>
          <p:nvPr>
            <p:ph type="dt" sz="half" idx="10"/>
          </p:nvPr>
        </p:nvSpPr>
        <p:spPr/>
        <p:txBody>
          <a:bodyPr/>
          <a:lstStyle/>
          <a:p>
            <a:fld id="{1B8ABB09-4A1D-463E-8065-109CC2B7EFAA}" type="datetimeFigureOut">
              <a:rPr lang="ar-SA" smtClean="0"/>
              <a:pPr/>
              <a:t>24/01/1445</a:t>
            </a:fld>
            <a:endParaRPr lang="ar-SA"/>
          </a:p>
        </p:txBody>
      </p:sp>
      <p:sp>
        <p:nvSpPr>
          <p:cNvPr id="4" name="عنصر نائب للتذييل 3"/>
          <p:cNvSpPr>
            <a:spLocks noGrp="1"/>
          </p:cNvSpPr>
          <p:nvPr>
            <p:ph type="ftr" sz="quarter" idx="11"/>
          </p:nvPr>
        </p:nvSpPr>
        <p:spPr/>
        <p:txBody>
          <a:bodyPr/>
          <a:lstStyle/>
          <a:p>
            <a:endParaRPr lang="ar-SA"/>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1B8ABB09-4A1D-463E-8065-109CC2B7EFAA}" type="datetimeFigureOut">
              <a:rPr lang="ar-SA" smtClean="0"/>
              <a:pPr/>
              <a:t>24/01/1445</a:t>
            </a:fld>
            <a:endParaRPr lang="ar-SA"/>
          </a:p>
        </p:txBody>
      </p:sp>
      <p:sp>
        <p:nvSpPr>
          <p:cNvPr id="3" name="عنصر نائب للتذييل 2"/>
          <p:cNvSpPr>
            <a:spLocks noGrp="1"/>
          </p:cNvSpPr>
          <p:nvPr>
            <p:ph type="ftr" sz="quarter" idx="11"/>
          </p:nvPr>
        </p:nvSpPr>
        <p:spPr/>
        <p:txBody>
          <a:bodyPr/>
          <a:lstStyle/>
          <a:p>
            <a:endParaRPr lang="ar-SA"/>
          </a:p>
        </p:txBody>
      </p:sp>
      <p:sp>
        <p:nvSpPr>
          <p:cNvPr id="4" name="عنصر نائب لرقم الشريحة 3"/>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95300" y="273050"/>
            <a:ext cx="3259006" cy="1162050"/>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محتوى 2"/>
          <p:cNvSpPr>
            <a:spLocks noGrp="1"/>
          </p:cNvSpPr>
          <p:nvPr>
            <p:ph idx="1"/>
          </p:nvPr>
        </p:nvSpPr>
        <p:spPr>
          <a:xfrm>
            <a:off x="3872972" y="273053"/>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نص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1B8ABB09-4A1D-463E-8065-109CC2B7EFAA}" type="datetimeFigureOut">
              <a:rPr lang="ar-SA" smtClean="0"/>
              <a:pPr/>
              <a:t>24/01/1445</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941645" y="4800600"/>
            <a:ext cx="5943600" cy="566738"/>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صورة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عنصر نائب للنص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1B8ABB09-4A1D-463E-8065-109CC2B7EFAA}" type="datetimeFigureOut">
              <a:rPr lang="ar-SA" smtClean="0"/>
              <a:pPr/>
              <a:t>24/01/1445</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a:off x="495300" y="274638"/>
            <a:ext cx="8915400" cy="1143000"/>
          </a:xfrm>
          <a:prstGeom prst="rect">
            <a:avLst/>
          </a:prstGeom>
        </p:spPr>
        <p:txBody>
          <a:bodyPr vert="horz" lIns="91440" tIns="45720" rIns="91440" bIns="45720" rtlCol="1" anchor="ctr">
            <a:normAutofit/>
          </a:body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95300" y="1600203"/>
            <a:ext cx="8915400" cy="4525963"/>
          </a:xfrm>
          <a:prstGeom prst="rect">
            <a:avLst/>
          </a:prstGeom>
        </p:spPr>
        <p:txBody>
          <a:bodyPr vert="horz" lIns="91440" tIns="45720" rIns="91440" bIns="45720" rtlCol="1">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2"/>
          </p:nvPr>
        </p:nvSpPr>
        <p:spPr>
          <a:xfrm>
            <a:off x="7099300" y="6356353"/>
            <a:ext cx="23114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1B8ABB09-4A1D-463E-8065-109CC2B7EFAA}" type="datetimeFigureOut">
              <a:rPr lang="ar-SA" smtClean="0"/>
              <a:pPr/>
              <a:t>24/01/1445</a:t>
            </a:fld>
            <a:endParaRPr lang="ar-SA"/>
          </a:p>
        </p:txBody>
      </p:sp>
      <p:sp>
        <p:nvSpPr>
          <p:cNvPr id="5" name="عنصر نائب للتذييل 4"/>
          <p:cNvSpPr>
            <a:spLocks noGrp="1"/>
          </p:cNvSpPr>
          <p:nvPr>
            <p:ph type="ftr" sz="quarter" idx="3"/>
          </p:nvPr>
        </p:nvSpPr>
        <p:spPr>
          <a:xfrm>
            <a:off x="3384550" y="6356353"/>
            <a:ext cx="31369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A"/>
          </a:p>
        </p:txBody>
      </p:sp>
      <p:sp>
        <p:nvSpPr>
          <p:cNvPr id="6" name="عنصر نائب لرقم الشريحة 5"/>
          <p:cNvSpPr>
            <a:spLocks noGrp="1"/>
          </p:cNvSpPr>
          <p:nvPr>
            <p:ph type="sldNum" sz="quarter" idx="4"/>
          </p:nvPr>
        </p:nvSpPr>
        <p:spPr>
          <a:xfrm>
            <a:off x="495300" y="6356353"/>
            <a:ext cx="23114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B34F065-1154-456A-91E3-76DE8E75E17B}" type="slidenum">
              <a:rPr lang="ar-SA" smtClean="0"/>
              <a:pPr/>
              <a:t>‹#›</a:t>
            </a:fld>
            <a:endParaRPr lang="ar-S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slide" Target="slide21.xml"/><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 Target="slide20.xml"/><Relationship Id="rId5" Type="http://schemas.openxmlformats.org/officeDocument/2006/relationships/slide" Target="slide19.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slide" Target="slide24.xml"/><Relationship Id="rId4" Type="http://schemas.openxmlformats.org/officeDocument/2006/relationships/slide" Target="slide2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slide" Target="slide2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slide" Target="slide27.xml"/><Relationship Id="rId4" Type="http://schemas.openxmlformats.org/officeDocument/2006/relationships/slide" Target="slide25.xml"/></Relationships>
</file>

<file path=ppt/slides/_rels/slide14.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image" Target="../media/image5.png"/><Relationship Id="rId7" Type="http://schemas.openxmlformats.org/officeDocument/2006/relationships/slide" Target="slide29.xml"/><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slide" Target="slide28.xml"/><Relationship Id="rId5" Type="http://schemas.openxmlformats.org/officeDocument/2006/relationships/slide" Target="slide8.xml"/><Relationship Id="rId4" Type="http://schemas.openxmlformats.org/officeDocument/2006/relationships/slide" Target="slide13.xml"/></Relationships>
</file>

<file path=ppt/slides/_rels/slide15.xml.rels><?xml version="1.0" encoding="UTF-8" standalone="yes"?>
<Relationships xmlns="http://schemas.openxmlformats.org/package/2006/relationships"><Relationship Id="rId8" Type="http://schemas.openxmlformats.org/officeDocument/2006/relationships/slide" Target="slide33.xml"/><Relationship Id="rId3" Type="http://schemas.openxmlformats.org/officeDocument/2006/relationships/image" Target="../media/image8.png"/><Relationship Id="rId7" Type="http://schemas.openxmlformats.org/officeDocument/2006/relationships/slide" Target="slide32.xml"/><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 Target="slide31.xml"/><Relationship Id="rId5" Type="http://schemas.openxmlformats.org/officeDocument/2006/relationships/slide" Target="slide8.xml"/><Relationship Id="rId4" Type="http://schemas.openxmlformats.org/officeDocument/2006/relationships/slide" Target="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2325.jpg_wh860.jpg"/>
          <p:cNvPicPr>
            <a:picLocks noChangeAspect="1"/>
          </p:cNvPicPr>
          <p:nvPr/>
        </p:nvPicPr>
        <p:blipFill>
          <a:blip r:embed="rId2" cstate="print">
            <a:lum bright="70000" contrast="-70000"/>
          </a:blip>
          <a:stretch>
            <a:fillRect/>
          </a:stretch>
        </p:blipFill>
        <p:spPr>
          <a:xfrm>
            <a:off x="0" y="0"/>
            <a:ext cx="9906000" cy="6858000"/>
          </a:xfrm>
          <a:prstGeom prst="rect">
            <a:avLst/>
          </a:prstGeom>
        </p:spPr>
      </p:pic>
      <p:pic>
        <p:nvPicPr>
          <p:cNvPr id="12" name="Picture 11" descr="iraqi-independence-day-banner-ribbon_6105088.jpg"/>
          <p:cNvPicPr>
            <a:picLocks noChangeAspect="1"/>
          </p:cNvPicPr>
          <p:nvPr/>
        </p:nvPicPr>
        <p:blipFill>
          <a:blip r:embed="rId3" cstate="print">
            <a:clrChange>
              <a:clrFrom>
                <a:srgbClr val="FFFFFF"/>
              </a:clrFrom>
              <a:clrTo>
                <a:srgbClr val="FFFFFF">
                  <a:alpha val="0"/>
                </a:srgbClr>
              </a:clrTo>
            </a:clrChange>
          </a:blip>
          <a:stretch>
            <a:fillRect/>
          </a:stretch>
        </p:blipFill>
        <p:spPr>
          <a:xfrm>
            <a:off x="1910664" y="332656"/>
            <a:ext cx="7475831" cy="1656184"/>
          </a:xfrm>
          <a:prstGeom prst="rect">
            <a:avLst/>
          </a:prstGeom>
        </p:spPr>
      </p:pic>
      <p:pic>
        <p:nvPicPr>
          <p:cNvPr id="11" name="Picture 10" descr="Picture11.png"/>
          <p:cNvPicPr>
            <a:picLocks noChangeAspect="1"/>
          </p:cNvPicPr>
          <p:nvPr/>
        </p:nvPicPr>
        <p:blipFill>
          <a:blip r:embed="rId4" cstate="print"/>
          <a:stretch>
            <a:fillRect/>
          </a:stretch>
        </p:blipFill>
        <p:spPr>
          <a:xfrm>
            <a:off x="1" y="0"/>
            <a:ext cx="9945555" cy="6858000"/>
          </a:xfrm>
          <a:prstGeom prst="rect">
            <a:avLst/>
          </a:prstGeom>
        </p:spPr>
      </p:pic>
      <p:sp>
        <p:nvSpPr>
          <p:cNvPr id="8" name="Rounded Rectangle 7"/>
          <p:cNvSpPr/>
          <p:nvPr/>
        </p:nvSpPr>
        <p:spPr>
          <a:xfrm>
            <a:off x="2690750" y="1484784"/>
            <a:ext cx="4602511" cy="2376264"/>
          </a:xfrm>
          <a:prstGeom prst="roundRect">
            <a:avLst/>
          </a:prstGeom>
          <a:solidFill>
            <a:schemeClr val="accent3">
              <a:lumMod val="5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ar-IQ" sz="3600" dirty="0">
                <a:ln w="12700">
                  <a:solidFill>
                    <a:schemeClr val="tx1"/>
                  </a:solidFill>
                </a:ln>
                <a:solidFill>
                  <a:srgbClr val="FFFF00"/>
                </a:solidFill>
                <a:cs typeface="MCS Jeddah S_U normal." pitchFamily="2" charset="-78"/>
              </a:rPr>
              <a:t>وزارة الدفاع</a:t>
            </a:r>
          </a:p>
          <a:p>
            <a:pPr algn="ctr">
              <a:defRPr/>
            </a:pPr>
            <a:r>
              <a:rPr lang="ar-IQ" sz="3600" dirty="0">
                <a:ln w="12700">
                  <a:solidFill>
                    <a:schemeClr val="tx1"/>
                  </a:solidFill>
                </a:ln>
                <a:solidFill>
                  <a:srgbClr val="FFFF00"/>
                </a:solidFill>
                <a:cs typeface="MCS Jeddah S_U normal." pitchFamily="2" charset="-78"/>
              </a:rPr>
              <a:t>رئاسة </a:t>
            </a:r>
            <a:r>
              <a:rPr lang="ar-IQ" sz="3600">
                <a:ln w="12700">
                  <a:solidFill>
                    <a:schemeClr val="tx1"/>
                  </a:solidFill>
                </a:ln>
                <a:solidFill>
                  <a:srgbClr val="FFFF00"/>
                </a:solidFill>
                <a:cs typeface="MCS Jeddah S_U normal." pitchFamily="2" charset="-78"/>
              </a:rPr>
              <a:t>اركان </a:t>
            </a:r>
            <a:r>
              <a:rPr lang="ar-IQ" sz="3600" smtClean="0">
                <a:ln w="12700">
                  <a:solidFill>
                    <a:schemeClr val="tx1"/>
                  </a:solidFill>
                </a:ln>
                <a:solidFill>
                  <a:srgbClr val="FFFF00"/>
                </a:solidFill>
                <a:cs typeface="MCS Jeddah S_U normal." pitchFamily="2" charset="-78"/>
              </a:rPr>
              <a:t>الجيش</a:t>
            </a:r>
            <a:endParaRPr lang="en-US" sz="3600" smtClean="0">
              <a:ln w="12700">
                <a:solidFill>
                  <a:schemeClr val="tx1"/>
                </a:solidFill>
              </a:ln>
              <a:solidFill>
                <a:srgbClr val="FFFF00"/>
              </a:solidFill>
              <a:cs typeface="MCS Jeddah S_U normal." pitchFamily="2" charset="-78"/>
            </a:endParaRPr>
          </a:p>
          <a:p>
            <a:pPr algn="ctr">
              <a:defRPr/>
            </a:pPr>
            <a:r>
              <a:rPr lang="ar-IQ" sz="3600" smtClean="0">
                <a:ln w="12700">
                  <a:solidFill>
                    <a:schemeClr val="tx1"/>
                  </a:solidFill>
                </a:ln>
                <a:solidFill>
                  <a:srgbClr val="FFFF00"/>
                </a:solidFill>
                <a:cs typeface="MCS Jeddah S_U normal." pitchFamily="2" charset="-78"/>
              </a:rPr>
              <a:t>دائرة العمليات</a:t>
            </a:r>
          </a:p>
          <a:p>
            <a:pPr algn="ctr">
              <a:defRPr/>
            </a:pPr>
            <a:r>
              <a:rPr lang="ar-IQ" sz="3600" smtClean="0">
                <a:ln w="12700">
                  <a:solidFill>
                    <a:schemeClr val="tx1"/>
                  </a:solidFill>
                </a:ln>
                <a:solidFill>
                  <a:srgbClr val="FFFF00"/>
                </a:solidFill>
                <a:cs typeface="MCS Jeddah S_U normal." pitchFamily="2" charset="-78"/>
              </a:rPr>
              <a:t>مديرية التخطيط</a:t>
            </a:r>
            <a:endParaRPr lang="ar-SA" sz="3600" dirty="0">
              <a:ln w="12700">
                <a:solidFill>
                  <a:schemeClr val="tx1"/>
                </a:solidFill>
              </a:ln>
              <a:solidFill>
                <a:srgbClr val="FFFF00"/>
              </a:solidFill>
              <a:cs typeface="MCS Jeddah S_U normal." pitchFamily="2" charset="-78"/>
            </a:endParaRPr>
          </a:p>
        </p:txBody>
      </p:sp>
      <p:sp>
        <p:nvSpPr>
          <p:cNvPr id="9" name="Down Ribbon 8"/>
          <p:cNvSpPr/>
          <p:nvPr/>
        </p:nvSpPr>
        <p:spPr>
          <a:xfrm>
            <a:off x="1376604" y="4509120"/>
            <a:ext cx="7176797" cy="1512168"/>
          </a:xfrm>
          <a:prstGeom prst="ribbon">
            <a:avLst>
              <a:gd name="adj1" fmla="val 16667"/>
              <a:gd name="adj2" fmla="val 75000"/>
            </a:avLst>
          </a:prstGeom>
          <a:solidFill>
            <a:schemeClr val="accent3">
              <a:lumMod val="5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ar-IQ" sz="3600" dirty="0" smtClean="0">
                <a:ln w="12700">
                  <a:solidFill>
                    <a:schemeClr val="tx1"/>
                  </a:solidFill>
                </a:ln>
                <a:solidFill>
                  <a:srgbClr val="FFFF00"/>
                </a:solidFill>
                <a:cs typeface="MCS Jeddah S_U normal." pitchFamily="2" charset="-78"/>
              </a:rPr>
              <a:t>نظام هيكلية القوة وتجميع وتحليل القدرات </a:t>
            </a:r>
            <a:endParaRPr lang="en-US" sz="3600" dirty="0">
              <a:ln w="12700">
                <a:solidFill>
                  <a:schemeClr val="tx1"/>
                </a:solidFill>
              </a:ln>
              <a:solidFill>
                <a:srgbClr val="FFFF00"/>
              </a:solidFill>
              <a:cs typeface="MCS Jeddah S_U normal." pitchFamily="2" charset="-78"/>
            </a:endParaRPr>
          </a:p>
        </p:txBody>
      </p:sp>
      <p:pic>
        <p:nvPicPr>
          <p:cNvPr id="5" name="Picture 6" descr="شعار-دائرة-العمليات-2020"/>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4488" y="1772816"/>
            <a:ext cx="2224164" cy="18722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icture1.png"/>
          <p:cNvPicPr>
            <a:picLocks noChangeAspect="1"/>
          </p:cNvPicPr>
          <p:nvPr/>
        </p:nvPicPr>
        <p:blipFill>
          <a:blip r:embed="rId2" cstate="print"/>
          <a:stretch>
            <a:fillRect/>
          </a:stretch>
        </p:blipFill>
        <p:spPr>
          <a:xfrm>
            <a:off x="0" y="0"/>
            <a:ext cx="10101572" cy="7101408"/>
          </a:xfrm>
          <a:prstGeom prst="rect">
            <a:avLst/>
          </a:prstGeom>
        </p:spPr>
      </p:pic>
      <p:sp>
        <p:nvSpPr>
          <p:cNvPr id="6" name="TextBox 5"/>
          <p:cNvSpPr txBox="1"/>
          <p:nvPr/>
        </p:nvSpPr>
        <p:spPr>
          <a:xfrm>
            <a:off x="560513" y="911622"/>
            <a:ext cx="9001000" cy="1077218"/>
          </a:xfrm>
          <a:prstGeom prst="rect">
            <a:avLst/>
          </a:prstGeom>
          <a:noFill/>
        </p:spPr>
        <p:txBody>
          <a:bodyPr wrap="square" rtlCol="0">
            <a:spAutoFit/>
          </a:bodyPr>
          <a:lstStyle/>
          <a:p>
            <a:pPr marL="269875" indent="-269875" algn="justLow"/>
            <a:r>
              <a:rPr lang="ar-IQ" sz="2400" dirty="0" smtClean="0">
                <a:cs typeface="Sultan Medium" pitchFamily="2" charset="-78"/>
              </a:rPr>
              <a:t>8</a:t>
            </a:r>
            <a:r>
              <a:rPr lang="ar-IQ" sz="3200" dirty="0" smtClean="0">
                <a:cs typeface="Sultan Medium" pitchFamily="2" charset="-78"/>
              </a:rPr>
              <a:t>. </a:t>
            </a:r>
            <a:r>
              <a:rPr lang="ar-IQ" sz="2400" b="1" dirty="0" smtClean="0">
                <a:cs typeface="Sultan Medium" pitchFamily="2" charset="-78"/>
              </a:rPr>
              <a:t>الواجهة الثالثة . </a:t>
            </a:r>
            <a:endParaRPr lang="en-US" sz="3200" b="1" dirty="0" smtClean="0">
              <a:cs typeface="Sultan Medium" pitchFamily="2" charset="-78"/>
            </a:endParaRPr>
          </a:p>
          <a:p>
            <a:pPr lvl="0" algn="justLow"/>
            <a:endParaRPr lang="en-US" sz="3200" dirty="0" smtClean="0">
              <a:cs typeface="Sultan Medium" pitchFamily="2" charset="-78"/>
            </a:endParaRPr>
          </a:p>
        </p:txBody>
      </p:sp>
      <p:pic>
        <p:nvPicPr>
          <p:cNvPr id="12" name="Picture 11" descr="شعار-دائرة-العمليات-2020.png"/>
          <p:cNvPicPr>
            <a:picLocks noChangeAspect="1"/>
          </p:cNvPicPr>
          <p:nvPr/>
        </p:nvPicPr>
        <p:blipFill>
          <a:blip r:embed="rId3" cstate="print">
            <a:clrChange>
              <a:clrFrom>
                <a:srgbClr val="FFFFFF"/>
              </a:clrFrom>
              <a:clrTo>
                <a:srgbClr val="FFFFFF">
                  <a:alpha val="0"/>
                </a:srgbClr>
              </a:clrTo>
            </a:clrChange>
          </a:blip>
          <a:stretch>
            <a:fillRect/>
          </a:stretch>
        </p:blipFill>
        <p:spPr>
          <a:xfrm>
            <a:off x="119607" y="68928"/>
            <a:ext cx="800081" cy="692696"/>
          </a:xfrm>
          <a:prstGeom prst="rect">
            <a:avLst/>
          </a:prstGeom>
        </p:spPr>
      </p:pic>
      <p:sp>
        <p:nvSpPr>
          <p:cNvPr id="8" name="Rectangle 7"/>
          <p:cNvSpPr/>
          <p:nvPr/>
        </p:nvSpPr>
        <p:spPr>
          <a:xfrm>
            <a:off x="488504" y="1412776"/>
            <a:ext cx="8928992" cy="51125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شعار-دائرة-العمليات-2020.png"/>
          <p:cNvPicPr>
            <a:picLocks noChangeAspect="1"/>
          </p:cNvPicPr>
          <p:nvPr/>
        </p:nvPicPr>
        <p:blipFill>
          <a:blip r:embed="rId3" cstate="print">
            <a:clrChange>
              <a:clrFrom>
                <a:srgbClr val="FFFFFF"/>
              </a:clrFrom>
              <a:clrTo>
                <a:srgbClr val="FFFFFF">
                  <a:alpha val="0"/>
                </a:srgbClr>
              </a:clrTo>
            </a:clrChange>
            <a:lum bright="70000" contrast="-70000"/>
          </a:blip>
          <a:stretch>
            <a:fillRect/>
          </a:stretch>
        </p:blipFill>
        <p:spPr>
          <a:xfrm>
            <a:off x="2792760" y="2348880"/>
            <a:ext cx="4324893" cy="3744416"/>
          </a:xfrm>
          <a:prstGeom prst="rect">
            <a:avLst/>
          </a:prstGeom>
        </p:spPr>
      </p:pic>
      <p:sp>
        <p:nvSpPr>
          <p:cNvPr id="9" name="Rectangle 8"/>
          <p:cNvSpPr/>
          <p:nvPr/>
        </p:nvSpPr>
        <p:spPr>
          <a:xfrm>
            <a:off x="8049344" y="1700808"/>
            <a:ext cx="1296144" cy="648072"/>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sz="1400" b="1" dirty="0" smtClean="0">
                <a:solidFill>
                  <a:schemeClr val="tx1"/>
                </a:solidFill>
              </a:rPr>
              <a:t>الجهات المسؤولة عن التنفيذ</a:t>
            </a:r>
          </a:p>
        </p:txBody>
      </p:sp>
      <p:sp>
        <p:nvSpPr>
          <p:cNvPr id="26" name="Rectangle 25"/>
          <p:cNvSpPr/>
          <p:nvPr/>
        </p:nvSpPr>
        <p:spPr>
          <a:xfrm>
            <a:off x="2648744" y="1412776"/>
            <a:ext cx="5688632" cy="648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sz="3600" b="1" dirty="0" smtClean="0">
                <a:solidFill>
                  <a:schemeClr val="tx1"/>
                </a:solidFill>
              </a:rPr>
              <a:t>سيناريو عمليات مكافحة الارهاب </a:t>
            </a:r>
            <a:endParaRPr lang="en-US" sz="3600" b="1" dirty="0">
              <a:solidFill>
                <a:schemeClr val="tx1"/>
              </a:solidFill>
            </a:endParaRPr>
          </a:p>
        </p:txBody>
      </p:sp>
      <p:pic>
        <p:nvPicPr>
          <p:cNvPr id="18" name="Picture 17" descr="3.jpg"/>
          <p:cNvPicPr>
            <a:picLocks noChangeAspect="1"/>
          </p:cNvPicPr>
          <p:nvPr/>
        </p:nvPicPr>
        <p:blipFill>
          <a:blip r:embed="rId4" cstate="print"/>
          <a:srcRect l="41209" r="38186"/>
          <a:stretch>
            <a:fillRect/>
          </a:stretch>
        </p:blipFill>
        <p:spPr>
          <a:xfrm>
            <a:off x="8161828" y="2389356"/>
            <a:ext cx="1152128" cy="3350619"/>
          </a:xfrm>
          <a:prstGeom prst="rect">
            <a:avLst/>
          </a:prstGeom>
          <a:ln w="19050">
            <a:solidFill>
              <a:schemeClr val="tx1"/>
            </a:solidFill>
          </a:ln>
        </p:spPr>
      </p:pic>
      <p:grpSp>
        <p:nvGrpSpPr>
          <p:cNvPr id="52" name="Group 51"/>
          <p:cNvGrpSpPr/>
          <p:nvPr/>
        </p:nvGrpSpPr>
        <p:grpSpPr>
          <a:xfrm>
            <a:off x="1674514" y="2125911"/>
            <a:ext cx="3802262" cy="1159072"/>
            <a:chOff x="1995957" y="1896741"/>
            <a:chExt cx="3802262" cy="1159072"/>
          </a:xfrm>
          <a:solidFill>
            <a:schemeClr val="tx2">
              <a:lumMod val="20000"/>
              <a:lumOff val="80000"/>
            </a:schemeClr>
          </a:solidFill>
        </p:grpSpPr>
        <p:sp>
          <p:nvSpPr>
            <p:cNvPr id="31" name="Rectangle 61"/>
            <p:cNvSpPr>
              <a:spLocks noChangeArrowheads="1"/>
            </p:cNvSpPr>
            <p:nvPr/>
          </p:nvSpPr>
          <p:spPr bwMode="auto">
            <a:xfrm>
              <a:off x="4194323" y="1975694"/>
              <a:ext cx="1603896" cy="618307"/>
            </a:xfrm>
            <a:prstGeom prst="rect">
              <a:avLst/>
            </a:prstGeom>
            <a:grpFill/>
            <a:ln w="9525">
              <a:solidFill>
                <a:schemeClr val="tx1"/>
              </a:solidFill>
              <a:miter lim="800000"/>
              <a:headEnd/>
              <a:tailEnd/>
            </a:ln>
            <a:effectLst/>
          </p:spPr>
          <p:txBody>
            <a:bodyPr wrap="none" anchor="ctr"/>
            <a:lstStyle>
              <a:lvl1pPr algn="ctr">
                <a:defRPr sz="1600" b="1">
                  <a:solidFill>
                    <a:schemeClr val="tx1"/>
                  </a:solidFill>
                  <a:latin typeface="Times New Roman" panose="02020603050405020304" pitchFamily="18" charset="0"/>
                </a:defRPr>
              </a:lvl1pPr>
              <a:lvl2pPr marL="742950" indent="-285750" algn="ctr">
                <a:defRPr sz="1600" b="1">
                  <a:solidFill>
                    <a:schemeClr val="tx1"/>
                  </a:solidFill>
                  <a:latin typeface="Times New Roman" panose="02020603050405020304" pitchFamily="18" charset="0"/>
                </a:defRPr>
              </a:lvl2pPr>
              <a:lvl3pPr marL="1143000" indent="-228600" algn="ctr">
                <a:defRPr sz="1600" b="1">
                  <a:solidFill>
                    <a:schemeClr val="tx1"/>
                  </a:solidFill>
                  <a:latin typeface="Times New Roman" panose="02020603050405020304" pitchFamily="18" charset="0"/>
                </a:defRPr>
              </a:lvl3pPr>
              <a:lvl4pPr marL="1600200" indent="-228600" algn="ctr">
                <a:defRPr sz="1600" b="1">
                  <a:solidFill>
                    <a:schemeClr val="tx1"/>
                  </a:solidFill>
                  <a:latin typeface="Times New Roman" panose="02020603050405020304" pitchFamily="18" charset="0"/>
                </a:defRPr>
              </a:lvl4pPr>
              <a:lvl5pPr marL="2057400" indent="-228600" algn="ctr">
                <a:defRPr sz="1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lnSpc>
                  <a:spcPct val="80000"/>
                </a:lnSpc>
                <a:defRPr/>
              </a:pPr>
              <a:r>
                <a:rPr lang="ar-IQ" sz="1800" dirty="0" smtClean="0">
                  <a:cs typeface="Arial" panose="020B0604020202020204" pitchFamily="34" charset="0"/>
                </a:rPr>
                <a:t>المهمة الرئيسية 1</a:t>
              </a:r>
              <a:endParaRPr lang="ro-RO" sz="1800" dirty="0" smtClean="0">
                <a:cs typeface="Arial" panose="020B0604020202020204" pitchFamily="34" charset="0"/>
              </a:endParaRPr>
            </a:p>
          </p:txBody>
        </p:sp>
        <p:grpSp>
          <p:nvGrpSpPr>
            <p:cNvPr id="33" name="Group 10"/>
            <p:cNvGrpSpPr>
              <a:grpSpLocks/>
            </p:cNvGrpSpPr>
            <p:nvPr/>
          </p:nvGrpSpPr>
          <p:grpSpPr bwMode="auto">
            <a:xfrm>
              <a:off x="1995957" y="1896741"/>
              <a:ext cx="1838326" cy="1159072"/>
              <a:chOff x="5216610" y="1087988"/>
              <a:chExt cx="1838981" cy="1158951"/>
            </a:xfrm>
            <a:grpFill/>
          </p:grpSpPr>
          <p:sp>
            <p:nvSpPr>
              <p:cNvPr id="41" name="Rounded Rectangle 40"/>
              <p:cNvSpPr/>
              <p:nvPr/>
            </p:nvSpPr>
            <p:spPr bwMode="auto">
              <a:xfrm>
                <a:off x="5216610" y="1087988"/>
                <a:ext cx="1838980" cy="376199"/>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ar-IQ" sz="1400" b="1" dirty="0" smtClean="0">
                    <a:solidFill>
                      <a:schemeClr val="tx1"/>
                    </a:solidFill>
                  </a:rPr>
                  <a:t>المهمة الفرعية </a:t>
                </a:r>
                <a:r>
                  <a:rPr lang="ar-IQ" sz="1400" b="1" dirty="0">
                    <a:solidFill>
                      <a:schemeClr val="tx1"/>
                    </a:solidFill>
                  </a:rPr>
                  <a:t>1.1 </a:t>
                </a:r>
                <a:endParaRPr lang="en-US" sz="1400" b="1" dirty="0">
                  <a:solidFill>
                    <a:schemeClr val="tx1"/>
                  </a:solidFill>
                </a:endParaRPr>
              </a:p>
            </p:txBody>
          </p:sp>
          <p:sp>
            <p:nvSpPr>
              <p:cNvPr id="39" name="Rounded Rectangle 38"/>
              <p:cNvSpPr/>
              <p:nvPr/>
            </p:nvSpPr>
            <p:spPr bwMode="auto">
              <a:xfrm>
                <a:off x="5218199" y="1526936"/>
                <a:ext cx="1837391" cy="304769"/>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ar-IQ" sz="1400" b="1" dirty="0" smtClean="0">
                    <a:solidFill>
                      <a:schemeClr val="tx1"/>
                    </a:solidFill>
                  </a:rPr>
                  <a:t>المهمة الفرعية 2.1 </a:t>
                </a:r>
                <a:endParaRPr lang="en-US" sz="1400" b="1" dirty="0">
                  <a:solidFill>
                    <a:schemeClr val="tx1"/>
                  </a:solidFill>
                </a:endParaRPr>
              </a:p>
            </p:txBody>
          </p:sp>
          <p:sp>
            <p:nvSpPr>
              <p:cNvPr id="37" name="Rounded Rectangle 36"/>
              <p:cNvSpPr/>
              <p:nvPr/>
            </p:nvSpPr>
            <p:spPr bwMode="auto">
              <a:xfrm>
                <a:off x="5218200" y="1916774"/>
                <a:ext cx="1837391" cy="330165"/>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ar-IQ" sz="1400" b="1" smtClean="0">
                    <a:solidFill>
                      <a:schemeClr val="tx1"/>
                    </a:solidFill>
                  </a:rPr>
                  <a:t>المهمة الفرعية 3.1 </a:t>
                </a:r>
                <a:endParaRPr lang="en-US" sz="1400" b="1" dirty="0">
                  <a:solidFill>
                    <a:schemeClr val="tx1"/>
                  </a:solidFill>
                </a:endParaRPr>
              </a:p>
            </p:txBody>
          </p:sp>
        </p:grpSp>
      </p:grpSp>
      <p:grpSp>
        <p:nvGrpSpPr>
          <p:cNvPr id="2" name="Group 1"/>
          <p:cNvGrpSpPr/>
          <p:nvPr/>
        </p:nvGrpSpPr>
        <p:grpSpPr>
          <a:xfrm>
            <a:off x="5889104" y="2492896"/>
            <a:ext cx="1944216" cy="792088"/>
            <a:chOff x="5889104" y="2492896"/>
            <a:chExt cx="1944216" cy="792088"/>
          </a:xfrm>
        </p:grpSpPr>
        <p:sp>
          <p:nvSpPr>
            <p:cNvPr id="28" name="Rectangle 27">
              <a:hlinkClick r:id="rId5" action="ppaction://hlinksldjump"/>
            </p:cNvPr>
            <p:cNvSpPr/>
            <p:nvPr/>
          </p:nvSpPr>
          <p:spPr>
            <a:xfrm>
              <a:off x="5961112" y="2492896"/>
              <a:ext cx="1872208" cy="648072"/>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ar-IQ" b="1" dirty="0" smtClean="0">
                  <a:solidFill>
                    <a:schemeClr val="tx1"/>
                  </a:solidFill>
                </a:rPr>
                <a:t>المهام الرئيسة والفرعية </a:t>
              </a:r>
              <a:endParaRPr lang="en-US" b="1" dirty="0">
                <a:solidFill>
                  <a:schemeClr val="tx1"/>
                </a:solidFill>
              </a:endParaRPr>
            </a:p>
          </p:txBody>
        </p:sp>
        <p:sp>
          <p:nvSpPr>
            <p:cNvPr id="53" name="Rectangle 52"/>
            <p:cNvSpPr/>
            <p:nvPr/>
          </p:nvSpPr>
          <p:spPr>
            <a:xfrm>
              <a:off x="5889104" y="2780928"/>
              <a:ext cx="720080"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b="1" dirty="0" smtClean="0">
                  <a:solidFill>
                    <a:srgbClr val="FF0000"/>
                  </a:solidFill>
                </a:rPr>
                <a:t>أضغط</a:t>
              </a:r>
              <a:endParaRPr lang="en-US" b="1" dirty="0">
                <a:solidFill>
                  <a:srgbClr val="FF0000"/>
                </a:solidFill>
              </a:endParaRPr>
            </a:p>
          </p:txBody>
        </p:sp>
      </p:grpSp>
      <p:sp>
        <p:nvSpPr>
          <p:cNvPr id="55" name="Rectangle 54"/>
          <p:cNvSpPr/>
          <p:nvPr/>
        </p:nvSpPr>
        <p:spPr>
          <a:xfrm>
            <a:off x="3800872" y="2492896"/>
            <a:ext cx="720080"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0000"/>
              </a:solidFill>
            </a:endParaRPr>
          </a:p>
        </p:txBody>
      </p:sp>
      <p:sp>
        <p:nvSpPr>
          <p:cNvPr id="56" name="Rectangle 61"/>
          <p:cNvSpPr>
            <a:spLocks noChangeArrowheads="1"/>
          </p:cNvSpPr>
          <p:nvPr/>
        </p:nvSpPr>
        <p:spPr bwMode="auto">
          <a:xfrm>
            <a:off x="3872880" y="2882701"/>
            <a:ext cx="1603896" cy="618307"/>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lvl1pPr algn="ctr">
              <a:defRPr sz="1600" b="1">
                <a:solidFill>
                  <a:schemeClr val="tx1"/>
                </a:solidFill>
                <a:latin typeface="Times New Roman" panose="02020603050405020304" pitchFamily="18" charset="0"/>
              </a:defRPr>
            </a:lvl1pPr>
            <a:lvl2pPr marL="742950" indent="-285750" algn="ctr">
              <a:defRPr sz="1600" b="1">
                <a:solidFill>
                  <a:schemeClr val="tx1"/>
                </a:solidFill>
                <a:latin typeface="Times New Roman" panose="02020603050405020304" pitchFamily="18" charset="0"/>
              </a:defRPr>
            </a:lvl2pPr>
            <a:lvl3pPr marL="1143000" indent="-228600" algn="ctr">
              <a:defRPr sz="1600" b="1">
                <a:solidFill>
                  <a:schemeClr val="tx1"/>
                </a:solidFill>
                <a:latin typeface="Times New Roman" panose="02020603050405020304" pitchFamily="18" charset="0"/>
              </a:defRPr>
            </a:lvl3pPr>
            <a:lvl4pPr marL="1600200" indent="-228600" algn="ctr">
              <a:defRPr sz="1600" b="1">
                <a:solidFill>
                  <a:schemeClr val="tx1"/>
                </a:solidFill>
                <a:latin typeface="Times New Roman" panose="02020603050405020304" pitchFamily="18" charset="0"/>
              </a:defRPr>
            </a:lvl4pPr>
            <a:lvl5pPr marL="2057400" indent="-228600" algn="ctr">
              <a:defRPr sz="1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lnSpc>
                <a:spcPct val="80000"/>
              </a:lnSpc>
              <a:defRPr/>
            </a:pPr>
            <a:r>
              <a:rPr lang="ar-IQ" sz="1800" dirty="0" smtClean="0">
                <a:cs typeface="Arial" panose="020B0604020202020204" pitchFamily="34" charset="0"/>
              </a:rPr>
              <a:t>المهمة الرئيسية 2</a:t>
            </a:r>
            <a:endParaRPr lang="ro-RO" sz="1800" dirty="0" smtClean="0">
              <a:cs typeface="Arial" panose="020B0604020202020204" pitchFamily="34" charset="0"/>
            </a:endParaRPr>
          </a:p>
        </p:txBody>
      </p:sp>
      <p:cxnSp>
        <p:nvCxnSpPr>
          <p:cNvPr id="58" name="Straight Arrow Connector 57"/>
          <p:cNvCxnSpPr>
            <a:endCxn id="31" idx="3"/>
          </p:cNvCxnSpPr>
          <p:nvPr/>
        </p:nvCxnSpPr>
        <p:spPr>
          <a:xfrm flipH="1" flipV="1">
            <a:off x="5476776" y="2514018"/>
            <a:ext cx="484336" cy="2032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28" idx="1"/>
          </p:cNvCxnSpPr>
          <p:nvPr/>
        </p:nvCxnSpPr>
        <p:spPr>
          <a:xfrm flipH="1">
            <a:off x="5493060" y="2816932"/>
            <a:ext cx="468052" cy="16201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flipV="1">
            <a:off x="3480274" y="2204864"/>
            <a:ext cx="392606" cy="28803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endCxn id="37" idx="3"/>
          </p:cNvCxnSpPr>
          <p:nvPr/>
        </p:nvCxnSpPr>
        <p:spPr>
          <a:xfrm flipH="1">
            <a:off x="3512840" y="2507778"/>
            <a:ext cx="360041" cy="61210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1" idx="1"/>
            <a:endCxn id="39" idx="3"/>
          </p:cNvCxnSpPr>
          <p:nvPr/>
        </p:nvCxnSpPr>
        <p:spPr>
          <a:xfrm flipH="1">
            <a:off x="3512839" y="2514018"/>
            <a:ext cx="360041" cy="2032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920552" y="260648"/>
            <a:ext cx="7704856" cy="646331"/>
          </a:xfrm>
          <a:prstGeom prst="rect">
            <a:avLst/>
          </a:prstGeom>
        </p:spPr>
        <p:txBody>
          <a:bodyPr wrap="square">
            <a:spAutoFit/>
          </a:bodyPr>
          <a:lstStyle/>
          <a:p>
            <a:pPr lvl="0" algn="ctr">
              <a:defRPr/>
            </a:pPr>
            <a:r>
              <a:rPr lang="ar-IQ" sz="3600" u="sng" dirty="0">
                <a:ln w="12700">
                  <a:solidFill>
                    <a:prstClr val="black"/>
                  </a:solidFill>
                </a:ln>
                <a:solidFill>
                  <a:srgbClr val="FFC000"/>
                </a:solidFill>
                <a:cs typeface="MCS Jeddah S_U normal." pitchFamily="2" charset="-78"/>
              </a:rPr>
              <a:t>نظام هيكلية القوة وتجميع وتحليل القدرات </a:t>
            </a:r>
            <a:endParaRPr lang="en-US" sz="3600" u="sng" dirty="0">
              <a:ln w="12700">
                <a:solidFill>
                  <a:prstClr val="black"/>
                </a:solidFill>
              </a:ln>
              <a:solidFill>
                <a:srgbClr val="FFC000"/>
              </a:solidFill>
              <a:cs typeface="MCS Jeddah S_U normal." pitchFamily="2" charset="-78"/>
            </a:endParaRPr>
          </a:p>
        </p:txBody>
      </p:sp>
      <p:grpSp>
        <p:nvGrpSpPr>
          <p:cNvPr id="4" name="Group 3"/>
          <p:cNvGrpSpPr/>
          <p:nvPr/>
        </p:nvGrpSpPr>
        <p:grpSpPr>
          <a:xfrm>
            <a:off x="5889104" y="3545978"/>
            <a:ext cx="1944216" cy="787594"/>
            <a:chOff x="5889104" y="3545978"/>
            <a:chExt cx="1944216" cy="787594"/>
          </a:xfrm>
        </p:grpSpPr>
        <p:sp>
          <p:nvSpPr>
            <p:cNvPr id="29" name="Rectangle 28">
              <a:hlinkClick r:id="rId6" action="ppaction://hlinksldjump"/>
            </p:cNvPr>
            <p:cNvSpPr/>
            <p:nvPr/>
          </p:nvSpPr>
          <p:spPr>
            <a:xfrm>
              <a:off x="5961112" y="3545978"/>
              <a:ext cx="1872208" cy="648072"/>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ar-IQ" b="1" dirty="0" smtClean="0">
                  <a:solidFill>
                    <a:schemeClr val="tx1"/>
                  </a:solidFill>
                </a:rPr>
                <a:t>تجميع القدرات </a:t>
              </a:r>
            </a:p>
            <a:p>
              <a:pPr algn="ctr" rtl="0"/>
              <a:r>
                <a:rPr lang="ar-IQ" b="1" dirty="0" smtClean="0">
                  <a:solidFill>
                    <a:schemeClr val="tx1"/>
                  </a:solidFill>
                </a:rPr>
                <a:t>(نموذج)</a:t>
              </a:r>
              <a:endParaRPr lang="en-US" b="1" dirty="0">
                <a:solidFill>
                  <a:schemeClr val="tx1"/>
                </a:solidFill>
              </a:endParaRPr>
            </a:p>
          </p:txBody>
        </p:sp>
        <p:sp>
          <p:nvSpPr>
            <p:cNvPr id="35" name="Rectangle 34"/>
            <p:cNvSpPr/>
            <p:nvPr/>
          </p:nvSpPr>
          <p:spPr>
            <a:xfrm>
              <a:off x="5889104" y="3829516"/>
              <a:ext cx="720080"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b="1" dirty="0" smtClean="0">
                  <a:solidFill>
                    <a:srgbClr val="FF0000"/>
                  </a:solidFill>
                </a:rPr>
                <a:t>أضغط</a:t>
              </a:r>
              <a:endParaRPr lang="en-US" b="1" dirty="0">
                <a:solidFill>
                  <a:srgbClr val="FF0000"/>
                </a:solidFill>
              </a:endParaRPr>
            </a:p>
          </p:txBody>
        </p:sp>
      </p:grpSp>
      <p:grpSp>
        <p:nvGrpSpPr>
          <p:cNvPr id="5" name="Group 4"/>
          <p:cNvGrpSpPr/>
          <p:nvPr/>
        </p:nvGrpSpPr>
        <p:grpSpPr>
          <a:xfrm>
            <a:off x="5889104" y="4581128"/>
            <a:ext cx="1944216" cy="792088"/>
            <a:chOff x="5889104" y="4581128"/>
            <a:chExt cx="1944216" cy="792088"/>
          </a:xfrm>
        </p:grpSpPr>
        <p:sp>
          <p:nvSpPr>
            <p:cNvPr id="30" name="Rectangle 29">
              <a:hlinkClick r:id="rId7" action="ppaction://hlinksldjump"/>
            </p:cNvPr>
            <p:cNvSpPr/>
            <p:nvPr/>
          </p:nvSpPr>
          <p:spPr>
            <a:xfrm>
              <a:off x="5961112" y="4581128"/>
              <a:ext cx="1872208" cy="648072"/>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ar-IQ" b="1" dirty="0" smtClean="0">
                  <a:solidFill>
                    <a:schemeClr val="tx1"/>
                  </a:solidFill>
                </a:rPr>
                <a:t>تحليل القدرات</a:t>
              </a:r>
            </a:p>
            <a:p>
              <a:pPr algn="ctr" rtl="0"/>
              <a:r>
                <a:rPr lang="ar-IQ" b="1" dirty="0" smtClean="0">
                  <a:solidFill>
                    <a:schemeClr val="tx1"/>
                  </a:solidFill>
                </a:rPr>
                <a:t>(نموذج) </a:t>
              </a:r>
              <a:endParaRPr lang="en-US" b="1" dirty="0">
                <a:solidFill>
                  <a:schemeClr val="tx1"/>
                </a:solidFill>
              </a:endParaRPr>
            </a:p>
          </p:txBody>
        </p:sp>
        <p:sp>
          <p:nvSpPr>
            <p:cNvPr id="36" name="Rectangle 35"/>
            <p:cNvSpPr/>
            <p:nvPr/>
          </p:nvSpPr>
          <p:spPr>
            <a:xfrm>
              <a:off x="5889104" y="4869160"/>
              <a:ext cx="720080"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b="1" dirty="0" smtClean="0">
                  <a:solidFill>
                    <a:srgbClr val="FF0000"/>
                  </a:solidFill>
                </a:rPr>
                <a:t>أضغط</a:t>
              </a:r>
              <a:endParaRPr lang="en-US" b="1" dirty="0">
                <a:solidFill>
                  <a:srgbClr val="FF0000"/>
                </a:solidFill>
              </a:endParaRPr>
            </a:p>
          </p:txBody>
        </p:sp>
      </p:grpSp>
      <p:sp>
        <p:nvSpPr>
          <p:cNvPr id="7" name="Rounded Rectangular Callout 6"/>
          <p:cNvSpPr/>
          <p:nvPr/>
        </p:nvSpPr>
        <p:spPr>
          <a:xfrm>
            <a:off x="452500" y="5373216"/>
            <a:ext cx="7416823" cy="936104"/>
          </a:xfrm>
          <a:prstGeom prst="wedgeRoundRectCallout">
            <a:avLst>
              <a:gd name="adj1" fmla="val 53943"/>
              <a:gd name="adj2" fmla="val -36024"/>
              <a:gd name="adj3" fmla="val 16667"/>
            </a:avLst>
          </a:prstGeom>
          <a:solidFill>
            <a:schemeClr val="accent3">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lvl="0" algn="justLow"/>
            <a:r>
              <a:rPr lang="ar-IQ" sz="2400" b="1" dirty="0" smtClean="0">
                <a:solidFill>
                  <a:schemeClr val="tx1"/>
                </a:solidFill>
              </a:rPr>
              <a:t>رئاسة اركان الجيش ومكتب الامين العام والدوائر </a:t>
            </a:r>
            <a:r>
              <a:rPr lang="ar-IQ" sz="2400" b="1" dirty="0">
                <a:solidFill>
                  <a:schemeClr val="tx1"/>
                </a:solidFill>
              </a:rPr>
              <a:t>وقيادات الاسلحة ومديريات الصنوف والخدمات ومديريات مكتب الامين العام </a:t>
            </a:r>
            <a:r>
              <a:rPr lang="ar-IQ" sz="2400" b="1" dirty="0" smtClean="0">
                <a:solidFill>
                  <a:schemeClr val="tx1"/>
                </a:solidFill>
              </a:rPr>
              <a:t>كافة.  </a:t>
            </a:r>
            <a:endParaRPr lang="ar-IQ" sz="2400" b="1" dirty="0">
              <a:solidFill>
                <a:schemeClr val="tx1"/>
              </a:solidFill>
            </a:endParaRPr>
          </a:p>
        </p:txBody>
      </p:sp>
      <p:sp>
        <p:nvSpPr>
          <p:cNvPr id="11" name="Rounded Rectangular Callout 10"/>
          <p:cNvSpPr/>
          <p:nvPr/>
        </p:nvSpPr>
        <p:spPr>
          <a:xfrm>
            <a:off x="560513" y="3593254"/>
            <a:ext cx="4932547" cy="751612"/>
          </a:xfrm>
          <a:prstGeom prst="wedgeRoundRectCallout">
            <a:avLst>
              <a:gd name="adj1" fmla="val 58731"/>
              <a:gd name="adj2" fmla="val -30997"/>
              <a:gd name="adj3" fmla="val 16667"/>
            </a:avLst>
          </a:prstGeom>
          <a:solidFill>
            <a:schemeClr val="accent3">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justLow"/>
            <a:r>
              <a:rPr lang="ar-IQ" sz="1600" b="1" dirty="0" smtClean="0">
                <a:solidFill>
                  <a:schemeClr val="tx1"/>
                </a:solidFill>
              </a:rPr>
              <a:t>تصنيف </a:t>
            </a:r>
            <a:r>
              <a:rPr lang="ar-IQ" sz="1600" b="1" dirty="0">
                <a:solidFill>
                  <a:schemeClr val="tx1"/>
                </a:solidFill>
              </a:rPr>
              <a:t>وتنظيم عناوين  تتضمن مجموعة واحدة من القدرات التي لديها امكانيات تساعدها على تنفيذ مهام  متشابهة  لدعم العمليات وحسب اسبقيات الاهمية لتشمل كافة المهام التي يقوم بها الجيش </a:t>
            </a:r>
            <a:r>
              <a:rPr lang="ar-IQ" sz="1600" b="1" dirty="0" smtClean="0">
                <a:solidFill>
                  <a:schemeClr val="tx1"/>
                </a:solidFill>
              </a:rPr>
              <a:t>العراقي.</a:t>
            </a:r>
            <a:endParaRPr lang="ar-IQ" sz="1600" b="1" dirty="0">
              <a:solidFill>
                <a:schemeClr val="tx1"/>
              </a:solidFill>
            </a:endParaRPr>
          </a:p>
        </p:txBody>
      </p:sp>
      <p:sp>
        <p:nvSpPr>
          <p:cNvPr id="42" name="Rounded Rectangular Callout 41"/>
          <p:cNvSpPr/>
          <p:nvPr/>
        </p:nvSpPr>
        <p:spPr>
          <a:xfrm>
            <a:off x="560512" y="4477588"/>
            <a:ext cx="4932547" cy="751612"/>
          </a:xfrm>
          <a:prstGeom prst="wedgeRoundRectCallout">
            <a:avLst>
              <a:gd name="adj1" fmla="val 59051"/>
              <a:gd name="adj2" fmla="val -16314"/>
              <a:gd name="adj3" fmla="val 16667"/>
            </a:avLst>
          </a:prstGeom>
          <a:solidFill>
            <a:schemeClr val="accent3">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justLow"/>
            <a:r>
              <a:rPr lang="ar-IQ" sz="1600" b="1" dirty="0" smtClean="0">
                <a:solidFill>
                  <a:schemeClr val="tx1"/>
                </a:solidFill>
              </a:rPr>
              <a:t>نموذج </a:t>
            </a:r>
            <a:r>
              <a:rPr lang="ar-IQ" sz="1600" b="1" dirty="0">
                <a:solidFill>
                  <a:schemeClr val="tx1"/>
                </a:solidFill>
              </a:rPr>
              <a:t>تحليل القدرات </a:t>
            </a:r>
            <a:r>
              <a:rPr lang="en-US" sz="1600" b="1" dirty="0" smtClean="0">
                <a:solidFill>
                  <a:schemeClr val="tx1"/>
                </a:solidFill>
              </a:rPr>
              <a:t> WOTMLPF-C </a:t>
            </a:r>
            <a:r>
              <a:rPr lang="ar-IQ" sz="1600" b="1" dirty="0">
                <a:solidFill>
                  <a:schemeClr val="tx1"/>
                </a:solidFill>
              </a:rPr>
              <a:t>الذي يتألف من فقرات (اسلوب العمل ، التنظيم ، التدريب ، المواد، القيادة ، الأفراد ، </a:t>
            </a:r>
            <a:r>
              <a:rPr lang="ar-IQ" sz="1600" b="1" dirty="0" err="1">
                <a:solidFill>
                  <a:schemeClr val="tx1"/>
                </a:solidFill>
              </a:rPr>
              <a:t>المنشأت</a:t>
            </a:r>
            <a:r>
              <a:rPr lang="ar-IQ" sz="1600" b="1" dirty="0">
                <a:solidFill>
                  <a:schemeClr val="tx1"/>
                </a:solidFill>
              </a:rPr>
              <a:t> /المرافق ، التنسيق المشترك).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icture1.png"/>
          <p:cNvPicPr>
            <a:picLocks noChangeAspect="1"/>
          </p:cNvPicPr>
          <p:nvPr/>
        </p:nvPicPr>
        <p:blipFill>
          <a:blip r:embed="rId2" cstate="print"/>
          <a:stretch>
            <a:fillRect/>
          </a:stretch>
        </p:blipFill>
        <p:spPr>
          <a:xfrm>
            <a:off x="0" y="0"/>
            <a:ext cx="10101572" cy="7101408"/>
          </a:xfrm>
          <a:prstGeom prst="rect">
            <a:avLst/>
          </a:prstGeom>
        </p:spPr>
      </p:pic>
      <p:sp>
        <p:nvSpPr>
          <p:cNvPr id="6" name="TextBox 5"/>
          <p:cNvSpPr txBox="1"/>
          <p:nvPr/>
        </p:nvSpPr>
        <p:spPr>
          <a:xfrm>
            <a:off x="560513" y="836712"/>
            <a:ext cx="9001000" cy="1077218"/>
          </a:xfrm>
          <a:prstGeom prst="rect">
            <a:avLst/>
          </a:prstGeom>
          <a:noFill/>
        </p:spPr>
        <p:txBody>
          <a:bodyPr wrap="square" rtlCol="0">
            <a:spAutoFit/>
          </a:bodyPr>
          <a:lstStyle/>
          <a:p>
            <a:pPr marL="269875" indent="-269875" algn="justLow"/>
            <a:r>
              <a:rPr lang="ar-IQ" sz="2400" dirty="0" smtClean="0">
                <a:cs typeface="Sultan Medium" pitchFamily="2" charset="-78"/>
              </a:rPr>
              <a:t>9</a:t>
            </a:r>
            <a:r>
              <a:rPr lang="ar-IQ" sz="3200" dirty="0" smtClean="0">
                <a:cs typeface="Sultan Medium" pitchFamily="2" charset="-78"/>
              </a:rPr>
              <a:t>. </a:t>
            </a:r>
            <a:r>
              <a:rPr lang="ar-IQ" sz="2400" b="1" dirty="0" smtClean="0">
                <a:cs typeface="Sultan Medium" pitchFamily="2" charset="-78"/>
              </a:rPr>
              <a:t>الواجهة الرابعة . </a:t>
            </a:r>
            <a:endParaRPr lang="en-US" sz="3200" b="1" dirty="0" smtClean="0">
              <a:cs typeface="Sultan Medium" pitchFamily="2" charset="-78"/>
            </a:endParaRPr>
          </a:p>
          <a:p>
            <a:pPr lvl="0" algn="justLow"/>
            <a:endParaRPr lang="en-US" sz="3200" dirty="0" smtClean="0">
              <a:cs typeface="Sultan Medium" pitchFamily="2" charset="-78"/>
            </a:endParaRPr>
          </a:p>
        </p:txBody>
      </p:sp>
      <p:pic>
        <p:nvPicPr>
          <p:cNvPr id="12" name="Picture 11" descr="شعار-دائرة-العمليات-2020.png"/>
          <p:cNvPicPr>
            <a:picLocks noChangeAspect="1"/>
          </p:cNvPicPr>
          <p:nvPr/>
        </p:nvPicPr>
        <p:blipFill>
          <a:blip r:embed="rId3" cstate="print">
            <a:clrChange>
              <a:clrFrom>
                <a:srgbClr val="FFFFFF"/>
              </a:clrFrom>
              <a:clrTo>
                <a:srgbClr val="FFFFFF">
                  <a:alpha val="0"/>
                </a:srgbClr>
              </a:clrTo>
            </a:clrChange>
          </a:blip>
          <a:stretch>
            <a:fillRect/>
          </a:stretch>
        </p:blipFill>
        <p:spPr>
          <a:xfrm>
            <a:off x="128465" y="44624"/>
            <a:ext cx="800081" cy="692696"/>
          </a:xfrm>
          <a:prstGeom prst="rect">
            <a:avLst/>
          </a:prstGeom>
        </p:spPr>
      </p:pic>
      <p:sp>
        <p:nvSpPr>
          <p:cNvPr id="8" name="Rectangle 7"/>
          <p:cNvSpPr/>
          <p:nvPr/>
        </p:nvSpPr>
        <p:spPr>
          <a:xfrm>
            <a:off x="488504" y="1412776"/>
            <a:ext cx="8928992" cy="4896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شعار-دائرة-العمليات-2020.png"/>
          <p:cNvPicPr>
            <a:picLocks noChangeAspect="1"/>
          </p:cNvPicPr>
          <p:nvPr/>
        </p:nvPicPr>
        <p:blipFill>
          <a:blip r:embed="rId3" cstate="print">
            <a:clrChange>
              <a:clrFrom>
                <a:srgbClr val="FFFFFF"/>
              </a:clrFrom>
              <a:clrTo>
                <a:srgbClr val="FFFFFF">
                  <a:alpha val="0"/>
                </a:srgbClr>
              </a:clrTo>
            </a:clrChange>
            <a:lum bright="70000" contrast="-70000"/>
          </a:blip>
          <a:stretch>
            <a:fillRect/>
          </a:stretch>
        </p:blipFill>
        <p:spPr>
          <a:xfrm>
            <a:off x="2792760" y="2348880"/>
            <a:ext cx="4324893" cy="3744416"/>
          </a:xfrm>
          <a:prstGeom prst="rect">
            <a:avLst/>
          </a:prstGeom>
        </p:spPr>
      </p:pic>
      <p:sp>
        <p:nvSpPr>
          <p:cNvPr id="26" name="Rectangle 25"/>
          <p:cNvSpPr/>
          <p:nvPr/>
        </p:nvSpPr>
        <p:spPr>
          <a:xfrm>
            <a:off x="2216696" y="1412776"/>
            <a:ext cx="5688632" cy="648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sz="3600" b="1" dirty="0" smtClean="0">
                <a:solidFill>
                  <a:schemeClr val="tx1"/>
                </a:solidFill>
              </a:rPr>
              <a:t>سيناريو عمليات مكافحة الارهاب </a:t>
            </a:r>
            <a:endParaRPr lang="en-US" sz="3600" b="1" dirty="0">
              <a:solidFill>
                <a:schemeClr val="tx1"/>
              </a:solidFill>
            </a:endParaRPr>
          </a:p>
        </p:txBody>
      </p:sp>
      <p:sp>
        <p:nvSpPr>
          <p:cNvPr id="4" name="Rectangle 3"/>
          <p:cNvSpPr/>
          <p:nvPr/>
        </p:nvSpPr>
        <p:spPr>
          <a:xfrm>
            <a:off x="3004371" y="2060848"/>
            <a:ext cx="4324893"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IQ" sz="3200" b="1" dirty="0" smtClean="0">
                <a:solidFill>
                  <a:srgbClr val="FF0000"/>
                </a:solidFill>
              </a:rPr>
              <a:t>عملية تحديد الثغرات (الفجوات)</a:t>
            </a:r>
            <a:endParaRPr lang="ar-IQ" sz="3200" b="1" dirty="0">
              <a:solidFill>
                <a:srgbClr val="FF0000"/>
              </a:solidFill>
            </a:endParaRPr>
          </a:p>
        </p:txBody>
      </p:sp>
      <p:sp>
        <p:nvSpPr>
          <p:cNvPr id="18" name="Rectangle 17"/>
          <p:cNvSpPr/>
          <p:nvPr/>
        </p:nvSpPr>
        <p:spPr>
          <a:xfrm>
            <a:off x="920552" y="260648"/>
            <a:ext cx="7704856" cy="646331"/>
          </a:xfrm>
          <a:prstGeom prst="rect">
            <a:avLst/>
          </a:prstGeom>
        </p:spPr>
        <p:txBody>
          <a:bodyPr wrap="square">
            <a:spAutoFit/>
          </a:bodyPr>
          <a:lstStyle/>
          <a:p>
            <a:pPr lvl="0" algn="ctr">
              <a:defRPr/>
            </a:pPr>
            <a:r>
              <a:rPr lang="ar-IQ" sz="3600" u="sng" dirty="0">
                <a:ln w="12700">
                  <a:solidFill>
                    <a:prstClr val="black"/>
                  </a:solidFill>
                </a:ln>
                <a:solidFill>
                  <a:srgbClr val="FFC000"/>
                </a:solidFill>
                <a:cs typeface="MCS Jeddah S_U normal." pitchFamily="2" charset="-78"/>
              </a:rPr>
              <a:t>نظام هيكلية القوة وتجميع وتحليل القدرات </a:t>
            </a:r>
            <a:endParaRPr lang="en-US" sz="3600" u="sng" dirty="0">
              <a:ln w="12700">
                <a:solidFill>
                  <a:prstClr val="black"/>
                </a:solidFill>
              </a:ln>
              <a:solidFill>
                <a:srgbClr val="FFC000"/>
              </a:solidFill>
              <a:cs typeface="MCS Jeddah S_U normal." pitchFamily="2" charset="-78"/>
            </a:endParaRPr>
          </a:p>
        </p:txBody>
      </p:sp>
      <p:sp>
        <p:nvSpPr>
          <p:cNvPr id="20" name="Rounded Rectangular Callout 19"/>
          <p:cNvSpPr/>
          <p:nvPr/>
        </p:nvSpPr>
        <p:spPr>
          <a:xfrm>
            <a:off x="1424608" y="3086723"/>
            <a:ext cx="7416823" cy="936104"/>
          </a:xfrm>
          <a:prstGeom prst="wedgeRoundRectCallout">
            <a:avLst>
              <a:gd name="adj1" fmla="val 3140"/>
              <a:gd name="adj2" fmla="val -106759"/>
              <a:gd name="adj3" fmla="val 16667"/>
            </a:avLst>
          </a:prstGeom>
          <a:solidFill>
            <a:schemeClr val="accent3">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lvl="0" algn="justLow"/>
            <a:r>
              <a:rPr lang="ar-IQ" sz="2400" b="1" dirty="0">
                <a:solidFill>
                  <a:schemeClr val="tx1"/>
                </a:solidFill>
              </a:rPr>
              <a:t>ان عملية </a:t>
            </a:r>
            <a:r>
              <a:rPr lang="ar-IQ" sz="2400" b="1" dirty="0" smtClean="0">
                <a:solidFill>
                  <a:schemeClr val="tx1"/>
                </a:solidFill>
              </a:rPr>
              <a:t>تشخيص </a:t>
            </a:r>
            <a:r>
              <a:rPr lang="ar-IQ" sz="2400" b="1" dirty="0">
                <a:solidFill>
                  <a:schemeClr val="tx1"/>
                </a:solidFill>
              </a:rPr>
              <a:t>الثغرات (الفجوات) هي </a:t>
            </a:r>
            <a:r>
              <a:rPr lang="ar-IQ" sz="2400" b="1" dirty="0" smtClean="0">
                <a:solidFill>
                  <a:schemeClr val="tx1"/>
                </a:solidFill>
              </a:rPr>
              <a:t>محصلة </a:t>
            </a:r>
            <a:r>
              <a:rPr lang="ar-IQ" sz="2400" b="1" dirty="0">
                <a:solidFill>
                  <a:schemeClr val="tx1"/>
                </a:solidFill>
              </a:rPr>
              <a:t>الفرق بين </a:t>
            </a:r>
            <a:r>
              <a:rPr lang="ar-IQ" sz="2400" b="1" dirty="0" smtClean="0">
                <a:solidFill>
                  <a:schemeClr val="tx1"/>
                </a:solidFill>
              </a:rPr>
              <a:t>الاحتياجات </a:t>
            </a:r>
            <a:r>
              <a:rPr lang="ar-IQ" sz="2400" b="1" dirty="0">
                <a:solidFill>
                  <a:schemeClr val="tx1"/>
                </a:solidFill>
              </a:rPr>
              <a:t>والموجود الحالي </a:t>
            </a:r>
            <a:r>
              <a:rPr lang="ar-IQ" sz="2400" b="1" dirty="0" smtClean="0">
                <a:solidFill>
                  <a:schemeClr val="tx1"/>
                </a:solidFill>
              </a:rPr>
              <a:t> مع نسبة </a:t>
            </a:r>
            <a:r>
              <a:rPr lang="ar-IQ" sz="2400" b="1" dirty="0">
                <a:solidFill>
                  <a:schemeClr val="tx1"/>
                </a:solidFill>
              </a:rPr>
              <a:t>الاستعداد </a:t>
            </a:r>
            <a:r>
              <a:rPr lang="ar-IQ" sz="2400" b="1" dirty="0" smtClean="0">
                <a:solidFill>
                  <a:schemeClr val="tx1"/>
                </a:solidFill>
              </a:rPr>
              <a:t>(الجاهزية) .</a:t>
            </a:r>
            <a:endParaRPr lang="ar-IQ" sz="2400" b="1" dirty="0">
              <a:solidFill>
                <a:schemeClr val="tx1"/>
              </a:solidFill>
            </a:endParaRPr>
          </a:p>
        </p:txBody>
      </p:sp>
      <p:grpSp>
        <p:nvGrpSpPr>
          <p:cNvPr id="2" name="Group 1"/>
          <p:cNvGrpSpPr/>
          <p:nvPr/>
        </p:nvGrpSpPr>
        <p:grpSpPr>
          <a:xfrm>
            <a:off x="5385048" y="4149080"/>
            <a:ext cx="3600400" cy="936104"/>
            <a:chOff x="5385048" y="4149080"/>
            <a:chExt cx="3600400" cy="936104"/>
          </a:xfrm>
        </p:grpSpPr>
        <p:sp>
          <p:nvSpPr>
            <p:cNvPr id="30" name="Rectangle 29">
              <a:hlinkClick r:id="rId4" action="ppaction://hlinksldjump"/>
            </p:cNvPr>
            <p:cNvSpPr/>
            <p:nvPr/>
          </p:nvSpPr>
          <p:spPr>
            <a:xfrm>
              <a:off x="5457056" y="4149080"/>
              <a:ext cx="3528392" cy="86409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ar-IQ" sz="2400" b="1" dirty="0" smtClean="0">
                  <a:solidFill>
                    <a:schemeClr val="tx1"/>
                  </a:solidFill>
                </a:rPr>
                <a:t>الاحتيـــــــــــــــــــــاجات </a:t>
              </a:r>
              <a:endParaRPr lang="en-US" sz="2400" b="1" dirty="0">
                <a:solidFill>
                  <a:schemeClr val="tx1"/>
                </a:solidFill>
              </a:endParaRPr>
            </a:p>
          </p:txBody>
        </p:sp>
        <p:sp>
          <p:nvSpPr>
            <p:cNvPr id="21" name="Rectangle 20"/>
            <p:cNvSpPr/>
            <p:nvPr/>
          </p:nvSpPr>
          <p:spPr>
            <a:xfrm>
              <a:off x="5385048" y="4581128"/>
              <a:ext cx="720080"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b="1" dirty="0" smtClean="0">
                  <a:solidFill>
                    <a:srgbClr val="FF0000"/>
                  </a:solidFill>
                </a:rPr>
                <a:t>أضغط</a:t>
              </a:r>
              <a:endParaRPr lang="en-US" b="1" dirty="0">
                <a:solidFill>
                  <a:srgbClr val="FF0000"/>
                </a:solidFill>
              </a:endParaRPr>
            </a:p>
          </p:txBody>
        </p:sp>
      </p:grpSp>
      <p:grpSp>
        <p:nvGrpSpPr>
          <p:cNvPr id="5" name="Group 4"/>
          <p:cNvGrpSpPr/>
          <p:nvPr/>
        </p:nvGrpSpPr>
        <p:grpSpPr>
          <a:xfrm>
            <a:off x="992560" y="4149080"/>
            <a:ext cx="3780420" cy="936104"/>
            <a:chOff x="992560" y="4149080"/>
            <a:chExt cx="3780420" cy="936104"/>
          </a:xfrm>
        </p:grpSpPr>
        <p:sp>
          <p:nvSpPr>
            <p:cNvPr id="32" name="Rectangle 31">
              <a:hlinkClick r:id="rId5" action="ppaction://hlinksldjump"/>
            </p:cNvPr>
            <p:cNvSpPr/>
            <p:nvPr/>
          </p:nvSpPr>
          <p:spPr>
            <a:xfrm>
              <a:off x="1064568" y="4149080"/>
              <a:ext cx="3708412" cy="86409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ar-IQ" sz="2400" b="1" dirty="0" smtClean="0">
                  <a:solidFill>
                    <a:schemeClr val="tx1"/>
                  </a:solidFill>
                </a:rPr>
                <a:t>الموجود الحالي مع نسبة الاستعداد (الجاهزية) </a:t>
              </a:r>
            </a:p>
          </p:txBody>
        </p:sp>
        <p:sp>
          <p:nvSpPr>
            <p:cNvPr id="22" name="Rectangle 21"/>
            <p:cNvSpPr/>
            <p:nvPr/>
          </p:nvSpPr>
          <p:spPr>
            <a:xfrm>
              <a:off x="992560" y="4581128"/>
              <a:ext cx="720080"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b="1" dirty="0" smtClean="0">
                  <a:solidFill>
                    <a:srgbClr val="FF0000"/>
                  </a:solidFill>
                </a:rPr>
                <a:t>أضغط</a:t>
              </a:r>
              <a:endParaRPr lang="en-US" b="1" dirty="0">
                <a:solidFill>
                  <a:srgbClr val="FF0000"/>
                </a:solidFill>
              </a:endParaRPr>
            </a:p>
          </p:txBody>
        </p:sp>
      </p:grpSp>
      <p:sp>
        <p:nvSpPr>
          <p:cNvPr id="15" name="Rounded Rectangular Callout 14"/>
          <p:cNvSpPr/>
          <p:nvPr/>
        </p:nvSpPr>
        <p:spPr>
          <a:xfrm>
            <a:off x="992560" y="5373216"/>
            <a:ext cx="8280919" cy="1224136"/>
          </a:xfrm>
          <a:prstGeom prst="wedgeRoundRectCallout">
            <a:avLst>
              <a:gd name="adj1" fmla="val 20287"/>
              <a:gd name="adj2" fmla="val -47120"/>
              <a:gd name="adj3" fmla="val 16667"/>
            </a:avLst>
          </a:prstGeom>
          <a:solidFill>
            <a:schemeClr val="accent3">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898525" lvl="0" indent="-898525" algn="justLow"/>
            <a:r>
              <a:rPr lang="ar-IQ" sz="1600" b="1" u="sng" dirty="0" smtClean="0">
                <a:solidFill>
                  <a:srgbClr val="0000CC"/>
                </a:solidFill>
              </a:rPr>
              <a:t>الاحتياجات</a:t>
            </a:r>
            <a:r>
              <a:rPr lang="ar-IQ" sz="1600" b="1" u="sng" dirty="0" smtClean="0">
                <a:solidFill>
                  <a:schemeClr val="tx1"/>
                </a:solidFill>
              </a:rPr>
              <a:t> .</a:t>
            </a:r>
            <a:r>
              <a:rPr lang="ar-IQ" sz="1600" b="1" dirty="0" smtClean="0">
                <a:solidFill>
                  <a:schemeClr val="tx1"/>
                </a:solidFill>
              </a:rPr>
              <a:t> هي الاشياء الضرورية لتنفيذ المهمة بنسبة نجاح 100% والتي لا يمكن الاستغناء عنها ومحاولة الاستغناء عنها تؤدي الى العديد من المخاطر .</a:t>
            </a:r>
          </a:p>
          <a:p>
            <a:pPr marL="898525" lvl="0" indent="-898525" algn="justLow"/>
            <a:r>
              <a:rPr lang="ar-IQ" sz="1600" b="1" u="sng" dirty="0" smtClean="0">
                <a:solidFill>
                  <a:srgbClr val="0000CC"/>
                </a:solidFill>
              </a:rPr>
              <a:t>المتطلبات</a:t>
            </a:r>
            <a:r>
              <a:rPr lang="ar-IQ" sz="1600" b="1" dirty="0" smtClean="0">
                <a:solidFill>
                  <a:srgbClr val="0000CC"/>
                </a:solidFill>
              </a:rPr>
              <a:t> </a:t>
            </a:r>
            <a:r>
              <a:rPr lang="ar-IQ" sz="1600" b="1" dirty="0" smtClean="0">
                <a:solidFill>
                  <a:schemeClr val="tx1"/>
                </a:solidFill>
              </a:rPr>
              <a:t>. القدرة المالية التي </a:t>
            </a:r>
            <a:r>
              <a:rPr lang="ar-IQ" sz="1600" b="1" dirty="0">
                <a:solidFill>
                  <a:schemeClr val="tx1"/>
                </a:solidFill>
              </a:rPr>
              <a:t>ترتبط برغبة اصحاب </a:t>
            </a:r>
            <a:r>
              <a:rPr lang="ar-IQ" sz="1600" b="1" dirty="0" smtClean="0">
                <a:solidFill>
                  <a:schemeClr val="tx1"/>
                </a:solidFill>
              </a:rPr>
              <a:t>القرار على اشباع الاحتياجات وهي عملية متغيرة وترتبط ارتباطاً وثيقاً بالتخصيصات المالية </a:t>
            </a:r>
            <a:endParaRPr lang="ar-IQ" sz="1600" b="1"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icture1.png"/>
          <p:cNvPicPr>
            <a:picLocks noChangeAspect="1"/>
          </p:cNvPicPr>
          <p:nvPr/>
        </p:nvPicPr>
        <p:blipFill>
          <a:blip r:embed="rId2" cstate="print"/>
          <a:stretch>
            <a:fillRect/>
          </a:stretch>
        </p:blipFill>
        <p:spPr>
          <a:xfrm>
            <a:off x="0" y="0"/>
            <a:ext cx="10101572" cy="7101408"/>
          </a:xfrm>
          <a:prstGeom prst="rect">
            <a:avLst/>
          </a:prstGeom>
        </p:spPr>
      </p:pic>
      <p:sp>
        <p:nvSpPr>
          <p:cNvPr id="6" name="TextBox 5"/>
          <p:cNvSpPr txBox="1"/>
          <p:nvPr/>
        </p:nvSpPr>
        <p:spPr>
          <a:xfrm>
            <a:off x="550286" y="1343670"/>
            <a:ext cx="9001000" cy="1077218"/>
          </a:xfrm>
          <a:prstGeom prst="rect">
            <a:avLst/>
          </a:prstGeom>
          <a:noFill/>
        </p:spPr>
        <p:txBody>
          <a:bodyPr wrap="square" rtlCol="0">
            <a:spAutoFit/>
          </a:bodyPr>
          <a:lstStyle/>
          <a:p>
            <a:pPr marL="269875" indent="-269875" algn="justLow"/>
            <a:r>
              <a:rPr lang="ar-IQ" sz="2400" dirty="0" smtClean="0">
                <a:cs typeface="Sultan Medium" pitchFamily="2" charset="-78"/>
              </a:rPr>
              <a:t>10</a:t>
            </a:r>
            <a:r>
              <a:rPr lang="ar-IQ" sz="3200" dirty="0" smtClean="0">
                <a:cs typeface="Sultan Medium" pitchFamily="2" charset="-78"/>
              </a:rPr>
              <a:t>. </a:t>
            </a:r>
            <a:r>
              <a:rPr lang="ar-IQ" sz="2400" b="1" dirty="0" smtClean="0">
                <a:cs typeface="Sultan Medium" pitchFamily="2" charset="-78"/>
              </a:rPr>
              <a:t>الواجهة الخامسة. </a:t>
            </a:r>
            <a:endParaRPr lang="en-US" sz="3200" b="1" dirty="0" smtClean="0">
              <a:cs typeface="Sultan Medium" pitchFamily="2" charset="-78"/>
            </a:endParaRPr>
          </a:p>
          <a:p>
            <a:pPr lvl="0" algn="justLow"/>
            <a:endParaRPr lang="en-US" sz="3200" dirty="0" smtClean="0">
              <a:cs typeface="Sultan Medium" pitchFamily="2" charset="-78"/>
            </a:endParaRPr>
          </a:p>
        </p:txBody>
      </p:sp>
      <p:pic>
        <p:nvPicPr>
          <p:cNvPr id="12" name="Picture 11" descr="شعار-دائرة-العمليات-2020.png"/>
          <p:cNvPicPr>
            <a:picLocks noChangeAspect="1"/>
          </p:cNvPicPr>
          <p:nvPr/>
        </p:nvPicPr>
        <p:blipFill>
          <a:blip r:embed="rId3" cstate="print">
            <a:clrChange>
              <a:clrFrom>
                <a:srgbClr val="FFFFFF"/>
              </a:clrFrom>
              <a:clrTo>
                <a:srgbClr val="FFFFFF">
                  <a:alpha val="0"/>
                </a:srgbClr>
              </a:clrTo>
            </a:clrChange>
          </a:blip>
          <a:stretch>
            <a:fillRect/>
          </a:stretch>
        </p:blipFill>
        <p:spPr>
          <a:xfrm>
            <a:off x="128465" y="44624"/>
            <a:ext cx="800081" cy="692696"/>
          </a:xfrm>
          <a:prstGeom prst="rect">
            <a:avLst/>
          </a:prstGeom>
        </p:spPr>
      </p:pic>
      <p:sp>
        <p:nvSpPr>
          <p:cNvPr id="8" name="Rectangle 7"/>
          <p:cNvSpPr/>
          <p:nvPr/>
        </p:nvSpPr>
        <p:spPr>
          <a:xfrm>
            <a:off x="488504" y="1988840"/>
            <a:ext cx="8928992" cy="43204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شعار-دائرة-العمليات-2020.png"/>
          <p:cNvPicPr>
            <a:picLocks noChangeAspect="1"/>
          </p:cNvPicPr>
          <p:nvPr/>
        </p:nvPicPr>
        <p:blipFill>
          <a:blip r:embed="rId3" cstate="print">
            <a:clrChange>
              <a:clrFrom>
                <a:srgbClr val="FFFFFF"/>
              </a:clrFrom>
              <a:clrTo>
                <a:srgbClr val="FFFFFF">
                  <a:alpha val="0"/>
                </a:srgbClr>
              </a:clrTo>
            </a:clrChange>
            <a:lum bright="70000" contrast="-70000"/>
          </a:blip>
          <a:stretch>
            <a:fillRect/>
          </a:stretch>
        </p:blipFill>
        <p:spPr>
          <a:xfrm>
            <a:off x="2864768" y="2276872"/>
            <a:ext cx="4324893" cy="3744416"/>
          </a:xfrm>
          <a:prstGeom prst="rect">
            <a:avLst/>
          </a:prstGeom>
        </p:spPr>
      </p:pic>
      <p:sp>
        <p:nvSpPr>
          <p:cNvPr id="26" name="Rectangle 25"/>
          <p:cNvSpPr/>
          <p:nvPr/>
        </p:nvSpPr>
        <p:spPr>
          <a:xfrm>
            <a:off x="2108684" y="2032583"/>
            <a:ext cx="5688632" cy="648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sz="3600" b="1" dirty="0" smtClean="0">
                <a:solidFill>
                  <a:schemeClr val="tx1"/>
                </a:solidFill>
              </a:rPr>
              <a:t>سيناريو عمليات مكافحة الارهاب </a:t>
            </a:r>
            <a:endParaRPr lang="en-US" sz="3600" b="1" dirty="0">
              <a:solidFill>
                <a:schemeClr val="tx1"/>
              </a:solidFill>
            </a:endParaRPr>
          </a:p>
        </p:txBody>
      </p:sp>
      <p:sp>
        <p:nvSpPr>
          <p:cNvPr id="30" name="Rectangle 29">
            <a:hlinkClick r:id="rId4" action="ppaction://hlinksldjump"/>
          </p:cNvPr>
          <p:cNvSpPr/>
          <p:nvPr/>
        </p:nvSpPr>
        <p:spPr>
          <a:xfrm>
            <a:off x="3224808" y="3140968"/>
            <a:ext cx="3528392" cy="864096"/>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ar-IQ" sz="3200" b="1" dirty="0" smtClean="0">
                <a:solidFill>
                  <a:schemeClr val="tx1"/>
                </a:solidFill>
              </a:rPr>
              <a:t>الثـــغـــرات (الفجوات)</a:t>
            </a:r>
          </a:p>
          <a:p>
            <a:pPr algn="ctr" rtl="0"/>
            <a:r>
              <a:rPr lang="ar-IQ" sz="2400" b="1" dirty="0" smtClean="0">
                <a:solidFill>
                  <a:srgbClr val="FF0000"/>
                </a:solidFill>
              </a:rPr>
              <a:t>(نموذج) </a:t>
            </a:r>
          </a:p>
        </p:txBody>
      </p:sp>
      <p:sp>
        <p:nvSpPr>
          <p:cNvPr id="13" name="Rectangle 12"/>
          <p:cNvSpPr/>
          <p:nvPr/>
        </p:nvSpPr>
        <p:spPr>
          <a:xfrm>
            <a:off x="920552" y="260648"/>
            <a:ext cx="7704856" cy="646331"/>
          </a:xfrm>
          <a:prstGeom prst="rect">
            <a:avLst/>
          </a:prstGeom>
        </p:spPr>
        <p:txBody>
          <a:bodyPr wrap="square">
            <a:spAutoFit/>
          </a:bodyPr>
          <a:lstStyle/>
          <a:p>
            <a:pPr lvl="0" algn="ctr">
              <a:defRPr/>
            </a:pPr>
            <a:r>
              <a:rPr lang="ar-IQ" sz="3600" u="sng" dirty="0">
                <a:ln w="12700">
                  <a:solidFill>
                    <a:prstClr val="black"/>
                  </a:solidFill>
                </a:ln>
                <a:solidFill>
                  <a:srgbClr val="FFC000"/>
                </a:solidFill>
                <a:cs typeface="MCS Jeddah S_U normal." pitchFamily="2" charset="-78"/>
              </a:rPr>
              <a:t>نظام هيكلية القوة وتجميع وتحليل القدرات </a:t>
            </a:r>
            <a:endParaRPr lang="en-US" sz="3600" u="sng" dirty="0">
              <a:ln w="12700">
                <a:solidFill>
                  <a:prstClr val="black"/>
                </a:solidFill>
              </a:ln>
              <a:solidFill>
                <a:srgbClr val="FFC000"/>
              </a:solidFill>
              <a:cs typeface="MCS Jeddah S_U normal." pitchFamily="2" charset="-78"/>
            </a:endParaRPr>
          </a:p>
        </p:txBody>
      </p:sp>
      <p:sp>
        <p:nvSpPr>
          <p:cNvPr id="15" name="Rounded Rectangular Callout 14"/>
          <p:cNvSpPr/>
          <p:nvPr/>
        </p:nvSpPr>
        <p:spPr>
          <a:xfrm>
            <a:off x="584780" y="4509120"/>
            <a:ext cx="2856052" cy="648072"/>
          </a:xfrm>
          <a:prstGeom prst="wedgeRoundRectCallout">
            <a:avLst>
              <a:gd name="adj1" fmla="val 67303"/>
              <a:gd name="adj2" fmla="val -119368"/>
              <a:gd name="adj3" fmla="val 16667"/>
            </a:avLst>
          </a:prstGeom>
          <a:solidFill>
            <a:schemeClr val="accent3">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justLow"/>
            <a:r>
              <a:rPr lang="ar-IQ" sz="1600" b="1" dirty="0" smtClean="0">
                <a:solidFill>
                  <a:schemeClr val="tx1"/>
                </a:solidFill>
              </a:rPr>
              <a:t>الثغرات ( الفجوات ) التي تم التوصل اليها على ضوء الخطوة السابقة </a:t>
            </a:r>
            <a:endParaRPr lang="ar-IQ" sz="1600" b="1" dirty="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icture1.png"/>
          <p:cNvPicPr>
            <a:picLocks noChangeAspect="1"/>
          </p:cNvPicPr>
          <p:nvPr/>
        </p:nvPicPr>
        <p:blipFill>
          <a:blip r:embed="rId2" cstate="print"/>
          <a:stretch>
            <a:fillRect/>
          </a:stretch>
        </p:blipFill>
        <p:spPr>
          <a:xfrm>
            <a:off x="0" y="0"/>
            <a:ext cx="10101572" cy="7101408"/>
          </a:xfrm>
          <a:prstGeom prst="rect">
            <a:avLst/>
          </a:prstGeom>
        </p:spPr>
      </p:pic>
      <p:sp>
        <p:nvSpPr>
          <p:cNvPr id="6" name="TextBox 5"/>
          <p:cNvSpPr txBox="1"/>
          <p:nvPr/>
        </p:nvSpPr>
        <p:spPr>
          <a:xfrm>
            <a:off x="452500" y="1271662"/>
            <a:ext cx="9001000" cy="1077218"/>
          </a:xfrm>
          <a:prstGeom prst="rect">
            <a:avLst/>
          </a:prstGeom>
          <a:noFill/>
        </p:spPr>
        <p:txBody>
          <a:bodyPr wrap="square" rtlCol="0">
            <a:spAutoFit/>
          </a:bodyPr>
          <a:lstStyle/>
          <a:p>
            <a:pPr marL="269875" indent="-269875" algn="justLow"/>
            <a:r>
              <a:rPr lang="ar-IQ" sz="2400" dirty="0" smtClean="0">
                <a:cs typeface="Sultan Medium" pitchFamily="2" charset="-78"/>
              </a:rPr>
              <a:t>11</a:t>
            </a:r>
            <a:r>
              <a:rPr lang="ar-IQ" sz="3200" dirty="0" smtClean="0">
                <a:cs typeface="Sultan Medium" pitchFamily="2" charset="-78"/>
              </a:rPr>
              <a:t>. </a:t>
            </a:r>
            <a:r>
              <a:rPr lang="ar-IQ" sz="2400" b="1" dirty="0" smtClean="0">
                <a:cs typeface="Sultan Medium" pitchFamily="2" charset="-78"/>
              </a:rPr>
              <a:t>الواجهة السادسة . </a:t>
            </a:r>
            <a:endParaRPr lang="en-US" sz="3200" b="1" dirty="0" smtClean="0">
              <a:cs typeface="Sultan Medium" pitchFamily="2" charset="-78"/>
            </a:endParaRPr>
          </a:p>
          <a:p>
            <a:pPr lvl="0" algn="justLow"/>
            <a:endParaRPr lang="en-US" sz="3200" dirty="0" smtClean="0">
              <a:cs typeface="Sultan Medium" pitchFamily="2" charset="-78"/>
            </a:endParaRPr>
          </a:p>
        </p:txBody>
      </p:sp>
      <p:pic>
        <p:nvPicPr>
          <p:cNvPr id="12" name="Picture 11" descr="شعار-دائرة-العمليات-2020.png"/>
          <p:cNvPicPr>
            <a:picLocks noChangeAspect="1"/>
          </p:cNvPicPr>
          <p:nvPr/>
        </p:nvPicPr>
        <p:blipFill>
          <a:blip r:embed="rId3" cstate="print">
            <a:clrChange>
              <a:clrFrom>
                <a:srgbClr val="FFFFFF"/>
              </a:clrFrom>
              <a:clrTo>
                <a:srgbClr val="FFFFFF">
                  <a:alpha val="0"/>
                </a:srgbClr>
              </a:clrTo>
            </a:clrChange>
          </a:blip>
          <a:stretch>
            <a:fillRect/>
          </a:stretch>
        </p:blipFill>
        <p:spPr>
          <a:xfrm>
            <a:off x="128465" y="44624"/>
            <a:ext cx="800081" cy="692696"/>
          </a:xfrm>
          <a:prstGeom prst="rect">
            <a:avLst/>
          </a:prstGeom>
        </p:spPr>
      </p:pic>
      <p:sp>
        <p:nvSpPr>
          <p:cNvPr id="8" name="Rectangle 7"/>
          <p:cNvSpPr/>
          <p:nvPr/>
        </p:nvSpPr>
        <p:spPr>
          <a:xfrm>
            <a:off x="488504" y="1844824"/>
            <a:ext cx="8928992" cy="44644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شعار-دائرة-العمليات-2020.png"/>
          <p:cNvPicPr>
            <a:picLocks noChangeAspect="1"/>
          </p:cNvPicPr>
          <p:nvPr/>
        </p:nvPicPr>
        <p:blipFill>
          <a:blip r:embed="rId3" cstate="print">
            <a:clrChange>
              <a:clrFrom>
                <a:srgbClr val="FFFFFF"/>
              </a:clrFrom>
              <a:clrTo>
                <a:srgbClr val="FFFFFF">
                  <a:alpha val="0"/>
                </a:srgbClr>
              </a:clrTo>
            </a:clrChange>
            <a:lum bright="70000" contrast="-70000"/>
          </a:blip>
          <a:stretch>
            <a:fillRect/>
          </a:stretch>
        </p:blipFill>
        <p:spPr>
          <a:xfrm>
            <a:off x="2936776" y="2132856"/>
            <a:ext cx="4324893" cy="3744416"/>
          </a:xfrm>
          <a:prstGeom prst="rect">
            <a:avLst/>
          </a:prstGeom>
        </p:spPr>
      </p:pic>
      <p:sp>
        <p:nvSpPr>
          <p:cNvPr id="26" name="Rectangle 25"/>
          <p:cNvSpPr/>
          <p:nvPr/>
        </p:nvSpPr>
        <p:spPr>
          <a:xfrm>
            <a:off x="2144688" y="1916832"/>
            <a:ext cx="5688632" cy="648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sz="3600" b="1" dirty="0" smtClean="0">
                <a:solidFill>
                  <a:schemeClr val="tx1"/>
                </a:solidFill>
              </a:rPr>
              <a:t>سيناريو عمليات مكافحة الارهاب </a:t>
            </a:r>
            <a:endParaRPr lang="en-US" sz="3600" b="1" dirty="0">
              <a:solidFill>
                <a:schemeClr val="tx1"/>
              </a:solidFill>
            </a:endParaRPr>
          </a:p>
        </p:txBody>
      </p:sp>
      <p:sp>
        <p:nvSpPr>
          <p:cNvPr id="14" name="TextBox 13"/>
          <p:cNvSpPr txBox="1"/>
          <p:nvPr/>
        </p:nvSpPr>
        <p:spPr>
          <a:xfrm>
            <a:off x="391830" y="5877272"/>
            <a:ext cx="9001000" cy="523220"/>
          </a:xfrm>
          <a:prstGeom prst="rect">
            <a:avLst/>
          </a:prstGeom>
          <a:noFill/>
        </p:spPr>
        <p:txBody>
          <a:bodyPr wrap="square" rtlCol="0">
            <a:spAutoFit/>
          </a:bodyPr>
          <a:lstStyle/>
          <a:p>
            <a:pPr marL="269875" indent="-269875" algn="justLow"/>
            <a:endParaRPr lang="en-US" sz="2800" dirty="0" smtClean="0">
              <a:solidFill>
                <a:srgbClr val="FF0000"/>
              </a:solidFill>
              <a:cs typeface="Sultan Medium" pitchFamily="2" charset="-78"/>
            </a:endParaRPr>
          </a:p>
        </p:txBody>
      </p:sp>
      <p:grpSp>
        <p:nvGrpSpPr>
          <p:cNvPr id="2" name="Group 1"/>
          <p:cNvGrpSpPr/>
          <p:nvPr/>
        </p:nvGrpSpPr>
        <p:grpSpPr>
          <a:xfrm>
            <a:off x="5385048" y="2780928"/>
            <a:ext cx="3600400" cy="936104"/>
            <a:chOff x="5385048" y="2780928"/>
            <a:chExt cx="3600400" cy="936104"/>
          </a:xfrm>
        </p:grpSpPr>
        <p:sp>
          <p:nvSpPr>
            <p:cNvPr id="30" name="Rectangle 29">
              <a:hlinkClick r:id="rId4" action="ppaction://hlinksldjump"/>
            </p:cNvPr>
            <p:cNvSpPr/>
            <p:nvPr/>
          </p:nvSpPr>
          <p:spPr>
            <a:xfrm>
              <a:off x="5457056" y="2780928"/>
              <a:ext cx="3528392" cy="864096"/>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ar-IQ" sz="2400" b="1" dirty="0" smtClean="0">
                  <a:solidFill>
                    <a:schemeClr val="tx1"/>
                  </a:solidFill>
                </a:rPr>
                <a:t>المخاطر </a:t>
              </a:r>
            </a:p>
            <a:p>
              <a:pPr algn="ctr" rtl="0"/>
              <a:r>
                <a:rPr lang="ar-IQ" sz="2400" b="1" dirty="0" smtClean="0">
                  <a:solidFill>
                    <a:schemeClr val="tx1"/>
                  </a:solidFill>
                </a:rPr>
                <a:t>(نموذج)</a:t>
              </a:r>
              <a:endParaRPr lang="en-US" sz="2400" b="1" dirty="0">
                <a:solidFill>
                  <a:schemeClr val="tx1"/>
                </a:solidFill>
              </a:endParaRPr>
            </a:p>
          </p:txBody>
        </p:sp>
        <p:sp>
          <p:nvSpPr>
            <p:cNvPr id="24" name="Rectangle 23"/>
            <p:cNvSpPr/>
            <p:nvPr/>
          </p:nvSpPr>
          <p:spPr>
            <a:xfrm>
              <a:off x="5385048" y="3212976"/>
              <a:ext cx="720080"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b="1" dirty="0" smtClean="0">
                  <a:solidFill>
                    <a:srgbClr val="FF0000"/>
                  </a:solidFill>
                </a:rPr>
                <a:t>أضغط</a:t>
              </a:r>
              <a:endParaRPr lang="en-US" b="1" dirty="0">
                <a:solidFill>
                  <a:srgbClr val="FF0000"/>
                </a:solidFill>
              </a:endParaRPr>
            </a:p>
          </p:txBody>
        </p:sp>
      </p:grpSp>
      <p:grpSp>
        <p:nvGrpSpPr>
          <p:cNvPr id="4" name="Group 3"/>
          <p:cNvGrpSpPr/>
          <p:nvPr/>
        </p:nvGrpSpPr>
        <p:grpSpPr>
          <a:xfrm>
            <a:off x="928546" y="2780928"/>
            <a:ext cx="3736422" cy="1008112"/>
            <a:chOff x="928546" y="2780928"/>
            <a:chExt cx="3736422" cy="1008112"/>
          </a:xfrm>
        </p:grpSpPr>
        <p:sp>
          <p:nvSpPr>
            <p:cNvPr id="18" name="Rectangle 17">
              <a:hlinkClick r:id="rId5" action="ppaction://hlinksldjump"/>
            </p:cNvPr>
            <p:cNvSpPr/>
            <p:nvPr/>
          </p:nvSpPr>
          <p:spPr>
            <a:xfrm>
              <a:off x="928546" y="2780928"/>
              <a:ext cx="3736422" cy="864096"/>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ar-IQ" sz="2400" b="1" dirty="0" smtClean="0">
                  <a:solidFill>
                    <a:schemeClr val="tx1"/>
                  </a:solidFill>
                </a:rPr>
                <a:t>الاجراءات لسد الثغرات ( الفجوات)</a:t>
              </a:r>
            </a:p>
            <a:p>
              <a:pPr algn="ctr" rtl="0"/>
              <a:r>
                <a:rPr lang="ar-IQ" sz="2400" b="1" dirty="0">
                  <a:solidFill>
                    <a:schemeClr val="tx1"/>
                  </a:solidFill>
                </a:rPr>
                <a:t>(نموذج</a:t>
              </a:r>
              <a:r>
                <a:rPr lang="ar-IQ" sz="2400" b="1" dirty="0" smtClean="0">
                  <a:solidFill>
                    <a:schemeClr val="tx1"/>
                  </a:solidFill>
                </a:rPr>
                <a:t>) </a:t>
              </a:r>
            </a:p>
          </p:txBody>
        </p:sp>
        <p:sp>
          <p:nvSpPr>
            <p:cNvPr id="25" name="Rectangle 24"/>
            <p:cNvSpPr/>
            <p:nvPr/>
          </p:nvSpPr>
          <p:spPr>
            <a:xfrm>
              <a:off x="928546" y="3284984"/>
              <a:ext cx="720080"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b="1" dirty="0" smtClean="0">
                  <a:solidFill>
                    <a:srgbClr val="FF0000"/>
                  </a:solidFill>
                </a:rPr>
                <a:t>أضغط</a:t>
              </a:r>
              <a:endParaRPr lang="en-US" b="1" dirty="0">
                <a:solidFill>
                  <a:srgbClr val="FF0000"/>
                </a:solidFill>
              </a:endParaRPr>
            </a:p>
          </p:txBody>
        </p:sp>
      </p:grpSp>
      <p:sp>
        <p:nvSpPr>
          <p:cNvPr id="27" name="Rectangle 26"/>
          <p:cNvSpPr/>
          <p:nvPr/>
        </p:nvSpPr>
        <p:spPr>
          <a:xfrm>
            <a:off x="920552" y="260648"/>
            <a:ext cx="7704856" cy="646331"/>
          </a:xfrm>
          <a:prstGeom prst="rect">
            <a:avLst/>
          </a:prstGeom>
        </p:spPr>
        <p:txBody>
          <a:bodyPr wrap="square">
            <a:spAutoFit/>
          </a:bodyPr>
          <a:lstStyle/>
          <a:p>
            <a:pPr lvl="0" algn="ctr">
              <a:defRPr/>
            </a:pPr>
            <a:r>
              <a:rPr lang="ar-IQ" sz="3600" u="sng" dirty="0">
                <a:ln w="12700">
                  <a:solidFill>
                    <a:prstClr val="black"/>
                  </a:solidFill>
                </a:ln>
                <a:solidFill>
                  <a:srgbClr val="FFC000"/>
                </a:solidFill>
                <a:cs typeface="MCS Jeddah S_U normal." pitchFamily="2" charset="-78"/>
              </a:rPr>
              <a:t>نظام هيكلية القوة وتجميع وتحليل القدرات </a:t>
            </a:r>
            <a:endParaRPr lang="en-US" sz="3600" u="sng" dirty="0">
              <a:ln w="12700">
                <a:solidFill>
                  <a:prstClr val="black"/>
                </a:solidFill>
              </a:ln>
              <a:solidFill>
                <a:srgbClr val="FFC000"/>
              </a:solidFill>
              <a:cs typeface="MCS Jeddah S_U normal." pitchFamily="2" charset="-78"/>
            </a:endParaRPr>
          </a:p>
        </p:txBody>
      </p:sp>
      <p:sp>
        <p:nvSpPr>
          <p:cNvPr id="28" name="Rounded Rectangular Callout 27"/>
          <p:cNvSpPr/>
          <p:nvPr/>
        </p:nvSpPr>
        <p:spPr>
          <a:xfrm>
            <a:off x="5961112" y="4185266"/>
            <a:ext cx="3216092" cy="648072"/>
          </a:xfrm>
          <a:prstGeom prst="wedgeRoundRectCallout">
            <a:avLst>
              <a:gd name="adj1" fmla="val 6714"/>
              <a:gd name="adj2" fmla="val -129098"/>
              <a:gd name="adj3" fmla="val 16667"/>
            </a:avLst>
          </a:prstGeom>
          <a:solidFill>
            <a:schemeClr val="accent3">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justLow"/>
            <a:r>
              <a:rPr lang="ar-IQ" sz="1600" b="1" dirty="0" smtClean="0">
                <a:solidFill>
                  <a:schemeClr val="tx1"/>
                </a:solidFill>
              </a:rPr>
              <a:t>العمل على نموذج </a:t>
            </a:r>
            <a:r>
              <a:rPr lang="ar-IQ" sz="1600" b="1" dirty="0">
                <a:solidFill>
                  <a:schemeClr val="tx1"/>
                </a:solidFill>
              </a:rPr>
              <a:t>المخاطر من ناحية </a:t>
            </a:r>
            <a:r>
              <a:rPr lang="ar-IQ" sz="1600" b="1" dirty="0" smtClean="0">
                <a:solidFill>
                  <a:schemeClr val="tx1"/>
                </a:solidFill>
              </a:rPr>
              <a:t>نسبة احتمالية حدوثها ونسبة تأثيرها .</a:t>
            </a:r>
            <a:endParaRPr lang="en-US" sz="1600" b="1" dirty="0">
              <a:solidFill>
                <a:schemeClr val="tx1"/>
              </a:solidFill>
            </a:endParaRPr>
          </a:p>
        </p:txBody>
      </p:sp>
      <p:sp>
        <p:nvSpPr>
          <p:cNvPr id="29" name="Rounded Rectangular Callout 28"/>
          <p:cNvSpPr/>
          <p:nvPr/>
        </p:nvSpPr>
        <p:spPr>
          <a:xfrm>
            <a:off x="632520" y="4509302"/>
            <a:ext cx="4032448" cy="1152128"/>
          </a:xfrm>
          <a:prstGeom prst="wedgeRoundRectCallout">
            <a:avLst>
              <a:gd name="adj1" fmla="val 27515"/>
              <a:gd name="adj2" fmla="val -123929"/>
              <a:gd name="adj3" fmla="val 16667"/>
            </a:avLst>
          </a:prstGeom>
          <a:solidFill>
            <a:schemeClr val="accent3">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justLow"/>
            <a:r>
              <a:rPr lang="ar-IQ" sz="1600" b="1" dirty="0" smtClean="0">
                <a:solidFill>
                  <a:schemeClr val="tx1"/>
                </a:solidFill>
              </a:rPr>
              <a:t>العمل على النموذج بتسلسل بحيث تكون الاسبقية للثغرة (الفجوة) ذات مخاطر عالية جدا من ناحية احتمالية حدوثها وتأثيرها وتنتهي بالمنخفضة جدا لغرض ايجاد الحلول المناسبة لتلك الثغرات .</a:t>
            </a:r>
            <a:endParaRPr lang="en-US" sz="1600" b="1"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شعار-دائرة-العمليات-2020.png"/>
          <p:cNvPicPr>
            <a:picLocks noChangeAspect="1"/>
          </p:cNvPicPr>
          <p:nvPr/>
        </p:nvPicPr>
        <p:blipFill>
          <a:blip r:embed="rId2" cstate="print">
            <a:clrChange>
              <a:clrFrom>
                <a:srgbClr val="FFFFFF"/>
              </a:clrFrom>
              <a:clrTo>
                <a:srgbClr val="FFFFFF">
                  <a:alpha val="0"/>
                </a:srgbClr>
              </a:clrTo>
            </a:clrChange>
            <a:lum bright="70000" contrast="-70000"/>
          </a:blip>
          <a:stretch>
            <a:fillRect/>
          </a:stretch>
        </p:blipFill>
        <p:spPr>
          <a:xfrm>
            <a:off x="2792760" y="2348880"/>
            <a:ext cx="4324893" cy="3744416"/>
          </a:xfrm>
          <a:prstGeom prst="rect">
            <a:avLst/>
          </a:prstGeom>
        </p:spPr>
      </p:pic>
      <p:sp>
        <p:nvSpPr>
          <p:cNvPr id="4" name="Down Arrow 3"/>
          <p:cNvSpPr/>
          <p:nvPr/>
        </p:nvSpPr>
        <p:spPr>
          <a:xfrm>
            <a:off x="1784648" y="2397177"/>
            <a:ext cx="288032" cy="3365632"/>
          </a:xfrm>
          <a:prstGeom prst="down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ar-IQ" sz="1400" b="1">
              <a:solidFill>
                <a:schemeClr val="tx1"/>
              </a:solidFill>
            </a:endParaRPr>
          </a:p>
        </p:txBody>
      </p:sp>
      <p:sp>
        <p:nvSpPr>
          <p:cNvPr id="130" name="Down Arrow 129"/>
          <p:cNvSpPr/>
          <p:nvPr/>
        </p:nvSpPr>
        <p:spPr>
          <a:xfrm>
            <a:off x="4088904" y="2420888"/>
            <a:ext cx="288032" cy="3365632"/>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ar-IQ" sz="1400" b="1">
              <a:solidFill>
                <a:schemeClr val="tx1"/>
              </a:solidFill>
            </a:endParaRPr>
          </a:p>
        </p:txBody>
      </p:sp>
      <p:sp>
        <p:nvSpPr>
          <p:cNvPr id="131" name="Down Arrow 130"/>
          <p:cNvSpPr/>
          <p:nvPr/>
        </p:nvSpPr>
        <p:spPr>
          <a:xfrm>
            <a:off x="6537176" y="2420888"/>
            <a:ext cx="288032" cy="3365632"/>
          </a:xfrm>
          <a:prstGeom prst="down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ar-IQ" sz="1400" b="1">
              <a:solidFill>
                <a:schemeClr val="tx1"/>
              </a:solidFill>
            </a:endParaRPr>
          </a:p>
        </p:txBody>
      </p:sp>
      <p:pic>
        <p:nvPicPr>
          <p:cNvPr id="3" name="Picture 2" descr="Picture1.png"/>
          <p:cNvPicPr>
            <a:picLocks noChangeAspect="1"/>
          </p:cNvPicPr>
          <p:nvPr/>
        </p:nvPicPr>
        <p:blipFill>
          <a:blip r:embed="rId3" cstate="print"/>
          <a:stretch>
            <a:fillRect/>
          </a:stretch>
        </p:blipFill>
        <p:spPr>
          <a:xfrm>
            <a:off x="-87560" y="-99392"/>
            <a:ext cx="10101572" cy="7101408"/>
          </a:xfrm>
          <a:prstGeom prst="rect">
            <a:avLst/>
          </a:prstGeom>
        </p:spPr>
      </p:pic>
      <p:sp>
        <p:nvSpPr>
          <p:cNvPr id="6" name="TextBox 5"/>
          <p:cNvSpPr txBox="1"/>
          <p:nvPr/>
        </p:nvSpPr>
        <p:spPr>
          <a:xfrm>
            <a:off x="560513" y="620688"/>
            <a:ext cx="9001000" cy="1077218"/>
          </a:xfrm>
          <a:prstGeom prst="rect">
            <a:avLst/>
          </a:prstGeom>
          <a:noFill/>
        </p:spPr>
        <p:txBody>
          <a:bodyPr wrap="square" rtlCol="0">
            <a:spAutoFit/>
          </a:bodyPr>
          <a:lstStyle/>
          <a:p>
            <a:pPr marL="269875" indent="-269875" algn="justLow"/>
            <a:r>
              <a:rPr lang="ar-IQ" sz="2400" dirty="0" smtClean="0">
                <a:solidFill>
                  <a:prstClr val="black"/>
                </a:solidFill>
                <a:cs typeface="Sultan Medium" pitchFamily="2" charset="-78"/>
              </a:rPr>
              <a:t>12</a:t>
            </a:r>
            <a:r>
              <a:rPr lang="ar-IQ" sz="3200" dirty="0" smtClean="0">
                <a:solidFill>
                  <a:prstClr val="black"/>
                </a:solidFill>
                <a:cs typeface="Sultan Medium" pitchFamily="2" charset="-78"/>
              </a:rPr>
              <a:t>. </a:t>
            </a:r>
            <a:r>
              <a:rPr lang="ar-IQ" sz="2400" b="1" dirty="0" smtClean="0">
                <a:solidFill>
                  <a:prstClr val="black"/>
                </a:solidFill>
                <a:cs typeface="Sultan Medium" pitchFamily="2" charset="-78"/>
              </a:rPr>
              <a:t>الواجهة </a:t>
            </a:r>
            <a:r>
              <a:rPr lang="ar-IQ" sz="2400" b="1" dirty="0">
                <a:cs typeface="Sultan Medium" pitchFamily="2" charset="-78"/>
              </a:rPr>
              <a:t>السابعة </a:t>
            </a:r>
            <a:r>
              <a:rPr lang="ar-IQ" sz="2400" b="1" dirty="0" smtClean="0">
                <a:solidFill>
                  <a:prstClr val="black"/>
                </a:solidFill>
                <a:cs typeface="Sultan Medium" pitchFamily="2" charset="-78"/>
              </a:rPr>
              <a:t>. </a:t>
            </a:r>
            <a:endParaRPr lang="en-US" sz="3200" b="1" dirty="0" smtClean="0">
              <a:solidFill>
                <a:prstClr val="black"/>
              </a:solidFill>
              <a:cs typeface="Sultan Medium" pitchFamily="2" charset="-78"/>
            </a:endParaRPr>
          </a:p>
          <a:p>
            <a:pPr algn="justLow"/>
            <a:endParaRPr lang="en-US" sz="3200" dirty="0" smtClean="0">
              <a:solidFill>
                <a:prstClr val="black"/>
              </a:solidFill>
              <a:cs typeface="Sultan Medium" pitchFamily="2" charset="-78"/>
            </a:endParaRPr>
          </a:p>
        </p:txBody>
      </p:sp>
      <p:pic>
        <p:nvPicPr>
          <p:cNvPr id="12" name="Picture 11" descr="شعار-دائرة-العمليات-2020.png"/>
          <p:cNvPicPr>
            <a:picLocks noChangeAspect="1"/>
          </p:cNvPicPr>
          <p:nvPr/>
        </p:nvPicPr>
        <p:blipFill>
          <a:blip r:embed="rId2" cstate="print">
            <a:clrChange>
              <a:clrFrom>
                <a:srgbClr val="FFFFFF"/>
              </a:clrFrom>
              <a:clrTo>
                <a:srgbClr val="FFFFFF">
                  <a:alpha val="0"/>
                </a:srgbClr>
              </a:clrTo>
            </a:clrChange>
          </a:blip>
          <a:stretch>
            <a:fillRect/>
          </a:stretch>
        </p:blipFill>
        <p:spPr>
          <a:xfrm>
            <a:off x="128465" y="44624"/>
            <a:ext cx="800081" cy="692696"/>
          </a:xfrm>
          <a:prstGeom prst="rect">
            <a:avLst/>
          </a:prstGeom>
        </p:spPr>
      </p:pic>
      <p:sp>
        <p:nvSpPr>
          <p:cNvPr id="8" name="Rectangle 7"/>
          <p:cNvSpPr/>
          <p:nvPr/>
        </p:nvSpPr>
        <p:spPr>
          <a:xfrm>
            <a:off x="272481" y="1159297"/>
            <a:ext cx="9289031" cy="53660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7776109" y="1556792"/>
            <a:ext cx="1346549" cy="324036"/>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sz="2400" b="1" dirty="0" smtClean="0">
                <a:solidFill>
                  <a:prstClr val="black"/>
                </a:solidFill>
              </a:rPr>
              <a:t>المراحل </a:t>
            </a:r>
            <a:endParaRPr lang="en-US" sz="3600" b="1" dirty="0">
              <a:solidFill>
                <a:prstClr val="black"/>
              </a:solidFill>
            </a:endParaRPr>
          </a:p>
        </p:txBody>
      </p:sp>
      <p:grpSp>
        <p:nvGrpSpPr>
          <p:cNvPr id="25" name="Group 24"/>
          <p:cNvGrpSpPr/>
          <p:nvPr/>
        </p:nvGrpSpPr>
        <p:grpSpPr>
          <a:xfrm>
            <a:off x="7657299" y="1988840"/>
            <a:ext cx="1600419" cy="3888432"/>
            <a:chOff x="7761311" y="3609020"/>
            <a:chExt cx="1454926" cy="1944216"/>
          </a:xfrm>
          <a:solidFill>
            <a:schemeClr val="tx2">
              <a:lumMod val="20000"/>
              <a:lumOff val="80000"/>
            </a:schemeClr>
          </a:solidFill>
        </p:grpSpPr>
        <p:sp>
          <p:nvSpPr>
            <p:cNvPr id="14" name="Rectangle 13"/>
            <p:cNvSpPr/>
            <p:nvPr/>
          </p:nvSpPr>
          <p:spPr>
            <a:xfrm>
              <a:off x="7761312" y="3609020"/>
              <a:ext cx="144016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sz="1600" b="1" u="sng" dirty="0" smtClean="0">
                  <a:solidFill>
                    <a:srgbClr val="FF0000"/>
                  </a:solidFill>
                </a:rPr>
                <a:t>المرحلة الاولى</a:t>
              </a:r>
            </a:p>
            <a:p>
              <a:pPr algn="ctr"/>
              <a:r>
                <a:rPr lang="ar-IQ" sz="2000" b="1" dirty="0" smtClean="0">
                  <a:solidFill>
                    <a:prstClr val="black"/>
                  </a:solidFill>
                </a:rPr>
                <a:t>الاستحضارات</a:t>
              </a:r>
              <a:endParaRPr lang="en-US" sz="2000" b="1" dirty="0">
                <a:solidFill>
                  <a:prstClr val="black"/>
                </a:solidFill>
              </a:endParaRPr>
            </a:p>
          </p:txBody>
        </p:sp>
        <p:sp>
          <p:nvSpPr>
            <p:cNvPr id="15" name="Rectangle 14"/>
            <p:cNvSpPr/>
            <p:nvPr/>
          </p:nvSpPr>
          <p:spPr>
            <a:xfrm>
              <a:off x="7761313" y="4005064"/>
              <a:ext cx="1440159"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sz="1600" b="1" u="sng" dirty="0" smtClean="0">
                  <a:solidFill>
                    <a:srgbClr val="FF0000"/>
                  </a:solidFill>
                </a:rPr>
                <a:t>المرحلة الثانية</a:t>
              </a:r>
            </a:p>
            <a:p>
              <a:pPr algn="ctr"/>
              <a:r>
                <a:rPr lang="ar-IQ" sz="2000" b="1" dirty="0" smtClean="0">
                  <a:solidFill>
                    <a:prstClr val="black"/>
                  </a:solidFill>
                </a:rPr>
                <a:t>الانفتاح</a:t>
              </a:r>
              <a:endParaRPr lang="en-US" sz="2000" b="1" dirty="0">
                <a:solidFill>
                  <a:prstClr val="black"/>
                </a:solidFill>
              </a:endParaRPr>
            </a:p>
          </p:txBody>
        </p:sp>
        <p:sp>
          <p:nvSpPr>
            <p:cNvPr id="21" name="Rectangle 20"/>
            <p:cNvSpPr/>
            <p:nvPr/>
          </p:nvSpPr>
          <p:spPr>
            <a:xfrm>
              <a:off x="7761311" y="4401108"/>
              <a:ext cx="144016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sz="1600" b="1" u="sng" dirty="0" smtClean="0">
                  <a:solidFill>
                    <a:srgbClr val="FF0000"/>
                  </a:solidFill>
                </a:rPr>
                <a:t>المرحلة الثالثة</a:t>
              </a:r>
            </a:p>
            <a:p>
              <a:pPr algn="ctr"/>
              <a:r>
                <a:rPr lang="ar-IQ" sz="2000" b="1" dirty="0" smtClean="0">
                  <a:solidFill>
                    <a:prstClr val="black"/>
                  </a:solidFill>
                </a:rPr>
                <a:t>التنفيذ </a:t>
              </a:r>
              <a:endParaRPr lang="en-US" sz="2000" b="1" dirty="0">
                <a:solidFill>
                  <a:prstClr val="black"/>
                </a:solidFill>
              </a:endParaRPr>
            </a:p>
          </p:txBody>
        </p:sp>
        <p:sp>
          <p:nvSpPr>
            <p:cNvPr id="22" name="Rectangle 21"/>
            <p:cNvSpPr/>
            <p:nvPr/>
          </p:nvSpPr>
          <p:spPr>
            <a:xfrm>
              <a:off x="7776077" y="4797152"/>
              <a:ext cx="144016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sz="1600" b="1" u="sng" dirty="0" smtClean="0">
                  <a:solidFill>
                    <a:srgbClr val="FF0000"/>
                  </a:solidFill>
                </a:rPr>
                <a:t>المرحلة الرابعة</a:t>
              </a:r>
              <a:endParaRPr lang="ar-IQ" sz="1050" b="1" u="sng" dirty="0" smtClean="0">
                <a:solidFill>
                  <a:srgbClr val="FF0000"/>
                </a:solidFill>
              </a:endParaRPr>
            </a:p>
            <a:p>
              <a:pPr algn="ctr"/>
              <a:r>
                <a:rPr lang="ar-IQ" sz="1600" b="1" dirty="0" smtClean="0">
                  <a:solidFill>
                    <a:prstClr val="black"/>
                  </a:solidFill>
                </a:rPr>
                <a:t>الانتقال من العمليات العسكرية الى المدنية</a:t>
              </a:r>
              <a:endParaRPr lang="en-US" sz="1600" b="1" dirty="0">
                <a:solidFill>
                  <a:prstClr val="black"/>
                </a:solidFill>
              </a:endParaRPr>
            </a:p>
          </p:txBody>
        </p:sp>
        <p:sp>
          <p:nvSpPr>
            <p:cNvPr id="23" name="Rectangle 22"/>
            <p:cNvSpPr/>
            <p:nvPr/>
          </p:nvSpPr>
          <p:spPr>
            <a:xfrm>
              <a:off x="7774171" y="5193196"/>
              <a:ext cx="1440160" cy="3600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sz="1600" b="1" u="sng" dirty="0" smtClean="0">
                  <a:solidFill>
                    <a:srgbClr val="FF0000"/>
                  </a:solidFill>
                </a:rPr>
                <a:t>المرحلة الخامسة</a:t>
              </a:r>
              <a:endParaRPr lang="ar-IQ" b="1" u="sng" dirty="0" smtClean="0">
                <a:solidFill>
                  <a:srgbClr val="FF0000"/>
                </a:solidFill>
              </a:endParaRPr>
            </a:p>
            <a:p>
              <a:pPr algn="ctr"/>
              <a:r>
                <a:rPr lang="ar-IQ" sz="2000" b="1" dirty="0" smtClean="0">
                  <a:solidFill>
                    <a:prstClr val="black"/>
                  </a:solidFill>
                </a:rPr>
                <a:t>اعادة التنظيم </a:t>
              </a:r>
              <a:endParaRPr lang="en-US" sz="2000" b="1" dirty="0">
                <a:solidFill>
                  <a:prstClr val="black"/>
                </a:solidFill>
              </a:endParaRPr>
            </a:p>
          </p:txBody>
        </p:sp>
      </p:grpSp>
      <p:sp>
        <p:nvSpPr>
          <p:cNvPr id="26" name="Rectangle 25"/>
          <p:cNvSpPr/>
          <p:nvPr/>
        </p:nvSpPr>
        <p:spPr>
          <a:xfrm>
            <a:off x="2792760" y="1196752"/>
            <a:ext cx="4248472"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sz="2800" b="1" dirty="0" smtClean="0">
                <a:solidFill>
                  <a:prstClr val="black"/>
                </a:solidFill>
              </a:rPr>
              <a:t>سيناريو عمليات مكافحة الارهاب </a:t>
            </a:r>
            <a:endParaRPr lang="en-US" sz="2800" b="1" dirty="0">
              <a:solidFill>
                <a:prstClr val="black"/>
              </a:solidFill>
            </a:endParaRPr>
          </a:p>
        </p:txBody>
      </p:sp>
      <p:sp>
        <p:nvSpPr>
          <p:cNvPr id="20" name="Rectangle 19"/>
          <p:cNvSpPr/>
          <p:nvPr/>
        </p:nvSpPr>
        <p:spPr>
          <a:xfrm>
            <a:off x="920552" y="260648"/>
            <a:ext cx="7704856" cy="523220"/>
          </a:xfrm>
          <a:prstGeom prst="rect">
            <a:avLst/>
          </a:prstGeom>
        </p:spPr>
        <p:txBody>
          <a:bodyPr wrap="square">
            <a:spAutoFit/>
          </a:bodyPr>
          <a:lstStyle/>
          <a:p>
            <a:pPr algn="ctr">
              <a:defRPr/>
            </a:pPr>
            <a:r>
              <a:rPr lang="ar-IQ" sz="2800" u="sng" dirty="0">
                <a:ln w="12700">
                  <a:solidFill>
                    <a:prstClr val="black"/>
                  </a:solidFill>
                </a:ln>
                <a:solidFill>
                  <a:srgbClr val="FFC000"/>
                </a:solidFill>
                <a:cs typeface="MCS Jeddah S_U normal." pitchFamily="2" charset="-78"/>
              </a:rPr>
              <a:t>نظام هيكلية القوة وتجميع وتحليل القدرات </a:t>
            </a:r>
            <a:endParaRPr lang="en-US" sz="2800" u="sng" dirty="0">
              <a:ln w="12700">
                <a:solidFill>
                  <a:prstClr val="black"/>
                </a:solidFill>
              </a:ln>
              <a:solidFill>
                <a:srgbClr val="FFC000"/>
              </a:solidFill>
              <a:cs typeface="MCS Jeddah S_U normal." pitchFamily="2" charset="-78"/>
            </a:endParaRPr>
          </a:p>
        </p:txBody>
      </p:sp>
      <p:grpSp>
        <p:nvGrpSpPr>
          <p:cNvPr id="90" name="Group 89"/>
          <p:cNvGrpSpPr/>
          <p:nvPr/>
        </p:nvGrpSpPr>
        <p:grpSpPr>
          <a:xfrm>
            <a:off x="1136576" y="2060849"/>
            <a:ext cx="6336703" cy="403365"/>
            <a:chOff x="2035886" y="3329864"/>
            <a:chExt cx="7315349" cy="403365"/>
          </a:xfrm>
        </p:grpSpPr>
        <p:sp>
          <p:nvSpPr>
            <p:cNvPr id="107" name="Rounded Rectangle 106"/>
            <p:cNvSpPr/>
            <p:nvPr/>
          </p:nvSpPr>
          <p:spPr bwMode="auto">
            <a:xfrm>
              <a:off x="7512910" y="3356991"/>
              <a:ext cx="1838325" cy="376238"/>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ar-IQ" sz="1400" b="1" dirty="0" smtClean="0">
                  <a:solidFill>
                    <a:schemeClr val="tx1"/>
                  </a:solidFill>
                </a:rPr>
                <a:t>الثغرات (الفجوات )</a:t>
              </a:r>
              <a:endParaRPr lang="en-US" sz="1400" b="1" dirty="0">
                <a:solidFill>
                  <a:schemeClr val="tx1"/>
                </a:solidFill>
              </a:endParaRPr>
            </a:p>
          </p:txBody>
        </p:sp>
        <p:grpSp>
          <p:nvGrpSpPr>
            <p:cNvPr id="96" name="Group 10"/>
            <p:cNvGrpSpPr>
              <a:grpSpLocks/>
            </p:cNvGrpSpPr>
            <p:nvPr/>
          </p:nvGrpSpPr>
          <p:grpSpPr bwMode="auto">
            <a:xfrm>
              <a:off x="2035886" y="3329864"/>
              <a:ext cx="4488961" cy="336328"/>
              <a:chOff x="4171340" y="1067806"/>
              <a:chExt cx="4490572" cy="336293"/>
            </a:xfrm>
            <a:solidFill>
              <a:schemeClr val="tx2">
                <a:lumMod val="20000"/>
                <a:lumOff val="80000"/>
              </a:schemeClr>
            </a:solidFill>
          </p:grpSpPr>
          <p:sp>
            <p:nvSpPr>
              <p:cNvPr id="102" name="Rounded Rectangle 101"/>
              <p:cNvSpPr/>
              <p:nvPr/>
            </p:nvSpPr>
            <p:spPr bwMode="auto">
              <a:xfrm>
                <a:off x="6824523" y="1099330"/>
                <a:ext cx="1837389" cy="30476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ar-IQ" sz="1400" b="1" dirty="0" smtClean="0">
                    <a:solidFill>
                      <a:schemeClr val="tx1"/>
                    </a:solidFill>
                  </a:rPr>
                  <a:t>المخاطر</a:t>
                </a:r>
                <a:endParaRPr lang="en-US" sz="1400" b="1" dirty="0">
                  <a:solidFill>
                    <a:schemeClr val="tx1"/>
                  </a:solidFill>
                </a:endParaRPr>
              </a:p>
            </p:txBody>
          </p:sp>
          <p:sp>
            <p:nvSpPr>
              <p:cNvPr id="103" name="Rounded Rectangle 102"/>
              <p:cNvSpPr/>
              <p:nvPr/>
            </p:nvSpPr>
            <p:spPr bwMode="auto">
              <a:xfrm>
                <a:off x="4171340" y="1067806"/>
                <a:ext cx="1837393" cy="330165"/>
              </a:xfrm>
              <a:prstGeom prst="round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ar-IQ" sz="1400" b="1" dirty="0" smtClean="0">
                    <a:solidFill>
                      <a:schemeClr val="tx1"/>
                    </a:solidFill>
                  </a:rPr>
                  <a:t>سد الثغرات (الفجوات )</a:t>
                </a:r>
                <a:endParaRPr lang="en-US" sz="1400" b="1" dirty="0">
                  <a:solidFill>
                    <a:schemeClr val="tx1"/>
                  </a:solidFill>
                </a:endParaRPr>
              </a:p>
            </p:txBody>
          </p:sp>
        </p:grpSp>
      </p:grpSp>
      <p:grpSp>
        <p:nvGrpSpPr>
          <p:cNvPr id="110" name="Group 109"/>
          <p:cNvGrpSpPr/>
          <p:nvPr/>
        </p:nvGrpSpPr>
        <p:grpSpPr>
          <a:xfrm>
            <a:off x="1111866" y="2881619"/>
            <a:ext cx="6336703" cy="403365"/>
            <a:chOff x="2035886" y="3329864"/>
            <a:chExt cx="7315349" cy="403365"/>
          </a:xfrm>
        </p:grpSpPr>
        <p:sp>
          <p:nvSpPr>
            <p:cNvPr id="111" name="Rounded Rectangle 110"/>
            <p:cNvSpPr/>
            <p:nvPr/>
          </p:nvSpPr>
          <p:spPr bwMode="auto">
            <a:xfrm>
              <a:off x="7512910" y="3356991"/>
              <a:ext cx="1838325" cy="376238"/>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ar-IQ" sz="1400" b="1" dirty="0" smtClean="0">
                  <a:solidFill>
                    <a:schemeClr val="tx1"/>
                  </a:solidFill>
                </a:rPr>
                <a:t>الثغرات (الفجوات )</a:t>
              </a:r>
              <a:endParaRPr lang="en-US" sz="1400" b="1" dirty="0">
                <a:solidFill>
                  <a:schemeClr val="tx1"/>
                </a:solidFill>
              </a:endParaRPr>
            </a:p>
          </p:txBody>
        </p:sp>
        <p:grpSp>
          <p:nvGrpSpPr>
            <p:cNvPr id="112" name="Group 10"/>
            <p:cNvGrpSpPr>
              <a:grpSpLocks/>
            </p:cNvGrpSpPr>
            <p:nvPr/>
          </p:nvGrpSpPr>
          <p:grpSpPr bwMode="auto">
            <a:xfrm>
              <a:off x="2035886" y="3329864"/>
              <a:ext cx="4488961" cy="336328"/>
              <a:chOff x="4171340" y="1067806"/>
              <a:chExt cx="4490572" cy="336293"/>
            </a:xfrm>
            <a:solidFill>
              <a:schemeClr val="tx2">
                <a:lumMod val="20000"/>
                <a:lumOff val="80000"/>
              </a:schemeClr>
            </a:solidFill>
          </p:grpSpPr>
          <p:sp>
            <p:nvSpPr>
              <p:cNvPr id="113" name="Rounded Rectangle 112"/>
              <p:cNvSpPr/>
              <p:nvPr/>
            </p:nvSpPr>
            <p:spPr bwMode="auto">
              <a:xfrm>
                <a:off x="6824523" y="1099330"/>
                <a:ext cx="1837389" cy="30476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ar-IQ" sz="1400" b="1" dirty="0" smtClean="0">
                    <a:solidFill>
                      <a:schemeClr val="tx1"/>
                    </a:solidFill>
                  </a:rPr>
                  <a:t>المخاطر</a:t>
                </a:r>
                <a:endParaRPr lang="en-US" sz="1400" b="1" dirty="0">
                  <a:solidFill>
                    <a:schemeClr val="tx1"/>
                  </a:solidFill>
                </a:endParaRPr>
              </a:p>
            </p:txBody>
          </p:sp>
          <p:sp>
            <p:nvSpPr>
              <p:cNvPr id="114" name="Rounded Rectangle 113"/>
              <p:cNvSpPr/>
              <p:nvPr/>
            </p:nvSpPr>
            <p:spPr bwMode="auto">
              <a:xfrm>
                <a:off x="4171340" y="1067806"/>
                <a:ext cx="1837393" cy="330165"/>
              </a:xfrm>
              <a:prstGeom prst="round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ar-IQ" sz="1400" b="1" dirty="0" smtClean="0">
                    <a:solidFill>
                      <a:schemeClr val="tx1"/>
                    </a:solidFill>
                  </a:rPr>
                  <a:t>سد الثغرات (الفجوات )</a:t>
                </a:r>
                <a:endParaRPr lang="en-US" sz="1400" b="1" dirty="0">
                  <a:solidFill>
                    <a:schemeClr val="tx1"/>
                  </a:solidFill>
                </a:endParaRPr>
              </a:p>
            </p:txBody>
          </p:sp>
        </p:grpSp>
      </p:grpSp>
      <p:grpSp>
        <p:nvGrpSpPr>
          <p:cNvPr id="115" name="Group 114"/>
          <p:cNvGrpSpPr/>
          <p:nvPr/>
        </p:nvGrpSpPr>
        <p:grpSpPr>
          <a:xfrm>
            <a:off x="1136576" y="3645024"/>
            <a:ext cx="6336703" cy="403365"/>
            <a:chOff x="2035886" y="3329864"/>
            <a:chExt cx="7315349" cy="403365"/>
          </a:xfrm>
        </p:grpSpPr>
        <p:sp>
          <p:nvSpPr>
            <p:cNvPr id="116" name="Rounded Rectangle 115"/>
            <p:cNvSpPr/>
            <p:nvPr/>
          </p:nvSpPr>
          <p:spPr bwMode="auto">
            <a:xfrm>
              <a:off x="7512910" y="3356991"/>
              <a:ext cx="1838325" cy="376238"/>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ar-IQ" sz="1400" b="1" dirty="0" smtClean="0">
                  <a:solidFill>
                    <a:schemeClr val="tx1"/>
                  </a:solidFill>
                </a:rPr>
                <a:t>الثغرات (الفجوات )</a:t>
              </a:r>
              <a:endParaRPr lang="en-US" sz="1400" b="1" dirty="0">
                <a:solidFill>
                  <a:schemeClr val="tx1"/>
                </a:solidFill>
              </a:endParaRPr>
            </a:p>
          </p:txBody>
        </p:sp>
        <p:grpSp>
          <p:nvGrpSpPr>
            <p:cNvPr id="117" name="Group 10"/>
            <p:cNvGrpSpPr>
              <a:grpSpLocks/>
            </p:cNvGrpSpPr>
            <p:nvPr/>
          </p:nvGrpSpPr>
          <p:grpSpPr bwMode="auto">
            <a:xfrm>
              <a:off x="2035886" y="3329864"/>
              <a:ext cx="4488961" cy="336328"/>
              <a:chOff x="4171340" y="1067806"/>
              <a:chExt cx="4490572" cy="336293"/>
            </a:xfrm>
            <a:solidFill>
              <a:schemeClr val="tx2">
                <a:lumMod val="20000"/>
                <a:lumOff val="80000"/>
              </a:schemeClr>
            </a:solidFill>
          </p:grpSpPr>
          <p:sp>
            <p:nvSpPr>
              <p:cNvPr id="118" name="Rounded Rectangle 117"/>
              <p:cNvSpPr/>
              <p:nvPr/>
            </p:nvSpPr>
            <p:spPr bwMode="auto">
              <a:xfrm>
                <a:off x="6824523" y="1099330"/>
                <a:ext cx="1837389" cy="30476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ar-IQ" sz="1400" b="1" dirty="0" smtClean="0">
                    <a:solidFill>
                      <a:schemeClr val="tx1"/>
                    </a:solidFill>
                  </a:rPr>
                  <a:t>المخاطر</a:t>
                </a:r>
                <a:endParaRPr lang="en-US" sz="1400" b="1" dirty="0">
                  <a:solidFill>
                    <a:schemeClr val="tx1"/>
                  </a:solidFill>
                </a:endParaRPr>
              </a:p>
            </p:txBody>
          </p:sp>
          <p:sp>
            <p:nvSpPr>
              <p:cNvPr id="119" name="Rounded Rectangle 118"/>
              <p:cNvSpPr/>
              <p:nvPr/>
            </p:nvSpPr>
            <p:spPr bwMode="auto">
              <a:xfrm>
                <a:off x="4171340" y="1067806"/>
                <a:ext cx="1837393" cy="330165"/>
              </a:xfrm>
              <a:prstGeom prst="round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ar-IQ" sz="1400" b="1" dirty="0" smtClean="0">
                    <a:solidFill>
                      <a:schemeClr val="tx1"/>
                    </a:solidFill>
                  </a:rPr>
                  <a:t>سد الثغرات (الفجوات )</a:t>
                </a:r>
                <a:endParaRPr lang="en-US" sz="1400" b="1" dirty="0">
                  <a:solidFill>
                    <a:schemeClr val="tx1"/>
                  </a:solidFill>
                </a:endParaRPr>
              </a:p>
            </p:txBody>
          </p:sp>
        </p:grpSp>
      </p:grpSp>
      <p:grpSp>
        <p:nvGrpSpPr>
          <p:cNvPr id="120" name="Group 119"/>
          <p:cNvGrpSpPr/>
          <p:nvPr/>
        </p:nvGrpSpPr>
        <p:grpSpPr>
          <a:xfrm>
            <a:off x="1136576" y="4465795"/>
            <a:ext cx="6336703" cy="403365"/>
            <a:chOff x="2035886" y="3329864"/>
            <a:chExt cx="7315349" cy="403365"/>
          </a:xfrm>
        </p:grpSpPr>
        <p:sp>
          <p:nvSpPr>
            <p:cNvPr id="121" name="Rounded Rectangle 120"/>
            <p:cNvSpPr/>
            <p:nvPr/>
          </p:nvSpPr>
          <p:spPr bwMode="auto">
            <a:xfrm>
              <a:off x="7512910" y="3356991"/>
              <a:ext cx="1838325" cy="376238"/>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ar-IQ" sz="1400" b="1" dirty="0" smtClean="0">
                  <a:solidFill>
                    <a:schemeClr val="tx1"/>
                  </a:solidFill>
                </a:rPr>
                <a:t>الثغرات (الفجوات )</a:t>
              </a:r>
              <a:endParaRPr lang="en-US" sz="1400" b="1" dirty="0">
                <a:solidFill>
                  <a:schemeClr val="tx1"/>
                </a:solidFill>
              </a:endParaRPr>
            </a:p>
          </p:txBody>
        </p:sp>
        <p:grpSp>
          <p:nvGrpSpPr>
            <p:cNvPr id="122" name="Group 10"/>
            <p:cNvGrpSpPr>
              <a:grpSpLocks/>
            </p:cNvGrpSpPr>
            <p:nvPr/>
          </p:nvGrpSpPr>
          <p:grpSpPr bwMode="auto">
            <a:xfrm>
              <a:off x="2035886" y="3329864"/>
              <a:ext cx="4488961" cy="336328"/>
              <a:chOff x="4171340" y="1067806"/>
              <a:chExt cx="4490572" cy="336293"/>
            </a:xfrm>
            <a:solidFill>
              <a:schemeClr val="tx2">
                <a:lumMod val="20000"/>
                <a:lumOff val="80000"/>
              </a:schemeClr>
            </a:solidFill>
          </p:grpSpPr>
          <p:sp>
            <p:nvSpPr>
              <p:cNvPr id="123" name="Rounded Rectangle 122"/>
              <p:cNvSpPr/>
              <p:nvPr/>
            </p:nvSpPr>
            <p:spPr bwMode="auto">
              <a:xfrm>
                <a:off x="6824523" y="1099330"/>
                <a:ext cx="1837389" cy="30476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ar-IQ" sz="1400" b="1" dirty="0" smtClean="0">
                    <a:solidFill>
                      <a:schemeClr val="tx1"/>
                    </a:solidFill>
                  </a:rPr>
                  <a:t>المخاطر</a:t>
                </a:r>
                <a:endParaRPr lang="en-US" sz="1400" b="1" dirty="0">
                  <a:solidFill>
                    <a:schemeClr val="tx1"/>
                  </a:solidFill>
                </a:endParaRPr>
              </a:p>
            </p:txBody>
          </p:sp>
          <p:sp>
            <p:nvSpPr>
              <p:cNvPr id="124" name="Rounded Rectangle 123"/>
              <p:cNvSpPr/>
              <p:nvPr/>
            </p:nvSpPr>
            <p:spPr bwMode="auto">
              <a:xfrm>
                <a:off x="4171340" y="1067806"/>
                <a:ext cx="1837393" cy="330165"/>
              </a:xfrm>
              <a:prstGeom prst="round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ar-IQ" sz="1400" b="1" dirty="0" smtClean="0">
                    <a:solidFill>
                      <a:schemeClr val="tx1"/>
                    </a:solidFill>
                  </a:rPr>
                  <a:t>سد الثغرات (الفجوات )</a:t>
                </a:r>
                <a:endParaRPr lang="en-US" sz="1400" b="1" dirty="0">
                  <a:solidFill>
                    <a:schemeClr val="tx1"/>
                  </a:solidFill>
                </a:endParaRPr>
              </a:p>
            </p:txBody>
          </p:sp>
        </p:grpSp>
      </p:grpSp>
      <p:grpSp>
        <p:nvGrpSpPr>
          <p:cNvPr id="125" name="Group 124"/>
          <p:cNvGrpSpPr/>
          <p:nvPr/>
        </p:nvGrpSpPr>
        <p:grpSpPr>
          <a:xfrm>
            <a:off x="1136576" y="5157192"/>
            <a:ext cx="6336703" cy="376238"/>
            <a:chOff x="2035886" y="3301181"/>
            <a:chExt cx="7315349" cy="376238"/>
          </a:xfrm>
        </p:grpSpPr>
        <p:sp>
          <p:nvSpPr>
            <p:cNvPr id="126" name="Rounded Rectangle 125"/>
            <p:cNvSpPr/>
            <p:nvPr/>
          </p:nvSpPr>
          <p:spPr bwMode="auto">
            <a:xfrm>
              <a:off x="7512910" y="3301181"/>
              <a:ext cx="1838325" cy="376238"/>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ar-IQ" sz="1400" b="1" dirty="0" smtClean="0">
                  <a:solidFill>
                    <a:schemeClr val="tx1"/>
                  </a:solidFill>
                </a:rPr>
                <a:t>الثغرات (الفجوات )</a:t>
              </a:r>
              <a:endParaRPr lang="en-US" sz="1400" b="1" dirty="0">
                <a:solidFill>
                  <a:schemeClr val="tx1"/>
                </a:solidFill>
              </a:endParaRPr>
            </a:p>
          </p:txBody>
        </p:sp>
        <p:grpSp>
          <p:nvGrpSpPr>
            <p:cNvPr id="127" name="Group 10"/>
            <p:cNvGrpSpPr>
              <a:grpSpLocks/>
            </p:cNvGrpSpPr>
            <p:nvPr/>
          </p:nvGrpSpPr>
          <p:grpSpPr bwMode="auto">
            <a:xfrm>
              <a:off x="2035886" y="3329864"/>
              <a:ext cx="4488961" cy="336328"/>
              <a:chOff x="4171340" y="1067806"/>
              <a:chExt cx="4490572" cy="336293"/>
            </a:xfrm>
            <a:solidFill>
              <a:schemeClr val="tx2">
                <a:lumMod val="20000"/>
                <a:lumOff val="80000"/>
              </a:schemeClr>
            </a:solidFill>
          </p:grpSpPr>
          <p:sp>
            <p:nvSpPr>
              <p:cNvPr id="128" name="Rounded Rectangle 127"/>
              <p:cNvSpPr/>
              <p:nvPr/>
            </p:nvSpPr>
            <p:spPr bwMode="auto">
              <a:xfrm>
                <a:off x="6824523" y="1099330"/>
                <a:ext cx="1837389" cy="30476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ar-IQ" sz="1400" b="1" dirty="0" smtClean="0">
                    <a:solidFill>
                      <a:schemeClr val="tx1"/>
                    </a:solidFill>
                  </a:rPr>
                  <a:t>المخاطر</a:t>
                </a:r>
                <a:endParaRPr lang="en-US" sz="1400" b="1" dirty="0">
                  <a:solidFill>
                    <a:schemeClr val="tx1"/>
                  </a:solidFill>
                </a:endParaRPr>
              </a:p>
            </p:txBody>
          </p:sp>
          <p:sp>
            <p:nvSpPr>
              <p:cNvPr id="129" name="Rounded Rectangle 128"/>
              <p:cNvSpPr/>
              <p:nvPr/>
            </p:nvSpPr>
            <p:spPr bwMode="auto">
              <a:xfrm>
                <a:off x="4171340" y="1067806"/>
                <a:ext cx="1837393" cy="330165"/>
              </a:xfrm>
              <a:prstGeom prst="round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ar-IQ" sz="1400" b="1" dirty="0" smtClean="0">
                    <a:solidFill>
                      <a:schemeClr val="tx1"/>
                    </a:solidFill>
                  </a:rPr>
                  <a:t>سد الثغرات (الفجوات )</a:t>
                </a:r>
                <a:endParaRPr lang="en-US" sz="1400" b="1" dirty="0">
                  <a:solidFill>
                    <a:schemeClr val="tx1"/>
                  </a:solidFill>
                </a:endParaRPr>
              </a:p>
            </p:txBody>
          </p:sp>
        </p:grpSp>
      </p:grpSp>
      <p:sp>
        <p:nvSpPr>
          <p:cNvPr id="132" name="Rectangle 131">
            <a:hlinkClick r:id="rId4" action="ppaction://hlinksldjump"/>
          </p:cNvPr>
          <p:cNvSpPr/>
          <p:nvPr/>
        </p:nvSpPr>
        <p:spPr>
          <a:xfrm>
            <a:off x="1532356" y="1268760"/>
            <a:ext cx="1116388"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IQ" sz="1400" dirty="0" smtClean="0">
                <a:solidFill>
                  <a:srgbClr val="FF0000"/>
                </a:solidFill>
              </a:rPr>
              <a:t>الصفحة السابقة </a:t>
            </a:r>
            <a:endParaRPr lang="ar-IQ" sz="1400" dirty="0">
              <a:solidFill>
                <a:srgbClr val="FF0000"/>
              </a:solidFill>
            </a:endParaRPr>
          </a:p>
        </p:txBody>
      </p:sp>
      <p:sp>
        <p:nvSpPr>
          <p:cNvPr id="133" name="Rectangle 132">
            <a:hlinkClick r:id="rId5" action="ppaction://hlinksldjump"/>
          </p:cNvPr>
          <p:cNvSpPr/>
          <p:nvPr/>
        </p:nvSpPr>
        <p:spPr>
          <a:xfrm>
            <a:off x="344488" y="1268760"/>
            <a:ext cx="1136362"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IQ" sz="1400" dirty="0" smtClean="0">
                <a:solidFill>
                  <a:srgbClr val="FF0000"/>
                </a:solidFill>
              </a:rPr>
              <a:t>الواجهة الرئيسية </a:t>
            </a:r>
            <a:endParaRPr lang="ar-IQ" sz="1400" dirty="0">
              <a:solidFill>
                <a:srgbClr val="FF0000"/>
              </a:solidFill>
            </a:endParaRPr>
          </a:p>
        </p:txBody>
      </p:sp>
      <p:grpSp>
        <p:nvGrpSpPr>
          <p:cNvPr id="2" name="Group 1"/>
          <p:cNvGrpSpPr/>
          <p:nvPr/>
        </p:nvGrpSpPr>
        <p:grpSpPr>
          <a:xfrm>
            <a:off x="5817096" y="5762809"/>
            <a:ext cx="1580066" cy="906551"/>
            <a:chOff x="5817096" y="5762809"/>
            <a:chExt cx="1580066" cy="906551"/>
          </a:xfrm>
        </p:grpSpPr>
        <p:sp>
          <p:nvSpPr>
            <p:cNvPr id="86" name="Rectangle 85">
              <a:hlinkClick r:id="rId6" action="ppaction://hlinksldjump"/>
            </p:cNvPr>
            <p:cNvSpPr/>
            <p:nvPr/>
          </p:nvSpPr>
          <p:spPr>
            <a:xfrm>
              <a:off x="5957002" y="5762809"/>
              <a:ext cx="1440160" cy="762535"/>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sz="1400" b="1" dirty="0" smtClean="0">
                  <a:solidFill>
                    <a:schemeClr val="tx1"/>
                  </a:solidFill>
                </a:rPr>
                <a:t>مجموع الثغرات (الفجوات)</a:t>
              </a:r>
            </a:p>
          </p:txBody>
        </p:sp>
        <p:sp>
          <p:nvSpPr>
            <p:cNvPr id="134" name="Rectangle 133"/>
            <p:cNvSpPr/>
            <p:nvPr/>
          </p:nvSpPr>
          <p:spPr>
            <a:xfrm>
              <a:off x="5817096" y="6165304"/>
              <a:ext cx="720080"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sz="1600" b="1" dirty="0" smtClean="0">
                  <a:solidFill>
                    <a:srgbClr val="FF0000"/>
                  </a:solidFill>
                </a:rPr>
                <a:t>أضغط</a:t>
              </a:r>
              <a:endParaRPr lang="en-US" b="1" dirty="0">
                <a:solidFill>
                  <a:srgbClr val="FF0000"/>
                </a:solidFill>
              </a:endParaRPr>
            </a:p>
          </p:txBody>
        </p:sp>
      </p:grpSp>
      <p:grpSp>
        <p:nvGrpSpPr>
          <p:cNvPr id="5" name="Group 4"/>
          <p:cNvGrpSpPr/>
          <p:nvPr/>
        </p:nvGrpSpPr>
        <p:grpSpPr>
          <a:xfrm>
            <a:off x="3368824" y="5762809"/>
            <a:ext cx="1588658" cy="906551"/>
            <a:chOff x="3368824" y="5762809"/>
            <a:chExt cx="1588658" cy="906551"/>
          </a:xfrm>
        </p:grpSpPr>
        <p:sp>
          <p:nvSpPr>
            <p:cNvPr id="87" name="Rectangle 86">
              <a:hlinkClick r:id="rId7" action="ppaction://hlinksldjump"/>
            </p:cNvPr>
            <p:cNvSpPr/>
            <p:nvPr/>
          </p:nvSpPr>
          <p:spPr>
            <a:xfrm>
              <a:off x="3501514" y="5762809"/>
              <a:ext cx="1455968" cy="762535"/>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ar-IQ" sz="1400" b="1" dirty="0">
                  <a:solidFill>
                    <a:prstClr val="black"/>
                  </a:solidFill>
                </a:rPr>
                <a:t>مجموع </a:t>
              </a:r>
              <a:r>
                <a:rPr lang="ar-IQ" sz="1400" b="1" dirty="0" smtClean="0">
                  <a:solidFill>
                    <a:prstClr val="black"/>
                  </a:solidFill>
                </a:rPr>
                <a:t>المخاطر</a:t>
              </a:r>
            </a:p>
          </p:txBody>
        </p:sp>
        <p:sp>
          <p:nvSpPr>
            <p:cNvPr id="135" name="Rectangle 134"/>
            <p:cNvSpPr/>
            <p:nvPr/>
          </p:nvSpPr>
          <p:spPr>
            <a:xfrm>
              <a:off x="3368824" y="6165304"/>
              <a:ext cx="720080"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sz="1600" b="1" dirty="0" smtClean="0">
                  <a:solidFill>
                    <a:srgbClr val="FF0000"/>
                  </a:solidFill>
                </a:rPr>
                <a:t>أضغط</a:t>
              </a:r>
              <a:endParaRPr lang="en-US" b="1" dirty="0">
                <a:solidFill>
                  <a:srgbClr val="FF0000"/>
                </a:solidFill>
              </a:endParaRPr>
            </a:p>
          </p:txBody>
        </p:sp>
      </p:grpSp>
      <p:grpSp>
        <p:nvGrpSpPr>
          <p:cNvPr id="7" name="Group 6"/>
          <p:cNvGrpSpPr/>
          <p:nvPr/>
        </p:nvGrpSpPr>
        <p:grpSpPr>
          <a:xfrm>
            <a:off x="1136576" y="5762808"/>
            <a:ext cx="1584176" cy="938084"/>
            <a:chOff x="1136576" y="5762808"/>
            <a:chExt cx="1584176" cy="938084"/>
          </a:xfrm>
        </p:grpSpPr>
        <p:sp>
          <p:nvSpPr>
            <p:cNvPr id="88" name="Rectangle 87">
              <a:hlinkClick r:id="rId8" action="ppaction://hlinksldjump"/>
            </p:cNvPr>
            <p:cNvSpPr/>
            <p:nvPr/>
          </p:nvSpPr>
          <p:spPr>
            <a:xfrm>
              <a:off x="1208584" y="5762808"/>
              <a:ext cx="1512168" cy="762535"/>
            </a:xfrm>
            <a:prstGeom prst="rect">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ar-IQ" sz="1400" b="1" dirty="0" smtClean="0">
                  <a:solidFill>
                    <a:prstClr val="black"/>
                  </a:solidFill>
                </a:rPr>
                <a:t>مجموع الاجراءات لسد الثغرات </a:t>
              </a:r>
            </a:p>
            <a:p>
              <a:pPr lvl="0" algn="ctr"/>
              <a:r>
                <a:rPr lang="ar-IQ" sz="1400" b="1" dirty="0" smtClean="0">
                  <a:solidFill>
                    <a:prstClr val="black"/>
                  </a:solidFill>
                </a:rPr>
                <a:t>( الفجوات )</a:t>
              </a:r>
            </a:p>
          </p:txBody>
        </p:sp>
        <p:sp>
          <p:nvSpPr>
            <p:cNvPr id="136" name="Rectangle 135"/>
            <p:cNvSpPr/>
            <p:nvPr/>
          </p:nvSpPr>
          <p:spPr>
            <a:xfrm>
              <a:off x="1136576" y="6196836"/>
              <a:ext cx="720080"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sz="1600" b="1" dirty="0" smtClean="0">
                  <a:solidFill>
                    <a:srgbClr val="FF0000"/>
                  </a:solidFill>
                </a:rPr>
                <a:t>أضغط</a:t>
              </a:r>
              <a:endParaRPr lang="en-US" b="1" dirty="0">
                <a:solidFill>
                  <a:srgbClr val="FF0000"/>
                </a:solidFill>
              </a:endParaRPr>
            </a:p>
          </p:txBody>
        </p:sp>
      </p:grpSp>
    </p:spTree>
    <p:extLst>
      <p:ext uri="{BB962C8B-B14F-4D97-AF65-F5344CB8AC3E}">
        <p14:creationId xmlns:p14="http://schemas.microsoft.com/office/powerpoint/2010/main" val="41345368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icture1.png"/>
          <p:cNvPicPr>
            <a:picLocks noChangeAspect="1"/>
          </p:cNvPicPr>
          <p:nvPr/>
        </p:nvPicPr>
        <p:blipFill>
          <a:blip r:embed="rId2" cstate="print"/>
          <a:stretch>
            <a:fillRect/>
          </a:stretch>
        </p:blipFill>
        <p:spPr>
          <a:xfrm>
            <a:off x="-78009" y="-99392"/>
            <a:ext cx="10101572" cy="7101408"/>
          </a:xfrm>
          <a:prstGeom prst="rect">
            <a:avLst/>
          </a:prstGeom>
        </p:spPr>
      </p:pic>
      <p:pic>
        <p:nvPicPr>
          <p:cNvPr id="12" name="Picture 11" descr="شعار-دائرة-العمليات-2020.png"/>
          <p:cNvPicPr>
            <a:picLocks noChangeAspect="1"/>
          </p:cNvPicPr>
          <p:nvPr/>
        </p:nvPicPr>
        <p:blipFill>
          <a:blip r:embed="rId3" cstate="print">
            <a:clrChange>
              <a:clrFrom>
                <a:srgbClr val="FFFFFF"/>
              </a:clrFrom>
              <a:clrTo>
                <a:srgbClr val="FFFFFF">
                  <a:alpha val="0"/>
                </a:srgbClr>
              </a:clrTo>
            </a:clrChange>
          </a:blip>
          <a:stretch>
            <a:fillRect/>
          </a:stretch>
        </p:blipFill>
        <p:spPr>
          <a:xfrm>
            <a:off x="128465" y="44624"/>
            <a:ext cx="800081" cy="692696"/>
          </a:xfrm>
          <a:prstGeom prst="rect">
            <a:avLst/>
          </a:prstGeom>
        </p:spPr>
      </p:pic>
      <p:sp>
        <p:nvSpPr>
          <p:cNvPr id="8" name="Rectangle 7"/>
          <p:cNvSpPr/>
          <p:nvPr/>
        </p:nvSpPr>
        <p:spPr>
          <a:xfrm>
            <a:off x="488504" y="1340768"/>
            <a:ext cx="8928992" cy="53285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شعار-دائرة-العمليات-2020.png"/>
          <p:cNvPicPr>
            <a:picLocks noChangeAspect="1"/>
          </p:cNvPicPr>
          <p:nvPr/>
        </p:nvPicPr>
        <p:blipFill>
          <a:blip r:embed="rId3" cstate="print">
            <a:clrChange>
              <a:clrFrom>
                <a:srgbClr val="FFFFFF"/>
              </a:clrFrom>
              <a:clrTo>
                <a:srgbClr val="FFFFFF">
                  <a:alpha val="0"/>
                </a:srgbClr>
              </a:clrTo>
            </a:clrChange>
            <a:lum bright="70000" contrast="-70000"/>
          </a:blip>
          <a:stretch>
            <a:fillRect/>
          </a:stretch>
        </p:blipFill>
        <p:spPr>
          <a:xfrm>
            <a:off x="2792760" y="2420888"/>
            <a:ext cx="4324893" cy="3744416"/>
          </a:xfrm>
          <a:prstGeom prst="rect">
            <a:avLst/>
          </a:prstGeom>
        </p:spPr>
      </p:pic>
      <p:grpSp>
        <p:nvGrpSpPr>
          <p:cNvPr id="2" name="Group 1"/>
          <p:cNvGrpSpPr/>
          <p:nvPr/>
        </p:nvGrpSpPr>
        <p:grpSpPr>
          <a:xfrm>
            <a:off x="2362088" y="1628800"/>
            <a:ext cx="6911391" cy="1224136"/>
            <a:chOff x="776536" y="3429000"/>
            <a:chExt cx="8496944" cy="1224136"/>
          </a:xfrm>
          <a:solidFill>
            <a:schemeClr val="accent2">
              <a:lumMod val="40000"/>
              <a:lumOff val="60000"/>
            </a:schemeClr>
          </a:solidFill>
        </p:grpSpPr>
        <p:sp>
          <p:nvSpPr>
            <p:cNvPr id="13" name="Rectangle 12"/>
            <p:cNvSpPr/>
            <p:nvPr/>
          </p:nvSpPr>
          <p:spPr>
            <a:xfrm>
              <a:off x="7401272" y="3429000"/>
              <a:ext cx="1872208" cy="1224136"/>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sz="2000" b="1" dirty="0" smtClean="0">
                  <a:solidFill>
                    <a:schemeClr val="tx1"/>
                  </a:solidFill>
                </a:rPr>
                <a:t>سيناريو عمليات  </a:t>
              </a:r>
            </a:p>
            <a:p>
              <a:pPr algn="ctr"/>
              <a:r>
                <a:rPr lang="ar-IQ" sz="2000" b="1" dirty="0" smtClean="0">
                  <a:solidFill>
                    <a:schemeClr val="tx1"/>
                  </a:solidFill>
                </a:rPr>
                <a:t>مكافحة الارهاب</a:t>
              </a:r>
              <a:endParaRPr lang="en-US" sz="2000" b="1" dirty="0">
                <a:solidFill>
                  <a:schemeClr val="tx1"/>
                </a:solidFill>
              </a:endParaRPr>
            </a:p>
          </p:txBody>
        </p:sp>
        <p:sp>
          <p:nvSpPr>
            <p:cNvPr id="16" name="Rectangle 15"/>
            <p:cNvSpPr/>
            <p:nvPr/>
          </p:nvSpPr>
          <p:spPr>
            <a:xfrm>
              <a:off x="5241032" y="3429000"/>
              <a:ext cx="1944216" cy="1224136"/>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sz="2000" b="1" dirty="0" smtClean="0">
                  <a:solidFill>
                    <a:schemeClr val="tx1"/>
                  </a:solidFill>
                </a:rPr>
                <a:t>سيناريو </a:t>
              </a:r>
            </a:p>
            <a:p>
              <a:pPr algn="ctr"/>
              <a:r>
                <a:rPr lang="ar-IQ" sz="2000" b="1" dirty="0" smtClean="0">
                  <a:solidFill>
                    <a:schemeClr val="tx1"/>
                  </a:solidFill>
                </a:rPr>
                <a:t>الحرب التقليدية </a:t>
              </a:r>
              <a:endParaRPr lang="en-US" sz="2000" b="1" dirty="0" smtClean="0">
                <a:solidFill>
                  <a:schemeClr val="tx1"/>
                </a:solidFill>
              </a:endParaRPr>
            </a:p>
          </p:txBody>
        </p:sp>
        <p:sp>
          <p:nvSpPr>
            <p:cNvPr id="17" name="Rectangle 16"/>
            <p:cNvSpPr/>
            <p:nvPr/>
          </p:nvSpPr>
          <p:spPr>
            <a:xfrm>
              <a:off x="3008784" y="3429000"/>
              <a:ext cx="2016224" cy="1224136"/>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sz="2000" b="1" dirty="0" smtClean="0">
                  <a:solidFill>
                    <a:schemeClr val="tx1"/>
                  </a:solidFill>
                </a:rPr>
                <a:t>سيناريو </a:t>
              </a:r>
            </a:p>
            <a:p>
              <a:pPr algn="ctr"/>
              <a:r>
                <a:rPr lang="ar-IQ" sz="2000" b="1" dirty="0" smtClean="0">
                  <a:solidFill>
                    <a:schemeClr val="tx1"/>
                  </a:solidFill>
                </a:rPr>
                <a:t>النزاع الحدودي</a:t>
              </a:r>
              <a:endParaRPr lang="en-US" sz="2000" b="1" dirty="0" smtClean="0">
                <a:solidFill>
                  <a:schemeClr val="tx1"/>
                </a:solidFill>
              </a:endParaRPr>
            </a:p>
          </p:txBody>
        </p:sp>
        <p:sp>
          <p:nvSpPr>
            <p:cNvPr id="18" name="Rectangle 17"/>
            <p:cNvSpPr/>
            <p:nvPr/>
          </p:nvSpPr>
          <p:spPr>
            <a:xfrm>
              <a:off x="776536" y="3429000"/>
              <a:ext cx="2016224" cy="1224136"/>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sz="2000" b="1" dirty="0" smtClean="0">
                  <a:solidFill>
                    <a:schemeClr val="tx1"/>
                  </a:solidFill>
                </a:rPr>
                <a:t>سيناريو </a:t>
              </a:r>
            </a:p>
            <a:p>
              <a:pPr algn="ctr"/>
              <a:r>
                <a:rPr lang="ar-IQ" sz="2000" b="1" dirty="0" smtClean="0">
                  <a:solidFill>
                    <a:schemeClr val="tx1"/>
                  </a:solidFill>
                </a:rPr>
                <a:t>الكوارث الطبيعية</a:t>
              </a:r>
              <a:endParaRPr lang="en-US" sz="2000" b="1" dirty="0">
                <a:solidFill>
                  <a:schemeClr val="tx1"/>
                </a:solidFill>
              </a:endParaRPr>
            </a:p>
          </p:txBody>
        </p:sp>
      </p:grpSp>
      <p:sp>
        <p:nvSpPr>
          <p:cNvPr id="14" name="Rectangle 13"/>
          <p:cNvSpPr/>
          <p:nvPr/>
        </p:nvSpPr>
        <p:spPr>
          <a:xfrm>
            <a:off x="920552" y="260648"/>
            <a:ext cx="7704856" cy="646331"/>
          </a:xfrm>
          <a:prstGeom prst="rect">
            <a:avLst/>
          </a:prstGeom>
        </p:spPr>
        <p:txBody>
          <a:bodyPr wrap="square">
            <a:spAutoFit/>
          </a:bodyPr>
          <a:lstStyle/>
          <a:p>
            <a:pPr lvl="0" algn="ctr">
              <a:defRPr/>
            </a:pPr>
            <a:r>
              <a:rPr lang="ar-IQ" sz="3600" u="sng" dirty="0">
                <a:ln w="12700">
                  <a:solidFill>
                    <a:prstClr val="black"/>
                  </a:solidFill>
                </a:ln>
                <a:solidFill>
                  <a:srgbClr val="FFC000"/>
                </a:solidFill>
                <a:cs typeface="MCS Jeddah S_U normal." pitchFamily="2" charset="-78"/>
              </a:rPr>
              <a:t>نظام هيكلية القوة وتجميع وتحليل القدرات </a:t>
            </a:r>
            <a:endParaRPr lang="en-US" sz="3600" u="sng" dirty="0">
              <a:ln w="12700">
                <a:solidFill>
                  <a:prstClr val="black"/>
                </a:solidFill>
              </a:ln>
              <a:solidFill>
                <a:srgbClr val="FFC000"/>
              </a:solidFill>
              <a:cs typeface="MCS Jeddah S_U normal." pitchFamily="2" charset="-78"/>
            </a:endParaRPr>
          </a:p>
        </p:txBody>
      </p:sp>
      <p:grpSp>
        <p:nvGrpSpPr>
          <p:cNvPr id="4" name="Group 3"/>
          <p:cNvGrpSpPr/>
          <p:nvPr/>
        </p:nvGrpSpPr>
        <p:grpSpPr>
          <a:xfrm>
            <a:off x="2360712" y="3127080"/>
            <a:ext cx="6984776" cy="2102121"/>
            <a:chOff x="1287725" y="3350048"/>
            <a:chExt cx="8063511" cy="2102121"/>
          </a:xfrm>
        </p:grpSpPr>
        <p:grpSp>
          <p:nvGrpSpPr>
            <p:cNvPr id="23" name="Group 10"/>
            <p:cNvGrpSpPr>
              <a:grpSpLocks/>
            </p:cNvGrpSpPr>
            <p:nvPr/>
          </p:nvGrpSpPr>
          <p:grpSpPr bwMode="auto">
            <a:xfrm>
              <a:off x="7512910" y="3356992"/>
              <a:ext cx="1838326" cy="2088235"/>
              <a:chOff x="5328288" y="1087988"/>
              <a:chExt cx="1838981" cy="2088011"/>
            </a:xfrm>
            <a:solidFill>
              <a:schemeClr val="tx2">
                <a:lumMod val="20000"/>
                <a:lumOff val="80000"/>
              </a:schemeClr>
            </a:solidFill>
          </p:grpSpPr>
          <p:sp>
            <p:nvSpPr>
              <p:cNvPr id="24" name="Rounded Rectangle 23"/>
              <p:cNvSpPr/>
              <p:nvPr/>
            </p:nvSpPr>
            <p:spPr bwMode="auto">
              <a:xfrm>
                <a:off x="5328288" y="1087988"/>
                <a:ext cx="1838980" cy="376199"/>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ar-IQ" sz="1400" b="1" dirty="0" smtClean="0">
                    <a:solidFill>
                      <a:schemeClr val="tx1"/>
                    </a:solidFill>
                  </a:rPr>
                  <a:t>الثغرات (الفجوات )</a:t>
                </a:r>
                <a:endParaRPr lang="en-US" sz="1400" b="1" dirty="0">
                  <a:solidFill>
                    <a:schemeClr val="tx1"/>
                  </a:solidFill>
                </a:endParaRPr>
              </a:p>
            </p:txBody>
          </p:sp>
          <p:sp>
            <p:nvSpPr>
              <p:cNvPr id="25" name="Rounded Rectangle 24"/>
              <p:cNvSpPr/>
              <p:nvPr/>
            </p:nvSpPr>
            <p:spPr bwMode="auto">
              <a:xfrm>
                <a:off x="5329877" y="2007223"/>
                <a:ext cx="1837391" cy="30476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ar-IQ" sz="1400" b="1" dirty="0" smtClean="0">
                    <a:solidFill>
                      <a:schemeClr val="tx1"/>
                    </a:solidFill>
                  </a:rPr>
                  <a:t>المخاطر</a:t>
                </a:r>
                <a:endParaRPr lang="en-US" sz="1400" b="1" dirty="0">
                  <a:solidFill>
                    <a:schemeClr val="tx1"/>
                  </a:solidFill>
                </a:endParaRPr>
              </a:p>
            </p:txBody>
          </p:sp>
          <p:sp>
            <p:nvSpPr>
              <p:cNvPr id="26" name="Rounded Rectangle 25"/>
              <p:cNvSpPr/>
              <p:nvPr/>
            </p:nvSpPr>
            <p:spPr bwMode="auto">
              <a:xfrm>
                <a:off x="5329878" y="2845834"/>
                <a:ext cx="1837391" cy="330165"/>
              </a:xfrm>
              <a:prstGeom prst="round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ar-IQ" sz="1400" b="1" dirty="0" smtClean="0">
                    <a:solidFill>
                      <a:schemeClr val="tx1"/>
                    </a:solidFill>
                  </a:rPr>
                  <a:t>سد الثغرات (الفجوات )</a:t>
                </a:r>
                <a:endParaRPr lang="en-US" sz="1400" b="1" dirty="0">
                  <a:solidFill>
                    <a:schemeClr val="tx1"/>
                  </a:solidFill>
                </a:endParaRPr>
              </a:p>
            </p:txBody>
          </p:sp>
        </p:grpSp>
        <p:grpSp>
          <p:nvGrpSpPr>
            <p:cNvPr id="27" name="Group 10"/>
            <p:cNvGrpSpPr>
              <a:grpSpLocks/>
            </p:cNvGrpSpPr>
            <p:nvPr/>
          </p:nvGrpSpPr>
          <p:grpSpPr bwMode="auto">
            <a:xfrm>
              <a:off x="5479474" y="3363936"/>
              <a:ext cx="1838325" cy="2088233"/>
              <a:chOff x="5421243" y="1101874"/>
              <a:chExt cx="1838980" cy="2088009"/>
            </a:xfrm>
            <a:solidFill>
              <a:schemeClr val="tx2">
                <a:lumMod val="20000"/>
                <a:lumOff val="80000"/>
              </a:schemeClr>
            </a:solidFill>
          </p:grpSpPr>
          <p:sp>
            <p:nvSpPr>
              <p:cNvPr id="28" name="Rounded Rectangle 27"/>
              <p:cNvSpPr/>
              <p:nvPr/>
            </p:nvSpPr>
            <p:spPr bwMode="auto">
              <a:xfrm>
                <a:off x="5421243" y="1101874"/>
                <a:ext cx="1838980" cy="376199"/>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ar-IQ" sz="1400" b="1" dirty="0" smtClean="0">
                    <a:solidFill>
                      <a:schemeClr val="tx1"/>
                    </a:solidFill>
                  </a:rPr>
                  <a:t>الثغرات (الفجوات )</a:t>
                </a:r>
                <a:endParaRPr lang="en-US" sz="1400" b="1" dirty="0">
                  <a:solidFill>
                    <a:schemeClr val="tx1"/>
                  </a:solidFill>
                </a:endParaRPr>
              </a:p>
            </p:txBody>
          </p:sp>
          <p:sp>
            <p:nvSpPr>
              <p:cNvPr id="30" name="Rounded Rectangle 29"/>
              <p:cNvSpPr/>
              <p:nvPr/>
            </p:nvSpPr>
            <p:spPr bwMode="auto">
              <a:xfrm>
                <a:off x="5422832" y="2021109"/>
                <a:ext cx="1837391" cy="30476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ar-IQ" sz="1400" b="1" dirty="0" smtClean="0">
                    <a:solidFill>
                      <a:schemeClr val="tx1"/>
                    </a:solidFill>
                  </a:rPr>
                  <a:t>المخاطر</a:t>
                </a:r>
                <a:endParaRPr lang="en-US" sz="1400" b="1" dirty="0">
                  <a:solidFill>
                    <a:schemeClr val="tx1"/>
                  </a:solidFill>
                </a:endParaRPr>
              </a:p>
            </p:txBody>
          </p:sp>
          <p:sp>
            <p:nvSpPr>
              <p:cNvPr id="31" name="Rounded Rectangle 30"/>
              <p:cNvSpPr/>
              <p:nvPr/>
            </p:nvSpPr>
            <p:spPr bwMode="auto">
              <a:xfrm>
                <a:off x="5422832" y="2859718"/>
                <a:ext cx="1837391" cy="330165"/>
              </a:xfrm>
              <a:prstGeom prst="round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ar-IQ" sz="1400" b="1" dirty="0" smtClean="0">
                    <a:solidFill>
                      <a:schemeClr val="tx1"/>
                    </a:solidFill>
                  </a:rPr>
                  <a:t>سد الثغرات (الفجوات )</a:t>
                </a:r>
                <a:endParaRPr lang="en-US" sz="1400" b="1" dirty="0">
                  <a:solidFill>
                    <a:schemeClr val="tx1"/>
                  </a:solidFill>
                </a:endParaRPr>
              </a:p>
            </p:txBody>
          </p:sp>
        </p:grpSp>
        <p:grpSp>
          <p:nvGrpSpPr>
            <p:cNvPr id="32" name="Group 10"/>
            <p:cNvGrpSpPr>
              <a:grpSpLocks/>
            </p:cNvGrpSpPr>
            <p:nvPr/>
          </p:nvGrpSpPr>
          <p:grpSpPr bwMode="auto">
            <a:xfrm>
              <a:off x="3353801" y="3350048"/>
              <a:ext cx="1838326" cy="2088235"/>
              <a:chOff x="5489716" y="1087988"/>
              <a:chExt cx="1838981" cy="2088011"/>
            </a:xfrm>
            <a:solidFill>
              <a:schemeClr val="tx2">
                <a:lumMod val="20000"/>
                <a:lumOff val="80000"/>
              </a:schemeClr>
            </a:solidFill>
          </p:grpSpPr>
          <p:sp>
            <p:nvSpPr>
              <p:cNvPr id="33" name="Rounded Rectangle 32"/>
              <p:cNvSpPr/>
              <p:nvPr/>
            </p:nvSpPr>
            <p:spPr bwMode="auto">
              <a:xfrm>
                <a:off x="5489716" y="1087988"/>
                <a:ext cx="1838980" cy="376199"/>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ar-IQ" sz="1400" b="1" dirty="0" smtClean="0">
                    <a:solidFill>
                      <a:schemeClr val="tx1"/>
                    </a:solidFill>
                  </a:rPr>
                  <a:t>الثغرات (الفجوات )</a:t>
                </a:r>
                <a:endParaRPr lang="en-US" sz="1400" b="1" dirty="0">
                  <a:solidFill>
                    <a:schemeClr val="tx1"/>
                  </a:solidFill>
                </a:endParaRPr>
              </a:p>
            </p:txBody>
          </p:sp>
          <p:sp>
            <p:nvSpPr>
              <p:cNvPr id="34" name="Rounded Rectangle 33"/>
              <p:cNvSpPr/>
              <p:nvPr/>
            </p:nvSpPr>
            <p:spPr bwMode="auto">
              <a:xfrm>
                <a:off x="5491305" y="2007223"/>
                <a:ext cx="1837391" cy="30476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ar-IQ" sz="1400" b="1" dirty="0" smtClean="0">
                    <a:solidFill>
                      <a:schemeClr val="tx1"/>
                    </a:solidFill>
                  </a:rPr>
                  <a:t>المخاطر</a:t>
                </a:r>
                <a:endParaRPr lang="en-US" sz="1400" b="1" dirty="0">
                  <a:solidFill>
                    <a:schemeClr val="tx1"/>
                  </a:solidFill>
                </a:endParaRPr>
              </a:p>
            </p:txBody>
          </p:sp>
          <p:sp>
            <p:nvSpPr>
              <p:cNvPr id="35" name="Rounded Rectangle 34"/>
              <p:cNvSpPr/>
              <p:nvPr/>
            </p:nvSpPr>
            <p:spPr bwMode="auto">
              <a:xfrm>
                <a:off x="5491306" y="2845834"/>
                <a:ext cx="1837391" cy="330165"/>
              </a:xfrm>
              <a:prstGeom prst="round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ar-IQ" sz="1400" b="1" dirty="0" smtClean="0">
                    <a:solidFill>
                      <a:schemeClr val="tx1"/>
                    </a:solidFill>
                  </a:rPr>
                  <a:t>سد الثغرات (الفجوات )</a:t>
                </a:r>
                <a:endParaRPr lang="en-US" sz="1400" b="1" dirty="0">
                  <a:solidFill>
                    <a:schemeClr val="tx1"/>
                  </a:solidFill>
                </a:endParaRPr>
              </a:p>
            </p:txBody>
          </p:sp>
        </p:grpSp>
        <p:grpSp>
          <p:nvGrpSpPr>
            <p:cNvPr id="36" name="Group 10"/>
            <p:cNvGrpSpPr>
              <a:grpSpLocks/>
            </p:cNvGrpSpPr>
            <p:nvPr/>
          </p:nvGrpSpPr>
          <p:grpSpPr bwMode="auto">
            <a:xfrm>
              <a:off x="1287725" y="3350048"/>
              <a:ext cx="1838327" cy="2088235"/>
              <a:chOff x="5655944" y="1087988"/>
              <a:chExt cx="1838981" cy="2088011"/>
            </a:xfrm>
            <a:solidFill>
              <a:schemeClr val="tx2">
                <a:lumMod val="20000"/>
                <a:lumOff val="80000"/>
              </a:schemeClr>
            </a:solidFill>
          </p:grpSpPr>
          <p:sp>
            <p:nvSpPr>
              <p:cNvPr id="37" name="Rounded Rectangle 36"/>
              <p:cNvSpPr/>
              <p:nvPr/>
            </p:nvSpPr>
            <p:spPr bwMode="auto">
              <a:xfrm>
                <a:off x="5655944" y="1087988"/>
                <a:ext cx="1838980" cy="376199"/>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ar-IQ" sz="1400" b="1" dirty="0" smtClean="0">
                    <a:solidFill>
                      <a:schemeClr val="tx1"/>
                    </a:solidFill>
                  </a:rPr>
                  <a:t>الثغرات (الفجوات )</a:t>
                </a:r>
                <a:endParaRPr lang="en-US" sz="1400" b="1" dirty="0">
                  <a:solidFill>
                    <a:schemeClr val="tx1"/>
                  </a:solidFill>
                </a:endParaRPr>
              </a:p>
            </p:txBody>
          </p:sp>
          <p:sp>
            <p:nvSpPr>
              <p:cNvPr id="38" name="Rounded Rectangle 37"/>
              <p:cNvSpPr/>
              <p:nvPr/>
            </p:nvSpPr>
            <p:spPr bwMode="auto">
              <a:xfrm>
                <a:off x="5657533" y="2007223"/>
                <a:ext cx="1837391" cy="30476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ar-IQ" sz="1400" b="1" dirty="0" smtClean="0">
                    <a:solidFill>
                      <a:schemeClr val="tx1"/>
                    </a:solidFill>
                  </a:rPr>
                  <a:t>المخاطر</a:t>
                </a:r>
                <a:endParaRPr lang="en-US" sz="1400" b="1" dirty="0">
                  <a:solidFill>
                    <a:schemeClr val="tx1"/>
                  </a:solidFill>
                </a:endParaRPr>
              </a:p>
            </p:txBody>
          </p:sp>
          <p:sp>
            <p:nvSpPr>
              <p:cNvPr id="39" name="Rounded Rectangle 38"/>
              <p:cNvSpPr/>
              <p:nvPr/>
            </p:nvSpPr>
            <p:spPr bwMode="auto">
              <a:xfrm>
                <a:off x="5657534" y="2845834"/>
                <a:ext cx="1837391" cy="330165"/>
              </a:xfrm>
              <a:prstGeom prst="round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ar-IQ" sz="1400" b="1" dirty="0" smtClean="0">
                    <a:solidFill>
                      <a:schemeClr val="tx1"/>
                    </a:solidFill>
                  </a:rPr>
                  <a:t>سد الثغرات (الفجوات )</a:t>
                </a:r>
                <a:endParaRPr lang="en-US" sz="1400" b="1" dirty="0">
                  <a:solidFill>
                    <a:schemeClr val="tx1"/>
                  </a:solidFill>
                </a:endParaRPr>
              </a:p>
            </p:txBody>
          </p:sp>
        </p:grpSp>
      </p:grpSp>
      <p:sp>
        <p:nvSpPr>
          <p:cNvPr id="5" name="Down Arrow 4"/>
          <p:cNvSpPr/>
          <p:nvPr/>
        </p:nvSpPr>
        <p:spPr>
          <a:xfrm>
            <a:off x="8337376" y="2852936"/>
            <a:ext cx="144016" cy="2741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IQ"/>
          </a:p>
        </p:txBody>
      </p:sp>
      <p:sp>
        <p:nvSpPr>
          <p:cNvPr id="40" name="Down Arrow 39"/>
          <p:cNvSpPr/>
          <p:nvPr/>
        </p:nvSpPr>
        <p:spPr>
          <a:xfrm>
            <a:off x="6609184" y="2852936"/>
            <a:ext cx="144016" cy="2741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IQ"/>
          </a:p>
        </p:txBody>
      </p:sp>
      <p:sp>
        <p:nvSpPr>
          <p:cNvPr id="41" name="Down Arrow 40"/>
          <p:cNvSpPr/>
          <p:nvPr/>
        </p:nvSpPr>
        <p:spPr>
          <a:xfrm>
            <a:off x="4808984" y="2852936"/>
            <a:ext cx="144016" cy="2741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IQ"/>
          </a:p>
        </p:txBody>
      </p:sp>
      <p:sp>
        <p:nvSpPr>
          <p:cNvPr id="42" name="Down Arrow 41"/>
          <p:cNvSpPr/>
          <p:nvPr/>
        </p:nvSpPr>
        <p:spPr>
          <a:xfrm>
            <a:off x="3080792" y="2852936"/>
            <a:ext cx="144016" cy="2741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IQ"/>
          </a:p>
        </p:txBody>
      </p:sp>
      <p:sp>
        <p:nvSpPr>
          <p:cNvPr id="20" name="Down Arrow 19"/>
          <p:cNvSpPr/>
          <p:nvPr/>
        </p:nvSpPr>
        <p:spPr>
          <a:xfrm>
            <a:off x="11289704" y="2744924"/>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IQ"/>
          </a:p>
        </p:txBody>
      </p:sp>
      <p:sp>
        <p:nvSpPr>
          <p:cNvPr id="75" name="Rectangle 74">
            <a:hlinkClick r:id="rId4" action="ppaction://hlinksldjump"/>
          </p:cNvPr>
          <p:cNvSpPr/>
          <p:nvPr/>
        </p:nvSpPr>
        <p:spPr>
          <a:xfrm>
            <a:off x="2792760" y="5949280"/>
            <a:ext cx="1160347"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IQ" sz="1400" dirty="0" smtClean="0">
                <a:solidFill>
                  <a:srgbClr val="FF0000"/>
                </a:solidFill>
              </a:rPr>
              <a:t>الصفحة السابقة </a:t>
            </a:r>
            <a:endParaRPr lang="ar-IQ" sz="1400" dirty="0">
              <a:solidFill>
                <a:srgbClr val="FF0000"/>
              </a:solidFill>
            </a:endParaRPr>
          </a:p>
        </p:txBody>
      </p:sp>
      <p:sp>
        <p:nvSpPr>
          <p:cNvPr id="76" name="Rectangle 75">
            <a:hlinkClick r:id="rId5" action="ppaction://hlinksldjump"/>
          </p:cNvPr>
          <p:cNvSpPr/>
          <p:nvPr/>
        </p:nvSpPr>
        <p:spPr>
          <a:xfrm>
            <a:off x="1496616" y="5949280"/>
            <a:ext cx="1160347"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IQ" sz="1400" dirty="0" smtClean="0">
                <a:solidFill>
                  <a:srgbClr val="FF0000"/>
                </a:solidFill>
              </a:rPr>
              <a:t>الواجهة الرئيسية </a:t>
            </a:r>
            <a:endParaRPr lang="ar-IQ" sz="1400" dirty="0">
              <a:solidFill>
                <a:srgbClr val="FF0000"/>
              </a:solidFill>
            </a:endParaRPr>
          </a:p>
        </p:txBody>
      </p:sp>
      <p:sp>
        <p:nvSpPr>
          <p:cNvPr id="77" name="TextBox 76"/>
          <p:cNvSpPr txBox="1"/>
          <p:nvPr/>
        </p:nvSpPr>
        <p:spPr>
          <a:xfrm>
            <a:off x="452500" y="836712"/>
            <a:ext cx="9001000" cy="1077218"/>
          </a:xfrm>
          <a:prstGeom prst="rect">
            <a:avLst/>
          </a:prstGeom>
          <a:noFill/>
        </p:spPr>
        <p:txBody>
          <a:bodyPr wrap="square" rtlCol="0">
            <a:spAutoFit/>
          </a:bodyPr>
          <a:lstStyle/>
          <a:p>
            <a:pPr marL="269875" indent="-269875" algn="justLow"/>
            <a:r>
              <a:rPr lang="ar-IQ" sz="2400" dirty="0" smtClean="0">
                <a:cs typeface="Sultan Medium" pitchFamily="2" charset="-78"/>
              </a:rPr>
              <a:t>12</a:t>
            </a:r>
            <a:r>
              <a:rPr lang="ar-IQ" sz="3200" dirty="0" smtClean="0">
                <a:cs typeface="Sultan Medium" pitchFamily="2" charset="-78"/>
              </a:rPr>
              <a:t>. </a:t>
            </a:r>
            <a:r>
              <a:rPr lang="ar-IQ" sz="2400" b="1" dirty="0" smtClean="0">
                <a:cs typeface="Sultan Medium" pitchFamily="2" charset="-78"/>
              </a:rPr>
              <a:t>الواجهة الثامنة . </a:t>
            </a:r>
            <a:endParaRPr lang="en-US" sz="3200" b="1" dirty="0" smtClean="0">
              <a:cs typeface="Sultan Medium" pitchFamily="2" charset="-78"/>
            </a:endParaRPr>
          </a:p>
          <a:p>
            <a:pPr lvl="0" algn="justLow"/>
            <a:endParaRPr lang="en-US" sz="3200" dirty="0" smtClean="0">
              <a:cs typeface="Sultan Medium" pitchFamily="2" charset="-78"/>
            </a:endParaRPr>
          </a:p>
        </p:txBody>
      </p:sp>
      <p:grpSp>
        <p:nvGrpSpPr>
          <p:cNvPr id="6" name="Group 5"/>
          <p:cNvGrpSpPr/>
          <p:nvPr/>
        </p:nvGrpSpPr>
        <p:grpSpPr>
          <a:xfrm>
            <a:off x="666174" y="2924944"/>
            <a:ext cx="1694538" cy="798388"/>
            <a:chOff x="666174" y="2924944"/>
            <a:chExt cx="1694538" cy="798388"/>
          </a:xfrm>
        </p:grpSpPr>
        <p:sp>
          <p:nvSpPr>
            <p:cNvPr id="43" name="Rectangle 42">
              <a:hlinkClick r:id="rId6" action="ppaction://hlinksldjump"/>
            </p:cNvPr>
            <p:cNvSpPr/>
            <p:nvPr/>
          </p:nvSpPr>
          <p:spPr>
            <a:xfrm>
              <a:off x="776536" y="2924944"/>
              <a:ext cx="1584176" cy="798388"/>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sz="1400" b="1" dirty="0" smtClean="0">
                  <a:solidFill>
                    <a:schemeClr val="tx1"/>
                  </a:solidFill>
                </a:rPr>
                <a:t>مجموع الثغرات (الفجوات)</a:t>
              </a:r>
            </a:p>
            <a:p>
              <a:pPr algn="ctr"/>
              <a:r>
                <a:rPr lang="ar-IQ" sz="1400" b="1" dirty="0" smtClean="0">
                  <a:solidFill>
                    <a:schemeClr val="tx1"/>
                  </a:solidFill>
                </a:rPr>
                <a:t>لجميع السيناريوهات</a:t>
              </a:r>
              <a:endParaRPr lang="en-US" sz="1400" b="1" dirty="0" smtClean="0">
                <a:solidFill>
                  <a:schemeClr val="tx1"/>
                </a:solidFill>
              </a:endParaRPr>
            </a:p>
          </p:txBody>
        </p:sp>
        <p:sp>
          <p:nvSpPr>
            <p:cNvPr id="47" name="Rectangle 46"/>
            <p:cNvSpPr/>
            <p:nvPr/>
          </p:nvSpPr>
          <p:spPr>
            <a:xfrm>
              <a:off x="666174" y="3116258"/>
              <a:ext cx="720080"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sz="1600" b="1" dirty="0" smtClean="0">
                  <a:solidFill>
                    <a:srgbClr val="FF0000"/>
                  </a:solidFill>
                </a:rPr>
                <a:t>أضغط</a:t>
              </a:r>
              <a:endParaRPr lang="en-US" b="1" dirty="0">
                <a:solidFill>
                  <a:srgbClr val="FF0000"/>
                </a:solidFill>
              </a:endParaRPr>
            </a:p>
          </p:txBody>
        </p:sp>
      </p:grpSp>
      <p:grpSp>
        <p:nvGrpSpPr>
          <p:cNvPr id="7" name="Group 6"/>
          <p:cNvGrpSpPr/>
          <p:nvPr/>
        </p:nvGrpSpPr>
        <p:grpSpPr>
          <a:xfrm>
            <a:off x="641464" y="3885297"/>
            <a:ext cx="1719248" cy="855613"/>
            <a:chOff x="641464" y="3885297"/>
            <a:chExt cx="1719248" cy="855613"/>
          </a:xfrm>
        </p:grpSpPr>
        <p:sp>
          <p:nvSpPr>
            <p:cNvPr id="44" name="Rectangle 43">
              <a:hlinkClick r:id="rId7" action="ppaction://hlinksldjump"/>
            </p:cNvPr>
            <p:cNvSpPr/>
            <p:nvPr/>
          </p:nvSpPr>
          <p:spPr>
            <a:xfrm>
              <a:off x="776536" y="3885297"/>
              <a:ext cx="1584176" cy="695831"/>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ar-IQ" sz="1400" b="1" dirty="0">
                  <a:solidFill>
                    <a:prstClr val="black"/>
                  </a:solidFill>
                </a:rPr>
                <a:t>مجموع </a:t>
              </a:r>
              <a:r>
                <a:rPr lang="ar-IQ" sz="1400" b="1" dirty="0" smtClean="0">
                  <a:solidFill>
                    <a:prstClr val="black"/>
                  </a:solidFill>
                </a:rPr>
                <a:t>المخاطر</a:t>
              </a:r>
            </a:p>
            <a:p>
              <a:pPr algn="ctr"/>
              <a:r>
                <a:rPr lang="ar-IQ" sz="1400" b="1" dirty="0">
                  <a:solidFill>
                    <a:schemeClr val="tx1"/>
                  </a:solidFill>
                </a:rPr>
                <a:t>لجميع </a:t>
              </a:r>
              <a:r>
                <a:rPr lang="ar-IQ" sz="1400" b="1" dirty="0" smtClean="0">
                  <a:solidFill>
                    <a:schemeClr val="tx1"/>
                  </a:solidFill>
                </a:rPr>
                <a:t>السيناريوهات</a:t>
              </a:r>
              <a:endParaRPr lang="en-US" sz="1400" b="1" dirty="0">
                <a:solidFill>
                  <a:schemeClr val="tx1"/>
                </a:solidFill>
              </a:endParaRPr>
            </a:p>
          </p:txBody>
        </p:sp>
        <p:sp>
          <p:nvSpPr>
            <p:cNvPr id="48" name="Rectangle 47"/>
            <p:cNvSpPr/>
            <p:nvPr/>
          </p:nvSpPr>
          <p:spPr>
            <a:xfrm>
              <a:off x="641464" y="4236854"/>
              <a:ext cx="720080"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sz="1600" b="1" dirty="0" smtClean="0">
                  <a:solidFill>
                    <a:srgbClr val="FF0000"/>
                  </a:solidFill>
                </a:rPr>
                <a:t>أضغط</a:t>
              </a:r>
              <a:endParaRPr lang="en-US" b="1" dirty="0">
                <a:solidFill>
                  <a:srgbClr val="FF0000"/>
                </a:solidFill>
              </a:endParaRPr>
            </a:p>
          </p:txBody>
        </p:sp>
      </p:grpSp>
      <p:grpSp>
        <p:nvGrpSpPr>
          <p:cNvPr id="9" name="Group 8"/>
          <p:cNvGrpSpPr/>
          <p:nvPr/>
        </p:nvGrpSpPr>
        <p:grpSpPr>
          <a:xfrm>
            <a:off x="632520" y="4726179"/>
            <a:ext cx="1744000" cy="648072"/>
            <a:chOff x="632520" y="4726179"/>
            <a:chExt cx="1744000" cy="648072"/>
          </a:xfrm>
        </p:grpSpPr>
        <p:sp>
          <p:nvSpPr>
            <p:cNvPr id="45" name="Rectangle 44">
              <a:hlinkClick r:id="rId8" action="ppaction://hlinksldjump"/>
            </p:cNvPr>
            <p:cNvSpPr/>
            <p:nvPr/>
          </p:nvSpPr>
          <p:spPr>
            <a:xfrm>
              <a:off x="776536" y="4726179"/>
              <a:ext cx="1599984" cy="648072"/>
            </a:xfrm>
            <a:prstGeom prst="rect">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ar-IQ" sz="1400" b="1" dirty="0" smtClean="0">
                  <a:solidFill>
                    <a:prstClr val="black"/>
                  </a:solidFill>
                </a:rPr>
                <a:t>مجموع الاجراءات لسد الثغرات ( الفجوات )</a:t>
              </a:r>
            </a:p>
            <a:p>
              <a:pPr lvl="0" algn="ctr"/>
              <a:r>
                <a:rPr lang="ar-IQ" sz="1400" b="1" dirty="0" smtClean="0">
                  <a:solidFill>
                    <a:prstClr val="black"/>
                  </a:solidFill>
                </a:rPr>
                <a:t>لجميع السيناريوهات </a:t>
              </a:r>
              <a:endParaRPr lang="en-US" sz="1400" b="1" dirty="0">
                <a:solidFill>
                  <a:prstClr val="black"/>
                </a:solidFill>
              </a:endParaRPr>
            </a:p>
          </p:txBody>
        </p:sp>
        <p:sp>
          <p:nvSpPr>
            <p:cNvPr id="49" name="Rectangle 48"/>
            <p:cNvSpPr/>
            <p:nvPr/>
          </p:nvSpPr>
          <p:spPr>
            <a:xfrm>
              <a:off x="632520" y="5050215"/>
              <a:ext cx="720080" cy="323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sz="1600" b="1" dirty="0" smtClean="0">
                  <a:solidFill>
                    <a:srgbClr val="FF0000"/>
                  </a:solidFill>
                </a:rPr>
                <a:t>أضغط</a:t>
              </a:r>
              <a:endParaRPr lang="en-US" b="1" dirty="0">
                <a:solidFill>
                  <a:srgbClr val="FF0000"/>
                </a:solidFill>
              </a:endParaRPr>
            </a:p>
          </p:txBody>
        </p:sp>
      </p:grpSp>
    </p:spTree>
    <p:extLst>
      <p:ext uri="{BB962C8B-B14F-4D97-AF65-F5344CB8AC3E}">
        <p14:creationId xmlns:p14="http://schemas.microsoft.com/office/powerpoint/2010/main" val="32736847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2325.jpg_wh860.jpg"/>
          <p:cNvPicPr>
            <a:picLocks noChangeAspect="1"/>
          </p:cNvPicPr>
          <p:nvPr/>
        </p:nvPicPr>
        <p:blipFill>
          <a:blip r:embed="rId2" cstate="print">
            <a:lum bright="70000" contrast="-70000"/>
          </a:blip>
          <a:stretch>
            <a:fillRect/>
          </a:stretch>
        </p:blipFill>
        <p:spPr>
          <a:xfrm>
            <a:off x="0" y="0"/>
            <a:ext cx="9906000" cy="6858000"/>
          </a:xfrm>
          <a:prstGeom prst="rect">
            <a:avLst/>
          </a:prstGeom>
        </p:spPr>
      </p:pic>
      <p:pic>
        <p:nvPicPr>
          <p:cNvPr id="5" name="Picture 6" descr="شعار-دائرة-العمليات-2020"/>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8540" y="764707"/>
            <a:ext cx="1734532" cy="1460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raqi-independence-day-banner-ribbon_6105088.jpg"/>
          <p:cNvPicPr>
            <a:picLocks noChangeAspect="1"/>
          </p:cNvPicPr>
          <p:nvPr/>
        </p:nvPicPr>
        <p:blipFill>
          <a:blip r:embed="rId4" cstate="print">
            <a:clrChange>
              <a:clrFrom>
                <a:srgbClr val="FFFFFF"/>
              </a:clrFrom>
              <a:clrTo>
                <a:srgbClr val="FFFFFF">
                  <a:alpha val="0"/>
                </a:srgbClr>
              </a:clrTo>
            </a:clrChange>
          </a:blip>
          <a:stretch>
            <a:fillRect/>
          </a:stretch>
        </p:blipFill>
        <p:spPr>
          <a:xfrm>
            <a:off x="1910664" y="332656"/>
            <a:ext cx="7475831" cy="1656184"/>
          </a:xfrm>
          <a:prstGeom prst="rect">
            <a:avLst/>
          </a:prstGeom>
        </p:spPr>
      </p:pic>
      <p:pic>
        <p:nvPicPr>
          <p:cNvPr id="11" name="Picture 10" descr="Picture11.png"/>
          <p:cNvPicPr>
            <a:picLocks noChangeAspect="1"/>
          </p:cNvPicPr>
          <p:nvPr/>
        </p:nvPicPr>
        <p:blipFill>
          <a:blip r:embed="rId5" cstate="print"/>
          <a:stretch>
            <a:fillRect/>
          </a:stretch>
        </p:blipFill>
        <p:spPr>
          <a:xfrm>
            <a:off x="1" y="-27384"/>
            <a:ext cx="9945555" cy="6858000"/>
          </a:xfrm>
          <a:prstGeom prst="rect">
            <a:avLst/>
          </a:prstGeom>
        </p:spPr>
      </p:pic>
      <p:sp>
        <p:nvSpPr>
          <p:cNvPr id="13" name="Curved Up Ribbon 12"/>
          <p:cNvSpPr/>
          <p:nvPr/>
        </p:nvSpPr>
        <p:spPr>
          <a:xfrm>
            <a:off x="584516" y="2492896"/>
            <a:ext cx="8814979" cy="2376264"/>
          </a:xfrm>
          <a:prstGeom prst="ellipseRibbon2">
            <a:avLst>
              <a:gd name="adj1" fmla="val 25000"/>
              <a:gd name="adj2" fmla="val 100000"/>
              <a:gd name="adj3" fmla="val 12500"/>
            </a:avLst>
          </a:prstGeom>
          <a:solidFill>
            <a:schemeClr val="accent3">
              <a:lumMod val="5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ar-IQ" sz="5400" smtClean="0">
                <a:ln w="12700">
                  <a:solidFill>
                    <a:schemeClr val="tx1"/>
                  </a:solidFill>
                </a:ln>
                <a:solidFill>
                  <a:srgbClr val="FFFF00"/>
                </a:solidFill>
                <a:cs typeface="MCS Jeddah S_U normal." pitchFamily="2" charset="-78"/>
              </a:rPr>
              <a:t>الية تفعيل النظام </a:t>
            </a:r>
            <a:endParaRPr lang="en-US" sz="5400" smtClean="0">
              <a:ln w="12700">
                <a:solidFill>
                  <a:schemeClr val="tx1"/>
                </a:solidFill>
              </a:ln>
              <a:solidFill>
                <a:srgbClr val="FFFF00"/>
              </a:solidFill>
              <a:cs typeface="MCS Jeddah S_U normal." pitchFamily="2" charset="-7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icture1.png"/>
          <p:cNvPicPr>
            <a:picLocks noChangeAspect="1"/>
          </p:cNvPicPr>
          <p:nvPr/>
        </p:nvPicPr>
        <p:blipFill>
          <a:blip r:embed="rId2" cstate="print"/>
          <a:stretch>
            <a:fillRect/>
          </a:stretch>
        </p:blipFill>
        <p:spPr>
          <a:xfrm>
            <a:off x="-78009" y="-99392"/>
            <a:ext cx="10101572" cy="7101408"/>
          </a:xfrm>
          <a:prstGeom prst="rect">
            <a:avLst/>
          </a:prstGeom>
        </p:spPr>
      </p:pic>
      <p:sp>
        <p:nvSpPr>
          <p:cNvPr id="7" name="TextBox 6"/>
          <p:cNvSpPr txBox="1"/>
          <p:nvPr/>
        </p:nvSpPr>
        <p:spPr>
          <a:xfrm>
            <a:off x="328260" y="1110218"/>
            <a:ext cx="9289033" cy="6063198"/>
          </a:xfrm>
          <a:prstGeom prst="rect">
            <a:avLst/>
          </a:prstGeom>
          <a:noFill/>
        </p:spPr>
        <p:txBody>
          <a:bodyPr wrap="square" rtlCol="0">
            <a:spAutoFit/>
          </a:bodyPr>
          <a:lstStyle/>
          <a:p>
            <a:pPr marL="360363" lvl="0" indent="-360363" algn="justLow"/>
            <a:r>
              <a:rPr lang="ar-IQ" sz="2000" dirty="0" smtClean="0">
                <a:cs typeface="Sultan Medium" pitchFamily="2" charset="-78"/>
              </a:rPr>
              <a:t>14. بعد عرض النظام امام انظار السيد رئيس اركان الجيش لغرض اقراره يتم ارسال كتاب رسمي لجميع الجهات المستفيدة لغرض ارسال اسماء مخوليهم للعمل على النظام شرط ان يكون المخول ضمن ورش عمل ارشادات التخطيط الدفاعي .</a:t>
            </a:r>
            <a:endParaRPr lang="en-US" sz="2000" dirty="0" smtClean="0">
              <a:cs typeface="Sultan Medium" pitchFamily="2" charset="-78"/>
            </a:endParaRPr>
          </a:p>
          <a:p>
            <a:pPr marL="360363" lvl="0" indent="-360363" algn="justLow"/>
            <a:r>
              <a:rPr lang="ar-IQ" sz="2000" dirty="0" smtClean="0">
                <a:cs typeface="Sultan Medium" pitchFamily="2" charset="-78"/>
              </a:rPr>
              <a:t>15. تقوم مديرية التخطيط بعمل حسابات رسمية للمخولين تمنحهم صلاحية فتح النظام.</a:t>
            </a:r>
            <a:endParaRPr lang="en-US" sz="2000" dirty="0" smtClean="0">
              <a:cs typeface="Sultan Medium" pitchFamily="2" charset="-78"/>
            </a:endParaRPr>
          </a:p>
          <a:p>
            <a:pPr marL="360363" lvl="0" indent="-360363" algn="justLow"/>
            <a:r>
              <a:rPr lang="ar-IQ" sz="2000" dirty="0" smtClean="0">
                <a:cs typeface="Sultan Medium" pitchFamily="2" charset="-78"/>
              </a:rPr>
              <a:t>16. تفتح دورة للمخولين في مدرسة الحاسبات الالكترونية وذلك لتيسر الصفوف الدراسية وتيسر حاسبات مربوطة على شبكة (</a:t>
            </a:r>
            <a:r>
              <a:rPr lang="en-US" sz="2000" dirty="0" smtClean="0">
                <a:cs typeface="Sultan Medium" pitchFamily="2" charset="-78"/>
              </a:rPr>
              <a:t>IDN</a:t>
            </a:r>
            <a:r>
              <a:rPr lang="ar-IQ" sz="2000" dirty="0" smtClean="0">
                <a:cs typeface="Sultan Medium" pitchFamily="2" charset="-78"/>
              </a:rPr>
              <a:t>) كافية لتدريب المشتركين في الدورة وبأشراف قسم السياسة والاستراتيجية العسكرية لوزارة الدفاع / مديرية التخطيط . </a:t>
            </a:r>
            <a:endParaRPr lang="en-US" sz="2000" dirty="0" smtClean="0">
              <a:cs typeface="Sultan Medium" pitchFamily="2" charset="-78"/>
            </a:endParaRPr>
          </a:p>
          <a:p>
            <a:pPr marL="360363" lvl="0" indent="-360363" algn="justLow"/>
            <a:r>
              <a:rPr lang="ar-IQ" sz="2000" dirty="0" smtClean="0">
                <a:cs typeface="Sultan Medium" pitchFamily="2" charset="-78"/>
              </a:rPr>
              <a:t>17. يتم التدريب من خلال ادراج جميع المهام الرئيسية والفرعية لكل جهة بالإضافة الى ملئ النماذج الموجودة في النظام لكي يكون تدريب عملي مشابه لما معمول به اثناء عمل المجاميع في الورش .</a:t>
            </a:r>
          </a:p>
          <a:p>
            <a:pPr marL="360363" lvl="0" indent="-360363" algn="justLow"/>
            <a:r>
              <a:rPr lang="ar-IQ" sz="2000" dirty="0" smtClean="0">
                <a:cs typeface="Sultan Medium" pitchFamily="2" charset="-78"/>
              </a:rPr>
              <a:t>18. الاشراف العام على عمل النظام من قبل مديرية التخطيط وكما يـأتي :</a:t>
            </a:r>
          </a:p>
          <a:p>
            <a:pPr marL="360363" lvl="0" indent="1588" algn="justLow"/>
            <a:r>
              <a:rPr lang="ar-IQ" sz="2000" dirty="0" smtClean="0">
                <a:cs typeface="Sultan Medium" pitchFamily="2" charset="-78"/>
              </a:rPr>
              <a:t>أ. الاشراف العام / قسم السياسة والاستراتيجية العسكرية لوزارة الدفاع . </a:t>
            </a:r>
          </a:p>
          <a:p>
            <a:pPr marL="360363" lvl="0" indent="1588" algn="justLow"/>
            <a:r>
              <a:rPr lang="ar-IQ" sz="2000" dirty="0" smtClean="0">
                <a:cs typeface="Sultan Medium" pitchFamily="2" charset="-78"/>
              </a:rPr>
              <a:t>ب. اعداد وتطوير السيناريوهات مع مراحلها الخمسة / قسم التخطيط للعمليات .</a:t>
            </a:r>
          </a:p>
          <a:p>
            <a:pPr marL="630238" lvl="0" indent="-268288" algn="justLow"/>
            <a:r>
              <a:rPr lang="ar-IQ" sz="2000" dirty="0" smtClean="0">
                <a:cs typeface="Sultan Medium" pitchFamily="2" charset="-78"/>
              </a:rPr>
              <a:t>ج. تحديد المهام الرئيسة والفرعية وتجميع وتحليل القدرات / قسم قيادات الاسلحة ومديريات الصنوف والخدمات .</a:t>
            </a:r>
          </a:p>
          <a:p>
            <a:pPr marL="360363" lvl="0" indent="1588" algn="justLow"/>
            <a:r>
              <a:rPr lang="ar-IQ" sz="2000" dirty="0" smtClean="0">
                <a:cs typeface="Sultan Medium" pitchFamily="2" charset="-78"/>
              </a:rPr>
              <a:t>د. تشخيص الثغرات والمخاطر المترتبة عليها / قسم اعداد المتطلبات . </a:t>
            </a:r>
          </a:p>
          <a:p>
            <a:pPr marL="360363" indent="-360363" algn="justLow"/>
            <a:r>
              <a:rPr lang="ar-IQ" sz="2000" dirty="0" smtClean="0">
                <a:cs typeface="Sultan Medium" pitchFamily="2" charset="-78"/>
              </a:rPr>
              <a:t>19. </a:t>
            </a:r>
            <a:r>
              <a:rPr lang="ar-IQ" sz="2000" dirty="0">
                <a:cs typeface="Sultan Medium" pitchFamily="2" charset="-78"/>
              </a:rPr>
              <a:t>ان جميع ماذكر اعلاه قابل للتعديل حسب ما يلائم سياقات العمل في مديرية التخطيط .</a:t>
            </a:r>
            <a:endParaRPr lang="en-US" sz="2000" dirty="0">
              <a:cs typeface="Sultan Medium" pitchFamily="2" charset="-78"/>
            </a:endParaRPr>
          </a:p>
          <a:p>
            <a:pPr marL="360363" lvl="0" indent="-360363" algn="justLow"/>
            <a:endParaRPr lang="en-US" sz="2000" dirty="0" smtClean="0">
              <a:cs typeface="Sultan Medium" pitchFamily="2" charset="-78"/>
            </a:endParaRPr>
          </a:p>
          <a:p>
            <a:pPr algn="justLow"/>
            <a:endParaRPr lang="en-US" sz="2400" dirty="0" smtClean="0">
              <a:cs typeface="Sultan Medium" pitchFamily="2" charset="-78"/>
            </a:endParaRPr>
          </a:p>
          <a:p>
            <a:pPr lvl="0" algn="justLow"/>
            <a:endParaRPr lang="en-US" sz="2400" dirty="0" smtClean="0">
              <a:cs typeface="Sultan Medium" pitchFamily="2" charset="-78"/>
            </a:endParaRPr>
          </a:p>
        </p:txBody>
      </p:sp>
      <p:sp>
        <p:nvSpPr>
          <p:cNvPr id="4" name="Rectangle 3"/>
          <p:cNvSpPr/>
          <p:nvPr/>
        </p:nvSpPr>
        <p:spPr>
          <a:xfrm>
            <a:off x="920552" y="260648"/>
            <a:ext cx="7704856" cy="646331"/>
          </a:xfrm>
          <a:prstGeom prst="rect">
            <a:avLst/>
          </a:prstGeom>
        </p:spPr>
        <p:txBody>
          <a:bodyPr wrap="square">
            <a:spAutoFit/>
          </a:bodyPr>
          <a:lstStyle/>
          <a:p>
            <a:pPr lvl="0" algn="ctr">
              <a:defRPr/>
            </a:pPr>
            <a:r>
              <a:rPr lang="ar-IQ" sz="3600" u="sng" dirty="0">
                <a:ln w="12700">
                  <a:solidFill>
                    <a:prstClr val="black"/>
                  </a:solidFill>
                </a:ln>
                <a:solidFill>
                  <a:srgbClr val="FFC000"/>
                </a:solidFill>
                <a:cs typeface="MCS Jeddah S_U normal." pitchFamily="2" charset="-78"/>
              </a:rPr>
              <a:t>نظام هيكلية القوة وتجميع وتحليل القدرات </a:t>
            </a:r>
            <a:endParaRPr lang="en-US" sz="3600" u="sng" dirty="0">
              <a:ln w="12700">
                <a:solidFill>
                  <a:prstClr val="black"/>
                </a:solidFill>
              </a:ln>
              <a:solidFill>
                <a:srgbClr val="FFC000"/>
              </a:solidFill>
              <a:cs typeface="MCS Jeddah S_U normal." pitchFamily="2" charset="-78"/>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0" y="1"/>
            <a:ext cx="9906000" cy="6857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55733420"/>
              </p:ext>
            </p:extLst>
          </p:nvPr>
        </p:nvGraphicFramePr>
        <p:xfrm>
          <a:off x="151914" y="908720"/>
          <a:ext cx="9553614" cy="4547616"/>
        </p:xfrm>
        <a:graphic>
          <a:graphicData uri="http://schemas.openxmlformats.org/drawingml/2006/table">
            <a:tbl>
              <a:tblPr rtl="1" firstRow="1" firstCol="1" bandRow="1"/>
              <a:tblGrid>
                <a:gridCol w="611985"/>
                <a:gridCol w="1379858"/>
                <a:gridCol w="1273550"/>
                <a:gridCol w="3133120"/>
                <a:gridCol w="3155101"/>
              </a:tblGrid>
              <a:tr h="241026">
                <a:tc>
                  <a:txBody>
                    <a:bodyPr/>
                    <a:lstStyle/>
                    <a:p>
                      <a:pPr algn="ctr" rtl="1">
                        <a:lnSpc>
                          <a:spcPct val="115000"/>
                        </a:lnSpc>
                        <a:spcBef>
                          <a:spcPts val="600"/>
                        </a:spcBef>
                        <a:spcAft>
                          <a:spcPts val="600"/>
                        </a:spcAft>
                      </a:pPr>
                      <a:r>
                        <a:rPr lang="ar-IQ" sz="1600" dirty="0" smtClean="0">
                          <a:solidFill>
                            <a:srgbClr val="0000CC"/>
                          </a:solidFill>
                          <a:effectLst/>
                          <a:latin typeface="Calibri"/>
                          <a:ea typeface="Calibri"/>
                          <a:cs typeface="AF_Taif Normal" pitchFamily="2" charset="-78"/>
                        </a:rPr>
                        <a:t>ت</a:t>
                      </a:r>
                      <a:endParaRPr lang="en-US" sz="1600" dirty="0">
                        <a:solidFill>
                          <a:srgbClr val="0000CC"/>
                        </a:solidFill>
                        <a:effectLst/>
                        <a:latin typeface="Calibri"/>
                        <a:ea typeface="Calibri"/>
                        <a:cs typeface="AF_Taif Normal" pitchFamily="2" charset="-78"/>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FFCC99"/>
                    </a:solidFill>
                  </a:tcPr>
                </a:tc>
                <a:tc>
                  <a:txBody>
                    <a:bodyPr/>
                    <a:lstStyle/>
                    <a:p>
                      <a:pPr algn="ctr" rtl="1">
                        <a:lnSpc>
                          <a:spcPct val="115000"/>
                        </a:lnSpc>
                        <a:spcBef>
                          <a:spcPts val="600"/>
                        </a:spcBef>
                        <a:spcAft>
                          <a:spcPts val="600"/>
                        </a:spcAft>
                      </a:pPr>
                      <a:r>
                        <a:rPr lang="ar-IQ" sz="1600" dirty="0" smtClean="0">
                          <a:solidFill>
                            <a:srgbClr val="0000CC"/>
                          </a:solidFill>
                          <a:effectLst/>
                          <a:latin typeface="Calibri"/>
                          <a:ea typeface="Calibri"/>
                          <a:cs typeface="AF_Taif Normal" pitchFamily="2" charset="-78"/>
                        </a:rPr>
                        <a:t>السيناريو</a:t>
                      </a:r>
                      <a:endParaRPr lang="en-US" sz="1600" dirty="0">
                        <a:solidFill>
                          <a:srgbClr val="0000CC"/>
                        </a:solidFill>
                        <a:effectLst/>
                        <a:latin typeface="Calibri"/>
                        <a:ea typeface="Calibri"/>
                        <a:cs typeface="AF_Taif Normal" pitchFamily="2" charset="-78"/>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FFCC99"/>
                    </a:solidFill>
                  </a:tcPr>
                </a:tc>
                <a:tc>
                  <a:txBody>
                    <a:bodyPr/>
                    <a:lstStyle/>
                    <a:p>
                      <a:pPr algn="ctr" rtl="1">
                        <a:lnSpc>
                          <a:spcPct val="115000"/>
                        </a:lnSpc>
                        <a:spcBef>
                          <a:spcPts val="600"/>
                        </a:spcBef>
                        <a:spcAft>
                          <a:spcPts val="600"/>
                        </a:spcAft>
                      </a:pPr>
                      <a:r>
                        <a:rPr lang="ar-IQ" sz="1600" dirty="0" smtClean="0">
                          <a:solidFill>
                            <a:srgbClr val="0000CC"/>
                          </a:solidFill>
                          <a:effectLst/>
                          <a:latin typeface="Calibri"/>
                          <a:ea typeface="Calibri"/>
                          <a:cs typeface="AF_Taif Normal" pitchFamily="2" charset="-78"/>
                        </a:rPr>
                        <a:t>المرحلة</a:t>
                      </a:r>
                      <a:endParaRPr lang="en-US" sz="1600" dirty="0">
                        <a:solidFill>
                          <a:srgbClr val="0000CC"/>
                        </a:solidFill>
                        <a:effectLst/>
                        <a:latin typeface="Calibri"/>
                        <a:ea typeface="Calibri"/>
                        <a:cs typeface="AF_Taif Normal" pitchFamily="2" charset="-78"/>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FFCC99"/>
                    </a:solidFill>
                  </a:tcPr>
                </a:tc>
                <a:tc>
                  <a:txBody>
                    <a:bodyPr/>
                    <a:lstStyle/>
                    <a:p>
                      <a:pPr algn="ctr" rtl="1">
                        <a:lnSpc>
                          <a:spcPct val="115000"/>
                        </a:lnSpc>
                        <a:spcBef>
                          <a:spcPts val="600"/>
                        </a:spcBef>
                        <a:spcAft>
                          <a:spcPts val="600"/>
                        </a:spcAft>
                      </a:pPr>
                      <a:r>
                        <a:rPr lang="ar-SA" sz="1600" b="1" dirty="0">
                          <a:solidFill>
                            <a:srgbClr val="0000CC"/>
                          </a:solidFill>
                          <a:effectLst/>
                          <a:latin typeface="Times New Roman"/>
                          <a:ea typeface="Calibri"/>
                          <a:cs typeface="AF_Taif Normal" pitchFamily="2" charset="-78"/>
                        </a:rPr>
                        <a:t>المه</a:t>
                      </a:r>
                      <a:r>
                        <a:rPr lang="ar-IQ" sz="1600" b="1" dirty="0">
                          <a:solidFill>
                            <a:srgbClr val="0000CC"/>
                          </a:solidFill>
                          <a:effectLst/>
                          <a:latin typeface="Times New Roman"/>
                          <a:ea typeface="Calibri"/>
                          <a:cs typeface="AF_Taif Normal" pitchFamily="2" charset="-78"/>
                        </a:rPr>
                        <a:t>ــــــ</a:t>
                      </a:r>
                      <a:r>
                        <a:rPr lang="ar-SA" sz="1600" b="1" dirty="0">
                          <a:solidFill>
                            <a:srgbClr val="0000CC"/>
                          </a:solidFill>
                          <a:effectLst/>
                          <a:latin typeface="Times New Roman"/>
                          <a:ea typeface="Calibri"/>
                          <a:cs typeface="AF_Taif Normal" pitchFamily="2" charset="-78"/>
                        </a:rPr>
                        <a:t>ام </a:t>
                      </a:r>
                      <a:r>
                        <a:rPr lang="ar-SA" sz="1600" b="1" dirty="0" smtClean="0">
                          <a:solidFill>
                            <a:srgbClr val="0000CC"/>
                          </a:solidFill>
                          <a:effectLst/>
                          <a:latin typeface="Times New Roman"/>
                          <a:ea typeface="Calibri"/>
                          <a:cs typeface="AF_Taif Normal" pitchFamily="2" charset="-78"/>
                        </a:rPr>
                        <a:t>الرئيسة</a:t>
                      </a:r>
                      <a:endParaRPr lang="en-US" sz="1600" dirty="0">
                        <a:solidFill>
                          <a:srgbClr val="0000CC"/>
                        </a:solidFill>
                        <a:effectLst/>
                        <a:latin typeface="Calibri"/>
                        <a:ea typeface="Calibri"/>
                        <a:cs typeface="AF_Taif Normal" pitchFamily="2" charset="-78"/>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FFCC99"/>
                    </a:solidFill>
                  </a:tcPr>
                </a:tc>
                <a:tc>
                  <a:txBody>
                    <a:bodyPr/>
                    <a:lstStyle/>
                    <a:p>
                      <a:pPr algn="ctr" rtl="1">
                        <a:lnSpc>
                          <a:spcPct val="115000"/>
                        </a:lnSpc>
                        <a:spcBef>
                          <a:spcPts val="600"/>
                        </a:spcBef>
                        <a:spcAft>
                          <a:spcPts val="600"/>
                        </a:spcAft>
                      </a:pPr>
                      <a:r>
                        <a:rPr lang="ar-SA" sz="1600" b="1" dirty="0">
                          <a:solidFill>
                            <a:srgbClr val="0000CC"/>
                          </a:solidFill>
                          <a:effectLst/>
                          <a:latin typeface="Times New Roman"/>
                          <a:ea typeface="Calibri"/>
                          <a:cs typeface="AF_Taif Normal" pitchFamily="2" charset="-78"/>
                        </a:rPr>
                        <a:t>المهــام الفرعيــــة</a:t>
                      </a:r>
                      <a:endParaRPr lang="en-US" sz="1600" dirty="0">
                        <a:solidFill>
                          <a:srgbClr val="0000CC"/>
                        </a:solidFill>
                        <a:effectLst/>
                        <a:latin typeface="Calibri"/>
                        <a:ea typeface="Calibri"/>
                        <a:cs typeface="AF_Taif Normal" pitchFamily="2" charset="-78"/>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FFCC99"/>
                    </a:solidFill>
                  </a:tcPr>
                </a:tc>
              </a:tr>
              <a:tr h="3358117">
                <a:tc>
                  <a:txBody>
                    <a:bodyPr/>
                    <a:lstStyle/>
                    <a:p>
                      <a:pPr algn="ctr" rtl="1">
                        <a:lnSpc>
                          <a:spcPct val="115000"/>
                        </a:lnSpc>
                        <a:spcBef>
                          <a:spcPts val="600"/>
                        </a:spcBef>
                        <a:spcAft>
                          <a:spcPts val="600"/>
                        </a:spcAft>
                      </a:pPr>
                      <a:r>
                        <a:rPr lang="ar-IQ" sz="2400" dirty="0" smtClean="0">
                          <a:effectLst/>
                          <a:latin typeface="Calibri"/>
                          <a:ea typeface="Calibri"/>
                          <a:cs typeface="Arial"/>
                        </a:rPr>
                        <a:t>1</a:t>
                      </a:r>
                      <a:endParaRPr lang="en-US" sz="2400" dirty="0">
                        <a:effectLst/>
                        <a:latin typeface="Calibri"/>
                        <a:ea typeface="Calibri"/>
                        <a:cs typeface="Arial"/>
                      </a:endParaRPr>
                    </a:p>
                  </a:txBody>
                  <a:tcPr marL="68580" marR="68580"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1" eaLnBrk="1" fontAlgn="auto" latinLnBrk="0" hangingPunct="1">
                        <a:lnSpc>
                          <a:spcPct val="115000"/>
                        </a:lnSpc>
                        <a:spcBef>
                          <a:spcPts val="600"/>
                        </a:spcBef>
                        <a:spcAft>
                          <a:spcPts val="600"/>
                        </a:spcAft>
                        <a:buClrTx/>
                        <a:buSzTx/>
                        <a:buFontTx/>
                        <a:buNone/>
                        <a:tabLst/>
                        <a:defRPr/>
                      </a:pPr>
                      <a:r>
                        <a:rPr kumimoji="0" lang="ar-IQ" sz="1800" b="1" i="0" u="none" strike="noStrike" cap="none" normalizeH="0" baseline="0" dirty="0" smtClean="0">
                          <a:ln>
                            <a:noFill/>
                          </a:ln>
                          <a:solidFill>
                            <a:srgbClr val="FF0000"/>
                          </a:solidFill>
                          <a:effectLst/>
                          <a:latin typeface="Calibri" pitchFamily="34" charset="0"/>
                          <a:ea typeface="Calibri" pitchFamily="34" charset="0"/>
                        </a:rPr>
                        <a:t>سيناريو عمليات مكافحة الارهاب</a:t>
                      </a:r>
                      <a:endParaRPr kumimoji="0" lang="en-US" sz="1800" b="0" i="0" u="none" strike="noStrike" cap="none" normalizeH="0" baseline="0" dirty="0" smtClean="0">
                        <a:ln>
                          <a:noFill/>
                        </a:ln>
                        <a:solidFill>
                          <a:srgbClr val="FF0000"/>
                        </a:solidFill>
                        <a:effectLst/>
                        <a:latin typeface="Arial" pitchFamily="34" charset="0"/>
                      </a:endParaRPr>
                    </a:p>
                    <a:p>
                      <a:pPr algn="ctr" rtl="1">
                        <a:lnSpc>
                          <a:spcPct val="115000"/>
                        </a:lnSpc>
                        <a:spcBef>
                          <a:spcPts val="600"/>
                        </a:spcBef>
                        <a:spcAft>
                          <a:spcPts val="600"/>
                        </a:spcAft>
                      </a:pPr>
                      <a:endParaRPr lang="en-US" sz="1100" dirty="0">
                        <a:solidFill>
                          <a:srgbClr val="FF0000"/>
                        </a:solidFill>
                        <a:effectLst/>
                        <a:latin typeface="Calibri"/>
                        <a:ea typeface="Calibri"/>
                        <a:cs typeface="Arial"/>
                      </a:endParaRPr>
                    </a:p>
                  </a:txBody>
                  <a:tcPr marL="68580" marR="68580"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1" eaLnBrk="1" fontAlgn="auto" latinLnBrk="0" hangingPunct="1">
                        <a:lnSpc>
                          <a:spcPct val="115000"/>
                        </a:lnSpc>
                        <a:spcBef>
                          <a:spcPts val="600"/>
                        </a:spcBef>
                        <a:spcAft>
                          <a:spcPts val="600"/>
                        </a:spcAft>
                        <a:buClrTx/>
                        <a:buSzTx/>
                        <a:buFontTx/>
                        <a:buNone/>
                        <a:tabLst/>
                        <a:defRPr/>
                      </a:pPr>
                      <a:r>
                        <a:rPr kumimoji="0" lang="ar-IQ" sz="1800" b="1" i="0" u="none" strike="noStrike" kern="1200" cap="none" normalizeH="0" baseline="0" dirty="0" smtClean="0">
                          <a:ln>
                            <a:noFill/>
                          </a:ln>
                          <a:solidFill>
                            <a:srgbClr val="FF0000"/>
                          </a:solidFill>
                          <a:effectLst/>
                          <a:latin typeface="Calibri" pitchFamily="34" charset="0"/>
                          <a:ea typeface="Calibri" pitchFamily="34" charset="0"/>
                          <a:cs typeface="+mn-cs"/>
                        </a:rPr>
                        <a:t>الاستحضارات </a:t>
                      </a:r>
                      <a:endParaRPr kumimoji="0" lang="en-US" sz="1800" b="0" i="0" u="none" strike="noStrike" cap="none" normalizeH="0" baseline="0" dirty="0" smtClean="0">
                        <a:ln>
                          <a:noFill/>
                        </a:ln>
                        <a:solidFill>
                          <a:srgbClr val="FF0000"/>
                        </a:solidFill>
                        <a:effectLst/>
                        <a:latin typeface="Arial" pitchFamily="34" charset="0"/>
                      </a:endParaRPr>
                    </a:p>
                  </a:txBody>
                  <a:tcPr marL="68580" marR="68580"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solidFill>
                  </a:tcPr>
                </a:tc>
                <a:tc>
                  <a:txBody>
                    <a:bodyPr/>
                    <a:lstStyle/>
                    <a:p>
                      <a:pPr algn="r" rtl="1">
                        <a:lnSpc>
                          <a:spcPct val="115000"/>
                        </a:lnSpc>
                        <a:spcBef>
                          <a:spcPts val="600"/>
                        </a:spcBef>
                        <a:spcAft>
                          <a:spcPts val="600"/>
                        </a:spcAft>
                      </a:pPr>
                      <a:r>
                        <a:rPr lang="ar-SA" sz="1100" b="1" dirty="0">
                          <a:effectLst/>
                          <a:latin typeface="Times New Roman"/>
                          <a:ea typeface="Calibri"/>
                          <a:cs typeface="Sultan Medium"/>
                        </a:rPr>
                        <a:t> </a:t>
                      </a:r>
                      <a:r>
                        <a:rPr lang="ar-IQ" sz="1800" b="1" dirty="0" smtClean="0">
                          <a:solidFill>
                            <a:srgbClr val="006600"/>
                          </a:solidFill>
                          <a:effectLst/>
                          <a:latin typeface="Times New Roman"/>
                          <a:ea typeface="Calibri"/>
                          <a:cs typeface="+mn-cs"/>
                        </a:rPr>
                        <a:t>1.</a:t>
                      </a:r>
                      <a:r>
                        <a:rPr lang="ar-IQ" sz="1800" b="1" baseline="0" dirty="0" smtClean="0">
                          <a:solidFill>
                            <a:srgbClr val="006600"/>
                          </a:solidFill>
                          <a:effectLst/>
                          <a:latin typeface="Times New Roman"/>
                          <a:ea typeface="Calibri"/>
                          <a:cs typeface="+mn-cs"/>
                        </a:rPr>
                        <a:t> الجهد الاستخباري</a:t>
                      </a:r>
                      <a:endParaRPr lang="en-US" sz="1100" dirty="0">
                        <a:solidFill>
                          <a:srgbClr val="006600"/>
                        </a:solidFill>
                        <a:effectLst/>
                        <a:latin typeface="Calibri"/>
                        <a:ea typeface="Calibri"/>
                        <a:cs typeface="+mn-cs"/>
                      </a:endParaRPr>
                    </a:p>
                  </a:txBody>
                  <a:tcPr marL="68580" marR="68580"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solidFill>
                  </a:tcPr>
                </a:tc>
                <a:tc>
                  <a:txBody>
                    <a:bodyPr/>
                    <a:lstStyle/>
                    <a:p>
                      <a:pPr marL="173038" lvl="0" indent="-173038" algn="justLow" rtl="1">
                        <a:lnSpc>
                          <a:spcPct val="100000"/>
                        </a:lnSpc>
                        <a:spcBef>
                          <a:spcPts val="600"/>
                        </a:spcBef>
                        <a:spcAft>
                          <a:spcPts val="600"/>
                        </a:spcAft>
                        <a:buFont typeface="+mj-lt"/>
                        <a:buNone/>
                      </a:pPr>
                      <a:r>
                        <a:rPr lang="ar-IQ" sz="1400" b="1" dirty="0" smtClean="0">
                          <a:solidFill>
                            <a:srgbClr val="006600"/>
                          </a:solidFill>
                          <a:effectLst/>
                          <a:latin typeface="Times New Roman"/>
                          <a:ea typeface="Calibri"/>
                          <a:cs typeface="Sultan Medium"/>
                        </a:rPr>
                        <a:t>أ</a:t>
                      </a:r>
                      <a:r>
                        <a:rPr lang="ar-IQ" sz="1400" b="1" dirty="0" smtClean="0">
                          <a:solidFill>
                            <a:srgbClr val="006600"/>
                          </a:solidFill>
                          <a:effectLst/>
                          <a:latin typeface="Times New Roman"/>
                          <a:ea typeface="Calibri"/>
                          <a:cs typeface="+mn-cs"/>
                        </a:rPr>
                        <a:t>. </a:t>
                      </a:r>
                      <a:r>
                        <a:rPr lang="ar-SA" sz="1400" b="1" dirty="0" smtClean="0">
                          <a:solidFill>
                            <a:srgbClr val="006600"/>
                          </a:solidFill>
                          <a:effectLst/>
                          <a:latin typeface="Times New Roman"/>
                          <a:ea typeface="Calibri"/>
                          <a:cs typeface="+mn-cs"/>
                        </a:rPr>
                        <a:t>تنفيذ </a:t>
                      </a:r>
                      <a:r>
                        <a:rPr lang="ar-SA" sz="1400" b="1" dirty="0">
                          <a:solidFill>
                            <a:srgbClr val="006600"/>
                          </a:solidFill>
                          <a:effectLst/>
                          <a:latin typeface="Times New Roman"/>
                          <a:ea typeface="Calibri"/>
                          <a:cs typeface="+mn-cs"/>
                        </a:rPr>
                        <a:t>خطة  الاستطلاع الارضي من قبل القطعات الماسكة  لقاطع </a:t>
                      </a:r>
                      <a:r>
                        <a:rPr lang="ar-IQ" sz="1400" b="1" dirty="0" smtClean="0">
                          <a:solidFill>
                            <a:srgbClr val="006600"/>
                          </a:solidFill>
                          <a:effectLst/>
                          <a:latin typeface="Times New Roman"/>
                          <a:ea typeface="Calibri"/>
                          <a:cs typeface="+mn-cs"/>
                        </a:rPr>
                        <a:t>ال</a:t>
                      </a:r>
                      <a:r>
                        <a:rPr lang="ar-SA" sz="1400" b="1" dirty="0" smtClean="0">
                          <a:solidFill>
                            <a:srgbClr val="006600"/>
                          </a:solidFill>
                          <a:effectLst/>
                          <a:latin typeface="Times New Roman"/>
                          <a:ea typeface="Calibri"/>
                          <a:cs typeface="+mn-cs"/>
                        </a:rPr>
                        <a:t>مسؤولية </a:t>
                      </a:r>
                      <a:r>
                        <a:rPr lang="ar-IQ" sz="1400" b="1" dirty="0" smtClean="0">
                          <a:solidFill>
                            <a:srgbClr val="006600"/>
                          </a:solidFill>
                          <a:effectLst/>
                          <a:latin typeface="Times New Roman"/>
                          <a:ea typeface="Calibri"/>
                          <a:cs typeface="+mn-cs"/>
                        </a:rPr>
                        <a:t> </a:t>
                      </a:r>
                      <a:r>
                        <a:rPr lang="ar-SA" sz="1400" b="1" dirty="0" smtClean="0">
                          <a:solidFill>
                            <a:srgbClr val="006600"/>
                          </a:solidFill>
                          <a:effectLst/>
                          <a:latin typeface="Times New Roman"/>
                          <a:ea typeface="Calibri"/>
                          <a:cs typeface="+mn-cs"/>
                        </a:rPr>
                        <a:t>.</a:t>
                      </a:r>
                      <a:endParaRPr lang="en-US" sz="1400" dirty="0">
                        <a:solidFill>
                          <a:srgbClr val="006600"/>
                        </a:solidFill>
                        <a:effectLst/>
                        <a:latin typeface="Calibri"/>
                        <a:ea typeface="Calibri"/>
                        <a:cs typeface="+mn-cs"/>
                      </a:endParaRPr>
                    </a:p>
                    <a:p>
                      <a:pPr marL="173038" lvl="0" indent="-173038" algn="justLow" rtl="1">
                        <a:lnSpc>
                          <a:spcPct val="100000"/>
                        </a:lnSpc>
                        <a:spcBef>
                          <a:spcPts val="600"/>
                        </a:spcBef>
                        <a:spcAft>
                          <a:spcPts val="600"/>
                        </a:spcAft>
                        <a:buFont typeface="+mj-lt"/>
                        <a:buNone/>
                      </a:pPr>
                      <a:r>
                        <a:rPr lang="ar-IQ" sz="1400" b="1" dirty="0" smtClean="0">
                          <a:solidFill>
                            <a:srgbClr val="006600"/>
                          </a:solidFill>
                          <a:effectLst/>
                          <a:latin typeface="Times New Roman"/>
                          <a:ea typeface="Calibri"/>
                          <a:cs typeface="+mn-cs"/>
                        </a:rPr>
                        <a:t>ب. </a:t>
                      </a:r>
                      <a:r>
                        <a:rPr lang="ar-SA" sz="1400" b="1" dirty="0" smtClean="0">
                          <a:solidFill>
                            <a:srgbClr val="006600"/>
                          </a:solidFill>
                          <a:effectLst/>
                          <a:latin typeface="Times New Roman"/>
                          <a:ea typeface="Calibri"/>
                          <a:cs typeface="+mn-cs"/>
                        </a:rPr>
                        <a:t>تنفيذ </a:t>
                      </a:r>
                      <a:r>
                        <a:rPr lang="ar-SA" sz="1400" b="1" dirty="0">
                          <a:solidFill>
                            <a:srgbClr val="006600"/>
                          </a:solidFill>
                          <a:effectLst/>
                          <a:latin typeface="Times New Roman"/>
                          <a:ea typeface="Calibri"/>
                          <a:cs typeface="+mn-cs"/>
                        </a:rPr>
                        <a:t>خطة الاستطلاع الجوي على المناطق </a:t>
                      </a:r>
                      <a:r>
                        <a:rPr lang="ar-IQ" sz="1400" b="1" dirty="0" smtClean="0">
                          <a:solidFill>
                            <a:srgbClr val="006600"/>
                          </a:solidFill>
                          <a:effectLst/>
                          <a:latin typeface="Times New Roman"/>
                          <a:ea typeface="Calibri"/>
                          <a:cs typeface="+mn-cs"/>
                        </a:rPr>
                        <a:t>المهددة</a:t>
                      </a:r>
                      <a:r>
                        <a:rPr lang="ar-SA" sz="1400" b="1" dirty="0" smtClean="0">
                          <a:solidFill>
                            <a:srgbClr val="006600"/>
                          </a:solidFill>
                          <a:effectLst/>
                          <a:latin typeface="Times New Roman"/>
                          <a:ea typeface="Calibri"/>
                          <a:cs typeface="+mn-cs"/>
                        </a:rPr>
                        <a:t> </a:t>
                      </a:r>
                      <a:r>
                        <a:rPr lang="ar-SA" sz="1400" b="1" dirty="0">
                          <a:solidFill>
                            <a:srgbClr val="006600"/>
                          </a:solidFill>
                          <a:effectLst/>
                          <a:latin typeface="Times New Roman"/>
                          <a:ea typeface="Calibri"/>
                          <a:cs typeface="+mn-cs"/>
                        </a:rPr>
                        <a:t>باستخدام طائرات الاستطلاع والطائرات المسيرة .</a:t>
                      </a:r>
                      <a:endParaRPr lang="en-US" sz="1400" dirty="0">
                        <a:solidFill>
                          <a:srgbClr val="006600"/>
                        </a:solidFill>
                        <a:effectLst/>
                        <a:latin typeface="Calibri"/>
                        <a:ea typeface="Calibri"/>
                        <a:cs typeface="+mn-cs"/>
                      </a:endParaRPr>
                    </a:p>
                    <a:p>
                      <a:pPr marL="173038" indent="-173038" algn="justLow" rtl="1">
                        <a:lnSpc>
                          <a:spcPct val="100000"/>
                        </a:lnSpc>
                        <a:spcBef>
                          <a:spcPts val="600"/>
                        </a:spcBef>
                        <a:spcAft>
                          <a:spcPts val="600"/>
                        </a:spcAft>
                      </a:pPr>
                      <a:r>
                        <a:rPr lang="ar-IQ" sz="1400" b="1" dirty="0" smtClean="0">
                          <a:solidFill>
                            <a:srgbClr val="006600"/>
                          </a:solidFill>
                          <a:effectLst/>
                          <a:latin typeface="Times New Roman"/>
                          <a:ea typeface="Calibri"/>
                          <a:cs typeface="+mn-cs"/>
                        </a:rPr>
                        <a:t>جـ. </a:t>
                      </a:r>
                      <a:r>
                        <a:rPr lang="ar-SA" sz="1400" b="1" dirty="0" smtClean="0">
                          <a:solidFill>
                            <a:srgbClr val="006600"/>
                          </a:solidFill>
                          <a:effectLst/>
                          <a:latin typeface="Times New Roman"/>
                          <a:ea typeface="Calibri"/>
                          <a:cs typeface="+mn-cs"/>
                        </a:rPr>
                        <a:t>الاستطلاع </a:t>
                      </a:r>
                      <a:r>
                        <a:rPr lang="ar-SA" sz="1400" b="1" dirty="0">
                          <a:solidFill>
                            <a:srgbClr val="006600"/>
                          </a:solidFill>
                          <a:effectLst/>
                          <a:latin typeface="Times New Roman"/>
                          <a:ea typeface="Calibri"/>
                          <a:cs typeface="+mn-cs"/>
                        </a:rPr>
                        <a:t>العميق في </a:t>
                      </a:r>
                      <a:r>
                        <a:rPr lang="ar-IQ" sz="1400" b="1" dirty="0" smtClean="0">
                          <a:solidFill>
                            <a:srgbClr val="006600"/>
                          </a:solidFill>
                          <a:effectLst/>
                          <a:latin typeface="Times New Roman"/>
                          <a:ea typeface="Calibri"/>
                          <a:cs typeface="+mn-cs"/>
                        </a:rPr>
                        <a:t>مناطق</a:t>
                      </a:r>
                      <a:r>
                        <a:rPr lang="ar-IQ" sz="1400" b="1" baseline="0" dirty="0" smtClean="0">
                          <a:solidFill>
                            <a:srgbClr val="006600"/>
                          </a:solidFill>
                          <a:effectLst/>
                          <a:latin typeface="Times New Roman"/>
                          <a:ea typeface="Calibri"/>
                          <a:cs typeface="+mn-cs"/>
                        </a:rPr>
                        <a:t> نفوذ الجماعات الارهابية .</a:t>
                      </a:r>
                      <a:endParaRPr lang="en-US" sz="1400" dirty="0">
                        <a:solidFill>
                          <a:srgbClr val="006600"/>
                        </a:solidFill>
                        <a:effectLst/>
                        <a:latin typeface="Calibri"/>
                        <a:ea typeface="Calibri"/>
                        <a:cs typeface="+mn-cs"/>
                      </a:endParaRPr>
                    </a:p>
                    <a:p>
                      <a:pPr marL="173038" lvl="0" indent="-173038" algn="justLow" rtl="1">
                        <a:lnSpc>
                          <a:spcPct val="100000"/>
                        </a:lnSpc>
                        <a:spcBef>
                          <a:spcPts val="600"/>
                        </a:spcBef>
                        <a:spcAft>
                          <a:spcPts val="600"/>
                        </a:spcAft>
                        <a:buFont typeface="+mj-lt"/>
                        <a:buNone/>
                      </a:pPr>
                      <a:r>
                        <a:rPr lang="ar-IQ" sz="1400" b="1" dirty="0" smtClean="0">
                          <a:solidFill>
                            <a:srgbClr val="006600"/>
                          </a:solidFill>
                          <a:effectLst/>
                          <a:latin typeface="Times New Roman"/>
                          <a:ea typeface="Calibri"/>
                          <a:cs typeface="+mn-cs"/>
                        </a:rPr>
                        <a:t>د. </a:t>
                      </a:r>
                      <a:r>
                        <a:rPr lang="ar-SA" sz="1400" b="1" dirty="0" smtClean="0">
                          <a:solidFill>
                            <a:srgbClr val="006600"/>
                          </a:solidFill>
                          <a:effectLst/>
                          <a:latin typeface="Times New Roman"/>
                          <a:ea typeface="Calibri"/>
                          <a:cs typeface="+mn-cs"/>
                        </a:rPr>
                        <a:t>المراقبة </a:t>
                      </a:r>
                      <a:r>
                        <a:rPr lang="ar-SA" sz="1400" b="1" dirty="0">
                          <a:solidFill>
                            <a:srgbClr val="006600"/>
                          </a:solidFill>
                          <a:effectLst/>
                          <a:latin typeface="Times New Roman"/>
                          <a:ea typeface="Calibri"/>
                          <a:cs typeface="+mn-cs"/>
                        </a:rPr>
                        <a:t>المستمرة لمسرح </a:t>
                      </a:r>
                      <a:r>
                        <a:rPr lang="ar-SA" sz="1400" b="1" dirty="0" smtClean="0">
                          <a:solidFill>
                            <a:srgbClr val="006600"/>
                          </a:solidFill>
                          <a:effectLst/>
                          <a:latin typeface="Times New Roman"/>
                          <a:ea typeface="Calibri"/>
                          <a:cs typeface="+mn-cs"/>
                        </a:rPr>
                        <a:t>العمليات</a:t>
                      </a:r>
                      <a:r>
                        <a:rPr lang="ar-IQ" sz="1400" b="1" dirty="0" smtClean="0">
                          <a:solidFill>
                            <a:srgbClr val="006600"/>
                          </a:solidFill>
                          <a:effectLst/>
                          <a:latin typeface="Times New Roman"/>
                          <a:ea typeface="Calibri"/>
                          <a:cs typeface="+mn-cs"/>
                        </a:rPr>
                        <a:t> </a:t>
                      </a:r>
                      <a:r>
                        <a:rPr lang="ar-SA" sz="1400" b="1" dirty="0" smtClean="0">
                          <a:solidFill>
                            <a:srgbClr val="006600"/>
                          </a:solidFill>
                          <a:effectLst/>
                          <a:latin typeface="Times New Roman"/>
                          <a:ea typeface="Calibri"/>
                          <a:cs typeface="+mn-cs"/>
                        </a:rPr>
                        <a:t> </a:t>
                      </a:r>
                      <a:r>
                        <a:rPr lang="ar-SA" sz="1400" b="1" dirty="0">
                          <a:solidFill>
                            <a:srgbClr val="006600"/>
                          </a:solidFill>
                          <a:effectLst/>
                          <a:latin typeface="Times New Roman"/>
                          <a:ea typeface="Calibri"/>
                          <a:cs typeface="+mn-cs"/>
                        </a:rPr>
                        <a:t>من الارض والجو </a:t>
                      </a:r>
                      <a:r>
                        <a:rPr lang="ar-SA" sz="1400" b="1" dirty="0" smtClean="0">
                          <a:solidFill>
                            <a:srgbClr val="006600"/>
                          </a:solidFill>
                          <a:effectLst/>
                          <a:latin typeface="Times New Roman"/>
                          <a:ea typeface="Calibri"/>
                          <a:cs typeface="+mn-cs"/>
                        </a:rPr>
                        <a:t>بالوسائل </a:t>
                      </a:r>
                      <a:r>
                        <a:rPr lang="ar-SA" sz="1400" b="1" dirty="0">
                          <a:solidFill>
                            <a:srgbClr val="006600"/>
                          </a:solidFill>
                          <a:effectLst/>
                          <a:latin typeface="Times New Roman"/>
                          <a:ea typeface="Calibri"/>
                          <a:cs typeface="+mn-cs"/>
                        </a:rPr>
                        <a:t>البصرية والإلكترونية والتصوير خلال الليل والنهار </a:t>
                      </a:r>
                      <a:r>
                        <a:rPr lang="ar-SA" sz="1400" b="1" dirty="0" smtClean="0">
                          <a:solidFill>
                            <a:srgbClr val="006600"/>
                          </a:solidFill>
                          <a:effectLst/>
                          <a:latin typeface="Times New Roman"/>
                          <a:ea typeface="Calibri"/>
                          <a:cs typeface="+mn-cs"/>
                        </a:rPr>
                        <a:t>.</a:t>
                      </a:r>
                      <a:endParaRPr lang="ar-IQ" sz="1400" b="0" dirty="0" smtClean="0">
                        <a:solidFill>
                          <a:srgbClr val="006600"/>
                        </a:solidFill>
                        <a:effectLst/>
                        <a:latin typeface="Calibri"/>
                        <a:ea typeface="Calibri"/>
                        <a:cs typeface="+mn-cs"/>
                      </a:endParaRPr>
                    </a:p>
                    <a:p>
                      <a:pPr marL="173038" lvl="0" indent="-173038" algn="justLow" rtl="1">
                        <a:lnSpc>
                          <a:spcPct val="100000"/>
                        </a:lnSpc>
                        <a:spcBef>
                          <a:spcPts val="600"/>
                        </a:spcBef>
                        <a:spcAft>
                          <a:spcPts val="600"/>
                        </a:spcAft>
                        <a:buFont typeface="+mj-lt"/>
                        <a:buNone/>
                      </a:pPr>
                      <a:r>
                        <a:rPr lang="ar-IQ" sz="1400" b="0" dirty="0" smtClean="0">
                          <a:solidFill>
                            <a:srgbClr val="006600"/>
                          </a:solidFill>
                          <a:effectLst/>
                          <a:latin typeface="Calibri"/>
                          <a:ea typeface="Calibri"/>
                          <a:cs typeface="+mn-cs"/>
                        </a:rPr>
                        <a:t>هـ.</a:t>
                      </a:r>
                      <a:r>
                        <a:rPr lang="ar-IQ" sz="1400" b="0" baseline="0" dirty="0" smtClean="0">
                          <a:solidFill>
                            <a:srgbClr val="006600"/>
                          </a:solidFill>
                          <a:effectLst/>
                          <a:latin typeface="Calibri"/>
                          <a:ea typeface="Calibri"/>
                          <a:cs typeface="+mn-cs"/>
                        </a:rPr>
                        <a:t> </a:t>
                      </a:r>
                      <a:r>
                        <a:rPr lang="ar-SA" sz="1400" b="1" dirty="0" smtClean="0">
                          <a:solidFill>
                            <a:srgbClr val="006600"/>
                          </a:solidFill>
                          <a:effectLst/>
                          <a:latin typeface="Times New Roman"/>
                          <a:ea typeface="Calibri"/>
                          <a:cs typeface="+mn-cs"/>
                        </a:rPr>
                        <a:t>جمع </a:t>
                      </a:r>
                      <a:r>
                        <a:rPr lang="ar-SA" sz="1400" b="1" dirty="0">
                          <a:solidFill>
                            <a:srgbClr val="006600"/>
                          </a:solidFill>
                          <a:effectLst/>
                          <a:latin typeface="Times New Roman"/>
                          <a:ea typeface="Calibri"/>
                          <a:cs typeface="+mn-cs"/>
                        </a:rPr>
                        <a:t>المعلومات من مصادر المعلومات كفعاليات العدو والاشخاص الموالين والوثائق المستولى عليها والاتصالات اللاسلكية والتصاوير والخرائط والطقس .</a:t>
                      </a:r>
                      <a:endParaRPr lang="en-US" sz="1400" dirty="0">
                        <a:solidFill>
                          <a:srgbClr val="006600"/>
                        </a:solidFill>
                        <a:effectLst/>
                        <a:latin typeface="Calibri"/>
                        <a:ea typeface="Calibri"/>
                        <a:cs typeface="+mn-cs"/>
                      </a:endParaRPr>
                    </a:p>
                    <a:p>
                      <a:pPr marL="457200" algn="r" rtl="1">
                        <a:lnSpc>
                          <a:spcPct val="100000"/>
                        </a:lnSpc>
                        <a:spcAft>
                          <a:spcPts val="0"/>
                        </a:spcAft>
                      </a:pPr>
                      <a:r>
                        <a:rPr lang="ar-SA" sz="700" b="1" dirty="0">
                          <a:effectLst/>
                          <a:latin typeface="Times New Roman"/>
                          <a:ea typeface="Calibri"/>
                          <a:cs typeface="Sultan Medium"/>
                        </a:rPr>
                        <a:t> </a:t>
                      </a:r>
                      <a:endParaRPr lang="en-US" sz="1100" dirty="0">
                        <a:effectLst/>
                        <a:latin typeface="Calibri"/>
                        <a:ea typeface="Calibri"/>
                        <a:cs typeface="Arial"/>
                      </a:endParaRPr>
                    </a:p>
                  </a:txBody>
                  <a:tcPr marL="68580" marR="68580"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solidFill>
                  </a:tcPr>
                </a:tc>
              </a:tr>
              <a:tr h="433305">
                <a:tc>
                  <a:txBody>
                    <a:bodyPr/>
                    <a:lstStyle/>
                    <a:p>
                      <a:pPr algn="ctr" rtl="1">
                        <a:lnSpc>
                          <a:spcPct val="115000"/>
                        </a:lnSpc>
                        <a:spcBef>
                          <a:spcPts val="600"/>
                        </a:spcBef>
                        <a:spcAft>
                          <a:spcPts val="600"/>
                        </a:spcAft>
                      </a:pPr>
                      <a:endParaRPr lang="en-US" sz="2400" dirty="0">
                        <a:effectLst/>
                        <a:latin typeface="Calibri"/>
                        <a:ea typeface="Calibri"/>
                        <a:cs typeface="Arial"/>
                      </a:endParaRPr>
                    </a:p>
                  </a:txBody>
                  <a:tcPr marL="68580" marR="68580"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solidFill>
                  </a:tcPr>
                </a:tc>
                <a:tc>
                  <a:txBody>
                    <a:bodyPr/>
                    <a:lstStyle/>
                    <a:p>
                      <a:pPr algn="ctr" rtl="1">
                        <a:lnSpc>
                          <a:spcPct val="115000"/>
                        </a:lnSpc>
                        <a:spcBef>
                          <a:spcPts val="600"/>
                        </a:spcBef>
                        <a:spcAft>
                          <a:spcPts val="600"/>
                        </a:spcAft>
                      </a:pPr>
                      <a:endParaRPr lang="en-US" sz="1100" dirty="0">
                        <a:solidFill>
                          <a:srgbClr val="FF0000"/>
                        </a:solidFill>
                        <a:effectLst/>
                        <a:latin typeface="Calibri"/>
                        <a:ea typeface="Calibri"/>
                        <a:cs typeface="Arial"/>
                      </a:endParaRPr>
                    </a:p>
                  </a:txBody>
                  <a:tcPr marL="68580" marR="68580"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1" eaLnBrk="1" fontAlgn="auto" latinLnBrk="0" hangingPunct="1">
                        <a:lnSpc>
                          <a:spcPct val="115000"/>
                        </a:lnSpc>
                        <a:spcBef>
                          <a:spcPts val="600"/>
                        </a:spcBef>
                        <a:spcAft>
                          <a:spcPts val="600"/>
                        </a:spcAft>
                        <a:buClrTx/>
                        <a:buSzTx/>
                        <a:buFontTx/>
                        <a:buNone/>
                        <a:tabLst/>
                        <a:defRPr/>
                      </a:pPr>
                      <a:endParaRPr kumimoji="0" lang="en-US" sz="1800" b="0" i="0" u="none" strike="noStrike" cap="none" normalizeH="0" baseline="0" dirty="0" smtClean="0">
                        <a:ln>
                          <a:noFill/>
                        </a:ln>
                        <a:solidFill>
                          <a:srgbClr val="FF0000"/>
                        </a:solidFill>
                        <a:effectLst/>
                        <a:latin typeface="Arial" pitchFamily="34" charset="0"/>
                      </a:endParaRPr>
                    </a:p>
                  </a:txBody>
                  <a:tcPr marL="68580" marR="68580"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solidFill>
                  </a:tcPr>
                </a:tc>
                <a:tc>
                  <a:txBody>
                    <a:bodyPr/>
                    <a:lstStyle/>
                    <a:p>
                      <a:pPr algn="r" rtl="1">
                        <a:lnSpc>
                          <a:spcPct val="115000"/>
                        </a:lnSpc>
                        <a:spcBef>
                          <a:spcPts val="600"/>
                        </a:spcBef>
                        <a:spcAft>
                          <a:spcPts val="600"/>
                        </a:spcAft>
                      </a:pPr>
                      <a:r>
                        <a:rPr lang="ar-IQ" sz="1600" b="1" dirty="0" smtClean="0">
                          <a:solidFill>
                            <a:srgbClr val="006600"/>
                          </a:solidFill>
                          <a:effectLst/>
                          <a:latin typeface="Calibri"/>
                          <a:ea typeface="Calibri"/>
                          <a:cs typeface="+mn-cs"/>
                        </a:rPr>
                        <a:t>2. </a:t>
                      </a:r>
                      <a:endParaRPr lang="en-US" sz="1600" b="1" dirty="0">
                        <a:solidFill>
                          <a:srgbClr val="006600"/>
                        </a:solidFill>
                        <a:effectLst/>
                        <a:latin typeface="Calibri"/>
                        <a:ea typeface="Calibri"/>
                        <a:cs typeface="+mn-cs"/>
                      </a:endParaRPr>
                    </a:p>
                  </a:txBody>
                  <a:tcPr marL="68580" marR="68580"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solidFill>
                  </a:tcPr>
                </a:tc>
                <a:tc>
                  <a:txBody>
                    <a:bodyPr/>
                    <a:lstStyle/>
                    <a:p>
                      <a:pPr marL="457200" indent="-457200" algn="r" rtl="1">
                        <a:lnSpc>
                          <a:spcPct val="100000"/>
                        </a:lnSpc>
                        <a:spcAft>
                          <a:spcPts val="0"/>
                        </a:spcAft>
                      </a:pPr>
                      <a:r>
                        <a:rPr lang="ar-IQ" sz="1600" b="1" dirty="0" smtClean="0">
                          <a:solidFill>
                            <a:srgbClr val="006600"/>
                          </a:solidFill>
                          <a:effectLst/>
                          <a:latin typeface="Calibri"/>
                          <a:ea typeface="Calibri"/>
                          <a:cs typeface="+mn-cs"/>
                        </a:rPr>
                        <a:t>أ. </a:t>
                      </a:r>
                    </a:p>
                    <a:p>
                      <a:pPr marL="457200" indent="-457200" algn="r" rtl="1">
                        <a:lnSpc>
                          <a:spcPct val="100000"/>
                        </a:lnSpc>
                        <a:spcAft>
                          <a:spcPts val="0"/>
                        </a:spcAft>
                      </a:pPr>
                      <a:r>
                        <a:rPr lang="ar-IQ" sz="1600" b="1" dirty="0" smtClean="0">
                          <a:solidFill>
                            <a:srgbClr val="006600"/>
                          </a:solidFill>
                          <a:effectLst/>
                          <a:latin typeface="Calibri"/>
                          <a:ea typeface="Calibri"/>
                          <a:cs typeface="+mn-cs"/>
                        </a:rPr>
                        <a:t>ب.</a:t>
                      </a:r>
                      <a:endParaRPr lang="en-US" sz="1600" b="1" dirty="0">
                        <a:solidFill>
                          <a:srgbClr val="006600"/>
                        </a:solidFill>
                        <a:effectLst/>
                        <a:latin typeface="Calibri"/>
                        <a:ea typeface="Calibri"/>
                        <a:cs typeface="+mn-cs"/>
                      </a:endParaRPr>
                    </a:p>
                  </a:txBody>
                  <a:tcPr marL="68580" marR="68580"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solidFill>
                  </a:tcPr>
                </a:tc>
              </a:tr>
            </a:tbl>
          </a:graphicData>
        </a:graphic>
      </p:graphicFrame>
      <p:sp>
        <p:nvSpPr>
          <p:cNvPr id="5" name="Rectangle 1"/>
          <p:cNvSpPr>
            <a:spLocks noChangeArrowheads="1"/>
          </p:cNvSpPr>
          <p:nvPr/>
        </p:nvSpPr>
        <p:spPr bwMode="auto">
          <a:xfrm>
            <a:off x="3296816" y="44624"/>
            <a:ext cx="35449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tab pos="2773363" algn="l"/>
              </a:tabLst>
            </a:pPr>
            <a:r>
              <a:rPr kumimoji="0" lang="ar-IQ" sz="2800" b="1" i="0" u="sng" strike="noStrike" cap="none" normalizeH="0" baseline="0" dirty="0" smtClean="0">
                <a:ln>
                  <a:noFill/>
                </a:ln>
                <a:solidFill>
                  <a:srgbClr val="FF0000"/>
                </a:solidFill>
                <a:effectLst/>
                <a:latin typeface="DroidKufi-Regular" charset="0"/>
                <a:ea typeface="Times New Roman" pitchFamily="18" charset="0"/>
                <a:cs typeface="AF_Taif Normal" pitchFamily="2" charset="-78"/>
              </a:rPr>
              <a:t>المهام الرئيسة والفرعية  </a:t>
            </a:r>
            <a:endParaRPr kumimoji="0" lang="en-US" sz="2400" b="0" i="0" u="none" strike="noStrike" cap="none" normalizeH="0" baseline="0" dirty="0" smtClean="0">
              <a:ln>
                <a:noFill/>
              </a:ln>
              <a:solidFill>
                <a:schemeClr val="tx1"/>
              </a:solidFill>
              <a:effectLst/>
              <a:latin typeface="Arial" pitchFamily="34" charset="0"/>
              <a:cs typeface="AF_Taif Normal" pitchFamily="2" charset="-78"/>
            </a:endParaRPr>
          </a:p>
        </p:txBody>
      </p:sp>
      <p:sp>
        <p:nvSpPr>
          <p:cNvPr id="6" name="Rectangle 5">
            <a:hlinkClick r:id="rId2" action="ppaction://hlinksldjump"/>
          </p:cNvPr>
          <p:cNvSpPr/>
          <p:nvPr/>
        </p:nvSpPr>
        <p:spPr>
          <a:xfrm>
            <a:off x="128464" y="116632"/>
            <a:ext cx="1296144" cy="436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IQ" sz="2800" b="1" dirty="0" smtClean="0"/>
              <a:t>رجوع </a:t>
            </a:r>
            <a:endParaRPr lang="ar-IQ" sz="2800" b="1" dirty="0"/>
          </a:p>
        </p:txBody>
      </p:sp>
      <p:sp>
        <p:nvSpPr>
          <p:cNvPr id="3" name="TextBox 2"/>
          <p:cNvSpPr txBox="1"/>
          <p:nvPr/>
        </p:nvSpPr>
        <p:spPr>
          <a:xfrm>
            <a:off x="-2918" y="5445224"/>
            <a:ext cx="9924470" cy="1477328"/>
          </a:xfrm>
          <a:prstGeom prst="rect">
            <a:avLst/>
          </a:prstGeom>
          <a:noFill/>
        </p:spPr>
        <p:txBody>
          <a:bodyPr wrap="square" rtlCol="1">
            <a:spAutoFit/>
          </a:bodyPr>
          <a:lstStyle/>
          <a:p>
            <a:pPr marL="993775" indent="-993775"/>
            <a:r>
              <a:rPr lang="ar-IQ" b="1" u="sng" dirty="0" smtClean="0">
                <a:solidFill>
                  <a:srgbClr val="FF0000"/>
                </a:solidFill>
                <a:cs typeface="Sultan Medium" pitchFamily="2" charset="-78"/>
              </a:rPr>
              <a:t>ملاحظة</a:t>
            </a:r>
            <a:r>
              <a:rPr lang="ar-IQ" b="1" dirty="0" smtClean="0">
                <a:solidFill>
                  <a:srgbClr val="FF0000"/>
                </a:solidFill>
                <a:cs typeface="Sultan Medium" pitchFamily="2" charset="-78"/>
              </a:rPr>
              <a:t>  </a:t>
            </a:r>
            <a:endParaRPr lang="ar-IQ" sz="2000" b="1" dirty="0" smtClean="0">
              <a:solidFill>
                <a:srgbClr val="FF0000"/>
              </a:solidFill>
              <a:cs typeface="Sultan Medium" pitchFamily="2" charset="-78"/>
            </a:endParaRPr>
          </a:p>
          <a:p>
            <a:pPr marL="361950" indent="-361950">
              <a:buFont typeface="+mj-lt"/>
              <a:buAutoNum type="arabicPeriod"/>
            </a:pPr>
            <a:r>
              <a:rPr lang="ar-IQ" b="1" dirty="0" smtClean="0">
                <a:cs typeface="Sultan Medium" pitchFamily="2" charset="-78"/>
              </a:rPr>
              <a:t>يتم املاء هذا  النموذج من </a:t>
            </a:r>
            <a:r>
              <a:rPr lang="ar-IQ" b="1" dirty="0">
                <a:cs typeface="Sultan Medium" pitchFamily="2" charset="-78"/>
              </a:rPr>
              <a:t>قبل الجهات المستفيدة (اصحاب المصلحة)  وهم مدراء التخطيط في الدوائر </a:t>
            </a:r>
            <a:r>
              <a:rPr lang="ar-IQ" b="1" dirty="0" smtClean="0">
                <a:cs typeface="Sultan Medium" pitchFamily="2" charset="-78"/>
              </a:rPr>
              <a:t>والقيادات والمديريات وكلا حسب المهام التي تتعلق باختصاصه بالاعتماد على كراسات الاختصاص والتقارير والمواقف المتيسرة في مقراتهم مع الاستئناس برأي قادتهم ومدراءهم .</a:t>
            </a:r>
          </a:p>
          <a:p>
            <a:pPr marL="361950" indent="-361950">
              <a:buFont typeface="+mj-lt"/>
              <a:buAutoNum type="arabicPeriod"/>
            </a:pPr>
            <a:r>
              <a:rPr lang="ar-IQ" b="1" dirty="0" smtClean="0">
                <a:cs typeface="Sultan Medium" pitchFamily="2" charset="-78"/>
              </a:rPr>
              <a:t>ان الكتابة باللون الاخضر مجرد مثال  بسيط عن المهام الرئيسة والفرعية  .</a:t>
            </a:r>
            <a:endParaRPr lang="ar-IQ" sz="1600" dirty="0"/>
          </a:p>
        </p:txBody>
      </p:sp>
      <p:sp>
        <p:nvSpPr>
          <p:cNvPr id="2" name="Rectangle 1"/>
          <p:cNvSpPr/>
          <p:nvPr/>
        </p:nvSpPr>
        <p:spPr>
          <a:xfrm>
            <a:off x="6753200" y="548680"/>
            <a:ext cx="2856871" cy="338554"/>
          </a:xfrm>
          <a:prstGeom prst="rect">
            <a:avLst/>
          </a:prstGeom>
        </p:spPr>
        <p:txBody>
          <a:bodyPr wrap="none">
            <a:spAutoFit/>
          </a:bodyPr>
          <a:lstStyle/>
          <a:p>
            <a:pPr lvl="0" fontAlgn="base">
              <a:spcBef>
                <a:spcPct val="0"/>
              </a:spcBef>
              <a:spcAft>
                <a:spcPct val="0"/>
              </a:spcAft>
            </a:pPr>
            <a:r>
              <a:rPr lang="ar-IQ" sz="1600" b="1" u="sng" dirty="0">
                <a:solidFill>
                  <a:srgbClr val="0000CC"/>
                </a:solidFill>
                <a:latin typeface="Calibri" pitchFamily="34" charset="0"/>
                <a:ea typeface="Calibri" pitchFamily="34" charset="0"/>
              </a:rPr>
              <a:t>الجهة المسؤولة</a:t>
            </a:r>
            <a:r>
              <a:rPr lang="ar-IQ" sz="1600" b="1" dirty="0">
                <a:solidFill>
                  <a:srgbClr val="0000CC"/>
                </a:solidFill>
                <a:latin typeface="Calibri" pitchFamily="34" charset="0"/>
                <a:ea typeface="Calibri" pitchFamily="34" charset="0"/>
              </a:rPr>
              <a:t> / </a:t>
            </a:r>
            <a:r>
              <a:rPr lang="ar-IQ" sz="1600" b="1" dirty="0">
                <a:solidFill>
                  <a:prstClr val="black"/>
                </a:solidFill>
                <a:latin typeface="Calibri" pitchFamily="34" charset="0"/>
                <a:ea typeface="Calibri" pitchFamily="34" charset="0"/>
              </a:rPr>
              <a:t>دائرة ، قيادة ،مديرية </a:t>
            </a:r>
          </a:p>
        </p:txBody>
      </p:sp>
    </p:spTree>
    <p:extLst>
      <p:ext uri="{BB962C8B-B14F-4D97-AF65-F5344CB8AC3E}">
        <p14:creationId xmlns:p14="http://schemas.microsoft.com/office/powerpoint/2010/main" val="2699981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icture1.png"/>
          <p:cNvPicPr>
            <a:picLocks noChangeAspect="1"/>
          </p:cNvPicPr>
          <p:nvPr/>
        </p:nvPicPr>
        <p:blipFill>
          <a:blip r:embed="rId2" cstate="print"/>
          <a:stretch>
            <a:fillRect/>
          </a:stretch>
        </p:blipFill>
        <p:spPr>
          <a:xfrm>
            <a:off x="-195572" y="0"/>
            <a:ext cx="10101572" cy="7101408"/>
          </a:xfrm>
          <a:prstGeom prst="rect">
            <a:avLst/>
          </a:prstGeom>
        </p:spPr>
      </p:pic>
      <p:sp>
        <p:nvSpPr>
          <p:cNvPr id="6" name="TextBox 5"/>
          <p:cNvSpPr txBox="1"/>
          <p:nvPr/>
        </p:nvSpPr>
        <p:spPr>
          <a:xfrm>
            <a:off x="1064568" y="1268760"/>
            <a:ext cx="8441162" cy="2677656"/>
          </a:xfrm>
          <a:prstGeom prst="rect">
            <a:avLst/>
          </a:prstGeom>
          <a:noFill/>
        </p:spPr>
        <p:txBody>
          <a:bodyPr wrap="square" rtlCol="0">
            <a:spAutoFit/>
          </a:bodyPr>
          <a:lstStyle/>
          <a:p>
            <a:pPr algn="justLow"/>
            <a:r>
              <a:rPr lang="ar-IQ" sz="2800" b="1" u="sng" dirty="0" smtClean="0">
                <a:solidFill>
                  <a:srgbClr val="FF0000"/>
                </a:solidFill>
                <a:cs typeface="Sultan Medium" pitchFamily="2" charset="-78"/>
              </a:rPr>
              <a:t>المصادر</a:t>
            </a:r>
          </a:p>
          <a:p>
            <a:pPr algn="justLow"/>
            <a:r>
              <a:rPr lang="ar-IQ" sz="2800" b="1" dirty="0" smtClean="0">
                <a:cs typeface="Sultan Medium" pitchFamily="2" charset="-78"/>
              </a:rPr>
              <a:t>(أ) استراتيجية الامن الوطني .</a:t>
            </a:r>
          </a:p>
          <a:p>
            <a:pPr algn="justLow"/>
            <a:r>
              <a:rPr lang="ar-IQ" sz="2800" b="1" dirty="0" smtClean="0">
                <a:cs typeface="Sultan Medium" pitchFamily="2" charset="-78"/>
              </a:rPr>
              <a:t>(ب) العقيدة العسكرية العراقية .</a:t>
            </a:r>
          </a:p>
          <a:p>
            <a:pPr algn="justLow"/>
            <a:r>
              <a:rPr lang="ar-IQ" sz="2800" b="1" dirty="0" smtClean="0">
                <a:cs typeface="Sultan Medium" pitchFamily="2" charset="-78"/>
              </a:rPr>
              <a:t>جـ) سياسة وزارة الدفاع (2022- 2026) .</a:t>
            </a:r>
          </a:p>
          <a:p>
            <a:pPr algn="justLow"/>
            <a:r>
              <a:rPr lang="ar-IQ" sz="2800" b="1" dirty="0" smtClean="0">
                <a:cs typeface="Sultan Medium" pitchFamily="2" charset="-78"/>
              </a:rPr>
              <a:t>(د) الاستراتيجية العسكرية لوزارة الدفاع (2022 -2026) .</a:t>
            </a:r>
          </a:p>
          <a:p>
            <a:pPr algn="justLow"/>
            <a:r>
              <a:rPr lang="ar-IQ" sz="2800" b="1" dirty="0" smtClean="0">
                <a:cs typeface="Sultan Medium" pitchFamily="2" charset="-78"/>
              </a:rPr>
              <a:t>(هـ) دليل التخطيط الدفاعي لوزارة الدفاع .</a:t>
            </a:r>
          </a:p>
        </p:txBody>
      </p:sp>
      <p:sp>
        <p:nvSpPr>
          <p:cNvPr id="2" name="Rectangle 1"/>
          <p:cNvSpPr/>
          <p:nvPr/>
        </p:nvSpPr>
        <p:spPr>
          <a:xfrm>
            <a:off x="920552" y="260648"/>
            <a:ext cx="7704856" cy="646331"/>
          </a:xfrm>
          <a:prstGeom prst="rect">
            <a:avLst/>
          </a:prstGeom>
        </p:spPr>
        <p:txBody>
          <a:bodyPr wrap="square">
            <a:spAutoFit/>
          </a:bodyPr>
          <a:lstStyle/>
          <a:p>
            <a:pPr algn="ctr">
              <a:defRPr/>
            </a:pPr>
            <a:r>
              <a:rPr lang="ar-IQ" sz="3600" u="sng" dirty="0">
                <a:ln w="12700">
                  <a:solidFill>
                    <a:prstClr val="black"/>
                  </a:solidFill>
                </a:ln>
                <a:solidFill>
                  <a:srgbClr val="FFC000"/>
                </a:solidFill>
                <a:cs typeface="MCS Jeddah S_U normal." pitchFamily="2" charset="-78"/>
              </a:rPr>
              <a:t>نظام هيكلية القوة وتجميع وتحليل القدرات </a:t>
            </a:r>
            <a:endParaRPr lang="en-US" sz="3600" u="sng" dirty="0">
              <a:ln w="12700">
                <a:solidFill>
                  <a:prstClr val="black"/>
                </a:solidFill>
              </a:ln>
              <a:solidFill>
                <a:srgbClr val="FFC000"/>
              </a:solidFill>
              <a:cs typeface="MCS Jeddah S_U normal." pitchFamily="2" charset="-78"/>
            </a:endParaRPr>
          </a:p>
        </p:txBody>
      </p:sp>
    </p:spTree>
    <p:extLst>
      <p:ext uri="{BB962C8B-B14F-4D97-AF65-F5344CB8AC3E}">
        <p14:creationId xmlns:p14="http://schemas.microsoft.com/office/powerpoint/2010/main" val="15903604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6A2B9D81-5B9F-154E-97D2-43174EBBCEDA}"/>
              </a:ext>
            </a:extLst>
          </p:cNvPr>
          <p:cNvSpPr txBox="1"/>
          <p:nvPr/>
        </p:nvSpPr>
        <p:spPr>
          <a:xfrm>
            <a:off x="7323552" y="1286758"/>
            <a:ext cx="2381976" cy="2862322"/>
          </a:xfrm>
          <a:prstGeom prst="rect">
            <a:avLst/>
          </a:prstGeom>
          <a:noFill/>
        </p:spPr>
        <p:txBody>
          <a:bodyPr wrap="square" rtlCol="0">
            <a:spAutoFit/>
          </a:bodyPr>
          <a:lstStyle/>
          <a:p>
            <a:pPr algn="just">
              <a:defRPr/>
            </a:pPr>
            <a:r>
              <a:rPr lang="ar-IQ" b="1" kern="0" dirty="0" smtClean="0">
                <a:solidFill>
                  <a:sysClr val="windowText" lastClr="000000"/>
                </a:solidFill>
              </a:rPr>
              <a:t>(1) </a:t>
            </a:r>
            <a:r>
              <a:rPr lang="ar-IQ" b="1" u="sng" kern="0" dirty="0" smtClean="0">
                <a:solidFill>
                  <a:sysClr val="windowText" lastClr="000000"/>
                </a:solidFill>
                <a:cs typeface="Sultan Medium" pitchFamily="2" charset="-78"/>
              </a:rPr>
              <a:t>الموارد البشرية</a:t>
            </a:r>
            <a:endParaRPr lang="x-none" b="1" u="sng" kern="0" dirty="0">
              <a:solidFill>
                <a:sysClr val="windowText" lastClr="000000"/>
              </a:solidFill>
              <a:cs typeface="Sultan Medium" pitchFamily="2" charset="-78"/>
            </a:endParaRPr>
          </a:p>
          <a:p>
            <a:pPr marL="352425" indent="-79375">
              <a:buFont typeface="Arial" panose="020B0604020202020204" pitchFamily="34" charset="0"/>
              <a:buChar char="•"/>
              <a:defRPr/>
            </a:pPr>
            <a:r>
              <a:rPr lang="ar-IQ" kern="0" dirty="0" smtClean="0">
                <a:solidFill>
                  <a:srgbClr val="0000CC"/>
                </a:solidFill>
              </a:rPr>
              <a:t>التعليم والتدريب الفردي</a:t>
            </a:r>
            <a:endParaRPr lang="x-none" kern="0" dirty="0">
              <a:solidFill>
                <a:srgbClr val="0000CC"/>
              </a:solidFill>
            </a:endParaRPr>
          </a:p>
          <a:p>
            <a:pPr marL="352425" indent="-79375" algn="just">
              <a:buFont typeface="Arial" panose="020B0604020202020204" pitchFamily="34" charset="0"/>
              <a:buChar char="•"/>
              <a:defRPr/>
            </a:pPr>
            <a:r>
              <a:rPr lang="ar-IQ" kern="0" dirty="0" smtClean="0">
                <a:solidFill>
                  <a:srgbClr val="0000CC"/>
                </a:solidFill>
              </a:rPr>
              <a:t>أدارة الافراد</a:t>
            </a:r>
            <a:endParaRPr lang="x-none" kern="0" dirty="0" smtClean="0">
              <a:solidFill>
                <a:srgbClr val="0000CC"/>
              </a:solidFill>
            </a:endParaRPr>
          </a:p>
          <a:p>
            <a:pPr marL="358775" lvl="1" indent="-6350" algn="just">
              <a:buFont typeface="Candara" panose="020E0502030303020204" pitchFamily="34" charset="0"/>
              <a:buChar char="⁻"/>
              <a:defRPr/>
            </a:pPr>
            <a:r>
              <a:rPr lang="ar-IQ" kern="0" dirty="0" smtClean="0">
                <a:solidFill>
                  <a:sysClr val="windowText" lastClr="000000"/>
                </a:solidFill>
              </a:rPr>
              <a:t>التعيين .</a:t>
            </a:r>
          </a:p>
          <a:p>
            <a:pPr marL="358775" lvl="1" indent="-6350" algn="just">
              <a:buFont typeface="Candara" panose="020E0502030303020204" pitchFamily="34" charset="0"/>
              <a:buChar char="⁻"/>
              <a:defRPr/>
            </a:pPr>
            <a:r>
              <a:rPr lang="ar-IQ" kern="0" dirty="0" smtClean="0">
                <a:solidFill>
                  <a:sysClr val="windowText" lastClr="000000"/>
                </a:solidFill>
              </a:rPr>
              <a:t>الأداء </a:t>
            </a:r>
            <a:r>
              <a:rPr lang="ar-IQ" kern="0" dirty="0">
                <a:solidFill>
                  <a:sysClr val="windowText" lastClr="000000"/>
                </a:solidFill>
              </a:rPr>
              <a:t>(الترقيات</a:t>
            </a:r>
            <a:r>
              <a:rPr lang="ar-IQ" kern="0" dirty="0" smtClean="0">
                <a:solidFill>
                  <a:sysClr val="windowText" lastClr="000000"/>
                </a:solidFill>
              </a:rPr>
              <a:t>) .</a:t>
            </a:r>
            <a:endParaRPr lang="ar-IQ" kern="0" dirty="0">
              <a:solidFill>
                <a:sysClr val="windowText" lastClr="000000"/>
              </a:solidFill>
            </a:endParaRPr>
          </a:p>
          <a:p>
            <a:pPr marL="358775" lvl="1" indent="-6350">
              <a:buFont typeface="Candara" panose="020E0502030303020204" pitchFamily="34" charset="0"/>
              <a:buChar char="⁻"/>
              <a:defRPr/>
            </a:pPr>
            <a:r>
              <a:rPr lang="ar-IQ" kern="0" dirty="0" smtClean="0">
                <a:solidFill>
                  <a:sysClr val="windowText" lastClr="000000"/>
                </a:solidFill>
              </a:rPr>
              <a:t>الروح المعنوية والرفاهية.</a:t>
            </a:r>
          </a:p>
          <a:p>
            <a:pPr marL="358775" lvl="1" indent="-6350">
              <a:buFont typeface="Candara" panose="020E0502030303020204" pitchFamily="34" charset="0"/>
              <a:buChar char="⁻"/>
              <a:defRPr/>
            </a:pPr>
            <a:r>
              <a:rPr lang="ar-IQ" kern="0" dirty="0" smtClean="0">
                <a:solidFill>
                  <a:sysClr val="windowText" lastClr="000000"/>
                </a:solidFill>
              </a:rPr>
              <a:t>التجنيد .</a:t>
            </a:r>
            <a:endParaRPr lang="ar-IQ" kern="0" dirty="0">
              <a:solidFill>
                <a:sysClr val="windowText" lastClr="000000"/>
              </a:solidFill>
            </a:endParaRPr>
          </a:p>
          <a:p>
            <a:pPr marL="358775" lvl="1" indent="-6350" algn="just">
              <a:buFont typeface="Candara" panose="020E0502030303020204" pitchFamily="34" charset="0"/>
              <a:buChar char="⁻"/>
              <a:defRPr/>
            </a:pPr>
            <a:r>
              <a:rPr lang="ar-IQ" kern="0" dirty="0" smtClean="0">
                <a:solidFill>
                  <a:sysClr val="windowText" lastClr="000000"/>
                </a:solidFill>
              </a:rPr>
              <a:t>التقاعد .</a:t>
            </a:r>
            <a:endParaRPr lang="ar-IQ" kern="0" dirty="0">
              <a:solidFill>
                <a:sysClr val="windowText" lastClr="000000"/>
              </a:solidFill>
            </a:endParaRPr>
          </a:p>
          <a:p>
            <a:pPr marL="358775" lvl="1" indent="-6350" algn="just">
              <a:buFont typeface="Candara" panose="020E0502030303020204" pitchFamily="34" charset="0"/>
              <a:buChar char="⁻"/>
              <a:defRPr/>
            </a:pPr>
            <a:r>
              <a:rPr lang="ar-IQ" kern="0" dirty="0" smtClean="0">
                <a:solidFill>
                  <a:sysClr val="windowText" lastClr="000000"/>
                </a:solidFill>
              </a:rPr>
              <a:t>الاحتياط . </a:t>
            </a:r>
            <a:endParaRPr lang="ar-IQ" kern="0" dirty="0">
              <a:solidFill>
                <a:sysClr val="windowText" lastClr="000000"/>
              </a:solidFill>
            </a:endParaRPr>
          </a:p>
        </p:txBody>
      </p:sp>
      <p:sp>
        <p:nvSpPr>
          <p:cNvPr id="6" name="TextBox 5">
            <a:extLst>
              <a:ext uri="{FF2B5EF4-FFF2-40B4-BE49-F238E27FC236}">
                <a16:creationId xmlns="" xmlns:a16="http://schemas.microsoft.com/office/drawing/2014/main" id="{CEE004EE-1FBB-F849-AFA3-EEEC7327DA14}"/>
              </a:ext>
            </a:extLst>
          </p:cNvPr>
          <p:cNvSpPr txBox="1"/>
          <p:nvPr/>
        </p:nvSpPr>
        <p:spPr>
          <a:xfrm>
            <a:off x="4448944" y="1148259"/>
            <a:ext cx="3024336" cy="3000821"/>
          </a:xfrm>
          <a:prstGeom prst="rect">
            <a:avLst/>
          </a:prstGeom>
          <a:noFill/>
        </p:spPr>
        <p:txBody>
          <a:bodyPr wrap="square" rtlCol="0">
            <a:spAutoFit/>
          </a:bodyPr>
          <a:lstStyle/>
          <a:p>
            <a:pPr>
              <a:lnSpc>
                <a:spcPct val="150000"/>
              </a:lnSpc>
              <a:defRPr/>
            </a:pPr>
            <a:r>
              <a:rPr lang="ar-IQ" b="1" kern="0" dirty="0" smtClean="0">
                <a:solidFill>
                  <a:sysClr val="windowText" lastClr="000000"/>
                </a:solidFill>
              </a:rPr>
              <a:t>(2) </a:t>
            </a:r>
            <a:r>
              <a:rPr lang="ar-IQ" b="1" u="sng" kern="0" dirty="0" smtClean="0">
                <a:solidFill>
                  <a:sysClr val="windowText" lastClr="000000"/>
                </a:solidFill>
                <a:cs typeface="Sultan Medium" pitchFamily="2" charset="-78"/>
              </a:rPr>
              <a:t>القيادة والسيطرة</a:t>
            </a:r>
            <a:endParaRPr lang="x-none" u="sng" kern="0" dirty="0">
              <a:solidFill>
                <a:sysClr val="windowText" lastClr="000000"/>
              </a:solidFill>
              <a:cs typeface="Sultan Medium" pitchFamily="2" charset="-78"/>
            </a:endParaRPr>
          </a:p>
          <a:p>
            <a:pPr marL="273050" indent="-96838">
              <a:lnSpc>
                <a:spcPct val="150000"/>
              </a:lnSpc>
              <a:buFont typeface="Arial" panose="020B0604020202020204" pitchFamily="34" charset="0"/>
              <a:buChar char="•"/>
              <a:defRPr/>
            </a:pPr>
            <a:r>
              <a:rPr lang="ar-IQ" kern="0" dirty="0" smtClean="0">
                <a:solidFill>
                  <a:srgbClr val="0000CC"/>
                </a:solidFill>
              </a:rPr>
              <a:t> الاتصالات</a:t>
            </a:r>
          </a:p>
          <a:p>
            <a:pPr marL="273050" indent="-96838">
              <a:lnSpc>
                <a:spcPct val="150000"/>
              </a:lnSpc>
              <a:buFont typeface="Arial" panose="020B0604020202020204" pitchFamily="34" charset="0"/>
              <a:buChar char="•"/>
              <a:defRPr/>
            </a:pPr>
            <a:r>
              <a:rPr lang="ar-IQ" kern="0" dirty="0" smtClean="0">
                <a:solidFill>
                  <a:srgbClr val="0000CC"/>
                </a:solidFill>
              </a:rPr>
              <a:t>نظم معلومات الحاسوب</a:t>
            </a:r>
            <a:endParaRPr lang="ar-IQ" kern="0" dirty="0">
              <a:solidFill>
                <a:srgbClr val="0000CC"/>
              </a:solidFill>
            </a:endParaRPr>
          </a:p>
          <a:p>
            <a:pPr marL="273050" indent="-96838">
              <a:lnSpc>
                <a:spcPct val="150000"/>
              </a:lnSpc>
              <a:buFont typeface="Arial" panose="020B0604020202020204" pitchFamily="34" charset="0"/>
              <a:buChar char="•"/>
              <a:defRPr/>
            </a:pPr>
            <a:r>
              <a:rPr lang="ar-IQ" kern="0" dirty="0" smtClean="0">
                <a:solidFill>
                  <a:srgbClr val="0000CC"/>
                </a:solidFill>
              </a:rPr>
              <a:t>تدابير الامن والردع </a:t>
            </a:r>
            <a:r>
              <a:rPr lang="ar-IQ" kern="0" dirty="0" err="1" smtClean="0">
                <a:solidFill>
                  <a:srgbClr val="0000CC"/>
                </a:solidFill>
              </a:rPr>
              <a:t>السيبراني</a:t>
            </a:r>
            <a:r>
              <a:rPr lang="ar-IQ" kern="0" dirty="0" smtClean="0">
                <a:solidFill>
                  <a:srgbClr val="0000CC"/>
                </a:solidFill>
              </a:rPr>
              <a:t>.</a:t>
            </a:r>
            <a:endParaRPr lang="ar-IQ" kern="0" dirty="0">
              <a:solidFill>
                <a:srgbClr val="0000CC"/>
              </a:solidFill>
            </a:endParaRPr>
          </a:p>
          <a:p>
            <a:pPr marL="273050" indent="-96838">
              <a:lnSpc>
                <a:spcPct val="150000"/>
              </a:lnSpc>
              <a:buFont typeface="Arial" panose="020B0604020202020204" pitchFamily="34" charset="0"/>
              <a:buChar char="•"/>
              <a:defRPr/>
            </a:pPr>
            <a:r>
              <a:rPr lang="ar-IQ" kern="0" dirty="0" smtClean="0">
                <a:solidFill>
                  <a:srgbClr val="0000CC"/>
                </a:solidFill>
              </a:rPr>
              <a:t>القيادة والسيطرة الاستراتيجية</a:t>
            </a:r>
            <a:r>
              <a:rPr lang="en-US" kern="0" dirty="0" smtClean="0">
                <a:solidFill>
                  <a:srgbClr val="0000CC"/>
                </a:solidFill>
              </a:rPr>
              <a:t>  C2</a:t>
            </a:r>
            <a:endParaRPr lang="en-US" kern="0" dirty="0">
              <a:solidFill>
                <a:srgbClr val="0000CC"/>
              </a:solidFill>
            </a:endParaRPr>
          </a:p>
          <a:p>
            <a:pPr marL="273050" indent="-96838">
              <a:lnSpc>
                <a:spcPct val="150000"/>
              </a:lnSpc>
              <a:buFont typeface="Arial" panose="020B0604020202020204" pitchFamily="34" charset="0"/>
              <a:buChar char="•"/>
              <a:defRPr/>
            </a:pPr>
            <a:r>
              <a:rPr lang="ar-IQ" kern="0" dirty="0" smtClean="0">
                <a:solidFill>
                  <a:srgbClr val="0000CC"/>
                </a:solidFill>
              </a:rPr>
              <a:t>القيادة والسيطرة </a:t>
            </a:r>
            <a:r>
              <a:rPr lang="ar-IQ" kern="0" dirty="0" err="1" smtClean="0">
                <a:solidFill>
                  <a:srgbClr val="0000CC"/>
                </a:solidFill>
              </a:rPr>
              <a:t>العملياتية</a:t>
            </a:r>
            <a:r>
              <a:rPr lang="en-US" kern="0" dirty="0" smtClean="0">
                <a:solidFill>
                  <a:srgbClr val="0000CC"/>
                </a:solidFill>
              </a:rPr>
              <a:t>C2</a:t>
            </a:r>
          </a:p>
          <a:p>
            <a:pPr marL="273050" indent="-96838">
              <a:lnSpc>
                <a:spcPct val="150000"/>
              </a:lnSpc>
              <a:buFont typeface="Arial" panose="020B0604020202020204" pitchFamily="34" charset="0"/>
              <a:buChar char="•"/>
              <a:defRPr/>
            </a:pPr>
            <a:r>
              <a:rPr lang="ar-IQ" kern="0" dirty="0" err="1" smtClean="0">
                <a:solidFill>
                  <a:srgbClr val="0000CC"/>
                </a:solidFill>
              </a:rPr>
              <a:t>االقيادة</a:t>
            </a:r>
            <a:r>
              <a:rPr lang="ar-IQ" kern="0" dirty="0" smtClean="0">
                <a:solidFill>
                  <a:srgbClr val="0000CC"/>
                </a:solidFill>
              </a:rPr>
              <a:t> والسيطرة التعبوي</a:t>
            </a:r>
            <a:r>
              <a:rPr lang="en-US" kern="0" dirty="0" smtClean="0">
                <a:solidFill>
                  <a:srgbClr val="0000CC"/>
                </a:solidFill>
              </a:rPr>
              <a:t>C2</a:t>
            </a:r>
            <a:endParaRPr lang="x-none" kern="0" dirty="0">
              <a:solidFill>
                <a:srgbClr val="0000CC"/>
              </a:solidFill>
            </a:endParaRPr>
          </a:p>
        </p:txBody>
      </p:sp>
      <p:sp>
        <p:nvSpPr>
          <p:cNvPr id="7" name="TextBox 6">
            <a:extLst>
              <a:ext uri="{FF2B5EF4-FFF2-40B4-BE49-F238E27FC236}">
                <a16:creationId xmlns="" xmlns:a16="http://schemas.microsoft.com/office/drawing/2014/main" id="{EF06F49B-E851-AD4D-8D2F-70E1885269AA}"/>
              </a:ext>
            </a:extLst>
          </p:cNvPr>
          <p:cNvSpPr txBox="1"/>
          <p:nvPr/>
        </p:nvSpPr>
        <p:spPr>
          <a:xfrm>
            <a:off x="2000672" y="1048082"/>
            <a:ext cx="2880320" cy="5909310"/>
          </a:xfrm>
          <a:prstGeom prst="rect">
            <a:avLst/>
          </a:prstGeom>
          <a:noFill/>
        </p:spPr>
        <p:txBody>
          <a:bodyPr wrap="square" rtlCol="0">
            <a:spAutoFit/>
          </a:bodyPr>
          <a:lstStyle/>
          <a:p>
            <a:pPr>
              <a:defRPr/>
            </a:pPr>
            <a:r>
              <a:rPr lang="ar-IQ" b="1" kern="0" dirty="0" smtClean="0">
                <a:solidFill>
                  <a:sysClr val="windowText" lastClr="000000"/>
                </a:solidFill>
              </a:rPr>
              <a:t>(3)</a:t>
            </a:r>
            <a:r>
              <a:rPr lang="en-US" b="1" kern="0" dirty="0" smtClean="0">
                <a:solidFill>
                  <a:sysClr val="windowText" lastClr="000000"/>
                </a:solidFill>
              </a:rPr>
              <a:t> </a:t>
            </a:r>
            <a:r>
              <a:rPr lang="ar-IQ" b="1" u="sng" kern="0" dirty="0" smtClean="0">
                <a:solidFill>
                  <a:sysClr val="windowText" lastClr="000000"/>
                </a:solidFill>
                <a:cs typeface="Sultan Medium" pitchFamily="2" charset="-78"/>
              </a:rPr>
              <a:t>العمليات</a:t>
            </a:r>
            <a:endParaRPr lang="x-none" u="sng" kern="0" dirty="0">
              <a:solidFill>
                <a:sysClr val="windowText" lastClr="000000"/>
              </a:solidFill>
              <a:cs typeface="Sultan Medium" pitchFamily="2" charset="-78"/>
            </a:endParaRPr>
          </a:p>
          <a:p>
            <a:pPr marL="352425" indent="-79375">
              <a:buFont typeface="Arial" panose="020B0604020202020204" pitchFamily="34" charset="0"/>
              <a:buChar char="•"/>
              <a:defRPr/>
            </a:pPr>
            <a:r>
              <a:rPr lang="ar-IQ" u="sng" kern="0" dirty="0" smtClean="0">
                <a:solidFill>
                  <a:srgbClr val="0000CC"/>
                </a:solidFill>
              </a:rPr>
              <a:t>الهجومية</a:t>
            </a:r>
            <a:endParaRPr lang="x-none" u="sng" kern="0" dirty="0">
              <a:solidFill>
                <a:srgbClr val="0000CC"/>
              </a:solidFill>
            </a:endParaRPr>
          </a:p>
          <a:p>
            <a:pPr marL="352425" lvl="1">
              <a:buFont typeface="Candara" panose="020E0502030303020204" pitchFamily="34" charset="0"/>
              <a:buChar char="⁻"/>
              <a:defRPr/>
            </a:pPr>
            <a:r>
              <a:rPr lang="ar-IQ" kern="0" dirty="0" smtClean="0">
                <a:solidFill>
                  <a:sysClr val="windowText" lastClr="000000"/>
                </a:solidFill>
              </a:rPr>
              <a:t>الجوية</a:t>
            </a:r>
            <a:endParaRPr lang="x-none" kern="0" dirty="0">
              <a:solidFill>
                <a:sysClr val="windowText" lastClr="000000"/>
              </a:solidFill>
            </a:endParaRPr>
          </a:p>
          <a:p>
            <a:pPr marL="352425" lvl="1">
              <a:buFont typeface="Candara" panose="020E0502030303020204" pitchFamily="34" charset="0"/>
              <a:buChar char="⁻"/>
              <a:defRPr/>
            </a:pPr>
            <a:r>
              <a:rPr lang="ar-IQ" kern="0" dirty="0" smtClean="0">
                <a:solidFill>
                  <a:sysClr val="windowText" lastClr="000000"/>
                </a:solidFill>
              </a:rPr>
              <a:t>البرية</a:t>
            </a:r>
            <a:endParaRPr lang="x-none" kern="0" dirty="0">
              <a:solidFill>
                <a:sysClr val="windowText" lastClr="000000"/>
              </a:solidFill>
            </a:endParaRPr>
          </a:p>
          <a:p>
            <a:pPr marL="352425" lvl="1">
              <a:buFont typeface="Candara" panose="020E0502030303020204" pitchFamily="34" charset="0"/>
              <a:buChar char="⁻"/>
              <a:defRPr/>
            </a:pPr>
            <a:r>
              <a:rPr lang="ar-IQ" kern="0" dirty="0" smtClean="0">
                <a:solidFill>
                  <a:sysClr val="windowText" lastClr="000000"/>
                </a:solidFill>
              </a:rPr>
              <a:t>البحرية</a:t>
            </a:r>
            <a:endParaRPr lang="x-none" kern="0" dirty="0">
              <a:solidFill>
                <a:sysClr val="windowText" lastClr="000000"/>
              </a:solidFill>
            </a:endParaRPr>
          </a:p>
          <a:p>
            <a:pPr marL="352425" lvl="1">
              <a:buFont typeface="Candara" panose="020E0502030303020204" pitchFamily="34" charset="0"/>
              <a:buChar char="⁻"/>
              <a:defRPr/>
            </a:pPr>
            <a:r>
              <a:rPr lang="ar-IQ" kern="0" dirty="0" smtClean="0">
                <a:solidFill>
                  <a:sysClr val="windowText" lastClr="000000"/>
                </a:solidFill>
              </a:rPr>
              <a:t>العمليات الخاصة</a:t>
            </a:r>
            <a:endParaRPr lang="x-none" kern="0" dirty="0">
              <a:solidFill>
                <a:sysClr val="windowText" lastClr="000000"/>
              </a:solidFill>
            </a:endParaRPr>
          </a:p>
          <a:p>
            <a:pPr marL="352425" lvl="1">
              <a:buFont typeface="Candara" panose="020E0502030303020204" pitchFamily="34" charset="0"/>
              <a:buChar char="⁻"/>
              <a:defRPr/>
            </a:pPr>
            <a:r>
              <a:rPr lang="ar-IQ" kern="0" dirty="0" smtClean="0">
                <a:solidFill>
                  <a:sysClr val="windowText" lastClr="000000"/>
                </a:solidFill>
              </a:rPr>
              <a:t>عمليات المعلومات</a:t>
            </a:r>
          </a:p>
          <a:p>
            <a:pPr marL="352425" lvl="1">
              <a:buFont typeface="Candara" panose="020E0502030303020204" pitchFamily="34" charset="0"/>
              <a:buChar char="⁻"/>
              <a:defRPr/>
            </a:pPr>
            <a:r>
              <a:rPr lang="ar-IQ" kern="0" dirty="0" smtClean="0">
                <a:solidFill>
                  <a:sysClr val="windowText" lastClr="000000"/>
                </a:solidFill>
              </a:rPr>
              <a:t>الحرب الالكترونية </a:t>
            </a:r>
          </a:p>
          <a:p>
            <a:pPr marL="352425" lvl="1">
              <a:buFont typeface="Candara" panose="020E0502030303020204" pitchFamily="34" charset="0"/>
              <a:buChar char="⁻"/>
              <a:defRPr/>
            </a:pPr>
            <a:r>
              <a:rPr lang="ar-IQ" kern="0" dirty="0" smtClean="0">
                <a:solidFill>
                  <a:sysClr val="windowText" lastClr="000000"/>
                </a:solidFill>
              </a:rPr>
              <a:t>الشؤون العسكرية للأغراض المدنية</a:t>
            </a:r>
            <a:endParaRPr lang="x-none" kern="0" dirty="0">
              <a:solidFill>
                <a:sysClr val="windowText" lastClr="000000"/>
              </a:solidFill>
            </a:endParaRPr>
          </a:p>
          <a:p>
            <a:pPr marL="352425" indent="-79375">
              <a:buFont typeface="Arial" panose="020B0604020202020204" pitchFamily="34" charset="0"/>
              <a:buChar char="•"/>
              <a:defRPr/>
            </a:pPr>
            <a:r>
              <a:rPr lang="ar-IQ" u="sng" kern="0" dirty="0" smtClean="0">
                <a:solidFill>
                  <a:srgbClr val="0000CC"/>
                </a:solidFill>
              </a:rPr>
              <a:t>الدفاعية</a:t>
            </a:r>
            <a:endParaRPr lang="x-none" u="sng" kern="0" dirty="0">
              <a:solidFill>
                <a:srgbClr val="0000CC"/>
              </a:solidFill>
            </a:endParaRPr>
          </a:p>
          <a:p>
            <a:pPr marL="352425" lvl="1">
              <a:buFont typeface="Candara" panose="020E0502030303020204" pitchFamily="34" charset="0"/>
              <a:buChar char="⁻"/>
              <a:defRPr/>
            </a:pPr>
            <a:r>
              <a:rPr lang="ar-IQ" kern="0" dirty="0" smtClean="0">
                <a:solidFill>
                  <a:sysClr val="windowText" lastClr="000000"/>
                </a:solidFill>
              </a:rPr>
              <a:t>عمليات المعلومات</a:t>
            </a:r>
            <a:endParaRPr lang="x-none" kern="0" dirty="0">
              <a:solidFill>
                <a:sysClr val="windowText" lastClr="000000"/>
              </a:solidFill>
            </a:endParaRPr>
          </a:p>
          <a:p>
            <a:pPr marL="352425" lvl="1">
              <a:buFont typeface="Candara" panose="020E0502030303020204" pitchFamily="34" charset="0"/>
              <a:buChar char="⁻"/>
              <a:defRPr/>
            </a:pPr>
            <a:r>
              <a:rPr lang="ar-IQ" kern="0" dirty="0" smtClean="0">
                <a:solidFill>
                  <a:sysClr val="windowText" lastClr="000000"/>
                </a:solidFill>
              </a:rPr>
              <a:t>الدفاع الجوي</a:t>
            </a:r>
            <a:endParaRPr lang="x-none" kern="0" dirty="0">
              <a:solidFill>
                <a:sysClr val="windowText" lastClr="000000"/>
              </a:solidFill>
            </a:endParaRPr>
          </a:p>
          <a:p>
            <a:pPr marL="352425" lvl="1">
              <a:buFont typeface="Candara" panose="020E0502030303020204" pitchFamily="34" charset="0"/>
              <a:buChar char="⁻"/>
              <a:defRPr/>
            </a:pPr>
            <a:r>
              <a:rPr lang="ar-IQ" kern="0" dirty="0" smtClean="0">
                <a:solidFill>
                  <a:sysClr val="windowText" lastClr="000000"/>
                </a:solidFill>
              </a:rPr>
              <a:t>البرية</a:t>
            </a:r>
            <a:endParaRPr lang="x-none" kern="0" dirty="0">
              <a:solidFill>
                <a:sysClr val="windowText" lastClr="000000"/>
              </a:solidFill>
            </a:endParaRPr>
          </a:p>
          <a:p>
            <a:pPr marL="352425" lvl="1">
              <a:buFont typeface="Candara" panose="020E0502030303020204" pitchFamily="34" charset="0"/>
              <a:buChar char="⁻"/>
              <a:defRPr/>
            </a:pPr>
            <a:r>
              <a:rPr lang="ar-IQ" kern="0" dirty="0" smtClean="0">
                <a:solidFill>
                  <a:sysClr val="windowText" lastClr="000000"/>
                </a:solidFill>
              </a:rPr>
              <a:t>البحرية</a:t>
            </a:r>
            <a:endParaRPr lang="x-none" kern="0" dirty="0">
              <a:solidFill>
                <a:sysClr val="windowText" lastClr="000000"/>
              </a:solidFill>
            </a:endParaRPr>
          </a:p>
          <a:p>
            <a:pPr marL="352425" lvl="1">
              <a:buFont typeface="Candara" panose="020E0502030303020204" pitchFamily="34" charset="0"/>
              <a:buChar char="⁻"/>
              <a:defRPr/>
            </a:pPr>
            <a:r>
              <a:rPr lang="ar-IQ" kern="0" dirty="0" smtClean="0">
                <a:solidFill>
                  <a:sysClr val="windowText" lastClr="000000"/>
                </a:solidFill>
              </a:rPr>
              <a:t>المواد الكيميائية والبيولوجية والنووية والاشعاعية .</a:t>
            </a:r>
            <a:endParaRPr lang="x-none" kern="0" smtClean="0">
              <a:solidFill>
                <a:sysClr val="windowText" lastClr="000000"/>
              </a:solidFill>
            </a:endParaRPr>
          </a:p>
          <a:p>
            <a:pPr marL="352425" lvl="1">
              <a:buFont typeface="Candara" panose="020E0502030303020204" pitchFamily="34" charset="0"/>
              <a:buChar char="⁻"/>
              <a:defRPr/>
            </a:pPr>
            <a:r>
              <a:rPr lang="ar-IQ" kern="0" dirty="0" smtClean="0">
                <a:solidFill>
                  <a:sysClr val="windowText" lastClr="000000"/>
                </a:solidFill>
              </a:rPr>
              <a:t>الحرب الالكترونية</a:t>
            </a:r>
          </a:p>
          <a:p>
            <a:pPr marL="352425" lvl="1">
              <a:buFont typeface="Candara" panose="020E0502030303020204" pitchFamily="34" charset="0"/>
              <a:buChar char="⁻"/>
              <a:defRPr/>
            </a:pPr>
            <a:r>
              <a:rPr lang="ar-IQ" kern="0" dirty="0" smtClean="0">
                <a:solidFill>
                  <a:sysClr val="windowText" lastClr="000000"/>
                </a:solidFill>
              </a:rPr>
              <a:t>الشؤون العسكرية للأغراض المدنية</a:t>
            </a:r>
            <a:endParaRPr lang="x-none" kern="0" smtClean="0">
              <a:solidFill>
                <a:sysClr val="windowText" lastClr="000000"/>
              </a:solidFill>
            </a:endParaRPr>
          </a:p>
          <a:p>
            <a:pPr marL="352425" lvl="1">
              <a:buFont typeface="Candara" panose="020E0502030303020204" pitchFamily="34" charset="0"/>
              <a:buChar char="⁻"/>
              <a:defRPr/>
            </a:pPr>
            <a:r>
              <a:rPr lang="ar-IQ" kern="0" dirty="0" smtClean="0">
                <a:solidFill>
                  <a:sysClr val="windowText" lastClr="000000"/>
                </a:solidFill>
              </a:rPr>
              <a:t>قوة الحماية</a:t>
            </a:r>
            <a:endParaRPr lang="x-none" kern="0" dirty="0">
              <a:solidFill>
                <a:sysClr val="windowText" lastClr="000000"/>
              </a:solidFill>
            </a:endParaRPr>
          </a:p>
        </p:txBody>
      </p:sp>
      <p:sp>
        <p:nvSpPr>
          <p:cNvPr id="8" name="TextBox 7">
            <a:extLst>
              <a:ext uri="{FF2B5EF4-FFF2-40B4-BE49-F238E27FC236}">
                <a16:creationId xmlns="" xmlns:a16="http://schemas.microsoft.com/office/drawing/2014/main" id="{00BAF76A-55C9-ED49-ABD8-7663AA073DDE}"/>
              </a:ext>
            </a:extLst>
          </p:cNvPr>
          <p:cNvSpPr txBox="1"/>
          <p:nvPr/>
        </p:nvSpPr>
        <p:spPr>
          <a:xfrm>
            <a:off x="56456" y="1291982"/>
            <a:ext cx="2272371" cy="4801314"/>
          </a:xfrm>
          <a:prstGeom prst="rect">
            <a:avLst/>
          </a:prstGeom>
          <a:noFill/>
        </p:spPr>
        <p:txBody>
          <a:bodyPr wrap="square" rtlCol="0">
            <a:spAutoFit/>
          </a:bodyPr>
          <a:lstStyle/>
          <a:p>
            <a:pPr>
              <a:defRPr/>
            </a:pPr>
            <a:r>
              <a:rPr lang="en-US" b="1" kern="0" dirty="0" smtClean="0">
                <a:solidFill>
                  <a:sysClr val="windowText" lastClr="000000"/>
                </a:solidFill>
              </a:rPr>
              <a:t>)</a:t>
            </a:r>
            <a:r>
              <a:rPr lang="ar-IQ" b="1" kern="0" dirty="0" smtClean="0">
                <a:solidFill>
                  <a:sysClr val="windowText" lastClr="000000"/>
                </a:solidFill>
              </a:rPr>
              <a:t>4)</a:t>
            </a:r>
            <a:r>
              <a:rPr lang="en-US" b="1" kern="0" dirty="0" smtClean="0">
                <a:solidFill>
                  <a:sysClr val="windowText" lastClr="000000"/>
                </a:solidFill>
              </a:rPr>
              <a:t> </a:t>
            </a:r>
            <a:r>
              <a:rPr lang="ar-IQ" b="1" u="sng" kern="0" dirty="0" smtClean="0">
                <a:solidFill>
                  <a:sysClr val="windowText" lastClr="000000"/>
                </a:solidFill>
                <a:cs typeface="Sultan Medium" pitchFamily="2" charset="-78"/>
              </a:rPr>
              <a:t>دعم العمليات</a:t>
            </a:r>
            <a:endParaRPr lang="x-none" u="sng" kern="0" dirty="0">
              <a:solidFill>
                <a:sysClr val="windowText" lastClr="000000"/>
              </a:solidFill>
              <a:cs typeface="Sultan Medium" pitchFamily="2" charset="-78"/>
            </a:endParaRPr>
          </a:p>
          <a:p>
            <a:pPr marL="352425" indent="-79375">
              <a:buFont typeface="Arial" panose="020B0604020202020204" pitchFamily="34" charset="0"/>
              <a:buChar char="•"/>
              <a:defRPr/>
            </a:pPr>
            <a:r>
              <a:rPr lang="ar-IQ" kern="0" dirty="0">
                <a:solidFill>
                  <a:srgbClr val="0000CC"/>
                </a:solidFill>
              </a:rPr>
              <a:t>الاستخبارات </a:t>
            </a:r>
            <a:r>
              <a:rPr lang="ar-IQ" kern="0" dirty="0" smtClean="0">
                <a:solidFill>
                  <a:srgbClr val="0000CC"/>
                </a:solidFill>
              </a:rPr>
              <a:t>(الجمع والتوزيع).</a:t>
            </a:r>
            <a:endParaRPr lang="ar-IQ" kern="0" dirty="0">
              <a:solidFill>
                <a:srgbClr val="0000CC"/>
              </a:solidFill>
            </a:endParaRPr>
          </a:p>
          <a:p>
            <a:pPr marL="352425" indent="-79375">
              <a:buFont typeface="Arial" panose="020B0604020202020204" pitchFamily="34" charset="0"/>
              <a:buChar char="•"/>
              <a:defRPr/>
            </a:pPr>
            <a:r>
              <a:rPr lang="ar-IQ" kern="0" dirty="0">
                <a:solidFill>
                  <a:srgbClr val="0000CC"/>
                </a:solidFill>
              </a:rPr>
              <a:t>المراقبة </a:t>
            </a:r>
            <a:r>
              <a:rPr lang="ar-IQ" kern="0" dirty="0" smtClean="0">
                <a:solidFill>
                  <a:srgbClr val="0000CC"/>
                </a:solidFill>
              </a:rPr>
              <a:t>– الاستطلاع .</a:t>
            </a:r>
            <a:endParaRPr lang="ar-IQ" kern="0" dirty="0">
              <a:solidFill>
                <a:srgbClr val="0000CC"/>
              </a:solidFill>
            </a:endParaRPr>
          </a:p>
          <a:p>
            <a:pPr marL="352425" indent="-79375">
              <a:buFont typeface="Arial" panose="020B0604020202020204" pitchFamily="34" charset="0"/>
              <a:buChar char="•"/>
              <a:defRPr/>
            </a:pPr>
            <a:r>
              <a:rPr lang="ar-IQ" kern="0" dirty="0" smtClean="0">
                <a:solidFill>
                  <a:srgbClr val="0000CC"/>
                </a:solidFill>
              </a:rPr>
              <a:t>الدعم اللوجستي .</a:t>
            </a:r>
          </a:p>
          <a:p>
            <a:pPr marL="352425" lvl="1">
              <a:buFont typeface="Candara" panose="020E0502030303020204" pitchFamily="34" charset="0"/>
              <a:buChar char="⁻"/>
              <a:defRPr/>
            </a:pPr>
            <a:r>
              <a:rPr lang="ar-IQ" kern="0" dirty="0" smtClean="0">
                <a:solidFill>
                  <a:sysClr val="windowText" lastClr="000000"/>
                </a:solidFill>
              </a:rPr>
              <a:t>الصيانة والادامة.</a:t>
            </a:r>
          </a:p>
          <a:p>
            <a:pPr marL="352425" lvl="1">
              <a:buFont typeface="Candara" panose="020E0502030303020204" pitchFamily="34" charset="0"/>
              <a:buChar char="⁻"/>
              <a:defRPr/>
            </a:pPr>
            <a:r>
              <a:rPr lang="ar-IQ" kern="0" dirty="0" smtClean="0">
                <a:solidFill>
                  <a:sysClr val="windowText" lastClr="000000"/>
                </a:solidFill>
              </a:rPr>
              <a:t>البنية التحتية .</a:t>
            </a:r>
            <a:endParaRPr lang="ar-IQ" kern="0" dirty="0">
              <a:solidFill>
                <a:sysClr val="windowText" lastClr="000000"/>
              </a:solidFill>
            </a:endParaRPr>
          </a:p>
          <a:p>
            <a:pPr marL="352425" lvl="1">
              <a:buFont typeface="Candara" panose="020E0502030303020204" pitchFamily="34" charset="0"/>
              <a:buChar char="⁻"/>
              <a:defRPr/>
            </a:pPr>
            <a:r>
              <a:rPr lang="ar-IQ" kern="0" dirty="0" smtClean="0">
                <a:solidFill>
                  <a:sysClr val="windowText" lastClr="000000"/>
                </a:solidFill>
              </a:rPr>
              <a:t>الاسناد .</a:t>
            </a:r>
            <a:endParaRPr lang="ar-IQ" kern="0" dirty="0">
              <a:solidFill>
                <a:sysClr val="windowText" lastClr="000000"/>
              </a:solidFill>
            </a:endParaRPr>
          </a:p>
          <a:p>
            <a:pPr marL="352425" lvl="1">
              <a:buFont typeface="Candara" panose="020E0502030303020204" pitchFamily="34" charset="0"/>
              <a:buChar char="⁻"/>
              <a:defRPr/>
            </a:pPr>
            <a:r>
              <a:rPr lang="ar-IQ" kern="0" dirty="0" smtClean="0">
                <a:solidFill>
                  <a:sysClr val="windowText" lastClr="000000"/>
                </a:solidFill>
              </a:rPr>
              <a:t>النقل .</a:t>
            </a:r>
            <a:endParaRPr lang="ar-IQ" kern="0" dirty="0">
              <a:solidFill>
                <a:sysClr val="windowText" lastClr="000000"/>
              </a:solidFill>
            </a:endParaRPr>
          </a:p>
          <a:p>
            <a:pPr marL="352425" lvl="1">
              <a:buFont typeface="Candara" panose="020E0502030303020204" pitchFamily="34" charset="0"/>
              <a:buChar char="⁻"/>
              <a:defRPr/>
            </a:pPr>
            <a:r>
              <a:rPr lang="ar-IQ" kern="0" dirty="0" smtClean="0">
                <a:solidFill>
                  <a:sysClr val="windowText" lastClr="000000"/>
                </a:solidFill>
              </a:rPr>
              <a:t>الهندسة .</a:t>
            </a:r>
          </a:p>
          <a:p>
            <a:pPr marL="352425" lvl="1">
              <a:buFont typeface="Candara" panose="020E0502030303020204" pitchFamily="34" charset="0"/>
              <a:buChar char="⁻"/>
              <a:defRPr/>
            </a:pPr>
            <a:r>
              <a:rPr lang="ar-IQ" kern="0" dirty="0" smtClean="0">
                <a:solidFill>
                  <a:sysClr val="windowText" lastClr="000000"/>
                </a:solidFill>
              </a:rPr>
              <a:t>الاسناد الطبي .</a:t>
            </a:r>
          </a:p>
          <a:p>
            <a:pPr marL="352425" lvl="1" indent="-79375">
              <a:buFont typeface="Arial" pitchFamily="34" charset="0"/>
              <a:buChar char="•"/>
              <a:defRPr/>
            </a:pPr>
            <a:r>
              <a:rPr lang="ar-IQ" kern="0" dirty="0" smtClean="0">
                <a:solidFill>
                  <a:srgbClr val="0000CC"/>
                </a:solidFill>
              </a:rPr>
              <a:t>بيان المواقع واعادة الانفتاح </a:t>
            </a:r>
          </a:p>
          <a:p>
            <a:pPr marL="352425" lvl="1">
              <a:buFont typeface="Calibri" pitchFamily="34" charset="0"/>
              <a:buChar char="₋"/>
              <a:defRPr/>
            </a:pPr>
            <a:r>
              <a:rPr lang="ar-IQ" kern="0" dirty="0" smtClean="0">
                <a:solidFill>
                  <a:sysClr val="windowText" lastClr="000000"/>
                </a:solidFill>
              </a:rPr>
              <a:t>الاسناد .</a:t>
            </a:r>
          </a:p>
          <a:p>
            <a:pPr marL="352425" lvl="1">
              <a:buFont typeface="Calibri" pitchFamily="34" charset="0"/>
              <a:buChar char="₋"/>
              <a:defRPr/>
            </a:pPr>
            <a:r>
              <a:rPr lang="ar-IQ" kern="0" dirty="0" smtClean="0">
                <a:solidFill>
                  <a:sysClr val="windowText" lastClr="000000"/>
                </a:solidFill>
              </a:rPr>
              <a:t>أسبقيات الاسناد .</a:t>
            </a:r>
          </a:p>
          <a:p>
            <a:pPr marL="288000" lvl="1">
              <a:defRPr/>
            </a:pPr>
            <a:endParaRPr lang="ar-IQ" kern="0" dirty="0">
              <a:solidFill>
                <a:sysClr val="windowText" lastClr="000000"/>
              </a:solidFill>
            </a:endParaRPr>
          </a:p>
          <a:p>
            <a:pPr marL="288000" lvl="1">
              <a:defRPr/>
            </a:pPr>
            <a:endParaRPr lang="ar-IQ" kern="0" dirty="0">
              <a:solidFill>
                <a:sysClr val="windowText" lastClr="000000"/>
              </a:solidFill>
            </a:endParaRPr>
          </a:p>
        </p:txBody>
      </p:sp>
      <p:sp>
        <p:nvSpPr>
          <p:cNvPr id="9" name="TextBox 8">
            <a:extLst>
              <a:ext uri="{FF2B5EF4-FFF2-40B4-BE49-F238E27FC236}">
                <a16:creationId xmlns="" xmlns:a16="http://schemas.microsoft.com/office/drawing/2014/main" id="{7B887C05-FB68-0140-AC9F-5CD9F4C7EBB2}"/>
              </a:ext>
            </a:extLst>
          </p:cNvPr>
          <p:cNvSpPr txBox="1"/>
          <p:nvPr/>
        </p:nvSpPr>
        <p:spPr>
          <a:xfrm>
            <a:off x="7611585" y="4422011"/>
            <a:ext cx="2021935" cy="2031325"/>
          </a:xfrm>
          <a:prstGeom prst="rect">
            <a:avLst/>
          </a:prstGeom>
          <a:noFill/>
        </p:spPr>
        <p:txBody>
          <a:bodyPr wrap="square" rtlCol="0">
            <a:spAutoFit/>
          </a:bodyPr>
          <a:lstStyle/>
          <a:p>
            <a:pPr>
              <a:defRPr/>
            </a:pPr>
            <a:r>
              <a:rPr lang="ar-IQ" b="1" kern="0" dirty="0" smtClean="0">
                <a:solidFill>
                  <a:sysClr val="windowText" lastClr="000000"/>
                </a:solidFill>
              </a:rPr>
              <a:t>(5)</a:t>
            </a:r>
            <a:r>
              <a:rPr lang="en-US" b="1" kern="0" dirty="0" smtClean="0">
                <a:solidFill>
                  <a:sysClr val="windowText" lastClr="000000"/>
                </a:solidFill>
              </a:rPr>
              <a:t> </a:t>
            </a:r>
            <a:r>
              <a:rPr lang="ar-IQ" b="1" u="sng" kern="0" dirty="0" smtClean="0">
                <a:solidFill>
                  <a:sysClr val="windowText" lastClr="000000"/>
                </a:solidFill>
                <a:cs typeface="Sultan Medium" pitchFamily="2" charset="-78"/>
              </a:rPr>
              <a:t>الاستعداد</a:t>
            </a:r>
            <a:endParaRPr lang="x-none" u="sng" kern="0" dirty="0">
              <a:solidFill>
                <a:sysClr val="windowText" lastClr="000000"/>
              </a:solidFill>
              <a:cs typeface="Sultan Medium" pitchFamily="2" charset="-78"/>
            </a:endParaRPr>
          </a:p>
          <a:p>
            <a:pPr marL="171450" indent="101600">
              <a:buFont typeface="Arial" panose="020B0604020202020204" pitchFamily="34" charset="0"/>
              <a:buChar char="•"/>
              <a:defRPr/>
            </a:pPr>
            <a:r>
              <a:rPr lang="ar-IQ" kern="0" dirty="0">
                <a:solidFill>
                  <a:srgbClr val="0000CC"/>
                </a:solidFill>
              </a:rPr>
              <a:t>تدريب الوحدة</a:t>
            </a:r>
          </a:p>
          <a:p>
            <a:pPr marL="171450" indent="101600">
              <a:buFont typeface="Arial" panose="020B0604020202020204" pitchFamily="34" charset="0"/>
              <a:buChar char="•"/>
              <a:defRPr/>
            </a:pPr>
            <a:r>
              <a:rPr lang="ar-IQ" kern="0" dirty="0" smtClean="0">
                <a:solidFill>
                  <a:srgbClr val="0000CC"/>
                </a:solidFill>
              </a:rPr>
              <a:t>التمارين</a:t>
            </a:r>
            <a:endParaRPr lang="ar-IQ" kern="0" dirty="0">
              <a:solidFill>
                <a:srgbClr val="0000CC"/>
              </a:solidFill>
            </a:endParaRPr>
          </a:p>
          <a:p>
            <a:pPr marL="171450" indent="101600">
              <a:buFont typeface="Arial" panose="020B0604020202020204" pitchFamily="34" charset="0"/>
              <a:buChar char="•"/>
              <a:defRPr/>
            </a:pPr>
            <a:r>
              <a:rPr lang="ar-IQ" kern="0" dirty="0">
                <a:solidFill>
                  <a:srgbClr val="0000CC"/>
                </a:solidFill>
              </a:rPr>
              <a:t>التخطيط الدفاعي</a:t>
            </a:r>
          </a:p>
          <a:p>
            <a:pPr marL="171450" indent="101600">
              <a:buFont typeface="Arial" panose="020B0604020202020204" pitchFamily="34" charset="0"/>
              <a:buChar char="•"/>
              <a:defRPr/>
            </a:pPr>
            <a:r>
              <a:rPr lang="ar-IQ" kern="0" dirty="0">
                <a:solidFill>
                  <a:srgbClr val="0000CC"/>
                </a:solidFill>
              </a:rPr>
              <a:t>التخطيط العملياتي</a:t>
            </a:r>
          </a:p>
          <a:p>
            <a:pPr marL="171450" indent="101600">
              <a:buFont typeface="Arial" panose="020B0604020202020204" pitchFamily="34" charset="0"/>
              <a:buChar char="•"/>
              <a:defRPr/>
            </a:pPr>
            <a:r>
              <a:rPr lang="ar-IQ" kern="0" dirty="0" smtClean="0">
                <a:solidFill>
                  <a:srgbClr val="0000CC"/>
                </a:solidFill>
              </a:rPr>
              <a:t>تطوير </a:t>
            </a:r>
            <a:r>
              <a:rPr lang="ar-IQ" kern="0" dirty="0">
                <a:solidFill>
                  <a:srgbClr val="0000CC"/>
                </a:solidFill>
              </a:rPr>
              <a:t>القدرات</a:t>
            </a:r>
          </a:p>
          <a:p>
            <a:pPr marL="171450" indent="101600">
              <a:buFont typeface="Arial" panose="020B0604020202020204" pitchFamily="34" charset="0"/>
              <a:buChar char="•"/>
              <a:defRPr/>
            </a:pPr>
            <a:r>
              <a:rPr lang="ar-IQ" kern="0" dirty="0">
                <a:solidFill>
                  <a:srgbClr val="0000CC"/>
                </a:solidFill>
              </a:rPr>
              <a:t>التعاون</a:t>
            </a:r>
          </a:p>
        </p:txBody>
      </p:sp>
      <p:sp>
        <p:nvSpPr>
          <p:cNvPr id="11" name="مستطيل 11" descr="Bouquet"/>
          <p:cNvSpPr>
            <a:spLocks noChangeArrowheads="1"/>
          </p:cNvSpPr>
          <p:nvPr/>
        </p:nvSpPr>
        <p:spPr bwMode="auto">
          <a:xfrm>
            <a:off x="1784648" y="44624"/>
            <a:ext cx="6447572" cy="523220"/>
          </a:xfrm>
          <a:prstGeom prst="rect">
            <a:avLst/>
          </a:prstGeom>
          <a:noFill/>
          <a:ln w="76200" algn="ctr">
            <a:noFill/>
            <a:miter lim="800000"/>
            <a:headEnd/>
            <a:tailEnd/>
          </a:ln>
          <a:effectLst>
            <a:outerShdw dist="20000" dir="5400000" rotWithShape="0">
              <a:srgbClr val="000000">
                <a:alpha val="37999"/>
              </a:srgbClr>
            </a:outerShdw>
          </a:effectLst>
        </p:spPr>
        <p:txBody>
          <a:bodyPr wrap="square">
            <a:spAutoFit/>
          </a:bodyPr>
          <a:lstStyle/>
          <a:p>
            <a:pPr algn="ctr">
              <a:defRPr/>
            </a:pPr>
            <a:r>
              <a:rPr lang="ar-IQ" sz="2800" b="1" u="sng" dirty="0" smtClean="0">
                <a:solidFill>
                  <a:schemeClr val="tx2"/>
                </a:solidFill>
                <a:latin typeface="Tw Cen MT"/>
              </a:rPr>
              <a:t>تجميع القدرات</a:t>
            </a:r>
            <a:endParaRPr lang="en-US" sz="2000" b="1" u="sng" dirty="0">
              <a:solidFill>
                <a:schemeClr val="tx2"/>
              </a:solidFill>
              <a:cs typeface="Sultan Medium" pitchFamily="2" charset="-78"/>
            </a:endParaRPr>
          </a:p>
        </p:txBody>
      </p:sp>
      <p:sp>
        <p:nvSpPr>
          <p:cNvPr id="12" name="Rectangle 11">
            <a:hlinkClick r:id="rId2" action="ppaction://hlinksldjump"/>
          </p:cNvPr>
          <p:cNvSpPr/>
          <p:nvPr/>
        </p:nvSpPr>
        <p:spPr>
          <a:xfrm>
            <a:off x="128464" y="116633"/>
            <a:ext cx="129614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IQ" sz="2800" b="1" dirty="0" smtClean="0"/>
              <a:t>رجوع </a:t>
            </a:r>
            <a:endParaRPr lang="ar-IQ" sz="2800" b="1" dirty="0"/>
          </a:p>
        </p:txBody>
      </p:sp>
      <p:sp>
        <p:nvSpPr>
          <p:cNvPr id="3" name="Rectangle 2"/>
          <p:cNvSpPr/>
          <p:nvPr/>
        </p:nvSpPr>
        <p:spPr>
          <a:xfrm>
            <a:off x="128464" y="548680"/>
            <a:ext cx="9721080" cy="584775"/>
          </a:xfrm>
          <a:prstGeom prst="rect">
            <a:avLst/>
          </a:prstGeom>
        </p:spPr>
        <p:txBody>
          <a:bodyPr wrap="square">
            <a:spAutoFit/>
          </a:bodyPr>
          <a:lstStyle/>
          <a:p>
            <a:r>
              <a:rPr lang="ar-IQ" sz="1600" b="1" dirty="0" smtClean="0">
                <a:solidFill>
                  <a:srgbClr val="FF0000"/>
                </a:solidFill>
                <a:latin typeface="Arial"/>
                <a:ea typeface="Times New Roman"/>
                <a:cs typeface="Sultan Medium"/>
              </a:rPr>
              <a:t>تصنيف </a:t>
            </a:r>
            <a:r>
              <a:rPr lang="ar-IQ" sz="1600" b="1" dirty="0">
                <a:solidFill>
                  <a:srgbClr val="FF0000"/>
                </a:solidFill>
                <a:latin typeface="Arial"/>
                <a:ea typeface="Times New Roman"/>
                <a:cs typeface="Sultan Medium"/>
              </a:rPr>
              <a:t>وتنظيم عناوين  تتضمن مجموعة واحدة من القدرات التي لديها امكانيات تساعدها على تنفيذ مهام  متشابهة  لدعم العمليات وحسب اسبقيات الاهمية لتشمل كافة المهام التي يقوم بها الجيش </a:t>
            </a:r>
            <a:r>
              <a:rPr lang="ar-IQ" sz="1600" b="1" dirty="0" smtClean="0">
                <a:solidFill>
                  <a:srgbClr val="FF0000"/>
                </a:solidFill>
                <a:latin typeface="Arial"/>
                <a:ea typeface="Times New Roman"/>
                <a:cs typeface="Sultan Medium"/>
              </a:rPr>
              <a:t>العراقي</a:t>
            </a:r>
            <a:endParaRPr lang="ar-IQ" sz="1600" dirty="0"/>
          </a:p>
        </p:txBody>
      </p:sp>
      <p:sp>
        <p:nvSpPr>
          <p:cNvPr id="13" name="Rounded Rectangular Callout 12"/>
          <p:cNvSpPr/>
          <p:nvPr/>
        </p:nvSpPr>
        <p:spPr>
          <a:xfrm>
            <a:off x="4736976" y="4869160"/>
            <a:ext cx="3168352" cy="1872208"/>
          </a:xfrm>
          <a:prstGeom prst="wedgeRoundRectCallout">
            <a:avLst>
              <a:gd name="adj1" fmla="val 16276"/>
              <a:gd name="adj2" fmla="val -50644"/>
              <a:gd name="adj3" fmla="val 16667"/>
            </a:avLst>
          </a:prstGeom>
          <a:solidFill>
            <a:schemeClr val="accent3">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725488" indent="-725488" algn="justLow"/>
            <a:r>
              <a:rPr lang="ar-IQ" sz="1600" b="1" u="sng" dirty="0" smtClean="0">
                <a:solidFill>
                  <a:srgbClr val="FF0000"/>
                </a:solidFill>
              </a:rPr>
              <a:t>ملاحظة</a:t>
            </a:r>
            <a:r>
              <a:rPr lang="ar-IQ" sz="1600" b="1" dirty="0" smtClean="0">
                <a:solidFill>
                  <a:srgbClr val="FF0000"/>
                </a:solidFill>
              </a:rPr>
              <a:t> </a:t>
            </a:r>
            <a:r>
              <a:rPr lang="ar-IQ" sz="1600" b="1" dirty="0" smtClean="0">
                <a:solidFill>
                  <a:schemeClr val="tx1"/>
                </a:solidFill>
              </a:rPr>
              <a:t>. يجري العمل على التعديل في مجاميع القدرات بعد عقد ورشة عمل في مديرية التخطيط وبحضور الجهات المستفيدة (اصحاب المصلحة) مدراء التخطيط في الدوائر وقيادات الاسلحة والمديريات</a:t>
            </a:r>
            <a:endParaRPr lang="en-US" sz="1600" b="1" dirty="0">
              <a:solidFill>
                <a:schemeClr val="tx1"/>
              </a:solidFill>
            </a:endParaRPr>
          </a:p>
        </p:txBody>
      </p:sp>
    </p:spTree>
    <p:extLst>
      <p:ext uri="{BB962C8B-B14F-4D97-AF65-F5344CB8AC3E}">
        <p14:creationId xmlns:p14="http://schemas.microsoft.com/office/powerpoint/2010/main" val="42385126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574541623"/>
              </p:ext>
            </p:extLst>
          </p:nvPr>
        </p:nvGraphicFramePr>
        <p:xfrm>
          <a:off x="344489" y="2060848"/>
          <a:ext cx="9217024" cy="4733770"/>
        </p:xfrm>
        <a:graphic>
          <a:graphicData uri="http://schemas.openxmlformats.org/drawingml/2006/table">
            <a:tbl>
              <a:tblPr rtl="1" firstRow="1" firstCol="1" bandRow="1"/>
              <a:tblGrid>
                <a:gridCol w="286591"/>
                <a:gridCol w="4922453"/>
                <a:gridCol w="4007980"/>
              </a:tblGrid>
              <a:tr h="277502">
                <a:tc>
                  <a:txBody>
                    <a:bodyPr/>
                    <a:lstStyle/>
                    <a:p>
                      <a:pPr algn="ctr" rtl="1">
                        <a:lnSpc>
                          <a:spcPct val="115000"/>
                        </a:lnSpc>
                        <a:spcAft>
                          <a:spcPts val="0"/>
                        </a:spcAft>
                      </a:pPr>
                      <a:r>
                        <a:rPr lang="ar-IQ" sz="1400" b="1" kern="1200" dirty="0">
                          <a:solidFill>
                            <a:srgbClr val="0000CC"/>
                          </a:solidFill>
                          <a:effectLst/>
                          <a:latin typeface="Times New Roman"/>
                          <a:ea typeface="Times New Roman"/>
                          <a:cs typeface="Sultan Medium"/>
                        </a:rPr>
                        <a:t>ت</a:t>
                      </a:r>
                      <a:endParaRPr lang="en-US" sz="1400" dirty="0">
                        <a:effectLst/>
                        <a:latin typeface="Calibri"/>
                        <a:ea typeface="Calibri"/>
                        <a:cs typeface="Arial"/>
                      </a:endParaRPr>
                    </a:p>
                  </a:txBody>
                  <a:tcPr marL="53595" marR="53595" marT="8203"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FF00"/>
                    </a:solidFill>
                  </a:tcPr>
                </a:tc>
                <a:tc>
                  <a:txBody>
                    <a:bodyPr/>
                    <a:lstStyle/>
                    <a:p>
                      <a:pPr algn="ctr" rtl="1">
                        <a:lnSpc>
                          <a:spcPct val="115000"/>
                        </a:lnSpc>
                        <a:spcAft>
                          <a:spcPts val="0"/>
                        </a:spcAft>
                      </a:pPr>
                      <a:r>
                        <a:rPr lang="ar-IQ" sz="1400" b="1" kern="1200">
                          <a:solidFill>
                            <a:srgbClr val="0000CC"/>
                          </a:solidFill>
                          <a:effectLst/>
                          <a:latin typeface="Times New Roman"/>
                          <a:ea typeface="Times New Roman"/>
                          <a:cs typeface="Sultan Medium"/>
                        </a:rPr>
                        <a:t>مفردات أداة التحليل ( </a:t>
                      </a:r>
                      <a:r>
                        <a:rPr lang="en-US" sz="1400" b="1" kern="1200">
                          <a:solidFill>
                            <a:srgbClr val="0000CC"/>
                          </a:solidFill>
                          <a:effectLst/>
                          <a:latin typeface="Times New Roman"/>
                          <a:ea typeface="Times New Roman"/>
                          <a:cs typeface="Sultan Medium"/>
                        </a:rPr>
                        <a:t>WOTMLPFC</a:t>
                      </a:r>
                      <a:r>
                        <a:rPr lang="ar-IQ" sz="1400" b="1" kern="1200">
                          <a:solidFill>
                            <a:srgbClr val="0000CC"/>
                          </a:solidFill>
                          <a:effectLst/>
                          <a:latin typeface="Times New Roman"/>
                          <a:ea typeface="Times New Roman"/>
                          <a:cs typeface="Sultan Medium"/>
                        </a:rPr>
                        <a:t> )</a:t>
                      </a:r>
                      <a:endParaRPr lang="en-US" sz="1400">
                        <a:effectLst/>
                        <a:latin typeface="Calibri"/>
                        <a:ea typeface="Calibri"/>
                        <a:cs typeface="Arial"/>
                      </a:endParaRPr>
                    </a:p>
                  </a:txBody>
                  <a:tcPr marL="53595" marR="53595" marT="8203"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FF00"/>
                    </a:solidFill>
                  </a:tcPr>
                </a:tc>
                <a:tc>
                  <a:txBody>
                    <a:bodyPr/>
                    <a:lstStyle/>
                    <a:p>
                      <a:pPr algn="ctr" rtl="1">
                        <a:lnSpc>
                          <a:spcPct val="115000"/>
                        </a:lnSpc>
                        <a:spcAft>
                          <a:spcPts val="0"/>
                        </a:spcAft>
                      </a:pPr>
                      <a:r>
                        <a:rPr lang="ar-IQ" sz="1400" b="1" kern="1200" dirty="0">
                          <a:solidFill>
                            <a:srgbClr val="0000CC"/>
                          </a:solidFill>
                          <a:effectLst/>
                          <a:latin typeface="Times New Roman"/>
                          <a:ea typeface="Times New Roman"/>
                          <a:cs typeface="Sultan Medium"/>
                        </a:rPr>
                        <a:t>التفاصيل</a:t>
                      </a:r>
                      <a:endParaRPr lang="en-US" sz="1400" dirty="0">
                        <a:effectLst/>
                        <a:latin typeface="Calibri"/>
                        <a:ea typeface="Calibri"/>
                        <a:cs typeface="Arial"/>
                      </a:endParaRPr>
                    </a:p>
                  </a:txBody>
                  <a:tcPr marL="53595" marR="53595" marT="8203" marB="0">
                    <a:lnL w="12700" cap="flat" cmpd="sng" algn="ctr">
                      <a:solidFill>
                        <a:srgbClr val="FF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FF00"/>
                    </a:solidFill>
                  </a:tcPr>
                </a:tc>
              </a:tr>
              <a:tr h="539710">
                <a:tc>
                  <a:txBody>
                    <a:bodyPr/>
                    <a:lstStyle/>
                    <a:p>
                      <a:pPr algn="r" rtl="1">
                        <a:lnSpc>
                          <a:spcPct val="115000"/>
                        </a:lnSpc>
                        <a:spcAft>
                          <a:spcPts val="0"/>
                        </a:spcAft>
                      </a:pPr>
                      <a:r>
                        <a:rPr lang="ar-IQ" sz="1600" b="1" kern="1200">
                          <a:solidFill>
                            <a:srgbClr val="000000"/>
                          </a:solidFill>
                          <a:effectLst/>
                          <a:latin typeface="Times New Roman"/>
                          <a:ea typeface="Times New Roman"/>
                          <a:cs typeface="Sultan Medium"/>
                        </a:rPr>
                        <a:t>1</a:t>
                      </a:r>
                      <a:endParaRPr lang="en-US" sz="1400">
                        <a:effectLst/>
                        <a:latin typeface="Calibri"/>
                        <a:ea typeface="Calibri"/>
                        <a:cs typeface="Arial"/>
                      </a:endParaRPr>
                    </a:p>
                  </a:txBody>
                  <a:tcPr marL="53595" marR="53595" marT="8203"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FF00"/>
                    </a:solidFill>
                  </a:tcPr>
                </a:tc>
                <a:tc>
                  <a:txBody>
                    <a:bodyPr/>
                    <a:lstStyle/>
                    <a:p>
                      <a:pPr algn="r" rtl="1">
                        <a:lnSpc>
                          <a:spcPct val="115000"/>
                        </a:lnSpc>
                        <a:spcAft>
                          <a:spcPts val="0"/>
                        </a:spcAft>
                      </a:pPr>
                      <a:r>
                        <a:rPr lang="ar-IQ" sz="1600" b="1" kern="1200" dirty="0" smtClean="0">
                          <a:solidFill>
                            <a:srgbClr val="000000"/>
                          </a:solidFill>
                          <a:effectLst/>
                          <a:latin typeface="Times New Roman"/>
                          <a:ea typeface="Times New Roman"/>
                          <a:cs typeface="Sultan Medium"/>
                        </a:rPr>
                        <a:t>اسلوب</a:t>
                      </a:r>
                      <a:r>
                        <a:rPr lang="ar-IQ" sz="1600" b="1" kern="1200" baseline="0" dirty="0" smtClean="0">
                          <a:solidFill>
                            <a:srgbClr val="000000"/>
                          </a:solidFill>
                          <a:effectLst/>
                          <a:latin typeface="Times New Roman"/>
                          <a:ea typeface="Times New Roman"/>
                          <a:cs typeface="Sultan Medium"/>
                        </a:rPr>
                        <a:t> </a:t>
                      </a:r>
                      <a:r>
                        <a:rPr lang="ar-IQ" sz="1600" b="1" kern="1200" dirty="0" smtClean="0">
                          <a:solidFill>
                            <a:srgbClr val="000000"/>
                          </a:solidFill>
                          <a:effectLst/>
                          <a:latin typeface="Times New Roman"/>
                          <a:ea typeface="Times New Roman"/>
                          <a:cs typeface="Sultan Medium"/>
                        </a:rPr>
                        <a:t>العمل  </a:t>
                      </a:r>
                      <a:r>
                        <a:rPr lang="en-US" sz="1600" b="1" kern="1200" dirty="0">
                          <a:solidFill>
                            <a:srgbClr val="000000"/>
                          </a:solidFill>
                          <a:effectLst/>
                          <a:latin typeface="Times New Roman"/>
                          <a:ea typeface="Times New Roman"/>
                          <a:cs typeface="Sultan Medium"/>
                        </a:rPr>
                        <a:t>Working </a:t>
                      </a:r>
                      <a:r>
                        <a:rPr lang="en-US" sz="1600" b="1" kern="1200" dirty="0" smtClean="0">
                          <a:solidFill>
                            <a:srgbClr val="000000"/>
                          </a:solidFill>
                          <a:effectLst/>
                          <a:latin typeface="Times New Roman"/>
                          <a:ea typeface="Times New Roman"/>
                          <a:cs typeface="Sultan Medium"/>
                        </a:rPr>
                        <a:t>Method </a:t>
                      </a:r>
                      <a:r>
                        <a:rPr lang="ar-IQ" sz="1600" b="1" kern="1200" dirty="0" smtClean="0">
                          <a:solidFill>
                            <a:srgbClr val="000000"/>
                          </a:solidFill>
                          <a:effectLst/>
                          <a:latin typeface="Times New Roman"/>
                          <a:ea typeface="Times New Roman"/>
                          <a:cs typeface="Sultan Medium"/>
                        </a:rPr>
                        <a:t>/</a:t>
                      </a:r>
                      <a:endParaRPr lang="en-US" sz="1600" b="1" dirty="0">
                        <a:effectLst/>
                        <a:latin typeface="Calibri"/>
                        <a:ea typeface="Calibri"/>
                        <a:cs typeface="Arial"/>
                      </a:endParaRPr>
                    </a:p>
                    <a:p>
                      <a:pPr marL="0" marR="0" lvl="0" indent="0" algn="r" defTabSz="914400" rtl="1" eaLnBrk="1" fontAlgn="auto" latinLnBrk="0" hangingPunct="1">
                        <a:lnSpc>
                          <a:spcPts val="2100"/>
                        </a:lnSpc>
                        <a:spcBef>
                          <a:spcPts val="0"/>
                        </a:spcBef>
                        <a:spcAft>
                          <a:spcPts val="1800"/>
                        </a:spcAft>
                        <a:buClrTx/>
                        <a:buSzTx/>
                        <a:buFont typeface="Arial" panose="020B0604020202020204" pitchFamily="34" charset="0"/>
                        <a:buNone/>
                        <a:tabLst/>
                        <a:defRPr/>
                      </a:pPr>
                      <a:r>
                        <a:rPr lang="ar-IQ" sz="1600" b="1" dirty="0">
                          <a:solidFill>
                            <a:srgbClr val="000000"/>
                          </a:solidFill>
                          <a:effectLst/>
                          <a:latin typeface="Calibri"/>
                          <a:ea typeface="Times New Roman"/>
                          <a:cs typeface="Arial"/>
                        </a:rPr>
                        <a:t> </a:t>
                      </a:r>
                      <a:r>
                        <a:rPr lang="ar-IQ" sz="1600" b="1" dirty="0" smtClean="0">
                          <a:solidFill>
                            <a:srgbClr val="00B050"/>
                          </a:solidFill>
                          <a:effectLst/>
                          <a:latin typeface="Calibri"/>
                          <a:ea typeface="Times New Roman"/>
                          <a:cs typeface="Arial"/>
                        </a:rPr>
                        <a:t>ال</a:t>
                      </a:r>
                      <a:r>
                        <a:rPr kumimoji="0" lang="ar-IQ" sz="1600" b="1" i="0" u="none" strike="noStrike" kern="1200" cap="none" spc="0" normalizeH="0" baseline="0" noProof="0" dirty="0" smtClean="0">
                          <a:ln>
                            <a:noFill/>
                          </a:ln>
                          <a:solidFill>
                            <a:srgbClr val="00B050"/>
                          </a:solidFill>
                          <a:effectLst/>
                          <a:uLnTx/>
                          <a:uFillTx/>
                          <a:latin typeface="Arial" panose="020B0604020202020204" pitchFamily="34" charset="0"/>
                          <a:ea typeface="+mn-ea"/>
                          <a:cs typeface="Arial" panose="020B0604020202020204" pitchFamily="34" charset="0"/>
                        </a:rPr>
                        <a:t>طرق واليات العمل التي تتبعها القوة المسؤولة عن تنفيذ المهمة  </a:t>
                      </a:r>
                      <a:endParaRPr kumimoji="0" lang="en-GB" sz="1600" b="1" i="0" u="none" strike="noStrike" kern="1200" cap="none" spc="0" normalizeH="0" baseline="0" noProof="0" dirty="0" smtClean="0">
                        <a:ln>
                          <a:noFill/>
                        </a:ln>
                        <a:solidFill>
                          <a:srgbClr val="00B050"/>
                        </a:solidFill>
                        <a:effectLst/>
                        <a:uLnTx/>
                        <a:uFillTx/>
                        <a:latin typeface="Arial" panose="020B0604020202020204" pitchFamily="34" charset="0"/>
                        <a:ea typeface="+mn-ea"/>
                        <a:cs typeface="Arial" panose="020B0604020202020204" pitchFamily="34" charset="0"/>
                      </a:endParaRPr>
                    </a:p>
                  </a:txBody>
                  <a:tcPr marL="53595" marR="53595" marT="8203"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pPr algn="r" rtl="1">
                        <a:lnSpc>
                          <a:spcPct val="115000"/>
                        </a:lnSpc>
                        <a:spcAft>
                          <a:spcPts val="0"/>
                        </a:spcAft>
                      </a:pPr>
                      <a:r>
                        <a:rPr lang="ar-IQ" sz="1000" b="1" kern="1200" dirty="0" smtClean="0">
                          <a:solidFill>
                            <a:srgbClr val="000000"/>
                          </a:solidFill>
                          <a:effectLst/>
                          <a:latin typeface="Times New Roman"/>
                          <a:ea typeface="Times New Roman"/>
                          <a:cs typeface="Sultan Medium"/>
                        </a:rPr>
                        <a:t> </a:t>
                      </a:r>
                      <a:endParaRPr lang="en-US" sz="900" dirty="0">
                        <a:effectLst/>
                        <a:latin typeface="Calibri"/>
                        <a:ea typeface="Calibri"/>
                        <a:cs typeface="Arial"/>
                      </a:endParaRPr>
                    </a:p>
                  </a:txBody>
                  <a:tcPr marL="53595" marR="53595" marT="8203" marB="0">
                    <a:lnL w="12700" cap="flat" cmpd="sng" algn="ctr">
                      <a:solidFill>
                        <a:srgbClr val="FF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tr>
              <a:tr h="539710">
                <a:tc>
                  <a:txBody>
                    <a:bodyPr/>
                    <a:lstStyle/>
                    <a:p>
                      <a:pPr algn="r" rtl="1">
                        <a:lnSpc>
                          <a:spcPct val="115000"/>
                        </a:lnSpc>
                        <a:spcAft>
                          <a:spcPts val="0"/>
                        </a:spcAft>
                      </a:pPr>
                      <a:r>
                        <a:rPr lang="ar-IQ" sz="1600" b="1" kern="1200">
                          <a:solidFill>
                            <a:srgbClr val="000000"/>
                          </a:solidFill>
                          <a:effectLst/>
                          <a:latin typeface="Times New Roman"/>
                          <a:ea typeface="Times New Roman"/>
                          <a:cs typeface="Sultan Medium"/>
                        </a:rPr>
                        <a:t>2</a:t>
                      </a:r>
                      <a:endParaRPr lang="en-US" sz="1400">
                        <a:effectLst/>
                        <a:latin typeface="Calibri"/>
                        <a:ea typeface="Calibri"/>
                        <a:cs typeface="Arial"/>
                      </a:endParaRPr>
                    </a:p>
                  </a:txBody>
                  <a:tcPr marL="53595" marR="53595" marT="8203"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FF00"/>
                    </a:solidFill>
                  </a:tcPr>
                </a:tc>
                <a:tc>
                  <a:txBody>
                    <a:bodyPr/>
                    <a:lstStyle/>
                    <a:p>
                      <a:pPr algn="r" rtl="1">
                        <a:lnSpc>
                          <a:spcPct val="115000"/>
                        </a:lnSpc>
                        <a:spcAft>
                          <a:spcPts val="0"/>
                        </a:spcAft>
                      </a:pPr>
                      <a:r>
                        <a:rPr lang="ar-IQ" sz="1600" b="1" kern="1200" dirty="0">
                          <a:solidFill>
                            <a:srgbClr val="000000"/>
                          </a:solidFill>
                          <a:effectLst/>
                          <a:latin typeface="Times New Roman"/>
                          <a:ea typeface="Times New Roman"/>
                          <a:cs typeface="Sultan Medium"/>
                        </a:rPr>
                        <a:t>التنظيم </a:t>
                      </a:r>
                      <a:r>
                        <a:rPr lang="en-US" sz="1600" b="1" kern="1200" dirty="0">
                          <a:solidFill>
                            <a:srgbClr val="000000"/>
                          </a:solidFill>
                          <a:effectLst/>
                          <a:latin typeface="Times New Roman"/>
                          <a:ea typeface="Times New Roman"/>
                          <a:cs typeface="Sultan Medium"/>
                        </a:rPr>
                        <a:t>Organization</a:t>
                      </a:r>
                      <a:r>
                        <a:rPr lang="ar-IQ" sz="1600" b="1" kern="1200" dirty="0">
                          <a:solidFill>
                            <a:srgbClr val="000000"/>
                          </a:solidFill>
                          <a:effectLst/>
                          <a:latin typeface="Times New Roman"/>
                          <a:ea typeface="Times New Roman"/>
                          <a:cs typeface="Sultan Medium"/>
                        </a:rPr>
                        <a:t> /</a:t>
                      </a:r>
                      <a:endParaRPr lang="en-US" sz="1600" b="1" dirty="0">
                        <a:effectLst/>
                        <a:latin typeface="Calibri"/>
                        <a:ea typeface="Calibri"/>
                        <a:cs typeface="Arial"/>
                      </a:endParaRPr>
                    </a:p>
                    <a:p>
                      <a:pPr marL="447675" marR="0" lvl="0" indent="-447675" algn="r" defTabSz="914400" rtl="1" eaLnBrk="1" fontAlgn="auto" latinLnBrk="0" hangingPunct="1">
                        <a:lnSpc>
                          <a:spcPts val="2100"/>
                        </a:lnSpc>
                        <a:spcBef>
                          <a:spcPts val="0"/>
                        </a:spcBef>
                        <a:spcAft>
                          <a:spcPts val="1800"/>
                        </a:spcAft>
                        <a:buClrTx/>
                        <a:buSzTx/>
                        <a:buFont typeface="Arial" panose="020B0604020202020204" pitchFamily="34" charset="0"/>
                        <a:buNone/>
                        <a:tabLst/>
                        <a:defRPr/>
                      </a:pPr>
                      <a:r>
                        <a:rPr lang="ar-IQ" sz="1600" b="1" dirty="0">
                          <a:solidFill>
                            <a:srgbClr val="000000"/>
                          </a:solidFill>
                          <a:effectLst/>
                          <a:latin typeface="Calibri"/>
                          <a:ea typeface="Times New Roman"/>
                          <a:cs typeface="Arial"/>
                        </a:rPr>
                        <a:t> </a:t>
                      </a:r>
                      <a:r>
                        <a:rPr lang="ar-IQ" sz="1600" b="1" dirty="0" smtClean="0">
                          <a:solidFill>
                            <a:srgbClr val="00B050"/>
                          </a:solidFill>
                          <a:effectLst/>
                          <a:latin typeface="Calibri"/>
                          <a:ea typeface="Times New Roman"/>
                          <a:cs typeface="Arial"/>
                        </a:rPr>
                        <a:t>ال</a:t>
                      </a:r>
                      <a:r>
                        <a:rPr kumimoji="0" lang="ar-IQ" sz="1600" b="1" i="0" u="none" strike="noStrike" kern="1200" cap="none" spc="0" normalizeH="0" baseline="0" noProof="0" dirty="0" smtClean="0">
                          <a:ln>
                            <a:noFill/>
                          </a:ln>
                          <a:solidFill>
                            <a:srgbClr val="00B050"/>
                          </a:solidFill>
                          <a:effectLst/>
                          <a:uLnTx/>
                          <a:uFillTx/>
                          <a:latin typeface="Arial" panose="020B0604020202020204" pitchFamily="34" charset="0"/>
                          <a:ea typeface="+mn-ea"/>
                          <a:cs typeface="+mn-cs"/>
                        </a:rPr>
                        <a:t>تنظيم وحجم القوة المطلوب لتنفيذ المهمة </a:t>
                      </a:r>
                      <a:endParaRPr kumimoji="0" lang="en-GB" sz="1600" b="1" i="0" u="none" strike="noStrike" kern="1200" cap="none" spc="0" normalizeH="0" baseline="0" noProof="0" dirty="0" smtClean="0">
                        <a:ln>
                          <a:noFill/>
                        </a:ln>
                        <a:solidFill>
                          <a:srgbClr val="00B050"/>
                        </a:solidFill>
                        <a:effectLst/>
                        <a:uLnTx/>
                        <a:uFillTx/>
                        <a:latin typeface="Arial" panose="020B0604020202020204" pitchFamily="34" charset="0"/>
                        <a:ea typeface="+mn-ea"/>
                        <a:cs typeface="Arial" panose="020B0604020202020204" pitchFamily="34" charset="0"/>
                      </a:endParaRPr>
                    </a:p>
                  </a:txBody>
                  <a:tcPr marL="53595" marR="53595" marT="8203"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pPr algn="r" rtl="1">
                        <a:lnSpc>
                          <a:spcPct val="115000"/>
                        </a:lnSpc>
                        <a:spcAft>
                          <a:spcPts val="0"/>
                        </a:spcAft>
                      </a:pPr>
                      <a:r>
                        <a:rPr lang="ar-IQ" sz="1000" b="1" kern="1200" dirty="0">
                          <a:solidFill>
                            <a:srgbClr val="000000"/>
                          </a:solidFill>
                          <a:effectLst/>
                          <a:latin typeface="Times New Roman"/>
                          <a:ea typeface="Times New Roman"/>
                          <a:cs typeface="Sultan Medium"/>
                        </a:rPr>
                        <a:t> </a:t>
                      </a:r>
                      <a:endParaRPr lang="en-US" sz="900" dirty="0">
                        <a:effectLst/>
                        <a:latin typeface="Calibri"/>
                        <a:ea typeface="Calibri"/>
                        <a:cs typeface="Arial"/>
                      </a:endParaRPr>
                    </a:p>
                  </a:txBody>
                  <a:tcPr marL="53595" marR="53595" marT="8203" marB="0">
                    <a:lnL w="12700" cap="flat" cmpd="sng" algn="ctr">
                      <a:solidFill>
                        <a:srgbClr val="FF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tr>
              <a:tr h="539710">
                <a:tc>
                  <a:txBody>
                    <a:bodyPr/>
                    <a:lstStyle/>
                    <a:p>
                      <a:pPr algn="r" rtl="1">
                        <a:lnSpc>
                          <a:spcPct val="115000"/>
                        </a:lnSpc>
                        <a:spcAft>
                          <a:spcPts val="0"/>
                        </a:spcAft>
                      </a:pPr>
                      <a:r>
                        <a:rPr lang="ar-IQ" sz="1600" b="1" kern="1200">
                          <a:solidFill>
                            <a:srgbClr val="000000"/>
                          </a:solidFill>
                          <a:effectLst/>
                          <a:latin typeface="Times New Roman"/>
                          <a:ea typeface="Times New Roman"/>
                          <a:cs typeface="Sultan Medium"/>
                        </a:rPr>
                        <a:t>3</a:t>
                      </a:r>
                      <a:endParaRPr lang="en-US" sz="1400">
                        <a:effectLst/>
                        <a:latin typeface="Calibri"/>
                        <a:ea typeface="Calibri"/>
                        <a:cs typeface="Arial"/>
                      </a:endParaRPr>
                    </a:p>
                  </a:txBody>
                  <a:tcPr marL="53595" marR="53595" marT="8203"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FF00"/>
                    </a:solidFill>
                  </a:tcPr>
                </a:tc>
                <a:tc>
                  <a:txBody>
                    <a:bodyPr/>
                    <a:lstStyle/>
                    <a:p>
                      <a:pPr algn="r" rtl="1">
                        <a:lnSpc>
                          <a:spcPct val="115000"/>
                        </a:lnSpc>
                        <a:spcAft>
                          <a:spcPts val="0"/>
                        </a:spcAft>
                      </a:pPr>
                      <a:r>
                        <a:rPr lang="ar-IQ" sz="1600" b="1" kern="1200" dirty="0">
                          <a:solidFill>
                            <a:srgbClr val="000000"/>
                          </a:solidFill>
                          <a:effectLst/>
                          <a:latin typeface="Times New Roman"/>
                          <a:ea typeface="Times New Roman"/>
                          <a:cs typeface="Sultan Medium"/>
                        </a:rPr>
                        <a:t>التدريب </a:t>
                      </a:r>
                      <a:r>
                        <a:rPr lang="en-US" sz="1600" b="1" kern="1200" dirty="0">
                          <a:solidFill>
                            <a:srgbClr val="000000"/>
                          </a:solidFill>
                          <a:effectLst/>
                          <a:latin typeface="Times New Roman"/>
                          <a:ea typeface="Times New Roman"/>
                          <a:cs typeface="Sultan Medium"/>
                        </a:rPr>
                        <a:t>Training</a:t>
                      </a:r>
                      <a:r>
                        <a:rPr lang="ar-IQ" sz="1600" b="1" kern="1200" dirty="0">
                          <a:solidFill>
                            <a:srgbClr val="000000"/>
                          </a:solidFill>
                          <a:effectLst/>
                          <a:latin typeface="Times New Roman"/>
                          <a:ea typeface="Times New Roman"/>
                          <a:cs typeface="Sultan Medium"/>
                        </a:rPr>
                        <a:t> /</a:t>
                      </a:r>
                      <a:endParaRPr lang="en-US" sz="1600" b="1" dirty="0">
                        <a:effectLst/>
                        <a:latin typeface="Calibri"/>
                        <a:ea typeface="Calibri"/>
                        <a:cs typeface="Arial"/>
                      </a:endParaRPr>
                    </a:p>
                    <a:p>
                      <a:pPr marL="0" marR="0" lvl="0" indent="0" algn="r" defTabSz="914400" rtl="1" eaLnBrk="1" fontAlgn="auto" latinLnBrk="0" hangingPunct="1">
                        <a:lnSpc>
                          <a:spcPts val="2100"/>
                        </a:lnSpc>
                        <a:spcBef>
                          <a:spcPts val="0"/>
                        </a:spcBef>
                        <a:spcAft>
                          <a:spcPts val="1800"/>
                        </a:spcAft>
                        <a:buClrTx/>
                        <a:buSzTx/>
                        <a:buFont typeface="Arial" panose="020B0604020202020204" pitchFamily="34" charset="0"/>
                        <a:buNone/>
                        <a:tabLst/>
                        <a:defRPr/>
                      </a:pPr>
                      <a:r>
                        <a:rPr lang="ar-IQ" sz="1600" b="1" dirty="0">
                          <a:solidFill>
                            <a:srgbClr val="000000"/>
                          </a:solidFill>
                          <a:effectLst/>
                          <a:latin typeface="Calibri"/>
                          <a:ea typeface="Times New Roman"/>
                          <a:cs typeface="Arial"/>
                        </a:rPr>
                        <a:t> </a:t>
                      </a:r>
                      <a:r>
                        <a:rPr kumimoji="0" lang="ar-IQ" sz="16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الاعداد الفردي والاجمالي للقوة المسؤولة عن تنفيذ المهمة </a:t>
                      </a:r>
                      <a:endParaRPr kumimoji="0" lang="en-GB" sz="16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endParaRPr>
                    </a:p>
                  </a:txBody>
                  <a:tcPr marL="53595" marR="53595" marT="8203"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pPr algn="r" rtl="1">
                        <a:lnSpc>
                          <a:spcPct val="115000"/>
                        </a:lnSpc>
                        <a:spcAft>
                          <a:spcPts val="0"/>
                        </a:spcAft>
                      </a:pPr>
                      <a:r>
                        <a:rPr lang="ar-IQ" sz="1000" b="1" kern="1200">
                          <a:solidFill>
                            <a:srgbClr val="000000"/>
                          </a:solidFill>
                          <a:effectLst/>
                          <a:latin typeface="Times New Roman"/>
                          <a:ea typeface="Times New Roman"/>
                          <a:cs typeface="Sultan Medium"/>
                        </a:rPr>
                        <a:t> </a:t>
                      </a:r>
                      <a:endParaRPr lang="en-US" sz="900">
                        <a:effectLst/>
                        <a:latin typeface="Calibri"/>
                        <a:ea typeface="Calibri"/>
                        <a:cs typeface="Arial"/>
                      </a:endParaRPr>
                    </a:p>
                  </a:txBody>
                  <a:tcPr marL="53595" marR="53595" marT="8203" marB="0">
                    <a:lnL w="12700" cap="flat" cmpd="sng" algn="ctr">
                      <a:solidFill>
                        <a:srgbClr val="FF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tr>
              <a:tr h="539710">
                <a:tc>
                  <a:txBody>
                    <a:bodyPr/>
                    <a:lstStyle/>
                    <a:p>
                      <a:pPr algn="r" rtl="1">
                        <a:lnSpc>
                          <a:spcPct val="115000"/>
                        </a:lnSpc>
                        <a:spcAft>
                          <a:spcPts val="0"/>
                        </a:spcAft>
                      </a:pPr>
                      <a:r>
                        <a:rPr lang="ar-IQ" sz="1600" b="1" kern="1200">
                          <a:solidFill>
                            <a:srgbClr val="000000"/>
                          </a:solidFill>
                          <a:effectLst/>
                          <a:latin typeface="Times New Roman"/>
                          <a:ea typeface="Times New Roman"/>
                          <a:cs typeface="Sultan Medium"/>
                        </a:rPr>
                        <a:t>4</a:t>
                      </a:r>
                      <a:endParaRPr lang="en-US" sz="1400">
                        <a:effectLst/>
                        <a:latin typeface="Calibri"/>
                        <a:ea typeface="Calibri"/>
                        <a:cs typeface="Arial"/>
                      </a:endParaRPr>
                    </a:p>
                  </a:txBody>
                  <a:tcPr marL="53595" marR="53595" marT="8203"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FF00"/>
                    </a:solidFill>
                  </a:tcPr>
                </a:tc>
                <a:tc>
                  <a:txBody>
                    <a:bodyPr/>
                    <a:lstStyle/>
                    <a:p>
                      <a:pPr algn="r" rtl="1">
                        <a:lnSpc>
                          <a:spcPct val="115000"/>
                        </a:lnSpc>
                        <a:spcAft>
                          <a:spcPts val="0"/>
                        </a:spcAft>
                      </a:pPr>
                      <a:r>
                        <a:rPr lang="ar-IQ" sz="1600" b="1" kern="1200" dirty="0">
                          <a:solidFill>
                            <a:srgbClr val="000000"/>
                          </a:solidFill>
                          <a:effectLst/>
                          <a:latin typeface="Times New Roman"/>
                          <a:ea typeface="Times New Roman"/>
                          <a:cs typeface="Sultan Medium"/>
                        </a:rPr>
                        <a:t>المواد </a:t>
                      </a:r>
                      <a:r>
                        <a:rPr lang="en-US" sz="1600" b="1" kern="1200" dirty="0">
                          <a:solidFill>
                            <a:srgbClr val="000000"/>
                          </a:solidFill>
                          <a:effectLst/>
                          <a:latin typeface="Times New Roman"/>
                          <a:ea typeface="Times New Roman"/>
                          <a:cs typeface="Sultan Medium"/>
                        </a:rPr>
                        <a:t>Materials</a:t>
                      </a:r>
                      <a:r>
                        <a:rPr lang="ar-IQ" sz="1600" b="1" kern="1200" dirty="0">
                          <a:solidFill>
                            <a:srgbClr val="000000"/>
                          </a:solidFill>
                          <a:effectLst/>
                          <a:latin typeface="Times New Roman"/>
                          <a:ea typeface="Times New Roman"/>
                          <a:cs typeface="Sultan Medium"/>
                        </a:rPr>
                        <a:t> /</a:t>
                      </a:r>
                      <a:endParaRPr lang="en-US" sz="1600" b="1" dirty="0">
                        <a:solidFill>
                          <a:srgbClr val="00B050"/>
                        </a:solidFill>
                        <a:effectLst/>
                        <a:latin typeface="Calibri"/>
                        <a:ea typeface="Calibri"/>
                        <a:cs typeface="Arial"/>
                      </a:endParaRPr>
                    </a:p>
                    <a:p>
                      <a:pPr marL="1343025" marR="0" lvl="0" indent="-1343025" algn="r" defTabSz="914400" rtl="1" eaLnBrk="1" fontAlgn="auto" latinLnBrk="0" hangingPunct="1">
                        <a:lnSpc>
                          <a:spcPts val="2100"/>
                        </a:lnSpc>
                        <a:spcBef>
                          <a:spcPts val="0"/>
                        </a:spcBef>
                        <a:spcAft>
                          <a:spcPts val="1800"/>
                        </a:spcAft>
                        <a:buClrTx/>
                        <a:buSzTx/>
                        <a:buFont typeface="Arial" panose="020B0604020202020204" pitchFamily="34" charset="0"/>
                        <a:buNone/>
                        <a:tabLst/>
                        <a:defRPr/>
                      </a:pPr>
                      <a:r>
                        <a:rPr lang="ar-IQ" sz="1600" b="1" dirty="0">
                          <a:solidFill>
                            <a:srgbClr val="00B050"/>
                          </a:solidFill>
                          <a:effectLst/>
                          <a:latin typeface="Calibri"/>
                          <a:ea typeface="Times New Roman"/>
                          <a:cs typeface="Arial"/>
                        </a:rPr>
                        <a:t> </a:t>
                      </a:r>
                      <a:r>
                        <a:rPr kumimoji="0" lang="ar-IQ" sz="1600" b="1" i="0" u="none" strike="noStrike" kern="1200" cap="none" spc="0" normalizeH="0" baseline="0" noProof="0" dirty="0" smtClean="0">
                          <a:ln>
                            <a:noFill/>
                          </a:ln>
                          <a:solidFill>
                            <a:srgbClr val="00B050"/>
                          </a:solidFill>
                          <a:effectLst/>
                          <a:uLnTx/>
                          <a:uFillTx/>
                          <a:latin typeface="Arial" panose="020B0604020202020204" pitchFamily="34" charset="0"/>
                          <a:ea typeface="+mn-ea"/>
                          <a:cs typeface="+mn-cs"/>
                        </a:rPr>
                        <a:t>الاسلحة والمعدات والتجهيزات المطلوبة لتمكين القوة من أداء المهمة </a:t>
                      </a:r>
                      <a:endParaRPr kumimoji="0" lang="en-GB" sz="1600" b="1" i="0" u="none" strike="noStrike" kern="1200" cap="none" spc="0" normalizeH="0" baseline="0" noProof="0" dirty="0" smtClean="0">
                        <a:ln>
                          <a:noFill/>
                        </a:ln>
                        <a:solidFill>
                          <a:srgbClr val="00B050"/>
                        </a:solidFill>
                        <a:effectLst/>
                        <a:uLnTx/>
                        <a:uFillTx/>
                        <a:latin typeface="Arial" panose="020B0604020202020204" pitchFamily="34" charset="0"/>
                        <a:ea typeface="+mn-ea"/>
                        <a:cs typeface="Arial" panose="020B0604020202020204" pitchFamily="34" charset="0"/>
                      </a:endParaRPr>
                    </a:p>
                  </a:txBody>
                  <a:tcPr marL="53595" marR="53595" marT="8203"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pPr algn="r" rtl="1">
                        <a:lnSpc>
                          <a:spcPct val="115000"/>
                        </a:lnSpc>
                        <a:spcAft>
                          <a:spcPts val="0"/>
                        </a:spcAft>
                      </a:pPr>
                      <a:r>
                        <a:rPr lang="ar-IQ" sz="1000" b="1" kern="1200" dirty="0">
                          <a:solidFill>
                            <a:srgbClr val="000000"/>
                          </a:solidFill>
                          <a:effectLst/>
                          <a:latin typeface="Times New Roman"/>
                          <a:ea typeface="Times New Roman"/>
                          <a:cs typeface="Sultan Medium"/>
                        </a:rPr>
                        <a:t> </a:t>
                      </a:r>
                      <a:endParaRPr lang="en-US" sz="900" dirty="0">
                        <a:effectLst/>
                        <a:latin typeface="Calibri"/>
                        <a:ea typeface="Calibri"/>
                        <a:cs typeface="Arial"/>
                      </a:endParaRPr>
                    </a:p>
                  </a:txBody>
                  <a:tcPr marL="53595" marR="53595" marT="8203" marB="0">
                    <a:lnL w="12700" cap="flat" cmpd="sng" algn="ctr">
                      <a:solidFill>
                        <a:srgbClr val="FF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tr>
              <a:tr h="539710">
                <a:tc>
                  <a:txBody>
                    <a:bodyPr/>
                    <a:lstStyle/>
                    <a:p>
                      <a:pPr algn="r" rtl="1">
                        <a:lnSpc>
                          <a:spcPct val="115000"/>
                        </a:lnSpc>
                        <a:spcAft>
                          <a:spcPts val="0"/>
                        </a:spcAft>
                      </a:pPr>
                      <a:r>
                        <a:rPr lang="ar-IQ" sz="1600" b="1" kern="1200">
                          <a:solidFill>
                            <a:srgbClr val="000000"/>
                          </a:solidFill>
                          <a:effectLst/>
                          <a:latin typeface="Times New Roman"/>
                          <a:ea typeface="Times New Roman"/>
                          <a:cs typeface="Sultan Medium"/>
                        </a:rPr>
                        <a:t>5</a:t>
                      </a:r>
                      <a:endParaRPr lang="en-US" sz="1400">
                        <a:effectLst/>
                        <a:latin typeface="Calibri"/>
                        <a:ea typeface="Calibri"/>
                        <a:cs typeface="Arial"/>
                      </a:endParaRPr>
                    </a:p>
                  </a:txBody>
                  <a:tcPr marL="53595" marR="53595" marT="8203"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FF00"/>
                    </a:solidFill>
                  </a:tcPr>
                </a:tc>
                <a:tc>
                  <a:txBody>
                    <a:bodyPr/>
                    <a:lstStyle/>
                    <a:p>
                      <a:pPr algn="r" rtl="1">
                        <a:lnSpc>
                          <a:spcPct val="115000"/>
                        </a:lnSpc>
                        <a:spcAft>
                          <a:spcPts val="0"/>
                        </a:spcAft>
                      </a:pPr>
                      <a:r>
                        <a:rPr lang="ar-IQ" sz="1600" b="1" kern="1200" dirty="0">
                          <a:solidFill>
                            <a:srgbClr val="000000"/>
                          </a:solidFill>
                          <a:effectLst/>
                          <a:latin typeface="Times New Roman"/>
                          <a:ea typeface="Times New Roman"/>
                          <a:cs typeface="Sultan Medium"/>
                        </a:rPr>
                        <a:t>القيادة </a:t>
                      </a:r>
                      <a:r>
                        <a:rPr lang="en-US" sz="1600" b="1" kern="1200" dirty="0">
                          <a:solidFill>
                            <a:srgbClr val="000000"/>
                          </a:solidFill>
                          <a:effectLst/>
                          <a:latin typeface="Times New Roman"/>
                          <a:ea typeface="Times New Roman"/>
                          <a:cs typeface="Sultan Medium"/>
                        </a:rPr>
                        <a:t>Leadership</a:t>
                      </a:r>
                      <a:r>
                        <a:rPr lang="ar-IQ" sz="1600" b="1" kern="1200" dirty="0">
                          <a:solidFill>
                            <a:srgbClr val="000000"/>
                          </a:solidFill>
                          <a:effectLst/>
                          <a:latin typeface="Times New Roman"/>
                          <a:ea typeface="Times New Roman"/>
                          <a:cs typeface="Sultan Medium"/>
                        </a:rPr>
                        <a:t> /</a:t>
                      </a:r>
                      <a:endParaRPr lang="en-US" sz="1600" b="1" dirty="0">
                        <a:effectLst/>
                        <a:latin typeface="Calibri"/>
                        <a:ea typeface="Calibri"/>
                        <a:cs typeface="Arial"/>
                      </a:endParaRPr>
                    </a:p>
                    <a:p>
                      <a:pPr marL="0" marR="0" lvl="0" indent="0" algn="r" defTabSz="914400" rtl="1" eaLnBrk="1" fontAlgn="auto" latinLnBrk="0" hangingPunct="1">
                        <a:lnSpc>
                          <a:spcPts val="2100"/>
                        </a:lnSpc>
                        <a:spcBef>
                          <a:spcPts val="0"/>
                        </a:spcBef>
                        <a:spcAft>
                          <a:spcPts val="1800"/>
                        </a:spcAft>
                        <a:buClrTx/>
                        <a:buSzTx/>
                        <a:buFont typeface="Arial" panose="020B0604020202020204" pitchFamily="34" charset="0"/>
                        <a:buNone/>
                        <a:tabLst/>
                        <a:defRPr/>
                      </a:pPr>
                      <a:r>
                        <a:rPr lang="ar-IQ" sz="1600" b="1" dirty="0">
                          <a:solidFill>
                            <a:srgbClr val="000000"/>
                          </a:solidFill>
                          <a:effectLst/>
                          <a:latin typeface="Calibri"/>
                          <a:ea typeface="Times New Roman"/>
                          <a:cs typeface="Arial"/>
                        </a:rPr>
                        <a:t> </a:t>
                      </a:r>
                      <a:r>
                        <a:rPr kumimoji="0" lang="ar-IQ" sz="1600" b="1" i="0" u="none" strike="noStrike" kern="1200" cap="none" spc="0" normalizeH="0" baseline="0" noProof="0" dirty="0" smtClean="0">
                          <a:ln>
                            <a:noFill/>
                          </a:ln>
                          <a:solidFill>
                            <a:srgbClr val="00B050"/>
                          </a:solidFill>
                          <a:effectLst/>
                          <a:uLnTx/>
                          <a:uFillTx/>
                          <a:latin typeface="Arial" panose="020B0604020202020204" pitchFamily="34" charset="0"/>
                          <a:ea typeface="+mn-ea"/>
                          <a:cs typeface="+mn-cs"/>
                        </a:rPr>
                        <a:t>استعدادات القادة للقيادة والسيطرة وصنع القرار</a:t>
                      </a:r>
                      <a:endParaRPr kumimoji="0" lang="en-GB" sz="1600" b="1" i="0" u="none" strike="noStrike" kern="1200" cap="none" spc="0" normalizeH="0" baseline="0" noProof="0" dirty="0" smtClean="0">
                        <a:ln>
                          <a:noFill/>
                        </a:ln>
                        <a:solidFill>
                          <a:srgbClr val="00B050"/>
                        </a:solidFill>
                        <a:effectLst/>
                        <a:uLnTx/>
                        <a:uFillTx/>
                        <a:latin typeface="Arial" panose="020B0604020202020204" pitchFamily="34" charset="0"/>
                        <a:ea typeface="+mn-ea"/>
                        <a:cs typeface="Arial" panose="020B0604020202020204" pitchFamily="34" charset="0"/>
                      </a:endParaRPr>
                    </a:p>
                  </a:txBody>
                  <a:tcPr marL="53595" marR="53595" marT="8203"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pPr algn="r" rtl="1">
                        <a:lnSpc>
                          <a:spcPct val="115000"/>
                        </a:lnSpc>
                        <a:spcAft>
                          <a:spcPts val="0"/>
                        </a:spcAft>
                      </a:pPr>
                      <a:r>
                        <a:rPr lang="ar-IQ" sz="1000" b="1" kern="1200" dirty="0">
                          <a:solidFill>
                            <a:srgbClr val="000000"/>
                          </a:solidFill>
                          <a:effectLst/>
                          <a:latin typeface="Times New Roman"/>
                          <a:ea typeface="Times New Roman"/>
                          <a:cs typeface="Sultan Medium"/>
                        </a:rPr>
                        <a:t> </a:t>
                      </a:r>
                      <a:endParaRPr lang="en-US" sz="900" dirty="0">
                        <a:effectLst/>
                        <a:latin typeface="Calibri"/>
                        <a:ea typeface="Calibri"/>
                        <a:cs typeface="Arial"/>
                      </a:endParaRPr>
                    </a:p>
                  </a:txBody>
                  <a:tcPr marL="53595" marR="53595" marT="8203" marB="0">
                    <a:lnL w="12700" cap="flat" cmpd="sng" algn="ctr">
                      <a:solidFill>
                        <a:srgbClr val="FF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tr>
              <a:tr h="539710">
                <a:tc>
                  <a:txBody>
                    <a:bodyPr/>
                    <a:lstStyle/>
                    <a:p>
                      <a:pPr algn="r" rtl="1">
                        <a:lnSpc>
                          <a:spcPct val="115000"/>
                        </a:lnSpc>
                        <a:spcAft>
                          <a:spcPts val="0"/>
                        </a:spcAft>
                      </a:pPr>
                      <a:r>
                        <a:rPr lang="ar-IQ" sz="1600" b="1" kern="1200">
                          <a:solidFill>
                            <a:srgbClr val="000000"/>
                          </a:solidFill>
                          <a:effectLst/>
                          <a:latin typeface="Times New Roman"/>
                          <a:ea typeface="Times New Roman"/>
                          <a:cs typeface="Sultan Medium"/>
                        </a:rPr>
                        <a:t>6</a:t>
                      </a:r>
                      <a:endParaRPr lang="en-US" sz="1400">
                        <a:effectLst/>
                        <a:latin typeface="Calibri"/>
                        <a:ea typeface="Calibri"/>
                        <a:cs typeface="Arial"/>
                      </a:endParaRPr>
                    </a:p>
                  </a:txBody>
                  <a:tcPr marL="53595" marR="53595" marT="8203"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FF00"/>
                    </a:solidFill>
                  </a:tcPr>
                </a:tc>
                <a:tc>
                  <a:txBody>
                    <a:bodyPr/>
                    <a:lstStyle/>
                    <a:p>
                      <a:pPr algn="r" rtl="1">
                        <a:lnSpc>
                          <a:spcPct val="115000"/>
                        </a:lnSpc>
                        <a:spcAft>
                          <a:spcPts val="0"/>
                        </a:spcAft>
                      </a:pPr>
                      <a:r>
                        <a:rPr lang="ar-IQ" sz="1600" b="1" kern="1200" dirty="0">
                          <a:solidFill>
                            <a:srgbClr val="000000"/>
                          </a:solidFill>
                          <a:effectLst/>
                          <a:latin typeface="Times New Roman"/>
                          <a:ea typeface="Times New Roman"/>
                          <a:cs typeface="Sultan Medium"/>
                        </a:rPr>
                        <a:t>الافراد </a:t>
                      </a:r>
                      <a:r>
                        <a:rPr lang="en-US" sz="1600" b="1" kern="1200" dirty="0">
                          <a:solidFill>
                            <a:srgbClr val="000000"/>
                          </a:solidFill>
                          <a:effectLst/>
                          <a:latin typeface="Times New Roman"/>
                          <a:ea typeface="Times New Roman"/>
                          <a:cs typeface="Sultan Medium"/>
                        </a:rPr>
                        <a:t>Personnel</a:t>
                      </a:r>
                      <a:r>
                        <a:rPr lang="ar-IQ" sz="1600" b="1" kern="1200" dirty="0">
                          <a:solidFill>
                            <a:srgbClr val="000000"/>
                          </a:solidFill>
                          <a:effectLst/>
                          <a:latin typeface="Times New Roman"/>
                          <a:ea typeface="Times New Roman"/>
                          <a:cs typeface="Sultan Medium"/>
                        </a:rPr>
                        <a:t> /</a:t>
                      </a:r>
                      <a:endParaRPr lang="en-US" sz="1600" b="1" dirty="0">
                        <a:effectLst/>
                        <a:latin typeface="Calibri"/>
                        <a:ea typeface="Calibri"/>
                        <a:cs typeface="Arial"/>
                      </a:endParaRPr>
                    </a:p>
                    <a:p>
                      <a:pPr marL="0" marR="0" lvl="0" indent="0" algn="r" defTabSz="914400" rtl="1" eaLnBrk="1" fontAlgn="auto" latinLnBrk="0" hangingPunct="1">
                        <a:lnSpc>
                          <a:spcPts val="2100"/>
                        </a:lnSpc>
                        <a:spcBef>
                          <a:spcPts val="0"/>
                        </a:spcBef>
                        <a:spcAft>
                          <a:spcPts val="1800"/>
                        </a:spcAft>
                        <a:buClrTx/>
                        <a:buSzTx/>
                        <a:buFont typeface="Arial" panose="020B0604020202020204" pitchFamily="34" charset="0"/>
                        <a:buNone/>
                        <a:tabLst/>
                        <a:defRPr/>
                      </a:pPr>
                      <a:r>
                        <a:rPr lang="ar-IQ" sz="1600" b="1" dirty="0">
                          <a:solidFill>
                            <a:srgbClr val="000000"/>
                          </a:solidFill>
                          <a:effectLst/>
                          <a:latin typeface="Calibri"/>
                          <a:ea typeface="Times New Roman"/>
                          <a:cs typeface="Arial"/>
                        </a:rPr>
                        <a:t> </a:t>
                      </a:r>
                      <a:r>
                        <a:rPr kumimoji="0" lang="ar-IQ" sz="1600" b="1" i="0" u="none" strike="noStrike" kern="1200" cap="none" spc="0" normalizeH="0" baseline="0" noProof="0" dirty="0" smtClean="0">
                          <a:ln>
                            <a:noFill/>
                          </a:ln>
                          <a:solidFill>
                            <a:srgbClr val="00B050"/>
                          </a:solidFill>
                          <a:effectLst/>
                          <a:uLnTx/>
                          <a:uFillTx/>
                          <a:latin typeface="Arial" panose="020B0604020202020204" pitchFamily="34" charset="0"/>
                          <a:ea typeface="+mn-ea"/>
                          <a:cs typeface="+mn-cs"/>
                        </a:rPr>
                        <a:t>الضباط والمراتب والموظفين وما هي مؤهلاتهم المطلوبة لتنفيذ المهمة </a:t>
                      </a:r>
                      <a:endParaRPr kumimoji="0" lang="en-GB" sz="1600" b="1" i="0" u="none" strike="noStrike" kern="1200" cap="none" spc="0" normalizeH="0" baseline="0" noProof="0" dirty="0" smtClean="0">
                        <a:ln>
                          <a:noFill/>
                        </a:ln>
                        <a:solidFill>
                          <a:srgbClr val="00B050"/>
                        </a:solidFill>
                        <a:effectLst/>
                        <a:uLnTx/>
                        <a:uFillTx/>
                        <a:latin typeface="Arial" panose="020B0604020202020204" pitchFamily="34" charset="0"/>
                        <a:ea typeface="+mn-ea"/>
                        <a:cs typeface="Arial" panose="020B0604020202020204" pitchFamily="34" charset="0"/>
                      </a:endParaRPr>
                    </a:p>
                  </a:txBody>
                  <a:tcPr marL="53595" marR="53595" marT="8203"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pPr algn="r" rtl="1">
                        <a:lnSpc>
                          <a:spcPct val="115000"/>
                        </a:lnSpc>
                        <a:spcAft>
                          <a:spcPts val="0"/>
                        </a:spcAft>
                      </a:pPr>
                      <a:r>
                        <a:rPr lang="ar-IQ" sz="1000" b="1" kern="1200">
                          <a:solidFill>
                            <a:srgbClr val="000000"/>
                          </a:solidFill>
                          <a:effectLst/>
                          <a:latin typeface="Times New Roman"/>
                          <a:ea typeface="Times New Roman"/>
                          <a:cs typeface="Sultan Medium"/>
                        </a:rPr>
                        <a:t> </a:t>
                      </a:r>
                      <a:endParaRPr lang="en-US" sz="900">
                        <a:effectLst/>
                        <a:latin typeface="Calibri"/>
                        <a:ea typeface="Calibri"/>
                        <a:cs typeface="Arial"/>
                      </a:endParaRPr>
                    </a:p>
                  </a:txBody>
                  <a:tcPr marL="53595" marR="53595" marT="8203" marB="0">
                    <a:lnL w="12700" cap="flat" cmpd="sng" algn="ctr">
                      <a:solidFill>
                        <a:srgbClr val="FF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tr>
              <a:tr h="539710">
                <a:tc>
                  <a:txBody>
                    <a:bodyPr/>
                    <a:lstStyle/>
                    <a:p>
                      <a:pPr algn="r" rtl="1">
                        <a:lnSpc>
                          <a:spcPct val="115000"/>
                        </a:lnSpc>
                        <a:spcAft>
                          <a:spcPts val="0"/>
                        </a:spcAft>
                      </a:pPr>
                      <a:r>
                        <a:rPr lang="ar-IQ" sz="1600" b="1" kern="1200">
                          <a:solidFill>
                            <a:srgbClr val="000000"/>
                          </a:solidFill>
                          <a:effectLst/>
                          <a:latin typeface="Times New Roman"/>
                          <a:ea typeface="Times New Roman"/>
                          <a:cs typeface="Sultan Medium"/>
                        </a:rPr>
                        <a:t>7</a:t>
                      </a:r>
                      <a:endParaRPr lang="en-US" sz="1400">
                        <a:effectLst/>
                        <a:latin typeface="Calibri"/>
                        <a:ea typeface="Calibri"/>
                        <a:cs typeface="Arial"/>
                      </a:endParaRPr>
                    </a:p>
                  </a:txBody>
                  <a:tcPr marL="53595" marR="53595" marT="8203"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FF00"/>
                    </a:solidFill>
                  </a:tcPr>
                </a:tc>
                <a:tc>
                  <a:txBody>
                    <a:bodyPr/>
                    <a:lstStyle/>
                    <a:p>
                      <a:pPr algn="r" rtl="1">
                        <a:lnSpc>
                          <a:spcPct val="115000"/>
                        </a:lnSpc>
                        <a:spcAft>
                          <a:spcPts val="0"/>
                        </a:spcAft>
                      </a:pPr>
                      <a:r>
                        <a:rPr lang="ar-IQ" sz="1600" b="1" kern="1200" dirty="0" err="1">
                          <a:solidFill>
                            <a:srgbClr val="000000"/>
                          </a:solidFill>
                          <a:effectLst/>
                          <a:latin typeface="Times New Roman"/>
                          <a:ea typeface="Times New Roman"/>
                          <a:cs typeface="Sultan Medium"/>
                        </a:rPr>
                        <a:t>المنشأت</a:t>
                      </a:r>
                      <a:r>
                        <a:rPr lang="ar-IQ" sz="1600" b="1" kern="1200" dirty="0">
                          <a:solidFill>
                            <a:srgbClr val="000000"/>
                          </a:solidFill>
                          <a:effectLst/>
                          <a:latin typeface="Times New Roman"/>
                          <a:ea typeface="Times New Roman"/>
                          <a:cs typeface="Sultan Medium"/>
                        </a:rPr>
                        <a:t> /المرافق </a:t>
                      </a:r>
                      <a:r>
                        <a:rPr lang="en-US" sz="1600" b="1" kern="1200" dirty="0">
                          <a:solidFill>
                            <a:srgbClr val="000000"/>
                          </a:solidFill>
                          <a:effectLst/>
                          <a:latin typeface="Times New Roman"/>
                          <a:ea typeface="Times New Roman"/>
                          <a:cs typeface="Sultan Medium"/>
                        </a:rPr>
                        <a:t>Facilities</a:t>
                      </a:r>
                      <a:r>
                        <a:rPr lang="ar-IQ" sz="1600" b="1" kern="1200" dirty="0">
                          <a:solidFill>
                            <a:srgbClr val="000000"/>
                          </a:solidFill>
                          <a:effectLst/>
                          <a:latin typeface="Times New Roman"/>
                          <a:ea typeface="Times New Roman"/>
                          <a:cs typeface="Sultan Medium"/>
                        </a:rPr>
                        <a:t> /</a:t>
                      </a:r>
                      <a:endParaRPr lang="en-US" sz="1600" b="1" dirty="0">
                        <a:effectLst/>
                        <a:latin typeface="Calibri"/>
                        <a:ea typeface="Calibri"/>
                        <a:cs typeface="Arial"/>
                      </a:endParaRPr>
                    </a:p>
                    <a:p>
                      <a:pPr marL="0" marR="0" lvl="0" indent="0" algn="r" defTabSz="914400" rtl="1" eaLnBrk="1" fontAlgn="auto" latinLnBrk="0" hangingPunct="1">
                        <a:lnSpc>
                          <a:spcPts val="2100"/>
                        </a:lnSpc>
                        <a:spcBef>
                          <a:spcPts val="0"/>
                        </a:spcBef>
                        <a:spcAft>
                          <a:spcPts val="1800"/>
                        </a:spcAft>
                        <a:buClrTx/>
                        <a:buSzTx/>
                        <a:buFont typeface="Arial" panose="020B0604020202020204" pitchFamily="34" charset="0"/>
                        <a:buNone/>
                        <a:tabLst/>
                        <a:defRPr/>
                      </a:pPr>
                      <a:r>
                        <a:rPr lang="ar-IQ" sz="1600" b="1" dirty="0">
                          <a:solidFill>
                            <a:srgbClr val="000000"/>
                          </a:solidFill>
                          <a:effectLst/>
                          <a:latin typeface="Calibri"/>
                          <a:ea typeface="Times New Roman"/>
                          <a:cs typeface="Arial"/>
                        </a:rPr>
                        <a:t> </a:t>
                      </a:r>
                      <a:r>
                        <a:rPr kumimoji="0" lang="ar-IQ" sz="1600" b="1" i="0" u="none" strike="noStrike" kern="1200" cap="none" spc="0" normalizeH="0" baseline="0" noProof="0" dirty="0" smtClean="0">
                          <a:ln>
                            <a:noFill/>
                          </a:ln>
                          <a:solidFill>
                            <a:srgbClr val="00B050"/>
                          </a:solidFill>
                          <a:effectLst/>
                          <a:uLnTx/>
                          <a:uFillTx/>
                          <a:latin typeface="Arial" panose="020B0604020202020204" pitchFamily="34" charset="0"/>
                          <a:ea typeface="+mn-ea"/>
                          <a:cs typeface="+mn-cs"/>
                        </a:rPr>
                        <a:t>البنى التحتية اللازم لدعم القوة  المنفذة للمهمة </a:t>
                      </a:r>
                      <a:endParaRPr kumimoji="0" lang="en-GB" sz="1600" b="1" i="0" u="none" strike="noStrike" kern="1200" cap="none" spc="0" normalizeH="0" baseline="0" noProof="0" dirty="0" smtClean="0">
                        <a:ln>
                          <a:noFill/>
                        </a:ln>
                        <a:solidFill>
                          <a:srgbClr val="00B050"/>
                        </a:solidFill>
                        <a:effectLst/>
                        <a:uLnTx/>
                        <a:uFillTx/>
                        <a:latin typeface="Arial" panose="020B0604020202020204" pitchFamily="34" charset="0"/>
                        <a:ea typeface="+mn-ea"/>
                        <a:cs typeface="Arial" panose="020B0604020202020204" pitchFamily="34" charset="0"/>
                      </a:endParaRPr>
                    </a:p>
                  </a:txBody>
                  <a:tcPr marL="53595" marR="53595" marT="8203"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pPr algn="r" rtl="1">
                        <a:lnSpc>
                          <a:spcPct val="115000"/>
                        </a:lnSpc>
                        <a:spcAft>
                          <a:spcPts val="0"/>
                        </a:spcAft>
                      </a:pPr>
                      <a:r>
                        <a:rPr lang="ar-IQ" sz="1000" b="1" kern="1200">
                          <a:solidFill>
                            <a:srgbClr val="000000"/>
                          </a:solidFill>
                          <a:effectLst/>
                          <a:latin typeface="Times New Roman"/>
                          <a:ea typeface="Times New Roman"/>
                          <a:cs typeface="Sultan Medium"/>
                        </a:rPr>
                        <a:t> </a:t>
                      </a:r>
                      <a:endParaRPr lang="en-US" sz="900">
                        <a:effectLst/>
                        <a:latin typeface="Calibri"/>
                        <a:ea typeface="Calibri"/>
                        <a:cs typeface="Arial"/>
                      </a:endParaRPr>
                    </a:p>
                  </a:txBody>
                  <a:tcPr marL="53595" marR="53595" marT="8203" marB="0">
                    <a:lnL w="12700" cap="flat" cmpd="sng" algn="ctr">
                      <a:solidFill>
                        <a:srgbClr val="FF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tr>
              <a:tr h="553040">
                <a:tc>
                  <a:txBody>
                    <a:bodyPr/>
                    <a:lstStyle/>
                    <a:p>
                      <a:pPr algn="r" rtl="1">
                        <a:lnSpc>
                          <a:spcPct val="115000"/>
                        </a:lnSpc>
                        <a:spcAft>
                          <a:spcPts val="0"/>
                        </a:spcAft>
                      </a:pPr>
                      <a:r>
                        <a:rPr lang="ar-IQ" sz="1600" b="1" kern="1200">
                          <a:solidFill>
                            <a:srgbClr val="000000"/>
                          </a:solidFill>
                          <a:effectLst/>
                          <a:latin typeface="Times New Roman"/>
                          <a:ea typeface="Times New Roman"/>
                          <a:cs typeface="Sultan Medium"/>
                        </a:rPr>
                        <a:t>8</a:t>
                      </a:r>
                      <a:endParaRPr lang="en-US" sz="1400">
                        <a:effectLst/>
                        <a:latin typeface="Calibri"/>
                        <a:ea typeface="Calibri"/>
                        <a:cs typeface="Arial"/>
                      </a:endParaRPr>
                    </a:p>
                  </a:txBody>
                  <a:tcPr marL="53595" marR="53595" marT="8203"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FF00"/>
                    </a:solidFill>
                  </a:tcPr>
                </a:tc>
                <a:tc>
                  <a:txBody>
                    <a:bodyPr/>
                    <a:lstStyle/>
                    <a:p>
                      <a:pPr algn="r" rtl="1">
                        <a:lnSpc>
                          <a:spcPct val="115000"/>
                        </a:lnSpc>
                        <a:spcAft>
                          <a:spcPts val="0"/>
                        </a:spcAft>
                      </a:pPr>
                      <a:r>
                        <a:rPr lang="ar-IQ" sz="1600" b="1" kern="1200" dirty="0">
                          <a:solidFill>
                            <a:srgbClr val="000000"/>
                          </a:solidFill>
                          <a:effectLst/>
                          <a:latin typeface="Times New Roman"/>
                          <a:ea typeface="Times New Roman"/>
                          <a:cs typeface="Sultan Medium"/>
                        </a:rPr>
                        <a:t>التنسيق </a:t>
                      </a:r>
                      <a:r>
                        <a:rPr lang="en-US" sz="1600" b="1" kern="1200" dirty="0">
                          <a:solidFill>
                            <a:srgbClr val="000000"/>
                          </a:solidFill>
                          <a:effectLst/>
                          <a:latin typeface="Times New Roman"/>
                          <a:ea typeface="Times New Roman"/>
                          <a:cs typeface="Sultan Medium"/>
                        </a:rPr>
                        <a:t>Coordination </a:t>
                      </a:r>
                      <a:r>
                        <a:rPr lang="ar-IQ" sz="1600" b="1" kern="1200" dirty="0">
                          <a:solidFill>
                            <a:srgbClr val="000000"/>
                          </a:solidFill>
                          <a:effectLst/>
                          <a:latin typeface="Times New Roman"/>
                          <a:ea typeface="Times New Roman"/>
                          <a:cs typeface="Sultan Medium"/>
                        </a:rPr>
                        <a:t> /</a:t>
                      </a:r>
                      <a:endParaRPr lang="en-US" sz="1600" b="1" dirty="0">
                        <a:effectLst/>
                        <a:latin typeface="Calibri"/>
                        <a:ea typeface="Calibri"/>
                        <a:cs typeface="Arial"/>
                      </a:endParaRPr>
                    </a:p>
                    <a:p>
                      <a:pPr algn="r" rtl="1">
                        <a:lnSpc>
                          <a:spcPct val="115000"/>
                        </a:lnSpc>
                        <a:spcAft>
                          <a:spcPts val="0"/>
                        </a:spcAft>
                      </a:pPr>
                      <a:r>
                        <a:rPr lang="ar-IQ" sz="1600" b="1" dirty="0">
                          <a:solidFill>
                            <a:srgbClr val="000000"/>
                          </a:solidFill>
                          <a:effectLst/>
                          <a:latin typeface="Calibri"/>
                          <a:ea typeface="Times New Roman"/>
                          <a:cs typeface="Arial"/>
                        </a:rPr>
                        <a:t> </a:t>
                      </a:r>
                      <a:r>
                        <a:rPr kumimoji="0" lang="ar-IQ" sz="1600" b="1" i="0" u="none" strike="noStrike" kern="1200" cap="none" spc="0" normalizeH="0" baseline="0" noProof="0" dirty="0" smtClean="0">
                          <a:ln>
                            <a:noFill/>
                          </a:ln>
                          <a:solidFill>
                            <a:srgbClr val="00B050"/>
                          </a:solidFill>
                          <a:effectLst/>
                          <a:uLnTx/>
                          <a:uFillTx/>
                          <a:latin typeface="Arial" panose="020B0604020202020204" pitchFamily="34" charset="0"/>
                          <a:ea typeface="+mn-ea"/>
                          <a:cs typeface="+mn-cs"/>
                        </a:rPr>
                        <a:t>تعاون وتنسيق القوة المنفذة للمهمة مع  القوات الاخرى </a:t>
                      </a:r>
                      <a:endParaRPr lang="en-US" sz="1600" b="1" dirty="0">
                        <a:solidFill>
                          <a:srgbClr val="00B050"/>
                        </a:solidFill>
                        <a:effectLst/>
                        <a:latin typeface="Calibri"/>
                        <a:ea typeface="Calibri"/>
                        <a:cs typeface="Arial"/>
                      </a:endParaRPr>
                    </a:p>
                  </a:txBody>
                  <a:tcPr marL="53595" marR="53595" marT="8203"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pPr algn="r" rtl="1">
                        <a:lnSpc>
                          <a:spcPct val="115000"/>
                        </a:lnSpc>
                        <a:spcAft>
                          <a:spcPts val="0"/>
                        </a:spcAft>
                      </a:pPr>
                      <a:r>
                        <a:rPr lang="ar-IQ" sz="1000" b="1" kern="1200" dirty="0">
                          <a:solidFill>
                            <a:srgbClr val="000000"/>
                          </a:solidFill>
                          <a:effectLst/>
                          <a:latin typeface="Times New Roman"/>
                          <a:ea typeface="Times New Roman"/>
                          <a:cs typeface="Sultan Medium"/>
                        </a:rPr>
                        <a:t> </a:t>
                      </a:r>
                      <a:endParaRPr lang="en-US" sz="900" dirty="0">
                        <a:effectLst/>
                        <a:latin typeface="Calibri"/>
                        <a:ea typeface="Calibri"/>
                        <a:cs typeface="Arial"/>
                      </a:endParaRPr>
                    </a:p>
                  </a:txBody>
                  <a:tcPr marL="53595" marR="53595" marT="8203" marB="0">
                    <a:lnL w="12700" cap="flat" cmpd="sng" algn="ctr">
                      <a:solidFill>
                        <a:srgbClr val="FF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tr>
            </a:tbl>
          </a:graphicData>
        </a:graphic>
      </p:graphicFrame>
      <p:sp>
        <p:nvSpPr>
          <p:cNvPr id="7" name="Rectangle 3"/>
          <p:cNvSpPr>
            <a:spLocks noChangeArrowheads="1"/>
          </p:cNvSpPr>
          <p:nvPr/>
        </p:nvSpPr>
        <p:spPr bwMode="auto">
          <a:xfrm>
            <a:off x="632521" y="50141"/>
            <a:ext cx="8928992"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kumimoji="0" lang="ar-IQ" sz="1600" b="1" i="0" u="sng" strike="noStrike" cap="none" normalizeH="0" baseline="0" dirty="0" smtClean="0">
                <a:ln>
                  <a:noFill/>
                </a:ln>
                <a:solidFill>
                  <a:srgbClr val="0000CC"/>
                </a:solidFill>
                <a:effectLst/>
                <a:latin typeface="Calibri" pitchFamily="34" charset="0"/>
                <a:ea typeface="Calibri" pitchFamily="34" charset="0"/>
              </a:rPr>
              <a:t>الجهة المسؤولة</a:t>
            </a:r>
            <a:r>
              <a:rPr kumimoji="0" lang="ar-IQ" sz="1600" b="1" i="0" u="none" strike="noStrike" cap="none" normalizeH="0" baseline="0" dirty="0" smtClean="0">
                <a:ln>
                  <a:noFill/>
                </a:ln>
                <a:solidFill>
                  <a:srgbClr val="0000CC"/>
                </a:solidFill>
                <a:effectLst/>
                <a:latin typeface="Calibri" pitchFamily="34" charset="0"/>
                <a:ea typeface="Calibri" pitchFamily="34" charset="0"/>
              </a:rPr>
              <a:t> / </a:t>
            </a:r>
            <a:r>
              <a:rPr kumimoji="0" lang="ar-IQ" sz="1600" b="1" i="0" u="none" strike="noStrike" cap="none" normalizeH="0" baseline="0" dirty="0" smtClean="0">
                <a:ln>
                  <a:noFill/>
                </a:ln>
                <a:solidFill>
                  <a:schemeClr val="tx1"/>
                </a:solidFill>
                <a:effectLst/>
                <a:latin typeface="Calibri" pitchFamily="34" charset="0"/>
                <a:ea typeface="Calibri" pitchFamily="34" charset="0"/>
              </a:rPr>
              <a:t>دائرة ، قيادة ،مديرية </a:t>
            </a:r>
            <a:endParaRPr lang="ar-IQ" sz="1600" b="1" dirty="0" smtClean="0">
              <a:latin typeface="Calibri" pitchFamily="34" charset="0"/>
              <a:ea typeface="Calibri" pitchFamily="34" charset="0"/>
            </a:endParaRPr>
          </a:p>
          <a:p>
            <a:pPr marL="0" marR="0" lvl="0" indent="0" algn="ctr" defTabSz="914400" rtl="1" eaLnBrk="0" fontAlgn="base" latinLnBrk="0" hangingPunct="0">
              <a:lnSpc>
                <a:spcPct val="100000"/>
              </a:lnSpc>
              <a:spcBef>
                <a:spcPct val="0"/>
              </a:spcBef>
              <a:spcAft>
                <a:spcPct val="0"/>
              </a:spcAft>
              <a:buClrTx/>
              <a:buSzTx/>
              <a:buFontTx/>
              <a:buNone/>
              <a:tabLst/>
            </a:pPr>
            <a:r>
              <a:rPr kumimoji="0" lang="ar-IQ" sz="2400" b="1" i="0" u="sng" strike="noStrike" cap="none" normalizeH="0" baseline="0" dirty="0" smtClean="0">
                <a:ln>
                  <a:noFill/>
                </a:ln>
                <a:solidFill>
                  <a:srgbClr val="0000CC"/>
                </a:solidFill>
                <a:effectLst/>
                <a:latin typeface="Calibri" pitchFamily="34" charset="0"/>
                <a:ea typeface="Calibri" pitchFamily="34" charset="0"/>
              </a:rPr>
              <a:t>نموذج تحليل القدرات</a:t>
            </a:r>
            <a:endParaRPr kumimoji="0" lang="en-US" sz="2400" b="0" i="0" u="none" strike="noStrike" cap="none" normalizeH="0" baseline="0" dirty="0" smtClean="0">
              <a:ln>
                <a:noFill/>
              </a:ln>
              <a:solidFill>
                <a:schemeClr val="tx1"/>
              </a:solidFill>
              <a:effectLst/>
              <a:latin typeface="Arial" pitchFamily="34" charset="0"/>
            </a:endParaRPr>
          </a:p>
          <a:p>
            <a:pPr eaLnBrk="0" fontAlgn="base" hangingPunct="0">
              <a:spcBef>
                <a:spcPct val="0"/>
              </a:spcBef>
              <a:spcAft>
                <a:spcPct val="0"/>
              </a:spcAft>
            </a:pPr>
            <a:r>
              <a:rPr kumimoji="0" lang="ar-IQ" sz="1600" b="1" i="0" u="sng" strike="noStrike" cap="none" normalizeH="0" baseline="0" dirty="0" smtClean="0">
                <a:ln>
                  <a:noFill/>
                </a:ln>
                <a:solidFill>
                  <a:schemeClr val="tx1"/>
                </a:solidFill>
                <a:effectLst/>
                <a:latin typeface="Calibri" pitchFamily="34" charset="0"/>
                <a:ea typeface="Calibri" pitchFamily="34" charset="0"/>
              </a:rPr>
              <a:t>المهمة (السيناريو)</a:t>
            </a:r>
            <a:r>
              <a:rPr kumimoji="0" lang="ar-IQ" sz="1600" b="1" i="0" u="none" strike="noStrike" cap="none" normalizeH="0" baseline="0" dirty="0" smtClean="0">
                <a:ln>
                  <a:noFill/>
                </a:ln>
                <a:solidFill>
                  <a:schemeClr val="tx1"/>
                </a:solidFill>
                <a:effectLst/>
                <a:latin typeface="Calibri" pitchFamily="34" charset="0"/>
                <a:ea typeface="Calibri" pitchFamily="34" charset="0"/>
              </a:rPr>
              <a:t> / سيناريو عمليات</a:t>
            </a:r>
            <a:r>
              <a:rPr kumimoji="0" lang="ar-IQ" sz="1600" b="1" i="0" u="none" strike="noStrike" cap="none" normalizeH="0" dirty="0" smtClean="0">
                <a:ln>
                  <a:noFill/>
                </a:ln>
                <a:solidFill>
                  <a:schemeClr val="tx1"/>
                </a:solidFill>
                <a:effectLst/>
                <a:latin typeface="Calibri" pitchFamily="34" charset="0"/>
                <a:ea typeface="Calibri" pitchFamily="34" charset="0"/>
              </a:rPr>
              <a:t> مكافحة الارهاب  </a:t>
            </a:r>
          </a:p>
          <a:p>
            <a:pPr eaLnBrk="0" fontAlgn="base" hangingPunct="0">
              <a:spcBef>
                <a:spcPct val="0"/>
              </a:spcBef>
              <a:spcAft>
                <a:spcPct val="0"/>
              </a:spcAft>
            </a:pPr>
            <a:r>
              <a:rPr kumimoji="0" lang="ar-IQ" sz="1600" b="1" i="0" u="sng" strike="noStrike" cap="none" normalizeH="0" baseline="0" dirty="0" smtClean="0">
                <a:ln>
                  <a:noFill/>
                </a:ln>
                <a:solidFill>
                  <a:schemeClr val="tx1"/>
                </a:solidFill>
                <a:effectLst/>
                <a:latin typeface="Calibri" pitchFamily="34" charset="0"/>
                <a:ea typeface="Calibri" pitchFamily="34" charset="0"/>
              </a:rPr>
              <a:t>المـرحــلــة</a:t>
            </a:r>
            <a:r>
              <a:rPr kumimoji="0" lang="ar-IQ" sz="1600" b="1" i="0" u="none" strike="noStrike" cap="none" normalizeH="0" baseline="0" dirty="0" smtClean="0">
                <a:ln>
                  <a:noFill/>
                </a:ln>
                <a:solidFill>
                  <a:schemeClr val="tx1"/>
                </a:solidFill>
                <a:effectLst/>
                <a:latin typeface="Calibri" pitchFamily="34" charset="0"/>
                <a:ea typeface="Calibri" pitchFamily="34" charset="0"/>
              </a:rPr>
              <a:t> / الاستحضارات</a:t>
            </a:r>
            <a:r>
              <a:rPr kumimoji="0" lang="ar-IQ" sz="1600" b="1" i="0" u="none" strike="noStrike" cap="none" normalizeH="0" dirty="0" smtClean="0">
                <a:ln>
                  <a:noFill/>
                </a:ln>
                <a:solidFill>
                  <a:schemeClr val="tx1"/>
                </a:solidFill>
                <a:effectLst/>
                <a:latin typeface="Calibri" pitchFamily="34" charset="0"/>
                <a:ea typeface="Calibri" pitchFamily="34" charset="0"/>
              </a:rPr>
              <a:t>  </a:t>
            </a:r>
          </a:p>
          <a:p>
            <a:pPr eaLnBrk="0" fontAlgn="base" hangingPunct="0">
              <a:spcBef>
                <a:spcPct val="0"/>
              </a:spcBef>
              <a:spcAft>
                <a:spcPct val="0"/>
              </a:spcAft>
            </a:pPr>
            <a:r>
              <a:rPr kumimoji="0" lang="ar-IQ" sz="1600" b="1" i="0" u="sng" strike="noStrike" cap="none" normalizeH="0" baseline="0" dirty="0" smtClean="0">
                <a:ln>
                  <a:noFill/>
                </a:ln>
                <a:solidFill>
                  <a:schemeClr val="tx1"/>
                </a:solidFill>
                <a:effectLst/>
                <a:latin typeface="Calibri" pitchFamily="34" charset="0"/>
                <a:ea typeface="Calibri" pitchFamily="34" charset="0"/>
              </a:rPr>
              <a:t>مجموعة القدرة</a:t>
            </a:r>
            <a:r>
              <a:rPr kumimoji="0" lang="ar-IQ" sz="1600" b="1" i="0" u="none" strike="noStrike" cap="none" normalizeH="0" baseline="0" dirty="0" smtClean="0">
                <a:ln>
                  <a:noFill/>
                </a:ln>
                <a:solidFill>
                  <a:schemeClr val="tx1"/>
                </a:solidFill>
                <a:effectLst/>
                <a:latin typeface="Calibri" pitchFamily="34" charset="0"/>
                <a:ea typeface="Calibri" pitchFamily="34" charset="0"/>
              </a:rPr>
              <a:t> / دعم العمليات </a:t>
            </a:r>
            <a:r>
              <a:rPr lang="ar-IQ" sz="1600" b="1" dirty="0" smtClean="0">
                <a:solidFill>
                  <a:prstClr val="black"/>
                </a:solidFill>
                <a:latin typeface="Calibri" pitchFamily="34" charset="0"/>
                <a:ea typeface="Calibri" pitchFamily="34" charset="0"/>
              </a:rPr>
              <a:t> </a:t>
            </a:r>
            <a:endParaRPr lang="en-US" sz="1600" dirty="0">
              <a:solidFill>
                <a:prstClr val="black"/>
              </a:solidFill>
              <a:latin typeface="Arial" pitchFamily="34" charset="0"/>
            </a:endParaRPr>
          </a:p>
          <a:p>
            <a:pPr eaLnBrk="0" fontAlgn="base" hangingPunct="0">
              <a:spcBef>
                <a:spcPct val="0"/>
              </a:spcBef>
              <a:spcAft>
                <a:spcPct val="0"/>
              </a:spcAft>
            </a:pPr>
            <a:r>
              <a:rPr kumimoji="0" lang="ar-IQ" sz="1600" b="1" i="0" u="sng" strike="noStrike" cap="none" normalizeH="0" baseline="0" dirty="0" smtClean="0">
                <a:ln>
                  <a:noFill/>
                </a:ln>
                <a:solidFill>
                  <a:schemeClr val="tx1"/>
                </a:solidFill>
                <a:effectLst/>
                <a:latin typeface="Calibri" pitchFamily="34" charset="0"/>
                <a:ea typeface="Calibri" pitchFamily="34" charset="0"/>
              </a:rPr>
              <a:t>المهمة الرئيسة</a:t>
            </a:r>
            <a:r>
              <a:rPr kumimoji="0" lang="ar-IQ" sz="1600" b="1" i="0" u="none" strike="noStrike" cap="none" normalizeH="0" baseline="0" dirty="0" smtClean="0">
                <a:ln>
                  <a:noFill/>
                </a:ln>
                <a:solidFill>
                  <a:schemeClr val="tx1"/>
                </a:solidFill>
                <a:effectLst/>
                <a:latin typeface="Calibri" pitchFamily="34" charset="0"/>
                <a:ea typeface="Calibri" pitchFamily="34" charset="0"/>
              </a:rPr>
              <a:t> / </a:t>
            </a:r>
            <a:r>
              <a:rPr lang="ar-IQ" sz="1600" b="1" dirty="0" smtClean="0">
                <a:solidFill>
                  <a:srgbClr val="006600"/>
                </a:solidFill>
                <a:latin typeface="Calibri" pitchFamily="34" charset="0"/>
                <a:ea typeface="Calibri" pitchFamily="34" charset="0"/>
              </a:rPr>
              <a:t>الجهد الاستخباري</a:t>
            </a:r>
            <a:endParaRPr kumimoji="0" lang="en-US" sz="1600" b="0" i="0" u="none" strike="noStrike" cap="none" normalizeH="0" baseline="0" dirty="0" smtClean="0">
              <a:ln>
                <a:noFill/>
              </a:ln>
              <a:solidFill>
                <a:srgbClr val="006600"/>
              </a:solidFill>
              <a:effectLst/>
              <a:latin typeface="Arial" pitchFamily="34" charset="0"/>
            </a:endParaRPr>
          </a:p>
          <a:p>
            <a:pPr marL="173038" lvl="0" indent="-173038" algn="justLow">
              <a:spcBef>
                <a:spcPts val="600"/>
              </a:spcBef>
              <a:spcAft>
                <a:spcPts val="600"/>
              </a:spcAft>
            </a:pPr>
            <a:r>
              <a:rPr kumimoji="0" lang="ar-IQ" sz="1600" b="1" i="0" u="sng" strike="noStrike" cap="none" normalizeH="0" baseline="0" dirty="0" smtClean="0">
                <a:ln>
                  <a:noFill/>
                </a:ln>
                <a:solidFill>
                  <a:schemeClr val="tx1"/>
                </a:solidFill>
                <a:effectLst/>
                <a:latin typeface="Calibri" pitchFamily="34" charset="0"/>
                <a:ea typeface="Calibri" pitchFamily="34" charset="0"/>
              </a:rPr>
              <a:t>المهمة الفـرعية </a:t>
            </a:r>
            <a:r>
              <a:rPr kumimoji="0" lang="ar-IQ" sz="1600" b="1" i="0" u="none" strike="noStrike" cap="none" normalizeH="0" baseline="0" dirty="0" smtClean="0">
                <a:ln>
                  <a:noFill/>
                </a:ln>
                <a:solidFill>
                  <a:schemeClr val="tx1"/>
                </a:solidFill>
                <a:effectLst/>
                <a:latin typeface="Calibri" pitchFamily="34" charset="0"/>
                <a:ea typeface="Calibri" pitchFamily="34" charset="0"/>
              </a:rPr>
              <a:t>/ </a:t>
            </a:r>
            <a:r>
              <a:rPr lang="ar-SA" sz="1400" b="1" dirty="0">
                <a:solidFill>
                  <a:srgbClr val="006600"/>
                </a:solidFill>
                <a:latin typeface="Times New Roman"/>
                <a:ea typeface="Calibri"/>
              </a:rPr>
              <a:t>تنفيذ خطة  الاستطلاع الارضي من قبل القطعات الماسكة  لقاطع </a:t>
            </a:r>
            <a:r>
              <a:rPr lang="ar-IQ" sz="1400" b="1" dirty="0">
                <a:solidFill>
                  <a:srgbClr val="006600"/>
                </a:solidFill>
                <a:latin typeface="Times New Roman"/>
                <a:ea typeface="Calibri"/>
              </a:rPr>
              <a:t>ال</a:t>
            </a:r>
            <a:r>
              <a:rPr lang="ar-SA" sz="1400" b="1" dirty="0">
                <a:solidFill>
                  <a:srgbClr val="006600"/>
                </a:solidFill>
                <a:latin typeface="Times New Roman"/>
                <a:ea typeface="Calibri"/>
              </a:rPr>
              <a:t>مسؤولية </a:t>
            </a:r>
            <a:r>
              <a:rPr lang="ar-IQ" sz="1400" b="1" dirty="0">
                <a:solidFill>
                  <a:srgbClr val="006600"/>
                </a:solidFill>
                <a:latin typeface="Times New Roman"/>
                <a:ea typeface="Calibri"/>
              </a:rPr>
              <a:t> </a:t>
            </a:r>
            <a:r>
              <a:rPr lang="ar-SA" sz="1400" b="1" dirty="0">
                <a:solidFill>
                  <a:srgbClr val="006600"/>
                </a:solidFill>
                <a:latin typeface="Times New Roman"/>
                <a:ea typeface="Calibri"/>
              </a:rPr>
              <a:t>.</a:t>
            </a:r>
            <a:endParaRPr lang="en-US" sz="1400" dirty="0">
              <a:solidFill>
                <a:srgbClr val="006600"/>
              </a:solidFill>
              <a:ea typeface="Calibri"/>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7">
            <a:hlinkClick r:id="rId2" action="ppaction://hlinksldjump"/>
          </p:cNvPr>
          <p:cNvSpPr/>
          <p:nvPr/>
        </p:nvSpPr>
        <p:spPr>
          <a:xfrm>
            <a:off x="416496" y="363434"/>
            <a:ext cx="1008112" cy="401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IQ" sz="2000" b="1" dirty="0" smtClean="0"/>
              <a:t>رجوع </a:t>
            </a:r>
            <a:endParaRPr lang="ar-IQ" sz="2000" b="1" dirty="0"/>
          </a:p>
        </p:txBody>
      </p:sp>
      <p:sp>
        <p:nvSpPr>
          <p:cNvPr id="5" name="Rounded Rectangular Callout 4"/>
          <p:cNvSpPr/>
          <p:nvPr/>
        </p:nvSpPr>
        <p:spPr>
          <a:xfrm>
            <a:off x="128464" y="836712"/>
            <a:ext cx="5724634" cy="936104"/>
          </a:xfrm>
          <a:prstGeom prst="wedgeRoundRectCallout">
            <a:avLst>
              <a:gd name="adj1" fmla="val -25089"/>
              <a:gd name="adj2" fmla="val 101641"/>
              <a:gd name="adj3" fmla="val 16667"/>
            </a:avLst>
          </a:prstGeom>
          <a:solidFill>
            <a:schemeClr val="accent3">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lvl="0" algn="justLow"/>
            <a:r>
              <a:rPr lang="ar-IQ" sz="1600" b="1" u="sng" dirty="0" smtClean="0">
                <a:solidFill>
                  <a:srgbClr val="FF0000"/>
                </a:solidFill>
                <a:cs typeface="Sultan Medium" pitchFamily="2" charset="-78"/>
              </a:rPr>
              <a:t>ملاحظة</a:t>
            </a:r>
            <a:r>
              <a:rPr lang="ar-IQ" sz="1600" b="1" dirty="0" smtClean="0">
                <a:solidFill>
                  <a:srgbClr val="FF0000"/>
                </a:solidFill>
                <a:cs typeface="Sultan Medium" pitchFamily="2" charset="-78"/>
              </a:rPr>
              <a:t>  </a:t>
            </a:r>
            <a:r>
              <a:rPr lang="ar-IQ" b="1" dirty="0" smtClean="0">
                <a:solidFill>
                  <a:srgbClr val="FF0000"/>
                </a:solidFill>
                <a:cs typeface="Sultan Medium" pitchFamily="2" charset="-78"/>
              </a:rPr>
              <a:t>. </a:t>
            </a:r>
            <a:r>
              <a:rPr lang="ar-IQ" sz="1600" b="1" dirty="0" smtClean="0">
                <a:solidFill>
                  <a:srgbClr val="FF0000"/>
                </a:solidFill>
                <a:cs typeface="Sultan Medium" pitchFamily="2" charset="-78"/>
              </a:rPr>
              <a:t>يتم املاء هذا  النموذج من قبل الجهات المستفيدة (اصحاب المصلحة)  وهم مدراء التخطيط في الدوائر والقيادات والمديريات </a:t>
            </a:r>
            <a:r>
              <a:rPr lang="ar-IQ" sz="1600" b="1" dirty="0">
                <a:solidFill>
                  <a:srgbClr val="FF0000"/>
                </a:solidFill>
                <a:cs typeface="Sultan Medium" pitchFamily="2" charset="-78"/>
              </a:rPr>
              <a:t>بالاعتماد على التقارير والمواقف المتيسرة في مقراتهم مع الاستئناس برأي قادتهم ومدراءهم .</a:t>
            </a:r>
          </a:p>
          <a:p>
            <a:pPr marL="803275" lvl="0" indent="-803275"/>
            <a:endParaRPr lang="ar-IQ" sz="1400" dirty="0">
              <a:solidFill>
                <a:srgbClr val="FF0000"/>
              </a:solidFill>
            </a:endParaRPr>
          </a:p>
        </p:txBody>
      </p:sp>
    </p:spTree>
    <p:extLst>
      <p:ext uri="{BB962C8B-B14F-4D97-AF65-F5344CB8AC3E}">
        <p14:creationId xmlns:p14="http://schemas.microsoft.com/office/powerpoint/2010/main" val="17398156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695034892"/>
              </p:ext>
            </p:extLst>
          </p:nvPr>
        </p:nvGraphicFramePr>
        <p:xfrm>
          <a:off x="416496" y="1437502"/>
          <a:ext cx="9145016" cy="3702347"/>
        </p:xfrm>
        <a:graphic>
          <a:graphicData uri="http://schemas.openxmlformats.org/drawingml/2006/table">
            <a:tbl>
              <a:tblPr rtl="1" firstRow="1" firstCol="1" bandRow="1"/>
              <a:tblGrid>
                <a:gridCol w="831212"/>
                <a:gridCol w="8313804"/>
              </a:tblGrid>
              <a:tr h="489399">
                <a:tc>
                  <a:txBody>
                    <a:bodyPr/>
                    <a:lstStyle/>
                    <a:p>
                      <a:pPr algn="ctr" rtl="0">
                        <a:lnSpc>
                          <a:spcPct val="107000"/>
                        </a:lnSpc>
                        <a:spcAft>
                          <a:spcPts val="0"/>
                        </a:spcAft>
                      </a:pPr>
                      <a:r>
                        <a:rPr lang="ar-IQ" sz="2000" b="1" kern="1200" dirty="0" smtClean="0">
                          <a:solidFill>
                            <a:schemeClr val="tx1"/>
                          </a:solidFill>
                          <a:effectLst/>
                          <a:latin typeface="Calibri"/>
                          <a:ea typeface="Calibri"/>
                          <a:cs typeface="Arial"/>
                        </a:rPr>
                        <a:t>ت</a:t>
                      </a:r>
                      <a:endParaRPr lang="en-US" sz="2000" b="1" kern="1200" dirty="0">
                        <a:solidFill>
                          <a:schemeClr val="tx1"/>
                        </a:solidFill>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a:lnSpc>
                          <a:spcPct val="107000"/>
                        </a:lnSpc>
                        <a:spcAft>
                          <a:spcPts val="0"/>
                        </a:spcAft>
                      </a:pPr>
                      <a:r>
                        <a:rPr lang="ar-IQ" sz="2800" b="1" dirty="0" smtClean="0">
                          <a:effectLst/>
                          <a:latin typeface="Calibri"/>
                          <a:ea typeface="Calibri"/>
                          <a:cs typeface="Arial"/>
                        </a:rPr>
                        <a:t>الثغرات</a:t>
                      </a:r>
                      <a:r>
                        <a:rPr lang="ar-IQ" sz="2800" b="1" baseline="0" dirty="0" smtClean="0">
                          <a:effectLst/>
                          <a:latin typeface="Calibri"/>
                          <a:ea typeface="Calibri"/>
                          <a:cs typeface="Arial"/>
                        </a:rPr>
                        <a:t> ( الفجوات )</a:t>
                      </a:r>
                      <a:endParaRPr lang="en-US" sz="2800" b="1" dirty="0">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05955">
                <a:tc>
                  <a:txBody>
                    <a:bodyPr/>
                    <a:lstStyle/>
                    <a:p>
                      <a:pPr algn="ctr" rtl="0">
                        <a:lnSpc>
                          <a:spcPct val="107000"/>
                        </a:lnSpc>
                        <a:spcAft>
                          <a:spcPts val="0"/>
                        </a:spcAft>
                      </a:pPr>
                      <a:r>
                        <a:rPr lang="ar-IQ" sz="1800" b="1" dirty="0" smtClean="0">
                          <a:solidFill>
                            <a:srgbClr val="006600"/>
                          </a:solidFill>
                          <a:effectLst/>
                          <a:latin typeface="Calibri"/>
                          <a:ea typeface="Calibri"/>
                          <a:cs typeface="+mn-cs"/>
                        </a:rPr>
                        <a:t>1</a:t>
                      </a:r>
                      <a:endParaRPr lang="en-US" sz="1800" b="1" dirty="0">
                        <a:solidFill>
                          <a:srgbClr val="006600"/>
                        </a:solidFill>
                        <a:effectLst/>
                        <a:latin typeface="Calibri"/>
                        <a:ea typeface="Calibri"/>
                        <a:cs typeface="+mn-cs"/>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73050" marR="0" lvl="0" indent="-273050" algn="justLow" defTabSz="914400" rtl="1" eaLnBrk="1" fontAlgn="auto" latinLnBrk="0" hangingPunct="1">
                        <a:lnSpc>
                          <a:spcPct val="100000"/>
                        </a:lnSpc>
                        <a:spcBef>
                          <a:spcPts val="0"/>
                        </a:spcBef>
                        <a:spcAft>
                          <a:spcPts val="0"/>
                        </a:spcAft>
                        <a:buClrTx/>
                        <a:buSzTx/>
                        <a:buFontTx/>
                        <a:buNone/>
                        <a:tabLst/>
                        <a:defRPr/>
                      </a:pPr>
                      <a:r>
                        <a:rPr kumimoji="0" lang="ar-IQ" sz="1800" b="1" i="0" u="none" strike="noStrike" kern="1200" cap="none" spc="0" normalizeH="0" baseline="0" noProof="0" dirty="0" smtClean="0">
                          <a:ln>
                            <a:noFill/>
                          </a:ln>
                          <a:solidFill>
                            <a:srgbClr val="006600"/>
                          </a:solidFill>
                          <a:effectLst/>
                          <a:uLnTx/>
                          <a:uFillTx/>
                          <a:latin typeface="Times New Roman"/>
                          <a:ea typeface="Times New Roman"/>
                          <a:cs typeface="+mn-cs"/>
                        </a:rPr>
                        <a:t>لم يحرر فص أس ل </a:t>
                      </a:r>
                      <a:r>
                        <a:rPr kumimoji="0" lang="ar-IQ" sz="1800" b="1" i="0" u="none" strike="noStrike" kern="1200" cap="none" spc="0" normalizeH="0" baseline="0" noProof="0" dirty="0" err="1" smtClean="0">
                          <a:ln>
                            <a:noFill/>
                          </a:ln>
                          <a:solidFill>
                            <a:srgbClr val="006600"/>
                          </a:solidFill>
                          <a:effectLst/>
                          <a:uLnTx/>
                          <a:uFillTx/>
                          <a:latin typeface="Times New Roman"/>
                          <a:ea typeface="Times New Roman"/>
                          <a:cs typeface="+mn-cs"/>
                        </a:rPr>
                        <a:t>مغ</a:t>
                      </a:r>
                      <a:r>
                        <a:rPr kumimoji="0" lang="ar-IQ" sz="1800" b="1" i="0" u="none" strike="noStrike" kern="1200" cap="none" spc="0" normalizeH="0" baseline="0" noProof="0" dirty="0" smtClean="0">
                          <a:ln>
                            <a:noFill/>
                          </a:ln>
                          <a:solidFill>
                            <a:srgbClr val="006600"/>
                          </a:solidFill>
                          <a:effectLst/>
                          <a:uLnTx/>
                          <a:uFillTx/>
                          <a:latin typeface="Times New Roman"/>
                          <a:ea typeface="Times New Roman"/>
                          <a:cs typeface="+mn-cs"/>
                        </a:rPr>
                        <a:t> ق ع الانبار لحد الان للتدريب .</a:t>
                      </a:r>
                      <a:r>
                        <a:rPr lang="en-US" sz="1800" b="1" dirty="0">
                          <a:solidFill>
                            <a:srgbClr val="006600"/>
                          </a:solidFill>
                          <a:effectLst/>
                          <a:latin typeface="Calibri"/>
                          <a:ea typeface="Calibri"/>
                          <a:cs typeface="+mn-cs"/>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280">
                <a:tc>
                  <a:txBody>
                    <a:bodyPr/>
                    <a:lstStyle/>
                    <a:p>
                      <a:pPr algn="ctr" rtl="0">
                        <a:lnSpc>
                          <a:spcPct val="107000"/>
                        </a:lnSpc>
                        <a:spcAft>
                          <a:spcPts val="0"/>
                        </a:spcAft>
                      </a:pPr>
                      <a:r>
                        <a:rPr lang="ar-IQ" sz="1800" b="1" kern="1200" dirty="0" smtClean="0">
                          <a:solidFill>
                            <a:srgbClr val="006600"/>
                          </a:solidFill>
                          <a:effectLst/>
                          <a:latin typeface="Calibri"/>
                          <a:ea typeface="Calibri"/>
                          <a:cs typeface="+mn-cs"/>
                        </a:rPr>
                        <a:t>2</a:t>
                      </a:r>
                      <a:endParaRPr lang="en-US" sz="1800" b="1" kern="1200" dirty="0">
                        <a:solidFill>
                          <a:srgbClr val="006600"/>
                        </a:solidFill>
                        <a:effectLst/>
                        <a:latin typeface="Calibri"/>
                        <a:ea typeface="Calibri"/>
                        <a:cs typeface="+mn-cs"/>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73050" marR="0" lvl="0" indent="-273050" algn="justLow" defTabSz="914400" rtl="1" eaLnBrk="1" fontAlgn="auto" latinLnBrk="0" hangingPunct="1">
                        <a:lnSpc>
                          <a:spcPct val="100000"/>
                        </a:lnSpc>
                        <a:spcBef>
                          <a:spcPts val="0"/>
                        </a:spcBef>
                        <a:spcAft>
                          <a:spcPts val="0"/>
                        </a:spcAft>
                        <a:buClrTx/>
                        <a:buSzTx/>
                        <a:buFontTx/>
                        <a:buNone/>
                        <a:tabLst/>
                        <a:defRPr/>
                      </a:pPr>
                      <a:r>
                        <a:rPr kumimoji="0" lang="ar-IQ" sz="1800" b="1" i="0" u="none" strike="noStrike" kern="1200" cap="none" spc="0" normalizeH="0" baseline="0" noProof="0" dirty="0" smtClean="0">
                          <a:ln>
                            <a:noFill/>
                          </a:ln>
                          <a:solidFill>
                            <a:srgbClr val="006600"/>
                          </a:solidFill>
                          <a:effectLst/>
                          <a:uLnTx/>
                          <a:uFillTx/>
                          <a:latin typeface="Times New Roman"/>
                          <a:ea typeface="Times New Roman"/>
                          <a:cs typeface="+mn-cs"/>
                        </a:rPr>
                        <a:t>ضعف في التدريب على وسائل الاستطلاع الحديثة  .</a:t>
                      </a:r>
                      <a:r>
                        <a:rPr lang="en-US" sz="1800" b="1" kern="1200" dirty="0">
                          <a:solidFill>
                            <a:srgbClr val="006600"/>
                          </a:solidFill>
                          <a:effectLst/>
                          <a:latin typeface="Calibri"/>
                          <a:ea typeface="Calibri"/>
                          <a:cs typeface="+mn-cs"/>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280">
                <a:tc>
                  <a:txBody>
                    <a:bodyPr/>
                    <a:lstStyle/>
                    <a:p>
                      <a:pPr algn="ctr" rtl="0">
                        <a:lnSpc>
                          <a:spcPct val="107000"/>
                        </a:lnSpc>
                        <a:spcAft>
                          <a:spcPts val="0"/>
                        </a:spcAft>
                      </a:pPr>
                      <a:r>
                        <a:rPr lang="ar-IQ" sz="1800" b="1" kern="1200" dirty="0" smtClean="0">
                          <a:solidFill>
                            <a:srgbClr val="006600"/>
                          </a:solidFill>
                          <a:effectLst/>
                          <a:latin typeface="Calibri"/>
                          <a:ea typeface="Calibri"/>
                          <a:cs typeface="+mn-cs"/>
                        </a:rPr>
                        <a:t>3</a:t>
                      </a:r>
                      <a:endParaRPr lang="en-US" sz="1800" b="1" kern="1200" dirty="0">
                        <a:solidFill>
                          <a:srgbClr val="006600"/>
                        </a:solidFill>
                        <a:effectLst/>
                        <a:latin typeface="Calibri"/>
                        <a:ea typeface="Calibri"/>
                        <a:cs typeface="+mn-cs"/>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73050" marR="0" lvl="0" indent="-273050" algn="justLow" defTabSz="914400" rtl="1" eaLnBrk="1" fontAlgn="auto" latinLnBrk="0" hangingPunct="1">
                        <a:lnSpc>
                          <a:spcPct val="100000"/>
                        </a:lnSpc>
                        <a:spcBef>
                          <a:spcPts val="0"/>
                        </a:spcBef>
                        <a:spcAft>
                          <a:spcPts val="0"/>
                        </a:spcAft>
                        <a:buClrTx/>
                        <a:buSzTx/>
                        <a:buFontTx/>
                        <a:buNone/>
                        <a:tabLst/>
                        <a:defRPr/>
                      </a:pPr>
                      <a:r>
                        <a:rPr kumimoji="0" lang="ar-IQ" sz="1800" b="1" i="0" u="none" strike="noStrike" kern="1200" cap="none" spc="0" normalizeH="0" baseline="0" noProof="0" dirty="0" smtClean="0">
                          <a:ln>
                            <a:noFill/>
                          </a:ln>
                          <a:solidFill>
                            <a:srgbClr val="006600"/>
                          </a:solidFill>
                          <a:effectLst/>
                          <a:uLnTx/>
                          <a:uFillTx/>
                          <a:latin typeface="Times New Roman"/>
                          <a:ea typeface="Times New Roman"/>
                          <a:cs typeface="+mn-cs"/>
                        </a:rPr>
                        <a:t>ضعف التدريب على اجهزة المراقبة الحديثة التي  تشهد تطور مستمر .</a:t>
                      </a:r>
                      <a:r>
                        <a:rPr lang="en-US" sz="1800" b="1" kern="1200" dirty="0">
                          <a:solidFill>
                            <a:srgbClr val="006600"/>
                          </a:solidFill>
                          <a:effectLst/>
                          <a:latin typeface="Calibri"/>
                          <a:ea typeface="Calibri"/>
                          <a:cs typeface="+mn-cs"/>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280">
                <a:tc>
                  <a:txBody>
                    <a:bodyPr/>
                    <a:lstStyle/>
                    <a:p>
                      <a:pPr algn="ctr" rtl="0">
                        <a:lnSpc>
                          <a:spcPct val="107000"/>
                        </a:lnSpc>
                        <a:spcAft>
                          <a:spcPts val="0"/>
                        </a:spcAft>
                      </a:pPr>
                      <a:r>
                        <a:rPr lang="ar-IQ" sz="1800" b="1" kern="1200" dirty="0" smtClean="0">
                          <a:solidFill>
                            <a:srgbClr val="006600"/>
                          </a:solidFill>
                          <a:effectLst/>
                          <a:latin typeface="Calibri"/>
                          <a:ea typeface="Calibri"/>
                          <a:cs typeface="+mn-cs"/>
                        </a:rPr>
                        <a:t>4</a:t>
                      </a:r>
                      <a:endParaRPr lang="en-US" sz="1800" b="1" kern="1200" dirty="0">
                        <a:solidFill>
                          <a:srgbClr val="006600"/>
                        </a:solidFill>
                        <a:effectLst/>
                        <a:latin typeface="Calibri"/>
                        <a:ea typeface="Calibri"/>
                        <a:cs typeface="+mn-cs"/>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6213" marR="0" lvl="0" indent="-176213" algn="justLow" defTabSz="914400" rtl="1" eaLnBrk="1" fontAlgn="auto" latinLnBrk="0" hangingPunct="1">
                        <a:lnSpc>
                          <a:spcPct val="100000"/>
                        </a:lnSpc>
                        <a:spcBef>
                          <a:spcPts val="0"/>
                        </a:spcBef>
                        <a:spcAft>
                          <a:spcPts val="0"/>
                        </a:spcAft>
                        <a:buClrTx/>
                        <a:buSzTx/>
                        <a:buFontTx/>
                        <a:buNone/>
                        <a:tabLst/>
                        <a:defRPr/>
                      </a:pPr>
                      <a:r>
                        <a:rPr kumimoji="0" lang="ar-IQ" sz="1800" b="1" i="0" u="none" strike="noStrike" kern="1200" cap="none" spc="0" normalizeH="0" baseline="0" noProof="0" dirty="0" smtClean="0">
                          <a:ln>
                            <a:noFill/>
                          </a:ln>
                          <a:solidFill>
                            <a:srgbClr val="006600"/>
                          </a:solidFill>
                          <a:effectLst/>
                          <a:uLnTx/>
                          <a:uFillTx/>
                          <a:latin typeface="Times New Roman"/>
                          <a:ea typeface="Times New Roman"/>
                          <a:cs typeface="+mn-cs"/>
                        </a:rPr>
                        <a:t>الكثير من العناصر  لا تمتلك المعرفة  باستخدام الالواح الإلكترونية واجهزة تحديد الموقع </a:t>
                      </a:r>
                      <a:r>
                        <a:rPr kumimoji="0" lang="en-US" sz="1800" b="1" i="0" u="none" strike="noStrike" kern="1200" cap="none" spc="0" normalizeH="0" baseline="0" noProof="0" dirty="0" smtClean="0">
                          <a:ln>
                            <a:noFill/>
                          </a:ln>
                          <a:solidFill>
                            <a:srgbClr val="006600"/>
                          </a:solidFill>
                          <a:effectLst/>
                          <a:uLnTx/>
                          <a:uFillTx/>
                          <a:latin typeface="Times New Roman"/>
                          <a:ea typeface="Times New Roman"/>
                          <a:cs typeface="+mn-cs"/>
                        </a:rPr>
                        <a:t>GPS</a:t>
                      </a:r>
                      <a:r>
                        <a:rPr kumimoji="0" lang="ar-IQ" sz="1800" b="1" i="0" u="none" strike="noStrike" kern="1200" cap="none" spc="0" normalizeH="0" baseline="0" noProof="0" dirty="0" smtClean="0">
                          <a:ln>
                            <a:noFill/>
                          </a:ln>
                          <a:solidFill>
                            <a:srgbClr val="006600"/>
                          </a:solidFill>
                          <a:effectLst/>
                          <a:uLnTx/>
                          <a:uFillTx/>
                          <a:latin typeface="Times New Roman"/>
                          <a:ea typeface="Times New Roman"/>
                          <a:cs typeface="+mn-cs"/>
                        </a:rPr>
                        <a:t> .</a:t>
                      </a:r>
                      <a:r>
                        <a:rPr lang="en-US" sz="1800" b="1" kern="1200" dirty="0">
                          <a:solidFill>
                            <a:srgbClr val="006600"/>
                          </a:solidFill>
                          <a:effectLst/>
                          <a:latin typeface="Calibri"/>
                          <a:ea typeface="Calibri"/>
                          <a:cs typeface="+mn-cs"/>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280">
                <a:tc>
                  <a:txBody>
                    <a:bodyPr/>
                    <a:lstStyle/>
                    <a:p>
                      <a:pPr rtl="0">
                        <a:lnSpc>
                          <a:spcPct val="107000"/>
                        </a:lnSpc>
                        <a:spcAft>
                          <a:spcPts val="0"/>
                        </a:spcAft>
                      </a:pPr>
                      <a:endParaRPr lang="en-US" sz="600" kern="1200">
                        <a:solidFill>
                          <a:schemeClr val="tx1"/>
                        </a:solidFill>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r>
                        <a:rPr lang="en-US" sz="600" kern="1200" dirty="0">
                          <a:solidFill>
                            <a:schemeClr val="tx1"/>
                          </a:solidFill>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280">
                <a:tc>
                  <a:txBody>
                    <a:bodyPr/>
                    <a:lstStyle/>
                    <a:p>
                      <a:pPr rtl="0">
                        <a:lnSpc>
                          <a:spcPct val="107000"/>
                        </a:lnSpc>
                        <a:spcAft>
                          <a:spcPts val="0"/>
                        </a:spcAft>
                      </a:pPr>
                      <a:endParaRPr lang="en-US" sz="600" kern="1200">
                        <a:solidFill>
                          <a:schemeClr val="tx1"/>
                        </a:solidFill>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r>
                        <a:rPr lang="en-US" sz="600" kern="1200" dirty="0">
                          <a:solidFill>
                            <a:schemeClr val="tx1"/>
                          </a:solidFill>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280">
                <a:tc>
                  <a:txBody>
                    <a:bodyPr/>
                    <a:lstStyle/>
                    <a:p>
                      <a:pPr rtl="0">
                        <a:lnSpc>
                          <a:spcPct val="107000"/>
                        </a:lnSpc>
                        <a:spcAft>
                          <a:spcPts val="0"/>
                        </a:spcAft>
                      </a:pPr>
                      <a:endParaRPr lang="en-US" sz="600" kern="1200">
                        <a:solidFill>
                          <a:schemeClr val="tx1"/>
                        </a:solidFill>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r>
                        <a:rPr lang="en-US" sz="600" kern="1200" dirty="0">
                          <a:solidFill>
                            <a:schemeClr val="tx1"/>
                          </a:solidFill>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280">
                <a:tc>
                  <a:txBody>
                    <a:bodyPr/>
                    <a:lstStyle/>
                    <a:p>
                      <a:pPr rtl="0">
                        <a:lnSpc>
                          <a:spcPct val="107000"/>
                        </a:lnSpc>
                        <a:spcAft>
                          <a:spcPts val="0"/>
                        </a:spcAft>
                      </a:pPr>
                      <a:endParaRPr lang="en-US" sz="600" kern="1200">
                        <a:solidFill>
                          <a:schemeClr val="tx1"/>
                        </a:solidFill>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r>
                        <a:rPr lang="en-US" sz="600" kern="1200" dirty="0">
                          <a:solidFill>
                            <a:schemeClr val="tx1"/>
                          </a:solidFill>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280">
                <a:tc>
                  <a:txBody>
                    <a:bodyPr/>
                    <a:lstStyle/>
                    <a:p>
                      <a:pPr rtl="0">
                        <a:lnSpc>
                          <a:spcPct val="107000"/>
                        </a:lnSpc>
                        <a:spcAft>
                          <a:spcPts val="0"/>
                        </a:spcAft>
                      </a:pPr>
                      <a:endParaRPr lang="en-US" sz="600" kern="1200">
                        <a:solidFill>
                          <a:schemeClr val="tx1"/>
                        </a:solidFill>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r>
                        <a:rPr lang="en-US" sz="600" kern="1200" dirty="0">
                          <a:solidFill>
                            <a:schemeClr val="tx1"/>
                          </a:solidFill>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280">
                <a:tc>
                  <a:txBody>
                    <a:bodyPr/>
                    <a:lstStyle/>
                    <a:p>
                      <a:pPr rtl="0">
                        <a:lnSpc>
                          <a:spcPct val="107000"/>
                        </a:lnSpc>
                        <a:spcAft>
                          <a:spcPts val="0"/>
                        </a:spcAft>
                      </a:pPr>
                      <a:endParaRPr lang="en-US" sz="600" kern="1200">
                        <a:solidFill>
                          <a:schemeClr val="tx1"/>
                        </a:solidFill>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r>
                        <a:rPr lang="en-US" sz="600" kern="1200" dirty="0">
                          <a:solidFill>
                            <a:schemeClr val="tx1"/>
                          </a:solidFill>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280">
                <a:tc>
                  <a:txBody>
                    <a:bodyPr/>
                    <a:lstStyle/>
                    <a:p>
                      <a:pPr rtl="0">
                        <a:lnSpc>
                          <a:spcPct val="107000"/>
                        </a:lnSpc>
                        <a:spcAft>
                          <a:spcPts val="0"/>
                        </a:spcAft>
                      </a:pPr>
                      <a:endParaRPr lang="en-US" sz="600" kern="1200">
                        <a:solidFill>
                          <a:schemeClr val="tx1"/>
                        </a:solidFill>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r>
                        <a:rPr lang="en-US" sz="600" kern="1200" dirty="0">
                          <a:solidFill>
                            <a:schemeClr val="tx1"/>
                          </a:solidFill>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Rectangle 6">
            <a:hlinkClick r:id="rId2" action="ppaction://hlinksldjump"/>
          </p:cNvPr>
          <p:cNvSpPr/>
          <p:nvPr/>
        </p:nvSpPr>
        <p:spPr>
          <a:xfrm>
            <a:off x="416496" y="260648"/>
            <a:ext cx="1008112" cy="401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IQ" sz="2000" b="1" dirty="0" smtClean="0"/>
              <a:t>رجوع </a:t>
            </a:r>
            <a:endParaRPr lang="ar-IQ" sz="2000" b="1" dirty="0"/>
          </a:p>
        </p:txBody>
      </p:sp>
      <p:sp>
        <p:nvSpPr>
          <p:cNvPr id="2" name="TextBox 1"/>
          <p:cNvSpPr txBox="1"/>
          <p:nvPr/>
        </p:nvSpPr>
        <p:spPr>
          <a:xfrm>
            <a:off x="2936776" y="98629"/>
            <a:ext cx="4032448" cy="954107"/>
          </a:xfrm>
          <a:prstGeom prst="rect">
            <a:avLst/>
          </a:prstGeom>
          <a:noFill/>
        </p:spPr>
        <p:txBody>
          <a:bodyPr wrap="square" rtlCol="1">
            <a:spAutoFit/>
          </a:bodyPr>
          <a:lstStyle/>
          <a:p>
            <a:pPr algn="ctr"/>
            <a:r>
              <a:rPr lang="ar-IQ" sz="2800" b="1" u="sng" dirty="0" smtClean="0"/>
              <a:t>تحديد الثغرات (الفجوات)</a:t>
            </a:r>
          </a:p>
          <a:p>
            <a:pPr algn="ctr"/>
            <a:endParaRPr lang="ar-IQ" sz="2800" b="1" u="sng" dirty="0"/>
          </a:p>
        </p:txBody>
      </p:sp>
      <p:sp>
        <p:nvSpPr>
          <p:cNvPr id="3" name="TextBox 2"/>
          <p:cNvSpPr txBox="1"/>
          <p:nvPr/>
        </p:nvSpPr>
        <p:spPr>
          <a:xfrm>
            <a:off x="5097016" y="694437"/>
            <a:ext cx="4577219" cy="646331"/>
          </a:xfrm>
          <a:prstGeom prst="rect">
            <a:avLst/>
          </a:prstGeom>
          <a:noFill/>
        </p:spPr>
        <p:txBody>
          <a:bodyPr wrap="square" rtlCol="1">
            <a:spAutoFit/>
          </a:bodyPr>
          <a:lstStyle/>
          <a:p>
            <a:pPr eaLnBrk="0" fontAlgn="base" hangingPunct="0">
              <a:spcBef>
                <a:spcPct val="0"/>
              </a:spcBef>
              <a:spcAft>
                <a:spcPct val="0"/>
              </a:spcAft>
            </a:pPr>
            <a:r>
              <a:rPr lang="ar-IQ" b="1" u="sng" dirty="0">
                <a:latin typeface="Calibri" pitchFamily="34" charset="0"/>
                <a:ea typeface="Calibri" pitchFamily="34" charset="0"/>
              </a:rPr>
              <a:t>المهمة (السيناريو)</a:t>
            </a:r>
            <a:r>
              <a:rPr lang="ar-IQ" b="1" dirty="0">
                <a:latin typeface="Calibri" pitchFamily="34" charset="0"/>
                <a:ea typeface="Calibri" pitchFamily="34" charset="0"/>
              </a:rPr>
              <a:t> / سيناريو عمليات مكافحة الارهاب  </a:t>
            </a:r>
          </a:p>
          <a:p>
            <a:pPr eaLnBrk="0" fontAlgn="base" hangingPunct="0">
              <a:spcBef>
                <a:spcPct val="0"/>
              </a:spcBef>
              <a:spcAft>
                <a:spcPct val="0"/>
              </a:spcAft>
            </a:pPr>
            <a:r>
              <a:rPr lang="ar-IQ" b="1" u="sng" dirty="0">
                <a:latin typeface="Calibri" pitchFamily="34" charset="0"/>
                <a:ea typeface="Calibri" pitchFamily="34" charset="0"/>
              </a:rPr>
              <a:t>المـرحــلــة</a:t>
            </a:r>
            <a:r>
              <a:rPr lang="ar-IQ" b="1" dirty="0">
                <a:latin typeface="Calibri" pitchFamily="34" charset="0"/>
                <a:ea typeface="Calibri" pitchFamily="34" charset="0"/>
              </a:rPr>
              <a:t> / الاستحضارات  </a:t>
            </a:r>
          </a:p>
        </p:txBody>
      </p:sp>
      <p:sp>
        <p:nvSpPr>
          <p:cNvPr id="8" name="TextBox 7"/>
          <p:cNvSpPr txBox="1"/>
          <p:nvPr/>
        </p:nvSpPr>
        <p:spPr>
          <a:xfrm>
            <a:off x="0" y="5229200"/>
            <a:ext cx="9924470" cy="1323439"/>
          </a:xfrm>
          <a:prstGeom prst="rect">
            <a:avLst/>
          </a:prstGeom>
          <a:noFill/>
        </p:spPr>
        <p:txBody>
          <a:bodyPr wrap="square" rtlCol="1">
            <a:spAutoFit/>
          </a:bodyPr>
          <a:lstStyle/>
          <a:p>
            <a:pPr marL="993775" indent="-993775"/>
            <a:r>
              <a:rPr lang="ar-IQ" sz="2000" b="1" u="sng" dirty="0" smtClean="0">
                <a:solidFill>
                  <a:srgbClr val="FF0000"/>
                </a:solidFill>
                <a:cs typeface="Sultan Medium" pitchFamily="2" charset="-78"/>
              </a:rPr>
              <a:t>ملاحظة</a:t>
            </a:r>
            <a:r>
              <a:rPr lang="ar-IQ" sz="2000" b="1" dirty="0" smtClean="0">
                <a:solidFill>
                  <a:srgbClr val="FF0000"/>
                </a:solidFill>
                <a:cs typeface="Sultan Medium" pitchFamily="2" charset="-78"/>
              </a:rPr>
              <a:t>  </a:t>
            </a:r>
            <a:endParaRPr lang="ar-IQ" sz="2400" b="1" dirty="0" smtClean="0">
              <a:solidFill>
                <a:srgbClr val="FF0000"/>
              </a:solidFill>
              <a:cs typeface="Sultan Medium" pitchFamily="2" charset="-78"/>
            </a:endParaRPr>
          </a:p>
          <a:p>
            <a:pPr marL="361950" indent="-361950">
              <a:buFont typeface="+mj-lt"/>
              <a:buAutoNum type="arabicPeriod"/>
            </a:pPr>
            <a:r>
              <a:rPr lang="ar-IQ" sz="2000" b="1" dirty="0" smtClean="0">
                <a:cs typeface="Sultan Medium" pitchFamily="2" charset="-78"/>
              </a:rPr>
              <a:t>يتم املاء هذا  النموذج من </a:t>
            </a:r>
            <a:r>
              <a:rPr lang="ar-IQ" sz="2000" b="1" dirty="0">
                <a:cs typeface="Sultan Medium" pitchFamily="2" charset="-78"/>
              </a:rPr>
              <a:t>قبل الجهات المستفيدة (اصحاب المصلحة)  وهم مدراء التخطيط في الدوائر </a:t>
            </a:r>
            <a:r>
              <a:rPr lang="ar-IQ" sz="2000" b="1" dirty="0" smtClean="0">
                <a:cs typeface="Sultan Medium" pitchFamily="2" charset="-78"/>
              </a:rPr>
              <a:t>والقيادات والمديريات .</a:t>
            </a:r>
          </a:p>
          <a:p>
            <a:pPr marL="361950" indent="-361950">
              <a:buFont typeface="+mj-lt"/>
              <a:buAutoNum type="arabicPeriod"/>
            </a:pPr>
            <a:r>
              <a:rPr lang="ar-IQ" sz="2000" b="1" dirty="0" smtClean="0">
                <a:cs typeface="Sultan Medium" pitchFamily="2" charset="-78"/>
              </a:rPr>
              <a:t>ان الكتابة باللون الاخضر مجرد مثال  بسيط عن المهام الرئيسة والفرعية  .</a:t>
            </a:r>
            <a:endParaRPr lang="ar-IQ" dirty="0"/>
          </a:p>
        </p:txBody>
      </p:sp>
    </p:spTree>
    <p:extLst>
      <p:ext uri="{BB962C8B-B14F-4D97-AF65-F5344CB8AC3E}">
        <p14:creationId xmlns:p14="http://schemas.microsoft.com/office/powerpoint/2010/main" val="33231957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649149261"/>
              </p:ext>
            </p:extLst>
          </p:nvPr>
        </p:nvGraphicFramePr>
        <p:xfrm>
          <a:off x="272480" y="2071655"/>
          <a:ext cx="9145016" cy="3373569"/>
        </p:xfrm>
        <a:graphic>
          <a:graphicData uri="http://schemas.openxmlformats.org/drawingml/2006/table">
            <a:tbl>
              <a:tblPr rtl="1" firstRow="1" firstCol="1" bandRow="1"/>
              <a:tblGrid>
                <a:gridCol w="931539"/>
                <a:gridCol w="8213477"/>
              </a:tblGrid>
              <a:tr h="428209">
                <a:tc>
                  <a:txBody>
                    <a:bodyPr/>
                    <a:lstStyle/>
                    <a:p>
                      <a:pPr algn="ctr" rtl="0">
                        <a:lnSpc>
                          <a:spcPct val="107000"/>
                        </a:lnSpc>
                        <a:spcAft>
                          <a:spcPts val="0"/>
                        </a:spcAft>
                      </a:pPr>
                      <a:r>
                        <a:rPr lang="ar-IQ" sz="2000" b="1" dirty="0" smtClean="0">
                          <a:effectLst/>
                          <a:latin typeface="Calibri"/>
                          <a:ea typeface="Calibri"/>
                          <a:cs typeface="Arial"/>
                        </a:rPr>
                        <a:t>ت</a:t>
                      </a:r>
                      <a:endParaRPr lang="en-US" sz="1600" dirty="0">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a:lnSpc>
                          <a:spcPct val="107000"/>
                        </a:lnSpc>
                        <a:spcAft>
                          <a:spcPts val="0"/>
                        </a:spcAft>
                      </a:pPr>
                      <a:r>
                        <a:rPr lang="ar-IQ" sz="2000" b="1" kern="1200" dirty="0" smtClean="0">
                          <a:solidFill>
                            <a:schemeClr val="tx1"/>
                          </a:solidFill>
                          <a:effectLst/>
                          <a:latin typeface="Calibri"/>
                          <a:ea typeface="Calibri"/>
                          <a:cs typeface="Arial"/>
                        </a:rPr>
                        <a:t>الاحتياج </a:t>
                      </a:r>
                      <a:endParaRPr lang="en-US" sz="2000" b="1" kern="1200" dirty="0">
                        <a:solidFill>
                          <a:schemeClr val="tx1"/>
                        </a:solidFill>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6516">
                <a:tc>
                  <a:txBody>
                    <a:bodyPr/>
                    <a:lstStyle/>
                    <a:p>
                      <a:pPr algn="ctr" rtl="0">
                        <a:lnSpc>
                          <a:spcPct val="107000"/>
                        </a:lnSpc>
                        <a:spcAft>
                          <a:spcPts val="0"/>
                        </a:spcAft>
                      </a:pPr>
                      <a:r>
                        <a:rPr lang="ar-IQ" sz="2000" b="1" dirty="0" smtClean="0">
                          <a:solidFill>
                            <a:srgbClr val="006600"/>
                          </a:solidFill>
                          <a:effectLst/>
                          <a:latin typeface="Calibri"/>
                          <a:ea typeface="Calibri"/>
                          <a:cs typeface="Arial"/>
                        </a:rPr>
                        <a:t>1</a:t>
                      </a:r>
                      <a:r>
                        <a:rPr lang="en-US" sz="2000" b="1" dirty="0">
                          <a:solidFill>
                            <a:srgbClr val="006600"/>
                          </a:solidFill>
                          <a:effectLst/>
                          <a:latin typeface="Calibri"/>
                          <a:ea typeface="Calibri"/>
                          <a:cs typeface="Arial"/>
                        </a:rPr>
                        <a:t> </a:t>
                      </a:r>
                    </a:p>
                  </a:txBody>
                  <a:tcPr marL="34987" marR="349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Low" defTabSz="914400" rtl="1" eaLnBrk="1" fontAlgn="auto" latinLnBrk="0" hangingPunct="1">
                        <a:lnSpc>
                          <a:spcPct val="100000"/>
                        </a:lnSpc>
                        <a:spcBef>
                          <a:spcPts val="0"/>
                        </a:spcBef>
                        <a:spcAft>
                          <a:spcPts val="0"/>
                        </a:spcAft>
                        <a:buClrTx/>
                        <a:buSzTx/>
                        <a:buFontTx/>
                        <a:buNone/>
                        <a:tabLst/>
                        <a:defRPr/>
                      </a:pPr>
                      <a:r>
                        <a:rPr kumimoji="0" lang="ar-IQ" sz="1800" b="1" i="0" u="none" strike="noStrike" kern="1200" cap="none" spc="0" normalizeH="0" baseline="0" noProof="0" dirty="0" smtClean="0">
                          <a:ln>
                            <a:noFill/>
                          </a:ln>
                          <a:solidFill>
                            <a:srgbClr val="006600"/>
                          </a:solidFill>
                          <a:effectLst/>
                          <a:uLnTx/>
                          <a:uFillTx/>
                          <a:latin typeface="Times New Roman"/>
                          <a:ea typeface="Times New Roman"/>
                          <a:cs typeface="Sultan Medium"/>
                        </a:rPr>
                        <a:t>بندقية قنص عدد 2 .</a:t>
                      </a:r>
                    </a:p>
                  </a:txBody>
                  <a:tcPr marL="34987" marR="349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860">
                <a:tc>
                  <a:txBody>
                    <a:bodyPr/>
                    <a:lstStyle/>
                    <a:p>
                      <a:pPr algn="ctr" rtl="0">
                        <a:lnSpc>
                          <a:spcPct val="107000"/>
                        </a:lnSpc>
                        <a:spcAft>
                          <a:spcPts val="0"/>
                        </a:spcAft>
                      </a:pPr>
                      <a:r>
                        <a:rPr lang="ar-IQ" sz="2000" b="1" dirty="0" smtClean="0">
                          <a:solidFill>
                            <a:srgbClr val="006600"/>
                          </a:solidFill>
                          <a:effectLst/>
                          <a:latin typeface="Calibri"/>
                          <a:ea typeface="Calibri"/>
                          <a:cs typeface="Arial"/>
                        </a:rPr>
                        <a:t>2</a:t>
                      </a:r>
                      <a:r>
                        <a:rPr lang="en-US" sz="2000" b="1" dirty="0">
                          <a:solidFill>
                            <a:srgbClr val="006600"/>
                          </a:solidFill>
                          <a:effectLst/>
                          <a:latin typeface="Calibri"/>
                          <a:ea typeface="Calibri"/>
                          <a:cs typeface="Arial"/>
                        </a:rPr>
                        <a:t> </a:t>
                      </a:r>
                    </a:p>
                  </a:txBody>
                  <a:tcPr marL="34987" marR="349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Low" defTabSz="914400" rtl="1" eaLnBrk="1" fontAlgn="auto" latinLnBrk="0" hangingPunct="1">
                        <a:lnSpc>
                          <a:spcPct val="100000"/>
                        </a:lnSpc>
                        <a:spcBef>
                          <a:spcPts val="0"/>
                        </a:spcBef>
                        <a:spcAft>
                          <a:spcPts val="0"/>
                        </a:spcAft>
                        <a:buClrTx/>
                        <a:buSzTx/>
                        <a:buFontTx/>
                        <a:buNone/>
                        <a:tabLst/>
                        <a:defRPr/>
                      </a:pPr>
                      <a:r>
                        <a:rPr kumimoji="0" lang="ar-IQ" sz="1800" b="1" i="0" u="none" strike="noStrike" kern="1200" cap="none" spc="0" normalizeH="0" baseline="0" noProof="0" dirty="0" smtClean="0">
                          <a:ln>
                            <a:noFill/>
                          </a:ln>
                          <a:solidFill>
                            <a:srgbClr val="006600"/>
                          </a:solidFill>
                          <a:effectLst/>
                          <a:uLnTx/>
                          <a:uFillTx/>
                          <a:latin typeface="Times New Roman"/>
                          <a:ea typeface="Times New Roman"/>
                          <a:cs typeface="Sultan Medium"/>
                        </a:rPr>
                        <a:t>عجلة مدرعة  مسلحة عدد 3.</a:t>
                      </a:r>
                    </a:p>
                  </a:txBody>
                  <a:tcPr marL="34987" marR="349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860">
                <a:tc>
                  <a:txBody>
                    <a:bodyPr/>
                    <a:lstStyle/>
                    <a:p>
                      <a:pPr algn="ctr" rtl="0">
                        <a:lnSpc>
                          <a:spcPct val="107000"/>
                        </a:lnSpc>
                        <a:spcAft>
                          <a:spcPts val="0"/>
                        </a:spcAft>
                      </a:pPr>
                      <a:r>
                        <a:rPr lang="ar-IQ" sz="2000" b="1" dirty="0" smtClean="0">
                          <a:solidFill>
                            <a:srgbClr val="006600"/>
                          </a:solidFill>
                          <a:effectLst/>
                          <a:latin typeface="Calibri"/>
                          <a:ea typeface="Calibri"/>
                          <a:cs typeface="Arial"/>
                        </a:rPr>
                        <a:t>3</a:t>
                      </a:r>
                      <a:r>
                        <a:rPr lang="en-US" sz="2000" b="1" dirty="0">
                          <a:solidFill>
                            <a:srgbClr val="006600"/>
                          </a:solidFill>
                          <a:effectLst/>
                          <a:latin typeface="Calibri"/>
                          <a:ea typeface="Calibri"/>
                          <a:cs typeface="Arial"/>
                        </a:rPr>
                        <a:t> </a:t>
                      </a:r>
                    </a:p>
                  </a:txBody>
                  <a:tcPr marL="34987" marR="349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Low" defTabSz="914400" rtl="1" eaLnBrk="1" fontAlgn="auto" latinLnBrk="0" hangingPunct="1">
                        <a:lnSpc>
                          <a:spcPct val="100000"/>
                        </a:lnSpc>
                        <a:spcBef>
                          <a:spcPts val="0"/>
                        </a:spcBef>
                        <a:spcAft>
                          <a:spcPts val="0"/>
                        </a:spcAft>
                        <a:buClrTx/>
                        <a:buSzTx/>
                        <a:buFontTx/>
                        <a:buNone/>
                        <a:tabLst/>
                        <a:defRPr/>
                      </a:pPr>
                      <a:r>
                        <a:rPr kumimoji="0" lang="ar-IQ" sz="1800" b="1" i="0" u="none" strike="noStrike" kern="1200" cap="none" spc="0" normalizeH="0" baseline="0" noProof="0" dirty="0" smtClean="0">
                          <a:ln>
                            <a:noFill/>
                          </a:ln>
                          <a:solidFill>
                            <a:srgbClr val="006600"/>
                          </a:solidFill>
                          <a:effectLst/>
                          <a:uLnTx/>
                          <a:uFillTx/>
                          <a:latin typeface="Times New Roman"/>
                          <a:ea typeface="Times New Roman"/>
                          <a:cs typeface="Sultan Medium"/>
                        </a:rPr>
                        <a:t>ناظور ليلي عدد 4 .</a:t>
                      </a:r>
                    </a:p>
                  </a:txBody>
                  <a:tcPr marL="34987" marR="349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860">
                <a:tc>
                  <a:txBody>
                    <a:bodyPr/>
                    <a:lstStyle/>
                    <a:p>
                      <a:pPr algn="ctr" rtl="0">
                        <a:lnSpc>
                          <a:spcPct val="107000"/>
                        </a:lnSpc>
                        <a:spcAft>
                          <a:spcPts val="0"/>
                        </a:spcAft>
                      </a:pPr>
                      <a:r>
                        <a:rPr lang="ar-IQ" sz="2000" b="1" dirty="0" smtClean="0">
                          <a:solidFill>
                            <a:srgbClr val="006600"/>
                          </a:solidFill>
                          <a:effectLst/>
                          <a:latin typeface="Calibri"/>
                          <a:ea typeface="Calibri"/>
                          <a:cs typeface="Arial"/>
                        </a:rPr>
                        <a:t>4</a:t>
                      </a:r>
                      <a:r>
                        <a:rPr lang="en-US" sz="2000" b="1" dirty="0">
                          <a:solidFill>
                            <a:srgbClr val="006600"/>
                          </a:solidFill>
                          <a:effectLst/>
                          <a:latin typeface="Calibri"/>
                          <a:ea typeface="Calibri"/>
                          <a:cs typeface="Arial"/>
                        </a:rPr>
                        <a:t> </a:t>
                      </a:r>
                    </a:p>
                  </a:txBody>
                  <a:tcPr marL="34987" marR="349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Low" defTabSz="914400" rtl="1" eaLnBrk="1" fontAlgn="auto" latinLnBrk="0" hangingPunct="1">
                        <a:lnSpc>
                          <a:spcPct val="100000"/>
                        </a:lnSpc>
                        <a:spcBef>
                          <a:spcPts val="0"/>
                        </a:spcBef>
                        <a:spcAft>
                          <a:spcPts val="0"/>
                        </a:spcAft>
                        <a:buClrTx/>
                        <a:buSzTx/>
                        <a:buFontTx/>
                        <a:buNone/>
                        <a:tabLst/>
                        <a:defRPr/>
                      </a:pPr>
                      <a:r>
                        <a:rPr kumimoji="0" lang="ar-IQ" sz="1800" b="1" i="0" u="none" strike="noStrike" kern="1200" cap="none" spc="0" normalizeH="0" baseline="0" noProof="0" dirty="0" smtClean="0">
                          <a:ln>
                            <a:noFill/>
                          </a:ln>
                          <a:solidFill>
                            <a:srgbClr val="006600"/>
                          </a:solidFill>
                          <a:effectLst/>
                          <a:uLnTx/>
                          <a:uFillTx/>
                          <a:latin typeface="Times New Roman"/>
                          <a:ea typeface="Times New Roman"/>
                          <a:cs typeface="Sultan Medium"/>
                        </a:rPr>
                        <a:t>ناظور نهاري عدد4.</a:t>
                      </a:r>
                    </a:p>
                  </a:txBody>
                  <a:tcPr marL="34987" marR="349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860">
                <a:tc>
                  <a:txBody>
                    <a:bodyPr/>
                    <a:lstStyle/>
                    <a:p>
                      <a:pPr algn="ctr" rtl="0">
                        <a:lnSpc>
                          <a:spcPct val="107000"/>
                        </a:lnSpc>
                        <a:spcAft>
                          <a:spcPts val="0"/>
                        </a:spcAft>
                      </a:pPr>
                      <a:r>
                        <a:rPr lang="ar-IQ" sz="2000" b="1" dirty="0" smtClean="0">
                          <a:solidFill>
                            <a:srgbClr val="006600"/>
                          </a:solidFill>
                          <a:effectLst/>
                          <a:latin typeface="Calibri"/>
                          <a:ea typeface="Calibri"/>
                          <a:cs typeface="Arial"/>
                        </a:rPr>
                        <a:t>5</a:t>
                      </a:r>
                      <a:r>
                        <a:rPr lang="en-US" sz="2000" b="1" dirty="0">
                          <a:solidFill>
                            <a:srgbClr val="006600"/>
                          </a:solidFill>
                          <a:effectLst/>
                          <a:latin typeface="Calibri"/>
                          <a:ea typeface="Calibri"/>
                          <a:cs typeface="Arial"/>
                        </a:rPr>
                        <a:t> </a:t>
                      </a:r>
                    </a:p>
                  </a:txBody>
                  <a:tcPr marL="34987" marR="349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Low" defTabSz="914400" rtl="1" eaLnBrk="1" fontAlgn="auto" latinLnBrk="0" hangingPunct="1">
                        <a:lnSpc>
                          <a:spcPct val="100000"/>
                        </a:lnSpc>
                        <a:spcBef>
                          <a:spcPts val="0"/>
                        </a:spcBef>
                        <a:spcAft>
                          <a:spcPts val="0"/>
                        </a:spcAft>
                        <a:buClrTx/>
                        <a:buSzTx/>
                        <a:buFontTx/>
                        <a:buNone/>
                        <a:tabLst/>
                        <a:defRPr/>
                      </a:pPr>
                      <a:r>
                        <a:rPr kumimoji="0" lang="ar-IQ" sz="1800" b="1" i="0" u="none" strike="noStrike" kern="1200" cap="none" spc="0" normalizeH="0" baseline="0" noProof="0" dirty="0" smtClean="0">
                          <a:ln>
                            <a:noFill/>
                          </a:ln>
                          <a:solidFill>
                            <a:srgbClr val="006600"/>
                          </a:solidFill>
                          <a:effectLst/>
                          <a:uLnTx/>
                          <a:uFillTx/>
                          <a:latin typeface="Times New Roman"/>
                          <a:ea typeface="Times New Roman"/>
                          <a:cs typeface="Sultan Medium"/>
                        </a:rPr>
                        <a:t>طائرة مسيرة عدد 2 .(ضرورة اضافتها الى الملاك) .</a:t>
                      </a:r>
                    </a:p>
                  </a:txBody>
                  <a:tcPr marL="34987" marR="349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860">
                <a:tc>
                  <a:txBody>
                    <a:bodyPr/>
                    <a:lstStyle/>
                    <a:p>
                      <a:pPr rtl="0">
                        <a:lnSpc>
                          <a:spcPct val="107000"/>
                        </a:lnSpc>
                        <a:spcAft>
                          <a:spcPts val="0"/>
                        </a:spcAft>
                      </a:pPr>
                      <a:r>
                        <a:rPr lang="en-US" sz="600">
                          <a:effectLst/>
                          <a:latin typeface="Calibri"/>
                          <a:ea typeface="Calibri"/>
                          <a:cs typeface="Arial"/>
                        </a:rPr>
                        <a:t> </a:t>
                      </a:r>
                    </a:p>
                    <a:p>
                      <a:pPr rtl="0">
                        <a:lnSpc>
                          <a:spcPct val="107000"/>
                        </a:lnSpc>
                        <a:spcAft>
                          <a:spcPts val="0"/>
                        </a:spcAft>
                      </a:pPr>
                      <a:r>
                        <a:rPr lang="en-US" sz="600">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endParaRPr lang="en-US" sz="600" dirty="0">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860">
                <a:tc>
                  <a:txBody>
                    <a:bodyPr/>
                    <a:lstStyle/>
                    <a:p>
                      <a:pPr rtl="0">
                        <a:lnSpc>
                          <a:spcPct val="107000"/>
                        </a:lnSpc>
                        <a:spcAft>
                          <a:spcPts val="0"/>
                        </a:spcAft>
                      </a:pPr>
                      <a:r>
                        <a:rPr lang="en-US" sz="600">
                          <a:effectLst/>
                          <a:latin typeface="Calibri"/>
                          <a:ea typeface="Calibri"/>
                          <a:cs typeface="Arial"/>
                        </a:rPr>
                        <a:t> </a:t>
                      </a:r>
                    </a:p>
                    <a:p>
                      <a:pPr rtl="0">
                        <a:lnSpc>
                          <a:spcPct val="107000"/>
                        </a:lnSpc>
                        <a:spcAft>
                          <a:spcPts val="0"/>
                        </a:spcAft>
                      </a:pPr>
                      <a:r>
                        <a:rPr lang="en-US" sz="600">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endParaRPr lang="en-US" sz="600" dirty="0">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860">
                <a:tc>
                  <a:txBody>
                    <a:bodyPr/>
                    <a:lstStyle/>
                    <a:p>
                      <a:pPr rtl="0">
                        <a:lnSpc>
                          <a:spcPct val="107000"/>
                        </a:lnSpc>
                        <a:spcAft>
                          <a:spcPts val="0"/>
                        </a:spcAft>
                      </a:pPr>
                      <a:r>
                        <a:rPr lang="en-US" sz="600">
                          <a:effectLst/>
                          <a:latin typeface="Calibri"/>
                          <a:ea typeface="Calibri"/>
                          <a:cs typeface="Arial"/>
                        </a:rPr>
                        <a:t> </a:t>
                      </a:r>
                    </a:p>
                    <a:p>
                      <a:pPr rtl="0">
                        <a:lnSpc>
                          <a:spcPct val="107000"/>
                        </a:lnSpc>
                        <a:spcAft>
                          <a:spcPts val="0"/>
                        </a:spcAft>
                      </a:pPr>
                      <a:r>
                        <a:rPr lang="en-US" sz="600">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endParaRPr lang="en-US" sz="600" dirty="0">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860">
                <a:tc>
                  <a:txBody>
                    <a:bodyPr/>
                    <a:lstStyle/>
                    <a:p>
                      <a:pPr rtl="0">
                        <a:lnSpc>
                          <a:spcPct val="107000"/>
                        </a:lnSpc>
                        <a:spcAft>
                          <a:spcPts val="0"/>
                        </a:spcAft>
                      </a:pPr>
                      <a:r>
                        <a:rPr lang="en-US" sz="600">
                          <a:effectLst/>
                          <a:latin typeface="Calibri"/>
                          <a:ea typeface="Calibri"/>
                          <a:cs typeface="Arial"/>
                        </a:rPr>
                        <a:t> </a:t>
                      </a:r>
                    </a:p>
                    <a:p>
                      <a:pPr rtl="0">
                        <a:lnSpc>
                          <a:spcPct val="107000"/>
                        </a:lnSpc>
                        <a:spcAft>
                          <a:spcPts val="0"/>
                        </a:spcAft>
                      </a:pPr>
                      <a:r>
                        <a:rPr lang="en-US" sz="600">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endParaRPr lang="en-US" sz="600" dirty="0">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860">
                <a:tc>
                  <a:txBody>
                    <a:bodyPr/>
                    <a:lstStyle/>
                    <a:p>
                      <a:pPr rtl="0">
                        <a:lnSpc>
                          <a:spcPct val="107000"/>
                        </a:lnSpc>
                        <a:spcAft>
                          <a:spcPts val="0"/>
                        </a:spcAft>
                      </a:pPr>
                      <a:r>
                        <a:rPr lang="en-US" sz="600">
                          <a:effectLst/>
                          <a:latin typeface="Calibri"/>
                          <a:ea typeface="Calibri"/>
                          <a:cs typeface="Arial"/>
                        </a:rPr>
                        <a:t> </a:t>
                      </a:r>
                    </a:p>
                    <a:p>
                      <a:pPr rtl="0">
                        <a:lnSpc>
                          <a:spcPct val="107000"/>
                        </a:lnSpc>
                        <a:spcAft>
                          <a:spcPts val="0"/>
                        </a:spcAft>
                      </a:pPr>
                      <a:r>
                        <a:rPr lang="en-US" sz="600">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endParaRPr lang="en-US" sz="600" dirty="0">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Rectangle 6">
            <a:hlinkClick r:id="rId2" action="ppaction://hlinksldjump"/>
          </p:cNvPr>
          <p:cNvSpPr/>
          <p:nvPr/>
        </p:nvSpPr>
        <p:spPr>
          <a:xfrm>
            <a:off x="416496" y="363434"/>
            <a:ext cx="1008112" cy="401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IQ" sz="2000" b="1" dirty="0" smtClean="0"/>
              <a:t>رجوع </a:t>
            </a:r>
            <a:endParaRPr lang="ar-IQ" sz="2000" b="1" dirty="0"/>
          </a:p>
        </p:txBody>
      </p:sp>
      <p:sp>
        <p:nvSpPr>
          <p:cNvPr id="2" name="Rectangle 1"/>
          <p:cNvSpPr/>
          <p:nvPr/>
        </p:nvSpPr>
        <p:spPr>
          <a:xfrm>
            <a:off x="3440832" y="188640"/>
            <a:ext cx="280831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IQ" sz="3600" b="1" u="sng" dirty="0" smtClean="0">
                <a:solidFill>
                  <a:schemeClr val="tx1"/>
                </a:solidFill>
              </a:rPr>
              <a:t>الاحتياجات </a:t>
            </a:r>
            <a:endParaRPr lang="ar-IQ" sz="3600" b="1" u="sng" dirty="0">
              <a:solidFill>
                <a:schemeClr val="tx1"/>
              </a:solidFill>
            </a:endParaRPr>
          </a:p>
        </p:txBody>
      </p:sp>
      <p:sp>
        <p:nvSpPr>
          <p:cNvPr id="8" name="TextBox 7"/>
          <p:cNvSpPr txBox="1"/>
          <p:nvPr/>
        </p:nvSpPr>
        <p:spPr>
          <a:xfrm>
            <a:off x="4953000" y="766445"/>
            <a:ext cx="4577219" cy="646331"/>
          </a:xfrm>
          <a:prstGeom prst="rect">
            <a:avLst/>
          </a:prstGeom>
          <a:noFill/>
        </p:spPr>
        <p:txBody>
          <a:bodyPr wrap="square" rtlCol="1">
            <a:spAutoFit/>
          </a:bodyPr>
          <a:lstStyle/>
          <a:p>
            <a:pPr eaLnBrk="0" fontAlgn="base" hangingPunct="0">
              <a:spcBef>
                <a:spcPct val="0"/>
              </a:spcBef>
              <a:spcAft>
                <a:spcPct val="0"/>
              </a:spcAft>
            </a:pPr>
            <a:r>
              <a:rPr lang="ar-IQ" b="1" u="sng" dirty="0">
                <a:latin typeface="Calibri" pitchFamily="34" charset="0"/>
                <a:ea typeface="Calibri" pitchFamily="34" charset="0"/>
              </a:rPr>
              <a:t>المهمة (السيناريو)</a:t>
            </a:r>
            <a:r>
              <a:rPr lang="ar-IQ" b="1" dirty="0">
                <a:latin typeface="Calibri" pitchFamily="34" charset="0"/>
                <a:ea typeface="Calibri" pitchFamily="34" charset="0"/>
              </a:rPr>
              <a:t> / سيناريو عمليات مكافحة الارهاب  </a:t>
            </a:r>
          </a:p>
          <a:p>
            <a:pPr eaLnBrk="0" fontAlgn="base" hangingPunct="0">
              <a:spcBef>
                <a:spcPct val="0"/>
              </a:spcBef>
              <a:spcAft>
                <a:spcPct val="0"/>
              </a:spcAft>
            </a:pPr>
            <a:r>
              <a:rPr lang="ar-IQ" b="1" u="sng" dirty="0">
                <a:latin typeface="Calibri" pitchFamily="34" charset="0"/>
                <a:ea typeface="Calibri" pitchFamily="34" charset="0"/>
              </a:rPr>
              <a:t>المـرحــلــة</a:t>
            </a:r>
            <a:r>
              <a:rPr lang="ar-IQ" b="1" dirty="0">
                <a:latin typeface="Calibri" pitchFamily="34" charset="0"/>
                <a:ea typeface="Calibri" pitchFamily="34" charset="0"/>
              </a:rPr>
              <a:t> / الاستحضارات  </a:t>
            </a:r>
          </a:p>
        </p:txBody>
      </p:sp>
      <p:sp>
        <p:nvSpPr>
          <p:cNvPr id="9" name="TextBox 8"/>
          <p:cNvSpPr txBox="1"/>
          <p:nvPr/>
        </p:nvSpPr>
        <p:spPr>
          <a:xfrm>
            <a:off x="-24287" y="5517232"/>
            <a:ext cx="9924470" cy="1323439"/>
          </a:xfrm>
          <a:prstGeom prst="rect">
            <a:avLst/>
          </a:prstGeom>
          <a:noFill/>
        </p:spPr>
        <p:txBody>
          <a:bodyPr wrap="square" rtlCol="1">
            <a:spAutoFit/>
          </a:bodyPr>
          <a:lstStyle/>
          <a:p>
            <a:pPr marL="993775" indent="-993775"/>
            <a:r>
              <a:rPr lang="ar-IQ" sz="2000" b="1" u="sng" dirty="0" smtClean="0">
                <a:solidFill>
                  <a:srgbClr val="FF0000"/>
                </a:solidFill>
                <a:cs typeface="Sultan Medium" pitchFamily="2" charset="-78"/>
              </a:rPr>
              <a:t>ملاحظة</a:t>
            </a:r>
            <a:r>
              <a:rPr lang="ar-IQ" sz="2000" b="1" dirty="0" smtClean="0">
                <a:solidFill>
                  <a:srgbClr val="FF0000"/>
                </a:solidFill>
                <a:cs typeface="Sultan Medium" pitchFamily="2" charset="-78"/>
              </a:rPr>
              <a:t>  </a:t>
            </a:r>
            <a:endParaRPr lang="ar-IQ" sz="2400" b="1" dirty="0" smtClean="0">
              <a:solidFill>
                <a:srgbClr val="FF0000"/>
              </a:solidFill>
              <a:cs typeface="Sultan Medium" pitchFamily="2" charset="-78"/>
            </a:endParaRPr>
          </a:p>
          <a:p>
            <a:pPr marL="361950" indent="-361950">
              <a:buFont typeface="+mj-lt"/>
              <a:buAutoNum type="arabicPeriod"/>
            </a:pPr>
            <a:r>
              <a:rPr lang="ar-IQ" sz="2000" b="1" dirty="0" smtClean="0">
                <a:cs typeface="Sultan Medium" pitchFamily="2" charset="-78"/>
              </a:rPr>
              <a:t>يتم املاء هذا  النموذج من </a:t>
            </a:r>
            <a:r>
              <a:rPr lang="ar-IQ" sz="2000" b="1" dirty="0">
                <a:cs typeface="Sultan Medium" pitchFamily="2" charset="-78"/>
              </a:rPr>
              <a:t>قبل الجهات المستفيدة (اصحاب المصلحة)  وهم مدراء التخطيط في الدوائر </a:t>
            </a:r>
            <a:r>
              <a:rPr lang="ar-IQ" sz="2000" b="1" dirty="0" smtClean="0">
                <a:cs typeface="Sultan Medium" pitchFamily="2" charset="-78"/>
              </a:rPr>
              <a:t>والقيادات والمديريات .</a:t>
            </a:r>
          </a:p>
          <a:p>
            <a:pPr marL="361950" indent="-361950">
              <a:buFont typeface="+mj-lt"/>
              <a:buAutoNum type="arabicPeriod"/>
            </a:pPr>
            <a:r>
              <a:rPr lang="ar-IQ" sz="2000" b="1" dirty="0" smtClean="0">
                <a:cs typeface="Sultan Medium" pitchFamily="2" charset="-78"/>
              </a:rPr>
              <a:t>ان الكتابة باللون الاخضر مجرد مثال  بسيط عن المهام الرئيسة والفرعية  .</a:t>
            </a:r>
            <a:endParaRPr lang="ar-IQ" dirty="0"/>
          </a:p>
        </p:txBody>
      </p:sp>
      <p:sp>
        <p:nvSpPr>
          <p:cNvPr id="10" name="Rounded Rectangular Callout 9"/>
          <p:cNvSpPr/>
          <p:nvPr/>
        </p:nvSpPr>
        <p:spPr>
          <a:xfrm>
            <a:off x="200473" y="1089610"/>
            <a:ext cx="5256584" cy="936104"/>
          </a:xfrm>
          <a:prstGeom prst="wedgeRoundRectCallout">
            <a:avLst>
              <a:gd name="adj1" fmla="val -27353"/>
              <a:gd name="adj2" fmla="val 123971"/>
              <a:gd name="adj3" fmla="val 16667"/>
            </a:avLst>
          </a:prstGeom>
          <a:solidFill>
            <a:schemeClr val="accent3">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lvl="0" algn="justLow"/>
            <a:r>
              <a:rPr lang="ar-IQ" sz="2400" b="1" dirty="0" smtClean="0">
                <a:solidFill>
                  <a:schemeClr val="tx1"/>
                </a:solidFill>
              </a:rPr>
              <a:t>ما هو ضروري وجوده لتنفيذ المهمة بنسبة نجاح 100%</a:t>
            </a:r>
            <a:endParaRPr lang="ar-IQ" sz="2400" b="1" dirty="0">
              <a:solidFill>
                <a:schemeClr val="tx1"/>
              </a:solidFill>
            </a:endParaRPr>
          </a:p>
        </p:txBody>
      </p:sp>
    </p:spTree>
    <p:extLst>
      <p:ext uri="{BB962C8B-B14F-4D97-AF65-F5344CB8AC3E}">
        <p14:creationId xmlns:p14="http://schemas.microsoft.com/office/powerpoint/2010/main" val="27199547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391642945"/>
              </p:ext>
            </p:extLst>
          </p:nvPr>
        </p:nvGraphicFramePr>
        <p:xfrm>
          <a:off x="272479" y="1659807"/>
          <a:ext cx="9145017" cy="3394677"/>
        </p:xfrm>
        <a:graphic>
          <a:graphicData uri="http://schemas.openxmlformats.org/drawingml/2006/table">
            <a:tbl>
              <a:tblPr rtl="1" firstRow="1" firstCol="1" bandRow="1"/>
              <a:tblGrid>
                <a:gridCol w="490765"/>
                <a:gridCol w="5858971"/>
                <a:gridCol w="2795281"/>
              </a:tblGrid>
              <a:tr h="391277">
                <a:tc>
                  <a:txBody>
                    <a:bodyPr/>
                    <a:lstStyle/>
                    <a:p>
                      <a:pPr algn="ctr" rtl="0">
                        <a:lnSpc>
                          <a:spcPct val="107000"/>
                        </a:lnSpc>
                        <a:spcAft>
                          <a:spcPts val="0"/>
                        </a:spcAft>
                      </a:pPr>
                      <a:r>
                        <a:rPr lang="ar-IQ" sz="2000" b="1" dirty="0" smtClean="0">
                          <a:effectLst/>
                          <a:latin typeface="Calibri"/>
                          <a:ea typeface="Calibri"/>
                          <a:cs typeface="Arial"/>
                        </a:rPr>
                        <a:t>ت</a:t>
                      </a:r>
                      <a:endParaRPr lang="en-US" sz="1600" dirty="0">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a:lnSpc>
                          <a:spcPct val="107000"/>
                        </a:lnSpc>
                        <a:spcAft>
                          <a:spcPts val="0"/>
                        </a:spcAft>
                      </a:pPr>
                      <a:r>
                        <a:rPr lang="ar-IQ" sz="2000" b="1" kern="1200" dirty="0" smtClean="0">
                          <a:solidFill>
                            <a:schemeClr val="tx1"/>
                          </a:solidFill>
                          <a:effectLst/>
                          <a:latin typeface="Calibri"/>
                          <a:ea typeface="Calibri"/>
                          <a:cs typeface="Arial"/>
                        </a:rPr>
                        <a:t>الموجو</a:t>
                      </a:r>
                      <a:r>
                        <a:rPr lang="ar-IQ" sz="2000" b="1" kern="1200" baseline="0" dirty="0" smtClean="0">
                          <a:solidFill>
                            <a:schemeClr val="tx1"/>
                          </a:solidFill>
                          <a:effectLst/>
                          <a:latin typeface="Calibri"/>
                          <a:ea typeface="Calibri"/>
                          <a:cs typeface="Arial"/>
                        </a:rPr>
                        <a:t>د الحالي </a:t>
                      </a:r>
                      <a:endParaRPr lang="en-US" sz="2000" b="1" kern="1200" dirty="0">
                        <a:solidFill>
                          <a:schemeClr val="tx1"/>
                        </a:solidFill>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ar-IQ" sz="2000" b="1" kern="1200" dirty="0" smtClean="0">
                          <a:solidFill>
                            <a:schemeClr val="tx1"/>
                          </a:solidFill>
                          <a:effectLst/>
                          <a:latin typeface="+mn-lt"/>
                          <a:ea typeface="Calibri"/>
                          <a:cs typeface="+mn-cs"/>
                        </a:rPr>
                        <a:t>نسبة الاستعداد</a:t>
                      </a:r>
                      <a:endParaRPr lang="en-US" sz="2000" b="1" kern="1200" dirty="0" smtClean="0">
                        <a:solidFill>
                          <a:schemeClr val="tx1"/>
                        </a:solidFill>
                        <a:effectLst/>
                        <a:latin typeface="+mn-lt"/>
                        <a:ea typeface="Calibri"/>
                        <a:cs typeface="Arial"/>
                      </a:endParaRPr>
                    </a:p>
                    <a:p>
                      <a:pPr algn="ctr" rtl="0">
                        <a:lnSpc>
                          <a:spcPct val="107000"/>
                        </a:lnSpc>
                        <a:spcAft>
                          <a:spcPts val="0"/>
                        </a:spcAft>
                      </a:pPr>
                      <a:r>
                        <a:rPr lang="ar-IQ" sz="2000" b="1" kern="1200" dirty="0" smtClean="0">
                          <a:solidFill>
                            <a:schemeClr val="tx1"/>
                          </a:solidFill>
                          <a:effectLst/>
                          <a:latin typeface="Calibri"/>
                          <a:ea typeface="Calibri"/>
                          <a:cs typeface="Arial"/>
                        </a:rPr>
                        <a:t>(الجاهزية</a:t>
                      </a:r>
                      <a:r>
                        <a:rPr lang="ar-IQ" sz="2000" b="1" kern="1200" baseline="0" dirty="0" smtClean="0">
                          <a:solidFill>
                            <a:schemeClr val="tx1"/>
                          </a:solidFill>
                          <a:effectLst/>
                          <a:latin typeface="Calibri"/>
                          <a:ea typeface="Calibri"/>
                          <a:cs typeface="Arial"/>
                        </a:rPr>
                        <a:t>)</a:t>
                      </a:r>
                      <a:endParaRPr lang="en-US" sz="2000" b="1" kern="1200" dirty="0" smtClean="0">
                        <a:solidFill>
                          <a:schemeClr val="tx1"/>
                        </a:solidFill>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32879">
                <a:tc>
                  <a:txBody>
                    <a:bodyPr/>
                    <a:lstStyle/>
                    <a:p>
                      <a:pPr rtl="0">
                        <a:lnSpc>
                          <a:spcPct val="107000"/>
                        </a:lnSpc>
                        <a:spcAft>
                          <a:spcPts val="0"/>
                        </a:spcAft>
                      </a:pPr>
                      <a:r>
                        <a:rPr lang="en-US" sz="600" dirty="0">
                          <a:solidFill>
                            <a:srgbClr val="006600"/>
                          </a:solidFill>
                          <a:effectLst/>
                          <a:latin typeface="Calibri"/>
                          <a:ea typeface="Calibri"/>
                          <a:cs typeface="Arial"/>
                        </a:rPr>
                        <a:t> </a:t>
                      </a:r>
                    </a:p>
                    <a:p>
                      <a:pPr rtl="0">
                        <a:lnSpc>
                          <a:spcPct val="107000"/>
                        </a:lnSpc>
                        <a:spcAft>
                          <a:spcPts val="0"/>
                        </a:spcAft>
                      </a:pPr>
                      <a:r>
                        <a:rPr kumimoji="0" lang="ar-IQ" sz="1800" b="1" i="0" u="none" strike="noStrike" kern="1200" cap="none" spc="0" normalizeH="0" baseline="0" dirty="0" smtClean="0">
                          <a:ln>
                            <a:noFill/>
                          </a:ln>
                          <a:solidFill>
                            <a:srgbClr val="006600"/>
                          </a:solidFill>
                          <a:effectLst/>
                          <a:uLnTx/>
                          <a:uFillTx/>
                          <a:latin typeface="Times New Roman"/>
                          <a:ea typeface="Times New Roman"/>
                          <a:cs typeface="Sultan Medium"/>
                        </a:rPr>
                        <a:t>1</a:t>
                      </a:r>
                      <a:r>
                        <a:rPr kumimoji="0" lang="en-US" sz="1800" b="1" i="0" u="none" strike="noStrike" kern="1200" cap="none" spc="0" normalizeH="0" baseline="0" dirty="0">
                          <a:ln>
                            <a:noFill/>
                          </a:ln>
                          <a:solidFill>
                            <a:srgbClr val="006600"/>
                          </a:solidFill>
                          <a:effectLst/>
                          <a:uLnTx/>
                          <a:uFillTx/>
                          <a:latin typeface="Times New Roman"/>
                          <a:ea typeface="Times New Roman"/>
                          <a:cs typeface="Sultan Medium"/>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Low" defTabSz="914400" rtl="1" eaLnBrk="1" fontAlgn="auto" latinLnBrk="0" hangingPunct="1">
                        <a:lnSpc>
                          <a:spcPct val="100000"/>
                        </a:lnSpc>
                        <a:spcBef>
                          <a:spcPts val="0"/>
                        </a:spcBef>
                        <a:spcAft>
                          <a:spcPts val="0"/>
                        </a:spcAft>
                        <a:buClrTx/>
                        <a:buSzTx/>
                        <a:buFontTx/>
                        <a:buNone/>
                        <a:tabLst/>
                        <a:defRPr/>
                      </a:pPr>
                      <a:r>
                        <a:rPr kumimoji="0" lang="ar-IQ" sz="1400" b="1" i="0" u="none" strike="noStrike" kern="1200" cap="none" spc="0" normalizeH="0" baseline="0" noProof="0" dirty="0" smtClean="0">
                          <a:ln>
                            <a:noFill/>
                          </a:ln>
                          <a:solidFill>
                            <a:srgbClr val="006600"/>
                          </a:solidFill>
                          <a:effectLst/>
                          <a:uLnTx/>
                          <a:uFillTx/>
                          <a:latin typeface="Times New Roman"/>
                          <a:ea typeface="Times New Roman"/>
                          <a:cs typeface="Sultan Medium"/>
                        </a:rPr>
                        <a:t> </a:t>
                      </a:r>
                      <a:r>
                        <a:rPr kumimoji="0" lang="ar-IQ" sz="2400" b="1" i="0" u="none" strike="noStrike" kern="1200" cap="none" spc="0" normalizeH="0" baseline="0" noProof="0" dirty="0" smtClean="0">
                          <a:ln>
                            <a:noFill/>
                          </a:ln>
                          <a:solidFill>
                            <a:srgbClr val="006600"/>
                          </a:solidFill>
                          <a:effectLst/>
                          <a:uLnTx/>
                          <a:uFillTx/>
                          <a:latin typeface="Times New Roman"/>
                          <a:ea typeface="Times New Roman"/>
                          <a:cs typeface="Sultan Medium"/>
                        </a:rPr>
                        <a:t>1 فص أس ق ع الانبار</a:t>
                      </a:r>
                      <a:endParaRPr kumimoji="0" lang="en-US" sz="1600" b="0" i="0" u="none" strike="noStrike" kern="1200" cap="none" spc="0" normalizeH="0" baseline="0" noProof="0" dirty="0" smtClean="0">
                        <a:ln>
                          <a:noFill/>
                        </a:ln>
                        <a:solidFill>
                          <a:srgbClr val="006600"/>
                        </a:solidFill>
                        <a:effectLst/>
                        <a:uLnTx/>
                        <a:uFillTx/>
                        <a:latin typeface="Times New Roman"/>
                        <a:ea typeface="Times New Roman"/>
                        <a:cs typeface="+mn-cs"/>
                      </a:endParaRPr>
                    </a:p>
                    <a:p>
                      <a:pPr rtl="0">
                        <a:lnSpc>
                          <a:spcPct val="107000"/>
                        </a:lnSpc>
                        <a:spcAft>
                          <a:spcPts val="0"/>
                        </a:spcAft>
                      </a:pPr>
                      <a:endParaRPr lang="en-US" sz="600" dirty="0">
                        <a:solidFill>
                          <a:srgbClr val="006600"/>
                        </a:solidFill>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IQ" sz="1800" b="1" i="0" u="none" strike="noStrike" kern="1200" cap="none" spc="0" normalizeH="0" baseline="0" noProof="0" dirty="0" smtClean="0">
                          <a:ln>
                            <a:noFill/>
                          </a:ln>
                          <a:solidFill>
                            <a:srgbClr val="006600"/>
                          </a:solidFill>
                          <a:effectLst/>
                          <a:uLnTx/>
                          <a:uFillTx/>
                          <a:latin typeface="Times New Roman"/>
                          <a:ea typeface="Times New Roman"/>
                          <a:cs typeface="Sultan Medium"/>
                        </a:rPr>
                        <a:t>المستوى الثالث (قادرة جزئيا)</a:t>
                      </a: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IQ" sz="1800" b="1" i="0" u="none" strike="noStrike" kern="1200" cap="none" spc="0" normalizeH="0" baseline="0" noProof="0" dirty="0" smtClean="0">
                          <a:ln>
                            <a:noFill/>
                          </a:ln>
                          <a:solidFill>
                            <a:srgbClr val="006600"/>
                          </a:solidFill>
                          <a:effectLst/>
                          <a:uLnTx/>
                          <a:uFillTx/>
                          <a:latin typeface="Times New Roman"/>
                          <a:ea typeface="Times New Roman"/>
                          <a:cs typeface="Sultan Medium"/>
                        </a:rPr>
                        <a:t>50-69 %</a:t>
                      </a:r>
                      <a:endParaRPr kumimoji="0" lang="en-US" sz="1200" b="0" i="0" u="none" strike="noStrike" kern="1200" cap="none" spc="0" normalizeH="0" baseline="0" noProof="0" dirty="0" smtClean="0">
                        <a:ln>
                          <a:noFill/>
                        </a:ln>
                        <a:solidFill>
                          <a:srgbClr val="006600"/>
                        </a:solidFill>
                        <a:effectLst/>
                        <a:uLnTx/>
                        <a:uFillTx/>
                        <a:latin typeface="Times New Roman"/>
                        <a:ea typeface="Times New Roman"/>
                        <a:cs typeface="+mn-cs"/>
                      </a:endParaRPr>
                    </a:p>
                    <a:p>
                      <a:pPr rtl="0">
                        <a:lnSpc>
                          <a:spcPct val="107000"/>
                        </a:lnSpc>
                        <a:spcAft>
                          <a:spcPts val="0"/>
                        </a:spcAft>
                      </a:pPr>
                      <a:endParaRPr lang="en-US" sz="600" dirty="0">
                        <a:solidFill>
                          <a:srgbClr val="006600"/>
                        </a:solidFill>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879">
                <a:tc>
                  <a:txBody>
                    <a:bodyPr/>
                    <a:lstStyle/>
                    <a:p>
                      <a:pPr rtl="0">
                        <a:lnSpc>
                          <a:spcPct val="107000"/>
                        </a:lnSpc>
                        <a:spcAft>
                          <a:spcPts val="0"/>
                        </a:spcAft>
                      </a:pPr>
                      <a:r>
                        <a:rPr lang="en-US" sz="600" dirty="0">
                          <a:effectLst/>
                          <a:latin typeface="Calibri"/>
                          <a:ea typeface="Calibri"/>
                          <a:cs typeface="Arial"/>
                        </a:rPr>
                        <a:t> </a:t>
                      </a:r>
                    </a:p>
                    <a:p>
                      <a:pPr rtl="0">
                        <a:lnSpc>
                          <a:spcPct val="107000"/>
                        </a:lnSpc>
                        <a:spcAft>
                          <a:spcPts val="0"/>
                        </a:spcAft>
                      </a:pPr>
                      <a:r>
                        <a:rPr lang="en-US" sz="600" dirty="0">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endParaRPr lang="en-US" sz="600" dirty="0">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endParaRPr lang="en-US" sz="600" dirty="0">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879">
                <a:tc>
                  <a:txBody>
                    <a:bodyPr/>
                    <a:lstStyle/>
                    <a:p>
                      <a:pPr rtl="0">
                        <a:lnSpc>
                          <a:spcPct val="107000"/>
                        </a:lnSpc>
                        <a:spcAft>
                          <a:spcPts val="0"/>
                        </a:spcAft>
                      </a:pPr>
                      <a:r>
                        <a:rPr lang="en-US" sz="600" dirty="0">
                          <a:effectLst/>
                          <a:latin typeface="Calibri"/>
                          <a:ea typeface="Calibri"/>
                          <a:cs typeface="Arial"/>
                        </a:rPr>
                        <a:t> </a:t>
                      </a:r>
                    </a:p>
                    <a:p>
                      <a:pPr rtl="0">
                        <a:lnSpc>
                          <a:spcPct val="107000"/>
                        </a:lnSpc>
                        <a:spcAft>
                          <a:spcPts val="0"/>
                        </a:spcAft>
                      </a:pPr>
                      <a:r>
                        <a:rPr lang="en-US" sz="600" dirty="0">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endParaRPr lang="en-US" sz="600" dirty="0">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endParaRPr lang="en-US" sz="600" dirty="0">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879">
                <a:tc>
                  <a:txBody>
                    <a:bodyPr/>
                    <a:lstStyle/>
                    <a:p>
                      <a:pPr rtl="0">
                        <a:lnSpc>
                          <a:spcPct val="107000"/>
                        </a:lnSpc>
                        <a:spcAft>
                          <a:spcPts val="0"/>
                        </a:spcAft>
                      </a:pPr>
                      <a:r>
                        <a:rPr lang="en-US" sz="600">
                          <a:effectLst/>
                          <a:latin typeface="Calibri"/>
                          <a:ea typeface="Calibri"/>
                          <a:cs typeface="Arial"/>
                        </a:rPr>
                        <a:t> </a:t>
                      </a:r>
                    </a:p>
                    <a:p>
                      <a:pPr rtl="0">
                        <a:lnSpc>
                          <a:spcPct val="107000"/>
                        </a:lnSpc>
                        <a:spcAft>
                          <a:spcPts val="0"/>
                        </a:spcAft>
                      </a:pPr>
                      <a:r>
                        <a:rPr lang="en-US" sz="600">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endParaRPr lang="en-US" sz="600" dirty="0">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endParaRPr lang="en-US" sz="600" dirty="0">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879">
                <a:tc>
                  <a:txBody>
                    <a:bodyPr/>
                    <a:lstStyle/>
                    <a:p>
                      <a:pPr rtl="0">
                        <a:lnSpc>
                          <a:spcPct val="107000"/>
                        </a:lnSpc>
                        <a:spcAft>
                          <a:spcPts val="0"/>
                        </a:spcAft>
                      </a:pPr>
                      <a:r>
                        <a:rPr lang="en-US" sz="600">
                          <a:effectLst/>
                          <a:latin typeface="Calibri"/>
                          <a:ea typeface="Calibri"/>
                          <a:cs typeface="Arial"/>
                        </a:rPr>
                        <a:t> </a:t>
                      </a:r>
                    </a:p>
                    <a:p>
                      <a:pPr rtl="0">
                        <a:lnSpc>
                          <a:spcPct val="107000"/>
                        </a:lnSpc>
                        <a:spcAft>
                          <a:spcPts val="0"/>
                        </a:spcAft>
                      </a:pPr>
                      <a:r>
                        <a:rPr lang="en-US" sz="600">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endParaRPr lang="en-US" sz="600" dirty="0">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endParaRPr lang="en-US" sz="600" dirty="0">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879">
                <a:tc>
                  <a:txBody>
                    <a:bodyPr/>
                    <a:lstStyle/>
                    <a:p>
                      <a:pPr rtl="0">
                        <a:lnSpc>
                          <a:spcPct val="107000"/>
                        </a:lnSpc>
                        <a:spcAft>
                          <a:spcPts val="0"/>
                        </a:spcAft>
                      </a:pPr>
                      <a:r>
                        <a:rPr lang="en-US" sz="600">
                          <a:effectLst/>
                          <a:latin typeface="Calibri"/>
                          <a:ea typeface="Calibri"/>
                          <a:cs typeface="Arial"/>
                        </a:rPr>
                        <a:t> </a:t>
                      </a:r>
                    </a:p>
                    <a:p>
                      <a:pPr rtl="0">
                        <a:lnSpc>
                          <a:spcPct val="107000"/>
                        </a:lnSpc>
                        <a:spcAft>
                          <a:spcPts val="0"/>
                        </a:spcAft>
                      </a:pPr>
                      <a:r>
                        <a:rPr lang="en-US" sz="600">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endParaRPr lang="en-US" sz="600" dirty="0">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endParaRPr lang="en-US" sz="600" dirty="0">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879">
                <a:tc>
                  <a:txBody>
                    <a:bodyPr/>
                    <a:lstStyle/>
                    <a:p>
                      <a:pPr rtl="0">
                        <a:lnSpc>
                          <a:spcPct val="107000"/>
                        </a:lnSpc>
                        <a:spcAft>
                          <a:spcPts val="0"/>
                        </a:spcAft>
                      </a:pPr>
                      <a:r>
                        <a:rPr lang="en-US" sz="600">
                          <a:effectLst/>
                          <a:latin typeface="Calibri"/>
                          <a:ea typeface="Calibri"/>
                          <a:cs typeface="Arial"/>
                        </a:rPr>
                        <a:t> </a:t>
                      </a:r>
                    </a:p>
                    <a:p>
                      <a:pPr rtl="0">
                        <a:lnSpc>
                          <a:spcPct val="107000"/>
                        </a:lnSpc>
                        <a:spcAft>
                          <a:spcPts val="0"/>
                        </a:spcAft>
                      </a:pPr>
                      <a:r>
                        <a:rPr lang="en-US" sz="600">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endParaRPr lang="en-US" sz="600" dirty="0">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endParaRPr lang="en-US" sz="600" dirty="0">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879">
                <a:tc>
                  <a:txBody>
                    <a:bodyPr/>
                    <a:lstStyle/>
                    <a:p>
                      <a:pPr rtl="0">
                        <a:lnSpc>
                          <a:spcPct val="107000"/>
                        </a:lnSpc>
                        <a:spcAft>
                          <a:spcPts val="0"/>
                        </a:spcAft>
                      </a:pPr>
                      <a:r>
                        <a:rPr lang="en-US" sz="600">
                          <a:effectLst/>
                          <a:latin typeface="Calibri"/>
                          <a:ea typeface="Calibri"/>
                          <a:cs typeface="Arial"/>
                        </a:rPr>
                        <a:t> </a:t>
                      </a:r>
                    </a:p>
                    <a:p>
                      <a:pPr rtl="0">
                        <a:lnSpc>
                          <a:spcPct val="107000"/>
                        </a:lnSpc>
                        <a:spcAft>
                          <a:spcPts val="0"/>
                        </a:spcAft>
                      </a:pPr>
                      <a:r>
                        <a:rPr lang="en-US" sz="600">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endParaRPr lang="en-US" sz="600">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endParaRPr lang="en-US" sz="600">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879">
                <a:tc>
                  <a:txBody>
                    <a:bodyPr/>
                    <a:lstStyle/>
                    <a:p>
                      <a:pPr rtl="0">
                        <a:lnSpc>
                          <a:spcPct val="107000"/>
                        </a:lnSpc>
                        <a:spcAft>
                          <a:spcPts val="0"/>
                        </a:spcAft>
                      </a:pPr>
                      <a:r>
                        <a:rPr lang="en-US" sz="600">
                          <a:effectLst/>
                          <a:latin typeface="Calibri"/>
                          <a:ea typeface="Calibri"/>
                          <a:cs typeface="Arial"/>
                        </a:rPr>
                        <a:t> </a:t>
                      </a:r>
                    </a:p>
                    <a:p>
                      <a:pPr rtl="0">
                        <a:lnSpc>
                          <a:spcPct val="107000"/>
                        </a:lnSpc>
                        <a:spcAft>
                          <a:spcPts val="0"/>
                        </a:spcAft>
                      </a:pPr>
                      <a:r>
                        <a:rPr lang="en-US" sz="600">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endParaRPr lang="en-US" sz="600" dirty="0">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endParaRPr lang="en-US" sz="600" dirty="0">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879">
                <a:tc>
                  <a:txBody>
                    <a:bodyPr/>
                    <a:lstStyle/>
                    <a:p>
                      <a:pPr rtl="0">
                        <a:lnSpc>
                          <a:spcPct val="107000"/>
                        </a:lnSpc>
                        <a:spcAft>
                          <a:spcPts val="0"/>
                        </a:spcAft>
                      </a:pPr>
                      <a:r>
                        <a:rPr lang="en-US" sz="600">
                          <a:effectLst/>
                          <a:latin typeface="Calibri"/>
                          <a:ea typeface="Calibri"/>
                          <a:cs typeface="Arial"/>
                        </a:rPr>
                        <a:t> </a:t>
                      </a:r>
                    </a:p>
                    <a:p>
                      <a:pPr rtl="0">
                        <a:lnSpc>
                          <a:spcPct val="107000"/>
                        </a:lnSpc>
                        <a:spcAft>
                          <a:spcPts val="0"/>
                        </a:spcAft>
                      </a:pPr>
                      <a:r>
                        <a:rPr lang="en-US" sz="600">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endParaRPr lang="en-US" sz="600">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endParaRPr lang="en-US" sz="600" dirty="0">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Rectangle 6">
            <a:hlinkClick r:id="rId2" action="ppaction://hlinksldjump"/>
          </p:cNvPr>
          <p:cNvSpPr/>
          <p:nvPr/>
        </p:nvSpPr>
        <p:spPr>
          <a:xfrm>
            <a:off x="416496" y="363434"/>
            <a:ext cx="1008112" cy="401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IQ" sz="2000" b="1" dirty="0" smtClean="0"/>
              <a:t>رجوع </a:t>
            </a:r>
            <a:endParaRPr lang="ar-IQ" sz="2000" b="1" dirty="0"/>
          </a:p>
        </p:txBody>
      </p:sp>
      <p:sp>
        <p:nvSpPr>
          <p:cNvPr id="2" name="Rectangle 1"/>
          <p:cNvSpPr/>
          <p:nvPr/>
        </p:nvSpPr>
        <p:spPr>
          <a:xfrm>
            <a:off x="1712640" y="188640"/>
            <a:ext cx="705678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IQ" sz="3600" b="1" u="sng" dirty="0" smtClean="0">
                <a:solidFill>
                  <a:schemeClr val="tx1"/>
                </a:solidFill>
              </a:rPr>
              <a:t>الموجود الحالي ونسبة الاستعداد (الجاهزية) </a:t>
            </a:r>
            <a:endParaRPr lang="ar-IQ" sz="3600" b="1" u="sng" dirty="0">
              <a:solidFill>
                <a:schemeClr val="tx1"/>
              </a:solidFill>
            </a:endParaRPr>
          </a:p>
        </p:txBody>
      </p:sp>
      <p:sp>
        <p:nvSpPr>
          <p:cNvPr id="8" name="TextBox 7"/>
          <p:cNvSpPr txBox="1"/>
          <p:nvPr/>
        </p:nvSpPr>
        <p:spPr>
          <a:xfrm>
            <a:off x="4880992" y="982469"/>
            <a:ext cx="4577219" cy="646331"/>
          </a:xfrm>
          <a:prstGeom prst="rect">
            <a:avLst/>
          </a:prstGeom>
          <a:noFill/>
        </p:spPr>
        <p:txBody>
          <a:bodyPr wrap="square" rtlCol="1">
            <a:spAutoFit/>
          </a:bodyPr>
          <a:lstStyle/>
          <a:p>
            <a:pPr eaLnBrk="0" fontAlgn="base" hangingPunct="0">
              <a:spcBef>
                <a:spcPct val="0"/>
              </a:spcBef>
              <a:spcAft>
                <a:spcPct val="0"/>
              </a:spcAft>
            </a:pPr>
            <a:r>
              <a:rPr lang="ar-IQ" b="1" u="sng" dirty="0">
                <a:latin typeface="Calibri" pitchFamily="34" charset="0"/>
                <a:ea typeface="Calibri" pitchFamily="34" charset="0"/>
              </a:rPr>
              <a:t>المهمة (السيناريو)</a:t>
            </a:r>
            <a:r>
              <a:rPr lang="ar-IQ" b="1" dirty="0">
                <a:latin typeface="Calibri" pitchFamily="34" charset="0"/>
                <a:ea typeface="Calibri" pitchFamily="34" charset="0"/>
              </a:rPr>
              <a:t> / سيناريو عمليات مكافحة الارهاب  </a:t>
            </a:r>
          </a:p>
          <a:p>
            <a:pPr eaLnBrk="0" fontAlgn="base" hangingPunct="0">
              <a:spcBef>
                <a:spcPct val="0"/>
              </a:spcBef>
              <a:spcAft>
                <a:spcPct val="0"/>
              </a:spcAft>
            </a:pPr>
            <a:r>
              <a:rPr lang="ar-IQ" b="1" u="sng" dirty="0">
                <a:latin typeface="Calibri" pitchFamily="34" charset="0"/>
                <a:ea typeface="Calibri" pitchFamily="34" charset="0"/>
              </a:rPr>
              <a:t>المـرحــلــة</a:t>
            </a:r>
            <a:r>
              <a:rPr lang="ar-IQ" b="1" dirty="0">
                <a:latin typeface="Calibri" pitchFamily="34" charset="0"/>
                <a:ea typeface="Calibri" pitchFamily="34" charset="0"/>
              </a:rPr>
              <a:t> / الاستحضارات  </a:t>
            </a:r>
          </a:p>
        </p:txBody>
      </p:sp>
      <p:sp>
        <p:nvSpPr>
          <p:cNvPr id="9" name="TextBox 8"/>
          <p:cNvSpPr txBox="1"/>
          <p:nvPr/>
        </p:nvSpPr>
        <p:spPr>
          <a:xfrm>
            <a:off x="-24287" y="5229200"/>
            <a:ext cx="9924470" cy="1323439"/>
          </a:xfrm>
          <a:prstGeom prst="rect">
            <a:avLst/>
          </a:prstGeom>
          <a:noFill/>
        </p:spPr>
        <p:txBody>
          <a:bodyPr wrap="square" rtlCol="1">
            <a:spAutoFit/>
          </a:bodyPr>
          <a:lstStyle/>
          <a:p>
            <a:pPr marL="993775" indent="-993775"/>
            <a:r>
              <a:rPr lang="ar-IQ" sz="2000" b="1" u="sng" dirty="0" smtClean="0">
                <a:solidFill>
                  <a:srgbClr val="FF0000"/>
                </a:solidFill>
                <a:cs typeface="Sultan Medium" pitchFamily="2" charset="-78"/>
              </a:rPr>
              <a:t>ملاحظة</a:t>
            </a:r>
            <a:r>
              <a:rPr lang="ar-IQ" sz="2000" b="1" dirty="0" smtClean="0">
                <a:solidFill>
                  <a:srgbClr val="FF0000"/>
                </a:solidFill>
                <a:cs typeface="Sultan Medium" pitchFamily="2" charset="-78"/>
              </a:rPr>
              <a:t>  </a:t>
            </a:r>
            <a:endParaRPr lang="ar-IQ" sz="2400" b="1" dirty="0" smtClean="0">
              <a:solidFill>
                <a:srgbClr val="FF0000"/>
              </a:solidFill>
              <a:cs typeface="Sultan Medium" pitchFamily="2" charset="-78"/>
            </a:endParaRPr>
          </a:p>
          <a:p>
            <a:pPr marL="361950" indent="-361950">
              <a:buFont typeface="+mj-lt"/>
              <a:buAutoNum type="arabicPeriod"/>
            </a:pPr>
            <a:r>
              <a:rPr lang="ar-IQ" sz="2000" b="1" dirty="0" smtClean="0">
                <a:cs typeface="Sultan Medium" pitchFamily="2" charset="-78"/>
              </a:rPr>
              <a:t>يتم املاء هذا  النموذج من </a:t>
            </a:r>
            <a:r>
              <a:rPr lang="ar-IQ" sz="2000" b="1" dirty="0">
                <a:cs typeface="Sultan Medium" pitchFamily="2" charset="-78"/>
              </a:rPr>
              <a:t>قبل الجهات المستفيدة (اصحاب المصلحة)  وهم مدراء التخطيط في الدوائر </a:t>
            </a:r>
            <a:r>
              <a:rPr lang="ar-IQ" sz="2000" b="1" dirty="0" smtClean="0">
                <a:cs typeface="Sultan Medium" pitchFamily="2" charset="-78"/>
              </a:rPr>
              <a:t>والقيادات والمديريات .</a:t>
            </a:r>
          </a:p>
          <a:p>
            <a:pPr marL="361950" indent="-361950">
              <a:buFont typeface="+mj-lt"/>
              <a:buAutoNum type="arabicPeriod"/>
            </a:pPr>
            <a:r>
              <a:rPr lang="ar-IQ" sz="2000" b="1" dirty="0" smtClean="0">
                <a:cs typeface="Sultan Medium" pitchFamily="2" charset="-78"/>
              </a:rPr>
              <a:t>ان الكتابة باللون الاخضر مجرد مثال  بسيط عن المهام الرئيسة والفرعية  .</a:t>
            </a:r>
            <a:endParaRPr lang="ar-IQ" dirty="0"/>
          </a:p>
        </p:txBody>
      </p:sp>
    </p:spTree>
    <p:extLst>
      <p:ext uri="{BB962C8B-B14F-4D97-AF65-F5344CB8AC3E}">
        <p14:creationId xmlns:p14="http://schemas.microsoft.com/office/powerpoint/2010/main" val="38360112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0628" y="44624"/>
            <a:ext cx="8035930" cy="497096"/>
          </a:xfrm>
        </p:spPr>
        <p:txBody>
          <a:bodyPr>
            <a:normAutofit fontScale="90000"/>
          </a:bodyPr>
          <a:lstStyle/>
          <a:p>
            <a:r>
              <a:rPr lang="ar-IQ" b="1" u="sng" dirty="0" smtClean="0"/>
              <a:t>المخاطر </a:t>
            </a:r>
            <a:endParaRPr lang="en-US" u="sng" dirty="0"/>
          </a:p>
        </p:txBody>
      </p:sp>
      <p:sp>
        <p:nvSpPr>
          <p:cNvPr id="7" name="Content Placeholder 6"/>
          <p:cNvSpPr>
            <a:spLocks noGrp="1"/>
          </p:cNvSpPr>
          <p:nvPr>
            <p:ph idx="1"/>
          </p:nvPr>
        </p:nvSpPr>
        <p:spPr>
          <a:xfrm>
            <a:off x="272480" y="1393762"/>
            <a:ext cx="9356543" cy="5275598"/>
          </a:xfrm>
        </p:spPr>
        <p:txBody>
          <a:bodyPr>
            <a:normAutofit/>
          </a:bodyPr>
          <a:lstStyle/>
          <a:p>
            <a:pPr algn="r" rtl="1"/>
            <a:r>
              <a:rPr lang="ar-IQ" sz="2000" b="1" dirty="0" smtClean="0">
                <a:latin typeface="Arial" panose="020B0604020202020204" pitchFamily="34" charset="0"/>
                <a:cs typeface="Arial" panose="020B0604020202020204" pitchFamily="34" charset="0"/>
              </a:rPr>
              <a:t>درج المخاطر في نموذج بحيث يكون حسب نسب احتمالية حدوث الخطر وتأثيره .</a:t>
            </a:r>
            <a:endParaRPr lang="en-US" sz="2000" b="1" dirty="0" smtClean="0">
              <a:latin typeface="Arial" panose="020B0604020202020204" pitchFamily="34" charset="0"/>
              <a:cs typeface="Arial" panose="020B0604020202020204" pitchFamily="34" charset="0"/>
            </a:endParaRPr>
          </a:p>
          <a:p>
            <a:pPr algn="r" rtl="1"/>
            <a:r>
              <a:rPr lang="ar-IQ" sz="2000" b="1" dirty="0" smtClean="0">
                <a:latin typeface="Arial" panose="020B0604020202020204" pitchFamily="34" charset="0"/>
                <a:cs typeface="Arial" panose="020B0604020202020204" pitchFamily="34" charset="0"/>
              </a:rPr>
              <a:t>أحيانًا من الممكن تحمل </a:t>
            </a:r>
            <a:r>
              <a:rPr lang="ar-IQ" sz="2000" b="1" dirty="0">
                <a:latin typeface="Arial" panose="020B0604020202020204" pitchFamily="34" charset="0"/>
                <a:cs typeface="Arial" panose="020B0604020202020204" pitchFamily="34" charset="0"/>
              </a:rPr>
              <a:t>المخاطر </a:t>
            </a:r>
            <a:r>
              <a:rPr lang="ar-IQ" sz="2000" b="1" dirty="0" smtClean="0">
                <a:latin typeface="Arial" panose="020B0604020202020204" pitchFamily="34" charset="0"/>
                <a:cs typeface="Arial" panose="020B0604020202020204" pitchFamily="34" charset="0"/>
              </a:rPr>
              <a:t>في حالة عدم امكانية تطوير القدرات المتاحة  لتنفيذ المهمة .</a:t>
            </a:r>
            <a:endParaRPr lang="en-US" sz="2000" b="1" dirty="0" smtClean="0">
              <a:latin typeface="Arial" panose="020B0604020202020204" pitchFamily="34" charset="0"/>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501001700"/>
              </p:ext>
            </p:extLst>
          </p:nvPr>
        </p:nvGraphicFramePr>
        <p:xfrm>
          <a:off x="155316" y="2276872"/>
          <a:ext cx="9518919" cy="2568697"/>
        </p:xfrm>
        <a:graphic>
          <a:graphicData uri="http://schemas.openxmlformats.org/drawingml/2006/table">
            <a:tbl>
              <a:tblPr rtl="1" firstRow="1" firstCol="1" bandRow="1"/>
              <a:tblGrid>
                <a:gridCol w="1169492">
                  <a:extLst>
                    <a:ext uri="{9D8B030D-6E8A-4147-A177-3AD203B41FA5}">
                      <a16:colId xmlns:a16="http://schemas.microsoft.com/office/drawing/2014/main" xmlns="" val="105330350"/>
                    </a:ext>
                  </a:extLst>
                </a:gridCol>
                <a:gridCol w="1235139">
                  <a:extLst>
                    <a:ext uri="{9D8B030D-6E8A-4147-A177-3AD203B41FA5}">
                      <a16:colId xmlns:a16="http://schemas.microsoft.com/office/drawing/2014/main" xmlns="" val="998096672"/>
                    </a:ext>
                  </a:extLst>
                </a:gridCol>
                <a:gridCol w="1451748">
                  <a:extLst>
                    <a:ext uri="{9D8B030D-6E8A-4147-A177-3AD203B41FA5}">
                      <a16:colId xmlns:a16="http://schemas.microsoft.com/office/drawing/2014/main" xmlns="" val="2560919569"/>
                    </a:ext>
                  </a:extLst>
                </a:gridCol>
                <a:gridCol w="1311986">
                  <a:extLst>
                    <a:ext uri="{9D8B030D-6E8A-4147-A177-3AD203B41FA5}">
                      <a16:colId xmlns:a16="http://schemas.microsoft.com/office/drawing/2014/main" xmlns="" val="1307192455"/>
                    </a:ext>
                  </a:extLst>
                </a:gridCol>
                <a:gridCol w="1469642">
                  <a:extLst>
                    <a:ext uri="{9D8B030D-6E8A-4147-A177-3AD203B41FA5}">
                      <a16:colId xmlns:a16="http://schemas.microsoft.com/office/drawing/2014/main" xmlns="" val="1853480627"/>
                    </a:ext>
                  </a:extLst>
                </a:gridCol>
                <a:gridCol w="1289400">
                  <a:extLst>
                    <a:ext uri="{9D8B030D-6E8A-4147-A177-3AD203B41FA5}">
                      <a16:colId xmlns:a16="http://schemas.microsoft.com/office/drawing/2014/main" xmlns="" val="2209592112"/>
                    </a:ext>
                  </a:extLst>
                </a:gridCol>
                <a:gridCol w="1591512">
                  <a:extLst>
                    <a:ext uri="{9D8B030D-6E8A-4147-A177-3AD203B41FA5}">
                      <a16:colId xmlns:a16="http://schemas.microsoft.com/office/drawing/2014/main" xmlns="" val="1893746884"/>
                    </a:ext>
                  </a:extLst>
                </a:gridCol>
              </a:tblGrid>
              <a:tr h="365443">
                <a:tc rowSpan="6">
                  <a:txBody>
                    <a:bodyPr/>
                    <a:lstStyle/>
                    <a:p>
                      <a:pPr marL="71755" marR="71755" algn="ctr">
                        <a:lnSpc>
                          <a:spcPct val="107000"/>
                        </a:lnSpc>
                        <a:spcBef>
                          <a:spcPts val="0"/>
                        </a:spcBef>
                        <a:spcAft>
                          <a:spcPts val="0"/>
                        </a:spcAft>
                      </a:pPr>
                      <a:r>
                        <a:rPr lang="ar-IQ" sz="1800" b="1" baseline="0" dirty="0" smtClean="0">
                          <a:effectLst/>
                          <a:latin typeface="Calibri" panose="020F0502020204030204" pitchFamily="34"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ar-IQ" sz="1800" b="1" dirty="0" smtClean="0">
                          <a:effectLst/>
                          <a:latin typeface="Calibri" panose="020F0502020204030204" pitchFamily="34" charset="0"/>
                          <a:ea typeface="Calibri" panose="020F0502020204030204" pitchFamily="34" charset="0"/>
                          <a:cs typeface="Arial" panose="020B0604020202020204" pitchFamily="34" charset="0"/>
                        </a:rPr>
                        <a:t>عالية جدا</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ar-IQ" sz="1600" b="1" i="0" u="none" strike="noStrike" kern="1200" cap="none" spc="0" normalizeH="0" baseline="0" noProof="0" dirty="0" smtClean="0">
                          <a:ln>
                            <a:noFill/>
                          </a:ln>
                          <a:solidFill>
                            <a:schemeClr val="bg1"/>
                          </a:solidFill>
                          <a:effectLst/>
                          <a:uLnTx/>
                          <a:uFillTx/>
                          <a:latin typeface="Arial" pitchFamily="34" charset="0"/>
                          <a:ea typeface="+mn-ea"/>
                          <a:cs typeface="Times New Roman"/>
                        </a:rPr>
                        <a:t>( 81 -  100 %)</a:t>
                      </a: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0000"/>
                    </a:solidFill>
                  </a:tcPr>
                </a:tc>
                <a:tc>
                  <a:txBody>
                    <a:bodyPr/>
                    <a:lstStyle/>
                    <a:p>
                      <a:pPr marL="0" marR="0" algn="ctr">
                        <a:lnSpc>
                          <a:spcPct val="107000"/>
                        </a:lnSpc>
                        <a:spcBef>
                          <a:spcPts val="0"/>
                        </a:spcBef>
                        <a:spcAft>
                          <a:spcPts val="0"/>
                        </a:spcAft>
                      </a:pPr>
                      <a:r>
                        <a:rPr lang="en-US" sz="1600" b="1" dirty="0">
                          <a:effectLst/>
                          <a:highlight>
                            <a:srgbClr val="FFFF00"/>
                          </a:highligh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0000"/>
                    </a:solidFill>
                  </a:tcPr>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0000"/>
                    </a:solidFill>
                  </a:tcPr>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0000"/>
                    </a:solidFill>
                  </a:tcPr>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0000"/>
                    </a:solidFill>
                  </a:tcPr>
                </a:tc>
                <a:extLst>
                  <a:ext uri="{0D108BD9-81ED-4DB2-BD59-A6C34878D82A}">
                    <a16:rowId xmlns:a16="http://schemas.microsoft.com/office/drawing/2014/main" xmlns="" val="2673107697"/>
                  </a:ext>
                </a:extLst>
              </a:tr>
              <a:tr h="365443">
                <a:tc vMerge="1">
                  <a:txBody>
                    <a:bodyPr/>
                    <a:lstStyle/>
                    <a:p>
                      <a:endParaRPr lang="en-US"/>
                    </a:p>
                  </a:txBody>
                  <a:tcPr/>
                </a:tc>
                <a:tc>
                  <a:txBody>
                    <a:bodyPr/>
                    <a:lstStyle/>
                    <a:p>
                      <a:pPr marL="0" marR="0" algn="ctr">
                        <a:lnSpc>
                          <a:spcPct val="107000"/>
                        </a:lnSpc>
                        <a:spcBef>
                          <a:spcPts val="0"/>
                        </a:spcBef>
                        <a:spcAft>
                          <a:spcPts val="0"/>
                        </a:spcAft>
                      </a:pPr>
                      <a:r>
                        <a:rPr lang="ar-IQ" sz="1800" b="1" dirty="0" smtClean="0">
                          <a:effectLst/>
                          <a:latin typeface="Calibri" panose="020F0502020204030204" pitchFamily="34" charset="0"/>
                          <a:ea typeface="Calibri" panose="020F0502020204030204" pitchFamily="34" charset="0"/>
                          <a:cs typeface="Arial" panose="020B0604020202020204" pitchFamily="34" charset="0"/>
                        </a:rPr>
                        <a:t>عالية</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ar-IQ" sz="1600" b="1" i="0" u="none" strike="noStrike" kern="1200" cap="none" spc="0" normalizeH="0" baseline="0" noProof="0" dirty="0" smtClean="0">
                          <a:ln>
                            <a:noFill/>
                          </a:ln>
                          <a:solidFill>
                            <a:schemeClr val="bg1"/>
                          </a:solidFill>
                          <a:effectLst/>
                          <a:uLnTx/>
                          <a:uFillTx/>
                          <a:latin typeface="Arial" pitchFamily="34" charset="0"/>
                          <a:ea typeface="+mn-ea"/>
                          <a:cs typeface="Times New Roman"/>
                        </a:rPr>
                        <a:t>(71 – 80 %)</a:t>
                      </a:r>
                      <a:endParaRPr kumimoji="0" lang="en-US" sz="1600" b="1" i="0" u="none" strike="noStrike" kern="1200" cap="none" spc="0" normalizeH="0" baseline="0" noProof="0" dirty="0" smtClean="0">
                        <a:ln>
                          <a:noFill/>
                        </a:ln>
                        <a:solidFill>
                          <a:schemeClr val="bg1"/>
                        </a:solidFill>
                        <a:effectLst/>
                        <a:uLnTx/>
                        <a:uFillTx/>
                        <a:latin typeface="Arial" pitchFamily="34" charset="0"/>
                        <a:ea typeface="+mn-ea"/>
                        <a:cs typeface="+mn-cs"/>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07000"/>
                        </a:lnSpc>
                        <a:spcBef>
                          <a:spcPts val="0"/>
                        </a:spcBef>
                        <a:spcAft>
                          <a:spcPts val="0"/>
                        </a:spcAft>
                      </a:pPr>
                      <a:r>
                        <a:rPr lang="en-US" sz="1600" b="1" dirty="0">
                          <a:effectLst/>
                          <a:highlight>
                            <a:srgbClr val="FFFF00"/>
                          </a:highligh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0000"/>
                    </a:solidFill>
                  </a:tcPr>
                </a:tc>
                <a:extLst>
                  <a:ext uri="{0D108BD9-81ED-4DB2-BD59-A6C34878D82A}">
                    <a16:rowId xmlns:a16="http://schemas.microsoft.com/office/drawing/2014/main" xmlns="" val="3441519793"/>
                  </a:ext>
                </a:extLst>
              </a:tr>
              <a:tr h="349234">
                <a:tc vMerge="1">
                  <a:txBody>
                    <a:bodyPr/>
                    <a:lstStyle/>
                    <a:p>
                      <a:endParaRPr lang="en-US"/>
                    </a:p>
                  </a:txBody>
                  <a:tcPr/>
                </a:tc>
                <a:tc>
                  <a:txBody>
                    <a:bodyPr/>
                    <a:lstStyle/>
                    <a:p>
                      <a:pPr marL="0" marR="0" algn="ctr">
                        <a:lnSpc>
                          <a:spcPct val="107000"/>
                        </a:lnSpc>
                        <a:spcBef>
                          <a:spcPts val="0"/>
                        </a:spcBef>
                        <a:spcAft>
                          <a:spcPts val="0"/>
                        </a:spcAft>
                      </a:pPr>
                      <a:r>
                        <a:rPr lang="ar-IQ" sz="1800" b="1" dirty="0" smtClean="0">
                          <a:effectLst/>
                          <a:latin typeface="Calibri" panose="020F0502020204030204" pitchFamily="34" charset="0"/>
                          <a:ea typeface="Calibri" panose="020F0502020204030204" pitchFamily="34" charset="0"/>
                          <a:cs typeface="Arial" panose="020B0604020202020204" pitchFamily="34" charset="0"/>
                        </a:rPr>
                        <a:t>متوسطة</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ar-IQ" sz="1600" b="1" i="0" u="none" strike="noStrike" kern="1200" cap="none" spc="0" normalizeH="0" baseline="0" noProof="0" dirty="0" smtClean="0">
                          <a:ln>
                            <a:noFill/>
                          </a:ln>
                          <a:solidFill>
                            <a:prstClr val="black"/>
                          </a:solidFill>
                          <a:effectLst/>
                          <a:uLnTx/>
                          <a:uFillTx/>
                          <a:latin typeface="Arial" pitchFamily="34" charset="0"/>
                          <a:ea typeface="+mn-ea"/>
                          <a:cs typeface="Times New Roman"/>
                        </a:rPr>
                        <a:t>( 51 – 70 % ) </a:t>
                      </a:r>
                      <a:r>
                        <a:rPr lang="en-US" sz="1600" b="1" dirty="0" smtClean="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6600"/>
                    </a:solidFill>
                  </a:tcPr>
                </a:tc>
                <a:tc>
                  <a:txBody>
                    <a:bodyPr/>
                    <a:lstStyle/>
                    <a:p>
                      <a:pPr marL="0" marR="0" algn="ctr">
                        <a:lnSpc>
                          <a:spcPct val="107000"/>
                        </a:lnSpc>
                        <a:spcBef>
                          <a:spcPts val="0"/>
                        </a:spcBef>
                        <a:spcAft>
                          <a:spcPts val="0"/>
                        </a:spcAft>
                      </a:pPr>
                      <a:r>
                        <a:rPr lang="en-US" sz="1600" b="1" dirty="0">
                          <a:effectLst/>
                          <a:highlight>
                            <a:srgbClr val="FFFF00"/>
                          </a:highligh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6600"/>
                    </a:solidFill>
                  </a:tcPr>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6600"/>
                    </a:solidFill>
                  </a:tcPr>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0000"/>
                    </a:solidFill>
                  </a:tcPr>
                </a:tc>
                <a:extLst>
                  <a:ext uri="{0D108BD9-81ED-4DB2-BD59-A6C34878D82A}">
                    <a16:rowId xmlns:a16="http://schemas.microsoft.com/office/drawing/2014/main" xmlns="" val="20827168"/>
                  </a:ext>
                </a:extLst>
              </a:tr>
              <a:tr h="365443">
                <a:tc vMerge="1">
                  <a:txBody>
                    <a:bodyPr/>
                    <a:lstStyle/>
                    <a:p>
                      <a:endParaRPr lang="en-US"/>
                    </a:p>
                  </a:txBody>
                  <a:tcPr/>
                </a:tc>
                <a:tc>
                  <a:txBody>
                    <a:bodyPr/>
                    <a:lstStyle/>
                    <a:p>
                      <a:pPr marL="0" marR="0" algn="ctr">
                        <a:lnSpc>
                          <a:spcPct val="107000"/>
                        </a:lnSpc>
                        <a:spcBef>
                          <a:spcPts val="0"/>
                        </a:spcBef>
                        <a:spcAft>
                          <a:spcPts val="0"/>
                        </a:spcAft>
                      </a:pPr>
                      <a:r>
                        <a:rPr lang="ar-IQ" sz="1800" b="1" dirty="0" smtClean="0">
                          <a:effectLst/>
                          <a:latin typeface="Calibri" panose="020F0502020204030204" pitchFamily="34" charset="0"/>
                          <a:ea typeface="Calibri" panose="020F0502020204030204" pitchFamily="34" charset="0"/>
                          <a:cs typeface="Arial" panose="020B0604020202020204" pitchFamily="34" charset="0"/>
                        </a:rPr>
                        <a:t>منخفضة</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ar-SA" sz="1600" b="1" i="0" u="none" strike="noStrike" kern="1200" cap="none" spc="0" normalizeH="0" baseline="0" noProof="0" dirty="0" smtClean="0">
                          <a:ln>
                            <a:noFill/>
                          </a:ln>
                          <a:solidFill>
                            <a:prstClr val="black"/>
                          </a:solidFill>
                          <a:effectLst/>
                          <a:uLnTx/>
                          <a:uFillTx/>
                          <a:latin typeface="Arial" pitchFamily="34" charset="0"/>
                          <a:ea typeface="+mn-ea"/>
                          <a:cs typeface="Times New Roman"/>
                        </a:rPr>
                        <a:t>(</a:t>
                      </a:r>
                      <a:r>
                        <a:rPr kumimoji="0" lang="ar-IQ" sz="1600" b="1" i="0" u="none" strike="noStrike" kern="1200" cap="none" spc="0" normalizeH="0" baseline="0" noProof="0" dirty="0" smtClean="0">
                          <a:ln>
                            <a:noFill/>
                          </a:ln>
                          <a:solidFill>
                            <a:prstClr val="black"/>
                          </a:solidFill>
                          <a:effectLst/>
                          <a:uLnTx/>
                          <a:uFillTx/>
                          <a:latin typeface="Arial" pitchFamily="34" charset="0"/>
                          <a:ea typeface="+mn-ea"/>
                          <a:cs typeface="Times New Roman"/>
                        </a:rPr>
                        <a:t> 31 </a:t>
                      </a:r>
                      <a:r>
                        <a:rPr kumimoji="0" lang="ar-SA" sz="1600" b="1" i="0" u="none" strike="noStrike" kern="1200" cap="none" spc="0" normalizeH="0" baseline="0" noProof="0" dirty="0" smtClean="0">
                          <a:ln>
                            <a:noFill/>
                          </a:ln>
                          <a:solidFill>
                            <a:prstClr val="black"/>
                          </a:solidFill>
                          <a:effectLst/>
                          <a:uLnTx/>
                          <a:uFillTx/>
                          <a:latin typeface="Arial" pitchFamily="34" charset="0"/>
                          <a:ea typeface="+mn-ea"/>
                          <a:cs typeface="Times New Roman"/>
                        </a:rPr>
                        <a:t>– </a:t>
                      </a:r>
                      <a:r>
                        <a:rPr kumimoji="0" lang="ar-IQ" sz="1600" b="1" i="0" u="none" strike="noStrike" kern="1200" cap="none" spc="0" normalizeH="0" baseline="0" noProof="0" dirty="0" smtClean="0">
                          <a:ln>
                            <a:noFill/>
                          </a:ln>
                          <a:solidFill>
                            <a:prstClr val="black"/>
                          </a:solidFill>
                          <a:effectLst/>
                          <a:uLnTx/>
                          <a:uFillTx/>
                          <a:latin typeface="Arial" pitchFamily="34" charset="0"/>
                          <a:ea typeface="+mn-ea"/>
                          <a:cs typeface="Times New Roman"/>
                        </a:rPr>
                        <a:t>50 %</a:t>
                      </a:r>
                      <a:r>
                        <a:rPr kumimoji="0" lang="ar-SA" sz="1600" b="1" i="0" u="none" strike="noStrike" kern="1200" cap="none" spc="0" normalizeH="0" baseline="0" noProof="0" dirty="0" smtClean="0">
                          <a:ln>
                            <a:noFill/>
                          </a:ln>
                          <a:solidFill>
                            <a:prstClr val="black"/>
                          </a:solidFill>
                          <a:effectLst/>
                          <a:uLnTx/>
                          <a:uFillTx/>
                          <a:latin typeface="Arial" pitchFamily="34" charset="0"/>
                          <a:ea typeface="+mn-ea"/>
                          <a:cs typeface="Times New Roman"/>
                        </a:rPr>
                        <a:t>)</a:t>
                      </a:r>
                      <a:endParaRPr kumimoji="0" lang="en-US" sz="1600" b="1" i="0" u="none" strike="noStrike" kern="1200" cap="none" spc="0" normalizeH="0" baseline="0" noProof="0" dirty="0" smtClean="0">
                        <a:ln>
                          <a:noFill/>
                        </a:ln>
                        <a:solidFill>
                          <a:prstClr val="black"/>
                        </a:solidFill>
                        <a:effectLst/>
                        <a:uLnTx/>
                        <a:uFillTx/>
                        <a:latin typeface="Arial" pitchFamily="34" charset="0"/>
                        <a:ea typeface="+mn-ea"/>
                        <a:cs typeface="+mn-cs"/>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6600"/>
                    </a:solidFill>
                  </a:tcPr>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0000"/>
                    </a:solidFill>
                  </a:tcPr>
                </a:tc>
                <a:extLst>
                  <a:ext uri="{0D108BD9-81ED-4DB2-BD59-A6C34878D82A}">
                    <a16:rowId xmlns:a16="http://schemas.microsoft.com/office/drawing/2014/main" xmlns="" val="1973401116"/>
                  </a:ext>
                </a:extLst>
              </a:tr>
              <a:tr h="366340">
                <a:tc vMerge="1">
                  <a:txBody>
                    <a:bodyPr/>
                    <a:lstStyle/>
                    <a:p>
                      <a:endParaRPr lang="en-US"/>
                    </a:p>
                  </a:txBody>
                  <a:tcPr/>
                </a:tc>
                <a:tc>
                  <a:txBody>
                    <a:bodyPr/>
                    <a:lstStyle/>
                    <a:p>
                      <a:pPr marL="0" marR="0" algn="ctr">
                        <a:lnSpc>
                          <a:spcPct val="107000"/>
                        </a:lnSpc>
                        <a:spcBef>
                          <a:spcPts val="0"/>
                        </a:spcBef>
                        <a:spcAft>
                          <a:spcPts val="0"/>
                        </a:spcAft>
                      </a:pPr>
                      <a:r>
                        <a:rPr lang="ar-IQ" sz="1800" b="1" dirty="0" smtClean="0">
                          <a:effectLst/>
                          <a:latin typeface="Calibri" panose="020F0502020204030204" pitchFamily="34" charset="0"/>
                          <a:ea typeface="Calibri" panose="020F0502020204030204" pitchFamily="34" charset="0"/>
                          <a:cs typeface="Arial" panose="020B0604020202020204" pitchFamily="34" charset="0"/>
                        </a:rPr>
                        <a:t>منخفضة</a:t>
                      </a:r>
                      <a:r>
                        <a:rPr lang="ar-IQ" sz="1800" b="1" baseline="0" dirty="0" smtClean="0">
                          <a:effectLst/>
                          <a:latin typeface="Calibri" panose="020F0502020204030204" pitchFamily="34" charset="0"/>
                          <a:ea typeface="Calibri" panose="020F0502020204030204" pitchFamily="34" charset="0"/>
                          <a:cs typeface="Arial" panose="020B0604020202020204" pitchFamily="34" charset="0"/>
                        </a:rPr>
                        <a:t> جدا</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lang="en-US" sz="16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 </a:t>
                      </a:r>
                      <a:r>
                        <a:rPr kumimoji="0" lang="ar-SA" sz="1600" b="1" i="0" u="none" strike="noStrike" kern="1200" cap="none" spc="0" normalizeH="0" baseline="0" noProof="0" dirty="0" smtClean="0">
                          <a:ln>
                            <a:noFill/>
                          </a:ln>
                          <a:solidFill>
                            <a:schemeClr val="bg1"/>
                          </a:solidFill>
                          <a:effectLst/>
                          <a:uLnTx/>
                          <a:uFillTx/>
                          <a:latin typeface="Arial" pitchFamily="34" charset="0"/>
                          <a:ea typeface="+mn-ea"/>
                          <a:cs typeface="Times New Roman"/>
                        </a:rPr>
                        <a:t>(</a:t>
                      </a:r>
                      <a:r>
                        <a:rPr kumimoji="0" lang="ar-IQ" sz="1600" b="1" i="0" u="none" strike="noStrike" kern="1200" cap="none" spc="0" normalizeH="0" baseline="0" noProof="0" dirty="0" smtClean="0">
                          <a:ln>
                            <a:noFill/>
                          </a:ln>
                          <a:solidFill>
                            <a:schemeClr val="bg1"/>
                          </a:solidFill>
                          <a:effectLst/>
                          <a:uLnTx/>
                          <a:uFillTx/>
                          <a:latin typeface="Arial" pitchFamily="34" charset="0"/>
                          <a:ea typeface="+mn-ea"/>
                          <a:cs typeface="Times New Roman"/>
                        </a:rPr>
                        <a:t> 11</a:t>
                      </a:r>
                      <a:r>
                        <a:rPr kumimoji="0" lang="ar-SA" sz="1600" b="1" i="0" u="none" strike="noStrike" kern="1200" cap="none" spc="0" normalizeH="0" baseline="0" noProof="0" dirty="0" smtClean="0">
                          <a:ln>
                            <a:noFill/>
                          </a:ln>
                          <a:solidFill>
                            <a:schemeClr val="bg1"/>
                          </a:solidFill>
                          <a:effectLst/>
                          <a:uLnTx/>
                          <a:uFillTx/>
                          <a:latin typeface="Arial" pitchFamily="34" charset="0"/>
                          <a:ea typeface="+mn-ea"/>
                          <a:cs typeface="Times New Roman"/>
                        </a:rPr>
                        <a:t>- </a:t>
                      </a:r>
                      <a:r>
                        <a:rPr kumimoji="0" lang="ar-IQ" sz="1600" b="1" i="0" u="none" strike="noStrike" kern="1200" cap="none" spc="0" normalizeH="0" baseline="0" noProof="0" dirty="0" smtClean="0">
                          <a:ln>
                            <a:noFill/>
                          </a:ln>
                          <a:solidFill>
                            <a:schemeClr val="bg1"/>
                          </a:solidFill>
                          <a:effectLst/>
                          <a:uLnTx/>
                          <a:uFillTx/>
                          <a:latin typeface="Arial" pitchFamily="34" charset="0"/>
                          <a:ea typeface="+mn-ea"/>
                          <a:cs typeface="Times New Roman"/>
                        </a:rPr>
                        <a:t>30 %</a:t>
                      </a:r>
                      <a:r>
                        <a:rPr kumimoji="0" lang="ar-SA" sz="1600" b="1" i="0" u="none" strike="noStrike" kern="1200" cap="none" spc="0" normalizeH="0" baseline="0" noProof="0" dirty="0" smtClean="0">
                          <a:ln>
                            <a:noFill/>
                          </a:ln>
                          <a:solidFill>
                            <a:schemeClr val="bg1"/>
                          </a:solidFill>
                          <a:effectLst/>
                          <a:uLnTx/>
                          <a:uFillTx/>
                          <a:latin typeface="Arial" pitchFamily="34" charset="0"/>
                          <a:ea typeface="+mn-ea"/>
                          <a:cs typeface="Times New Roman"/>
                        </a:rPr>
                        <a:t>)</a:t>
                      </a:r>
                      <a:endParaRPr kumimoji="0" lang="en-US" sz="1600" b="1" i="0" u="none" strike="noStrike" kern="1200" cap="none" spc="0" normalizeH="0" baseline="0" noProof="0" dirty="0">
                        <a:ln>
                          <a:noFill/>
                        </a:ln>
                        <a:solidFill>
                          <a:schemeClr val="bg1"/>
                        </a:solidFill>
                        <a:effectLst/>
                        <a:uLnTx/>
                        <a:uFillTx/>
                        <a:latin typeface="Arial" pitchFamily="34" charset="0"/>
                        <a:ea typeface="+mn-ea"/>
                        <a:cs typeface="+mn-cs"/>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A84C"/>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ar-SA" sz="1600" b="1" i="0" u="none" strike="noStrike" kern="1200" cap="none" spc="0" normalizeH="0" baseline="0" noProof="0" dirty="0" smtClean="0">
                          <a:ln>
                            <a:noFill/>
                          </a:ln>
                          <a:solidFill>
                            <a:prstClr val="black"/>
                          </a:solidFill>
                          <a:effectLst/>
                          <a:uLnTx/>
                          <a:uFillTx/>
                          <a:latin typeface="Arial" pitchFamily="34" charset="0"/>
                          <a:ea typeface="+mn-ea"/>
                          <a:cs typeface="Times New Roman"/>
                        </a:rPr>
                        <a:t>(</a:t>
                      </a:r>
                      <a:r>
                        <a:rPr kumimoji="0" lang="ar-IQ" sz="1600" b="1" i="0" u="none" strike="noStrike" kern="1200" cap="none" spc="0" normalizeH="0" baseline="0" noProof="0" dirty="0" smtClean="0">
                          <a:ln>
                            <a:noFill/>
                          </a:ln>
                          <a:solidFill>
                            <a:prstClr val="black"/>
                          </a:solidFill>
                          <a:effectLst/>
                          <a:uLnTx/>
                          <a:uFillTx/>
                          <a:latin typeface="Arial" pitchFamily="34" charset="0"/>
                          <a:ea typeface="+mn-ea"/>
                          <a:cs typeface="Times New Roman"/>
                        </a:rPr>
                        <a:t> 31 </a:t>
                      </a:r>
                      <a:r>
                        <a:rPr kumimoji="0" lang="ar-SA" sz="1600" b="1" i="0" u="none" strike="noStrike" kern="1200" cap="none" spc="0" normalizeH="0" baseline="0" noProof="0" dirty="0" smtClean="0">
                          <a:ln>
                            <a:noFill/>
                          </a:ln>
                          <a:solidFill>
                            <a:prstClr val="black"/>
                          </a:solidFill>
                          <a:effectLst/>
                          <a:uLnTx/>
                          <a:uFillTx/>
                          <a:latin typeface="Arial" pitchFamily="34" charset="0"/>
                          <a:ea typeface="+mn-ea"/>
                          <a:cs typeface="Times New Roman"/>
                        </a:rPr>
                        <a:t>– </a:t>
                      </a:r>
                      <a:r>
                        <a:rPr kumimoji="0" lang="ar-IQ" sz="1600" b="1" i="0" u="none" strike="noStrike" kern="1200" cap="none" spc="0" normalizeH="0" baseline="0" noProof="0" dirty="0" smtClean="0">
                          <a:ln>
                            <a:noFill/>
                          </a:ln>
                          <a:solidFill>
                            <a:prstClr val="black"/>
                          </a:solidFill>
                          <a:effectLst/>
                          <a:uLnTx/>
                          <a:uFillTx/>
                          <a:latin typeface="Arial" pitchFamily="34" charset="0"/>
                          <a:ea typeface="+mn-ea"/>
                          <a:cs typeface="Times New Roman"/>
                        </a:rPr>
                        <a:t>50 %</a:t>
                      </a:r>
                      <a:r>
                        <a:rPr kumimoji="0" lang="ar-SA" sz="1600" b="1" i="0" u="none" strike="noStrike" kern="1200" cap="none" spc="0" normalizeH="0" baseline="0" noProof="0" dirty="0" smtClean="0">
                          <a:ln>
                            <a:noFill/>
                          </a:ln>
                          <a:solidFill>
                            <a:prstClr val="black"/>
                          </a:solidFill>
                          <a:effectLst/>
                          <a:uLnTx/>
                          <a:uFillTx/>
                          <a:latin typeface="Arial" pitchFamily="34" charset="0"/>
                          <a:ea typeface="+mn-ea"/>
                          <a:cs typeface="Times New Roman"/>
                        </a:rPr>
                        <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ar-IQ" sz="1600" b="1" i="0" u="none" strike="noStrike" kern="1200" cap="none" spc="0" normalizeH="0" baseline="0" noProof="0" dirty="0" smtClean="0">
                          <a:ln>
                            <a:noFill/>
                          </a:ln>
                          <a:solidFill>
                            <a:prstClr val="black"/>
                          </a:solidFill>
                          <a:effectLst/>
                          <a:uLnTx/>
                          <a:uFillTx/>
                          <a:latin typeface="Arial" pitchFamily="34" charset="0"/>
                          <a:ea typeface="+mn-ea"/>
                          <a:cs typeface="Times New Roman"/>
                        </a:rPr>
                        <a:t>( 51 – 70 % ) </a:t>
                      </a:r>
                      <a:r>
                        <a:rPr kumimoji="0" lang="en-US" sz="1600" b="1"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 </a:t>
                      </a: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660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ar-IQ" sz="1600" b="1" i="0" u="none" strike="noStrike" kern="1200" cap="none" spc="0" normalizeH="0" baseline="0" noProof="0" dirty="0" smtClean="0">
                          <a:ln>
                            <a:noFill/>
                          </a:ln>
                          <a:solidFill>
                            <a:prstClr val="white"/>
                          </a:solidFill>
                          <a:effectLst/>
                          <a:uLnTx/>
                          <a:uFillTx/>
                          <a:latin typeface="Arial" pitchFamily="34" charset="0"/>
                          <a:ea typeface="+mn-ea"/>
                          <a:cs typeface="Times New Roman"/>
                        </a:rPr>
                        <a:t>(71 – 80 %)</a:t>
                      </a: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ar-IQ" sz="1600" b="1" i="0" u="none" strike="noStrike" kern="1200" cap="none" spc="0" normalizeH="0" baseline="0" noProof="0" dirty="0" smtClean="0">
                          <a:ln>
                            <a:noFill/>
                          </a:ln>
                          <a:solidFill>
                            <a:prstClr val="white"/>
                          </a:solidFill>
                          <a:effectLst/>
                          <a:uLnTx/>
                          <a:uFillTx/>
                          <a:latin typeface="Arial" pitchFamily="34" charset="0"/>
                          <a:ea typeface="+mn-ea"/>
                          <a:cs typeface="Times New Roman"/>
                        </a:rPr>
                        <a:t>( 81 -  100 %)</a:t>
                      </a: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0000"/>
                    </a:solidFill>
                  </a:tcPr>
                </a:tc>
                <a:extLst>
                  <a:ext uri="{0D108BD9-81ED-4DB2-BD59-A6C34878D82A}">
                    <a16:rowId xmlns:a16="http://schemas.microsoft.com/office/drawing/2014/main" xmlns="" val="2083830038"/>
                  </a:ext>
                </a:extLst>
              </a:tr>
              <a:tr h="365443">
                <a:tc vMerge="1">
                  <a:txBody>
                    <a:bodyPr/>
                    <a:lstStyle/>
                    <a:p>
                      <a:endParaRPr lang="en-US"/>
                    </a:p>
                  </a:txBody>
                  <a:tcPr/>
                </a:tc>
                <a:tc>
                  <a:txBody>
                    <a:bodyPr/>
                    <a:lstStyle/>
                    <a:p>
                      <a:pPr marL="0" marR="0" algn="ct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Arial" panose="020B0604020202020204" pitchFamily="34" charset="0"/>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ar-IQ" sz="1800" b="1" dirty="0" smtClean="0">
                          <a:effectLst/>
                          <a:latin typeface="Calibri" panose="020F0502020204030204" pitchFamily="34" charset="0"/>
                          <a:ea typeface="Calibri" panose="020F0502020204030204" pitchFamily="34" charset="0"/>
                          <a:cs typeface="Arial" panose="020B0604020202020204" pitchFamily="34" charset="0"/>
                        </a:rPr>
                        <a:t>منخفضة جدا</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ar-IQ" sz="1800" b="1" dirty="0" smtClean="0">
                          <a:effectLst/>
                          <a:latin typeface="Calibri" panose="020F0502020204030204" pitchFamily="34" charset="0"/>
                          <a:ea typeface="Calibri" panose="020F0502020204030204" pitchFamily="34" charset="0"/>
                          <a:cs typeface="Arial" panose="020B0604020202020204" pitchFamily="34" charset="0"/>
                        </a:rPr>
                        <a:t>منخفضة</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ar-IQ" sz="1800" b="1" dirty="0" smtClean="0">
                          <a:effectLst/>
                          <a:latin typeface="Calibri" panose="020F0502020204030204" pitchFamily="34" charset="0"/>
                          <a:ea typeface="Calibri" panose="020F0502020204030204" pitchFamily="34" charset="0"/>
                          <a:cs typeface="Arial" panose="020B0604020202020204" pitchFamily="34" charset="0"/>
                        </a:rPr>
                        <a:t>متوسطة</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ar-IQ" sz="1800" b="1" dirty="0" smtClean="0">
                          <a:effectLst/>
                          <a:latin typeface="Calibri" panose="020F0502020204030204" pitchFamily="34" charset="0"/>
                          <a:ea typeface="Calibri" panose="020F0502020204030204" pitchFamily="34" charset="0"/>
                          <a:cs typeface="Arial" panose="020B0604020202020204" pitchFamily="34" charset="0"/>
                        </a:rPr>
                        <a:t>عالية</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ar-IQ" sz="1800" b="1" dirty="0" smtClean="0">
                          <a:effectLst/>
                          <a:latin typeface="Calibri" panose="020F0502020204030204" pitchFamily="34" charset="0"/>
                          <a:ea typeface="Calibri" panose="020F0502020204030204" pitchFamily="34" charset="0"/>
                          <a:cs typeface="Arial" panose="020B0604020202020204" pitchFamily="34" charset="0"/>
                        </a:rPr>
                        <a:t>عالية جدا</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088710428"/>
                  </a:ext>
                </a:extLst>
              </a:tr>
              <a:tr h="365443">
                <a:tc>
                  <a:txBody>
                    <a:bodyPr/>
                    <a:lstStyle/>
                    <a:p>
                      <a:pPr marL="0" marR="0" algn="ct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Arial" panose="020B0604020202020204" pitchFamily="34" charset="0"/>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marL="0" marR="0" algn="ctr">
                        <a:lnSpc>
                          <a:spcPct val="107000"/>
                        </a:lnSpc>
                        <a:spcBef>
                          <a:spcPts val="0"/>
                        </a:spcBef>
                        <a:spcAft>
                          <a:spcPts val="0"/>
                        </a:spcAft>
                      </a:pPr>
                      <a:r>
                        <a:rPr lang="ar-IQ" sz="2400" b="1" dirty="0" smtClean="0">
                          <a:effectLst/>
                          <a:latin typeface="Calibri" panose="020F0502020204030204" pitchFamily="34" charset="0"/>
                          <a:ea typeface="Calibri" panose="020F0502020204030204" pitchFamily="34" charset="0"/>
                          <a:cs typeface="Arial" panose="020B0604020202020204" pitchFamily="34" charset="0"/>
                        </a:rPr>
                        <a:t>تأثير الخطر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192431260"/>
                  </a:ext>
                </a:extLst>
              </a:tr>
            </a:tbl>
          </a:graphicData>
        </a:graphic>
      </p:graphicFrame>
      <p:sp>
        <p:nvSpPr>
          <p:cNvPr id="3" name="Rectangle 2"/>
          <p:cNvSpPr/>
          <p:nvPr/>
        </p:nvSpPr>
        <p:spPr>
          <a:xfrm>
            <a:off x="200472" y="5157192"/>
            <a:ext cx="9466047" cy="1200329"/>
          </a:xfrm>
          <a:prstGeom prst="rect">
            <a:avLst/>
          </a:prstGeom>
        </p:spPr>
        <p:txBody>
          <a:bodyPr wrap="square">
            <a:spAutoFit/>
          </a:bodyPr>
          <a:lstStyle/>
          <a:p>
            <a:pPr marL="1071563" lvl="0" indent="-1071563" algn="justLow">
              <a:spcBef>
                <a:spcPct val="20000"/>
              </a:spcBef>
            </a:pPr>
            <a:r>
              <a:rPr lang="ar-IQ" sz="2400" u="sng" dirty="0" smtClean="0">
                <a:solidFill>
                  <a:srgbClr val="FF0000"/>
                </a:solidFill>
                <a:cs typeface="Sultan Medium" pitchFamily="2" charset="-78"/>
              </a:rPr>
              <a:t>ملاحظة </a:t>
            </a:r>
            <a:r>
              <a:rPr lang="ar-IQ" sz="2400" dirty="0" smtClean="0">
                <a:solidFill>
                  <a:srgbClr val="FF0000"/>
                </a:solidFill>
                <a:cs typeface="Sultan Medium" pitchFamily="2" charset="-78"/>
              </a:rPr>
              <a:t>. سيوصلنا العمل وفق هذا النموذج  الى تقييم  علمي لجميع المخاطر التي تولدها الثغرات وترتب بأسبقية تبدء من العالية جدا وتنتهي بالمنخفضة من ناحيتي احتمالية الحدوث والتأثير .</a:t>
            </a:r>
            <a:endParaRPr lang="ar-IQ" sz="3200" dirty="0">
              <a:solidFill>
                <a:srgbClr val="FF0000"/>
              </a:solidFill>
              <a:latin typeface="Arial" panose="020B0604020202020204" pitchFamily="34" charset="0"/>
              <a:cs typeface="Arial" panose="020B0604020202020204" pitchFamily="34" charset="0"/>
            </a:endParaRPr>
          </a:p>
        </p:txBody>
      </p:sp>
      <p:sp>
        <p:nvSpPr>
          <p:cNvPr id="10" name="TextBox 9"/>
          <p:cNvSpPr txBox="1"/>
          <p:nvPr/>
        </p:nvSpPr>
        <p:spPr>
          <a:xfrm>
            <a:off x="5097016" y="622429"/>
            <a:ext cx="4577219" cy="646331"/>
          </a:xfrm>
          <a:prstGeom prst="rect">
            <a:avLst/>
          </a:prstGeom>
          <a:noFill/>
        </p:spPr>
        <p:txBody>
          <a:bodyPr wrap="square" rtlCol="1">
            <a:spAutoFit/>
          </a:bodyPr>
          <a:lstStyle/>
          <a:p>
            <a:pPr eaLnBrk="0" fontAlgn="base" hangingPunct="0">
              <a:spcBef>
                <a:spcPct val="0"/>
              </a:spcBef>
              <a:spcAft>
                <a:spcPct val="0"/>
              </a:spcAft>
            </a:pPr>
            <a:r>
              <a:rPr lang="ar-IQ" b="1" u="sng" dirty="0">
                <a:latin typeface="Calibri" pitchFamily="34" charset="0"/>
                <a:ea typeface="Calibri" pitchFamily="34" charset="0"/>
              </a:rPr>
              <a:t>المهمة (السيناريو)</a:t>
            </a:r>
            <a:r>
              <a:rPr lang="ar-IQ" b="1" dirty="0">
                <a:latin typeface="Calibri" pitchFamily="34" charset="0"/>
                <a:ea typeface="Calibri" pitchFamily="34" charset="0"/>
              </a:rPr>
              <a:t> / سيناريو عمليات مكافحة الارهاب  </a:t>
            </a:r>
          </a:p>
          <a:p>
            <a:pPr eaLnBrk="0" fontAlgn="base" hangingPunct="0">
              <a:spcBef>
                <a:spcPct val="0"/>
              </a:spcBef>
              <a:spcAft>
                <a:spcPct val="0"/>
              </a:spcAft>
            </a:pPr>
            <a:r>
              <a:rPr lang="ar-IQ" b="1" u="sng" dirty="0">
                <a:latin typeface="Calibri" pitchFamily="34" charset="0"/>
                <a:ea typeface="Calibri" pitchFamily="34" charset="0"/>
              </a:rPr>
              <a:t>المـرحــلــة</a:t>
            </a:r>
            <a:r>
              <a:rPr lang="ar-IQ" b="1" dirty="0">
                <a:latin typeface="Calibri" pitchFamily="34" charset="0"/>
                <a:ea typeface="Calibri" pitchFamily="34" charset="0"/>
              </a:rPr>
              <a:t> / الاستحضارات  </a:t>
            </a:r>
          </a:p>
        </p:txBody>
      </p:sp>
      <p:sp>
        <p:nvSpPr>
          <p:cNvPr id="5" name="TextBox 4"/>
          <p:cNvSpPr txBox="1"/>
          <p:nvPr/>
        </p:nvSpPr>
        <p:spPr>
          <a:xfrm>
            <a:off x="8630179" y="2564904"/>
            <a:ext cx="1036340" cy="1200329"/>
          </a:xfrm>
          <a:prstGeom prst="rect">
            <a:avLst/>
          </a:prstGeom>
          <a:noFill/>
        </p:spPr>
        <p:txBody>
          <a:bodyPr wrap="square" rtlCol="1">
            <a:spAutoFit/>
          </a:bodyPr>
          <a:lstStyle/>
          <a:p>
            <a:pPr algn="ctr"/>
            <a:r>
              <a:rPr lang="ar-IQ" sz="2400" b="1" dirty="0" smtClean="0"/>
              <a:t>احتمالية </a:t>
            </a:r>
          </a:p>
          <a:p>
            <a:pPr algn="ctr"/>
            <a:r>
              <a:rPr lang="ar-IQ" sz="2400" b="1" dirty="0" smtClean="0"/>
              <a:t>حدوث </a:t>
            </a:r>
          </a:p>
          <a:p>
            <a:pPr algn="ctr"/>
            <a:r>
              <a:rPr lang="ar-IQ" sz="2400" b="1" dirty="0" smtClean="0"/>
              <a:t>الخطر </a:t>
            </a:r>
            <a:endParaRPr lang="ar-IQ" sz="2400" b="1" dirty="0"/>
          </a:p>
        </p:txBody>
      </p:sp>
    </p:spTree>
    <p:extLst>
      <p:ext uri="{BB962C8B-B14F-4D97-AF65-F5344CB8AC3E}">
        <p14:creationId xmlns:p14="http://schemas.microsoft.com/office/powerpoint/2010/main" val="3884723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0628" y="44624"/>
            <a:ext cx="8035930" cy="497096"/>
          </a:xfrm>
        </p:spPr>
        <p:txBody>
          <a:bodyPr>
            <a:normAutofit fontScale="90000"/>
          </a:bodyPr>
          <a:lstStyle/>
          <a:p>
            <a:r>
              <a:rPr lang="ar-IQ" b="1" u="sng" dirty="0" smtClean="0"/>
              <a:t>المخاطر </a:t>
            </a:r>
            <a:endParaRPr lang="en-US" u="sng" dirty="0"/>
          </a:p>
        </p:txBody>
      </p:sp>
      <p:sp>
        <p:nvSpPr>
          <p:cNvPr id="9" name="Rectangle 8">
            <a:hlinkClick r:id="rId3" action="ppaction://hlinksldjump"/>
          </p:cNvPr>
          <p:cNvSpPr/>
          <p:nvPr/>
        </p:nvSpPr>
        <p:spPr>
          <a:xfrm>
            <a:off x="416496" y="363434"/>
            <a:ext cx="1008112" cy="401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IQ" sz="2000" b="1" dirty="0" smtClean="0">
                <a:solidFill>
                  <a:prstClr val="white"/>
                </a:solidFill>
              </a:rPr>
              <a:t>رجوع </a:t>
            </a:r>
            <a:endParaRPr lang="ar-IQ" sz="2000" b="1" dirty="0">
              <a:solidFill>
                <a:prstClr val="white"/>
              </a:solidFill>
            </a:endParaRPr>
          </a:p>
        </p:txBody>
      </p:sp>
      <p:sp>
        <p:nvSpPr>
          <p:cNvPr id="10" name="TextBox 9"/>
          <p:cNvSpPr txBox="1"/>
          <p:nvPr/>
        </p:nvSpPr>
        <p:spPr>
          <a:xfrm>
            <a:off x="5097016" y="622429"/>
            <a:ext cx="4577219" cy="646331"/>
          </a:xfrm>
          <a:prstGeom prst="rect">
            <a:avLst/>
          </a:prstGeom>
          <a:noFill/>
        </p:spPr>
        <p:txBody>
          <a:bodyPr wrap="square" rtlCol="1">
            <a:spAutoFit/>
          </a:bodyPr>
          <a:lstStyle/>
          <a:p>
            <a:pPr eaLnBrk="0" fontAlgn="base" hangingPunct="0">
              <a:spcBef>
                <a:spcPct val="0"/>
              </a:spcBef>
              <a:spcAft>
                <a:spcPct val="0"/>
              </a:spcAft>
            </a:pPr>
            <a:r>
              <a:rPr lang="ar-IQ" b="1" u="sng" dirty="0">
                <a:solidFill>
                  <a:prstClr val="black"/>
                </a:solidFill>
                <a:ea typeface="Calibri" pitchFamily="34" charset="0"/>
              </a:rPr>
              <a:t>المهمة (السيناريو)</a:t>
            </a:r>
            <a:r>
              <a:rPr lang="ar-IQ" b="1" dirty="0">
                <a:solidFill>
                  <a:prstClr val="black"/>
                </a:solidFill>
                <a:ea typeface="Calibri" pitchFamily="34" charset="0"/>
              </a:rPr>
              <a:t> / سيناريو عمليات مكافحة الارهاب  </a:t>
            </a:r>
          </a:p>
          <a:p>
            <a:pPr eaLnBrk="0" fontAlgn="base" hangingPunct="0">
              <a:spcBef>
                <a:spcPct val="0"/>
              </a:spcBef>
              <a:spcAft>
                <a:spcPct val="0"/>
              </a:spcAft>
            </a:pPr>
            <a:r>
              <a:rPr lang="ar-IQ" b="1" u="sng" dirty="0">
                <a:solidFill>
                  <a:prstClr val="black"/>
                </a:solidFill>
                <a:ea typeface="Calibri" pitchFamily="34" charset="0"/>
              </a:rPr>
              <a:t>المـرحــلــة</a:t>
            </a:r>
            <a:r>
              <a:rPr lang="ar-IQ" b="1" dirty="0">
                <a:solidFill>
                  <a:prstClr val="black"/>
                </a:solidFill>
                <a:ea typeface="Calibri" pitchFamily="34" charset="0"/>
              </a:rPr>
              <a:t> / الاستحضارات  </a:t>
            </a:r>
          </a:p>
        </p:txBody>
      </p:sp>
      <p:sp>
        <p:nvSpPr>
          <p:cNvPr id="12" name="TextBox 11"/>
          <p:cNvSpPr txBox="1"/>
          <p:nvPr/>
        </p:nvSpPr>
        <p:spPr>
          <a:xfrm>
            <a:off x="128464" y="5373216"/>
            <a:ext cx="9545771" cy="1015663"/>
          </a:xfrm>
          <a:prstGeom prst="rect">
            <a:avLst/>
          </a:prstGeom>
          <a:noFill/>
        </p:spPr>
        <p:txBody>
          <a:bodyPr wrap="square" rtlCol="1">
            <a:spAutoFit/>
          </a:bodyPr>
          <a:lstStyle/>
          <a:p>
            <a:pPr marL="993775" indent="-993775" algn="justLow"/>
            <a:r>
              <a:rPr lang="ar-IQ" sz="2000" b="1" u="sng" dirty="0" smtClean="0">
                <a:solidFill>
                  <a:srgbClr val="FF0000"/>
                </a:solidFill>
                <a:cs typeface="Sultan Medium" pitchFamily="2" charset="-78"/>
              </a:rPr>
              <a:t>ملاحظة</a:t>
            </a:r>
            <a:r>
              <a:rPr lang="ar-IQ" sz="2000" b="1" dirty="0" smtClean="0">
                <a:solidFill>
                  <a:srgbClr val="FF0000"/>
                </a:solidFill>
                <a:cs typeface="Sultan Medium" pitchFamily="2" charset="-78"/>
              </a:rPr>
              <a:t>  .</a:t>
            </a:r>
            <a:r>
              <a:rPr lang="ar-IQ" sz="2400" b="1" dirty="0">
                <a:solidFill>
                  <a:srgbClr val="FF0000"/>
                </a:solidFill>
                <a:cs typeface="Sultan Medium" pitchFamily="2" charset="-78"/>
              </a:rPr>
              <a:t> </a:t>
            </a:r>
            <a:r>
              <a:rPr lang="ar-IQ" b="1" dirty="0" smtClean="0">
                <a:cs typeface="Sultan Medium" pitchFamily="2" charset="-78"/>
              </a:rPr>
              <a:t>يتم املاء هذا  النموذج من </a:t>
            </a:r>
            <a:r>
              <a:rPr lang="ar-IQ" b="1" dirty="0">
                <a:cs typeface="Sultan Medium" pitchFamily="2" charset="-78"/>
              </a:rPr>
              <a:t>قبل الجهات المستفيدة (اصحاب المصلحة)  وهم مدراء التخطيط في الدوائر والقيادات والمديريات </a:t>
            </a:r>
            <a:r>
              <a:rPr lang="ar-IQ" b="1" dirty="0" smtClean="0">
                <a:cs typeface="Sultan Medium" pitchFamily="2" charset="-78"/>
              </a:rPr>
              <a:t> ودرج </a:t>
            </a:r>
            <a:r>
              <a:rPr lang="ar-IQ" b="1" dirty="0">
                <a:cs typeface="Sultan Medium" pitchFamily="2" charset="-78"/>
              </a:rPr>
              <a:t>جميع المخاطر حسب مستوى احتمالية حدوث كل خطر وتأثيره وفق تقييم الجهات </a:t>
            </a:r>
            <a:r>
              <a:rPr lang="ar-IQ" b="1" dirty="0" smtClean="0">
                <a:cs typeface="Sultan Medium" pitchFamily="2" charset="-78"/>
              </a:rPr>
              <a:t>المستفيدة على ضوء المقياس السابق .</a:t>
            </a:r>
            <a:endParaRPr lang="ar-IQ" b="1" dirty="0">
              <a:cs typeface="Sultan Medium" pitchFamily="2" charset="-78"/>
            </a:endParaRPr>
          </a:p>
        </p:txBody>
      </p:sp>
      <p:graphicFrame>
        <p:nvGraphicFramePr>
          <p:cNvPr id="3" name="Table 2"/>
          <p:cNvGraphicFramePr>
            <a:graphicFrameLocks noGrp="1"/>
          </p:cNvGraphicFramePr>
          <p:nvPr>
            <p:extLst>
              <p:ext uri="{D42A27DB-BD31-4B8C-83A1-F6EECF244321}">
                <p14:modId xmlns:p14="http://schemas.microsoft.com/office/powerpoint/2010/main" val="2984668581"/>
              </p:ext>
            </p:extLst>
          </p:nvPr>
        </p:nvGraphicFramePr>
        <p:xfrm>
          <a:off x="416496" y="1484786"/>
          <a:ext cx="9073008" cy="3737112"/>
        </p:xfrm>
        <a:graphic>
          <a:graphicData uri="http://schemas.openxmlformats.org/drawingml/2006/table">
            <a:tbl>
              <a:tblPr rtl="1" firstRow="1" bandRow="1">
                <a:tableStyleId>{5C22544A-7EE6-4342-B048-85BDC9FD1C3A}</a:tableStyleId>
              </a:tblPr>
              <a:tblGrid>
                <a:gridCol w="347164"/>
                <a:gridCol w="3071606"/>
                <a:gridCol w="3071606"/>
                <a:gridCol w="1332884"/>
                <a:gridCol w="1249748"/>
              </a:tblGrid>
              <a:tr h="705678">
                <a:tc>
                  <a:txBody>
                    <a:bodyPr/>
                    <a:lstStyle/>
                    <a:p>
                      <a:pPr rtl="1"/>
                      <a:r>
                        <a:rPr lang="ar-IQ" dirty="0" smtClean="0">
                          <a:solidFill>
                            <a:schemeClr val="tx1"/>
                          </a:solidFill>
                        </a:rPr>
                        <a:t>ت</a:t>
                      </a:r>
                      <a:endParaRPr lang="ar-IQ"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rtl="1"/>
                      <a:r>
                        <a:rPr lang="ar-IQ" dirty="0" smtClean="0">
                          <a:solidFill>
                            <a:schemeClr val="tx1"/>
                          </a:solidFill>
                        </a:rPr>
                        <a:t>الثغرة (الفجوة ) </a:t>
                      </a:r>
                      <a:endParaRPr lang="ar-IQ"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rtl="1"/>
                      <a:r>
                        <a:rPr lang="ar-IQ" dirty="0" smtClean="0">
                          <a:solidFill>
                            <a:schemeClr val="tx1"/>
                          </a:solidFill>
                        </a:rPr>
                        <a:t>الخطر</a:t>
                      </a:r>
                      <a:endParaRPr lang="ar-IQ"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rtl="1"/>
                      <a:r>
                        <a:rPr lang="ar-IQ" dirty="0" smtClean="0">
                          <a:solidFill>
                            <a:schemeClr val="tx1"/>
                          </a:solidFill>
                        </a:rPr>
                        <a:t>نسبة ودرجة احتمالية</a:t>
                      </a:r>
                      <a:r>
                        <a:rPr lang="ar-IQ" baseline="0" dirty="0" smtClean="0">
                          <a:solidFill>
                            <a:schemeClr val="tx1"/>
                          </a:solidFill>
                        </a:rPr>
                        <a:t> حدوث الخطر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rtl="1"/>
                      <a:r>
                        <a:rPr lang="ar-IQ" dirty="0" smtClean="0">
                          <a:solidFill>
                            <a:schemeClr val="tx1"/>
                          </a:solidFill>
                        </a:rPr>
                        <a:t>نسبة ودرجة </a:t>
                      </a:r>
                    </a:p>
                    <a:p>
                      <a:pPr algn="ctr" rtl="1"/>
                      <a:r>
                        <a:rPr lang="ar-IQ" dirty="0" smtClean="0">
                          <a:solidFill>
                            <a:schemeClr val="tx1"/>
                          </a:solidFill>
                        </a:rPr>
                        <a:t>تأثير</a:t>
                      </a:r>
                      <a:r>
                        <a:rPr lang="ar-IQ" baseline="0" dirty="0" smtClean="0">
                          <a:solidFill>
                            <a:schemeClr val="tx1"/>
                          </a:solidFill>
                        </a:rPr>
                        <a:t> الخطر </a:t>
                      </a:r>
                      <a:endParaRPr lang="ar-IQ"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705678">
                <a:tc>
                  <a:txBody>
                    <a:bodyPr/>
                    <a:lstStyle/>
                    <a:p>
                      <a:pPr rtl="1"/>
                      <a:endParaRPr lang="ar-IQ"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1"/>
                      <a:endParaRPr lang="ar-IQ"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1"/>
                      <a:endParaRPr lang="ar-IQ"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1"/>
                      <a:endParaRPr lang="ar-IQ"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1"/>
                      <a:endParaRPr lang="ar-IQ"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5678">
                <a:tc>
                  <a:txBody>
                    <a:bodyPr/>
                    <a:lstStyle/>
                    <a:p>
                      <a:pPr rtl="1"/>
                      <a:endParaRPr lang="ar-IQ"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1"/>
                      <a:endParaRPr lang="ar-IQ"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1"/>
                      <a:endParaRPr lang="ar-IQ"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1"/>
                      <a:endParaRPr lang="ar-IQ">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1"/>
                      <a:endParaRPr lang="ar-IQ"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5678">
                <a:tc>
                  <a:txBody>
                    <a:bodyPr/>
                    <a:lstStyle/>
                    <a:p>
                      <a:pPr rtl="1"/>
                      <a:endParaRPr lang="ar-IQ">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1"/>
                      <a:endParaRPr lang="ar-IQ"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1"/>
                      <a:endParaRPr lang="ar-IQ"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1"/>
                      <a:endParaRPr lang="ar-IQ">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1"/>
                      <a:endParaRPr lang="ar-IQ"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5678">
                <a:tc>
                  <a:txBody>
                    <a:bodyPr/>
                    <a:lstStyle/>
                    <a:p>
                      <a:pPr rtl="1"/>
                      <a:endParaRPr lang="ar-IQ">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1"/>
                      <a:endParaRPr lang="ar-IQ"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1"/>
                      <a:endParaRPr lang="ar-IQ"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1"/>
                      <a:endParaRPr lang="ar-IQ"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1"/>
                      <a:endParaRPr lang="ar-IQ"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6115278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636415696"/>
              </p:ext>
            </p:extLst>
          </p:nvPr>
        </p:nvGraphicFramePr>
        <p:xfrm>
          <a:off x="525130" y="1748532"/>
          <a:ext cx="8967048" cy="3659156"/>
        </p:xfrm>
        <a:graphic>
          <a:graphicData uri="http://schemas.openxmlformats.org/drawingml/2006/table">
            <a:tbl>
              <a:tblPr rtl="1" firstRow="1" firstCol="1" bandRow="1"/>
              <a:tblGrid>
                <a:gridCol w="480410"/>
                <a:gridCol w="3139796"/>
                <a:gridCol w="5346842"/>
              </a:tblGrid>
              <a:tr h="340660">
                <a:tc>
                  <a:txBody>
                    <a:bodyPr/>
                    <a:lstStyle/>
                    <a:p>
                      <a:pPr algn="r" rtl="1">
                        <a:spcAft>
                          <a:spcPts val="0"/>
                        </a:spcAft>
                        <a:tabLst>
                          <a:tab pos="2971800" algn="ctr"/>
                          <a:tab pos="5943600" algn="r"/>
                        </a:tabLst>
                      </a:pPr>
                      <a:r>
                        <a:rPr lang="ar-SA" sz="2200" b="1" dirty="0">
                          <a:effectLst/>
                          <a:latin typeface="Calibri"/>
                          <a:ea typeface="Calibri"/>
                          <a:cs typeface="Arial"/>
                        </a:rPr>
                        <a:t>ت</a:t>
                      </a:r>
                      <a:endParaRPr lang="en-US" sz="800" dirty="0">
                        <a:effectLst/>
                        <a:latin typeface="Calibri"/>
                        <a:ea typeface="Calibri"/>
                        <a:cs typeface="Arial"/>
                      </a:endParaRP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1">
                        <a:spcAft>
                          <a:spcPts val="0"/>
                        </a:spcAft>
                        <a:tabLst>
                          <a:tab pos="2971800" algn="ctr"/>
                          <a:tab pos="5943600" algn="r"/>
                        </a:tabLst>
                      </a:pPr>
                      <a:r>
                        <a:rPr lang="ar-SA" sz="2200" b="1" dirty="0">
                          <a:effectLst/>
                          <a:latin typeface="Calibri"/>
                          <a:ea typeface="Calibri"/>
                          <a:cs typeface="Arial"/>
                        </a:rPr>
                        <a:t>اسبقيات الثغرات </a:t>
                      </a:r>
                      <a:r>
                        <a:rPr lang="ar-IQ" sz="2200" b="1" dirty="0">
                          <a:effectLst/>
                          <a:latin typeface="Calibri"/>
                          <a:ea typeface="Calibri"/>
                          <a:cs typeface="Arial"/>
                        </a:rPr>
                        <a:t>حسب المخاطر </a:t>
                      </a:r>
                      <a:endParaRPr lang="en-US" sz="800" dirty="0">
                        <a:effectLst/>
                        <a:latin typeface="Calibri"/>
                        <a:ea typeface="Calibri"/>
                        <a:cs typeface="Arial"/>
                      </a:endParaRP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1">
                        <a:spcAft>
                          <a:spcPts val="0"/>
                        </a:spcAft>
                        <a:tabLst>
                          <a:tab pos="2971800" algn="ctr"/>
                          <a:tab pos="5943600" algn="r"/>
                        </a:tabLst>
                      </a:pPr>
                      <a:r>
                        <a:rPr lang="ar-IQ" sz="2200" b="1" dirty="0" smtClean="0">
                          <a:effectLst/>
                          <a:latin typeface="Calibri"/>
                          <a:ea typeface="Calibri"/>
                          <a:cs typeface="Arial"/>
                        </a:rPr>
                        <a:t>الاجراءات</a:t>
                      </a:r>
                      <a:r>
                        <a:rPr lang="ar-IQ" sz="2200" b="1" baseline="0" dirty="0" smtClean="0">
                          <a:effectLst/>
                          <a:latin typeface="Calibri"/>
                          <a:ea typeface="Calibri"/>
                          <a:cs typeface="Arial"/>
                        </a:rPr>
                        <a:t> لسد الثغرات ( الفجوات ) </a:t>
                      </a:r>
                      <a:endParaRPr lang="en-US" sz="800" dirty="0">
                        <a:effectLst/>
                        <a:latin typeface="Calibri"/>
                        <a:ea typeface="Calibri"/>
                        <a:cs typeface="Arial"/>
                      </a:endParaRP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14812">
                <a:tc>
                  <a:txBody>
                    <a:bodyPr/>
                    <a:lstStyle/>
                    <a:p>
                      <a:pPr algn="r" rtl="0">
                        <a:lnSpc>
                          <a:spcPct val="107000"/>
                        </a:lnSpc>
                        <a:spcAft>
                          <a:spcPts val="0"/>
                        </a:spcAft>
                      </a:pPr>
                      <a:r>
                        <a:rPr lang="en-US" sz="80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r>
                        <a:rPr lang="en-US" sz="800" dirty="0">
                          <a:effectLst/>
                          <a:latin typeface="Calibri"/>
                          <a:ea typeface="Calibri"/>
                          <a:cs typeface="Arial"/>
                        </a:rPr>
                        <a:t> </a:t>
                      </a:r>
                    </a:p>
                    <a:p>
                      <a:pPr algn="r" rtl="0">
                        <a:lnSpc>
                          <a:spcPct val="107000"/>
                        </a:lnSpc>
                        <a:spcAft>
                          <a:spcPts val="0"/>
                        </a:spcAft>
                      </a:pPr>
                      <a:r>
                        <a:rPr lang="en-US" sz="800" dirty="0">
                          <a:effectLst/>
                          <a:latin typeface="Calibri"/>
                          <a:ea typeface="Calibri"/>
                          <a:cs typeface="Arial"/>
                        </a:rPr>
                        <a:t> </a:t>
                      </a:r>
                    </a:p>
                    <a:p>
                      <a:pPr algn="r" rtl="0">
                        <a:lnSpc>
                          <a:spcPct val="107000"/>
                        </a:lnSpc>
                        <a:spcAft>
                          <a:spcPts val="0"/>
                        </a:spcAft>
                      </a:pPr>
                      <a:r>
                        <a:rPr lang="en-US" sz="800" dirty="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r>
                        <a:rPr lang="en-US" sz="80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812">
                <a:tc>
                  <a:txBody>
                    <a:bodyPr/>
                    <a:lstStyle/>
                    <a:p>
                      <a:pPr algn="r" rtl="0">
                        <a:lnSpc>
                          <a:spcPct val="107000"/>
                        </a:lnSpc>
                        <a:spcAft>
                          <a:spcPts val="0"/>
                        </a:spcAft>
                      </a:pPr>
                      <a:r>
                        <a:rPr lang="en-US" sz="80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r>
                        <a:rPr lang="en-US" sz="800" dirty="0">
                          <a:effectLst/>
                          <a:latin typeface="Calibri"/>
                          <a:ea typeface="Calibri"/>
                          <a:cs typeface="Arial"/>
                        </a:rPr>
                        <a:t> </a:t>
                      </a:r>
                    </a:p>
                    <a:p>
                      <a:pPr algn="r" rtl="0">
                        <a:lnSpc>
                          <a:spcPct val="107000"/>
                        </a:lnSpc>
                        <a:spcAft>
                          <a:spcPts val="0"/>
                        </a:spcAft>
                      </a:pPr>
                      <a:r>
                        <a:rPr lang="en-US" sz="800" dirty="0">
                          <a:effectLst/>
                          <a:latin typeface="Calibri"/>
                          <a:ea typeface="Calibri"/>
                          <a:cs typeface="Arial"/>
                        </a:rPr>
                        <a:t> </a:t>
                      </a:r>
                    </a:p>
                    <a:p>
                      <a:pPr algn="r" rtl="0">
                        <a:lnSpc>
                          <a:spcPct val="107000"/>
                        </a:lnSpc>
                        <a:spcAft>
                          <a:spcPts val="0"/>
                        </a:spcAft>
                      </a:pPr>
                      <a:r>
                        <a:rPr lang="en-US" sz="800" dirty="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r>
                        <a:rPr lang="en-US" sz="800" dirty="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812">
                <a:tc>
                  <a:txBody>
                    <a:bodyPr/>
                    <a:lstStyle/>
                    <a:p>
                      <a:pPr algn="r" rtl="0">
                        <a:lnSpc>
                          <a:spcPct val="107000"/>
                        </a:lnSpc>
                        <a:spcAft>
                          <a:spcPts val="0"/>
                        </a:spcAft>
                      </a:pPr>
                      <a:r>
                        <a:rPr lang="en-US" sz="80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r>
                        <a:rPr lang="en-US" sz="800" dirty="0">
                          <a:effectLst/>
                          <a:latin typeface="Calibri"/>
                          <a:ea typeface="Calibri"/>
                          <a:cs typeface="Arial"/>
                        </a:rPr>
                        <a:t> </a:t>
                      </a:r>
                    </a:p>
                    <a:p>
                      <a:pPr algn="r" rtl="0">
                        <a:lnSpc>
                          <a:spcPct val="107000"/>
                        </a:lnSpc>
                        <a:spcAft>
                          <a:spcPts val="0"/>
                        </a:spcAft>
                      </a:pPr>
                      <a:r>
                        <a:rPr lang="en-US" sz="800" dirty="0">
                          <a:effectLst/>
                          <a:latin typeface="Calibri"/>
                          <a:ea typeface="Calibri"/>
                          <a:cs typeface="Arial"/>
                        </a:rPr>
                        <a:t> </a:t>
                      </a:r>
                    </a:p>
                    <a:p>
                      <a:pPr algn="r" rtl="0">
                        <a:lnSpc>
                          <a:spcPct val="107000"/>
                        </a:lnSpc>
                        <a:spcAft>
                          <a:spcPts val="0"/>
                        </a:spcAft>
                      </a:pPr>
                      <a:r>
                        <a:rPr lang="en-US" sz="800" dirty="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r>
                        <a:rPr lang="en-US" sz="80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812">
                <a:tc>
                  <a:txBody>
                    <a:bodyPr/>
                    <a:lstStyle/>
                    <a:p>
                      <a:pPr algn="r" rtl="0">
                        <a:lnSpc>
                          <a:spcPct val="107000"/>
                        </a:lnSpc>
                        <a:spcAft>
                          <a:spcPts val="0"/>
                        </a:spcAft>
                      </a:pPr>
                      <a:r>
                        <a:rPr lang="en-US" sz="80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r>
                        <a:rPr lang="en-US" sz="800" dirty="0">
                          <a:effectLst/>
                          <a:latin typeface="Calibri"/>
                          <a:ea typeface="Calibri"/>
                          <a:cs typeface="Arial"/>
                        </a:rPr>
                        <a:t> </a:t>
                      </a:r>
                    </a:p>
                    <a:p>
                      <a:pPr algn="r" rtl="0">
                        <a:lnSpc>
                          <a:spcPct val="107000"/>
                        </a:lnSpc>
                        <a:spcAft>
                          <a:spcPts val="0"/>
                        </a:spcAft>
                      </a:pPr>
                      <a:r>
                        <a:rPr lang="en-US" sz="800" dirty="0">
                          <a:effectLst/>
                          <a:latin typeface="Calibri"/>
                          <a:ea typeface="Calibri"/>
                          <a:cs typeface="Arial"/>
                        </a:rPr>
                        <a:t> </a:t>
                      </a:r>
                    </a:p>
                    <a:p>
                      <a:pPr algn="r" rtl="0">
                        <a:lnSpc>
                          <a:spcPct val="107000"/>
                        </a:lnSpc>
                        <a:spcAft>
                          <a:spcPts val="0"/>
                        </a:spcAft>
                      </a:pPr>
                      <a:r>
                        <a:rPr lang="en-US" sz="800" dirty="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r>
                        <a:rPr lang="en-US" sz="80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812">
                <a:tc>
                  <a:txBody>
                    <a:bodyPr/>
                    <a:lstStyle/>
                    <a:p>
                      <a:pPr algn="r" rtl="0">
                        <a:lnSpc>
                          <a:spcPct val="107000"/>
                        </a:lnSpc>
                        <a:spcAft>
                          <a:spcPts val="0"/>
                        </a:spcAft>
                      </a:pPr>
                      <a:r>
                        <a:rPr lang="en-US" sz="800" dirty="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r>
                        <a:rPr lang="en-US" sz="800" dirty="0">
                          <a:effectLst/>
                          <a:latin typeface="Calibri"/>
                          <a:ea typeface="Calibri"/>
                          <a:cs typeface="Arial"/>
                        </a:rPr>
                        <a:t> </a:t>
                      </a:r>
                    </a:p>
                    <a:p>
                      <a:pPr algn="r" rtl="0">
                        <a:lnSpc>
                          <a:spcPct val="107000"/>
                        </a:lnSpc>
                        <a:spcAft>
                          <a:spcPts val="0"/>
                        </a:spcAft>
                      </a:pPr>
                      <a:r>
                        <a:rPr lang="en-US" sz="800" dirty="0">
                          <a:effectLst/>
                          <a:latin typeface="Calibri"/>
                          <a:ea typeface="Calibri"/>
                          <a:cs typeface="Arial"/>
                        </a:rPr>
                        <a:t> </a:t>
                      </a:r>
                    </a:p>
                    <a:p>
                      <a:pPr algn="r" rtl="0">
                        <a:lnSpc>
                          <a:spcPct val="107000"/>
                        </a:lnSpc>
                        <a:spcAft>
                          <a:spcPts val="0"/>
                        </a:spcAft>
                      </a:pPr>
                      <a:r>
                        <a:rPr lang="en-US" sz="800" dirty="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r>
                        <a:rPr lang="en-US" sz="800" dirty="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812">
                <a:tc>
                  <a:txBody>
                    <a:bodyPr/>
                    <a:lstStyle/>
                    <a:p>
                      <a:pPr algn="r" rtl="0">
                        <a:lnSpc>
                          <a:spcPct val="107000"/>
                        </a:lnSpc>
                        <a:spcAft>
                          <a:spcPts val="0"/>
                        </a:spcAft>
                      </a:pPr>
                      <a:r>
                        <a:rPr lang="en-US" sz="80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r>
                        <a:rPr lang="en-US" sz="800" dirty="0">
                          <a:effectLst/>
                          <a:latin typeface="Calibri"/>
                          <a:ea typeface="Calibri"/>
                          <a:cs typeface="Arial"/>
                        </a:rPr>
                        <a:t> </a:t>
                      </a:r>
                    </a:p>
                    <a:p>
                      <a:pPr algn="r" rtl="0">
                        <a:lnSpc>
                          <a:spcPct val="107000"/>
                        </a:lnSpc>
                        <a:spcAft>
                          <a:spcPts val="0"/>
                        </a:spcAft>
                      </a:pPr>
                      <a:r>
                        <a:rPr lang="en-US" sz="800" dirty="0">
                          <a:effectLst/>
                          <a:latin typeface="Calibri"/>
                          <a:ea typeface="Calibri"/>
                          <a:cs typeface="Arial"/>
                        </a:rPr>
                        <a:t> </a:t>
                      </a:r>
                    </a:p>
                    <a:p>
                      <a:pPr algn="r" rtl="0">
                        <a:lnSpc>
                          <a:spcPct val="107000"/>
                        </a:lnSpc>
                        <a:spcAft>
                          <a:spcPts val="0"/>
                        </a:spcAft>
                      </a:pPr>
                      <a:r>
                        <a:rPr lang="en-US" sz="800" dirty="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r>
                        <a:rPr lang="en-US" sz="80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812">
                <a:tc>
                  <a:txBody>
                    <a:bodyPr/>
                    <a:lstStyle/>
                    <a:p>
                      <a:pPr algn="r" rtl="0">
                        <a:lnSpc>
                          <a:spcPct val="107000"/>
                        </a:lnSpc>
                        <a:spcAft>
                          <a:spcPts val="0"/>
                        </a:spcAft>
                      </a:pPr>
                      <a:r>
                        <a:rPr lang="en-US" sz="80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r>
                        <a:rPr lang="en-US" sz="800" dirty="0">
                          <a:effectLst/>
                          <a:latin typeface="Calibri"/>
                          <a:ea typeface="Calibri"/>
                          <a:cs typeface="Arial"/>
                        </a:rPr>
                        <a:t> </a:t>
                      </a:r>
                    </a:p>
                    <a:p>
                      <a:pPr algn="r" rtl="0">
                        <a:lnSpc>
                          <a:spcPct val="107000"/>
                        </a:lnSpc>
                        <a:spcAft>
                          <a:spcPts val="0"/>
                        </a:spcAft>
                      </a:pPr>
                      <a:r>
                        <a:rPr lang="en-US" sz="800" dirty="0">
                          <a:effectLst/>
                          <a:latin typeface="Calibri"/>
                          <a:ea typeface="Calibri"/>
                          <a:cs typeface="Arial"/>
                        </a:rPr>
                        <a:t> </a:t>
                      </a:r>
                    </a:p>
                    <a:p>
                      <a:pPr algn="r" rtl="0">
                        <a:lnSpc>
                          <a:spcPct val="107000"/>
                        </a:lnSpc>
                        <a:spcAft>
                          <a:spcPts val="0"/>
                        </a:spcAft>
                      </a:pPr>
                      <a:r>
                        <a:rPr lang="en-US" sz="800" dirty="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r>
                        <a:rPr lang="en-US" sz="800" dirty="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812">
                <a:tc>
                  <a:txBody>
                    <a:bodyPr/>
                    <a:lstStyle/>
                    <a:p>
                      <a:pPr algn="r" rtl="0">
                        <a:lnSpc>
                          <a:spcPct val="107000"/>
                        </a:lnSpc>
                        <a:spcAft>
                          <a:spcPts val="0"/>
                        </a:spcAft>
                      </a:pPr>
                      <a:endParaRPr lang="en-US" sz="800" dirty="0">
                        <a:effectLst/>
                        <a:latin typeface="Calibri"/>
                        <a:ea typeface="Calibri"/>
                        <a:cs typeface="Arial"/>
                      </a:endParaRP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endParaRPr lang="en-US" sz="800" dirty="0">
                        <a:effectLst/>
                        <a:latin typeface="Calibri"/>
                        <a:ea typeface="Calibri"/>
                        <a:cs typeface="Arial"/>
                      </a:endParaRP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endParaRPr lang="en-US" sz="800" dirty="0">
                        <a:effectLst/>
                        <a:latin typeface="Calibri"/>
                        <a:ea typeface="Calibri"/>
                        <a:cs typeface="Arial"/>
                      </a:endParaRP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Rectangle 1"/>
          <p:cNvSpPr>
            <a:spLocks noChangeArrowheads="1"/>
          </p:cNvSpPr>
          <p:nvPr/>
        </p:nvSpPr>
        <p:spPr bwMode="auto">
          <a:xfrm>
            <a:off x="495300" y="2241550"/>
            <a:ext cx="990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tab pos="2971800" algn="ctr"/>
                <a:tab pos="5943600" algn="r"/>
              </a:tabLst>
            </a:pPr>
            <a:endParaRPr kumimoji="0" lang="ar-IQ"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8"/>
          <p:cNvSpPr/>
          <p:nvPr/>
        </p:nvSpPr>
        <p:spPr>
          <a:xfrm>
            <a:off x="2144688" y="116632"/>
            <a:ext cx="5976664" cy="648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IQ" sz="3200" b="1" u="sng" dirty="0" smtClean="0">
                <a:solidFill>
                  <a:schemeClr val="tx1"/>
                </a:solidFill>
              </a:rPr>
              <a:t>الاجراءات لسد الثغرات (الفجوات )</a:t>
            </a:r>
            <a:endParaRPr lang="ar-IQ" sz="3200" b="1" u="sng" dirty="0">
              <a:solidFill>
                <a:schemeClr val="tx1"/>
              </a:solidFill>
            </a:endParaRPr>
          </a:p>
        </p:txBody>
      </p:sp>
      <p:sp>
        <p:nvSpPr>
          <p:cNvPr id="10" name="Rectangle 9">
            <a:hlinkClick r:id="rId2" action="ppaction://hlinksldjump"/>
          </p:cNvPr>
          <p:cNvSpPr/>
          <p:nvPr/>
        </p:nvSpPr>
        <p:spPr>
          <a:xfrm>
            <a:off x="416496" y="363434"/>
            <a:ext cx="1008112" cy="401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IQ" sz="2000" b="1" dirty="0" smtClean="0"/>
              <a:t>رجوع </a:t>
            </a:r>
            <a:endParaRPr lang="ar-IQ" sz="2000" b="1" dirty="0"/>
          </a:p>
        </p:txBody>
      </p:sp>
      <p:sp>
        <p:nvSpPr>
          <p:cNvPr id="11" name="TextBox 10"/>
          <p:cNvSpPr txBox="1"/>
          <p:nvPr/>
        </p:nvSpPr>
        <p:spPr>
          <a:xfrm>
            <a:off x="4953000" y="764704"/>
            <a:ext cx="4577219" cy="923330"/>
          </a:xfrm>
          <a:prstGeom prst="rect">
            <a:avLst/>
          </a:prstGeom>
          <a:noFill/>
        </p:spPr>
        <p:txBody>
          <a:bodyPr wrap="square" rtlCol="1">
            <a:spAutoFit/>
          </a:bodyPr>
          <a:lstStyle/>
          <a:p>
            <a:pPr eaLnBrk="0" fontAlgn="base" hangingPunct="0">
              <a:spcBef>
                <a:spcPct val="0"/>
              </a:spcBef>
              <a:spcAft>
                <a:spcPct val="0"/>
              </a:spcAft>
            </a:pPr>
            <a:r>
              <a:rPr lang="ar-IQ" b="1" u="sng" dirty="0">
                <a:solidFill>
                  <a:srgbClr val="0000CC"/>
                </a:solidFill>
                <a:latin typeface="Calibri" pitchFamily="34" charset="0"/>
                <a:ea typeface="Calibri" pitchFamily="34" charset="0"/>
              </a:rPr>
              <a:t>الجهة المسؤولة</a:t>
            </a:r>
            <a:r>
              <a:rPr lang="ar-IQ" b="1" dirty="0">
                <a:solidFill>
                  <a:srgbClr val="0000CC"/>
                </a:solidFill>
                <a:latin typeface="Calibri" pitchFamily="34" charset="0"/>
                <a:ea typeface="Calibri" pitchFamily="34" charset="0"/>
              </a:rPr>
              <a:t> / </a:t>
            </a:r>
            <a:r>
              <a:rPr lang="ar-IQ" b="1" dirty="0">
                <a:solidFill>
                  <a:prstClr val="black"/>
                </a:solidFill>
                <a:latin typeface="Calibri" pitchFamily="34" charset="0"/>
                <a:ea typeface="Calibri" pitchFamily="34" charset="0"/>
              </a:rPr>
              <a:t>دائرة ، قيادة ،مديرية</a:t>
            </a:r>
            <a:endParaRPr lang="ar-IQ" sz="2000" b="1" u="sng" dirty="0" smtClean="0">
              <a:latin typeface="Calibri" pitchFamily="34" charset="0"/>
              <a:ea typeface="Calibri" pitchFamily="34" charset="0"/>
            </a:endParaRPr>
          </a:p>
          <a:p>
            <a:pPr eaLnBrk="0" fontAlgn="base" hangingPunct="0">
              <a:spcBef>
                <a:spcPct val="0"/>
              </a:spcBef>
              <a:spcAft>
                <a:spcPct val="0"/>
              </a:spcAft>
            </a:pPr>
            <a:r>
              <a:rPr lang="ar-IQ" b="1" u="sng" dirty="0" smtClean="0">
                <a:latin typeface="Calibri" pitchFamily="34" charset="0"/>
                <a:ea typeface="Calibri" pitchFamily="34" charset="0"/>
              </a:rPr>
              <a:t>المهمة </a:t>
            </a:r>
            <a:r>
              <a:rPr lang="ar-IQ" b="1" u="sng" dirty="0">
                <a:latin typeface="Calibri" pitchFamily="34" charset="0"/>
                <a:ea typeface="Calibri" pitchFamily="34" charset="0"/>
              </a:rPr>
              <a:t>(السيناريو)</a:t>
            </a:r>
            <a:r>
              <a:rPr lang="ar-IQ" b="1" dirty="0">
                <a:latin typeface="Calibri" pitchFamily="34" charset="0"/>
                <a:ea typeface="Calibri" pitchFamily="34" charset="0"/>
              </a:rPr>
              <a:t> / سيناريو عمليات مكافحة الارهاب  </a:t>
            </a:r>
          </a:p>
          <a:p>
            <a:pPr eaLnBrk="0" fontAlgn="base" hangingPunct="0">
              <a:spcBef>
                <a:spcPct val="0"/>
              </a:spcBef>
              <a:spcAft>
                <a:spcPct val="0"/>
              </a:spcAft>
            </a:pPr>
            <a:r>
              <a:rPr lang="ar-IQ" b="1" u="sng" dirty="0">
                <a:latin typeface="Calibri" pitchFamily="34" charset="0"/>
                <a:ea typeface="Calibri" pitchFamily="34" charset="0"/>
              </a:rPr>
              <a:t>المـرحــلــة</a:t>
            </a:r>
            <a:r>
              <a:rPr lang="ar-IQ" b="1" dirty="0">
                <a:latin typeface="Calibri" pitchFamily="34" charset="0"/>
                <a:ea typeface="Calibri" pitchFamily="34" charset="0"/>
              </a:rPr>
              <a:t> / الاستحضارات  </a:t>
            </a:r>
          </a:p>
        </p:txBody>
      </p:sp>
      <p:sp>
        <p:nvSpPr>
          <p:cNvPr id="12" name="TextBox 11"/>
          <p:cNvSpPr txBox="1"/>
          <p:nvPr/>
        </p:nvSpPr>
        <p:spPr>
          <a:xfrm>
            <a:off x="128464" y="5827911"/>
            <a:ext cx="9433048" cy="769441"/>
          </a:xfrm>
          <a:prstGeom prst="rect">
            <a:avLst/>
          </a:prstGeom>
          <a:noFill/>
        </p:spPr>
        <p:txBody>
          <a:bodyPr wrap="square" rtlCol="1">
            <a:spAutoFit/>
          </a:bodyPr>
          <a:lstStyle/>
          <a:p>
            <a:pPr marL="993775" indent="-993775"/>
            <a:r>
              <a:rPr lang="ar-IQ" sz="2000" b="1" u="sng" dirty="0" smtClean="0">
                <a:solidFill>
                  <a:srgbClr val="FF0000"/>
                </a:solidFill>
                <a:cs typeface="Sultan Medium" pitchFamily="2" charset="-78"/>
              </a:rPr>
              <a:t>ملاحظة</a:t>
            </a:r>
            <a:r>
              <a:rPr lang="ar-IQ" sz="2000" b="1" dirty="0" smtClean="0">
                <a:solidFill>
                  <a:srgbClr val="FF0000"/>
                </a:solidFill>
                <a:cs typeface="Sultan Medium" pitchFamily="2" charset="-78"/>
              </a:rPr>
              <a:t>  </a:t>
            </a:r>
            <a:r>
              <a:rPr lang="ar-IQ" sz="2400" b="1" dirty="0" smtClean="0">
                <a:solidFill>
                  <a:srgbClr val="FF0000"/>
                </a:solidFill>
                <a:cs typeface="Sultan Medium" pitchFamily="2" charset="-78"/>
              </a:rPr>
              <a:t>. </a:t>
            </a:r>
            <a:r>
              <a:rPr lang="ar-IQ" sz="2000" b="1" dirty="0" smtClean="0">
                <a:solidFill>
                  <a:srgbClr val="FF0000"/>
                </a:solidFill>
                <a:cs typeface="Sultan Medium" pitchFamily="2" charset="-78"/>
              </a:rPr>
              <a:t>يتم املاء هذا  النموذج من </a:t>
            </a:r>
            <a:r>
              <a:rPr lang="ar-IQ" sz="2000" b="1" dirty="0">
                <a:solidFill>
                  <a:srgbClr val="FF0000"/>
                </a:solidFill>
                <a:cs typeface="Sultan Medium" pitchFamily="2" charset="-78"/>
              </a:rPr>
              <a:t>قبل الجهات المستفيدة (اصحاب المصلحة)  وهم مدراء التخطيط في الدوائر والقيادات والمديريات </a:t>
            </a:r>
            <a:endParaRPr lang="ar-IQ" dirty="0">
              <a:solidFill>
                <a:srgbClr val="FF0000"/>
              </a:solidFill>
            </a:endParaRPr>
          </a:p>
        </p:txBody>
      </p:sp>
    </p:spTree>
    <p:extLst>
      <p:ext uri="{BB962C8B-B14F-4D97-AF65-F5344CB8AC3E}">
        <p14:creationId xmlns:p14="http://schemas.microsoft.com/office/powerpoint/2010/main" val="8670087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880776361"/>
              </p:ext>
            </p:extLst>
          </p:nvPr>
        </p:nvGraphicFramePr>
        <p:xfrm>
          <a:off x="416496" y="1509510"/>
          <a:ext cx="9145016" cy="4295754"/>
        </p:xfrm>
        <a:graphic>
          <a:graphicData uri="http://schemas.openxmlformats.org/drawingml/2006/table">
            <a:tbl>
              <a:tblPr rtl="1" firstRow="1" firstCol="1" bandRow="1"/>
              <a:tblGrid>
                <a:gridCol w="831212"/>
                <a:gridCol w="8313804"/>
              </a:tblGrid>
              <a:tr h="489399">
                <a:tc>
                  <a:txBody>
                    <a:bodyPr/>
                    <a:lstStyle/>
                    <a:p>
                      <a:pPr algn="ctr" rtl="0">
                        <a:lnSpc>
                          <a:spcPct val="107000"/>
                        </a:lnSpc>
                        <a:spcAft>
                          <a:spcPts val="0"/>
                        </a:spcAft>
                      </a:pPr>
                      <a:r>
                        <a:rPr lang="ar-IQ" sz="2000" b="1" kern="1200" dirty="0" smtClean="0">
                          <a:solidFill>
                            <a:schemeClr val="tx1"/>
                          </a:solidFill>
                          <a:effectLst/>
                          <a:latin typeface="Calibri"/>
                          <a:ea typeface="Calibri"/>
                          <a:cs typeface="Arial"/>
                        </a:rPr>
                        <a:t>ت</a:t>
                      </a:r>
                      <a:endParaRPr lang="en-US" sz="2000" b="1" kern="1200" dirty="0">
                        <a:solidFill>
                          <a:schemeClr val="tx1"/>
                        </a:solidFill>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a:lnSpc>
                          <a:spcPct val="107000"/>
                        </a:lnSpc>
                        <a:spcAft>
                          <a:spcPts val="0"/>
                        </a:spcAft>
                      </a:pPr>
                      <a:r>
                        <a:rPr lang="ar-IQ" sz="2800" b="1" dirty="0" smtClean="0">
                          <a:effectLst/>
                          <a:latin typeface="Calibri"/>
                          <a:ea typeface="Calibri"/>
                          <a:cs typeface="Arial"/>
                        </a:rPr>
                        <a:t>الثغرات</a:t>
                      </a:r>
                      <a:r>
                        <a:rPr lang="ar-IQ" sz="2800" b="1" baseline="0" dirty="0" smtClean="0">
                          <a:effectLst/>
                          <a:latin typeface="Calibri"/>
                          <a:ea typeface="Calibri"/>
                          <a:cs typeface="Arial"/>
                        </a:rPr>
                        <a:t> ( الفجوات )</a:t>
                      </a:r>
                      <a:endParaRPr lang="en-US" sz="2800" b="1" dirty="0">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10995">
                <a:tc>
                  <a:txBody>
                    <a:bodyPr/>
                    <a:lstStyle/>
                    <a:p>
                      <a:pPr rtl="0">
                        <a:lnSpc>
                          <a:spcPct val="107000"/>
                        </a:lnSpc>
                        <a:spcAft>
                          <a:spcPts val="0"/>
                        </a:spcAft>
                      </a:pPr>
                      <a:endParaRPr lang="en-US" sz="600" dirty="0">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r>
                        <a:rPr lang="en-US" sz="600" dirty="0">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280">
                <a:tc>
                  <a:txBody>
                    <a:bodyPr/>
                    <a:lstStyle/>
                    <a:p>
                      <a:pPr rtl="0">
                        <a:lnSpc>
                          <a:spcPct val="107000"/>
                        </a:lnSpc>
                        <a:spcAft>
                          <a:spcPts val="0"/>
                        </a:spcAft>
                      </a:pPr>
                      <a:endParaRPr lang="en-US" sz="600" kern="1200" dirty="0">
                        <a:solidFill>
                          <a:schemeClr val="tx1"/>
                        </a:solidFill>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r>
                        <a:rPr lang="en-US" sz="600" kern="1200" dirty="0">
                          <a:solidFill>
                            <a:schemeClr val="tx1"/>
                          </a:solidFill>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280">
                <a:tc>
                  <a:txBody>
                    <a:bodyPr/>
                    <a:lstStyle/>
                    <a:p>
                      <a:pPr rtl="0">
                        <a:lnSpc>
                          <a:spcPct val="107000"/>
                        </a:lnSpc>
                        <a:spcAft>
                          <a:spcPts val="0"/>
                        </a:spcAft>
                      </a:pPr>
                      <a:endParaRPr lang="en-US" sz="600" kern="1200">
                        <a:solidFill>
                          <a:schemeClr val="tx1"/>
                        </a:solidFill>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r>
                        <a:rPr lang="en-US" sz="600" kern="1200" dirty="0">
                          <a:solidFill>
                            <a:schemeClr val="tx1"/>
                          </a:solidFill>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280">
                <a:tc>
                  <a:txBody>
                    <a:bodyPr/>
                    <a:lstStyle/>
                    <a:p>
                      <a:pPr rtl="0">
                        <a:lnSpc>
                          <a:spcPct val="107000"/>
                        </a:lnSpc>
                        <a:spcAft>
                          <a:spcPts val="0"/>
                        </a:spcAft>
                      </a:pPr>
                      <a:endParaRPr lang="en-US" sz="600" kern="1200">
                        <a:solidFill>
                          <a:schemeClr val="tx1"/>
                        </a:solidFill>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r>
                        <a:rPr lang="en-US" sz="600" kern="1200" dirty="0">
                          <a:solidFill>
                            <a:schemeClr val="tx1"/>
                          </a:solidFill>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280">
                <a:tc>
                  <a:txBody>
                    <a:bodyPr/>
                    <a:lstStyle/>
                    <a:p>
                      <a:pPr rtl="0">
                        <a:lnSpc>
                          <a:spcPct val="107000"/>
                        </a:lnSpc>
                        <a:spcAft>
                          <a:spcPts val="0"/>
                        </a:spcAft>
                      </a:pPr>
                      <a:endParaRPr lang="en-US" sz="600" kern="1200">
                        <a:solidFill>
                          <a:schemeClr val="tx1"/>
                        </a:solidFill>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r>
                        <a:rPr lang="en-US" sz="600" kern="1200" dirty="0">
                          <a:solidFill>
                            <a:schemeClr val="tx1"/>
                          </a:solidFill>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280">
                <a:tc>
                  <a:txBody>
                    <a:bodyPr/>
                    <a:lstStyle/>
                    <a:p>
                      <a:pPr rtl="0">
                        <a:lnSpc>
                          <a:spcPct val="107000"/>
                        </a:lnSpc>
                        <a:spcAft>
                          <a:spcPts val="0"/>
                        </a:spcAft>
                      </a:pPr>
                      <a:endParaRPr lang="en-US" sz="600" kern="1200">
                        <a:solidFill>
                          <a:schemeClr val="tx1"/>
                        </a:solidFill>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r>
                        <a:rPr lang="en-US" sz="600" kern="1200" dirty="0">
                          <a:solidFill>
                            <a:schemeClr val="tx1"/>
                          </a:solidFill>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280">
                <a:tc>
                  <a:txBody>
                    <a:bodyPr/>
                    <a:lstStyle/>
                    <a:p>
                      <a:pPr rtl="0">
                        <a:lnSpc>
                          <a:spcPct val="107000"/>
                        </a:lnSpc>
                        <a:spcAft>
                          <a:spcPts val="0"/>
                        </a:spcAft>
                      </a:pPr>
                      <a:endParaRPr lang="en-US" sz="600" kern="1200">
                        <a:solidFill>
                          <a:schemeClr val="tx1"/>
                        </a:solidFill>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r>
                        <a:rPr lang="en-US" sz="600" kern="1200" dirty="0">
                          <a:solidFill>
                            <a:schemeClr val="tx1"/>
                          </a:solidFill>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280">
                <a:tc>
                  <a:txBody>
                    <a:bodyPr/>
                    <a:lstStyle/>
                    <a:p>
                      <a:pPr rtl="0">
                        <a:lnSpc>
                          <a:spcPct val="107000"/>
                        </a:lnSpc>
                        <a:spcAft>
                          <a:spcPts val="0"/>
                        </a:spcAft>
                      </a:pPr>
                      <a:endParaRPr lang="en-US" sz="600" kern="1200">
                        <a:solidFill>
                          <a:schemeClr val="tx1"/>
                        </a:solidFill>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r>
                        <a:rPr lang="en-US" sz="600" kern="1200" dirty="0">
                          <a:solidFill>
                            <a:schemeClr val="tx1"/>
                          </a:solidFill>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280">
                <a:tc>
                  <a:txBody>
                    <a:bodyPr/>
                    <a:lstStyle/>
                    <a:p>
                      <a:pPr rtl="0">
                        <a:lnSpc>
                          <a:spcPct val="107000"/>
                        </a:lnSpc>
                        <a:spcAft>
                          <a:spcPts val="0"/>
                        </a:spcAft>
                      </a:pPr>
                      <a:endParaRPr lang="en-US" sz="600" kern="1200">
                        <a:solidFill>
                          <a:schemeClr val="tx1"/>
                        </a:solidFill>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r>
                        <a:rPr lang="en-US" sz="600" kern="1200" dirty="0">
                          <a:solidFill>
                            <a:schemeClr val="tx1"/>
                          </a:solidFill>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280">
                <a:tc>
                  <a:txBody>
                    <a:bodyPr/>
                    <a:lstStyle/>
                    <a:p>
                      <a:pPr rtl="0">
                        <a:lnSpc>
                          <a:spcPct val="107000"/>
                        </a:lnSpc>
                        <a:spcAft>
                          <a:spcPts val="0"/>
                        </a:spcAft>
                      </a:pPr>
                      <a:endParaRPr lang="en-US" sz="600" kern="1200">
                        <a:solidFill>
                          <a:schemeClr val="tx1"/>
                        </a:solidFill>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r>
                        <a:rPr lang="en-US" sz="600" kern="1200" dirty="0">
                          <a:solidFill>
                            <a:schemeClr val="tx1"/>
                          </a:solidFill>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280">
                <a:tc>
                  <a:txBody>
                    <a:bodyPr/>
                    <a:lstStyle/>
                    <a:p>
                      <a:pPr rtl="0">
                        <a:lnSpc>
                          <a:spcPct val="107000"/>
                        </a:lnSpc>
                        <a:spcAft>
                          <a:spcPts val="0"/>
                        </a:spcAft>
                      </a:pPr>
                      <a:endParaRPr lang="en-US" sz="600" kern="1200">
                        <a:solidFill>
                          <a:schemeClr val="tx1"/>
                        </a:solidFill>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r>
                        <a:rPr lang="en-US" sz="600" kern="1200" dirty="0">
                          <a:solidFill>
                            <a:schemeClr val="tx1"/>
                          </a:solidFill>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280">
                <a:tc>
                  <a:txBody>
                    <a:bodyPr/>
                    <a:lstStyle/>
                    <a:p>
                      <a:pPr rtl="0">
                        <a:lnSpc>
                          <a:spcPct val="107000"/>
                        </a:lnSpc>
                        <a:spcAft>
                          <a:spcPts val="0"/>
                        </a:spcAft>
                      </a:pPr>
                      <a:endParaRPr lang="en-US" sz="600" kern="1200">
                        <a:solidFill>
                          <a:schemeClr val="tx1"/>
                        </a:solidFill>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r>
                        <a:rPr lang="en-US" sz="600" kern="1200" dirty="0">
                          <a:solidFill>
                            <a:schemeClr val="tx1"/>
                          </a:solidFill>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280">
                <a:tc>
                  <a:txBody>
                    <a:bodyPr/>
                    <a:lstStyle/>
                    <a:p>
                      <a:pPr rtl="0">
                        <a:lnSpc>
                          <a:spcPct val="107000"/>
                        </a:lnSpc>
                        <a:spcAft>
                          <a:spcPts val="0"/>
                        </a:spcAft>
                      </a:pPr>
                      <a:endParaRPr lang="en-US" sz="600" kern="1200">
                        <a:solidFill>
                          <a:schemeClr val="tx1"/>
                        </a:solidFill>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r>
                        <a:rPr lang="en-US" sz="600" kern="1200" dirty="0">
                          <a:solidFill>
                            <a:schemeClr val="tx1"/>
                          </a:solidFill>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Rectangle 6">
            <a:hlinkClick r:id="rId2" action="ppaction://hlinksldjump"/>
          </p:cNvPr>
          <p:cNvSpPr/>
          <p:nvPr/>
        </p:nvSpPr>
        <p:spPr>
          <a:xfrm>
            <a:off x="416496" y="260648"/>
            <a:ext cx="1008112" cy="401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IQ" sz="2000" b="1" dirty="0" smtClean="0"/>
              <a:t>رجوع </a:t>
            </a:r>
            <a:endParaRPr lang="ar-IQ" sz="2000" b="1" dirty="0"/>
          </a:p>
        </p:txBody>
      </p:sp>
      <p:sp>
        <p:nvSpPr>
          <p:cNvPr id="2" name="TextBox 1"/>
          <p:cNvSpPr txBox="1"/>
          <p:nvPr/>
        </p:nvSpPr>
        <p:spPr>
          <a:xfrm>
            <a:off x="2936776" y="44624"/>
            <a:ext cx="4032448" cy="954107"/>
          </a:xfrm>
          <a:prstGeom prst="rect">
            <a:avLst/>
          </a:prstGeom>
          <a:noFill/>
        </p:spPr>
        <p:txBody>
          <a:bodyPr wrap="square" rtlCol="1">
            <a:spAutoFit/>
          </a:bodyPr>
          <a:lstStyle/>
          <a:p>
            <a:pPr algn="ctr"/>
            <a:r>
              <a:rPr lang="ar-IQ" sz="2800" b="1" u="sng" dirty="0" smtClean="0"/>
              <a:t>مجموع الثغرات (الفجوات)</a:t>
            </a:r>
          </a:p>
          <a:p>
            <a:pPr algn="ctr"/>
            <a:endParaRPr lang="ar-IQ" sz="2800" b="1" u="sng" dirty="0"/>
          </a:p>
        </p:txBody>
      </p:sp>
      <p:sp>
        <p:nvSpPr>
          <p:cNvPr id="6" name="TextBox 5"/>
          <p:cNvSpPr txBox="1"/>
          <p:nvPr/>
        </p:nvSpPr>
        <p:spPr>
          <a:xfrm>
            <a:off x="200472" y="5827911"/>
            <a:ext cx="9433048" cy="769441"/>
          </a:xfrm>
          <a:prstGeom prst="rect">
            <a:avLst/>
          </a:prstGeom>
          <a:noFill/>
        </p:spPr>
        <p:txBody>
          <a:bodyPr wrap="square" rtlCol="1">
            <a:spAutoFit/>
          </a:bodyPr>
          <a:lstStyle/>
          <a:p>
            <a:pPr marL="993775" indent="-993775"/>
            <a:r>
              <a:rPr lang="ar-IQ" sz="2000" b="1" u="sng" dirty="0" smtClean="0">
                <a:solidFill>
                  <a:srgbClr val="FF0000"/>
                </a:solidFill>
                <a:cs typeface="Sultan Medium" pitchFamily="2" charset="-78"/>
              </a:rPr>
              <a:t>ملاحظة</a:t>
            </a:r>
            <a:r>
              <a:rPr lang="ar-IQ" sz="2000" b="1" dirty="0" smtClean="0">
                <a:solidFill>
                  <a:srgbClr val="FF0000"/>
                </a:solidFill>
                <a:cs typeface="Sultan Medium" pitchFamily="2" charset="-78"/>
              </a:rPr>
              <a:t>  </a:t>
            </a:r>
            <a:r>
              <a:rPr lang="ar-IQ" sz="2400" b="1" dirty="0" smtClean="0">
                <a:solidFill>
                  <a:srgbClr val="FF0000"/>
                </a:solidFill>
                <a:cs typeface="Sultan Medium" pitchFamily="2" charset="-78"/>
              </a:rPr>
              <a:t>. </a:t>
            </a:r>
            <a:r>
              <a:rPr lang="ar-IQ" sz="2000" b="1" dirty="0" smtClean="0">
                <a:solidFill>
                  <a:srgbClr val="FF0000"/>
                </a:solidFill>
                <a:cs typeface="Sultan Medium" pitchFamily="2" charset="-78"/>
              </a:rPr>
              <a:t>يتم املاء هذا  النموذج من </a:t>
            </a:r>
            <a:r>
              <a:rPr lang="ar-IQ" sz="2000" b="1" dirty="0">
                <a:solidFill>
                  <a:srgbClr val="FF0000"/>
                </a:solidFill>
                <a:cs typeface="Sultan Medium" pitchFamily="2" charset="-78"/>
              </a:rPr>
              <a:t>قبل الجهات المستفيدة (اصحاب المصلحة)  وهم مدراء التخطيط في الدوائر والقيادات والمديريات </a:t>
            </a:r>
            <a:endParaRPr lang="ar-IQ" dirty="0">
              <a:solidFill>
                <a:srgbClr val="FF0000"/>
              </a:solidFill>
            </a:endParaRPr>
          </a:p>
        </p:txBody>
      </p:sp>
      <p:sp>
        <p:nvSpPr>
          <p:cNvPr id="3" name="TextBox 2"/>
          <p:cNvSpPr txBox="1"/>
          <p:nvPr/>
        </p:nvSpPr>
        <p:spPr>
          <a:xfrm>
            <a:off x="5097016" y="548680"/>
            <a:ext cx="4577219" cy="923330"/>
          </a:xfrm>
          <a:prstGeom prst="rect">
            <a:avLst/>
          </a:prstGeom>
          <a:noFill/>
        </p:spPr>
        <p:txBody>
          <a:bodyPr wrap="square" rtlCol="1">
            <a:spAutoFit/>
          </a:bodyPr>
          <a:lstStyle/>
          <a:p>
            <a:pPr eaLnBrk="0" fontAlgn="base" hangingPunct="0">
              <a:spcBef>
                <a:spcPct val="0"/>
              </a:spcBef>
              <a:spcAft>
                <a:spcPct val="0"/>
              </a:spcAft>
            </a:pPr>
            <a:r>
              <a:rPr lang="ar-IQ" b="1" u="sng" dirty="0">
                <a:solidFill>
                  <a:srgbClr val="0000CC"/>
                </a:solidFill>
                <a:latin typeface="Calibri" pitchFamily="34" charset="0"/>
                <a:ea typeface="Calibri" pitchFamily="34" charset="0"/>
              </a:rPr>
              <a:t>الجهة المسؤولة</a:t>
            </a:r>
            <a:r>
              <a:rPr lang="ar-IQ" b="1" dirty="0">
                <a:solidFill>
                  <a:srgbClr val="0000CC"/>
                </a:solidFill>
                <a:latin typeface="Calibri" pitchFamily="34" charset="0"/>
                <a:ea typeface="Calibri" pitchFamily="34" charset="0"/>
              </a:rPr>
              <a:t> / </a:t>
            </a:r>
            <a:r>
              <a:rPr lang="ar-IQ" b="1" dirty="0">
                <a:solidFill>
                  <a:prstClr val="black"/>
                </a:solidFill>
                <a:latin typeface="Calibri" pitchFamily="34" charset="0"/>
                <a:ea typeface="Calibri" pitchFamily="34" charset="0"/>
              </a:rPr>
              <a:t>دائرة ، قيادة ،مديرية</a:t>
            </a:r>
            <a:endParaRPr lang="ar-IQ" sz="2000" b="1" u="sng" dirty="0" smtClean="0">
              <a:latin typeface="Calibri" pitchFamily="34" charset="0"/>
              <a:ea typeface="Calibri" pitchFamily="34" charset="0"/>
            </a:endParaRPr>
          </a:p>
          <a:p>
            <a:pPr eaLnBrk="0" fontAlgn="base" hangingPunct="0">
              <a:spcBef>
                <a:spcPct val="0"/>
              </a:spcBef>
              <a:spcAft>
                <a:spcPct val="0"/>
              </a:spcAft>
            </a:pPr>
            <a:r>
              <a:rPr lang="ar-IQ" b="1" u="sng" dirty="0" smtClean="0">
                <a:latin typeface="Calibri" pitchFamily="34" charset="0"/>
                <a:ea typeface="Calibri" pitchFamily="34" charset="0"/>
              </a:rPr>
              <a:t>المهمة (السيناريو)</a:t>
            </a:r>
            <a:r>
              <a:rPr lang="ar-IQ" b="1" dirty="0" smtClean="0">
                <a:latin typeface="Calibri" pitchFamily="34" charset="0"/>
                <a:ea typeface="Calibri" pitchFamily="34" charset="0"/>
              </a:rPr>
              <a:t> / سيناريو عمليات مكافحة الارهاب  </a:t>
            </a:r>
          </a:p>
          <a:p>
            <a:pPr eaLnBrk="0" fontAlgn="base" hangingPunct="0">
              <a:spcBef>
                <a:spcPct val="0"/>
              </a:spcBef>
              <a:spcAft>
                <a:spcPct val="0"/>
              </a:spcAft>
            </a:pPr>
            <a:r>
              <a:rPr lang="ar-IQ" b="1" u="sng" dirty="0" smtClean="0">
                <a:latin typeface="Calibri" pitchFamily="34" charset="0"/>
                <a:ea typeface="Calibri" pitchFamily="34" charset="0"/>
              </a:rPr>
              <a:t>المـرحــلــة</a:t>
            </a:r>
            <a:r>
              <a:rPr lang="ar-IQ" b="1" dirty="0" smtClean="0">
                <a:latin typeface="Calibri" pitchFamily="34" charset="0"/>
                <a:ea typeface="Calibri" pitchFamily="34" charset="0"/>
              </a:rPr>
              <a:t> / لجميع المراحل </a:t>
            </a:r>
            <a:endParaRPr lang="ar-IQ" b="1" dirty="0">
              <a:latin typeface="Calibri" pitchFamily="34" charset="0"/>
              <a:ea typeface="Calibri" pitchFamily="34" charset="0"/>
            </a:endParaRPr>
          </a:p>
        </p:txBody>
      </p:sp>
    </p:spTree>
    <p:extLst>
      <p:ext uri="{BB962C8B-B14F-4D97-AF65-F5344CB8AC3E}">
        <p14:creationId xmlns:p14="http://schemas.microsoft.com/office/powerpoint/2010/main" val="11118457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0628" y="44624"/>
            <a:ext cx="8035930" cy="497096"/>
          </a:xfrm>
        </p:spPr>
        <p:txBody>
          <a:bodyPr>
            <a:normAutofit fontScale="90000"/>
          </a:bodyPr>
          <a:lstStyle/>
          <a:p>
            <a:r>
              <a:rPr lang="ar-IQ" b="1" u="sng" dirty="0" smtClean="0"/>
              <a:t>مجموع المخاطر </a:t>
            </a:r>
            <a:endParaRPr lang="en-US" u="sng" dirty="0"/>
          </a:p>
        </p:txBody>
      </p:sp>
      <p:graphicFrame>
        <p:nvGraphicFramePr>
          <p:cNvPr id="8" name="Table 7"/>
          <p:cNvGraphicFramePr>
            <a:graphicFrameLocks noGrp="1"/>
          </p:cNvGraphicFramePr>
          <p:nvPr>
            <p:extLst>
              <p:ext uri="{D42A27DB-BD31-4B8C-83A1-F6EECF244321}">
                <p14:modId xmlns:p14="http://schemas.microsoft.com/office/powerpoint/2010/main" val="2653772818"/>
              </p:ext>
            </p:extLst>
          </p:nvPr>
        </p:nvGraphicFramePr>
        <p:xfrm>
          <a:off x="208598" y="1507187"/>
          <a:ext cx="9518919" cy="3938037"/>
        </p:xfrm>
        <a:graphic>
          <a:graphicData uri="http://schemas.openxmlformats.org/drawingml/2006/table">
            <a:tbl>
              <a:tblPr rtl="1" firstRow="1" firstCol="1" bandRow="1"/>
              <a:tblGrid>
                <a:gridCol w="1169492">
                  <a:extLst>
                    <a:ext uri="{9D8B030D-6E8A-4147-A177-3AD203B41FA5}">
                      <a16:colId xmlns:a16="http://schemas.microsoft.com/office/drawing/2014/main" xmlns="" val="105330350"/>
                    </a:ext>
                  </a:extLst>
                </a:gridCol>
                <a:gridCol w="1235139">
                  <a:extLst>
                    <a:ext uri="{9D8B030D-6E8A-4147-A177-3AD203B41FA5}">
                      <a16:colId xmlns:a16="http://schemas.microsoft.com/office/drawing/2014/main" xmlns="" val="998096672"/>
                    </a:ext>
                  </a:extLst>
                </a:gridCol>
                <a:gridCol w="1451748">
                  <a:extLst>
                    <a:ext uri="{9D8B030D-6E8A-4147-A177-3AD203B41FA5}">
                      <a16:colId xmlns:a16="http://schemas.microsoft.com/office/drawing/2014/main" xmlns="" val="2560919569"/>
                    </a:ext>
                  </a:extLst>
                </a:gridCol>
                <a:gridCol w="1311986">
                  <a:extLst>
                    <a:ext uri="{9D8B030D-6E8A-4147-A177-3AD203B41FA5}">
                      <a16:colId xmlns:a16="http://schemas.microsoft.com/office/drawing/2014/main" xmlns="" val="1307192455"/>
                    </a:ext>
                  </a:extLst>
                </a:gridCol>
                <a:gridCol w="1469642">
                  <a:extLst>
                    <a:ext uri="{9D8B030D-6E8A-4147-A177-3AD203B41FA5}">
                      <a16:colId xmlns:a16="http://schemas.microsoft.com/office/drawing/2014/main" xmlns="" val="1853480627"/>
                    </a:ext>
                  </a:extLst>
                </a:gridCol>
                <a:gridCol w="1289400">
                  <a:extLst>
                    <a:ext uri="{9D8B030D-6E8A-4147-A177-3AD203B41FA5}">
                      <a16:colId xmlns:a16="http://schemas.microsoft.com/office/drawing/2014/main" xmlns="" val="2209592112"/>
                    </a:ext>
                  </a:extLst>
                </a:gridCol>
                <a:gridCol w="1591512">
                  <a:extLst>
                    <a:ext uri="{9D8B030D-6E8A-4147-A177-3AD203B41FA5}">
                      <a16:colId xmlns:a16="http://schemas.microsoft.com/office/drawing/2014/main" xmlns="" val="1893746884"/>
                    </a:ext>
                  </a:extLst>
                </a:gridCol>
              </a:tblGrid>
              <a:tr h="560256">
                <a:tc rowSpan="6">
                  <a:txBody>
                    <a:bodyPr/>
                    <a:lstStyle/>
                    <a:p>
                      <a:pPr marL="71755" marR="71755" algn="ctr">
                        <a:lnSpc>
                          <a:spcPct val="107000"/>
                        </a:lnSpc>
                        <a:spcBef>
                          <a:spcPts val="0"/>
                        </a:spcBef>
                        <a:spcAft>
                          <a:spcPts val="0"/>
                        </a:spcAft>
                      </a:pPr>
                      <a:r>
                        <a:rPr lang="ar-IQ" sz="1800" b="1" baseline="0" dirty="0" smtClean="0">
                          <a:effectLst/>
                          <a:latin typeface="Calibri" panose="020F0502020204030204" pitchFamily="34"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ar-IQ" sz="1800" b="1" dirty="0" smtClean="0">
                          <a:effectLst/>
                          <a:latin typeface="Calibri" panose="020F0502020204030204" pitchFamily="34" charset="0"/>
                          <a:ea typeface="Calibri" panose="020F0502020204030204" pitchFamily="34" charset="0"/>
                          <a:cs typeface="Arial" panose="020B0604020202020204" pitchFamily="34" charset="0"/>
                        </a:rPr>
                        <a:t>عالية جدا</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ar-IQ" sz="1600" b="1" i="0" u="none" strike="noStrike" kern="1200" cap="none" spc="0" normalizeH="0" baseline="0" noProof="0" dirty="0" smtClean="0">
                          <a:ln>
                            <a:noFill/>
                          </a:ln>
                          <a:solidFill>
                            <a:schemeClr val="bg1"/>
                          </a:solidFill>
                          <a:effectLst/>
                          <a:uLnTx/>
                          <a:uFillTx/>
                          <a:latin typeface="Arial" pitchFamily="34" charset="0"/>
                          <a:ea typeface="+mn-ea"/>
                          <a:cs typeface="Times New Roman"/>
                        </a:rPr>
                        <a:t>( 81 -  100 %)</a:t>
                      </a: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0000"/>
                    </a:solidFill>
                  </a:tcPr>
                </a:tc>
                <a:tc>
                  <a:txBody>
                    <a:bodyPr/>
                    <a:lstStyle/>
                    <a:p>
                      <a:pPr marL="0" marR="0" algn="ctr">
                        <a:lnSpc>
                          <a:spcPct val="107000"/>
                        </a:lnSpc>
                        <a:spcBef>
                          <a:spcPts val="0"/>
                        </a:spcBef>
                        <a:spcAft>
                          <a:spcPts val="0"/>
                        </a:spcAft>
                      </a:pPr>
                      <a:r>
                        <a:rPr lang="en-US" sz="1600" b="1" dirty="0">
                          <a:effectLst/>
                          <a:highlight>
                            <a:srgbClr val="FFFF00"/>
                          </a:highligh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0000"/>
                    </a:solidFill>
                  </a:tcPr>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0000"/>
                    </a:solidFill>
                  </a:tcPr>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0000"/>
                    </a:solidFill>
                  </a:tcPr>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0000"/>
                    </a:solidFill>
                  </a:tcPr>
                </a:tc>
                <a:extLst>
                  <a:ext uri="{0D108BD9-81ED-4DB2-BD59-A6C34878D82A}">
                    <a16:rowId xmlns:a16="http://schemas.microsoft.com/office/drawing/2014/main" xmlns="" val="2673107697"/>
                  </a:ext>
                </a:extLst>
              </a:tr>
              <a:tr h="560256">
                <a:tc vMerge="1">
                  <a:txBody>
                    <a:bodyPr/>
                    <a:lstStyle/>
                    <a:p>
                      <a:endParaRPr lang="en-US"/>
                    </a:p>
                  </a:txBody>
                  <a:tcPr/>
                </a:tc>
                <a:tc>
                  <a:txBody>
                    <a:bodyPr/>
                    <a:lstStyle/>
                    <a:p>
                      <a:pPr marL="0" marR="0" algn="ctr">
                        <a:lnSpc>
                          <a:spcPct val="107000"/>
                        </a:lnSpc>
                        <a:spcBef>
                          <a:spcPts val="0"/>
                        </a:spcBef>
                        <a:spcAft>
                          <a:spcPts val="0"/>
                        </a:spcAft>
                      </a:pPr>
                      <a:r>
                        <a:rPr lang="ar-IQ" sz="1800" b="1" dirty="0" smtClean="0">
                          <a:effectLst/>
                          <a:latin typeface="Calibri" panose="020F0502020204030204" pitchFamily="34" charset="0"/>
                          <a:ea typeface="Calibri" panose="020F0502020204030204" pitchFamily="34" charset="0"/>
                          <a:cs typeface="Arial" panose="020B0604020202020204" pitchFamily="34" charset="0"/>
                        </a:rPr>
                        <a:t>عالية</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ar-IQ" sz="1600" b="1" i="0" u="none" strike="noStrike" kern="1200" cap="none" spc="0" normalizeH="0" baseline="0" noProof="0" dirty="0" smtClean="0">
                          <a:ln>
                            <a:noFill/>
                          </a:ln>
                          <a:solidFill>
                            <a:schemeClr val="bg1"/>
                          </a:solidFill>
                          <a:effectLst/>
                          <a:uLnTx/>
                          <a:uFillTx/>
                          <a:latin typeface="Arial" pitchFamily="34" charset="0"/>
                          <a:ea typeface="+mn-ea"/>
                          <a:cs typeface="Times New Roman"/>
                        </a:rPr>
                        <a:t>(71 – 80 %)</a:t>
                      </a:r>
                      <a:endParaRPr kumimoji="0" lang="en-US" sz="1600" b="1" i="0" u="none" strike="noStrike" kern="1200" cap="none" spc="0" normalizeH="0" baseline="0" noProof="0" dirty="0" smtClean="0">
                        <a:ln>
                          <a:noFill/>
                        </a:ln>
                        <a:solidFill>
                          <a:schemeClr val="bg1"/>
                        </a:solidFill>
                        <a:effectLst/>
                        <a:uLnTx/>
                        <a:uFillTx/>
                        <a:latin typeface="Arial" pitchFamily="34" charset="0"/>
                        <a:ea typeface="+mn-ea"/>
                        <a:cs typeface="+mn-cs"/>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07000"/>
                        </a:lnSpc>
                        <a:spcBef>
                          <a:spcPts val="0"/>
                        </a:spcBef>
                        <a:spcAft>
                          <a:spcPts val="0"/>
                        </a:spcAft>
                      </a:pPr>
                      <a:r>
                        <a:rPr lang="en-US" sz="1600" b="1" dirty="0">
                          <a:effectLst/>
                          <a:highlight>
                            <a:srgbClr val="FFFF00"/>
                          </a:highligh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0000"/>
                    </a:solidFill>
                  </a:tcPr>
                </a:tc>
                <a:extLst>
                  <a:ext uri="{0D108BD9-81ED-4DB2-BD59-A6C34878D82A}">
                    <a16:rowId xmlns:a16="http://schemas.microsoft.com/office/drawing/2014/main" xmlns="" val="3441519793"/>
                  </a:ext>
                </a:extLst>
              </a:tr>
              <a:tr h="535407">
                <a:tc vMerge="1">
                  <a:txBody>
                    <a:bodyPr/>
                    <a:lstStyle/>
                    <a:p>
                      <a:endParaRPr lang="en-US"/>
                    </a:p>
                  </a:txBody>
                  <a:tcPr/>
                </a:tc>
                <a:tc>
                  <a:txBody>
                    <a:bodyPr/>
                    <a:lstStyle/>
                    <a:p>
                      <a:pPr marL="0" marR="0" algn="ctr">
                        <a:lnSpc>
                          <a:spcPct val="107000"/>
                        </a:lnSpc>
                        <a:spcBef>
                          <a:spcPts val="0"/>
                        </a:spcBef>
                        <a:spcAft>
                          <a:spcPts val="0"/>
                        </a:spcAft>
                      </a:pPr>
                      <a:r>
                        <a:rPr lang="ar-IQ" sz="1800" b="1" dirty="0" smtClean="0">
                          <a:effectLst/>
                          <a:latin typeface="Calibri" panose="020F0502020204030204" pitchFamily="34" charset="0"/>
                          <a:ea typeface="Calibri" panose="020F0502020204030204" pitchFamily="34" charset="0"/>
                          <a:cs typeface="Arial" panose="020B0604020202020204" pitchFamily="34" charset="0"/>
                        </a:rPr>
                        <a:t>متوسطة</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ar-IQ" sz="1600" b="1" i="0" u="none" strike="noStrike" kern="1200" cap="none" spc="0" normalizeH="0" baseline="0" noProof="0" dirty="0" smtClean="0">
                          <a:ln>
                            <a:noFill/>
                          </a:ln>
                          <a:solidFill>
                            <a:prstClr val="black"/>
                          </a:solidFill>
                          <a:effectLst/>
                          <a:uLnTx/>
                          <a:uFillTx/>
                          <a:latin typeface="Arial" pitchFamily="34" charset="0"/>
                          <a:ea typeface="+mn-ea"/>
                          <a:cs typeface="Times New Roman"/>
                        </a:rPr>
                        <a:t>( 51 – 70 % ) </a:t>
                      </a:r>
                      <a:r>
                        <a:rPr lang="en-US" sz="1600" b="1" dirty="0" smtClean="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6600"/>
                    </a:solidFill>
                  </a:tcPr>
                </a:tc>
                <a:tc>
                  <a:txBody>
                    <a:bodyPr/>
                    <a:lstStyle/>
                    <a:p>
                      <a:pPr marL="0" marR="0" algn="ctr">
                        <a:lnSpc>
                          <a:spcPct val="107000"/>
                        </a:lnSpc>
                        <a:spcBef>
                          <a:spcPts val="0"/>
                        </a:spcBef>
                        <a:spcAft>
                          <a:spcPts val="0"/>
                        </a:spcAft>
                      </a:pPr>
                      <a:r>
                        <a:rPr lang="en-US" sz="1600" b="1" dirty="0">
                          <a:effectLst/>
                          <a:highlight>
                            <a:srgbClr val="FFFF00"/>
                          </a:highligh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6600"/>
                    </a:solidFill>
                  </a:tcPr>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6600"/>
                    </a:solidFill>
                  </a:tcPr>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0000"/>
                    </a:solidFill>
                  </a:tcPr>
                </a:tc>
                <a:extLst>
                  <a:ext uri="{0D108BD9-81ED-4DB2-BD59-A6C34878D82A}">
                    <a16:rowId xmlns:a16="http://schemas.microsoft.com/office/drawing/2014/main" xmlns="" val="20827168"/>
                  </a:ext>
                </a:extLst>
              </a:tr>
              <a:tr h="560256">
                <a:tc vMerge="1">
                  <a:txBody>
                    <a:bodyPr/>
                    <a:lstStyle/>
                    <a:p>
                      <a:endParaRPr lang="en-US"/>
                    </a:p>
                  </a:txBody>
                  <a:tcPr/>
                </a:tc>
                <a:tc>
                  <a:txBody>
                    <a:bodyPr/>
                    <a:lstStyle/>
                    <a:p>
                      <a:pPr marL="0" marR="0" algn="ctr">
                        <a:lnSpc>
                          <a:spcPct val="107000"/>
                        </a:lnSpc>
                        <a:spcBef>
                          <a:spcPts val="0"/>
                        </a:spcBef>
                        <a:spcAft>
                          <a:spcPts val="0"/>
                        </a:spcAft>
                      </a:pPr>
                      <a:r>
                        <a:rPr lang="ar-IQ" sz="1800" b="1" dirty="0" smtClean="0">
                          <a:effectLst/>
                          <a:latin typeface="Calibri" panose="020F0502020204030204" pitchFamily="34" charset="0"/>
                          <a:ea typeface="Calibri" panose="020F0502020204030204" pitchFamily="34" charset="0"/>
                          <a:cs typeface="Arial" panose="020B0604020202020204" pitchFamily="34" charset="0"/>
                        </a:rPr>
                        <a:t>منخفضة</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ar-SA" sz="1600" b="1" i="0" u="none" strike="noStrike" kern="1200" cap="none" spc="0" normalizeH="0" baseline="0" noProof="0" dirty="0" smtClean="0">
                          <a:ln>
                            <a:noFill/>
                          </a:ln>
                          <a:solidFill>
                            <a:prstClr val="black"/>
                          </a:solidFill>
                          <a:effectLst/>
                          <a:uLnTx/>
                          <a:uFillTx/>
                          <a:latin typeface="Arial" pitchFamily="34" charset="0"/>
                          <a:ea typeface="+mn-ea"/>
                          <a:cs typeface="Times New Roman"/>
                        </a:rPr>
                        <a:t>(</a:t>
                      </a:r>
                      <a:r>
                        <a:rPr kumimoji="0" lang="ar-IQ" sz="1600" b="1" i="0" u="none" strike="noStrike" kern="1200" cap="none" spc="0" normalizeH="0" baseline="0" noProof="0" dirty="0" smtClean="0">
                          <a:ln>
                            <a:noFill/>
                          </a:ln>
                          <a:solidFill>
                            <a:prstClr val="black"/>
                          </a:solidFill>
                          <a:effectLst/>
                          <a:uLnTx/>
                          <a:uFillTx/>
                          <a:latin typeface="Arial" pitchFamily="34" charset="0"/>
                          <a:ea typeface="+mn-ea"/>
                          <a:cs typeface="Times New Roman"/>
                        </a:rPr>
                        <a:t> 31 </a:t>
                      </a:r>
                      <a:r>
                        <a:rPr kumimoji="0" lang="ar-SA" sz="1600" b="1" i="0" u="none" strike="noStrike" kern="1200" cap="none" spc="0" normalizeH="0" baseline="0" noProof="0" dirty="0" smtClean="0">
                          <a:ln>
                            <a:noFill/>
                          </a:ln>
                          <a:solidFill>
                            <a:prstClr val="black"/>
                          </a:solidFill>
                          <a:effectLst/>
                          <a:uLnTx/>
                          <a:uFillTx/>
                          <a:latin typeface="Arial" pitchFamily="34" charset="0"/>
                          <a:ea typeface="+mn-ea"/>
                          <a:cs typeface="Times New Roman"/>
                        </a:rPr>
                        <a:t>– </a:t>
                      </a:r>
                      <a:r>
                        <a:rPr kumimoji="0" lang="ar-IQ" sz="1600" b="1" i="0" u="none" strike="noStrike" kern="1200" cap="none" spc="0" normalizeH="0" baseline="0" noProof="0" dirty="0" smtClean="0">
                          <a:ln>
                            <a:noFill/>
                          </a:ln>
                          <a:solidFill>
                            <a:prstClr val="black"/>
                          </a:solidFill>
                          <a:effectLst/>
                          <a:uLnTx/>
                          <a:uFillTx/>
                          <a:latin typeface="Arial" pitchFamily="34" charset="0"/>
                          <a:ea typeface="+mn-ea"/>
                          <a:cs typeface="Times New Roman"/>
                        </a:rPr>
                        <a:t>50 %</a:t>
                      </a:r>
                      <a:r>
                        <a:rPr kumimoji="0" lang="ar-SA" sz="1600" b="1" i="0" u="none" strike="noStrike" kern="1200" cap="none" spc="0" normalizeH="0" baseline="0" noProof="0" dirty="0" smtClean="0">
                          <a:ln>
                            <a:noFill/>
                          </a:ln>
                          <a:solidFill>
                            <a:prstClr val="black"/>
                          </a:solidFill>
                          <a:effectLst/>
                          <a:uLnTx/>
                          <a:uFillTx/>
                          <a:latin typeface="Arial" pitchFamily="34" charset="0"/>
                          <a:ea typeface="+mn-ea"/>
                          <a:cs typeface="Times New Roman"/>
                        </a:rPr>
                        <a:t>)</a:t>
                      </a:r>
                      <a:endParaRPr kumimoji="0" lang="en-US" sz="1600" b="1" i="0" u="none" strike="noStrike" kern="1200" cap="none" spc="0" normalizeH="0" baseline="0" noProof="0" dirty="0" smtClean="0">
                        <a:ln>
                          <a:noFill/>
                        </a:ln>
                        <a:solidFill>
                          <a:prstClr val="black"/>
                        </a:solidFill>
                        <a:effectLst/>
                        <a:uLnTx/>
                        <a:uFillTx/>
                        <a:latin typeface="Arial" pitchFamily="34" charset="0"/>
                        <a:ea typeface="+mn-ea"/>
                        <a:cs typeface="+mn-cs"/>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ar-IQ" sz="1600" b="1" dirty="0" smtClean="0">
                          <a:effectLst/>
                          <a:latin typeface="Calibri" panose="020F0502020204030204" pitchFamily="34" charset="0"/>
                          <a:ea typeface="Calibri" panose="020F0502020204030204" pitchFamily="34" charset="0"/>
                          <a:cs typeface="Arial" panose="020B0604020202020204" pitchFamily="34" charset="0"/>
                        </a:rPr>
                        <a:t>1.</a:t>
                      </a:r>
                    </a:p>
                    <a:p>
                      <a:pPr marL="0" marR="0" algn="r">
                        <a:lnSpc>
                          <a:spcPct val="107000"/>
                        </a:lnSpc>
                        <a:spcBef>
                          <a:spcPts val="0"/>
                        </a:spcBef>
                        <a:spcAft>
                          <a:spcPts val="0"/>
                        </a:spcAft>
                      </a:pPr>
                      <a:r>
                        <a:rPr lang="ar-IQ" sz="1600" b="1" dirty="0" smtClean="0">
                          <a:effectLst/>
                          <a:latin typeface="Calibri" panose="020F0502020204030204" pitchFamily="34" charset="0"/>
                          <a:ea typeface="Calibri" panose="020F0502020204030204" pitchFamily="34" charset="0"/>
                          <a:cs typeface="Arial" panose="020B0604020202020204" pitchFamily="34" charset="0"/>
                        </a:rPr>
                        <a:t>2.</a:t>
                      </a: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6600"/>
                    </a:solidFill>
                  </a:tcPr>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0000"/>
                    </a:solidFill>
                  </a:tcPr>
                </a:tc>
                <a:extLst>
                  <a:ext uri="{0D108BD9-81ED-4DB2-BD59-A6C34878D82A}">
                    <a16:rowId xmlns:a16="http://schemas.microsoft.com/office/drawing/2014/main" xmlns="" val="1973401116"/>
                  </a:ext>
                </a:extLst>
              </a:tr>
              <a:tr h="561631">
                <a:tc vMerge="1">
                  <a:txBody>
                    <a:bodyPr/>
                    <a:lstStyle/>
                    <a:p>
                      <a:endParaRPr lang="en-US"/>
                    </a:p>
                  </a:txBody>
                  <a:tcPr/>
                </a:tc>
                <a:tc>
                  <a:txBody>
                    <a:bodyPr/>
                    <a:lstStyle/>
                    <a:p>
                      <a:pPr marL="0" marR="0" algn="ctr">
                        <a:lnSpc>
                          <a:spcPct val="107000"/>
                        </a:lnSpc>
                        <a:spcBef>
                          <a:spcPts val="0"/>
                        </a:spcBef>
                        <a:spcAft>
                          <a:spcPts val="0"/>
                        </a:spcAft>
                      </a:pPr>
                      <a:r>
                        <a:rPr lang="ar-IQ" sz="1800" b="1" dirty="0" smtClean="0">
                          <a:effectLst/>
                          <a:latin typeface="Calibri" panose="020F0502020204030204" pitchFamily="34" charset="0"/>
                          <a:ea typeface="Calibri" panose="020F0502020204030204" pitchFamily="34" charset="0"/>
                          <a:cs typeface="Arial" panose="020B0604020202020204" pitchFamily="34" charset="0"/>
                        </a:rPr>
                        <a:t>منخفضة</a:t>
                      </a:r>
                      <a:r>
                        <a:rPr lang="ar-IQ" sz="1800" b="1" baseline="0" dirty="0" smtClean="0">
                          <a:effectLst/>
                          <a:latin typeface="Calibri" panose="020F0502020204030204" pitchFamily="34" charset="0"/>
                          <a:ea typeface="Calibri" panose="020F0502020204030204" pitchFamily="34" charset="0"/>
                          <a:cs typeface="Arial" panose="020B0604020202020204" pitchFamily="34" charset="0"/>
                        </a:rPr>
                        <a:t> جدا</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lang="en-US" sz="16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 </a:t>
                      </a:r>
                      <a:r>
                        <a:rPr kumimoji="0" lang="ar-SA" sz="1600" b="1" i="0" u="none" strike="noStrike" kern="1200" cap="none" spc="0" normalizeH="0" baseline="0" noProof="0" dirty="0" smtClean="0">
                          <a:ln>
                            <a:noFill/>
                          </a:ln>
                          <a:solidFill>
                            <a:schemeClr val="bg1"/>
                          </a:solidFill>
                          <a:effectLst/>
                          <a:uLnTx/>
                          <a:uFillTx/>
                          <a:latin typeface="Arial" pitchFamily="34" charset="0"/>
                          <a:ea typeface="+mn-ea"/>
                          <a:cs typeface="Times New Roman"/>
                        </a:rPr>
                        <a:t>(</a:t>
                      </a:r>
                      <a:r>
                        <a:rPr kumimoji="0" lang="ar-IQ" sz="1600" b="1" i="0" u="none" strike="noStrike" kern="1200" cap="none" spc="0" normalizeH="0" baseline="0" noProof="0" dirty="0" smtClean="0">
                          <a:ln>
                            <a:noFill/>
                          </a:ln>
                          <a:solidFill>
                            <a:schemeClr val="bg1"/>
                          </a:solidFill>
                          <a:effectLst/>
                          <a:uLnTx/>
                          <a:uFillTx/>
                          <a:latin typeface="Arial" pitchFamily="34" charset="0"/>
                          <a:ea typeface="+mn-ea"/>
                          <a:cs typeface="Times New Roman"/>
                        </a:rPr>
                        <a:t> 11</a:t>
                      </a:r>
                      <a:r>
                        <a:rPr kumimoji="0" lang="ar-SA" sz="1600" b="1" i="0" u="none" strike="noStrike" kern="1200" cap="none" spc="0" normalizeH="0" baseline="0" noProof="0" dirty="0" smtClean="0">
                          <a:ln>
                            <a:noFill/>
                          </a:ln>
                          <a:solidFill>
                            <a:schemeClr val="bg1"/>
                          </a:solidFill>
                          <a:effectLst/>
                          <a:uLnTx/>
                          <a:uFillTx/>
                          <a:latin typeface="Arial" pitchFamily="34" charset="0"/>
                          <a:ea typeface="+mn-ea"/>
                          <a:cs typeface="Times New Roman"/>
                        </a:rPr>
                        <a:t>- </a:t>
                      </a:r>
                      <a:r>
                        <a:rPr kumimoji="0" lang="ar-IQ" sz="1600" b="1" i="0" u="none" strike="noStrike" kern="1200" cap="none" spc="0" normalizeH="0" baseline="0" noProof="0" dirty="0" smtClean="0">
                          <a:ln>
                            <a:noFill/>
                          </a:ln>
                          <a:solidFill>
                            <a:schemeClr val="bg1"/>
                          </a:solidFill>
                          <a:effectLst/>
                          <a:uLnTx/>
                          <a:uFillTx/>
                          <a:latin typeface="Arial" pitchFamily="34" charset="0"/>
                          <a:ea typeface="+mn-ea"/>
                          <a:cs typeface="Times New Roman"/>
                        </a:rPr>
                        <a:t>30 %</a:t>
                      </a:r>
                      <a:r>
                        <a:rPr kumimoji="0" lang="ar-SA" sz="1600" b="1" i="0" u="none" strike="noStrike" kern="1200" cap="none" spc="0" normalizeH="0" baseline="0" noProof="0" dirty="0" smtClean="0">
                          <a:ln>
                            <a:noFill/>
                          </a:ln>
                          <a:solidFill>
                            <a:schemeClr val="bg1"/>
                          </a:solidFill>
                          <a:effectLst/>
                          <a:uLnTx/>
                          <a:uFillTx/>
                          <a:latin typeface="Arial" pitchFamily="34" charset="0"/>
                          <a:ea typeface="+mn-ea"/>
                          <a:cs typeface="Times New Roman"/>
                        </a:rPr>
                        <a:t>)</a:t>
                      </a:r>
                      <a:endParaRPr kumimoji="0" lang="en-US" sz="1600" b="1" i="0" u="none" strike="noStrike" kern="1200" cap="none" spc="0" normalizeH="0" baseline="0" noProof="0" dirty="0">
                        <a:ln>
                          <a:noFill/>
                        </a:ln>
                        <a:solidFill>
                          <a:schemeClr val="bg1"/>
                        </a:solidFill>
                        <a:effectLst/>
                        <a:uLnTx/>
                        <a:uFillTx/>
                        <a:latin typeface="Arial" pitchFamily="34" charset="0"/>
                        <a:ea typeface="+mn-ea"/>
                        <a:cs typeface="+mn-cs"/>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A84C"/>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ar-SA" sz="1600" b="1" i="0" u="none" strike="noStrike" kern="1200" cap="none" spc="0" normalizeH="0" baseline="0" noProof="0" dirty="0" smtClean="0">
                          <a:ln>
                            <a:noFill/>
                          </a:ln>
                          <a:solidFill>
                            <a:prstClr val="black"/>
                          </a:solidFill>
                          <a:effectLst/>
                          <a:uLnTx/>
                          <a:uFillTx/>
                          <a:latin typeface="Arial" pitchFamily="34" charset="0"/>
                          <a:ea typeface="+mn-ea"/>
                          <a:cs typeface="Times New Roman"/>
                        </a:rPr>
                        <a:t>(</a:t>
                      </a:r>
                      <a:r>
                        <a:rPr kumimoji="0" lang="ar-IQ" sz="1600" b="1" i="0" u="none" strike="noStrike" kern="1200" cap="none" spc="0" normalizeH="0" baseline="0" noProof="0" dirty="0" smtClean="0">
                          <a:ln>
                            <a:noFill/>
                          </a:ln>
                          <a:solidFill>
                            <a:prstClr val="black"/>
                          </a:solidFill>
                          <a:effectLst/>
                          <a:uLnTx/>
                          <a:uFillTx/>
                          <a:latin typeface="Arial" pitchFamily="34" charset="0"/>
                          <a:ea typeface="+mn-ea"/>
                          <a:cs typeface="Times New Roman"/>
                        </a:rPr>
                        <a:t> 31 </a:t>
                      </a:r>
                      <a:r>
                        <a:rPr kumimoji="0" lang="ar-SA" sz="1600" b="1" i="0" u="none" strike="noStrike" kern="1200" cap="none" spc="0" normalizeH="0" baseline="0" noProof="0" dirty="0" smtClean="0">
                          <a:ln>
                            <a:noFill/>
                          </a:ln>
                          <a:solidFill>
                            <a:prstClr val="black"/>
                          </a:solidFill>
                          <a:effectLst/>
                          <a:uLnTx/>
                          <a:uFillTx/>
                          <a:latin typeface="Arial" pitchFamily="34" charset="0"/>
                          <a:ea typeface="+mn-ea"/>
                          <a:cs typeface="Times New Roman"/>
                        </a:rPr>
                        <a:t>– </a:t>
                      </a:r>
                      <a:r>
                        <a:rPr kumimoji="0" lang="ar-IQ" sz="1600" b="1" i="0" u="none" strike="noStrike" kern="1200" cap="none" spc="0" normalizeH="0" baseline="0" noProof="0" dirty="0" smtClean="0">
                          <a:ln>
                            <a:noFill/>
                          </a:ln>
                          <a:solidFill>
                            <a:prstClr val="black"/>
                          </a:solidFill>
                          <a:effectLst/>
                          <a:uLnTx/>
                          <a:uFillTx/>
                          <a:latin typeface="Arial" pitchFamily="34" charset="0"/>
                          <a:ea typeface="+mn-ea"/>
                          <a:cs typeface="Times New Roman"/>
                        </a:rPr>
                        <a:t>50 %</a:t>
                      </a:r>
                      <a:r>
                        <a:rPr kumimoji="0" lang="ar-SA" sz="1600" b="1" i="0" u="none" strike="noStrike" kern="1200" cap="none" spc="0" normalizeH="0" baseline="0" noProof="0" dirty="0" smtClean="0">
                          <a:ln>
                            <a:noFill/>
                          </a:ln>
                          <a:solidFill>
                            <a:prstClr val="black"/>
                          </a:solidFill>
                          <a:effectLst/>
                          <a:uLnTx/>
                          <a:uFillTx/>
                          <a:latin typeface="Arial" pitchFamily="34" charset="0"/>
                          <a:ea typeface="+mn-ea"/>
                          <a:cs typeface="Times New Roman"/>
                        </a:rPr>
                        <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ar-IQ" sz="1600" b="1" i="0" u="none" strike="noStrike" kern="1200" cap="none" spc="0" normalizeH="0" baseline="0" noProof="0" dirty="0" smtClean="0">
                          <a:ln>
                            <a:noFill/>
                          </a:ln>
                          <a:solidFill>
                            <a:prstClr val="black"/>
                          </a:solidFill>
                          <a:effectLst/>
                          <a:uLnTx/>
                          <a:uFillTx/>
                          <a:latin typeface="Arial" pitchFamily="34" charset="0"/>
                          <a:ea typeface="+mn-ea"/>
                          <a:cs typeface="Times New Roman"/>
                        </a:rPr>
                        <a:t>( 51 – 70 % ) </a:t>
                      </a:r>
                      <a:r>
                        <a:rPr kumimoji="0" lang="en-US" sz="1600" b="1"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 </a:t>
                      </a: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660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ar-IQ" sz="1600" b="1" i="0" u="none" strike="noStrike" kern="1200" cap="none" spc="0" normalizeH="0" baseline="0" noProof="0" dirty="0" smtClean="0">
                          <a:ln>
                            <a:noFill/>
                          </a:ln>
                          <a:solidFill>
                            <a:prstClr val="white"/>
                          </a:solidFill>
                          <a:effectLst/>
                          <a:uLnTx/>
                          <a:uFillTx/>
                          <a:latin typeface="Arial" pitchFamily="34" charset="0"/>
                          <a:ea typeface="+mn-ea"/>
                          <a:cs typeface="Times New Roman"/>
                        </a:rPr>
                        <a:t>(71 – 80 %)</a:t>
                      </a: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ar-IQ" sz="1600" b="1" i="0" u="none" strike="noStrike" kern="1200" cap="none" spc="0" normalizeH="0" baseline="0" noProof="0" dirty="0" smtClean="0">
                          <a:ln>
                            <a:noFill/>
                          </a:ln>
                          <a:solidFill>
                            <a:prstClr val="white"/>
                          </a:solidFill>
                          <a:effectLst/>
                          <a:uLnTx/>
                          <a:uFillTx/>
                          <a:latin typeface="Arial" pitchFamily="34" charset="0"/>
                          <a:ea typeface="+mn-ea"/>
                          <a:cs typeface="Times New Roman"/>
                        </a:rPr>
                        <a:t>( 81 -  100 %)</a:t>
                      </a: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0000"/>
                    </a:solidFill>
                  </a:tcPr>
                </a:tc>
                <a:extLst>
                  <a:ext uri="{0D108BD9-81ED-4DB2-BD59-A6C34878D82A}">
                    <a16:rowId xmlns:a16="http://schemas.microsoft.com/office/drawing/2014/main" xmlns="" val="2083830038"/>
                  </a:ext>
                </a:extLst>
              </a:tr>
              <a:tr h="560256">
                <a:tc vMerge="1">
                  <a:txBody>
                    <a:bodyPr/>
                    <a:lstStyle/>
                    <a:p>
                      <a:endParaRPr lang="en-US"/>
                    </a:p>
                  </a:txBody>
                  <a:tcPr/>
                </a:tc>
                <a:tc>
                  <a:txBody>
                    <a:bodyPr/>
                    <a:lstStyle/>
                    <a:p>
                      <a:pPr marL="0" marR="0" algn="ct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Arial" panose="020B0604020202020204" pitchFamily="34" charset="0"/>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ar-IQ" sz="1800" b="1" dirty="0" smtClean="0">
                          <a:effectLst/>
                          <a:latin typeface="Calibri" panose="020F0502020204030204" pitchFamily="34" charset="0"/>
                          <a:ea typeface="Calibri" panose="020F0502020204030204" pitchFamily="34" charset="0"/>
                          <a:cs typeface="Arial" panose="020B0604020202020204" pitchFamily="34" charset="0"/>
                        </a:rPr>
                        <a:t>منخفضة جدا</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ar-IQ" sz="1800" b="1" dirty="0" smtClean="0">
                          <a:effectLst/>
                          <a:latin typeface="Calibri" panose="020F0502020204030204" pitchFamily="34" charset="0"/>
                          <a:ea typeface="Calibri" panose="020F0502020204030204" pitchFamily="34" charset="0"/>
                          <a:cs typeface="Arial" panose="020B0604020202020204" pitchFamily="34" charset="0"/>
                        </a:rPr>
                        <a:t>منخفضة</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ar-IQ" sz="1800" b="1" dirty="0" smtClean="0">
                          <a:effectLst/>
                          <a:latin typeface="Calibri" panose="020F0502020204030204" pitchFamily="34" charset="0"/>
                          <a:ea typeface="Calibri" panose="020F0502020204030204" pitchFamily="34" charset="0"/>
                          <a:cs typeface="Arial" panose="020B0604020202020204" pitchFamily="34" charset="0"/>
                        </a:rPr>
                        <a:t>متوسطة</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ar-IQ" sz="1800" b="1" dirty="0" smtClean="0">
                          <a:effectLst/>
                          <a:latin typeface="Calibri" panose="020F0502020204030204" pitchFamily="34" charset="0"/>
                          <a:ea typeface="Calibri" panose="020F0502020204030204" pitchFamily="34" charset="0"/>
                          <a:cs typeface="Arial" panose="020B0604020202020204" pitchFamily="34" charset="0"/>
                        </a:rPr>
                        <a:t>عالية</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ar-IQ" sz="1800" b="1" dirty="0" smtClean="0">
                          <a:effectLst/>
                          <a:latin typeface="Calibri" panose="020F0502020204030204" pitchFamily="34" charset="0"/>
                          <a:ea typeface="Calibri" panose="020F0502020204030204" pitchFamily="34" charset="0"/>
                          <a:cs typeface="Arial" panose="020B0604020202020204" pitchFamily="34" charset="0"/>
                        </a:rPr>
                        <a:t>عالية جدا</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088710428"/>
                  </a:ext>
                </a:extLst>
              </a:tr>
              <a:tr h="599975">
                <a:tc>
                  <a:txBody>
                    <a:bodyPr/>
                    <a:lstStyle/>
                    <a:p>
                      <a:pPr marL="0" marR="0" algn="ct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Arial" panose="020B0604020202020204" pitchFamily="34" charset="0"/>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marL="0" marR="0" algn="ctr">
                        <a:lnSpc>
                          <a:spcPct val="107000"/>
                        </a:lnSpc>
                        <a:spcBef>
                          <a:spcPts val="0"/>
                        </a:spcBef>
                        <a:spcAft>
                          <a:spcPts val="0"/>
                        </a:spcAft>
                      </a:pPr>
                      <a:r>
                        <a:rPr lang="ar-IQ" sz="2400" b="1" dirty="0" smtClean="0">
                          <a:effectLst/>
                          <a:latin typeface="Calibri" panose="020F0502020204030204" pitchFamily="34" charset="0"/>
                          <a:ea typeface="Calibri" panose="020F0502020204030204" pitchFamily="34" charset="0"/>
                          <a:cs typeface="Arial" panose="020B0604020202020204" pitchFamily="34" charset="0"/>
                        </a:rPr>
                        <a:t>تأثير الخطر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192431260"/>
                  </a:ext>
                </a:extLst>
              </a:tr>
            </a:tbl>
          </a:graphicData>
        </a:graphic>
      </p:graphicFrame>
      <p:sp>
        <p:nvSpPr>
          <p:cNvPr id="9" name="Rectangle 8">
            <a:hlinkClick r:id="rId3" action="ppaction://hlinksldjump"/>
          </p:cNvPr>
          <p:cNvSpPr/>
          <p:nvPr/>
        </p:nvSpPr>
        <p:spPr>
          <a:xfrm>
            <a:off x="416496" y="363434"/>
            <a:ext cx="1008112" cy="401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IQ" sz="2000" b="1" dirty="0" smtClean="0">
                <a:solidFill>
                  <a:prstClr val="white"/>
                </a:solidFill>
              </a:rPr>
              <a:t>رجوع </a:t>
            </a:r>
            <a:endParaRPr lang="ar-IQ" sz="2000" b="1" dirty="0">
              <a:solidFill>
                <a:prstClr val="white"/>
              </a:solidFill>
            </a:endParaRPr>
          </a:p>
        </p:txBody>
      </p:sp>
      <p:sp>
        <p:nvSpPr>
          <p:cNvPr id="10" name="TextBox 9"/>
          <p:cNvSpPr txBox="1"/>
          <p:nvPr/>
        </p:nvSpPr>
        <p:spPr>
          <a:xfrm>
            <a:off x="5097016" y="548680"/>
            <a:ext cx="4577219" cy="923330"/>
          </a:xfrm>
          <a:prstGeom prst="rect">
            <a:avLst/>
          </a:prstGeom>
          <a:noFill/>
        </p:spPr>
        <p:txBody>
          <a:bodyPr wrap="square" rtlCol="1">
            <a:spAutoFit/>
          </a:bodyPr>
          <a:lstStyle/>
          <a:p>
            <a:pPr eaLnBrk="0" fontAlgn="base" hangingPunct="0">
              <a:spcBef>
                <a:spcPct val="0"/>
              </a:spcBef>
              <a:spcAft>
                <a:spcPct val="0"/>
              </a:spcAft>
            </a:pPr>
            <a:r>
              <a:rPr lang="ar-IQ" b="1" u="sng" dirty="0">
                <a:solidFill>
                  <a:srgbClr val="0000CC"/>
                </a:solidFill>
                <a:latin typeface="Calibri" pitchFamily="34" charset="0"/>
                <a:ea typeface="Calibri" pitchFamily="34" charset="0"/>
              </a:rPr>
              <a:t>الجهة المسؤولة</a:t>
            </a:r>
            <a:r>
              <a:rPr lang="ar-IQ" b="1" dirty="0">
                <a:solidFill>
                  <a:srgbClr val="0000CC"/>
                </a:solidFill>
                <a:latin typeface="Calibri" pitchFamily="34" charset="0"/>
                <a:ea typeface="Calibri" pitchFamily="34" charset="0"/>
              </a:rPr>
              <a:t> / </a:t>
            </a:r>
            <a:r>
              <a:rPr lang="ar-IQ" b="1" dirty="0">
                <a:solidFill>
                  <a:prstClr val="black"/>
                </a:solidFill>
                <a:latin typeface="Calibri" pitchFamily="34" charset="0"/>
                <a:ea typeface="Calibri" pitchFamily="34" charset="0"/>
              </a:rPr>
              <a:t>دائرة ، قيادة ،مديرية</a:t>
            </a:r>
            <a:endParaRPr lang="ar-IQ" sz="2000" b="1" u="sng" dirty="0" smtClean="0">
              <a:solidFill>
                <a:prstClr val="black"/>
              </a:solidFill>
              <a:ea typeface="Calibri" pitchFamily="34" charset="0"/>
            </a:endParaRPr>
          </a:p>
          <a:p>
            <a:pPr eaLnBrk="0" fontAlgn="base" hangingPunct="0">
              <a:spcBef>
                <a:spcPct val="0"/>
              </a:spcBef>
              <a:spcAft>
                <a:spcPct val="0"/>
              </a:spcAft>
            </a:pPr>
            <a:r>
              <a:rPr lang="ar-IQ" b="1" u="sng" dirty="0" smtClean="0">
                <a:solidFill>
                  <a:prstClr val="black"/>
                </a:solidFill>
                <a:ea typeface="Calibri" pitchFamily="34" charset="0"/>
              </a:rPr>
              <a:t>المهمة </a:t>
            </a:r>
            <a:r>
              <a:rPr lang="ar-IQ" b="1" u="sng" dirty="0">
                <a:solidFill>
                  <a:prstClr val="black"/>
                </a:solidFill>
                <a:ea typeface="Calibri" pitchFamily="34" charset="0"/>
              </a:rPr>
              <a:t>(السيناريو)</a:t>
            </a:r>
            <a:r>
              <a:rPr lang="ar-IQ" b="1" dirty="0">
                <a:solidFill>
                  <a:prstClr val="black"/>
                </a:solidFill>
                <a:ea typeface="Calibri" pitchFamily="34" charset="0"/>
              </a:rPr>
              <a:t> / سيناريو عمليات مكافحة الارهاب  </a:t>
            </a:r>
          </a:p>
          <a:p>
            <a:pPr eaLnBrk="0" fontAlgn="base" hangingPunct="0">
              <a:spcBef>
                <a:spcPct val="0"/>
              </a:spcBef>
              <a:spcAft>
                <a:spcPct val="0"/>
              </a:spcAft>
            </a:pPr>
            <a:r>
              <a:rPr lang="ar-IQ" b="1" u="sng" dirty="0">
                <a:solidFill>
                  <a:prstClr val="black"/>
                </a:solidFill>
                <a:ea typeface="Calibri" pitchFamily="34" charset="0"/>
              </a:rPr>
              <a:t>المـرحــلــة</a:t>
            </a:r>
            <a:r>
              <a:rPr lang="ar-IQ" b="1" dirty="0">
                <a:solidFill>
                  <a:prstClr val="black"/>
                </a:solidFill>
                <a:ea typeface="Calibri" pitchFamily="34" charset="0"/>
              </a:rPr>
              <a:t> / </a:t>
            </a:r>
            <a:r>
              <a:rPr lang="ar-IQ" b="1" dirty="0" smtClean="0">
                <a:solidFill>
                  <a:prstClr val="black"/>
                </a:solidFill>
                <a:ea typeface="Calibri" pitchFamily="34" charset="0"/>
              </a:rPr>
              <a:t>لجميع المراحل </a:t>
            </a:r>
            <a:endParaRPr lang="ar-IQ" b="1" dirty="0">
              <a:solidFill>
                <a:prstClr val="black"/>
              </a:solidFill>
              <a:ea typeface="Calibri" pitchFamily="34" charset="0"/>
            </a:endParaRPr>
          </a:p>
        </p:txBody>
      </p:sp>
      <p:sp>
        <p:nvSpPr>
          <p:cNvPr id="5" name="TextBox 4"/>
          <p:cNvSpPr txBox="1"/>
          <p:nvPr/>
        </p:nvSpPr>
        <p:spPr>
          <a:xfrm>
            <a:off x="8630179" y="2564904"/>
            <a:ext cx="1036340" cy="1200329"/>
          </a:xfrm>
          <a:prstGeom prst="rect">
            <a:avLst/>
          </a:prstGeom>
          <a:noFill/>
        </p:spPr>
        <p:txBody>
          <a:bodyPr wrap="square" rtlCol="1">
            <a:spAutoFit/>
          </a:bodyPr>
          <a:lstStyle/>
          <a:p>
            <a:pPr algn="ctr"/>
            <a:r>
              <a:rPr lang="ar-IQ" sz="2400" b="1" dirty="0" smtClean="0">
                <a:solidFill>
                  <a:prstClr val="black"/>
                </a:solidFill>
              </a:rPr>
              <a:t>احتمالية </a:t>
            </a:r>
          </a:p>
          <a:p>
            <a:pPr algn="ctr"/>
            <a:r>
              <a:rPr lang="ar-IQ" sz="2400" b="1" dirty="0" smtClean="0">
                <a:solidFill>
                  <a:prstClr val="black"/>
                </a:solidFill>
              </a:rPr>
              <a:t>حدوث </a:t>
            </a:r>
          </a:p>
          <a:p>
            <a:pPr algn="ctr"/>
            <a:r>
              <a:rPr lang="ar-IQ" sz="2400" b="1" dirty="0" smtClean="0">
                <a:solidFill>
                  <a:prstClr val="black"/>
                </a:solidFill>
              </a:rPr>
              <a:t>الخطر </a:t>
            </a:r>
            <a:endParaRPr lang="ar-IQ" sz="2400" b="1" dirty="0">
              <a:solidFill>
                <a:prstClr val="black"/>
              </a:solidFill>
            </a:endParaRPr>
          </a:p>
        </p:txBody>
      </p:sp>
      <p:sp>
        <p:nvSpPr>
          <p:cNvPr id="12" name="TextBox 11"/>
          <p:cNvSpPr txBox="1"/>
          <p:nvPr/>
        </p:nvSpPr>
        <p:spPr>
          <a:xfrm>
            <a:off x="128464" y="5373216"/>
            <a:ext cx="9545771" cy="1508105"/>
          </a:xfrm>
          <a:prstGeom prst="rect">
            <a:avLst/>
          </a:prstGeom>
          <a:noFill/>
        </p:spPr>
        <p:txBody>
          <a:bodyPr wrap="square" rtlCol="1">
            <a:spAutoFit/>
          </a:bodyPr>
          <a:lstStyle/>
          <a:p>
            <a:pPr marL="993775" indent="-993775"/>
            <a:r>
              <a:rPr lang="ar-IQ" sz="2000" b="1" u="sng" dirty="0" smtClean="0">
                <a:solidFill>
                  <a:srgbClr val="FF0000"/>
                </a:solidFill>
                <a:cs typeface="Sultan Medium" pitchFamily="2" charset="-78"/>
              </a:rPr>
              <a:t>ملاحظة</a:t>
            </a:r>
            <a:r>
              <a:rPr lang="ar-IQ" sz="2000" b="1" dirty="0" smtClean="0">
                <a:solidFill>
                  <a:srgbClr val="FF0000"/>
                </a:solidFill>
                <a:cs typeface="Sultan Medium" pitchFamily="2" charset="-78"/>
              </a:rPr>
              <a:t>  </a:t>
            </a:r>
            <a:endParaRPr lang="ar-IQ" sz="2400" b="1" dirty="0" smtClean="0">
              <a:solidFill>
                <a:srgbClr val="FF0000"/>
              </a:solidFill>
              <a:cs typeface="Sultan Medium" pitchFamily="2" charset="-78"/>
            </a:endParaRPr>
          </a:p>
          <a:p>
            <a:pPr marL="268288" indent="-268288" algn="justLow">
              <a:buFont typeface="+mj-lt"/>
              <a:buAutoNum type="arabicPeriod"/>
            </a:pPr>
            <a:r>
              <a:rPr lang="ar-IQ" b="1" dirty="0" smtClean="0">
                <a:cs typeface="Sultan Medium" pitchFamily="2" charset="-78"/>
              </a:rPr>
              <a:t>يتم املاء هذا  النموذج من </a:t>
            </a:r>
            <a:r>
              <a:rPr lang="ar-IQ" b="1" dirty="0">
                <a:cs typeface="Sultan Medium" pitchFamily="2" charset="-78"/>
              </a:rPr>
              <a:t>قبل الجهات المستفيدة (اصحاب المصلحة)  وهم مدراء التخطيط في الدوائر والقيادات والمديريات </a:t>
            </a:r>
            <a:r>
              <a:rPr lang="ar-IQ" b="1" dirty="0" smtClean="0">
                <a:cs typeface="Sultan Medium" pitchFamily="2" charset="-78"/>
              </a:rPr>
              <a:t>.</a:t>
            </a:r>
            <a:endParaRPr lang="ar-IQ" b="1" dirty="0">
              <a:cs typeface="Sultan Medium" pitchFamily="2" charset="-78"/>
            </a:endParaRPr>
          </a:p>
          <a:p>
            <a:pPr marL="268288" indent="-268288" algn="justLow">
              <a:buFont typeface="+mj-lt"/>
              <a:buAutoNum type="arabicPeriod"/>
            </a:pPr>
            <a:r>
              <a:rPr lang="ar-IQ" b="1" dirty="0" smtClean="0">
                <a:cs typeface="Sultan Medium" pitchFamily="2" charset="-78"/>
              </a:rPr>
              <a:t>درج </a:t>
            </a:r>
            <a:r>
              <a:rPr lang="ar-IQ" b="1" dirty="0">
                <a:cs typeface="Sultan Medium" pitchFamily="2" charset="-78"/>
              </a:rPr>
              <a:t>جميع المخاطر في المربعات الملونة حسب مستوى احتمالية حدوث كل خطر </a:t>
            </a:r>
            <a:r>
              <a:rPr lang="ar-IQ" b="1" dirty="0" smtClean="0">
                <a:cs typeface="Sultan Medium" pitchFamily="2" charset="-78"/>
              </a:rPr>
              <a:t>وتأثيره وفق تقييم الجهات المستفيدة.</a:t>
            </a:r>
            <a:endParaRPr lang="ar-IQ" b="1" dirty="0">
              <a:cs typeface="Sultan Medium" pitchFamily="2" charset="-78"/>
            </a:endParaRPr>
          </a:p>
        </p:txBody>
      </p:sp>
    </p:spTree>
    <p:extLst>
      <p:ext uri="{BB962C8B-B14F-4D97-AF65-F5344CB8AC3E}">
        <p14:creationId xmlns:p14="http://schemas.microsoft.com/office/powerpoint/2010/main" val="19682417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icture1.png"/>
          <p:cNvPicPr>
            <a:picLocks noChangeAspect="1"/>
          </p:cNvPicPr>
          <p:nvPr/>
        </p:nvPicPr>
        <p:blipFill>
          <a:blip r:embed="rId2" cstate="print"/>
          <a:stretch>
            <a:fillRect/>
          </a:stretch>
        </p:blipFill>
        <p:spPr>
          <a:xfrm>
            <a:off x="-195572" y="0"/>
            <a:ext cx="10101572" cy="7101408"/>
          </a:xfrm>
          <a:prstGeom prst="rect">
            <a:avLst/>
          </a:prstGeom>
        </p:spPr>
      </p:pic>
      <p:sp>
        <p:nvSpPr>
          <p:cNvPr id="6" name="TextBox 5"/>
          <p:cNvSpPr txBox="1"/>
          <p:nvPr/>
        </p:nvSpPr>
        <p:spPr>
          <a:xfrm>
            <a:off x="200471" y="1124744"/>
            <a:ext cx="9301033" cy="4921347"/>
          </a:xfrm>
          <a:prstGeom prst="rect">
            <a:avLst/>
          </a:prstGeom>
          <a:noFill/>
        </p:spPr>
        <p:txBody>
          <a:bodyPr wrap="square" rtlCol="0">
            <a:spAutoFit/>
          </a:bodyPr>
          <a:lstStyle/>
          <a:p>
            <a:pPr algn="justLow"/>
            <a:r>
              <a:rPr lang="ar-IQ" sz="2400" b="1" u="sng" dirty="0" smtClean="0">
                <a:solidFill>
                  <a:srgbClr val="FF0000"/>
                </a:solidFill>
                <a:cs typeface="Sultan Medium" pitchFamily="2" charset="-78"/>
              </a:rPr>
              <a:t>المقدمة </a:t>
            </a:r>
            <a:endParaRPr lang="en-US" sz="2400" b="1" u="sng" dirty="0" smtClean="0">
              <a:solidFill>
                <a:srgbClr val="FF0000"/>
              </a:solidFill>
              <a:cs typeface="Sultan Medium" pitchFamily="2" charset="-78"/>
            </a:endParaRPr>
          </a:p>
          <a:p>
            <a:pPr marL="342900" lvl="0" indent="-342900" algn="justLow">
              <a:lnSpc>
                <a:spcPct val="115000"/>
              </a:lnSpc>
              <a:buClr>
                <a:srgbClr val="FF0000"/>
              </a:buClr>
              <a:buSzPts val="1600"/>
              <a:buFont typeface="Sultan Medium"/>
              <a:buAutoNum type="arabicPeriod"/>
              <a:tabLst>
                <a:tab pos="179070" algn="r"/>
              </a:tabLst>
            </a:pPr>
            <a:r>
              <a:rPr lang="ar-IQ" b="1" dirty="0" smtClean="0">
                <a:solidFill>
                  <a:prstClr val="black"/>
                </a:solidFill>
                <a:latin typeface="Arial"/>
                <a:ea typeface="Times New Roman"/>
                <a:cs typeface="Sultan Medium"/>
              </a:rPr>
              <a:t>حسب التوجيهات المستمرة للسيد مدير مديرية التخطيط المحترم بضرورة الارتقاء بعمل اقسام المديرية والانتقال الكامل من العمل الروتيني  الورقي الى العمل الالكتروني </a:t>
            </a:r>
            <a:r>
              <a:rPr lang="ar-IQ" b="1" dirty="0" err="1" smtClean="0">
                <a:solidFill>
                  <a:prstClr val="black"/>
                </a:solidFill>
                <a:latin typeface="Arial"/>
                <a:ea typeface="Times New Roman"/>
                <a:cs typeface="Sultan Medium"/>
              </a:rPr>
              <a:t>والاتمتة</a:t>
            </a:r>
            <a:r>
              <a:rPr lang="ar-IQ" b="1" dirty="0" smtClean="0">
                <a:solidFill>
                  <a:prstClr val="black"/>
                </a:solidFill>
                <a:latin typeface="Arial"/>
                <a:ea typeface="Times New Roman"/>
                <a:cs typeface="Sultan Medium"/>
              </a:rPr>
              <a:t> وبعد أنجاز نظام اعداد المتطلبات وقرب اتمام نظام اعداد مسارح العمليات اصبح من الضروري انشاء نظام الكتروني لإدارة  التخطيط الدفاعي داخل الوزارة وهو نظام </a:t>
            </a:r>
            <a:r>
              <a:rPr lang="ar-IQ" b="1" dirty="0" smtClean="0">
                <a:solidFill>
                  <a:srgbClr val="FF0000"/>
                </a:solidFill>
                <a:latin typeface="Arial"/>
                <a:ea typeface="Times New Roman"/>
                <a:cs typeface="Sultan Medium"/>
              </a:rPr>
              <a:t>( هيكلية القوى وتجميع وتحليل القدرات ) </a:t>
            </a:r>
            <a:r>
              <a:rPr lang="ar-IQ" b="1" dirty="0" smtClean="0">
                <a:latin typeface="Arial"/>
                <a:ea typeface="Times New Roman"/>
                <a:cs typeface="Sultan Medium"/>
              </a:rPr>
              <a:t>المقترح . </a:t>
            </a:r>
          </a:p>
          <a:p>
            <a:pPr marL="342900" lvl="0" indent="-342900" algn="justLow">
              <a:lnSpc>
                <a:spcPct val="115000"/>
              </a:lnSpc>
              <a:buClr>
                <a:srgbClr val="FF0000"/>
              </a:buClr>
              <a:buSzPts val="1600"/>
              <a:buFont typeface="Sultan Medium"/>
              <a:buAutoNum type="arabicPeriod"/>
              <a:tabLst>
                <a:tab pos="179070" algn="r"/>
              </a:tabLst>
            </a:pPr>
            <a:r>
              <a:rPr lang="ar-IQ" b="1" dirty="0" smtClean="0">
                <a:solidFill>
                  <a:prstClr val="black"/>
                </a:solidFill>
                <a:latin typeface="Arial"/>
                <a:ea typeface="Times New Roman"/>
                <a:cs typeface="Sultan Medium"/>
              </a:rPr>
              <a:t>بعد </a:t>
            </a:r>
            <a:r>
              <a:rPr lang="ar-IQ" b="1" dirty="0">
                <a:solidFill>
                  <a:prstClr val="black"/>
                </a:solidFill>
                <a:latin typeface="Arial"/>
                <a:ea typeface="Times New Roman"/>
                <a:cs typeface="Sultan Medium"/>
              </a:rPr>
              <a:t>اتمام الاستراتيجية </a:t>
            </a:r>
            <a:r>
              <a:rPr lang="ar-IQ" b="1" dirty="0" smtClean="0">
                <a:solidFill>
                  <a:prstClr val="black"/>
                </a:solidFill>
                <a:latin typeface="Arial"/>
                <a:ea typeface="Times New Roman"/>
                <a:cs typeface="Sultan Medium"/>
              </a:rPr>
              <a:t>العسكرية لوزارة الدفاع (2022 – 2026)  </a:t>
            </a:r>
            <a:r>
              <a:rPr lang="ar-IQ" b="1" dirty="0">
                <a:solidFill>
                  <a:prstClr val="black"/>
                </a:solidFill>
                <a:latin typeface="Arial"/>
                <a:ea typeface="Times New Roman"/>
                <a:cs typeface="Sultan Medium"/>
              </a:rPr>
              <a:t>والسيناريوهات </a:t>
            </a:r>
            <a:r>
              <a:rPr lang="ar-IQ" b="1" dirty="0" smtClean="0">
                <a:solidFill>
                  <a:prstClr val="black"/>
                </a:solidFill>
                <a:latin typeface="Arial"/>
                <a:ea typeface="Times New Roman"/>
                <a:cs typeface="Sultan Medium"/>
              </a:rPr>
              <a:t> (تقدير موقف في المستويات العليا ) الاربعة التي يتعرض لها العراق او من المحتمل ان يتعرض لها في المستقبل  وهي  (عمليات مكافحة الارهاب ، الكوارث الطبيعية ، النزاع الحدودي ، الحرب التقليدية ) يجري من خلال النظام الالكتروني  تحديد المهام الرئيسة </a:t>
            </a:r>
            <a:r>
              <a:rPr lang="ar-IQ" b="1" dirty="0">
                <a:solidFill>
                  <a:prstClr val="black"/>
                </a:solidFill>
                <a:latin typeface="Arial"/>
                <a:ea typeface="Times New Roman"/>
                <a:cs typeface="Sultan Medium"/>
              </a:rPr>
              <a:t>والفرعية لكل مرحلة من المراحل الخمسة الخاصة باي سيناريو </a:t>
            </a:r>
            <a:r>
              <a:rPr lang="ar-IQ" b="1" dirty="0" smtClean="0">
                <a:solidFill>
                  <a:prstClr val="black"/>
                </a:solidFill>
                <a:latin typeface="Arial"/>
                <a:ea typeface="Times New Roman"/>
                <a:cs typeface="Sultan Medium"/>
              </a:rPr>
              <a:t>(المراحل الاساسية للعمليات العسكرية) وهي </a:t>
            </a:r>
            <a:r>
              <a:rPr lang="ar-IQ" b="1" dirty="0">
                <a:solidFill>
                  <a:prstClr val="black"/>
                </a:solidFill>
                <a:latin typeface="Arial"/>
                <a:ea typeface="Times New Roman"/>
                <a:cs typeface="Sultan Medium"/>
              </a:rPr>
              <a:t>(الاستحضارات ، الانفتاح ، التنفيذ ، الانتقال من العمليات العسكرية الى المدنية  ، اعادة </a:t>
            </a:r>
            <a:r>
              <a:rPr lang="ar-IQ" b="1" dirty="0" smtClean="0">
                <a:solidFill>
                  <a:prstClr val="black"/>
                </a:solidFill>
                <a:latin typeface="Arial"/>
                <a:ea typeface="Times New Roman"/>
                <a:cs typeface="Sultan Medium"/>
              </a:rPr>
              <a:t>تنظيم) وبعدها تجميع </a:t>
            </a:r>
            <a:r>
              <a:rPr lang="ar-IQ" b="1" dirty="0">
                <a:solidFill>
                  <a:prstClr val="black"/>
                </a:solidFill>
                <a:latin typeface="Arial"/>
                <a:ea typeface="Times New Roman"/>
                <a:cs typeface="Sultan Medium"/>
              </a:rPr>
              <a:t>القدرات </a:t>
            </a:r>
            <a:r>
              <a:rPr lang="ar-IQ" b="1" dirty="0" smtClean="0">
                <a:solidFill>
                  <a:srgbClr val="FF0000"/>
                </a:solidFill>
                <a:latin typeface="Arial"/>
                <a:ea typeface="Times New Roman"/>
                <a:cs typeface="Sultan Medium"/>
              </a:rPr>
              <a:t>(</a:t>
            </a:r>
            <a:r>
              <a:rPr lang="ar-IQ" b="1" dirty="0">
                <a:solidFill>
                  <a:srgbClr val="FF0000"/>
                </a:solidFill>
                <a:latin typeface="Arial"/>
                <a:ea typeface="Times New Roman"/>
                <a:cs typeface="Sultan Medium"/>
              </a:rPr>
              <a:t>تصنيف </a:t>
            </a:r>
            <a:r>
              <a:rPr lang="ar-IQ" b="1" dirty="0" smtClean="0">
                <a:solidFill>
                  <a:srgbClr val="FF0000"/>
                </a:solidFill>
                <a:latin typeface="Arial"/>
                <a:ea typeface="Times New Roman"/>
                <a:cs typeface="Sultan Medium"/>
              </a:rPr>
              <a:t>وتنظيم </a:t>
            </a:r>
            <a:r>
              <a:rPr lang="ar-IQ" b="1" dirty="0">
                <a:solidFill>
                  <a:srgbClr val="FF0000"/>
                </a:solidFill>
                <a:latin typeface="Arial"/>
                <a:ea typeface="Times New Roman"/>
                <a:cs typeface="Sultan Medium"/>
              </a:rPr>
              <a:t>عناوين  تتضمن مجموعة واحدة </a:t>
            </a:r>
            <a:r>
              <a:rPr lang="ar-IQ" b="1" dirty="0" smtClean="0">
                <a:solidFill>
                  <a:srgbClr val="FF0000"/>
                </a:solidFill>
                <a:latin typeface="Arial"/>
                <a:ea typeface="Times New Roman"/>
                <a:cs typeface="Sultan Medium"/>
              </a:rPr>
              <a:t>من القدرات التي لديها امكانيات تساعدها على تنفيذ مهام  متشابهة  لدعم العمليات وحسب </a:t>
            </a:r>
            <a:r>
              <a:rPr lang="ar-IQ" b="1" dirty="0">
                <a:solidFill>
                  <a:srgbClr val="FF0000"/>
                </a:solidFill>
                <a:latin typeface="Arial"/>
                <a:ea typeface="Times New Roman"/>
                <a:cs typeface="Sultan Medium"/>
              </a:rPr>
              <a:t>اسبقيات الاهمية لتشمل كافة المهام التي يقوم بها الجيش العراقي )</a:t>
            </a:r>
            <a:r>
              <a:rPr lang="ar-IQ" b="1" dirty="0">
                <a:latin typeface="Arial"/>
                <a:ea typeface="Times New Roman"/>
                <a:cs typeface="Sultan Medium"/>
              </a:rPr>
              <a:t> </a:t>
            </a:r>
            <a:r>
              <a:rPr lang="ar-IQ" b="1" dirty="0" smtClean="0">
                <a:latin typeface="Arial"/>
                <a:ea typeface="Times New Roman"/>
                <a:cs typeface="Sultan Medium"/>
              </a:rPr>
              <a:t>واخضاع  تلك  المهام الى </a:t>
            </a:r>
            <a:r>
              <a:rPr lang="ar-IQ" b="1" dirty="0">
                <a:latin typeface="Arial"/>
                <a:ea typeface="Times New Roman"/>
                <a:cs typeface="Sultan Medium"/>
              </a:rPr>
              <a:t>نموذج تحليل القدرات </a:t>
            </a:r>
            <a:r>
              <a:rPr lang="en-US" b="1" dirty="0" smtClean="0">
                <a:solidFill>
                  <a:srgbClr val="FF0000"/>
                </a:solidFill>
                <a:latin typeface="Arial"/>
                <a:ea typeface="Times New Roman"/>
                <a:cs typeface="Sultan Medium"/>
              </a:rPr>
              <a:t>WOTMLPF-C</a:t>
            </a:r>
            <a:r>
              <a:rPr lang="en-US" b="1" dirty="0" smtClean="0">
                <a:solidFill>
                  <a:srgbClr val="FF0000"/>
                </a:solidFill>
                <a:latin typeface="Sultan Medium"/>
                <a:ea typeface="Times New Roman"/>
              </a:rPr>
              <a:t> </a:t>
            </a:r>
            <a:r>
              <a:rPr lang="ar-IQ" b="1" dirty="0">
                <a:latin typeface="Arial"/>
                <a:ea typeface="Times New Roman"/>
                <a:cs typeface="Sultan Medium"/>
              </a:rPr>
              <a:t>الذي </a:t>
            </a:r>
            <a:r>
              <a:rPr lang="ar-IQ" b="1" dirty="0" smtClean="0">
                <a:latin typeface="Arial"/>
                <a:ea typeface="Times New Roman"/>
                <a:cs typeface="Sultan Medium"/>
              </a:rPr>
              <a:t>يتألف </a:t>
            </a:r>
            <a:r>
              <a:rPr lang="ar-IQ" b="1" dirty="0">
                <a:latin typeface="Arial"/>
                <a:ea typeface="Times New Roman"/>
                <a:cs typeface="Sultan Medium"/>
              </a:rPr>
              <a:t>من فقرات</a:t>
            </a:r>
            <a:r>
              <a:rPr lang="ar-IQ" b="1" dirty="0">
                <a:solidFill>
                  <a:srgbClr val="FF0000"/>
                </a:solidFill>
                <a:latin typeface="Arial"/>
                <a:ea typeface="Times New Roman"/>
                <a:cs typeface="Sultan Medium"/>
              </a:rPr>
              <a:t> (اسلوب العمل ، التنظيم ، التدريب ، المواد، القيادة ، الأفراد ، </a:t>
            </a:r>
            <a:r>
              <a:rPr lang="ar-IQ" b="1" dirty="0" err="1">
                <a:solidFill>
                  <a:srgbClr val="FF0000"/>
                </a:solidFill>
                <a:latin typeface="Arial"/>
                <a:ea typeface="Times New Roman"/>
                <a:cs typeface="Sultan Medium"/>
              </a:rPr>
              <a:t>المنشأت</a:t>
            </a:r>
            <a:r>
              <a:rPr lang="ar-IQ" b="1" dirty="0">
                <a:solidFill>
                  <a:srgbClr val="FF0000"/>
                </a:solidFill>
                <a:latin typeface="Arial"/>
                <a:ea typeface="Times New Roman"/>
                <a:cs typeface="Sultan Medium"/>
              </a:rPr>
              <a:t> /المرافق ، التنسيق المشترك).</a:t>
            </a:r>
            <a:r>
              <a:rPr lang="ar-IQ" b="1" dirty="0">
                <a:latin typeface="Arial"/>
                <a:ea typeface="Times New Roman"/>
                <a:cs typeface="Sultan Medium"/>
              </a:rPr>
              <a:t> </a:t>
            </a:r>
            <a:r>
              <a:rPr lang="ar-IQ" b="1" dirty="0" smtClean="0">
                <a:latin typeface="Arial"/>
                <a:ea typeface="Times New Roman"/>
                <a:cs typeface="Sultan Medium"/>
              </a:rPr>
              <a:t>ويجري تشخيص الفجوات (الثغرات ) من خلال الفرق بين الاحتياجات مع ما موجود ونسبة الاستعداد (الجاهزية).</a:t>
            </a:r>
            <a:endParaRPr lang="en-US" b="1" dirty="0">
              <a:latin typeface="Times New Roman"/>
              <a:ea typeface="Times New Roman"/>
            </a:endParaRPr>
          </a:p>
        </p:txBody>
      </p:sp>
      <p:sp>
        <p:nvSpPr>
          <p:cNvPr id="2" name="Rectangle 1"/>
          <p:cNvSpPr/>
          <p:nvPr/>
        </p:nvSpPr>
        <p:spPr>
          <a:xfrm>
            <a:off x="920552" y="260648"/>
            <a:ext cx="7704856" cy="646331"/>
          </a:xfrm>
          <a:prstGeom prst="rect">
            <a:avLst/>
          </a:prstGeom>
        </p:spPr>
        <p:txBody>
          <a:bodyPr wrap="square">
            <a:spAutoFit/>
          </a:bodyPr>
          <a:lstStyle/>
          <a:p>
            <a:pPr lvl="0" algn="ctr">
              <a:defRPr/>
            </a:pPr>
            <a:r>
              <a:rPr lang="ar-IQ" sz="3600" u="sng" dirty="0">
                <a:ln w="12700">
                  <a:solidFill>
                    <a:prstClr val="black"/>
                  </a:solidFill>
                </a:ln>
                <a:solidFill>
                  <a:srgbClr val="FFC000"/>
                </a:solidFill>
                <a:cs typeface="MCS Jeddah S_U normal." pitchFamily="2" charset="-78"/>
              </a:rPr>
              <a:t>نظام هيكلية القوة وتجميع وتحليل القدرات </a:t>
            </a:r>
            <a:endParaRPr lang="en-US" sz="3600" u="sng" dirty="0">
              <a:ln w="12700">
                <a:solidFill>
                  <a:prstClr val="black"/>
                </a:solidFill>
              </a:ln>
              <a:solidFill>
                <a:srgbClr val="FFC000"/>
              </a:solidFill>
              <a:cs typeface="MCS Jeddah S_U normal." pitchFamily="2" charset="-78"/>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932068070"/>
              </p:ext>
            </p:extLst>
          </p:nvPr>
        </p:nvGraphicFramePr>
        <p:xfrm>
          <a:off x="525130" y="1748532"/>
          <a:ext cx="8967048" cy="3775696"/>
        </p:xfrm>
        <a:graphic>
          <a:graphicData uri="http://schemas.openxmlformats.org/drawingml/2006/table">
            <a:tbl>
              <a:tblPr rtl="1" firstRow="1" firstCol="1" bandRow="1"/>
              <a:tblGrid>
                <a:gridCol w="480410"/>
                <a:gridCol w="3139796"/>
                <a:gridCol w="5346842"/>
              </a:tblGrid>
              <a:tr h="340660">
                <a:tc>
                  <a:txBody>
                    <a:bodyPr/>
                    <a:lstStyle/>
                    <a:p>
                      <a:pPr algn="r" rtl="1">
                        <a:spcAft>
                          <a:spcPts val="0"/>
                        </a:spcAft>
                        <a:tabLst>
                          <a:tab pos="2971800" algn="ctr"/>
                          <a:tab pos="5943600" algn="r"/>
                        </a:tabLst>
                      </a:pPr>
                      <a:r>
                        <a:rPr lang="ar-SA" sz="2200" b="1" dirty="0">
                          <a:effectLst/>
                          <a:latin typeface="Calibri"/>
                          <a:ea typeface="Calibri"/>
                          <a:cs typeface="Arial"/>
                        </a:rPr>
                        <a:t>ت</a:t>
                      </a:r>
                      <a:endParaRPr lang="en-US" sz="800" dirty="0">
                        <a:effectLst/>
                        <a:latin typeface="Calibri"/>
                        <a:ea typeface="Calibri"/>
                        <a:cs typeface="Arial"/>
                      </a:endParaRP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1">
                        <a:spcAft>
                          <a:spcPts val="0"/>
                        </a:spcAft>
                        <a:tabLst>
                          <a:tab pos="2971800" algn="ctr"/>
                          <a:tab pos="5943600" algn="r"/>
                        </a:tabLst>
                      </a:pPr>
                      <a:r>
                        <a:rPr lang="ar-SA" sz="2200" b="1" dirty="0">
                          <a:effectLst/>
                          <a:latin typeface="Calibri"/>
                          <a:ea typeface="Calibri"/>
                          <a:cs typeface="Arial"/>
                        </a:rPr>
                        <a:t>اسبقيات الثغرات </a:t>
                      </a:r>
                      <a:r>
                        <a:rPr lang="ar-IQ" sz="2200" b="1" dirty="0">
                          <a:effectLst/>
                          <a:latin typeface="Calibri"/>
                          <a:ea typeface="Calibri"/>
                          <a:cs typeface="Arial"/>
                        </a:rPr>
                        <a:t>حسب المخاطر </a:t>
                      </a:r>
                      <a:endParaRPr lang="en-US" sz="800" dirty="0">
                        <a:effectLst/>
                        <a:latin typeface="Calibri"/>
                        <a:ea typeface="Calibri"/>
                        <a:cs typeface="Arial"/>
                      </a:endParaRP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tab pos="2971800" algn="ctr"/>
                          <a:tab pos="5943600" algn="r"/>
                        </a:tabLst>
                        <a:defRPr/>
                      </a:pPr>
                      <a:r>
                        <a:rPr lang="ar-IQ" sz="2200" b="1" dirty="0" smtClean="0">
                          <a:effectLst/>
                          <a:latin typeface="+mn-lt"/>
                          <a:ea typeface="Calibri"/>
                          <a:cs typeface="+mn-cs"/>
                        </a:rPr>
                        <a:t>الاجراءات</a:t>
                      </a:r>
                      <a:r>
                        <a:rPr lang="ar-IQ" sz="2200" b="1" baseline="0" dirty="0" smtClean="0">
                          <a:effectLst/>
                          <a:latin typeface="+mn-lt"/>
                          <a:ea typeface="Calibri"/>
                          <a:cs typeface="+mn-cs"/>
                        </a:rPr>
                        <a:t> لسد الثغرات ( الفجوات ) </a:t>
                      </a:r>
                      <a:endParaRPr lang="en-US" sz="800" dirty="0" smtClean="0">
                        <a:effectLst/>
                        <a:latin typeface="+mn-lt"/>
                        <a:ea typeface="Calibri"/>
                        <a:cs typeface="Arial"/>
                      </a:endParaRPr>
                    </a:p>
                    <a:p>
                      <a:pPr algn="ctr" rtl="1">
                        <a:spcAft>
                          <a:spcPts val="0"/>
                        </a:spcAft>
                        <a:tabLst>
                          <a:tab pos="2971800" algn="ctr"/>
                          <a:tab pos="5943600" algn="r"/>
                        </a:tabLst>
                      </a:pPr>
                      <a:endParaRPr lang="en-US" sz="800" dirty="0">
                        <a:effectLst/>
                        <a:latin typeface="Calibri"/>
                        <a:ea typeface="Calibri"/>
                        <a:cs typeface="Arial"/>
                      </a:endParaRP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14812">
                <a:tc>
                  <a:txBody>
                    <a:bodyPr/>
                    <a:lstStyle/>
                    <a:p>
                      <a:pPr algn="r" rtl="0">
                        <a:lnSpc>
                          <a:spcPct val="107000"/>
                        </a:lnSpc>
                        <a:spcAft>
                          <a:spcPts val="0"/>
                        </a:spcAft>
                      </a:pPr>
                      <a:r>
                        <a:rPr lang="en-US" sz="80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r>
                        <a:rPr lang="en-US" sz="800" dirty="0">
                          <a:effectLst/>
                          <a:latin typeface="Calibri"/>
                          <a:ea typeface="Calibri"/>
                          <a:cs typeface="Arial"/>
                        </a:rPr>
                        <a:t> </a:t>
                      </a:r>
                    </a:p>
                    <a:p>
                      <a:pPr algn="r" rtl="0">
                        <a:lnSpc>
                          <a:spcPct val="107000"/>
                        </a:lnSpc>
                        <a:spcAft>
                          <a:spcPts val="0"/>
                        </a:spcAft>
                      </a:pPr>
                      <a:r>
                        <a:rPr lang="en-US" sz="800" dirty="0">
                          <a:effectLst/>
                          <a:latin typeface="Calibri"/>
                          <a:ea typeface="Calibri"/>
                          <a:cs typeface="Arial"/>
                        </a:rPr>
                        <a:t> </a:t>
                      </a:r>
                    </a:p>
                    <a:p>
                      <a:pPr algn="r" rtl="0">
                        <a:lnSpc>
                          <a:spcPct val="107000"/>
                        </a:lnSpc>
                        <a:spcAft>
                          <a:spcPts val="0"/>
                        </a:spcAft>
                      </a:pPr>
                      <a:r>
                        <a:rPr lang="en-US" sz="800" dirty="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r>
                        <a:rPr lang="en-US" sz="80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812">
                <a:tc>
                  <a:txBody>
                    <a:bodyPr/>
                    <a:lstStyle/>
                    <a:p>
                      <a:pPr algn="r" rtl="0">
                        <a:lnSpc>
                          <a:spcPct val="107000"/>
                        </a:lnSpc>
                        <a:spcAft>
                          <a:spcPts val="0"/>
                        </a:spcAft>
                      </a:pPr>
                      <a:r>
                        <a:rPr lang="en-US" sz="80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r>
                        <a:rPr lang="en-US" sz="800">
                          <a:effectLst/>
                          <a:latin typeface="Calibri"/>
                          <a:ea typeface="Calibri"/>
                          <a:cs typeface="Arial"/>
                        </a:rPr>
                        <a:t> </a:t>
                      </a:r>
                    </a:p>
                    <a:p>
                      <a:pPr algn="r" rtl="0">
                        <a:lnSpc>
                          <a:spcPct val="107000"/>
                        </a:lnSpc>
                        <a:spcAft>
                          <a:spcPts val="0"/>
                        </a:spcAft>
                      </a:pPr>
                      <a:r>
                        <a:rPr lang="en-US" sz="800">
                          <a:effectLst/>
                          <a:latin typeface="Calibri"/>
                          <a:ea typeface="Calibri"/>
                          <a:cs typeface="Arial"/>
                        </a:rPr>
                        <a:t> </a:t>
                      </a:r>
                    </a:p>
                    <a:p>
                      <a:pPr algn="r" rtl="0">
                        <a:lnSpc>
                          <a:spcPct val="107000"/>
                        </a:lnSpc>
                        <a:spcAft>
                          <a:spcPts val="0"/>
                        </a:spcAft>
                      </a:pPr>
                      <a:r>
                        <a:rPr lang="en-US" sz="80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r>
                        <a:rPr lang="en-US" sz="800" dirty="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812">
                <a:tc>
                  <a:txBody>
                    <a:bodyPr/>
                    <a:lstStyle/>
                    <a:p>
                      <a:pPr algn="r" rtl="0">
                        <a:lnSpc>
                          <a:spcPct val="107000"/>
                        </a:lnSpc>
                        <a:spcAft>
                          <a:spcPts val="0"/>
                        </a:spcAft>
                      </a:pPr>
                      <a:r>
                        <a:rPr lang="en-US" sz="80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r>
                        <a:rPr lang="en-US" sz="800">
                          <a:effectLst/>
                          <a:latin typeface="Calibri"/>
                          <a:ea typeface="Calibri"/>
                          <a:cs typeface="Arial"/>
                        </a:rPr>
                        <a:t> </a:t>
                      </a:r>
                    </a:p>
                    <a:p>
                      <a:pPr algn="r" rtl="0">
                        <a:lnSpc>
                          <a:spcPct val="107000"/>
                        </a:lnSpc>
                        <a:spcAft>
                          <a:spcPts val="0"/>
                        </a:spcAft>
                      </a:pPr>
                      <a:r>
                        <a:rPr lang="en-US" sz="800">
                          <a:effectLst/>
                          <a:latin typeface="Calibri"/>
                          <a:ea typeface="Calibri"/>
                          <a:cs typeface="Arial"/>
                        </a:rPr>
                        <a:t> </a:t>
                      </a:r>
                    </a:p>
                    <a:p>
                      <a:pPr algn="r" rtl="0">
                        <a:lnSpc>
                          <a:spcPct val="107000"/>
                        </a:lnSpc>
                        <a:spcAft>
                          <a:spcPts val="0"/>
                        </a:spcAft>
                      </a:pPr>
                      <a:r>
                        <a:rPr lang="en-US" sz="80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r>
                        <a:rPr lang="en-US" sz="80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812">
                <a:tc>
                  <a:txBody>
                    <a:bodyPr/>
                    <a:lstStyle/>
                    <a:p>
                      <a:pPr algn="r" rtl="0">
                        <a:lnSpc>
                          <a:spcPct val="107000"/>
                        </a:lnSpc>
                        <a:spcAft>
                          <a:spcPts val="0"/>
                        </a:spcAft>
                      </a:pPr>
                      <a:r>
                        <a:rPr lang="en-US" sz="80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r>
                        <a:rPr lang="en-US" sz="800">
                          <a:effectLst/>
                          <a:latin typeface="Calibri"/>
                          <a:ea typeface="Calibri"/>
                          <a:cs typeface="Arial"/>
                        </a:rPr>
                        <a:t> </a:t>
                      </a:r>
                    </a:p>
                    <a:p>
                      <a:pPr algn="r" rtl="0">
                        <a:lnSpc>
                          <a:spcPct val="107000"/>
                        </a:lnSpc>
                        <a:spcAft>
                          <a:spcPts val="0"/>
                        </a:spcAft>
                      </a:pPr>
                      <a:r>
                        <a:rPr lang="en-US" sz="800">
                          <a:effectLst/>
                          <a:latin typeface="Calibri"/>
                          <a:ea typeface="Calibri"/>
                          <a:cs typeface="Arial"/>
                        </a:rPr>
                        <a:t> </a:t>
                      </a:r>
                    </a:p>
                    <a:p>
                      <a:pPr algn="r" rtl="0">
                        <a:lnSpc>
                          <a:spcPct val="107000"/>
                        </a:lnSpc>
                        <a:spcAft>
                          <a:spcPts val="0"/>
                        </a:spcAft>
                      </a:pPr>
                      <a:r>
                        <a:rPr lang="en-US" sz="80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r>
                        <a:rPr lang="en-US" sz="80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812">
                <a:tc>
                  <a:txBody>
                    <a:bodyPr/>
                    <a:lstStyle/>
                    <a:p>
                      <a:pPr algn="r" rtl="0">
                        <a:lnSpc>
                          <a:spcPct val="107000"/>
                        </a:lnSpc>
                        <a:spcAft>
                          <a:spcPts val="0"/>
                        </a:spcAft>
                      </a:pPr>
                      <a:r>
                        <a:rPr lang="en-US" sz="800" dirty="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r>
                        <a:rPr lang="en-US" sz="800" dirty="0">
                          <a:effectLst/>
                          <a:latin typeface="Calibri"/>
                          <a:ea typeface="Calibri"/>
                          <a:cs typeface="Arial"/>
                        </a:rPr>
                        <a:t> </a:t>
                      </a:r>
                    </a:p>
                    <a:p>
                      <a:pPr algn="r" rtl="0">
                        <a:lnSpc>
                          <a:spcPct val="107000"/>
                        </a:lnSpc>
                        <a:spcAft>
                          <a:spcPts val="0"/>
                        </a:spcAft>
                      </a:pPr>
                      <a:r>
                        <a:rPr lang="en-US" sz="800" dirty="0">
                          <a:effectLst/>
                          <a:latin typeface="Calibri"/>
                          <a:ea typeface="Calibri"/>
                          <a:cs typeface="Arial"/>
                        </a:rPr>
                        <a:t> </a:t>
                      </a:r>
                    </a:p>
                    <a:p>
                      <a:pPr algn="r" rtl="0">
                        <a:lnSpc>
                          <a:spcPct val="107000"/>
                        </a:lnSpc>
                        <a:spcAft>
                          <a:spcPts val="0"/>
                        </a:spcAft>
                      </a:pPr>
                      <a:r>
                        <a:rPr lang="en-US" sz="800" dirty="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r>
                        <a:rPr lang="en-US" sz="800" dirty="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812">
                <a:tc>
                  <a:txBody>
                    <a:bodyPr/>
                    <a:lstStyle/>
                    <a:p>
                      <a:pPr algn="r" rtl="0">
                        <a:lnSpc>
                          <a:spcPct val="107000"/>
                        </a:lnSpc>
                        <a:spcAft>
                          <a:spcPts val="0"/>
                        </a:spcAft>
                      </a:pPr>
                      <a:r>
                        <a:rPr lang="en-US" sz="80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r>
                        <a:rPr lang="en-US" sz="800">
                          <a:effectLst/>
                          <a:latin typeface="Calibri"/>
                          <a:ea typeface="Calibri"/>
                          <a:cs typeface="Arial"/>
                        </a:rPr>
                        <a:t> </a:t>
                      </a:r>
                    </a:p>
                    <a:p>
                      <a:pPr algn="r" rtl="0">
                        <a:lnSpc>
                          <a:spcPct val="107000"/>
                        </a:lnSpc>
                        <a:spcAft>
                          <a:spcPts val="0"/>
                        </a:spcAft>
                      </a:pPr>
                      <a:r>
                        <a:rPr lang="en-US" sz="800">
                          <a:effectLst/>
                          <a:latin typeface="Calibri"/>
                          <a:ea typeface="Calibri"/>
                          <a:cs typeface="Arial"/>
                        </a:rPr>
                        <a:t> </a:t>
                      </a:r>
                    </a:p>
                    <a:p>
                      <a:pPr algn="r" rtl="0">
                        <a:lnSpc>
                          <a:spcPct val="107000"/>
                        </a:lnSpc>
                        <a:spcAft>
                          <a:spcPts val="0"/>
                        </a:spcAft>
                      </a:pPr>
                      <a:r>
                        <a:rPr lang="en-US" sz="80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r>
                        <a:rPr lang="en-US" sz="80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812">
                <a:tc>
                  <a:txBody>
                    <a:bodyPr/>
                    <a:lstStyle/>
                    <a:p>
                      <a:pPr algn="r" rtl="0">
                        <a:lnSpc>
                          <a:spcPct val="107000"/>
                        </a:lnSpc>
                        <a:spcAft>
                          <a:spcPts val="0"/>
                        </a:spcAft>
                      </a:pPr>
                      <a:r>
                        <a:rPr lang="en-US" sz="80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r>
                        <a:rPr lang="en-US" sz="800">
                          <a:effectLst/>
                          <a:latin typeface="Calibri"/>
                          <a:ea typeface="Calibri"/>
                          <a:cs typeface="Arial"/>
                        </a:rPr>
                        <a:t> </a:t>
                      </a:r>
                    </a:p>
                    <a:p>
                      <a:pPr algn="r" rtl="0">
                        <a:lnSpc>
                          <a:spcPct val="107000"/>
                        </a:lnSpc>
                        <a:spcAft>
                          <a:spcPts val="0"/>
                        </a:spcAft>
                      </a:pPr>
                      <a:r>
                        <a:rPr lang="en-US" sz="800">
                          <a:effectLst/>
                          <a:latin typeface="Calibri"/>
                          <a:ea typeface="Calibri"/>
                          <a:cs typeface="Arial"/>
                        </a:rPr>
                        <a:t> </a:t>
                      </a:r>
                    </a:p>
                    <a:p>
                      <a:pPr algn="r" rtl="0">
                        <a:lnSpc>
                          <a:spcPct val="107000"/>
                        </a:lnSpc>
                        <a:spcAft>
                          <a:spcPts val="0"/>
                        </a:spcAft>
                      </a:pPr>
                      <a:r>
                        <a:rPr lang="en-US" sz="80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r>
                        <a:rPr lang="en-US" sz="800" dirty="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812">
                <a:tc>
                  <a:txBody>
                    <a:bodyPr/>
                    <a:lstStyle/>
                    <a:p>
                      <a:pPr algn="r" rtl="0">
                        <a:lnSpc>
                          <a:spcPct val="107000"/>
                        </a:lnSpc>
                        <a:spcAft>
                          <a:spcPts val="0"/>
                        </a:spcAft>
                      </a:pPr>
                      <a:endParaRPr lang="en-US" sz="800" dirty="0">
                        <a:effectLst/>
                        <a:latin typeface="Calibri"/>
                        <a:ea typeface="Calibri"/>
                        <a:cs typeface="Arial"/>
                      </a:endParaRP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endParaRPr lang="en-US" sz="800" dirty="0">
                        <a:effectLst/>
                        <a:latin typeface="Calibri"/>
                        <a:ea typeface="Calibri"/>
                        <a:cs typeface="Arial"/>
                      </a:endParaRP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endParaRPr lang="en-US" sz="800" dirty="0">
                        <a:effectLst/>
                        <a:latin typeface="Calibri"/>
                        <a:ea typeface="Calibri"/>
                        <a:cs typeface="Arial"/>
                      </a:endParaRP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Rectangle 1"/>
          <p:cNvSpPr>
            <a:spLocks noChangeArrowheads="1"/>
          </p:cNvSpPr>
          <p:nvPr/>
        </p:nvSpPr>
        <p:spPr bwMode="auto">
          <a:xfrm>
            <a:off x="495300" y="2241550"/>
            <a:ext cx="990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tab pos="2971800" algn="ctr"/>
                <a:tab pos="5943600" algn="r"/>
              </a:tabLst>
            </a:pPr>
            <a:endParaRPr kumimoji="0" lang="ar-IQ"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8"/>
          <p:cNvSpPr/>
          <p:nvPr/>
        </p:nvSpPr>
        <p:spPr>
          <a:xfrm>
            <a:off x="2288704" y="116632"/>
            <a:ext cx="6120680" cy="648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IQ" sz="3200" b="1" u="sng" dirty="0" smtClean="0">
                <a:solidFill>
                  <a:schemeClr val="tx1"/>
                </a:solidFill>
              </a:rPr>
              <a:t>مجموع الاجراءات لسد الثغرات (الفجوات)</a:t>
            </a:r>
            <a:endParaRPr lang="ar-IQ" sz="3200" b="1" u="sng" dirty="0">
              <a:solidFill>
                <a:schemeClr val="tx1"/>
              </a:solidFill>
            </a:endParaRPr>
          </a:p>
        </p:txBody>
      </p:sp>
      <p:sp>
        <p:nvSpPr>
          <p:cNvPr id="10" name="Rectangle 9">
            <a:hlinkClick r:id="rId2" action="ppaction://hlinksldjump"/>
          </p:cNvPr>
          <p:cNvSpPr/>
          <p:nvPr/>
        </p:nvSpPr>
        <p:spPr>
          <a:xfrm>
            <a:off x="416496" y="363434"/>
            <a:ext cx="1008112" cy="401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IQ" sz="2000" b="1" dirty="0" smtClean="0"/>
              <a:t>رجوع </a:t>
            </a:r>
            <a:endParaRPr lang="ar-IQ" sz="2000" b="1" dirty="0"/>
          </a:p>
        </p:txBody>
      </p:sp>
      <p:sp>
        <p:nvSpPr>
          <p:cNvPr id="11" name="TextBox 10"/>
          <p:cNvSpPr txBox="1"/>
          <p:nvPr/>
        </p:nvSpPr>
        <p:spPr>
          <a:xfrm>
            <a:off x="4953000" y="764704"/>
            <a:ext cx="4577219" cy="923330"/>
          </a:xfrm>
          <a:prstGeom prst="rect">
            <a:avLst/>
          </a:prstGeom>
          <a:noFill/>
        </p:spPr>
        <p:txBody>
          <a:bodyPr wrap="square" rtlCol="1">
            <a:spAutoFit/>
          </a:bodyPr>
          <a:lstStyle/>
          <a:p>
            <a:pPr eaLnBrk="0" fontAlgn="base" hangingPunct="0">
              <a:spcBef>
                <a:spcPct val="0"/>
              </a:spcBef>
              <a:spcAft>
                <a:spcPct val="0"/>
              </a:spcAft>
            </a:pPr>
            <a:r>
              <a:rPr lang="ar-IQ" b="1" u="sng" dirty="0">
                <a:solidFill>
                  <a:srgbClr val="0000CC"/>
                </a:solidFill>
                <a:latin typeface="Calibri" pitchFamily="34" charset="0"/>
                <a:ea typeface="Calibri" pitchFamily="34" charset="0"/>
              </a:rPr>
              <a:t>الجهة المسؤولة</a:t>
            </a:r>
            <a:r>
              <a:rPr lang="ar-IQ" b="1" dirty="0">
                <a:solidFill>
                  <a:srgbClr val="0000CC"/>
                </a:solidFill>
                <a:latin typeface="Calibri" pitchFamily="34" charset="0"/>
                <a:ea typeface="Calibri" pitchFamily="34" charset="0"/>
              </a:rPr>
              <a:t> / </a:t>
            </a:r>
            <a:r>
              <a:rPr lang="ar-IQ" b="1" dirty="0">
                <a:solidFill>
                  <a:prstClr val="black"/>
                </a:solidFill>
                <a:latin typeface="Calibri" pitchFamily="34" charset="0"/>
                <a:ea typeface="Calibri" pitchFamily="34" charset="0"/>
              </a:rPr>
              <a:t>دائرة ، قيادة ،مديرية</a:t>
            </a:r>
            <a:endParaRPr lang="ar-IQ" sz="2000" b="1" u="sng" dirty="0" smtClean="0">
              <a:latin typeface="Calibri" pitchFamily="34" charset="0"/>
              <a:ea typeface="Calibri" pitchFamily="34" charset="0"/>
            </a:endParaRPr>
          </a:p>
          <a:p>
            <a:pPr eaLnBrk="0" fontAlgn="base" hangingPunct="0">
              <a:spcBef>
                <a:spcPct val="0"/>
              </a:spcBef>
              <a:spcAft>
                <a:spcPct val="0"/>
              </a:spcAft>
            </a:pPr>
            <a:r>
              <a:rPr lang="ar-IQ" b="1" u="sng" dirty="0" smtClean="0">
                <a:latin typeface="Calibri" pitchFamily="34" charset="0"/>
                <a:ea typeface="Calibri" pitchFamily="34" charset="0"/>
              </a:rPr>
              <a:t>المهمة </a:t>
            </a:r>
            <a:r>
              <a:rPr lang="ar-IQ" b="1" u="sng" dirty="0">
                <a:latin typeface="Calibri" pitchFamily="34" charset="0"/>
                <a:ea typeface="Calibri" pitchFamily="34" charset="0"/>
              </a:rPr>
              <a:t>(السيناريو)</a:t>
            </a:r>
            <a:r>
              <a:rPr lang="ar-IQ" b="1" dirty="0">
                <a:latin typeface="Calibri" pitchFamily="34" charset="0"/>
                <a:ea typeface="Calibri" pitchFamily="34" charset="0"/>
              </a:rPr>
              <a:t> / سيناريو عمليات مكافحة الارهاب  </a:t>
            </a:r>
          </a:p>
          <a:p>
            <a:pPr eaLnBrk="0" fontAlgn="base" hangingPunct="0">
              <a:spcBef>
                <a:spcPct val="0"/>
              </a:spcBef>
              <a:spcAft>
                <a:spcPct val="0"/>
              </a:spcAft>
            </a:pPr>
            <a:r>
              <a:rPr lang="ar-IQ" b="1" u="sng" dirty="0">
                <a:latin typeface="Calibri" pitchFamily="34" charset="0"/>
                <a:ea typeface="Calibri" pitchFamily="34" charset="0"/>
              </a:rPr>
              <a:t>المـرحــلــة</a:t>
            </a:r>
            <a:r>
              <a:rPr lang="ar-IQ" b="1" dirty="0">
                <a:latin typeface="Calibri" pitchFamily="34" charset="0"/>
                <a:ea typeface="Calibri" pitchFamily="34" charset="0"/>
              </a:rPr>
              <a:t> / </a:t>
            </a:r>
            <a:r>
              <a:rPr lang="ar-IQ" b="1" dirty="0" smtClean="0">
                <a:latin typeface="Calibri" pitchFamily="34" charset="0"/>
                <a:ea typeface="Calibri" pitchFamily="34" charset="0"/>
              </a:rPr>
              <a:t>لجميع المراحل </a:t>
            </a:r>
            <a:endParaRPr lang="ar-IQ" b="1" dirty="0">
              <a:latin typeface="Calibri" pitchFamily="34" charset="0"/>
              <a:ea typeface="Calibri" pitchFamily="34" charset="0"/>
            </a:endParaRPr>
          </a:p>
        </p:txBody>
      </p:sp>
      <p:sp>
        <p:nvSpPr>
          <p:cNvPr id="12" name="TextBox 11"/>
          <p:cNvSpPr txBox="1"/>
          <p:nvPr/>
        </p:nvSpPr>
        <p:spPr>
          <a:xfrm>
            <a:off x="200472" y="5827911"/>
            <a:ext cx="9433048" cy="769441"/>
          </a:xfrm>
          <a:prstGeom prst="rect">
            <a:avLst/>
          </a:prstGeom>
          <a:noFill/>
        </p:spPr>
        <p:txBody>
          <a:bodyPr wrap="square" rtlCol="1">
            <a:spAutoFit/>
          </a:bodyPr>
          <a:lstStyle/>
          <a:p>
            <a:pPr marL="993775" indent="-993775"/>
            <a:r>
              <a:rPr lang="ar-IQ" sz="2000" b="1" u="sng" dirty="0" smtClean="0">
                <a:solidFill>
                  <a:srgbClr val="FF0000"/>
                </a:solidFill>
                <a:cs typeface="Sultan Medium" pitchFamily="2" charset="-78"/>
              </a:rPr>
              <a:t>ملاحظة</a:t>
            </a:r>
            <a:r>
              <a:rPr lang="ar-IQ" sz="2000" b="1" dirty="0" smtClean="0">
                <a:solidFill>
                  <a:srgbClr val="FF0000"/>
                </a:solidFill>
                <a:cs typeface="Sultan Medium" pitchFamily="2" charset="-78"/>
              </a:rPr>
              <a:t>  </a:t>
            </a:r>
            <a:r>
              <a:rPr lang="ar-IQ" sz="2400" b="1" dirty="0" smtClean="0">
                <a:solidFill>
                  <a:srgbClr val="FF0000"/>
                </a:solidFill>
                <a:cs typeface="Sultan Medium" pitchFamily="2" charset="-78"/>
              </a:rPr>
              <a:t>. </a:t>
            </a:r>
            <a:r>
              <a:rPr lang="ar-IQ" sz="2000" b="1" dirty="0" smtClean="0">
                <a:solidFill>
                  <a:srgbClr val="FF0000"/>
                </a:solidFill>
                <a:cs typeface="Sultan Medium" pitchFamily="2" charset="-78"/>
              </a:rPr>
              <a:t>يتم املاء هذا  النموذج من </a:t>
            </a:r>
            <a:r>
              <a:rPr lang="ar-IQ" sz="2000" b="1" dirty="0">
                <a:solidFill>
                  <a:srgbClr val="FF0000"/>
                </a:solidFill>
                <a:cs typeface="Sultan Medium" pitchFamily="2" charset="-78"/>
              </a:rPr>
              <a:t>قبل الجهات المستفيدة (اصحاب المصلحة)  وهم مدراء التخطيط في الدوائر والقيادات والمديريات </a:t>
            </a:r>
            <a:endParaRPr lang="ar-IQ" dirty="0">
              <a:solidFill>
                <a:srgbClr val="FF0000"/>
              </a:solidFill>
            </a:endParaRPr>
          </a:p>
        </p:txBody>
      </p:sp>
    </p:spTree>
    <p:extLst>
      <p:ext uri="{BB962C8B-B14F-4D97-AF65-F5344CB8AC3E}">
        <p14:creationId xmlns:p14="http://schemas.microsoft.com/office/powerpoint/2010/main" val="6483760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471899082"/>
              </p:ext>
            </p:extLst>
          </p:nvPr>
        </p:nvGraphicFramePr>
        <p:xfrm>
          <a:off x="416496" y="1437502"/>
          <a:ext cx="9145016" cy="4295754"/>
        </p:xfrm>
        <a:graphic>
          <a:graphicData uri="http://schemas.openxmlformats.org/drawingml/2006/table">
            <a:tbl>
              <a:tblPr rtl="1" firstRow="1" firstCol="1" bandRow="1"/>
              <a:tblGrid>
                <a:gridCol w="831212"/>
                <a:gridCol w="8313804"/>
              </a:tblGrid>
              <a:tr h="489399">
                <a:tc>
                  <a:txBody>
                    <a:bodyPr/>
                    <a:lstStyle/>
                    <a:p>
                      <a:pPr algn="ctr" rtl="0">
                        <a:lnSpc>
                          <a:spcPct val="107000"/>
                        </a:lnSpc>
                        <a:spcAft>
                          <a:spcPts val="0"/>
                        </a:spcAft>
                      </a:pPr>
                      <a:r>
                        <a:rPr lang="ar-IQ" sz="2000" b="1" kern="1200" dirty="0" smtClean="0">
                          <a:solidFill>
                            <a:schemeClr val="tx1"/>
                          </a:solidFill>
                          <a:effectLst/>
                          <a:latin typeface="Calibri"/>
                          <a:ea typeface="Calibri"/>
                          <a:cs typeface="Arial"/>
                        </a:rPr>
                        <a:t>ت</a:t>
                      </a:r>
                      <a:endParaRPr lang="en-US" sz="2000" b="1" kern="1200" dirty="0">
                        <a:solidFill>
                          <a:schemeClr val="tx1"/>
                        </a:solidFill>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a:lnSpc>
                          <a:spcPct val="107000"/>
                        </a:lnSpc>
                        <a:spcAft>
                          <a:spcPts val="0"/>
                        </a:spcAft>
                      </a:pPr>
                      <a:r>
                        <a:rPr lang="ar-IQ" sz="2800" b="1" dirty="0" smtClean="0">
                          <a:effectLst/>
                          <a:latin typeface="Calibri"/>
                          <a:ea typeface="Calibri"/>
                          <a:cs typeface="Arial"/>
                        </a:rPr>
                        <a:t>الثغرات</a:t>
                      </a:r>
                      <a:r>
                        <a:rPr lang="ar-IQ" sz="2800" b="1" baseline="0" dirty="0" smtClean="0">
                          <a:effectLst/>
                          <a:latin typeface="Calibri"/>
                          <a:ea typeface="Calibri"/>
                          <a:cs typeface="Arial"/>
                        </a:rPr>
                        <a:t> ( الفجوات )</a:t>
                      </a:r>
                      <a:endParaRPr lang="en-US" sz="2800" b="1" dirty="0">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10995">
                <a:tc>
                  <a:txBody>
                    <a:bodyPr/>
                    <a:lstStyle/>
                    <a:p>
                      <a:pPr rtl="0">
                        <a:lnSpc>
                          <a:spcPct val="107000"/>
                        </a:lnSpc>
                        <a:spcAft>
                          <a:spcPts val="0"/>
                        </a:spcAft>
                      </a:pPr>
                      <a:endParaRPr lang="en-US" sz="600" dirty="0">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r>
                        <a:rPr lang="en-US" sz="600" dirty="0">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280">
                <a:tc>
                  <a:txBody>
                    <a:bodyPr/>
                    <a:lstStyle/>
                    <a:p>
                      <a:pPr rtl="0">
                        <a:lnSpc>
                          <a:spcPct val="107000"/>
                        </a:lnSpc>
                        <a:spcAft>
                          <a:spcPts val="0"/>
                        </a:spcAft>
                      </a:pPr>
                      <a:endParaRPr lang="en-US" sz="600" kern="1200" dirty="0">
                        <a:solidFill>
                          <a:schemeClr val="tx1"/>
                        </a:solidFill>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r>
                        <a:rPr lang="en-US" sz="600" kern="1200" dirty="0">
                          <a:solidFill>
                            <a:schemeClr val="tx1"/>
                          </a:solidFill>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280">
                <a:tc>
                  <a:txBody>
                    <a:bodyPr/>
                    <a:lstStyle/>
                    <a:p>
                      <a:pPr rtl="0">
                        <a:lnSpc>
                          <a:spcPct val="107000"/>
                        </a:lnSpc>
                        <a:spcAft>
                          <a:spcPts val="0"/>
                        </a:spcAft>
                      </a:pPr>
                      <a:endParaRPr lang="en-US" sz="600" kern="1200">
                        <a:solidFill>
                          <a:schemeClr val="tx1"/>
                        </a:solidFill>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r>
                        <a:rPr lang="en-US" sz="600" kern="1200" dirty="0">
                          <a:solidFill>
                            <a:schemeClr val="tx1"/>
                          </a:solidFill>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280">
                <a:tc>
                  <a:txBody>
                    <a:bodyPr/>
                    <a:lstStyle/>
                    <a:p>
                      <a:pPr rtl="0">
                        <a:lnSpc>
                          <a:spcPct val="107000"/>
                        </a:lnSpc>
                        <a:spcAft>
                          <a:spcPts val="0"/>
                        </a:spcAft>
                      </a:pPr>
                      <a:endParaRPr lang="en-US" sz="600" kern="1200">
                        <a:solidFill>
                          <a:schemeClr val="tx1"/>
                        </a:solidFill>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r>
                        <a:rPr lang="en-US" sz="600" kern="1200" dirty="0">
                          <a:solidFill>
                            <a:schemeClr val="tx1"/>
                          </a:solidFill>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280">
                <a:tc>
                  <a:txBody>
                    <a:bodyPr/>
                    <a:lstStyle/>
                    <a:p>
                      <a:pPr rtl="0">
                        <a:lnSpc>
                          <a:spcPct val="107000"/>
                        </a:lnSpc>
                        <a:spcAft>
                          <a:spcPts val="0"/>
                        </a:spcAft>
                      </a:pPr>
                      <a:endParaRPr lang="en-US" sz="600" kern="1200">
                        <a:solidFill>
                          <a:schemeClr val="tx1"/>
                        </a:solidFill>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r>
                        <a:rPr lang="en-US" sz="600" kern="1200" dirty="0">
                          <a:solidFill>
                            <a:schemeClr val="tx1"/>
                          </a:solidFill>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280">
                <a:tc>
                  <a:txBody>
                    <a:bodyPr/>
                    <a:lstStyle/>
                    <a:p>
                      <a:pPr rtl="0">
                        <a:lnSpc>
                          <a:spcPct val="107000"/>
                        </a:lnSpc>
                        <a:spcAft>
                          <a:spcPts val="0"/>
                        </a:spcAft>
                      </a:pPr>
                      <a:endParaRPr lang="en-US" sz="600" kern="1200">
                        <a:solidFill>
                          <a:schemeClr val="tx1"/>
                        </a:solidFill>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r>
                        <a:rPr lang="en-US" sz="600" kern="1200" dirty="0">
                          <a:solidFill>
                            <a:schemeClr val="tx1"/>
                          </a:solidFill>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280">
                <a:tc>
                  <a:txBody>
                    <a:bodyPr/>
                    <a:lstStyle/>
                    <a:p>
                      <a:pPr rtl="0">
                        <a:lnSpc>
                          <a:spcPct val="107000"/>
                        </a:lnSpc>
                        <a:spcAft>
                          <a:spcPts val="0"/>
                        </a:spcAft>
                      </a:pPr>
                      <a:endParaRPr lang="en-US" sz="600" kern="1200">
                        <a:solidFill>
                          <a:schemeClr val="tx1"/>
                        </a:solidFill>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r>
                        <a:rPr lang="en-US" sz="600" kern="1200" dirty="0">
                          <a:solidFill>
                            <a:schemeClr val="tx1"/>
                          </a:solidFill>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280">
                <a:tc>
                  <a:txBody>
                    <a:bodyPr/>
                    <a:lstStyle/>
                    <a:p>
                      <a:pPr rtl="0">
                        <a:lnSpc>
                          <a:spcPct val="107000"/>
                        </a:lnSpc>
                        <a:spcAft>
                          <a:spcPts val="0"/>
                        </a:spcAft>
                      </a:pPr>
                      <a:endParaRPr lang="en-US" sz="600" kern="1200">
                        <a:solidFill>
                          <a:schemeClr val="tx1"/>
                        </a:solidFill>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r>
                        <a:rPr lang="en-US" sz="600" kern="1200" dirty="0">
                          <a:solidFill>
                            <a:schemeClr val="tx1"/>
                          </a:solidFill>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280">
                <a:tc>
                  <a:txBody>
                    <a:bodyPr/>
                    <a:lstStyle/>
                    <a:p>
                      <a:pPr rtl="0">
                        <a:lnSpc>
                          <a:spcPct val="107000"/>
                        </a:lnSpc>
                        <a:spcAft>
                          <a:spcPts val="0"/>
                        </a:spcAft>
                      </a:pPr>
                      <a:endParaRPr lang="en-US" sz="600" kern="1200">
                        <a:solidFill>
                          <a:schemeClr val="tx1"/>
                        </a:solidFill>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r>
                        <a:rPr lang="en-US" sz="600" kern="1200" dirty="0">
                          <a:solidFill>
                            <a:schemeClr val="tx1"/>
                          </a:solidFill>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280">
                <a:tc>
                  <a:txBody>
                    <a:bodyPr/>
                    <a:lstStyle/>
                    <a:p>
                      <a:pPr rtl="0">
                        <a:lnSpc>
                          <a:spcPct val="107000"/>
                        </a:lnSpc>
                        <a:spcAft>
                          <a:spcPts val="0"/>
                        </a:spcAft>
                      </a:pPr>
                      <a:endParaRPr lang="en-US" sz="600" kern="1200">
                        <a:solidFill>
                          <a:schemeClr val="tx1"/>
                        </a:solidFill>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r>
                        <a:rPr lang="en-US" sz="600" kern="1200" dirty="0">
                          <a:solidFill>
                            <a:schemeClr val="tx1"/>
                          </a:solidFill>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280">
                <a:tc>
                  <a:txBody>
                    <a:bodyPr/>
                    <a:lstStyle/>
                    <a:p>
                      <a:pPr rtl="0">
                        <a:lnSpc>
                          <a:spcPct val="107000"/>
                        </a:lnSpc>
                        <a:spcAft>
                          <a:spcPts val="0"/>
                        </a:spcAft>
                      </a:pPr>
                      <a:endParaRPr lang="en-US" sz="600" kern="1200">
                        <a:solidFill>
                          <a:schemeClr val="tx1"/>
                        </a:solidFill>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r>
                        <a:rPr lang="en-US" sz="600" kern="1200" dirty="0">
                          <a:solidFill>
                            <a:schemeClr val="tx1"/>
                          </a:solidFill>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280">
                <a:tc>
                  <a:txBody>
                    <a:bodyPr/>
                    <a:lstStyle/>
                    <a:p>
                      <a:pPr rtl="0">
                        <a:lnSpc>
                          <a:spcPct val="107000"/>
                        </a:lnSpc>
                        <a:spcAft>
                          <a:spcPts val="0"/>
                        </a:spcAft>
                      </a:pPr>
                      <a:endParaRPr lang="en-US" sz="600" kern="1200">
                        <a:solidFill>
                          <a:schemeClr val="tx1"/>
                        </a:solidFill>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r>
                        <a:rPr lang="en-US" sz="600" kern="1200" dirty="0">
                          <a:solidFill>
                            <a:schemeClr val="tx1"/>
                          </a:solidFill>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280">
                <a:tc>
                  <a:txBody>
                    <a:bodyPr/>
                    <a:lstStyle/>
                    <a:p>
                      <a:pPr rtl="0">
                        <a:lnSpc>
                          <a:spcPct val="107000"/>
                        </a:lnSpc>
                        <a:spcAft>
                          <a:spcPts val="0"/>
                        </a:spcAft>
                      </a:pPr>
                      <a:endParaRPr lang="en-US" sz="600" kern="1200">
                        <a:solidFill>
                          <a:schemeClr val="tx1"/>
                        </a:solidFill>
                        <a:effectLst/>
                        <a:latin typeface="Calibri"/>
                        <a:ea typeface="Calibri"/>
                        <a:cs typeface="Arial"/>
                      </a:endParaRP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a:lnSpc>
                          <a:spcPct val="107000"/>
                        </a:lnSpc>
                        <a:spcAft>
                          <a:spcPts val="0"/>
                        </a:spcAft>
                      </a:pPr>
                      <a:r>
                        <a:rPr lang="en-US" sz="600" kern="1200" dirty="0">
                          <a:solidFill>
                            <a:schemeClr val="tx1"/>
                          </a:solidFill>
                          <a:effectLst/>
                          <a:latin typeface="Calibri"/>
                          <a:ea typeface="Calibri"/>
                          <a:cs typeface="Arial"/>
                        </a:rPr>
                        <a:t> </a:t>
                      </a:r>
                    </a:p>
                  </a:txBody>
                  <a:tcPr marL="34987" marR="349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Rectangle 6">
            <a:hlinkClick r:id="rId2" action="ppaction://hlinksldjump"/>
          </p:cNvPr>
          <p:cNvSpPr/>
          <p:nvPr/>
        </p:nvSpPr>
        <p:spPr>
          <a:xfrm>
            <a:off x="416496" y="260648"/>
            <a:ext cx="1008112" cy="401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IQ" sz="2000" b="1" dirty="0" smtClean="0"/>
              <a:t>رجوع </a:t>
            </a:r>
            <a:endParaRPr lang="ar-IQ" sz="2000" b="1" dirty="0"/>
          </a:p>
        </p:txBody>
      </p:sp>
      <p:sp>
        <p:nvSpPr>
          <p:cNvPr id="2" name="TextBox 1"/>
          <p:cNvSpPr txBox="1"/>
          <p:nvPr/>
        </p:nvSpPr>
        <p:spPr>
          <a:xfrm>
            <a:off x="2936776" y="98629"/>
            <a:ext cx="4032448" cy="954107"/>
          </a:xfrm>
          <a:prstGeom prst="rect">
            <a:avLst/>
          </a:prstGeom>
          <a:noFill/>
        </p:spPr>
        <p:txBody>
          <a:bodyPr wrap="square" rtlCol="1">
            <a:spAutoFit/>
          </a:bodyPr>
          <a:lstStyle/>
          <a:p>
            <a:pPr algn="ctr"/>
            <a:r>
              <a:rPr lang="ar-IQ" sz="2800" b="1" u="sng" dirty="0" smtClean="0"/>
              <a:t>مجموع الثغرات (الفجوات)</a:t>
            </a:r>
          </a:p>
          <a:p>
            <a:pPr algn="ctr"/>
            <a:endParaRPr lang="ar-IQ" sz="2800" b="1" u="sng" dirty="0"/>
          </a:p>
        </p:txBody>
      </p:sp>
      <p:sp>
        <p:nvSpPr>
          <p:cNvPr id="6" name="TextBox 5"/>
          <p:cNvSpPr txBox="1"/>
          <p:nvPr/>
        </p:nvSpPr>
        <p:spPr>
          <a:xfrm>
            <a:off x="200472" y="5827911"/>
            <a:ext cx="9433048" cy="769441"/>
          </a:xfrm>
          <a:prstGeom prst="rect">
            <a:avLst/>
          </a:prstGeom>
          <a:noFill/>
        </p:spPr>
        <p:txBody>
          <a:bodyPr wrap="square" rtlCol="1">
            <a:spAutoFit/>
          </a:bodyPr>
          <a:lstStyle/>
          <a:p>
            <a:pPr marL="993775" indent="-993775"/>
            <a:r>
              <a:rPr lang="ar-IQ" sz="2000" b="1" u="sng" dirty="0" smtClean="0">
                <a:solidFill>
                  <a:srgbClr val="FF0000"/>
                </a:solidFill>
                <a:cs typeface="Sultan Medium" pitchFamily="2" charset="-78"/>
              </a:rPr>
              <a:t>ملاحظة</a:t>
            </a:r>
            <a:r>
              <a:rPr lang="ar-IQ" sz="2000" b="1" dirty="0" smtClean="0">
                <a:solidFill>
                  <a:srgbClr val="FF0000"/>
                </a:solidFill>
                <a:cs typeface="Sultan Medium" pitchFamily="2" charset="-78"/>
              </a:rPr>
              <a:t>  </a:t>
            </a:r>
            <a:r>
              <a:rPr lang="ar-IQ" sz="2400" b="1" dirty="0" smtClean="0">
                <a:solidFill>
                  <a:srgbClr val="FF0000"/>
                </a:solidFill>
                <a:cs typeface="Sultan Medium" pitchFamily="2" charset="-78"/>
              </a:rPr>
              <a:t>. </a:t>
            </a:r>
            <a:r>
              <a:rPr lang="ar-IQ" sz="2000" b="1" dirty="0" smtClean="0">
                <a:solidFill>
                  <a:srgbClr val="FF0000"/>
                </a:solidFill>
                <a:cs typeface="Sultan Medium" pitchFamily="2" charset="-78"/>
              </a:rPr>
              <a:t>يتم املاء هذا  النموذج من </a:t>
            </a:r>
            <a:r>
              <a:rPr lang="ar-IQ" sz="2000" b="1" dirty="0">
                <a:solidFill>
                  <a:srgbClr val="FF0000"/>
                </a:solidFill>
                <a:cs typeface="Sultan Medium" pitchFamily="2" charset="-78"/>
              </a:rPr>
              <a:t>قبل الجهات المستفيدة (اصحاب المصلحة)  وهم مدراء التخطيط في الدوائر والقيادات والمديريات </a:t>
            </a:r>
            <a:endParaRPr lang="ar-IQ" dirty="0">
              <a:solidFill>
                <a:srgbClr val="FF0000"/>
              </a:solidFill>
            </a:endParaRPr>
          </a:p>
        </p:txBody>
      </p:sp>
      <p:sp>
        <p:nvSpPr>
          <p:cNvPr id="3" name="TextBox 2"/>
          <p:cNvSpPr txBox="1"/>
          <p:nvPr/>
        </p:nvSpPr>
        <p:spPr>
          <a:xfrm>
            <a:off x="4957678" y="1036737"/>
            <a:ext cx="4577219" cy="369332"/>
          </a:xfrm>
          <a:prstGeom prst="rect">
            <a:avLst/>
          </a:prstGeom>
          <a:noFill/>
        </p:spPr>
        <p:txBody>
          <a:bodyPr wrap="square" rtlCol="1">
            <a:spAutoFit/>
          </a:bodyPr>
          <a:lstStyle/>
          <a:p>
            <a:pPr eaLnBrk="0" fontAlgn="base" hangingPunct="0">
              <a:spcBef>
                <a:spcPct val="0"/>
              </a:spcBef>
              <a:spcAft>
                <a:spcPct val="0"/>
              </a:spcAft>
            </a:pPr>
            <a:r>
              <a:rPr lang="ar-IQ" b="1" u="sng" dirty="0" smtClean="0">
                <a:latin typeface="Calibri" pitchFamily="34" charset="0"/>
                <a:ea typeface="Calibri" pitchFamily="34" charset="0"/>
              </a:rPr>
              <a:t>المهمة (السيناريو)</a:t>
            </a:r>
            <a:r>
              <a:rPr lang="ar-IQ" b="1" dirty="0" smtClean="0">
                <a:latin typeface="Calibri" pitchFamily="34" charset="0"/>
                <a:ea typeface="Calibri" pitchFamily="34" charset="0"/>
              </a:rPr>
              <a:t> / جميع السيناريوهات</a:t>
            </a:r>
          </a:p>
        </p:txBody>
      </p:sp>
      <p:sp>
        <p:nvSpPr>
          <p:cNvPr id="4" name="Rectangle 3"/>
          <p:cNvSpPr/>
          <p:nvPr/>
        </p:nvSpPr>
        <p:spPr>
          <a:xfrm>
            <a:off x="6446557" y="678912"/>
            <a:ext cx="3114955" cy="369332"/>
          </a:xfrm>
          <a:prstGeom prst="rect">
            <a:avLst/>
          </a:prstGeom>
        </p:spPr>
        <p:txBody>
          <a:bodyPr wrap="none">
            <a:spAutoFit/>
          </a:bodyPr>
          <a:lstStyle/>
          <a:p>
            <a:r>
              <a:rPr lang="ar-IQ" b="1" u="sng" dirty="0">
                <a:solidFill>
                  <a:srgbClr val="0000CC"/>
                </a:solidFill>
                <a:latin typeface="Calibri" pitchFamily="34" charset="0"/>
                <a:ea typeface="Calibri" pitchFamily="34" charset="0"/>
              </a:rPr>
              <a:t>الجهة المسؤولة</a:t>
            </a:r>
            <a:r>
              <a:rPr lang="ar-IQ" b="1" dirty="0">
                <a:solidFill>
                  <a:srgbClr val="0000CC"/>
                </a:solidFill>
                <a:latin typeface="Calibri" pitchFamily="34" charset="0"/>
                <a:ea typeface="Calibri" pitchFamily="34" charset="0"/>
              </a:rPr>
              <a:t> / </a:t>
            </a:r>
            <a:r>
              <a:rPr lang="ar-IQ" b="1" dirty="0">
                <a:solidFill>
                  <a:prstClr val="black"/>
                </a:solidFill>
                <a:latin typeface="Calibri" pitchFamily="34" charset="0"/>
                <a:ea typeface="Calibri" pitchFamily="34" charset="0"/>
              </a:rPr>
              <a:t>دائرة ، قيادة ،مديرية</a:t>
            </a:r>
            <a:endParaRPr lang="ar-IQ" sz="2000" dirty="0"/>
          </a:p>
        </p:txBody>
      </p:sp>
    </p:spTree>
    <p:extLst>
      <p:ext uri="{BB962C8B-B14F-4D97-AF65-F5344CB8AC3E}">
        <p14:creationId xmlns:p14="http://schemas.microsoft.com/office/powerpoint/2010/main" val="36319356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0628" y="44624"/>
            <a:ext cx="8035930" cy="497096"/>
          </a:xfrm>
        </p:spPr>
        <p:txBody>
          <a:bodyPr>
            <a:normAutofit fontScale="90000"/>
          </a:bodyPr>
          <a:lstStyle/>
          <a:p>
            <a:r>
              <a:rPr lang="ar-IQ" b="1" u="sng" dirty="0" smtClean="0"/>
              <a:t>مجموع المخاطر </a:t>
            </a:r>
            <a:endParaRPr lang="en-US" u="sng" dirty="0"/>
          </a:p>
        </p:txBody>
      </p:sp>
      <p:graphicFrame>
        <p:nvGraphicFramePr>
          <p:cNvPr id="8" name="Table 7"/>
          <p:cNvGraphicFramePr>
            <a:graphicFrameLocks noGrp="1"/>
          </p:cNvGraphicFramePr>
          <p:nvPr>
            <p:extLst>
              <p:ext uri="{D42A27DB-BD31-4B8C-83A1-F6EECF244321}">
                <p14:modId xmlns:p14="http://schemas.microsoft.com/office/powerpoint/2010/main" val="4199169689"/>
              </p:ext>
            </p:extLst>
          </p:nvPr>
        </p:nvGraphicFramePr>
        <p:xfrm>
          <a:off x="208598" y="1291163"/>
          <a:ext cx="9518919" cy="4082054"/>
        </p:xfrm>
        <a:graphic>
          <a:graphicData uri="http://schemas.openxmlformats.org/drawingml/2006/table">
            <a:tbl>
              <a:tblPr rtl="1" firstRow="1" firstCol="1" bandRow="1"/>
              <a:tblGrid>
                <a:gridCol w="1169492">
                  <a:extLst>
                    <a:ext uri="{9D8B030D-6E8A-4147-A177-3AD203B41FA5}">
                      <a16:colId xmlns:a16="http://schemas.microsoft.com/office/drawing/2014/main" xmlns="" val="105330350"/>
                    </a:ext>
                  </a:extLst>
                </a:gridCol>
                <a:gridCol w="1235139">
                  <a:extLst>
                    <a:ext uri="{9D8B030D-6E8A-4147-A177-3AD203B41FA5}">
                      <a16:colId xmlns:a16="http://schemas.microsoft.com/office/drawing/2014/main" xmlns="" val="998096672"/>
                    </a:ext>
                  </a:extLst>
                </a:gridCol>
                <a:gridCol w="1451748">
                  <a:extLst>
                    <a:ext uri="{9D8B030D-6E8A-4147-A177-3AD203B41FA5}">
                      <a16:colId xmlns:a16="http://schemas.microsoft.com/office/drawing/2014/main" xmlns="" val="2560919569"/>
                    </a:ext>
                  </a:extLst>
                </a:gridCol>
                <a:gridCol w="1311986">
                  <a:extLst>
                    <a:ext uri="{9D8B030D-6E8A-4147-A177-3AD203B41FA5}">
                      <a16:colId xmlns:a16="http://schemas.microsoft.com/office/drawing/2014/main" xmlns="" val="1307192455"/>
                    </a:ext>
                  </a:extLst>
                </a:gridCol>
                <a:gridCol w="1469642">
                  <a:extLst>
                    <a:ext uri="{9D8B030D-6E8A-4147-A177-3AD203B41FA5}">
                      <a16:colId xmlns:a16="http://schemas.microsoft.com/office/drawing/2014/main" xmlns="" val="1853480627"/>
                    </a:ext>
                  </a:extLst>
                </a:gridCol>
                <a:gridCol w="1289400">
                  <a:extLst>
                    <a:ext uri="{9D8B030D-6E8A-4147-A177-3AD203B41FA5}">
                      <a16:colId xmlns:a16="http://schemas.microsoft.com/office/drawing/2014/main" xmlns="" val="2209592112"/>
                    </a:ext>
                  </a:extLst>
                </a:gridCol>
                <a:gridCol w="1591512">
                  <a:extLst>
                    <a:ext uri="{9D8B030D-6E8A-4147-A177-3AD203B41FA5}">
                      <a16:colId xmlns:a16="http://schemas.microsoft.com/office/drawing/2014/main" xmlns="" val="1893746884"/>
                    </a:ext>
                  </a:extLst>
                </a:gridCol>
              </a:tblGrid>
              <a:tr h="580745">
                <a:tc rowSpan="6">
                  <a:txBody>
                    <a:bodyPr/>
                    <a:lstStyle/>
                    <a:p>
                      <a:pPr marL="71755" marR="71755" algn="ctr">
                        <a:lnSpc>
                          <a:spcPct val="107000"/>
                        </a:lnSpc>
                        <a:spcBef>
                          <a:spcPts val="0"/>
                        </a:spcBef>
                        <a:spcAft>
                          <a:spcPts val="0"/>
                        </a:spcAft>
                      </a:pPr>
                      <a:r>
                        <a:rPr lang="ar-IQ" sz="1800" b="1" baseline="0" dirty="0" smtClean="0">
                          <a:effectLst/>
                          <a:latin typeface="Calibri" panose="020F0502020204030204" pitchFamily="34"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ar-IQ" sz="1800" b="1" dirty="0" smtClean="0">
                          <a:effectLst/>
                          <a:latin typeface="Calibri" panose="020F0502020204030204" pitchFamily="34" charset="0"/>
                          <a:ea typeface="Calibri" panose="020F0502020204030204" pitchFamily="34" charset="0"/>
                          <a:cs typeface="Arial" panose="020B0604020202020204" pitchFamily="34" charset="0"/>
                        </a:rPr>
                        <a:t>عالية جدا</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ar-IQ" sz="1600" b="1" i="0" u="none" strike="noStrike" kern="1200" cap="none" spc="0" normalizeH="0" baseline="0" noProof="0" dirty="0" smtClean="0">
                          <a:ln>
                            <a:noFill/>
                          </a:ln>
                          <a:solidFill>
                            <a:schemeClr val="bg1"/>
                          </a:solidFill>
                          <a:effectLst/>
                          <a:uLnTx/>
                          <a:uFillTx/>
                          <a:latin typeface="Arial" pitchFamily="34" charset="0"/>
                          <a:ea typeface="+mn-ea"/>
                          <a:cs typeface="Times New Roman"/>
                        </a:rPr>
                        <a:t>( 81 -  100 %)</a:t>
                      </a: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0000"/>
                    </a:solidFill>
                  </a:tcPr>
                </a:tc>
                <a:tc>
                  <a:txBody>
                    <a:bodyPr/>
                    <a:lstStyle/>
                    <a:p>
                      <a:pPr marL="0" marR="0" algn="ctr">
                        <a:lnSpc>
                          <a:spcPct val="107000"/>
                        </a:lnSpc>
                        <a:spcBef>
                          <a:spcPts val="0"/>
                        </a:spcBef>
                        <a:spcAft>
                          <a:spcPts val="0"/>
                        </a:spcAft>
                      </a:pPr>
                      <a:r>
                        <a:rPr lang="en-US" sz="1600" b="1" dirty="0">
                          <a:effectLst/>
                          <a:highlight>
                            <a:srgbClr val="FFFF00"/>
                          </a:highligh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0000"/>
                    </a:solidFill>
                  </a:tcPr>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0000"/>
                    </a:solidFill>
                  </a:tcPr>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0000"/>
                    </a:solidFill>
                  </a:tcPr>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0000"/>
                    </a:solidFill>
                  </a:tcPr>
                </a:tc>
                <a:extLst>
                  <a:ext uri="{0D108BD9-81ED-4DB2-BD59-A6C34878D82A}">
                    <a16:rowId xmlns:a16="http://schemas.microsoft.com/office/drawing/2014/main" xmlns="" val="2673107697"/>
                  </a:ext>
                </a:extLst>
              </a:tr>
              <a:tr h="580745">
                <a:tc vMerge="1">
                  <a:txBody>
                    <a:bodyPr/>
                    <a:lstStyle/>
                    <a:p>
                      <a:endParaRPr lang="en-US"/>
                    </a:p>
                  </a:txBody>
                  <a:tcPr/>
                </a:tc>
                <a:tc>
                  <a:txBody>
                    <a:bodyPr/>
                    <a:lstStyle/>
                    <a:p>
                      <a:pPr marL="0" marR="0" algn="ctr">
                        <a:lnSpc>
                          <a:spcPct val="107000"/>
                        </a:lnSpc>
                        <a:spcBef>
                          <a:spcPts val="0"/>
                        </a:spcBef>
                        <a:spcAft>
                          <a:spcPts val="0"/>
                        </a:spcAft>
                      </a:pPr>
                      <a:r>
                        <a:rPr lang="ar-IQ" sz="1800" b="1" dirty="0" smtClean="0">
                          <a:effectLst/>
                          <a:latin typeface="Calibri" panose="020F0502020204030204" pitchFamily="34" charset="0"/>
                          <a:ea typeface="Calibri" panose="020F0502020204030204" pitchFamily="34" charset="0"/>
                          <a:cs typeface="Arial" panose="020B0604020202020204" pitchFamily="34" charset="0"/>
                        </a:rPr>
                        <a:t>عالية</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ar-IQ" sz="1600" b="1" i="0" u="none" strike="noStrike" kern="1200" cap="none" spc="0" normalizeH="0" baseline="0" noProof="0" dirty="0" smtClean="0">
                          <a:ln>
                            <a:noFill/>
                          </a:ln>
                          <a:solidFill>
                            <a:schemeClr val="bg1"/>
                          </a:solidFill>
                          <a:effectLst/>
                          <a:uLnTx/>
                          <a:uFillTx/>
                          <a:latin typeface="Arial" pitchFamily="34" charset="0"/>
                          <a:ea typeface="+mn-ea"/>
                          <a:cs typeface="Times New Roman"/>
                        </a:rPr>
                        <a:t>(71 – 80 %)</a:t>
                      </a:r>
                      <a:endParaRPr kumimoji="0" lang="en-US" sz="1600" b="1" i="0" u="none" strike="noStrike" kern="1200" cap="none" spc="0" normalizeH="0" baseline="0" noProof="0" dirty="0" smtClean="0">
                        <a:ln>
                          <a:noFill/>
                        </a:ln>
                        <a:solidFill>
                          <a:schemeClr val="bg1"/>
                        </a:solidFill>
                        <a:effectLst/>
                        <a:uLnTx/>
                        <a:uFillTx/>
                        <a:latin typeface="Arial" pitchFamily="34" charset="0"/>
                        <a:ea typeface="+mn-ea"/>
                        <a:cs typeface="+mn-cs"/>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07000"/>
                        </a:lnSpc>
                        <a:spcBef>
                          <a:spcPts val="0"/>
                        </a:spcBef>
                        <a:spcAft>
                          <a:spcPts val="0"/>
                        </a:spcAft>
                      </a:pPr>
                      <a:r>
                        <a:rPr lang="en-US" sz="1600" b="1" dirty="0">
                          <a:effectLst/>
                          <a:highlight>
                            <a:srgbClr val="FFFF00"/>
                          </a:highligh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0000"/>
                    </a:solidFill>
                  </a:tcPr>
                </a:tc>
                <a:extLst>
                  <a:ext uri="{0D108BD9-81ED-4DB2-BD59-A6C34878D82A}">
                    <a16:rowId xmlns:a16="http://schemas.microsoft.com/office/drawing/2014/main" xmlns="" val="3441519793"/>
                  </a:ext>
                </a:extLst>
              </a:tr>
              <a:tr h="554987">
                <a:tc vMerge="1">
                  <a:txBody>
                    <a:bodyPr/>
                    <a:lstStyle/>
                    <a:p>
                      <a:endParaRPr lang="en-US"/>
                    </a:p>
                  </a:txBody>
                  <a:tcPr/>
                </a:tc>
                <a:tc>
                  <a:txBody>
                    <a:bodyPr/>
                    <a:lstStyle/>
                    <a:p>
                      <a:pPr marL="0" marR="0" algn="ctr">
                        <a:lnSpc>
                          <a:spcPct val="107000"/>
                        </a:lnSpc>
                        <a:spcBef>
                          <a:spcPts val="0"/>
                        </a:spcBef>
                        <a:spcAft>
                          <a:spcPts val="0"/>
                        </a:spcAft>
                      </a:pPr>
                      <a:r>
                        <a:rPr lang="ar-IQ" sz="1800" b="1" dirty="0" smtClean="0">
                          <a:effectLst/>
                          <a:latin typeface="Calibri" panose="020F0502020204030204" pitchFamily="34" charset="0"/>
                          <a:ea typeface="Calibri" panose="020F0502020204030204" pitchFamily="34" charset="0"/>
                          <a:cs typeface="Arial" panose="020B0604020202020204" pitchFamily="34" charset="0"/>
                        </a:rPr>
                        <a:t>متوسطة</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ar-IQ" sz="1600" b="1" i="0" u="none" strike="noStrike" kern="1200" cap="none" spc="0" normalizeH="0" baseline="0" noProof="0" dirty="0" smtClean="0">
                          <a:ln>
                            <a:noFill/>
                          </a:ln>
                          <a:solidFill>
                            <a:prstClr val="black"/>
                          </a:solidFill>
                          <a:effectLst/>
                          <a:uLnTx/>
                          <a:uFillTx/>
                          <a:latin typeface="Arial" pitchFamily="34" charset="0"/>
                          <a:ea typeface="+mn-ea"/>
                          <a:cs typeface="Times New Roman"/>
                        </a:rPr>
                        <a:t>( 51 – 70 % ) </a:t>
                      </a:r>
                      <a:r>
                        <a:rPr lang="en-US" sz="1600" b="1" dirty="0" smtClean="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6600"/>
                    </a:solidFill>
                  </a:tcPr>
                </a:tc>
                <a:tc>
                  <a:txBody>
                    <a:bodyPr/>
                    <a:lstStyle/>
                    <a:p>
                      <a:pPr marL="0" marR="0" algn="ctr">
                        <a:lnSpc>
                          <a:spcPct val="107000"/>
                        </a:lnSpc>
                        <a:spcBef>
                          <a:spcPts val="0"/>
                        </a:spcBef>
                        <a:spcAft>
                          <a:spcPts val="0"/>
                        </a:spcAft>
                      </a:pPr>
                      <a:r>
                        <a:rPr lang="en-US" sz="1600" b="1" dirty="0">
                          <a:effectLst/>
                          <a:highlight>
                            <a:srgbClr val="FFFF00"/>
                          </a:highligh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6600"/>
                    </a:solidFill>
                  </a:tcPr>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6600"/>
                    </a:solidFill>
                  </a:tcPr>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0000"/>
                    </a:solidFill>
                  </a:tcPr>
                </a:tc>
                <a:extLst>
                  <a:ext uri="{0D108BD9-81ED-4DB2-BD59-A6C34878D82A}">
                    <a16:rowId xmlns:a16="http://schemas.microsoft.com/office/drawing/2014/main" xmlns="" val="20827168"/>
                  </a:ext>
                </a:extLst>
              </a:tr>
              <a:tr h="580745">
                <a:tc vMerge="1">
                  <a:txBody>
                    <a:bodyPr/>
                    <a:lstStyle/>
                    <a:p>
                      <a:endParaRPr lang="en-US"/>
                    </a:p>
                  </a:txBody>
                  <a:tcPr/>
                </a:tc>
                <a:tc>
                  <a:txBody>
                    <a:bodyPr/>
                    <a:lstStyle/>
                    <a:p>
                      <a:pPr marL="0" marR="0" algn="ctr">
                        <a:lnSpc>
                          <a:spcPct val="107000"/>
                        </a:lnSpc>
                        <a:spcBef>
                          <a:spcPts val="0"/>
                        </a:spcBef>
                        <a:spcAft>
                          <a:spcPts val="0"/>
                        </a:spcAft>
                      </a:pPr>
                      <a:r>
                        <a:rPr lang="ar-IQ" sz="1800" b="1" dirty="0" smtClean="0">
                          <a:effectLst/>
                          <a:latin typeface="Calibri" panose="020F0502020204030204" pitchFamily="34" charset="0"/>
                          <a:ea typeface="Calibri" panose="020F0502020204030204" pitchFamily="34" charset="0"/>
                          <a:cs typeface="Arial" panose="020B0604020202020204" pitchFamily="34" charset="0"/>
                        </a:rPr>
                        <a:t>منخفضة</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ar-SA" sz="1600" b="1" i="0" u="none" strike="noStrike" kern="1200" cap="none" spc="0" normalizeH="0" baseline="0" noProof="0" dirty="0" smtClean="0">
                          <a:ln>
                            <a:noFill/>
                          </a:ln>
                          <a:solidFill>
                            <a:prstClr val="black"/>
                          </a:solidFill>
                          <a:effectLst/>
                          <a:uLnTx/>
                          <a:uFillTx/>
                          <a:latin typeface="Arial" pitchFamily="34" charset="0"/>
                          <a:ea typeface="+mn-ea"/>
                          <a:cs typeface="Times New Roman"/>
                        </a:rPr>
                        <a:t>(</a:t>
                      </a:r>
                      <a:r>
                        <a:rPr kumimoji="0" lang="ar-IQ" sz="1600" b="1" i="0" u="none" strike="noStrike" kern="1200" cap="none" spc="0" normalizeH="0" baseline="0" noProof="0" dirty="0" smtClean="0">
                          <a:ln>
                            <a:noFill/>
                          </a:ln>
                          <a:solidFill>
                            <a:prstClr val="black"/>
                          </a:solidFill>
                          <a:effectLst/>
                          <a:uLnTx/>
                          <a:uFillTx/>
                          <a:latin typeface="Arial" pitchFamily="34" charset="0"/>
                          <a:ea typeface="+mn-ea"/>
                          <a:cs typeface="Times New Roman"/>
                        </a:rPr>
                        <a:t> 31 </a:t>
                      </a:r>
                      <a:r>
                        <a:rPr kumimoji="0" lang="ar-SA" sz="1600" b="1" i="0" u="none" strike="noStrike" kern="1200" cap="none" spc="0" normalizeH="0" baseline="0" noProof="0" dirty="0" smtClean="0">
                          <a:ln>
                            <a:noFill/>
                          </a:ln>
                          <a:solidFill>
                            <a:prstClr val="black"/>
                          </a:solidFill>
                          <a:effectLst/>
                          <a:uLnTx/>
                          <a:uFillTx/>
                          <a:latin typeface="Arial" pitchFamily="34" charset="0"/>
                          <a:ea typeface="+mn-ea"/>
                          <a:cs typeface="Times New Roman"/>
                        </a:rPr>
                        <a:t>– </a:t>
                      </a:r>
                      <a:r>
                        <a:rPr kumimoji="0" lang="ar-IQ" sz="1600" b="1" i="0" u="none" strike="noStrike" kern="1200" cap="none" spc="0" normalizeH="0" baseline="0" noProof="0" dirty="0" smtClean="0">
                          <a:ln>
                            <a:noFill/>
                          </a:ln>
                          <a:solidFill>
                            <a:prstClr val="black"/>
                          </a:solidFill>
                          <a:effectLst/>
                          <a:uLnTx/>
                          <a:uFillTx/>
                          <a:latin typeface="Arial" pitchFamily="34" charset="0"/>
                          <a:ea typeface="+mn-ea"/>
                          <a:cs typeface="Times New Roman"/>
                        </a:rPr>
                        <a:t>50 %</a:t>
                      </a:r>
                      <a:r>
                        <a:rPr kumimoji="0" lang="ar-SA" sz="1600" b="1" i="0" u="none" strike="noStrike" kern="1200" cap="none" spc="0" normalizeH="0" baseline="0" noProof="0" dirty="0" smtClean="0">
                          <a:ln>
                            <a:noFill/>
                          </a:ln>
                          <a:solidFill>
                            <a:prstClr val="black"/>
                          </a:solidFill>
                          <a:effectLst/>
                          <a:uLnTx/>
                          <a:uFillTx/>
                          <a:latin typeface="Arial" pitchFamily="34" charset="0"/>
                          <a:ea typeface="+mn-ea"/>
                          <a:cs typeface="Times New Roman"/>
                        </a:rPr>
                        <a:t>)</a:t>
                      </a:r>
                      <a:endParaRPr kumimoji="0" lang="en-US" sz="1600" b="1" i="0" u="none" strike="noStrike" kern="1200" cap="none" spc="0" normalizeH="0" baseline="0" noProof="0" dirty="0" smtClean="0">
                        <a:ln>
                          <a:noFill/>
                        </a:ln>
                        <a:solidFill>
                          <a:prstClr val="black"/>
                        </a:solidFill>
                        <a:effectLst/>
                        <a:uLnTx/>
                        <a:uFillTx/>
                        <a:latin typeface="Arial" pitchFamily="34" charset="0"/>
                        <a:ea typeface="+mn-ea"/>
                        <a:cs typeface="+mn-cs"/>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ar-IQ" sz="1600" b="1" dirty="0" smtClean="0">
                          <a:effectLst/>
                          <a:latin typeface="Calibri" panose="020F0502020204030204" pitchFamily="34" charset="0"/>
                          <a:ea typeface="Calibri" panose="020F0502020204030204" pitchFamily="34" charset="0"/>
                          <a:cs typeface="Arial" panose="020B0604020202020204" pitchFamily="34" charset="0"/>
                        </a:rPr>
                        <a:t>1.</a:t>
                      </a:r>
                    </a:p>
                    <a:p>
                      <a:pPr marL="0" marR="0" algn="r">
                        <a:lnSpc>
                          <a:spcPct val="107000"/>
                        </a:lnSpc>
                        <a:spcBef>
                          <a:spcPts val="0"/>
                        </a:spcBef>
                        <a:spcAft>
                          <a:spcPts val="0"/>
                        </a:spcAft>
                      </a:pPr>
                      <a:r>
                        <a:rPr lang="ar-IQ" sz="1600" b="1" dirty="0" smtClean="0">
                          <a:effectLst/>
                          <a:latin typeface="Calibri" panose="020F0502020204030204" pitchFamily="34" charset="0"/>
                          <a:ea typeface="Calibri" panose="020F0502020204030204" pitchFamily="34" charset="0"/>
                          <a:cs typeface="Arial" panose="020B0604020202020204" pitchFamily="34" charset="0"/>
                        </a:rPr>
                        <a:t>2.</a:t>
                      </a: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6600"/>
                    </a:solidFill>
                  </a:tcPr>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0000"/>
                    </a:solidFill>
                  </a:tcPr>
                </a:tc>
                <a:extLst>
                  <a:ext uri="{0D108BD9-81ED-4DB2-BD59-A6C34878D82A}">
                    <a16:rowId xmlns:a16="http://schemas.microsoft.com/office/drawing/2014/main" xmlns="" val="1973401116"/>
                  </a:ext>
                </a:extLst>
              </a:tr>
              <a:tr h="582170">
                <a:tc vMerge="1">
                  <a:txBody>
                    <a:bodyPr/>
                    <a:lstStyle/>
                    <a:p>
                      <a:endParaRPr lang="en-US"/>
                    </a:p>
                  </a:txBody>
                  <a:tcPr/>
                </a:tc>
                <a:tc>
                  <a:txBody>
                    <a:bodyPr/>
                    <a:lstStyle/>
                    <a:p>
                      <a:pPr marL="0" marR="0" algn="ctr">
                        <a:lnSpc>
                          <a:spcPct val="107000"/>
                        </a:lnSpc>
                        <a:spcBef>
                          <a:spcPts val="0"/>
                        </a:spcBef>
                        <a:spcAft>
                          <a:spcPts val="0"/>
                        </a:spcAft>
                      </a:pPr>
                      <a:r>
                        <a:rPr lang="ar-IQ" sz="1800" b="1" dirty="0" smtClean="0">
                          <a:effectLst/>
                          <a:latin typeface="Calibri" panose="020F0502020204030204" pitchFamily="34" charset="0"/>
                          <a:ea typeface="Calibri" panose="020F0502020204030204" pitchFamily="34" charset="0"/>
                          <a:cs typeface="Arial" panose="020B0604020202020204" pitchFamily="34" charset="0"/>
                        </a:rPr>
                        <a:t>منخفضة</a:t>
                      </a:r>
                      <a:r>
                        <a:rPr lang="ar-IQ" sz="1800" b="1" baseline="0" dirty="0" smtClean="0">
                          <a:effectLst/>
                          <a:latin typeface="Calibri" panose="020F0502020204030204" pitchFamily="34" charset="0"/>
                          <a:ea typeface="Calibri" panose="020F0502020204030204" pitchFamily="34" charset="0"/>
                          <a:cs typeface="Arial" panose="020B0604020202020204" pitchFamily="34" charset="0"/>
                        </a:rPr>
                        <a:t> جدا</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lang="en-US" sz="16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 </a:t>
                      </a:r>
                      <a:r>
                        <a:rPr kumimoji="0" lang="ar-SA" sz="1600" b="1" i="0" u="none" strike="noStrike" kern="1200" cap="none" spc="0" normalizeH="0" baseline="0" noProof="0" dirty="0" smtClean="0">
                          <a:ln>
                            <a:noFill/>
                          </a:ln>
                          <a:solidFill>
                            <a:schemeClr val="bg1"/>
                          </a:solidFill>
                          <a:effectLst/>
                          <a:uLnTx/>
                          <a:uFillTx/>
                          <a:latin typeface="Arial" pitchFamily="34" charset="0"/>
                          <a:ea typeface="+mn-ea"/>
                          <a:cs typeface="Times New Roman"/>
                        </a:rPr>
                        <a:t>(</a:t>
                      </a:r>
                      <a:r>
                        <a:rPr kumimoji="0" lang="ar-IQ" sz="1600" b="1" i="0" u="none" strike="noStrike" kern="1200" cap="none" spc="0" normalizeH="0" baseline="0" noProof="0" dirty="0" smtClean="0">
                          <a:ln>
                            <a:noFill/>
                          </a:ln>
                          <a:solidFill>
                            <a:schemeClr val="bg1"/>
                          </a:solidFill>
                          <a:effectLst/>
                          <a:uLnTx/>
                          <a:uFillTx/>
                          <a:latin typeface="Arial" pitchFamily="34" charset="0"/>
                          <a:ea typeface="+mn-ea"/>
                          <a:cs typeface="Times New Roman"/>
                        </a:rPr>
                        <a:t> 11</a:t>
                      </a:r>
                      <a:r>
                        <a:rPr kumimoji="0" lang="ar-SA" sz="1600" b="1" i="0" u="none" strike="noStrike" kern="1200" cap="none" spc="0" normalizeH="0" baseline="0" noProof="0" dirty="0" smtClean="0">
                          <a:ln>
                            <a:noFill/>
                          </a:ln>
                          <a:solidFill>
                            <a:schemeClr val="bg1"/>
                          </a:solidFill>
                          <a:effectLst/>
                          <a:uLnTx/>
                          <a:uFillTx/>
                          <a:latin typeface="Arial" pitchFamily="34" charset="0"/>
                          <a:ea typeface="+mn-ea"/>
                          <a:cs typeface="Times New Roman"/>
                        </a:rPr>
                        <a:t>- </a:t>
                      </a:r>
                      <a:r>
                        <a:rPr kumimoji="0" lang="ar-IQ" sz="1600" b="1" i="0" u="none" strike="noStrike" kern="1200" cap="none" spc="0" normalizeH="0" baseline="0" noProof="0" dirty="0" smtClean="0">
                          <a:ln>
                            <a:noFill/>
                          </a:ln>
                          <a:solidFill>
                            <a:schemeClr val="bg1"/>
                          </a:solidFill>
                          <a:effectLst/>
                          <a:uLnTx/>
                          <a:uFillTx/>
                          <a:latin typeface="Arial" pitchFamily="34" charset="0"/>
                          <a:ea typeface="+mn-ea"/>
                          <a:cs typeface="Times New Roman"/>
                        </a:rPr>
                        <a:t>30 %</a:t>
                      </a:r>
                      <a:r>
                        <a:rPr kumimoji="0" lang="ar-SA" sz="1600" b="1" i="0" u="none" strike="noStrike" kern="1200" cap="none" spc="0" normalizeH="0" baseline="0" noProof="0" dirty="0" smtClean="0">
                          <a:ln>
                            <a:noFill/>
                          </a:ln>
                          <a:solidFill>
                            <a:schemeClr val="bg1"/>
                          </a:solidFill>
                          <a:effectLst/>
                          <a:uLnTx/>
                          <a:uFillTx/>
                          <a:latin typeface="Arial" pitchFamily="34" charset="0"/>
                          <a:ea typeface="+mn-ea"/>
                          <a:cs typeface="Times New Roman"/>
                        </a:rPr>
                        <a:t>)</a:t>
                      </a:r>
                      <a:endParaRPr kumimoji="0" lang="en-US" sz="1600" b="1" i="0" u="none" strike="noStrike" kern="1200" cap="none" spc="0" normalizeH="0" baseline="0" noProof="0" dirty="0">
                        <a:ln>
                          <a:noFill/>
                        </a:ln>
                        <a:solidFill>
                          <a:schemeClr val="bg1"/>
                        </a:solidFill>
                        <a:effectLst/>
                        <a:uLnTx/>
                        <a:uFillTx/>
                        <a:latin typeface="Arial" pitchFamily="34" charset="0"/>
                        <a:ea typeface="+mn-ea"/>
                        <a:cs typeface="+mn-cs"/>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A84C"/>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ar-SA" sz="1600" b="1" i="0" u="none" strike="noStrike" kern="1200" cap="none" spc="0" normalizeH="0" baseline="0" noProof="0" dirty="0" smtClean="0">
                          <a:ln>
                            <a:noFill/>
                          </a:ln>
                          <a:solidFill>
                            <a:prstClr val="black"/>
                          </a:solidFill>
                          <a:effectLst/>
                          <a:uLnTx/>
                          <a:uFillTx/>
                          <a:latin typeface="Arial" pitchFamily="34" charset="0"/>
                          <a:ea typeface="+mn-ea"/>
                          <a:cs typeface="Times New Roman"/>
                        </a:rPr>
                        <a:t>(</a:t>
                      </a:r>
                      <a:r>
                        <a:rPr kumimoji="0" lang="ar-IQ" sz="1600" b="1" i="0" u="none" strike="noStrike" kern="1200" cap="none" spc="0" normalizeH="0" baseline="0" noProof="0" dirty="0" smtClean="0">
                          <a:ln>
                            <a:noFill/>
                          </a:ln>
                          <a:solidFill>
                            <a:prstClr val="black"/>
                          </a:solidFill>
                          <a:effectLst/>
                          <a:uLnTx/>
                          <a:uFillTx/>
                          <a:latin typeface="Arial" pitchFamily="34" charset="0"/>
                          <a:ea typeface="+mn-ea"/>
                          <a:cs typeface="Times New Roman"/>
                        </a:rPr>
                        <a:t> 31 </a:t>
                      </a:r>
                      <a:r>
                        <a:rPr kumimoji="0" lang="ar-SA" sz="1600" b="1" i="0" u="none" strike="noStrike" kern="1200" cap="none" spc="0" normalizeH="0" baseline="0" noProof="0" dirty="0" smtClean="0">
                          <a:ln>
                            <a:noFill/>
                          </a:ln>
                          <a:solidFill>
                            <a:prstClr val="black"/>
                          </a:solidFill>
                          <a:effectLst/>
                          <a:uLnTx/>
                          <a:uFillTx/>
                          <a:latin typeface="Arial" pitchFamily="34" charset="0"/>
                          <a:ea typeface="+mn-ea"/>
                          <a:cs typeface="Times New Roman"/>
                        </a:rPr>
                        <a:t>– </a:t>
                      </a:r>
                      <a:r>
                        <a:rPr kumimoji="0" lang="ar-IQ" sz="1600" b="1" i="0" u="none" strike="noStrike" kern="1200" cap="none" spc="0" normalizeH="0" baseline="0" noProof="0" dirty="0" smtClean="0">
                          <a:ln>
                            <a:noFill/>
                          </a:ln>
                          <a:solidFill>
                            <a:prstClr val="black"/>
                          </a:solidFill>
                          <a:effectLst/>
                          <a:uLnTx/>
                          <a:uFillTx/>
                          <a:latin typeface="Arial" pitchFamily="34" charset="0"/>
                          <a:ea typeface="+mn-ea"/>
                          <a:cs typeface="Times New Roman"/>
                        </a:rPr>
                        <a:t>50 %</a:t>
                      </a:r>
                      <a:r>
                        <a:rPr kumimoji="0" lang="ar-SA" sz="1600" b="1" i="0" u="none" strike="noStrike" kern="1200" cap="none" spc="0" normalizeH="0" baseline="0" noProof="0" dirty="0" smtClean="0">
                          <a:ln>
                            <a:noFill/>
                          </a:ln>
                          <a:solidFill>
                            <a:prstClr val="black"/>
                          </a:solidFill>
                          <a:effectLst/>
                          <a:uLnTx/>
                          <a:uFillTx/>
                          <a:latin typeface="Arial" pitchFamily="34" charset="0"/>
                          <a:ea typeface="+mn-ea"/>
                          <a:cs typeface="Times New Roman"/>
                        </a:rPr>
                        <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ar-IQ" sz="1600" b="1" i="0" u="none" strike="noStrike" kern="1200" cap="none" spc="0" normalizeH="0" baseline="0" noProof="0" dirty="0" smtClean="0">
                          <a:ln>
                            <a:noFill/>
                          </a:ln>
                          <a:solidFill>
                            <a:prstClr val="black"/>
                          </a:solidFill>
                          <a:effectLst/>
                          <a:uLnTx/>
                          <a:uFillTx/>
                          <a:latin typeface="Arial" pitchFamily="34" charset="0"/>
                          <a:ea typeface="+mn-ea"/>
                          <a:cs typeface="Times New Roman"/>
                        </a:rPr>
                        <a:t>( 51 – 70 % ) </a:t>
                      </a:r>
                      <a:r>
                        <a:rPr kumimoji="0" lang="en-US" sz="1600" b="1"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 </a:t>
                      </a: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660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ar-IQ" sz="1600" b="1" i="0" u="none" strike="noStrike" kern="1200" cap="none" spc="0" normalizeH="0" baseline="0" noProof="0" dirty="0" smtClean="0">
                          <a:ln>
                            <a:noFill/>
                          </a:ln>
                          <a:solidFill>
                            <a:prstClr val="white"/>
                          </a:solidFill>
                          <a:effectLst/>
                          <a:uLnTx/>
                          <a:uFillTx/>
                          <a:latin typeface="Arial" pitchFamily="34" charset="0"/>
                          <a:ea typeface="+mn-ea"/>
                          <a:cs typeface="Times New Roman"/>
                        </a:rPr>
                        <a:t>(71 – 80 %)</a:t>
                      </a: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ar-IQ" sz="1600" b="1" i="0" u="none" strike="noStrike" kern="1200" cap="none" spc="0" normalizeH="0" baseline="0" noProof="0" dirty="0" smtClean="0">
                          <a:ln>
                            <a:noFill/>
                          </a:ln>
                          <a:solidFill>
                            <a:prstClr val="white"/>
                          </a:solidFill>
                          <a:effectLst/>
                          <a:uLnTx/>
                          <a:uFillTx/>
                          <a:latin typeface="Arial" pitchFamily="34" charset="0"/>
                          <a:ea typeface="+mn-ea"/>
                          <a:cs typeface="Times New Roman"/>
                        </a:rPr>
                        <a:t>( 81 -  100 %)</a:t>
                      </a:r>
                      <a:r>
                        <a:rPr lang="en-US" sz="1600" b="1"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0000"/>
                    </a:solidFill>
                  </a:tcPr>
                </a:tc>
                <a:extLst>
                  <a:ext uri="{0D108BD9-81ED-4DB2-BD59-A6C34878D82A}">
                    <a16:rowId xmlns:a16="http://schemas.microsoft.com/office/drawing/2014/main" xmlns="" val="2083830038"/>
                  </a:ext>
                </a:extLst>
              </a:tr>
              <a:tr h="580745">
                <a:tc vMerge="1">
                  <a:txBody>
                    <a:bodyPr/>
                    <a:lstStyle/>
                    <a:p>
                      <a:endParaRPr lang="en-US"/>
                    </a:p>
                  </a:txBody>
                  <a:tcPr/>
                </a:tc>
                <a:tc>
                  <a:txBody>
                    <a:bodyPr/>
                    <a:lstStyle/>
                    <a:p>
                      <a:pPr marL="0" marR="0" algn="ct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Arial" panose="020B0604020202020204" pitchFamily="34" charset="0"/>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ar-IQ" sz="1800" b="1" dirty="0" smtClean="0">
                          <a:effectLst/>
                          <a:latin typeface="Calibri" panose="020F0502020204030204" pitchFamily="34" charset="0"/>
                          <a:ea typeface="Calibri" panose="020F0502020204030204" pitchFamily="34" charset="0"/>
                          <a:cs typeface="Arial" panose="020B0604020202020204" pitchFamily="34" charset="0"/>
                        </a:rPr>
                        <a:t>منخفضة جدا</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ar-IQ" sz="1800" b="1" dirty="0" smtClean="0">
                          <a:effectLst/>
                          <a:latin typeface="Calibri" panose="020F0502020204030204" pitchFamily="34" charset="0"/>
                          <a:ea typeface="Calibri" panose="020F0502020204030204" pitchFamily="34" charset="0"/>
                          <a:cs typeface="Arial" panose="020B0604020202020204" pitchFamily="34" charset="0"/>
                        </a:rPr>
                        <a:t>منخفضة</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ar-IQ" sz="1800" b="1" dirty="0" smtClean="0">
                          <a:effectLst/>
                          <a:latin typeface="Calibri" panose="020F0502020204030204" pitchFamily="34" charset="0"/>
                          <a:ea typeface="Calibri" panose="020F0502020204030204" pitchFamily="34" charset="0"/>
                          <a:cs typeface="Arial" panose="020B0604020202020204" pitchFamily="34" charset="0"/>
                        </a:rPr>
                        <a:t>متوسطة</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ar-IQ" sz="1800" b="1" dirty="0" smtClean="0">
                          <a:effectLst/>
                          <a:latin typeface="Calibri" panose="020F0502020204030204" pitchFamily="34" charset="0"/>
                          <a:ea typeface="Calibri" panose="020F0502020204030204" pitchFamily="34" charset="0"/>
                          <a:cs typeface="Arial" panose="020B0604020202020204" pitchFamily="34" charset="0"/>
                        </a:rPr>
                        <a:t>عالية</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ar-IQ" sz="1800" b="1" dirty="0" smtClean="0">
                          <a:effectLst/>
                          <a:latin typeface="Calibri" panose="020F0502020204030204" pitchFamily="34" charset="0"/>
                          <a:ea typeface="Calibri" panose="020F0502020204030204" pitchFamily="34" charset="0"/>
                          <a:cs typeface="Arial" panose="020B0604020202020204" pitchFamily="34" charset="0"/>
                        </a:rPr>
                        <a:t>عالية جدا</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088710428"/>
                  </a:ext>
                </a:extLst>
              </a:tr>
              <a:tr h="621917">
                <a:tc>
                  <a:txBody>
                    <a:bodyPr/>
                    <a:lstStyle/>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marL="0" marR="0" algn="ctr">
                        <a:lnSpc>
                          <a:spcPct val="107000"/>
                        </a:lnSpc>
                        <a:spcBef>
                          <a:spcPts val="0"/>
                        </a:spcBef>
                        <a:spcAft>
                          <a:spcPts val="0"/>
                        </a:spcAft>
                      </a:pPr>
                      <a:r>
                        <a:rPr lang="ar-IQ" sz="2400" b="1" dirty="0" smtClean="0">
                          <a:effectLst/>
                          <a:latin typeface="Calibri" panose="020F0502020204030204" pitchFamily="34" charset="0"/>
                          <a:ea typeface="Calibri" panose="020F0502020204030204" pitchFamily="34" charset="0"/>
                          <a:cs typeface="Arial" panose="020B0604020202020204" pitchFamily="34" charset="0"/>
                        </a:rPr>
                        <a:t>تأثير الخطر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55721" marR="557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192431260"/>
                  </a:ext>
                </a:extLst>
              </a:tr>
            </a:tbl>
          </a:graphicData>
        </a:graphic>
      </p:graphicFrame>
      <p:sp>
        <p:nvSpPr>
          <p:cNvPr id="9" name="Rectangle 8">
            <a:hlinkClick r:id="rId3" action="ppaction://hlinksldjump"/>
          </p:cNvPr>
          <p:cNvSpPr/>
          <p:nvPr/>
        </p:nvSpPr>
        <p:spPr>
          <a:xfrm>
            <a:off x="416496" y="363434"/>
            <a:ext cx="1008112" cy="401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IQ" sz="2000" b="1" dirty="0" smtClean="0">
                <a:solidFill>
                  <a:prstClr val="white"/>
                </a:solidFill>
              </a:rPr>
              <a:t>رجوع </a:t>
            </a:r>
            <a:endParaRPr lang="ar-IQ" sz="2000" b="1" dirty="0">
              <a:solidFill>
                <a:prstClr val="white"/>
              </a:solidFill>
            </a:endParaRPr>
          </a:p>
        </p:txBody>
      </p:sp>
      <p:sp>
        <p:nvSpPr>
          <p:cNvPr id="5" name="TextBox 4"/>
          <p:cNvSpPr txBox="1"/>
          <p:nvPr/>
        </p:nvSpPr>
        <p:spPr>
          <a:xfrm>
            <a:off x="8630179" y="2564904"/>
            <a:ext cx="1036340" cy="1200329"/>
          </a:xfrm>
          <a:prstGeom prst="rect">
            <a:avLst/>
          </a:prstGeom>
          <a:noFill/>
        </p:spPr>
        <p:txBody>
          <a:bodyPr wrap="square" rtlCol="1">
            <a:spAutoFit/>
          </a:bodyPr>
          <a:lstStyle/>
          <a:p>
            <a:pPr algn="ctr"/>
            <a:r>
              <a:rPr lang="ar-IQ" sz="2400" b="1" dirty="0" smtClean="0">
                <a:solidFill>
                  <a:prstClr val="black"/>
                </a:solidFill>
              </a:rPr>
              <a:t>احتمالية </a:t>
            </a:r>
          </a:p>
          <a:p>
            <a:pPr algn="ctr"/>
            <a:r>
              <a:rPr lang="ar-IQ" sz="2400" b="1" dirty="0" smtClean="0">
                <a:solidFill>
                  <a:prstClr val="black"/>
                </a:solidFill>
              </a:rPr>
              <a:t>حدوث </a:t>
            </a:r>
          </a:p>
          <a:p>
            <a:pPr algn="ctr"/>
            <a:r>
              <a:rPr lang="ar-IQ" sz="2400" b="1" dirty="0" smtClean="0">
                <a:solidFill>
                  <a:prstClr val="black"/>
                </a:solidFill>
              </a:rPr>
              <a:t>الخطر </a:t>
            </a:r>
            <a:endParaRPr lang="ar-IQ" sz="2400" b="1" dirty="0">
              <a:solidFill>
                <a:prstClr val="black"/>
              </a:solidFill>
            </a:endParaRPr>
          </a:p>
        </p:txBody>
      </p:sp>
      <p:sp>
        <p:nvSpPr>
          <p:cNvPr id="11" name="TextBox 10"/>
          <p:cNvSpPr txBox="1"/>
          <p:nvPr/>
        </p:nvSpPr>
        <p:spPr>
          <a:xfrm>
            <a:off x="128464" y="5373216"/>
            <a:ext cx="9545771" cy="1508105"/>
          </a:xfrm>
          <a:prstGeom prst="rect">
            <a:avLst/>
          </a:prstGeom>
          <a:noFill/>
        </p:spPr>
        <p:txBody>
          <a:bodyPr wrap="square" rtlCol="1">
            <a:spAutoFit/>
          </a:bodyPr>
          <a:lstStyle/>
          <a:p>
            <a:pPr marL="993775" indent="-993775"/>
            <a:r>
              <a:rPr lang="ar-IQ" sz="2000" b="1" u="sng" dirty="0" smtClean="0">
                <a:solidFill>
                  <a:srgbClr val="FF0000"/>
                </a:solidFill>
                <a:cs typeface="Sultan Medium" pitchFamily="2" charset="-78"/>
              </a:rPr>
              <a:t>ملاحظة</a:t>
            </a:r>
            <a:r>
              <a:rPr lang="ar-IQ" sz="2000" b="1" dirty="0" smtClean="0">
                <a:solidFill>
                  <a:srgbClr val="FF0000"/>
                </a:solidFill>
                <a:cs typeface="Sultan Medium" pitchFamily="2" charset="-78"/>
              </a:rPr>
              <a:t>  </a:t>
            </a:r>
            <a:endParaRPr lang="ar-IQ" sz="2400" b="1" dirty="0" smtClean="0">
              <a:solidFill>
                <a:srgbClr val="FF0000"/>
              </a:solidFill>
              <a:cs typeface="Sultan Medium" pitchFamily="2" charset="-78"/>
            </a:endParaRPr>
          </a:p>
          <a:p>
            <a:pPr marL="268288" indent="-268288" algn="justLow">
              <a:buFont typeface="+mj-lt"/>
              <a:buAutoNum type="arabicPeriod"/>
            </a:pPr>
            <a:r>
              <a:rPr lang="ar-IQ" b="1" dirty="0" smtClean="0">
                <a:cs typeface="Sultan Medium" pitchFamily="2" charset="-78"/>
              </a:rPr>
              <a:t>يتم املاء هذا  النموذج من </a:t>
            </a:r>
            <a:r>
              <a:rPr lang="ar-IQ" b="1" dirty="0">
                <a:cs typeface="Sultan Medium" pitchFamily="2" charset="-78"/>
              </a:rPr>
              <a:t>قبل الجهات المستفيدة (اصحاب المصلحة)  وهم مدراء التخطيط في الدوائر والقيادات والمديريات </a:t>
            </a:r>
            <a:r>
              <a:rPr lang="ar-IQ" b="1" dirty="0" smtClean="0">
                <a:cs typeface="Sultan Medium" pitchFamily="2" charset="-78"/>
              </a:rPr>
              <a:t>.</a:t>
            </a:r>
            <a:endParaRPr lang="ar-IQ" b="1" dirty="0">
              <a:cs typeface="Sultan Medium" pitchFamily="2" charset="-78"/>
            </a:endParaRPr>
          </a:p>
          <a:p>
            <a:pPr marL="268288" indent="-268288" algn="justLow">
              <a:buFont typeface="+mj-lt"/>
              <a:buAutoNum type="arabicPeriod"/>
            </a:pPr>
            <a:r>
              <a:rPr lang="ar-IQ" b="1" dirty="0" smtClean="0">
                <a:cs typeface="Sultan Medium" pitchFamily="2" charset="-78"/>
              </a:rPr>
              <a:t>درج </a:t>
            </a:r>
            <a:r>
              <a:rPr lang="ar-IQ" b="1" dirty="0">
                <a:cs typeface="Sultan Medium" pitchFamily="2" charset="-78"/>
              </a:rPr>
              <a:t>جميع المخاطر في المربعات الملونة حسب مستوى احتمالية حدوث كل خطر </a:t>
            </a:r>
            <a:r>
              <a:rPr lang="ar-IQ" b="1" dirty="0" smtClean="0">
                <a:cs typeface="Sultan Medium" pitchFamily="2" charset="-78"/>
              </a:rPr>
              <a:t>وتأثيره وفق تقييم الجهات المستفيدة.</a:t>
            </a:r>
            <a:endParaRPr lang="ar-IQ" b="1" dirty="0">
              <a:cs typeface="Sultan Medium" pitchFamily="2" charset="-78"/>
            </a:endParaRPr>
          </a:p>
        </p:txBody>
      </p:sp>
      <p:sp>
        <p:nvSpPr>
          <p:cNvPr id="12" name="TextBox 11"/>
          <p:cNvSpPr txBox="1"/>
          <p:nvPr/>
        </p:nvSpPr>
        <p:spPr>
          <a:xfrm>
            <a:off x="5097016" y="899428"/>
            <a:ext cx="4577219" cy="369332"/>
          </a:xfrm>
          <a:prstGeom prst="rect">
            <a:avLst/>
          </a:prstGeom>
          <a:noFill/>
        </p:spPr>
        <p:txBody>
          <a:bodyPr wrap="square" rtlCol="1">
            <a:spAutoFit/>
          </a:bodyPr>
          <a:lstStyle/>
          <a:p>
            <a:pPr eaLnBrk="0" fontAlgn="base" hangingPunct="0">
              <a:spcBef>
                <a:spcPct val="0"/>
              </a:spcBef>
              <a:spcAft>
                <a:spcPct val="0"/>
              </a:spcAft>
            </a:pPr>
            <a:r>
              <a:rPr lang="ar-IQ" b="1" u="sng" dirty="0" smtClean="0">
                <a:latin typeface="Calibri" pitchFamily="34" charset="0"/>
                <a:ea typeface="Calibri" pitchFamily="34" charset="0"/>
              </a:rPr>
              <a:t>المهمة (السيناريو)</a:t>
            </a:r>
            <a:r>
              <a:rPr lang="ar-IQ" b="1" dirty="0" smtClean="0">
                <a:latin typeface="Calibri" pitchFamily="34" charset="0"/>
                <a:ea typeface="Calibri" pitchFamily="34" charset="0"/>
              </a:rPr>
              <a:t> / جميع السيناريوهات</a:t>
            </a:r>
          </a:p>
        </p:txBody>
      </p:sp>
      <p:sp>
        <p:nvSpPr>
          <p:cNvPr id="3" name="Rectangle 2"/>
          <p:cNvSpPr/>
          <p:nvPr/>
        </p:nvSpPr>
        <p:spPr>
          <a:xfrm>
            <a:off x="6518565" y="564069"/>
            <a:ext cx="3114955" cy="369332"/>
          </a:xfrm>
          <a:prstGeom prst="rect">
            <a:avLst/>
          </a:prstGeom>
        </p:spPr>
        <p:txBody>
          <a:bodyPr wrap="none">
            <a:spAutoFit/>
          </a:bodyPr>
          <a:lstStyle/>
          <a:p>
            <a:r>
              <a:rPr lang="ar-IQ" b="1" u="sng" dirty="0">
                <a:solidFill>
                  <a:srgbClr val="0000CC"/>
                </a:solidFill>
                <a:latin typeface="Calibri" pitchFamily="34" charset="0"/>
                <a:ea typeface="Calibri" pitchFamily="34" charset="0"/>
              </a:rPr>
              <a:t>الجهة المسؤولة</a:t>
            </a:r>
            <a:r>
              <a:rPr lang="ar-IQ" b="1" dirty="0">
                <a:solidFill>
                  <a:srgbClr val="0000CC"/>
                </a:solidFill>
                <a:latin typeface="Calibri" pitchFamily="34" charset="0"/>
                <a:ea typeface="Calibri" pitchFamily="34" charset="0"/>
              </a:rPr>
              <a:t> / </a:t>
            </a:r>
            <a:r>
              <a:rPr lang="ar-IQ" b="1" dirty="0">
                <a:solidFill>
                  <a:prstClr val="black"/>
                </a:solidFill>
                <a:latin typeface="Calibri" pitchFamily="34" charset="0"/>
                <a:ea typeface="Calibri" pitchFamily="34" charset="0"/>
              </a:rPr>
              <a:t>دائرة ، قيادة ،مديرية</a:t>
            </a:r>
            <a:endParaRPr lang="ar-IQ" sz="2000" dirty="0"/>
          </a:p>
        </p:txBody>
      </p:sp>
    </p:spTree>
    <p:extLst>
      <p:ext uri="{BB962C8B-B14F-4D97-AF65-F5344CB8AC3E}">
        <p14:creationId xmlns:p14="http://schemas.microsoft.com/office/powerpoint/2010/main" val="11207165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804661888"/>
              </p:ext>
            </p:extLst>
          </p:nvPr>
        </p:nvGraphicFramePr>
        <p:xfrm>
          <a:off x="525130" y="1748532"/>
          <a:ext cx="8967048" cy="3659156"/>
        </p:xfrm>
        <a:graphic>
          <a:graphicData uri="http://schemas.openxmlformats.org/drawingml/2006/table">
            <a:tbl>
              <a:tblPr rtl="1" firstRow="1" firstCol="1" bandRow="1"/>
              <a:tblGrid>
                <a:gridCol w="480410"/>
                <a:gridCol w="3139796"/>
                <a:gridCol w="5346842"/>
              </a:tblGrid>
              <a:tr h="340660">
                <a:tc>
                  <a:txBody>
                    <a:bodyPr/>
                    <a:lstStyle/>
                    <a:p>
                      <a:pPr algn="r" rtl="1">
                        <a:spcAft>
                          <a:spcPts val="0"/>
                        </a:spcAft>
                        <a:tabLst>
                          <a:tab pos="2971800" algn="ctr"/>
                          <a:tab pos="5943600" algn="r"/>
                        </a:tabLst>
                      </a:pPr>
                      <a:r>
                        <a:rPr lang="ar-SA" sz="2200" b="1" dirty="0">
                          <a:effectLst/>
                          <a:latin typeface="Calibri"/>
                          <a:ea typeface="Calibri"/>
                          <a:cs typeface="Arial"/>
                        </a:rPr>
                        <a:t>ت</a:t>
                      </a:r>
                      <a:endParaRPr lang="en-US" sz="800" dirty="0">
                        <a:effectLst/>
                        <a:latin typeface="Calibri"/>
                        <a:ea typeface="Calibri"/>
                        <a:cs typeface="Arial"/>
                      </a:endParaRP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1">
                        <a:spcAft>
                          <a:spcPts val="0"/>
                        </a:spcAft>
                        <a:tabLst>
                          <a:tab pos="2971800" algn="ctr"/>
                          <a:tab pos="5943600" algn="r"/>
                        </a:tabLst>
                      </a:pPr>
                      <a:r>
                        <a:rPr lang="ar-SA" sz="2200" b="1" dirty="0">
                          <a:effectLst/>
                          <a:latin typeface="Calibri"/>
                          <a:ea typeface="Calibri"/>
                          <a:cs typeface="Arial"/>
                        </a:rPr>
                        <a:t>اسبقيات الثغرات </a:t>
                      </a:r>
                      <a:r>
                        <a:rPr lang="ar-IQ" sz="2200" b="1" dirty="0">
                          <a:effectLst/>
                          <a:latin typeface="Calibri"/>
                          <a:ea typeface="Calibri"/>
                          <a:cs typeface="Arial"/>
                        </a:rPr>
                        <a:t>حسب المخاطر </a:t>
                      </a:r>
                      <a:endParaRPr lang="en-US" sz="800" dirty="0">
                        <a:effectLst/>
                        <a:latin typeface="Calibri"/>
                        <a:ea typeface="Calibri"/>
                        <a:cs typeface="Arial"/>
                      </a:endParaRP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tab pos="2971800" algn="ctr"/>
                          <a:tab pos="5943600" algn="r"/>
                        </a:tabLst>
                        <a:defRPr/>
                      </a:pPr>
                      <a:r>
                        <a:rPr lang="ar-IQ" sz="2200" b="1" dirty="0" smtClean="0">
                          <a:effectLst/>
                          <a:latin typeface="+mn-lt"/>
                          <a:ea typeface="Calibri"/>
                          <a:cs typeface="+mn-cs"/>
                        </a:rPr>
                        <a:t>الاجراءات</a:t>
                      </a:r>
                      <a:r>
                        <a:rPr lang="ar-IQ" sz="2200" b="1" baseline="0" dirty="0" smtClean="0">
                          <a:effectLst/>
                          <a:latin typeface="+mn-lt"/>
                          <a:ea typeface="Calibri"/>
                          <a:cs typeface="+mn-cs"/>
                        </a:rPr>
                        <a:t> لسد الثغرات ( الفجوات ) </a:t>
                      </a:r>
                      <a:endParaRPr lang="en-US" sz="800" dirty="0" smtClean="0">
                        <a:effectLst/>
                        <a:latin typeface="+mn-lt"/>
                        <a:ea typeface="Calibri"/>
                        <a:cs typeface="Arial"/>
                      </a:endParaRP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14812">
                <a:tc>
                  <a:txBody>
                    <a:bodyPr/>
                    <a:lstStyle/>
                    <a:p>
                      <a:pPr algn="r" rtl="0">
                        <a:lnSpc>
                          <a:spcPct val="107000"/>
                        </a:lnSpc>
                        <a:spcAft>
                          <a:spcPts val="0"/>
                        </a:spcAft>
                      </a:pPr>
                      <a:r>
                        <a:rPr lang="en-US" sz="80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r>
                        <a:rPr lang="en-US" sz="800" dirty="0">
                          <a:effectLst/>
                          <a:latin typeface="Calibri"/>
                          <a:ea typeface="Calibri"/>
                          <a:cs typeface="Arial"/>
                        </a:rPr>
                        <a:t> </a:t>
                      </a:r>
                    </a:p>
                    <a:p>
                      <a:pPr algn="r" rtl="0">
                        <a:lnSpc>
                          <a:spcPct val="107000"/>
                        </a:lnSpc>
                        <a:spcAft>
                          <a:spcPts val="0"/>
                        </a:spcAft>
                      </a:pPr>
                      <a:r>
                        <a:rPr lang="en-US" sz="800" dirty="0">
                          <a:effectLst/>
                          <a:latin typeface="Calibri"/>
                          <a:ea typeface="Calibri"/>
                          <a:cs typeface="Arial"/>
                        </a:rPr>
                        <a:t> </a:t>
                      </a:r>
                    </a:p>
                    <a:p>
                      <a:pPr algn="r" rtl="0">
                        <a:lnSpc>
                          <a:spcPct val="107000"/>
                        </a:lnSpc>
                        <a:spcAft>
                          <a:spcPts val="0"/>
                        </a:spcAft>
                      </a:pPr>
                      <a:r>
                        <a:rPr lang="en-US" sz="800" dirty="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r>
                        <a:rPr lang="en-US" sz="80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812">
                <a:tc>
                  <a:txBody>
                    <a:bodyPr/>
                    <a:lstStyle/>
                    <a:p>
                      <a:pPr algn="r" rtl="0">
                        <a:lnSpc>
                          <a:spcPct val="107000"/>
                        </a:lnSpc>
                        <a:spcAft>
                          <a:spcPts val="0"/>
                        </a:spcAft>
                      </a:pPr>
                      <a:r>
                        <a:rPr lang="en-US" sz="80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r>
                        <a:rPr lang="en-US" sz="800">
                          <a:effectLst/>
                          <a:latin typeface="Calibri"/>
                          <a:ea typeface="Calibri"/>
                          <a:cs typeface="Arial"/>
                        </a:rPr>
                        <a:t> </a:t>
                      </a:r>
                    </a:p>
                    <a:p>
                      <a:pPr algn="r" rtl="0">
                        <a:lnSpc>
                          <a:spcPct val="107000"/>
                        </a:lnSpc>
                        <a:spcAft>
                          <a:spcPts val="0"/>
                        </a:spcAft>
                      </a:pPr>
                      <a:r>
                        <a:rPr lang="en-US" sz="800">
                          <a:effectLst/>
                          <a:latin typeface="Calibri"/>
                          <a:ea typeface="Calibri"/>
                          <a:cs typeface="Arial"/>
                        </a:rPr>
                        <a:t> </a:t>
                      </a:r>
                    </a:p>
                    <a:p>
                      <a:pPr algn="r" rtl="0">
                        <a:lnSpc>
                          <a:spcPct val="107000"/>
                        </a:lnSpc>
                        <a:spcAft>
                          <a:spcPts val="0"/>
                        </a:spcAft>
                      </a:pPr>
                      <a:r>
                        <a:rPr lang="en-US" sz="80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r>
                        <a:rPr lang="en-US" sz="800" dirty="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812">
                <a:tc>
                  <a:txBody>
                    <a:bodyPr/>
                    <a:lstStyle/>
                    <a:p>
                      <a:pPr algn="r" rtl="0">
                        <a:lnSpc>
                          <a:spcPct val="107000"/>
                        </a:lnSpc>
                        <a:spcAft>
                          <a:spcPts val="0"/>
                        </a:spcAft>
                      </a:pPr>
                      <a:r>
                        <a:rPr lang="en-US" sz="80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r>
                        <a:rPr lang="en-US" sz="800">
                          <a:effectLst/>
                          <a:latin typeface="Calibri"/>
                          <a:ea typeface="Calibri"/>
                          <a:cs typeface="Arial"/>
                        </a:rPr>
                        <a:t> </a:t>
                      </a:r>
                    </a:p>
                    <a:p>
                      <a:pPr algn="r" rtl="0">
                        <a:lnSpc>
                          <a:spcPct val="107000"/>
                        </a:lnSpc>
                        <a:spcAft>
                          <a:spcPts val="0"/>
                        </a:spcAft>
                      </a:pPr>
                      <a:r>
                        <a:rPr lang="en-US" sz="800">
                          <a:effectLst/>
                          <a:latin typeface="Calibri"/>
                          <a:ea typeface="Calibri"/>
                          <a:cs typeface="Arial"/>
                        </a:rPr>
                        <a:t> </a:t>
                      </a:r>
                    </a:p>
                    <a:p>
                      <a:pPr algn="r" rtl="0">
                        <a:lnSpc>
                          <a:spcPct val="107000"/>
                        </a:lnSpc>
                        <a:spcAft>
                          <a:spcPts val="0"/>
                        </a:spcAft>
                      </a:pPr>
                      <a:r>
                        <a:rPr lang="en-US" sz="80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r>
                        <a:rPr lang="en-US" sz="80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812">
                <a:tc>
                  <a:txBody>
                    <a:bodyPr/>
                    <a:lstStyle/>
                    <a:p>
                      <a:pPr algn="r" rtl="0">
                        <a:lnSpc>
                          <a:spcPct val="107000"/>
                        </a:lnSpc>
                        <a:spcAft>
                          <a:spcPts val="0"/>
                        </a:spcAft>
                      </a:pPr>
                      <a:r>
                        <a:rPr lang="en-US" sz="80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r>
                        <a:rPr lang="en-US" sz="800">
                          <a:effectLst/>
                          <a:latin typeface="Calibri"/>
                          <a:ea typeface="Calibri"/>
                          <a:cs typeface="Arial"/>
                        </a:rPr>
                        <a:t> </a:t>
                      </a:r>
                    </a:p>
                    <a:p>
                      <a:pPr algn="r" rtl="0">
                        <a:lnSpc>
                          <a:spcPct val="107000"/>
                        </a:lnSpc>
                        <a:spcAft>
                          <a:spcPts val="0"/>
                        </a:spcAft>
                      </a:pPr>
                      <a:r>
                        <a:rPr lang="en-US" sz="800">
                          <a:effectLst/>
                          <a:latin typeface="Calibri"/>
                          <a:ea typeface="Calibri"/>
                          <a:cs typeface="Arial"/>
                        </a:rPr>
                        <a:t> </a:t>
                      </a:r>
                    </a:p>
                    <a:p>
                      <a:pPr algn="r" rtl="0">
                        <a:lnSpc>
                          <a:spcPct val="107000"/>
                        </a:lnSpc>
                        <a:spcAft>
                          <a:spcPts val="0"/>
                        </a:spcAft>
                      </a:pPr>
                      <a:r>
                        <a:rPr lang="en-US" sz="80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r>
                        <a:rPr lang="en-US" sz="80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812">
                <a:tc>
                  <a:txBody>
                    <a:bodyPr/>
                    <a:lstStyle/>
                    <a:p>
                      <a:pPr algn="r" rtl="0">
                        <a:lnSpc>
                          <a:spcPct val="107000"/>
                        </a:lnSpc>
                        <a:spcAft>
                          <a:spcPts val="0"/>
                        </a:spcAft>
                      </a:pPr>
                      <a:r>
                        <a:rPr lang="en-US" sz="800" dirty="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r>
                        <a:rPr lang="en-US" sz="800" dirty="0">
                          <a:effectLst/>
                          <a:latin typeface="Calibri"/>
                          <a:ea typeface="Calibri"/>
                          <a:cs typeface="Arial"/>
                        </a:rPr>
                        <a:t> </a:t>
                      </a:r>
                    </a:p>
                    <a:p>
                      <a:pPr algn="r" rtl="0">
                        <a:lnSpc>
                          <a:spcPct val="107000"/>
                        </a:lnSpc>
                        <a:spcAft>
                          <a:spcPts val="0"/>
                        </a:spcAft>
                      </a:pPr>
                      <a:r>
                        <a:rPr lang="en-US" sz="800" dirty="0">
                          <a:effectLst/>
                          <a:latin typeface="Calibri"/>
                          <a:ea typeface="Calibri"/>
                          <a:cs typeface="Arial"/>
                        </a:rPr>
                        <a:t> </a:t>
                      </a:r>
                    </a:p>
                    <a:p>
                      <a:pPr algn="r" rtl="0">
                        <a:lnSpc>
                          <a:spcPct val="107000"/>
                        </a:lnSpc>
                        <a:spcAft>
                          <a:spcPts val="0"/>
                        </a:spcAft>
                      </a:pPr>
                      <a:r>
                        <a:rPr lang="en-US" sz="800" dirty="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r>
                        <a:rPr lang="en-US" sz="800" dirty="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812">
                <a:tc>
                  <a:txBody>
                    <a:bodyPr/>
                    <a:lstStyle/>
                    <a:p>
                      <a:pPr algn="r" rtl="0">
                        <a:lnSpc>
                          <a:spcPct val="107000"/>
                        </a:lnSpc>
                        <a:spcAft>
                          <a:spcPts val="0"/>
                        </a:spcAft>
                      </a:pPr>
                      <a:r>
                        <a:rPr lang="en-US" sz="80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r>
                        <a:rPr lang="en-US" sz="800">
                          <a:effectLst/>
                          <a:latin typeface="Calibri"/>
                          <a:ea typeface="Calibri"/>
                          <a:cs typeface="Arial"/>
                        </a:rPr>
                        <a:t> </a:t>
                      </a:r>
                    </a:p>
                    <a:p>
                      <a:pPr algn="r" rtl="0">
                        <a:lnSpc>
                          <a:spcPct val="107000"/>
                        </a:lnSpc>
                        <a:spcAft>
                          <a:spcPts val="0"/>
                        </a:spcAft>
                      </a:pPr>
                      <a:r>
                        <a:rPr lang="en-US" sz="800">
                          <a:effectLst/>
                          <a:latin typeface="Calibri"/>
                          <a:ea typeface="Calibri"/>
                          <a:cs typeface="Arial"/>
                        </a:rPr>
                        <a:t> </a:t>
                      </a:r>
                    </a:p>
                    <a:p>
                      <a:pPr algn="r" rtl="0">
                        <a:lnSpc>
                          <a:spcPct val="107000"/>
                        </a:lnSpc>
                        <a:spcAft>
                          <a:spcPts val="0"/>
                        </a:spcAft>
                      </a:pPr>
                      <a:r>
                        <a:rPr lang="en-US" sz="80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r>
                        <a:rPr lang="en-US" sz="80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812">
                <a:tc>
                  <a:txBody>
                    <a:bodyPr/>
                    <a:lstStyle/>
                    <a:p>
                      <a:pPr algn="r" rtl="0">
                        <a:lnSpc>
                          <a:spcPct val="107000"/>
                        </a:lnSpc>
                        <a:spcAft>
                          <a:spcPts val="0"/>
                        </a:spcAft>
                      </a:pPr>
                      <a:r>
                        <a:rPr lang="en-US" sz="80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r>
                        <a:rPr lang="en-US" sz="800">
                          <a:effectLst/>
                          <a:latin typeface="Calibri"/>
                          <a:ea typeface="Calibri"/>
                          <a:cs typeface="Arial"/>
                        </a:rPr>
                        <a:t> </a:t>
                      </a:r>
                    </a:p>
                    <a:p>
                      <a:pPr algn="r" rtl="0">
                        <a:lnSpc>
                          <a:spcPct val="107000"/>
                        </a:lnSpc>
                        <a:spcAft>
                          <a:spcPts val="0"/>
                        </a:spcAft>
                      </a:pPr>
                      <a:r>
                        <a:rPr lang="en-US" sz="800">
                          <a:effectLst/>
                          <a:latin typeface="Calibri"/>
                          <a:ea typeface="Calibri"/>
                          <a:cs typeface="Arial"/>
                        </a:rPr>
                        <a:t> </a:t>
                      </a:r>
                    </a:p>
                    <a:p>
                      <a:pPr algn="r" rtl="0">
                        <a:lnSpc>
                          <a:spcPct val="107000"/>
                        </a:lnSpc>
                        <a:spcAft>
                          <a:spcPts val="0"/>
                        </a:spcAft>
                      </a:pPr>
                      <a:r>
                        <a:rPr lang="en-US" sz="80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r>
                        <a:rPr lang="en-US" sz="800" dirty="0">
                          <a:effectLst/>
                          <a:latin typeface="Calibri"/>
                          <a:ea typeface="Calibri"/>
                          <a:cs typeface="Arial"/>
                        </a:rPr>
                        <a:t> </a:t>
                      </a: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812">
                <a:tc>
                  <a:txBody>
                    <a:bodyPr/>
                    <a:lstStyle/>
                    <a:p>
                      <a:pPr algn="r" rtl="0">
                        <a:lnSpc>
                          <a:spcPct val="107000"/>
                        </a:lnSpc>
                        <a:spcAft>
                          <a:spcPts val="0"/>
                        </a:spcAft>
                      </a:pPr>
                      <a:endParaRPr lang="en-US" sz="800" dirty="0">
                        <a:effectLst/>
                        <a:latin typeface="Calibri"/>
                        <a:ea typeface="Calibri"/>
                        <a:cs typeface="Arial"/>
                      </a:endParaRP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endParaRPr lang="en-US" sz="800" dirty="0">
                        <a:effectLst/>
                        <a:latin typeface="Calibri"/>
                        <a:ea typeface="Calibri"/>
                        <a:cs typeface="Arial"/>
                      </a:endParaRP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ct val="107000"/>
                        </a:lnSpc>
                        <a:spcAft>
                          <a:spcPts val="0"/>
                        </a:spcAft>
                      </a:pPr>
                      <a:endParaRPr lang="en-US" sz="800" dirty="0">
                        <a:effectLst/>
                        <a:latin typeface="Calibri"/>
                        <a:ea typeface="Calibri"/>
                        <a:cs typeface="Arial"/>
                      </a:endParaRPr>
                    </a:p>
                  </a:txBody>
                  <a:tcPr marL="52861" marR="5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Rectangle 1"/>
          <p:cNvSpPr>
            <a:spLocks noChangeArrowheads="1"/>
          </p:cNvSpPr>
          <p:nvPr/>
        </p:nvSpPr>
        <p:spPr bwMode="auto">
          <a:xfrm>
            <a:off x="495300" y="2241550"/>
            <a:ext cx="990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tab pos="2971800" algn="ctr"/>
                <a:tab pos="5943600" algn="r"/>
              </a:tabLst>
            </a:pPr>
            <a:endParaRPr kumimoji="0" lang="ar-IQ"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9">
            <a:hlinkClick r:id="rId2" action="ppaction://hlinksldjump"/>
          </p:cNvPr>
          <p:cNvSpPr/>
          <p:nvPr/>
        </p:nvSpPr>
        <p:spPr>
          <a:xfrm>
            <a:off x="416496" y="363434"/>
            <a:ext cx="1008112" cy="401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IQ" sz="2000" b="1" dirty="0" smtClean="0"/>
              <a:t>رجوع </a:t>
            </a:r>
            <a:endParaRPr lang="ar-IQ" sz="2000" b="1" dirty="0"/>
          </a:p>
        </p:txBody>
      </p:sp>
      <p:sp>
        <p:nvSpPr>
          <p:cNvPr id="12" name="TextBox 11"/>
          <p:cNvSpPr txBox="1"/>
          <p:nvPr/>
        </p:nvSpPr>
        <p:spPr>
          <a:xfrm>
            <a:off x="5097016" y="1259468"/>
            <a:ext cx="4577219" cy="369332"/>
          </a:xfrm>
          <a:prstGeom prst="rect">
            <a:avLst/>
          </a:prstGeom>
          <a:noFill/>
        </p:spPr>
        <p:txBody>
          <a:bodyPr wrap="square" rtlCol="1">
            <a:spAutoFit/>
          </a:bodyPr>
          <a:lstStyle/>
          <a:p>
            <a:pPr eaLnBrk="0" fontAlgn="base" hangingPunct="0">
              <a:spcBef>
                <a:spcPct val="0"/>
              </a:spcBef>
              <a:spcAft>
                <a:spcPct val="0"/>
              </a:spcAft>
            </a:pPr>
            <a:r>
              <a:rPr lang="ar-IQ" b="1" u="sng" dirty="0" smtClean="0">
                <a:latin typeface="Calibri" pitchFamily="34" charset="0"/>
                <a:ea typeface="Calibri" pitchFamily="34" charset="0"/>
              </a:rPr>
              <a:t>المهمة (السيناريو)</a:t>
            </a:r>
            <a:r>
              <a:rPr lang="ar-IQ" b="1" dirty="0" smtClean="0">
                <a:latin typeface="Calibri" pitchFamily="34" charset="0"/>
                <a:ea typeface="Calibri" pitchFamily="34" charset="0"/>
              </a:rPr>
              <a:t> / جميع السيناريوهات</a:t>
            </a:r>
          </a:p>
        </p:txBody>
      </p:sp>
      <p:sp>
        <p:nvSpPr>
          <p:cNvPr id="13" name="TextBox 12"/>
          <p:cNvSpPr txBox="1"/>
          <p:nvPr/>
        </p:nvSpPr>
        <p:spPr>
          <a:xfrm>
            <a:off x="200472" y="5827911"/>
            <a:ext cx="9433048" cy="769441"/>
          </a:xfrm>
          <a:prstGeom prst="rect">
            <a:avLst/>
          </a:prstGeom>
          <a:noFill/>
        </p:spPr>
        <p:txBody>
          <a:bodyPr wrap="square" rtlCol="1">
            <a:spAutoFit/>
          </a:bodyPr>
          <a:lstStyle/>
          <a:p>
            <a:pPr marL="993775" indent="-993775"/>
            <a:r>
              <a:rPr lang="ar-IQ" sz="2000" b="1" u="sng" dirty="0" smtClean="0">
                <a:solidFill>
                  <a:srgbClr val="FF0000"/>
                </a:solidFill>
                <a:cs typeface="Sultan Medium" pitchFamily="2" charset="-78"/>
              </a:rPr>
              <a:t>ملاحظة</a:t>
            </a:r>
            <a:r>
              <a:rPr lang="ar-IQ" sz="2000" b="1" dirty="0" smtClean="0">
                <a:solidFill>
                  <a:srgbClr val="FF0000"/>
                </a:solidFill>
                <a:cs typeface="Sultan Medium" pitchFamily="2" charset="-78"/>
              </a:rPr>
              <a:t>  </a:t>
            </a:r>
            <a:r>
              <a:rPr lang="ar-IQ" sz="2400" b="1" dirty="0" smtClean="0">
                <a:solidFill>
                  <a:srgbClr val="FF0000"/>
                </a:solidFill>
                <a:cs typeface="Sultan Medium" pitchFamily="2" charset="-78"/>
              </a:rPr>
              <a:t>. </a:t>
            </a:r>
            <a:r>
              <a:rPr lang="ar-IQ" sz="2000" b="1" dirty="0" smtClean="0">
                <a:solidFill>
                  <a:srgbClr val="FF0000"/>
                </a:solidFill>
                <a:cs typeface="Sultan Medium" pitchFamily="2" charset="-78"/>
              </a:rPr>
              <a:t>يتم املاء هذا  النموذج من </a:t>
            </a:r>
            <a:r>
              <a:rPr lang="ar-IQ" sz="2000" b="1" dirty="0">
                <a:solidFill>
                  <a:srgbClr val="FF0000"/>
                </a:solidFill>
                <a:cs typeface="Sultan Medium" pitchFamily="2" charset="-78"/>
              </a:rPr>
              <a:t>قبل الجهات المستفيدة (اصحاب المصلحة)  وهم مدراء التخطيط في الدوائر والقيادات والمديريات </a:t>
            </a:r>
            <a:endParaRPr lang="ar-IQ" dirty="0">
              <a:solidFill>
                <a:srgbClr val="FF0000"/>
              </a:solidFill>
            </a:endParaRPr>
          </a:p>
        </p:txBody>
      </p:sp>
      <p:sp>
        <p:nvSpPr>
          <p:cNvPr id="11" name="Rectangle 10"/>
          <p:cNvSpPr/>
          <p:nvPr/>
        </p:nvSpPr>
        <p:spPr>
          <a:xfrm>
            <a:off x="2288704" y="116632"/>
            <a:ext cx="6120680" cy="648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IQ" sz="3200" b="1" u="sng" dirty="0" smtClean="0">
                <a:solidFill>
                  <a:schemeClr val="tx1"/>
                </a:solidFill>
              </a:rPr>
              <a:t>مجموع الاجراءات لسد الثغرات (الفجوات)</a:t>
            </a:r>
            <a:endParaRPr lang="ar-IQ" sz="3200" b="1" u="sng" dirty="0">
              <a:solidFill>
                <a:schemeClr val="tx1"/>
              </a:solidFill>
            </a:endParaRPr>
          </a:p>
        </p:txBody>
      </p:sp>
      <p:sp>
        <p:nvSpPr>
          <p:cNvPr id="2" name="Rectangle 1"/>
          <p:cNvSpPr/>
          <p:nvPr/>
        </p:nvSpPr>
        <p:spPr>
          <a:xfrm>
            <a:off x="6518565" y="836712"/>
            <a:ext cx="3114955" cy="369332"/>
          </a:xfrm>
          <a:prstGeom prst="rect">
            <a:avLst/>
          </a:prstGeom>
        </p:spPr>
        <p:txBody>
          <a:bodyPr wrap="none">
            <a:spAutoFit/>
          </a:bodyPr>
          <a:lstStyle/>
          <a:p>
            <a:r>
              <a:rPr lang="ar-IQ" b="1" u="sng" dirty="0">
                <a:solidFill>
                  <a:srgbClr val="0000CC"/>
                </a:solidFill>
                <a:latin typeface="Calibri" pitchFamily="34" charset="0"/>
                <a:ea typeface="Calibri" pitchFamily="34" charset="0"/>
              </a:rPr>
              <a:t>الجهة المسؤولة</a:t>
            </a:r>
            <a:r>
              <a:rPr lang="ar-IQ" b="1" dirty="0">
                <a:solidFill>
                  <a:srgbClr val="0000CC"/>
                </a:solidFill>
                <a:latin typeface="Calibri" pitchFamily="34" charset="0"/>
                <a:ea typeface="Calibri" pitchFamily="34" charset="0"/>
              </a:rPr>
              <a:t> / </a:t>
            </a:r>
            <a:r>
              <a:rPr lang="ar-IQ" b="1" dirty="0">
                <a:solidFill>
                  <a:prstClr val="black"/>
                </a:solidFill>
                <a:latin typeface="Calibri" pitchFamily="34" charset="0"/>
                <a:ea typeface="Calibri" pitchFamily="34" charset="0"/>
              </a:rPr>
              <a:t>دائرة ، قيادة ،مديرية</a:t>
            </a:r>
            <a:endParaRPr lang="ar-IQ" sz="2000" dirty="0"/>
          </a:p>
        </p:txBody>
      </p:sp>
    </p:spTree>
    <p:extLst>
      <p:ext uri="{BB962C8B-B14F-4D97-AF65-F5344CB8AC3E}">
        <p14:creationId xmlns:p14="http://schemas.microsoft.com/office/powerpoint/2010/main" val="30409414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3" y="-122238"/>
            <a:ext cx="10101263" cy="7102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16496" y="1471541"/>
            <a:ext cx="8928992" cy="2746906"/>
          </a:xfrm>
          <a:prstGeom prst="rect">
            <a:avLst/>
          </a:prstGeom>
        </p:spPr>
        <p:txBody>
          <a:bodyPr wrap="square">
            <a:spAutoFit/>
          </a:bodyPr>
          <a:lstStyle/>
          <a:p>
            <a:pPr lvl="0" algn="justLow">
              <a:lnSpc>
                <a:spcPct val="115000"/>
              </a:lnSpc>
              <a:buClr>
                <a:srgbClr val="FF0000"/>
              </a:buClr>
              <a:buSzPts val="1600"/>
              <a:tabLst>
                <a:tab pos="179070" algn="r"/>
              </a:tabLst>
            </a:pPr>
            <a:r>
              <a:rPr lang="ar-IQ" sz="2400" b="1" u="sng" dirty="0" smtClean="0">
                <a:solidFill>
                  <a:srgbClr val="FF0000"/>
                </a:solidFill>
                <a:latin typeface="Arial"/>
                <a:ea typeface="Times New Roman"/>
                <a:cs typeface="Sultan Medium"/>
              </a:rPr>
              <a:t>الغاية </a:t>
            </a:r>
          </a:p>
          <a:p>
            <a:pPr marL="268288" lvl="0" indent="-268288" algn="justLow">
              <a:lnSpc>
                <a:spcPct val="115000"/>
              </a:lnSpc>
              <a:buClr>
                <a:srgbClr val="FF0000"/>
              </a:buClr>
              <a:buSzPts val="1600"/>
              <a:tabLst>
                <a:tab pos="179070" algn="r"/>
              </a:tabLst>
            </a:pPr>
            <a:r>
              <a:rPr lang="ar-IQ" b="1" dirty="0" smtClean="0">
                <a:solidFill>
                  <a:prstClr val="black"/>
                </a:solidFill>
                <a:latin typeface="Arial"/>
                <a:ea typeface="Times New Roman"/>
                <a:cs typeface="Sultan Medium"/>
              </a:rPr>
              <a:t>3.  الغرض من النظام  هو  ال</a:t>
            </a:r>
            <a:r>
              <a:rPr lang="ar-IQ" b="1" dirty="0" smtClean="0">
                <a:solidFill>
                  <a:prstClr val="black"/>
                </a:solidFill>
                <a:latin typeface="Times New Roman"/>
                <a:ea typeface="Times New Roman"/>
                <a:cs typeface="Sultan Medium"/>
              </a:rPr>
              <a:t>توصل</a:t>
            </a:r>
            <a:r>
              <a:rPr lang="ar-IQ" b="1" dirty="0" smtClean="0">
                <a:solidFill>
                  <a:prstClr val="black"/>
                </a:solidFill>
                <a:latin typeface="Arial"/>
                <a:ea typeface="Times New Roman"/>
                <a:cs typeface="Sultan Medium"/>
              </a:rPr>
              <a:t> الى </a:t>
            </a:r>
            <a:r>
              <a:rPr lang="ar-IQ" b="1" dirty="0">
                <a:solidFill>
                  <a:prstClr val="black"/>
                </a:solidFill>
                <a:latin typeface="Arial"/>
                <a:ea typeface="Times New Roman"/>
                <a:cs typeface="Sultan Medium"/>
              </a:rPr>
              <a:t>كل ما يتعلق بطبيعة هيكلية القوى المطلوبة  من </a:t>
            </a:r>
            <a:r>
              <a:rPr lang="ar-IQ" b="1" dirty="0">
                <a:solidFill>
                  <a:srgbClr val="FF0000"/>
                </a:solidFill>
                <a:latin typeface="Arial"/>
                <a:ea typeface="Times New Roman"/>
                <a:cs typeface="Sultan Medium"/>
              </a:rPr>
              <a:t>( استحداث وتشكيل وحدات جديدة ، تعزيز وتدريب وتطوير مهام وحدات  وغيرها من الامور الاخرى )</a:t>
            </a:r>
            <a:r>
              <a:rPr lang="ar-IQ" b="1" dirty="0">
                <a:solidFill>
                  <a:prstClr val="black"/>
                </a:solidFill>
                <a:latin typeface="Arial"/>
                <a:ea typeface="Times New Roman"/>
                <a:cs typeface="Sultan Medium"/>
              </a:rPr>
              <a:t> و التوصل الى خطة خمسية متكاملة ، وتحديد المتطلبات  وتخمين المبالغ المالية التي من الممكن ان نحصل </a:t>
            </a:r>
            <a:r>
              <a:rPr lang="ar-IQ" b="1" dirty="0" smtClean="0">
                <a:solidFill>
                  <a:prstClr val="black"/>
                </a:solidFill>
                <a:latin typeface="Arial"/>
                <a:ea typeface="Times New Roman"/>
                <a:cs typeface="Sultan Medium"/>
              </a:rPr>
              <a:t>عليها.  فوزارة </a:t>
            </a:r>
            <a:r>
              <a:rPr lang="ar-IQ" b="1" dirty="0">
                <a:solidFill>
                  <a:prstClr val="black"/>
                </a:solidFill>
                <a:latin typeface="Arial"/>
                <a:ea typeface="Times New Roman"/>
                <a:cs typeface="Sultan Medium"/>
              </a:rPr>
              <a:t>الدفاع </a:t>
            </a:r>
            <a:r>
              <a:rPr lang="ar-IQ" b="1" dirty="0" smtClean="0">
                <a:solidFill>
                  <a:prstClr val="black"/>
                </a:solidFill>
                <a:latin typeface="Arial"/>
                <a:ea typeface="Times New Roman"/>
                <a:cs typeface="Sultan Medium"/>
              </a:rPr>
              <a:t>مطالبة بوضع سياقات واضحة وشفافة تتعلق بكيفية </a:t>
            </a:r>
            <a:r>
              <a:rPr lang="ar-IQ" b="1" dirty="0">
                <a:solidFill>
                  <a:prstClr val="black"/>
                </a:solidFill>
                <a:latin typeface="Arial"/>
                <a:ea typeface="Times New Roman"/>
                <a:cs typeface="Sultan Medium"/>
              </a:rPr>
              <a:t>انفاق الاموال المخصصة لها بشكل صحيح لتحقيق الاهداف التي حددتها الاستراتيجية العسكرية . وهنا ربما نضطر الى تغيير خططنا او تعديل في السيناريوهات </a:t>
            </a:r>
            <a:r>
              <a:rPr lang="ar-IQ" b="1" dirty="0" smtClean="0">
                <a:solidFill>
                  <a:prstClr val="black"/>
                </a:solidFill>
                <a:latin typeface="Arial"/>
                <a:ea typeface="Times New Roman"/>
                <a:cs typeface="Sultan Medium"/>
              </a:rPr>
              <a:t>مع التوصل  الى ما </a:t>
            </a:r>
            <a:r>
              <a:rPr lang="ar-IQ" b="1" dirty="0">
                <a:solidFill>
                  <a:prstClr val="black"/>
                </a:solidFill>
                <a:latin typeface="Arial"/>
                <a:ea typeface="Times New Roman"/>
                <a:cs typeface="Sultan Medium"/>
              </a:rPr>
              <a:t>هي الاشياء المهمة او الاكثر اهمية وما هي الامور التي يمكن الاستغناء عنها مع عرض المخاطر المترتبة على ذلك </a:t>
            </a:r>
            <a:r>
              <a:rPr lang="ar-IQ" b="1" dirty="0" smtClean="0">
                <a:solidFill>
                  <a:prstClr val="black"/>
                </a:solidFill>
                <a:latin typeface="Arial"/>
                <a:ea typeface="Times New Roman"/>
                <a:cs typeface="Sultan Medium"/>
              </a:rPr>
              <a:t> امام </a:t>
            </a:r>
            <a:r>
              <a:rPr lang="ar-IQ" b="1" dirty="0">
                <a:solidFill>
                  <a:prstClr val="black"/>
                </a:solidFill>
                <a:latin typeface="Arial"/>
                <a:ea typeface="Times New Roman"/>
                <a:cs typeface="Sultan Medium"/>
              </a:rPr>
              <a:t>صانع القرار </a:t>
            </a:r>
            <a:r>
              <a:rPr lang="ar-IQ" b="1" dirty="0" smtClean="0">
                <a:solidFill>
                  <a:prstClr val="black"/>
                </a:solidFill>
                <a:latin typeface="Arial"/>
                <a:ea typeface="Times New Roman"/>
                <a:cs typeface="Sultan Medium"/>
              </a:rPr>
              <a:t>.</a:t>
            </a:r>
            <a:endParaRPr lang="en-US" b="1" dirty="0">
              <a:solidFill>
                <a:prstClr val="black"/>
              </a:solidFill>
              <a:latin typeface="Times New Roman"/>
              <a:ea typeface="Times New Roman"/>
            </a:endParaRPr>
          </a:p>
        </p:txBody>
      </p:sp>
      <p:sp>
        <p:nvSpPr>
          <p:cNvPr id="5" name="Rectangle 4"/>
          <p:cNvSpPr/>
          <p:nvPr/>
        </p:nvSpPr>
        <p:spPr>
          <a:xfrm>
            <a:off x="920552" y="260648"/>
            <a:ext cx="7704856" cy="646331"/>
          </a:xfrm>
          <a:prstGeom prst="rect">
            <a:avLst/>
          </a:prstGeom>
        </p:spPr>
        <p:txBody>
          <a:bodyPr wrap="square">
            <a:spAutoFit/>
          </a:bodyPr>
          <a:lstStyle/>
          <a:p>
            <a:pPr lvl="0" algn="ctr">
              <a:defRPr/>
            </a:pPr>
            <a:r>
              <a:rPr lang="ar-IQ" sz="3600" u="sng" dirty="0">
                <a:ln w="12700">
                  <a:solidFill>
                    <a:prstClr val="black"/>
                  </a:solidFill>
                </a:ln>
                <a:solidFill>
                  <a:srgbClr val="FFC000"/>
                </a:solidFill>
                <a:cs typeface="MCS Jeddah S_U normal." pitchFamily="2" charset="-78"/>
              </a:rPr>
              <a:t>نظام هيكلية القوة وتجميع وتحليل القدرات </a:t>
            </a:r>
            <a:endParaRPr lang="en-US" sz="3600" u="sng" dirty="0">
              <a:ln w="12700">
                <a:solidFill>
                  <a:prstClr val="black"/>
                </a:solidFill>
              </a:ln>
              <a:solidFill>
                <a:srgbClr val="FFC000"/>
              </a:solidFill>
              <a:cs typeface="MCS Jeddah S_U normal." pitchFamily="2" charset="-78"/>
            </a:endParaRPr>
          </a:p>
        </p:txBody>
      </p:sp>
    </p:spTree>
    <p:extLst>
      <p:ext uri="{BB962C8B-B14F-4D97-AF65-F5344CB8AC3E}">
        <p14:creationId xmlns:p14="http://schemas.microsoft.com/office/powerpoint/2010/main" val="31650850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2325.jpg_wh860.jpg"/>
          <p:cNvPicPr>
            <a:picLocks noChangeAspect="1"/>
          </p:cNvPicPr>
          <p:nvPr/>
        </p:nvPicPr>
        <p:blipFill>
          <a:blip r:embed="rId2" cstate="print">
            <a:lum bright="70000" contrast="-70000"/>
          </a:blip>
          <a:stretch>
            <a:fillRect/>
          </a:stretch>
        </p:blipFill>
        <p:spPr>
          <a:xfrm>
            <a:off x="0" y="0"/>
            <a:ext cx="9906000" cy="6858000"/>
          </a:xfrm>
          <a:prstGeom prst="rect">
            <a:avLst/>
          </a:prstGeom>
        </p:spPr>
      </p:pic>
      <p:pic>
        <p:nvPicPr>
          <p:cNvPr id="5" name="Picture 6" descr="شعار-دائرة-العمليات-2020"/>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8540" y="764707"/>
            <a:ext cx="1734532" cy="1460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raqi-independence-day-banner-ribbon_6105088.jpg"/>
          <p:cNvPicPr>
            <a:picLocks noChangeAspect="1"/>
          </p:cNvPicPr>
          <p:nvPr/>
        </p:nvPicPr>
        <p:blipFill>
          <a:blip r:embed="rId4" cstate="print">
            <a:clrChange>
              <a:clrFrom>
                <a:srgbClr val="FFFFFF"/>
              </a:clrFrom>
              <a:clrTo>
                <a:srgbClr val="FFFFFF">
                  <a:alpha val="0"/>
                </a:srgbClr>
              </a:clrTo>
            </a:clrChange>
          </a:blip>
          <a:stretch>
            <a:fillRect/>
          </a:stretch>
        </p:blipFill>
        <p:spPr>
          <a:xfrm>
            <a:off x="1910664" y="332656"/>
            <a:ext cx="7475831" cy="1656184"/>
          </a:xfrm>
          <a:prstGeom prst="rect">
            <a:avLst/>
          </a:prstGeom>
        </p:spPr>
      </p:pic>
      <p:pic>
        <p:nvPicPr>
          <p:cNvPr id="11" name="Picture 10" descr="Picture11.png"/>
          <p:cNvPicPr>
            <a:picLocks noChangeAspect="1"/>
          </p:cNvPicPr>
          <p:nvPr/>
        </p:nvPicPr>
        <p:blipFill>
          <a:blip r:embed="rId5" cstate="print"/>
          <a:stretch>
            <a:fillRect/>
          </a:stretch>
        </p:blipFill>
        <p:spPr>
          <a:xfrm>
            <a:off x="1" y="-27384"/>
            <a:ext cx="9945555" cy="6858000"/>
          </a:xfrm>
          <a:prstGeom prst="rect">
            <a:avLst/>
          </a:prstGeom>
        </p:spPr>
      </p:pic>
      <p:sp>
        <p:nvSpPr>
          <p:cNvPr id="13" name="Curved Up Ribbon 12"/>
          <p:cNvSpPr/>
          <p:nvPr/>
        </p:nvSpPr>
        <p:spPr>
          <a:xfrm>
            <a:off x="584516" y="2492896"/>
            <a:ext cx="8814979" cy="2376264"/>
          </a:xfrm>
          <a:prstGeom prst="ellipseRibbon2">
            <a:avLst>
              <a:gd name="adj1" fmla="val 25000"/>
              <a:gd name="adj2" fmla="val 100000"/>
              <a:gd name="adj3" fmla="val 12500"/>
            </a:avLst>
          </a:prstGeom>
          <a:solidFill>
            <a:schemeClr val="accent3">
              <a:lumMod val="5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ar-IQ" sz="5400" smtClean="0">
                <a:ln w="12700">
                  <a:solidFill>
                    <a:schemeClr val="tx1"/>
                  </a:solidFill>
                </a:ln>
                <a:solidFill>
                  <a:srgbClr val="FFFF00"/>
                </a:solidFill>
                <a:cs typeface="MCS Jeddah S_U normal." pitchFamily="2" charset="-78"/>
              </a:rPr>
              <a:t>الية عمل النظام </a:t>
            </a:r>
            <a:endParaRPr lang="en-US" sz="5400" smtClean="0">
              <a:ln w="12700">
                <a:solidFill>
                  <a:schemeClr val="tx1"/>
                </a:solidFill>
              </a:ln>
              <a:solidFill>
                <a:srgbClr val="FFFF00"/>
              </a:solidFill>
              <a:cs typeface="MCS Jeddah S_U normal." pitchFamily="2" charset="-7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icture1.png"/>
          <p:cNvPicPr>
            <a:picLocks noChangeAspect="1"/>
          </p:cNvPicPr>
          <p:nvPr/>
        </p:nvPicPr>
        <p:blipFill>
          <a:blip r:embed="rId2" cstate="print"/>
          <a:stretch>
            <a:fillRect/>
          </a:stretch>
        </p:blipFill>
        <p:spPr>
          <a:xfrm>
            <a:off x="-78009" y="-99392"/>
            <a:ext cx="10101572" cy="7101408"/>
          </a:xfrm>
          <a:prstGeom prst="rect">
            <a:avLst/>
          </a:prstGeom>
        </p:spPr>
      </p:pic>
      <p:sp>
        <p:nvSpPr>
          <p:cNvPr id="6" name="TextBox 5"/>
          <p:cNvSpPr txBox="1"/>
          <p:nvPr/>
        </p:nvSpPr>
        <p:spPr>
          <a:xfrm>
            <a:off x="272480" y="882000"/>
            <a:ext cx="9433048" cy="5355312"/>
          </a:xfrm>
          <a:prstGeom prst="rect">
            <a:avLst/>
          </a:prstGeom>
          <a:noFill/>
        </p:spPr>
        <p:txBody>
          <a:bodyPr wrap="square" rtlCol="0">
            <a:spAutoFit/>
          </a:bodyPr>
          <a:lstStyle/>
          <a:p>
            <a:pPr lvl="0"/>
            <a:r>
              <a:rPr lang="ar-IQ" sz="1600" dirty="0" smtClean="0">
                <a:cs typeface="Sultan Medium" pitchFamily="2" charset="-78"/>
              </a:rPr>
              <a:t>4</a:t>
            </a:r>
            <a:r>
              <a:rPr lang="ar-IQ" b="1" dirty="0" smtClean="0">
                <a:cs typeface="Sultan Medium" pitchFamily="2" charset="-78"/>
              </a:rPr>
              <a:t>.  </a:t>
            </a:r>
            <a:r>
              <a:rPr lang="ar-IQ" b="1" u="sng" dirty="0" smtClean="0">
                <a:cs typeface="Sultan Medium" pitchFamily="2" charset="-78"/>
              </a:rPr>
              <a:t>الية </a:t>
            </a:r>
            <a:r>
              <a:rPr lang="ar-IQ" b="1" u="sng" dirty="0">
                <a:cs typeface="Sultan Medium" pitchFamily="2" charset="-78"/>
              </a:rPr>
              <a:t>عمل النظام </a:t>
            </a:r>
          </a:p>
          <a:p>
            <a:pPr marL="361950" lvl="0" indent="-188913" algn="justLow"/>
            <a:r>
              <a:rPr lang="ar-IQ" b="1" dirty="0" smtClean="0">
                <a:cs typeface="Sultan Medium" pitchFamily="2" charset="-78"/>
              </a:rPr>
              <a:t>أ. يكون النظام مركزي ويتم فتح واجهات النظام لدى الدوائر وقيادات الاسلحة ومديريات الصنوف والخدمات ومديريات مكتب الامين العام كافة . </a:t>
            </a:r>
            <a:endParaRPr lang="ar-IQ" b="1" dirty="0" smtClean="0"/>
          </a:p>
          <a:p>
            <a:pPr marL="361950" lvl="0" indent="-188913" algn="justLow"/>
            <a:r>
              <a:rPr lang="ar-IQ" b="1" dirty="0" smtClean="0">
                <a:cs typeface="Sultan Medium" pitchFamily="2" charset="-78"/>
              </a:rPr>
              <a:t>ب. يعمل النظام على بيئة شبكة الدفاع العراقية </a:t>
            </a:r>
            <a:r>
              <a:rPr lang="ar-IQ" b="1" dirty="0" smtClean="0">
                <a:solidFill>
                  <a:srgbClr val="006600"/>
                </a:solidFill>
                <a:cs typeface="Sultan Medium" pitchFamily="2" charset="-78"/>
              </a:rPr>
              <a:t>(</a:t>
            </a:r>
            <a:r>
              <a:rPr lang="en-US" b="1" dirty="0" smtClean="0">
                <a:solidFill>
                  <a:srgbClr val="006600"/>
                </a:solidFill>
                <a:cs typeface="Sultan Medium" pitchFamily="2" charset="-78"/>
              </a:rPr>
              <a:t>IDN</a:t>
            </a:r>
            <a:r>
              <a:rPr lang="ar-IQ" b="1" dirty="0" smtClean="0">
                <a:solidFill>
                  <a:srgbClr val="006600"/>
                </a:solidFill>
                <a:cs typeface="Sultan Medium" pitchFamily="2" charset="-78"/>
              </a:rPr>
              <a:t>) </a:t>
            </a:r>
            <a:r>
              <a:rPr lang="ar-IQ" b="1" dirty="0" smtClean="0">
                <a:cs typeface="Sultan Medium" pitchFamily="2" charset="-78"/>
              </a:rPr>
              <a:t>او اي شبكة اخرى تعتمد من قبل وزارة الدفاع مستقبلاً ولا يمكن فتح النظام  الا من خلال اسم مستخدم وكلمة مرور ويضاف العنوان الفيزيائي </a:t>
            </a:r>
            <a:r>
              <a:rPr lang="en-US" b="1" dirty="0" smtClean="0">
                <a:solidFill>
                  <a:srgbClr val="FF0000"/>
                </a:solidFill>
                <a:cs typeface="Sultan Medium" pitchFamily="2" charset="-78"/>
              </a:rPr>
              <a:t>(MAC Address) </a:t>
            </a:r>
            <a:r>
              <a:rPr lang="ar-IQ" b="1" dirty="0" smtClean="0">
                <a:solidFill>
                  <a:srgbClr val="FF0000"/>
                </a:solidFill>
                <a:cs typeface="Sultan Medium" pitchFamily="2" charset="-78"/>
              </a:rPr>
              <a:t> </a:t>
            </a:r>
            <a:r>
              <a:rPr lang="ar-IQ" b="1" dirty="0" smtClean="0">
                <a:cs typeface="Sultan Medium" pitchFamily="2" charset="-78"/>
              </a:rPr>
              <a:t>لحاسبات الجهات المستفيدة التي سيعمل عليها النظام  </a:t>
            </a:r>
            <a:r>
              <a:rPr lang="ar-IQ" b="1" dirty="0" smtClean="0">
                <a:solidFill>
                  <a:srgbClr val="FF0000"/>
                </a:solidFill>
                <a:cs typeface="Sultan Medium" pitchFamily="2" charset="-78"/>
              </a:rPr>
              <a:t>( لكل </a:t>
            </a:r>
            <a:r>
              <a:rPr lang="ar-IQ" b="1" dirty="0">
                <a:solidFill>
                  <a:srgbClr val="FF0000"/>
                </a:solidFill>
                <a:cs typeface="Sultan Medium" pitchFamily="2" charset="-78"/>
              </a:rPr>
              <a:t>جهاز كومبيوتر سلسلة من الارقام والرموز التي لا يمكن تغييرها تستخدم لتحديد هوية هذا  الجهاز ولايمكن فتح  النظام من اي حاسبة اخرى عند ربط  الحاسبات  بالعنوان الفيزيائي ) </a:t>
            </a:r>
            <a:r>
              <a:rPr lang="ar-IQ" b="1" dirty="0" smtClean="0">
                <a:cs typeface="Sultan Medium" pitchFamily="2" charset="-78"/>
              </a:rPr>
              <a:t>.</a:t>
            </a:r>
          </a:p>
          <a:p>
            <a:pPr marL="361950" lvl="0" indent="-188913" algn="justLow"/>
            <a:r>
              <a:rPr lang="ar-IQ" b="1" dirty="0" smtClean="0">
                <a:cs typeface="Sultan Medium" pitchFamily="2" charset="-78"/>
              </a:rPr>
              <a:t>ج. تدرج في النظام جميع النماذج المعتمدة في دليل التخطيط الدفاعي  لوزارة الدفاع اللازمة لإتمام عمل النظام بصورة صحيحة .</a:t>
            </a:r>
            <a:endParaRPr lang="en-US" b="1" dirty="0" smtClean="0">
              <a:cs typeface="Sultan Medium" pitchFamily="2" charset="-78"/>
            </a:endParaRPr>
          </a:p>
          <a:p>
            <a:pPr marL="361950" lvl="0" indent="-188913" algn="justLow"/>
            <a:r>
              <a:rPr lang="ar-IQ" b="1" dirty="0" smtClean="0">
                <a:cs typeface="Sultan Medium" pitchFamily="2" charset="-78"/>
              </a:rPr>
              <a:t>د. تمنح الجهة المستفيدة صلاحية الاضافة و التعديل والحذف على النماذج وتحجب هذه الصلاحية بعد تدقيق مديرية التخطيط ومصادقتها على هذه</a:t>
            </a:r>
            <a:r>
              <a:rPr lang="en-US" b="1" dirty="0" smtClean="0">
                <a:cs typeface="Sultan Medium" pitchFamily="2" charset="-78"/>
              </a:rPr>
              <a:t> </a:t>
            </a:r>
            <a:r>
              <a:rPr lang="ar-IQ" b="1" dirty="0" smtClean="0">
                <a:cs typeface="Sultan Medium" pitchFamily="2" charset="-78"/>
              </a:rPr>
              <a:t>المهام</a:t>
            </a:r>
            <a:r>
              <a:rPr lang="en-US" b="1" dirty="0" smtClean="0">
                <a:cs typeface="Sultan Medium" pitchFamily="2" charset="-78"/>
              </a:rPr>
              <a:t> </a:t>
            </a:r>
            <a:r>
              <a:rPr lang="ar-IQ" b="1" dirty="0" smtClean="0">
                <a:cs typeface="Sultan Medium" pitchFamily="2" charset="-78"/>
              </a:rPr>
              <a:t>( من خلال زر خاص "اصادق" ) . </a:t>
            </a:r>
          </a:p>
          <a:p>
            <a:pPr marL="361950" lvl="0" indent="-188913" algn="justLow"/>
            <a:r>
              <a:rPr lang="ar-IQ" b="1" dirty="0">
                <a:solidFill>
                  <a:prstClr val="black"/>
                </a:solidFill>
                <a:cs typeface="Sultan Medium" pitchFamily="2" charset="-78"/>
              </a:rPr>
              <a:t>ه.</a:t>
            </a:r>
            <a:r>
              <a:rPr lang="ar-IQ" b="1" dirty="0" smtClean="0">
                <a:solidFill>
                  <a:prstClr val="black"/>
                </a:solidFill>
                <a:cs typeface="Sultan Medium" pitchFamily="2" charset="-78"/>
              </a:rPr>
              <a:t>. </a:t>
            </a:r>
            <a:r>
              <a:rPr lang="ar-IQ" b="1" dirty="0">
                <a:solidFill>
                  <a:prstClr val="black"/>
                </a:solidFill>
                <a:cs typeface="Sultan Medium" pitchFamily="2" charset="-78"/>
              </a:rPr>
              <a:t>صلاحية المشاهدة لكل من السيد رئيس اركان الجيش المحترم , </a:t>
            </a:r>
            <a:r>
              <a:rPr lang="ar-IQ" b="1" dirty="0" smtClean="0">
                <a:solidFill>
                  <a:prstClr val="black"/>
                </a:solidFill>
                <a:cs typeface="Sultan Medium" pitchFamily="2" charset="-78"/>
              </a:rPr>
              <a:t>معاونو رئيس </a:t>
            </a:r>
            <a:r>
              <a:rPr lang="ar-IQ" b="1" dirty="0">
                <a:solidFill>
                  <a:prstClr val="black"/>
                </a:solidFill>
                <a:cs typeface="Sultan Medium" pitchFamily="2" charset="-78"/>
              </a:rPr>
              <a:t>اركان </a:t>
            </a:r>
            <a:r>
              <a:rPr lang="ar-IQ" b="1" dirty="0" smtClean="0">
                <a:solidFill>
                  <a:prstClr val="black"/>
                </a:solidFill>
                <a:cs typeface="Sultan Medium" pitchFamily="2" charset="-78"/>
              </a:rPr>
              <a:t>الجيش ، قادة الاسلحة ، المفتش العسكري  العام ، رئيس دائرة الاسناد الهندسي ، مدراء المديرية العامة للاستخبارات والامن ومديرية الاستخبارات العسكرية  ، مدير مديرية التخطيط ، مدراء مديريات الاتصالات العسكرية وصنف الحاسبات والامن السيبراني اما </a:t>
            </a:r>
            <a:r>
              <a:rPr lang="ar-IQ" b="1" dirty="0">
                <a:solidFill>
                  <a:srgbClr val="006600"/>
                </a:solidFill>
                <a:cs typeface="Sultan Medium" pitchFamily="2" charset="-78"/>
              </a:rPr>
              <a:t>الجهات المستفيدة (اصحاب المصلحة)  </a:t>
            </a:r>
            <a:r>
              <a:rPr lang="ar-IQ" b="1" dirty="0" smtClean="0">
                <a:solidFill>
                  <a:srgbClr val="006600"/>
                </a:solidFill>
                <a:cs typeface="Sultan Medium" pitchFamily="2" charset="-78"/>
              </a:rPr>
              <a:t>وهم مدراء التخطيط في الدوائر والقيادات والمديريات فتكون صلاحيتهم انجاز العمل على النظام من خلال الاعتماد على المواقف والتقارير المتوفرة لديهم والكراسات الرسمية والاسترشاد براي قادتهم ومدراءهم  بالإضافة الى مشاهدة كل ما </a:t>
            </a:r>
            <a:r>
              <a:rPr lang="ar-IQ" b="1" dirty="0">
                <a:solidFill>
                  <a:srgbClr val="006600"/>
                </a:solidFill>
                <a:cs typeface="Sultan Medium" pitchFamily="2" charset="-78"/>
              </a:rPr>
              <a:t>يتعلق </a:t>
            </a:r>
            <a:r>
              <a:rPr lang="ar-IQ" b="1" dirty="0" smtClean="0">
                <a:solidFill>
                  <a:srgbClr val="006600"/>
                </a:solidFill>
                <a:cs typeface="Sultan Medium" pitchFamily="2" charset="-78"/>
              </a:rPr>
              <a:t>بهم حصراً. </a:t>
            </a:r>
            <a:endParaRPr lang="en-US" b="1" dirty="0">
              <a:solidFill>
                <a:srgbClr val="006600"/>
              </a:solidFill>
              <a:cs typeface="Sultan Medium" pitchFamily="2" charset="-78"/>
            </a:endParaRPr>
          </a:p>
          <a:p>
            <a:pPr marL="361950" lvl="0" indent="-188913" algn="justLow"/>
            <a:r>
              <a:rPr lang="ar-IQ" b="1" dirty="0" smtClean="0">
                <a:solidFill>
                  <a:prstClr val="black"/>
                </a:solidFill>
                <a:cs typeface="Sultan Medium" pitchFamily="2" charset="-78"/>
              </a:rPr>
              <a:t>و. </a:t>
            </a:r>
            <a:r>
              <a:rPr lang="ar-IQ" b="1" dirty="0" smtClean="0">
                <a:cs typeface="Sultan Medium" pitchFamily="2" charset="-78"/>
              </a:rPr>
              <a:t>صلاحية ادارة النظام بصورة عامة (</a:t>
            </a:r>
            <a:r>
              <a:rPr lang="en-US" b="1" dirty="0" smtClean="0">
                <a:solidFill>
                  <a:srgbClr val="FF0000"/>
                </a:solidFill>
                <a:cs typeface="Sultan Medium" pitchFamily="2" charset="-78"/>
              </a:rPr>
              <a:t>Admin</a:t>
            </a:r>
            <a:r>
              <a:rPr lang="ar-IQ" b="1" dirty="0" smtClean="0">
                <a:cs typeface="Sultan Medium" pitchFamily="2" charset="-78"/>
              </a:rPr>
              <a:t>) تكون حصرية لمديرية التخطيط فقط .</a:t>
            </a:r>
            <a:endParaRPr lang="en-US" b="1" dirty="0" smtClean="0">
              <a:cs typeface="Sultan Medium" pitchFamily="2" charset="-78"/>
            </a:endParaRPr>
          </a:p>
        </p:txBody>
      </p:sp>
      <p:pic>
        <p:nvPicPr>
          <p:cNvPr id="8" name="Picture 7" descr="شعار-دائرة-العمليات-2020.png"/>
          <p:cNvPicPr>
            <a:picLocks noChangeAspect="1"/>
          </p:cNvPicPr>
          <p:nvPr/>
        </p:nvPicPr>
        <p:blipFill>
          <a:blip r:embed="rId3" cstate="print">
            <a:clrChange>
              <a:clrFrom>
                <a:srgbClr val="FFFFFF"/>
              </a:clrFrom>
              <a:clrTo>
                <a:srgbClr val="FFFFFF">
                  <a:alpha val="0"/>
                </a:srgbClr>
              </a:clrTo>
            </a:clrChange>
          </a:blip>
          <a:stretch>
            <a:fillRect/>
          </a:stretch>
        </p:blipFill>
        <p:spPr>
          <a:xfrm>
            <a:off x="128465" y="44624"/>
            <a:ext cx="800081" cy="692696"/>
          </a:xfrm>
          <a:prstGeom prst="rect">
            <a:avLst/>
          </a:prstGeom>
        </p:spPr>
      </p:pic>
      <p:sp>
        <p:nvSpPr>
          <p:cNvPr id="5" name="Rectangle 4"/>
          <p:cNvSpPr/>
          <p:nvPr/>
        </p:nvSpPr>
        <p:spPr>
          <a:xfrm>
            <a:off x="920552" y="127317"/>
            <a:ext cx="7704856" cy="646331"/>
          </a:xfrm>
          <a:prstGeom prst="rect">
            <a:avLst/>
          </a:prstGeom>
        </p:spPr>
        <p:txBody>
          <a:bodyPr wrap="square">
            <a:spAutoFit/>
          </a:bodyPr>
          <a:lstStyle/>
          <a:p>
            <a:pPr lvl="0" algn="ctr">
              <a:defRPr/>
            </a:pPr>
            <a:r>
              <a:rPr lang="ar-IQ" sz="3600" u="sng" dirty="0">
                <a:ln w="12700">
                  <a:solidFill>
                    <a:prstClr val="black"/>
                  </a:solidFill>
                </a:ln>
                <a:solidFill>
                  <a:srgbClr val="FFC000"/>
                </a:solidFill>
                <a:cs typeface="MCS Jeddah S_U normal." pitchFamily="2" charset="-78"/>
              </a:rPr>
              <a:t>نظام هيكلية القوة وتجميع وتحليل القدرات </a:t>
            </a:r>
            <a:endParaRPr lang="en-US" sz="3600" u="sng" dirty="0">
              <a:ln w="12700">
                <a:solidFill>
                  <a:prstClr val="black"/>
                </a:solidFill>
              </a:ln>
              <a:solidFill>
                <a:srgbClr val="FFC000"/>
              </a:solidFill>
              <a:cs typeface="MCS Jeddah S_U normal." pitchFamily="2" charset="-7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icture1.png"/>
          <p:cNvPicPr>
            <a:picLocks noChangeAspect="1"/>
          </p:cNvPicPr>
          <p:nvPr/>
        </p:nvPicPr>
        <p:blipFill>
          <a:blip r:embed="rId2" cstate="print"/>
          <a:stretch>
            <a:fillRect/>
          </a:stretch>
        </p:blipFill>
        <p:spPr>
          <a:xfrm>
            <a:off x="-78009" y="-99392"/>
            <a:ext cx="10101572" cy="7101408"/>
          </a:xfrm>
          <a:prstGeom prst="rect">
            <a:avLst/>
          </a:prstGeom>
        </p:spPr>
      </p:pic>
      <p:pic>
        <p:nvPicPr>
          <p:cNvPr id="4" name="Picture 3" descr="شعار-دائرة-العمليات-2020.png"/>
          <p:cNvPicPr>
            <a:picLocks noChangeAspect="1"/>
          </p:cNvPicPr>
          <p:nvPr/>
        </p:nvPicPr>
        <p:blipFill>
          <a:blip r:embed="rId3" cstate="print">
            <a:clrChange>
              <a:clrFrom>
                <a:srgbClr val="FFFFFF"/>
              </a:clrFrom>
              <a:clrTo>
                <a:srgbClr val="FFFFFF">
                  <a:alpha val="0"/>
                </a:srgbClr>
              </a:clrTo>
            </a:clrChange>
          </a:blip>
          <a:stretch>
            <a:fillRect/>
          </a:stretch>
        </p:blipFill>
        <p:spPr>
          <a:xfrm>
            <a:off x="128465" y="44624"/>
            <a:ext cx="800081" cy="692696"/>
          </a:xfrm>
          <a:prstGeom prst="rect">
            <a:avLst/>
          </a:prstGeom>
        </p:spPr>
      </p:pic>
      <p:sp>
        <p:nvSpPr>
          <p:cNvPr id="6" name="TextBox 5"/>
          <p:cNvSpPr txBox="1"/>
          <p:nvPr/>
        </p:nvSpPr>
        <p:spPr>
          <a:xfrm>
            <a:off x="364264" y="1169169"/>
            <a:ext cx="9217025" cy="1384995"/>
          </a:xfrm>
          <a:prstGeom prst="rect">
            <a:avLst/>
          </a:prstGeom>
          <a:noFill/>
        </p:spPr>
        <p:txBody>
          <a:bodyPr wrap="square" rtlCol="0">
            <a:spAutoFit/>
          </a:bodyPr>
          <a:lstStyle/>
          <a:p>
            <a:pPr marL="360363" lvl="0" indent="-360363" algn="justLow"/>
            <a:r>
              <a:rPr lang="ar-IQ" sz="2800" b="1" dirty="0" smtClean="0">
                <a:cs typeface="Sultan Medium" pitchFamily="2" charset="-78"/>
              </a:rPr>
              <a:t>5. يخول مدراء التخطيط في قيادات الاسلحة ومدراء اقسام التخطيط في المديريات أو من يمثلهم في ورش عمل ارشادات التخطيط الدفاعي بفتح النظام عن طريق اسم المستخدم وكلمة مرور . </a:t>
            </a:r>
            <a:endParaRPr lang="en-US" sz="2800" b="1" dirty="0" smtClean="0">
              <a:cs typeface="Sultan Medium" pitchFamily="2" charset="-78"/>
            </a:endParaRPr>
          </a:p>
        </p:txBody>
      </p:sp>
      <p:pic>
        <p:nvPicPr>
          <p:cNvPr id="8" name="Picture 7" descr="1.JPG"/>
          <p:cNvPicPr>
            <a:picLocks noChangeAspect="1"/>
          </p:cNvPicPr>
          <p:nvPr/>
        </p:nvPicPr>
        <p:blipFill>
          <a:blip r:embed="rId4" cstate="print"/>
          <a:stretch>
            <a:fillRect/>
          </a:stretch>
        </p:blipFill>
        <p:spPr>
          <a:xfrm>
            <a:off x="1064568" y="2708920"/>
            <a:ext cx="7776864" cy="3528392"/>
          </a:xfrm>
          <a:prstGeom prst="rect">
            <a:avLst/>
          </a:prstGeom>
          <a:ln w="15875">
            <a:solidFill>
              <a:schemeClr val="tx1"/>
            </a:solidFill>
          </a:ln>
        </p:spPr>
      </p:pic>
      <p:sp>
        <p:nvSpPr>
          <p:cNvPr id="9" name="Oval 8"/>
          <p:cNvSpPr/>
          <p:nvPr/>
        </p:nvSpPr>
        <p:spPr>
          <a:xfrm>
            <a:off x="5241033" y="3645024"/>
            <a:ext cx="3528392" cy="18722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812806">
            <a:off x="4281259" y="3319078"/>
            <a:ext cx="1128138" cy="4966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169024" y="2780928"/>
            <a:ext cx="3672408"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sz="2000" dirty="0" smtClean="0">
                <a:solidFill>
                  <a:srgbClr val="FF0000"/>
                </a:solidFill>
                <a:cs typeface="AL-Hosam" pitchFamily="2" charset="-78"/>
              </a:rPr>
              <a:t>نظام هيكلية القوة وتجميع وتحليل القدرات </a:t>
            </a:r>
            <a:endParaRPr lang="en-US" sz="2000" dirty="0">
              <a:solidFill>
                <a:srgbClr val="FF0000"/>
              </a:solidFill>
              <a:cs typeface="AL-Hosam" pitchFamily="2" charset="-78"/>
            </a:endParaRPr>
          </a:p>
        </p:txBody>
      </p:sp>
      <p:sp>
        <p:nvSpPr>
          <p:cNvPr id="12" name="Rectangle 11"/>
          <p:cNvSpPr/>
          <p:nvPr/>
        </p:nvSpPr>
        <p:spPr>
          <a:xfrm>
            <a:off x="920552" y="260648"/>
            <a:ext cx="7704856" cy="646331"/>
          </a:xfrm>
          <a:prstGeom prst="rect">
            <a:avLst/>
          </a:prstGeom>
        </p:spPr>
        <p:txBody>
          <a:bodyPr wrap="square">
            <a:spAutoFit/>
          </a:bodyPr>
          <a:lstStyle/>
          <a:p>
            <a:pPr lvl="0" algn="ctr">
              <a:defRPr/>
            </a:pPr>
            <a:r>
              <a:rPr lang="ar-IQ" sz="3600" u="sng" dirty="0">
                <a:ln w="12700">
                  <a:solidFill>
                    <a:prstClr val="black"/>
                  </a:solidFill>
                </a:ln>
                <a:solidFill>
                  <a:srgbClr val="FFC000"/>
                </a:solidFill>
                <a:cs typeface="MCS Jeddah S_U normal." pitchFamily="2" charset="-78"/>
              </a:rPr>
              <a:t>نظام هيكلية القوة وتجميع وتحليل القدرات </a:t>
            </a:r>
            <a:endParaRPr lang="en-US" sz="3600" u="sng" dirty="0">
              <a:ln w="12700">
                <a:solidFill>
                  <a:prstClr val="black"/>
                </a:solidFill>
              </a:ln>
              <a:solidFill>
                <a:srgbClr val="FFC000"/>
              </a:solidFill>
              <a:cs typeface="MCS Jeddah S_U normal." pitchFamily="2" charset="-7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icture1.png"/>
          <p:cNvPicPr>
            <a:picLocks noChangeAspect="1"/>
          </p:cNvPicPr>
          <p:nvPr/>
        </p:nvPicPr>
        <p:blipFill>
          <a:blip r:embed="rId2" cstate="print"/>
          <a:stretch>
            <a:fillRect/>
          </a:stretch>
        </p:blipFill>
        <p:spPr>
          <a:xfrm>
            <a:off x="-78009" y="-99392"/>
            <a:ext cx="10101572" cy="7101408"/>
          </a:xfrm>
          <a:prstGeom prst="rect">
            <a:avLst/>
          </a:prstGeom>
        </p:spPr>
      </p:pic>
      <p:sp>
        <p:nvSpPr>
          <p:cNvPr id="6" name="TextBox 5"/>
          <p:cNvSpPr txBox="1"/>
          <p:nvPr/>
        </p:nvSpPr>
        <p:spPr>
          <a:xfrm>
            <a:off x="272480" y="893038"/>
            <a:ext cx="9433048" cy="1384995"/>
          </a:xfrm>
          <a:prstGeom prst="rect">
            <a:avLst/>
          </a:prstGeom>
          <a:noFill/>
        </p:spPr>
        <p:txBody>
          <a:bodyPr wrap="square" rtlCol="0">
            <a:spAutoFit/>
          </a:bodyPr>
          <a:lstStyle/>
          <a:p>
            <a:pPr marL="269875" indent="-269875" algn="justLow"/>
            <a:r>
              <a:rPr lang="ar-IQ" sz="2000" dirty="0" smtClean="0">
                <a:cs typeface="Sultan Medium" pitchFamily="2" charset="-78"/>
              </a:rPr>
              <a:t>6. </a:t>
            </a:r>
            <a:r>
              <a:rPr lang="ar-IQ" sz="2000" b="1" dirty="0" smtClean="0">
                <a:cs typeface="Sultan Medium" pitchFamily="2" charset="-78"/>
              </a:rPr>
              <a:t>الواجهة الرئيسية للنظام تكون مخصصة للسيناريوهات </a:t>
            </a:r>
            <a:r>
              <a:rPr lang="ar-IQ" sz="2000" b="1" dirty="0">
                <a:solidFill>
                  <a:prstClr val="black"/>
                </a:solidFill>
                <a:latin typeface="Arial"/>
                <a:ea typeface="Times New Roman"/>
                <a:cs typeface="Sultan Medium"/>
              </a:rPr>
              <a:t> (تقدير موقف في المستويات العليا ) الاربعة التي يتعرض لها العراق او من المحتمل ان يتعرض لها في </a:t>
            </a:r>
            <a:r>
              <a:rPr lang="ar-IQ" sz="2000" b="1" dirty="0" smtClean="0">
                <a:solidFill>
                  <a:prstClr val="black"/>
                </a:solidFill>
                <a:latin typeface="Arial"/>
                <a:ea typeface="Times New Roman"/>
                <a:cs typeface="Sultan Medium"/>
              </a:rPr>
              <a:t>المستقبل </a:t>
            </a:r>
            <a:r>
              <a:rPr lang="ar-IQ" sz="2000" b="1" dirty="0" smtClean="0">
                <a:cs typeface="Sultan Medium" pitchFamily="2" charset="-78"/>
              </a:rPr>
              <a:t>وهي كل من (سيناريو عمليات مكافحة الارهاب - سيناريو الحرب التقليدية - سيناريو النزاع الحدودي - سيناريو الكوارث الطبيعية ) . </a:t>
            </a:r>
            <a:endParaRPr lang="en-US" sz="2000" b="1" dirty="0" smtClean="0">
              <a:cs typeface="Sultan Medium" pitchFamily="2" charset="-78"/>
            </a:endParaRPr>
          </a:p>
          <a:p>
            <a:pPr lvl="0" algn="justLow"/>
            <a:endParaRPr lang="en-US" sz="2400" dirty="0" smtClean="0">
              <a:cs typeface="Sultan Medium" pitchFamily="2" charset="-78"/>
            </a:endParaRPr>
          </a:p>
        </p:txBody>
      </p:sp>
      <p:pic>
        <p:nvPicPr>
          <p:cNvPr id="12" name="Picture 11" descr="شعار-دائرة-العمليات-2020.png"/>
          <p:cNvPicPr>
            <a:picLocks noChangeAspect="1"/>
          </p:cNvPicPr>
          <p:nvPr/>
        </p:nvPicPr>
        <p:blipFill>
          <a:blip r:embed="rId3" cstate="print">
            <a:clrChange>
              <a:clrFrom>
                <a:srgbClr val="FFFFFF"/>
              </a:clrFrom>
              <a:clrTo>
                <a:srgbClr val="FFFFFF">
                  <a:alpha val="0"/>
                </a:srgbClr>
              </a:clrTo>
            </a:clrChange>
          </a:blip>
          <a:stretch>
            <a:fillRect/>
          </a:stretch>
        </p:blipFill>
        <p:spPr>
          <a:xfrm>
            <a:off x="128465" y="44624"/>
            <a:ext cx="800081" cy="692696"/>
          </a:xfrm>
          <a:prstGeom prst="rect">
            <a:avLst/>
          </a:prstGeom>
        </p:spPr>
      </p:pic>
      <p:sp>
        <p:nvSpPr>
          <p:cNvPr id="8" name="Rectangle 7"/>
          <p:cNvSpPr/>
          <p:nvPr/>
        </p:nvSpPr>
        <p:spPr>
          <a:xfrm>
            <a:off x="488504" y="2060848"/>
            <a:ext cx="8928992" cy="46085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شعار-دائرة-العمليات-2020.png"/>
          <p:cNvPicPr>
            <a:picLocks noChangeAspect="1"/>
          </p:cNvPicPr>
          <p:nvPr/>
        </p:nvPicPr>
        <p:blipFill>
          <a:blip r:embed="rId3" cstate="print">
            <a:clrChange>
              <a:clrFrom>
                <a:srgbClr val="FFFFFF"/>
              </a:clrFrom>
              <a:clrTo>
                <a:srgbClr val="FFFFFF">
                  <a:alpha val="0"/>
                </a:srgbClr>
              </a:clrTo>
            </a:clrChange>
            <a:lum bright="70000" contrast="-70000"/>
          </a:blip>
          <a:stretch>
            <a:fillRect/>
          </a:stretch>
        </p:blipFill>
        <p:spPr>
          <a:xfrm>
            <a:off x="2792760" y="2420888"/>
            <a:ext cx="4324893" cy="3744416"/>
          </a:xfrm>
          <a:prstGeom prst="rect">
            <a:avLst/>
          </a:prstGeom>
        </p:spPr>
      </p:pic>
      <p:sp>
        <p:nvSpPr>
          <p:cNvPr id="9" name="Rectangle 8"/>
          <p:cNvSpPr/>
          <p:nvPr/>
        </p:nvSpPr>
        <p:spPr>
          <a:xfrm>
            <a:off x="3109977" y="2288923"/>
            <a:ext cx="4032448" cy="792088"/>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sz="2800" b="1" dirty="0">
                <a:solidFill>
                  <a:schemeClr val="tx1"/>
                </a:solidFill>
              </a:rPr>
              <a:t>السيناريوهات</a:t>
            </a:r>
            <a:r>
              <a:rPr lang="ar-IQ" sz="2400" b="1" dirty="0">
                <a:solidFill>
                  <a:schemeClr val="tx1"/>
                </a:solidFill>
              </a:rPr>
              <a:t> </a:t>
            </a:r>
          </a:p>
          <a:p>
            <a:pPr algn="ctr"/>
            <a:r>
              <a:rPr lang="ar-IQ" sz="2400" b="1" dirty="0" smtClean="0">
                <a:solidFill>
                  <a:srgbClr val="0000CC"/>
                </a:solidFill>
              </a:rPr>
              <a:t>( تقدير </a:t>
            </a:r>
            <a:r>
              <a:rPr lang="ar-IQ" sz="2400" b="1" dirty="0">
                <a:solidFill>
                  <a:srgbClr val="0000CC"/>
                </a:solidFill>
              </a:rPr>
              <a:t>موقف في المستويات العليا ) </a:t>
            </a:r>
            <a:endParaRPr lang="en-US" sz="2400" b="1" dirty="0">
              <a:solidFill>
                <a:srgbClr val="0000CC"/>
              </a:solidFill>
            </a:endParaRPr>
          </a:p>
        </p:txBody>
      </p:sp>
      <p:sp>
        <p:nvSpPr>
          <p:cNvPr id="16" name="Rectangle 15"/>
          <p:cNvSpPr/>
          <p:nvPr/>
        </p:nvSpPr>
        <p:spPr>
          <a:xfrm>
            <a:off x="5241032" y="3830568"/>
            <a:ext cx="1944216" cy="1224136"/>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sz="2400" b="1" dirty="0" smtClean="0">
                <a:solidFill>
                  <a:schemeClr val="tx1"/>
                </a:solidFill>
              </a:rPr>
              <a:t>سيناريو </a:t>
            </a:r>
          </a:p>
          <a:p>
            <a:pPr algn="ctr"/>
            <a:r>
              <a:rPr lang="ar-IQ" sz="2400" b="1" dirty="0" smtClean="0">
                <a:solidFill>
                  <a:schemeClr val="tx1"/>
                </a:solidFill>
              </a:rPr>
              <a:t>الحرب التقليدية </a:t>
            </a:r>
            <a:endParaRPr lang="en-US" sz="2400" b="1" dirty="0" smtClean="0">
              <a:solidFill>
                <a:schemeClr val="tx1"/>
              </a:solidFill>
            </a:endParaRPr>
          </a:p>
        </p:txBody>
      </p:sp>
      <p:sp>
        <p:nvSpPr>
          <p:cNvPr id="17" name="Rectangle 16"/>
          <p:cNvSpPr/>
          <p:nvPr/>
        </p:nvSpPr>
        <p:spPr>
          <a:xfrm>
            <a:off x="3008784" y="3830568"/>
            <a:ext cx="2016224" cy="1224136"/>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sz="2400" b="1" dirty="0" smtClean="0">
                <a:solidFill>
                  <a:schemeClr val="tx1"/>
                </a:solidFill>
              </a:rPr>
              <a:t>سيناريو </a:t>
            </a:r>
          </a:p>
          <a:p>
            <a:pPr algn="ctr"/>
            <a:r>
              <a:rPr lang="ar-IQ" sz="2400" b="1" dirty="0" smtClean="0">
                <a:solidFill>
                  <a:schemeClr val="tx1"/>
                </a:solidFill>
              </a:rPr>
              <a:t>النزاع الحدودي</a:t>
            </a:r>
            <a:endParaRPr lang="en-US" sz="2400" b="1" dirty="0" smtClean="0">
              <a:solidFill>
                <a:schemeClr val="tx1"/>
              </a:solidFill>
            </a:endParaRPr>
          </a:p>
        </p:txBody>
      </p:sp>
      <p:sp>
        <p:nvSpPr>
          <p:cNvPr id="18" name="Rectangle 17"/>
          <p:cNvSpPr/>
          <p:nvPr/>
        </p:nvSpPr>
        <p:spPr>
          <a:xfrm>
            <a:off x="776536" y="3830568"/>
            <a:ext cx="2016224" cy="1224136"/>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sz="2400" b="1" dirty="0" smtClean="0">
                <a:solidFill>
                  <a:schemeClr val="tx1"/>
                </a:solidFill>
              </a:rPr>
              <a:t>سيناريو </a:t>
            </a:r>
          </a:p>
          <a:p>
            <a:pPr algn="ctr"/>
            <a:r>
              <a:rPr lang="ar-IQ" sz="2400" b="1" dirty="0" smtClean="0">
                <a:solidFill>
                  <a:schemeClr val="tx1"/>
                </a:solidFill>
              </a:rPr>
              <a:t>الكوارث الطبيعية</a:t>
            </a:r>
            <a:endParaRPr lang="en-US" sz="2400" b="1" dirty="0">
              <a:solidFill>
                <a:schemeClr val="tx1"/>
              </a:solidFill>
            </a:endParaRPr>
          </a:p>
        </p:txBody>
      </p:sp>
      <p:sp>
        <p:nvSpPr>
          <p:cNvPr id="14" name="Rectangle 13"/>
          <p:cNvSpPr/>
          <p:nvPr/>
        </p:nvSpPr>
        <p:spPr>
          <a:xfrm>
            <a:off x="920552" y="260648"/>
            <a:ext cx="7704856" cy="646331"/>
          </a:xfrm>
          <a:prstGeom prst="rect">
            <a:avLst/>
          </a:prstGeom>
        </p:spPr>
        <p:txBody>
          <a:bodyPr wrap="square">
            <a:spAutoFit/>
          </a:bodyPr>
          <a:lstStyle/>
          <a:p>
            <a:pPr lvl="0" algn="ctr">
              <a:defRPr/>
            </a:pPr>
            <a:r>
              <a:rPr lang="ar-IQ" sz="3600" u="sng" dirty="0">
                <a:ln w="12700">
                  <a:solidFill>
                    <a:prstClr val="black"/>
                  </a:solidFill>
                </a:ln>
                <a:solidFill>
                  <a:srgbClr val="FFC000"/>
                </a:solidFill>
                <a:cs typeface="MCS Jeddah S_U normal." pitchFamily="2" charset="-78"/>
              </a:rPr>
              <a:t>نظام هيكلية القوة وتجميع وتحليل القدرات </a:t>
            </a:r>
            <a:endParaRPr lang="en-US" sz="3600" u="sng" dirty="0">
              <a:ln w="12700">
                <a:solidFill>
                  <a:prstClr val="black"/>
                </a:solidFill>
              </a:ln>
              <a:solidFill>
                <a:srgbClr val="FFC000"/>
              </a:solidFill>
              <a:cs typeface="MCS Jeddah S_U normal." pitchFamily="2" charset="-78"/>
            </a:endParaRPr>
          </a:p>
        </p:txBody>
      </p:sp>
      <p:grpSp>
        <p:nvGrpSpPr>
          <p:cNvPr id="4" name="Group 3"/>
          <p:cNvGrpSpPr/>
          <p:nvPr/>
        </p:nvGrpSpPr>
        <p:grpSpPr>
          <a:xfrm>
            <a:off x="7329264" y="3830568"/>
            <a:ext cx="1944216" cy="1373922"/>
            <a:chOff x="7329264" y="3830568"/>
            <a:chExt cx="1944216" cy="1373922"/>
          </a:xfrm>
        </p:grpSpPr>
        <p:sp>
          <p:nvSpPr>
            <p:cNvPr id="13" name="Rectangle 12"/>
            <p:cNvSpPr/>
            <p:nvPr/>
          </p:nvSpPr>
          <p:spPr>
            <a:xfrm>
              <a:off x="7401272" y="3830568"/>
              <a:ext cx="1872208" cy="1224136"/>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sz="2400" b="1" dirty="0" smtClean="0">
                  <a:solidFill>
                    <a:schemeClr val="tx1"/>
                  </a:solidFill>
                </a:rPr>
                <a:t>سيناريو </a:t>
              </a:r>
            </a:p>
            <a:p>
              <a:pPr algn="ctr"/>
              <a:r>
                <a:rPr lang="ar-IQ" sz="2400" b="1" dirty="0" smtClean="0">
                  <a:solidFill>
                    <a:schemeClr val="tx1"/>
                  </a:solidFill>
                </a:rPr>
                <a:t>عمليات مكافحة الارهاب</a:t>
              </a:r>
              <a:endParaRPr lang="en-US" sz="2400" b="1" dirty="0">
                <a:solidFill>
                  <a:schemeClr val="tx1"/>
                </a:solidFill>
              </a:endParaRPr>
            </a:p>
          </p:txBody>
        </p:sp>
        <p:sp>
          <p:nvSpPr>
            <p:cNvPr id="21" name="Rectangle 20"/>
            <p:cNvSpPr/>
            <p:nvPr/>
          </p:nvSpPr>
          <p:spPr>
            <a:xfrm>
              <a:off x="7329264" y="4700434"/>
              <a:ext cx="720080"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b="1" dirty="0" smtClean="0">
                  <a:solidFill>
                    <a:srgbClr val="FF0000"/>
                  </a:solidFill>
                </a:rPr>
                <a:t>أضغط</a:t>
              </a:r>
              <a:endParaRPr lang="en-US" b="1" dirty="0">
                <a:solidFill>
                  <a:srgbClr val="FF0000"/>
                </a:solidFill>
              </a:endParaRPr>
            </a:p>
          </p:txBody>
        </p:sp>
      </p:grpSp>
      <p:sp>
        <p:nvSpPr>
          <p:cNvPr id="15" name="Rounded Rectangular Callout 14"/>
          <p:cNvSpPr/>
          <p:nvPr/>
        </p:nvSpPr>
        <p:spPr>
          <a:xfrm>
            <a:off x="776536" y="5316274"/>
            <a:ext cx="8496944" cy="864096"/>
          </a:xfrm>
          <a:prstGeom prst="wedgeRoundRectCallout">
            <a:avLst>
              <a:gd name="adj1" fmla="val 16276"/>
              <a:gd name="adj2" fmla="val -50644"/>
              <a:gd name="adj3" fmla="val 16667"/>
            </a:avLst>
          </a:prstGeom>
          <a:solidFill>
            <a:schemeClr val="accent3">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630238" indent="-630238" algn="justLow"/>
            <a:r>
              <a:rPr lang="ar-IQ" sz="1600" b="1" u="sng" dirty="0" smtClean="0">
                <a:solidFill>
                  <a:srgbClr val="FF0000"/>
                </a:solidFill>
              </a:rPr>
              <a:t>ملاحظة</a:t>
            </a:r>
            <a:r>
              <a:rPr lang="ar-IQ" sz="1600" b="1" dirty="0" smtClean="0">
                <a:solidFill>
                  <a:srgbClr val="FF0000"/>
                </a:solidFill>
              </a:rPr>
              <a:t> </a:t>
            </a:r>
            <a:r>
              <a:rPr lang="ar-IQ" sz="1600" b="1" dirty="0" smtClean="0">
                <a:solidFill>
                  <a:schemeClr val="tx1"/>
                </a:solidFill>
              </a:rPr>
              <a:t>. يجري العمل على تحديث وتطوير السيناريوهات او (اضافة / حذف ) سيناريو بعد عقد ورشة عمل في مديرية التخطيط وبحضور الجهات المستفيدة (اصحاب المصلحة) مدراء التخطيط في الدوائر وقيادات الاسلحة والمديريات بعد استحصال موافقة السيد رئيس اركان الجيش المحترم .</a:t>
            </a:r>
            <a:endParaRPr lang="en-US" sz="1600" b="1"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icture1.png"/>
          <p:cNvPicPr>
            <a:picLocks noChangeAspect="1"/>
          </p:cNvPicPr>
          <p:nvPr/>
        </p:nvPicPr>
        <p:blipFill>
          <a:blip r:embed="rId2" cstate="print"/>
          <a:stretch>
            <a:fillRect/>
          </a:stretch>
        </p:blipFill>
        <p:spPr>
          <a:xfrm>
            <a:off x="-87560" y="0"/>
            <a:ext cx="10101572" cy="7101408"/>
          </a:xfrm>
          <a:prstGeom prst="rect">
            <a:avLst/>
          </a:prstGeom>
        </p:spPr>
      </p:pic>
      <p:sp>
        <p:nvSpPr>
          <p:cNvPr id="6" name="TextBox 5"/>
          <p:cNvSpPr txBox="1"/>
          <p:nvPr/>
        </p:nvSpPr>
        <p:spPr>
          <a:xfrm>
            <a:off x="560513" y="839614"/>
            <a:ext cx="9001000" cy="1077218"/>
          </a:xfrm>
          <a:prstGeom prst="rect">
            <a:avLst/>
          </a:prstGeom>
          <a:noFill/>
        </p:spPr>
        <p:txBody>
          <a:bodyPr wrap="square" rtlCol="0">
            <a:spAutoFit/>
          </a:bodyPr>
          <a:lstStyle/>
          <a:p>
            <a:pPr marL="269875" indent="-269875" algn="justLow"/>
            <a:r>
              <a:rPr lang="ar-IQ" sz="2400" dirty="0" smtClean="0">
                <a:cs typeface="Sultan Medium" pitchFamily="2" charset="-78"/>
              </a:rPr>
              <a:t>7</a:t>
            </a:r>
            <a:r>
              <a:rPr lang="ar-IQ" sz="3200" dirty="0" smtClean="0">
                <a:cs typeface="Sultan Medium" pitchFamily="2" charset="-78"/>
              </a:rPr>
              <a:t>. </a:t>
            </a:r>
            <a:r>
              <a:rPr lang="ar-IQ" sz="2400" b="1" dirty="0" smtClean="0">
                <a:cs typeface="Sultan Medium" pitchFamily="2" charset="-78"/>
              </a:rPr>
              <a:t>الواجهة الثانية . </a:t>
            </a:r>
            <a:endParaRPr lang="en-US" sz="3200" b="1" dirty="0" smtClean="0">
              <a:cs typeface="Sultan Medium" pitchFamily="2" charset="-78"/>
            </a:endParaRPr>
          </a:p>
          <a:p>
            <a:pPr lvl="0" algn="justLow"/>
            <a:endParaRPr lang="en-US" sz="3200" dirty="0" smtClean="0">
              <a:cs typeface="Sultan Medium" pitchFamily="2" charset="-78"/>
            </a:endParaRPr>
          </a:p>
        </p:txBody>
      </p:sp>
      <p:pic>
        <p:nvPicPr>
          <p:cNvPr id="12" name="Picture 11" descr="شعار-دائرة-العمليات-2020.png"/>
          <p:cNvPicPr>
            <a:picLocks noChangeAspect="1"/>
          </p:cNvPicPr>
          <p:nvPr/>
        </p:nvPicPr>
        <p:blipFill>
          <a:blip r:embed="rId3" cstate="print">
            <a:clrChange>
              <a:clrFrom>
                <a:srgbClr val="FFFFFF"/>
              </a:clrFrom>
              <a:clrTo>
                <a:srgbClr val="FFFFFF">
                  <a:alpha val="0"/>
                </a:srgbClr>
              </a:clrTo>
            </a:clrChange>
          </a:blip>
          <a:stretch>
            <a:fillRect/>
          </a:stretch>
        </p:blipFill>
        <p:spPr>
          <a:xfrm>
            <a:off x="128465" y="44624"/>
            <a:ext cx="800081" cy="692696"/>
          </a:xfrm>
          <a:prstGeom prst="rect">
            <a:avLst/>
          </a:prstGeom>
        </p:spPr>
      </p:pic>
      <p:sp>
        <p:nvSpPr>
          <p:cNvPr id="8" name="Rectangle 7"/>
          <p:cNvSpPr/>
          <p:nvPr/>
        </p:nvSpPr>
        <p:spPr>
          <a:xfrm>
            <a:off x="488504" y="1412776"/>
            <a:ext cx="8928992" cy="51125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شعار-دائرة-العمليات-2020.png"/>
          <p:cNvPicPr>
            <a:picLocks noChangeAspect="1"/>
          </p:cNvPicPr>
          <p:nvPr/>
        </p:nvPicPr>
        <p:blipFill>
          <a:blip r:embed="rId3" cstate="print">
            <a:clrChange>
              <a:clrFrom>
                <a:srgbClr val="FFFFFF"/>
              </a:clrFrom>
              <a:clrTo>
                <a:srgbClr val="FFFFFF">
                  <a:alpha val="0"/>
                </a:srgbClr>
              </a:clrTo>
            </a:clrChange>
            <a:lum bright="70000" contrast="-70000"/>
          </a:blip>
          <a:stretch>
            <a:fillRect/>
          </a:stretch>
        </p:blipFill>
        <p:spPr>
          <a:xfrm>
            <a:off x="2792760" y="2348880"/>
            <a:ext cx="4324893" cy="3744416"/>
          </a:xfrm>
          <a:prstGeom prst="rect">
            <a:avLst/>
          </a:prstGeom>
        </p:spPr>
      </p:pic>
      <p:sp>
        <p:nvSpPr>
          <p:cNvPr id="9" name="Rectangle 8"/>
          <p:cNvSpPr/>
          <p:nvPr/>
        </p:nvSpPr>
        <p:spPr>
          <a:xfrm>
            <a:off x="3224808" y="2996952"/>
            <a:ext cx="3600400" cy="648072"/>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sz="3600" b="1" smtClean="0">
                <a:solidFill>
                  <a:schemeClr val="tx1"/>
                </a:solidFill>
              </a:rPr>
              <a:t>المراحل </a:t>
            </a:r>
            <a:endParaRPr lang="en-US" sz="3600" b="1">
              <a:solidFill>
                <a:schemeClr val="tx1"/>
              </a:solidFill>
            </a:endParaRPr>
          </a:p>
        </p:txBody>
      </p:sp>
      <p:sp>
        <p:nvSpPr>
          <p:cNvPr id="15" name="Rectangle 14"/>
          <p:cNvSpPr/>
          <p:nvPr/>
        </p:nvSpPr>
        <p:spPr>
          <a:xfrm>
            <a:off x="5881566" y="4581128"/>
            <a:ext cx="1584176" cy="144016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sz="1600" b="1" u="sng" dirty="0" smtClean="0">
                <a:solidFill>
                  <a:srgbClr val="FF0000"/>
                </a:solidFill>
              </a:rPr>
              <a:t>المرحلة الثانية</a:t>
            </a:r>
          </a:p>
          <a:p>
            <a:pPr algn="ctr"/>
            <a:endParaRPr lang="ar-IQ" sz="1600" b="1" u="sng" dirty="0" smtClean="0">
              <a:solidFill>
                <a:srgbClr val="FF0000"/>
              </a:solidFill>
            </a:endParaRPr>
          </a:p>
          <a:p>
            <a:pPr algn="ctr"/>
            <a:r>
              <a:rPr lang="ar-IQ" sz="2000" b="1" dirty="0" smtClean="0">
                <a:solidFill>
                  <a:schemeClr val="tx1"/>
                </a:solidFill>
              </a:rPr>
              <a:t>الانفتاح</a:t>
            </a:r>
            <a:endParaRPr lang="en-US" sz="2000" b="1" dirty="0">
              <a:solidFill>
                <a:schemeClr val="tx1"/>
              </a:solidFill>
            </a:endParaRPr>
          </a:p>
        </p:txBody>
      </p:sp>
      <p:sp>
        <p:nvSpPr>
          <p:cNvPr id="21" name="Rectangle 20"/>
          <p:cNvSpPr/>
          <p:nvPr/>
        </p:nvSpPr>
        <p:spPr>
          <a:xfrm>
            <a:off x="4138973" y="4581128"/>
            <a:ext cx="1584176" cy="144016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sz="1600" b="1" u="sng" dirty="0" smtClean="0">
                <a:solidFill>
                  <a:srgbClr val="FF0000"/>
                </a:solidFill>
              </a:rPr>
              <a:t>المرحلة الثالثة</a:t>
            </a:r>
          </a:p>
          <a:p>
            <a:pPr algn="ctr"/>
            <a:endParaRPr lang="ar-IQ" sz="1600" b="1" u="sng" dirty="0" smtClean="0">
              <a:solidFill>
                <a:srgbClr val="FF0000"/>
              </a:solidFill>
            </a:endParaRPr>
          </a:p>
          <a:p>
            <a:pPr algn="ctr"/>
            <a:r>
              <a:rPr lang="ar-IQ" sz="2000" b="1" dirty="0" smtClean="0">
                <a:solidFill>
                  <a:schemeClr val="tx1"/>
                </a:solidFill>
              </a:rPr>
              <a:t>التنفيذ </a:t>
            </a:r>
            <a:endParaRPr lang="en-US" sz="2000" b="1" dirty="0">
              <a:solidFill>
                <a:schemeClr val="tx1"/>
              </a:solidFill>
            </a:endParaRPr>
          </a:p>
        </p:txBody>
      </p:sp>
      <p:sp>
        <p:nvSpPr>
          <p:cNvPr id="22" name="Rectangle 21"/>
          <p:cNvSpPr/>
          <p:nvPr/>
        </p:nvSpPr>
        <p:spPr>
          <a:xfrm>
            <a:off x="2396379" y="4581128"/>
            <a:ext cx="1584176" cy="144016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sz="1600" b="1" u="sng" dirty="0" smtClean="0">
                <a:solidFill>
                  <a:srgbClr val="FF0000"/>
                </a:solidFill>
              </a:rPr>
              <a:t>المرحلة الرابعة</a:t>
            </a:r>
          </a:p>
          <a:p>
            <a:pPr algn="ctr"/>
            <a:endParaRPr lang="ar-IQ" sz="1050" b="1" u="sng" dirty="0" smtClean="0">
              <a:solidFill>
                <a:srgbClr val="FF0000"/>
              </a:solidFill>
            </a:endParaRPr>
          </a:p>
          <a:p>
            <a:pPr algn="ctr"/>
            <a:r>
              <a:rPr lang="ar-IQ" sz="1600" b="1" dirty="0" smtClean="0">
                <a:solidFill>
                  <a:schemeClr val="tx1"/>
                </a:solidFill>
              </a:rPr>
              <a:t>الانتقال من العمليات العسكرية الى المدنية</a:t>
            </a:r>
            <a:endParaRPr lang="en-US" sz="1600" b="1" dirty="0">
              <a:solidFill>
                <a:schemeClr val="tx1"/>
              </a:solidFill>
            </a:endParaRPr>
          </a:p>
        </p:txBody>
      </p:sp>
      <p:sp>
        <p:nvSpPr>
          <p:cNvPr id="23" name="Rectangle 22"/>
          <p:cNvSpPr/>
          <p:nvPr/>
        </p:nvSpPr>
        <p:spPr>
          <a:xfrm>
            <a:off x="574577" y="4581128"/>
            <a:ext cx="1584176" cy="144016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sz="1600" b="1" u="sng" dirty="0" smtClean="0">
                <a:solidFill>
                  <a:srgbClr val="FF0000"/>
                </a:solidFill>
              </a:rPr>
              <a:t>المرحلة الخامسة</a:t>
            </a:r>
          </a:p>
          <a:p>
            <a:pPr algn="ctr"/>
            <a:endParaRPr lang="ar-IQ" b="1" u="sng" dirty="0" smtClean="0">
              <a:solidFill>
                <a:srgbClr val="FF0000"/>
              </a:solidFill>
            </a:endParaRPr>
          </a:p>
          <a:p>
            <a:pPr algn="ctr"/>
            <a:r>
              <a:rPr lang="ar-IQ" sz="2000" b="1" dirty="0" smtClean="0">
                <a:solidFill>
                  <a:schemeClr val="tx1"/>
                </a:solidFill>
              </a:rPr>
              <a:t>اعادة التنظيم </a:t>
            </a:r>
            <a:endParaRPr lang="en-US" sz="2000" b="1" dirty="0">
              <a:solidFill>
                <a:schemeClr val="tx1"/>
              </a:solidFill>
            </a:endParaRPr>
          </a:p>
        </p:txBody>
      </p:sp>
      <p:sp>
        <p:nvSpPr>
          <p:cNvPr id="26" name="Rectangle 25"/>
          <p:cNvSpPr/>
          <p:nvPr/>
        </p:nvSpPr>
        <p:spPr>
          <a:xfrm>
            <a:off x="2288704" y="1484784"/>
            <a:ext cx="5688632"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sz="3600" b="1" dirty="0" smtClean="0">
                <a:solidFill>
                  <a:schemeClr val="tx1"/>
                </a:solidFill>
              </a:rPr>
              <a:t>سيناريو عمليات مكافحة الارهاب </a:t>
            </a:r>
            <a:endParaRPr lang="en-US" sz="3600" b="1" dirty="0">
              <a:solidFill>
                <a:schemeClr val="tx1"/>
              </a:solidFill>
            </a:endParaRPr>
          </a:p>
        </p:txBody>
      </p:sp>
      <p:sp>
        <p:nvSpPr>
          <p:cNvPr id="27" name="Rectangle 26"/>
          <p:cNvSpPr/>
          <p:nvPr/>
        </p:nvSpPr>
        <p:spPr>
          <a:xfrm>
            <a:off x="4376936" y="2204864"/>
            <a:ext cx="1440160" cy="720080"/>
          </a:xfrm>
          <a:prstGeom prst="rect">
            <a:avLst/>
          </a:prstGeom>
          <a:solidFill>
            <a:schemeClr val="accent3">
              <a:lumMod val="60000"/>
              <a:lumOff val="4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sz="2000" b="1" dirty="0" smtClean="0">
                <a:solidFill>
                  <a:schemeClr val="tx1"/>
                </a:solidFill>
              </a:rPr>
              <a:t>السيناريو</a:t>
            </a:r>
          </a:p>
          <a:p>
            <a:pPr algn="ctr"/>
            <a:r>
              <a:rPr lang="en-US" sz="2000" b="1" dirty="0" smtClean="0">
                <a:solidFill>
                  <a:schemeClr val="tx1"/>
                </a:solidFill>
              </a:rPr>
              <a:t>PDF</a:t>
            </a:r>
            <a:endParaRPr lang="en-US" sz="2000" b="1" dirty="0">
              <a:solidFill>
                <a:schemeClr val="tx1"/>
              </a:solidFill>
            </a:endParaRPr>
          </a:p>
        </p:txBody>
      </p:sp>
      <p:sp>
        <p:nvSpPr>
          <p:cNvPr id="20" name="Rectangle 19"/>
          <p:cNvSpPr/>
          <p:nvPr/>
        </p:nvSpPr>
        <p:spPr>
          <a:xfrm>
            <a:off x="920552" y="260648"/>
            <a:ext cx="7704856" cy="646331"/>
          </a:xfrm>
          <a:prstGeom prst="rect">
            <a:avLst/>
          </a:prstGeom>
        </p:spPr>
        <p:txBody>
          <a:bodyPr wrap="square">
            <a:spAutoFit/>
          </a:bodyPr>
          <a:lstStyle/>
          <a:p>
            <a:pPr lvl="0" algn="ctr">
              <a:defRPr/>
            </a:pPr>
            <a:r>
              <a:rPr lang="ar-IQ" sz="3600" u="sng" dirty="0">
                <a:ln w="12700">
                  <a:solidFill>
                    <a:prstClr val="black"/>
                  </a:solidFill>
                </a:ln>
                <a:solidFill>
                  <a:srgbClr val="FFC000"/>
                </a:solidFill>
                <a:cs typeface="MCS Jeddah S_U normal." pitchFamily="2" charset="-78"/>
              </a:rPr>
              <a:t>نظام هيكلية القوة وتجميع وتحليل القدرات </a:t>
            </a:r>
            <a:endParaRPr lang="en-US" sz="3600" u="sng" dirty="0">
              <a:ln w="12700">
                <a:solidFill>
                  <a:prstClr val="black"/>
                </a:solidFill>
              </a:ln>
              <a:solidFill>
                <a:srgbClr val="FFC000"/>
              </a:solidFill>
              <a:cs typeface="MCS Jeddah S_U normal." pitchFamily="2" charset="-78"/>
            </a:endParaRPr>
          </a:p>
        </p:txBody>
      </p:sp>
      <p:grpSp>
        <p:nvGrpSpPr>
          <p:cNvPr id="2" name="Group 1"/>
          <p:cNvGrpSpPr/>
          <p:nvPr/>
        </p:nvGrpSpPr>
        <p:grpSpPr>
          <a:xfrm>
            <a:off x="7657772" y="4581128"/>
            <a:ext cx="1629772" cy="1512168"/>
            <a:chOff x="7657772" y="4581128"/>
            <a:chExt cx="1629772" cy="1512168"/>
          </a:xfrm>
        </p:grpSpPr>
        <p:sp>
          <p:nvSpPr>
            <p:cNvPr id="14" name="Rectangle 13"/>
            <p:cNvSpPr/>
            <p:nvPr/>
          </p:nvSpPr>
          <p:spPr>
            <a:xfrm>
              <a:off x="7703368" y="4581128"/>
              <a:ext cx="1584176" cy="144016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sz="1600" b="1" u="sng" dirty="0" smtClean="0">
                  <a:solidFill>
                    <a:srgbClr val="FF0000"/>
                  </a:solidFill>
                </a:rPr>
                <a:t>المرحلة الاولى</a:t>
              </a:r>
            </a:p>
            <a:p>
              <a:pPr algn="ctr"/>
              <a:endParaRPr lang="ar-IQ" sz="1600" b="1" u="sng" dirty="0" smtClean="0">
                <a:solidFill>
                  <a:srgbClr val="FF0000"/>
                </a:solidFill>
              </a:endParaRPr>
            </a:p>
            <a:p>
              <a:pPr algn="ctr"/>
              <a:r>
                <a:rPr lang="ar-IQ" sz="2000" b="1" dirty="0" smtClean="0">
                  <a:solidFill>
                    <a:schemeClr val="tx1"/>
                  </a:solidFill>
                </a:rPr>
                <a:t>الاستحضارات</a:t>
              </a:r>
              <a:endParaRPr lang="en-US" sz="2000" b="1" dirty="0">
                <a:solidFill>
                  <a:schemeClr val="tx1"/>
                </a:solidFill>
              </a:endParaRPr>
            </a:p>
          </p:txBody>
        </p:sp>
        <p:sp>
          <p:nvSpPr>
            <p:cNvPr id="31" name="Rectangle 30"/>
            <p:cNvSpPr/>
            <p:nvPr/>
          </p:nvSpPr>
          <p:spPr>
            <a:xfrm>
              <a:off x="7657772" y="5589240"/>
              <a:ext cx="720080"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IQ" b="1" dirty="0" smtClean="0">
                  <a:solidFill>
                    <a:srgbClr val="FF0000"/>
                  </a:solidFill>
                </a:rPr>
                <a:t>أضغط</a:t>
              </a:r>
              <a:endParaRPr lang="en-US" b="1" dirty="0">
                <a:solidFill>
                  <a:srgbClr val="FF0000"/>
                </a:solidFill>
              </a:endParaRPr>
            </a:p>
          </p:txBody>
        </p:sp>
      </p:grpSp>
      <p:sp>
        <p:nvSpPr>
          <p:cNvPr id="19" name="Rounded Rectangular Callout 18"/>
          <p:cNvSpPr/>
          <p:nvPr/>
        </p:nvSpPr>
        <p:spPr>
          <a:xfrm>
            <a:off x="776536" y="3593254"/>
            <a:ext cx="2232248" cy="751612"/>
          </a:xfrm>
          <a:prstGeom prst="wedgeRoundRectCallout">
            <a:avLst>
              <a:gd name="adj1" fmla="val 97737"/>
              <a:gd name="adj2" fmla="val -75046"/>
              <a:gd name="adj3" fmla="val 16667"/>
            </a:avLst>
          </a:prstGeom>
          <a:solidFill>
            <a:schemeClr val="accent3">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ar-IQ" sz="1600" b="1" dirty="0">
                <a:solidFill>
                  <a:prstClr val="black"/>
                </a:solidFill>
                <a:latin typeface="Arial"/>
                <a:ea typeface="Times New Roman"/>
                <a:cs typeface="Sultan Medium"/>
              </a:rPr>
              <a:t>(المراحل الاساسية للعمليات العسكرية) </a:t>
            </a:r>
            <a:endParaRPr lang="ar-IQ"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سمة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1343</TotalTime>
  <Words>3166</Words>
  <Application>Microsoft Office PowerPoint</Application>
  <PresentationFormat>A4 Paper (210x297 mm)</PresentationFormat>
  <Paragraphs>750</Paragraphs>
  <Slides>33</Slides>
  <Notes>4</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سمة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المخاطر </vt:lpstr>
      <vt:lpstr>المخاطر </vt:lpstr>
      <vt:lpstr>PowerPoint Presentation</vt:lpstr>
      <vt:lpstr>PowerPoint Presentation</vt:lpstr>
      <vt:lpstr>مجموع المخاطر </vt:lpstr>
      <vt:lpstr>PowerPoint Presentation</vt:lpstr>
      <vt:lpstr>PowerPoint Presentation</vt:lpstr>
      <vt:lpstr>مجموع المخاطر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omar.samir (S.BG)</cp:lastModifiedBy>
  <cp:revision>379</cp:revision>
  <cp:lastPrinted>2023-08-10T07:19:24Z</cp:lastPrinted>
  <dcterms:created xsi:type="dcterms:W3CDTF">2022-10-12T05:10:40Z</dcterms:created>
  <dcterms:modified xsi:type="dcterms:W3CDTF">2023-08-10T07:24:57Z</dcterms:modified>
</cp:coreProperties>
</file>