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9TJLgC19x6CUd8lwzS0VEgmcv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19F146-71E4-4847-945C-1D028A97375B}">
  <a:tblStyle styleId="{5219F146-71E4-4847-945C-1D028A9737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93D0CF64-CB5B-41A0-B4F9-CEB1885A42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fill>
          <a:solidFill>
            <a:srgbClr val="FFE8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8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df4dac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23df4dac8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PROJET DE REFONTE ERM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SPRINT 1 : Module « Référentiel »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0553075" y="6310859"/>
            <a:ext cx="1411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 Avril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/>
        </p:nvSpPr>
        <p:spPr>
          <a:xfrm>
            <a:off x="0" y="-1835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stories– Module Référentiel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9"/>
          <p:cNvGraphicFramePr/>
          <p:nvPr/>
        </p:nvGraphicFramePr>
        <p:xfrm>
          <a:off x="126610" y="1324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{93D0CF64-CB5B-41A0-B4F9-CEB1885A42D6}</a:tableStyleId>
              </a:tblPr>
              <a:tblGrid>
                <a:gridCol w="3010475"/>
                <a:gridCol w="4403200"/>
                <a:gridCol w="4445400"/>
              </a:tblGrid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16447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Créer un référentiel des catégories  de risque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veux être capable </a:t>
                      </a:r>
                      <a:r>
                        <a:rPr b="0" lang="fr-FR" sz="1800" u="none" cap="none" strike="noStrike"/>
                        <a:t>de saisir les données nécessaires à</a:t>
                      </a:r>
                      <a:r>
                        <a:rPr b="1" lang="fr-FR" sz="1800" u="none" cap="none" strike="noStrike"/>
                        <a:t> </a:t>
                      </a:r>
                      <a:r>
                        <a:rPr lang="fr-FR" sz="1800" u="none" cap="none" strike="noStrike"/>
                        <a:t>une nouvelle catégorie de risques </a:t>
                      </a:r>
                      <a:r>
                        <a:rPr b="1" lang="fr-FR" sz="1800" u="none" cap="none" strike="noStrike"/>
                        <a:t>afin d’</a:t>
                      </a:r>
                      <a:r>
                        <a:rPr lang="fr-FR" sz="1800" u="none" cap="none" strike="noStrike"/>
                        <a:t>établir un registre des risques pour mon entreprise.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dois être capable de </a:t>
                      </a:r>
                      <a:r>
                        <a:rPr lang="fr-FR" sz="1800" u="none" cap="none" strike="noStrike"/>
                        <a:t>consulter la liste des catégories de risques créées </a:t>
                      </a:r>
                      <a:r>
                        <a:rPr b="1" lang="fr-FR" sz="1800" u="none" cap="none" strike="noStrike"/>
                        <a:t>afin de </a:t>
                      </a:r>
                      <a:r>
                        <a:rPr lang="fr-FR" sz="1800" u="none" cap="none" strike="noStrike"/>
                        <a:t>voir les détails du registre des risques de mon entreprise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 015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En tant que utilisateur habilité, je veux pouvoir uploader une liste prédéfinie de catégories de risques afin de créer un référentiel de risques pour mon entreprise.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9"/>
          <p:cNvSpPr txBox="1"/>
          <p:nvPr/>
        </p:nvSpPr>
        <p:spPr>
          <a:xfrm>
            <a:off x="126610" y="772716"/>
            <a:ext cx="3021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DES RISQUES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0" y="-1835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stories– Module Référentiel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10"/>
          <p:cNvGraphicFramePr/>
          <p:nvPr/>
        </p:nvGraphicFramePr>
        <p:xfrm>
          <a:off x="126610" y="1324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{93D0CF64-CB5B-41A0-B4F9-CEB1885A42D6}</a:tableStyleId>
              </a:tblPr>
              <a:tblGrid>
                <a:gridCol w="3010475"/>
                <a:gridCol w="4403200"/>
                <a:gridCol w="4445400"/>
              </a:tblGrid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16447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Créer un référentiel des facteurs  de risque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veux être capable </a:t>
                      </a:r>
                      <a:r>
                        <a:rPr b="0" lang="fr-FR" sz="1800" u="none" cap="none" strike="noStrike"/>
                        <a:t>de saisir les données nécessaires à</a:t>
                      </a:r>
                      <a:r>
                        <a:rPr b="1" lang="fr-FR" sz="1800" u="none" cap="none" strike="noStrike"/>
                        <a:t> </a:t>
                      </a:r>
                      <a:r>
                        <a:rPr lang="fr-FR" sz="1800" u="none" cap="none" strike="noStrike"/>
                        <a:t>un nouveau facteur de risques </a:t>
                      </a:r>
                      <a:r>
                        <a:rPr b="1" lang="fr-FR" sz="1800" u="none" cap="none" strike="noStrike"/>
                        <a:t>afin d’</a:t>
                      </a:r>
                      <a:r>
                        <a:rPr lang="fr-FR" sz="1800" u="none" cap="none" strike="noStrike"/>
                        <a:t>établir un registre des risques pour mon entreprise.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dois être capable de </a:t>
                      </a:r>
                      <a:r>
                        <a:rPr lang="fr-FR" sz="1800" u="none" cap="none" strike="noStrike"/>
                        <a:t>consulter la liste des facteurs de risques créées </a:t>
                      </a:r>
                      <a:r>
                        <a:rPr b="1" lang="fr-FR" sz="1800" u="none" cap="none" strike="noStrike"/>
                        <a:t>afin de </a:t>
                      </a:r>
                      <a:r>
                        <a:rPr lang="fr-FR" sz="1800" u="none" cap="none" strike="noStrike"/>
                        <a:t>voir les détails du registre des risques de mon entreprise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 018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130712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En tant que utilisateur habilité, je veux pouvoir uploader une liste prédéfinie de facteurs de risques afin de créer un référentiel de risques pour mon entreprise.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10"/>
          <p:cNvSpPr txBox="1"/>
          <p:nvPr/>
        </p:nvSpPr>
        <p:spPr>
          <a:xfrm>
            <a:off x="126610" y="772716"/>
            <a:ext cx="3021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DES RISQUES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Sommaire 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Objectif du SPRINT 1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Le module « Référentiel » permet d’établir un registre des entités des processus et des risques opérationnels potentiellement encourus.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Parcours utilisateur – User Story Mapping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1012874" y="1505243"/>
            <a:ext cx="3372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Commencer par les early adapters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4"/>
          <p:cNvGrpSpPr/>
          <p:nvPr/>
        </p:nvGrpSpPr>
        <p:grpSpPr>
          <a:xfrm>
            <a:off x="3727256" y="2508121"/>
            <a:ext cx="8158050" cy="2928111"/>
            <a:chOff x="996" y="832280"/>
            <a:chExt cx="8158050" cy="2928111"/>
          </a:xfrm>
        </p:grpSpPr>
        <p:sp>
          <p:nvSpPr>
            <p:cNvPr id="106" name="Google Shape;106;p4"/>
            <p:cNvSpPr/>
            <p:nvPr/>
          </p:nvSpPr>
          <p:spPr>
            <a:xfrm>
              <a:off x="7423030" y="2595360"/>
              <a:ext cx="91440" cy="32851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7" name="Google Shape;107;p4"/>
            <p:cNvSpPr/>
            <p:nvPr/>
          </p:nvSpPr>
          <p:spPr>
            <a:xfrm>
              <a:off x="6088157" y="1549561"/>
              <a:ext cx="1380593" cy="32851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8" name="Google Shape;108;p4"/>
            <p:cNvSpPr/>
            <p:nvPr/>
          </p:nvSpPr>
          <p:spPr>
            <a:xfrm>
              <a:off x="6042437" y="1549561"/>
              <a:ext cx="91440" cy="32851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9" name="Google Shape;109;p4"/>
            <p:cNvSpPr/>
            <p:nvPr/>
          </p:nvSpPr>
          <p:spPr>
            <a:xfrm>
              <a:off x="4661843" y="2595360"/>
              <a:ext cx="91440" cy="32851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0" name="Google Shape;110;p4"/>
            <p:cNvSpPr/>
            <p:nvPr/>
          </p:nvSpPr>
          <p:spPr>
            <a:xfrm>
              <a:off x="4707563" y="1549561"/>
              <a:ext cx="1380593" cy="32851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1" name="Google Shape;111;p4"/>
            <p:cNvSpPr/>
            <p:nvPr/>
          </p:nvSpPr>
          <p:spPr>
            <a:xfrm>
              <a:off x="3281250" y="2595360"/>
              <a:ext cx="91440" cy="32851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2" name="Google Shape;112;p4"/>
            <p:cNvSpPr/>
            <p:nvPr/>
          </p:nvSpPr>
          <p:spPr>
            <a:xfrm>
              <a:off x="2291525" y="1549561"/>
              <a:ext cx="1035444" cy="32851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3" name="Google Shape;113;p4"/>
            <p:cNvSpPr/>
            <p:nvPr/>
          </p:nvSpPr>
          <p:spPr>
            <a:xfrm>
              <a:off x="1256080" y="2595360"/>
              <a:ext cx="690296" cy="32851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4" name="Google Shape;114;p4"/>
            <p:cNvSpPr/>
            <p:nvPr/>
          </p:nvSpPr>
          <p:spPr>
            <a:xfrm>
              <a:off x="565784" y="2595360"/>
              <a:ext cx="690296" cy="32851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5" name="Google Shape;115;p4"/>
            <p:cNvSpPr/>
            <p:nvPr/>
          </p:nvSpPr>
          <p:spPr>
            <a:xfrm>
              <a:off x="1256080" y="1549561"/>
              <a:ext cx="1035444" cy="32851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6" name="Google Shape;116;p4"/>
            <p:cNvSpPr/>
            <p:nvPr/>
          </p:nvSpPr>
          <p:spPr>
            <a:xfrm>
              <a:off x="1726737" y="832280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852246" y="951513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1873254" y="972521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Activity1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91292" y="1878079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16801" y="1997312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837809" y="2018320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Task 1.1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96" y="2923878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26504" y="3043111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147512" y="3064119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Sub-Task 1.1.1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381589" y="2923878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507097" y="3043111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1528105" y="3064119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Sub-Task 1.1.2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762182" y="1878079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887690" y="1997312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2908698" y="2018320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Task1.2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762182" y="2923878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87690" y="3043111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2908698" y="3064119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Sub-Task 1.2.1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523368" y="832280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648877" y="951513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5669885" y="972521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Activity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142775" y="1878079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268284" y="1997312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4289292" y="2018320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Task 2.1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142775" y="2923878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268284" y="3043111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4289292" y="3064119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Sub-Task 2.1.1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523368" y="1878079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648877" y="1997312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5669885" y="2018320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Task 2.2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03962" y="1878079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029470" y="1997312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7050478" y="2018320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Task 2.3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03962" y="2923878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029470" y="3043111"/>
              <a:ext cx="1129576" cy="7172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7050478" y="3064119"/>
              <a:ext cx="1087560" cy="675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fr-F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Sub-Task 2.3.1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99" y="2502509"/>
            <a:ext cx="3060161" cy="2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0" y="-1835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User story mapping – Module Référentiel</a:t>
            </a:r>
            <a:endParaRPr/>
          </a:p>
        </p:txBody>
      </p:sp>
      <p:graphicFrame>
        <p:nvGraphicFramePr>
          <p:cNvPr id="158" name="Google Shape;158;p5"/>
          <p:cNvGraphicFramePr/>
          <p:nvPr/>
        </p:nvGraphicFramePr>
        <p:xfrm>
          <a:off x="126610" y="1296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{5219F146-71E4-4847-945C-1D028A97375B}</a:tableStyleId>
              </a:tblPr>
              <a:tblGrid>
                <a:gridCol w="1277375"/>
                <a:gridCol w="1504000"/>
                <a:gridCol w="1627625"/>
                <a:gridCol w="1423875"/>
                <a:gridCol w="2008375"/>
                <a:gridCol w="2029750"/>
                <a:gridCol w="2072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Entity scoping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Processus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Identifier les risques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Entity tier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Entity Class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Etity type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Entity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Créer un référentiel des processus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Créer un référentiel des catégories de risques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Créer un référentiel des facteurs de risques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Créer une nouvelle Entity tier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Créer une nouvelle Entity Class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Créer une nouvelle Entity Type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Créer une nouvelle Entity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Créer un niveau organisationnel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Saisir les catégories de risque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Saisir les facteurs de risque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fr-FR" sz="1600" u="none" cap="none" strike="noStrike"/>
                        <a:t>Etablir l’arborescence Entity Class / Entity Tier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fr-FR" sz="1600" u="none" cap="none" strike="noStrike"/>
                        <a:t>Etablir l’arborescence Entity Type / Entity Class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fr-FR" sz="1600" u="none" cap="none" strike="noStrike"/>
                        <a:t>Etablir l’arborescence Entity / Entity Type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Injecter une liste des processus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Injecter une liste des catégories de risque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Injecter une liste des facteurs de risque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</a:tr>
              <a:tr h="47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Rattacher un niveau organisationnel child à son parent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cap="none" strike="noStrike"/>
                        <a:t>Rattacher un facteur de risques à une catégorie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6"/>
          <p:cNvGraphicFramePr/>
          <p:nvPr/>
        </p:nvGraphicFramePr>
        <p:xfrm>
          <a:off x="126610" y="1142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{93D0CF64-CB5B-41A0-B4F9-CEB1885A42D6}</a:tableStyleId>
              </a:tblPr>
              <a:tblGrid>
                <a:gridCol w="3010475"/>
                <a:gridCol w="4403200"/>
                <a:gridCol w="4445400"/>
              </a:tblGrid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164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Créer une nouvelle Entity tier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veux être capable </a:t>
                      </a:r>
                      <a:r>
                        <a:rPr b="0" lang="fr-FR" sz="1800" u="none" cap="none" strike="noStrike"/>
                        <a:t>d’ajouter</a:t>
                      </a:r>
                      <a:r>
                        <a:rPr b="1" lang="fr-FR" sz="1800" u="none" cap="none" strike="noStrike"/>
                        <a:t> </a:t>
                      </a:r>
                      <a:r>
                        <a:rPr lang="fr-FR" sz="1800" u="none" cap="none" strike="noStrike"/>
                        <a:t>une nouvelle Entity Tier </a:t>
                      </a:r>
                      <a:r>
                        <a:rPr b="1" lang="fr-FR" sz="1800" u="none" cap="none" strike="noStrike"/>
                        <a:t>afin d’</a:t>
                      </a:r>
                      <a:r>
                        <a:rPr lang="fr-FR" sz="1800" u="none" cap="none" strike="noStrike"/>
                        <a:t>hiérarchiser les entités de mon entreprises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dois être capable de </a:t>
                      </a:r>
                      <a:r>
                        <a:rPr lang="fr-FR" sz="1800" u="none" cap="none" strike="noStrike"/>
                        <a:t>consulter la liste des Entity Tier </a:t>
                      </a:r>
                      <a:r>
                        <a:rPr b="1" lang="fr-FR" sz="1800" u="none" cap="none" strike="noStrike"/>
                        <a:t>afin de </a:t>
                      </a:r>
                      <a:r>
                        <a:rPr lang="fr-FR" sz="1800" u="none" cap="none" strike="noStrike"/>
                        <a:t>voir les détails de l’Entity Tier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US 003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US 004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Créer une nouvelle Entity Class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veux être capable </a:t>
                      </a:r>
                      <a:r>
                        <a:rPr b="0" lang="fr-FR" sz="1800" u="none" cap="none" strike="noStrike"/>
                        <a:t>d’ajouter </a:t>
                      </a:r>
                      <a:r>
                        <a:rPr lang="fr-FR" sz="1800" u="none" cap="none" strike="noStrike"/>
                        <a:t>une nouvelle Entity Class </a:t>
                      </a:r>
                      <a:r>
                        <a:rPr b="1" lang="fr-FR" sz="1800" u="none" cap="none" strike="noStrike"/>
                        <a:t>afin d’</a:t>
                      </a:r>
                      <a:r>
                        <a:rPr lang="fr-FR" sz="1800" u="none" cap="none" strike="noStrike"/>
                        <a:t>hiérarchiser les entités de mon entreprises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dois être capable de </a:t>
                      </a:r>
                      <a:r>
                        <a:rPr lang="fr-FR" sz="1800" u="none" cap="none" strike="noStrike"/>
                        <a:t>consulter la liste des Entity Class </a:t>
                      </a:r>
                      <a:r>
                        <a:rPr b="1" lang="fr-FR" sz="1800" u="none" cap="none" strike="noStrike"/>
                        <a:t>afin de </a:t>
                      </a:r>
                      <a:r>
                        <a:rPr lang="fr-FR" sz="1800" u="none" cap="none" strike="noStrike"/>
                        <a:t>voir les paramètres de la classe en question.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US 005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fr-FR" sz="1800" u="none" cap="none" strike="noStrike"/>
                        <a:t>Etablir l’arborescence Entity Class / Entity Tier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veux être capable de </a:t>
                      </a:r>
                      <a:r>
                        <a:rPr lang="fr-FR" sz="1800" u="none" cap="none" strike="noStrike"/>
                        <a:t>rattacher une Entity Class à une Entity Tier </a:t>
                      </a:r>
                      <a:r>
                        <a:rPr b="1" lang="fr-FR" sz="1800" u="none" cap="none" strike="noStrike"/>
                        <a:t>afin d’</a:t>
                      </a:r>
                      <a:r>
                        <a:rPr b="0" lang="fr-FR" sz="1800" u="none" cap="none" strike="noStrike"/>
                        <a:t>établir l’arborescence des entités.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6"/>
          <p:cNvSpPr txBox="1"/>
          <p:nvPr/>
        </p:nvSpPr>
        <p:spPr>
          <a:xfrm>
            <a:off x="126610" y="772716"/>
            <a:ext cx="1779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SCOPING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0" y="-1835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stories– Module Référentiel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g123df4dac88_1_0"/>
          <p:cNvGraphicFramePr/>
          <p:nvPr/>
        </p:nvGraphicFramePr>
        <p:xfrm>
          <a:off x="126610" y="1142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{93D0CF64-CB5B-41A0-B4F9-CEB1885A42D6}</a:tableStyleId>
              </a:tblPr>
              <a:tblGrid>
                <a:gridCol w="3010475"/>
                <a:gridCol w="4403200"/>
                <a:gridCol w="4445400"/>
              </a:tblGrid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US 003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US 004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Créer une nouvelle Entity 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veux être capable </a:t>
                      </a:r>
                      <a:r>
                        <a:rPr b="0" lang="fr-FR" sz="1800" u="none" cap="none" strike="noStrike"/>
                        <a:t>d’ajouter </a:t>
                      </a:r>
                      <a:r>
                        <a:rPr lang="fr-FR" sz="1800" u="none" cap="none" strike="noStrike"/>
                        <a:t>une nouvelle Entity Type </a:t>
                      </a:r>
                      <a:r>
                        <a:rPr b="1" lang="fr-FR" sz="1800" u="none" cap="none" strike="noStrike"/>
                        <a:t>afin d’</a:t>
                      </a:r>
                      <a:r>
                        <a:rPr lang="fr-FR" sz="1800" u="none" cap="none" strike="noStrike"/>
                        <a:t>hiérarchiser les entités de mon entreprises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dois être capable de </a:t>
                      </a:r>
                      <a:r>
                        <a:rPr lang="fr-FR" sz="1800" u="none" cap="none" strike="noStrike"/>
                        <a:t>consulter la liste des Entity Type </a:t>
                      </a:r>
                      <a:r>
                        <a:rPr b="1" lang="fr-FR" sz="1800" u="none" cap="none" strike="noStrike"/>
                        <a:t>afin de </a:t>
                      </a:r>
                      <a:r>
                        <a:rPr lang="fr-FR" sz="1800" u="none" cap="none" strike="noStrike"/>
                        <a:t>voir les paramètres de la classe en question.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US 005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fr-FR" sz="1800" u="none" cap="none" strike="noStrike"/>
                        <a:t>Etablir l’arborescence Entity </a:t>
                      </a:r>
                      <a:r>
                        <a:rPr lang="fr-FR" sz="1800" u="none" cap="none" strike="noStrike"/>
                        <a:t>Type</a:t>
                      </a:r>
                      <a:r>
                        <a:rPr b="0" lang="fr-FR" sz="1800" u="none" cap="none" strike="noStrike"/>
                        <a:t>/ Entity </a:t>
                      </a:r>
                      <a:r>
                        <a:rPr lang="fr-FR" sz="1800" u="none" cap="none" strike="noStrike"/>
                        <a:t>Class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veux être capable de </a:t>
                      </a:r>
                      <a:r>
                        <a:rPr lang="fr-FR" sz="1800" u="none" cap="none" strike="noStrike"/>
                        <a:t>rattacher une Entity Type à une Entity Class </a:t>
                      </a:r>
                      <a:r>
                        <a:rPr b="1" lang="fr-FR" sz="1800" u="none" cap="none" strike="noStrike"/>
                        <a:t>afin d’</a:t>
                      </a:r>
                      <a:r>
                        <a:rPr b="0" lang="fr-FR" sz="1800" u="none" cap="none" strike="noStrike"/>
                        <a:t>établir l’arborescence des entités.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g123df4dac88_1_0"/>
          <p:cNvSpPr txBox="1"/>
          <p:nvPr/>
        </p:nvSpPr>
        <p:spPr>
          <a:xfrm>
            <a:off x="126610" y="772716"/>
            <a:ext cx="177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SCOPING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23df4dac88_1_0"/>
          <p:cNvSpPr txBox="1"/>
          <p:nvPr/>
        </p:nvSpPr>
        <p:spPr>
          <a:xfrm>
            <a:off x="0" y="-1835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stories– Module Référentiel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7"/>
          <p:cNvGraphicFramePr/>
          <p:nvPr/>
        </p:nvGraphicFramePr>
        <p:xfrm>
          <a:off x="166468" y="166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{93D0CF64-CB5B-41A0-B4F9-CEB1885A42D6}</a:tableStyleId>
              </a:tblPr>
              <a:tblGrid>
                <a:gridCol w="3010475"/>
                <a:gridCol w="4403200"/>
                <a:gridCol w="4445400"/>
              </a:tblGrid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007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66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Créer une nouvelle Entity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veux pouvoir </a:t>
                      </a:r>
                      <a:r>
                        <a:rPr b="0" lang="fr-FR" sz="1800" u="none" cap="none" strike="noStrike"/>
                        <a:t>saisir les données d’une nouvelle </a:t>
                      </a:r>
                      <a:r>
                        <a:rPr lang="fr-FR" sz="1800" u="none" cap="none" strike="noStrike"/>
                        <a:t>entité </a:t>
                      </a:r>
                      <a:r>
                        <a:rPr b="1" lang="fr-FR" sz="1800" u="none" cap="none" strike="noStrike"/>
                        <a:t>afin d’</a:t>
                      </a:r>
                      <a:r>
                        <a:rPr lang="fr-FR" sz="1800" u="none" cap="none" strike="noStrike"/>
                        <a:t>ajouter une entité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En tant que utilisateur habilité, je veux consulter la liste des entités créées afin de voir les détails des entités existantes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 008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fr-FR" sz="1800" u="none" cap="none" strike="noStrike"/>
                        <a:t>Etablir l’arborescence Entity / Entity Type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fr-FR" sz="1800" u="none" cap="none" strike="noStrike"/>
                        <a:t>En tant que </a:t>
                      </a:r>
                      <a:r>
                        <a:rPr lang="fr-FR" sz="1800" u="none" cap="none" strike="noStrike"/>
                        <a:t>utilisateur habilité, </a:t>
                      </a:r>
                      <a:r>
                        <a:rPr b="1" lang="fr-FR" sz="1800" u="none" cap="none" strike="noStrike"/>
                        <a:t>je veux être capable de </a:t>
                      </a:r>
                      <a:r>
                        <a:rPr lang="fr-FR" sz="1800" u="none" cap="none" strike="noStrike"/>
                        <a:t>rattacher une Entity à une Entity Type </a:t>
                      </a:r>
                      <a:r>
                        <a:rPr b="1" lang="fr-FR" sz="1800" u="none" cap="none" strike="noStrike"/>
                        <a:t>afin d’</a:t>
                      </a:r>
                      <a:r>
                        <a:rPr b="0" lang="fr-FR" sz="1800" u="none" cap="none" strike="noStrike"/>
                        <a:t>établir l’arborescence des entités.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7"/>
          <p:cNvSpPr txBox="1"/>
          <p:nvPr/>
        </p:nvSpPr>
        <p:spPr>
          <a:xfrm>
            <a:off x="126610" y="772716"/>
            <a:ext cx="1779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SCOPING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0" y="-1835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stories– Module Référentiel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8"/>
          <p:cNvGraphicFramePr/>
          <p:nvPr/>
        </p:nvGraphicFramePr>
        <p:xfrm>
          <a:off x="126610" y="15078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{93D0CF64-CB5B-41A0-B4F9-CEB1885A42D6}</a:tableStyleId>
              </a:tblPr>
              <a:tblGrid>
                <a:gridCol w="3010475"/>
                <a:gridCol w="4403200"/>
                <a:gridCol w="4445400"/>
              </a:tblGrid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EPIC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009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US 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8044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Ajouter un niveau organisationnel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En tant que utilisateur habilité, je veux être capable de saisir les données nécessaires à un niveau organisationnel donné pour établir un référentiel organisationnel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En tant que utilisateur habilité je veux être capable de consulter la liste des niveaux créés afin d’établir un référentiel organisationnel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US 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</a:rPr>
                        <a:t>US 012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  <a:tr h="4169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 u="none" cap="none" strike="noStrike"/>
                        <a:t>En tant que utilisateur habilité, je veux pouvoir uploader une liste prédéfinie niveaux organisationnels afin de créer un référentiel organisationnel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cap="none" strike="noStrike"/>
                        <a:t>En tant que utilisateur habilité, je veux pouvoir rattacher un niveau organisationnel « enfant » à son niveau « parent ». 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6E7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8"/>
          <p:cNvSpPr txBox="1"/>
          <p:nvPr/>
        </p:nvSpPr>
        <p:spPr>
          <a:xfrm>
            <a:off x="126610" y="772716"/>
            <a:ext cx="1300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0" y="-1835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stories– Module Référentiel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2022-04-08T04:58:11Z</dcterms:created>
  <dc:creator>Aziza BIBANI</dc:creator>
</cp:coreProperties>
</file>