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2"/>
  </p:normalViewPr>
  <p:slideViewPr>
    <p:cSldViewPr snapToGrid="0">
      <p:cViewPr varScale="1">
        <p:scale>
          <a:sx n="128" d="100"/>
          <a:sy n="128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5BBE-1F67-4C06-ABD8-90FA57609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809AF-1DE1-B325-9E01-B2E2A559A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9CD8E-A650-854F-367F-15C94A87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705C-AA74-4611-BD6A-1D3C6115E75E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AA33-B43D-B6B8-5E9F-DB806219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6A46-D527-20EF-FAE2-6AC498F6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E438-888D-414E-B330-0B3FC048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7971-B41D-92A2-6FB8-7D33CE67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0CCEA-B18A-B529-A7F0-F6858430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621A-A13E-790E-2F96-005717C2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705C-AA74-4611-BD6A-1D3C6115E75E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AC3F-0431-0E02-8C04-A96C95F3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F140-81DD-FE8E-6D76-7877838D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E438-888D-414E-B330-0B3FC048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94620-C6E3-40B4-8CE5-25A7130B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EA41E-6B84-B2D5-5055-3F98CEF8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D392F-BC78-AF32-B8BE-B6474A90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705C-AA74-4611-BD6A-1D3C6115E75E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F6FD-5B5F-BFEB-7BCE-F704C32D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90E2-138D-4828-3ACE-B77BA553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E438-888D-414E-B330-0B3FC048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3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8A3-6592-5676-778A-C4CDFDB3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A5C1-8901-66EC-AC07-12219E73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E4E5-9314-50C5-2FF1-0DD0DBE9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705C-AA74-4611-BD6A-1D3C6115E75E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ED61-5BF8-D369-662D-9F3B0941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D0D9-2900-0BB0-A3FE-C14E4893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E438-888D-414E-B330-0B3FC048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0673-CE4B-868B-965E-EBD014AC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17E80-D8F3-343C-36F5-4DF6BCE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1E13-43F2-9680-3AA9-7473ABCA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705C-AA74-4611-BD6A-1D3C6115E75E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4D4A-7905-B37B-4A0D-A37F9628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A8AC-8976-6A57-1D47-CE3BFD14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E438-888D-414E-B330-0B3FC048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0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B274-F07D-93A0-1302-0D904F86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C323-255A-EA7A-51A9-6819DE0E3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47A16-76F1-03CB-1D0D-495DC4104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8AF14-69C5-17BE-6300-A6BEF46F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705C-AA74-4611-BD6A-1D3C6115E75E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E7FD-6043-94D2-EE65-38C1C70B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06407-E59D-F58A-668A-BECEFA91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E438-888D-414E-B330-0B3FC048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9CFE-D339-009A-AFA2-A51F681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FEF01-CB03-63FF-D494-C0B9694F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CD1F4-D55C-3873-CFC7-66AD171C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0A0E9-04C7-5E5C-427B-3D3A1D80C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23E50-95B0-67A6-2A8D-53A151F14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7E0EC-A2BB-FB7C-F8D9-B54FD34C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705C-AA74-4611-BD6A-1D3C6115E75E}" type="datetimeFigureOut">
              <a:rPr lang="en-US" smtClean="0"/>
              <a:t>1/11/23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ED682-2F75-1602-114F-5A2B7C72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DB416-5180-B7D0-690D-F7850B3D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E438-888D-414E-B330-0B3FC048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3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86F1-57BB-F2E9-5C37-FB5522ED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A03DE-3E69-9AF0-EB1C-05574AB7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705C-AA74-4611-BD6A-1D3C6115E75E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C90B4-9408-5474-F95E-4D2D43AF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C7B9B-5656-8FB1-5A83-35595A34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E438-888D-414E-B330-0B3FC048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5D226-79C2-3453-6952-4882AA9C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705C-AA74-4611-BD6A-1D3C6115E75E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9DCEA-1DD2-F892-0F2E-23EF2031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C6B4E-D59E-5C9A-EEA7-2D4A56C2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E438-888D-414E-B330-0B3FC048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FAEB-E62A-03DF-7D90-5C7BA02C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8C90-6EE2-4DBF-E8CB-AE71D2DA0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0DA95-9986-710C-BF06-D8F49CF69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65D85-6636-D01D-D053-F91EA232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705C-AA74-4611-BD6A-1D3C6115E75E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53A96-51B4-CEF2-F730-74D55FA8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D701-FEAF-7992-5986-08C12B54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E438-888D-414E-B330-0B3FC048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76DA-6F44-24DE-354D-B675701A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AB034-8B2E-6357-D7F6-06E737135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C9832-07EC-28FF-0F30-1A66CDF1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4481C-7F12-C867-669C-63D0C929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705C-AA74-4611-BD6A-1D3C6115E75E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3C962-829C-A1DC-78F1-4B59F7C7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29F1-F1DF-6455-6128-93B6C0C1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E438-888D-414E-B330-0B3FC048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0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D6FB1-F477-8E27-DD52-C8B486D3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2EC51-65B7-29C3-1452-0FAD2ADD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BF504-C355-5964-0EF8-02DE74738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705C-AA74-4611-BD6A-1D3C6115E75E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099B-1BFC-49D5-85F2-29336876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2512D-D147-9787-C2BE-BB4256866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E438-888D-414E-B330-0B3FC048E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E1D-9253-4F34-627F-F3858752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toy example – travel on a circle</a:t>
            </a:r>
          </a:p>
        </p:txBody>
      </p:sp>
      <p:pic>
        <p:nvPicPr>
          <p:cNvPr id="31" name="Content Placeholder 30" descr="Man with solid fill">
            <a:extLst>
              <a:ext uri="{FF2B5EF4-FFF2-40B4-BE49-F238E27FC236}">
                <a16:creationId xmlns:a16="http://schemas.microsoft.com/office/drawing/2014/main" id="{1AF1E18E-1A81-B1D7-8121-91568FAD0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568" y="1500970"/>
            <a:ext cx="553517" cy="553517"/>
          </a:xfr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459E19A-EF03-1E92-531A-649FCE72DDE0}"/>
              </a:ext>
            </a:extLst>
          </p:cNvPr>
          <p:cNvGrpSpPr/>
          <p:nvPr/>
        </p:nvGrpSpPr>
        <p:grpSpPr>
          <a:xfrm>
            <a:off x="738880" y="2407600"/>
            <a:ext cx="5847927" cy="670038"/>
            <a:chOff x="2416759" y="2470713"/>
            <a:chExt cx="5847927" cy="6700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C5DAB7B-97DB-18DB-9883-307879ACF2DD}"/>
                </a:ext>
              </a:extLst>
            </p:cNvPr>
            <p:cNvGrpSpPr/>
            <p:nvPr/>
          </p:nvGrpSpPr>
          <p:grpSpPr>
            <a:xfrm>
              <a:off x="2416759" y="2470713"/>
              <a:ext cx="5847927" cy="670038"/>
              <a:chOff x="726832" y="6170141"/>
              <a:chExt cx="8891429" cy="448590"/>
            </a:xfrm>
          </p:grpSpPr>
          <p:sp>
            <p:nvSpPr>
              <p:cNvPr id="10" name="椭圆 101">
                <a:extLst>
                  <a:ext uri="{FF2B5EF4-FFF2-40B4-BE49-F238E27FC236}">
                    <a16:creationId xmlns:a16="http://schemas.microsoft.com/office/drawing/2014/main" id="{C0CBAAB2-E582-800F-C32C-C9C249FAF343}"/>
                  </a:ext>
                </a:extLst>
              </p:cNvPr>
              <p:cNvSpPr/>
              <p:nvPr/>
            </p:nvSpPr>
            <p:spPr>
              <a:xfrm>
                <a:off x="4039239" y="6241430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椭圆 8 1">
                <a:extLst>
                  <a:ext uri="{FF2B5EF4-FFF2-40B4-BE49-F238E27FC236}">
                    <a16:creationId xmlns:a16="http://schemas.microsoft.com/office/drawing/2014/main" id="{4920CA4C-5040-7144-29C9-527305EB4DC4}"/>
                  </a:ext>
                </a:extLst>
              </p:cNvPr>
              <p:cNvSpPr/>
              <p:nvPr/>
            </p:nvSpPr>
            <p:spPr>
              <a:xfrm>
                <a:off x="2846097" y="6235342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椭圆 102 1">
                <a:extLst>
                  <a:ext uri="{FF2B5EF4-FFF2-40B4-BE49-F238E27FC236}">
                    <a16:creationId xmlns:a16="http://schemas.microsoft.com/office/drawing/2014/main" id="{7CDB8DB7-947A-6018-7F6C-B616F53EE54D}"/>
                  </a:ext>
                </a:extLst>
              </p:cNvPr>
              <p:cNvSpPr/>
              <p:nvPr/>
            </p:nvSpPr>
            <p:spPr>
              <a:xfrm>
                <a:off x="5205256" y="6248685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80FDB50-FE1D-5E88-6773-DB734DE9B414}"/>
                  </a:ext>
                </a:extLst>
              </p:cNvPr>
              <p:cNvCxnSpPr/>
              <p:nvPr/>
            </p:nvCxnSpPr>
            <p:spPr>
              <a:xfrm>
                <a:off x="3402867" y="6328267"/>
                <a:ext cx="65766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502A74A-D51C-2EE1-D879-B620ADBBEB44}"/>
                  </a:ext>
                </a:extLst>
              </p:cNvPr>
              <p:cNvCxnSpPr/>
              <p:nvPr/>
            </p:nvCxnSpPr>
            <p:spPr>
              <a:xfrm>
                <a:off x="4574717" y="6334355"/>
                <a:ext cx="62262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5F572D8-6BBD-08C7-33ED-2A9B41FAAF5F}"/>
                  </a:ext>
                </a:extLst>
              </p:cNvPr>
              <p:cNvCxnSpPr/>
              <p:nvPr/>
            </p:nvCxnSpPr>
            <p:spPr>
              <a:xfrm>
                <a:off x="5740734" y="6350051"/>
                <a:ext cx="59820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39FE6E-2D57-B7E7-FC93-F88FBD62990F}"/>
                  </a:ext>
                </a:extLst>
              </p:cNvPr>
              <p:cNvSpPr txBox="1"/>
              <p:nvPr/>
            </p:nvSpPr>
            <p:spPr>
              <a:xfrm>
                <a:off x="726832" y="6170141"/>
                <a:ext cx="571362" cy="44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000" dirty="0">
                    <a:latin typeface="Helvetica" charset="0"/>
                    <a:ea typeface="Helvetica" charset="0"/>
                    <a:cs typeface="Helvetica" charset="0"/>
                  </a:rPr>
                  <a:t>…</a:t>
                </a:r>
                <a:endParaRPr lang="en-US" sz="2000" dirty="0" err="1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71AFE97-3AE6-0B06-1692-27E09F59FEA1}"/>
                  </a:ext>
                </a:extLst>
              </p:cNvPr>
              <p:cNvCxnSpPr/>
              <p:nvPr/>
            </p:nvCxnSpPr>
            <p:spPr>
              <a:xfrm>
                <a:off x="2277779" y="6334355"/>
                <a:ext cx="5483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C1C937-6B31-F107-A459-B4A08F5C97DA}"/>
                  </a:ext>
                </a:extLst>
              </p:cNvPr>
              <p:cNvSpPr txBox="1"/>
              <p:nvPr/>
            </p:nvSpPr>
            <p:spPr>
              <a:xfrm>
                <a:off x="9226163" y="6174761"/>
                <a:ext cx="392098" cy="44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000" b="1" dirty="0">
                    <a:latin typeface="Helvetica" charset="0"/>
                    <a:ea typeface="Helvetica" charset="0"/>
                    <a:cs typeface="Helvetica" charset="0"/>
                  </a:rPr>
                  <a:t>…</a:t>
                </a:r>
                <a:endParaRPr lang="en-US" sz="2000" b="1" dirty="0" err="1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9" name="椭圆 8 2">
                <a:extLst>
                  <a:ext uri="{FF2B5EF4-FFF2-40B4-BE49-F238E27FC236}">
                    <a16:creationId xmlns:a16="http://schemas.microsoft.com/office/drawing/2014/main" id="{72B01AA9-B1A0-05DF-B756-E4CF11AB2CB0}"/>
                  </a:ext>
                </a:extLst>
              </p:cNvPr>
              <p:cNvSpPr/>
              <p:nvPr/>
            </p:nvSpPr>
            <p:spPr>
              <a:xfrm>
                <a:off x="1774337" y="6235695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椭圆 8 3">
                <a:extLst>
                  <a:ext uri="{FF2B5EF4-FFF2-40B4-BE49-F238E27FC236}">
                    <a16:creationId xmlns:a16="http://schemas.microsoft.com/office/drawing/2014/main" id="{13D40CA7-6855-8E27-EC33-10F00304B89C}"/>
                  </a:ext>
                </a:extLst>
              </p:cNvPr>
              <p:cNvSpPr/>
              <p:nvPr/>
            </p:nvSpPr>
            <p:spPr>
              <a:xfrm>
                <a:off x="6338943" y="6249092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33030B1-6E5F-5D90-4515-1D9F91625EC7}"/>
                  </a:ext>
                </a:extLst>
              </p:cNvPr>
              <p:cNvCxnSpPr/>
              <p:nvPr/>
            </p:nvCxnSpPr>
            <p:spPr>
              <a:xfrm>
                <a:off x="1349454" y="6343028"/>
                <a:ext cx="424883" cy="702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102 2">
                <a:extLst>
                  <a:ext uri="{FF2B5EF4-FFF2-40B4-BE49-F238E27FC236}">
                    <a16:creationId xmlns:a16="http://schemas.microsoft.com/office/drawing/2014/main" id="{84E1C006-96FB-87A2-1F0F-425A09C9A5B3}"/>
                  </a:ext>
                </a:extLst>
              </p:cNvPr>
              <p:cNvSpPr/>
              <p:nvPr/>
            </p:nvSpPr>
            <p:spPr>
              <a:xfrm>
                <a:off x="7514814" y="6263419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62223FA-36DC-198E-5386-B1525AE6251C}"/>
                  </a:ext>
                </a:extLst>
              </p:cNvPr>
              <p:cNvCxnSpPr/>
              <p:nvPr/>
            </p:nvCxnSpPr>
            <p:spPr>
              <a:xfrm>
                <a:off x="6884275" y="6349089"/>
                <a:ext cx="62262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102 3">
                <a:extLst>
                  <a:ext uri="{FF2B5EF4-FFF2-40B4-BE49-F238E27FC236}">
                    <a16:creationId xmlns:a16="http://schemas.microsoft.com/office/drawing/2014/main" id="{0145DE40-FEFC-EB9D-C18B-C9536B73939F}"/>
                  </a:ext>
                </a:extLst>
              </p:cNvPr>
              <p:cNvSpPr/>
              <p:nvPr/>
            </p:nvSpPr>
            <p:spPr>
              <a:xfrm>
                <a:off x="8690685" y="6271425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E72D7CF-9A39-C57B-8D07-23A3BE0DE390}"/>
                  </a:ext>
                </a:extLst>
              </p:cNvPr>
              <p:cNvCxnSpPr/>
              <p:nvPr/>
            </p:nvCxnSpPr>
            <p:spPr>
              <a:xfrm>
                <a:off x="8060146" y="6357095"/>
                <a:ext cx="62262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FF090DC-02AB-B133-9E7B-8942D4AA96B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6748" y="185182"/>
              <a:ext cx="6901" cy="5531091"/>
            </a:xfrm>
            <a:prstGeom prst="bentConnector3">
              <a:avLst>
                <a:gd name="adj1" fmla="val 9844718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046481-6D74-FD97-9A8F-24CD3A0A8AA2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3169328" y="1777728"/>
            <a:ext cx="423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220BA3-194D-A455-B971-E8831750D657}"/>
              </a:ext>
            </a:extLst>
          </p:cNvPr>
          <p:cNvCxnSpPr>
            <a:cxnSpLocks/>
          </p:cNvCxnSpPr>
          <p:nvPr/>
        </p:nvCxnSpPr>
        <p:spPr>
          <a:xfrm>
            <a:off x="4146085" y="1777728"/>
            <a:ext cx="401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5C416A-F59C-8FB1-3AC7-B938BF65B3C9}"/>
                  </a:ext>
                </a:extLst>
              </p:cNvPr>
              <p:cNvSpPr txBox="1"/>
              <p:nvPr/>
            </p:nvSpPr>
            <p:spPr>
              <a:xfrm>
                <a:off x="7232500" y="1606890"/>
                <a:ext cx="458087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Agent’s action:</a:t>
                </a:r>
              </a:p>
              <a:p>
                <a:r>
                  <a:rPr lang="en-US" sz="2000" dirty="0"/>
                  <a:t>Left/right/stay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State-transition:</a:t>
                </a:r>
              </a:p>
              <a:p>
                <a:r>
                  <a:rPr lang="en-US" sz="2000" dirty="0"/>
                  <a:t>Agent’s action + random perturbation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Objective:</a:t>
                </a:r>
              </a:p>
              <a:p>
                <a:r>
                  <a:rPr lang="en-US" sz="2000" dirty="0"/>
                  <a:t>Collect as many reward as possible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5C416A-F59C-8FB1-3AC7-B938BF65B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500" y="1606890"/>
                <a:ext cx="4580878" cy="2554545"/>
              </a:xfrm>
              <a:prstGeom prst="rect">
                <a:avLst/>
              </a:prstGeom>
              <a:blipFill>
                <a:blip r:embed="rId4"/>
                <a:stretch>
                  <a:fillRect l="-1381" t="-1485" b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7CD41-4D67-6A7E-5B96-A6E1A2B324F7}"/>
              </a:ext>
            </a:extLst>
          </p:cNvPr>
          <p:cNvGrpSpPr/>
          <p:nvPr/>
        </p:nvGrpSpPr>
        <p:grpSpPr>
          <a:xfrm>
            <a:off x="668604" y="4912582"/>
            <a:ext cx="5847927" cy="670038"/>
            <a:chOff x="2416759" y="2470713"/>
            <a:chExt cx="5847927" cy="6700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23E2A3A-8D81-2C8D-E14B-68C5A95CC5C2}"/>
                </a:ext>
              </a:extLst>
            </p:cNvPr>
            <p:cNvGrpSpPr/>
            <p:nvPr/>
          </p:nvGrpSpPr>
          <p:grpSpPr>
            <a:xfrm>
              <a:off x="2416759" y="2470713"/>
              <a:ext cx="5847927" cy="670038"/>
              <a:chOff x="726832" y="6170141"/>
              <a:chExt cx="8891429" cy="448590"/>
            </a:xfrm>
          </p:grpSpPr>
          <p:sp>
            <p:nvSpPr>
              <p:cNvPr id="42" name="椭圆 101">
                <a:extLst>
                  <a:ext uri="{FF2B5EF4-FFF2-40B4-BE49-F238E27FC236}">
                    <a16:creationId xmlns:a16="http://schemas.microsoft.com/office/drawing/2014/main" id="{809509BF-E7ED-5287-13CE-AF32C34E9605}"/>
                  </a:ext>
                </a:extLst>
              </p:cNvPr>
              <p:cNvSpPr/>
              <p:nvPr/>
            </p:nvSpPr>
            <p:spPr>
              <a:xfrm>
                <a:off x="4039239" y="6241430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椭圆 8 1">
                <a:extLst>
                  <a:ext uri="{FF2B5EF4-FFF2-40B4-BE49-F238E27FC236}">
                    <a16:creationId xmlns:a16="http://schemas.microsoft.com/office/drawing/2014/main" id="{BAE8EAF5-F072-5432-B10A-7797F5987889}"/>
                  </a:ext>
                </a:extLst>
              </p:cNvPr>
              <p:cNvSpPr/>
              <p:nvPr/>
            </p:nvSpPr>
            <p:spPr>
              <a:xfrm>
                <a:off x="2846097" y="6235342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椭圆 102 1">
                <a:extLst>
                  <a:ext uri="{FF2B5EF4-FFF2-40B4-BE49-F238E27FC236}">
                    <a16:creationId xmlns:a16="http://schemas.microsoft.com/office/drawing/2014/main" id="{92A8A721-F3BC-8FC6-B6BB-8F00F6FFDD36}"/>
                  </a:ext>
                </a:extLst>
              </p:cNvPr>
              <p:cNvSpPr/>
              <p:nvPr/>
            </p:nvSpPr>
            <p:spPr>
              <a:xfrm>
                <a:off x="5205256" y="6248685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A4B906F-57D2-8AFD-771F-0B7C5FFD6093}"/>
                  </a:ext>
                </a:extLst>
              </p:cNvPr>
              <p:cNvCxnSpPr/>
              <p:nvPr/>
            </p:nvCxnSpPr>
            <p:spPr>
              <a:xfrm>
                <a:off x="3402867" y="6328267"/>
                <a:ext cx="65766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9135AE0-A7B5-5B82-8EB1-44BECC13B651}"/>
                  </a:ext>
                </a:extLst>
              </p:cNvPr>
              <p:cNvCxnSpPr/>
              <p:nvPr/>
            </p:nvCxnSpPr>
            <p:spPr>
              <a:xfrm>
                <a:off x="4574717" y="6334355"/>
                <a:ext cx="62262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B379BE5-94E7-F0BF-C45C-244570FE62C0}"/>
                  </a:ext>
                </a:extLst>
              </p:cNvPr>
              <p:cNvCxnSpPr/>
              <p:nvPr/>
            </p:nvCxnSpPr>
            <p:spPr>
              <a:xfrm>
                <a:off x="5740734" y="6350051"/>
                <a:ext cx="59820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359AEC-67A1-4E95-31DF-7E5E1F9B9758}"/>
                  </a:ext>
                </a:extLst>
              </p:cNvPr>
              <p:cNvSpPr txBox="1"/>
              <p:nvPr/>
            </p:nvSpPr>
            <p:spPr>
              <a:xfrm>
                <a:off x="726832" y="6170141"/>
                <a:ext cx="571362" cy="44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000" dirty="0">
                    <a:latin typeface="Helvetica" charset="0"/>
                    <a:ea typeface="Helvetica" charset="0"/>
                    <a:cs typeface="Helvetica" charset="0"/>
                  </a:rPr>
                  <a:t>…</a:t>
                </a:r>
                <a:endParaRPr lang="en-US" sz="2000" dirty="0" err="1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33B11C2-D371-182C-80F0-2F50DA7A9411}"/>
                  </a:ext>
                </a:extLst>
              </p:cNvPr>
              <p:cNvCxnSpPr/>
              <p:nvPr/>
            </p:nvCxnSpPr>
            <p:spPr>
              <a:xfrm>
                <a:off x="2277779" y="6334355"/>
                <a:ext cx="5483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1C632FB-77FA-211C-F6AC-9DD3DCE464EC}"/>
                  </a:ext>
                </a:extLst>
              </p:cNvPr>
              <p:cNvSpPr txBox="1"/>
              <p:nvPr/>
            </p:nvSpPr>
            <p:spPr>
              <a:xfrm>
                <a:off x="9226163" y="6174761"/>
                <a:ext cx="392098" cy="44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000" b="1" dirty="0">
                    <a:latin typeface="Helvetica" charset="0"/>
                    <a:ea typeface="Helvetica" charset="0"/>
                    <a:cs typeface="Helvetica" charset="0"/>
                  </a:rPr>
                  <a:t>…</a:t>
                </a:r>
                <a:endParaRPr lang="en-US" sz="2000" b="1" dirty="0" err="1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1" name="椭圆 8 2">
                <a:extLst>
                  <a:ext uri="{FF2B5EF4-FFF2-40B4-BE49-F238E27FC236}">
                    <a16:creationId xmlns:a16="http://schemas.microsoft.com/office/drawing/2014/main" id="{1CC262BE-F934-E824-3A4E-14FAE73E8F95}"/>
                  </a:ext>
                </a:extLst>
              </p:cNvPr>
              <p:cNvSpPr/>
              <p:nvPr/>
            </p:nvSpPr>
            <p:spPr>
              <a:xfrm>
                <a:off x="1774337" y="6235695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椭圆 8 3">
                <a:extLst>
                  <a:ext uri="{FF2B5EF4-FFF2-40B4-BE49-F238E27FC236}">
                    <a16:creationId xmlns:a16="http://schemas.microsoft.com/office/drawing/2014/main" id="{4F40858B-F205-31DD-3575-2B2B19ACF07C}"/>
                  </a:ext>
                </a:extLst>
              </p:cNvPr>
              <p:cNvSpPr/>
              <p:nvPr/>
            </p:nvSpPr>
            <p:spPr>
              <a:xfrm>
                <a:off x="6338943" y="6249092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667A930-5BE7-AE8D-E39B-481E781526F3}"/>
                  </a:ext>
                </a:extLst>
              </p:cNvPr>
              <p:cNvCxnSpPr/>
              <p:nvPr/>
            </p:nvCxnSpPr>
            <p:spPr>
              <a:xfrm>
                <a:off x="1349454" y="6343028"/>
                <a:ext cx="424883" cy="702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102 2">
                <a:extLst>
                  <a:ext uri="{FF2B5EF4-FFF2-40B4-BE49-F238E27FC236}">
                    <a16:creationId xmlns:a16="http://schemas.microsoft.com/office/drawing/2014/main" id="{7FE122AD-6D23-BC32-B4DB-526FA72DE9E9}"/>
                  </a:ext>
                </a:extLst>
              </p:cNvPr>
              <p:cNvSpPr/>
              <p:nvPr/>
            </p:nvSpPr>
            <p:spPr>
              <a:xfrm>
                <a:off x="7514814" y="6263419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0027B-4ECD-80CC-2383-54184BD1120F}"/>
                  </a:ext>
                </a:extLst>
              </p:cNvPr>
              <p:cNvCxnSpPr/>
              <p:nvPr/>
            </p:nvCxnSpPr>
            <p:spPr>
              <a:xfrm>
                <a:off x="6884275" y="6349089"/>
                <a:ext cx="62262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102 3">
                <a:extLst>
                  <a:ext uri="{FF2B5EF4-FFF2-40B4-BE49-F238E27FC236}">
                    <a16:creationId xmlns:a16="http://schemas.microsoft.com/office/drawing/2014/main" id="{BC4A78B9-B0C1-BE00-E841-69780AFF10F2}"/>
                  </a:ext>
                </a:extLst>
              </p:cNvPr>
              <p:cNvSpPr/>
              <p:nvPr/>
            </p:nvSpPr>
            <p:spPr>
              <a:xfrm>
                <a:off x="8690685" y="6271425"/>
                <a:ext cx="535478" cy="185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D7BA111-1C21-01E4-D944-8356DE4AEB26}"/>
                  </a:ext>
                </a:extLst>
              </p:cNvPr>
              <p:cNvCxnSpPr/>
              <p:nvPr/>
            </p:nvCxnSpPr>
            <p:spPr>
              <a:xfrm>
                <a:off x="8060146" y="6357095"/>
                <a:ext cx="62262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5836DD83-3F77-6565-6E61-087B5E40AFD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6748" y="185182"/>
              <a:ext cx="6901" cy="5531091"/>
            </a:xfrm>
            <a:prstGeom prst="bentConnector3">
              <a:avLst>
                <a:gd name="adj1" fmla="val 9844718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F848D3-8DC9-157B-3520-B8DC22497914}"/>
                  </a:ext>
                </a:extLst>
              </p:cNvPr>
              <p:cNvSpPr txBox="1"/>
              <p:nvPr/>
            </p:nvSpPr>
            <p:spPr>
              <a:xfrm>
                <a:off x="2147976" y="468533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F848D3-8DC9-157B-3520-B8DC2249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468533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8888B6-57F4-10C7-D1E9-240394FE8DE4}"/>
                  </a:ext>
                </a:extLst>
              </p:cNvPr>
              <p:cNvSpPr txBox="1"/>
              <p:nvPr/>
            </p:nvSpPr>
            <p:spPr>
              <a:xfrm>
                <a:off x="1217828" y="4685976"/>
                <a:ext cx="482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8888B6-57F4-10C7-D1E9-240394FE8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828" y="4685976"/>
                <a:ext cx="482504" cy="276999"/>
              </a:xfrm>
              <a:prstGeom prst="rect">
                <a:avLst/>
              </a:prstGeom>
              <a:blipFill>
                <a:blip r:embed="rId6"/>
                <a:stretch>
                  <a:fillRect l="-2532" r="-1139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A32B95-7344-FD71-E5D8-87D3AB8EB6EA}"/>
                  </a:ext>
                </a:extLst>
              </p:cNvPr>
              <p:cNvSpPr txBox="1"/>
              <p:nvPr/>
            </p:nvSpPr>
            <p:spPr>
              <a:xfrm>
                <a:off x="2787732" y="4679368"/>
                <a:ext cx="482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A32B95-7344-FD71-E5D8-87D3AB8EB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32" y="4679368"/>
                <a:ext cx="482504" cy="276999"/>
              </a:xfrm>
              <a:prstGeom prst="rect">
                <a:avLst/>
              </a:prstGeom>
              <a:blipFill>
                <a:blip r:embed="rId7"/>
                <a:stretch>
                  <a:fillRect l="-1266" r="-126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2F09BB-8171-8309-B1AA-739B99FC2AF2}"/>
                  </a:ext>
                </a:extLst>
              </p:cNvPr>
              <p:cNvSpPr txBox="1"/>
              <p:nvPr/>
            </p:nvSpPr>
            <p:spPr>
              <a:xfrm>
                <a:off x="5193888" y="463515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2F09BB-8171-8309-B1AA-739B99FC2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88" y="4635157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6882F9-C326-06CE-C505-A78FA0F42B9D}"/>
                  </a:ext>
                </a:extLst>
              </p:cNvPr>
              <p:cNvSpPr txBox="1"/>
              <p:nvPr/>
            </p:nvSpPr>
            <p:spPr>
              <a:xfrm>
                <a:off x="4474535" y="463069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6882F9-C326-06CE-C505-A78FA0F4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535" y="463069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4542EB-6481-A820-4ABF-D9351D12F2A7}"/>
                  </a:ext>
                </a:extLst>
              </p:cNvPr>
              <p:cNvSpPr txBox="1"/>
              <p:nvPr/>
            </p:nvSpPr>
            <p:spPr>
              <a:xfrm>
                <a:off x="6057832" y="462555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4542EB-6481-A820-4ABF-D9351D12F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32" y="4625558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BE2FB112-E4C2-B738-63F2-C4689674E93A}"/>
              </a:ext>
            </a:extLst>
          </p:cNvPr>
          <p:cNvSpPr/>
          <p:nvPr/>
        </p:nvSpPr>
        <p:spPr>
          <a:xfrm>
            <a:off x="1078105" y="4415947"/>
            <a:ext cx="2407034" cy="1349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4BDED6-CDCC-E0C2-A855-044B6AFAB9E4}"/>
              </a:ext>
            </a:extLst>
          </p:cNvPr>
          <p:cNvSpPr txBox="1"/>
          <p:nvPr/>
        </p:nvSpPr>
        <p:spPr>
          <a:xfrm>
            <a:off x="1147552" y="5419220"/>
            <a:ext cx="246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risk, high reward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C5A8B6-A300-B835-7C02-6D0C3E81AA2B}"/>
              </a:ext>
            </a:extLst>
          </p:cNvPr>
          <p:cNvSpPr/>
          <p:nvPr/>
        </p:nvSpPr>
        <p:spPr>
          <a:xfrm>
            <a:off x="4040708" y="4415947"/>
            <a:ext cx="2407034" cy="1349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9708FB-0D3A-E759-9FE5-B40638C10C76}"/>
              </a:ext>
            </a:extLst>
          </p:cNvPr>
          <p:cNvSpPr txBox="1"/>
          <p:nvPr/>
        </p:nvSpPr>
        <p:spPr>
          <a:xfrm>
            <a:off x="4110155" y="5419220"/>
            <a:ext cx="246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risk, low reward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B1C5C7-D4AF-20B2-5FA2-F5B987F65DEF}"/>
                  </a:ext>
                </a:extLst>
              </p:cNvPr>
              <p:cNvSpPr txBox="1"/>
              <p:nvPr/>
            </p:nvSpPr>
            <p:spPr>
              <a:xfrm>
                <a:off x="7289906" y="4484794"/>
                <a:ext cx="2860911" cy="288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Classic: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B1C5C7-D4AF-20B2-5FA2-F5B987F65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06" y="4484794"/>
                <a:ext cx="2860911" cy="288862"/>
              </a:xfrm>
              <a:prstGeom prst="rect">
                <a:avLst/>
              </a:prstGeom>
              <a:blipFill>
                <a:blip r:embed="rId11"/>
                <a:stretch>
                  <a:fillRect l="-5310" t="-156522" r="-2655" b="-2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343DC6-805D-98BF-C43A-6ADD69541A97}"/>
                  </a:ext>
                </a:extLst>
              </p:cNvPr>
              <p:cNvSpPr txBox="1"/>
              <p:nvPr/>
            </p:nvSpPr>
            <p:spPr>
              <a:xfrm>
                <a:off x="7289906" y="5031629"/>
                <a:ext cx="4235583" cy="288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Risk-sensitive: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343DC6-805D-98BF-C43A-6ADD69541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06" y="5031629"/>
                <a:ext cx="4235583" cy="288862"/>
              </a:xfrm>
              <a:prstGeom prst="rect">
                <a:avLst/>
              </a:prstGeom>
              <a:blipFill>
                <a:blip r:embed="rId12"/>
                <a:stretch>
                  <a:fillRect l="-3593" t="-150000" r="-1497" b="-2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25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FBAF-238F-9519-30E2-5482335C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D0E3A-C552-4CBB-BC9A-04E35F284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Reward list:</a:t>
                </a:r>
              </a:p>
              <a:p>
                <a:pPr marL="0" indent="0">
                  <a:buNone/>
                </a:pPr>
                <a:r>
                  <a:rPr lang="en-US" sz="2000" dirty="0"/>
                  <a:t>[0</a:t>
                </a:r>
                <a:r>
                  <a:rPr lang="en-US" sz="2000" dirty="0">
                    <a:highlight>
                      <a:srgbClr val="FF0000"/>
                    </a:highlight>
                  </a:rPr>
                  <a:t>,-10,5,-10</a:t>
                </a:r>
                <a:r>
                  <a:rPr lang="en-US" sz="2000" dirty="0"/>
                  <a:t>,0,</a:t>
                </a:r>
                <a:r>
                  <a:rPr lang="en-US" sz="2000" dirty="0">
                    <a:highlight>
                      <a:srgbClr val="00FF00"/>
                    </a:highlight>
                  </a:rPr>
                  <a:t>1,1,0</a:t>
                </a:r>
                <a:r>
                  <a:rPr lang="en-US" sz="2000" dirty="0"/>
                  <a:t>, 0,0</a:t>
                </a:r>
                <a:r>
                  <a:rPr lang="en-US" sz="2000" dirty="0">
                    <a:highlight>
                      <a:srgbClr val="FFFF00"/>
                    </a:highlight>
                  </a:rPr>
                  <a:t>,-1,2,-1,0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Three different objective functions:</a:t>
                </a:r>
              </a:p>
              <a:p>
                <a:pPr lvl="1"/>
                <a:r>
                  <a:rPr lang="en-US" sz="1600" dirty="0"/>
                  <a:t>Classic (Risk Neutral)</a:t>
                </a:r>
              </a:p>
              <a:p>
                <a:pPr lvl="1"/>
                <a:r>
                  <a:rPr lang="en-US" sz="1600" dirty="0"/>
                  <a:t>Risk-averse (beta &lt; 0)</a:t>
                </a:r>
              </a:p>
              <a:p>
                <a:pPr lvl="1"/>
                <a:r>
                  <a:rPr lang="en-US" sz="1600" dirty="0"/>
                  <a:t>Risk-seeking (beta &gt; 0)</a:t>
                </a:r>
              </a:p>
              <a:p>
                <a:r>
                  <a:rPr lang="en-US" sz="2000" dirty="0"/>
                  <a:t>Implementation: calculate the optimal policy for the </a:t>
                </a:r>
              </a:p>
              <a:p>
                <a:pPr marL="0" indent="0">
                  <a:buNone/>
                </a:pPr>
                <a:r>
                  <a:rPr lang="en-US" sz="2000" dirty="0"/>
                  <a:t>three different objectives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.15</m:t>
                    </m:r>
                  </m:oMath>
                </a14:m>
                <a:r>
                  <a:rPr lang="en-US" sz="2000" dirty="0"/>
                  <a:t>, then calculate</a:t>
                </a:r>
              </a:p>
              <a:p>
                <a:pPr marL="0" indent="0">
                  <a:buNone/>
                </a:pPr>
                <a:r>
                  <a:rPr lang="en-US" sz="2000" dirty="0"/>
                  <a:t>The performance for different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=.1,.15,.2,…,.3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Algorithm for finding the optimal policy: Dynamical programming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D0E3A-C552-4CBB-BC9A-04E35F284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A81483-2AAB-A760-C87D-509286E7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788" y="2080532"/>
            <a:ext cx="4850687" cy="3415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078569-E9F9-9627-4E4F-F8655E057210}"/>
              </a:ext>
            </a:extLst>
          </p:cNvPr>
          <p:cNvSpPr txBox="1"/>
          <p:nvPr/>
        </p:nvSpPr>
        <p:spPr>
          <a:xfrm>
            <a:off x="1110298" y="2613757"/>
            <a:ext cx="98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6430D-2D07-6572-EB0D-63CEF8C49C3D}"/>
              </a:ext>
            </a:extLst>
          </p:cNvPr>
          <p:cNvSpPr txBox="1"/>
          <p:nvPr/>
        </p:nvSpPr>
        <p:spPr>
          <a:xfrm>
            <a:off x="2185368" y="2622731"/>
            <a:ext cx="98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4015D-7449-954C-57A7-B688E430E976}"/>
              </a:ext>
            </a:extLst>
          </p:cNvPr>
          <p:cNvSpPr txBox="1"/>
          <p:nvPr/>
        </p:nvSpPr>
        <p:spPr>
          <a:xfrm>
            <a:off x="3440554" y="2613757"/>
            <a:ext cx="137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Medium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8E0739-DAD9-DE65-B5B5-6C28E0DCCF73}"/>
                  </a:ext>
                </a:extLst>
              </p:cNvPr>
              <p:cNvSpPr txBox="1"/>
              <p:nvPr/>
            </p:nvSpPr>
            <p:spPr>
              <a:xfrm>
                <a:off x="9419208" y="5420848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8E0739-DAD9-DE65-B5B5-6C28E0DC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208" y="5420848"/>
                <a:ext cx="167610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50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8FCA-084E-C682-E371-B7BB233E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7FD1-1ECF-118C-7810-DEEB9426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for testing robustness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where the ambiguity set is chosen as: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Note that at different nodes the perturbation error </a:t>
            </a:r>
          </a:p>
          <a:p>
            <a:pPr marL="0" indent="0">
              <a:buNone/>
            </a:pPr>
            <a:r>
              <a:rPr lang="en-US" sz="1800" dirty="0"/>
              <a:t>can be different in this choice of ambiguity set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BE3BF-ECA1-EE50-42CF-3B21B0008F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r="50857"/>
          <a:stretch/>
        </p:blipFill>
        <p:spPr>
          <a:xfrm>
            <a:off x="1632857" y="2538142"/>
            <a:ext cx="3686635" cy="890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DD83B2-E676-39BD-21F5-E9601A1E9198}"/>
                  </a:ext>
                </a:extLst>
              </p:cNvPr>
              <p:cNvSpPr txBox="1"/>
              <p:nvPr/>
            </p:nvSpPr>
            <p:spPr>
              <a:xfrm>
                <a:off x="757636" y="2787670"/>
                <a:ext cx="80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DD83B2-E676-39BD-21F5-E9601A1E9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6" y="2787670"/>
                <a:ext cx="807592" cy="276999"/>
              </a:xfrm>
              <a:prstGeom prst="rect">
                <a:avLst/>
              </a:prstGeom>
              <a:blipFill>
                <a:blip r:embed="rId4"/>
                <a:stretch>
                  <a:fillRect l="-977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renewcommand*\familydefault{\sfdefault} &#10;\usepackage[scaled]{helvet}&#10;\renewcommand\familydefault{\sfdefault} &#10;\usepackage[T1]{fontenc}&#10;\usepackage[a4paper, total={5.0in, 7in}]{geometry}&#10;\usepackage{amsmath}&#10;\usepackage{amssymb}&#10;\usepackage{enumitem}&#10;\usepackage{xcolor}&#10;\pagestyle{empty}&#10;&#10;\newtheorem{prop}{Proposition}&#10;\newtheorem{theorem}{Theorem}&#10;\newtheorem{lemma}{Lemma}&#10;\newtheorem{coro}{Corollary}&#10;\newtheorem{rmk}{Remark}&#10;\newtheorem{defi}{Definition}&#10;\newtheorem{conj}{Conjecture}&#10;\newtheorem{assump}{Assumption}&#10;&#10;\newcommand{\bR}{\mathbb{R}}&#10; \newcommand{\bC}{\mathbb{C}}&#10; \newcommand{\bZ}{\mathbb{Z}}&#10; \newcommand{\bQ}{\mathbb{Q}}&#10; \newcommand{\bNp}{\mathbb{N}_+}&#10; \newcommand{\bN}{\mathbb{N}}&#10; \newcommand{\bE}{\mathbb{{E}}}&#10; \newcommand{\cA}{\mathcal{A}}&#10;  \newcommand{\cP}{\mathcal{P}}&#10; \newcommand{\cS}{\mathcal{S}}&#10; \newcommand{\cX}{\mathcal{X}}&#10; \newcommand{\cI}{\mathcal{I}}&#10; \newcommand{\lrs}[1]{\left(#1\right)}&#10; \newcommand{\lrv}[1]{\left\vert#1\right\vert}&#10; \newcommand{\lra}[1]{\left\langle#1\right\rangle}&#10; \newcommand{\lrl}[1]{\left\{#1\right\}}&#10; \newcommand{\lrm}[1]{\left[#1\right]}&#10; \newcommand{\norm}[1]{\left\Vert #1\right\Vert}&#10; \newcommand{\tr}{\text{tr}}&#10; \newcommand{\projone}{\cP_{\mathbf{1}^\perp}(\cdot)}&#10;  %\newcommand{\Pr}{\textup{Pr}}&#10;  \newcommand{\Prtheta}{\textup{Pr}^{\theta}}&#10;    \newcommand{\NEgap}{\textup{\texttt{NE-gap}}}&#10;    \DeclareMathOperator*{\argmax}{argmax}&#10; \DeclareMathOperator*{\argmin}{argmin}&#10;&#10;\begin{document}&#10;\noindent $$\mathcal{P} := \{\widetilde{P}: \textup{KL}(\widetilde{P}(\cdot|s,a)||P(\cdot|s,a)) \le \delta\}$$&#10;\end{document}" title="IguanaTex Bitmap Display">
            <a:extLst>
              <a:ext uri="{FF2B5EF4-FFF2-40B4-BE49-F238E27FC236}">
                <a16:creationId xmlns:a16="http://schemas.microsoft.com/office/drawing/2014/main" id="{EB5543A9-6782-CD56-13EC-AAE468DB88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81" y="3886828"/>
            <a:ext cx="3719314" cy="279771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51AB26D-7D6B-280D-08D4-89E0D42E9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22" y="979099"/>
            <a:ext cx="5004781" cy="3753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7B7D86-DB44-2E92-5FCD-FB25B404E982}"/>
                  </a:ext>
                </a:extLst>
              </p:cNvPr>
              <p:cNvSpPr txBox="1"/>
              <p:nvPr/>
            </p:nvSpPr>
            <p:spPr>
              <a:xfrm>
                <a:off x="9601632" y="4732684"/>
                <a:ext cx="2881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7B7D86-DB44-2E92-5FCD-FB25B404E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632" y="4732684"/>
                <a:ext cx="28815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64DDE-CFF9-F531-227F-0CD8399CF6B5}"/>
                  </a:ext>
                </a:extLst>
              </p:cNvPr>
              <p:cNvSpPr txBox="1"/>
              <p:nvPr/>
            </p:nvSpPr>
            <p:spPr>
              <a:xfrm>
                <a:off x="6367439" y="2625058"/>
                <a:ext cx="7190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64DDE-CFF9-F531-227F-0CD8399CF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39" y="2625058"/>
                <a:ext cx="719091" cy="461665"/>
              </a:xfrm>
              <a:prstGeom prst="rect">
                <a:avLst/>
              </a:prstGeom>
              <a:blipFill>
                <a:blip r:embed="rId8"/>
                <a:stretch>
                  <a:fillRect l="-7692" r="-1025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1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6ECF-D4AF-B95B-9C4F-285719D8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686"/>
            <a:ext cx="10515600" cy="4351338"/>
          </a:xfrm>
        </p:spPr>
        <p:txBody>
          <a:bodyPr/>
          <a:lstStyle/>
          <a:p>
            <a:r>
              <a:rPr lang="en-US" dirty="0"/>
              <a:t>Additional figure (with risk seeking):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CF89C-06E5-D9E7-FCD7-84752D3BB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16" y="1143000"/>
            <a:ext cx="609600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6C55B-BF0A-B20D-143E-706C8CDE88CC}"/>
                  </a:ext>
                </a:extLst>
              </p:cNvPr>
              <p:cNvSpPr txBox="1"/>
              <p:nvPr/>
            </p:nvSpPr>
            <p:spPr>
              <a:xfrm>
                <a:off x="5565116" y="5604507"/>
                <a:ext cx="2881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6C55B-BF0A-B20D-143E-706C8CDE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16" y="5604507"/>
                <a:ext cx="288156" cy="430887"/>
              </a:xfrm>
              <a:prstGeom prst="rect">
                <a:avLst/>
              </a:prstGeom>
              <a:blipFill>
                <a:blip r:embed="rId3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D7DE11-5259-9EF8-F1AE-59746925C5B9}"/>
                  </a:ext>
                </a:extLst>
              </p:cNvPr>
              <p:cNvSpPr txBox="1"/>
              <p:nvPr/>
            </p:nvSpPr>
            <p:spPr>
              <a:xfrm>
                <a:off x="1917902" y="3386712"/>
                <a:ext cx="7190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D7DE11-5259-9EF8-F1AE-59746925C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02" y="3386712"/>
                <a:ext cx="719091" cy="461665"/>
              </a:xfrm>
              <a:prstGeom prst="rect">
                <a:avLst/>
              </a:prstGeom>
              <a:blipFill>
                <a:blip r:embed="rId4"/>
                <a:stretch>
                  <a:fillRect l="-8772" r="-29825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043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2033.746"/>
  <p:tag name="OUTPUTTYPE" val="PNG"/>
  <p:tag name="IGUANATEXVERSION" val="160"/>
  <p:tag name="LATEXADDIN" val="\documentclass{article}&#10;\renewcommand*\familydefault{\sfdefault} &#10;\usepackage[scaled]{helvet}&#10;\renewcommand\familydefault{\sfdefault} &#10;\usepackage[T1]{fontenc}&#10;\usepackage[a4paper, total={5.0in, 7in}]{geometry}&#10;\usepackage{amsmath}&#10;\usepackage{amssymb}&#10;\usepackage{enumitem}&#10;\usepackage{xcolor}&#10;\pagestyle{empty}&#10;&#10;\newtheorem{prop}{Proposition}&#10;\newtheorem{theorem}{Theorem}&#10;\newtheorem{lemma}{Lemma}&#10;\newtheorem{coro}{Corollary}&#10;\newtheorem{rmk}{Remark}&#10;\newtheorem{defi}{Definition}&#10;\newtheorem{conj}{Conjecture}&#10;\newtheorem{assump}{Assumption}&#10;&#10;\newcommand{\bR}{\mathbb{R}}&#10; \newcommand{\bC}{\mathbb{C}}&#10; \newcommand{\bZ}{\mathbb{Z}}&#10; \newcommand{\bQ}{\mathbb{Q}}&#10; \newcommand{\bNp}{\mathbb{N}_+}&#10; \newcommand{\bN}{\mathbb{N}}&#10; \newcommand{\bE}{\mathbb{{E}}}&#10; \newcommand{\cA}{\mathcal{A}}&#10;  \newcommand{\cP}{\mathcal{P}}&#10; \newcommand{\cS}{\mathcal{S}}&#10; \newcommand{\cX}{\mathcal{X}}&#10; \newcommand{\cI}{\mathcal{I}}&#10; \newcommand{\lrs}[1]{\left(#1\right)}&#10; \newcommand{\lrv}[1]{\left\vert#1\right\vert}&#10; \newcommand{\lra}[1]{\left\langle#1\right\rangle}&#10; \newcommand{\lrl}[1]{\left\{#1\right\}}&#10; \newcommand{\lrm}[1]{\left[#1\right]}&#10; \newcommand{\norm}[1]{\left\Vert #1\right\Vert}&#10; \newcommand{\tr}{\text{tr}}&#10; \newcommand{\projone}{\cP_{\mathbf{1}^\perp}(\cdot)}&#10;  %\newcommand{\Pr}{\textup{Pr}}&#10;  \newcommand{\Prtheta}{\textup{Pr}^{\theta}}&#10;    \newcommand{\NEgap}{\textup{\texttt{NE-gap}}}&#10;    \DeclareMathOperator*{\argmax}{argmax}&#10; \DeclareMathOperator*{\argmin}{argmin}&#10;&#10;\begin{document}&#10;\noindent $$\mathcal{P} := \{\widetilde{P}: \textup{KL}(\widetilde{P}(\cdot|s,a)||P(\cdot|s,a)) \le \delta\}$$&#10;\end{document}"/>
  <p:tag name="IGUANATEXSIZE" val="18"/>
  <p:tag name="IGUANATEXCURSOR" val="160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211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Office Theme</vt:lpstr>
      <vt:lpstr>A toy example – travel on a circle</vt:lpstr>
      <vt:lpstr>Numerical simulation result</vt:lpstr>
      <vt:lpstr>Robustness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Runyu (Cathy)</dc:creator>
  <cp:lastModifiedBy>Zhang, Runyu (Cathy)</cp:lastModifiedBy>
  <cp:revision>8</cp:revision>
  <dcterms:created xsi:type="dcterms:W3CDTF">2023-01-02T20:50:45Z</dcterms:created>
  <dcterms:modified xsi:type="dcterms:W3CDTF">2023-01-11T17:07:03Z</dcterms:modified>
</cp:coreProperties>
</file>