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61" r:id="rId5"/>
    <p:sldId id="305" r:id="rId6"/>
    <p:sldId id="312" r:id="rId7"/>
    <p:sldId id="306" r:id="rId8"/>
    <p:sldId id="311" r:id="rId9"/>
    <p:sldId id="411" r:id="rId10"/>
    <p:sldId id="408" r:id="rId11"/>
    <p:sldId id="41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76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4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1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4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4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5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35A-8495-44F8-AEBF-F5E18C15B604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ABC9-6C57-4ECA-8C6D-AFC49F30D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8%D0%BB%D0%BE%D1%82%D0%B8%D1%80%D1%83%D0%B5%D0%BC%D1%8B%D0%B9_%D0%BA%D0%BE%D1%81%D0%BC%D0%B8%D1%87%D0%B5%D1%81%D0%BA%D0%B8%D0%B9_%D0%BF%D0%BE%D0%BB%D1%91%D1%82" TargetMode="External"/><Relationship Id="rId13" Type="http://schemas.openxmlformats.org/officeDocument/2006/relationships/hyperlink" Target="https://ru.wikipedia.org/wiki/Republic_Aviation_Company" TargetMode="External"/><Relationship Id="rId18" Type="http://schemas.openxmlformats.org/officeDocument/2006/relationships/hyperlink" Target="https://ru.wikipedia.org/wiki/%D0%9C%D0%B8%D0%BD%D0%B5%D1%80%D0%B0%D0%BB%D1%8C%D0%BD%D0%BE%D0%B5_%D0%BE%D0%B7%D0%B5%D1%80%D0%BE" TargetMode="External"/><Relationship Id="rId3" Type="http://schemas.openxmlformats.org/officeDocument/2006/relationships/hyperlink" Target="https://ru.wikipedia.org/wiki/%D0%A0%D0%B0%D0%BA%D0%B5%D1%82%D0%BE%D0%BF%D0%BB%D0%B0%D0%BD" TargetMode="External"/><Relationship Id="rId7" Type="http://schemas.openxmlformats.org/officeDocument/2006/relationships/hyperlink" Target="https://ru.wikipedia.org/wiki/%D0%A1%D1%83%D0%B1%D0%BE%D1%80%D0%B1%D0%B8%D1%82%D0%B0%D0%BB%D1%8C%D0%BD%D1%8B%D0%B9_%D0%BA%D0%BE%D1%81%D0%BC%D0%B8%D1%87%D0%B5%D1%81%D0%BA%D0%B8%D0%B9_%D0%BF%D0%BE%D0%BB%D1%91%D1%82" TargetMode="External"/><Relationship Id="rId12" Type="http://schemas.openxmlformats.org/officeDocument/2006/relationships/hyperlink" Target="https://ru.wikipedia.org/wiki/McDonnell_Douglas" TargetMode="External"/><Relationship Id="rId17" Type="http://schemas.openxmlformats.org/officeDocument/2006/relationships/hyperlink" Target="https://ru.wikipedia.org/wiki/Boeing_B-52_Stratofortress" TargetMode="External"/><Relationship Id="rId2" Type="http://schemas.openxmlformats.org/officeDocument/2006/relationships/hyperlink" Target="https://ru.wikipedia.org/wiki/%D0%A1%D0%B0%D0%BC%D0%BE%D0%BB%D1%91%D1%82%D1%8B_%D1%81%D0%B5%D1%80%D0%B8%D0%B8_X_(%D0%A1%D0%A8%D0%90)" TargetMode="External"/><Relationship Id="rId16" Type="http://schemas.openxmlformats.org/officeDocument/2006/relationships/hyperlink" Target="https://ru.wikipedia.org/wiki/%D0%92%D0%BE%D0%B7%D0%B4%D1%83%D1%88%D0%BD%D1%8B%D0%B9_%D1%81%D1%82%D0%B0%D1%80%D1%8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u.wikipedia.org/wiki/%D0%93%D0%B8%D0%BF%D0%B5%D1%80%D0%B7%D0%B2%D1%83%D0%BA%D0%BE%D0%B2%D0%BE%D0%B9_%D0%BB%D0%B5%D1%82%D0%B0%D1%82%D0%B5%D0%BB%D1%8C%D0%BD%D1%8B%D0%B9_%D0%B0%D0%BF%D0%BF%D0%B0%D1%80%D0%B0%D1%82" TargetMode="External"/><Relationship Id="rId11" Type="http://schemas.openxmlformats.org/officeDocument/2006/relationships/hyperlink" Target="https://ru.wikipedia.org/wiki/Bell_Aircraft" TargetMode="External"/><Relationship Id="rId5" Type="http://schemas.openxmlformats.org/officeDocument/2006/relationships/hyperlink" Target="https://ru.wikipedia.org/wiki/%D0%A0%D0%B0%D0%BA%D0%B5%D1%82%D0%BD%D1%8B%D0%B9_%D0%B4%D0%B2%D0%B8%D0%B3%D0%B0%D1%82%D0%B5%D0%BB%D1%8C" TargetMode="External"/><Relationship Id="rId15" Type="http://schemas.openxmlformats.org/officeDocument/2006/relationships/hyperlink" Target="https://ru.wikipedia.org/wiki/%D0%A7%D0%B8%D1%81%D0%BB%D0%BE_%D0%9C%D0%B0%D1%85%D0%B0" TargetMode="External"/><Relationship Id="rId10" Type="http://schemas.openxmlformats.org/officeDocument/2006/relationships/hyperlink" Target="https://ru.wikipedia.org/wiki/1954" TargetMode="External"/><Relationship Id="rId19" Type="http://schemas.openxmlformats.org/officeDocument/2006/relationships/image" Target="../media/image6.jpeg"/><Relationship Id="rId4" Type="http://schemas.openxmlformats.org/officeDocument/2006/relationships/hyperlink" Target="https://ru.wikipedia.org/wiki/%D0%A1%D0%A8%D0%90" TargetMode="External"/><Relationship Id="rId9" Type="http://schemas.openxmlformats.org/officeDocument/2006/relationships/hyperlink" Target="https://ru.wikipedia.org/wiki/%D0%93%D0%B8%D0%BF%D0%B5%D1%80%D0%B7%D0%B2%D1%83%D0%BA%D0%BE%D0%B2%D0%B0%D1%8F_%D1%81%D0%BA%D0%BE%D1%80%D0%BE%D1%81%D1%82%D1%8C" TargetMode="External"/><Relationship Id="rId14" Type="http://schemas.openxmlformats.org/officeDocument/2006/relationships/hyperlink" Target="https://ru.wikipedia.org/wiki/North_American_Avia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20px-Aileron_pitc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4251" y="2586038"/>
            <a:ext cx="2095500" cy="16859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71435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Курс: «Введение в авиационную и </a:t>
            </a:r>
          </a:p>
          <a:p>
            <a:pPr algn="ctr"/>
            <a:r>
              <a:rPr lang="ru-RU" sz="2400" b="1" dirty="0"/>
              <a:t>ракетно-космическую технику»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6286520"/>
            <a:ext cx="325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Учебный план: Лекции + Зачёт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нтон\Documents\Антон Документы\МАИ Курс лекций\Рисунки Введение в АРКТ\Рисунок (2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0"/>
            <a:ext cx="495726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нтон\Documents\Антон Документы\МАИ Курс лекций\Рисунки Введение в АРКТ\Самолёты Продольный трипла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0"/>
            <a:ext cx="474729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Егер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С.М.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Матвеенко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А.М.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Шаталов И.А.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Основы авиационной техники: учебник. Москва, Машиностроение, 2003. 720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Ендогур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А.И.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Конструкция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самолетов.Конструирование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агрегатов планера: учебник. Москва, Изд-во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МАИ-Принт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2012. 496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Сердюк В.К.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Проектирование средств выведения космических аппаратов: учеб. пособие для вузов. Москва, Машиностроение, 2009. 504 с.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9058" y="142852"/>
            <a:ext cx="133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Литература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642918"/>
            <a:ext cx="3043230" cy="62150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Эксплуатационные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Экологические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По безопасности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Экономические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14744" y="142852"/>
            <a:ext cx="1874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Требования к ЛА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71868" y="500042"/>
            <a:ext cx="5357850" cy="607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Полезная нагрузка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Скорость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Дальность</a:t>
            </a:r>
          </a:p>
          <a:p>
            <a:pPr>
              <a:defRPr/>
            </a:pPr>
            <a:r>
              <a:rPr lang="ru-RU" dirty="0"/>
              <a:t>Продолжительность полёта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Тех.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Обслуживание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aseline="0" dirty="0"/>
              <a:t>Ремонтопригодность</a:t>
            </a:r>
          </a:p>
          <a:p>
            <a:pPr>
              <a:defRPr/>
            </a:pPr>
            <a:r>
              <a:rPr lang="ru-RU" dirty="0"/>
              <a:t>Комфортабельность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aseline="0" dirty="0"/>
              <a:t>Шум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Загрязнение атмосферы газами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ru-RU" baseline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Устойчивость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aseline="0" dirty="0"/>
              <a:t>Управляемость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ru-RU" baseline="0" dirty="0"/>
          </a:p>
          <a:p>
            <a:pPr lvl="0">
              <a:defRPr/>
            </a:pPr>
            <a:r>
              <a:rPr lang="ru-RU" dirty="0"/>
              <a:t>Малая стоимость производства</a:t>
            </a:r>
          </a:p>
          <a:p>
            <a:pPr lvl="0">
              <a:defRPr/>
            </a:pPr>
            <a:r>
              <a:rPr lang="ru-RU" dirty="0"/>
              <a:t>Эксплуатационные расходы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aseline="0" dirty="0"/>
              <a:t>Продолжительность службы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Живучесть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baseline="0" dirty="0"/>
              <a:t>Надёжность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Прочность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Жёсткость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28652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dirty="0"/>
              <a:t>Ремонтопригодность - Быстро и дёшево восстанавливать повреждённые и износившиеся части и детали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14348" y="214290"/>
            <a:ext cx="807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Классификация ЛА по принципу полёта</a:t>
            </a:r>
          </a:p>
          <a:p>
            <a:r>
              <a:rPr lang="ru-RU" b="1" dirty="0"/>
              <a:t>(по способу создания подъёмной силы)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>
          <a:xfrm>
            <a:off x="4643438" y="785794"/>
            <a:ext cx="3786214" cy="59293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Летательные аппараты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Свободный аэростат</a:t>
            </a:r>
          </a:p>
          <a:p>
            <a:pPr>
              <a:buNone/>
            </a:pPr>
            <a:r>
              <a:rPr lang="ru-RU" sz="1600" dirty="0"/>
              <a:t>Привязной аэростат</a:t>
            </a:r>
          </a:p>
          <a:p>
            <a:pPr>
              <a:buNone/>
            </a:pPr>
            <a:r>
              <a:rPr lang="ru-RU" sz="1600" dirty="0"/>
              <a:t>Стратостат</a:t>
            </a:r>
          </a:p>
          <a:p>
            <a:pPr>
              <a:buNone/>
            </a:pPr>
            <a:r>
              <a:rPr lang="ru-RU" sz="1600" dirty="0"/>
              <a:t>Дирижабль</a:t>
            </a:r>
          </a:p>
          <a:p>
            <a:pPr>
              <a:buNone/>
            </a:pPr>
            <a:r>
              <a:rPr lang="ru-RU" sz="1600" dirty="0"/>
              <a:t>Воздушный шар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Самолёт</a:t>
            </a:r>
          </a:p>
          <a:p>
            <a:pPr>
              <a:buNone/>
            </a:pPr>
            <a:r>
              <a:rPr lang="ru-RU" sz="1600" dirty="0"/>
              <a:t>Вертолёт</a:t>
            </a:r>
          </a:p>
          <a:p>
            <a:pPr>
              <a:buNone/>
            </a:pPr>
            <a:r>
              <a:rPr lang="ru-RU" sz="1600" dirty="0"/>
              <a:t>Планер</a:t>
            </a:r>
          </a:p>
          <a:p>
            <a:pPr>
              <a:buNone/>
            </a:pPr>
            <a:r>
              <a:rPr lang="ru-RU" sz="1600" dirty="0"/>
              <a:t>Дельтаплан</a:t>
            </a:r>
          </a:p>
          <a:p>
            <a:pPr>
              <a:buNone/>
            </a:pPr>
            <a:r>
              <a:rPr lang="ru-RU" sz="1600" dirty="0"/>
              <a:t>Парашют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Ракеты: метеорологические, геофизические, крылатые</a:t>
            </a:r>
          </a:p>
          <a:p>
            <a:pPr>
              <a:buNone/>
            </a:pPr>
            <a:r>
              <a:rPr lang="ru-RU" sz="1600" dirty="0"/>
              <a:t>Ракеты-носители (РН)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ИСЗ, КК, ОС, МКА</a:t>
            </a:r>
          </a:p>
        </p:txBody>
      </p:sp>
      <p:sp>
        <p:nvSpPr>
          <p:cNvPr id="11" name="Содержимое 9"/>
          <p:cNvSpPr>
            <a:spLocks noGrp="1"/>
          </p:cNvSpPr>
          <p:nvPr>
            <p:ph sz="half" idx="2"/>
          </p:nvPr>
        </p:nvSpPr>
        <p:spPr>
          <a:xfrm>
            <a:off x="714348" y="785794"/>
            <a:ext cx="3786214" cy="592935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Принципы полёта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Аэростатический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Аэродинамический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Ракетодинамический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Баллистический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/>
          <a:p>
            <a:r>
              <a:rPr lang="ru-RU" sz="2200" b="1" dirty="0"/>
              <a:t>Атмосфера</a:t>
            </a:r>
          </a:p>
        </p:txBody>
      </p:sp>
      <p:pic>
        <p:nvPicPr>
          <p:cNvPr id="7169" name="Picture 1" descr="C:\Users\Антон\Documents\Антон Документы\МАИ Курс лекций\Атмосф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71480"/>
            <a:ext cx="7811974" cy="585992"/>
          </a:xfrm>
          <a:prstGeom prst="rect">
            <a:avLst/>
          </a:prstGeom>
          <a:noFill/>
        </p:spPr>
      </p:pic>
      <p:pic>
        <p:nvPicPr>
          <p:cNvPr id="7170" name="Picture 2" descr="C:\Users\Антон\Documents\Антон Документы\МАИ Курс лекций\Атмосфера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071546"/>
            <a:ext cx="7244162" cy="5786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Антон\Documents\Антон Документы\МАИ Курс лекций\Сжимаемост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8638483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тон\Desktop\ЛА по высот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8244"/>
            <a:ext cx="4786346" cy="6829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err="1"/>
              <a:t>North</a:t>
            </a:r>
            <a:r>
              <a:rPr lang="ru-RU" dirty="0"/>
              <a:t> </a:t>
            </a:r>
            <a:r>
              <a:rPr lang="ru-RU" dirty="0" err="1"/>
              <a:t>American</a:t>
            </a:r>
            <a:r>
              <a:rPr lang="ru-RU" dirty="0"/>
              <a:t> X-15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57158" y="1000108"/>
            <a:ext cx="8572560" cy="4071966"/>
          </a:xfrm>
        </p:spPr>
        <p:txBody>
          <a:bodyPr>
            <a:normAutofit fontScale="55000" lnSpcReduction="20000"/>
          </a:bodyPr>
          <a:lstStyle/>
          <a:p>
            <a:r>
              <a:rPr lang="ru-RU" sz="3400" b="1" dirty="0"/>
              <a:t>X-15</a:t>
            </a:r>
            <a:r>
              <a:rPr lang="ru-RU" sz="3400" dirty="0"/>
              <a:t> — </a:t>
            </a:r>
            <a:r>
              <a:rPr lang="ru-RU" sz="3400" dirty="0">
                <a:hlinkClick r:id="rId2" tooltip="Самолёты серии X (США)"/>
              </a:rPr>
              <a:t>экспериментальный </a:t>
            </a:r>
            <a:r>
              <a:rPr lang="ru-RU" sz="3400" dirty="0" err="1">
                <a:hlinkClick r:id="rId2" tooltip="Самолёты серии X (США)"/>
              </a:rPr>
              <a:t>самолёт</a:t>
            </a:r>
            <a:r>
              <a:rPr lang="ru-RU" sz="3400" dirty="0" err="1"/>
              <a:t>-</a:t>
            </a:r>
            <a:r>
              <a:rPr lang="ru-RU" sz="3400" dirty="0" err="1">
                <a:hlinkClick r:id="rId3" tooltip="Ракетоплан"/>
              </a:rPr>
              <a:t>ракетоплан</a:t>
            </a:r>
            <a:r>
              <a:rPr lang="ru-RU" sz="3400" dirty="0"/>
              <a:t> </a:t>
            </a:r>
            <a:r>
              <a:rPr lang="ru-RU" sz="3400" dirty="0">
                <a:hlinkClick r:id="rId4" tooltip="США"/>
              </a:rPr>
              <a:t>США</a:t>
            </a:r>
            <a:r>
              <a:rPr lang="ru-RU" sz="3400" dirty="0"/>
              <a:t>, оснащённый </a:t>
            </a:r>
            <a:r>
              <a:rPr lang="ru-RU" sz="3400" dirty="0">
                <a:hlinkClick r:id="rId5" tooltip="Ракетный двигатель"/>
              </a:rPr>
              <a:t>ракетными двигателями</a:t>
            </a:r>
            <a:r>
              <a:rPr lang="ru-RU" sz="3400" dirty="0"/>
              <a:t>. Первый и на 40 лет единственный в истории пилотируемый </a:t>
            </a:r>
            <a:r>
              <a:rPr lang="ru-RU" sz="3400" dirty="0">
                <a:hlinkClick r:id="rId6" tooltip="Гиперзвуковой летательный аппарат"/>
              </a:rPr>
              <a:t>гиперзвуковой летательный аппарат</a:t>
            </a:r>
            <a:r>
              <a:rPr lang="ru-RU" sz="3400" dirty="0"/>
              <a:t>-самолёт, совершавший </a:t>
            </a:r>
            <a:r>
              <a:rPr lang="ru-RU" sz="3400" dirty="0">
                <a:hlinkClick r:id="rId7" tooltip="Суборбитальный космический полёт"/>
              </a:rPr>
              <a:t>суборбитальные</a:t>
            </a:r>
            <a:r>
              <a:rPr lang="ru-RU" sz="3400" dirty="0"/>
              <a:t> </a:t>
            </a:r>
            <a:r>
              <a:rPr lang="ru-RU" sz="3400" dirty="0">
                <a:hlinkClick r:id="rId8" tooltip="Пилотируемый космический полёт"/>
              </a:rPr>
              <a:t>пилотируемые космические полёты</a:t>
            </a:r>
            <a:r>
              <a:rPr lang="ru-RU" sz="3400" dirty="0"/>
              <a:t>. Основная задача Х-15 — изучение условий полета на </a:t>
            </a:r>
            <a:r>
              <a:rPr lang="ru-RU" sz="3400" dirty="0">
                <a:hlinkClick r:id="rId9" tooltip="Гиперзвуковая скорость"/>
              </a:rPr>
              <a:t>гиперзвуковых скоростях</a:t>
            </a:r>
            <a:r>
              <a:rPr lang="ru-RU" sz="3400" dirty="0"/>
              <a:t> и входа в атмосферу крылатых аппаратов, оценка новых конструкторских решений, теплозащитных покрытий, психофизиологических аспектов управления в верхних слоях атмосферы. Общая концепция проекта была утверждена в </a:t>
            </a:r>
            <a:r>
              <a:rPr lang="ru-RU" sz="3400" dirty="0">
                <a:hlinkClick r:id="rId10" tooltip="1954"/>
              </a:rPr>
              <a:t>1954</a:t>
            </a:r>
            <a:r>
              <a:rPr lang="ru-RU" sz="3400" dirty="0"/>
              <a:t> г. В конкурсе на создание </a:t>
            </a:r>
            <a:r>
              <a:rPr lang="ru-RU" sz="3400" dirty="0" err="1">
                <a:hlinkClick r:id="rId3" tooltip="Ракетоплан"/>
              </a:rPr>
              <a:t>ракетоплана</a:t>
            </a:r>
            <a:r>
              <a:rPr lang="ru-RU" sz="3400" dirty="0"/>
              <a:t> приняли участие четыре промышленные компании </a:t>
            </a:r>
            <a:r>
              <a:rPr lang="ru-RU" sz="3400" dirty="0" err="1">
                <a:hlinkClick r:id="rId11" tooltip="Bell Aircraft"/>
              </a:rPr>
              <a:t>Bell</a:t>
            </a:r>
            <a:r>
              <a:rPr lang="ru-RU" sz="3400" dirty="0">
                <a:hlinkClick r:id="rId11" tooltip="Bell Aircraft"/>
              </a:rPr>
              <a:t> </a:t>
            </a:r>
            <a:r>
              <a:rPr lang="ru-RU" sz="3400" dirty="0" err="1">
                <a:hlinkClick r:id="rId11" tooltip="Bell Aircraft"/>
              </a:rPr>
              <a:t>Aircraft</a:t>
            </a:r>
            <a:r>
              <a:rPr lang="ru-RU" sz="3400" dirty="0"/>
              <a:t>, </a:t>
            </a:r>
            <a:r>
              <a:rPr lang="ru-RU" sz="3400" dirty="0" err="1">
                <a:hlinkClick r:id="rId12" tooltip="McDonnell Douglas"/>
              </a:rPr>
              <a:t>McDonnell</a:t>
            </a:r>
            <a:r>
              <a:rPr lang="ru-RU" sz="3400" dirty="0">
                <a:hlinkClick r:id="rId12" tooltip="McDonnell Douglas"/>
              </a:rPr>
              <a:t> </a:t>
            </a:r>
            <a:r>
              <a:rPr lang="ru-RU" sz="3400" dirty="0" err="1">
                <a:hlinkClick r:id="rId12" tooltip="McDonnell Douglas"/>
              </a:rPr>
              <a:t>Douglas</a:t>
            </a:r>
            <a:r>
              <a:rPr lang="ru-RU" sz="3400" dirty="0"/>
              <a:t>, </a:t>
            </a:r>
            <a:r>
              <a:rPr lang="ru-RU" sz="3400" dirty="0" err="1">
                <a:hlinkClick r:id="rId13" tooltip="Republic Aviation Company"/>
              </a:rPr>
              <a:t>Republic</a:t>
            </a:r>
            <a:r>
              <a:rPr lang="ru-RU" sz="3400" dirty="0">
                <a:hlinkClick r:id="rId13" tooltip="Republic Aviation Company"/>
              </a:rPr>
              <a:t> </a:t>
            </a:r>
            <a:r>
              <a:rPr lang="ru-RU" sz="3400" dirty="0" err="1">
                <a:hlinkClick r:id="rId13" tooltip="Republic Aviation Company"/>
              </a:rPr>
              <a:t>Aviation</a:t>
            </a:r>
            <a:r>
              <a:rPr lang="ru-RU" sz="3400" dirty="0">
                <a:hlinkClick r:id="rId13" tooltip="Republic Aviation Company"/>
              </a:rPr>
              <a:t> </a:t>
            </a:r>
            <a:r>
              <a:rPr lang="ru-RU" sz="3400" dirty="0" err="1">
                <a:hlinkClick r:id="rId13" tooltip="Republic Aviation Company"/>
              </a:rPr>
              <a:t>Company</a:t>
            </a:r>
            <a:r>
              <a:rPr lang="ru-RU" sz="3400" dirty="0"/>
              <a:t>, </a:t>
            </a:r>
            <a:r>
              <a:rPr lang="ru-RU" sz="3400" dirty="0" err="1">
                <a:hlinkClick r:id="rId14" tooltip="North American Aviation"/>
              </a:rPr>
              <a:t>North</a:t>
            </a:r>
            <a:r>
              <a:rPr lang="ru-RU" sz="3400" dirty="0">
                <a:hlinkClick r:id="rId14" tooltip="North American Aviation"/>
              </a:rPr>
              <a:t> </a:t>
            </a:r>
            <a:r>
              <a:rPr lang="ru-RU" sz="3400" dirty="0" err="1">
                <a:hlinkClick r:id="rId14" tooltip="North American Aviation"/>
              </a:rPr>
              <a:t>American</a:t>
            </a:r>
            <a:r>
              <a:rPr lang="ru-RU" sz="3400" dirty="0">
                <a:hlinkClick r:id="rId14" tooltip="North American Aviation"/>
              </a:rPr>
              <a:t> </a:t>
            </a:r>
            <a:r>
              <a:rPr lang="ru-RU" sz="3400" dirty="0" err="1">
                <a:hlinkClick r:id="rId14" tooltip="North American Aviation"/>
              </a:rPr>
              <a:t>Aviation</a:t>
            </a:r>
            <a:r>
              <a:rPr lang="ru-RU" sz="3400" dirty="0"/>
              <a:t>, последняя в итоге стала победителем.</a:t>
            </a:r>
          </a:p>
          <a:p>
            <a:r>
              <a:rPr lang="ru-RU" sz="3400" dirty="0"/>
              <a:t>Высота полёта до 107 км, скорость до 6,72 </a:t>
            </a:r>
            <a:r>
              <a:rPr lang="ru-RU" sz="3400" dirty="0">
                <a:hlinkClick r:id="rId15" tooltip="Число Маха"/>
              </a:rPr>
              <a:t>М</a:t>
            </a:r>
            <a:endParaRPr lang="ru-RU" sz="3400" dirty="0"/>
          </a:p>
          <a:p>
            <a:r>
              <a:rPr lang="ru-RU" sz="3400" dirty="0"/>
              <a:t>Стартовал по технологии </a:t>
            </a:r>
            <a:r>
              <a:rPr lang="ru-RU" sz="3400" dirty="0">
                <a:hlinkClick r:id="rId16" tooltip="Воздушный старт"/>
              </a:rPr>
              <a:t>воздушный старт</a:t>
            </a:r>
            <a:r>
              <a:rPr lang="ru-RU" sz="3400" dirty="0"/>
              <a:t> со </a:t>
            </a:r>
            <a:r>
              <a:rPr lang="ru-RU" sz="3400" dirty="0">
                <a:hlinkClick r:id="rId17" tooltip="Boeing B-52 Stratofortress"/>
              </a:rPr>
              <a:t>стратегического бомбардировщика «Б-52»</a:t>
            </a:r>
            <a:r>
              <a:rPr lang="ru-RU" sz="3400" dirty="0"/>
              <a:t> (подвешивался под крылом), отцепка от носителя производилась на высоте порядка 15 км, приземлялся самостоятельно на авиабазе, расположенной на дне высохшего </a:t>
            </a:r>
            <a:r>
              <a:rPr lang="ru-RU" sz="3400" dirty="0">
                <a:hlinkClick r:id="rId18" tooltip="Минеральное озеро"/>
              </a:rPr>
              <a:t>солёного озера</a:t>
            </a:r>
            <a:r>
              <a:rPr lang="ru-RU" sz="3400" dirty="0"/>
              <a:t>. Общее время полёта от момента отделения от носителя до приземления составляло порядка 15 минут. Всего по программе Х-15 было выполнено 199 полётов.</a:t>
            </a:r>
          </a:p>
          <a:p>
            <a:endParaRPr lang="ru-RU" dirty="0"/>
          </a:p>
        </p:txBody>
      </p:sp>
      <p:pic>
        <p:nvPicPr>
          <p:cNvPr id="1026" name="Picture 2" descr="X-15 in flight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857488" y="4391157"/>
            <a:ext cx="3714776" cy="2466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Антон\Documents\Антон Документы\МАИ Курс лекций\Рисунки Введение в АРКТ\Рисунок (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892" y="0"/>
            <a:ext cx="4986215" cy="6858000"/>
          </a:xfrm>
          <a:prstGeom prst="rect">
            <a:avLst/>
          </a:prstGeom>
          <a:noFill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/>
          </a:bodyPr>
          <a:lstStyle/>
          <a:p>
            <a:r>
              <a:rPr lang="ru-RU" sz="2200" b="1" dirty="0"/>
              <a:t>Классификация самолётов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375</Words>
  <Application>Microsoft Office PowerPoint</Application>
  <PresentationFormat>Экран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Атмосфера</vt:lpstr>
      <vt:lpstr>Презентация PowerPoint</vt:lpstr>
      <vt:lpstr>Презентация PowerPoint</vt:lpstr>
      <vt:lpstr>North American X-15</vt:lpstr>
      <vt:lpstr>Классификация самолётов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 Egorov</dc:creator>
  <cp:lastModifiedBy>Anton Egorov</cp:lastModifiedBy>
  <cp:revision>2</cp:revision>
  <dcterms:created xsi:type="dcterms:W3CDTF">2020-08-20T09:35:55Z</dcterms:created>
  <dcterms:modified xsi:type="dcterms:W3CDTF">2020-08-27T10:42:31Z</dcterms:modified>
</cp:coreProperties>
</file>