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7" r:id="rId2"/>
    <p:sldId id="308" r:id="rId3"/>
    <p:sldId id="309" r:id="rId4"/>
    <p:sldId id="310" r:id="rId5"/>
    <p:sldId id="265" r:id="rId6"/>
    <p:sldId id="413" r:id="rId7"/>
    <p:sldId id="432" r:id="rId8"/>
    <p:sldId id="487" r:id="rId9"/>
    <p:sldId id="429" r:id="rId10"/>
    <p:sldId id="483" r:id="rId11"/>
    <p:sldId id="336" r:id="rId12"/>
    <p:sldId id="337" r:id="rId13"/>
    <p:sldId id="340" r:id="rId14"/>
    <p:sldId id="415" r:id="rId15"/>
    <p:sldId id="416" r:id="rId16"/>
    <p:sldId id="417" r:id="rId17"/>
    <p:sldId id="418" r:id="rId18"/>
    <p:sldId id="41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37E92-4CF2-408A-A4F5-D9DF1B97A56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1AF9-A707-4C59-B93C-02DB88551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7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0FDBB-9053-41B6-BCE1-665B3E59812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1C49B-B4A1-4C8E-837C-83F03F6E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1516D1-D3B1-425A-ABF1-903E917AB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0B869-26BB-4272-9525-4520CED9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00FA0F-C50F-4AAB-89E3-D28087BC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C88D6-C44E-4C79-AAD1-E2C81D6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60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25FFC-35E4-438B-8AE2-C97B1C29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78A885-9DF9-4EE9-A1E9-E6BDB6313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7DE01-71EE-4099-AB25-7F2B9F2D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7C3EAB-A392-4379-BF2C-311078A3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B0A66-CE20-4D26-AD8C-83E8F75C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7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852CC9-3D2B-480F-A4A9-C243F8B58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CAEBEB-1E80-4C47-B598-4EB8B2ACC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D036B-B867-4C5C-BCE7-B86AB2BD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53CFC-C792-4978-86D2-FD06843B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B2DCD-F0AD-46A5-923E-8B21EB41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5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FE682-6F28-416C-A5AA-7E2FACC4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CCB22-C0DA-422D-A23D-B68AD8B1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C44153-FB70-4390-982D-0D18D8BA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88812-23ED-4B0E-9744-4CABA90C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B27E9-FA13-4CF8-8910-3FD2EA8F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00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B99C-89F2-44C5-9965-60871D39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3D00D-5DA9-46A4-8495-6B656776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5823A-B5C7-4475-AFB0-DD11B82B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38307-16D8-4E84-9572-437FD956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CBFA5-E0A1-4873-83AD-EC119C6F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34663-227B-4E7A-ACBA-DC872214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AD51F-4EE0-4714-8B2F-03FC61B58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CDAEF9-1C03-4AE5-B4F2-D8C21005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3CFAA3-D8B5-4AD5-B145-C9306183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3BA4E4-F9D9-4732-B888-CE1590BD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CB821-027A-4BA1-9ECB-00FB6851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5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CE96D-CF4E-4219-A762-19315415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A5E14-8143-4A28-8157-A65230E4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254ACA-DF46-4C14-BCC3-FDE40C62F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E93A0B-B309-4B17-8E56-12EB648A1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07FE55-ECBF-4A84-BB65-F429FD15A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508AA0-9EC0-4E0E-85F2-7A92875B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5E250C-AD63-4103-AA89-72FC44AD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E47595-4046-4CAE-8E4B-D044C726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9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22311-7145-4884-8154-C2102DC2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8EF031-8FC6-485F-8C72-7460C399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634463-7150-4636-A9DA-7815EF8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36775E-34E1-414C-B359-20A54891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36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99C12E-667E-4F94-BF6A-2BF9D6F8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FAD41C-310B-4B51-82E5-51859B67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1F708D-26FC-4C09-BEA5-04F29E7F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D189F-AC71-49A5-9D07-C12159CE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6EAF9-CA9D-4735-AB2B-3D5D88FF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1257B3-8DB5-4621-80B0-06125510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5A0E3-8B5E-4A98-B4D0-28FCEEF5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989DE4-0ECA-45E7-A7E2-0E3A5B26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D22016-624F-4516-B335-1317AC8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B2C81-2CCC-4191-B0A8-B38C3CD3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A36C88-6A7A-4A94-BEB1-A8AB0F3E2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3BE857-E55D-487A-A8E3-80F0DABD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984A56-29C1-45CE-AE46-FF7AF7AF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FECEC6-65C3-49D9-8947-E473B8F3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BC973B-4E4E-4A0C-86F3-CB09F6E2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2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D9514-C7C8-44D5-BDE6-C0DBD7C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3E7F8-DD39-44A2-BF72-485CB143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B903DE-6E74-4C8B-8E35-424A2DE4D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AA87-772F-4CD2-9864-BB010D720AD3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C3F171-D746-44F7-BD80-2B98E873D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B5222-65DF-4A44-A96D-46901BFD2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48A9-7938-4F19-883D-2CD0C80DD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Антон\Documents\Антон Документы\МАИ Курс лекций\Аэростат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56716" cy="452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ru-RU" sz="1800" b="1" dirty="0" err="1"/>
              <a:t>Спутная</a:t>
            </a:r>
            <a:r>
              <a:rPr lang="ru-RU" sz="1800" b="1" dirty="0"/>
              <a:t> струя</a:t>
            </a:r>
          </a:p>
        </p:txBody>
      </p:sp>
      <p:pic>
        <p:nvPicPr>
          <p:cNvPr id="4" name="Содержимое 3" descr="спутная струя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971" r="11953"/>
          <a:stretch>
            <a:fillRect/>
          </a:stretch>
        </p:blipFill>
        <p:spPr>
          <a:xfrm>
            <a:off x="0" y="887280"/>
            <a:ext cx="9010500" cy="513400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1800" b="1" dirty="0"/>
              <a:t>Значение аэродинамического качества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4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Энергетические затраты ЛА, использующего </a:t>
            </a:r>
            <a:r>
              <a:rPr lang="ru-RU" b="1" dirty="0"/>
              <a:t>аэродинамический принцип</a:t>
            </a:r>
            <a:r>
              <a:rPr lang="ru-RU" dirty="0"/>
              <a:t> полета, будут тем меньше, чем меньше будет сила лобового сопротивления </a:t>
            </a:r>
            <a:r>
              <a:rPr lang="ru-RU" b="1" i="1" dirty="0" err="1"/>
              <a:t>X</a:t>
            </a:r>
            <a:r>
              <a:rPr lang="ru-RU" baseline="-25000" dirty="0" err="1"/>
              <a:t>a</a:t>
            </a:r>
            <a:r>
              <a:rPr lang="ru-RU" dirty="0"/>
              <a:t>, возникающая при создании необходимой для полета подъемной силы </a:t>
            </a:r>
            <a:r>
              <a:rPr lang="ru-RU" b="1" i="1" dirty="0" err="1"/>
              <a:t>Y</a:t>
            </a:r>
            <a:r>
              <a:rPr lang="ru-RU" baseline="-25000" dirty="0" err="1"/>
              <a:t>a</a:t>
            </a:r>
            <a:r>
              <a:rPr lang="ru-RU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i="1" u="sng" dirty="0"/>
              <a:t>Аэродинамическое качество</a:t>
            </a:r>
            <a:r>
              <a:rPr lang="ru-RU" dirty="0"/>
              <a:t> </a:t>
            </a:r>
            <a:r>
              <a:rPr lang="ru-RU" b="1" u="sng" dirty="0"/>
              <a:t>ЛА</a:t>
            </a:r>
          </a:p>
          <a:p>
            <a:pPr algn="ctr">
              <a:lnSpc>
                <a:spcPct val="120000"/>
              </a:lnSpc>
              <a:buNone/>
            </a:pPr>
            <a:endParaRPr lang="ru-RU" dirty="0"/>
          </a:p>
          <a:p>
            <a:pPr algn="ctr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/>
              <a:t>Аэродинамическое качество</a:t>
            </a:r>
            <a:r>
              <a:rPr lang="ru-RU" dirty="0"/>
              <a:t> </a:t>
            </a:r>
            <a:r>
              <a:rPr lang="ru-RU" i="1" dirty="0"/>
              <a:t>является свойством ЛА, определяемым в основном его геометрическими параметрами.</a:t>
            </a:r>
            <a:r>
              <a:rPr lang="ru-RU" dirty="0"/>
              <a:t> </a:t>
            </a:r>
          </a:p>
          <a:p>
            <a:pPr>
              <a:buNone/>
            </a:pPr>
            <a:br>
              <a:rPr lang="ru-RU" dirty="0"/>
            </a:br>
            <a:endParaRPr lang="ru-RU" dirty="0"/>
          </a:p>
        </p:txBody>
      </p:sp>
      <p:pic>
        <p:nvPicPr>
          <p:cNvPr id="72705" name="Picture 1" descr="C:\Users\Антон\Documents\Scanned Documents\Рисунок (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620688"/>
            <a:ext cx="4104456" cy="2466820"/>
          </a:xfrm>
          <a:prstGeom prst="rect">
            <a:avLst/>
          </a:prstGeom>
          <a:noFill/>
        </p:spPr>
      </p:pic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4195312"/>
            <a:ext cx="648072" cy="462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490066"/>
          </a:xfrm>
        </p:spPr>
        <p:txBody>
          <a:bodyPr>
            <a:normAutofit fontScale="90000"/>
          </a:bodyPr>
          <a:lstStyle/>
          <a:p>
            <a:pPr algn="l"/>
            <a:br>
              <a:rPr lang="ru-RU" dirty="0"/>
            </a:br>
            <a:r>
              <a:rPr lang="ru-RU" sz="1800" b="1" dirty="0"/>
              <a:t>Полет планера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Содержимое 4" descr="10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412776"/>
            <a:ext cx="4440816" cy="3168352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620689"/>
            <a:ext cx="4114800" cy="55054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b="1" dirty="0"/>
              <a:t>Планер</a:t>
            </a:r>
            <a:r>
              <a:rPr lang="ru-RU" sz="1400" dirty="0"/>
              <a:t> </a:t>
            </a:r>
            <a:r>
              <a:rPr lang="ru-RU" sz="1400" i="1" dirty="0"/>
              <a:t>не имеет силовой установки.</a:t>
            </a:r>
            <a:r>
              <a:rPr lang="ru-RU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Скорость планирования 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При полете планера на создание подъемной силы и преодоление силы лобового сопротивления  с потерей высоты расходуется потенциальная энергия, которой обладал планер, доставленный на высоту начала планирования  с помощью </a:t>
            </a:r>
            <a:r>
              <a:rPr lang="ru-RU" sz="1400" b="1" u="sng" dirty="0"/>
              <a:t>самолета-буксировщика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600" dirty="0"/>
              <a:t>п</a:t>
            </a:r>
            <a:r>
              <a:rPr lang="ru-RU" sz="1400" dirty="0"/>
              <a:t>ланер может увеличить запас энергии, набирая высоту за счет энергии "</a:t>
            </a:r>
            <a:r>
              <a:rPr lang="ru-RU" sz="1400" b="1" u="sng" dirty="0" err="1"/>
              <a:t>термиков</a:t>
            </a:r>
            <a:r>
              <a:rPr lang="ru-RU" sz="1400" dirty="0"/>
              <a:t>" –  восходящих потоков теплого воздуха.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При планировании на планер действуют силы: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    Отсюда 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Чем больше </a:t>
            </a:r>
            <a:r>
              <a:rPr lang="en-GB" sz="1400" b="1" dirty="0"/>
              <a:t>K</a:t>
            </a:r>
            <a:r>
              <a:rPr lang="en-GB" sz="1400" b="1" baseline="-25000" dirty="0"/>
              <a:t>a</a:t>
            </a:r>
            <a:r>
              <a:rPr lang="ru-RU" sz="1400" dirty="0"/>
              <a:t>  у планера, тем более пологой будет траектория его планирования и соответственно будет больше дальность полета</a:t>
            </a:r>
            <a:r>
              <a:rPr lang="ru-RU" sz="1400" i="1" dirty="0"/>
              <a:t>.  </a:t>
            </a:r>
          </a:p>
          <a:p>
            <a:pPr>
              <a:buNone/>
            </a:pPr>
            <a:endParaRPr lang="ru-RU" sz="1400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1196752"/>
            <a:ext cx="876300" cy="266700"/>
          </a:xfrm>
          <a:prstGeom prst="rect">
            <a:avLst/>
          </a:prstGeom>
          <a:noFill/>
        </p:spPr>
      </p:pic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3789040"/>
            <a:ext cx="922338" cy="236538"/>
          </a:xfrm>
          <a:prstGeom prst="rect">
            <a:avLst/>
          </a:prstGeom>
          <a:noFill/>
        </p:spPr>
      </p:pic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4077072"/>
            <a:ext cx="922338" cy="236538"/>
          </a:xfrm>
          <a:prstGeom prst="rect">
            <a:avLst/>
          </a:prstGeom>
          <a:noFill/>
        </p:spPr>
      </p:pic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4437112"/>
            <a:ext cx="1143000" cy="465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78098"/>
          </a:xfrm>
        </p:spPr>
        <p:txBody>
          <a:bodyPr>
            <a:normAutofit fontScale="90000"/>
          </a:bodyPr>
          <a:lstStyle/>
          <a:p>
            <a:pPr algn="l"/>
            <a:r>
              <a:rPr lang="ru-RU" sz="1800" b="1" dirty="0"/>
              <a:t>Полет самолета</a:t>
            </a:r>
            <a:br>
              <a:rPr lang="ru-RU" b="1" dirty="0"/>
            </a:b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1907704" y="332656"/>
            <a:ext cx="7236296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b="1" dirty="0"/>
              <a:t>Горизонтальный полет </a:t>
            </a:r>
            <a:r>
              <a:rPr lang="ru-RU" sz="1400" dirty="0"/>
              <a:t>– это прямолинейный полет в вертикальной плоскости на постоянной высоте. Условие горизонтального полета:</a:t>
            </a:r>
          </a:p>
        </p:txBody>
      </p:sp>
      <p:pic>
        <p:nvPicPr>
          <p:cNvPr id="14" name="Рисунок 13" descr="I:\МАИ Курс лекций Файлы\scan\1 Горизонтальный полет.jpg"/>
          <p:cNvPicPr/>
          <p:nvPr/>
        </p:nvPicPr>
        <p:blipFill>
          <a:blip r:embed="rId2" cstate="print"/>
          <a:srcRect t="8470"/>
          <a:stretch>
            <a:fillRect/>
          </a:stretch>
        </p:blipFill>
        <p:spPr bwMode="auto">
          <a:xfrm>
            <a:off x="683568" y="908720"/>
            <a:ext cx="7704855" cy="56166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/>
          <p:cNvSpPr txBox="1"/>
          <p:nvPr/>
        </p:nvSpPr>
        <p:spPr>
          <a:xfrm>
            <a:off x="1619672" y="4941168"/>
            <a:ext cx="648072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500" dirty="0"/>
              <a:t>тяги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5696" y="3789040"/>
            <a:ext cx="7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1800" b="1" dirty="0"/>
              <a:t>Набор высоты и снижение</a:t>
            </a:r>
          </a:p>
        </p:txBody>
      </p:sp>
      <p:pic>
        <p:nvPicPr>
          <p:cNvPr id="4" name="Picture 2" descr="I:\МАИ Курс лекций Файлы\scan\2 Набор высоты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229600" cy="3116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1800" b="1" dirty="0"/>
              <a:t>Набор высоты и снижение</a:t>
            </a:r>
            <a:br>
              <a:rPr lang="ru-RU" sz="1800" b="1" dirty="0"/>
            </a:br>
            <a:br>
              <a:rPr lang="ru-RU" sz="1800" b="1" dirty="0"/>
            </a:br>
            <a:r>
              <a:rPr lang="ru-RU" sz="1800" b="1" dirty="0"/>
              <a:t>Снижение </a:t>
            </a:r>
            <a:r>
              <a:rPr lang="ru-RU" sz="1800" dirty="0"/>
              <a:t>– прямолинейное движение самолета вниз по наклонной к горизонту траектории.</a:t>
            </a:r>
          </a:p>
        </p:txBody>
      </p:sp>
      <p:pic>
        <p:nvPicPr>
          <p:cNvPr id="115714" name="Picture 2" descr="I:\МАИ Курс лекций Файлы\scan\3 снижение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6984776" cy="53031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1800" b="1" dirty="0"/>
              <a:t>Снижение при работающем двигателе</a:t>
            </a:r>
          </a:p>
        </p:txBody>
      </p:sp>
      <p:pic>
        <p:nvPicPr>
          <p:cNvPr id="116738" name="Picture 2" descr="I:\МАИ Курс лекций Файлы\scan\4 Снижение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124744"/>
            <a:ext cx="7652712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ru-RU" sz="1800" b="1" dirty="0"/>
              <a:t>Взлет и посадка</a:t>
            </a:r>
          </a:p>
        </p:txBody>
      </p:sp>
      <p:pic>
        <p:nvPicPr>
          <p:cNvPr id="117763" name="Picture 3" descr="C:\Users\Антон\Documents\Scanned Documents\Рисунок (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21" y="620688"/>
            <a:ext cx="8309046" cy="2520280"/>
          </a:xfrm>
          <a:prstGeom prst="rect">
            <a:avLst/>
          </a:prstGeom>
          <a:noFill/>
        </p:spPr>
      </p:pic>
      <p:pic>
        <p:nvPicPr>
          <p:cNvPr id="117764" name="Picture 4" descr="I:\МАИ Курс лекций Файлы\scan\6 посадка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12976"/>
            <a:ext cx="8229600" cy="3334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1800" b="1" dirty="0"/>
              <a:t>Дальность и продолжительность полета</a:t>
            </a:r>
          </a:p>
        </p:txBody>
      </p:sp>
      <p:pic>
        <p:nvPicPr>
          <p:cNvPr id="4" name="Содержимое 3" descr="8 Дальность полет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7970987" cy="521744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Антон\Documents\Антон Документы\МАИ Курс лекций\Дирижабл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52"/>
            <a:ext cx="9131430" cy="4857784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0" y="5072074"/>
            <a:ext cx="80724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Классификация дирижаблей</a:t>
            </a:r>
          </a:p>
          <a:p>
            <a:pPr marL="457200" indent="-457200">
              <a:buAutoNum type="arabicPeriod"/>
            </a:pPr>
            <a:r>
              <a:rPr lang="ru-RU" sz="2000" b="1" dirty="0"/>
              <a:t>Свободные/Привязные</a:t>
            </a:r>
          </a:p>
          <a:p>
            <a:pPr marL="457200" indent="-457200">
              <a:buAutoNum type="arabicPeriod"/>
            </a:pPr>
            <a:r>
              <a:rPr lang="ru-RU" sz="2000" b="1" dirty="0"/>
              <a:t>Жёсткие/Полужёсткие/Мягкие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365127"/>
            <a:ext cx="6247606" cy="1013100"/>
          </a:xfrm>
        </p:spPr>
        <p:txBody>
          <a:bodyPr>
            <a:normAutofit/>
          </a:bodyPr>
          <a:lstStyle/>
          <a:p>
            <a:r>
              <a:rPr lang="ru-RU" dirty="0"/>
              <a:t>ВОЗДУХОПЛАВАНИЕ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67744" y="836712"/>
            <a:ext cx="6480720" cy="5289453"/>
          </a:xfrm>
        </p:spPr>
        <p:txBody>
          <a:bodyPr>
            <a:normAutofit fontScale="25000" lnSpcReduction="20000"/>
          </a:bodyPr>
          <a:lstStyle/>
          <a:p>
            <a:pPr marL="0" indent="252000">
              <a:buNone/>
            </a:pPr>
            <a:r>
              <a:rPr lang="ru-RU" sz="7200" dirty="0"/>
              <a:t>На все тела в воздухе действует выталкивающая (архимедова) сила: </a:t>
            </a:r>
          </a:p>
          <a:p>
            <a:pPr marL="0" indent="25200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b="1" i="1" dirty="0" err="1"/>
              <a:t>F</a:t>
            </a:r>
            <a:r>
              <a:rPr lang="ru-RU" sz="7200" b="1" baseline="-25000" dirty="0" err="1"/>
              <a:t>а</a:t>
            </a:r>
            <a:r>
              <a:rPr lang="ru-RU" sz="7200" b="1" i="1" dirty="0"/>
              <a:t> = </a:t>
            </a:r>
            <a:r>
              <a:rPr lang="ru-RU" sz="7200" b="1" i="1" dirty="0" err="1"/>
              <a:t>g</a:t>
            </a:r>
            <a:r>
              <a:rPr lang="ru-RU" sz="7200" b="1" i="1" dirty="0"/>
              <a:t> </a:t>
            </a:r>
            <a:r>
              <a:rPr lang="ru-RU" sz="7200" b="1" dirty="0" err="1"/>
              <a:t>ρ</a:t>
            </a:r>
            <a:r>
              <a:rPr lang="ru-RU" sz="7200" b="1" baseline="-25000" dirty="0" err="1"/>
              <a:t>в</a:t>
            </a:r>
            <a:r>
              <a:rPr lang="en-GB" sz="7200" b="1" i="1" dirty="0"/>
              <a:t>W</a:t>
            </a:r>
            <a:r>
              <a:rPr lang="ru-RU" sz="7200" b="1" i="1" dirty="0"/>
              <a:t>, </a:t>
            </a:r>
            <a:endParaRPr lang="ru-RU" sz="72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/>
              <a:t>где </a:t>
            </a:r>
            <a:r>
              <a:rPr lang="en-GB" sz="7200" b="1" i="1" dirty="0"/>
              <a:t>g</a:t>
            </a:r>
            <a:r>
              <a:rPr lang="en-GB" sz="7200" dirty="0"/>
              <a:t> </a:t>
            </a:r>
            <a:r>
              <a:rPr lang="ru-RU" sz="7200" dirty="0"/>
              <a:t>– ускорение свободного падения; </a:t>
            </a:r>
            <a:r>
              <a:rPr lang="ru-RU" sz="7200" b="1" dirty="0" err="1"/>
              <a:t>ρ</a:t>
            </a:r>
            <a:r>
              <a:rPr lang="ru-RU" sz="7200" b="1" baseline="-25000" dirty="0" err="1"/>
              <a:t>в </a:t>
            </a:r>
            <a:r>
              <a:rPr lang="ru-RU" sz="7200" dirty="0"/>
              <a:t>– плотность окружающего воздуха; </a:t>
            </a:r>
            <a:r>
              <a:rPr lang="en-GB" sz="7200" dirty="0"/>
              <a:t> </a:t>
            </a:r>
            <a:r>
              <a:rPr lang="en-GB" sz="7200" b="1" i="1" dirty="0"/>
              <a:t>W </a:t>
            </a:r>
            <a:r>
              <a:rPr lang="ru-RU" sz="7200" dirty="0"/>
              <a:t>– объем воздушного шара. </a:t>
            </a:r>
          </a:p>
          <a:p>
            <a:pPr marL="0" indent="252000">
              <a:buNone/>
            </a:pPr>
            <a:r>
              <a:rPr lang="ru-RU" sz="7200" dirty="0"/>
              <a:t>При</a:t>
            </a:r>
            <a:r>
              <a:rPr lang="en-GB" sz="7200" dirty="0"/>
              <a:t> </a:t>
            </a:r>
            <a:r>
              <a:rPr lang="ru-RU" sz="7200" dirty="0"/>
              <a:t> </a:t>
            </a:r>
            <a:r>
              <a:rPr lang="ru-RU" sz="7200" b="1" i="1" dirty="0" err="1"/>
              <a:t>F</a:t>
            </a:r>
            <a:r>
              <a:rPr lang="ru-RU" sz="7200" b="1" baseline="-25000" dirty="0" err="1"/>
              <a:t>а</a:t>
            </a:r>
            <a:r>
              <a:rPr lang="ru-RU" sz="7200" b="1" baseline="-25000" dirty="0"/>
              <a:t> </a:t>
            </a:r>
            <a:r>
              <a:rPr lang="en-GB" sz="7200" dirty="0"/>
              <a:t>&gt; </a:t>
            </a:r>
            <a:r>
              <a:rPr lang="en-GB" sz="7200" b="1" i="1" dirty="0"/>
              <a:t>G</a:t>
            </a:r>
            <a:r>
              <a:rPr lang="ru-RU" sz="7200" dirty="0"/>
              <a:t> </a:t>
            </a:r>
            <a:r>
              <a:rPr lang="en-GB" sz="7200" dirty="0"/>
              <a:t> </a:t>
            </a:r>
            <a:r>
              <a:rPr lang="ru-RU" sz="7200" dirty="0"/>
              <a:t>(</a:t>
            </a:r>
            <a:r>
              <a:rPr lang="en-GB" sz="7200" b="1" i="1" dirty="0"/>
              <a:t>G</a:t>
            </a:r>
            <a:r>
              <a:rPr lang="en-GB" sz="7200" dirty="0"/>
              <a:t> </a:t>
            </a:r>
            <a:r>
              <a:rPr lang="ru-RU" sz="7200" dirty="0"/>
              <a:t>–</a:t>
            </a:r>
            <a:r>
              <a:rPr lang="en-GB" sz="7200" dirty="0"/>
              <a:t> </a:t>
            </a:r>
            <a:r>
              <a:rPr lang="ru-RU" sz="7200" dirty="0"/>
              <a:t>вес шара) шар взлетает. Чтобы воздушный шар поднимался выше, его надо наполнить газом, плотность которого меньше, чем воздуха. Это может быть водород, гелий или нагретый воздух. </a:t>
            </a:r>
          </a:p>
          <a:p>
            <a:pPr marL="0" indent="252000">
              <a:buNone/>
            </a:pPr>
            <a:r>
              <a:rPr lang="ru-RU" sz="7200" dirty="0"/>
              <a:t>Подъемная сила воздушного шара равна разности между архимедовой силой и действующей на шар силой тяжести:</a:t>
            </a:r>
          </a:p>
          <a:p>
            <a:pPr marL="0" indent="252000" algn="ctr">
              <a:buNone/>
            </a:pPr>
            <a:r>
              <a:rPr lang="ru-RU" sz="7200" b="1" i="1" dirty="0" err="1"/>
              <a:t>F</a:t>
            </a:r>
            <a:r>
              <a:rPr lang="ru-RU" sz="7200" b="1" baseline="-25000" dirty="0" err="1"/>
              <a:t>под</a:t>
            </a:r>
            <a:r>
              <a:rPr lang="ru-RU" sz="7200" b="1" dirty="0"/>
              <a:t> = </a:t>
            </a:r>
            <a:r>
              <a:rPr lang="ru-RU" sz="7200" b="1" i="1" dirty="0" err="1"/>
              <a:t>F</a:t>
            </a:r>
            <a:r>
              <a:rPr lang="ru-RU" sz="7200" b="1" baseline="-25000" dirty="0" err="1"/>
              <a:t>а</a:t>
            </a:r>
            <a:r>
              <a:rPr lang="ru-RU" sz="7200" b="1" dirty="0"/>
              <a:t> </a:t>
            </a:r>
            <a:r>
              <a:rPr lang="ru-RU" sz="7200" dirty="0"/>
              <a:t>–</a:t>
            </a:r>
            <a:r>
              <a:rPr lang="ru-RU" sz="7200" b="1" dirty="0"/>
              <a:t> (</a:t>
            </a:r>
            <a:r>
              <a:rPr lang="ru-RU" sz="7200" b="1" i="1" dirty="0" err="1"/>
              <a:t>F</a:t>
            </a:r>
            <a:r>
              <a:rPr lang="ru-RU" sz="7200" b="1" baseline="-25000" dirty="0" err="1"/>
              <a:t>т</a:t>
            </a:r>
            <a:r>
              <a:rPr lang="ru-RU" sz="7200" b="1" dirty="0"/>
              <a:t> </a:t>
            </a:r>
            <a:r>
              <a:rPr lang="ru-RU" sz="7200" b="1" baseline="-25000" dirty="0"/>
              <a:t>оболочки</a:t>
            </a:r>
            <a:r>
              <a:rPr lang="ru-RU" sz="7200" b="1" dirty="0"/>
              <a:t> + </a:t>
            </a:r>
            <a:r>
              <a:rPr lang="ru-RU" sz="7200" b="1" i="1" dirty="0" err="1"/>
              <a:t>F</a:t>
            </a:r>
            <a:r>
              <a:rPr lang="ru-RU" sz="7200" b="1" baseline="-25000" dirty="0" err="1"/>
              <a:t>т</a:t>
            </a:r>
            <a:r>
              <a:rPr lang="ru-RU" sz="7200" b="1" dirty="0"/>
              <a:t> </a:t>
            </a:r>
            <a:r>
              <a:rPr lang="ru-RU" sz="7200" b="1" baseline="-25000" dirty="0"/>
              <a:t>газа внутри </a:t>
            </a:r>
            <a:r>
              <a:rPr lang="ru-RU" sz="7200" b="1" dirty="0"/>
              <a:t>+ </a:t>
            </a:r>
            <a:r>
              <a:rPr lang="ru-RU" sz="7200" b="1" i="1" dirty="0" err="1"/>
              <a:t>F</a:t>
            </a:r>
            <a:r>
              <a:rPr lang="ru-RU" sz="7200" b="1" baseline="-25000" dirty="0" err="1"/>
              <a:t>т</a:t>
            </a:r>
            <a:r>
              <a:rPr lang="ru-RU" sz="7200" b="1" dirty="0"/>
              <a:t> </a:t>
            </a:r>
            <a:r>
              <a:rPr lang="ru-RU" sz="7200" b="1" baseline="-25000" dirty="0"/>
              <a:t>груза</a:t>
            </a:r>
            <a:r>
              <a:rPr lang="ru-RU" sz="7200" b="1" dirty="0"/>
              <a:t>) </a:t>
            </a:r>
            <a:endParaRPr lang="ru-RU" sz="7200" dirty="0"/>
          </a:p>
          <a:p>
            <a:pPr marL="0" indent="252000">
              <a:buNone/>
            </a:pPr>
            <a:r>
              <a:rPr lang="ru-RU" sz="7200" dirty="0"/>
              <a:t>Чем меньше плотность газа, заполняющего воздушный шар данного объема, тем меньше действующая на него сила тяжести и потому тем больше возникающая подъемная сила. При нагревании воздуха от 0 до 100 ⁰</a:t>
            </a:r>
            <a:r>
              <a:rPr lang="en-GB" sz="7200" dirty="0"/>
              <a:t>C</a:t>
            </a:r>
            <a:r>
              <a:rPr lang="ru-RU" sz="7200" dirty="0"/>
              <a:t> его плотность уменьшается только в 1,37 раз. Поэтому подъемная сила шаров, заполненных теплым воздухом, оказывается небольшой. Плотность же водорода в 14 раз меньше плотности воздуха, и подъемная сила шара, наполненного водородом более чем в </a:t>
            </a:r>
            <a:r>
              <a:rPr lang="en-GB" sz="7200" dirty="0"/>
              <a:t>3 </a:t>
            </a:r>
            <a:r>
              <a:rPr lang="ru-RU" sz="7200" dirty="0"/>
              <a:t>раза превышает подъемную силу нагретого воздуха того же объема. Водород, однако, горит и образует с воздухом легко воспламеняющуюся смесь. Негорючим и одновременно легким газом является гелий. </a:t>
            </a:r>
          </a:p>
          <a:p>
            <a:pPr>
              <a:buNone/>
            </a:pPr>
            <a:br>
              <a:rPr lang="ru-RU" sz="7200" dirty="0"/>
            </a:br>
            <a:endParaRPr lang="ru-RU" sz="7200" dirty="0"/>
          </a:p>
          <a:p>
            <a:endParaRPr lang="ru-RU" dirty="0"/>
          </a:p>
        </p:txBody>
      </p:sp>
      <p:pic>
        <p:nvPicPr>
          <p:cNvPr id="4" name="Рисунок 3" descr="http://oliverstwistytales.com.au/wp-content/uploads/2013/04/vintage-hot-air-balloon-blue-800x132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23397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ВОЗДУХОПЛАВАНИЕ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8721"/>
            <a:ext cx="8291264" cy="5217444"/>
          </a:xfrm>
        </p:spPr>
        <p:txBody>
          <a:bodyPr>
            <a:normAutofit fontScale="25000" lnSpcReduction="20000"/>
          </a:bodyPr>
          <a:lstStyle/>
          <a:p>
            <a:pPr marL="0" indent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/>
              <a:t>Плотность воздуха уменьшается с увеличением высоты над  уровнем моря. Поэтому по мере поднятия воздушного шара действующая на него архимедова сила становится меньше. </a:t>
            </a:r>
            <a:br>
              <a:rPr lang="ru-RU" sz="7200" dirty="0"/>
            </a:br>
            <a:r>
              <a:rPr lang="ru-RU" sz="7200" dirty="0"/>
              <a:t>После того, как архимедова сила достигает значения, равного силе тяжести, подъем воздушного шара прекращается. Чтобы подняться еще выше, с шара сбрасывают балласт. При этом сила тяжести уменьшается, и выталкивающая сила вновь оказывается  большей. </a:t>
            </a:r>
          </a:p>
          <a:p>
            <a:pPr marL="0" indent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/>
              <a:t>Для того чтобы опуститься на землю, выталкивающую силу надо уменьшить. Для этого можно уменьшить объем шара. В верхней части оболочки шара имеется специальный выпускной клапан, через который можно выпустить часть газа, после чего шар начнет опускаться вниз.</a:t>
            </a:r>
          </a:p>
          <a:p>
            <a:pPr marL="0" indent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7200" dirty="0"/>
              <a:t>Температуру теплого воздуха внутри воздушного шара можно регулировать с помощью обычной газовой горелки, установленной под оболочкой.  Увеличивая пламя горелки, можно заставить воздушный шар подниматься выше и наоборот. Если подобрать такую температуру, при которой сила тяжести, действующая на шар с корзиной, окажется равной силе Архимеда,  то шар " повиснет" в воздухе. Отсюда находят требуемый объем воздушного шара:</a:t>
            </a:r>
            <a:br>
              <a:rPr lang="ru-RU" sz="7200" dirty="0"/>
            </a:br>
            <a:endParaRPr lang="ru-RU" sz="7200" dirty="0"/>
          </a:p>
          <a:p>
            <a:endParaRPr lang="ru-RU" sz="16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5661248"/>
            <a:ext cx="1006475" cy="434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b="1" dirty="0"/>
              <a:t>Полет дирижабля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Содержимое 4" descr="9.gif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700809"/>
            <a:ext cx="4127732" cy="2736304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11960" y="404664"/>
            <a:ext cx="4932040" cy="6264696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ru-RU" sz="1400" b="1" i="1" u="sng" dirty="0"/>
              <a:t>Аэростатическая подъемная</a:t>
            </a:r>
            <a:r>
              <a:rPr lang="ru-RU" sz="1400" dirty="0"/>
              <a:t> (</a:t>
            </a:r>
            <a:r>
              <a:rPr lang="ru-RU" sz="1400" b="1" i="1" u="sng" dirty="0"/>
              <a:t>архимедова)</a:t>
            </a:r>
            <a:r>
              <a:rPr lang="ru-RU" sz="1400" dirty="0"/>
              <a:t> </a:t>
            </a:r>
            <a:r>
              <a:rPr lang="ru-RU" sz="1400" b="1" i="1" u="sng" dirty="0"/>
              <a:t>сила</a:t>
            </a:r>
            <a:r>
              <a:rPr lang="ru-RU" sz="1400" dirty="0"/>
              <a:t> в соответствии с законом Архимеда</a:t>
            </a:r>
          </a:p>
          <a:p>
            <a:pPr algn="ctr">
              <a:buNone/>
            </a:pPr>
            <a:r>
              <a:rPr lang="en-GB" sz="1400" b="1" i="1" dirty="0"/>
              <a:t>Y </a:t>
            </a:r>
            <a:r>
              <a:rPr lang="en-GB" sz="1400" b="1" dirty="0"/>
              <a:t>= </a:t>
            </a:r>
            <a:r>
              <a:rPr lang="en-GB" sz="1400" b="1" i="1" dirty="0" err="1"/>
              <a:t>W</a:t>
            </a:r>
            <a:r>
              <a:rPr lang="en-GB" sz="1400" b="1" dirty="0" err="1"/>
              <a:t>ρ</a:t>
            </a:r>
            <a:r>
              <a:rPr lang="ru-RU" sz="1400" b="1" baseline="-25000" dirty="0"/>
              <a:t>в</a:t>
            </a:r>
            <a:r>
              <a:rPr lang="en-GB" sz="1400" b="1" i="1" dirty="0"/>
              <a:t>g</a:t>
            </a:r>
            <a:r>
              <a:rPr lang="en-GB" sz="1400" dirty="0"/>
              <a:t>,</a:t>
            </a:r>
            <a:endParaRPr lang="ru-RU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где </a:t>
            </a:r>
            <a:r>
              <a:rPr lang="ru-RU" sz="1400" i="1" dirty="0"/>
              <a:t>W </a:t>
            </a:r>
            <a:r>
              <a:rPr lang="ru-RU" sz="1400" dirty="0"/>
              <a:t>– объем газонаполненной оболочки аппарата, м</a:t>
            </a:r>
            <a:r>
              <a:rPr lang="ru-RU" sz="1400" baseline="30000" dirty="0"/>
              <a:t>3</a:t>
            </a:r>
            <a:r>
              <a:rPr lang="ru-RU" sz="1400" dirty="0"/>
              <a:t>; </a:t>
            </a:r>
            <a:br>
              <a:rPr lang="ru-RU" sz="1400" dirty="0"/>
            </a:br>
            <a:r>
              <a:rPr lang="en-GB" sz="1400" dirty="0"/>
              <a:t> ρ</a:t>
            </a:r>
            <a:r>
              <a:rPr lang="ru-RU" sz="1400" baseline="-25000" dirty="0"/>
              <a:t>в </a:t>
            </a:r>
            <a:r>
              <a:rPr lang="ru-RU" sz="1400" dirty="0"/>
              <a:t>– плотность воздуха, вытесняемого дирижаблем, кг/м</a:t>
            </a:r>
            <a:r>
              <a:rPr lang="ru-RU" sz="1400" baseline="30000" dirty="0"/>
              <a:t>3</a:t>
            </a:r>
            <a:r>
              <a:rPr lang="ru-RU" sz="1400" dirty="0"/>
              <a:t>; </a:t>
            </a:r>
            <a:br>
              <a:rPr lang="ru-RU" sz="1400" dirty="0"/>
            </a:br>
            <a:r>
              <a:rPr lang="en-GB" sz="1400" i="1" dirty="0"/>
              <a:t>g</a:t>
            </a:r>
            <a:r>
              <a:rPr lang="ru-RU" sz="1400" i="1" dirty="0"/>
              <a:t> </a:t>
            </a:r>
            <a:r>
              <a:rPr lang="ru-RU" sz="1400" dirty="0"/>
              <a:t>– ускорение свободного падения, м/c</a:t>
            </a:r>
            <a:r>
              <a:rPr lang="ru-RU" sz="1400" baseline="30000" dirty="0"/>
              <a:t>2</a:t>
            </a:r>
            <a:r>
              <a:rPr lang="ru-RU" sz="1400" dirty="0"/>
              <a:t>. 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При горизонтальном равномерном полете </a:t>
            </a:r>
            <a:r>
              <a:rPr lang="ru-RU" sz="1400" b="1" dirty="0"/>
              <a:t>дирижабля </a:t>
            </a:r>
            <a:endParaRPr lang="en-GB" sz="14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GB" sz="1400" b="1" i="1" dirty="0"/>
              <a:t>Y</a:t>
            </a:r>
            <a:r>
              <a:rPr lang="en-GB" sz="1400" b="1" dirty="0"/>
              <a:t> = </a:t>
            </a:r>
            <a:r>
              <a:rPr lang="en-GB" sz="1400" b="1" i="1" dirty="0"/>
              <a:t>G,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400" b="1" i="1" dirty="0"/>
              <a:t>X = P.</a:t>
            </a:r>
            <a:endParaRPr lang="ru-RU" sz="1400" i="1" dirty="0"/>
          </a:p>
          <a:p>
            <a:pPr>
              <a:buNone/>
            </a:pPr>
            <a:r>
              <a:rPr lang="ru-RU" sz="1400" dirty="0"/>
              <a:t>При полете дирижабля с ускорением </a:t>
            </a:r>
            <a:r>
              <a:rPr lang="en-GB" sz="1400" b="1" i="1" dirty="0"/>
              <a:t>a</a:t>
            </a:r>
            <a:r>
              <a:rPr lang="en-GB" sz="1400" dirty="0"/>
              <a:t> </a:t>
            </a:r>
            <a:endParaRPr lang="ru-RU" sz="1400" dirty="0"/>
          </a:p>
          <a:p>
            <a:pPr algn="ctr">
              <a:buNone/>
            </a:pPr>
            <a:r>
              <a:rPr lang="en-GB" sz="1400" b="1" i="1" dirty="0"/>
              <a:t>m</a:t>
            </a:r>
            <a:r>
              <a:rPr lang="en-GB" sz="1400" b="1" baseline="-25000" dirty="0"/>
              <a:t>0</a:t>
            </a:r>
            <a:r>
              <a:rPr lang="en-GB" sz="1400" b="1" i="1" dirty="0"/>
              <a:t>a</a:t>
            </a:r>
            <a:r>
              <a:rPr lang="en-GB" sz="1400" b="1" dirty="0"/>
              <a:t> = </a:t>
            </a:r>
            <a:r>
              <a:rPr lang="en-GB" sz="1400" b="1" i="1" dirty="0"/>
              <a:t>P</a:t>
            </a:r>
            <a:r>
              <a:rPr lang="en-GB" sz="1400" b="1" dirty="0"/>
              <a:t> – </a:t>
            </a:r>
            <a:r>
              <a:rPr lang="en-GB" sz="1400" b="1" i="1" dirty="0"/>
              <a:t>X.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Сила тяжести дирижабля: </a:t>
            </a:r>
          </a:p>
          <a:p>
            <a:pPr marL="0" indent="0">
              <a:buNone/>
            </a:pPr>
            <a:br>
              <a:rPr lang="ru-RU" sz="1400" dirty="0"/>
            </a:br>
            <a:r>
              <a:rPr lang="ru-RU" sz="1400" dirty="0"/>
              <a:t>где </a:t>
            </a:r>
            <a:r>
              <a:rPr lang="ru-RU" sz="1400" b="1" i="1" dirty="0"/>
              <a:t>m</a:t>
            </a:r>
            <a:r>
              <a:rPr lang="ru-RU" sz="1400" b="1" baseline="-25000" dirty="0"/>
              <a:t>0</a:t>
            </a:r>
            <a:r>
              <a:rPr lang="en-GB" sz="1400" baseline="-25000" dirty="0"/>
              <a:t> </a:t>
            </a:r>
            <a:r>
              <a:rPr lang="ru-RU" sz="1400" dirty="0"/>
              <a:t>– взлетная масса дирижабля; </a:t>
            </a:r>
            <a:br>
              <a:rPr lang="ru-RU" sz="1400" dirty="0"/>
            </a:br>
            <a:r>
              <a:rPr lang="ru-RU" sz="1400" b="1" i="1" dirty="0" err="1"/>
              <a:t>m</a:t>
            </a:r>
            <a:r>
              <a:rPr lang="ru-RU" sz="1400" b="1" baseline="-25000" dirty="0" err="1"/>
              <a:t>а</a:t>
            </a:r>
            <a:r>
              <a:rPr lang="en-GB" sz="1400" baseline="-25000" dirty="0"/>
              <a:t> </a:t>
            </a:r>
            <a:r>
              <a:rPr lang="ru-RU" sz="1400" dirty="0"/>
              <a:t>–</a:t>
            </a:r>
            <a:r>
              <a:rPr lang="en-GB" sz="1400" dirty="0"/>
              <a:t> </a:t>
            </a:r>
            <a:r>
              <a:rPr lang="ru-RU" sz="1400" dirty="0"/>
              <a:t>полная масса аппарата (без газа);</a:t>
            </a:r>
            <a:br>
              <a:rPr lang="ru-RU" sz="1400" dirty="0"/>
            </a:br>
            <a:r>
              <a:rPr lang="ru-RU" sz="1400" dirty="0"/>
              <a:t>         – масса заполняющего оболочку газа, имеющего плотность </a:t>
            </a:r>
            <a:r>
              <a:rPr lang="en-GB" sz="1400" b="1" dirty="0"/>
              <a:t>ρ</a:t>
            </a:r>
            <a:r>
              <a:rPr lang="ru-RU" sz="1400" b="1" baseline="-25000" dirty="0"/>
              <a:t>г</a:t>
            </a:r>
            <a:r>
              <a:rPr lang="ru-RU" sz="1400" b="1" dirty="0"/>
              <a:t> </a:t>
            </a:r>
            <a:r>
              <a:rPr lang="ru-RU" sz="1400" dirty="0"/>
              <a:t>. </a:t>
            </a:r>
          </a:p>
          <a:p>
            <a:pPr marL="0" indent="216000">
              <a:buNone/>
            </a:pPr>
            <a:r>
              <a:rPr lang="ru-RU" sz="1400" dirty="0"/>
              <a:t>Из условия уравновешивания силы тяжести дирижабля подъемной силой </a:t>
            </a:r>
          </a:p>
          <a:p>
            <a:pPr marL="0" indent="216000" algn="ctr">
              <a:buNone/>
            </a:pPr>
            <a:r>
              <a:rPr lang="en-GB" sz="1400" b="1" i="1" dirty="0"/>
              <a:t>Y</a:t>
            </a:r>
            <a:r>
              <a:rPr lang="en-GB" sz="1400" dirty="0"/>
              <a:t> </a:t>
            </a:r>
            <a:r>
              <a:rPr lang="en-GB" sz="1400" b="1" dirty="0"/>
              <a:t>=</a:t>
            </a:r>
            <a:r>
              <a:rPr lang="en-GB" sz="1400" dirty="0"/>
              <a:t> </a:t>
            </a:r>
            <a:r>
              <a:rPr lang="en-GB" sz="1400" b="1" i="1" dirty="0"/>
              <a:t>G</a:t>
            </a:r>
            <a:r>
              <a:rPr lang="ru-RU" sz="1400" b="1" i="1" dirty="0"/>
              <a:t> </a:t>
            </a:r>
          </a:p>
          <a:p>
            <a:pPr marL="0" indent="0">
              <a:buNone/>
            </a:pPr>
            <a:r>
              <a:rPr lang="ru-RU" sz="1400" dirty="0"/>
              <a:t>находим необходимый для полета объем газонаполненный оболочки:</a:t>
            </a:r>
          </a:p>
          <a:p>
            <a:pPr marL="0" indent="0">
              <a:buNone/>
            </a:pPr>
            <a:r>
              <a:rPr lang="ru-RU" sz="1400" dirty="0"/>
              <a:t> </a:t>
            </a:r>
          </a:p>
          <a:p>
            <a:pPr marL="0" indent="216000">
              <a:buNone/>
            </a:pPr>
            <a:r>
              <a:rPr lang="ru-RU" sz="1400" dirty="0"/>
              <a:t>Плотность воздуха </a:t>
            </a:r>
            <a:r>
              <a:rPr lang="en-GB" sz="1400" dirty="0"/>
              <a:t>ρ</a:t>
            </a:r>
            <a:r>
              <a:rPr lang="ru-RU" sz="1400" baseline="-25000" dirty="0"/>
              <a:t>в </a:t>
            </a:r>
            <a:r>
              <a:rPr lang="ru-RU" sz="1400" dirty="0"/>
              <a:t> равна (на уровне моря) 1,225 кг/м</a:t>
            </a:r>
            <a:r>
              <a:rPr lang="ru-RU" sz="1400" baseline="30000" dirty="0"/>
              <a:t>3</a:t>
            </a:r>
            <a:r>
              <a:rPr lang="ru-RU" sz="1400" dirty="0"/>
              <a:t> , водорода – 0,09; гелия – 0,179.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5517232"/>
            <a:ext cx="1006475" cy="434975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3429000"/>
            <a:ext cx="1616075" cy="190500"/>
          </a:xfrm>
          <a:prstGeom prst="rect">
            <a:avLst/>
          </a:prstGeom>
          <a:noFill/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4077072"/>
            <a:ext cx="274638" cy="19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ЛА с аэродинамическим принципом полета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1800" b="1" dirty="0"/>
              <a:t>Подъемная сила крыла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lum bright="-10000" contrast="30000"/>
          </a:blip>
          <a:srcRect l="5377" t="4092" r="8719" b="70958"/>
          <a:stretch>
            <a:fillRect/>
          </a:stretch>
        </p:blipFill>
        <p:spPr bwMode="auto">
          <a:xfrm>
            <a:off x="755576" y="1484784"/>
            <a:ext cx="74888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r>
              <a:rPr lang="ru-RU" sz="1400" dirty="0"/>
              <a:t>Уравнение Бернулли</a:t>
            </a:r>
          </a:p>
          <a:p>
            <a:pPr>
              <a:buNone/>
            </a:pPr>
            <a:endParaRPr lang="ru-RU" sz="1400" dirty="0"/>
          </a:p>
          <a:p>
            <a:pPr>
              <a:buNone/>
            </a:pPr>
            <a:r>
              <a:rPr lang="ru-RU" sz="1400" dirty="0"/>
              <a:t>Из условия неразрывности потока</a:t>
            </a:r>
          </a:p>
          <a:p>
            <a:pPr>
              <a:buNone/>
            </a:pPr>
            <a:endParaRPr lang="ru-RU" sz="1400" dirty="0"/>
          </a:p>
          <a:p>
            <a:pPr>
              <a:buNone/>
            </a:pPr>
            <a:r>
              <a:rPr lang="ru-RU" sz="1400" dirty="0"/>
              <a:t>Так  как       </a:t>
            </a:r>
            <a:r>
              <a:rPr lang="en-GB" sz="1400" b="1" i="1" dirty="0"/>
              <a:t>v</a:t>
            </a:r>
            <a:r>
              <a:rPr lang="ru-RU" sz="1400" b="1" baseline="-25000" dirty="0"/>
              <a:t>а</a:t>
            </a:r>
            <a:r>
              <a:rPr lang="ru-RU" sz="1400" b="1" dirty="0"/>
              <a:t> &gt; </a:t>
            </a:r>
            <a:r>
              <a:rPr lang="en-GB" sz="1400" b="1" i="1" dirty="0"/>
              <a:t>v</a:t>
            </a:r>
            <a:r>
              <a:rPr lang="ru-RU" sz="1400" b="1" baseline="-25000" dirty="0"/>
              <a:t>б </a:t>
            </a:r>
            <a:r>
              <a:rPr lang="ru-RU" sz="1400" b="1" dirty="0"/>
              <a:t>,       </a:t>
            </a:r>
            <a:r>
              <a:rPr lang="ru-RU" sz="1400" dirty="0"/>
              <a:t>то</a:t>
            </a:r>
            <a:r>
              <a:rPr lang="ru-RU" sz="1400" b="1" dirty="0"/>
              <a:t> </a:t>
            </a:r>
            <a:endParaRPr lang="ru-RU" sz="1400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653136"/>
            <a:ext cx="1325563" cy="465138"/>
          </a:xfrm>
          <a:prstGeom prst="rect">
            <a:avLst/>
          </a:prstGeom>
          <a:noFill/>
        </p:spPr>
      </p:pic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5157192"/>
            <a:ext cx="1630363" cy="465138"/>
          </a:xfrm>
          <a:prstGeom prst="rect">
            <a:avLst/>
          </a:prstGeom>
          <a:noFill/>
        </p:spPr>
      </p:pic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5733256"/>
            <a:ext cx="647700" cy="236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ru-RU" sz="1800" b="1" dirty="0"/>
              <a:t>Подъемная сила крыла</a:t>
            </a:r>
          </a:p>
        </p:txBody>
      </p:sp>
      <p:pic>
        <p:nvPicPr>
          <p:cNvPr id="4" name="Содержимое 3" descr="подъемная сил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754366"/>
            <a:ext cx="7560840" cy="544380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1800" b="1" dirty="0"/>
              <a:t>Создание аэродинамической подъемной силы</a:t>
            </a:r>
            <a:endParaRPr lang="ru-RU" sz="1800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964488" cy="5400600"/>
          </a:xfrm>
        </p:spPr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ru-RU" sz="4900" dirty="0"/>
              <a:t> </a:t>
            </a:r>
            <a:r>
              <a:rPr lang="ru-RU" sz="5600" b="1" i="1" u="sng" dirty="0"/>
              <a:t>Аэродинамический принцип полета</a:t>
            </a:r>
            <a:r>
              <a:rPr lang="ru-RU" sz="5600" dirty="0"/>
              <a:t> и создания подъемной силы (отбрасывание вниз части воздуха) можно технически реализовать либо за счет движения всего аппарата, снабженного </a:t>
            </a:r>
            <a:r>
              <a:rPr lang="ru-RU" sz="5600" b="1" i="1" u="sng" dirty="0"/>
              <a:t>неподвижной несущей поверхностью</a:t>
            </a:r>
            <a:r>
              <a:rPr lang="ru-RU" sz="5600" dirty="0"/>
              <a:t> (</a:t>
            </a:r>
            <a:r>
              <a:rPr lang="ru-RU" sz="5600" b="1" dirty="0"/>
              <a:t>крыло</a:t>
            </a:r>
            <a:r>
              <a:rPr lang="ru-RU" sz="5600" dirty="0"/>
              <a:t>), либо за счет движения отдельных несущих частей аппарата (</a:t>
            </a:r>
            <a:r>
              <a:rPr lang="ru-RU" sz="5600" b="1" dirty="0"/>
              <a:t>несущий винт,</a:t>
            </a:r>
            <a:r>
              <a:rPr lang="ru-RU" sz="5600" dirty="0"/>
              <a:t> вентилятор и т.д.) относительно воздушной среды. И в том и в другом случае образование </a:t>
            </a:r>
            <a:r>
              <a:rPr lang="ru-RU" sz="5600" b="1" dirty="0"/>
              <a:t>подъемной силы</a:t>
            </a:r>
            <a:r>
              <a:rPr lang="ru-RU" sz="5600" dirty="0"/>
              <a:t> основано на </a:t>
            </a:r>
            <a:r>
              <a:rPr lang="ru-RU" sz="5600" b="1" dirty="0"/>
              <a:t>законе механики о количестве движения</a:t>
            </a:r>
            <a:r>
              <a:rPr lang="ru-RU" sz="5600" dirty="0"/>
              <a:t> (</a:t>
            </a:r>
            <a:r>
              <a:rPr lang="ru-RU" sz="5600" b="1" i="1" u="sng" dirty="0"/>
              <a:t>второй закон Ньютона</a:t>
            </a:r>
            <a:r>
              <a:rPr lang="ru-RU" sz="5600" dirty="0"/>
              <a:t>, по имени английского математика, механика, астронома и физика И.Ньютона): </a:t>
            </a:r>
          </a:p>
          <a:p>
            <a:pPr algn="ctr">
              <a:buNone/>
            </a:pPr>
            <a:r>
              <a:rPr lang="ru-RU" sz="5600" b="1" dirty="0" err="1"/>
              <a:t>m</a:t>
            </a:r>
            <a:r>
              <a:rPr lang="ru-RU" sz="5600" b="1" dirty="0"/>
              <a:t>(V</a:t>
            </a:r>
            <a:r>
              <a:rPr lang="ru-RU" sz="5600" b="1" baseline="-25000" dirty="0"/>
              <a:t>1</a:t>
            </a:r>
            <a:r>
              <a:rPr lang="ru-RU" sz="5600" b="1" dirty="0"/>
              <a:t> </a:t>
            </a:r>
            <a:r>
              <a:rPr lang="en-GB" sz="5600" b="1" dirty="0"/>
              <a:t>-</a:t>
            </a:r>
            <a:r>
              <a:rPr lang="ru-RU" sz="5600" b="1" dirty="0"/>
              <a:t> V</a:t>
            </a:r>
            <a:r>
              <a:rPr lang="ru-RU" sz="5600" b="1" baseline="-25000" dirty="0"/>
              <a:t>2</a:t>
            </a:r>
            <a:r>
              <a:rPr lang="ru-RU" sz="5600" b="1" dirty="0"/>
              <a:t>)</a:t>
            </a:r>
            <a:r>
              <a:rPr lang="en-GB" sz="5600" b="1" dirty="0"/>
              <a:t> </a:t>
            </a:r>
            <a:r>
              <a:rPr lang="ru-RU" sz="5600" b="1" dirty="0"/>
              <a:t>=</a:t>
            </a:r>
            <a:r>
              <a:rPr lang="en-GB" sz="5600" b="1" dirty="0"/>
              <a:t> </a:t>
            </a:r>
            <a:r>
              <a:rPr lang="ru-RU" sz="5600" b="1" dirty="0" err="1"/>
              <a:t>Pt</a:t>
            </a:r>
            <a:r>
              <a:rPr lang="ru-RU" sz="5600" dirty="0"/>
              <a:t>,</a:t>
            </a:r>
            <a:r>
              <a:rPr lang="en-GB" sz="5600" dirty="0"/>
              <a:t> </a:t>
            </a:r>
          </a:p>
          <a:p>
            <a:pPr algn="ctr">
              <a:buNone/>
            </a:pPr>
            <a:endParaRPr lang="en-GB" sz="3600" dirty="0"/>
          </a:p>
          <a:p>
            <a:pPr>
              <a:buNone/>
            </a:pPr>
            <a:r>
              <a:rPr lang="ru-RU" sz="5600" dirty="0"/>
              <a:t>где </a:t>
            </a:r>
            <a:r>
              <a:rPr lang="ru-RU" sz="5600" b="1" dirty="0" err="1"/>
              <a:t>m</a:t>
            </a:r>
            <a:r>
              <a:rPr lang="ru-RU" sz="5600" dirty="0"/>
              <a:t> – масса тела (в данном случае это масса отбрасываемого воздуха), кг;</a:t>
            </a:r>
            <a:r>
              <a:rPr lang="en-GB" sz="5600" dirty="0"/>
              <a:t> </a:t>
            </a:r>
          </a:p>
          <a:p>
            <a:pPr>
              <a:buNone/>
            </a:pPr>
            <a:r>
              <a:rPr lang="ru-RU" sz="5600" b="1" dirty="0"/>
              <a:t>V</a:t>
            </a:r>
            <a:r>
              <a:rPr lang="ru-RU" sz="5600" b="1" baseline="-25000" dirty="0"/>
              <a:t>1</a:t>
            </a:r>
            <a:r>
              <a:rPr lang="ru-RU" sz="5600" b="1" dirty="0"/>
              <a:t>-V</a:t>
            </a:r>
            <a:r>
              <a:rPr lang="ru-RU" sz="5600" b="1" baseline="-25000" dirty="0"/>
              <a:t>2</a:t>
            </a:r>
            <a:r>
              <a:rPr lang="ru-RU" sz="5600" dirty="0"/>
              <a:t> – изменение скорости тела (в данном случае вертикальная скорость отбрасываемого несущей поверхностью воздуха), м/с;</a:t>
            </a:r>
            <a:endParaRPr lang="en-GB" sz="5600" dirty="0"/>
          </a:p>
          <a:p>
            <a:pPr>
              <a:buNone/>
            </a:pPr>
            <a:r>
              <a:rPr lang="ru-RU" sz="5600" b="1" dirty="0"/>
              <a:t>P</a:t>
            </a:r>
            <a:r>
              <a:rPr lang="ru-RU" sz="5600" dirty="0"/>
              <a:t> – сила, приложенная к воздуху и направленная вниз, Н; </a:t>
            </a:r>
            <a:endParaRPr lang="en-GB" sz="5600" dirty="0"/>
          </a:p>
          <a:p>
            <a:pPr>
              <a:buNone/>
            </a:pPr>
            <a:r>
              <a:rPr lang="ru-RU" sz="5600" b="1" dirty="0" err="1"/>
              <a:t>t</a:t>
            </a:r>
            <a:r>
              <a:rPr lang="ru-RU" sz="5600" dirty="0"/>
              <a:t> – время действия силы, с. </a:t>
            </a:r>
            <a:br>
              <a:rPr lang="ru-RU" sz="5600" dirty="0"/>
            </a:br>
            <a:br>
              <a:rPr lang="ru-RU" sz="5600" dirty="0"/>
            </a:br>
            <a:r>
              <a:rPr lang="ru-RU" sz="5600" dirty="0"/>
              <a:t>Следовательно, </a:t>
            </a:r>
          </a:p>
          <a:p>
            <a:pPr algn="ctr">
              <a:buNone/>
            </a:pPr>
            <a:r>
              <a:rPr lang="ru-RU" sz="5600" b="1" dirty="0" err="1"/>
              <a:t>m</a:t>
            </a:r>
            <a:r>
              <a:rPr lang="ru-RU" sz="5600" b="1" dirty="0"/>
              <a:t>(V</a:t>
            </a:r>
            <a:r>
              <a:rPr lang="ru-RU" sz="5600" b="1" baseline="-25000" dirty="0"/>
              <a:t>1</a:t>
            </a:r>
            <a:r>
              <a:rPr lang="ru-RU" sz="5600" b="1" dirty="0"/>
              <a:t> - V</a:t>
            </a:r>
            <a:r>
              <a:rPr lang="ru-RU" sz="5600" b="1" baseline="-25000" dirty="0"/>
              <a:t>2</a:t>
            </a:r>
            <a:r>
              <a:rPr lang="ru-RU" sz="5600" b="1" dirty="0"/>
              <a:t>)/</a:t>
            </a:r>
            <a:r>
              <a:rPr lang="ru-RU" sz="5600" b="1" dirty="0" err="1"/>
              <a:t>t</a:t>
            </a:r>
            <a:r>
              <a:rPr lang="ru-RU" sz="5600" b="1" dirty="0"/>
              <a:t> </a:t>
            </a:r>
            <a:r>
              <a:rPr lang="en-GB" sz="5600" b="1" dirty="0"/>
              <a:t> </a:t>
            </a:r>
            <a:r>
              <a:rPr lang="ru-RU" sz="5600" b="1" dirty="0"/>
              <a:t>=</a:t>
            </a:r>
            <a:r>
              <a:rPr lang="en-GB" sz="5600" b="1" dirty="0"/>
              <a:t> </a:t>
            </a:r>
            <a:r>
              <a:rPr lang="en-US" sz="5600" b="1" dirty="0"/>
              <a:t>P.</a:t>
            </a:r>
            <a:endParaRPr lang="ru-RU" sz="5600" b="1" dirty="0"/>
          </a:p>
          <a:p>
            <a:pPr>
              <a:buNone/>
            </a:pPr>
            <a:br>
              <a:rPr lang="ru-RU" sz="5600" dirty="0"/>
            </a:br>
            <a:r>
              <a:rPr lang="ru-RU" sz="5600" dirty="0"/>
              <a:t>      В соответствии с </a:t>
            </a:r>
            <a:r>
              <a:rPr lang="ru-RU" sz="5600" b="1" i="1" u="sng" dirty="0"/>
              <a:t>третьим законом Ньютона</a:t>
            </a:r>
            <a:r>
              <a:rPr lang="ru-RU" sz="5600" dirty="0"/>
              <a:t> аэродинамическая подъемная сила </a:t>
            </a:r>
            <a:r>
              <a:rPr lang="ru-RU" sz="5600" b="1" i="1" dirty="0"/>
              <a:t>Y</a:t>
            </a:r>
            <a:r>
              <a:rPr lang="ru-RU" sz="5600" b="1" dirty="0"/>
              <a:t> </a:t>
            </a:r>
            <a:r>
              <a:rPr lang="ru-RU" sz="5600" dirty="0"/>
              <a:t>будет приложена к несущей поверхности и направлена вверх (против силы </a:t>
            </a:r>
            <a:r>
              <a:rPr lang="ru-RU" sz="5600" b="1" i="1" dirty="0"/>
              <a:t>P</a:t>
            </a:r>
            <a:r>
              <a:rPr lang="ru-RU" sz="5600" dirty="0"/>
              <a:t>, приложенной к воздуху и направленной вниз):</a:t>
            </a:r>
            <a:br>
              <a:rPr lang="ru-RU" sz="5600" dirty="0"/>
            </a:br>
            <a:endParaRPr lang="ru-RU" sz="5600" dirty="0"/>
          </a:p>
          <a:p>
            <a:pPr>
              <a:buNone/>
            </a:pPr>
            <a:r>
              <a:rPr lang="ru-RU" sz="5600" dirty="0"/>
              <a:t>      </a:t>
            </a:r>
            <a:endParaRPr lang="en-GB" sz="5600" dirty="0"/>
          </a:p>
          <a:p>
            <a:pPr>
              <a:buNone/>
            </a:pPr>
            <a:r>
              <a:rPr lang="ru-RU" sz="5600" dirty="0"/>
              <a:t>В дальнейшем при обозначении сил, имеющих аэродинамическую природу, будем применять индекс </a:t>
            </a:r>
            <a:r>
              <a:rPr lang="ru-RU" sz="5600" b="1" dirty="0" err="1"/>
              <a:t>a</a:t>
            </a:r>
            <a:r>
              <a:rPr lang="ru-RU" sz="5600" dirty="0"/>
              <a:t> (</a:t>
            </a:r>
            <a:r>
              <a:rPr lang="ru-RU" sz="5600" b="1" dirty="0" err="1"/>
              <a:t>Y</a:t>
            </a:r>
            <a:r>
              <a:rPr lang="ru-RU" sz="5600" b="1" baseline="-25000" dirty="0" err="1"/>
              <a:t>a</a:t>
            </a:r>
            <a:r>
              <a:rPr lang="ru-RU" sz="5600" dirty="0"/>
              <a:t>, </a:t>
            </a:r>
            <a:r>
              <a:rPr lang="ru-RU" sz="5600" b="1" dirty="0" err="1"/>
              <a:t>X</a:t>
            </a:r>
            <a:r>
              <a:rPr lang="ru-RU" sz="5600" b="1" baseline="-25000" dirty="0" err="1"/>
              <a:t>a</a:t>
            </a:r>
            <a:r>
              <a:rPr lang="ru-RU" sz="5600" dirty="0"/>
              <a:t>). </a:t>
            </a:r>
          </a:p>
          <a:p>
            <a:pPr>
              <a:buNone/>
            </a:pPr>
            <a:r>
              <a:rPr lang="ru-RU" sz="5600" dirty="0"/>
              <a:t>      </a:t>
            </a:r>
            <a:endParaRPr lang="en-GB" sz="5600" dirty="0"/>
          </a:p>
          <a:p>
            <a:pPr indent="0">
              <a:buNone/>
            </a:pPr>
            <a:r>
              <a:rPr lang="ru-RU" sz="5600" i="1" dirty="0"/>
              <a:t>Движущаяся в воздухе несущая поверхность, создающая подъемную силу </a:t>
            </a:r>
            <a:r>
              <a:rPr lang="ru-RU" sz="5600" b="1" i="1" dirty="0" err="1"/>
              <a:t>Y</a:t>
            </a:r>
            <a:r>
              <a:rPr lang="ru-RU" sz="5600" b="1" i="1" baseline="-25000" dirty="0" err="1"/>
              <a:t>a</a:t>
            </a:r>
            <a:r>
              <a:rPr lang="ru-RU" sz="5600" i="1" dirty="0"/>
              <a:t> , совершает работу по преодолению действующей на нее силы лобового сопротивления </a:t>
            </a:r>
            <a:r>
              <a:rPr lang="ru-RU" sz="5600" b="1" i="1" dirty="0" err="1"/>
              <a:t>X</a:t>
            </a:r>
            <a:r>
              <a:rPr lang="ru-RU" sz="5600" b="1" i="1" baseline="-25000" dirty="0" err="1"/>
              <a:t>a</a:t>
            </a:r>
            <a:r>
              <a:rPr lang="ru-RU" sz="5600" i="1" dirty="0"/>
              <a:t>, поэтому для создания подъемной силы необходимо затрачивать энергию.</a:t>
            </a:r>
            <a:r>
              <a:rPr lang="ru-RU" sz="5600" dirty="0"/>
              <a:t> </a:t>
            </a:r>
          </a:p>
          <a:p>
            <a:endParaRPr lang="ru-RU" sz="49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4581128"/>
            <a:ext cx="601663" cy="24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1800" b="1" dirty="0"/>
              <a:t>Пограничный слой</a:t>
            </a:r>
          </a:p>
        </p:txBody>
      </p:sp>
      <p:pic>
        <p:nvPicPr>
          <p:cNvPr id="4" name="Содержимое 3" descr="пограничный слой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8686800" cy="411338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1077</Words>
  <Application>Microsoft Office PowerPoint</Application>
  <PresentationFormat>Экран (4:3)</PresentationFormat>
  <Paragraphs>97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ВОЗДУХОПЛАВАНИЕ </vt:lpstr>
      <vt:lpstr>ВОЗДУХОПЛАВАНИЕ </vt:lpstr>
      <vt:lpstr>Полет дирижабля </vt:lpstr>
      <vt:lpstr>ЛА с аэродинамическим принципом полета  Подъемная сила крыла</vt:lpstr>
      <vt:lpstr>Подъемная сила крыла</vt:lpstr>
      <vt:lpstr>Создание аэродинамической подъемной силы</vt:lpstr>
      <vt:lpstr>Пограничный слой</vt:lpstr>
      <vt:lpstr>Спутная струя</vt:lpstr>
      <vt:lpstr>Значение аэродинамического качества </vt:lpstr>
      <vt:lpstr> Полет планера </vt:lpstr>
      <vt:lpstr>Полет самолета </vt:lpstr>
      <vt:lpstr>Набор высоты и снижение</vt:lpstr>
      <vt:lpstr>Набор высоты и снижение  Снижение – прямолинейное движение самолета вниз по наклонной к горизонту траектории.</vt:lpstr>
      <vt:lpstr>Снижение при работающем двигателе</vt:lpstr>
      <vt:lpstr>Взлет и посадка</vt:lpstr>
      <vt:lpstr>Дальность и продолжительность полета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Egorov</dc:creator>
  <cp:lastModifiedBy>Anton Egorov</cp:lastModifiedBy>
  <cp:revision>2</cp:revision>
  <dcterms:created xsi:type="dcterms:W3CDTF">2020-09-09T16:51:48Z</dcterms:created>
  <dcterms:modified xsi:type="dcterms:W3CDTF">2020-09-09T16:58:36Z</dcterms:modified>
</cp:coreProperties>
</file>