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27" r:id="rId3"/>
    <p:sldId id="326" r:id="rId4"/>
    <p:sldId id="328" r:id="rId5"/>
    <p:sldId id="329" r:id="rId6"/>
    <p:sldId id="330" r:id="rId7"/>
    <p:sldId id="331" r:id="rId8"/>
    <p:sldId id="333" r:id="rId9"/>
    <p:sldId id="334" r:id="rId10"/>
    <p:sldId id="336" r:id="rId11"/>
    <p:sldId id="335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8" r:id="rId22"/>
    <p:sldId id="346" r:id="rId23"/>
    <p:sldId id="347" r:id="rId24"/>
    <p:sldId id="350" r:id="rId25"/>
    <p:sldId id="349" r:id="rId26"/>
    <p:sldId id="351" r:id="rId27"/>
    <p:sldId id="352" r:id="rId28"/>
    <p:sldId id="353" r:id="rId29"/>
    <p:sldId id="354" r:id="rId30"/>
    <p:sldId id="32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654" autoAdjust="0"/>
  </p:normalViewPr>
  <p:slideViewPr>
    <p:cSldViewPr snapToGrid="0">
      <p:cViewPr varScale="1">
        <p:scale>
          <a:sx n="66" d="100"/>
          <a:sy n="66" d="100"/>
        </p:scale>
        <p:origin x="13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5B831-81BF-4400-BAA2-859ACCF85151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F31DD-E9CE-4057-8DD8-4925765B3B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87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F31DD-E9CE-4057-8DD8-4925765B3B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609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F31DD-E9CE-4057-8DD8-4925765B3B9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85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F31DD-E9CE-4057-8DD8-4925765B3B9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224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F31DD-E9CE-4057-8DD8-4925765B3B9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787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F31DD-E9CE-4057-8DD8-4925765B3B9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85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F31DD-E9CE-4057-8DD8-4925765B3B9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96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F31DD-E9CE-4057-8DD8-4925765B3B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3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F31DD-E9CE-4057-8DD8-4925765B3B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169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F31DD-E9CE-4057-8DD8-4925765B3B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207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F31DD-E9CE-4057-8DD8-4925765B3B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071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F31DD-E9CE-4057-8DD8-4925765B3B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36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F31DD-E9CE-4057-8DD8-4925765B3B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4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F31DD-E9CE-4057-8DD8-4925765B3B9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378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F31DD-E9CE-4057-8DD8-4925765B3B9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65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79AF-0FE3-E684-613F-AA5888FF9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5AEBD-7374-77E1-281F-8C9646C11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AA75-5CB8-23EC-8975-026B73E1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B1-96D2-4030-ADFB-B6E0C0593F1A}" type="datetime1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A3E93-5872-6F52-DE30-2F440AB4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3A4C7-55CD-80BD-F24F-7F32169A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BD45482D-4E75-464D-8160-B2E5431665C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64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0C0E-29C5-7098-1BE5-2DAE4FE1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7564D-9B6B-7967-E4E5-8196D9FA8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C185-26C3-874D-94FF-5B97983E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54C4-4772-459C-8519-AA556DC81001}" type="datetime1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5DBB9-FA12-651D-FFDA-BD54DBE8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B4F99-57E2-B0D9-E538-22499663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48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22906-1FD8-E6EA-151F-AFC8FB61F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D6EA9-B7DE-F0FB-4360-759936E3C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B0289-7E20-A8EC-F8A2-3FF1213E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3A9D-48E2-426F-9E1B-B2C599ABAE1A}" type="datetime1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23944-1F1F-AC70-A9FA-3C3A16A6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80D40-8A12-8D24-B29E-6B33275B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67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F718-911C-C78E-3AEF-AF559B0C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6476-40DB-96B8-C45D-4B4078C0E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F71CD-61D9-F1C1-6FC8-9ABA4F1D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E652-2395-46DF-AC52-53D17B08B395}" type="datetime1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498BA-92F7-D531-7141-298F399F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0759A-2A4F-8D6B-860C-073C202E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BD45482D-4E75-464D-8160-B2E5431665C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95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8FA7-C52A-15F3-4981-C2E3C286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11765-7F1C-231D-5173-60A780920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1840-A838-5C88-6FB0-3D56ADBD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1DD6-278E-4B04-9A10-72F762005927}" type="datetime1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AA24F-7931-E7D3-500B-96CE0A50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2494F-4B8A-36EF-5C91-F46F9AD7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39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DBD7-8A30-628E-83BC-839874D8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6649-AB26-4ACD-8653-DB9E58106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C11E9-3C0A-0C2B-CCE8-9C36FDA94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F5256-5D8E-97CA-BB1F-3D149505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60-D47C-4CBE-A171-4E2C1A0F1BE9}" type="datetime1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341F9-70FD-5732-B6A0-F3E7697B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7813A-D3BA-F86F-4DD6-6A8B9FAC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95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593E-934A-79EE-D513-BF74FB11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68CA1-4570-B391-47A3-970D9AC2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9A0D-C5B1-5DE2-098F-FFCA65B5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85B82-0064-2997-03C0-DFB4937A3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35C63-30B2-64FE-F41A-017092478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2E1C2-8B94-A131-9664-65069192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DCB1-713B-473F-AA9A-9123CB0A09A9}" type="datetime1">
              <a:rPr lang="en-GB" smtClean="0"/>
              <a:t>05/05/2023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8FA0D-219B-5C08-FE31-02ECE49A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9E802-CB33-3C67-E41D-8CEA9B06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5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EA53-EE5C-319D-82EC-C961181B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F922E-F3A3-F427-F2A1-A7B98F02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A949-7B3F-434E-BAA2-9446233B19D6}" type="datetime1">
              <a:rPr lang="en-GB" smtClean="0"/>
              <a:t>05/05/2023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60407-8373-E3D4-A558-36D890E0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2DFCB-8A52-BCE2-E08D-950D618D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36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9C633-A8B1-EDF4-23A8-D8B62DE9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2B8E-CD9F-4228-8147-55D90BCE90EF}" type="datetime1">
              <a:rPr lang="en-GB" smtClean="0"/>
              <a:t>05/05/2023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DCDE5-E63D-690A-7D0E-B2FC8797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497C8-636E-B22D-CAAB-EFE5A5B7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48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C8A2-4CC5-DAE3-D5E9-2539B05B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466B-B63A-F2B8-E0C9-A0FF7B65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0E0DD-3EAA-7FA6-F4BF-7AD0B92AF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88B5F-B2EC-D30F-E4FD-030E02A6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3DC1-0CA1-4036-B9BC-4B4F378D1F0D}" type="datetime1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AA022-D406-2BD9-EA53-5129F5BE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94FB-D588-A326-E12E-D7FF3D96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46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C53D-B51D-E548-5645-01983A11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1B3A7-9C92-9515-3FBE-413564C52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602BE-E6CB-27A6-35A7-76819E50A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5A9B8-9E2C-242A-5639-0E015949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417D-E6EB-42F3-858E-BF9A41BF0836}" type="datetime1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7D98-9AD9-057B-1D3A-D9DDB597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CA989-6625-6382-0486-8AF1440A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82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FD3BF-9808-2C77-8040-8ED9FB6E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A32A7-6827-D4CC-BF2A-54BFC873D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4D820-CD5B-3F85-B58D-5D121F423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E81C-6891-491F-95CE-C97491699AC0}" type="datetime1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DAF4F-577A-2496-71D9-1CCC97AC2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4AC04-A49A-4169-583F-9042066DC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482D-4E75-464D-8160-B2E543166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5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6A80-B860-F6F6-FD58-C8817B38F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112"/>
            <a:ext cx="9144000" cy="2387600"/>
          </a:xfrm>
        </p:spPr>
        <p:txBody>
          <a:bodyPr>
            <a:normAutofit/>
          </a:bodyPr>
          <a:lstStyle/>
          <a:p>
            <a:r>
              <a:rPr lang="en-GB" sz="5400" b="1" dirty="0"/>
              <a:t>Eulerian and Hamiltonian Graphs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8108A-3772-80CC-E91F-28D9E883C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0788"/>
            <a:ext cx="9144000" cy="1655762"/>
          </a:xfrm>
        </p:spPr>
        <p:txBody>
          <a:bodyPr/>
          <a:lstStyle/>
          <a:p>
            <a:r>
              <a:rPr lang="en-GB" dirty="0"/>
              <a:t>Mohammed Brahimi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AB198-B796-4C76-B52D-6195CE9D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t>1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C24CD3-4B62-AC5B-6402-7603D4CFF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046" y="3209663"/>
            <a:ext cx="3522253" cy="35360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F4810A-D9CF-7B4F-13A6-4A4FEA8D3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097" y="3197887"/>
            <a:ext cx="3523587" cy="3523587"/>
          </a:xfrm>
          <a:prstGeom prst="rect">
            <a:avLst/>
          </a:prstGeom>
        </p:spPr>
      </p:pic>
      <p:pic>
        <p:nvPicPr>
          <p:cNvPr id="1030" name="Picture 6" descr="Generate a visually appealing and intricate black ">
            <a:extLst>
              <a:ext uri="{FF2B5EF4-FFF2-40B4-BE49-F238E27FC236}">
                <a16:creationId xmlns:a16="http://schemas.microsoft.com/office/drawing/2014/main" id="{D44932A3-570D-0817-9AF4-9A547CFDB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84" y="3209462"/>
            <a:ext cx="3523587" cy="352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B6B2AC-510A-3767-A129-2A3B7456B566}"/>
              </a:ext>
            </a:extLst>
          </p:cNvPr>
          <p:cNvSpPr txBox="1"/>
          <p:nvPr/>
        </p:nvSpPr>
        <p:spPr>
          <a:xfrm>
            <a:off x="3047036" y="327616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Eulerian and Hamiltonian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89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60909D-C320-50A4-3C40-BC6987FF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Eulerian Graphs and digraphs 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B788EA-2EF0-6840-6ADC-23D66078B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E1D49-EC95-61C2-48F5-2E9977EC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10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4F03-E03A-B635-670F-3F34BA90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92E92-E30F-1450-2DCF-8760509D5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If G is graph in which the degree of each vertex is at least two, then G contains a cycle.</a:t>
            </a:r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1EB97-5815-2386-5B16-9FE0129F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8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47AF-9924-D4D8-6723-A2912E05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lemma1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55603-1577-B587-CFF6-5BB11EAFD1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137" y="1825625"/>
                <a:ext cx="11412637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If G has loops or multiple edges, the proof is trivial, so assume G is a simple graph.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Choose any vertex ν from G.</a:t>
                </a:r>
              </a:p>
              <a:p>
                <a:r>
                  <a:rPr lang="en-GB" dirty="0"/>
                  <a:t>Construct a walk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fr-FR" b="1" i="1" dirty="0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fr-F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fr-FR" b="1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…</a:t>
                </a:r>
              </a:p>
              <a:p>
                <a:pPr lvl="1"/>
                <a:r>
                  <a:rPr lang="en-GB" dirty="0"/>
                  <a:t>At each step, choose a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dirty="0"/>
                  <a:t>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dirty="0"/>
                  <a:t> but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dirty="0"/>
                  <a:t> already visited</a:t>
                </a:r>
              </a:p>
              <a:p>
                <a:pPr lvl="1"/>
                <a:r>
                  <a:rPr lang="en-GB" dirty="0"/>
                  <a:t>This is possible 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GB" dirty="0"/>
                  <a:t>. </a:t>
                </a:r>
              </a:p>
              <a:p>
                <a:pPr lvl="1"/>
                <a:r>
                  <a:rPr lang="en-GB" dirty="0"/>
                  <a:t>Since G has a finite number of vertices, a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GB" dirty="0"/>
                  <a:t> will be repeated in the walk.</a:t>
                </a:r>
              </a:p>
              <a:p>
                <a:pPr lvl="1"/>
                <a:r>
                  <a:rPr lang="en-GB" dirty="0"/>
                  <a:t>The part of the walk between the two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GB" dirty="0"/>
                  <a:t> forms a cycle.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55603-1577-B587-CFF6-5BB11EAFD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137" y="1825625"/>
                <a:ext cx="11412637" cy="4351338"/>
              </a:xfrm>
              <a:blipFill>
                <a:blip r:embed="rId3"/>
                <a:stretch>
                  <a:fillRect l="-962" t="-2241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85258-E27A-1C0D-43CB-3A5A367F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8F25-02AC-4D3A-5648-6558220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 (Euler, 1735)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4DBE-BAB6-4253-5B97-7C1EE7F0C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endParaRPr lang="en-GB" i="1" dirty="0"/>
          </a:p>
          <a:p>
            <a:pPr marL="0" indent="0" algn="ctr">
              <a:buNone/>
            </a:pPr>
            <a:r>
              <a:rPr lang="en-GB" i="1" dirty="0"/>
              <a:t>A connected graph is Eulerian if and only if each vertex has even degree.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  <a:p>
            <a:r>
              <a:rPr lang="en-GB" dirty="0"/>
              <a:t>This </a:t>
            </a:r>
            <a:r>
              <a:rPr lang="en-US" dirty="0"/>
              <a:t>Theorem</a:t>
            </a:r>
            <a:r>
              <a:rPr lang="en-GB" dirty="0"/>
              <a:t> gives a </a:t>
            </a:r>
            <a:r>
              <a:rPr lang="en-GB" b="1" dirty="0"/>
              <a:t>necessary and sufficient condition </a:t>
            </a:r>
            <a:r>
              <a:rPr lang="en-GB" dirty="0"/>
              <a:t>for a connected graph to be Eulerian. </a:t>
            </a:r>
          </a:p>
          <a:p>
            <a:r>
              <a:rPr lang="en-GB" dirty="0"/>
              <a:t>It is equivalent to the following two statements for a connected graph G: </a:t>
            </a:r>
          </a:p>
          <a:p>
            <a:pPr lvl="1"/>
            <a:r>
              <a:rPr lang="en-GB" dirty="0"/>
              <a:t>if G is Eulerian, then each vertex of G has even degree. </a:t>
            </a:r>
          </a:p>
          <a:p>
            <a:pPr lvl="1"/>
            <a:r>
              <a:rPr lang="en-GB" dirty="0"/>
              <a:t>if each vertex of G has even degree, then G is Eulerian. </a:t>
            </a:r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7760E-385E-FD1B-E0D7-2D34CF0D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20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C01E-A170-C309-260F-2064E3CC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213-2B04-AC7D-8DD5-7DDECB35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if G is Eulerian, then each vertex of G has even degree. </a:t>
            </a:r>
          </a:p>
          <a:p>
            <a:pPr lvl="1"/>
            <a:r>
              <a:rPr lang="en-GB" dirty="0"/>
              <a:t>Let G be a graph and P be an Eulerian trail of G.</a:t>
            </a:r>
          </a:p>
          <a:p>
            <a:pPr lvl="1"/>
            <a:r>
              <a:rPr lang="en-GB" dirty="0"/>
              <a:t>Whenever P passes through a vertex, its degree increased by 2.</a:t>
            </a:r>
          </a:p>
          <a:p>
            <a:pPr lvl="1"/>
            <a:r>
              <a:rPr lang="en-GB" dirty="0"/>
              <a:t>Since each edge in P occurs exactly once, the degree of each vertex is even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4B9D3-3D8D-35E4-5248-1DDBF1CB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89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FBC6-9559-E364-6CC7-3B5BE934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</a:t>
            </a:r>
            <a:r>
              <a:rPr lang="en-US" dirty="0">
                <a:sym typeface="Wingdings" panose="05000000000000000000" pitchFamily="2" charset="2"/>
              </a:rPr>
              <a:t>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ADEF-55F5-C184-9D81-5142D1924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0" y="1825625"/>
            <a:ext cx="7511970" cy="466725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Proof by induction on the number of edges in G.</a:t>
            </a:r>
          </a:p>
          <a:p>
            <a:r>
              <a:rPr lang="en-GB" dirty="0"/>
              <a:t>Assume that each vertex of G has an even degree.</a:t>
            </a:r>
          </a:p>
          <a:p>
            <a:r>
              <a:rPr lang="en-GB" dirty="0"/>
              <a:t>G should contains a cycle C by Lemma 1.</a:t>
            </a:r>
          </a:p>
          <a:p>
            <a:r>
              <a:rPr lang="en-GB" dirty="0"/>
              <a:t>If C includes all edges of G, the proof is done.</a:t>
            </a:r>
          </a:p>
          <a:p>
            <a:endParaRPr lang="en-GB" dirty="0"/>
          </a:p>
          <a:p>
            <a:r>
              <a:rPr lang="en-GB" dirty="0"/>
              <a:t>Otherwise, remove edges of C from G to create a new graph H with fewer edges.</a:t>
            </a:r>
          </a:p>
          <a:p>
            <a:pPr lvl="1"/>
            <a:r>
              <a:rPr lang="en-GB" dirty="0"/>
              <a:t>Each vertex in H still has even degree.</a:t>
            </a:r>
          </a:p>
          <a:p>
            <a:pPr lvl="1"/>
            <a:r>
              <a:rPr lang="en-GB" dirty="0"/>
              <a:t>By induction, each component of H has an Eulerian trail.</a:t>
            </a:r>
          </a:p>
          <a:p>
            <a:pPr lvl="1"/>
            <a:r>
              <a:rPr lang="en-GB" dirty="0"/>
              <a:t>Each component of H has at least one vertex in common with C.</a:t>
            </a:r>
          </a:p>
          <a:p>
            <a:endParaRPr lang="en-GB" dirty="0"/>
          </a:p>
          <a:p>
            <a:r>
              <a:rPr lang="en-GB" dirty="0"/>
              <a:t>Combine the initial cycle C and the cycles of each component to get the required Eulerian trail.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A2FE2-C442-C6A0-ED49-2041931B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C8E38F-1455-CC80-D41B-5BB356D5A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112" y="2777924"/>
            <a:ext cx="4766007" cy="222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3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4418-D537-1118-4972-00130F24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Corollary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DE2A-D3D3-65E1-28DF-B1B33BE17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i="1" dirty="0"/>
          </a:p>
          <a:p>
            <a:pPr marL="0" indent="0" algn="ctr">
              <a:buNone/>
            </a:pPr>
            <a:r>
              <a:rPr lang="en-GB" i="1" dirty="0"/>
              <a:t>An Eulerian graph can be split into cycles, no two of which have an edge in common. </a:t>
            </a:r>
          </a:p>
          <a:p>
            <a:endParaRPr lang="en-US" dirty="0"/>
          </a:p>
          <a:p>
            <a:r>
              <a:rPr lang="en-US" dirty="0"/>
              <a:t>Proof</a:t>
            </a:r>
          </a:p>
          <a:p>
            <a:pPr lvl="1"/>
            <a:r>
              <a:rPr lang="en-US" dirty="0"/>
              <a:t>Similar to the proof of theorem 2 (direction </a:t>
            </a:r>
            <a:r>
              <a:rPr lang="en-US" dirty="0">
                <a:sym typeface="Wingdings" panose="05000000000000000000" pitchFamily="2" charset="2"/>
              </a:rPr>
              <a:t>)</a:t>
            </a:r>
            <a:endParaRPr lang="en-US" dirty="0"/>
          </a:p>
          <a:p>
            <a:pPr lvl="1"/>
            <a:r>
              <a:rPr lang="en-US" dirty="0"/>
              <a:t>Build initial cycle C</a:t>
            </a:r>
          </a:p>
          <a:p>
            <a:pPr lvl="1"/>
            <a:r>
              <a:rPr lang="en-US" dirty="0"/>
              <a:t>Remove the edges of this cycle </a:t>
            </a:r>
          </a:p>
          <a:p>
            <a:pPr lvl="1"/>
            <a:r>
              <a:rPr lang="en-US" dirty="0"/>
              <a:t>Build a cycle for each component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FDFCF-DEC5-985D-44CC-CD329E2C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40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22E9-1517-8436-0406-EFC54B20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Corollary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1CA7-75D6-C9FD-840A-8A62D4CA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i="1" dirty="0"/>
          </a:p>
          <a:p>
            <a:pPr marL="0" indent="0" algn="ctr">
              <a:buNone/>
            </a:pPr>
            <a:r>
              <a:rPr lang="en-GB" i="1" dirty="0"/>
              <a:t>A connected graph is semi-Eulerian if and only if it has exactly two vertices of odd degree.</a:t>
            </a:r>
          </a:p>
          <a:p>
            <a:pPr marL="0" indent="0">
              <a:buNone/>
            </a:pPr>
            <a:endParaRPr lang="en-GB" i="1" dirty="0"/>
          </a:p>
          <a:p>
            <a:endParaRPr lang="en-GB" dirty="0"/>
          </a:p>
          <a:p>
            <a:r>
              <a:rPr lang="en-GB" dirty="0"/>
              <a:t>A semi-Eulerian trail must start and end at vertices with odd degrees.</a:t>
            </a:r>
          </a:p>
          <a:p>
            <a:r>
              <a:rPr lang="en-GB" dirty="0"/>
              <a:t>According to the handshaking lemma, a graph cannot have only one vertex with an odd degree.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27B8C-5615-CD27-850D-3EA61F13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01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E060-A8F1-D3EA-93BE-05488823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(</a:t>
            </a:r>
            <a:r>
              <a:rPr lang="en-US" dirty="0">
                <a:sym typeface="Wingdings" panose="05000000000000000000" pitchFamily="2" charset="2"/>
              </a:rPr>
              <a:t>)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EBC1-2FEA-2B7F-75FD-F0A15CEA9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95" y="1825625"/>
            <a:ext cx="9051401" cy="48958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i="1" dirty="0"/>
              <a:t>If G is semi-Eulerian, then G has exactly two vertices of odd degree. </a:t>
            </a:r>
          </a:p>
          <a:p>
            <a:endParaRPr lang="en-GB" dirty="0"/>
          </a:p>
          <a:p>
            <a:r>
              <a:rPr lang="en-GB" dirty="0"/>
              <a:t>Assume that G is semi-Eulerian graph.</a:t>
            </a:r>
          </a:p>
          <a:p>
            <a:endParaRPr lang="en-GB" dirty="0"/>
          </a:p>
          <a:p>
            <a:r>
              <a:rPr lang="en-GB" dirty="0"/>
              <a:t>Add an edge </a:t>
            </a:r>
            <a:r>
              <a:rPr lang="en-GB" b="1" dirty="0"/>
              <a:t>e</a:t>
            </a:r>
            <a:r>
              <a:rPr lang="en-GB" dirty="0"/>
              <a:t> between the starting vertex </a:t>
            </a:r>
            <a:r>
              <a:rPr lang="en-GB" b="1" dirty="0"/>
              <a:t>v</a:t>
            </a:r>
            <a:r>
              <a:rPr lang="en-GB" dirty="0"/>
              <a:t> and finishing vertex </a:t>
            </a:r>
            <a:r>
              <a:rPr lang="en-GB" b="1" dirty="0"/>
              <a:t>w</a:t>
            </a:r>
            <a:r>
              <a:rPr lang="en-GB" dirty="0"/>
              <a:t> of an open trail. </a:t>
            </a:r>
          </a:p>
          <a:p>
            <a:endParaRPr lang="en-GB" dirty="0"/>
          </a:p>
          <a:p>
            <a:r>
              <a:rPr lang="en-GB" dirty="0"/>
              <a:t>The result is an Eulerian graph in which all vertices have even degree (</a:t>
            </a:r>
            <a:r>
              <a:rPr lang="en-GB" b="1" dirty="0"/>
              <a:t>Theorem 2)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By removing the edge </a:t>
            </a:r>
            <a:r>
              <a:rPr lang="en-GB" b="1" dirty="0"/>
              <a:t>e</a:t>
            </a:r>
            <a:r>
              <a:rPr lang="en-GB" dirty="0"/>
              <a:t>, we can return back to the semi-Eulerian graph G, </a:t>
            </a:r>
            <a:r>
              <a:rPr lang="en-GB" b="1" dirty="0"/>
              <a:t>where only the vertices v and w have odd degrees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65DB-44B9-5429-FC56-75EE947C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60EFB-9BEF-C684-6152-75FD24C0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799" y="2507837"/>
            <a:ext cx="3115201" cy="27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8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5CC6-8015-A458-79C3-BB37AAA8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(</a:t>
            </a:r>
            <a:r>
              <a:rPr lang="en-US" dirty="0">
                <a:sym typeface="Wingdings" panose="05000000000000000000" pitchFamily="2" charset="2"/>
              </a:rPr>
              <a:t>)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49A3-8209-09F1-19C7-D2CCBC81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i="1" dirty="0"/>
              <a:t>If a connected graph G has exactly two vertices of odd degree, then G is </a:t>
            </a:r>
            <a:r>
              <a:rPr lang="en-GB" b="1" i="1" dirty="0"/>
              <a:t>semi-Eulerian</a:t>
            </a:r>
            <a:r>
              <a:rPr lang="en-GB" i="1" dirty="0"/>
              <a:t>. </a:t>
            </a:r>
          </a:p>
          <a:p>
            <a:pPr marL="0" indent="0">
              <a:buNone/>
            </a:pPr>
            <a:endParaRPr lang="en-GB" i="1" dirty="0"/>
          </a:p>
          <a:p>
            <a:r>
              <a:rPr lang="en-GB" dirty="0"/>
              <a:t>Let G be a graph with exactly two vertices of odd degree, v and w. </a:t>
            </a:r>
          </a:p>
          <a:p>
            <a:endParaRPr lang="en-GB" dirty="0"/>
          </a:p>
          <a:p>
            <a:r>
              <a:rPr lang="en-GB" dirty="0"/>
              <a:t>Add an edge </a:t>
            </a:r>
            <a:r>
              <a:rPr lang="en-GB" b="1" dirty="0"/>
              <a:t>e</a:t>
            </a:r>
            <a:r>
              <a:rPr lang="en-GB" dirty="0"/>
              <a:t> joining v and w; then we obtain a connected graph in which each vertex has even degree. </a:t>
            </a:r>
          </a:p>
          <a:p>
            <a:endParaRPr lang="en-GB" dirty="0"/>
          </a:p>
          <a:p>
            <a:r>
              <a:rPr lang="en-GB" dirty="0"/>
              <a:t>This graph is Eulerian, and so has an Eulerian trail (</a:t>
            </a:r>
            <a:r>
              <a:rPr lang="en-GB" b="1" dirty="0"/>
              <a:t>Theorem 2)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Removal of the edge </a:t>
            </a:r>
            <a:r>
              <a:rPr lang="en-GB" b="1" dirty="0"/>
              <a:t>e</a:t>
            </a:r>
            <a:r>
              <a:rPr lang="en-GB" dirty="0"/>
              <a:t> from this trail produces an open trail that includes every edge of G, so G is semi-Eulerian.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77D21-37E6-BB21-3E96-74A643D8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4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2086-A2F3-2E2E-B38B-872D56E8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Platonic Graphs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C600-C020-BA0D-1BFD-258629517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2699"/>
            <a:ext cx="10515600" cy="644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How to start at one vertex and visit all edges before returning to it 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FF06D-558A-9D2E-76B4-70DFF3AB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9142B3F-CEBA-F213-AC65-AAF8F3C83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65" y="2358872"/>
            <a:ext cx="9697209" cy="24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78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3E01-1188-63CA-4D89-1F7A7D19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construct the Eulerian trail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614F-DA97-5B7B-D69C-DF0B6C54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Theorem 3 (Fleury’s algorithm)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i="1" dirty="0"/>
              <a:t>If G is an Eulerian graph. Then the following construction is always possible, and produce an Eulerian trail of G.</a:t>
            </a:r>
          </a:p>
          <a:p>
            <a:pPr marL="0" indent="0">
              <a:buNone/>
            </a:pPr>
            <a:r>
              <a:rPr lang="en-US" i="1" dirty="0"/>
              <a:t>Start at any vertex and traverse the edges in an arbitrary manner, subject only to the following 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Erase the edges as they are traversed, and if any isolated vertices result, erase them too;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At each stage, use a bridge only if there is no alternative.</a:t>
            </a:r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  <a:p>
            <a:r>
              <a:rPr lang="en-US" dirty="0"/>
              <a:t>Proof</a:t>
            </a:r>
          </a:p>
          <a:p>
            <a:pPr lvl="1"/>
            <a:r>
              <a:rPr lang="en-US" i="1" dirty="0"/>
              <a:t>Exercise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28678-2A41-1292-A831-42A2BF99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42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04CD-F087-5018-DAEC-E9C99F8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B03EE2-1658-E3FF-96B5-36D081019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495" y="2303937"/>
            <a:ext cx="5026105" cy="31554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043FC-F93B-D638-21E0-768D7228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99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D060-9D94-17EF-BD3A-A69CF986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Eulerian digraphs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E681-D9F0-D20A-230B-5A13F1151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7861" cy="4351338"/>
          </a:xfrm>
        </p:spPr>
        <p:txBody>
          <a:bodyPr>
            <a:normAutofit/>
          </a:bodyPr>
          <a:lstStyle/>
          <a:p>
            <a:r>
              <a:rPr lang="en-GB" dirty="0"/>
              <a:t>A connected digraph D </a:t>
            </a:r>
            <a:r>
              <a:rPr lang="en-GB" b="1" dirty="0"/>
              <a:t>is Eulerian </a:t>
            </a:r>
            <a:r>
              <a:rPr lang="en-GB" dirty="0"/>
              <a:t>if there exists a </a:t>
            </a:r>
            <a:r>
              <a:rPr lang="en-GB" b="1" dirty="0"/>
              <a:t>closed directed trail that  includes every arc of D</a:t>
            </a:r>
            <a:r>
              <a:rPr lang="en-GB" dirty="0"/>
              <a:t> such a trail is an Eulerian trail.</a:t>
            </a:r>
          </a:p>
          <a:p>
            <a:endParaRPr lang="en-GB" dirty="0"/>
          </a:p>
          <a:p>
            <a:r>
              <a:rPr lang="en-GB" dirty="0"/>
              <a:t>The digraph must be </a:t>
            </a:r>
            <a:r>
              <a:rPr lang="en-GB" b="1" dirty="0"/>
              <a:t>strongly connected </a:t>
            </a:r>
            <a:r>
              <a:rPr lang="en-GB" dirty="0"/>
              <a:t>for an Eulerian trail to exist. </a:t>
            </a:r>
          </a:p>
          <a:p>
            <a:endParaRPr lang="en-GB" dirty="0"/>
          </a:p>
          <a:p>
            <a:r>
              <a:rPr lang="en-GB" dirty="0"/>
              <a:t>Any Eulerian graph is orientable, since we simply follow any Eulerian trail.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37F56-E069-0083-19C6-5ED99422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FBA244-F721-6EF1-18B3-53607CAC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098" y="2370472"/>
            <a:ext cx="3033023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4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694A-19BC-EBA5-5738-D9C8F1DA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FA530-1C65-BEC6-D719-6B920F42B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A strongly connected digraph is Eulerian if and only if, for each vertex v of D              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𝑶𝒖𝒕𝒅𝒆𝒈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b="1" i="1" dirty="0" err="1" smtClean="0">
                          <a:latin typeface="Cambria Math" panose="02040503050406030204" pitchFamily="18" charset="0"/>
                        </a:rPr>
                        <m:t>𝒊𝒏𝒅𝒆𝒈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>
                  <a:buNone/>
                </a:pPr>
                <a:r>
                  <a:rPr lang="en-US" b="1" dirty="0"/>
                  <a:t>Proof</a:t>
                </a:r>
              </a:p>
              <a:p>
                <a:r>
                  <a:rPr lang="en-GB" dirty="0"/>
                  <a:t>Because the demonstration is completely similar to that of Theorem 2, it is left as an exercise.</a:t>
                </a:r>
              </a:p>
              <a:p>
                <a:r>
                  <a:rPr lang="en-GB" dirty="0"/>
                  <a:t>Defining Semi-Eulerian digraph and deriving digraph versions of Corollaries 1 and 2 is a simple.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FA530-1C65-BEC6-D719-6B920F42B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41E64-F333-43B9-2530-48EB41D0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38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60909D-C320-50A4-3C40-BC6987FF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Hamiltonian graphs and digraphs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B788EA-2EF0-6840-6ADC-23D66078B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E1D49-EC95-61C2-48F5-2E9977EC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35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441A-BA10-FF42-94B9-8C8788D0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85C54-9143-F165-7759-8624DC69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found the necessary and sufficient conditions for a connected graph to be Eulerian and aim to obtain </a:t>
            </a:r>
            <a:r>
              <a:rPr lang="en-GB" dirty="0" err="1"/>
              <a:t>similair</a:t>
            </a:r>
            <a:r>
              <a:rPr lang="en-GB" dirty="0"/>
              <a:t> characterizations for Hamiltonian graphs</a:t>
            </a:r>
          </a:p>
          <a:p>
            <a:endParaRPr lang="en-GB" dirty="0"/>
          </a:p>
          <a:p>
            <a:r>
              <a:rPr lang="en-GB" dirty="0"/>
              <a:t>But </a:t>
            </a:r>
            <a:r>
              <a:rPr lang="en-GB" b="1" dirty="0"/>
              <a:t>no such characterization is known</a:t>
            </a:r>
            <a:r>
              <a:rPr lang="en-GB" dirty="0"/>
              <a:t>. In fact, little is known in general about Hamiltonian graphs, and most results have the form '</a:t>
            </a:r>
            <a:r>
              <a:rPr lang="en-GB" b="1" dirty="0"/>
              <a:t>if G has enough edges, then G is Hamiltonian</a:t>
            </a:r>
            <a:r>
              <a:rPr lang="en-GB" dirty="0"/>
              <a:t>’. </a:t>
            </a:r>
          </a:p>
          <a:p>
            <a:endParaRPr lang="en-GB" dirty="0"/>
          </a:p>
          <a:p>
            <a:r>
              <a:rPr lang="en-GB" dirty="0"/>
              <a:t>Probably the most celebrated of these is Dirac's theorem, due to G. A. Dirac Corollary deduced it from the  Ore Theorem.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7187D-57E6-B8A1-70B9-C144D8FD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021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DD37-DFB4-31F4-4873-D8B5B8FB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3 (Ore, 1960)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DEB797-4565-84A1-185D-382398C03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r>
                  <a:rPr lang="en-US" i="1" dirty="0"/>
                  <a:t>If G is simple graph with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(≥3)</m:t>
                    </m:r>
                  </m:oMath>
                </a14:m>
                <a:r>
                  <a:rPr lang="en-US" i="1" dirty="0"/>
                  <a:t> vertices and if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i="1" dirty="0"/>
              </a:p>
              <a:p>
                <a:pPr marL="0" indent="0" algn="ctr">
                  <a:buNone/>
                </a:pPr>
                <a:r>
                  <a:rPr lang="en-US" i="1" dirty="0"/>
                  <a:t>For each pair of non-adjacent vertices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i="1" dirty="0"/>
                  <a:t>, then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i="1" dirty="0"/>
                  <a:t> is Hamiltonian. </a:t>
                </a:r>
              </a:p>
              <a:p>
                <a:pPr marL="0" indent="0">
                  <a:buNone/>
                </a:pPr>
                <a:endParaRPr lang="fr-FR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DEB797-4565-84A1-185D-382398C03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7E1A3-FFAA-2137-1F6F-C606E5A2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460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B96E-41DE-8552-69B7-20180E32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4" y="-97864"/>
            <a:ext cx="10515600" cy="989113"/>
          </a:xfrm>
        </p:spPr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F2941-53E8-6C72-D649-D021EBCB4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0941" y="960699"/>
                <a:ext cx="11736729" cy="246830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sz="2000" dirty="0"/>
                  <a:t>Let G be a non-Hamiltonian graph with n vertices and the  degree condition satisfied. Add extra edges if needed to make G "only just" non-Hamiltonian.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G have a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fr-F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fr-F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GB" sz="2000" b="1" dirty="0"/>
                  <a:t> </a:t>
                </a:r>
                <a:r>
                  <a:rPr lang="en-GB" sz="2000" dirty="0"/>
                  <a:t>passing through every vertex.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000" dirty="0"/>
                  <a:t> are not adjacent because G is non-Hamiltonian.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Because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</m:fName>
                      <m:e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</m:fName>
                      <m:e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r-FR" sz="2000" b="0" dirty="0"/>
              </a:p>
              <a:p>
                <a:pPr lvl="1"/>
                <a:r>
                  <a:rPr lang="en-GB" sz="2000" dirty="0"/>
                  <a:t>It exists some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/>
                  <a:t> with the property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is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000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F2941-53E8-6C72-D649-D021EBCB4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941" y="960699"/>
                <a:ext cx="11736729" cy="2468301"/>
              </a:xfrm>
              <a:blipFill>
                <a:blip r:embed="rId3"/>
                <a:stretch>
                  <a:fillRect l="-363" t="-4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75DE3-8678-9203-41EC-FF88FAE7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2572A-238E-E6AE-49E1-A3E0601C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688" y="3310359"/>
            <a:ext cx="7311026" cy="1577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C98A17-BF9B-46B0-3176-2865470EC67C}"/>
                  </a:ext>
                </a:extLst>
              </p:cNvPr>
              <p:cNvSpPr txBox="1"/>
              <p:nvPr/>
            </p:nvSpPr>
            <p:spPr>
              <a:xfrm>
                <a:off x="300941" y="4934639"/>
                <a:ext cx="11736729" cy="1261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/>
                  <a:t>We can construct a Hamiltonian cycle</a:t>
                </a:r>
                <a:r>
                  <a:rPr lang="fr-FR" sz="1900" dirty="0"/>
                  <a:t>:</a:t>
                </a:r>
                <a:endParaRPr lang="fr-FR" sz="19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F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fr-F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F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F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→…→</m:t>
                      </m:r>
                      <m:sSub>
                        <m:sSubPr>
                          <m:ctrlPr>
                            <a:rPr lang="fr-F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F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9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/>
                  <a:t>G' is Hamiltonian, contradicting the assumption that G is non-Hamiltonian.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C98A17-BF9B-46B0-3176-2865470EC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41" y="4934639"/>
                <a:ext cx="11736729" cy="1261884"/>
              </a:xfrm>
              <a:prstGeom prst="rect">
                <a:avLst/>
              </a:prstGeom>
              <a:blipFill>
                <a:blip r:embed="rId5"/>
                <a:stretch>
                  <a:fillRect l="-363" t="-2415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61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6A7E-952D-C8DB-68A4-396E109F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Corollary 3 (Dirac, 1952)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5C7505-B6B6-0ECE-449F-B30DAE8D6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r>
                  <a:rPr lang="en-US" i="1" dirty="0"/>
                  <a:t>If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i="1" dirty="0"/>
                  <a:t> is a simple graph with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i="1" dirty="0"/>
                  <a:t> vertices, and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𝒅𝒆𝒈</m:t>
                        </m:r>
                      </m:fName>
                      <m:e>
                        <m:d>
                          <m:d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func>
                    <m:r>
                      <a:rPr lang="fr-FR" b="1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fr-FR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i="1" dirty="0"/>
                  <a:t> for each vertex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, then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i="1" dirty="0"/>
                  <a:t> is Hamiltonian.</a:t>
                </a:r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Proof: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</m:fName>
                      <m:e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𝑑𝑒𝑔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r>
                  <a:rPr lang="en-US" dirty="0"/>
                  <a:t>Use Ore’s theorem </a:t>
                </a:r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5C7505-B6B6-0ECE-449F-B30DAE8D6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06EB6-088C-696A-DF1C-7C21F2B8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522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EA85-D84B-E005-64DC-BCE751A3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Digraph (M. A. </a:t>
            </a:r>
            <a:r>
              <a:rPr lang="en-US" dirty="0" err="1"/>
              <a:t>Ghouila</a:t>
            </a:r>
            <a:r>
              <a:rPr lang="en-US" dirty="0"/>
              <a:t>-Houri)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717B1-40E0-87A0-275B-4580CC7A2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i="1" dirty="0"/>
                  <a:t>Let D be a strongly connected digraph with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vertices if </a:t>
                </a:r>
                <a:endParaRPr lang="fr-F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𝒐𝒖𝒕𝒅𝒆𝒈</m:t>
                    </m:r>
                    <m:d>
                      <m:d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fr-FR" b="1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fr-FR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𝒊𝒏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𝒅𝒆𝒈</m:t>
                    </m:r>
                    <m:d>
                      <m:d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fr-FR" b="1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fr-FR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i="1" dirty="0"/>
                  <a:t> for each vertex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, then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i="1" dirty="0"/>
                  <a:t> is Hamiltonian.</a:t>
                </a:r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r>
                  <a:rPr lang="en-US" dirty="0"/>
                  <a:t>Can be found </a:t>
                </a:r>
                <a:r>
                  <a:rPr lang="en-GB" b="1" dirty="0"/>
                  <a:t>Douglas B. West, Introduction to Graph.</a:t>
                </a:r>
              </a:p>
              <a:p>
                <a:r>
                  <a:rPr lang="en-GB" dirty="0"/>
                  <a:t>More difficult than Dirac corollary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717B1-40E0-87A0-275B-4580CC7A2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FB3E7-D71F-2ADE-AB43-BD5617BF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96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149F-5586-418F-F2A5-6FDE3A1B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Platonic Graphs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DCE4EF-709C-CB83-1942-D75B38B9B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978" y="1768997"/>
            <a:ext cx="8074044" cy="20739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EFBC9-C2A3-FA63-1C16-F7D53071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E1B6D-1273-95CB-E458-1FAD38CAA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775" y="4204063"/>
            <a:ext cx="8226450" cy="20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12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985F-2DC1-A510-BE04-38DD9728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text 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79179-0D09-04AC-78DA-2D5D3390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1026" name="Picture 2" descr="Introduction to Graph Theory: Amazon.co.uk: Wilson, Robin J.:  9780273728894: Books">
            <a:extLst>
              <a:ext uri="{FF2B5EF4-FFF2-40B4-BE49-F238E27FC236}">
                <a16:creationId xmlns:a16="http://schemas.microsoft.com/office/drawing/2014/main" id="{D64DDD13-D31A-FFF7-E91B-CE1EC7E1E5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082" y="1698710"/>
            <a:ext cx="3192914" cy="479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5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C28C-457D-D31C-58A9-C5B9BCCE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 without lifting pencil puzzles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DB84B-F358-FA1B-C43A-9BA43210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1026" name="Picture 2" descr="Without Lifting The Pencil">
            <a:extLst>
              <a:ext uri="{FF2B5EF4-FFF2-40B4-BE49-F238E27FC236}">
                <a16:creationId xmlns:a16="http://schemas.microsoft.com/office/drawing/2014/main" id="{E05B6732-D4C4-488F-7F95-D8C4EBB0B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231" y="2743835"/>
            <a:ext cx="4197512" cy="258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6BEAB4-8EB1-AEF4-54E9-6127584ACDC3}"/>
              </a:ext>
            </a:extLst>
          </p:cNvPr>
          <p:cNvGrpSpPr/>
          <p:nvPr/>
        </p:nvGrpSpPr>
        <p:grpSpPr>
          <a:xfrm>
            <a:off x="1304442" y="2183911"/>
            <a:ext cx="5325902" cy="3702932"/>
            <a:chOff x="1582234" y="2013331"/>
            <a:chExt cx="5325902" cy="37029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3553A2-06A3-6CB0-0AC2-A405EE802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2234" y="2013331"/>
              <a:ext cx="3603524" cy="3702932"/>
            </a:xfrm>
            <a:prstGeom prst="rect">
              <a:avLst/>
            </a:prstGeom>
          </p:spPr>
        </p:pic>
        <p:pic>
          <p:nvPicPr>
            <p:cNvPr id="7" name="Picture 6" descr="Pencil PNG, Pencil Transparent Background - FreeIconsPNG">
              <a:extLst>
                <a:ext uri="{FF2B5EF4-FFF2-40B4-BE49-F238E27FC236}">
                  <a16:creationId xmlns:a16="http://schemas.microsoft.com/office/drawing/2014/main" id="{010A107C-840C-F503-0DDD-384CBD6D2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3265" y="2280847"/>
              <a:ext cx="2914871" cy="253130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4976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3E24-D41D-2B59-6460-3C1AEA64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Konigsberg bridge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5343-864D-6B25-2446-F700E981A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065F9-71E1-C340-5D11-5A649E13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2050" name="Picture 2" descr="1 The Königsberg bridge problem: a) seven bridges of Königsberg; b)... |  Download Scientific Diagram">
            <a:extLst>
              <a:ext uri="{FF2B5EF4-FFF2-40B4-BE49-F238E27FC236}">
                <a16:creationId xmlns:a16="http://schemas.microsoft.com/office/drawing/2014/main" id="{CFAA6D47-7EE3-8558-30FC-5878F2A22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30" y="2137819"/>
            <a:ext cx="9308539" cy="33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8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1607-7424-6DB3-044D-5A3239BC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Explorer and Traveller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5CAA-29D4-89DD-80BA-78ABC7759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r>
              <a:rPr lang="en-GB" b="1" dirty="0"/>
              <a:t>Explorer's Problem </a:t>
            </a:r>
          </a:p>
          <a:p>
            <a:pPr lvl="1"/>
            <a:r>
              <a:rPr lang="en-GB" dirty="0"/>
              <a:t>An explorer wishes to find a tour that traverses each road exactly once and returns to the starting point.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b="1" dirty="0"/>
              <a:t>Traveller's Problem </a:t>
            </a:r>
          </a:p>
          <a:p>
            <a:pPr lvl="1"/>
            <a:r>
              <a:rPr lang="en-GB" dirty="0"/>
              <a:t>A traveller wishes to find a tour that visits each city exactly once and returns to the starting point.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F81CF-D919-9F17-7533-22C805CC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64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D914-F15F-04CA-ADDD-571BA8B8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Eulerian vs </a:t>
            </a:r>
            <a:r>
              <a:rPr lang="en-GB" b="1" dirty="0"/>
              <a:t>Hamiltonian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A94D-743F-E2DA-2D0D-76944C06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 connected graph is </a:t>
            </a:r>
            <a:r>
              <a:rPr lang="en-GB" b="1" dirty="0"/>
              <a:t>Eulerian</a:t>
            </a:r>
            <a:r>
              <a:rPr lang="en-GB" dirty="0"/>
              <a:t> if it contains a </a:t>
            </a:r>
            <a:r>
              <a:rPr lang="en-GB" b="1" dirty="0"/>
              <a:t>closed trail that includes every edge; </a:t>
            </a:r>
            <a:r>
              <a:rPr lang="en-GB" dirty="0"/>
              <a:t>such a trail is an </a:t>
            </a:r>
            <a:r>
              <a:rPr lang="en-GB" b="1" dirty="0"/>
              <a:t>Eulerian trail</a:t>
            </a:r>
            <a:r>
              <a:rPr lang="en-GB" dirty="0"/>
              <a:t>. </a:t>
            </a:r>
          </a:p>
          <a:p>
            <a:r>
              <a:rPr lang="en-GB" dirty="0"/>
              <a:t>A connected graph is </a:t>
            </a:r>
            <a:r>
              <a:rPr lang="en-GB" b="1" dirty="0"/>
              <a:t>Semi-Eulerian</a:t>
            </a:r>
            <a:r>
              <a:rPr lang="en-GB" dirty="0"/>
              <a:t> if there exists a (non-closed) trail that includes every edge of G.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 connected graph is </a:t>
            </a:r>
            <a:r>
              <a:rPr lang="en-GB" b="1" dirty="0"/>
              <a:t>Hamiltonian</a:t>
            </a:r>
            <a:r>
              <a:rPr lang="en-GB" dirty="0"/>
              <a:t> if it contains a </a:t>
            </a:r>
            <a:r>
              <a:rPr lang="en-GB" b="1" dirty="0"/>
              <a:t>cycle that includes every vertex; </a:t>
            </a:r>
            <a:r>
              <a:rPr lang="en-GB" dirty="0"/>
              <a:t>such a cycle is a </a:t>
            </a:r>
            <a:r>
              <a:rPr lang="en-GB" b="1" dirty="0"/>
              <a:t>Hamiltonian cycle</a:t>
            </a:r>
            <a:r>
              <a:rPr lang="en-GB" dirty="0"/>
              <a:t>. </a:t>
            </a:r>
            <a:endParaRPr lang="en-US" dirty="0"/>
          </a:p>
          <a:p>
            <a:r>
              <a:rPr lang="en-GB" dirty="0"/>
              <a:t>A connected graph is</a:t>
            </a:r>
            <a:r>
              <a:rPr lang="en-GB" b="1" dirty="0"/>
              <a:t> Semi-Hamiltonian </a:t>
            </a:r>
            <a:r>
              <a:rPr lang="en-GB" dirty="0"/>
              <a:t>if there exists a (non-closed) </a:t>
            </a:r>
            <a:r>
              <a:rPr lang="en-GB" b="1" dirty="0"/>
              <a:t>cycle that includes every vertex of G.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8A1DD-5E84-DAD0-DBDE-2B084661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741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5814-1C93-2AB8-4653-1FEB628B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Eulerian ? Semi- Eulerian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AAD06-EADE-4ABA-F422-E10B8265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60E7A-4638-383E-FBA1-AC5A2D2B4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03" y="2627452"/>
            <a:ext cx="10144293" cy="1875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F67648-E47E-875A-0258-10EF57328E4C}"/>
              </a:ext>
            </a:extLst>
          </p:cNvPr>
          <p:cNvSpPr txBox="1"/>
          <p:nvPr/>
        </p:nvSpPr>
        <p:spPr>
          <a:xfrm>
            <a:off x="1886674" y="4722470"/>
            <a:ext cx="15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Eulerian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5C150-607B-BF9B-AD9C-EB8EE93FB6D3}"/>
              </a:ext>
            </a:extLst>
          </p:cNvPr>
          <p:cNvSpPr txBox="1"/>
          <p:nvPr/>
        </p:nvSpPr>
        <p:spPr>
          <a:xfrm>
            <a:off x="4886446" y="4722469"/>
            <a:ext cx="300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Semi-Eulerian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D5962-32E3-22B1-5F27-AF8C60DFA2AC}"/>
              </a:ext>
            </a:extLst>
          </p:cNvPr>
          <p:cNvSpPr txBox="1"/>
          <p:nvPr/>
        </p:nvSpPr>
        <p:spPr>
          <a:xfrm>
            <a:off x="8610600" y="4744833"/>
            <a:ext cx="300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Non-Eulerian</a:t>
            </a:r>
          </a:p>
        </p:txBody>
      </p:sp>
    </p:spTree>
    <p:extLst>
      <p:ext uri="{BB962C8B-B14F-4D97-AF65-F5344CB8AC3E}">
        <p14:creationId xmlns:p14="http://schemas.microsoft.com/office/powerpoint/2010/main" val="30258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B15C-1B31-BC9A-3A49-2FFB7366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? Semi-Hamiltonian 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5BDF1-532C-7C82-7874-5DCD0EF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482D-4E75-464D-8160-B2E5431665CC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DDA627-2EC0-EC83-B06C-9DE54FFF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2" y="2111412"/>
            <a:ext cx="10344164" cy="2499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2F7F6B-D189-FD9A-D95F-A4DE30AFD6AC}"/>
              </a:ext>
            </a:extLst>
          </p:cNvPr>
          <p:cNvSpPr txBox="1"/>
          <p:nvPr/>
        </p:nvSpPr>
        <p:spPr>
          <a:xfrm>
            <a:off x="8900930" y="4722470"/>
            <a:ext cx="2108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Not Eulerian  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</a:rPr>
              <a:t>Semi Hamiltonian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B42CF7-98C9-6C23-4DCC-D7CD036371D6}"/>
              </a:ext>
            </a:extLst>
          </p:cNvPr>
          <p:cNvGrpSpPr/>
          <p:nvPr/>
        </p:nvGrpSpPr>
        <p:grpSpPr>
          <a:xfrm>
            <a:off x="1307934" y="4722470"/>
            <a:ext cx="2384387" cy="1431006"/>
            <a:chOff x="1307934" y="4722470"/>
            <a:chExt cx="2384387" cy="14310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BC9782-1366-C99A-2E07-ED16CC06E273}"/>
                </a:ext>
              </a:extLst>
            </p:cNvPr>
            <p:cNvSpPr txBox="1"/>
            <p:nvPr/>
          </p:nvSpPr>
          <p:spPr>
            <a:xfrm>
              <a:off x="1713053" y="4722470"/>
              <a:ext cx="15741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50"/>
                  </a:solidFill>
                </a:rPr>
                <a:t>Eulerian</a:t>
              </a:r>
              <a:r>
                <a:rPr lang="en-US" sz="2000" b="1" dirty="0"/>
                <a:t>  </a:t>
              </a:r>
              <a:r>
                <a:rPr lang="en-US" sz="2000" b="1" dirty="0">
                  <a:solidFill>
                    <a:srgbClr val="00B050"/>
                  </a:solidFill>
                </a:rPr>
                <a:t>Hamiltonian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0F89B1-33E4-D896-9396-69F14E9CE405}"/>
                </a:ext>
              </a:extLst>
            </p:cNvPr>
            <p:cNvSpPr txBox="1"/>
            <p:nvPr/>
          </p:nvSpPr>
          <p:spPr>
            <a:xfrm>
              <a:off x="1307934" y="5445590"/>
              <a:ext cx="23843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50"/>
                  </a:solidFill>
                </a:rPr>
                <a:t>a b c d e f b g c e g f a b c d e g f 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C037F7-D386-7550-14A4-6C703AA6F2DD}"/>
              </a:ext>
            </a:extLst>
          </p:cNvPr>
          <p:cNvGrpSpPr/>
          <p:nvPr/>
        </p:nvGrpSpPr>
        <p:grpSpPr>
          <a:xfrm>
            <a:off x="4155311" y="4722470"/>
            <a:ext cx="2108521" cy="1119571"/>
            <a:chOff x="4155311" y="4722470"/>
            <a:chExt cx="2108521" cy="11195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3D0015-030C-A5EF-6414-00566483F803}"/>
                </a:ext>
              </a:extLst>
            </p:cNvPr>
            <p:cNvSpPr txBox="1"/>
            <p:nvPr/>
          </p:nvSpPr>
          <p:spPr>
            <a:xfrm>
              <a:off x="4155311" y="4722470"/>
              <a:ext cx="2108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50"/>
                  </a:solidFill>
                </a:rPr>
                <a:t>Eulerian  </a:t>
              </a:r>
            </a:p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Semi-Hamiltonian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ED7257-6A5D-7461-3438-A44DDFDC6FBF}"/>
                </a:ext>
              </a:extLst>
            </p:cNvPr>
            <p:cNvSpPr txBox="1"/>
            <p:nvPr/>
          </p:nvSpPr>
          <p:spPr>
            <a:xfrm>
              <a:off x="4240192" y="5441931"/>
              <a:ext cx="2023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50"/>
                  </a:solidFill>
                </a:rPr>
                <a:t>b c g f e g b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6B9DB6-CE0E-D7E2-D075-40A2FEB4C58D}"/>
              </a:ext>
            </a:extLst>
          </p:cNvPr>
          <p:cNvGrpSpPr/>
          <p:nvPr/>
        </p:nvGrpSpPr>
        <p:grpSpPr>
          <a:xfrm>
            <a:off x="6408517" y="4722470"/>
            <a:ext cx="2023640" cy="1119571"/>
            <a:chOff x="6408517" y="4722470"/>
            <a:chExt cx="2023640" cy="11195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546524-042A-9A87-44CC-E34D328D2824}"/>
                </a:ext>
              </a:extLst>
            </p:cNvPr>
            <p:cNvSpPr txBox="1"/>
            <p:nvPr/>
          </p:nvSpPr>
          <p:spPr>
            <a:xfrm>
              <a:off x="6508831" y="4722470"/>
              <a:ext cx="18230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Not Eulerian  </a:t>
              </a:r>
              <a:r>
                <a:rPr lang="en-US" sz="2000" b="1" dirty="0">
                  <a:solidFill>
                    <a:srgbClr val="00B050"/>
                  </a:solidFill>
                </a:rPr>
                <a:t>Hamiltonian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EFD264-4574-5E75-3915-D4077C7CD296}"/>
                </a:ext>
              </a:extLst>
            </p:cNvPr>
            <p:cNvSpPr txBox="1"/>
            <p:nvPr/>
          </p:nvSpPr>
          <p:spPr>
            <a:xfrm>
              <a:off x="6408517" y="5441931"/>
              <a:ext cx="2023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50"/>
                  </a:solidFill>
                </a:rPr>
                <a:t>b c g e f b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55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7805</TotalTime>
  <Words>1525</Words>
  <Application>Microsoft Office PowerPoint</Application>
  <PresentationFormat>Widescreen</PresentationFormat>
  <Paragraphs>222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Söhne</vt:lpstr>
      <vt:lpstr>Office Theme</vt:lpstr>
      <vt:lpstr>Eulerian and Hamiltonian Graphs </vt:lpstr>
      <vt:lpstr>Platonic Graphs </vt:lpstr>
      <vt:lpstr>Platonic Graphs </vt:lpstr>
      <vt:lpstr>Draw without lifting pencil puzzles</vt:lpstr>
      <vt:lpstr>Konigsberg bridge problem</vt:lpstr>
      <vt:lpstr>Explorer and Traveller</vt:lpstr>
      <vt:lpstr>Eulerian vs Hamiltonian</vt:lpstr>
      <vt:lpstr>Eulerian ? Semi- Eulerian ?</vt:lpstr>
      <vt:lpstr>Hamiltonian ? Semi-Hamiltonian ? </vt:lpstr>
      <vt:lpstr>Eulerian Graphs and digraphs   </vt:lpstr>
      <vt:lpstr>Lemma 1</vt:lpstr>
      <vt:lpstr>Proof of lemma1</vt:lpstr>
      <vt:lpstr>Theorem 2 (Euler, 1735)</vt:lpstr>
      <vt:lpstr>Proof </vt:lpstr>
      <vt:lpstr>Proof </vt:lpstr>
      <vt:lpstr>Corollary 1</vt:lpstr>
      <vt:lpstr>Corollary 2</vt:lpstr>
      <vt:lpstr>Proof ()</vt:lpstr>
      <vt:lpstr>Proof ()</vt:lpstr>
      <vt:lpstr>How to construct the Eulerian trail ?</vt:lpstr>
      <vt:lpstr>Example</vt:lpstr>
      <vt:lpstr>Eulerian digraphs </vt:lpstr>
      <vt:lpstr>Theorem 4</vt:lpstr>
      <vt:lpstr>Hamiltonian graphs and digraphs </vt:lpstr>
      <vt:lpstr>Hamiltonian graphs</vt:lpstr>
      <vt:lpstr>Theorem 3 (Ore, 1960) </vt:lpstr>
      <vt:lpstr>Proof</vt:lpstr>
      <vt:lpstr>Corollary 3 (Dirac, 1952) </vt:lpstr>
      <vt:lpstr>Hamiltonian Digraph (M. A. Ghouila-Houri)</vt:lpstr>
      <vt:lpstr>Reference text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Med Brahimi</dc:creator>
  <cp:lastModifiedBy>Med Brahimi</cp:lastModifiedBy>
  <cp:revision>163</cp:revision>
  <dcterms:created xsi:type="dcterms:W3CDTF">2023-03-30T09:46:08Z</dcterms:created>
  <dcterms:modified xsi:type="dcterms:W3CDTF">2023-05-05T14:49:32Z</dcterms:modified>
</cp:coreProperties>
</file>