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aleway SemiBold"/>
      <p:regular r:id="rId34"/>
      <p:bold r:id="rId35"/>
      <p:italic r:id="rId36"/>
      <p:boldItalic r:id="rId37"/>
    </p:embeddedFont>
    <p:embeddedFont>
      <p:font typeface="Raleway Light"/>
      <p:regular r:id="rId38"/>
      <p:bold r:id="rId39"/>
      <p:italic r:id="rId40"/>
      <p:boldItalic r:id="rId41"/>
    </p:embeddedFont>
    <p:embeddedFont>
      <p:font typeface="Raleway Medium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42" Type="http://schemas.openxmlformats.org/officeDocument/2006/relationships/font" Target="fonts/RalewayMedium-regular.fntdata"/><Relationship Id="rId41" Type="http://schemas.openxmlformats.org/officeDocument/2006/relationships/font" Target="fonts/Raleway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RalewayMedium-italic.fntdata"/><Relationship Id="rId21" Type="http://schemas.openxmlformats.org/officeDocument/2006/relationships/slide" Target="slides/slide17.xml"/><Relationship Id="rId43" Type="http://schemas.openxmlformats.org/officeDocument/2006/relationships/font" Target="fonts/RalewayMedium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font" Target="fonts/Raleway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7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-italic.fntdata"/><Relationship Id="rId13" Type="http://schemas.openxmlformats.org/officeDocument/2006/relationships/slide" Target="slides/slide9.xml"/><Relationship Id="rId35" Type="http://schemas.openxmlformats.org/officeDocument/2006/relationships/font" Target="fonts/RalewaySemiBold-bold.fntdata"/><Relationship Id="rId12" Type="http://schemas.openxmlformats.org/officeDocument/2006/relationships/slide" Target="slides/slide8.xml"/><Relationship Id="rId34" Type="http://schemas.openxmlformats.org/officeDocument/2006/relationships/font" Target="fonts/RalewaySemiBold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SemiBold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SemiBold-italic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.fntdata"/><Relationship Id="rId16" Type="http://schemas.openxmlformats.org/officeDocument/2006/relationships/slide" Target="slides/slide12.xml"/><Relationship Id="rId38" Type="http://schemas.openxmlformats.org/officeDocument/2006/relationships/font" Target="fonts/Raleway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3a35cd41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3a35cd4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9a26509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9a26509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9a265090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9a265090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017a8c54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017a8c54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017a8c54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017a8c54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017a8c54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017a8c54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017a8c54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017a8c54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017a8c545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017a8c545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0228853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0228853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9a265090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9a265090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4c86dd9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4c86dd9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991e69d7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991e69d7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99492aed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99492aed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017a8c54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017a8c54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083d501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083d501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3eb190b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3eb190b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952ffdde1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952ffdde1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4c86dd9ce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4c86dd9ce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05bae22e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05bae22e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3eb190b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3eb190b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952ffdde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952ffdde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3eb190b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3eb190b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3eb190b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3eb190b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99492aed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99492aed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2" name="Google Shape;12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" name="Google Shape;1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14" name="Google Shape;114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19" name="Google Shape;119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9" name="Google Shape;139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5" name="Google Shape;25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" name="Google Shape;34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0" name="Google Shape;20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15" name="Google Shape;21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16" name="Google Shape;21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45" name="Google Shape;245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9" name="Google Shape;24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3" name="Google Shape;253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7" name="Google Shape;267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8" name="Google Shape;268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" name="Google Shape;275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276" name="Google Shape;276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9" name="Google Shape;27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3" name="Google Shape;283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3" name="Google Shape;293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4" name="Google Shape;294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5" name="Google Shape;305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35" name="Google Shape;335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0" name="Google Shape;4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7" name="Google Shape;347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48" name="Google Shape;348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1" name="Google Shape;35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2" name="Google Shape;372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82" name="Google Shape;382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96" name="Google Shape;396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0" name="Google Shape;400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05" name="Google Shape;405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9" name="Google Shape;409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4" name="Google Shape;414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7" name="Google Shape;437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1" name="Google Shape;441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50" name="Google Shape;450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7" name="Google Shape;457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8" name="Google Shape;458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1" name="Google Shape;461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" name="Google Shape;51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4" name="Google Shape;474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8" name="Google Shape;478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2" name="Google Shape;48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83" name="Google Shape;48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5" name="Google Shape;48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87" name="Google Shape;48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1" name="Google Shape;491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92" name="Google Shape;492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1" name="Google Shape;511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18" name="Google Shape;518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7" name="Google Shape;57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88" name="Google Shape;88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seweb.ucsd.edu/classes/su08/cse70/schedule.php" TargetMode="External"/><Relationship Id="rId4" Type="http://schemas.openxmlformats.org/officeDocument/2006/relationships/hyperlink" Target="http://www.cs.toronto.edu/~matt/csc444/lectures.html" TargetMode="External"/><Relationship Id="rId5" Type="http://schemas.openxmlformats.org/officeDocument/2006/relationships/hyperlink" Target="https://www.cs.csub.edu/~gordon/3350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/>
          <p:nvPr>
            <p:ph type="title"/>
          </p:nvPr>
        </p:nvSpPr>
        <p:spPr>
          <a:xfrm>
            <a:off x="456100" y="863700"/>
            <a:ext cx="82353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Engineering 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	Syllabus</a:t>
            </a:r>
            <a:endParaRPr b="1" i="1" sz="4700"/>
          </a:p>
        </p:txBody>
      </p:sp>
      <p:sp>
        <p:nvSpPr>
          <p:cNvPr id="526" name="Google Shape;526;p47"/>
          <p:cNvSpPr txBox="1"/>
          <p:nvPr>
            <p:ph idx="4294967295" type="title"/>
          </p:nvPr>
        </p:nvSpPr>
        <p:spPr>
          <a:xfrm>
            <a:off x="3993525" y="3510500"/>
            <a:ext cx="51018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 School of Artificial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6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6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6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Quizzes (6 points)</a:t>
            </a:r>
            <a:endParaRPr sz="3400"/>
          </a:p>
        </p:txBody>
      </p:sp>
      <p:sp>
        <p:nvSpPr>
          <p:cNvPr id="588" name="Google Shape;588;p57"/>
          <p:cNvSpPr txBox="1"/>
          <p:nvPr>
            <p:ph idx="2" type="subTitle"/>
          </p:nvPr>
        </p:nvSpPr>
        <p:spPr>
          <a:xfrm>
            <a:off x="555550" y="1758025"/>
            <a:ext cx="85884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Online Quizzes should preferably be done before attending the tutorial sessions.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Quizzes include easy/medium M.C.Questions aimed to enforce your understanding for the concepts discussed during the lecture.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PLEASE : Don’t rush to answer the quiz, take your time,</a:t>
            </a:r>
            <a:r>
              <a:rPr b="1" lang="en" sz="1600"/>
              <a:t> search for the solutions on the web </a:t>
            </a:r>
            <a:r>
              <a:rPr lang="en" sz="1600"/>
              <a:t>and submit your answers when you are certain.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quiz will be open only during the lecture day. ( To ensure students will not procrastinate doing their revision and homework)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</a:t>
            </a:r>
            <a:r>
              <a:rPr lang="en" sz="3400"/>
              <a:t> (14 points)</a:t>
            </a:r>
            <a:endParaRPr sz="3400"/>
          </a:p>
        </p:txBody>
      </p:sp>
      <p:sp>
        <p:nvSpPr>
          <p:cNvPr id="594" name="Google Shape;594;p58"/>
          <p:cNvSpPr txBox="1"/>
          <p:nvPr>
            <p:ph idx="2" type="subTitle"/>
          </p:nvPr>
        </p:nvSpPr>
        <p:spPr>
          <a:xfrm>
            <a:off x="555550" y="1758025"/>
            <a:ext cx="85884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Team Creation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Teams of 5 or 6 members will be created.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 will not be choosing who will work with you. ( Exception made in this year)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staff will  create project team before the TD session by randomly selecting students in the same TD Group.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 are </a:t>
            </a:r>
            <a:r>
              <a:rPr b="1" lang="en"/>
              <a:t>not</a:t>
            </a:r>
            <a:r>
              <a:rPr lang="en"/>
              <a:t> allowed to change your team to another team.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aim : You are employed with within a team, learn how to live, integrate and adapt to what differences, conflict you will be having.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 (14 points)</a:t>
            </a:r>
            <a:endParaRPr sz="3400"/>
          </a:p>
        </p:txBody>
      </p:sp>
      <p:sp>
        <p:nvSpPr>
          <p:cNvPr id="600" name="Google Shape;600;p59"/>
          <p:cNvSpPr txBox="1"/>
          <p:nvPr>
            <p:ph idx="2" type="subTitle"/>
          </p:nvPr>
        </p:nvSpPr>
        <p:spPr>
          <a:xfrm>
            <a:off x="555550" y="1758025"/>
            <a:ext cx="85884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Team Leader : 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Up to the team to have a </a:t>
            </a:r>
            <a:r>
              <a:rPr lang="en"/>
              <a:t>democratic</a:t>
            </a:r>
            <a:r>
              <a:rPr lang="en"/>
              <a:t> process to select a leader or any other process they like to invent 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But we need to have a student name as a Team Leader from week 1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Deadline : </a:t>
            </a:r>
            <a:r>
              <a:rPr b="1" lang="en"/>
              <a:t>Saturday</a:t>
            </a:r>
            <a:r>
              <a:rPr b="1" lang="en"/>
              <a:t> 18 Feb 2023 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 (14 points)</a:t>
            </a:r>
            <a:endParaRPr sz="3400"/>
          </a:p>
        </p:txBody>
      </p:sp>
      <p:sp>
        <p:nvSpPr>
          <p:cNvPr id="606" name="Google Shape;606;p60"/>
          <p:cNvSpPr txBox="1"/>
          <p:nvPr>
            <p:ph idx="2" type="subTitle"/>
          </p:nvPr>
        </p:nvSpPr>
        <p:spPr>
          <a:xfrm>
            <a:off x="555550" y="1224625"/>
            <a:ext cx="8588400" cy="3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Project Topic</a:t>
            </a:r>
            <a:r>
              <a:rPr lang="en" sz="1600"/>
              <a:t> : </a:t>
            </a:r>
            <a:endParaRPr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Two Options: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team can come up with an idea for a project to implement.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Provided it is validated by a staff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Deadline : </a:t>
            </a:r>
            <a:r>
              <a:rPr b="1" lang="en" sz="1500"/>
              <a:t>Thursday 23 February 2023</a:t>
            </a:r>
            <a:endParaRPr b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We will give you one topic  (NOT OPTIONS OF TOPICS)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project topics must :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Feasible within the resources you have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Will be used by real people .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It solves an existing problem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Not over ambitious.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 (14 points)</a:t>
            </a:r>
            <a:endParaRPr sz="3400"/>
          </a:p>
        </p:txBody>
      </p:sp>
      <p:sp>
        <p:nvSpPr>
          <p:cNvPr id="612" name="Google Shape;612;p61"/>
          <p:cNvSpPr txBox="1"/>
          <p:nvPr>
            <p:ph idx="2" type="subTitle"/>
          </p:nvPr>
        </p:nvSpPr>
        <p:spPr>
          <a:xfrm>
            <a:off x="555550" y="1605625"/>
            <a:ext cx="85884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Marking Per Student or Per Team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will give one Mark per Team.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 work all a a team, you either all win or all lose.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other students are not contributing ? it is not fair that he/she gets the same mark as a working person ?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Write an official letter detailing what’s going on to penalize the non-working students.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will execute based on what you officially write and sign.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 (14 points)</a:t>
            </a:r>
            <a:endParaRPr sz="3400"/>
          </a:p>
        </p:txBody>
      </p:sp>
      <p:sp>
        <p:nvSpPr>
          <p:cNvPr id="618" name="Google Shape;618;p62"/>
          <p:cNvSpPr txBox="1"/>
          <p:nvPr>
            <p:ph idx="2" type="subTitle"/>
          </p:nvPr>
        </p:nvSpPr>
        <p:spPr>
          <a:xfrm>
            <a:off x="403150" y="1377025"/>
            <a:ext cx="85884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Marking Schema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Continuous Evaluation (TD and TP ): </a:t>
            </a:r>
            <a:r>
              <a:rPr b="1" lang="en">
                <a:solidFill>
                  <a:schemeClr val="dk1"/>
                </a:solidFill>
              </a:rPr>
              <a:t>4 points</a:t>
            </a:r>
            <a:endParaRPr b="1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Weekly Reporting and Briefing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Reaching Milestones</a:t>
            </a:r>
            <a:endParaRPr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Making Continuous Deliverables and respecting deadlines.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Final Delivery : </a:t>
            </a:r>
            <a:r>
              <a:rPr b="1" lang="en"/>
              <a:t>10 points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3"/>
          <p:cNvSpPr txBox="1"/>
          <p:nvPr>
            <p:ph type="title"/>
          </p:nvPr>
        </p:nvSpPr>
        <p:spPr>
          <a:xfrm>
            <a:off x="87400" y="735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 (14 points)</a:t>
            </a:r>
            <a:endParaRPr sz="3400"/>
          </a:p>
        </p:txBody>
      </p:sp>
      <p:sp>
        <p:nvSpPr>
          <p:cNvPr id="624" name="Google Shape;624;p63"/>
          <p:cNvSpPr txBox="1"/>
          <p:nvPr>
            <p:ph idx="2" type="subTitle"/>
          </p:nvPr>
        </p:nvSpPr>
        <p:spPr>
          <a:xfrm>
            <a:off x="403150" y="1377025"/>
            <a:ext cx="85884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Marking Schema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Continuous Evaluation : 4 points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Final Delivery :</a:t>
            </a:r>
            <a:r>
              <a:rPr b="1" lang="en"/>
              <a:t> 10 points</a:t>
            </a:r>
            <a:endParaRPr b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Functional Software : 3 points ( Non </a:t>
            </a:r>
            <a:r>
              <a:rPr lang="en"/>
              <a:t>functioning</a:t>
            </a:r>
            <a:r>
              <a:rPr lang="en"/>
              <a:t> software ⇒ 0pts)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There are real*  users of your software : 2 points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Design and Implementation  : 1 points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Documentation : </a:t>
            </a:r>
            <a:r>
              <a:rPr lang="en">
                <a:solidFill>
                  <a:schemeClr val="dk1"/>
                </a:solidFill>
              </a:rPr>
              <a:t>1 points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Demonstration : </a:t>
            </a:r>
            <a:r>
              <a:rPr lang="en">
                <a:solidFill>
                  <a:schemeClr val="dk1"/>
                </a:solidFill>
              </a:rPr>
              <a:t>1 points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Reporting and Management : </a:t>
            </a:r>
            <a:r>
              <a:rPr lang="en">
                <a:solidFill>
                  <a:schemeClr val="dk1"/>
                </a:solidFill>
              </a:rPr>
              <a:t>1 points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Non-Functional Requirements : </a:t>
            </a:r>
            <a:r>
              <a:rPr lang="en">
                <a:solidFill>
                  <a:schemeClr val="dk1"/>
                </a:solidFill>
              </a:rPr>
              <a:t>1 points</a:t>
            </a:r>
            <a:endParaRPr/>
          </a:p>
        </p:txBody>
      </p:sp>
      <p:sp>
        <p:nvSpPr>
          <p:cNvPr id="625" name="Google Shape;625;p63"/>
          <p:cNvSpPr txBox="1"/>
          <p:nvPr/>
        </p:nvSpPr>
        <p:spPr>
          <a:xfrm>
            <a:off x="5359375" y="4825025"/>
            <a:ext cx="378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*Real users means not fake, bots, or ENSIA students or relatives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 (20 points)</a:t>
            </a:r>
            <a:endParaRPr sz="3400"/>
          </a:p>
        </p:txBody>
      </p:sp>
      <p:sp>
        <p:nvSpPr>
          <p:cNvPr id="631" name="Google Shape;631;p64"/>
          <p:cNvSpPr txBox="1"/>
          <p:nvPr>
            <p:ph idx="2" type="subTitle"/>
          </p:nvPr>
        </p:nvSpPr>
        <p:spPr>
          <a:xfrm>
            <a:off x="403150" y="1377025"/>
            <a:ext cx="85884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Exceptional Project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team developing a professional software having an </a:t>
            </a:r>
            <a:r>
              <a:rPr lang="en"/>
              <a:t>exceptional</a:t>
            </a:r>
            <a:r>
              <a:rPr lang="en"/>
              <a:t> impact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Considerable* number of </a:t>
            </a:r>
            <a:r>
              <a:rPr b="1" lang="en"/>
              <a:t>active real users</a:t>
            </a:r>
            <a:r>
              <a:rPr lang="en"/>
              <a:t>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Fully functional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Professional Branding and Packaging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Students of the selected team, will get the full mark for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All the quizzes ( Provided they don’t miss three quizzes)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group project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Only one team will be selected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4"/>
          <p:cNvSpPr txBox="1"/>
          <p:nvPr/>
        </p:nvSpPr>
        <p:spPr>
          <a:xfrm>
            <a:off x="5934325" y="4825025"/>
            <a:ext cx="320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*Real users means not fake, bots, or ENSIA students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Challenge Questions</a:t>
            </a:r>
            <a:br>
              <a:rPr lang="en" sz="3400"/>
            </a:br>
            <a:r>
              <a:rPr lang="en" sz="2100"/>
              <a:t>(3 points of extra credit)</a:t>
            </a:r>
            <a:endParaRPr sz="2100"/>
          </a:p>
        </p:txBody>
      </p:sp>
      <p:sp>
        <p:nvSpPr>
          <p:cNvPr id="638" name="Google Shape;638;p65"/>
          <p:cNvSpPr txBox="1"/>
          <p:nvPr>
            <p:ph idx="2" type="subTitle"/>
          </p:nvPr>
        </p:nvSpPr>
        <p:spPr>
          <a:xfrm>
            <a:off x="555550" y="1758025"/>
            <a:ext cx="85884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/>
              <a:t>Meant for you to learn how to solve difficult problems that you may face in the future and you can not find their solutions on the web freely.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/>
              <a:t>Solutions for the challenge Exercises will be submitted via Google Classroom when the Assignments are created. (</a:t>
            </a:r>
            <a:r>
              <a:rPr b="1" lang="en"/>
              <a:t>It will be created without prior notice with only a one day deadline or subjected to quota</a:t>
            </a:r>
            <a:r>
              <a:rPr lang="en"/>
              <a:t>)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/>
              <a:t>Solving the exercises is optional, but you are encouraged to do so.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32" name="Google Shape;532;p48"/>
          <p:cNvSpPr txBox="1"/>
          <p:nvPr>
            <p:ph idx="1" type="subTitle"/>
          </p:nvPr>
        </p:nvSpPr>
        <p:spPr>
          <a:xfrm>
            <a:off x="3212900" y="382225"/>
            <a:ext cx="60375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300"/>
              <a:t>Aims and Objectives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/>
              <a:t>Course Content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Why it is important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Teaching Staff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Evaluation &amp; Assignments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Resources</a:t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Ethics &amp; Policies.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Attending Lectures</a:t>
            </a:r>
            <a:endParaRPr sz="3400"/>
          </a:p>
        </p:txBody>
      </p:sp>
      <p:sp>
        <p:nvSpPr>
          <p:cNvPr id="644" name="Google Shape;644;p66"/>
          <p:cNvSpPr txBox="1"/>
          <p:nvPr>
            <p:ph idx="2" type="subTitle"/>
          </p:nvPr>
        </p:nvSpPr>
        <p:spPr>
          <a:xfrm>
            <a:off x="555550" y="1495225"/>
            <a:ext cx="84639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There would be </a:t>
            </a:r>
            <a:r>
              <a:rPr lang="en"/>
              <a:t>quizzes</a:t>
            </a:r>
            <a:r>
              <a:rPr lang="en"/>
              <a:t> during lectures from time to time. They will be graded.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the lectures be substituted by Youtube videos given by Top Scientists from MIT and Stanford ?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Are lectures about telling you what’s </a:t>
            </a:r>
            <a:r>
              <a:rPr lang="en"/>
              <a:t>inside the book that you can read on your own ?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Deliberate missing of lectures would contribute to create a lazy atmosphere among the students + Accumulation of pressure and stress before the exam.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Tutorial Sessions - TD</a:t>
            </a:r>
            <a:endParaRPr sz="3400"/>
          </a:p>
        </p:txBody>
      </p:sp>
      <p:sp>
        <p:nvSpPr>
          <p:cNvPr id="650" name="Google Shape;650;p67"/>
          <p:cNvSpPr txBox="1"/>
          <p:nvPr>
            <p:ph idx="2" type="subTitle"/>
          </p:nvPr>
        </p:nvSpPr>
        <p:spPr>
          <a:xfrm>
            <a:off x="555550" y="1148425"/>
            <a:ext cx="85884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Exercises of Prefix :</a:t>
            </a:r>
            <a:endParaRPr sz="16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/>
              <a:t> </a:t>
            </a:r>
            <a:r>
              <a:rPr b="1" lang="en" sz="1600"/>
              <a:t>C  </a:t>
            </a:r>
            <a:r>
              <a:rPr lang="en"/>
              <a:t>:</a:t>
            </a:r>
            <a:r>
              <a:rPr lang="en" sz="1600"/>
              <a:t> to be solved in class where you will be given some time to try to solve them.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/>
              <a:t>A </a:t>
            </a:r>
            <a:r>
              <a:rPr lang="en"/>
              <a:t>: </a:t>
            </a:r>
            <a:r>
              <a:rPr b="1" lang="en"/>
              <a:t>Assignments/homework</a:t>
            </a:r>
            <a:r>
              <a:rPr lang="en"/>
              <a:t> that you need to solve within a week deadline. You need to submit your solution via Google Classroom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P</a:t>
            </a:r>
            <a:r>
              <a:rPr b="1" lang="en" sz="1600"/>
              <a:t> </a:t>
            </a:r>
            <a:r>
              <a:rPr lang="en"/>
              <a:t>: Are optional exercises </a:t>
            </a:r>
            <a:r>
              <a:rPr lang="en" sz="1600"/>
              <a:t>to be done at home after class. Discuss with your colleagues about the possible solutions. Feel free to bring your solutions to the lectu</a:t>
            </a:r>
            <a:r>
              <a:rPr lang="en" sz="1600"/>
              <a:t>rer to discuss in class when convenient.</a:t>
            </a:r>
            <a:endParaRPr sz="16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Note that all </a:t>
            </a:r>
            <a:r>
              <a:rPr b="1" lang="en" sz="1600"/>
              <a:t>P exercises </a:t>
            </a:r>
            <a:r>
              <a:rPr lang="en" sz="1600"/>
              <a:t>are potential exam questions that they </a:t>
            </a:r>
            <a:r>
              <a:rPr b="1" lang="en" sz="1600"/>
              <a:t>will</a:t>
            </a:r>
            <a:r>
              <a:rPr lang="en" sz="1600"/>
              <a:t> be included into the final exams.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</a:t>
            </a:r>
            <a:r>
              <a:rPr lang="en" sz="3400"/>
              <a:t> Sessions - TP</a:t>
            </a:r>
            <a:endParaRPr sz="3400"/>
          </a:p>
        </p:txBody>
      </p:sp>
      <p:sp>
        <p:nvSpPr>
          <p:cNvPr id="656" name="Google Shape;656;p68"/>
          <p:cNvSpPr txBox="1"/>
          <p:nvPr>
            <p:ph idx="2" type="subTitle"/>
          </p:nvPr>
        </p:nvSpPr>
        <p:spPr>
          <a:xfrm>
            <a:off x="479400" y="1546300"/>
            <a:ext cx="85884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TP Sessions  will serve as :</a:t>
            </a:r>
            <a:endParaRPr sz="16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</a:t>
            </a:r>
            <a:r>
              <a:rPr lang="en" sz="1600"/>
              <a:t>n opportunity for students to work and collaborate on their projects.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</a:t>
            </a:r>
            <a:r>
              <a:rPr lang="en" sz="1600"/>
              <a:t>eeting </a:t>
            </a:r>
            <a:r>
              <a:rPr lang="en"/>
              <a:t>sessions </a:t>
            </a:r>
            <a:r>
              <a:rPr lang="en" sz="1600"/>
              <a:t>where teams brief their lecturer about their progress.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Lecturers can demonstrate new technologies or platforms to students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Important Note</a:t>
            </a:r>
            <a:r>
              <a:rPr lang="en" sz="1600"/>
              <a:t> 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You won’t get assistance from us to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Fixing bugs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Write some code for you.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Install some software or libraries for you.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Absence &amp; Coming late</a:t>
            </a:r>
            <a:endParaRPr sz="3400"/>
          </a:p>
        </p:txBody>
      </p:sp>
      <p:sp>
        <p:nvSpPr>
          <p:cNvPr id="662" name="Google Shape;662;p69"/>
          <p:cNvSpPr txBox="1"/>
          <p:nvPr>
            <p:ph idx="2" type="subTitle"/>
          </p:nvPr>
        </p:nvSpPr>
        <p:spPr>
          <a:xfrm>
            <a:off x="479400" y="1546300"/>
            <a:ext cx="85884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TP and TP 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Students being absent more than allowed, law will be </a:t>
            </a:r>
            <a:r>
              <a:rPr lang="en"/>
              <a:t>strictly</a:t>
            </a:r>
            <a:r>
              <a:rPr lang="en"/>
              <a:t> applied and students will be excluded.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Lectures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Students being absent more than 3 times in lectures, their marks for the </a:t>
            </a:r>
            <a:r>
              <a:rPr lang="en"/>
              <a:t>online quiz will be set to Zero.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Being late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Students coming 10 minutes late, will be allowed in class but they will be considered </a:t>
            </a:r>
            <a:r>
              <a:rPr b="1" lang="en"/>
              <a:t>administratively absent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Resources</a:t>
            </a:r>
            <a:endParaRPr sz="3400"/>
          </a:p>
        </p:txBody>
      </p:sp>
      <p:sp>
        <p:nvSpPr>
          <p:cNvPr id="668" name="Google Shape;668;p70"/>
          <p:cNvSpPr txBox="1"/>
          <p:nvPr>
            <p:ph idx="2" type="subTitle"/>
          </p:nvPr>
        </p:nvSpPr>
        <p:spPr>
          <a:xfrm>
            <a:off x="87650" y="1529425"/>
            <a:ext cx="9277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Course Textbook :</a:t>
            </a:r>
            <a:br>
              <a:rPr lang="en"/>
            </a:br>
            <a:r>
              <a:rPr i="1" lang="en"/>
              <a:t>Ian Sommerville. “Software Engineering, Pearson Edition”, 2015.</a:t>
            </a:r>
            <a:br>
              <a:rPr i="1" lang="en"/>
            </a:br>
            <a:endParaRPr i="1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Materials from other universities: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University of California, San Diago .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https://cseweb.ucsd.edu/classes/su08/cse70/schedule.php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University of Toronto 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http://www.cs.toronto.edu/~matt/csc444/lectures.html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California State University 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https://www.cs.csub.edu/~gordon/3350/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Carnegie</a:t>
            </a:r>
            <a:r>
              <a:rPr lang="en" sz="1400"/>
              <a:t> Mellon University : https://www.cs.cmu.edu/~aldrich/courses/413/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Policies</a:t>
            </a:r>
            <a:endParaRPr sz="3400"/>
          </a:p>
        </p:txBody>
      </p:sp>
      <p:sp>
        <p:nvSpPr>
          <p:cNvPr id="674" name="Google Shape;674;p71"/>
          <p:cNvSpPr txBox="1"/>
          <p:nvPr>
            <p:ph idx="2" type="subTitle"/>
          </p:nvPr>
        </p:nvSpPr>
        <p:spPr>
          <a:xfrm>
            <a:off x="555550" y="1647625"/>
            <a:ext cx="84639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use of </a:t>
            </a:r>
            <a:r>
              <a:rPr b="1" lang="en"/>
              <a:t>Mobile Phones inside the classroom is prohibited</a:t>
            </a:r>
            <a:r>
              <a:rPr lang="en"/>
              <a:t>. Disciplinary measures would be taken as it is considered as a </a:t>
            </a:r>
            <a:r>
              <a:rPr lang="en"/>
              <a:t>disrespect</a:t>
            </a:r>
            <a:r>
              <a:rPr lang="en"/>
              <a:t> to the lecturers whilst they are teaching.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Teams should not help each other for the principles they are competitors.</a:t>
            </a:r>
            <a:endParaRPr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Teams can outsource no more than 30% of their project to external </a:t>
            </a:r>
            <a:r>
              <a:rPr lang="en"/>
              <a:t>programmers</a:t>
            </a:r>
            <a:r>
              <a:rPr lang="en"/>
              <a:t> or companies provided you </a:t>
            </a:r>
            <a:r>
              <a:rPr b="1" lang="en"/>
              <a:t>pay </a:t>
            </a:r>
            <a:r>
              <a:rPr lang="en"/>
              <a:t>them and you </a:t>
            </a:r>
            <a:r>
              <a:rPr b="1" lang="en"/>
              <a:t>document</a:t>
            </a:r>
            <a:r>
              <a:rPr lang="en"/>
              <a:t> everything being done externally + you sign a contract with them.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Aims &amp; Objectives</a:t>
            </a:r>
            <a:endParaRPr sz="3400"/>
          </a:p>
        </p:txBody>
      </p:sp>
      <p:sp>
        <p:nvSpPr>
          <p:cNvPr id="538" name="Google Shape;538;p49"/>
          <p:cNvSpPr txBox="1"/>
          <p:nvPr>
            <p:ph idx="2" type="subTitle"/>
          </p:nvPr>
        </p:nvSpPr>
        <p:spPr>
          <a:xfrm>
            <a:off x="555550" y="1800025"/>
            <a:ext cx="8463900" cy="26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aim of this module is to provide the basic concepts for creating a functional and usable software product via complying with the principles of Software Engineering.</a:t>
            </a:r>
            <a:br>
              <a:rPr lang="en"/>
            </a:br>
            <a:endParaRPr sz="1300">
              <a:highlight>
                <a:srgbClr val="F6F4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Aims &amp; Objectives</a:t>
            </a:r>
            <a:endParaRPr sz="3400"/>
          </a:p>
        </p:txBody>
      </p:sp>
      <p:sp>
        <p:nvSpPr>
          <p:cNvPr id="544" name="Google Shape;544;p50"/>
          <p:cNvSpPr txBox="1"/>
          <p:nvPr>
            <p:ph idx="2" type="subTitle"/>
          </p:nvPr>
        </p:nvSpPr>
        <p:spPr>
          <a:xfrm>
            <a:off x="316000" y="1590550"/>
            <a:ext cx="84639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The objectives :</a:t>
            </a:r>
            <a:br>
              <a:rPr lang="en"/>
            </a:br>
            <a:endParaRPr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700">
                <a:solidFill>
                  <a:schemeClr val="dk1"/>
                </a:solidFill>
              </a:rPr>
              <a:t>Describe and compare various software development methods and understand the context in which each approach might be applicable.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700">
                <a:solidFill>
                  <a:schemeClr val="dk1"/>
                </a:solidFill>
              </a:rPr>
              <a:t>Develop students’ critical skills to distinguish sound development practices from ad-hoc practices, judge which technique would be most appropriate for solving large-scale software problems, and articulate the benefits of applying sound practices.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700">
                <a:solidFill>
                  <a:schemeClr val="dk1"/>
                </a:solidFill>
              </a:rPr>
              <a:t>Expand students’ familiarity with mainstream languages used to model and analyze object designs.</a:t>
            </a:r>
            <a:endParaRPr sz="1300">
              <a:highlight>
                <a:srgbClr val="F6F4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Course Content</a:t>
            </a:r>
            <a:endParaRPr sz="3400"/>
          </a:p>
        </p:txBody>
      </p:sp>
      <p:pic>
        <p:nvPicPr>
          <p:cNvPr id="550" name="Google Shape;5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275" y="1302575"/>
            <a:ext cx="3972125" cy="371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1" name="Google Shape;55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281" y="152325"/>
            <a:ext cx="3508169" cy="483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it is important ?</a:t>
            </a:r>
            <a:endParaRPr sz="3400"/>
          </a:p>
        </p:txBody>
      </p:sp>
      <p:sp>
        <p:nvSpPr>
          <p:cNvPr id="557" name="Google Shape;557;p52"/>
          <p:cNvSpPr txBox="1"/>
          <p:nvPr>
            <p:ph idx="2" type="subTitle"/>
          </p:nvPr>
        </p:nvSpPr>
        <p:spPr>
          <a:xfrm>
            <a:off x="250750" y="1571425"/>
            <a:ext cx="8718000" cy="33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In</a:t>
            </a:r>
            <a:r>
              <a:rPr lang="en"/>
              <a:t> this course , you will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Be taught the process for developing and delivering a professional software project.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Be given the opportunity to work within a  simulated professional environment by working inside a team to </a:t>
            </a:r>
            <a:r>
              <a:rPr lang="en"/>
              <a:t>deliver a software product.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Acquire most of the technical skills, technological tools and competences that you can publish on your CV.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Combine all notions and theories learnt in other courses ( Programming, Management, Problem Solving, Data Structures…) into solving a </a:t>
            </a:r>
            <a:r>
              <a:rPr lang="en"/>
              <a:t>concrete</a:t>
            </a:r>
            <a:r>
              <a:rPr lang="en"/>
              <a:t>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Teaching Staff</a:t>
            </a:r>
            <a:endParaRPr sz="3400"/>
          </a:p>
        </p:txBody>
      </p:sp>
      <p:sp>
        <p:nvSpPr>
          <p:cNvPr id="563" name="Google Shape;563;p53"/>
          <p:cNvSpPr txBox="1"/>
          <p:nvPr>
            <p:ph idx="2" type="subTitle"/>
          </p:nvPr>
        </p:nvSpPr>
        <p:spPr>
          <a:xfrm>
            <a:off x="239800" y="1224625"/>
            <a:ext cx="6963000" cy="3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en"/>
              <a:t>Professor Imed Bouchrika</a:t>
            </a:r>
            <a:br>
              <a:rPr i="1" lang="en"/>
            </a:br>
            <a:r>
              <a:rPr i="1" lang="en" sz="1300"/>
              <a:t>imed.bouchrika@ensia.edu.dz</a:t>
            </a:r>
            <a:br>
              <a:rPr i="1" lang="en" sz="1300"/>
            </a:br>
            <a:endParaRPr i="1" sz="13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en"/>
              <a:t>TD:</a:t>
            </a:r>
            <a:endParaRPr b="1" i="1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/>
              <a:t>Dr. Karim Lounis (Office hours: Thursdays, 1:30 to 3:00, C0-02)</a:t>
            </a:r>
            <a:br>
              <a:rPr i="1" lang="en" sz="1300"/>
            </a:br>
            <a:r>
              <a:rPr i="1" lang="en" sz="1300"/>
              <a:t>karim.lounis@ensia.edu.dz</a:t>
            </a:r>
            <a:br>
              <a:rPr i="1" lang="en" sz="1300"/>
            </a:br>
            <a:endParaRPr i="1" sz="13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/>
              <a:t>Dr. Iness Nedji</a:t>
            </a:r>
            <a:br>
              <a:rPr i="1" lang="en" sz="1300"/>
            </a:br>
            <a:r>
              <a:rPr i="1" lang="en" sz="1300"/>
              <a:t>iness.nedji@ensia.edu.dz</a:t>
            </a:r>
            <a:br>
              <a:rPr i="1" lang="en" sz="1300"/>
            </a:br>
            <a:endParaRPr i="1" sz="1300"/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en"/>
              <a:t>TP:</a:t>
            </a:r>
            <a:endParaRPr b="1" i="1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/>
              <a:t>Dr. Seifeddine Bouziane</a:t>
            </a:r>
            <a:br>
              <a:rPr i="1" lang="en" sz="1300"/>
            </a:br>
            <a:r>
              <a:rPr i="1" lang="en" sz="1300"/>
              <a:t>seifeddine.bouziane@ensia.edu.dz</a:t>
            </a:r>
            <a:br>
              <a:rPr i="1" lang="en" sz="1300"/>
            </a:br>
            <a:endParaRPr i="1" sz="13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i="1" lang="en"/>
              <a:t>Dr. Khadidja Chettah</a:t>
            </a:r>
            <a:br>
              <a:rPr b="1" i="1" lang="en"/>
            </a:br>
            <a:r>
              <a:rPr i="1" lang="en" sz="1300"/>
              <a:t>khadidja.chettah@ensia.edu.dz</a:t>
            </a:r>
            <a:br>
              <a:rPr i="1" lang="en" sz="1300"/>
            </a:br>
            <a:endParaRPr i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Evaluation &amp; Assignments</a:t>
            </a:r>
            <a:endParaRPr sz="3400"/>
          </a:p>
        </p:txBody>
      </p:sp>
      <p:sp>
        <p:nvSpPr>
          <p:cNvPr id="569" name="Google Shape;569;p54"/>
          <p:cNvSpPr txBox="1"/>
          <p:nvPr>
            <p:ph idx="2" type="subTitle"/>
          </p:nvPr>
        </p:nvSpPr>
        <p:spPr>
          <a:xfrm>
            <a:off x="127625" y="1360475"/>
            <a:ext cx="9121800" cy="3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Exam : 40</a:t>
            </a:r>
            <a:r>
              <a:rPr lang="en"/>
              <a:t>%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Continuous Evaluation : 60%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Online Quiz : </a:t>
            </a:r>
            <a:r>
              <a:rPr b="1" lang="en"/>
              <a:t>6 points</a:t>
            </a:r>
            <a:r>
              <a:rPr lang="en"/>
              <a:t>  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Team Project : </a:t>
            </a:r>
            <a:r>
              <a:rPr b="1" lang="en"/>
              <a:t>14 points </a:t>
            </a:r>
            <a:r>
              <a:rPr i="1" lang="en" sz="1300"/>
              <a:t> </a:t>
            </a:r>
            <a:endParaRPr i="1" sz="13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Challenge Exercises : </a:t>
            </a:r>
            <a:r>
              <a:rPr b="1" lang="en"/>
              <a:t>3 points </a:t>
            </a:r>
            <a:r>
              <a:rPr lang="en"/>
              <a:t>(Extra credit)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NO MIDTERM EXAM</a:t>
            </a:r>
            <a:endParaRPr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Late Submission : 	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1 day Penalty of 20%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2 days Penalty of 50%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3 days → Zero mark is given.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Quizzes (6 points)</a:t>
            </a:r>
            <a:endParaRPr sz="3400"/>
          </a:p>
        </p:txBody>
      </p:sp>
      <p:sp>
        <p:nvSpPr>
          <p:cNvPr id="575" name="Google Shape;575;p55"/>
          <p:cNvSpPr txBox="1"/>
          <p:nvPr>
            <p:ph idx="2" type="subTitle"/>
          </p:nvPr>
        </p:nvSpPr>
        <p:spPr>
          <a:xfrm>
            <a:off x="555550" y="1758025"/>
            <a:ext cx="85884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Quiz will be available either :</a:t>
            </a:r>
            <a:endParaRPr sz="16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</a:t>
            </a:r>
            <a:r>
              <a:rPr lang="en" sz="1600"/>
              <a:t>fter the lecture and closed on the same day</a:t>
            </a:r>
            <a:endParaRPr sz="1600"/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</a:t>
            </a:r>
            <a:r>
              <a:rPr lang="en" sz="1600"/>
              <a:t>uring the lecture only.</a:t>
            </a:r>
            <a:endParaRPr sz="1600"/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/>
              <a:t>Missing three quizzes, zero mark will be given directly and all other submissions will not be considered</a:t>
            </a:r>
            <a:r>
              <a:rPr i="1" lang="en" sz="1400"/>
              <a:t>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