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Raleway SemiBold"/>
      <p:regular r:id="rId62"/>
      <p:bold r:id="rId63"/>
      <p:italic r:id="rId64"/>
      <p:boldItalic r:id="rId65"/>
    </p:embeddedFont>
    <p:embeddedFont>
      <p:font typeface="Raleway Light"/>
      <p:regular r:id="rId66"/>
      <p:bold r:id="rId67"/>
      <p:italic r:id="rId68"/>
      <p:boldItalic r:id="rId69"/>
    </p:embeddedFont>
    <p:embeddedFont>
      <p:font typeface="Raleway Medium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Medium-boldItalic.fntdata"/><Relationship Id="rId72" Type="http://schemas.openxmlformats.org/officeDocument/2006/relationships/font" Target="fonts/RalewayMedium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alewayMedium-bold.fntdata"/><Relationship Id="rId70" Type="http://schemas.openxmlformats.org/officeDocument/2006/relationships/font" Target="fonts/RalewayMedium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SemiBold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64" Type="http://schemas.openxmlformats.org/officeDocument/2006/relationships/font" Target="fonts/RalewaySemiBold-italic.fntdata"/><Relationship Id="rId63" Type="http://schemas.openxmlformats.org/officeDocument/2006/relationships/font" Target="fonts/RalewaySemiBold-bold.fntdata"/><Relationship Id="rId22" Type="http://schemas.openxmlformats.org/officeDocument/2006/relationships/slide" Target="slides/slide18.xml"/><Relationship Id="rId66" Type="http://schemas.openxmlformats.org/officeDocument/2006/relationships/font" Target="fonts/RalewayLight-regular.fntdata"/><Relationship Id="rId21" Type="http://schemas.openxmlformats.org/officeDocument/2006/relationships/slide" Target="slides/slide17.xml"/><Relationship Id="rId65" Type="http://schemas.openxmlformats.org/officeDocument/2006/relationships/font" Target="fonts/RalewaySemiBold-boldItalic.fntdata"/><Relationship Id="rId24" Type="http://schemas.openxmlformats.org/officeDocument/2006/relationships/slide" Target="slides/slide20.xml"/><Relationship Id="rId68" Type="http://schemas.openxmlformats.org/officeDocument/2006/relationships/font" Target="fonts/RalewayLight-italic.fntdata"/><Relationship Id="rId23" Type="http://schemas.openxmlformats.org/officeDocument/2006/relationships/slide" Target="slides/slide19.xml"/><Relationship Id="rId67" Type="http://schemas.openxmlformats.org/officeDocument/2006/relationships/font" Target="fonts/RalewayLight-bold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aleway-bold.fntdata"/><Relationship Id="rId14" Type="http://schemas.openxmlformats.org/officeDocument/2006/relationships/slide" Target="slides/slide10.xml"/><Relationship Id="rId58" Type="http://schemas.openxmlformats.org/officeDocument/2006/relationships/font" Target="fonts/Raleway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127902ba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127902ba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127902ba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127902ba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127902ba0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127902ba0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127902b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127902b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27902ba0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127902ba0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127902ba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127902ba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127902ba0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127902ba0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127902ba0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127902ba0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27902ba0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127902ba0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127902ba0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127902ba0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127902ba0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127902ba0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27902ba0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27902ba0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127902ba0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127902ba0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127902ba0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127902ba0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127902ba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127902ba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127902ba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127902ba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27902ba0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127902ba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127902ba0a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127902ba0a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127902ba0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127902ba0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127902ba0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127902ba0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122c553d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122c553d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127902ba0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127902ba0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127902ba0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127902ba0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127902ba0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127902ba0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127902ba0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127902ba0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127902ba0a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127902ba0a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127902ba0a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127902ba0a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127902ba0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127902ba0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27902ba0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127902ba0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127902ba0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127902ba0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127902ba0a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127902ba0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127902ba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127902ba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127902ba0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127902ba0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127902ba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127902ba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7902ba0a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7902ba0a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127902ba0a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127902ba0a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127902ba0a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127902ba0a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127902ba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127902ba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127902ba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127902ba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127902ba0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127902ba0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127902ba0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127902ba0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127902ba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127902ba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7902ba0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7902ba0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127902ba0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127902ba0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127902ba0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127902ba0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137db7f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137db7f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137db7fd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137db7fd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27902ba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27902ba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127902ba0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127902ba0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127902ba0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127902ba0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27902ba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127902ba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-6500" y="863700"/>
            <a:ext cx="91440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600"/>
              <a:t>	</a:t>
            </a:r>
            <a:r>
              <a:rPr b="1" i="1" lang="en" sz="4900"/>
              <a:t>4 : Requirements Engineering</a:t>
            </a:r>
            <a:endParaRPr b="1" i="1" sz="49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35" name="Google Shape;635;p5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</a:t>
            </a:r>
            <a:r>
              <a:rPr lang="en"/>
              <a:t>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What the  software product shall do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b="1" i="1" lang="en" sz="1700"/>
              <a:t>The system shall do ….</a:t>
            </a:r>
            <a:r>
              <a:rPr lang="en" sz="1700"/>
              <a:t>”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system/software requirement that specifies a function that a </a:t>
            </a:r>
            <a:r>
              <a:rPr i="1" lang="en" sz="1700"/>
              <a:t>system/software system</a:t>
            </a:r>
            <a:r>
              <a:rPr lang="en" sz="1700"/>
              <a:t> or </a:t>
            </a:r>
            <a:r>
              <a:rPr i="1" lang="en" sz="1700"/>
              <a:t>software components</a:t>
            </a:r>
            <a:r>
              <a:rPr lang="en" sz="1700"/>
              <a:t> must be capable of performing.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Defines the </a:t>
            </a:r>
            <a:r>
              <a:rPr b="1" lang="en" sz="1700"/>
              <a:t>behavior</a:t>
            </a:r>
            <a:r>
              <a:rPr lang="en" sz="1700"/>
              <a:t> of the system/software.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42" name="Google Shape;642;p5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Functionalities to be implemented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700"/>
              <a:t>Case Study : Personal Expenses Tracker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Add, Edit and remove expenses 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Manage Categories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See daily and monthly reports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49" name="Google Shape;649;p5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Domain requirements : are also functional requirements derived from the </a:t>
            </a:r>
            <a:r>
              <a:rPr b="1" lang="en" sz="1700"/>
              <a:t>domain </a:t>
            </a:r>
            <a:r>
              <a:rPr lang="en" sz="1700"/>
              <a:t>where the software operates.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 : Point of Sale for the Pharmaceutical Domain </a:t>
            </a:r>
            <a:endParaRPr sz="1700"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Pricing is regulated by the government</a:t>
            </a:r>
            <a:endParaRPr sz="1700"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price of a  product ( Medicine ) </a:t>
            </a:r>
            <a:r>
              <a:rPr lang="en" sz="1700"/>
              <a:t>can differ based on its batch number.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56" name="Google Shape;656;p59"/>
          <p:cNvSpPr txBox="1"/>
          <p:nvPr>
            <p:ph idx="2" type="subTitle"/>
          </p:nvPr>
        </p:nvSpPr>
        <p:spPr>
          <a:xfrm>
            <a:off x="202125" y="16289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Qualities the product </a:t>
            </a:r>
            <a:r>
              <a:rPr b="1" lang="en" sz="1700"/>
              <a:t>needs to have</a:t>
            </a:r>
            <a:r>
              <a:rPr lang="en" sz="1700"/>
              <a:t>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i="1" lang="en" sz="1700"/>
              <a:t>The system needs to be ….”</a:t>
            </a:r>
            <a:endParaRPr i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software requirement that describes not what the software will do, but how the software will do it.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Qualities and </a:t>
            </a:r>
            <a:r>
              <a:rPr b="1" lang="en" sz="1700">
                <a:solidFill>
                  <a:schemeClr val="dk1"/>
                </a:solidFill>
              </a:rPr>
              <a:t>Constraints</a:t>
            </a:r>
            <a:r>
              <a:rPr lang="en" sz="1700">
                <a:solidFill>
                  <a:schemeClr val="dk1"/>
                </a:solidFill>
              </a:rPr>
              <a:t> on how functional requirements are implemented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63" name="Google Shape;663;p6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Conditions, constraints or quality requirements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Constraints on how these functional requirements are implemented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0" y="0"/>
            <a:ext cx="8846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71" name="Google Shape;671;p6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Case Study : Personal Expense Tracker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Easy to use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Fast to produce reports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Initial screen loads quick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respects the localization setting of different users ( Decimal point : point or comma ? )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78" name="Google Shape;678;p62"/>
          <p:cNvSpPr txBox="1"/>
          <p:nvPr>
            <p:ph idx="2" type="subTitle"/>
          </p:nvPr>
        </p:nvSpPr>
        <p:spPr>
          <a:xfrm>
            <a:off x="202125" y="16289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Constraints :  </a:t>
            </a:r>
            <a:endParaRPr b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Define the Non-Functional aspects of a system or component, such as restrictions on technology, resources or techniques to be used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 : </a:t>
            </a:r>
            <a:endParaRPr sz="1700"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Software needs to run on Windows,  Linux and iOS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85" name="Google Shape;685;p6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>
                <a:solidFill>
                  <a:schemeClr val="dk2"/>
                </a:solidFill>
              </a:rPr>
              <a:t>Non-functional requirements</a:t>
            </a:r>
            <a:r>
              <a:rPr lang="en"/>
              <a:t> are</a:t>
            </a:r>
            <a:r>
              <a:rPr lang="en">
                <a:solidFill>
                  <a:schemeClr val="dk2"/>
                </a:solidFill>
              </a:rPr>
              <a:t> very difficult :</a:t>
            </a:r>
            <a:endParaRPr>
              <a:solidFill>
                <a:schemeClr val="dk2"/>
              </a:solidFill>
            </a:endParaRPr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Quantify and T</a:t>
            </a:r>
            <a:r>
              <a:rPr lang="en">
                <a:solidFill>
                  <a:schemeClr val="dk2"/>
                </a:solidFill>
              </a:rPr>
              <a:t>o state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precisely </a:t>
            </a:r>
            <a:endParaRPr>
              <a:solidFill>
                <a:schemeClr val="dk2"/>
              </a:solidFill>
            </a:endParaRPr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→ </a:t>
            </a:r>
            <a:r>
              <a:rPr b="1" lang="en"/>
              <a:t>I</a:t>
            </a:r>
            <a:r>
              <a:rPr b="1" lang="en">
                <a:solidFill>
                  <a:schemeClr val="dk2"/>
                </a:solidFill>
              </a:rPr>
              <a:t>mprecise requirements </a:t>
            </a:r>
            <a:r>
              <a:rPr b="1" lang="en"/>
              <a:t>are</a:t>
            </a:r>
            <a:r>
              <a:rPr b="1" lang="en">
                <a:solidFill>
                  <a:schemeClr val="dk2"/>
                </a:solidFill>
              </a:rPr>
              <a:t> difficult to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</a:rPr>
              <a:t>verify.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6" name="Google Shape;68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63"/>
          <p:cNvSpPr/>
          <p:nvPr/>
        </p:nvSpPr>
        <p:spPr>
          <a:xfrm>
            <a:off x="4597350" y="3729550"/>
            <a:ext cx="4092000" cy="1261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 must be easy to use : how to verify that this requirement is met ?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93" name="Google Shape;693;p6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Instead of expressing a non-functional requirement as a </a:t>
            </a:r>
            <a:r>
              <a:rPr b="1" lang="en">
                <a:solidFill>
                  <a:schemeClr val="dk2"/>
                </a:solidFill>
              </a:rPr>
              <a:t>Goal  </a:t>
            </a:r>
            <a:endParaRPr b="1">
              <a:solidFill>
                <a:schemeClr val="dk2"/>
              </a:solidFill>
            </a:endParaRPr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Example, ease of use</a:t>
            </a:r>
            <a:endParaRPr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which is a</a:t>
            </a:r>
            <a:r>
              <a:rPr lang="en">
                <a:solidFill>
                  <a:schemeClr val="dk2"/>
                </a:solidFill>
              </a:rPr>
              <a:t> general intention of the user </a:t>
            </a:r>
            <a:endParaRPr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It is better to write them as a </a:t>
            </a:r>
            <a:r>
              <a:rPr b="1" lang="en">
                <a:solidFill>
                  <a:schemeClr val="dk2"/>
                </a:solidFill>
              </a:rPr>
              <a:t>Verifiable</a:t>
            </a:r>
            <a:r>
              <a:rPr lang="en">
                <a:solidFill>
                  <a:schemeClr val="dk2"/>
                </a:solidFill>
              </a:rPr>
              <a:t> non-functional requirement</a:t>
            </a:r>
            <a:endParaRPr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2"/>
                </a:solidFill>
              </a:rPr>
              <a:t>A statement using some measure that can be objectively tested.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4" name="Google Shape;69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00" name="Google Shape;700;p6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Goal :  </a:t>
            </a:r>
            <a:r>
              <a:rPr lang="en">
                <a:solidFill>
                  <a:schemeClr val="dk2"/>
                </a:solidFill>
              </a:rPr>
              <a:t>The system should be easy to use by medical staff and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should be organized in such a way that user errors are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minimized.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Verifiable/Testable Statement</a:t>
            </a:r>
            <a:r>
              <a:rPr lang="en"/>
              <a:t> :  </a:t>
            </a:r>
            <a:r>
              <a:rPr lang="en">
                <a:solidFill>
                  <a:schemeClr val="dk2"/>
                </a:solidFill>
              </a:rPr>
              <a:t>Medical staff shall be able to use all the system functions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after four hours of training. After this training, the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average number of errors made by experienced users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shall not exceed two per hour of system use.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1" name="Google Shape;70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636075" y="216600"/>
            <a:ext cx="65079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200"/>
              <a:t>Requirements Engineering</a:t>
            </a:r>
            <a:endParaRPr b="1" sz="22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Definitions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Categorization of Requirements</a:t>
            </a:r>
            <a:endParaRPr b="1" i="1" sz="19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Requirements Engineering Process</a:t>
            </a:r>
            <a:endParaRPr b="1" sz="22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Requirements Gathering : Tools, Techniques..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Requirements Analysis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Requirements Documentation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Validation and Verification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Recommended Principles of RE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SRS Assignment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07" name="Google Shape;707;p66"/>
          <p:cNvSpPr txBox="1"/>
          <p:nvPr>
            <p:ph idx="2" type="subTitle"/>
          </p:nvPr>
        </p:nvSpPr>
        <p:spPr>
          <a:xfrm>
            <a:off x="202125" y="155275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8" name="Google Shape;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66"/>
          <p:cNvSpPr txBox="1"/>
          <p:nvPr/>
        </p:nvSpPr>
        <p:spPr>
          <a:xfrm>
            <a:off x="754400" y="2385800"/>
            <a:ext cx="523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Speed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Processed Transactions/Second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Response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Screen refresh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Ease of use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Training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Duration to perform a task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Steps/Clicks/Mouse Distance ..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Portability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Number of target systems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Percentage of target dependent statements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Migrate system to another platform/framework…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0" name="Google Shape;710;p66"/>
          <p:cNvSpPr txBox="1"/>
          <p:nvPr/>
        </p:nvSpPr>
        <p:spPr>
          <a:xfrm>
            <a:off x="5569450" y="1856075"/>
            <a:ext cx="352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Reliability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Mean time to failure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Rate of failure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occurrence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Availability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Size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Megabytes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Scaling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Speed when increasing data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Speed when 1000.. users access  at the same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Robustness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Time to restart after failure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Probability  of data corruption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Accessibility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16" name="Google Shape;716;p67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 :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System</a:t>
            </a:r>
            <a:r>
              <a:rPr b="1" lang="en" sz="1700"/>
              <a:t> requirements vs Software Requirements vs Hardware Requirements</a:t>
            </a:r>
            <a:endParaRPr b="1"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Software requirements = for the software components.</a:t>
            </a:r>
            <a:endParaRPr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System requirements </a:t>
            </a:r>
            <a:r>
              <a:rPr lang="en" sz="1700">
                <a:solidFill>
                  <a:schemeClr val="dk1"/>
                </a:solidFill>
              </a:rPr>
              <a:t>= </a:t>
            </a:r>
            <a:r>
              <a:rPr lang="en" sz="1700"/>
              <a:t> for the system as a whole. It includes</a:t>
            </a:r>
            <a:endParaRPr sz="1700"/>
          </a:p>
          <a:p>
            <a:pPr indent="-3365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Requirements</a:t>
            </a:r>
            <a:endParaRPr sz="1700"/>
          </a:p>
          <a:p>
            <a:pPr indent="-3365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Hardware Requirements</a:t>
            </a:r>
            <a:endParaRPr/>
          </a:p>
        </p:txBody>
      </p:sp>
      <p:sp>
        <p:nvSpPr>
          <p:cNvPr id="717" name="Google Shape;717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23" name="Google Shape;723;p68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 </a:t>
            </a:r>
            <a:r>
              <a:rPr lang="en"/>
              <a:t>: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b="1" lang="en" sz="1700">
                <a:solidFill>
                  <a:schemeClr val="dk1"/>
                </a:solidFill>
              </a:rPr>
              <a:t>System requirements vs Software Requirements vs Hardware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700"/>
              <a:t>Information systems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engineering is primarily software requirements engineering.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700"/>
              <a:t>Embedded systems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engineering involves both hardware and software requirements engineering.</a:t>
            </a:r>
            <a:endParaRPr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30" name="Google Shape;730;p69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 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Abstract Requirements vs Detailed Requirements</a:t>
            </a:r>
            <a:endParaRPr b="1"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</a:t>
            </a:r>
            <a:r>
              <a:rPr lang="en" sz="1500"/>
              <a:t>f a company wants to hire another software development company to build their large software project, it must define its needs in a sufficiently </a:t>
            </a:r>
            <a:r>
              <a:rPr b="1" lang="en" sz="1500"/>
              <a:t>abstract way</a:t>
            </a:r>
            <a:r>
              <a:rPr lang="en" sz="1500"/>
              <a:t> that a solution is not predefined. 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requirements must be written so that several contractors can bid for the contract, offering, perhaps, different ways of meeting the client organization’s needs. </a:t>
            </a:r>
            <a:endParaRPr sz="15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Once a contract is awarded, the contractor must write a system definition for the client in more detail so that the client understands and can validate what the software will do.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37" name="Google Shape;737;p7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Process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set of activities and tasks that needs to be performed in a structured way.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engineering the the process, the following questions need to be addressed: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structuring or schedule of these activities.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Who is responsible for each activity.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inputs and outputs to/from the activity.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tools used to support the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output of the process ( RE)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44" name="Google Shape;744;p7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Process </a:t>
            </a:r>
            <a:r>
              <a:rPr lang="en"/>
              <a:t>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Elicitation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Analysis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Documentation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Validation</a:t>
            </a:r>
            <a:endParaRPr i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51" name="Google Shape;751;p72"/>
          <p:cNvSpPr txBox="1"/>
          <p:nvPr>
            <p:ph idx="2" type="subTitle"/>
          </p:nvPr>
        </p:nvSpPr>
        <p:spPr>
          <a:xfrm>
            <a:off x="202125" y="1552750"/>
            <a:ext cx="89034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</a:t>
            </a:r>
            <a:r>
              <a:rPr lang="en"/>
              <a:t>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the process of discovering, gathering and understanding the requirements from the </a:t>
            </a:r>
            <a:r>
              <a:rPr b="1" lang="en"/>
              <a:t>stakeholders </a:t>
            </a:r>
            <a:r>
              <a:rPr lang="en"/>
              <a:t> and other </a:t>
            </a:r>
            <a:r>
              <a:rPr b="1" lang="en"/>
              <a:t>relevant sources</a:t>
            </a:r>
            <a:r>
              <a:rPr lang="en"/>
              <a:t>.</a:t>
            </a:r>
            <a:br>
              <a:rPr b="1" lang="en"/>
            </a:br>
            <a:endParaRPr/>
          </a:p>
        </p:txBody>
      </p:sp>
      <p:sp>
        <p:nvSpPr>
          <p:cNvPr id="752" name="Google Shape;75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3" name="Google Shape;753;p72"/>
          <p:cNvSpPr/>
          <p:nvPr/>
        </p:nvSpPr>
        <p:spPr>
          <a:xfrm>
            <a:off x="967225" y="2858150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Stakeholders needs</a:t>
            </a:r>
            <a:endParaRPr b="1" sz="1200"/>
          </a:p>
        </p:txBody>
      </p:sp>
      <p:sp>
        <p:nvSpPr>
          <p:cNvPr id="754" name="Google Shape;754;p72"/>
          <p:cNvSpPr/>
          <p:nvPr/>
        </p:nvSpPr>
        <p:spPr>
          <a:xfrm>
            <a:off x="967225" y="3419850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Application domain information</a:t>
            </a:r>
            <a:endParaRPr b="1" sz="1200"/>
          </a:p>
        </p:txBody>
      </p:sp>
      <p:sp>
        <p:nvSpPr>
          <p:cNvPr id="755" name="Google Shape;755;p72"/>
          <p:cNvSpPr/>
          <p:nvPr/>
        </p:nvSpPr>
        <p:spPr>
          <a:xfrm>
            <a:off x="967225" y="3982447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Standards</a:t>
            </a:r>
            <a:endParaRPr b="1" sz="1200"/>
          </a:p>
        </p:txBody>
      </p:sp>
      <p:sp>
        <p:nvSpPr>
          <p:cNvPr id="756" name="Google Shape;756;p72"/>
          <p:cNvSpPr/>
          <p:nvPr/>
        </p:nvSpPr>
        <p:spPr>
          <a:xfrm>
            <a:off x="967225" y="4545047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Regulations…</a:t>
            </a:r>
            <a:endParaRPr b="1" sz="1200"/>
          </a:p>
        </p:txBody>
      </p:sp>
      <p:sp>
        <p:nvSpPr>
          <p:cNvPr id="757" name="Google Shape;757;p72"/>
          <p:cNvSpPr/>
          <p:nvPr/>
        </p:nvSpPr>
        <p:spPr>
          <a:xfrm>
            <a:off x="2759775" y="3603700"/>
            <a:ext cx="6513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2"/>
          <p:cNvSpPr/>
          <p:nvPr/>
        </p:nvSpPr>
        <p:spPr>
          <a:xfrm>
            <a:off x="3411075" y="3204550"/>
            <a:ext cx="2961300" cy="1261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Requirements </a:t>
            </a: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Elicitation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9" name="Google Shape;759;p72"/>
          <p:cNvSpPr/>
          <p:nvPr/>
        </p:nvSpPr>
        <p:spPr>
          <a:xfrm>
            <a:off x="6497850" y="3603700"/>
            <a:ext cx="6513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2"/>
          <p:cNvSpPr/>
          <p:nvPr/>
        </p:nvSpPr>
        <p:spPr>
          <a:xfrm>
            <a:off x="7274625" y="3204550"/>
            <a:ext cx="16518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Informal/Raw </a:t>
            </a:r>
            <a:r>
              <a:rPr b="1" lang="en" sz="1600"/>
              <a:t>requirements</a:t>
            </a:r>
            <a:endParaRPr b="1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66" name="Google Shape;766;p7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Defining who are the</a:t>
            </a:r>
            <a:r>
              <a:rPr lang="en"/>
              <a:t> </a:t>
            </a:r>
            <a:r>
              <a:rPr b="1" lang="en"/>
              <a:t>stakeholders ?</a:t>
            </a:r>
            <a:endParaRPr b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700">
                <a:solidFill>
                  <a:schemeClr val="dk1"/>
                </a:solidFill>
              </a:rPr>
              <a:t>Stakeholder :</a:t>
            </a:r>
            <a:r>
              <a:rPr i="1" lang="en" sz="1700">
                <a:solidFill>
                  <a:schemeClr val="dk1"/>
                </a:solidFill>
              </a:rPr>
              <a:t> is any entity that has a vested interest in the system to be built.</a:t>
            </a:r>
            <a:endParaRPr i="1" sz="17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Type of Stakeholders : </a:t>
            </a:r>
            <a:endParaRPr b="1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Internal : </a:t>
            </a:r>
            <a:r>
              <a:rPr lang="en"/>
              <a:t>Project Manager, Team members ( developers, testers….)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External :  </a:t>
            </a:r>
            <a:r>
              <a:rPr lang="en"/>
              <a:t>Customer, end-user, supplier, government,...</a:t>
            </a:r>
            <a:br>
              <a:rPr b="1" lang="en"/>
            </a:b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73" name="Google Shape;773;p7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Where the requirements come from: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Goals : why the need for a new software ? what’s the problem to be solved ?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Domain Knowledge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System stakeholders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Organization Environment : Business Processes, Validation Procedures …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Operational Environment  : Outdoor end-users….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80" name="Google Shape;780;p75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How to elicit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not 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Going to the end-user/customer and just ask questions in an improvised way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would be a waste of time (Customer’s time)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customer would feel that you are totally unprofessional and lack expertise.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How ?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What’s a </a:t>
            </a:r>
            <a:r>
              <a:rPr b="1" lang="en"/>
              <a:t>requirement</a:t>
            </a:r>
            <a:r>
              <a:rPr lang="en"/>
              <a:t>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Something required, wanted, needed.</a:t>
            </a:r>
            <a:br>
              <a:rPr lang="en" sz="1700"/>
            </a:b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functionality, a feature, a condition or a capability needed by a user to solve a problem or achieve an objective.</a:t>
            </a:r>
            <a:br>
              <a:rPr lang="en" sz="1700"/>
            </a:b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condition or capability that must be met or possessed by a system or system component to satisfy a contract, standard, specification, or other formally imposed document.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87" name="Google Shape;787;p76"/>
          <p:cNvSpPr txBox="1"/>
          <p:nvPr>
            <p:ph idx="2" type="subTitle"/>
          </p:nvPr>
        </p:nvSpPr>
        <p:spPr>
          <a:xfrm>
            <a:off x="76675" y="14003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How ?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fully planned and organized process that requires 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Have </a:t>
            </a:r>
            <a:r>
              <a:rPr lang="en"/>
              <a:t>knowledge</a:t>
            </a:r>
            <a:r>
              <a:rPr lang="en"/>
              <a:t> about: 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Application domain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Organizational and Business process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Problem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Choose an elicitation technique and </a:t>
            </a:r>
            <a:r>
              <a:rPr b="1" lang="en"/>
              <a:t>prepare </a:t>
            </a:r>
            <a:r>
              <a:rPr lang="en"/>
              <a:t>( Construct your questions…)</a:t>
            </a:r>
            <a:r>
              <a:rPr lang="en"/>
              <a:t>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Get as much information from the end-users as possible about their needs, constraints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94" name="Google Shape;794;p7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Techniques for Requirements Elicitation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Interviews ( Closed or Open Interviews..)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Scenarios ( Use-bases)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Prototyping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Participant Observation ( Ethnography 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JAD (Joint Application Development)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…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01" name="Google Shape;801;p78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don’t know what they want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express requirements in their own terms (vs. language of coders)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are unconvinced of the need for a new system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Different stakeholders may have conflicting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may give unnecessary information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Organisational and political factors may influence the system requirements.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requirements change during the analysis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New stakeholders may emerge and the business environment may change.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08" name="Google Shape;808;p79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don’t know what they want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express requirements in their own terms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are unconvinced of the need for a new system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Different stakeholders may have conflicting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may give unnecessary information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Organisational and political factors may influence the system requirements.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requirements change during the analysis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New stakeholders may emerge and the business environment may change.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79"/>
          <p:cNvSpPr/>
          <p:nvPr/>
        </p:nvSpPr>
        <p:spPr>
          <a:xfrm>
            <a:off x="2753025" y="2674075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Bigger Problem  :</a:t>
            </a:r>
            <a:b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Implicitness and Assumptions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16" name="Google Shape;816;p8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Implicitness and Assumptions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Stakeholders do not talk about certain requirements because they assume they are common sense to everyone ( including the developers)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Developers make assumptions about how end-users think and about their needs.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23" name="Google Shape;823;p81"/>
          <p:cNvSpPr txBox="1"/>
          <p:nvPr>
            <p:ph idx="2" type="subTitle"/>
          </p:nvPr>
        </p:nvSpPr>
        <p:spPr>
          <a:xfrm>
            <a:off x="202125" y="1476550"/>
            <a:ext cx="89034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Questions to Ask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Why do you need to build a new software ?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Can you just use an Excel file ?</a:t>
            </a:r>
            <a:endParaRPr i="1"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Can you just use that existing software ?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What problem are you expecting the software to solve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Who will be using the software ? who are the actual users of the software ?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Where the software will be used ?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Given that the user X want to perform a task Y. Can we describe the scenario for him in </a:t>
            </a:r>
            <a:r>
              <a:rPr lang="en" sz="1400"/>
              <a:t>doing</a:t>
            </a:r>
            <a:r>
              <a:rPr lang="en" sz="1400"/>
              <a:t> that task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How would you assess that the software product is a success ?  What would you like to see at the end ?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… ( including more  why, when, where, what and how)</a:t>
            </a:r>
            <a:endParaRPr/>
          </a:p>
        </p:txBody>
      </p:sp>
      <p:sp>
        <p:nvSpPr>
          <p:cNvPr id="824" name="Google Shape;82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30" name="Google Shape;830;p8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Missing Requirements  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Overlapping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Ambiguous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Unrealistic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Conflictual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Inconsistent Requirements</a:t>
            </a:r>
            <a:endParaRPr i="1" sz="15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And </a:t>
            </a:r>
            <a:r>
              <a:rPr lang="en"/>
              <a:t>negotiating with the stakeholders to resolve any conflict, inconsistency and improving the interpretation of raw requirements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37" name="Google Shape;837;p8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Missing Requirements  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Overlapping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Ambiguous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Unrealistic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Conflictual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Inconsistent Requirements</a:t>
            </a:r>
            <a:endParaRPr i="1" sz="15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And </a:t>
            </a:r>
            <a:r>
              <a:rPr lang="en"/>
              <a:t>negotiating with the stakeholders to resolve any conflict, inconsistency and improving the interpretation of raw requirements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9" name="Google Shape;839;p83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Personal Expense Tracker ? 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45" name="Google Shape;845;p8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/>
              <a:t>Missing Requirements  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Overlapping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Ambiguous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Unrealistic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Conflictual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Inconsistent Requirements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84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Search by keyword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53" name="Google Shape;853;p8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Missing Requirements</a:t>
            </a:r>
            <a:r>
              <a:rPr b="1" i="1" lang="en"/>
              <a:t>  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Overlapping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Ambiguous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/>
              <a:t>Unrealistic Requirements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Conflictual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Inconsistent Requirements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85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Show the total quantity bought today ?</a:t>
            </a:r>
            <a:b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(Impossible to sum quantities of different products)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</a:t>
            </a:r>
            <a:r>
              <a:rPr lang="en"/>
              <a:t> Engineering : </a:t>
            </a:r>
            <a:r>
              <a:rPr b="1" lang="en"/>
              <a:t>Definition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 a systematic </a:t>
            </a:r>
            <a:r>
              <a:rPr lang="en"/>
              <a:t>process</a:t>
            </a:r>
            <a:r>
              <a:rPr lang="en"/>
              <a:t> of </a:t>
            </a:r>
            <a:r>
              <a:rPr lang="en"/>
              <a:t>developing</a:t>
            </a:r>
            <a:r>
              <a:rPr lang="en"/>
              <a:t> the requirements through an iterative way of discovering, documenting and managing a set of requirements for a software system in addition to the constraints under which it operates.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61" name="Google Shape;861;p8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Missing Requirements</a:t>
            </a:r>
            <a:r>
              <a:rPr b="1" i="1" lang="en"/>
              <a:t>  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Overlapping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Ambiguous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Unrealistic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/>
              <a:t>Conflictual Requirements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Inconsistent Requirements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3" name="Google Shape;863;p86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Expense </a:t>
            </a: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must have a category + Possibility to </a:t>
            </a: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Delete a Category ?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69" name="Google Shape;869;p8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developing a document that, clearly, precisely, formally and officially records each of the requirements of the software system.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This document is used to communicate the requirements to: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Customers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End-users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Software developers.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Project Managers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Quality Assurance Engineers/Testers</a:t>
            </a:r>
            <a:endParaRPr i="1" sz="14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resulting </a:t>
            </a:r>
            <a:r>
              <a:rPr b="1" lang="en"/>
              <a:t>artifact</a:t>
            </a:r>
            <a:r>
              <a:rPr lang="en"/>
              <a:t> from this process is mostly a </a:t>
            </a:r>
            <a:r>
              <a:rPr b="1" lang="en"/>
              <a:t>DRAFT</a:t>
            </a:r>
            <a:r>
              <a:rPr lang="en"/>
              <a:t> version of the </a:t>
            </a:r>
            <a:r>
              <a:rPr b="1" lang="en"/>
              <a:t>Software Requirements Specification (SRS) document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76" name="Google Shape;876;p8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Software Requirements Specification (SRS)</a:t>
            </a:r>
            <a:r>
              <a:rPr lang="en"/>
              <a:t>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Identifies the customer requirements by detailing the results of the elicitation , problem analysis and even modelling.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Serves as foundation for the design, implementation and testing of the software.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Provides guidance for future system maintenance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</a:t>
            </a:r>
            <a:r>
              <a:rPr b="1" lang="en"/>
              <a:t>must be : </a:t>
            </a:r>
            <a:r>
              <a:rPr i="1" lang="en"/>
              <a:t>Correct, Complete, Unambiguous, Consistent, Verifiable, Understandable, Modifiable, Traceable…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83" name="Google Shape;883;p8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Software Requirements Specification (SRS)</a:t>
            </a:r>
            <a:r>
              <a:rPr lang="en"/>
              <a:t>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There is no best way to write requirements but there are recommendations to follow :</a:t>
            </a:r>
            <a:endParaRPr/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IEEE Std 830-1998, Recommended Practice for Software Requirements Specifications</a:t>
            </a:r>
            <a:endParaRPr i="1" sz="1300"/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IEEE Std 1362-1998, Guide for Information Technology -System Design -Concept of Operations Document</a:t>
            </a:r>
            <a:endParaRPr i="1" sz="1300"/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IEEE Std 1233-1998, Guide for Developing System Requirements Specification</a:t>
            </a:r>
            <a:endParaRPr i="1" sz="13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Most requirements are written as natural language sentences supplemented with diagrams, tables of detailed information, formal or semi-formal descriptions.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90" name="Google Shape;890;p9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Structure of the Software Requirements Specification (SRS) document</a:t>
            </a:r>
            <a:r>
              <a:rPr lang="en"/>
              <a:t>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300">
                <a:solidFill>
                  <a:schemeClr val="dk1"/>
                </a:solidFill>
              </a:rPr>
              <a:t>IEEE Std 830-1998, Recommended Practice </a:t>
            </a:r>
            <a:br>
              <a:rPr i="1" lang="en" sz="1300">
                <a:solidFill>
                  <a:schemeClr val="dk1"/>
                </a:solidFill>
              </a:rPr>
            </a:br>
            <a:r>
              <a:rPr i="1" lang="en" sz="1300">
                <a:solidFill>
                  <a:schemeClr val="dk1"/>
                </a:solidFill>
              </a:rPr>
              <a:t>for Software Requirements Specifications</a:t>
            </a:r>
            <a:endParaRPr i="1"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i="1" lang="en" sz="1300">
                <a:solidFill>
                  <a:schemeClr val="dk1"/>
                </a:solidFill>
              </a:rPr>
              <a:t>See provided examples </a:t>
            </a:r>
            <a:endParaRPr i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00" y="2317500"/>
            <a:ext cx="3850499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98" name="Google Shape;898;p9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4 : </a:t>
            </a:r>
            <a:r>
              <a:rPr b="1" lang="en"/>
              <a:t>Requirements Validation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Certifies that the requirements document is an acceptable description of the system to be implemented.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finalize the SRS document at this stage with the stakeholders checking for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Completeness and consistency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conflicts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Ambiguous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Conformance to standards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Technical errors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</a:t>
            </a:r>
            <a:r>
              <a:rPr lang="en" sz="3400"/>
              <a:t> of RE</a:t>
            </a:r>
            <a:endParaRPr sz="3400"/>
          </a:p>
        </p:txBody>
      </p:sp>
      <p:sp>
        <p:nvSpPr>
          <p:cNvPr id="905" name="Google Shape;905;p92"/>
          <p:cNvSpPr txBox="1"/>
          <p:nvPr>
            <p:ph idx="2" type="subTitle"/>
          </p:nvPr>
        </p:nvSpPr>
        <p:spPr>
          <a:xfrm>
            <a:off x="21371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Value-orientation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Requirements are a means to </a:t>
            </a:r>
            <a:r>
              <a:rPr b="1" i="1" lang="en"/>
              <a:t>an end</a:t>
            </a:r>
            <a:r>
              <a:rPr i="1" lang="en"/>
              <a:t>, not an end in itself!</a:t>
            </a:r>
            <a:endParaRPr i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Requirements engineering places a strong focus on the value creation of a development. </a:t>
            </a:r>
            <a:endParaRPr i="1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If requirement is add expense : this is not the end, it is the means :</a:t>
            </a:r>
            <a:endParaRPr i="1"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end /value is to have a clean daily history of your spending</a:t>
            </a:r>
            <a:endParaRPr i="1" sz="1400"/>
          </a:p>
        </p:txBody>
      </p:sp>
      <p:sp>
        <p:nvSpPr>
          <p:cNvPr id="906" name="Google Shape;90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92"/>
          <p:cNvSpPr txBox="1"/>
          <p:nvPr/>
        </p:nvSpPr>
        <p:spPr>
          <a:xfrm>
            <a:off x="295025" y="24197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13" name="Google Shape;913;p93"/>
          <p:cNvSpPr txBox="1"/>
          <p:nvPr>
            <p:ph idx="2" type="subTitle"/>
          </p:nvPr>
        </p:nvSpPr>
        <p:spPr>
          <a:xfrm>
            <a:off x="4607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</a:t>
            </a:r>
            <a:r>
              <a:rPr b="1" lang="en"/>
              <a:t>takeholder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 sz="1700">
                <a:solidFill>
                  <a:schemeClr val="dk1"/>
                </a:solidFill>
              </a:rPr>
              <a:t>RE is about satisfying the stakeholders’ desires and needs!</a:t>
            </a:r>
            <a:endParaRPr b="1" sz="17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400">
                <a:solidFill>
                  <a:schemeClr val="dk1"/>
                </a:solidFill>
              </a:rPr>
              <a:t>In order to understand the wishes and needs of stakeholders, </a:t>
            </a:r>
            <a:r>
              <a:rPr b="1" lang="en" sz="1400">
                <a:solidFill>
                  <a:schemeClr val="dk1"/>
                </a:solidFill>
              </a:rPr>
              <a:t>stakeholder management</a:t>
            </a:r>
            <a:r>
              <a:rPr lang="en" sz="1400">
                <a:solidFill>
                  <a:schemeClr val="dk1"/>
                </a:solidFill>
              </a:rPr>
              <a:t> is a core task in requirements engineering. </a:t>
            </a:r>
            <a:endParaRPr sz="14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/>
              <a:t>Different roles, different age, different education levels….your system must </a:t>
            </a:r>
            <a:r>
              <a:rPr b="1" lang="en" sz="1300"/>
              <a:t>satisfy</a:t>
            </a:r>
            <a:r>
              <a:rPr lang="en" sz="1300"/>
              <a:t> their needs</a:t>
            </a:r>
            <a:endParaRPr sz="1300"/>
          </a:p>
        </p:txBody>
      </p:sp>
      <p:sp>
        <p:nvSpPr>
          <p:cNvPr id="914" name="Google Shape;914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5" name="Google Shape;915;p93"/>
          <p:cNvSpPr txBox="1"/>
          <p:nvPr/>
        </p:nvSpPr>
        <p:spPr>
          <a:xfrm>
            <a:off x="7381625" y="24197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21" name="Google Shape;921;p94"/>
          <p:cNvSpPr txBox="1"/>
          <p:nvPr>
            <p:ph idx="2" type="subTitle"/>
          </p:nvPr>
        </p:nvSpPr>
        <p:spPr>
          <a:xfrm>
            <a:off x="21371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Shared understanding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/>
              <a:t>Successful systems development is impossible without a common basis!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For the successful development of systems, a common understanding between the parties involved – stakeholders, requirements engineers and developers – is essential.</a:t>
            </a:r>
            <a:endParaRPr/>
          </a:p>
        </p:txBody>
      </p:sp>
      <p:sp>
        <p:nvSpPr>
          <p:cNvPr id="922" name="Google Shape;922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94"/>
          <p:cNvSpPr txBox="1"/>
          <p:nvPr/>
        </p:nvSpPr>
        <p:spPr>
          <a:xfrm>
            <a:off x="295025" y="24197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29" name="Google Shape;929;p95"/>
          <p:cNvSpPr txBox="1"/>
          <p:nvPr>
            <p:ph idx="2" type="subTitle"/>
          </p:nvPr>
        </p:nvSpPr>
        <p:spPr>
          <a:xfrm>
            <a:off x="4607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</a:t>
            </a:r>
            <a:r>
              <a:rPr b="1" lang="en"/>
              <a:t>ontext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/>
              <a:t>Systems cannot be understood in isolation!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Systems are embedded in a context. The system context describes the interaction of a system with its environment. </a:t>
            </a:r>
            <a:endParaRPr/>
          </a:p>
        </p:txBody>
      </p:sp>
      <p:sp>
        <p:nvSpPr>
          <p:cNvPr id="930" name="Google Shape;930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1" name="Google Shape;931;p95"/>
          <p:cNvSpPr txBox="1"/>
          <p:nvPr/>
        </p:nvSpPr>
        <p:spPr>
          <a:xfrm>
            <a:off x="7266025" y="2419700"/>
            <a:ext cx="18033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: </a:t>
            </a:r>
            <a:r>
              <a:rPr b="1" lang="en"/>
              <a:t>Definition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requirements engineering is the process of determining what is to be produced in a software system.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 the process of discovering, documenting and managing a set of requirements for a computer-based system in addition to the constraints under which it operates.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51"/>
          <p:cNvSpPr/>
          <p:nvPr/>
        </p:nvSpPr>
        <p:spPr>
          <a:xfrm>
            <a:off x="2072600" y="1948300"/>
            <a:ext cx="4092000" cy="264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Requirements Engineering is complete sub-field in Software Engineering.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is taught as a separate module at many universities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37" name="Google Shape;937;p96"/>
          <p:cNvSpPr txBox="1"/>
          <p:nvPr>
            <p:ph idx="2" type="subTitle"/>
          </p:nvPr>
        </p:nvSpPr>
        <p:spPr>
          <a:xfrm>
            <a:off x="2137150" y="1628950"/>
            <a:ext cx="7344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b="1" lang="en"/>
              <a:t>roblem – Requirement – Solution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Solutions can always bring problems , which bring new requirements</a:t>
            </a:r>
            <a:endParaRPr i="1"/>
          </a:p>
        </p:txBody>
      </p:sp>
      <p:sp>
        <p:nvSpPr>
          <p:cNvPr id="938" name="Google Shape;93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9" name="Google Shape;939;p96"/>
          <p:cNvSpPr txBox="1"/>
          <p:nvPr/>
        </p:nvSpPr>
        <p:spPr>
          <a:xfrm>
            <a:off x="501300" y="17392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0" name="Google Shape;940;p96"/>
          <p:cNvSpPr txBox="1"/>
          <p:nvPr>
            <p:ph idx="2" type="subTitle"/>
          </p:nvPr>
        </p:nvSpPr>
        <p:spPr>
          <a:xfrm>
            <a:off x="2137150" y="2467150"/>
            <a:ext cx="6892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Validation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Non-validated requirements are useless !</a:t>
            </a:r>
            <a:endParaRPr i="1"/>
          </a:p>
        </p:txBody>
      </p:sp>
      <p:sp>
        <p:nvSpPr>
          <p:cNvPr id="941" name="Google Shape;941;p96"/>
          <p:cNvSpPr txBox="1"/>
          <p:nvPr/>
        </p:nvSpPr>
        <p:spPr>
          <a:xfrm>
            <a:off x="501300" y="25774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2" name="Google Shape;942;p96"/>
          <p:cNvSpPr txBox="1"/>
          <p:nvPr>
            <p:ph idx="2" type="subTitle"/>
          </p:nvPr>
        </p:nvSpPr>
        <p:spPr>
          <a:xfrm>
            <a:off x="2137150" y="3305350"/>
            <a:ext cx="6892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Evolution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Changing requirements are no accident, but the normal case!</a:t>
            </a:r>
            <a:endParaRPr i="1"/>
          </a:p>
        </p:txBody>
      </p:sp>
      <p:sp>
        <p:nvSpPr>
          <p:cNvPr id="943" name="Google Shape;943;p96"/>
          <p:cNvSpPr txBox="1"/>
          <p:nvPr/>
        </p:nvSpPr>
        <p:spPr>
          <a:xfrm>
            <a:off x="501300" y="34156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07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4" name="Google Shape;944;p96"/>
          <p:cNvSpPr txBox="1"/>
          <p:nvPr>
            <p:ph idx="2" type="subTitle"/>
          </p:nvPr>
        </p:nvSpPr>
        <p:spPr>
          <a:xfrm>
            <a:off x="2137150" y="4143550"/>
            <a:ext cx="6892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Innovation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More of the same is not enough!</a:t>
            </a:r>
            <a:endParaRPr i="1"/>
          </a:p>
        </p:txBody>
      </p:sp>
      <p:sp>
        <p:nvSpPr>
          <p:cNvPr id="945" name="Google Shape;945;p96"/>
          <p:cNvSpPr txBox="1"/>
          <p:nvPr/>
        </p:nvSpPr>
        <p:spPr>
          <a:xfrm>
            <a:off x="501300" y="42538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08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51" name="Google Shape;951;p97"/>
          <p:cNvSpPr txBox="1"/>
          <p:nvPr>
            <p:ph idx="2" type="subTitle"/>
          </p:nvPr>
        </p:nvSpPr>
        <p:spPr>
          <a:xfrm>
            <a:off x="21371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Systematic and disciplined work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i="1" lang="en"/>
              <a:t>We can’t do without in RE!</a:t>
            </a:r>
            <a:endParaRPr b="1" i="1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There is no one process or procedure in requirements engineering that works well in every situation. To ensure the quality of a system, the processes, practices and work products that best suit the situation must be chosen. Systematic and disciplined work means adapting the approach to the particular problem, context and working environment.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52" name="Google Shape;952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97"/>
          <p:cNvSpPr txBox="1"/>
          <p:nvPr/>
        </p:nvSpPr>
        <p:spPr>
          <a:xfrm>
            <a:off x="295025" y="2419700"/>
            <a:ext cx="17730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09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Personal Expense Tracker</a:t>
            </a:r>
            <a:endParaRPr sz="3400"/>
          </a:p>
        </p:txBody>
      </p:sp>
      <p:sp>
        <p:nvSpPr>
          <p:cNvPr id="959" name="Google Shape;959;p98"/>
          <p:cNvSpPr txBox="1"/>
          <p:nvPr>
            <p:ph idx="2" type="subTitle"/>
          </p:nvPr>
        </p:nvSpPr>
        <p:spPr>
          <a:xfrm>
            <a:off x="422650" y="1499775"/>
            <a:ext cx="86448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More functional Requirements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i="1" lang="en"/>
              <a:t>Problem : I am spending too much  ?</a:t>
            </a:r>
            <a:endParaRPr b="1" i="1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i="1" lang="en" sz="1500"/>
              <a:t>Solution</a:t>
            </a:r>
            <a:r>
              <a:rPr lang="en" sz="1500"/>
              <a:t> : Add Badges to motivate the user to spend less and gamify their spending habits by using psychological theories: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Spending less than an amount of X for some consecutive days, give them a badge..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Requirement</a:t>
            </a:r>
            <a:r>
              <a:rPr lang="en" sz="1500"/>
              <a:t> : Adding gamified elements to the software : Stars, Badges….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0" name="Google Shape;960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Personal Expense Tracker</a:t>
            </a:r>
            <a:endParaRPr sz="3400"/>
          </a:p>
        </p:txBody>
      </p:sp>
      <p:sp>
        <p:nvSpPr>
          <p:cNvPr id="966" name="Google Shape;966;p99"/>
          <p:cNvSpPr txBox="1"/>
          <p:nvPr>
            <p:ph idx="2" type="subTitle"/>
          </p:nvPr>
        </p:nvSpPr>
        <p:spPr>
          <a:xfrm>
            <a:off x="422650" y="1499775"/>
            <a:ext cx="86448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More functional Requirements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i="1" lang="en"/>
              <a:t>Problem : I like to consolidate all expenses for all family members</a:t>
            </a:r>
            <a:endParaRPr b="1" i="1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i="1" lang="en" sz="1500"/>
              <a:t>Solution</a:t>
            </a:r>
            <a:r>
              <a:rPr lang="en" sz="1500"/>
              <a:t> : Invite users to add their expenses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Requirement</a:t>
            </a:r>
            <a:r>
              <a:rPr lang="en" sz="1500"/>
              <a:t> : Add sub-users creation and management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Problem Created : </a:t>
            </a:r>
            <a:r>
              <a:rPr lang="en" sz="1500"/>
              <a:t>I don’t like my kid, to see what I am buying, nor i like the other kid to see his brother/sister what they buy.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….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7" name="Google Shape;967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06" name="Google Shape;606;p5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Objectives</a:t>
            </a:r>
            <a:r>
              <a:rPr lang="en"/>
              <a:t> of </a:t>
            </a:r>
            <a:r>
              <a:rPr lang="en"/>
              <a:t>Requirements Engineering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decide precisely what to build and document the results.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produce a set of system/software requirements that, as far as possible, is complete, consistent, relevant and reflects what the customer actually want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Objectives</a:t>
            </a:r>
            <a:r>
              <a:rPr lang="en"/>
              <a:t> of Requirements Engineering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decide precisely what to build and document the results.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produce a set of system/software requirements that, as far as possible, is complete, consistent, relevant and reflects what the customer actually want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2072600" y="1948300"/>
            <a:ext cx="4092000" cy="264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we develop a Software Product without conducting the requirements engineering ?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21" name="Google Shape;621;p54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Why RE is extremely </a:t>
            </a:r>
            <a:r>
              <a:rPr b="1" lang="en"/>
              <a:t>important :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Comprehension: </a:t>
            </a:r>
            <a:r>
              <a:rPr b="1" lang="en"/>
              <a:t>People do not know what they want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Communication: Software requirements are difficult to communicate effectively in an </a:t>
            </a:r>
            <a:r>
              <a:rPr b="1" lang="en"/>
              <a:t>informal way</a:t>
            </a:r>
            <a:r>
              <a:rPr lang="en"/>
              <a:t>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Protection for your company : There are always changes, but there are riskier changes that can lead the project to go </a:t>
            </a:r>
            <a:r>
              <a:rPr b="1" lang="en"/>
              <a:t>over budget</a:t>
            </a:r>
            <a:r>
              <a:rPr lang="en"/>
              <a:t>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Experience</a:t>
            </a:r>
            <a:r>
              <a:rPr lang="en"/>
              <a:t> ?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28" name="Google Shape;628;p55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Why RE is extremely </a:t>
            </a:r>
            <a:r>
              <a:rPr b="1" lang="en"/>
              <a:t>important :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From Experience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are the biggest software engineering problem for software developers of large and complex systems.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failure to develop and document good requirements specifications is the major cause of software development failures. (</a:t>
            </a:r>
            <a:r>
              <a:rPr b="1" lang="en"/>
              <a:t>40 - 60 % of all defects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