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Raleway SemiBold"/>
      <p:regular r:id="rId64"/>
      <p:bold r:id="rId65"/>
      <p:italic r:id="rId66"/>
      <p:boldItalic r:id="rId67"/>
    </p:embeddedFont>
    <p:embeddedFont>
      <p:font typeface="Raleway Light"/>
      <p:regular r:id="rId68"/>
      <p:bold r:id="rId69"/>
      <p:italic r:id="rId70"/>
      <p:boldItalic r:id="rId71"/>
    </p:embeddedFont>
    <p:embeddedFont>
      <p:font typeface="Raleway Medium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Medium-bold.fntdata"/><Relationship Id="rId72" Type="http://schemas.openxmlformats.org/officeDocument/2006/relationships/font" Target="fonts/RalewayMedium-regular.fntdata"/><Relationship Id="rId31" Type="http://schemas.openxmlformats.org/officeDocument/2006/relationships/slide" Target="slides/slide27.xml"/><Relationship Id="rId75" Type="http://schemas.openxmlformats.org/officeDocument/2006/relationships/font" Target="fonts/RalewayMedium-boldItalic.fntdata"/><Relationship Id="rId30" Type="http://schemas.openxmlformats.org/officeDocument/2006/relationships/slide" Target="slides/slide26.xml"/><Relationship Id="rId74" Type="http://schemas.openxmlformats.org/officeDocument/2006/relationships/font" Target="fonts/RalewayMedium-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alewayLight-boldItalic.fntdata"/><Relationship Id="rId70" Type="http://schemas.openxmlformats.org/officeDocument/2006/relationships/font" Target="fonts/RalewayLight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6.xml"/><Relationship Id="rId64" Type="http://schemas.openxmlformats.org/officeDocument/2006/relationships/font" Target="fonts/RalewaySemiBold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8.xml"/><Relationship Id="rId66" Type="http://schemas.openxmlformats.org/officeDocument/2006/relationships/font" Target="fonts/RalewaySemiBold-italic.fntdata"/><Relationship Id="rId21" Type="http://schemas.openxmlformats.org/officeDocument/2006/relationships/slide" Target="slides/slide17.xml"/><Relationship Id="rId65" Type="http://schemas.openxmlformats.org/officeDocument/2006/relationships/font" Target="fonts/RalewaySemiBold-bold.fntdata"/><Relationship Id="rId24" Type="http://schemas.openxmlformats.org/officeDocument/2006/relationships/slide" Target="slides/slide20.xml"/><Relationship Id="rId68" Type="http://schemas.openxmlformats.org/officeDocument/2006/relationships/font" Target="fonts/RalewayLight-regular.fntdata"/><Relationship Id="rId23" Type="http://schemas.openxmlformats.org/officeDocument/2006/relationships/slide" Target="slides/slide19.xml"/><Relationship Id="rId67" Type="http://schemas.openxmlformats.org/officeDocument/2006/relationships/font" Target="fonts/RalewaySemiBold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Light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1ee1c5d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21ee1c5d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21ee1c5d6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21ee1c5d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1ee1c5d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1ee1c5d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21ee1c5d6d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21ee1c5d6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21ee1c5d6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21ee1c5d6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21ee1c5d6d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21ee1c5d6d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1ee1c5d6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1ee1c5d6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21ee1c5d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21ee1c5d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21ee1c5d6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21ee1c5d6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21ee1c5d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21ee1c5d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21ee1c5d6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21ee1c5d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21ee1c5d6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21ee1c5d6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21ee1c5d6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21ee1c5d6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21ee1c5d6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21ee1c5d6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21ee1c5d6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21ee1c5d6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21ee1c5d6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21ee1c5d6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21ee1c5d6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21ee1c5d6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21ee1c5d6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21ee1c5d6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21ee1c5d6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21ee1c5d6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21ee1c5d6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21ee1c5d6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21ee1c5d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21ee1c5d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21ee1c5d6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21ee1c5d6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21ee1c5d6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21ee1c5d6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21ee1c5d6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21ee1c5d6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21ee1c5d6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21ee1c5d6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21ee1c5d6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21ee1c5d6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21ee1c5d6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21ee1c5d6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21ee1c5d6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21ee1c5d6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21ee1c5d6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21ee1c5d6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21ee1c5d6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21ee1c5d6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21ee1c5d6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21ee1c5d6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21ee1c5d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21ee1c5d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21ee1c5d6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21ee1c5d6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21ee1c5d6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21ee1c5d6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21ee1c5d6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21ee1c5d6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21ee1c5d6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21ee1c5d6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21ee1c5d6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21ee1c5d6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21ee1c5d6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21ee1c5d6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21ee1c5d6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21ee1c5d6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21ee1c5d6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21ee1c5d6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21ee1c5d6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21ee1c5d6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21ee1c5d6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21ee1c5d6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66ffc8b9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66ffc8b9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21ee1c5d6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21ee1c5d6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21ee1c5d6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21ee1c5d6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21ee1c5d6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21ee1c5d6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21ee1c5d6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21ee1c5d6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21ee1c5d6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21ee1c5d6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21ee1c5d6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21ee1c5d6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21ee1c5d6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21ee1c5d6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21ee1c5d6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21ee1c5d6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21ee1c5d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21ee1c5d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1ee1c5d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21ee1c5d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6</a:t>
            </a:r>
            <a:r>
              <a:rPr b="1" i="1" lang="en" sz="5000"/>
              <a:t> : Design : Software Modeling</a:t>
            </a:r>
            <a:br>
              <a:rPr b="1" i="1" lang="en" sz="5000"/>
            </a:br>
            <a:r>
              <a:rPr b="1" i="1" lang="en" sz="5000"/>
              <a:t> UML - Part 2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34" name="Google Shape;634;p56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Terminology</a:t>
            </a:r>
            <a:r>
              <a:rPr lang="en" sz="1800"/>
              <a:t>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Controller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Decoupling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Upgrading and maintenance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Collaboration</a:t>
            </a:r>
            <a:endParaRPr sz="1800"/>
          </a:p>
        </p:txBody>
      </p:sp>
      <p:sp>
        <p:nvSpPr>
          <p:cNvPr id="635" name="Google Shape;63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41" name="Google Shape;641;p57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Improve the signup feature to include a process to validate email addresses in addition to verify that the user actually owns the email address provided.  Technically, the system would </a:t>
            </a:r>
            <a:r>
              <a:rPr lang="en" sz="1800"/>
              <a:t>send a secure and custom link to the user to click on it to verify and confirm the status of their account.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better visualize this idea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Which view to to use:</a:t>
            </a:r>
            <a:endParaRPr sz="1800"/>
          </a:p>
        </p:txBody>
      </p:sp>
      <p:sp>
        <p:nvSpPr>
          <p:cNvPr id="642" name="Google Shape;64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48" name="Google Shape;648;p58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Case Diagram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 Diagram 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Diagram :</a:t>
            </a:r>
            <a:endParaRPr sz="1800"/>
          </a:p>
        </p:txBody>
      </p:sp>
      <p:sp>
        <p:nvSpPr>
          <p:cNvPr id="649" name="Google Shape;64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55" name="Google Shape;655;p59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 Case Diagram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 Diagram 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Diagram :</a:t>
            </a:r>
            <a:endParaRPr sz="1800"/>
          </a:p>
        </p:txBody>
      </p:sp>
      <p:sp>
        <p:nvSpPr>
          <p:cNvPr id="656" name="Google Shape;65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7" name="Google Shape;6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977" y="1179575"/>
            <a:ext cx="5474001" cy="3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63" name="Google Shape;663;p60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Case Diagram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State Diagram  : What the are the possible states for the user ?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Diagram :</a:t>
            </a:r>
            <a:endParaRPr sz="1800"/>
          </a:p>
        </p:txBody>
      </p:sp>
      <p:sp>
        <p:nvSpPr>
          <p:cNvPr id="664" name="Google Shape;66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70" name="Google Shape;670;p61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Case Diagram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State Diagram  : What the are the possible states for the user ?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Diagram :</a:t>
            </a:r>
            <a:endParaRPr sz="1800"/>
          </a:p>
        </p:txBody>
      </p:sp>
      <p:sp>
        <p:nvSpPr>
          <p:cNvPr id="671" name="Google Shape;67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2" name="Google Shape;6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00" y="2559825"/>
            <a:ext cx="8462499" cy="25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78" name="Google Shape;678;p62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Case Diagram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 Diagram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Sequence Diagram :</a:t>
            </a:r>
            <a:endParaRPr b="1" sz="1800"/>
          </a:p>
        </p:txBody>
      </p:sp>
      <p:sp>
        <p:nvSpPr>
          <p:cNvPr id="679" name="Google Shape;67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0" name="Google Shape;6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88" y="1743125"/>
            <a:ext cx="77057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686" name="Google Shape;686;p63"/>
          <p:cNvSpPr txBox="1"/>
          <p:nvPr>
            <p:ph idx="2" type="subTitle"/>
          </p:nvPr>
        </p:nvSpPr>
        <p:spPr>
          <a:xfrm>
            <a:off x="126100" y="1781525"/>
            <a:ext cx="8718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What’s the Class Diagram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a static structural UML diagram to depict the different entities (i.e. classes ) used to construct a software system in addition to details related to their attributes, operations and their relationships.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Entities designed with the class diagrams are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Classes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Interfaces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Structs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693" name="Google Shape;693;p64"/>
          <p:cNvSpPr txBox="1"/>
          <p:nvPr>
            <p:ph idx="2" type="subTitle"/>
          </p:nvPr>
        </p:nvSpPr>
        <p:spPr>
          <a:xfrm>
            <a:off x="126100" y="1781525"/>
            <a:ext cx="8718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The use of Class Diagram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Conceptual modeling</a:t>
            </a:r>
            <a:endParaRPr i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Detailed Structural Modeling</a:t>
            </a:r>
            <a:endParaRPr i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Data Modeling</a:t>
            </a:r>
            <a:endParaRPr i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Programming Code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00" name="Google Shape;700;p65"/>
          <p:cNvSpPr txBox="1"/>
          <p:nvPr>
            <p:ph idx="2" type="subTitle"/>
          </p:nvPr>
        </p:nvSpPr>
        <p:spPr>
          <a:xfrm>
            <a:off x="126100" y="1781525"/>
            <a:ext cx="8718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Elements of  the </a:t>
            </a:r>
            <a:r>
              <a:rPr b="1" lang="en"/>
              <a:t>Class Diagram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Boxes: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Classes </a:t>
            </a:r>
            <a:r>
              <a:rPr lang="en"/>
              <a:t>with Attributes and Operations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Relationships: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Association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Generalization/Inheritance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Composition/Aggregation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Dependence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737775" y="64200"/>
            <a:ext cx="64440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Unified Modeling Language</a:t>
            </a:r>
            <a:endParaRPr b="1"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LAB To-do App</a:t>
            </a:r>
            <a:endParaRPr b="1"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UML Revision:</a:t>
            </a:r>
            <a:endParaRPr b="1" sz="2000"/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i="1" lang="en" sz="1700"/>
              <a:t>Use Case vs. State vs. Sequence vs. Activity</a:t>
            </a:r>
            <a:endParaRPr b="1" i="1" sz="17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Structural Diagrams</a:t>
            </a:r>
            <a:endParaRPr b="1" sz="20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i="1" lang="en" sz="1700"/>
              <a:t>Class Diagram</a:t>
            </a:r>
            <a:endParaRPr b="1" i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2000"/>
              <a:t>UML Tools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Frameworks :</a:t>
            </a:r>
            <a:endParaRPr b="1"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1 - Laravel</a:t>
            </a:r>
            <a:endParaRPr b="1" sz="20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07" name="Google Shape;707;p66"/>
          <p:cNvSpPr txBox="1"/>
          <p:nvPr>
            <p:ph idx="2" type="subTitle"/>
          </p:nvPr>
        </p:nvSpPr>
        <p:spPr>
          <a:xfrm>
            <a:off x="126100" y="1781525"/>
            <a:ext cx="5266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Drawing  the Class Diagram : Classes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class is drawn as a box with three section: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Top Section : Class name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Middle Section : Attributes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Bottom Section : Operations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9" name="Google Shape;70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900" y="2027425"/>
            <a:ext cx="3446300" cy="246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15" name="Google Shape;715;p67"/>
          <p:cNvSpPr txBox="1"/>
          <p:nvPr>
            <p:ph idx="2" type="subTitle"/>
          </p:nvPr>
        </p:nvSpPr>
        <p:spPr>
          <a:xfrm>
            <a:off x="126100" y="1781525"/>
            <a:ext cx="5266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Drawing  the Class Diagram : Classes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 conceptual design without details, the class box can be drawn with only two sections.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7" name="Google Shape;7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650" y="2293275"/>
            <a:ext cx="3446300" cy="181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23" name="Google Shape;723;p68"/>
          <p:cNvSpPr txBox="1"/>
          <p:nvPr>
            <p:ph idx="2" type="subTitle"/>
          </p:nvPr>
        </p:nvSpPr>
        <p:spPr>
          <a:xfrm>
            <a:off x="126100" y="1476725"/>
            <a:ext cx="5761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attributes are the adjectives and properties of a given entity.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 programming language : </a:t>
            </a:r>
            <a:r>
              <a:rPr b="1" lang="en"/>
              <a:t>Instance Variables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Within the attributes section, we can specify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Visibility Scope.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Type of the attribute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Default value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If to generate the code from the model, you need to use the data types consistent with the target programming language.</a:t>
            </a:r>
            <a:endParaRPr i="1" sz="13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5" name="Google Shape;72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850" y="1799900"/>
            <a:ext cx="2996301" cy="313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31" name="Google Shape;731;p69"/>
          <p:cNvSpPr txBox="1"/>
          <p:nvPr>
            <p:ph idx="2" type="subTitle"/>
          </p:nvPr>
        </p:nvSpPr>
        <p:spPr>
          <a:xfrm>
            <a:off x="126100" y="1476725"/>
            <a:ext cx="5761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attributes are the adjectives and properties of a given entity.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 programming language : </a:t>
            </a:r>
            <a:r>
              <a:rPr b="1" lang="en"/>
              <a:t>Instance Variables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Within the attributes section, we can specify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Visibility Scope.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Type of the attribute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Default value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If to generate the code from the model, you need to use the data types consistent with the target programming language.</a:t>
            </a:r>
            <a:endParaRPr i="1" sz="13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3" name="Google Shape;73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850" y="1799900"/>
            <a:ext cx="2996301" cy="313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69"/>
          <p:cNvSpPr/>
          <p:nvPr/>
        </p:nvSpPr>
        <p:spPr>
          <a:xfrm>
            <a:off x="1274025" y="1999125"/>
            <a:ext cx="5373900" cy="21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What about other member attributes like : 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Expense Category ?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Created by ?</a:t>
            </a:r>
            <a:endParaRPr b="1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40" name="Google Shape;740;p70"/>
          <p:cNvSpPr txBox="1"/>
          <p:nvPr>
            <p:ph idx="2" type="subTitle"/>
          </p:nvPr>
        </p:nvSpPr>
        <p:spPr>
          <a:xfrm>
            <a:off x="126100" y="1476725"/>
            <a:ext cx="5761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attributes are the adjectives and properties of a given entity.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 programming language : </a:t>
            </a:r>
            <a:r>
              <a:rPr b="1" lang="en"/>
              <a:t>Instance Variables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Within the attributes section, we can specify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Visibility Scope.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Type of the attribute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Default value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If to generate the code from the model, you need to use the data types consistent with the target programming language.</a:t>
            </a:r>
            <a:endParaRPr i="1" sz="13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2" name="Google Shape;74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850" y="1799900"/>
            <a:ext cx="2996301" cy="313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70"/>
          <p:cNvSpPr/>
          <p:nvPr/>
        </p:nvSpPr>
        <p:spPr>
          <a:xfrm>
            <a:off x="1274025" y="1999125"/>
            <a:ext cx="5373900" cy="21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Recommendation : Keep the attributes for variables of basic/primitive data types.</a:t>
            </a:r>
            <a:endParaRPr b="1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49" name="Google Shape;749;p71"/>
          <p:cNvSpPr txBox="1"/>
          <p:nvPr>
            <p:ph idx="2" type="subTitle"/>
          </p:nvPr>
        </p:nvSpPr>
        <p:spPr>
          <a:xfrm>
            <a:off x="126100" y="1629125"/>
            <a:ext cx="6064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Visibility Scope : relates to the level of information hiding to be enforced when accessing the attribute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+ : Public</a:t>
            </a:r>
            <a:r>
              <a:rPr i="1" lang="en" sz="1500"/>
              <a:t> : it can be access from anywhere.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>
                <a:solidFill>
                  <a:schemeClr val="dk1"/>
                </a:solidFill>
              </a:rPr>
              <a:t># : Protected</a:t>
            </a:r>
            <a:r>
              <a:rPr i="1" lang="en" sz="1500">
                <a:solidFill>
                  <a:schemeClr val="dk1"/>
                </a:solidFill>
              </a:rPr>
              <a:t> : Accessible to subclasses only.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- : Private</a:t>
            </a:r>
            <a:r>
              <a:rPr i="1" lang="en" sz="1500"/>
              <a:t> : Not accessible except from the class only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~ : Package</a:t>
            </a:r>
            <a:r>
              <a:rPr i="1" lang="en" sz="1500"/>
              <a:t> : Accessible from classes of the same package.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Default ( no symbol )  usually : </a:t>
            </a:r>
            <a:r>
              <a:rPr b="1" i="1" lang="en" sz="1500"/>
              <a:t>private</a:t>
            </a:r>
            <a:endParaRPr b="1" i="1"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1" name="Google Shape;75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650" y="1799900"/>
            <a:ext cx="2996301" cy="313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57" name="Google Shape;757;p72"/>
          <p:cNvSpPr txBox="1"/>
          <p:nvPr>
            <p:ph idx="2" type="subTitle"/>
          </p:nvPr>
        </p:nvSpPr>
        <p:spPr>
          <a:xfrm>
            <a:off x="126100" y="1781525"/>
            <a:ext cx="5410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Static attributes or global variables that belong to the class and shared between all objects of the same class, are represented by an underline.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u="sng"/>
              <a:t>n</a:t>
            </a:r>
            <a:r>
              <a:rPr lang="en" u="sng"/>
              <a:t>um_users </a:t>
            </a:r>
            <a:endParaRPr u="sng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 constant variables, conventionally, the variable name is written in capital letters.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9" name="Google Shape;75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500" y="2510450"/>
            <a:ext cx="3302600" cy="19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65" name="Google Shape;765;p73"/>
          <p:cNvSpPr txBox="1"/>
          <p:nvPr>
            <p:ph idx="2" type="subTitle"/>
          </p:nvPr>
        </p:nvSpPr>
        <p:spPr>
          <a:xfrm>
            <a:off x="126100" y="1781525"/>
            <a:ext cx="5410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Attributes can be non-stored and  computed during their time of retrieval.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Age of the person.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indicate that an attribute is computed and non-stored, the symbol / is used just before the attribute name.</a:t>
            </a:r>
            <a:endParaRPr/>
          </a:p>
        </p:txBody>
      </p:sp>
      <p:sp>
        <p:nvSpPr>
          <p:cNvPr id="766" name="Google Shape;766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7" name="Google Shape;76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400" y="2396446"/>
            <a:ext cx="3607400" cy="187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73" name="Google Shape;773;p74"/>
          <p:cNvSpPr txBox="1"/>
          <p:nvPr>
            <p:ph idx="2" type="subTitle"/>
          </p:nvPr>
        </p:nvSpPr>
        <p:spPr>
          <a:xfrm>
            <a:off x="126100" y="1781525"/>
            <a:ext cx="5410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Operations and Methods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Are action, functions or operations that can be performed by a given class.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Class Operation can be specified by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Visibility modifier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Operation name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Passed Parameters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Return Type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5" name="Google Shape;7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325" y="3363200"/>
            <a:ext cx="4880149" cy="17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81" name="Google Shape;781;p75"/>
          <p:cNvSpPr txBox="1"/>
          <p:nvPr>
            <p:ph idx="2" type="subTitle"/>
          </p:nvPr>
        </p:nvSpPr>
        <p:spPr>
          <a:xfrm>
            <a:off x="126100" y="1781525"/>
            <a:ext cx="59568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Operations and Methods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we add the setters and getters ?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Better not : The aim of UML diagrams is to simplify and convey our understanding to how we would design the system not to care about non-</a:t>
            </a:r>
            <a:r>
              <a:rPr lang="en"/>
              <a:t>architectural</a:t>
            </a:r>
            <a:r>
              <a:rPr lang="en"/>
              <a:t> details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3" name="Google Shape;78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750" y="818375"/>
            <a:ext cx="24384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Unified Modelling Language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Requirements to Design and Modelling: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Functional Modelling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 Case Diagram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Behavioral Modelling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State, Activity, Sequence …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Structural Modeling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Class Diagram, Object, component, package, deployment</a:t>
            </a:r>
            <a:endParaRPr sz="18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89" name="Google Shape;789;p76"/>
          <p:cNvSpPr txBox="1"/>
          <p:nvPr>
            <p:ph idx="2" type="subTitle"/>
          </p:nvPr>
        </p:nvSpPr>
        <p:spPr>
          <a:xfrm>
            <a:off x="126100" y="1400525"/>
            <a:ext cx="5410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Interface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Is composed of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Attributes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Operations (Signatures) that need to be implemented inside a class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Interface is drawn the same way as the class but with</a:t>
            </a:r>
            <a:r>
              <a:rPr lang="en"/>
              <a:t> annotation word &lt;&lt;interface&gt;&gt; above the interface name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interface </a:t>
            </a:r>
            <a:r>
              <a:rPr b="1" lang="en"/>
              <a:t>must have</a:t>
            </a:r>
            <a:r>
              <a:rPr lang="en"/>
              <a:t> at least one class to implement its operation</a:t>
            </a:r>
            <a:endParaRPr/>
          </a:p>
        </p:txBody>
      </p:sp>
      <p:sp>
        <p:nvSpPr>
          <p:cNvPr id="790" name="Google Shape;790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1" name="Google Shape;79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350" y="1814025"/>
            <a:ext cx="3675650" cy="296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97" name="Google Shape;797;p77"/>
          <p:cNvSpPr txBox="1"/>
          <p:nvPr>
            <p:ph idx="2" type="subTitle"/>
          </p:nvPr>
        </p:nvSpPr>
        <p:spPr>
          <a:xfrm>
            <a:off x="126100" y="1781525"/>
            <a:ext cx="88824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Finding the Classes for a Given System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</a:t>
            </a:r>
            <a:r>
              <a:rPr lang="en"/>
              <a:t>intuitive</a:t>
            </a:r>
            <a:r>
              <a:rPr lang="en"/>
              <a:t> way is to read through the software requirements specification and search for </a:t>
            </a:r>
            <a:r>
              <a:rPr b="1" lang="en"/>
              <a:t>nouns</a:t>
            </a:r>
            <a:r>
              <a:rPr lang="en"/>
              <a:t> that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Have adjectives or properties or attributes.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Person has the attributes : weight, name, color….</a:t>
            </a:r>
            <a:endParaRPr i="1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Expense has the attribute : amount, date, description….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May not have adjectives </a:t>
            </a:r>
            <a:r>
              <a:rPr b="1" lang="en"/>
              <a:t>but </a:t>
            </a:r>
            <a:r>
              <a:rPr lang="en"/>
              <a:t>are </a:t>
            </a:r>
            <a:r>
              <a:rPr b="1" lang="en"/>
              <a:t> associated </a:t>
            </a:r>
            <a:r>
              <a:rPr lang="en"/>
              <a:t>with other classes.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Country : can be stored as country_name : String, but as all user objects would be using this attribute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04" name="Google Shape;804;p78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Finding the Classes for a Given System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Brainstorming : via having an open discussion to suggest classes that are implicitly not mentioned during the requirements engineering phase.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Design Pattern</a:t>
            </a:r>
            <a:r>
              <a:rPr lang="en"/>
              <a:t>s : A Pattern is simply a useful group of collaborating classes that provide a solution to a commonly occurring problem ( More to come on design pattern in a separate lecture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11" name="Google Shape;811;p79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the possible classes for the to-do App, provided the following requirements: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A user can sign up requiring that they provide their full information including address and their email address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The user needs to activate their account via a link they receive in their email box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add To-Do items with a due date, mark it completed and even delete them.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add Sub-To-Do items under a specific item.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To-Do Item can be assigned to a single category and have many labels.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change the sequence/ordering of to-do items shown on their screen.</a:t>
            </a:r>
            <a:endParaRPr i="1"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18" name="Google Shape;818;p80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the possible classes for the to-do App, provided the following requirements: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A</a:t>
            </a:r>
            <a:r>
              <a:rPr b="1" i="1" lang="en" sz="1500">
                <a:highlight>
                  <a:schemeClr val="accent1"/>
                </a:highlight>
              </a:rPr>
              <a:t> user</a:t>
            </a:r>
            <a:r>
              <a:rPr b="1" i="1" lang="en" sz="1500"/>
              <a:t> </a:t>
            </a:r>
            <a:r>
              <a:rPr i="1" lang="en" sz="1500"/>
              <a:t>can sign up requiring that they provide their full information including </a:t>
            </a:r>
            <a:r>
              <a:rPr i="1" lang="en" sz="1500">
                <a:highlight>
                  <a:schemeClr val="accent1"/>
                </a:highlight>
              </a:rPr>
              <a:t>address</a:t>
            </a:r>
            <a:r>
              <a:rPr i="1" lang="en" sz="1500"/>
              <a:t> and their email address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The user needs to activate their account via a link they receive in their email box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add </a:t>
            </a:r>
            <a:r>
              <a:rPr i="1" lang="en" sz="1500">
                <a:highlight>
                  <a:schemeClr val="accent1"/>
                </a:highlight>
              </a:rPr>
              <a:t>To-Do item</a:t>
            </a:r>
            <a:r>
              <a:rPr i="1" lang="en" sz="1500"/>
              <a:t>s with a due date, mark it completed and even delete them.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add </a:t>
            </a:r>
            <a:r>
              <a:rPr i="1" lang="en" sz="1500">
                <a:highlight>
                  <a:schemeClr val="accent1"/>
                </a:highlight>
              </a:rPr>
              <a:t>Sub-To-Do item</a:t>
            </a:r>
            <a:r>
              <a:rPr i="1" lang="en" sz="1500"/>
              <a:t>s under a specific item.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To-Do Item can be assigned to a single </a:t>
            </a:r>
            <a:r>
              <a:rPr i="1" lang="en" sz="1500">
                <a:highlight>
                  <a:schemeClr val="accent1"/>
                </a:highlight>
              </a:rPr>
              <a:t>category</a:t>
            </a:r>
            <a:r>
              <a:rPr i="1" lang="en" sz="1500"/>
              <a:t> and have many </a:t>
            </a:r>
            <a:r>
              <a:rPr i="1" lang="en" sz="1500">
                <a:highlight>
                  <a:schemeClr val="accent1"/>
                </a:highlight>
              </a:rPr>
              <a:t>label</a:t>
            </a:r>
            <a:r>
              <a:rPr i="1" lang="en" sz="1500"/>
              <a:t>s.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change the sequence/ordering of to-do items shown on their screen.</a:t>
            </a:r>
            <a:endParaRPr i="1"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25" name="Google Shape;825;p81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7" name="Google Shape;82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350" y="2234547"/>
            <a:ext cx="5807225" cy="2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33" name="Google Shape;833;p82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5" name="Google Shape;83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975" y="2232375"/>
            <a:ext cx="5416676" cy="2734324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82"/>
          <p:cNvSpPr txBox="1"/>
          <p:nvPr/>
        </p:nvSpPr>
        <p:spPr>
          <a:xfrm>
            <a:off x="750625" y="3148725"/>
            <a:ext cx="20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Missing any attribute 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42" name="Google Shape;842;p83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4" name="Google Shape;84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975" y="2232375"/>
            <a:ext cx="5416676" cy="2734324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83"/>
          <p:cNvSpPr txBox="1"/>
          <p:nvPr/>
        </p:nvSpPr>
        <p:spPr>
          <a:xfrm>
            <a:off x="750625" y="3148725"/>
            <a:ext cx="20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Missing any attribute 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6" name="Google Shape;846;p83"/>
          <p:cNvSpPr/>
          <p:nvPr/>
        </p:nvSpPr>
        <p:spPr>
          <a:xfrm>
            <a:off x="237325" y="2800488"/>
            <a:ext cx="3112800" cy="15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Sequence of the item</a:t>
            </a:r>
            <a:endParaRPr b="1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52" name="Google Shape;852;p84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4" name="Google Shape;85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50" y="2158600"/>
            <a:ext cx="6053774" cy="28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60" name="Google Shape;860;p85"/>
          <p:cNvSpPr txBox="1"/>
          <p:nvPr>
            <p:ph idx="2" type="subTitle"/>
          </p:nvPr>
        </p:nvSpPr>
        <p:spPr>
          <a:xfrm>
            <a:off x="126100" y="15529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2 : Expense Tracker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the possible classes for the Expense Tracker, provided the following requirements: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A user can sign up requiring that they provide their full information including address and their phone number.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The user would be insert their expense with a single category (or even Subcategory) paying  :</a:t>
            </a:r>
            <a:endParaRPr i="1" sz="1400"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In cash ( DZD Currency) </a:t>
            </a:r>
            <a:endParaRPr i="1" sz="1100"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Using their Visa/Mastercard ( In foreign currency)</a:t>
            </a:r>
            <a:endParaRPr i="1" sz="1100"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In Cheque from their bank account</a:t>
            </a:r>
            <a:endParaRPr i="1" sz="11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The user can insert their revenue/revenue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The user can see their balance ( How much money they are having now)</a:t>
            </a:r>
            <a:endParaRPr i="1"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Unified Modelling Language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UML is a general purpose notation that is used to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Visualize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Specify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construct and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 the artifacts of 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Software-based systems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Business and similar processes,</a:t>
            </a:r>
            <a:endParaRPr sz="1800"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67" name="Google Shape;867;p86"/>
          <p:cNvSpPr txBox="1"/>
          <p:nvPr>
            <p:ph idx="2" type="subTitle"/>
          </p:nvPr>
        </p:nvSpPr>
        <p:spPr>
          <a:xfrm>
            <a:off x="126100" y="1552925"/>
            <a:ext cx="88824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2 : Expense Tracker </a:t>
            </a:r>
            <a:endParaRPr/>
          </a:p>
        </p:txBody>
      </p:sp>
      <p:sp>
        <p:nvSpPr>
          <p:cNvPr id="868" name="Google Shape;868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9" name="Google Shape;86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951" y="2006375"/>
            <a:ext cx="7146550" cy="30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75" name="Google Shape;875;p87"/>
          <p:cNvSpPr txBox="1"/>
          <p:nvPr>
            <p:ph idx="2" type="subTitle"/>
          </p:nvPr>
        </p:nvSpPr>
        <p:spPr>
          <a:xfrm>
            <a:off x="126100" y="1552925"/>
            <a:ext cx="50016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Simple Association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Represents a structural link between two classes.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Drawn as </a:t>
            </a:r>
            <a:r>
              <a:rPr lang="en"/>
              <a:t>a simple line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Optionally labeled with either the name of the relationship or the roles that the classes play in the relationship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An arrow/Triangle can be added to improve the readability of the association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7" name="Google Shape;87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700" y="2407875"/>
            <a:ext cx="3987075" cy="21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83" name="Google Shape;883;p88"/>
          <p:cNvSpPr txBox="1"/>
          <p:nvPr>
            <p:ph idx="2" type="subTitle"/>
          </p:nvPr>
        </p:nvSpPr>
        <p:spPr>
          <a:xfrm>
            <a:off x="126100" y="1781525"/>
            <a:ext cx="4189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Simple Association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</a:t>
            </a:r>
            <a:r>
              <a:rPr lang="en"/>
              <a:t>ultiplicity symbols : represent the minimum and maximum times a class instance can be associated with the related class instance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5" name="Google Shape;88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75" y="2101025"/>
            <a:ext cx="4189101" cy="219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91" name="Google Shape;891;p89"/>
          <p:cNvSpPr txBox="1"/>
          <p:nvPr>
            <p:ph idx="2" type="subTitle"/>
          </p:nvPr>
        </p:nvSpPr>
        <p:spPr>
          <a:xfrm>
            <a:off x="126100" y="1781525"/>
            <a:ext cx="3978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Simple Association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Multiplicity symbols : represent the minimum and maximum times a class instance can be associated with the related class instance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3" name="Google Shape;89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575" y="799700"/>
            <a:ext cx="4942899" cy="42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99" name="Google Shape;899;p90"/>
          <p:cNvSpPr txBox="1"/>
          <p:nvPr>
            <p:ph idx="2" type="subTitle"/>
          </p:nvPr>
        </p:nvSpPr>
        <p:spPr>
          <a:xfrm>
            <a:off x="126100" y="1781525"/>
            <a:ext cx="4874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Self-Association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class can be </a:t>
            </a:r>
            <a:r>
              <a:rPr lang="en"/>
              <a:t>associated</a:t>
            </a:r>
            <a:r>
              <a:rPr lang="en"/>
              <a:t> with itself.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Person can marry a person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Location can be inside a location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(sub)-Category can be placed under a (sub)-Category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If you are programmer, </a:t>
            </a:r>
            <a:r>
              <a:rPr lang="en"/>
              <a:t>be careful</a:t>
            </a:r>
            <a:r>
              <a:rPr lang="en"/>
              <a:t> of recursive relationships.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1" name="Google Shape;90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675" y="3333950"/>
            <a:ext cx="27622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900" y="1804213"/>
            <a:ext cx="3312989" cy="153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08" name="Google Shape;908;p91"/>
          <p:cNvSpPr txBox="1"/>
          <p:nvPr>
            <p:ph idx="2" type="subTitle"/>
          </p:nvPr>
        </p:nvSpPr>
        <p:spPr>
          <a:xfrm>
            <a:off x="126100" y="1781525"/>
            <a:ext cx="8111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 Association Class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a class which associates to other classes for the case when the relationship needs to have further attributes or information.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Linked to the association solid line by a dashed line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Association class is drawn as a normal class with attributes and operations.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15" name="Google Shape;915;p92"/>
          <p:cNvSpPr txBox="1"/>
          <p:nvPr>
            <p:ph idx="2" type="subTitle"/>
          </p:nvPr>
        </p:nvSpPr>
        <p:spPr>
          <a:xfrm>
            <a:off x="126100" y="1781525"/>
            <a:ext cx="5508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 Association Class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You as a student,  you associated directly with the School </a:t>
            </a:r>
            <a:r>
              <a:rPr lang="en"/>
              <a:t>with</a:t>
            </a:r>
            <a:r>
              <a:rPr lang="en"/>
              <a:t> no extra data needed?  No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association needs further information like registration year, academic year, status…</a:t>
            </a:r>
            <a:endParaRPr/>
          </a:p>
        </p:txBody>
      </p:sp>
      <p:sp>
        <p:nvSpPr>
          <p:cNvPr id="916" name="Google Shape;916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7" name="Google Shape;91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925" y="2276713"/>
            <a:ext cx="36385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23" name="Google Shape;923;p93"/>
          <p:cNvSpPr txBox="1"/>
          <p:nvPr>
            <p:ph idx="2" type="subTitle"/>
          </p:nvPr>
        </p:nvSpPr>
        <p:spPr>
          <a:xfrm>
            <a:off x="126100" y="1781525"/>
            <a:ext cx="5508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 Association Class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we model the expense to the currency as just a simple association ?</a:t>
            </a:r>
            <a:endParaRPr/>
          </a:p>
        </p:txBody>
      </p:sp>
      <p:sp>
        <p:nvSpPr>
          <p:cNvPr id="924" name="Google Shape;924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5" name="Google Shape;92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50" y="3519074"/>
            <a:ext cx="5437026" cy="1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31" name="Google Shape;931;p94"/>
          <p:cNvSpPr txBox="1"/>
          <p:nvPr>
            <p:ph idx="2" type="subTitle"/>
          </p:nvPr>
        </p:nvSpPr>
        <p:spPr>
          <a:xfrm>
            <a:off x="126100" y="1781525"/>
            <a:ext cx="4065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 Association Class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we model the expense to the currency as just a simple association ?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 no currency rate + date on top of the association</a:t>
            </a:r>
            <a:endParaRPr/>
          </a:p>
        </p:txBody>
      </p:sp>
      <p:sp>
        <p:nvSpPr>
          <p:cNvPr id="932" name="Google Shape;932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3" name="Google Shape;93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26" y="2556151"/>
            <a:ext cx="4923799" cy="24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39" name="Google Shape;939;p95"/>
          <p:cNvSpPr txBox="1"/>
          <p:nvPr>
            <p:ph idx="2" type="subTitle"/>
          </p:nvPr>
        </p:nvSpPr>
        <p:spPr>
          <a:xfrm>
            <a:off x="126100" y="1629125"/>
            <a:ext cx="4348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Aggregation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Represents a logical a-part-of relationship between multiple classes or a class and itself.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Logical implies: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Whole Class can be removed without impacting the composing -Classes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Composing-classes can compose different whole classes at the same time ( Multiplicity can be * )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940" name="Google Shape;940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1" name="Google Shape;94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923" y="1493860"/>
            <a:ext cx="4547076" cy="35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598" name="Google Shape;598;p51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Scrum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Plan-Driven </a:t>
            </a:r>
            <a:r>
              <a:rPr lang="en" sz="1800"/>
              <a:t>Methodologies</a:t>
            </a:r>
            <a:r>
              <a:rPr lang="en" sz="1800"/>
              <a:t>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Waterfall</a:t>
            </a:r>
            <a:r>
              <a:rPr lang="en" sz="1800"/>
              <a:t> 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Spiral 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…</a:t>
            </a:r>
            <a:endParaRPr sz="1800"/>
          </a:p>
        </p:txBody>
      </p:sp>
      <p:sp>
        <p:nvSpPr>
          <p:cNvPr id="599" name="Google Shape;59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47" name="Google Shape;947;p96"/>
          <p:cNvSpPr txBox="1"/>
          <p:nvPr>
            <p:ph idx="2" type="subTitle"/>
          </p:nvPr>
        </p:nvSpPr>
        <p:spPr>
          <a:xfrm>
            <a:off x="126100" y="1781525"/>
            <a:ext cx="5255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Composition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almost the same as Aggregation but a Physical relationship.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If the whole class is removed, the composing-classes are destroyed.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Only one whole class for a given composing class.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9" name="Google Shape;94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125" y="1892197"/>
            <a:ext cx="3558626" cy="28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55" name="Google Shape;955;p97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Inheritance or Generalization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generalization association shows that one class (subclass) inherits from another class (superclass):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meaning that the properties and operations of the superclass are also valid for objects of the subclass.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generalization path is shown with a solid line from the subclass to the superclass and a hollow arrow pointing at the superclass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99" y="868099"/>
            <a:ext cx="5703275" cy="4207326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63" name="Google Shape;963;p98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Inheritance or Generalization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70" name="Google Shape;970;p99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Dependencies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700">
                <a:solidFill>
                  <a:schemeClr val="dk1"/>
                </a:solidFill>
              </a:rPr>
              <a:t>is a directed relationship which is used to show that some UML element or a set of elements</a:t>
            </a:r>
            <a:r>
              <a:rPr b="1" lang="en" sz="1700">
                <a:solidFill>
                  <a:schemeClr val="dk1"/>
                </a:solidFill>
              </a:rPr>
              <a:t> requires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b="1" lang="en" sz="1700">
                <a:solidFill>
                  <a:schemeClr val="dk1"/>
                </a:solidFill>
              </a:rPr>
              <a:t>needs</a:t>
            </a:r>
            <a:r>
              <a:rPr lang="en" sz="1700">
                <a:solidFill>
                  <a:schemeClr val="dk1"/>
                </a:solidFill>
              </a:rPr>
              <a:t> or </a:t>
            </a:r>
            <a:r>
              <a:rPr b="1" lang="en" sz="1700">
                <a:solidFill>
                  <a:schemeClr val="dk1"/>
                </a:solidFill>
              </a:rPr>
              <a:t>depends</a:t>
            </a:r>
            <a:r>
              <a:rPr lang="en" sz="1700">
                <a:solidFill>
                  <a:schemeClr val="dk1"/>
                </a:solidFill>
              </a:rPr>
              <a:t> on other model elements for specification or implementation.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700">
                <a:solidFill>
                  <a:schemeClr val="dk1"/>
                </a:solidFill>
              </a:rPr>
              <a:t>If the changes to the definition of one may cause changes to the other (but not the other way around).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Drawn as dashed-line arrow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Class 1 depends on Class 2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2" name="Google Shape;97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951" y="4089400"/>
            <a:ext cx="4115225" cy="7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78" name="Google Shape;978;p100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Dependencies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0" name="Google Shape;98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625" y="2251875"/>
            <a:ext cx="5057500" cy="27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86" name="Google Shape;986;p101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Dependencies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8" name="Google Shape;98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52" y="1977050"/>
            <a:ext cx="3659650" cy="29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05" name="Google Shape;605;p52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Scrum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Plan-Driven Methodologies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Waterfall 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Spiral 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…</a:t>
            </a:r>
            <a:endParaRPr sz="1800"/>
          </a:p>
        </p:txBody>
      </p:sp>
      <p:sp>
        <p:nvSpPr>
          <p:cNvPr id="606" name="Google Shape;60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2"/>
          <p:cNvSpPr/>
          <p:nvPr/>
        </p:nvSpPr>
        <p:spPr>
          <a:xfrm>
            <a:off x="5634575" y="3785050"/>
            <a:ext cx="2992200" cy="9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Build and Fix Model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13" name="Google Shape;613;p53"/>
          <p:cNvSpPr txBox="1"/>
          <p:nvPr>
            <p:ph idx="2" type="subTitle"/>
          </p:nvPr>
        </p:nvSpPr>
        <p:spPr>
          <a:xfrm>
            <a:off x="202125" y="1324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the Software Requirement Specification important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is extremely important to avoid non-feasible or expensive changes to the system in the future.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Implementing the signup features, it was too expensive to add to an existing system</a:t>
            </a:r>
            <a:endParaRPr sz="18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Upgrading the database to include a new table.</a:t>
            </a:r>
            <a:endParaRPr i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Changing the business logic to most functionalities to make sure that only user can edit/delete/view their items..</a:t>
            </a:r>
            <a:endParaRPr i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Changing the interaction flow.</a:t>
            </a:r>
            <a:endParaRPr i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Dealing with old data</a:t>
            </a:r>
            <a:endParaRPr i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….</a:t>
            </a:r>
            <a:endParaRPr i="1" sz="1300"/>
          </a:p>
        </p:txBody>
      </p:sp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20" name="Google Shape;620;p54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Aim of the To-do App.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Give an overview of how to develop a simple web application without using a framework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 brief introduction to Web Technologies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Get an insight into the architecture of web applications.</a:t>
            </a:r>
            <a:endParaRPr sz="1800"/>
          </a:p>
        </p:txBody>
      </p:sp>
      <p:sp>
        <p:nvSpPr>
          <p:cNvPr id="621" name="Google Shape;62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 Features to consider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Assigning to-do item to a Category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Assigning to-do item to many labels ?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Assigning to-do item to another person to complete it ?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Making sure that users have a valid and verifiable email address 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7" name="Google Shape;627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28" name="Google Shape;62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