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Raleway"/>
      <p:regular r:id="rId51"/>
      <p:bold r:id="rId52"/>
      <p:italic r:id="rId53"/>
      <p:boldItalic r:id="rId54"/>
    </p:embeddedFont>
    <p:embeddedFont>
      <p:font typeface="Raleway SemiBold"/>
      <p:regular r:id="rId55"/>
      <p:bold r:id="rId56"/>
      <p:italic r:id="rId57"/>
      <p:boldItalic r:id="rId58"/>
    </p:embeddedFont>
    <p:embeddedFont>
      <p:font typeface="Raleway Light"/>
      <p:regular r:id="rId59"/>
      <p:bold r:id="rId60"/>
      <p:italic r:id="rId61"/>
      <p:boldItalic r:id="rId62"/>
    </p:embeddedFont>
    <p:embeddedFont>
      <p:font typeface="Raleway Medium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CFBD29-1E29-4052-9EC3-848BD2ABFAF0}">
  <a:tblStyle styleId="{E9CFBD29-1E29-4052-9EC3-848BD2ABFA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Light-boldItalic.fntdata"/><Relationship Id="rId61" Type="http://schemas.openxmlformats.org/officeDocument/2006/relationships/font" Target="fonts/RalewayLight-italic.fntdata"/><Relationship Id="rId20" Type="http://schemas.openxmlformats.org/officeDocument/2006/relationships/slide" Target="slides/slide15.xml"/><Relationship Id="rId64" Type="http://schemas.openxmlformats.org/officeDocument/2006/relationships/font" Target="fonts/RalewayMedium-bold.fntdata"/><Relationship Id="rId63" Type="http://schemas.openxmlformats.org/officeDocument/2006/relationships/font" Target="fonts/RalewayMedium-regular.fntdata"/><Relationship Id="rId22" Type="http://schemas.openxmlformats.org/officeDocument/2006/relationships/slide" Target="slides/slide17.xml"/><Relationship Id="rId66" Type="http://schemas.openxmlformats.org/officeDocument/2006/relationships/font" Target="fonts/RalewayMedium-boldItalic.fntdata"/><Relationship Id="rId21" Type="http://schemas.openxmlformats.org/officeDocument/2006/relationships/slide" Target="slides/slide16.xml"/><Relationship Id="rId65" Type="http://schemas.openxmlformats.org/officeDocument/2006/relationships/font" Target="fonts/RalewayMedium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aleway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regular.fntdata"/><Relationship Id="rId50" Type="http://schemas.openxmlformats.org/officeDocument/2006/relationships/slide" Target="slides/slide45.xml"/><Relationship Id="rId53" Type="http://schemas.openxmlformats.org/officeDocument/2006/relationships/font" Target="fonts/Raleway-italic.fntdata"/><Relationship Id="rId52" Type="http://schemas.openxmlformats.org/officeDocument/2006/relationships/font" Target="fonts/Raleway-bold.fntdata"/><Relationship Id="rId11" Type="http://schemas.openxmlformats.org/officeDocument/2006/relationships/slide" Target="slides/slide6.xml"/><Relationship Id="rId55" Type="http://schemas.openxmlformats.org/officeDocument/2006/relationships/font" Target="fonts/RalewaySemiBold-regular.fntdata"/><Relationship Id="rId10" Type="http://schemas.openxmlformats.org/officeDocument/2006/relationships/slide" Target="slides/slide5.xml"/><Relationship Id="rId54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57" Type="http://schemas.openxmlformats.org/officeDocument/2006/relationships/font" Target="fonts/RalewaySemiBold-italic.fntdata"/><Relationship Id="rId12" Type="http://schemas.openxmlformats.org/officeDocument/2006/relationships/slide" Target="slides/slide7.xml"/><Relationship Id="rId56" Type="http://schemas.openxmlformats.org/officeDocument/2006/relationships/font" Target="fonts/RalewaySemiBold-bold.fntdata"/><Relationship Id="rId15" Type="http://schemas.openxmlformats.org/officeDocument/2006/relationships/slide" Target="slides/slide10.xml"/><Relationship Id="rId59" Type="http://schemas.openxmlformats.org/officeDocument/2006/relationships/font" Target="fonts/RalewayLight-regular.fntdata"/><Relationship Id="rId14" Type="http://schemas.openxmlformats.org/officeDocument/2006/relationships/slide" Target="slides/slide9.xml"/><Relationship Id="rId58" Type="http://schemas.openxmlformats.org/officeDocument/2006/relationships/font" Target="fonts/RalewaySemi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2cd7fd2ee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22cd7fd2ee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2cd7fd2ee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2cd7fd2ee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2cd7fd2ee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2cd7fd2ee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2cd7fd2ee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2cd7fd2ee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2cd7fd2ee5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2cd7fd2ee5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2cd7fd2ee5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2cd7fd2ee5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22cd7fd2ee5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22cd7fd2ee5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2cd7fd2ee5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2cd7fd2ee5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2cd7fd2ee5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2cd7fd2ee5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2cd7fd2ee5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2cd7fd2ee5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4ebbe2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4ebbe2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2cd7fd2ee5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2cd7fd2ee5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2cd7fd2ee5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2cd7fd2ee5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2cd7fd2ee5_0_1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2cd7fd2ee5_0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22cd7fd2ee5_0_1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22cd7fd2ee5_0_1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2cd7fd2ee5_0_2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2cd7fd2ee5_0_2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2cd7fd2ee5_0_3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2cd7fd2ee5_0_3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2cd7fd2ee5_0_3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2cd7fd2ee5_0_3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2cd7fd2ee5_0_4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2cd7fd2ee5_0_4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2cd7fd2ee5_0_4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2cd7fd2ee5_0_4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2cd7fd2ee5_0_5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2cd7fd2ee5_0_5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2cd7fd2ee5_0_1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2cd7fd2ee5_0_1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2cd7fd2ee5_0_5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2cd7fd2ee5_0_5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2cd7fd2ee5_0_6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2cd7fd2ee5_0_6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22cd7fd2ee5_0_7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22cd7fd2ee5_0_7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2cd7fd2ee5_0_7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2cd7fd2ee5_0_7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2cd7fd2ee5_0_7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2cd7fd2ee5_0_7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2cd7fd2ee5_0_8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2cd7fd2ee5_0_8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22cd7fd2ee5_0_8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22cd7fd2ee5_0_8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22cd7fd2ee5_0_8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22cd7fd2ee5_0_8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2cd7fd2ee5_0_9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2cd7fd2ee5_0_9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2cd7fd2ee5_0_9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2cd7fd2ee5_0_9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2cd7fd2ee5_0_1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2cd7fd2ee5_0_1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2cd7fd2ee5_0_10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2cd7fd2ee5_0_10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2cd7fd2ee5_0_1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2cd7fd2ee5_0_1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22cd7fd2ee5_0_110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22cd7fd2ee5_0_11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2cd7fd2ee5_0_11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2cd7fd2ee5_0_11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22cd7fd2ee5_0_12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22cd7fd2ee5_0_12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22cd7fd2ee5_0_12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22cd7fd2ee5_0_12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2cd7fd2ee5_0_1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2cd7fd2ee5_0_1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2cd7fd2ee5_0_1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2cd7fd2ee5_0_1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2cd7fd2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2cd7fd2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21ee1c5d6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21ee1c5d6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2cd7fd2ee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2cd7fd2ee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7</a:t>
            </a:r>
            <a:r>
              <a:rPr b="1" i="1" lang="en" sz="5000"/>
              <a:t> : Revision 1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Why Software Engineering</a:t>
            </a:r>
            <a:endParaRPr sz="3400"/>
          </a:p>
        </p:txBody>
      </p:sp>
      <p:sp>
        <p:nvSpPr>
          <p:cNvPr id="634" name="Google Shape;63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5" name="Google Shape;635;p56"/>
          <p:cNvSpPr txBox="1"/>
          <p:nvPr/>
        </p:nvSpPr>
        <p:spPr>
          <a:xfrm>
            <a:off x="239800" y="1781525"/>
            <a:ext cx="88074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Main reasons of failures: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Bad Management and Poor Leadership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Misuse of the resources / Budget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Lack of communication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Lack of motivation among the employees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Poor Planning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Incorrect Estimation of Budget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…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7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Why Software Engineering</a:t>
            </a:r>
            <a:endParaRPr sz="3400"/>
          </a:p>
        </p:txBody>
      </p:sp>
      <p:sp>
        <p:nvSpPr>
          <p:cNvPr id="641" name="Google Shape;641;p57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the process or software development cannot be done by a single programmer / individual ?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Why I am assigned to teams who :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Don’t sincerely collaborate on the project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They ignore my messages</a:t>
            </a:r>
            <a:endParaRPr sz="1800"/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Focus on other tasks ( Other modules, lifestyle …)</a:t>
            </a:r>
            <a:endParaRPr sz="1800"/>
          </a:p>
        </p:txBody>
      </p:sp>
      <p:sp>
        <p:nvSpPr>
          <p:cNvPr id="642" name="Google Shape;64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Development Life Cycle</a:t>
            </a:r>
            <a:endParaRPr sz="3400"/>
          </a:p>
        </p:txBody>
      </p:sp>
      <p:sp>
        <p:nvSpPr>
          <p:cNvPr id="648" name="Google Shape;648;p58"/>
          <p:cNvSpPr txBox="1"/>
          <p:nvPr>
            <p:ph idx="2" type="subTitle"/>
          </p:nvPr>
        </p:nvSpPr>
        <p:spPr>
          <a:xfrm>
            <a:off x="430900" y="1705325"/>
            <a:ext cx="828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To develop a Software for the “Hello World”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Understand the problem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Perform some design and planning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Code and Develop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Validate and test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Release, Install, Run or Deploy the software for the client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i="1" lang="en" sz="1700"/>
              <a:t>Maintenance and Support</a:t>
            </a:r>
            <a:endParaRPr i="1"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Development Life Cycle</a:t>
            </a:r>
            <a:endParaRPr sz="3400"/>
          </a:p>
        </p:txBody>
      </p:sp>
      <p:sp>
        <p:nvSpPr>
          <p:cNvPr id="655" name="Google Shape;655;p59"/>
          <p:cNvSpPr txBox="1"/>
          <p:nvPr>
            <p:ph idx="2" type="subTitle"/>
          </p:nvPr>
        </p:nvSpPr>
        <p:spPr>
          <a:xfrm>
            <a:off x="430900" y="1705325"/>
            <a:ext cx="828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To develop a Software for the “Hello World”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Requirement Analysis : </a:t>
            </a:r>
            <a:r>
              <a:rPr i="1" lang="en" sz="1700"/>
              <a:t>Understand the problem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Design : </a:t>
            </a:r>
            <a:r>
              <a:rPr i="1" lang="en" sz="1700"/>
              <a:t>Perform some design and planning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Implementation : </a:t>
            </a:r>
            <a:r>
              <a:rPr i="1" lang="en" sz="1700"/>
              <a:t>Code and Develop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Testing : </a:t>
            </a:r>
            <a:r>
              <a:rPr i="1" lang="en" sz="1700"/>
              <a:t>Validate and test the software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Integration : </a:t>
            </a:r>
            <a:r>
              <a:rPr i="1" lang="en" sz="1700"/>
              <a:t>Release, Install, Run or Deploy the software for the client</a:t>
            </a:r>
            <a:endParaRPr i="1"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700"/>
              <a:t>Maintenance : </a:t>
            </a:r>
            <a:r>
              <a:rPr i="1" lang="en" sz="1700"/>
              <a:t>Maintenance and Support</a:t>
            </a:r>
            <a:endParaRPr i="1"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Development Life Cycle</a:t>
            </a:r>
            <a:endParaRPr sz="3400"/>
          </a:p>
        </p:txBody>
      </p:sp>
      <p:sp>
        <p:nvSpPr>
          <p:cNvPr id="662" name="Google Shape;66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3" name="Google Shape;663;p60"/>
          <p:cNvSpPr/>
          <p:nvPr/>
        </p:nvSpPr>
        <p:spPr>
          <a:xfrm>
            <a:off x="3505500" y="1940550"/>
            <a:ext cx="1842300" cy="781200"/>
          </a:xfrm>
          <a:prstGeom prst="rect">
            <a:avLst/>
          </a:prstGeom>
          <a:solidFill>
            <a:srgbClr val="22C1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and Planning</a:t>
            </a:r>
            <a:endParaRPr b="1"/>
          </a:p>
        </p:txBody>
      </p:sp>
      <p:sp>
        <p:nvSpPr>
          <p:cNvPr id="664" name="Google Shape;664;p60"/>
          <p:cNvSpPr/>
          <p:nvPr/>
        </p:nvSpPr>
        <p:spPr>
          <a:xfrm>
            <a:off x="6747925" y="2216925"/>
            <a:ext cx="1842300" cy="781200"/>
          </a:xfrm>
          <a:prstGeom prst="rect">
            <a:avLst/>
          </a:prstGeom>
          <a:solidFill>
            <a:srgbClr val="22C1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 &amp; Development</a:t>
            </a:r>
            <a:endParaRPr b="1"/>
          </a:p>
        </p:txBody>
      </p:sp>
      <p:sp>
        <p:nvSpPr>
          <p:cNvPr id="665" name="Google Shape;665;p60"/>
          <p:cNvSpPr/>
          <p:nvPr/>
        </p:nvSpPr>
        <p:spPr>
          <a:xfrm>
            <a:off x="6795363" y="3898525"/>
            <a:ext cx="1842300" cy="781200"/>
          </a:xfrm>
          <a:prstGeom prst="rect">
            <a:avLst/>
          </a:prstGeom>
          <a:solidFill>
            <a:srgbClr val="22C1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666" name="Google Shape;666;p60"/>
          <p:cNvSpPr/>
          <p:nvPr/>
        </p:nvSpPr>
        <p:spPr>
          <a:xfrm>
            <a:off x="466900" y="3898513"/>
            <a:ext cx="1842300" cy="781200"/>
          </a:xfrm>
          <a:prstGeom prst="rect">
            <a:avLst/>
          </a:prstGeom>
          <a:solidFill>
            <a:srgbClr val="22C1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cxnSp>
        <p:nvCxnSpPr>
          <p:cNvPr id="667" name="Google Shape;667;p60"/>
          <p:cNvCxnSpPr>
            <a:stCxn id="668" idx="3"/>
            <a:endCxn id="663" idx="1"/>
          </p:cNvCxnSpPr>
          <p:nvPr/>
        </p:nvCxnSpPr>
        <p:spPr>
          <a:xfrm flipH="1" rot="10800000">
            <a:off x="2309200" y="2331225"/>
            <a:ext cx="1196400" cy="558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60"/>
          <p:cNvSpPr/>
          <p:nvPr/>
        </p:nvSpPr>
        <p:spPr>
          <a:xfrm>
            <a:off x="466900" y="2499525"/>
            <a:ext cx="1842300" cy="781200"/>
          </a:xfrm>
          <a:prstGeom prst="rect">
            <a:avLst/>
          </a:prstGeom>
          <a:solidFill>
            <a:srgbClr val="22C1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Engineering</a:t>
            </a:r>
            <a:endParaRPr b="1"/>
          </a:p>
        </p:txBody>
      </p:sp>
      <p:cxnSp>
        <p:nvCxnSpPr>
          <p:cNvPr id="669" name="Google Shape;669;p60"/>
          <p:cNvCxnSpPr>
            <a:stCxn id="663" idx="3"/>
            <a:endCxn id="664" idx="1"/>
          </p:cNvCxnSpPr>
          <p:nvPr/>
        </p:nvCxnSpPr>
        <p:spPr>
          <a:xfrm>
            <a:off x="5347800" y="2331150"/>
            <a:ext cx="1400100" cy="27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60"/>
          <p:cNvCxnSpPr>
            <a:stCxn id="664" idx="2"/>
            <a:endCxn id="665" idx="0"/>
          </p:cNvCxnSpPr>
          <p:nvPr/>
        </p:nvCxnSpPr>
        <p:spPr>
          <a:xfrm>
            <a:off x="7669075" y="2998125"/>
            <a:ext cx="47400" cy="900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76" name="Google Shape;676;p61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is a collection of activities, actions, and tasks that are performed during the development life cycle of the software product including the maintenance phase.</a:t>
            </a:r>
            <a:br>
              <a:rPr lang="en"/>
            </a:b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process is composed of </a:t>
            </a:r>
            <a:r>
              <a:rPr b="1" lang="en"/>
              <a:t>activities</a:t>
            </a:r>
            <a:r>
              <a:rPr lang="en"/>
              <a:t> which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Can be decomposed into </a:t>
            </a:r>
            <a:r>
              <a:rPr b="1" lang="en"/>
              <a:t>actions </a:t>
            </a:r>
            <a:r>
              <a:rPr lang="en"/>
              <a:t>or </a:t>
            </a:r>
            <a:r>
              <a:rPr b="1" lang="en"/>
              <a:t>deliverables </a:t>
            </a:r>
            <a:r>
              <a:rPr lang="en"/>
              <a:t>which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are composed of </a:t>
            </a:r>
            <a:r>
              <a:rPr b="1" lang="en"/>
              <a:t>tasks</a:t>
            </a: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83" name="Google Shape;683;p62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Activities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Generic </a:t>
            </a:r>
            <a:r>
              <a:rPr b="1" lang="en"/>
              <a:t>Activities</a:t>
            </a:r>
            <a:r>
              <a:rPr lang="en"/>
              <a:t> in a Software Engineering Process: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Requirements Specification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Design and Planning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Coding/Implementation/Construction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Testing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Integration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Maintenance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and Activities</a:t>
            </a:r>
            <a:endParaRPr sz="3400"/>
          </a:p>
        </p:txBody>
      </p:sp>
      <p:sp>
        <p:nvSpPr>
          <p:cNvPr id="690" name="Google Shape;690;p63"/>
          <p:cNvSpPr txBox="1"/>
          <p:nvPr>
            <p:ph idx="2" type="subTitle"/>
          </p:nvPr>
        </p:nvSpPr>
        <p:spPr>
          <a:xfrm>
            <a:off x="430900" y="1705325"/>
            <a:ext cx="8280600" cy="3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lang="en"/>
              <a:t>rocess Activities : The following information needs to be defined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Deliverable : The outcome of the activity, for example:</a:t>
            </a:r>
            <a:endParaRPr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Architectural Design</a:t>
            </a:r>
            <a:endParaRPr i="1" sz="1400"/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Specification Documentation</a:t>
            </a:r>
            <a:endParaRPr i="1" sz="14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Role : Reflects the responsibilities of the people involved in the activity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Condition ( Pre- or Post- ) : Statements or conditions before or after the activity. For example, the design Activity :</a:t>
            </a:r>
            <a:endParaRPr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Pre-condition : Specification Requirements Activity must be completed</a:t>
            </a:r>
            <a:endParaRPr sz="1500"/>
          </a:p>
          <a:p>
            <a:pPr indent="-3238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Post-condition :  Architectural Designs must be reviewed by an Expert.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697" name="Google Shape;697;p64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 description of what activities/tasks need to be performed in what sequence under what conditions by whom to achieve the desired results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is an abstract representation of how a process is conducted in terms of structuring and ordering  the tasks to develop the software product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model describe the process flow</a:t>
            </a:r>
            <a:endParaRPr sz="1800"/>
          </a:p>
        </p:txBody>
      </p:sp>
      <p:sp>
        <p:nvSpPr>
          <p:cNvPr id="698" name="Google Shape;698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04" name="Google Shape;704;p65"/>
          <p:cNvSpPr txBox="1"/>
          <p:nvPr>
            <p:ph idx="2" type="subTitle"/>
          </p:nvPr>
        </p:nvSpPr>
        <p:spPr>
          <a:xfrm>
            <a:off x="544675" y="1961350"/>
            <a:ext cx="85608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can be linear workflow </a:t>
            </a:r>
            <a:br>
              <a:rPr lang="en" sz="1800"/>
            </a:b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5" name="Google Shape;705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06" name="Google Shape;706;p65"/>
          <p:cNvGrpSpPr/>
          <p:nvPr/>
        </p:nvGrpSpPr>
        <p:grpSpPr>
          <a:xfrm>
            <a:off x="1844675" y="3217000"/>
            <a:ext cx="5874150" cy="292200"/>
            <a:chOff x="1552400" y="2639450"/>
            <a:chExt cx="5874150" cy="292200"/>
          </a:xfrm>
        </p:grpSpPr>
        <p:sp>
          <p:nvSpPr>
            <p:cNvPr id="707" name="Google Shape;707;p65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cxnSp>
          <p:nvCxnSpPr>
            <p:cNvPr id="708" name="Google Shape;708;p65"/>
            <p:cNvCxnSpPr>
              <a:stCxn id="707" idx="3"/>
              <a:endCxn id="709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9" name="Google Shape;709;p65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10" name="Google Shape;710;p65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cxnSp>
          <p:nvCxnSpPr>
            <p:cNvPr id="711" name="Google Shape;711;p65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12" name="Google Shape;712;p65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13" name="Google Shape;713;p65"/>
            <p:cNvCxnSpPr>
              <a:stCxn id="710" idx="3"/>
              <a:endCxn id="712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737775" y="64200"/>
            <a:ext cx="64440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Group Projects &amp; Dates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Why Software Engineering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Plan-Driven vs Agile </a:t>
            </a:r>
            <a:r>
              <a:rPr b="1" lang="en" sz="2200"/>
              <a:t>Methodologies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Scrum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UML :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Use Case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Activity/State/Sequence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Class Diagram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Frameworks and Libraries: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Bootstrap / tailwind</a:t>
            </a:r>
            <a:endParaRPr b="1" sz="2200"/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en" sz="2200"/>
              <a:t>Laravel / django ..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19" name="Google Shape;719;p66"/>
          <p:cNvSpPr txBox="1"/>
          <p:nvPr>
            <p:ph idx="2" type="subTitle"/>
          </p:nvPr>
        </p:nvSpPr>
        <p:spPr>
          <a:xfrm>
            <a:off x="516675" y="1899700"/>
            <a:ext cx="8560800" cy="10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iterative/cyclic workflow</a:t>
            </a:r>
            <a:br>
              <a:rPr lang="en" sz="1800"/>
            </a:br>
            <a:endParaRPr sz="1800"/>
          </a:p>
        </p:txBody>
      </p:sp>
      <p:sp>
        <p:nvSpPr>
          <p:cNvPr id="720" name="Google Shape;720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21" name="Google Shape;721;p66"/>
          <p:cNvCxnSpPr>
            <a:stCxn id="722" idx="2"/>
            <a:endCxn id="723" idx="0"/>
          </p:cNvCxnSpPr>
          <p:nvPr/>
        </p:nvCxnSpPr>
        <p:spPr>
          <a:xfrm>
            <a:off x="5755450" y="3237275"/>
            <a:ext cx="0" cy="34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24" name="Google Shape;724;p66"/>
          <p:cNvGrpSpPr/>
          <p:nvPr/>
        </p:nvGrpSpPr>
        <p:grpSpPr>
          <a:xfrm>
            <a:off x="3344300" y="2945075"/>
            <a:ext cx="2970950" cy="930950"/>
            <a:chOff x="4816225" y="3278200"/>
            <a:chExt cx="2970950" cy="930950"/>
          </a:xfrm>
        </p:grpSpPr>
        <p:sp>
          <p:nvSpPr>
            <p:cNvPr id="725" name="Google Shape;725;p66"/>
            <p:cNvSpPr/>
            <p:nvPr/>
          </p:nvSpPr>
          <p:spPr>
            <a:xfrm>
              <a:off x="4816225" y="327820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sp>
          <p:nvSpPr>
            <p:cNvPr id="722" name="Google Shape;722;p66"/>
            <p:cNvSpPr/>
            <p:nvPr/>
          </p:nvSpPr>
          <p:spPr>
            <a:xfrm>
              <a:off x="6667575" y="327820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23" name="Google Shape;723;p66"/>
            <p:cNvSpPr/>
            <p:nvPr/>
          </p:nvSpPr>
          <p:spPr>
            <a:xfrm>
              <a:off x="6667575" y="39169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sp>
          <p:nvSpPr>
            <p:cNvPr id="726" name="Google Shape;726;p66"/>
            <p:cNvSpPr/>
            <p:nvPr/>
          </p:nvSpPr>
          <p:spPr>
            <a:xfrm>
              <a:off x="4827312" y="39169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27" name="Google Shape;727;p66"/>
            <p:cNvCxnSpPr>
              <a:endCxn id="722" idx="1"/>
            </p:cNvCxnSpPr>
            <p:nvPr/>
          </p:nvCxnSpPr>
          <p:spPr>
            <a:xfrm>
              <a:off x="5935875" y="3424300"/>
              <a:ext cx="7317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8" name="Google Shape;728;p66"/>
            <p:cNvCxnSpPr>
              <a:stCxn id="723" idx="1"/>
              <a:endCxn id="726" idx="3"/>
            </p:cNvCxnSpPr>
            <p:nvPr/>
          </p:nvCxnSpPr>
          <p:spPr>
            <a:xfrm rot="10800000">
              <a:off x="5946975" y="4063050"/>
              <a:ext cx="7206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9" name="Google Shape;729;p66"/>
            <p:cNvCxnSpPr>
              <a:stCxn id="726" idx="0"/>
              <a:endCxn id="725" idx="2"/>
            </p:cNvCxnSpPr>
            <p:nvPr/>
          </p:nvCxnSpPr>
          <p:spPr>
            <a:xfrm rot="10800000">
              <a:off x="5376012" y="3570450"/>
              <a:ext cx="11100" cy="3465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35" name="Google Shape;735;p67"/>
          <p:cNvSpPr txBox="1"/>
          <p:nvPr>
            <p:ph idx="2" type="subTitle"/>
          </p:nvPr>
        </p:nvSpPr>
        <p:spPr>
          <a:xfrm>
            <a:off x="516675" y="1975900"/>
            <a:ext cx="78582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 Process Model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 even parallel workflows</a:t>
            </a:r>
            <a:endParaRPr sz="1800"/>
          </a:p>
        </p:txBody>
      </p:sp>
      <p:sp>
        <p:nvSpPr>
          <p:cNvPr id="736" name="Google Shape;736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7" name="Google Shape;737;p67"/>
          <p:cNvGrpSpPr/>
          <p:nvPr/>
        </p:nvGrpSpPr>
        <p:grpSpPr>
          <a:xfrm>
            <a:off x="811150" y="3404025"/>
            <a:ext cx="5874150" cy="292200"/>
            <a:chOff x="1552400" y="2639450"/>
            <a:chExt cx="5874150" cy="292200"/>
          </a:xfrm>
        </p:grpSpPr>
        <p:sp>
          <p:nvSpPr>
            <p:cNvPr id="738" name="Google Shape;738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</a:t>
              </a:r>
              <a:endParaRPr b="1" sz="1100"/>
            </a:p>
          </p:txBody>
        </p:sp>
        <p:cxnSp>
          <p:nvCxnSpPr>
            <p:cNvPr id="739" name="Google Shape;739;p67"/>
            <p:cNvCxnSpPr>
              <a:stCxn id="738" idx="3"/>
              <a:endCxn id="740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0" name="Google Shape;740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</a:t>
              </a:r>
              <a:endParaRPr b="1" sz="1100"/>
            </a:p>
          </p:txBody>
        </p:sp>
        <p:sp>
          <p:nvSpPr>
            <p:cNvPr id="741" name="Google Shape;741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</a:t>
              </a:r>
              <a:endParaRPr b="1" sz="1100"/>
            </a:p>
          </p:txBody>
        </p:sp>
        <p:cxnSp>
          <p:nvCxnSpPr>
            <p:cNvPr id="742" name="Google Shape;742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3" name="Google Shape;743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</a:t>
              </a:r>
              <a:endParaRPr b="1" sz="1100"/>
            </a:p>
          </p:txBody>
        </p:sp>
        <p:cxnSp>
          <p:nvCxnSpPr>
            <p:cNvPr id="744" name="Google Shape;744;p67"/>
            <p:cNvCxnSpPr>
              <a:stCxn id="741" idx="3"/>
              <a:endCxn id="743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45" name="Google Shape;745;p67"/>
          <p:cNvGrpSpPr/>
          <p:nvPr/>
        </p:nvGrpSpPr>
        <p:grpSpPr>
          <a:xfrm>
            <a:off x="811150" y="3931900"/>
            <a:ext cx="5874150" cy="292200"/>
            <a:chOff x="1552400" y="2639450"/>
            <a:chExt cx="5874150" cy="292200"/>
          </a:xfrm>
        </p:grpSpPr>
        <p:sp>
          <p:nvSpPr>
            <p:cNvPr id="746" name="Google Shape;746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1’</a:t>
              </a:r>
              <a:endParaRPr b="1" sz="1100"/>
            </a:p>
          </p:txBody>
        </p:sp>
        <p:cxnSp>
          <p:nvCxnSpPr>
            <p:cNvPr id="747" name="Google Shape;747;p67"/>
            <p:cNvCxnSpPr>
              <a:stCxn id="746" idx="3"/>
              <a:endCxn id="748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48" name="Google Shape;748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2’</a:t>
              </a:r>
              <a:endParaRPr b="1" sz="1100"/>
            </a:p>
          </p:txBody>
        </p:sp>
        <p:sp>
          <p:nvSpPr>
            <p:cNvPr id="749" name="Google Shape;749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3’</a:t>
              </a:r>
              <a:endParaRPr b="1" sz="1100"/>
            </a:p>
          </p:txBody>
        </p:sp>
        <p:cxnSp>
          <p:nvCxnSpPr>
            <p:cNvPr id="750" name="Google Shape;750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1" name="Google Shape;751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4’</a:t>
              </a:r>
              <a:endParaRPr b="1" sz="1100"/>
            </a:p>
          </p:txBody>
        </p:sp>
        <p:cxnSp>
          <p:nvCxnSpPr>
            <p:cNvPr id="752" name="Google Shape;752;p67"/>
            <p:cNvCxnSpPr>
              <a:stCxn id="749" idx="3"/>
              <a:endCxn id="751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53" name="Google Shape;753;p67"/>
          <p:cNvGrpSpPr/>
          <p:nvPr/>
        </p:nvGrpSpPr>
        <p:grpSpPr>
          <a:xfrm>
            <a:off x="810388" y="4405375"/>
            <a:ext cx="5874150" cy="292200"/>
            <a:chOff x="1552400" y="2639450"/>
            <a:chExt cx="5874150" cy="292200"/>
          </a:xfrm>
        </p:grpSpPr>
        <p:sp>
          <p:nvSpPr>
            <p:cNvPr id="754" name="Google Shape;754;p67"/>
            <p:cNvSpPr/>
            <p:nvPr/>
          </p:nvSpPr>
          <p:spPr>
            <a:xfrm>
              <a:off x="15524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1’’</a:t>
              </a:r>
              <a:endParaRPr b="1" sz="1100"/>
            </a:p>
          </p:txBody>
        </p:sp>
        <p:cxnSp>
          <p:nvCxnSpPr>
            <p:cNvPr id="755" name="Google Shape;755;p67"/>
            <p:cNvCxnSpPr>
              <a:stCxn id="754" idx="3"/>
              <a:endCxn id="756" idx="1"/>
            </p:cNvCxnSpPr>
            <p:nvPr/>
          </p:nvCxnSpPr>
          <p:spPr>
            <a:xfrm>
              <a:off x="26720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6" name="Google Shape;756;p67"/>
            <p:cNvSpPr/>
            <p:nvPr/>
          </p:nvSpPr>
          <p:spPr>
            <a:xfrm>
              <a:off x="31372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2’’</a:t>
              </a:r>
              <a:endParaRPr b="1" sz="1100"/>
            </a:p>
          </p:txBody>
        </p:sp>
        <p:sp>
          <p:nvSpPr>
            <p:cNvPr id="757" name="Google Shape;757;p67"/>
            <p:cNvSpPr/>
            <p:nvPr/>
          </p:nvSpPr>
          <p:spPr>
            <a:xfrm>
              <a:off x="472210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3’’</a:t>
              </a:r>
              <a:endParaRPr b="1" sz="1100"/>
            </a:p>
          </p:txBody>
        </p:sp>
        <p:cxnSp>
          <p:nvCxnSpPr>
            <p:cNvPr id="758" name="Google Shape;758;p67"/>
            <p:cNvCxnSpPr/>
            <p:nvPr/>
          </p:nvCxnSpPr>
          <p:spPr>
            <a:xfrm>
              <a:off x="4279687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9" name="Google Shape;759;p67"/>
            <p:cNvSpPr/>
            <p:nvPr/>
          </p:nvSpPr>
          <p:spPr>
            <a:xfrm>
              <a:off x="6306950" y="2639450"/>
              <a:ext cx="1119600" cy="292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Activity 4’’</a:t>
              </a:r>
              <a:endParaRPr b="1" sz="1100"/>
            </a:p>
          </p:txBody>
        </p:sp>
        <p:cxnSp>
          <p:nvCxnSpPr>
            <p:cNvPr id="760" name="Google Shape;760;p67"/>
            <p:cNvCxnSpPr>
              <a:stCxn id="757" idx="3"/>
              <a:endCxn id="759" idx="1"/>
            </p:cNvCxnSpPr>
            <p:nvPr/>
          </p:nvCxnSpPr>
          <p:spPr>
            <a:xfrm>
              <a:off x="5841700" y="2785550"/>
              <a:ext cx="465300" cy="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1" name="Google Shape;761;p67"/>
          <p:cNvSpPr/>
          <p:nvPr/>
        </p:nvSpPr>
        <p:spPr>
          <a:xfrm>
            <a:off x="7355450" y="3904750"/>
            <a:ext cx="1336200" cy="3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Combine</a:t>
            </a:r>
            <a:endParaRPr b="1"/>
          </a:p>
        </p:txBody>
      </p:sp>
      <p:cxnSp>
        <p:nvCxnSpPr>
          <p:cNvPr id="762" name="Google Shape;762;p67"/>
          <p:cNvCxnSpPr>
            <a:stCxn id="743" idx="3"/>
            <a:endCxn id="761" idx="1"/>
          </p:cNvCxnSpPr>
          <p:nvPr/>
        </p:nvCxnSpPr>
        <p:spPr>
          <a:xfrm>
            <a:off x="6685300" y="3550125"/>
            <a:ext cx="67020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" name="Google Shape;763;p67"/>
          <p:cNvCxnSpPr>
            <a:stCxn id="751" idx="3"/>
            <a:endCxn id="761" idx="1"/>
          </p:cNvCxnSpPr>
          <p:nvPr/>
        </p:nvCxnSpPr>
        <p:spPr>
          <a:xfrm>
            <a:off x="6685300" y="4078000"/>
            <a:ext cx="670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4" name="Google Shape;764;p67"/>
          <p:cNvCxnSpPr>
            <a:stCxn id="759" idx="3"/>
            <a:endCxn id="761" idx="1"/>
          </p:cNvCxnSpPr>
          <p:nvPr/>
        </p:nvCxnSpPr>
        <p:spPr>
          <a:xfrm flipH="1" rot="10800000">
            <a:off x="6684538" y="4078075"/>
            <a:ext cx="670800" cy="47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70" name="Google Shape;770;p68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Types of Process Models</a:t>
            </a:r>
            <a:endParaRPr sz="18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i="1" lang="en" sz="1800"/>
              <a:t>Plan-Driven Processes :</a:t>
            </a:r>
            <a:endParaRPr b="1" i="1" sz="1800"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are processes where all of the process activities are planned in advance and progress is measured against this plan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1" name="Google Shape;771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</a:t>
            </a:r>
            <a:endParaRPr sz="3400"/>
          </a:p>
        </p:txBody>
      </p:sp>
      <p:sp>
        <p:nvSpPr>
          <p:cNvPr id="777" name="Google Shape;777;p69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Types of Process Models</a:t>
            </a:r>
            <a:endParaRPr sz="18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i="1" lang="en" sz="1800"/>
              <a:t>Agile Processes :</a:t>
            </a:r>
            <a:endParaRPr b="1" i="1" sz="1800"/>
          </a:p>
          <a:p>
            <a:pPr indent="-34290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Planning is incremental and it is easier to change the process to reflect changing customer requirements.</a:t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8" name="Google Shape;778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784" name="Google Shape;784;p70"/>
          <p:cNvSpPr txBox="1"/>
          <p:nvPr>
            <p:ph idx="2" type="subTitle"/>
          </p:nvPr>
        </p:nvSpPr>
        <p:spPr>
          <a:xfrm>
            <a:off x="583300" y="1781525"/>
            <a:ext cx="37086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</p:txBody>
      </p:sp>
      <p:sp>
        <p:nvSpPr>
          <p:cNvPr id="785" name="Google Shape;785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6" name="Google Shape;786;p70"/>
          <p:cNvSpPr/>
          <p:nvPr/>
        </p:nvSpPr>
        <p:spPr>
          <a:xfrm>
            <a:off x="5642175" y="22383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and Planning</a:t>
            </a:r>
            <a:endParaRPr b="1"/>
          </a:p>
        </p:txBody>
      </p:sp>
      <p:sp>
        <p:nvSpPr>
          <p:cNvPr id="787" name="Google Shape;787;p70"/>
          <p:cNvSpPr/>
          <p:nvPr/>
        </p:nvSpPr>
        <p:spPr>
          <a:xfrm>
            <a:off x="4221275" y="279924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788" name="Google Shape;788;p70"/>
          <p:cNvSpPr/>
          <p:nvPr/>
        </p:nvSpPr>
        <p:spPr>
          <a:xfrm>
            <a:off x="2814050" y="3369350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sp>
        <p:nvSpPr>
          <p:cNvPr id="789" name="Google Shape;789;p70"/>
          <p:cNvSpPr/>
          <p:nvPr/>
        </p:nvSpPr>
        <p:spPr>
          <a:xfrm>
            <a:off x="1704675" y="396216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790" name="Google Shape;790;p70"/>
          <p:cNvSpPr/>
          <p:nvPr/>
        </p:nvSpPr>
        <p:spPr>
          <a:xfrm>
            <a:off x="414950" y="454217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791" name="Google Shape;791;p70"/>
          <p:cNvSpPr/>
          <p:nvPr/>
        </p:nvSpPr>
        <p:spPr>
          <a:xfrm>
            <a:off x="6620250" y="1647025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Analysis</a:t>
            </a:r>
            <a:endParaRPr b="1"/>
          </a:p>
        </p:txBody>
      </p:sp>
      <p:cxnSp>
        <p:nvCxnSpPr>
          <p:cNvPr id="792" name="Google Shape;792;p70"/>
          <p:cNvCxnSpPr>
            <a:stCxn id="791" idx="1"/>
          </p:cNvCxnSpPr>
          <p:nvPr/>
        </p:nvCxnSpPr>
        <p:spPr>
          <a:xfrm flipH="1">
            <a:off x="6167850" y="1897225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3" name="Google Shape;793;p70"/>
          <p:cNvCxnSpPr/>
          <p:nvPr/>
        </p:nvCxnSpPr>
        <p:spPr>
          <a:xfrm flipH="1">
            <a:off x="5189775" y="2519100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4" name="Google Shape;794;p70"/>
          <p:cNvCxnSpPr/>
          <p:nvPr/>
        </p:nvCxnSpPr>
        <p:spPr>
          <a:xfrm flipH="1">
            <a:off x="3768875" y="307193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5" name="Google Shape;795;p70"/>
          <p:cNvCxnSpPr/>
          <p:nvPr/>
        </p:nvCxnSpPr>
        <p:spPr>
          <a:xfrm flipH="1">
            <a:off x="2361650" y="362478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96" name="Google Shape;796;p70"/>
          <p:cNvCxnSpPr/>
          <p:nvPr/>
        </p:nvCxnSpPr>
        <p:spPr>
          <a:xfrm flipH="1">
            <a:off x="1252275" y="4225238"/>
            <a:ext cx="452400" cy="313500"/>
          </a:xfrm>
          <a:prstGeom prst="bentConnector3">
            <a:avLst>
              <a:gd fmla="val 10152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02" name="Google Shape;802;p71"/>
          <p:cNvSpPr txBox="1"/>
          <p:nvPr>
            <p:ph idx="2" type="subTitle"/>
          </p:nvPr>
        </p:nvSpPr>
        <p:spPr>
          <a:xfrm>
            <a:off x="583300" y="1552925"/>
            <a:ext cx="8560800" cy="3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Strength :</a:t>
            </a:r>
            <a:endParaRPr sz="1800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Works for well-understood problems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Forces the software team to complete requirements before design, design before code…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easy to manage due to the </a:t>
            </a:r>
            <a:r>
              <a:rPr b="1" lang="en"/>
              <a:t>rigidity</a:t>
            </a:r>
            <a:r>
              <a:rPr lang="en"/>
              <a:t> of the model – each phase has specific deliverables and a review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can protect the company from the risk of diving into never ending requirements and changes.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09" name="Google Shape;809;p72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Waterfall Model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When to use it :</a:t>
            </a:r>
            <a:endParaRPr sz="18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Embedded systems</a:t>
            </a:r>
            <a:r>
              <a:rPr lang="en"/>
              <a:t> : Because of the inflexibility of hardware, The software’s functionality must be therefore specified clearly to accommodate the hardware without the unpredictability to change.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Critical systems</a:t>
            </a:r>
            <a:r>
              <a:rPr lang="en"/>
              <a:t> where there is a need for extensive safety and security analysis of the software specification and design. Safety-related problems in the specification and design are usually very expensive to correct at the implementation stage.</a:t>
            </a:r>
            <a:endParaRPr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Large software systems</a:t>
            </a:r>
            <a:r>
              <a:rPr lang="en"/>
              <a:t> that are part of broader engineering systems developed by </a:t>
            </a:r>
            <a:r>
              <a:rPr b="1" lang="en"/>
              <a:t>several partner companies</a:t>
            </a:r>
            <a:r>
              <a:rPr lang="en"/>
              <a:t>. </a:t>
            </a:r>
            <a:endParaRPr/>
          </a:p>
        </p:txBody>
      </p:sp>
      <p:sp>
        <p:nvSpPr>
          <p:cNvPr id="810" name="Google Shape;810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16" name="Google Shape;816;p73"/>
          <p:cNvSpPr txBox="1"/>
          <p:nvPr>
            <p:ph idx="2" type="subTitle"/>
          </p:nvPr>
        </p:nvSpPr>
        <p:spPr>
          <a:xfrm>
            <a:off x="193250" y="1455500"/>
            <a:ext cx="38682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Incremental Process Model:</a:t>
            </a:r>
            <a:endParaRPr sz="1800"/>
          </a:p>
        </p:txBody>
      </p:sp>
      <p:sp>
        <p:nvSpPr>
          <p:cNvPr id="817" name="Google Shape;817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8" name="Google Shape;818;p73"/>
          <p:cNvSpPr/>
          <p:nvPr/>
        </p:nvSpPr>
        <p:spPr>
          <a:xfrm>
            <a:off x="6955800" y="4297978"/>
            <a:ext cx="1842300" cy="454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Full System</a:t>
            </a:r>
            <a:endParaRPr b="1"/>
          </a:p>
        </p:txBody>
      </p:sp>
      <p:sp>
        <p:nvSpPr>
          <p:cNvPr id="819" name="Google Shape;819;p73"/>
          <p:cNvSpPr/>
          <p:nvPr/>
        </p:nvSpPr>
        <p:spPr>
          <a:xfrm>
            <a:off x="6955796" y="322702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820" name="Google Shape;820;p73"/>
          <p:cNvSpPr/>
          <p:nvPr/>
        </p:nvSpPr>
        <p:spPr>
          <a:xfrm>
            <a:off x="193250" y="1985300"/>
            <a:ext cx="28410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Engineering</a:t>
            </a:r>
            <a:endParaRPr b="1"/>
          </a:p>
        </p:txBody>
      </p:sp>
      <p:sp>
        <p:nvSpPr>
          <p:cNvPr id="821" name="Google Shape;821;p73"/>
          <p:cNvSpPr/>
          <p:nvPr/>
        </p:nvSpPr>
        <p:spPr>
          <a:xfrm>
            <a:off x="3690950" y="205912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A</a:t>
            </a:r>
            <a:endParaRPr b="1" sz="1000"/>
          </a:p>
        </p:txBody>
      </p:sp>
      <p:sp>
        <p:nvSpPr>
          <p:cNvPr id="822" name="Google Shape;822;p73"/>
          <p:cNvSpPr/>
          <p:nvPr/>
        </p:nvSpPr>
        <p:spPr>
          <a:xfrm>
            <a:off x="5431849" y="20591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A</a:t>
            </a:r>
            <a:endParaRPr b="1" sz="1000"/>
          </a:p>
        </p:txBody>
      </p:sp>
      <p:sp>
        <p:nvSpPr>
          <p:cNvPr id="823" name="Google Shape;823;p73"/>
          <p:cNvSpPr/>
          <p:nvPr/>
        </p:nvSpPr>
        <p:spPr>
          <a:xfrm>
            <a:off x="5431208" y="3253641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A</a:t>
            </a:r>
            <a:endParaRPr b="1" sz="1000"/>
          </a:p>
        </p:txBody>
      </p:sp>
      <p:sp>
        <p:nvSpPr>
          <p:cNvPr id="824" name="Google Shape;824;p73"/>
          <p:cNvSpPr/>
          <p:nvPr/>
        </p:nvSpPr>
        <p:spPr>
          <a:xfrm>
            <a:off x="5463825" y="38375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 A</a:t>
            </a:r>
            <a:endParaRPr b="1" sz="1000"/>
          </a:p>
        </p:txBody>
      </p:sp>
      <p:cxnSp>
        <p:nvCxnSpPr>
          <p:cNvPr id="825" name="Google Shape;825;p73"/>
          <p:cNvCxnSpPr>
            <a:stCxn id="821" idx="3"/>
            <a:endCxn id="822" idx="1"/>
          </p:cNvCxnSpPr>
          <p:nvPr/>
        </p:nvCxnSpPr>
        <p:spPr>
          <a:xfrm>
            <a:off x="5022050" y="2231928"/>
            <a:ext cx="409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" name="Google Shape;826;p73"/>
          <p:cNvCxnSpPr/>
          <p:nvPr/>
        </p:nvCxnSpPr>
        <p:spPr>
          <a:xfrm>
            <a:off x="6794925" y="3982163"/>
            <a:ext cx="770700" cy="296400"/>
          </a:xfrm>
          <a:prstGeom prst="bentConnector3">
            <a:avLst>
              <a:gd fmla="val 9998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7" name="Google Shape;827;p73"/>
          <p:cNvCxnSpPr>
            <a:stCxn id="818" idx="0"/>
            <a:endCxn id="819" idx="2"/>
          </p:cNvCxnSpPr>
          <p:nvPr/>
        </p:nvCxnSpPr>
        <p:spPr>
          <a:xfrm rot="10800000">
            <a:off x="7876950" y="3727378"/>
            <a:ext cx="0" cy="570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8" name="Google Shape;828;p73"/>
          <p:cNvSpPr/>
          <p:nvPr/>
        </p:nvSpPr>
        <p:spPr>
          <a:xfrm>
            <a:off x="1889100" y="27281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B</a:t>
            </a:r>
            <a:endParaRPr b="1" sz="1000"/>
          </a:p>
        </p:txBody>
      </p:sp>
      <p:sp>
        <p:nvSpPr>
          <p:cNvPr id="829" name="Google Shape;829;p73"/>
          <p:cNvSpPr/>
          <p:nvPr/>
        </p:nvSpPr>
        <p:spPr>
          <a:xfrm>
            <a:off x="3690962" y="2728113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B</a:t>
            </a:r>
            <a:endParaRPr b="1" sz="1000"/>
          </a:p>
        </p:txBody>
      </p:sp>
      <p:sp>
        <p:nvSpPr>
          <p:cNvPr id="830" name="Google Shape;830;p73"/>
          <p:cNvSpPr/>
          <p:nvPr/>
        </p:nvSpPr>
        <p:spPr>
          <a:xfrm>
            <a:off x="3746250" y="3957613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B</a:t>
            </a:r>
            <a:endParaRPr b="1" sz="1000"/>
          </a:p>
        </p:txBody>
      </p:sp>
      <p:sp>
        <p:nvSpPr>
          <p:cNvPr id="831" name="Google Shape;831;p73"/>
          <p:cNvSpPr/>
          <p:nvPr/>
        </p:nvSpPr>
        <p:spPr>
          <a:xfrm>
            <a:off x="4561388" y="43452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 B</a:t>
            </a:r>
            <a:endParaRPr b="1" sz="1000"/>
          </a:p>
        </p:txBody>
      </p:sp>
      <p:cxnSp>
        <p:nvCxnSpPr>
          <p:cNvPr id="832" name="Google Shape;832;p73"/>
          <p:cNvCxnSpPr>
            <a:stCxn id="828" idx="3"/>
            <a:endCxn id="829" idx="1"/>
          </p:cNvCxnSpPr>
          <p:nvPr/>
        </p:nvCxnSpPr>
        <p:spPr>
          <a:xfrm>
            <a:off x="3220200" y="2900900"/>
            <a:ext cx="470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73"/>
          <p:cNvCxnSpPr>
            <a:endCxn id="834" idx="1"/>
          </p:cNvCxnSpPr>
          <p:nvPr/>
        </p:nvCxnSpPr>
        <p:spPr>
          <a:xfrm>
            <a:off x="350437" y="3532300"/>
            <a:ext cx="449700" cy="283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5" name="Google Shape;835;p73"/>
          <p:cNvCxnSpPr>
            <a:endCxn id="836" idx="1"/>
          </p:cNvCxnSpPr>
          <p:nvPr/>
        </p:nvCxnSpPr>
        <p:spPr>
          <a:xfrm>
            <a:off x="935112" y="3969925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37" name="Google Shape;837;p73"/>
          <p:cNvCxnSpPr>
            <a:stCxn id="831" idx="3"/>
            <a:endCxn id="818" idx="1"/>
          </p:cNvCxnSpPr>
          <p:nvPr/>
        </p:nvCxnSpPr>
        <p:spPr>
          <a:xfrm>
            <a:off x="5892488" y="4518000"/>
            <a:ext cx="1063200" cy="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8" name="Google Shape;838;p73"/>
          <p:cNvSpPr/>
          <p:nvPr/>
        </p:nvSpPr>
        <p:spPr>
          <a:xfrm>
            <a:off x="311400" y="31867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Requirement Analysis for Part C</a:t>
            </a:r>
            <a:endParaRPr b="1" sz="1000"/>
          </a:p>
        </p:txBody>
      </p:sp>
      <p:cxnSp>
        <p:nvCxnSpPr>
          <p:cNvPr id="839" name="Google Shape;839;p73"/>
          <p:cNvCxnSpPr>
            <a:endCxn id="838" idx="0"/>
          </p:cNvCxnSpPr>
          <p:nvPr/>
        </p:nvCxnSpPr>
        <p:spPr>
          <a:xfrm>
            <a:off x="964950" y="2495275"/>
            <a:ext cx="12000" cy="69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0" name="Google Shape;840;p73"/>
          <p:cNvCxnSpPr>
            <a:stCxn id="820" idx="3"/>
            <a:endCxn id="821" idx="1"/>
          </p:cNvCxnSpPr>
          <p:nvPr/>
        </p:nvCxnSpPr>
        <p:spPr>
          <a:xfrm flipH="1" rot="10800000">
            <a:off x="3034250" y="2231900"/>
            <a:ext cx="656700" cy="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4" name="Google Shape;834;p73"/>
          <p:cNvSpPr/>
          <p:nvPr/>
        </p:nvSpPr>
        <p:spPr>
          <a:xfrm>
            <a:off x="800137" y="3643300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Design and Planning for C</a:t>
            </a:r>
            <a:endParaRPr b="1" sz="1000"/>
          </a:p>
        </p:txBody>
      </p:sp>
      <p:sp>
        <p:nvSpPr>
          <p:cNvPr id="836" name="Google Shape;836;p73"/>
          <p:cNvSpPr/>
          <p:nvPr/>
        </p:nvSpPr>
        <p:spPr>
          <a:xfrm>
            <a:off x="1251012" y="409982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 of C </a:t>
            </a:r>
            <a:endParaRPr b="1" sz="1000"/>
          </a:p>
        </p:txBody>
      </p:sp>
      <p:sp>
        <p:nvSpPr>
          <p:cNvPr id="841" name="Google Shape;841;p73"/>
          <p:cNvSpPr/>
          <p:nvPr/>
        </p:nvSpPr>
        <p:spPr>
          <a:xfrm>
            <a:off x="5431862" y="26430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 of A</a:t>
            </a:r>
            <a:endParaRPr b="1" sz="1000"/>
          </a:p>
        </p:txBody>
      </p:sp>
      <p:cxnSp>
        <p:nvCxnSpPr>
          <p:cNvPr id="842" name="Google Shape;842;p73"/>
          <p:cNvCxnSpPr>
            <a:stCxn id="822" idx="2"/>
            <a:endCxn id="841" idx="0"/>
          </p:cNvCxnSpPr>
          <p:nvPr/>
        </p:nvCxnSpPr>
        <p:spPr>
          <a:xfrm>
            <a:off x="6097399" y="2404725"/>
            <a:ext cx="0" cy="238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3" name="Google Shape;843;p73"/>
          <p:cNvCxnSpPr>
            <a:stCxn id="841" idx="2"/>
            <a:endCxn id="823" idx="0"/>
          </p:cNvCxnSpPr>
          <p:nvPr/>
        </p:nvCxnSpPr>
        <p:spPr>
          <a:xfrm flipH="1">
            <a:off x="6096812" y="2988675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73"/>
          <p:cNvCxnSpPr/>
          <p:nvPr/>
        </p:nvCxnSpPr>
        <p:spPr>
          <a:xfrm flipH="1">
            <a:off x="6129087" y="3599250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5" name="Google Shape;845;p73"/>
          <p:cNvSpPr/>
          <p:nvPr/>
        </p:nvSpPr>
        <p:spPr>
          <a:xfrm>
            <a:off x="3709812" y="3358575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Implementation of B</a:t>
            </a:r>
            <a:endParaRPr b="1" sz="1000"/>
          </a:p>
        </p:txBody>
      </p:sp>
      <p:cxnSp>
        <p:nvCxnSpPr>
          <p:cNvPr id="846" name="Google Shape;846;p73"/>
          <p:cNvCxnSpPr/>
          <p:nvPr/>
        </p:nvCxnSpPr>
        <p:spPr>
          <a:xfrm flipH="1">
            <a:off x="4298862" y="3083700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73"/>
          <p:cNvCxnSpPr/>
          <p:nvPr/>
        </p:nvCxnSpPr>
        <p:spPr>
          <a:xfrm flipH="1">
            <a:off x="4356212" y="3704175"/>
            <a:ext cx="600" cy="26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73"/>
          <p:cNvSpPr/>
          <p:nvPr/>
        </p:nvSpPr>
        <p:spPr>
          <a:xfrm>
            <a:off x="1665950" y="455633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Test B</a:t>
            </a:r>
            <a:r>
              <a:rPr b="1" lang="en" sz="1000">
                <a:solidFill>
                  <a:schemeClr val="dk1"/>
                </a:solidFill>
              </a:rPr>
              <a:t>uild</a:t>
            </a:r>
            <a:r>
              <a:rPr b="1" lang="en" sz="1000"/>
              <a:t> C</a:t>
            </a:r>
            <a:endParaRPr b="1" sz="1000"/>
          </a:p>
        </p:txBody>
      </p:sp>
      <p:cxnSp>
        <p:nvCxnSpPr>
          <p:cNvPr id="849" name="Google Shape;849;p73"/>
          <p:cNvCxnSpPr/>
          <p:nvPr/>
        </p:nvCxnSpPr>
        <p:spPr>
          <a:xfrm>
            <a:off x="4250512" y="4303225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50" name="Google Shape;850;p73"/>
          <p:cNvSpPr/>
          <p:nvPr/>
        </p:nvSpPr>
        <p:spPr>
          <a:xfrm>
            <a:off x="3110438" y="4772818"/>
            <a:ext cx="1331100" cy="3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Integration C</a:t>
            </a:r>
            <a:endParaRPr b="1" sz="1000"/>
          </a:p>
        </p:txBody>
      </p:sp>
      <p:cxnSp>
        <p:nvCxnSpPr>
          <p:cNvPr id="851" name="Google Shape;851;p73"/>
          <p:cNvCxnSpPr/>
          <p:nvPr/>
        </p:nvCxnSpPr>
        <p:spPr>
          <a:xfrm>
            <a:off x="2401425" y="2475529"/>
            <a:ext cx="600" cy="23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73"/>
          <p:cNvCxnSpPr/>
          <p:nvPr/>
        </p:nvCxnSpPr>
        <p:spPr>
          <a:xfrm>
            <a:off x="1386937" y="4442850"/>
            <a:ext cx="315900" cy="302700"/>
          </a:xfrm>
          <a:prstGeom prst="bentConnector3">
            <a:avLst>
              <a:gd fmla="val -112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3" name="Google Shape;853;p73"/>
          <p:cNvCxnSpPr>
            <a:stCxn id="848" idx="2"/>
          </p:cNvCxnSpPr>
          <p:nvPr/>
        </p:nvCxnSpPr>
        <p:spPr>
          <a:xfrm flipH="1" rot="-5400000">
            <a:off x="2647850" y="4585588"/>
            <a:ext cx="146400" cy="7791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54" name="Google Shape;854;p73"/>
          <p:cNvCxnSpPr>
            <a:stCxn id="850" idx="3"/>
            <a:endCxn id="818" idx="2"/>
          </p:cNvCxnSpPr>
          <p:nvPr/>
        </p:nvCxnSpPr>
        <p:spPr>
          <a:xfrm flipH="1" rot="10800000">
            <a:off x="4441538" y="4752418"/>
            <a:ext cx="3435300" cy="1932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60" name="Google Shape;860;p74"/>
          <p:cNvSpPr txBox="1"/>
          <p:nvPr>
            <p:ph idx="2" type="subTitle"/>
          </p:nvPr>
        </p:nvSpPr>
        <p:spPr>
          <a:xfrm>
            <a:off x="354700" y="1476725"/>
            <a:ext cx="8560800" cy="36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Incremental Process Model:</a:t>
            </a:r>
            <a:endParaRPr sz="18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Requirements of the Full Software are first broken down into several modules/Subsystems/Set of Functionalities that can be incrementally constructed and delivered consecutively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Initially : The Development Team ensures the development of core features of the system as the first release.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Once the core features are fully developed, then new modules/functionalities are added in Successive versions.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Each incremental version is usually developed using an</a:t>
            </a:r>
            <a:r>
              <a:rPr b="1" lang="en"/>
              <a:t> iterative waterfall</a:t>
            </a:r>
            <a:r>
              <a:rPr lang="en"/>
              <a:t> model of development. 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1" name="Google Shape;861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67" name="Google Shape;867;p75"/>
          <p:cNvSpPr txBox="1"/>
          <p:nvPr>
            <p:ph idx="2" type="subTitle"/>
          </p:nvPr>
        </p:nvSpPr>
        <p:spPr>
          <a:xfrm>
            <a:off x="445300" y="1634450"/>
            <a:ext cx="37998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Prototyping Process Model: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8" name="Google Shape;868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9" name="Google Shape;869;p75"/>
          <p:cNvSpPr/>
          <p:nvPr/>
        </p:nvSpPr>
        <p:spPr>
          <a:xfrm>
            <a:off x="485035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Prototype Evaluation</a:t>
            </a:r>
            <a:endParaRPr b="1"/>
          </a:p>
        </p:txBody>
      </p:sp>
      <p:sp>
        <p:nvSpPr>
          <p:cNvPr id="870" name="Google Shape;870;p75"/>
          <p:cNvSpPr/>
          <p:nvPr/>
        </p:nvSpPr>
        <p:spPr>
          <a:xfrm>
            <a:off x="7192375" y="323919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871" name="Google Shape;871;p75"/>
          <p:cNvSpPr/>
          <p:nvPr/>
        </p:nvSpPr>
        <p:spPr>
          <a:xfrm>
            <a:off x="3711275" y="4156850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Review and Update</a:t>
            </a:r>
            <a:endParaRPr b="1"/>
          </a:p>
        </p:txBody>
      </p:sp>
      <p:sp>
        <p:nvSpPr>
          <p:cNvPr id="872" name="Google Shape;872;p75"/>
          <p:cNvSpPr/>
          <p:nvPr/>
        </p:nvSpPr>
        <p:spPr>
          <a:xfrm>
            <a:off x="7163800" y="1453237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endParaRPr b="1"/>
          </a:p>
        </p:txBody>
      </p:sp>
      <p:sp>
        <p:nvSpPr>
          <p:cNvPr id="873" name="Google Shape;873;p75"/>
          <p:cNvSpPr/>
          <p:nvPr/>
        </p:nvSpPr>
        <p:spPr>
          <a:xfrm>
            <a:off x="7163800" y="529971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Maintenance</a:t>
            </a:r>
            <a:endParaRPr b="1"/>
          </a:p>
        </p:txBody>
      </p:sp>
      <p:sp>
        <p:nvSpPr>
          <p:cNvPr id="874" name="Google Shape;874;p75"/>
          <p:cNvSpPr/>
          <p:nvPr/>
        </p:nvSpPr>
        <p:spPr>
          <a:xfrm>
            <a:off x="13265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Requirement Analysis</a:t>
            </a:r>
            <a:endParaRPr b="1"/>
          </a:p>
        </p:txBody>
      </p:sp>
      <p:sp>
        <p:nvSpPr>
          <p:cNvPr id="875" name="Google Shape;875;p75"/>
          <p:cNvSpPr/>
          <p:nvPr/>
        </p:nvSpPr>
        <p:spPr>
          <a:xfrm>
            <a:off x="2491500" y="323918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Quick Design</a:t>
            </a:r>
            <a:endParaRPr b="1"/>
          </a:p>
        </p:txBody>
      </p:sp>
      <p:sp>
        <p:nvSpPr>
          <p:cNvPr id="876" name="Google Shape;876;p75"/>
          <p:cNvSpPr/>
          <p:nvPr/>
        </p:nvSpPr>
        <p:spPr>
          <a:xfrm>
            <a:off x="3618125" y="2321538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Build Prototype</a:t>
            </a:r>
            <a:endParaRPr b="1"/>
          </a:p>
        </p:txBody>
      </p:sp>
      <p:sp>
        <p:nvSpPr>
          <p:cNvPr id="877" name="Google Shape;877;p75"/>
          <p:cNvSpPr/>
          <p:nvPr/>
        </p:nvSpPr>
        <p:spPr>
          <a:xfrm>
            <a:off x="7192375" y="2321562"/>
            <a:ext cx="1842300" cy="50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</a:t>
            </a:r>
            <a:endParaRPr b="1"/>
          </a:p>
        </p:txBody>
      </p:sp>
      <p:cxnSp>
        <p:nvCxnSpPr>
          <p:cNvPr id="878" name="Google Shape;878;p75"/>
          <p:cNvCxnSpPr>
            <a:stCxn id="874" idx="3"/>
            <a:endCxn id="875" idx="1"/>
          </p:cNvCxnSpPr>
          <p:nvPr/>
        </p:nvCxnSpPr>
        <p:spPr>
          <a:xfrm>
            <a:off x="1974950" y="3489388"/>
            <a:ext cx="516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79" name="Google Shape;879;p75"/>
          <p:cNvCxnSpPr>
            <a:stCxn id="875" idx="0"/>
          </p:cNvCxnSpPr>
          <p:nvPr/>
        </p:nvCxnSpPr>
        <p:spPr>
          <a:xfrm flipH="1" rot="10800000">
            <a:off x="3412650" y="2571688"/>
            <a:ext cx="205500" cy="6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75"/>
          <p:cNvCxnSpPr>
            <a:stCxn id="876" idx="3"/>
            <a:endCxn id="869" idx="0"/>
          </p:cNvCxnSpPr>
          <p:nvPr/>
        </p:nvCxnSpPr>
        <p:spPr>
          <a:xfrm>
            <a:off x="5460425" y="2571738"/>
            <a:ext cx="311100" cy="66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75"/>
          <p:cNvCxnSpPr>
            <a:stCxn id="869" idx="2"/>
          </p:cNvCxnSpPr>
          <p:nvPr/>
        </p:nvCxnSpPr>
        <p:spPr>
          <a:xfrm flipH="1">
            <a:off x="5553700" y="3739588"/>
            <a:ext cx="217800" cy="660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75"/>
          <p:cNvCxnSpPr>
            <a:stCxn id="871" idx="1"/>
          </p:cNvCxnSpPr>
          <p:nvPr/>
        </p:nvCxnSpPr>
        <p:spPr>
          <a:xfrm rot="10800000">
            <a:off x="3303875" y="3780950"/>
            <a:ext cx="407400" cy="6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75"/>
          <p:cNvCxnSpPr>
            <a:stCxn id="869" idx="3"/>
            <a:endCxn id="870" idx="1"/>
          </p:cNvCxnSpPr>
          <p:nvPr/>
        </p:nvCxnSpPr>
        <p:spPr>
          <a:xfrm>
            <a:off x="6692650" y="3489388"/>
            <a:ext cx="499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75"/>
          <p:cNvCxnSpPr>
            <a:stCxn id="870" idx="0"/>
            <a:endCxn id="877" idx="2"/>
          </p:cNvCxnSpPr>
          <p:nvPr/>
        </p:nvCxnSpPr>
        <p:spPr>
          <a:xfrm rot="10800000">
            <a:off x="8113525" y="2821892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5" name="Google Shape;885;p75"/>
          <p:cNvCxnSpPr/>
          <p:nvPr/>
        </p:nvCxnSpPr>
        <p:spPr>
          <a:xfrm rot="10800000">
            <a:off x="8084950" y="1926129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6" name="Google Shape;886;p75"/>
          <p:cNvCxnSpPr/>
          <p:nvPr/>
        </p:nvCxnSpPr>
        <p:spPr>
          <a:xfrm rot="10800000">
            <a:off x="8051050" y="1030379"/>
            <a:ext cx="0" cy="41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Projects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Aim of the group project</a:t>
            </a:r>
            <a:r>
              <a:rPr lang="en" sz="1800"/>
              <a:t> :</a:t>
            </a:r>
            <a:endParaRPr i="1" sz="1600"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 sz="1600"/>
              <a:t>Is to prepare you for the after-university</a:t>
            </a:r>
            <a:endParaRPr i="1"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/>
              <a:t>At least, you start to build a vision of what I can produce as a product </a:t>
            </a:r>
            <a:endParaRPr i="1"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/>
              <a:t>To go through the difficulties of working collaboratively inside a team.</a:t>
            </a:r>
            <a:endParaRPr i="1" sz="1600"/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/>
              <a:t>Why Team :</a:t>
            </a:r>
            <a:endParaRPr i="1" sz="1600"/>
          </a:p>
          <a:p>
            <a:pPr indent="-330200" lvl="1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i="1" lang="en"/>
              <a:t>Because you will never scale your project on your own.</a:t>
            </a:r>
            <a:endParaRPr i="1" sz="1600"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100"/>
              <a:t>Traditional Methodologies</a:t>
            </a:r>
            <a:endParaRPr sz="3100"/>
          </a:p>
        </p:txBody>
      </p:sp>
      <p:sp>
        <p:nvSpPr>
          <p:cNvPr id="892" name="Google Shape;892;p76"/>
          <p:cNvSpPr txBox="1"/>
          <p:nvPr>
            <p:ph idx="2" type="subTitle"/>
          </p:nvPr>
        </p:nvSpPr>
        <p:spPr>
          <a:xfrm>
            <a:off x="347100" y="1476725"/>
            <a:ext cx="8720700" cy="32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800"/>
              <a:t>No Code Process Model:</a:t>
            </a:r>
            <a:endParaRPr sz="18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Aims to develop software products using “</a:t>
            </a:r>
            <a:r>
              <a:rPr i="1" lang="en" sz="1700"/>
              <a:t>Drag and Drop</a:t>
            </a:r>
            <a:r>
              <a:rPr lang="en" sz="1700"/>
              <a:t>” Platforms offering pre-built components to conduct various types of business logic.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Existing Tools/Platforms :</a:t>
            </a:r>
            <a:endParaRPr sz="17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Bubble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Visual Programming Languages</a:t>
            </a:r>
            <a:endParaRPr i="1" sz="14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With or Against ?</a:t>
            </a:r>
            <a:endParaRPr sz="17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Scalability ?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Custom Business Logic ?</a:t>
            </a:r>
            <a:endParaRPr i="1"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Sovereignty ?</a:t>
            </a:r>
            <a:endParaRPr i="1" sz="14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3" name="Google Shape;893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899" name="Google Shape;899;p77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What’s Agile </a:t>
            </a:r>
            <a:endParaRPr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Agile processes are a family of software development methodologies that produce software in </a:t>
            </a:r>
            <a:r>
              <a:rPr b="1" lang="en"/>
              <a:t>short iteration</a:t>
            </a:r>
            <a:r>
              <a:rPr lang="en"/>
              <a:t>s and allow for greater changes in design.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Although there is no absolute definition about what constitutes an Agile method, there are several characteristics shared by most Agile methods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The philosophy behind agile methods is reflected in the agile manifesto ( http://agilemanifesto.org) issued by the leading developers of these methods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0" name="Google Shape;900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Software Process Models:</a:t>
            </a:r>
            <a:br>
              <a:rPr lang="en" sz="3400"/>
            </a:br>
            <a:r>
              <a:rPr lang="en" sz="3400"/>
              <a:t>Agile Methodologies</a:t>
            </a:r>
            <a:endParaRPr sz="3400"/>
          </a:p>
        </p:txBody>
      </p:sp>
      <p:sp>
        <p:nvSpPr>
          <p:cNvPr id="906" name="Google Shape;906;p78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Agile Manifesto:</a:t>
            </a:r>
            <a:endParaRPr sz="18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We are uncovering better ways of developing software by doing it and helping others do it. Through this work we have come to value: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Individuals and interactions</a:t>
            </a:r>
            <a:r>
              <a:rPr i="1" lang="en"/>
              <a:t> </a:t>
            </a:r>
            <a:r>
              <a:rPr i="1" lang="en" u="sng"/>
              <a:t>over</a:t>
            </a:r>
            <a:r>
              <a:rPr i="1" lang="en"/>
              <a:t> processes and tools</a:t>
            </a:r>
            <a:endParaRPr i="1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Working software</a:t>
            </a:r>
            <a:r>
              <a:rPr i="1" lang="en"/>
              <a:t> </a:t>
            </a:r>
            <a:r>
              <a:rPr i="1" lang="en" u="sng"/>
              <a:t>over</a:t>
            </a:r>
            <a:r>
              <a:rPr i="1" lang="en"/>
              <a:t> comprehensive documentation</a:t>
            </a:r>
            <a:endParaRPr i="1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Customer collaboration </a:t>
            </a:r>
            <a:r>
              <a:rPr i="1" lang="en" u="sng"/>
              <a:t>over</a:t>
            </a:r>
            <a:r>
              <a:rPr i="1" lang="en"/>
              <a:t> contract negotiation</a:t>
            </a:r>
            <a:endParaRPr i="1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/>
              <a:t>Responding to change</a:t>
            </a:r>
            <a:r>
              <a:rPr i="1" lang="en"/>
              <a:t> </a:t>
            </a:r>
            <a:r>
              <a:rPr i="1" lang="en" u="sng"/>
              <a:t>over</a:t>
            </a:r>
            <a:r>
              <a:rPr i="1" lang="en"/>
              <a:t> following a plan</a:t>
            </a:r>
            <a:endParaRPr i="1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/>
              <a:t>That is, while there is value in the items on the right, we value the items on the left more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7" name="Google Shape;907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13" name="Google Shape;913;p79"/>
          <p:cNvSpPr txBox="1"/>
          <p:nvPr>
            <p:ph idx="2" type="subTitle"/>
          </p:nvPr>
        </p:nvSpPr>
        <p:spPr>
          <a:xfrm>
            <a:off x="583300" y="1552925"/>
            <a:ext cx="49068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Scrum Process Model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4" name="Google Shape;914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5" name="Google Shape;915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2233" y="1941523"/>
            <a:ext cx="6922929" cy="30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79"/>
          <p:cNvSpPr/>
          <p:nvPr/>
        </p:nvSpPr>
        <p:spPr>
          <a:xfrm>
            <a:off x="6168200" y="2388775"/>
            <a:ext cx="805200" cy="33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22" name="Google Shape;922;p80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Scrum : Definition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Is a project management framework or even a methodology composed of a set of principles for creating, improving and delivering high-quality products to customers in an iterative and incremental way.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emphasizes on teamwork, collaboration, communication, transparency and continual improvement among team members ⇒ ( </a:t>
            </a:r>
            <a:r>
              <a:rPr b="1" lang="en"/>
              <a:t>Self-organized Teams )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Scrum is built upon by the collective intelligence of the people using it. Rather than provide people with detailed instructions, the rules of Scrum guide the relationships and interactions</a:t>
            </a:r>
            <a:endParaRPr b="1"/>
          </a:p>
        </p:txBody>
      </p:sp>
      <p:sp>
        <p:nvSpPr>
          <p:cNvPr id="923" name="Google Shape;923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29" name="Google Shape;929;p81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Scrum Roles for Committed members (Scrum Team):</a:t>
            </a:r>
            <a:endParaRPr b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Product Owner</a:t>
            </a:r>
            <a:endParaRPr b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Scrum Master</a:t>
            </a:r>
            <a:endParaRPr b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Development Team</a:t>
            </a:r>
            <a:endParaRPr i="1"/>
          </a:p>
        </p:txBody>
      </p:sp>
      <p:sp>
        <p:nvSpPr>
          <p:cNvPr id="930" name="Google Shape;930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36" name="Google Shape;936;p82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Scrum Artifacts</a:t>
            </a:r>
            <a:r>
              <a:rPr lang="en"/>
              <a:t> 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Product Backlog :</a:t>
            </a:r>
            <a:endParaRPr b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List of all </a:t>
            </a:r>
            <a:r>
              <a:rPr lang="en">
                <a:solidFill>
                  <a:schemeClr val="dk1"/>
                </a:solidFill>
              </a:rPr>
              <a:t> features, functions, requirements, enhancements, and fixes</a:t>
            </a:r>
            <a:r>
              <a:rPr lang="en"/>
              <a:t> to be made to the product in future releases.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Product Backlog items :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Have the attributes of a </a:t>
            </a:r>
            <a:r>
              <a:rPr i="1" lang="en"/>
              <a:t>description</a:t>
            </a:r>
            <a:r>
              <a:rPr lang="en"/>
              <a:t>, </a:t>
            </a:r>
            <a:r>
              <a:rPr i="1" lang="en"/>
              <a:t>order</a:t>
            </a:r>
            <a:r>
              <a:rPr lang="en"/>
              <a:t>, </a:t>
            </a:r>
            <a:r>
              <a:rPr i="1" lang="en"/>
              <a:t>estimate duration</a:t>
            </a:r>
            <a:r>
              <a:rPr lang="en"/>
              <a:t> and  </a:t>
            </a:r>
            <a:r>
              <a:rPr b="1" i="1" lang="en"/>
              <a:t>value</a:t>
            </a:r>
            <a:r>
              <a:rPr lang="en"/>
              <a:t>. </a:t>
            </a:r>
            <a:endParaRPr/>
          </a:p>
          <a:p>
            <a:pPr indent="-3302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Include </a:t>
            </a:r>
            <a:r>
              <a:rPr b="1" lang="en"/>
              <a:t>test description</a:t>
            </a:r>
            <a:r>
              <a:rPr lang="en"/>
              <a:t>s that will prove its completeness when "</a:t>
            </a:r>
            <a:r>
              <a:rPr b="1" lang="en"/>
              <a:t>Done</a:t>
            </a:r>
            <a:r>
              <a:rPr lang="en"/>
              <a:t>".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Product Backlog </a:t>
            </a:r>
            <a:r>
              <a:rPr b="1" lang="en"/>
              <a:t>refinement</a:t>
            </a:r>
            <a:r>
              <a:rPr lang="en"/>
              <a:t> is the act of breaking down and further defining Product Backlog items into smaller more precise items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Maintained and managed by the </a:t>
            </a:r>
            <a:r>
              <a:rPr b="1" i="1" lang="en"/>
              <a:t>Product Owner.</a:t>
            </a:r>
            <a:endParaRPr b="1" i="1"/>
          </a:p>
        </p:txBody>
      </p:sp>
      <p:sp>
        <p:nvSpPr>
          <p:cNvPr id="937" name="Google Shape;937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43" name="Google Shape;943;p83"/>
          <p:cNvSpPr txBox="1"/>
          <p:nvPr>
            <p:ph idx="2" type="subTitle"/>
          </p:nvPr>
        </p:nvSpPr>
        <p:spPr>
          <a:xfrm>
            <a:off x="202125" y="1324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Scrum Artifacts</a:t>
            </a:r>
            <a:r>
              <a:rPr lang="en"/>
              <a:t> : 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Product Backlog :</a:t>
            </a:r>
            <a:endParaRPr b="1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Items are usually inserted in the form of </a:t>
            </a:r>
            <a:endParaRPr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User Story  : </a:t>
            </a:r>
            <a:r>
              <a:rPr lang="en"/>
              <a:t>is an informal statement to express a small feature from the perspective of an end-user whilst clearly showing the value. </a:t>
            </a:r>
            <a:endParaRPr/>
          </a:p>
          <a:p>
            <a:pPr indent="-3111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/>
              <a:t>As a (Website Visitor),  I want to (login) , so that I can (access my expenses)</a:t>
            </a:r>
            <a:endParaRPr i="1" sz="1300"/>
          </a:p>
          <a:p>
            <a:pPr indent="-3111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>
                <a:solidFill>
                  <a:schemeClr val="dk1"/>
                </a:solidFill>
              </a:rPr>
              <a:t>As a (Website Visitor),  I want to (reset password) , so that I can (regain access to my account)</a:t>
            </a:r>
            <a:endParaRPr i="1" sz="13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Action Task</a:t>
            </a:r>
            <a:r>
              <a:rPr lang="en"/>
              <a:t> : Corresponding to an action item to be executed.</a:t>
            </a:r>
            <a:endParaRPr/>
          </a:p>
          <a:p>
            <a:pPr indent="-3111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/>
              <a:t>Implement UI for login with minimal design.</a:t>
            </a:r>
            <a:endParaRPr i="1" sz="1300"/>
          </a:p>
          <a:p>
            <a:pPr indent="-3111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/>
              <a:t>Implement BL to verify authentication against internal DB</a:t>
            </a:r>
            <a:endParaRPr i="1" sz="13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Epic</a:t>
            </a:r>
            <a:r>
              <a:rPr lang="en"/>
              <a:t> : Set of stories that would correspond to a major feature/component to be implemented. </a:t>
            </a:r>
            <a:endParaRPr/>
          </a:p>
          <a:p>
            <a:pPr indent="-3111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i="1" lang="en" sz="1300"/>
              <a:t>Internal Dashboard to add expenses.</a:t>
            </a:r>
            <a:endParaRPr i="1"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5" name="Google Shape;94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99048">
            <a:off x="5885499" y="683499"/>
            <a:ext cx="2378100" cy="1331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Scrum Principles for Software Projects</a:t>
            </a:r>
            <a:endParaRPr sz="3400"/>
          </a:p>
        </p:txBody>
      </p:sp>
      <p:sp>
        <p:nvSpPr>
          <p:cNvPr id="951" name="Google Shape;951;p84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Scrum Ceremonies ( Events )</a:t>
            </a:r>
            <a:r>
              <a:rPr lang="en"/>
              <a:t> 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/>
              <a:t>Are  meetings or events to inspect and adapt Scrum artifacts with the aim to improve transparency.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reduce complexity, Scrum events are held </a:t>
            </a:r>
            <a:r>
              <a:rPr b="1" lang="en"/>
              <a:t>at the same time and same place.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List of Scrum Events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Sprint Planning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Daily Scrum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Sprint Review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Sprint Retrospective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eXtreme Programming (XP)</a:t>
            </a:r>
            <a:endParaRPr sz="3400"/>
          </a:p>
        </p:txBody>
      </p:sp>
      <p:sp>
        <p:nvSpPr>
          <p:cNvPr id="958" name="Google Shape;958;p85"/>
          <p:cNvSpPr txBox="1"/>
          <p:nvPr>
            <p:ph idx="2" type="subTitle"/>
          </p:nvPr>
        </p:nvSpPr>
        <p:spPr>
          <a:xfrm>
            <a:off x="583300" y="1781525"/>
            <a:ext cx="85608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800"/>
              <a:t>XP Process Model</a:t>
            </a:r>
            <a:endParaRPr sz="1800"/>
          </a:p>
        </p:txBody>
      </p:sp>
      <p:sp>
        <p:nvSpPr>
          <p:cNvPr id="959" name="Google Shape;959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0" name="Google Shape;96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100" y="2282072"/>
            <a:ext cx="6158800" cy="25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Projects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378025" y="1226700"/>
            <a:ext cx="8903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Dates</a:t>
            </a:r>
            <a:endParaRPr sz="1800"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93" name="Google Shape;593;p50"/>
          <p:cNvGraphicFramePr/>
          <p:nvPr/>
        </p:nvGraphicFramePr>
        <p:xfrm>
          <a:off x="692013" y="1727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{E9CFBD29-1E29-4052-9EC3-848BD2ABFAF0}</a:tableStyleId>
              </a:tblPr>
              <a:tblGrid>
                <a:gridCol w="2250900"/>
                <a:gridCol w="1589475"/>
                <a:gridCol w="4435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April 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Spring 1 Submission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 Sessions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Validation/Review/Feedback of Sprint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 April 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UML Class-Diagram of the project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TD Session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Review of the UML Class Diagram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06 May 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Spring 2 Submission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 Sessions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Validation/Review/Feedback of Sprint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May 2023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Submission of Final Product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 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 Sessions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Evaluation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of the Final Product +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eXtreme Programming (XP)</a:t>
            </a:r>
            <a:endParaRPr sz="3400"/>
          </a:p>
        </p:txBody>
      </p:sp>
      <p:sp>
        <p:nvSpPr>
          <p:cNvPr id="966" name="Google Shape;966;p86"/>
          <p:cNvSpPr txBox="1"/>
          <p:nvPr>
            <p:ph idx="2" type="subTitle"/>
          </p:nvPr>
        </p:nvSpPr>
        <p:spPr>
          <a:xfrm>
            <a:off x="202125" y="1324150"/>
            <a:ext cx="8903400" cy="3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eXtreme Programming (XP) Principles: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Code Standard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Refactoring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Pair Programming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Test-Driven Development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Collective Code Ownership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Continuous Integration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Small Release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Onsite Customer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Sustainable Pace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System Metaphor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Simple Design</a:t>
            </a:r>
            <a:endParaRPr i="1" sz="1500">
              <a:solidFill>
                <a:schemeClr val="dk1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i="1" lang="en" sz="1500">
                <a:solidFill>
                  <a:schemeClr val="dk1"/>
                </a:solidFill>
              </a:rPr>
              <a:t>Planning Game</a:t>
            </a:r>
            <a:endParaRPr/>
          </a:p>
        </p:txBody>
      </p:sp>
      <p:sp>
        <p:nvSpPr>
          <p:cNvPr id="967" name="Google Shape;967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8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973" name="Google Shape;973;p8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 Engineering : </a:t>
            </a:r>
            <a:r>
              <a:rPr b="1" lang="en"/>
              <a:t>Definition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 a systematic process of developing the requirements through an iterative way of discovering, documenting and managing a set of requirements for a software system in addition to the constraints under which it operates.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8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980" name="Google Shape;980;p88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Objectives</a:t>
            </a:r>
            <a:r>
              <a:rPr lang="en"/>
              <a:t> of Requirements Engineering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decide precisely what to build and document the results.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produce a set of system/software requirements that, as far as possible, is complete, consistent, relevant and reflects what the customer actually want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8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987" name="Google Shape;987;p89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 Engineering Process :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Elicitation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Analysis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Documentation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Validation</a:t>
            </a:r>
            <a:endParaRPr i="1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9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994" name="Google Shape;994;p90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Problems with the Elicitation of Requirements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don’t know what they want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express requirements in their own terms (vs. language of coders)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are unconvinced of the need for a new system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Different stakeholders may have conflicting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may give unnecessary information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Organisational and political factors may influence the system requirements.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requirements change during the analysis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New stakeholders may emerge and the business environment may change.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Modeling and Design</a:t>
            </a:r>
            <a:endParaRPr sz="3400"/>
          </a:p>
        </p:txBody>
      </p:sp>
      <p:sp>
        <p:nvSpPr>
          <p:cNvPr id="1001" name="Google Shape;1001;p91"/>
          <p:cNvSpPr txBox="1"/>
          <p:nvPr>
            <p:ph idx="2" type="subTitle"/>
          </p:nvPr>
        </p:nvSpPr>
        <p:spPr>
          <a:xfrm>
            <a:off x="430900" y="1781525"/>
            <a:ext cx="82806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Software Design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It is a creative process to transform users requirements into visualized form to describe </a:t>
            </a:r>
            <a:r>
              <a:rPr b="1" lang="en"/>
              <a:t>what </a:t>
            </a:r>
            <a:r>
              <a:rPr lang="en"/>
              <a:t>and </a:t>
            </a:r>
            <a:r>
              <a:rPr b="1" lang="en"/>
              <a:t>how </a:t>
            </a:r>
            <a:r>
              <a:rPr lang="en"/>
              <a:t>the system will be developed.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a transition from "what" the system must do, to "how" the system will do it</a:t>
            </a:r>
            <a:endParaRPr i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aim is t</a:t>
            </a:r>
            <a:r>
              <a:rPr lang="en" sz="1600">
                <a:solidFill>
                  <a:schemeClr val="dk2"/>
                </a:solidFill>
              </a:rPr>
              <a:t>o produce an implementable solution to a</a:t>
            </a:r>
            <a:r>
              <a:rPr lang="en"/>
              <a:t> </a:t>
            </a:r>
            <a:r>
              <a:rPr lang="en" sz="1600">
                <a:solidFill>
                  <a:schemeClr val="dk2"/>
                </a:solidFill>
              </a:rPr>
              <a:t>problem.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An iterative process through which a</a:t>
            </a:r>
            <a:r>
              <a:rPr lang="en"/>
              <a:t> </a:t>
            </a:r>
            <a:r>
              <a:rPr lang="en" sz="1600">
                <a:solidFill>
                  <a:schemeClr val="dk2"/>
                </a:solidFill>
              </a:rPr>
              <a:t>customer’s requirements are translated into a</a:t>
            </a:r>
            <a:r>
              <a:rPr lang="en"/>
              <a:t> blueprint</a:t>
            </a:r>
            <a:r>
              <a:rPr lang="en" sz="1600">
                <a:solidFill>
                  <a:schemeClr val="dk2"/>
                </a:solidFill>
              </a:rPr>
              <a:t> for constructing the software code.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All design work products must be traceable to the software requirements document (SRS)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02" name="Google Shape;1002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1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Projects</a:t>
            </a:r>
            <a:endParaRPr sz="3400"/>
          </a:p>
        </p:txBody>
      </p:sp>
      <p:sp>
        <p:nvSpPr>
          <p:cNvPr id="599" name="Google Shape;599;p51"/>
          <p:cNvSpPr txBox="1"/>
          <p:nvPr>
            <p:ph idx="2" type="subTitle"/>
          </p:nvPr>
        </p:nvSpPr>
        <p:spPr>
          <a:xfrm>
            <a:off x="378025" y="1226700"/>
            <a:ext cx="89034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Important Dates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 </a:t>
            </a:r>
            <a:r>
              <a:rPr b="1" lang="en" sz="1800"/>
              <a:t>Thursday, the team leader needs to assign an Excel file reporting the following activities :</a:t>
            </a:r>
            <a:endParaRPr b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Daily Scrum</a:t>
            </a:r>
            <a:endParaRPr b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Timesheet of every member</a:t>
            </a:r>
            <a:endParaRPr b="1"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Communication Issues</a:t>
            </a:r>
            <a:r>
              <a:rPr b="1" lang="en" sz="1800"/>
              <a:t> </a:t>
            </a:r>
            <a:endParaRPr b="1" sz="1800"/>
          </a:p>
        </p:txBody>
      </p:sp>
      <p:sp>
        <p:nvSpPr>
          <p:cNvPr id="600" name="Google Shape;60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2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Group Projects</a:t>
            </a:r>
            <a:endParaRPr sz="3400"/>
          </a:p>
        </p:txBody>
      </p:sp>
      <p:sp>
        <p:nvSpPr>
          <p:cNvPr id="606" name="Google Shape;606;p52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Marking Schema : Group Mark vs Individual Mark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Ideally, all members will be given the same mark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However, </a:t>
            </a:r>
            <a:endParaRPr b="1"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For cases when </a:t>
            </a:r>
            <a:r>
              <a:rPr b="1" lang="en" sz="1800"/>
              <a:t>we </a:t>
            </a:r>
            <a:r>
              <a:rPr lang="en" sz="1800"/>
              <a:t>observe that members are not contributing equally, there will be penalizing </a:t>
            </a:r>
            <a:r>
              <a:rPr lang="en" sz="1800"/>
              <a:t>coefficient</a:t>
            </a:r>
            <a:r>
              <a:rPr lang="en" sz="1800"/>
              <a:t> ( between 0 and 1 ) that will be computed based on :</a:t>
            </a:r>
            <a:endParaRPr sz="1800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Number of commits inside GIT + Size of Code + Impact of functionalities implemented</a:t>
            </a:r>
            <a:endParaRPr i="1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Attendance of Scrum Meetings reported weekly.</a:t>
            </a:r>
            <a:endParaRPr i="1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Message Logs between the team members.</a:t>
            </a:r>
            <a:endParaRPr i="1"/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Individual Questions during the demonstration</a:t>
            </a:r>
            <a:endParaRPr i="1"/>
          </a:p>
        </p:txBody>
      </p:sp>
      <p:sp>
        <p:nvSpPr>
          <p:cNvPr id="607" name="Google Shape;60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Why Software Engineering</a:t>
            </a:r>
            <a:endParaRPr sz="3400"/>
          </a:p>
        </p:txBody>
      </p:sp>
      <p:sp>
        <p:nvSpPr>
          <p:cNvPr id="613" name="Google Shape;613;p53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What’s Software Engineering :</a:t>
            </a:r>
            <a:endParaRPr sz="1800"/>
          </a:p>
          <a:p>
            <a:pPr indent="-3429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i="1" lang="en" sz="1600"/>
              <a:t>A discipline that integrates processes, methods and tools for the analysis, design, development, testing and maintenance of computer software products whilst complying with the set of conventional principles and best practices.</a:t>
            </a:r>
            <a:endParaRPr sz="1800"/>
          </a:p>
        </p:txBody>
      </p:sp>
      <p:sp>
        <p:nvSpPr>
          <p:cNvPr id="614" name="Google Shape;61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4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Why Software Engineering</a:t>
            </a:r>
            <a:endParaRPr sz="3400"/>
          </a:p>
        </p:txBody>
      </p:sp>
      <p:sp>
        <p:nvSpPr>
          <p:cNvPr id="620" name="Google Shape;620;p54"/>
          <p:cNvSpPr txBox="1"/>
          <p:nvPr>
            <p:ph idx="2" type="subTitle"/>
          </p:nvPr>
        </p:nvSpPr>
        <p:spPr>
          <a:xfrm>
            <a:off x="202125" y="17051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To produce a professional software product within a budget and ontime + meeting the quality requirements :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Usability</a:t>
            </a:r>
            <a:r>
              <a:rPr lang="en" sz="1800"/>
              <a:t>,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Scalability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Maintainability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Reliability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Openness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…</a:t>
            </a:r>
            <a:endParaRPr sz="1800"/>
          </a:p>
        </p:txBody>
      </p:sp>
      <p:sp>
        <p:nvSpPr>
          <p:cNvPr id="621" name="Google Shape;62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 txBox="1"/>
          <p:nvPr>
            <p:ph type="title"/>
          </p:nvPr>
        </p:nvSpPr>
        <p:spPr>
          <a:xfrm>
            <a:off x="42225" y="225925"/>
            <a:ext cx="58008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Why Software Engineering</a:t>
            </a:r>
            <a:endParaRPr sz="3400"/>
          </a:p>
        </p:txBody>
      </p:sp>
      <p:sp>
        <p:nvSpPr>
          <p:cNvPr id="627" name="Google Shape;62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8" name="Google Shape;628;p55"/>
          <p:cNvSpPr txBox="1"/>
          <p:nvPr/>
        </p:nvSpPr>
        <p:spPr>
          <a:xfrm>
            <a:off x="239800" y="1705325"/>
            <a:ext cx="8807400" cy="30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leway"/>
              <a:buChar char="●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Main reasons of failures: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Increasing System Complexity :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Systems become larger with increased complexity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demands and requirements change and increase dramatically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○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Failure to use Software Engineering Methods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 is easy to write the hello world program without the </a:t>
            </a:r>
            <a:r>
              <a:rPr b="1"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principles of software engineering</a:t>
            </a:r>
            <a:r>
              <a:rPr lang="en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But within a budget can you : maintain it, evolve it and scale it ?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