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</p:sldIdLst>
  <p:sldSz cy="5143500" cx="9144000"/>
  <p:notesSz cx="6858000" cy="9144000"/>
  <p:embeddedFontLst>
    <p:embeddedFont>
      <p:font typeface="Raleway"/>
      <p:regular r:id="rId82"/>
      <p:bold r:id="rId83"/>
      <p:italic r:id="rId84"/>
      <p:boldItalic r:id="rId85"/>
    </p:embeddedFont>
    <p:embeddedFont>
      <p:font typeface="Raleway SemiBold"/>
      <p:regular r:id="rId86"/>
      <p:bold r:id="rId87"/>
      <p:italic r:id="rId88"/>
      <p:boldItalic r:id="rId89"/>
    </p:embeddedFont>
    <p:embeddedFont>
      <p:font typeface="Raleway Light"/>
      <p:regular r:id="rId90"/>
      <p:bold r:id="rId91"/>
      <p:italic r:id="rId92"/>
      <p:boldItalic r:id="rId93"/>
    </p:embeddedFont>
    <p:embeddedFont>
      <p:font typeface="Raleway Medium"/>
      <p:regular r:id="rId94"/>
      <p:bold r:id="rId95"/>
      <p:italic r:id="rId96"/>
      <p:boldItalic r:id="rId9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font" Target="fonts/RalewayMedium-bold.fntdata"/><Relationship Id="rId94" Type="http://schemas.openxmlformats.org/officeDocument/2006/relationships/font" Target="fonts/RalewayMedium-regular.fntdata"/><Relationship Id="rId97" Type="http://schemas.openxmlformats.org/officeDocument/2006/relationships/font" Target="fonts/RalewayMedium-boldItalic.fntdata"/><Relationship Id="rId96" Type="http://schemas.openxmlformats.org/officeDocument/2006/relationships/font" Target="fonts/RalewayMedium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font" Target="fonts/RalewayLight-bold.fntdata"/><Relationship Id="rId90" Type="http://schemas.openxmlformats.org/officeDocument/2006/relationships/font" Target="fonts/RalewayLight-regular.fntdata"/><Relationship Id="rId93" Type="http://schemas.openxmlformats.org/officeDocument/2006/relationships/font" Target="fonts/RalewayLight-boldItalic.fntdata"/><Relationship Id="rId92" Type="http://schemas.openxmlformats.org/officeDocument/2006/relationships/font" Target="fonts/Raleway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font" Target="fonts/Raleway-italic.fntdata"/><Relationship Id="rId83" Type="http://schemas.openxmlformats.org/officeDocument/2006/relationships/font" Target="fonts/Raleway-bold.fntdata"/><Relationship Id="rId86" Type="http://schemas.openxmlformats.org/officeDocument/2006/relationships/font" Target="fonts/RalewaySemiBold-regular.fntdata"/><Relationship Id="rId85" Type="http://schemas.openxmlformats.org/officeDocument/2006/relationships/font" Target="fonts/Raleway-boldItalic.fntdata"/><Relationship Id="rId88" Type="http://schemas.openxmlformats.org/officeDocument/2006/relationships/font" Target="fonts/RalewaySemiBold-italic.fntdata"/><Relationship Id="rId87" Type="http://schemas.openxmlformats.org/officeDocument/2006/relationships/font" Target="fonts/RalewaySemiBold-bold.fntdata"/><Relationship Id="rId89" Type="http://schemas.openxmlformats.org/officeDocument/2006/relationships/font" Target="fonts/RalewaySemiBold-boldItalic.fntdata"/><Relationship Id="rId80" Type="http://schemas.openxmlformats.org/officeDocument/2006/relationships/slide" Target="slides/slide76.xml"/><Relationship Id="rId82" Type="http://schemas.openxmlformats.org/officeDocument/2006/relationships/font" Target="fonts/Raleway-regular.fntdata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61ea1f88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61ea1f88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3cefd141a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3cefd141a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3cefd141a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3cefd141a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3cefd141af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3cefd141af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3cefd141af_1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3cefd141af_1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3cefd141af_1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3cefd141af_1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3cefd141af_1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3cefd141af_1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3cefd141af_1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3cefd141af_1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3cefd141af_1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3cefd141af_1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3cefd141af_1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3cefd141af_1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3cefd141af_1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3cefd141af_1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3f5a49b2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3f5a49b2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3cefd141af_1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3cefd141af_1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3cefd141af_1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3cefd141af_1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3cefd141af_1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3cefd141af_1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3cefd141af_1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3cefd141af_1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3cefd141af_1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3cefd141af_1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3cefd141af_1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3cefd141af_1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3cefd141af_1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3cefd141af_1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3cefd141af_1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3cefd141af_1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23cefd141af_1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23cefd141af_1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3cefd141af_1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3cefd141af_1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21ee1c5d6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21ee1c5d6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3cefd141af_1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3cefd141af_1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3cefd141af_1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3cefd141af_1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3cefd141af_1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3cefd141af_1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3cefd141af_1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3cefd141af_1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3cefd141af_1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3cefd141af_1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3cefd141af_1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3cefd141af_1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3cefd141af_1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23cefd141af_1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3cefd141af_1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23cefd141af_1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3cefd141af_1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3cefd141af_1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3cefd141a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3cefd141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3cefd141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3cefd141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3cefd141af_1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23cefd141af_1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3cefd141af_1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3cefd141af_1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3cefd141af_1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3cefd141af_1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3cefd141af_1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3cefd141af_1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3cefd141af_1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3cefd141af_1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3cefd141af_1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23cefd141af_1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3cefd141af_1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3cefd141af_1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3cefd141af_1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3cefd141af_1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3cefd141af_1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3cefd141af_1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3cefd141af_1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3cefd141af_1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3cefd141a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3cefd141a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3cefd141af_1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23cefd141af_1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3cefd141af_1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3cefd141af_1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23cefd141af_1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23cefd141af_1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3cefd141af_1_1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3cefd141af_1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3cefd141a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3cefd141a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23cefd141af_1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23cefd141af_1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3cefd141af_1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3cefd141af_1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3cefd141af_1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3cefd141af_1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3cefd141af_1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3cefd141af_1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23cefd141af_1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23cefd141af_1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3cefd141a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3cefd141a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23cefd141af_1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23cefd141af_1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23cefd141af_1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23cefd141af_1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3cefd141af_1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3cefd141af_1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23cefd141af_1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23cefd141af_1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3cefd141af_1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23cefd141af_1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3cefd141af_1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3cefd141af_1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23cefd141af_1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23cefd141af_1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3cefd141af_1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3cefd141af_1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23cefd141af_1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23cefd141af_1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5aa1c393280052e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5aa1c393280052e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3cefd141a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3cefd141a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23f5a49b20f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23f5a49b20f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3cefd141af_1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23cefd141af_1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23cefd141af_1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23cefd141af_1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23cefd141af_1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23cefd141af_1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23cefd141af_1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23cefd141af_1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3cefd141af_1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23cefd141af_1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23cefd141af_1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23cefd141af_1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3cefd141af_1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3cefd141af_1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3cefd141a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3cefd141a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3cefd141a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3cefd141a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s://slack-redir.net/link?url=https%3A%2F%2Fwww.freepik.com%2F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0375" y="538200"/>
            <a:ext cx="4315800" cy="30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300" y="3978900"/>
            <a:ext cx="6653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5345423" y="225935"/>
            <a:ext cx="4153177" cy="2316420"/>
            <a:chOff x="5345423" y="225935"/>
            <a:chExt cx="4153177" cy="2316420"/>
          </a:xfrm>
        </p:grpSpPr>
        <p:sp>
          <p:nvSpPr>
            <p:cNvPr id="13" name="Google Shape;13;p2"/>
            <p:cNvSpPr/>
            <p:nvPr/>
          </p:nvSpPr>
          <p:spPr>
            <a:xfrm>
              <a:off x="5785774" y="757525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25855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1" y="0"/>
                  </a:moveTo>
                  <a:lnTo>
                    <a:pt x="1" y="8836"/>
                  </a:lnTo>
                  <a:lnTo>
                    <a:pt x="65321" y="8836"/>
                  </a:lnTo>
                  <a:lnTo>
                    <a:pt x="65321" y="0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45423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0" y="0"/>
                  </a:moveTo>
                  <a:lnTo>
                    <a:pt x="0" y="8836"/>
                  </a:lnTo>
                  <a:lnTo>
                    <a:pt x="65320" y="8836"/>
                  </a:lnTo>
                  <a:lnTo>
                    <a:pt x="65320" y="0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9283" y="2342970"/>
              <a:ext cx="1484910" cy="199386"/>
            </a:xfrm>
            <a:custGeom>
              <a:rect b="b" l="l" r="r" t="t"/>
              <a:pathLst>
                <a:path extrusionOk="0" h="8770" w="65321">
                  <a:moveTo>
                    <a:pt x="1" y="1"/>
                  </a:moveTo>
                  <a:lnTo>
                    <a:pt x="1" y="8769"/>
                  </a:lnTo>
                  <a:lnTo>
                    <a:pt x="65321" y="8769"/>
                  </a:lnTo>
                  <a:lnTo>
                    <a:pt x="6532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4683" y="1815947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82346" y="2342970"/>
              <a:ext cx="1117166" cy="199386"/>
            </a:xfrm>
            <a:custGeom>
              <a:rect b="b" l="l" r="r" t="t"/>
              <a:pathLst>
                <a:path extrusionOk="0" h="8770" w="49144">
                  <a:moveTo>
                    <a:pt x="1" y="1"/>
                  </a:moveTo>
                  <a:lnTo>
                    <a:pt x="49144" y="1"/>
                  </a:lnTo>
                  <a:lnTo>
                    <a:pt x="49144" y="8769"/>
                  </a:lnTo>
                  <a:lnTo>
                    <a:pt x="1" y="8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84185" y="1288459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90425" y="1388263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88225" y="1710875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hasCustomPrompt="1" type="title"/>
          </p:nvPr>
        </p:nvSpPr>
        <p:spPr>
          <a:xfrm>
            <a:off x="720300" y="515766"/>
            <a:ext cx="77034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756875" y="3214802"/>
            <a:ext cx="38517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>
            <a:off x="6638434" y="2878570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5780133" y="393826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5613184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7247926" y="3406027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5676194" y="287857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5613184" y="486469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6493548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601400" y="538325"/>
            <a:ext cx="382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 flipH="1">
            <a:off x="305275" y="755447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-17663" y="65358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25" name="Google Shape;125;p13"/>
          <p:cNvSpPr/>
          <p:nvPr/>
        </p:nvSpPr>
        <p:spPr>
          <a:xfrm flipH="1">
            <a:off x="948059" y="2259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4"/>
          <p:cNvSpPr/>
          <p:nvPr/>
        </p:nvSpPr>
        <p:spPr>
          <a:xfrm>
            <a:off x="6862225" y="220400"/>
            <a:ext cx="2303850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8373375" y="113775"/>
            <a:ext cx="792693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31" name="Google Shape;131;p14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1399" y="442770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/>
          <p:nvPr/>
        </p:nvSpPr>
        <p:spPr>
          <a:xfrm flipH="1">
            <a:off x="-95" y="4462325"/>
            <a:ext cx="62589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flipH="1">
            <a:off x="196476" y="5003325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>
            <a:off x="-44145" y="3934850"/>
            <a:ext cx="1117218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>
            <a:off x="10017" y="340739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20300" y="538325"/>
            <a:ext cx="33582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5"/>
          <p:cNvSpPr/>
          <p:nvPr/>
        </p:nvSpPr>
        <p:spPr>
          <a:xfrm flipH="1">
            <a:off x="8410245" y="228140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>
            <a:off x="7662178" y="128487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>
            <a:off x="5558142" y="750467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flipH="1">
            <a:off x="7756676" y="64810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>
            <a:off x="6211711" y="228140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7643" y="12989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791975" y="538325"/>
            <a:ext cx="46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785817" y="18159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53" name="Google Shape;153;p16"/>
          <p:cNvSpPr/>
          <p:nvPr/>
        </p:nvSpPr>
        <p:spPr>
          <a:xfrm flipH="1">
            <a:off x="948059" y="7575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7"/>
          <p:cNvSpPr/>
          <p:nvPr/>
        </p:nvSpPr>
        <p:spPr>
          <a:xfrm flipH="1" rot="10800000">
            <a:off x="8922595" y="1816475"/>
            <a:ext cx="240438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flipH="1" rot="10800000">
            <a:off x="8064297" y="752025"/>
            <a:ext cx="1089076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flipH="1" rot="10800000">
            <a:off x="7897344" y="22017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flipH="1" rot="10800000">
            <a:off x="7617030" y="128426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flipH="1" rot="10800000">
            <a:off x="7960354" y="181648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 rot="10800000">
            <a:off x="8777707" y="220176"/>
            <a:ext cx="413841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2224" y="288022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 flipH="1">
            <a:off x="-47539" y="2348013"/>
            <a:ext cx="838361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flipH="1">
            <a:off x="-47633" y="1806263"/>
            <a:ext cx="495131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821121" y="8867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2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8"/>
          <p:cNvSpPr/>
          <p:nvPr/>
        </p:nvSpPr>
        <p:spPr>
          <a:xfrm>
            <a:off x="7313652" y="3938275"/>
            <a:ext cx="183848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060859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941223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">
  <p:cSld name="TITLE_ONLY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720300" y="538325"/>
            <a:ext cx="38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720304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2" type="subTitle"/>
          </p:nvPr>
        </p:nvSpPr>
        <p:spPr>
          <a:xfrm>
            <a:off x="720292" y="2376152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3" type="subTitle"/>
          </p:nvPr>
        </p:nvSpPr>
        <p:spPr>
          <a:xfrm>
            <a:off x="720303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4" type="subTitle"/>
          </p:nvPr>
        </p:nvSpPr>
        <p:spPr>
          <a:xfrm>
            <a:off x="720304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5" type="subTitle"/>
          </p:nvPr>
        </p:nvSpPr>
        <p:spPr>
          <a:xfrm>
            <a:off x="6594894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6" type="subTitle"/>
          </p:nvPr>
        </p:nvSpPr>
        <p:spPr>
          <a:xfrm>
            <a:off x="6590960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7" type="subTitle"/>
          </p:nvPr>
        </p:nvSpPr>
        <p:spPr>
          <a:xfrm>
            <a:off x="6592919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8" type="subTitle"/>
          </p:nvPr>
        </p:nvSpPr>
        <p:spPr>
          <a:xfrm>
            <a:off x="6588985" y="2372140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3">
  <p:cSld name="TITLE_ONLY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239800" y="225925"/>
            <a:ext cx="50391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" type="subTitle"/>
          </p:nvPr>
        </p:nvSpPr>
        <p:spPr>
          <a:xfrm>
            <a:off x="611993" y="1724188"/>
            <a:ext cx="5370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2" type="subTitle"/>
          </p:nvPr>
        </p:nvSpPr>
        <p:spPr>
          <a:xfrm>
            <a:off x="720325" y="2376150"/>
            <a:ext cx="58512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20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601500" y="2580278"/>
            <a:ext cx="38223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type="title"/>
          </p:nvPr>
        </p:nvSpPr>
        <p:spPr>
          <a:xfrm>
            <a:off x="4601500" y="1075442"/>
            <a:ext cx="38223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-6325" y="2342949"/>
            <a:ext cx="3804912" cy="2430786"/>
            <a:chOff x="-6325" y="2342949"/>
            <a:chExt cx="3804912" cy="2430786"/>
          </a:xfrm>
        </p:grpSpPr>
        <p:sp>
          <p:nvSpPr>
            <p:cNvPr id="26" name="Google Shape;26;p3"/>
            <p:cNvSpPr/>
            <p:nvPr/>
          </p:nvSpPr>
          <p:spPr>
            <a:xfrm>
              <a:off x="1299232" y="2342949"/>
              <a:ext cx="2348175" cy="203175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46931" y="3408392"/>
              <a:ext cx="2348158" cy="203175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73981" y="3936721"/>
              <a:ext cx="672502" cy="204749"/>
            </a:xfrm>
            <a:custGeom>
              <a:rect b="b" l="l" r="r" t="t"/>
              <a:pathLst>
                <a:path extrusionOk="0" h="12101" w="39746">
                  <a:moveTo>
                    <a:pt x="1" y="1"/>
                  </a:moveTo>
                  <a:lnTo>
                    <a:pt x="39745" y="1"/>
                  </a:lnTo>
                  <a:lnTo>
                    <a:pt x="39745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908727" y="2872649"/>
              <a:ext cx="1515051" cy="204736"/>
            </a:xfrm>
            <a:custGeom>
              <a:rect b="b" l="l" r="r" t="t"/>
              <a:pathLst>
                <a:path extrusionOk="0" h="12008" w="89542">
                  <a:moveTo>
                    <a:pt x="0" y="1"/>
                  </a:moveTo>
                  <a:lnTo>
                    <a:pt x="0" y="12008"/>
                  </a:lnTo>
                  <a:lnTo>
                    <a:pt x="89541" y="12008"/>
                  </a:lnTo>
                  <a:lnTo>
                    <a:pt x="8954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6325" y="2872649"/>
              <a:ext cx="1513477" cy="204736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450429" y="4568986"/>
              <a:ext cx="2348158" cy="204749"/>
            </a:xfrm>
            <a:custGeom>
              <a:rect b="b" l="l" r="r" t="t"/>
              <a:pathLst>
                <a:path extrusionOk="0" h="12101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101"/>
                  </a:lnTo>
                  <a:lnTo>
                    <a:pt x="0" y="12101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36991" y="2342949"/>
              <a:ext cx="719726" cy="203175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solidFill>
              <a:srgbClr val="FFC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73981" y="4466620"/>
              <a:ext cx="1326071" cy="204749"/>
            </a:xfrm>
            <a:custGeom>
              <a:rect b="b" l="l" r="r" t="t"/>
              <a:pathLst>
                <a:path extrusionOk="0" h="12101" w="78373">
                  <a:moveTo>
                    <a:pt x="1" y="1"/>
                  </a:moveTo>
                  <a:lnTo>
                    <a:pt x="78373" y="1"/>
                  </a:lnTo>
                  <a:lnTo>
                    <a:pt x="78373" y="12101"/>
                  </a:lnTo>
                  <a:lnTo>
                    <a:pt x="1" y="12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154346" y="3936721"/>
              <a:ext cx="1990672" cy="204749"/>
            </a:xfrm>
            <a:custGeom>
              <a:rect b="b" l="l" r="r" t="t"/>
              <a:pathLst>
                <a:path extrusionOk="0" h="12101" w="117652">
                  <a:moveTo>
                    <a:pt x="1" y="1"/>
                  </a:moveTo>
                  <a:lnTo>
                    <a:pt x="117651" y="1"/>
                  </a:lnTo>
                  <a:lnTo>
                    <a:pt x="117651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425" y="2491653"/>
              <a:ext cx="699875" cy="20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7993" y="3283246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>
  <p:cSld name="TITLE_AND_TWO_COLUMNS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607072" y="752708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4608575" y="834470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2" type="subTitle"/>
          </p:nvPr>
        </p:nvSpPr>
        <p:spPr>
          <a:xfrm>
            <a:off x="4608575" y="3049443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3" type="title"/>
          </p:nvPr>
        </p:nvSpPr>
        <p:spPr>
          <a:xfrm>
            <a:off x="1607072" y="2962119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21"/>
          <p:cNvSpPr/>
          <p:nvPr/>
        </p:nvSpPr>
        <p:spPr>
          <a:xfrm flipH="1">
            <a:off x="151" y="2343150"/>
            <a:ext cx="1525897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flipH="1">
            <a:off x="36188" y="34076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flipH="1">
            <a:off x="88" y="2880125"/>
            <a:ext cx="91646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 flipH="1">
            <a:off x="-114" y="4566950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 flipH="1">
            <a:off x="1225224" y="4464592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flipH="1">
            <a:off x="-27" y="3935075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75" y="2478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396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855404" y="2171950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2" type="subTitle"/>
          </p:nvPr>
        </p:nvSpPr>
        <p:spPr>
          <a:xfrm>
            <a:off x="855417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hasCustomPrompt="1" idx="3" type="title"/>
          </p:nvPr>
        </p:nvSpPr>
        <p:spPr>
          <a:xfrm>
            <a:off x="855405" y="1806849"/>
            <a:ext cx="15240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22"/>
          <p:cNvSpPr txBox="1"/>
          <p:nvPr>
            <p:ph idx="4" type="subTitle"/>
          </p:nvPr>
        </p:nvSpPr>
        <p:spPr>
          <a:xfrm>
            <a:off x="3375203" y="2171950"/>
            <a:ext cx="23958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5" type="subTitle"/>
          </p:nvPr>
        </p:nvSpPr>
        <p:spPr>
          <a:xfrm>
            <a:off x="3375204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hasCustomPrompt="1" idx="6" type="title"/>
          </p:nvPr>
        </p:nvSpPr>
        <p:spPr>
          <a:xfrm>
            <a:off x="3375204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7" type="subTitle"/>
          </p:nvPr>
        </p:nvSpPr>
        <p:spPr>
          <a:xfrm>
            <a:off x="5891819" y="2171950"/>
            <a:ext cx="2393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8" type="subTitle"/>
          </p:nvPr>
        </p:nvSpPr>
        <p:spPr>
          <a:xfrm>
            <a:off x="5887885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hasCustomPrompt="1" idx="9" type="title"/>
          </p:nvPr>
        </p:nvSpPr>
        <p:spPr>
          <a:xfrm>
            <a:off x="5887885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22"/>
          <p:cNvSpPr txBox="1"/>
          <p:nvPr>
            <p:ph idx="13" type="subTitle"/>
          </p:nvPr>
        </p:nvSpPr>
        <p:spPr>
          <a:xfrm>
            <a:off x="855396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4" type="subTitle"/>
          </p:nvPr>
        </p:nvSpPr>
        <p:spPr>
          <a:xfrm>
            <a:off x="855396" y="4104131"/>
            <a:ext cx="18804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hasCustomPrompt="1" idx="15" type="title"/>
          </p:nvPr>
        </p:nvSpPr>
        <p:spPr>
          <a:xfrm>
            <a:off x="855396" y="3397628"/>
            <a:ext cx="15240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/>
          <p:nvPr>
            <p:ph idx="16" type="subTitle"/>
          </p:nvPr>
        </p:nvSpPr>
        <p:spPr>
          <a:xfrm>
            <a:off x="3390744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7" type="subTitle"/>
          </p:nvPr>
        </p:nvSpPr>
        <p:spPr>
          <a:xfrm>
            <a:off x="3390744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hasCustomPrompt="1" idx="18" type="title"/>
          </p:nvPr>
        </p:nvSpPr>
        <p:spPr>
          <a:xfrm>
            <a:off x="3390744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22"/>
          <p:cNvSpPr txBox="1"/>
          <p:nvPr>
            <p:ph idx="19" type="subTitle"/>
          </p:nvPr>
        </p:nvSpPr>
        <p:spPr>
          <a:xfrm>
            <a:off x="5887885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20" type="subTitle"/>
          </p:nvPr>
        </p:nvSpPr>
        <p:spPr>
          <a:xfrm>
            <a:off x="5887885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2"/>
          <p:cNvSpPr txBox="1"/>
          <p:nvPr>
            <p:ph hasCustomPrompt="1" idx="21" type="title"/>
          </p:nvPr>
        </p:nvSpPr>
        <p:spPr>
          <a:xfrm>
            <a:off x="5887885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5" name="Google Shape;235;p22"/>
          <p:cNvGrpSpPr/>
          <p:nvPr/>
        </p:nvGrpSpPr>
        <p:grpSpPr>
          <a:xfrm>
            <a:off x="5663143" y="225920"/>
            <a:ext cx="3827400" cy="1369111"/>
            <a:chOff x="5663143" y="225920"/>
            <a:chExt cx="3827400" cy="1369111"/>
          </a:xfrm>
        </p:grpSpPr>
        <p:sp>
          <p:nvSpPr>
            <p:cNvPr id="236" name="Google Shape;236;p22"/>
            <p:cNvSpPr/>
            <p:nvPr/>
          </p:nvSpPr>
          <p:spPr>
            <a:xfrm>
              <a:off x="5873324" y="225920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862233" y="1394121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8373376" y="1287494"/>
              <a:ext cx="1117166" cy="200909"/>
            </a:xfrm>
            <a:custGeom>
              <a:rect b="b" l="l" r="r" t="t"/>
              <a:pathLst>
                <a:path extrusionOk="0" h="8837" w="49144">
                  <a:moveTo>
                    <a:pt x="1" y="1"/>
                  </a:moveTo>
                  <a:lnTo>
                    <a:pt x="49144" y="1"/>
                  </a:lnTo>
                  <a:lnTo>
                    <a:pt x="49144" y="8837"/>
                  </a:lnTo>
                  <a:lnTo>
                    <a:pt x="1" y="88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sngStrike"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571735" y="757541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663143" y="641989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">
  <p:cSld name="TITLE_AND_TWO_COLUMNS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718300" y="538325"/>
            <a:ext cx="49095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1" type="subTitle"/>
          </p:nvPr>
        </p:nvSpPr>
        <p:spPr>
          <a:xfrm>
            <a:off x="718305" y="1508099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2" type="subTitle"/>
          </p:nvPr>
        </p:nvSpPr>
        <p:spPr>
          <a:xfrm>
            <a:off x="718339" y="1847005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3" type="subTitle"/>
          </p:nvPr>
        </p:nvSpPr>
        <p:spPr>
          <a:xfrm>
            <a:off x="3385316" y="2565134"/>
            <a:ext cx="2432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4" type="subTitle"/>
          </p:nvPr>
        </p:nvSpPr>
        <p:spPr>
          <a:xfrm>
            <a:off x="3385315" y="2907069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5" type="subTitle"/>
          </p:nvPr>
        </p:nvSpPr>
        <p:spPr>
          <a:xfrm>
            <a:off x="6025019" y="3626189"/>
            <a:ext cx="24324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6" type="subTitle"/>
          </p:nvPr>
        </p:nvSpPr>
        <p:spPr>
          <a:xfrm>
            <a:off x="6021075" y="3968124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3"/>
          <p:cNvSpPr/>
          <p:nvPr/>
        </p:nvSpPr>
        <p:spPr>
          <a:xfrm flipH="1">
            <a:off x="36165" y="340681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flipH="1">
            <a:off x="1878770" y="393280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flipH="1">
            <a:off x="-138" y="4565513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1225201" y="446313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flipH="1">
            <a:off x="-51" y="3932800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218" y="327745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">
  <p:cSld name="ONE_COLUMN_TEXT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720300" y="538325"/>
            <a:ext cx="38811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24"/>
          <p:cNvSpPr txBox="1"/>
          <p:nvPr>
            <p:ph idx="1" type="subTitle"/>
          </p:nvPr>
        </p:nvSpPr>
        <p:spPr>
          <a:xfrm>
            <a:off x="5118562" y="3401855"/>
            <a:ext cx="31368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7242489" y="228218"/>
            <a:ext cx="1901528" cy="1263929"/>
            <a:chOff x="1666875" y="659700"/>
            <a:chExt cx="2809586" cy="1867507"/>
          </a:xfrm>
        </p:grpSpPr>
        <p:sp>
          <p:nvSpPr>
            <p:cNvPr id="267" name="Google Shape;267;p24"/>
            <p:cNvSpPr/>
            <p:nvPr/>
          </p:nvSpPr>
          <p:spPr>
            <a:xfrm>
              <a:off x="3595895" y="65970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327722" y="2227007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666875" y="1448947"/>
              <a:ext cx="2236225" cy="300200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174150" y="65970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150" y="373146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993" y="118998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ONE_COLUMN_TEXT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4601500" y="140841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25"/>
          <p:cNvSpPr txBox="1"/>
          <p:nvPr>
            <p:ph idx="1" type="subTitle"/>
          </p:nvPr>
        </p:nvSpPr>
        <p:spPr>
          <a:xfrm>
            <a:off x="4604400" y="2910735"/>
            <a:ext cx="38193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5"/>
          <p:cNvSpPr/>
          <p:nvPr/>
        </p:nvSpPr>
        <p:spPr>
          <a:xfrm flipH="1">
            <a:off x="-66802" y="2348150"/>
            <a:ext cx="161090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flipH="1">
            <a:off x="36188" y="3407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>
            <a:off x="1878793" y="3938231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>
            <a:off x="-66844" y="2877425"/>
            <a:ext cx="983395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 flipH="1">
            <a:off x="1318131" y="287741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flipH="1">
            <a:off x="-66728" y="4566025"/>
            <a:ext cx="1441577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flipH="1">
            <a:off x="1786609" y="234814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1225224" y="446365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flipH="1">
            <a:off x="-66794" y="3938225"/>
            <a:ext cx="173772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25" y="2483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4173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ctrTitle"/>
          </p:nvPr>
        </p:nvSpPr>
        <p:spPr>
          <a:xfrm>
            <a:off x="4606318" y="1014003"/>
            <a:ext cx="4451700" cy="25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6"/>
          <p:cNvSpPr txBox="1"/>
          <p:nvPr>
            <p:ph hasCustomPrompt="1" idx="2" type="title"/>
          </p:nvPr>
        </p:nvSpPr>
        <p:spPr>
          <a:xfrm>
            <a:off x="1696313" y="460266"/>
            <a:ext cx="29100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26"/>
          <p:cNvSpPr/>
          <p:nvPr/>
        </p:nvSpPr>
        <p:spPr>
          <a:xfrm>
            <a:off x="96222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80777" y="44673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3" y="499733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766964" y="393736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-12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1084692" y="49955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1993" y="4371326"/>
            <a:ext cx="1210375" cy="19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6"/>
          <p:cNvGrpSpPr/>
          <p:nvPr/>
        </p:nvGrpSpPr>
        <p:grpSpPr>
          <a:xfrm>
            <a:off x="7333313" y="225922"/>
            <a:ext cx="1987326" cy="734779"/>
            <a:chOff x="2174150" y="979440"/>
            <a:chExt cx="2936357" cy="1085666"/>
          </a:xfrm>
        </p:grpSpPr>
        <p:sp>
          <p:nvSpPr>
            <p:cNvPr id="300" name="Google Shape;300;p26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61846" y="1764906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3" name="Google Shape;3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093" y="384133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/>
          <p:nvPr/>
        </p:nvSpPr>
        <p:spPr>
          <a:xfrm>
            <a:off x="7437250" y="4467350"/>
            <a:ext cx="1454067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2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ctrTitle"/>
          </p:nvPr>
        </p:nvSpPr>
        <p:spPr>
          <a:xfrm>
            <a:off x="756875" y="2091406"/>
            <a:ext cx="38517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8" name="Google Shape;308;p27"/>
          <p:cNvSpPr txBox="1"/>
          <p:nvPr>
            <p:ph hasCustomPrompt="1" idx="2" type="title"/>
          </p:nvPr>
        </p:nvSpPr>
        <p:spPr>
          <a:xfrm>
            <a:off x="748216" y="545845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27"/>
          <p:cNvSpPr/>
          <p:nvPr/>
        </p:nvSpPr>
        <p:spPr>
          <a:xfrm>
            <a:off x="6649878" y="340387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259370" y="393609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5290764" y="393609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5687638" y="340387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2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ctrTitle"/>
          </p:nvPr>
        </p:nvSpPr>
        <p:spPr>
          <a:xfrm>
            <a:off x="4608575" y="1556325"/>
            <a:ext cx="33399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9" name="Google Shape;319;p28"/>
          <p:cNvSpPr txBox="1"/>
          <p:nvPr>
            <p:ph hasCustomPrompt="1" idx="2" type="title"/>
          </p:nvPr>
        </p:nvSpPr>
        <p:spPr>
          <a:xfrm>
            <a:off x="756875" y="540818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28"/>
          <p:cNvSpPr/>
          <p:nvPr/>
        </p:nvSpPr>
        <p:spPr>
          <a:xfrm>
            <a:off x="1299232" y="287742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440931" y="394187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273981" y="446739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1908724" y="340964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-6332" y="340964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336991" y="287742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solidFill>
            <a:srgbClr val="FFCF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1154346" y="4467394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25" y="3250425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93" y="4050556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TITLE_1_2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ctrTitle"/>
          </p:nvPr>
        </p:nvSpPr>
        <p:spPr>
          <a:xfrm>
            <a:off x="4608575" y="1147932"/>
            <a:ext cx="2730000" cy="14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2" name="Google Shape;332;p29"/>
          <p:cNvSpPr txBox="1"/>
          <p:nvPr>
            <p:ph hasCustomPrompt="1" idx="2" type="title"/>
          </p:nvPr>
        </p:nvSpPr>
        <p:spPr>
          <a:xfrm>
            <a:off x="756875" y="1060574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29"/>
          <p:cNvSpPr/>
          <p:nvPr/>
        </p:nvSpPr>
        <p:spPr>
          <a:xfrm>
            <a:off x="664987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5791577" y="44718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5624628" y="5003907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7628945" y="39396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5687638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6504992" y="5003907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440931" y="34119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73981" y="393741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-6321" y="4996746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73981" y="4471680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1154346" y="393741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1993" y="3520581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ITLE_AND_TWO_COLUMNS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855404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831825" y="2131168"/>
            <a:ext cx="15171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3375203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3351604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5891819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5887885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855396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855396" y="3824158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0"/>
          <p:cNvSpPr txBox="1"/>
          <p:nvPr>
            <p:ph idx="9" type="subTitle"/>
          </p:nvPr>
        </p:nvSpPr>
        <p:spPr>
          <a:xfrm>
            <a:off x="339074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0"/>
          <p:cNvSpPr txBox="1"/>
          <p:nvPr>
            <p:ph idx="13" type="subTitle"/>
          </p:nvPr>
        </p:nvSpPr>
        <p:spPr>
          <a:xfrm>
            <a:off x="3390744" y="3826999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0"/>
          <p:cNvSpPr txBox="1"/>
          <p:nvPr>
            <p:ph idx="14" type="subTitle"/>
          </p:nvPr>
        </p:nvSpPr>
        <p:spPr>
          <a:xfrm>
            <a:off x="588789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0"/>
          <p:cNvSpPr txBox="1"/>
          <p:nvPr>
            <p:ph idx="15" type="subTitle"/>
          </p:nvPr>
        </p:nvSpPr>
        <p:spPr>
          <a:xfrm>
            <a:off x="5887885" y="3826999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0"/>
          <p:cNvSpPr/>
          <p:nvPr/>
        </p:nvSpPr>
        <p:spPr>
          <a:xfrm>
            <a:off x="6862233" y="758854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7569896" y="12875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8373375" y="65700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363" name="Google Shape;363;p30"/>
          <p:cNvSpPr/>
          <p:nvPr/>
        </p:nvSpPr>
        <p:spPr>
          <a:xfrm>
            <a:off x="6571735" y="223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3327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>
            <a:off x="8303105" y="620950"/>
            <a:ext cx="840967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306526" y="225364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5868" y="76483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720300" y="1230031"/>
            <a:ext cx="77034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1">
  <p:cSld name="TITLE_AND_TWO_COLUMNS_1_2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31"/>
          <p:cNvSpPr txBox="1"/>
          <p:nvPr>
            <p:ph idx="1" type="subTitle"/>
          </p:nvPr>
        </p:nvSpPr>
        <p:spPr>
          <a:xfrm>
            <a:off x="936768" y="2250496"/>
            <a:ext cx="18288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idx="2" type="subTitle"/>
          </p:nvPr>
        </p:nvSpPr>
        <p:spPr>
          <a:xfrm>
            <a:off x="936769" y="2589971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3" type="subTitle"/>
          </p:nvPr>
        </p:nvSpPr>
        <p:spPr>
          <a:xfrm>
            <a:off x="6405277" y="1715661"/>
            <a:ext cx="2014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1"/>
          <p:cNvSpPr txBox="1"/>
          <p:nvPr>
            <p:ph idx="4" type="subTitle"/>
          </p:nvPr>
        </p:nvSpPr>
        <p:spPr>
          <a:xfrm>
            <a:off x="6405277" y="2057891"/>
            <a:ext cx="1740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1"/>
          <p:cNvSpPr txBox="1"/>
          <p:nvPr>
            <p:ph idx="5" type="subTitle"/>
          </p:nvPr>
        </p:nvSpPr>
        <p:spPr>
          <a:xfrm>
            <a:off x="936761" y="3430400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1"/>
          <p:cNvSpPr txBox="1"/>
          <p:nvPr>
            <p:ph idx="6" type="subTitle"/>
          </p:nvPr>
        </p:nvSpPr>
        <p:spPr>
          <a:xfrm>
            <a:off x="936761" y="3774864"/>
            <a:ext cx="1828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7" type="subTitle"/>
          </p:nvPr>
        </p:nvSpPr>
        <p:spPr>
          <a:xfrm>
            <a:off x="6405277" y="2883407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1"/>
          <p:cNvSpPr txBox="1"/>
          <p:nvPr>
            <p:ph idx="8" type="subTitle"/>
          </p:nvPr>
        </p:nvSpPr>
        <p:spPr>
          <a:xfrm>
            <a:off x="6405277" y="3231548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6" name="Google Shape;376;p31"/>
          <p:cNvGrpSpPr/>
          <p:nvPr/>
        </p:nvGrpSpPr>
        <p:grpSpPr>
          <a:xfrm>
            <a:off x="7619063" y="225922"/>
            <a:ext cx="1558318" cy="734779"/>
            <a:chOff x="2174150" y="979440"/>
            <a:chExt cx="2302479" cy="1085666"/>
          </a:xfrm>
        </p:grpSpPr>
        <p:sp>
          <p:nvSpPr>
            <p:cNvPr id="377" name="Google Shape;377;p31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961846" y="1764906"/>
              <a:ext cx="1514784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578221" y="6614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2">
  <p:cSld name="TITLE_AND_TWO_COLUMNS_1_2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32"/>
          <p:cNvSpPr txBox="1"/>
          <p:nvPr>
            <p:ph idx="1" type="subTitle"/>
          </p:nvPr>
        </p:nvSpPr>
        <p:spPr>
          <a:xfrm>
            <a:off x="720300" y="143594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2"/>
          <p:cNvSpPr txBox="1"/>
          <p:nvPr>
            <p:ph idx="2" type="subTitle"/>
          </p:nvPr>
        </p:nvSpPr>
        <p:spPr>
          <a:xfrm>
            <a:off x="1037100" y="190044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2"/>
          <p:cNvSpPr txBox="1"/>
          <p:nvPr>
            <p:ph idx="3" type="subTitle"/>
          </p:nvPr>
        </p:nvSpPr>
        <p:spPr>
          <a:xfrm>
            <a:off x="720300" y="2850783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2"/>
          <p:cNvSpPr txBox="1"/>
          <p:nvPr>
            <p:ph idx="4" type="subTitle"/>
          </p:nvPr>
        </p:nvSpPr>
        <p:spPr>
          <a:xfrm>
            <a:off x="1037100" y="3309992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2"/>
          <p:cNvSpPr txBox="1"/>
          <p:nvPr>
            <p:ph idx="5" type="subTitle"/>
          </p:nvPr>
        </p:nvSpPr>
        <p:spPr>
          <a:xfrm>
            <a:off x="6324610" y="214439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2"/>
          <p:cNvSpPr txBox="1"/>
          <p:nvPr>
            <p:ph idx="6" type="subTitle"/>
          </p:nvPr>
        </p:nvSpPr>
        <p:spPr>
          <a:xfrm>
            <a:off x="6324610" y="260889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2"/>
          <p:cNvSpPr txBox="1"/>
          <p:nvPr>
            <p:ph idx="7" type="subTitle"/>
          </p:nvPr>
        </p:nvSpPr>
        <p:spPr>
          <a:xfrm>
            <a:off x="6324607" y="353662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2"/>
          <p:cNvSpPr txBox="1"/>
          <p:nvPr>
            <p:ph idx="8" type="subTitle"/>
          </p:nvPr>
        </p:nvSpPr>
        <p:spPr>
          <a:xfrm>
            <a:off x="6324603" y="4023638"/>
            <a:ext cx="1667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2"/>
          <p:cNvSpPr/>
          <p:nvPr/>
        </p:nvSpPr>
        <p:spPr>
          <a:xfrm flipH="1">
            <a:off x="-28774" y="4474938"/>
            <a:ext cx="74907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 flipH="1">
            <a:off x="6685363" y="222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 flipH="1">
            <a:off x="8527968" y="74846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 flipH="1">
            <a:off x="-28690" y="4997325"/>
            <a:ext cx="1394739" cy="20471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 flipH="1">
            <a:off x="7874399" y="1273897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 flipH="1">
            <a:off x="6329434" y="74846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300" y="486475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318" y="944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2">
  <p:cSld name="TITLE_AND_TWO_COLUMNS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33"/>
          <p:cNvSpPr txBox="1"/>
          <p:nvPr>
            <p:ph idx="1" type="subTitle"/>
          </p:nvPr>
        </p:nvSpPr>
        <p:spPr>
          <a:xfrm>
            <a:off x="703004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3"/>
          <p:cNvSpPr txBox="1"/>
          <p:nvPr>
            <p:ph idx="2" type="subTitle"/>
          </p:nvPr>
        </p:nvSpPr>
        <p:spPr>
          <a:xfrm>
            <a:off x="703004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3"/>
          <p:cNvSpPr txBox="1"/>
          <p:nvPr>
            <p:ph idx="3" type="subTitle"/>
          </p:nvPr>
        </p:nvSpPr>
        <p:spPr>
          <a:xfrm>
            <a:off x="3632152" y="3932701"/>
            <a:ext cx="1881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3"/>
          <p:cNvSpPr txBox="1"/>
          <p:nvPr>
            <p:ph idx="4" type="subTitle"/>
          </p:nvPr>
        </p:nvSpPr>
        <p:spPr>
          <a:xfrm>
            <a:off x="3632902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3"/>
          <p:cNvSpPr txBox="1"/>
          <p:nvPr>
            <p:ph idx="5" type="subTitle"/>
          </p:nvPr>
        </p:nvSpPr>
        <p:spPr>
          <a:xfrm>
            <a:off x="6517841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3"/>
          <p:cNvSpPr txBox="1"/>
          <p:nvPr>
            <p:ph idx="6" type="subTitle"/>
          </p:nvPr>
        </p:nvSpPr>
        <p:spPr>
          <a:xfrm>
            <a:off x="6520391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3"/>
          <p:cNvSpPr/>
          <p:nvPr/>
        </p:nvSpPr>
        <p:spPr>
          <a:xfrm>
            <a:off x="5873324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6862225" y="1290288"/>
            <a:ext cx="2303850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7569896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8186822" y="1188425"/>
            <a:ext cx="979194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13" name="Google Shape;413;p33"/>
          <p:cNvSpPr/>
          <p:nvPr/>
        </p:nvSpPr>
        <p:spPr>
          <a:xfrm>
            <a:off x="6562210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3618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3">
  <p:cSld name="TITLE_AND_TWO_COLUMNS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720300" y="538318"/>
            <a:ext cx="488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4"/>
          <p:cNvSpPr txBox="1"/>
          <p:nvPr>
            <p:ph idx="1" type="subTitle"/>
          </p:nvPr>
        </p:nvSpPr>
        <p:spPr>
          <a:xfrm>
            <a:off x="735904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4"/>
          <p:cNvSpPr txBox="1"/>
          <p:nvPr>
            <p:ph idx="2" type="subTitle"/>
          </p:nvPr>
        </p:nvSpPr>
        <p:spPr>
          <a:xfrm>
            <a:off x="736950" y="3282487"/>
            <a:ext cx="20280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4"/>
          <p:cNvSpPr txBox="1"/>
          <p:nvPr>
            <p:ph idx="3" type="subTitle"/>
          </p:nvPr>
        </p:nvSpPr>
        <p:spPr>
          <a:xfrm>
            <a:off x="3556432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4"/>
          <p:cNvSpPr txBox="1"/>
          <p:nvPr>
            <p:ph idx="4" type="subTitle"/>
          </p:nvPr>
        </p:nvSpPr>
        <p:spPr>
          <a:xfrm>
            <a:off x="3556432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4"/>
          <p:cNvSpPr txBox="1"/>
          <p:nvPr>
            <p:ph idx="5" type="subTitle"/>
          </p:nvPr>
        </p:nvSpPr>
        <p:spPr>
          <a:xfrm>
            <a:off x="6377992" y="2939301"/>
            <a:ext cx="2030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4"/>
          <p:cNvSpPr txBox="1"/>
          <p:nvPr>
            <p:ph idx="6" type="subTitle"/>
          </p:nvPr>
        </p:nvSpPr>
        <p:spPr>
          <a:xfrm>
            <a:off x="6377997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4"/>
          <p:cNvSpPr/>
          <p:nvPr/>
        </p:nvSpPr>
        <p:spPr>
          <a:xfrm>
            <a:off x="5920949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6924125" y="1288488"/>
            <a:ext cx="2219931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7617521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8421000" y="1178900"/>
            <a:ext cx="7230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28" name="Google Shape;428;p34"/>
          <p:cNvSpPr/>
          <p:nvPr/>
        </p:nvSpPr>
        <p:spPr>
          <a:xfrm>
            <a:off x="6619360" y="761516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6692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2">
  <p:cSld name="TITLE_AND_TWO_COLUMNS_1_1_1_1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4605338" y="1684960"/>
            <a:ext cx="23958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35"/>
          <p:cNvSpPr txBox="1"/>
          <p:nvPr>
            <p:ph idx="1" type="subTitle"/>
          </p:nvPr>
        </p:nvSpPr>
        <p:spPr>
          <a:xfrm>
            <a:off x="4605338" y="3177592"/>
            <a:ext cx="38349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5"/>
          <p:cNvSpPr/>
          <p:nvPr/>
        </p:nvSpPr>
        <p:spPr>
          <a:xfrm>
            <a:off x="6631049" y="225920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10213663" y="-1535996"/>
            <a:ext cx="1484910" cy="199363"/>
          </a:xfrm>
          <a:custGeom>
            <a:rect b="b" l="l" r="r" t="t"/>
            <a:pathLst>
              <a:path extrusionOk="0" h="8769" w="65321">
                <a:moveTo>
                  <a:pt x="0" y="0"/>
                </a:moveTo>
                <a:lnTo>
                  <a:pt x="0" y="8768"/>
                </a:lnTo>
                <a:lnTo>
                  <a:pt x="65320" y="8768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8373375" y="118705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38" name="Google Shape;438;p35"/>
          <p:cNvSpPr/>
          <p:nvPr/>
        </p:nvSpPr>
        <p:spPr>
          <a:xfrm>
            <a:off x="7214510" y="7562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5918" y="86501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3">
  <p:cSld name="TITLE_AND_TWO_COLUMNS_1_1_1_1_2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720300" y="1409361"/>
            <a:ext cx="23958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" name="Google Shape;443;p36"/>
          <p:cNvSpPr txBox="1"/>
          <p:nvPr>
            <p:ph idx="1" type="subTitle"/>
          </p:nvPr>
        </p:nvSpPr>
        <p:spPr>
          <a:xfrm>
            <a:off x="720300" y="2906769"/>
            <a:ext cx="3831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6"/>
          <p:cNvSpPr/>
          <p:nvPr/>
        </p:nvSpPr>
        <p:spPr>
          <a:xfrm flipH="1">
            <a:off x="741882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flipH="1">
            <a:off x="7638196" y="226000"/>
            <a:ext cx="1534379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flipH="1">
            <a:off x="8026842" y="128750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 flipH="1">
            <a:off x="1119187" y="660870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48" name="Google Shape;448;p36"/>
          <p:cNvSpPr/>
          <p:nvPr/>
        </p:nvSpPr>
        <p:spPr>
          <a:xfrm flipH="1">
            <a:off x="-51" y="757525"/>
            <a:ext cx="1804451" cy="199385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6776535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7943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4">
  <p:cSld name="TITLE_AND_TWO_COLUMNS_1_1_1_1_2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720300" y="1409199"/>
            <a:ext cx="239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4" name="Google Shape;454;p37"/>
          <p:cNvSpPr txBox="1"/>
          <p:nvPr>
            <p:ph idx="1" type="subTitle"/>
          </p:nvPr>
        </p:nvSpPr>
        <p:spPr>
          <a:xfrm>
            <a:off x="720300" y="2906776"/>
            <a:ext cx="23922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7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4">
  <p:cSld name="TITLE_AND_TWO_COLUMNS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idx="1" type="subTitle"/>
          </p:nvPr>
        </p:nvSpPr>
        <p:spPr>
          <a:xfrm>
            <a:off x="894923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8"/>
          <p:cNvSpPr txBox="1"/>
          <p:nvPr>
            <p:ph idx="2" type="subTitle"/>
          </p:nvPr>
        </p:nvSpPr>
        <p:spPr>
          <a:xfrm>
            <a:off x="894923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8"/>
          <p:cNvSpPr txBox="1"/>
          <p:nvPr>
            <p:ph idx="3" type="subTitle"/>
          </p:nvPr>
        </p:nvSpPr>
        <p:spPr>
          <a:xfrm>
            <a:off x="3696047" y="3407960"/>
            <a:ext cx="2099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8"/>
          <p:cNvSpPr txBox="1"/>
          <p:nvPr>
            <p:ph idx="4" type="subTitle"/>
          </p:nvPr>
        </p:nvSpPr>
        <p:spPr>
          <a:xfrm>
            <a:off x="3696047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8"/>
          <p:cNvSpPr txBox="1"/>
          <p:nvPr>
            <p:ph idx="5" type="subTitle"/>
          </p:nvPr>
        </p:nvSpPr>
        <p:spPr>
          <a:xfrm>
            <a:off x="6480510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8"/>
          <p:cNvSpPr txBox="1"/>
          <p:nvPr>
            <p:ph idx="6" type="subTitle"/>
          </p:nvPr>
        </p:nvSpPr>
        <p:spPr>
          <a:xfrm>
            <a:off x="6480510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8"/>
          <p:cNvSpPr txBox="1"/>
          <p:nvPr>
            <p:ph type="title"/>
          </p:nvPr>
        </p:nvSpPr>
        <p:spPr>
          <a:xfrm>
            <a:off x="4572000" y="538325"/>
            <a:ext cx="38328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38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77" name="Google Shape;477;p38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5">
  <p:cSld name="TITLE_AND_TWO_COLUMNS_1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39"/>
          <p:cNvSpPr txBox="1"/>
          <p:nvPr>
            <p:ph idx="1" type="subTitle"/>
          </p:nvPr>
        </p:nvSpPr>
        <p:spPr>
          <a:xfrm>
            <a:off x="8279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39"/>
          <p:cNvSpPr txBox="1"/>
          <p:nvPr>
            <p:ph idx="2" type="subTitle"/>
          </p:nvPr>
        </p:nvSpPr>
        <p:spPr>
          <a:xfrm>
            <a:off x="8279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39"/>
          <p:cNvSpPr/>
          <p:nvPr/>
        </p:nvSpPr>
        <p:spPr>
          <a:xfrm>
            <a:off x="5873324" y="2276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7569896" y="18150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8373375" y="11826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87" name="Google Shape;487;p39"/>
          <p:cNvSpPr/>
          <p:nvPr/>
        </p:nvSpPr>
        <p:spPr>
          <a:xfrm>
            <a:off x="6571735" y="7555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43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9"/>
          <p:cNvSpPr txBox="1"/>
          <p:nvPr>
            <p:ph idx="3" type="subTitle"/>
          </p:nvPr>
        </p:nvSpPr>
        <p:spPr>
          <a:xfrm>
            <a:off x="37447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9"/>
          <p:cNvSpPr txBox="1"/>
          <p:nvPr>
            <p:ph idx="4" type="subTitle"/>
          </p:nvPr>
        </p:nvSpPr>
        <p:spPr>
          <a:xfrm>
            <a:off x="37447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39"/>
          <p:cNvSpPr txBox="1"/>
          <p:nvPr>
            <p:ph idx="5" type="subTitle"/>
          </p:nvPr>
        </p:nvSpPr>
        <p:spPr>
          <a:xfrm>
            <a:off x="646975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9"/>
          <p:cNvSpPr txBox="1"/>
          <p:nvPr>
            <p:ph idx="6" type="subTitle"/>
          </p:nvPr>
        </p:nvSpPr>
        <p:spPr>
          <a:xfrm>
            <a:off x="6469767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39"/>
          <p:cNvSpPr txBox="1"/>
          <p:nvPr>
            <p:ph hasCustomPrompt="1" idx="7" type="title"/>
          </p:nvPr>
        </p:nvSpPr>
        <p:spPr>
          <a:xfrm>
            <a:off x="82790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4" name="Google Shape;494;p39"/>
          <p:cNvSpPr txBox="1"/>
          <p:nvPr>
            <p:ph hasCustomPrompt="1" idx="8" type="title"/>
          </p:nvPr>
        </p:nvSpPr>
        <p:spPr>
          <a:xfrm>
            <a:off x="3744704" y="362918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5" name="Google Shape;495;p39"/>
          <p:cNvSpPr txBox="1"/>
          <p:nvPr>
            <p:ph hasCustomPrompt="1" idx="9" type="title"/>
          </p:nvPr>
        </p:nvSpPr>
        <p:spPr>
          <a:xfrm>
            <a:off x="646975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2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"/>
          <p:cNvSpPr txBox="1"/>
          <p:nvPr>
            <p:ph type="title"/>
          </p:nvPr>
        </p:nvSpPr>
        <p:spPr>
          <a:xfrm>
            <a:off x="720300" y="566203"/>
            <a:ext cx="38811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9" name="Google Shape;499;p40"/>
          <p:cNvSpPr txBox="1"/>
          <p:nvPr>
            <p:ph idx="1" type="subTitle"/>
          </p:nvPr>
        </p:nvSpPr>
        <p:spPr>
          <a:xfrm>
            <a:off x="5879525" y="1854705"/>
            <a:ext cx="254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40"/>
          <p:cNvSpPr/>
          <p:nvPr/>
        </p:nvSpPr>
        <p:spPr>
          <a:xfrm>
            <a:off x="6649878" y="3405209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0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0"/>
          <p:cNvSpPr/>
          <p:nvPr/>
        </p:nvSpPr>
        <p:spPr>
          <a:xfrm>
            <a:off x="7259370" y="39313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"/>
          <p:cNvSpPr/>
          <p:nvPr/>
        </p:nvSpPr>
        <p:spPr>
          <a:xfrm>
            <a:off x="5344314" y="3931329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5687638" y="3405209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1975" y="3550138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693" y="433938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/>
        </p:nvSpPr>
        <p:spPr>
          <a:xfrm>
            <a:off x="720300" y="2966887"/>
            <a:ext cx="32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0" name="Google Shape;5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300" y="93650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720300" y="1851308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4602749" y="3234050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4602749" y="231925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>
            <a:off x="5873324" y="22981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6862233" y="1285216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874696" y="1814711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373375" y="1094800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4" name="Google Shape;54;p5"/>
          <p:cNvSpPr/>
          <p:nvPr/>
        </p:nvSpPr>
        <p:spPr>
          <a:xfrm>
            <a:off x="6571735" y="75468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AND_TWO_COLUMNS_1_1_1_1_1_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3" name="Google Shape;513;p41"/>
          <p:cNvSpPr/>
          <p:nvPr/>
        </p:nvSpPr>
        <p:spPr>
          <a:xfrm>
            <a:off x="5873324" y="22644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6862233" y="12945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7569896" y="1816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8373375" y="11879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17" name="Google Shape;517;p41"/>
          <p:cNvSpPr/>
          <p:nvPr/>
        </p:nvSpPr>
        <p:spPr>
          <a:xfrm>
            <a:off x="6571735" y="750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9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">
  <p:cSld name="TITLE_AND_TWO_COLUMNS_1_1_1_1_1_1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2" name="Google Shape;522;p42"/>
          <p:cNvSpPr txBox="1"/>
          <p:nvPr>
            <p:ph idx="1" type="subTitle"/>
          </p:nvPr>
        </p:nvSpPr>
        <p:spPr>
          <a:xfrm>
            <a:off x="720300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3" name="Google Shape;523;p42"/>
          <p:cNvSpPr/>
          <p:nvPr/>
        </p:nvSpPr>
        <p:spPr>
          <a:xfrm>
            <a:off x="6862233" y="3346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8373375" y="228050"/>
            <a:ext cx="8278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25" name="Google Shape;525;p42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 txBox="1"/>
          <p:nvPr>
            <p:ph idx="2" type="subTitle"/>
          </p:nvPr>
        </p:nvSpPr>
        <p:spPr>
          <a:xfrm>
            <a:off x="4608575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7" name="Google Shape;527;p42"/>
          <p:cNvSpPr txBox="1"/>
          <p:nvPr>
            <p:ph idx="3" type="subTitle"/>
          </p:nvPr>
        </p:nvSpPr>
        <p:spPr>
          <a:xfrm>
            <a:off x="7278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42"/>
          <p:cNvSpPr txBox="1"/>
          <p:nvPr>
            <p:ph idx="4" type="subTitle"/>
          </p:nvPr>
        </p:nvSpPr>
        <p:spPr>
          <a:xfrm>
            <a:off x="46085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 1">
  <p:cSld name="TITLE_AND_TWO_COLUMNS_1_1_1_1_1_1_1_1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/>
          <p:nvPr>
            <p:ph type="title"/>
          </p:nvPr>
        </p:nvSpPr>
        <p:spPr>
          <a:xfrm>
            <a:off x="4572000" y="539496"/>
            <a:ext cx="3851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43"/>
          <p:cNvSpPr txBox="1"/>
          <p:nvPr>
            <p:ph idx="1" type="subTitle"/>
          </p:nvPr>
        </p:nvSpPr>
        <p:spPr>
          <a:xfrm>
            <a:off x="720300" y="2194560"/>
            <a:ext cx="38517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33" name="Google Shape;533;p43"/>
          <p:cNvSpPr txBox="1"/>
          <p:nvPr>
            <p:ph idx="2" type="subTitle"/>
          </p:nvPr>
        </p:nvSpPr>
        <p:spPr>
          <a:xfrm>
            <a:off x="728450" y="1655064"/>
            <a:ext cx="3851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3"/>
          <p:cNvSpPr/>
          <p:nvPr/>
        </p:nvSpPr>
        <p:spPr>
          <a:xfrm flipH="1">
            <a:off x="305275" y="103648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"/>
          <p:cNvSpPr/>
          <p:nvPr/>
        </p:nvSpPr>
        <p:spPr>
          <a:xfrm flipH="1">
            <a:off x="-17717" y="564150"/>
            <a:ext cx="738020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 flipH="1">
            <a:off x="-17663" y="-2979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37" name="Google Shape;53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4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4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5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54" name="Google Shape;554;p45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/>
          <p:nvPr/>
        </p:nvSpPr>
        <p:spPr>
          <a:xfrm>
            <a:off x="4572000" y="4857750"/>
            <a:ext cx="4572000" cy="285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6"/>
          <p:cNvSpPr/>
          <p:nvPr/>
        </p:nvSpPr>
        <p:spPr>
          <a:xfrm>
            <a:off x="0" y="4857750"/>
            <a:ext cx="4572000" cy="28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25" scaled="0"/>
          </a:gradFill>
          <a:ln>
            <a:noFill/>
          </a:ln>
          <a:effectLst>
            <a:outerShdw blurRad="50800" rotWithShape="0" algn="tl" dir="5400000" dist="88900">
              <a:srgbClr val="000000">
                <a:alpha val="40000"/>
              </a:srgbClr>
            </a:outerShdw>
          </a:effectLst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1" y="4866086"/>
            <a:ext cx="4572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Imed Bouchrika</a:t>
            </a: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Startups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304800" y="800101"/>
            <a:ext cx="83820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/>
            </a:lvl1pPr>
            <a:lvl2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62" name="Google Shape;562;p46"/>
          <p:cNvSpPr txBox="1"/>
          <p:nvPr>
            <p:ph type="title"/>
          </p:nvPr>
        </p:nvSpPr>
        <p:spPr>
          <a:xfrm>
            <a:off x="0" y="0"/>
            <a:ext cx="891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3" name="Google Shape;563;p46"/>
          <p:cNvSpPr txBox="1"/>
          <p:nvPr>
            <p:ph idx="12" type="sldNum"/>
          </p:nvPr>
        </p:nvSpPr>
        <p:spPr>
          <a:xfrm>
            <a:off x="7929586" y="4869658"/>
            <a:ext cx="12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6"/>
          <p:cNvSpPr txBox="1"/>
          <p:nvPr/>
        </p:nvSpPr>
        <p:spPr>
          <a:xfrm>
            <a:off x="4572000" y="4875625"/>
            <a:ext cx="3572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http://www.imed.ws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300" y="538325"/>
            <a:ext cx="4882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6"/>
          <p:cNvSpPr/>
          <p:nvPr/>
        </p:nvSpPr>
        <p:spPr>
          <a:xfrm>
            <a:off x="6862233" y="761341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696" y="1290836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73375" y="570925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61" name="Google Shape;61;p6"/>
          <p:cNvSpPr/>
          <p:nvPr/>
        </p:nvSpPr>
        <p:spPr>
          <a:xfrm>
            <a:off x="6571735" y="230812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601500" y="1410066"/>
            <a:ext cx="28620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4608576" y="2908717"/>
            <a:ext cx="38223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132" y="35389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1530781" y="340748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704799" y="4469119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249873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586700" y="3407485"/>
            <a:ext cx="706162" cy="199363"/>
          </a:xfrm>
          <a:custGeom>
            <a:rect b="b" l="l" r="r" t="t"/>
            <a:pathLst>
              <a:path extrusionOk="0" h="8769" w="31064">
                <a:moveTo>
                  <a:pt x="1" y="0"/>
                </a:moveTo>
                <a:lnTo>
                  <a:pt x="31063" y="0"/>
                </a:lnTo>
                <a:lnTo>
                  <a:pt x="31063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2130305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720300" y="526350"/>
            <a:ext cx="3851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8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5529283" y="2346770"/>
            <a:ext cx="1484910" cy="199386"/>
          </a:xfrm>
          <a:custGeom>
            <a:rect b="b" l="l" r="r" t="t"/>
            <a:pathLst>
              <a:path extrusionOk="0" h="8770" w="65321">
                <a:moveTo>
                  <a:pt x="1" y="1"/>
                </a:moveTo>
                <a:lnTo>
                  <a:pt x="1" y="8769"/>
                </a:lnTo>
                <a:lnTo>
                  <a:pt x="65321" y="8769"/>
                </a:lnTo>
                <a:lnTo>
                  <a:pt x="6532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482346" y="234677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ctrTitle"/>
          </p:nvPr>
        </p:nvSpPr>
        <p:spPr>
          <a:xfrm>
            <a:off x="720300" y="2726082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9"/>
          <p:cNvSpPr txBox="1"/>
          <p:nvPr>
            <p:ph hasCustomPrompt="1" idx="2" type="title"/>
          </p:nvPr>
        </p:nvSpPr>
        <p:spPr>
          <a:xfrm>
            <a:off x="720300" y="445123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87" name="Google Shape;8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3393" y="168270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5882306" y="75768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solidFill>
            <a:srgbClr val="F66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5041749" y="1814557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6481830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4601398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030658" y="28831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6738321" y="340082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7541801" y="2776552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95" name="Google Shape;95;p9"/>
          <p:cNvSpPr/>
          <p:nvPr/>
        </p:nvSpPr>
        <p:spPr>
          <a:xfrm>
            <a:off x="5740160" y="2344879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4601398" y="754776"/>
            <a:ext cx="1117166" cy="199363"/>
          </a:xfrm>
          <a:custGeom>
            <a:rect b="b" l="l" r="r" t="t"/>
            <a:pathLst>
              <a:path extrusionOk="0" h="8769" w="49144">
                <a:moveTo>
                  <a:pt x="0" y="0"/>
                </a:moveTo>
                <a:lnTo>
                  <a:pt x="49143" y="0"/>
                </a:lnTo>
                <a:lnTo>
                  <a:pt x="49143" y="8768"/>
                </a:lnTo>
                <a:lnTo>
                  <a:pt x="0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786218" y="2300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720300" y="538325"/>
            <a:ext cx="28755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0"/>
          <p:cNvSpPr/>
          <p:nvPr/>
        </p:nvSpPr>
        <p:spPr>
          <a:xfrm>
            <a:off x="460224" y="447276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1880430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-2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2391303" y="5004025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693" y="510749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 txBox="1"/>
          <p:nvPr>
            <p:ph type="title"/>
          </p:nvPr>
        </p:nvSpPr>
        <p:spPr>
          <a:xfrm>
            <a:off x="0" y="550525"/>
            <a:ext cx="9144000" cy="20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  Software Engineering :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400"/>
            </a:br>
            <a:r>
              <a:rPr b="1" i="1" lang="en" sz="4700"/>
              <a:t>8</a:t>
            </a:r>
            <a:r>
              <a:rPr b="1" i="1" lang="en" sz="5000"/>
              <a:t> : Software Architecture </a:t>
            </a:r>
            <a:br>
              <a:rPr b="1" i="1" lang="en" sz="5000"/>
            </a:br>
            <a:r>
              <a:rPr b="1" i="1" lang="en" sz="5000"/>
              <a:t> Part 1</a:t>
            </a:r>
            <a:endParaRPr b="1" i="1" sz="3000"/>
          </a:p>
        </p:txBody>
      </p:sp>
      <p:sp>
        <p:nvSpPr>
          <p:cNvPr id="570" name="Google Shape;570;p47"/>
          <p:cNvSpPr txBox="1"/>
          <p:nvPr>
            <p:ph idx="4294967295" type="title"/>
          </p:nvPr>
        </p:nvSpPr>
        <p:spPr>
          <a:xfrm>
            <a:off x="3993525" y="3281900"/>
            <a:ext cx="5018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Professor Imed Bouchrika</a:t>
            </a:r>
            <a:br>
              <a:rPr lang="en" sz="3000"/>
            </a:br>
            <a:r>
              <a:rPr lang="en" sz="1700"/>
              <a:t>National School of </a:t>
            </a:r>
            <a:r>
              <a:rPr lang="en" sz="1700"/>
              <a:t>Artificial</a:t>
            </a:r>
            <a:r>
              <a:rPr lang="en" sz="1700"/>
              <a:t> Intelligence</a:t>
            </a:r>
            <a:br>
              <a:rPr lang="en" sz="1700"/>
            </a:br>
            <a:r>
              <a:rPr lang="en" sz="1700"/>
              <a:t>imed.bouchrika@ensia.edu.dz</a:t>
            </a:r>
            <a:endParaRPr sz="1700"/>
          </a:p>
        </p:txBody>
      </p:sp>
      <p:sp>
        <p:nvSpPr>
          <p:cNvPr id="571" name="Google Shape;57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Introduction to Software Architecture</a:t>
            </a:r>
            <a:endParaRPr sz="3400"/>
          </a:p>
        </p:txBody>
      </p:sp>
      <p:sp>
        <p:nvSpPr>
          <p:cNvPr id="634" name="Google Shape;634;p56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Who does the Software Architecture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Software Architect : 	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Designs a </a:t>
            </a:r>
            <a:r>
              <a:rPr b="1" lang="en" sz="1800"/>
              <a:t>functional</a:t>
            </a:r>
            <a:r>
              <a:rPr lang="en" sz="1800"/>
              <a:t> system the qualities of being </a:t>
            </a:r>
            <a:r>
              <a:rPr b="1" lang="en" sz="1800"/>
              <a:t>Fast,  Secure, Reliable and Maintainable </a:t>
            </a:r>
            <a:r>
              <a:rPr lang="en" sz="1800"/>
              <a:t> by selecting the optimal technology platforms and architectural patterns to achieve such goals. 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Must be familiar with technological tools and concepts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Have a good understanding of specification requirements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Must </a:t>
            </a:r>
            <a:r>
              <a:rPr lang="en" sz="1800"/>
              <a:t>have coding/programming skills. ?</a:t>
            </a:r>
            <a:r>
              <a:rPr b="1" lang="en" sz="1800"/>
              <a:t> Why</a:t>
            </a:r>
            <a:endParaRPr b="1" sz="1800"/>
          </a:p>
        </p:txBody>
      </p:sp>
      <p:sp>
        <p:nvSpPr>
          <p:cNvPr id="635" name="Google Shape;635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6" name="Google Shape;636;p56"/>
          <p:cNvSpPr/>
          <p:nvPr/>
        </p:nvSpPr>
        <p:spPr>
          <a:xfrm>
            <a:off x="1345825" y="2413425"/>
            <a:ext cx="7100400" cy="15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Because they can envision whether particular architecture is </a:t>
            </a:r>
            <a:r>
              <a:rPr b="1" lang="en" sz="1600"/>
              <a:t>feasible</a:t>
            </a:r>
            <a:r>
              <a:rPr b="1" lang="en" sz="1600"/>
              <a:t> to implement 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not wait for the developers to tell and </a:t>
            </a:r>
            <a:r>
              <a:rPr b="1" lang="en" sz="1600"/>
              <a:t>humiliate</a:t>
            </a:r>
            <a:r>
              <a:rPr b="1" lang="en" sz="1600"/>
              <a:t> the architect after months of implementation that the architecture is not feasible to implement</a:t>
            </a:r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Introduction to Software Architecture</a:t>
            </a:r>
            <a:endParaRPr sz="3400"/>
          </a:p>
        </p:txBody>
      </p:sp>
      <p:sp>
        <p:nvSpPr>
          <p:cNvPr id="642" name="Google Shape;642;p57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be a S</a:t>
            </a:r>
            <a:r>
              <a:rPr b="1" lang="en" sz="1800"/>
              <a:t>oftware Architect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 need to start your career as a Software Developer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Have a lot of </a:t>
            </a:r>
            <a:r>
              <a:rPr b="1" lang="en" sz="1800"/>
              <a:t>experience</a:t>
            </a:r>
            <a:r>
              <a:rPr lang="en" sz="1800"/>
              <a:t> in developing different types of software products. * ( Estimated no less than 5 years 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Money wise ? </a:t>
            </a:r>
            <a:endParaRPr sz="1800"/>
          </a:p>
        </p:txBody>
      </p:sp>
      <p:sp>
        <p:nvSpPr>
          <p:cNvPr id="643" name="Google Shape;643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649" name="Google Shape;649;p58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Understand the Functional Requirements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650" name="Google Shape;650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1" name="Google Shape;651;p58"/>
          <p:cNvSpPr txBox="1"/>
          <p:nvPr/>
        </p:nvSpPr>
        <p:spPr>
          <a:xfrm>
            <a:off x="295025" y="24959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2" name="Google Shape;652;p58"/>
          <p:cNvSpPr txBox="1"/>
          <p:nvPr>
            <p:ph idx="2" type="subTitle"/>
          </p:nvPr>
        </p:nvSpPr>
        <p:spPr>
          <a:xfrm>
            <a:off x="2175025" y="2658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Define the system goals.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List the functional use cases and what the system should do.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658" name="Google Shape;658;p59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Understand the Non-Functional Requirements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659" name="Google Shape;659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0" name="Google Shape;660;p59"/>
          <p:cNvSpPr txBox="1"/>
          <p:nvPr/>
        </p:nvSpPr>
        <p:spPr>
          <a:xfrm>
            <a:off x="295025" y="24959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1" name="Google Shape;661;p59"/>
          <p:cNvSpPr txBox="1"/>
          <p:nvPr>
            <p:ph idx="2" type="subTitle"/>
          </p:nvPr>
        </p:nvSpPr>
        <p:spPr>
          <a:xfrm>
            <a:off x="2175025" y="2658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Define Technical and Service Level attributes. This includes: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#Users,  Performance requirements, volume of data, network capability,,...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They are </a:t>
            </a:r>
            <a:r>
              <a:rPr b="1" lang="en" sz="1800"/>
              <a:t>not always known to the business analyst or client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667" name="Google Shape;667;p60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Understand the Non-Functional Requirements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668" name="Google Shape;668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60"/>
          <p:cNvSpPr txBox="1"/>
          <p:nvPr/>
        </p:nvSpPr>
        <p:spPr>
          <a:xfrm>
            <a:off x="295025" y="24959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0" name="Google Shape;670;p60"/>
          <p:cNvSpPr txBox="1"/>
          <p:nvPr>
            <p:ph idx="2" type="subTitle"/>
          </p:nvPr>
        </p:nvSpPr>
        <p:spPr>
          <a:xfrm>
            <a:off x="2175025" y="2658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Define Technical and Service Level attributes. This includes: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#Users,  Performance requirements, volume of data,...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They are </a:t>
            </a:r>
            <a:r>
              <a:rPr b="1" lang="en" sz="1800"/>
              <a:t>not always known to the business analyst or client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1" name="Google Shape;671;p60"/>
          <p:cNvSpPr/>
          <p:nvPr/>
        </p:nvSpPr>
        <p:spPr>
          <a:xfrm>
            <a:off x="1345825" y="2413425"/>
            <a:ext cx="7100400" cy="15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Non-functional requirements are more important to the architect than functional requirements as they impact heavily the structure of the software</a:t>
            </a:r>
            <a:endParaRPr b="1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677" name="Google Shape;677;p61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Map the Components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678" name="Google Shape;678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9" name="Google Shape;679;p61"/>
          <p:cNvSpPr txBox="1"/>
          <p:nvPr/>
        </p:nvSpPr>
        <p:spPr>
          <a:xfrm>
            <a:off x="295025" y="24959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0" name="Google Shape;680;p61"/>
          <p:cNvSpPr txBox="1"/>
          <p:nvPr>
            <p:ph idx="2" type="subTitle"/>
          </p:nvPr>
        </p:nvSpPr>
        <p:spPr>
          <a:xfrm>
            <a:off x="2175025" y="2658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Define the components, modules or subsystems  that would constitute the software system.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Explain the goal, tasks and </a:t>
            </a:r>
            <a:r>
              <a:rPr lang="en" sz="1800"/>
              <a:t>functionality</a:t>
            </a:r>
            <a:r>
              <a:rPr lang="en" sz="1800"/>
              <a:t> of each component describing what they would </a:t>
            </a:r>
            <a:r>
              <a:rPr lang="en" sz="1800"/>
              <a:t>accomplish</a:t>
            </a:r>
            <a:r>
              <a:rPr lang="en" sz="1800"/>
              <a:t>.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686" name="Google Shape;686;p62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687" name="Google Shape;687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62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9" name="Google Shape;689;p62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Software architects with developers would select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Platform/Programming Frameworks/Programming Language the system will be based including : backend(s), front-end(s), data stores and communication.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Tools Software /APIs/External Services the system would rely on.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695" name="Google Shape;695;p63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696" name="Google Shape;696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7" name="Google Shape;697;p63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8" name="Google Shape;698;p63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Software architects with developers would select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platform/Programming Frameworks/Programming Language the system will be based including, backend platform(s), front-end platforms and data stores.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Tools Software /APIs/External Services the system would rely on.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9" name="Google Shape;699;p63"/>
          <p:cNvSpPr/>
          <p:nvPr/>
        </p:nvSpPr>
        <p:spPr>
          <a:xfrm>
            <a:off x="1345825" y="2413425"/>
            <a:ext cx="7100400" cy="15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It is SUPER IMPORTANT ? WHY</a:t>
            </a:r>
            <a:endParaRPr b="1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705" name="Google Shape;705;p64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06" name="Google Shape;706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7" name="Google Shape;707;p64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8" name="Google Shape;708;p64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Because : </a:t>
            </a:r>
            <a:endParaRPr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is irreversible :  A change in a technology framework or platform may require a complete re-implementation of the software + substantial delay + going over budget..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Emotional : Developers usually prefer to stick to some technologies they subjectively prefer even though it is inferior in terms of performance.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714" name="Google Shape;714;p65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15" name="Google Shape;715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6" name="Google Shape;716;p65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7" name="Google Shape;717;p65"/>
          <p:cNvSpPr txBox="1"/>
          <p:nvPr>
            <p:ph idx="2" type="subTitle"/>
          </p:nvPr>
        </p:nvSpPr>
        <p:spPr>
          <a:xfrm>
            <a:off x="2175025" y="2277955"/>
            <a:ext cx="6686700" cy="28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factors to consider when choosing the technology:</a:t>
            </a:r>
            <a:endParaRPr sz="18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perform the task 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Does it run on Mobile devices ?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Does it run across different platforms ?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Does it offer a library for GUIs ?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Does offer AI libraries to process data ?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Does it support storage of large data ?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Does it have a libraries for a specific </a:t>
            </a:r>
            <a:r>
              <a:rPr lang="en" sz="1500"/>
              <a:t>hardware</a:t>
            </a:r>
            <a:r>
              <a:rPr lang="en" sz="1500"/>
              <a:t> ?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"/>
          <p:cNvSpPr txBox="1"/>
          <p:nvPr>
            <p:ph type="title"/>
          </p:nvPr>
        </p:nvSpPr>
        <p:spPr>
          <a:xfrm>
            <a:off x="266675" y="58516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Outline :</a:t>
            </a:r>
            <a:endParaRPr b="1"/>
          </a:p>
        </p:txBody>
      </p:sp>
      <p:sp>
        <p:nvSpPr>
          <p:cNvPr id="577" name="Google Shape;577;p48"/>
          <p:cNvSpPr txBox="1"/>
          <p:nvPr>
            <p:ph idx="1" type="subTitle"/>
          </p:nvPr>
        </p:nvSpPr>
        <p:spPr>
          <a:xfrm>
            <a:off x="2890175" y="-12000"/>
            <a:ext cx="57342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Part 1:</a:t>
            </a:r>
            <a:endParaRPr b="1"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Introduction to Software Architecture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Software Architecture Process</a:t>
            </a:r>
            <a:endParaRPr b="1" sz="16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Selecting Technological Stack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sz="1600"/>
              <a:t>Architecture Quality Attributes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Software Architectural Styles</a:t>
            </a:r>
            <a:endParaRPr b="1"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Part 2 :</a:t>
            </a:r>
            <a:endParaRPr b="1"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Programming Questions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Design Patterns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Architecture Principles : SOLID</a:t>
            </a:r>
            <a:endParaRPr b="1"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/>
              <a:t>Part 3 :</a:t>
            </a:r>
            <a:endParaRPr b="1" sz="18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Decoupling &amp; Cohesion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00"/>
              <a:t>Documenting the Architecture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Case Study</a:t>
            </a:r>
            <a:endParaRPr b="1" sz="2000"/>
          </a:p>
        </p:txBody>
      </p:sp>
      <p:sp>
        <p:nvSpPr>
          <p:cNvPr id="578" name="Google Shape;5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723" name="Google Shape;723;p66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24" name="Google Shape;724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5" name="Google Shape;725;p66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6" name="Google Shape;726;p66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factors to consider when choosing the technology: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Large Active Community and Support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Check StackOverflow, See recentness of questions, number of questions from the tags.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you get stuck, at least, there is an active community to assist you or find solution to most common problems.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732" name="Google Shape;732;p67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33" name="Google Shape;733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67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5" name="Google Shape;735;p67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factors to consider when choosing the technology: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Large Active Community and Support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Check StackOverflow, See recentness of questions, number of questions from the tags.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36" name="Google Shape;73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054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67"/>
          <p:cNvSpPr/>
          <p:nvPr/>
        </p:nvSpPr>
        <p:spPr>
          <a:xfrm>
            <a:off x="1646475" y="3046700"/>
            <a:ext cx="2251500" cy="42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743" name="Google Shape;743;p68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44" name="Google Shape;744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5" name="Google Shape;745;p68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6" name="Google Shape;746;p68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factors to consider when choosing the technology: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Popularity : Even though it is superficial. It is important as it can give better insights on performance, portability and richness of features….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Google Trend can be used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752" name="Google Shape;752;p69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53" name="Google Shape;753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4" name="Google Shape;754;p69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5" name="Google Shape;755;p69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factors to consider when choosing the technology: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Popularity : Even though it is superficial. It is important as it can give better insights on performance, portability and features….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Google Trend can be used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56" name="Google Shape;75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3400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762" name="Google Shape;762;p70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63" name="Google Shape;763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4" name="Google Shape;764;p70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5" name="Google Shape;765;p70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factors to consider when choosing the technology: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Licensing and Cost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Maintenance and future upgrades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Documentation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Legal Issues and Regulations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771" name="Google Shape;771;p71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72" name="Google Shape;772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3" name="Google Shape;773;p71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4" name="Google Shape;774;p71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Backend Technology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Backend is :</a:t>
            </a:r>
            <a:endParaRPr sz="18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part of the software product that can be utilized by the system administrators or product owners/staff or other </a:t>
            </a:r>
            <a:r>
              <a:rPr lang="en"/>
              <a:t>external</a:t>
            </a:r>
            <a:r>
              <a:rPr lang="en"/>
              <a:t> systems to </a:t>
            </a:r>
            <a:r>
              <a:rPr b="1" lang="en"/>
              <a:t>operate, manage and communicate with the </a:t>
            </a:r>
            <a:r>
              <a:rPr lang="en"/>
              <a:t>software product.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Not meant to be accessed by the end-user.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780" name="Google Shape;780;p72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81" name="Google Shape;781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72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3" name="Google Shape;783;p72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Backend Technology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develop as backend components: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Web Applications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Web APIs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Console-Based System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Services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7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789" name="Google Shape;789;p73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90" name="Google Shape;790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1" name="Google Shape;791;p73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2" name="Google Shape;792;p73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Backend Technologies</a:t>
            </a:r>
            <a:endParaRPr sz="17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93" name="Google Shape;79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925" y="2782250"/>
            <a:ext cx="6313024" cy="22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799" name="Google Shape;799;p74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00" name="Google Shape;800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1" name="Google Shape;801;p74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2" name="Google Shape;802;p74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Backend Technology</a:t>
            </a:r>
            <a:endParaRPr sz="17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03" name="Google Shape;80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80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7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809" name="Google Shape;809;p75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10" name="Google Shape;810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1" name="Google Shape;811;p75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2" name="Google Shape;812;p75"/>
          <p:cNvSpPr txBox="1"/>
          <p:nvPr>
            <p:ph idx="2" type="subTitle"/>
          </p:nvPr>
        </p:nvSpPr>
        <p:spPr>
          <a:xfrm>
            <a:off x="2175025" y="22017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Frontend</a:t>
            </a:r>
            <a:r>
              <a:rPr lang="en" sz="1800"/>
              <a:t> Technology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Front-end Component is the user interface with which the human end-user interacts.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develop Front-end </a:t>
            </a:r>
            <a:r>
              <a:rPr lang="en" sz="1800"/>
              <a:t>components</a:t>
            </a:r>
            <a:r>
              <a:rPr lang="en" sz="1800"/>
              <a:t> for :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Web Applications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Desktop Applications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Mobile Applications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Console (Not now..)</a:t>
            </a:r>
            <a:endParaRPr sz="14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Introduction to Software Architecture</a:t>
            </a:r>
            <a:endParaRPr sz="3400"/>
          </a:p>
        </p:txBody>
      </p:sp>
      <p:sp>
        <p:nvSpPr>
          <p:cNvPr id="584" name="Google Shape;584;p4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What’s Software Architecture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is the process to </a:t>
            </a:r>
            <a:r>
              <a:rPr lang="en" sz="1800"/>
              <a:t>design and </a:t>
            </a:r>
            <a:r>
              <a:rPr lang="en" sz="1800"/>
              <a:t>define the functional structure of a software system via: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Identifying the different components, elements and subsystems composing the </a:t>
            </a:r>
            <a:r>
              <a:rPr lang="en" sz="1800"/>
              <a:t>whole software.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Defining the behaviour of the software components in addition to their interfaces.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is a process focused on the </a:t>
            </a:r>
            <a:r>
              <a:rPr lang="en" sz="1800"/>
              <a:t>structure</a:t>
            </a:r>
            <a:r>
              <a:rPr lang="en" sz="1800"/>
              <a:t> not on the code and implementation details.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" name="Google Shape;58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818" name="Google Shape;818;p76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19" name="Google Shape;819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Google Shape;820;p76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1" name="Google Shape;821;p76"/>
          <p:cNvSpPr txBox="1"/>
          <p:nvPr>
            <p:ph idx="2" type="subTitle"/>
          </p:nvPr>
        </p:nvSpPr>
        <p:spPr>
          <a:xfrm>
            <a:off x="2175025" y="22017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Frontend Technology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Web Applications: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HTML, CSS, JavaScript.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many frameworks to </a:t>
            </a:r>
            <a:r>
              <a:rPr lang="en" sz="1800"/>
              <a:t>facilitate</a:t>
            </a:r>
            <a:r>
              <a:rPr lang="en" sz="1800"/>
              <a:t> the development…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React, Angular, Bootstrap, Tailwind, JQuery,..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7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827" name="Google Shape;827;p77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28" name="Google Shape;828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9" name="Google Shape;829;p77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0" name="Google Shape;830;p77"/>
          <p:cNvSpPr txBox="1"/>
          <p:nvPr>
            <p:ph idx="2" type="subTitle"/>
          </p:nvPr>
        </p:nvSpPr>
        <p:spPr>
          <a:xfrm>
            <a:off x="2175025" y="22017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Frontend Technology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Desktop Applications:</a:t>
            </a:r>
            <a:endParaRPr sz="18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Always Look for a rich UI Toolkit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Tkinter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Electron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Swing, JavaFX,,,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QT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WinForms, WPF, UWP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wxWidget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..</a:t>
            </a:r>
            <a:endParaRPr sz="14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836" name="Google Shape;836;p78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37" name="Google Shape;837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8" name="Google Shape;838;p78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9" name="Google Shape;839;p78"/>
          <p:cNvSpPr txBox="1"/>
          <p:nvPr>
            <p:ph idx="2" type="subTitle"/>
          </p:nvPr>
        </p:nvSpPr>
        <p:spPr>
          <a:xfrm>
            <a:off x="2175025" y="2277954"/>
            <a:ext cx="6686700" cy="27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Storage Technology</a:t>
            </a:r>
            <a:endParaRPr sz="18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Consider the requirements:</a:t>
            </a:r>
            <a:endParaRPr sz="17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Types of transactions ? Need for ACID ?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Size and type of the data ?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Reliability requirement ?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Number of users accessing at the same time ?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Types of operation : read vs write ?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Number of operations per minute ?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500"/>
              <a:t>Privacy Issue </a:t>
            </a:r>
            <a:endParaRPr sz="15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500"/>
              <a:t>…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845" name="Google Shape;845;p79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46" name="Google Shape;846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7" name="Google Shape;847;p79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8" name="Google Shape;848;p79"/>
          <p:cNvSpPr txBox="1"/>
          <p:nvPr>
            <p:ph idx="2" type="subTitle"/>
          </p:nvPr>
        </p:nvSpPr>
        <p:spPr>
          <a:xfrm>
            <a:off x="2175025" y="2125550"/>
            <a:ext cx="6930600" cy="29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Storage Technology</a:t>
            </a:r>
            <a:endParaRPr sz="18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Database</a:t>
            </a:r>
            <a:endParaRPr sz="17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Relational </a:t>
            </a:r>
            <a:r>
              <a:rPr lang="en" sz="1400"/>
              <a:t>SQL-Based DBMS : 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Very mature and enforces a relational schema, but storing large </a:t>
            </a:r>
            <a:r>
              <a:rPr lang="en" sz="1400"/>
              <a:t>amount</a:t>
            </a:r>
            <a:r>
              <a:rPr lang="en" sz="1400"/>
              <a:t> of data, can impact the performance.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MySQL, PostgreSQL, ClickHouse, Oracle, SQLite, HSQLDB…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NoSQL   : Stored as JSON, great emphasis on scale and </a:t>
            </a:r>
            <a:r>
              <a:rPr lang="en" sz="1400"/>
              <a:t>performance</a:t>
            </a:r>
            <a:r>
              <a:rPr lang="en" sz="1400"/>
              <a:t>. </a:t>
            </a:r>
            <a:r>
              <a:rPr lang="en" sz="1400">
                <a:solidFill>
                  <a:schemeClr val="dk1"/>
                </a:solidFill>
              </a:rPr>
              <a:t>But, mostly schema-less, no support for transactions and querying can be frustrating. </a:t>
            </a:r>
            <a:r>
              <a:rPr lang="en" sz="1400"/>
              <a:t>Example, MongoDB 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XML File : Semi-structured text, can be </a:t>
            </a:r>
            <a:r>
              <a:rPr lang="en" sz="1400"/>
              <a:t>queried using xPath or xQuery.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854" name="Google Shape;854;p80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55" name="Google Shape;855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6" name="Google Shape;856;p80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7" name="Google Shape;857;p80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Storage</a:t>
            </a:r>
            <a:r>
              <a:rPr lang="en" sz="1800"/>
              <a:t> Technology</a:t>
            </a:r>
            <a:endParaRPr sz="14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Files:</a:t>
            </a:r>
            <a:endParaRPr sz="17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Local File System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Cloud Storage : S3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Amazon AWS S3, Azure, Google Cloud, Digital Ocean Spaces…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Database ?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CDN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Distributed Servers..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8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863" name="Google Shape;863;p81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64" name="Google Shape;864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5" name="Google Shape;865;p81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6" name="Google Shape;866;p81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Communication</a:t>
            </a:r>
            <a:r>
              <a:rPr lang="en" sz="1800"/>
              <a:t> Technology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objects, components, services or </a:t>
            </a:r>
            <a:r>
              <a:rPr lang="en" sz="1800"/>
              <a:t>subsystems</a:t>
            </a:r>
            <a:r>
              <a:rPr lang="en" sz="1800"/>
              <a:t> communicate ? What data format being used for the transfer of data ?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RPC ? RMI ? CORBA ? REST ? SOAP ? Message-Queue (Kafka , Redis …)?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872" name="Google Shape;872;p82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Design the Architecture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73" name="Google Shape;873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4" name="Google Shape;874;p82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05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5" name="Google Shape;875;p82"/>
          <p:cNvSpPr txBox="1"/>
          <p:nvPr>
            <p:ph idx="2" type="subTitle"/>
          </p:nvPr>
        </p:nvSpPr>
        <p:spPr>
          <a:xfrm>
            <a:off x="2175025" y="24303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Based on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</a:t>
            </a:r>
            <a:r>
              <a:rPr lang="en" sz="1800"/>
              <a:t>functional</a:t>
            </a:r>
            <a:r>
              <a:rPr lang="en" sz="1800"/>
              <a:t> requirements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Non-Functional requirements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Technological Stack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Architects would creatively propose a blueprint describing the structure and behavior of the components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8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881" name="Google Shape;881;p83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Write </a:t>
            </a:r>
            <a:r>
              <a:rPr b="1" lang="en" sz="1800"/>
              <a:t>the Architecture Document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82" name="Google Shape;882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3" name="Google Shape;883;p83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06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4" name="Google Shape;884;p83"/>
          <p:cNvSpPr txBox="1"/>
          <p:nvPr>
            <p:ph idx="2" type="subTitle"/>
          </p:nvPr>
        </p:nvSpPr>
        <p:spPr>
          <a:xfrm>
            <a:off x="2175025" y="2658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Architects produce an architectural document </a:t>
            </a:r>
            <a:r>
              <a:rPr lang="en" sz="1800"/>
              <a:t>describing</a:t>
            </a:r>
            <a:r>
              <a:rPr lang="en" sz="1800"/>
              <a:t> the high-level process to implement the software.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good document is relevant for all levels in the organization including CEO, CTO and the development team.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8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890" name="Google Shape;890;p84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Support the Development Team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91" name="Google Shape;891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2" name="Google Shape;892;p84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07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3" name="Google Shape;893;p84"/>
          <p:cNvSpPr txBox="1"/>
          <p:nvPr>
            <p:ph idx="2" type="subTitle"/>
          </p:nvPr>
        </p:nvSpPr>
        <p:spPr>
          <a:xfrm>
            <a:off x="2175025" y="2201756"/>
            <a:ext cx="6686700" cy="29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job for the architect is not done once the software architectural document is done.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architect needs to support the team to: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sure they are implementing according to the architecture.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Solve any dilemmas and re-adapt the </a:t>
            </a:r>
            <a:r>
              <a:rPr lang="en" sz="1800"/>
              <a:t>architecture</a:t>
            </a:r>
            <a:r>
              <a:rPr lang="en" sz="1800"/>
              <a:t> due to non-anticipated problems and issues.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8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899" name="Google Shape;899;p85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Quality Attributes ( *-ilities)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Technical capabilities that should be used in </a:t>
            </a:r>
            <a:r>
              <a:rPr lang="en" sz="1800"/>
              <a:t>order to implement and fulfill the non-functional requirements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They are closely tied to non-functional requirements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 Non-functional requirement statement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“The to-do App must be implemented to work under heavy load due to many users accessing at the same time”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Quality Attribute  or Technical capability : </a:t>
            </a:r>
            <a:r>
              <a:rPr b="1" lang="en" sz="1800">
                <a:solidFill>
                  <a:schemeClr val="dk1"/>
                </a:solidFill>
              </a:rPr>
              <a:t>Scalability</a:t>
            </a:r>
            <a:endParaRPr b="1" sz="18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0" name="Google Shape;900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Introduction to Software Architecture</a:t>
            </a:r>
            <a:endParaRPr sz="3400"/>
          </a:p>
        </p:txBody>
      </p:sp>
      <p:sp>
        <p:nvSpPr>
          <p:cNvPr id="591" name="Google Shape;591;p50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What’s Software Architecture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is the link between the requirements engineering phase and design phase where specifications are analysed and turned into a document designing the high-level structuring and behaviour of the system in order to produce low-level designs ( Including UI, database, class diagram…)</a:t>
            </a:r>
            <a:endParaRPr sz="1800"/>
          </a:p>
        </p:txBody>
      </p:sp>
      <p:sp>
        <p:nvSpPr>
          <p:cNvPr id="592" name="Google Shape;59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8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906" name="Google Shape;906;p86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Quality Attributes ( *-ilities)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7" name="Google Shape;907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8" name="Google Shape;908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50" y="1978702"/>
            <a:ext cx="7871301" cy="28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8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914" name="Google Shape;914;p87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Importance of Non-</a:t>
            </a:r>
            <a:r>
              <a:rPr b="1" lang="en" sz="1800"/>
              <a:t>Functional</a:t>
            </a:r>
            <a:r>
              <a:rPr b="1" lang="en" sz="1800"/>
              <a:t> Requirements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“The to-do App must be implemented to work under heavy load due to many users accessing at the same time”</a:t>
            </a:r>
            <a:br>
              <a:rPr lang="en" sz="1800"/>
            </a:br>
            <a:endParaRPr sz="13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V</a:t>
            </a:r>
            <a:r>
              <a:rPr b="1" lang="en" sz="1800"/>
              <a:t>s</a:t>
            </a:r>
            <a:br>
              <a:rPr b="1" lang="en" sz="1800"/>
            </a:br>
            <a:endParaRPr b="1" sz="12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“The to-do App must be implemented to work under heavy load due to many users accessing at the same time and not waste money on unused resources”</a:t>
            </a:r>
            <a:endParaRPr b="1" sz="1800"/>
          </a:p>
        </p:txBody>
      </p:sp>
      <p:sp>
        <p:nvSpPr>
          <p:cNvPr id="915" name="Google Shape;915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8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921" name="Google Shape;921;p88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Importance of Non-Functional Requirements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“The to-do App must be implemented to work under heavy load due to many users accessing at the same time”</a:t>
            </a:r>
            <a:br>
              <a:rPr lang="en" sz="1800"/>
            </a:br>
            <a:endParaRPr sz="13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Vs</a:t>
            </a:r>
            <a:br>
              <a:rPr b="1" lang="en" sz="1800"/>
            </a:br>
            <a:endParaRPr b="1" sz="12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“The to-do App must be implemented to work under heavy load due to many users accessing at the same time and not waste money on unused resources”</a:t>
            </a:r>
            <a:endParaRPr b="1" sz="1800"/>
          </a:p>
        </p:txBody>
      </p:sp>
      <p:sp>
        <p:nvSpPr>
          <p:cNvPr id="922" name="Google Shape;922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3" name="Google Shape;923;p88"/>
          <p:cNvSpPr/>
          <p:nvPr/>
        </p:nvSpPr>
        <p:spPr>
          <a:xfrm>
            <a:off x="1639450" y="2110875"/>
            <a:ext cx="6917400" cy="15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Totally different architectures</a:t>
            </a:r>
            <a:endParaRPr b="1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8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929" name="Google Shape;929;p89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Scalability </a:t>
            </a:r>
            <a:r>
              <a:rPr b="1" lang="en" sz="1800"/>
              <a:t>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system capacity to handle heavy load due to an increase of :	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Number of users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Size of the data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Running or deployed instances.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Scale Up ( Vertical ) : Add more processors, RAM, Hard-drives…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Scale Out : Add more Machines, VMs to the pool of servers.</a:t>
            </a:r>
            <a:endParaRPr sz="1800"/>
          </a:p>
        </p:txBody>
      </p:sp>
      <p:sp>
        <p:nvSpPr>
          <p:cNvPr id="930" name="Google Shape;930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9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936" name="Google Shape;936;p90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Modularity</a:t>
            </a:r>
            <a:r>
              <a:rPr b="1" lang="en" sz="1800"/>
              <a:t>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Modular system is built from (smaller) building blocks that can be changed or replaced or integrated without affecting the whole system.</a:t>
            </a:r>
            <a:endParaRPr sz="1800"/>
          </a:p>
        </p:txBody>
      </p:sp>
      <p:sp>
        <p:nvSpPr>
          <p:cNvPr id="937" name="Google Shape;937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8" name="Google Shape;938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00" y="2863550"/>
            <a:ext cx="3940225" cy="2196899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90"/>
          <p:cNvSpPr/>
          <p:nvPr/>
        </p:nvSpPr>
        <p:spPr>
          <a:xfrm>
            <a:off x="4772575" y="3084900"/>
            <a:ext cx="41715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Assume that the API has changed ?</a:t>
            </a:r>
            <a:endParaRPr b="1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945" name="Google Shape;945;p91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Modularity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Modular system is built from (smaller) building blocks that can be changed or replaced or integrated without affecting the whole system.</a:t>
            </a:r>
            <a:endParaRPr sz="1800"/>
          </a:p>
        </p:txBody>
      </p:sp>
      <p:sp>
        <p:nvSpPr>
          <p:cNvPr id="946" name="Google Shape;946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7" name="Google Shape;94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00" y="2863550"/>
            <a:ext cx="3940225" cy="219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708" y="2870400"/>
            <a:ext cx="3947693" cy="21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9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954" name="Google Shape;954;p92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Modularity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Modular system is built from (smaller) building blocks that can be changed or replaced or integrated without affecting the whole system.</a:t>
            </a:r>
            <a:endParaRPr sz="1800"/>
          </a:p>
        </p:txBody>
      </p:sp>
      <p:sp>
        <p:nvSpPr>
          <p:cNvPr id="955" name="Google Shape;955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6" name="Google Shape;95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00" y="2863550"/>
            <a:ext cx="3940225" cy="219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708" y="2870400"/>
            <a:ext cx="3947693" cy="2196899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92"/>
          <p:cNvSpPr/>
          <p:nvPr/>
        </p:nvSpPr>
        <p:spPr>
          <a:xfrm>
            <a:off x="1639450" y="2110875"/>
            <a:ext cx="6917400" cy="15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It requires modifying and testing the full system + FULL and long deployment</a:t>
            </a:r>
            <a:endParaRPr b="1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9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964" name="Google Shape;964;p93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Modularity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Modular system is built from (smaller) building blocks that can be changed or replaced or integrated without affecting the whole system.</a:t>
            </a:r>
            <a:endParaRPr sz="1800"/>
          </a:p>
        </p:txBody>
      </p:sp>
      <p:sp>
        <p:nvSpPr>
          <p:cNvPr id="965" name="Google Shape;965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6" name="Google Shape;966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00" y="2787497"/>
            <a:ext cx="4131599" cy="2283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071" y="2827438"/>
            <a:ext cx="3919828" cy="220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9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973" name="Google Shape;973;p94"/>
          <p:cNvSpPr txBox="1"/>
          <p:nvPr>
            <p:ph idx="2" type="subTitle"/>
          </p:nvPr>
        </p:nvSpPr>
        <p:spPr>
          <a:xfrm>
            <a:off x="202125" y="1552750"/>
            <a:ext cx="5718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Extensibility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capability of a system where its functionality can be extended to add new features </a:t>
            </a:r>
            <a:r>
              <a:rPr b="1" lang="en" sz="1800"/>
              <a:t>without modifying its existing code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  We have an Backend API service to generate XML and JSON (Two formats 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We need to CSV format ?</a:t>
            </a:r>
            <a:br>
              <a:rPr lang="en" sz="1800"/>
            </a:b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4" name="Google Shape;974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5" name="Google Shape;975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075" y="1238200"/>
            <a:ext cx="2918475" cy="326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9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981" name="Google Shape;981;p95"/>
          <p:cNvSpPr txBox="1"/>
          <p:nvPr>
            <p:ph idx="2" type="subTitle"/>
          </p:nvPr>
        </p:nvSpPr>
        <p:spPr>
          <a:xfrm>
            <a:off x="202125" y="1552750"/>
            <a:ext cx="5718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Extensibility</a:t>
            </a:r>
            <a:r>
              <a:rPr b="1" lang="en" sz="1800"/>
              <a:t>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capability of a system where its functionality can be extended to add new features </a:t>
            </a:r>
            <a:r>
              <a:rPr b="1" lang="en" sz="1800"/>
              <a:t>without modifying its existing code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  We have an Backend API service to generate XML and JSON</a:t>
            </a:r>
            <a:br>
              <a:rPr lang="en" sz="1800"/>
            </a:b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2" name="Google Shape;982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3" name="Google Shape;98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075" y="1238200"/>
            <a:ext cx="2918475" cy="326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25" y="473748"/>
            <a:ext cx="9144000" cy="4517303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95"/>
          <p:cNvSpPr/>
          <p:nvPr/>
        </p:nvSpPr>
        <p:spPr>
          <a:xfrm>
            <a:off x="1805450" y="3173650"/>
            <a:ext cx="6917400" cy="15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How it can be extended to add CSV ? without modifying the actual code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Introduction to Software Architecture</a:t>
            </a:r>
            <a:endParaRPr sz="3400"/>
          </a:p>
        </p:txBody>
      </p:sp>
      <p:sp>
        <p:nvSpPr>
          <p:cNvPr id="598" name="Google Shape;598;p51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Can we develop the To-Do App without Architectural Design</a:t>
            </a:r>
            <a:r>
              <a:rPr b="1" lang="en" sz="1800"/>
              <a:t>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Yes , we can start developing directly or using some framework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We conduct some UML modeling for the class, use case, sequence …(But this is not architectural design)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But :  ?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9" name="Google Shape;59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9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991" name="Google Shape;991;p96"/>
          <p:cNvSpPr txBox="1"/>
          <p:nvPr>
            <p:ph idx="2" type="subTitle"/>
          </p:nvPr>
        </p:nvSpPr>
        <p:spPr>
          <a:xfrm>
            <a:off x="202125" y="1552750"/>
            <a:ext cx="5718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Extensibility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capability of a system where its functionality can be extended to add new features </a:t>
            </a:r>
            <a:r>
              <a:rPr b="1" lang="en" sz="1800"/>
              <a:t>without modifying its existing code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  We have an Backend API service to generate XML and JSON</a:t>
            </a:r>
            <a:br>
              <a:rPr lang="en" sz="1800"/>
            </a:b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2" name="Google Shape;992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3" name="Google Shape;99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075" y="1238200"/>
            <a:ext cx="2918475" cy="326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25" y="473748"/>
            <a:ext cx="9144000" cy="4517303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96"/>
          <p:cNvSpPr/>
          <p:nvPr/>
        </p:nvSpPr>
        <p:spPr>
          <a:xfrm>
            <a:off x="1916125" y="3414850"/>
            <a:ext cx="6917400" cy="15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This is totally the incorrect way of doing it</a:t>
            </a:r>
            <a:endParaRPr b="1" sz="1800"/>
          </a:p>
        </p:txBody>
      </p:sp>
      <p:pic>
        <p:nvPicPr>
          <p:cNvPr id="996" name="Google Shape;996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91802">
            <a:off x="193375" y="539562"/>
            <a:ext cx="5695951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9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1002" name="Google Shape;1002;p97"/>
          <p:cNvSpPr txBox="1"/>
          <p:nvPr>
            <p:ph idx="2" type="subTitle"/>
          </p:nvPr>
        </p:nvSpPr>
        <p:spPr>
          <a:xfrm>
            <a:off x="202125" y="1552750"/>
            <a:ext cx="5718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Extensibility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capability of a system where its functionality can be extended to add new features </a:t>
            </a:r>
            <a:r>
              <a:rPr b="1" lang="en" sz="1800"/>
              <a:t>without modifying its existing code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  We have an Backend API service to generate XML and JSON</a:t>
            </a:r>
            <a:br>
              <a:rPr lang="en" sz="1800"/>
            </a:b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3" name="Google Shape;1003;p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4" name="Google Shape;100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075" y="1238200"/>
            <a:ext cx="2918475" cy="326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25" y="473748"/>
            <a:ext cx="9144000" cy="45173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97"/>
          <p:cNvSpPr/>
          <p:nvPr/>
        </p:nvSpPr>
        <p:spPr>
          <a:xfrm>
            <a:off x="1916125" y="3414850"/>
            <a:ext cx="6917400" cy="15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We use design patterns.</a:t>
            </a:r>
            <a:endParaRPr b="1" sz="1800"/>
          </a:p>
        </p:txBody>
      </p:sp>
      <p:pic>
        <p:nvPicPr>
          <p:cNvPr id="1007" name="Google Shape;1007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91802">
            <a:off x="193375" y="539562"/>
            <a:ext cx="5695951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5951" y="1438275"/>
            <a:ext cx="5917451" cy="2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1014" name="Google Shape;1014;p98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Manageability</a:t>
            </a:r>
            <a:r>
              <a:rPr b="1" lang="en" sz="1800"/>
              <a:t> :</a:t>
            </a:r>
            <a:endParaRPr b="1" sz="18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It is the ability to know what’s going on with the software application at any given time in order to take actions to improve its performance.</a:t>
            </a:r>
            <a:br>
              <a:rPr lang="en" sz="1700"/>
            </a:br>
            <a:br>
              <a:rPr lang="en" sz="1700"/>
            </a:br>
            <a:br>
              <a:rPr lang="en" sz="1700"/>
            </a:br>
            <a:br>
              <a:rPr lang="en" sz="1700"/>
            </a:br>
            <a:br>
              <a:rPr lang="en" sz="1700"/>
            </a:b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Self-reporting can help to automate the system to be manageable and improve recovery from failure or fault tolerance (To respond to failure and continue functioning normally)</a:t>
            </a:r>
            <a:endParaRPr sz="1700"/>
          </a:p>
        </p:txBody>
      </p:sp>
      <p:sp>
        <p:nvSpPr>
          <p:cNvPr id="1015" name="Google Shape;1015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6" name="Google Shape;101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850" y="2610975"/>
            <a:ext cx="4693725" cy="15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1022" name="Google Shape;1022;p99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Other qualities</a:t>
            </a:r>
            <a:r>
              <a:rPr b="1" lang="en" sz="1800"/>
              <a:t>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adaptability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deployability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upgradability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recoverability</a:t>
            </a:r>
            <a:br>
              <a:rPr lang="en" sz="1800"/>
            </a:br>
            <a:r>
              <a:rPr lang="en" sz="1800"/>
              <a:t>….</a:t>
            </a:r>
            <a:br>
              <a:rPr lang="en" sz="1800"/>
            </a:b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https://en.wikipedia.org/wiki/List_of_system_quality_attributes</a:t>
            </a:r>
            <a:endParaRPr sz="1800"/>
          </a:p>
        </p:txBody>
      </p:sp>
      <p:sp>
        <p:nvSpPr>
          <p:cNvPr id="1023" name="Google Shape;1023;p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0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029" name="Google Shape;1029;p100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What’s an Architectural Style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R</a:t>
            </a:r>
            <a:r>
              <a:rPr lang="en" sz="1700"/>
              <a:t>eusable solution, pattern or template to a commonly occurring problem in software architecture within a given context.</a:t>
            </a:r>
            <a:endParaRPr sz="17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facilitates the structuring of components by using a well-tested solution.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The use of terms : style vs. pattern is still debatable among software engineers.</a:t>
            </a:r>
            <a:endParaRPr sz="17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Architecture Pattern describes reusable structural  building blocks.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Architecture Style describes the overall system consisting of architectural patterns.</a:t>
            </a:r>
            <a:endParaRPr/>
          </a:p>
        </p:txBody>
      </p:sp>
      <p:sp>
        <p:nvSpPr>
          <p:cNvPr id="1030" name="Google Shape;1030;p1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0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036" name="Google Shape;1036;p101"/>
          <p:cNvSpPr txBox="1"/>
          <p:nvPr>
            <p:ph idx="2" type="subTitle"/>
          </p:nvPr>
        </p:nvSpPr>
        <p:spPr>
          <a:xfrm>
            <a:off x="202125" y="1552750"/>
            <a:ext cx="45843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What’s an Architectural Style</a:t>
            </a:r>
            <a:endParaRPr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CQRS : Command Query Responsibility Segregation.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Design Pattern : Low-level architectural design, not to be confused with architectural pattern.</a:t>
            </a:r>
            <a:endParaRPr sz="1700"/>
          </a:p>
        </p:txBody>
      </p:sp>
      <p:sp>
        <p:nvSpPr>
          <p:cNvPr id="1037" name="Google Shape;1037;p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8" name="Google Shape;1038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725" y="1114363"/>
            <a:ext cx="40957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0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044" name="Google Shape;1044;p102"/>
          <p:cNvSpPr txBox="1"/>
          <p:nvPr>
            <p:ph idx="2" type="subTitle"/>
          </p:nvPr>
        </p:nvSpPr>
        <p:spPr>
          <a:xfrm>
            <a:off x="2021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Architecture Classification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Monolithic</a:t>
            </a:r>
            <a:r>
              <a:rPr b="1" lang="en" sz="1800"/>
              <a:t> Architectures : </a:t>
            </a:r>
            <a:endParaRPr b="1" sz="18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Single deployment Unit.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Good Points :</a:t>
            </a:r>
            <a:endParaRPr sz="1700"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Must easier to design and implement</a:t>
            </a:r>
            <a:endParaRPr sz="1500"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Inexpensive</a:t>
            </a:r>
            <a:endParaRPr sz="1500"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Deployed more quickly.</a:t>
            </a:r>
            <a:endParaRPr sz="15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Weak Point :</a:t>
            </a:r>
            <a:endParaRPr sz="1700"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Scalability ( Only Vertical )</a:t>
            </a:r>
            <a:endParaRPr sz="1500"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Fault tolerance</a:t>
            </a:r>
            <a:endParaRPr sz="1500"/>
          </a:p>
        </p:txBody>
      </p:sp>
      <p:sp>
        <p:nvSpPr>
          <p:cNvPr id="1045" name="Google Shape;1045;p1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6" name="Google Shape;1046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00" y="1162025"/>
            <a:ext cx="2885175" cy="37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0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052" name="Google Shape;1052;p103"/>
          <p:cNvSpPr txBox="1"/>
          <p:nvPr>
            <p:ph idx="2" type="subTitle"/>
          </p:nvPr>
        </p:nvSpPr>
        <p:spPr>
          <a:xfrm>
            <a:off x="2021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Architecture Classification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Distributed</a:t>
            </a:r>
            <a:r>
              <a:rPr b="1" lang="en" sz="1800"/>
              <a:t> Architectures : </a:t>
            </a:r>
            <a:endParaRPr b="1" sz="18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Multiple</a:t>
            </a:r>
            <a:r>
              <a:rPr lang="en" sz="1700"/>
              <a:t> deployment Units.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Good Points :</a:t>
            </a:r>
            <a:endParaRPr sz="17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Scalability (Up or Out)</a:t>
            </a:r>
            <a:endParaRPr sz="15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Performance</a:t>
            </a:r>
            <a:endParaRPr sz="15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Fault Tolerance</a:t>
            </a:r>
            <a:endParaRPr sz="15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Weak Point :</a:t>
            </a:r>
            <a:endParaRPr sz="17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Expensive</a:t>
            </a:r>
            <a:endParaRPr sz="15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Maintenance</a:t>
            </a:r>
            <a:endParaRPr sz="15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Complexity</a:t>
            </a:r>
            <a:endParaRPr sz="1500"/>
          </a:p>
        </p:txBody>
      </p:sp>
      <p:sp>
        <p:nvSpPr>
          <p:cNvPr id="1053" name="Google Shape;1053;p1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4" name="Google Shape;1054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864" y="1400350"/>
            <a:ext cx="3817636" cy="356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0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060" name="Google Shape;1060;p104"/>
          <p:cNvSpPr txBox="1"/>
          <p:nvPr>
            <p:ph idx="2" type="subTitle"/>
          </p:nvPr>
        </p:nvSpPr>
        <p:spPr>
          <a:xfrm>
            <a:off x="2021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Architecture Classification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Distributed Architectures : </a:t>
            </a:r>
            <a:endParaRPr b="1" sz="18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Multiple deployment Units.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Good Points :</a:t>
            </a:r>
            <a:endParaRPr sz="17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Scalability (Up or Out)</a:t>
            </a:r>
            <a:endParaRPr sz="15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Performance</a:t>
            </a:r>
            <a:endParaRPr sz="15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Fault Tolerance</a:t>
            </a:r>
            <a:endParaRPr sz="15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Weak Point :</a:t>
            </a:r>
            <a:endParaRPr sz="17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Expensive</a:t>
            </a:r>
            <a:endParaRPr sz="15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Maintenance</a:t>
            </a:r>
            <a:endParaRPr sz="15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Complexity</a:t>
            </a:r>
            <a:endParaRPr sz="1500"/>
          </a:p>
        </p:txBody>
      </p:sp>
      <p:sp>
        <p:nvSpPr>
          <p:cNvPr id="1061" name="Google Shape;1061;p1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2" name="Google Shape;106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864" y="1400350"/>
            <a:ext cx="3817636" cy="356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3" name="Google Shape;1063;p104"/>
          <p:cNvSpPr/>
          <p:nvPr/>
        </p:nvSpPr>
        <p:spPr>
          <a:xfrm>
            <a:off x="2185700" y="1245025"/>
            <a:ext cx="4233000" cy="35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Distributed architectures are plagued with the 8 fallacies of distributed computing :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The network is reliable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Latency is zero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Bandwidth is infinite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The network is secure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Topology doesn't change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There is one administrator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Transport cost is zero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The network is homogeneous.</a:t>
            </a:r>
            <a:endParaRPr b="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0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069" name="Google Shape;1069;p105"/>
          <p:cNvSpPr txBox="1"/>
          <p:nvPr>
            <p:ph idx="2" type="subTitle"/>
          </p:nvPr>
        </p:nvSpPr>
        <p:spPr>
          <a:xfrm>
            <a:off x="202125" y="1552750"/>
            <a:ext cx="45843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 Partitioning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Architects can design and group functionalities into components using either: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 sz="1700"/>
              <a:t>Technical Partitioning </a:t>
            </a:r>
            <a:r>
              <a:rPr lang="en" sz="1700"/>
              <a:t> 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Domain Partitioning</a:t>
            </a:r>
            <a:endParaRPr sz="17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70" name="Google Shape;1070;p1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1" name="Google Shape;1071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075" y="1023925"/>
            <a:ext cx="2996300" cy="3787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Introduction to Software Architecture</a:t>
            </a:r>
            <a:endParaRPr sz="3400"/>
          </a:p>
        </p:txBody>
      </p:sp>
      <p:sp>
        <p:nvSpPr>
          <p:cNvPr id="605" name="Google Shape;605;p52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Can we develop the To-Do App without Architectural Design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Yes , we can start developing directly or using some framework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We conduct some UML modeling for the class, use case, sequence …(But this is not architectural design)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But :  at what cost for the </a:t>
            </a:r>
            <a:r>
              <a:rPr b="1" lang="en" sz="1800"/>
              <a:t>following</a:t>
            </a:r>
            <a:r>
              <a:rPr b="1" lang="en" sz="1800"/>
              <a:t> questions ?</a:t>
            </a:r>
            <a:endParaRPr b="1" sz="18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Can it Scale to support a large number of users ?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What happens if change the database engine to Oracle ? NoSQL ?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Can we integrate a native mobile application ?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Integrate other authentication-services including Google ( OAuth..) ?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06" name="Google Shape;60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0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077" name="Google Shape;1077;p106"/>
          <p:cNvSpPr txBox="1"/>
          <p:nvPr>
            <p:ph idx="2" type="subTitle"/>
          </p:nvPr>
        </p:nvSpPr>
        <p:spPr>
          <a:xfrm>
            <a:off x="202125" y="1552750"/>
            <a:ext cx="45843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 Partitioning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Architects can design and group functionalities into components using either: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Technical Partitioning 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 sz="1700"/>
              <a:t>Domain Partitioning</a:t>
            </a:r>
            <a:endParaRPr b="1" sz="17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78" name="Google Shape;1078;p1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9" name="Google Shape;1079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900" y="1101325"/>
            <a:ext cx="2996300" cy="3565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0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085" name="Google Shape;1085;p107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Data-Centred (Repository) Architecture Style</a:t>
            </a:r>
            <a:endParaRPr b="1"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data store (e.g., a file or database) resides at the center of this architecture and is accessed  frequently by other components that update, add, delete, or otherwise modify data within  the store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component is not aware of</a:t>
            </a:r>
            <a:br>
              <a:rPr lang="en"/>
            </a:br>
            <a:r>
              <a:rPr lang="en"/>
              <a:t>the data or states of other </a:t>
            </a:r>
            <a:br>
              <a:rPr lang="en"/>
            </a:br>
            <a:r>
              <a:rPr lang="en"/>
              <a:t>components.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6" name="Google Shape;1086;p1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7" name="Google Shape;1087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200" y="2716000"/>
            <a:ext cx="4175049" cy="23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875" y="2488300"/>
            <a:ext cx="5008599" cy="20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10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094" name="Google Shape;1094;p108"/>
          <p:cNvSpPr txBox="1"/>
          <p:nvPr>
            <p:ph idx="2" type="subTitle"/>
          </p:nvPr>
        </p:nvSpPr>
        <p:spPr>
          <a:xfrm>
            <a:off x="202125" y="1552750"/>
            <a:ext cx="89034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Pipe and Filter (Data-Flow) Architecture Style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has a set of components, called filters, connected by pipes that transmit data from one component to the next.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Each filter works independently </a:t>
            </a:r>
            <a:br>
              <a:rPr lang="en" sz="1700"/>
            </a:br>
            <a:r>
              <a:rPr lang="en" sz="1700"/>
              <a:t>of other components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Filter expects data from previous</a:t>
            </a:r>
            <a:br>
              <a:rPr lang="en" sz="1700"/>
            </a:br>
            <a:r>
              <a:rPr lang="en" sz="1700"/>
              <a:t>Filter, does some process  and produces</a:t>
            </a:r>
            <a:br>
              <a:rPr lang="en" sz="1700"/>
            </a:br>
            <a:r>
              <a:rPr lang="en" sz="1700"/>
              <a:t>data in a form suitable for the next filter</a:t>
            </a:r>
            <a:endParaRPr sz="17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t/>
            </a:r>
            <a:endParaRPr sz="1700"/>
          </a:p>
        </p:txBody>
      </p:sp>
      <p:sp>
        <p:nvSpPr>
          <p:cNvPr id="1095" name="Google Shape;1095;p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01" name="Google Shape;1101;p109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Model-View-Controller (MVC)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Composed of three components:</a:t>
            </a:r>
            <a:endParaRPr sz="18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Model : contains all application-specific content and processing logic including access to the database.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View : contains all interface-specific functions and enables the presentation of content and processing logic required by the end user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Controller : manages access to the model and the view and coordinates the flow of data between them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2" name="Google Shape;1102;p10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1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08" name="Google Shape;1108;p110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Model-View-Controller (MVC)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ss</a:t>
            </a:r>
            <a:endParaRPr sz="1800"/>
          </a:p>
        </p:txBody>
      </p:sp>
      <p:sp>
        <p:nvSpPr>
          <p:cNvPr id="1109" name="Google Shape;1109;p1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0" name="Google Shape;1110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189"/>
            <a:ext cx="9105475" cy="4856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1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16" name="Google Shape;1116;p111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Model-View-Controller (MVC)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ss</a:t>
            </a:r>
            <a:endParaRPr sz="1800"/>
          </a:p>
        </p:txBody>
      </p:sp>
      <p:sp>
        <p:nvSpPr>
          <p:cNvPr id="1117" name="Google Shape;1117;p1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8" name="Google Shape;1118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189"/>
            <a:ext cx="9105475" cy="4856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111"/>
          <p:cNvSpPr/>
          <p:nvPr/>
        </p:nvSpPr>
        <p:spPr>
          <a:xfrm>
            <a:off x="2185700" y="1934975"/>
            <a:ext cx="4716900" cy="17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Introduced </a:t>
            </a:r>
            <a:r>
              <a:rPr b="1" lang="en"/>
              <a:t>initially for Desktop-GUI Applications, but became popular among web applications where many MVC-oriented frameworks are developed</a:t>
            </a:r>
            <a:endParaRPr b="1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1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25" name="Google Shape;1125;p11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Layered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Also known as the “n-tier architecture” ( Debatable 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Contains a number of layers where each layer has a specific role and responsibility within the application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Examples of layers include :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Presentation : for rending the user interface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Business Logic : for computing, processing requests,..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Persistence : for loading, searching and saving to the database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database layer : for storing data into the actual DBMS</a:t>
            </a:r>
            <a:endParaRPr sz="1800"/>
          </a:p>
        </p:txBody>
      </p:sp>
      <p:sp>
        <p:nvSpPr>
          <p:cNvPr id="1126" name="Google Shape;1126;p1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1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32" name="Google Shape;1132;p113"/>
          <p:cNvSpPr txBox="1"/>
          <p:nvPr>
            <p:ph idx="2" type="subTitle"/>
          </p:nvPr>
        </p:nvSpPr>
        <p:spPr>
          <a:xfrm>
            <a:off x="202125" y="1552750"/>
            <a:ext cx="38511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Layered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the presentation layer communicate directly with the database ? Faster ? Quick ?</a:t>
            </a:r>
            <a:br>
              <a:rPr lang="en" sz="1800"/>
            </a:br>
            <a:r>
              <a:rPr lang="en" sz="1800"/>
              <a:t>Or can the database layer updates the presentation layer directly ?</a:t>
            </a:r>
            <a:endParaRPr sz="1800"/>
          </a:p>
        </p:txBody>
      </p:sp>
      <p:sp>
        <p:nvSpPr>
          <p:cNvPr id="1133" name="Google Shape;1133;p1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4" name="Google Shape;1134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575" y="1370003"/>
            <a:ext cx="4823126" cy="362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1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40" name="Google Shape;1140;p114"/>
          <p:cNvSpPr txBox="1"/>
          <p:nvPr>
            <p:ph idx="2" type="subTitle"/>
          </p:nvPr>
        </p:nvSpPr>
        <p:spPr>
          <a:xfrm>
            <a:off x="202125" y="1476550"/>
            <a:ext cx="54261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Layered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Architecture by default is closed layer to enforce the layers of isolation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Closed Layer: Only layer adjacent to each other can communicate. (Opposite or open Layered architecture)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Layers of </a:t>
            </a:r>
            <a:r>
              <a:rPr lang="en" sz="1800"/>
              <a:t>isolation</a:t>
            </a:r>
            <a:r>
              <a:rPr lang="en" sz="1800"/>
              <a:t> = “ a change made in one layer don’t impact or affect component on other layers”</a:t>
            </a:r>
            <a:endParaRPr sz="1800"/>
          </a:p>
        </p:txBody>
      </p:sp>
      <p:sp>
        <p:nvSpPr>
          <p:cNvPr id="1141" name="Google Shape;1141;p1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2" name="Google Shape;1142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175" y="2448551"/>
            <a:ext cx="3386525" cy="25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1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48" name="Google Shape;1148;p115"/>
          <p:cNvSpPr txBox="1"/>
          <p:nvPr>
            <p:ph idx="2" type="subTitle"/>
          </p:nvPr>
        </p:nvSpPr>
        <p:spPr>
          <a:xfrm>
            <a:off x="202125" y="1476550"/>
            <a:ext cx="4269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Layered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Separate the module or decouple them as much as possible.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If you change the data access layer, you won’t need to change the BL or UI.</a:t>
            </a:r>
            <a:endParaRPr sz="1800"/>
          </a:p>
        </p:txBody>
      </p:sp>
      <p:sp>
        <p:nvSpPr>
          <p:cNvPr id="1149" name="Google Shape;1149;p1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0" name="Google Shape;1150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775" y="2379300"/>
            <a:ext cx="4783224" cy="23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Introduction to Software Architecture</a:t>
            </a:r>
            <a:endParaRPr sz="3400"/>
          </a:p>
        </p:txBody>
      </p:sp>
      <p:sp>
        <p:nvSpPr>
          <p:cNvPr id="612" name="Google Shape;612;p53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Why</a:t>
            </a:r>
            <a:r>
              <a:rPr b="1" lang="en" sz="1800"/>
              <a:t> Software Architecture is Important: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Provides a representation that facilitates communication and explanation among all stakeholders including developers </a:t>
            </a:r>
            <a:r>
              <a:rPr lang="en" sz="1800">
                <a:solidFill>
                  <a:schemeClr val="dk1"/>
                </a:solidFill>
              </a:rPr>
              <a:t>of how requirements would be implemented</a:t>
            </a:r>
            <a:r>
              <a:rPr lang="en" sz="1800"/>
              <a:t>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Highlights early design decisions that will have a profound impact on all software engineering work that follows.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Constitutes a relatively small model/blueprint/prototype of how the system components are structured and work together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3" name="Google Shape;613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1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56" name="Google Shape;1156;p116"/>
          <p:cNvSpPr txBox="1"/>
          <p:nvPr>
            <p:ph idx="2" type="subTitle"/>
          </p:nvPr>
        </p:nvSpPr>
        <p:spPr>
          <a:xfrm>
            <a:off x="202125" y="1476550"/>
            <a:ext cx="4269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Layered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Separate the module or decouple them as much as possible.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If you change the data access layer, you won’t need to change the BL or UI.</a:t>
            </a:r>
            <a:endParaRPr sz="1800"/>
          </a:p>
        </p:txBody>
      </p:sp>
      <p:sp>
        <p:nvSpPr>
          <p:cNvPr id="1157" name="Google Shape;1157;p1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8" name="Google Shape;1158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775" y="2379300"/>
            <a:ext cx="4783224" cy="23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116"/>
          <p:cNvSpPr/>
          <p:nvPr/>
        </p:nvSpPr>
        <p:spPr>
          <a:xfrm>
            <a:off x="4278050" y="908700"/>
            <a:ext cx="4496100" cy="14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Pay a lot of attention to the direction of the arrows, who is calling who ?</a:t>
            </a:r>
            <a:endParaRPr b="1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1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65" name="Google Shape;1165;p117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Layered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i="1" lang="en" sz="1800"/>
              <a:t>When to use :</a:t>
            </a:r>
            <a:endParaRPr b="1" i="1" sz="18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Time or budget constraints : It is simple ( and mostly monolithic style) and no complexity is involved. Secondly, most developers are familiar with it this style, making it easier to implement.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For the case when the changes are mostly isolated to specific layer ( Changing the business rules only, or changing the user interface).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i="1" lang="en" sz="1800"/>
              <a:t>When not to use:</a:t>
            </a:r>
            <a:endParaRPr b="1" i="1" sz="18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Not scalable 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If there are regular changes at the </a:t>
            </a:r>
            <a:r>
              <a:rPr lang="en" sz="1500"/>
              <a:t>domain level. ( Example, add Expiration date to To-do would impact all layers)</a:t>
            </a:r>
            <a:endParaRPr sz="1500"/>
          </a:p>
        </p:txBody>
      </p:sp>
      <p:sp>
        <p:nvSpPr>
          <p:cNvPr id="1166" name="Google Shape;1166;p1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1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72" name="Google Shape;1172;p118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Microkernel</a:t>
            </a:r>
            <a:r>
              <a:rPr b="1" lang="en" sz="1800"/>
              <a:t>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is a flexible and extensible architecture that allows a developer or end user to easily add additional functionality and features to an existing software system in the form of extensions, or “plug-ins,”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Also named  : “plug-in architecture style”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Operating System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Chrome/ Firefox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Eclipse IDE</a:t>
            </a:r>
            <a:endParaRPr sz="1800"/>
          </a:p>
        </p:txBody>
      </p:sp>
      <p:sp>
        <p:nvSpPr>
          <p:cNvPr id="1173" name="Google Shape;1173;p1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4" name="Google Shape;1174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100" y="3114046"/>
            <a:ext cx="2958500" cy="19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1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80" name="Google Shape;1180;p11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Microkernel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i="1" lang="en" sz="1800"/>
              <a:t>When to use :</a:t>
            </a:r>
            <a:endParaRPr b="1" i="1"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Product-based application that will have heavily planned extensions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Software systems with multiple and/or custom configurations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May be we store to different services ( cloud, file system..)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May be the possibility to with different services.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i="1" lang="en" sz="1800"/>
              <a:t>When not to use:</a:t>
            </a:r>
            <a:endParaRPr b="1" i="1"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Not scalable as core system acts the main bottleneck.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If there will be a change in the core system, it will mess all plugins</a:t>
            </a:r>
            <a:endParaRPr sz="1800"/>
          </a:p>
        </p:txBody>
      </p:sp>
      <p:sp>
        <p:nvSpPr>
          <p:cNvPr id="1181" name="Google Shape;1181;p1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2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87" name="Google Shape;1187;p12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Microkernel Architecture Style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8" name="Google Shape;1188;p1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9" name="Google Shape;118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350" y="2329600"/>
            <a:ext cx="5195050" cy="24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2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95" name="Google Shape;1195;p12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Microkernel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is a flexible and extensible architecture that allows a developer or end user to easily add additional functionality and features to an existing software system in the form of extensions, or “plug-ins,”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Also named  : “plug-in architecture style”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Operating System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Chrome/ Firefox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Eclipse IDE</a:t>
            </a:r>
            <a:endParaRPr sz="1800"/>
          </a:p>
        </p:txBody>
      </p:sp>
      <p:sp>
        <p:nvSpPr>
          <p:cNvPr id="1196" name="Google Shape;1196;p1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7" name="Google Shape;119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100" y="3114046"/>
            <a:ext cx="2958500" cy="19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2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203" name="Google Shape;1203;p122"/>
          <p:cNvSpPr txBox="1"/>
          <p:nvPr>
            <p:ph idx="2" type="subTitle"/>
          </p:nvPr>
        </p:nvSpPr>
        <p:spPr>
          <a:xfrm>
            <a:off x="202125" y="1552750"/>
            <a:ext cx="50961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Event-Driven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Relies on asynchronous processing using highly decoupled event processors that trigger events and correspondingly respond to events happening in the system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4" name="Google Shape;1204;p1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5" name="Google Shape;1205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301" y="1408899"/>
            <a:ext cx="3262575" cy="366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2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211" name="Google Shape;1211;p123"/>
          <p:cNvSpPr txBox="1"/>
          <p:nvPr>
            <p:ph idx="2" type="subTitle"/>
          </p:nvPr>
        </p:nvSpPr>
        <p:spPr>
          <a:xfrm>
            <a:off x="202125" y="1552750"/>
            <a:ext cx="81078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Microservice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microservice is defined as a single-purpose, separately deployed unit of software that does one thing really, really well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2" name="Google Shape;1212;p1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Introduction to Software Architecture</a:t>
            </a:r>
            <a:endParaRPr sz="3400"/>
          </a:p>
        </p:txBody>
      </p:sp>
      <p:sp>
        <p:nvSpPr>
          <p:cNvPr id="619" name="Google Shape;619;p54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Why Software Architecture is Important: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Provides a representation that facilitates communication and explanation of complex requirements among all stakeholders including developers.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Highlights early design decisions that will have a profound impact on all software engineering work that follows.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Constitutes a relatively small model/blueprint of how the system components are structured and work together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0" name="Google Shape;620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54"/>
          <p:cNvSpPr/>
          <p:nvPr/>
        </p:nvSpPr>
        <p:spPr>
          <a:xfrm>
            <a:off x="1456500" y="2554150"/>
            <a:ext cx="6909600" cy="11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Making good decisions while defining the software architecture is critical to the success of a software product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Introduction to Software Architecture</a:t>
            </a:r>
            <a:endParaRPr sz="3400"/>
          </a:p>
        </p:txBody>
      </p:sp>
      <p:sp>
        <p:nvSpPr>
          <p:cNvPr id="627" name="Google Shape;627;p55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Who does the Software Architecture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Software </a:t>
            </a:r>
            <a:r>
              <a:rPr lang="en" sz="1800"/>
              <a:t>Architect</a:t>
            </a:r>
            <a:r>
              <a:rPr lang="en" sz="1800"/>
              <a:t> : </a:t>
            </a:r>
            <a:r>
              <a:rPr lang="en" sz="1800"/>
              <a:t>	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Designs a </a:t>
            </a:r>
            <a:r>
              <a:rPr b="1" lang="en" sz="1800"/>
              <a:t>functional</a:t>
            </a:r>
            <a:r>
              <a:rPr lang="en" sz="1800"/>
              <a:t> system the qualities of being </a:t>
            </a:r>
            <a:r>
              <a:rPr b="1" lang="en" sz="1800"/>
              <a:t>Fast,  Secure, Reliable and Maintainable </a:t>
            </a:r>
            <a:r>
              <a:rPr lang="en" sz="1800"/>
              <a:t> by selecting the optimal </a:t>
            </a:r>
            <a:r>
              <a:rPr lang="en" sz="1800"/>
              <a:t>technology</a:t>
            </a:r>
            <a:r>
              <a:rPr lang="en" sz="1800"/>
              <a:t> platforms and architectural patterns to achieve such goals. 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Must be familiar with technological tools and concepts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Have a good understanding of </a:t>
            </a:r>
            <a:r>
              <a:rPr lang="en" sz="1800"/>
              <a:t>specification</a:t>
            </a:r>
            <a:r>
              <a:rPr lang="en" sz="1800"/>
              <a:t> requirements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Must </a:t>
            </a:r>
            <a:r>
              <a:rPr lang="en" sz="1800"/>
              <a:t>have coding/programming skills. ?</a:t>
            </a:r>
            <a:r>
              <a:rPr b="1" lang="en" sz="1800"/>
              <a:t> Why</a:t>
            </a:r>
            <a:endParaRPr b="1" sz="1800"/>
          </a:p>
        </p:txBody>
      </p:sp>
      <p:sp>
        <p:nvSpPr>
          <p:cNvPr id="628" name="Google Shape;628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beat Creative Business Plan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22C1F8"/>
      </a:lt2>
      <a:accent1>
        <a:srgbClr val="F668B9"/>
      </a:accent1>
      <a:accent2>
        <a:srgbClr val="212121"/>
      </a:accent2>
      <a:accent3>
        <a:srgbClr val="9B68ED"/>
      </a:accent3>
      <a:accent4>
        <a:srgbClr val="FFCF69"/>
      </a:accent4>
      <a:accent5>
        <a:srgbClr val="22C1F8"/>
      </a:accent5>
      <a:accent6>
        <a:srgbClr val="FFCF69"/>
      </a:accent6>
      <a:hlink>
        <a:srgbClr val="F668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