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Raleway"/>
      <p:regular r:id="rId68"/>
      <p:bold r:id="rId69"/>
      <p:italic r:id="rId70"/>
      <p:boldItalic r:id="rId71"/>
    </p:embeddedFont>
    <p:embeddedFont>
      <p:font typeface="Raleway SemiBold"/>
      <p:regular r:id="rId72"/>
      <p:bold r:id="rId73"/>
      <p:italic r:id="rId74"/>
      <p:boldItalic r:id="rId75"/>
    </p:embeddedFont>
    <p:embeddedFont>
      <p:font typeface="Raleway Light"/>
      <p:regular r:id="rId76"/>
      <p:bold r:id="rId77"/>
      <p:italic r:id="rId78"/>
      <p:boldItalic r:id="rId79"/>
    </p:embeddedFont>
    <p:embeddedFont>
      <p:font typeface="Raleway Medium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schemas.openxmlformats.org/officeDocument/2006/relationships/font" Target="fonts/RalewayMedium-bold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alewayMedium-regular.fntdata"/><Relationship Id="rId82" Type="http://schemas.openxmlformats.org/officeDocument/2006/relationships/font" Target="fonts/RalewayMedium-italic.fntdata"/><Relationship Id="rId81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SemiBold-bold.fntdata"/><Relationship Id="rId72" Type="http://schemas.openxmlformats.org/officeDocument/2006/relationships/font" Target="fonts/RalewaySemiBold-regular.fntdata"/><Relationship Id="rId31" Type="http://schemas.openxmlformats.org/officeDocument/2006/relationships/slide" Target="slides/slide27.xml"/><Relationship Id="rId75" Type="http://schemas.openxmlformats.org/officeDocument/2006/relationships/font" Target="fonts/RalewaySemiBold-boldItalic.fntdata"/><Relationship Id="rId30" Type="http://schemas.openxmlformats.org/officeDocument/2006/relationships/slide" Target="slides/slide26.xml"/><Relationship Id="rId74" Type="http://schemas.openxmlformats.org/officeDocument/2006/relationships/font" Target="fonts/RalewaySemiBold-italic.fntdata"/><Relationship Id="rId33" Type="http://schemas.openxmlformats.org/officeDocument/2006/relationships/slide" Target="slides/slide29.xml"/><Relationship Id="rId77" Type="http://schemas.openxmlformats.org/officeDocument/2006/relationships/font" Target="fonts/RalewayLight-bold.fntdata"/><Relationship Id="rId32" Type="http://schemas.openxmlformats.org/officeDocument/2006/relationships/slide" Target="slides/slide28.xml"/><Relationship Id="rId76" Type="http://schemas.openxmlformats.org/officeDocument/2006/relationships/font" Target="fonts/RalewayLight-regular.fntdata"/><Relationship Id="rId35" Type="http://schemas.openxmlformats.org/officeDocument/2006/relationships/slide" Target="slides/slide31.xml"/><Relationship Id="rId79" Type="http://schemas.openxmlformats.org/officeDocument/2006/relationships/font" Target="fonts/RalewayLight-boldItalic.fntdata"/><Relationship Id="rId34" Type="http://schemas.openxmlformats.org/officeDocument/2006/relationships/slide" Target="slides/slide30.xml"/><Relationship Id="rId78" Type="http://schemas.openxmlformats.org/officeDocument/2006/relationships/font" Target="fonts/RalewayLight-italic.fntdata"/><Relationship Id="rId71" Type="http://schemas.openxmlformats.org/officeDocument/2006/relationships/font" Target="fonts/Raleway-boldItalic.fntdata"/><Relationship Id="rId70" Type="http://schemas.openxmlformats.org/officeDocument/2006/relationships/font" Target="fonts/Raleway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aleway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1650acc3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1650acc3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41650acc3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41650acc3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41650acc3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41650acc3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1650acc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1650acc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41650acc3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41650acc3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41650acc3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41650acc3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41650acc3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41650acc3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41650acc3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41650acc3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41650acc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41650acc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41650acc34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41650acc34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cef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cef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41650acc3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41650acc3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41650acc3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41650acc3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41650acc3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41650acc3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41650acc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41650acc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41650acc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41650acc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41650acc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41650acc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41650acc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41650acc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41650acc3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41650acc3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41650acc3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41650acc3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41650acc3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41650acc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41650acc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41650acc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41650acc3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41650acc3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41650acc3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41650acc3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41650acc3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41650acc3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41650acc3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41650acc3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41650acc3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41650acc3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41650acc3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41650acc3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41650ac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41650ac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fe5982704cc8fc9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fe5982704cc8fc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41650acc3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41650acc3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41650acc3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41650acc3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1650acc3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1650acc3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41650acc3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41650acc3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41650acc3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41650acc3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1650acc3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1650acc3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41650acc3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41650acc3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41650acc3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41650acc3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fe5982704cc8fc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5fe5982704cc8fc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41650acc3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41650acc3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41650acc3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41650acc3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41650acc3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41650acc3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1650acc3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1650acc3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41650acc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41650acc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41650acc34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41650acc3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41650acc3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41650acc3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41650acc34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41650acc34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41650acc3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41650acc3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41650acc3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41650acc3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41650acc3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41650acc3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41961ee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41961ee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41961eea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41961eea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41650acc3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41650acc3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41650acc3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41650acc3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1650acc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41650acc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41650acc3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41650acc3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1650acc3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1650acc3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41650acc3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41650acc3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41650acc34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41650acc34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41650acc3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41650acc3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1650acc3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1650acc3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41650acc3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41650acc3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10</a:t>
            </a:r>
            <a:r>
              <a:rPr b="1" i="1" lang="en" sz="5000"/>
              <a:t> : Software Architecture </a:t>
            </a:r>
            <a:br>
              <a:rPr b="1" i="1" lang="en" sz="5000"/>
            </a:br>
            <a:r>
              <a:rPr b="1" i="1" lang="en" sz="5000"/>
              <a:t> Part 3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37" name="Google Shape;637;p56"/>
          <p:cNvSpPr txBox="1"/>
          <p:nvPr>
            <p:ph idx="2" type="subTitle"/>
          </p:nvPr>
        </p:nvSpPr>
        <p:spPr>
          <a:xfrm>
            <a:off x="202125" y="1476550"/>
            <a:ext cx="4533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</a:t>
            </a:r>
            <a:r>
              <a:rPr b="1" lang="en" sz="1800"/>
              <a:t>Structured Design to Software Architecture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Structured Design : high level of how divide a system into components /modules and connect them together  (1974)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what’s known today as software architecture</a:t>
            </a:r>
            <a:endParaRPr sz="1800"/>
          </a:p>
        </p:txBody>
      </p:sp>
      <p:sp>
        <p:nvSpPr>
          <p:cNvPr id="638" name="Google Shape;63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489" y="0"/>
            <a:ext cx="43705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6"/>
          <p:cNvSpPr/>
          <p:nvPr/>
        </p:nvSpPr>
        <p:spPr>
          <a:xfrm>
            <a:off x="4826875" y="548824"/>
            <a:ext cx="3926100" cy="67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6"/>
          <p:cNvSpPr/>
          <p:nvPr/>
        </p:nvSpPr>
        <p:spPr>
          <a:xfrm>
            <a:off x="4826875" y="3970800"/>
            <a:ext cx="3926100" cy="85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47" name="Google Shape;647;p5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8" name="Google Shape;64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57"/>
          <p:cNvSpPr/>
          <p:nvPr/>
        </p:nvSpPr>
        <p:spPr>
          <a:xfrm>
            <a:off x="1892750" y="2174200"/>
            <a:ext cx="4904400" cy="18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Will modularization be the </a:t>
            </a:r>
            <a:r>
              <a:rPr b="1" lang="en"/>
              <a:t>panacea</a:t>
            </a:r>
            <a:r>
              <a:rPr b="1" lang="en"/>
              <a:t> to producing optimal software ?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55" name="Google Shape;655;p58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6" name="Google Shape;65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103072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658" name="Google Shape;658;p58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659" name="Google Shape;659;p58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660" name="Google Shape;660;p58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661" name="Google Shape;661;p58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662" name="Google Shape;662;p58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68" name="Google Shape;668;p59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Google Shape;6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59"/>
          <p:cNvSpPr/>
          <p:nvPr/>
        </p:nvSpPr>
        <p:spPr>
          <a:xfrm>
            <a:off x="1030725" y="219937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671" name="Google Shape;671;p59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672" name="Google Shape;672;p59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673" name="Google Shape;673;p59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674" name="Google Shape;674;p59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675" name="Google Shape;675;p59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  <p:cxnSp>
        <p:nvCxnSpPr>
          <p:cNvPr id="676" name="Google Shape;676;p59"/>
          <p:cNvCxnSpPr>
            <a:stCxn id="670" idx="2"/>
            <a:endCxn id="673" idx="0"/>
          </p:cNvCxnSpPr>
          <p:nvPr/>
        </p:nvCxnSpPr>
        <p:spPr>
          <a:xfrm>
            <a:off x="1649925" y="2790375"/>
            <a:ext cx="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7" name="Google Shape;677;p59"/>
          <p:cNvCxnSpPr>
            <a:stCxn id="670" idx="3"/>
            <a:endCxn id="671" idx="1"/>
          </p:cNvCxnSpPr>
          <p:nvPr/>
        </p:nvCxnSpPr>
        <p:spPr>
          <a:xfrm flipH="1" rot="10800000">
            <a:off x="2269125" y="2489475"/>
            <a:ext cx="1731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8" name="Google Shape;678;p59"/>
          <p:cNvCxnSpPr>
            <a:stCxn id="670" idx="3"/>
            <a:endCxn id="674" idx="1"/>
          </p:cNvCxnSpPr>
          <p:nvPr/>
        </p:nvCxnSpPr>
        <p:spPr>
          <a:xfrm>
            <a:off x="2269125" y="2494875"/>
            <a:ext cx="17319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9" name="Google Shape;679;p59"/>
          <p:cNvCxnSpPr>
            <a:stCxn id="671" idx="1"/>
            <a:endCxn id="673" idx="3"/>
          </p:cNvCxnSpPr>
          <p:nvPr/>
        </p:nvCxnSpPr>
        <p:spPr>
          <a:xfrm flipH="1">
            <a:off x="2269250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0" name="Google Shape;680;p59"/>
          <p:cNvCxnSpPr>
            <a:stCxn id="670" idx="3"/>
            <a:endCxn id="675" idx="1"/>
          </p:cNvCxnSpPr>
          <p:nvPr/>
        </p:nvCxnSpPr>
        <p:spPr>
          <a:xfrm>
            <a:off x="2269125" y="2494875"/>
            <a:ext cx="47025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1" name="Google Shape;681;p59"/>
          <p:cNvCxnSpPr>
            <a:stCxn id="672" idx="1"/>
            <a:endCxn id="671" idx="3"/>
          </p:cNvCxnSpPr>
          <p:nvPr/>
        </p:nvCxnSpPr>
        <p:spPr>
          <a:xfrm rot="10800000">
            <a:off x="5239675" y="2489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2" name="Google Shape;682;p59"/>
          <p:cNvCxnSpPr>
            <a:stCxn id="671" idx="2"/>
            <a:endCxn id="674" idx="0"/>
          </p:cNvCxnSpPr>
          <p:nvPr/>
        </p:nvCxnSpPr>
        <p:spPr>
          <a:xfrm>
            <a:off x="4620350" y="2784950"/>
            <a:ext cx="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3" name="Google Shape;683;p59"/>
          <p:cNvCxnSpPr>
            <a:stCxn id="671" idx="2"/>
            <a:endCxn id="673" idx="0"/>
          </p:cNvCxnSpPr>
          <p:nvPr/>
        </p:nvCxnSpPr>
        <p:spPr>
          <a:xfrm flipH="1">
            <a:off x="1650050" y="2784950"/>
            <a:ext cx="29703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4" name="Google Shape;684;p59"/>
          <p:cNvCxnSpPr>
            <a:stCxn id="671" idx="3"/>
            <a:endCxn id="675" idx="1"/>
          </p:cNvCxnSpPr>
          <p:nvPr/>
        </p:nvCxnSpPr>
        <p:spPr>
          <a:xfrm>
            <a:off x="5239550" y="2489450"/>
            <a:ext cx="1731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5" name="Google Shape;685;p59"/>
          <p:cNvCxnSpPr>
            <a:stCxn id="672" idx="1"/>
            <a:endCxn id="674" idx="3"/>
          </p:cNvCxnSpPr>
          <p:nvPr/>
        </p:nvCxnSpPr>
        <p:spPr>
          <a:xfrm flipH="1">
            <a:off x="5239675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6" name="Google Shape;686;p59"/>
          <p:cNvCxnSpPr>
            <a:stCxn id="670" idx="1"/>
            <a:endCxn id="673" idx="0"/>
          </p:cNvCxnSpPr>
          <p:nvPr/>
        </p:nvCxnSpPr>
        <p:spPr>
          <a:xfrm>
            <a:off x="1030725" y="2494875"/>
            <a:ext cx="619200" cy="9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7" name="Google Shape;687;p59"/>
          <p:cNvCxnSpPr>
            <a:stCxn id="672" idx="1"/>
            <a:endCxn id="673" idx="3"/>
          </p:cNvCxnSpPr>
          <p:nvPr/>
        </p:nvCxnSpPr>
        <p:spPr>
          <a:xfrm flipH="1">
            <a:off x="2269075" y="2489450"/>
            <a:ext cx="47025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8" name="Google Shape;688;p59"/>
          <p:cNvCxnSpPr>
            <a:stCxn id="672" idx="2"/>
            <a:endCxn id="675" idx="0"/>
          </p:cNvCxnSpPr>
          <p:nvPr/>
        </p:nvCxnSpPr>
        <p:spPr>
          <a:xfrm>
            <a:off x="7590775" y="2784950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9" name="Google Shape;689;p59"/>
          <p:cNvCxnSpPr>
            <a:stCxn id="675" idx="1"/>
            <a:endCxn id="674" idx="3"/>
          </p:cNvCxnSpPr>
          <p:nvPr/>
        </p:nvCxnSpPr>
        <p:spPr>
          <a:xfrm flipH="1">
            <a:off x="5239675" y="3718250"/>
            <a:ext cx="1731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0" name="Google Shape;690;p59"/>
          <p:cNvCxnSpPr>
            <a:stCxn id="674" idx="1"/>
            <a:endCxn id="673" idx="3"/>
          </p:cNvCxnSpPr>
          <p:nvPr/>
        </p:nvCxnSpPr>
        <p:spPr>
          <a:xfrm rot="10800000">
            <a:off x="2269250" y="3755825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1" name="Google Shape;691;p59"/>
          <p:cNvCxnSpPr>
            <a:stCxn id="672" idx="1"/>
            <a:endCxn id="674" idx="0"/>
          </p:cNvCxnSpPr>
          <p:nvPr/>
        </p:nvCxnSpPr>
        <p:spPr>
          <a:xfrm flipH="1">
            <a:off x="4620475" y="2489450"/>
            <a:ext cx="2351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97" name="Google Shape;697;p60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1030725" y="2199375"/>
            <a:ext cx="1238400" cy="59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700" name="Google Shape;700;p60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701" name="Google Shape;701;p60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702" name="Google Shape;702;p60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703" name="Google Shape;703;p60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704" name="Google Shape;704;p60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  <p:cxnSp>
        <p:nvCxnSpPr>
          <p:cNvPr id="705" name="Google Shape;705;p60"/>
          <p:cNvCxnSpPr>
            <a:stCxn id="699" idx="2"/>
            <a:endCxn id="702" idx="0"/>
          </p:cNvCxnSpPr>
          <p:nvPr/>
        </p:nvCxnSpPr>
        <p:spPr>
          <a:xfrm>
            <a:off x="1649925" y="2790375"/>
            <a:ext cx="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6" name="Google Shape;706;p60"/>
          <p:cNvCxnSpPr>
            <a:stCxn id="699" idx="3"/>
            <a:endCxn id="700" idx="1"/>
          </p:cNvCxnSpPr>
          <p:nvPr/>
        </p:nvCxnSpPr>
        <p:spPr>
          <a:xfrm flipH="1" rot="10800000">
            <a:off x="2269125" y="2489475"/>
            <a:ext cx="1731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7" name="Google Shape;707;p60"/>
          <p:cNvCxnSpPr>
            <a:stCxn id="699" idx="3"/>
            <a:endCxn id="703" idx="1"/>
          </p:cNvCxnSpPr>
          <p:nvPr/>
        </p:nvCxnSpPr>
        <p:spPr>
          <a:xfrm>
            <a:off x="2269125" y="2494875"/>
            <a:ext cx="17319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8" name="Google Shape;708;p60"/>
          <p:cNvCxnSpPr>
            <a:stCxn id="700" idx="1"/>
            <a:endCxn id="702" idx="3"/>
          </p:cNvCxnSpPr>
          <p:nvPr/>
        </p:nvCxnSpPr>
        <p:spPr>
          <a:xfrm flipH="1">
            <a:off x="2269250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60"/>
          <p:cNvCxnSpPr>
            <a:stCxn id="699" idx="3"/>
            <a:endCxn id="704" idx="1"/>
          </p:cNvCxnSpPr>
          <p:nvPr/>
        </p:nvCxnSpPr>
        <p:spPr>
          <a:xfrm>
            <a:off x="2269125" y="2494875"/>
            <a:ext cx="47025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0" name="Google Shape;710;p60"/>
          <p:cNvCxnSpPr>
            <a:stCxn id="701" idx="1"/>
            <a:endCxn id="700" idx="3"/>
          </p:cNvCxnSpPr>
          <p:nvPr/>
        </p:nvCxnSpPr>
        <p:spPr>
          <a:xfrm rot="10800000">
            <a:off x="5239675" y="2489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1" name="Google Shape;711;p60"/>
          <p:cNvCxnSpPr>
            <a:stCxn id="700" idx="2"/>
            <a:endCxn id="703" idx="0"/>
          </p:cNvCxnSpPr>
          <p:nvPr/>
        </p:nvCxnSpPr>
        <p:spPr>
          <a:xfrm>
            <a:off x="4620350" y="2784950"/>
            <a:ext cx="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2" name="Google Shape;712;p60"/>
          <p:cNvCxnSpPr>
            <a:stCxn id="700" idx="2"/>
            <a:endCxn id="702" idx="0"/>
          </p:cNvCxnSpPr>
          <p:nvPr/>
        </p:nvCxnSpPr>
        <p:spPr>
          <a:xfrm flipH="1">
            <a:off x="1650050" y="2784950"/>
            <a:ext cx="29703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3" name="Google Shape;713;p60"/>
          <p:cNvCxnSpPr>
            <a:stCxn id="700" idx="3"/>
            <a:endCxn id="704" idx="1"/>
          </p:cNvCxnSpPr>
          <p:nvPr/>
        </p:nvCxnSpPr>
        <p:spPr>
          <a:xfrm>
            <a:off x="5239550" y="2489450"/>
            <a:ext cx="1731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4" name="Google Shape;714;p60"/>
          <p:cNvCxnSpPr>
            <a:stCxn id="701" idx="1"/>
            <a:endCxn id="703" idx="3"/>
          </p:cNvCxnSpPr>
          <p:nvPr/>
        </p:nvCxnSpPr>
        <p:spPr>
          <a:xfrm flipH="1">
            <a:off x="5239675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5" name="Google Shape;715;p60"/>
          <p:cNvCxnSpPr>
            <a:stCxn id="699" idx="1"/>
            <a:endCxn id="702" idx="0"/>
          </p:cNvCxnSpPr>
          <p:nvPr/>
        </p:nvCxnSpPr>
        <p:spPr>
          <a:xfrm>
            <a:off x="1030725" y="2494875"/>
            <a:ext cx="619200" cy="9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6" name="Google Shape;716;p60"/>
          <p:cNvCxnSpPr>
            <a:stCxn id="701" idx="1"/>
            <a:endCxn id="702" idx="3"/>
          </p:cNvCxnSpPr>
          <p:nvPr/>
        </p:nvCxnSpPr>
        <p:spPr>
          <a:xfrm flipH="1">
            <a:off x="2269075" y="2489450"/>
            <a:ext cx="47025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7" name="Google Shape;717;p60"/>
          <p:cNvCxnSpPr>
            <a:stCxn id="701" idx="2"/>
            <a:endCxn id="704" idx="0"/>
          </p:cNvCxnSpPr>
          <p:nvPr/>
        </p:nvCxnSpPr>
        <p:spPr>
          <a:xfrm>
            <a:off x="7590775" y="2784950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8" name="Google Shape;718;p60"/>
          <p:cNvCxnSpPr>
            <a:stCxn id="704" idx="1"/>
            <a:endCxn id="703" idx="3"/>
          </p:cNvCxnSpPr>
          <p:nvPr/>
        </p:nvCxnSpPr>
        <p:spPr>
          <a:xfrm flipH="1">
            <a:off x="5239675" y="3718250"/>
            <a:ext cx="1731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9" name="Google Shape;719;p60"/>
          <p:cNvCxnSpPr>
            <a:stCxn id="703" idx="1"/>
            <a:endCxn id="702" idx="3"/>
          </p:cNvCxnSpPr>
          <p:nvPr/>
        </p:nvCxnSpPr>
        <p:spPr>
          <a:xfrm rot="10800000">
            <a:off x="2269250" y="3755825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0" name="Google Shape;720;p60"/>
          <p:cNvCxnSpPr>
            <a:stCxn id="701" idx="1"/>
            <a:endCxn id="703" idx="0"/>
          </p:cNvCxnSpPr>
          <p:nvPr/>
        </p:nvCxnSpPr>
        <p:spPr>
          <a:xfrm flipH="1">
            <a:off x="4620475" y="2489450"/>
            <a:ext cx="2351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60"/>
          <p:cNvSpPr/>
          <p:nvPr/>
        </p:nvSpPr>
        <p:spPr>
          <a:xfrm>
            <a:off x="1059975" y="1169700"/>
            <a:ext cx="1238400" cy="591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1V2</a:t>
            </a:r>
            <a:endParaRPr b="1"/>
          </a:p>
        </p:txBody>
      </p:sp>
      <p:sp>
        <p:nvSpPr>
          <p:cNvPr id="722" name="Google Shape;722;p60"/>
          <p:cNvSpPr/>
          <p:nvPr/>
        </p:nvSpPr>
        <p:spPr>
          <a:xfrm>
            <a:off x="1540875" y="1710675"/>
            <a:ext cx="218100" cy="488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0"/>
          <p:cNvSpPr/>
          <p:nvPr/>
        </p:nvSpPr>
        <p:spPr>
          <a:xfrm>
            <a:off x="3898075" y="728725"/>
            <a:ext cx="49044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Replacing Module 1 by another new module may still impact all other modules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729" name="Google Shape;729;p61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0" name="Google Shape;73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1030725" y="219937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732" name="Google Shape;732;p61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733" name="Google Shape;733;p61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734" name="Google Shape;734;p61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735" name="Google Shape;735;p61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736" name="Google Shape;736;p61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  <p:cxnSp>
        <p:nvCxnSpPr>
          <p:cNvPr id="737" name="Google Shape;737;p61"/>
          <p:cNvCxnSpPr>
            <a:stCxn id="731" idx="2"/>
            <a:endCxn id="734" idx="0"/>
          </p:cNvCxnSpPr>
          <p:nvPr/>
        </p:nvCxnSpPr>
        <p:spPr>
          <a:xfrm>
            <a:off x="1649925" y="2790375"/>
            <a:ext cx="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8" name="Google Shape;738;p61"/>
          <p:cNvCxnSpPr>
            <a:stCxn id="731" idx="3"/>
            <a:endCxn id="732" idx="1"/>
          </p:cNvCxnSpPr>
          <p:nvPr/>
        </p:nvCxnSpPr>
        <p:spPr>
          <a:xfrm flipH="1" rot="10800000">
            <a:off x="2269125" y="2489475"/>
            <a:ext cx="1731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9" name="Google Shape;739;p61"/>
          <p:cNvCxnSpPr>
            <a:stCxn id="731" idx="3"/>
            <a:endCxn id="735" idx="1"/>
          </p:cNvCxnSpPr>
          <p:nvPr/>
        </p:nvCxnSpPr>
        <p:spPr>
          <a:xfrm>
            <a:off x="2269125" y="2494875"/>
            <a:ext cx="17319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0" name="Google Shape;740;p61"/>
          <p:cNvCxnSpPr>
            <a:stCxn id="732" idx="1"/>
            <a:endCxn id="734" idx="3"/>
          </p:cNvCxnSpPr>
          <p:nvPr/>
        </p:nvCxnSpPr>
        <p:spPr>
          <a:xfrm flipH="1">
            <a:off x="2269250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1" name="Google Shape;741;p61"/>
          <p:cNvCxnSpPr>
            <a:stCxn id="731" idx="3"/>
            <a:endCxn id="736" idx="1"/>
          </p:cNvCxnSpPr>
          <p:nvPr/>
        </p:nvCxnSpPr>
        <p:spPr>
          <a:xfrm>
            <a:off x="2269125" y="2494875"/>
            <a:ext cx="47025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2" name="Google Shape;742;p61"/>
          <p:cNvCxnSpPr>
            <a:stCxn id="733" idx="1"/>
            <a:endCxn id="732" idx="3"/>
          </p:cNvCxnSpPr>
          <p:nvPr/>
        </p:nvCxnSpPr>
        <p:spPr>
          <a:xfrm rot="10800000">
            <a:off x="5239675" y="2489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61"/>
          <p:cNvCxnSpPr>
            <a:stCxn id="732" idx="2"/>
            <a:endCxn id="735" idx="0"/>
          </p:cNvCxnSpPr>
          <p:nvPr/>
        </p:nvCxnSpPr>
        <p:spPr>
          <a:xfrm>
            <a:off x="4620350" y="2784950"/>
            <a:ext cx="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4" name="Google Shape;744;p61"/>
          <p:cNvCxnSpPr>
            <a:stCxn id="732" idx="2"/>
            <a:endCxn id="734" idx="0"/>
          </p:cNvCxnSpPr>
          <p:nvPr/>
        </p:nvCxnSpPr>
        <p:spPr>
          <a:xfrm flipH="1">
            <a:off x="1650050" y="2784950"/>
            <a:ext cx="29703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5" name="Google Shape;745;p61"/>
          <p:cNvCxnSpPr>
            <a:stCxn id="732" idx="3"/>
            <a:endCxn id="736" idx="1"/>
          </p:cNvCxnSpPr>
          <p:nvPr/>
        </p:nvCxnSpPr>
        <p:spPr>
          <a:xfrm>
            <a:off x="5239550" y="2489450"/>
            <a:ext cx="1731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6" name="Google Shape;746;p61"/>
          <p:cNvCxnSpPr>
            <a:stCxn id="733" idx="1"/>
            <a:endCxn id="735" idx="3"/>
          </p:cNvCxnSpPr>
          <p:nvPr/>
        </p:nvCxnSpPr>
        <p:spPr>
          <a:xfrm flipH="1">
            <a:off x="5239675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7" name="Google Shape;747;p61"/>
          <p:cNvCxnSpPr>
            <a:stCxn id="731" idx="1"/>
            <a:endCxn id="734" idx="0"/>
          </p:cNvCxnSpPr>
          <p:nvPr/>
        </p:nvCxnSpPr>
        <p:spPr>
          <a:xfrm>
            <a:off x="1030725" y="2494875"/>
            <a:ext cx="619200" cy="9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8" name="Google Shape;748;p61"/>
          <p:cNvCxnSpPr>
            <a:stCxn id="733" idx="1"/>
            <a:endCxn id="734" idx="3"/>
          </p:cNvCxnSpPr>
          <p:nvPr/>
        </p:nvCxnSpPr>
        <p:spPr>
          <a:xfrm flipH="1">
            <a:off x="2269075" y="2489450"/>
            <a:ext cx="47025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9" name="Google Shape;749;p61"/>
          <p:cNvCxnSpPr>
            <a:stCxn id="733" idx="2"/>
            <a:endCxn id="736" idx="0"/>
          </p:cNvCxnSpPr>
          <p:nvPr/>
        </p:nvCxnSpPr>
        <p:spPr>
          <a:xfrm>
            <a:off x="7590775" y="2784950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0" name="Google Shape;750;p61"/>
          <p:cNvCxnSpPr>
            <a:stCxn id="736" idx="1"/>
            <a:endCxn id="735" idx="3"/>
          </p:cNvCxnSpPr>
          <p:nvPr/>
        </p:nvCxnSpPr>
        <p:spPr>
          <a:xfrm flipH="1">
            <a:off x="5239675" y="3718250"/>
            <a:ext cx="1731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1" name="Google Shape;751;p61"/>
          <p:cNvCxnSpPr>
            <a:stCxn id="735" idx="1"/>
            <a:endCxn id="734" idx="3"/>
          </p:cNvCxnSpPr>
          <p:nvPr/>
        </p:nvCxnSpPr>
        <p:spPr>
          <a:xfrm rot="10800000">
            <a:off x="2269250" y="3755825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2" name="Google Shape;752;p61"/>
          <p:cNvCxnSpPr>
            <a:stCxn id="733" idx="1"/>
            <a:endCxn id="735" idx="0"/>
          </p:cNvCxnSpPr>
          <p:nvPr/>
        </p:nvCxnSpPr>
        <p:spPr>
          <a:xfrm flipH="1">
            <a:off x="4620475" y="2489450"/>
            <a:ext cx="2351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61"/>
          <p:cNvSpPr/>
          <p:nvPr/>
        </p:nvSpPr>
        <p:spPr>
          <a:xfrm>
            <a:off x="2553525" y="1294675"/>
            <a:ext cx="4200600" cy="7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Modules are HIGHLY CONNECTED via many interfaces 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 </a:t>
            </a:r>
            <a:endParaRPr sz="3400"/>
          </a:p>
        </p:txBody>
      </p:sp>
      <p:sp>
        <p:nvSpPr>
          <p:cNvPr id="759" name="Google Shape;759;p62"/>
          <p:cNvSpPr txBox="1"/>
          <p:nvPr>
            <p:ph idx="2" type="subTitle"/>
          </p:nvPr>
        </p:nvSpPr>
        <p:spPr>
          <a:xfrm>
            <a:off x="202125" y="1476550"/>
            <a:ext cx="85932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50 Years : Developing Software now ?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it comes to Web Applications, many applications are perceived as just doing the HTML design/coding and link it with some JavaScript files or PHP to do backend business logic.</a:t>
            </a:r>
            <a:br>
              <a:rPr lang="en"/>
            </a:b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But :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it comes to maintainability or scalability, the software will fail.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Implementing the undo features for the to-do App.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0" name="Google Shape;76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 : </a:t>
            </a:r>
            <a:br>
              <a:rPr lang="en" sz="3400"/>
            </a:br>
            <a:r>
              <a:rPr lang="en" sz="3400"/>
              <a:t>Cohesion and Coupling</a:t>
            </a:r>
            <a:endParaRPr sz="3400"/>
          </a:p>
        </p:txBody>
      </p:sp>
      <p:sp>
        <p:nvSpPr>
          <p:cNvPr id="766" name="Google Shape;766;p63"/>
          <p:cNvSpPr txBox="1"/>
          <p:nvPr>
            <p:ph idx="2" type="subTitle"/>
          </p:nvPr>
        </p:nvSpPr>
        <p:spPr>
          <a:xfrm>
            <a:off x="202125" y="1476550"/>
            <a:ext cx="6714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Most important terms : 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 </a:t>
            </a:r>
            <a:r>
              <a:rPr lang="en"/>
              <a:t>modularization</a:t>
            </a:r>
            <a:r>
              <a:rPr lang="en"/>
              <a:t> is not enough to solve and reduce the complexity of software, but rather how modules are made and connected to each other.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book “Structured Design, 1975” introduced the two notions: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Cohesion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Coupling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They </a:t>
            </a:r>
            <a:r>
              <a:rPr lang="en"/>
              <a:t>become</a:t>
            </a:r>
            <a:r>
              <a:rPr lang="en"/>
              <a:t> the most important concepts and metrics for perceiving the quality of good software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7" name="Google Shape;76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8" name="Google Shape;7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550" y="2146050"/>
            <a:ext cx="2048975" cy="26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774" name="Google Shape;774;p64"/>
          <p:cNvSpPr txBox="1"/>
          <p:nvPr>
            <p:ph idx="2" type="subTitle"/>
          </p:nvPr>
        </p:nvSpPr>
        <p:spPr>
          <a:xfrm>
            <a:off x="202125" y="1476550"/>
            <a:ext cx="89034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Customer and Order Classes: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modules : Customer + Order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5" name="Google Shape;77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6" name="Google Shape;7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0" y="2460225"/>
            <a:ext cx="3457575" cy="131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7" name="Google Shape;7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50" y="2460225"/>
            <a:ext cx="3333750" cy="97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783" name="Google Shape;783;p65"/>
          <p:cNvSpPr txBox="1"/>
          <p:nvPr>
            <p:ph idx="2" type="subTitle"/>
          </p:nvPr>
        </p:nvSpPr>
        <p:spPr>
          <a:xfrm>
            <a:off x="202125" y="1476550"/>
            <a:ext cx="89034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Customer and Order Classes: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modules : Customer + Order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4" name="Google Shape;78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0" y="2460225"/>
            <a:ext cx="3457575" cy="131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6" name="Google Shape;7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50" y="2460225"/>
            <a:ext cx="3333750" cy="97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7" name="Google Shape;787;p65"/>
          <p:cNvSpPr/>
          <p:nvPr/>
        </p:nvSpPr>
        <p:spPr>
          <a:xfrm>
            <a:off x="1814150" y="3869950"/>
            <a:ext cx="5936400" cy="10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the Customer Module re-used in other systems ? ( Without the </a:t>
            </a:r>
            <a:r>
              <a:rPr b="1" lang="en"/>
              <a:t>Order Class ?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: Because the Customer is coupled/tied to the Order class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90175" y="-88200"/>
            <a:ext cx="5734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Part 1:</a:t>
            </a:r>
            <a:endParaRPr b="1"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Introduction to Software Architecture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Software Architecture Process</a:t>
            </a:r>
            <a:endParaRPr b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b="1" lang="en" sz="1300"/>
              <a:t>Selecting </a:t>
            </a:r>
            <a:r>
              <a:rPr b="1" lang="en" sz="1300"/>
              <a:t>Technological Stack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/>
              <a:t>Architecture Quality Attributes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Software</a:t>
            </a:r>
            <a:r>
              <a:rPr b="1" lang="en" sz="1300"/>
              <a:t> Architectural Styles</a:t>
            </a:r>
            <a:endParaRPr b="1"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Part 2 :</a:t>
            </a:r>
            <a:endParaRPr b="1"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Programming Questions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Design Patterns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Architecture Principles : SOLID</a:t>
            </a:r>
            <a:endParaRPr b="1"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/>
              <a:t>Part 3 :</a:t>
            </a:r>
            <a:endParaRPr b="1" sz="15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Structured Design : History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Decoupling &amp; Cohesion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Architectural Techniques</a:t>
            </a:r>
            <a:endParaRPr b="1"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300"/>
              <a:t>Documenting the Architecture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Case Study</a:t>
            </a:r>
            <a:endParaRPr b="1" sz="17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793" name="Google Shape;793;p6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Definition</a:t>
            </a:r>
            <a:r>
              <a:rPr lang="en" sz="1800"/>
              <a:t> : 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Coupling is the measure of the degree of </a:t>
            </a:r>
            <a:r>
              <a:rPr b="1" lang="en"/>
              <a:t>interdependence</a:t>
            </a:r>
            <a:r>
              <a:rPr lang="en"/>
              <a:t> between the modules.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good software will have </a:t>
            </a:r>
            <a:r>
              <a:rPr b="1" lang="en"/>
              <a:t>low</a:t>
            </a:r>
            <a:r>
              <a:rPr lang="en"/>
              <a:t> coupling.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Degree of interdependence can be measured by :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interfaces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Types or complexity of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00" name="Google Shape;800;p6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1" name="Google Shape;80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2" name="Google Shape;802;p67"/>
          <p:cNvPicPr preferRelativeResize="0"/>
          <p:nvPr/>
        </p:nvPicPr>
        <p:blipFill rotWithShape="1">
          <a:blip r:embed="rId3">
            <a:alphaModFix/>
          </a:blip>
          <a:srcRect b="56371" l="0" r="0" t="0"/>
          <a:stretch/>
        </p:blipFill>
        <p:spPr>
          <a:xfrm>
            <a:off x="468400" y="2415800"/>
            <a:ext cx="3828850" cy="14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67"/>
          <p:cNvPicPr preferRelativeResize="0"/>
          <p:nvPr/>
        </p:nvPicPr>
        <p:blipFill rotWithShape="1">
          <a:blip r:embed="rId3">
            <a:alphaModFix/>
          </a:blip>
          <a:srcRect b="5581" l="0" r="0" t="49442"/>
          <a:stretch/>
        </p:blipFill>
        <p:spPr>
          <a:xfrm>
            <a:off x="5096600" y="2279750"/>
            <a:ext cx="3828850" cy="1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/>
          <p:nvPr/>
        </p:nvSpPr>
        <p:spPr>
          <a:xfrm>
            <a:off x="589825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Software : Low/Loose Coupling</a:t>
            </a:r>
            <a:endParaRPr b="1"/>
          </a:p>
        </p:txBody>
      </p:sp>
      <p:sp>
        <p:nvSpPr>
          <p:cNvPr id="805" name="Google Shape;805;p67"/>
          <p:cNvSpPr/>
          <p:nvPr/>
        </p:nvSpPr>
        <p:spPr>
          <a:xfrm>
            <a:off x="5266550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Bad </a:t>
            </a:r>
            <a:r>
              <a:rPr b="1" lang="en"/>
              <a:t>Software : High Coupling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11" name="Google Shape;811;p68"/>
          <p:cNvSpPr txBox="1"/>
          <p:nvPr>
            <p:ph idx="2" type="subTitle"/>
          </p:nvPr>
        </p:nvSpPr>
        <p:spPr>
          <a:xfrm>
            <a:off x="77400" y="1476550"/>
            <a:ext cx="90282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 low</a:t>
            </a:r>
            <a:r>
              <a:rPr b="1" lang="en" sz="1800"/>
              <a:t> Coupling is good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Improved Maintainability: Low coupling reduces the impact when changing one module </a:t>
            </a:r>
            <a:r>
              <a:rPr b="1" lang="en"/>
              <a:t>risking to change</a:t>
            </a:r>
            <a:r>
              <a:rPr lang="en"/>
              <a:t> other modules. Therefore,  making it easier to modify or replace individual components without impacting the entire system.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Enhanced Modularity: Low coupling allows modules to be developed and tested in isolation.  Therefore, improving the reusability of code and modules in other systems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Better Scalability and Extensibility: Low coupling facilitates the addition of new modules and the removal of existing ones.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12" name="Google Shape;81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18" name="Google Shape;818;p6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</a:t>
            </a:r>
            <a:r>
              <a:rPr b="1" lang="en" sz="1800"/>
              <a:t>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data of one module is </a:t>
            </a:r>
            <a:r>
              <a:rPr b="1" lang="en"/>
              <a:t>passed</a:t>
            </a:r>
            <a:r>
              <a:rPr lang="en"/>
              <a:t> to another module, this is called data coupling.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: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module gets the customer addressed (data) from another module by an API endpoint.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9" name="Google Shape;819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25" name="Google Shape;825;p7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Stamp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Two modules are stamp coupled if they communicate using composite data items such as structure, objects, etc.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Called also : data-structured coupling</a:t>
            </a:r>
            <a:br>
              <a:rPr lang="en"/>
            </a:b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Need to get the name from another module.</a:t>
            </a:r>
            <a:endParaRPr>
              <a:solidFill>
                <a:schemeClr val="dk1"/>
              </a:solidFill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Passing structure variable or object where the name is retrieved from the structure.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32" name="Google Shape;832;p7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Control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Control Coupling exists among two modules if data from one module is used to direct the structure of instruction execution in another.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need to compute the salary for an employee in a given module, the control logic is dependent or tied to the data being retrieved from the  absence module.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Google Shape;83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39" name="Google Shape;839;p7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External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described as a situation where the modules are interrelated with common external influencing factors such as: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 external legacy application that sends the same set of data or contents to both modules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hardware requirement common for both modules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common file/ folder in use by both modules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</a:t>
            </a:r>
            <a:r>
              <a:rPr lang="en" sz="1600">
                <a:solidFill>
                  <a:schemeClr val="dk2"/>
                </a:solidFill>
              </a:rPr>
              <a:t>hen both use same switch/router in the network for communication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0" name="Google Shape;84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46" name="Google Shape;846;p7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Common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Common coupling is said to occur when two or several modules have access to the same global data</a:t>
            </a:r>
            <a:br>
              <a:rPr lang="en"/>
            </a:b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module writes data to a file which is used by another module.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53" name="Google Shape;853;p7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Content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Exists among two modules if they share code, e.g., a branch from one module into another module. ( Invocation of a function )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class invokes another class.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4" name="Google Shape;85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60" name="Google Shape;860;p7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sz="1800"/>
          </a:p>
        </p:txBody>
      </p:sp>
      <p:sp>
        <p:nvSpPr>
          <p:cNvPr id="861" name="Google Shape;86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2" name="Google Shape;862;p75"/>
          <p:cNvPicPr preferRelativeResize="0"/>
          <p:nvPr/>
        </p:nvPicPr>
        <p:blipFill rotWithShape="1">
          <a:blip r:embed="rId3">
            <a:alphaModFix/>
          </a:blip>
          <a:srcRect b="0" l="4141" r="0" t="17095"/>
          <a:stretch/>
        </p:blipFill>
        <p:spPr>
          <a:xfrm>
            <a:off x="1276850" y="1868900"/>
            <a:ext cx="6565425" cy="3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Software Crisis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term used in the early days of computing science for the difficulty of writing useful and efficient computer programs in the required time due to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Existing methods were inadequate.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Complexity of software systems.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systems became very complicated to maintain.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term "software crisis" was coined by some attendees at the first NATO Software Engineering Conference in </a:t>
            </a:r>
            <a:r>
              <a:rPr b="1" lang="en" sz="1800"/>
              <a:t>1968</a:t>
            </a:r>
            <a:r>
              <a:rPr lang="en" sz="1800"/>
              <a:t> in Germany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68" name="Google Shape;868;p7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Definition</a:t>
            </a:r>
            <a:r>
              <a:rPr lang="en" sz="1800"/>
              <a:t> : 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degree to which the elements of a module</a:t>
            </a:r>
            <a:r>
              <a:rPr b="1" lang="en" u="sng"/>
              <a:t> belong together</a:t>
            </a:r>
            <a:r>
              <a:rPr lang="en"/>
              <a:t>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measures the strength of relationships between pieces within a module based on a given aspect : 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Functionalities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Objectives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0" name="Google Shape;87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75" y="3035995"/>
            <a:ext cx="3255725" cy="19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76" name="Google Shape;876;p77"/>
          <p:cNvSpPr txBox="1"/>
          <p:nvPr>
            <p:ph idx="2" type="subTitle"/>
          </p:nvPr>
        </p:nvSpPr>
        <p:spPr>
          <a:xfrm>
            <a:off x="202125" y="1476550"/>
            <a:ext cx="45897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Remember the class for shapes, it has two methods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ComputeArea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OutputArea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Those two functionalities are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related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cohesive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7" name="Google Shape;87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476" y="1113650"/>
            <a:ext cx="4092451" cy="3917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84" name="Google Shape;884;p7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 High </a:t>
            </a:r>
            <a:r>
              <a:rPr b="1" lang="en" sz="1800"/>
              <a:t>Cohesion is a good quality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Improved readability and understandability: High cohesion results in clear, focused modules with a single, well-defined purpose, making it easier for developers to understand the code and make changes.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Better error isolation: High cohesion reduces the likelihood that a change in one part of a module will affect other parts, making it easier to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isolate and fix errors. Improved reliability: High cohesion leads to modules that are less prone to errors and that function more consistently, 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91" name="Google Shape;891;p7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or Levels of </a:t>
            </a:r>
            <a:r>
              <a:rPr b="1" lang="en" sz="1800"/>
              <a:t>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Functional Cohesion</a:t>
            </a:r>
            <a:r>
              <a:rPr lang="en"/>
              <a:t> :  different elements of a module, cooperate to achieve a single function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Sequential Cohesion</a:t>
            </a:r>
            <a:r>
              <a:rPr lang="en"/>
              <a:t> : element of a module form the components of the sequence, where the output from one component of the sequence is input to the next.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Communicational Cohesion</a:t>
            </a:r>
            <a:r>
              <a:rPr lang="en"/>
              <a:t> : when all tasks of the module refer to or update the same data structure, e.g., the set of functions defined on an array or a stack.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98" name="Google Shape;898;p80"/>
          <p:cNvSpPr txBox="1"/>
          <p:nvPr>
            <p:ph idx="2" type="subTitle"/>
          </p:nvPr>
        </p:nvSpPr>
        <p:spPr>
          <a:xfrm>
            <a:off x="202125" y="1095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or Levels of 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Procedural Cohesion</a:t>
            </a:r>
            <a:r>
              <a:rPr lang="en"/>
              <a:t> : A module is said to be procedural cohesion if the set of purpose of the module are all parts of a procedure in which particular sequence of steps has to be carried out for achieving a goal, e.g., the algorithm for decoding a message.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Temporal Cohesion </a:t>
            </a:r>
            <a:r>
              <a:rPr lang="en"/>
              <a:t>: When a module includes functions that are associated by the fact that all the methods must be executed in the same time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Logical Cohesion </a:t>
            </a:r>
            <a:r>
              <a:rPr lang="en"/>
              <a:t>:When all the elements of the module perform a similar operation. For example Error handling, data input and data output, etc.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>
                <a:solidFill>
                  <a:schemeClr val="dk1"/>
                </a:solidFill>
              </a:rPr>
              <a:t>Coincidental Cohesion</a:t>
            </a:r>
            <a:r>
              <a:rPr lang="en">
                <a:solidFill>
                  <a:schemeClr val="dk1"/>
                </a:solidFill>
              </a:rPr>
              <a:t> : A module is said to have coincidental cohesion if it performs a set of tasks that are associated with each other very loosely, if at all.</a:t>
            </a:r>
            <a:endParaRPr/>
          </a:p>
        </p:txBody>
      </p:sp>
      <p:sp>
        <p:nvSpPr>
          <p:cNvPr id="899" name="Google Shape;89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905" name="Google Shape;905;p8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vs. Cohesion vs. Good Design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Advocates of structured design emphasis clearly that neither coupling nor cohesion are absolute truth: in design, everything is a trade-off.  The trade-off is always based on experience, the benefits of the solutions, the drawbacks possibly to be faced.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That’s why 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Exploring and experimenting is so important.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development is always difficult.</a:t>
            </a:r>
            <a:endParaRPr sz="1800"/>
          </a:p>
        </p:txBody>
      </p:sp>
      <p:sp>
        <p:nvSpPr>
          <p:cNvPr id="906" name="Google Shape;90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Architectural</a:t>
            </a:r>
            <a:r>
              <a:rPr lang="en" sz="3400"/>
              <a:t> Techniques</a:t>
            </a:r>
            <a:endParaRPr sz="3400"/>
          </a:p>
        </p:txBody>
      </p:sp>
      <p:sp>
        <p:nvSpPr>
          <p:cNvPr id="912" name="Google Shape;912;p8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can be done to meet the technical attributes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of architectural design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Combine if necessary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Ensure the use design patterns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other architectural techniques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Caching ( Remote, vs. Cloud. Vs. Client…..)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Messages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Google Shape;913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19" name="Google Shape;919;p8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Software Architecture Document contains </a:t>
            </a:r>
            <a:r>
              <a:rPr lang="en" sz="1800"/>
              <a:t>information</a:t>
            </a:r>
            <a:r>
              <a:rPr lang="en" sz="1800"/>
              <a:t> about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Components and</a:t>
            </a:r>
            <a:r>
              <a:rPr lang="en" sz="1800"/>
              <a:t> their mapping and structuring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Technological Stack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Functional and </a:t>
            </a:r>
            <a:r>
              <a:rPr lang="en" sz="1800"/>
              <a:t>nonfunctional</a:t>
            </a:r>
            <a:r>
              <a:rPr lang="en" sz="1800"/>
              <a:t>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Architectural diagrams including UML diagrams.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Executive Summary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 document </a:t>
            </a:r>
            <a:r>
              <a:rPr lang="en" sz="1800"/>
              <a:t>should describe what should be developed and how including </a:t>
            </a:r>
            <a:r>
              <a:rPr lang="en" sz="1800">
                <a:solidFill>
                  <a:schemeClr val="dk1"/>
                </a:solidFill>
              </a:rPr>
              <a:t>the list of modules and how they should be communicating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: No development before the document.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0" name="Google Shape;920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26" name="Google Shape;926;p8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:  short section to describe briefly the system from a business point of view discussing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System objectives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the system do from the end-user perspective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Expected business impact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section should never contain technical details.</a:t>
            </a:r>
            <a:endParaRPr sz="1800"/>
          </a:p>
        </p:txBody>
      </p:sp>
      <p:sp>
        <p:nvSpPr>
          <p:cNvPr id="927" name="Google Shape;927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33" name="Google Shape;933;p8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Requirements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includes a brief (not detailed) listing of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Functional requirements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Non-functional requirements including the technical capacities which are not mentioned explicitly in the SRS document.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4" name="Google Shape;934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Structured programming</a:t>
            </a:r>
            <a:r>
              <a:rPr lang="en" sz="1700"/>
              <a:t> (Use of Subroutines + Control flow blocks) began in 1950s.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Modular programming</a:t>
            </a:r>
            <a:r>
              <a:rPr lang="en" sz="1700"/>
              <a:t> started in 1960s where each functionality or part of the system is implemented as a separate</a:t>
            </a:r>
            <a:r>
              <a:rPr b="1" i="1" lang="en" sz="1700"/>
              <a:t> “independent?” </a:t>
            </a:r>
            <a:r>
              <a:rPr lang="en" sz="1700"/>
              <a:t>module with an </a:t>
            </a:r>
            <a:r>
              <a:rPr b="1" lang="en" sz="1700" u="sng"/>
              <a:t>interface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aim of </a:t>
            </a:r>
            <a:r>
              <a:rPr b="1" lang="en" sz="1700"/>
              <a:t>modularization</a:t>
            </a:r>
            <a:r>
              <a:rPr lang="en" sz="1700"/>
              <a:t> is to slow down of what’s called </a:t>
            </a:r>
            <a:r>
              <a:rPr b="1" lang="en" sz="1700"/>
              <a:t>software entropy</a:t>
            </a:r>
            <a:r>
              <a:rPr lang="en" sz="1700"/>
              <a:t>, before the system becomes unmanageable due to its complexity.</a:t>
            </a:r>
            <a:endParaRPr sz="1700"/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Software entropy = the risk that changing existing software will result in unexpected problems, unmet objectives, or total failure.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40" name="Google Shape;940;p8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Executive Summary: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audience of this </a:t>
            </a:r>
            <a:r>
              <a:rPr lang="en" sz="1700"/>
              <a:t>section</a:t>
            </a:r>
            <a:r>
              <a:rPr lang="en" sz="1700"/>
              <a:t> is the management team.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Management are non-technical  and are usually business-oriented people.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goal of this section is to provide a high-level view of the architecture to convince the audience that the proposed solution is viable.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Executive </a:t>
            </a:r>
            <a:r>
              <a:rPr lang="en" sz="1700"/>
              <a:t>summary</a:t>
            </a:r>
            <a:r>
              <a:rPr lang="en" sz="1700"/>
              <a:t> : should not contain background information or the requirements again.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1" name="Google Shape;941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47" name="Google Shape;947;p8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Executive Summary: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audience of this section is the management team.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Management are non-technical  and are usually business-oriented people.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goal of this section is to provide a high-level view of the architecture explaining the decision and choices taken to convince the audience that the proposed solution is viable.</a:t>
            </a:r>
            <a:endParaRPr sz="1800"/>
          </a:p>
        </p:txBody>
      </p:sp>
      <p:sp>
        <p:nvSpPr>
          <p:cNvPr id="948" name="Google Shape;948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54" name="Google Shape;954;p8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Architecture Overview: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It would provide a high-level of the architecture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Shall be started with a general introduction describing the type of the application, the choice of architectural styles of the reasons for it.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It would include High-Level Diagram showing all architectural components composing the system.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brief description of each component shall be provided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Technological Stack : Better to describe in the next section </a:t>
            </a:r>
            <a:endParaRPr sz="1700"/>
          </a:p>
        </p:txBody>
      </p:sp>
      <p:sp>
        <p:nvSpPr>
          <p:cNvPr id="955" name="Google Shape;95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61" name="Google Shape;961;p8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Components/Services/Subsystems/Classes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Each components shall be extremely detailed. This includes:</a:t>
            </a:r>
            <a:endParaRPr sz="18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 roles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Components Elements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UML Diagrams if necessary.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 APIs/Interfaces with arguments and response structure codes ( include even function names..)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Format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Technological Stack or constraints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Development guidelines</a:t>
            </a:r>
            <a:endParaRPr sz="1700"/>
          </a:p>
        </p:txBody>
      </p:sp>
      <p:sp>
        <p:nvSpPr>
          <p:cNvPr id="962" name="Google Shape;962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Engineering : First Week</a:t>
            </a:r>
            <a:endParaRPr sz="3400"/>
          </a:p>
        </p:txBody>
      </p:sp>
      <p:sp>
        <p:nvSpPr>
          <p:cNvPr id="968" name="Google Shape;968;p9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course is not programming, but the use of best practices in software engineering to develop a software product meeting the quality attributes.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aim is not code/implement the functional requirements completed, but to have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Maintainable Software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Extensible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Scalable…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Remember, there is no “simple software” or “simple/easy code”.</a:t>
            </a:r>
            <a:endParaRPr sz="1800"/>
          </a:p>
        </p:txBody>
      </p:sp>
      <p:sp>
        <p:nvSpPr>
          <p:cNvPr id="969" name="Google Shape;969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975" name="Google Shape;975;p9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from the first Lecture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6" name="Google Shape;976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7" name="Google Shape;97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76" y="2089701"/>
            <a:ext cx="6303851" cy="199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983" name="Google Shape;983;p9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</a:t>
            </a:r>
            <a:r>
              <a:rPr b="1" lang="en" sz="1800"/>
              <a:t>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4" name="Google Shape;984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5" name="Google Shape;98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116675"/>
            <a:ext cx="4760249" cy="3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6" name="Google Shape;986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70" y="3824014"/>
            <a:ext cx="4760249" cy="12730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7" name="Google Shape;987;p92"/>
          <p:cNvSpPr/>
          <p:nvPr/>
        </p:nvSpPr>
        <p:spPr>
          <a:xfrm>
            <a:off x="239800" y="2501875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Modularization and encapsulation </a:t>
            </a:r>
            <a:r>
              <a:rPr b="1" lang="en"/>
              <a:t>inside a class</a:t>
            </a:r>
            <a:endParaRPr b="1"/>
          </a:p>
        </p:txBody>
      </p:sp>
      <p:sp>
        <p:nvSpPr>
          <p:cNvPr id="988" name="Google Shape;988;p92"/>
          <p:cNvSpPr/>
          <p:nvPr/>
        </p:nvSpPr>
        <p:spPr>
          <a:xfrm>
            <a:off x="239800" y="3449375"/>
            <a:ext cx="3567300" cy="12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Facade Pattern </a:t>
            </a:r>
            <a:r>
              <a:rPr b="1" lang="en"/>
              <a:t>is used </a:t>
            </a:r>
            <a:r>
              <a:rPr b="1" lang="en"/>
              <a:t>where</a:t>
            </a:r>
            <a:r>
              <a:rPr b="1" lang="en"/>
              <a:t>  a single facade method is provided calling all other private functions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994" name="Google Shape;994;p9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Google Shape;995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6" name="Google Shape;99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116675"/>
            <a:ext cx="4760249" cy="3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7" name="Google Shape;99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70" y="3824014"/>
            <a:ext cx="4760249" cy="12730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8" name="Google Shape;998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825" y="770950"/>
            <a:ext cx="5848350" cy="118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9" name="Google Shape;999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825" y="2097225"/>
            <a:ext cx="5848350" cy="140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0" name="Google Shape;1000;p93"/>
          <p:cNvSpPr/>
          <p:nvPr/>
        </p:nvSpPr>
        <p:spPr>
          <a:xfrm>
            <a:off x="239800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work always with Abstraction, provide an interface with public method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06" name="Google Shape;1006;p9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Google Shape;1007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8" name="Google Shape;100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116675"/>
            <a:ext cx="4760249" cy="3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9" name="Google Shape;100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70" y="3824014"/>
            <a:ext cx="4760249" cy="12730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0" name="Google Shape;1010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825" y="770950"/>
            <a:ext cx="5848350" cy="118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1" name="Google Shape;1011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825" y="2097225"/>
            <a:ext cx="5848350" cy="140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p94"/>
          <p:cNvSpPr/>
          <p:nvPr/>
        </p:nvSpPr>
        <p:spPr>
          <a:xfrm>
            <a:off x="4116200" y="4313225"/>
            <a:ext cx="4686300" cy="351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94"/>
          <p:cNvSpPr/>
          <p:nvPr/>
        </p:nvSpPr>
        <p:spPr>
          <a:xfrm>
            <a:off x="208825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is some glue here…what if we want to change the concretion,,,,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19" name="Google Shape;1019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0" name="Google Shape;102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1935350"/>
            <a:ext cx="5296976" cy="183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1" name="Google Shape;1021;p95"/>
          <p:cNvSpPr/>
          <p:nvPr/>
        </p:nvSpPr>
        <p:spPr>
          <a:xfrm>
            <a:off x="99900" y="2143025"/>
            <a:ext cx="3263400" cy="8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Factory Pattern method is created</a:t>
            </a:r>
            <a:endParaRPr b="1"/>
          </a:p>
        </p:txBody>
      </p:sp>
      <p:pic>
        <p:nvPicPr>
          <p:cNvPr id="1022" name="Google Shape;102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00" y="3858375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3" name="Google Shape;1023;p95"/>
          <p:cNvSpPr/>
          <p:nvPr/>
        </p:nvSpPr>
        <p:spPr>
          <a:xfrm>
            <a:off x="99900" y="3146825"/>
            <a:ext cx="3263400" cy="12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Inside the main method, we don’t need to know how it is created nor its actual real class.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476550"/>
            <a:ext cx="707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“David Lorge Parnas (born February 10, 1941) is a Canadian early pioneer of software engineering, who developed the concept of information hiding in modular programming, which is an important element of object-oriented programming today. He is also noted for his advocacy of precise documentation.”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0" name="Google Shape;6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725" y="2097478"/>
            <a:ext cx="1641550" cy="207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29" name="Google Shape;1029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0" name="Google Shape;103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1935350"/>
            <a:ext cx="5296976" cy="183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1" name="Google Shape;103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00" y="3858375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2" name="Google Shape;1032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700" y="1205072"/>
            <a:ext cx="6078649" cy="349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3" name="Google Shape;1033;p96"/>
          <p:cNvSpPr/>
          <p:nvPr/>
        </p:nvSpPr>
        <p:spPr>
          <a:xfrm>
            <a:off x="139725" y="2187500"/>
            <a:ext cx="2435700" cy="12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Extensibility</a:t>
            </a:r>
            <a:r>
              <a:rPr b="1" lang="en"/>
              <a:t> ? easy now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39" name="Google Shape;1039;p9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0" name="Google Shape;1040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1" name="Google Shape;1041;p97"/>
          <p:cNvSpPr/>
          <p:nvPr/>
        </p:nvSpPr>
        <p:spPr>
          <a:xfrm>
            <a:off x="541800" y="2167175"/>
            <a:ext cx="3117000" cy="23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Levels of Abstraction :</a:t>
            </a:r>
            <a:br>
              <a:rPr b="1" lang="en"/>
            </a:br>
            <a:r>
              <a:rPr b="1" lang="en"/>
              <a:t>Creating some complex object vs. printing to the console ?</a:t>
            </a:r>
            <a:br>
              <a:rPr b="1" lang="en"/>
            </a:br>
            <a:br>
              <a:rPr b="1" lang="en"/>
            </a:br>
            <a:r>
              <a:rPr b="1" lang="en"/>
              <a:t>Let’s apply more </a:t>
            </a:r>
            <a:r>
              <a:rPr b="1" lang="en"/>
              <a:t>modularisation: Creation + Display : </a:t>
            </a:r>
            <a:br>
              <a:rPr b="1" lang="en"/>
            </a:br>
            <a:r>
              <a:rPr b="1" lang="en" u="sng"/>
              <a:t>which pattern ?</a:t>
            </a:r>
            <a:endParaRPr b="1" u="sng"/>
          </a:p>
        </p:txBody>
      </p:sp>
      <p:pic>
        <p:nvPicPr>
          <p:cNvPr id="1042" name="Google Shape;104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475" y="2814600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48" name="Google Shape;1048;p9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9" name="Google Shape;1049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0" name="Google Shape;1050;p98"/>
          <p:cNvSpPr/>
          <p:nvPr/>
        </p:nvSpPr>
        <p:spPr>
          <a:xfrm>
            <a:off x="465600" y="2167175"/>
            <a:ext cx="3117000" cy="23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Levels of Abstraction :</a:t>
            </a:r>
            <a:br>
              <a:rPr b="1" lang="en"/>
            </a:br>
            <a:r>
              <a:rPr b="1" lang="en"/>
              <a:t>Creating some complex object vs. printing to the console ?</a:t>
            </a:r>
            <a:br>
              <a:rPr b="1" lang="en"/>
            </a:br>
            <a:br>
              <a:rPr b="1" lang="en"/>
            </a:br>
            <a:r>
              <a:rPr b="1" lang="en"/>
              <a:t>Let’s apply more modularisation: Creation + Display : </a:t>
            </a:r>
            <a:br>
              <a:rPr b="1" lang="en"/>
            </a:br>
            <a:r>
              <a:rPr b="1" lang="en" u="sng"/>
              <a:t>which pattern ?</a:t>
            </a:r>
            <a:endParaRPr b="1" u="sng"/>
          </a:p>
        </p:txBody>
      </p:sp>
      <p:pic>
        <p:nvPicPr>
          <p:cNvPr id="1051" name="Google Shape;105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875" y="2890800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57" name="Google Shape;1057;p9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8" name="Google Shape;1058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9" name="Google Shape;105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0" y="1623875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0" name="Google Shape;106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0" y="2620715"/>
            <a:ext cx="4214700" cy="17694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1" name="Google Shape;1061;p99"/>
          <p:cNvSpPr/>
          <p:nvPr/>
        </p:nvSpPr>
        <p:spPr>
          <a:xfrm>
            <a:off x="3011525" y="3989550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Extensibility ? Other formats ? Gui ? PDF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67" name="Google Shape;1067;p10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8" name="Google Shape;1068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9" name="Google Shape;106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0" name="Google Shape;107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1" name="Google Shape;1071;p100"/>
          <p:cNvSpPr/>
          <p:nvPr/>
        </p:nvSpPr>
        <p:spPr>
          <a:xfrm>
            <a:off x="103617" y="2029681"/>
            <a:ext cx="2195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pic>
        <p:nvPicPr>
          <p:cNvPr id="1072" name="Google Shape;107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3" name="Google Shape;107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4" name="Google Shape;1074;p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80" name="Google Shape;1080;p10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1" name="Google Shape;1081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2" name="Google Shape;108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3" name="Google Shape;108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4" name="Google Shape;1084;p101"/>
          <p:cNvSpPr/>
          <p:nvPr/>
        </p:nvSpPr>
        <p:spPr>
          <a:xfrm>
            <a:off x="103617" y="2029681"/>
            <a:ext cx="2195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pic>
        <p:nvPicPr>
          <p:cNvPr id="1085" name="Google Shape;1085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6" name="Google Shape;1086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7" name="Google Shape;1087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8" name="Google Shape;1088;p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24" y="1297563"/>
            <a:ext cx="6555104" cy="217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94" name="Google Shape;1094;p10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" name="Google Shape;1095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6" name="Google Shape;109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7" name="Google Shape;109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8" name="Google Shape;1098;p102"/>
          <p:cNvSpPr/>
          <p:nvPr/>
        </p:nvSpPr>
        <p:spPr>
          <a:xfrm>
            <a:off x="103617" y="2029681"/>
            <a:ext cx="2195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mess ?</a:t>
            </a:r>
            <a:endParaRPr b="1"/>
          </a:p>
        </p:txBody>
      </p:sp>
      <p:pic>
        <p:nvPicPr>
          <p:cNvPr id="1099" name="Google Shape;109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0" name="Google Shape;1100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1" name="Google Shape;1101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2" name="Google Shape;1102;p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24" y="1297563"/>
            <a:ext cx="6555104" cy="217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3" name="Google Shape;1103;p102"/>
          <p:cNvSpPr/>
          <p:nvPr/>
        </p:nvSpPr>
        <p:spPr>
          <a:xfrm>
            <a:off x="2886475" y="2343075"/>
            <a:ext cx="4170900" cy="661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09" name="Google Shape;1109;p10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0" name="Google Shape;1110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1" name="Google Shape;111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2" name="Google Shape;111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3" name="Google Shape;1113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4" name="Google Shape;1114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5" name="Google Shape;1115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6" name="Google Shape;1116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24" y="1297563"/>
            <a:ext cx="6555104" cy="217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7" name="Google Shape;1117;p103"/>
          <p:cNvSpPr/>
          <p:nvPr/>
        </p:nvSpPr>
        <p:spPr>
          <a:xfrm>
            <a:off x="2886475" y="2343075"/>
            <a:ext cx="4170900" cy="647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03"/>
          <p:cNvSpPr/>
          <p:nvPr/>
        </p:nvSpPr>
        <p:spPr>
          <a:xfrm>
            <a:off x="239801" y="939032"/>
            <a:ext cx="2511300" cy="30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create another module to parse command line arguments</a:t>
            </a:r>
            <a:br>
              <a:rPr b="1" lang="en"/>
            </a:br>
            <a:r>
              <a:rPr b="1" lang="en"/>
              <a:t>Who knows, in case of a change in the future, it won’t impact all modules</a:t>
            </a:r>
            <a:br>
              <a:rPr b="1" lang="en"/>
            </a:br>
            <a:r>
              <a:rPr b="1" lang="en"/>
              <a:t>Ex, program -o gui -d 900x600 ?</a:t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24" name="Google Shape;1124;p10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feature to be added, it is easy.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modules are fully reusable. I can use the Display Module with other software.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code is very readable and can be maintained with ease.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?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5" name="Google Shape;1125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31" name="Google Shape;1131;p10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would like to perform some </a:t>
            </a:r>
            <a:r>
              <a:rPr b="1" lang="en" sz="1800"/>
              <a:t>post-processing on the text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May be </a:t>
            </a:r>
            <a:endParaRPr b="1" sz="1800" u="sng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all letters to capitals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digits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tell you other actions next month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2" name="Google Shape;1132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06" name="Google Shape;606;p52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What’s a module : depending on at which level of abstraction you look from 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Sub-system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Plugin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Component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Package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Service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Class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Or even a function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38" name="Google Shape;1138;p10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would like to perform some </a:t>
            </a:r>
            <a:r>
              <a:rPr b="1" lang="en" sz="1800"/>
              <a:t>post-processing on the text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May be </a:t>
            </a:r>
            <a:endParaRPr b="1" sz="1800" u="sng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all letters to capitals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Remove punctuation marks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tell you other actions next month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9" name="Google Shape;1139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0" name="Google Shape;1140;p106"/>
          <p:cNvSpPr/>
          <p:nvPr/>
        </p:nvSpPr>
        <p:spPr>
          <a:xfrm>
            <a:off x="6361375" y="2877825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Doable ?</a:t>
            </a:r>
            <a:endParaRPr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46" name="Google Shape;1146;p10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would like to perform some </a:t>
            </a:r>
            <a:r>
              <a:rPr b="1" lang="en" sz="1800"/>
              <a:t>post-processing on the text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May be </a:t>
            </a:r>
            <a:endParaRPr b="1" sz="1800" u="sng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all letters to capitals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Remove punctuation marks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tell you other actions next month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7" name="Google Shape;1147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8" name="Google Shape;1148;p107"/>
          <p:cNvSpPr/>
          <p:nvPr/>
        </p:nvSpPr>
        <p:spPr>
          <a:xfrm>
            <a:off x="6361375" y="2877825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Doable ?</a:t>
            </a:r>
            <a:br>
              <a:rPr b="1" lang="en"/>
            </a:br>
            <a:r>
              <a:rPr b="1" lang="en"/>
              <a:t>Which design Pattern ?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54" name="Google Shape;1154;p108"/>
          <p:cNvSpPr txBox="1"/>
          <p:nvPr>
            <p:ph idx="2" type="subTitle"/>
          </p:nvPr>
        </p:nvSpPr>
        <p:spPr>
          <a:xfrm>
            <a:off x="202125" y="1476550"/>
            <a:ext cx="890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Invoking a number of action in a unified way</a:t>
            </a:r>
            <a:r>
              <a:rPr b="1" lang="en" sz="1800"/>
              <a:t> 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5" name="Google Shape;1155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6" name="Google Shape;1156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925" y="1006153"/>
            <a:ext cx="4892475" cy="7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7" name="Google Shape;1157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924" y="1899650"/>
            <a:ext cx="4922975" cy="14205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8" name="Google Shape;1158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674" y="3458433"/>
            <a:ext cx="4922974" cy="12230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9" name="Google Shape;1159;p108"/>
          <p:cNvSpPr/>
          <p:nvPr/>
        </p:nvSpPr>
        <p:spPr>
          <a:xfrm>
            <a:off x="795700" y="2166425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Pattern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65" name="Google Shape;1165;p109"/>
          <p:cNvSpPr txBox="1"/>
          <p:nvPr>
            <p:ph idx="2" type="subTitle"/>
          </p:nvPr>
        </p:nvSpPr>
        <p:spPr>
          <a:xfrm>
            <a:off x="202125" y="1476550"/>
            <a:ext cx="890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Invoking a number of action in a unified way 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6" name="Google Shape;1166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7" name="Google Shape;116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925" y="1006153"/>
            <a:ext cx="4892475" cy="7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8" name="Google Shape;116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924" y="1899650"/>
            <a:ext cx="4922975" cy="14205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9" name="Google Shape;1169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675" y="3458425"/>
            <a:ext cx="4969849" cy="123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0" name="Google Shape;1170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925" y="2115400"/>
            <a:ext cx="5181175" cy="2899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1" name="Google Shape;1171;p109"/>
          <p:cNvSpPr/>
          <p:nvPr/>
        </p:nvSpPr>
        <p:spPr>
          <a:xfrm>
            <a:off x="698200" y="2983375"/>
            <a:ext cx="4170900" cy="10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What’s a module : depending on at which level of abstraction you look from 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Sub-system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Plugin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Component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Package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Service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Class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Or even a function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4573575" y="2547125"/>
            <a:ext cx="4411800" cy="15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entity at any level as long as it has a </a:t>
            </a:r>
            <a:r>
              <a:rPr b="1" lang="en" u="sng"/>
              <a:t>boundary</a:t>
            </a:r>
            <a:r>
              <a:rPr lang="en"/>
              <a:t> </a:t>
            </a:r>
            <a:r>
              <a:rPr b="1" lang="en"/>
              <a:t>which</a:t>
            </a:r>
            <a:r>
              <a:rPr b="1" lang="en"/>
              <a:t> isolates or hides its inside from the outside via </a:t>
            </a:r>
            <a:r>
              <a:rPr b="1" lang="en" u="sng"/>
              <a:t>interface</a:t>
            </a:r>
            <a:r>
              <a:rPr b="1" lang="en"/>
              <a:t>(s)</a:t>
            </a:r>
            <a:endParaRPr b="1"/>
          </a:p>
        </p:txBody>
      </p:sp>
      <p:sp>
        <p:nvSpPr>
          <p:cNvPr id="616" name="Google Shape;616;p53"/>
          <p:cNvSpPr/>
          <p:nvPr/>
        </p:nvSpPr>
        <p:spPr>
          <a:xfrm>
            <a:off x="4573575" y="4292125"/>
            <a:ext cx="44118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 here is not the interface as in Java/C++..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22" name="Google Shape;622;p54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Interface : Linking Modules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Linking modules is done via via an interface :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	“Any such </a:t>
            </a:r>
            <a:r>
              <a:rPr b="1" lang="en" sz="1700">
                <a:solidFill>
                  <a:schemeClr val="dk1"/>
                </a:solidFill>
              </a:rPr>
              <a:t>referenced element</a:t>
            </a:r>
            <a:r>
              <a:rPr lang="en" sz="1700">
                <a:solidFill>
                  <a:schemeClr val="dk1"/>
                </a:solidFill>
              </a:rPr>
              <a:t> defines an interface, a portion of the module boundary </a:t>
            </a:r>
            <a:r>
              <a:rPr b="1" lang="en" sz="1700">
                <a:solidFill>
                  <a:schemeClr val="dk1"/>
                </a:solidFill>
              </a:rPr>
              <a:t>across which data or control flow</a:t>
            </a:r>
            <a:r>
              <a:rPr lang="en" sz="1700">
                <a:solidFill>
                  <a:schemeClr val="dk1"/>
                </a:solidFill>
              </a:rPr>
              <a:t>. […] you may think of it as a socket into which the plug, represented by the connection from the referencing module, is inserted. Every interface in a module represents one more thing which is/must be known, understood, and properly connected by other modules in the system.” Taken from the Structured Design Book.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23" name="Google Shape;62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29" name="Google Shape;629;p55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Interface : Linking Modules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Linking modules is done via via an interface :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	“Any such referenced element defines an interface, a portion of the module boundary across which data or control flow. […] you may think of it as a socket into which the plug, represented by the connection from the referencing module, is inserted. Every interface in a module represents one more thing which is/must be known, understood, and properly connected by other modules in the system.” Taken from the Structured Design Book.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30" name="Google Shape;63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55"/>
          <p:cNvSpPr/>
          <p:nvPr/>
        </p:nvSpPr>
        <p:spPr>
          <a:xfrm>
            <a:off x="4144350" y="2541850"/>
            <a:ext cx="4791900" cy="22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</a:t>
            </a:r>
            <a:r>
              <a:rPr b="1" lang="en"/>
              <a:t>p</a:t>
            </a:r>
            <a:r>
              <a:rPr b="1" lang="en"/>
              <a:t>ublic method of a class can be considered one of its interface.</a:t>
            </a:r>
            <a:br>
              <a:rPr b="1" lang="en"/>
            </a:br>
            <a:r>
              <a:rPr b="1" lang="en"/>
              <a:t>Or a public static/instance variable </a:t>
            </a:r>
            <a:br>
              <a:rPr b="1" lang="en"/>
            </a:br>
            <a:r>
              <a:rPr b="1" lang="en"/>
              <a:t>Or a network socket </a:t>
            </a:r>
            <a:br>
              <a:rPr b="1" lang="en"/>
            </a:br>
            <a:r>
              <a:rPr b="1" lang="en"/>
              <a:t>Or API Endpoint …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