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Lst>
  <p:sldSz cy="5143500" cx="9144000"/>
  <p:notesSz cx="6858000" cy="9144000"/>
  <p:embeddedFontLst>
    <p:embeddedFont>
      <p:font typeface="Raleway"/>
      <p:regular r:id="rId85"/>
      <p:bold r:id="rId86"/>
      <p:italic r:id="rId87"/>
      <p:boldItalic r:id="rId88"/>
    </p:embeddedFont>
    <p:embeddedFont>
      <p:font typeface="Raleway SemiBold"/>
      <p:regular r:id="rId89"/>
      <p:bold r:id="rId90"/>
      <p:italic r:id="rId91"/>
      <p:boldItalic r:id="rId92"/>
    </p:embeddedFont>
    <p:embeddedFont>
      <p:font typeface="Raleway Light"/>
      <p:regular r:id="rId93"/>
      <p:bold r:id="rId94"/>
      <p:italic r:id="rId95"/>
      <p:boldItalic r:id="rId96"/>
    </p:embeddedFont>
    <p:embeddedFont>
      <p:font typeface="Raleway Medium"/>
      <p:regular r:id="rId97"/>
      <p:bold r:id="rId98"/>
      <p:italic r:id="rId99"/>
      <p:boldItalic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0" Type="http://schemas.openxmlformats.org/officeDocument/2006/relationships/font" Target="fonts/RalewayMedium-bold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RalewayLight-italic.fntdata"/><Relationship Id="rId94" Type="http://schemas.openxmlformats.org/officeDocument/2006/relationships/font" Target="fonts/RalewayLight-bold.fntdata"/><Relationship Id="rId97" Type="http://schemas.openxmlformats.org/officeDocument/2006/relationships/font" Target="fonts/RalewayMedium-regular.fntdata"/><Relationship Id="rId96" Type="http://schemas.openxmlformats.org/officeDocument/2006/relationships/font" Target="fonts/RalewayLight-boldItalic.fntdata"/><Relationship Id="rId11" Type="http://schemas.openxmlformats.org/officeDocument/2006/relationships/slide" Target="slides/slide7.xml"/><Relationship Id="rId99" Type="http://schemas.openxmlformats.org/officeDocument/2006/relationships/font" Target="fonts/RalewayMedium-italic.fntdata"/><Relationship Id="rId10" Type="http://schemas.openxmlformats.org/officeDocument/2006/relationships/slide" Target="slides/slide6.xml"/><Relationship Id="rId98" Type="http://schemas.openxmlformats.org/officeDocument/2006/relationships/font" Target="fonts/RalewayMedium-bold.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font" Target="fonts/RalewaySemiBold-italic.fntdata"/><Relationship Id="rId90" Type="http://schemas.openxmlformats.org/officeDocument/2006/relationships/font" Target="fonts/RalewaySemiBold-bold.fntdata"/><Relationship Id="rId93" Type="http://schemas.openxmlformats.org/officeDocument/2006/relationships/font" Target="fonts/RalewayLight-regular.fntdata"/><Relationship Id="rId92" Type="http://schemas.openxmlformats.org/officeDocument/2006/relationships/font" Target="fonts/RalewaySemiBol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font" Target="fonts/Raleway-bold.fntdata"/><Relationship Id="rId85" Type="http://schemas.openxmlformats.org/officeDocument/2006/relationships/font" Target="fonts/Raleway-regular.fntdata"/><Relationship Id="rId88" Type="http://schemas.openxmlformats.org/officeDocument/2006/relationships/font" Target="fonts/Raleway-boldItalic.fntdata"/><Relationship Id="rId87" Type="http://schemas.openxmlformats.org/officeDocument/2006/relationships/font" Target="fonts/Raleway-italic.fntdata"/><Relationship Id="rId89" Type="http://schemas.openxmlformats.org/officeDocument/2006/relationships/font" Target="fonts/RalewaySemiBold-regular.fntdata"/><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21ee1c5d6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21ee1c5d6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30a4aa9e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30a4aa9e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30a4aa9e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30a4aa9e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30a4aa9e4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30a4aa9e4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0a4aa9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0a4aa9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30a4aa9e4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30a4aa9e4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b4a52ed54c7734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b4a52ed54c7734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0a4aa9e4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0a4aa9e4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2e79202ec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2e79202ec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30a4aa9e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30a4aa9e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2e79202e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2e79202e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30a4aa9e4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30a4aa9e4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30a4aa9e4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30a4aa9e4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30a4aa9e4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30a4aa9e4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30a4aa9e4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30a4aa9e4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30a4aa9e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30a4aa9e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30a4aa9e4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30a4aa9e4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30a4aa9e4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30a4aa9e4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30a4aa9e4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30a4aa9e4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30a4aa9e4b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30a4aa9e4b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30a4aa9e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30a4aa9e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30a4aa9e4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30a4aa9e4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30a4aa9e4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30a4aa9e4b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30a4aa9e4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30a4aa9e4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0a4aa9e4b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0a4aa9e4b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30a4aa9e4b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30a4aa9e4b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230a4aa9e4b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230a4aa9e4b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30a4aa9e4b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30a4aa9e4b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30a4aa9e4b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30a4aa9e4b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30a4aa9e4b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30a4aa9e4b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30a4aa9e4b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30a4aa9e4b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30a4aa9e4b_2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30a4aa9e4b_2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230a4aa9e4b_2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230a4aa9e4b_2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30a4aa9e4b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30a4aa9e4b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30a4aa9e4b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30a4aa9e4b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30a4aa9e4b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30a4aa9e4b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30a4aa9e4b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30a4aa9e4b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30a4aa9e4b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30a4aa9e4b_2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30a4aa9e4b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30a4aa9e4b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30a4aa9e4b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30a4aa9e4b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30a4aa9e4b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30a4aa9e4b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230a4aa9e4b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230a4aa9e4b_2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30a4aa9e4b_2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30a4aa9e4b_2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30a4aa9e4b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30a4aa9e4b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230a4aa9e4b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230a4aa9e4b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30a4aa9e4b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30a4aa9e4b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30a4aa9e4b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30a4aa9e4b_2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30a4aa9e4b_2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30a4aa9e4b_2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30a4aa9e4b_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30a4aa9e4b_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30a4aa9e4b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30a4aa9e4b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30a4aa9e4b_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30a4aa9e4b_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30a4aa9e4b_2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30a4aa9e4b_2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30a4aa9e4b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30a4aa9e4b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0a4aa9e4b_2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30a4aa9e4b_2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30a4aa9e4b_2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30a4aa9e4b_2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30a4aa9e4b_2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30a4aa9e4b_2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30a4aa9e4b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30a4aa9e4b_2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30a4aa9e4b_2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30a4aa9e4b_2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30a4aa9e4b_2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30a4aa9e4b_2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30a4aa9e4b_2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30a4aa9e4b_2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30a4aa9e4b_2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30a4aa9e4b_2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30a4aa9e4b_2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30a4aa9e4b_2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30a4aa9e4b_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30a4aa9e4b_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230a4aa9e4b_2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230a4aa9e4b_2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30a4aa9e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30a4aa9e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30a4aa9e4b_2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230a4aa9e4b_2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30a4aa9e4b_2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30a4aa9e4b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230a4aa9e4b_2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230a4aa9e4b_2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30a4aa9e4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30a4aa9e4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230a4aa9e4b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230a4aa9e4b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22e79202ec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22e79202ec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g230a4aa9e4b_2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230a4aa9e4b_2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30a4aa9e4b_2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30a4aa9e4b_2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22e79202e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22e79202e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22e79202e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22e79202e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0a4aa9e4b_2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30a4aa9e4b_2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22e79202e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22e79202e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30a4aa9e4b_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30a4aa9e4b_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24.png"/><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 Id="rId3"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 Id="rId3" Type="http://schemas.openxmlformats.org/officeDocument/2006/relationships/image" Target="../media/image3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 Id="rId3"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 Id="rId3"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7.xml"/><Relationship Id="rId3"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0" y="550525"/>
            <a:ext cx="91440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700"/>
              <a:t>12</a:t>
            </a:r>
            <a:r>
              <a:rPr b="1" i="1" lang="en" sz="5000"/>
              <a:t> :  Implementation and Development</a:t>
            </a:r>
            <a:endParaRPr b="1" i="1" sz="3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Artificial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38" name="Google Shape;638;p5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Is the development stage  just a </a:t>
            </a:r>
            <a:r>
              <a:rPr lang="en" sz="1800"/>
              <a:t>Programming task where the code is written ?</a:t>
            </a:r>
            <a:endParaRPr sz="1800"/>
          </a:p>
          <a:p>
            <a:pPr indent="-342900" lvl="0" marL="457200" rtl="0" algn="l">
              <a:lnSpc>
                <a:spcPct val="200000"/>
              </a:lnSpc>
              <a:spcBef>
                <a:spcPts val="0"/>
              </a:spcBef>
              <a:spcAft>
                <a:spcPts val="0"/>
              </a:spcAft>
              <a:buSzPts val="1800"/>
              <a:buChar char="●"/>
            </a:pPr>
            <a:r>
              <a:rPr lang="en" sz="1800"/>
              <a:t>Is the Programming Task just </a:t>
            </a:r>
            <a:r>
              <a:rPr lang="en" sz="1800"/>
              <a:t>an execution of what the software architects designed and envisioned ?</a:t>
            </a:r>
            <a:endParaRPr sz="1800"/>
          </a:p>
          <a:p>
            <a:pPr indent="-342900" lvl="0" marL="457200" rtl="0" algn="l">
              <a:lnSpc>
                <a:spcPct val="200000"/>
              </a:lnSpc>
              <a:spcBef>
                <a:spcPts val="0"/>
              </a:spcBef>
              <a:spcAft>
                <a:spcPts val="0"/>
              </a:spcAft>
              <a:buSzPts val="1800"/>
              <a:buChar char="●"/>
            </a:pPr>
            <a:r>
              <a:rPr lang="en" sz="1800"/>
              <a:t>Why can’t just the software developers or architects write the code themselves directly based on how they designed the system ?</a:t>
            </a:r>
            <a:endParaRPr sz="1800"/>
          </a:p>
        </p:txBody>
      </p:sp>
      <p:sp>
        <p:nvSpPr>
          <p:cNvPr id="639" name="Google Shape;639;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45" name="Google Shape;645;p5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Is the development stage  just a Programming task where the code is written ?</a:t>
            </a:r>
            <a:endParaRPr sz="1800"/>
          </a:p>
          <a:p>
            <a:pPr indent="-342900" lvl="1" marL="914400" rtl="0" algn="l">
              <a:lnSpc>
                <a:spcPct val="150000"/>
              </a:lnSpc>
              <a:spcBef>
                <a:spcPts val="0"/>
              </a:spcBef>
              <a:spcAft>
                <a:spcPts val="0"/>
              </a:spcAft>
              <a:buSzPts val="1800"/>
              <a:buChar char="○"/>
            </a:pPr>
            <a:r>
              <a:rPr lang="en" sz="1800"/>
              <a:t>The major task of the development state is coding, though, it includes other </a:t>
            </a:r>
            <a:r>
              <a:rPr lang="en" sz="1800"/>
              <a:t>activities</a:t>
            </a:r>
            <a:r>
              <a:rPr lang="en" sz="1800"/>
              <a:t> including :</a:t>
            </a:r>
            <a:endParaRPr sz="1800"/>
          </a:p>
          <a:p>
            <a:pPr indent="-342900" lvl="2" marL="1371600" rtl="0" algn="l">
              <a:lnSpc>
                <a:spcPct val="150000"/>
              </a:lnSpc>
              <a:spcBef>
                <a:spcPts val="0"/>
              </a:spcBef>
              <a:spcAft>
                <a:spcPts val="0"/>
              </a:spcAft>
              <a:buSzPts val="1800"/>
              <a:buChar char="■"/>
            </a:pPr>
            <a:r>
              <a:rPr lang="en" sz="1800"/>
              <a:t>Development environment setup and administration</a:t>
            </a:r>
            <a:endParaRPr sz="1800"/>
          </a:p>
          <a:p>
            <a:pPr indent="-342900" lvl="2" marL="1371600" rtl="0" algn="l">
              <a:lnSpc>
                <a:spcPct val="150000"/>
              </a:lnSpc>
              <a:spcBef>
                <a:spcPts val="0"/>
              </a:spcBef>
              <a:spcAft>
                <a:spcPts val="0"/>
              </a:spcAft>
              <a:buSzPts val="1800"/>
              <a:buChar char="■"/>
            </a:pPr>
            <a:r>
              <a:rPr lang="en" sz="1800"/>
              <a:t>Data Schema or Database Design and Implementation</a:t>
            </a:r>
            <a:endParaRPr sz="1800"/>
          </a:p>
          <a:p>
            <a:pPr indent="-342900" lvl="2" marL="1371600" rtl="0" algn="l">
              <a:lnSpc>
                <a:spcPct val="150000"/>
              </a:lnSpc>
              <a:spcBef>
                <a:spcPts val="0"/>
              </a:spcBef>
              <a:spcAft>
                <a:spcPts val="0"/>
              </a:spcAft>
              <a:buSzPts val="1800"/>
              <a:buChar char="■"/>
            </a:pPr>
            <a:r>
              <a:rPr lang="en" sz="1800"/>
              <a:t>Communication/API/Network Schema Design</a:t>
            </a:r>
            <a:endParaRPr sz="1800"/>
          </a:p>
          <a:p>
            <a:pPr indent="-342900" lvl="2" marL="1371600" rtl="0" algn="l">
              <a:lnSpc>
                <a:spcPct val="150000"/>
              </a:lnSpc>
              <a:spcBef>
                <a:spcPts val="0"/>
              </a:spcBef>
              <a:spcAft>
                <a:spcPts val="0"/>
              </a:spcAft>
              <a:buSzPts val="1800"/>
              <a:buChar char="■"/>
            </a:pPr>
            <a:r>
              <a:rPr lang="en" sz="1800"/>
              <a:t>Content creation</a:t>
            </a:r>
            <a:endParaRPr sz="1800"/>
          </a:p>
          <a:p>
            <a:pPr indent="-342900" lvl="2" marL="1371600" rtl="0" algn="l">
              <a:lnSpc>
                <a:spcPct val="150000"/>
              </a:lnSpc>
              <a:spcBef>
                <a:spcPts val="0"/>
              </a:spcBef>
              <a:spcAft>
                <a:spcPts val="0"/>
              </a:spcAft>
              <a:buSzPts val="1800"/>
              <a:buChar char="■"/>
            </a:pPr>
            <a:r>
              <a:rPr lang="en" sz="1800"/>
              <a:t>UI and Graphics design</a:t>
            </a:r>
            <a:endParaRPr sz="1800"/>
          </a:p>
        </p:txBody>
      </p:sp>
      <p:sp>
        <p:nvSpPr>
          <p:cNvPr id="646" name="Google Shape;64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52" name="Google Shape;652;p5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Is the Programming Task an execution of what the software architects designed and envisioned ?</a:t>
            </a:r>
            <a:endParaRPr sz="1800"/>
          </a:p>
          <a:p>
            <a:pPr indent="-342900" lvl="1" marL="914400" rtl="0" algn="l">
              <a:lnSpc>
                <a:spcPct val="200000"/>
              </a:lnSpc>
              <a:spcBef>
                <a:spcPts val="0"/>
              </a:spcBef>
              <a:spcAft>
                <a:spcPts val="0"/>
              </a:spcAft>
              <a:buSzPts val="1800"/>
              <a:buChar char="○"/>
            </a:pPr>
            <a:r>
              <a:rPr lang="en" sz="1800"/>
              <a:t>Programming is a creative process to write code in order to implement the designs for a given software system. It will involves solving problems and taking design decision at the low-level</a:t>
            </a:r>
            <a:endParaRPr sz="1800"/>
          </a:p>
        </p:txBody>
      </p:sp>
      <p:sp>
        <p:nvSpPr>
          <p:cNvPr id="653" name="Google Shape;65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59" name="Google Shape;659;p5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can’t just the software developers or architects write the code themselves directly based on how they designed the system ?</a:t>
            </a:r>
            <a:endParaRPr sz="1800"/>
          </a:p>
          <a:p>
            <a:pPr indent="-342900" lvl="1" marL="914400" rtl="0" algn="l">
              <a:lnSpc>
                <a:spcPct val="200000"/>
              </a:lnSpc>
              <a:spcBef>
                <a:spcPts val="0"/>
              </a:spcBef>
              <a:spcAft>
                <a:spcPts val="0"/>
              </a:spcAft>
              <a:buSzPts val="1800"/>
              <a:buChar char="○"/>
            </a:pPr>
            <a:r>
              <a:rPr lang="en" sz="1800"/>
              <a:t>Because ?</a:t>
            </a:r>
            <a:endParaRPr sz="1800"/>
          </a:p>
        </p:txBody>
      </p:sp>
      <p:sp>
        <p:nvSpPr>
          <p:cNvPr id="660" name="Google Shape;66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66" name="Google Shape;666;p6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Programming activities includes :</a:t>
            </a:r>
            <a:endParaRPr sz="1800"/>
          </a:p>
          <a:p>
            <a:pPr indent="-342900" lvl="1" marL="914400" rtl="0" algn="l">
              <a:lnSpc>
                <a:spcPct val="150000"/>
              </a:lnSpc>
              <a:spcBef>
                <a:spcPts val="0"/>
              </a:spcBef>
              <a:spcAft>
                <a:spcPts val="0"/>
              </a:spcAft>
              <a:buSzPts val="1800"/>
              <a:buChar char="●"/>
            </a:pPr>
            <a:r>
              <a:rPr lang="en" sz="1800"/>
              <a:t>Thinking Code</a:t>
            </a:r>
            <a:endParaRPr sz="1800"/>
          </a:p>
          <a:p>
            <a:pPr indent="-342900" lvl="1" marL="914400" rtl="0" algn="l">
              <a:lnSpc>
                <a:spcPct val="150000"/>
              </a:lnSpc>
              <a:spcBef>
                <a:spcPts val="0"/>
              </a:spcBef>
              <a:spcAft>
                <a:spcPts val="0"/>
              </a:spcAft>
              <a:buSzPts val="1800"/>
              <a:buChar char="●"/>
            </a:pPr>
            <a:r>
              <a:rPr lang="en" sz="1800"/>
              <a:t>Writing Code</a:t>
            </a:r>
            <a:endParaRPr sz="1800"/>
          </a:p>
          <a:p>
            <a:pPr indent="-342900" lvl="1" marL="914400" rtl="0" algn="l">
              <a:lnSpc>
                <a:spcPct val="150000"/>
              </a:lnSpc>
              <a:spcBef>
                <a:spcPts val="0"/>
              </a:spcBef>
              <a:spcAft>
                <a:spcPts val="0"/>
              </a:spcAft>
              <a:buSzPts val="1800"/>
              <a:buChar char="●"/>
            </a:pPr>
            <a:r>
              <a:rPr lang="en" sz="1800"/>
              <a:t>Reading Code</a:t>
            </a:r>
            <a:endParaRPr sz="1800"/>
          </a:p>
          <a:p>
            <a:pPr indent="-342900" lvl="1" marL="914400" rtl="0" algn="l">
              <a:lnSpc>
                <a:spcPct val="150000"/>
              </a:lnSpc>
              <a:spcBef>
                <a:spcPts val="0"/>
              </a:spcBef>
              <a:spcAft>
                <a:spcPts val="0"/>
              </a:spcAft>
              <a:buSzPts val="1800"/>
              <a:buChar char="●"/>
            </a:pPr>
            <a:r>
              <a:rPr lang="en" sz="1800"/>
              <a:t>Reviewing Code</a:t>
            </a:r>
            <a:endParaRPr sz="1800"/>
          </a:p>
          <a:p>
            <a:pPr indent="-342900" lvl="1" marL="914400" rtl="0" algn="l">
              <a:lnSpc>
                <a:spcPct val="150000"/>
              </a:lnSpc>
              <a:spcBef>
                <a:spcPts val="0"/>
              </a:spcBef>
              <a:spcAft>
                <a:spcPts val="0"/>
              </a:spcAft>
              <a:buSzPts val="1800"/>
              <a:buChar char="●"/>
            </a:pPr>
            <a:r>
              <a:rPr lang="en" sz="1800"/>
              <a:t>Testing Code</a:t>
            </a:r>
            <a:endParaRPr sz="1800"/>
          </a:p>
          <a:p>
            <a:pPr indent="-342900" lvl="1" marL="914400" rtl="0" algn="l">
              <a:lnSpc>
                <a:spcPct val="150000"/>
              </a:lnSpc>
              <a:spcBef>
                <a:spcPts val="0"/>
              </a:spcBef>
              <a:spcAft>
                <a:spcPts val="0"/>
              </a:spcAft>
              <a:buSzPts val="1800"/>
              <a:buChar char="●"/>
            </a:pPr>
            <a:r>
              <a:rPr lang="en" sz="1800"/>
              <a:t>Fixing Bugs in Code</a:t>
            </a:r>
            <a:endParaRPr sz="1800"/>
          </a:p>
          <a:p>
            <a:pPr indent="-342900" lvl="1" marL="914400" rtl="0" algn="l">
              <a:lnSpc>
                <a:spcPct val="150000"/>
              </a:lnSpc>
              <a:spcBef>
                <a:spcPts val="0"/>
              </a:spcBef>
              <a:spcAft>
                <a:spcPts val="0"/>
              </a:spcAft>
              <a:buSzPts val="1800"/>
              <a:buChar char="●"/>
            </a:pPr>
            <a:r>
              <a:rPr lang="en" sz="1800"/>
              <a:t>Compiling Code</a:t>
            </a:r>
            <a:endParaRPr sz="1800"/>
          </a:p>
        </p:txBody>
      </p:sp>
      <p:sp>
        <p:nvSpPr>
          <p:cNvPr id="667" name="Google Shape;66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73" name="Google Shape;673;p6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Programming activities includes :</a:t>
            </a:r>
            <a:endParaRPr sz="1800"/>
          </a:p>
          <a:p>
            <a:pPr indent="-342900" lvl="1" marL="914400" rtl="0" algn="l">
              <a:lnSpc>
                <a:spcPct val="150000"/>
              </a:lnSpc>
              <a:spcBef>
                <a:spcPts val="0"/>
              </a:spcBef>
              <a:spcAft>
                <a:spcPts val="0"/>
              </a:spcAft>
              <a:buSzPts val="1800"/>
              <a:buChar char="●"/>
            </a:pPr>
            <a:r>
              <a:rPr lang="en" sz="1800"/>
              <a:t>Thinking Code</a:t>
            </a:r>
            <a:endParaRPr sz="1800"/>
          </a:p>
          <a:p>
            <a:pPr indent="-342900" lvl="1" marL="914400" rtl="0" algn="l">
              <a:lnSpc>
                <a:spcPct val="150000"/>
              </a:lnSpc>
              <a:spcBef>
                <a:spcPts val="0"/>
              </a:spcBef>
              <a:spcAft>
                <a:spcPts val="0"/>
              </a:spcAft>
              <a:buSzPts val="1800"/>
              <a:buChar char="●"/>
            </a:pPr>
            <a:r>
              <a:rPr lang="en" sz="1800"/>
              <a:t>Writing Code</a:t>
            </a:r>
            <a:endParaRPr sz="1800"/>
          </a:p>
          <a:p>
            <a:pPr indent="-342900" lvl="1" marL="914400" rtl="0" algn="l">
              <a:lnSpc>
                <a:spcPct val="150000"/>
              </a:lnSpc>
              <a:spcBef>
                <a:spcPts val="0"/>
              </a:spcBef>
              <a:spcAft>
                <a:spcPts val="0"/>
              </a:spcAft>
              <a:buSzPts val="1800"/>
              <a:buChar char="●"/>
            </a:pPr>
            <a:r>
              <a:rPr lang="en" sz="1800"/>
              <a:t>Reading Code</a:t>
            </a:r>
            <a:endParaRPr sz="1800"/>
          </a:p>
          <a:p>
            <a:pPr indent="-342900" lvl="1" marL="914400" rtl="0" algn="l">
              <a:lnSpc>
                <a:spcPct val="150000"/>
              </a:lnSpc>
              <a:spcBef>
                <a:spcPts val="0"/>
              </a:spcBef>
              <a:spcAft>
                <a:spcPts val="0"/>
              </a:spcAft>
              <a:buSzPts val="1800"/>
              <a:buChar char="●"/>
            </a:pPr>
            <a:r>
              <a:rPr lang="en" sz="1800"/>
              <a:t>Reviewing Code</a:t>
            </a:r>
            <a:endParaRPr sz="1800"/>
          </a:p>
          <a:p>
            <a:pPr indent="-342900" lvl="1" marL="914400" rtl="0" algn="l">
              <a:lnSpc>
                <a:spcPct val="150000"/>
              </a:lnSpc>
              <a:spcBef>
                <a:spcPts val="0"/>
              </a:spcBef>
              <a:spcAft>
                <a:spcPts val="0"/>
              </a:spcAft>
              <a:buSzPts val="1800"/>
              <a:buChar char="●"/>
            </a:pPr>
            <a:r>
              <a:rPr lang="en" sz="1800"/>
              <a:t>Testing Code</a:t>
            </a:r>
            <a:endParaRPr sz="1800"/>
          </a:p>
          <a:p>
            <a:pPr indent="-342900" lvl="1" marL="914400" rtl="0" algn="l">
              <a:lnSpc>
                <a:spcPct val="150000"/>
              </a:lnSpc>
              <a:spcBef>
                <a:spcPts val="0"/>
              </a:spcBef>
              <a:spcAft>
                <a:spcPts val="0"/>
              </a:spcAft>
              <a:buSzPts val="1800"/>
              <a:buChar char="●"/>
            </a:pPr>
            <a:r>
              <a:rPr lang="en" sz="1800"/>
              <a:t>Fixing Bugs in Code</a:t>
            </a:r>
            <a:endParaRPr sz="1800"/>
          </a:p>
          <a:p>
            <a:pPr indent="-342900" lvl="1" marL="914400" rtl="0" algn="l">
              <a:lnSpc>
                <a:spcPct val="150000"/>
              </a:lnSpc>
              <a:spcBef>
                <a:spcPts val="0"/>
              </a:spcBef>
              <a:spcAft>
                <a:spcPts val="0"/>
              </a:spcAft>
              <a:buSzPts val="1800"/>
              <a:buChar char="●"/>
            </a:pPr>
            <a:r>
              <a:rPr lang="en" sz="1800"/>
              <a:t>Compiling Code</a:t>
            </a:r>
            <a:endParaRPr sz="1800"/>
          </a:p>
        </p:txBody>
      </p:sp>
      <p:sp>
        <p:nvSpPr>
          <p:cNvPr id="674" name="Google Shape;67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5" name="Google Shape;675;p61"/>
          <p:cNvSpPr/>
          <p:nvPr/>
        </p:nvSpPr>
        <p:spPr>
          <a:xfrm>
            <a:off x="4241700" y="2921000"/>
            <a:ext cx="35862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Which task is more difficult and take more time</a:t>
            </a:r>
            <a:endParaRPr b="1"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81" name="Google Shape;681;p6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Reading Code:</a:t>
            </a:r>
            <a:br>
              <a:rPr lang="en" sz="1800"/>
            </a:br>
            <a:endParaRPr sz="1800"/>
          </a:p>
          <a:p>
            <a:pPr indent="-342900" lvl="4" marL="2286000" rtl="0" algn="l">
              <a:lnSpc>
                <a:spcPct val="150000"/>
              </a:lnSpc>
              <a:spcBef>
                <a:spcPts val="0"/>
              </a:spcBef>
              <a:spcAft>
                <a:spcPts val="0"/>
              </a:spcAft>
              <a:buSzPts val="1800"/>
              <a:buChar char="○"/>
            </a:pPr>
            <a:r>
              <a:rPr lang="en" sz="1800"/>
              <a:t>“ Indeed, the ratio of time spent reading versus writing is well </a:t>
            </a:r>
            <a:r>
              <a:rPr b="1" lang="en" sz="1800"/>
              <a:t>over 10 to 1</a:t>
            </a:r>
            <a:r>
              <a:rPr lang="en" sz="1800"/>
              <a:t>. We are constantly reading old code as part of the effort to write new code. ...[Therefore,] making it easy to read makes it easier to write. ”</a:t>
            </a:r>
            <a:br>
              <a:rPr lang="en" sz="1800"/>
            </a:br>
            <a:r>
              <a:rPr b="1" i="1" lang="en" sz="1400"/>
              <a:t>Robert C. Martin ( </a:t>
            </a:r>
            <a:r>
              <a:rPr b="1" i="1" lang="en" sz="1400"/>
              <a:t>Uncle</a:t>
            </a:r>
            <a:r>
              <a:rPr b="1" i="1" lang="en" sz="1400"/>
              <a:t> Bob)   “Clean Code: A Handbook of Agile Software Craftsmanship”</a:t>
            </a:r>
            <a:endParaRPr b="1" i="1" sz="1400"/>
          </a:p>
        </p:txBody>
      </p:sp>
      <p:sp>
        <p:nvSpPr>
          <p:cNvPr id="682" name="Google Shape;68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3" name="Google Shape;683;p62"/>
          <p:cNvPicPr preferRelativeResize="0"/>
          <p:nvPr/>
        </p:nvPicPr>
        <p:blipFill>
          <a:blip r:embed="rId3">
            <a:alphaModFix/>
          </a:blip>
          <a:stretch>
            <a:fillRect/>
          </a:stretch>
        </p:blipFill>
        <p:spPr>
          <a:xfrm>
            <a:off x="483375" y="2657475"/>
            <a:ext cx="1485900" cy="1885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89" name="Google Shape;689;p63"/>
          <p:cNvSpPr txBox="1"/>
          <p:nvPr>
            <p:ph idx="2" type="subTitle"/>
          </p:nvPr>
        </p:nvSpPr>
        <p:spPr>
          <a:xfrm>
            <a:off x="202125" y="1705150"/>
            <a:ext cx="8903400" cy="7236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i="1" lang="en" sz="1400"/>
              <a:t>Robert C. Martin ( Uncle Bob)   “Clean Code: A Handbook of Agile Software Craftsmanship”</a:t>
            </a:r>
            <a:endParaRPr b="1" i="1" sz="1400"/>
          </a:p>
        </p:txBody>
      </p:sp>
      <p:sp>
        <p:nvSpPr>
          <p:cNvPr id="690" name="Google Shape;690;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1" name="Google Shape;691;p63"/>
          <p:cNvPicPr preferRelativeResize="0"/>
          <p:nvPr/>
        </p:nvPicPr>
        <p:blipFill>
          <a:blip r:embed="rId3">
            <a:alphaModFix/>
          </a:blip>
          <a:stretch>
            <a:fillRect/>
          </a:stretch>
        </p:blipFill>
        <p:spPr>
          <a:xfrm>
            <a:off x="4853250" y="2604475"/>
            <a:ext cx="1485900" cy="1885950"/>
          </a:xfrm>
          <a:prstGeom prst="rect">
            <a:avLst/>
          </a:prstGeom>
          <a:noFill/>
          <a:ln>
            <a:noFill/>
          </a:ln>
        </p:spPr>
      </p:pic>
      <p:pic>
        <p:nvPicPr>
          <p:cNvPr id="692" name="Google Shape;692;p63"/>
          <p:cNvPicPr preferRelativeResize="0"/>
          <p:nvPr/>
        </p:nvPicPr>
        <p:blipFill>
          <a:blip r:embed="rId4">
            <a:alphaModFix/>
          </a:blip>
          <a:stretch>
            <a:fillRect/>
          </a:stretch>
        </p:blipFill>
        <p:spPr>
          <a:xfrm>
            <a:off x="6807548" y="2577475"/>
            <a:ext cx="1485900" cy="19659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698" name="Google Shape;698;p64"/>
          <p:cNvSpPr txBox="1"/>
          <p:nvPr>
            <p:ph idx="2" type="subTitle"/>
          </p:nvPr>
        </p:nvSpPr>
        <p:spPr>
          <a:xfrm>
            <a:off x="98075" y="1705150"/>
            <a:ext cx="90075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problem in development :</a:t>
            </a:r>
            <a:endParaRPr sz="1800"/>
          </a:p>
          <a:p>
            <a:pPr indent="-342900" lvl="1" marL="914400" rtl="0" algn="l">
              <a:lnSpc>
                <a:spcPct val="150000"/>
              </a:lnSpc>
              <a:spcBef>
                <a:spcPts val="0"/>
              </a:spcBef>
              <a:spcAft>
                <a:spcPts val="0"/>
              </a:spcAft>
              <a:buSzPts val="1800"/>
              <a:buChar char="●"/>
            </a:pPr>
            <a:r>
              <a:rPr lang="en" sz="1800"/>
              <a:t>Programmers can spend :</a:t>
            </a:r>
            <a:endParaRPr sz="1800"/>
          </a:p>
          <a:p>
            <a:pPr indent="-342900" lvl="2" marL="1371600" rtl="0" algn="l">
              <a:lnSpc>
                <a:spcPct val="150000"/>
              </a:lnSpc>
              <a:spcBef>
                <a:spcPts val="0"/>
              </a:spcBef>
              <a:spcAft>
                <a:spcPts val="0"/>
              </a:spcAft>
              <a:buSzPts val="1800"/>
              <a:buChar char="■"/>
            </a:pPr>
            <a:r>
              <a:rPr lang="en" sz="1800"/>
              <a:t>Only few minutes per day coding</a:t>
            </a:r>
            <a:endParaRPr sz="1800"/>
          </a:p>
          <a:p>
            <a:pPr indent="-342900" lvl="2" marL="1371600" rtl="0" algn="l">
              <a:lnSpc>
                <a:spcPct val="150000"/>
              </a:lnSpc>
              <a:spcBef>
                <a:spcPts val="0"/>
              </a:spcBef>
              <a:spcAft>
                <a:spcPts val="0"/>
              </a:spcAft>
              <a:buSzPts val="1800"/>
              <a:buChar char="■"/>
            </a:pPr>
            <a:r>
              <a:rPr lang="en" sz="1800"/>
              <a:t>Hours of paid time reading old code per day ( can reach  5hours/day)</a:t>
            </a:r>
            <a:endParaRPr sz="1800"/>
          </a:p>
          <a:p>
            <a:pPr indent="-342900" lvl="1" marL="914400" rtl="0" algn="l">
              <a:lnSpc>
                <a:spcPct val="150000"/>
              </a:lnSpc>
              <a:spcBef>
                <a:spcPts val="0"/>
              </a:spcBef>
              <a:spcAft>
                <a:spcPts val="0"/>
              </a:spcAft>
              <a:buSzPts val="1800"/>
              <a:buChar char="●"/>
            </a:pPr>
            <a:r>
              <a:rPr lang="en" sz="1800"/>
              <a:t>This is because ?</a:t>
            </a:r>
            <a:endParaRPr sz="1800"/>
          </a:p>
        </p:txBody>
      </p:sp>
      <p:sp>
        <p:nvSpPr>
          <p:cNvPr id="699" name="Google Shape;699;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Implementation &amp; Development</a:t>
            </a:r>
            <a:endParaRPr sz="3400"/>
          </a:p>
        </p:txBody>
      </p:sp>
      <p:sp>
        <p:nvSpPr>
          <p:cNvPr id="705" name="Google Shape;705;p65"/>
          <p:cNvSpPr txBox="1"/>
          <p:nvPr>
            <p:ph idx="2" type="subTitle"/>
          </p:nvPr>
        </p:nvSpPr>
        <p:spPr>
          <a:xfrm>
            <a:off x="98075" y="1705150"/>
            <a:ext cx="90075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The problem in development :</a:t>
            </a:r>
            <a:endParaRPr sz="1800"/>
          </a:p>
          <a:p>
            <a:pPr indent="-342900" lvl="1" marL="914400" rtl="0" algn="l">
              <a:lnSpc>
                <a:spcPct val="150000"/>
              </a:lnSpc>
              <a:spcBef>
                <a:spcPts val="0"/>
              </a:spcBef>
              <a:spcAft>
                <a:spcPts val="0"/>
              </a:spcAft>
              <a:buSzPts val="1800"/>
              <a:buChar char="●"/>
            </a:pPr>
            <a:r>
              <a:rPr lang="en" sz="1800"/>
              <a:t>Programmers can spend :</a:t>
            </a:r>
            <a:endParaRPr sz="1800"/>
          </a:p>
          <a:p>
            <a:pPr indent="-342900" lvl="2" marL="1371600" rtl="0" algn="l">
              <a:lnSpc>
                <a:spcPct val="150000"/>
              </a:lnSpc>
              <a:spcBef>
                <a:spcPts val="0"/>
              </a:spcBef>
              <a:spcAft>
                <a:spcPts val="0"/>
              </a:spcAft>
              <a:buSzPts val="1800"/>
              <a:buChar char="■"/>
            </a:pPr>
            <a:r>
              <a:rPr lang="en" sz="1800"/>
              <a:t>Only few minutes per day coding</a:t>
            </a:r>
            <a:endParaRPr sz="1800"/>
          </a:p>
          <a:p>
            <a:pPr indent="-342900" lvl="2" marL="1371600" rtl="0" algn="l">
              <a:lnSpc>
                <a:spcPct val="150000"/>
              </a:lnSpc>
              <a:spcBef>
                <a:spcPts val="0"/>
              </a:spcBef>
              <a:spcAft>
                <a:spcPts val="0"/>
              </a:spcAft>
              <a:buSzPts val="1800"/>
              <a:buChar char="■"/>
            </a:pPr>
            <a:r>
              <a:rPr lang="en" sz="1800"/>
              <a:t>Hours of paid time reading old code per day ( can reach  5 hours/day)</a:t>
            </a:r>
            <a:endParaRPr sz="1800"/>
          </a:p>
        </p:txBody>
      </p:sp>
      <p:sp>
        <p:nvSpPr>
          <p:cNvPr id="706" name="Google Shape;706;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7" name="Google Shape;707;p65"/>
          <p:cNvSpPr/>
          <p:nvPr/>
        </p:nvSpPr>
        <p:spPr>
          <a:xfrm>
            <a:off x="1309425" y="36228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Aim : Write readable and clean code to reduce time wasted on understanding previous code</a:t>
            </a:r>
            <a:endParaRPr b="1"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813975" y="216600"/>
            <a:ext cx="6444000" cy="4710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Char char="●"/>
            </a:pPr>
            <a:r>
              <a:rPr b="1" lang="en" sz="2100"/>
              <a:t>Revision : Use Case + Activity</a:t>
            </a:r>
            <a:endParaRPr b="1" sz="2100"/>
          </a:p>
          <a:p>
            <a:pPr indent="-361950" lvl="0" marL="457200" rtl="0" algn="l">
              <a:lnSpc>
                <a:spcPct val="150000"/>
              </a:lnSpc>
              <a:spcBef>
                <a:spcPts val="0"/>
              </a:spcBef>
              <a:spcAft>
                <a:spcPts val="0"/>
              </a:spcAft>
              <a:buSzPts val="2100"/>
              <a:buChar char="●"/>
            </a:pPr>
            <a:r>
              <a:rPr b="1" lang="en" sz="2100"/>
              <a:t>Introduction : Implementation and Dev.</a:t>
            </a:r>
            <a:endParaRPr b="1" sz="2100"/>
          </a:p>
          <a:p>
            <a:pPr indent="-361950" lvl="0" marL="457200" rtl="0" algn="l">
              <a:lnSpc>
                <a:spcPct val="150000"/>
              </a:lnSpc>
              <a:spcBef>
                <a:spcPts val="0"/>
              </a:spcBef>
              <a:spcAft>
                <a:spcPts val="0"/>
              </a:spcAft>
              <a:buSzPts val="2100"/>
              <a:buChar char="●"/>
            </a:pPr>
            <a:r>
              <a:rPr b="1" lang="en" sz="2100"/>
              <a:t>Programming Best Practices : Clean Code</a:t>
            </a:r>
            <a:endParaRPr b="1" sz="2100"/>
          </a:p>
          <a:p>
            <a:pPr indent="-361950" lvl="0" marL="457200" rtl="0" algn="l">
              <a:lnSpc>
                <a:spcPct val="150000"/>
              </a:lnSpc>
              <a:spcBef>
                <a:spcPts val="0"/>
              </a:spcBef>
              <a:spcAft>
                <a:spcPts val="0"/>
              </a:spcAft>
              <a:buSzPts val="2100"/>
              <a:buChar char="●"/>
            </a:pPr>
            <a:r>
              <a:rPr b="1" lang="en" sz="2100"/>
              <a:t>Refactoring</a:t>
            </a:r>
            <a:endParaRPr b="1" sz="2100"/>
          </a:p>
          <a:p>
            <a:pPr indent="-361950" lvl="0" marL="457200" rtl="0" algn="l">
              <a:lnSpc>
                <a:spcPct val="150000"/>
              </a:lnSpc>
              <a:spcBef>
                <a:spcPts val="0"/>
              </a:spcBef>
              <a:spcAft>
                <a:spcPts val="0"/>
              </a:spcAft>
              <a:buSzPts val="2100"/>
              <a:buChar char="●"/>
            </a:pPr>
            <a:r>
              <a:rPr b="1" lang="en" sz="2100"/>
              <a:t>Technological Tools</a:t>
            </a:r>
            <a:endParaRPr b="1" sz="2100"/>
          </a:p>
          <a:p>
            <a:pPr indent="-361950" lvl="1" marL="914400" rtl="0" algn="l">
              <a:lnSpc>
                <a:spcPct val="150000"/>
              </a:lnSpc>
              <a:spcBef>
                <a:spcPts val="0"/>
              </a:spcBef>
              <a:spcAft>
                <a:spcPts val="0"/>
              </a:spcAft>
              <a:buSzPts val="2100"/>
              <a:buChar char="○"/>
            </a:pPr>
            <a:r>
              <a:rPr b="1" lang="en" sz="2100"/>
              <a:t>Programming Languages</a:t>
            </a:r>
            <a:endParaRPr b="1" sz="2100"/>
          </a:p>
          <a:p>
            <a:pPr indent="-361950" lvl="1" marL="914400" rtl="0" algn="l">
              <a:lnSpc>
                <a:spcPct val="150000"/>
              </a:lnSpc>
              <a:spcBef>
                <a:spcPts val="0"/>
              </a:spcBef>
              <a:spcAft>
                <a:spcPts val="0"/>
              </a:spcAft>
              <a:buSzPts val="2100"/>
              <a:buChar char="○"/>
            </a:pPr>
            <a:r>
              <a:rPr b="1" lang="en" sz="2100"/>
              <a:t>Development Environment</a:t>
            </a:r>
            <a:endParaRPr b="1" sz="2100"/>
          </a:p>
          <a:p>
            <a:pPr indent="-361950" lvl="1" marL="914400" rtl="0" algn="l">
              <a:lnSpc>
                <a:spcPct val="150000"/>
              </a:lnSpc>
              <a:spcBef>
                <a:spcPts val="0"/>
              </a:spcBef>
              <a:spcAft>
                <a:spcPts val="0"/>
              </a:spcAft>
              <a:buSzPts val="2100"/>
              <a:buChar char="○"/>
            </a:pPr>
            <a:r>
              <a:rPr b="1" lang="en" sz="2100"/>
              <a:t>Frameworks</a:t>
            </a:r>
            <a:endParaRPr b="1" sz="2100"/>
          </a:p>
          <a:p>
            <a:pPr indent="0" lvl="0" marL="0" rtl="0" algn="l">
              <a:lnSpc>
                <a:spcPct val="150000"/>
              </a:lnSpc>
              <a:spcBef>
                <a:spcPts val="1600"/>
              </a:spcBef>
              <a:spcAft>
                <a:spcPts val="0"/>
              </a:spcAft>
              <a:buNone/>
            </a:pPr>
            <a:r>
              <a:t/>
            </a:r>
            <a:endParaRPr b="1" sz="2100"/>
          </a:p>
          <a:p>
            <a:pPr indent="0" lvl="0" marL="0" rtl="0" algn="l">
              <a:lnSpc>
                <a:spcPct val="150000"/>
              </a:lnSpc>
              <a:spcBef>
                <a:spcPts val="1600"/>
              </a:spcBef>
              <a:spcAft>
                <a:spcPts val="0"/>
              </a:spcAft>
              <a:buNone/>
            </a:pPr>
            <a:r>
              <a:t/>
            </a:r>
            <a:endParaRPr b="1" sz="2100"/>
          </a:p>
          <a:p>
            <a:pPr indent="0" lvl="0" marL="0" rtl="0" algn="l">
              <a:lnSpc>
                <a:spcPct val="150000"/>
              </a:lnSpc>
              <a:spcBef>
                <a:spcPts val="1600"/>
              </a:spcBef>
              <a:spcAft>
                <a:spcPts val="1600"/>
              </a:spcAft>
              <a:buNone/>
            </a:pPr>
            <a:r>
              <a:t/>
            </a:r>
            <a:endParaRPr b="1" sz="21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a:t>
            </a:r>
            <a:r>
              <a:rPr lang="en" sz="3400"/>
              <a:t>Clean Code</a:t>
            </a:r>
            <a:endParaRPr sz="3400"/>
          </a:p>
        </p:txBody>
      </p:sp>
      <p:sp>
        <p:nvSpPr>
          <p:cNvPr id="713" name="Google Shape;713;p6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The impact of writing </a:t>
            </a:r>
            <a:r>
              <a:rPr lang="en" sz="1800">
                <a:solidFill>
                  <a:schemeClr val="dk2"/>
                </a:solidFill>
              </a:rPr>
              <a:t>Spaghetti</a:t>
            </a:r>
            <a:r>
              <a:rPr lang="en" sz="1800">
                <a:solidFill>
                  <a:schemeClr val="dk2"/>
                </a:solidFill>
              </a:rPr>
              <a:t> or bad</a:t>
            </a:r>
            <a:r>
              <a:rPr b="1" lang="en" sz="1800">
                <a:solidFill>
                  <a:schemeClr val="dk2"/>
                </a:solidFill>
              </a:rPr>
              <a:t> Code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Less productivity</a:t>
            </a:r>
            <a:endParaRPr sz="1800"/>
          </a:p>
          <a:p>
            <a:pPr indent="-342900" lvl="1" marL="914400" marR="0" rtl="0" algn="l">
              <a:lnSpc>
                <a:spcPct val="150000"/>
              </a:lnSpc>
              <a:spcBef>
                <a:spcPts val="0"/>
              </a:spcBef>
              <a:spcAft>
                <a:spcPts val="0"/>
              </a:spcAft>
              <a:buSzPts val="1800"/>
              <a:buChar char="○"/>
            </a:pPr>
            <a:r>
              <a:rPr lang="en" sz="1800"/>
              <a:t>Cost money and </a:t>
            </a:r>
            <a:r>
              <a:rPr lang="en" sz="1800"/>
              <a:t>resources</a:t>
            </a:r>
            <a:endParaRPr sz="1800"/>
          </a:p>
          <a:p>
            <a:pPr indent="-342900" lvl="1" marL="914400" marR="0" rtl="0" algn="l">
              <a:lnSpc>
                <a:spcPct val="150000"/>
              </a:lnSpc>
              <a:spcBef>
                <a:spcPts val="0"/>
              </a:spcBef>
              <a:spcAft>
                <a:spcPts val="0"/>
              </a:spcAft>
              <a:buSzPts val="1800"/>
              <a:buChar char="○"/>
            </a:pPr>
            <a:r>
              <a:rPr lang="en" sz="1800"/>
              <a:t>Professional </a:t>
            </a:r>
            <a:r>
              <a:rPr lang="en" sz="1800"/>
              <a:t>survival</a:t>
            </a:r>
            <a:r>
              <a:rPr lang="en" sz="1800"/>
              <a:t> </a:t>
            </a:r>
            <a:endParaRPr sz="1800"/>
          </a:p>
          <a:p>
            <a:pPr indent="-342900" lvl="1" marL="914400" marR="0" rtl="0" algn="l">
              <a:lnSpc>
                <a:spcPct val="150000"/>
              </a:lnSpc>
              <a:spcBef>
                <a:spcPts val="0"/>
              </a:spcBef>
              <a:spcAft>
                <a:spcPts val="0"/>
              </a:spcAft>
              <a:buSzPts val="1800"/>
              <a:buChar char="○"/>
            </a:pPr>
            <a:r>
              <a:rPr lang="en" sz="1800"/>
              <a:t>Even if you add more staff to the team, there will no be difference</a:t>
            </a:r>
            <a:endParaRPr sz="1800"/>
          </a:p>
          <a:p>
            <a:pPr indent="-342900" lvl="1" marL="914400" marR="0" rtl="0" algn="l">
              <a:lnSpc>
                <a:spcPct val="150000"/>
              </a:lnSpc>
              <a:spcBef>
                <a:spcPts val="0"/>
              </a:spcBef>
              <a:spcAft>
                <a:spcPts val="0"/>
              </a:spcAft>
              <a:buSzPts val="1800"/>
              <a:buChar char="○"/>
            </a:pPr>
            <a:r>
              <a:rPr lang="en" sz="1800"/>
              <a:t>Risk going  into a cyclic loop “Do the grand redesign → bad code again → redesign → .Failure of the project</a:t>
            </a:r>
            <a:endParaRPr sz="1800"/>
          </a:p>
          <a:p>
            <a:pPr indent="-342900" lvl="1" marL="914400" marR="0" rtl="0" algn="l">
              <a:lnSpc>
                <a:spcPct val="150000"/>
              </a:lnSpc>
              <a:spcBef>
                <a:spcPts val="0"/>
              </a:spcBef>
              <a:spcAft>
                <a:spcPts val="0"/>
              </a:spcAft>
              <a:buSzPts val="1800"/>
              <a:buChar char="○"/>
            </a:pPr>
            <a:r>
              <a:rPr lang="en" sz="1800"/>
              <a:t>Not </a:t>
            </a:r>
            <a:r>
              <a:rPr lang="en" sz="1800"/>
              <a:t>maintainable</a:t>
            </a:r>
            <a:endParaRPr sz="1800"/>
          </a:p>
        </p:txBody>
      </p:sp>
      <p:sp>
        <p:nvSpPr>
          <p:cNvPr id="714" name="Google Shape;714;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5" name="Google Shape;715;p66"/>
          <p:cNvPicPr preferRelativeResize="0"/>
          <p:nvPr/>
        </p:nvPicPr>
        <p:blipFill>
          <a:blip r:embed="rId3">
            <a:alphaModFix/>
          </a:blip>
          <a:stretch>
            <a:fillRect/>
          </a:stretch>
        </p:blipFill>
        <p:spPr>
          <a:xfrm>
            <a:off x="5432500" y="1821250"/>
            <a:ext cx="3711500" cy="1642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21" name="Google Shape;721;p6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sz="1800"/>
          </a:p>
        </p:txBody>
      </p:sp>
      <p:sp>
        <p:nvSpPr>
          <p:cNvPr id="722" name="Google Shape;722;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28" name="Google Shape;728;p6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b="1" lang="en" sz="1800"/>
              <a:t>Important and tight  deadline  ?</a:t>
            </a:r>
            <a:endParaRPr b="1" sz="1800"/>
          </a:p>
          <a:p>
            <a:pPr indent="-342900" lvl="2" marL="1371600" marR="0" rtl="0" algn="l">
              <a:lnSpc>
                <a:spcPct val="150000"/>
              </a:lnSpc>
              <a:spcBef>
                <a:spcPts val="0"/>
              </a:spcBef>
              <a:spcAft>
                <a:spcPts val="0"/>
              </a:spcAft>
              <a:buSzPts val="1800"/>
              <a:buChar char="■"/>
            </a:pPr>
            <a:r>
              <a:rPr lang="en" sz="1800"/>
              <a:t>Making messy code, would just slow more the delivery of your software product</a:t>
            </a:r>
            <a:endParaRPr sz="1800"/>
          </a:p>
        </p:txBody>
      </p:sp>
      <p:sp>
        <p:nvSpPr>
          <p:cNvPr id="729" name="Google Shape;729;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35" name="Google Shape;735;p6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b="1" lang="en" sz="1800"/>
              <a:t>Lack of experience in Software Development</a:t>
            </a:r>
            <a:endParaRPr b="1" sz="1800"/>
          </a:p>
          <a:p>
            <a:pPr indent="-342900" lvl="2" marL="1371600" marR="0" rtl="0" algn="l">
              <a:lnSpc>
                <a:spcPct val="115000"/>
              </a:lnSpc>
              <a:spcBef>
                <a:spcPts val="0"/>
              </a:spcBef>
              <a:spcAft>
                <a:spcPts val="0"/>
              </a:spcAft>
              <a:buSzPts val="1800"/>
              <a:buChar char="■"/>
            </a:pPr>
            <a:r>
              <a:rPr lang="en" sz="1800"/>
              <a:t>Young programmers should be trained on the principles and best practices of clean code.</a:t>
            </a:r>
            <a:endParaRPr sz="1800"/>
          </a:p>
          <a:p>
            <a:pPr indent="-342900" lvl="2" marL="1371600" marR="0" rtl="0" algn="l">
              <a:lnSpc>
                <a:spcPct val="115000"/>
              </a:lnSpc>
              <a:spcBef>
                <a:spcPts val="0"/>
              </a:spcBef>
              <a:spcAft>
                <a:spcPts val="0"/>
              </a:spcAft>
              <a:buSzPts val="1800"/>
              <a:buChar char="■"/>
            </a:pPr>
            <a:r>
              <a:rPr lang="en" sz="1800"/>
              <a:t>Accompanied by Senior Programmers</a:t>
            </a:r>
            <a:endParaRPr sz="1800"/>
          </a:p>
          <a:p>
            <a:pPr indent="-342900" lvl="2" marL="1371600" marR="0" rtl="0" algn="l">
              <a:lnSpc>
                <a:spcPct val="115000"/>
              </a:lnSpc>
              <a:spcBef>
                <a:spcPts val="0"/>
              </a:spcBef>
              <a:spcAft>
                <a:spcPts val="0"/>
              </a:spcAft>
              <a:buSzPts val="1800"/>
              <a:buChar char="■"/>
            </a:pPr>
            <a:r>
              <a:rPr lang="en" sz="1800"/>
              <a:t>Pair Programming shall be used.</a:t>
            </a:r>
            <a:endParaRPr sz="1800"/>
          </a:p>
          <a:p>
            <a:pPr indent="-342900" lvl="2" marL="1371600" marR="0" rtl="0" algn="l">
              <a:lnSpc>
                <a:spcPct val="115000"/>
              </a:lnSpc>
              <a:spcBef>
                <a:spcPts val="0"/>
              </a:spcBef>
              <a:spcAft>
                <a:spcPts val="0"/>
              </a:spcAft>
              <a:buSzPts val="1800"/>
              <a:buChar char="■"/>
            </a:pPr>
            <a:r>
              <a:rPr lang="en" sz="1800"/>
              <a:t>Code Review and Inspection must be always observed with constructive feedback.</a:t>
            </a:r>
            <a:endParaRPr sz="1800"/>
          </a:p>
          <a:p>
            <a:pPr indent="-342900" lvl="2" marL="1371600" marR="0" rtl="0" algn="l">
              <a:lnSpc>
                <a:spcPct val="115000"/>
              </a:lnSpc>
              <a:spcBef>
                <a:spcPts val="0"/>
              </a:spcBef>
              <a:spcAft>
                <a:spcPts val="0"/>
              </a:spcAft>
              <a:buSzPts val="1800"/>
              <a:buChar char="■"/>
            </a:pPr>
            <a:r>
              <a:rPr lang="en" sz="1800"/>
              <a:t>Company should explicitly produce their internal documents on their recommended principles of clean coding</a:t>
            </a:r>
            <a:endParaRPr sz="1800"/>
          </a:p>
        </p:txBody>
      </p:sp>
      <p:sp>
        <p:nvSpPr>
          <p:cNvPr id="736" name="Google Shape;73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42" name="Google Shape;742;p7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Why programmers make a messy code</a:t>
            </a:r>
            <a:r>
              <a:rPr b="1" lang="en" sz="1800">
                <a:solidFill>
                  <a:schemeClr val="dk2"/>
                </a:solidFill>
              </a:rPr>
              <a:t> :</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b="1" lang="en" sz="1800"/>
              <a:t>Being Lazy and careless</a:t>
            </a:r>
            <a:endParaRPr b="1" sz="1800"/>
          </a:p>
          <a:p>
            <a:pPr indent="-342900" lvl="2" marL="1371600" marR="0" rtl="0" algn="l">
              <a:lnSpc>
                <a:spcPct val="150000"/>
              </a:lnSpc>
              <a:spcBef>
                <a:spcPts val="0"/>
              </a:spcBef>
              <a:spcAft>
                <a:spcPts val="0"/>
              </a:spcAft>
              <a:buSzPts val="1800"/>
              <a:buChar char="■"/>
            </a:pPr>
            <a:r>
              <a:rPr lang="en" sz="1800"/>
              <a:t>Companies should fire careless coders</a:t>
            </a:r>
            <a:endParaRPr sz="1800"/>
          </a:p>
          <a:p>
            <a:pPr indent="-342900" lvl="2" marL="1371600" marR="0" rtl="0" algn="l">
              <a:lnSpc>
                <a:spcPct val="150000"/>
              </a:lnSpc>
              <a:spcBef>
                <a:spcPts val="0"/>
              </a:spcBef>
              <a:spcAft>
                <a:spcPts val="0"/>
              </a:spcAft>
              <a:buSzPts val="1800"/>
              <a:buChar char="■"/>
            </a:pPr>
            <a:r>
              <a:rPr lang="en" sz="1800"/>
              <a:t>Programmers should learn about ethics and risks encountered for a software badly written.</a:t>
            </a:r>
            <a:endParaRPr sz="1800"/>
          </a:p>
          <a:p>
            <a:pPr indent="-342900" lvl="1" marL="914400" marR="0" rtl="0" algn="l">
              <a:lnSpc>
                <a:spcPct val="150000"/>
              </a:lnSpc>
              <a:spcBef>
                <a:spcPts val="0"/>
              </a:spcBef>
              <a:spcAft>
                <a:spcPts val="0"/>
              </a:spcAft>
              <a:buSzPts val="1800"/>
              <a:buChar char="○"/>
            </a:pPr>
            <a:r>
              <a:rPr b="1" lang="en" sz="1800"/>
              <a:t>Not professional</a:t>
            </a:r>
            <a:endParaRPr b="1" sz="1800"/>
          </a:p>
          <a:p>
            <a:pPr indent="-342900" lvl="2" marL="1371600" marR="0" rtl="0" algn="l">
              <a:lnSpc>
                <a:spcPct val="150000"/>
              </a:lnSpc>
              <a:spcBef>
                <a:spcPts val="0"/>
              </a:spcBef>
              <a:spcAft>
                <a:spcPts val="0"/>
              </a:spcAft>
              <a:buSzPts val="1800"/>
              <a:buChar char="■"/>
            </a:pPr>
            <a:r>
              <a:rPr lang="en" sz="1800"/>
              <a:t>Think that coding is getting a functional software.</a:t>
            </a:r>
            <a:endParaRPr sz="1800"/>
          </a:p>
        </p:txBody>
      </p:sp>
      <p:sp>
        <p:nvSpPr>
          <p:cNvPr id="743" name="Google Shape;743;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49" name="Google Shape;749;p71"/>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What’s </a:t>
            </a:r>
            <a:r>
              <a:rPr b="1" lang="en" sz="1800">
                <a:solidFill>
                  <a:schemeClr val="dk2"/>
                </a:solidFill>
              </a:rPr>
              <a:t>Clean Code</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Defined by </a:t>
            </a:r>
            <a:r>
              <a:rPr b="1" lang="en" sz="1800"/>
              <a:t>Bjarne Stroustrup</a:t>
            </a:r>
            <a:r>
              <a:rPr lang="en" sz="1800"/>
              <a:t> ( Inventor of C++) as</a:t>
            </a:r>
            <a:endParaRPr sz="1800"/>
          </a:p>
          <a:p>
            <a:pPr indent="0" lvl="0" marL="1828800" marR="0" rtl="0" algn="l">
              <a:lnSpc>
                <a:spcPct val="150000"/>
              </a:lnSpc>
              <a:spcBef>
                <a:spcPts val="1600"/>
              </a:spcBef>
              <a:spcAft>
                <a:spcPts val="1600"/>
              </a:spcAft>
              <a:buNone/>
            </a:pPr>
            <a:r>
              <a:rPr lang="en" sz="1800">
                <a:solidFill>
                  <a:schemeClr val="dk2"/>
                </a:solidFill>
              </a:rPr>
              <a:t> </a:t>
            </a:r>
            <a:r>
              <a:rPr i="1" lang="en" sz="1800"/>
              <a:t> “I like my code to be elegant and efﬁcient.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endParaRPr i="1" sz="1800"/>
          </a:p>
        </p:txBody>
      </p:sp>
      <p:sp>
        <p:nvSpPr>
          <p:cNvPr id="750" name="Google Shape;750;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1" name="Google Shape;751;p71"/>
          <p:cNvPicPr preferRelativeResize="0"/>
          <p:nvPr/>
        </p:nvPicPr>
        <p:blipFill>
          <a:blip r:embed="rId3">
            <a:alphaModFix/>
          </a:blip>
          <a:stretch>
            <a:fillRect/>
          </a:stretch>
        </p:blipFill>
        <p:spPr>
          <a:xfrm>
            <a:off x="76200" y="2679600"/>
            <a:ext cx="1976025" cy="2032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57" name="Google Shape;757;p72"/>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What’s </a:t>
            </a:r>
            <a:r>
              <a:rPr b="1" lang="en" sz="1800">
                <a:solidFill>
                  <a:schemeClr val="dk2"/>
                </a:solidFill>
              </a:rPr>
              <a:t>Clean Code</a:t>
            </a:r>
            <a:endParaRPr b="1"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Defined by “Big” Dave Thomas ( Founder of OTI ) as</a:t>
            </a:r>
            <a:endParaRPr sz="1800"/>
          </a:p>
          <a:p>
            <a:pPr indent="0" lvl="0" marL="1828800" marR="0" rtl="0" algn="l">
              <a:lnSpc>
                <a:spcPct val="150000"/>
              </a:lnSpc>
              <a:spcBef>
                <a:spcPts val="0"/>
              </a:spcBef>
              <a:spcAft>
                <a:spcPts val="1600"/>
              </a:spcAft>
              <a:buNone/>
            </a:pPr>
            <a:r>
              <a:rPr lang="en" sz="1800">
                <a:solidFill>
                  <a:schemeClr val="dk2"/>
                </a:solidFill>
              </a:rPr>
              <a:t> </a:t>
            </a:r>
            <a:r>
              <a:rPr i="1" lang="en" sz="1800"/>
              <a:t> “</a:t>
            </a:r>
            <a:r>
              <a:rPr i="1" lang="en" sz="1800"/>
              <a:t>Clean code can be read, and enhanced by a developer other than its original author. It has unit and acceptance tests. It has meaningful names. It provides one way rather than many ways for doing one thing. It has minimal dependencies, which are explicitly deﬁned, and provides a clear and minimal API. Code should be literate since depending on the language, not all necessary information can be expressed clearly in code alone.</a:t>
            </a:r>
            <a:endParaRPr i="1" sz="1800"/>
          </a:p>
        </p:txBody>
      </p:sp>
      <p:sp>
        <p:nvSpPr>
          <p:cNvPr id="758" name="Google Shape;758;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9" name="Google Shape;759;p72"/>
          <p:cNvPicPr preferRelativeResize="0"/>
          <p:nvPr/>
        </p:nvPicPr>
        <p:blipFill>
          <a:blip r:embed="rId3">
            <a:alphaModFix/>
          </a:blip>
          <a:stretch>
            <a:fillRect/>
          </a:stretch>
        </p:blipFill>
        <p:spPr>
          <a:xfrm>
            <a:off x="0" y="2391275"/>
            <a:ext cx="2024480" cy="2282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65" name="Google Shape;765;p7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solidFill>
                  <a:schemeClr val="dk2"/>
                </a:solidFill>
              </a:rPr>
              <a:t>Clean Code aspects to be discussed today :</a:t>
            </a:r>
            <a:endParaRPr sz="1800">
              <a:solidFill>
                <a:schemeClr val="dk2"/>
              </a:solidFill>
            </a:endParaRPr>
          </a:p>
          <a:p>
            <a:pPr indent="-342900" lvl="1" marL="914400" marR="0" rtl="0" algn="l">
              <a:lnSpc>
                <a:spcPct val="200000"/>
              </a:lnSpc>
              <a:spcBef>
                <a:spcPts val="0"/>
              </a:spcBef>
              <a:spcAft>
                <a:spcPts val="0"/>
              </a:spcAft>
              <a:buClr>
                <a:schemeClr val="dk2"/>
              </a:buClr>
              <a:buSzPts val="1800"/>
              <a:buChar char="○"/>
            </a:pPr>
            <a:r>
              <a:rPr i="1" lang="en" sz="1800"/>
              <a:t>Meaningful names</a:t>
            </a:r>
            <a:endParaRPr i="1" sz="1800"/>
          </a:p>
          <a:p>
            <a:pPr indent="-342900" lvl="1" marL="914400" marR="0" rtl="0" algn="l">
              <a:lnSpc>
                <a:spcPct val="200000"/>
              </a:lnSpc>
              <a:spcBef>
                <a:spcPts val="0"/>
              </a:spcBef>
              <a:spcAft>
                <a:spcPts val="0"/>
              </a:spcAft>
              <a:buSzPts val="1800"/>
              <a:buChar char="○"/>
            </a:pPr>
            <a:r>
              <a:rPr i="1" lang="en" sz="1800"/>
              <a:t>Functions</a:t>
            </a:r>
            <a:endParaRPr i="1" sz="1800"/>
          </a:p>
          <a:p>
            <a:pPr indent="-342900" lvl="1" marL="914400" marR="0" rtl="0" algn="l">
              <a:lnSpc>
                <a:spcPct val="200000"/>
              </a:lnSpc>
              <a:spcBef>
                <a:spcPts val="0"/>
              </a:spcBef>
              <a:spcAft>
                <a:spcPts val="0"/>
              </a:spcAft>
              <a:buSzPts val="1800"/>
              <a:buChar char="○"/>
            </a:pPr>
            <a:r>
              <a:rPr i="1" lang="en" sz="1800"/>
              <a:t>Comments</a:t>
            </a:r>
            <a:endParaRPr i="1" sz="1800"/>
          </a:p>
          <a:p>
            <a:pPr indent="-342900" lvl="1" marL="914400" marR="0" rtl="0" algn="l">
              <a:lnSpc>
                <a:spcPct val="200000"/>
              </a:lnSpc>
              <a:spcBef>
                <a:spcPts val="0"/>
              </a:spcBef>
              <a:spcAft>
                <a:spcPts val="0"/>
              </a:spcAft>
              <a:buSzPts val="1800"/>
              <a:buChar char="○"/>
            </a:pPr>
            <a:r>
              <a:rPr i="1" lang="en" sz="1800"/>
              <a:t>Formatting and </a:t>
            </a:r>
            <a:r>
              <a:rPr i="1" lang="en" sz="1800"/>
              <a:t>Structuring</a:t>
            </a:r>
            <a:r>
              <a:rPr i="1" lang="en" sz="1800"/>
              <a:t> the code</a:t>
            </a:r>
            <a:endParaRPr i="1" sz="1800"/>
          </a:p>
          <a:p>
            <a:pPr indent="-342900" lvl="1" marL="914400" marR="0" rtl="0" algn="l">
              <a:lnSpc>
                <a:spcPct val="200000"/>
              </a:lnSpc>
              <a:spcBef>
                <a:spcPts val="0"/>
              </a:spcBef>
              <a:spcAft>
                <a:spcPts val="0"/>
              </a:spcAft>
              <a:buSzPts val="1800"/>
              <a:buChar char="○"/>
            </a:pPr>
            <a:r>
              <a:rPr i="1" lang="en" sz="1800"/>
              <a:t>Handling of Exception and Errors</a:t>
            </a:r>
            <a:endParaRPr i="1" sz="1800"/>
          </a:p>
        </p:txBody>
      </p:sp>
      <p:sp>
        <p:nvSpPr>
          <p:cNvPr id="766" name="Google Shape;766;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72" name="Google Shape;772;p74"/>
          <p:cNvSpPr txBox="1"/>
          <p:nvPr>
            <p:ph idx="2" type="subTitle"/>
          </p:nvPr>
        </p:nvSpPr>
        <p:spPr>
          <a:xfrm>
            <a:off x="202125" y="1705150"/>
            <a:ext cx="47703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solidFill>
                  <a:schemeClr val="dk1"/>
                </a:solidFill>
              </a:rPr>
              <a:t>“You should name a variable using the same care with which you name a first-born child.”</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 sz="1800">
                <a:solidFill>
                  <a:schemeClr val="dk1"/>
                </a:solidFill>
              </a:rPr>
              <a:t>Names are everywhere in software : variables, functions, arguments, classes, packages, components, services, data types…</a:t>
            </a:r>
            <a:endParaRPr sz="1800">
              <a:solidFill>
                <a:schemeClr val="dk1"/>
              </a:solidFill>
            </a:endParaRPr>
          </a:p>
        </p:txBody>
      </p:sp>
      <p:sp>
        <p:nvSpPr>
          <p:cNvPr id="773" name="Google Shape;773;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4" name="Google Shape;774;p74"/>
          <p:cNvPicPr preferRelativeResize="0"/>
          <p:nvPr/>
        </p:nvPicPr>
        <p:blipFill>
          <a:blip r:embed="rId3">
            <a:alphaModFix/>
          </a:blip>
          <a:stretch>
            <a:fillRect/>
          </a:stretch>
        </p:blipFill>
        <p:spPr>
          <a:xfrm>
            <a:off x="5280000" y="1817375"/>
            <a:ext cx="3713275" cy="2644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80" name="Google Shape;780;p75"/>
          <p:cNvSpPr txBox="1"/>
          <p:nvPr>
            <p:ph idx="2" type="subTitle"/>
          </p:nvPr>
        </p:nvSpPr>
        <p:spPr>
          <a:xfrm>
            <a:off x="202125" y="1705150"/>
            <a:ext cx="47703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solidFill>
                  <a:schemeClr val="dk1"/>
                </a:solidFill>
              </a:rPr>
              <a:t>“You should name a variable using the same care with which you name a first-born child.”</a:t>
            </a:r>
            <a:endParaRPr sz="1800">
              <a:solidFill>
                <a:schemeClr val="dk1"/>
              </a:solidFill>
            </a:endParaRPr>
          </a:p>
          <a:p>
            <a:pPr indent="-342900" lvl="1" marL="914400" marR="0" rtl="0" algn="l">
              <a:lnSpc>
                <a:spcPct val="150000"/>
              </a:lnSpc>
              <a:spcBef>
                <a:spcPts val="0"/>
              </a:spcBef>
              <a:spcAft>
                <a:spcPts val="0"/>
              </a:spcAft>
              <a:buClr>
                <a:schemeClr val="dk1"/>
              </a:buClr>
              <a:buSzPts val="1800"/>
              <a:buChar char="○"/>
            </a:pPr>
            <a:r>
              <a:rPr lang="en" sz="1800">
                <a:solidFill>
                  <a:schemeClr val="dk1"/>
                </a:solidFill>
              </a:rPr>
              <a:t>Names are everywhere in software : variables, functions, arguments, classes, packages, components, services, data types…</a:t>
            </a:r>
            <a:endParaRPr sz="1800">
              <a:solidFill>
                <a:schemeClr val="dk1"/>
              </a:solidFill>
            </a:endParaRPr>
          </a:p>
        </p:txBody>
      </p:sp>
      <p:sp>
        <p:nvSpPr>
          <p:cNvPr id="781" name="Google Shape;78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2" name="Google Shape;782;p75"/>
          <p:cNvPicPr preferRelativeResize="0"/>
          <p:nvPr/>
        </p:nvPicPr>
        <p:blipFill>
          <a:blip r:embed="rId3">
            <a:alphaModFix/>
          </a:blip>
          <a:stretch>
            <a:fillRect/>
          </a:stretch>
        </p:blipFill>
        <p:spPr>
          <a:xfrm>
            <a:off x="5280000" y="1817375"/>
            <a:ext cx="3713275" cy="2644525"/>
          </a:xfrm>
          <a:prstGeom prst="rect">
            <a:avLst/>
          </a:prstGeom>
          <a:noFill/>
          <a:ln>
            <a:noFill/>
          </a:ln>
        </p:spPr>
      </p:pic>
      <p:sp>
        <p:nvSpPr>
          <p:cNvPr id="783" name="Google Shape;783;p75"/>
          <p:cNvSpPr/>
          <p:nvPr/>
        </p:nvSpPr>
        <p:spPr>
          <a:xfrm>
            <a:off x="1309425" y="27084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Choosing good names takes time but </a:t>
            </a:r>
            <a:r>
              <a:rPr b="1" lang="en" sz="1900"/>
              <a:t>saves more</a:t>
            </a:r>
            <a:r>
              <a:rPr b="1" lang="en" sz="1600"/>
              <a:t> than it takes when reading and maintaining your code</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584" name="Google Shape;584;p4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342900" lvl="1" marL="914400" rtl="0" algn="l">
              <a:lnSpc>
                <a:spcPct val="200000"/>
              </a:lnSpc>
              <a:spcBef>
                <a:spcPts val="0"/>
              </a:spcBef>
              <a:spcAft>
                <a:spcPts val="0"/>
              </a:spcAft>
              <a:buSzPts val="1800"/>
              <a:buChar char="○"/>
            </a:pPr>
            <a:r>
              <a:rPr lang="en" sz="1800"/>
              <a:t>Questions :</a:t>
            </a:r>
            <a:endParaRPr sz="1800"/>
          </a:p>
          <a:p>
            <a:pPr indent="-342900" lvl="2" marL="1371600" rtl="0" algn="l">
              <a:lnSpc>
                <a:spcPct val="200000"/>
              </a:lnSpc>
              <a:spcBef>
                <a:spcPts val="0"/>
              </a:spcBef>
              <a:spcAft>
                <a:spcPts val="0"/>
              </a:spcAft>
              <a:buSzPts val="1800"/>
              <a:buChar char="■"/>
            </a:pPr>
            <a:r>
              <a:rPr lang="en" sz="1800"/>
              <a:t>Who are the users of my systems ( Primary Actors )</a:t>
            </a:r>
            <a:endParaRPr sz="1800"/>
          </a:p>
          <a:p>
            <a:pPr indent="-342900" lvl="2" marL="1371600" rtl="0" algn="l">
              <a:lnSpc>
                <a:spcPct val="200000"/>
              </a:lnSpc>
              <a:spcBef>
                <a:spcPts val="0"/>
              </a:spcBef>
              <a:spcAft>
                <a:spcPts val="0"/>
              </a:spcAft>
              <a:buSzPts val="1800"/>
              <a:buChar char="■"/>
            </a:pPr>
            <a:r>
              <a:rPr lang="en" sz="1800"/>
              <a:t>Will the system use  any other external systems ( Secondary Actors )</a:t>
            </a:r>
            <a:endParaRPr sz="1800"/>
          </a:p>
          <a:p>
            <a:pPr indent="-342900" lvl="2" marL="1371600" rtl="0" algn="l">
              <a:lnSpc>
                <a:spcPct val="200000"/>
              </a:lnSpc>
              <a:spcBef>
                <a:spcPts val="0"/>
              </a:spcBef>
              <a:spcAft>
                <a:spcPts val="0"/>
              </a:spcAft>
              <a:buSzPts val="1800"/>
              <a:buChar char="■"/>
            </a:pPr>
            <a:r>
              <a:rPr lang="en" sz="1800"/>
              <a:t>What every actor can do on the system</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89" name="Google Shape;789;p76"/>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Use Intention-Revealing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Avoid Disinformation</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Use Pronounceable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Use Searchable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Avoid Encodings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Don’t Be Cute</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a:pPr>
            <a:r>
              <a:rPr lang="en" sz="1800">
                <a:solidFill>
                  <a:schemeClr val="dk1"/>
                </a:solidFill>
              </a:rPr>
              <a:t>Conventions for Classes and Methods</a:t>
            </a:r>
            <a:endParaRPr sz="1800">
              <a:solidFill>
                <a:schemeClr val="dk1"/>
              </a:solidFill>
            </a:endParaRPr>
          </a:p>
        </p:txBody>
      </p:sp>
      <p:sp>
        <p:nvSpPr>
          <p:cNvPr id="790" name="Google Shape;790;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796" name="Google Shape;796;p77"/>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If a name requires a comment, then the name does not reveal its intent.</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The name of a variable, function, or class, should answer all the big questions. It should tell you : </a:t>
            </a:r>
            <a:endParaRPr sz="1800">
              <a:solidFill>
                <a:schemeClr val="dk1"/>
              </a:solidFill>
            </a:endParaRPr>
          </a:p>
          <a:p>
            <a:pPr indent="-342900" lvl="3" marL="1828800" marR="0" rtl="0" algn="l">
              <a:lnSpc>
                <a:spcPct val="115000"/>
              </a:lnSpc>
              <a:spcBef>
                <a:spcPts val="0"/>
              </a:spcBef>
              <a:spcAft>
                <a:spcPts val="0"/>
              </a:spcAft>
              <a:buClr>
                <a:schemeClr val="dk1"/>
              </a:buClr>
              <a:buSzPts val="1800"/>
              <a:buChar char="●"/>
            </a:pPr>
            <a:r>
              <a:rPr lang="en" sz="1800">
                <a:solidFill>
                  <a:schemeClr val="dk1"/>
                </a:solidFill>
              </a:rPr>
              <a:t>Why it exists</a:t>
            </a:r>
            <a:endParaRPr sz="1800">
              <a:solidFill>
                <a:schemeClr val="dk1"/>
              </a:solidFill>
            </a:endParaRPr>
          </a:p>
          <a:p>
            <a:pPr indent="-342900" lvl="3" marL="1828800" marR="0" rtl="0" algn="l">
              <a:lnSpc>
                <a:spcPct val="115000"/>
              </a:lnSpc>
              <a:spcBef>
                <a:spcPts val="0"/>
              </a:spcBef>
              <a:spcAft>
                <a:spcPts val="0"/>
              </a:spcAft>
              <a:buClr>
                <a:schemeClr val="dk1"/>
              </a:buClr>
              <a:buSzPts val="1800"/>
              <a:buChar char="●"/>
            </a:pPr>
            <a:r>
              <a:rPr lang="en" sz="1800">
                <a:solidFill>
                  <a:schemeClr val="dk1"/>
                </a:solidFill>
              </a:rPr>
              <a:t>What it does,</a:t>
            </a:r>
            <a:endParaRPr sz="1800">
              <a:solidFill>
                <a:schemeClr val="dk1"/>
              </a:solidFill>
            </a:endParaRPr>
          </a:p>
          <a:p>
            <a:pPr indent="-342900" lvl="3" marL="1828800" marR="0" rtl="0" algn="l">
              <a:lnSpc>
                <a:spcPct val="115000"/>
              </a:lnSpc>
              <a:spcBef>
                <a:spcPts val="0"/>
              </a:spcBef>
              <a:spcAft>
                <a:spcPts val="0"/>
              </a:spcAft>
              <a:buClr>
                <a:schemeClr val="dk1"/>
              </a:buClr>
              <a:buSzPts val="1800"/>
              <a:buChar char="●"/>
            </a:pPr>
            <a:r>
              <a:rPr lang="en" sz="1800">
                <a:solidFill>
                  <a:schemeClr val="dk1"/>
                </a:solidFill>
              </a:rPr>
              <a:t>How it is used. </a:t>
            </a:r>
            <a:endParaRPr sz="1800">
              <a:solidFill>
                <a:schemeClr val="dk1"/>
              </a:solidFill>
            </a:endParaRPr>
          </a:p>
          <a:p>
            <a:pPr indent="0" lvl="0" marL="914400" marR="0" rtl="0" algn="l">
              <a:lnSpc>
                <a:spcPct val="150000"/>
              </a:lnSpc>
              <a:spcBef>
                <a:spcPts val="1600"/>
              </a:spcBef>
              <a:spcAft>
                <a:spcPts val="0"/>
              </a:spcAft>
              <a:buNone/>
            </a:pPr>
            <a:r>
              <a:t/>
            </a:r>
            <a:endParaRPr sz="1800">
              <a:solidFill>
                <a:schemeClr val="dk1"/>
              </a:solidFill>
            </a:endParaRPr>
          </a:p>
          <a:p>
            <a:pPr indent="0" lvl="0" marL="0" marR="0" rtl="0" algn="l">
              <a:lnSpc>
                <a:spcPct val="150000"/>
              </a:lnSpc>
              <a:spcBef>
                <a:spcPts val="1600"/>
              </a:spcBef>
              <a:spcAft>
                <a:spcPts val="1600"/>
              </a:spcAft>
              <a:buNone/>
            </a:pPr>
            <a:r>
              <a:t/>
            </a:r>
            <a:endParaRPr sz="1800">
              <a:solidFill>
                <a:schemeClr val="dk1"/>
              </a:solidFill>
            </a:endParaRPr>
          </a:p>
        </p:txBody>
      </p:sp>
      <p:sp>
        <p:nvSpPr>
          <p:cNvPr id="797" name="Google Shape;797;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8" name="Google Shape;798;p77"/>
          <p:cNvPicPr preferRelativeResize="0"/>
          <p:nvPr/>
        </p:nvPicPr>
        <p:blipFill>
          <a:blip r:embed="rId3">
            <a:alphaModFix/>
          </a:blip>
          <a:stretch>
            <a:fillRect/>
          </a:stretch>
        </p:blipFill>
        <p:spPr>
          <a:xfrm>
            <a:off x="5245425" y="1813625"/>
            <a:ext cx="3436325" cy="572725"/>
          </a:xfrm>
          <a:prstGeom prst="rect">
            <a:avLst/>
          </a:prstGeom>
          <a:noFill/>
          <a:ln cap="flat" cmpd="sng" w="9525">
            <a:solidFill>
              <a:schemeClr val="dk2"/>
            </a:solidFill>
            <a:prstDash val="solid"/>
            <a:round/>
            <a:headEnd len="sm" w="sm" type="none"/>
            <a:tailEnd len="sm" w="sm" type="none"/>
          </a:ln>
        </p:spPr>
      </p:pic>
      <p:pic>
        <p:nvPicPr>
          <p:cNvPr id="799" name="Google Shape;799;p77"/>
          <p:cNvPicPr preferRelativeResize="0"/>
          <p:nvPr/>
        </p:nvPicPr>
        <p:blipFill>
          <a:blip r:embed="rId4">
            <a:alphaModFix/>
          </a:blip>
          <a:stretch>
            <a:fillRect/>
          </a:stretch>
        </p:blipFill>
        <p:spPr>
          <a:xfrm>
            <a:off x="5322350" y="3767275"/>
            <a:ext cx="2996300" cy="1170862"/>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05" name="Google Shape;805;p78"/>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a:t>
            </a:r>
            <a:r>
              <a:rPr b="1" lang="en" sz="1800">
                <a:solidFill>
                  <a:schemeClr val="dk1"/>
                </a:solidFill>
              </a:rPr>
              <a:t>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Names that reveal intent can make it much easier to understand and change code.  </a:t>
            </a:r>
            <a:endParaRPr sz="1800">
              <a:solidFill>
                <a:schemeClr val="dk1"/>
              </a:solidFill>
            </a:endParaRPr>
          </a:p>
        </p:txBody>
      </p:sp>
      <p:sp>
        <p:nvSpPr>
          <p:cNvPr id="806" name="Google Shape;806;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7" name="Google Shape;807;p78"/>
          <p:cNvPicPr preferRelativeResize="0"/>
          <p:nvPr/>
        </p:nvPicPr>
        <p:blipFill>
          <a:blip r:embed="rId3">
            <a:alphaModFix/>
          </a:blip>
          <a:stretch>
            <a:fillRect/>
          </a:stretch>
        </p:blipFill>
        <p:spPr>
          <a:xfrm>
            <a:off x="3126475" y="3110323"/>
            <a:ext cx="5979001" cy="1974200"/>
          </a:xfrm>
          <a:prstGeom prst="rect">
            <a:avLst/>
          </a:prstGeom>
          <a:noFill/>
          <a:ln cap="flat" cmpd="sng" w="9525">
            <a:solidFill>
              <a:schemeClr val="dk2"/>
            </a:solidFill>
            <a:prstDash val="solid"/>
            <a:round/>
            <a:headEnd len="sm" w="sm" type="none"/>
            <a:tailEnd len="sm" w="sm" type="none"/>
          </a:ln>
        </p:spPr>
      </p:pic>
      <p:sp>
        <p:nvSpPr>
          <p:cNvPr id="808" name="Google Shape;808;p78"/>
          <p:cNvSpPr/>
          <p:nvPr/>
        </p:nvSpPr>
        <p:spPr>
          <a:xfrm>
            <a:off x="128250" y="3474500"/>
            <a:ext cx="2671500" cy="10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1600"/>
              </a:spcAft>
              <a:buNone/>
            </a:pPr>
            <a:br>
              <a:rPr lang="en" sz="1800">
                <a:solidFill>
                  <a:schemeClr val="dk1"/>
                </a:solidFill>
                <a:latin typeface="Raleway"/>
                <a:ea typeface="Raleway"/>
                <a:cs typeface="Raleway"/>
                <a:sym typeface="Raleway"/>
              </a:rPr>
            </a:br>
            <a:r>
              <a:rPr lang="en" sz="1800">
                <a:solidFill>
                  <a:schemeClr val="dk1"/>
                </a:solidFill>
                <a:latin typeface="Raleway"/>
                <a:ea typeface="Raleway"/>
                <a:cs typeface="Raleway"/>
                <a:sym typeface="Raleway"/>
              </a:rPr>
              <a:t> Wh</a:t>
            </a:r>
            <a:r>
              <a:rPr lang="en" sz="1800">
                <a:solidFill>
                  <a:schemeClr val="dk1"/>
                </a:solidFill>
                <a:latin typeface="Raleway"/>
                <a:ea typeface="Raleway"/>
                <a:cs typeface="Raleway"/>
                <a:sym typeface="Raleway"/>
              </a:rPr>
              <a:t>at is the purpose of this code?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14" name="Google Shape;814;p79"/>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Names that reveal intent can make it much easier to understand and change code.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Spacing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Indentation</a:t>
            </a:r>
            <a:r>
              <a:rPr lang="en" sz="1800">
                <a:solidFill>
                  <a:schemeClr val="dk1"/>
                </a:solidFill>
              </a:rPr>
              <a:t>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Complexity ?</a:t>
            </a:r>
            <a:endParaRPr sz="1800">
              <a:solidFill>
                <a:schemeClr val="dk1"/>
              </a:solidFill>
            </a:endParaRPr>
          </a:p>
        </p:txBody>
      </p:sp>
      <p:sp>
        <p:nvSpPr>
          <p:cNvPr id="815" name="Google Shape;815;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6" name="Google Shape;816;p79"/>
          <p:cNvPicPr preferRelativeResize="0"/>
          <p:nvPr/>
        </p:nvPicPr>
        <p:blipFill>
          <a:blip r:embed="rId3">
            <a:alphaModFix/>
          </a:blip>
          <a:stretch>
            <a:fillRect/>
          </a:stretch>
        </p:blipFill>
        <p:spPr>
          <a:xfrm>
            <a:off x="3722525" y="3035950"/>
            <a:ext cx="5190650" cy="1713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22" name="Google Shape;822;p80"/>
          <p:cNvSpPr txBox="1"/>
          <p:nvPr>
            <p:ph idx="2" type="subTitle"/>
          </p:nvPr>
        </p:nvSpPr>
        <p:spPr>
          <a:xfrm>
            <a:off x="202125" y="15527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2"/>
              </a:solidFill>
            </a:endParaRPr>
          </a:p>
          <a:p>
            <a:pPr indent="-342900" lvl="1" marL="914400" marR="0" rtl="0" algn="l">
              <a:lnSpc>
                <a:spcPct val="150000"/>
              </a:lnSpc>
              <a:spcBef>
                <a:spcPts val="0"/>
              </a:spcBef>
              <a:spcAft>
                <a:spcPts val="0"/>
              </a:spcAft>
              <a:buClr>
                <a:schemeClr val="dk1"/>
              </a:buClr>
              <a:buSzPts val="1800"/>
              <a:buAutoNum type="arabicPeriod"/>
            </a:pPr>
            <a:r>
              <a:rPr b="1" lang="en" sz="1800">
                <a:solidFill>
                  <a:schemeClr val="dk1"/>
                </a:solidFill>
              </a:rPr>
              <a:t>Use Intention-Revealing Names :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Names that reveal intent can make it much easier to understand and change code.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Spacing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Indentation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Complexity ?</a:t>
            </a:r>
            <a:endParaRPr sz="1800">
              <a:solidFill>
                <a:schemeClr val="dk1"/>
              </a:solidFill>
            </a:endParaRPr>
          </a:p>
        </p:txBody>
      </p:sp>
      <p:sp>
        <p:nvSpPr>
          <p:cNvPr id="823" name="Google Shape;823;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4" name="Google Shape;824;p80"/>
          <p:cNvPicPr preferRelativeResize="0"/>
          <p:nvPr/>
        </p:nvPicPr>
        <p:blipFill>
          <a:blip r:embed="rId3">
            <a:alphaModFix/>
          </a:blip>
          <a:stretch>
            <a:fillRect/>
          </a:stretch>
        </p:blipFill>
        <p:spPr>
          <a:xfrm>
            <a:off x="239800" y="3035950"/>
            <a:ext cx="5190650" cy="1713900"/>
          </a:xfrm>
          <a:prstGeom prst="rect">
            <a:avLst/>
          </a:prstGeom>
          <a:noFill/>
          <a:ln cap="flat" cmpd="sng" w="9525">
            <a:solidFill>
              <a:schemeClr val="dk2"/>
            </a:solidFill>
            <a:prstDash val="solid"/>
            <a:round/>
            <a:headEnd len="sm" w="sm" type="none"/>
            <a:tailEnd len="sm" w="sm" type="none"/>
          </a:ln>
        </p:spPr>
      </p:pic>
      <p:pic>
        <p:nvPicPr>
          <p:cNvPr id="825" name="Google Shape;825;p80"/>
          <p:cNvPicPr preferRelativeResize="0"/>
          <p:nvPr/>
        </p:nvPicPr>
        <p:blipFill>
          <a:blip r:embed="rId4">
            <a:alphaModFix/>
          </a:blip>
          <a:stretch>
            <a:fillRect/>
          </a:stretch>
        </p:blipFill>
        <p:spPr>
          <a:xfrm>
            <a:off x="4476575" y="2924113"/>
            <a:ext cx="4267200" cy="2066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31" name="Google Shape;831;p81"/>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marR="0" rtl="0" algn="l">
              <a:lnSpc>
                <a:spcPct val="150000"/>
              </a:lnSpc>
              <a:spcBef>
                <a:spcPts val="0"/>
              </a:spcBef>
              <a:spcAft>
                <a:spcPts val="0"/>
              </a:spcAft>
              <a:buClr>
                <a:schemeClr val="dk1"/>
              </a:buClr>
              <a:buSzPts val="1800"/>
              <a:buAutoNum type="arabicPeriod" startAt="2"/>
            </a:pPr>
            <a:r>
              <a:rPr b="1" lang="en" sz="1800">
                <a:solidFill>
                  <a:schemeClr val="dk1"/>
                </a:solidFill>
              </a:rPr>
              <a:t>Avoid Disinformation</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Programmers must avoid leaving false clues that obscure the meaning of code</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Example : group of bank  accounts → accountList </a:t>
            </a:r>
            <a:endParaRPr sz="1800">
              <a:solidFill>
                <a:schemeClr val="dk1"/>
              </a:solidFill>
            </a:endParaRPr>
          </a:p>
          <a:p>
            <a:pPr indent="-342900" lvl="4" marL="2286000" marR="0" rtl="0" algn="l">
              <a:lnSpc>
                <a:spcPct val="150000"/>
              </a:lnSpc>
              <a:spcBef>
                <a:spcPts val="0"/>
              </a:spcBef>
              <a:spcAft>
                <a:spcPts val="0"/>
              </a:spcAft>
              <a:buClr>
                <a:schemeClr val="dk1"/>
              </a:buClr>
              <a:buSzPts val="1800"/>
              <a:buChar char="○"/>
            </a:pPr>
            <a:r>
              <a:rPr lang="en" sz="1800">
                <a:solidFill>
                  <a:schemeClr val="dk1"/>
                </a:solidFill>
              </a:rPr>
              <a:t>The word List may have a meaning to programmers as a data structure, better use the name : accounts, or groupOfAccounts</a:t>
            </a:r>
            <a:endParaRPr sz="1800">
              <a:solidFill>
                <a:schemeClr val="dk1"/>
              </a:solidFill>
            </a:endParaRPr>
          </a:p>
        </p:txBody>
      </p:sp>
      <p:sp>
        <p:nvSpPr>
          <p:cNvPr id="832" name="Google Shape;832;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3" name="Google Shape;833;p81"/>
          <p:cNvPicPr preferRelativeResize="0"/>
          <p:nvPr/>
        </p:nvPicPr>
        <p:blipFill>
          <a:blip r:embed="rId3">
            <a:alphaModFix/>
          </a:blip>
          <a:stretch>
            <a:fillRect/>
          </a:stretch>
        </p:blipFill>
        <p:spPr>
          <a:xfrm>
            <a:off x="5842900" y="1001650"/>
            <a:ext cx="1770765" cy="1400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39" name="Google Shape;839;p82"/>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3"/>
            </a:pPr>
            <a:r>
              <a:rPr b="1" lang="en" sz="1800">
                <a:solidFill>
                  <a:schemeClr val="dk1"/>
                </a:solidFill>
              </a:rPr>
              <a:t>Use Pronounceable Names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It </a:t>
            </a:r>
            <a:r>
              <a:rPr lang="en" sz="1800">
                <a:solidFill>
                  <a:schemeClr val="dk1"/>
                </a:solidFill>
              </a:rPr>
              <a:t>would</a:t>
            </a:r>
            <a:r>
              <a:rPr lang="en" sz="1800">
                <a:solidFill>
                  <a:schemeClr val="dk1"/>
                </a:solidFill>
              </a:rPr>
              <a:t> speed up the reading of your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Help the brain to memorize variable names</a:t>
            </a:r>
            <a:endParaRPr sz="1800">
              <a:solidFill>
                <a:schemeClr val="dk1"/>
              </a:solidFill>
            </a:endParaRPr>
          </a:p>
        </p:txBody>
      </p:sp>
      <p:sp>
        <p:nvSpPr>
          <p:cNvPr id="840" name="Google Shape;84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1" name="Google Shape;841;p82"/>
          <p:cNvPicPr preferRelativeResize="0"/>
          <p:nvPr/>
        </p:nvPicPr>
        <p:blipFill>
          <a:blip r:embed="rId3">
            <a:alphaModFix/>
          </a:blip>
          <a:stretch>
            <a:fillRect/>
          </a:stretch>
        </p:blipFill>
        <p:spPr>
          <a:xfrm>
            <a:off x="66750" y="3474926"/>
            <a:ext cx="3954702" cy="1303500"/>
          </a:xfrm>
          <a:prstGeom prst="rect">
            <a:avLst/>
          </a:prstGeom>
          <a:noFill/>
          <a:ln cap="flat" cmpd="sng" w="9525">
            <a:solidFill>
              <a:schemeClr val="dk2"/>
            </a:solidFill>
            <a:prstDash val="solid"/>
            <a:round/>
            <a:headEnd len="sm" w="sm" type="none"/>
            <a:tailEnd len="sm" w="sm" type="none"/>
          </a:ln>
        </p:spPr>
      </p:pic>
      <p:pic>
        <p:nvPicPr>
          <p:cNvPr id="842" name="Google Shape;842;p82"/>
          <p:cNvPicPr preferRelativeResize="0"/>
          <p:nvPr/>
        </p:nvPicPr>
        <p:blipFill>
          <a:blip r:embed="rId4">
            <a:alphaModFix/>
          </a:blip>
          <a:stretch>
            <a:fillRect/>
          </a:stretch>
        </p:blipFill>
        <p:spPr>
          <a:xfrm>
            <a:off x="4144700" y="3345600"/>
            <a:ext cx="4883850" cy="1562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48" name="Google Shape;848;p83"/>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4"/>
            </a:pPr>
            <a:r>
              <a:rPr b="1" lang="en" sz="1800">
                <a:solidFill>
                  <a:schemeClr val="dk1"/>
                </a:solidFill>
              </a:rPr>
              <a:t>Use Searchable Names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Single-letter names and numeric constants have a particular problem in that they are not easy to locate across millions of lines..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b="1" i="1" lang="en" sz="1800">
                <a:solidFill>
                  <a:schemeClr val="dk1"/>
                </a:solidFill>
              </a:rPr>
              <a:t>Single-letter names can ONLY be used as local variables inside small functions or methods ( or loops)</a:t>
            </a:r>
            <a:endParaRPr b="1" i="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Example for a variable name  that can located easily : WORK_DAYS_PER_WEEK</a:t>
            </a:r>
            <a:endParaRPr sz="1800">
              <a:solidFill>
                <a:schemeClr val="dk1"/>
              </a:solidFill>
            </a:endParaRPr>
          </a:p>
        </p:txBody>
      </p:sp>
      <p:sp>
        <p:nvSpPr>
          <p:cNvPr id="849" name="Google Shape;849;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55" name="Google Shape;855;p84"/>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5"/>
            </a:pPr>
            <a:r>
              <a:rPr b="1" lang="en" sz="1800">
                <a:solidFill>
                  <a:schemeClr val="dk1"/>
                </a:solidFill>
              </a:rPr>
              <a:t>Avoid Encodings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Encoding the variable type or scope would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just clutter to your code</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New employees need to learn about the new encoding</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Increase the maintenance complexity and risk of your software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Examples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Phone </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56" name="Google Shape;856;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62" name="Google Shape;862;p85"/>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5"/>
            </a:pPr>
            <a:r>
              <a:rPr b="1" lang="en" sz="1800">
                <a:solidFill>
                  <a:schemeClr val="dk1"/>
                </a:solidFill>
              </a:rPr>
              <a:t>Avoid Encodings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m_desc : to indicate the m_desc is a member variable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phoneString : encoding the type or format into the name</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63" name="Google Shape;863;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4" name="Google Shape;864;p85"/>
          <p:cNvPicPr preferRelativeResize="0"/>
          <p:nvPr/>
        </p:nvPicPr>
        <p:blipFill>
          <a:blip r:embed="rId3">
            <a:alphaModFix/>
          </a:blip>
          <a:stretch>
            <a:fillRect/>
          </a:stretch>
        </p:blipFill>
        <p:spPr>
          <a:xfrm>
            <a:off x="239800" y="3504813"/>
            <a:ext cx="4819650" cy="1133475"/>
          </a:xfrm>
          <a:prstGeom prst="rect">
            <a:avLst/>
          </a:prstGeom>
          <a:noFill/>
          <a:ln cap="flat" cmpd="sng" w="9525">
            <a:solidFill>
              <a:schemeClr val="dk2"/>
            </a:solidFill>
            <a:prstDash val="solid"/>
            <a:round/>
            <a:headEnd len="sm" w="sm" type="none"/>
            <a:tailEnd len="sm" w="sm" type="none"/>
          </a:ln>
        </p:spPr>
      </p:pic>
      <p:pic>
        <p:nvPicPr>
          <p:cNvPr id="865" name="Google Shape;865;p85"/>
          <p:cNvPicPr preferRelativeResize="0"/>
          <p:nvPr/>
        </p:nvPicPr>
        <p:blipFill>
          <a:blip r:embed="rId4">
            <a:alphaModFix/>
          </a:blip>
          <a:stretch>
            <a:fillRect/>
          </a:stretch>
        </p:blipFill>
        <p:spPr>
          <a:xfrm>
            <a:off x="5228288" y="3566350"/>
            <a:ext cx="3629025" cy="933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591" name="Google Shape;591;p5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0" lvl="0" marL="0" rtl="0" algn="l">
              <a:lnSpc>
                <a:spcPct val="200000"/>
              </a:lnSpc>
              <a:spcBef>
                <a:spcPts val="1600"/>
              </a:spcBef>
              <a:spcAft>
                <a:spcPts val="1600"/>
              </a:spcAft>
              <a:buNone/>
            </a:pPr>
            <a:r>
              <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3" name="Google Shape;593;p50"/>
          <p:cNvPicPr preferRelativeResize="0"/>
          <p:nvPr/>
        </p:nvPicPr>
        <p:blipFill>
          <a:blip r:embed="rId3">
            <a:alphaModFix/>
          </a:blip>
          <a:stretch>
            <a:fillRect/>
          </a:stretch>
        </p:blipFill>
        <p:spPr>
          <a:xfrm>
            <a:off x="202113" y="1448988"/>
            <a:ext cx="8582025" cy="3533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71" name="Google Shape;871;p86"/>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6"/>
            </a:pPr>
            <a:r>
              <a:rPr b="1" lang="en" sz="1800">
                <a:solidFill>
                  <a:schemeClr val="dk1"/>
                </a:solidFill>
              </a:rPr>
              <a:t>Don’t be cute</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Using metaphor is good to remind but never go with names that are only memorable  to people who share the author’s sense of humor </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Examples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HolyHandGrenade( ) ( for the delete function or unlink )</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72" name="Google Shape;87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78" name="Google Shape;878;p87"/>
          <p:cNvSpPr txBox="1"/>
          <p:nvPr>
            <p:ph idx="2" type="subTitle"/>
          </p:nvPr>
        </p:nvSpPr>
        <p:spPr>
          <a:xfrm>
            <a:off x="202125" y="17051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Meaningful names</a:t>
            </a:r>
            <a:endParaRPr sz="1800">
              <a:solidFill>
                <a:schemeClr val="dk1"/>
              </a:solidFill>
            </a:endParaRPr>
          </a:p>
          <a:p>
            <a:pPr indent="-342900" lvl="1" marL="914400" rtl="0" algn="l">
              <a:lnSpc>
                <a:spcPct val="150000"/>
              </a:lnSpc>
              <a:spcBef>
                <a:spcPts val="0"/>
              </a:spcBef>
              <a:spcAft>
                <a:spcPts val="0"/>
              </a:spcAft>
              <a:buClr>
                <a:schemeClr val="dk1"/>
              </a:buClr>
              <a:buSzPts val="1800"/>
              <a:buAutoNum type="arabicPeriod" startAt="7"/>
            </a:pPr>
            <a:r>
              <a:rPr b="1" lang="en" sz="1800">
                <a:solidFill>
                  <a:schemeClr val="dk1"/>
                </a:solidFill>
              </a:rPr>
              <a:t>Conventions for Classes and Methods</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Classes :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Should be a noun</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Capitalized, with every word, starts with capital letter.</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Methods: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Should start with a verb</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Starts with a lower letter, but capitalized for consecutive words </a:t>
            </a:r>
            <a:endParaRPr sz="1800">
              <a:solidFill>
                <a:schemeClr val="dk1"/>
              </a:solidFill>
            </a:endParaRPr>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79" name="Google Shape;87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85" name="Google Shape;885;p8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Functions</a:t>
            </a:r>
            <a:endParaRPr b="1" sz="1800"/>
          </a:p>
          <a:p>
            <a:pPr indent="-342900" lvl="1" marL="914400" rtl="0" algn="l">
              <a:lnSpc>
                <a:spcPct val="150000"/>
              </a:lnSpc>
              <a:spcBef>
                <a:spcPts val="0"/>
              </a:spcBef>
              <a:spcAft>
                <a:spcPts val="0"/>
              </a:spcAft>
              <a:buSzPts val="1800"/>
              <a:buAutoNum type="arabicPeriod"/>
            </a:pPr>
            <a:r>
              <a:rPr lang="en" sz="1800"/>
              <a:t>Keep it Small</a:t>
            </a:r>
            <a:endParaRPr sz="1800"/>
          </a:p>
          <a:p>
            <a:pPr indent="-342900" lvl="1" marL="914400" rtl="0" algn="l">
              <a:lnSpc>
                <a:spcPct val="150000"/>
              </a:lnSpc>
              <a:spcBef>
                <a:spcPts val="0"/>
              </a:spcBef>
              <a:spcAft>
                <a:spcPts val="0"/>
              </a:spcAft>
              <a:buSzPts val="1800"/>
              <a:buAutoNum type="arabicPeriod"/>
            </a:pPr>
            <a:r>
              <a:rPr lang="en" sz="1800"/>
              <a:t>Do one thing</a:t>
            </a:r>
            <a:endParaRPr sz="1800"/>
          </a:p>
          <a:p>
            <a:pPr indent="-342900" lvl="1" marL="914400" rtl="0" algn="l">
              <a:lnSpc>
                <a:spcPct val="150000"/>
              </a:lnSpc>
              <a:spcBef>
                <a:spcPts val="0"/>
              </a:spcBef>
              <a:spcAft>
                <a:spcPts val="0"/>
              </a:spcAft>
              <a:buSzPts val="1800"/>
              <a:buAutoNum type="arabicPeriod"/>
            </a:pPr>
            <a:r>
              <a:rPr lang="en" sz="1800"/>
              <a:t>Function Arguments</a:t>
            </a:r>
            <a:endParaRPr sz="1800"/>
          </a:p>
          <a:p>
            <a:pPr indent="-342900" lvl="1" marL="914400" rtl="0" algn="l">
              <a:lnSpc>
                <a:spcPct val="150000"/>
              </a:lnSpc>
              <a:spcBef>
                <a:spcPts val="0"/>
              </a:spcBef>
              <a:spcAft>
                <a:spcPts val="0"/>
              </a:spcAft>
              <a:buSzPts val="1800"/>
              <a:buAutoNum type="arabicPeriod"/>
            </a:pPr>
            <a:r>
              <a:rPr lang="en" sz="1800"/>
              <a:t>Have no side effects</a:t>
            </a:r>
            <a:endParaRPr sz="1800"/>
          </a:p>
          <a:p>
            <a:pPr indent="-342900" lvl="1" marL="914400" rtl="0" algn="l">
              <a:lnSpc>
                <a:spcPct val="150000"/>
              </a:lnSpc>
              <a:spcBef>
                <a:spcPts val="0"/>
              </a:spcBef>
              <a:spcAft>
                <a:spcPts val="0"/>
              </a:spcAft>
              <a:buSzPts val="1800"/>
              <a:buAutoNum type="arabicPeriod"/>
            </a:pPr>
            <a:r>
              <a:rPr lang="en" sz="1800"/>
              <a:t>Command Query Separation</a:t>
            </a:r>
            <a:endParaRPr sz="1800"/>
          </a:p>
          <a:p>
            <a:pPr indent="-342900" lvl="1" marL="914400" rtl="0" algn="l">
              <a:lnSpc>
                <a:spcPct val="150000"/>
              </a:lnSpc>
              <a:spcBef>
                <a:spcPts val="0"/>
              </a:spcBef>
              <a:spcAft>
                <a:spcPts val="0"/>
              </a:spcAft>
              <a:buSzPts val="1800"/>
              <a:buAutoNum type="arabicPeriod"/>
            </a:pPr>
            <a:r>
              <a:rPr lang="en" sz="1800"/>
              <a:t>DRY : Don’t Repeat Yourself</a:t>
            </a:r>
            <a:endParaRPr sz="1800"/>
          </a:p>
          <a:p>
            <a:pPr indent="-342900" lvl="1" marL="914400" rtl="0" algn="l">
              <a:lnSpc>
                <a:spcPct val="150000"/>
              </a:lnSpc>
              <a:spcBef>
                <a:spcPts val="0"/>
              </a:spcBef>
              <a:spcAft>
                <a:spcPts val="0"/>
              </a:spcAft>
              <a:buSzPts val="1800"/>
              <a:buAutoNum type="arabicPeriod"/>
            </a:pPr>
            <a:r>
              <a:rPr lang="en" sz="1800"/>
              <a:t>Switch Statements</a:t>
            </a:r>
            <a:endParaRPr sz="1800"/>
          </a:p>
          <a:p>
            <a:pPr indent="-342900" lvl="1" marL="914400" rtl="0" algn="l">
              <a:lnSpc>
                <a:spcPct val="150000"/>
              </a:lnSpc>
              <a:spcBef>
                <a:spcPts val="0"/>
              </a:spcBef>
              <a:spcAft>
                <a:spcPts val="0"/>
              </a:spcAft>
              <a:buSzPts val="1800"/>
              <a:buAutoNum type="arabicPeriod"/>
            </a:pPr>
            <a:r>
              <a:rPr lang="en" sz="1800"/>
              <a:t>Exceptions vs. Return Error Codes</a:t>
            </a:r>
            <a:endParaRPr sz="1800"/>
          </a:p>
          <a:p>
            <a:pPr indent="-342900" lvl="1" marL="914400" rtl="0" algn="l">
              <a:lnSpc>
                <a:spcPct val="150000"/>
              </a:lnSpc>
              <a:spcBef>
                <a:spcPts val="0"/>
              </a:spcBef>
              <a:spcAft>
                <a:spcPts val="0"/>
              </a:spcAft>
              <a:buSzPts val="1800"/>
              <a:buAutoNum type="arabicPeriod"/>
            </a:pPr>
            <a:r>
              <a:rPr lang="en" sz="1800"/>
              <a:t>Code Structuring</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86" name="Google Shape;886;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92" name="Google Shape;892;p89"/>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a:pPr>
            <a:r>
              <a:rPr b="1" lang="en" sz="1800"/>
              <a:t>Keep it Small</a:t>
            </a:r>
            <a:endParaRPr b="1" sz="1800"/>
          </a:p>
          <a:p>
            <a:pPr indent="-342900" lvl="2" marL="1371600" rtl="0" algn="l">
              <a:lnSpc>
                <a:spcPct val="150000"/>
              </a:lnSpc>
              <a:spcBef>
                <a:spcPts val="0"/>
              </a:spcBef>
              <a:spcAft>
                <a:spcPts val="0"/>
              </a:spcAft>
              <a:buSzPts val="1800"/>
              <a:buChar char="■"/>
            </a:pPr>
            <a:r>
              <a:rPr lang="en" sz="1800"/>
              <a:t>You can write functions with </a:t>
            </a:r>
            <a:endParaRPr sz="1800"/>
          </a:p>
          <a:p>
            <a:pPr indent="-342900" lvl="4" marL="2286000" rtl="0" algn="l">
              <a:lnSpc>
                <a:spcPct val="150000"/>
              </a:lnSpc>
              <a:spcBef>
                <a:spcPts val="0"/>
              </a:spcBef>
              <a:spcAft>
                <a:spcPts val="0"/>
              </a:spcAft>
              <a:buSzPts val="1800"/>
              <a:buChar char="○"/>
            </a:pPr>
            <a:r>
              <a:rPr lang="en" sz="1800"/>
              <a:t>10 lines of code </a:t>
            </a:r>
            <a:endParaRPr sz="1800"/>
          </a:p>
          <a:p>
            <a:pPr indent="-342900" lvl="4" marL="2286000" rtl="0" algn="l">
              <a:lnSpc>
                <a:spcPct val="150000"/>
              </a:lnSpc>
              <a:spcBef>
                <a:spcPts val="0"/>
              </a:spcBef>
              <a:spcAft>
                <a:spcPts val="0"/>
              </a:spcAft>
              <a:buSzPts val="1800"/>
              <a:buChar char="○"/>
            </a:pPr>
            <a:r>
              <a:rPr lang="en" sz="1800"/>
              <a:t>1000 lines of code</a:t>
            </a:r>
            <a:endParaRPr sz="1800"/>
          </a:p>
          <a:p>
            <a:pPr indent="-342900" lvl="2" marL="1371600" rtl="0" algn="l">
              <a:lnSpc>
                <a:spcPct val="150000"/>
              </a:lnSpc>
              <a:spcBef>
                <a:spcPts val="0"/>
              </a:spcBef>
              <a:spcAft>
                <a:spcPts val="0"/>
              </a:spcAft>
              <a:buSzPts val="1800"/>
              <a:buChar char="■"/>
            </a:pPr>
            <a:r>
              <a:rPr lang="en" sz="1800"/>
              <a:t>Small functions are easier to read, extend, maintain</a:t>
            </a:r>
            <a:endParaRPr sz="1800"/>
          </a:p>
          <a:p>
            <a:pPr indent="-342900" lvl="2" marL="1371600" rtl="0" algn="l">
              <a:lnSpc>
                <a:spcPct val="150000"/>
              </a:lnSpc>
              <a:spcBef>
                <a:spcPts val="0"/>
              </a:spcBef>
              <a:spcAft>
                <a:spcPts val="0"/>
              </a:spcAft>
              <a:buSzPts val="1800"/>
              <a:buChar char="■"/>
            </a:pPr>
            <a:r>
              <a:rPr lang="en" sz="1800"/>
              <a:t>Large functions especially with many deep levels of inner indent ( blocks ) , it would be impossible to navigate the scope of an if or for ..</a:t>
            </a:r>
            <a:endParaRPr sz="1800"/>
          </a:p>
          <a:p>
            <a:pPr indent="-342900" lvl="2" marL="1371600" rtl="0" algn="l">
              <a:lnSpc>
                <a:spcPct val="150000"/>
              </a:lnSpc>
              <a:spcBef>
                <a:spcPts val="0"/>
              </a:spcBef>
              <a:spcAft>
                <a:spcPts val="0"/>
              </a:spcAft>
              <a:buSzPts val="1800"/>
              <a:buChar char="■"/>
            </a:pPr>
            <a:r>
              <a:rPr lang="en" sz="1800"/>
              <a:t>How small it should be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893" name="Google Shape;89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899" name="Google Shape;899;p90"/>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a:pPr>
            <a:r>
              <a:rPr b="1" lang="en" sz="1800"/>
              <a:t>Keep it Small</a:t>
            </a:r>
            <a:endParaRPr b="1" sz="1800"/>
          </a:p>
          <a:p>
            <a:pPr indent="-342900" lvl="2" marL="1371600" rtl="0" algn="l">
              <a:lnSpc>
                <a:spcPct val="150000"/>
              </a:lnSpc>
              <a:spcBef>
                <a:spcPts val="0"/>
              </a:spcBef>
              <a:spcAft>
                <a:spcPts val="0"/>
              </a:spcAft>
              <a:buSzPts val="1800"/>
              <a:buChar char="■"/>
            </a:pPr>
            <a:r>
              <a:rPr lang="en" sz="1800"/>
              <a:t>You can write functions with </a:t>
            </a:r>
            <a:endParaRPr sz="1800"/>
          </a:p>
          <a:p>
            <a:pPr indent="-342900" lvl="4" marL="2286000" rtl="0" algn="l">
              <a:lnSpc>
                <a:spcPct val="150000"/>
              </a:lnSpc>
              <a:spcBef>
                <a:spcPts val="0"/>
              </a:spcBef>
              <a:spcAft>
                <a:spcPts val="0"/>
              </a:spcAft>
              <a:buSzPts val="1800"/>
              <a:buChar char="○"/>
            </a:pPr>
            <a:r>
              <a:rPr lang="en" sz="1800"/>
              <a:t>10 lines of code </a:t>
            </a:r>
            <a:endParaRPr sz="1800"/>
          </a:p>
          <a:p>
            <a:pPr indent="-342900" lvl="4" marL="2286000" rtl="0" algn="l">
              <a:lnSpc>
                <a:spcPct val="150000"/>
              </a:lnSpc>
              <a:spcBef>
                <a:spcPts val="0"/>
              </a:spcBef>
              <a:spcAft>
                <a:spcPts val="0"/>
              </a:spcAft>
              <a:buSzPts val="1800"/>
              <a:buChar char="○"/>
            </a:pPr>
            <a:r>
              <a:rPr lang="en" sz="1800"/>
              <a:t>1000 lines of code</a:t>
            </a:r>
            <a:endParaRPr sz="1800"/>
          </a:p>
          <a:p>
            <a:pPr indent="-342900" lvl="2" marL="1371600" rtl="0" algn="l">
              <a:lnSpc>
                <a:spcPct val="150000"/>
              </a:lnSpc>
              <a:spcBef>
                <a:spcPts val="0"/>
              </a:spcBef>
              <a:spcAft>
                <a:spcPts val="0"/>
              </a:spcAft>
              <a:buSzPts val="1800"/>
              <a:buChar char="■"/>
            </a:pPr>
            <a:r>
              <a:rPr lang="en" sz="1800"/>
              <a:t>Small functions are easier to read, extend, maintain</a:t>
            </a:r>
            <a:endParaRPr sz="1800"/>
          </a:p>
          <a:p>
            <a:pPr indent="-342900" lvl="2" marL="1371600" rtl="0" algn="l">
              <a:lnSpc>
                <a:spcPct val="150000"/>
              </a:lnSpc>
              <a:spcBef>
                <a:spcPts val="0"/>
              </a:spcBef>
              <a:spcAft>
                <a:spcPts val="0"/>
              </a:spcAft>
              <a:buSzPts val="1800"/>
              <a:buChar char="■"/>
            </a:pPr>
            <a:r>
              <a:rPr lang="en" sz="1800"/>
              <a:t>Large functions especially with many deep levels of inner indent ( blocks ) , it would be impossible to navigate the scope of an if or for ..</a:t>
            </a:r>
            <a:endParaRPr sz="1800"/>
          </a:p>
          <a:p>
            <a:pPr indent="-342900" lvl="2" marL="1371600" rtl="0" algn="l">
              <a:lnSpc>
                <a:spcPct val="150000"/>
              </a:lnSpc>
              <a:spcBef>
                <a:spcPts val="0"/>
              </a:spcBef>
              <a:spcAft>
                <a:spcPts val="0"/>
              </a:spcAft>
              <a:buSzPts val="1800"/>
              <a:buChar char="■"/>
            </a:pPr>
            <a:r>
              <a:rPr lang="en" sz="1800"/>
              <a:t>How small it should be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00" name="Google Shape;900;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1" name="Google Shape;901;p90"/>
          <p:cNvSpPr/>
          <p:nvPr/>
        </p:nvSpPr>
        <p:spPr>
          <a:xfrm>
            <a:off x="1309425" y="27084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Never bigger than the screen : No more than 100 lines and 120 columns </a:t>
            </a:r>
            <a:endParaRPr b="1"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07" name="Google Shape;907;p91"/>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2"/>
            </a:pPr>
            <a:r>
              <a:rPr b="1" lang="en" sz="1800"/>
              <a:t>Do one thing</a:t>
            </a:r>
            <a:endParaRPr b="1" sz="1800"/>
          </a:p>
          <a:p>
            <a:pPr indent="-342900" lvl="2" marL="1371600" rtl="0" algn="l">
              <a:lnSpc>
                <a:spcPct val="115000"/>
              </a:lnSpc>
              <a:spcBef>
                <a:spcPts val="0"/>
              </a:spcBef>
              <a:spcAft>
                <a:spcPts val="0"/>
              </a:spcAft>
              <a:buSzPts val="1800"/>
              <a:buChar char="■"/>
            </a:pPr>
            <a:r>
              <a:rPr lang="en" sz="1800"/>
              <a:t>Functions should be doing it only one task, one action or serve one objective/purpose.</a:t>
            </a:r>
            <a:endParaRPr sz="1800"/>
          </a:p>
          <a:p>
            <a:pPr indent="-342900" lvl="3" marL="1828800" rtl="0" algn="l">
              <a:lnSpc>
                <a:spcPct val="115000"/>
              </a:lnSpc>
              <a:spcBef>
                <a:spcPts val="0"/>
              </a:spcBef>
              <a:spcAft>
                <a:spcPts val="0"/>
              </a:spcAft>
              <a:buSzPts val="1800"/>
              <a:buChar char="●"/>
            </a:pPr>
            <a:r>
              <a:rPr lang="en" sz="1800"/>
              <a:t>A function implemented to perform many tasks: </a:t>
            </a:r>
            <a:endParaRPr sz="1800"/>
          </a:p>
          <a:p>
            <a:pPr indent="-342900" lvl="4" marL="2286000" rtl="0" algn="l">
              <a:lnSpc>
                <a:spcPct val="115000"/>
              </a:lnSpc>
              <a:spcBef>
                <a:spcPts val="0"/>
              </a:spcBef>
              <a:spcAft>
                <a:spcPts val="0"/>
              </a:spcAft>
              <a:buSzPts val="1800"/>
              <a:buChar char="○"/>
            </a:pPr>
            <a:r>
              <a:rPr lang="en" sz="1800"/>
              <a:t>Instructions to Compute data</a:t>
            </a:r>
            <a:endParaRPr sz="1800"/>
          </a:p>
          <a:p>
            <a:pPr indent="-342900" lvl="4" marL="2286000" rtl="0" algn="l">
              <a:lnSpc>
                <a:spcPct val="115000"/>
              </a:lnSpc>
              <a:spcBef>
                <a:spcPts val="0"/>
              </a:spcBef>
              <a:spcAft>
                <a:spcPts val="0"/>
              </a:spcAft>
              <a:buSzPts val="1800"/>
              <a:buChar char="○"/>
            </a:pPr>
            <a:r>
              <a:rPr lang="en" sz="1800"/>
              <a:t>Instructions to Export data to PDF</a:t>
            </a:r>
            <a:endParaRPr sz="1800"/>
          </a:p>
          <a:p>
            <a:pPr indent="-342900" lvl="4" marL="2286000" rtl="0" algn="l">
              <a:lnSpc>
                <a:spcPct val="115000"/>
              </a:lnSpc>
              <a:spcBef>
                <a:spcPts val="0"/>
              </a:spcBef>
              <a:spcAft>
                <a:spcPts val="0"/>
              </a:spcAft>
              <a:buSzPts val="1800"/>
              <a:buChar char="○"/>
            </a:pPr>
            <a:r>
              <a:rPr lang="en" sz="1800"/>
              <a:t>Instructions to Export data to CSV</a:t>
            </a:r>
            <a:endParaRPr sz="1800"/>
          </a:p>
          <a:p>
            <a:pPr indent="-342900" lvl="3" marL="1828800" rtl="0" algn="l">
              <a:lnSpc>
                <a:spcPct val="115000"/>
              </a:lnSpc>
              <a:spcBef>
                <a:spcPts val="0"/>
              </a:spcBef>
              <a:spcAft>
                <a:spcPts val="0"/>
              </a:spcAft>
              <a:buSzPts val="1800"/>
              <a:buChar char="●"/>
            </a:pPr>
            <a:r>
              <a:rPr lang="en" sz="1800"/>
              <a:t>We want to add another column to the data ? without changing the original code.</a:t>
            </a:r>
            <a:endParaRPr b="1" sz="1800"/>
          </a:p>
        </p:txBody>
      </p:sp>
      <p:sp>
        <p:nvSpPr>
          <p:cNvPr id="908" name="Google Shape;90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14" name="Google Shape;914;p92"/>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2"/>
            </a:pPr>
            <a:r>
              <a:rPr b="1" lang="en" sz="1800"/>
              <a:t>Do one thing</a:t>
            </a:r>
            <a:endParaRPr b="1" sz="1800"/>
          </a:p>
          <a:p>
            <a:pPr indent="-342900" lvl="2" marL="1371600" rtl="0" algn="l">
              <a:lnSpc>
                <a:spcPct val="115000"/>
              </a:lnSpc>
              <a:spcBef>
                <a:spcPts val="0"/>
              </a:spcBef>
              <a:spcAft>
                <a:spcPts val="0"/>
              </a:spcAft>
              <a:buSzPts val="1800"/>
              <a:buChar char="■"/>
            </a:pPr>
            <a:r>
              <a:rPr lang="en" sz="1800"/>
              <a:t>Functions should be doing it only one task, one action or serve one objective/purpose.</a:t>
            </a:r>
            <a:endParaRPr sz="1800"/>
          </a:p>
          <a:p>
            <a:pPr indent="-342900" lvl="3" marL="1828800" rtl="0" algn="l">
              <a:lnSpc>
                <a:spcPct val="115000"/>
              </a:lnSpc>
              <a:spcBef>
                <a:spcPts val="0"/>
              </a:spcBef>
              <a:spcAft>
                <a:spcPts val="0"/>
              </a:spcAft>
              <a:buSzPts val="1800"/>
              <a:buChar char="●"/>
            </a:pPr>
            <a:r>
              <a:rPr lang="en" sz="1800"/>
              <a:t>A function implemented to perform many tasks: </a:t>
            </a:r>
            <a:endParaRPr sz="1800"/>
          </a:p>
          <a:p>
            <a:pPr indent="-342900" lvl="4" marL="2286000" rtl="0" algn="l">
              <a:lnSpc>
                <a:spcPct val="115000"/>
              </a:lnSpc>
              <a:spcBef>
                <a:spcPts val="0"/>
              </a:spcBef>
              <a:spcAft>
                <a:spcPts val="0"/>
              </a:spcAft>
              <a:buSzPts val="1800"/>
              <a:buChar char="○"/>
            </a:pPr>
            <a:r>
              <a:rPr lang="en" sz="1800"/>
              <a:t>Instructions to Compute data</a:t>
            </a:r>
            <a:endParaRPr sz="1800"/>
          </a:p>
          <a:p>
            <a:pPr indent="-342900" lvl="4" marL="2286000" rtl="0" algn="l">
              <a:lnSpc>
                <a:spcPct val="115000"/>
              </a:lnSpc>
              <a:spcBef>
                <a:spcPts val="0"/>
              </a:spcBef>
              <a:spcAft>
                <a:spcPts val="0"/>
              </a:spcAft>
              <a:buSzPts val="1800"/>
              <a:buChar char="○"/>
            </a:pPr>
            <a:r>
              <a:rPr lang="en" sz="1800"/>
              <a:t>Instructions to Export data to PDF</a:t>
            </a:r>
            <a:endParaRPr sz="1800"/>
          </a:p>
          <a:p>
            <a:pPr indent="-342900" lvl="4" marL="2286000" rtl="0" algn="l">
              <a:lnSpc>
                <a:spcPct val="115000"/>
              </a:lnSpc>
              <a:spcBef>
                <a:spcPts val="0"/>
              </a:spcBef>
              <a:spcAft>
                <a:spcPts val="0"/>
              </a:spcAft>
              <a:buSzPts val="1800"/>
              <a:buChar char="○"/>
            </a:pPr>
            <a:r>
              <a:rPr lang="en" sz="1800"/>
              <a:t>Instructions to Export data to CSV</a:t>
            </a:r>
            <a:endParaRPr sz="1800"/>
          </a:p>
          <a:p>
            <a:pPr indent="-342900" lvl="3" marL="1828800" rtl="0" algn="l">
              <a:lnSpc>
                <a:spcPct val="115000"/>
              </a:lnSpc>
              <a:spcBef>
                <a:spcPts val="0"/>
              </a:spcBef>
              <a:spcAft>
                <a:spcPts val="0"/>
              </a:spcAft>
              <a:buSzPts val="1800"/>
              <a:buChar char="●"/>
            </a:pPr>
            <a:r>
              <a:rPr lang="en" sz="1800"/>
              <a:t>We want to add another column to the data ? without changing the original code.</a:t>
            </a:r>
            <a:endParaRPr b="1" sz="1800"/>
          </a:p>
        </p:txBody>
      </p:sp>
      <p:sp>
        <p:nvSpPr>
          <p:cNvPr id="915" name="Google Shape;915;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6" name="Google Shape;916;p92"/>
          <p:cNvSpPr/>
          <p:nvPr/>
        </p:nvSpPr>
        <p:spPr>
          <a:xfrm>
            <a:off x="1309425" y="2708425"/>
            <a:ext cx="70470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To be done by creating another sub-class with an overriding function</a:t>
            </a:r>
            <a:br>
              <a:rPr b="1" lang="en" sz="1600"/>
            </a:br>
            <a:r>
              <a:rPr b="1" lang="en" sz="1600"/>
              <a:t>B</a:t>
            </a:r>
            <a:r>
              <a:rPr b="1" lang="en" sz="1600"/>
              <a:t>ut : you will paste the same code almostly redundantly for a simple addition of a single line.</a:t>
            </a:r>
            <a:endParaRPr b="1"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22" name="Google Shape;922;p93"/>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2"/>
            </a:pPr>
            <a:r>
              <a:rPr b="1" lang="en" sz="1800"/>
              <a:t>Do one thing</a:t>
            </a:r>
            <a:endParaRPr b="1" sz="1800"/>
          </a:p>
          <a:p>
            <a:pPr indent="-342900" lvl="2" marL="1371600" rtl="0" algn="l">
              <a:lnSpc>
                <a:spcPct val="115000"/>
              </a:lnSpc>
              <a:spcBef>
                <a:spcPts val="0"/>
              </a:spcBef>
              <a:spcAft>
                <a:spcPts val="0"/>
              </a:spcAft>
              <a:buSzPts val="1800"/>
              <a:buChar char="■"/>
            </a:pPr>
            <a:r>
              <a:rPr lang="en" sz="1800"/>
              <a:t>Functions should be doing it only one task, one action or serve one objective/purpose.</a:t>
            </a:r>
            <a:endParaRPr sz="1800"/>
          </a:p>
          <a:p>
            <a:pPr indent="-342900" lvl="3" marL="1828800" rtl="0" algn="l">
              <a:lnSpc>
                <a:spcPct val="115000"/>
              </a:lnSpc>
              <a:spcBef>
                <a:spcPts val="0"/>
              </a:spcBef>
              <a:spcAft>
                <a:spcPts val="0"/>
              </a:spcAft>
              <a:buSzPts val="1800"/>
              <a:buChar char="●"/>
            </a:pPr>
            <a:r>
              <a:rPr lang="en" sz="1800"/>
              <a:t>A function implemented to perform many tasks: </a:t>
            </a:r>
            <a:endParaRPr sz="1800"/>
          </a:p>
          <a:p>
            <a:pPr indent="-342900" lvl="4" marL="2286000" rtl="0" algn="l">
              <a:lnSpc>
                <a:spcPct val="115000"/>
              </a:lnSpc>
              <a:spcBef>
                <a:spcPts val="0"/>
              </a:spcBef>
              <a:spcAft>
                <a:spcPts val="0"/>
              </a:spcAft>
              <a:buSzPts val="1800"/>
              <a:buChar char="○"/>
            </a:pPr>
            <a:r>
              <a:rPr lang="en" sz="1800"/>
              <a:t>Instructions to Compute data</a:t>
            </a:r>
            <a:endParaRPr sz="1800"/>
          </a:p>
          <a:p>
            <a:pPr indent="-342900" lvl="4" marL="2286000" rtl="0" algn="l">
              <a:lnSpc>
                <a:spcPct val="115000"/>
              </a:lnSpc>
              <a:spcBef>
                <a:spcPts val="0"/>
              </a:spcBef>
              <a:spcAft>
                <a:spcPts val="0"/>
              </a:spcAft>
              <a:buSzPts val="1800"/>
              <a:buChar char="○"/>
            </a:pPr>
            <a:r>
              <a:rPr lang="en" sz="1800"/>
              <a:t>Instructions to Export data to PDF</a:t>
            </a:r>
            <a:endParaRPr sz="1800"/>
          </a:p>
          <a:p>
            <a:pPr indent="-342900" lvl="4" marL="2286000" rtl="0" algn="l">
              <a:lnSpc>
                <a:spcPct val="115000"/>
              </a:lnSpc>
              <a:spcBef>
                <a:spcPts val="0"/>
              </a:spcBef>
              <a:spcAft>
                <a:spcPts val="0"/>
              </a:spcAft>
              <a:buSzPts val="1800"/>
              <a:buChar char="○"/>
            </a:pPr>
            <a:r>
              <a:rPr lang="en" sz="1800"/>
              <a:t>Instructions to Export data to CSV</a:t>
            </a:r>
            <a:endParaRPr sz="1800"/>
          </a:p>
          <a:p>
            <a:pPr indent="-342900" lvl="3" marL="1828800" rtl="0" algn="l">
              <a:lnSpc>
                <a:spcPct val="115000"/>
              </a:lnSpc>
              <a:spcBef>
                <a:spcPts val="0"/>
              </a:spcBef>
              <a:spcAft>
                <a:spcPts val="0"/>
              </a:spcAft>
              <a:buSzPts val="1800"/>
              <a:buChar char="●"/>
            </a:pPr>
            <a:r>
              <a:rPr lang="en" sz="1800"/>
              <a:t>We want to add another column to the data ? without changing the original code.</a:t>
            </a:r>
            <a:endParaRPr b="1" sz="1800"/>
          </a:p>
        </p:txBody>
      </p:sp>
      <p:sp>
        <p:nvSpPr>
          <p:cNvPr id="923" name="Google Shape;923;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24" name="Google Shape;924;p93"/>
          <p:cNvPicPr preferRelativeResize="0"/>
          <p:nvPr/>
        </p:nvPicPr>
        <p:blipFill>
          <a:blip r:embed="rId3">
            <a:alphaModFix/>
          </a:blip>
          <a:stretch>
            <a:fillRect/>
          </a:stretch>
        </p:blipFill>
        <p:spPr>
          <a:xfrm>
            <a:off x="3362587" y="1388662"/>
            <a:ext cx="5083137" cy="3614075"/>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30" name="Google Shape;930;p94"/>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3"/>
            </a:pPr>
            <a:r>
              <a:rPr b="1" lang="en" sz="1800"/>
              <a:t>Function Arguments</a:t>
            </a:r>
            <a:endParaRPr b="1" sz="1800"/>
          </a:p>
          <a:p>
            <a:pPr indent="-330200" lvl="2" marL="1371600" rtl="0" algn="l">
              <a:lnSpc>
                <a:spcPct val="115000"/>
              </a:lnSpc>
              <a:spcBef>
                <a:spcPts val="0"/>
              </a:spcBef>
              <a:spcAft>
                <a:spcPts val="0"/>
              </a:spcAft>
              <a:buSzPts val="1600"/>
              <a:buChar char="■"/>
            </a:pPr>
            <a:r>
              <a:rPr lang="en"/>
              <a:t>Idea number of arguments for a function is zero</a:t>
            </a:r>
            <a:endParaRPr/>
          </a:p>
          <a:p>
            <a:pPr indent="-330200" lvl="2" marL="1371600" rtl="0" algn="l">
              <a:lnSpc>
                <a:spcPct val="115000"/>
              </a:lnSpc>
              <a:spcBef>
                <a:spcPts val="0"/>
              </a:spcBef>
              <a:spcAft>
                <a:spcPts val="0"/>
              </a:spcAft>
              <a:buSzPts val="1600"/>
              <a:buChar char="■"/>
            </a:pPr>
            <a:r>
              <a:rPr lang="en"/>
              <a:t>Three arguments, you need to justify</a:t>
            </a:r>
            <a:endParaRPr/>
          </a:p>
          <a:p>
            <a:pPr indent="-330200" lvl="2" marL="1371600" rtl="0" algn="l">
              <a:lnSpc>
                <a:spcPct val="115000"/>
              </a:lnSpc>
              <a:spcBef>
                <a:spcPts val="0"/>
              </a:spcBef>
              <a:spcAft>
                <a:spcPts val="0"/>
              </a:spcAft>
              <a:buSzPts val="1600"/>
              <a:buChar char="■"/>
            </a:pPr>
            <a:r>
              <a:rPr lang="en"/>
              <a:t>More than three arguments is </a:t>
            </a:r>
            <a:r>
              <a:rPr b="1" lang="en"/>
              <a:t>not recommended</a:t>
            </a:r>
            <a:r>
              <a:rPr lang="en"/>
              <a:t>,</a:t>
            </a:r>
            <a:endParaRPr/>
          </a:p>
          <a:p>
            <a:pPr indent="-330200" lvl="3" marL="1828800" rtl="0" algn="l">
              <a:lnSpc>
                <a:spcPct val="115000"/>
              </a:lnSpc>
              <a:spcBef>
                <a:spcPts val="0"/>
              </a:spcBef>
              <a:spcAft>
                <a:spcPts val="0"/>
              </a:spcAft>
              <a:buSzPts val="1600"/>
              <a:buChar char="●"/>
            </a:pPr>
            <a:r>
              <a:rPr lang="en"/>
              <a:t>It makes the testing more difficult to consider all possible values for many arguments.</a:t>
            </a:r>
            <a:endParaRPr/>
          </a:p>
          <a:p>
            <a:pPr indent="-330200" lvl="2" marL="1371600" rtl="0" algn="l">
              <a:lnSpc>
                <a:spcPct val="115000"/>
              </a:lnSpc>
              <a:spcBef>
                <a:spcPts val="0"/>
              </a:spcBef>
              <a:spcAft>
                <a:spcPts val="0"/>
              </a:spcAft>
              <a:buSzPts val="1600"/>
              <a:buChar char="■"/>
            </a:pPr>
            <a:r>
              <a:rPr lang="en"/>
              <a:t>Use argument objects when possible to reduce the number of args.</a:t>
            </a:r>
            <a:endParaRPr/>
          </a:p>
          <a:p>
            <a:pPr indent="0" lvl="0" marL="1828800" marR="0" rtl="0" algn="l">
              <a:lnSpc>
                <a:spcPct val="115000"/>
              </a:lnSpc>
              <a:spcBef>
                <a:spcPts val="1600"/>
              </a:spcBef>
              <a:spcAft>
                <a:spcPts val="1600"/>
              </a:spcAft>
              <a:buNone/>
            </a:pPr>
            <a:r>
              <a:t/>
            </a:r>
            <a:endParaRPr sz="1600">
              <a:solidFill>
                <a:schemeClr val="dk1"/>
              </a:solidFill>
            </a:endParaRPr>
          </a:p>
        </p:txBody>
      </p:sp>
      <p:sp>
        <p:nvSpPr>
          <p:cNvPr id="931" name="Google Shape;931;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2" name="Google Shape;932;p94"/>
          <p:cNvPicPr preferRelativeResize="0"/>
          <p:nvPr/>
        </p:nvPicPr>
        <p:blipFill>
          <a:blip r:embed="rId3">
            <a:alphaModFix/>
          </a:blip>
          <a:stretch>
            <a:fillRect/>
          </a:stretch>
        </p:blipFill>
        <p:spPr>
          <a:xfrm>
            <a:off x="1427113" y="4159300"/>
            <a:ext cx="5610225" cy="590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38" name="Google Shape;938;p95"/>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2" marL="1371600" rtl="0" algn="l">
              <a:lnSpc>
                <a:spcPct val="150000"/>
              </a:lnSpc>
              <a:spcBef>
                <a:spcPts val="0"/>
              </a:spcBef>
              <a:spcAft>
                <a:spcPts val="0"/>
              </a:spcAft>
              <a:buSzPts val="1800"/>
              <a:buChar char="■"/>
            </a:pPr>
            <a:r>
              <a:rPr lang="en" sz="1800"/>
              <a:t>Function are intended to </a:t>
            </a:r>
            <a:r>
              <a:rPr b="1" lang="en" sz="1800"/>
              <a:t>do one thing</a:t>
            </a:r>
            <a:r>
              <a:rPr lang="en" sz="1800"/>
              <a:t>, but it also does other hidden things. Sometimes it will make unexpected changes to :</a:t>
            </a:r>
            <a:endParaRPr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39" name="Google Shape;939;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599" name="Google Shape;599;p5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0" lvl="0" marL="0" rtl="0" algn="l">
              <a:lnSpc>
                <a:spcPct val="200000"/>
              </a:lnSpc>
              <a:spcBef>
                <a:spcPts val="1600"/>
              </a:spcBef>
              <a:spcAft>
                <a:spcPts val="1600"/>
              </a:spcAft>
              <a:buNone/>
            </a:pPr>
            <a:r>
              <a:t/>
            </a:r>
            <a:endParaRPr sz="1800"/>
          </a:p>
        </p:txBody>
      </p:sp>
      <p:sp>
        <p:nvSpPr>
          <p:cNvPr id="600" name="Google Shape;60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1" name="Google Shape;601;p51"/>
          <p:cNvPicPr preferRelativeResize="0"/>
          <p:nvPr/>
        </p:nvPicPr>
        <p:blipFill>
          <a:blip r:embed="rId3">
            <a:alphaModFix/>
          </a:blip>
          <a:stretch>
            <a:fillRect/>
          </a:stretch>
        </p:blipFill>
        <p:spPr>
          <a:xfrm>
            <a:off x="202113" y="1448988"/>
            <a:ext cx="8582025" cy="3533775"/>
          </a:xfrm>
          <a:prstGeom prst="rect">
            <a:avLst/>
          </a:prstGeom>
          <a:noFill/>
          <a:ln>
            <a:noFill/>
          </a:ln>
        </p:spPr>
      </p:pic>
      <p:sp>
        <p:nvSpPr>
          <p:cNvPr id="602" name="Google Shape;602;p51"/>
          <p:cNvSpPr/>
          <p:nvPr/>
        </p:nvSpPr>
        <p:spPr>
          <a:xfrm>
            <a:off x="4501275" y="3151725"/>
            <a:ext cx="4230300" cy="18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For simplicity, we are not adding the bank staff to :</a:t>
            </a:r>
            <a:endParaRPr b="1" sz="1600"/>
          </a:p>
          <a:p>
            <a:pPr indent="-330200" lvl="0" marL="457200" rtl="0" algn="ctr">
              <a:spcBef>
                <a:spcPts val="0"/>
              </a:spcBef>
              <a:spcAft>
                <a:spcPts val="0"/>
              </a:spcAft>
              <a:buSzPts val="1600"/>
              <a:buChar char="-"/>
            </a:pPr>
            <a:r>
              <a:rPr b="1" lang="en" sz="1600"/>
              <a:t>See Machine Status</a:t>
            </a:r>
            <a:endParaRPr b="1" sz="1600"/>
          </a:p>
          <a:p>
            <a:pPr indent="-330200" lvl="0" marL="457200" rtl="0" algn="ctr">
              <a:spcBef>
                <a:spcPts val="0"/>
              </a:spcBef>
              <a:spcAft>
                <a:spcPts val="0"/>
              </a:spcAft>
              <a:buSzPts val="1600"/>
              <a:buChar char="-"/>
            </a:pPr>
            <a:r>
              <a:rPr b="1" lang="en" sz="1600"/>
              <a:t>Fill in money</a:t>
            </a:r>
            <a:endParaRPr b="1" sz="1600"/>
          </a:p>
          <a:p>
            <a:pPr indent="-330200" lvl="0" marL="457200" rtl="0" algn="ctr">
              <a:spcBef>
                <a:spcPts val="0"/>
              </a:spcBef>
              <a:spcAft>
                <a:spcPts val="0"/>
              </a:spcAft>
              <a:buSzPts val="1600"/>
              <a:buChar char="-"/>
            </a:pPr>
            <a:r>
              <a:rPr b="1" lang="en" sz="1600"/>
              <a:t>Set machine in Maintenance mode</a:t>
            </a:r>
            <a:endParaRPr b="1"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45" name="Google Shape;945;p96"/>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46" name="Google Shape;946;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7" name="Google Shape;947;p96"/>
          <p:cNvPicPr preferRelativeResize="0"/>
          <p:nvPr/>
        </p:nvPicPr>
        <p:blipFill>
          <a:blip r:embed="rId3">
            <a:alphaModFix/>
          </a:blip>
          <a:stretch>
            <a:fillRect/>
          </a:stretch>
        </p:blipFill>
        <p:spPr>
          <a:xfrm>
            <a:off x="1273374" y="2324775"/>
            <a:ext cx="6915425" cy="2742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53" name="Google Shape;953;p97"/>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54" name="Google Shape;954;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5" name="Google Shape;955;p97"/>
          <p:cNvPicPr preferRelativeResize="0"/>
          <p:nvPr/>
        </p:nvPicPr>
        <p:blipFill>
          <a:blip r:embed="rId3">
            <a:alphaModFix/>
          </a:blip>
          <a:stretch>
            <a:fillRect/>
          </a:stretch>
        </p:blipFill>
        <p:spPr>
          <a:xfrm>
            <a:off x="1273374" y="2324775"/>
            <a:ext cx="6915425" cy="2742475"/>
          </a:xfrm>
          <a:prstGeom prst="rect">
            <a:avLst/>
          </a:prstGeom>
          <a:noFill/>
          <a:ln cap="flat" cmpd="sng" w="9525">
            <a:solidFill>
              <a:schemeClr val="dk2"/>
            </a:solidFill>
            <a:prstDash val="solid"/>
            <a:round/>
            <a:headEnd len="sm" w="sm" type="none"/>
            <a:tailEnd len="sm" w="sm" type="none"/>
          </a:ln>
        </p:spPr>
      </p:pic>
      <p:sp>
        <p:nvSpPr>
          <p:cNvPr id="956" name="Google Shape;956;p97"/>
          <p:cNvSpPr/>
          <p:nvPr/>
        </p:nvSpPr>
        <p:spPr>
          <a:xfrm>
            <a:off x="2558624" y="1232000"/>
            <a:ext cx="6413100" cy="18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b="1" lang="en" sz="1600"/>
              <a:t>What if we want to call the function when the user tried to change their password, we ask them again to put their old password to check only ?</a:t>
            </a:r>
            <a:endParaRPr b="1" sz="1600"/>
          </a:p>
          <a:p>
            <a:pPr indent="457200" lvl="0" marL="0" rtl="0" algn="ctr">
              <a:spcBef>
                <a:spcPts val="0"/>
              </a:spcBef>
              <a:spcAft>
                <a:spcPts val="0"/>
              </a:spcAft>
              <a:buNone/>
            </a:pPr>
            <a:r>
              <a:t/>
            </a:r>
            <a:endParaRPr b="1" sz="1600"/>
          </a:p>
          <a:p>
            <a:pPr indent="457200" lvl="0" marL="0" rtl="0" algn="ctr">
              <a:spcBef>
                <a:spcPts val="0"/>
              </a:spcBef>
              <a:spcAft>
                <a:spcPts val="0"/>
              </a:spcAft>
              <a:buNone/>
            </a:pPr>
            <a:r>
              <a:rPr b="1" lang="en" sz="1600"/>
              <a:t>Do we need to initialize the session for a logged user ?just to </a:t>
            </a:r>
            <a:r>
              <a:rPr b="1" lang="en" sz="1600"/>
              <a:t>change their password ?</a:t>
            </a:r>
            <a:endParaRPr b="1" sz="1600"/>
          </a:p>
        </p:txBody>
      </p:sp>
      <p:sp>
        <p:nvSpPr>
          <p:cNvPr id="957" name="Google Shape;957;p97"/>
          <p:cNvSpPr/>
          <p:nvPr/>
        </p:nvSpPr>
        <p:spPr>
          <a:xfrm>
            <a:off x="2166725" y="3698950"/>
            <a:ext cx="3456600" cy="393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63" name="Google Shape;963;p9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4"/>
            </a:pPr>
            <a:r>
              <a:rPr b="1" lang="en" sz="1800"/>
              <a:t>Have no side effects</a:t>
            </a:r>
            <a:endParaRPr b="1" sz="1800"/>
          </a:p>
          <a:p>
            <a:pPr indent="-342900" lvl="2" marL="1371600" rtl="0" algn="l">
              <a:lnSpc>
                <a:spcPct val="150000"/>
              </a:lnSpc>
              <a:spcBef>
                <a:spcPts val="0"/>
              </a:spcBef>
              <a:spcAft>
                <a:spcPts val="0"/>
              </a:spcAft>
              <a:buSzPts val="1800"/>
              <a:buChar char="■"/>
            </a:pPr>
            <a:r>
              <a:rPr lang="en" sz="1800"/>
              <a:t>Function are intended to </a:t>
            </a:r>
            <a:r>
              <a:rPr b="1" lang="en" sz="1800"/>
              <a:t>do one thing</a:t>
            </a:r>
            <a:r>
              <a:rPr lang="en" sz="1800"/>
              <a:t>, but it also does other hidden things. Sometimes it will make unexpected changes to :</a:t>
            </a:r>
            <a:endParaRPr sz="1800"/>
          </a:p>
          <a:p>
            <a:pPr indent="-342900" lvl="3" marL="1828800" rtl="0" algn="l">
              <a:lnSpc>
                <a:spcPct val="150000"/>
              </a:lnSpc>
              <a:spcBef>
                <a:spcPts val="0"/>
              </a:spcBef>
              <a:spcAft>
                <a:spcPts val="0"/>
              </a:spcAft>
              <a:buSzPts val="1800"/>
              <a:buChar char="●"/>
            </a:pPr>
            <a:r>
              <a:rPr lang="en" sz="1800"/>
              <a:t>The variables of its own class.</a:t>
            </a:r>
            <a:endParaRPr sz="1800"/>
          </a:p>
          <a:p>
            <a:pPr indent="-342900" lvl="3" marL="1828800" rtl="0" algn="l">
              <a:lnSpc>
                <a:spcPct val="150000"/>
              </a:lnSpc>
              <a:spcBef>
                <a:spcPts val="0"/>
              </a:spcBef>
              <a:spcAft>
                <a:spcPts val="0"/>
              </a:spcAft>
              <a:buSzPts val="1800"/>
              <a:buChar char="●"/>
            </a:pPr>
            <a:r>
              <a:rPr lang="en" sz="1800"/>
              <a:t>Parameters passed into the function or </a:t>
            </a:r>
            <a:endParaRPr sz="1800"/>
          </a:p>
          <a:p>
            <a:pPr indent="-342900" lvl="3" marL="1828800" rtl="0" algn="l">
              <a:lnSpc>
                <a:spcPct val="150000"/>
              </a:lnSpc>
              <a:spcBef>
                <a:spcPts val="0"/>
              </a:spcBef>
              <a:spcAft>
                <a:spcPts val="0"/>
              </a:spcAft>
              <a:buSzPts val="1800"/>
              <a:buChar char="●"/>
            </a:pPr>
            <a:r>
              <a:rPr lang="en" sz="1800"/>
              <a:t>System globals.</a:t>
            </a:r>
            <a:endParaRPr sz="1800"/>
          </a:p>
          <a:p>
            <a:pPr indent="-342900" lvl="2" marL="1371600" rtl="0" algn="l">
              <a:lnSpc>
                <a:spcPct val="150000"/>
              </a:lnSpc>
              <a:spcBef>
                <a:spcPts val="0"/>
              </a:spcBef>
              <a:spcAft>
                <a:spcPts val="0"/>
              </a:spcAft>
              <a:buSzPts val="1800"/>
              <a:buChar char="■"/>
            </a:pPr>
            <a:r>
              <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64" name="Google Shape;964;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70" name="Google Shape;970;p99"/>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b="1" sz="1800"/>
          </a:p>
          <a:p>
            <a:pPr indent="-342900" lvl="1" marL="914400" rtl="0" algn="l">
              <a:lnSpc>
                <a:spcPct val="150000"/>
              </a:lnSpc>
              <a:spcBef>
                <a:spcPts val="0"/>
              </a:spcBef>
              <a:spcAft>
                <a:spcPts val="0"/>
              </a:spcAft>
              <a:buSzPts val="1800"/>
              <a:buAutoNum type="arabicPeriod" startAt="5"/>
            </a:pPr>
            <a:r>
              <a:rPr b="1" lang="en" sz="1800"/>
              <a:t>Command Query Separation</a:t>
            </a:r>
            <a:endParaRPr b="1" sz="1800"/>
          </a:p>
          <a:p>
            <a:pPr indent="-342900" lvl="2" marL="1371600" rtl="0" algn="l">
              <a:lnSpc>
                <a:spcPct val="150000"/>
              </a:lnSpc>
              <a:spcBef>
                <a:spcPts val="0"/>
              </a:spcBef>
              <a:spcAft>
                <a:spcPts val="0"/>
              </a:spcAft>
              <a:buSzPts val="1800"/>
              <a:buChar char="■"/>
            </a:pPr>
            <a:r>
              <a:rPr lang="en" sz="1800"/>
              <a:t>Functions should either </a:t>
            </a:r>
            <a:endParaRPr sz="1800"/>
          </a:p>
          <a:p>
            <a:pPr indent="-342900" lvl="3" marL="1828800" rtl="0" algn="l">
              <a:lnSpc>
                <a:spcPct val="150000"/>
              </a:lnSpc>
              <a:spcBef>
                <a:spcPts val="0"/>
              </a:spcBef>
              <a:spcAft>
                <a:spcPts val="0"/>
              </a:spcAft>
              <a:buSzPts val="1800"/>
              <a:buChar char="●"/>
            </a:pPr>
            <a:r>
              <a:rPr b="1" lang="en" sz="1800"/>
              <a:t>do something</a:t>
            </a:r>
            <a:r>
              <a:rPr lang="en" sz="1800"/>
              <a:t>  (update the state, variable value…)</a:t>
            </a:r>
            <a:br>
              <a:rPr lang="en" sz="1800"/>
            </a:br>
            <a:r>
              <a:rPr lang="en" sz="1800"/>
              <a:t>or </a:t>
            </a:r>
            <a:endParaRPr sz="1800"/>
          </a:p>
          <a:p>
            <a:pPr indent="-342900" lvl="3" marL="1828800" rtl="0" algn="l">
              <a:lnSpc>
                <a:spcPct val="150000"/>
              </a:lnSpc>
              <a:spcBef>
                <a:spcPts val="0"/>
              </a:spcBef>
              <a:spcAft>
                <a:spcPts val="0"/>
              </a:spcAft>
              <a:buSzPts val="1800"/>
              <a:buChar char="●"/>
            </a:pPr>
            <a:r>
              <a:rPr b="1" lang="en" sz="1800"/>
              <a:t>answer something</a:t>
            </a:r>
            <a:r>
              <a:rPr lang="en" sz="1800"/>
              <a:t> ( return the variable value, state…)</a:t>
            </a:r>
            <a:endParaRPr sz="1800"/>
          </a:p>
          <a:p>
            <a:pPr indent="-342900" lvl="2" marL="1371600" rtl="0" algn="l">
              <a:lnSpc>
                <a:spcPct val="150000"/>
              </a:lnSpc>
              <a:spcBef>
                <a:spcPts val="0"/>
              </a:spcBef>
              <a:spcAft>
                <a:spcPts val="0"/>
              </a:spcAft>
              <a:buSzPts val="1800"/>
              <a:buChar char="■"/>
            </a:pPr>
            <a:r>
              <a:rPr lang="en" sz="1800"/>
              <a:t>But	 </a:t>
            </a:r>
            <a:r>
              <a:rPr b="1" lang="en" sz="1800"/>
              <a:t>not both</a:t>
            </a:r>
            <a:r>
              <a:rPr lang="en" sz="1800"/>
              <a:t>. </a:t>
            </a:r>
            <a:endParaRPr sz="1800"/>
          </a:p>
          <a:p>
            <a:pPr indent="-342900" lvl="2" marL="1371600" rtl="0" algn="l">
              <a:lnSpc>
                <a:spcPct val="150000"/>
              </a:lnSpc>
              <a:spcBef>
                <a:spcPts val="0"/>
              </a:spcBef>
              <a:spcAft>
                <a:spcPts val="0"/>
              </a:spcAft>
              <a:buSzPts val="1800"/>
              <a:buChar char="■"/>
            </a:pPr>
            <a:r>
              <a:rPr lang="en" sz="1800"/>
              <a:t>It can do both ? the aim is to produce readable code with no confusion.</a:t>
            </a:r>
            <a:endParaRPr sz="1800">
              <a:solidFill>
                <a:schemeClr val="dk1"/>
              </a:solidFill>
            </a:endParaRPr>
          </a:p>
        </p:txBody>
      </p:sp>
      <p:sp>
        <p:nvSpPr>
          <p:cNvPr id="971" name="Google Shape;971;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77" name="Google Shape;977;p100"/>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6"/>
            </a:pPr>
            <a:r>
              <a:rPr b="1" lang="en" sz="1800"/>
              <a:t>DRY : Don’t Repeat Yourself</a:t>
            </a:r>
            <a:endParaRPr b="1" sz="1800"/>
          </a:p>
          <a:p>
            <a:pPr indent="-342900" lvl="2" marL="1371600" rtl="0" algn="l">
              <a:lnSpc>
                <a:spcPct val="150000"/>
              </a:lnSpc>
              <a:spcBef>
                <a:spcPts val="0"/>
              </a:spcBef>
              <a:spcAft>
                <a:spcPts val="0"/>
              </a:spcAft>
              <a:buSzPts val="1800"/>
              <a:buChar char="■"/>
            </a:pPr>
            <a:r>
              <a:rPr lang="en" sz="1800"/>
              <a:t>Avoid duplication</a:t>
            </a:r>
            <a:endParaRPr sz="1800"/>
          </a:p>
          <a:p>
            <a:pPr indent="-342900" lvl="2" marL="1371600" rtl="0" algn="l">
              <a:lnSpc>
                <a:spcPct val="150000"/>
              </a:lnSpc>
              <a:spcBef>
                <a:spcPts val="0"/>
              </a:spcBef>
              <a:spcAft>
                <a:spcPts val="0"/>
              </a:spcAft>
              <a:buSzPts val="1800"/>
              <a:buChar char="■"/>
            </a:pPr>
            <a:r>
              <a:rPr lang="en" sz="1800"/>
              <a:t>Lines of code doing the same business logic, encapsulate them into a function</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78" name="Google Shape;978;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84" name="Google Shape;984;p101"/>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7"/>
            </a:pPr>
            <a:r>
              <a:rPr b="1" lang="en" sz="1800"/>
              <a:t>Switch Statements</a:t>
            </a:r>
            <a:endParaRPr b="1" sz="1800"/>
          </a:p>
          <a:p>
            <a:pPr indent="-342900" lvl="2" marL="1371600" rtl="0" algn="l">
              <a:lnSpc>
                <a:spcPct val="150000"/>
              </a:lnSpc>
              <a:spcBef>
                <a:spcPts val="0"/>
              </a:spcBef>
              <a:spcAft>
                <a:spcPts val="0"/>
              </a:spcAft>
              <a:buSzPts val="1800"/>
              <a:buChar char="■"/>
            </a:pPr>
            <a:r>
              <a:rPr lang="en" sz="1800"/>
              <a:t>Avoid them in case there is a risk that the number of cases would grow, use the Polymorphism when necessary.</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85" name="Google Shape;985;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91" name="Google Shape;991;p102"/>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8"/>
            </a:pPr>
            <a:r>
              <a:rPr b="1" lang="en" sz="1800"/>
              <a:t>Exception vs. Return Error Codes</a:t>
            </a:r>
            <a:endParaRPr b="1" sz="1800"/>
          </a:p>
          <a:p>
            <a:pPr indent="-342900" lvl="2" marL="1371600" rtl="0" algn="l">
              <a:lnSpc>
                <a:spcPct val="150000"/>
              </a:lnSpc>
              <a:spcBef>
                <a:spcPts val="0"/>
              </a:spcBef>
              <a:spcAft>
                <a:spcPts val="0"/>
              </a:spcAft>
              <a:buSzPts val="1800"/>
              <a:buChar char="■"/>
            </a:pPr>
            <a:r>
              <a:rPr lang="en" sz="1800"/>
              <a:t>Returning error codes from </a:t>
            </a:r>
            <a:r>
              <a:rPr b="1" lang="en" sz="1800"/>
              <a:t>command function</a:t>
            </a:r>
            <a:r>
              <a:rPr lang="en" sz="1800"/>
              <a:t>s is a subtle violation of command query separation.</a:t>
            </a:r>
            <a:endParaRPr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92" name="Google Shape;992;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998" name="Google Shape;998;p103"/>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8"/>
            </a:pPr>
            <a:r>
              <a:rPr b="1" lang="en" sz="1800"/>
              <a:t>Exception vs. Return Error Codes</a:t>
            </a:r>
            <a:endParaRPr b="1"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999" name="Google Shape;999;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0" name="Google Shape;1000;p103"/>
          <p:cNvPicPr preferRelativeResize="0"/>
          <p:nvPr/>
        </p:nvPicPr>
        <p:blipFill>
          <a:blip r:embed="rId3">
            <a:alphaModFix/>
          </a:blip>
          <a:stretch>
            <a:fillRect/>
          </a:stretch>
        </p:blipFill>
        <p:spPr>
          <a:xfrm>
            <a:off x="2410825" y="2288000"/>
            <a:ext cx="6560901" cy="2730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06" name="Google Shape;1006;p104"/>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Functions</a:t>
            </a:r>
            <a:endParaRPr sz="1800"/>
          </a:p>
          <a:p>
            <a:pPr indent="-342900" lvl="1" marL="914400" rtl="0" algn="l">
              <a:lnSpc>
                <a:spcPct val="150000"/>
              </a:lnSpc>
              <a:spcBef>
                <a:spcPts val="0"/>
              </a:spcBef>
              <a:spcAft>
                <a:spcPts val="0"/>
              </a:spcAft>
              <a:buSzPts val="1800"/>
              <a:buAutoNum type="arabicPeriod" startAt="8"/>
            </a:pPr>
            <a:r>
              <a:rPr b="1" lang="en" sz="1800"/>
              <a:t>Exception vs. Return Error Codes</a:t>
            </a:r>
            <a:endParaRPr b="1" sz="1800"/>
          </a:p>
          <a:p>
            <a:pPr indent="0" lvl="0" marL="1828800" marR="0" rtl="0" algn="l">
              <a:lnSpc>
                <a:spcPct val="150000"/>
              </a:lnSpc>
              <a:spcBef>
                <a:spcPts val="1600"/>
              </a:spcBef>
              <a:spcAft>
                <a:spcPts val="1600"/>
              </a:spcAft>
              <a:buNone/>
            </a:pPr>
            <a:r>
              <a:t/>
            </a:r>
            <a:endParaRPr sz="1800">
              <a:solidFill>
                <a:schemeClr val="dk1"/>
              </a:solidFill>
            </a:endParaRPr>
          </a:p>
        </p:txBody>
      </p:sp>
      <p:sp>
        <p:nvSpPr>
          <p:cNvPr id="1007" name="Google Shape;1007;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8" name="Google Shape;1008;p104"/>
          <p:cNvPicPr preferRelativeResize="0"/>
          <p:nvPr/>
        </p:nvPicPr>
        <p:blipFill>
          <a:blip r:embed="rId3">
            <a:alphaModFix/>
          </a:blip>
          <a:stretch>
            <a:fillRect/>
          </a:stretch>
        </p:blipFill>
        <p:spPr>
          <a:xfrm>
            <a:off x="2863750" y="2314310"/>
            <a:ext cx="5603100" cy="268214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14" name="Google Shape;1014;p105"/>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Comments</a:t>
            </a:r>
            <a:endParaRPr b="1" sz="1800"/>
          </a:p>
          <a:p>
            <a:pPr indent="-342900" lvl="1" marL="914400" rtl="0" algn="l">
              <a:lnSpc>
                <a:spcPct val="150000"/>
              </a:lnSpc>
              <a:spcBef>
                <a:spcPts val="0"/>
              </a:spcBef>
              <a:spcAft>
                <a:spcPts val="0"/>
              </a:spcAft>
              <a:buSzPts val="1800"/>
              <a:buChar char="●"/>
            </a:pPr>
            <a:r>
              <a:rPr lang="en" sz="1800"/>
              <a:t>Comments are meant to explain complex code but clean and nicely written code.</a:t>
            </a:r>
            <a:endParaRPr sz="1800"/>
          </a:p>
          <a:p>
            <a:pPr indent="-342900" lvl="2" marL="1371600" rtl="0" algn="l">
              <a:lnSpc>
                <a:spcPct val="150000"/>
              </a:lnSpc>
              <a:spcBef>
                <a:spcPts val="0"/>
              </a:spcBef>
              <a:spcAft>
                <a:spcPts val="0"/>
              </a:spcAft>
              <a:buSzPts val="1800"/>
              <a:buChar char="■"/>
            </a:pPr>
            <a:r>
              <a:rPr lang="en" sz="1800"/>
              <a:t>For bad code, </a:t>
            </a:r>
            <a:r>
              <a:rPr lang="en" sz="1800">
                <a:solidFill>
                  <a:schemeClr val="dk1"/>
                </a:solidFill>
              </a:rPr>
              <a:t>“Don’t comment bad code—rewrite it.”</a:t>
            </a:r>
            <a:endParaRPr sz="1800"/>
          </a:p>
          <a:p>
            <a:pPr indent="-342900" lvl="1" marL="914400" rtl="0" algn="l">
              <a:lnSpc>
                <a:spcPct val="150000"/>
              </a:lnSpc>
              <a:spcBef>
                <a:spcPts val="0"/>
              </a:spcBef>
              <a:spcAft>
                <a:spcPts val="0"/>
              </a:spcAft>
              <a:buSzPts val="1800"/>
              <a:buChar char="●"/>
            </a:pPr>
            <a:r>
              <a:rPr lang="en" sz="1800"/>
              <a:t>The proper use of comments is to compensate for our failure to express ourselves in code</a:t>
            </a:r>
            <a:endParaRPr sz="1800"/>
          </a:p>
          <a:p>
            <a:pPr indent="-342900" lvl="2" marL="1371600" rtl="0" algn="l">
              <a:lnSpc>
                <a:spcPct val="150000"/>
              </a:lnSpc>
              <a:spcBef>
                <a:spcPts val="0"/>
              </a:spcBef>
              <a:spcAft>
                <a:spcPts val="0"/>
              </a:spcAft>
              <a:buSzPts val="1800"/>
              <a:buChar char="■"/>
            </a:pPr>
            <a:r>
              <a:rPr lang="en" sz="1800"/>
              <a:t>A number of software developers considered comments as “necessary evil”</a:t>
            </a:r>
            <a:endParaRPr sz="1800"/>
          </a:p>
          <a:p>
            <a:pPr indent="-342900" lvl="1" marL="914400" rtl="0" algn="l">
              <a:lnSpc>
                <a:spcPct val="150000"/>
              </a:lnSpc>
              <a:spcBef>
                <a:spcPts val="0"/>
              </a:spcBef>
              <a:spcAft>
                <a:spcPts val="0"/>
              </a:spcAft>
              <a:buSzPts val="1800"/>
              <a:buChar char="●"/>
            </a:pPr>
            <a:r>
              <a:rPr lang="en" sz="1800"/>
              <a:t>Bad Comments vs. Good Comments</a:t>
            </a:r>
            <a:endParaRPr sz="1800"/>
          </a:p>
        </p:txBody>
      </p:sp>
      <p:sp>
        <p:nvSpPr>
          <p:cNvPr id="1015" name="Google Shape;1015;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Use Case Diagram</a:t>
            </a:r>
            <a:endParaRPr sz="3400"/>
          </a:p>
        </p:txBody>
      </p:sp>
      <p:sp>
        <p:nvSpPr>
          <p:cNvPr id="608" name="Google Shape;608;p5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ATM</a:t>
            </a:r>
            <a:endParaRPr sz="1800"/>
          </a:p>
          <a:p>
            <a:pPr indent="0" lvl="0" marL="0" rtl="0" algn="l">
              <a:lnSpc>
                <a:spcPct val="200000"/>
              </a:lnSpc>
              <a:spcBef>
                <a:spcPts val="1600"/>
              </a:spcBef>
              <a:spcAft>
                <a:spcPts val="1600"/>
              </a:spcAft>
              <a:buNone/>
            </a:pPr>
            <a:r>
              <a:t/>
            </a:r>
            <a:endParaRPr sz="1800"/>
          </a:p>
        </p:txBody>
      </p:sp>
      <p:sp>
        <p:nvSpPr>
          <p:cNvPr id="609" name="Google Shape;609;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0" name="Google Shape;610;p52"/>
          <p:cNvPicPr preferRelativeResize="0"/>
          <p:nvPr/>
        </p:nvPicPr>
        <p:blipFill>
          <a:blip r:embed="rId3">
            <a:alphaModFix/>
          </a:blip>
          <a:stretch>
            <a:fillRect/>
          </a:stretch>
        </p:blipFill>
        <p:spPr>
          <a:xfrm>
            <a:off x="371475" y="400050"/>
            <a:ext cx="8401050" cy="4343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0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21" name="Google Shape;1021;p106"/>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Comments</a:t>
            </a:r>
            <a:endParaRPr b="1" sz="1800"/>
          </a:p>
          <a:p>
            <a:pPr indent="-342900" lvl="1" marL="914400" rtl="0" algn="l">
              <a:lnSpc>
                <a:spcPct val="150000"/>
              </a:lnSpc>
              <a:spcBef>
                <a:spcPts val="0"/>
              </a:spcBef>
              <a:spcAft>
                <a:spcPts val="0"/>
              </a:spcAft>
              <a:buSzPts val="1800"/>
              <a:buChar char="●"/>
            </a:pPr>
            <a:r>
              <a:rPr lang="en" sz="1800"/>
              <a:t>Comments are meant to explain complex code but clean and nicely written code.</a:t>
            </a:r>
            <a:endParaRPr sz="1800"/>
          </a:p>
          <a:p>
            <a:pPr indent="-342900" lvl="2" marL="1371600" rtl="0" algn="l">
              <a:lnSpc>
                <a:spcPct val="150000"/>
              </a:lnSpc>
              <a:spcBef>
                <a:spcPts val="0"/>
              </a:spcBef>
              <a:spcAft>
                <a:spcPts val="0"/>
              </a:spcAft>
              <a:buSzPts val="1800"/>
              <a:buChar char="■"/>
            </a:pPr>
            <a:r>
              <a:rPr lang="en" sz="1800"/>
              <a:t>For bad code, </a:t>
            </a:r>
            <a:r>
              <a:rPr lang="en" sz="1800">
                <a:solidFill>
                  <a:schemeClr val="dk1"/>
                </a:solidFill>
              </a:rPr>
              <a:t>“Don’t comment bad code—rewrite it.”</a:t>
            </a:r>
            <a:endParaRPr sz="1800"/>
          </a:p>
          <a:p>
            <a:pPr indent="-342900" lvl="1" marL="914400" rtl="0" algn="l">
              <a:lnSpc>
                <a:spcPct val="150000"/>
              </a:lnSpc>
              <a:spcBef>
                <a:spcPts val="0"/>
              </a:spcBef>
              <a:spcAft>
                <a:spcPts val="0"/>
              </a:spcAft>
              <a:buSzPts val="1800"/>
              <a:buChar char="●"/>
            </a:pPr>
            <a:r>
              <a:rPr lang="en" sz="1800"/>
              <a:t>The proper use of comments is to compensate for our failure to express ourselves in code</a:t>
            </a:r>
            <a:endParaRPr sz="1800"/>
          </a:p>
          <a:p>
            <a:pPr indent="-342900" lvl="2" marL="1371600" rtl="0" algn="l">
              <a:lnSpc>
                <a:spcPct val="150000"/>
              </a:lnSpc>
              <a:spcBef>
                <a:spcPts val="0"/>
              </a:spcBef>
              <a:spcAft>
                <a:spcPts val="0"/>
              </a:spcAft>
              <a:buSzPts val="1800"/>
              <a:buChar char="■"/>
            </a:pPr>
            <a:r>
              <a:rPr lang="en" sz="1800"/>
              <a:t>A number of software developers considered comments as “necessary evil”</a:t>
            </a:r>
            <a:endParaRPr sz="1800"/>
          </a:p>
          <a:p>
            <a:pPr indent="-342900" lvl="1" marL="914400" rtl="0" algn="l">
              <a:lnSpc>
                <a:spcPct val="150000"/>
              </a:lnSpc>
              <a:spcBef>
                <a:spcPts val="0"/>
              </a:spcBef>
              <a:spcAft>
                <a:spcPts val="0"/>
              </a:spcAft>
              <a:buSzPts val="1800"/>
              <a:buChar char="●"/>
            </a:pPr>
            <a:r>
              <a:rPr lang="en" sz="1800"/>
              <a:t>Always Explain yourself in code</a:t>
            </a:r>
            <a:endParaRPr sz="1800"/>
          </a:p>
        </p:txBody>
      </p:sp>
      <p:sp>
        <p:nvSpPr>
          <p:cNvPr id="1022" name="Google Shape;1022;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28" name="Google Shape;1028;p107"/>
          <p:cNvSpPr txBox="1"/>
          <p:nvPr>
            <p:ph idx="2" type="subTitle"/>
          </p:nvPr>
        </p:nvSpPr>
        <p:spPr>
          <a:xfrm>
            <a:off x="202125" y="1476550"/>
            <a:ext cx="8769600" cy="930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Comments</a:t>
            </a:r>
            <a:endParaRPr b="1" sz="1800"/>
          </a:p>
          <a:p>
            <a:pPr indent="-342900" lvl="1" marL="914400" rtl="0" algn="l">
              <a:lnSpc>
                <a:spcPct val="150000"/>
              </a:lnSpc>
              <a:spcBef>
                <a:spcPts val="0"/>
              </a:spcBef>
              <a:spcAft>
                <a:spcPts val="0"/>
              </a:spcAft>
              <a:buSzPts val="1800"/>
              <a:buChar char="●"/>
            </a:pPr>
            <a:r>
              <a:rPr lang="en" sz="1800"/>
              <a:t>Always Explain yourself in code</a:t>
            </a:r>
            <a:endParaRPr sz="1800"/>
          </a:p>
          <a:p>
            <a:pPr indent="0" lvl="0" marL="0" rtl="0" algn="l">
              <a:lnSpc>
                <a:spcPct val="150000"/>
              </a:lnSpc>
              <a:spcBef>
                <a:spcPts val="1600"/>
              </a:spcBef>
              <a:spcAft>
                <a:spcPts val="1600"/>
              </a:spcAft>
              <a:buNone/>
            </a:pPr>
            <a:r>
              <a:t/>
            </a:r>
            <a:endParaRPr sz="1800"/>
          </a:p>
        </p:txBody>
      </p:sp>
      <p:sp>
        <p:nvSpPr>
          <p:cNvPr id="1029" name="Google Shape;1029;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0" name="Google Shape;1030;p107"/>
          <p:cNvPicPr preferRelativeResize="0"/>
          <p:nvPr/>
        </p:nvPicPr>
        <p:blipFill>
          <a:blip r:embed="rId3">
            <a:alphaModFix/>
          </a:blip>
          <a:stretch>
            <a:fillRect/>
          </a:stretch>
        </p:blipFill>
        <p:spPr>
          <a:xfrm>
            <a:off x="239801" y="2513227"/>
            <a:ext cx="7531900" cy="930900"/>
          </a:xfrm>
          <a:prstGeom prst="rect">
            <a:avLst/>
          </a:prstGeom>
          <a:noFill/>
          <a:ln cap="flat" cmpd="sng" w="9525">
            <a:solidFill>
              <a:schemeClr val="dk2"/>
            </a:solidFill>
            <a:prstDash val="solid"/>
            <a:round/>
            <a:headEnd len="sm" w="sm" type="none"/>
            <a:tailEnd len="sm" w="sm" type="none"/>
          </a:ln>
        </p:spPr>
      </p:pic>
      <p:pic>
        <p:nvPicPr>
          <p:cNvPr id="1031" name="Google Shape;1031;p107"/>
          <p:cNvPicPr preferRelativeResize="0"/>
          <p:nvPr/>
        </p:nvPicPr>
        <p:blipFill>
          <a:blip r:embed="rId4">
            <a:alphaModFix/>
          </a:blip>
          <a:stretch>
            <a:fillRect/>
          </a:stretch>
        </p:blipFill>
        <p:spPr>
          <a:xfrm>
            <a:off x="2219425" y="3902901"/>
            <a:ext cx="6572250" cy="647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0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37" name="Google Shape;1037;p10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Good</a:t>
            </a:r>
            <a:r>
              <a:rPr b="1" lang="en" sz="1800"/>
              <a:t> Comments</a:t>
            </a:r>
            <a:endParaRPr b="1" sz="1800"/>
          </a:p>
          <a:p>
            <a:pPr indent="-342900" lvl="2" marL="1371600" rtl="0" algn="l">
              <a:lnSpc>
                <a:spcPct val="150000"/>
              </a:lnSpc>
              <a:spcBef>
                <a:spcPts val="0"/>
              </a:spcBef>
              <a:spcAft>
                <a:spcPts val="0"/>
              </a:spcAft>
              <a:buSzPts val="1800"/>
              <a:buChar char="■"/>
            </a:pPr>
            <a:r>
              <a:rPr lang="en" sz="1800"/>
              <a:t>Legal Comments</a:t>
            </a:r>
            <a:endParaRPr sz="1800"/>
          </a:p>
          <a:p>
            <a:pPr indent="-342900" lvl="3" marL="1828800" rtl="0" algn="l">
              <a:lnSpc>
                <a:spcPct val="150000"/>
              </a:lnSpc>
              <a:spcBef>
                <a:spcPts val="0"/>
              </a:spcBef>
              <a:spcAft>
                <a:spcPts val="0"/>
              </a:spcAft>
              <a:buSzPts val="1800"/>
              <a:buChar char="●"/>
            </a:pPr>
            <a:r>
              <a:rPr lang="en" sz="1800"/>
              <a:t>Showing the author, company, copyright, license information</a:t>
            </a:r>
            <a:endParaRPr sz="1800"/>
          </a:p>
        </p:txBody>
      </p:sp>
      <p:sp>
        <p:nvSpPr>
          <p:cNvPr id="1038" name="Google Shape;1038;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9" name="Google Shape;1039;p108"/>
          <p:cNvPicPr preferRelativeResize="0"/>
          <p:nvPr/>
        </p:nvPicPr>
        <p:blipFill>
          <a:blip r:embed="rId3">
            <a:alphaModFix/>
          </a:blip>
          <a:stretch>
            <a:fillRect/>
          </a:stretch>
        </p:blipFill>
        <p:spPr>
          <a:xfrm>
            <a:off x="559550" y="3339700"/>
            <a:ext cx="8229525" cy="7164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10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45" name="Google Shape;1045;p109"/>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Good Comments</a:t>
            </a:r>
            <a:endParaRPr b="1" sz="1800"/>
          </a:p>
          <a:p>
            <a:pPr indent="-342900" lvl="2" marL="1371600" rtl="0" algn="l">
              <a:lnSpc>
                <a:spcPct val="150000"/>
              </a:lnSpc>
              <a:spcBef>
                <a:spcPts val="0"/>
              </a:spcBef>
              <a:spcAft>
                <a:spcPts val="0"/>
              </a:spcAft>
              <a:buSzPts val="1800"/>
              <a:buChar char="■"/>
            </a:pPr>
            <a:r>
              <a:rPr lang="en" sz="1800"/>
              <a:t>Informative Comments</a:t>
            </a:r>
            <a:endParaRPr sz="1800"/>
          </a:p>
          <a:p>
            <a:pPr indent="-342900" lvl="3" marL="1828800" rtl="0" algn="l">
              <a:lnSpc>
                <a:spcPct val="150000"/>
              </a:lnSpc>
              <a:spcBef>
                <a:spcPts val="0"/>
              </a:spcBef>
              <a:spcAft>
                <a:spcPts val="0"/>
              </a:spcAft>
              <a:buSzPts val="1800"/>
              <a:buChar char="●"/>
            </a:pPr>
            <a:r>
              <a:rPr lang="en" sz="1800"/>
              <a:t>Showing further/extra information to assist the code reader better understand complex lines of code</a:t>
            </a:r>
            <a:endParaRPr sz="1800"/>
          </a:p>
        </p:txBody>
      </p:sp>
      <p:sp>
        <p:nvSpPr>
          <p:cNvPr id="1046" name="Google Shape;1046;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7" name="Google Shape;1047;p109"/>
          <p:cNvPicPr preferRelativeResize="0"/>
          <p:nvPr/>
        </p:nvPicPr>
        <p:blipFill>
          <a:blip r:embed="rId3">
            <a:alphaModFix/>
          </a:blip>
          <a:stretch>
            <a:fillRect/>
          </a:stretch>
        </p:blipFill>
        <p:spPr>
          <a:xfrm>
            <a:off x="925488" y="3696913"/>
            <a:ext cx="6600825" cy="1095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11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53" name="Google Shape;1053;p110"/>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Good Comments</a:t>
            </a:r>
            <a:endParaRPr b="1" sz="1800"/>
          </a:p>
          <a:p>
            <a:pPr indent="-342900" lvl="2" marL="1371600" rtl="0" algn="l">
              <a:lnSpc>
                <a:spcPct val="150000"/>
              </a:lnSpc>
              <a:spcBef>
                <a:spcPts val="0"/>
              </a:spcBef>
              <a:spcAft>
                <a:spcPts val="0"/>
              </a:spcAft>
              <a:buSzPts val="1800"/>
              <a:buChar char="■"/>
            </a:pPr>
            <a:r>
              <a:rPr lang="en" sz="1800"/>
              <a:t>Explanation of Intent</a:t>
            </a:r>
            <a:endParaRPr sz="1800"/>
          </a:p>
          <a:p>
            <a:pPr indent="-342900" lvl="3" marL="1828800" rtl="0" algn="l">
              <a:lnSpc>
                <a:spcPct val="150000"/>
              </a:lnSpc>
              <a:spcBef>
                <a:spcPts val="0"/>
              </a:spcBef>
              <a:spcAft>
                <a:spcPts val="0"/>
              </a:spcAft>
              <a:buSzPts val="1800"/>
              <a:buChar char="●"/>
            </a:pPr>
            <a:r>
              <a:rPr lang="en" sz="1800"/>
              <a:t>To explain why a programming </a:t>
            </a:r>
            <a:r>
              <a:rPr lang="en" sz="1800"/>
              <a:t>decision is made</a:t>
            </a:r>
            <a:endParaRPr sz="1800"/>
          </a:p>
        </p:txBody>
      </p:sp>
      <p:sp>
        <p:nvSpPr>
          <p:cNvPr id="1054" name="Google Shape;1054;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1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60" name="Google Shape;1060;p111"/>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Bad Comments</a:t>
            </a:r>
            <a:endParaRPr b="1" sz="1800"/>
          </a:p>
          <a:p>
            <a:pPr indent="-342900" lvl="2" marL="1371600" rtl="0" algn="l">
              <a:lnSpc>
                <a:spcPct val="150000"/>
              </a:lnSpc>
              <a:spcBef>
                <a:spcPts val="0"/>
              </a:spcBef>
              <a:spcAft>
                <a:spcPts val="0"/>
              </a:spcAft>
              <a:buSzPts val="1800"/>
              <a:buChar char="■"/>
            </a:pPr>
            <a:r>
              <a:rPr lang="en" sz="1800"/>
              <a:t>Redundant and non-informative comments</a:t>
            </a:r>
            <a:endParaRPr sz="1800"/>
          </a:p>
          <a:p>
            <a:pPr indent="-342900" lvl="2" marL="1371600" rtl="0" algn="l">
              <a:lnSpc>
                <a:spcPct val="150000"/>
              </a:lnSpc>
              <a:spcBef>
                <a:spcPts val="0"/>
              </a:spcBef>
              <a:spcAft>
                <a:spcPts val="0"/>
              </a:spcAft>
              <a:buSzPts val="1800"/>
              <a:buChar char="■"/>
            </a:pPr>
            <a:r>
              <a:rPr lang="en" sz="1800"/>
              <a:t>Misleading comments</a:t>
            </a:r>
            <a:endParaRPr sz="1800"/>
          </a:p>
          <a:p>
            <a:pPr indent="-342900" lvl="2" marL="1371600" rtl="0" algn="l">
              <a:lnSpc>
                <a:spcPct val="150000"/>
              </a:lnSpc>
              <a:spcBef>
                <a:spcPts val="0"/>
              </a:spcBef>
              <a:spcAft>
                <a:spcPts val="0"/>
              </a:spcAft>
              <a:buSzPts val="1800"/>
              <a:buChar char="■"/>
            </a:pPr>
            <a:r>
              <a:rPr lang="en" sz="1800"/>
              <a:t>Mandated Comments which just add clutter to the code</a:t>
            </a:r>
            <a:endParaRPr sz="1800"/>
          </a:p>
          <a:p>
            <a:pPr indent="-342900" lvl="2" marL="1371600" rtl="0" algn="l">
              <a:lnSpc>
                <a:spcPct val="150000"/>
              </a:lnSpc>
              <a:spcBef>
                <a:spcPts val="0"/>
              </a:spcBef>
              <a:spcAft>
                <a:spcPts val="0"/>
              </a:spcAft>
              <a:buSzPts val="1800"/>
              <a:buChar char="■"/>
            </a:pPr>
            <a:r>
              <a:rPr lang="en" sz="1800"/>
              <a:t>Commented-Out Code</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1061" name="Google Shape;1061;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67" name="Google Shape;1067;p112"/>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Bad Comments</a:t>
            </a:r>
            <a:endParaRPr b="1" sz="1800"/>
          </a:p>
          <a:p>
            <a:pPr indent="-342900" lvl="2" marL="1371600" rtl="0" algn="l">
              <a:lnSpc>
                <a:spcPct val="150000"/>
              </a:lnSpc>
              <a:spcBef>
                <a:spcPts val="0"/>
              </a:spcBef>
              <a:spcAft>
                <a:spcPts val="0"/>
              </a:spcAft>
              <a:buSzPts val="1800"/>
              <a:buChar char="■"/>
            </a:pPr>
            <a:r>
              <a:rPr lang="en" sz="1800"/>
              <a:t>Redundant and non-informative comments</a:t>
            </a:r>
            <a:endParaRPr sz="1800"/>
          </a:p>
          <a:p>
            <a:pPr indent="-342900" lvl="2" marL="1371600" rtl="0" algn="l">
              <a:lnSpc>
                <a:spcPct val="150000"/>
              </a:lnSpc>
              <a:spcBef>
                <a:spcPts val="0"/>
              </a:spcBef>
              <a:spcAft>
                <a:spcPts val="0"/>
              </a:spcAft>
              <a:buSzPts val="1800"/>
              <a:buChar char="■"/>
            </a:pPr>
            <a:r>
              <a:rPr lang="en" sz="1800"/>
              <a:t>Misleading comments</a:t>
            </a:r>
            <a:endParaRPr sz="1800"/>
          </a:p>
          <a:p>
            <a:pPr indent="-342900" lvl="2" marL="1371600" rtl="0" algn="l">
              <a:lnSpc>
                <a:spcPct val="150000"/>
              </a:lnSpc>
              <a:spcBef>
                <a:spcPts val="0"/>
              </a:spcBef>
              <a:spcAft>
                <a:spcPts val="0"/>
              </a:spcAft>
              <a:buSzPts val="1800"/>
              <a:buChar char="■"/>
            </a:pPr>
            <a:r>
              <a:rPr lang="en" sz="1800"/>
              <a:t>Mandated Comments which just add clutter to the code</a:t>
            </a:r>
            <a:endParaRPr sz="1800"/>
          </a:p>
          <a:p>
            <a:pPr indent="-342900" lvl="2" marL="1371600" rtl="0" algn="l">
              <a:lnSpc>
                <a:spcPct val="150000"/>
              </a:lnSpc>
              <a:spcBef>
                <a:spcPts val="0"/>
              </a:spcBef>
              <a:spcAft>
                <a:spcPts val="0"/>
              </a:spcAft>
              <a:buSzPts val="1800"/>
              <a:buChar char="■"/>
            </a:pPr>
            <a:r>
              <a:rPr lang="en" sz="1800"/>
              <a:t>Commented-Out Code</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1068" name="Google Shape;1068;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9" name="Google Shape;1069;p112"/>
          <p:cNvPicPr preferRelativeResize="0"/>
          <p:nvPr/>
        </p:nvPicPr>
        <p:blipFill>
          <a:blip r:embed="rId3">
            <a:alphaModFix/>
          </a:blip>
          <a:stretch>
            <a:fillRect/>
          </a:stretch>
        </p:blipFill>
        <p:spPr>
          <a:xfrm>
            <a:off x="2223221" y="1362225"/>
            <a:ext cx="6803978" cy="3666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75" name="Google Shape;1075;p113"/>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Comments</a:t>
            </a:r>
            <a:endParaRPr sz="1800"/>
          </a:p>
          <a:p>
            <a:pPr indent="-342900" lvl="1" marL="914400" rtl="0" algn="l">
              <a:lnSpc>
                <a:spcPct val="150000"/>
              </a:lnSpc>
              <a:spcBef>
                <a:spcPts val="0"/>
              </a:spcBef>
              <a:spcAft>
                <a:spcPts val="0"/>
              </a:spcAft>
              <a:buSzPts val="1800"/>
              <a:buChar char="●"/>
            </a:pPr>
            <a:r>
              <a:rPr b="1" lang="en" sz="1800"/>
              <a:t>Bad Comments</a:t>
            </a:r>
            <a:endParaRPr b="1" sz="1800"/>
          </a:p>
          <a:p>
            <a:pPr indent="-342900" lvl="2" marL="1371600" rtl="0" algn="l">
              <a:lnSpc>
                <a:spcPct val="150000"/>
              </a:lnSpc>
              <a:spcBef>
                <a:spcPts val="0"/>
              </a:spcBef>
              <a:spcAft>
                <a:spcPts val="0"/>
              </a:spcAft>
              <a:buSzPts val="1800"/>
              <a:buChar char="■"/>
            </a:pPr>
            <a:r>
              <a:rPr lang="en" sz="1800"/>
              <a:t>Redundant and non-informative comments</a:t>
            </a:r>
            <a:endParaRPr sz="1800"/>
          </a:p>
          <a:p>
            <a:pPr indent="-342900" lvl="2" marL="1371600" rtl="0" algn="l">
              <a:lnSpc>
                <a:spcPct val="150000"/>
              </a:lnSpc>
              <a:spcBef>
                <a:spcPts val="0"/>
              </a:spcBef>
              <a:spcAft>
                <a:spcPts val="0"/>
              </a:spcAft>
              <a:buSzPts val="1800"/>
              <a:buChar char="■"/>
            </a:pPr>
            <a:r>
              <a:rPr lang="en" sz="1800"/>
              <a:t>Misleading comments</a:t>
            </a:r>
            <a:endParaRPr sz="1800"/>
          </a:p>
          <a:p>
            <a:pPr indent="-342900" lvl="2" marL="1371600" rtl="0" algn="l">
              <a:lnSpc>
                <a:spcPct val="150000"/>
              </a:lnSpc>
              <a:spcBef>
                <a:spcPts val="0"/>
              </a:spcBef>
              <a:spcAft>
                <a:spcPts val="0"/>
              </a:spcAft>
              <a:buSzPts val="1800"/>
              <a:buChar char="■"/>
            </a:pPr>
            <a:r>
              <a:rPr lang="en" sz="1800"/>
              <a:t>Mandated Comments which just add clutter to the code</a:t>
            </a:r>
            <a:endParaRPr sz="1800"/>
          </a:p>
          <a:p>
            <a:pPr indent="-342900" lvl="2" marL="1371600" rtl="0" algn="l">
              <a:lnSpc>
                <a:spcPct val="150000"/>
              </a:lnSpc>
              <a:spcBef>
                <a:spcPts val="0"/>
              </a:spcBef>
              <a:spcAft>
                <a:spcPts val="0"/>
              </a:spcAft>
              <a:buSzPts val="1800"/>
              <a:buChar char="■"/>
            </a:pPr>
            <a:r>
              <a:rPr lang="en" sz="1800"/>
              <a:t>Commented-Out Code</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1076" name="Google Shape;1076;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77" name="Google Shape;1077;p113"/>
          <p:cNvPicPr preferRelativeResize="0"/>
          <p:nvPr/>
        </p:nvPicPr>
        <p:blipFill>
          <a:blip r:embed="rId3">
            <a:alphaModFix/>
          </a:blip>
          <a:stretch>
            <a:fillRect/>
          </a:stretch>
        </p:blipFill>
        <p:spPr>
          <a:xfrm>
            <a:off x="5387750" y="2465025"/>
            <a:ext cx="3660551" cy="2565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1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83" name="Google Shape;1083;p114"/>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Formatting and Structuring the code</a:t>
            </a:r>
            <a:endParaRPr b="1" sz="1800"/>
          </a:p>
          <a:p>
            <a:pPr indent="-342900" lvl="1" marL="914400" rtl="0" algn="l">
              <a:lnSpc>
                <a:spcPct val="150000"/>
              </a:lnSpc>
              <a:spcBef>
                <a:spcPts val="0"/>
              </a:spcBef>
              <a:spcAft>
                <a:spcPts val="0"/>
              </a:spcAft>
              <a:buSzPts val="1800"/>
              <a:buChar char="●"/>
            </a:pPr>
            <a:r>
              <a:rPr lang="en" sz="1800"/>
              <a:t>The functionality that you create today has a good chance of changing in the next release, but the readability of your code will have a profound effect on all the changes that will ever be made</a:t>
            </a:r>
            <a:br>
              <a:rPr lang="en" sz="1800"/>
            </a:br>
            <a:endParaRPr sz="1800"/>
          </a:p>
          <a:p>
            <a:pPr indent="-342900" lvl="1" marL="914400" rtl="0" algn="l">
              <a:lnSpc>
                <a:spcPct val="150000"/>
              </a:lnSpc>
              <a:spcBef>
                <a:spcPts val="0"/>
              </a:spcBef>
              <a:spcAft>
                <a:spcPts val="0"/>
              </a:spcAft>
              <a:buSzPts val="1800"/>
              <a:buChar char="●"/>
            </a:pPr>
            <a:r>
              <a:rPr lang="en" sz="1800">
                <a:solidFill>
                  <a:schemeClr val="dk1"/>
                </a:solidFill>
              </a:rPr>
              <a:t>Your style of formatting reflect your professionality level.</a:t>
            </a:r>
            <a:endParaRPr sz="1800">
              <a:solidFill>
                <a:schemeClr val="dk1"/>
              </a:solidFill>
            </a:endParaRPr>
          </a:p>
        </p:txBody>
      </p:sp>
      <p:sp>
        <p:nvSpPr>
          <p:cNvPr id="1084" name="Google Shape;1084;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1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90" name="Google Shape;1090;p115"/>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Formatting and Structuring the code</a:t>
            </a:r>
            <a:endParaRPr sz="1800"/>
          </a:p>
          <a:p>
            <a:pPr indent="-342900" lvl="1" marL="914400" rtl="0" algn="l">
              <a:lnSpc>
                <a:spcPct val="150000"/>
              </a:lnSpc>
              <a:spcBef>
                <a:spcPts val="0"/>
              </a:spcBef>
              <a:spcAft>
                <a:spcPts val="0"/>
              </a:spcAft>
              <a:buSzPts val="1800"/>
              <a:buChar char="●"/>
            </a:pPr>
            <a:r>
              <a:rPr b="1" lang="en" sz="1800">
                <a:solidFill>
                  <a:schemeClr val="dk1"/>
                </a:solidFill>
              </a:rPr>
              <a:t>Vertical Formatting</a:t>
            </a:r>
            <a:endParaRPr b="1" sz="1800">
              <a:solidFill>
                <a:schemeClr val="dk1"/>
              </a:solidFill>
            </a:endParaRPr>
          </a:p>
          <a:p>
            <a:pPr indent="-342900" lvl="2" marL="1371600" rtl="0" algn="l">
              <a:lnSpc>
                <a:spcPct val="150000"/>
              </a:lnSpc>
              <a:spcBef>
                <a:spcPts val="0"/>
              </a:spcBef>
              <a:spcAft>
                <a:spcPts val="0"/>
              </a:spcAft>
              <a:buSzPts val="1800"/>
              <a:buChar char="■"/>
            </a:pPr>
            <a:r>
              <a:rPr lang="en" sz="1800">
                <a:solidFill>
                  <a:schemeClr val="dk1"/>
                </a:solidFill>
              </a:rPr>
              <a:t>Reduce the vertical distance	</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Declare variables close where they are used. ( Exception to the debatable issue for instance variables that they should be placed at the top)</a:t>
            </a:r>
            <a:endParaRPr sz="1800">
              <a:solidFill>
                <a:schemeClr val="dk1"/>
              </a:solidFill>
            </a:endParaRPr>
          </a:p>
          <a:p>
            <a:pPr indent="-342900" lvl="3" marL="1828800" rtl="0" algn="l">
              <a:lnSpc>
                <a:spcPct val="150000"/>
              </a:lnSpc>
              <a:spcBef>
                <a:spcPts val="0"/>
              </a:spcBef>
              <a:spcAft>
                <a:spcPts val="0"/>
              </a:spcAft>
              <a:buClr>
                <a:schemeClr val="dk1"/>
              </a:buClr>
              <a:buSzPts val="1800"/>
              <a:buChar char="●"/>
            </a:pPr>
            <a:r>
              <a:rPr lang="en" sz="1800">
                <a:solidFill>
                  <a:schemeClr val="dk1"/>
                </a:solidFill>
              </a:rPr>
              <a:t>Dependent Functions : If one function calls another, they should be vertically close, and the caller should be above the callee,</a:t>
            </a:r>
            <a:endParaRPr sz="1800">
              <a:solidFill>
                <a:schemeClr val="dk1"/>
              </a:solidFill>
            </a:endParaRPr>
          </a:p>
        </p:txBody>
      </p:sp>
      <p:sp>
        <p:nvSpPr>
          <p:cNvPr id="1091" name="Google Shape;1091;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Activity Diagram</a:t>
            </a:r>
            <a:endParaRPr sz="3400"/>
          </a:p>
        </p:txBody>
      </p:sp>
      <p:sp>
        <p:nvSpPr>
          <p:cNvPr id="616" name="Google Shape;616;p5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Cash Withdrawal for an ATM</a:t>
            </a:r>
            <a:endParaRPr sz="1800"/>
          </a:p>
          <a:p>
            <a:pPr indent="-342900" lvl="1" marL="914400" rtl="0" algn="l">
              <a:lnSpc>
                <a:spcPct val="200000"/>
              </a:lnSpc>
              <a:spcBef>
                <a:spcPts val="0"/>
              </a:spcBef>
              <a:spcAft>
                <a:spcPts val="0"/>
              </a:spcAft>
              <a:buSzPts val="1800"/>
              <a:buChar char="○"/>
            </a:pPr>
            <a:r>
              <a:rPr lang="en" sz="1800"/>
              <a:t>Better way to draw, describe verbally the sequence of instructions in their logical order, step by step.</a:t>
            </a:r>
            <a:endParaRPr sz="1800"/>
          </a:p>
          <a:p>
            <a:pPr indent="-342900" lvl="1" marL="914400" rtl="0" algn="l">
              <a:lnSpc>
                <a:spcPct val="200000"/>
              </a:lnSpc>
              <a:spcBef>
                <a:spcPts val="0"/>
              </a:spcBef>
              <a:spcAft>
                <a:spcPts val="0"/>
              </a:spcAft>
              <a:buSzPts val="1800"/>
              <a:buChar char="○"/>
            </a:pPr>
            <a:r>
              <a:rPr lang="en" sz="1800"/>
              <a:t>If needed, you may write them in textual format</a:t>
            </a:r>
            <a:endParaRPr sz="1800"/>
          </a:p>
        </p:txBody>
      </p:sp>
      <p:sp>
        <p:nvSpPr>
          <p:cNvPr id="617" name="Google Shape;617;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1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097" name="Google Shape;1097;p116"/>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Formatting and Structuring the code</a:t>
            </a:r>
            <a:endParaRPr sz="1800"/>
          </a:p>
          <a:p>
            <a:pPr indent="-342900" lvl="1" marL="914400" rtl="0" algn="l">
              <a:lnSpc>
                <a:spcPct val="150000"/>
              </a:lnSpc>
              <a:spcBef>
                <a:spcPts val="0"/>
              </a:spcBef>
              <a:spcAft>
                <a:spcPts val="0"/>
              </a:spcAft>
              <a:buSzPts val="1800"/>
              <a:buChar char="●"/>
            </a:pPr>
            <a:r>
              <a:rPr b="1" lang="en" sz="1800">
                <a:solidFill>
                  <a:schemeClr val="dk1"/>
                </a:solidFill>
              </a:rPr>
              <a:t>Horizontal </a:t>
            </a:r>
            <a:r>
              <a:rPr b="1" lang="en" sz="1800">
                <a:solidFill>
                  <a:schemeClr val="dk1"/>
                </a:solidFill>
              </a:rPr>
              <a:t> Formatting</a:t>
            </a:r>
            <a:endParaRPr b="1" sz="1800">
              <a:solidFill>
                <a:schemeClr val="dk1"/>
              </a:solidFill>
            </a:endParaRPr>
          </a:p>
          <a:p>
            <a:pPr indent="-342900" lvl="2" marL="1371600" rtl="0" algn="l">
              <a:lnSpc>
                <a:spcPct val="150000"/>
              </a:lnSpc>
              <a:spcBef>
                <a:spcPts val="0"/>
              </a:spcBef>
              <a:spcAft>
                <a:spcPts val="0"/>
              </a:spcAft>
              <a:buSzPts val="1800"/>
              <a:buChar char="■"/>
            </a:pPr>
            <a:r>
              <a:rPr lang="en" sz="1800">
                <a:solidFill>
                  <a:schemeClr val="dk1"/>
                </a:solidFill>
              </a:rPr>
              <a:t>Number of columns ( no more than 120 characters)</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Use </a:t>
            </a:r>
            <a:r>
              <a:rPr lang="en" sz="1800">
                <a:solidFill>
                  <a:schemeClr val="dk1"/>
                </a:solidFill>
              </a:rPr>
              <a:t>Horizontal Alignment</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Strict use of Indentation</a:t>
            </a:r>
            <a:endParaRPr sz="1800">
              <a:solidFill>
                <a:schemeClr val="dk1"/>
              </a:solidFill>
            </a:endParaRPr>
          </a:p>
        </p:txBody>
      </p:sp>
      <p:sp>
        <p:nvSpPr>
          <p:cNvPr id="1098" name="Google Shape;1098;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1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104" name="Google Shape;1104;p117"/>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Formatting and Structuring the code</a:t>
            </a:r>
            <a:endParaRPr sz="1800"/>
          </a:p>
          <a:p>
            <a:pPr indent="-342900" lvl="1" marL="914400" rtl="0" algn="l">
              <a:lnSpc>
                <a:spcPct val="150000"/>
              </a:lnSpc>
              <a:spcBef>
                <a:spcPts val="0"/>
              </a:spcBef>
              <a:spcAft>
                <a:spcPts val="0"/>
              </a:spcAft>
              <a:buSzPts val="1800"/>
              <a:buChar char="●"/>
            </a:pPr>
            <a:r>
              <a:rPr b="1" lang="en" sz="1800">
                <a:solidFill>
                  <a:schemeClr val="dk1"/>
                </a:solidFill>
              </a:rPr>
              <a:t>Horizontal  Formatting</a:t>
            </a:r>
            <a:endParaRPr b="1" sz="1800">
              <a:solidFill>
                <a:schemeClr val="dk1"/>
              </a:solidFill>
            </a:endParaRPr>
          </a:p>
          <a:p>
            <a:pPr indent="-342900" lvl="2" marL="1371600" rtl="0" algn="l">
              <a:lnSpc>
                <a:spcPct val="150000"/>
              </a:lnSpc>
              <a:spcBef>
                <a:spcPts val="0"/>
              </a:spcBef>
              <a:spcAft>
                <a:spcPts val="0"/>
              </a:spcAft>
              <a:buSzPts val="1800"/>
              <a:buChar char="■"/>
            </a:pPr>
            <a:r>
              <a:rPr lang="en" sz="1800">
                <a:solidFill>
                  <a:schemeClr val="dk1"/>
                </a:solidFill>
              </a:rPr>
              <a:t>Number of columns ( no more than 120 characters)</a:t>
            </a: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Use Horizontal Alignment</a:t>
            </a:r>
            <a:br>
              <a:rPr lang="en" sz="1800">
                <a:solidFill>
                  <a:schemeClr val="dk1"/>
                </a:solidFill>
              </a:rPr>
            </a:br>
            <a:br>
              <a:rPr lang="en" sz="1800">
                <a:solidFill>
                  <a:schemeClr val="dk1"/>
                </a:solidFill>
              </a:rPr>
            </a:br>
            <a:endParaRPr sz="1800">
              <a:solidFill>
                <a:schemeClr val="dk1"/>
              </a:solidFill>
            </a:endParaRPr>
          </a:p>
          <a:p>
            <a:pPr indent="-342900" lvl="2" marL="1371600" rtl="0" algn="l">
              <a:lnSpc>
                <a:spcPct val="150000"/>
              </a:lnSpc>
              <a:spcBef>
                <a:spcPts val="0"/>
              </a:spcBef>
              <a:spcAft>
                <a:spcPts val="0"/>
              </a:spcAft>
              <a:buClr>
                <a:schemeClr val="dk1"/>
              </a:buClr>
              <a:buSzPts val="1800"/>
              <a:buChar char="■"/>
            </a:pPr>
            <a:r>
              <a:rPr lang="en" sz="1800">
                <a:solidFill>
                  <a:schemeClr val="dk1"/>
                </a:solidFill>
              </a:rPr>
              <a:t>Strict use of Indentation</a:t>
            </a:r>
            <a:endParaRPr sz="1800">
              <a:solidFill>
                <a:schemeClr val="dk1"/>
              </a:solidFill>
            </a:endParaRPr>
          </a:p>
        </p:txBody>
      </p:sp>
      <p:sp>
        <p:nvSpPr>
          <p:cNvPr id="1105" name="Google Shape;1105;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6" name="Google Shape;1106;p117"/>
          <p:cNvPicPr preferRelativeResize="0"/>
          <p:nvPr/>
        </p:nvPicPr>
        <p:blipFill>
          <a:blip r:embed="rId3">
            <a:alphaModFix/>
          </a:blip>
          <a:stretch>
            <a:fillRect/>
          </a:stretch>
        </p:blipFill>
        <p:spPr>
          <a:xfrm>
            <a:off x="347213" y="225913"/>
            <a:ext cx="7980974" cy="48401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11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Programming Principles: Clean Code</a:t>
            </a:r>
            <a:endParaRPr sz="3400"/>
          </a:p>
        </p:txBody>
      </p:sp>
      <p:sp>
        <p:nvSpPr>
          <p:cNvPr id="1112" name="Google Shape;1112;p118"/>
          <p:cNvSpPr txBox="1"/>
          <p:nvPr>
            <p:ph idx="2" type="subTitle"/>
          </p:nvPr>
        </p:nvSpPr>
        <p:spPr>
          <a:xfrm>
            <a:off x="202125" y="1476550"/>
            <a:ext cx="87696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Handling of Exceptions and Errors</a:t>
            </a:r>
            <a:endParaRPr b="1" sz="1800"/>
          </a:p>
          <a:p>
            <a:pPr indent="-342900" lvl="1" marL="914400" rtl="0" algn="l">
              <a:lnSpc>
                <a:spcPct val="150000"/>
              </a:lnSpc>
              <a:spcBef>
                <a:spcPts val="0"/>
              </a:spcBef>
              <a:spcAft>
                <a:spcPts val="0"/>
              </a:spcAft>
              <a:buSzPts val="1800"/>
              <a:buChar char="●"/>
            </a:pPr>
            <a:r>
              <a:rPr lang="en" sz="1800">
                <a:solidFill>
                  <a:schemeClr val="dk1"/>
                </a:solidFill>
              </a:rPr>
              <a:t>Employ defensive programming approach where to anticipate for possible errors, invalid data or illegal cases to treat them.</a:t>
            </a:r>
            <a:br>
              <a:rPr lang="en" sz="1800">
                <a:solidFill>
                  <a:schemeClr val="dk1"/>
                </a:solidFill>
              </a:rPr>
            </a:br>
            <a:endParaRPr sz="1800">
              <a:solidFill>
                <a:schemeClr val="dk1"/>
              </a:solidFill>
            </a:endParaRPr>
          </a:p>
          <a:p>
            <a:pPr indent="-342900" lvl="1" marL="914400" rtl="0" algn="l">
              <a:lnSpc>
                <a:spcPct val="150000"/>
              </a:lnSpc>
              <a:spcBef>
                <a:spcPts val="0"/>
              </a:spcBef>
              <a:spcAft>
                <a:spcPts val="0"/>
              </a:spcAft>
              <a:buClr>
                <a:schemeClr val="dk1"/>
              </a:buClr>
              <a:buSzPts val="1800"/>
              <a:buChar char="●"/>
            </a:pPr>
            <a:r>
              <a:rPr lang="en" sz="1800">
                <a:solidFill>
                  <a:schemeClr val="dk1"/>
                </a:solidFill>
              </a:rPr>
              <a:t>Use Exception and handle all those errors whilst </a:t>
            </a:r>
            <a:r>
              <a:rPr b="1" lang="en" sz="1800">
                <a:solidFill>
                  <a:schemeClr val="dk1"/>
                </a:solidFill>
              </a:rPr>
              <a:t>ensuring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b="1" lang="en" sz="1800">
                <a:solidFill>
                  <a:schemeClr val="dk1"/>
                </a:solidFill>
              </a:rPr>
              <a:t>The that your software continue to flow normally </a:t>
            </a:r>
            <a:endParaRPr b="1" sz="1800">
              <a:solidFill>
                <a:schemeClr val="dk1"/>
              </a:solidFill>
            </a:endParaRPr>
          </a:p>
          <a:p>
            <a:pPr indent="-342900" lvl="2" marL="1371600" rtl="0" algn="l">
              <a:lnSpc>
                <a:spcPct val="150000"/>
              </a:lnSpc>
              <a:spcBef>
                <a:spcPts val="0"/>
              </a:spcBef>
              <a:spcAft>
                <a:spcPts val="0"/>
              </a:spcAft>
              <a:buClr>
                <a:schemeClr val="dk1"/>
              </a:buClr>
              <a:buSzPts val="1800"/>
              <a:buChar char="■"/>
            </a:pPr>
            <a:r>
              <a:rPr b="1" lang="en" sz="1800">
                <a:solidFill>
                  <a:schemeClr val="dk1"/>
                </a:solidFill>
              </a:rPr>
              <a:t>The data is always in a consistent state after handling an exception</a:t>
            </a:r>
            <a:endParaRPr b="1" sz="1800">
              <a:solidFill>
                <a:schemeClr val="dk1"/>
              </a:solidFill>
            </a:endParaRPr>
          </a:p>
          <a:p>
            <a:pPr indent="-342900" lvl="1" marL="914400" rtl="0" algn="l">
              <a:lnSpc>
                <a:spcPct val="150000"/>
              </a:lnSpc>
              <a:spcBef>
                <a:spcPts val="0"/>
              </a:spcBef>
              <a:spcAft>
                <a:spcPts val="0"/>
              </a:spcAft>
              <a:buClr>
                <a:schemeClr val="dk1"/>
              </a:buClr>
              <a:buSzPts val="1800"/>
              <a:buChar char="●"/>
            </a:pPr>
            <a:r>
              <a:rPr b="1" lang="en" sz="1800">
                <a:solidFill>
                  <a:schemeClr val="dk1"/>
                </a:solidFill>
              </a:rPr>
              <a:t>Never EVER trust the End-User, Expect all evil stuff from them.</a:t>
            </a:r>
            <a:endParaRPr b="1" sz="1800">
              <a:solidFill>
                <a:schemeClr val="dk1"/>
              </a:solidFill>
            </a:endParaRPr>
          </a:p>
        </p:txBody>
      </p:sp>
      <p:sp>
        <p:nvSpPr>
          <p:cNvPr id="1113" name="Google Shape;1113;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Clean Code : Programming Principles</a:t>
            </a:r>
            <a:endParaRPr sz="3400"/>
          </a:p>
        </p:txBody>
      </p:sp>
      <p:sp>
        <p:nvSpPr>
          <p:cNvPr id="1119" name="Google Shape;1119;p11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How to detect that code is bad ( Code smells ) ?</a:t>
            </a:r>
            <a:endParaRPr sz="1800"/>
          </a:p>
        </p:txBody>
      </p:sp>
      <p:sp>
        <p:nvSpPr>
          <p:cNvPr id="1120" name="Google Shape;1120;p1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2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Clean Code : Programming Principles</a:t>
            </a:r>
            <a:endParaRPr sz="3400"/>
          </a:p>
        </p:txBody>
      </p:sp>
      <p:sp>
        <p:nvSpPr>
          <p:cNvPr id="1126" name="Google Shape;1126;p12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For Clean Code, it should be :</a:t>
            </a:r>
            <a:endParaRPr sz="1800"/>
          </a:p>
        </p:txBody>
      </p:sp>
      <p:sp>
        <p:nvSpPr>
          <p:cNvPr id="1127" name="Google Shape;1127;p1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8" name="Google Shape;1128;p120"/>
          <p:cNvSpPr txBox="1"/>
          <p:nvPr>
            <p:ph idx="2" type="subTitle"/>
          </p:nvPr>
        </p:nvSpPr>
        <p:spPr>
          <a:xfrm>
            <a:off x="1213300" y="2186225"/>
            <a:ext cx="5835600" cy="2755200"/>
          </a:xfrm>
          <a:prstGeom prst="rect">
            <a:avLst/>
          </a:prstGeom>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SzPts val="1600"/>
              <a:buChar char="●"/>
            </a:pPr>
            <a:r>
              <a:rPr i="1" lang="en" sz="1600">
                <a:solidFill>
                  <a:schemeClr val="dk2"/>
                </a:solidFill>
              </a:rPr>
              <a:t>Code are written for people not machines..</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it’s Focused</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Readable, simple and direct with no clutter</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Compact and literate</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Contains only what is necessary</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Makes it easy for other developers to enhance it</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Looks like it’s author cares</a:t>
            </a:r>
            <a:endParaRPr i="1" sz="1600">
              <a:solidFill>
                <a:schemeClr val="dk2"/>
              </a:solidFill>
            </a:endParaRPr>
          </a:p>
          <a:p>
            <a:pPr indent="-330200" lvl="0" marL="457200" marR="0" rtl="0" algn="l">
              <a:lnSpc>
                <a:spcPct val="150000"/>
              </a:lnSpc>
              <a:spcBef>
                <a:spcPts val="0"/>
              </a:spcBef>
              <a:spcAft>
                <a:spcPts val="0"/>
              </a:spcAft>
              <a:buSzPts val="1600"/>
              <a:buChar char="●"/>
            </a:pPr>
            <a:r>
              <a:rPr i="1" lang="en" sz="1600">
                <a:solidFill>
                  <a:schemeClr val="dk2"/>
                </a:solidFill>
              </a:rPr>
              <a:t>Contains no duplicates</a:t>
            </a:r>
            <a:endParaRPr i="1" sz="1600">
              <a:solidFill>
                <a:schemeClr val="dk2"/>
              </a:solidFill>
            </a:endParaRPr>
          </a:p>
          <a:p>
            <a:pPr indent="0" lvl="0" marL="0" marR="0" rtl="0" algn="l">
              <a:lnSpc>
                <a:spcPct val="150000"/>
              </a:lnSpc>
              <a:spcBef>
                <a:spcPts val="1600"/>
              </a:spcBef>
              <a:spcAft>
                <a:spcPts val="1600"/>
              </a:spcAft>
              <a:buNone/>
            </a:pPr>
            <a:r>
              <a:t/>
            </a:r>
            <a:endParaRPr b="1" i="1" sz="16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2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Refactoring of Software Code</a:t>
            </a:r>
            <a:endParaRPr sz="3400"/>
          </a:p>
        </p:txBody>
      </p:sp>
      <p:sp>
        <p:nvSpPr>
          <p:cNvPr id="1134" name="Google Shape;1134;p12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Definition :</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Refactoring is the process of altering source code whilst keeping its existing functionality unchanged.</a:t>
            </a:r>
            <a:endParaRPr sz="1800">
              <a:solidFill>
                <a:schemeClr val="dk2"/>
              </a:solidFill>
            </a:endParaRPr>
          </a:p>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Why Refactoring :</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To improve readability and maintainability</a:t>
            </a:r>
            <a:endParaRPr sz="1800"/>
          </a:p>
          <a:p>
            <a:pPr indent="-342900" lvl="1" marL="914400" marR="0" rtl="0" algn="l">
              <a:lnSpc>
                <a:spcPct val="150000"/>
              </a:lnSpc>
              <a:spcBef>
                <a:spcPts val="0"/>
              </a:spcBef>
              <a:spcAft>
                <a:spcPts val="0"/>
              </a:spcAft>
              <a:buSzPts val="1800"/>
              <a:buChar char="○"/>
            </a:pPr>
            <a:r>
              <a:rPr lang="en" sz="1800"/>
              <a:t>To account for new enhancements as design evolves for new requirements.</a:t>
            </a:r>
            <a:endParaRPr sz="1800"/>
          </a:p>
        </p:txBody>
      </p:sp>
      <p:sp>
        <p:nvSpPr>
          <p:cNvPr id="1135" name="Google Shape;1135;p1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2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Refactoring of Software Code</a:t>
            </a:r>
            <a:endParaRPr sz="3400"/>
          </a:p>
        </p:txBody>
      </p:sp>
      <p:sp>
        <p:nvSpPr>
          <p:cNvPr id="1141" name="Google Shape;1141;p12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What types of changes are </a:t>
            </a:r>
            <a:r>
              <a:rPr lang="en" sz="1800">
                <a:solidFill>
                  <a:schemeClr val="dk2"/>
                </a:solidFill>
              </a:rPr>
              <a:t>involved</a:t>
            </a:r>
            <a:r>
              <a:rPr lang="en" sz="1800">
                <a:solidFill>
                  <a:schemeClr val="dk2"/>
                </a:solidFill>
              </a:rPr>
              <a:t> in the refactoring process.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t>Renaming  ( variables, classes, methods …)</a:t>
            </a:r>
            <a:endParaRPr sz="1800"/>
          </a:p>
          <a:p>
            <a:pPr indent="-342900" lvl="1" marL="914400" marR="0" rtl="0" algn="l">
              <a:lnSpc>
                <a:spcPct val="150000"/>
              </a:lnSpc>
              <a:spcBef>
                <a:spcPts val="0"/>
              </a:spcBef>
              <a:spcAft>
                <a:spcPts val="0"/>
              </a:spcAft>
              <a:buSzPts val="1800"/>
              <a:buChar char="○"/>
            </a:pPr>
            <a:r>
              <a:rPr lang="en" sz="1800"/>
              <a:t>Promoting attribute to class</a:t>
            </a:r>
            <a:endParaRPr sz="1800"/>
          </a:p>
          <a:p>
            <a:pPr indent="-342900" lvl="1" marL="914400" marR="0" rtl="0" algn="l">
              <a:lnSpc>
                <a:spcPct val="150000"/>
              </a:lnSpc>
              <a:spcBef>
                <a:spcPts val="0"/>
              </a:spcBef>
              <a:spcAft>
                <a:spcPts val="0"/>
              </a:spcAft>
              <a:buSzPts val="1800"/>
              <a:buChar char="○"/>
            </a:pPr>
            <a:r>
              <a:rPr lang="en" sz="1800"/>
              <a:t>Composing methods</a:t>
            </a:r>
            <a:endParaRPr sz="1800"/>
          </a:p>
          <a:p>
            <a:pPr indent="-342900" lvl="1" marL="914400" marR="0" rtl="0" algn="l">
              <a:lnSpc>
                <a:spcPct val="150000"/>
              </a:lnSpc>
              <a:spcBef>
                <a:spcPts val="0"/>
              </a:spcBef>
              <a:spcAft>
                <a:spcPts val="0"/>
              </a:spcAft>
              <a:buSzPts val="1800"/>
              <a:buChar char="○"/>
            </a:pPr>
            <a:r>
              <a:rPr lang="en" sz="1800"/>
              <a:t>Moving features ( variables or methods )  between classes/objects</a:t>
            </a:r>
            <a:endParaRPr sz="1800"/>
          </a:p>
          <a:p>
            <a:pPr indent="-342900" lvl="1" marL="914400" marR="0" rtl="0" algn="l">
              <a:lnSpc>
                <a:spcPct val="150000"/>
              </a:lnSpc>
              <a:spcBef>
                <a:spcPts val="0"/>
              </a:spcBef>
              <a:spcAft>
                <a:spcPts val="0"/>
              </a:spcAft>
              <a:buSzPts val="1800"/>
              <a:buChar char="○"/>
            </a:pPr>
            <a:r>
              <a:rPr lang="en" sz="1800"/>
              <a:t>Organizing and Simplifying code</a:t>
            </a:r>
            <a:endParaRPr sz="1800"/>
          </a:p>
          <a:p>
            <a:pPr indent="-342900" lvl="1" marL="914400" marR="0" rtl="0" algn="l">
              <a:lnSpc>
                <a:spcPct val="150000"/>
              </a:lnSpc>
              <a:spcBef>
                <a:spcPts val="0"/>
              </a:spcBef>
              <a:spcAft>
                <a:spcPts val="0"/>
              </a:spcAft>
              <a:buSzPts val="1800"/>
              <a:buChar char="○"/>
            </a:pPr>
            <a:r>
              <a:rPr lang="en" sz="1800"/>
              <a:t>Big Refactoring</a:t>
            </a:r>
            <a:endParaRPr sz="1800"/>
          </a:p>
          <a:p>
            <a:pPr indent="-342900" lvl="0" marL="457200" marR="0" rtl="0" algn="l">
              <a:lnSpc>
                <a:spcPct val="150000"/>
              </a:lnSpc>
              <a:spcBef>
                <a:spcPts val="0"/>
              </a:spcBef>
              <a:spcAft>
                <a:spcPts val="0"/>
              </a:spcAft>
              <a:buSzPts val="1800"/>
              <a:buChar char="●"/>
            </a:pPr>
            <a:r>
              <a:rPr lang="en" sz="1800"/>
              <a:t>Note that most IDEs offer wizards and tools to assist with the refactoring.</a:t>
            </a:r>
            <a:endParaRPr sz="1800"/>
          </a:p>
        </p:txBody>
      </p:sp>
      <p:sp>
        <p:nvSpPr>
          <p:cNvPr id="1142" name="Google Shape;1142;p1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12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Refactoring of Software Code</a:t>
            </a:r>
            <a:endParaRPr sz="3400"/>
          </a:p>
        </p:txBody>
      </p:sp>
      <p:sp>
        <p:nvSpPr>
          <p:cNvPr id="1148" name="Google Shape;1148;p12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What types of changes are involved in the refactoring process.</a:t>
            </a:r>
            <a:endParaRPr sz="1800">
              <a:solidFill>
                <a:schemeClr val="dk2"/>
              </a:solidFill>
            </a:endParaRPr>
          </a:p>
          <a:p>
            <a:pPr indent="-342900" lvl="1" marL="914400" marR="0" rtl="0" algn="l">
              <a:lnSpc>
                <a:spcPct val="150000"/>
              </a:lnSpc>
              <a:spcBef>
                <a:spcPts val="0"/>
              </a:spcBef>
              <a:spcAft>
                <a:spcPts val="0"/>
              </a:spcAft>
              <a:buSzPts val="1800"/>
              <a:buChar char="○"/>
            </a:pPr>
            <a:r>
              <a:rPr lang="en" sz="1800"/>
              <a:t>Renaming  ( variables, classes, methods …)</a:t>
            </a:r>
            <a:endParaRPr sz="1800"/>
          </a:p>
          <a:p>
            <a:pPr indent="-342900" lvl="1" marL="914400" marR="0" rtl="0" algn="l">
              <a:lnSpc>
                <a:spcPct val="150000"/>
              </a:lnSpc>
              <a:spcBef>
                <a:spcPts val="0"/>
              </a:spcBef>
              <a:spcAft>
                <a:spcPts val="0"/>
              </a:spcAft>
              <a:buSzPts val="1800"/>
              <a:buChar char="○"/>
            </a:pPr>
            <a:r>
              <a:rPr lang="en" sz="1800"/>
              <a:t>Promoting attribute to class</a:t>
            </a:r>
            <a:endParaRPr sz="1800"/>
          </a:p>
          <a:p>
            <a:pPr indent="-342900" lvl="1" marL="914400" marR="0" rtl="0" algn="l">
              <a:lnSpc>
                <a:spcPct val="150000"/>
              </a:lnSpc>
              <a:spcBef>
                <a:spcPts val="0"/>
              </a:spcBef>
              <a:spcAft>
                <a:spcPts val="0"/>
              </a:spcAft>
              <a:buSzPts val="1800"/>
              <a:buChar char="○"/>
            </a:pPr>
            <a:r>
              <a:rPr lang="en" sz="1800"/>
              <a:t>Composing methods</a:t>
            </a:r>
            <a:endParaRPr sz="1800"/>
          </a:p>
          <a:p>
            <a:pPr indent="-342900" lvl="1" marL="914400" marR="0" rtl="0" algn="l">
              <a:lnSpc>
                <a:spcPct val="150000"/>
              </a:lnSpc>
              <a:spcBef>
                <a:spcPts val="0"/>
              </a:spcBef>
              <a:spcAft>
                <a:spcPts val="0"/>
              </a:spcAft>
              <a:buSzPts val="1800"/>
              <a:buChar char="○"/>
            </a:pPr>
            <a:r>
              <a:rPr lang="en" sz="1800"/>
              <a:t>Moving features ( variables or methods )  between classes/objects</a:t>
            </a:r>
            <a:endParaRPr sz="1800"/>
          </a:p>
          <a:p>
            <a:pPr indent="-342900" lvl="1" marL="914400" marR="0" rtl="0" algn="l">
              <a:lnSpc>
                <a:spcPct val="150000"/>
              </a:lnSpc>
              <a:spcBef>
                <a:spcPts val="0"/>
              </a:spcBef>
              <a:spcAft>
                <a:spcPts val="0"/>
              </a:spcAft>
              <a:buSzPts val="1800"/>
              <a:buChar char="○"/>
            </a:pPr>
            <a:r>
              <a:rPr lang="en" sz="1800"/>
              <a:t>Organizing and Simplifying code</a:t>
            </a:r>
            <a:endParaRPr sz="1800"/>
          </a:p>
          <a:p>
            <a:pPr indent="-342900" lvl="1" marL="914400" marR="0" rtl="0" algn="l">
              <a:lnSpc>
                <a:spcPct val="150000"/>
              </a:lnSpc>
              <a:spcBef>
                <a:spcPts val="0"/>
              </a:spcBef>
              <a:spcAft>
                <a:spcPts val="0"/>
              </a:spcAft>
              <a:buSzPts val="1800"/>
              <a:buChar char="○"/>
            </a:pPr>
            <a:r>
              <a:rPr lang="en" sz="1800"/>
              <a:t>Big Refactoring</a:t>
            </a:r>
            <a:endParaRPr sz="1800"/>
          </a:p>
        </p:txBody>
      </p:sp>
      <p:sp>
        <p:nvSpPr>
          <p:cNvPr id="1149" name="Google Shape;1149;p1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0" name="Google Shape;1150;p123"/>
          <p:cNvPicPr preferRelativeResize="0"/>
          <p:nvPr/>
        </p:nvPicPr>
        <p:blipFill>
          <a:blip r:embed="rId3">
            <a:alphaModFix/>
          </a:blip>
          <a:stretch>
            <a:fillRect/>
          </a:stretch>
        </p:blipFill>
        <p:spPr>
          <a:xfrm>
            <a:off x="2417625" y="889713"/>
            <a:ext cx="6438900" cy="41433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12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Technological Tools:</a:t>
            </a:r>
            <a:br>
              <a:rPr lang="en" sz="3400"/>
            </a:br>
            <a:r>
              <a:rPr lang="en" sz="3400"/>
              <a:t>Programming Languages</a:t>
            </a:r>
            <a:endParaRPr sz="3400"/>
          </a:p>
        </p:txBody>
      </p:sp>
      <p:sp>
        <p:nvSpPr>
          <p:cNvPr id="1156" name="Google Shape;1156;p12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Factors for choosing a programming language:</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Experience</a:t>
            </a:r>
            <a:endParaRPr sz="1800"/>
          </a:p>
          <a:p>
            <a:pPr indent="-342900" lvl="1" marL="914400" marR="0" rtl="0" algn="l">
              <a:lnSpc>
                <a:spcPct val="150000"/>
              </a:lnSpc>
              <a:spcBef>
                <a:spcPts val="0"/>
              </a:spcBef>
              <a:spcAft>
                <a:spcPts val="0"/>
              </a:spcAft>
              <a:buSzPts val="1800"/>
              <a:buChar char="○"/>
            </a:pPr>
            <a:r>
              <a:rPr lang="en" sz="1800"/>
              <a:t>Portability</a:t>
            </a:r>
            <a:endParaRPr sz="1800"/>
          </a:p>
          <a:p>
            <a:pPr indent="-342900" lvl="1" marL="914400" marR="0" rtl="0" algn="l">
              <a:lnSpc>
                <a:spcPct val="150000"/>
              </a:lnSpc>
              <a:spcBef>
                <a:spcPts val="0"/>
              </a:spcBef>
              <a:spcAft>
                <a:spcPts val="0"/>
              </a:spcAft>
              <a:buSzPts val="1800"/>
              <a:buChar char="○"/>
            </a:pPr>
            <a:r>
              <a:rPr lang="en" sz="1800"/>
              <a:t>Community Support</a:t>
            </a:r>
            <a:endParaRPr sz="1800"/>
          </a:p>
          <a:p>
            <a:pPr indent="-342900" lvl="1" marL="914400" marR="0" rtl="0" algn="l">
              <a:lnSpc>
                <a:spcPct val="150000"/>
              </a:lnSpc>
              <a:spcBef>
                <a:spcPts val="0"/>
              </a:spcBef>
              <a:spcAft>
                <a:spcPts val="0"/>
              </a:spcAft>
              <a:buSzPts val="1800"/>
              <a:buChar char="○"/>
            </a:pPr>
            <a:r>
              <a:rPr lang="en" sz="1800"/>
              <a:t>Richness of available </a:t>
            </a:r>
            <a:r>
              <a:rPr lang="en" sz="1800"/>
              <a:t>libraries and</a:t>
            </a:r>
            <a:r>
              <a:rPr lang="en" sz="1800"/>
              <a:t> components</a:t>
            </a:r>
            <a:endParaRPr sz="1800"/>
          </a:p>
          <a:p>
            <a:pPr indent="-342900" lvl="1" marL="914400" marR="0" rtl="0" algn="l">
              <a:lnSpc>
                <a:spcPct val="150000"/>
              </a:lnSpc>
              <a:spcBef>
                <a:spcPts val="0"/>
              </a:spcBef>
              <a:spcAft>
                <a:spcPts val="0"/>
              </a:spcAft>
              <a:buSzPts val="1800"/>
              <a:buChar char="○"/>
            </a:pPr>
            <a:r>
              <a:rPr lang="en" sz="1800"/>
              <a:t>Context of use.</a:t>
            </a:r>
            <a:endParaRPr sz="1800"/>
          </a:p>
          <a:p>
            <a:pPr indent="-342900" lvl="0" marL="457200" marR="0" rtl="0" algn="l">
              <a:lnSpc>
                <a:spcPct val="150000"/>
              </a:lnSpc>
              <a:spcBef>
                <a:spcPts val="0"/>
              </a:spcBef>
              <a:spcAft>
                <a:spcPts val="0"/>
              </a:spcAft>
              <a:buClr>
                <a:schemeClr val="dk2"/>
              </a:buClr>
              <a:buSzPts val="1800"/>
              <a:buChar char="●"/>
            </a:pPr>
            <a:r>
              <a:rPr lang="en" sz="1800">
                <a:solidFill>
                  <a:schemeClr val="dk2"/>
                </a:solidFill>
              </a:rPr>
              <a:t>Or even use shell programming</a:t>
            </a:r>
            <a:r>
              <a:rPr lang="en" sz="1800">
                <a:solidFill>
                  <a:schemeClr val="dk2"/>
                </a:solidFill>
              </a:rPr>
              <a:t> when necessary..</a:t>
            </a:r>
            <a:endParaRPr sz="1800">
              <a:solidFill>
                <a:schemeClr val="dk2"/>
              </a:solidFill>
            </a:endParaRPr>
          </a:p>
        </p:txBody>
      </p:sp>
      <p:sp>
        <p:nvSpPr>
          <p:cNvPr id="1157" name="Google Shape;1157;p1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25"/>
          <p:cNvSpPr txBox="1"/>
          <p:nvPr>
            <p:ph type="title"/>
          </p:nvPr>
        </p:nvSpPr>
        <p:spPr>
          <a:xfrm>
            <a:off x="0" y="225925"/>
            <a:ext cx="59034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Technological Tools:</a:t>
            </a:r>
            <a:br>
              <a:rPr lang="en" sz="3400"/>
            </a:br>
            <a:r>
              <a:rPr lang="en" sz="3400"/>
              <a:t>Development Environment</a:t>
            </a:r>
            <a:endParaRPr sz="3400"/>
          </a:p>
        </p:txBody>
      </p:sp>
      <p:sp>
        <p:nvSpPr>
          <p:cNvPr id="1163" name="Google Shape;1163;p12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Choosing the right IDE can have an enormous impact on the productivity </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Can easily see the structure of the code including direct access to :</a:t>
            </a:r>
            <a:endParaRPr sz="1800"/>
          </a:p>
          <a:p>
            <a:pPr indent="-342900" lvl="2" marL="1371600" marR="0" rtl="0" algn="l">
              <a:lnSpc>
                <a:spcPct val="150000"/>
              </a:lnSpc>
              <a:spcBef>
                <a:spcPts val="0"/>
              </a:spcBef>
              <a:spcAft>
                <a:spcPts val="0"/>
              </a:spcAft>
              <a:buSzPts val="1800"/>
              <a:buChar char="■"/>
            </a:pPr>
            <a:r>
              <a:rPr lang="en" sz="1800"/>
              <a:t>Instance Variables</a:t>
            </a:r>
            <a:endParaRPr sz="1800"/>
          </a:p>
          <a:p>
            <a:pPr indent="-342900" lvl="2" marL="1371600" marR="0" rtl="0" algn="l">
              <a:lnSpc>
                <a:spcPct val="150000"/>
              </a:lnSpc>
              <a:spcBef>
                <a:spcPts val="0"/>
              </a:spcBef>
              <a:spcAft>
                <a:spcPts val="0"/>
              </a:spcAft>
              <a:buSzPts val="1800"/>
              <a:buChar char="■"/>
            </a:pPr>
            <a:r>
              <a:rPr lang="en" sz="1800"/>
              <a:t>Methods/Functions</a:t>
            </a:r>
            <a:endParaRPr sz="1800"/>
          </a:p>
          <a:p>
            <a:pPr indent="-342900" lvl="2" marL="1371600" marR="0" rtl="0" algn="l">
              <a:lnSpc>
                <a:spcPct val="150000"/>
              </a:lnSpc>
              <a:spcBef>
                <a:spcPts val="0"/>
              </a:spcBef>
              <a:spcAft>
                <a:spcPts val="0"/>
              </a:spcAft>
              <a:buSzPts val="1800"/>
              <a:buChar char="■"/>
            </a:pPr>
            <a:r>
              <a:rPr lang="en" sz="1800"/>
              <a:t>Classes</a:t>
            </a:r>
            <a:endParaRPr sz="1800"/>
          </a:p>
          <a:p>
            <a:pPr indent="-342900" lvl="0" marL="457200" marR="0" rtl="0" algn="l">
              <a:lnSpc>
                <a:spcPct val="150000"/>
              </a:lnSpc>
              <a:spcBef>
                <a:spcPts val="0"/>
              </a:spcBef>
              <a:spcAft>
                <a:spcPts val="0"/>
              </a:spcAft>
              <a:buSzPts val="1800"/>
              <a:buChar char="●"/>
            </a:pPr>
            <a:r>
              <a:rPr lang="en" sz="1800"/>
              <a:t>Use GIT to track changes + Make Branches containing one small functionality.</a:t>
            </a:r>
            <a:endParaRPr sz="1800"/>
          </a:p>
          <a:p>
            <a:pPr indent="-342900" lvl="0" marL="457200" marR="0" rtl="0" algn="l">
              <a:lnSpc>
                <a:spcPct val="150000"/>
              </a:lnSpc>
              <a:spcBef>
                <a:spcPts val="0"/>
              </a:spcBef>
              <a:spcAft>
                <a:spcPts val="0"/>
              </a:spcAft>
              <a:buSzPts val="1800"/>
              <a:buChar char="●"/>
            </a:pPr>
            <a:r>
              <a:rPr lang="en" sz="1800"/>
              <a:t>If needed, use virtual environment or virtual container for development to avoid messing your personal computer.</a:t>
            </a:r>
            <a:endParaRPr sz="1800"/>
          </a:p>
        </p:txBody>
      </p:sp>
      <p:sp>
        <p:nvSpPr>
          <p:cNvPr id="1164" name="Google Shape;1164;p1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Activity Diagram</a:t>
            </a:r>
            <a:endParaRPr sz="3400"/>
          </a:p>
        </p:txBody>
      </p:sp>
      <p:sp>
        <p:nvSpPr>
          <p:cNvPr id="623" name="Google Shape;623;p5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Cash Withdrawal for an ATM</a:t>
            </a:r>
            <a:endParaRPr sz="1800"/>
          </a:p>
          <a:p>
            <a:pPr indent="-298450" lvl="1" marL="914400" rtl="0" algn="l">
              <a:lnSpc>
                <a:spcPct val="115000"/>
              </a:lnSpc>
              <a:spcBef>
                <a:spcPts val="0"/>
              </a:spcBef>
              <a:spcAft>
                <a:spcPts val="0"/>
              </a:spcAft>
              <a:buSzPts val="1100"/>
              <a:buChar char="○"/>
            </a:pPr>
            <a:r>
              <a:rPr lang="en" sz="1100"/>
              <a:t>The user would enter their card</a:t>
            </a:r>
            <a:endParaRPr sz="1100"/>
          </a:p>
          <a:p>
            <a:pPr indent="-298450" lvl="1" marL="914400" rtl="0" algn="l">
              <a:lnSpc>
                <a:spcPct val="115000"/>
              </a:lnSpc>
              <a:spcBef>
                <a:spcPts val="0"/>
              </a:spcBef>
              <a:spcAft>
                <a:spcPts val="0"/>
              </a:spcAft>
              <a:buSzPts val="1100"/>
              <a:buChar char="○"/>
            </a:pPr>
            <a:r>
              <a:rPr lang="en" sz="1100"/>
              <a:t>The </a:t>
            </a:r>
            <a:r>
              <a:rPr lang="en" sz="1100"/>
              <a:t>machine would verify the validity of the card</a:t>
            </a:r>
            <a:endParaRPr sz="1100"/>
          </a:p>
          <a:p>
            <a:pPr indent="-298450" lvl="1" marL="914400" rtl="0" algn="l">
              <a:lnSpc>
                <a:spcPct val="115000"/>
              </a:lnSpc>
              <a:spcBef>
                <a:spcPts val="0"/>
              </a:spcBef>
              <a:spcAft>
                <a:spcPts val="0"/>
              </a:spcAft>
              <a:buSzPts val="1100"/>
              <a:buChar char="○"/>
            </a:pPr>
            <a:r>
              <a:rPr lang="en" sz="1100"/>
              <a:t>The machine would ask for the pin to be inserted by the user</a:t>
            </a:r>
            <a:endParaRPr sz="1100"/>
          </a:p>
          <a:p>
            <a:pPr indent="-298450" lvl="1" marL="914400" rtl="0" algn="l">
              <a:lnSpc>
                <a:spcPct val="115000"/>
              </a:lnSpc>
              <a:spcBef>
                <a:spcPts val="0"/>
              </a:spcBef>
              <a:spcAft>
                <a:spcPts val="0"/>
              </a:spcAft>
              <a:buSzPts val="1100"/>
              <a:buChar char="○"/>
            </a:pPr>
            <a:r>
              <a:rPr lang="en" sz="1100"/>
              <a:t>The machine would verify that the PIN is Ok</a:t>
            </a:r>
            <a:endParaRPr sz="1100"/>
          </a:p>
          <a:p>
            <a:pPr indent="-298450" lvl="2" marL="1371600" rtl="0" algn="l">
              <a:lnSpc>
                <a:spcPct val="115000"/>
              </a:lnSpc>
              <a:spcBef>
                <a:spcPts val="0"/>
              </a:spcBef>
              <a:spcAft>
                <a:spcPts val="0"/>
              </a:spcAft>
              <a:buSzPts val="1100"/>
              <a:buChar char="■"/>
            </a:pPr>
            <a:r>
              <a:rPr lang="en" sz="1100"/>
              <a:t>If ok, the machine would show the menu for withdrawal</a:t>
            </a:r>
            <a:endParaRPr sz="1100"/>
          </a:p>
          <a:p>
            <a:pPr indent="-298450" lvl="2" marL="1371600" rtl="0" algn="l">
              <a:lnSpc>
                <a:spcPct val="115000"/>
              </a:lnSpc>
              <a:spcBef>
                <a:spcPts val="0"/>
              </a:spcBef>
              <a:spcAft>
                <a:spcPts val="0"/>
              </a:spcAft>
              <a:buSzPts val="1100"/>
              <a:buChar char="■"/>
            </a:pPr>
            <a:r>
              <a:rPr lang="en" sz="1100"/>
              <a:t>The user would set the amount to be withdrawn</a:t>
            </a:r>
            <a:endParaRPr sz="1100"/>
          </a:p>
          <a:p>
            <a:pPr indent="-298450" lvl="2" marL="1371600" rtl="0" algn="l">
              <a:lnSpc>
                <a:spcPct val="115000"/>
              </a:lnSpc>
              <a:spcBef>
                <a:spcPts val="0"/>
              </a:spcBef>
              <a:spcAft>
                <a:spcPts val="0"/>
              </a:spcAft>
              <a:buSzPts val="1100"/>
              <a:buChar char="■"/>
            </a:pPr>
            <a:r>
              <a:rPr lang="en" sz="1100"/>
              <a:t>The machine would verify :</a:t>
            </a:r>
            <a:endParaRPr sz="1100"/>
          </a:p>
          <a:p>
            <a:pPr indent="-298450" lvl="3" marL="1828800" rtl="0" algn="l">
              <a:lnSpc>
                <a:spcPct val="115000"/>
              </a:lnSpc>
              <a:spcBef>
                <a:spcPts val="0"/>
              </a:spcBef>
              <a:spcAft>
                <a:spcPts val="0"/>
              </a:spcAft>
              <a:buSzPts val="1100"/>
              <a:buChar char="●"/>
            </a:pPr>
            <a:r>
              <a:rPr lang="en" sz="1100"/>
              <a:t>The format of the amount ( Multiple of bank notes that machine can actually give )</a:t>
            </a:r>
            <a:endParaRPr sz="1100"/>
          </a:p>
          <a:p>
            <a:pPr indent="-298450" lvl="3" marL="1828800" rtl="0" algn="l">
              <a:lnSpc>
                <a:spcPct val="115000"/>
              </a:lnSpc>
              <a:spcBef>
                <a:spcPts val="0"/>
              </a:spcBef>
              <a:spcAft>
                <a:spcPts val="0"/>
              </a:spcAft>
              <a:buSzPts val="1100"/>
              <a:buChar char="●"/>
            </a:pPr>
            <a:r>
              <a:rPr lang="en" sz="1100"/>
              <a:t>The machine has enough money</a:t>
            </a:r>
            <a:endParaRPr sz="1100"/>
          </a:p>
          <a:p>
            <a:pPr indent="-298450" lvl="3" marL="1828800" rtl="0" algn="l">
              <a:lnSpc>
                <a:spcPct val="115000"/>
              </a:lnSpc>
              <a:spcBef>
                <a:spcPts val="0"/>
              </a:spcBef>
              <a:spcAft>
                <a:spcPts val="0"/>
              </a:spcAft>
              <a:buSzPts val="1100"/>
              <a:buChar char="●"/>
            </a:pPr>
            <a:r>
              <a:rPr lang="en" sz="1100"/>
              <a:t>The user has enough money in their account.</a:t>
            </a:r>
            <a:endParaRPr sz="1100"/>
          </a:p>
          <a:p>
            <a:pPr indent="-298450" lvl="3" marL="1828800" rtl="0" algn="l">
              <a:lnSpc>
                <a:spcPct val="115000"/>
              </a:lnSpc>
              <a:spcBef>
                <a:spcPts val="0"/>
              </a:spcBef>
              <a:spcAft>
                <a:spcPts val="0"/>
              </a:spcAft>
              <a:buSzPts val="1100"/>
              <a:buChar char="●"/>
            </a:pPr>
            <a:r>
              <a:rPr lang="en" sz="1100"/>
              <a:t>The user limit or even the machine limit.</a:t>
            </a:r>
            <a:endParaRPr sz="1100"/>
          </a:p>
          <a:p>
            <a:pPr indent="-298450" lvl="3" marL="1828800" rtl="0" algn="l">
              <a:lnSpc>
                <a:spcPct val="115000"/>
              </a:lnSpc>
              <a:spcBef>
                <a:spcPts val="0"/>
              </a:spcBef>
              <a:spcAft>
                <a:spcPts val="0"/>
              </a:spcAft>
              <a:buSzPts val="1100"/>
              <a:buChar char="●"/>
            </a:pPr>
            <a:r>
              <a:rPr lang="en" sz="1100"/>
              <a:t>If all are OK..</a:t>
            </a:r>
            <a:endParaRPr sz="1100"/>
          </a:p>
          <a:p>
            <a:pPr indent="-298450" lvl="4" marL="2286000" rtl="0" algn="l">
              <a:lnSpc>
                <a:spcPct val="115000"/>
              </a:lnSpc>
              <a:spcBef>
                <a:spcPts val="0"/>
              </a:spcBef>
              <a:spcAft>
                <a:spcPts val="0"/>
              </a:spcAft>
              <a:buSzPts val="1100"/>
              <a:buChar char="○"/>
            </a:pPr>
            <a:r>
              <a:rPr lang="en" sz="1100"/>
              <a:t>In Parallel :</a:t>
            </a:r>
            <a:endParaRPr sz="1100"/>
          </a:p>
          <a:p>
            <a:pPr indent="-298450" lvl="5" marL="2743200" rtl="0" algn="l">
              <a:lnSpc>
                <a:spcPct val="115000"/>
              </a:lnSpc>
              <a:spcBef>
                <a:spcPts val="0"/>
              </a:spcBef>
              <a:spcAft>
                <a:spcPts val="0"/>
              </a:spcAft>
              <a:buSzPts val="1100"/>
              <a:buChar char="■"/>
            </a:pPr>
            <a:r>
              <a:rPr lang="en" sz="1100"/>
              <a:t>Give money to the user + update the balance of the user</a:t>
            </a:r>
            <a:endParaRPr sz="1100"/>
          </a:p>
          <a:p>
            <a:pPr indent="-298450" lvl="4" marL="2286000" rtl="0" algn="l">
              <a:lnSpc>
                <a:spcPct val="115000"/>
              </a:lnSpc>
              <a:spcBef>
                <a:spcPts val="0"/>
              </a:spcBef>
              <a:spcAft>
                <a:spcPts val="0"/>
              </a:spcAft>
              <a:buSzPts val="1100"/>
              <a:buChar char="○"/>
            </a:pPr>
            <a:r>
              <a:rPr lang="en" sz="1100"/>
              <a:t>Return card to the user.</a:t>
            </a:r>
            <a:endParaRPr sz="1100"/>
          </a:p>
        </p:txBody>
      </p:sp>
      <p:sp>
        <p:nvSpPr>
          <p:cNvPr id="624" name="Google Shape;62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26"/>
          <p:cNvSpPr txBox="1"/>
          <p:nvPr>
            <p:ph type="title"/>
          </p:nvPr>
        </p:nvSpPr>
        <p:spPr>
          <a:xfrm>
            <a:off x="0" y="225925"/>
            <a:ext cx="59034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Technological Tools:</a:t>
            </a:r>
            <a:br>
              <a:rPr lang="en" sz="3400"/>
            </a:br>
            <a:r>
              <a:rPr lang="en" sz="3400"/>
              <a:t>Frameworks</a:t>
            </a:r>
            <a:endParaRPr sz="3400"/>
          </a:p>
        </p:txBody>
      </p:sp>
      <p:sp>
        <p:nvSpPr>
          <p:cNvPr id="1170" name="Google Shape;1170;p12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solidFill>
                  <a:schemeClr val="dk2"/>
                </a:solidFill>
              </a:rPr>
              <a:t>Frameworks are a set of libraries for a specific programming language with the aim to speed up the development.</a:t>
            </a:r>
            <a:endParaRPr sz="1800">
              <a:solidFill>
                <a:schemeClr val="dk2"/>
              </a:solidFill>
            </a:endParaRPr>
          </a:p>
          <a:p>
            <a:pPr indent="-342900" lvl="1" marL="914400" marR="0" rtl="0" algn="l">
              <a:lnSpc>
                <a:spcPct val="150000"/>
              </a:lnSpc>
              <a:spcBef>
                <a:spcPts val="0"/>
              </a:spcBef>
              <a:spcAft>
                <a:spcPts val="0"/>
              </a:spcAft>
              <a:buClr>
                <a:schemeClr val="dk2"/>
              </a:buClr>
              <a:buSzPts val="1800"/>
              <a:buChar char="○"/>
            </a:pPr>
            <a:r>
              <a:rPr lang="en" sz="1800"/>
              <a:t>On top of the programming language, You may be forced to learn how they are structured and used. But, it may save you time later during the development process.</a:t>
            </a:r>
            <a:endParaRPr sz="1800"/>
          </a:p>
        </p:txBody>
      </p:sp>
      <p:sp>
        <p:nvSpPr>
          <p:cNvPr id="1171" name="Google Shape;1171;p1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Revision : UML Activity Diagram</a:t>
            </a:r>
            <a:endParaRPr sz="3400"/>
          </a:p>
        </p:txBody>
      </p:sp>
      <p:sp>
        <p:nvSpPr>
          <p:cNvPr id="630" name="Google Shape;630;p5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Cash Withdrawal for an ATM</a:t>
            </a:r>
            <a:endParaRPr sz="1800"/>
          </a:p>
          <a:p>
            <a:pPr indent="-298450" lvl="1" marL="914400" rtl="0" algn="l">
              <a:lnSpc>
                <a:spcPct val="115000"/>
              </a:lnSpc>
              <a:spcBef>
                <a:spcPts val="0"/>
              </a:spcBef>
              <a:spcAft>
                <a:spcPts val="0"/>
              </a:spcAft>
              <a:buSzPts val="1100"/>
              <a:buChar char="○"/>
            </a:pPr>
            <a:r>
              <a:rPr lang="en" sz="1100"/>
              <a:t>The user would enter their card</a:t>
            </a:r>
            <a:endParaRPr sz="1100"/>
          </a:p>
          <a:p>
            <a:pPr indent="-298450" lvl="1" marL="914400" rtl="0" algn="l">
              <a:lnSpc>
                <a:spcPct val="115000"/>
              </a:lnSpc>
              <a:spcBef>
                <a:spcPts val="0"/>
              </a:spcBef>
              <a:spcAft>
                <a:spcPts val="0"/>
              </a:spcAft>
              <a:buSzPts val="1100"/>
              <a:buChar char="○"/>
            </a:pPr>
            <a:r>
              <a:rPr lang="en" sz="1100"/>
              <a:t>The machine would verify the validity of the card</a:t>
            </a:r>
            <a:endParaRPr sz="1100"/>
          </a:p>
          <a:p>
            <a:pPr indent="-298450" lvl="1" marL="914400" rtl="0" algn="l">
              <a:lnSpc>
                <a:spcPct val="115000"/>
              </a:lnSpc>
              <a:spcBef>
                <a:spcPts val="0"/>
              </a:spcBef>
              <a:spcAft>
                <a:spcPts val="0"/>
              </a:spcAft>
              <a:buSzPts val="1100"/>
              <a:buChar char="○"/>
            </a:pPr>
            <a:r>
              <a:rPr lang="en" sz="1100"/>
              <a:t>The machine would ask for the pin to be inserted by the user</a:t>
            </a:r>
            <a:endParaRPr sz="1100"/>
          </a:p>
          <a:p>
            <a:pPr indent="-298450" lvl="1" marL="914400" rtl="0" algn="l">
              <a:lnSpc>
                <a:spcPct val="115000"/>
              </a:lnSpc>
              <a:spcBef>
                <a:spcPts val="0"/>
              </a:spcBef>
              <a:spcAft>
                <a:spcPts val="0"/>
              </a:spcAft>
              <a:buSzPts val="1100"/>
              <a:buChar char="○"/>
            </a:pPr>
            <a:r>
              <a:rPr lang="en" sz="1100"/>
              <a:t>The machine would verify that the PIN is Ok</a:t>
            </a:r>
            <a:endParaRPr sz="1100"/>
          </a:p>
          <a:p>
            <a:pPr indent="-298450" lvl="2" marL="1371600" rtl="0" algn="l">
              <a:lnSpc>
                <a:spcPct val="115000"/>
              </a:lnSpc>
              <a:spcBef>
                <a:spcPts val="0"/>
              </a:spcBef>
              <a:spcAft>
                <a:spcPts val="0"/>
              </a:spcAft>
              <a:buSzPts val="1100"/>
              <a:buChar char="■"/>
            </a:pPr>
            <a:r>
              <a:rPr lang="en" sz="1100"/>
              <a:t>If ok, the machine would show the menu for withdrawal</a:t>
            </a:r>
            <a:endParaRPr sz="1100"/>
          </a:p>
          <a:p>
            <a:pPr indent="-298450" lvl="2" marL="1371600" rtl="0" algn="l">
              <a:lnSpc>
                <a:spcPct val="115000"/>
              </a:lnSpc>
              <a:spcBef>
                <a:spcPts val="0"/>
              </a:spcBef>
              <a:spcAft>
                <a:spcPts val="0"/>
              </a:spcAft>
              <a:buSzPts val="1100"/>
              <a:buChar char="■"/>
            </a:pPr>
            <a:r>
              <a:rPr lang="en" sz="1100"/>
              <a:t>The user would set the amount to be withdrawn</a:t>
            </a:r>
            <a:endParaRPr sz="1100"/>
          </a:p>
          <a:p>
            <a:pPr indent="-298450" lvl="2" marL="1371600" rtl="0" algn="l">
              <a:lnSpc>
                <a:spcPct val="115000"/>
              </a:lnSpc>
              <a:spcBef>
                <a:spcPts val="0"/>
              </a:spcBef>
              <a:spcAft>
                <a:spcPts val="0"/>
              </a:spcAft>
              <a:buSzPts val="1100"/>
              <a:buChar char="■"/>
            </a:pPr>
            <a:r>
              <a:rPr lang="en" sz="1100"/>
              <a:t>The machine would verify :</a:t>
            </a:r>
            <a:endParaRPr sz="1100"/>
          </a:p>
          <a:p>
            <a:pPr indent="-298450" lvl="3" marL="1828800" rtl="0" algn="l">
              <a:lnSpc>
                <a:spcPct val="115000"/>
              </a:lnSpc>
              <a:spcBef>
                <a:spcPts val="0"/>
              </a:spcBef>
              <a:spcAft>
                <a:spcPts val="0"/>
              </a:spcAft>
              <a:buSzPts val="1100"/>
              <a:buChar char="●"/>
            </a:pPr>
            <a:r>
              <a:rPr lang="en" sz="1100"/>
              <a:t>The format of the amount ( Multiple of bank notes that machine can actually give )</a:t>
            </a:r>
            <a:endParaRPr sz="1100"/>
          </a:p>
          <a:p>
            <a:pPr indent="-298450" lvl="3" marL="1828800" rtl="0" algn="l">
              <a:lnSpc>
                <a:spcPct val="115000"/>
              </a:lnSpc>
              <a:spcBef>
                <a:spcPts val="0"/>
              </a:spcBef>
              <a:spcAft>
                <a:spcPts val="0"/>
              </a:spcAft>
              <a:buSzPts val="1100"/>
              <a:buChar char="●"/>
            </a:pPr>
            <a:r>
              <a:rPr lang="en" sz="1100"/>
              <a:t>The machine has enough money</a:t>
            </a:r>
            <a:endParaRPr sz="1100"/>
          </a:p>
          <a:p>
            <a:pPr indent="-298450" lvl="3" marL="1828800" rtl="0" algn="l">
              <a:lnSpc>
                <a:spcPct val="115000"/>
              </a:lnSpc>
              <a:spcBef>
                <a:spcPts val="0"/>
              </a:spcBef>
              <a:spcAft>
                <a:spcPts val="0"/>
              </a:spcAft>
              <a:buSzPts val="1100"/>
              <a:buChar char="●"/>
            </a:pPr>
            <a:r>
              <a:rPr lang="en" sz="1100"/>
              <a:t>The user has enough money in their account.</a:t>
            </a:r>
            <a:endParaRPr sz="1100"/>
          </a:p>
          <a:p>
            <a:pPr indent="-298450" lvl="3" marL="1828800" rtl="0" algn="l">
              <a:lnSpc>
                <a:spcPct val="115000"/>
              </a:lnSpc>
              <a:spcBef>
                <a:spcPts val="0"/>
              </a:spcBef>
              <a:spcAft>
                <a:spcPts val="0"/>
              </a:spcAft>
              <a:buSzPts val="1100"/>
              <a:buChar char="●"/>
            </a:pPr>
            <a:r>
              <a:rPr lang="en" sz="1100"/>
              <a:t>The user limit or even the machine limit….</a:t>
            </a:r>
            <a:endParaRPr sz="1100"/>
          </a:p>
          <a:p>
            <a:pPr indent="-298450" lvl="3" marL="1828800" rtl="0" algn="l">
              <a:lnSpc>
                <a:spcPct val="115000"/>
              </a:lnSpc>
              <a:spcBef>
                <a:spcPts val="0"/>
              </a:spcBef>
              <a:spcAft>
                <a:spcPts val="0"/>
              </a:spcAft>
              <a:buSzPts val="1100"/>
              <a:buChar char="●"/>
            </a:pPr>
            <a:r>
              <a:rPr lang="en" sz="1100"/>
              <a:t>If all are OK..</a:t>
            </a:r>
            <a:endParaRPr sz="1100"/>
          </a:p>
          <a:p>
            <a:pPr indent="-298450" lvl="4" marL="2286000" rtl="0" algn="l">
              <a:lnSpc>
                <a:spcPct val="115000"/>
              </a:lnSpc>
              <a:spcBef>
                <a:spcPts val="0"/>
              </a:spcBef>
              <a:spcAft>
                <a:spcPts val="0"/>
              </a:spcAft>
              <a:buSzPts val="1100"/>
              <a:buChar char="○"/>
            </a:pPr>
            <a:r>
              <a:rPr lang="en" sz="1100"/>
              <a:t>In Parallel :</a:t>
            </a:r>
            <a:endParaRPr sz="1100"/>
          </a:p>
          <a:p>
            <a:pPr indent="-298450" lvl="5" marL="2743200" rtl="0" algn="l">
              <a:lnSpc>
                <a:spcPct val="115000"/>
              </a:lnSpc>
              <a:spcBef>
                <a:spcPts val="0"/>
              </a:spcBef>
              <a:spcAft>
                <a:spcPts val="0"/>
              </a:spcAft>
              <a:buSzPts val="1100"/>
              <a:buChar char="■"/>
            </a:pPr>
            <a:r>
              <a:rPr lang="en" sz="1100"/>
              <a:t>Give money to the user + update the balance of the user</a:t>
            </a:r>
            <a:endParaRPr sz="1100"/>
          </a:p>
          <a:p>
            <a:pPr indent="-298450" lvl="4" marL="2286000" rtl="0" algn="l">
              <a:lnSpc>
                <a:spcPct val="115000"/>
              </a:lnSpc>
              <a:spcBef>
                <a:spcPts val="0"/>
              </a:spcBef>
              <a:spcAft>
                <a:spcPts val="0"/>
              </a:spcAft>
              <a:buSzPts val="1100"/>
              <a:buChar char="○"/>
            </a:pPr>
            <a:r>
              <a:rPr lang="en" sz="1100"/>
              <a:t>Return card to the user.</a:t>
            </a:r>
            <a:endParaRPr sz="1100"/>
          </a:p>
        </p:txBody>
      </p:sp>
      <p:sp>
        <p:nvSpPr>
          <p:cNvPr id="631" name="Google Shape;6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2" name="Google Shape;632;p55"/>
          <p:cNvPicPr preferRelativeResize="0"/>
          <p:nvPr/>
        </p:nvPicPr>
        <p:blipFill>
          <a:blip r:embed="rId3">
            <a:alphaModFix/>
          </a:blip>
          <a:stretch>
            <a:fillRect/>
          </a:stretch>
        </p:blipFill>
        <p:spPr>
          <a:xfrm>
            <a:off x="5478227" y="0"/>
            <a:ext cx="3627298" cy="596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