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2F7"/>
    <a:srgbClr val="0F6AFF"/>
    <a:srgbClr val="FA66DA"/>
    <a:srgbClr val="C1D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B7165-8AE0-4D59-A9ED-E018F6006DE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7D240-22AE-4511-A945-7A3D5D426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3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D175-E1B6-4B62-A34A-A93EB726F59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632-79CF-451A-8189-DBB66D6D4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6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D175-E1B6-4B62-A34A-A93EB726F59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632-79CF-451A-8189-DBB66D6D4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2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D175-E1B6-4B62-A34A-A93EB726F59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632-79CF-451A-8189-DBB66D6D4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4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D175-E1B6-4B62-A34A-A93EB726F59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632-79CF-451A-8189-DBB66D6D4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D175-E1B6-4B62-A34A-A93EB726F59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632-79CF-451A-8189-DBB66D6D4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0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D175-E1B6-4B62-A34A-A93EB726F59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632-79CF-451A-8189-DBB66D6D4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0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D175-E1B6-4B62-A34A-A93EB726F59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632-79CF-451A-8189-DBB66D6D4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44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D175-E1B6-4B62-A34A-A93EB726F59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632-79CF-451A-8189-DBB66D6D4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1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D175-E1B6-4B62-A34A-A93EB726F59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632-79CF-451A-8189-DBB66D6D4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D175-E1B6-4B62-A34A-A93EB726F59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632-79CF-451A-8189-DBB66D6D4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5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D175-E1B6-4B62-A34A-A93EB726F59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632-79CF-451A-8189-DBB66D6D4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6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D175-E1B6-4B62-A34A-A93EB726F592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F632-79CF-451A-8189-DBB66D6D4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4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561981" y="0"/>
            <a:ext cx="4582019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4561981" cy="5143500"/>
          </a:xfrm>
          <a:prstGeom prst="rect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2089" y="1455683"/>
            <a:ext cx="29514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ko-KR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 플랫폼 </a:t>
            </a:r>
            <a:endParaRPr lang="en-US" altLang="ko-KR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ts val="4200"/>
              </a:lnSpc>
            </a:pPr>
            <a:r>
              <a:rPr lang="ko-KR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구축</a:t>
            </a:r>
            <a:r>
              <a:rPr lang="en-US" altLang="ko-KR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하둡</a:t>
            </a:r>
            <a:r>
              <a:rPr lang="en-US" altLang="ko-KR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endParaRPr lang="en-US" altLang="ko-KR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ts val="4200"/>
              </a:lnSpc>
            </a:pPr>
            <a:r>
              <a:rPr lang="ko-KR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데이터분석</a:t>
            </a:r>
            <a:endParaRPr lang="en-US" altLang="ko-KR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ts val="4200"/>
              </a:lnSpc>
            </a:pPr>
            <a:r>
              <a:rPr lang="en-US" altLang="ko-KR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ko-KR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웹개발</a:t>
            </a:r>
            <a:endParaRPr lang="en-US" altLang="ko-KR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2039" y="2715766"/>
            <a:ext cx="4128181" cy="88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ko-KR" altLang="en-US" sz="20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게시판 </a:t>
            </a:r>
            <a:r>
              <a:rPr lang="en-US" altLang="ko-KR" sz="20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CRUD, </a:t>
            </a:r>
            <a:r>
              <a:rPr lang="ko-KR" altLang="en-US" sz="20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회원가입 구현하여 </a:t>
            </a:r>
            <a:endParaRPr lang="en-US" altLang="ko-KR" sz="2000" b="1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ts val="3100"/>
              </a:lnSpc>
            </a:pPr>
            <a:r>
              <a:rPr lang="ko-KR" altLang="en-US" sz="20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사이트 개발</a:t>
            </a:r>
            <a:endParaRPr lang="ko-KR" altLang="en-US" sz="20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26483" y="1612320"/>
            <a:ext cx="2430016" cy="88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100"/>
              </a:lnSpc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중간 프로젝트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ts val="3100"/>
              </a:lnSpc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김수영</a:t>
            </a:r>
          </a:p>
        </p:txBody>
      </p:sp>
    </p:spTree>
    <p:extLst>
      <p:ext uri="{BB962C8B-B14F-4D97-AF65-F5344CB8AC3E}">
        <p14:creationId xmlns:p14="http://schemas.microsoft.com/office/powerpoint/2010/main" val="30727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028384" y="0"/>
            <a:ext cx="1115616" cy="411510"/>
            <a:chOff x="8460432" y="0"/>
            <a:chExt cx="683568" cy="411510"/>
          </a:xfrm>
          <a:solidFill>
            <a:srgbClr val="FA66DA"/>
          </a:solidFill>
        </p:grpSpPr>
        <p:sp>
          <p:nvSpPr>
            <p:cNvPr id="5" name="직사각형 4"/>
            <p:cNvSpPr/>
            <p:nvPr/>
          </p:nvSpPr>
          <p:spPr>
            <a:xfrm>
              <a:off x="8460432" y="0"/>
              <a:ext cx="683568" cy="4115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74241" y="82644"/>
              <a:ext cx="655949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>
                  <a:solidFill>
                    <a:schemeClr val="bg1"/>
                  </a:solidFill>
                  <a:latin typeface="+mj-lt"/>
                </a:rPr>
                <a:t>05. </a:t>
              </a:r>
              <a:r>
                <a:rPr lang="ko-KR" altLang="en-US" sz="1000" smtClean="0">
                  <a:solidFill>
                    <a:schemeClr val="bg1"/>
                  </a:solidFill>
                  <a:latin typeface="+mj-lt"/>
                </a:rPr>
                <a:t>구독하기</a:t>
              </a:r>
              <a:endParaRPr lang="ko-KR" altLang="en-US" sz="100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71" y="555526"/>
            <a:ext cx="2357137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67694"/>
            <a:ext cx="85977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60" y="3507854"/>
            <a:ext cx="3317552" cy="157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44004" y="205754"/>
            <a:ext cx="175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구독하기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3210530"/>
            <a:ext cx="175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7478" y="949172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478" y="2764914"/>
            <a:ext cx="382900" cy="382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7478" y="3912939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067944" y="820698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09572" y="665326"/>
            <a:ext cx="4166884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ts val="1700"/>
              </a:lnSpc>
            </a:pPr>
            <a:r>
              <a:rPr lang="ko-KR" altLang="en-US" smtClean="0">
                <a:latin typeface="+mj-lt"/>
              </a:rPr>
              <a:t>보유포인트 </a:t>
            </a:r>
            <a:r>
              <a:rPr lang="en-US" altLang="ko-KR" smtClean="0">
                <a:latin typeface="+mj-lt"/>
              </a:rPr>
              <a:t>: Ajax(</a:t>
            </a:r>
            <a:r>
              <a:rPr lang="en-US" altLang="ko-KR" smtClean="0"/>
              <a:t>getUserPoint.do</a:t>
            </a:r>
            <a:r>
              <a:rPr lang="ko-KR" altLang="en-US" smtClean="0"/>
              <a:t>로 </a:t>
            </a:r>
            <a:r>
              <a:rPr lang="en-US" altLang="ko-KR" smtClean="0"/>
              <a:t>json </a:t>
            </a:r>
            <a:r>
              <a:rPr lang="ko-KR" altLang="en-US" smtClean="0"/>
              <a:t>가져옴</a:t>
            </a:r>
            <a:r>
              <a:rPr lang="en-US" altLang="ko-KR" smtClean="0">
                <a:latin typeface="+mj-lt"/>
              </a:rPr>
              <a:t>)</a:t>
            </a:r>
          </a:p>
          <a:p>
            <a:pPr>
              <a:lnSpc>
                <a:spcPts val="1700"/>
              </a:lnSpc>
            </a:pPr>
            <a:r>
              <a:rPr lang="ko-KR" altLang="en-US" smtClean="0">
                <a:latin typeface="+mj-lt"/>
              </a:rPr>
              <a:t>구독기간 </a:t>
            </a:r>
            <a:r>
              <a:rPr lang="en-US" altLang="ko-KR" smtClean="0">
                <a:latin typeface="+mj-lt"/>
              </a:rPr>
              <a:t>: </a:t>
            </a:r>
            <a:r>
              <a:rPr lang="en-US" altLang="ko-KR" smtClean="0"/>
              <a:t>Ajax(getSubscribe.do</a:t>
            </a:r>
            <a:r>
              <a:rPr lang="ko-KR" altLang="en-US" smtClean="0"/>
              <a:t>로 </a:t>
            </a:r>
            <a:r>
              <a:rPr lang="en-US" altLang="ko-KR"/>
              <a:t>json </a:t>
            </a:r>
            <a:r>
              <a:rPr lang="ko-KR" altLang="en-US" smtClean="0"/>
              <a:t>가져옴</a:t>
            </a:r>
            <a:r>
              <a:rPr lang="en-US" altLang="ko-KR" smtClean="0"/>
              <a:t>)</a:t>
            </a: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ko-KR" altLang="en-US" smtClean="0">
                <a:latin typeface="+mj-lt"/>
              </a:rPr>
              <a:t>성공시 시작일</a:t>
            </a:r>
            <a:r>
              <a:rPr lang="en-US" altLang="ko-KR" smtClean="0">
                <a:latin typeface="+mj-lt"/>
              </a:rPr>
              <a:t>, </a:t>
            </a:r>
            <a:r>
              <a:rPr lang="ko-KR" altLang="en-US" smtClean="0">
                <a:latin typeface="+mj-lt"/>
              </a:rPr>
              <a:t>종료일 날짜 포맷 세팅해서 </a:t>
            </a:r>
            <a:r>
              <a:rPr lang="ko-KR" altLang="en-US" smtClean="0">
                <a:latin typeface="+mj-lt"/>
              </a:rPr>
              <a:t>꽂아줌</a:t>
            </a:r>
            <a:r>
              <a:rPr lang="en-US" altLang="ko-KR" smtClean="0">
                <a:latin typeface="+mj-lt"/>
              </a:rPr>
              <a:t>(</a:t>
            </a:r>
            <a:endParaRPr lang="en-US" altLang="ko-KR" smtClean="0">
              <a:latin typeface="+mj-lt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ko-KR" altLang="en-US" smtClean="0">
                <a:latin typeface="+mj-lt"/>
              </a:rPr>
              <a:t>구독기간종료일이 현재일보다 적으면 구독중인기간은 구독중이 아닙니다로 변경</a:t>
            </a:r>
            <a:endParaRPr lang="en-US" altLang="ko-KR" smtClean="0">
              <a:latin typeface="+mj-lt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ko-KR" altLang="en-US" smtClean="0">
                <a:latin typeface="+mj-lt"/>
              </a:rPr>
              <a:t>구독중인 종료일이 현재일보다 크면 구독시작일은 항상 구독중인간의 종료일이됨</a:t>
            </a:r>
            <a:r>
              <a:rPr lang="en-US" altLang="ko-KR" smtClean="0">
                <a:latin typeface="+mj-lt"/>
              </a:rPr>
              <a:t>(</a:t>
            </a:r>
            <a:endParaRPr lang="en-US" altLang="ko-KR" smtClean="0">
              <a:latin typeface="+mj-lt"/>
            </a:endParaRPr>
          </a:p>
          <a:p>
            <a:pPr>
              <a:lnSpc>
                <a:spcPts val="1700"/>
              </a:lnSpc>
            </a:pPr>
            <a:r>
              <a:rPr lang="ko-KR" altLang="en-US"/>
              <a:t>결제금액 </a:t>
            </a:r>
            <a:r>
              <a:rPr lang="en-US" altLang="ko-KR"/>
              <a:t>: </a:t>
            </a:r>
            <a:r>
              <a:rPr lang="ko-KR" altLang="en-US"/>
              <a:t>구독시작일</a:t>
            </a:r>
            <a:r>
              <a:rPr lang="en-US" altLang="ko-KR"/>
              <a:t>, </a:t>
            </a:r>
            <a:r>
              <a:rPr lang="ko-KR" altLang="en-US"/>
              <a:t>구독기간이 </a:t>
            </a:r>
            <a:r>
              <a:rPr lang="en-US" altLang="ko-KR"/>
              <a:t>onchange()</a:t>
            </a:r>
            <a:r>
              <a:rPr lang="ko-KR" altLang="en-US" smtClean="0"/>
              <a:t>되면 값 변경</a:t>
            </a:r>
            <a:endParaRPr lang="en-US" altLang="ko-KR"/>
          </a:p>
        </p:txBody>
      </p:sp>
      <p:sp>
        <p:nvSpPr>
          <p:cNvPr id="22" name="타원 21"/>
          <p:cNvSpPr/>
          <p:nvPr/>
        </p:nvSpPr>
        <p:spPr>
          <a:xfrm>
            <a:off x="4067944" y="2836922"/>
            <a:ext cx="382900" cy="382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7848" y="2763480"/>
            <a:ext cx="386057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ts val="1700"/>
              </a:lnSpc>
            </a:pPr>
            <a:r>
              <a:rPr lang="ko-KR" altLang="en-US" smtClean="0"/>
              <a:t>구독하기 </a:t>
            </a:r>
            <a:r>
              <a:rPr lang="en-US" altLang="ko-KR" smtClean="0"/>
              <a:t>: </a:t>
            </a:r>
            <a:r>
              <a:rPr lang="ko-KR" altLang="en-US" smtClean="0"/>
              <a:t>포인트가 부족하면 포인트충전 </a:t>
            </a:r>
            <a:r>
              <a:rPr lang="en-US" altLang="ko-KR" smtClean="0"/>
              <a:t>confirm</a:t>
            </a:r>
            <a:r>
              <a:rPr lang="ko-KR" altLang="en-US" smtClean="0"/>
              <a:t>창</a:t>
            </a:r>
            <a:r>
              <a:rPr lang="en-US" altLang="ko-KR" smtClean="0"/>
              <a:t>,</a:t>
            </a:r>
          </a:p>
          <a:p>
            <a:pPr>
              <a:lnSpc>
                <a:spcPts val="1700"/>
              </a:lnSpc>
            </a:pPr>
            <a:r>
              <a:rPr lang="ko-KR" altLang="en-US" smtClean="0"/>
              <a:t>포인트가 충분하면 구독하기 </a:t>
            </a:r>
            <a:r>
              <a:rPr lang="en-US" altLang="ko-KR" smtClean="0"/>
              <a:t>confirm</a:t>
            </a:r>
            <a:r>
              <a:rPr lang="ko-KR" altLang="en-US" smtClean="0"/>
              <a:t>창</a:t>
            </a:r>
            <a:r>
              <a:rPr lang="en-US" altLang="ko-KR" smtClean="0"/>
              <a:t>(Controller</a:t>
            </a:r>
            <a:r>
              <a:rPr lang="ko-KR" altLang="en-US" smtClean="0"/>
              <a:t>로 이동</a:t>
            </a:r>
            <a:r>
              <a:rPr lang="en-US" altLang="ko-KR" smtClean="0"/>
              <a:t>)</a:t>
            </a:r>
            <a:endParaRPr lang="en-US" altLang="ko-KR"/>
          </a:p>
        </p:txBody>
      </p:sp>
      <p:sp>
        <p:nvSpPr>
          <p:cNvPr id="25" name="타원 24"/>
          <p:cNvSpPr/>
          <p:nvPr/>
        </p:nvSpPr>
        <p:spPr>
          <a:xfrm>
            <a:off x="4067944" y="3773026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27848" y="3551599"/>
            <a:ext cx="4148608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ts val="1700"/>
              </a:lnSpc>
            </a:pPr>
            <a:r>
              <a:rPr lang="ko-KR" altLang="en-US" smtClean="0"/>
              <a:t>포인트 충전</a:t>
            </a: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 smtClean="0"/>
              <a:t>- Ajax</a:t>
            </a:r>
            <a:r>
              <a:rPr lang="ko-KR" altLang="en-US" smtClean="0"/>
              <a:t>로 보유포인트</a:t>
            </a:r>
            <a:r>
              <a:rPr lang="en-US" altLang="ko-KR" smtClean="0"/>
              <a:t>, </a:t>
            </a:r>
            <a:r>
              <a:rPr lang="ko-KR" altLang="en-US" smtClean="0"/>
              <a:t>구독기간 정보 받음</a:t>
            </a:r>
            <a:endParaRPr lang="en-US" altLang="ko-KR" smtClean="0"/>
          </a:p>
          <a:p>
            <a:pPr>
              <a:lnSpc>
                <a:spcPts val="1700"/>
              </a:lnSpc>
            </a:pPr>
            <a:r>
              <a:rPr lang="en-US" altLang="ko-KR" smtClean="0"/>
              <a:t>- </a:t>
            </a:r>
            <a:r>
              <a:rPr lang="ko-KR" altLang="en-US" smtClean="0"/>
              <a:t>포인트 충전여부 </a:t>
            </a:r>
            <a:r>
              <a:rPr lang="en-US" altLang="ko-KR" smtClean="0"/>
              <a:t>confirm</a:t>
            </a:r>
            <a:r>
              <a:rPr lang="ko-KR" altLang="en-US" smtClean="0"/>
              <a:t>창</a:t>
            </a:r>
            <a:r>
              <a:rPr lang="en-US" altLang="ko-KR" smtClean="0"/>
              <a:t>, </a:t>
            </a:r>
            <a:r>
              <a:rPr lang="ko-KR" altLang="en-US" smtClean="0"/>
              <a:t>확인하면 </a:t>
            </a:r>
            <a:r>
              <a:rPr lang="en-US" altLang="ko-KR" smtClean="0"/>
              <a:t>Controller</a:t>
            </a:r>
            <a:r>
              <a:rPr lang="ko-KR" altLang="en-US" smtClean="0"/>
              <a:t>로 이동</a:t>
            </a:r>
            <a:endParaRPr lang="en-US" altLang="ko-KR" smtClean="0"/>
          </a:p>
          <a:p>
            <a:pPr>
              <a:lnSpc>
                <a:spcPts val="1700"/>
              </a:lnSpc>
            </a:pPr>
            <a:r>
              <a:rPr lang="en-US" altLang="ko-KR" smtClean="0"/>
              <a:t>- </a:t>
            </a:r>
            <a:r>
              <a:rPr lang="ko-KR" altLang="en-US" smtClean="0"/>
              <a:t>포인트 및 구독기간은 내정보에서 확인가능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05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61981" y="0"/>
            <a:ext cx="4582019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4561981" cy="5143500"/>
          </a:xfrm>
          <a:prstGeom prst="rect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03848" y="2139702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53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349" y="328251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주소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http://suyoung07.cafe24.com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0349" y="292249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개발기간 </a:t>
            </a:r>
            <a:r>
              <a:rPr lang="en-US" altLang="ko-KR"/>
              <a:t>: 21/10/13~29 (109</a:t>
            </a:r>
            <a:r>
              <a:rPr lang="ko-KR" altLang="en-US"/>
              <a:t>시간</a:t>
            </a:r>
            <a:r>
              <a:rPr lang="en-US" altLang="ko-KR"/>
              <a:t>) 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40183"/>
              </p:ext>
            </p:extLst>
          </p:nvPr>
        </p:nvGraphicFramePr>
        <p:xfrm>
          <a:off x="600349" y="3378686"/>
          <a:ext cx="8115275" cy="11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595"/>
                <a:gridCol w="1329040"/>
                <a:gridCol w="1512168"/>
                <a:gridCol w="1040952"/>
                <a:gridCol w="975272"/>
                <a:gridCol w="1152128"/>
                <a:gridCol w="1080120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13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일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~17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일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18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일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~19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일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일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~22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일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23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일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24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일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~26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일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27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일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28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일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~29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일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BFF2F7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* Spring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으로 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자유게시판 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회원가입 구현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* Spring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자유게시판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 </a:t>
                      </a:r>
                      <a:r>
                        <a:rPr lang="en-US" altLang="ko-KR" sz="90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mybatis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로 변경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* </a:t>
                      </a:r>
                      <a:r>
                        <a:rPr lang="en-US" altLang="ko-KR" sz="90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mybatis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로 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 뉴스게시판 구현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*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페이지 이동할 필요 없는 곳에서는 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ajax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으로 연결  </a:t>
                      </a:r>
                      <a:r>
                        <a:rPr lang="en-US" altLang="ko-KR" sz="90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json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값 받아서 구현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(comment,</a:t>
                      </a:r>
                      <a:r>
                        <a:rPr lang="en-US" altLang="ko-KR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index, </a:t>
                      </a:r>
                      <a:r>
                        <a:rPr lang="ko-KR" altLang="en-US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기타</a:t>
                      </a:r>
                      <a:r>
                        <a:rPr lang="en-US" altLang="ko-KR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*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사이트 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레이아웃 정리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90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css</a:t>
                      </a:r>
                      <a:r>
                        <a:rPr lang="en-US" altLang="ko-KR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부트스트랩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구독하기 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 기능 구현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카페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24 </a:t>
                      </a:r>
                      <a:r>
                        <a:rPr lang="ko-KR" altLang="en-US" sz="90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웹호스팅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연결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9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90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mariaDB</a:t>
                      </a:r>
                      <a:r>
                        <a:rPr lang="ko-KR" altLang="en-US" sz="90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셋팅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9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90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웹페이지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동작테스트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* PPT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작성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*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기타 코드 주석   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 작성 및 정리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8050921" y="0"/>
            <a:ext cx="1093079" cy="411510"/>
            <a:chOff x="8460432" y="0"/>
            <a:chExt cx="683568" cy="411510"/>
          </a:xfrm>
        </p:grpSpPr>
        <p:sp>
          <p:nvSpPr>
            <p:cNvPr id="8" name="직사각형 7"/>
            <p:cNvSpPr/>
            <p:nvPr/>
          </p:nvSpPr>
          <p:spPr>
            <a:xfrm>
              <a:off x="8460432" y="0"/>
              <a:ext cx="683568" cy="411510"/>
            </a:xfrm>
            <a:prstGeom prst="rect">
              <a:avLst/>
            </a:prstGeom>
            <a:solidFill>
              <a:srgbClr val="0F6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74241" y="82644"/>
              <a:ext cx="6559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>
                  <a:solidFill>
                    <a:schemeClr val="bg1"/>
                  </a:solidFill>
                  <a:latin typeface="+mj-lt"/>
                </a:rPr>
                <a:t>01. </a:t>
              </a:r>
              <a:r>
                <a:rPr lang="ko-KR" altLang="en-US" sz="1000" smtClean="0">
                  <a:solidFill>
                    <a:schemeClr val="bg1"/>
                  </a:solidFill>
                  <a:latin typeface="+mj-lt"/>
                </a:rPr>
                <a:t>소개</a:t>
              </a:r>
              <a:endParaRPr lang="ko-KR" altLang="en-US" sz="100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56514"/>
              </p:ext>
            </p:extLst>
          </p:nvPr>
        </p:nvGraphicFramePr>
        <p:xfrm>
          <a:off x="600349" y="771550"/>
          <a:ext cx="8201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736"/>
                <a:gridCol w="64261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언어</a:t>
                      </a:r>
                      <a:endParaRPr lang="ko-KR" alt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환경</a:t>
                      </a:r>
                      <a:endParaRPr lang="ko-KR" alt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이클립스</a:t>
                      </a:r>
                      <a:r>
                        <a:rPr lang="en-US" altLang="ko-KR" sz="14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(Spring</a:t>
                      </a:r>
                      <a:r>
                        <a:rPr lang="ko-KR" altLang="en-US" sz="14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 </a:t>
                      </a:r>
                      <a:r>
                        <a:rPr lang="en-US" altLang="ko-KR" sz="14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Mybatis</a:t>
                      </a:r>
                      <a:r>
                        <a:rPr lang="en-US" altLang="ko-KR" sz="14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/ JSP – AJAX(JSON)) + Tomcat</a:t>
                      </a:r>
                      <a:r>
                        <a:rPr lang="ko-KR" altLang="en-US" sz="14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웹호스팅</a:t>
                      </a:r>
                      <a:endParaRPr lang="ko-KR" alt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cafe24 Tomcat JSP</a:t>
                      </a:r>
                      <a:r>
                        <a:rPr lang="ko-KR" altLang="en-US" sz="14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호스팅</a:t>
                      </a:r>
                      <a:endParaRPr lang="ko-KR" alt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</a:t>
                      </a:r>
                      <a:endParaRPr lang="ko-KR" alt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mariaDB</a:t>
                      </a:r>
                      <a:r>
                        <a:rPr lang="en-US" altLang="ko-KR" sz="14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4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14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ko-KR" alt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기타</a:t>
                      </a:r>
                      <a:endParaRPr lang="ko-KR" alt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부트스트랩 등</a:t>
                      </a:r>
                      <a:endParaRPr lang="ko-KR" alt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6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4715" y="555526"/>
            <a:ext cx="238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 관계도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131590"/>
            <a:ext cx="3825832" cy="2914588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427984" y="536656"/>
            <a:ext cx="0" cy="410445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68631"/>
              </p:ext>
            </p:extLst>
          </p:nvPr>
        </p:nvGraphicFramePr>
        <p:xfrm>
          <a:off x="4716016" y="620831"/>
          <a:ext cx="4176464" cy="3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3096344"/>
              </a:tblGrid>
              <a:tr h="702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users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회원정보 테이블</a:t>
                      </a:r>
                      <a:endParaRPr lang="en-US" altLang="ko-KR" sz="9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userseq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: PK     /    Id : UK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패스워드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가입날짜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휴대폰 번호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회원등급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(default = ‘user’), 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포인트 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(default=0)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661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freeboard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자유게시판 테이블</a:t>
                      </a:r>
                      <a:endParaRPr lang="en-US" altLang="ko-KR" sz="9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freeseq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: PK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/   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id: FK(users id)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제목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시간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조회수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658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comment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코멘트 테이블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자유게시판의 코멘트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coseq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: PK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/  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freeseq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FK(freeboard </a:t>
                      </a:r>
                      <a:r>
                        <a:rPr lang="en-US" altLang="ko-KR" sz="9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freeseq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시간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자유게시판 순번</a:t>
                      </a:r>
                      <a:endParaRPr lang="en-US" altLang="ko-KR" sz="9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93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newsboard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뉴스게시판 테이블</a:t>
                      </a:r>
                      <a:endParaRPr lang="en-US" altLang="ko-KR" sz="9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newsseq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: PK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/  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id: FK(users id)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제목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시간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조회수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파일명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630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commentnews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코멘트 테이블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뉴스게시판의 코멘트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coseq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: PK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/  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newsseq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FK(</a:t>
                      </a:r>
                      <a:r>
                        <a:rPr lang="en-US" altLang="ko-KR" sz="9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newsboard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newsseq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시간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뉴스게시판 순번</a:t>
                      </a:r>
                      <a:endParaRPr lang="en-US" altLang="ko-KR" sz="9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7848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subscribe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구독하기 테이블</a:t>
                      </a:r>
                      <a:endParaRPr lang="en-US" altLang="ko-KR" sz="9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subseq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: PK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/  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id: FK(users id)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결제금액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결제일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구독기간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구독시작날짜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구독 종료날짜</a:t>
                      </a:r>
                      <a:endParaRPr lang="ko-KR" altLang="en-US" sz="9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8050921" y="0"/>
            <a:ext cx="1093079" cy="411510"/>
            <a:chOff x="8460432" y="0"/>
            <a:chExt cx="683568" cy="411510"/>
          </a:xfrm>
        </p:grpSpPr>
        <p:sp>
          <p:nvSpPr>
            <p:cNvPr id="11" name="직사각형 10"/>
            <p:cNvSpPr/>
            <p:nvPr/>
          </p:nvSpPr>
          <p:spPr>
            <a:xfrm>
              <a:off x="8460432" y="0"/>
              <a:ext cx="683568" cy="411510"/>
            </a:xfrm>
            <a:prstGeom prst="rect">
              <a:avLst/>
            </a:prstGeom>
            <a:solidFill>
              <a:srgbClr val="0F6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74241" y="82644"/>
              <a:ext cx="6559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>
                  <a:solidFill>
                    <a:schemeClr val="bg1"/>
                  </a:solidFill>
                  <a:latin typeface="+mj-lt"/>
                </a:rPr>
                <a:t>01. </a:t>
              </a:r>
              <a:r>
                <a:rPr lang="ko-KR" altLang="en-US" sz="1000" smtClean="0">
                  <a:solidFill>
                    <a:schemeClr val="bg1"/>
                  </a:solidFill>
                  <a:latin typeface="+mj-lt"/>
                </a:rPr>
                <a:t>소개</a:t>
              </a:r>
              <a:endParaRPr lang="ko-KR" altLang="en-US" sz="10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95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028384" y="0"/>
            <a:ext cx="1115616" cy="411510"/>
            <a:chOff x="8460432" y="0"/>
            <a:chExt cx="683568" cy="411510"/>
          </a:xfrm>
          <a:solidFill>
            <a:srgbClr val="00B050"/>
          </a:solidFill>
        </p:grpSpPr>
        <p:sp>
          <p:nvSpPr>
            <p:cNvPr id="5" name="직사각형 4"/>
            <p:cNvSpPr/>
            <p:nvPr/>
          </p:nvSpPr>
          <p:spPr>
            <a:xfrm>
              <a:off x="8460432" y="0"/>
              <a:ext cx="683568" cy="4115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74241" y="82644"/>
              <a:ext cx="655949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>
                  <a:solidFill>
                    <a:schemeClr val="bg1"/>
                  </a:solidFill>
                  <a:latin typeface="+mj-lt"/>
                </a:rPr>
                <a:t>02. </a:t>
              </a:r>
              <a:r>
                <a:rPr lang="en-US" altLang="ko-KR" sz="1000" err="1" smtClean="0">
                  <a:solidFill>
                    <a:schemeClr val="bg1"/>
                  </a:solidFill>
                  <a:latin typeface="+mj-lt"/>
                </a:rPr>
                <a:t>index.jsp</a:t>
              </a:r>
              <a:endParaRPr lang="ko-KR" altLang="en-US" sz="100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668438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4148" y="22860"/>
            <a:ext cx="6660232" cy="1131590"/>
          </a:xfrm>
          <a:prstGeom prst="rect">
            <a:avLst/>
          </a:prstGeom>
          <a:noFill/>
          <a:ln w="76200">
            <a:solidFill>
              <a:srgbClr val="BFF2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48" y="4577704"/>
            <a:ext cx="6660232" cy="565795"/>
          </a:xfrm>
          <a:prstGeom prst="rect">
            <a:avLst/>
          </a:prstGeom>
          <a:noFill/>
          <a:ln w="76200">
            <a:solidFill>
              <a:srgbClr val="BFF2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148" y="1203598"/>
            <a:ext cx="6660232" cy="3312368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228184" y="564875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228184" y="4669151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228184" y="1347614"/>
            <a:ext cx="382900" cy="382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864094" y="830233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60127" y="830233"/>
            <a:ext cx="163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eader.jsp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900504" y="4286251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7983" y="4299819"/>
            <a:ext cx="163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footer.jsp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84026"/>
              </p:ext>
            </p:extLst>
          </p:nvPr>
        </p:nvGraphicFramePr>
        <p:xfrm>
          <a:off x="6864094" y="1590064"/>
          <a:ext cx="2147283" cy="2225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4728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뉴스게시판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F2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Ajax</a:t>
                      </a:r>
                      <a:r>
                        <a:rPr lang="en-US" altLang="ko-KR" sz="11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/ JSON </a:t>
                      </a:r>
                      <a:endParaRPr lang="ko-KR" altLang="en-US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F2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자유게시판</a:t>
                      </a:r>
                      <a:endParaRPr lang="ko-KR" altLang="en-US" sz="11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F2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Ajax</a:t>
                      </a:r>
                      <a:r>
                        <a:rPr lang="en-US" altLang="ko-KR" sz="11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/ JSON </a:t>
                      </a:r>
                      <a:endParaRPr lang="ko-KR" altLang="en-US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F2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광고페이지</a:t>
                      </a:r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F2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부트스트랩</a:t>
                      </a:r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이미지슬라이드</a:t>
                      </a:r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F2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8689218" y="1381464"/>
            <a:ext cx="382900" cy="382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15527" y="144199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44199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header.jsp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: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페이지에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include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0837" y="620376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 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 페이지 이동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2)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 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 페이지 이동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3)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 완료 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회원정보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본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인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정보확인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탈퇴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4)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메뉴 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00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index.jsp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뉴스게시판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00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newsboard.jsp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자유게시판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00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freeboard.jsp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구독하기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00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subscribe.jsp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PPT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056" y="1481386"/>
            <a:ext cx="238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(Ajax)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47082" y="1481386"/>
            <a:ext cx="4681518" cy="2646247"/>
            <a:chOff x="415884" y="1491630"/>
            <a:chExt cx="4681518" cy="2646247"/>
          </a:xfrm>
        </p:grpSpPr>
        <p:sp>
          <p:nvSpPr>
            <p:cNvPr id="10" name="TextBox 9"/>
            <p:cNvSpPr txBox="1"/>
            <p:nvPr/>
          </p:nvSpPr>
          <p:spPr>
            <a:xfrm>
              <a:off x="498467" y="1491630"/>
              <a:ext cx="238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회원가</a:t>
              </a:r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</a:t>
              </a:r>
              <a:endPara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24"/>
            <a:stretch/>
          </p:blipFill>
          <p:spPr bwMode="auto">
            <a:xfrm>
              <a:off x="505363" y="1850718"/>
              <a:ext cx="2187525" cy="1468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0"/>
            <a:stretch/>
          </p:blipFill>
          <p:spPr bwMode="auto">
            <a:xfrm>
              <a:off x="2771800" y="1491630"/>
              <a:ext cx="2325602" cy="2414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15884" y="3429991"/>
              <a:ext cx="2626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아이디 중복체크</a:t>
              </a:r>
              <a:r>
                <a:rPr lang="en-US" altLang="ko-KR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(Ajax)</a:t>
              </a:r>
            </a:p>
            <a:p>
              <a:r>
                <a:rPr lang="ko-KR" altLang="en-US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중복 </a:t>
              </a:r>
              <a:r>
                <a:rPr lang="ko-KR" altLang="en-US" sz="100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체크후에</a:t>
              </a:r>
              <a:r>
                <a:rPr lang="ko-KR" altLang="en-US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회원가입 활성화</a:t>
              </a:r>
              <a:r>
                <a:rPr lang="en-US" altLang="ko-KR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en-US" altLang="ko-KR" sz="100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js</a:t>
              </a:r>
              <a:r>
                <a:rPr lang="en-US" altLang="ko-KR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  <a:p>
              <a:r>
                <a:rPr lang="ko-KR" altLang="en-US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아이디 변경되면 다시 중복체크</a:t>
              </a:r>
              <a:r>
                <a:rPr lang="en-US" altLang="ko-KR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en-US" altLang="ko-KR" sz="100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js</a:t>
              </a:r>
              <a:r>
                <a:rPr lang="en-US" altLang="ko-KR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  <a:p>
              <a:r>
                <a:rPr lang="ko-KR" altLang="en-US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회원가입 </a:t>
              </a:r>
              <a:r>
                <a:rPr lang="en-US" altLang="ko-KR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(Controller</a:t>
              </a:r>
              <a:r>
                <a:rPr lang="ko-KR" altLang="en-US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로 이동</a:t>
              </a:r>
              <a:r>
                <a:rPr lang="en-US" altLang="ko-KR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6" name="타원 15"/>
          <p:cNvSpPr/>
          <p:nvPr/>
        </p:nvSpPr>
        <p:spPr>
          <a:xfrm>
            <a:off x="201970" y="4625570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0104" y="4639138"/>
            <a:ext cx="582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footer.jsp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모든 페이지에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include</a:t>
            </a:r>
          </a:p>
          <a:p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15527" y="4443958"/>
            <a:ext cx="863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02925"/>
            <a:ext cx="1915386" cy="19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4918306" y="1419622"/>
            <a:ext cx="0" cy="2646456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64593" y="3419747"/>
            <a:ext cx="177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회원정보 수정 및 탈퇴 가능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(Controller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이동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48414" y="1913228"/>
            <a:ext cx="1816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회원정보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000" smtClean="0"/>
              <a:t>userInfo.do</a:t>
            </a:r>
            <a:r>
              <a:rPr lang="ko-KR" altLang="en-US" sz="1000" smtClean="0"/>
              <a:t>에서 </a:t>
            </a:r>
            <a:r>
              <a:rPr lang="en-US" altLang="ko-KR" sz="1000" err="1" smtClean="0"/>
              <a:t>json</a:t>
            </a:r>
            <a:r>
              <a:rPr lang="en-US" altLang="ko-KR" sz="1000" smtClean="0"/>
              <a:t>)</a:t>
            </a:r>
          </a:p>
          <a:p>
            <a:endParaRPr lang="en-US" altLang="ko-KR" sz="1000" smtClean="0"/>
          </a:p>
          <a:p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보유포인트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000" smtClean="0"/>
              <a:t>getUserPoint.do</a:t>
            </a:r>
            <a:r>
              <a:rPr lang="ko-KR" altLang="en-US" sz="1000" smtClean="0"/>
              <a:t>에서 </a:t>
            </a:r>
            <a:r>
              <a:rPr lang="en-US" altLang="ko-KR" sz="1000" err="1" smtClean="0"/>
              <a:t>json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구독기간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000"/>
              <a:t>getSubscribe.do </a:t>
            </a:r>
            <a:r>
              <a:rPr lang="ko-KR" altLang="en-US" sz="1000"/>
              <a:t>에서 </a:t>
            </a:r>
            <a:r>
              <a:rPr lang="en-US" altLang="ko-KR" sz="1000" err="1"/>
              <a:t>json</a:t>
            </a:r>
            <a:r>
              <a:rPr lang="en-US" altLang="ko-KR" sz="1000" smtClean="0"/>
              <a:t>)</a:t>
            </a:r>
            <a:endParaRPr lang="en-US" altLang="ko-KR" sz="100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4" b="10254"/>
          <a:stretch/>
        </p:blipFill>
        <p:spPr bwMode="auto">
          <a:xfrm>
            <a:off x="4290763" y="983952"/>
            <a:ext cx="2225453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4067944" y="1057771"/>
            <a:ext cx="1474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8028384" y="0"/>
            <a:ext cx="1115616" cy="411510"/>
            <a:chOff x="8460432" y="0"/>
            <a:chExt cx="683568" cy="411510"/>
          </a:xfrm>
          <a:solidFill>
            <a:srgbClr val="00B050"/>
          </a:solidFill>
        </p:grpSpPr>
        <p:sp>
          <p:nvSpPr>
            <p:cNvPr id="33" name="직사각형 32"/>
            <p:cNvSpPr/>
            <p:nvPr/>
          </p:nvSpPr>
          <p:spPr>
            <a:xfrm>
              <a:off x="8460432" y="0"/>
              <a:ext cx="683568" cy="4115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74241" y="82644"/>
              <a:ext cx="655949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>
                  <a:solidFill>
                    <a:schemeClr val="bg1"/>
                  </a:solidFill>
                  <a:latin typeface="+mj-lt"/>
                </a:rPr>
                <a:t>02. </a:t>
              </a:r>
              <a:r>
                <a:rPr lang="en-US" altLang="ko-KR" sz="1000" err="1" smtClean="0">
                  <a:solidFill>
                    <a:schemeClr val="bg1"/>
                  </a:solidFill>
                  <a:latin typeface="+mj-lt"/>
                </a:rPr>
                <a:t>index.jsp</a:t>
              </a:r>
              <a:endParaRPr lang="ko-KR" altLang="en-US" sz="10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41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028384" y="0"/>
            <a:ext cx="1115616" cy="411510"/>
            <a:chOff x="8460432" y="0"/>
            <a:chExt cx="683568" cy="411510"/>
          </a:xfrm>
          <a:solidFill>
            <a:schemeClr val="accent6"/>
          </a:solidFill>
        </p:grpSpPr>
        <p:sp>
          <p:nvSpPr>
            <p:cNvPr id="5" name="직사각형 4"/>
            <p:cNvSpPr/>
            <p:nvPr/>
          </p:nvSpPr>
          <p:spPr>
            <a:xfrm>
              <a:off x="8460432" y="0"/>
              <a:ext cx="683568" cy="4115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74241" y="82644"/>
              <a:ext cx="655949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>
                  <a:solidFill>
                    <a:schemeClr val="bg1"/>
                  </a:solidFill>
                  <a:latin typeface="+mj-lt"/>
                </a:rPr>
                <a:t>03. </a:t>
              </a:r>
              <a:r>
                <a:rPr lang="ko-KR" altLang="en-US" sz="1000" smtClean="0">
                  <a:solidFill>
                    <a:schemeClr val="bg1"/>
                  </a:solidFill>
                  <a:latin typeface="+mj-lt"/>
                </a:rPr>
                <a:t>뉴스게시판</a:t>
              </a:r>
              <a:endParaRPr lang="ko-KR" altLang="en-US" sz="100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5078722" cy="308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502434"/>
            <a:ext cx="5148063" cy="164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03976" y="3111883"/>
            <a:ext cx="1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/>
              <a:t>.</a:t>
            </a:r>
          </a:p>
          <a:p>
            <a:r>
              <a:rPr lang="en-US" altLang="ko-KR" sz="800" b="1" smtClean="0"/>
              <a:t>.</a:t>
            </a:r>
          </a:p>
          <a:p>
            <a:r>
              <a:rPr lang="en-US" altLang="ko-KR" sz="800" b="1"/>
              <a:t>.</a:t>
            </a:r>
            <a:endParaRPr lang="ko-KR" altLang="en-US" sz="800" b="1"/>
          </a:p>
        </p:txBody>
      </p:sp>
      <p:sp>
        <p:nvSpPr>
          <p:cNvPr id="10" name="타원 9"/>
          <p:cNvSpPr/>
          <p:nvPr/>
        </p:nvSpPr>
        <p:spPr>
          <a:xfrm>
            <a:off x="2265945" y="28610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43608" y="508931"/>
            <a:ext cx="382900" cy="382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59120" y="2571750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83407" y="4635408"/>
            <a:ext cx="382900" cy="382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496" y="4443958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269220" y="472134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87616" y="538809"/>
            <a:ext cx="3852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newsheader.jsp</a:t>
            </a: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뉴스게시판 페이지에 </a:t>
            </a: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include</a:t>
            </a:r>
          </a:p>
        </p:txBody>
      </p:sp>
      <p:sp>
        <p:nvSpPr>
          <p:cNvPr id="17" name="타원 16"/>
          <p:cNvSpPr/>
          <p:nvPr/>
        </p:nvSpPr>
        <p:spPr>
          <a:xfrm>
            <a:off x="5269220" y="1131590"/>
            <a:ext cx="382900" cy="382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6425" y="1059582"/>
            <a:ext cx="345638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검색기능</a:t>
            </a: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작성자로 검색가능</a:t>
            </a: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(Controller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</a:p>
          <a:p>
            <a:pPr>
              <a:lnSpc>
                <a:spcPts val="1700"/>
              </a:lnSpc>
            </a:pP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CSS(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부트스트랩</a:t>
            </a: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9" name="타원 18"/>
          <p:cNvSpPr/>
          <p:nvPr/>
        </p:nvSpPr>
        <p:spPr>
          <a:xfrm>
            <a:off x="5269220" y="2044834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7616" y="1779662"/>
            <a:ext cx="3456384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ts val="1700"/>
              </a:lnSpc>
            </a:pPr>
            <a:r>
              <a:rPr lang="ko-KR" altLang="en-US" err="1"/>
              <a:t>게시글</a:t>
            </a:r>
            <a:r>
              <a:rPr lang="ko-KR" altLang="en-US"/>
              <a:t> 리스트</a:t>
            </a:r>
            <a:r>
              <a:rPr lang="en-US" altLang="ko-KR"/>
              <a:t>: JSTL+EL</a:t>
            </a:r>
          </a:p>
          <a:p>
            <a:pPr>
              <a:lnSpc>
                <a:spcPts val="1700"/>
              </a:lnSpc>
            </a:pPr>
            <a:r>
              <a:rPr lang="en-US" altLang="ko-KR"/>
              <a:t> - &lt;</a:t>
            </a:r>
            <a:r>
              <a:rPr lang="en-US" altLang="ko-KR" err="1"/>
              <a:t>c:set</a:t>
            </a:r>
            <a:r>
              <a:rPr lang="en-US" altLang="ko-KR"/>
              <a:t>&gt; : </a:t>
            </a:r>
            <a:r>
              <a:rPr lang="ko-KR" altLang="en-US"/>
              <a:t>순번 </a:t>
            </a:r>
            <a:r>
              <a:rPr lang="ko-KR" altLang="en-US" err="1"/>
              <a:t>세팅</a:t>
            </a:r>
            <a:r>
              <a:rPr lang="en-US" altLang="ko-KR"/>
              <a:t>, &lt;</a:t>
            </a:r>
            <a:r>
              <a:rPr lang="en-US" altLang="ko-KR" err="1"/>
              <a:t>c:if</a:t>
            </a:r>
            <a:r>
              <a:rPr lang="en-US" altLang="ko-KR"/>
              <a:t>&gt; : </a:t>
            </a:r>
            <a:r>
              <a:rPr lang="ko-KR" altLang="en-US"/>
              <a:t>리스트사이즈  여부</a:t>
            </a:r>
            <a:r>
              <a:rPr lang="en-US" altLang="ko-KR"/>
              <a:t>,            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&lt;c: </a:t>
            </a:r>
            <a:r>
              <a:rPr lang="en-US" altLang="ko-KR" err="1"/>
              <a:t>foreach</a:t>
            </a:r>
            <a:r>
              <a:rPr lang="en-US" altLang="ko-KR"/>
              <a:t>&gt; : </a:t>
            </a:r>
            <a:r>
              <a:rPr lang="ko-KR" altLang="en-US" err="1" smtClean="0"/>
              <a:t>게시글수만큼</a:t>
            </a:r>
            <a:r>
              <a:rPr lang="ko-KR" altLang="en-US" smtClean="0"/>
              <a:t> </a:t>
            </a:r>
            <a:r>
              <a:rPr lang="ko-KR" altLang="en-US"/>
              <a:t>반복</a:t>
            </a:r>
            <a:r>
              <a:rPr lang="en-US" altLang="ko-KR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&lt;</a:t>
            </a:r>
            <a:r>
              <a:rPr lang="en-US" altLang="ko-KR" err="1"/>
              <a:t>c:choose</a:t>
            </a:r>
            <a:r>
              <a:rPr lang="en-US" altLang="ko-KR"/>
              <a:t>&gt;: </a:t>
            </a:r>
            <a:r>
              <a:rPr lang="ko-KR" altLang="en-US"/>
              <a:t>제목</a:t>
            </a:r>
            <a:r>
              <a:rPr lang="en-US" altLang="ko-KR"/>
              <a:t>, </a:t>
            </a:r>
            <a:r>
              <a:rPr lang="ko-KR" altLang="en-US"/>
              <a:t>내용 출력 </a:t>
            </a:r>
            <a:r>
              <a:rPr lang="ko-KR" altLang="en-US" err="1" smtClean="0"/>
              <a:t>문자수</a:t>
            </a:r>
            <a:r>
              <a:rPr lang="ko-KR" altLang="en-US" smtClean="0"/>
              <a:t> 지정</a:t>
            </a:r>
            <a:endParaRPr lang="en-US" altLang="ko-KR" smtClean="0"/>
          </a:p>
          <a:p>
            <a:pPr>
              <a:lnSpc>
                <a:spcPts val="1700"/>
              </a:lnSpc>
            </a:pPr>
            <a:r>
              <a:rPr lang="en-US" altLang="ko-KR" smtClean="0"/>
              <a:t>-  </a:t>
            </a:r>
            <a:r>
              <a:rPr lang="ko-KR" altLang="en-US" smtClean="0"/>
              <a:t>이미지</a:t>
            </a:r>
            <a:r>
              <a:rPr lang="en-US" altLang="ko-KR" smtClean="0"/>
              <a:t>, </a:t>
            </a:r>
            <a:r>
              <a:rPr lang="ko-KR" altLang="en-US" smtClean="0"/>
              <a:t>제목</a:t>
            </a:r>
            <a:r>
              <a:rPr lang="en-US" altLang="ko-KR" smtClean="0"/>
              <a:t>, </a:t>
            </a:r>
            <a:r>
              <a:rPr lang="ko-KR" altLang="en-US" smtClean="0"/>
              <a:t>내용 </a:t>
            </a:r>
            <a:r>
              <a:rPr lang="ko-KR" altLang="en-US" err="1" smtClean="0"/>
              <a:t>클릭시</a:t>
            </a:r>
            <a:r>
              <a:rPr lang="ko-KR" altLang="en-US" smtClean="0"/>
              <a:t> 해당 </a:t>
            </a:r>
            <a:r>
              <a:rPr lang="ko-KR" altLang="en-US" err="1" smtClean="0"/>
              <a:t>게시글</a:t>
            </a:r>
            <a:r>
              <a:rPr lang="ko-KR" altLang="en-US" smtClean="0"/>
              <a:t> 읽기 가능</a:t>
            </a:r>
            <a:endParaRPr lang="en-US" altLang="ko-KR"/>
          </a:p>
        </p:txBody>
      </p:sp>
      <p:sp>
        <p:nvSpPr>
          <p:cNvPr id="22" name="타원 21"/>
          <p:cNvSpPr/>
          <p:nvPr/>
        </p:nvSpPr>
        <p:spPr>
          <a:xfrm>
            <a:off x="5269220" y="3196962"/>
            <a:ext cx="382900" cy="382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2120" y="3073191"/>
            <a:ext cx="3456384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ts val="1700"/>
              </a:lnSpc>
            </a:pPr>
            <a:r>
              <a:rPr lang="ko-KR" altLang="en-US" err="1" smtClean="0"/>
              <a:t>페이징</a:t>
            </a:r>
            <a:r>
              <a:rPr lang="en-US" altLang="ko-KR" smtClean="0"/>
              <a:t>: </a:t>
            </a:r>
            <a:r>
              <a:rPr lang="en-US" altLang="ko-KR"/>
              <a:t>JSTL+EL</a:t>
            </a:r>
          </a:p>
          <a:p>
            <a:pPr>
              <a:lnSpc>
                <a:spcPts val="1700"/>
              </a:lnSpc>
            </a:pPr>
            <a:r>
              <a:rPr lang="en-US" altLang="ko-KR"/>
              <a:t> -</a:t>
            </a:r>
            <a:r>
              <a:rPr lang="en-US" altLang="ko-KR" smtClean="0"/>
              <a:t>Pagination(</a:t>
            </a:r>
            <a:r>
              <a:rPr lang="ko-KR" altLang="en-US" smtClean="0"/>
              <a:t>클래스</a:t>
            </a:r>
            <a:r>
              <a:rPr lang="en-US" altLang="ko-KR" smtClean="0"/>
              <a:t>)</a:t>
            </a:r>
            <a:r>
              <a:rPr lang="ko-KR" altLang="en-US" smtClean="0"/>
              <a:t> 이용하여 </a:t>
            </a:r>
            <a:r>
              <a:rPr lang="ko-KR" altLang="en-US" err="1" smtClean="0"/>
              <a:t>페이징</a:t>
            </a:r>
            <a:r>
              <a:rPr lang="en-US" altLang="ko-KR" smtClean="0"/>
              <a:t>, </a:t>
            </a:r>
          </a:p>
          <a:p>
            <a:pPr>
              <a:lnSpc>
                <a:spcPts val="1700"/>
              </a:lnSpc>
            </a:pPr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한 페이지의 </a:t>
            </a:r>
            <a:r>
              <a:rPr lang="ko-KR" altLang="en-US" err="1" smtClean="0"/>
              <a:t>게시글은</a:t>
            </a:r>
            <a:r>
              <a:rPr lang="ko-KR" altLang="en-US" smtClean="0"/>
              <a:t> </a:t>
            </a:r>
            <a:r>
              <a:rPr lang="en-US" altLang="ko-KR" smtClean="0"/>
              <a:t>5</a:t>
            </a:r>
            <a:r>
              <a:rPr lang="ko-KR" altLang="en-US" smtClean="0"/>
              <a:t>개</a:t>
            </a:r>
            <a:r>
              <a:rPr lang="en-US" altLang="ko-KR" smtClean="0"/>
              <a:t>, </a:t>
            </a:r>
          </a:p>
          <a:p>
            <a:pPr>
              <a:lnSpc>
                <a:spcPts val="1700"/>
              </a:lnSpc>
            </a:pPr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페이지범위가 </a:t>
            </a:r>
            <a:r>
              <a:rPr lang="en-US" altLang="ko-KR" smtClean="0"/>
              <a:t>5</a:t>
            </a:r>
            <a:r>
              <a:rPr lang="ko-KR" altLang="en-US" smtClean="0"/>
              <a:t>개가 넘으면 </a:t>
            </a:r>
            <a:r>
              <a:rPr lang="en-US" altLang="ko-KR" smtClean="0"/>
              <a:t>pre, next</a:t>
            </a:r>
            <a:r>
              <a:rPr lang="ko-KR" altLang="en-US" smtClean="0"/>
              <a:t>버튼 활성화</a:t>
            </a:r>
            <a:endParaRPr lang="en-US" altLang="ko-KR" smtClean="0"/>
          </a:p>
          <a:p>
            <a:pPr>
              <a:lnSpc>
                <a:spcPts val="1700"/>
              </a:lnSpc>
            </a:pPr>
            <a:r>
              <a:rPr lang="en-US" altLang="ko-KR"/>
              <a:t> </a:t>
            </a:r>
            <a:r>
              <a:rPr lang="en-US" altLang="ko-KR" smtClean="0"/>
              <a:t>-CSS(</a:t>
            </a:r>
            <a:r>
              <a:rPr lang="ko-KR" altLang="en-US" smtClean="0"/>
              <a:t>부트스트랩</a:t>
            </a:r>
            <a:r>
              <a:rPr lang="en-US" altLang="ko-KR" smtClean="0"/>
              <a:t>)</a:t>
            </a:r>
            <a:endParaRPr lang="en-US" altLang="ko-KR"/>
          </a:p>
        </p:txBody>
      </p:sp>
      <p:sp>
        <p:nvSpPr>
          <p:cNvPr id="24" name="타원 23"/>
          <p:cNvSpPr/>
          <p:nvPr/>
        </p:nvSpPr>
        <p:spPr>
          <a:xfrm>
            <a:off x="5269220" y="4421098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87616" y="4345672"/>
            <a:ext cx="345638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ts val="1700"/>
              </a:lnSpc>
            </a:pPr>
            <a:r>
              <a:rPr lang="ko-KR" altLang="en-US" smtClean="0"/>
              <a:t>글쓰기</a:t>
            </a:r>
            <a:endParaRPr lang="en-US" altLang="ko-KR"/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ko-KR" altLang="en-US" smtClean="0"/>
              <a:t>회원등급이 </a:t>
            </a:r>
            <a:r>
              <a:rPr lang="en-US" altLang="ko-KR" smtClean="0"/>
              <a:t>admin</a:t>
            </a:r>
            <a:r>
              <a:rPr lang="ko-KR" altLang="en-US" smtClean="0"/>
              <a:t>만 글쓰기 가능</a:t>
            </a:r>
            <a:endParaRPr lang="en-US" altLang="ko-KR" smtClean="0"/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en-US" altLang="ko-KR" err="1" smtClean="0"/>
              <a:t>UserController</a:t>
            </a:r>
            <a:r>
              <a:rPr lang="ko-KR" altLang="en-US" smtClean="0"/>
              <a:t>에서 체크해서 바로 </a:t>
            </a:r>
            <a:r>
              <a:rPr lang="en-US" altLang="ko-KR" smtClean="0"/>
              <a:t>script </a:t>
            </a:r>
            <a:r>
              <a:rPr lang="ko-KR" altLang="en-US" smtClean="0"/>
              <a:t>출력됨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46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539" y="4911"/>
            <a:ext cx="4645461" cy="371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8028384" y="0"/>
            <a:ext cx="1115616" cy="411510"/>
            <a:chOff x="8460432" y="0"/>
            <a:chExt cx="683568" cy="411510"/>
          </a:xfrm>
          <a:solidFill>
            <a:schemeClr val="accent6"/>
          </a:solidFill>
        </p:grpSpPr>
        <p:sp>
          <p:nvSpPr>
            <p:cNvPr id="5" name="직사각형 4"/>
            <p:cNvSpPr/>
            <p:nvPr/>
          </p:nvSpPr>
          <p:spPr>
            <a:xfrm>
              <a:off x="8460432" y="0"/>
              <a:ext cx="683568" cy="4115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74241" y="82644"/>
              <a:ext cx="655949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>
                  <a:solidFill>
                    <a:schemeClr val="bg1"/>
                  </a:solidFill>
                  <a:latin typeface="+mj-lt"/>
                </a:rPr>
                <a:t>03. </a:t>
              </a:r>
              <a:r>
                <a:rPr lang="ko-KR" altLang="en-US" sz="1000" smtClean="0">
                  <a:solidFill>
                    <a:schemeClr val="bg1"/>
                  </a:solidFill>
                  <a:latin typeface="+mj-lt"/>
                </a:rPr>
                <a:t>뉴스게시판</a:t>
              </a:r>
              <a:endParaRPr lang="ko-KR" altLang="en-US" sz="100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r="5589" b="6682"/>
          <a:stretch/>
        </p:blipFill>
        <p:spPr bwMode="auto">
          <a:xfrm>
            <a:off x="4498540" y="3792438"/>
            <a:ext cx="4670642" cy="13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16674" y="3291830"/>
            <a:ext cx="51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/>
              <a:t>…</a:t>
            </a:r>
            <a:endParaRPr lang="ko-KR" altLang="en-US" sz="3600"/>
          </a:p>
        </p:txBody>
      </p:sp>
      <p:sp>
        <p:nvSpPr>
          <p:cNvPr id="10" name="타원 9"/>
          <p:cNvSpPr/>
          <p:nvPr/>
        </p:nvSpPr>
        <p:spPr>
          <a:xfrm>
            <a:off x="8014746" y="411510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542148" y="4155926"/>
            <a:ext cx="382900" cy="382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270340" y="4659982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4004" y="3421640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4866" y="4310938"/>
            <a:ext cx="382900" cy="382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3253678"/>
            <a:ext cx="3541349" cy="72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ts val="1700"/>
              </a:lnSpc>
            </a:pPr>
            <a:r>
              <a:rPr lang="en-US" altLang="ko-KR" smtClean="0">
                <a:latin typeface="+mj-lt"/>
              </a:rPr>
              <a:t>&lt;% </a:t>
            </a:r>
            <a:r>
              <a:rPr lang="en-US" altLang="ko-KR" err="1" smtClean="0">
                <a:latin typeface="+mj-lt"/>
              </a:rPr>
              <a:t>request.getAttribute</a:t>
            </a:r>
            <a:r>
              <a:rPr lang="en-US" altLang="ko-KR">
                <a:latin typeface="+mj-lt"/>
              </a:rPr>
              <a:t>("</a:t>
            </a:r>
            <a:r>
              <a:rPr lang="en-US" altLang="ko-KR" err="1">
                <a:latin typeface="+mj-lt"/>
              </a:rPr>
              <a:t>getNewsBoard</a:t>
            </a:r>
            <a:r>
              <a:rPr lang="en-US" altLang="ko-KR" smtClean="0">
                <a:latin typeface="+mj-lt"/>
              </a:rPr>
              <a:t>")%&gt;</a:t>
            </a:r>
            <a:r>
              <a:rPr lang="ko-KR" altLang="en-US" smtClean="0">
                <a:latin typeface="+mj-lt"/>
              </a:rPr>
              <a:t>로 </a:t>
            </a:r>
            <a:endParaRPr lang="en-US" altLang="ko-KR">
              <a:latin typeface="+mj-lt"/>
            </a:endParaRPr>
          </a:p>
          <a:p>
            <a:pPr>
              <a:lnSpc>
                <a:spcPts val="1700"/>
              </a:lnSpc>
            </a:pPr>
            <a:r>
              <a:rPr lang="en-US" altLang="ko-KR">
                <a:latin typeface="+mj-lt"/>
              </a:rPr>
              <a:t>VO</a:t>
            </a:r>
            <a:r>
              <a:rPr lang="ko-KR" altLang="en-US">
                <a:latin typeface="+mj-lt"/>
              </a:rPr>
              <a:t>값 가져와서 </a:t>
            </a:r>
            <a:endParaRPr lang="en-US" altLang="ko-KR">
              <a:latin typeface="+mj-lt"/>
            </a:endParaRPr>
          </a:p>
          <a:p>
            <a:pPr>
              <a:lnSpc>
                <a:spcPts val="1700"/>
              </a:lnSpc>
            </a:pPr>
            <a:r>
              <a:rPr lang="ko-KR" altLang="en-US">
                <a:latin typeface="+mj-lt"/>
              </a:rPr>
              <a:t>제목</a:t>
            </a:r>
            <a:r>
              <a:rPr lang="en-US" altLang="ko-KR">
                <a:latin typeface="+mj-lt"/>
              </a:rPr>
              <a:t>, </a:t>
            </a:r>
            <a:r>
              <a:rPr lang="ko-KR" altLang="en-US">
                <a:latin typeface="+mj-lt"/>
              </a:rPr>
              <a:t>작성자</a:t>
            </a:r>
            <a:r>
              <a:rPr lang="en-US" altLang="ko-KR">
                <a:latin typeface="+mj-lt"/>
              </a:rPr>
              <a:t>, </a:t>
            </a:r>
            <a:r>
              <a:rPr lang="ko-KR" altLang="en-US">
                <a:latin typeface="+mj-lt"/>
              </a:rPr>
              <a:t>작성날짜</a:t>
            </a:r>
            <a:r>
              <a:rPr lang="en-US" altLang="ko-KR">
                <a:latin typeface="+mj-lt"/>
              </a:rPr>
              <a:t>, </a:t>
            </a:r>
            <a:r>
              <a:rPr lang="ko-KR" altLang="en-US">
                <a:latin typeface="+mj-lt"/>
              </a:rPr>
              <a:t>조회수</a:t>
            </a:r>
            <a:r>
              <a:rPr lang="en-US" altLang="ko-KR">
                <a:latin typeface="+mj-lt"/>
              </a:rPr>
              <a:t>,</a:t>
            </a:r>
            <a:r>
              <a:rPr lang="ko-KR" altLang="en-US">
                <a:latin typeface="+mj-lt"/>
              </a:rPr>
              <a:t> 이미지</a:t>
            </a:r>
            <a:r>
              <a:rPr lang="en-US" altLang="ko-KR">
                <a:latin typeface="+mj-lt"/>
              </a:rPr>
              <a:t>, </a:t>
            </a:r>
            <a:r>
              <a:rPr lang="ko-KR" altLang="en-US">
                <a:latin typeface="+mj-lt"/>
              </a:rPr>
              <a:t>내용 찍어줌</a:t>
            </a:r>
            <a:endParaRPr lang="en-US" altLang="ko-KR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6036" y="4117774"/>
            <a:ext cx="3541349" cy="72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ts val="1700"/>
              </a:lnSpc>
            </a:pPr>
            <a:r>
              <a:rPr lang="ko-KR" altLang="en-US" smtClean="0">
                <a:latin typeface="+mj-lt"/>
              </a:rPr>
              <a:t>수정 및 삭제 </a:t>
            </a:r>
            <a:r>
              <a:rPr lang="en-US" altLang="ko-KR" smtClean="0">
                <a:latin typeface="+mj-lt"/>
              </a:rPr>
              <a:t>: </a:t>
            </a:r>
          </a:p>
          <a:p>
            <a:pPr>
              <a:lnSpc>
                <a:spcPts val="1700"/>
              </a:lnSpc>
            </a:pPr>
            <a:r>
              <a:rPr lang="ko-KR" altLang="en-US" err="1" smtClean="0">
                <a:latin typeface="+mj-lt"/>
              </a:rPr>
              <a:t>로그인된</a:t>
            </a:r>
            <a:r>
              <a:rPr lang="ko-KR" altLang="en-US" smtClean="0">
                <a:latin typeface="+mj-lt"/>
              </a:rPr>
              <a:t> </a:t>
            </a:r>
            <a:r>
              <a:rPr lang="en-US" altLang="ko-KR" smtClean="0">
                <a:latin typeface="+mj-lt"/>
              </a:rPr>
              <a:t>id, </a:t>
            </a:r>
            <a:r>
              <a:rPr lang="ko-KR" altLang="en-US" err="1" smtClean="0">
                <a:latin typeface="+mj-lt"/>
              </a:rPr>
              <a:t>게시글</a:t>
            </a:r>
            <a:r>
              <a:rPr lang="ko-KR" altLang="en-US" smtClean="0">
                <a:latin typeface="+mj-lt"/>
              </a:rPr>
              <a:t> 작성한 </a:t>
            </a:r>
            <a:r>
              <a:rPr lang="en-US" altLang="ko-KR" smtClean="0">
                <a:latin typeface="+mj-lt"/>
              </a:rPr>
              <a:t>id</a:t>
            </a:r>
            <a:r>
              <a:rPr lang="ko-KR" altLang="en-US" smtClean="0">
                <a:latin typeface="+mj-lt"/>
              </a:rPr>
              <a:t>값 비교하여</a:t>
            </a:r>
            <a:r>
              <a:rPr lang="en-US" altLang="ko-KR" smtClean="0">
                <a:latin typeface="+mj-lt"/>
              </a:rPr>
              <a:t>(</a:t>
            </a:r>
            <a:r>
              <a:rPr lang="en-US" altLang="ko-KR" err="1" smtClean="0">
                <a:latin typeface="+mj-lt"/>
              </a:rPr>
              <a:t>js</a:t>
            </a:r>
            <a:r>
              <a:rPr lang="en-US" altLang="ko-KR" smtClean="0">
                <a:latin typeface="+mj-lt"/>
              </a:rPr>
              <a:t>)</a:t>
            </a:r>
            <a:r>
              <a:rPr lang="ko-KR" altLang="en-US" smtClean="0">
                <a:latin typeface="+mj-lt"/>
              </a:rPr>
              <a:t> </a:t>
            </a:r>
            <a:endParaRPr lang="en-US" altLang="ko-KR" smtClean="0">
              <a:latin typeface="+mj-lt"/>
            </a:endParaRPr>
          </a:p>
          <a:p>
            <a:pPr>
              <a:lnSpc>
                <a:spcPts val="1700"/>
              </a:lnSpc>
            </a:pPr>
            <a:r>
              <a:rPr lang="ko-KR" altLang="en-US" err="1" smtClean="0">
                <a:latin typeface="+mj-lt"/>
              </a:rPr>
              <a:t>동일할경우</a:t>
            </a:r>
            <a:r>
              <a:rPr lang="ko-KR" altLang="en-US" smtClean="0">
                <a:latin typeface="+mj-lt"/>
              </a:rPr>
              <a:t> </a:t>
            </a:r>
            <a:r>
              <a:rPr lang="en-US" altLang="ko-KR" smtClean="0">
                <a:latin typeface="+mj-lt"/>
              </a:rPr>
              <a:t>Controller </a:t>
            </a:r>
            <a:r>
              <a:rPr lang="ko-KR" altLang="en-US" smtClean="0">
                <a:latin typeface="+mj-lt"/>
              </a:rPr>
              <a:t>이동</a:t>
            </a:r>
            <a:endParaRPr lang="en-US" altLang="ko-KR">
              <a:latin typeface="+mj-lt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6" y="1051046"/>
            <a:ext cx="3835925" cy="162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179512" y="2787774"/>
            <a:ext cx="3929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108" y="2859782"/>
            <a:ext cx="39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게시글 읽기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051720" y="3044448"/>
            <a:ext cx="237626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4004" y="123478"/>
            <a:ext cx="39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게시글쓰기</a:t>
            </a:r>
            <a:endParaRPr lang="en-US" altLang="ko-KR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028803" y="2139702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44004" y="543337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036" y="549565"/>
            <a:ext cx="3541349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ts val="1700"/>
              </a:lnSpc>
            </a:pPr>
            <a:r>
              <a:rPr lang="en-US" altLang="ko-KR" smtClean="0">
                <a:latin typeface="+mj-lt"/>
              </a:rPr>
              <a:t>Controller, form</a:t>
            </a:r>
            <a:r>
              <a:rPr lang="ko-KR" altLang="en-US" smtClean="0">
                <a:latin typeface="+mj-lt"/>
              </a:rPr>
              <a:t>에 파일업로드 가능하게 구현</a:t>
            </a:r>
            <a:endParaRPr lang="en-US" altLang="ko-K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38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05754"/>
            <a:ext cx="433387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8028384" y="0"/>
            <a:ext cx="1115616" cy="411510"/>
            <a:chOff x="8460432" y="0"/>
            <a:chExt cx="683568" cy="411510"/>
          </a:xfrm>
          <a:solidFill>
            <a:schemeClr val="accent6"/>
          </a:solidFill>
        </p:grpSpPr>
        <p:sp>
          <p:nvSpPr>
            <p:cNvPr id="6" name="직사각형 5"/>
            <p:cNvSpPr/>
            <p:nvPr/>
          </p:nvSpPr>
          <p:spPr>
            <a:xfrm>
              <a:off x="8460432" y="0"/>
              <a:ext cx="683568" cy="4115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74241" y="82644"/>
              <a:ext cx="655949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>
                  <a:solidFill>
                    <a:schemeClr val="bg1"/>
                  </a:solidFill>
                  <a:latin typeface="+mj-lt"/>
                </a:rPr>
                <a:t>03. </a:t>
              </a:r>
              <a:r>
                <a:rPr lang="ko-KR" altLang="en-US" sz="1000" smtClean="0">
                  <a:solidFill>
                    <a:schemeClr val="bg1"/>
                  </a:solidFill>
                  <a:latin typeface="+mj-lt"/>
                </a:rPr>
                <a:t>뉴스게시판</a:t>
              </a:r>
              <a:endParaRPr lang="ko-KR" altLang="en-US" sz="10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1072" y="325012"/>
            <a:ext cx="35413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ts val="1700"/>
              </a:lnSpc>
            </a:pPr>
            <a:r>
              <a:rPr lang="ko-KR" altLang="en-US" smtClean="0">
                <a:latin typeface="+mj-lt"/>
              </a:rPr>
              <a:t>댓글</a:t>
            </a:r>
            <a:r>
              <a:rPr lang="en-US" altLang="ko-KR">
                <a:latin typeface="+mj-lt"/>
              </a:rPr>
              <a:t>(</a:t>
            </a:r>
            <a:r>
              <a:rPr lang="en-US" altLang="ko-KR" smtClean="0">
                <a:latin typeface="+mj-lt"/>
              </a:rPr>
              <a:t>CommentNews  )</a:t>
            </a:r>
          </a:p>
          <a:p>
            <a:pPr>
              <a:lnSpc>
                <a:spcPts val="1700"/>
              </a:lnSpc>
            </a:pPr>
            <a:r>
              <a:rPr lang="ko-KR" altLang="en-US" smtClean="0">
                <a:latin typeface="+mj-lt"/>
              </a:rPr>
              <a:t>작성</a:t>
            </a:r>
            <a:r>
              <a:rPr lang="en-US" altLang="ko-KR">
                <a:latin typeface="+mj-lt"/>
              </a:rPr>
              <a:t> </a:t>
            </a:r>
            <a:r>
              <a:rPr lang="en-US" altLang="ko-KR" smtClean="0">
                <a:latin typeface="+mj-lt"/>
              </a:rPr>
              <a:t>: </a:t>
            </a:r>
            <a:r>
              <a:rPr lang="ko-KR" altLang="en-US" smtClean="0">
                <a:latin typeface="+mj-lt"/>
              </a:rPr>
              <a:t>로그인 후 가능</a:t>
            </a:r>
            <a:r>
              <a:rPr lang="en-US" altLang="ko-KR" smtClean="0">
                <a:latin typeface="+mj-lt"/>
              </a:rPr>
              <a:t>, Controller</a:t>
            </a:r>
            <a:r>
              <a:rPr lang="ko-KR" altLang="en-US" smtClean="0">
                <a:latin typeface="+mj-lt"/>
              </a:rPr>
              <a:t>이동</a:t>
            </a:r>
            <a:endParaRPr lang="en-US" altLang="ko-KR" smtClean="0">
              <a:latin typeface="+mj-lt"/>
            </a:endParaRPr>
          </a:p>
          <a:p>
            <a:pPr>
              <a:lnSpc>
                <a:spcPts val="1700"/>
              </a:lnSpc>
            </a:pPr>
            <a:r>
              <a:rPr lang="ko-KR" altLang="en-US" smtClean="0">
                <a:latin typeface="+mj-lt"/>
              </a:rPr>
              <a:t>수정</a:t>
            </a:r>
            <a:r>
              <a:rPr lang="en-US" altLang="ko-KR" smtClean="0">
                <a:latin typeface="+mj-lt"/>
              </a:rPr>
              <a:t> : Ajax + js(</a:t>
            </a:r>
            <a:r>
              <a:rPr lang="ko-KR" altLang="en-US" smtClean="0">
                <a:latin typeface="+mj-lt"/>
              </a:rPr>
              <a:t>보여주기</a:t>
            </a:r>
            <a:r>
              <a:rPr lang="en-US" altLang="ko-KR" smtClean="0">
                <a:latin typeface="+mj-lt"/>
              </a:rPr>
              <a:t>, </a:t>
            </a:r>
            <a:r>
              <a:rPr lang="ko-KR" altLang="en-US" smtClean="0">
                <a:latin typeface="+mj-lt"/>
              </a:rPr>
              <a:t>숨기기</a:t>
            </a:r>
            <a:r>
              <a:rPr lang="en-US" altLang="ko-KR" smtClean="0">
                <a:latin typeface="+mj-lt"/>
              </a:rPr>
              <a:t>)</a:t>
            </a:r>
          </a:p>
          <a:p>
            <a:pPr>
              <a:lnSpc>
                <a:spcPts val="1700"/>
              </a:lnSpc>
            </a:pPr>
            <a:r>
              <a:rPr lang="en-US" altLang="ko-KR" smtClean="0">
                <a:latin typeface="+mj-lt"/>
              </a:rPr>
              <a:t>- Ajax</a:t>
            </a:r>
            <a:r>
              <a:rPr lang="ko-KR" altLang="en-US" smtClean="0">
                <a:latin typeface="+mj-lt"/>
              </a:rPr>
              <a:t>로 현재페이지에서 수정 가능</a:t>
            </a:r>
            <a:endParaRPr lang="en-US" altLang="ko-KR" smtClean="0">
              <a:latin typeface="+mj-lt"/>
            </a:endParaRPr>
          </a:p>
          <a:p>
            <a:pPr>
              <a:lnSpc>
                <a:spcPts val="1700"/>
              </a:lnSpc>
            </a:pPr>
            <a:r>
              <a:rPr lang="ko-KR" altLang="en-US" smtClean="0">
                <a:latin typeface="+mj-lt"/>
              </a:rPr>
              <a:t>수정내용 저장 </a:t>
            </a:r>
            <a:r>
              <a:rPr lang="en-US" altLang="ko-KR" smtClean="0">
                <a:latin typeface="+mj-lt"/>
              </a:rPr>
              <a:t>: Ajax</a:t>
            </a:r>
          </a:p>
          <a:p>
            <a:pPr>
              <a:lnSpc>
                <a:spcPts val="1700"/>
              </a:lnSpc>
            </a:pPr>
            <a:r>
              <a:rPr lang="en-US" altLang="ko-KR" smtClean="0">
                <a:latin typeface="+mj-lt"/>
              </a:rPr>
              <a:t>- </a:t>
            </a:r>
            <a:r>
              <a:rPr lang="ko-KR" altLang="en-US" smtClean="0">
                <a:latin typeface="+mj-lt"/>
              </a:rPr>
              <a:t>수정이 완료되면 </a:t>
            </a:r>
            <a:r>
              <a:rPr lang="en-US" altLang="ko-KR" smtClean="0">
                <a:latin typeface="+mj-lt"/>
              </a:rPr>
              <a:t>Ajax</a:t>
            </a:r>
            <a:r>
              <a:rPr lang="ko-KR" altLang="en-US" smtClean="0">
                <a:latin typeface="+mj-lt"/>
              </a:rPr>
              <a:t>로 현재페이지에 바로 적용</a:t>
            </a:r>
            <a:endParaRPr lang="en-US" altLang="ko-KR" smtClean="0">
              <a:latin typeface="+mj-lt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17"/>
          <a:stretch/>
        </p:blipFill>
        <p:spPr bwMode="auto">
          <a:xfrm>
            <a:off x="440362" y="1923678"/>
            <a:ext cx="3802059" cy="201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타원 11"/>
          <p:cNvSpPr/>
          <p:nvPr/>
        </p:nvSpPr>
        <p:spPr>
          <a:xfrm>
            <a:off x="145811" y="328865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9" t="1437" r="24702" b="-1437"/>
          <a:stretch/>
        </p:blipFill>
        <p:spPr bwMode="auto">
          <a:xfrm>
            <a:off x="5488550" y="2329432"/>
            <a:ext cx="3618028" cy="278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8028384" y="0"/>
            <a:ext cx="1115616" cy="411510"/>
            <a:chOff x="8460432" y="0"/>
            <a:chExt cx="683568" cy="411510"/>
          </a:xfrm>
          <a:solidFill>
            <a:srgbClr val="7030A0"/>
          </a:solidFill>
        </p:grpSpPr>
        <p:sp>
          <p:nvSpPr>
            <p:cNvPr id="5" name="직사각형 4"/>
            <p:cNvSpPr/>
            <p:nvPr/>
          </p:nvSpPr>
          <p:spPr>
            <a:xfrm>
              <a:off x="8460432" y="0"/>
              <a:ext cx="683568" cy="4115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74241" y="82644"/>
              <a:ext cx="655949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>
                  <a:solidFill>
                    <a:schemeClr val="bg1"/>
                  </a:solidFill>
                  <a:latin typeface="+mj-lt"/>
                </a:rPr>
                <a:t>04. </a:t>
              </a:r>
              <a:r>
                <a:rPr lang="ko-KR" altLang="en-US" sz="1000" smtClean="0">
                  <a:solidFill>
                    <a:schemeClr val="bg1"/>
                  </a:solidFill>
                  <a:latin typeface="+mj-lt"/>
                </a:rPr>
                <a:t>자</a:t>
              </a:r>
              <a:r>
                <a:rPr lang="ko-KR" altLang="en-US" sz="1000">
                  <a:solidFill>
                    <a:schemeClr val="bg1"/>
                  </a:solidFill>
                  <a:latin typeface="+mj-lt"/>
                </a:rPr>
                <a:t>유</a:t>
              </a:r>
              <a:r>
                <a:rPr lang="ko-KR" altLang="en-US" sz="1000" smtClean="0">
                  <a:solidFill>
                    <a:schemeClr val="bg1"/>
                  </a:solidFill>
                  <a:latin typeface="+mj-lt"/>
                </a:rPr>
                <a:t>게시판</a:t>
              </a:r>
              <a:endParaRPr lang="ko-KR" altLang="en-US" sz="100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" y="1995686"/>
            <a:ext cx="5233290" cy="191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074884"/>
            <a:ext cx="5337026" cy="101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20516" y="3507854"/>
            <a:ext cx="51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/>
              <a:t>…</a:t>
            </a:r>
            <a:endParaRPr lang="ko-KR" alt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46931" y="144199"/>
            <a:ext cx="56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자유게시판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CRUD :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기본적으로 뉴스게시판과 동일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2" name="타원 11"/>
          <p:cNvSpPr/>
          <p:nvPr/>
        </p:nvSpPr>
        <p:spPr>
          <a:xfrm>
            <a:off x="5105650" y="4468532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275856" y="4693838"/>
            <a:ext cx="382900" cy="382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303303" y="2137982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96" y="513531"/>
            <a:ext cx="100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다른점</a:t>
            </a:r>
            <a:endParaRPr lang="en-US" altLang="ko-KR" sz="14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00192" y="897682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131840" y="897682"/>
            <a:ext cx="382900" cy="382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09223" y="897682"/>
            <a:ext cx="382900" cy="382900"/>
          </a:xfrm>
          <a:prstGeom prst="ellipse">
            <a:avLst/>
          </a:prstGeom>
          <a:solidFill>
            <a:srgbClr val="BF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622" y="885319"/>
            <a:ext cx="2670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freeheader.jsp </a:t>
            </a:r>
          </a:p>
          <a:p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자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유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 페이지에 </a:t>
            </a: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include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25156" y="885319"/>
            <a:ext cx="2314996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ts val="1700"/>
              </a:lnSpc>
            </a:pPr>
            <a:r>
              <a:rPr lang="ko-KR" altLang="en-US" err="1" smtClean="0"/>
              <a:t>페이징</a:t>
            </a:r>
            <a:r>
              <a:rPr lang="en-US" altLang="ko-KR" smtClean="0"/>
              <a:t>: </a:t>
            </a:r>
            <a:r>
              <a:rPr lang="en-US" altLang="ko-KR"/>
              <a:t>JSTL+EL</a:t>
            </a:r>
          </a:p>
          <a:p>
            <a:pPr>
              <a:lnSpc>
                <a:spcPts val="1700"/>
              </a:lnSpc>
            </a:pPr>
            <a:r>
              <a:rPr lang="en-US" altLang="ko-KR"/>
              <a:t> </a:t>
            </a:r>
            <a:r>
              <a:rPr lang="en-US" altLang="ko-KR" smtClean="0"/>
              <a:t>-</a:t>
            </a:r>
            <a:r>
              <a:rPr lang="ko-KR" altLang="en-US" smtClean="0"/>
              <a:t>한 페이지의 </a:t>
            </a:r>
            <a:r>
              <a:rPr lang="ko-KR" altLang="en-US" err="1" smtClean="0"/>
              <a:t>게시글은</a:t>
            </a:r>
            <a:r>
              <a:rPr lang="ko-KR" altLang="en-US" smtClean="0"/>
              <a:t> </a:t>
            </a:r>
            <a:r>
              <a:rPr lang="en-US" altLang="ko-KR" smtClean="0"/>
              <a:t>10</a:t>
            </a:r>
            <a:r>
              <a:rPr lang="ko-KR" altLang="en-US" smtClean="0"/>
              <a:t>개</a:t>
            </a:r>
            <a:r>
              <a:rPr lang="en-US" altLang="ko-KR" smtClean="0"/>
              <a:t>, </a:t>
            </a:r>
          </a:p>
          <a:p>
            <a:pPr>
              <a:lnSpc>
                <a:spcPts val="1700"/>
              </a:lnSpc>
            </a:pPr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페이지범위가 </a:t>
            </a:r>
            <a:r>
              <a:rPr lang="en-US" altLang="ko-KR" smtClean="0"/>
              <a:t>10</a:t>
            </a:r>
            <a:r>
              <a:rPr lang="ko-KR" altLang="en-US" smtClean="0"/>
              <a:t>개가 넘으면 </a:t>
            </a:r>
            <a:endParaRPr lang="en-US" altLang="ko-KR" smtClean="0"/>
          </a:p>
          <a:p>
            <a:pPr>
              <a:lnSpc>
                <a:spcPts val="1700"/>
              </a:lnSpc>
            </a:pPr>
            <a:r>
              <a:rPr lang="en-US" altLang="ko-KR"/>
              <a:t> </a:t>
            </a:r>
            <a:r>
              <a:rPr lang="en-US" altLang="ko-KR" smtClean="0"/>
              <a:t> pre, next</a:t>
            </a:r>
            <a:r>
              <a:rPr lang="ko-KR" altLang="en-US" smtClean="0"/>
              <a:t>버튼 활성화</a:t>
            </a:r>
            <a:endParaRPr lang="en-US" altLang="ko-KR" smtClean="0"/>
          </a:p>
          <a:p>
            <a:pPr>
              <a:lnSpc>
                <a:spcPts val="1700"/>
              </a:lnSpc>
            </a:pPr>
            <a:r>
              <a:rPr lang="en-US" altLang="ko-KR"/>
              <a:t> </a:t>
            </a:r>
            <a:r>
              <a:rPr lang="en-US" altLang="ko-KR" smtClean="0"/>
              <a:t>-CSS(</a:t>
            </a:r>
            <a:r>
              <a:rPr lang="ko-KR" altLang="en-US" smtClean="0"/>
              <a:t>부트스트랩</a:t>
            </a:r>
            <a:r>
              <a:rPr lang="en-US" altLang="ko-KR" smtClean="0"/>
              <a:t>)</a:t>
            </a:r>
            <a:endParaRPr lang="en-US" altLang="ko-KR"/>
          </a:p>
        </p:txBody>
      </p:sp>
      <p:sp>
        <p:nvSpPr>
          <p:cNvPr id="21" name="TextBox 20"/>
          <p:cNvSpPr txBox="1"/>
          <p:nvPr/>
        </p:nvSpPr>
        <p:spPr>
          <a:xfrm>
            <a:off x="6678684" y="885319"/>
            <a:ext cx="199777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ts val="1700"/>
              </a:lnSpc>
            </a:pPr>
            <a:r>
              <a:rPr lang="ko-KR" altLang="en-US" smtClean="0"/>
              <a:t>글쓰기</a:t>
            </a:r>
            <a:endParaRPr lang="en-US" altLang="ko-KR" smtClean="0"/>
          </a:p>
          <a:p>
            <a:pPr>
              <a:lnSpc>
                <a:spcPts val="1700"/>
              </a:lnSpc>
            </a:pPr>
            <a:r>
              <a:rPr lang="en-US" altLang="ko-KR" smtClean="0"/>
              <a:t>-</a:t>
            </a:r>
            <a:r>
              <a:rPr lang="ko-KR" altLang="en-US" smtClean="0"/>
              <a:t>로그인 하면 글쓰기 가능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84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879</Words>
  <Application>Microsoft Office PowerPoint</Application>
  <PresentationFormat>화면 슬라이드 쇼(16:9)</PresentationFormat>
  <Paragraphs>211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ksybabu@outlook.kr</dc:creator>
  <cp:lastModifiedBy>ksybabu@outlook.kr</cp:lastModifiedBy>
  <cp:revision>43</cp:revision>
  <dcterms:created xsi:type="dcterms:W3CDTF">2021-10-27T08:27:02Z</dcterms:created>
  <dcterms:modified xsi:type="dcterms:W3CDTF">2021-10-29T03:54:11Z</dcterms:modified>
</cp:coreProperties>
</file>