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53d80150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2553d801507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62d8176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62d8176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49e4b20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e49e4b20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49e4b20e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49e4b20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ae3c778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ae3c77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50ff5487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50ff548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774c409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774c409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ae3c7783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5ae3c7783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50ff5487d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e50ff5487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53d801507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553d801507_2_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50ff5487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50ff548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53d801507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553d801507_2_10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50ff5487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50ff5487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53d80150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53d80150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5423af5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5423af5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5f13f60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5f13f60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5f13f608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5f13f608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a:stretch/>
        </p:blipFill>
        <p:spPr>
          <a:xfrm>
            <a:off x="-2111" y="0"/>
            <a:ext cx="9144000" cy="5143500"/>
          </a:xfrm>
          <a:prstGeom prst="rect">
            <a:avLst/>
          </a:prstGeom>
          <a:noFill/>
          <a:ln>
            <a:noFill/>
          </a:ln>
        </p:spPr>
      </p:pic>
      <p:sp>
        <p:nvSpPr>
          <p:cNvPr id="61" name="Google Shape;61;p14"/>
          <p:cNvSpPr txBox="1"/>
          <p:nvPr/>
        </p:nvSpPr>
        <p:spPr>
          <a:xfrm>
            <a:off x="3890863" y="1121780"/>
            <a:ext cx="4597800" cy="145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500" b="1" i="0" u="none" strike="noStrike" cap="none">
                <a:solidFill>
                  <a:schemeClr val="lt1"/>
                </a:solidFill>
                <a:latin typeface="Times New Roman"/>
                <a:ea typeface="Times New Roman"/>
                <a:cs typeface="Times New Roman"/>
                <a:sym typeface="Times New Roman"/>
              </a:rPr>
              <a:t>SitterConnect App Presentation</a:t>
            </a:r>
            <a:endParaRPr sz="1100">
              <a:solidFill>
                <a:schemeClr val="lt1"/>
              </a:solidFill>
            </a:endParaRPr>
          </a:p>
        </p:txBody>
      </p:sp>
      <p:sp>
        <p:nvSpPr>
          <p:cNvPr id="62" name="Google Shape;62;p14"/>
          <p:cNvSpPr txBox="1"/>
          <p:nvPr/>
        </p:nvSpPr>
        <p:spPr>
          <a:xfrm>
            <a:off x="4072366" y="3980546"/>
            <a:ext cx="3254051"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b="1">
                <a:solidFill>
                  <a:schemeClr val="lt1"/>
                </a:solidFill>
                <a:latin typeface="Calibri"/>
                <a:ea typeface="Calibri"/>
                <a:cs typeface="Calibri"/>
                <a:sym typeface="Calibri"/>
              </a:rPr>
              <a:t>Presented by:</a:t>
            </a:r>
            <a:r>
              <a:rPr lang="fr" sz="1800">
                <a:solidFill>
                  <a:schemeClr val="lt1"/>
                </a:solidFill>
                <a:latin typeface="Calibri"/>
                <a:ea typeface="Calibri"/>
                <a:cs typeface="Calibri"/>
                <a:sym typeface="Calibri"/>
              </a:rPr>
              <a:t> Abdi Lina Amel</a:t>
            </a:r>
            <a:endParaRPr sz="1800">
              <a:solidFill>
                <a:schemeClr val="lt1"/>
              </a:solidFill>
              <a:latin typeface="Calibri"/>
              <a:ea typeface="Calibri"/>
              <a:cs typeface="Calibri"/>
              <a:sym typeface="Calibri"/>
            </a:endParaRPr>
          </a:p>
        </p:txBody>
      </p:sp>
      <p:sp>
        <p:nvSpPr>
          <p:cNvPr id="63" name="Google Shape;63;p14"/>
          <p:cNvSpPr txBox="1"/>
          <p:nvPr/>
        </p:nvSpPr>
        <p:spPr>
          <a:xfrm>
            <a:off x="4072366" y="4280597"/>
            <a:ext cx="15816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b="1">
                <a:solidFill>
                  <a:schemeClr val="lt1"/>
                </a:solidFill>
                <a:latin typeface="Calibri"/>
                <a:ea typeface="Calibri"/>
                <a:cs typeface="Calibri"/>
                <a:sym typeface="Calibri"/>
              </a:rPr>
              <a:t>Supervised by:</a:t>
            </a:r>
            <a:endParaRPr sz="1100">
              <a:solidFill>
                <a:schemeClr val="lt1"/>
              </a:solidFill>
            </a:endParaRPr>
          </a:p>
        </p:txBody>
      </p:sp>
      <p:pic>
        <p:nvPicPr>
          <p:cNvPr id="64" name="Google Shape;64;p14"/>
          <p:cNvPicPr preferRelativeResize="0"/>
          <p:nvPr/>
        </p:nvPicPr>
        <p:blipFill rotWithShape="1">
          <a:blip r:embed="rId4">
            <a:alphaModFix/>
          </a:blip>
          <a:srcRect/>
          <a:stretch/>
        </p:blipFill>
        <p:spPr>
          <a:xfrm>
            <a:off x="5650403" y="4280588"/>
            <a:ext cx="1078579" cy="257315"/>
          </a:xfrm>
          <a:prstGeom prst="rect">
            <a:avLst/>
          </a:prstGeom>
          <a:noFill/>
          <a:ln>
            <a:noFill/>
          </a:ln>
        </p:spPr>
      </p:pic>
      <p:pic>
        <p:nvPicPr>
          <p:cNvPr id="65" name="Google Shape;65;p14"/>
          <p:cNvPicPr preferRelativeResize="0"/>
          <p:nvPr/>
        </p:nvPicPr>
        <p:blipFill rotWithShape="1">
          <a:blip r:embed="rId5">
            <a:alphaModFix/>
          </a:blip>
          <a:srcRect/>
          <a:stretch/>
        </p:blipFill>
        <p:spPr>
          <a:xfrm>
            <a:off x="6915001" y="4280588"/>
            <a:ext cx="1078579" cy="256500"/>
          </a:xfrm>
          <a:prstGeom prst="rect">
            <a:avLst/>
          </a:prstGeom>
          <a:noFill/>
          <a:ln>
            <a:noFill/>
          </a:ln>
        </p:spPr>
      </p:pic>
      <p:pic>
        <p:nvPicPr>
          <p:cNvPr id="66" name="Google Shape;66;p14"/>
          <p:cNvPicPr preferRelativeResize="0"/>
          <p:nvPr/>
        </p:nvPicPr>
        <p:blipFill rotWithShape="1">
          <a:blip r:embed="rId6">
            <a:alphaModFix/>
          </a:blip>
          <a:srcRect/>
          <a:stretch/>
        </p:blipFill>
        <p:spPr>
          <a:xfrm>
            <a:off x="-238692" y="1415163"/>
            <a:ext cx="4107760" cy="2738507"/>
          </a:xfrm>
          <a:prstGeom prst="rect">
            <a:avLst/>
          </a:prstGeom>
          <a:noFill/>
          <a:ln>
            <a:noFill/>
          </a:ln>
        </p:spPr>
      </p:pic>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sz="1600" b="1">
                <a:solidFill>
                  <a:schemeClr val="lt1"/>
                </a:solidFill>
              </a:rPr>
              <a:t>1</a:t>
            </a:fld>
            <a:endParaRPr sz="16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
        <p:cNvGrpSpPr/>
        <p:nvPr/>
      </p:nvGrpSpPr>
      <p:grpSpPr>
        <a:xfrm>
          <a:off x="0" y="0"/>
          <a:ext cx="0" cy="0"/>
          <a:chOff x="0" y="0"/>
          <a:chExt cx="0" cy="0"/>
        </a:xfrm>
      </p:grpSpPr>
      <p:sp>
        <p:nvSpPr>
          <p:cNvPr id="180" name="Google Shape;180;p23"/>
          <p:cNvSpPr/>
          <p:nvPr/>
        </p:nvSpPr>
        <p:spPr>
          <a:xfrm>
            <a:off x="3419675" y="1274402"/>
            <a:ext cx="2129400" cy="21294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800" b="1">
                <a:solidFill>
                  <a:schemeClr val="dk1"/>
                </a:solidFill>
              </a:rPr>
              <a:t>non-Functional requirements</a:t>
            </a:r>
            <a:endParaRPr sz="1800" b="1">
              <a:solidFill>
                <a:schemeClr val="dk1"/>
              </a:solidFill>
            </a:endParaRPr>
          </a:p>
        </p:txBody>
      </p:sp>
      <p:sp>
        <p:nvSpPr>
          <p:cNvPr id="181" name="Google Shape;181;p23"/>
          <p:cNvSpPr/>
          <p:nvPr/>
        </p:nvSpPr>
        <p:spPr>
          <a:xfrm>
            <a:off x="717700" y="13738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Security</a:t>
            </a:r>
            <a:endParaRPr/>
          </a:p>
        </p:txBody>
      </p:sp>
      <p:sp>
        <p:nvSpPr>
          <p:cNvPr id="182" name="Google Shape;182;p23"/>
          <p:cNvSpPr/>
          <p:nvPr/>
        </p:nvSpPr>
        <p:spPr>
          <a:xfrm>
            <a:off x="1180550" y="3181325"/>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Performance</a:t>
            </a:r>
            <a:endParaRPr/>
          </a:p>
        </p:txBody>
      </p:sp>
      <p:sp>
        <p:nvSpPr>
          <p:cNvPr id="183" name="Google Shape;183;p23"/>
          <p:cNvSpPr/>
          <p:nvPr/>
        </p:nvSpPr>
        <p:spPr>
          <a:xfrm>
            <a:off x="3608975" y="36660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user-friendly interface</a:t>
            </a:r>
            <a:endParaRPr/>
          </a:p>
        </p:txBody>
      </p:sp>
      <p:sp>
        <p:nvSpPr>
          <p:cNvPr id="184" name="Google Shape;184;p23"/>
          <p:cNvSpPr/>
          <p:nvPr/>
        </p:nvSpPr>
        <p:spPr>
          <a:xfrm>
            <a:off x="5878313" y="3181325"/>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reliability</a:t>
            </a:r>
            <a:endParaRPr/>
          </a:p>
        </p:txBody>
      </p:sp>
      <p:sp>
        <p:nvSpPr>
          <p:cNvPr id="185" name="Google Shape;185;p23"/>
          <p:cNvSpPr/>
          <p:nvPr/>
        </p:nvSpPr>
        <p:spPr>
          <a:xfrm>
            <a:off x="6662725" y="13738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scalabilty</a:t>
            </a:r>
            <a:endParaRPr/>
          </a:p>
        </p:txBody>
      </p:sp>
      <p:pic>
        <p:nvPicPr>
          <p:cNvPr id="186" name="Google Shape;186;p23"/>
          <p:cNvPicPr preferRelativeResize="0"/>
          <p:nvPr/>
        </p:nvPicPr>
        <p:blipFill rotWithShape="1">
          <a:blip r:embed="rId3">
            <a:alphaModFix/>
          </a:blip>
          <a:srcRect b="72279"/>
          <a:stretch/>
        </p:blipFill>
        <p:spPr>
          <a:xfrm>
            <a:off x="0" y="0"/>
            <a:ext cx="9144000" cy="1235675"/>
          </a:xfrm>
          <a:prstGeom prst="rect">
            <a:avLst/>
          </a:prstGeom>
          <a:noFill/>
          <a:ln>
            <a:noFill/>
          </a:ln>
        </p:spPr>
      </p:pic>
      <p:sp>
        <p:nvSpPr>
          <p:cNvPr id="187" name="Google Shape;187;p23"/>
          <p:cNvSpPr txBox="1"/>
          <p:nvPr/>
        </p:nvSpPr>
        <p:spPr>
          <a:xfrm>
            <a:off x="69625" y="0"/>
            <a:ext cx="460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Application’s features</a:t>
            </a:r>
            <a:endParaRPr sz="3600">
              <a:solidFill>
                <a:schemeClr val="dk1"/>
              </a:solidFill>
            </a:endParaRPr>
          </a:p>
        </p:txBody>
      </p:sp>
      <p:sp>
        <p:nvSpPr>
          <p:cNvPr id="188" name="Google Shape;188;p23"/>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10</a:t>
            </a:fld>
            <a:endParaRPr sz="16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2"/>
        <p:cNvGrpSpPr/>
        <p:nvPr/>
      </p:nvGrpSpPr>
      <p:grpSpPr>
        <a:xfrm>
          <a:off x="0" y="0"/>
          <a:ext cx="0" cy="0"/>
          <a:chOff x="0" y="0"/>
          <a:chExt cx="0" cy="0"/>
        </a:xfrm>
      </p:grpSpPr>
      <p:pic>
        <p:nvPicPr>
          <p:cNvPr id="193" name="Google Shape;193;p24"/>
          <p:cNvPicPr preferRelativeResize="0"/>
          <p:nvPr/>
        </p:nvPicPr>
        <p:blipFill>
          <a:blip r:embed="rId3">
            <a:alphaModFix/>
          </a:blip>
          <a:stretch>
            <a:fillRect/>
          </a:stretch>
        </p:blipFill>
        <p:spPr>
          <a:xfrm>
            <a:off x="3308900" y="1090800"/>
            <a:ext cx="4603451" cy="3589850"/>
          </a:xfrm>
          <a:prstGeom prst="rect">
            <a:avLst/>
          </a:prstGeom>
          <a:noFill/>
          <a:ln>
            <a:noFill/>
          </a:ln>
        </p:spPr>
      </p:pic>
      <p:sp>
        <p:nvSpPr>
          <p:cNvPr id="194" name="Google Shape;194;p24"/>
          <p:cNvSpPr txBox="1"/>
          <p:nvPr/>
        </p:nvSpPr>
        <p:spPr>
          <a:xfrm rot="-5400000">
            <a:off x="-238200" y="2541900"/>
            <a:ext cx="45375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b="1">
                <a:solidFill>
                  <a:srgbClr val="67A3D9"/>
                </a:solidFill>
              </a:rPr>
              <a:t>Use Case Diagram</a:t>
            </a:r>
            <a:endParaRPr sz="3600" b="1">
              <a:solidFill>
                <a:srgbClr val="67A3D9"/>
              </a:solidFill>
            </a:endParaRPr>
          </a:p>
        </p:txBody>
      </p:sp>
      <p:pic>
        <p:nvPicPr>
          <p:cNvPr id="195" name="Google Shape;195;p24"/>
          <p:cNvPicPr preferRelativeResize="0"/>
          <p:nvPr/>
        </p:nvPicPr>
        <p:blipFill rotWithShape="1">
          <a:blip r:embed="rId4">
            <a:alphaModFix/>
          </a:blip>
          <a:srcRect b="72279"/>
          <a:stretch/>
        </p:blipFill>
        <p:spPr>
          <a:xfrm>
            <a:off x="0" y="0"/>
            <a:ext cx="9144000" cy="852775"/>
          </a:xfrm>
          <a:prstGeom prst="rect">
            <a:avLst/>
          </a:prstGeom>
          <a:noFill/>
          <a:ln>
            <a:noFill/>
          </a:ln>
        </p:spPr>
      </p:pic>
      <p:sp>
        <p:nvSpPr>
          <p:cNvPr id="196" name="Google Shape;196;p24"/>
          <p:cNvSpPr txBox="1"/>
          <p:nvPr/>
        </p:nvSpPr>
        <p:spPr>
          <a:xfrm>
            <a:off x="0" y="-103475"/>
            <a:ext cx="529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Conception/Diagrams</a:t>
            </a:r>
            <a:endParaRPr sz="3600">
              <a:solidFill>
                <a:schemeClr val="dk1"/>
              </a:solidFill>
            </a:endParaRPr>
          </a:p>
        </p:txBody>
      </p:sp>
      <p:sp>
        <p:nvSpPr>
          <p:cNvPr id="197" name="Google Shape;197;p24"/>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11</a:t>
            </a:fld>
            <a:endParaRPr sz="16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
        <p:cNvGrpSpPr/>
        <p:nvPr/>
      </p:nvGrpSpPr>
      <p:grpSpPr>
        <a:xfrm>
          <a:off x="0" y="0"/>
          <a:ext cx="0" cy="0"/>
          <a:chOff x="0" y="0"/>
          <a:chExt cx="0" cy="0"/>
        </a:xfrm>
      </p:grpSpPr>
      <p:pic>
        <p:nvPicPr>
          <p:cNvPr id="202" name="Google Shape;202;p25"/>
          <p:cNvPicPr preferRelativeResize="0"/>
          <p:nvPr/>
        </p:nvPicPr>
        <p:blipFill>
          <a:blip r:embed="rId3">
            <a:alphaModFix/>
          </a:blip>
          <a:stretch>
            <a:fillRect/>
          </a:stretch>
        </p:blipFill>
        <p:spPr>
          <a:xfrm>
            <a:off x="3143275" y="852775"/>
            <a:ext cx="4573325" cy="4138323"/>
          </a:xfrm>
          <a:prstGeom prst="rect">
            <a:avLst/>
          </a:prstGeom>
          <a:noFill/>
          <a:ln>
            <a:noFill/>
          </a:ln>
        </p:spPr>
      </p:pic>
      <p:sp>
        <p:nvSpPr>
          <p:cNvPr id="203" name="Google Shape;203;p25"/>
          <p:cNvSpPr txBox="1"/>
          <p:nvPr/>
        </p:nvSpPr>
        <p:spPr>
          <a:xfrm rot="-5400000">
            <a:off x="72300" y="2426825"/>
            <a:ext cx="3606000" cy="5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b="1">
                <a:solidFill>
                  <a:srgbClr val="67A3D9"/>
                </a:solidFill>
              </a:rPr>
              <a:t>Class Diagram</a:t>
            </a:r>
            <a:endParaRPr sz="3600" b="1">
              <a:solidFill>
                <a:srgbClr val="67A3D9"/>
              </a:solidFill>
            </a:endParaRPr>
          </a:p>
        </p:txBody>
      </p:sp>
      <p:pic>
        <p:nvPicPr>
          <p:cNvPr id="204" name="Google Shape;204;p25"/>
          <p:cNvPicPr preferRelativeResize="0"/>
          <p:nvPr/>
        </p:nvPicPr>
        <p:blipFill rotWithShape="1">
          <a:blip r:embed="rId4">
            <a:alphaModFix/>
          </a:blip>
          <a:srcRect b="72279"/>
          <a:stretch/>
        </p:blipFill>
        <p:spPr>
          <a:xfrm>
            <a:off x="0" y="0"/>
            <a:ext cx="9144000" cy="852775"/>
          </a:xfrm>
          <a:prstGeom prst="rect">
            <a:avLst/>
          </a:prstGeom>
          <a:noFill/>
          <a:ln>
            <a:noFill/>
          </a:ln>
        </p:spPr>
      </p:pic>
      <p:sp>
        <p:nvSpPr>
          <p:cNvPr id="205" name="Google Shape;205;p25"/>
          <p:cNvSpPr txBox="1"/>
          <p:nvPr/>
        </p:nvSpPr>
        <p:spPr>
          <a:xfrm>
            <a:off x="0" y="-103475"/>
            <a:ext cx="529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Conception/Diagrams</a:t>
            </a:r>
            <a:endParaRPr sz="3600">
              <a:solidFill>
                <a:schemeClr val="dk1"/>
              </a:solidFill>
            </a:endParaRPr>
          </a:p>
        </p:txBody>
      </p:sp>
      <p:sp>
        <p:nvSpPr>
          <p:cNvPr id="206" name="Google Shape;206;p2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12</a:t>
            </a:fld>
            <a:endParaRPr sz="1600"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2983375" y="852775"/>
            <a:ext cx="5870851" cy="4116875"/>
          </a:xfrm>
          <a:prstGeom prst="rect">
            <a:avLst/>
          </a:prstGeom>
          <a:noFill/>
          <a:ln>
            <a:noFill/>
          </a:ln>
        </p:spPr>
      </p:pic>
      <p:pic>
        <p:nvPicPr>
          <p:cNvPr id="212" name="Google Shape;212;p26"/>
          <p:cNvPicPr preferRelativeResize="0"/>
          <p:nvPr/>
        </p:nvPicPr>
        <p:blipFill rotWithShape="1">
          <a:blip r:embed="rId4">
            <a:alphaModFix/>
          </a:blip>
          <a:srcRect b="72279"/>
          <a:stretch/>
        </p:blipFill>
        <p:spPr>
          <a:xfrm>
            <a:off x="0" y="0"/>
            <a:ext cx="9144000" cy="852775"/>
          </a:xfrm>
          <a:prstGeom prst="rect">
            <a:avLst/>
          </a:prstGeom>
          <a:noFill/>
          <a:ln>
            <a:noFill/>
          </a:ln>
        </p:spPr>
      </p:pic>
      <p:sp>
        <p:nvSpPr>
          <p:cNvPr id="213" name="Google Shape;213;p26"/>
          <p:cNvSpPr txBox="1"/>
          <p:nvPr/>
        </p:nvSpPr>
        <p:spPr>
          <a:xfrm>
            <a:off x="0" y="-103475"/>
            <a:ext cx="529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Conception/Diagrams</a:t>
            </a:r>
            <a:endParaRPr sz="3600">
              <a:solidFill>
                <a:schemeClr val="dk1"/>
              </a:solidFill>
            </a:endParaRPr>
          </a:p>
        </p:txBody>
      </p:sp>
      <p:sp>
        <p:nvSpPr>
          <p:cNvPr id="214" name="Google Shape;214;p26"/>
          <p:cNvSpPr txBox="1"/>
          <p:nvPr/>
        </p:nvSpPr>
        <p:spPr>
          <a:xfrm rot="-5400000">
            <a:off x="-1031800" y="2557200"/>
            <a:ext cx="4613700" cy="55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600" b="1">
                <a:solidFill>
                  <a:srgbClr val="67A3D9"/>
                </a:solidFill>
              </a:rPr>
              <a:t>Sequence Diagram Booking Activity</a:t>
            </a:r>
            <a:endParaRPr sz="3600" b="1">
              <a:solidFill>
                <a:srgbClr val="67A3D9"/>
              </a:solidFill>
            </a:endParaRPr>
          </a:p>
        </p:txBody>
      </p:sp>
      <p:sp>
        <p:nvSpPr>
          <p:cNvPr id="215" name="Google Shape;215;p2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13</a:t>
            </a:fld>
            <a:endParaRPr sz="1600"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9"/>
        <p:cNvGrpSpPr/>
        <p:nvPr/>
      </p:nvGrpSpPr>
      <p:grpSpPr>
        <a:xfrm>
          <a:off x="0" y="0"/>
          <a:ext cx="0" cy="0"/>
          <a:chOff x="0" y="0"/>
          <a:chExt cx="0" cy="0"/>
        </a:xfrm>
      </p:grpSpPr>
      <p:sp>
        <p:nvSpPr>
          <p:cNvPr id="220" name="Google Shape;220;p27"/>
          <p:cNvSpPr/>
          <p:nvPr/>
        </p:nvSpPr>
        <p:spPr>
          <a:xfrm>
            <a:off x="226" y="3944013"/>
            <a:ext cx="9144351" cy="29960"/>
          </a:xfrm>
          <a:custGeom>
            <a:avLst/>
            <a:gdLst/>
            <a:ahLst/>
            <a:cxnLst/>
            <a:rect l="l" t="t" r="r" b="b"/>
            <a:pathLst>
              <a:path w="287513" h="942" extrusionOk="0">
                <a:moveTo>
                  <a:pt x="476" y="0"/>
                </a:moveTo>
                <a:cubicBezTo>
                  <a:pt x="215" y="0"/>
                  <a:pt x="0" y="203"/>
                  <a:pt x="0" y="465"/>
                </a:cubicBezTo>
                <a:cubicBezTo>
                  <a:pt x="0" y="727"/>
                  <a:pt x="215" y="941"/>
                  <a:pt x="476" y="941"/>
                </a:cubicBezTo>
                <a:lnTo>
                  <a:pt x="287036" y="941"/>
                </a:lnTo>
                <a:cubicBezTo>
                  <a:pt x="287298" y="941"/>
                  <a:pt x="287512" y="727"/>
                  <a:pt x="287512" y="465"/>
                </a:cubicBezTo>
                <a:cubicBezTo>
                  <a:pt x="287512" y="203"/>
                  <a:pt x="287298" y="0"/>
                  <a:pt x="28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2496530" y="2018943"/>
            <a:ext cx="31455" cy="54546"/>
          </a:xfrm>
          <a:custGeom>
            <a:avLst/>
            <a:gdLst/>
            <a:ahLst/>
            <a:cxnLst/>
            <a:rect l="l" t="t" r="r" b="b"/>
            <a:pathLst>
              <a:path w="989" h="1715" extrusionOk="0">
                <a:moveTo>
                  <a:pt x="0" y="0"/>
                </a:moveTo>
                <a:lnTo>
                  <a:pt x="0" y="1715"/>
                </a:lnTo>
                <a:lnTo>
                  <a:pt x="988" y="1715"/>
                </a:lnTo>
                <a:lnTo>
                  <a:pt x="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1858690" y="2039392"/>
            <a:ext cx="117424" cy="117424"/>
          </a:xfrm>
          <a:custGeom>
            <a:avLst/>
            <a:gdLst/>
            <a:ahLst/>
            <a:cxnLst/>
            <a:rect l="l" t="t" r="r" b="b"/>
            <a:pathLst>
              <a:path w="3692" h="3692" extrusionOk="0">
                <a:moveTo>
                  <a:pt x="1846" y="0"/>
                </a:moveTo>
                <a:cubicBezTo>
                  <a:pt x="834" y="0"/>
                  <a:pt x="0" y="822"/>
                  <a:pt x="0" y="1846"/>
                </a:cubicBezTo>
                <a:cubicBezTo>
                  <a:pt x="0" y="2858"/>
                  <a:pt x="834" y="3691"/>
                  <a:pt x="1846" y="3691"/>
                </a:cubicBezTo>
                <a:cubicBezTo>
                  <a:pt x="2870" y="3691"/>
                  <a:pt x="3691" y="2858"/>
                  <a:pt x="3691" y="1846"/>
                </a:cubicBezTo>
                <a:cubicBezTo>
                  <a:pt x="3691" y="822"/>
                  <a:pt x="2870" y="0"/>
                  <a:pt x="1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1871188" y="2051891"/>
            <a:ext cx="92425" cy="92425"/>
          </a:xfrm>
          <a:custGeom>
            <a:avLst/>
            <a:gdLst/>
            <a:ahLst/>
            <a:cxnLst/>
            <a:rect l="l" t="t" r="r" b="b"/>
            <a:pathLst>
              <a:path w="2906" h="2906" extrusionOk="0">
                <a:moveTo>
                  <a:pt x="1453" y="0"/>
                </a:moveTo>
                <a:cubicBezTo>
                  <a:pt x="655" y="0"/>
                  <a:pt x="0" y="643"/>
                  <a:pt x="0" y="1453"/>
                </a:cubicBezTo>
                <a:cubicBezTo>
                  <a:pt x="0" y="2250"/>
                  <a:pt x="655" y="2905"/>
                  <a:pt x="1453" y="2905"/>
                </a:cubicBezTo>
                <a:cubicBezTo>
                  <a:pt x="2250" y="2905"/>
                  <a:pt x="2905" y="2250"/>
                  <a:pt x="2905" y="1453"/>
                </a:cubicBezTo>
                <a:cubicBezTo>
                  <a:pt x="2905" y="643"/>
                  <a:pt x="2250" y="0"/>
                  <a:pt x="1453"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5037458" y="2039392"/>
            <a:ext cx="117424" cy="117424"/>
          </a:xfrm>
          <a:custGeom>
            <a:avLst/>
            <a:gdLst/>
            <a:ahLst/>
            <a:cxnLst/>
            <a:rect l="l" t="t" r="r" b="b"/>
            <a:pathLst>
              <a:path w="3692" h="3692" extrusionOk="0">
                <a:moveTo>
                  <a:pt x="1846" y="0"/>
                </a:moveTo>
                <a:cubicBezTo>
                  <a:pt x="834" y="0"/>
                  <a:pt x="1" y="822"/>
                  <a:pt x="1" y="1846"/>
                </a:cubicBezTo>
                <a:cubicBezTo>
                  <a:pt x="1" y="2858"/>
                  <a:pt x="834" y="3691"/>
                  <a:pt x="1846" y="3691"/>
                </a:cubicBezTo>
                <a:cubicBezTo>
                  <a:pt x="2870" y="3691"/>
                  <a:pt x="3692" y="2858"/>
                  <a:pt x="3692" y="1846"/>
                </a:cubicBezTo>
                <a:cubicBezTo>
                  <a:pt x="3692" y="822"/>
                  <a:pt x="2870" y="0"/>
                  <a:pt x="1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49957" y="2051891"/>
            <a:ext cx="92425" cy="92425"/>
          </a:xfrm>
          <a:custGeom>
            <a:avLst/>
            <a:gdLst/>
            <a:ahLst/>
            <a:cxnLst/>
            <a:rect l="l" t="t" r="r" b="b"/>
            <a:pathLst>
              <a:path w="2906" h="2906" extrusionOk="0">
                <a:moveTo>
                  <a:pt x="1453" y="0"/>
                </a:moveTo>
                <a:cubicBezTo>
                  <a:pt x="655" y="0"/>
                  <a:pt x="1" y="643"/>
                  <a:pt x="1" y="1453"/>
                </a:cubicBezTo>
                <a:cubicBezTo>
                  <a:pt x="1" y="2250"/>
                  <a:pt x="655" y="2905"/>
                  <a:pt x="1453" y="2905"/>
                </a:cubicBezTo>
                <a:cubicBezTo>
                  <a:pt x="2263" y="2905"/>
                  <a:pt x="2906" y="2250"/>
                  <a:pt x="2906" y="1453"/>
                </a:cubicBezTo>
                <a:cubicBezTo>
                  <a:pt x="2906" y="643"/>
                  <a:pt x="2263" y="0"/>
                  <a:pt x="145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4009714" y="2018943"/>
            <a:ext cx="31455" cy="54546"/>
          </a:xfrm>
          <a:custGeom>
            <a:avLst/>
            <a:gdLst/>
            <a:ahLst/>
            <a:cxnLst/>
            <a:rect l="l" t="t" r="r" b="b"/>
            <a:pathLst>
              <a:path w="989" h="1715" extrusionOk="0">
                <a:moveTo>
                  <a:pt x="0" y="0"/>
                </a:moveTo>
                <a:lnTo>
                  <a:pt x="0" y="1715"/>
                </a:lnTo>
                <a:lnTo>
                  <a:pt x="988" y="1715"/>
                </a:lnTo>
                <a:lnTo>
                  <a:pt x="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7188483" y="2018943"/>
            <a:ext cx="31455" cy="54546"/>
          </a:xfrm>
          <a:custGeom>
            <a:avLst/>
            <a:gdLst/>
            <a:ahLst/>
            <a:cxnLst/>
            <a:rect l="l" t="t" r="r" b="b"/>
            <a:pathLst>
              <a:path w="989" h="1715" extrusionOk="0">
                <a:moveTo>
                  <a:pt x="1" y="0"/>
                </a:moveTo>
                <a:lnTo>
                  <a:pt x="1" y="1715"/>
                </a:lnTo>
                <a:lnTo>
                  <a:pt x="989" y="1715"/>
                </a:lnTo>
                <a:lnTo>
                  <a:pt x="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599099" y="2018943"/>
            <a:ext cx="31455" cy="54546"/>
          </a:xfrm>
          <a:custGeom>
            <a:avLst/>
            <a:gdLst/>
            <a:ahLst/>
            <a:cxnLst/>
            <a:rect l="l" t="t" r="r" b="b"/>
            <a:pathLst>
              <a:path w="989" h="1715" extrusionOk="0">
                <a:moveTo>
                  <a:pt x="0" y="0"/>
                </a:moveTo>
                <a:lnTo>
                  <a:pt x="0" y="1715"/>
                </a:lnTo>
                <a:lnTo>
                  <a:pt x="989" y="1715"/>
                </a:lnTo>
                <a:lnTo>
                  <a:pt x="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7"/>
          <p:cNvGrpSpPr/>
          <p:nvPr/>
        </p:nvGrpSpPr>
        <p:grpSpPr>
          <a:xfrm>
            <a:off x="670086" y="1470626"/>
            <a:ext cx="1761414" cy="2567343"/>
            <a:chOff x="670086" y="1470626"/>
            <a:chExt cx="1761414" cy="2567343"/>
          </a:xfrm>
        </p:grpSpPr>
        <p:sp>
          <p:nvSpPr>
            <p:cNvPr id="230" name="Google Shape;230;p27"/>
            <p:cNvSpPr/>
            <p:nvPr/>
          </p:nvSpPr>
          <p:spPr>
            <a:xfrm>
              <a:off x="1031336" y="3880026"/>
              <a:ext cx="157912" cy="157944"/>
            </a:xfrm>
            <a:custGeom>
              <a:avLst/>
              <a:gdLst/>
              <a:ahLst/>
              <a:cxnLst/>
              <a:rect l="l" t="t" r="r" b="b"/>
              <a:pathLst>
                <a:path w="4965" h="4966" extrusionOk="0">
                  <a:moveTo>
                    <a:pt x="2488" y="0"/>
                  </a:moveTo>
                  <a:cubicBezTo>
                    <a:pt x="1119" y="0"/>
                    <a:pt x="0" y="1108"/>
                    <a:pt x="0" y="2477"/>
                  </a:cubicBezTo>
                  <a:cubicBezTo>
                    <a:pt x="0" y="3858"/>
                    <a:pt x="1119" y="4965"/>
                    <a:pt x="2488" y="4965"/>
                  </a:cubicBezTo>
                  <a:cubicBezTo>
                    <a:pt x="3858" y="4965"/>
                    <a:pt x="4965" y="3858"/>
                    <a:pt x="4965" y="2477"/>
                  </a:cubicBezTo>
                  <a:cubicBezTo>
                    <a:pt x="4965" y="1108"/>
                    <a:pt x="3858" y="0"/>
                    <a:pt x="2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048350" y="3896691"/>
              <a:ext cx="124230" cy="124230"/>
            </a:xfrm>
            <a:custGeom>
              <a:avLst/>
              <a:gdLst/>
              <a:ahLst/>
              <a:cxnLst/>
              <a:rect l="l" t="t" r="r" b="b"/>
              <a:pathLst>
                <a:path w="3906" h="3906" extrusionOk="0">
                  <a:moveTo>
                    <a:pt x="1953" y="0"/>
                  </a:moveTo>
                  <a:cubicBezTo>
                    <a:pt x="870" y="0"/>
                    <a:pt x="1" y="881"/>
                    <a:pt x="1" y="1953"/>
                  </a:cubicBezTo>
                  <a:cubicBezTo>
                    <a:pt x="1" y="3036"/>
                    <a:pt x="870" y="3905"/>
                    <a:pt x="1953" y="3905"/>
                  </a:cubicBezTo>
                  <a:cubicBezTo>
                    <a:pt x="3037" y="3905"/>
                    <a:pt x="3906" y="3036"/>
                    <a:pt x="3906" y="1953"/>
                  </a:cubicBezTo>
                  <a:cubicBezTo>
                    <a:pt x="3906" y="881"/>
                    <a:pt x="3037" y="0"/>
                    <a:pt x="1953"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907113" y="1836430"/>
              <a:ext cx="31455" cy="54546"/>
            </a:xfrm>
            <a:custGeom>
              <a:avLst/>
              <a:gdLst/>
              <a:ahLst/>
              <a:cxnLst/>
              <a:rect l="l" t="t" r="r" b="b"/>
              <a:pathLst>
                <a:path w="989" h="1715" extrusionOk="0">
                  <a:moveTo>
                    <a:pt x="1" y="0"/>
                  </a:moveTo>
                  <a:lnTo>
                    <a:pt x="1" y="1715"/>
                  </a:lnTo>
                  <a:lnTo>
                    <a:pt x="989" y="1715"/>
                  </a:lnTo>
                  <a:lnTo>
                    <a:pt x="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70086" y="1470626"/>
              <a:ext cx="1247392" cy="2488328"/>
            </a:xfrm>
            <a:custGeom>
              <a:avLst/>
              <a:gdLst/>
              <a:ahLst/>
              <a:cxnLst/>
              <a:rect l="l" t="t" r="r" b="b"/>
              <a:pathLst>
                <a:path w="39220" h="78237" fill="none" extrusionOk="0">
                  <a:moveTo>
                    <a:pt x="39220" y="19611"/>
                  </a:moveTo>
                  <a:cubicBezTo>
                    <a:pt x="39220" y="8788"/>
                    <a:pt x="30445" y="1"/>
                    <a:pt x="19610" y="1"/>
                  </a:cubicBezTo>
                  <a:cubicBezTo>
                    <a:pt x="8775" y="1"/>
                    <a:pt x="0" y="8788"/>
                    <a:pt x="0" y="19611"/>
                  </a:cubicBezTo>
                  <a:cubicBezTo>
                    <a:pt x="0" y="28374"/>
                    <a:pt x="5751" y="35803"/>
                    <a:pt x="13681" y="38315"/>
                  </a:cubicBezTo>
                  <a:lnTo>
                    <a:pt x="13681" y="78237"/>
                  </a:lnTo>
                </a:path>
              </a:pathLst>
            </a:custGeom>
            <a:noFill/>
            <a:ln w="15775" cap="flat" cmpd="sng">
              <a:solidFill>
                <a:srgbClr val="67A3D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733692" y="1534264"/>
              <a:ext cx="1120172"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7" y="35219"/>
                    <a:pt x="35219" y="27337"/>
                    <a:pt x="35219" y="17610"/>
                  </a:cubicBezTo>
                  <a:cubicBezTo>
                    <a:pt x="35219" y="7894"/>
                    <a:pt x="27337" y="0"/>
                    <a:pt x="17610"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927181" y="1733797"/>
              <a:ext cx="727857" cy="727857"/>
            </a:xfrm>
            <a:custGeom>
              <a:avLst/>
              <a:gdLst/>
              <a:ahLst/>
              <a:cxnLst/>
              <a:rect l="l" t="t" r="r" b="b"/>
              <a:pathLst>
                <a:path w="22885" h="22885" extrusionOk="0">
                  <a:moveTo>
                    <a:pt x="11443" y="1"/>
                  </a:moveTo>
                  <a:cubicBezTo>
                    <a:pt x="5121" y="1"/>
                    <a:pt x="1" y="5120"/>
                    <a:pt x="1" y="11443"/>
                  </a:cubicBezTo>
                  <a:cubicBezTo>
                    <a:pt x="1" y="17765"/>
                    <a:pt x="5121" y="22885"/>
                    <a:pt x="11443" y="22885"/>
                  </a:cubicBezTo>
                  <a:cubicBezTo>
                    <a:pt x="17765" y="22885"/>
                    <a:pt x="22885" y="17765"/>
                    <a:pt x="22885" y="11443"/>
                  </a:cubicBezTo>
                  <a:cubicBezTo>
                    <a:pt x="22885" y="5120"/>
                    <a:pt x="17765" y="1"/>
                    <a:pt x="11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500">
                  <a:solidFill>
                    <a:srgbClr val="434343"/>
                  </a:solidFill>
                  <a:latin typeface="Fira Sans Extra Condensed Medium"/>
                  <a:ea typeface="Fira Sans Extra Condensed Medium"/>
                  <a:cs typeface="Fira Sans Extra Condensed Medium"/>
                  <a:sym typeface="Fira Sans Extra Condensed Medium"/>
                </a:rPr>
                <a:t>01/02/2023 </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236" name="Google Shape;236;p27"/>
            <p:cNvSpPr txBox="1"/>
            <p:nvPr/>
          </p:nvSpPr>
          <p:spPr>
            <a:xfrm>
              <a:off x="1184100" y="2924100"/>
              <a:ext cx="12474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200">
                  <a:solidFill>
                    <a:srgbClr val="434343"/>
                  </a:solidFill>
                  <a:latin typeface="Roboto"/>
                  <a:ea typeface="Roboto"/>
                  <a:cs typeface="Roboto"/>
                  <a:sym typeface="Roboto"/>
                </a:rPr>
                <a:t>Brainstorming for a project idea </a:t>
              </a:r>
              <a:endParaRPr sz="1200">
                <a:solidFill>
                  <a:srgbClr val="434343"/>
                </a:solidFill>
                <a:latin typeface="Roboto"/>
                <a:ea typeface="Roboto"/>
                <a:cs typeface="Roboto"/>
                <a:sym typeface="Roboto"/>
              </a:endParaRPr>
            </a:p>
          </p:txBody>
        </p:sp>
      </p:grpSp>
      <p:grpSp>
        <p:nvGrpSpPr>
          <p:cNvPr id="237" name="Google Shape;237;p27"/>
          <p:cNvGrpSpPr/>
          <p:nvPr/>
        </p:nvGrpSpPr>
        <p:grpSpPr>
          <a:xfrm>
            <a:off x="2259471" y="1470626"/>
            <a:ext cx="1759029" cy="2567343"/>
            <a:chOff x="2259471" y="1470626"/>
            <a:chExt cx="1759029" cy="2567343"/>
          </a:xfrm>
        </p:grpSpPr>
        <p:sp>
          <p:nvSpPr>
            <p:cNvPr id="238" name="Google Shape;238;p27"/>
            <p:cNvSpPr/>
            <p:nvPr/>
          </p:nvSpPr>
          <p:spPr>
            <a:xfrm>
              <a:off x="3448074" y="2039392"/>
              <a:ext cx="117424" cy="117424"/>
            </a:xfrm>
            <a:custGeom>
              <a:avLst/>
              <a:gdLst/>
              <a:ahLst/>
              <a:cxnLst/>
              <a:rect l="l" t="t" r="r" b="b"/>
              <a:pathLst>
                <a:path w="3692" h="3692" extrusionOk="0">
                  <a:moveTo>
                    <a:pt x="1846" y="0"/>
                  </a:moveTo>
                  <a:cubicBezTo>
                    <a:pt x="834" y="0"/>
                    <a:pt x="0" y="822"/>
                    <a:pt x="0" y="1846"/>
                  </a:cubicBezTo>
                  <a:cubicBezTo>
                    <a:pt x="0" y="2858"/>
                    <a:pt x="834" y="3691"/>
                    <a:pt x="1846" y="3691"/>
                  </a:cubicBezTo>
                  <a:cubicBezTo>
                    <a:pt x="2870" y="3691"/>
                    <a:pt x="3691" y="2858"/>
                    <a:pt x="3691" y="1846"/>
                  </a:cubicBezTo>
                  <a:cubicBezTo>
                    <a:pt x="3691" y="822"/>
                    <a:pt x="2870" y="0"/>
                    <a:pt x="1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3460573" y="2051891"/>
              <a:ext cx="92425" cy="92425"/>
            </a:xfrm>
            <a:custGeom>
              <a:avLst/>
              <a:gdLst/>
              <a:ahLst/>
              <a:cxnLst/>
              <a:rect l="l" t="t" r="r" b="b"/>
              <a:pathLst>
                <a:path w="2906" h="2906" extrusionOk="0">
                  <a:moveTo>
                    <a:pt x="1453" y="0"/>
                  </a:moveTo>
                  <a:cubicBezTo>
                    <a:pt x="655" y="0"/>
                    <a:pt x="0" y="643"/>
                    <a:pt x="0" y="1453"/>
                  </a:cubicBezTo>
                  <a:cubicBezTo>
                    <a:pt x="0" y="2250"/>
                    <a:pt x="655" y="2905"/>
                    <a:pt x="1453" y="2905"/>
                  </a:cubicBezTo>
                  <a:cubicBezTo>
                    <a:pt x="2263" y="2905"/>
                    <a:pt x="2905" y="2250"/>
                    <a:pt x="2905" y="1453"/>
                  </a:cubicBezTo>
                  <a:cubicBezTo>
                    <a:pt x="2905" y="643"/>
                    <a:pt x="2263" y="0"/>
                    <a:pt x="1453" y="0"/>
                  </a:cubicBezTo>
                  <a:close/>
                </a:path>
              </a:pathLst>
            </a:cu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621102" y="3880026"/>
              <a:ext cx="157562" cy="157944"/>
            </a:xfrm>
            <a:custGeom>
              <a:avLst/>
              <a:gdLst/>
              <a:ahLst/>
              <a:cxnLst/>
              <a:rect l="l" t="t" r="r" b="b"/>
              <a:pathLst>
                <a:path w="4954" h="4966" extrusionOk="0">
                  <a:moveTo>
                    <a:pt x="2477" y="0"/>
                  </a:moveTo>
                  <a:cubicBezTo>
                    <a:pt x="1107" y="0"/>
                    <a:pt x="0" y="1108"/>
                    <a:pt x="0" y="2477"/>
                  </a:cubicBezTo>
                  <a:cubicBezTo>
                    <a:pt x="0" y="3858"/>
                    <a:pt x="1107" y="4965"/>
                    <a:pt x="2477" y="4965"/>
                  </a:cubicBezTo>
                  <a:cubicBezTo>
                    <a:pt x="3846" y="4965"/>
                    <a:pt x="4953" y="3858"/>
                    <a:pt x="4953" y="2477"/>
                  </a:cubicBezTo>
                  <a:cubicBezTo>
                    <a:pt x="4953" y="1108"/>
                    <a:pt x="3846" y="0"/>
                    <a:pt x="2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637767" y="3896691"/>
              <a:ext cx="124230" cy="124230"/>
            </a:xfrm>
            <a:custGeom>
              <a:avLst/>
              <a:gdLst/>
              <a:ahLst/>
              <a:cxnLst/>
              <a:rect l="l" t="t" r="r" b="b"/>
              <a:pathLst>
                <a:path w="3906" h="3906" extrusionOk="0">
                  <a:moveTo>
                    <a:pt x="1953" y="0"/>
                  </a:moveTo>
                  <a:cubicBezTo>
                    <a:pt x="869" y="0"/>
                    <a:pt x="0" y="881"/>
                    <a:pt x="0" y="1953"/>
                  </a:cubicBezTo>
                  <a:cubicBezTo>
                    <a:pt x="0" y="3036"/>
                    <a:pt x="869" y="3905"/>
                    <a:pt x="1953" y="3905"/>
                  </a:cubicBezTo>
                  <a:cubicBezTo>
                    <a:pt x="3036" y="3905"/>
                    <a:pt x="3905" y="3036"/>
                    <a:pt x="3905" y="1953"/>
                  </a:cubicBezTo>
                  <a:cubicBezTo>
                    <a:pt x="3905" y="881"/>
                    <a:pt x="3036" y="0"/>
                    <a:pt x="1953" y="0"/>
                  </a:cubicBezTo>
                  <a:close/>
                </a:path>
              </a:pathLst>
            </a:cu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259471" y="1470626"/>
              <a:ext cx="1247392" cy="2488328"/>
            </a:xfrm>
            <a:custGeom>
              <a:avLst/>
              <a:gdLst/>
              <a:ahLst/>
              <a:cxnLst/>
              <a:rect l="l" t="t" r="r" b="b"/>
              <a:pathLst>
                <a:path w="39220" h="78237" fill="none" extrusionOk="0">
                  <a:moveTo>
                    <a:pt x="39220" y="19611"/>
                  </a:moveTo>
                  <a:cubicBezTo>
                    <a:pt x="39220" y="8788"/>
                    <a:pt x="30445" y="1"/>
                    <a:pt x="19610" y="1"/>
                  </a:cubicBezTo>
                  <a:cubicBezTo>
                    <a:pt x="8776" y="1"/>
                    <a:pt x="1" y="8788"/>
                    <a:pt x="1" y="19611"/>
                  </a:cubicBezTo>
                  <a:cubicBezTo>
                    <a:pt x="1" y="28374"/>
                    <a:pt x="5751" y="35803"/>
                    <a:pt x="13681" y="38315"/>
                  </a:cubicBezTo>
                  <a:lnTo>
                    <a:pt x="13681" y="78237"/>
                  </a:lnTo>
                </a:path>
              </a:pathLst>
            </a:custGeom>
            <a:noFill/>
            <a:ln w="15775" cap="flat" cmpd="sng">
              <a:solidFill>
                <a:srgbClr val="F8B7C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2323076" y="1534264"/>
              <a:ext cx="1120172"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8" y="35219"/>
                    <a:pt x="35220" y="27337"/>
                    <a:pt x="35220" y="17610"/>
                  </a:cubicBezTo>
                  <a:cubicBezTo>
                    <a:pt x="35220" y="7894"/>
                    <a:pt x="27338" y="0"/>
                    <a:pt x="17610" y="0"/>
                  </a:cubicBezTo>
                  <a:close/>
                </a:path>
              </a:pathLst>
            </a:cu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2516597" y="1733797"/>
              <a:ext cx="727826" cy="727857"/>
            </a:xfrm>
            <a:custGeom>
              <a:avLst/>
              <a:gdLst/>
              <a:ahLst/>
              <a:cxnLst/>
              <a:rect l="l" t="t" r="r" b="b"/>
              <a:pathLst>
                <a:path w="22884" h="22885" extrusionOk="0">
                  <a:moveTo>
                    <a:pt x="11442" y="1"/>
                  </a:moveTo>
                  <a:cubicBezTo>
                    <a:pt x="5120" y="1"/>
                    <a:pt x="0" y="5120"/>
                    <a:pt x="0" y="11443"/>
                  </a:cubicBezTo>
                  <a:cubicBezTo>
                    <a:pt x="0" y="17765"/>
                    <a:pt x="5120" y="22885"/>
                    <a:pt x="11442" y="22885"/>
                  </a:cubicBezTo>
                  <a:cubicBezTo>
                    <a:pt x="17764" y="22885"/>
                    <a:pt x="22884" y="17765"/>
                    <a:pt x="22884" y="11443"/>
                  </a:cubicBezTo>
                  <a:cubicBezTo>
                    <a:pt x="22884" y="5120"/>
                    <a:pt x="17764"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500">
                  <a:solidFill>
                    <a:srgbClr val="434343"/>
                  </a:solidFill>
                  <a:latin typeface="Fira Sans Extra Condensed Medium"/>
                  <a:ea typeface="Fira Sans Extra Condensed Medium"/>
                  <a:cs typeface="Fira Sans Extra Condensed Medium"/>
                  <a:sym typeface="Fira Sans Extra Condensed Medium"/>
                </a:rPr>
                <a:t>15/02/2023</a:t>
              </a:r>
              <a:endParaRPr>
                <a:solidFill>
                  <a:srgbClr val="434343"/>
                </a:solidFill>
                <a:latin typeface="Fira Sans Extra Condensed Medium"/>
                <a:ea typeface="Fira Sans Extra Condensed Medium"/>
                <a:cs typeface="Fira Sans Extra Condensed Medium"/>
                <a:sym typeface="Fira Sans Extra Condensed Medium"/>
              </a:endParaRPr>
            </a:p>
          </p:txBody>
        </p:sp>
        <p:sp>
          <p:nvSpPr>
            <p:cNvPr id="245" name="Google Shape;245;p27"/>
            <p:cNvSpPr txBox="1"/>
            <p:nvPr/>
          </p:nvSpPr>
          <p:spPr>
            <a:xfrm>
              <a:off x="2771100" y="2924100"/>
              <a:ext cx="12474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200">
                  <a:solidFill>
                    <a:srgbClr val="434343"/>
                  </a:solidFill>
                  <a:latin typeface="Roboto"/>
                  <a:ea typeface="Roboto"/>
                  <a:cs typeface="Roboto"/>
                  <a:sym typeface="Roboto"/>
                </a:rPr>
                <a:t>Working on cahier des charges,  figma and conception diagrams</a:t>
              </a:r>
              <a:endParaRPr sz="1200">
                <a:solidFill>
                  <a:srgbClr val="434343"/>
                </a:solidFill>
                <a:latin typeface="Roboto"/>
                <a:ea typeface="Roboto"/>
                <a:cs typeface="Roboto"/>
                <a:sym typeface="Roboto"/>
              </a:endParaRPr>
            </a:p>
          </p:txBody>
        </p:sp>
      </p:grpSp>
      <p:grpSp>
        <p:nvGrpSpPr>
          <p:cNvPr id="246" name="Google Shape;246;p27"/>
          <p:cNvGrpSpPr/>
          <p:nvPr/>
        </p:nvGrpSpPr>
        <p:grpSpPr>
          <a:xfrm>
            <a:off x="3848855" y="1470626"/>
            <a:ext cx="1756645" cy="2567343"/>
            <a:chOff x="3848855" y="1470626"/>
            <a:chExt cx="1756645" cy="2567343"/>
          </a:xfrm>
        </p:grpSpPr>
        <p:sp>
          <p:nvSpPr>
            <p:cNvPr id="247" name="Google Shape;247;p27"/>
            <p:cNvSpPr/>
            <p:nvPr/>
          </p:nvSpPr>
          <p:spPr>
            <a:xfrm>
              <a:off x="4203299" y="3880026"/>
              <a:ext cx="157912" cy="157944"/>
            </a:xfrm>
            <a:custGeom>
              <a:avLst/>
              <a:gdLst/>
              <a:ahLst/>
              <a:cxnLst/>
              <a:rect l="l" t="t" r="r" b="b"/>
              <a:pathLst>
                <a:path w="4965" h="4966" extrusionOk="0">
                  <a:moveTo>
                    <a:pt x="2477" y="0"/>
                  </a:moveTo>
                  <a:cubicBezTo>
                    <a:pt x="1107" y="0"/>
                    <a:pt x="0" y="1108"/>
                    <a:pt x="0" y="2477"/>
                  </a:cubicBezTo>
                  <a:cubicBezTo>
                    <a:pt x="0" y="3858"/>
                    <a:pt x="1107" y="4965"/>
                    <a:pt x="2477" y="4965"/>
                  </a:cubicBezTo>
                  <a:cubicBezTo>
                    <a:pt x="3858" y="4965"/>
                    <a:pt x="4965" y="3858"/>
                    <a:pt x="4965" y="2477"/>
                  </a:cubicBezTo>
                  <a:cubicBezTo>
                    <a:pt x="4965" y="1108"/>
                    <a:pt x="3858" y="0"/>
                    <a:pt x="2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4219964" y="3896691"/>
              <a:ext cx="124612" cy="124230"/>
            </a:xfrm>
            <a:custGeom>
              <a:avLst/>
              <a:gdLst/>
              <a:ahLst/>
              <a:cxnLst/>
              <a:rect l="l" t="t" r="r" b="b"/>
              <a:pathLst>
                <a:path w="3918" h="3906" extrusionOk="0">
                  <a:moveTo>
                    <a:pt x="1953" y="0"/>
                  </a:moveTo>
                  <a:cubicBezTo>
                    <a:pt x="881" y="0"/>
                    <a:pt x="0" y="881"/>
                    <a:pt x="0" y="1953"/>
                  </a:cubicBezTo>
                  <a:cubicBezTo>
                    <a:pt x="0" y="3036"/>
                    <a:pt x="881" y="3905"/>
                    <a:pt x="1953" y="3905"/>
                  </a:cubicBezTo>
                  <a:cubicBezTo>
                    <a:pt x="3036" y="3905"/>
                    <a:pt x="3917" y="3036"/>
                    <a:pt x="3917" y="1953"/>
                  </a:cubicBezTo>
                  <a:cubicBezTo>
                    <a:pt x="3917" y="881"/>
                    <a:pt x="3036" y="0"/>
                    <a:pt x="1953"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848855" y="1470626"/>
              <a:ext cx="1247424" cy="2488328"/>
            </a:xfrm>
            <a:custGeom>
              <a:avLst/>
              <a:gdLst/>
              <a:ahLst/>
              <a:cxnLst/>
              <a:rect l="l" t="t" r="r" b="b"/>
              <a:pathLst>
                <a:path w="39221" h="78237" fill="none" extrusionOk="0">
                  <a:moveTo>
                    <a:pt x="39220" y="19611"/>
                  </a:moveTo>
                  <a:cubicBezTo>
                    <a:pt x="39220" y="8788"/>
                    <a:pt x="30445" y="1"/>
                    <a:pt x="19611" y="1"/>
                  </a:cubicBezTo>
                  <a:cubicBezTo>
                    <a:pt x="8776" y="1"/>
                    <a:pt x="1" y="8788"/>
                    <a:pt x="1" y="19611"/>
                  </a:cubicBezTo>
                  <a:cubicBezTo>
                    <a:pt x="1" y="28374"/>
                    <a:pt x="5752" y="35803"/>
                    <a:pt x="13681" y="38315"/>
                  </a:cubicBezTo>
                  <a:lnTo>
                    <a:pt x="13681" y="78237"/>
                  </a:lnTo>
                </a:path>
              </a:pathLst>
            </a:custGeom>
            <a:noFill/>
            <a:ln w="15775" cap="flat" cmpd="sng">
              <a:solidFill>
                <a:srgbClr val="67A3D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912493" y="1534264"/>
              <a:ext cx="1120140" cy="1120140"/>
            </a:xfrm>
            <a:custGeom>
              <a:avLst/>
              <a:gdLst/>
              <a:ahLst/>
              <a:cxnLst/>
              <a:rect l="l" t="t" r="r" b="b"/>
              <a:pathLst>
                <a:path w="35219" h="35219" extrusionOk="0">
                  <a:moveTo>
                    <a:pt x="17610" y="0"/>
                  </a:moveTo>
                  <a:cubicBezTo>
                    <a:pt x="7882" y="0"/>
                    <a:pt x="0" y="7894"/>
                    <a:pt x="0" y="17610"/>
                  </a:cubicBezTo>
                  <a:cubicBezTo>
                    <a:pt x="0" y="27337"/>
                    <a:pt x="7882" y="35219"/>
                    <a:pt x="17610" y="35219"/>
                  </a:cubicBezTo>
                  <a:cubicBezTo>
                    <a:pt x="27337" y="35219"/>
                    <a:pt x="35219" y="27337"/>
                    <a:pt x="35219" y="17610"/>
                  </a:cubicBezTo>
                  <a:cubicBezTo>
                    <a:pt x="35219" y="7894"/>
                    <a:pt x="27337" y="0"/>
                    <a:pt x="17610"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4105982" y="1733797"/>
              <a:ext cx="727826" cy="727857"/>
            </a:xfrm>
            <a:custGeom>
              <a:avLst/>
              <a:gdLst/>
              <a:ahLst/>
              <a:cxnLst/>
              <a:rect l="l" t="t" r="r" b="b"/>
              <a:pathLst>
                <a:path w="22884" h="22885" extrusionOk="0">
                  <a:moveTo>
                    <a:pt x="11442" y="1"/>
                  </a:moveTo>
                  <a:cubicBezTo>
                    <a:pt x="5120" y="1"/>
                    <a:pt x="0" y="5120"/>
                    <a:pt x="0" y="11443"/>
                  </a:cubicBezTo>
                  <a:cubicBezTo>
                    <a:pt x="0" y="17765"/>
                    <a:pt x="5120" y="22885"/>
                    <a:pt x="11442" y="22885"/>
                  </a:cubicBezTo>
                  <a:cubicBezTo>
                    <a:pt x="17764" y="22885"/>
                    <a:pt x="22884" y="17765"/>
                    <a:pt x="22884" y="11443"/>
                  </a:cubicBezTo>
                  <a:cubicBezTo>
                    <a:pt x="22884" y="5120"/>
                    <a:pt x="17764"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500">
                  <a:solidFill>
                    <a:srgbClr val="434343"/>
                  </a:solidFill>
                  <a:latin typeface="Fira Sans Extra Condensed Medium"/>
                  <a:ea typeface="Fira Sans Extra Condensed Medium"/>
                  <a:cs typeface="Fira Sans Extra Condensed Medium"/>
                  <a:sym typeface="Fira Sans Extra Condensed Medium"/>
                </a:rPr>
                <a:t>01/03/2023</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252" name="Google Shape;252;p27"/>
            <p:cNvSpPr txBox="1"/>
            <p:nvPr/>
          </p:nvSpPr>
          <p:spPr>
            <a:xfrm>
              <a:off x="4358100" y="2924100"/>
              <a:ext cx="12474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200">
                  <a:solidFill>
                    <a:srgbClr val="434343"/>
                  </a:solidFill>
                  <a:latin typeface="Roboto"/>
                  <a:ea typeface="Roboto"/>
                  <a:cs typeface="Roboto"/>
                  <a:sym typeface="Roboto"/>
                </a:rPr>
                <a:t>Working on the backend on the application</a:t>
              </a:r>
              <a:endParaRPr sz="1200">
                <a:solidFill>
                  <a:srgbClr val="434343"/>
                </a:solidFill>
                <a:latin typeface="Roboto"/>
                <a:ea typeface="Roboto"/>
                <a:cs typeface="Roboto"/>
                <a:sym typeface="Roboto"/>
              </a:endParaRPr>
            </a:p>
          </p:txBody>
        </p:sp>
      </p:grpSp>
      <p:grpSp>
        <p:nvGrpSpPr>
          <p:cNvPr id="253" name="Google Shape;253;p27"/>
          <p:cNvGrpSpPr/>
          <p:nvPr/>
        </p:nvGrpSpPr>
        <p:grpSpPr>
          <a:xfrm>
            <a:off x="5438271" y="1470626"/>
            <a:ext cx="1754229" cy="2567343"/>
            <a:chOff x="5438271" y="1470626"/>
            <a:chExt cx="1754229" cy="2567343"/>
          </a:xfrm>
        </p:grpSpPr>
        <p:sp>
          <p:nvSpPr>
            <p:cNvPr id="254" name="Google Shape;254;p27"/>
            <p:cNvSpPr/>
            <p:nvPr/>
          </p:nvSpPr>
          <p:spPr>
            <a:xfrm>
              <a:off x="5793065" y="3880026"/>
              <a:ext cx="157944" cy="157944"/>
            </a:xfrm>
            <a:custGeom>
              <a:avLst/>
              <a:gdLst/>
              <a:ahLst/>
              <a:cxnLst/>
              <a:rect l="l" t="t" r="r" b="b"/>
              <a:pathLst>
                <a:path w="4966" h="4966" extrusionOk="0">
                  <a:moveTo>
                    <a:pt x="2477" y="0"/>
                  </a:moveTo>
                  <a:cubicBezTo>
                    <a:pt x="1108" y="0"/>
                    <a:pt x="0" y="1108"/>
                    <a:pt x="0" y="2477"/>
                  </a:cubicBezTo>
                  <a:cubicBezTo>
                    <a:pt x="0" y="3858"/>
                    <a:pt x="1108" y="4965"/>
                    <a:pt x="2477" y="4965"/>
                  </a:cubicBezTo>
                  <a:cubicBezTo>
                    <a:pt x="3846" y="4965"/>
                    <a:pt x="4965" y="3858"/>
                    <a:pt x="4965" y="2477"/>
                  </a:cubicBezTo>
                  <a:cubicBezTo>
                    <a:pt x="4965" y="1108"/>
                    <a:pt x="3846" y="0"/>
                    <a:pt x="2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5809730" y="3896691"/>
              <a:ext cx="124230" cy="124230"/>
            </a:xfrm>
            <a:custGeom>
              <a:avLst/>
              <a:gdLst/>
              <a:ahLst/>
              <a:cxnLst/>
              <a:rect l="l" t="t" r="r" b="b"/>
              <a:pathLst>
                <a:path w="3906" h="3906" extrusionOk="0">
                  <a:moveTo>
                    <a:pt x="1953" y="0"/>
                  </a:moveTo>
                  <a:cubicBezTo>
                    <a:pt x="881" y="0"/>
                    <a:pt x="0" y="881"/>
                    <a:pt x="0" y="1953"/>
                  </a:cubicBezTo>
                  <a:cubicBezTo>
                    <a:pt x="0" y="3036"/>
                    <a:pt x="881" y="3905"/>
                    <a:pt x="1953" y="3905"/>
                  </a:cubicBezTo>
                  <a:cubicBezTo>
                    <a:pt x="3036" y="3905"/>
                    <a:pt x="3905" y="3036"/>
                    <a:pt x="3905" y="1953"/>
                  </a:cubicBezTo>
                  <a:cubicBezTo>
                    <a:pt x="3905" y="881"/>
                    <a:pt x="3036" y="0"/>
                    <a:pt x="1953" y="0"/>
                  </a:cubicBezTo>
                  <a:close/>
                </a:path>
              </a:pathLst>
            </a:cu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5438271" y="1470626"/>
              <a:ext cx="1247392" cy="2488328"/>
            </a:xfrm>
            <a:custGeom>
              <a:avLst/>
              <a:gdLst/>
              <a:ahLst/>
              <a:cxnLst/>
              <a:rect l="l" t="t" r="r" b="b"/>
              <a:pathLst>
                <a:path w="39220" h="78237" fill="none" extrusionOk="0">
                  <a:moveTo>
                    <a:pt x="39219" y="19611"/>
                  </a:moveTo>
                  <a:cubicBezTo>
                    <a:pt x="39219" y="8788"/>
                    <a:pt x="30444" y="1"/>
                    <a:pt x="19610" y="1"/>
                  </a:cubicBezTo>
                  <a:cubicBezTo>
                    <a:pt x="8775" y="1"/>
                    <a:pt x="0" y="8788"/>
                    <a:pt x="0" y="19611"/>
                  </a:cubicBezTo>
                  <a:cubicBezTo>
                    <a:pt x="0" y="28374"/>
                    <a:pt x="5751" y="35803"/>
                    <a:pt x="13680" y="38315"/>
                  </a:cubicBezTo>
                  <a:lnTo>
                    <a:pt x="13680" y="78237"/>
                  </a:lnTo>
                </a:path>
              </a:pathLst>
            </a:custGeom>
            <a:noFill/>
            <a:ln w="15775" cap="flat" cmpd="sng">
              <a:solidFill>
                <a:srgbClr val="F8B7C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6626843" y="2039392"/>
              <a:ext cx="117424" cy="117424"/>
            </a:xfrm>
            <a:custGeom>
              <a:avLst/>
              <a:gdLst/>
              <a:ahLst/>
              <a:cxnLst/>
              <a:rect l="l" t="t" r="r" b="b"/>
              <a:pathLst>
                <a:path w="3692" h="3692" extrusionOk="0">
                  <a:moveTo>
                    <a:pt x="1846" y="0"/>
                  </a:moveTo>
                  <a:cubicBezTo>
                    <a:pt x="834" y="0"/>
                    <a:pt x="1" y="822"/>
                    <a:pt x="1" y="1846"/>
                  </a:cubicBezTo>
                  <a:cubicBezTo>
                    <a:pt x="1" y="2858"/>
                    <a:pt x="834" y="3691"/>
                    <a:pt x="1846" y="3691"/>
                  </a:cubicBezTo>
                  <a:cubicBezTo>
                    <a:pt x="2870" y="3691"/>
                    <a:pt x="3692" y="2858"/>
                    <a:pt x="3692" y="1846"/>
                  </a:cubicBezTo>
                  <a:cubicBezTo>
                    <a:pt x="3692" y="822"/>
                    <a:pt x="2870" y="0"/>
                    <a:pt x="1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6639342" y="2051891"/>
              <a:ext cx="92425" cy="92425"/>
            </a:xfrm>
            <a:custGeom>
              <a:avLst/>
              <a:gdLst/>
              <a:ahLst/>
              <a:cxnLst/>
              <a:rect l="l" t="t" r="r" b="b"/>
              <a:pathLst>
                <a:path w="2906" h="2906" extrusionOk="0">
                  <a:moveTo>
                    <a:pt x="1453" y="0"/>
                  </a:moveTo>
                  <a:cubicBezTo>
                    <a:pt x="656" y="0"/>
                    <a:pt x="1" y="643"/>
                    <a:pt x="1" y="1453"/>
                  </a:cubicBezTo>
                  <a:cubicBezTo>
                    <a:pt x="1" y="2250"/>
                    <a:pt x="656" y="2905"/>
                    <a:pt x="1453" y="2905"/>
                  </a:cubicBezTo>
                  <a:cubicBezTo>
                    <a:pt x="2263" y="2905"/>
                    <a:pt x="2906" y="2250"/>
                    <a:pt x="2906" y="1453"/>
                  </a:cubicBezTo>
                  <a:cubicBezTo>
                    <a:pt x="2906" y="643"/>
                    <a:pt x="2263" y="0"/>
                    <a:pt x="1453"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5501877" y="1534264"/>
              <a:ext cx="1120140" cy="1120140"/>
            </a:xfrm>
            <a:custGeom>
              <a:avLst/>
              <a:gdLst/>
              <a:ahLst/>
              <a:cxnLst/>
              <a:rect l="l" t="t" r="r" b="b"/>
              <a:pathLst>
                <a:path w="35219" h="35219" extrusionOk="0">
                  <a:moveTo>
                    <a:pt x="17610" y="0"/>
                  </a:moveTo>
                  <a:cubicBezTo>
                    <a:pt x="7882" y="0"/>
                    <a:pt x="0" y="7894"/>
                    <a:pt x="0" y="17610"/>
                  </a:cubicBezTo>
                  <a:cubicBezTo>
                    <a:pt x="0" y="27337"/>
                    <a:pt x="7882" y="35219"/>
                    <a:pt x="17610" y="35219"/>
                  </a:cubicBezTo>
                  <a:cubicBezTo>
                    <a:pt x="27337" y="35219"/>
                    <a:pt x="35219" y="27337"/>
                    <a:pt x="35219" y="17610"/>
                  </a:cubicBezTo>
                  <a:cubicBezTo>
                    <a:pt x="35219" y="7894"/>
                    <a:pt x="27337" y="0"/>
                    <a:pt x="17610" y="0"/>
                  </a:cubicBezTo>
                  <a:close/>
                </a:path>
              </a:pathLst>
            </a:cu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5695366" y="1733797"/>
              <a:ext cx="727857" cy="727857"/>
            </a:xfrm>
            <a:custGeom>
              <a:avLst/>
              <a:gdLst/>
              <a:ahLst/>
              <a:cxnLst/>
              <a:rect l="l" t="t" r="r" b="b"/>
              <a:pathLst>
                <a:path w="22885" h="22885" extrusionOk="0">
                  <a:moveTo>
                    <a:pt x="11442" y="1"/>
                  </a:moveTo>
                  <a:cubicBezTo>
                    <a:pt x="5120" y="1"/>
                    <a:pt x="0" y="5120"/>
                    <a:pt x="0" y="11443"/>
                  </a:cubicBezTo>
                  <a:cubicBezTo>
                    <a:pt x="0" y="17765"/>
                    <a:pt x="5120" y="22885"/>
                    <a:pt x="11442" y="22885"/>
                  </a:cubicBezTo>
                  <a:cubicBezTo>
                    <a:pt x="17765" y="22885"/>
                    <a:pt x="22884" y="17765"/>
                    <a:pt x="22884" y="11443"/>
                  </a:cubicBezTo>
                  <a:cubicBezTo>
                    <a:pt x="22884" y="5120"/>
                    <a:pt x="17765"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500">
                  <a:solidFill>
                    <a:srgbClr val="434343"/>
                  </a:solidFill>
                  <a:latin typeface="Fira Sans Extra Condensed Medium"/>
                  <a:ea typeface="Fira Sans Extra Condensed Medium"/>
                  <a:cs typeface="Fira Sans Extra Condensed Medium"/>
                  <a:sym typeface="Fira Sans Extra Condensed Medium"/>
                </a:rPr>
                <a:t>01/05/2023</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261" name="Google Shape;261;p27"/>
            <p:cNvSpPr txBox="1"/>
            <p:nvPr/>
          </p:nvSpPr>
          <p:spPr>
            <a:xfrm>
              <a:off x="5945100" y="2924100"/>
              <a:ext cx="12474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200">
                  <a:solidFill>
                    <a:srgbClr val="434343"/>
                  </a:solidFill>
                  <a:latin typeface="Roboto"/>
                  <a:ea typeface="Roboto"/>
                  <a:cs typeface="Roboto"/>
                  <a:sym typeface="Roboto"/>
                </a:rPr>
                <a:t>Working on the front end of the application</a:t>
              </a:r>
              <a:endParaRPr sz="1200">
                <a:solidFill>
                  <a:srgbClr val="434343"/>
                </a:solidFill>
                <a:latin typeface="Roboto"/>
                <a:ea typeface="Roboto"/>
                <a:cs typeface="Roboto"/>
                <a:sym typeface="Roboto"/>
              </a:endParaRPr>
            </a:p>
          </p:txBody>
        </p:sp>
      </p:grpSp>
      <p:grpSp>
        <p:nvGrpSpPr>
          <p:cNvPr id="262" name="Google Shape;262;p27"/>
          <p:cNvGrpSpPr/>
          <p:nvPr/>
        </p:nvGrpSpPr>
        <p:grpSpPr>
          <a:xfrm>
            <a:off x="7027656" y="1470626"/>
            <a:ext cx="1751844" cy="2567343"/>
            <a:chOff x="7027656" y="1470626"/>
            <a:chExt cx="1751844" cy="2567343"/>
          </a:xfrm>
        </p:grpSpPr>
        <p:sp>
          <p:nvSpPr>
            <p:cNvPr id="263" name="Google Shape;263;p27"/>
            <p:cNvSpPr/>
            <p:nvPr/>
          </p:nvSpPr>
          <p:spPr>
            <a:xfrm>
              <a:off x="8216259" y="2039392"/>
              <a:ext cx="117392" cy="117424"/>
            </a:xfrm>
            <a:custGeom>
              <a:avLst/>
              <a:gdLst/>
              <a:ahLst/>
              <a:cxnLst/>
              <a:rect l="l" t="t" r="r" b="b"/>
              <a:pathLst>
                <a:path w="3691" h="3692" extrusionOk="0">
                  <a:moveTo>
                    <a:pt x="1846" y="0"/>
                  </a:moveTo>
                  <a:cubicBezTo>
                    <a:pt x="833" y="0"/>
                    <a:pt x="0" y="822"/>
                    <a:pt x="0" y="1846"/>
                  </a:cubicBezTo>
                  <a:cubicBezTo>
                    <a:pt x="0" y="2858"/>
                    <a:pt x="833" y="3691"/>
                    <a:pt x="1846" y="3691"/>
                  </a:cubicBezTo>
                  <a:cubicBezTo>
                    <a:pt x="2869" y="3691"/>
                    <a:pt x="3691" y="2858"/>
                    <a:pt x="3691" y="1846"/>
                  </a:cubicBezTo>
                  <a:cubicBezTo>
                    <a:pt x="3691" y="822"/>
                    <a:pt x="2869" y="0"/>
                    <a:pt x="1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8228726" y="2051891"/>
              <a:ext cx="92457" cy="92425"/>
            </a:xfrm>
            <a:custGeom>
              <a:avLst/>
              <a:gdLst/>
              <a:ahLst/>
              <a:cxnLst/>
              <a:rect l="l" t="t" r="r" b="b"/>
              <a:pathLst>
                <a:path w="2907" h="2906" extrusionOk="0">
                  <a:moveTo>
                    <a:pt x="1454" y="0"/>
                  </a:moveTo>
                  <a:cubicBezTo>
                    <a:pt x="656" y="0"/>
                    <a:pt x="1" y="643"/>
                    <a:pt x="1" y="1453"/>
                  </a:cubicBezTo>
                  <a:cubicBezTo>
                    <a:pt x="1" y="2250"/>
                    <a:pt x="656" y="2905"/>
                    <a:pt x="1454" y="2905"/>
                  </a:cubicBezTo>
                  <a:cubicBezTo>
                    <a:pt x="2263" y="2905"/>
                    <a:pt x="2906" y="2250"/>
                    <a:pt x="2906" y="1453"/>
                  </a:cubicBezTo>
                  <a:cubicBezTo>
                    <a:pt x="2906" y="643"/>
                    <a:pt x="2263" y="0"/>
                    <a:pt x="145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7383976" y="3880026"/>
              <a:ext cx="157912" cy="157944"/>
            </a:xfrm>
            <a:custGeom>
              <a:avLst/>
              <a:gdLst/>
              <a:ahLst/>
              <a:cxnLst/>
              <a:rect l="l" t="t" r="r" b="b"/>
              <a:pathLst>
                <a:path w="4965" h="4966" extrusionOk="0">
                  <a:moveTo>
                    <a:pt x="2489" y="0"/>
                  </a:moveTo>
                  <a:cubicBezTo>
                    <a:pt x="1119" y="0"/>
                    <a:pt x="0" y="1108"/>
                    <a:pt x="0" y="2477"/>
                  </a:cubicBezTo>
                  <a:cubicBezTo>
                    <a:pt x="0" y="3858"/>
                    <a:pt x="1119" y="4965"/>
                    <a:pt x="2489" y="4965"/>
                  </a:cubicBezTo>
                  <a:cubicBezTo>
                    <a:pt x="3858" y="4965"/>
                    <a:pt x="4965" y="3858"/>
                    <a:pt x="4965" y="2477"/>
                  </a:cubicBezTo>
                  <a:cubicBezTo>
                    <a:pt x="4965" y="1108"/>
                    <a:pt x="3858" y="0"/>
                    <a:pt x="2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7400991" y="3896691"/>
              <a:ext cx="124262" cy="124230"/>
            </a:xfrm>
            <a:custGeom>
              <a:avLst/>
              <a:gdLst/>
              <a:ahLst/>
              <a:cxnLst/>
              <a:rect l="l" t="t" r="r" b="b"/>
              <a:pathLst>
                <a:path w="3907" h="3906" extrusionOk="0">
                  <a:moveTo>
                    <a:pt x="1954" y="0"/>
                  </a:moveTo>
                  <a:cubicBezTo>
                    <a:pt x="870" y="0"/>
                    <a:pt x="1" y="881"/>
                    <a:pt x="1" y="1953"/>
                  </a:cubicBezTo>
                  <a:cubicBezTo>
                    <a:pt x="1" y="3036"/>
                    <a:pt x="870" y="3905"/>
                    <a:pt x="1954" y="3905"/>
                  </a:cubicBezTo>
                  <a:cubicBezTo>
                    <a:pt x="3025" y="3905"/>
                    <a:pt x="3906" y="3036"/>
                    <a:pt x="3906" y="1953"/>
                  </a:cubicBezTo>
                  <a:cubicBezTo>
                    <a:pt x="3906" y="881"/>
                    <a:pt x="3025" y="0"/>
                    <a:pt x="1954"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7027656" y="1470626"/>
              <a:ext cx="1247392" cy="2488328"/>
            </a:xfrm>
            <a:custGeom>
              <a:avLst/>
              <a:gdLst/>
              <a:ahLst/>
              <a:cxnLst/>
              <a:rect l="l" t="t" r="r" b="b"/>
              <a:pathLst>
                <a:path w="39220" h="78237" fill="none" extrusionOk="0">
                  <a:moveTo>
                    <a:pt x="39220" y="19611"/>
                  </a:moveTo>
                  <a:cubicBezTo>
                    <a:pt x="39220" y="8788"/>
                    <a:pt x="30445" y="1"/>
                    <a:pt x="19610" y="1"/>
                  </a:cubicBezTo>
                  <a:cubicBezTo>
                    <a:pt x="8787" y="1"/>
                    <a:pt x="0" y="8788"/>
                    <a:pt x="0" y="19611"/>
                  </a:cubicBezTo>
                  <a:cubicBezTo>
                    <a:pt x="0" y="28374"/>
                    <a:pt x="5751" y="35803"/>
                    <a:pt x="13681" y="38315"/>
                  </a:cubicBezTo>
                  <a:lnTo>
                    <a:pt x="13681" y="78237"/>
                  </a:lnTo>
                </a:path>
              </a:pathLst>
            </a:custGeom>
            <a:noFill/>
            <a:ln w="15775" cap="flat" cmpd="sng">
              <a:solidFill>
                <a:srgbClr val="67A3D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7091262" y="1534264"/>
              <a:ext cx="1120172" cy="1120140"/>
            </a:xfrm>
            <a:custGeom>
              <a:avLst/>
              <a:gdLst/>
              <a:ahLst/>
              <a:cxnLst/>
              <a:rect l="l" t="t" r="r" b="b"/>
              <a:pathLst>
                <a:path w="35220" h="35219" extrusionOk="0">
                  <a:moveTo>
                    <a:pt x="17610" y="0"/>
                  </a:moveTo>
                  <a:cubicBezTo>
                    <a:pt x="7883" y="0"/>
                    <a:pt x="1" y="7894"/>
                    <a:pt x="1" y="17610"/>
                  </a:cubicBezTo>
                  <a:cubicBezTo>
                    <a:pt x="1" y="27337"/>
                    <a:pt x="7883" y="35219"/>
                    <a:pt x="17610" y="35219"/>
                  </a:cubicBezTo>
                  <a:cubicBezTo>
                    <a:pt x="27337" y="35219"/>
                    <a:pt x="35219" y="27337"/>
                    <a:pt x="35219" y="17610"/>
                  </a:cubicBezTo>
                  <a:cubicBezTo>
                    <a:pt x="35219" y="7894"/>
                    <a:pt x="27337" y="0"/>
                    <a:pt x="17610" y="0"/>
                  </a:cubicBezTo>
                  <a:close/>
                </a:path>
              </a:pathLst>
            </a:cu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7284751" y="1733797"/>
              <a:ext cx="727857" cy="727857"/>
            </a:xfrm>
            <a:custGeom>
              <a:avLst/>
              <a:gdLst/>
              <a:ahLst/>
              <a:cxnLst/>
              <a:rect l="l" t="t" r="r" b="b"/>
              <a:pathLst>
                <a:path w="22885" h="22885" extrusionOk="0">
                  <a:moveTo>
                    <a:pt x="11443" y="1"/>
                  </a:moveTo>
                  <a:cubicBezTo>
                    <a:pt x="5132" y="1"/>
                    <a:pt x="1" y="5120"/>
                    <a:pt x="1" y="11443"/>
                  </a:cubicBezTo>
                  <a:cubicBezTo>
                    <a:pt x="1" y="17765"/>
                    <a:pt x="5132" y="22885"/>
                    <a:pt x="11443" y="22885"/>
                  </a:cubicBezTo>
                  <a:cubicBezTo>
                    <a:pt x="17765" y="22885"/>
                    <a:pt x="22884" y="17765"/>
                    <a:pt x="22884" y="11443"/>
                  </a:cubicBezTo>
                  <a:cubicBezTo>
                    <a:pt x="22884" y="5120"/>
                    <a:pt x="17765" y="1"/>
                    <a:pt x="11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500">
                  <a:solidFill>
                    <a:srgbClr val="434343"/>
                  </a:solidFill>
                  <a:latin typeface="Fira Sans Extra Condensed Medium"/>
                  <a:ea typeface="Fira Sans Extra Condensed Medium"/>
                  <a:cs typeface="Fira Sans Extra Condensed Medium"/>
                  <a:sym typeface="Fira Sans Extra Condensed Medium"/>
                </a:rPr>
                <a:t>24/07/2023</a:t>
              </a:r>
              <a:endParaRPr sz="1500">
                <a:solidFill>
                  <a:srgbClr val="434343"/>
                </a:solidFill>
                <a:latin typeface="Fira Sans Extra Condensed Medium"/>
                <a:ea typeface="Fira Sans Extra Condensed Medium"/>
                <a:cs typeface="Fira Sans Extra Condensed Medium"/>
                <a:sym typeface="Fira Sans Extra Condensed Medium"/>
              </a:endParaRPr>
            </a:p>
          </p:txBody>
        </p:sp>
        <p:sp>
          <p:nvSpPr>
            <p:cNvPr id="270" name="Google Shape;270;p27"/>
            <p:cNvSpPr txBox="1"/>
            <p:nvPr/>
          </p:nvSpPr>
          <p:spPr>
            <a:xfrm>
              <a:off x="7532100" y="2924100"/>
              <a:ext cx="12474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200">
                  <a:solidFill>
                    <a:srgbClr val="434343"/>
                  </a:solidFill>
                  <a:latin typeface="Roboto"/>
                  <a:ea typeface="Roboto"/>
                  <a:cs typeface="Roboto"/>
                  <a:sym typeface="Roboto"/>
                </a:rPr>
                <a:t>Presenting my project to the members of the jury</a:t>
              </a:r>
              <a:endParaRPr sz="1200">
                <a:solidFill>
                  <a:srgbClr val="434343"/>
                </a:solidFill>
                <a:latin typeface="Roboto"/>
                <a:ea typeface="Roboto"/>
                <a:cs typeface="Roboto"/>
                <a:sym typeface="Roboto"/>
              </a:endParaRPr>
            </a:p>
          </p:txBody>
        </p:sp>
      </p:grpSp>
      <p:pic>
        <p:nvPicPr>
          <p:cNvPr id="271" name="Google Shape;271;p27"/>
          <p:cNvPicPr preferRelativeResize="0"/>
          <p:nvPr/>
        </p:nvPicPr>
        <p:blipFill rotWithShape="1">
          <a:blip r:embed="rId3">
            <a:alphaModFix/>
          </a:blip>
          <a:srcRect b="72279"/>
          <a:stretch/>
        </p:blipFill>
        <p:spPr>
          <a:xfrm>
            <a:off x="400" y="-20725"/>
            <a:ext cx="9144000" cy="852775"/>
          </a:xfrm>
          <a:prstGeom prst="rect">
            <a:avLst/>
          </a:prstGeom>
          <a:noFill/>
          <a:ln>
            <a:noFill/>
          </a:ln>
        </p:spPr>
      </p:pic>
      <p:sp>
        <p:nvSpPr>
          <p:cNvPr id="272" name="Google Shape;272;p27"/>
          <p:cNvSpPr txBox="1"/>
          <p:nvPr/>
        </p:nvSpPr>
        <p:spPr>
          <a:xfrm>
            <a:off x="400" y="-124200"/>
            <a:ext cx="529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Project planning</a:t>
            </a:r>
            <a:endParaRPr sz="3600">
              <a:solidFill>
                <a:schemeClr val="dk1"/>
              </a:solidFill>
            </a:endParaRPr>
          </a:p>
        </p:txBody>
      </p:sp>
      <p:sp>
        <p:nvSpPr>
          <p:cNvPr id="273" name="Google Shape;2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sz="1600" b="1">
                <a:solidFill>
                  <a:schemeClr val="lt1"/>
                </a:solidFill>
              </a:rPr>
              <a:t>14</a:t>
            </a:fld>
            <a:endParaRPr sz="16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7"/>
        <p:cNvGrpSpPr/>
        <p:nvPr/>
      </p:nvGrpSpPr>
      <p:grpSpPr>
        <a:xfrm>
          <a:off x="0" y="0"/>
          <a:ext cx="0" cy="0"/>
          <a:chOff x="0" y="0"/>
          <a:chExt cx="0" cy="0"/>
        </a:xfrm>
      </p:grpSpPr>
      <p:pic>
        <p:nvPicPr>
          <p:cNvPr id="278" name="Google Shape;278;p28"/>
          <p:cNvPicPr preferRelativeResize="0"/>
          <p:nvPr/>
        </p:nvPicPr>
        <p:blipFill>
          <a:blip r:embed="rId3">
            <a:alphaModFix/>
          </a:blip>
          <a:stretch>
            <a:fillRect/>
          </a:stretch>
        </p:blipFill>
        <p:spPr>
          <a:xfrm rot="2511408">
            <a:off x="5056325" y="803325"/>
            <a:ext cx="3842773" cy="2557750"/>
          </a:xfrm>
          <a:prstGeom prst="rect">
            <a:avLst/>
          </a:prstGeom>
          <a:noFill/>
          <a:ln>
            <a:noFill/>
          </a:ln>
        </p:spPr>
      </p:pic>
      <p:pic>
        <p:nvPicPr>
          <p:cNvPr id="279" name="Google Shape;279;p28"/>
          <p:cNvPicPr preferRelativeResize="0"/>
          <p:nvPr/>
        </p:nvPicPr>
        <p:blipFill>
          <a:blip r:embed="rId3">
            <a:alphaModFix/>
          </a:blip>
          <a:stretch>
            <a:fillRect/>
          </a:stretch>
        </p:blipFill>
        <p:spPr>
          <a:xfrm rot="2511408">
            <a:off x="2215950" y="864687"/>
            <a:ext cx="3842773" cy="2557750"/>
          </a:xfrm>
          <a:prstGeom prst="rect">
            <a:avLst/>
          </a:prstGeom>
          <a:noFill/>
          <a:ln>
            <a:noFill/>
          </a:ln>
        </p:spPr>
      </p:pic>
      <p:pic>
        <p:nvPicPr>
          <p:cNvPr id="280" name="Google Shape;280;p28"/>
          <p:cNvPicPr preferRelativeResize="0"/>
          <p:nvPr/>
        </p:nvPicPr>
        <p:blipFill>
          <a:blip r:embed="rId3">
            <a:alphaModFix/>
          </a:blip>
          <a:stretch>
            <a:fillRect/>
          </a:stretch>
        </p:blipFill>
        <p:spPr>
          <a:xfrm rot="2511408">
            <a:off x="-624425" y="864687"/>
            <a:ext cx="3842773" cy="2557750"/>
          </a:xfrm>
          <a:prstGeom prst="rect">
            <a:avLst/>
          </a:prstGeom>
          <a:noFill/>
          <a:ln>
            <a:noFill/>
          </a:ln>
        </p:spPr>
      </p:pic>
      <p:pic>
        <p:nvPicPr>
          <p:cNvPr id="281" name="Google Shape;281;p28"/>
          <p:cNvPicPr preferRelativeResize="0"/>
          <p:nvPr/>
        </p:nvPicPr>
        <p:blipFill rotWithShape="1">
          <a:blip r:embed="rId4">
            <a:alphaModFix/>
          </a:blip>
          <a:srcRect b="72279"/>
          <a:stretch/>
        </p:blipFill>
        <p:spPr>
          <a:xfrm>
            <a:off x="0" y="0"/>
            <a:ext cx="9144000" cy="1235675"/>
          </a:xfrm>
          <a:prstGeom prst="rect">
            <a:avLst/>
          </a:prstGeom>
          <a:noFill/>
          <a:ln>
            <a:noFill/>
          </a:ln>
        </p:spPr>
      </p:pic>
      <p:sp>
        <p:nvSpPr>
          <p:cNvPr id="282" name="Google Shape;282;p28"/>
          <p:cNvSpPr txBox="1"/>
          <p:nvPr/>
        </p:nvSpPr>
        <p:spPr>
          <a:xfrm>
            <a:off x="0" y="0"/>
            <a:ext cx="460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Technologies used</a:t>
            </a:r>
            <a:endParaRPr sz="3600">
              <a:solidFill>
                <a:schemeClr val="dk1"/>
              </a:solidFill>
            </a:endParaRPr>
          </a:p>
        </p:txBody>
      </p:sp>
      <p:pic>
        <p:nvPicPr>
          <p:cNvPr id="283" name="Google Shape;283;p28"/>
          <p:cNvPicPr preferRelativeResize="0"/>
          <p:nvPr/>
        </p:nvPicPr>
        <p:blipFill>
          <a:blip r:embed="rId5">
            <a:alphaModFix/>
          </a:blip>
          <a:stretch>
            <a:fillRect/>
          </a:stretch>
        </p:blipFill>
        <p:spPr>
          <a:xfrm>
            <a:off x="731950" y="1785100"/>
            <a:ext cx="869325" cy="869325"/>
          </a:xfrm>
          <a:prstGeom prst="rect">
            <a:avLst/>
          </a:prstGeom>
          <a:noFill/>
          <a:ln>
            <a:noFill/>
          </a:ln>
        </p:spPr>
      </p:pic>
      <p:pic>
        <p:nvPicPr>
          <p:cNvPr id="284" name="Google Shape;284;p28"/>
          <p:cNvPicPr preferRelativeResize="0"/>
          <p:nvPr/>
        </p:nvPicPr>
        <p:blipFill>
          <a:blip r:embed="rId6">
            <a:alphaModFix/>
          </a:blip>
          <a:stretch>
            <a:fillRect/>
          </a:stretch>
        </p:blipFill>
        <p:spPr>
          <a:xfrm>
            <a:off x="3702675" y="1708900"/>
            <a:ext cx="869325" cy="869325"/>
          </a:xfrm>
          <a:prstGeom prst="rect">
            <a:avLst/>
          </a:prstGeom>
          <a:noFill/>
          <a:ln>
            <a:noFill/>
          </a:ln>
        </p:spPr>
      </p:pic>
      <p:pic>
        <p:nvPicPr>
          <p:cNvPr id="285" name="Google Shape;285;p28"/>
          <p:cNvPicPr preferRelativeResize="0"/>
          <p:nvPr/>
        </p:nvPicPr>
        <p:blipFill>
          <a:blip r:embed="rId7">
            <a:alphaModFix/>
          </a:blip>
          <a:stretch>
            <a:fillRect/>
          </a:stretch>
        </p:blipFill>
        <p:spPr>
          <a:xfrm>
            <a:off x="6597575" y="1785100"/>
            <a:ext cx="869325" cy="869325"/>
          </a:xfrm>
          <a:prstGeom prst="rect">
            <a:avLst/>
          </a:prstGeom>
          <a:noFill/>
          <a:ln>
            <a:noFill/>
          </a:ln>
        </p:spPr>
      </p:pic>
      <p:pic>
        <p:nvPicPr>
          <p:cNvPr id="286" name="Google Shape;286;p28"/>
          <p:cNvPicPr preferRelativeResize="0"/>
          <p:nvPr/>
        </p:nvPicPr>
        <p:blipFill>
          <a:blip r:embed="rId8">
            <a:alphaModFix/>
          </a:blip>
          <a:stretch>
            <a:fillRect/>
          </a:stretch>
        </p:blipFill>
        <p:spPr>
          <a:xfrm>
            <a:off x="660954" y="3290997"/>
            <a:ext cx="1294775" cy="647400"/>
          </a:xfrm>
          <a:prstGeom prst="rect">
            <a:avLst/>
          </a:prstGeom>
          <a:noFill/>
          <a:ln>
            <a:noFill/>
          </a:ln>
        </p:spPr>
      </p:pic>
      <p:pic>
        <p:nvPicPr>
          <p:cNvPr id="287" name="Google Shape;287;p28"/>
          <p:cNvPicPr preferRelativeResize="0"/>
          <p:nvPr/>
        </p:nvPicPr>
        <p:blipFill>
          <a:blip r:embed="rId9">
            <a:alphaModFix/>
          </a:blip>
          <a:stretch>
            <a:fillRect/>
          </a:stretch>
        </p:blipFill>
        <p:spPr>
          <a:xfrm>
            <a:off x="895800" y="4062575"/>
            <a:ext cx="705475" cy="560104"/>
          </a:xfrm>
          <a:prstGeom prst="rect">
            <a:avLst/>
          </a:prstGeom>
          <a:noFill/>
          <a:ln>
            <a:noFill/>
          </a:ln>
        </p:spPr>
      </p:pic>
      <p:pic>
        <p:nvPicPr>
          <p:cNvPr id="288" name="Google Shape;288;p28"/>
          <p:cNvPicPr preferRelativeResize="0"/>
          <p:nvPr/>
        </p:nvPicPr>
        <p:blipFill>
          <a:blip r:embed="rId10">
            <a:alphaModFix/>
          </a:blip>
          <a:stretch>
            <a:fillRect/>
          </a:stretch>
        </p:blipFill>
        <p:spPr>
          <a:xfrm>
            <a:off x="4045875" y="3291000"/>
            <a:ext cx="647400" cy="647400"/>
          </a:xfrm>
          <a:prstGeom prst="rect">
            <a:avLst/>
          </a:prstGeom>
          <a:noFill/>
          <a:ln>
            <a:noFill/>
          </a:ln>
        </p:spPr>
      </p:pic>
      <p:pic>
        <p:nvPicPr>
          <p:cNvPr id="289" name="Google Shape;289;p28"/>
          <p:cNvPicPr preferRelativeResize="0"/>
          <p:nvPr/>
        </p:nvPicPr>
        <p:blipFill>
          <a:blip r:embed="rId11">
            <a:alphaModFix/>
          </a:blip>
          <a:stretch>
            <a:fillRect/>
          </a:stretch>
        </p:blipFill>
        <p:spPr>
          <a:xfrm>
            <a:off x="4112500" y="4085550"/>
            <a:ext cx="514150" cy="514150"/>
          </a:xfrm>
          <a:prstGeom prst="rect">
            <a:avLst/>
          </a:prstGeom>
          <a:noFill/>
          <a:ln>
            <a:noFill/>
          </a:ln>
        </p:spPr>
      </p:pic>
      <p:pic>
        <p:nvPicPr>
          <p:cNvPr id="290" name="Google Shape;290;p28"/>
          <p:cNvPicPr preferRelativeResize="0"/>
          <p:nvPr/>
        </p:nvPicPr>
        <p:blipFill>
          <a:blip r:embed="rId12">
            <a:alphaModFix/>
          </a:blip>
          <a:stretch>
            <a:fillRect/>
          </a:stretch>
        </p:blipFill>
        <p:spPr>
          <a:xfrm>
            <a:off x="6571188" y="3632748"/>
            <a:ext cx="922095" cy="922075"/>
          </a:xfrm>
          <a:prstGeom prst="rect">
            <a:avLst/>
          </a:prstGeom>
          <a:noFill/>
          <a:ln>
            <a:noFill/>
          </a:ln>
        </p:spPr>
      </p:pic>
      <p:sp>
        <p:nvSpPr>
          <p:cNvPr id="291" name="Google Shape;291;p2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15</a:t>
            </a:fld>
            <a:endParaRPr sz="16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5"/>
        <p:cNvGrpSpPr/>
        <p:nvPr/>
      </p:nvGrpSpPr>
      <p:grpSpPr>
        <a:xfrm>
          <a:off x="0" y="0"/>
          <a:ext cx="0" cy="0"/>
          <a:chOff x="0" y="0"/>
          <a:chExt cx="0" cy="0"/>
        </a:xfrm>
      </p:grpSpPr>
      <p:pic>
        <p:nvPicPr>
          <p:cNvPr id="296" name="Google Shape;296;p29"/>
          <p:cNvPicPr preferRelativeResize="0"/>
          <p:nvPr/>
        </p:nvPicPr>
        <p:blipFill rotWithShape="1">
          <a:blip r:embed="rId3">
            <a:alphaModFix/>
          </a:blip>
          <a:srcRect b="72279"/>
          <a:stretch/>
        </p:blipFill>
        <p:spPr>
          <a:xfrm>
            <a:off x="0" y="0"/>
            <a:ext cx="9144000" cy="738900"/>
          </a:xfrm>
          <a:prstGeom prst="rect">
            <a:avLst/>
          </a:prstGeom>
          <a:noFill/>
          <a:ln>
            <a:noFill/>
          </a:ln>
        </p:spPr>
      </p:pic>
      <p:sp>
        <p:nvSpPr>
          <p:cNvPr id="297" name="Google Shape;297;p29"/>
          <p:cNvSpPr txBox="1"/>
          <p:nvPr/>
        </p:nvSpPr>
        <p:spPr>
          <a:xfrm>
            <a:off x="0" y="-134550"/>
            <a:ext cx="460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Conclusion</a:t>
            </a:r>
            <a:endParaRPr sz="3600">
              <a:solidFill>
                <a:schemeClr val="dk1"/>
              </a:solidFill>
            </a:endParaRPr>
          </a:p>
        </p:txBody>
      </p:sp>
      <p:sp>
        <p:nvSpPr>
          <p:cNvPr id="298" name="Google Shape;298;p29"/>
          <p:cNvSpPr/>
          <p:nvPr/>
        </p:nvSpPr>
        <p:spPr>
          <a:xfrm>
            <a:off x="141600" y="798426"/>
            <a:ext cx="8860800" cy="3788564"/>
          </a:xfrm>
          <a:prstGeom prst="roundRect">
            <a:avLst>
              <a:gd name="adj" fmla="val 16667"/>
            </a:avLst>
          </a:prstGeom>
          <a:noFill/>
          <a:ln w="38100" cap="flat" cmpd="sng">
            <a:solidFill>
              <a:srgbClr val="F8B7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404951" y="1076896"/>
            <a:ext cx="8672400" cy="3231624"/>
          </a:xfrm>
          <a:prstGeom prst="rect">
            <a:avLst/>
          </a:prstGeom>
          <a:noFill/>
          <a:ln>
            <a:noFill/>
          </a:ln>
        </p:spPr>
        <p:txBody>
          <a:bodyPr spcFirstLastPara="1" wrap="square" lIns="91425" tIns="91425" rIns="91425" bIns="91425" anchor="t" anchorCtr="0">
            <a:spAutoFit/>
          </a:bodyPr>
          <a:lstStyle/>
          <a:p>
            <a:pPr marL="0" lvl="0" indent="431999" algn="l" rtl="0">
              <a:spcBef>
                <a:spcPts val="0"/>
              </a:spcBef>
              <a:spcAft>
                <a:spcPts val="0"/>
              </a:spcAft>
              <a:buNone/>
            </a:pPr>
            <a:r>
              <a:rPr lang="en-US" sz="1800" b="1" dirty="0"/>
              <a:t>In conclusion, </a:t>
            </a:r>
            <a:r>
              <a:rPr lang="en-US" sz="1800" dirty="0"/>
              <a:t>this project represents a significant step in the childcare industry with my dedicated web application aimed at facilitating the connection between parents and babysitters. I have shared my vision for this application and the key features developed so far.</a:t>
            </a:r>
          </a:p>
          <a:p>
            <a:pPr marL="0" lvl="0" indent="431999" algn="l" rtl="0">
              <a:spcBef>
                <a:spcPts val="0"/>
              </a:spcBef>
              <a:spcAft>
                <a:spcPts val="0"/>
              </a:spcAft>
              <a:buNone/>
            </a:pPr>
            <a:r>
              <a:rPr lang="en-US" sz="1800" dirty="0"/>
              <a:t>As a junior developer, I am aware of the challenges ahead, but I am also excited to continue progressing and improving the application, relying on industry best practices. My determination is to create an application that simplifies the lives of parents and babysitters, providing them with a pleasant experience.</a:t>
            </a:r>
          </a:p>
          <a:p>
            <a:pPr marL="0" lvl="0" indent="431999" algn="l" rtl="0">
              <a:spcBef>
                <a:spcPts val="0"/>
              </a:spcBef>
              <a:spcAft>
                <a:spcPts val="0"/>
              </a:spcAft>
              <a:buNone/>
            </a:pPr>
            <a:r>
              <a:rPr lang="en-US" sz="1800" dirty="0"/>
              <a:t>Lastly, I express my gratitude to all those who have supported and provided guidance for this project. Your support is crucial in this journey. Thank you for your attention, and I am available to answer any questions.</a:t>
            </a:r>
            <a:endParaRPr lang="fr-FR" sz="1800" dirty="0"/>
          </a:p>
        </p:txBody>
      </p:sp>
      <p:sp>
        <p:nvSpPr>
          <p:cNvPr id="300" name="Google Shape;300;p2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16</a:t>
            </a:fld>
            <a:endParaRPr sz="1600"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
        <p:cNvGrpSpPr/>
        <p:nvPr/>
      </p:nvGrpSpPr>
      <p:grpSpPr>
        <a:xfrm>
          <a:off x="0" y="0"/>
          <a:ext cx="0" cy="0"/>
          <a:chOff x="0" y="0"/>
          <a:chExt cx="0" cy="0"/>
        </a:xfrm>
      </p:grpSpPr>
      <p:sp>
        <p:nvSpPr>
          <p:cNvPr id="305" name="Google Shape;305;p30"/>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
              <a:t>17</a:t>
            </a:fld>
            <a:endParaRPr/>
          </a:p>
        </p:txBody>
      </p:sp>
      <p:pic>
        <p:nvPicPr>
          <p:cNvPr id="306" name="Google Shape;306;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307" name="Google Shape;307;p30"/>
          <p:cNvSpPr txBox="1"/>
          <p:nvPr/>
        </p:nvSpPr>
        <p:spPr>
          <a:xfrm>
            <a:off x="1254300" y="531950"/>
            <a:ext cx="6457800" cy="14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4800" b="1">
                <a:solidFill>
                  <a:schemeClr val="dk1"/>
                </a:solidFill>
              </a:rPr>
              <a:t>THANK YOU FOR YOUR ATTENTION </a:t>
            </a:r>
            <a:endParaRPr sz="4800" b="1">
              <a:solidFill>
                <a:schemeClr val="dk1"/>
              </a:solidFill>
            </a:endParaRPr>
          </a:p>
        </p:txBody>
      </p:sp>
      <p:pic>
        <p:nvPicPr>
          <p:cNvPr id="308" name="Google Shape;308;p30"/>
          <p:cNvPicPr preferRelativeResize="0"/>
          <p:nvPr/>
        </p:nvPicPr>
        <p:blipFill>
          <a:blip r:embed="rId4">
            <a:alphaModFix/>
          </a:blip>
          <a:stretch>
            <a:fillRect/>
          </a:stretch>
        </p:blipFill>
        <p:spPr>
          <a:xfrm>
            <a:off x="2549650" y="2203900"/>
            <a:ext cx="4044699" cy="22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4245400" y="888825"/>
            <a:ext cx="48432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highlight>
                  <a:schemeClr val="dk1"/>
                </a:highlight>
                <a:latin typeface="Calibri"/>
                <a:ea typeface="Calibri"/>
                <a:cs typeface="Calibri"/>
                <a:sym typeface="Calibri"/>
              </a:rPr>
              <a:t>Introduction (Context &amp; Problem statement)</a:t>
            </a:r>
            <a:endParaRPr sz="1100">
              <a:solidFill>
                <a:schemeClr val="lt1"/>
              </a:solidFill>
              <a:highlight>
                <a:schemeClr val="dk1"/>
              </a:highlight>
            </a:endParaRPr>
          </a:p>
        </p:txBody>
      </p:sp>
      <p:pic>
        <p:nvPicPr>
          <p:cNvPr id="73" name="Google Shape;73;p15"/>
          <p:cNvPicPr preferRelativeResize="0"/>
          <p:nvPr/>
        </p:nvPicPr>
        <p:blipFill rotWithShape="1">
          <a:blip r:embed="rId3">
            <a:alphaModFix/>
          </a:blip>
          <a:srcRect b="72279"/>
          <a:stretch/>
        </p:blipFill>
        <p:spPr>
          <a:xfrm>
            <a:off x="1" y="0"/>
            <a:ext cx="9143999" cy="944725"/>
          </a:xfrm>
          <a:prstGeom prst="rect">
            <a:avLst/>
          </a:prstGeom>
          <a:noFill/>
          <a:ln>
            <a:noFill/>
          </a:ln>
        </p:spPr>
      </p:pic>
      <p:sp>
        <p:nvSpPr>
          <p:cNvPr id="74" name="Google Shape;74;p15"/>
          <p:cNvSpPr txBox="1"/>
          <p:nvPr/>
        </p:nvSpPr>
        <p:spPr>
          <a:xfrm>
            <a:off x="48985" y="-90978"/>
            <a:ext cx="46326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500">
                <a:solidFill>
                  <a:schemeClr val="dk1"/>
                </a:solidFill>
                <a:latin typeface="Times New Roman"/>
                <a:ea typeface="Times New Roman"/>
                <a:cs typeface="Times New Roman"/>
                <a:sym typeface="Times New Roman"/>
              </a:rPr>
              <a:t>Table of contents:</a:t>
            </a:r>
            <a:endParaRPr sz="1100">
              <a:solidFill>
                <a:schemeClr val="dk1"/>
              </a:solidFill>
            </a:endParaRPr>
          </a:p>
        </p:txBody>
      </p:sp>
      <p:pic>
        <p:nvPicPr>
          <p:cNvPr id="75" name="Google Shape;75;p15"/>
          <p:cNvPicPr preferRelativeResize="0"/>
          <p:nvPr/>
        </p:nvPicPr>
        <p:blipFill rotWithShape="1">
          <a:blip r:embed="rId4">
            <a:alphaModFix/>
          </a:blip>
          <a:srcRect l="11106" t="11170" r="10550" b="12468"/>
          <a:stretch/>
        </p:blipFill>
        <p:spPr>
          <a:xfrm>
            <a:off x="386984" y="993468"/>
            <a:ext cx="4029610" cy="3927653"/>
          </a:xfrm>
          <a:prstGeom prst="rect">
            <a:avLst/>
          </a:prstGeom>
          <a:noFill/>
          <a:ln>
            <a:noFill/>
          </a:ln>
        </p:spPr>
      </p:pic>
      <p:sp>
        <p:nvSpPr>
          <p:cNvPr id="76" name="Google Shape;76;p15"/>
          <p:cNvSpPr/>
          <p:nvPr/>
        </p:nvSpPr>
        <p:spPr>
          <a:xfrm>
            <a:off x="3600271" y="1074474"/>
            <a:ext cx="596018" cy="596018"/>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1</a:t>
            </a:r>
            <a:endParaRPr sz="1100"/>
          </a:p>
        </p:txBody>
      </p:sp>
      <p:sp>
        <p:nvSpPr>
          <p:cNvPr id="77" name="Google Shape;77;p15"/>
          <p:cNvSpPr/>
          <p:nvPr/>
        </p:nvSpPr>
        <p:spPr>
          <a:xfrm>
            <a:off x="4092479" y="1638530"/>
            <a:ext cx="596018" cy="596017"/>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2</a:t>
            </a:r>
            <a:endParaRPr sz="1100"/>
          </a:p>
        </p:txBody>
      </p:sp>
      <p:sp>
        <p:nvSpPr>
          <p:cNvPr id="78" name="Google Shape;78;p15"/>
          <p:cNvSpPr/>
          <p:nvPr/>
        </p:nvSpPr>
        <p:spPr>
          <a:xfrm>
            <a:off x="4341336" y="2353193"/>
            <a:ext cx="596018" cy="596017"/>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3</a:t>
            </a:r>
            <a:endParaRPr sz="1100"/>
          </a:p>
        </p:txBody>
      </p:sp>
      <p:sp>
        <p:nvSpPr>
          <p:cNvPr id="79" name="Google Shape;79;p15"/>
          <p:cNvSpPr/>
          <p:nvPr/>
        </p:nvSpPr>
        <p:spPr>
          <a:xfrm>
            <a:off x="4091666" y="3795410"/>
            <a:ext cx="596018" cy="596018"/>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5</a:t>
            </a:r>
            <a:endParaRPr sz="1100"/>
          </a:p>
        </p:txBody>
      </p:sp>
      <p:sp>
        <p:nvSpPr>
          <p:cNvPr id="80" name="Google Shape;80;p15"/>
          <p:cNvSpPr/>
          <p:nvPr/>
        </p:nvSpPr>
        <p:spPr>
          <a:xfrm>
            <a:off x="4345900" y="3125372"/>
            <a:ext cx="596018" cy="596018"/>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4</a:t>
            </a:r>
            <a:endParaRPr sz="1100"/>
          </a:p>
        </p:txBody>
      </p:sp>
      <p:sp>
        <p:nvSpPr>
          <p:cNvPr id="81" name="Google Shape;81;p15"/>
          <p:cNvSpPr txBox="1"/>
          <p:nvPr/>
        </p:nvSpPr>
        <p:spPr>
          <a:xfrm>
            <a:off x="5080666" y="1914828"/>
            <a:ext cx="3337507"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700" b="1">
              <a:solidFill>
                <a:schemeClr val="dk1"/>
              </a:solidFill>
              <a:latin typeface="Calibri"/>
              <a:ea typeface="Calibri"/>
              <a:cs typeface="Calibri"/>
              <a:sym typeface="Calibri"/>
            </a:endParaRPr>
          </a:p>
        </p:txBody>
      </p:sp>
      <p:sp>
        <p:nvSpPr>
          <p:cNvPr id="82" name="Google Shape;82;p15"/>
          <p:cNvSpPr txBox="1"/>
          <p:nvPr/>
        </p:nvSpPr>
        <p:spPr>
          <a:xfrm>
            <a:off x="4740724" y="1694706"/>
            <a:ext cx="3628481"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alibri"/>
                <a:ea typeface="Calibri"/>
                <a:cs typeface="Calibri"/>
                <a:sym typeface="Calibri"/>
              </a:rPr>
              <a:t>Overview of SitterConnect </a:t>
            </a:r>
            <a:endParaRPr sz="1100">
              <a:solidFill>
                <a:schemeClr val="lt1"/>
              </a:solidFill>
            </a:endParaRPr>
          </a:p>
        </p:txBody>
      </p:sp>
      <p:sp>
        <p:nvSpPr>
          <p:cNvPr id="83" name="Google Shape;83;p15"/>
          <p:cNvSpPr txBox="1"/>
          <p:nvPr/>
        </p:nvSpPr>
        <p:spPr>
          <a:xfrm>
            <a:off x="5000414" y="2431910"/>
            <a:ext cx="3628481"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alibri"/>
                <a:ea typeface="Calibri"/>
                <a:cs typeface="Calibri"/>
                <a:sym typeface="Calibri"/>
              </a:rPr>
              <a:t>Features of the application</a:t>
            </a:r>
            <a:endParaRPr sz="1100">
              <a:solidFill>
                <a:schemeClr val="lt1"/>
              </a:solidFill>
            </a:endParaRPr>
          </a:p>
        </p:txBody>
      </p:sp>
      <p:sp>
        <p:nvSpPr>
          <p:cNvPr id="84" name="Google Shape;84;p15"/>
          <p:cNvSpPr/>
          <p:nvPr/>
        </p:nvSpPr>
        <p:spPr>
          <a:xfrm>
            <a:off x="3644046" y="4361705"/>
            <a:ext cx="596018" cy="596018"/>
          </a:xfrm>
          <a:prstGeom prst="ellipse">
            <a:avLst/>
          </a:prstGeom>
          <a:solidFill>
            <a:srgbClr val="F8B7CD"/>
          </a:solid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fr" sz="2700" b="1">
                <a:solidFill>
                  <a:schemeClr val="lt1"/>
                </a:solidFill>
                <a:latin typeface="Calibri"/>
                <a:ea typeface="Calibri"/>
                <a:cs typeface="Calibri"/>
                <a:sym typeface="Calibri"/>
              </a:rPr>
              <a:t>6</a:t>
            </a:r>
            <a:endParaRPr sz="1100"/>
          </a:p>
        </p:txBody>
      </p:sp>
      <p:sp>
        <p:nvSpPr>
          <p:cNvPr id="85" name="Google Shape;85;p15"/>
          <p:cNvSpPr txBox="1"/>
          <p:nvPr/>
        </p:nvSpPr>
        <p:spPr>
          <a:xfrm>
            <a:off x="5011803" y="3204089"/>
            <a:ext cx="3628480"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alibri"/>
                <a:ea typeface="Calibri"/>
                <a:cs typeface="Calibri"/>
                <a:sym typeface="Calibri"/>
              </a:rPr>
              <a:t>Conception/Diagrams</a:t>
            </a:r>
            <a:endParaRPr sz="2400" b="1">
              <a:solidFill>
                <a:schemeClr val="lt1"/>
              </a:solidFill>
              <a:latin typeface="Calibri"/>
              <a:ea typeface="Calibri"/>
              <a:cs typeface="Calibri"/>
              <a:sym typeface="Calibri"/>
            </a:endParaRPr>
          </a:p>
        </p:txBody>
      </p:sp>
      <p:sp>
        <p:nvSpPr>
          <p:cNvPr id="86" name="Google Shape;86;p15"/>
          <p:cNvSpPr txBox="1"/>
          <p:nvPr/>
        </p:nvSpPr>
        <p:spPr>
          <a:xfrm>
            <a:off x="4747481" y="3907274"/>
            <a:ext cx="3628480"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alibri"/>
                <a:ea typeface="Calibri"/>
                <a:cs typeface="Calibri"/>
                <a:sym typeface="Calibri"/>
              </a:rPr>
              <a:t>Technologies used</a:t>
            </a:r>
            <a:endParaRPr sz="1100">
              <a:solidFill>
                <a:schemeClr val="lt1"/>
              </a:solidFill>
            </a:endParaRPr>
          </a:p>
        </p:txBody>
      </p:sp>
      <p:sp>
        <p:nvSpPr>
          <p:cNvPr id="87" name="Google Shape;87;p15"/>
          <p:cNvSpPr txBox="1"/>
          <p:nvPr/>
        </p:nvSpPr>
        <p:spPr>
          <a:xfrm>
            <a:off x="4324012" y="4488871"/>
            <a:ext cx="3628481"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alibri"/>
                <a:ea typeface="Calibri"/>
                <a:cs typeface="Calibri"/>
                <a:sym typeface="Calibri"/>
              </a:rPr>
              <a:t>Conclusion</a:t>
            </a:r>
            <a:endParaRPr sz="1100">
              <a:solidFill>
                <a:schemeClr val="lt1"/>
              </a:solidFill>
            </a:endParaRPr>
          </a:p>
        </p:txBody>
      </p:sp>
      <p:sp>
        <p:nvSpPr>
          <p:cNvPr id="88" name="Google Shape;8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sz="1600" b="1">
                <a:solidFill>
                  <a:schemeClr val="lt1"/>
                </a:solidFill>
              </a:rPr>
              <a:t>2</a:t>
            </a:fld>
            <a:endParaRPr sz="1600"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pic>
        <p:nvPicPr>
          <p:cNvPr id="93" name="Google Shape;93;p16"/>
          <p:cNvPicPr preferRelativeResize="0"/>
          <p:nvPr/>
        </p:nvPicPr>
        <p:blipFill rotWithShape="1">
          <a:blip r:embed="rId3">
            <a:alphaModFix/>
          </a:blip>
          <a:srcRect b="72279"/>
          <a:stretch/>
        </p:blipFill>
        <p:spPr>
          <a:xfrm>
            <a:off x="1" y="0"/>
            <a:ext cx="9144000" cy="944725"/>
          </a:xfrm>
          <a:prstGeom prst="rect">
            <a:avLst/>
          </a:prstGeom>
          <a:noFill/>
          <a:ln>
            <a:noFill/>
          </a:ln>
        </p:spPr>
      </p:pic>
      <p:sp>
        <p:nvSpPr>
          <p:cNvPr id="94" name="Google Shape;94;p16"/>
          <p:cNvSpPr txBox="1"/>
          <p:nvPr/>
        </p:nvSpPr>
        <p:spPr>
          <a:xfrm>
            <a:off x="48985" y="-90978"/>
            <a:ext cx="52332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500">
                <a:solidFill>
                  <a:schemeClr val="dk1"/>
                </a:solidFill>
                <a:latin typeface="Times New Roman"/>
                <a:ea typeface="Times New Roman"/>
                <a:cs typeface="Times New Roman"/>
                <a:sym typeface="Times New Roman"/>
              </a:rPr>
              <a:t>Context</a:t>
            </a:r>
            <a:endParaRPr sz="1100">
              <a:solidFill>
                <a:schemeClr val="dk1"/>
              </a:solidFill>
            </a:endParaRPr>
          </a:p>
        </p:txBody>
      </p:sp>
      <p:sp>
        <p:nvSpPr>
          <p:cNvPr id="95" name="Google Shape;95;p16"/>
          <p:cNvSpPr/>
          <p:nvPr/>
        </p:nvSpPr>
        <p:spPr>
          <a:xfrm>
            <a:off x="142100" y="1171525"/>
            <a:ext cx="8956800" cy="3425400"/>
          </a:xfrm>
          <a:prstGeom prst="roundRect">
            <a:avLst>
              <a:gd name="adj" fmla="val 16667"/>
            </a:avLst>
          </a:prstGeom>
          <a:no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16"/>
          <p:cNvSpPr txBox="1"/>
          <p:nvPr/>
        </p:nvSpPr>
        <p:spPr>
          <a:xfrm>
            <a:off x="307125" y="1637225"/>
            <a:ext cx="4716900" cy="2655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Times New Roman"/>
                <a:ea typeface="Times New Roman"/>
                <a:cs typeface="Times New Roman"/>
                <a:sym typeface="Times New Roman"/>
              </a:rPr>
              <a:t>My project focuses on developing a web and mobile application that connects parents with trustworthy babysitters.Today’s parents face challenges in finding reliable childcare services that meets their needs.</a:t>
            </a:r>
            <a:endParaRPr sz="2400" b="1">
              <a:solidFill>
                <a:schemeClr val="lt1"/>
              </a:solidFill>
              <a:latin typeface="Times New Roman"/>
              <a:ea typeface="Times New Roman"/>
              <a:cs typeface="Times New Roman"/>
              <a:sym typeface="Times New Roman"/>
            </a:endParaRPr>
          </a:p>
        </p:txBody>
      </p:sp>
      <p:pic>
        <p:nvPicPr>
          <p:cNvPr id="97" name="Google Shape;97;p16"/>
          <p:cNvPicPr preferRelativeResize="0"/>
          <p:nvPr/>
        </p:nvPicPr>
        <p:blipFill>
          <a:blip r:embed="rId4">
            <a:alphaModFix/>
          </a:blip>
          <a:stretch>
            <a:fillRect/>
          </a:stretch>
        </p:blipFill>
        <p:spPr>
          <a:xfrm>
            <a:off x="4780600" y="1408500"/>
            <a:ext cx="4427174" cy="2951450"/>
          </a:xfrm>
          <a:prstGeom prst="rect">
            <a:avLst/>
          </a:prstGeom>
          <a:noFill/>
          <a:ln>
            <a:noFill/>
          </a:ln>
        </p:spPr>
      </p:pic>
      <p:sp>
        <p:nvSpPr>
          <p:cNvPr id="98" name="Google Shape;9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sz="1600" b="1">
                <a:solidFill>
                  <a:schemeClr val="lt1"/>
                </a:solidFill>
              </a:rPr>
              <a:t>3</a:t>
            </a:fld>
            <a:endParaRPr sz="1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pic>
        <p:nvPicPr>
          <p:cNvPr id="103" name="Google Shape;103;p17"/>
          <p:cNvPicPr preferRelativeResize="0"/>
          <p:nvPr/>
        </p:nvPicPr>
        <p:blipFill rotWithShape="1">
          <a:blip r:embed="rId3">
            <a:alphaModFix/>
          </a:blip>
          <a:srcRect b="72279"/>
          <a:stretch/>
        </p:blipFill>
        <p:spPr>
          <a:xfrm>
            <a:off x="1" y="0"/>
            <a:ext cx="9143999" cy="944725"/>
          </a:xfrm>
          <a:prstGeom prst="rect">
            <a:avLst/>
          </a:prstGeom>
          <a:noFill/>
          <a:ln>
            <a:noFill/>
          </a:ln>
        </p:spPr>
      </p:pic>
      <p:sp>
        <p:nvSpPr>
          <p:cNvPr id="104" name="Google Shape;104;p17"/>
          <p:cNvSpPr txBox="1"/>
          <p:nvPr/>
        </p:nvSpPr>
        <p:spPr>
          <a:xfrm>
            <a:off x="48985" y="-90978"/>
            <a:ext cx="52332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500">
                <a:solidFill>
                  <a:schemeClr val="dk1"/>
                </a:solidFill>
                <a:latin typeface="Times New Roman"/>
                <a:ea typeface="Times New Roman"/>
                <a:cs typeface="Times New Roman"/>
                <a:sym typeface="Times New Roman"/>
              </a:rPr>
              <a:t>Problem statement:</a:t>
            </a:r>
            <a:endParaRPr sz="1100">
              <a:solidFill>
                <a:schemeClr val="dk1"/>
              </a:solidFill>
            </a:endParaRPr>
          </a:p>
        </p:txBody>
      </p:sp>
      <p:sp>
        <p:nvSpPr>
          <p:cNvPr id="105" name="Google Shape;105;p17"/>
          <p:cNvSpPr/>
          <p:nvPr/>
        </p:nvSpPr>
        <p:spPr>
          <a:xfrm>
            <a:off x="950876" y="761749"/>
            <a:ext cx="2400300" cy="2375100"/>
          </a:xfrm>
          <a:prstGeom prst="ellipse">
            <a:avLst/>
          </a:prstGeom>
          <a:blipFill rotWithShape="1">
            <a:blip r:embed="rId4">
              <a:alphaModFix/>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6" name="Google Shape;106;p17"/>
          <p:cNvSpPr/>
          <p:nvPr/>
        </p:nvSpPr>
        <p:spPr>
          <a:xfrm>
            <a:off x="5505702" y="761601"/>
            <a:ext cx="2400300" cy="2375400"/>
          </a:xfrm>
          <a:prstGeom prst="ellipse">
            <a:avLst/>
          </a:prstGeom>
          <a:blipFill rotWithShape="1">
            <a:blip r:embed="rId5">
              <a:alphaModFix/>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7" name="Google Shape;107;p17"/>
          <p:cNvSpPr/>
          <p:nvPr/>
        </p:nvSpPr>
        <p:spPr>
          <a:xfrm>
            <a:off x="71700" y="3374588"/>
            <a:ext cx="9000600" cy="1177500"/>
          </a:xfrm>
          <a:prstGeom prst="roundRect">
            <a:avLst>
              <a:gd name="adj" fmla="val 16667"/>
            </a:avLst>
          </a:prstGeom>
          <a:no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8" name="Google Shape;108;p17"/>
          <p:cNvSpPr txBox="1"/>
          <p:nvPr/>
        </p:nvSpPr>
        <p:spPr>
          <a:xfrm>
            <a:off x="252900" y="3352038"/>
            <a:ext cx="88194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b="1" i="0" u="none" strike="noStrike">
                <a:solidFill>
                  <a:schemeClr val="lt1"/>
                </a:solidFill>
                <a:latin typeface="Times New Roman"/>
                <a:ea typeface="Times New Roman"/>
                <a:cs typeface="Times New Roman"/>
                <a:sym typeface="Times New Roman"/>
              </a:rPr>
              <a:t>Finding a reliable, trustworthy babysitter nearby and who meets their needs is a real struggle for parents who have to work and sometimes they have no choice but to work from home and as you can see from the pictures, work and taking care of your children do not mix well.</a:t>
            </a:r>
            <a:endParaRPr sz="1800" b="1">
              <a:solidFill>
                <a:schemeClr val="lt1"/>
              </a:solidFill>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4</a:t>
            </a:fld>
            <a:endParaRPr sz="1600"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pic>
        <p:nvPicPr>
          <p:cNvPr id="114" name="Google Shape;114;p18"/>
          <p:cNvPicPr preferRelativeResize="0"/>
          <p:nvPr/>
        </p:nvPicPr>
        <p:blipFill rotWithShape="1">
          <a:blip r:embed="rId3">
            <a:alphaModFix/>
          </a:blip>
          <a:srcRect b="72279"/>
          <a:stretch/>
        </p:blipFill>
        <p:spPr>
          <a:xfrm>
            <a:off x="1" y="0"/>
            <a:ext cx="9144000" cy="944725"/>
          </a:xfrm>
          <a:prstGeom prst="rect">
            <a:avLst/>
          </a:prstGeom>
          <a:noFill/>
          <a:ln>
            <a:noFill/>
          </a:ln>
        </p:spPr>
      </p:pic>
      <p:sp>
        <p:nvSpPr>
          <p:cNvPr id="115" name="Google Shape;115;p18"/>
          <p:cNvSpPr txBox="1"/>
          <p:nvPr/>
        </p:nvSpPr>
        <p:spPr>
          <a:xfrm>
            <a:off x="48985" y="-90978"/>
            <a:ext cx="52332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500">
                <a:solidFill>
                  <a:schemeClr val="dk1"/>
                </a:solidFill>
                <a:latin typeface="Times New Roman"/>
                <a:ea typeface="Times New Roman"/>
                <a:cs typeface="Times New Roman"/>
                <a:sym typeface="Times New Roman"/>
              </a:rPr>
              <a:t>Problem statement:</a:t>
            </a:r>
            <a:endParaRPr sz="1100">
              <a:solidFill>
                <a:schemeClr val="dk1"/>
              </a:solidFill>
            </a:endParaRPr>
          </a:p>
        </p:txBody>
      </p:sp>
      <p:pic>
        <p:nvPicPr>
          <p:cNvPr id="116" name="Google Shape;116;p18"/>
          <p:cNvPicPr preferRelativeResize="0"/>
          <p:nvPr/>
        </p:nvPicPr>
        <p:blipFill>
          <a:blip r:embed="rId4">
            <a:alphaModFix/>
          </a:blip>
          <a:stretch>
            <a:fillRect/>
          </a:stretch>
        </p:blipFill>
        <p:spPr>
          <a:xfrm>
            <a:off x="1818625" y="848750"/>
            <a:ext cx="4972050" cy="3181350"/>
          </a:xfrm>
          <a:prstGeom prst="rect">
            <a:avLst/>
          </a:prstGeom>
          <a:noFill/>
          <a:ln>
            <a:noFill/>
          </a:ln>
        </p:spPr>
      </p:pic>
      <p:sp>
        <p:nvSpPr>
          <p:cNvPr id="117" name="Google Shape;117;p18"/>
          <p:cNvSpPr/>
          <p:nvPr/>
        </p:nvSpPr>
        <p:spPr>
          <a:xfrm>
            <a:off x="71700" y="4107088"/>
            <a:ext cx="9000600" cy="583200"/>
          </a:xfrm>
          <a:prstGeom prst="roundRect">
            <a:avLst>
              <a:gd name="adj" fmla="val 16667"/>
            </a:avLst>
          </a:prstGeom>
          <a:noFill/>
          <a:ln w="38100" cap="flat" cmpd="sng">
            <a:solidFill>
              <a:srgbClr val="F8B7C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8"/>
          <p:cNvSpPr txBox="1"/>
          <p:nvPr/>
        </p:nvSpPr>
        <p:spPr>
          <a:xfrm>
            <a:off x="252900" y="4189888"/>
            <a:ext cx="88194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b="1">
                <a:solidFill>
                  <a:schemeClr val="lt1"/>
                </a:solidFill>
                <a:latin typeface="Times New Roman"/>
                <a:ea typeface="Times New Roman"/>
                <a:cs typeface="Times New Roman"/>
                <a:sym typeface="Times New Roman"/>
              </a:rPr>
              <a:t>Meanwhile, babysitters are facing difficulty accessing suitable job opportunities</a:t>
            </a:r>
            <a:endParaRPr sz="1800" b="1">
              <a:solidFill>
                <a:schemeClr val="lt1"/>
              </a:solidFill>
              <a:latin typeface="Times New Roman"/>
              <a:ea typeface="Times New Roman"/>
              <a:cs typeface="Times New Roman"/>
              <a:sym typeface="Times New Roman"/>
            </a:endParaRPr>
          </a:p>
        </p:txBody>
      </p:sp>
      <p:sp>
        <p:nvSpPr>
          <p:cNvPr id="119" name="Google Shape;119;p1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5</a:t>
            </a:fld>
            <a:endParaRPr sz="16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t="72690"/>
          <a:stretch/>
        </p:blipFill>
        <p:spPr>
          <a:xfrm>
            <a:off x="0" y="3326200"/>
            <a:ext cx="9144000" cy="1806850"/>
          </a:xfrm>
          <a:prstGeom prst="rect">
            <a:avLst/>
          </a:prstGeom>
          <a:noFill/>
          <a:ln>
            <a:noFill/>
          </a:ln>
        </p:spPr>
      </p:pic>
      <p:pic>
        <p:nvPicPr>
          <p:cNvPr id="125" name="Google Shape;125;p19"/>
          <p:cNvPicPr preferRelativeResize="0"/>
          <p:nvPr/>
        </p:nvPicPr>
        <p:blipFill>
          <a:blip r:embed="rId4">
            <a:alphaModFix/>
          </a:blip>
          <a:stretch>
            <a:fillRect/>
          </a:stretch>
        </p:blipFill>
        <p:spPr>
          <a:xfrm>
            <a:off x="4385725" y="77025"/>
            <a:ext cx="4838700" cy="4838700"/>
          </a:xfrm>
          <a:prstGeom prst="rect">
            <a:avLst/>
          </a:prstGeom>
          <a:noFill/>
          <a:ln>
            <a:noFill/>
          </a:ln>
        </p:spPr>
      </p:pic>
      <p:sp>
        <p:nvSpPr>
          <p:cNvPr id="126" name="Google Shape;126;p19"/>
          <p:cNvSpPr txBox="1"/>
          <p:nvPr/>
        </p:nvSpPr>
        <p:spPr>
          <a:xfrm>
            <a:off x="353950" y="4009250"/>
            <a:ext cx="3291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b="1">
                <a:solidFill>
                  <a:schemeClr val="dk1"/>
                </a:solidFill>
              </a:rPr>
              <a:t>Solution</a:t>
            </a:r>
            <a:endParaRPr sz="3600" b="1">
              <a:solidFill>
                <a:schemeClr val="dk1"/>
              </a:solidFill>
            </a:endParaRPr>
          </a:p>
        </p:txBody>
      </p:sp>
      <p:sp>
        <p:nvSpPr>
          <p:cNvPr id="127" name="Google Shape;127;p19"/>
          <p:cNvSpPr txBox="1"/>
          <p:nvPr/>
        </p:nvSpPr>
        <p:spPr>
          <a:xfrm>
            <a:off x="353950" y="835825"/>
            <a:ext cx="47607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a:solidFill>
                  <a:srgbClr val="F8B7CD"/>
                </a:solidFill>
              </a:rPr>
              <a:t>Sitter</a:t>
            </a:r>
            <a:r>
              <a:rPr lang="fr" sz="2400" b="1">
                <a:solidFill>
                  <a:srgbClr val="67A3D9"/>
                </a:solidFill>
              </a:rPr>
              <a:t>Connect</a:t>
            </a:r>
            <a:r>
              <a:rPr lang="fr" sz="2400" b="1"/>
              <a:t> </a:t>
            </a:r>
            <a:r>
              <a:rPr lang="fr" sz="2400"/>
              <a:t>is a user-friendly  application dedicated to facilitating the connection between the parents and trustworthy babysitters.</a:t>
            </a:r>
            <a:endParaRPr sz="2400"/>
          </a:p>
        </p:txBody>
      </p:sp>
      <p:sp>
        <p:nvSpPr>
          <p:cNvPr id="128" name="Google Shape;128;p1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2000" b="1">
                <a:solidFill>
                  <a:schemeClr val="lt1"/>
                </a:solidFill>
              </a:rPr>
              <a:t>6</a:t>
            </a:fld>
            <a:endParaRPr sz="20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
        <p:cNvGrpSpPr/>
        <p:nvPr/>
      </p:nvGrpSpPr>
      <p:grpSpPr>
        <a:xfrm>
          <a:off x="0" y="0"/>
          <a:ext cx="0" cy="0"/>
          <a:chOff x="0" y="0"/>
          <a:chExt cx="0" cy="0"/>
        </a:xfrm>
      </p:grpSpPr>
      <p:sp>
        <p:nvSpPr>
          <p:cNvPr id="133" name="Google Shape;133;p20"/>
          <p:cNvSpPr/>
          <p:nvPr/>
        </p:nvSpPr>
        <p:spPr>
          <a:xfrm>
            <a:off x="0" y="1307325"/>
            <a:ext cx="9144000" cy="983100"/>
          </a:xfrm>
          <a:prstGeom prst="rect">
            <a:avLst/>
          </a:prstGeom>
          <a:solidFill>
            <a:srgbClr val="67A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3137300" y="1773575"/>
            <a:ext cx="801000" cy="8010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2400" b="1"/>
              <a:t>1</a:t>
            </a:r>
            <a:endParaRPr sz="2400" b="1"/>
          </a:p>
        </p:txBody>
      </p:sp>
      <p:sp>
        <p:nvSpPr>
          <p:cNvPr id="135" name="Google Shape;135;p20"/>
          <p:cNvSpPr/>
          <p:nvPr/>
        </p:nvSpPr>
        <p:spPr>
          <a:xfrm>
            <a:off x="4863638" y="1773575"/>
            <a:ext cx="801000" cy="8010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2400" b="1"/>
              <a:t>2</a:t>
            </a:r>
            <a:endParaRPr sz="2400" b="1"/>
          </a:p>
        </p:txBody>
      </p:sp>
      <p:sp>
        <p:nvSpPr>
          <p:cNvPr id="136" name="Google Shape;136;p20"/>
          <p:cNvSpPr/>
          <p:nvPr/>
        </p:nvSpPr>
        <p:spPr>
          <a:xfrm>
            <a:off x="6868888" y="1773575"/>
            <a:ext cx="801000" cy="8010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2400" b="1"/>
              <a:t>3</a:t>
            </a:r>
            <a:endParaRPr sz="2400" b="1"/>
          </a:p>
        </p:txBody>
      </p:sp>
      <p:grpSp>
        <p:nvGrpSpPr>
          <p:cNvPr id="137" name="Google Shape;137;p20"/>
          <p:cNvGrpSpPr/>
          <p:nvPr/>
        </p:nvGrpSpPr>
        <p:grpSpPr>
          <a:xfrm>
            <a:off x="134942" y="102617"/>
            <a:ext cx="2605952" cy="2959234"/>
            <a:chOff x="144642" y="764017"/>
            <a:chExt cx="2605952" cy="2959234"/>
          </a:xfrm>
        </p:grpSpPr>
        <p:grpSp>
          <p:nvGrpSpPr>
            <p:cNvPr id="138" name="Google Shape;138;p20"/>
            <p:cNvGrpSpPr/>
            <p:nvPr/>
          </p:nvGrpSpPr>
          <p:grpSpPr>
            <a:xfrm>
              <a:off x="257883" y="1230540"/>
              <a:ext cx="2492711" cy="2492711"/>
              <a:chOff x="2590525" y="1672500"/>
              <a:chExt cx="1788300" cy="1788300"/>
            </a:xfrm>
          </p:grpSpPr>
          <p:sp>
            <p:nvSpPr>
              <p:cNvPr id="139" name="Google Shape;139;p20"/>
              <p:cNvSpPr/>
              <p:nvPr/>
            </p:nvSpPr>
            <p:spPr>
              <a:xfrm>
                <a:off x="2590525" y="1672500"/>
                <a:ext cx="1788300" cy="1788300"/>
              </a:xfrm>
              <a:prstGeom prst="flowChartConnector">
                <a:avLst/>
              </a:prstGeom>
              <a:solidFill>
                <a:schemeClr val="dk1"/>
              </a:solidFill>
              <a:ln w="114300" cap="flat" cmpd="sng">
                <a:solidFill>
                  <a:srgbClr val="F8B7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2868475" y="1950450"/>
                <a:ext cx="1242600" cy="1242600"/>
              </a:xfrm>
              <a:prstGeom prst="flowChartConnector">
                <a:avLst/>
              </a:prstGeom>
              <a:solidFill>
                <a:schemeClr val="dk1"/>
              </a:solidFill>
              <a:ln w="114300" cap="flat" cmpd="sng">
                <a:solidFill>
                  <a:srgbClr val="F8B7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3225925" y="2307900"/>
                <a:ext cx="527700" cy="527700"/>
              </a:xfrm>
              <a:prstGeom prst="flowChartConnector">
                <a:avLst/>
              </a:prstGeom>
              <a:solidFill>
                <a:schemeClr val="dk1"/>
              </a:solidFill>
              <a:ln w="114300" cap="flat" cmpd="sng">
                <a:solidFill>
                  <a:srgbClr val="F8B7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0"/>
            <p:cNvGrpSpPr/>
            <p:nvPr/>
          </p:nvGrpSpPr>
          <p:grpSpPr>
            <a:xfrm rot="3164031" flipH="1">
              <a:off x="-137655" y="1521527"/>
              <a:ext cx="2057612" cy="310470"/>
              <a:chOff x="3613900" y="1815225"/>
              <a:chExt cx="2674800" cy="310500"/>
            </a:xfrm>
          </p:grpSpPr>
          <p:sp>
            <p:nvSpPr>
              <p:cNvPr id="143" name="Google Shape;143;p20"/>
              <p:cNvSpPr/>
              <p:nvPr/>
            </p:nvSpPr>
            <p:spPr>
              <a:xfrm>
                <a:off x="3613900" y="1918725"/>
                <a:ext cx="2659800" cy="103500"/>
              </a:xfrm>
              <a:prstGeom prst="roundRect">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4" name="Google Shape;144;p20"/>
              <p:cNvSpPr/>
              <p:nvPr/>
            </p:nvSpPr>
            <p:spPr>
              <a:xfrm>
                <a:off x="5709100" y="1815225"/>
                <a:ext cx="579600" cy="103500"/>
              </a:xfrm>
              <a:prstGeom prst="parallelogram">
                <a:avLst>
                  <a:gd name="adj" fmla="val 109976"/>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5" name="Google Shape;145;p20"/>
              <p:cNvSpPr/>
              <p:nvPr/>
            </p:nvSpPr>
            <p:spPr>
              <a:xfrm rot="10800000" flipH="1">
                <a:off x="5709100" y="2022225"/>
                <a:ext cx="579600" cy="103500"/>
              </a:xfrm>
              <a:prstGeom prst="parallelogram">
                <a:avLst>
                  <a:gd name="adj" fmla="val 109976"/>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sp>
        <p:nvSpPr>
          <p:cNvPr id="146" name="Google Shape;146;p20"/>
          <p:cNvSpPr txBox="1"/>
          <p:nvPr/>
        </p:nvSpPr>
        <p:spPr>
          <a:xfrm>
            <a:off x="2876850" y="476000"/>
            <a:ext cx="3390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b="1"/>
              <a:t>Objectives:</a:t>
            </a:r>
            <a:endParaRPr sz="3600" b="1"/>
          </a:p>
        </p:txBody>
      </p:sp>
      <p:sp>
        <p:nvSpPr>
          <p:cNvPr id="147" name="Google Shape;147;p20"/>
          <p:cNvSpPr txBox="1"/>
          <p:nvPr/>
        </p:nvSpPr>
        <p:spPr>
          <a:xfrm>
            <a:off x="2691200" y="2446000"/>
            <a:ext cx="16932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t>Connecting parents with babysitters who fit their needs.  </a:t>
            </a:r>
            <a:endParaRPr dirty="0"/>
          </a:p>
        </p:txBody>
      </p:sp>
      <p:sp>
        <p:nvSpPr>
          <p:cNvPr id="148" name="Google Shape;148;p20"/>
          <p:cNvSpPr txBox="1"/>
          <p:nvPr/>
        </p:nvSpPr>
        <p:spPr>
          <a:xfrm>
            <a:off x="4261250" y="2446000"/>
            <a:ext cx="20058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Registering on the application grants babysitters employee status, offering CNAS insurance coverage for work-related accidents.</a:t>
            </a:r>
          </a:p>
        </p:txBody>
      </p:sp>
      <p:sp>
        <p:nvSpPr>
          <p:cNvPr id="149" name="Google Shape;149;p20"/>
          <p:cNvSpPr txBox="1"/>
          <p:nvPr/>
        </p:nvSpPr>
        <p:spPr>
          <a:xfrm>
            <a:off x="6221400" y="2382850"/>
            <a:ext cx="29226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solidFill>
                  <a:schemeClr val="lt1"/>
                </a:solidFill>
                <a:latin typeface="Roboto"/>
                <a:ea typeface="Roboto"/>
                <a:cs typeface="Roboto"/>
                <a:sym typeface="Roboto"/>
              </a:rPr>
              <a:t>generate revenue by:</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US" dirty="0">
                <a:solidFill>
                  <a:schemeClr val="lt1"/>
                </a:solidFill>
                <a:latin typeface="Roboto"/>
                <a:ea typeface="Roboto"/>
                <a:cs typeface="Roboto"/>
                <a:sym typeface="Roboto"/>
              </a:rPr>
              <a:t>Offering a premium subscription plan with extra features.</a:t>
            </a:r>
          </a:p>
          <a:p>
            <a:pPr marL="0" lvl="0" indent="0" algn="l" rtl="0">
              <a:spcBef>
                <a:spcPts val="0"/>
              </a:spcBef>
              <a:spcAft>
                <a:spcPts val="0"/>
              </a:spcAft>
              <a:buNone/>
            </a:pPr>
            <a:r>
              <a:rPr lang="en-US" dirty="0">
                <a:solidFill>
                  <a:schemeClr val="lt1"/>
                </a:solidFill>
                <a:latin typeface="Roboto"/>
                <a:ea typeface="Roboto"/>
                <a:cs typeface="Roboto"/>
                <a:sym typeface="Roboto"/>
              </a:rPr>
              <a:t>Charging a commission on each booking made through the application.</a:t>
            </a:r>
          </a:p>
          <a:p>
            <a:pPr marL="0" lvl="0" indent="0" algn="l" rtl="0">
              <a:spcBef>
                <a:spcPts val="0"/>
              </a:spcBef>
              <a:spcAft>
                <a:spcPts val="0"/>
              </a:spcAft>
              <a:buNone/>
            </a:pPr>
            <a:r>
              <a:rPr lang="en-US" dirty="0">
                <a:solidFill>
                  <a:schemeClr val="lt1"/>
                </a:solidFill>
                <a:latin typeface="Roboto"/>
                <a:ea typeface="Roboto"/>
                <a:cs typeface="Roboto"/>
                <a:sym typeface="Roboto"/>
              </a:rPr>
              <a:t>Implementing a referral program to reward users for referring new clients.</a:t>
            </a:r>
          </a:p>
        </p:txBody>
      </p:sp>
      <p:sp>
        <p:nvSpPr>
          <p:cNvPr id="150" name="Google Shape;150;p20"/>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7</a:t>
            </a:fld>
            <a:endParaRPr sz="16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pic>
        <p:nvPicPr>
          <p:cNvPr id="155" name="Google Shape;155;p21"/>
          <p:cNvPicPr preferRelativeResize="0"/>
          <p:nvPr/>
        </p:nvPicPr>
        <p:blipFill rotWithShape="1">
          <a:blip r:embed="rId3">
            <a:alphaModFix/>
          </a:blip>
          <a:srcRect b="72279"/>
          <a:stretch/>
        </p:blipFill>
        <p:spPr>
          <a:xfrm>
            <a:off x="1" y="0"/>
            <a:ext cx="9144000" cy="944725"/>
          </a:xfrm>
          <a:prstGeom prst="rect">
            <a:avLst/>
          </a:prstGeom>
          <a:noFill/>
          <a:ln>
            <a:noFill/>
          </a:ln>
        </p:spPr>
      </p:pic>
      <p:sp>
        <p:nvSpPr>
          <p:cNvPr id="156" name="Google Shape;156;p21"/>
          <p:cNvSpPr txBox="1"/>
          <p:nvPr/>
        </p:nvSpPr>
        <p:spPr>
          <a:xfrm>
            <a:off x="0" y="0"/>
            <a:ext cx="460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Application’s features</a:t>
            </a:r>
            <a:endParaRPr sz="3600">
              <a:solidFill>
                <a:schemeClr val="dk1"/>
              </a:solidFill>
            </a:endParaRPr>
          </a:p>
        </p:txBody>
      </p:sp>
      <p:pic>
        <p:nvPicPr>
          <p:cNvPr id="157" name="Google Shape;157;p21"/>
          <p:cNvPicPr preferRelativeResize="0"/>
          <p:nvPr/>
        </p:nvPicPr>
        <p:blipFill>
          <a:blip r:embed="rId4">
            <a:alphaModFix/>
          </a:blip>
          <a:stretch>
            <a:fillRect/>
          </a:stretch>
        </p:blipFill>
        <p:spPr>
          <a:xfrm>
            <a:off x="2400163" y="944725"/>
            <a:ext cx="3893975" cy="3893975"/>
          </a:xfrm>
          <a:prstGeom prst="rect">
            <a:avLst/>
          </a:prstGeom>
          <a:noFill/>
          <a:ln>
            <a:noFill/>
          </a:ln>
        </p:spPr>
      </p:pic>
      <p:sp>
        <p:nvSpPr>
          <p:cNvPr id="158" name="Google Shape;158;p21"/>
          <p:cNvSpPr/>
          <p:nvPr/>
        </p:nvSpPr>
        <p:spPr>
          <a:xfrm>
            <a:off x="5926500" y="2632800"/>
            <a:ext cx="943500" cy="507000"/>
          </a:xfrm>
          <a:prstGeom prst="rightArrow">
            <a:avLst>
              <a:gd name="adj1" fmla="val 50000"/>
              <a:gd name="adj2" fmla="val 50000"/>
            </a:avLst>
          </a:pr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txBox="1"/>
          <p:nvPr/>
        </p:nvSpPr>
        <p:spPr>
          <a:xfrm>
            <a:off x="6798225" y="2571750"/>
            <a:ext cx="252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a:t>non-Functional</a:t>
            </a:r>
            <a:endParaRPr sz="2400" b="1"/>
          </a:p>
        </p:txBody>
      </p:sp>
      <p:sp>
        <p:nvSpPr>
          <p:cNvPr id="160" name="Google Shape;160;p21"/>
          <p:cNvSpPr/>
          <p:nvPr/>
        </p:nvSpPr>
        <p:spPr>
          <a:xfrm rot="10800000">
            <a:off x="1913875" y="2632800"/>
            <a:ext cx="943500" cy="507000"/>
          </a:xfrm>
          <a:prstGeom prst="rightArrow">
            <a:avLst>
              <a:gd name="adj1" fmla="val 50000"/>
              <a:gd name="adj2" fmla="val 50000"/>
            </a:avLst>
          </a:prstGeom>
          <a:solidFill>
            <a:srgbClr val="F8B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226900" y="2609250"/>
            <a:ext cx="1821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a:t>Functional</a:t>
            </a:r>
            <a:endParaRPr sz="2400" b="1"/>
          </a:p>
        </p:txBody>
      </p:sp>
      <p:sp>
        <p:nvSpPr>
          <p:cNvPr id="162" name="Google Shape;162;p21"/>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8</a:t>
            </a:fld>
            <a:endParaRPr sz="1600"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b="72279"/>
          <a:stretch/>
        </p:blipFill>
        <p:spPr>
          <a:xfrm>
            <a:off x="1" y="0"/>
            <a:ext cx="9144000" cy="944725"/>
          </a:xfrm>
          <a:prstGeom prst="rect">
            <a:avLst/>
          </a:prstGeom>
          <a:noFill/>
          <a:ln>
            <a:noFill/>
          </a:ln>
        </p:spPr>
      </p:pic>
      <p:sp>
        <p:nvSpPr>
          <p:cNvPr id="168" name="Google Shape;168;p22"/>
          <p:cNvSpPr txBox="1"/>
          <p:nvPr/>
        </p:nvSpPr>
        <p:spPr>
          <a:xfrm>
            <a:off x="0" y="0"/>
            <a:ext cx="460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600">
                <a:solidFill>
                  <a:schemeClr val="dk1"/>
                </a:solidFill>
              </a:rPr>
              <a:t>Application’s features</a:t>
            </a:r>
            <a:endParaRPr sz="3600">
              <a:solidFill>
                <a:schemeClr val="dk1"/>
              </a:solidFill>
            </a:endParaRPr>
          </a:p>
        </p:txBody>
      </p:sp>
      <p:sp>
        <p:nvSpPr>
          <p:cNvPr id="169" name="Google Shape;169;p22"/>
          <p:cNvSpPr/>
          <p:nvPr/>
        </p:nvSpPr>
        <p:spPr>
          <a:xfrm>
            <a:off x="3126575" y="891400"/>
            <a:ext cx="2442300" cy="24423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800" b="1">
                <a:solidFill>
                  <a:schemeClr val="dk1"/>
                </a:solidFill>
              </a:rPr>
              <a:t>Functional requirements</a:t>
            </a:r>
            <a:endParaRPr sz="1800" b="1">
              <a:solidFill>
                <a:schemeClr val="dk1"/>
              </a:solidFill>
            </a:endParaRPr>
          </a:p>
        </p:txBody>
      </p:sp>
      <p:sp>
        <p:nvSpPr>
          <p:cNvPr id="170" name="Google Shape;170;p22"/>
          <p:cNvSpPr/>
          <p:nvPr/>
        </p:nvSpPr>
        <p:spPr>
          <a:xfrm>
            <a:off x="717700" y="13738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users can manage their accounts.</a:t>
            </a:r>
            <a:endParaRPr/>
          </a:p>
        </p:txBody>
      </p:sp>
      <p:sp>
        <p:nvSpPr>
          <p:cNvPr id="171" name="Google Shape;171;p22"/>
          <p:cNvSpPr/>
          <p:nvPr/>
        </p:nvSpPr>
        <p:spPr>
          <a:xfrm>
            <a:off x="1180550" y="3181325"/>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users can manage their profiles.</a:t>
            </a:r>
            <a:endParaRPr/>
          </a:p>
        </p:txBody>
      </p:sp>
      <p:sp>
        <p:nvSpPr>
          <p:cNvPr id="172" name="Google Shape;172;p22"/>
          <p:cNvSpPr/>
          <p:nvPr/>
        </p:nvSpPr>
        <p:spPr>
          <a:xfrm>
            <a:off x="3608975" y="36660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Parents can filter their search for a babysitter.</a:t>
            </a:r>
            <a:endParaRPr/>
          </a:p>
        </p:txBody>
      </p:sp>
      <p:sp>
        <p:nvSpPr>
          <p:cNvPr id="173" name="Google Shape;173;p22"/>
          <p:cNvSpPr/>
          <p:nvPr/>
        </p:nvSpPr>
        <p:spPr>
          <a:xfrm>
            <a:off x="5878313" y="3181325"/>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Parents can make reservations.</a:t>
            </a:r>
            <a:endParaRPr/>
          </a:p>
        </p:txBody>
      </p:sp>
      <p:sp>
        <p:nvSpPr>
          <p:cNvPr id="174" name="Google Shape;174;p22"/>
          <p:cNvSpPr/>
          <p:nvPr/>
        </p:nvSpPr>
        <p:spPr>
          <a:xfrm>
            <a:off x="6662725" y="1373800"/>
            <a:ext cx="1477500" cy="1477500"/>
          </a:xfrm>
          <a:prstGeom prst="ellipse">
            <a:avLst/>
          </a:prstGeom>
          <a:solidFill>
            <a:srgbClr val="F8B7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babysitters can confirm or reject a reservation.</a:t>
            </a:r>
            <a:endParaRPr/>
          </a:p>
        </p:txBody>
      </p:sp>
      <p:sp>
        <p:nvSpPr>
          <p:cNvPr id="175" name="Google Shape;175;p22"/>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sz="1600" b="1">
                <a:solidFill>
                  <a:schemeClr val="lt1"/>
                </a:solidFill>
              </a:rPr>
              <a:t>9</a:t>
            </a:fld>
            <a:endParaRPr sz="1600" b="1">
              <a:solidFill>
                <a:schemeClr val="lt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Affichage à l'écran (16:9)</PresentationFormat>
  <Paragraphs>91</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Times New Roman</vt:lpstr>
      <vt:lpstr>Roboto</vt:lpstr>
      <vt:lpstr>Arial</vt:lpstr>
      <vt:lpstr>Calibri</vt:lpstr>
      <vt:lpstr>Fira Sans Extra Condensed Medium</vt:lpstr>
      <vt:lpstr>Simple Dark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BNP FORMATION</dc:creator>
  <cp:lastModifiedBy>BNP FORMATION</cp:lastModifiedBy>
  <cp:revision>1</cp:revision>
  <dcterms:modified xsi:type="dcterms:W3CDTF">2023-07-23T14:35:31Z</dcterms:modified>
</cp:coreProperties>
</file>