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53d801507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2553d801507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49e4b20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49e4b20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49e4b20e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49e4b20e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ae3c778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ae3c778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774c409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774c409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ae3c7783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ae3c7783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53d801507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2553d801507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53d801507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2553d801507_2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53d801507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553d801507_2_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53d80150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53d80150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5423af5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5423af5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5f13f60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5f13f60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5f13f608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5f13f608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62d8176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62d8176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18.png"/><Relationship Id="rId12"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5.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jpg"/><Relationship Id="rId5"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jpg"/><Relationship Id="rId5"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0" r="0" t="0"/>
          <a:stretch/>
        </p:blipFill>
        <p:spPr>
          <a:xfrm>
            <a:off x="-2111" y="0"/>
            <a:ext cx="9144000" cy="5143500"/>
          </a:xfrm>
          <a:prstGeom prst="rect">
            <a:avLst/>
          </a:prstGeom>
          <a:noFill/>
          <a:ln>
            <a:noFill/>
          </a:ln>
        </p:spPr>
      </p:pic>
      <p:sp>
        <p:nvSpPr>
          <p:cNvPr id="61" name="Google Shape;61;p14"/>
          <p:cNvSpPr txBox="1"/>
          <p:nvPr/>
        </p:nvSpPr>
        <p:spPr>
          <a:xfrm>
            <a:off x="3890863" y="1121780"/>
            <a:ext cx="4597800" cy="145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fr" sz="4500" u="none" cap="none" strike="noStrike">
                <a:solidFill>
                  <a:schemeClr val="lt1"/>
                </a:solidFill>
                <a:latin typeface="Times New Roman"/>
                <a:ea typeface="Times New Roman"/>
                <a:cs typeface="Times New Roman"/>
                <a:sym typeface="Times New Roman"/>
              </a:rPr>
              <a:t>SitterConnect App Presentation</a:t>
            </a:r>
            <a:endParaRPr sz="1100">
              <a:solidFill>
                <a:schemeClr val="lt1"/>
              </a:solidFill>
            </a:endParaRPr>
          </a:p>
        </p:txBody>
      </p:sp>
      <p:sp>
        <p:nvSpPr>
          <p:cNvPr id="62" name="Google Shape;62;p14"/>
          <p:cNvSpPr txBox="1"/>
          <p:nvPr/>
        </p:nvSpPr>
        <p:spPr>
          <a:xfrm>
            <a:off x="4072366" y="3980546"/>
            <a:ext cx="3254051"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fr" sz="1800">
                <a:solidFill>
                  <a:schemeClr val="lt1"/>
                </a:solidFill>
                <a:latin typeface="Calibri"/>
                <a:ea typeface="Calibri"/>
                <a:cs typeface="Calibri"/>
                <a:sym typeface="Calibri"/>
              </a:rPr>
              <a:t>Presented by:</a:t>
            </a:r>
            <a:r>
              <a:rPr lang="fr" sz="1800">
                <a:solidFill>
                  <a:schemeClr val="lt1"/>
                </a:solidFill>
                <a:latin typeface="Calibri"/>
                <a:ea typeface="Calibri"/>
                <a:cs typeface="Calibri"/>
                <a:sym typeface="Calibri"/>
              </a:rPr>
              <a:t> Abdi Lina Amel</a:t>
            </a:r>
            <a:endParaRPr sz="1800">
              <a:solidFill>
                <a:schemeClr val="lt1"/>
              </a:solidFill>
              <a:latin typeface="Calibri"/>
              <a:ea typeface="Calibri"/>
              <a:cs typeface="Calibri"/>
              <a:sym typeface="Calibri"/>
            </a:endParaRPr>
          </a:p>
        </p:txBody>
      </p:sp>
      <p:sp>
        <p:nvSpPr>
          <p:cNvPr id="63" name="Google Shape;63;p14"/>
          <p:cNvSpPr txBox="1"/>
          <p:nvPr/>
        </p:nvSpPr>
        <p:spPr>
          <a:xfrm>
            <a:off x="4072366" y="4280597"/>
            <a:ext cx="15816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fr" sz="1800">
                <a:solidFill>
                  <a:schemeClr val="lt1"/>
                </a:solidFill>
                <a:latin typeface="Calibri"/>
                <a:ea typeface="Calibri"/>
                <a:cs typeface="Calibri"/>
                <a:sym typeface="Calibri"/>
              </a:rPr>
              <a:t>Supervised by:</a:t>
            </a:r>
            <a:endParaRPr sz="1100">
              <a:solidFill>
                <a:schemeClr val="lt1"/>
              </a:solidFill>
            </a:endParaRPr>
          </a:p>
        </p:txBody>
      </p:sp>
      <p:pic>
        <p:nvPicPr>
          <p:cNvPr id="64" name="Google Shape;64;p14"/>
          <p:cNvPicPr preferRelativeResize="0"/>
          <p:nvPr/>
        </p:nvPicPr>
        <p:blipFill rotWithShape="1">
          <a:blip r:embed="rId4">
            <a:alphaModFix/>
          </a:blip>
          <a:srcRect b="0" l="0" r="0" t="0"/>
          <a:stretch/>
        </p:blipFill>
        <p:spPr>
          <a:xfrm>
            <a:off x="5650403" y="4280588"/>
            <a:ext cx="1078579" cy="257315"/>
          </a:xfrm>
          <a:prstGeom prst="rect">
            <a:avLst/>
          </a:prstGeom>
          <a:noFill/>
          <a:ln>
            <a:noFill/>
          </a:ln>
        </p:spPr>
      </p:pic>
      <p:pic>
        <p:nvPicPr>
          <p:cNvPr id="65" name="Google Shape;65;p14"/>
          <p:cNvPicPr preferRelativeResize="0"/>
          <p:nvPr/>
        </p:nvPicPr>
        <p:blipFill rotWithShape="1">
          <a:blip r:embed="rId5">
            <a:alphaModFix/>
          </a:blip>
          <a:srcRect b="0" l="0" r="0" t="0"/>
          <a:stretch/>
        </p:blipFill>
        <p:spPr>
          <a:xfrm>
            <a:off x="6915001" y="4280588"/>
            <a:ext cx="1078579" cy="256500"/>
          </a:xfrm>
          <a:prstGeom prst="rect">
            <a:avLst/>
          </a:prstGeom>
          <a:noFill/>
          <a:ln>
            <a:noFill/>
          </a:ln>
        </p:spPr>
      </p:pic>
      <p:pic>
        <p:nvPicPr>
          <p:cNvPr id="66" name="Google Shape;66;p14"/>
          <p:cNvPicPr preferRelativeResize="0"/>
          <p:nvPr/>
        </p:nvPicPr>
        <p:blipFill rotWithShape="1">
          <a:blip r:embed="rId6">
            <a:alphaModFix/>
          </a:blip>
          <a:srcRect b="0" l="0" r="0" t="0"/>
          <a:stretch/>
        </p:blipFill>
        <p:spPr>
          <a:xfrm>
            <a:off x="-238692" y="1415163"/>
            <a:ext cx="4107760" cy="27385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3" name="Shape 173"/>
        <p:cNvGrpSpPr/>
        <p:nvPr/>
      </p:nvGrpSpPr>
      <p:grpSpPr>
        <a:xfrm>
          <a:off x="0" y="0"/>
          <a:ext cx="0" cy="0"/>
          <a:chOff x="0" y="0"/>
          <a:chExt cx="0" cy="0"/>
        </a:xfrm>
      </p:grpSpPr>
      <p:pic>
        <p:nvPicPr>
          <p:cNvPr id="174" name="Google Shape;174;p23"/>
          <p:cNvPicPr preferRelativeResize="0"/>
          <p:nvPr/>
        </p:nvPicPr>
        <p:blipFill>
          <a:blip r:embed="rId3">
            <a:alphaModFix/>
          </a:blip>
          <a:stretch>
            <a:fillRect/>
          </a:stretch>
        </p:blipFill>
        <p:spPr>
          <a:xfrm>
            <a:off x="3971250" y="1318475"/>
            <a:ext cx="4603451" cy="3589850"/>
          </a:xfrm>
          <a:prstGeom prst="rect">
            <a:avLst/>
          </a:prstGeom>
          <a:noFill/>
          <a:ln>
            <a:noFill/>
          </a:ln>
        </p:spPr>
      </p:pic>
      <p:sp>
        <p:nvSpPr>
          <p:cNvPr id="175" name="Google Shape;175;p23"/>
          <p:cNvSpPr txBox="1"/>
          <p:nvPr/>
        </p:nvSpPr>
        <p:spPr>
          <a:xfrm rot="-5400000">
            <a:off x="-238200" y="2541900"/>
            <a:ext cx="4537500" cy="5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3600">
                <a:solidFill>
                  <a:srgbClr val="67A3D9"/>
                </a:solidFill>
              </a:rPr>
              <a:t>Use Case Diagram</a:t>
            </a:r>
            <a:endParaRPr b="1" sz="3600">
              <a:solidFill>
                <a:srgbClr val="67A3D9"/>
              </a:solidFill>
            </a:endParaRPr>
          </a:p>
        </p:txBody>
      </p:sp>
      <p:pic>
        <p:nvPicPr>
          <p:cNvPr id="176" name="Google Shape;176;p23"/>
          <p:cNvPicPr preferRelativeResize="0"/>
          <p:nvPr/>
        </p:nvPicPr>
        <p:blipFill rotWithShape="1">
          <a:blip r:embed="rId4">
            <a:alphaModFix/>
          </a:blip>
          <a:srcRect b="72279" l="0" r="0" t="0"/>
          <a:stretch/>
        </p:blipFill>
        <p:spPr>
          <a:xfrm>
            <a:off x="0" y="0"/>
            <a:ext cx="9144000" cy="852775"/>
          </a:xfrm>
          <a:prstGeom prst="rect">
            <a:avLst/>
          </a:prstGeom>
          <a:noFill/>
          <a:ln>
            <a:noFill/>
          </a:ln>
        </p:spPr>
      </p:pic>
      <p:sp>
        <p:nvSpPr>
          <p:cNvPr id="177" name="Google Shape;177;p23"/>
          <p:cNvSpPr txBox="1"/>
          <p:nvPr/>
        </p:nvSpPr>
        <p:spPr>
          <a:xfrm>
            <a:off x="0" y="-103475"/>
            <a:ext cx="5290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600">
                <a:solidFill>
                  <a:schemeClr val="dk1"/>
                </a:solidFill>
              </a:rPr>
              <a:t>Conception/Diagrams</a:t>
            </a:r>
            <a:endParaRPr sz="3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pic>
        <p:nvPicPr>
          <p:cNvPr id="182" name="Google Shape;182;p24"/>
          <p:cNvPicPr preferRelativeResize="0"/>
          <p:nvPr/>
        </p:nvPicPr>
        <p:blipFill>
          <a:blip r:embed="rId3">
            <a:alphaModFix/>
          </a:blip>
          <a:stretch>
            <a:fillRect/>
          </a:stretch>
        </p:blipFill>
        <p:spPr>
          <a:xfrm>
            <a:off x="3143275" y="852775"/>
            <a:ext cx="4573325" cy="4138323"/>
          </a:xfrm>
          <a:prstGeom prst="rect">
            <a:avLst/>
          </a:prstGeom>
          <a:noFill/>
          <a:ln>
            <a:noFill/>
          </a:ln>
        </p:spPr>
      </p:pic>
      <p:sp>
        <p:nvSpPr>
          <p:cNvPr id="183" name="Google Shape;183;p24"/>
          <p:cNvSpPr txBox="1"/>
          <p:nvPr/>
        </p:nvSpPr>
        <p:spPr>
          <a:xfrm rot="-5400000">
            <a:off x="72300" y="2426825"/>
            <a:ext cx="3606000" cy="5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3600">
                <a:solidFill>
                  <a:srgbClr val="67A3D9"/>
                </a:solidFill>
              </a:rPr>
              <a:t>Class Diagram</a:t>
            </a:r>
            <a:endParaRPr b="1" sz="3600">
              <a:solidFill>
                <a:srgbClr val="67A3D9"/>
              </a:solidFill>
            </a:endParaRPr>
          </a:p>
        </p:txBody>
      </p:sp>
      <p:pic>
        <p:nvPicPr>
          <p:cNvPr id="184" name="Google Shape;184;p24"/>
          <p:cNvPicPr preferRelativeResize="0"/>
          <p:nvPr/>
        </p:nvPicPr>
        <p:blipFill rotWithShape="1">
          <a:blip r:embed="rId4">
            <a:alphaModFix/>
          </a:blip>
          <a:srcRect b="72279" l="0" r="0" t="0"/>
          <a:stretch/>
        </p:blipFill>
        <p:spPr>
          <a:xfrm>
            <a:off x="0" y="0"/>
            <a:ext cx="9144000" cy="852775"/>
          </a:xfrm>
          <a:prstGeom prst="rect">
            <a:avLst/>
          </a:prstGeom>
          <a:noFill/>
          <a:ln>
            <a:noFill/>
          </a:ln>
        </p:spPr>
      </p:pic>
      <p:sp>
        <p:nvSpPr>
          <p:cNvPr id="185" name="Google Shape;185;p24"/>
          <p:cNvSpPr txBox="1"/>
          <p:nvPr/>
        </p:nvSpPr>
        <p:spPr>
          <a:xfrm>
            <a:off x="0" y="-103475"/>
            <a:ext cx="5290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600">
                <a:solidFill>
                  <a:schemeClr val="dk1"/>
                </a:solidFill>
              </a:rPr>
              <a:t>Conception/Diagrams</a:t>
            </a:r>
            <a:endParaRPr sz="3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pic>
        <p:nvPicPr>
          <p:cNvPr id="190" name="Google Shape;190;p25"/>
          <p:cNvPicPr preferRelativeResize="0"/>
          <p:nvPr/>
        </p:nvPicPr>
        <p:blipFill>
          <a:blip r:embed="rId3">
            <a:alphaModFix/>
          </a:blip>
          <a:stretch>
            <a:fillRect/>
          </a:stretch>
        </p:blipFill>
        <p:spPr>
          <a:xfrm>
            <a:off x="2983375" y="852775"/>
            <a:ext cx="5870851" cy="4116875"/>
          </a:xfrm>
          <a:prstGeom prst="rect">
            <a:avLst/>
          </a:prstGeom>
          <a:noFill/>
          <a:ln>
            <a:noFill/>
          </a:ln>
        </p:spPr>
      </p:pic>
      <p:pic>
        <p:nvPicPr>
          <p:cNvPr id="191" name="Google Shape;191;p25"/>
          <p:cNvPicPr preferRelativeResize="0"/>
          <p:nvPr/>
        </p:nvPicPr>
        <p:blipFill rotWithShape="1">
          <a:blip r:embed="rId4">
            <a:alphaModFix/>
          </a:blip>
          <a:srcRect b="72279" l="0" r="0" t="0"/>
          <a:stretch/>
        </p:blipFill>
        <p:spPr>
          <a:xfrm>
            <a:off x="0" y="0"/>
            <a:ext cx="9144000" cy="852775"/>
          </a:xfrm>
          <a:prstGeom prst="rect">
            <a:avLst/>
          </a:prstGeom>
          <a:noFill/>
          <a:ln>
            <a:noFill/>
          </a:ln>
        </p:spPr>
      </p:pic>
      <p:sp>
        <p:nvSpPr>
          <p:cNvPr id="192" name="Google Shape;192;p25"/>
          <p:cNvSpPr txBox="1"/>
          <p:nvPr/>
        </p:nvSpPr>
        <p:spPr>
          <a:xfrm>
            <a:off x="0" y="-103475"/>
            <a:ext cx="5290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600">
                <a:solidFill>
                  <a:schemeClr val="dk1"/>
                </a:solidFill>
              </a:rPr>
              <a:t>Conception/Diagrams</a:t>
            </a:r>
            <a:endParaRPr sz="3600">
              <a:solidFill>
                <a:schemeClr val="dk1"/>
              </a:solidFill>
            </a:endParaRPr>
          </a:p>
        </p:txBody>
      </p:sp>
      <p:sp>
        <p:nvSpPr>
          <p:cNvPr id="193" name="Google Shape;193;p25"/>
          <p:cNvSpPr txBox="1"/>
          <p:nvPr/>
        </p:nvSpPr>
        <p:spPr>
          <a:xfrm rot="-5400000">
            <a:off x="-1031800" y="2557200"/>
            <a:ext cx="4613700" cy="5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3600">
                <a:solidFill>
                  <a:srgbClr val="67A3D9"/>
                </a:solidFill>
              </a:rPr>
              <a:t>Sequence Diagram Booking Activity</a:t>
            </a:r>
            <a:endParaRPr b="1" sz="3600">
              <a:solidFill>
                <a:srgbClr val="67A3D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7" name="Shape 197"/>
        <p:cNvGrpSpPr/>
        <p:nvPr/>
      </p:nvGrpSpPr>
      <p:grpSpPr>
        <a:xfrm>
          <a:off x="0" y="0"/>
          <a:ext cx="0" cy="0"/>
          <a:chOff x="0" y="0"/>
          <a:chExt cx="0" cy="0"/>
        </a:xfrm>
      </p:grpSpPr>
      <p:pic>
        <p:nvPicPr>
          <p:cNvPr id="198" name="Google Shape;198;p26"/>
          <p:cNvPicPr preferRelativeResize="0"/>
          <p:nvPr/>
        </p:nvPicPr>
        <p:blipFill>
          <a:blip r:embed="rId3">
            <a:alphaModFix/>
          </a:blip>
          <a:stretch>
            <a:fillRect/>
          </a:stretch>
        </p:blipFill>
        <p:spPr>
          <a:xfrm rot="2511408">
            <a:off x="5056325" y="803325"/>
            <a:ext cx="3842773" cy="2557750"/>
          </a:xfrm>
          <a:prstGeom prst="rect">
            <a:avLst/>
          </a:prstGeom>
          <a:noFill/>
          <a:ln>
            <a:noFill/>
          </a:ln>
        </p:spPr>
      </p:pic>
      <p:pic>
        <p:nvPicPr>
          <p:cNvPr id="199" name="Google Shape;199;p26"/>
          <p:cNvPicPr preferRelativeResize="0"/>
          <p:nvPr/>
        </p:nvPicPr>
        <p:blipFill>
          <a:blip r:embed="rId3">
            <a:alphaModFix/>
          </a:blip>
          <a:stretch>
            <a:fillRect/>
          </a:stretch>
        </p:blipFill>
        <p:spPr>
          <a:xfrm rot="2511408">
            <a:off x="2215950" y="864687"/>
            <a:ext cx="3842773" cy="2557750"/>
          </a:xfrm>
          <a:prstGeom prst="rect">
            <a:avLst/>
          </a:prstGeom>
          <a:noFill/>
          <a:ln>
            <a:noFill/>
          </a:ln>
        </p:spPr>
      </p:pic>
      <p:pic>
        <p:nvPicPr>
          <p:cNvPr id="200" name="Google Shape;200;p26"/>
          <p:cNvPicPr preferRelativeResize="0"/>
          <p:nvPr/>
        </p:nvPicPr>
        <p:blipFill>
          <a:blip r:embed="rId3">
            <a:alphaModFix/>
          </a:blip>
          <a:stretch>
            <a:fillRect/>
          </a:stretch>
        </p:blipFill>
        <p:spPr>
          <a:xfrm rot="2511408">
            <a:off x="-624425" y="864687"/>
            <a:ext cx="3842773" cy="2557750"/>
          </a:xfrm>
          <a:prstGeom prst="rect">
            <a:avLst/>
          </a:prstGeom>
          <a:noFill/>
          <a:ln>
            <a:noFill/>
          </a:ln>
        </p:spPr>
      </p:pic>
      <p:pic>
        <p:nvPicPr>
          <p:cNvPr id="201" name="Google Shape;201;p26"/>
          <p:cNvPicPr preferRelativeResize="0"/>
          <p:nvPr/>
        </p:nvPicPr>
        <p:blipFill rotWithShape="1">
          <a:blip r:embed="rId4">
            <a:alphaModFix/>
          </a:blip>
          <a:srcRect b="72279" l="0" r="0" t="0"/>
          <a:stretch/>
        </p:blipFill>
        <p:spPr>
          <a:xfrm>
            <a:off x="0" y="0"/>
            <a:ext cx="9144000" cy="1235675"/>
          </a:xfrm>
          <a:prstGeom prst="rect">
            <a:avLst/>
          </a:prstGeom>
          <a:noFill/>
          <a:ln>
            <a:noFill/>
          </a:ln>
        </p:spPr>
      </p:pic>
      <p:sp>
        <p:nvSpPr>
          <p:cNvPr id="202" name="Google Shape;202;p26"/>
          <p:cNvSpPr txBox="1"/>
          <p:nvPr/>
        </p:nvSpPr>
        <p:spPr>
          <a:xfrm>
            <a:off x="0" y="0"/>
            <a:ext cx="4605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600">
                <a:solidFill>
                  <a:schemeClr val="dk1"/>
                </a:solidFill>
              </a:rPr>
              <a:t>Technologies used</a:t>
            </a:r>
            <a:endParaRPr sz="3600">
              <a:solidFill>
                <a:schemeClr val="dk1"/>
              </a:solidFill>
            </a:endParaRPr>
          </a:p>
        </p:txBody>
      </p:sp>
      <p:pic>
        <p:nvPicPr>
          <p:cNvPr id="203" name="Google Shape;203;p26"/>
          <p:cNvPicPr preferRelativeResize="0"/>
          <p:nvPr/>
        </p:nvPicPr>
        <p:blipFill>
          <a:blip r:embed="rId5">
            <a:alphaModFix/>
          </a:blip>
          <a:stretch>
            <a:fillRect/>
          </a:stretch>
        </p:blipFill>
        <p:spPr>
          <a:xfrm>
            <a:off x="731950" y="1785100"/>
            <a:ext cx="869325" cy="869325"/>
          </a:xfrm>
          <a:prstGeom prst="rect">
            <a:avLst/>
          </a:prstGeom>
          <a:noFill/>
          <a:ln>
            <a:noFill/>
          </a:ln>
        </p:spPr>
      </p:pic>
      <p:pic>
        <p:nvPicPr>
          <p:cNvPr id="204" name="Google Shape;204;p26"/>
          <p:cNvPicPr preferRelativeResize="0"/>
          <p:nvPr/>
        </p:nvPicPr>
        <p:blipFill>
          <a:blip r:embed="rId6">
            <a:alphaModFix/>
          </a:blip>
          <a:stretch>
            <a:fillRect/>
          </a:stretch>
        </p:blipFill>
        <p:spPr>
          <a:xfrm>
            <a:off x="3702675" y="1708900"/>
            <a:ext cx="869325" cy="869325"/>
          </a:xfrm>
          <a:prstGeom prst="rect">
            <a:avLst/>
          </a:prstGeom>
          <a:noFill/>
          <a:ln>
            <a:noFill/>
          </a:ln>
        </p:spPr>
      </p:pic>
      <p:pic>
        <p:nvPicPr>
          <p:cNvPr id="205" name="Google Shape;205;p26"/>
          <p:cNvPicPr preferRelativeResize="0"/>
          <p:nvPr/>
        </p:nvPicPr>
        <p:blipFill>
          <a:blip r:embed="rId7">
            <a:alphaModFix/>
          </a:blip>
          <a:stretch>
            <a:fillRect/>
          </a:stretch>
        </p:blipFill>
        <p:spPr>
          <a:xfrm>
            <a:off x="6597575" y="1785100"/>
            <a:ext cx="869325" cy="869325"/>
          </a:xfrm>
          <a:prstGeom prst="rect">
            <a:avLst/>
          </a:prstGeom>
          <a:noFill/>
          <a:ln>
            <a:noFill/>
          </a:ln>
        </p:spPr>
      </p:pic>
      <p:pic>
        <p:nvPicPr>
          <p:cNvPr id="206" name="Google Shape;206;p26"/>
          <p:cNvPicPr preferRelativeResize="0"/>
          <p:nvPr/>
        </p:nvPicPr>
        <p:blipFill>
          <a:blip r:embed="rId8">
            <a:alphaModFix/>
          </a:blip>
          <a:stretch>
            <a:fillRect/>
          </a:stretch>
        </p:blipFill>
        <p:spPr>
          <a:xfrm>
            <a:off x="660954" y="3290997"/>
            <a:ext cx="1294775" cy="647400"/>
          </a:xfrm>
          <a:prstGeom prst="rect">
            <a:avLst/>
          </a:prstGeom>
          <a:noFill/>
          <a:ln>
            <a:noFill/>
          </a:ln>
        </p:spPr>
      </p:pic>
      <p:pic>
        <p:nvPicPr>
          <p:cNvPr id="207" name="Google Shape;207;p26"/>
          <p:cNvPicPr preferRelativeResize="0"/>
          <p:nvPr/>
        </p:nvPicPr>
        <p:blipFill>
          <a:blip r:embed="rId9">
            <a:alphaModFix/>
          </a:blip>
          <a:stretch>
            <a:fillRect/>
          </a:stretch>
        </p:blipFill>
        <p:spPr>
          <a:xfrm>
            <a:off x="895800" y="4062575"/>
            <a:ext cx="705475" cy="560104"/>
          </a:xfrm>
          <a:prstGeom prst="rect">
            <a:avLst/>
          </a:prstGeom>
          <a:noFill/>
          <a:ln>
            <a:noFill/>
          </a:ln>
        </p:spPr>
      </p:pic>
      <p:pic>
        <p:nvPicPr>
          <p:cNvPr id="208" name="Google Shape;208;p26"/>
          <p:cNvPicPr preferRelativeResize="0"/>
          <p:nvPr/>
        </p:nvPicPr>
        <p:blipFill>
          <a:blip r:embed="rId10">
            <a:alphaModFix/>
          </a:blip>
          <a:stretch>
            <a:fillRect/>
          </a:stretch>
        </p:blipFill>
        <p:spPr>
          <a:xfrm>
            <a:off x="4045875" y="3291000"/>
            <a:ext cx="647400" cy="647400"/>
          </a:xfrm>
          <a:prstGeom prst="rect">
            <a:avLst/>
          </a:prstGeom>
          <a:noFill/>
          <a:ln>
            <a:noFill/>
          </a:ln>
        </p:spPr>
      </p:pic>
      <p:pic>
        <p:nvPicPr>
          <p:cNvPr id="209" name="Google Shape;209;p26"/>
          <p:cNvPicPr preferRelativeResize="0"/>
          <p:nvPr/>
        </p:nvPicPr>
        <p:blipFill>
          <a:blip r:embed="rId11">
            <a:alphaModFix/>
          </a:blip>
          <a:stretch>
            <a:fillRect/>
          </a:stretch>
        </p:blipFill>
        <p:spPr>
          <a:xfrm>
            <a:off x="4112500" y="4085550"/>
            <a:ext cx="514150" cy="514150"/>
          </a:xfrm>
          <a:prstGeom prst="rect">
            <a:avLst/>
          </a:prstGeom>
          <a:noFill/>
          <a:ln>
            <a:noFill/>
          </a:ln>
        </p:spPr>
      </p:pic>
      <p:pic>
        <p:nvPicPr>
          <p:cNvPr id="210" name="Google Shape;210;p26"/>
          <p:cNvPicPr preferRelativeResize="0"/>
          <p:nvPr/>
        </p:nvPicPr>
        <p:blipFill>
          <a:blip r:embed="rId12">
            <a:alphaModFix/>
          </a:blip>
          <a:stretch>
            <a:fillRect/>
          </a:stretch>
        </p:blipFill>
        <p:spPr>
          <a:xfrm>
            <a:off x="6571188" y="3632748"/>
            <a:ext cx="922095" cy="922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4" name="Shape 214"/>
        <p:cNvGrpSpPr/>
        <p:nvPr/>
      </p:nvGrpSpPr>
      <p:grpSpPr>
        <a:xfrm>
          <a:off x="0" y="0"/>
          <a:ext cx="0" cy="0"/>
          <a:chOff x="0" y="0"/>
          <a:chExt cx="0" cy="0"/>
        </a:xfrm>
      </p:grpSpPr>
      <p:pic>
        <p:nvPicPr>
          <p:cNvPr id="215" name="Google Shape;215;p27"/>
          <p:cNvPicPr preferRelativeResize="0"/>
          <p:nvPr/>
        </p:nvPicPr>
        <p:blipFill rotWithShape="1">
          <a:blip r:embed="rId3">
            <a:alphaModFix/>
          </a:blip>
          <a:srcRect b="72279" l="0" r="0" t="0"/>
          <a:stretch/>
        </p:blipFill>
        <p:spPr>
          <a:xfrm>
            <a:off x="0" y="0"/>
            <a:ext cx="9144000" cy="738900"/>
          </a:xfrm>
          <a:prstGeom prst="rect">
            <a:avLst/>
          </a:prstGeom>
          <a:noFill/>
          <a:ln>
            <a:noFill/>
          </a:ln>
        </p:spPr>
      </p:pic>
      <p:sp>
        <p:nvSpPr>
          <p:cNvPr id="216" name="Google Shape;216;p27"/>
          <p:cNvSpPr txBox="1"/>
          <p:nvPr/>
        </p:nvSpPr>
        <p:spPr>
          <a:xfrm>
            <a:off x="0" y="-134550"/>
            <a:ext cx="4605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600">
                <a:solidFill>
                  <a:schemeClr val="dk1"/>
                </a:solidFill>
              </a:rPr>
              <a:t>Conclusion</a:t>
            </a:r>
            <a:endParaRPr sz="3600">
              <a:solidFill>
                <a:schemeClr val="dk1"/>
              </a:solidFill>
            </a:endParaRPr>
          </a:p>
        </p:txBody>
      </p:sp>
      <p:sp>
        <p:nvSpPr>
          <p:cNvPr id="217" name="Google Shape;217;p27"/>
          <p:cNvSpPr/>
          <p:nvPr/>
        </p:nvSpPr>
        <p:spPr>
          <a:xfrm>
            <a:off x="155250" y="759125"/>
            <a:ext cx="8860800" cy="4233300"/>
          </a:xfrm>
          <a:prstGeom prst="roundRect">
            <a:avLst>
              <a:gd fmla="val 16667" name="adj"/>
            </a:avLst>
          </a:prstGeom>
          <a:noFill/>
          <a:ln cap="flat" cmpd="sng" w="38100">
            <a:solidFill>
              <a:srgbClr val="F8B7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txBox="1"/>
          <p:nvPr/>
        </p:nvSpPr>
        <p:spPr>
          <a:xfrm>
            <a:off x="343575" y="821600"/>
            <a:ext cx="8672400" cy="4063500"/>
          </a:xfrm>
          <a:prstGeom prst="rect">
            <a:avLst/>
          </a:prstGeom>
          <a:noFill/>
          <a:ln>
            <a:noFill/>
          </a:ln>
        </p:spPr>
        <p:txBody>
          <a:bodyPr anchorCtr="0" anchor="t" bIns="91425" lIns="91425" spcFirstLastPara="1" rIns="91425" wrap="square" tIns="91425">
            <a:spAutoFit/>
          </a:bodyPr>
          <a:lstStyle/>
          <a:p>
            <a:pPr indent="431999" lvl="0" marL="0" rtl="0" algn="l">
              <a:spcBef>
                <a:spcPts val="0"/>
              </a:spcBef>
              <a:spcAft>
                <a:spcPts val="0"/>
              </a:spcAft>
              <a:buNone/>
            </a:pPr>
            <a:r>
              <a:rPr lang="fr" sz="1800"/>
              <a:t>En conclusion, ce projet représente une étape importante dans le domaine de la garde d’enfants grâce à mon application web dédiée à faciliter la connexion entre les parents et les babysitters.J’ai partagé avec vous ma vision pour cette application et les fonctionnalités clés développés jusqu’à présent.</a:t>
            </a:r>
            <a:endParaRPr sz="1800"/>
          </a:p>
          <a:p>
            <a:pPr indent="431999" lvl="0" marL="0" rtl="0" algn="l">
              <a:spcBef>
                <a:spcPts val="0"/>
              </a:spcBef>
              <a:spcAft>
                <a:spcPts val="0"/>
              </a:spcAft>
              <a:buNone/>
            </a:pPr>
            <a:r>
              <a:rPr lang="fr" sz="1800"/>
              <a:t>En tant que développeuse junior, je suis consciente des défis qui m’attendent mais je suis également enthousiaste à l’idée de continuer à progresser et à améliorer l’application pour créer une solution pratique et conviviale en m’appuyant sur les meilleures pratiques du secteur.</a:t>
            </a:r>
            <a:endParaRPr sz="1800"/>
          </a:p>
          <a:p>
            <a:pPr indent="431999" lvl="0" marL="0" rtl="0" algn="l">
              <a:spcBef>
                <a:spcPts val="0"/>
              </a:spcBef>
              <a:spcAft>
                <a:spcPts val="0"/>
              </a:spcAft>
              <a:buNone/>
            </a:pPr>
            <a:r>
              <a:rPr lang="fr" sz="1800"/>
              <a:t>Je suis déterminée à créer une application qui simplifiera la vie des parents et des babysitters et leur offrira une expérience agréable.</a:t>
            </a:r>
            <a:endParaRPr sz="1800"/>
          </a:p>
          <a:p>
            <a:pPr indent="431999" lvl="0" marL="0" rtl="0" algn="l">
              <a:spcBef>
                <a:spcPts val="0"/>
              </a:spcBef>
              <a:spcAft>
                <a:spcPts val="0"/>
              </a:spcAft>
              <a:buNone/>
            </a:pPr>
            <a:r>
              <a:rPr lang="fr" sz="1800"/>
              <a:t>Enfin, Je tiens à exprimer ma gratitude envers toutes les personnes qui ont soutenu ce projet et m’ont apporté leur aide et leur conseils jusqu’à présent. Votre appui est d’une importance capitale dans cette aventure.</a:t>
            </a:r>
            <a:endParaRPr sz="1800"/>
          </a:p>
          <a:p>
            <a:pPr indent="431999" lvl="0" marL="0" rtl="0" algn="l">
              <a:spcBef>
                <a:spcPts val="0"/>
              </a:spcBef>
              <a:spcAft>
                <a:spcPts val="0"/>
              </a:spcAft>
              <a:buNone/>
            </a:pPr>
            <a:r>
              <a:rPr lang="fr" sz="1800"/>
              <a:t>Merci pour votre attention, je suis disponible pour répondre à vos questions.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b="72279" l="0" r="0" t="0"/>
          <a:stretch/>
        </p:blipFill>
        <p:spPr>
          <a:xfrm>
            <a:off x="1" y="0"/>
            <a:ext cx="9143999" cy="944725"/>
          </a:xfrm>
          <a:prstGeom prst="rect">
            <a:avLst/>
          </a:prstGeom>
          <a:noFill/>
          <a:ln>
            <a:noFill/>
          </a:ln>
        </p:spPr>
      </p:pic>
      <p:sp>
        <p:nvSpPr>
          <p:cNvPr id="72" name="Google Shape;72;p15"/>
          <p:cNvSpPr txBox="1"/>
          <p:nvPr/>
        </p:nvSpPr>
        <p:spPr>
          <a:xfrm>
            <a:off x="48985" y="-90978"/>
            <a:ext cx="46326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4500">
                <a:solidFill>
                  <a:schemeClr val="dk1"/>
                </a:solidFill>
                <a:latin typeface="Times New Roman"/>
                <a:ea typeface="Times New Roman"/>
                <a:cs typeface="Times New Roman"/>
                <a:sym typeface="Times New Roman"/>
              </a:rPr>
              <a:t>Table of contents:</a:t>
            </a:r>
            <a:endParaRPr sz="1100">
              <a:solidFill>
                <a:schemeClr val="dk1"/>
              </a:solidFill>
            </a:endParaRPr>
          </a:p>
        </p:txBody>
      </p:sp>
      <p:pic>
        <p:nvPicPr>
          <p:cNvPr id="73" name="Google Shape;73;p15"/>
          <p:cNvPicPr preferRelativeResize="0"/>
          <p:nvPr/>
        </p:nvPicPr>
        <p:blipFill rotWithShape="1">
          <a:blip r:embed="rId4">
            <a:alphaModFix/>
          </a:blip>
          <a:srcRect b="12468" l="11106" r="10550" t="11170"/>
          <a:stretch/>
        </p:blipFill>
        <p:spPr>
          <a:xfrm>
            <a:off x="386984" y="993468"/>
            <a:ext cx="4029610" cy="3927653"/>
          </a:xfrm>
          <a:prstGeom prst="rect">
            <a:avLst/>
          </a:prstGeom>
          <a:noFill/>
          <a:ln>
            <a:noFill/>
          </a:ln>
        </p:spPr>
      </p:pic>
      <p:sp>
        <p:nvSpPr>
          <p:cNvPr id="74" name="Google Shape;74;p15"/>
          <p:cNvSpPr/>
          <p:nvPr/>
        </p:nvSpPr>
        <p:spPr>
          <a:xfrm>
            <a:off x="3600271" y="1074474"/>
            <a:ext cx="596018" cy="596018"/>
          </a:xfrm>
          <a:prstGeom prst="ellipse">
            <a:avLst/>
          </a:prstGeom>
          <a:solidFill>
            <a:srgbClr val="F8B7CD"/>
          </a:solidFill>
          <a:ln cap="flat" cmpd="sng" w="38100">
            <a:solidFill>
              <a:srgbClr val="F8B7C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fr" sz="2700">
                <a:solidFill>
                  <a:schemeClr val="lt1"/>
                </a:solidFill>
                <a:latin typeface="Calibri"/>
                <a:ea typeface="Calibri"/>
                <a:cs typeface="Calibri"/>
                <a:sym typeface="Calibri"/>
              </a:rPr>
              <a:t>1</a:t>
            </a:r>
            <a:endParaRPr sz="1100"/>
          </a:p>
        </p:txBody>
      </p:sp>
      <p:sp>
        <p:nvSpPr>
          <p:cNvPr id="75" name="Google Shape;75;p15"/>
          <p:cNvSpPr/>
          <p:nvPr/>
        </p:nvSpPr>
        <p:spPr>
          <a:xfrm>
            <a:off x="4092479" y="1638530"/>
            <a:ext cx="596018" cy="596017"/>
          </a:xfrm>
          <a:prstGeom prst="ellipse">
            <a:avLst/>
          </a:prstGeom>
          <a:solidFill>
            <a:srgbClr val="F8B7CD"/>
          </a:solidFill>
          <a:ln cap="flat" cmpd="sng" w="38100">
            <a:solidFill>
              <a:srgbClr val="F8B7C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fr" sz="2700">
                <a:solidFill>
                  <a:schemeClr val="lt1"/>
                </a:solidFill>
                <a:latin typeface="Calibri"/>
                <a:ea typeface="Calibri"/>
                <a:cs typeface="Calibri"/>
                <a:sym typeface="Calibri"/>
              </a:rPr>
              <a:t>2</a:t>
            </a:r>
            <a:endParaRPr sz="1100"/>
          </a:p>
        </p:txBody>
      </p:sp>
      <p:sp>
        <p:nvSpPr>
          <p:cNvPr id="76" name="Google Shape;76;p15"/>
          <p:cNvSpPr/>
          <p:nvPr/>
        </p:nvSpPr>
        <p:spPr>
          <a:xfrm>
            <a:off x="4341336" y="2353193"/>
            <a:ext cx="596018" cy="596017"/>
          </a:xfrm>
          <a:prstGeom prst="ellipse">
            <a:avLst/>
          </a:prstGeom>
          <a:solidFill>
            <a:srgbClr val="F8B7CD"/>
          </a:solidFill>
          <a:ln cap="flat" cmpd="sng" w="38100">
            <a:solidFill>
              <a:srgbClr val="F8B7C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fr" sz="2700">
                <a:solidFill>
                  <a:schemeClr val="lt1"/>
                </a:solidFill>
                <a:latin typeface="Calibri"/>
                <a:ea typeface="Calibri"/>
                <a:cs typeface="Calibri"/>
                <a:sym typeface="Calibri"/>
              </a:rPr>
              <a:t>3</a:t>
            </a:r>
            <a:endParaRPr sz="1100"/>
          </a:p>
        </p:txBody>
      </p:sp>
      <p:sp>
        <p:nvSpPr>
          <p:cNvPr id="77" name="Google Shape;77;p15"/>
          <p:cNvSpPr/>
          <p:nvPr/>
        </p:nvSpPr>
        <p:spPr>
          <a:xfrm>
            <a:off x="4091666" y="3795410"/>
            <a:ext cx="596018" cy="596018"/>
          </a:xfrm>
          <a:prstGeom prst="ellipse">
            <a:avLst/>
          </a:prstGeom>
          <a:solidFill>
            <a:srgbClr val="F8B7CD"/>
          </a:solidFill>
          <a:ln cap="flat" cmpd="sng" w="38100">
            <a:solidFill>
              <a:srgbClr val="F8B7C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fr" sz="2700">
                <a:solidFill>
                  <a:schemeClr val="lt1"/>
                </a:solidFill>
                <a:latin typeface="Calibri"/>
                <a:ea typeface="Calibri"/>
                <a:cs typeface="Calibri"/>
                <a:sym typeface="Calibri"/>
              </a:rPr>
              <a:t>5</a:t>
            </a:r>
            <a:endParaRPr sz="1100"/>
          </a:p>
        </p:txBody>
      </p:sp>
      <p:sp>
        <p:nvSpPr>
          <p:cNvPr id="78" name="Google Shape;78;p15"/>
          <p:cNvSpPr/>
          <p:nvPr/>
        </p:nvSpPr>
        <p:spPr>
          <a:xfrm>
            <a:off x="4345900" y="3125372"/>
            <a:ext cx="596018" cy="596018"/>
          </a:xfrm>
          <a:prstGeom prst="ellipse">
            <a:avLst/>
          </a:prstGeom>
          <a:solidFill>
            <a:srgbClr val="F8B7CD"/>
          </a:solidFill>
          <a:ln cap="flat" cmpd="sng" w="38100">
            <a:solidFill>
              <a:srgbClr val="F8B7C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fr" sz="2700">
                <a:solidFill>
                  <a:schemeClr val="lt1"/>
                </a:solidFill>
                <a:latin typeface="Calibri"/>
                <a:ea typeface="Calibri"/>
                <a:cs typeface="Calibri"/>
                <a:sym typeface="Calibri"/>
              </a:rPr>
              <a:t>4</a:t>
            </a:r>
            <a:endParaRPr sz="1100"/>
          </a:p>
        </p:txBody>
      </p:sp>
      <p:sp>
        <p:nvSpPr>
          <p:cNvPr id="79" name="Google Shape;79;p15"/>
          <p:cNvSpPr txBox="1"/>
          <p:nvPr/>
        </p:nvSpPr>
        <p:spPr>
          <a:xfrm>
            <a:off x="4233241" y="1153192"/>
            <a:ext cx="5154147"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fr" sz="2400">
                <a:solidFill>
                  <a:schemeClr val="lt1"/>
                </a:solidFill>
                <a:highlight>
                  <a:schemeClr val="dk1"/>
                </a:highlight>
                <a:latin typeface="Calibri"/>
                <a:ea typeface="Calibri"/>
                <a:cs typeface="Calibri"/>
                <a:sym typeface="Calibri"/>
              </a:rPr>
              <a:t>Introduction (Problem statement)</a:t>
            </a:r>
            <a:endParaRPr sz="1100">
              <a:solidFill>
                <a:schemeClr val="lt1"/>
              </a:solidFill>
              <a:highlight>
                <a:schemeClr val="dk1"/>
              </a:highlight>
            </a:endParaRPr>
          </a:p>
        </p:txBody>
      </p:sp>
      <p:sp>
        <p:nvSpPr>
          <p:cNvPr id="80" name="Google Shape;80;p15"/>
          <p:cNvSpPr txBox="1"/>
          <p:nvPr/>
        </p:nvSpPr>
        <p:spPr>
          <a:xfrm>
            <a:off x="5080666" y="1914828"/>
            <a:ext cx="3337507"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b="1" sz="2700">
              <a:solidFill>
                <a:schemeClr val="dk1"/>
              </a:solidFill>
              <a:latin typeface="Calibri"/>
              <a:ea typeface="Calibri"/>
              <a:cs typeface="Calibri"/>
              <a:sym typeface="Calibri"/>
            </a:endParaRPr>
          </a:p>
        </p:txBody>
      </p:sp>
      <p:sp>
        <p:nvSpPr>
          <p:cNvPr id="81" name="Google Shape;81;p15"/>
          <p:cNvSpPr txBox="1"/>
          <p:nvPr/>
        </p:nvSpPr>
        <p:spPr>
          <a:xfrm>
            <a:off x="4740724" y="1694706"/>
            <a:ext cx="3628481"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fr" sz="2400">
                <a:solidFill>
                  <a:schemeClr val="lt1"/>
                </a:solidFill>
                <a:latin typeface="Calibri"/>
                <a:ea typeface="Calibri"/>
                <a:cs typeface="Calibri"/>
                <a:sym typeface="Calibri"/>
              </a:rPr>
              <a:t>Overview of SitterConnect </a:t>
            </a:r>
            <a:endParaRPr sz="1100">
              <a:solidFill>
                <a:schemeClr val="lt1"/>
              </a:solidFill>
            </a:endParaRPr>
          </a:p>
        </p:txBody>
      </p:sp>
      <p:sp>
        <p:nvSpPr>
          <p:cNvPr id="82" name="Google Shape;82;p15"/>
          <p:cNvSpPr txBox="1"/>
          <p:nvPr/>
        </p:nvSpPr>
        <p:spPr>
          <a:xfrm>
            <a:off x="5000414" y="2431910"/>
            <a:ext cx="3628481"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fr" sz="2400">
                <a:solidFill>
                  <a:schemeClr val="lt1"/>
                </a:solidFill>
                <a:latin typeface="Calibri"/>
                <a:ea typeface="Calibri"/>
                <a:cs typeface="Calibri"/>
                <a:sym typeface="Calibri"/>
              </a:rPr>
              <a:t>Features of the application</a:t>
            </a:r>
            <a:endParaRPr sz="1100">
              <a:solidFill>
                <a:schemeClr val="lt1"/>
              </a:solidFill>
            </a:endParaRPr>
          </a:p>
        </p:txBody>
      </p:sp>
      <p:sp>
        <p:nvSpPr>
          <p:cNvPr id="83" name="Google Shape;83;p15"/>
          <p:cNvSpPr/>
          <p:nvPr/>
        </p:nvSpPr>
        <p:spPr>
          <a:xfrm>
            <a:off x="3644046" y="4361705"/>
            <a:ext cx="596018" cy="596018"/>
          </a:xfrm>
          <a:prstGeom prst="ellipse">
            <a:avLst/>
          </a:prstGeom>
          <a:solidFill>
            <a:srgbClr val="F8B7CD"/>
          </a:solidFill>
          <a:ln cap="flat" cmpd="sng" w="38100">
            <a:solidFill>
              <a:srgbClr val="F8B7C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fr" sz="2700">
                <a:solidFill>
                  <a:schemeClr val="lt1"/>
                </a:solidFill>
                <a:latin typeface="Calibri"/>
                <a:ea typeface="Calibri"/>
                <a:cs typeface="Calibri"/>
                <a:sym typeface="Calibri"/>
              </a:rPr>
              <a:t>6</a:t>
            </a:r>
            <a:endParaRPr sz="1100"/>
          </a:p>
        </p:txBody>
      </p:sp>
      <p:sp>
        <p:nvSpPr>
          <p:cNvPr id="84" name="Google Shape;84;p15"/>
          <p:cNvSpPr txBox="1"/>
          <p:nvPr/>
        </p:nvSpPr>
        <p:spPr>
          <a:xfrm>
            <a:off x="5011803" y="3204089"/>
            <a:ext cx="3628480"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fr" sz="2400">
                <a:solidFill>
                  <a:schemeClr val="lt1"/>
                </a:solidFill>
                <a:latin typeface="Calibri"/>
                <a:ea typeface="Calibri"/>
                <a:cs typeface="Calibri"/>
                <a:sym typeface="Calibri"/>
              </a:rPr>
              <a:t>Conception/Diagrams</a:t>
            </a:r>
            <a:endParaRPr b="1" sz="2400">
              <a:solidFill>
                <a:schemeClr val="lt1"/>
              </a:solidFill>
              <a:latin typeface="Calibri"/>
              <a:ea typeface="Calibri"/>
              <a:cs typeface="Calibri"/>
              <a:sym typeface="Calibri"/>
            </a:endParaRPr>
          </a:p>
        </p:txBody>
      </p:sp>
      <p:sp>
        <p:nvSpPr>
          <p:cNvPr id="85" name="Google Shape;85;p15"/>
          <p:cNvSpPr txBox="1"/>
          <p:nvPr/>
        </p:nvSpPr>
        <p:spPr>
          <a:xfrm>
            <a:off x="4747481" y="3907274"/>
            <a:ext cx="3628480"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fr" sz="2400">
                <a:solidFill>
                  <a:schemeClr val="lt1"/>
                </a:solidFill>
                <a:latin typeface="Calibri"/>
                <a:ea typeface="Calibri"/>
                <a:cs typeface="Calibri"/>
                <a:sym typeface="Calibri"/>
              </a:rPr>
              <a:t>Technologies used</a:t>
            </a:r>
            <a:endParaRPr sz="1100">
              <a:solidFill>
                <a:schemeClr val="lt1"/>
              </a:solidFill>
            </a:endParaRPr>
          </a:p>
        </p:txBody>
      </p:sp>
      <p:sp>
        <p:nvSpPr>
          <p:cNvPr id="86" name="Google Shape;86;p15"/>
          <p:cNvSpPr txBox="1"/>
          <p:nvPr/>
        </p:nvSpPr>
        <p:spPr>
          <a:xfrm>
            <a:off x="4324012" y="4488871"/>
            <a:ext cx="3628481"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fr" sz="2400">
                <a:solidFill>
                  <a:schemeClr val="lt1"/>
                </a:solidFill>
                <a:latin typeface="Calibri"/>
                <a:ea typeface="Calibri"/>
                <a:cs typeface="Calibri"/>
                <a:sym typeface="Calibri"/>
              </a:rPr>
              <a:t>Conclusion</a:t>
            </a:r>
            <a:endParaRPr sz="11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6"/>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92" name="Google Shape;92;p16"/>
          <p:cNvPicPr preferRelativeResize="0"/>
          <p:nvPr/>
        </p:nvPicPr>
        <p:blipFill rotWithShape="1">
          <a:blip r:embed="rId4">
            <a:alphaModFix/>
          </a:blip>
          <a:srcRect b="0" l="0" r="0" t="0"/>
          <a:stretch/>
        </p:blipFill>
        <p:spPr>
          <a:xfrm>
            <a:off x="6647648" y="2196549"/>
            <a:ext cx="2953559" cy="2953559"/>
          </a:xfrm>
          <a:prstGeom prst="rect">
            <a:avLst/>
          </a:prstGeom>
          <a:noFill/>
          <a:ln>
            <a:noFill/>
          </a:ln>
        </p:spPr>
      </p:pic>
      <p:sp>
        <p:nvSpPr>
          <p:cNvPr id="93" name="Google Shape;93;p16"/>
          <p:cNvSpPr txBox="1"/>
          <p:nvPr/>
        </p:nvSpPr>
        <p:spPr>
          <a:xfrm>
            <a:off x="1306050" y="1287325"/>
            <a:ext cx="5443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200"/>
              <a:t>I wanted to go out and change the world but i didn’t find a babysitter.</a:t>
            </a:r>
            <a:endParaRPr sz="3200"/>
          </a:p>
        </p:txBody>
      </p:sp>
      <p:pic>
        <p:nvPicPr>
          <p:cNvPr id="94" name="Google Shape;94;p16"/>
          <p:cNvPicPr preferRelativeResize="0"/>
          <p:nvPr/>
        </p:nvPicPr>
        <p:blipFill>
          <a:blip r:embed="rId5">
            <a:alphaModFix/>
          </a:blip>
          <a:stretch>
            <a:fillRect/>
          </a:stretch>
        </p:blipFill>
        <p:spPr>
          <a:xfrm>
            <a:off x="-755250" y="-529475"/>
            <a:ext cx="8726125" cy="521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pic>
        <p:nvPicPr>
          <p:cNvPr id="99" name="Google Shape;99;p17"/>
          <p:cNvPicPr preferRelativeResize="0"/>
          <p:nvPr/>
        </p:nvPicPr>
        <p:blipFill rotWithShape="1">
          <a:blip r:embed="rId3">
            <a:alphaModFix/>
          </a:blip>
          <a:srcRect b="72279" l="0" r="0" t="0"/>
          <a:stretch/>
        </p:blipFill>
        <p:spPr>
          <a:xfrm>
            <a:off x="1" y="0"/>
            <a:ext cx="9143999" cy="944725"/>
          </a:xfrm>
          <a:prstGeom prst="rect">
            <a:avLst/>
          </a:prstGeom>
          <a:noFill/>
          <a:ln>
            <a:noFill/>
          </a:ln>
        </p:spPr>
      </p:pic>
      <p:sp>
        <p:nvSpPr>
          <p:cNvPr id="100" name="Google Shape;100;p17"/>
          <p:cNvSpPr txBox="1"/>
          <p:nvPr/>
        </p:nvSpPr>
        <p:spPr>
          <a:xfrm>
            <a:off x="48985" y="-90978"/>
            <a:ext cx="52332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fr" sz="4500">
                <a:solidFill>
                  <a:schemeClr val="dk1"/>
                </a:solidFill>
                <a:latin typeface="Times New Roman"/>
                <a:ea typeface="Times New Roman"/>
                <a:cs typeface="Times New Roman"/>
                <a:sym typeface="Times New Roman"/>
              </a:rPr>
              <a:t>Problem statement:</a:t>
            </a:r>
            <a:endParaRPr sz="1100">
              <a:solidFill>
                <a:schemeClr val="dk1"/>
              </a:solidFill>
            </a:endParaRPr>
          </a:p>
        </p:txBody>
      </p:sp>
      <p:sp>
        <p:nvSpPr>
          <p:cNvPr id="101" name="Google Shape;101;p17"/>
          <p:cNvSpPr/>
          <p:nvPr/>
        </p:nvSpPr>
        <p:spPr>
          <a:xfrm>
            <a:off x="950878" y="761747"/>
            <a:ext cx="3092984" cy="3060573"/>
          </a:xfrm>
          <a:prstGeom prst="ellipse">
            <a:avLst/>
          </a:prstGeom>
          <a:blipFill rotWithShape="1">
            <a:blip r:embed="rId4">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2" name="Google Shape;102;p17"/>
          <p:cNvSpPr/>
          <p:nvPr/>
        </p:nvSpPr>
        <p:spPr>
          <a:xfrm>
            <a:off x="5102607" y="764191"/>
            <a:ext cx="3090515" cy="3058130"/>
          </a:xfrm>
          <a:prstGeom prst="ellipse">
            <a:avLst/>
          </a:prstGeom>
          <a:blipFill rotWithShape="1">
            <a:blip r:embed="rId5">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3" name="Google Shape;103;p17"/>
          <p:cNvSpPr/>
          <p:nvPr/>
        </p:nvSpPr>
        <p:spPr>
          <a:xfrm>
            <a:off x="71700" y="3988550"/>
            <a:ext cx="9000600" cy="1471800"/>
          </a:xfrm>
          <a:prstGeom prst="roundRect">
            <a:avLst>
              <a:gd fmla="val 16667" name="adj"/>
            </a:avLst>
          </a:prstGeom>
          <a:noFill/>
          <a:ln cap="flat" cmpd="sng" w="38100">
            <a:solidFill>
              <a:srgbClr val="F8B7C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4" name="Google Shape;104;p17"/>
          <p:cNvSpPr txBox="1"/>
          <p:nvPr/>
        </p:nvSpPr>
        <p:spPr>
          <a:xfrm>
            <a:off x="252900" y="4071350"/>
            <a:ext cx="8819400" cy="900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fr" sz="1800" u="none" strike="noStrike">
                <a:solidFill>
                  <a:schemeClr val="lt1"/>
                </a:solidFill>
                <a:latin typeface="Times New Roman"/>
                <a:ea typeface="Times New Roman"/>
                <a:cs typeface="Times New Roman"/>
                <a:sym typeface="Times New Roman"/>
              </a:rPr>
              <a:t>Finding a reliable, trustworthy babysitter nearby is a real struggle for parents who have to work and sometimes they have no choice but to work from home and as you can see from the pictures, work and taking care of your children do not mix well.</a:t>
            </a:r>
            <a:endParaRPr b="1" sz="18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pic>
        <p:nvPicPr>
          <p:cNvPr id="109" name="Google Shape;109;p18"/>
          <p:cNvPicPr preferRelativeResize="0"/>
          <p:nvPr/>
        </p:nvPicPr>
        <p:blipFill rotWithShape="1">
          <a:blip r:embed="rId3">
            <a:alphaModFix/>
          </a:blip>
          <a:srcRect b="0" l="0" r="0" t="72690"/>
          <a:stretch/>
        </p:blipFill>
        <p:spPr>
          <a:xfrm>
            <a:off x="0" y="3326200"/>
            <a:ext cx="9144000" cy="1806850"/>
          </a:xfrm>
          <a:prstGeom prst="rect">
            <a:avLst/>
          </a:prstGeom>
          <a:noFill/>
          <a:ln>
            <a:noFill/>
          </a:ln>
        </p:spPr>
      </p:pic>
      <p:pic>
        <p:nvPicPr>
          <p:cNvPr id="110" name="Google Shape;110;p18"/>
          <p:cNvPicPr preferRelativeResize="0"/>
          <p:nvPr/>
        </p:nvPicPr>
        <p:blipFill>
          <a:blip r:embed="rId4">
            <a:alphaModFix/>
          </a:blip>
          <a:stretch>
            <a:fillRect/>
          </a:stretch>
        </p:blipFill>
        <p:spPr>
          <a:xfrm>
            <a:off x="4385725" y="77025"/>
            <a:ext cx="4838700" cy="4838700"/>
          </a:xfrm>
          <a:prstGeom prst="rect">
            <a:avLst/>
          </a:prstGeom>
          <a:noFill/>
          <a:ln>
            <a:noFill/>
          </a:ln>
        </p:spPr>
      </p:pic>
      <p:sp>
        <p:nvSpPr>
          <p:cNvPr id="111" name="Google Shape;111;p18"/>
          <p:cNvSpPr txBox="1"/>
          <p:nvPr/>
        </p:nvSpPr>
        <p:spPr>
          <a:xfrm>
            <a:off x="353950" y="4009250"/>
            <a:ext cx="329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3600">
                <a:solidFill>
                  <a:schemeClr val="dk1"/>
                </a:solidFill>
              </a:rPr>
              <a:t>Solution</a:t>
            </a:r>
            <a:endParaRPr b="1" sz="3600">
              <a:solidFill>
                <a:schemeClr val="dk1"/>
              </a:solidFill>
            </a:endParaRPr>
          </a:p>
        </p:txBody>
      </p:sp>
      <p:sp>
        <p:nvSpPr>
          <p:cNvPr id="112" name="Google Shape;112;p18"/>
          <p:cNvSpPr txBox="1"/>
          <p:nvPr/>
        </p:nvSpPr>
        <p:spPr>
          <a:xfrm>
            <a:off x="353950" y="835825"/>
            <a:ext cx="4760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solidFill>
                  <a:srgbClr val="F8B7CD"/>
                </a:solidFill>
              </a:rPr>
              <a:t>Sitter</a:t>
            </a:r>
            <a:r>
              <a:rPr b="1" lang="fr" sz="2400">
                <a:solidFill>
                  <a:srgbClr val="67A3D9"/>
                </a:solidFill>
              </a:rPr>
              <a:t>Connect</a:t>
            </a:r>
            <a:r>
              <a:rPr b="1" lang="fr" sz="2400"/>
              <a:t> </a:t>
            </a:r>
            <a:r>
              <a:rPr lang="fr" sz="2400"/>
              <a:t>is an application that connects babysitters to parents.</a:t>
            </a:r>
            <a:endParaRPr sz="2400"/>
          </a:p>
        </p:txBody>
      </p:sp>
      <p:sp>
        <p:nvSpPr>
          <p:cNvPr id="113" name="Google Shape;113;p18"/>
          <p:cNvSpPr txBox="1"/>
          <p:nvPr/>
        </p:nvSpPr>
        <p:spPr>
          <a:xfrm>
            <a:off x="353950" y="2033850"/>
            <a:ext cx="434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t>The right babysitter is now just a few clicks away.</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sp>
        <p:nvSpPr>
          <p:cNvPr id="118" name="Google Shape;118;p19"/>
          <p:cNvSpPr/>
          <p:nvPr/>
        </p:nvSpPr>
        <p:spPr>
          <a:xfrm>
            <a:off x="0" y="1804075"/>
            <a:ext cx="9144000" cy="983100"/>
          </a:xfrm>
          <a:prstGeom prst="rect">
            <a:avLst/>
          </a:prstGeom>
          <a:solidFill>
            <a:srgbClr val="67A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3137300" y="2270325"/>
            <a:ext cx="801000" cy="801000"/>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2400"/>
              <a:t>1</a:t>
            </a:r>
            <a:endParaRPr b="1" sz="2400"/>
          </a:p>
        </p:txBody>
      </p:sp>
      <p:sp>
        <p:nvSpPr>
          <p:cNvPr id="120" name="Google Shape;120;p19"/>
          <p:cNvSpPr/>
          <p:nvPr/>
        </p:nvSpPr>
        <p:spPr>
          <a:xfrm>
            <a:off x="4863638" y="2270325"/>
            <a:ext cx="801000" cy="801000"/>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2400"/>
              <a:t>2</a:t>
            </a:r>
            <a:endParaRPr b="1" sz="2400"/>
          </a:p>
        </p:txBody>
      </p:sp>
      <p:sp>
        <p:nvSpPr>
          <p:cNvPr id="121" name="Google Shape;121;p19"/>
          <p:cNvSpPr/>
          <p:nvPr/>
        </p:nvSpPr>
        <p:spPr>
          <a:xfrm>
            <a:off x="6868888" y="2270325"/>
            <a:ext cx="801000" cy="801000"/>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2400"/>
              <a:t>3</a:t>
            </a:r>
            <a:endParaRPr b="1" sz="2400"/>
          </a:p>
        </p:txBody>
      </p:sp>
      <p:grpSp>
        <p:nvGrpSpPr>
          <p:cNvPr id="122" name="Google Shape;122;p19"/>
          <p:cNvGrpSpPr/>
          <p:nvPr/>
        </p:nvGrpSpPr>
        <p:grpSpPr>
          <a:xfrm>
            <a:off x="134942" y="599367"/>
            <a:ext cx="2605952" cy="2959234"/>
            <a:chOff x="144642" y="764017"/>
            <a:chExt cx="2605952" cy="2959234"/>
          </a:xfrm>
        </p:grpSpPr>
        <p:grpSp>
          <p:nvGrpSpPr>
            <p:cNvPr id="123" name="Google Shape;123;p19"/>
            <p:cNvGrpSpPr/>
            <p:nvPr/>
          </p:nvGrpSpPr>
          <p:grpSpPr>
            <a:xfrm>
              <a:off x="257883" y="1230540"/>
              <a:ext cx="2492711" cy="2492711"/>
              <a:chOff x="2590525" y="1672500"/>
              <a:chExt cx="1788300" cy="1788300"/>
            </a:xfrm>
          </p:grpSpPr>
          <p:sp>
            <p:nvSpPr>
              <p:cNvPr id="124" name="Google Shape;124;p19"/>
              <p:cNvSpPr/>
              <p:nvPr/>
            </p:nvSpPr>
            <p:spPr>
              <a:xfrm>
                <a:off x="2590525" y="1672500"/>
                <a:ext cx="1788300" cy="1788300"/>
              </a:xfrm>
              <a:prstGeom prst="flowChartConnector">
                <a:avLst/>
              </a:prstGeom>
              <a:solidFill>
                <a:schemeClr val="dk1"/>
              </a:solidFill>
              <a:ln cap="flat" cmpd="sng" w="114300">
                <a:solidFill>
                  <a:srgbClr val="F8B7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2868475" y="1950450"/>
                <a:ext cx="1242600" cy="1242600"/>
              </a:xfrm>
              <a:prstGeom prst="flowChartConnector">
                <a:avLst/>
              </a:prstGeom>
              <a:solidFill>
                <a:schemeClr val="dk1"/>
              </a:solidFill>
              <a:ln cap="flat" cmpd="sng" w="114300">
                <a:solidFill>
                  <a:srgbClr val="F8B7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3225925" y="2307900"/>
                <a:ext cx="527700" cy="527700"/>
              </a:xfrm>
              <a:prstGeom prst="flowChartConnector">
                <a:avLst/>
              </a:prstGeom>
              <a:solidFill>
                <a:schemeClr val="dk1"/>
              </a:solidFill>
              <a:ln cap="flat" cmpd="sng" w="114300">
                <a:solidFill>
                  <a:srgbClr val="F8B7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19"/>
            <p:cNvGrpSpPr/>
            <p:nvPr/>
          </p:nvGrpSpPr>
          <p:grpSpPr>
            <a:xfrm flipH="1" rot="3164031">
              <a:off x="-137655" y="1521527"/>
              <a:ext cx="2057612" cy="310470"/>
              <a:chOff x="3613900" y="1815225"/>
              <a:chExt cx="2674800" cy="310500"/>
            </a:xfrm>
          </p:grpSpPr>
          <p:sp>
            <p:nvSpPr>
              <p:cNvPr id="128" name="Google Shape;128;p19"/>
              <p:cNvSpPr/>
              <p:nvPr/>
            </p:nvSpPr>
            <p:spPr>
              <a:xfrm>
                <a:off x="3613900" y="1918725"/>
                <a:ext cx="2659800" cy="1035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9" name="Google Shape;129;p19"/>
              <p:cNvSpPr/>
              <p:nvPr/>
            </p:nvSpPr>
            <p:spPr>
              <a:xfrm>
                <a:off x="5709100" y="1815225"/>
                <a:ext cx="579600" cy="103500"/>
              </a:xfrm>
              <a:prstGeom prst="parallelogram">
                <a:avLst>
                  <a:gd fmla="val 109976"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 name="Google Shape;130;p19"/>
              <p:cNvSpPr/>
              <p:nvPr/>
            </p:nvSpPr>
            <p:spPr>
              <a:xfrm flipH="1" rot="10800000">
                <a:off x="5709100" y="2022225"/>
                <a:ext cx="579600" cy="103500"/>
              </a:xfrm>
              <a:prstGeom prst="parallelogram">
                <a:avLst>
                  <a:gd fmla="val 109976"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sp>
        <p:nvSpPr>
          <p:cNvPr id="131" name="Google Shape;131;p19"/>
          <p:cNvSpPr txBox="1"/>
          <p:nvPr/>
        </p:nvSpPr>
        <p:spPr>
          <a:xfrm>
            <a:off x="2876850" y="972750"/>
            <a:ext cx="339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3600"/>
              <a:t>Objectives:</a:t>
            </a:r>
            <a:endParaRPr b="1" sz="3600"/>
          </a:p>
        </p:txBody>
      </p:sp>
      <p:sp>
        <p:nvSpPr>
          <p:cNvPr id="132" name="Google Shape;132;p19"/>
          <p:cNvSpPr txBox="1"/>
          <p:nvPr/>
        </p:nvSpPr>
        <p:spPr>
          <a:xfrm>
            <a:off x="2691200" y="2942750"/>
            <a:ext cx="1693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Parents will easily and quickly find a reliable, trustworthy babysitter that lives near them.  </a:t>
            </a:r>
            <a:endParaRPr/>
          </a:p>
        </p:txBody>
      </p:sp>
      <p:sp>
        <p:nvSpPr>
          <p:cNvPr id="133" name="Google Shape;133;p19"/>
          <p:cNvSpPr txBox="1"/>
          <p:nvPr/>
        </p:nvSpPr>
        <p:spPr>
          <a:xfrm>
            <a:off x="4261250" y="2942750"/>
            <a:ext cx="2005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rPr>
              <a:t>By registering on the application, babysitters will have the status of employees and may benefit from CNAS insurance, for example, which will cover them in case of a work accident.</a:t>
            </a:r>
            <a:endParaRPr>
              <a:solidFill>
                <a:schemeClr val="lt1"/>
              </a:solidFill>
            </a:endParaRPr>
          </a:p>
        </p:txBody>
      </p:sp>
      <p:sp>
        <p:nvSpPr>
          <p:cNvPr id="134" name="Google Shape;134;p19"/>
          <p:cNvSpPr txBox="1"/>
          <p:nvPr/>
        </p:nvSpPr>
        <p:spPr>
          <a:xfrm>
            <a:off x="6221400" y="2879600"/>
            <a:ext cx="2922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Roboto"/>
                <a:ea typeface="Roboto"/>
                <a:cs typeface="Roboto"/>
                <a:sym typeface="Roboto"/>
              </a:rPr>
              <a:t>generate revenue by:</a:t>
            </a:r>
            <a:endParaRPr>
              <a:solidFill>
                <a:schemeClr val="lt1"/>
              </a:solidFill>
              <a:latin typeface="Roboto"/>
              <a:ea typeface="Roboto"/>
              <a:cs typeface="Roboto"/>
              <a:sym typeface="Roboto"/>
            </a:endParaRPr>
          </a:p>
          <a:p>
            <a:pPr indent="0" lvl="0" marL="0" rtl="0" algn="l">
              <a:spcBef>
                <a:spcPts val="0"/>
              </a:spcBef>
              <a:spcAft>
                <a:spcPts val="0"/>
              </a:spcAft>
              <a:buNone/>
            </a:pPr>
            <a:r>
              <a:rPr lang="fr">
                <a:solidFill>
                  <a:schemeClr val="lt1"/>
                </a:solidFill>
                <a:latin typeface="Roboto"/>
                <a:ea typeface="Roboto"/>
                <a:cs typeface="Roboto"/>
                <a:sym typeface="Roboto"/>
              </a:rPr>
              <a:t>Offering a premium subscription plan that provides additional features</a:t>
            </a:r>
            <a:endParaRPr>
              <a:solidFill>
                <a:schemeClr val="lt1"/>
              </a:solidFill>
              <a:latin typeface="Roboto"/>
              <a:ea typeface="Roboto"/>
              <a:cs typeface="Roboto"/>
              <a:sym typeface="Roboto"/>
            </a:endParaRPr>
          </a:p>
          <a:p>
            <a:pPr indent="0" lvl="0" marL="0" rtl="0" algn="l">
              <a:spcBef>
                <a:spcPts val="0"/>
              </a:spcBef>
              <a:spcAft>
                <a:spcPts val="0"/>
              </a:spcAft>
              <a:buNone/>
            </a:pPr>
            <a:r>
              <a:rPr lang="fr">
                <a:solidFill>
                  <a:schemeClr val="lt1"/>
                </a:solidFill>
                <a:latin typeface="Roboto"/>
                <a:ea typeface="Roboto"/>
                <a:cs typeface="Roboto"/>
                <a:sym typeface="Roboto"/>
              </a:rPr>
              <a:t>Charging a commission on each booking made through the application.</a:t>
            </a:r>
            <a:endParaRPr>
              <a:solidFill>
                <a:schemeClr val="lt1"/>
              </a:solidFill>
              <a:latin typeface="Roboto"/>
              <a:ea typeface="Roboto"/>
              <a:cs typeface="Roboto"/>
              <a:sym typeface="Roboto"/>
            </a:endParaRPr>
          </a:p>
          <a:p>
            <a:pPr indent="0" lvl="0" marL="0" rtl="0" algn="l">
              <a:spcBef>
                <a:spcPts val="0"/>
              </a:spcBef>
              <a:spcAft>
                <a:spcPts val="0"/>
              </a:spcAft>
              <a:buNone/>
            </a:pPr>
            <a:r>
              <a:rPr lang="fr">
                <a:solidFill>
                  <a:schemeClr val="lt1"/>
                </a:solidFill>
                <a:latin typeface="Roboto"/>
                <a:ea typeface="Roboto"/>
                <a:cs typeface="Roboto"/>
                <a:sym typeface="Roboto"/>
              </a:rPr>
              <a:t>Implementing a referral program that rewards users who refer new clients to the application.</a:t>
            </a:r>
            <a:endParaRPr>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pic>
        <p:nvPicPr>
          <p:cNvPr id="139" name="Google Shape;139;p20"/>
          <p:cNvPicPr preferRelativeResize="0"/>
          <p:nvPr/>
        </p:nvPicPr>
        <p:blipFill rotWithShape="1">
          <a:blip r:embed="rId3">
            <a:alphaModFix/>
          </a:blip>
          <a:srcRect b="72279" l="0" r="0" t="0"/>
          <a:stretch/>
        </p:blipFill>
        <p:spPr>
          <a:xfrm>
            <a:off x="1" y="0"/>
            <a:ext cx="9144000" cy="944725"/>
          </a:xfrm>
          <a:prstGeom prst="rect">
            <a:avLst/>
          </a:prstGeom>
          <a:noFill/>
          <a:ln>
            <a:noFill/>
          </a:ln>
        </p:spPr>
      </p:pic>
      <p:sp>
        <p:nvSpPr>
          <p:cNvPr id="140" name="Google Shape;140;p20"/>
          <p:cNvSpPr txBox="1"/>
          <p:nvPr/>
        </p:nvSpPr>
        <p:spPr>
          <a:xfrm>
            <a:off x="0" y="0"/>
            <a:ext cx="4605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600">
                <a:solidFill>
                  <a:schemeClr val="dk1"/>
                </a:solidFill>
              </a:rPr>
              <a:t>Application’s features</a:t>
            </a:r>
            <a:endParaRPr sz="3600">
              <a:solidFill>
                <a:schemeClr val="dk1"/>
              </a:solidFill>
            </a:endParaRPr>
          </a:p>
        </p:txBody>
      </p:sp>
      <p:pic>
        <p:nvPicPr>
          <p:cNvPr id="141" name="Google Shape;141;p20"/>
          <p:cNvPicPr preferRelativeResize="0"/>
          <p:nvPr/>
        </p:nvPicPr>
        <p:blipFill>
          <a:blip r:embed="rId4">
            <a:alphaModFix/>
          </a:blip>
          <a:stretch>
            <a:fillRect/>
          </a:stretch>
        </p:blipFill>
        <p:spPr>
          <a:xfrm>
            <a:off x="2400163" y="944725"/>
            <a:ext cx="3893975" cy="3893975"/>
          </a:xfrm>
          <a:prstGeom prst="rect">
            <a:avLst/>
          </a:prstGeom>
          <a:noFill/>
          <a:ln>
            <a:noFill/>
          </a:ln>
        </p:spPr>
      </p:pic>
      <p:sp>
        <p:nvSpPr>
          <p:cNvPr id="142" name="Google Shape;142;p20"/>
          <p:cNvSpPr/>
          <p:nvPr/>
        </p:nvSpPr>
        <p:spPr>
          <a:xfrm>
            <a:off x="5926500" y="2632800"/>
            <a:ext cx="943500" cy="507000"/>
          </a:xfrm>
          <a:prstGeom prst="rightArrow">
            <a:avLst>
              <a:gd fmla="val 50000" name="adj1"/>
              <a:gd fmla="val 50000" name="adj2"/>
            </a:avLst>
          </a:prstGeom>
          <a:solidFill>
            <a:srgbClr val="F8B7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nvSpPr>
        <p:spPr>
          <a:xfrm>
            <a:off x="6798225" y="2571750"/>
            <a:ext cx="252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t>non-</a:t>
            </a:r>
            <a:r>
              <a:rPr b="1" lang="fr" sz="2400"/>
              <a:t>Functional</a:t>
            </a:r>
            <a:endParaRPr b="1" sz="2400"/>
          </a:p>
        </p:txBody>
      </p:sp>
      <p:sp>
        <p:nvSpPr>
          <p:cNvPr id="144" name="Google Shape;144;p20"/>
          <p:cNvSpPr/>
          <p:nvPr/>
        </p:nvSpPr>
        <p:spPr>
          <a:xfrm rot="10800000">
            <a:off x="1913875" y="2632800"/>
            <a:ext cx="943500" cy="507000"/>
          </a:xfrm>
          <a:prstGeom prst="rightArrow">
            <a:avLst>
              <a:gd fmla="val 50000" name="adj1"/>
              <a:gd fmla="val 50000" name="adj2"/>
            </a:avLst>
          </a:prstGeom>
          <a:solidFill>
            <a:srgbClr val="F8B7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nvSpPr>
        <p:spPr>
          <a:xfrm>
            <a:off x="226900" y="2609250"/>
            <a:ext cx="1821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t>Functional</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9" name="Shape 149"/>
        <p:cNvGrpSpPr/>
        <p:nvPr/>
      </p:nvGrpSpPr>
      <p:grpSpPr>
        <a:xfrm>
          <a:off x="0" y="0"/>
          <a:ext cx="0" cy="0"/>
          <a:chOff x="0" y="0"/>
          <a:chExt cx="0" cy="0"/>
        </a:xfrm>
      </p:grpSpPr>
      <p:pic>
        <p:nvPicPr>
          <p:cNvPr id="150" name="Google Shape;150;p21"/>
          <p:cNvPicPr preferRelativeResize="0"/>
          <p:nvPr/>
        </p:nvPicPr>
        <p:blipFill rotWithShape="1">
          <a:blip r:embed="rId3">
            <a:alphaModFix/>
          </a:blip>
          <a:srcRect b="72279" l="0" r="0" t="0"/>
          <a:stretch/>
        </p:blipFill>
        <p:spPr>
          <a:xfrm>
            <a:off x="1" y="0"/>
            <a:ext cx="9144000" cy="944725"/>
          </a:xfrm>
          <a:prstGeom prst="rect">
            <a:avLst/>
          </a:prstGeom>
          <a:noFill/>
          <a:ln>
            <a:noFill/>
          </a:ln>
        </p:spPr>
      </p:pic>
      <p:sp>
        <p:nvSpPr>
          <p:cNvPr id="151" name="Google Shape;151;p21"/>
          <p:cNvSpPr txBox="1"/>
          <p:nvPr/>
        </p:nvSpPr>
        <p:spPr>
          <a:xfrm>
            <a:off x="0" y="0"/>
            <a:ext cx="4605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600">
                <a:solidFill>
                  <a:schemeClr val="dk1"/>
                </a:solidFill>
              </a:rPr>
              <a:t>Application’s features</a:t>
            </a:r>
            <a:endParaRPr sz="3600">
              <a:solidFill>
                <a:schemeClr val="dk1"/>
              </a:solidFill>
            </a:endParaRPr>
          </a:p>
        </p:txBody>
      </p:sp>
      <p:sp>
        <p:nvSpPr>
          <p:cNvPr id="152" name="Google Shape;152;p21"/>
          <p:cNvSpPr/>
          <p:nvPr/>
        </p:nvSpPr>
        <p:spPr>
          <a:xfrm>
            <a:off x="3126575" y="891400"/>
            <a:ext cx="2442300" cy="2442300"/>
          </a:xfrm>
          <a:prstGeom prst="ellipse">
            <a:avLst/>
          </a:prstGeom>
          <a:solidFill>
            <a:srgbClr val="F8B7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800">
                <a:solidFill>
                  <a:schemeClr val="dk1"/>
                </a:solidFill>
              </a:rPr>
              <a:t>Functional requirements</a:t>
            </a:r>
            <a:endParaRPr b="1" sz="1800">
              <a:solidFill>
                <a:schemeClr val="dk1"/>
              </a:solidFill>
            </a:endParaRPr>
          </a:p>
        </p:txBody>
      </p:sp>
      <p:sp>
        <p:nvSpPr>
          <p:cNvPr id="153" name="Google Shape;153;p21"/>
          <p:cNvSpPr/>
          <p:nvPr/>
        </p:nvSpPr>
        <p:spPr>
          <a:xfrm>
            <a:off x="717700" y="1373800"/>
            <a:ext cx="1477500" cy="1477500"/>
          </a:xfrm>
          <a:prstGeom prst="ellipse">
            <a:avLst/>
          </a:prstGeom>
          <a:solidFill>
            <a:srgbClr val="F8B7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users can manage their accounts.</a:t>
            </a:r>
            <a:endParaRPr/>
          </a:p>
        </p:txBody>
      </p:sp>
      <p:sp>
        <p:nvSpPr>
          <p:cNvPr id="154" name="Google Shape;154;p21"/>
          <p:cNvSpPr/>
          <p:nvPr/>
        </p:nvSpPr>
        <p:spPr>
          <a:xfrm>
            <a:off x="1180550" y="3181325"/>
            <a:ext cx="1477500" cy="1477500"/>
          </a:xfrm>
          <a:prstGeom prst="ellipse">
            <a:avLst/>
          </a:prstGeom>
          <a:solidFill>
            <a:srgbClr val="F8B7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users can manage their profiles.</a:t>
            </a:r>
            <a:endParaRPr/>
          </a:p>
        </p:txBody>
      </p:sp>
      <p:sp>
        <p:nvSpPr>
          <p:cNvPr id="155" name="Google Shape;155;p21"/>
          <p:cNvSpPr/>
          <p:nvPr/>
        </p:nvSpPr>
        <p:spPr>
          <a:xfrm>
            <a:off x="3608975" y="3666000"/>
            <a:ext cx="1477500" cy="1477500"/>
          </a:xfrm>
          <a:prstGeom prst="ellipse">
            <a:avLst/>
          </a:prstGeom>
          <a:solidFill>
            <a:srgbClr val="F8B7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Parents can filter their search for a babysitter.</a:t>
            </a:r>
            <a:endParaRPr/>
          </a:p>
        </p:txBody>
      </p:sp>
      <p:sp>
        <p:nvSpPr>
          <p:cNvPr id="156" name="Google Shape;156;p21"/>
          <p:cNvSpPr/>
          <p:nvPr/>
        </p:nvSpPr>
        <p:spPr>
          <a:xfrm>
            <a:off x="5878313" y="3181325"/>
            <a:ext cx="1477500" cy="1477500"/>
          </a:xfrm>
          <a:prstGeom prst="ellipse">
            <a:avLst/>
          </a:prstGeom>
          <a:solidFill>
            <a:srgbClr val="F8B7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Parents can make reservations.</a:t>
            </a:r>
            <a:endParaRPr/>
          </a:p>
        </p:txBody>
      </p:sp>
      <p:sp>
        <p:nvSpPr>
          <p:cNvPr id="157" name="Google Shape;157;p21"/>
          <p:cNvSpPr/>
          <p:nvPr/>
        </p:nvSpPr>
        <p:spPr>
          <a:xfrm>
            <a:off x="6662725" y="1373800"/>
            <a:ext cx="1477500" cy="1477500"/>
          </a:xfrm>
          <a:prstGeom prst="ellipse">
            <a:avLst/>
          </a:prstGeom>
          <a:solidFill>
            <a:srgbClr val="F8B7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babysitters can confirm or reject a reservation.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sp>
        <p:nvSpPr>
          <p:cNvPr id="162" name="Google Shape;162;p22"/>
          <p:cNvSpPr/>
          <p:nvPr/>
        </p:nvSpPr>
        <p:spPr>
          <a:xfrm>
            <a:off x="3419675" y="1274402"/>
            <a:ext cx="2129400" cy="2129400"/>
          </a:xfrm>
          <a:prstGeom prst="ellipse">
            <a:avLst/>
          </a:prstGeom>
          <a:solidFill>
            <a:srgbClr val="F8B7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800">
                <a:solidFill>
                  <a:schemeClr val="dk1"/>
                </a:solidFill>
              </a:rPr>
              <a:t>non-</a:t>
            </a:r>
            <a:r>
              <a:rPr b="1" lang="fr" sz="1800">
                <a:solidFill>
                  <a:schemeClr val="dk1"/>
                </a:solidFill>
              </a:rPr>
              <a:t>Functional requirements</a:t>
            </a:r>
            <a:endParaRPr b="1" sz="1800">
              <a:solidFill>
                <a:schemeClr val="dk1"/>
              </a:solidFill>
            </a:endParaRPr>
          </a:p>
        </p:txBody>
      </p:sp>
      <p:sp>
        <p:nvSpPr>
          <p:cNvPr id="163" name="Google Shape;163;p22"/>
          <p:cNvSpPr/>
          <p:nvPr/>
        </p:nvSpPr>
        <p:spPr>
          <a:xfrm>
            <a:off x="717700" y="1373800"/>
            <a:ext cx="1477500" cy="1477500"/>
          </a:xfrm>
          <a:prstGeom prst="ellipse">
            <a:avLst/>
          </a:prstGeom>
          <a:solidFill>
            <a:srgbClr val="F8B7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Security</a:t>
            </a:r>
            <a:endParaRPr/>
          </a:p>
        </p:txBody>
      </p:sp>
      <p:sp>
        <p:nvSpPr>
          <p:cNvPr id="164" name="Google Shape;164;p22"/>
          <p:cNvSpPr/>
          <p:nvPr/>
        </p:nvSpPr>
        <p:spPr>
          <a:xfrm>
            <a:off x="1180550" y="3181325"/>
            <a:ext cx="1477500" cy="1477500"/>
          </a:xfrm>
          <a:prstGeom prst="ellipse">
            <a:avLst/>
          </a:prstGeom>
          <a:solidFill>
            <a:srgbClr val="F8B7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Performance</a:t>
            </a:r>
            <a:endParaRPr/>
          </a:p>
        </p:txBody>
      </p:sp>
      <p:sp>
        <p:nvSpPr>
          <p:cNvPr id="165" name="Google Shape;165;p22"/>
          <p:cNvSpPr/>
          <p:nvPr/>
        </p:nvSpPr>
        <p:spPr>
          <a:xfrm>
            <a:off x="3608975" y="3666000"/>
            <a:ext cx="1477500" cy="1477500"/>
          </a:xfrm>
          <a:prstGeom prst="ellipse">
            <a:avLst/>
          </a:prstGeom>
          <a:solidFill>
            <a:srgbClr val="F8B7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user-friendly interface</a:t>
            </a:r>
            <a:endParaRPr/>
          </a:p>
        </p:txBody>
      </p:sp>
      <p:sp>
        <p:nvSpPr>
          <p:cNvPr id="166" name="Google Shape;166;p22"/>
          <p:cNvSpPr/>
          <p:nvPr/>
        </p:nvSpPr>
        <p:spPr>
          <a:xfrm>
            <a:off x="5878313" y="3181325"/>
            <a:ext cx="1477500" cy="1477500"/>
          </a:xfrm>
          <a:prstGeom prst="ellipse">
            <a:avLst/>
          </a:prstGeom>
          <a:solidFill>
            <a:srgbClr val="F8B7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reliability</a:t>
            </a:r>
            <a:endParaRPr/>
          </a:p>
        </p:txBody>
      </p:sp>
      <p:sp>
        <p:nvSpPr>
          <p:cNvPr id="167" name="Google Shape;167;p22"/>
          <p:cNvSpPr/>
          <p:nvPr/>
        </p:nvSpPr>
        <p:spPr>
          <a:xfrm>
            <a:off x="6662725" y="1373800"/>
            <a:ext cx="1477500" cy="1477500"/>
          </a:xfrm>
          <a:prstGeom prst="ellipse">
            <a:avLst/>
          </a:prstGeom>
          <a:solidFill>
            <a:srgbClr val="F8B7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scalabilty</a:t>
            </a:r>
            <a:endParaRPr/>
          </a:p>
        </p:txBody>
      </p:sp>
      <p:pic>
        <p:nvPicPr>
          <p:cNvPr id="168" name="Google Shape;168;p22"/>
          <p:cNvPicPr preferRelativeResize="0"/>
          <p:nvPr/>
        </p:nvPicPr>
        <p:blipFill rotWithShape="1">
          <a:blip r:embed="rId3">
            <a:alphaModFix/>
          </a:blip>
          <a:srcRect b="72279" l="0" r="0" t="0"/>
          <a:stretch/>
        </p:blipFill>
        <p:spPr>
          <a:xfrm>
            <a:off x="0" y="0"/>
            <a:ext cx="9144000" cy="1235675"/>
          </a:xfrm>
          <a:prstGeom prst="rect">
            <a:avLst/>
          </a:prstGeom>
          <a:noFill/>
          <a:ln>
            <a:noFill/>
          </a:ln>
        </p:spPr>
      </p:pic>
      <p:sp>
        <p:nvSpPr>
          <p:cNvPr id="169" name="Google Shape;169;p22"/>
          <p:cNvSpPr txBox="1"/>
          <p:nvPr/>
        </p:nvSpPr>
        <p:spPr>
          <a:xfrm>
            <a:off x="69625" y="0"/>
            <a:ext cx="4605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600">
                <a:solidFill>
                  <a:schemeClr val="dk1"/>
                </a:solidFill>
              </a:rPr>
              <a:t>Application’s features</a:t>
            </a:r>
            <a:endParaRPr sz="3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