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0"/>
  </p:notesMasterIdLst>
  <p:sldIdLst>
    <p:sldId id="256" r:id="rId2"/>
    <p:sldId id="293" r:id="rId3"/>
    <p:sldId id="257" r:id="rId4"/>
    <p:sldId id="258" r:id="rId5"/>
    <p:sldId id="259" r:id="rId6"/>
    <p:sldId id="260" r:id="rId7"/>
    <p:sldId id="261" r:id="rId8"/>
    <p:sldId id="286" r:id="rId9"/>
    <p:sldId id="287" r:id="rId10"/>
    <p:sldId id="288" r:id="rId11"/>
    <p:sldId id="263" r:id="rId12"/>
    <p:sldId id="285" r:id="rId13"/>
    <p:sldId id="289" r:id="rId14"/>
    <p:sldId id="290" r:id="rId15"/>
    <p:sldId id="291" r:id="rId16"/>
    <p:sldId id="292" r:id="rId17"/>
    <p:sldId id="279" r:id="rId18"/>
    <p:sldId id="278" r:id="rId19"/>
  </p:sldIdLst>
  <p:sldSz cx="9144000" cy="5143500" type="screen16x9"/>
  <p:notesSz cx="6858000" cy="9144000"/>
  <p:embeddedFontLst>
    <p:embeddedFont>
      <p:font typeface="Britannic Bold" panose="020B0903060703020204" pitchFamily="34" charset="0"/>
      <p:regular r:id="rId21"/>
    </p:embeddedFont>
    <p:embeddedFont>
      <p:font typeface="Calibri" panose="020F0502020204030204" pitchFamily="34" charset="0"/>
      <p:regular r:id="rId22"/>
      <p:bold r:id="rId23"/>
      <p:italic r:id="rId24"/>
      <p:boldItalic r:id="rId25"/>
    </p:embeddedFont>
    <p:embeddedFont>
      <p:font typeface="Poppins" panose="020B0604020202020204" charset="0"/>
      <p:regular r:id="rId26"/>
      <p:bold r:id="rId27"/>
      <p:italic r:id="rId28"/>
      <p:boldItalic r:id="rId29"/>
    </p:embeddedFont>
    <p:embeddedFont>
      <p:font typeface="Poppins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2BB95B-EFE8-4A1C-8F86-21096A5653E6}">
  <a:tblStyle styleId="{D12BB95B-EFE8-4A1C-8F86-21096A5653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0" d="100"/>
          <a:sy n="120" d="100"/>
        </p:scale>
        <p:origin x="606" y="9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162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290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948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190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822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41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43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21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121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kaggle/sf-salaries"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hyperlink" Target="https://transparentcalifornia.com/salaries/al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1961926" y="762450"/>
            <a:ext cx="6132076" cy="23942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C000"/>
                </a:solidFill>
                <a:latin typeface="Britannic Bold" panose="020B0903060703020204" pitchFamily="34" charset="0"/>
              </a:rPr>
              <a:t>San </a:t>
            </a:r>
            <a:r>
              <a:rPr lang="en-US" dirty="0">
                <a:solidFill>
                  <a:srgbClr val="FFC000"/>
                </a:solidFill>
                <a:latin typeface="Britannic Bold" panose="020B0903060703020204" pitchFamily="34" charset="0"/>
              </a:rPr>
              <a:t>Francisco Salary Analysis 2011 - 2014</a:t>
            </a:r>
            <a:endParaRPr dirty="0">
              <a:solidFill>
                <a:srgbClr val="FFC000"/>
              </a:solidFill>
              <a:latin typeface="Britannic Bold" panose="020B0903060703020204" pitchFamily="34" charset="0"/>
            </a:endParaRPr>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EF2A643-E6F0-4191-B357-08BCEB411EB3}"/>
              </a:ext>
            </a:extLst>
          </p:cNvPr>
          <p:cNvSpPr txBox="1"/>
          <p:nvPr/>
        </p:nvSpPr>
        <p:spPr>
          <a:xfrm>
            <a:off x="1856099" y="3614295"/>
            <a:ext cx="2106096" cy="307777"/>
          </a:xfrm>
          <a:prstGeom prst="rect">
            <a:avLst/>
          </a:prstGeom>
          <a:noFill/>
        </p:spPr>
        <p:txBody>
          <a:bodyPr wrap="square" rtlCol="0">
            <a:spAutoFit/>
          </a:bodyPr>
          <a:lstStyle/>
          <a:p>
            <a:r>
              <a:rPr lang="en-US" dirty="0">
                <a:solidFill>
                  <a:srgbClr val="FFC000"/>
                </a:solidFill>
                <a:latin typeface="Britannic Bold" panose="020B0903060703020204" pitchFamily="34" charset="0"/>
              </a:rPr>
              <a:t>Present by Lina 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3" name="Google Shape;193;p19"/>
          <p:cNvSpPr txBox="1">
            <a:spLocks noGrp="1"/>
          </p:cNvSpPr>
          <p:nvPr>
            <p:ph type="title"/>
          </p:nvPr>
        </p:nvSpPr>
        <p:spPr>
          <a:xfrm>
            <a:off x="709485" y="6683"/>
            <a:ext cx="7263854" cy="683100"/>
          </a:xfrm>
          <a:prstGeom prst="rect">
            <a:avLst/>
          </a:prstGeom>
        </p:spPr>
        <p:txBody>
          <a:bodyPr spcFirstLastPara="1" wrap="square" lIns="91425" tIns="91425" rIns="91425" bIns="91425" anchor="b" anchorCtr="0">
            <a:noAutofit/>
          </a:bodyPr>
          <a:lstStyle/>
          <a:p>
            <a:pPr>
              <a:spcBef>
                <a:spcPts val="600"/>
              </a:spcBef>
            </a:pPr>
            <a:r>
              <a:rPr lang="en-US" sz="3600" b="1" dirty="0">
                <a:solidFill>
                  <a:srgbClr val="FFC000"/>
                </a:solidFill>
              </a:rPr>
              <a:t>Analysis via </a:t>
            </a:r>
            <a:r>
              <a:rPr lang="en-US" sz="3600" b="1" dirty="0" err="1">
                <a:solidFill>
                  <a:srgbClr val="FFC000"/>
                </a:solidFill>
              </a:rPr>
              <a:t>Jupyter</a:t>
            </a:r>
            <a:r>
              <a:rPr lang="en-US" dirty="0">
                <a:solidFill>
                  <a:srgbClr val="FFC000"/>
                </a:solidFill>
              </a:rPr>
              <a:t> </a:t>
            </a:r>
            <a:r>
              <a:rPr lang="en-US" sz="3600" b="1" dirty="0">
                <a:solidFill>
                  <a:srgbClr val="FFC000"/>
                </a:solidFill>
              </a:rPr>
              <a:t>Results</a:t>
            </a:r>
          </a:p>
        </p:txBody>
      </p:sp>
      <p:sp>
        <p:nvSpPr>
          <p:cNvPr id="13" name="TextBox 12">
            <a:extLst>
              <a:ext uri="{FF2B5EF4-FFF2-40B4-BE49-F238E27FC236}">
                <a16:creationId xmlns:a16="http://schemas.microsoft.com/office/drawing/2014/main" id="{C94A03D9-A989-4C2A-8BE4-D2CB6E3A6CAB}"/>
              </a:ext>
            </a:extLst>
          </p:cNvPr>
          <p:cNvSpPr txBox="1"/>
          <p:nvPr/>
        </p:nvSpPr>
        <p:spPr>
          <a:xfrm>
            <a:off x="0" y="623479"/>
            <a:ext cx="5489003" cy="261610"/>
          </a:xfrm>
          <a:prstGeom prst="rect">
            <a:avLst/>
          </a:prstGeom>
          <a:noFill/>
        </p:spPr>
        <p:txBody>
          <a:bodyPr wrap="none" rtlCol="0">
            <a:spAutoFit/>
          </a:bodyPr>
          <a:lstStyle/>
          <a:p>
            <a:pPr marL="0" marR="0" lvl="7"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CAAE9C">
                    <a:lumMod val="50000"/>
                  </a:srgbClr>
                </a:solidFill>
                <a:effectLst/>
                <a:uLnTx/>
                <a:uFillTx/>
                <a:latin typeface="Arial"/>
                <a:cs typeface="Arial"/>
                <a:sym typeface="Arial"/>
              </a:rPr>
              <a:t>How many employees earn less than $100,000 annually and what are their job titles?</a:t>
            </a:r>
          </a:p>
        </p:txBody>
      </p:sp>
      <p:pic>
        <p:nvPicPr>
          <p:cNvPr id="3" name="Picture 2" descr="Table&#10;&#10;Description automatically generated">
            <a:extLst>
              <a:ext uri="{FF2B5EF4-FFF2-40B4-BE49-F238E27FC236}">
                <a16:creationId xmlns:a16="http://schemas.microsoft.com/office/drawing/2014/main" id="{ED0A0004-0379-44E4-BB66-9DA754479D8D}"/>
              </a:ext>
            </a:extLst>
          </p:cNvPr>
          <p:cNvPicPr>
            <a:picLocks noChangeAspect="1"/>
          </p:cNvPicPr>
          <p:nvPr/>
        </p:nvPicPr>
        <p:blipFill>
          <a:blip r:embed="rId3"/>
          <a:stretch>
            <a:fillRect/>
          </a:stretch>
        </p:blipFill>
        <p:spPr>
          <a:xfrm>
            <a:off x="1370913" y="898121"/>
            <a:ext cx="3221927" cy="1933156"/>
          </a:xfrm>
          <a:prstGeom prst="rect">
            <a:avLst/>
          </a:prstGeom>
        </p:spPr>
      </p:pic>
      <p:pic>
        <p:nvPicPr>
          <p:cNvPr id="6" name="Picture 5" descr="Table&#10;&#10;Description automatically generated">
            <a:extLst>
              <a:ext uri="{FF2B5EF4-FFF2-40B4-BE49-F238E27FC236}">
                <a16:creationId xmlns:a16="http://schemas.microsoft.com/office/drawing/2014/main" id="{83F2C4A9-9CE3-401D-BB35-1248D920AFA7}"/>
              </a:ext>
            </a:extLst>
          </p:cNvPr>
          <p:cNvPicPr>
            <a:picLocks noChangeAspect="1"/>
          </p:cNvPicPr>
          <p:nvPr/>
        </p:nvPicPr>
        <p:blipFill>
          <a:blip r:embed="rId4"/>
          <a:stretch>
            <a:fillRect/>
          </a:stretch>
        </p:blipFill>
        <p:spPr>
          <a:xfrm>
            <a:off x="5144115" y="817016"/>
            <a:ext cx="2939072" cy="1933156"/>
          </a:xfrm>
          <a:prstGeom prst="rect">
            <a:avLst/>
          </a:prstGeom>
        </p:spPr>
      </p:pic>
      <p:pic>
        <p:nvPicPr>
          <p:cNvPr id="10" name="Picture 9" descr="Table&#10;&#10;Description automatically generated">
            <a:extLst>
              <a:ext uri="{FF2B5EF4-FFF2-40B4-BE49-F238E27FC236}">
                <a16:creationId xmlns:a16="http://schemas.microsoft.com/office/drawing/2014/main" id="{4E603FCB-1E35-4BDC-AF66-7E9CD507DC5B}"/>
              </a:ext>
            </a:extLst>
          </p:cNvPr>
          <p:cNvPicPr>
            <a:picLocks noChangeAspect="1"/>
          </p:cNvPicPr>
          <p:nvPr/>
        </p:nvPicPr>
        <p:blipFill>
          <a:blip r:embed="rId5"/>
          <a:stretch>
            <a:fillRect/>
          </a:stretch>
        </p:blipFill>
        <p:spPr>
          <a:xfrm>
            <a:off x="467599" y="3033030"/>
            <a:ext cx="2788634" cy="1933156"/>
          </a:xfrm>
          <a:prstGeom prst="rect">
            <a:avLst/>
          </a:prstGeom>
        </p:spPr>
      </p:pic>
      <p:pic>
        <p:nvPicPr>
          <p:cNvPr id="14" name="Picture 13" descr="Table&#10;&#10;Description automatically generated">
            <a:extLst>
              <a:ext uri="{FF2B5EF4-FFF2-40B4-BE49-F238E27FC236}">
                <a16:creationId xmlns:a16="http://schemas.microsoft.com/office/drawing/2014/main" id="{EE388600-6A9C-4329-95A2-4298DFC1B3ED}"/>
              </a:ext>
            </a:extLst>
          </p:cNvPr>
          <p:cNvPicPr>
            <a:picLocks noChangeAspect="1"/>
          </p:cNvPicPr>
          <p:nvPr/>
        </p:nvPicPr>
        <p:blipFill>
          <a:blip r:embed="rId6"/>
          <a:stretch>
            <a:fillRect/>
          </a:stretch>
        </p:blipFill>
        <p:spPr>
          <a:xfrm>
            <a:off x="3924583" y="3033030"/>
            <a:ext cx="2808338" cy="1933156"/>
          </a:xfrm>
          <a:prstGeom prst="rect">
            <a:avLst/>
          </a:prstGeom>
        </p:spPr>
      </p:pic>
      <p:sp>
        <p:nvSpPr>
          <p:cNvPr id="24" name="Google Shape;195;p19">
            <a:extLst>
              <a:ext uri="{FF2B5EF4-FFF2-40B4-BE49-F238E27FC236}">
                <a16:creationId xmlns:a16="http://schemas.microsoft.com/office/drawing/2014/main" id="{FA4E56BE-DC27-4B18-99BA-E2295EBD9529}"/>
              </a:ext>
            </a:extLst>
          </p:cNvPr>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000" b="1" i="0" u="none" strike="noStrike" kern="0" cap="none" spc="0" normalizeH="0" baseline="0" noProof="0" dirty="0">
              <a:ln>
                <a:noFill/>
              </a:ln>
              <a:solidFill>
                <a:srgbClr val="FFFFFF"/>
              </a:solidFill>
              <a:effectLst/>
              <a:uLnTx/>
              <a:uFillTx/>
              <a:latin typeface="Poppins"/>
              <a:cs typeface="Poppins"/>
              <a:sym typeface="Poppins"/>
            </a:endParaRPr>
          </a:p>
        </p:txBody>
      </p:sp>
    </p:spTree>
    <p:extLst>
      <p:ext uri="{BB962C8B-B14F-4D97-AF65-F5344CB8AC3E}">
        <p14:creationId xmlns:p14="http://schemas.microsoft.com/office/powerpoint/2010/main" val="39747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28" name="Google Shape;228;p21"/>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29" name="Google Shape;229;p21"/>
          <p:cNvGrpSpPr/>
          <p:nvPr/>
        </p:nvGrpSpPr>
        <p:grpSpPr>
          <a:xfrm>
            <a:off x="5853100" y="3068600"/>
            <a:ext cx="1539600" cy="1539600"/>
            <a:chOff x="6680825" y="2549350"/>
            <a:chExt cx="1539600" cy="1539600"/>
          </a:xfrm>
        </p:grpSpPr>
        <p:sp>
          <p:nvSpPr>
            <p:cNvPr id="230" name="Google Shape;230;p2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1"/>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3;p19">
            <a:extLst>
              <a:ext uri="{FF2B5EF4-FFF2-40B4-BE49-F238E27FC236}">
                <a16:creationId xmlns:a16="http://schemas.microsoft.com/office/drawing/2014/main" id="{A08DA05D-6C45-4F37-B81F-A2FBEC9C67C7}"/>
              </a:ext>
            </a:extLst>
          </p:cNvPr>
          <p:cNvSpPr txBox="1">
            <a:spLocks noGrp="1"/>
          </p:cNvSpPr>
          <p:nvPr>
            <p:ph type="title"/>
          </p:nvPr>
        </p:nvSpPr>
        <p:spPr>
          <a:xfrm>
            <a:off x="625546" y="336760"/>
            <a:ext cx="7263854" cy="683100"/>
          </a:xfrm>
          <a:prstGeom prst="rect">
            <a:avLst/>
          </a:prstGeom>
        </p:spPr>
        <p:txBody>
          <a:bodyPr spcFirstLastPara="1" wrap="square" lIns="91425" tIns="91425" rIns="91425" bIns="91425" anchor="b" anchorCtr="0">
            <a:noAutofit/>
          </a:bodyPr>
          <a:lstStyle/>
          <a:p>
            <a:pPr>
              <a:spcBef>
                <a:spcPts val="600"/>
              </a:spcBef>
            </a:pPr>
            <a:r>
              <a:rPr lang="en-US" sz="3600" b="1" dirty="0">
                <a:solidFill>
                  <a:srgbClr val="FFC000"/>
                </a:solidFill>
              </a:rPr>
              <a:t>Analysis via </a:t>
            </a:r>
            <a:r>
              <a:rPr lang="en-US" sz="3600" b="1" dirty="0" err="1">
                <a:solidFill>
                  <a:srgbClr val="FFC000"/>
                </a:solidFill>
              </a:rPr>
              <a:t>Jupyter</a:t>
            </a:r>
            <a:r>
              <a:rPr lang="en-US" dirty="0">
                <a:solidFill>
                  <a:srgbClr val="FFC000"/>
                </a:solidFill>
              </a:rPr>
              <a:t> </a:t>
            </a:r>
            <a:r>
              <a:rPr lang="en-US" sz="3600" b="1" dirty="0">
                <a:solidFill>
                  <a:srgbClr val="FFC000"/>
                </a:solidFill>
              </a:rPr>
              <a:t>Results</a:t>
            </a:r>
          </a:p>
        </p:txBody>
      </p:sp>
      <p:pic>
        <p:nvPicPr>
          <p:cNvPr id="19" name="Picture 18" descr="Table&#10;&#10;Description automatically generated">
            <a:extLst>
              <a:ext uri="{FF2B5EF4-FFF2-40B4-BE49-F238E27FC236}">
                <a16:creationId xmlns:a16="http://schemas.microsoft.com/office/drawing/2014/main" id="{8435FC62-F681-4536-A4A9-1C208C9386E9}"/>
              </a:ext>
            </a:extLst>
          </p:cNvPr>
          <p:cNvPicPr>
            <a:picLocks noChangeAspect="1"/>
          </p:cNvPicPr>
          <p:nvPr/>
        </p:nvPicPr>
        <p:blipFill>
          <a:blip r:embed="rId4"/>
          <a:stretch>
            <a:fillRect/>
          </a:stretch>
        </p:blipFill>
        <p:spPr>
          <a:xfrm>
            <a:off x="1428232" y="1518888"/>
            <a:ext cx="2483810" cy="1900944"/>
          </a:xfrm>
          <a:prstGeom prst="rect">
            <a:avLst/>
          </a:prstGeom>
        </p:spPr>
      </p:pic>
      <p:pic>
        <p:nvPicPr>
          <p:cNvPr id="20" name="Picture 19">
            <a:extLst>
              <a:ext uri="{FF2B5EF4-FFF2-40B4-BE49-F238E27FC236}">
                <a16:creationId xmlns:a16="http://schemas.microsoft.com/office/drawing/2014/main" id="{9A6436CE-5638-4DCC-82D0-DBC4AB1322AE}"/>
              </a:ext>
            </a:extLst>
          </p:cNvPr>
          <p:cNvPicPr>
            <a:picLocks noChangeAspect="1"/>
          </p:cNvPicPr>
          <p:nvPr/>
        </p:nvPicPr>
        <p:blipFill>
          <a:blip r:embed="rId5"/>
          <a:stretch>
            <a:fillRect/>
          </a:stretch>
        </p:blipFill>
        <p:spPr>
          <a:xfrm>
            <a:off x="2129894" y="4018739"/>
            <a:ext cx="1080486" cy="505010"/>
          </a:xfrm>
          <a:prstGeom prst="rect">
            <a:avLst/>
          </a:prstGeom>
        </p:spPr>
      </p:pic>
      <p:sp>
        <p:nvSpPr>
          <p:cNvPr id="21" name="TextBox 20">
            <a:extLst>
              <a:ext uri="{FF2B5EF4-FFF2-40B4-BE49-F238E27FC236}">
                <a16:creationId xmlns:a16="http://schemas.microsoft.com/office/drawing/2014/main" id="{FFF5F828-61E2-4EA0-964E-210E58DA1E25}"/>
              </a:ext>
            </a:extLst>
          </p:cNvPr>
          <p:cNvSpPr txBox="1"/>
          <p:nvPr/>
        </p:nvSpPr>
        <p:spPr>
          <a:xfrm>
            <a:off x="96672" y="1182575"/>
            <a:ext cx="5487400" cy="307777"/>
          </a:xfrm>
          <a:prstGeom prst="rect">
            <a:avLst/>
          </a:prstGeom>
          <a:noFill/>
        </p:spPr>
        <p:txBody>
          <a:bodyPr wrap="none" rtlCol="0">
            <a:spAutoFit/>
          </a:bodyPr>
          <a:lstStyle/>
          <a:p>
            <a:pPr lvl="7">
              <a:spcBef>
                <a:spcPts val="600"/>
              </a:spcBef>
            </a:pPr>
            <a:r>
              <a:rPr lang="en-US" b="0" i="0" dirty="0">
                <a:solidFill>
                  <a:schemeClr val="accent5">
                    <a:lumMod val="50000"/>
                  </a:schemeClr>
                </a:solidFill>
                <a:effectLst/>
                <a:latin typeface="+mn-lt"/>
              </a:rPr>
              <a:t>Who are top 10 employees who switched jobs the most in 4 years?</a:t>
            </a:r>
          </a:p>
        </p:txBody>
      </p:sp>
      <p:sp>
        <p:nvSpPr>
          <p:cNvPr id="22" name="TextBox 21">
            <a:extLst>
              <a:ext uri="{FF2B5EF4-FFF2-40B4-BE49-F238E27FC236}">
                <a16:creationId xmlns:a16="http://schemas.microsoft.com/office/drawing/2014/main" id="{69268EB1-85A6-4459-84F0-18CD0FE38836}"/>
              </a:ext>
            </a:extLst>
          </p:cNvPr>
          <p:cNvSpPr txBox="1"/>
          <p:nvPr/>
        </p:nvSpPr>
        <p:spPr>
          <a:xfrm>
            <a:off x="96672" y="3548247"/>
            <a:ext cx="5883342" cy="307777"/>
          </a:xfrm>
          <a:prstGeom prst="rect">
            <a:avLst/>
          </a:prstGeom>
          <a:noFill/>
        </p:spPr>
        <p:txBody>
          <a:bodyPr wrap="none" rtlCol="0">
            <a:spAutoFit/>
          </a:bodyPr>
          <a:lstStyle/>
          <a:p>
            <a:pPr lvl="7">
              <a:spcBef>
                <a:spcPts val="600"/>
              </a:spcBef>
            </a:pPr>
            <a:r>
              <a:rPr lang="en-US" b="0" i="0" dirty="0">
                <a:solidFill>
                  <a:schemeClr val="accent5">
                    <a:lumMod val="50000"/>
                  </a:schemeClr>
                </a:solidFill>
                <a:effectLst/>
                <a:latin typeface="+mn-lt"/>
              </a:rPr>
              <a:t>What are the average pay for fulltime employee vs parttime employees?</a:t>
            </a:r>
            <a:endParaRPr lang="en-US" b="1" dirty="0">
              <a:solidFill>
                <a:schemeClr val="accent5">
                  <a:lumMod val="50000"/>
                </a:schemeClr>
              </a:solidFill>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100672" y="1405900"/>
            <a:ext cx="4761303" cy="18338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C000"/>
                </a:solidFill>
              </a:rPr>
              <a:t>Data </a:t>
            </a:r>
            <a:r>
              <a:rPr lang="en-US" dirty="0">
                <a:solidFill>
                  <a:srgbClr val="FFC000"/>
                </a:solidFill>
              </a:rPr>
              <a:t>Visualization </a:t>
            </a:r>
            <a:endParaRPr dirty="0">
              <a:solidFill>
                <a:srgbClr val="FFC000"/>
              </a:solidFill>
            </a:endParaRPr>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dirty="0">
                <a:solidFill>
                  <a:srgbClr val="FFC000"/>
                </a:solidFill>
                <a:latin typeface="Poppins"/>
                <a:cs typeface="Poppins"/>
                <a:sym typeface="Poppins"/>
              </a:rPr>
              <a:t>3</a:t>
            </a:r>
            <a:endParaRPr sz="6000" dirty="0">
              <a:solidFill>
                <a:srgbClr val="FFC000"/>
              </a:solidFill>
            </a:endParaRPr>
          </a:p>
        </p:txBody>
      </p:sp>
    </p:spTree>
    <p:extLst>
      <p:ext uri="{BB962C8B-B14F-4D97-AF65-F5344CB8AC3E}">
        <p14:creationId xmlns:p14="http://schemas.microsoft.com/office/powerpoint/2010/main" val="931655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000" b="1" i="0" u="none" strike="noStrike" kern="0" cap="none" spc="0" normalizeH="0" baseline="0" noProof="0">
              <a:ln>
                <a:noFill/>
              </a:ln>
              <a:solidFill>
                <a:srgbClr val="FFFFFF"/>
              </a:solidFill>
              <a:effectLst/>
              <a:uLnTx/>
              <a:uFillTx/>
              <a:latin typeface="Poppins"/>
              <a:cs typeface="Poppins"/>
              <a:sym typeface="Poppins"/>
            </a:endParaRPr>
          </a:p>
        </p:txBody>
      </p:sp>
      <p:sp>
        <p:nvSpPr>
          <p:cNvPr id="4" name="TextBox 3">
            <a:extLst>
              <a:ext uri="{FF2B5EF4-FFF2-40B4-BE49-F238E27FC236}">
                <a16:creationId xmlns:a16="http://schemas.microsoft.com/office/drawing/2014/main" id="{5A521BC4-718B-4534-92D0-8DAF5E37EB06}"/>
              </a:ext>
            </a:extLst>
          </p:cNvPr>
          <p:cNvSpPr txBox="1"/>
          <p:nvPr/>
        </p:nvSpPr>
        <p:spPr>
          <a:xfrm>
            <a:off x="3202924" y="691763"/>
            <a:ext cx="5788551"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C000"/>
                </a:solidFill>
                <a:effectLst/>
                <a:uLnTx/>
                <a:uFillTx/>
                <a:latin typeface="+mj-lt"/>
                <a:cs typeface="Arial"/>
                <a:sym typeface="Arial"/>
              </a:rPr>
              <a:t>Questions we will cover:</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2000" i="0" u="none" strike="noStrike" kern="0" cap="none" spc="0" normalizeH="0" baseline="0" noProof="0" dirty="0">
              <a:ln>
                <a:noFill/>
              </a:ln>
              <a:solidFill>
                <a:schemeClr val="accent5">
                  <a:lumMod val="50000"/>
                </a:schemeClr>
              </a:solidFill>
              <a:effectLst/>
              <a:uLnTx/>
              <a:uFillTx/>
              <a:latin typeface="+mj-lt"/>
              <a:cs typeface="Arial"/>
              <a:sym typeface="Arial"/>
            </a:endParaRPr>
          </a:p>
          <a:p>
            <a:pPr marL="171450" marR="0" lvl="0" indent="-171450" algn="l" defTabSz="914400" rtl="0" eaLnBrk="1" fontAlgn="auto" latinLnBrk="0" hangingPunct="1">
              <a:lnSpc>
                <a:spcPct val="100000"/>
              </a:lnSpc>
              <a:spcBef>
                <a:spcPts val="600"/>
              </a:spcBef>
              <a:spcAft>
                <a:spcPts val="0"/>
              </a:spcAft>
              <a:buClr>
                <a:srgbClr val="000000"/>
              </a:buClr>
              <a:buSzTx/>
              <a:buFont typeface="Wingdings" panose="05000000000000000000" pitchFamily="2" charset="2"/>
              <a:buChar char="§"/>
              <a:tabLst/>
              <a:defRPr/>
            </a:pPr>
            <a:r>
              <a:rPr lang="en-US" sz="2000" i="0" dirty="0">
                <a:solidFill>
                  <a:schemeClr val="accent5">
                    <a:lumMod val="50000"/>
                  </a:schemeClr>
                </a:solidFill>
                <a:effectLst/>
                <a:latin typeface="+mj-lt"/>
              </a:rPr>
              <a:t>What is the average salary with benefits by year? Show it in a DataFrame and a line chart</a:t>
            </a:r>
          </a:p>
          <a:p>
            <a:pPr marL="171450" marR="0" lvl="0" indent="-171450" algn="l" defTabSz="914400" rtl="0" eaLnBrk="1" fontAlgn="auto" latinLnBrk="0" hangingPunct="1">
              <a:lnSpc>
                <a:spcPct val="100000"/>
              </a:lnSpc>
              <a:spcBef>
                <a:spcPts val="600"/>
              </a:spcBef>
              <a:spcAft>
                <a:spcPts val="0"/>
              </a:spcAft>
              <a:buClr>
                <a:srgbClr val="000000"/>
              </a:buClr>
              <a:buSzTx/>
              <a:buFont typeface="Wingdings" panose="05000000000000000000" pitchFamily="2" charset="2"/>
              <a:buChar char="§"/>
              <a:tabLst/>
              <a:defRPr/>
            </a:pPr>
            <a:r>
              <a:rPr lang="en-US" sz="2000" i="0" dirty="0">
                <a:solidFill>
                  <a:schemeClr val="accent5">
                    <a:lumMod val="50000"/>
                  </a:schemeClr>
                </a:solidFill>
                <a:effectLst/>
                <a:latin typeface="+mj-lt"/>
              </a:rPr>
              <a:t>What are the top 10 job titles that have the highest salary?</a:t>
            </a:r>
            <a:endParaRPr lang="en-US" sz="2000" dirty="0">
              <a:solidFill>
                <a:schemeClr val="accent5">
                  <a:lumMod val="50000"/>
                </a:schemeClr>
              </a:solidFill>
              <a:latin typeface="+mj-lt"/>
            </a:endParaRPr>
          </a:p>
          <a:p>
            <a:pPr marL="171450" marR="0" lvl="0" indent="-171450" algn="l" defTabSz="914400" rtl="0" eaLnBrk="1" fontAlgn="auto" latinLnBrk="0" hangingPunct="1">
              <a:lnSpc>
                <a:spcPct val="100000"/>
              </a:lnSpc>
              <a:spcBef>
                <a:spcPts val="600"/>
              </a:spcBef>
              <a:spcAft>
                <a:spcPts val="0"/>
              </a:spcAft>
              <a:buClr>
                <a:srgbClr val="000000"/>
              </a:buClr>
              <a:buSzTx/>
              <a:buFont typeface="Wingdings" panose="05000000000000000000" pitchFamily="2" charset="2"/>
              <a:buChar char="§"/>
              <a:tabLst/>
              <a:defRPr/>
            </a:pPr>
            <a:r>
              <a:rPr lang="en-US" sz="2000" dirty="0">
                <a:solidFill>
                  <a:schemeClr val="accent5">
                    <a:lumMod val="50000"/>
                  </a:schemeClr>
                </a:solidFill>
                <a:latin typeface="+mj-lt"/>
              </a:rPr>
              <a:t>W</a:t>
            </a:r>
            <a:r>
              <a:rPr lang="en-US" sz="2000" i="0" dirty="0">
                <a:solidFill>
                  <a:schemeClr val="accent5">
                    <a:lumMod val="50000"/>
                  </a:schemeClr>
                </a:solidFill>
                <a:effectLst/>
                <a:latin typeface="+mj-lt"/>
              </a:rPr>
              <a:t>hich 10 employees have the highest average pay in SF?</a:t>
            </a:r>
          </a:p>
          <a:p>
            <a:pPr marL="171450" marR="0" lvl="0" indent="-171450" algn="l" defTabSz="914400" rtl="0" eaLnBrk="1" fontAlgn="auto" latinLnBrk="0" hangingPunct="1">
              <a:lnSpc>
                <a:spcPct val="100000"/>
              </a:lnSpc>
              <a:spcBef>
                <a:spcPts val="600"/>
              </a:spcBef>
              <a:spcAft>
                <a:spcPts val="0"/>
              </a:spcAft>
              <a:buClr>
                <a:srgbClr val="000000"/>
              </a:buClr>
              <a:buSzTx/>
              <a:buFont typeface="Wingdings" panose="05000000000000000000" pitchFamily="2" charset="2"/>
              <a:buChar char="§"/>
              <a:tabLst/>
              <a:defRPr/>
            </a:pPr>
            <a:r>
              <a:rPr lang="en-US" sz="2000" dirty="0">
                <a:solidFill>
                  <a:schemeClr val="accent5">
                    <a:lumMod val="50000"/>
                  </a:schemeClr>
                </a:solidFill>
                <a:latin typeface="+mj-lt"/>
              </a:rPr>
              <a:t>What are the t</a:t>
            </a:r>
            <a:r>
              <a:rPr lang="en-US" sz="2000" i="0" dirty="0">
                <a:solidFill>
                  <a:schemeClr val="accent5">
                    <a:lumMod val="50000"/>
                  </a:schemeClr>
                </a:solidFill>
                <a:effectLst/>
                <a:latin typeface="+mj-lt"/>
              </a:rPr>
              <a:t>op 10 most needed jobs in City of San Francisco</a:t>
            </a:r>
            <a:endParaRPr kumimoji="0" lang="en-US" sz="2000" i="0" u="none" strike="noStrike" kern="0" cap="none" spc="0" normalizeH="0" baseline="0" noProof="0" dirty="0">
              <a:ln>
                <a:noFill/>
              </a:ln>
              <a:solidFill>
                <a:schemeClr val="accent5">
                  <a:lumMod val="50000"/>
                </a:schemeClr>
              </a:solidFill>
              <a:effectLst/>
              <a:uLnTx/>
              <a:uFillTx/>
              <a:latin typeface="+mj-lt"/>
              <a:cs typeface="Arial"/>
              <a:sym typeface="Arial"/>
            </a:endParaRPr>
          </a:p>
          <a:p>
            <a:pPr marL="0" marR="0" lvl="6"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2000" i="0" u="none" strike="noStrike" kern="0" cap="none" spc="0" normalizeH="0" baseline="0" noProof="0" dirty="0">
              <a:ln>
                <a:noFill/>
              </a:ln>
              <a:solidFill>
                <a:schemeClr val="accent5">
                  <a:lumMod val="50000"/>
                </a:schemeClr>
              </a:solidFill>
              <a:effectLst/>
              <a:uLnTx/>
              <a:uFillTx/>
              <a:latin typeface="+mj-lt"/>
              <a:cs typeface="Arial"/>
              <a:sym typeface="Arial"/>
            </a:endParaRPr>
          </a:p>
          <a:p>
            <a:pPr marL="0" marR="0" lvl="6"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1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9091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3" name="Google Shape;193;p19"/>
          <p:cNvSpPr txBox="1">
            <a:spLocks noGrp="1"/>
          </p:cNvSpPr>
          <p:nvPr>
            <p:ph type="title"/>
          </p:nvPr>
        </p:nvSpPr>
        <p:spPr>
          <a:xfrm>
            <a:off x="533406" y="172130"/>
            <a:ext cx="8062936" cy="683100"/>
          </a:xfrm>
          <a:prstGeom prst="rect">
            <a:avLst/>
          </a:prstGeom>
        </p:spPr>
        <p:txBody>
          <a:bodyPr spcFirstLastPara="1" wrap="square" lIns="91425" tIns="91425" rIns="91425" bIns="91425" anchor="b" anchorCtr="0">
            <a:noAutofit/>
          </a:bodyPr>
          <a:lstStyle/>
          <a:p>
            <a:pPr lvl="0" algn="l" rtl="0">
              <a:spcBef>
                <a:spcPts val="600"/>
              </a:spcBef>
              <a:spcAft>
                <a:spcPts val="0"/>
              </a:spcAft>
            </a:pPr>
            <a:r>
              <a:rPr lang="en-US" dirty="0">
                <a:solidFill>
                  <a:srgbClr val="FFC000"/>
                </a:solidFill>
              </a:rPr>
              <a:t>Visualization</a:t>
            </a:r>
            <a:r>
              <a:rPr lang="en-US" sz="3600" b="1" dirty="0">
                <a:solidFill>
                  <a:srgbClr val="FFC000"/>
                </a:solidFill>
              </a:rPr>
              <a:t> via </a:t>
            </a:r>
            <a:r>
              <a:rPr lang="en-US" dirty="0" err="1">
                <a:solidFill>
                  <a:srgbClr val="FFC000"/>
                </a:solidFill>
              </a:rPr>
              <a:t>Jupyter</a:t>
            </a:r>
            <a:r>
              <a:rPr lang="en-US" dirty="0">
                <a:solidFill>
                  <a:srgbClr val="FFC000"/>
                </a:solidFill>
              </a:rPr>
              <a:t> </a:t>
            </a:r>
            <a:r>
              <a:rPr lang="en-US" sz="3600" b="1" dirty="0">
                <a:solidFill>
                  <a:srgbClr val="FFC000"/>
                </a:solidFill>
              </a:rPr>
              <a:t>Results</a:t>
            </a:r>
          </a:p>
        </p:txBody>
      </p:sp>
      <p:sp>
        <p:nvSpPr>
          <p:cNvPr id="195" name="Google Shape;195;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000" b="1" i="0" u="none" strike="noStrike" kern="0" cap="none" spc="0" normalizeH="0" baseline="0" noProof="0">
              <a:ln>
                <a:noFill/>
              </a:ln>
              <a:solidFill>
                <a:srgbClr val="FFFFFF"/>
              </a:solidFill>
              <a:effectLst/>
              <a:uLnTx/>
              <a:uFillTx/>
              <a:latin typeface="Poppins"/>
              <a:cs typeface="Poppins"/>
              <a:sym typeface="Poppins"/>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TextBox 12">
            <a:extLst>
              <a:ext uri="{FF2B5EF4-FFF2-40B4-BE49-F238E27FC236}">
                <a16:creationId xmlns:a16="http://schemas.microsoft.com/office/drawing/2014/main" id="{C94A03D9-A989-4C2A-8BE4-D2CB6E3A6CAB}"/>
              </a:ext>
            </a:extLst>
          </p:cNvPr>
          <p:cNvSpPr txBox="1"/>
          <p:nvPr/>
        </p:nvSpPr>
        <p:spPr>
          <a:xfrm>
            <a:off x="501445" y="1215211"/>
            <a:ext cx="4063429" cy="430887"/>
          </a:xfrm>
          <a:prstGeom prst="rect">
            <a:avLst/>
          </a:prstGeom>
          <a:noFill/>
        </p:spPr>
        <p:txBody>
          <a:bodyPr wrap="square" rtlCol="0">
            <a:spAutoFit/>
          </a:bodyPr>
          <a:lstStyle/>
          <a:p>
            <a:pPr marR="0" lvl="0" algn="l" defTabSz="914400" rtl="0" eaLnBrk="1" fontAlgn="auto" latinLnBrk="0" hangingPunct="1">
              <a:lnSpc>
                <a:spcPct val="100000"/>
              </a:lnSpc>
              <a:spcBef>
                <a:spcPts val="600"/>
              </a:spcBef>
              <a:spcAft>
                <a:spcPts val="0"/>
              </a:spcAft>
              <a:buClr>
                <a:srgbClr val="000000"/>
              </a:buClr>
              <a:buSzTx/>
              <a:tabLst/>
              <a:defRPr/>
            </a:pPr>
            <a:r>
              <a:rPr lang="en-US" sz="1100" i="0" dirty="0">
                <a:solidFill>
                  <a:schemeClr val="accent5">
                    <a:lumMod val="50000"/>
                  </a:schemeClr>
                </a:solidFill>
                <a:effectLst/>
                <a:latin typeface="+mj-lt"/>
              </a:rPr>
              <a:t>What is the average salary with benefits by year? Show it in a DataFrame and a line chart</a:t>
            </a:r>
          </a:p>
        </p:txBody>
      </p:sp>
      <p:sp>
        <p:nvSpPr>
          <p:cNvPr id="14" name="TextBox 13">
            <a:extLst>
              <a:ext uri="{FF2B5EF4-FFF2-40B4-BE49-F238E27FC236}">
                <a16:creationId xmlns:a16="http://schemas.microsoft.com/office/drawing/2014/main" id="{BFA34BAE-4B87-4950-8CCA-E4F5ED5DBF64}"/>
              </a:ext>
            </a:extLst>
          </p:cNvPr>
          <p:cNvSpPr txBox="1"/>
          <p:nvPr/>
        </p:nvSpPr>
        <p:spPr>
          <a:xfrm>
            <a:off x="5046199" y="1215211"/>
            <a:ext cx="3813865" cy="261610"/>
          </a:xfrm>
          <a:prstGeom prst="rect">
            <a:avLst/>
          </a:prstGeom>
          <a:noFill/>
        </p:spPr>
        <p:txBody>
          <a:bodyPr wrap="none" rtlCol="0">
            <a:spAutoFit/>
          </a:bodyPr>
          <a:lstStyle/>
          <a:p>
            <a:pPr marR="0" lvl="0" algn="l" defTabSz="914400" rtl="0" eaLnBrk="1" fontAlgn="auto" latinLnBrk="0" hangingPunct="1">
              <a:lnSpc>
                <a:spcPct val="100000"/>
              </a:lnSpc>
              <a:spcBef>
                <a:spcPts val="600"/>
              </a:spcBef>
              <a:spcAft>
                <a:spcPts val="0"/>
              </a:spcAft>
              <a:buClr>
                <a:srgbClr val="000000"/>
              </a:buClr>
              <a:buSzTx/>
              <a:tabLst/>
              <a:defRPr/>
            </a:pPr>
            <a:r>
              <a:rPr lang="en-US" sz="1100" i="0" dirty="0">
                <a:solidFill>
                  <a:schemeClr val="accent5">
                    <a:lumMod val="50000"/>
                  </a:schemeClr>
                </a:solidFill>
                <a:effectLst/>
                <a:latin typeface="+mj-lt"/>
              </a:rPr>
              <a:t>What are the top 10 job titles that have the highest salary?</a:t>
            </a:r>
            <a:endParaRPr lang="en-US" sz="1100" dirty="0">
              <a:solidFill>
                <a:schemeClr val="accent5">
                  <a:lumMod val="50000"/>
                </a:schemeClr>
              </a:solidFill>
              <a:latin typeface="+mj-lt"/>
            </a:endParaRPr>
          </a:p>
        </p:txBody>
      </p:sp>
      <p:pic>
        <p:nvPicPr>
          <p:cNvPr id="4" name="Picture 3" descr="A picture containing shape&#10;&#10;Description automatically generated">
            <a:extLst>
              <a:ext uri="{FF2B5EF4-FFF2-40B4-BE49-F238E27FC236}">
                <a16:creationId xmlns:a16="http://schemas.microsoft.com/office/drawing/2014/main" id="{AF42435C-45AB-44DC-A3F8-C6DE113615D3}"/>
              </a:ext>
            </a:extLst>
          </p:cNvPr>
          <p:cNvPicPr>
            <a:picLocks noChangeAspect="1"/>
          </p:cNvPicPr>
          <p:nvPr/>
        </p:nvPicPr>
        <p:blipFill>
          <a:blip r:embed="rId3"/>
          <a:stretch>
            <a:fillRect/>
          </a:stretch>
        </p:blipFill>
        <p:spPr>
          <a:xfrm>
            <a:off x="146707" y="1808261"/>
            <a:ext cx="4429411" cy="2214706"/>
          </a:xfrm>
          <a:prstGeom prst="rect">
            <a:avLst/>
          </a:prstGeom>
        </p:spPr>
      </p:pic>
      <p:pic>
        <p:nvPicPr>
          <p:cNvPr id="7" name="Picture 6">
            <a:extLst>
              <a:ext uri="{FF2B5EF4-FFF2-40B4-BE49-F238E27FC236}">
                <a16:creationId xmlns:a16="http://schemas.microsoft.com/office/drawing/2014/main" id="{35398E35-ED2C-48B5-A77A-26C9E5C9B61D}"/>
              </a:ext>
            </a:extLst>
          </p:cNvPr>
          <p:cNvPicPr>
            <a:picLocks noChangeAspect="1"/>
          </p:cNvPicPr>
          <p:nvPr/>
        </p:nvPicPr>
        <p:blipFill>
          <a:blip r:embed="rId4"/>
          <a:stretch>
            <a:fillRect/>
          </a:stretch>
        </p:blipFill>
        <p:spPr>
          <a:xfrm>
            <a:off x="5046199" y="1808261"/>
            <a:ext cx="3073757" cy="3073757"/>
          </a:xfrm>
          <a:prstGeom prst="rect">
            <a:avLst/>
          </a:prstGeom>
        </p:spPr>
      </p:pic>
      <p:cxnSp>
        <p:nvCxnSpPr>
          <p:cNvPr id="9" name="Straight Connector 8">
            <a:extLst>
              <a:ext uri="{FF2B5EF4-FFF2-40B4-BE49-F238E27FC236}">
                <a16:creationId xmlns:a16="http://schemas.microsoft.com/office/drawing/2014/main" id="{AB78FA67-7E1E-4381-B70C-C1884D46D861}"/>
              </a:ext>
            </a:extLst>
          </p:cNvPr>
          <p:cNvCxnSpPr/>
          <p:nvPr/>
        </p:nvCxnSpPr>
        <p:spPr>
          <a:xfrm>
            <a:off x="4738977" y="1009798"/>
            <a:ext cx="0" cy="37053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00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3" name="Google Shape;193;p19"/>
          <p:cNvSpPr txBox="1">
            <a:spLocks noGrp="1"/>
          </p:cNvSpPr>
          <p:nvPr>
            <p:ph type="title"/>
          </p:nvPr>
        </p:nvSpPr>
        <p:spPr>
          <a:xfrm>
            <a:off x="533406" y="172130"/>
            <a:ext cx="8062936" cy="683100"/>
          </a:xfrm>
          <a:prstGeom prst="rect">
            <a:avLst/>
          </a:prstGeom>
        </p:spPr>
        <p:txBody>
          <a:bodyPr spcFirstLastPara="1" wrap="square" lIns="91425" tIns="91425" rIns="91425" bIns="91425" anchor="b" anchorCtr="0">
            <a:noAutofit/>
          </a:bodyPr>
          <a:lstStyle/>
          <a:p>
            <a:pPr lvl="0" algn="l" rtl="0">
              <a:spcBef>
                <a:spcPts val="600"/>
              </a:spcBef>
              <a:spcAft>
                <a:spcPts val="0"/>
              </a:spcAft>
            </a:pPr>
            <a:r>
              <a:rPr lang="en-US" dirty="0">
                <a:solidFill>
                  <a:srgbClr val="FFC000"/>
                </a:solidFill>
              </a:rPr>
              <a:t>Visualization</a:t>
            </a:r>
            <a:r>
              <a:rPr lang="en-US" sz="3600" b="1" dirty="0">
                <a:solidFill>
                  <a:srgbClr val="FFC000"/>
                </a:solidFill>
              </a:rPr>
              <a:t> via </a:t>
            </a:r>
            <a:r>
              <a:rPr lang="en-US" dirty="0" err="1">
                <a:solidFill>
                  <a:srgbClr val="FFC000"/>
                </a:solidFill>
              </a:rPr>
              <a:t>Jupyter</a:t>
            </a:r>
            <a:r>
              <a:rPr lang="en-US" dirty="0">
                <a:solidFill>
                  <a:srgbClr val="FFC000"/>
                </a:solidFill>
              </a:rPr>
              <a:t> </a:t>
            </a:r>
            <a:r>
              <a:rPr lang="en-US" sz="3600" b="1" dirty="0">
                <a:solidFill>
                  <a:srgbClr val="FFC000"/>
                </a:solidFill>
              </a:rPr>
              <a:t>Results</a:t>
            </a:r>
          </a:p>
        </p:txBody>
      </p:sp>
      <p:sp>
        <p:nvSpPr>
          <p:cNvPr id="195" name="Google Shape;195;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000" b="1" i="0" u="none" strike="noStrike" kern="0" cap="none" spc="0" normalizeH="0" baseline="0" noProof="0">
              <a:ln>
                <a:noFill/>
              </a:ln>
              <a:solidFill>
                <a:srgbClr val="FFFFFF"/>
              </a:solidFill>
              <a:effectLst/>
              <a:uLnTx/>
              <a:uFillTx/>
              <a:latin typeface="Poppins"/>
              <a:cs typeface="Poppins"/>
              <a:sym typeface="Poppins"/>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TextBox 12">
            <a:extLst>
              <a:ext uri="{FF2B5EF4-FFF2-40B4-BE49-F238E27FC236}">
                <a16:creationId xmlns:a16="http://schemas.microsoft.com/office/drawing/2014/main" id="{C94A03D9-A989-4C2A-8BE4-D2CB6E3A6CAB}"/>
              </a:ext>
            </a:extLst>
          </p:cNvPr>
          <p:cNvSpPr txBox="1"/>
          <p:nvPr/>
        </p:nvSpPr>
        <p:spPr>
          <a:xfrm>
            <a:off x="552283" y="951773"/>
            <a:ext cx="4063429" cy="261610"/>
          </a:xfrm>
          <a:prstGeom prst="rect">
            <a:avLst/>
          </a:prstGeom>
          <a:noFill/>
        </p:spPr>
        <p:txBody>
          <a:bodyPr wrap="square" rtlCol="0">
            <a:spAutoFit/>
          </a:bodyPr>
          <a:lstStyle/>
          <a:p>
            <a:pPr marR="0" lvl="0" algn="l" defTabSz="914400" rtl="0" eaLnBrk="1" fontAlgn="auto" latinLnBrk="0" hangingPunct="1">
              <a:lnSpc>
                <a:spcPct val="100000"/>
              </a:lnSpc>
              <a:spcBef>
                <a:spcPts val="600"/>
              </a:spcBef>
              <a:spcAft>
                <a:spcPts val="0"/>
              </a:spcAft>
              <a:buClr>
                <a:srgbClr val="000000"/>
              </a:buClr>
              <a:buSzTx/>
              <a:tabLst/>
              <a:defRPr/>
            </a:pPr>
            <a:r>
              <a:rPr lang="en-US" sz="1100" dirty="0">
                <a:solidFill>
                  <a:schemeClr val="accent5">
                    <a:lumMod val="50000"/>
                  </a:schemeClr>
                </a:solidFill>
                <a:latin typeface="+mj-lt"/>
              </a:rPr>
              <a:t>W</a:t>
            </a:r>
            <a:r>
              <a:rPr lang="en-US" sz="1100" i="0" dirty="0">
                <a:solidFill>
                  <a:schemeClr val="accent5">
                    <a:lumMod val="50000"/>
                  </a:schemeClr>
                </a:solidFill>
                <a:effectLst/>
                <a:latin typeface="+mj-lt"/>
              </a:rPr>
              <a:t>hich 10 employees have the highest average pay in SF?</a:t>
            </a:r>
          </a:p>
        </p:txBody>
      </p:sp>
      <p:sp>
        <p:nvSpPr>
          <p:cNvPr id="14" name="TextBox 13">
            <a:extLst>
              <a:ext uri="{FF2B5EF4-FFF2-40B4-BE49-F238E27FC236}">
                <a16:creationId xmlns:a16="http://schemas.microsoft.com/office/drawing/2014/main" id="{BFA34BAE-4B87-4950-8CCA-E4F5ED5DBF64}"/>
              </a:ext>
            </a:extLst>
          </p:cNvPr>
          <p:cNvSpPr txBox="1"/>
          <p:nvPr/>
        </p:nvSpPr>
        <p:spPr>
          <a:xfrm>
            <a:off x="4758816" y="951773"/>
            <a:ext cx="4097597" cy="261610"/>
          </a:xfrm>
          <a:prstGeom prst="rect">
            <a:avLst/>
          </a:prstGeom>
          <a:noFill/>
        </p:spPr>
        <p:txBody>
          <a:bodyPr wrap="none" rtlCol="0">
            <a:spAutoFit/>
          </a:bodyPr>
          <a:lstStyle/>
          <a:p>
            <a:pPr marR="0" lvl="0" algn="l" defTabSz="914400" rtl="0" eaLnBrk="1" fontAlgn="auto" latinLnBrk="0" hangingPunct="1">
              <a:lnSpc>
                <a:spcPct val="100000"/>
              </a:lnSpc>
              <a:spcBef>
                <a:spcPts val="600"/>
              </a:spcBef>
              <a:spcAft>
                <a:spcPts val="0"/>
              </a:spcAft>
              <a:buClr>
                <a:srgbClr val="000000"/>
              </a:buClr>
              <a:buSzTx/>
              <a:tabLst/>
              <a:defRPr/>
            </a:pPr>
            <a:r>
              <a:rPr lang="en-US" sz="1100" dirty="0">
                <a:solidFill>
                  <a:schemeClr val="accent5">
                    <a:lumMod val="50000"/>
                  </a:schemeClr>
                </a:solidFill>
                <a:latin typeface="+mj-lt"/>
              </a:rPr>
              <a:t>What are the t</a:t>
            </a:r>
            <a:r>
              <a:rPr lang="en-US" sz="1100" i="0" dirty="0">
                <a:solidFill>
                  <a:schemeClr val="accent5">
                    <a:lumMod val="50000"/>
                  </a:schemeClr>
                </a:solidFill>
                <a:effectLst/>
                <a:latin typeface="+mj-lt"/>
              </a:rPr>
              <a:t>op 10 most needed jobs in City of San Francisco</a:t>
            </a:r>
            <a:endParaRPr kumimoji="0" lang="en-US" sz="1100" i="0" u="none" strike="noStrike" kern="0" cap="none" spc="0" normalizeH="0" baseline="0" noProof="0" dirty="0">
              <a:ln>
                <a:noFill/>
              </a:ln>
              <a:solidFill>
                <a:schemeClr val="accent5">
                  <a:lumMod val="50000"/>
                </a:schemeClr>
              </a:solidFill>
              <a:effectLst/>
              <a:uLnTx/>
              <a:uFillTx/>
              <a:latin typeface="+mj-lt"/>
              <a:cs typeface="Arial"/>
              <a:sym typeface="Arial"/>
            </a:endParaRPr>
          </a:p>
        </p:txBody>
      </p:sp>
      <p:cxnSp>
        <p:nvCxnSpPr>
          <p:cNvPr id="9" name="Straight Connector 8">
            <a:extLst>
              <a:ext uri="{FF2B5EF4-FFF2-40B4-BE49-F238E27FC236}">
                <a16:creationId xmlns:a16="http://schemas.microsoft.com/office/drawing/2014/main" id="{AB78FA67-7E1E-4381-B70C-C1884D46D861}"/>
              </a:ext>
            </a:extLst>
          </p:cNvPr>
          <p:cNvCxnSpPr/>
          <p:nvPr/>
        </p:nvCxnSpPr>
        <p:spPr>
          <a:xfrm>
            <a:off x="4572000" y="1009798"/>
            <a:ext cx="0" cy="370532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A79CD8DF-2637-4007-8B65-F1DD048446E2}"/>
              </a:ext>
            </a:extLst>
          </p:cNvPr>
          <p:cNvPicPr>
            <a:picLocks noChangeAspect="1"/>
          </p:cNvPicPr>
          <p:nvPr/>
        </p:nvPicPr>
        <p:blipFill>
          <a:blip r:embed="rId3"/>
          <a:stretch>
            <a:fillRect/>
          </a:stretch>
        </p:blipFill>
        <p:spPr>
          <a:xfrm>
            <a:off x="4832357" y="1213383"/>
            <a:ext cx="3767229" cy="3767229"/>
          </a:xfrm>
          <a:prstGeom prst="rect">
            <a:avLst/>
          </a:prstGeom>
        </p:spPr>
      </p:pic>
      <p:pic>
        <p:nvPicPr>
          <p:cNvPr id="6" name="Picture 5" descr="Chart&#10;&#10;Description automatically generated">
            <a:extLst>
              <a:ext uri="{FF2B5EF4-FFF2-40B4-BE49-F238E27FC236}">
                <a16:creationId xmlns:a16="http://schemas.microsoft.com/office/drawing/2014/main" id="{7EF38231-C204-42F1-9239-B30362573E86}"/>
              </a:ext>
            </a:extLst>
          </p:cNvPr>
          <p:cNvPicPr>
            <a:picLocks noChangeAspect="1"/>
          </p:cNvPicPr>
          <p:nvPr/>
        </p:nvPicPr>
        <p:blipFill>
          <a:blip r:embed="rId4"/>
          <a:stretch>
            <a:fillRect/>
          </a:stretch>
        </p:blipFill>
        <p:spPr>
          <a:xfrm>
            <a:off x="328341" y="1218216"/>
            <a:ext cx="3767224" cy="3767224"/>
          </a:xfrm>
          <a:prstGeom prst="rect">
            <a:avLst/>
          </a:prstGeom>
        </p:spPr>
      </p:pic>
    </p:spTree>
    <p:extLst>
      <p:ext uri="{BB962C8B-B14F-4D97-AF65-F5344CB8AC3E}">
        <p14:creationId xmlns:p14="http://schemas.microsoft.com/office/powerpoint/2010/main" val="20913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124526" y="1981131"/>
            <a:ext cx="4761303" cy="10610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FC000"/>
                </a:solidFill>
              </a:rPr>
              <a:t>Conclusion</a:t>
            </a:r>
            <a:r>
              <a:rPr lang="en-US" dirty="0"/>
              <a:t> </a:t>
            </a: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6000" b="0" i="0" u="none" strike="noStrike" kern="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30201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2" name="Google Shape;432;p3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22" name="Google Shape;1185;p40">
            <a:extLst>
              <a:ext uri="{FF2B5EF4-FFF2-40B4-BE49-F238E27FC236}">
                <a16:creationId xmlns:a16="http://schemas.microsoft.com/office/drawing/2014/main" id="{629D7CB7-C391-4D97-A8BA-1E3C69EE0606}"/>
              </a:ext>
            </a:extLst>
          </p:cNvPr>
          <p:cNvGrpSpPr/>
          <p:nvPr/>
        </p:nvGrpSpPr>
        <p:grpSpPr>
          <a:xfrm>
            <a:off x="7291799" y="1914865"/>
            <a:ext cx="1128904" cy="1198618"/>
            <a:chOff x="1674084" y="3214987"/>
            <a:chExt cx="720142" cy="720027"/>
          </a:xfrm>
        </p:grpSpPr>
        <p:sp>
          <p:nvSpPr>
            <p:cNvPr id="23" name="Google Shape;1186;p40">
              <a:extLst>
                <a:ext uri="{FF2B5EF4-FFF2-40B4-BE49-F238E27FC236}">
                  <a16:creationId xmlns:a16="http://schemas.microsoft.com/office/drawing/2014/main" id="{9C07CA19-0314-4A50-BC80-31702D2B6CDF}"/>
                </a:ext>
              </a:extLst>
            </p:cNvPr>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187;p40">
              <a:extLst>
                <a:ext uri="{FF2B5EF4-FFF2-40B4-BE49-F238E27FC236}">
                  <a16:creationId xmlns:a16="http://schemas.microsoft.com/office/drawing/2014/main" id="{217D9171-AFFE-49E9-86B6-576E72E8FDDC}"/>
                </a:ext>
              </a:extLst>
            </p:cNvPr>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188;p40">
              <a:extLst>
                <a:ext uri="{FF2B5EF4-FFF2-40B4-BE49-F238E27FC236}">
                  <a16:creationId xmlns:a16="http://schemas.microsoft.com/office/drawing/2014/main" id="{F9D264E5-AFF0-44D1-8C0D-5DE7912D7C50}"/>
                </a:ext>
              </a:extLst>
            </p:cNvPr>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189;p40">
              <a:extLst>
                <a:ext uri="{FF2B5EF4-FFF2-40B4-BE49-F238E27FC236}">
                  <a16:creationId xmlns:a16="http://schemas.microsoft.com/office/drawing/2014/main" id="{D6ADC869-A3C9-4C7D-9417-623D4A528428}"/>
                </a:ext>
              </a:extLst>
            </p:cNvPr>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190;p40">
              <a:extLst>
                <a:ext uri="{FF2B5EF4-FFF2-40B4-BE49-F238E27FC236}">
                  <a16:creationId xmlns:a16="http://schemas.microsoft.com/office/drawing/2014/main" id="{438EE2A7-71AA-4CFB-88E5-6D81CC761B42}"/>
                </a:ext>
              </a:extLst>
            </p:cNvPr>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191;p40">
              <a:extLst>
                <a:ext uri="{FF2B5EF4-FFF2-40B4-BE49-F238E27FC236}">
                  <a16:creationId xmlns:a16="http://schemas.microsoft.com/office/drawing/2014/main" id="{BD2D4BB8-992E-4A4C-AD27-8824662855DA}"/>
                </a:ext>
              </a:extLst>
            </p:cNvPr>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192;p40">
              <a:extLst>
                <a:ext uri="{FF2B5EF4-FFF2-40B4-BE49-F238E27FC236}">
                  <a16:creationId xmlns:a16="http://schemas.microsoft.com/office/drawing/2014/main" id="{83ECD498-5B1C-46B9-94FF-E294DF6FD161}"/>
                </a:ext>
              </a:extLst>
            </p:cNvPr>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193;p40">
              <a:extLst>
                <a:ext uri="{FF2B5EF4-FFF2-40B4-BE49-F238E27FC236}">
                  <a16:creationId xmlns:a16="http://schemas.microsoft.com/office/drawing/2014/main" id="{327CD5C7-B9A2-4F45-807E-DD0A7520F637}"/>
                </a:ext>
              </a:extLst>
            </p:cNvPr>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194;p40">
              <a:extLst>
                <a:ext uri="{FF2B5EF4-FFF2-40B4-BE49-F238E27FC236}">
                  <a16:creationId xmlns:a16="http://schemas.microsoft.com/office/drawing/2014/main" id="{2B373781-6EEE-4FBA-971E-7A9B65775049}"/>
                </a:ext>
              </a:extLst>
            </p:cNvPr>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195;p40">
              <a:extLst>
                <a:ext uri="{FF2B5EF4-FFF2-40B4-BE49-F238E27FC236}">
                  <a16:creationId xmlns:a16="http://schemas.microsoft.com/office/drawing/2014/main" id="{EBCF30AF-5335-4AEB-98C8-1C869596EA0B}"/>
                </a:ext>
              </a:extLst>
            </p:cNvPr>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196;p40">
              <a:extLst>
                <a:ext uri="{FF2B5EF4-FFF2-40B4-BE49-F238E27FC236}">
                  <a16:creationId xmlns:a16="http://schemas.microsoft.com/office/drawing/2014/main" id="{24CBA207-201C-4CBF-BD63-24562B5CCD66}"/>
                </a:ext>
              </a:extLst>
            </p:cNvPr>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197;p40">
              <a:extLst>
                <a:ext uri="{FF2B5EF4-FFF2-40B4-BE49-F238E27FC236}">
                  <a16:creationId xmlns:a16="http://schemas.microsoft.com/office/drawing/2014/main" id="{B8F8AF56-639D-4247-B9D0-13A7241D2B6D}"/>
                </a:ext>
              </a:extLst>
            </p:cNvPr>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4" name="TextBox 3">
            <a:extLst>
              <a:ext uri="{FF2B5EF4-FFF2-40B4-BE49-F238E27FC236}">
                <a16:creationId xmlns:a16="http://schemas.microsoft.com/office/drawing/2014/main" id="{75EC7798-5044-401F-B04B-0D5A019FAC6E}"/>
              </a:ext>
            </a:extLst>
          </p:cNvPr>
          <p:cNvSpPr txBox="1"/>
          <p:nvPr/>
        </p:nvSpPr>
        <p:spPr>
          <a:xfrm>
            <a:off x="152525" y="223837"/>
            <a:ext cx="6172625" cy="5309146"/>
          </a:xfrm>
          <a:prstGeom prst="rect">
            <a:avLst/>
          </a:prstGeom>
          <a:noFill/>
        </p:spPr>
        <p:txBody>
          <a:bodyPr wrap="square" rtlCol="0">
            <a:spAutoFit/>
          </a:bodyPr>
          <a:lstStyle/>
          <a:p>
            <a:pPr marL="171450" lvl="6" indent="-171450">
              <a:spcBef>
                <a:spcPts val="600"/>
              </a:spcBef>
              <a:buFont typeface="Wingdings" panose="05000000000000000000" pitchFamily="2" charset="2"/>
              <a:buChar char="ü"/>
            </a:pPr>
            <a:r>
              <a:rPr lang="en-US" sz="1200" dirty="0"/>
              <a:t>In the same year, there are 2 majors in San Francisco, one major was paid 10 times more than the other, it may be a data error, or the job titles were not accurate. Also, there are maybe missing data because no data about major’s salary from 2012 – 2014.</a:t>
            </a:r>
          </a:p>
          <a:p>
            <a:pPr marL="171450" lvl="6" indent="-171450">
              <a:spcBef>
                <a:spcPts val="600"/>
              </a:spcBef>
              <a:buFont typeface="Wingdings" panose="05000000000000000000" pitchFamily="2" charset="2"/>
              <a:buChar char="ü"/>
            </a:pPr>
            <a:r>
              <a:rPr lang="en-US" sz="1200" dirty="0"/>
              <a:t>158 out of 205 chief level positions get paid more than $100K annually, the average pay is $152K</a:t>
            </a:r>
          </a:p>
          <a:p>
            <a:pPr marL="171450" lvl="6" indent="-171450">
              <a:spcBef>
                <a:spcPts val="600"/>
              </a:spcBef>
              <a:buFont typeface="Wingdings" panose="05000000000000000000" pitchFamily="2" charset="2"/>
              <a:buChar char="ü"/>
            </a:pPr>
            <a:r>
              <a:rPr lang="en-US" sz="1200" dirty="0"/>
              <a:t>Only 19% of the senior level positions get paid more than $100K annually, the average pay is $72K</a:t>
            </a:r>
          </a:p>
          <a:p>
            <a:pPr marL="171450" lvl="6" indent="-171450">
              <a:spcBef>
                <a:spcPts val="600"/>
              </a:spcBef>
              <a:buFont typeface="Wingdings" panose="05000000000000000000" pitchFamily="2" charset="2"/>
              <a:buChar char="ü"/>
            </a:pPr>
            <a:r>
              <a:rPr lang="en-US" sz="1200" dirty="0"/>
              <a:t>No Junior level position get paid more than $100K, the average pay is $23K</a:t>
            </a:r>
          </a:p>
          <a:p>
            <a:pPr marL="171450" lvl="6" indent="-171450">
              <a:spcBef>
                <a:spcPts val="600"/>
              </a:spcBef>
              <a:buFont typeface="Wingdings" panose="05000000000000000000" pitchFamily="2" charset="2"/>
              <a:buChar char="ü"/>
            </a:pPr>
            <a:r>
              <a:rPr lang="en-US" sz="1200" dirty="0"/>
              <a:t>Almost 1% assistants work for city of SF paid more than $100K, the average pay is 53K</a:t>
            </a:r>
          </a:p>
          <a:p>
            <a:pPr marL="171450" lvl="6" indent="-171450">
              <a:spcBef>
                <a:spcPts val="600"/>
              </a:spcBef>
              <a:buFont typeface="Wingdings" panose="05000000000000000000" pitchFamily="2" charset="2"/>
              <a:buChar char="ü"/>
            </a:pPr>
            <a:r>
              <a:rPr lang="en-US" sz="1200" dirty="0"/>
              <a:t>Highest paid employee’s salary is $537K, Highest paid job title is Chief Investment Officer, the salary is $436K</a:t>
            </a:r>
          </a:p>
          <a:p>
            <a:pPr marL="171450" lvl="6" indent="-171450">
              <a:spcBef>
                <a:spcPts val="600"/>
              </a:spcBef>
              <a:buFont typeface="Wingdings" panose="05000000000000000000" pitchFamily="2" charset="2"/>
              <a:buChar char="ü"/>
            </a:pPr>
            <a:r>
              <a:rPr lang="en-US" sz="1200" dirty="0"/>
              <a:t>Data related jobs are all data entry type of work, no data analysis/science</a:t>
            </a:r>
          </a:p>
          <a:p>
            <a:pPr marL="171450" lvl="6" indent="-171450">
              <a:spcBef>
                <a:spcPts val="600"/>
              </a:spcBef>
              <a:buFont typeface="Wingdings" panose="05000000000000000000" pitchFamily="2" charset="2"/>
              <a:buChar char="ü"/>
            </a:pPr>
            <a:r>
              <a:rPr lang="en-US" sz="1200" dirty="0"/>
              <a:t>Benefits made big part of the total pay, after comparing the high pay (over 100K) of every year, due to 2011 data missing benefits data, the number of high paid positions is only 40% compare to 2012 – 2014</a:t>
            </a:r>
          </a:p>
          <a:p>
            <a:pPr marL="171450" lvl="6" indent="-171450">
              <a:spcBef>
                <a:spcPts val="600"/>
              </a:spcBef>
              <a:buFont typeface="Wingdings" panose="05000000000000000000" pitchFamily="2" charset="2"/>
              <a:buChar char="ü"/>
            </a:pPr>
            <a:r>
              <a:rPr lang="en-US" sz="1200" dirty="0"/>
              <a:t>There may some duplicate data with same employee name, but different positions, 4-5 employees switched more than 10 jobs in 4 years, seems like an error</a:t>
            </a:r>
          </a:p>
          <a:p>
            <a:pPr marL="171450" lvl="6" indent="-171450">
              <a:spcBef>
                <a:spcPts val="600"/>
              </a:spcBef>
              <a:buFont typeface="Wingdings" panose="05000000000000000000" pitchFamily="2" charset="2"/>
              <a:buChar char="ü"/>
            </a:pPr>
            <a:r>
              <a:rPr lang="en-US" sz="1200" dirty="0"/>
              <a:t>The most needed jobs are: Transit Operator, Special/Registered Nurses, Police Officer, and Custodian, etc.</a:t>
            </a:r>
          </a:p>
          <a:p>
            <a:pPr lvl="7">
              <a:spcBef>
                <a:spcPts val="600"/>
              </a:spcBef>
            </a:pPr>
            <a:endParaRPr lang="en-US" sz="1100" b="1" dirty="0">
              <a:latin typeface="+mn-lt"/>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21" name="Google Shape;421;p36"/>
          <p:cNvSpPr txBox="1">
            <a:spLocks noGrp="1"/>
          </p:cNvSpPr>
          <p:nvPr>
            <p:ph type="ctrTitle" idx="4294967295"/>
          </p:nvPr>
        </p:nvSpPr>
        <p:spPr>
          <a:xfrm>
            <a:off x="2268000" y="1991850"/>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solidFill>
                  <a:srgbClr val="FFC000"/>
                </a:solidFill>
              </a:rPr>
              <a:t>Thanks!</a:t>
            </a:r>
            <a:endParaRPr sz="8000" dirty="0">
              <a:solidFill>
                <a:srgbClr val="FFC000"/>
              </a:solidFill>
            </a:endParaRPr>
          </a:p>
        </p:txBody>
      </p:sp>
      <p:grpSp>
        <p:nvGrpSpPr>
          <p:cNvPr id="423" name="Google Shape;423;p36"/>
          <p:cNvGrpSpPr/>
          <p:nvPr/>
        </p:nvGrpSpPr>
        <p:grpSpPr>
          <a:xfrm>
            <a:off x="1812552" y="1460659"/>
            <a:ext cx="345971" cy="325505"/>
            <a:chOff x="5972700" y="2330200"/>
            <a:chExt cx="411625" cy="387275"/>
          </a:xfrm>
        </p:grpSpPr>
        <p:sp>
          <p:nvSpPr>
            <p:cNvPr id="424" name="Google Shape;42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69800" y="975000"/>
            <a:ext cx="4004400" cy="319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C000"/>
                </a:solidFill>
              </a:rPr>
              <a:t>Data Collection and Cleaning</a:t>
            </a:r>
            <a:endParaRPr dirty="0">
              <a:solidFill>
                <a:srgbClr val="FFC000"/>
              </a:solidFill>
            </a:endParaRPr>
          </a:p>
        </p:txBody>
      </p:sp>
      <p:sp>
        <p:nvSpPr>
          <p:cNvPr id="177" name="Google Shape;177;p17"/>
          <p:cNvSpPr txBox="1"/>
          <p:nvPr/>
        </p:nvSpPr>
        <p:spPr>
          <a:xfrm>
            <a:off x="943462" y="686646"/>
            <a:ext cx="1392600" cy="1390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 sz="6000" b="1" dirty="0">
                <a:solidFill>
                  <a:srgbClr val="FFC000"/>
                </a:solidFill>
                <a:latin typeface="Poppins"/>
                <a:cs typeface="Poppins"/>
                <a:sym typeface="Poppins"/>
              </a:rPr>
              <a:t>1</a:t>
            </a:r>
            <a:endParaRPr kumimoji="0" sz="6000" b="0" i="0" u="none" strike="noStrike" kern="0" cap="none" spc="0" normalizeH="0" baseline="0" noProof="0" dirty="0">
              <a:ln>
                <a:noFill/>
              </a:ln>
              <a:solidFill>
                <a:srgbClr val="FFC000"/>
              </a:solidFill>
              <a:effectLst/>
              <a:uLnTx/>
              <a:uFillTx/>
              <a:latin typeface="Arial"/>
              <a:cs typeface="Arial"/>
              <a:sym typeface="Arial"/>
            </a:endParaRPr>
          </a:p>
        </p:txBody>
      </p:sp>
    </p:spTree>
    <p:extLst>
      <p:ext uri="{BB962C8B-B14F-4D97-AF65-F5344CB8AC3E}">
        <p14:creationId xmlns:p14="http://schemas.microsoft.com/office/powerpoint/2010/main" val="105212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000"/>
                </a:solidFill>
              </a:rPr>
              <a:t>Data Sources</a:t>
            </a:r>
            <a:endParaRPr dirty="0">
              <a:solidFill>
                <a:srgbClr val="FFC000"/>
              </a:solidFill>
            </a:endParaRP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8" name="TextBox 7">
            <a:extLst>
              <a:ext uri="{FF2B5EF4-FFF2-40B4-BE49-F238E27FC236}">
                <a16:creationId xmlns:a16="http://schemas.microsoft.com/office/drawing/2014/main" id="{85C5834E-654C-45C7-88E2-EC479081E2D3}"/>
              </a:ext>
            </a:extLst>
          </p:cNvPr>
          <p:cNvSpPr txBox="1"/>
          <p:nvPr/>
        </p:nvSpPr>
        <p:spPr>
          <a:xfrm>
            <a:off x="580445" y="2242267"/>
            <a:ext cx="5311472" cy="954107"/>
          </a:xfrm>
          <a:prstGeom prst="rect">
            <a:avLst/>
          </a:prstGeom>
          <a:noFill/>
        </p:spPr>
        <p:txBody>
          <a:bodyPr wrap="square" rtlCol="0">
            <a:spAutoFit/>
          </a:bodyPr>
          <a:lstStyle/>
          <a:p>
            <a:pPr marL="285750" indent="-285750">
              <a:buFont typeface="Wingdings" panose="05000000000000000000" pitchFamily="2" charset="2"/>
              <a:buChar char="§"/>
            </a:pPr>
            <a:r>
              <a:rPr lang="en-US" dirty="0">
                <a:hlinkClick r:id="rId3"/>
              </a:rPr>
              <a:t>https://www.kaggle.com/kaggle/sf-salaries</a:t>
            </a:r>
            <a:endParaRPr lang="en-US" dirty="0"/>
          </a:p>
          <a:p>
            <a:endParaRPr lang="en-US" dirty="0"/>
          </a:p>
          <a:p>
            <a:pPr marL="285750" indent="-285750">
              <a:buFont typeface="Wingdings" panose="05000000000000000000" pitchFamily="2" charset="2"/>
              <a:buChar char="§"/>
            </a:pPr>
            <a:r>
              <a:rPr lang="en-US" dirty="0">
                <a:hlinkClick r:id="rId4"/>
              </a:rPr>
              <a:t>https://transparentcalifornia.com/salaries/all/</a:t>
            </a:r>
            <a:endParaRPr lang="en-US" dirty="0"/>
          </a:p>
          <a:p>
            <a:endParaRPr lang="en-US" dirty="0"/>
          </a:p>
        </p:txBody>
      </p:sp>
      <p:sp>
        <p:nvSpPr>
          <p:cNvPr id="9" name="TextBox 8">
            <a:extLst>
              <a:ext uri="{FF2B5EF4-FFF2-40B4-BE49-F238E27FC236}">
                <a16:creationId xmlns:a16="http://schemas.microsoft.com/office/drawing/2014/main" id="{DE29EFA4-8B25-463A-8221-1F8AB3560860}"/>
              </a:ext>
            </a:extLst>
          </p:cNvPr>
          <p:cNvSpPr txBox="1"/>
          <p:nvPr/>
        </p:nvSpPr>
        <p:spPr>
          <a:xfrm>
            <a:off x="580445" y="3436838"/>
            <a:ext cx="5566181" cy="738664"/>
          </a:xfrm>
          <a:prstGeom prst="rect">
            <a:avLst/>
          </a:prstGeom>
          <a:noFill/>
        </p:spPr>
        <p:txBody>
          <a:bodyPr wrap="square" rtlCol="0">
            <a:spAutoFit/>
          </a:bodyPr>
          <a:lstStyle/>
          <a:p>
            <a:r>
              <a:rPr lang="en-US" dirty="0"/>
              <a:t>I’ve collected data from 2 websites, Kaggle and Transparent California, I use the data from Transparent California to verify the accuracy of the data from Kaggle.</a:t>
            </a:r>
          </a:p>
        </p:txBody>
      </p:sp>
      <p:pic>
        <p:nvPicPr>
          <p:cNvPr id="13" name="Picture 12">
            <a:extLst>
              <a:ext uri="{FF2B5EF4-FFF2-40B4-BE49-F238E27FC236}">
                <a16:creationId xmlns:a16="http://schemas.microsoft.com/office/drawing/2014/main" id="{BE6D28C7-FD98-409E-AB67-B44B5347A749}"/>
              </a:ext>
            </a:extLst>
          </p:cNvPr>
          <p:cNvPicPr>
            <a:picLocks noChangeAspect="1"/>
          </p:cNvPicPr>
          <p:nvPr/>
        </p:nvPicPr>
        <p:blipFill>
          <a:blip r:embed="rId5">
            <a:alphaModFix amt="70000"/>
          </a:blip>
          <a:stretch>
            <a:fillRect/>
          </a:stretch>
        </p:blipFill>
        <p:spPr>
          <a:xfrm>
            <a:off x="6259003" y="1326358"/>
            <a:ext cx="3306416" cy="2479812"/>
          </a:xfrm>
          <a:prstGeom prst="ellipse">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ctrTitle" idx="4294967295"/>
          </p:nvPr>
        </p:nvSpPr>
        <p:spPr>
          <a:xfrm>
            <a:off x="1052647" y="131450"/>
            <a:ext cx="7038703" cy="6202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000"/>
                </a:solidFill>
              </a:rPr>
              <a:t>Data Compare and Clean up</a:t>
            </a:r>
            <a:endParaRPr dirty="0">
              <a:solidFill>
                <a:srgbClr val="FFC000"/>
              </a:solidFill>
            </a:endParaRPr>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5" name="Picture 4" descr="Graphical user interface, text&#10;&#10;Description automatically generated">
            <a:extLst>
              <a:ext uri="{FF2B5EF4-FFF2-40B4-BE49-F238E27FC236}">
                <a16:creationId xmlns:a16="http://schemas.microsoft.com/office/drawing/2014/main" id="{214838CD-2546-4063-AD3A-DD81064978C2}"/>
              </a:ext>
            </a:extLst>
          </p:cNvPr>
          <p:cNvPicPr>
            <a:picLocks noChangeAspect="1"/>
          </p:cNvPicPr>
          <p:nvPr/>
        </p:nvPicPr>
        <p:blipFill>
          <a:blip r:embed="rId3"/>
          <a:stretch>
            <a:fillRect/>
          </a:stretch>
        </p:blipFill>
        <p:spPr>
          <a:xfrm>
            <a:off x="233085" y="3329528"/>
            <a:ext cx="2508379" cy="965250"/>
          </a:xfrm>
          <a:prstGeom prst="rect">
            <a:avLst/>
          </a:prstGeom>
        </p:spPr>
      </p:pic>
      <p:sp>
        <p:nvSpPr>
          <p:cNvPr id="6" name="TextBox 5">
            <a:extLst>
              <a:ext uri="{FF2B5EF4-FFF2-40B4-BE49-F238E27FC236}">
                <a16:creationId xmlns:a16="http://schemas.microsoft.com/office/drawing/2014/main" id="{D54366D6-4B71-4745-93BC-2928A03B283B}"/>
              </a:ext>
            </a:extLst>
          </p:cNvPr>
          <p:cNvSpPr txBox="1"/>
          <p:nvPr/>
        </p:nvSpPr>
        <p:spPr>
          <a:xfrm>
            <a:off x="228596" y="2410718"/>
            <a:ext cx="1258678" cy="307777"/>
          </a:xfrm>
          <a:prstGeom prst="rect">
            <a:avLst/>
          </a:prstGeom>
          <a:noFill/>
        </p:spPr>
        <p:txBody>
          <a:bodyPr wrap="none" rtlCol="0">
            <a:spAutoFit/>
          </a:bodyPr>
          <a:lstStyle/>
          <a:p>
            <a:r>
              <a:rPr lang="en-US" dirty="0">
                <a:solidFill>
                  <a:schemeClr val="accent5">
                    <a:lumMod val="50000"/>
                  </a:schemeClr>
                </a:solidFill>
              </a:rPr>
              <a:t>From Kaggle:</a:t>
            </a:r>
          </a:p>
        </p:txBody>
      </p:sp>
      <p:cxnSp>
        <p:nvCxnSpPr>
          <p:cNvPr id="8" name="Straight Connector 7">
            <a:extLst>
              <a:ext uri="{FF2B5EF4-FFF2-40B4-BE49-F238E27FC236}">
                <a16:creationId xmlns:a16="http://schemas.microsoft.com/office/drawing/2014/main" id="{1822D121-4AC3-4E80-A701-3DB6D216C2E0}"/>
              </a:ext>
            </a:extLst>
          </p:cNvPr>
          <p:cNvCxnSpPr>
            <a:cxnSpLocks/>
          </p:cNvCxnSpPr>
          <p:nvPr/>
        </p:nvCxnSpPr>
        <p:spPr>
          <a:xfrm>
            <a:off x="2957885" y="2873597"/>
            <a:ext cx="0" cy="2107183"/>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descr="Graphical user interface, text, application&#10;&#10;Description automatically generated">
            <a:extLst>
              <a:ext uri="{FF2B5EF4-FFF2-40B4-BE49-F238E27FC236}">
                <a16:creationId xmlns:a16="http://schemas.microsoft.com/office/drawing/2014/main" id="{F45854C6-4A5E-4DEC-80BB-B984248F1296}"/>
              </a:ext>
            </a:extLst>
          </p:cNvPr>
          <p:cNvPicPr>
            <a:picLocks noChangeAspect="1"/>
          </p:cNvPicPr>
          <p:nvPr/>
        </p:nvPicPr>
        <p:blipFill>
          <a:blip r:embed="rId4"/>
          <a:stretch>
            <a:fillRect/>
          </a:stretch>
        </p:blipFill>
        <p:spPr>
          <a:xfrm>
            <a:off x="1371435" y="712490"/>
            <a:ext cx="6401129" cy="1543129"/>
          </a:xfrm>
          <a:prstGeom prst="rect">
            <a:avLst/>
          </a:prstGeom>
        </p:spPr>
      </p:pic>
      <p:pic>
        <p:nvPicPr>
          <p:cNvPr id="15" name="Picture 14" descr="Graphical user interface, text&#10;&#10;Description automatically generated">
            <a:extLst>
              <a:ext uri="{FF2B5EF4-FFF2-40B4-BE49-F238E27FC236}">
                <a16:creationId xmlns:a16="http://schemas.microsoft.com/office/drawing/2014/main" id="{1E284077-1545-41D8-BD9F-32F280C9CF6D}"/>
              </a:ext>
            </a:extLst>
          </p:cNvPr>
          <p:cNvPicPr>
            <a:picLocks noChangeAspect="1"/>
          </p:cNvPicPr>
          <p:nvPr/>
        </p:nvPicPr>
        <p:blipFill>
          <a:blip r:embed="rId5"/>
          <a:stretch>
            <a:fillRect/>
          </a:stretch>
        </p:blipFill>
        <p:spPr>
          <a:xfrm>
            <a:off x="3174307" y="2730815"/>
            <a:ext cx="2351845" cy="2281235"/>
          </a:xfrm>
          <a:prstGeom prst="rect">
            <a:avLst/>
          </a:prstGeom>
        </p:spPr>
      </p:pic>
      <p:sp>
        <p:nvSpPr>
          <p:cNvPr id="20" name="TextBox 19">
            <a:extLst>
              <a:ext uri="{FF2B5EF4-FFF2-40B4-BE49-F238E27FC236}">
                <a16:creationId xmlns:a16="http://schemas.microsoft.com/office/drawing/2014/main" id="{E7FE96C0-7A17-4241-A6A1-1F091C65CC11}"/>
              </a:ext>
            </a:extLst>
          </p:cNvPr>
          <p:cNvSpPr txBox="1"/>
          <p:nvPr/>
        </p:nvSpPr>
        <p:spPr>
          <a:xfrm>
            <a:off x="3094602" y="2410719"/>
            <a:ext cx="2520242" cy="307777"/>
          </a:xfrm>
          <a:prstGeom prst="rect">
            <a:avLst/>
          </a:prstGeom>
          <a:noFill/>
        </p:spPr>
        <p:txBody>
          <a:bodyPr wrap="none" rtlCol="0">
            <a:spAutoFit/>
          </a:bodyPr>
          <a:lstStyle/>
          <a:p>
            <a:r>
              <a:rPr lang="en-US" dirty="0">
                <a:solidFill>
                  <a:schemeClr val="accent5">
                    <a:lumMod val="50000"/>
                  </a:schemeClr>
                </a:solidFill>
              </a:rPr>
              <a:t>From Transparent California:</a:t>
            </a:r>
          </a:p>
        </p:txBody>
      </p:sp>
      <p:sp>
        <p:nvSpPr>
          <p:cNvPr id="16" name="TextBox 15">
            <a:extLst>
              <a:ext uri="{FF2B5EF4-FFF2-40B4-BE49-F238E27FC236}">
                <a16:creationId xmlns:a16="http://schemas.microsoft.com/office/drawing/2014/main" id="{15622C95-9676-4326-A5A7-130599B0A2F4}"/>
              </a:ext>
            </a:extLst>
          </p:cNvPr>
          <p:cNvSpPr txBox="1"/>
          <p:nvPr/>
        </p:nvSpPr>
        <p:spPr>
          <a:xfrm>
            <a:off x="6171583" y="2696114"/>
            <a:ext cx="2602092" cy="2062103"/>
          </a:xfrm>
          <a:prstGeom prst="rect">
            <a:avLst/>
          </a:prstGeom>
          <a:noFill/>
        </p:spPr>
        <p:txBody>
          <a:bodyPr wrap="square" rtlCol="0">
            <a:spAutoFit/>
          </a:bodyPr>
          <a:lstStyle/>
          <a:p>
            <a:r>
              <a:rPr lang="en-US" sz="1600" u="sng" dirty="0">
                <a:solidFill>
                  <a:schemeClr val="accent5">
                    <a:lumMod val="50000"/>
                  </a:schemeClr>
                </a:solidFill>
                <a:latin typeface="+mn-lt"/>
              </a:rPr>
              <a:t>After the comparison, the data from Kaggle and Transparent California give the same results, from here, the data analysis and virtualization will be based on Kaggle’s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C000"/>
                </a:solidFill>
              </a:rPr>
              <a:t>Data Analysis</a:t>
            </a:r>
            <a:endParaRPr dirty="0">
              <a:solidFill>
                <a:srgbClr val="FFC000"/>
              </a:solidFill>
            </a:endParaRPr>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dirty="0">
                <a:solidFill>
                  <a:srgbClr val="FFC000"/>
                </a:solidFill>
                <a:latin typeface="Poppins"/>
                <a:cs typeface="Poppins"/>
                <a:sym typeface="Poppins"/>
              </a:rPr>
              <a:t>2</a:t>
            </a:r>
            <a:endParaRPr sz="6000" dirty="0">
              <a:solidFill>
                <a:srgbClr val="FFC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TextBox 3">
            <a:extLst>
              <a:ext uri="{FF2B5EF4-FFF2-40B4-BE49-F238E27FC236}">
                <a16:creationId xmlns:a16="http://schemas.microsoft.com/office/drawing/2014/main" id="{5A521BC4-718B-4534-92D0-8DAF5E37EB06}"/>
              </a:ext>
            </a:extLst>
          </p:cNvPr>
          <p:cNvSpPr txBox="1"/>
          <p:nvPr/>
        </p:nvSpPr>
        <p:spPr>
          <a:xfrm>
            <a:off x="3202924" y="691763"/>
            <a:ext cx="5788551" cy="4970591"/>
          </a:xfrm>
          <a:prstGeom prst="rect">
            <a:avLst/>
          </a:prstGeom>
          <a:noFill/>
        </p:spPr>
        <p:txBody>
          <a:bodyPr wrap="square" rtlCol="0">
            <a:spAutoFit/>
          </a:bodyPr>
          <a:lstStyle/>
          <a:p>
            <a:pPr marL="0" lvl="0" indent="0" algn="l" rtl="0">
              <a:spcBef>
                <a:spcPts val="600"/>
              </a:spcBef>
              <a:spcAft>
                <a:spcPts val="0"/>
              </a:spcAft>
              <a:buNone/>
            </a:pPr>
            <a:r>
              <a:rPr lang="en-US" sz="1400" b="1" dirty="0">
                <a:solidFill>
                  <a:srgbClr val="FFC000"/>
                </a:solidFill>
              </a:rPr>
              <a:t>Questions we will cover:</a:t>
            </a:r>
          </a:p>
          <a:p>
            <a:pPr marL="171450" lvl="0" indent="-171450" algn="l" rtl="0">
              <a:spcBef>
                <a:spcPts val="600"/>
              </a:spcBef>
              <a:spcAft>
                <a:spcPts val="0"/>
              </a:spcAft>
              <a:buFont typeface="Wingdings" panose="05000000000000000000" pitchFamily="2" charset="2"/>
              <a:buChar char="§"/>
            </a:pPr>
            <a:r>
              <a:rPr lang="en-US" sz="1200" b="1" dirty="0"/>
              <a:t>Analysis via SQL</a:t>
            </a:r>
          </a:p>
          <a:p>
            <a:pPr lvl="6">
              <a:spcBef>
                <a:spcPts val="600"/>
              </a:spcBef>
            </a:pPr>
            <a:r>
              <a:rPr lang="en-US" sz="1100" dirty="0"/>
              <a:t>     How much San Francisco’s major get paid?</a:t>
            </a:r>
          </a:p>
          <a:p>
            <a:pPr lvl="6">
              <a:spcBef>
                <a:spcPts val="600"/>
              </a:spcBef>
            </a:pPr>
            <a:r>
              <a:rPr lang="en-US" sz="1100" dirty="0"/>
              <a:t>     What are the salaries for chief job levels?</a:t>
            </a:r>
          </a:p>
          <a:p>
            <a:pPr lvl="7">
              <a:spcBef>
                <a:spcPts val="600"/>
              </a:spcBef>
            </a:pPr>
            <a:r>
              <a:rPr lang="en-US" sz="1100" dirty="0"/>
              <a:t>     What are the salaries for senior job levels?</a:t>
            </a:r>
          </a:p>
          <a:p>
            <a:pPr lvl="7">
              <a:spcBef>
                <a:spcPts val="600"/>
              </a:spcBef>
            </a:pPr>
            <a:r>
              <a:rPr lang="en-US" sz="1100" dirty="0"/>
              <a:t>     What are the salaries for junior job levels?</a:t>
            </a:r>
          </a:p>
          <a:p>
            <a:pPr lvl="7">
              <a:spcBef>
                <a:spcPts val="600"/>
              </a:spcBef>
            </a:pPr>
            <a:r>
              <a:rPr lang="en-US" sz="1100" dirty="0"/>
              <a:t>     What are the salaries for assistants type of jobs?</a:t>
            </a:r>
          </a:p>
          <a:p>
            <a:pPr lvl="7">
              <a:spcBef>
                <a:spcPts val="600"/>
              </a:spcBef>
            </a:pPr>
            <a:r>
              <a:rPr lang="en-US" sz="1100" dirty="0"/>
              <a:t>     What are the average salaries by employees?</a:t>
            </a:r>
          </a:p>
          <a:p>
            <a:pPr lvl="7">
              <a:spcBef>
                <a:spcPts val="600"/>
              </a:spcBef>
            </a:pPr>
            <a:r>
              <a:rPr lang="en-US" sz="1100" dirty="0"/>
              <a:t>     What are the average salaries by job titles?</a:t>
            </a:r>
          </a:p>
          <a:p>
            <a:pPr lvl="7">
              <a:spcBef>
                <a:spcPts val="600"/>
              </a:spcBef>
            </a:pPr>
            <a:r>
              <a:rPr lang="en-US" sz="1100" dirty="0"/>
              <a:t>     Are there any jobs are data related?</a:t>
            </a:r>
          </a:p>
          <a:p>
            <a:pPr marL="171450" lvl="7" indent="-171450">
              <a:spcBef>
                <a:spcPts val="600"/>
              </a:spcBef>
              <a:buFont typeface="Wingdings" panose="05000000000000000000" pitchFamily="2" charset="2"/>
              <a:buChar char="§"/>
            </a:pPr>
            <a:r>
              <a:rPr lang="en-US" sz="1100" b="1" dirty="0"/>
              <a:t>Analysis via </a:t>
            </a:r>
            <a:r>
              <a:rPr lang="en-US" sz="1100" b="1" dirty="0" err="1"/>
              <a:t>Jupyter</a:t>
            </a:r>
            <a:endParaRPr lang="en-US" sz="1100" b="1" dirty="0"/>
          </a:p>
          <a:p>
            <a:pPr lvl="7">
              <a:spcBef>
                <a:spcPts val="600"/>
              </a:spcBef>
            </a:pPr>
            <a:r>
              <a:rPr lang="en-US" sz="1100" b="0" i="0" dirty="0">
                <a:solidFill>
                  <a:srgbClr val="000000"/>
                </a:solidFill>
                <a:effectLst/>
                <a:latin typeface="+mn-lt"/>
              </a:rPr>
              <a:t>     How many employees earn over $100,000 annually and what are their job titles?</a:t>
            </a:r>
          </a:p>
          <a:p>
            <a:pPr lvl="7">
              <a:spcBef>
                <a:spcPts val="600"/>
              </a:spcBef>
            </a:pPr>
            <a:r>
              <a:rPr lang="en-US" sz="1100" b="0" i="0" dirty="0">
                <a:solidFill>
                  <a:srgbClr val="000000"/>
                </a:solidFill>
                <a:effectLst/>
                <a:latin typeface="+mn-lt"/>
              </a:rPr>
              <a:t>     How many employees earn less than $100,000 annually and what are their job titles?</a:t>
            </a:r>
          </a:p>
          <a:p>
            <a:pPr lvl="7">
              <a:spcBef>
                <a:spcPts val="600"/>
              </a:spcBef>
            </a:pPr>
            <a:r>
              <a:rPr lang="en-US" sz="1100" b="0" i="0" dirty="0">
                <a:solidFill>
                  <a:srgbClr val="000000"/>
                </a:solidFill>
                <a:effectLst/>
                <a:latin typeface="+mn-lt"/>
              </a:rPr>
              <a:t>     Who are top 10 employees who switched jobs the most in 4 years?</a:t>
            </a:r>
          </a:p>
          <a:p>
            <a:pPr lvl="7">
              <a:spcBef>
                <a:spcPts val="600"/>
              </a:spcBef>
            </a:pPr>
            <a:r>
              <a:rPr lang="en-US" sz="1100" b="0" i="0" dirty="0">
                <a:solidFill>
                  <a:srgbClr val="000000"/>
                </a:solidFill>
                <a:effectLst/>
                <a:latin typeface="+mn-lt"/>
              </a:rPr>
              <a:t>     What are the average pay for fulltime employee vs parttime employees?</a:t>
            </a:r>
            <a:endParaRPr lang="en-US" sz="1100" b="1" dirty="0">
              <a:latin typeface="+mn-lt"/>
            </a:endParaRPr>
          </a:p>
          <a:p>
            <a:pPr lvl="7">
              <a:spcBef>
                <a:spcPts val="600"/>
              </a:spcBef>
            </a:pPr>
            <a:endParaRPr lang="en-US" sz="1100" dirty="0">
              <a:latin typeface="+mn-lt"/>
            </a:endParaRPr>
          </a:p>
          <a:p>
            <a:pPr lvl="6">
              <a:spcBef>
                <a:spcPts val="600"/>
              </a:spcBef>
            </a:pPr>
            <a:endParaRPr lang="en-US" sz="1100" dirty="0">
              <a:latin typeface="+mn-lt"/>
            </a:endParaRPr>
          </a:p>
          <a:p>
            <a:pPr lvl="6">
              <a:spcBef>
                <a:spcPts val="600"/>
              </a:spcBef>
            </a:pPr>
            <a:endParaRPr lang="en-US" sz="1100" dirty="0"/>
          </a:p>
          <a:p>
            <a:pPr lvl="0" algn="l" rtl="0">
              <a:spcBef>
                <a:spcPts val="600"/>
              </a:spcBef>
              <a:spcAft>
                <a:spcPts val="0"/>
              </a:spcAft>
            </a:pPr>
            <a:endParaRPr lang="en-US" sz="1100"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3" name="Google Shape;193;p19"/>
          <p:cNvSpPr txBox="1">
            <a:spLocks noGrp="1"/>
          </p:cNvSpPr>
          <p:nvPr>
            <p:ph type="title"/>
          </p:nvPr>
        </p:nvSpPr>
        <p:spPr>
          <a:xfrm>
            <a:off x="1320466" y="179905"/>
            <a:ext cx="6624928" cy="683100"/>
          </a:xfrm>
          <a:prstGeom prst="rect">
            <a:avLst/>
          </a:prstGeom>
        </p:spPr>
        <p:txBody>
          <a:bodyPr spcFirstLastPara="1" wrap="square" lIns="91425" tIns="91425" rIns="91425" bIns="91425" anchor="b" anchorCtr="0">
            <a:noAutofit/>
          </a:bodyPr>
          <a:lstStyle/>
          <a:p>
            <a:pPr lvl="0" algn="l" rtl="0">
              <a:spcBef>
                <a:spcPts val="600"/>
              </a:spcBef>
              <a:spcAft>
                <a:spcPts val="0"/>
              </a:spcAft>
            </a:pPr>
            <a:r>
              <a:rPr lang="en-US" sz="3600" b="1" dirty="0">
                <a:solidFill>
                  <a:srgbClr val="FFC000"/>
                </a:solidFill>
              </a:rPr>
              <a:t>Analysis via SQL Results</a:t>
            </a:r>
          </a:p>
        </p:txBody>
      </p:sp>
      <p:sp>
        <p:nvSpPr>
          <p:cNvPr id="195" name="Google Shape;195;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Graphical user interface, application&#10;&#10;Description automatically generated">
            <a:extLst>
              <a:ext uri="{FF2B5EF4-FFF2-40B4-BE49-F238E27FC236}">
                <a16:creationId xmlns:a16="http://schemas.microsoft.com/office/drawing/2014/main" id="{44994AAE-B974-4468-9C2C-B88D10B4AC50}"/>
              </a:ext>
            </a:extLst>
          </p:cNvPr>
          <p:cNvPicPr>
            <a:picLocks noChangeAspect="1"/>
          </p:cNvPicPr>
          <p:nvPr/>
        </p:nvPicPr>
        <p:blipFill>
          <a:blip r:embed="rId3"/>
          <a:stretch>
            <a:fillRect/>
          </a:stretch>
        </p:blipFill>
        <p:spPr>
          <a:xfrm>
            <a:off x="496673" y="1065952"/>
            <a:ext cx="4735902" cy="10570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F6063062-029E-444B-8528-996096FCA0E1}"/>
              </a:ext>
            </a:extLst>
          </p:cNvPr>
          <p:cNvPicPr>
            <a:picLocks noChangeAspect="1"/>
          </p:cNvPicPr>
          <p:nvPr/>
        </p:nvPicPr>
        <p:blipFill>
          <a:blip r:embed="rId4"/>
          <a:stretch>
            <a:fillRect/>
          </a:stretch>
        </p:blipFill>
        <p:spPr>
          <a:xfrm>
            <a:off x="496673" y="2575382"/>
            <a:ext cx="2133710" cy="23813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F587B226-49E3-4E5A-9A0B-041D29A31CED}"/>
              </a:ext>
            </a:extLst>
          </p:cNvPr>
          <p:cNvPicPr>
            <a:picLocks noChangeAspect="1"/>
          </p:cNvPicPr>
          <p:nvPr/>
        </p:nvPicPr>
        <p:blipFill>
          <a:blip r:embed="rId5"/>
          <a:stretch>
            <a:fillRect/>
          </a:stretch>
        </p:blipFill>
        <p:spPr>
          <a:xfrm>
            <a:off x="3371400" y="2569031"/>
            <a:ext cx="2159111" cy="23877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A2EAADEE-D4AF-419A-81C1-E56E205C8249}"/>
              </a:ext>
            </a:extLst>
          </p:cNvPr>
          <p:cNvPicPr>
            <a:picLocks noChangeAspect="1"/>
          </p:cNvPicPr>
          <p:nvPr/>
        </p:nvPicPr>
        <p:blipFill>
          <a:blip r:embed="rId6"/>
          <a:stretch>
            <a:fillRect/>
          </a:stretch>
        </p:blipFill>
        <p:spPr>
          <a:xfrm>
            <a:off x="6271528" y="2713232"/>
            <a:ext cx="2521596" cy="15392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C94A03D9-A989-4C2A-8BE4-D2CB6E3A6CAB}"/>
              </a:ext>
            </a:extLst>
          </p:cNvPr>
          <p:cNvSpPr txBox="1"/>
          <p:nvPr/>
        </p:nvSpPr>
        <p:spPr>
          <a:xfrm>
            <a:off x="230884" y="769985"/>
            <a:ext cx="2904962" cy="477054"/>
          </a:xfrm>
          <a:prstGeom prst="rect">
            <a:avLst/>
          </a:prstGeom>
          <a:noFill/>
        </p:spPr>
        <p:txBody>
          <a:bodyPr wrap="none" rtlCol="0">
            <a:spAutoFit/>
          </a:bodyPr>
          <a:lstStyle/>
          <a:p>
            <a:r>
              <a:rPr lang="en-US" sz="1100" dirty="0">
                <a:solidFill>
                  <a:schemeClr val="accent5">
                    <a:lumMod val="50000"/>
                  </a:schemeClr>
                </a:solidFill>
              </a:rPr>
              <a:t>How much San Francisco’s major get paid?</a:t>
            </a:r>
          </a:p>
          <a:p>
            <a:endParaRPr lang="en-US" dirty="0"/>
          </a:p>
        </p:txBody>
      </p:sp>
      <p:sp>
        <p:nvSpPr>
          <p:cNvPr id="14" name="TextBox 13">
            <a:extLst>
              <a:ext uri="{FF2B5EF4-FFF2-40B4-BE49-F238E27FC236}">
                <a16:creationId xmlns:a16="http://schemas.microsoft.com/office/drawing/2014/main" id="{BFA34BAE-4B87-4950-8CCA-E4F5ED5DBF64}"/>
              </a:ext>
            </a:extLst>
          </p:cNvPr>
          <p:cNvSpPr txBox="1"/>
          <p:nvPr/>
        </p:nvSpPr>
        <p:spPr>
          <a:xfrm>
            <a:off x="256337" y="2303947"/>
            <a:ext cx="2760692" cy="477054"/>
          </a:xfrm>
          <a:prstGeom prst="rect">
            <a:avLst/>
          </a:prstGeom>
          <a:noFill/>
        </p:spPr>
        <p:txBody>
          <a:bodyPr wrap="none" rtlCol="0">
            <a:spAutoFit/>
          </a:bodyPr>
          <a:lstStyle/>
          <a:p>
            <a:r>
              <a:rPr lang="en-US" sz="1100" dirty="0">
                <a:solidFill>
                  <a:schemeClr val="accent5">
                    <a:lumMod val="50000"/>
                  </a:schemeClr>
                </a:solidFill>
              </a:rPr>
              <a:t>What are the salaries for chief job levels?</a:t>
            </a:r>
          </a:p>
          <a:p>
            <a:endParaRPr lang="en-US" dirty="0"/>
          </a:p>
        </p:txBody>
      </p:sp>
      <p:sp>
        <p:nvSpPr>
          <p:cNvPr id="28" name="TextBox 27">
            <a:extLst>
              <a:ext uri="{FF2B5EF4-FFF2-40B4-BE49-F238E27FC236}">
                <a16:creationId xmlns:a16="http://schemas.microsoft.com/office/drawing/2014/main" id="{86C5F835-CD34-4677-B867-5A1547DDEBB0}"/>
              </a:ext>
            </a:extLst>
          </p:cNvPr>
          <p:cNvSpPr txBox="1"/>
          <p:nvPr/>
        </p:nvSpPr>
        <p:spPr>
          <a:xfrm>
            <a:off x="3145357" y="2313065"/>
            <a:ext cx="2847254" cy="477054"/>
          </a:xfrm>
          <a:prstGeom prst="rect">
            <a:avLst/>
          </a:prstGeom>
          <a:noFill/>
        </p:spPr>
        <p:txBody>
          <a:bodyPr wrap="none" rtlCol="0">
            <a:spAutoFit/>
          </a:bodyPr>
          <a:lstStyle/>
          <a:p>
            <a:r>
              <a:rPr lang="en-US" sz="1100" dirty="0">
                <a:solidFill>
                  <a:schemeClr val="accent5">
                    <a:lumMod val="50000"/>
                  </a:schemeClr>
                </a:solidFill>
              </a:rPr>
              <a:t>What are the salaries for senior job levels?</a:t>
            </a:r>
          </a:p>
          <a:p>
            <a:endParaRPr lang="en-US" dirty="0"/>
          </a:p>
        </p:txBody>
      </p:sp>
      <p:sp>
        <p:nvSpPr>
          <p:cNvPr id="29" name="TextBox 28">
            <a:extLst>
              <a:ext uri="{FF2B5EF4-FFF2-40B4-BE49-F238E27FC236}">
                <a16:creationId xmlns:a16="http://schemas.microsoft.com/office/drawing/2014/main" id="{17E2A6DC-4318-4468-8A56-35594C005567}"/>
              </a:ext>
            </a:extLst>
          </p:cNvPr>
          <p:cNvSpPr txBox="1"/>
          <p:nvPr/>
        </p:nvSpPr>
        <p:spPr>
          <a:xfrm>
            <a:off x="6128955" y="2319220"/>
            <a:ext cx="2808782" cy="477054"/>
          </a:xfrm>
          <a:prstGeom prst="rect">
            <a:avLst/>
          </a:prstGeom>
          <a:noFill/>
        </p:spPr>
        <p:txBody>
          <a:bodyPr wrap="none" rtlCol="0">
            <a:spAutoFit/>
          </a:bodyPr>
          <a:lstStyle/>
          <a:p>
            <a:r>
              <a:rPr lang="en-US" sz="1100" dirty="0">
                <a:solidFill>
                  <a:schemeClr val="accent5">
                    <a:lumMod val="50000"/>
                  </a:schemeClr>
                </a:solidFill>
              </a:rPr>
              <a:t>What are the salaries for junior job levels?</a:t>
            </a:r>
          </a:p>
          <a:p>
            <a:endParaRPr lang="en-US" dirty="0"/>
          </a:p>
        </p:txBody>
      </p:sp>
      <p:grpSp>
        <p:nvGrpSpPr>
          <p:cNvPr id="30" name="Google Shape;663;p39">
            <a:extLst>
              <a:ext uri="{FF2B5EF4-FFF2-40B4-BE49-F238E27FC236}">
                <a16:creationId xmlns:a16="http://schemas.microsoft.com/office/drawing/2014/main" id="{0EE5C56E-FECB-4E27-BE3B-B2CBE31970C8}"/>
              </a:ext>
            </a:extLst>
          </p:cNvPr>
          <p:cNvGrpSpPr/>
          <p:nvPr/>
        </p:nvGrpSpPr>
        <p:grpSpPr>
          <a:xfrm>
            <a:off x="7287933" y="725035"/>
            <a:ext cx="1450550" cy="1342304"/>
            <a:chOff x="5292575" y="3681900"/>
            <a:chExt cx="420150" cy="373275"/>
          </a:xfrm>
        </p:grpSpPr>
        <p:sp>
          <p:nvSpPr>
            <p:cNvPr id="31" name="Google Shape;664;p39">
              <a:extLst>
                <a:ext uri="{FF2B5EF4-FFF2-40B4-BE49-F238E27FC236}">
                  <a16:creationId xmlns:a16="http://schemas.microsoft.com/office/drawing/2014/main" id="{75DEA208-3733-4781-9386-F58E3F28AB34}"/>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5;p39">
              <a:extLst>
                <a:ext uri="{FF2B5EF4-FFF2-40B4-BE49-F238E27FC236}">
                  <a16:creationId xmlns:a16="http://schemas.microsoft.com/office/drawing/2014/main" id="{C8B20FE0-8EA7-4F4D-B043-E40CB1DC7D6C}"/>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6;p39">
              <a:extLst>
                <a:ext uri="{FF2B5EF4-FFF2-40B4-BE49-F238E27FC236}">
                  <a16:creationId xmlns:a16="http://schemas.microsoft.com/office/drawing/2014/main" id="{2A8D6C9C-487C-4B8A-A776-6120900AD90E}"/>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7;p39">
              <a:extLst>
                <a:ext uri="{FF2B5EF4-FFF2-40B4-BE49-F238E27FC236}">
                  <a16:creationId xmlns:a16="http://schemas.microsoft.com/office/drawing/2014/main" id="{C9A3B915-8207-409C-B1C6-DF0436AB2576}"/>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8;p39">
              <a:extLst>
                <a:ext uri="{FF2B5EF4-FFF2-40B4-BE49-F238E27FC236}">
                  <a16:creationId xmlns:a16="http://schemas.microsoft.com/office/drawing/2014/main" id="{565DC4BA-F4DF-4A6F-AB9B-7A2C61F4FC4E}"/>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9;p39">
              <a:extLst>
                <a:ext uri="{FF2B5EF4-FFF2-40B4-BE49-F238E27FC236}">
                  <a16:creationId xmlns:a16="http://schemas.microsoft.com/office/drawing/2014/main" id="{A3B901D0-BDE0-4866-95D7-8D558700B9BE}"/>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70;p39">
              <a:extLst>
                <a:ext uri="{FF2B5EF4-FFF2-40B4-BE49-F238E27FC236}">
                  <a16:creationId xmlns:a16="http://schemas.microsoft.com/office/drawing/2014/main" id="{085A84F2-DD8E-4813-B2E0-7BDE6924DEB1}"/>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3" name="Google Shape;193;p19"/>
          <p:cNvSpPr txBox="1">
            <a:spLocks noGrp="1"/>
          </p:cNvSpPr>
          <p:nvPr>
            <p:ph type="title"/>
          </p:nvPr>
        </p:nvSpPr>
        <p:spPr>
          <a:xfrm>
            <a:off x="1320466" y="179905"/>
            <a:ext cx="6624928" cy="683100"/>
          </a:xfrm>
          <a:prstGeom prst="rect">
            <a:avLst/>
          </a:prstGeom>
        </p:spPr>
        <p:txBody>
          <a:bodyPr spcFirstLastPara="1" wrap="square" lIns="91425" tIns="91425" rIns="91425" bIns="91425" anchor="b" anchorCtr="0">
            <a:noAutofit/>
          </a:bodyPr>
          <a:lstStyle/>
          <a:p>
            <a:pPr lvl="0" algn="l" rtl="0">
              <a:spcBef>
                <a:spcPts val="600"/>
              </a:spcBef>
              <a:spcAft>
                <a:spcPts val="0"/>
              </a:spcAft>
            </a:pPr>
            <a:r>
              <a:rPr lang="en-US" sz="3600" b="1" dirty="0">
                <a:solidFill>
                  <a:srgbClr val="FFC000"/>
                </a:solidFill>
              </a:rPr>
              <a:t>Analysis via SQL Results</a:t>
            </a:r>
          </a:p>
        </p:txBody>
      </p:sp>
      <p:sp>
        <p:nvSpPr>
          <p:cNvPr id="195" name="Google Shape;195;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000" b="1" i="0" u="none" strike="noStrike" kern="0" cap="none" spc="0" normalizeH="0" baseline="0" noProof="0">
              <a:ln>
                <a:noFill/>
              </a:ln>
              <a:solidFill>
                <a:srgbClr val="FFFFFF"/>
              </a:solidFill>
              <a:effectLst/>
              <a:uLnTx/>
              <a:uFillTx/>
              <a:latin typeface="Poppins"/>
              <a:cs typeface="Poppins"/>
              <a:sym typeface="Poppins"/>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TextBox 12">
            <a:extLst>
              <a:ext uri="{FF2B5EF4-FFF2-40B4-BE49-F238E27FC236}">
                <a16:creationId xmlns:a16="http://schemas.microsoft.com/office/drawing/2014/main" id="{C94A03D9-A989-4C2A-8BE4-D2CB6E3A6CAB}"/>
              </a:ext>
            </a:extLst>
          </p:cNvPr>
          <p:cNvSpPr txBox="1"/>
          <p:nvPr/>
        </p:nvSpPr>
        <p:spPr>
          <a:xfrm>
            <a:off x="150762" y="737167"/>
            <a:ext cx="2430474" cy="261610"/>
          </a:xfrm>
          <a:prstGeom prst="rect">
            <a:avLst/>
          </a:prstGeom>
          <a:noFill/>
        </p:spPr>
        <p:txBody>
          <a:bodyPr wrap="none" rtlCol="0">
            <a:spAutoFit/>
          </a:bodyPr>
          <a:lstStyle/>
          <a:p>
            <a:pPr lvl="7">
              <a:spcBef>
                <a:spcPts val="600"/>
              </a:spcBef>
            </a:pPr>
            <a:r>
              <a:rPr lang="en-US" sz="1100" dirty="0">
                <a:solidFill>
                  <a:schemeClr val="accent5">
                    <a:lumMod val="50000"/>
                  </a:schemeClr>
                </a:solidFill>
              </a:rPr>
              <a:t>Are there any jobs are data related?</a:t>
            </a:r>
          </a:p>
        </p:txBody>
      </p:sp>
      <p:sp>
        <p:nvSpPr>
          <p:cNvPr id="14" name="TextBox 13">
            <a:extLst>
              <a:ext uri="{FF2B5EF4-FFF2-40B4-BE49-F238E27FC236}">
                <a16:creationId xmlns:a16="http://schemas.microsoft.com/office/drawing/2014/main" id="{BFA34BAE-4B87-4950-8CCA-E4F5ED5DBF64}"/>
              </a:ext>
            </a:extLst>
          </p:cNvPr>
          <p:cNvSpPr txBox="1"/>
          <p:nvPr/>
        </p:nvSpPr>
        <p:spPr>
          <a:xfrm>
            <a:off x="150762" y="2306508"/>
            <a:ext cx="3219151" cy="477054"/>
          </a:xfrm>
          <a:prstGeom prst="rect">
            <a:avLst/>
          </a:prstGeom>
          <a:noFill/>
        </p:spPr>
        <p:txBody>
          <a:bodyPr wrap="none" rtlCol="0">
            <a:spAutoFit/>
          </a:bodyPr>
          <a:lstStyle/>
          <a:p>
            <a:pPr lvl="7">
              <a:spcBef>
                <a:spcPts val="600"/>
              </a:spcBef>
            </a:pPr>
            <a:r>
              <a:rPr lang="en-US" sz="1100" dirty="0">
                <a:solidFill>
                  <a:schemeClr val="accent5">
                    <a:lumMod val="50000"/>
                  </a:schemeClr>
                </a:solidFill>
              </a:rPr>
              <a:t>What are the salaries for assistants type of jobs?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i="0" u="none" strike="noStrike" kern="0" cap="none" spc="0" normalizeH="0" baseline="0" noProof="0" dirty="0">
              <a:ln>
                <a:noFill/>
              </a:ln>
              <a:solidFill>
                <a:schemeClr val="accent5">
                  <a:lumMod val="50000"/>
                </a:schemeClr>
              </a:solidFill>
              <a:effectLst/>
              <a:uLnTx/>
              <a:uFillTx/>
              <a:latin typeface="Arial"/>
              <a:cs typeface="Arial"/>
              <a:sym typeface="Arial"/>
            </a:endParaRPr>
          </a:p>
        </p:txBody>
      </p:sp>
      <p:sp>
        <p:nvSpPr>
          <p:cNvPr id="28" name="TextBox 27">
            <a:extLst>
              <a:ext uri="{FF2B5EF4-FFF2-40B4-BE49-F238E27FC236}">
                <a16:creationId xmlns:a16="http://schemas.microsoft.com/office/drawing/2014/main" id="{86C5F835-CD34-4677-B867-5A1547DDEBB0}"/>
              </a:ext>
            </a:extLst>
          </p:cNvPr>
          <p:cNvSpPr txBox="1"/>
          <p:nvPr/>
        </p:nvSpPr>
        <p:spPr>
          <a:xfrm>
            <a:off x="3281701" y="2306508"/>
            <a:ext cx="3050835" cy="477054"/>
          </a:xfrm>
          <a:prstGeom prst="rect">
            <a:avLst/>
          </a:prstGeom>
          <a:noFill/>
        </p:spPr>
        <p:txBody>
          <a:bodyPr wrap="none" rtlCol="0">
            <a:spAutoFit/>
          </a:bodyPr>
          <a:lstStyle/>
          <a:p>
            <a:pPr lvl="7">
              <a:spcBef>
                <a:spcPts val="600"/>
              </a:spcBef>
            </a:pPr>
            <a:r>
              <a:rPr lang="en-US" sz="1100" dirty="0">
                <a:solidFill>
                  <a:schemeClr val="accent5">
                    <a:lumMod val="50000"/>
                  </a:schemeClr>
                </a:solidFill>
              </a:rPr>
              <a:t>What are the average salaries by employees?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accent5">
                  <a:lumMod val="50000"/>
                </a:schemeClr>
              </a:solidFill>
              <a:effectLst/>
              <a:uLnTx/>
              <a:uFillTx/>
              <a:latin typeface="Arial"/>
              <a:cs typeface="Arial"/>
              <a:sym typeface="Arial"/>
            </a:endParaRPr>
          </a:p>
        </p:txBody>
      </p:sp>
      <p:sp>
        <p:nvSpPr>
          <p:cNvPr id="29" name="TextBox 28">
            <a:extLst>
              <a:ext uri="{FF2B5EF4-FFF2-40B4-BE49-F238E27FC236}">
                <a16:creationId xmlns:a16="http://schemas.microsoft.com/office/drawing/2014/main" id="{17E2A6DC-4318-4468-8A56-35594C005567}"/>
              </a:ext>
            </a:extLst>
          </p:cNvPr>
          <p:cNvSpPr txBox="1"/>
          <p:nvPr/>
        </p:nvSpPr>
        <p:spPr>
          <a:xfrm>
            <a:off x="6252143" y="2319437"/>
            <a:ext cx="2885726" cy="261610"/>
          </a:xfrm>
          <a:prstGeom prst="rect">
            <a:avLst/>
          </a:prstGeom>
          <a:noFill/>
        </p:spPr>
        <p:txBody>
          <a:bodyPr wrap="none" rtlCol="0">
            <a:spAutoFit/>
          </a:bodyPr>
          <a:lstStyle/>
          <a:p>
            <a:pPr lvl="7">
              <a:spcBef>
                <a:spcPts val="600"/>
              </a:spcBef>
            </a:pPr>
            <a:r>
              <a:rPr lang="en-US" sz="1100" dirty="0">
                <a:solidFill>
                  <a:schemeClr val="accent5">
                    <a:lumMod val="50000"/>
                  </a:schemeClr>
                </a:solidFill>
              </a:rPr>
              <a:t>What are the average salaries by job titles?</a:t>
            </a:r>
          </a:p>
        </p:txBody>
      </p:sp>
      <p:pic>
        <p:nvPicPr>
          <p:cNvPr id="3" name="Picture 2" descr="A picture containing table&#10;&#10;Description automatically generated">
            <a:extLst>
              <a:ext uri="{FF2B5EF4-FFF2-40B4-BE49-F238E27FC236}">
                <a16:creationId xmlns:a16="http://schemas.microsoft.com/office/drawing/2014/main" id="{8A966BAC-5FE6-4C11-8ABF-78840E6E7100}"/>
              </a:ext>
            </a:extLst>
          </p:cNvPr>
          <p:cNvPicPr>
            <a:picLocks noChangeAspect="1"/>
          </p:cNvPicPr>
          <p:nvPr/>
        </p:nvPicPr>
        <p:blipFill>
          <a:blip r:embed="rId3"/>
          <a:stretch>
            <a:fillRect/>
          </a:stretch>
        </p:blipFill>
        <p:spPr>
          <a:xfrm>
            <a:off x="533406" y="2717768"/>
            <a:ext cx="2114659" cy="22353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CF00323D-BE16-4AF5-B648-F79A277113EB}"/>
              </a:ext>
            </a:extLst>
          </p:cNvPr>
          <p:cNvPicPr>
            <a:picLocks noChangeAspect="1"/>
          </p:cNvPicPr>
          <p:nvPr/>
        </p:nvPicPr>
        <p:blipFill>
          <a:blip r:embed="rId4"/>
          <a:stretch>
            <a:fillRect/>
          </a:stretch>
        </p:blipFill>
        <p:spPr>
          <a:xfrm>
            <a:off x="533406" y="1160008"/>
            <a:ext cx="7263854" cy="8626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a:extLst>
              <a:ext uri="{FF2B5EF4-FFF2-40B4-BE49-F238E27FC236}">
                <a16:creationId xmlns:a16="http://schemas.microsoft.com/office/drawing/2014/main" id="{BDCFC6AE-3E07-463C-9BCB-6B342F6DD195}"/>
              </a:ext>
            </a:extLst>
          </p:cNvPr>
          <p:cNvPicPr>
            <a:picLocks noChangeAspect="1"/>
          </p:cNvPicPr>
          <p:nvPr/>
        </p:nvPicPr>
        <p:blipFill>
          <a:blip r:embed="rId5"/>
          <a:stretch>
            <a:fillRect/>
          </a:stretch>
        </p:blipFill>
        <p:spPr>
          <a:xfrm>
            <a:off x="3686731" y="2721274"/>
            <a:ext cx="1892397" cy="2216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DA16B1AE-6E07-4872-8B2A-5A63132DB730}"/>
              </a:ext>
            </a:extLst>
          </p:cNvPr>
          <p:cNvPicPr>
            <a:picLocks noChangeAspect="1"/>
          </p:cNvPicPr>
          <p:nvPr/>
        </p:nvPicPr>
        <p:blipFill>
          <a:blip r:embed="rId6"/>
          <a:stretch>
            <a:fillRect/>
          </a:stretch>
        </p:blipFill>
        <p:spPr>
          <a:xfrm>
            <a:off x="6438110" y="2733278"/>
            <a:ext cx="2038455" cy="2216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6633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3" name="Google Shape;193;p19"/>
          <p:cNvSpPr txBox="1">
            <a:spLocks noGrp="1"/>
          </p:cNvSpPr>
          <p:nvPr>
            <p:ph type="title"/>
          </p:nvPr>
        </p:nvSpPr>
        <p:spPr>
          <a:xfrm>
            <a:off x="709485" y="6683"/>
            <a:ext cx="7263854" cy="683100"/>
          </a:xfrm>
          <a:prstGeom prst="rect">
            <a:avLst/>
          </a:prstGeom>
        </p:spPr>
        <p:txBody>
          <a:bodyPr spcFirstLastPara="1" wrap="square" lIns="91425" tIns="91425" rIns="91425" bIns="91425" anchor="b" anchorCtr="0">
            <a:noAutofit/>
          </a:bodyPr>
          <a:lstStyle/>
          <a:p>
            <a:pPr>
              <a:spcBef>
                <a:spcPts val="600"/>
              </a:spcBef>
            </a:pPr>
            <a:r>
              <a:rPr lang="en-US" sz="3600" b="1" dirty="0">
                <a:solidFill>
                  <a:srgbClr val="FFC000"/>
                </a:solidFill>
              </a:rPr>
              <a:t>Analysis via </a:t>
            </a:r>
            <a:r>
              <a:rPr lang="en-US" sz="3600" b="1" dirty="0" err="1">
                <a:solidFill>
                  <a:srgbClr val="FFC000"/>
                </a:solidFill>
              </a:rPr>
              <a:t>Jupyter</a:t>
            </a:r>
            <a:r>
              <a:rPr lang="en-US" dirty="0">
                <a:solidFill>
                  <a:srgbClr val="FFC000"/>
                </a:solidFill>
              </a:rPr>
              <a:t> </a:t>
            </a:r>
            <a:r>
              <a:rPr lang="en-US" sz="3600" b="1" dirty="0">
                <a:solidFill>
                  <a:srgbClr val="FFC000"/>
                </a:solidFill>
              </a:rPr>
              <a:t>Results</a:t>
            </a:r>
          </a:p>
        </p:txBody>
      </p:sp>
      <p:sp>
        <p:nvSpPr>
          <p:cNvPr id="195" name="Google Shape;195;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1" i="0" u="none" strike="noStrike" kern="0" cap="none" spc="0" normalizeH="0" baseline="0" noProof="0">
                <a:ln>
                  <a:noFill/>
                </a:ln>
                <a:solidFill>
                  <a:srgbClr val="FFFFFF"/>
                </a:solidFill>
                <a:effectLst/>
                <a:uLnTx/>
                <a:uFillTx/>
                <a:latin typeface="Poppins"/>
                <a:cs typeface="Poppins"/>
                <a:sym typeface="Poppi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000" b="1" i="0" u="none" strike="noStrike" kern="0" cap="none" spc="0" normalizeH="0" baseline="0" noProof="0" dirty="0">
              <a:ln>
                <a:noFill/>
              </a:ln>
              <a:solidFill>
                <a:srgbClr val="FFFFFF"/>
              </a:solidFill>
              <a:effectLst/>
              <a:uLnTx/>
              <a:uFillTx/>
              <a:latin typeface="Poppins"/>
              <a:cs typeface="Poppins"/>
              <a:sym typeface="Poppins"/>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3" name="TextBox 12">
            <a:extLst>
              <a:ext uri="{FF2B5EF4-FFF2-40B4-BE49-F238E27FC236}">
                <a16:creationId xmlns:a16="http://schemas.microsoft.com/office/drawing/2014/main" id="{C94A03D9-A989-4C2A-8BE4-D2CB6E3A6CAB}"/>
              </a:ext>
            </a:extLst>
          </p:cNvPr>
          <p:cNvSpPr txBox="1"/>
          <p:nvPr/>
        </p:nvSpPr>
        <p:spPr>
          <a:xfrm>
            <a:off x="0" y="627400"/>
            <a:ext cx="5198859" cy="261610"/>
          </a:xfrm>
          <a:prstGeom prst="rect">
            <a:avLst/>
          </a:prstGeom>
          <a:noFill/>
        </p:spPr>
        <p:txBody>
          <a:bodyPr wrap="none" rtlCol="0">
            <a:spAutoFit/>
          </a:bodyPr>
          <a:lstStyle/>
          <a:p>
            <a:pPr lvl="7" algn="ctr">
              <a:spcBef>
                <a:spcPts val="600"/>
              </a:spcBef>
            </a:pPr>
            <a:r>
              <a:rPr lang="en-US" sz="1100" b="0" i="0" dirty="0">
                <a:solidFill>
                  <a:schemeClr val="accent5">
                    <a:lumMod val="50000"/>
                  </a:schemeClr>
                </a:solidFill>
                <a:effectLst/>
                <a:latin typeface="+mn-lt"/>
              </a:rPr>
              <a:t>How many employees earn over $100,000 annually and what are their job titles?</a:t>
            </a:r>
          </a:p>
        </p:txBody>
      </p:sp>
      <p:pic>
        <p:nvPicPr>
          <p:cNvPr id="4" name="Picture 3" descr="Table&#10;&#10;Description automatically generated">
            <a:extLst>
              <a:ext uri="{FF2B5EF4-FFF2-40B4-BE49-F238E27FC236}">
                <a16:creationId xmlns:a16="http://schemas.microsoft.com/office/drawing/2014/main" id="{4937D045-FBFB-4019-9C5E-924C38E121E3}"/>
              </a:ext>
            </a:extLst>
          </p:cNvPr>
          <p:cNvPicPr>
            <a:picLocks noChangeAspect="1"/>
          </p:cNvPicPr>
          <p:nvPr/>
        </p:nvPicPr>
        <p:blipFill>
          <a:blip r:embed="rId3"/>
          <a:stretch>
            <a:fillRect/>
          </a:stretch>
        </p:blipFill>
        <p:spPr>
          <a:xfrm>
            <a:off x="1808032" y="917847"/>
            <a:ext cx="3100692" cy="2008970"/>
          </a:xfrm>
          <a:prstGeom prst="rect">
            <a:avLst/>
          </a:prstGeom>
        </p:spPr>
      </p:pic>
      <p:pic>
        <p:nvPicPr>
          <p:cNvPr id="7" name="Picture 6" descr="Table&#10;&#10;Description automatically generated">
            <a:extLst>
              <a:ext uri="{FF2B5EF4-FFF2-40B4-BE49-F238E27FC236}">
                <a16:creationId xmlns:a16="http://schemas.microsoft.com/office/drawing/2014/main" id="{29C7B53D-68AF-4E3E-8C85-5340D41843AD}"/>
              </a:ext>
            </a:extLst>
          </p:cNvPr>
          <p:cNvPicPr>
            <a:picLocks noChangeAspect="1"/>
          </p:cNvPicPr>
          <p:nvPr/>
        </p:nvPicPr>
        <p:blipFill>
          <a:blip r:embed="rId4"/>
          <a:stretch>
            <a:fillRect/>
          </a:stretch>
        </p:blipFill>
        <p:spPr>
          <a:xfrm>
            <a:off x="5397420" y="917847"/>
            <a:ext cx="2706796" cy="1859917"/>
          </a:xfrm>
          <a:prstGeom prst="rect">
            <a:avLst/>
          </a:prstGeom>
        </p:spPr>
      </p:pic>
      <p:pic>
        <p:nvPicPr>
          <p:cNvPr id="9" name="Picture 8">
            <a:extLst>
              <a:ext uri="{FF2B5EF4-FFF2-40B4-BE49-F238E27FC236}">
                <a16:creationId xmlns:a16="http://schemas.microsoft.com/office/drawing/2014/main" id="{6808E86F-AF21-46A6-A53F-03765EE64FF9}"/>
              </a:ext>
            </a:extLst>
          </p:cNvPr>
          <p:cNvPicPr>
            <a:picLocks noChangeAspect="1"/>
          </p:cNvPicPr>
          <p:nvPr/>
        </p:nvPicPr>
        <p:blipFill>
          <a:blip r:embed="rId5"/>
          <a:stretch>
            <a:fillRect/>
          </a:stretch>
        </p:blipFill>
        <p:spPr>
          <a:xfrm>
            <a:off x="279715" y="3014117"/>
            <a:ext cx="3116780" cy="2044276"/>
          </a:xfrm>
          <a:prstGeom prst="rect">
            <a:avLst/>
          </a:prstGeom>
        </p:spPr>
      </p:pic>
      <p:pic>
        <p:nvPicPr>
          <p:cNvPr id="12" name="Picture 11" descr="Table&#10;&#10;Description automatically generated">
            <a:extLst>
              <a:ext uri="{FF2B5EF4-FFF2-40B4-BE49-F238E27FC236}">
                <a16:creationId xmlns:a16="http://schemas.microsoft.com/office/drawing/2014/main" id="{89414301-1DA9-44CF-93CA-4B4C30CFDA93}"/>
              </a:ext>
            </a:extLst>
          </p:cNvPr>
          <p:cNvPicPr>
            <a:picLocks noChangeAspect="1"/>
          </p:cNvPicPr>
          <p:nvPr/>
        </p:nvPicPr>
        <p:blipFill>
          <a:blip r:embed="rId6"/>
          <a:stretch>
            <a:fillRect/>
          </a:stretch>
        </p:blipFill>
        <p:spPr>
          <a:xfrm>
            <a:off x="3903270" y="3055818"/>
            <a:ext cx="2706796" cy="1960873"/>
          </a:xfrm>
          <a:prstGeom prst="rect">
            <a:avLst/>
          </a:prstGeom>
        </p:spPr>
      </p:pic>
    </p:spTree>
    <p:extLst>
      <p:ext uri="{BB962C8B-B14F-4D97-AF65-F5344CB8AC3E}">
        <p14:creationId xmlns:p14="http://schemas.microsoft.com/office/powerpoint/2010/main" val="1307605549"/>
      </p:ext>
    </p:extLst>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826</Words>
  <Application>Microsoft Office PowerPoint</Application>
  <PresentationFormat>On-screen Show (16:9)</PresentationFormat>
  <Paragraphs>91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Poppins Light</vt:lpstr>
      <vt:lpstr>Poppins</vt:lpstr>
      <vt:lpstr>Wingdings</vt:lpstr>
      <vt:lpstr>Britannic Bold</vt:lpstr>
      <vt:lpstr>Arial</vt:lpstr>
      <vt:lpstr>Cymbeline template</vt:lpstr>
      <vt:lpstr>San Francisco Salary Analysis 2011 - 2014</vt:lpstr>
      <vt:lpstr>Data Collection and Cleaning</vt:lpstr>
      <vt:lpstr>Data Sources</vt:lpstr>
      <vt:lpstr>Data Compare and Clean up</vt:lpstr>
      <vt:lpstr>Data Analysis</vt:lpstr>
      <vt:lpstr>PowerPoint Presentation</vt:lpstr>
      <vt:lpstr>Analysis via SQL Results</vt:lpstr>
      <vt:lpstr>Analysis via SQL Results</vt:lpstr>
      <vt:lpstr>Analysis via Jupyter Results</vt:lpstr>
      <vt:lpstr>Analysis via Jupyter Results</vt:lpstr>
      <vt:lpstr>Analysis via Jupyter Results</vt:lpstr>
      <vt:lpstr>Data Visualization </vt:lpstr>
      <vt:lpstr>PowerPoint Presentation</vt:lpstr>
      <vt:lpstr>Visualization via Jupyter Results</vt:lpstr>
      <vt:lpstr>Visualization via Jupyter Results</vt:lpstr>
      <vt:lpstr>Conclusion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Salary Analysis 2011 - 2014</dc:title>
  <dc:creator>Lina Ma</dc:creator>
  <cp:lastModifiedBy>Lina Ma</cp:lastModifiedBy>
  <cp:revision>20</cp:revision>
  <dcterms:modified xsi:type="dcterms:W3CDTF">2020-12-16T10:44:18Z</dcterms:modified>
</cp:coreProperties>
</file>