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98" r:id="rId3"/>
    <p:sldId id="257" r:id="rId4"/>
    <p:sldId id="258" r:id="rId5"/>
    <p:sldId id="261" r:id="rId6"/>
    <p:sldId id="287" r:id="rId7"/>
    <p:sldId id="296" r:id="rId8"/>
    <p:sldId id="286" r:id="rId9"/>
    <p:sldId id="289" r:id="rId10"/>
    <p:sldId id="262" r:id="rId11"/>
    <p:sldId id="263" r:id="rId12"/>
    <p:sldId id="295" r:id="rId13"/>
    <p:sldId id="290" r:id="rId14"/>
    <p:sldId id="291" r:id="rId15"/>
    <p:sldId id="292" r:id="rId16"/>
    <p:sldId id="294" r:id="rId17"/>
    <p:sldId id="293" r:id="rId18"/>
    <p:sldId id="297" r:id="rId19"/>
    <p:sldId id="278" r:id="rId2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2"/>
    </p:embeddedFont>
    <p:embeddedFont>
      <p:font typeface="Amatic SC" panose="020B0604020202020204" charset="-79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34675-91E1-4BE4-BB1C-7AF5D24B5249}">
  <a:tblStyle styleId="{A0B34675-91E1-4BE4-BB1C-7AF5D24B52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03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73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7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2544095" y="1316512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 Happiness Data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594358-D3E6-4C29-B1B7-4F323BB98D15}"/>
              </a:ext>
            </a:extLst>
          </p:cNvPr>
          <p:cNvSpPr txBox="1"/>
          <p:nvPr/>
        </p:nvSpPr>
        <p:spPr>
          <a:xfrm>
            <a:off x="5832184" y="3408306"/>
            <a:ext cx="22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tic SC" panose="020B0604020202020204" charset="-79"/>
                <a:cs typeface="Amatic SC" panose="020B0604020202020204" charset="-79"/>
              </a:rPr>
              <a:t>Present by Lina Ma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30CAC865-7AD1-4F0D-9CEE-A228A58D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63" y="1948339"/>
            <a:ext cx="2796988" cy="27969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601727" y="2068650"/>
            <a:ext cx="3261300" cy="100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 </a:t>
            </a:r>
            <a:r>
              <a:rPr lang="en-US" sz="4800" dirty="0"/>
              <a:t>Visualization </a:t>
            </a:r>
            <a:endParaRPr sz="4800"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FDB09305-F5AE-4AC7-A0EC-83D529EC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6" y="1173256"/>
            <a:ext cx="3750638" cy="27969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F5A3E37B-ECDC-4534-BACA-DF7CA49AE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950" y="508132"/>
            <a:ext cx="4721434" cy="41364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FF621-A040-4A25-8E10-7EA615E8BD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F43D41F-FB5C-4C06-86B8-52DDA417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01" y="583728"/>
            <a:ext cx="7433798" cy="3976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16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DB709D-B2CF-42C2-B71D-B5F4132810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582FC61-67AE-4A38-AA22-4BAC07CA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03" y="63055"/>
            <a:ext cx="3377393" cy="1165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DA4572D-010F-4266-88BF-4085C20FF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9" y="1292119"/>
            <a:ext cx="2380807" cy="1678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6131483-8D8E-4677-B074-ED154A07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095" y="1281789"/>
            <a:ext cx="2419678" cy="171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3B8958DC-864D-4C4B-9CB6-918DBFC73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313" y="1292119"/>
            <a:ext cx="2419677" cy="171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7446665C-5783-47E9-95B2-2DD0A14D6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50" y="3004460"/>
            <a:ext cx="2419676" cy="171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6DEAFE7C-660B-49BA-9E30-92DD81F65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097" y="3004460"/>
            <a:ext cx="2419676" cy="171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FA1CB89E-0847-4FE7-9E58-D1ADE59AB4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6451" y="3009788"/>
            <a:ext cx="2502246" cy="1709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877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87935-7594-45D4-92F1-F0A7A8D67E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013D43EA-1838-42E8-9BD3-59038293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26" y="119791"/>
            <a:ext cx="6035796" cy="1146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6D5D964-BB3F-4E04-96DF-0864E340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5" y="1393307"/>
            <a:ext cx="2333896" cy="14815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C00CE2C-E131-4EF6-87E8-D85B1673B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536" y="1393307"/>
            <a:ext cx="2408576" cy="1480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8242A78-4714-47B6-BA9C-2A08AE50F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597" y="1393307"/>
            <a:ext cx="2408576" cy="1484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1FE9682A-4337-4A6D-8BFB-FBBED34DE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47" y="3009435"/>
            <a:ext cx="2383608" cy="14806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EF2AC12B-E15F-43EC-BBA0-A0259243A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36" y="3009435"/>
            <a:ext cx="2383608" cy="1505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AA7574F8-773D-4DCD-8ABC-FEB0A5197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4597" y="3009435"/>
            <a:ext cx="2461524" cy="15057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020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10654-7E6F-4DFD-904A-62FCFF183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587B6-3A9B-485F-AE6F-12B7F17FA6BC}"/>
              </a:ext>
            </a:extLst>
          </p:cNvPr>
          <p:cNvSpPr txBox="1"/>
          <p:nvPr/>
        </p:nvSpPr>
        <p:spPr>
          <a:xfrm>
            <a:off x="265303" y="1910029"/>
            <a:ext cx="2243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matic SC" panose="020B0604020202020204" charset="-79"/>
                <a:cs typeface="Amatic SC" panose="020B0604020202020204" charset="-79"/>
              </a:rPr>
              <a:t>Correlations  Matrix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B372DC76-C038-457E-AF2C-9CBA5AC6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15" y="86341"/>
            <a:ext cx="5431881" cy="4970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541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87935-7594-45D4-92F1-F0A7A8D67E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84F1640-E41C-472C-818D-FB665D91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26" y="53470"/>
            <a:ext cx="4944747" cy="110749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3B03744A-52A7-41A8-9E06-27D51E93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05" y="1216629"/>
            <a:ext cx="2521080" cy="1841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99718276-6E72-4171-A154-C99F7945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05" y="3101286"/>
            <a:ext cx="2489328" cy="1854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AF4B2EDF-A8FB-4D48-A831-562018B2F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505" y="3101286"/>
            <a:ext cx="2514729" cy="1860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 descr="Chart, scatter chart&#10;&#10;Description automatically generated">
            <a:extLst>
              <a:ext uri="{FF2B5EF4-FFF2-40B4-BE49-F238E27FC236}">
                <a16:creationId xmlns:a16="http://schemas.microsoft.com/office/drawing/2014/main" id="{DC4870D8-F37B-44FE-935D-DAC2761C6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406" y="3101286"/>
            <a:ext cx="2502029" cy="18479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BE63AD3B-A8A3-43E1-9053-A942F70DF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52" y="1203929"/>
            <a:ext cx="2552831" cy="1854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 descr="Chart, scatter chart&#10;&#10;Description automatically generated">
            <a:extLst>
              <a:ext uri="{FF2B5EF4-FFF2-40B4-BE49-F238E27FC236}">
                <a16:creationId xmlns:a16="http://schemas.microsoft.com/office/drawing/2014/main" id="{DEC4AA30-BAA0-4D6D-83BF-58F0A1CDC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406" y="1201528"/>
            <a:ext cx="2502029" cy="1841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54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DA02C-065A-45ED-BAE4-0123CC8127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534DC0E-44C2-4B9E-82AC-A90F1270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68" y="49823"/>
            <a:ext cx="3990432" cy="5043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7D7932C-55C1-4323-9580-6765B178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83" y="49823"/>
            <a:ext cx="4039294" cy="5043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8D12C-FECE-4AEE-B94A-8A46167E7A7A}"/>
              </a:ext>
            </a:extLst>
          </p:cNvPr>
          <p:cNvSpPr txBox="1"/>
          <p:nvPr/>
        </p:nvSpPr>
        <p:spPr>
          <a:xfrm>
            <a:off x="196644" y="272768"/>
            <a:ext cx="2689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tic SC" panose="020B0604020202020204" charset="-79"/>
                <a:cs typeface="Amatic SC" panose="020B0604020202020204" charset="-79"/>
              </a:rPr>
              <a:t>Regression       test </a:t>
            </a:r>
          </a:p>
        </p:txBody>
      </p:sp>
    </p:spTree>
    <p:extLst>
      <p:ext uri="{BB962C8B-B14F-4D97-AF65-F5344CB8AC3E}">
        <p14:creationId xmlns:p14="http://schemas.microsoft.com/office/powerpoint/2010/main" val="128640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1130D-B404-4475-B2D5-3A67986F8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657" y="1063565"/>
            <a:ext cx="2966493" cy="399475"/>
          </a:xfrm>
        </p:spPr>
        <p:txBody>
          <a:bodyPr/>
          <a:lstStyle/>
          <a:p>
            <a:r>
              <a:rPr lang="en-US" sz="3600" dirty="0"/>
              <a:t>Conclusions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A02D7-E269-4D1B-B28D-871FB333BBC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92650"/>
            <a:ext cx="549275" cy="3016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D516C-D3AA-473D-8AE0-20C4AFCEF881}"/>
              </a:ext>
            </a:extLst>
          </p:cNvPr>
          <p:cNvSpPr txBox="1"/>
          <p:nvPr/>
        </p:nvSpPr>
        <p:spPr>
          <a:xfrm>
            <a:off x="1698259" y="1617593"/>
            <a:ext cx="60509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The majority (43%) of the countries fall into 5-5.99 score group.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Overall trend from 2015 – 2020, the score was going up.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Denmark, Norway, </a:t>
            </a:r>
            <a:r>
              <a:rPr lang="en-US" sz="1600" dirty="0" err="1">
                <a:latin typeface="Abadi" panose="020B0604020202020204" pitchFamily="34" charset="0"/>
                <a:cs typeface="Amatic SC" panose="020B0604020202020204" charset="-79"/>
              </a:rPr>
              <a:t>Swizerland</a:t>
            </a: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, Iceland made it to the top 5 list every year from 2015 – 2020.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Economy (GDP) is highly related to Health (Life Expectancy).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Overall score is highly related to GDP, Family, Health, has small relation to Government Corruption and Generosity.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Abadi" panose="020B0604020202020204" pitchFamily="34" charset="0"/>
                <a:cs typeface="Amatic SC" panose="020B0604020202020204" charset="-79"/>
              </a:rPr>
              <a:t>All 10 regions have different overall scores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5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Thanks!</a:t>
            </a:r>
          </a:p>
        </p:txBody>
      </p:sp>
      <p:sp>
        <p:nvSpPr>
          <p:cNvPr id="411" name="Google Shape;411;p37"/>
          <p:cNvSpPr txBox="1">
            <a:spLocks noGrp="1"/>
          </p:cNvSpPr>
          <p:nvPr>
            <p:ph type="body" idx="4294967295"/>
          </p:nvPr>
        </p:nvSpPr>
        <p:spPr>
          <a:xfrm>
            <a:off x="855300" y="2760637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highlight>
                  <a:schemeClr val="accent1"/>
                </a:highlight>
              </a:rPr>
              <a:t>Any questions?</a:t>
            </a:r>
            <a:endParaRPr sz="32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Google Shape;484;p41">
            <a:extLst>
              <a:ext uri="{FF2B5EF4-FFF2-40B4-BE49-F238E27FC236}">
                <a16:creationId xmlns:a16="http://schemas.microsoft.com/office/drawing/2014/main" id="{BE233E0C-DEA9-42A9-9850-7C5E3505AD6B}"/>
              </a:ext>
            </a:extLst>
          </p:cNvPr>
          <p:cNvSpPr/>
          <p:nvPr/>
        </p:nvSpPr>
        <p:spPr>
          <a:xfrm>
            <a:off x="4911344" y="1701305"/>
            <a:ext cx="775292" cy="710856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85;p41">
            <a:extLst>
              <a:ext uri="{FF2B5EF4-FFF2-40B4-BE49-F238E27FC236}">
                <a16:creationId xmlns:a16="http://schemas.microsoft.com/office/drawing/2014/main" id="{FC512F4C-550F-4C85-ADA1-BAB28EEAE7C1}"/>
              </a:ext>
            </a:extLst>
          </p:cNvPr>
          <p:cNvSpPr/>
          <p:nvPr/>
        </p:nvSpPr>
        <p:spPr>
          <a:xfrm>
            <a:off x="5570134" y="3598820"/>
            <a:ext cx="502618" cy="481326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86;p41">
            <a:extLst>
              <a:ext uri="{FF2B5EF4-FFF2-40B4-BE49-F238E27FC236}">
                <a16:creationId xmlns:a16="http://schemas.microsoft.com/office/drawing/2014/main" id="{C562EB37-7D1D-44FF-ADF1-D7B513B52AE3}"/>
              </a:ext>
            </a:extLst>
          </p:cNvPr>
          <p:cNvSpPr/>
          <p:nvPr/>
        </p:nvSpPr>
        <p:spPr>
          <a:xfrm>
            <a:off x="6410426" y="2937150"/>
            <a:ext cx="613704" cy="584774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EB73D-C630-49E8-80DF-AB0A918F0A0F}"/>
              </a:ext>
            </a:extLst>
          </p:cNvPr>
          <p:cNvSpPr txBox="1"/>
          <p:nvPr/>
        </p:nvSpPr>
        <p:spPr>
          <a:xfrm>
            <a:off x="6926971" y="3532994"/>
            <a:ext cx="861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🎃</a:t>
            </a:r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A081F-4F2E-4DC3-9301-713DF6AECDA9}"/>
              </a:ext>
            </a:extLst>
          </p:cNvPr>
          <p:cNvSpPr txBox="1"/>
          <p:nvPr/>
        </p:nvSpPr>
        <p:spPr>
          <a:xfrm>
            <a:off x="6018083" y="1986974"/>
            <a:ext cx="7112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9EA55-D04B-4FD1-AF22-0C20A2DC0845}"/>
              </a:ext>
            </a:extLst>
          </p:cNvPr>
          <p:cNvSpPr txBox="1"/>
          <p:nvPr/>
        </p:nvSpPr>
        <p:spPr>
          <a:xfrm>
            <a:off x="6756337" y="1060984"/>
            <a:ext cx="956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5AA8F7-0E7F-4563-83C7-2AA38C3EB622}"/>
              </a:ext>
            </a:extLst>
          </p:cNvPr>
          <p:cNvSpPr txBox="1"/>
          <p:nvPr/>
        </p:nvSpPr>
        <p:spPr>
          <a:xfrm>
            <a:off x="7457369" y="1790407"/>
            <a:ext cx="510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A0B3C-3B23-48E8-A83E-3E261F75EA4B}"/>
              </a:ext>
            </a:extLst>
          </p:cNvPr>
          <p:cNvSpPr txBox="1"/>
          <p:nvPr/>
        </p:nvSpPr>
        <p:spPr>
          <a:xfrm>
            <a:off x="5686637" y="975881"/>
            <a:ext cx="4195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😒</a:t>
            </a:r>
            <a:endParaRPr 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8F444-8CC8-4075-A456-4379110CCBBB}"/>
              </a:ext>
            </a:extLst>
          </p:cNvPr>
          <p:cNvSpPr txBox="1"/>
          <p:nvPr/>
        </p:nvSpPr>
        <p:spPr>
          <a:xfrm>
            <a:off x="7627962" y="2538041"/>
            <a:ext cx="5582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😭</a:t>
            </a:r>
            <a:endParaRPr lang="en-US" sz="4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9812A-6269-4413-9093-68A546E2307C}"/>
              </a:ext>
            </a:extLst>
          </p:cNvPr>
          <p:cNvSpPr txBox="1"/>
          <p:nvPr/>
        </p:nvSpPr>
        <p:spPr>
          <a:xfrm rot="10800000" flipV="1">
            <a:off x="5089198" y="2605164"/>
            <a:ext cx="419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😸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9D8C0-C897-43CD-B1B9-EF2FF3ACD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ctr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06CB-1539-4593-9834-1D92EEC89AE7}"/>
              </a:ext>
            </a:extLst>
          </p:cNvPr>
          <p:cNvSpPr txBox="1"/>
          <p:nvPr/>
        </p:nvSpPr>
        <p:spPr>
          <a:xfrm>
            <a:off x="663153" y="555713"/>
            <a:ext cx="8015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Data came from the Gallup World Poll. The rankings are based on answers to the main life evaluation question asked in the poll. It is called the </a:t>
            </a:r>
            <a:r>
              <a:rPr lang="en-US" sz="1500" dirty="0" err="1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Cantril</a:t>
            </a: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 ladder: it asks respondents to think of a ladder, with the best possible life for them being a 10, and the worst possible life being a 0. The typical annual sample is 1,000 people. If a country had surveys in each year, then the sample size would be 3,000 people.</a:t>
            </a:r>
          </a:p>
          <a:p>
            <a:endParaRPr lang="en-US" sz="1500" dirty="0">
              <a:solidFill>
                <a:schemeClr val="bg1"/>
              </a:solidFill>
              <a:latin typeface="Abadi" panose="020B0604020104020204" pitchFamily="34" charset="0"/>
              <a:cs typeface="Amatic SC" panose="020B0604020202020204" charset="-79"/>
            </a:endParaRPr>
          </a:p>
          <a:p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The main purpose of this data analysis is to find out: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What score range have the majority of the countries 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The data is from 2015 - 2020, what are the overall trend in past 5 years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What are the top 5 countries having the highest happiness score from 2015 - 2020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What's the correlation between the six factors- levels of GDP, life expectancy, generosity, social support, freedom, and corruption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What's the correlation between the happiness score with each factors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Regression test to see the R square score between 2 factors that are highly related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How many countries are in the survey, and how many regions are these countries belong to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latin typeface="Abadi" panose="020B0604020104020204" pitchFamily="34" charset="0"/>
                <a:cs typeface="Amatic SC" panose="020B0604020202020204" charset="-79"/>
              </a:rPr>
              <a:t>Are all the countries have the same scores?</a:t>
            </a:r>
          </a:p>
        </p:txBody>
      </p:sp>
    </p:spTree>
    <p:extLst>
      <p:ext uri="{BB962C8B-B14F-4D97-AF65-F5344CB8AC3E}">
        <p14:creationId xmlns:p14="http://schemas.microsoft.com/office/powerpoint/2010/main" val="104079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Cleaning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68AEA-0E36-4080-A183-E94D334E92BB}"/>
              </a:ext>
            </a:extLst>
          </p:cNvPr>
          <p:cNvSpPr txBox="1"/>
          <p:nvPr/>
        </p:nvSpPr>
        <p:spPr>
          <a:xfrm>
            <a:off x="666373" y="1211135"/>
            <a:ext cx="76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matic SC" panose="020B0604020202020204" charset="-79"/>
                <a:cs typeface="Amatic SC" panose="020B0604020202020204" charset="-79"/>
              </a:rPr>
              <a:t>Data Source: https://worldhappiness.report/</a:t>
            </a:r>
          </a:p>
        </p:txBody>
      </p:sp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33E14CF3-444E-4CCE-B756-B64EDF13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29" y="1449489"/>
            <a:ext cx="5223141" cy="3160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9DB087E-AA97-4724-91E6-4906EE41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1" y="1203119"/>
            <a:ext cx="7897158" cy="27372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Review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0DC26-F640-4C3B-A447-463CA300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7" y="1079900"/>
            <a:ext cx="7021369" cy="34593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C71A300-EE4C-4F99-B04F-D2E2E33C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03" y="621775"/>
            <a:ext cx="6294394" cy="4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F427E-ADE2-4DCA-9828-4A75E061B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F053D0-D77D-42FA-A607-AFCCC1A1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1" y="92041"/>
            <a:ext cx="7038574" cy="4959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8352A-7A20-441D-BFCE-F8D7B5B5AB42}"/>
              </a:ext>
            </a:extLst>
          </p:cNvPr>
          <p:cNvSpPr txBox="1"/>
          <p:nvPr/>
        </p:nvSpPr>
        <p:spPr>
          <a:xfrm>
            <a:off x="213014" y="1910030"/>
            <a:ext cx="12986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FF00"/>
                </a:solidFill>
                <a:latin typeface="Amatic SC" panose="020B0604020202020204" charset="-79"/>
                <a:cs typeface="Amatic SC" panose="020B0604020202020204" charset="-79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77602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Statistics 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54FE00B-5C3C-4370-A80F-86258F1C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45" y="1267865"/>
            <a:ext cx="5647756" cy="330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8E1A9FC3-7BC8-47AB-9B71-911D7F64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016" y="616361"/>
            <a:ext cx="5793551" cy="402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5026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366</Words>
  <Application>Microsoft Office PowerPoint</Application>
  <PresentationFormat>On-screen Show (16:9)</PresentationFormat>
  <Paragraphs>57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Nunito</vt:lpstr>
      <vt:lpstr>Abadi</vt:lpstr>
      <vt:lpstr>Amatic SC</vt:lpstr>
      <vt:lpstr>Courier New</vt:lpstr>
      <vt:lpstr>Curio template</vt:lpstr>
      <vt:lpstr>World Happiness Data Analysis</vt:lpstr>
      <vt:lpstr>PowerPoint Presentation</vt:lpstr>
      <vt:lpstr>Data Collection and Cleaning</vt:lpstr>
      <vt:lpstr>PowerPoint Presentation</vt:lpstr>
      <vt:lpstr>Data Review</vt:lpstr>
      <vt:lpstr>PowerPoint Presentation</vt:lpstr>
      <vt:lpstr>PowerPoint Presentation</vt:lpstr>
      <vt:lpstr>Data Statistics </vt:lpstr>
      <vt:lpstr>PowerPoint Presentation</vt:lpstr>
      <vt:lpstr>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 Data Analysis</dc:title>
  <dc:creator>Lina Ma</dc:creator>
  <cp:lastModifiedBy>Lina Ma</cp:lastModifiedBy>
  <cp:revision>24</cp:revision>
  <dcterms:modified xsi:type="dcterms:W3CDTF">2020-11-01T23:51:57Z</dcterms:modified>
</cp:coreProperties>
</file>