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1B3F41-2337-4937-A9B5-C1D64C1FBBB2}">
  <a:tblStyle styleId="{FA1B3F41-2337-4937-A9B5-C1D64C1FBB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0afba071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0afba071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e0f5c07bc9_1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e0f5c07bc9_1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e0f5c07bc9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e0f5c07bc9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e0afba071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e0afba071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e0f5c07bc9_1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e0f5c07bc9_1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e0afba071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e0afba071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e0f5c07bc9_1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e0f5c07bc9_1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e0cd509fc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e0cd509fc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e0cd509fcc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e0cd509fc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e0f5c07bc9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e0f5c07bc9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0aeff67a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0aeff67a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e0f5c07bc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e0f5c07b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e0f5c07bc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e0f5c07bc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e0c969356c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e0c969356c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e0f5c07bc9_7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e0f5c07bc9_7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e0c969356c_1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e0c969356c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PCA</a:t>
            </a:r>
            <a:br>
              <a:rPr b="1" lang="ko">
                <a:solidFill>
                  <a:schemeClr val="dk1"/>
                </a:solidFill>
              </a:rPr>
            </a:br>
            <a:r>
              <a:rPr b="1" lang="ko">
                <a:solidFill>
                  <a:schemeClr val="dk1"/>
                </a:solidFill>
              </a:rPr>
              <a:t>장점</a:t>
            </a:r>
            <a:r>
              <a:rPr lang="ko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>
                <a:solidFill>
                  <a:schemeClr val="dk1"/>
                </a:solidFill>
              </a:rPr>
              <a:t>계산 효율성</a:t>
            </a:r>
            <a:r>
              <a:rPr lang="ko">
                <a:solidFill>
                  <a:schemeClr val="dk1"/>
                </a:solidFill>
              </a:rPr>
              <a:t>: PCA는 선형 대수 기법을 사용하여 빠르고 효율적으로 계산할 수 있습니다.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>
                <a:solidFill>
                  <a:schemeClr val="dk1"/>
                </a:solidFill>
              </a:rPr>
              <a:t>해석 용이성</a:t>
            </a:r>
            <a:r>
              <a:rPr lang="ko">
                <a:solidFill>
                  <a:schemeClr val="dk1"/>
                </a:solidFill>
              </a:rPr>
              <a:t>: 주성분들이 데이터의 분산을 최대로 설명하는 선형 조합으로 구성되어 있어, 결과 해석이 비교적 간단합니다.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단점</a:t>
            </a:r>
            <a:r>
              <a:rPr lang="ko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>
                <a:solidFill>
                  <a:schemeClr val="dk1"/>
                </a:solidFill>
              </a:rPr>
              <a:t>선형성</a:t>
            </a:r>
            <a:r>
              <a:rPr lang="ko">
                <a:solidFill>
                  <a:schemeClr val="dk1"/>
                </a:solidFill>
              </a:rPr>
              <a:t>: PCA는 선형 차원 축소를 수행하기 때문에, 비선형 구조를 가진 데이터에서는 효과적이지 않을 수 있습니다.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>
                <a:solidFill>
                  <a:schemeClr val="dk1"/>
                </a:solidFill>
              </a:rPr>
              <a:t>분산의 중요도</a:t>
            </a:r>
            <a:r>
              <a:rPr lang="ko">
                <a:solidFill>
                  <a:schemeClr val="dk1"/>
                </a:solidFill>
              </a:rPr>
              <a:t>: 가장 큰 분산을 가진 데이터 특성만을 중요하게 여기므로, 분산이 적게 나타나는 중요한 특성을 무시할 수 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t-SNE (t-Distributed Stochastic Neighbor Embedding)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>
                <a:solidFill>
                  <a:schemeClr val="dk1"/>
                </a:solidFill>
              </a:rPr>
              <a:t>장점</a:t>
            </a:r>
            <a:r>
              <a:rPr lang="ko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ko">
                <a:solidFill>
                  <a:schemeClr val="dk1"/>
                </a:solidFill>
              </a:rPr>
              <a:t>비선형 구조 보존</a:t>
            </a:r>
            <a:r>
              <a:rPr lang="ko">
                <a:solidFill>
                  <a:schemeClr val="dk1"/>
                </a:solidFill>
              </a:rPr>
              <a:t>: 비선형 패턴을 잘 보존하며, 특히 고차원 데이터의 국소적 구조를 저차원에 잘 표현합니다.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ko">
                <a:solidFill>
                  <a:schemeClr val="dk1"/>
                </a:solidFill>
              </a:rPr>
              <a:t>클러스터 시각화</a:t>
            </a:r>
            <a:r>
              <a:rPr lang="ko">
                <a:solidFill>
                  <a:schemeClr val="dk1"/>
                </a:solidFill>
              </a:rPr>
              <a:t>: 다양한 클러스터가 데이터에 존재하는 경우, t-SNE는 이를 명확하게 구분해 주는 경향이 있습니다.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>
                <a:solidFill>
                  <a:schemeClr val="dk1"/>
                </a:solidFill>
              </a:rPr>
              <a:t>단점</a:t>
            </a:r>
            <a:r>
              <a:rPr lang="ko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ko">
                <a:solidFill>
                  <a:schemeClr val="dk1"/>
                </a:solidFill>
              </a:rPr>
              <a:t>계산 비용</a:t>
            </a:r>
            <a:r>
              <a:rPr lang="ko">
                <a:solidFill>
                  <a:schemeClr val="dk1"/>
                </a:solidFill>
              </a:rPr>
              <a:t>: 상대적으로 계산 비용이 높고, 큰 데이터셋에 대해서는 매우 느릴 수 있습니다.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ko">
                <a:solidFill>
                  <a:schemeClr val="dk1"/>
                </a:solidFill>
              </a:rPr>
              <a:t>하이퍼파라미터 의존성</a:t>
            </a:r>
            <a:r>
              <a:rPr lang="ko">
                <a:solidFill>
                  <a:schemeClr val="dk1"/>
                </a:solidFill>
              </a:rPr>
              <a:t>: 적절한 결과를 얻기 위해 학습률 및 perplexity 같은 하이퍼파라미터 조정이 필요합니다.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UMAP (Uniform Manifold Approximation and Projection)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>
                <a:solidFill>
                  <a:schemeClr val="dk1"/>
                </a:solidFill>
              </a:rPr>
              <a:t>장점</a:t>
            </a:r>
            <a:r>
              <a:rPr lang="ko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ko">
                <a:solidFill>
                  <a:schemeClr val="dk1"/>
                </a:solidFill>
              </a:rPr>
              <a:t>비선형 구조 보존</a:t>
            </a:r>
            <a:r>
              <a:rPr lang="ko">
                <a:solidFill>
                  <a:schemeClr val="dk1"/>
                </a:solidFill>
              </a:rPr>
              <a:t>: t-SNE와 비슷하게 비선형 구조를 잘 보존하지만, 전체적인 데이터 구조도 어느 정도 유지합니다.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ko">
                <a:solidFill>
                  <a:schemeClr val="dk1"/>
                </a:solidFill>
              </a:rPr>
              <a:t>상대적인 계산 효율성</a:t>
            </a:r>
            <a:r>
              <a:rPr lang="ko">
                <a:solidFill>
                  <a:schemeClr val="dk1"/>
                </a:solidFill>
              </a:rPr>
              <a:t>: t-SNE보다 더 빠르며, 큰 데이터셋에도 더 효과적입니다.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>
                <a:solidFill>
                  <a:schemeClr val="dk1"/>
                </a:solidFill>
              </a:rPr>
              <a:t>단점</a:t>
            </a:r>
            <a:r>
              <a:rPr lang="ko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ko">
                <a:solidFill>
                  <a:schemeClr val="dk1"/>
                </a:solidFill>
              </a:rPr>
              <a:t>하이퍼파라미터 선택</a:t>
            </a:r>
            <a:r>
              <a:rPr lang="ko">
                <a:solidFill>
                  <a:schemeClr val="dk1"/>
                </a:solidFill>
              </a:rPr>
              <a:t>: t-SNE처럼 결과의 품질이 하이퍼파라미터 선택에 의존적입니다.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ko">
                <a:solidFill>
                  <a:schemeClr val="dk1"/>
                </a:solidFill>
              </a:rPr>
              <a:t>수학적 복잡성</a:t>
            </a:r>
            <a:r>
              <a:rPr lang="ko">
                <a:solidFill>
                  <a:schemeClr val="dk1"/>
                </a:solidFill>
              </a:rPr>
              <a:t>: UMAP의 수학적 기반이 상대적으로 복잡하여, 파라미터의 변화가 결과에 미치는 영향을 정확히 이해하기 어려울 수 있습니다.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e0f5c07bc9_1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e0f5c07bc9_1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PCA</a:t>
            </a:r>
            <a:br>
              <a:rPr b="1" lang="ko">
                <a:solidFill>
                  <a:schemeClr val="dk1"/>
                </a:solidFill>
              </a:rPr>
            </a:br>
            <a:r>
              <a:rPr b="1" lang="ko">
                <a:solidFill>
                  <a:schemeClr val="dk1"/>
                </a:solidFill>
              </a:rPr>
              <a:t>장점</a:t>
            </a:r>
            <a:r>
              <a:rPr lang="ko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>
                <a:solidFill>
                  <a:schemeClr val="dk1"/>
                </a:solidFill>
              </a:rPr>
              <a:t>계산 효율성</a:t>
            </a:r>
            <a:r>
              <a:rPr lang="ko">
                <a:solidFill>
                  <a:schemeClr val="dk1"/>
                </a:solidFill>
              </a:rPr>
              <a:t>: PCA는 선형 대수 기법을 사용하여 빠르고 효율적으로 계산할 수 있습니다.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>
                <a:solidFill>
                  <a:schemeClr val="dk1"/>
                </a:solidFill>
              </a:rPr>
              <a:t>해석 용이성</a:t>
            </a:r>
            <a:r>
              <a:rPr lang="ko">
                <a:solidFill>
                  <a:schemeClr val="dk1"/>
                </a:solidFill>
              </a:rPr>
              <a:t>: 주성분들이 데이터의 분산을 최대로 설명하는 선형 조합으로 구성되어 있어, 결과 해석이 비교적 간단합니다.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단점</a:t>
            </a:r>
            <a:r>
              <a:rPr lang="ko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>
                <a:solidFill>
                  <a:schemeClr val="dk1"/>
                </a:solidFill>
              </a:rPr>
              <a:t>선형성</a:t>
            </a:r>
            <a:r>
              <a:rPr lang="ko">
                <a:solidFill>
                  <a:schemeClr val="dk1"/>
                </a:solidFill>
              </a:rPr>
              <a:t>: PCA는 선형 차원 축소를 수행하기 때문에, 비선형 구조를 가진 데이터에서는 효과적이지 않을 수 있습니다.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>
                <a:solidFill>
                  <a:schemeClr val="dk1"/>
                </a:solidFill>
              </a:rPr>
              <a:t>분산의 중요도</a:t>
            </a:r>
            <a:r>
              <a:rPr lang="ko">
                <a:solidFill>
                  <a:schemeClr val="dk1"/>
                </a:solidFill>
              </a:rPr>
              <a:t>: 가장 큰 분산을 가진 데이터 특성만을 중요하게 여기므로, 분산이 적게 나타나는 중요한 특성을 무시할 수 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t-SNE (t-Distributed Stochastic Neighbor Embedding)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>
                <a:solidFill>
                  <a:schemeClr val="dk1"/>
                </a:solidFill>
              </a:rPr>
              <a:t>장점</a:t>
            </a:r>
            <a:r>
              <a:rPr lang="ko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ko">
                <a:solidFill>
                  <a:schemeClr val="dk1"/>
                </a:solidFill>
              </a:rPr>
              <a:t>비선형 구조 보존</a:t>
            </a:r>
            <a:r>
              <a:rPr lang="ko">
                <a:solidFill>
                  <a:schemeClr val="dk1"/>
                </a:solidFill>
              </a:rPr>
              <a:t>: 비선형 패턴을 잘 보존하며, 특히 고차원 데이터의 국소적 구조를 저차원에 잘 표현합니다.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ko">
                <a:solidFill>
                  <a:schemeClr val="dk1"/>
                </a:solidFill>
              </a:rPr>
              <a:t>클러스터 시각화</a:t>
            </a:r>
            <a:r>
              <a:rPr lang="ko">
                <a:solidFill>
                  <a:schemeClr val="dk1"/>
                </a:solidFill>
              </a:rPr>
              <a:t>: 다양한 클러스터가 데이터에 존재하는 경우, t-SNE는 이를 명확하게 구분해 주는 경향이 있습니다.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>
                <a:solidFill>
                  <a:schemeClr val="dk1"/>
                </a:solidFill>
              </a:rPr>
              <a:t>단점</a:t>
            </a:r>
            <a:r>
              <a:rPr lang="ko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ko">
                <a:solidFill>
                  <a:schemeClr val="dk1"/>
                </a:solidFill>
              </a:rPr>
              <a:t>계산 비용</a:t>
            </a:r>
            <a:r>
              <a:rPr lang="ko">
                <a:solidFill>
                  <a:schemeClr val="dk1"/>
                </a:solidFill>
              </a:rPr>
              <a:t>: 상대적으로 계산 비용이 높고, 큰 데이터셋에 대해서는 매우 느릴 수 있습니다.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ko">
                <a:solidFill>
                  <a:schemeClr val="dk1"/>
                </a:solidFill>
              </a:rPr>
              <a:t>하이퍼파라미터 의존성</a:t>
            </a:r>
            <a:r>
              <a:rPr lang="ko">
                <a:solidFill>
                  <a:schemeClr val="dk1"/>
                </a:solidFill>
              </a:rPr>
              <a:t>: 적절한 결과를 얻기 위해 학습률 및 perplexity 같은 하이퍼파라미터 조정이 필요합니다.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UMAP (Uniform Manifold Approximation and Projection)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>
                <a:solidFill>
                  <a:schemeClr val="dk1"/>
                </a:solidFill>
              </a:rPr>
              <a:t>장점</a:t>
            </a:r>
            <a:r>
              <a:rPr lang="ko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ko">
                <a:solidFill>
                  <a:schemeClr val="dk1"/>
                </a:solidFill>
              </a:rPr>
              <a:t>비선형 구조 보존</a:t>
            </a:r>
            <a:r>
              <a:rPr lang="ko">
                <a:solidFill>
                  <a:schemeClr val="dk1"/>
                </a:solidFill>
              </a:rPr>
              <a:t>: t-SNE와 비슷하게 비선형 구조를 잘 보존하지만, 전체적인 데이터 구조도 어느 정도 유지합니다.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ko">
                <a:solidFill>
                  <a:schemeClr val="dk1"/>
                </a:solidFill>
              </a:rPr>
              <a:t>상대적인 계산 효율성</a:t>
            </a:r>
            <a:r>
              <a:rPr lang="ko">
                <a:solidFill>
                  <a:schemeClr val="dk1"/>
                </a:solidFill>
              </a:rPr>
              <a:t>: t-SNE보다 더 빠르며, 큰 데이터셋에도 더 효과적입니다.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>
                <a:solidFill>
                  <a:schemeClr val="dk1"/>
                </a:solidFill>
              </a:rPr>
              <a:t>단점</a:t>
            </a:r>
            <a:r>
              <a:rPr lang="ko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ko">
                <a:solidFill>
                  <a:schemeClr val="dk1"/>
                </a:solidFill>
              </a:rPr>
              <a:t>하이퍼파라미터 선택</a:t>
            </a:r>
            <a:r>
              <a:rPr lang="ko">
                <a:solidFill>
                  <a:schemeClr val="dk1"/>
                </a:solidFill>
              </a:rPr>
              <a:t>: t-SNE처럼 결과의 품질이 하이퍼파라미터 선택에 의존적입니다.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ko">
                <a:solidFill>
                  <a:schemeClr val="dk1"/>
                </a:solidFill>
              </a:rPr>
              <a:t>수학적 복잡성</a:t>
            </a:r>
            <a:r>
              <a:rPr lang="ko">
                <a:solidFill>
                  <a:schemeClr val="dk1"/>
                </a:solidFill>
              </a:rPr>
              <a:t>: UMAP의 수학적 기반이 상대적으로 복잡하여, 파라미터의 변화가 결과에 미치는 영향을 정확히 이해하기 어려울 수 있습니다.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e0f5c07bc9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e0f5c07bc9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e0f5c07bc9_8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e0f5c07bc9_8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e0c969356c_1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e0c969356c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e0f5c07bc9_9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e0f5c07bc9_9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0f5c07bc9_9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0f5c07bc9_9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e0c969356c_1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e0c969356c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e0f5c07bc9_9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e0f5c07bc9_9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e0f5c07bc9_9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e0f5c07bc9_9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e0f5c07bc9_9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e0f5c07bc9_9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e0f5c07bc9_9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e0f5c07bc9_9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e0f5c07bc9_9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e0f5c07bc9_9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e0f5c07bc9_9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e0f5c07bc9_9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e0f5c07bc9_9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e0f5c07bc9_9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e0f5c07bc9_9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e0f5c07bc9_9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e0f5c07bc9_8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e0f5c07bc9_8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0f5c07bc9_9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0f5c07bc9_9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e0f5c07bc9_9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e0f5c07bc9_9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e0f5c07bc9_9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e0f5c07bc9_9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e0f5c07bc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e0f5c07bc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e0f5c07bc9_1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e0f5c07bc9_1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e0f5c07bc9_8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e0f5c07bc9_8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e0f5c07bc9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e0f5c07bc9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0afba07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0afba07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0f5c07bc9_9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0f5c07bc9_9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0cd509fc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0cd509fc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0afba0713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0afba0713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0afba071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0afba07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media.naver.com/algorithm" TargetMode="External"/><Relationship Id="rId4" Type="http://schemas.openxmlformats.org/officeDocument/2006/relationships/hyperlink" Target="https://docs.scipy.org/doc/scipy/reference/generated/scipy.cluster.hierarchy.linkage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datasets/hgultekin/bbcnewsarchive" TargetMode="External"/><Relationship Id="rId4" Type="http://schemas.openxmlformats.org/officeDocument/2006/relationships/hyperlink" Target="https://www.kaggle.com/datasets/patrickfleith/space-news-dataset" TargetMode="External"/><Relationship Id="rId5" Type="http://schemas.openxmlformats.org/officeDocument/2006/relationships/hyperlink" Target="https://www.kaggle.com/datasets/hadasu92/cnn-articles-after-basic-clean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23125" y="876075"/>
            <a:ext cx="8520600" cy="12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75000"/>
              </a:lnSpc>
              <a:spcBef>
                <a:spcPts val="1800"/>
              </a:spcBef>
              <a:spcAft>
                <a:spcPts val="0"/>
              </a:spcAft>
              <a:buSzPct val="27500"/>
              <a:buNone/>
            </a:pPr>
            <a:r>
              <a:rPr b="1" lang="ko" sz="4000">
                <a:solidFill>
                  <a:srgbClr val="351C75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Kaggle 영어 뉴스기사 데이터 기반 </a:t>
            </a:r>
            <a:endParaRPr b="1" sz="4000">
              <a:solidFill>
                <a:srgbClr val="351C75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75000"/>
              </a:lnSpc>
              <a:spcBef>
                <a:spcPts val="1800"/>
              </a:spcBef>
              <a:spcAft>
                <a:spcPts val="1200"/>
              </a:spcAft>
              <a:buSzPct val="27500"/>
              <a:buNone/>
            </a:pPr>
            <a:r>
              <a:rPr b="1" lang="ko" sz="4000">
                <a:solidFill>
                  <a:srgbClr val="351C75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뉴스 클러스터링 </a:t>
            </a:r>
            <a:endParaRPr b="1" sz="40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899275" y="2776000"/>
            <a:ext cx="68610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solidFill>
                  <a:schemeClr val="dk1"/>
                </a:solidFill>
                <a:highlight>
                  <a:schemeClr val="lt1"/>
                </a:highlight>
              </a:rPr>
              <a:t>유정연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highlight>
                  <a:schemeClr val="lt1"/>
                </a:highlight>
              </a:rPr>
              <a:t>노석현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highlight>
                  <a:schemeClr val="lt1"/>
                </a:highlight>
              </a:rPr>
              <a:t>이서연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highlight>
                  <a:schemeClr val="lt1"/>
                </a:highlight>
              </a:rPr>
              <a:t>조명아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highlight>
                  <a:schemeClr val="lt1"/>
                </a:highlight>
              </a:rPr>
              <a:t>최성현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highlight>
                  <a:schemeClr val="lt1"/>
                </a:highlight>
              </a:rPr>
              <a:t>추현영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56" name="Google Shape;56;p13"/>
          <p:cNvSpPr/>
          <p:nvPr/>
        </p:nvSpPr>
        <p:spPr>
          <a:xfrm rot="5400000">
            <a:off x="-10500" y="10500"/>
            <a:ext cx="973800" cy="952800"/>
          </a:xfrm>
          <a:prstGeom prst="corner">
            <a:avLst>
              <a:gd fmla="val 15642" name="adj1"/>
              <a:gd fmla="val 16824" name="adj2"/>
            </a:avLst>
          </a:prstGeom>
          <a:solidFill>
            <a:srgbClr val="2012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rot="-5400000">
            <a:off x="8180700" y="4180200"/>
            <a:ext cx="973800" cy="952800"/>
          </a:xfrm>
          <a:prstGeom prst="corner">
            <a:avLst>
              <a:gd fmla="val 15642" name="adj1"/>
              <a:gd fmla="val 16824" name="adj2"/>
            </a:avLst>
          </a:prstGeom>
          <a:solidFill>
            <a:srgbClr val="2012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" name="Google Shape;58;p13"/>
          <p:cNvCxnSpPr/>
          <p:nvPr/>
        </p:nvCxnSpPr>
        <p:spPr>
          <a:xfrm flipH="1">
            <a:off x="6787900" y="2914250"/>
            <a:ext cx="14400" cy="19713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6141175" y="2831700"/>
            <a:ext cx="7581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rgbClr val="351C75"/>
                </a:solidFill>
                <a:highlight>
                  <a:schemeClr val="lt1"/>
                </a:highlight>
              </a:rPr>
              <a:t>5조</a:t>
            </a:r>
            <a:endParaRPr b="1" sz="2100">
              <a:solidFill>
                <a:srgbClr val="351C75"/>
              </a:solidFill>
              <a:highlight>
                <a:schemeClr val="lt1"/>
              </a:highlight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83025" y="4618175"/>
            <a:ext cx="55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github: https://github.com/pladata-encore/DE31-2st_team5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25" y="3902550"/>
            <a:ext cx="629475" cy="6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25" y="1076432"/>
            <a:ext cx="345275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4476250" y="1348350"/>
            <a:ext cx="457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DataLake</a:t>
            </a:r>
            <a:r>
              <a:rPr lang="ko"/>
              <a:t>(Raw Data)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Kaggle에서 가져온 뉴스 기사 적재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테이블명 : english_news_lake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Column 명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dataSource : 신문사명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title : 뉴스 타이틀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context : 뉴스 기사 본문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311700" y="599800"/>
            <a:ext cx="185700" cy="1857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 txBox="1"/>
          <p:nvPr>
            <p:ph type="title"/>
          </p:nvPr>
        </p:nvSpPr>
        <p:spPr>
          <a:xfrm>
            <a:off x="534550" y="482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 적재</a:t>
            </a:r>
            <a:endParaRPr/>
          </a:p>
        </p:txBody>
      </p:sp>
      <p:sp>
        <p:nvSpPr>
          <p:cNvPr id="197" name="Google Shape;197;p22"/>
          <p:cNvSpPr txBox="1"/>
          <p:nvPr>
            <p:ph type="title"/>
          </p:nvPr>
        </p:nvSpPr>
        <p:spPr>
          <a:xfrm>
            <a:off x="8069100" y="0"/>
            <a:ext cx="74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142">
                <a:solidFill>
                  <a:srgbClr val="351C75"/>
                </a:solidFill>
              </a:rPr>
              <a:t>본론</a:t>
            </a:r>
            <a:endParaRPr b="1" sz="2142">
              <a:solidFill>
                <a:srgbClr val="351C75"/>
              </a:solidFill>
            </a:endParaRPr>
          </a:p>
        </p:txBody>
      </p:sp>
      <p:cxnSp>
        <p:nvCxnSpPr>
          <p:cNvPr id="198" name="Google Shape;198;p22"/>
          <p:cNvCxnSpPr/>
          <p:nvPr/>
        </p:nvCxnSpPr>
        <p:spPr>
          <a:xfrm rot="10800000">
            <a:off x="264450" y="461975"/>
            <a:ext cx="86151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/>
          <p:nvPr/>
        </p:nvSpPr>
        <p:spPr>
          <a:xfrm>
            <a:off x="311700" y="599800"/>
            <a:ext cx="185700" cy="1857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 txBox="1"/>
          <p:nvPr>
            <p:ph type="title"/>
          </p:nvPr>
        </p:nvSpPr>
        <p:spPr>
          <a:xfrm>
            <a:off x="534550" y="482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 적재</a:t>
            </a:r>
            <a:endParaRPr/>
          </a:p>
        </p:txBody>
      </p:sp>
      <p:sp>
        <p:nvSpPr>
          <p:cNvPr id="205" name="Google Shape;205;p23"/>
          <p:cNvSpPr txBox="1"/>
          <p:nvPr>
            <p:ph type="title"/>
          </p:nvPr>
        </p:nvSpPr>
        <p:spPr>
          <a:xfrm>
            <a:off x="8069100" y="0"/>
            <a:ext cx="74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142">
                <a:solidFill>
                  <a:srgbClr val="351C75"/>
                </a:solidFill>
              </a:rPr>
              <a:t>본론</a:t>
            </a:r>
            <a:endParaRPr b="1" sz="2142">
              <a:solidFill>
                <a:srgbClr val="351C75"/>
              </a:solidFill>
            </a:endParaRPr>
          </a:p>
        </p:txBody>
      </p:sp>
      <p:cxnSp>
        <p:nvCxnSpPr>
          <p:cNvPr id="206" name="Google Shape;206;p23"/>
          <p:cNvCxnSpPr/>
          <p:nvPr/>
        </p:nvCxnSpPr>
        <p:spPr>
          <a:xfrm rot="10800000">
            <a:off x="264450" y="461975"/>
            <a:ext cx="86151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457450" y="1075725"/>
            <a:ext cx="81603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English_news_lake </a:t>
            </a:r>
            <a:r>
              <a:rPr lang="ko"/>
              <a:t>(</a:t>
            </a:r>
            <a:r>
              <a:rPr b="1" lang="ko"/>
              <a:t>Data Lake, </a:t>
            </a:r>
            <a:r>
              <a:rPr lang="ko"/>
              <a:t>Raw Data)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Kaggle에서 가져온 뉴스 기사 적재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60,000 여건의 뉴스 기사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16675"/>
            <a:ext cx="8839203" cy="1242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534550" y="55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전처리</a:t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311700" y="676000"/>
            <a:ext cx="185700" cy="1857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 txBox="1"/>
          <p:nvPr>
            <p:ph type="title"/>
          </p:nvPr>
        </p:nvSpPr>
        <p:spPr>
          <a:xfrm>
            <a:off x="8069100" y="0"/>
            <a:ext cx="74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142">
                <a:solidFill>
                  <a:srgbClr val="351C75"/>
                </a:solidFill>
              </a:rPr>
              <a:t>본론</a:t>
            </a:r>
            <a:endParaRPr b="1" sz="2142">
              <a:solidFill>
                <a:srgbClr val="351C75"/>
              </a:solidFill>
            </a:endParaRPr>
          </a:p>
        </p:txBody>
      </p:sp>
      <p:cxnSp>
        <p:nvCxnSpPr>
          <p:cNvPr id="216" name="Google Shape;216;p24"/>
          <p:cNvCxnSpPr/>
          <p:nvPr/>
        </p:nvCxnSpPr>
        <p:spPr>
          <a:xfrm rot="10800000">
            <a:off x="264450" y="461975"/>
            <a:ext cx="86151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17" name="Google Shape;217;p24"/>
          <p:cNvGraphicFramePr/>
          <p:nvPr/>
        </p:nvGraphicFramePr>
        <p:xfrm>
          <a:off x="787125" y="113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{FA1B3F41-2337-4937-A9B5-C1D64C1FBBB2}</a:tableStyleId>
              </a:tblPr>
              <a:tblGrid>
                <a:gridCol w="937300"/>
                <a:gridCol w="1997500"/>
                <a:gridCol w="430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단계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예시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데이터 선택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\tThe US Bank loses 1.3M $, almost 2%\n.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소문자화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\tthe us bank loses 1.3m $, almost 2%\n.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% 기호 변환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\tthe us bank loses 1.3m $, almost 2percent\n.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통화 기호 변환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\tthe us bank loses 1.3m dollar, almost 2percent\n.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Esacpe 문자 제거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the us bank loses 1.3m dollar, almost 2percent.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숫자, 영어 띄우기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the us bank loses 1.3 m dollar, almost 2 percent.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숫자를 단어로 변환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(num2word)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the us bank loses one point three m dollar, almost two percent.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특수기호 제거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the us bank loses one point three m dollar almost two percent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4488675" y="1206025"/>
            <a:ext cx="4578900" cy="32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DataWarehouse </a:t>
            </a:r>
            <a:r>
              <a:rPr lang="ko" sz="1900"/>
              <a:t>(전처리 된 데이터셋)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전처리 진행된 데이터 적재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테이블명 : </a:t>
            </a:r>
            <a:r>
              <a:rPr b="1" lang="ko"/>
              <a:t>english_news_warehouse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Column 명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ko"/>
              <a:t>dataSource</a:t>
            </a:r>
            <a:r>
              <a:rPr lang="ko"/>
              <a:t> : 신문사명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ko"/>
              <a:t>title</a:t>
            </a:r>
            <a:r>
              <a:rPr lang="ko"/>
              <a:t> : 뉴스 타이틀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ko"/>
              <a:t>context</a:t>
            </a:r>
            <a:r>
              <a:rPr lang="ko"/>
              <a:t> : 뉴스 기사 본문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ko"/>
              <a:t>docKey</a:t>
            </a:r>
            <a:r>
              <a:rPr lang="ko"/>
              <a:t> : 고유 HashKey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8425"/>
            <a:ext cx="3866375" cy="322573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5"/>
          <p:cNvSpPr/>
          <p:nvPr/>
        </p:nvSpPr>
        <p:spPr>
          <a:xfrm>
            <a:off x="311700" y="676000"/>
            <a:ext cx="185700" cy="1857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"/>
          <p:cNvSpPr txBox="1"/>
          <p:nvPr>
            <p:ph type="title"/>
          </p:nvPr>
        </p:nvSpPr>
        <p:spPr>
          <a:xfrm>
            <a:off x="534550" y="482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 적재</a:t>
            </a:r>
            <a:endParaRPr/>
          </a:p>
        </p:txBody>
      </p:sp>
      <p:sp>
        <p:nvSpPr>
          <p:cNvPr id="226" name="Google Shape;226;p25"/>
          <p:cNvSpPr txBox="1"/>
          <p:nvPr>
            <p:ph type="title"/>
          </p:nvPr>
        </p:nvSpPr>
        <p:spPr>
          <a:xfrm>
            <a:off x="8069100" y="0"/>
            <a:ext cx="74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142">
                <a:solidFill>
                  <a:srgbClr val="351C75"/>
                </a:solidFill>
              </a:rPr>
              <a:t>본론</a:t>
            </a:r>
            <a:endParaRPr b="1" sz="2142">
              <a:solidFill>
                <a:srgbClr val="351C75"/>
              </a:solidFill>
            </a:endParaRPr>
          </a:p>
        </p:txBody>
      </p:sp>
      <p:cxnSp>
        <p:nvCxnSpPr>
          <p:cNvPr id="227" name="Google Shape;227;p25"/>
          <p:cNvCxnSpPr/>
          <p:nvPr/>
        </p:nvCxnSpPr>
        <p:spPr>
          <a:xfrm rot="10800000">
            <a:off x="264450" y="461975"/>
            <a:ext cx="86151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idx="1" type="body"/>
          </p:nvPr>
        </p:nvSpPr>
        <p:spPr>
          <a:xfrm>
            <a:off x="497400" y="1105725"/>
            <a:ext cx="8184900" cy="3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english_news_w</a:t>
            </a:r>
            <a:r>
              <a:rPr b="1" lang="ko"/>
              <a:t>arehouse </a:t>
            </a:r>
            <a:r>
              <a:rPr lang="ko"/>
              <a:t>(</a:t>
            </a:r>
            <a:r>
              <a:rPr b="1" lang="ko"/>
              <a:t>Data Warehouse, </a:t>
            </a:r>
            <a:r>
              <a:rPr lang="ko"/>
              <a:t>전처리 된 데이터셋)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전처리 진행된 데이터 적재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각 문서 조회 및 중복제거를 위해 `cityhash`로 hash key 생성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/>
          <p:nvPr/>
        </p:nvSpPr>
        <p:spPr>
          <a:xfrm>
            <a:off x="311700" y="676000"/>
            <a:ext cx="185700" cy="1857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6"/>
          <p:cNvSpPr txBox="1"/>
          <p:nvPr>
            <p:ph type="title"/>
          </p:nvPr>
        </p:nvSpPr>
        <p:spPr>
          <a:xfrm>
            <a:off x="534550" y="482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 적재</a:t>
            </a:r>
            <a:endParaRPr/>
          </a:p>
        </p:txBody>
      </p:sp>
      <p:sp>
        <p:nvSpPr>
          <p:cNvPr id="235" name="Google Shape;235;p26"/>
          <p:cNvSpPr txBox="1"/>
          <p:nvPr>
            <p:ph type="title"/>
          </p:nvPr>
        </p:nvSpPr>
        <p:spPr>
          <a:xfrm>
            <a:off x="8069100" y="0"/>
            <a:ext cx="74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142">
                <a:solidFill>
                  <a:srgbClr val="351C75"/>
                </a:solidFill>
              </a:rPr>
              <a:t>본론</a:t>
            </a:r>
            <a:endParaRPr b="1" sz="2142">
              <a:solidFill>
                <a:srgbClr val="351C75"/>
              </a:solidFill>
            </a:endParaRPr>
          </a:p>
        </p:txBody>
      </p:sp>
      <p:cxnSp>
        <p:nvCxnSpPr>
          <p:cNvPr id="236" name="Google Shape;236;p26"/>
          <p:cNvCxnSpPr/>
          <p:nvPr/>
        </p:nvCxnSpPr>
        <p:spPr>
          <a:xfrm rot="10800000">
            <a:off x="264450" y="461975"/>
            <a:ext cx="86151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7" name="Google Shape;2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25" y="2724150"/>
            <a:ext cx="8782626" cy="16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idx="1" type="body"/>
          </p:nvPr>
        </p:nvSpPr>
        <p:spPr>
          <a:xfrm>
            <a:off x="4476250" y="1271750"/>
            <a:ext cx="4578900" cy="32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DataWarehouse </a:t>
            </a:r>
            <a:r>
              <a:rPr lang="ko"/>
              <a:t>(전처리 된 데이터셋)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전처리 진행된 데이터 적재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테이블명 : english_news_tokenized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Column 명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docKey : 고유 HashKey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tokens : english_news_warehouse의 title 및 context column 통합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75" y="1039888"/>
            <a:ext cx="295533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7"/>
          <p:cNvSpPr/>
          <p:nvPr/>
        </p:nvSpPr>
        <p:spPr>
          <a:xfrm>
            <a:off x="311700" y="676000"/>
            <a:ext cx="185700" cy="1857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7"/>
          <p:cNvSpPr txBox="1"/>
          <p:nvPr>
            <p:ph type="title"/>
          </p:nvPr>
        </p:nvSpPr>
        <p:spPr>
          <a:xfrm>
            <a:off x="534550" y="482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 적재</a:t>
            </a:r>
            <a:endParaRPr/>
          </a:p>
        </p:txBody>
      </p:sp>
      <p:sp>
        <p:nvSpPr>
          <p:cNvPr id="246" name="Google Shape;246;p27"/>
          <p:cNvSpPr txBox="1"/>
          <p:nvPr>
            <p:ph type="title"/>
          </p:nvPr>
        </p:nvSpPr>
        <p:spPr>
          <a:xfrm>
            <a:off x="8069100" y="0"/>
            <a:ext cx="74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142">
                <a:solidFill>
                  <a:srgbClr val="351C75"/>
                </a:solidFill>
              </a:rPr>
              <a:t>본론</a:t>
            </a:r>
            <a:endParaRPr b="1" sz="2142">
              <a:solidFill>
                <a:srgbClr val="351C75"/>
              </a:solidFill>
            </a:endParaRPr>
          </a:p>
        </p:txBody>
      </p:sp>
      <p:cxnSp>
        <p:nvCxnSpPr>
          <p:cNvPr id="247" name="Google Shape;247;p27"/>
          <p:cNvCxnSpPr/>
          <p:nvPr/>
        </p:nvCxnSpPr>
        <p:spPr>
          <a:xfrm rot="10800000">
            <a:off x="264450" y="461975"/>
            <a:ext cx="86151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idx="1" type="body"/>
          </p:nvPr>
        </p:nvSpPr>
        <p:spPr>
          <a:xfrm>
            <a:off x="311700" y="1164300"/>
            <a:ext cx="8270400" cy="37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english_news_tokenized </a:t>
            </a:r>
            <a:r>
              <a:rPr lang="ko"/>
              <a:t>(</a:t>
            </a:r>
            <a:r>
              <a:rPr b="1" lang="ko"/>
              <a:t>Target Dataset , </a:t>
            </a:r>
            <a:r>
              <a:rPr lang="ko"/>
              <a:t>모델용 데이터셋</a:t>
            </a:r>
            <a:r>
              <a:rPr lang="ko"/>
              <a:t>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warehouse의 title과 context를 합친 후, word_tokenizer로 토큰 생성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생성된 토큰에서 불용어(stop word)과 길이가 1 이하인 토큰 제거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최종적으로 말뭉치(Corpus)로 사용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8"/>
          <p:cNvSpPr/>
          <p:nvPr/>
        </p:nvSpPr>
        <p:spPr>
          <a:xfrm>
            <a:off x="311700" y="676000"/>
            <a:ext cx="185700" cy="1857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8"/>
          <p:cNvSpPr txBox="1"/>
          <p:nvPr>
            <p:ph type="title"/>
          </p:nvPr>
        </p:nvSpPr>
        <p:spPr>
          <a:xfrm>
            <a:off x="534550" y="482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 적재</a:t>
            </a:r>
            <a:endParaRPr/>
          </a:p>
        </p:txBody>
      </p:sp>
      <p:sp>
        <p:nvSpPr>
          <p:cNvPr id="255" name="Google Shape;255;p28"/>
          <p:cNvSpPr txBox="1"/>
          <p:nvPr>
            <p:ph type="title"/>
          </p:nvPr>
        </p:nvSpPr>
        <p:spPr>
          <a:xfrm>
            <a:off x="8069100" y="0"/>
            <a:ext cx="74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142">
                <a:solidFill>
                  <a:srgbClr val="351C75"/>
                </a:solidFill>
              </a:rPr>
              <a:t>본론</a:t>
            </a:r>
            <a:endParaRPr b="1" sz="2142">
              <a:solidFill>
                <a:srgbClr val="351C75"/>
              </a:solidFill>
            </a:endParaRPr>
          </a:p>
        </p:txBody>
      </p:sp>
      <p:cxnSp>
        <p:nvCxnSpPr>
          <p:cNvPr id="256" name="Google Shape;256;p28"/>
          <p:cNvCxnSpPr/>
          <p:nvPr/>
        </p:nvCxnSpPr>
        <p:spPr>
          <a:xfrm rot="10800000">
            <a:off x="264450" y="461975"/>
            <a:ext cx="86151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7" name="Google Shape;2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50" y="2831125"/>
            <a:ext cx="8925899" cy="12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>
            <p:ph type="title"/>
          </p:nvPr>
        </p:nvSpPr>
        <p:spPr>
          <a:xfrm>
            <a:off x="534550" y="55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워드 임베딩 (TF-IDF)</a:t>
            </a:r>
            <a:endParaRPr/>
          </a:p>
        </p:txBody>
      </p:sp>
      <p:sp>
        <p:nvSpPr>
          <p:cNvPr id="263" name="Google Shape;263;p29"/>
          <p:cNvSpPr/>
          <p:nvPr/>
        </p:nvSpPr>
        <p:spPr>
          <a:xfrm>
            <a:off x="311700" y="752200"/>
            <a:ext cx="185700" cy="1857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9"/>
          <p:cNvSpPr txBox="1"/>
          <p:nvPr>
            <p:ph type="title"/>
          </p:nvPr>
        </p:nvSpPr>
        <p:spPr>
          <a:xfrm>
            <a:off x="534550" y="1131400"/>
            <a:ext cx="64788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520"/>
              <a:t>뉴스 문자열을  모델이 이해할 수 형태로 수치화</a:t>
            </a:r>
            <a:endParaRPr sz="1520"/>
          </a:p>
        </p:txBody>
      </p:sp>
      <p:sp>
        <p:nvSpPr>
          <p:cNvPr id="265" name="Google Shape;265;p29"/>
          <p:cNvSpPr txBox="1"/>
          <p:nvPr>
            <p:ph type="title"/>
          </p:nvPr>
        </p:nvSpPr>
        <p:spPr>
          <a:xfrm>
            <a:off x="7696225" y="4252050"/>
            <a:ext cx="12018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ko" sz="1000"/>
              <a:t>d</a:t>
            </a:r>
            <a:r>
              <a:rPr lang="ko" sz="1000"/>
              <a:t>   문서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ko" sz="1000"/>
              <a:t>t</a:t>
            </a:r>
            <a:r>
              <a:rPr lang="ko" sz="1000"/>
              <a:t>    단어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ko" sz="1000"/>
              <a:t>n</a:t>
            </a:r>
            <a:r>
              <a:rPr lang="ko" sz="1000"/>
              <a:t>   문서의 총 개수</a:t>
            </a:r>
            <a:endParaRPr sz="1000"/>
          </a:p>
        </p:txBody>
      </p:sp>
      <p:sp>
        <p:nvSpPr>
          <p:cNvPr id="266" name="Google Shape;266;p29"/>
          <p:cNvSpPr txBox="1"/>
          <p:nvPr>
            <p:ph type="title"/>
          </p:nvPr>
        </p:nvSpPr>
        <p:spPr>
          <a:xfrm>
            <a:off x="534550" y="1474100"/>
            <a:ext cx="50268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ko" sz="1268"/>
              <a:t>“문장에서 중요한 단어들을 추출하고 이를 벡터화 과정”</a:t>
            </a:r>
            <a:endParaRPr sz="1268"/>
          </a:p>
        </p:txBody>
      </p:sp>
      <p:sp>
        <p:nvSpPr>
          <p:cNvPr id="267" name="Google Shape;267;p29"/>
          <p:cNvSpPr/>
          <p:nvPr/>
        </p:nvSpPr>
        <p:spPr>
          <a:xfrm>
            <a:off x="1994950" y="1992975"/>
            <a:ext cx="4861800" cy="462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tf(d, t)</a:t>
            </a:r>
            <a:r>
              <a:rPr lang="ko"/>
              <a:t>     </a:t>
            </a:r>
            <a:r>
              <a:rPr lang="ko"/>
              <a:t>특정 문서 d에서의 특정 단어 t의 등장 횟수</a:t>
            </a:r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1994950" y="2662350"/>
            <a:ext cx="4861800" cy="462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d</a:t>
            </a:r>
            <a:r>
              <a:rPr b="1" lang="ko"/>
              <a:t>f(t)</a:t>
            </a:r>
            <a:r>
              <a:rPr lang="ko"/>
              <a:t>     특정 </a:t>
            </a:r>
            <a:r>
              <a:rPr lang="ko"/>
              <a:t>단어 t가 등장한 문서의 수</a:t>
            </a: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1994950" y="3331725"/>
            <a:ext cx="4861800" cy="880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i</a:t>
            </a:r>
            <a:r>
              <a:rPr b="1" lang="ko"/>
              <a:t>df(t)</a:t>
            </a:r>
            <a:r>
              <a:rPr lang="ko"/>
              <a:t>     df(t)에 </a:t>
            </a:r>
            <a:r>
              <a:rPr lang="ko"/>
              <a:t>반비례하는 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525" y="3794175"/>
            <a:ext cx="1552962" cy="4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9"/>
          <p:cNvSpPr/>
          <p:nvPr/>
        </p:nvSpPr>
        <p:spPr>
          <a:xfrm>
            <a:off x="1994950" y="4419000"/>
            <a:ext cx="568800" cy="26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0775" y="4366939"/>
            <a:ext cx="2360424" cy="4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9"/>
          <p:cNvSpPr txBox="1"/>
          <p:nvPr>
            <p:ph type="title"/>
          </p:nvPr>
        </p:nvSpPr>
        <p:spPr>
          <a:xfrm>
            <a:off x="8069100" y="0"/>
            <a:ext cx="74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142">
                <a:solidFill>
                  <a:srgbClr val="351C75"/>
                </a:solidFill>
              </a:rPr>
              <a:t>본론</a:t>
            </a:r>
            <a:endParaRPr b="1" sz="2142">
              <a:solidFill>
                <a:srgbClr val="351C75"/>
              </a:solidFill>
            </a:endParaRPr>
          </a:p>
        </p:txBody>
      </p:sp>
      <p:cxnSp>
        <p:nvCxnSpPr>
          <p:cNvPr id="274" name="Google Shape;274;p29"/>
          <p:cNvCxnSpPr/>
          <p:nvPr/>
        </p:nvCxnSpPr>
        <p:spPr>
          <a:xfrm rot="10800000">
            <a:off x="264450" y="461975"/>
            <a:ext cx="86151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>
            <p:ph type="title"/>
          </p:nvPr>
        </p:nvSpPr>
        <p:spPr>
          <a:xfrm>
            <a:off x="534550" y="55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워드 임베딩 (TF-IDF)</a:t>
            </a:r>
            <a:endParaRPr/>
          </a:p>
        </p:txBody>
      </p:sp>
      <p:sp>
        <p:nvSpPr>
          <p:cNvPr id="280" name="Google Shape;280;p30"/>
          <p:cNvSpPr/>
          <p:nvPr/>
        </p:nvSpPr>
        <p:spPr>
          <a:xfrm>
            <a:off x="311700" y="752200"/>
            <a:ext cx="185700" cy="1857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0"/>
          <p:cNvSpPr txBox="1"/>
          <p:nvPr>
            <p:ph type="title"/>
          </p:nvPr>
        </p:nvSpPr>
        <p:spPr>
          <a:xfrm>
            <a:off x="534550" y="2198200"/>
            <a:ext cx="35421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520"/>
              <a:t>scikit-learn의 “TfidfVectorizer” 사용 </a:t>
            </a:r>
            <a:endParaRPr sz="1520"/>
          </a:p>
        </p:txBody>
      </p:sp>
      <p:sp>
        <p:nvSpPr>
          <p:cNvPr id="282" name="Google Shape;282;p30"/>
          <p:cNvSpPr/>
          <p:nvPr/>
        </p:nvSpPr>
        <p:spPr>
          <a:xfrm>
            <a:off x="534550" y="2758525"/>
            <a:ext cx="4861800" cy="462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68">
                <a:solidFill>
                  <a:schemeClr val="dk1"/>
                </a:solidFill>
              </a:rPr>
              <a:t>from sklearn.feature_extraction.text import </a:t>
            </a:r>
            <a:r>
              <a:rPr b="1" lang="ko" sz="1268">
                <a:solidFill>
                  <a:schemeClr val="dk1"/>
                </a:solidFill>
              </a:rPr>
              <a:t>TfidfVectorizer</a:t>
            </a:r>
            <a:endParaRPr b="1"/>
          </a:p>
        </p:txBody>
      </p:sp>
      <p:sp>
        <p:nvSpPr>
          <p:cNvPr id="283" name="Google Shape;283;p30"/>
          <p:cNvSpPr txBox="1"/>
          <p:nvPr>
            <p:ph type="title"/>
          </p:nvPr>
        </p:nvSpPr>
        <p:spPr>
          <a:xfrm>
            <a:off x="8069100" y="0"/>
            <a:ext cx="74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142">
                <a:solidFill>
                  <a:srgbClr val="351C75"/>
                </a:solidFill>
              </a:rPr>
              <a:t>본론</a:t>
            </a:r>
            <a:endParaRPr b="1" sz="2142">
              <a:solidFill>
                <a:srgbClr val="351C75"/>
              </a:solidFill>
            </a:endParaRPr>
          </a:p>
        </p:txBody>
      </p:sp>
      <p:cxnSp>
        <p:nvCxnSpPr>
          <p:cNvPr id="284" name="Google Shape;284;p30"/>
          <p:cNvCxnSpPr/>
          <p:nvPr/>
        </p:nvCxnSpPr>
        <p:spPr>
          <a:xfrm rot="10800000">
            <a:off x="264450" y="461975"/>
            <a:ext cx="86151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30"/>
          <p:cNvSpPr txBox="1"/>
          <p:nvPr>
            <p:ph type="title"/>
          </p:nvPr>
        </p:nvSpPr>
        <p:spPr>
          <a:xfrm>
            <a:off x="534550" y="1131400"/>
            <a:ext cx="53628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520"/>
              <a:t>모든 문서에서 자주 등장하는 단어는 중요도가 낮다고 판단</a:t>
            </a:r>
            <a:endParaRPr sz="1520"/>
          </a:p>
        </p:txBody>
      </p:sp>
      <p:sp>
        <p:nvSpPr>
          <p:cNvPr id="286" name="Google Shape;286;p30"/>
          <p:cNvSpPr/>
          <p:nvPr/>
        </p:nvSpPr>
        <p:spPr>
          <a:xfrm>
            <a:off x="5807163" y="1189750"/>
            <a:ext cx="568800" cy="26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0"/>
          <p:cNvSpPr txBox="1"/>
          <p:nvPr>
            <p:ph type="title"/>
          </p:nvPr>
        </p:nvSpPr>
        <p:spPr>
          <a:xfrm>
            <a:off x="6408019" y="1131400"/>
            <a:ext cx="23190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520"/>
              <a:t>TF-IDF 값이 </a:t>
            </a:r>
            <a:r>
              <a:rPr b="1" lang="ko" sz="1520">
                <a:solidFill>
                  <a:srgbClr val="CC0000"/>
                </a:solidFill>
              </a:rPr>
              <a:t>낮음</a:t>
            </a:r>
            <a:endParaRPr b="1" sz="1520">
              <a:solidFill>
                <a:srgbClr val="CC0000"/>
              </a:solidFill>
            </a:endParaRPr>
          </a:p>
        </p:txBody>
      </p:sp>
      <p:sp>
        <p:nvSpPr>
          <p:cNvPr id="288" name="Google Shape;288;p30"/>
          <p:cNvSpPr txBox="1"/>
          <p:nvPr>
            <p:ph type="title"/>
          </p:nvPr>
        </p:nvSpPr>
        <p:spPr>
          <a:xfrm>
            <a:off x="534550" y="1591000"/>
            <a:ext cx="58137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500"/>
              <a:t>특정 문서에서만 자주 등장하는 단어는 중요도가 높다고 판단</a:t>
            </a:r>
            <a:endParaRPr sz="1500"/>
          </a:p>
        </p:txBody>
      </p:sp>
      <p:sp>
        <p:nvSpPr>
          <p:cNvPr id="289" name="Google Shape;289;p30"/>
          <p:cNvSpPr/>
          <p:nvPr/>
        </p:nvSpPr>
        <p:spPr>
          <a:xfrm>
            <a:off x="5931950" y="1649350"/>
            <a:ext cx="568800" cy="26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0"/>
          <p:cNvSpPr txBox="1"/>
          <p:nvPr>
            <p:ph type="title"/>
          </p:nvPr>
        </p:nvSpPr>
        <p:spPr>
          <a:xfrm>
            <a:off x="6532800" y="1591000"/>
            <a:ext cx="21390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520"/>
              <a:t>TF-IDF 값이 </a:t>
            </a:r>
            <a:r>
              <a:rPr b="1" lang="ko" sz="1520">
                <a:solidFill>
                  <a:srgbClr val="1155CC"/>
                </a:solidFill>
              </a:rPr>
              <a:t>높음</a:t>
            </a:r>
            <a:endParaRPr b="1" sz="152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 txBox="1"/>
          <p:nvPr>
            <p:ph type="title"/>
          </p:nvPr>
        </p:nvSpPr>
        <p:spPr>
          <a:xfrm>
            <a:off x="534550" y="55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워드 임베딩 (차원 축소)</a:t>
            </a:r>
            <a:endParaRPr/>
          </a:p>
        </p:txBody>
      </p:sp>
      <p:sp>
        <p:nvSpPr>
          <p:cNvPr id="296" name="Google Shape;296;p31"/>
          <p:cNvSpPr/>
          <p:nvPr/>
        </p:nvSpPr>
        <p:spPr>
          <a:xfrm>
            <a:off x="311700" y="752200"/>
            <a:ext cx="185700" cy="1857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1"/>
          <p:cNvSpPr txBox="1"/>
          <p:nvPr>
            <p:ph type="title"/>
          </p:nvPr>
        </p:nvSpPr>
        <p:spPr>
          <a:xfrm>
            <a:off x="534550" y="1131400"/>
            <a:ext cx="6882000" cy="14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lang="ko" sz="1520"/>
              <a:t>시각화 및 클러스터링 성능평가를 위해 TF-IDF 행렬에 대해서 차원 축소를 진행.</a:t>
            </a:r>
            <a:endParaRPr sz="1520"/>
          </a:p>
          <a:p>
            <a:pPr indent="-31546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1520"/>
              <a:t>TF-IDF 행렬에 대해 feature 50개, 배치 크기 1,000을 기준으로 IPCA 진행</a:t>
            </a:r>
            <a:endParaRPr sz="1520"/>
          </a:p>
          <a:p>
            <a:pPr indent="-31546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1520"/>
              <a:t>IPCA 결과 행렬에 대해 UMAP 진행</a:t>
            </a:r>
            <a:endParaRPr sz="1520"/>
          </a:p>
          <a:p>
            <a:pPr indent="-31546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1520"/>
              <a:t>결과적으로 TF-IDF 행렬을 2차원 데이터포인트로 축소</a:t>
            </a:r>
            <a:endParaRPr sz="152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20"/>
              <a:t>이렇게 생성된 데이터포인트를 기준으로 산점도 작성 및 클러스터 실루엣 점수 평가</a:t>
            </a:r>
            <a:endParaRPr sz="1520"/>
          </a:p>
        </p:txBody>
      </p:sp>
      <p:sp>
        <p:nvSpPr>
          <p:cNvPr id="298" name="Google Shape;298;p31"/>
          <p:cNvSpPr/>
          <p:nvPr/>
        </p:nvSpPr>
        <p:spPr>
          <a:xfrm>
            <a:off x="497400" y="2814625"/>
            <a:ext cx="4861800" cy="462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68">
                <a:solidFill>
                  <a:schemeClr val="dk1"/>
                </a:solidFill>
              </a:rPr>
              <a:t>from sklearn.decomposition import </a:t>
            </a:r>
            <a:r>
              <a:rPr b="1" lang="ko" sz="1268">
                <a:solidFill>
                  <a:schemeClr val="dk1"/>
                </a:solidFill>
              </a:rPr>
              <a:t>IncrementalPCA</a:t>
            </a:r>
            <a:endParaRPr b="1"/>
          </a:p>
        </p:txBody>
      </p:sp>
      <p:sp>
        <p:nvSpPr>
          <p:cNvPr id="299" name="Google Shape;299;p31"/>
          <p:cNvSpPr txBox="1"/>
          <p:nvPr>
            <p:ph type="title"/>
          </p:nvPr>
        </p:nvSpPr>
        <p:spPr>
          <a:xfrm>
            <a:off x="8069100" y="0"/>
            <a:ext cx="74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142">
                <a:solidFill>
                  <a:srgbClr val="351C75"/>
                </a:solidFill>
              </a:rPr>
              <a:t>본론</a:t>
            </a:r>
            <a:endParaRPr b="1" sz="2142">
              <a:solidFill>
                <a:srgbClr val="351C75"/>
              </a:solidFill>
            </a:endParaRPr>
          </a:p>
        </p:txBody>
      </p:sp>
      <p:cxnSp>
        <p:nvCxnSpPr>
          <p:cNvPr id="300" name="Google Shape;300;p31"/>
          <p:cNvCxnSpPr/>
          <p:nvPr/>
        </p:nvCxnSpPr>
        <p:spPr>
          <a:xfrm rot="10800000">
            <a:off x="264450" y="461975"/>
            <a:ext cx="86151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31"/>
          <p:cNvSpPr/>
          <p:nvPr/>
        </p:nvSpPr>
        <p:spPr>
          <a:xfrm>
            <a:off x="497350" y="3485300"/>
            <a:ext cx="4861800" cy="462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68">
                <a:solidFill>
                  <a:schemeClr val="dk1"/>
                </a:solidFill>
              </a:rPr>
              <a:t>from umap import </a:t>
            </a:r>
            <a:r>
              <a:rPr b="1" lang="ko" sz="1268">
                <a:solidFill>
                  <a:schemeClr val="dk1"/>
                </a:solidFill>
              </a:rPr>
              <a:t>UMAP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370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1092425" y="1049850"/>
            <a:ext cx="1242000" cy="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351C75"/>
                </a:solidFill>
              </a:rPr>
              <a:t>서론</a:t>
            </a:r>
            <a:endParaRPr b="1" sz="20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rgbClr val="351C75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520950" y="564250"/>
            <a:ext cx="185700" cy="1857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4"/>
          <p:cNvCxnSpPr/>
          <p:nvPr/>
        </p:nvCxnSpPr>
        <p:spPr>
          <a:xfrm rot="10800000">
            <a:off x="1092425" y="1581750"/>
            <a:ext cx="16350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4"/>
          <p:cNvSpPr txBox="1"/>
          <p:nvPr/>
        </p:nvSpPr>
        <p:spPr>
          <a:xfrm>
            <a:off x="924350" y="1801700"/>
            <a:ext cx="3000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ko" sz="1600">
                <a:solidFill>
                  <a:schemeClr val="dk2"/>
                </a:solidFill>
              </a:rPr>
              <a:t>연구개요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ko" sz="1600">
                <a:solidFill>
                  <a:schemeClr val="dk2"/>
                </a:solidFill>
              </a:rPr>
              <a:t>연구목적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ko" sz="1600">
                <a:solidFill>
                  <a:schemeClr val="dk2"/>
                </a:solidFill>
              </a:rPr>
              <a:t>활용한 데이터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741138" y="1049850"/>
            <a:ext cx="1242000" cy="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351C75"/>
                </a:solidFill>
              </a:rPr>
              <a:t>본</a:t>
            </a:r>
            <a:r>
              <a:rPr b="1" lang="ko" sz="2000">
                <a:solidFill>
                  <a:srgbClr val="351C75"/>
                </a:solidFill>
              </a:rPr>
              <a:t>론</a:t>
            </a:r>
            <a:endParaRPr b="1" sz="20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351C75"/>
              </a:solidFill>
            </a:endParaRPr>
          </a:p>
        </p:txBody>
      </p:sp>
      <p:cxnSp>
        <p:nvCxnSpPr>
          <p:cNvPr id="72" name="Google Shape;72;p14"/>
          <p:cNvCxnSpPr/>
          <p:nvPr/>
        </p:nvCxnSpPr>
        <p:spPr>
          <a:xfrm rot="10800000">
            <a:off x="3741138" y="1581750"/>
            <a:ext cx="16350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6389863" y="1049850"/>
            <a:ext cx="1242000" cy="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351C75"/>
                </a:solidFill>
              </a:rPr>
              <a:t>결</a:t>
            </a:r>
            <a:r>
              <a:rPr b="1" lang="ko" sz="2000">
                <a:solidFill>
                  <a:srgbClr val="351C75"/>
                </a:solidFill>
              </a:rPr>
              <a:t>론</a:t>
            </a:r>
            <a:endParaRPr b="1" sz="20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rgbClr val="351C75"/>
              </a:solidFill>
            </a:endParaRPr>
          </a:p>
        </p:txBody>
      </p:sp>
      <p:cxnSp>
        <p:nvCxnSpPr>
          <p:cNvPr id="74" name="Google Shape;74;p14"/>
          <p:cNvCxnSpPr/>
          <p:nvPr/>
        </p:nvCxnSpPr>
        <p:spPr>
          <a:xfrm rot="10800000">
            <a:off x="6389863" y="1581750"/>
            <a:ext cx="16350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4"/>
          <p:cNvSpPr txBox="1"/>
          <p:nvPr/>
        </p:nvSpPr>
        <p:spPr>
          <a:xfrm>
            <a:off x="6361775" y="1801700"/>
            <a:ext cx="3000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ko" sz="1600">
                <a:solidFill>
                  <a:schemeClr val="dk2"/>
                </a:solidFill>
              </a:rPr>
              <a:t>시각화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ko" sz="1600">
                <a:solidFill>
                  <a:schemeClr val="dk2"/>
                </a:solidFill>
              </a:rPr>
              <a:t>결론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ko" sz="1600">
                <a:solidFill>
                  <a:schemeClr val="dk2"/>
                </a:solidFill>
              </a:rPr>
              <a:t>후속 계획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3619550" y="1801700"/>
            <a:ext cx="3000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ko" sz="1600">
                <a:solidFill>
                  <a:schemeClr val="dk2"/>
                </a:solidFill>
              </a:rPr>
              <a:t>벡터화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ko" sz="1600">
                <a:solidFill>
                  <a:schemeClr val="dk2"/>
                </a:solidFill>
              </a:rPr>
              <a:t>유사도 분석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ko" sz="1600">
                <a:solidFill>
                  <a:schemeClr val="dk2"/>
                </a:solidFill>
              </a:rPr>
              <a:t>클러스터링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"/>
          <p:cNvSpPr txBox="1"/>
          <p:nvPr>
            <p:ph type="title"/>
          </p:nvPr>
        </p:nvSpPr>
        <p:spPr>
          <a:xfrm>
            <a:off x="534550" y="55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문서간 유사도 측정</a:t>
            </a:r>
            <a:endParaRPr/>
          </a:p>
        </p:txBody>
      </p:sp>
      <p:sp>
        <p:nvSpPr>
          <p:cNvPr id="307" name="Google Shape;307;p32"/>
          <p:cNvSpPr/>
          <p:nvPr/>
        </p:nvSpPr>
        <p:spPr>
          <a:xfrm>
            <a:off x="311700" y="752200"/>
            <a:ext cx="185700" cy="1857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2"/>
          <p:cNvSpPr txBox="1"/>
          <p:nvPr>
            <p:ph type="title"/>
          </p:nvPr>
        </p:nvSpPr>
        <p:spPr>
          <a:xfrm>
            <a:off x="534550" y="1131400"/>
            <a:ext cx="35421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lang="ko" sz="1520"/>
              <a:t>TF-IDF 행렬에 대해 </a:t>
            </a:r>
            <a:r>
              <a:rPr b="1" lang="ko" sz="1520"/>
              <a:t>코사인 유사도</a:t>
            </a:r>
            <a:r>
              <a:rPr lang="ko" sz="1520"/>
              <a:t> 계산</a:t>
            </a:r>
            <a:endParaRPr sz="1520"/>
          </a:p>
        </p:txBody>
      </p:sp>
      <p:pic>
        <p:nvPicPr>
          <p:cNvPr id="309" name="Google Shape;3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50" y="1639600"/>
            <a:ext cx="561975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550" y="3520300"/>
            <a:ext cx="6877050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2"/>
          <p:cNvSpPr txBox="1"/>
          <p:nvPr>
            <p:ph type="title"/>
          </p:nvPr>
        </p:nvSpPr>
        <p:spPr>
          <a:xfrm>
            <a:off x="8069100" y="0"/>
            <a:ext cx="74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142">
                <a:solidFill>
                  <a:srgbClr val="351C75"/>
                </a:solidFill>
              </a:rPr>
              <a:t>본론</a:t>
            </a:r>
            <a:endParaRPr b="1" sz="2142">
              <a:solidFill>
                <a:srgbClr val="351C75"/>
              </a:solidFill>
            </a:endParaRPr>
          </a:p>
        </p:txBody>
      </p:sp>
      <p:cxnSp>
        <p:nvCxnSpPr>
          <p:cNvPr id="312" name="Google Shape;312;p32"/>
          <p:cNvCxnSpPr/>
          <p:nvPr/>
        </p:nvCxnSpPr>
        <p:spPr>
          <a:xfrm rot="10800000">
            <a:off x="264450" y="461975"/>
            <a:ext cx="86151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"/>
          <p:cNvSpPr txBox="1"/>
          <p:nvPr>
            <p:ph type="title"/>
          </p:nvPr>
        </p:nvSpPr>
        <p:spPr>
          <a:xfrm>
            <a:off x="534550" y="55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문서간 유사도 측정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3"/>
          <p:cNvSpPr/>
          <p:nvPr/>
        </p:nvSpPr>
        <p:spPr>
          <a:xfrm>
            <a:off x="311700" y="752200"/>
            <a:ext cx="185700" cy="1857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3"/>
          <p:cNvSpPr txBox="1"/>
          <p:nvPr>
            <p:ph type="title"/>
          </p:nvPr>
        </p:nvSpPr>
        <p:spPr>
          <a:xfrm>
            <a:off x="497400" y="2545500"/>
            <a:ext cx="35421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lang="ko" sz="1520"/>
              <a:t>scikit-learn의 </a:t>
            </a:r>
            <a:r>
              <a:rPr b="1" lang="ko" sz="1520"/>
              <a:t>“cosine_similarity” </a:t>
            </a:r>
            <a:r>
              <a:rPr lang="ko" sz="1520"/>
              <a:t>사용 </a:t>
            </a:r>
            <a:endParaRPr sz="1520"/>
          </a:p>
        </p:txBody>
      </p:sp>
      <p:sp>
        <p:nvSpPr>
          <p:cNvPr id="320" name="Google Shape;320;p33"/>
          <p:cNvSpPr/>
          <p:nvPr/>
        </p:nvSpPr>
        <p:spPr>
          <a:xfrm>
            <a:off x="497400" y="3029625"/>
            <a:ext cx="4861800" cy="462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68">
                <a:solidFill>
                  <a:schemeClr val="dk1"/>
                </a:solidFill>
              </a:rPr>
              <a:t>from sklearn.metrics.pairwise import </a:t>
            </a:r>
            <a:r>
              <a:rPr b="1" lang="ko" sz="1268">
                <a:solidFill>
                  <a:schemeClr val="dk1"/>
                </a:solidFill>
              </a:rPr>
              <a:t>cosine_similarity</a:t>
            </a:r>
            <a:endParaRPr b="1" sz="1268">
              <a:solidFill>
                <a:schemeClr val="dk1"/>
              </a:solidFill>
            </a:endParaRPr>
          </a:p>
        </p:txBody>
      </p:sp>
      <p:sp>
        <p:nvSpPr>
          <p:cNvPr id="321" name="Google Shape;321;p33"/>
          <p:cNvSpPr txBox="1"/>
          <p:nvPr>
            <p:ph type="title"/>
          </p:nvPr>
        </p:nvSpPr>
        <p:spPr>
          <a:xfrm>
            <a:off x="534550" y="1131400"/>
            <a:ext cx="35421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520"/>
              <a:t>[-1, 1] 사이의 실수값</a:t>
            </a:r>
            <a:endParaRPr sz="1520"/>
          </a:p>
        </p:txBody>
      </p:sp>
      <p:sp>
        <p:nvSpPr>
          <p:cNvPr id="322" name="Google Shape;322;p33"/>
          <p:cNvSpPr txBox="1"/>
          <p:nvPr>
            <p:ph type="title"/>
          </p:nvPr>
        </p:nvSpPr>
        <p:spPr>
          <a:xfrm>
            <a:off x="534550" y="1487200"/>
            <a:ext cx="35421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b="1" lang="ko" sz="1520"/>
              <a:t>값이 1에 가까울수록 유사도가 높다고 판단</a:t>
            </a:r>
            <a:endParaRPr b="1" sz="1520"/>
          </a:p>
        </p:txBody>
      </p:sp>
      <p:sp>
        <p:nvSpPr>
          <p:cNvPr id="323" name="Google Shape;323;p33"/>
          <p:cNvSpPr/>
          <p:nvPr/>
        </p:nvSpPr>
        <p:spPr>
          <a:xfrm>
            <a:off x="699550" y="1980600"/>
            <a:ext cx="568800" cy="26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3"/>
          <p:cNvSpPr txBox="1"/>
          <p:nvPr>
            <p:ph type="title"/>
          </p:nvPr>
        </p:nvSpPr>
        <p:spPr>
          <a:xfrm>
            <a:off x="1300400" y="1922246"/>
            <a:ext cx="43137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lang="ko" sz="1520"/>
              <a:t>두 벡터가 가리키는 방향이 </a:t>
            </a:r>
            <a:r>
              <a:rPr b="1" lang="ko" sz="1520"/>
              <a:t>얼마나 유사한가를 의미</a:t>
            </a:r>
            <a:endParaRPr b="1" sz="1520"/>
          </a:p>
        </p:txBody>
      </p:sp>
      <p:sp>
        <p:nvSpPr>
          <p:cNvPr id="325" name="Google Shape;325;p33"/>
          <p:cNvSpPr txBox="1"/>
          <p:nvPr>
            <p:ph type="title"/>
          </p:nvPr>
        </p:nvSpPr>
        <p:spPr>
          <a:xfrm>
            <a:off x="8069100" y="0"/>
            <a:ext cx="74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142">
                <a:solidFill>
                  <a:srgbClr val="351C75"/>
                </a:solidFill>
              </a:rPr>
              <a:t>본론</a:t>
            </a:r>
            <a:endParaRPr b="1" sz="2142">
              <a:solidFill>
                <a:srgbClr val="351C75"/>
              </a:solidFill>
            </a:endParaRPr>
          </a:p>
        </p:txBody>
      </p:sp>
      <p:cxnSp>
        <p:nvCxnSpPr>
          <p:cNvPr id="326" name="Google Shape;326;p33"/>
          <p:cNvCxnSpPr/>
          <p:nvPr/>
        </p:nvCxnSpPr>
        <p:spPr>
          <a:xfrm rot="10800000">
            <a:off x="264450" y="461975"/>
            <a:ext cx="86151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/>
          <p:nvPr/>
        </p:nvSpPr>
        <p:spPr>
          <a:xfrm rot="-729894">
            <a:off x="7806885" y="1929240"/>
            <a:ext cx="804362" cy="1654150"/>
          </a:xfrm>
          <a:prstGeom prst="ellipse">
            <a:avLst/>
          </a:prstGeom>
          <a:noFill/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4"/>
          <p:cNvSpPr/>
          <p:nvPr/>
        </p:nvSpPr>
        <p:spPr>
          <a:xfrm rot="-293974">
            <a:off x="6637494" y="1823219"/>
            <a:ext cx="1029161" cy="1395540"/>
          </a:xfrm>
          <a:prstGeom prst="ellipse">
            <a:avLst/>
          </a:prstGeom>
          <a:noFill/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4"/>
          <p:cNvSpPr txBox="1"/>
          <p:nvPr>
            <p:ph type="title"/>
          </p:nvPr>
        </p:nvSpPr>
        <p:spPr>
          <a:xfrm>
            <a:off x="623400" y="503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클러스터링</a:t>
            </a:r>
            <a:endParaRPr/>
          </a:p>
        </p:txBody>
      </p:sp>
      <p:sp>
        <p:nvSpPr>
          <p:cNvPr id="334" name="Google Shape;334;p34"/>
          <p:cNvSpPr/>
          <p:nvPr/>
        </p:nvSpPr>
        <p:spPr>
          <a:xfrm>
            <a:off x="311700" y="676000"/>
            <a:ext cx="185700" cy="1857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4"/>
          <p:cNvSpPr txBox="1"/>
          <p:nvPr>
            <p:ph type="title"/>
          </p:nvPr>
        </p:nvSpPr>
        <p:spPr>
          <a:xfrm>
            <a:off x="8069100" y="0"/>
            <a:ext cx="74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142">
                <a:solidFill>
                  <a:srgbClr val="351C75"/>
                </a:solidFill>
              </a:rPr>
              <a:t>본론</a:t>
            </a:r>
            <a:endParaRPr b="1" sz="2142">
              <a:solidFill>
                <a:srgbClr val="351C75"/>
              </a:solidFill>
            </a:endParaRPr>
          </a:p>
        </p:txBody>
      </p:sp>
      <p:cxnSp>
        <p:nvCxnSpPr>
          <p:cNvPr id="336" name="Google Shape;336;p34"/>
          <p:cNvCxnSpPr/>
          <p:nvPr/>
        </p:nvCxnSpPr>
        <p:spPr>
          <a:xfrm rot="10800000">
            <a:off x="264450" y="461975"/>
            <a:ext cx="86151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34"/>
          <p:cNvSpPr txBox="1"/>
          <p:nvPr/>
        </p:nvSpPr>
        <p:spPr>
          <a:xfrm>
            <a:off x="421200" y="1777700"/>
            <a:ext cx="87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기사</a:t>
            </a:r>
            <a:endParaRPr/>
          </a:p>
        </p:txBody>
      </p:sp>
      <p:sp>
        <p:nvSpPr>
          <p:cNvPr id="338" name="Google Shape;338;p34"/>
          <p:cNvSpPr/>
          <p:nvPr/>
        </p:nvSpPr>
        <p:spPr>
          <a:xfrm>
            <a:off x="1110780" y="2219550"/>
            <a:ext cx="220200" cy="22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4"/>
          <p:cNvSpPr/>
          <p:nvPr/>
        </p:nvSpPr>
        <p:spPr>
          <a:xfrm>
            <a:off x="1034403" y="2570029"/>
            <a:ext cx="220200" cy="22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4"/>
          <p:cNvSpPr/>
          <p:nvPr/>
        </p:nvSpPr>
        <p:spPr>
          <a:xfrm>
            <a:off x="1330977" y="3423949"/>
            <a:ext cx="220200" cy="22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4"/>
          <p:cNvSpPr/>
          <p:nvPr/>
        </p:nvSpPr>
        <p:spPr>
          <a:xfrm>
            <a:off x="2083757" y="2952562"/>
            <a:ext cx="220200" cy="22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4"/>
          <p:cNvSpPr/>
          <p:nvPr/>
        </p:nvSpPr>
        <p:spPr>
          <a:xfrm>
            <a:off x="750150" y="3197347"/>
            <a:ext cx="220200" cy="22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4"/>
          <p:cNvSpPr/>
          <p:nvPr/>
        </p:nvSpPr>
        <p:spPr>
          <a:xfrm>
            <a:off x="2188825" y="2443988"/>
            <a:ext cx="220200" cy="22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4"/>
          <p:cNvSpPr/>
          <p:nvPr/>
        </p:nvSpPr>
        <p:spPr>
          <a:xfrm>
            <a:off x="2754125" y="2681875"/>
            <a:ext cx="375600" cy="36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4"/>
          <p:cNvSpPr/>
          <p:nvPr/>
        </p:nvSpPr>
        <p:spPr>
          <a:xfrm rot="-6773138">
            <a:off x="637674" y="2233700"/>
            <a:ext cx="586161" cy="256555"/>
          </a:xfrm>
          <a:custGeom>
            <a:rect b="b" l="l" r="r" t="t"/>
            <a:pathLst>
              <a:path extrusionOk="0" h="10262" w="23446">
                <a:moveTo>
                  <a:pt x="0" y="9410"/>
                </a:moveTo>
                <a:cubicBezTo>
                  <a:pt x="3472" y="11726"/>
                  <a:pt x="10403" y="8973"/>
                  <a:pt x="11723" y="5014"/>
                </a:cubicBezTo>
                <a:cubicBezTo>
                  <a:pt x="12433" y="2884"/>
                  <a:pt x="8968" y="-754"/>
                  <a:pt x="6960" y="251"/>
                </a:cubicBezTo>
                <a:cubicBezTo>
                  <a:pt x="5759" y="852"/>
                  <a:pt x="6010" y="3331"/>
                  <a:pt x="6960" y="4281"/>
                </a:cubicBezTo>
                <a:cubicBezTo>
                  <a:pt x="10850" y="8171"/>
                  <a:pt x="18525" y="6006"/>
                  <a:pt x="23446" y="354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6" name="Google Shape;346;p34"/>
          <p:cNvSpPr txBox="1"/>
          <p:nvPr/>
        </p:nvSpPr>
        <p:spPr>
          <a:xfrm>
            <a:off x="442450" y="1045850"/>
            <a:ext cx="609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계층적 군집화 </a:t>
            </a:r>
            <a:r>
              <a:rPr lang="ko" sz="2000">
                <a:solidFill>
                  <a:schemeClr val="dk1"/>
                </a:solidFill>
              </a:rPr>
              <a:t>Hierarchical agglomerative clustering</a:t>
            </a:r>
            <a:endParaRPr sz="2000"/>
          </a:p>
        </p:txBody>
      </p:sp>
      <p:sp>
        <p:nvSpPr>
          <p:cNvPr id="347" name="Google Shape;347;p34"/>
          <p:cNvSpPr/>
          <p:nvPr/>
        </p:nvSpPr>
        <p:spPr>
          <a:xfrm>
            <a:off x="1034400" y="3584947"/>
            <a:ext cx="220200" cy="22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4"/>
          <p:cNvSpPr/>
          <p:nvPr/>
        </p:nvSpPr>
        <p:spPr>
          <a:xfrm>
            <a:off x="2006732" y="2180862"/>
            <a:ext cx="220200" cy="22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4"/>
          <p:cNvSpPr/>
          <p:nvPr/>
        </p:nvSpPr>
        <p:spPr>
          <a:xfrm>
            <a:off x="1489569" y="2754937"/>
            <a:ext cx="220200" cy="22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4"/>
          <p:cNvSpPr/>
          <p:nvPr/>
        </p:nvSpPr>
        <p:spPr>
          <a:xfrm>
            <a:off x="5649725" y="2681875"/>
            <a:ext cx="375600" cy="36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4"/>
          <p:cNvSpPr/>
          <p:nvPr/>
        </p:nvSpPr>
        <p:spPr>
          <a:xfrm rot="3039331">
            <a:off x="6787010" y="3434937"/>
            <a:ext cx="548912" cy="687001"/>
          </a:xfrm>
          <a:prstGeom prst="ellipse">
            <a:avLst/>
          </a:prstGeom>
          <a:noFill/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4"/>
          <p:cNvSpPr/>
          <p:nvPr/>
        </p:nvSpPr>
        <p:spPr>
          <a:xfrm>
            <a:off x="6695313" y="2121950"/>
            <a:ext cx="538500" cy="885600"/>
          </a:xfrm>
          <a:prstGeom prst="ellipse">
            <a:avLst/>
          </a:prstGeom>
          <a:noFill/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4"/>
          <p:cNvSpPr/>
          <p:nvPr/>
        </p:nvSpPr>
        <p:spPr>
          <a:xfrm rot="-1322695">
            <a:off x="7858524" y="2128124"/>
            <a:ext cx="524334" cy="820375"/>
          </a:xfrm>
          <a:prstGeom prst="ellipse">
            <a:avLst/>
          </a:prstGeom>
          <a:noFill/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4"/>
          <p:cNvSpPr/>
          <p:nvPr/>
        </p:nvSpPr>
        <p:spPr>
          <a:xfrm rot="669352">
            <a:off x="6443065" y="3233454"/>
            <a:ext cx="393842" cy="389841"/>
          </a:xfrm>
          <a:prstGeom prst="ellipse">
            <a:avLst/>
          </a:prstGeom>
          <a:noFill/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4"/>
          <p:cNvSpPr/>
          <p:nvPr/>
        </p:nvSpPr>
        <p:spPr>
          <a:xfrm>
            <a:off x="6901980" y="2295750"/>
            <a:ext cx="220200" cy="22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4"/>
          <p:cNvSpPr/>
          <p:nvPr/>
        </p:nvSpPr>
        <p:spPr>
          <a:xfrm>
            <a:off x="6825603" y="2646229"/>
            <a:ext cx="220200" cy="22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4"/>
          <p:cNvSpPr/>
          <p:nvPr/>
        </p:nvSpPr>
        <p:spPr>
          <a:xfrm>
            <a:off x="7122177" y="3576349"/>
            <a:ext cx="220200" cy="22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4"/>
          <p:cNvSpPr/>
          <p:nvPr/>
        </p:nvSpPr>
        <p:spPr>
          <a:xfrm>
            <a:off x="8139382" y="3089962"/>
            <a:ext cx="220200" cy="22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4"/>
          <p:cNvSpPr/>
          <p:nvPr/>
        </p:nvSpPr>
        <p:spPr>
          <a:xfrm>
            <a:off x="6541350" y="3349747"/>
            <a:ext cx="220200" cy="22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4"/>
          <p:cNvSpPr/>
          <p:nvPr/>
        </p:nvSpPr>
        <p:spPr>
          <a:xfrm>
            <a:off x="8132425" y="2596388"/>
            <a:ext cx="220200" cy="22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4"/>
          <p:cNvSpPr/>
          <p:nvPr/>
        </p:nvSpPr>
        <p:spPr>
          <a:xfrm>
            <a:off x="6825600" y="3737347"/>
            <a:ext cx="220200" cy="22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4"/>
          <p:cNvSpPr/>
          <p:nvPr/>
        </p:nvSpPr>
        <p:spPr>
          <a:xfrm>
            <a:off x="7950332" y="2333262"/>
            <a:ext cx="220200" cy="22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4"/>
          <p:cNvSpPr/>
          <p:nvPr/>
        </p:nvSpPr>
        <p:spPr>
          <a:xfrm>
            <a:off x="7280769" y="2831137"/>
            <a:ext cx="220200" cy="22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4"/>
          <p:cNvSpPr/>
          <p:nvPr/>
        </p:nvSpPr>
        <p:spPr>
          <a:xfrm rot="669352">
            <a:off x="8015915" y="3010429"/>
            <a:ext cx="393842" cy="389841"/>
          </a:xfrm>
          <a:prstGeom prst="ellipse">
            <a:avLst/>
          </a:prstGeom>
          <a:noFill/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4"/>
          <p:cNvSpPr/>
          <p:nvPr/>
        </p:nvSpPr>
        <p:spPr>
          <a:xfrm rot="669854">
            <a:off x="7200706" y="2765765"/>
            <a:ext cx="347068" cy="324417"/>
          </a:xfrm>
          <a:prstGeom prst="ellipse">
            <a:avLst/>
          </a:prstGeom>
          <a:noFill/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4"/>
          <p:cNvSpPr/>
          <p:nvPr/>
        </p:nvSpPr>
        <p:spPr>
          <a:xfrm rot="3039331">
            <a:off x="3662810" y="3434937"/>
            <a:ext cx="548912" cy="687001"/>
          </a:xfrm>
          <a:prstGeom prst="ellipse">
            <a:avLst/>
          </a:prstGeom>
          <a:noFill/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4"/>
          <p:cNvSpPr/>
          <p:nvPr/>
        </p:nvSpPr>
        <p:spPr>
          <a:xfrm>
            <a:off x="3571113" y="2121950"/>
            <a:ext cx="538500" cy="885600"/>
          </a:xfrm>
          <a:prstGeom prst="ellipse">
            <a:avLst/>
          </a:prstGeom>
          <a:noFill/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4"/>
          <p:cNvSpPr/>
          <p:nvPr/>
        </p:nvSpPr>
        <p:spPr>
          <a:xfrm rot="-2022495">
            <a:off x="4734246" y="2128063"/>
            <a:ext cx="524358" cy="820235"/>
          </a:xfrm>
          <a:prstGeom prst="ellipse">
            <a:avLst/>
          </a:prstGeom>
          <a:noFill/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4"/>
          <p:cNvSpPr/>
          <p:nvPr/>
        </p:nvSpPr>
        <p:spPr>
          <a:xfrm rot="669352">
            <a:off x="3318865" y="3233454"/>
            <a:ext cx="393842" cy="389841"/>
          </a:xfrm>
          <a:prstGeom prst="ellipse">
            <a:avLst/>
          </a:prstGeom>
          <a:noFill/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4"/>
          <p:cNvSpPr/>
          <p:nvPr/>
        </p:nvSpPr>
        <p:spPr>
          <a:xfrm>
            <a:off x="3777780" y="2295750"/>
            <a:ext cx="220200" cy="22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4"/>
          <p:cNvSpPr/>
          <p:nvPr/>
        </p:nvSpPr>
        <p:spPr>
          <a:xfrm>
            <a:off x="3701403" y="2646229"/>
            <a:ext cx="220200" cy="22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4"/>
          <p:cNvSpPr/>
          <p:nvPr/>
        </p:nvSpPr>
        <p:spPr>
          <a:xfrm>
            <a:off x="3997977" y="3576349"/>
            <a:ext cx="220200" cy="22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4"/>
          <p:cNvSpPr/>
          <p:nvPr/>
        </p:nvSpPr>
        <p:spPr>
          <a:xfrm>
            <a:off x="5015182" y="3089962"/>
            <a:ext cx="220200" cy="22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4"/>
          <p:cNvSpPr/>
          <p:nvPr/>
        </p:nvSpPr>
        <p:spPr>
          <a:xfrm>
            <a:off x="3417150" y="3349747"/>
            <a:ext cx="220200" cy="22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4"/>
          <p:cNvSpPr/>
          <p:nvPr/>
        </p:nvSpPr>
        <p:spPr>
          <a:xfrm>
            <a:off x="5008225" y="2596388"/>
            <a:ext cx="220200" cy="22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4"/>
          <p:cNvSpPr/>
          <p:nvPr/>
        </p:nvSpPr>
        <p:spPr>
          <a:xfrm>
            <a:off x="3701400" y="3737347"/>
            <a:ext cx="220200" cy="22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4"/>
          <p:cNvSpPr/>
          <p:nvPr/>
        </p:nvSpPr>
        <p:spPr>
          <a:xfrm>
            <a:off x="4826132" y="2333262"/>
            <a:ext cx="220200" cy="22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4"/>
          <p:cNvSpPr/>
          <p:nvPr/>
        </p:nvSpPr>
        <p:spPr>
          <a:xfrm>
            <a:off x="4156569" y="2831137"/>
            <a:ext cx="220200" cy="22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4"/>
          <p:cNvSpPr/>
          <p:nvPr/>
        </p:nvSpPr>
        <p:spPr>
          <a:xfrm rot="669352">
            <a:off x="4891715" y="3010429"/>
            <a:ext cx="393842" cy="389841"/>
          </a:xfrm>
          <a:prstGeom prst="ellipse">
            <a:avLst/>
          </a:prstGeom>
          <a:noFill/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4"/>
          <p:cNvSpPr/>
          <p:nvPr/>
        </p:nvSpPr>
        <p:spPr>
          <a:xfrm rot="669352">
            <a:off x="4069765" y="2769642"/>
            <a:ext cx="393842" cy="389841"/>
          </a:xfrm>
          <a:prstGeom prst="ellipse">
            <a:avLst/>
          </a:prstGeom>
          <a:noFill/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4"/>
          <p:cNvSpPr/>
          <p:nvPr/>
        </p:nvSpPr>
        <p:spPr>
          <a:xfrm rot="-2978395">
            <a:off x="6520025" y="2997307"/>
            <a:ext cx="881114" cy="1395469"/>
          </a:xfrm>
          <a:prstGeom prst="ellipse">
            <a:avLst/>
          </a:prstGeom>
          <a:noFill/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5"/>
          <p:cNvSpPr txBox="1"/>
          <p:nvPr>
            <p:ph type="title"/>
          </p:nvPr>
        </p:nvSpPr>
        <p:spPr>
          <a:xfrm>
            <a:off x="623400" y="503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클러스터링</a:t>
            </a:r>
            <a:endParaRPr/>
          </a:p>
        </p:txBody>
      </p:sp>
      <p:sp>
        <p:nvSpPr>
          <p:cNvPr id="387" name="Google Shape;387;p35"/>
          <p:cNvSpPr/>
          <p:nvPr/>
        </p:nvSpPr>
        <p:spPr>
          <a:xfrm>
            <a:off x="311700" y="676000"/>
            <a:ext cx="185700" cy="1857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5"/>
          <p:cNvSpPr txBox="1"/>
          <p:nvPr>
            <p:ph type="title"/>
          </p:nvPr>
        </p:nvSpPr>
        <p:spPr>
          <a:xfrm>
            <a:off x="8069100" y="0"/>
            <a:ext cx="74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142">
                <a:solidFill>
                  <a:srgbClr val="351C75"/>
                </a:solidFill>
              </a:rPr>
              <a:t>본론</a:t>
            </a:r>
            <a:endParaRPr b="1" sz="2142">
              <a:solidFill>
                <a:srgbClr val="351C75"/>
              </a:solidFill>
            </a:endParaRPr>
          </a:p>
        </p:txBody>
      </p:sp>
      <p:cxnSp>
        <p:nvCxnSpPr>
          <p:cNvPr id="389" name="Google Shape;389;p35"/>
          <p:cNvCxnSpPr/>
          <p:nvPr/>
        </p:nvCxnSpPr>
        <p:spPr>
          <a:xfrm rot="10800000">
            <a:off x="264450" y="461975"/>
            <a:ext cx="86151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35"/>
          <p:cNvSpPr txBox="1"/>
          <p:nvPr/>
        </p:nvSpPr>
        <p:spPr>
          <a:xfrm>
            <a:off x="442450" y="1045850"/>
            <a:ext cx="8263800" cy="17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진행 로직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코사인 유사도 행렬의 대각선을 1로 채워줍니다.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그 후 코사인 유사도 행렬을 </a:t>
            </a:r>
            <a:r>
              <a:rPr b="1" lang="ko" sz="1500">
                <a:solidFill>
                  <a:schemeClr val="dk1"/>
                </a:solidFill>
              </a:rPr>
              <a:t>거리 행렬로 변환</a:t>
            </a:r>
            <a:r>
              <a:rPr lang="ko" sz="1500">
                <a:solidFill>
                  <a:schemeClr val="dk1"/>
                </a:solidFill>
              </a:rPr>
              <a:t>합니다.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그 거리행렬을 </a:t>
            </a:r>
            <a:r>
              <a:rPr b="1" lang="ko" sz="1500">
                <a:solidFill>
                  <a:schemeClr val="dk1"/>
                </a:solidFill>
              </a:rPr>
              <a:t>대칭행렬</a:t>
            </a:r>
            <a:r>
              <a:rPr lang="ko" sz="1500">
                <a:solidFill>
                  <a:schemeClr val="dk1"/>
                </a:solidFill>
              </a:rPr>
              <a:t>로 만들고 </a:t>
            </a:r>
            <a:r>
              <a:rPr b="1" lang="ko" sz="1500">
                <a:solidFill>
                  <a:schemeClr val="dk1"/>
                </a:solidFill>
              </a:rPr>
              <a:t>계층적 병합 클러스터링</a:t>
            </a:r>
            <a:r>
              <a:rPr lang="ko" sz="1500">
                <a:solidFill>
                  <a:schemeClr val="dk1"/>
                </a:solidFill>
              </a:rPr>
              <a:t>을 진행합니다.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그런 다음 계층적 클러스터링 결과에서 </a:t>
            </a:r>
            <a:r>
              <a:rPr b="1" lang="ko" sz="1500">
                <a:solidFill>
                  <a:schemeClr val="dk1"/>
                </a:solidFill>
              </a:rPr>
              <a:t>최적의 클러스터 개수</a:t>
            </a:r>
            <a:r>
              <a:rPr lang="ko" sz="1500">
                <a:solidFill>
                  <a:schemeClr val="dk1"/>
                </a:solidFill>
              </a:rPr>
              <a:t>를 결정하기 위해 실루엣 점수를 활용해 제일 </a:t>
            </a:r>
            <a:r>
              <a:rPr b="1" lang="ko" sz="1500">
                <a:solidFill>
                  <a:schemeClr val="dk1"/>
                </a:solidFill>
              </a:rPr>
              <a:t>점수가 높게 측정되는 클러스터의 개수</a:t>
            </a:r>
            <a:r>
              <a:rPr lang="ko" sz="1500">
                <a:solidFill>
                  <a:schemeClr val="dk1"/>
                </a:solidFill>
              </a:rPr>
              <a:t>를 구합니다.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91" name="Google Shape;391;p35"/>
          <p:cNvSpPr/>
          <p:nvPr/>
        </p:nvSpPr>
        <p:spPr>
          <a:xfrm>
            <a:off x="394400" y="4318925"/>
            <a:ext cx="2637000" cy="4131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200">
                <a:solidFill>
                  <a:schemeClr val="dk1"/>
                </a:solidFill>
              </a:rPr>
              <a:t>distance = 1 -</a:t>
            </a:r>
            <a:r>
              <a:rPr b="1" i="1" lang="ko" sz="1200">
                <a:solidFill>
                  <a:schemeClr val="dk1"/>
                </a:solidFill>
              </a:rPr>
              <a:t> cosine similarit</a:t>
            </a:r>
            <a:r>
              <a:rPr b="1" i="1" lang="ko" sz="1200">
                <a:solidFill>
                  <a:schemeClr val="dk1"/>
                </a:solidFill>
              </a:rPr>
              <a:t>y</a:t>
            </a:r>
            <a:endParaRPr i="1" sz="1200">
              <a:solidFill>
                <a:schemeClr val="dk1"/>
              </a:solidFill>
            </a:endParaRPr>
          </a:p>
        </p:txBody>
      </p:sp>
      <p:sp>
        <p:nvSpPr>
          <p:cNvPr id="392" name="Google Shape;392;p35"/>
          <p:cNvSpPr/>
          <p:nvPr/>
        </p:nvSpPr>
        <p:spPr>
          <a:xfrm>
            <a:off x="5277150" y="3231025"/>
            <a:ext cx="3602400" cy="4131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TF-IDF 행렬에 IPCA-UMAP를 진행한 datapoint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3" name="Google Shape;393;p35"/>
          <p:cNvSpPr/>
          <p:nvPr/>
        </p:nvSpPr>
        <p:spPr>
          <a:xfrm>
            <a:off x="3424275" y="4335575"/>
            <a:ext cx="2672700" cy="379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Z : 계층적 군집 결과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94" name="Google Shape;394;p35"/>
          <p:cNvSpPr txBox="1"/>
          <p:nvPr/>
        </p:nvSpPr>
        <p:spPr>
          <a:xfrm>
            <a:off x="756500" y="3849375"/>
            <a:ext cx="1912800" cy="37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거리 행렬 계산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95" name="Google Shape;395;p35"/>
          <p:cNvSpPr txBox="1"/>
          <p:nvPr/>
        </p:nvSpPr>
        <p:spPr>
          <a:xfrm>
            <a:off x="3823875" y="3849375"/>
            <a:ext cx="1873500" cy="37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클러스터링 작업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96" name="Google Shape;396;p35"/>
          <p:cNvSpPr/>
          <p:nvPr/>
        </p:nvSpPr>
        <p:spPr>
          <a:xfrm>
            <a:off x="6347575" y="4335575"/>
            <a:ext cx="2672700" cy="379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datapoint 별 silhouette 점수 평가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97" name="Google Shape;397;p35"/>
          <p:cNvSpPr txBox="1"/>
          <p:nvPr/>
        </p:nvSpPr>
        <p:spPr>
          <a:xfrm>
            <a:off x="6810625" y="3849375"/>
            <a:ext cx="1746600" cy="37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클러스터 평가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398" name="Google Shape;398;p35"/>
          <p:cNvCxnSpPr>
            <a:stCxn id="393" idx="3"/>
            <a:endCxn id="396" idx="1"/>
          </p:cNvCxnSpPr>
          <p:nvPr/>
        </p:nvCxnSpPr>
        <p:spPr>
          <a:xfrm>
            <a:off x="6096975" y="4525475"/>
            <a:ext cx="25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35"/>
          <p:cNvCxnSpPr>
            <a:stCxn id="391" idx="3"/>
            <a:endCxn id="393" idx="1"/>
          </p:cNvCxnSpPr>
          <p:nvPr/>
        </p:nvCxnSpPr>
        <p:spPr>
          <a:xfrm>
            <a:off x="3031400" y="4525475"/>
            <a:ext cx="39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p35"/>
          <p:cNvCxnSpPr>
            <a:stCxn id="392" idx="3"/>
            <a:endCxn id="396" idx="3"/>
          </p:cNvCxnSpPr>
          <p:nvPr/>
        </p:nvCxnSpPr>
        <p:spPr>
          <a:xfrm>
            <a:off x="8879550" y="3437575"/>
            <a:ext cx="140700" cy="1087800"/>
          </a:xfrm>
          <a:prstGeom prst="curvedConnector3">
            <a:avLst>
              <a:gd fmla="val 13983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35"/>
          <p:cNvSpPr/>
          <p:nvPr/>
        </p:nvSpPr>
        <p:spPr>
          <a:xfrm>
            <a:off x="497400" y="3231025"/>
            <a:ext cx="2534100" cy="4131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TF-IDF 행렬 → 코사인 유사도 행렬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402" name="Google Shape;402;p35"/>
          <p:cNvCxnSpPr>
            <a:endCxn id="391" idx="1"/>
          </p:cNvCxnSpPr>
          <p:nvPr/>
        </p:nvCxnSpPr>
        <p:spPr>
          <a:xfrm rot="5400000">
            <a:off x="-89650" y="3931925"/>
            <a:ext cx="1077600" cy="109500"/>
          </a:xfrm>
          <a:prstGeom prst="curvedConnector4">
            <a:avLst>
              <a:gd fmla="val 40416" name="adj1"/>
              <a:gd fmla="val 31746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6"/>
          <p:cNvSpPr txBox="1"/>
          <p:nvPr>
            <p:ph type="title"/>
          </p:nvPr>
        </p:nvSpPr>
        <p:spPr>
          <a:xfrm>
            <a:off x="623400" y="503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차원 축소</a:t>
            </a:r>
            <a:endParaRPr/>
          </a:p>
        </p:txBody>
      </p:sp>
      <p:sp>
        <p:nvSpPr>
          <p:cNvPr id="408" name="Google Shape;408;p36"/>
          <p:cNvSpPr/>
          <p:nvPr/>
        </p:nvSpPr>
        <p:spPr>
          <a:xfrm>
            <a:off x="311700" y="676000"/>
            <a:ext cx="185700" cy="1857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6"/>
          <p:cNvSpPr txBox="1"/>
          <p:nvPr>
            <p:ph type="title"/>
          </p:nvPr>
        </p:nvSpPr>
        <p:spPr>
          <a:xfrm>
            <a:off x="8069100" y="0"/>
            <a:ext cx="74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142">
                <a:solidFill>
                  <a:srgbClr val="351C75"/>
                </a:solidFill>
              </a:rPr>
              <a:t>결</a:t>
            </a:r>
            <a:r>
              <a:rPr b="1" lang="ko" sz="2142">
                <a:solidFill>
                  <a:srgbClr val="351C75"/>
                </a:solidFill>
              </a:rPr>
              <a:t>론</a:t>
            </a:r>
            <a:endParaRPr b="1" sz="2142">
              <a:solidFill>
                <a:srgbClr val="351C75"/>
              </a:solidFill>
            </a:endParaRPr>
          </a:p>
        </p:txBody>
      </p:sp>
      <p:cxnSp>
        <p:nvCxnSpPr>
          <p:cNvPr id="410" name="Google Shape;410;p36"/>
          <p:cNvCxnSpPr/>
          <p:nvPr/>
        </p:nvCxnSpPr>
        <p:spPr>
          <a:xfrm rot="10800000">
            <a:off x="264450" y="461975"/>
            <a:ext cx="86151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36"/>
          <p:cNvSpPr txBox="1"/>
          <p:nvPr/>
        </p:nvSpPr>
        <p:spPr>
          <a:xfrm>
            <a:off x="311700" y="1420050"/>
            <a:ext cx="76443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ko" sz="1800">
                <a:solidFill>
                  <a:schemeClr val="dk2"/>
                </a:solidFill>
              </a:rPr>
              <a:t>PCA</a:t>
            </a:r>
            <a:endParaRPr b="1"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b="1" lang="ko" sz="1800">
                <a:solidFill>
                  <a:schemeClr val="dk2"/>
                </a:solidFill>
              </a:rPr>
              <a:t>장점:</a:t>
            </a:r>
            <a:r>
              <a:rPr lang="ko" sz="1800">
                <a:solidFill>
                  <a:schemeClr val="dk2"/>
                </a:solidFill>
              </a:rPr>
              <a:t> 계산 효율성, 해석 용이성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b="1" lang="ko" sz="1800">
                <a:solidFill>
                  <a:schemeClr val="dk2"/>
                </a:solidFill>
              </a:rPr>
              <a:t>단점:</a:t>
            </a:r>
            <a:r>
              <a:rPr lang="ko" sz="1800">
                <a:solidFill>
                  <a:schemeClr val="dk2"/>
                </a:solidFill>
              </a:rPr>
              <a:t> 선형성, 분산의 중요도</a:t>
            </a:r>
            <a:endParaRPr sz="18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ko" sz="1800">
                <a:solidFill>
                  <a:schemeClr val="dk2"/>
                </a:solidFill>
              </a:rPr>
              <a:t>t-sne</a:t>
            </a:r>
            <a:endParaRPr b="1"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b="1" lang="ko" sz="1800">
                <a:solidFill>
                  <a:schemeClr val="dk2"/>
                </a:solidFill>
              </a:rPr>
              <a:t>장점: </a:t>
            </a:r>
            <a:r>
              <a:rPr lang="ko" sz="1800">
                <a:solidFill>
                  <a:schemeClr val="dk2"/>
                </a:solidFill>
              </a:rPr>
              <a:t>비선형 구조 보존, 클러스터 시각화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b="1" lang="ko" sz="1800">
                <a:solidFill>
                  <a:schemeClr val="dk2"/>
                </a:solidFill>
              </a:rPr>
              <a:t>단점: </a:t>
            </a:r>
            <a:r>
              <a:rPr lang="ko" sz="1800">
                <a:solidFill>
                  <a:schemeClr val="dk2"/>
                </a:solidFill>
              </a:rPr>
              <a:t>계산 비용, 하이퍼파라미터 의존성, 계산 효율성이 떨어짐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ko" sz="1800">
                <a:solidFill>
                  <a:schemeClr val="dk2"/>
                </a:solidFill>
              </a:rPr>
              <a:t>UMAP</a:t>
            </a:r>
            <a:endParaRPr b="1"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b="1" lang="ko" sz="1800">
                <a:solidFill>
                  <a:schemeClr val="dk2"/>
                </a:solidFill>
              </a:rPr>
              <a:t>장점: </a:t>
            </a:r>
            <a:r>
              <a:rPr lang="ko" sz="1800">
                <a:solidFill>
                  <a:schemeClr val="dk2"/>
                </a:solidFill>
              </a:rPr>
              <a:t>비선형 구조 보존, 큰 데이터셋에도 계산 효율성 보장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b="1" lang="ko" sz="1800">
                <a:solidFill>
                  <a:schemeClr val="dk2"/>
                </a:solidFill>
              </a:rPr>
              <a:t>단점: </a:t>
            </a:r>
            <a:r>
              <a:rPr lang="ko" sz="1800">
                <a:solidFill>
                  <a:schemeClr val="dk2"/>
                </a:solidFill>
              </a:rPr>
              <a:t>하이퍼파라미터 선택, 수학적 복잡성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7"/>
          <p:cNvSpPr txBox="1"/>
          <p:nvPr>
            <p:ph type="title"/>
          </p:nvPr>
        </p:nvSpPr>
        <p:spPr>
          <a:xfrm>
            <a:off x="623400" y="503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차원 축소</a:t>
            </a:r>
            <a:endParaRPr/>
          </a:p>
        </p:txBody>
      </p:sp>
      <p:sp>
        <p:nvSpPr>
          <p:cNvPr id="417" name="Google Shape;417;p37"/>
          <p:cNvSpPr/>
          <p:nvPr/>
        </p:nvSpPr>
        <p:spPr>
          <a:xfrm>
            <a:off x="311700" y="676000"/>
            <a:ext cx="185700" cy="1857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7"/>
          <p:cNvSpPr txBox="1"/>
          <p:nvPr>
            <p:ph type="title"/>
          </p:nvPr>
        </p:nvSpPr>
        <p:spPr>
          <a:xfrm>
            <a:off x="8069100" y="0"/>
            <a:ext cx="74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142">
                <a:solidFill>
                  <a:srgbClr val="351C75"/>
                </a:solidFill>
              </a:rPr>
              <a:t>결론</a:t>
            </a:r>
            <a:endParaRPr b="1" sz="2142">
              <a:solidFill>
                <a:srgbClr val="351C75"/>
              </a:solidFill>
            </a:endParaRPr>
          </a:p>
        </p:txBody>
      </p:sp>
      <p:cxnSp>
        <p:nvCxnSpPr>
          <p:cNvPr id="419" name="Google Shape;419;p37"/>
          <p:cNvCxnSpPr/>
          <p:nvPr/>
        </p:nvCxnSpPr>
        <p:spPr>
          <a:xfrm rot="10800000">
            <a:off x="264450" y="461975"/>
            <a:ext cx="86151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420" name="Google Shape;420;p3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{FA1B3F41-2337-4937-A9B5-C1D64C1FBBB2}</a:tableStyleId>
              </a:tblPr>
              <a:tblGrid>
                <a:gridCol w="728050"/>
                <a:gridCol w="1516025"/>
                <a:gridCol w="2497450"/>
                <a:gridCol w="2497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FFF8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455A6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8DF"/>
                          </a:solidFill>
                        </a:rPr>
                        <a:t>차원 축소 기법</a:t>
                      </a:r>
                      <a:endParaRPr b="1">
                        <a:solidFill>
                          <a:srgbClr val="FFF8D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8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8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8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8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5A6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8DF"/>
                          </a:solidFill>
                        </a:rPr>
                        <a:t>장점</a:t>
                      </a:r>
                      <a:endParaRPr b="1">
                        <a:solidFill>
                          <a:srgbClr val="FFF8D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8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455A6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8DF"/>
                          </a:solidFill>
                        </a:rPr>
                        <a:t>단점</a:t>
                      </a:r>
                      <a:endParaRPr b="1">
                        <a:solidFill>
                          <a:srgbClr val="FFF8D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5A6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1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PCA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8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계산 효율성, 해석 용이성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선형성, 분산 영향 큼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2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T-SNE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비선형 구조 보존,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클러스터 시각화 용이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계산 비용 높음,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하이퍼파라미터 의존성,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계산 효율성 떨어짐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3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UMAP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비선형 구조 보존,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큰 데이터셋 계산 효율성 보장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하이퍼파라미터 선택 어려움,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수학적 복잡성 높음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"/>
          <p:cNvSpPr txBox="1"/>
          <p:nvPr>
            <p:ph type="title"/>
          </p:nvPr>
        </p:nvSpPr>
        <p:spPr>
          <a:xfrm>
            <a:off x="623400" y="4376600"/>
            <a:ext cx="323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020"/>
              <a:t>&lt;100건&gt;</a:t>
            </a:r>
            <a:endParaRPr sz="2020"/>
          </a:p>
        </p:txBody>
      </p:sp>
      <p:pic>
        <p:nvPicPr>
          <p:cNvPr id="426" name="Google Shape;4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450" y="999427"/>
            <a:ext cx="4574350" cy="3377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3375" y="999425"/>
            <a:ext cx="4574350" cy="337717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8"/>
          <p:cNvSpPr txBox="1"/>
          <p:nvPr>
            <p:ph type="title"/>
          </p:nvPr>
        </p:nvSpPr>
        <p:spPr>
          <a:xfrm>
            <a:off x="623400" y="503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시각화-덴드로그램</a:t>
            </a:r>
            <a:endParaRPr/>
          </a:p>
        </p:txBody>
      </p:sp>
      <p:sp>
        <p:nvSpPr>
          <p:cNvPr id="429" name="Google Shape;429;p38"/>
          <p:cNvSpPr/>
          <p:nvPr/>
        </p:nvSpPr>
        <p:spPr>
          <a:xfrm>
            <a:off x="311700" y="676000"/>
            <a:ext cx="185700" cy="1857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8"/>
          <p:cNvSpPr txBox="1"/>
          <p:nvPr>
            <p:ph type="title"/>
          </p:nvPr>
        </p:nvSpPr>
        <p:spPr>
          <a:xfrm>
            <a:off x="8069100" y="0"/>
            <a:ext cx="74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142">
                <a:solidFill>
                  <a:srgbClr val="351C75"/>
                </a:solidFill>
              </a:rPr>
              <a:t>결론</a:t>
            </a:r>
            <a:endParaRPr b="1" sz="2142">
              <a:solidFill>
                <a:srgbClr val="351C75"/>
              </a:solidFill>
            </a:endParaRPr>
          </a:p>
        </p:txBody>
      </p:sp>
      <p:cxnSp>
        <p:nvCxnSpPr>
          <p:cNvPr id="431" name="Google Shape;431;p38"/>
          <p:cNvCxnSpPr/>
          <p:nvPr/>
        </p:nvCxnSpPr>
        <p:spPr>
          <a:xfrm rot="10800000">
            <a:off x="264450" y="461975"/>
            <a:ext cx="86151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38"/>
          <p:cNvSpPr txBox="1"/>
          <p:nvPr>
            <p:ph type="title"/>
          </p:nvPr>
        </p:nvSpPr>
        <p:spPr>
          <a:xfrm>
            <a:off x="4838800" y="4376600"/>
            <a:ext cx="323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020"/>
              <a:t>&lt;1,000건&gt;</a:t>
            </a:r>
            <a:endParaRPr sz="202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"/>
          <p:cNvSpPr txBox="1"/>
          <p:nvPr>
            <p:ph type="title"/>
          </p:nvPr>
        </p:nvSpPr>
        <p:spPr>
          <a:xfrm>
            <a:off x="623400" y="4376600"/>
            <a:ext cx="323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020"/>
              <a:t>&lt;10,000건&gt;</a:t>
            </a:r>
            <a:endParaRPr sz="2020"/>
          </a:p>
        </p:txBody>
      </p:sp>
      <p:sp>
        <p:nvSpPr>
          <p:cNvPr id="438" name="Google Shape;438;p39"/>
          <p:cNvSpPr txBox="1"/>
          <p:nvPr>
            <p:ph type="title"/>
          </p:nvPr>
        </p:nvSpPr>
        <p:spPr>
          <a:xfrm>
            <a:off x="623400" y="503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시각화-덴드로그램</a:t>
            </a:r>
            <a:endParaRPr/>
          </a:p>
        </p:txBody>
      </p:sp>
      <p:sp>
        <p:nvSpPr>
          <p:cNvPr id="439" name="Google Shape;439;p39"/>
          <p:cNvSpPr/>
          <p:nvPr/>
        </p:nvSpPr>
        <p:spPr>
          <a:xfrm>
            <a:off x="311700" y="676000"/>
            <a:ext cx="185700" cy="1857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9"/>
          <p:cNvSpPr txBox="1"/>
          <p:nvPr>
            <p:ph type="title"/>
          </p:nvPr>
        </p:nvSpPr>
        <p:spPr>
          <a:xfrm>
            <a:off x="8069100" y="0"/>
            <a:ext cx="74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142">
                <a:solidFill>
                  <a:srgbClr val="351C75"/>
                </a:solidFill>
              </a:rPr>
              <a:t>결론</a:t>
            </a:r>
            <a:endParaRPr b="1" sz="2142">
              <a:solidFill>
                <a:srgbClr val="351C75"/>
              </a:solidFill>
            </a:endParaRPr>
          </a:p>
        </p:txBody>
      </p:sp>
      <p:cxnSp>
        <p:nvCxnSpPr>
          <p:cNvPr id="441" name="Google Shape;441;p39"/>
          <p:cNvCxnSpPr/>
          <p:nvPr/>
        </p:nvCxnSpPr>
        <p:spPr>
          <a:xfrm rot="10800000">
            <a:off x="264450" y="461975"/>
            <a:ext cx="86151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2" name="Google Shape;442;p39"/>
          <p:cNvSpPr txBox="1"/>
          <p:nvPr>
            <p:ph type="title"/>
          </p:nvPr>
        </p:nvSpPr>
        <p:spPr>
          <a:xfrm>
            <a:off x="4838800" y="4376600"/>
            <a:ext cx="323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020"/>
              <a:t>&lt;15,000건&gt;</a:t>
            </a:r>
            <a:endParaRPr sz="2020"/>
          </a:p>
        </p:txBody>
      </p:sp>
      <p:pic>
        <p:nvPicPr>
          <p:cNvPr id="443" name="Google Shape;4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00" y="958750"/>
            <a:ext cx="4492004" cy="341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6" y="958750"/>
            <a:ext cx="4492004" cy="341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0"/>
          <p:cNvSpPr txBox="1"/>
          <p:nvPr>
            <p:ph type="title"/>
          </p:nvPr>
        </p:nvSpPr>
        <p:spPr>
          <a:xfrm>
            <a:off x="623400" y="503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시각화-산점도</a:t>
            </a:r>
            <a:endParaRPr/>
          </a:p>
        </p:txBody>
      </p:sp>
      <p:sp>
        <p:nvSpPr>
          <p:cNvPr id="450" name="Google Shape;450;p40"/>
          <p:cNvSpPr/>
          <p:nvPr/>
        </p:nvSpPr>
        <p:spPr>
          <a:xfrm>
            <a:off x="311700" y="676000"/>
            <a:ext cx="185700" cy="1857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0"/>
          <p:cNvSpPr txBox="1"/>
          <p:nvPr>
            <p:ph type="title"/>
          </p:nvPr>
        </p:nvSpPr>
        <p:spPr>
          <a:xfrm>
            <a:off x="8069100" y="0"/>
            <a:ext cx="74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142">
                <a:solidFill>
                  <a:srgbClr val="351C75"/>
                </a:solidFill>
              </a:rPr>
              <a:t>결론</a:t>
            </a:r>
            <a:endParaRPr b="1" sz="2142">
              <a:solidFill>
                <a:srgbClr val="351C75"/>
              </a:solidFill>
            </a:endParaRPr>
          </a:p>
        </p:txBody>
      </p:sp>
      <p:cxnSp>
        <p:nvCxnSpPr>
          <p:cNvPr id="452" name="Google Shape;452;p40"/>
          <p:cNvCxnSpPr/>
          <p:nvPr/>
        </p:nvCxnSpPr>
        <p:spPr>
          <a:xfrm rot="10800000">
            <a:off x="264450" y="461975"/>
            <a:ext cx="86151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53" name="Google Shape;4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82850"/>
            <a:ext cx="4530400" cy="3113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1800" y="1231450"/>
            <a:ext cx="4664575" cy="3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0"/>
          <p:cNvSpPr txBox="1"/>
          <p:nvPr/>
        </p:nvSpPr>
        <p:spPr>
          <a:xfrm>
            <a:off x="1937250" y="4496675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ko">
                <a:solidFill>
                  <a:schemeClr val="dk1"/>
                </a:solidFill>
              </a:rPr>
              <a:t>&lt;100건&gt;</a:t>
            </a:r>
            <a:endParaRPr/>
          </a:p>
        </p:txBody>
      </p:sp>
      <p:sp>
        <p:nvSpPr>
          <p:cNvPr id="456" name="Google Shape;456;p40"/>
          <p:cNvSpPr txBox="1"/>
          <p:nvPr/>
        </p:nvSpPr>
        <p:spPr>
          <a:xfrm>
            <a:off x="6152325" y="4496675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ko">
                <a:solidFill>
                  <a:schemeClr val="dk1"/>
                </a:solidFill>
              </a:rPr>
              <a:t>&lt;</a:t>
            </a:r>
            <a:r>
              <a:rPr lang="ko">
                <a:solidFill>
                  <a:schemeClr val="dk1"/>
                </a:solidFill>
              </a:rPr>
              <a:t>1,000건&gt;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1"/>
          <p:cNvSpPr txBox="1"/>
          <p:nvPr>
            <p:ph type="title"/>
          </p:nvPr>
        </p:nvSpPr>
        <p:spPr>
          <a:xfrm>
            <a:off x="623400" y="503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시각화-산점도</a:t>
            </a:r>
            <a:endParaRPr/>
          </a:p>
        </p:txBody>
      </p:sp>
      <p:sp>
        <p:nvSpPr>
          <p:cNvPr id="462" name="Google Shape;462;p41"/>
          <p:cNvSpPr/>
          <p:nvPr/>
        </p:nvSpPr>
        <p:spPr>
          <a:xfrm>
            <a:off x="311700" y="676000"/>
            <a:ext cx="185700" cy="1857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1"/>
          <p:cNvSpPr txBox="1"/>
          <p:nvPr>
            <p:ph type="title"/>
          </p:nvPr>
        </p:nvSpPr>
        <p:spPr>
          <a:xfrm>
            <a:off x="8069100" y="0"/>
            <a:ext cx="74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142">
                <a:solidFill>
                  <a:srgbClr val="351C75"/>
                </a:solidFill>
              </a:rPr>
              <a:t>결론</a:t>
            </a:r>
            <a:endParaRPr b="1" sz="2142">
              <a:solidFill>
                <a:srgbClr val="351C75"/>
              </a:solidFill>
            </a:endParaRPr>
          </a:p>
        </p:txBody>
      </p:sp>
      <p:cxnSp>
        <p:nvCxnSpPr>
          <p:cNvPr id="464" name="Google Shape;464;p41"/>
          <p:cNvCxnSpPr/>
          <p:nvPr/>
        </p:nvCxnSpPr>
        <p:spPr>
          <a:xfrm rot="10800000">
            <a:off x="264450" y="461975"/>
            <a:ext cx="86151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5" name="Google Shape;46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00" y="1349575"/>
            <a:ext cx="4319075" cy="302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9575" y="1349575"/>
            <a:ext cx="4419600" cy="309371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41"/>
          <p:cNvSpPr txBox="1"/>
          <p:nvPr/>
        </p:nvSpPr>
        <p:spPr>
          <a:xfrm>
            <a:off x="1937250" y="4496675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ko">
                <a:solidFill>
                  <a:schemeClr val="dk1"/>
                </a:solidFill>
              </a:rPr>
              <a:t>&lt;</a:t>
            </a:r>
            <a:r>
              <a:rPr lang="ko">
                <a:solidFill>
                  <a:schemeClr val="dk1"/>
                </a:solidFill>
              </a:rPr>
              <a:t>10,000건&gt;</a:t>
            </a:r>
            <a:endParaRPr/>
          </a:p>
        </p:txBody>
      </p:sp>
      <p:sp>
        <p:nvSpPr>
          <p:cNvPr id="468" name="Google Shape;468;p41"/>
          <p:cNvSpPr txBox="1"/>
          <p:nvPr/>
        </p:nvSpPr>
        <p:spPr>
          <a:xfrm>
            <a:off x="6152325" y="4496675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ko">
                <a:solidFill>
                  <a:schemeClr val="dk1"/>
                </a:solidFill>
              </a:rPr>
              <a:t>&lt;</a:t>
            </a:r>
            <a:r>
              <a:rPr lang="ko">
                <a:solidFill>
                  <a:schemeClr val="dk1"/>
                </a:solidFill>
              </a:rPr>
              <a:t>15,000건&gt;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8069100" y="0"/>
            <a:ext cx="74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142">
                <a:solidFill>
                  <a:srgbClr val="351C75"/>
                </a:solidFill>
              </a:rPr>
              <a:t>서론</a:t>
            </a:r>
            <a:endParaRPr b="1" sz="2142">
              <a:solidFill>
                <a:srgbClr val="351C75"/>
              </a:solidFill>
            </a:endParaRPr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567300" y="507650"/>
            <a:ext cx="232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Back-Ground</a:t>
            </a:r>
            <a:endParaRPr sz="2100"/>
          </a:p>
        </p:txBody>
      </p:sp>
      <p:sp>
        <p:nvSpPr>
          <p:cNvPr id="83" name="Google Shape;83;p15"/>
          <p:cNvSpPr/>
          <p:nvPr/>
        </p:nvSpPr>
        <p:spPr>
          <a:xfrm>
            <a:off x="429900" y="725300"/>
            <a:ext cx="137400" cy="1374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15"/>
          <p:cNvCxnSpPr/>
          <p:nvPr/>
        </p:nvCxnSpPr>
        <p:spPr>
          <a:xfrm rot="10800000">
            <a:off x="264450" y="461975"/>
            <a:ext cx="86151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5"/>
          <p:cNvSpPr txBox="1"/>
          <p:nvPr/>
        </p:nvSpPr>
        <p:spPr>
          <a:xfrm>
            <a:off x="429900" y="1464200"/>
            <a:ext cx="79074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국내 최대 온라인 뉴스 서비스를 제공하는 네이버는 2019년도부터 AI 알고리즘을 도입하여, 사용자에게 효율적인 기사 추천 및 뉴스 주제를 제공 중입니다.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네이버 뉴스 AI 알고리즘은 크게 개인화 추천을 당담하는 AiRS(AI Recommender System)와 뉴스 군집화를 당담하는 뉴스 클러스터링(News Clustering)으로 나눠져 있습니다.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이번 프로젝트에서는 네이버 뉴스의 뉴스 클러스터링 알고리즘을 역공학해, 이를 Kaggle 영어 기사 Dataset에 적용하여 나온 클러스터들에 대한 의미 분석을 진행하고자 합니다.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2"/>
          <p:cNvSpPr txBox="1"/>
          <p:nvPr>
            <p:ph type="title"/>
          </p:nvPr>
        </p:nvSpPr>
        <p:spPr>
          <a:xfrm>
            <a:off x="623400" y="503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클러스터 별 의미 분석</a:t>
            </a:r>
            <a:endParaRPr/>
          </a:p>
        </p:txBody>
      </p:sp>
      <p:sp>
        <p:nvSpPr>
          <p:cNvPr id="474" name="Google Shape;474;p42"/>
          <p:cNvSpPr/>
          <p:nvPr/>
        </p:nvSpPr>
        <p:spPr>
          <a:xfrm>
            <a:off x="311700" y="676000"/>
            <a:ext cx="185700" cy="1857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2"/>
          <p:cNvSpPr txBox="1"/>
          <p:nvPr>
            <p:ph type="title"/>
          </p:nvPr>
        </p:nvSpPr>
        <p:spPr>
          <a:xfrm>
            <a:off x="8069100" y="0"/>
            <a:ext cx="74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142">
                <a:solidFill>
                  <a:srgbClr val="351C75"/>
                </a:solidFill>
              </a:rPr>
              <a:t>결론</a:t>
            </a:r>
            <a:endParaRPr b="1" sz="2142">
              <a:solidFill>
                <a:srgbClr val="351C75"/>
              </a:solidFill>
            </a:endParaRPr>
          </a:p>
        </p:txBody>
      </p:sp>
      <p:cxnSp>
        <p:nvCxnSpPr>
          <p:cNvPr id="476" name="Google Shape;476;p42"/>
          <p:cNvCxnSpPr/>
          <p:nvPr/>
        </p:nvCxnSpPr>
        <p:spPr>
          <a:xfrm rot="10800000">
            <a:off x="264450" y="461975"/>
            <a:ext cx="86151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7" name="Google Shape;477;p42"/>
          <p:cNvSpPr txBox="1"/>
          <p:nvPr/>
        </p:nvSpPr>
        <p:spPr>
          <a:xfrm>
            <a:off x="366650" y="1075725"/>
            <a:ext cx="750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ko" sz="2000">
                <a:solidFill>
                  <a:srgbClr val="0D0D0D"/>
                </a:solidFill>
                <a:highlight>
                  <a:srgbClr val="FFFFFF"/>
                </a:highlight>
              </a:rPr>
              <a:t>잠재 디리클레 할당</a:t>
            </a:r>
            <a:r>
              <a:rPr lang="ko" sz="2000">
                <a:solidFill>
                  <a:srgbClr val="0D0D0D"/>
                </a:solidFill>
                <a:highlight>
                  <a:srgbClr val="FFFFFF"/>
                </a:highlight>
              </a:rPr>
              <a:t> (Latent Dirichlet Allocation, LDA)</a:t>
            </a:r>
            <a:endParaRPr sz="20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478" name="Google Shape;478;p42"/>
          <p:cNvSpPr txBox="1"/>
          <p:nvPr/>
        </p:nvSpPr>
        <p:spPr>
          <a:xfrm>
            <a:off x="503625" y="1568325"/>
            <a:ext cx="83823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-"/>
            </a:pPr>
            <a:r>
              <a:rPr lang="ko" sz="1500">
                <a:solidFill>
                  <a:srgbClr val="0D0D0D"/>
                </a:solidFill>
                <a:highlight>
                  <a:srgbClr val="FFFFFF"/>
                </a:highlight>
              </a:rPr>
              <a:t>확률 기반 Topic Modeling 기법으로서, 문서 집합의 숨겨진 의미나 키워드 추출에 활용됨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-"/>
            </a:pPr>
            <a:r>
              <a:rPr lang="ko" sz="1500">
                <a:solidFill>
                  <a:srgbClr val="0D0D0D"/>
                </a:solidFill>
                <a:highlight>
                  <a:srgbClr val="FFFFFF"/>
                </a:highlight>
              </a:rPr>
              <a:t>LDA에서는 문서들은 토픽들의 혼합으로 구성되어져 있으며, 토픽들은 확률 분포에 기반하여 단어들을 생성한다고 가정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-"/>
            </a:pPr>
            <a:r>
              <a:rPr lang="ko" sz="1500">
                <a:solidFill>
                  <a:srgbClr val="0D0D0D"/>
                </a:solidFill>
                <a:highlight>
                  <a:srgbClr val="FFFFFF"/>
                </a:highlight>
              </a:rPr>
              <a:t>LDA는 데이터가 주어지면, 문서가 생성되던 과정을 역추적</a:t>
            </a:r>
            <a:endParaRPr sz="17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3"/>
          <p:cNvSpPr txBox="1"/>
          <p:nvPr>
            <p:ph type="title"/>
          </p:nvPr>
        </p:nvSpPr>
        <p:spPr>
          <a:xfrm>
            <a:off x="623400" y="4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120"/>
              <a:t>클러스터 별 </a:t>
            </a:r>
            <a:r>
              <a:rPr lang="ko" sz="2120"/>
              <a:t>상위 10개 단어</a:t>
            </a:r>
            <a:r>
              <a:rPr lang="ko" sz="2120"/>
              <a:t> - 클러스터 #1</a:t>
            </a:r>
            <a:endParaRPr sz="2120"/>
          </a:p>
        </p:txBody>
      </p:sp>
      <p:sp>
        <p:nvSpPr>
          <p:cNvPr id="484" name="Google Shape;484;p43"/>
          <p:cNvSpPr/>
          <p:nvPr/>
        </p:nvSpPr>
        <p:spPr>
          <a:xfrm>
            <a:off x="311700" y="218800"/>
            <a:ext cx="185700" cy="1857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3"/>
          <p:cNvSpPr txBox="1"/>
          <p:nvPr/>
        </p:nvSpPr>
        <p:spPr>
          <a:xfrm>
            <a:off x="623400" y="404500"/>
            <a:ext cx="7501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-"/>
            </a:pPr>
            <a:r>
              <a:rPr lang="ko" sz="1500">
                <a:solidFill>
                  <a:srgbClr val="0D0D0D"/>
                </a:solidFill>
                <a:highlight>
                  <a:srgbClr val="FFFFFF"/>
                </a:highlight>
              </a:rPr>
              <a:t>클러스터 내 기사 수 : 4,755 건              -    TF -IDF 기준 상위 10개 단어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486" name="Google Shape;486;p43"/>
          <p:cNvGraphicFramePr/>
          <p:nvPr/>
        </p:nvGraphicFramePr>
        <p:xfrm>
          <a:off x="1051050" y="90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{FA1B3F41-2337-4937-A9B5-C1D64C1FBBB2}</a:tableStyleId>
              </a:tblPr>
              <a:tblGrid>
                <a:gridCol w="3339075"/>
                <a:gridCol w="2621425"/>
              </a:tblGrid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FFF8DF"/>
                          </a:solidFill>
                        </a:rPr>
                        <a:t>단어</a:t>
                      </a:r>
                      <a:endParaRPr b="1" sz="1100">
                        <a:solidFill>
                          <a:srgbClr val="FFF8D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5A6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ko" sz="1200">
                          <a:solidFill>
                            <a:srgbClr val="FFF8DF"/>
                          </a:solidFill>
                        </a:rPr>
                        <a:t>TF-IDF 점수</a:t>
                      </a:r>
                      <a:endParaRPr b="1" sz="1200">
                        <a:solidFill>
                          <a:srgbClr val="FFF8D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5A64"/>
                    </a:solidFill>
                  </a:tcPr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"yunding"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270.14444259587503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"gmt": 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251.1692145857196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</a:t>
                      </a: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wth": 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241.64112131703973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"adopter": 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191.14100485508396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"overheard": 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189.75592041174033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"siphoned"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172.01941829537083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"resting": 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157.42147165274076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"foxnews": 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153.99019361542815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"lackluster": 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139.0068714046131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"probing": 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125.22387232654452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4"/>
          <p:cNvSpPr txBox="1"/>
          <p:nvPr>
            <p:ph type="title"/>
          </p:nvPr>
        </p:nvSpPr>
        <p:spPr>
          <a:xfrm>
            <a:off x="623400" y="4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120"/>
              <a:t>클러스터 별 상위 6개 단어 - 클러스터 #1</a:t>
            </a:r>
            <a:endParaRPr sz="2120"/>
          </a:p>
        </p:txBody>
      </p:sp>
      <p:sp>
        <p:nvSpPr>
          <p:cNvPr id="492" name="Google Shape;492;p44"/>
          <p:cNvSpPr/>
          <p:nvPr/>
        </p:nvSpPr>
        <p:spPr>
          <a:xfrm>
            <a:off x="311700" y="218800"/>
            <a:ext cx="185700" cy="1857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4"/>
          <p:cNvSpPr txBox="1"/>
          <p:nvPr/>
        </p:nvSpPr>
        <p:spPr>
          <a:xfrm>
            <a:off x="497400" y="443475"/>
            <a:ext cx="7501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-"/>
            </a:pPr>
            <a:r>
              <a:rPr lang="ko" sz="1500">
                <a:solidFill>
                  <a:srgbClr val="0D0D0D"/>
                </a:solidFill>
                <a:highlight>
                  <a:srgbClr val="FFFFFF"/>
                </a:highlight>
              </a:rPr>
              <a:t>클러스터 내 기사 수 : 4,755 건              -    </a:t>
            </a:r>
            <a:r>
              <a:rPr lang="ko" sz="1500">
                <a:solidFill>
                  <a:srgbClr val="0D0D0D"/>
                </a:solidFill>
                <a:highlight>
                  <a:schemeClr val="lt1"/>
                </a:highlight>
              </a:rPr>
              <a:t>LDA 결과 기준 상위 주요 주제 10순위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494" name="Google Shape;494;p44"/>
          <p:cNvGraphicFramePr/>
          <p:nvPr/>
        </p:nvGraphicFramePr>
        <p:xfrm>
          <a:off x="952500" y="85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{FA1B3F41-2337-4937-A9B5-C1D64C1FBBB2}</a:tableStyleId>
              </a:tblPr>
              <a:tblGrid>
                <a:gridCol w="1885900"/>
                <a:gridCol w="535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8DF"/>
                          </a:solidFill>
                        </a:rPr>
                        <a:t>주제</a:t>
                      </a:r>
                      <a:endParaRPr>
                        <a:solidFill>
                          <a:srgbClr val="FFF8D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5A6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ko" sz="1500">
                          <a:solidFill>
                            <a:srgbClr val="FFF8DF"/>
                          </a:solidFill>
                        </a:rPr>
                        <a:t>토픽 연관 단어</a:t>
                      </a:r>
                      <a:endParaRPr>
                        <a:solidFill>
                          <a:srgbClr val="FFF8D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5A6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"Topic 1":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[["apogeo", 0.7], ["arcep", 0.58], ["mcs", 0.49], ["conseil", 0.37], ["tat", 0.36]],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"Topic 2":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[["whiting", 0.1], ["space", 0.1], ["axiom", 0.1], ["two", 0.1], ["qzss", 0.1]],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"Topic 3": 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[["discovery", 0.1], ["two", 0.1], ["ula", 0.1], ["launch", 0.1], ["mars", 0.1]],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"Topic 4":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[["mordaunt", 0.1], ["raf", 0.1], ["artemis", 0.1], ["jason", 0.1], ["said", 0.1]],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"Topic 5":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[["feathercraft", 1.49], ["scanex", 0.66], ["gershenzon", 0.24], ["cadastre", 0.17], ["propertiesparis", 0.17]],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"Topic 6": ,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[["space", 270.69], ["said", 249.79], ["two", 242.43], ["launch", 192.05], ["nasa", 187.37]]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5"/>
          <p:cNvSpPr txBox="1"/>
          <p:nvPr>
            <p:ph type="title"/>
          </p:nvPr>
        </p:nvSpPr>
        <p:spPr>
          <a:xfrm>
            <a:off x="623400" y="4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120"/>
              <a:t>클러스터 별 </a:t>
            </a:r>
            <a:r>
              <a:rPr lang="ko" sz="2120"/>
              <a:t>상위 10개 단어</a:t>
            </a:r>
            <a:r>
              <a:rPr lang="ko" sz="2120"/>
              <a:t> - 클러스터 #2</a:t>
            </a:r>
            <a:endParaRPr sz="2120"/>
          </a:p>
        </p:txBody>
      </p:sp>
      <p:sp>
        <p:nvSpPr>
          <p:cNvPr id="500" name="Google Shape;500;p45"/>
          <p:cNvSpPr/>
          <p:nvPr/>
        </p:nvSpPr>
        <p:spPr>
          <a:xfrm>
            <a:off x="311700" y="218800"/>
            <a:ext cx="185700" cy="1857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5"/>
          <p:cNvSpPr txBox="1"/>
          <p:nvPr/>
        </p:nvSpPr>
        <p:spPr>
          <a:xfrm>
            <a:off x="392000" y="404500"/>
            <a:ext cx="7501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-"/>
            </a:pPr>
            <a:r>
              <a:rPr lang="ko" sz="1500">
                <a:solidFill>
                  <a:srgbClr val="0D0D0D"/>
                </a:solidFill>
                <a:highlight>
                  <a:srgbClr val="FFFFFF"/>
                </a:highlight>
              </a:rPr>
              <a:t>클러스터 내 기사 수 : 6,528 건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502" name="Google Shape;502;p45"/>
          <p:cNvGraphicFramePr/>
          <p:nvPr/>
        </p:nvGraphicFramePr>
        <p:xfrm>
          <a:off x="1051050" y="97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{FA1B3F41-2337-4937-A9B5-C1D64C1FBBB2}</a:tableStyleId>
              </a:tblPr>
              <a:tblGrid>
                <a:gridCol w="3339075"/>
                <a:gridCol w="2621425"/>
              </a:tblGrid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FFF8DF"/>
                          </a:solidFill>
                        </a:rPr>
                        <a:t>단어</a:t>
                      </a:r>
                      <a:endParaRPr b="1" sz="1100">
                        <a:solidFill>
                          <a:srgbClr val="FFF8D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5A6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>
                          <a:solidFill>
                            <a:srgbClr val="FFF8DF"/>
                          </a:solidFill>
                        </a:rPr>
                        <a:t>TF-IDF 점수</a:t>
                      </a:r>
                      <a:endParaRPr b="1" sz="1200">
                        <a:solidFill>
                          <a:srgbClr val="FFF8D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5A64"/>
                    </a:solidFill>
                  </a:tcPr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"dimitriou": 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246.0467267793091,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"kaixi": 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213.63452071187533,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"agca": 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192.95235265122494,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"galvanizes":  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166.19065332025497,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"ukrainelocal": 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140.57845645742955,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95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"distraught":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 125.11854466707028,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"lewisham": 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123.55014903834638,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2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"psychoanalyst": 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121.26944135925841,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"pearlman": 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116.93877555005014,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"watchedwarnings": 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111.6768577181378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6"/>
          <p:cNvSpPr txBox="1"/>
          <p:nvPr>
            <p:ph type="title"/>
          </p:nvPr>
        </p:nvSpPr>
        <p:spPr>
          <a:xfrm>
            <a:off x="623400" y="4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120"/>
              <a:t>클러스터 별 </a:t>
            </a:r>
            <a:r>
              <a:rPr lang="ko" sz="2100">
                <a:solidFill>
                  <a:srgbClr val="0D0D0D"/>
                </a:solidFill>
                <a:highlight>
                  <a:schemeClr val="lt1"/>
                </a:highlight>
              </a:rPr>
              <a:t>상위 주요 주제 6순위</a:t>
            </a:r>
            <a:r>
              <a:rPr lang="ko" sz="2120"/>
              <a:t> - 클러스터 #2</a:t>
            </a:r>
            <a:endParaRPr sz="2120"/>
          </a:p>
        </p:txBody>
      </p:sp>
      <p:sp>
        <p:nvSpPr>
          <p:cNvPr id="508" name="Google Shape;508;p46"/>
          <p:cNvSpPr/>
          <p:nvPr/>
        </p:nvSpPr>
        <p:spPr>
          <a:xfrm>
            <a:off x="311700" y="218800"/>
            <a:ext cx="185700" cy="1857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6"/>
          <p:cNvSpPr txBox="1"/>
          <p:nvPr/>
        </p:nvSpPr>
        <p:spPr>
          <a:xfrm>
            <a:off x="497400" y="443475"/>
            <a:ext cx="7501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-"/>
            </a:pPr>
            <a:r>
              <a:rPr lang="ko" sz="1500">
                <a:solidFill>
                  <a:srgbClr val="0D0D0D"/>
                </a:solidFill>
                <a:highlight>
                  <a:srgbClr val="FFFFFF"/>
                </a:highlight>
              </a:rPr>
              <a:t>클러스터 내 기사 수 : </a:t>
            </a:r>
            <a:r>
              <a:rPr lang="ko" sz="1500">
                <a:solidFill>
                  <a:srgbClr val="0D0D0D"/>
                </a:solidFill>
                <a:highlight>
                  <a:schemeClr val="lt1"/>
                </a:highlight>
              </a:rPr>
              <a:t>6,528 건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510" name="Google Shape;510;p46"/>
          <p:cNvGraphicFramePr/>
          <p:nvPr/>
        </p:nvGraphicFramePr>
        <p:xfrm>
          <a:off x="952500" y="85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{FA1B3F41-2337-4937-A9B5-C1D64C1FBBB2}</a:tableStyleId>
              </a:tblPr>
              <a:tblGrid>
                <a:gridCol w="2086500"/>
                <a:gridCol w="5152500"/>
              </a:tblGrid>
              <a:tr h="23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8DF"/>
                          </a:solidFill>
                        </a:rPr>
                        <a:t>주제</a:t>
                      </a:r>
                      <a:endParaRPr>
                        <a:solidFill>
                          <a:srgbClr val="FFF8D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5A6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ko" sz="1500">
                          <a:solidFill>
                            <a:srgbClr val="FFF8DF"/>
                          </a:solidFill>
                        </a:rPr>
                        <a:t>토픽 연관 단어</a:t>
                      </a:r>
                      <a:endParaRPr>
                        <a:solidFill>
                          <a:srgbClr val="FFF8D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5A64"/>
                    </a:solidFill>
                  </a:tcPr>
                </a:tc>
              </a:tr>
              <a:tr h="664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   "Topic 1"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 [["pun", 1.16], ["chong", 1.12], ["chikli", 0.6], ["paillard", 0.32], ["inspira", 0.26]]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4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   "Topic 2"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[["schoen", 1.54], ["ohana", 0.74], ["vioxx", 0.69], ["homan", 0.49], ["lobpries", 0.48]]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4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   "Topic 3"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[["poop", 1.28], ["wombat", 1.17], ["wombats", 0.99], ["faeces", 0.83], ["intestine", 0.83]]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4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   "Topic 4"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[["hoopen", 0.67], ["nymphaea", 0.33], ["thermarum", 0.33], ["horticulturalists", 0.1], ["rwandain", 0.1]]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4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   "Topic 5"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"Topic 5": [["said", 246.0], ["two", 213.67], ["one", 193.12], ["thousand", 166.32], ["hundred", 140.78]]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4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   "Topic 6"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"Topic 6": [["mci", 1.97], ["qwest", 0.83], ["sbc", 0.64], ["twerk", 0.61], ["twerking", 0.55]]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7"/>
          <p:cNvSpPr txBox="1"/>
          <p:nvPr>
            <p:ph type="title"/>
          </p:nvPr>
        </p:nvSpPr>
        <p:spPr>
          <a:xfrm>
            <a:off x="623400" y="4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120"/>
              <a:t>클러스터 별 </a:t>
            </a:r>
            <a:r>
              <a:rPr lang="ko" sz="2120"/>
              <a:t>상위 10개 단어</a:t>
            </a:r>
            <a:r>
              <a:rPr lang="ko" sz="2120"/>
              <a:t> - 클러스터 #3</a:t>
            </a:r>
            <a:endParaRPr sz="2120"/>
          </a:p>
        </p:txBody>
      </p:sp>
      <p:sp>
        <p:nvSpPr>
          <p:cNvPr id="516" name="Google Shape;516;p47"/>
          <p:cNvSpPr/>
          <p:nvPr/>
        </p:nvSpPr>
        <p:spPr>
          <a:xfrm>
            <a:off x="311700" y="218800"/>
            <a:ext cx="185700" cy="1857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7"/>
          <p:cNvSpPr txBox="1"/>
          <p:nvPr/>
        </p:nvSpPr>
        <p:spPr>
          <a:xfrm>
            <a:off x="392000" y="404500"/>
            <a:ext cx="7501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-"/>
            </a:pPr>
            <a:r>
              <a:rPr lang="ko" sz="1500">
                <a:solidFill>
                  <a:srgbClr val="0D0D0D"/>
                </a:solidFill>
                <a:highlight>
                  <a:srgbClr val="FFFFFF"/>
                </a:highlight>
              </a:rPr>
              <a:t>클러스터 내 기사 수 : 374 건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518" name="Google Shape;518;p47"/>
          <p:cNvGraphicFramePr/>
          <p:nvPr/>
        </p:nvGraphicFramePr>
        <p:xfrm>
          <a:off x="1051050" y="105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{FA1B3F41-2337-4937-A9B5-C1D64C1FBBB2}</a:tableStyleId>
              </a:tblPr>
              <a:tblGrid>
                <a:gridCol w="3339075"/>
                <a:gridCol w="2621425"/>
              </a:tblGrid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FFF8DF"/>
                          </a:solidFill>
                        </a:rPr>
                        <a:t>단어</a:t>
                      </a:r>
                      <a:endParaRPr b="1" sz="1100">
                        <a:solidFill>
                          <a:srgbClr val="FFF8D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5A6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>
                          <a:solidFill>
                            <a:srgbClr val="FFF8DF"/>
                          </a:solidFill>
                        </a:rPr>
                        <a:t>TF-IDF 점수</a:t>
                      </a:r>
                      <a:endParaRPr b="1" sz="1200">
                        <a:solidFill>
                          <a:srgbClr val="FFF8D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5A64"/>
                    </a:solidFill>
                  </a:tcPr>
                </a:tc>
              </a:tr>
              <a:tr h="381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0D0D0D"/>
                          </a:solidFill>
                          <a:highlight>
                            <a:schemeClr val="lt1"/>
                          </a:highlight>
                        </a:rPr>
                        <a:t>"dragstalgia"</a:t>
                      </a:r>
                      <a:endParaRPr b="1" sz="1200">
                        <a:solidFill>
                          <a:srgbClr val="0D0D0D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D0D0D"/>
                          </a:solidFill>
                          <a:highlight>
                            <a:schemeClr val="lt1"/>
                          </a:highlight>
                        </a:rPr>
                        <a:t>141.80668974911376</a:t>
                      </a:r>
                      <a:endParaRPr sz="1200">
                        <a:solidFill>
                          <a:srgbClr val="0D0D0D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0D0D0D"/>
                          </a:solidFill>
                          <a:highlight>
                            <a:schemeClr val="lt1"/>
                          </a:highlight>
                        </a:rPr>
                        <a:t>"odoi"</a:t>
                      </a:r>
                      <a:endParaRPr b="1" sz="1200">
                        <a:solidFill>
                          <a:srgbClr val="0D0D0D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D0D0D"/>
                          </a:solidFill>
                          <a:highlight>
                            <a:schemeClr val="lt1"/>
                          </a:highlight>
                        </a:rPr>
                        <a:t>105.16618574252772</a:t>
                      </a:r>
                      <a:endParaRPr sz="1200">
                        <a:solidFill>
                          <a:srgbClr val="0D0D0D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1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0D0D0D"/>
                          </a:solidFill>
                          <a:highlight>
                            <a:schemeClr val="lt1"/>
                          </a:highlight>
                        </a:rPr>
                        <a:t>"loria"</a:t>
                      </a:r>
                      <a:endParaRPr b="1" sz="1200">
                        <a:solidFill>
                          <a:srgbClr val="0D0D0D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D0D0D"/>
                          </a:solidFill>
                          <a:highlight>
                            <a:schemeClr val="lt1"/>
                          </a:highlight>
                        </a:rPr>
                        <a:t>98.60093521794965</a:t>
                      </a:r>
                      <a:endParaRPr sz="1200">
                        <a:solidFill>
                          <a:srgbClr val="0D0D0D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0D0D0D"/>
                          </a:solidFill>
                          <a:highlight>
                            <a:schemeClr val="lt1"/>
                          </a:highlight>
                        </a:rPr>
                        <a:t>"dalsgaard"     </a:t>
                      </a:r>
                      <a:endParaRPr b="1" sz="1200">
                        <a:solidFill>
                          <a:srgbClr val="0D0D0D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D0D0D"/>
                          </a:solidFill>
                          <a:highlight>
                            <a:schemeClr val="lt1"/>
                          </a:highlight>
                        </a:rPr>
                        <a:t>71.61893114713718,</a:t>
                      </a:r>
                      <a:endParaRPr sz="1200">
                        <a:solidFill>
                          <a:srgbClr val="0D0D0D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0D0D0D"/>
                          </a:solidFill>
                          <a:highlight>
                            <a:schemeClr val="lt1"/>
                          </a:highlight>
                        </a:rPr>
                        <a:t> "bobs" </a:t>
                      </a:r>
                      <a:endParaRPr b="1" sz="1200">
                        <a:solidFill>
                          <a:srgbClr val="0D0D0D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D0D0D"/>
                          </a:solidFill>
                          <a:highlight>
                            <a:schemeClr val="lt1"/>
                          </a:highlight>
                        </a:rPr>
                        <a:t>69.03268786593163,</a:t>
                      </a:r>
                      <a:endParaRPr sz="1200">
                        <a:solidFill>
                          <a:srgbClr val="0D0D0D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0D0D0D"/>
                          </a:solidFill>
                          <a:highlight>
                            <a:schemeClr val="lt1"/>
                          </a:highlight>
                        </a:rPr>
                        <a:t>"dhoni"   </a:t>
                      </a:r>
                      <a:endParaRPr b="1" sz="1200">
                        <a:solidFill>
                          <a:srgbClr val="0D0D0D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D0D0D"/>
                          </a:solidFill>
                          <a:highlight>
                            <a:schemeClr val="lt1"/>
                          </a:highlight>
                        </a:rPr>
                        <a:t>68.82895713379014,</a:t>
                      </a:r>
                      <a:endParaRPr sz="1200">
                        <a:solidFill>
                          <a:srgbClr val="0D0D0D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0D0D0D"/>
                          </a:solidFill>
                          <a:highlight>
                            <a:schemeClr val="lt1"/>
                          </a:highlight>
                        </a:rPr>
                        <a:t>"stories"</a:t>
                      </a:r>
                      <a:endParaRPr b="1" sz="1200">
                        <a:solidFill>
                          <a:srgbClr val="0D0D0D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D0D0D"/>
                          </a:solidFill>
                          <a:highlight>
                            <a:schemeClr val="lt1"/>
                          </a:highlight>
                        </a:rPr>
                        <a:t>65.82460825368301</a:t>
                      </a:r>
                      <a:endParaRPr sz="1200">
                        <a:solidFill>
                          <a:srgbClr val="0D0D0D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0D0D0D"/>
                          </a:solidFill>
                          <a:highlight>
                            <a:schemeClr val="lt1"/>
                          </a:highlight>
                        </a:rPr>
                        <a:t>"watchdidi"</a:t>
                      </a:r>
                      <a:endParaRPr b="1" sz="1200">
                        <a:solidFill>
                          <a:srgbClr val="0D0D0D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D0D0D"/>
                          </a:solidFill>
                          <a:highlight>
                            <a:schemeClr val="lt1"/>
                          </a:highlight>
                        </a:rPr>
                        <a:t>63.117743161880355</a:t>
                      </a:r>
                      <a:endParaRPr sz="1200">
                        <a:solidFill>
                          <a:srgbClr val="0D0D0D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0D0D0D"/>
                          </a:solidFill>
                          <a:highlight>
                            <a:schemeClr val="lt1"/>
                          </a:highlight>
                        </a:rPr>
                        <a:t>"splashes"</a:t>
                      </a:r>
                      <a:endParaRPr b="1" sz="1200">
                        <a:solidFill>
                          <a:srgbClr val="0D0D0D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D0D0D"/>
                          </a:solidFill>
                          <a:highlight>
                            <a:schemeClr val="lt1"/>
                          </a:highlight>
                        </a:rPr>
                        <a:t>60.14314883434986</a:t>
                      </a:r>
                      <a:endParaRPr sz="1200">
                        <a:solidFill>
                          <a:srgbClr val="0D0D0D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0D0D0D"/>
                          </a:solidFill>
                          <a:highlight>
                            <a:schemeClr val="lt1"/>
                          </a:highlight>
                        </a:rPr>
                        <a:t>"mistakesseven"</a:t>
                      </a:r>
                      <a:endParaRPr b="1" sz="1200">
                        <a:solidFill>
                          <a:srgbClr val="0D0D0D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D0D0D"/>
                          </a:solidFill>
                          <a:highlight>
                            <a:schemeClr val="lt1"/>
                          </a:highlight>
                        </a:rPr>
                        <a:t>57.087989100655086</a:t>
                      </a:r>
                      <a:endParaRPr sz="1200">
                        <a:solidFill>
                          <a:srgbClr val="0D0D0D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8"/>
          <p:cNvSpPr txBox="1"/>
          <p:nvPr>
            <p:ph type="title"/>
          </p:nvPr>
        </p:nvSpPr>
        <p:spPr>
          <a:xfrm>
            <a:off x="623400" y="4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120"/>
              <a:t>클러스터 별 </a:t>
            </a:r>
            <a:r>
              <a:rPr lang="ko" sz="2100">
                <a:solidFill>
                  <a:srgbClr val="0D0D0D"/>
                </a:solidFill>
                <a:highlight>
                  <a:schemeClr val="lt1"/>
                </a:highlight>
              </a:rPr>
              <a:t>상위 주요 주제 6순위</a:t>
            </a:r>
            <a:r>
              <a:rPr lang="ko" sz="2120"/>
              <a:t> - 클러스터 #1</a:t>
            </a:r>
            <a:endParaRPr sz="2120"/>
          </a:p>
        </p:txBody>
      </p:sp>
      <p:sp>
        <p:nvSpPr>
          <p:cNvPr id="524" name="Google Shape;524;p48"/>
          <p:cNvSpPr/>
          <p:nvPr/>
        </p:nvSpPr>
        <p:spPr>
          <a:xfrm>
            <a:off x="311700" y="218800"/>
            <a:ext cx="185700" cy="1857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8"/>
          <p:cNvSpPr txBox="1"/>
          <p:nvPr/>
        </p:nvSpPr>
        <p:spPr>
          <a:xfrm>
            <a:off x="497400" y="443475"/>
            <a:ext cx="7501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-"/>
            </a:pPr>
            <a:r>
              <a:rPr lang="ko" sz="1500">
                <a:solidFill>
                  <a:srgbClr val="0D0D0D"/>
                </a:solidFill>
                <a:highlight>
                  <a:srgbClr val="FFFFFF"/>
                </a:highlight>
              </a:rPr>
              <a:t>클러스터 내 기사 수 : 4,755 건 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526" name="Google Shape;526;p48"/>
          <p:cNvGraphicFramePr/>
          <p:nvPr/>
        </p:nvGraphicFramePr>
        <p:xfrm>
          <a:off x="952500" y="85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{FA1B3F41-2337-4937-A9B5-C1D64C1FBBB2}</a:tableStyleId>
              </a:tblPr>
              <a:tblGrid>
                <a:gridCol w="3619500"/>
                <a:gridCol w="3619500"/>
              </a:tblGrid>
              <a:tr h="23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ko" sz="1500">
                          <a:solidFill>
                            <a:srgbClr val="0D0D0D"/>
                          </a:solidFill>
                          <a:highlight>
                            <a:schemeClr val="lt1"/>
                          </a:highlight>
                        </a:rPr>
                        <a:t>토픽 연관 단어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6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" sz="1050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"Topic 1"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"two"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"thousand"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"cubs"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"paralympic"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"athletes"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]],</a:t>
                      </a:r>
                      <a:endParaRPr sz="1050">
                        <a:solidFill>
                          <a:srgbClr val="CCCCCC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endParaRPr sz="1050">
                        <a:solidFill>
                          <a:srgbClr val="CCCCCC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5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" sz="1050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"Topic 2"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"two"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"ipl"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"women"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"bouwmeester"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"semenya"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]],</a:t>
                      </a:r>
                      <a:endParaRPr sz="1050">
                        <a:solidFill>
                          <a:srgbClr val="CCCCCC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endParaRPr sz="1050">
                        <a:solidFill>
                          <a:srgbClr val="CCCCCC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27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" sz="1050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"Topic 3"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</a:t>
                      </a:r>
                      <a:endParaRPr sz="1050">
                        <a:solidFill>
                          <a:srgbClr val="CCCCCC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CCCCCC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"Topic 3"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[[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"anthem"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"lions"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"thanou"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"sprinters"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"kapler"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]],</a:t>
                      </a:r>
                      <a:endParaRPr sz="1050">
                        <a:solidFill>
                          <a:srgbClr val="CCCCCC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CCCCCC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CCCCCC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endParaRPr sz="1050">
                        <a:solidFill>
                          <a:srgbClr val="CCCCCC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CCCCCC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CCCCCC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576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" sz="1050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"Topic 4"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[[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"two"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"one"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"league"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"photos"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"thousand"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]],</a:t>
                      </a:r>
                      <a:endParaRPr sz="1050">
                        <a:solidFill>
                          <a:srgbClr val="CCCCCC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6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" sz="1050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"Topic 5"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"morewomen"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"swedenice"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0.26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"skatingread"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0.26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"shcherbakova"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0.26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"switzerlandfigure"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0.26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]],</a:t>
                      </a:r>
                      <a:endParaRPr sz="1050">
                        <a:solidFill>
                          <a:srgbClr val="CCCCCC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050">
                        <a:solidFill>
                          <a:srgbClr val="CCCCCC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endParaRPr sz="1050">
                        <a:solidFill>
                          <a:srgbClr val="9CDCFE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9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"Topic 6"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[[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"two"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140.76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"one"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105.09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"thousand"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99.7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"world"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68.1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"photos"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68.06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]],</a:t>
                      </a:r>
                      <a:endParaRPr sz="1050">
                        <a:solidFill>
                          <a:srgbClr val="CCCCCC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9"/>
          <p:cNvSpPr txBox="1"/>
          <p:nvPr>
            <p:ph type="title"/>
          </p:nvPr>
        </p:nvSpPr>
        <p:spPr>
          <a:xfrm>
            <a:off x="623400" y="4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120"/>
              <a:t>클러스터 별 상위 10개 단어 - 클러스터 #4</a:t>
            </a:r>
            <a:endParaRPr sz="2120"/>
          </a:p>
        </p:txBody>
      </p:sp>
      <p:sp>
        <p:nvSpPr>
          <p:cNvPr id="532" name="Google Shape;532;p49"/>
          <p:cNvSpPr/>
          <p:nvPr/>
        </p:nvSpPr>
        <p:spPr>
          <a:xfrm>
            <a:off x="311700" y="218800"/>
            <a:ext cx="185700" cy="1857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9"/>
          <p:cNvSpPr txBox="1"/>
          <p:nvPr/>
        </p:nvSpPr>
        <p:spPr>
          <a:xfrm>
            <a:off x="392000" y="404500"/>
            <a:ext cx="7501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-"/>
            </a:pPr>
            <a:r>
              <a:rPr lang="ko" sz="1500">
                <a:solidFill>
                  <a:srgbClr val="0D0D0D"/>
                </a:solidFill>
                <a:highlight>
                  <a:srgbClr val="FFFFFF"/>
                </a:highlight>
              </a:rPr>
              <a:t>클러스터 내 기사 수 : 610 건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534" name="Google Shape;534;p49"/>
          <p:cNvGraphicFramePr/>
          <p:nvPr/>
        </p:nvGraphicFramePr>
        <p:xfrm>
          <a:off x="1051050" y="105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{FA1B3F41-2337-4937-A9B5-C1D64C1FBBB2}</a:tableStyleId>
              </a:tblPr>
              <a:tblGrid>
                <a:gridCol w="3339075"/>
                <a:gridCol w="2621425"/>
              </a:tblGrid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FFF8DF"/>
                          </a:solidFill>
                        </a:rPr>
                        <a:t>단어</a:t>
                      </a:r>
                      <a:endParaRPr b="1" sz="1100">
                        <a:solidFill>
                          <a:srgbClr val="FFF8D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5A6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>
                          <a:solidFill>
                            <a:srgbClr val="FFF8DF"/>
                          </a:solidFill>
                        </a:rPr>
                        <a:t>TF-IDF 점수</a:t>
                      </a:r>
                      <a:endParaRPr b="1" sz="1200">
                        <a:solidFill>
                          <a:srgbClr val="FFF8D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5A64"/>
                    </a:solidFill>
                  </a:tcPr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"seasonkvitova": 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52.97714186256807,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"normality":,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51.777284292350885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"robbed":,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41.07031128536275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242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“</a:t>
                      </a: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fiftyit":,  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33.544425946003216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"enhancing":,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29.954906309128603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"louisiana": 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29.335603106168904,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"thirteenjust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29.039825260834977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"retrieving"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26.121694983363852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"projects"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25.84521074919809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"conqueror"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25.67026433098996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0"/>
          <p:cNvSpPr txBox="1"/>
          <p:nvPr>
            <p:ph type="title"/>
          </p:nvPr>
        </p:nvSpPr>
        <p:spPr>
          <a:xfrm>
            <a:off x="623400" y="4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120"/>
              <a:t>클러스터 별 </a:t>
            </a:r>
            <a:r>
              <a:rPr lang="ko" sz="2100">
                <a:solidFill>
                  <a:srgbClr val="0D0D0D"/>
                </a:solidFill>
                <a:highlight>
                  <a:schemeClr val="lt1"/>
                </a:highlight>
              </a:rPr>
              <a:t>상위 주요 주제 6순위</a:t>
            </a:r>
            <a:r>
              <a:rPr lang="ko" sz="2120"/>
              <a:t> - 클러스터 #1</a:t>
            </a:r>
            <a:endParaRPr sz="2120"/>
          </a:p>
        </p:txBody>
      </p:sp>
      <p:sp>
        <p:nvSpPr>
          <p:cNvPr id="540" name="Google Shape;540;p50"/>
          <p:cNvSpPr/>
          <p:nvPr/>
        </p:nvSpPr>
        <p:spPr>
          <a:xfrm>
            <a:off x="311700" y="218800"/>
            <a:ext cx="185700" cy="1857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50"/>
          <p:cNvSpPr txBox="1"/>
          <p:nvPr/>
        </p:nvSpPr>
        <p:spPr>
          <a:xfrm>
            <a:off x="497400" y="443475"/>
            <a:ext cx="7501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-"/>
            </a:pPr>
            <a:r>
              <a:rPr lang="ko" sz="1500">
                <a:solidFill>
                  <a:srgbClr val="0D0D0D"/>
                </a:solidFill>
                <a:highlight>
                  <a:srgbClr val="FFFFFF"/>
                </a:highlight>
              </a:rPr>
              <a:t>클러스터 내 기사 수 : 4,755 건 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542" name="Google Shape;542;p50"/>
          <p:cNvGraphicFramePr/>
          <p:nvPr/>
        </p:nvGraphicFramePr>
        <p:xfrm>
          <a:off x="952500" y="85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{FA1B3F41-2337-4937-A9B5-C1D64C1FBBB2}</a:tableStyleId>
              </a:tblPr>
              <a:tblGrid>
                <a:gridCol w="3619500"/>
                <a:gridCol w="3619500"/>
              </a:tblGrid>
              <a:tr h="23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ko" sz="1500">
                          <a:solidFill>
                            <a:srgbClr val="0D0D0D"/>
                          </a:solidFill>
                          <a:highlight>
                            <a:schemeClr val="lt1"/>
                          </a:highlight>
                        </a:rPr>
                        <a:t>토픽 연관 단어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6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" sz="1050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"Topic 1"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"two"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"thousand"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"cubs"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"paralympic"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"athletes"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]],</a:t>
                      </a:r>
                      <a:endParaRPr sz="1050">
                        <a:solidFill>
                          <a:srgbClr val="CCCCCC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endParaRPr sz="1050">
                        <a:solidFill>
                          <a:srgbClr val="CCCCCC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5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" sz="1050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"Topic 2"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"two"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"ipl"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"women"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"bouwmeester"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"semenya"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]],</a:t>
                      </a:r>
                      <a:endParaRPr sz="1050">
                        <a:solidFill>
                          <a:srgbClr val="CCCCCC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endParaRPr sz="1050">
                        <a:solidFill>
                          <a:srgbClr val="CCCCCC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27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" sz="1050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"Topic 3"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</a:t>
                      </a:r>
                      <a:endParaRPr sz="1050">
                        <a:solidFill>
                          <a:srgbClr val="CCCCCC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CCCCCC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"Topic 3"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[[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"anthem"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"lions"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"thanou"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"sprinters"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"kapler"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]],</a:t>
                      </a:r>
                      <a:endParaRPr sz="1050">
                        <a:solidFill>
                          <a:srgbClr val="CCCCCC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CCCCCC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CCCCCC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endParaRPr sz="1050">
                        <a:solidFill>
                          <a:srgbClr val="CCCCCC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CCCCCC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CCCCCC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576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" sz="1050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"Topic 4"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[[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"two"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"one"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"league"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"photos"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"thousand"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]],</a:t>
                      </a:r>
                      <a:endParaRPr sz="1050">
                        <a:solidFill>
                          <a:srgbClr val="CCCCCC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6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" sz="1050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"Topic 5"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"morewomen"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"swedenice"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0.26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"skatingread"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0.26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"shcherbakova"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0.26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"switzerlandfigure"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0.26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]],</a:t>
                      </a:r>
                      <a:endParaRPr sz="1050">
                        <a:solidFill>
                          <a:srgbClr val="CCCCCC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050">
                        <a:solidFill>
                          <a:srgbClr val="CCCCCC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endParaRPr sz="1050">
                        <a:solidFill>
                          <a:srgbClr val="9CDCFE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9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"Topic 6"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[[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"two"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140.76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"one"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105.09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"thousand"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99.7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"world"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68.1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[</a:t>
                      </a:r>
                      <a:r>
                        <a:rPr lang="ko" sz="1050">
                          <a:solidFill>
                            <a:srgbClr val="CE917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"photos"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1050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68.06</a:t>
                      </a:r>
                      <a:r>
                        <a:rPr lang="ko" sz="1050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]],</a:t>
                      </a:r>
                      <a:endParaRPr sz="1050">
                        <a:solidFill>
                          <a:srgbClr val="CCCCCC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1"/>
          <p:cNvSpPr txBox="1"/>
          <p:nvPr>
            <p:ph type="title"/>
          </p:nvPr>
        </p:nvSpPr>
        <p:spPr>
          <a:xfrm>
            <a:off x="623400" y="4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120"/>
              <a:t>클러스터 별 상위 10개 단어 - 클러스터 #4</a:t>
            </a:r>
            <a:endParaRPr sz="2120"/>
          </a:p>
        </p:txBody>
      </p:sp>
      <p:sp>
        <p:nvSpPr>
          <p:cNvPr id="548" name="Google Shape;548;p51"/>
          <p:cNvSpPr/>
          <p:nvPr/>
        </p:nvSpPr>
        <p:spPr>
          <a:xfrm>
            <a:off x="311700" y="218800"/>
            <a:ext cx="185700" cy="1857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51"/>
          <p:cNvSpPr txBox="1"/>
          <p:nvPr/>
        </p:nvSpPr>
        <p:spPr>
          <a:xfrm>
            <a:off x="392000" y="404500"/>
            <a:ext cx="7501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-"/>
            </a:pPr>
            <a:r>
              <a:rPr lang="ko" sz="1500">
                <a:solidFill>
                  <a:srgbClr val="0D0D0D"/>
                </a:solidFill>
                <a:highlight>
                  <a:srgbClr val="FFFFFF"/>
                </a:highlight>
              </a:rPr>
              <a:t>클러스터 내 기사 수 : 610 건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550" name="Google Shape;550;p51"/>
          <p:cNvGraphicFramePr/>
          <p:nvPr/>
        </p:nvGraphicFramePr>
        <p:xfrm>
          <a:off x="1051050" y="105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{FA1B3F41-2337-4937-A9B5-C1D64C1FBBB2}</a:tableStyleId>
              </a:tblPr>
              <a:tblGrid>
                <a:gridCol w="3339075"/>
                <a:gridCol w="2621425"/>
              </a:tblGrid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FFF8DF"/>
                          </a:solidFill>
                        </a:rPr>
                        <a:t>단어</a:t>
                      </a:r>
                      <a:endParaRPr b="1" sz="1100">
                        <a:solidFill>
                          <a:srgbClr val="FFF8D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5A6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>
                          <a:solidFill>
                            <a:srgbClr val="FFF8DF"/>
                          </a:solidFill>
                        </a:rPr>
                        <a:t>TF-IDF 점수</a:t>
                      </a:r>
                      <a:endParaRPr b="1" sz="1200">
                        <a:solidFill>
                          <a:srgbClr val="FFF8D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5A64"/>
                    </a:solidFill>
                  </a:tcPr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</a:rPr>
                        <a:t>“creditable”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26.63278040540817, 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</a:t>
                      </a:r>
                      <a:r>
                        <a:rPr b="1" lang="ko" sz="1200">
                          <a:solidFill>
                            <a:schemeClr val="dk1"/>
                          </a:solidFill>
                        </a:rPr>
                        <a:t>injures</a:t>
                      </a: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”</a:t>
                      </a: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:,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23.155731786173682, 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</a:t>
                      </a:r>
                      <a:r>
                        <a:rPr b="1" lang="ko" sz="1200">
                          <a:solidFill>
                            <a:schemeClr val="dk1"/>
                          </a:solidFill>
                        </a:rPr>
                        <a:t>exploiting</a:t>
                      </a: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":,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19.40227724721077, 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242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“</a:t>
                      </a:r>
                      <a:r>
                        <a:rPr b="1" lang="ko" sz="1200">
                          <a:solidFill>
                            <a:schemeClr val="dk1"/>
                          </a:solidFill>
                        </a:rPr>
                        <a:t>declined</a:t>
                      </a: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":,  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19.288115672724686,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</a:t>
                      </a:r>
                      <a:r>
                        <a:rPr b="1" lang="ko" sz="1200">
                          <a:solidFill>
                            <a:schemeClr val="dk1"/>
                          </a:solidFill>
                        </a:rPr>
                        <a:t>scary</a:t>
                      </a: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":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18.06116798735967,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"venue": 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15.690581430580515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"professionally”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15.60177798964724,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"chess"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14.745316813103734,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"effort"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14.727896582159193,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"stardust"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13.16374860641545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8069100" y="0"/>
            <a:ext cx="74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142">
                <a:solidFill>
                  <a:srgbClr val="351C75"/>
                </a:solidFill>
              </a:rPr>
              <a:t>서론</a:t>
            </a:r>
            <a:endParaRPr b="1" sz="2142">
              <a:solidFill>
                <a:srgbClr val="351C75"/>
              </a:solidFill>
            </a:endParaRPr>
          </a:p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567300" y="507650"/>
            <a:ext cx="232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Goals</a:t>
            </a:r>
            <a:endParaRPr sz="2100"/>
          </a:p>
        </p:txBody>
      </p:sp>
      <p:sp>
        <p:nvSpPr>
          <p:cNvPr id="92" name="Google Shape;92;p16"/>
          <p:cNvSpPr/>
          <p:nvPr/>
        </p:nvSpPr>
        <p:spPr>
          <a:xfrm>
            <a:off x="429900" y="725300"/>
            <a:ext cx="137400" cy="1374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16"/>
          <p:cNvCxnSpPr/>
          <p:nvPr/>
        </p:nvCxnSpPr>
        <p:spPr>
          <a:xfrm rot="10800000">
            <a:off x="264450" y="461975"/>
            <a:ext cx="86151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6"/>
          <p:cNvSpPr txBox="1"/>
          <p:nvPr/>
        </p:nvSpPr>
        <p:spPr>
          <a:xfrm>
            <a:off x="101450" y="1126025"/>
            <a:ext cx="79074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1. </a:t>
            </a:r>
            <a:r>
              <a:rPr lang="ko" sz="1700"/>
              <a:t>네이버 뉴스 클러스터링 알고리즘 분석 </a:t>
            </a:r>
            <a:endParaRPr sz="17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2. 뉴스 기사 클러스터링 문제 정의 </a:t>
            </a:r>
            <a:endParaRPr sz="17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3. 알고리즘 분석 기반 시스템 구조 설계 및 방법론 선택</a:t>
            </a:r>
            <a:endParaRPr sz="17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4. 클러스터링에 필요한 모델 구축 </a:t>
            </a:r>
            <a:endParaRPr sz="17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5. 각 클러스터에 대한 Topic modeling 및 의미분석</a:t>
            </a:r>
            <a:endParaRPr sz="17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2"/>
          <p:cNvSpPr txBox="1"/>
          <p:nvPr>
            <p:ph type="title"/>
          </p:nvPr>
        </p:nvSpPr>
        <p:spPr>
          <a:xfrm>
            <a:off x="623400" y="4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120"/>
              <a:t>클러스터 별 </a:t>
            </a:r>
            <a:r>
              <a:rPr lang="ko" sz="2120"/>
              <a:t>상위 10개 단어</a:t>
            </a:r>
            <a:r>
              <a:rPr lang="ko" sz="2120"/>
              <a:t> - 클러스터 #5</a:t>
            </a:r>
            <a:endParaRPr sz="2120"/>
          </a:p>
        </p:txBody>
      </p:sp>
      <p:sp>
        <p:nvSpPr>
          <p:cNvPr id="556" name="Google Shape;556;p52"/>
          <p:cNvSpPr/>
          <p:nvPr/>
        </p:nvSpPr>
        <p:spPr>
          <a:xfrm>
            <a:off x="311700" y="218800"/>
            <a:ext cx="185700" cy="1857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2"/>
          <p:cNvSpPr txBox="1"/>
          <p:nvPr/>
        </p:nvSpPr>
        <p:spPr>
          <a:xfrm>
            <a:off x="392000" y="404500"/>
            <a:ext cx="7501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-"/>
            </a:pPr>
            <a:r>
              <a:rPr lang="ko" sz="1500">
                <a:solidFill>
                  <a:srgbClr val="0D0D0D"/>
                </a:solidFill>
                <a:highlight>
                  <a:srgbClr val="FFFFFF"/>
                </a:highlight>
              </a:rPr>
              <a:t>클러스터 내 기사 수 : </a:t>
            </a:r>
            <a:r>
              <a:rPr lang="ko" sz="1500">
                <a:solidFill>
                  <a:schemeClr val="dk1"/>
                </a:solidFill>
              </a:rPr>
              <a:t>297 건</a:t>
            </a:r>
            <a:r>
              <a:rPr lang="ko" sz="150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558" name="Google Shape;558;p52"/>
          <p:cNvGraphicFramePr/>
          <p:nvPr/>
        </p:nvGraphicFramePr>
        <p:xfrm>
          <a:off x="1051050" y="105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{FA1B3F41-2337-4937-A9B5-C1D64C1FBBB2}</a:tableStyleId>
              </a:tblPr>
              <a:tblGrid>
                <a:gridCol w="3339075"/>
                <a:gridCol w="2621425"/>
              </a:tblGrid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FFF8DF"/>
                          </a:solidFill>
                        </a:rPr>
                        <a:t>단어</a:t>
                      </a:r>
                      <a:endParaRPr b="1" sz="1100">
                        <a:solidFill>
                          <a:srgbClr val="FFF8D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55A6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5A6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5A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5A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5A6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>
                          <a:solidFill>
                            <a:srgbClr val="FFF8DF"/>
                          </a:solidFill>
                        </a:rPr>
                        <a:t>TF-IDF 점수</a:t>
                      </a:r>
                      <a:endParaRPr b="1" sz="1200">
                        <a:solidFill>
                          <a:srgbClr val="FFF8D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55A6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5A6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5A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5A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5A64"/>
                    </a:solidFill>
                  </a:tcPr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"creditable"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455A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26.63278040540817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455A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"injur</a:t>
                      </a: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e</a:t>
                      </a: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s"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23.155731786173682,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"exploiting"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19.40227724721077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"declined"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19.288115672724686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"scary"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18.06116798735967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"venue"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15.690581430580515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"professionally"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15.60177798964724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"chess"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14.745316813103734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"effort"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14.727896582159193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"stardust": 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13.16374860641545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3"/>
          <p:cNvSpPr txBox="1"/>
          <p:nvPr>
            <p:ph type="title"/>
          </p:nvPr>
        </p:nvSpPr>
        <p:spPr>
          <a:xfrm>
            <a:off x="623400" y="4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120"/>
              <a:t>클러스터 별 상위 10개 단어 - 클러스터 #6</a:t>
            </a:r>
            <a:endParaRPr sz="2120"/>
          </a:p>
        </p:txBody>
      </p:sp>
      <p:sp>
        <p:nvSpPr>
          <p:cNvPr id="564" name="Google Shape;564;p53"/>
          <p:cNvSpPr/>
          <p:nvPr/>
        </p:nvSpPr>
        <p:spPr>
          <a:xfrm>
            <a:off x="311700" y="218800"/>
            <a:ext cx="185700" cy="1857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53"/>
          <p:cNvSpPr txBox="1"/>
          <p:nvPr/>
        </p:nvSpPr>
        <p:spPr>
          <a:xfrm>
            <a:off x="392000" y="404500"/>
            <a:ext cx="7501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-"/>
            </a:pPr>
            <a:r>
              <a:rPr lang="ko" sz="1500">
                <a:solidFill>
                  <a:srgbClr val="0D0D0D"/>
                </a:solidFill>
                <a:highlight>
                  <a:srgbClr val="FFFFFF"/>
                </a:highlight>
              </a:rPr>
              <a:t>클러스터 내 기사 수 : 2,436 건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566" name="Google Shape;566;p53"/>
          <p:cNvGraphicFramePr/>
          <p:nvPr/>
        </p:nvGraphicFramePr>
        <p:xfrm>
          <a:off x="1051050" y="90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{FA1B3F41-2337-4937-A9B5-C1D64C1FBBB2}</a:tableStyleId>
              </a:tblPr>
              <a:tblGrid>
                <a:gridCol w="3339075"/>
                <a:gridCol w="2621425"/>
              </a:tblGrid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FFF8DF"/>
                          </a:solidFill>
                        </a:rPr>
                        <a:t>단어</a:t>
                      </a:r>
                      <a:endParaRPr b="1" sz="1100">
                        <a:solidFill>
                          <a:srgbClr val="FFF8D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5A6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>
                          <a:solidFill>
                            <a:srgbClr val="FFF8DF"/>
                          </a:solidFill>
                        </a:rPr>
                        <a:t>TF-IDF 점수</a:t>
                      </a:r>
                      <a:endParaRPr b="1" sz="1200">
                        <a:solidFill>
                          <a:srgbClr val="FFF8D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5A64"/>
                    </a:solidFill>
                  </a:tcPr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"gamepr"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32.97940095174935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"confined"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25.599542336603186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"aging"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24.62500044163629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"heartbreaker"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21.508645718345313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"infrastructure"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20.858250064443936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"riet"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20.699619638749823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"happen"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18.05602739149836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3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"nineread"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17.97469778517522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"starscar"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15.88126280103921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"prodigieshistory"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14.42247452175076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4"/>
          <p:cNvSpPr txBox="1"/>
          <p:nvPr>
            <p:ph type="title"/>
          </p:nvPr>
        </p:nvSpPr>
        <p:spPr>
          <a:xfrm>
            <a:off x="623400" y="503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결론</a:t>
            </a:r>
            <a:endParaRPr/>
          </a:p>
        </p:txBody>
      </p:sp>
      <p:sp>
        <p:nvSpPr>
          <p:cNvPr id="572" name="Google Shape;572;p54"/>
          <p:cNvSpPr/>
          <p:nvPr/>
        </p:nvSpPr>
        <p:spPr>
          <a:xfrm>
            <a:off x="311700" y="676000"/>
            <a:ext cx="185700" cy="1857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54"/>
          <p:cNvSpPr txBox="1"/>
          <p:nvPr>
            <p:ph type="title"/>
          </p:nvPr>
        </p:nvSpPr>
        <p:spPr>
          <a:xfrm>
            <a:off x="8069100" y="0"/>
            <a:ext cx="74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142">
                <a:solidFill>
                  <a:srgbClr val="351C75"/>
                </a:solidFill>
              </a:rPr>
              <a:t>결론</a:t>
            </a:r>
            <a:endParaRPr b="1" sz="2142">
              <a:solidFill>
                <a:srgbClr val="351C75"/>
              </a:solidFill>
            </a:endParaRPr>
          </a:p>
        </p:txBody>
      </p:sp>
      <p:cxnSp>
        <p:nvCxnSpPr>
          <p:cNvPr id="574" name="Google Shape;574;p54"/>
          <p:cNvCxnSpPr/>
          <p:nvPr/>
        </p:nvCxnSpPr>
        <p:spPr>
          <a:xfrm rot="10800000">
            <a:off x="264450" y="461975"/>
            <a:ext cx="86151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5" name="Google Shape;575;p54"/>
          <p:cNvSpPr txBox="1"/>
          <p:nvPr/>
        </p:nvSpPr>
        <p:spPr>
          <a:xfrm>
            <a:off x="311700" y="1197000"/>
            <a:ext cx="85680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Char char="●"/>
            </a:pPr>
            <a:r>
              <a:rPr b="1" lang="ko" sz="1700">
                <a:solidFill>
                  <a:srgbClr val="0D0D0D"/>
                </a:solidFill>
                <a:highlight>
                  <a:srgbClr val="FFFFFF"/>
                </a:highlight>
              </a:rPr>
              <a:t>TF-IDF 및 클러스터링을 통해 유사 주제를 가진 기사끼리 분류 가능성 시사</a:t>
            </a:r>
            <a:endParaRPr b="1" sz="17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Char char="●"/>
            </a:pPr>
            <a:r>
              <a:rPr b="1" lang="ko" sz="1700">
                <a:solidFill>
                  <a:srgbClr val="0D0D0D"/>
                </a:solidFill>
                <a:highlight>
                  <a:srgbClr val="FFFFFF"/>
                </a:highlight>
              </a:rPr>
              <a:t>클러스터링 기준이 일반적인 뉴스 주제가 아닌 특정 이슈나 사건을 기준으로 군집이 생성되는 것으로 보임. </a:t>
            </a:r>
            <a:endParaRPr b="1" sz="17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Char char="●"/>
            </a:pPr>
            <a:r>
              <a:rPr b="1" lang="ko" sz="1700">
                <a:solidFill>
                  <a:srgbClr val="0D0D0D"/>
                </a:solidFill>
                <a:highlight>
                  <a:srgbClr val="FFFFFF"/>
                </a:highlight>
              </a:rPr>
              <a:t>현재 다음 문제 존재</a:t>
            </a:r>
            <a:endParaRPr b="1" sz="17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Char char="○"/>
            </a:pPr>
            <a:r>
              <a:rPr b="1" lang="ko" sz="1700">
                <a:solidFill>
                  <a:srgbClr val="0D0D0D"/>
                </a:solidFill>
                <a:highlight>
                  <a:srgbClr val="FFFFFF"/>
                </a:highlight>
              </a:rPr>
              <a:t>물리적 한계:</a:t>
            </a:r>
            <a:r>
              <a:rPr lang="ko" sz="1700">
                <a:solidFill>
                  <a:srgbClr val="0D0D0D"/>
                </a:solidFill>
                <a:highlight>
                  <a:srgbClr val="FFFFFF"/>
                </a:highlight>
              </a:rPr>
              <a:t> 컴퓨터 성능으로 인한 기사 1만건에 대한 클러스터링이 불가능</a:t>
            </a:r>
            <a:endParaRPr sz="17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Char char="○"/>
            </a:pPr>
            <a:r>
              <a:rPr b="1" lang="ko" sz="1700">
                <a:solidFill>
                  <a:srgbClr val="0D0D0D"/>
                </a:solidFill>
                <a:highlight>
                  <a:srgbClr val="FFFFFF"/>
                </a:highlight>
              </a:rPr>
              <a:t>성능적 한계: </a:t>
            </a:r>
            <a:r>
              <a:rPr lang="ko" sz="1700">
                <a:solidFill>
                  <a:srgbClr val="0D0D0D"/>
                </a:solidFill>
                <a:highlight>
                  <a:srgbClr val="FFFFFF"/>
                </a:highlight>
              </a:rPr>
              <a:t>기사 1만건 이상 부터는 클러스터링 결과가 좋치 못하며, 잘 못된 전처리로 인해 의미 없는 단어들이 성능에 영향을 줌 </a:t>
            </a:r>
            <a:endParaRPr sz="17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Char char="○"/>
            </a:pPr>
            <a:r>
              <a:rPr b="1" lang="ko" sz="1700">
                <a:solidFill>
                  <a:srgbClr val="0D0D0D"/>
                </a:solidFill>
                <a:highlight>
                  <a:srgbClr val="FFFFFF"/>
                </a:highlight>
              </a:rPr>
              <a:t>의미 해석의 한계: </a:t>
            </a:r>
            <a:r>
              <a:rPr lang="ko" sz="1700">
                <a:solidFill>
                  <a:srgbClr val="0D0D0D"/>
                </a:solidFill>
                <a:highlight>
                  <a:srgbClr val="FFFFFF"/>
                </a:highlight>
              </a:rPr>
              <a:t>각 클러스터링에 대한 주제어나 주요 주제를 추출하였지만, 실제로 이 결과가 유의미한지 미검증</a:t>
            </a:r>
            <a:endParaRPr sz="17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5"/>
          <p:cNvSpPr txBox="1"/>
          <p:nvPr>
            <p:ph type="title"/>
          </p:nvPr>
        </p:nvSpPr>
        <p:spPr>
          <a:xfrm>
            <a:off x="623400" y="503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결론</a:t>
            </a:r>
            <a:endParaRPr/>
          </a:p>
        </p:txBody>
      </p:sp>
      <p:sp>
        <p:nvSpPr>
          <p:cNvPr id="581" name="Google Shape;581;p55"/>
          <p:cNvSpPr/>
          <p:nvPr/>
        </p:nvSpPr>
        <p:spPr>
          <a:xfrm>
            <a:off x="311700" y="676000"/>
            <a:ext cx="185700" cy="1857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55"/>
          <p:cNvSpPr txBox="1"/>
          <p:nvPr>
            <p:ph type="title"/>
          </p:nvPr>
        </p:nvSpPr>
        <p:spPr>
          <a:xfrm>
            <a:off x="8069100" y="0"/>
            <a:ext cx="74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142">
                <a:solidFill>
                  <a:srgbClr val="351C75"/>
                </a:solidFill>
              </a:rPr>
              <a:t>결론</a:t>
            </a:r>
            <a:endParaRPr b="1" sz="2142">
              <a:solidFill>
                <a:srgbClr val="351C75"/>
              </a:solidFill>
            </a:endParaRPr>
          </a:p>
        </p:txBody>
      </p:sp>
      <p:cxnSp>
        <p:nvCxnSpPr>
          <p:cNvPr id="583" name="Google Shape;583;p55"/>
          <p:cNvCxnSpPr/>
          <p:nvPr/>
        </p:nvCxnSpPr>
        <p:spPr>
          <a:xfrm rot="10800000">
            <a:off x="264450" y="461975"/>
            <a:ext cx="86151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4" name="Google Shape;584;p55"/>
          <p:cNvSpPr txBox="1"/>
          <p:nvPr/>
        </p:nvSpPr>
        <p:spPr>
          <a:xfrm>
            <a:off x="311700" y="1197000"/>
            <a:ext cx="8568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Char char="●"/>
            </a:pPr>
            <a:r>
              <a:rPr lang="ko" sz="1700">
                <a:solidFill>
                  <a:srgbClr val="0D0D0D"/>
                </a:solidFill>
                <a:highlight>
                  <a:srgbClr val="FFFFFF"/>
                </a:highlight>
              </a:rPr>
              <a:t>TF-IDF 및 클러스터링을 통해 </a:t>
            </a:r>
            <a:r>
              <a:rPr b="1" lang="ko" sz="1700">
                <a:solidFill>
                  <a:srgbClr val="0D0D0D"/>
                </a:solidFill>
                <a:highlight>
                  <a:srgbClr val="FFFFFF"/>
                </a:highlight>
              </a:rPr>
              <a:t>유사 주제를 가진 기사끼리 분류</a:t>
            </a:r>
            <a:r>
              <a:rPr lang="ko" sz="1700">
                <a:solidFill>
                  <a:srgbClr val="0D0D0D"/>
                </a:solidFill>
                <a:highlight>
                  <a:srgbClr val="FFFFFF"/>
                </a:highlight>
              </a:rPr>
              <a:t> 가능성 시사</a:t>
            </a:r>
            <a:endParaRPr sz="17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Char char="●"/>
            </a:pPr>
            <a:r>
              <a:rPr lang="ko" sz="1700">
                <a:solidFill>
                  <a:srgbClr val="0D0D0D"/>
                </a:solidFill>
                <a:highlight>
                  <a:srgbClr val="FFFFFF"/>
                </a:highlight>
              </a:rPr>
              <a:t>클러스터링 기준이 일반적인 뉴스 주제가 아닌 </a:t>
            </a:r>
            <a:r>
              <a:rPr b="1" lang="ko" sz="1700">
                <a:solidFill>
                  <a:srgbClr val="0D0D0D"/>
                </a:solidFill>
                <a:highlight>
                  <a:srgbClr val="FFFFFF"/>
                </a:highlight>
              </a:rPr>
              <a:t>특정 이슈나 사건</a:t>
            </a:r>
            <a:r>
              <a:rPr lang="ko" sz="1700">
                <a:solidFill>
                  <a:srgbClr val="0D0D0D"/>
                </a:solidFill>
                <a:highlight>
                  <a:srgbClr val="FFFFFF"/>
                </a:highlight>
              </a:rPr>
              <a:t>을 기준으로 군집이 생성되는 것으로 보임. </a:t>
            </a:r>
            <a:endParaRPr sz="17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Char char="●"/>
            </a:pPr>
            <a:r>
              <a:rPr lang="ko" sz="1700">
                <a:solidFill>
                  <a:srgbClr val="0D0D0D"/>
                </a:solidFill>
                <a:highlight>
                  <a:srgbClr val="FFFFFF"/>
                </a:highlight>
              </a:rPr>
              <a:t>추가적으로 다음과 같은 문제점들이 존재</a:t>
            </a:r>
            <a:endParaRPr sz="17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585" name="Google Shape;585;p55"/>
          <p:cNvGraphicFramePr/>
          <p:nvPr/>
        </p:nvGraphicFramePr>
        <p:xfrm>
          <a:off x="952500" y="311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{FA1B3F41-2337-4937-A9B5-C1D64C1FBBB2}</a:tableStyleId>
              </a:tblPr>
              <a:tblGrid>
                <a:gridCol w="1887700"/>
                <a:gridCol w="5351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rgbClr val="FFF8DF"/>
                          </a:solidFill>
                        </a:rPr>
                        <a:t>물리적 한계</a:t>
                      </a:r>
                      <a:endParaRPr sz="1600">
                        <a:solidFill>
                          <a:srgbClr val="FFF8D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55A6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0D0D0D"/>
                          </a:solidFill>
                          <a:highlight>
                            <a:schemeClr val="lt1"/>
                          </a:highlight>
                        </a:rPr>
                        <a:t>메모리 한계로</a:t>
                      </a:r>
                      <a:r>
                        <a:rPr lang="ko" sz="1500">
                          <a:solidFill>
                            <a:srgbClr val="0D0D0D"/>
                          </a:solidFill>
                          <a:highlight>
                            <a:schemeClr val="lt1"/>
                          </a:highlight>
                        </a:rPr>
                        <a:t> 인해 기사 6만건에 대해 클러스터링이 불가능.</a:t>
                      </a:r>
                      <a:endParaRPr sz="1500">
                        <a:solidFill>
                          <a:srgbClr val="0D0D0D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rgbClr val="FFF8DF"/>
                          </a:solidFill>
                        </a:rPr>
                        <a:t>성능적 한계</a:t>
                      </a:r>
                      <a:endParaRPr sz="1600">
                        <a:solidFill>
                          <a:srgbClr val="FFF8D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55A6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D0D0D"/>
                          </a:solidFill>
                          <a:highlight>
                            <a:schemeClr val="lt1"/>
                          </a:highlight>
                        </a:rPr>
                        <a:t>기사 1만건 이상 부터는 클러스터링 결과가 좋지않으며, 잘못된 전처리로 인해 의미 없는 단어들이 성능에 영향을 줌 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rgbClr val="FFF8DF"/>
                          </a:solidFill>
                        </a:rPr>
                        <a:t>의미 해석의 한계</a:t>
                      </a:r>
                      <a:endParaRPr sz="1600">
                        <a:solidFill>
                          <a:srgbClr val="FFF8D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55A6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D0D0D"/>
                          </a:solidFill>
                          <a:highlight>
                            <a:schemeClr val="lt1"/>
                          </a:highlight>
                        </a:rPr>
                        <a:t>각 클러스터링에 대한 주제어나 주요 주제를 추출하였지만, 실제로 이 결과가 유의미한지 미검증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6"/>
          <p:cNvSpPr txBox="1"/>
          <p:nvPr>
            <p:ph type="title"/>
          </p:nvPr>
        </p:nvSpPr>
        <p:spPr>
          <a:xfrm>
            <a:off x="623400" y="503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후속 계획</a:t>
            </a:r>
            <a:endParaRPr/>
          </a:p>
        </p:txBody>
      </p:sp>
      <p:sp>
        <p:nvSpPr>
          <p:cNvPr id="591" name="Google Shape;591;p56"/>
          <p:cNvSpPr/>
          <p:nvPr/>
        </p:nvSpPr>
        <p:spPr>
          <a:xfrm>
            <a:off x="311700" y="676000"/>
            <a:ext cx="185700" cy="1857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56"/>
          <p:cNvSpPr txBox="1"/>
          <p:nvPr>
            <p:ph type="title"/>
          </p:nvPr>
        </p:nvSpPr>
        <p:spPr>
          <a:xfrm>
            <a:off x="8069100" y="0"/>
            <a:ext cx="74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142">
                <a:solidFill>
                  <a:srgbClr val="351C75"/>
                </a:solidFill>
              </a:rPr>
              <a:t>결론</a:t>
            </a:r>
            <a:endParaRPr b="1" sz="2142">
              <a:solidFill>
                <a:srgbClr val="351C75"/>
              </a:solidFill>
            </a:endParaRPr>
          </a:p>
        </p:txBody>
      </p:sp>
      <p:cxnSp>
        <p:nvCxnSpPr>
          <p:cNvPr id="593" name="Google Shape;593;p56"/>
          <p:cNvCxnSpPr/>
          <p:nvPr/>
        </p:nvCxnSpPr>
        <p:spPr>
          <a:xfrm rot="10800000">
            <a:off x="264450" y="461975"/>
            <a:ext cx="86151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4" name="Google Shape;594;p56"/>
          <p:cNvSpPr txBox="1"/>
          <p:nvPr/>
        </p:nvSpPr>
        <p:spPr>
          <a:xfrm>
            <a:off x="311700" y="1197000"/>
            <a:ext cx="85680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2100">
                <a:solidFill>
                  <a:schemeClr val="dk1"/>
                </a:solidFill>
              </a:rPr>
              <a:t>문서 수집 및 모델 작동 </a:t>
            </a:r>
            <a:r>
              <a:rPr b="1" lang="ko" sz="2100">
                <a:solidFill>
                  <a:schemeClr val="dk1"/>
                </a:solidFill>
              </a:rPr>
              <a:t>배치 자동화</a:t>
            </a:r>
            <a:r>
              <a:rPr lang="ko" sz="2100">
                <a:solidFill>
                  <a:schemeClr val="dk1"/>
                </a:solidFill>
              </a:rPr>
              <a:t> </a:t>
            </a:r>
            <a:endParaRPr sz="21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2100">
                <a:solidFill>
                  <a:schemeClr val="dk1"/>
                </a:solidFill>
              </a:rPr>
              <a:t>모델 등 시스템 </a:t>
            </a:r>
            <a:r>
              <a:rPr b="1" lang="ko" sz="2100">
                <a:solidFill>
                  <a:schemeClr val="dk1"/>
                </a:solidFill>
              </a:rPr>
              <a:t>최적화</a:t>
            </a:r>
            <a:endParaRPr b="1" sz="21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2100">
                <a:solidFill>
                  <a:schemeClr val="dk1"/>
                </a:solidFill>
              </a:rPr>
              <a:t>추출한 주제 및 주제어에서 </a:t>
            </a:r>
            <a:r>
              <a:rPr b="1" lang="ko" sz="2100">
                <a:solidFill>
                  <a:schemeClr val="dk1"/>
                </a:solidFill>
              </a:rPr>
              <a:t>의미 있는 단어 자동 추출</a:t>
            </a:r>
            <a:endParaRPr b="1" sz="21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2100">
                <a:solidFill>
                  <a:schemeClr val="dk1"/>
                </a:solidFill>
              </a:rPr>
              <a:t>토큰화 작업 </a:t>
            </a:r>
            <a:r>
              <a:rPr b="1" lang="ko" sz="2100">
                <a:solidFill>
                  <a:schemeClr val="dk1"/>
                </a:solidFill>
              </a:rPr>
              <a:t>성능 개선</a:t>
            </a:r>
            <a:r>
              <a:rPr lang="ko" sz="2100">
                <a:solidFill>
                  <a:schemeClr val="dk1"/>
                </a:solidFill>
              </a:rPr>
              <a:t> </a:t>
            </a:r>
            <a:endParaRPr sz="1000">
              <a:solidFill>
                <a:srgbClr val="0D0D0D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7"/>
          <p:cNvSpPr txBox="1"/>
          <p:nvPr>
            <p:ph type="title"/>
          </p:nvPr>
        </p:nvSpPr>
        <p:spPr>
          <a:xfrm>
            <a:off x="623400" y="503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참고자료</a:t>
            </a:r>
            <a:endParaRPr/>
          </a:p>
        </p:txBody>
      </p:sp>
      <p:sp>
        <p:nvSpPr>
          <p:cNvPr id="600" name="Google Shape;600;p57"/>
          <p:cNvSpPr/>
          <p:nvPr/>
        </p:nvSpPr>
        <p:spPr>
          <a:xfrm>
            <a:off x="311700" y="676000"/>
            <a:ext cx="185700" cy="1857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57"/>
          <p:cNvSpPr txBox="1"/>
          <p:nvPr>
            <p:ph type="title"/>
          </p:nvPr>
        </p:nvSpPr>
        <p:spPr>
          <a:xfrm>
            <a:off x="8069100" y="0"/>
            <a:ext cx="74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142">
                <a:solidFill>
                  <a:srgbClr val="351C75"/>
                </a:solidFill>
              </a:rPr>
              <a:t>결론</a:t>
            </a:r>
            <a:endParaRPr b="1" sz="2142">
              <a:solidFill>
                <a:srgbClr val="351C75"/>
              </a:solidFill>
            </a:endParaRPr>
          </a:p>
        </p:txBody>
      </p:sp>
      <p:cxnSp>
        <p:nvCxnSpPr>
          <p:cNvPr id="602" name="Google Shape;602;p57"/>
          <p:cNvCxnSpPr/>
          <p:nvPr/>
        </p:nvCxnSpPr>
        <p:spPr>
          <a:xfrm rot="10800000">
            <a:off x="264450" y="461975"/>
            <a:ext cx="86151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3" name="Google Shape;603;p57"/>
          <p:cNvSpPr txBox="1"/>
          <p:nvPr/>
        </p:nvSpPr>
        <p:spPr>
          <a:xfrm>
            <a:off x="311700" y="1197000"/>
            <a:ext cx="8568000" cy="26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네이버 뉴스 알고리즘: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https://media.naver.com/algorithm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클러스터링 알고리즘: </a:t>
            </a:r>
            <a:r>
              <a:rPr lang="ko" u="sng">
                <a:solidFill>
                  <a:schemeClr val="hlink"/>
                </a:solidFill>
                <a:hlinkClick r:id="rId4"/>
              </a:rPr>
              <a:t>https://docs.scipy.org/doc/scipy/reference/generated/scipy.cluster.hierarchy.linkage.html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TF-IDF, word embedding, Cosine Similarity : https://wikidocs.net/31698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529600" y="453275"/>
            <a:ext cx="3425700" cy="116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1. </a:t>
            </a:r>
            <a:r>
              <a:rPr b="1" lang="ko"/>
              <a:t>기사 선별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최대 36시간 모든 기사(평균 2만 5000여건)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단, 짧은 기사, 외국어 기사 제외 </a:t>
            </a:r>
            <a:endParaRPr sz="1300"/>
          </a:p>
        </p:txBody>
      </p:sp>
      <p:sp>
        <p:nvSpPr>
          <p:cNvPr id="100" name="Google Shape;100;p17"/>
          <p:cNvSpPr/>
          <p:nvPr/>
        </p:nvSpPr>
        <p:spPr>
          <a:xfrm>
            <a:off x="4546775" y="453275"/>
            <a:ext cx="3425700" cy="116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2</a:t>
            </a:r>
            <a:r>
              <a:rPr b="1" lang="ko">
                <a:solidFill>
                  <a:schemeClr val="dk1"/>
                </a:solidFill>
              </a:rPr>
              <a:t>. 형태소 분석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선별된 기사를 대상으로 형태소 분석 및 용언 복원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529600" y="2080025"/>
            <a:ext cx="3425700" cy="116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3</a:t>
            </a:r>
            <a:r>
              <a:rPr b="1" lang="ko">
                <a:solidFill>
                  <a:schemeClr val="dk1"/>
                </a:solidFill>
              </a:rPr>
              <a:t>. 기사 벡터화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형태소 분석이 완료된 기사들을 대상으로 TF-IDF 기반 문서 임베딩 진행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4546775" y="2080025"/>
            <a:ext cx="3425700" cy="116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4</a:t>
            </a:r>
            <a:r>
              <a:rPr b="1" lang="ko">
                <a:solidFill>
                  <a:schemeClr val="dk1"/>
                </a:solidFill>
              </a:rPr>
              <a:t>. 유사도 측정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코사인 유사도(Cosine Similarity) 기반 각문서간 유사도 측정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529600" y="3706775"/>
            <a:ext cx="3425700" cy="116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5</a:t>
            </a:r>
            <a:r>
              <a:rPr b="1" lang="ko">
                <a:solidFill>
                  <a:schemeClr val="dk1"/>
                </a:solidFill>
              </a:rPr>
              <a:t>. 뉴스 클러스터링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유사도 결과 바탕 `Hierarchical agglomerative Clustering` 계층 군집화 진행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4546775" y="3706775"/>
            <a:ext cx="3425700" cy="116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6</a:t>
            </a:r>
            <a:r>
              <a:rPr b="1" lang="ko">
                <a:solidFill>
                  <a:schemeClr val="dk1"/>
                </a:solidFill>
              </a:rPr>
              <a:t>. 클러스터 점수 부여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클러스터의 전체 기사수, 최근에 작성된 기사가 많을 수록 높은 점수 부여 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367850" y="76625"/>
            <a:ext cx="431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highlight>
                  <a:schemeClr val="lt1"/>
                </a:highlight>
              </a:rPr>
              <a:t>네</a:t>
            </a:r>
            <a:r>
              <a:rPr lang="ko" sz="1800">
                <a:solidFill>
                  <a:schemeClr val="dk1"/>
                </a:solidFill>
                <a:highlight>
                  <a:schemeClr val="lt1"/>
                </a:highlight>
              </a:rPr>
              <a:t>이버 뉴스 클러스터링 알고리즘 </a:t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201300" y="115700"/>
            <a:ext cx="137400" cy="1374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8069100" y="0"/>
            <a:ext cx="74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142">
                <a:solidFill>
                  <a:srgbClr val="351C75"/>
                </a:solidFill>
              </a:rPr>
              <a:t>서론</a:t>
            </a:r>
            <a:endParaRPr b="1" sz="2142">
              <a:solidFill>
                <a:srgbClr val="351C75"/>
              </a:solidFill>
            </a:endParaRPr>
          </a:p>
        </p:txBody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567300" y="507650"/>
            <a:ext cx="232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문제정의</a:t>
            </a:r>
            <a:endParaRPr sz="2100"/>
          </a:p>
        </p:txBody>
      </p:sp>
      <p:sp>
        <p:nvSpPr>
          <p:cNvPr id="113" name="Google Shape;113;p18"/>
          <p:cNvSpPr/>
          <p:nvPr/>
        </p:nvSpPr>
        <p:spPr>
          <a:xfrm>
            <a:off x="429900" y="725300"/>
            <a:ext cx="137400" cy="1374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18"/>
          <p:cNvCxnSpPr/>
          <p:nvPr/>
        </p:nvCxnSpPr>
        <p:spPr>
          <a:xfrm rot="10800000">
            <a:off x="264450" y="461975"/>
            <a:ext cx="86151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50" y="1519975"/>
            <a:ext cx="7633049" cy="30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635550" y="961250"/>
            <a:ext cx="824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</a:rPr>
              <a:t>알고리즘 분석 후 정의한 문제들은 다음과 같습니다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9"/>
          <p:cNvGrpSpPr/>
          <p:nvPr/>
        </p:nvGrpSpPr>
        <p:grpSpPr>
          <a:xfrm>
            <a:off x="528943" y="766627"/>
            <a:ext cx="7697926" cy="4230322"/>
            <a:chOff x="490800" y="104975"/>
            <a:chExt cx="8116750" cy="4510900"/>
          </a:xfrm>
        </p:grpSpPr>
        <p:sp>
          <p:nvSpPr>
            <p:cNvPr id="122" name="Google Shape;122;p19"/>
            <p:cNvSpPr/>
            <p:nvPr/>
          </p:nvSpPr>
          <p:spPr>
            <a:xfrm>
              <a:off x="2104150" y="104975"/>
              <a:ext cx="6503400" cy="2163600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490800" y="386500"/>
              <a:ext cx="1030500" cy="753900"/>
            </a:xfrm>
            <a:prstGeom prst="snip1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643200" y="538900"/>
              <a:ext cx="1030500" cy="753900"/>
            </a:xfrm>
            <a:prstGeom prst="snip1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795600" y="691300"/>
              <a:ext cx="1030500" cy="753900"/>
            </a:xfrm>
            <a:prstGeom prst="snip1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Dataset</a:t>
              </a: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2466450" y="386500"/>
              <a:ext cx="1465200" cy="13932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/>
                <a:t>english_news_lake</a:t>
              </a:r>
              <a:endParaRPr sz="1500"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3421075" y="2676525"/>
              <a:ext cx="1254900" cy="658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전처리 + 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hash key 할당</a:t>
              </a:r>
              <a:endParaRPr sz="1200"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4571988" y="386500"/>
              <a:ext cx="1465200" cy="13932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solidFill>
                    <a:schemeClr val="dk1"/>
                  </a:solidFill>
                </a:rPr>
                <a:t>english_news_warehouse</a:t>
              </a:r>
              <a:endParaRPr sz="1500"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6677538" y="386500"/>
              <a:ext cx="1465200" cy="13932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solidFill>
                    <a:schemeClr val="dk1"/>
                  </a:solidFill>
                </a:rPr>
                <a:t>english_news_tokenized</a:t>
              </a:r>
              <a:endParaRPr sz="1500">
                <a:solidFill>
                  <a:schemeClr val="dk1"/>
                </a:solidFill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6037200" y="2676525"/>
              <a:ext cx="949500" cy="658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토큰화</a:t>
              </a:r>
              <a:endParaRPr/>
            </a:p>
          </p:txBody>
        </p:sp>
        <p:cxnSp>
          <p:nvCxnSpPr>
            <p:cNvPr id="131" name="Google Shape;131;p19"/>
            <p:cNvCxnSpPr>
              <a:stCxn id="125" idx="0"/>
              <a:endCxn id="126" idx="2"/>
            </p:cNvCxnSpPr>
            <p:nvPr/>
          </p:nvCxnSpPr>
          <p:spPr>
            <a:xfrm>
              <a:off x="1826100" y="1068250"/>
              <a:ext cx="640200" cy="1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2" name="Google Shape;132;p19"/>
            <p:cNvCxnSpPr>
              <a:stCxn id="126" idx="3"/>
              <a:endCxn id="127" idx="1"/>
            </p:cNvCxnSpPr>
            <p:nvPr/>
          </p:nvCxnSpPr>
          <p:spPr>
            <a:xfrm flipH="1" rot="-5400000">
              <a:off x="2697000" y="2281750"/>
              <a:ext cx="1226100" cy="2220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3" name="Google Shape;133;p19"/>
            <p:cNvCxnSpPr>
              <a:stCxn id="127" idx="3"/>
            </p:cNvCxnSpPr>
            <p:nvPr/>
          </p:nvCxnSpPr>
          <p:spPr>
            <a:xfrm flipH="1" rot="10800000">
              <a:off x="4675975" y="1770075"/>
              <a:ext cx="529500" cy="12357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4" name="Google Shape;134;p19"/>
            <p:cNvCxnSpPr>
              <a:stCxn id="128" idx="3"/>
              <a:endCxn id="130" idx="1"/>
            </p:cNvCxnSpPr>
            <p:nvPr/>
          </p:nvCxnSpPr>
          <p:spPr>
            <a:xfrm flipH="1" rot="-5400000">
              <a:off x="5057838" y="2026450"/>
              <a:ext cx="1226100" cy="7326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5" name="Google Shape;135;p19"/>
            <p:cNvCxnSpPr>
              <a:stCxn id="130" idx="3"/>
              <a:endCxn id="129" idx="3"/>
            </p:cNvCxnSpPr>
            <p:nvPr/>
          </p:nvCxnSpPr>
          <p:spPr>
            <a:xfrm flipH="1" rot="10800000">
              <a:off x="6986700" y="1779675"/>
              <a:ext cx="423300" cy="12261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6" name="Google Shape;136;p19"/>
            <p:cNvSpPr/>
            <p:nvPr/>
          </p:nvSpPr>
          <p:spPr>
            <a:xfrm>
              <a:off x="6188500" y="3926325"/>
              <a:ext cx="1254900" cy="658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클러스터링</a:t>
              </a:r>
              <a:endParaRPr sz="1200"/>
            </a:p>
          </p:txBody>
        </p:sp>
        <p:cxnSp>
          <p:nvCxnSpPr>
            <p:cNvPr id="137" name="Google Shape;137;p19"/>
            <p:cNvCxnSpPr>
              <a:stCxn id="129" idx="4"/>
              <a:endCxn id="136" idx="3"/>
            </p:cNvCxnSpPr>
            <p:nvPr/>
          </p:nvCxnSpPr>
          <p:spPr>
            <a:xfrm flipH="1">
              <a:off x="7443438" y="1083100"/>
              <a:ext cx="699300" cy="3172500"/>
            </a:xfrm>
            <a:prstGeom prst="bentConnector3">
              <a:avLst>
                <a:gd fmla="val -3590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8" name="Google Shape;138;p19"/>
            <p:cNvSpPr/>
            <p:nvPr/>
          </p:nvSpPr>
          <p:spPr>
            <a:xfrm>
              <a:off x="3359025" y="3590475"/>
              <a:ext cx="1216800" cy="7206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3511425" y="3742875"/>
              <a:ext cx="1216800" cy="7206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3663825" y="3895275"/>
              <a:ext cx="1216800" cy="7206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클러스터</a:t>
              </a:r>
              <a:endParaRPr/>
            </a:p>
          </p:txBody>
        </p:sp>
        <p:cxnSp>
          <p:nvCxnSpPr>
            <p:cNvPr id="141" name="Google Shape;141;p19"/>
            <p:cNvCxnSpPr>
              <a:stCxn id="136" idx="1"/>
              <a:endCxn id="140" idx="0"/>
            </p:cNvCxnSpPr>
            <p:nvPr/>
          </p:nvCxnSpPr>
          <p:spPr>
            <a:xfrm flipH="1">
              <a:off x="4880500" y="4255575"/>
              <a:ext cx="1308000" cy="600"/>
            </a:xfrm>
            <a:prstGeom prst="bentConnector3">
              <a:avLst>
                <a:gd fmla="val 4999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2" name="Google Shape;142;p19"/>
            <p:cNvSpPr/>
            <p:nvPr/>
          </p:nvSpPr>
          <p:spPr>
            <a:xfrm>
              <a:off x="838825" y="3926625"/>
              <a:ext cx="1254900" cy="658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의미 분석</a:t>
              </a:r>
              <a:endParaRPr sz="1200"/>
            </a:p>
          </p:txBody>
        </p:sp>
        <p:cxnSp>
          <p:nvCxnSpPr>
            <p:cNvPr id="143" name="Google Shape;143;p19"/>
            <p:cNvCxnSpPr>
              <a:stCxn id="138" idx="2"/>
              <a:endCxn id="142" idx="3"/>
            </p:cNvCxnSpPr>
            <p:nvPr/>
          </p:nvCxnSpPr>
          <p:spPr>
            <a:xfrm flipH="1">
              <a:off x="2093625" y="3950775"/>
              <a:ext cx="1265400" cy="305100"/>
            </a:xfrm>
            <a:prstGeom prst="bentConnector3">
              <a:avLst>
                <a:gd fmla="val 4999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4" name="Google Shape;144;p19"/>
            <p:cNvSpPr txBox="1"/>
            <p:nvPr/>
          </p:nvSpPr>
          <p:spPr>
            <a:xfrm>
              <a:off x="3981700" y="1806975"/>
              <a:ext cx="27483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dk2"/>
                  </a:solidFill>
                </a:rPr>
                <a:t>DB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sp>
        <p:nvSpPr>
          <p:cNvPr id="145" name="Google Shape;145;p19"/>
          <p:cNvSpPr txBox="1"/>
          <p:nvPr>
            <p:ph type="title"/>
          </p:nvPr>
        </p:nvSpPr>
        <p:spPr>
          <a:xfrm>
            <a:off x="578250" y="135425"/>
            <a:ext cx="232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프로젝트 진행구조</a:t>
            </a:r>
            <a:endParaRPr sz="2100"/>
          </a:p>
        </p:txBody>
      </p:sp>
      <p:sp>
        <p:nvSpPr>
          <p:cNvPr id="146" name="Google Shape;146;p19"/>
          <p:cNvSpPr/>
          <p:nvPr/>
        </p:nvSpPr>
        <p:spPr>
          <a:xfrm>
            <a:off x="440850" y="276875"/>
            <a:ext cx="137400" cy="1374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534550" y="55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활용한 데이터</a:t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311700" y="752200"/>
            <a:ext cx="185700" cy="1857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383575" y="1185288"/>
            <a:ext cx="914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  <a:highlight>
                  <a:schemeClr val="lt1"/>
                </a:highlight>
              </a:rPr>
              <a:t>Kaggle 영어 뉴스기사 3종(총 59686건)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891900" y="1562300"/>
            <a:ext cx="674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BBC NewsArchive(2,127건)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https://www.kaggle.com/datasets/hgultekin/bbcnewsarchive</a:t>
            </a:r>
            <a:endParaRPr sz="1500"/>
          </a:p>
        </p:txBody>
      </p:sp>
      <p:sp>
        <p:nvSpPr>
          <p:cNvPr id="155" name="Google Shape;155;p20"/>
          <p:cNvSpPr txBox="1"/>
          <p:nvPr/>
        </p:nvSpPr>
        <p:spPr>
          <a:xfrm>
            <a:off x="891900" y="2227775"/>
            <a:ext cx="61653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SPACE NEWS DATASET</a:t>
            </a: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(19,569건)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https://www.kaggle.com/datasets/patrickfleith/space-news-dataset</a:t>
            </a:r>
            <a:endParaRPr sz="1500" u="sng">
              <a:solidFill>
                <a:schemeClr val="hlink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>
              <a:solidFill>
                <a:schemeClr val="hlink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881700" y="2930450"/>
            <a:ext cx="758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CNN News Articles from 2011 to 2022</a:t>
            </a: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(37,990건)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5"/>
              </a:rPr>
              <a:t>https://www.kaggle.com/datasets/hadasu92/cnn-articles-after-basic-cleaning</a:t>
            </a:r>
            <a:endParaRPr sz="1500"/>
          </a:p>
        </p:txBody>
      </p:sp>
      <p:sp>
        <p:nvSpPr>
          <p:cNvPr id="157" name="Google Shape;157;p20"/>
          <p:cNvSpPr txBox="1"/>
          <p:nvPr/>
        </p:nvSpPr>
        <p:spPr>
          <a:xfrm>
            <a:off x="1074400" y="4064350"/>
            <a:ext cx="5931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8" name="Google Shape;158;p20"/>
          <p:cNvSpPr txBox="1"/>
          <p:nvPr>
            <p:ph type="title"/>
          </p:nvPr>
        </p:nvSpPr>
        <p:spPr>
          <a:xfrm>
            <a:off x="8069100" y="0"/>
            <a:ext cx="74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142">
                <a:solidFill>
                  <a:srgbClr val="351C75"/>
                </a:solidFill>
              </a:rPr>
              <a:t>서론</a:t>
            </a:r>
            <a:endParaRPr b="1" sz="2142">
              <a:solidFill>
                <a:srgbClr val="351C75"/>
              </a:solidFill>
            </a:endParaRPr>
          </a:p>
        </p:txBody>
      </p:sp>
      <p:cxnSp>
        <p:nvCxnSpPr>
          <p:cNvPr id="159" name="Google Shape;159;p20"/>
          <p:cNvCxnSpPr/>
          <p:nvPr/>
        </p:nvCxnSpPr>
        <p:spPr>
          <a:xfrm rot="10800000">
            <a:off x="264450" y="461975"/>
            <a:ext cx="86151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534550" y="55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전처리</a:t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311700" y="676000"/>
            <a:ext cx="185700" cy="1857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21"/>
          <p:cNvGrpSpPr/>
          <p:nvPr/>
        </p:nvGrpSpPr>
        <p:grpSpPr>
          <a:xfrm>
            <a:off x="206647" y="1309375"/>
            <a:ext cx="2759450" cy="2690700"/>
            <a:chOff x="191025" y="852175"/>
            <a:chExt cx="3000054" cy="2690700"/>
          </a:xfrm>
        </p:grpSpPr>
        <p:sp>
          <p:nvSpPr>
            <p:cNvPr id="167" name="Google Shape;167;p21"/>
            <p:cNvSpPr txBox="1"/>
            <p:nvPr/>
          </p:nvSpPr>
          <p:spPr>
            <a:xfrm>
              <a:off x="191079" y="852175"/>
              <a:ext cx="3000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b="1" lang="ko" sz="1800">
                  <a:solidFill>
                    <a:srgbClr val="434343"/>
                  </a:solidFill>
                  <a:highlight>
                    <a:srgbClr val="FFFFFF"/>
                  </a:highlight>
                </a:rPr>
                <a:t>1. 특수문자 대체</a:t>
              </a:r>
              <a:endParaRPr b="1" sz="1800">
                <a:solidFill>
                  <a:srgbClr val="434343"/>
                </a:solidFill>
                <a:highlight>
                  <a:srgbClr val="FFFFFF"/>
                </a:highlight>
              </a:endParaRPr>
            </a:p>
          </p:txBody>
        </p:sp>
        <p:sp>
          <p:nvSpPr>
            <p:cNvPr id="168" name="Google Shape;168;p21"/>
            <p:cNvSpPr txBox="1"/>
            <p:nvPr/>
          </p:nvSpPr>
          <p:spPr>
            <a:xfrm>
              <a:off x="191025" y="1283275"/>
              <a:ext cx="3000000" cy="22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AutoNum type="arabicParenR"/>
              </a:pPr>
              <a:r>
                <a:rPr lang="ko" sz="1200">
                  <a:solidFill>
                    <a:schemeClr val="dk2"/>
                  </a:solidFill>
                </a:rPr>
                <a:t>퍼센테이지(%)와 통화 기호 영어로 대체</a:t>
              </a:r>
              <a:endParaRPr sz="1200">
                <a:solidFill>
                  <a:schemeClr val="dk2"/>
                </a:solidFill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dk2"/>
                  </a:solidFill>
                </a:rPr>
                <a:t>e.g) ‘%’ -&gt; ‘percent’, ‘</a:t>
              </a:r>
              <a:endParaRPr sz="1200">
                <a:solidFill>
                  <a:schemeClr val="dk2"/>
                </a:solidFill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AutoNum type="arabicParenR"/>
              </a:pPr>
              <a:r>
                <a:rPr lang="ko" sz="1200">
                  <a:solidFill>
                    <a:schemeClr val="dk2"/>
                  </a:solidFill>
                </a:rPr>
                <a:t>\n과 \t 제거</a:t>
              </a:r>
              <a:endParaRPr b="1" sz="1200">
                <a:solidFill>
                  <a:schemeClr val="dk2"/>
                </a:solidFill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AutoNum type="arabicParenR"/>
              </a:pPr>
              <a:r>
                <a:rPr lang="ko" sz="1200">
                  <a:solidFill>
                    <a:schemeClr val="dk2"/>
                  </a:solidFill>
                </a:rPr>
                <a:t>숫자와 단위 기호 사이 띄우기</a:t>
              </a:r>
              <a:endParaRPr sz="1200">
                <a:solidFill>
                  <a:schemeClr val="dk2"/>
                </a:solidFill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dk2"/>
                  </a:solidFill>
                </a:rPr>
                <a:t>e.g) 12km -&gt; 12 km </a:t>
              </a:r>
              <a:endParaRPr sz="1200">
                <a:solidFill>
                  <a:schemeClr val="dk2"/>
                </a:solidFill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AutoNum type="arabicParenR"/>
              </a:pPr>
              <a:r>
                <a:rPr lang="ko" sz="1200">
                  <a:solidFill>
                    <a:schemeClr val="dk2"/>
                  </a:solidFill>
                </a:rPr>
                <a:t>나머지 특수문자 제거</a:t>
              </a:r>
              <a:endParaRPr sz="1200"/>
            </a:p>
          </p:txBody>
        </p:sp>
      </p:grpSp>
      <p:cxnSp>
        <p:nvCxnSpPr>
          <p:cNvPr id="169" name="Google Shape;169;p21"/>
          <p:cNvCxnSpPr/>
          <p:nvPr/>
        </p:nvCxnSpPr>
        <p:spPr>
          <a:xfrm>
            <a:off x="2966088" y="1309375"/>
            <a:ext cx="0" cy="31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70" name="Google Shape;170;p21"/>
          <p:cNvGrpSpPr/>
          <p:nvPr/>
        </p:nvGrpSpPr>
        <p:grpSpPr>
          <a:xfrm>
            <a:off x="2943300" y="1309375"/>
            <a:ext cx="3148888" cy="1375463"/>
            <a:chOff x="3798775" y="800075"/>
            <a:chExt cx="3148888" cy="1375463"/>
          </a:xfrm>
        </p:grpSpPr>
        <p:sp>
          <p:nvSpPr>
            <p:cNvPr id="171" name="Google Shape;171;p21"/>
            <p:cNvSpPr txBox="1"/>
            <p:nvPr/>
          </p:nvSpPr>
          <p:spPr>
            <a:xfrm>
              <a:off x="3947663" y="800075"/>
              <a:ext cx="3000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b="1" lang="ko" sz="1800">
                  <a:solidFill>
                    <a:srgbClr val="434343"/>
                  </a:solidFill>
                </a:rPr>
                <a:t>2. 숫자 대체</a:t>
              </a:r>
              <a:endParaRPr b="1" sz="1800">
                <a:solidFill>
                  <a:srgbClr val="434343"/>
                </a:solidFill>
                <a:highlight>
                  <a:srgbClr val="FFFFFF"/>
                </a:highlight>
              </a:endParaRPr>
            </a:p>
          </p:txBody>
        </p:sp>
        <p:sp>
          <p:nvSpPr>
            <p:cNvPr id="172" name="Google Shape;172;p21"/>
            <p:cNvSpPr txBox="1"/>
            <p:nvPr/>
          </p:nvSpPr>
          <p:spPr>
            <a:xfrm>
              <a:off x="3798775" y="1227538"/>
              <a:ext cx="3000000" cy="9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Char char="-"/>
              </a:pPr>
              <a:r>
                <a:rPr lang="ko" sz="1200">
                  <a:solidFill>
                    <a:schemeClr val="dk2"/>
                  </a:solidFill>
                </a:rPr>
                <a:t>num2words이용</a:t>
              </a:r>
              <a:endParaRPr sz="1200">
                <a:solidFill>
                  <a:schemeClr val="dk2"/>
                </a:solidFill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Char char="-"/>
              </a:pPr>
              <a:r>
                <a:rPr lang="ko" sz="1200">
                  <a:solidFill>
                    <a:schemeClr val="dk2"/>
                  </a:solidFill>
                </a:rPr>
                <a:t>숫자를 영어로 대체</a:t>
              </a:r>
              <a:endParaRPr sz="1200">
                <a:solidFill>
                  <a:schemeClr val="dk2"/>
                </a:solidFill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ko" sz="1200">
                  <a:solidFill>
                    <a:schemeClr val="dk2"/>
                  </a:solidFill>
                </a:rPr>
                <a:t>e.g) 1 -&gt; one   100 -&gt; one hundred</a:t>
              </a:r>
              <a:endParaRPr sz="1200">
                <a:solidFill>
                  <a:schemeClr val="dk2"/>
                </a:solidFill>
              </a:endParaRPr>
            </a:p>
          </p:txBody>
        </p:sp>
      </p:grpSp>
      <p:cxnSp>
        <p:nvCxnSpPr>
          <p:cNvPr id="173" name="Google Shape;173;p21"/>
          <p:cNvCxnSpPr/>
          <p:nvPr/>
        </p:nvCxnSpPr>
        <p:spPr>
          <a:xfrm>
            <a:off x="5989400" y="1309375"/>
            <a:ext cx="0" cy="31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74" name="Google Shape;174;p21"/>
          <p:cNvGrpSpPr/>
          <p:nvPr/>
        </p:nvGrpSpPr>
        <p:grpSpPr>
          <a:xfrm>
            <a:off x="2850625" y="2895625"/>
            <a:ext cx="3222325" cy="1104438"/>
            <a:chOff x="5884025" y="1080775"/>
            <a:chExt cx="3222325" cy="1104438"/>
          </a:xfrm>
        </p:grpSpPr>
        <p:sp>
          <p:nvSpPr>
            <p:cNvPr id="175" name="Google Shape;175;p21"/>
            <p:cNvSpPr txBox="1"/>
            <p:nvPr/>
          </p:nvSpPr>
          <p:spPr>
            <a:xfrm>
              <a:off x="6106350" y="1080775"/>
              <a:ext cx="3000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b="1" lang="ko" sz="1800">
                  <a:solidFill>
                    <a:srgbClr val="434343"/>
                  </a:solidFill>
                </a:rPr>
                <a:t>3. 토큰화</a:t>
              </a:r>
              <a:endParaRPr b="1" sz="1800">
                <a:solidFill>
                  <a:srgbClr val="434343"/>
                </a:solidFill>
                <a:highlight>
                  <a:srgbClr val="FFFFFF"/>
                </a:highlight>
              </a:endParaRPr>
            </a:p>
          </p:txBody>
        </p:sp>
        <p:sp>
          <p:nvSpPr>
            <p:cNvPr id="176" name="Google Shape;176;p21"/>
            <p:cNvSpPr txBox="1"/>
            <p:nvPr/>
          </p:nvSpPr>
          <p:spPr>
            <a:xfrm>
              <a:off x="5884025" y="1449613"/>
              <a:ext cx="3000000" cy="73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dk2"/>
                  </a:solidFill>
                </a:rPr>
                <a:t>e.g) I love you -&gt; I, love,  you</a:t>
              </a:r>
              <a:endParaRPr sz="1200">
                <a:solidFill>
                  <a:schemeClr val="dk2"/>
                </a:solidFill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</a:endParaRPr>
            </a:p>
          </p:txBody>
        </p:sp>
      </p:grpSp>
      <p:sp>
        <p:nvSpPr>
          <p:cNvPr id="177" name="Google Shape;177;p21"/>
          <p:cNvSpPr txBox="1"/>
          <p:nvPr/>
        </p:nvSpPr>
        <p:spPr>
          <a:xfrm>
            <a:off x="6184875" y="13093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800">
                <a:solidFill>
                  <a:schemeClr val="dk2"/>
                </a:solidFill>
              </a:rPr>
              <a:t>4. 불용어 제거</a:t>
            </a:r>
            <a:endParaRPr b="1"/>
          </a:p>
        </p:txBody>
      </p:sp>
      <p:sp>
        <p:nvSpPr>
          <p:cNvPr id="178" name="Google Shape;178;p21"/>
          <p:cNvSpPr txBox="1"/>
          <p:nvPr/>
        </p:nvSpPr>
        <p:spPr>
          <a:xfrm>
            <a:off x="6184875" y="2895625"/>
            <a:ext cx="30000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</a:rPr>
              <a:t>5. null 값 삭제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79" name="Google Shape;179;p21"/>
          <p:cNvSpPr txBox="1"/>
          <p:nvPr/>
        </p:nvSpPr>
        <p:spPr>
          <a:xfrm>
            <a:off x="6072950" y="1699300"/>
            <a:ext cx="30000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ko" sz="1200">
                <a:solidFill>
                  <a:schemeClr val="dk2"/>
                </a:solidFill>
              </a:rPr>
              <a:t>불용어 : 자주 </a:t>
            </a:r>
            <a:r>
              <a:rPr lang="ko" sz="1200">
                <a:solidFill>
                  <a:srgbClr val="4D5156"/>
                </a:solidFill>
                <a:highlight>
                  <a:srgbClr val="FFFFFF"/>
                </a:highlight>
              </a:rPr>
              <a:t>등장하지만 중요한 의미를 가지고 있지 않은 단어</a:t>
            </a:r>
            <a:endParaRPr sz="12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>
                <a:solidFill>
                  <a:srgbClr val="4D5156"/>
                </a:solidFill>
                <a:highlight>
                  <a:srgbClr val="FFFFFF"/>
                </a:highlight>
              </a:rPr>
              <a:t>e.g) I, the, me, you</a:t>
            </a:r>
            <a:endParaRPr sz="1200">
              <a:solidFill>
                <a:srgbClr val="4D5156"/>
              </a:solidFill>
              <a:highlight>
                <a:srgbClr val="FFFFFF"/>
              </a:highlight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6184875" y="35383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800">
                <a:solidFill>
                  <a:schemeClr val="dk2"/>
                </a:solidFill>
              </a:rPr>
              <a:t>6. Hash 값 추가</a:t>
            </a:r>
            <a:endParaRPr b="1">
              <a:solidFill>
                <a:schemeClr val="dk1"/>
              </a:solidFill>
            </a:endParaRPr>
          </a:p>
        </p:txBody>
      </p:sp>
      <p:grpSp>
        <p:nvGrpSpPr>
          <p:cNvPr id="181" name="Google Shape;181;p21"/>
          <p:cNvGrpSpPr/>
          <p:nvPr/>
        </p:nvGrpSpPr>
        <p:grpSpPr>
          <a:xfrm>
            <a:off x="6069625" y="4092850"/>
            <a:ext cx="2939500" cy="477225"/>
            <a:chOff x="6069625" y="3864250"/>
            <a:chExt cx="2939500" cy="477225"/>
          </a:xfrm>
        </p:grpSpPr>
        <p:sp>
          <p:nvSpPr>
            <p:cNvPr id="182" name="Google Shape;182;p21"/>
            <p:cNvSpPr txBox="1"/>
            <p:nvPr/>
          </p:nvSpPr>
          <p:spPr>
            <a:xfrm>
              <a:off x="6069625" y="3928975"/>
              <a:ext cx="798000" cy="41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dk2"/>
                  </a:solidFill>
                </a:rPr>
                <a:t>title </a:t>
              </a:r>
              <a:endParaRPr sz="1200">
                <a:solidFill>
                  <a:schemeClr val="dk2"/>
                </a:solidFill>
              </a:endParaRPr>
            </a:p>
            <a:p>
              <a:pPr indent="0" lvl="0" marL="0" rtl="0" algn="ctr">
                <a:lnSpc>
                  <a:spcPct val="20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ko" sz="1200">
                  <a:solidFill>
                    <a:schemeClr val="dk2"/>
                  </a:solidFill>
                </a:rPr>
                <a:t>context </a:t>
              </a:r>
              <a:endParaRPr sz="1200">
                <a:solidFill>
                  <a:srgbClr val="4D5156"/>
                </a:solidFill>
                <a:highlight>
                  <a:srgbClr val="FFFFFF"/>
                </a:highlight>
              </a:endParaRPr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7131375" y="3864250"/>
              <a:ext cx="744600" cy="412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Hash 함수</a:t>
              </a:r>
              <a:endParaRPr sz="1200"/>
            </a:p>
          </p:txBody>
        </p:sp>
        <p:sp>
          <p:nvSpPr>
            <p:cNvPr id="184" name="Google Shape;184;p21"/>
            <p:cNvSpPr txBox="1"/>
            <p:nvPr/>
          </p:nvSpPr>
          <p:spPr>
            <a:xfrm>
              <a:off x="8211125" y="4024375"/>
              <a:ext cx="798000" cy="22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2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ko" sz="1200">
                  <a:solidFill>
                    <a:schemeClr val="dk2"/>
                  </a:solidFill>
                </a:rPr>
                <a:t>dockey</a:t>
              </a:r>
              <a:endParaRPr sz="1200">
                <a:solidFill>
                  <a:srgbClr val="4D5156"/>
                </a:solidFill>
                <a:highlight>
                  <a:srgbClr val="FFFFFF"/>
                </a:highlight>
              </a:endParaRPr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6815700" y="4031450"/>
              <a:ext cx="278400" cy="129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7932713" y="4031450"/>
              <a:ext cx="278400" cy="129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21"/>
          <p:cNvSpPr txBox="1"/>
          <p:nvPr>
            <p:ph type="title"/>
          </p:nvPr>
        </p:nvSpPr>
        <p:spPr>
          <a:xfrm>
            <a:off x="8069100" y="0"/>
            <a:ext cx="74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142">
                <a:solidFill>
                  <a:srgbClr val="351C75"/>
                </a:solidFill>
              </a:rPr>
              <a:t>본론</a:t>
            </a:r>
            <a:endParaRPr b="1" sz="2142">
              <a:solidFill>
                <a:srgbClr val="351C75"/>
              </a:solidFill>
            </a:endParaRPr>
          </a:p>
        </p:txBody>
      </p:sp>
      <p:cxnSp>
        <p:nvCxnSpPr>
          <p:cNvPr id="188" name="Google Shape;188;p21"/>
          <p:cNvCxnSpPr/>
          <p:nvPr/>
        </p:nvCxnSpPr>
        <p:spPr>
          <a:xfrm rot="10800000">
            <a:off x="264450" y="461975"/>
            <a:ext cx="86151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