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Poppins" charset="1" panose="00000500000000000000"/>
      <p:regular r:id="rId14"/>
    </p:embeddedFont>
    <p:embeddedFont>
      <p:font typeface="Poppins Bold" charset="1" panose="00000800000000000000"/>
      <p:regular r:id="rId15"/>
    </p:embeddedFont>
    <p:embeddedFont>
      <p:font typeface="Poppins Italics" charset="1" panose="00000500000000000000"/>
      <p:regular r:id="rId16"/>
    </p:embeddedFont>
    <p:embeddedFont>
      <p:font typeface="Poppins Bold Italics" charset="1" panose="00000800000000000000"/>
      <p:regular r:id="rId17"/>
    </p:embeddedFont>
    <p:embeddedFont>
      <p:font typeface="Poppins Thin" charset="1" panose="00000300000000000000"/>
      <p:regular r:id="rId18"/>
    </p:embeddedFont>
    <p:embeddedFont>
      <p:font typeface="Poppins Thin Italics" charset="1" panose="00000300000000000000"/>
      <p:regular r:id="rId19"/>
    </p:embeddedFont>
    <p:embeddedFont>
      <p:font typeface="Poppins Extra-Light" charset="1" panose="00000300000000000000"/>
      <p:regular r:id="rId20"/>
    </p:embeddedFont>
    <p:embeddedFont>
      <p:font typeface="Poppins Extra-Light Italics" charset="1" panose="00000300000000000000"/>
      <p:regular r:id="rId21"/>
    </p:embeddedFont>
    <p:embeddedFont>
      <p:font typeface="Poppins Light" charset="1" panose="00000400000000000000"/>
      <p:regular r:id="rId22"/>
    </p:embeddedFont>
    <p:embeddedFont>
      <p:font typeface="Poppins Light Italics" charset="1" panose="00000400000000000000"/>
      <p:regular r:id="rId23"/>
    </p:embeddedFont>
    <p:embeddedFont>
      <p:font typeface="Poppins Medium" charset="1" panose="00000600000000000000"/>
      <p:regular r:id="rId24"/>
    </p:embeddedFont>
    <p:embeddedFont>
      <p:font typeface="Poppins Medium Italics" charset="1" panose="00000600000000000000"/>
      <p:regular r:id="rId25"/>
    </p:embeddedFont>
    <p:embeddedFont>
      <p:font typeface="Poppins Semi-Bold" charset="1" panose="00000700000000000000"/>
      <p:regular r:id="rId26"/>
    </p:embeddedFont>
    <p:embeddedFont>
      <p:font typeface="Poppins Semi-Bold Italics" charset="1" panose="00000700000000000000"/>
      <p:regular r:id="rId27"/>
    </p:embeddedFont>
    <p:embeddedFont>
      <p:font typeface="Poppins Ultra-Bold" charset="1" panose="00000900000000000000"/>
      <p:regular r:id="rId28"/>
    </p:embeddedFont>
    <p:embeddedFont>
      <p:font typeface="Poppins Ultra-Bold Italics" charset="1" panose="00000900000000000000"/>
      <p:regular r:id="rId29"/>
    </p:embeddedFont>
    <p:embeddedFont>
      <p:font typeface="Poppins Heavy" charset="1" panose="00000A00000000000000"/>
      <p:regular r:id="rId30"/>
    </p:embeddedFont>
    <p:embeddedFont>
      <p:font typeface="Poppins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s://www.techtarget.com/searchnetworking/definition/load-balancing"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99815" y="1028700"/>
            <a:ext cx="766692" cy="639839"/>
          </a:xfrm>
          <a:custGeom>
            <a:avLst/>
            <a:gdLst/>
            <a:ahLst/>
            <a:cxnLst/>
            <a:rect r="r" b="b" t="t" l="l"/>
            <a:pathLst>
              <a:path h="639839" w="766692">
                <a:moveTo>
                  <a:pt x="0" y="0"/>
                </a:moveTo>
                <a:lnTo>
                  <a:pt x="766692" y="0"/>
                </a:lnTo>
                <a:lnTo>
                  <a:pt x="766692" y="639839"/>
                </a:lnTo>
                <a:lnTo>
                  <a:pt x="0" y="639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33947" y="3983345"/>
            <a:ext cx="14107269" cy="1104911"/>
          </a:xfrm>
          <a:prstGeom prst="rect">
            <a:avLst/>
          </a:prstGeom>
        </p:spPr>
        <p:txBody>
          <a:bodyPr anchor="t" rtlCol="false" tIns="0" lIns="0" bIns="0" rIns="0">
            <a:spAutoFit/>
          </a:bodyPr>
          <a:lstStyle/>
          <a:p>
            <a:pPr>
              <a:lnSpc>
                <a:spcPts val="7875"/>
              </a:lnSpc>
            </a:pPr>
            <a:r>
              <a:rPr lang="en-US" sz="7500" spc="750">
                <a:solidFill>
                  <a:srgbClr val="5271FF"/>
                </a:solidFill>
                <a:latin typeface="Poppins Heavy"/>
              </a:rPr>
              <a:t>COMPARISION BETWEEN</a:t>
            </a:r>
          </a:p>
        </p:txBody>
      </p:sp>
      <p:sp>
        <p:nvSpPr>
          <p:cNvPr name="TextBox 4" id="4"/>
          <p:cNvSpPr txBox="true"/>
          <p:nvPr/>
        </p:nvSpPr>
        <p:spPr>
          <a:xfrm rot="0">
            <a:off x="733947" y="6079448"/>
            <a:ext cx="14107269" cy="1781186"/>
          </a:xfrm>
          <a:prstGeom prst="rect">
            <a:avLst/>
          </a:prstGeom>
        </p:spPr>
        <p:txBody>
          <a:bodyPr anchor="t" rtlCol="false" tIns="0" lIns="0" bIns="0" rIns="0">
            <a:spAutoFit/>
          </a:bodyPr>
          <a:lstStyle/>
          <a:p>
            <a:pPr>
              <a:lnSpc>
                <a:spcPts val="12600"/>
              </a:lnSpc>
            </a:pPr>
            <a:r>
              <a:rPr lang="en-US" sz="12000" spc="600">
                <a:solidFill>
                  <a:srgbClr val="2B4A9D"/>
                </a:solidFill>
                <a:latin typeface="Poppins Bold"/>
              </a:rPr>
              <a:t>MONGODB &amp; SQL</a:t>
            </a:r>
          </a:p>
        </p:txBody>
      </p:sp>
      <p:sp>
        <p:nvSpPr>
          <p:cNvPr name="TextBox 5" id="5"/>
          <p:cNvSpPr txBox="true"/>
          <p:nvPr/>
        </p:nvSpPr>
        <p:spPr>
          <a:xfrm rot="0">
            <a:off x="8811407" y="990600"/>
            <a:ext cx="6447481" cy="809625"/>
          </a:xfrm>
          <a:prstGeom prst="rect">
            <a:avLst/>
          </a:prstGeom>
        </p:spPr>
        <p:txBody>
          <a:bodyPr anchor="t" rtlCol="false" tIns="0" lIns="0" bIns="0" rIns="0">
            <a:spAutoFit/>
          </a:bodyPr>
          <a:lstStyle/>
          <a:p>
            <a:pPr algn="r">
              <a:lnSpc>
                <a:spcPts val="6299"/>
              </a:lnSpc>
            </a:pPr>
            <a:r>
              <a:rPr lang="en-US" sz="4500" spc="450">
                <a:solidFill>
                  <a:srgbClr val="000000"/>
                </a:solidFill>
                <a:latin typeface="Poppins Bold"/>
              </a:rPr>
              <a:t>LINA BACHTOBJI</a:t>
            </a:r>
          </a:p>
        </p:txBody>
      </p:sp>
      <p:sp>
        <p:nvSpPr>
          <p:cNvPr name="Freeform 6" id="6"/>
          <p:cNvSpPr/>
          <p:nvPr/>
        </p:nvSpPr>
        <p:spPr>
          <a:xfrm flipH="false" flipV="false" rot="0">
            <a:off x="1028700" y="1840377"/>
            <a:ext cx="7830332" cy="1267090"/>
          </a:xfrm>
          <a:custGeom>
            <a:avLst/>
            <a:gdLst/>
            <a:ahLst/>
            <a:cxnLst/>
            <a:rect r="r" b="b" t="t" l="l"/>
            <a:pathLst>
              <a:path h="1267090" w="7830332">
                <a:moveTo>
                  <a:pt x="0" y="0"/>
                </a:moveTo>
                <a:lnTo>
                  <a:pt x="7830332" y="0"/>
                </a:lnTo>
                <a:lnTo>
                  <a:pt x="7830332" y="1267090"/>
                </a:lnTo>
                <a:lnTo>
                  <a:pt x="0" y="1267090"/>
                </a:lnTo>
                <a:lnTo>
                  <a:pt x="0" y="0"/>
                </a:lnTo>
                <a:close/>
              </a:path>
            </a:pathLst>
          </a:custGeom>
          <a:blipFill>
            <a:blip r:embed="rId4">
              <a:alphaModFix amt="69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541602" cy="10287000"/>
            <a:chOff x="0" y="0"/>
            <a:chExt cx="157867" cy="2998468"/>
          </a:xfrm>
        </p:grpSpPr>
        <p:sp>
          <p:nvSpPr>
            <p:cNvPr name="Freeform 8" id="8"/>
            <p:cNvSpPr/>
            <p:nvPr/>
          </p:nvSpPr>
          <p:spPr>
            <a:xfrm flipH="false" flipV="false" rot="0">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9537" y="8172754"/>
            <a:ext cx="1635964" cy="1633346"/>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4" id="4"/>
          <p:cNvGrpSpPr/>
          <p:nvPr/>
        </p:nvGrpSpPr>
        <p:grpSpPr>
          <a:xfrm rot="5400000">
            <a:off x="618228" y="566151"/>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6" id="6"/>
          <p:cNvSpPr txBox="true"/>
          <p:nvPr/>
        </p:nvSpPr>
        <p:spPr>
          <a:xfrm rot="0">
            <a:off x="3891304" y="806601"/>
            <a:ext cx="8183276" cy="895354"/>
          </a:xfrm>
          <a:prstGeom prst="rect">
            <a:avLst/>
          </a:prstGeom>
        </p:spPr>
        <p:txBody>
          <a:bodyPr anchor="t" rtlCol="false" tIns="0" lIns="0" bIns="0" rIns="0">
            <a:spAutoFit/>
          </a:bodyPr>
          <a:lstStyle/>
          <a:p>
            <a:pPr algn="ctr">
              <a:lnSpc>
                <a:spcPts val="6300"/>
              </a:lnSpc>
            </a:pPr>
            <a:r>
              <a:rPr lang="en-US" sz="6000" spc="300">
                <a:solidFill>
                  <a:srgbClr val="2B4A9D"/>
                </a:solidFill>
                <a:latin typeface="Poppins Ultra-Bold"/>
              </a:rPr>
              <a:t>MONGODB</a:t>
            </a:r>
          </a:p>
        </p:txBody>
      </p:sp>
      <p:sp>
        <p:nvSpPr>
          <p:cNvPr name="TextBox 7" id="7"/>
          <p:cNvSpPr txBox="true"/>
          <p:nvPr/>
        </p:nvSpPr>
        <p:spPr>
          <a:xfrm rot="0">
            <a:off x="619537" y="2134131"/>
            <a:ext cx="16230600" cy="3190875"/>
          </a:xfrm>
          <a:prstGeom prst="rect">
            <a:avLst/>
          </a:prstGeom>
        </p:spPr>
        <p:txBody>
          <a:bodyPr anchor="t" rtlCol="false" tIns="0" lIns="0" bIns="0" rIns="0">
            <a:spAutoFit/>
          </a:bodyPr>
          <a:lstStyle/>
          <a:p>
            <a:pPr algn="ctr">
              <a:lnSpc>
                <a:spcPts val="4200"/>
              </a:lnSpc>
              <a:spcBef>
                <a:spcPct val="0"/>
              </a:spcBef>
            </a:pPr>
            <a:r>
              <a:rPr lang="en-US" sz="3000" spc="300">
                <a:solidFill>
                  <a:srgbClr val="2441C6"/>
                </a:solidFill>
                <a:latin typeface="Lato Bold"/>
              </a:rPr>
              <a:t>MONGODB IS AN OPEN SOURCE NOSQL DATABASE MANAGEMENT PROGRAM. NOSQL (NOT ONLY SQL) IS USED AS AN ALTERNATIVE TO TRADITIONAL RELATIONAL DATABASES. NOSQL DATABASES ARE QUITE USEFUL FOR WORKING WITH LARGE SETS OF DISTRIBUTED DATA. MONGODB IS A TOOL THAT CAN MANAGE DOCUMENT-ORIENTED INFORMATION, STORE OR RETRIEVE INFORMATION.</a:t>
            </a:r>
          </a:p>
        </p:txBody>
      </p:sp>
      <p:sp>
        <p:nvSpPr>
          <p:cNvPr name="TextBox 8" id="8"/>
          <p:cNvSpPr txBox="true"/>
          <p:nvPr/>
        </p:nvSpPr>
        <p:spPr>
          <a:xfrm rot="0">
            <a:off x="632201" y="5755426"/>
            <a:ext cx="15965884" cy="2657475"/>
          </a:xfrm>
          <a:prstGeom prst="rect">
            <a:avLst/>
          </a:prstGeom>
        </p:spPr>
        <p:txBody>
          <a:bodyPr anchor="t" rtlCol="false" tIns="0" lIns="0" bIns="0" rIns="0">
            <a:spAutoFit/>
          </a:bodyPr>
          <a:lstStyle/>
          <a:p>
            <a:pPr algn="ctr">
              <a:lnSpc>
                <a:spcPts val="4200"/>
              </a:lnSpc>
              <a:spcBef>
                <a:spcPct val="0"/>
              </a:spcBef>
            </a:pPr>
            <a:r>
              <a:rPr lang="en-US" sz="3000" spc="300">
                <a:solidFill>
                  <a:srgbClr val="2441C6"/>
                </a:solidFill>
                <a:latin typeface="Lato Bold"/>
              </a:rPr>
              <a:t>MONGODB IS USED FOR HIGH-VOLUME DATA STORAGE, HELPING ORGANIZATIONS STORE LARGE AMOUNTS OF DATA WHILE STILL PERFORMING RAPIDLY. ORGANIZATIONS ALSO USE MONGODB FOR ITS AD-HOC QUERIES, INDEXING, </a:t>
            </a:r>
            <a:r>
              <a:rPr lang="en-US" sz="3000" spc="300" u="sng">
                <a:solidFill>
                  <a:srgbClr val="2441C6"/>
                </a:solidFill>
                <a:latin typeface="Lato Bold"/>
                <a:hlinkClick r:id="rId2" tooltip="https://www.techtarget.com/searchnetworking/definition/load-balancing"/>
              </a:rPr>
              <a:t>load balancing</a:t>
            </a:r>
            <a:r>
              <a:rPr lang="en-US" sz="3000" spc="300">
                <a:solidFill>
                  <a:srgbClr val="2441C6"/>
                </a:solidFill>
                <a:latin typeface="Lato Bold"/>
              </a:rPr>
              <a:t>, aggregation, server-side JavaScript execution and other features.</a:t>
            </a:r>
          </a:p>
        </p:txBody>
      </p:sp>
      <p:grpSp>
        <p:nvGrpSpPr>
          <p:cNvPr name="Group 9" id="9"/>
          <p:cNvGrpSpPr/>
          <p:nvPr/>
        </p:nvGrpSpPr>
        <p:grpSpPr>
          <a:xfrm rot="-10800000">
            <a:off x="15780103" y="428079"/>
            <a:ext cx="1635964" cy="1633346"/>
            <a:chOff x="0" y="0"/>
            <a:chExt cx="6350000" cy="6339840"/>
          </a:xfrm>
        </p:grpSpPr>
        <p:sp>
          <p:nvSpPr>
            <p:cNvPr name="Freeform 10" id="1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1" id="11"/>
          <p:cNvGrpSpPr/>
          <p:nvPr/>
        </p:nvGrpSpPr>
        <p:grpSpPr>
          <a:xfrm rot="-5400000">
            <a:off x="15780103" y="8412901"/>
            <a:ext cx="1635964" cy="1633346"/>
            <a:chOff x="0" y="0"/>
            <a:chExt cx="6350000" cy="6339840"/>
          </a:xfrm>
        </p:grpSpPr>
        <p:sp>
          <p:nvSpPr>
            <p:cNvPr name="Freeform 12" id="1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4136430" y="6015298"/>
            <a:ext cx="3175446" cy="3175446"/>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4" id="4"/>
          <p:cNvGrpSpPr/>
          <p:nvPr/>
        </p:nvGrpSpPr>
        <p:grpSpPr>
          <a:xfrm rot="2700000">
            <a:off x="13826819" y="1445581"/>
            <a:ext cx="3032143" cy="303214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name="TextBox 6" id="6"/>
          <p:cNvSpPr txBox="true"/>
          <p:nvPr/>
        </p:nvSpPr>
        <p:spPr>
          <a:xfrm rot="0">
            <a:off x="1207607" y="423863"/>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Ultra-Bold"/>
              </a:rPr>
              <a:t>SQL</a:t>
            </a:r>
          </a:p>
        </p:txBody>
      </p:sp>
      <p:grpSp>
        <p:nvGrpSpPr>
          <p:cNvPr name="Group 7" id="7"/>
          <p:cNvGrpSpPr/>
          <p:nvPr/>
        </p:nvGrpSpPr>
        <p:grpSpPr>
          <a:xfrm rot="5400000">
            <a:off x="-1309" y="1309"/>
            <a:ext cx="1635964" cy="1633346"/>
            <a:chOff x="0" y="0"/>
            <a:chExt cx="6350000" cy="6339840"/>
          </a:xfrm>
        </p:grpSpPr>
        <p:sp>
          <p:nvSpPr>
            <p:cNvPr name="Freeform 8" id="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9" id="9"/>
          <p:cNvSpPr txBox="true"/>
          <p:nvPr/>
        </p:nvSpPr>
        <p:spPr>
          <a:xfrm rot="0">
            <a:off x="178907" y="2112051"/>
            <a:ext cx="12662500" cy="3318976"/>
          </a:xfrm>
          <a:prstGeom prst="rect">
            <a:avLst/>
          </a:prstGeom>
        </p:spPr>
        <p:txBody>
          <a:bodyPr anchor="t" rtlCol="false" tIns="0" lIns="0" bIns="0" rIns="0">
            <a:spAutoFit/>
          </a:bodyPr>
          <a:lstStyle/>
          <a:p>
            <a:pPr algn="ctr">
              <a:lnSpc>
                <a:spcPts val="4372"/>
              </a:lnSpc>
              <a:spcBef>
                <a:spcPct val="0"/>
              </a:spcBef>
            </a:pPr>
            <a:r>
              <a:rPr lang="en-US" sz="3123" spc="312">
                <a:solidFill>
                  <a:srgbClr val="2B4A9D"/>
                </a:solidFill>
                <a:latin typeface="Lato Bold"/>
              </a:rPr>
              <a:t>SQL STANDS FOR STRUCTURED QUERY LANGUAGE. SQL IS USED TO COMMUNICATE WITH A DATABASE. ACCORDING TO ANSI (AMERICAN NATIONAL STANDARDS INSTITUTE), IT IS THE STANDARD LANGUAGE FOR RELATIONAL DATABASE MANAGEMENT SYSTEMS.</a:t>
            </a:r>
          </a:p>
        </p:txBody>
      </p:sp>
      <p:sp>
        <p:nvSpPr>
          <p:cNvPr name="TextBox 10" id="10"/>
          <p:cNvSpPr txBox="true"/>
          <p:nvPr/>
        </p:nvSpPr>
        <p:spPr>
          <a:xfrm rot="0">
            <a:off x="178907" y="5725634"/>
            <a:ext cx="13020313" cy="3190875"/>
          </a:xfrm>
          <a:prstGeom prst="rect">
            <a:avLst/>
          </a:prstGeom>
        </p:spPr>
        <p:txBody>
          <a:bodyPr anchor="t" rtlCol="false" tIns="0" lIns="0" bIns="0" rIns="0">
            <a:spAutoFit/>
          </a:bodyPr>
          <a:lstStyle/>
          <a:p>
            <a:pPr algn="ctr">
              <a:lnSpc>
                <a:spcPts val="4200"/>
              </a:lnSpc>
              <a:spcBef>
                <a:spcPct val="0"/>
              </a:spcBef>
            </a:pPr>
            <a:r>
              <a:rPr lang="en-US" sz="3000" spc="300">
                <a:solidFill>
                  <a:srgbClr val="2B4A9D"/>
                </a:solidFill>
                <a:latin typeface="Lato Bold"/>
              </a:rPr>
              <a:t>SQL STATEMENTS ARE USED TO PERFORM TASKS SUCH AS UPDATE DATA ON A DATABASE, OR RETRIEVE DATA FROM A DATABASE. SOME COMMON RELATIONAL DATABASE MANAGEMENT SYSTEMS THAT USE SQL ARE: ORACLE, SYBASE, MICROSOFT SQL SERVER, MICROSOFT ACCESS, INGRES, ETC</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886353"/>
            <a:ext cx="1532700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Ultra-Bold"/>
              </a:rPr>
              <a:t>MONGODB VS SQL</a:t>
            </a:r>
          </a:p>
        </p:txBody>
      </p:sp>
      <p:grpSp>
        <p:nvGrpSpPr>
          <p:cNvPr name="Group 3" id="3"/>
          <p:cNvGrpSpPr/>
          <p:nvPr/>
        </p:nvGrpSpPr>
        <p:grpSpPr>
          <a:xfrm rot="0">
            <a:off x="9334500" y="2476500"/>
            <a:ext cx="8953500" cy="7810500"/>
            <a:chOff x="0" y="0"/>
            <a:chExt cx="3266261" cy="2849292"/>
          </a:xfrm>
        </p:grpSpPr>
        <p:sp>
          <p:nvSpPr>
            <p:cNvPr name="Freeform 4" id="4"/>
            <p:cNvSpPr/>
            <p:nvPr/>
          </p:nvSpPr>
          <p:spPr>
            <a:xfrm flipH="false" flipV="false" rot="0">
              <a:off x="0" y="0"/>
              <a:ext cx="3266261" cy="2849292"/>
            </a:xfrm>
            <a:custGeom>
              <a:avLst/>
              <a:gdLst/>
              <a:ahLst/>
              <a:cxnLst/>
              <a:rect r="r" b="b" t="t" l="l"/>
              <a:pathLst>
                <a:path h="2849292" w="3266261">
                  <a:moveTo>
                    <a:pt x="0" y="0"/>
                  </a:moveTo>
                  <a:lnTo>
                    <a:pt x="3266261" y="0"/>
                  </a:lnTo>
                  <a:lnTo>
                    <a:pt x="3266261" y="2849292"/>
                  </a:lnTo>
                  <a:lnTo>
                    <a:pt x="0" y="2849292"/>
                  </a:lnTo>
                  <a:close/>
                </a:path>
              </a:pathLst>
            </a:custGeom>
            <a:solidFill>
              <a:srgbClr val="2B4A9D"/>
            </a:solidFill>
          </p:spPr>
        </p:sp>
      </p:grpSp>
      <p:grpSp>
        <p:nvGrpSpPr>
          <p:cNvPr name="Group 5" id="5"/>
          <p:cNvGrpSpPr/>
          <p:nvPr/>
        </p:nvGrpSpPr>
        <p:grpSpPr>
          <a:xfrm rot="0">
            <a:off x="0" y="2476500"/>
            <a:ext cx="8953500" cy="7810500"/>
            <a:chOff x="0" y="0"/>
            <a:chExt cx="3266261" cy="2849292"/>
          </a:xfrm>
        </p:grpSpPr>
        <p:sp>
          <p:nvSpPr>
            <p:cNvPr name="Freeform 6" id="6"/>
            <p:cNvSpPr/>
            <p:nvPr/>
          </p:nvSpPr>
          <p:spPr>
            <a:xfrm flipH="false" flipV="false" rot="0">
              <a:off x="0" y="0"/>
              <a:ext cx="3266261" cy="2849292"/>
            </a:xfrm>
            <a:custGeom>
              <a:avLst/>
              <a:gdLst/>
              <a:ahLst/>
              <a:cxnLst/>
              <a:rect r="r" b="b" t="t" l="l"/>
              <a:pathLst>
                <a:path h="2849292" w="3266261">
                  <a:moveTo>
                    <a:pt x="0" y="0"/>
                  </a:moveTo>
                  <a:lnTo>
                    <a:pt x="3266261" y="0"/>
                  </a:lnTo>
                  <a:lnTo>
                    <a:pt x="3266261" y="2849292"/>
                  </a:lnTo>
                  <a:lnTo>
                    <a:pt x="0" y="2849292"/>
                  </a:lnTo>
                  <a:close/>
                </a:path>
              </a:pathLst>
            </a:custGeom>
            <a:solidFill>
              <a:srgbClr val="2B4A9D"/>
            </a:solidFill>
          </p:spPr>
        </p:sp>
      </p:grpSp>
      <p:sp>
        <p:nvSpPr>
          <p:cNvPr name="TextBox 7" id="7"/>
          <p:cNvSpPr txBox="true"/>
          <p:nvPr/>
        </p:nvSpPr>
        <p:spPr>
          <a:xfrm rot="0">
            <a:off x="9717561" y="3905449"/>
            <a:ext cx="8187378" cy="5715000"/>
          </a:xfrm>
          <a:prstGeom prst="rect">
            <a:avLst/>
          </a:prstGeom>
        </p:spPr>
        <p:txBody>
          <a:bodyPr anchor="t" rtlCol="false" tIns="0" lIns="0" bIns="0" rIns="0">
            <a:spAutoFit/>
          </a:bodyPr>
          <a:lstStyle/>
          <a:p>
            <a:pPr>
              <a:lnSpc>
                <a:spcPts val="3750"/>
              </a:lnSpc>
            </a:pPr>
            <a:r>
              <a:rPr lang="en-US" sz="3000" spc="150">
                <a:solidFill>
                  <a:srgbClr val="FFFFFF"/>
                </a:solidFill>
                <a:latin typeface="Lato Italics"/>
              </a:rPr>
              <a:t> -  the data is stored in tables, where the column denotes the attribute and row represents a particular record..</a:t>
            </a:r>
          </a:p>
          <a:p>
            <a:pPr>
              <a:lnSpc>
                <a:spcPts val="3750"/>
              </a:lnSpc>
            </a:pPr>
          </a:p>
          <a:p>
            <a:pPr>
              <a:lnSpc>
                <a:spcPts val="3750"/>
              </a:lnSpc>
            </a:pPr>
          </a:p>
          <a:p>
            <a:pPr>
              <a:lnSpc>
                <a:spcPts val="3750"/>
              </a:lnSpc>
            </a:pPr>
          </a:p>
          <a:p>
            <a:pPr>
              <a:lnSpc>
                <a:spcPts val="3750"/>
              </a:lnSpc>
            </a:pPr>
            <a:r>
              <a:rPr lang="en-US" sz="3000" spc="150">
                <a:solidFill>
                  <a:srgbClr val="FFFFFF"/>
                </a:solidFill>
                <a:latin typeface="Lato Italics"/>
              </a:rPr>
              <a:t>-the SQL databases were originally designed for standalone servers. To mitigate the risk of failure, their architecture moved towards a distributed database, where the database runs on a cluster of nodes, thus increasing resilience.</a:t>
            </a:r>
          </a:p>
        </p:txBody>
      </p:sp>
      <p:sp>
        <p:nvSpPr>
          <p:cNvPr name="TextBox 8" id="8"/>
          <p:cNvSpPr txBox="true"/>
          <p:nvPr/>
        </p:nvSpPr>
        <p:spPr>
          <a:xfrm rot="0">
            <a:off x="209604" y="3905613"/>
            <a:ext cx="8743896" cy="5714835"/>
          </a:xfrm>
          <a:prstGeom prst="rect">
            <a:avLst/>
          </a:prstGeom>
        </p:spPr>
        <p:txBody>
          <a:bodyPr anchor="t" rtlCol="false" tIns="0" lIns="0" bIns="0" rIns="0">
            <a:spAutoFit/>
          </a:bodyPr>
          <a:lstStyle/>
          <a:p>
            <a:pPr>
              <a:lnSpc>
                <a:spcPts val="3749"/>
              </a:lnSpc>
            </a:pPr>
            <a:r>
              <a:rPr lang="en-US" sz="2999" spc="149">
                <a:solidFill>
                  <a:srgbClr val="FFFFFF"/>
                </a:solidFill>
                <a:latin typeface="Lato Italics"/>
              </a:rPr>
              <a:t>data is stored in collections.A collection can consist of many documents in which data is stored in JSON format of key-value. There can be hundreds of such collections inside a MongoDB database</a:t>
            </a:r>
          </a:p>
          <a:p>
            <a:pPr>
              <a:lnSpc>
                <a:spcPts val="3749"/>
              </a:lnSpc>
            </a:pPr>
          </a:p>
          <a:p>
            <a:pPr>
              <a:lnSpc>
                <a:spcPts val="3749"/>
              </a:lnSpc>
            </a:pPr>
          </a:p>
          <a:p>
            <a:pPr>
              <a:lnSpc>
                <a:spcPts val="3749"/>
              </a:lnSpc>
            </a:pPr>
            <a:r>
              <a:rPr lang="en-US" sz="2999" spc="149">
                <a:solidFill>
                  <a:srgbClr val="FFFFFF"/>
                </a:solidFill>
                <a:latin typeface="Lato Italics"/>
              </a:rPr>
              <a:t>-NoSQL databases like MongoDB were originally designed keeping resilience in mind. It runs on a cluster of commodity hardware and replicates the data across the nodes for high reliability and availability.</a:t>
            </a:r>
          </a:p>
        </p:txBody>
      </p:sp>
      <p:sp>
        <p:nvSpPr>
          <p:cNvPr name="TextBox 9" id="9"/>
          <p:cNvSpPr txBox="true"/>
          <p:nvPr/>
        </p:nvSpPr>
        <p:spPr>
          <a:xfrm rot="0">
            <a:off x="9717561" y="2705464"/>
            <a:ext cx="8187378" cy="523875"/>
          </a:xfrm>
          <a:prstGeom prst="rect">
            <a:avLst/>
          </a:prstGeom>
        </p:spPr>
        <p:txBody>
          <a:bodyPr anchor="t" rtlCol="false" tIns="0" lIns="0" bIns="0" rIns="0">
            <a:spAutoFit/>
          </a:bodyPr>
          <a:lstStyle/>
          <a:p>
            <a:pPr>
              <a:lnSpc>
                <a:spcPts val="4200"/>
              </a:lnSpc>
            </a:pPr>
            <a:r>
              <a:rPr lang="en-US" sz="3000" spc="300">
                <a:solidFill>
                  <a:srgbClr val="FFFFFF"/>
                </a:solidFill>
                <a:latin typeface="Lato Bold"/>
              </a:rPr>
              <a:t>SQL</a:t>
            </a:r>
          </a:p>
        </p:txBody>
      </p:sp>
      <p:sp>
        <p:nvSpPr>
          <p:cNvPr name="TextBox 10" id="10"/>
          <p:cNvSpPr txBox="true"/>
          <p:nvPr/>
        </p:nvSpPr>
        <p:spPr>
          <a:xfrm rot="0">
            <a:off x="383061" y="2705464"/>
            <a:ext cx="8187378" cy="523875"/>
          </a:xfrm>
          <a:prstGeom prst="rect">
            <a:avLst/>
          </a:prstGeom>
        </p:spPr>
        <p:txBody>
          <a:bodyPr anchor="t" rtlCol="false" tIns="0" lIns="0" bIns="0" rIns="0">
            <a:spAutoFit/>
          </a:bodyPr>
          <a:lstStyle/>
          <a:p>
            <a:pPr>
              <a:lnSpc>
                <a:spcPts val="4200"/>
              </a:lnSpc>
            </a:pPr>
            <a:r>
              <a:rPr lang="en-US" sz="3000" spc="300">
                <a:solidFill>
                  <a:srgbClr val="FFFFFF"/>
                </a:solidFill>
                <a:latin typeface="Lato Bold"/>
              </a:rPr>
              <a:t>MONGODB</a:t>
            </a:r>
          </a:p>
        </p:txBody>
      </p:sp>
      <p:grpSp>
        <p:nvGrpSpPr>
          <p:cNvPr name="Group 11" id="11"/>
          <p:cNvGrpSpPr/>
          <p:nvPr/>
        </p:nvGrpSpPr>
        <p:grpSpPr>
          <a:xfrm rot="0">
            <a:off x="0" y="0"/>
            <a:ext cx="18288000" cy="417760"/>
            <a:chOff x="0" y="0"/>
            <a:chExt cx="6671512" cy="152400"/>
          </a:xfrm>
        </p:grpSpPr>
        <p:sp>
          <p:nvSpPr>
            <p:cNvPr name="Freeform 12" id="12"/>
            <p:cNvSpPr/>
            <p:nvPr/>
          </p:nvSpPr>
          <p:spPr>
            <a:xfrm flipH="false" flipV="false" rot="0">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13" id="13"/>
          <p:cNvGrpSpPr/>
          <p:nvPr/>
        </p:nvGrpSpPr>
        <p:grpSpPr>
          <a:xfrm rot="5400000">
            <a:off x="-1963" y="1309"/>
            <a:ext cx="1635964" cy="1633346"/>
            <a:chOff x="0" y="0"/>
            <a:chExt cx="6350000" cy="6339840"/>
          </a:xfrm>
        </p:grpSpPr>
        <p:sp>
          <p:nvSpPr>
            <p:cNvPr name="Freeform 14" id="1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5" id="15"/>
          <p:cNvGrpSpPr/>
          <p:nvPr/>
        </p:nvGrpSpPr>
        <p:grpSpPr>
          <a:xfrm rot="-10800000">
            <a:off x="16652690" y="1309"/>
            <a:ext cx="1635964" cy="1633346"/>
            <a:chOff x="0" y="0"/>
            <a:chExt cx="6350000" cy="6339840"/>
          </a:xfrm>
        </p:grpSpPr>
        <p:sp>
          <p:nvSpPr>
            <p:cNvPr name="Freeform 16" id="1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886353"/>
            <a:ext cx="1532700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Ultra-Bold"/>
              </a:rPr>
              <a:t>MONGODB VS SQL</a:t>
            </a:r>
          </a:p>
        </p:txBody>
      </p:sp>
      <p:grpSp>
        <p:nvGrpSpPr>
          <p:cNvPr name="Group 3" id="3"/>
          <p:cNvGrpSpPr/>
          <p:nvPr/>
        </p:nvGrpSpPr>
        <p:grpSpPr>
          <a:xfrm rot="0">
            <a:off x="9334500" y="2476500"/>
            <a:ext cx="8953500" cy="7810500"/>
            <a:chOff x="0" y="0"/>
            <a:chExt cx="3266261" cy="2849292"/>
          </a:xfrm>
        </p:grpSpPr>
        <p:sp>
          <p:nvSpPr>
            <p:cNvPr name="Freeform 4" id="4"/>
            <p:cNvSpPr/>
            <p:nvPr/>
          </p:nvSpPr>
          <p:spPr>
            <a:xfrm flipH="false" flipV="false" rot="0">
              <a:off x="0" y="0"/>
              <a:ext cx="3266261" cy="2849292"/>
            </a:xfrm>
            <a:custGeom>
              <a:avLst/>
              <a:gdLst/>
              <a:ahLst/>
              <a:cxnLst/>
              <a:rect r="r" b="b" t="t" l="l"/>
              <a:pathLst>
                <a:path h="2849292" w="3266261">
                  <a:moveTo>
                    <a:pt x="0" y="0"/>
                  </a:moveTo>
                  <a:lnTo>
                    <a:pt x="3266261" y="0"/>
                  </a:lnTo>
                  <a:lnTo>
                    <a:pt x="3266261" y="2849292"/>
                  </a:lnTo>
                  <a:lnTo>
                    <a:pt x="0" y="2849292"/>
                  </a:lnTo>
                  <a:close/>
                </a:path>
              </a:pathLst>
            </a:custGeom>
            <a:solidFill>
              <a:srgbClr val="2B4A9D"/>
            </a:solidFill>
          </p:spPr>
        </p:sp>
      </p:grpSp>
      <p:grpSp>
        <p:nvGrpSpPr>
          <p:cNvPr name="Group 5" id="5"/>
          <p:cNvGrpSpPr/>
          <p:nvPr/>
        </p:nvGrpSpPr>
        <p:grpSpPr>
          <a:xfrm rot="0">
            <a:off x="0" y="2476500"/>
            <a:ext cx="8953500" cy="7810500"/>
            <a:chOff x="0" y="0"/>
            <a:chExt cx="3266261" cy="2849292"/>
          </a:xfrm>
        </p:grpSpPr>
        <p:sp>
          <p:nvSpPr>
            <p:cNvPr name="Freeform 6" id="6"/>
            <p:cNvSpPr/>
            <p:nvPr/>
          </p:nvSpPr>
          <p:spPr>
            <a:xfrm flipH="false" flipV="false" rot="0">
              <a:off x="0" y="0"/>
              <a:ext cx="3266261" cy="2849292"/>
            </a:xfrm>
            <a:custGeom>
              <a:avLst/>
              <a:gdLst/>
              <a:ahLst/>
              <a:cxnLst/>
              <a:rect r="r" b="b" t="t" l="l"/>
              <a:pathLst>
                <a:path h="2849292" w="3266261">
                  <a:moveTo>
                    <a:pt x="0" y="0"/>
                  </a:moveTo>
                  <a:lnTo>
                    <a:pt x="3266261" y="0"/>
                  </a:lnTo>
                  <a:lnTo>
                    <a:pt x="3266261" y="2849292"/>
                  </a:lnTo>
                  <a:lnTo>
                    <a:pt x="0" y="2849292"/>
                  </a:lnTo>
                  <a:close/>
                </a:path>
              </a:pathLst>
            </a:custGeom>
            <a:solidFill>
              <a:srgbClr val="2B4A9D"/>
            </a:solidFill>
          </p:spPr>
        </p:sp>
      </p:grpSp>
      <p:sp>
        <p:nvSpPr>
          <p:cNvPr name="TextBox 7" id="7"/>
          <p:cNvSpPr txBox="true"/>
          <p:nvPr/>
        </p:nvSpPr>
        <p:spPr>
          <a:xfrm rot="0">
            <a:off x="9717561" y="3905449"/>
            <a:ext cx="8187378" cy="4762500"/>
          </a:xfrm>
          <a:prstGeom prst="rect">
            <a:avLst/>
          </a:prstGeom>
        </p:spPr>
        <p:txBody>
          <a:bodyPr anchor="t" rtlCol="false" tIns="0" lIns="0" bIns="0" rIns="0">
            <a:spAutoFit/>
          </a:bodyPr>
          <a:lstStyle/>
          <a:p>
            <a:pPr>
              <a:lnSpc>
                <a:spcPts val="3750"/>
              </a:lnSpc>
            </a:pPr>
            <a:r>
              <a:rPr lang="en-US" sz="3000" spc="150">
                <a:solidFill>
                  <a:srgbClr val="FFFFFF"/>
                </a:solidFill>
                <a:latin typeface="Lato Italics"/>
              </a:rPr>
              <a:t> have a predefined schema to which the data should comply. For example, the number of columns in a table along with its data type has to be defined while creating the table. Any data that is saved in the table should match the table structure, otherwise, it will give an error.</a:t>
            </a:r>
          </a:p>
          <a:p>
            <a:pPr>
              <a:lnSpc>
                <a:spcPts val="3750"/>
              </a:lnSpc>
            </a:pPr>
          </a:p>
          <a:p>
            <a:pPr>
              <a:lnSpc>
                <a:spcPts val="3750"/>
              </a:lnSpc>
            </a:pPr>
          </a:p>
          <a:p>
            <a:pPr>
              <a:lnSpc>
                <a:spcPts val="3750"/>
              </a:lnSpc>
            </a:pPr>
          </a:p>
        </p:txBody>
      </p:sp>
      <p:sp>
        <p:nvSpPr>
          <p:cNvPr name="TextBox 8" id="8"/>
          <p:cNvSpPr txBox="true"/>
          <p:nvPr/>
        </p:nvSpPr>
        <p:spPr>
          <a:xfrm rot="0">
            <a:off x="209604" y="3905613"/>
            <a:ext cx="8743896" cy="3333654"/>
          </a:xfrm>
          <a:prstGeom prst="rect">
            <a:avLst/>
          </a:prstGeom>
        </p:spPr>
        <p:txBody>
          <a:bodyPr anchor="t" rtlCol="false" tIns="0" lIns="0" bIns="0" rIns="0">
            <a:spAutoFit/>
          </a:bodyPr>
          <a:lstStyle/>
          <a:p>
            <a:pPr>
              <a:lnSpc>
                <a:spcPts val="3749"/>
              </a:lnSpc>
            </a:pPr>
            <a:r>
              <a:rPr lang="en-US" sz="2999" spc="149">
                <a:solidFill>
                  <a:srgbClr val="FFFFFF"/>
                </a:solidFill>
                <a:latin typeface="Lato Italics"/>
              </a:rPr>
              <a:t> there is no need to predefine any schema. A collection can store different types of documents without any problem. There is nothing to worry about if a new type of document arrives, it can easily be saved. </a:t>
            </a:r>
          </a:p>
          <a:p>
            <a:pPr>
              <a:lnSpc>
                <a:spcPts val="3749"/>
              </a:lnSpc>
            </a:pPr>
          </a:p>
          <a:p>
            <a:pPr>
              <a:lnSpc>
                <a:spcPts val="3749"/>
              </a:lnSpc>
            </a:pPr>
          </a:p>
        </p:txBody>
      </p:sp>
      <p:sp>
        <p:nvSpPr>
          <p:cNvPr name="TextBox 9" id="9"/>
          <p:cNvSpPr txBox="true"/>
          <p:nvPr/>
        </p:nvSpPr>
        <p:spPr>
          <a:xfrm rot="0">
            <a:off x="9717561" y="2705464"/>
            <a:ext cx="8187378" cy="523875"/>
          </a:xfrm>
          <a:prstGeom prst="rect">
            <a:avLst/>
          </a:prstGeom>
        </p:spPr>
        <p:txBody>
          <a:bodyPr anchor="t" rtlCol="false" tIns="0" lIns="0" bIns="0" rIns="0">
            <a:spAutoFit/>
          </a:bodyPr>
          <a:lstStyle/>
          <a:p>
            <a:pPr>
              <a:lnSpc>
                <a:spcPts val="4200"/>
              </a:lnSpc>
            </a:pPr>
            <a:r>
              <a:rPr lang="en-US" sz="3000" spc="300">
                <a:solidFill>
                  <a:srgbClr val="FFFFFF"/>
                </a:solidFill>
                <a:latin typeface="Lato Bold"/>
              </a:rPr>
              <a:t>SQL</a:t>
            </a:r>
          </a:p>
        </p:txBody>
      </p:sp>
      <p:sp>
        <p:nvSpPr>
          <p:cNvPr name="TextBox 10" id="10"/>
          <p:cNvSpPr txBox="true"/>
          <p:nvPr/>
        </p:nvSpPr>
        <p:spPr>
          <a:xfrm rot="0">
            <a:off x="383061" y="2705464"/>
            <a:ext cx="8187378" cy="523875"/>
          </a:xfrm>
          <a:prstGeom prst="rect">
            <a:avLst/>
          </a:prstGeom>
        </p:spPr>
        <p:txBody>
          <a:bodyPr anchor="t" rtlCol="false" tIns="0" lIns="0" bIns="0" rIns="0">
            <a:spAutoFit/>
          </a:bodyPr>
          <a:lstStyle/>
          <a:p>
            <a:pPr>
              <a:lnSpc>
                <a:spcPts val="4200"/>
              </a:lnSpc>
            </a:pPr>
            <a:r>
              <a:rPr lang="en-US" sz="3000" spc="300">
                <a:solidFill>
                  <a:srgbClr val="FFFFFF"/>
                </a:solidFill>
                <a:latin typeface="Lato Bold"/>
              </a:rPr>
              <a:t>MONGODB</a:t>
            </a:r>
          </a:p>
        </p:txBody>
      </p:sp>
      <p:grpSp>
        <p:nvGrpSpPr>
          <p:cNvPr name="Group 11" id="11"/>
          <p:cNvGrpSpPr/>
          <p:nvPr/>
        </p:nvGrpSpPr>
        <p:grpSpPr>
          <a:xfrm rot="0">
            <a:off x="0" y="0"/>
            <a:ext cx="18288000" cy="417760"/>
            <a:chOff x="0" y="0"/>
            <a:chExt cx="6671512" cy="152400"/>
          </a:xfrm>
        </p:grpSpPr>
        <p:sp>
          <p:nvSpPr>
            <p:cNvPr name="Freeform 12" id="12"/>
            <p:cNvSpPr/>
            <p:nvPr/>
          </p:nvSpPr>
          <p:spPr>
            <a:xfrm flipH="false" flipV="false" rot="0">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13" id="13"/>
          <p:cNvGrpSpPr/>
          <p:nvPr/>
        </p:nvGrpSpPr>
        <p:grpSpPr>
          <a:xfrm rot="5400000">
            <a:off x="-1963" y="1309"/>
            <a:ext cx="1635964" cy="1633346"/>
            <a:chOff x="0" y="0"/>
            <a:chExt cx="6350000" cy="6339840"/>
          </a:xfrm>
        </p:grpSpPr>
        <p:sp>
          <p:nvSpPr>
            <p:cNvPr name="Freeform 14" id="1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5" id="15"/>
          <p:cNvGrpSpPr/>
          <p:nvPr/>
        </p:nvGrpSpPr>
        <p:grpSpPr>
          <a:xfrm rot="-10800000">
            <a:off x="16652690" y="1309"/>
            <a:ext cx="1635964" cy="1633346"/>
            <a:chOff x="0" y="0"/>
            <a:chExt cx="6350000" cy="6339840"/>
          </a:xfrm>
        </p:grpSpPr>
        <p:sp>
          <p:nvSpPr>
            <p:cNvPr name="Freeform 16" id="1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DAFp7eSHbTA</dc:identifier>
  <dcterms:modified xsi:type="dcterms:W3CDTF">2011-08-01T06:04:30Z</dcterms:modified>
  <cp:revision>1</cp:revision>
  <dc:title>Elegant and Professional Company Business Proposal Presentation</dc:title>
</cp:coreProperties>
</file>