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8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8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8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0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3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3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9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0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8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5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3schools.com/tags/tag_footer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w3schools.com/tags/tag_q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atalist.asp" TargetMode="External"/><Relationship Id="rId2" Type="http://schemas.openxmlformats.org/officeDocument/2006/relationships/hyperlink" Target="https://www.w3schools.com/tags/tag_selec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1905D-504B-4CE2-8026-01F14AA6B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" b="146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17D2C-2D69-418D-BD6C-855C81DE9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2870633"/>
            <a:ext cx="3214307" cy="133464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HTML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11FB-44A9-4676-A18E-B0D429480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Website design and development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3782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TAG(12) &lt;b&gt;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&lt;b&gt; tag specifies bold text without any extra importance.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40" y="3023065"/>
            <a:ext cx="6435968" cy="84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9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TAG(13)&lt;link&gt;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&lt;link&gt; tag defines a link between a document and an external resource.</a:t>
            </a:r>
          </a:p>
          <a:p>
            <a:r>
              <a:rPr lang="en-US" dirty="0"/>
              <a:t>The &lt;link&gt; tag is used to link to external style sheets.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91" y="3066261"/>
            <a:ext cx="4963218" cy="152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6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TAG(14)&lt;address&gt;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&lt;address&gt; tag defines the contact information for the author/owner of a document or an article.</a:t>
            </a:r>
            <a:br>
              <a:rPr lang="en-US" dirty="0"/>
            </a:br>
            <a:r>
              <a:rPr lang="en-US" dirty="0"/>
              <a:t>The text in the &lt;address&gt; element usually renders in </a:t>
            </a:r>
            <a:r>
              <a:rPr lang="en-US" i="1" dirty="0"/>
              <a:t>italic</a:t>
            </a:r>
            <a:r>
              <a:rPr lang="en-US" dirty="0"/>
              <a:t>. Most browsers will add a line break before and after the address element.</a:t>
            </a:r>
            <a:br>
              <a:rPr lang="en-US" dirty="0"/>
            </a:br>
            <a:r>
              <a:rPr lang="en-US" b="1" dirty="0"/>
              <a:t>Tip:</a:t>
            </a:r>
            <a:r>
              <a:rPr lang="en-US" dirty="0"/>
              <a:t> The &lt;address&gt; element will typically be included along with other information in a </a:t>
            </a:r>
            <a:r>
              <a:rPr lang="en-US" dirty="0">
                <a:hlinkClick r:id="rId2"/>
              </a:rPr>
              <a:t>&lt;footer&gt;</a:t>
            </a:r>
            <a:r>
              <a:rPr lang="en-US" dirty="0"/>
              <a:t> element.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14" y="3868806"/>
            <a:ext cx="7879609" cy="22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4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TAG(15)&lt;</a:t>
            </a:r>
            <a:r>
              <a:rPr lang="en-US" dirty="0" err="1">
                <a:solidFill>
                  <a:schemeClr val="tx1"/>
                </a:solidFill>
              </a:rPr>
              <a:t>blockquote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blockquote</a:t>
            </a:r>
            <a:r>
              <a:rPr lang="en-US" dirty="0"/>
              <a:t>&gt; tag specifies a section that is quoted from another source.</a:t>
            </a:r>
          </a:p>
          <a:p>
            <a:br>
              <a:rPr lang="en-US" dirty="0"/>
            </a:br>
            <a:r>
              <a:rPr lang="en-US" b="1" dirty="0"/>
              <a:t>Tip:</a:t>
            </a:r>
            <a:r>
              <a:rPr lang="en-US" dirty="0"/>
              <a:t> Use </a:t>
            </a:r>
            <a:r>
              <a:rPr lang="en-US" dirty="0">
                <a:hlinkClick r:id="rId2"/>
              </a:rPr>
              <a:t>&lt;q&gt;</a:t>
            </a:r>
            <a:r>
              <a:rPr lang="en-US" dirty="0"/>
              <a:t> for inline (short) quotations.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24" y="3672082"/>
            <a:ext cx="9906152" cy="1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TAG(16)&lt;button&gt; &amp; TAG(17) &lt;input&gt;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&lt;button&gt; tag defines a clickable button.</a:t>
            </a:r>
          </a:p>
          <a:p>
            <a:r>
              <a:rPr lang="en-US" dirty="0"/>
              <a:t>Inside a &lt;button&gt; element you can put content, like text or images. This is the difference between this element and buttons created with the &lt;input&gt; element.</a:t>
            </a:r>
          </a:p>
          <a:p>
            <a:endParaRPr lang="en-US" dirty="0"/>
          </a:p>
          <a:p>
            <a:r>
              <a:rPr lang="en-US" b="1" dirty="0"/>
              <a:t>Note:</a:t>
            </a:r>
            <a:r>
              <a:rPr lang="en-US" dirty="0"/>
              <a:t> If you use the &lt;button&gt; element in an HTML form, different browsers may submit different values. Use </a:t>
            </a:r>
            <a:r>
              <a:rPr lang="en-US" dirty="0">
                <a:hlinkClick r:id="rId2"/>
              </a:rPr>
              <a:t>&lt;input&gt;</a:t>
            </a:r>
            <a:r>
              <a:rPr lang="en-US" dirty="0"/>
              <a:t> to create buttons in an HTML form.</a:t>
            </a:r>
          </a:p>
          <a:p>
            <a:r>
              <a:rPr lang="en-US" dirty="0"/>
              <a:t>The &lt;input&gt; tag specifies an input field where the user can enter data.</a:t>
            </a:r>
          </a:p>
          <a:p>
            <a:r>
              <a:rPr lang="en-US" dirty="0"/>
              <a:t>&lt;input&gt; elements are used within a &lt;form&gt; element to declare input controls that allow users to input data.</a:t>
            </a:r>
          </a:p>
          <a:p>
            <a:r>
              <a:rPr lang="en-US" dirty="0"/>
              <a:t>An input field can vary in many ways, depending on the type attribute.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89" y="2898222"/>
            <a:ext cx="5649572" cy="574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81" y="5485178"/>
            <a:ext cx="5092427" cy="13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4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TAG(18)&lt;audio&gt;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&lt;audio&gt; tag defines sound, such as music or other audio streams.</a:t>
            </a:r>
          </a:p>
          <a:p>
            <a:r>
              <a:rPr lang="en-US" dirty="0"/>
              <a:t>Currently, there are 3 supported file formats for the &lt;audio&gt; element: MP3, WAV, and OGG.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16" y="3431589"/>
            <a:ext cx="5858204" cy="17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02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TAG(19)&lt;option&gt;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&lt;option&gt; tag defines an option in a select list.</a:t>
            </a:r>
          </a:p>
          <a:p>
            <a:r>
              <a:rPr lang="en-US" dirty="0"/>
              <a:t>&lt;option&gt; elements go inside a </a:t>
            </a:r>
            <a:r>
              <a:rPr lang="en-US" dirty="0">
                <a:hlinkClick r:id="rId2"/>
              </a:rPr>
              <a:t>&lt;select&gt;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&lt;</a:t>
            </a:r>
            <a:r>
              <a:rPr lang="en-US" dirty="0" err="1">
                <a:hlinkClick r:id="rId3"/>
              </a:rPr>
              <a:t>datalist</a:t>
            </a:r>
            <a:r>
              <a:rPr lang="en-US" dirty="0">
                <a:hlinkClick r:id="rId3"/>
              </a:rPr>
              <a:t>&gt;</a:t>
            </a:r>
            <a:r>
              <a:rPr lang="en-US" dirty="0"/>
              <a:t> element.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84" y="3513053"/>
            <a:ext cx="5362870" cy="21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8F34-2BD5-4AD1-ADF3-8BC12BAB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TAG(20) 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501D-B37A-491B-9D26-A86865A3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 tag is used to display images.</a:t>
            </a:r>
          </a:p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has two required attributes: </a:t>
            </a:r>
            <a:r>
              <a:rPr lang="en-US" dirty="0" err="1"/>
              <a:t>src</a:t>
            </a:r>
            <a:r>
              <a:rPr lang="en-US" dirty="0"/>
              <a:t> and alt.</a:t>
            </a:r>
          </a:p>
          <a:p>
            <a:r>
              <a:rPr lang="en-US" dirty="0"/>
              <a:t>Note: images are linked to HTML pages not actually inserted.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52132-3467-4796-92B0-9AE77B498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78469"/>
            <a:ext cx="8952328" cy="26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8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CD01-DC17-4058-B4E8-ACECD1E9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TAG(1) </a:t>
            </a:r>
            <a:r>
              <a:rPr lang="en-US" b="1" dirty="0">
                <a:solidFill>
                  <a:schemeClr val="tx1"/>
                </a:solidFill>
              </a:rPr>
              <a:t>&lt;!--...--&gt;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56BA-BE95-4684-A270-FA0CA7E9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comment tag which has the purpose of inserting comments in the source code to describe and explain parts of the code.</a:t>
            </a:r>
          </a:p>
          <a:p>
            <a:r>
              <a:rPr lang="en-US" dirty="0"/>
              <a:t>Note: the comment will not be displayed on browser.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4C8E2-F2BB-4D58-BDEE-4C26259D1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55" y="3276600"/>
            <a:ext cx="5814201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0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528A-8A5C-4868-87CD-7EF97879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TAG(2) </a:t>
            </a:r>
            <a:r>
              <a:rPr lang="en-US" b="1" dirty="0">
                <a:solidFill>
                  <a:schemeClr val="tx1"/>
                </a:solidFill>
              </a:rPr>
              <a:t>&lt;a&gt;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C679-5E9B-454B-840F-D3DEF412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9427845" cy="3760891"/>
          </a:xfrm>
        </p:spPr>
        <p:txBody>
          <a:bodyPr/>
          <a:lstStyle/>
          <a:p>
            <a:r>
              <a:rPr lang="en-US" dirty="0"/>
              <a:t>This tag is used to define a hyperlink, which is used to link from one page to another.</a:t>
            </a:r>
          </a:p>
          <a:p>
            <a:r>
              <a:rPr lang="en-US" dirty="0"/>
              <a:t>The attribute “</a:t>
            </a:r>
            <a:r>
              <a:rPr lang="en-US" dirty="0" err="1"/>
              <a:t>href</a:t>
            </a:r>
            <a:r>
              <a:rPr lang="en-US" dirty="0"/>
              <a:t>” should be used to identify the destination of the link (other page).</a:t>
            </a:r>
          </a:p>
          <a:p>
            <a:r>
              <a:rPr lang="en-US" dirty="0"/>
              <a:t>The links will be underlined and displayed according to its status: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If blue: this means the link hasn’t been opened (not clicked on)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If purple: this means the link has been opened (clicked on)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If red: this means the link is in active state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AC22B-D4AC-42B2-AE79-2DB23494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632" y="51826"/>
            <a:ext cx="5829300" cy="2116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3B6B6-CE75-4665-99EB-03914B485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218" y="3928502"/>
            <a:ext cx="2670857" cy="14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0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528A-8A5C-4868-87CD-7EF97879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TAG(3) &amp; TAG(4) </a:t>
            </a:r>
            <a:r>
              <a:rPr lang="en-US" b="1" dirty="0">
                <a:solidFill>
                  <a:schemeClr val="tx1"/>
                </a:solidFill>
              </a:rPr>
              <a:t>&lt;sub&gt; </a:t>
            </a:r>
            <a:r>
              <a:rPr lang="en-US" dirty="0">
                <a:solidFill>
                  <a:schemeClr val="tx1"/>
                </a:solidFill>
              </a:rPr>
              <a:t>&amp;</a:t>
            </a:r>
            <a:r>
              <a:rPr lang="en-US" b="1" dirty="0">
                <a:solidFill>
                  <a:schemeClr val="tx1"/>
                </a:solidFill>
              </a:rPr>
              <a:t> &lt;sup&gt;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5C8FC-3EB1-4254-BFCF-75D60D9A0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&lt;sub&gt; tag is used to create a subscript text (below the line)</a:t>
            </a:r>
          </a:p>
          <a:p>
            <a:r>
              <a:rPr lang="en-US" dirty="0"/>
              <a:t>The &lt;sup&gt; tag is used to create the superscript text (above the line)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602028-0A83-469F-832A-4871CA12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6" y="3394636"/>
            <a:ext cx="3286561" cy="2224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F5A35E-2902-4E56-9E4E-EE33179CF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" y="3214702"/>
            <a:ext cx="6036945" cy="3147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1B0017-7045-412B-A49B-6774D642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080" y="3213322"/>
            <a:ext cx="4582954" cy="31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7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528A-8A5C-4868-87CD-7EF97879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TAG(5) </a:t>
            </a:r>
            <a:r>
              <a:rPr lang="en-US" b="1" dirty="0">
                <a:solidFill>
                  <a:schemeClr val="tx1"/>
                </a:solidFill>
              </a:rPr>
              <a:t>&lt;mark&gt;</a:t>
            </a:r>
            <a:r>
              <a:rPr lang="en-US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C679-5E9B-454B-840F-D3DEF412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161"/>
            <a:ext cx="10058400" cy="3943931"/>
          </a:xfrm>
        </p:spPr>
        <p:txBody>
          <a:bodyPr/>
          <a:lstStyle/>
          <a:p>
            <a:r>
              <a:rPr lang="en-US" sz="2000" dirty="0"/>
              <a:t>This tag is used to highlight the text you want.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To choose a certain style, use this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35BB1-B96E-4E01-96EB-25D1BC42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61" y="2431114"/>
            <a:ext cx="5465445" cy="226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8B0C0B-AB66-43C1-ABA9-DC6847EF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2431114"/>
            <a:ext cx="4383405" cy="1466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7C88D8-9573-4739-AC03-9DC8BC557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4084927"/>
            <a:ext cx="4383405" cy="169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6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D8FC-0A45-40C3-8A26-B4DC1522805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TAG(6) &amp; TAG(7) &amp; TAG(8) </a:t>
            </a:r>
            <a:r>
              <a:rPr lang="en-US" sz="4000" b="1" dirty="0">
                <a:solidFill>
                  <a:schemeClr val="tx1"/>
                </a:solidFill>
              </a:rPr>
              <a:t>&lt;li&gt; </a:t>
            </a:r>
            <a:r>
              <a:rPr lang="en-US" sz="4000" dirty="0">
                <a:solidFill>
                  <a:schemeClr val="tx1"/>
                </a:solidFill>
              </a:rPr>
              <a:t>&amp;</a:t>
            </a:r>
            <a:r>
              <a:rPr lang="en-US" sz="4000" b="1" dirty="0">
                <a:solidFill>
                  <a:schemeClr val="tx1"/>
                </a:solidFill>
              </a:rPr>
              <a:t> &lt;</a:t>
            </a:r>
            <a:r>
              <a:rPr lang="en-US" sz="4000" b="1" dirty="0" err="1">
                <a:solidFill>
                  <a:schemeClr val="tx1"/>
                </a:solidFill>
              </a:rPr>
              <a:t>ol</a:t>
            </a:r>
            <a:r>
              <a:rPr lang="en-US" sz="4000" b="1" dirty="0">
                <a:solidFill>
                  <a:schemeClr val="tx1"/>
                </a:solidFill>
              </a:rPr>
              <a:t>&gt; </a:t>
            </a:r>
            <a:r>
              <a:rPr lang="en-US" sz="4000" dirty="0">
                <a:solidFill>
                  <a:schemeClr val="tx1"/>
                </a:solidFill>
              </a:rPr>
              <a:t>&amp;</a:t>
            </a:r>
            <a:r>
              <a:rPr lang="en-US" sz="4000" b="1" dirty="0">
                <a:solidFill>
                  <a:schemeClr val="tx1"/>
                </a:solidFill>
              </a:rPr>
              <a:t> &lt;ul&gt;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E9644-C8C6-4AC0-8B08-745A3E7D3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796978" cy="3760891"/>
          </a:xfrm>
        </p:spPr>
        <p:txBody>
          <a:bodyPr/>
          <a:lstStyle/>
          <a:p>
            <a:r>
              <a:rPr lang="en-US" sz="2000" dirty="0"/>
              <a:t>The &lt;li&gt; tag is used to define a list items.</a:t>
            </a:r>
          </a:p>
          <a:p>
            <a:r>
              <a:rPr lang="en-US" sz="2000" dirty="0"/>
              <a:t>This tag can be used in ordered (&lt;</a:t>
            </a:r>
            <a:r>
              <a:rPr lang="en-US" sz="2000" dirty="0" err="1"/>
              <a:t>ol</a:t>
            </a:r>
            <a:r>
              <a:rPr lang="en-US" sz="2000" dirty="0"/>
              <a:t>&gt;) lists and unordered lists (&lt;ul&gt;).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EC7F8-4685-4061-96BA-91C309D9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44" y="1936751"/>
            <a:ext cx="4796976" cy="4473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C891C-6F3F-413A-9827-C3247BCC3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45" y="3524161"/>
            <a:ext cx="3175930" cy="264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2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CBC0-5666-4435-884C-B5F5ACAA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TAG(9) &lt;td&gt;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0621-2168-47C6-8378-CD026944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&lt;td&gt; tag defines a standard cell in an HTML table.</a:t>
            </a:r>
          </a:p>
          <a:p>
            <a:r>
              <a:rPr lang="en-US" dirty="0"/>
              <a:t>An HTML table has two kinds of cells:</a:t>
            </a:r>
          </a:p>
          <a:p>
            <a:r>
              <a:rPr lang="en-US" dirty="0"/>
              <a:t>Header cells - contains header information (created with the &lt;</a:t>
            </a:r>
            <a:r>
              <a:rPr lang="en-US" dirty="0" err="1"/>
              <a:t>th</a:t>
            </a:r>
            <a:r>
              <a:rPr lang="en-US" dirty="0"/>
              <a:t>&gt; element)</a:t>
            </a:r>
          </a:p>
          <a:p>
            <a:r>
              <a:rPr lang="en-US" dirty="0"/>
              <a:t>Standard cells - contains data (created with the &lt;td&gt; element)</a:t>
            </a:r>
          </a:p>
          <a:p>
            <a:r>
              <a:rPr lang="en-US" dirty="0"/>
              <a:t>The text in &lt;</a:t>
            </a:r>
            <a:r>
              <a:rPr lang="en-US" dirty="0" err="1"/>
              <a:t>th</a:t>
            </a:r>
            <a:r>
              <a:rPr lang="en-US" dirty="0"/>
              <a:t>&gt; elements are bold and centered by default.</a:t>
            </a:r>
          </a:p>
          <a:p>
            <a:r>
              <a:rPr lang="en-US" dirty="0"/>
              <a:t>The text in &lt;td&gt; elements are regular and left-aligned by default.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833" y="286603"/>
            <a:ext cx="794075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5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TAG(10)&lt;table&gt;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&lt;table&gt; tag defines an HTML table.</a:t>
            </a:r>
          </a:p>
          <a:p>
            <a:r>
              <a:rPr lang="en-US" dirty="0"/>
              <a:t>An HTML table consists of the &lt;table&gt; element and one or more &lt;</a:t>
            </a:r>
            <a:r>
              <a:rPr lang="en-US" dirty="0" err="1"/>
              <a:t>tr</a:t>
            </a:r>
            <a:r>
              <a:rPr lang="en-US" dirty="0"/>
              <a:t>&gt;, &lt;</a:t>
            </a:r>
            <a:r>
              <a:rPr lang="en-US" dirty="0" err="1"/>
              <a:t>th</a:t>
            </a:r>
            <a:r>
              <a:rPr lang="en-US" dirty="0"/>
              <a:t>&gt;, and &lt;td&gt; elements.</a:t>
            </a:r>
          </a:p>
          <a:p>
            <a:r>
              <a:rPr lang="en-US" dirty="0"/>
              <a:t>The &lt;</a:t>
            </a:r>
            <a:r>
              <a:rPr lang="en-US" dirty="0" err="1"/>
              <a:t>tr</a:t>
            </a:r>
            <a:r>
              <a:rPr lang="en-US" dirty="0"/>
              <a:t>&gt; element defines a table row, the &lt;</a:t>
            </a:r>
            <a:r>
              <a:rPr lang="en-US" dirty="0" err="1"/>
              <a:t>th</a:t>
            </a:r>
            <a:r>
              <a:rPr lang="en-US" dirty="0"/>
              <a:t>&gt; element defines a table header, and the &lt;td&gt; element defines a table cell.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54" y="3618964"/>
            <a:ext cx="5278597" cy="26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TAG(11)&lt;summary&gt;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&lt;summary&gt; tag defines a visible heading for the &lt;details&gt; element. The heading can be clicked to view/hide the details.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77" y="2960076"/>
            <a:ext cx="8921095" cy="21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884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23C23"/>
      </a:dk2>
      <a:lt2>
        <a:srgbClr val="E8E2E8"/>
      </a:lt2>
      <a:accent1>
        <a:srgbClr val="33B938"/>
      </a:accent1>
      <a:accent2>
        <a:srgbClr val="26B869"/>
      </a:accent2>
      <a:accent3>
        <a:srgbClr val="31B3A2"/>
      </a:accent3>
      <a:accent4>
        <a:srgbClr val="2897C4"/>
      </a:accent4>
      <a:accent5>
        <a:srgbClr val="3A68D6"/>
      </a:accent5>
      <a:accent6>
        <a:srgbClr val="6454D0"/>
      </a:accent6>
      <a:hlink>
        <a:srgbClr val="AA7638"/>
      </a:hlink>
      <a:folHlink>
        <a:srgbClr val="828282"/>
      </a:folHlink>
    </a:clrScheme>
    <a:fontScheme name="Retrospect">
      <a:majorFont>
        <a:latin typeface="Arial Nova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749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 Nova</vt:lpstr>
      <vt:lpstr>Arial Nova Light</vt:lpstr>
      <vt:lpstr>Calibri</vt:lpstr>
      <vt:lpstr>Wingdings</vt:lpstr>
      <vt:lpstr>RetrospectVTI</vt:lpstr>
      <vt:lpstr>HTML TAGS</vt:lpstr>
      <vt:lpstr>TAG(1) &lt;!--...--&gt;</vt:lpstr>
      <vt:lpstr>TAG(2) &lt;a&gt; </vt:lpstr>
      <vt:lpstr>TAG(3) &amp; TAG(4) &lt;sub&gt; &amp; &lt;sup&gt;</vt:lpstr>
      <vt:lpstr>TAG(5) &lt;mark&gt; </vt:lpstr>
      <vt:lpstr>TAG(6) &amp; TAG(7) &amp; TAG(8) &lt;li&gt; &amp; &lt;ol&gt; &amp; &lt;ul&gt;</vt:lpstr>
      <vt:lpstr>TAG(9) &lt;td&gt;</vt:lpstr>
      <vt:lpstr>TAG(10)&lt;table&gt;</vt:lpstr>
      <vt:lpstr>TAG(11)&lt;summary&gt;</vt:lpstr>
      <vt:lpstr>TAG(12) &lt;b&gt; </vt:lpstr>
      <vt:lpstr>TAG(13)&lt;link&gt;</vt:lpstr>
      <vt:lpstr>TAG(14)&lt;address&gt;</vt:lpstr>
      <vt:lpstr>TAG(15)&lt;blockquote&gt;</vt:lpstr>
      <vt:lpstr>TAG(16)&lt;button&gt; &amp; TAG(17) &lt;input&gt;</vt:lpstr>
      <vt:lpstr>TAG(18)&lt;audio&gt;</vt:lpstr>
      <vt:lpstr>TAG(19)&lt;option&gt;</vt:lpstr>
      <vt:lpstr>TAG(20) &lt;img&gt;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</dc:title>
  <dc:creator>Zayna Amierh</dc:creator>
  <cp:lastModifiedBy>Zayna Amierh</cp:lastModifiedBy>
  <cp:revision>21</cp:revision>
  <dcterms:created xsi:type="dcterms:W3CDTF">2019-11-01T08:57:10Z</dcterms:created>
  <dcterms:modified xsi:type="dcterms:W3CDTF">2019-11-02T10:00:43Z</dcterms:modified>
</cp:coreProperties>
</file>