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57" r:id="rId3"/>
    <p:sldId id="258" r:id="rId4"/>
    <p:sldId id="259" r:id="rId5"/>
    <p:sldId id="261" r:id="rId6"/>
    <p:sldId id="263" r:id="rId7"/>
    <p:sldId id="274" r:id="rId8"/>
    <p:sldId id="265" r:id="rId9"/>
    <p:sldId id="296" r:id="rId10"/>
    <p:sldId id="297" r:id="rId11"/>
    <p:sldId id="298" r:id="rId12"/>
    <p:sldId id="299" r:id="rId13"/>
    <p:sldId id="275" r:id="rId14"/>
    <p:sldId id="276" r:id="rId15"/>
    <p:sldId id="277" r:id="rId16"/>
    <p:sldId id="278" r:id="rId17"/>
    <p:sldId id="280" r:id="rId18"/>
    <p:sldId id="300" r:id="rId19"/>
    <p:sldId id="320" r:id="rId20"/>
    <p:sldId id="301" r:id="rId21"/>
    <p:sldId id="302" r:id="rId22"/>
    <p:sldId id="303" r:id="rId23"/>
    <p:sldId id="304" r:id="rId24"/>
    <p:sldId id="305" r:id="rId25"/>
    <p:sldId id="272" r:id="rId26"/>
    <p:sldId id="306" r:id="rId27"/>
    <p:sldId id="307" r:id="rId28"/>
    <p:sldId id="308" r:id="rId29"/>
    <p:sldId id="309" r:id="rId30"/>
    <p:sldId id="310" r:id="rId31"/>
    <p:sldId id="311" r:id="rId32"/>
    <p:sldId id="291" r:id="rId33"/>
    <p:sldId id="312" r:id="rId34"/>
    <p:sldId id="313" r:id="rId35"/>
    <p:sldId id="314" r:id="rId36"/>
    <p:sldId id="315" r:id="rId37"/>
    <p:sldId id="316" r:id="rId38"/>
    <p:sldId id="317" r:id="rId39"/>
    <p:sldId id="321" r:id="rId40"/>
    <p:sldId id="322" r:id="rId41"/>
    <p:sldId id="319" r:id="rId42"/>
    <p:sldId id="318" r:id="rId43"/>
    <p:sldId id="264" r:id="rId44"/>
    <p:sldId id="26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8617" autoAdjust="0"/>
  </p:normalViewPr>
  <p:slideViewPr>
    <p:cSldViewPr snapToGrid="0">
      <p:cViewPr>
        <p:scale>
          <a:sx n="60" d="100"/>
          <a:sy n="60" d="100"/>
        </p:scale>
        <p:origin x="379" y="22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00FA8-74FB-45DC-8F31-2A9E4192132A}" type="doc">
      <dgm:prSet loTypeId="urn:microsoft.com/office/officeart/2005/8/layout/chevron1" loCatId="process" qsTypeId="urn:microsoft.com/office/officeart/2005/8/quickstyle/simple1" qsCatId="simple" csTypeId="urn:microsoft.com/office/officeart/2005/8/colors/accent1_2" csCatId="accent1" phldr="1"/>
      <dgm:spPr/>
    </dgm:pt>
    <dgm:pt modelId="{A2E8C579-4F8B-49E2-B21B-E848B3BD9B2D}">
      <dgm:prSet phldrT="[Text]" custT="1"/>
      <dgm:spPr/>
      <dgm:t>
        <a:bodyPr/>
        <a:lstStyle/>
        <a:p>
          <a:r>
            <a:rPr lang="en-US" sz="1200" dirty="0"/>
            <a:t>Load Libraries and dataset</a:t>
          </a:r>
        </a:p>
      </dgm:t>
    </dgm:pt>
    <dgm:pt modelId="{86EFE752-DFB6-4A54-AF88-270F3AC4FED2}" type="parTrans" cxnId="{8A4F95E6-E73F-455A-BB17-748F252B2789}">
      <dgm:prSet/>
      <dgm:spPr/>
      <dgm:t>
        <a:bodyPr/>
        <a:lstStyle/>
        <a:p>
          <a:endParaRPr lang="en-US"/>
        </a:p>
      </dgm:t>
    </dgm:pt>
    <dgm:pt modelId="{68F4DBBC-F25B-402B-B458-9044BF38F428}" type="sibTrans" cxnId="{8A4F95E6-E73F-455A-BB17-748F252B2789}">
      <dgm:prSet/>
      <dgm:spPr/>
      <dgm:t>
        <a:bodyPr/>
        <a:lstStyle/>
        <a:p>
          <a:endParaRPr lang="en-US"/>
        </a:p>
      </dgm:t>
    </dgm:pt>
    <dgm:pt modelId="{787BCA32-AD1D-4A69-AE44-29625BAA74D2}">
      <dgm:prSet phldrT="[Text]" custT="1"/>
      <dgm:spPr/>
      <dgm:t>
        <a:bodyPr/>
        <a:lstStyle/>
        <a:p>
          <a:r>
            <a:rPr lang="en-US" sz="1400" dirty="0"/>
            <a:t>Data Cleaning</a:t>
          </a:r>
        </a:p>
      </dgm:t>
    </dgm:pt>
    <dgm:pt modelId="{D871FCB3-2C3D-4174-93CB-E62F7BCE4B69}" type="parTrans" cxnId="{ADD34F6D-1594-442F-A4F7-981AF7CD8969}">
      <dgm:prSet/>
      <dgm:spPr/>
      <dgm:t>
        <a:bodyPr/>
        <a:lstStyle/>
        <a:p>
          <a:endParaRPr lang="en-US"/>
        </a:p>
      </dgm:t>
    </dgm:pt>
    <dgm:pt modelId="{1CAFF8E1-8201-40CB-A48F-99C73DEAD609}" type="sibTrans" cxnId="{ADD34F6D-1594-442F-A4F7-981AF7CD8969}">
      <dgm:prSet/>
      <dgm:spPr/>
      <dgm:t>
        <a:bodyPr/>
        <a:lstStyle/>
        <a:p>
          <a:endParaRPr lang="en-US"/>
        </a:p>
      </dgm:t>
    </dgm:pt>
    <dgm:pt modelId="{C502B2A9-9A2C-4D3F-8B96-5EC236825149}">
      <dgm:prSet phldrT="[Text]" custT="1"/>
      <dgm:spPr/>
      <dgm:t>
        <a:bodyPr/>
        <a:lstStyle/>
        <a:p>
          <a:r>
            <a:rPr lang="en-US" sz="1400" dirty="0"/>
            <a:t>Data Transformation</a:t>
          </a:r>
        </a:p>
      </dgm:t>
    </dgm:pt>
    <dgm:pt modelId="{0519E3BD-DA90-4A4E-B388-0174E3B04853}" type="parTrans" cxnId="{255C4E3C-A2AF-4746-B2D4-C5B4852F69ED}">
      <dgm:prSet/>
      <dgm:spPr/>
      <dgm:t>
        <a:bodyPr/>
        <a:lstStyle/>
        <a:p>
          <a:endParaRPr lang="en-US"/>
        </a:p>
      </dgm:t>
    </dgm:pt>
    <dgm:pt modelId="{D6DCE23B-373C-4DA3-BCC5-8B21D29BEDF1}" type="sibTrans" cxnId="{255C4E3C-A2AF-4746-B2D4-C5B4852F69ED}">
      <dgm:prSet/>
      <dgm:spPr/>
      <dgm:t>
        <a:bodyPr/>
        <a:lstStyle/>
        <a:p>
          <a:endParaRPr lang="en-US"/>
        </a:p>
      </dgm:t>
    </dgm:pt>
    <dgm:pt modelId="{C25953B4-4D7A-4EEF-8721-B4DEE60C8458}">
      <dgm:prSet phldrT="[Text]" custT="1"/>
      <dgm:spPr/>
      <dgm:t>
        <a:bodyPr/>
        <a:lstStyle/>
        <a:p>
          <a:r>
            <a:rPr lang="en-US" sz="1200" dirty="0"/>
            <a:t>Training and Testing dataset</a:t>
          </a:r>
        </a:p>
      </dgm:t>
    </dgm:pt>
    <dgm:pt modelId="{684FF23C-9DCA-4EA9-B66E-67DFBD36C419}" type="parTrans" cxnId="{1239246A-481A-4FDA-BB14-1E81E0B1400E}">
      <dgm:prSet/>
      <dgm:spPr/>
      <dgm:t>
        <a:bodyPr/>
        <a:lstStyle/>
        <a:p>
          <a:endParaRPr lang="en-US"/>
        </a:p>
      </dgm:t>
    </dgm:pt>
    <dgm:pt modelId="{FCDFD076-0E7E-49DF-98F4-E16149300C71}" type="sibTrans" cxnId="{1239246A-481A-4FDA-BB14-1E81E0B1400E}">
      <dgm:prSet/>
      <dgm:spPr/>
      <dgm:t>
        <a:bodyPr/>
        <a:lstStyle/>
        <a:p>
          <a:endParaRPr lang="en-US"/>
        </a:p>
      </dgm:t>
    </dgm:pt>
    <dgm:pt modelId="{D62169A5-9611-4889-9A7A-1FCE9D476F2C}">
      <dgm:prSet phldrT="[Text]" custT="1"/>
      <dgm:spPr/>
      <dgm:t>
        <a:bodyPr/>
        <a:lstStyle/>
        <a:p>
          <a:r>
            <a:rPr lang="en-US" sz="1400" dirty="0"/>
            <a:t>Regression Model</a:t>
          </a:r>
        </a:p>
      </dgm:t>
    </dgm:pt>
    <dgm:pt modelId="{A347114D-BB72-4A13-9AB3-5F306B309301}" type="parTrans" cxnId="{1E62FA20-9597-487A-8697-737842A4BFCA}">
      <dgm:prSet/>
      <dgm:spPr/>
      <dgm:t>
        <a:bodyPr/>
        <a:lstStyle/>
        <a:p>
          <a:endParaRPr lang="en-US"/>
        </a:p>
      </dgm:t>
    </dgm:pt>
    <dgm:pt modelId="{C017EC70-E353-43CE-8EB8-9DBAA03A79C3}" type="sibTrans" cxnId="{1E62FA20-9597-487A-8697-737842A4BFCA}">
      <dgm:prSet/>
      <dgm:spPr/>
      <dgm:t>
        <a:bodyPr/>
        <a:lstStyle/>
        <a:p>
          <a:endParaRPr lang="en-US"/>
        </a:p>
      </dgm:t>
    </dgm:pt>
    <dgm:pt modelId="{4584758B-15AF-4661-90C6-CB4A4888B7A1}" type="pres">
      <dgm:prSet presAssocID="{C1700FA8-74FB-45DC-8F31-2A9E4192132A}" presName="Name0" presStyleCnt="0">
        <dgm:presLayoutVars>
          <dgm:dir/>
          <dgm:animLvl val="lvl"/>
          <dgm:resizeHandles val="exact"/>
        </dgm:presLayoutVars>
      </dgm:prSet>
      <dgm:spPr/>
    </dgm:pt>
    <dgm:pt modelId="{56FDE797-6D5A-4C0C-9835-844506EB8EA8}" type="pres">
      <dgm:prSet presAssocID="{A2E8C579-4F8B-49E2-B21B-E848B3BD9B2D}" presName="parTxOnly" presStyleLbl="node1" presStyleIdx="0" presStyleCnt="5">
        <dgm:presLayoutVars>
          <dgm:chMax val="0"/>
          <dgm:chPref val="0"/>
          <dgm:bulletEnabled val="1"/>
        </dgm:presLayoutVars>
      </dgm:prSet>
      <dgm:spPr/>
      <dgm:t>
        <a:bodyPr/>
        <a:lstStyle/>
        <a:p>
          <a:endParaRPr lang="en-US"/>
        </a:p>
      </dgm:t>
    </dgm:pt>
    <dgm:pt modelId="{65F90783-C43E-4384-81DF-712A5F3DF24D}" type="pres">
      <dgm:prSet presAssocID="{68F4DBBC-F25B-402B-B458-9044BF38F428}" presName="parTxOnlySpace" presStyleCnt="0"/>
      <dgm:spPr/>
    </dgm:pt>
    <dgm:pt modelId="{466A0ACA-E2CD-421A-A005-FC69342EE608}" type="pres">
      <dgm:prSet presAssocID="{787BCA32-AD1D-4A69-AE44-29625BAA74D2}" presName="parTxOnly" presStyleLbl="node1" presStyleIdx="1" presStyleCnt="5">
        <dgm:presLayoutVars>
          <dgm:chMax val="0"/>
          <dgm:chPref val="0"/>
          <dgm:bulletEnabled val="1"/>
        </dgm:presLayoutVars>
      </dgm:prSet>
      <dgm:spPr/>
      <dgm:t>
        <a:bodyPr/>
        <a:lstStyle/>
        <a:p>
          <a:endParaRPr lang="en-US"/>
        </a:p>
      </dgm:t>
    </dgm:pt>
    <dgm:pt modelId="{689960B0-6A30-4960-B1A4-6F9EA9859C40}" type="pres">
      <dgm:prSet presAssocID="{1CAFF8E1-8201-40CB-A48F-99C73DEAD609}" presName="parTxOnlySpace" presStyleCnt="0"/>
      <dgm:spPr/>
    </dgm:pt>
    <dgm:pt modelId="{A9CC55AA-77B4-421C-94C2-739EDD9A8A24}" type="pres">
      <dgm:prSet presAssocID="{C502B2A9-9A2C-4D3F-8B96-5EC236825149}" presName="parTxOnly" presStyleLbl="node1" presStyleIdx="2" presStyleCnt="5" custScaleX="125834" custScaleY="106177" custLinFactNeighborX="909" custLinFactNeighborY="-3121">
        <dgm:presLayoutVars>
          <dgm:chMax val="0"/>
          <dgm:chPref val="0"/>
          <dgm:bulletEnabled val="1"/>
        </dgm:presLayoutVars>
      </dgm:prSet>
      <dgm:spPr/>
      <dgm:t>
        <a:bodyPr/>
        <a:lstStyle/>
        <a:p>
          <a:endParaRPr lang="en-US"/>
        </a:p>
      </dgm:t>
    </dgm:pt>
    <dgm:pt modelId="{A0CDE6CA-2E0B-4B80-8EA0-0BBA01FE7060}" type="pres">
      <dgm:prSet presAssocID="{D6DCE23B-373C-4DA3-BCC5-8B21D29BEDF1}" presName="parTxOnlySpace" presStyleCnt="0"/>
      <dgm:spPr/>
    </dgm:pt>
    <dgm:pt modelId="{1C13895D-5391-40D3-8F4B-45573E53BB1E}" type="pres">
      <dgm:prSet presAssocID="{C25953B4-4D7A-4EEF-8721-B4DEE60C8458}" presName="parTxOnly" presStyleLbl="node1" presStyleIdx="3" presStyleCnt="5" custScaleX="98816" custScaleY="109257" custLinFactNeighborX="909" custLinFactNeighborY="-3121">
        <dgm:presLayoutVars>
          <dgm:chMax val="0"/>
          <dgm:chPref val="0"/>
          <dgm:bulletEnabled val="1"/>
        </dgm:presLayoutVars>
      </dgm:prSet>
      <dgm:spPr/>
      <dgm:t>
        <a:bodyPr/>
        <a:lstStyle/>
        <a:p>
          <a:endParaRPr lang="en-US"/>
        </a:p>
      </dgm:t>
    </dgm:pt>
    <dgm:pt modelId="{146572E3-C7E0-4D3D-9E2F-A779B60DACFB}" type="pres">
      <dgm:prSet presAssocID="{FCDFD076-0E7E-49DF-98F4-E16149300C71}" presName="parTxOnlySpace" presStyleCnt="0"/>
      <dgm:spPr/>
    </dgm:pt>
    <dgm:pt modelId="{CFB520D7-DF47-476A-9B84-12FCD6279C94}" type="pres">
      <dgm:prSet presAssocID="{D62169A5-9611-4889-9A7A-1FCE9D476F2C}" presName="parTxOnly" presStyleLbl="node1" presStyleIdx="4" presStyleCnt="5" custLinFactNeighborX="909" custLinFactNeighborY="-3121">
        <dgm:presLayoutVars>
          <dgm:chMax val="0"/>
          <dgm:chPref val="0"/>
          <dgm:bulletEnabled val="1"/>
        </dgm:presLayoutVars>
      </dgm:prSet>
      <dgm:spPr/>
      <dgm:t>
        <a:bodyPr/>
        <a:lstStyle/>
        <a:p>
          <a:endParaRPr lang="en-US"/>
        </a:p>
      </dgm:t>
    </dgm:pt>
  </dgm:ptLst>
  <dgm:cxnLst>
    <dgm:cxn modelId="{F6F2F934-8F0D-40EC-900F-ED71D54F7DD3}" type="presOf" srcId="{C502B2A9-9A2C-4D3F-8B96-5EC236825149}" destId="{A9CC55AA-77B4-421C-94C2-739EDD9A8A24}" srcOrd="0" destOrd="0" presId="urn:microsoft.com/office/officeart/2005/8/layout/chevron1"/>
    <dgm:cxn modelId="{A380E9D8-B967-499D-BDD8-F3B4490CCE86}" type="presOf" srcId="{D62169A5-9611-4889-9A7A-1FCE9D476F2C}" destId="{CFB520D7-DF47-476A-9B84-12FCD6279C94}" srcOrd="0" destOrd="0" presId="urn:microsoft.com/office/officeart/2005/8/layout/chevron1"/>
    <dgm:cxn modelId="{255C4E3C-A2AF-4746-B2D4-C5B4852F69ED}" srcId="{C1700FA8-74FB-45DC-8F31-2A9E4192132A}" destId="{C502B2A9-9A2C-4D3F-8B96-5EC236825149}" srcOrd="2" destOrd="0" parTransId="{0519E3BD-DA90-4A4E-B388-0174E3B04853}" sibTransId="{D6DCE23B-373C-4DA3-BCC5-8B21D29BEDF1}"/>
    <dgm:cxn modelId="{277F9421-592E-45C4-9A53-CC421AAED23D}" type="presOf" srcId="{787BCA32-AD1D-4A69-AE44-29625BAA74D2}" destId="{466A0ACA-E2CD-421A-A005-FC69342EE608}" srcOrd="0" destOrd="0" presId="urn:microsoft.com/office/officeart/2005/8/layout/chevron1"/>
    <dgm:cxn modelId="{8A4F95E6-E73F-455A-BB17-748F252B2789}" srcId="{C1700FA8-74FB-45DC-8F31-2A9E4192132A}" destId="{A2E8C579-4F8B-49E2-B21B-E848B3BD9B2D}" srcOrd="0" destOrd="0" parTransId="{86EFE752-DFB6-4A54-AF88-270F3AC4FED2}" sibTransId="{68F4DBBC-F25B-402B-B458-9044BF38F428}"/>
    <dgm:cxn modelId="{AB07DA21-512C-4234-A0BA-6FEC5E309BBF}" type="presOf" srcId="{A2E8C579-4F8B-49E2-B21B-E848B3BD9B2D}" destId="{56FDE797-6D5A-4C0C-9835-844506EB8EA8}" srcOrd="0" destOrd="0" presId="urn:microsoft.com/office/officeart/2005/8/layout/chevron1"/>
    <dgm:cxn modelId="{E2D74F0F-E725-4141-8FF9-CCA2BDF59509}" type="presOf" srcId="{C25953B4-4D7A-4EEF-8721-B4DEE60C8458}" destId="{1C13895D-5391-40D3-8F4B-45573E53BB1E}" srcOrd="0" destOrd="0" presId="urn:microsoft.com/office/officeart/2005/8/layout/chevron1"/>
    <dgm:cxn modelId="{1E62FA20-9597-487A-8697-737842A4BFCA}" srcId="{C1700FA8-74FB-45DC-8F31-2A9E4192132A}" destId="{D62169A5-9611-4889-9A7A-1FCE9D476F2C}" srcOrd="4" destOrd="0" parTransId="{A347114D-BB72-4A13-9AB3-5F306B309301}" sibTransId="{C017EC70-E353-43CE-8EB8-9DBAA03A79C3}"/>
    <dgm:cxn modelId="{288E86F6-B59B-4C8E-B24B-9C22692F2D82}" type="presOf" srcId="{C1700FA8-74FB-45DC-8F31-2A9E4192132A}" destId="{4584758B-15AF-4661-90C6-CB4A4888B7A1}" srcOrd="0" destOrd="0" presId="urn:microsoft.com/office/officeart/2005/8/layout/chevron1"/>
    <dgm:cxn modelId="{ADD34F6D-1594-442F-A4F7-981AF7CD8969}" srcId="{C1700FA8-74FB-45DC-8F31-2A9E4192132A}" destId="{787BCA32-AD1D-4A69-AE44-29625BAA74D2}" srcOrd="1" destOrd="0" parTransId="{D871FCB3-2C3D-4174-93CB-E62F7BCE4B69}" sibTransId="{1CAFF8E1-8201-40CB-A48F-99C73DEAD609}"/>
    <dgm:cxn modelId="{1239246A-481A-4FDA-BB14-1E81E0B1400E}" srcId="{C1700FA8-74FB-45DC-8F31-2A9E4192132A}" destId="{C25953B4-4D7A-4EEF-8721-B4DEE60C8458}" srcOrd="3" destOrd="0" parTransId="{684FF23C-9DCA-4EA9-B66E-67DFBD36C419}" sibTransId="{FCDFD076-0E7E-49DF-98F4-E16149300C71}"/>
    <dgm:cxn modelId="{99D5C55C-CEC1-4FBC-BB74-DD67D55DAF5C}" type="presParOf" srcId="{4584758B-15AF-4661-90C6-CB4A4888B7A1}" destId="{56FDE797-6D5A-4C0C-9835-844506EB8EA8}" srcOrd="0" destOrd="0" presId="urn:microsoft.com/office/officeart/2005/8/layout/chevron1"/>
    <dgm:cxn modelId="{18E35385-7872-4041-B724-8F3993CCCB9C}" type="presParOf" srcId="{4584758B-15AF-4661-90C6-CB4A4888B7A1}" destId="{65F90783-C43E-4384-81DF-712A5F3DF24D}" srcOrd="1" destOrd="0" presId="urn:microsoft.com/office/officeart/2005/8/layout/chevron1"/>
    <dgm:cxn modelId="{C8E794AA-049A-45F1-912A-E637F847EFFB}" type="presParOf" srcId="{4584758B-15AF-4661-90C6-CB4A4888B7A1}" destId="{466A0ACA-E2CD-421A-A005-FC69342EE608}" srcOrd="2" destOrd="0" presId="urn:microsoft.com/office/officeart/2005/8/layout/chevron1"/>
    <dgm:cxn modelId="{50A3AA34-E976-4C1F-9959-403AD04F80A2}" type="presParOf" srcId="{4584758B-15AF-4661-90C6-CB4A4888B7A1}" destId="{689960B0-6A30-4960-B1A4-6F9EA9859C40}" srcOrd="3" destOrd="0" presId="urn:microsoft.com/office/officeart/2005/8/layout/chevron1"/>
    <dgm:cxn modelId="{D936CF36-3BEC-413F-8665-7857CD749E35}" type="presParOf" srcId="{4584758B-15AF-4661-90C6-CB4A4888B7A1}" destId="{A9CC55AA-77B4-421C-94C2-739EDD9A8A24}" srcOrd="4" destOrd="0" presId="urn:microsoft.com/office/officeart/2005/8/layout/chevron1"/>
    <dgm:cxn modelId="{F13E58D7-526B-4AA9-9C8B-0BBD1E6F6D6D}" type="presParOf" srcId="{4584758B-15AF-4661-90C6-CB4A4888B7A1}" destId="{A0CDE6CA-2E0B-4B80-8EA0-0BBA01FE7060}" srcOrd="5" destOrd="0" presId="urn:microsoft.com/office/officeart/2005/8/layout/chevron1"/>
    <dgm:cxn modelId="{4C2DBE81-1C51-4950-93CB-D19982986EFD}" type="presParOf" srcId="{4584758B-15AF-4661-90C6-CB4A4888B7A1}" destId="{1C13895D-5391-40D3-8F4B-45573E53BB1E}" srcOrd="6" destOrd="0" presId="urn:microsoft.com/office/officeart/2005/8/layout/chevron1"/>
    <dgm:cxn modelId="{AB25C6DB-5198-46E6-A628-CD6C5AA1352E}" type="presParOf" srcId="{4584758B-15AF-4661-90C6-CB4A4888B7A1}" destId="{146572E3-C7E0-4D3D-9E2F-A779B60DACFB}" srcOrd="7" destOrd="0" presId="urn:microsoft.com/office/officeart/2005/8/layout/chevron1"/>
    <dgm:cxn modelId="{B679A789-24A5-47E3-BBCA-218E1E61B189}" type="presParOf" srcId="{4584758B-15AF-4661-90C6-CB4A4888B7A1}" destId="{CFB520D7-DF47-476A-9B84-12FCD6279C94}"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FDE797-6D5A-4C0C-9835-844506EB8EA8}">
      <dsp:nvSpPr>
        <dsp:cNvPr id="0" name=""/>
        <dsp:cNvSpPr/>
      </dsp:nvSpPr>
      <dsp:spPr>
        <a:xfrm>
          <a:off x="629" y="1230568"/>
          <a:ext cx="1504744" cy="6018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Load Libraries and dataset</a:t>
          </a:r>
        </a:p>
      </dsp:txBody>
      <dsp:txXfrm>
        <a:off x="629" y="1230568"/>
        <a:ext cx="1504744" cy="601897"/>
      </dsp:txXfrm>
    </dsp:sp>
    <dsp:sp modelId="{466A0ACA-E2CD-421A-A005-FC69342EE608}">
      <dsp:nvSpPr>
        <dsp:cNvPr id="0" name=""/>
        <dsp:cNvSpPr/>
      </dsp:nvSpPr>
      <dsp:spPr>
        <a:xfrm>
          <a:off x="1354899" y="1230568"/>
          <a:ext cx="1504744" cy="6018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a:t>Data Cleaning</a:t>
          </a:r>
        </a:p>
      </dsp:txBody>
      <dsp:txXfrm>
        <a:off x="1354899" y="1230568"/>
        <a:ext cx="1504744" cy="601897"/>
      </dsp:txXfrm>
    </dsp:sp>
    <dsp:sp modelId="{A9CC55AA-77B4-421C-94C2-739EDD9A8A24}">
      <dsp:nvSpPr>
        <dsp:cNvPr id="0" name=""/>
        <dsp:cNvSpPr/>
      </dsp:nvSpPr>
      <dsp:spPr>
        <a:xfrm>
          <a:off x="2710537" y="1193193"/>
          <a:ext cx="1893479" cy="639076"/>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a:t>Data Transformation</a:t>
          </a:r>
        </a:p>
      </dsp:txBody>
      <dsp:txXfrm>
        <a:off x="2710537" y="1193193"/>
        <a:ext cx="1893479" cy="639076"/>
      </dsp:txXfrm>
    </dsp:sp>
    <dsp:sp modelId="{1C13895D-5391-40D3-8F4B-45573E53BB1E}">
      <dsp:nvSpPr>
        <dsp:cNvPr id="0" name=""/>
        <dsp:cNvSpPr/>
      </dsp:nvSpPr>
      <dsp:spPr>
        <a:xfrm>
          <a:off x="4453542" y="1183924"/>
          <a:ext cx="1486927" cy="657615"/>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Training and Testing dataset</a:t>
          </a:r>
        </a:p>
      </dsp:txBody>
      <dsp:txXfrm>
        <a:off x="4453542" y="1183924"/>
        <a:ext cx="1486927" cy="657615"/>
      </dsp:txXfrm>
    </dsp:sp>
    <dsp:sp modelId="{CFB520D7-DF47-476A-9B84-12FCD6279C94}">
      <dsp:nvSpPr>
        <dsp:cNvPr id="0" name=""/>
        <dsp:cNvSpPr/>
      </dsp:nvSpPr>
      <dsp:spPr>
        <a:xfrm>
          <a:off x="5789257" y="1211783"/>
          <a:ext cx="1504744" cy="6018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a:t>Regression Model</a:t>
          </a:r>
        </a:p>
      </dsp:txBody>
      <dsp:txXfrm>
        <a:off x="5789257" y="1211783"/>
        <a:ext cx="1504744" cy="6018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AF4C7E-E0F7-42A1-ACAB-0A9843063179}" type="datetimeFigureOut">
              <a:rPr lang="en-US" smtClean="0"/>
              <a:pPr/>
              <a:t>3/25/2018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E7F833-5AB2-45DD-BE34-DB0AC79E2B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E7F833-5AB2-45DD-BE34-DB0AC79E2B60}"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4080E-A581-45A8-8E4D-97240264D501}" type="datetimeFigureOut">
              <a:rPr lang="en-US" smtClean="0"/>
              <a:pPr/>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B4B6C-AC35-44E0-9C09-7314DCD373C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6320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4080E-A581-45A8-8E4D-97240264D501}" type="datetimeFigureOut">
              <a:rPr lang="en-US" smtClean="0"/>
              <a:pPr/>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B4B6C-AC35-44E0-9C09-7314DCD373C1}" type="slidenum">
              <a:rPr lang="en-US" smtClean="0"/>
              <a:pPr/>
              <a:t>‹#›</a:t>
            </a:fld>
            <a:endParaRPr lang="en-US"/>
          </a:p>
        </p:txBody>
      </p:sp>
    </p:spTree>
    <p:extLst>
      <p:ext uri="{BB962C8B-B14F-4D97-AF65-F5344CB8AC3E}">
        <p14:creationId xmlns:p14="http://schemas.microsoft.com/office/powerpoint/2010/main" xmlns="" val="305811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4080E-A581-45A8-8E4D-97240264D501}" type="datetimeFigureOut">
              <a:rPr lang="en-US" smtClean="0"/>
              <a:pPr/>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B4B6C-AC35-44E0-9C09-7314DCD373C1}" type="slidenum">
              <a:rPr lang="en-US" smtClean="0"/>
              <a:pPr/>
              <a:t>‹#›</a:t>
            </a:fld>
            <a:endParaRPr lang="en-US"/>
          </a:p>
        </p:txBody>
      </p:sp>
    </p:spTree>
    <p:extLst>
      <p:ext uri="{BB962C8B-B14F-4D97-AF65-F5344CB8AC3E}">
        <p14:creationId xmlns:p14="http://schemas.microsoft.com/office/powerpoint/2010/main" xmlns="" val="269806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4080E-A581-45A8-8E4D-97240264D501}" type="datetimeFigureOut">
              <a:rPr lang="en-US" smtClean="0"/>
              <a:pPr/>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B4B6C-AC35-44E0-9C09-7314DCD373C1}" type="slidenum">
              <a:rPr lang="en-US" smtClean="0"/>
              <a:pPr/>
              <a:t>‹#›</a:t>
            </a:fld>
            <a:endParaRPr lang="en-US"/>
          </a:p>
        </p:txBody>
      </p:sp>
    </p:spTree>
    <p:extLst>
      <p:ext uri="{BB962C8B-B14F-4D97-AF65-F5344CB8AC3E}">
        <p14:creationId xmlns:p14="http://schemas.microsoft.com/office/powerpoint/2010/main" xmlns="" val="129508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4080E-A581-45A8-8E4D-97240264D501}" type="datetimeFigureOut">
              <a:rPr lang="en-US" smtClean="0"/>
              <a:pPr/>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B4B6C-AC35-44E0-9C09-7314DCD373C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2764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4080E-A581-45A8-8E4D-97240264D501}" type="datetimeFigureOut">
              <a:rPr lang="en-US" smtClean="0"/>
              <a:pPr/>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B4B6C-AC35-44E0-9C09-7314DCD373C1}" type="slidenum">
              <a:rPr lang="en-US" smtClean="0"/>
              <a:pPr/>
              <a:t>‹#›</a:t>
            </a:fld>
            <a:endParaRPr lang="en-US"/>
          </a:p>
        </p:txBody>
      </p:sp>
    </p:spTree>
    <p:extLst>
      <p:ext uri="{BB962C8B-B14F-4D97-AF65-F5344CB8AC3E}">
        <p14:creationId xmlns:p14="http://schemas.microsoft.com/office/powerpoint/2010/main" xmlns="" val="353440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4080E-A581-45A8-8E4D-97240264D501}" type="datetimeFigureOut">
              <a:rPr lang="en-US" smtClean="0"/>
              <a:pPr/>
              <a:t>3/25/2018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B4B6C-AC35-44E0-9C09-7314DCD373C1}" type="slidenum">
              <a:rPr lang="en-US" smtClean="0"/>
              <a:pPr/>
              <a:t>‹#›</a:t>
            </a:fld>
            <a:endParaRPr lang="en-US"/>
          </a:p>
        </p:txBody>
      </p:sp>
    </p:spTree>
    <p:extLst>
      <p:ext uri="{BB962C8B-B14F-4D97-AF65-F5344CB8AC3E}">
        <p14:creationId xmlns:p14="http://schemas.microsoft.com/office/powerpoint/2010/main" xmlns="" val="38731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34080E-A581-45A8-8E4D-97240264D501}" type="datetimeFigureOut">
              <a:rPr lang="en-US" smtClean="0"/>
              <a:pPr/>
              <a:t>3/25/2018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B4B6C-AC35-44E0-9C09-7314DCD373C1}" type="slidenum">
              <a:rPr lang="en-US" smtClean="0"/>
              <a:pPr/>
              <a:t>‹#›</a:t>
            </a:fld>
            <a:endParaRPr lang="en-US"/>
          </a:p>
        </p:txBody>
      </p:sp>
    </p:spTree>
    <p:extLst>
      <p:ext uri="{BB962C8B-B14F-4D97-AF65-F5344CB8AC3E}">
        <p14:creationId xmlns:p14="http://schemas.microsoft.com/office/powerpoint/2010/main" xmlns="" val="394616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34080E-A581-45A8-8E4D-97240264D501}" type="datetimeFigureOut">
              <a:rPr lang="en-US" smtClean="0"/>
              <a:pPr/>
              <a:t>3/25/2018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6CB4B6C-AC35-44E0-9C09-7314DCD373C1}" type="slidenum">
              <a:rPr lang="en-US" smtClean="0"/>
              <a:pPr/>
              <a:t>‹#›</a:t>
            </a:fld>
            <a:endParaRPr lang="en-US"/>
          </a:p>
        </p:txBody>
      </p:sp>
    </p:spTree>
    <p:extLst>
      <p:ext uri="{BB962C8B-B14F-4D97-AF65-F5344CB8AC3E}">
        <p14:creationId xmlns:p14="http://schemas.microsoft.com/office/powerpoint/2010/main" xmlns="" val="164734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34080E-A581-45A8-8E4D-97240264D501}" type="datetimeFigureOut">
              <a:rPr lang="en-US" smtClean="0"/>
              <a:pPr/>
              <a:t>3/25/2018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CB4B6C-AC35-44E0-9C09-7314DCD373C1}" type="slidenum">
              <a:rPr lang="en-US" smtClean="0"/>
              <a:pPr/>
              <a:t>‹#›</a:t>
            </a:fld>
            <a:endParaRPr lang="en-US"/>
          </a:p>
        </p:txBody>
      </p:sp>
    </p:spTree>
    <p:extLst>
      <p:ext uri="{BB962C8B-B14F-4D97-AF65-F5344CB8AC3E}">
        <p14:creationId xmlns:p14="http://schemas.microsoft.com/office/powerpoint/2010/main" xmlns="" val="19499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4080E-A581-45A8-8E4D-97240264D501}" type="datetimeFigureOut">
              <a:rPr lang="en-US" smtClean="0"/>
              <a:pPr/>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B4B6C-AC35-44E0-9C09-7314DCD373C1}" type="slidenum">
              <a:rPr lang="en-US" smtClean="0"/>
              <a:pPr/>
              <a:t>‹#›</a:t>
            </a:fld>
            <a:endParaRPr lang="en-US"/>
          </a:p>
        </p:txBody>
      </p:sp>
    </p:spTree>
    <p:extLst>
      <p:ext uri="{BB962C8B-B14F-4D97-AF65-F5344CB8AC3E}">
        <p14:creationId xmlns:p14="http://schemas.microsoft.com/office/powerpoint/2010/main" xmlns="" val="34442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34080E-A581-45A8-8E4D-97240264D501}" type="datetimeFigureOut">
              <a:rPr lang="en-US" smtClean="0"/>
              <a:pPr/>
              <a:t>3/25/2018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CB4B6C-AC35-44E0-9C09-7314DCD373C1}"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11099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harlfoxem/housesalespredi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9409" y="1893195"/>
            <a:ext cx="9141424" cy="605308"/>
          </a:xfrm>
        </p:spPr>
        <p:txBody>
          <a:bodyPr>
            <a:noAutofit/>
          </a:bodyPr>
          <a:lstStyle/>
          <a:p>
            <a:r>
              <a:rPr lang="en-US" sz="4800" cap="all" spc="200" dirty="0" smtClean="0">
                <a:solidFill>
                  <a:schemeClr val="tx2"/>
                </a:solidFill>
                <a:latin typeface="Times New Roman" panose="02020603050405020304" pitchFamily="18" charset="0"/>
                <a:ea typeface="+mn-ea"/>
                <a:cs typeface="Times New Roman" panose="02020603050405020304" pitchFamily="18" charset="0"/>
              </a:rPr>
              <a:t>“</a:t>
            </a:r>
            <a:r>
              <a:rPr lang="en-US" sz="2000" cap="all" spc="200" dirty="0" smtClean="0">
                <a:solidFill>
                  <a:schemeClr val="tx2"/>
                </a:solidFill>
                <a:latin typeface="Times New Roman" panose="02020603050405020304" pitchFamily="18" charset="0"/>
                <a:ea typeface="+mn-ea"/>
                <a:cs typeface="Times New Roman" panose="02020603050405020304" pitchFamily="18" charset="0"/>
              </a:rPr>
              <a:t>House </a:t>
            </a:r>
            <a:r>
              <a:rPr lang="en-US" sz="2000" cap="all" spc="200" dirty="0">
                <a:solidFill>
                  <a:schemeClr val="tx2"/>
                </a:solidFill>
                <a:latin typeface="Times New Roman" panose="02020603050405020304" pitchFamily="18" charset="0"/>
                <a:ea typeface="+mn-ea"/>
                <a:cs typeface="Times New Roman" panose="02020603050405020304" pitchFamily="18" charset="0"/>
              </a:rPr>
              <a:t>Price Prediction for King County </a:t>
            </a:r>
            <a:r>
              <a:rPr lang="en-US" sz="2000" cap="all" spc="200" dirty="0" smtClean="0">
                <a:solidFill>
                  <a:schemeClr val="tx2"/>
                </a:solidFill>
                <a:latin typeface="Times New Roman" panose="02020603050405020304" pitchFamily="18" charset="0"/>
                <a:ea typeface="+mn-ea"/>
                <a:cs typeface="Times New Roman" panose="02020603050405020304" pitchFamily="18" charset="0"/>
              </a:rPr>
              <a:t>Seattle</a:t>
            </a:r>
            <a:r>
              <a:rPr lang="en-US" sz="4800" cap="all" spc="200" dirty="0" smtClean="0">
                <a:solidFill>
                  <a:schemeClr val="tx2"/>
                </a:solidFill>
                <a:latin typeface="Times New Roman" panose="02020603050405020304" pitchFamily="18" charset="0"/>
                <a:ea typeface="+mn-ea"/>
                <a:cs typeface="Times New Roman" panose="02020603050405020304" pitchFamily="18" charset="0"/>
              </a:rPr>
              <a:t>”</a:t>
            </a:r>
            <a:endParaRPr lang="en-US" sz="4800" cap="all" spc="200" dirty="0">
              <a:solidFill>
                <a:schemeClr val="tx2"/>
              </a:solidFill>
              <a:latin typeface="Times New Roman" panose="02020603050405020304" pitchFamily="18" charset="0"/>
              <a:ea typeface="+mn-ea"/>
              <a:cs typeface="Times New Roman" panose="02020603050405020304" pitchFamily="18" charset="0"/>
            </a:endParaRPr>
          </a:p>
        </p:txBody>
      </p:sp>
      <p:sp>
        <p:nvSpPr>
          <p:cNvPr id="3" name="Subtitle 2"/>
          <p:cNvSpPr>
            <a:spLocks noGrp="1"/>
          </p:cNvSpPr>
          <p:nvPr>
            <p:ph type="subTitle" idx="1"/>
          </p:nvPr>
        </p:nvSpPr>
        <p:spPr/>
        <p:txBody>
          <a:bodyPr>
            <a:noAutofit/>
          </a:bodyPr>
          <a:lstStyle/>
          <a:p>
            <a:r>
              <a:rPr lang="en-US" sz="1600" dirty="0">
                <a:latin typeface="Times New Roman" panose="02020603050405020304" pitchFamily="18" charset="0"/>
                <a:cs typeface="Times New Roman" panose="02020603050405020304" pitchFamily="18" charset="0"/>
              </a:rPr>
              <a:t>Presented by-</a:t>
            </a:r>
          </a:p>
          <a:p>
            <a:r>
              <a:rPr lang="en-US" sz="1600" dirty="0" smtClean="0">
                <a:latin typeface="Times New Roman" panose="02020603050405020304" pitchFamily="18" charset="0"/>
                <a:cs typeface="Times New Roman" panose="02020603050405020304" pitchFamily="18" charset="0"/>
              </a:rPr>
              <a:t>Radhika KASU</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Reshma </a:t>
            </a:r>
            <a:r>
              <a:rPr lang="en-US" sz="1600" dirty="0" smtClean="0">
                <a:latin typeface="Times New Roman" panose="02020603050405020304" pitchFamily="18" charset="0"/>
                <a:cs typeface="Times New Roman" panose="02020603050405020304" pitchFamily="18" charset="0"/>
              </a:rPr>
              <a:t>Kapadnis</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Lina MI</a:t>
            </a:r>
            <a:endParaRPr lang="en-US" sz="1600" dirty="0">
              <a:latin typeface="Times New Roman" panose="02020603050405020304" pitchFamily="18" charset="0"/>
              <a:cs typeface="Times New Roman" panose="02020603050405020304" pitchFamily="18" charset="0"/>
            </a:endParaRPr>
          </a:p>
        </p:txBody>
      </p:sp>
      <p:pic>
        <p:nvPicPr>
          <p:cNvPr id="4" name="~PP836.WAV">
            <a:hlinkClick r:id="" action="ppaction://media"/>
          </p:cNvPr>
          <p:cNvPicPr>
            <a:picLocks noRot="1" noChangeAspect="1"/>
          </p:cNvPicPr>
          <p:nvPr>
            <a:wavAudioFile r:embed="rId1" name="~PP836.WAV"/>
          </p:nvPr>
        </p:nvPicPr>
        <p:blipFill>
          <a:blip r:embed="rId3" cstate="print"/>
          <a:stretch>
            <a:fillRect/>
          </a:stretch>
        </p:blipFill>
        <p:spPr>
          <a:xfrm>
            <a:off x="11774488" y="6440488"/>
            <a:ext cx="244475" cy="244475"/>
          </a:xfrm>
          <a:prstGeom prst="rect">
            <a:avLst/>
          </a:prstGeom>
        </p:spPr>
      </p:pic>
    </p:spTree>
    <p:extLst>
      <p:ext uri="{BB962C8B-B14F-4D97-AF65-F5344CB8AC3E}">
        <p14:creationId xmlns:p14="http://schemas.microsoft.com/office/powerpoint/2010/main" xmlns="" val="3167418708"/>
      </p:ext>
    </p:extLst>
  </p:cSld>
  <p:clrMapOvr>
    <a:masterClrMapping/>
  </p:clrMapOvr>
  <p:transition advTm="1839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28600"/>
            <a:ext cx="10058400" cy="5640494"/>
          </a:xfrm>
        </p:spPr>
        <p:txBody>
          <a:bodyPr/>
          <a:lstStyle/>
          <a:p>
            <a:pPr lvl="0"/>
            <a:r>
              <a:rPr lang="en-US" dirty="0" smtClean="0"/>
              <a:t>2.</a:t>
            </a:r>
            <a:r>
              <a:rPr lang="en-US" dirty="0"/>
              <a:t> ‘ID’ variable:   in the dataset, observations with exactly same ID number are found, it means that the same house was sold more than one times during the period of May 2014 and May 2015. These duplicated IDs are apparently not useful for the analysis, so the duplicated IDs are removed and </a:t>
            </a:r>
            <a:r>
              <a:rPr lang="en-US" dirty="0" smtClean="0"/>
              <a:t>only </a:t>
            </a:r>
            <a:r>
              <a:rPr lang="en-US" dirty="0"/>
              <a:t>the observations of the houses which were sold at latest time are kept.</a:t>
            </a:r>
          </a:p>
          <a:p>
            <a:endParaRPr lang="en-US" dirty="0"/>
          </a:p>
        </p:txBody>
      </p:sp>
      <p:pic>
        <p:nvPicPr>
          <p:cNvPr id="4" name="Picture 3"/>
          <p:cNvPicPr>
            <a:picLocks noChangeAspect="1"/>
          </p:cNvPicPr>
          <p:nvPr/>
        </p:nvPicPr>
        <p:blipFill>
          <a:blip r:embed="rId2" cstate="print"/>
          <a:stretch>
            <a:fillRect/>
          </a:stretch>
        </p:blipFill>
        <p:spPr>
          <a:xfrm>
            <a:off x="1161288" y="1737360"/>
            <a:ext cx="9994392" cy="3657600"/>
          </a:xfrm>
          <a:prstGeom prst="rect">
            <a:avLst/>
          </a:prstGeom>
        </p:spPr>
      </p:pic>
    </p:spTree>
    <p:extLst>
      <p:ext uri="{BB962C8B-B14F-4D97-AF65-F5344CB8AC3E}">
        <p14:creationId xmlns:p14="http://schemas.microsoft.com/office/powerpoint/2010/main" xmlns="" val="1320621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10312"/>
            <a:ext cx="10058400" cy="5658782"/>
          </a:xfrm>
        </p:spPr>
        <p:txBody>
          <a:bodyPr/>
          <a:lstStyle/>
          <a:p>
            <a:pPr lvl="0"/>
            <a:r>
              <a:rPr lang="en-US" dirty="0" smtClean="0"/>
              <a:t>3.</a:t>
            </a:r>
            <a:r>
              <a:rPr lang="en-US" dirty="0"/>
              <a:t> ‘</a:t>
            </a:r>
            <a:r>
              <a:rPr lang="en-US" dirty="0" err="1"/>
              <a:t>yr_renovated</a:t>
            </a:r>
            <a:r>
              <a:rPr lang="en-US" dirty="0"/>
              <a:t>’ variable: since for newly built houses and old houses which have never been renovated since they were built, the values of this variable are same, this condition definitely can not reflect the real features of properties. I convert it the variable of ‘</a:t>
            </a:r>
            <a:r>
              <a:rPr lang="en-US" dirty="0" err="1"/>
              <a:t>nyrs_since_last_renovate</a:t>
            </a:r>
            <a:r>
              <a:rPr lang="en-US" dirty="0"/>
              <a:t>’, which reflects the number of years since last renovate to 2015, namely 2015-yr_renovated, if the value of </a:t>
            </a:r>
            <a:r>
              <a:rPr lang="en-US" dirty="0" err="1"/>
              <a:t>yr_renovated</a:t>
            </a:r>
            <a:r>
              <a:rPr lang="en-US" dirty="0"/>
              <a:t> is zero, then 2015-yr_built.</a:t>
            </a:r>
          </a:p>
          <a:p>
            <a:endParaRPr lang="en-US" dirty="0"/>
          </a:p>
        </p:txBody>
      </p:sp>
      <p:pic>
        <p:nvPicPr>
          <p:cNvPr id="4" name="Picture 3"/>
          <p:cNvPicPr>
            <a:picLocks noChangeAspect="1"/>
          </p:cNvPicPr>
          <p:nvPr/>
        </p:nvPicPr>
        <p:blipFill>
          <a:blip r:embed="rId2" cstate="print"/>
          <a:stretch>
            <a:fillRect/>
          </a:stretch>
        </p:blipFill>
        <p:spPr>
          <a:xfrm>
            <a:off x="1316736" y="1792224"/>
            <a:ext cx="9838944" cy="2138825"/>
          </a:xfrm>
          <a:prstGeom prst="rect">
            <a:avLst/>
          </a:prstGeom>
        </p:spPr>
      </p:pic>
    </p:spTree>
    <p:extLst>
      <p:ext uri="{BB962C8B-B14F-4D97-AF65-F5344CB8AC3E}">
        <p14:creationId xmlns:p14="http://schemas.microsoft.com/office/powerpoint/2010/main" xmlns="" val="1207325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420624"/>
            <a:ext cx="10058400" cy="5448470"/>
          </a:xfrm>
        </p:spPr>
        <p:txBody>
          <a:bodyPr/>
          <a:lstStyle/>
          <a:p>
            <a:pPr lvl="0"/>
            <a:r>
              <a:rPr lang="en-US" dirty="0" smtClean="0"/>
              <a:t>4.</a:t>
            </a:r>
            <a:r>
              <a:rPr lang="en-US" dirty="0"/>
              <a:t> Variables of ‘</a:t>
            </a:r>
            <a:r>
              <a:rPr lang="en-US" dirty="0" err="1"/>
              <a:t>lat</a:t>
            </a:r>
            <a:r>
              <a:rPr lang="en-US" dirty="0"/>
              <a:t>’ and ‘long’: since feature of ‘</a:t>
            </a:r>
            <a:r>
              <a:rPr lang="en-US" dirty="0" err="1"/>
              <a:t>zipcode</a:t>
            </a:r>
            <a:r>
              <a:rPr lang="en-US" dirty="0"/>
              <a:t>’ has indicated the location of house, variable ‘</a:t>
            </a:r>
            <a:r>
              <a:rPr lang="en-US" dirty="0" err="1"/>
              <a:t>lat</a:t>
            </a:r>
            <a:r>
              <a:rPr lang="en-US" dirty="0"/>
              <a:t>’ and ‘long’ which are latitude of house and longitude of house respectively are not necessary for data analysis. Therefore these two variables were not included in the final dataset, furthermore, </a:t>
            </a:r>
            <a:r>
              <a:rPr lang="en-US" dirty="0" err="1"/>
              <a:t>zipcode</a:t>
            </a:r>
            <a:r>
              <a:rPr lang="en-US" dirty="0"/>
              <a:t> attribute should be factor type instead of numeric type</a:t>
            </a:r>
            <a:r>
              <a:rPr lang="en-US" dirty="0" smtClean="0"/>
              <a:t>.</a:t>
            </a:r>
          </a:p>
          <a:p>
            <a:pPr lvl="0"/>
            <a:endParaRPr lang="en-US" dirty="0"/>
          </a:p>
        </p:txBody>
      </p:sp>
      <p:pic>
        <p:nvPicPr>
          <p:cNvPr id="4" name="Picture 3"/>
          <p:cNvPicPr>
            <a:picLocks noChangeAspect="1"/>
          </p:cNvPicPr>
          <p:nvPr/>
        </p:nvPicPr>
        <p:blipFill>
          <a:blip r:embed="rId2" cstate="print"/>
          <a:stretch>
            <a:fillRect/>
          </a:stretch>
        </p:blipFill>
        <p:spPr>
          <a:xfrm>
            <a:off x="1207008" y="1719072"/>
            <a:ext cx="9948672" cy="4048262"/>
          </a:xfrm>
          <a:prstGeom prst="rect">
            <a:avLst/>
          </a:prstGeom>
        </p:spPr>
      </p:pic>
    </p:spTree>
    <p:extLst>
      <p:ext uri="{BB962C8B-B14F-4D97-AF65-F5344CB8AC3E}">
        <p14:creationId xmlns:p14="http://schemas.microsoft.com/office/powerpoint/2010/main" xmlns="" val="2189651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Raw data:</a:t>
            </a:r>
            <a:endParaRPr lang="en-US" dirty="0"/>
          </a:p>
        </p:txBody>
      </p:sp>
      <p:sp>
        <p:nvSpPr>
          <p:cNvPr id="3" name="Content Placeholder 2"/>
          <p:cNvSpPr>
            <a:spLocks noGrp="1"/>
          </p:cNvSpPr>
          <p:nvPr>
            <p:ph idx="1"/>
          </p:nvPr>
        </p:nvSpPr>
        <p:spPr/>
        <p:txBody>
          <a:bodyPr/>
          <a:lstStyle/>
          <a:p>
            <a:r>
              <a:rPr lang="en-US" dirty="0" smtClean="0"/>
              <a:t>A. Understand the structure of data</a:t>
            </a:r>
          </a:p>
          <a:p>
            <a:r>
              <a:rPr lang="en-US" dirty="0" smtClean="0"/>
              <a:t>B. Look at data.</a:t>
            </a:r>
          </a:p>
          <a:p>
            <a:r>
              <a:rPr lang="en-US" dirty="0" smtClean="0"/>
              <a:t>C. Visualize data </a:t>
            </a:r>
            <a:endParaRPr lang="en-US" dirty="0"/>
          </a:p>
        </p:txBody>
      </p:sp>
    </p:spTree>
    <p:extLst>
      <p:ext uri="{BB962C8B-B14F-4D97-AF65-F5344CB8AC3E}">
        <p14:creationId xmlns:p14="http://schemas.microsoft.com/office/powerpoint/2010/main" xmlns="" val="3538040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32012"/>
            <a:ext cx="10058400" cy="5637082"/>
          </a:xfrm>
        </p:spPr>
        <p:txBody>
          <a:bodyPr/>
          <a:lstStyle/>
          <a:p>
            <a:r>
              <a:rPr lang="en-US" b="1" dirty="0" smtClean="0"/>
              <a:t>Understand the structure of data</a:t>
            </a:r>
            <a:r>
              <a:rPr lang="en-US" dirty="0" smtClean="0"/>
              <a:t>:</a:t>
            </a:r>
          </a:p>
          <a:p>
            <a:endParaRPr lang="en-US" dirty="0"/>
          </a:p>
        </p:txBody>
      </p:sp>
      <p:pic>
        <p:nvPicPr>
          <p:cNvPr id="1026" name="Picture 2" descr="C:\Users\admin\Desktop\fall 2016\intro to data science\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51127" y="731485"/>
            <a:ext cx="9253183" cy="54212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58536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36478"/>
            <a:ext cx="10058400" cy="5732616"/>
          </a:xfrm>
        </p:spPr>
        <p:txBody>
          <a:bodyPr/>
          <a:lstStyle/>
          <a:p>
            <a:endParaRPr lang="en-US" dirty="0"/>
          </a:p>
        </p:txBody>
      </p:sp>
      <p:pic>
        <p:nvPicPr>
          <p:cNvPr id="2050" name="Picture 2" descr="C:\Users\admin\Desktop\fall 2016\intro to data science\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2782" y="187680"/>
            <a:ext cx="9926436" cy="57729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54566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91069"/>
            <a:ext cx="10058400" cy="5678025"/>
          </a:xfrm>
        </p:spPr>
        <p:txBody>
          <a:bodyPr/>
          <a:lstStyle/>
          <a:p>
            <a:endParaRPr lang="en-US" dirty="0"/>
          </a:p>
        </p:txBody>
      </p:sp>
      <p:pic>
        <p:nvPicPr>
          <p:cNvPr id="3074" name="Picture 2" descr="C:\Users\admin\Desktop\fall 2016\intro to data science\3.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8491" y="177420"/>
            <a:ext cx="9955015" cy="46402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24531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00501"/>
          </a:xfrm>
        </p:spPr>
        <p:txBody>
          <a:bodyPr>
            <a:normAutofit/>
          </a:bodyPr>
          <a:lstStyle/>
          <a:p>
            <a:r>
              <a:rPr lang="en-US" sz="2400" b="1" u="sng" dirty="0" smtClean="0"/>
              <a:t>Look at data</a:t>
            </a:r>
            <a:r>
              <a:rPr lang="en-US" sz="2400" u="sng" dirty="0" smtClean="0"/>
              <a:t>:</a:t>
            </a:r>
            <a:endParaRPr lang="en-US" sz="2400" u="sng" dirty="0"/>
          </a:p>
        </p:txBody>
      </p:sp>
      <p:sp>
        <p:nvSpPr>
          <p:cNvPr id="3" name="Content Placeholder 2"/>
          <p:cNvSpPr>
            <a:spLocks noGrp="1"/>
          </p:cNvSpPr>
          <p:nvPr>
            <p:ph idx="1"/>
          </p:nvPr>
        </p:nvSpPr>
        <p:spPr>
          <a:xfrm>
            <a:off x="1097280" y="1037230"/>
            <a:ext cx="10058400" cy="4831864"/>
          </a:xfrm>
        </p:spPr>
        <p:txBody>
          <a:bodyPr/>
          <a:lstStyle/>
          <a:p>
            <a:endParaRPr lang="en-US" dirty="0"/>
          </a:p>
        </p:txBody>
      </p:sp>
      <p:pic>
        <p:nvPicPr>
          <p:cNvPr id="5122" name="Picture 2" descr="C:\Users\admin\Desktop\fall 2016\intro to data science\6.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7545" y="996287"/>
            <a:ext cx="9916910" cy="48858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75300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Implementation of algorithms:</a:t>
            </a:r>
            <a:endParaRPr lang="en-US" sz="3600" dirty="0"/>
          </a:p>
        </p:txBody>
      </p:sp>
      <p:sp>
        <p:nvSpPr>
          <p:cNvPr id="3" name="Content Placeholder 2"/>
          <p:cNvSpPr>
            <a:spLocks noGrp="1"/>
          </p:cNvSpPr>
          <p:nvPr>
            <p:ph idx="1"/>
          </p:nvPr>
        </p:nvSpPr>
        <p:spPr/>
        <p:txBody>
          <a:bodyPr>
            <a:normAutofit/>
          </a:bodyPr>
          <a:lstStyle/>
          <a:p>
            <a:r>
              <a:rPr lang="en-US" dirty="0" smtClean="0"/>
              <a:t>1.Random Forest </a:t>
            </a:r>
            <a:r>
              <a:rPr lang="en-US" dirty="0" err="1"/>
              <a:t>Algoritham</a:t>
            </a:r>
            <a:r>
              <a:rPr lang="en-US" dirty="0" smtClean="0"/>
              <a:t>:</a:t>
            </a:r>
          </a:p>
          <a:p>
            <a:r>
              <a:rPr lang="en-US" dirty="0" smtClean="0"/>
              <a:t>Definition</a:t>
            </a:r>
            <a:endParaRPr lang="en-US" dirty="0"/>
          </a:p>
          <a:p>
            <a:pPr lvl="1"/>
            <a:r>
              <a:rPr lang="en-US" dirty="0" smtClean="0"/>
              <a:t> </a:t>
            </a:r>
            <a:r>
              <a:rPr lang="en-US" dirty="0"/>
              <a:t>Collection of unpruned CARTs</a:t>
            </a:r>
          </a:p>
          <a:p>
            <a:pPr lvl="1"/>
            <a:r>
              <a:rPr lang="en-US" dirty="0" smtClean="0"/>
              <a:t> </a:t>
            </a:r>
            <a:r>
              <a:rPr lang="en-US" dirty="0"/>
              <a:t>Rule to combine individual tree decisions</a:t>
            </a:r>
          </a:p>
          <a:p>
            <a:r>
              <a:rPr lang="en-US" dirty="0"/>
              <a:t>• Purpose: Improve prediction accuracy</a:t>
            </a:r>
          </a:p>
          <a:p>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a:p>
            <a:pPr lvl="1"/>
            <a:endParaRPr lang="en-US" dirty="0"/>
          </a:p>
        </p:txBody>
      </p:sp>
    </p:spTree>
    <p:extLst>
      <p:ext uri="{BB962C8B-B14F-4D97-AF65-F5344CB8AC3E}">
        <p14:creationId xmlns:p14="http://schemas.microsoft.com/office/powerpoint/2010/main" xmlns="" val="3244981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1. Splitting preprocessed dataset into training dataset and testing dataset</a:t>
            </a:r>
          </a:p>
        </p:txBody>
      </p:sp>
      <p:pic>
        <p:nvPicPr>
          <p:cNvPr id="4" name="Content Placeholder 3"/>
          <p:cNvPicPr>
            <a:picLocks noGrp="1" noChangeAspect="1"/>
          </p:cNvPicPr>
          <p:nvPr>
            <p:ph idx="1"/>
          </p:nvPr>
        </p:nvPicPr>
        <p:blipFill>
          <a:blip r:embed="rId2" cstate="print"/>
          <a:stretch>
            <a:fillRect/>
          </a:stretch>
        </p:blipFill>
        <p:spPr>
          <a:xfrm>
            <a:off x="1097281" y="2359152"/>
            <a:ext cx="8001822" cy="1859036"/>
          </a:xfrm>
          <a:prstGeom prst="rect">
            <a:avLst/>
          </a:prstGeom>
        </p:spPr>
      </p:pic>
    </p:spTree>
    <p:extLst>
      <p:ext uri="{BB962C8B-B14F-4D97-AF65-F5344CB8AC3E}">
        <p14:creationId xmlns:p14="http://schemas.microsoft.com/office/powerpoint/2010/main" xmlns="" val="2319810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DATA MINING</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gathering of information from pre-existing data stored in a database to identify pattern and relationships within the </a:t>
            </a:r>
            <a:r>
              <a:rPr lang="en-US" dirty="0" err="1" smtClean="0">
                <a:latin typeface="Times New Roman" panose="02020603050405020304" pitchFamily="18" charset="0"/>
                <a:cs typeface="Times New Roman" panose="02020603050405020304" pitchFamily="18" charset="0"/>
              </a:rPr>
              <a:t>databasets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through the use of advance statistical methods.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we mine the data?</a:t>
            </a:r>
          </a:p>
          <a:p>
            <a:r>
              <a:rPr lang="en-US" dirty="0">
                <a:latin typeface="Times New Roman" panose="02020603050405020304" pitchFamily="18" charset="0"/>
                <a:cs typeface="Times New Roman" panose="02020603050405020304" pitchFamily="18" charset="0"/>
              </a:rPr>
              <a:t>1. Exploring data.</a:t>
            </a:r>
          </a:p>
          <a:p>
            <a:r>
              <a:rPr lang="en-US" dirty="0">
                <a:latin typeface="Times New Roman" panose="02020603050405020304" pitchFamily="18" charset="0"/>
                <a:cs typeface="Times New Roman" panose="02020603050405020304" pitchFamily="18" charset="0"/>
              </a:rPr>
              <a:t>2. Building the model and its validation.</a:t>
            </a:r>
          </a:p>
          <a:p>
            <a:r>
              <a:rPr lang="en-US" dirty="0">
                <a:latin typeface="Times New Roman" panose="02020603050405020304" pitchFamily="18" charset="0"/>
                <a:cs typeface="Times New Roman" panose="02020603050405020304" pitchFamily="18" charset="0"/>
              </a:rPr>
              <a:t>3. Applying the model to the new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P3086.WAV">
            <a:hlinkClick r:id="" action="ppaction://media"/>
          </p:cNvPr>
          <p:cNvPicPr>
            <a:picLocks noRot="1" noChangeAspect="1"/>
          </p:cNvPicPr>
          <p:nvPr>
            <a:wavAudioFile r:embed="rId1" name="~PP3086.WAV"/>
          </p:nvPr>
        </p:nvPicPr>
        <p:blipFill>
          <a:blip r:embed="rId3" cstate="print"/>
          <a:stretch>
            <a:fillRect/>
          </a:stretch>
        </p:blipFill>
        <p:spPr>
          <a:xfrm>
            <a:off x="11774488" y="6440488"/>
            <a:ext cx="244475" cy="244475"/>
          </a:xfrm>
          <a:prstGeom prst="rect">
            <a:avLst/>
          </a:prstGeom>
        </p:spPr>
      </p:pic>
    </p:spTree>
    <p:extLst>
      <p:ext uri="{BB962C8B-B14F-4D97-AF65-F5344CB8AC3E}">
        <p14:creationId xmlns:p14="http://schemas.microsoft.com/office/powerpoint/2010/main" xmlns="" val="2926596724"/>
      </p:ext>
    </p:extLst>
  </p:cSld>
  <p:clrMapOvr>
    <a:masterClrMapping/>
  </p:clrMapOvr>
  <p:transition advTm="212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960120"/>
            <a:ext cx="10058400" cy="4908974"/>
          </a:xfrm>
        </p:spPr>
        <p:txBody>
          <a:bodyPr/>
          <a:lstStyle/>
          <a:p>
            <a:pPr lvl="1"/>
            <a:r>
              <a:rPr lang="en-US" dirty="0"/>
              <a:t>2. Fitting the model with Random </a:t>
            </a:r>
            <a:r>
              <a:rPr lang="en-US" dirty="0" smtClean="0"/>
              <a:t>Forest</a:t>
            </a:r>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2" cstate="print"/>
          <a:stretch>
            <a:fillRect/>
          </a:stretch>
        </p:blipFill>
        <p:spPr>
          <a:xfrm>
            <a:off x="1225296" y="2011850"/>
            <a:ext cx="8723376" cy="3611709"/>
          </a:xfrm>
          <a:prstGeom prst="rect">
            <a:avLst/>
          </a:prstGeom>
        </p:spPr>
      </p:pic>
    </p:spTree>
    <p:extLst>
      <p:ext uri="{BB962C8B-B14F-4D97-AF65-F5344CB8AC3E}">
        <p14:creationId xmlns:p14="http://schemas.microsoft.com/office/powerpoint/2010/main" xmlns="" val="1427366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stretch>
            <a:fillRect/>
          </a:stretch>
        </p:blipFill>
        <p:spPr>
          <a:xfrm>
            <a:off x="1097280" y="155448"/>
            <a:ext cx="9546335" cy="5660136"/>
          </a:xfrm>
          <a:prstGeom prst="rect">
            <a:avLst/>
          </a:prstGeom>
        </p:spPr>
      </p:pic>
    </p:spTree>
    <p:extLst>
      <p:ext uri="{BB962C8B-B14F-4D97-AF65-F5344CB8AC3E}">
        <p14:creationId xmlns:p14="http://schemas.microsoft.com/office/powerpoint/2010/main" xmlns="" val="2388037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stretch>
            <a:fillRect/>
          </a:stretch>
        </p:blipFill>
        <p:spPr>
          <a:xfrm>
            <a:off x="996696" y="320040"/>
            <a:ext cx="10305288" cy="5385816"/>
          </a:xfrm>
          <a:prstGeom prst="rect">
            <a:avLst/>
          </a:prstGeom>
        </p:spPr>
      </p:pic>
    </p:spTree>
    <p:extLst>
      <p:ext uri="{BB962C8B-B14F-4D97-AF65-F5344CB8AC3E}">
        <p14:creationId xmlns:p14="http://schemas.microsoft.com/office/powerpoint/2010/main" xmlns="" val="895451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28016"/>
            <a:ext cx="10058400" cy="5686214"/>
          </a:xfrm>
        </p:spPr>
        <p:txBody>
          <a:bodyPr/>
          <a:lstStyle/>
          <a:p>
            <a:pPr lvl="0"/>
            <a:r>
              <a:rPr lang="en-US" dirty="0" smtClean="0"/>
              <a:t>3.</a:t>
            </a:r>
            <a:r>
              <a:rPr lang="en-US" dirty="0"/>
              <a:t> Predicting prices of houses in testing dataset using the Random Forest Model</a:t>
            </a:r>
          </a:p>
          <a:p>
            <a:r>
              <a:rPr lang="en-US" dirty="0" smtClean="0"/>
              <a:t> </a:t>
            </a:r>
          </a:p>
          <a:p>
            <a:endParaRPr lang="en-US" dirty="0"/>
          </a:p>
        </p:txBody>
      </p:sp>
      <p:pic>
        <p:nvPicPr>
          <p:cNvPr id="5" name="Picture 4"/>
          <p:cNvPicPr>
            <a:picLocks noChangeAspect="1"/>
          </p:cNvPicPr>
          <p:nvPr/>
        </p:nvPicPr>
        <p:blipFill>
          <a:blip r:embed="rId2" cstate="print"/>
          <a:stretch>
            <a:fillRect/>
          </a:stretch>
        </p:blipFill>
        <p:spPr>
          <a:xfrm>
            <a:off x="1179576" y="1773936"/>
            <a:ext cx="9217152" cy="2036926"/>
          </a:xfrm>
          <a:prstGeom prst="rect">
            <a:avLst/>
          </a:prstGeom>
        </p:spPr>
      </p:pic>
    </p:spTree>
    <p:extLst>
      <p:ext uri="{BB962C8B-B14F-4D97-AF65-F5344CB8AC3E}">
        <p14:creationId xmlns:p14="http://schemas.microsoft.com/office/powerpoint/2010/main" xmlns="" val="2532443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stretch>
            <a:fillRect/>
          </a:stretch>
        </p:blipFill>
        <p:spPr>
          <a:xfrm>
            <a:off x="1124712" y="118873"/>
            <a:ext cx="10515599" cy="1197864"/>
          </a:xfrm>
          <a:prstGeom prst="rect">
            <a:avLst/>
          </a:prstGeom>
        </p:spPr>
      </p:pic>
      <p:pic>
        <p:nvPicPr>
          <p:cNvPr id="6" name="Picture 5"/>
          <p:cNvPicPr>
            <a:picLocks noChangeAspect="1"/>
          </p:cNvPicPr>
          <p:nvPr/>
        </p:nvPicPr>
        <p:blipFill>
          <a:blip r:embed="rId3" cstate="print"/>
          <a:stretch>
            <a:fillRect/>
          </a:stretch>
        </p:blipFill>
        <p:spPr>
          <a:xfrm>
            <a:off x="1124712" y="1956816"/>
            <a:ext cx="9957815" cy="4151376"/>
          </a:xfrm>
          <a:prstGeom prst="rect">
            <a:avLst/>
          </a:prstGeom>
        </p:spPr>
      </p:pic>
    </p:spTree>
    <p:extLst>
      <p:ext uri="{BB962C8B-B14F-4D97-AF65-F5344CB8AC3E}">
        <p14:creationId xmlns:p14="http://schemas.microsoft.com/office/powerpoint/2010/main" xmlns="" val="1015569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Multiple linear Regression </a:t>
            </a:r>
            <a:r>
              <a:rPr lang="en-US" sz="3600" dirty="0" smtClean="0">
                <a:solidFill>
                  <a:schemeClr val="tx1"/>
                </a:solidFill>
                <a:latin typeface="Times New Roman" panose="02020603050405020304" pitchFamily="18" charset="0"/>
                <a:cs typeface="Times New Roman" panose="02020603050405020304" pitchFamily="18" charset="0"/>
              </a:rPr>
              <a:t>Algorithm: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Multiple Linear Regression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Most common form of linear regression.</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Used to explain relationship between one dependent and two or more  independent variables.</a:t>
            </a:r>
          </a:p>
          <a:p>
            <a:pPr marL="0" indent="0">
              <a:buNone/>
            </a:pPr>
            <a:r>
              <a:rPr lang="en-US" sz="1800" dirty="0">
                <a:latin typeface="Times New Roman" panose="02020603050405020304" pitchFamily="18" charset="0"/>
                <a:cs typeface="Times New Roman" panose="02020603050405020304" pitchFamily="18" charset="0"/>
              </a:rPr>
              <a:t>Equation	</a:t>
            </a:r>
          </a:p>
          <a:p>
            <a:pPr marL="0" indent="0">
              <a:buNone/>
            </a:pPr>
            <a:r>
              <a:rPr lang="en-US" sz="1800" dirty="0">
                <a:latin typeface="Times New Roman" panose="02020603050405020304" pitchFamily="18" charset="0"/>
                <a:cs typeface="Times New Roman" panose="02020603050405020304" pitchFamily="18" charset="0"/>
              </a:rPr>
              <a:t>              Y = a+b</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+b</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+b </a:t>
            </a:r>
            <a:r>
              <a:rPr lang="en-US" sz="1800" dirty="0" err="1">
                <a:latin typeface="Times New Roman" panose="02020603050405020304" pitchFamily="18" charset="0"/>
                <a:cs typeface="Times New Roman" panose="02020603050405020304" pitchFamily="18" charset="0"/>
              </a:rPr>
              <a:t>k</a:t>
            </a:r>
            <a:r>
              <a:rPr lang="en-US" sz="1800" baseline="-25000" dirty="0" err="1">
                <a:latin typeface="Times New Roman" panose="02020603050405020304" pitchFamily="18" charset="0"/>
                <a:cs typeface="Times New Roman" panose="02020603050405020304" pitchFamily="18" charset="0"/>
              </a:rPr>
              <a:t>X</a:t>
            </a:r>
            <a:endParaRPr lang="en-US" sz="1800" baseline="-250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where Y is the dependent (Outcome) variable, and the variables X1….,X k are the explanatory (predictive) variables. The constants b1……….,b k are the regression coefficients and a is regression constant or intercept.</a:t>
            </a:r>
          </a:p>
          <a:p>
            <a:endParaRPr lang="en-US" sz="1400" dirty="0" smtClean="0">
              <a:solidFill>
                <a:schemeClr val="tx1"/>
              </a:solidFill>
              <a:latin typeface="Times New Roman" panose="02020603050405020304" pitchFamily="18" charset="0"/>
              <a:cs typeface="Times New Roman" panose="02020603050405020304" pitchFamily="18" charset="0"/>
            </a:endParaRPr>
          </a:p>
          <a:p>
            <a:r>
              <a:rPr lang="en-US" sz="1400" dirty="0" smtClean="0">
                <a:solidFill>
                  <a:schemeClr val="tx1"/>
                </a:solidFill>
                <a:latin typeface="Times New Roman" panose="02020603050405020304" pitchFamily="18" charset="0"/>
                <a:cs typeface="Times New Roman" panose="02020603050405020304" pitchFamily="18" charset="0"/>
              </a:rPr>
              <a:t>In </a:t>
            </a:r>
            <a:r>
              <a:rPr lang="en-US" sz="1400" dirty="0">
                <a:solidFill>
                  <a:schemeClr val="tx1"/>
                </a:solidFill>
                <a:latin typeface="Times New Roman" panose="02020603050405020304" pitchFamily="18" charset="0"/>
                <a:cs typeface="Times New Roman" panose="02020603050405020304" pitchFamily="18" charset="0"/>
              </a:rPr>
              <a:t>this  dependent variable decided by independent  variables</a:t>
            </a:r>
          </a:p>
          <a:p>
            <a:pPr>
              <a:buFont typeface="Wingdings" panose="05000000000000000000" pitchFamily="2" charset="2"/>
              <a:buChar char="Ø"/>
            </a:pPr>
            <a:r>
              <a:rPr lang="en-US" sz="1400" b="1" dirty="0">
                <a:solidFill>
                  <a:schemeClr val="tx1"/>
                </a:solidFill>
                <a:latin typeface="Times New Roman" panose="02020603050405020304" pitchFamily="18" charset="0"/>
                <a:cs typeface="Times New Roman" panose="02020603050405020304" pitchFamily="18" charset="0"/>
              </a:rPr>
              <a:t>Dependent</a:t>
            </a:r>
            <a:r>
              <a:rPr lang="en-US" sz="1400" dirty="0">
                <a:solidFill>
                  <a:schemeClr val="tx1"/>
                </a:solidFill>
                <a:latin typeface="Times New Roman" panose="02020603050405020304" pitchFamily="18" charset="0"/>
                <a:cs typeface="Times New Roman" panose="02020603050405020304" pitchFamily="18" charset="0"/>
              </a:rPr>
              <a:t>: Price is the only variable which is dependent , Which changes according to the independent variable.</a:t>
            </a:r>
          </a:p>
          <a:p>
            <a:pPr>
              <a:buFont typeface="Wingdings" panose="05000000000000000000" pitchFamily="2" charset="2"/>
              <a:buChar char="Ø"/>
            </a:pPr>
            <a:r>
              <a:rPr lang="en-US" sz="1400" b="1" dirty="0">
                <a:solidFill>
                  <a:schemeClr val="tx1"/>
                </a:solidFill>
                <a:latin typeface="Times New Roman" panose="02020603050405020304" pitchFamily="18" charset="0"/>
                <a:cs typeface="Times New Roman" panose="02020603050405020304" pitchFamily="18" charset="0"/>
              </a:rPr>
              <a:t>Independent Variable </a:t>
            </a:r>
            <a:r>
              <a:rPr lang="en-US" sz="1400" dirty="0">
                <a:solidFill>
                  <a:schemeClr val="tx1"/>
                </a:solidFill>
                <a:latin typeface="Times New Roman" panose="02020603050405020304" pitchFamily="18" charset="0"/>
                <a:cs typeface="Times New Roman" panose="02020603050405020304" pitchFamily="18" charset="0"/>
              </a:rPr>
              <a:t>: We took 19 different variables……..  </a:t>
            </a:r>
          </a:p>
          <a:p>
            <a:r>
              <a:rPr lang="en-US" sz="1400" dirty="0">
                <a:solidFill>
                  <a:schemeClr val="tx1"/>
                </a:solidFill>
                <a:latin typeface="Times New Roman" panose="02020603050405020304" pitchFamily="18" charset="0"/>
                <a:cs typeface="Times New Roman" panose="02020603050405020304" pitchFamily="18" charset="0"/>
              </a:rPr>
              <a:t>List : Number of bedrooms, Number of bathrooms, </a:t>
            </a:r>
            <a:r>
              <a:rPr lang="en-US" sz="1400" dirty="0" err="1">
                <a:solidFill>
                  <a:schemeClr val="tx1"/>
                </a:solidFill>
                <a:latin typeface="Times New Roman" panose="02020603050405020304" pitchFamily="18" charset="0"/>
                <a:cs typeface="Times New Roman" panose="02020603050405020304" pitchFamily="18" charset="0"/>
              </a:rPr>
              <a:t>sqft</a:t>
            </a:r>
            <a:r>
              <a:rPr lang="en-US" sz="1400" dirty="0">
                <a:solidFill>
                  <a:schemeClr val="tx1"/>
                </a:solidFill>
                <a:latin typeface="Times New Roman" panose="02020603050405020304" pitchFamily="18" charset="0"/>
                <a:cs typeface="Times New Roman" panose="02020603050405020304" pitchFamily="18" charset="0"/>
              </a:rPr>
              <a:t> of living, </a:t>
            </a:r>
            <a:r>
              <a:rPr lang="en-US" sz="1400" dirty="0" err="1">
                <a:solidFill>
                  <a:schemeClr val="tx1"/>
                </a:solidFill>
                <a:latin typeface="Times New Roman" panose="02020603050405020304" pitchFamily="18" charset="0"/>
                <a:cs typeface="Times New Roman" panose="02020603050405020304" pitchFamily="18" charset="0"/>
              </a:rPr>
              <a:t>Sqft</a:t>
            </a:r>
            <a:r>
              <a:rPr lang="en-US" sz="1400" dirty="0">
                <a:solidFill>
                  <a:schemeClr val="tx1"/>
                </a:solidFill>
                <a:latin typeface="Times New Roman" panose="02020603050405020304" pitchFamily="18" charset="0"/>
                <a:cs typeface="Times New Roman" panose="02020603050405020304" pitchFamily="18" charset="0"/>
              </a:rPr>
              <a:t> of loft, floors, waterfront , view, condition ,grade, </a:t>
            </a:r>
            <a:r>
              <a:rPr lang="en-US" sz="1400" dirty="0" err="1">
                <a:solidFill>
                  <a:schemeClr val="tx1"/>
                </a:solidFill>
                <a:latin typeface="Times New Roman" panose="02020603050405020304" pitchFamily="18" charset="0"/>
                <a:cs typeface="Times New Roman" panose="02020603050405020304" pitchFamily="18" charset="0"/>
              </a:rPr>
              <a:t>sqft</a:t>
            </a:r>
            <a:r>
              <a:rPr lang="en-US" sz="1400" dirty="0">
                <a:solidFill>
                  <a:schemeClr val="tx1"/>
                </a:solidFill>
                <a:latin typeface="Times New Roman" panose="02020603050405020304" pitchFamily="18" charset="0"/>
                <a:cs typeface="Times New Roman" panose="02020603050405020304" pitchFamily="18" charset="0"/>
              </a:rPr>
              <a:t> above, </a:t>
            </a:r>
            <a:r>
              <a:rPr lang="en-US" sz="1400" dirty="0" err="1">
                <a:solidFill>
                  <a:schemeClr val="tx1"/>
                </a:solidFill>
                <a:latin typeface="Times New Roman" panose="02020603050405020304" pitchFamily="18" charset="0"/>
                <a:cs typeface="Times New Roman" panose="02020603050405020304" pitchFamily="18" charset="0"/>
              </a:rPr>
              <a:t>sqft</a:t>
            </a:r>
            <a:r>
              <a:rPr lang="en-US" sz="1400" dirty="0">
                <a:solidFill>
                  <a:schemeClr val="tx1"/>
                </a:solidFill>
                <a:latin typeface="Times New Roman" panose="02020603050405020304" pitchFamily="18" charset="0"/>
                <a:cs typeface="Times New Roman" panose="02020603050405020304" pitchFamily="18" charset="0"/>
              </a:rPr>
              <a:t> basement, year built, year renovated,  </a:t>
            </a:r>
            <a:r>
              <a:rPr lang="en-US" sz="1400" dirty="0" err="1">
                <a:solidFill>
                  <a:schemeClr val="tx1"/>
                </a:solidFill>
                <a:latin typeface="Times New Roman" panose="02020603050405020304" pitchFamily="18" charset="0"/>
                <a:cs typeface="Times New Roman" panose="02020603050405020304" pitchFamily="18" charset="0"/>
              </a:rPr>
              <a:t>zip_code</a:t>
            </a:r>
            <a:r>
              <a:rPr lang="en-US" sz="1400" dirty="0">
                <a:solidFill>
                  <a:schemeClr val="tx1"/>
                </a:solidFill>
                <a:latin typeface="Times New Roman" panose="02020603050405020304" pitchFamily="18" charset="0"/>
                <a:cs typeface="Times New Roman" panose="02020603050405020304" pitchFamily="18" charset="0"/>
              </a:rPr>
              <a:t> , </a:t>
            </a:r>
            <a:r>
              <a:rPr lang="en-US" sz="1400" dirty="0" err="1">
                <a:solidFill>
                  <a:schemeClr val="tx1"/>
                </a:solidFill>
                <a:latin typeface="Times New Roman" panose="02020603050405020304" pitchFamily="18" charset="0"/>
                <a:cs typeface="Times New Roman" panose="02020603050405020304" pitchFamily="18" charset="0"/>
              </a:rPr>
              <a:t>lat</a:t>
            </a:r>
            <a:r>
              <a:rPr lang="en-US" sz="1400" dirty="0">
                <a:solidFill>
                  <a:schemeClr val="tx1"/>
                </a:solidFill>
                <a:latin typeface="Times New Roman" panose="02020603050405020304" pitchFamily="18" charset="0"/>
                <a:cs typeface="Times New Roman" panose="02020603050405020304" pitchFamily="18" charset="0"/>
              </a:rPr>
              <a:t> , long </a:t>
            </a:r>
            <a:r>
              <a:rPr lang="en-US" sz="1400" dirty="0" err="1">
                <a:solidFill>
                  <a:schemeClr val="tx1"/>
                </a:solidFill>
                <a:latin typeface="Times New Roman" panose="02020603050405020304" pitchFamily="18" charset="0"/>
                <a:cs typeface="Times New Roman" panose="02020603050405020304" pitchFamily="18" charset="0"/>
              </a:rPr>
              <a:t>sqft</a:t>
            </a:r>
            <a:r>
              <a:rPr lang="en-US" sz="1400" dirty="0">
                <a:solidFill>
                  <a:schemeClr val="tx1"/>
                </a:solidFill>
                <a:latin typeface="Times New Roman" panose="02020603050405020304" pitchFamily="18" charset="0"/>
                <a:cs typeface="Times New Roman" panose="02020603050405020304" pitchFamily="18" charset="0"/>
              </a:rPr>
              <a:t> living15, </a:t>
            </a:r>
            <a:r>
              <a:rPr lang="en-US" sz="1400" dirty="0" err="1">
                <a:solidFill>
                  <a:schemeClr val="tx1"/>
                </a:solidFill>
                <a:latin typeface="Times New Roman" panose="02020603050405020304" pitchFamily="18" charset="0"/>
                <a:cs typeface="Times New Roman" panose="02020603050405020304" pitchFamily="18" charset="0"/>
              </a:rPr>
              <a:t>sqft</a:t>
            </a:r>
            <a:r>
              <a:rPr lang="en-US" sz="1400" dirty="0">
                <a:solidFill>
                  <a:schemeClr val="tx1"/>
                </a:solidFill>
                <a:latin typeface="Times New Roman" panose="02020603050405020304" pitchFamily="18" charset="0"/>
                <a:cs typeface="Times New Roman" panose="02020603050405020304" pitchFamily="18" charset="0"/>
              </a:rPr>
              <a:t> lot 15</a:t>
            </a:r>
          </a:p>
          <a:p>
            <a:r>
              <a:rPr lang="en-US" sz="1400" dirty="0">
                <a:solidFill>
                  <a:schemeClr val="tx1"/>
                </a:solidFill>
                <a:latin typeface="Times New Roman" panose="02020603050405020304" pitchFamily="18" charset="0"/>
                <a:cs typeface="Times New Roman" panose="02020603050405020304" pitchFamily="18" charset="0"/>
              </a:rPr>
              <a:t>Total  = 17 </a:t>
            </a:r>
          </a:p>
          <a:p>
            <a:r>
              <a:rPr lang="en-US" dirty="0"/>
              <a:t>  </a:t>
            </a:r>
          </a:p>
          <a:p>
            <a:endParaRPr lang="en-US" dirty="0"/>
          </a:p>
        </p:txBody>
      </p:sp>
    </p:spTree>
    <p:extLst>
      <p:ext uri="{BB962C8B-B14F-4D97-AF65-F5344CB8AC3E}">
        <p14:creationId xmlns:p14="http://schemas.microsoft.com/office/powerpoint/2010/main" xmlns="" val="2761740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TRAINING  AND TESTING DATA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Training Dataset-  </a:t>
            </a:r>
            <a:r>
              <a:rPr lang="en-US" dirty="0">
                <a:latin typeface="Times New Roman" panose="02020603050405020304" pitchFamily="18" charset="0"/>
                <a:cs typeface="Times New Roman" panose="02020603050405020304" pitchFamily="18" charset="0"/>
              </a:rPr>
              <a:t>Training Dataset is a set of data which is used to discover potentially predictive relationships.</a:t>
            </a:r>
          </a:p>
          <a:p>
            <a:pPr marL="0" indent="0">
              <a:buNone/>
            </a:pPr>
            <a:r>
              <a:rPr lang="en-US" b="1" dirty="0">
                <a:latin typeface="Times New Roman" panose="02020603050405020304" pitchFamily="18" charset="0"/>
                <a:cs typeface="Times New Roman" panose="02020603050405020304" pitchFamily="18" charset="0"/>
              </a:rPr>
              <a:t>  indexes = sample(1:nrow(</a:t>
            </a:r>
            <a:r>
              <a:rPr lang="en-US" b="1" dirty="0" err="1">
                <a:latin typeface="Times New Roman" panose="02020603050405020304" pitchFamily="18" charset="0"/>
                <a:cs typeface="Times New Roman" panose="02020603050405020304" pitchFamily="18" charset="0"/>
              </a:rPr>
              <a:t>HouseDataSet</a:t>
            </a:r>
            <a:r>
              <a:rPr lang="en-US" b="1" dirty="0">
                <a:latin typeface="Times New Roman" panose="02020603050405020304" pitchFamily="18" charset="0"/>
                <a:cs typeface="Times New Roman" panose="02020603050405020304" pitchFamily="18" charset="0"/>
              </a:rPr>
              <a:t>), size = 0.3*</a:t>
            </a:r>
            <a:r>
              <a:rPr lang="en-US" b="1" dirty="0" err="1">
                <a:latin typeface="Times New Roman" panose="02020603050405020304" pitchFamily="18" charset="0"/>
                <a:cs typeface="Times New Roman" panose="02020603050405020304" pitchFamily="18" charset="0"/>
              </a:rPr>
              <a:t>nrow</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HouseDataSet</a:t>
            </a:r>
            <a:r>
              <a:rPr lang="en-US" b="1"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Train_data</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HouseDataSet</a:t>
            </a:r>
            <a:r>
              <a:rPr lang="en-US" b="1" dirty="0">
                <a:latin typeface="Times New Roman" panose="02020603050405020304" pitchFamily="18" charset="0"/>
                <a:cs typeface="Times New Roman" panose="02020603050405020304" pitchFamily="18" charset="0"/>
              </a:rPr>
              <a:t>[-indexes,]  #Train dataset 70%</a:t>
            </a:r>
          </a:p>
          <a:p>
            <a:r>
              <a:rPr lang="en-US" b="1" dirty="0">
                <a:latin typeface="Times New Roman" panose="02020603050405020304" pitchFamily="18" charset="0"/>
                <a:cs typeface="Times New Roman" panose="02020603050405020304" pitchFamily="18" charset="0"/>
              </a:rPr>
              <a:t>dim(</a:t>
            </a:r>
            <a:r>
              <a:rPr lang="en-US" b="1" dirty="0" err="1">
                <a:latin typeface="Times New Roman" panose="02020603050405020304" pitchFamily="18" charset="0"/>
                <a:cs typeface="Times New Roman" panose="02020603050405020304" pitchFamily="18" charset="0"/>
              </a:rPr>
              <a:t>Train_data</a:t>
            </a: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Test Dataset – </a:t>
            </a:r>
            <a:r>
              <a:rPr lang="en-US" dirty="0">
                <a:latin typeface="Times New Roman" panose="02020603050405020304" pitchFamily="18" charset="0"/>
                <a:cs typeface="Times New Roman" panose="02020603050405020304" pitchFamily="18" charset="0"/>
              </a:rPr>
              <a:t>Test dataset is a set of data used to access the strength and utility of a predictive relationship.</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Test_data</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HouseDataSet</a:t>
            </a:r>
            <a:r>
              <a:rPr lang="en-US" b="1" dirty="0">
                <a:latin typeface="Times New Roman" panose="02020603050405020304" pitchFamily="18" charset="0"/>
                <a:cs typeface="Times New Roman" panose="02020603050405020304" pitchFamily="18" charset="0"/>
              </a:rPr>
              <a:t>[indexes,] #Test dataset 30%</a:t>
            </a:r>
          </a:p>
          <a:p>
            <a:r>
              <a:rPr lang="en-US" b="1" dirty="0">
                <a:latin typeface="Times New Roman" panose="02020603050405020304" pitchFamily="18" charset="0"/>
                <a:cs typeface="Times New Roman" panose="02020603050405020304" pitchFamily="18" charset="0"/>
              </a:rPr>
              <a:t>dim(</a:t>
            </a:r>
            <a:r>
              <a:rPr lang="en-US" b="1" dirty="0" err="1">
                <a:latin typeface="Times New Roman" panose="02020603050405020304" pitchFamily="18" charset="0"/>
                <a:cs typeface="Times New Roman" panose="02020603050405020304" pitchFamily="18" charset="0"/>
              </a:rPr>
              <a:t>Test_data</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364957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45388"/>
            <a:ext cx="10058400" cy="5773002"/>
          </a:xfrm>
        </p:spPr>
        <p:txBody>
          <a:bodyPr>
            <a:normAutofit/>
          </a:bodyPr>
          <a:lstStyle/>
          <a:p>
            <a:r>
              <a:rPr lang="en-US" b="1" dirty="0">
                <a:latin typeface="Times New Roman" panose="02020603050405020304" pitchFamily="18" charset="0"/>
                <a:cs typeface="Times New Roman" panose="02020603050405020304" pitchFamily="18" charset="0"/>
              </a:rPr>
              <a:t>Correlation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Attribute_Corr</a:t>
            </a: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cor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Train_data</a:t>
            </a:r>
            <a:r>
              <a:rPr lang="en-US" dirty="0">
                <a:latin typeface="Times New Roman" panose="02020603050405020304" pitchFamily="18" charset="0"/>
                <a:cs typeface="Times New Roman" panose="02020603050405020304" pitchFamily="18" charset="0"/>
              </a:rPr>
              <a:t>[3:21],method="</a:t>
            </a:r>
            <a:r>
              <a:rPr lang="en-US" dirty="0" err="1">
                <a:latin typeface="Times New Roman" panose="02020603050405020304" pitchFamily="18" charset="0"/>
                <a:cs typeface="Times New Roman" panose="02020603050405020304" pitchFamily="18" charset="0"/>
              </a:rPr>
              <a:t>pearson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View(</a:t>
            </a:r>
            <a:r>
              <a:rPr lang="en-US" dirty="0" err="1">
                <a:latin typeface="Times New Roman" panose="02020603050405020304" pitchFamily="18" charset="0"/>
                <a:cs typeface="Times New Roman" panose="02020603050405020304" pitchFamily="18" charset="0"/>
              </a:rPr>
              <a:t>Attribute_Corr</a:t>
            </a:r>
            <a:r>
              <a:rPr lang="en-US"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cstate="print"/>
          <a:stretch>
            <a:fillRect/>
          </a:stretch>
        </p:blipFill>
        <p:spPr>
          <a:xfrm>
            <a:off x="1197864" y="1783080"/>
            <a:ext cx="8951976" cy="4471416"/>
          </a:xfrm>
          <a:prstGeom prst="rect">
            <a:avLst/>
          </a:prstGeom>
        </p:spPr>
      </p:pic>
    </p:spTree>
    <p:extLst>
      <p:ext uri="{BB962C8B-B14F-4D97-AF65-F5344CB8AC3E}">
        <p14:creationId xmlns:p14="http://schemas.microsoft.com/office/powerpoint/2010/main" xmlns="" val="3108458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19459"/>
          </a:xfrm>
        </p:spPr>
        <p:txBody>
          <a:bodyPr>
            <a:normAutofit/>
          </a:bodyPr>
          <a:lstStyle/>
          <a:p>
            <a:r>
              <a:rPr lang="en-US" sz="2400" dirty="0">
                <a:latin typeface="Times New Roman" panose="02020603050405020304" pitchFamily="18" charset="0"/>
                <a:cs typeface="Times New Roman" panose="02020603050405020304" pitchFamily="18" charset="0"/>
              </a:rPr>
              <a:t>CHECKING LINEARITY</a:t>
            </a:r>
          </a:p>
        </p:txBody>
      </p:sp>
      <p:sp>
        <p:nvSpPr>
          <p:cNvPr id="3" name="Content Placeholder 2"/>
          <p:cNvSpPr>
            <a:spLocks noGrp="1"/>
          </p:cNvSpPr>
          <p:nvPr>
            <p:ph idx="1"/>
          </p:nvPr>
        </p:nvSpPr>
        <p:spPr>
          <a:xfrm>
            <a:off x="1097280" y="1763672"/>
            <a:ext cx="10058400" cy="4344051"/>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Simple linear regression model </a:t>
            </a:r>
            <a:r>
              <a:rPr lang="en-US" sz="8000" dirty="0">
                <a:latin typeface="Times New Roman" panose="02020603050405020304" pitchFamily="18" charset="0"/>
                <a:cs typeface="Times New Roman" panose="02020603050405020304" pitchFamily="18" charset="0"/>
              </a:rPr>
              <a:t>that describes the relationship between two variables </a:t>
            </a:r>
            <a:r>
              <a:rPr lang="en-US" sz="8000" i="1" dirty="0">
                <a:latin typeface="Times New Roman" panose="02020603050405020304" pitchFamily="18" charset="0"/>
                <a:cs typeface="Times New Roman" panose="02020603050405020304" pitchFamily="18" charset="0"/>
              </a:rPr>
              <a:t>x </a:t>
            </a:r>
            <a:r>
              <a:rPr lang="en-US" sz="8000" dirty="0">
                <a:latin typeface="Times New Roman" panose="02020603050405020304" pitchFamily="18" charset="0"/>
                <a:cs typeface="Times New Roman" panose="02020603050405020304" pitchFamily="18" charset="0"/>
              </a:rPr>
              <a:t>and </a:t>
            </a:r>
            <a:r>
              <a:rPr lang="en-US" sz="8000" i="1" dirty="0">
                <a:latin typeface="Times New Roman" panose="02020603050405020304" pitchFamily="18" charset="0"/>
                <a:cs typeface="Times New Roman" panose="02020603050405020304" pitchFamily="18" charset="0"/>
              </a:rPr>
              <a:t>y </a:t>
            </a:r>
            <a:r>
              <a:rPr lang="en-US" sz="8000" dirty="0">
                <a:latin typeface="Times New Roman" panose="02020603050405020304" pitchFamily="18" charset="0"/>
                <a:cs typeface="Times New Roman" panose="02020603050405020304" pitchFamily="18" charset="0"/>
              </a:rPr>
              <a:t>can be expressed by the following equation</a:t>
            </a:r>
          </a:p>
          <a:p>
            <a:pPr marL="0" indent="0">
              <a:buNone/>
            </a:pPr>
            <a:r>
              <a:rPr lang="en-US" sz="8000" dirty="0">
                <a:latin typeface="Times New Roman" panose="02020603050405020304" pitchFamily="18" charset="0"/>
                <a:cs typeface="Times New Roman" panose="02020603050405020304" pitchFamily="18" charset="0"/>
              </a:rPr>
              <a:t>Linear models make some strong assumptions concerning the data structure:</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Independence of each data points</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Correct distribution of the residuals</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Correct specification of the variance structure</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Linear relationship between the response and the linear predictor</a:t>
            </a:r>
          </a:p>
          <a:p>
            <a:pPr marL="0" indent="0">
              <a:buNone/>
            </a:pPr>
            <a:endParaRPr lang="en-US" sz="23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t/>
            </a:r>
            <a:br>
              <a:rPr lang="en-US" sz="1600" dirty="0"/>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68235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FITTING A MODEL</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We tried making 7 models to check for the linear relationship between dependent and independent variables. We found the Housemodel_1 as the fittest model for our predictive model.</a:t>
            </a:r>
          </a:p>
          <a:p>
            <a:r>
              <a:rPr lang="en-US" b="1" dirty="0">
                <a:latin typeface="Times New Roman" panose="02020603050405020304" pitchFamily="18" charset="0"/>
                <a:cs typeface="Times New Roman" panose="02020603050405020304" pitchFamily="18" charset="0"/>
              </a:rPr>
              <a:t>R Code:</a:t>
            </a:r>
          </a:p>
          <a:p>
            <a:r>
              <a:rPr lang="en-US" dirty="0">
                <a:latin typeface="Times New Roman" panose="02020603050405020304" pitchFamily="18" charset="0"/>
                <a:cs typeface="Times New Roman" panose="02020603050405020304" pitchFamily="18" charset="0"/>
              </a:rPr>
              <a:t>Housemodel_i1&lt;- lm(log(price) ~ bedrooms+bathrooms+sqft_living+floors+waterfront+view+condition+grade+sqft_above+yr_built+yr_renovated+lat+long+sqft_living15+ sqft_lot15, data = </a:t>
            </a:r>
            <a:r>
              <a:rPr lang="en-US" dirty="0" err="1">
                <a:latin typeface="Times New Roman" panose="02020603050405020304" pitchFamily="18" charset="0"/>
                <a:cs typeface="Times New Roman" panose="02020603050405020304" pitchFamily="18" charset="0"/>
              </a:rPr>
              <a:t>Train_data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summary(Housemodel_i1) # Multiple R-Squared : 0.7684</a:t>
            </a:r>
          </a:p>
        </p:txBody>
      </p:sp>
    </p:spTree>
    <p:extLst>
      <p:ext uri="{BB962C8B-B14F-4D97-AF65-F5344CB8AC3E}">
        <p14:creationId xmlns:p14="http://schemas.microsoft.com/office/powerpoint/2010/main" xmlns="" val="2376508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PROJECT DESCRIPTION</a:t>
            </a:r>
          </a:p>
        </p:txBody>
      </p:sp>
      <p:sp>
        <p:nvSpPr>
          <p:cNvPr id="3" name="Content Placeholder 2"/>
          <p:cNvSpPr>
            <a:spLocks noGrp="1"/>
          </p:cNvSpPr>
          <p:nvPr>
            <p:ph idx="1"/>
          </p:nvPr>
        </p:nvSpPr>
        <p:spPr/>
        <p:txBody>
          <a:bodyPr>
            <a:normAutofit/>
          </a:bodyPr>
          <a:lstStyle/>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Introduction-</a:t>
            </a:r>
            <a:r>
              <a:rPr lang="en-US" sz="1800" dirty="0">
                <a:latin typeface="Times New Roman" panose="02020603050405020304" pitchFamily="18" charset="0"/>
                <a:cs typeface="Times New Roman" panose="02020603050405020304" pitchFamily="18" charset="0"/>
              </a:rPr>
              <a:t> Real estate properties are attractive option for safe investment especially for a common person. The direction of changes of the future economy is hard to predict because of international economic direction. Also real estate is investment which does not decline in value rapidl</a:t>
            </a:r>
            <a:r>
              <a:rPr lang="en-US" sz="1800" b="1" dirty="0">
                <a:latin typeface="Times New Roman" panose="02020603050405020304" pitchFamily="18" charset="0"/>
                <a:cs typeface="Times New Roman" panose="02020603050405020304" pitchFamily="18" charset="0"/>
              </a:rPr>
              <a:t>y.</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Project topic-</a:t>
            </a:r>
            <a:r>
              <a:rPr lang="en-US" sz="1800" dirty="0">
                <a:latin typeface="Times New Roman" panose="02020603050405020304" pitchFamily="18" charset="0"/>
                <a:cs typeface="Times New Roman" panose="02020603050405020304" pitchFamily="18" charset="0"/>
              </a:rPr>
              <a:t> Predicting house price sales in kings county, USA using </a:t>
            </a:r>
            <a:r>
              <a:rPr lang="en-US" sz="1800" dirty="0" smtClean="0">
                <a:latin typeface="Times New Roman" panose="02020603050405020304" pitchFamily="18" charset="0"/>
                <a:cs typeface="Times New Roman" panose="02020603050405020304" pitchFamily="18" charset="0"/>
              </a:rPr>
              <a:t>different algorithms.</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Goal-  </a:t>
            </a:r>
            <a:r>
              <a:rPr lang="en-US" sz="1800" dirty="0">
                <a:latin typeface="Times New Roman" panose="02020603050405020304" pitchFamily="18" charset="0"/>
                <a:cs typeface="Times New Roman" panose="02020603050405020304" pitchFamily="18" charset="0"/>
              </a:rPr>
              <a:t>To determine the </a:t>
            </a:r>
            <a:r>
              <a:rPr lang="en-US" sz="1800" dirty="0" smtClean="0">
                <a:latin typeface="Times New Roman" panose="02020603050405020304" pitchFamily="18" charset="0"/>
                <a:cs typeface="Times New Roman" panose="02020603050405020304" pitchFamily="18" charset="0"/>
              </a:rPr>
              <a:t>best algorithm fit for the prediction.</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P1240.WAV">
            <a:hlinkClick r:id="" action="ppaction://media"/>
          </p:cNvPr>
          <p:cNvPicPr>
            <a:picLocks noRot="1" noChangeAspect="1"/>
          </p:cNvPicPr>
          <p:nvPr>
            <a:wavAudioFile r:embed="rId1" name="~PP1240.WAV"/>
          </p:nvPr>
        </p:nvPicPr>
        <p:blipFill>
          <a:blip r:embed="rId3" cstate="print"/>
          <a:stretch>
            <a:fillRect/>
          </a:stretch>
        </p:blipFill>
        <p:spPr>
          <a:xfrm>
            <a:off x="11774488" y="6440488"/>
            <a:ext cx="244475" cy="244475"/>
          </a:xfrm>
          <a:prstGeom prst="rect">
            <a:avLst/>
          </a:prstGeom>
        </p:spPr>
      </p:pic>
    </p:spTree>
    <p:extLst>
      <p:ext uri="{BB962C8B-B14F-4D97-AF65-F5344CB8AC3E}">
        <p14:creationId xmlns:p14="http://schemas.microsoft.com/office/powerpoint/2010/main" xmlns="" val="3682450404"/>
      </p:ext>
    </p:extLst>
  </p:cSld>
  <p:clrMapOvr>
    <a:masterClrMapping/>
  </p:clrMapOvr>
  <p:transition advTm="218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551475" y="426329"/>
            <a:ext cx="6818801" cy="5909628"/>
          </a:xfrm>
          <a:prstGeom prst="rect">
            <a:avLst/>
          </a:prstGeom>
        </p:spPr>
      </p:pic>
    </p:spTree>
    <p:extLst>
      <p:ext uri="{BB962C8B-B14F-4D97-AF65-F5344CB8AC3E}">
        <p14:creationId xmlns:p14="http://schemas.microsoft.com/office/powerpoint/2010/main" xmlns="" val="4179509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PREDICTING THE NEW PRICE</a:t>
            </a: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We applied the predict() to predict the new price of the house using the best fitted linear model.</a:t>
            </a:r>
          </a:p>
          <a:p>
            <a:pPr marL="0" indent="0">
              <a:buNone/>
            </a:pPr>
            <a:r>
              <a:rPr lang="en-US" dirty="0">
                <a:latin typeface="Times New Roman" panose="02020603050405020304" pitchFamily="18" charset="0"/>
                <a:cs typeface="Times New Roman" panose="02020603050405020304" pitchFamily="18" charset="0"/>
              </a:rPr>
              <a:t>Equation	</a:t>
            </a:r>
          </a:p>
          <a:p>
            <a:pPr marL="0" indent="0">
              <a:buNone/>
            </a:pPr>
            <a:r>
              <a:rPr lang="en-US" dirty="0">
                <a:latin typeface="Times New Roman" panose="02020603050405020304" pitchFamily="18" charset="0"/>
                <a:cs typeface="Times New Roman" panose="02020603050405020304" pitchFamily="18" charset="0"/>
              </a:rPr>
              <a:t>              Y = a+b</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+b </a:t>
            </a:r>
            <a:r>
              <a:rPr lang="en-US" dirty="0" err="1">
                <a:latin typeface="Times New Roman" panose="02020603050405020304" pitchFamily="18" charset="0"/>
                <a:cs typeface="Times New Roman" panose="02020603050405020304" pitchFamily="18" charset="0"/>
              </a:rPr>
              <a:t>k</a:t>
            </a:r>
            <a:r>
              <a:rPr lang="en-US" baseline="-25000" dirty="0" err="1">
                <a:latin typeface="Times New Roman" panose="02020603050405020304" pitchFamily="18" charset="0"/>
                <a:cs typeface="Times New Roman" panose="02020603050405020304" pitchFamily="18" charset="0"/>
              </a:rPr>
              <a:t>X</a:t>
            </a:r>
            <a:endParaRPr lang="en-US" baseline="-250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where Y is the dependent (Outcome) variable, and the variables X1….,X k are the explanatory (predictive) variables. The constants b1……….,b k are the regression coefficients and a is regression constant or intercept</a:t>
            </a:r>
          </a:p>
          <a:p>
            <a:r>
              <a:rPr lang="en-US" dirty="0" err="1">
                <a:latin typeface="Times New Roman" panose="02020603050405020304" pitchFamily="18" charset="0"/>
                <a:cs typeface="Times New Roman" panose="02020603050405020304" pitchFamily="18" charset="0"/>
              </a:rPr>
              <a:t>pred</a:t>
            </a:r>
            <a:r>
              <a:rPr lang="en-US" dirty="0">
                <a:latin typeface="Times New Roman" panose="02020603050405020304" pitchFamily="18" charset="0"/>
                <a:cs typeface="Times New Roman" panose="02020603050405020304" pitchFamily="18" charset="0"/>
              </a:rPr>
              <a:t> &lt;- predict(Housemodel_i1,Test_data)</a:t>
            </a:r>
          </a:p>
          <a:p>
            <a:r>
              <a:rPr lang="en-US" dirty="0">
                <a:latin typeface="Times New Roman" panose="02020603050405020304" pitchFamily="18" charset="0"/>
                <a:cs typeface="Times New Roman" panose="02020603050405020304" pitchFamily="18" charset="0"/>
              </a:rPr>
              <a:t>summary(</a:t>
            </a:r>
            <a:r>
              <a:rPr lang="en-US" dirty="0" err="1">
                <a:latin typeface="Times New Roman" panose="02020603050405020304" pitchFamily="18" charset="0"/>
                <a:cs typeface="Times New Roman" panose="02020603050405020304" pitchFamily="18" charset="0"/>
              </a:rPr>
              <a:t>pred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View(</a:t>
            </a:r>
            <a:r>
              <a:rPr lang="en-US" dirty="0" err="1">
                <a:latin typeface="Times New Roman" panose="02020603050405020304" pitchFamily="18" charset="0"/>
                <a:cs typeface="Times New Roman" panose="02020603050405020304" pitchFamily="18" charset="0"/>
              </a:rPr>
              <a:t>pred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View(</a:t>
            </a:r>
            <a:r>
              <a:rPr lang="en-US" dirty="0" err="1">
                <a:latin typeface="Times New Roman" panose="02020603050405020304" pitchFamily="18" charset="0"/>
                <a:cs typeface="Times New Roman" panose="02020603050405020304" pitchFamily="18" charset="0"/>
              </a:rPr>
              <a:t>cbind</a:t>
            </a:r>
            <a:r>
              <a:rPr lang="en-US" dirty="0">
                <a:latin typeface="Times New Roman" panose="02020603050405020304" pitchFamily="18" charset="0"/>
                <a:cs typeface="Times New Roman" panose="02020603050405020304" pitchFamily="18" charset="0"/>
              </a:rPr>
              <a:t>("ID"=Test_</a:t>
            </a:r>
            <a:r>
              <a:rPr lang="en-US" dirty="0" err="1">
                <a:latin typeface="Times New Roman" panose="02020603050405020304" pitchFamily="18" charset="0"/>
                <a:cs typeface="Times New Roman" panose="02020603050405020304" pitchFamily="18" charset="0"/>
              </a:rPr>
              <a:t>data$id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Orginal</a:t>
            </a:r>
            <a:r>
              <a:rPr lang="en-US" dirty="0">
                <a:latin typeface="Times New Roman" panose="02020603050405020304" pitchFamily="18" charset="0"/>
                <a:cs typeface="Times New Roman" panose="02020603050405020304" pitchFamily="18" charset="0"/>
              </a:rPr>
              <a:t> Price"=Test_</a:t>
            </a:r>
            <a:r>
              <a:rPr lang="en-US" dirty="0" err="1">
                <a:latin typeface="Times New Roman" panose="02020603050405020304" pitchFamily="18" charset="0"/>
                <a:cs typeface="Times New Roman" panose="02020603050405020304" pitchFamily="18" charset="0"/>
              </a:rPr>
              <a:t>data$price</a:t>
            </a:r>
            <a:r>
              <a:rPr lang="en-US" dirty="0">
                <a:latin typeface="Times New Roman" panose="02020603050405020304" pitchFamily="18" charset="0"/>
                <a:cs typeface="Times New Roman" panose="02020603050405020304" pitchFamily="18" charset="0"/>
              </a:rPr>
              <a:t>,"New predicted price"=</a:t>
            </a:r>
            <a:r>
              <a:rPr lang="en-US" dirty="0" err="1">
                <a:latin typeface="Times New Roman" panose="02020603050405020304" pitchFamily="18" charset="0"/>
                <a:cs typeface="Times New Roman" panose="02020603050405020304" pitchFamily="18" charset="0"/>
              </a:rPr>
              <a:t>exp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pred</a:t>
            </a:r>
            <a:r>
              <a:rPr lang="en-US"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651204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300252"/>
            <a:ext cx="10058400" cy="5773002"/>
          </a:xfrm>
        </p:spPr>
        <p:txBody>
          <a:bodyPr/>
          <a:lstStyle/>
          <a:p>
            <a:r>
              <a:rPr lang="en-US" b="1" dirty="0" smtClean="0"/>
              <a:t>Correlation</a:t>
            </a:r>
            <a:r>
              <a:rPr lang="en-US" dirty="0" smtClean="0"/>
              <a:t>:</a:t>
            </a:r>
          </a:p>
          <a:p>
            <a:r>
              <a:rPr lang="en-US" sz="1600" dirty="0" err="1"/>
              <a:t>Housecor</a:t>
            </a:r>
            <a:r>
              <a:rPr lang="en-US" sz="1600" dirty="0"/>
              <a:t>&lt;- </a:t>
            </a:r>
            <a:r>
              <a:rPr lang="en-US" sz="1600" dirty="0" err="1"/>
              <a:t>cor</a:t>
            </a:r>
            <a:r>
              <a:rPr lang="en-US" sz="1600" dirty="0"/>
              <a:t>(</a:t>
            </a:r>
            <a:r>
              <a:rPr lang="en-US" sz="1600" dirty="0" err="1"/>
              <a:t>Housedata</a:t>
            </a:r>
            <a:r>
              <a:rPr lang="en-US" sz="1600" dirty="0"/>
              <a:t>[3:15])</a:t>
            </a:r>
          </a:p>
          <a:p>
            <a:r>
              <a:rPr lang="en-US" sz="1600" dirty="0" err="1"/>
              <a:t>cor</a:t>
            </a:r>
            <a:r>
              <a:rPr lang="en-US" sz="1600" dirty="0"/>
              <a:t>(</a:t>
            </a:r>
            <a:r>
              <a:rPr lang="en-US" sz="1600" dirty="0" err="1"/>
              <a:t>Housedata</a:t>
            </a:r>
            <a:r>
              <a:rPr lang="en-US" sz="1600" dirty="0"/>
              <a:t>[3:15],method="</a:t>
            </a:r>
            <a:r>
              <a:rPr lang="en-US" sz="1600" dirty="0" err="1"/>
              <a:t>pearson</a:t>
            </a:r>
            <a:r>
              <a:rPr lang="en-US" sz="1600" dirty="0"/>
              <a:t>")</a:t>
            </a:r>
            <a:endParaRPr lang="en-US" sz="1600" dirty="0" smtClean="0"/>
          </a:p>
          <a:p>
            <a:endParaRPr lang="en-US" sz="1600" dirty="0"/>
          </a:p>
        </p:txBody>
      </p:sp>
      <p:pic>
        <p:nvPicPr>
          <p:cNvPr id="9218" name="Picture 2" descr="C:\Users\admin\Desktop\fall 2016\intro to data science\Corrplo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0878" y="1378423"/>
            <a:ext cx="10072047" cy="458934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3748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DETERMINING PRICE RMSE OF VARIOUS MODELS USING CARET PACKAGE</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latin typeface="TimesNewRomanPSMT"/>
              </a:rPr>
              <a:t> </a:t>
            </a:r>
            <a:r>
              <a:rPr lang="en-US" dirty="0">
                <a:latin typeface="TimesNewRomanPSMT"/>
              </a:rPr>
              <a:t>The caret package (short for _</a:t>
            </a:r>
            <a:r>
              <a:rPr lang="en-US" dirty="0" err="1">
                <a:latin typeface="TimesNewRomanPSMT"/>
              </a:rPr>
              <a:t>C_lassification</a:t>
            </a:r>
            <a:r>
              <a:rPr lang="en-US" dirty="0">
                <a:latin typeface="TimesNewRomanPSMT"/>
              </a:rPr>
              <a:t> _</a:t>
            </a:r>
            <a:r>
              <a:rPr lang="en-US" dirty="0" err="1">
                <a:latin typeface="TimesNewRomanPSMT"/>
              </a:rPr>
              <a:t>A_nd</a:t>
            </a:r>
            <a:r>
              <a:rPr lang="en-US" dirty="0">
                <a:latin typeface="TimesNewRomanPSMT"/>
              </a:rPr>
              <a:t> _</a:t>
            </a:r>
            <a:r>
              <a:rPr lang="en-US" dirty="0" err="1">
                <a:latin typeface="TimesNewRomanPSMT"/>
              </a:rPr>
              <a:t>RE_gression</a:t>
            </a:r>
            <a:r>
              <a:rPr lang="en-US" dirty="0">
                <a:latin typeface="TimesNewRomanPSMT"/>
              </a:rPr>
              <a:t> _</a:t>
            </a:r>
            <a:r>
              <a:rPr lang="en-US" dirty="0" err="1">
                <a:latin typeface="TimesNewRomanPSMT"/>
              </a:rPr>
              <a:t>T_raining</a:t>
            </a:r>
            <a:r>
              <a:rPr lang="en-US" dirty="0">
                <a:latin typeface="TimesNewRomanPSMT"/>
              </a:rPr>
              <a:t>) is</a:t>
            </a:r>
          </a:p>
          <a:p>
            <a:r>
              <a:rPr lang="en-US" dirty="0">
                <a:latin typeface="TimesNewRomanPSMT"/>
              </a:rPr>
              <a:t>a set of functions that attempt to streamline the process for creating predictive models. The package</a:t>
            </a:r>
          </a:p>
          <a:p>
            <a:r>
              <a:rPr lang="en-US" dirty="0">
                <a:latin typeface="TimesNewRomanPSMT"/>
              </a:rPr>
              <a:t>contains tools for:</a:t>
            </a:r>
          </a:p>
          <a:p>
            <a:r>
              <a:rPr lang="en-US" dirty="0">
                <a:latin typeface="TimesNewRomanPSMT"/>
              </a:rPr>
              <a:t>data splitting</a:t>
            </a:r>
          </a:p>
          <a:p>
            <a:r>
              <a:rPr lang="en-US" dirty="0">
                <a:latin typeface="TimesNewRomanPSMT"/>
              </a:rPr>
              <a:t>pre-processing</a:t>
            </a:r>
          </a:p>
          <a:p>
            <a:r>
              <a:rPr lang="en-US" dirty="0">
                <a:latin typeface="TimesNewRomanPSMT"/>
              </a:rPr>
              <a:t>feature selection</a:t>
            </a:r>
          </a:p>
          <a:p>
            <a:r>
              <a:rPr lang="en-US" dirty="0">
                <a:latin typeface="TimesNewRomanPSMT"/>
              </a:rPr>
              <a:t>model tuning using resampling</a:t>
            </a:r>
          </a:p>
          <a:p>
            <a:r>
              <a:rPr lang="en-US" dirty="0">
                <a:latin typeface="TimesNewRomanPSMT"/>
              </a:rPr>
              <a:t>variable importance estimation</a:t>
            </a:r>
          </a:p>
          <a:p>
            <a:r>
              <a:rPr lang="en-US" dirty="0">
                <a:latin typeface="TimesNewRomanPSMT"/>
              </a:rPr>
              <a:t>as well as other functionality.</a:t>
            </a:r>
          </a:p>
          <a:p>
            <a:r>
              <a:rPr lang="en-US" dirty="0">
                <a:latin typeface="TimesNewRomanPSMT"/>
              </a:rPr>
              <a:t>There are many different modeling functions in R. Some have different syntax for model training and/or</a:t>
            </a:r>
          </a:p>
          <a:p>
            <a:r>
              <a:rPr lang="en-US" dirty="0">
                <a:latin typeface="TimesNewRomanPSMT"/>
              </a:rPr>
              <a:t>prediction. The package started off as a way to provide a uniform interface the functions themselves, as</a:t>
            </a:r>
          </a:p>
          <a:p>
            <a:r>
              <a:rPr lang="en-US" dirty="0">
                <a:latin typeface="TimesNewRomanPSMT"/>
              </a:rPr>
              <a:t>well as a way to standardize common tasks (such parameter tuning and variable importance).</a:t>
            </a:r>
            <a:endParaRPr lang="en-US" dirty="0"/>
          </a:p>
        </p:txBody>
      </p:sp>
    </p:spTree>
    <p:extLst>
      <p:ext uri="{BB962C8B-B14F-4D97-AF65-F5344CB8AC3E}">
        <p14:creationId xmlns:p14="http://schemas.microsoft.com/office/powerpoint/2010/main" xmlns="" val="361565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691640"/>
            <a:ext cx="10058400" cy="4177454"/>
          </a:xfrm>
        </p:spPr>
        <p:txBody>
          <a:bodyPr/>
          <a:lstStyle/>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1. Set the “id” attribute to Null as it is not required.</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2. Since we are predicting prices, Price attribute will be our target variable.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3.. We check the correlation of various attributes with target variable “Price”. We need to plot the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correlation between the variables. Once we get how strong the pairs are associated we can ignore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the variables which have least effect on the price. For this we will use </a:t>
            </a:r>
            <a:r>
              <a:rPr lang="en-US" dirty="0" err="1">
                <a:latin typeface="Calibri" panose="020F0502020204030204" pitchFamily="34" charset="0"/>
                <a:ea typeface="SimSun" panose="02010600030101010101" pitchFamily="2" charset="-122"/>
                <a:cs typeface="Times New Roman" panose="02020603050405020304" pitchFamily="18" charset="0"/>
              </a:rPr>
              <a:t>ggcorr</a:t>
            </a:r>
            <a:r>
              <a:rPr lang="en-US" dirty="0">
                <a:latin typeface="Calibri" panose="020F0502020204030204" pitchFamily="34" charset="0"/>
                <a:ea typeface="SimSun" panose="02010600030101010101" pitchFamily="2" charset="-122"/>
                <a:cs typeface="Times New Roman" panose="02020603050405020304" pitchFamily="18" charset="0"/>
              </a:rPr>
              <a:t> to get the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pic>
        <p:nvPicPr>
          <p:cNvPr id="5" name="Picture 4"/>
          <p:cNvPicPr>
            <a:picLocks noChangeAspect="1"/>
          </p:cNvPicPr>
          <p:nvPr/>
        </p:nvPicPr>
        <p:blipFill>
          <a:blip r:embed="rId2" cstate="print"/>
          <a:stretch>
            <a:fillRect/>
          </a:stretch>
        </p:blipFill>
        <p:spPr>
          <a:xfrm>
            <a:off x="1097280" y="4379976"/>
            <a:ext cx="9052560" cy="1572768"/>
          </a:xfrm>
          <a:prstGeom prst="rect">
            <a:avLst/>
          </a:prstGeom>
        </p:spPr>
      </p:pic>
    </p:spTree>
    <p:extLst>
      <p:ext uri="{BB962C8B-B14F-4D97-AF65-F5344CB8AC3E}">
        <p14:creationId xmlns:p14="http://schemas.microsoft.com/office/powerpoint/2010/main" xmlns="" val="1029183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4. We can see from below plot that attributes</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sz="1600" b="1" dirty="0">
                <a:solidFill>
                  <a:srgbClr val="000000"/>
                </a:solidFill>
                <a:latin typeface="TimesNewRomanPS-BoldMT"/>
                <a:ea typeface="SimSun" panose="02010600030101010101" pitchFamily="2" charset="-122"/>
                <a:cs typeface="Times New Roman" panose="02020603050405020304" pitchFamily="18" charset="0"/>
              </a:rPr>
              <a:t>bedrooms,bathrooms,sqft_living,view,grade,sqft_above,sqft_basement,lat,sqft_living15</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display strong correlation with Price (Correlation &gt;0.3).</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5.</a:t>
            </a:r>
            <a:r>
              <a:rPr lang="en-US" sz="1600" dirty="0">
                <a:solidFill>
                  <a:srgbClr val="000000"/>
                </a:solidFill>
                <a:latin typeface="TimesNewRomanPSMT"/>
                <a:ea typeface="SimSun" panose="02010600030101010101" pitchFamily="2" charset="-122"/>
                <a:cs typeface="Times New Roman" panose="02020603050405020304" pitchFamily="18" charset="0"/>
              </a:rPr>
              <a:t> </a:t>
            </a:r>
            <a:r>
              <a:rPr lang="en-US" sz="1600" b="1" dirty="0">
                <a:solidFill>
                  <a:srgbClr val="000000"/>
                </a:solidFill>
                <a:latin typeface="TimesNewRomanPS-BoldMT"/>
                <a:ea typeface="SimSun" panose="02010600030101010101" pitchFamily="2" charset="-122"/>
                <a:cs typeface="Times New Roman" panose="02020603050405020304" pitchFamily="18" charset="0"/>
              </a:rPr>
              <a:t>Date,sqft_lot,floors,waterfront,condition,yr_built,yr_renovated,zip code,long,sqft_lot15</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attributes have least effect on Price. (Correlation &lt; 0.3).</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We then look for </a:t>
            </a:r>
            <a:r>
              <a:rPr lang="en-US" dirty="0" err="1">
                <a:latin typeface="Calibri" panose="020F0502020204030204" pitchFamily="34" charset="0"/>
                <a:ea typeface="SimSun" panose="02010600030101010101" pitchFamily="2" charset="-122"/>
                <a:cs typeface="Times New Roman" panose="02020603050405020304" pitchFamily="18" charset="0"/>
              </a:rPr>
              <a:t>multicollinearity</a:t>
            </a:r>
            <a:r>
              <a:rPr lang="en-US" dirty="0">
                <a:latin typeface="Calibri" panose="020F0502020204030204" pitchFamily="34" charset="0"/>
                <a:ea typeface="SimSun" panose="02010600030101010101" pitchFamily="2" charset="-122"/>
                <a:cs typeface="Times New Roman" panose="02020603050405020304" pitchFamily="18" charset="0"/>
              </a:rPr>
              <a:t> effect between</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sz="1600" b="1" dirty="0">
                <a:solidFill>
                  <a:srgbClr val="000000"/>
                </a:solidFill>
                <a:latin typeface="TimesNewRomanPS-BoldMT"/>
                <a:ea typeface="SimSun" panose="02010600030101010101" pitchFamily="2" charset="-122"/>
                <a:cs typeface="Times New Roman" panose="02020603050405020304" pitchFamily="18" charset="0"/>
              </a:rPr>
              <a:t>bedrooms,bathrooms,sqft_living,view,grade,sqft_above,sqft_basement,lat,sqft_living15 </a:t>
            </a:r>
            <a:r>
              <a:rPr lang="en-US" sz="1600" dirty="0">
                <a:solidFill>
                  <a:srgbClr val="000000"/>
                </a:solidFill>
                <a:latin typeface="TimesNewRomanPSMT"/>
                <a:ea typeface="SimSun" panose="02010600030101010101" pitchFamily="2" charset="-122"/>
                <a:cs typeface="Times New Roman" panose="02020603050405020304" pitchFamily="18" charset="0"/>
              </a:rPr>
              <a:t>.</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6.. This can be checked by calculating VIF factor and if it is close to 4 then the attribute which</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dirty="0">
                <a:latin typeface="Calibri" panose="020F0502020204030204" pitchFamily="34" charset="0"/>
                <a:ea typeface="SimSun" panose="02010600030101010101" pitchFamily="2" charset="-122"/>
                <a:cs typeface="Times New Roman" panose="02020603050405020304" pitchFamily="18" charset="0"/>
              </a:rPr>
              <a:t>displays better correlation with Price will be retained and the other can be ignored.</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xmlns="" val="1263887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188720" y="1764792"/>
            <a:ext cx="10003535" cy="3941064"/>
          </a:xfrm>
          <a:prstGeom prst="rect">
            <a:avLst/>
          </a:prstGeom>
        </p:spPr>
      </p:pic>
    </p:spTree>
    <p:extLst>
      <p:ext uri="{BB962C8B-B14F-4D97-AF65-F5344CB8AC3E}">
        <p14:creationId xmlns:p14="http://schemas.microsoft.com/office/powerpoint/2010/main" xmlns="" val="9998604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170432" y="374904"/>
            <a:ext cx="10040111" cy="5033523"/>
          </a:xfrm>
          <a:prstGeom prst="rect">
            <a:avLst/>
          </a:prstGeom>
        </p:spPr>
      </p:pic>
    </p:spTree>
    <p:extLst>
      <p:ext uri="{BB962C8B-B14F-4D97-AF65-F5344CB8AC3E}">
        <p14:creationId xmlns:p14="http://schemas.microsoft.com/office/powerpoint/2010/main" xmlns="" val="4826019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234440" y="1755649"/>
            <a:ext cx="8878823" cy="3945108"/>
          </a:xfrm>
          <a:prstGeom prst="rect">
            <a:avLst/>
          </a:prstGeom>
        </p:spPr>
      </p:pic>
    </p:spTree>
    <p:extLst>
      <p:ext uri="{BB962C8B-B14F-4D97-AF65-F5344CB8AC3E}">
        <p14:creationId xmlns:p14="http://schemas.microsoft.com/office/powerpoint/2010/main" xmlns="" val="1176783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749" y="488722"/>
            <a:ext cx="10058400" cy="980616"/>
          </a:xfrm>
        </p:spPr>
        <p:txBody>
          <a:bodyPr>
            <a:normAutofit/>
          </a:bodyPr>
          <a:lstStyle/>
          <a:p>
            <a:r>
              <a:rPr lang="en-US" sz="3600" dirty="0" smtClean="0"/>
              <a:t>Results Comparison</a:t>
            </a:r>
            <a:endParaRPr lang="en-US" sz="3600" dirty="0"/>
          </a:p>
        </p:txBody>
      </p:sp>
      <p:pic>
        <p:nvPicPr>
          <p:cNvPr id="4" name="Content Placeholder 3" descr="predict_actual_price_lr.jpeg"/>
          <p:cNvPicPr>
            <a:picLocks noGrp="1"/>
          </p:cNvPicPr>
          <p:nvPr>
            <p:ph idx="1"/>
          </p:nvPr>
        </p:nvPicPr>
        <p:blipFill>
          <a:blip r:embed="rId2" cstate="print"/>
          <a:stretch>
            <a:fillRect/>
          </a:stretch>
        </p:blipFill>
        <p:spPr>
          <a:xfrm>
            <a:off x="1150198" y="1862029"/>
            <a:ext cx="4951057" cy="4302288"/>
          </a:xfrm>
          <a:prstGeom prst="rect">
            <a:avLst/>
          </a:prstGeom>
        </p:spPr>
      </p:pic>
      <p:pic>
        <p:nvPicPr>
          <p:cNvPr id="5" name="Picture 4" descr="predict_actual_price_rf.jpeg"/>
          <p:cNvPicPr/>
          <p:nvPr/>
        </p:nvPicPr>
        <p:blipFill>
          <a:blip r:embed="rId3" cstate="print"/>
          <a:stretch>
            <a:fillRect/>
          </a:stretch>
        </p:blipFill>
        <p:spPr>
          <a:xfrm>
            <a:off x="6226445" y="1923393"/>
            <a:ext cx="4793652" cy="41620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dataset contains house sale prices for King County, which includes Seattle. It includes homes sold between May 2014 and May 2015</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19 house features plus the price and the id columns, along with 21613 observations.</a:t>
            </a:r>
          </a:p>
          <a:p>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Constraints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Location specific</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Time frame(one year)</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01168" lvl="1" indent="0">
              <a:buNone/>
            </a:pPr>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168643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749" y="488722"/>
            <a:ext cx="10058400" cy="980616"/>
          </a:xfrm>
        </p:spPr>
        <p:txBody>
          <a:bodyPr>
            <a:normAutofit/>
          </a:bodyPr>
          <a:lstStyle/>
          <a:p>
            <a:r>
              <a:rPr lang="en-US" sz="3600" dirty="0" smtClean="0"/>
              <a:t>Results Comparison</a:t>
            </a:r>
            <a:endParaRPr lang="en-US" sz="3600" dirty="0"/>
          </a:p>
        </p:txBody>
      </p:sp>
      <p:sp>
        <p:nvSpPr>
          <p:cNvPr id="6" name="Content Placeholder 5"/>
          <p:cNvSpPr>
            <a:spLocks noGrp="1"/>
          </p:cNvSpPr>
          <p:nvPr>
            <p:ph idx="1"/>
          </p:nvPr>
        </p:nvSpPr>
        <p:spPr>
          <a:xfrm>
            <a:off x="1191873" y="1893032"/>
            <a:ext cx="9639037" cy="2915451"/>
          </a:xfrm>
        </p:spPr>
        <p:txBody>
          <a:bodyPr>
            <a:normAutofit/>
          </a:bodyPr>
          <a:lstStyle/>
          <a:p>
            <a:r>
              <a:rPr lang="en-US" sz="3200" dirty="0" smtClean="0"/>
              <a:t> Linear Regression: </a:t>
            </a:r>
            <a:r>
              <a:rPr lang="en-US" sz="3200" dirty="0" err="1" smtClean="0"/>
              <a:t>RMSE_lr</a:t>
            </a:r>
            <a:r>
              <a:rPr lang="en-US" sz="3200" dirty="0" smtClean="0"/>
              <a:t>=0.1324297</a:t>
            </a:r>
          </a:p>
          <a:p>
            <a:r>
              <a:rPr lang="en-US" sz="3200" dirty="0" smtClean="0"/>
              <a:t>Random Forest: </a:t>
            </a:r>
            <a:r>
              <a:rPr lang="en-US" sz="3200" dirty="0" err="1" smtClean="0"/>
              <a:t>RMSE_rf</a:t>
            </a:r>
            <a:r>
              <a:rPr lang="en-US" sz="3200" dirty="0" smtClean="0"/>
              <a:t>=0.09962464</a:t>
            </a:r>
            <a:endParaRPr 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Challenges:</a:t>
            </a:r>
            <a:endParaRPr lang="en-US" sz="3600" dirty="0"/>
          </a:p>
        </p:txBody>
      </p:sp>
      <p:sp>
        <p:nvSpPr>
          <p:cNvPr id="3" name="Content Placeholder 2"/>
          <p:cNvSpPr>
            <a:spLocks noGrp="1"/>
          </p:cNvSpPr>
          <p:nvPr>
            <p:ph idx="1"/>
          </p:nvPr>
        </p:nvSpPr>
        <p:spPr/>
        <p:txBody>
          <a:bodyPr/>
          <a:lstStyle/>
          <a:p>
            <a:r>
              <a:rPr lang="en-US" dirty="0"/>
              <a:t>1.It was very difficult to clean data which suits for every model.</a:t>
            </a:r>
          </a:p>
          <a:p>
            <a:r>
              <a:rPr lang="en-US" dirty="0"/>
              <a:t>2.Calculating RMSE value with considering different attributes each algorithm considers and then compare them.</a:t>
            </a:r>
          </a:p>
          <a:p>
            <a:endParaRPr lang="en-US" dirty="0"/>
          </a:p>
        </p:txBody>
      </p:sp>
    </p:spTree>
    <p:extLst>
      <p:ext uri="{BB962C8B-B14F-4D97-AF65-F5344CB8AC3E}">
        <p14:creationId xmlns:p14="http://schemas.microsoft.com/office/powerpoint/2010/main" xmlns="" val="5938114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Conclusion:</a:t>
            </a:r>
            <a:endParaRPr lang="en-US" sz="3600"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dirty="0" smtClean="0"/>
              <a:t>King County house dataset is chosen as target dataset</a:t>
            </a:r>
          </a:p>
          <a:p>
            <a:pPr>
              <a:buFont typeface="Wingdings" pitchFamily="2" charset="2"/>
              <a:buChar char="§"/>
            </a:pPr>
            <a:r>
              <a:rPr lang="en-US" dirty="0" smtClean="0"/>
              <a:t>Linear Regression model and Random Forest model are selected to analyze the dataset and give the prediction on the house prices.</a:t>
            </a:r>
          </a:p>
          <a:p>
            <a:pPr>
              <a:buFont typeface="Wingdings" pitchFamily="2" charset="2"/>
              <a:buChar char="§"/>
            </a:pPr>
            <a:r>
              <a:rPr lang="en-US" dirty="0" smtClean="0"/>
              <a:t>Many attributes are transform into more reasonable type in the preprocessing process, such as   the </a:t>
            </a:r>
            <a:r>
              <a:rPr lang="en-US" dirty="0"/>
              <a:t>attributes ‘date’, ‘</a:t>
            </a:r>
            <a:r>
              <a:rPr lang="en-US" dirty="0" err="1"/>
              <a:t>yr_renovated</a:t>
            </a:r>
            <a:r>
              <a:rPr lang="en-US" dirty="0" smtClean="0"/>
              <a:t>’, the </a:t>
            </a:r>
            <a:r>
              <a:rPr lang="en-US" dirty="0"/>
              <a:t>duplicated the observations with same ID are eliminated, and the target variable ‘price’ are taken logarithm to get the normal distribution of ‘price’. </a:t>
            </a:r>
            <a:endParaRPr lang="en-US" dirty="0" smtClean="0"/>
          </a:p>
          <a:p>
            <a:pPr>
              <a:buFont typeface="Wingdings" pitchFamily="2" charset="2"/>
              <a:buChar char="§"/>
            </a:pPr>
            <a:r>
              <a:rPr lang="en-US" dirty="0" smtClean="0"/>
              <a:t>complex </a:t>
            </a:r>
            <a:r>
              <a:rPr lang="en-US" dirty="0"/>
              <a:t>correlations among the attributes and target variable ‘price’. </a:t>
            </a:r>
            <a:endParaRPr lang="en-US" dirty="0" smtClean="0"/>
          </a:p>
          <a:p>
            <a:pPr>
              <a:buFont typeface="Wingdings" pitchFamily="2" charset="2"/>
              <a:buChar char="§"/>
            </a:pPr>
            <a:r>
              <a:rPr lang="en-US" dirty="0" smtClean="0"/>
              <a:t>the </a:t>
            </a:r>
            <a:r>
              <a:rPr lang="en-US" dirty="0"/>
              <a:t>results from both models show that the predictions made by two models are fair </a:t>
            </a:r>
            <a:r>
              <a:rPr lang="en-US" dirty="0" smtClean="0"/>
              <a:t>good.</a:t>
            </a:r>
          </a:p>
          <a:p>
            <a:pPr>
              <a:buFont typeface="Wingdings" pitchFamily="2" charset="2"/>
              <a:buChar char="§"/>
            </a:pPr>
            <a:r>
              <a:rPr lang="en-US" dirty="0" smtClean="0"/>
              <a:t>the </a:t>
            </a:r>
            <a:r>
              <a:rPr lang="en-US" dirty="0"/>
              <a:t>random forest model gave a little bit better result compared with linear regression</a:t>
            </a:r>
            <a:r>
              <a:rPr lang="en-US" dirty="0" smtClean="0"/>
              <a:t>.</a:t>
            </a:r>
          </a:p>
          <a:p>
            <a:pPr>
              <a:buFont typeface="Wingdings" pitchFamily="2" charset="2"/>
              <a:buChar char="§"/>
            </a:pPr>
            <a:r>
              <a:rPr lang="en-US" dirty="0" smtClean="0"/>
              <a:t> </a:t>
            </a:r>
            <a:r>
              <a:rPr lang="en-US" dirty="0"/>
              <a:t>It can also be seen from the prediction results of both models that the preprocessing on dataset and model parameters selection are successful</a:t>
            </a:r>
            <a:r>
              <a:rPr lang="en-US" dirty="0" smtClean="0"/>
              <a:t>.</a:t>
            </a:r>
            <a:endParaRPr lang="en-US" dirty="0"/>
          </a:p>
        </p:txBody>
      </p:sp>
    </p:spTree>
    <p:extLst>
      <p:ext uri="{BB962C8B-B14F-4D97-AF65-F5344CB8AC3E}">
        <p14:creationId xmlns:p14="http://schemas.microsoft.com/office/powerpoint/2010/main" xmlns="" val="3099867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Kaggle.com</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Data Mining –concepts, Models &amp; Techniques.</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R Data Mining -</a:t>
            </a:r>
            <a:r>
              <a:rPr lang="en-US" sz="1600" dirty="0" err="1">
                <a:latin typeface="Times New Roman" panose="02020603050405020304" pitchFamily="18" charset="0"/>
                <a:cs typeface="Times New Roman" panose="02020603050405020304" pitchFamily="18" charset="0"/>
              </a:rPr>
              <a:t>Yanchang</a:t>
            </a:r>
            <a:r>
              <a:rPr lang="en-US" sz="1600" dirty="0">
                <a:latin typeface="Times New Roman" panose="02020603050405020304" pitchFamily="18" charset="0"/>
                <a:cs typeface="Times New Roman" panose="02020603050405020304" pitchFamily="18" charset="0"/>
              </a:rPr>
              <a:t> Zhao</a:t>
            </a:r>
          </a:p>
        </p:txBody>
      </p:sp>
    </p:spTree>
    <p:extLst>
      <p:ext uri="{BB962C8B-B14F-4D97-AF65-F5344CB8AC3E}">
        <p14:creationId xmlns:p14="http://schemas.microsoft.com/office/powerpoint/2010/main" xmlns="" val="21126098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128" y="2115403"/>
            <a:ext cx="10058400" cy="1450757"/>
          </a:xfrm>
        </p:spPr>
        <p:txBody>
          <a:bodyPr>
            <a:normAutofit/>
          </a:bodyPr>
          <a:lstStyle/>
          <a:p>
            <a:r>
              <a:rPr lang="en-US" sz="24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xmlns="" val="608077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DATASET DETAILS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Location:</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hlinkClick r:id="rId2"/>
              </a:rPr>
              <a:t>https://www.kaggle.com/harlfoxem/housesalesprediction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Total observations : 21613 observations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Total house features : 19 plus price and id</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Dependent variable : Price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Independent variable : 19 features </a:t>
            </a:r>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xmlns="" val="244667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Steps in Data Mining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866732022"/>
              </p:ext>
            </p:extLst>
          </p:nvPr>
        </p:nvGraphicFramePr>
        <p:xfrm>
          <a:off x="1096963" y="2805953"/>
          <a:ext cx="7294002" cy="3063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53531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This is the process of amending or removing data in database that is incorrect, incomplete, improperly formatted , or duplicated</a:t>
            </a:r>
          </a:p>
          <a:p>
            <a:pPr marL="0" indent="0">
              <a:buNone/>
            </a:pPr>
            <a:r>
              <a:rPr lang="en-US" b="1" dirty="0" smtClean="0"/>
              <a:t> Steps of Data cleaning</a:t>
            </a:r>
            <a:r>
              <a:rPr lang="en-US" dirty="0" smtClean="0"/>
              <a:t>:</a:t>
            </a:r>
          </a:p>
          <a:p>
            <a:pPr marL="0" indent="0">
              <a:buNone/>
            </a:pPr>
            <a:r>
              <a:rPr lang="en-US" dirty="0"/>
              <a:t> </a:t>
            </a:r>
            <a:r>
              <a:rPr lang="en-US" dirty="0" smtClean="0"/>
              <a:t>                                        1. Exploring raw data.</a:t>
            </a:r>
          </a:p>
          <a:p>
            <a:pPr marL="0" indent="0">
              <a:buNone/>
            </a:pPr>
            <a:r>
              <a:rPr lang="en-US" dirty="0"/>
              <a:t>	</a:t>
            </a:r>
            <a:r>
              <a:rPr lang="en-US" dirty="0" smtClean="0"/>
              <a:t>	         2. Tidying data.</a:t>
            </a:r>
          </a:p>
          <a:p>
            <a:pPr marL="0" indent="0">
              <a:buNone/>
            </a:pPr>
            <a:r>
              <a:rPr lang="en-US" dirty="0"/>
              <a:t>	</a:t>
            </a:r>
            <a:r>
              <a:rPr lang="en-US" dirty="0" smtClean="0"/>
              <a:t>	         3. Preparing data for analysis.</a:t>
            </a:r>
          </a:p>
          <a:p>
            <a:pPr marL="0" indent="0">
              <a:buNone/>
            </a:pPr>
            <a:endParaRPr lang="en-US" dirty="0"/>
          </a:p>
        </p:txBody>
      </p:sp>
    </p:spTree>
    <p:extLst>
      <p:ext uri="{BB962C8B-B14F-4D97-AF65-F5344CB8AC3E}">
        <p14:creationId xmlns:p14="http://schemas.microsoft.com/office/powerpoint/2010/main" xmlns="" val="216499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DATA PREPROCESSING:</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5129" y="1845734"/>
            <a:ext cx="10680551" cy="4023360"/>
          </a:xfrm>
        </p:spPr>
        <p:txBody>
          <a:bodyPr>
            <a:normAutofit/>
          </a:bodyPr>
          <a:lstStyle/>
          <a:p>
            <a:endParaRPr lang="en-US" sz="1400" dirty="0">
              <a:latin typeface="Times New Roman" panose="02020603050405020304" pitchFamily="18" charset="0"/>
              <a:cs typeface="Times New Roman" panose="02020603050405020304" pitchFamily="18" charset="0"/>
            </a:endParaRPr>
          </a:p>
          <a:p>
            <a:pPr lvl="0"/>
            <a:r>
              <a:rPr lang="en-US" sz="1400" dirty="0" smtClean="0">
                <a:latin typeface="Times New Roman" panose="02020603050405020304" pitchFamily="18" charset="0"/>
                <a:cs typeface="Times New Roman" panose="02020603050405020304" pitchFamily="18" charset="0"/>
              </a:rPr>
              <a:t>1. </a:t>
            </a:r>
            <a:r>
              <a:rPr lang="en-US" dirty="0"/>
              <a:t>Loading the dataset into the R studio. Check if there are missing values in the dataset</a:t>
            </a:r>
          </a:p>
          <a:p>
            <a:pPr lvl="1"/>
            <a:endParaRPr lang="en-US" sz="1200" dirty="0" smtClean="0">
              <a:latin typeface="Times New Roman" panose="02020603050405020304" pitchFamily="18" charset="0"/>
              <a:cs typeface="Times New Roman" panose="02020603050405020304" pitchFamily="18" charset="0"/>
            </a:endParaRPr>
          </a:p>
          <a:p>
            <a:pPr lvl="1"/>
            <a:endParaRPr lang="en-US" sz="1200" dirty="0">
              <a:latin typeface="Times New Roman" panose="02020603050405020304" pitchFamily="18" charset="0"/>
              <a:cs typeface="Times New Roman" panose="02020603050405020304" pitchFamily="18" charset="0"/>
            </a:endParaRPr>
          </a:p>
          <a:p>
            <a:pPr lvl="1"/>
            <a:endParaRPr lang="en-US" sz="1200" dirty="0" smtClean="0">
              <a:latin typeface="Times New Roman" panose="02020603050405020304" pitchFamily="18" charset="0"/>
              <a:cs typeface="Times New Roman" panose="02020603050405020304" pitchFamily="18" charset="0"/>
            </a:endParaRPr>
          </a:p>
          <a:p>
            <a:pPr lvl="1"/>
            <a:endParaRPr lang="en-US" sz="1200" dirty="0">
              <a:latin typeface="Times New Roman" panose="02020603050405020304" pitchFamily="18" charset="0"/>
              <a:cs typeface="Times New Roman" panose="02020603050405020304" pitchFamily="18" charset="0"/>
            </a:endParaRPr>
          </a:p>
          <a:p>
            <a:pPr lvl="1"/>
            <a:endParaRPr lang="en-US" sz="1200" dirty="0" smtClean="0">
              <a:latin typeface="Times New Roman" panose="02020603050405020304" pitchFamily="18" charset="0"/>
              <a:cs typeface="Times New Roman" panose="02020603050405020304" pitchFamily="18" charset="0"/>
            </a:endParaRPr>
          </a:p>
          <a:p>
            <a:pPr lvl="1"/>
            <a:endParaRPr lang="en-US" sz="1200" dirty="0">
              <a:latin typeface="Times New Roman" panose="02020603050405020304" pitchFamily="18" charset="0"/>
              <a:cs typeface="Times New Roman" panose="02020603050405020304" pitchFamily="18" charset="0"/>
            </a:endParaRPr>
          </a:p>
          <a:p>
            <a:pPr lvl="1"/>
            <a:endParaRPr lang="en-US" sz="1200" dirty="0" smtClean="0">
              <a:latin typeface="Times New Roman" panose="02020603050405020304" pitchFamily="18" charset="0"/>
              <a:cs typeface="Times New Roman" panose="02020603050405020304" pitchFamily="18" charset="0"/>
            </a:endParaRPr>
          </a:p>
          <a:p>
            <a:pPr lvl="1"/>
            <a:endParaRPr lang="en-US" sz="1200" dirty="0" smtClean="0">
              <a:latin typeface="Times New Roman" panose="02020603050405020304" pitchFamily="18" charset="0"/>
              <a:cs typeface="Times New Roman" panose="02020603050405020304" pitchFamily="18" charset="0"/>
            </a:endParaRPr>
          </a:p>
          <a:p>
            <a:pPr marL="201168" lvl="1" indent="0">
              <a:buNone/>
            </a:pPr>
            <a:r>
              <a:rPr lang="en-US" dirty="0"/>
              <a:t>The result above shows that there is no missing data in the dataset</a:t>
            </a:r>
            <a:endParaRPr lang="en-US" sz="1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cstate="print"/>
          <a:stretch>
            <a:fillRect/>
          </a:stretch>
        </p:blipFill>
        <p:spPr>
          <a:xfrm>
            <a:off x="1033272" y="2920104"/>
            <a:ext cx="8035667" cy="1017791"/>
          </a:xfrm>
          <a:prstGeom prst="rect">
            <a:avLst/>
          </a:prstGeom>
        </p:spPr>
      </p:pic>
    </p:spTree>
    <p:extLst>
      <p:ext uri="{BB962C8B-B14F-4D97-AF65-F5344CB8AC3E}">
        <p14:creationId xmlns:p14="http://schemas.microsoft.com/office/powerpoint/2010/main" xmlns="" val="293126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Preprocessing</a:t>
            </a:r>
            <a:r>
              <a:rPr lang="en-US" dirty="0" smtClean="0"/>
              <a:t>:</a:t>
            </a:r>
            <a:endParaRPr lang="en-US" dirty="0"/>
          </a:p>
        </p:txBody>
      </p:sp>
      <p:sp>
        <p:nvSpPr>
          <p:cNvPr id="3" name="Content Placeholder 2"/>
          <p:cNvSpPr>
            <a:spLocks noGrp="1"/>
          </p:cNvSpPr>
          <p:nvPr>
            <p:ph idx="1"/>
          </p:nvPr>
        </p:nvSpPr>
        <p:spPr/>
        <p:txBody>
          <a:bodyPr/>
          <a:lstStyle/>
          <a:p>
            <a:pPr lvl="0"/>
            <a:r>
              <a:rPr lang="en-US" dirty="0" smtClean="0"/>
              <a:t>1.</a:t>
            </a:r>
            <a:r>
              <a:rPr lang="en-US" dirty="0"/>
              <a:t> ‘Date’ variable: the type of this variable is factor which is not suitable for data analysis, so I convert it as following: first it is converted into date type in R, and then the date type is transferred to numeric type, since the sale date in the dataset is between May 2014 and May 2015, the variable of sale date is expressed as number of days to the earliest date in the dataset:</a:t>
            </a:r>
          </a:p>
          <a:p>
            <a:pPr marL="228600" marR="0" algn="just">
              <a:lnSpc>
                <a:spcPct val="115000"/>
              </a:lnSpc>
              <a:spcBef>
                <a:spcPts val="0"/>
              </a:spcBef>
              <a:spcAft>
                <a:spcPts val="1000"/>
              </a:spcAft>
            </a:pP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&gt;</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date_tem</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&lt;-</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substr</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(house_data$date,1,8)</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pPr marL="228600" marR="0" algn="just">
              <a:lnSpc>
                <a:spcPct val="115000"/>
              </a:lnSpc>
              <a:spcBef>
                <a:spcPts val="0"/>
              </a:spcBef>
              <a:spcAft>
                <a:spcPts val="1000"/>
              </a:spcAft>
            </a:pP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&gt; </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date_tem</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&lt;-</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as.Date</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date_tem,format</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 = "%</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Y%m%d</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pPr marL="228600" marR="0" algn="just">
              <a:lnSpc>
                <a:spcPct val="115000"/>
              </a:lnSpc>
              <a:spcBef>
                <a:spcPts val="0"/>
              </a:spcBef>
              <a:spcAft>
                <a:spcPts val="1000"/>
              </a:spcAft>
            </a:pP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&gt; </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date_num</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&lt;-</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as.numeric</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date_tem</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-min(</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date_tem</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pPr marL="228600" marR="0" algn="just">
              <a:lnSpc>
                <a:spcPct val="115000"/>
              </a:lnSpc>
              <a:spcBef>
                <a:spcPts val="0"/>
              </a:spcBef>
              <a:spcAft>
                <a:spcPts val="1000"/>
              </a:spcAft>
            </a:pP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&gt;</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house_data$date</a:t>
            </a:r>
            <a:r>
              <a:rPr lang="en-US" dirty="0">
                <a:solidFill>
                  <a:srgbClr val="0000FF"/>
                </a:solidFill>
                <a:latin typeface="Lucida Console" panose="020B0609040504020204" pitchFamily="49" charset="0"/>
                <a:ea typeface="SimSun" panose="02010600030101010101" pitchFamily="2" charset="-122"/>
                <a:cs typeface="Courier New" panose="02070309020205020404" pitchFamily="49" charset="0"/>
              </a:rPr>
              <a:t>&lt;-</a:t>
            </a:r>
            <a:r>
              <a:rPr lang="en-US" dirty="0" err="1">
                <a:solidFill>
                  <a:srgbClr val="0000FF"/>
                </a:solidFill>
                <a:latin typeface="Lucida Console" panose="020B0609040504020204" pitchFamily="49" charset="0"/>
                <a:ea typeface="SimSun" panose="02010600030101010101" pitchFamily="2" charset="-122"/>
                <a:cs typeface="Courier New" panose="02070309020205020404" pitchFamily="49" charset="0"/>
              </a:rPr>
              <a:t>date_num</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xmlns="" val="3005243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587</TotalTime>
  <Words>1480</Words>
  <Application>Microsoft Office PowerPoint</Application>
  <PresentationFormat>Custom</PresentationFormat>
  <Paragraphs>206</Paragraphs>
  <Slides>44</Slides>
  <Notes>1</Notes>
  <HiddenSlides>0</HiddenSlides>
  <MMClips>3</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Retrospect</vt:lpstr>
      <vt:lpstr>“House Price Prediction for King County Seattle”</vt:lpstr>
      <vt:lpstr>DATA MINING</vt:lpstr>
      <vt:lpstr>PROJECT DESCRIPTION</vt:lpstr>
      <vt:lpstr>Dataset</vt:lpstr>
      <vt:lpstr>DATASET DETAILS</vt:lpstr>
      <vt:lpstr>Steps in Data Mining </vt:lpstr>
      <vt:lpstr>Data Cleaning:</vt:lpstr>
      <vt:lpstr>DATA PREPROCESSING:</vt:lpstr>
      <vt:lpstr>Preprocessing:</vt:lpstr>
      <vt:lpstr>Slide 10</vt:lpstr>
      <vt:lpstr>Slide 11</vt:lpstr>
      <vt:lpstr>Slide 12</vt:lpstr>
      <vt:lpstr>Exploring Raw data:</vt:lpstr>
      <vt:lpstr>Slide 14</vt:lpstr>
      <vt:lpstr>Slide 15</vt:lpstr>
      <vt:lpstr>Slide 16</vt:lpstr>
      <vt:lpstr>Look at data:</vt:lpstr>
      <vt:lpstr>Implementation of algorithms:</vt:lpstr>
      <vt:lpstr>1. Splitting preprocessed dataset into training dataset and testing dataset</vt:lpstr>
      <vt:lpstr>Slide 20</vt:lpstr>
      <vt:lpstr>Slide 21</vt:lpstr>
      <vt:lpstr>Slide 22</vt:lpstr>
      <vt:lpstr>Slide 23</vt:lpstr>
      <vt:lpstr>Slide 24</vt:lpstr>
      <vt:lpstr>Multiple linear Regression Algorithm:</vt:lpstr>
      <vt:lpstr>TRAINING  AND TESTING DATA</vt:lpstr>
      <vt:lpstr>Slide 27</vt:lpstr>
      <vt:lpstr>CHECKING LINEARITY</vt:lpstr>
      <vt:lpstr>FITTING A MODEL</vt:lpstr>
      <vt:lpstr>Slide 30</vt:lpstr>
      <vt:lpstr>PREDICTING THE NEW PRICE</vt:lpstr>
      <vt:lpstr>Slide 32</vt:lpstr>
      <vt:lpstr>DETERMINING PRICE RMSE OF VARIOUS MODELS USING CARET PACKAGE </vt:lpstr>
      <vt:lpstr>Slide 34</vt:lpstr>
      <vt:lpstr>Slide 35</vt:lpstr>
      <vt:lpstr>Slide 36</vt:lpstr>
      <vt:lpstr>Slide 37</vt:lpstr>
      <vt:lpstr>Slide 38</vt:lpstr>
      <vt:lpstr>Results Comparison</vt:lpstr>
      <vt:lpstr>Results Comparison</vt:lpstr>
      <vt:lpstr>Challenges:</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HOUSE PRICE USING REGRESSION</dc:title>
  <dc:creator>Arnika Vishwakarma</dc:creator>
  <cp:lastModifiedBy>ln m</cp:lastModifiedBy>
  <cp:revision>119</cp:revision>
  <dcterms:created xsi:type="dcterms:W3CDTF">2016-10-24T19:53:17Z</dcterms:created>
  <dcterms:modified xsi:type="dcterms:W3CDTF">2018-03-25T19:45:26Z</dcterms:modified>
</cp:coreProperties>
</file>