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3" r:id="rId16"/>
    <p:sldId id="274" r:id="rId17"/>
    <p:sldId id="275" r:id="rId18"/>
    <p:sldId id="264" r:id="rId19"/>
    <p:sldId id="265" r:id="rId20"/>
    <p:sldId id="266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6CD2-8980-496A-893A-40EDDDA3BD37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22F5-74B9-4478-91F7-A0DC29B71D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6CD2-8980-496A-893A-40EDDDA3BD37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22F5-74B9-4478-91F7-A0DC29B71D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6CD2-8980-496A-893A-40EDDDA3BD37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22F5-74B9-4478-91F7-A0DC29B71D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6CD2-8980-496A-893A-40EDDDA3BD37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22F5-74B9-4478-91F7-A0DC29B71D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6CD2-8980-496A-893A-40EDDDA3BD37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22F5-74B9-4478-91F7-A0DC29B71D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6CD2-8980-496A-893A-40EDDDA3BD37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22F5-74B9-4478-91F7-A0DC29B71D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6CD2-8980-496A-893A-40EDDDA3BD37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22F5-74B9-4478-91F7-A0DC29B71D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6CD2-8980-496A-893A-40EDDDA3BD37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22F5-74B9-4478-91F7-A0DC29B71D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6CD2-8980-496A-893A-40EDDDA3BD37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22F5-74B9-4478-91F7-A0DC29B71D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6CD2-8980-496A-893A-40EDDDA3BD37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22F5-74B9-4478-91F7-A0DC29B71D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6CD2-8980-496A-893A-40EDDDA3BD37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22F5-74B9-4478-91F7-A0DC29B71D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96CD2-8980-496A-893A-40EDDDA3BD37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722F5-74B9-4478-91F7-A0DC29B71D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Bank DBMS Design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Student: </a:t>
            </a:r>
            <a:r>
              <a:rPr lang="en-US" err="1" smtClean="0"/>
              <a:t>Lina</a:t>
            </a:r>
            <a:r>
              <a:rPr lang="en-US" smtClean="0"/>
              <a:t> </a:t>
            </a:r>
            <a:r>
              <a:rPr lang="en-US" smtClean="0"/>
              <a:t>Mi</a:t>
            </a:r>
          </a:p>
          <a:p>
            <a:r>
              <a:rPr lang="en-US" smtClean="0"/>
              <a:t>@377283</a:t>
            </a:r>
          </a:p>
          <a:p>
            <a:r>
              <a:rPr lang="en-US" smtClean="0"/>
              <a:t>Instructor: John Russo</a:t>
            </a: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Physical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lvl="0"/>
            <a:r>
              <a:rPr lang="en-US" err="1" smtClean="0"/>
              <a:t>BankBranch</a:t>
            </a:r>
            <a:r>
              <a:rPr lang="en-US" smtClean="0"/>
              <a:t> </a:t>
            </a:r>
            <a:r>
              <a:rPr lang="en-US"/>
              <a:t>table</a:t>
            </a:r>
            <a:r>
              <a:rPr lang="en-US" smtClean="0"/>
              <a:t>:</a:t>
            </a:r>
          </a:p>
          <a:p>
            <a:pPr lvl="0"/>
            <a:endParaRPr lang="en-US"/>
          </a:p>
          <a:p>
            <a:pPr lvl="0"/>
            <a:r>
              <a:rPr lang="en-US" smtClean="0"/>
              <a:t>Fields definition</a:t>
            </a:r>
            <a:endParaRPr lang="en-US"/>
          </a:p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62000" y="1981200"/>
          <a:ext cx="6477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/>
                <a:gridCol w="1079500"/>
                <a:gridCol w="1079500"/>
                <a:gridCol w="1079500"/>
                <a:gridCol w="1079500"/>
                <a:gridCol w="10795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err="1">
                          <a:latin typeface="Calibri"/>
                          <a:ea typeface="SimSun"/>
                          <a:cs typeface="Times New Roman"/>
                        </a:rPr>
                        <a:t>Branch_ID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Name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Street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City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State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latin typeface="Calibri"/>
                          <a:ea typeface="SimSun"/>
                          <a:cs typeface="Times New Roman"/>
                        </a:rPr>
                        <a:t>Zipcode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3048000"/>
          <a:ext cx="7620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2133600"/>
                <a:gridCol w="2743201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Fields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Data 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Range of value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Constrains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Branch_ID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Int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Primary Key, not null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Varchar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Not null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Street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Varchar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City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Varchar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State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Varchar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Zipcode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Varchar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Physical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lvl="0"/>
            <a:r>
              <a:rPr lang="en-US" err="1" smtClean="0"/>
              <a:t>CheckingAccount</a:t>
            </a:r>
            <a:r>
              <a:rPr lang="en-US" smtClean="0"/>
              <a:t> </a:t>
            </a:r>
            <a:r>
              <a:rPr lang="en-US"/>
              <a:t>table</a:t>
            </a:r>
            <a:r>
              <a:rPr lang="en-US" smtClean="0"/>
              <a:t>:</a:t>
            </a:r>
          </a:p>
          <a:p>
            <a:pPr lvl="0"/>
            <a:endParaRPr lang="en-US"/>
          </a:p>
          <a:p>
            <a:pPr lvl="0"/>
            <a:r>
              <a:rPr lang="en-US" smtClean="0"/>
              <a:t>Fields definition</a:t>
            </a:r>
            <a:endParaRPr lang="en-US"/>
          </a:p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62000" y="1981200"/>
          <a:ext cx="3733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err="1">
                          <a:latin typeface="Calibri"/>
                          <a:ea typeface="SimSun"/>
                          <a:cs typeface="Times New Roman"/>
                        </a:rPr>
                        <a:t>Acct_No</a:t>
                      </a: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err="1" smtClean="0">
                          <a:latin typeface="Calibri"/>
                          <a:ea typeface="SimSun"/>
                          <a:cs typeface="Times New Roman"/>
                        </a:rPr>
                        <a:t>Check_Limit</a:t>
                      </a: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3199384"/>
          <a:ext cx="7620001" cy="1372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2133600"/>
                <a:gridCol w="2743201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Fields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Data 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Range of value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Constrains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Acct_No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Int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Primary Key, not null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Check_Limit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Numeric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10 with 2decimal digits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Default value:0.00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Physical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lvl="0"/>
            <a:r>
              <a:rPr lang="en-US" err="1" smtClean="0"/>
              <a:t>SavingAccount</a:t>
            </a:r>
            <a:r>
              <a:rPr lang="en-US" smtClean="0"/>
              <a:t> </a:t>
            </a:r>
            <a:r>
              <a:rPr lang="en-US"/>
              <a:t>table</a:t>
            </a:r>
            <a:r>
              <a:rPr lang="en-US" smtClean="0"/>
              <a:t>:</a:t>
            </a:r>
          </a:p>
          <a:p>
            <a:pPr lvl="0"/>
            <a:endParaRPr lang="en-US"/>
          </a:p>
          <a:p>
            <a:pPr lvl="0"/>
            <a:r>
              <a:rPr lang="en-US" smtClean="0"/>
              <a:t>Fields definition</a:t>
            </a:r>
            <a:endParaRPr lang="en-US"/>
          </a:p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62000" y="198120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/>
                <a:gridCol w="1574800"/>
                <a:gridCol w="15748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latin typeface="Calibri"/>
                          <a:ea typeface="SimSun"/>
                          <a:cs typeface="Times New Roman"/>
                        </a:rPr>
                        <a:t>Acct_No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Interest_Rate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latin typeface="Calibri"/>
                          <a:ea typeface="SimSun"/>
                          <a:cs typeface="Times New Roman"/>
                        </a:rPr>
                        <a:t>Trans_Limit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3048000"/>
          <a:ext cx="8458201" cy="205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476"/>
                <a:gridCol w="1522476"/>
                <a:gridCol w="2368296"/>
                <a:gridCol w="3044953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Fields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Data 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Range of value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Constrains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Acct_No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Int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Primary Key, not null, foreign key, refere to table Account(Acct_No)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Insterest_Rate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Numeric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6 with 2decimal digits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Default value:0.00%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Trans_Limit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Int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Default value: 0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Physical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lvl="0"/>
            <a:r>
              <a:rPr lang="en-US" err="1" smtClean="0"/>
              <a:t>LoanAccount</a:t>
            </a:r>
            <a:r>
              <a:rPr lang="en-US" smtClean="0"/>
              <a:t> </a:t>
            </a:r>
            <a:r>
              <a:rPr lang="en-US"/>
              <a:t>table</a:t>
            </a:r>
            <a:r>
              <a:rPr lang="en-US" smtClean="0"/>
              <a:t>:</a:t>
            </a:r>
          </a:p>
          <a:p>
            <a:pPr lvl="0"/>
            <a:endParaRPr lang="en-US"/>
          </a:p>
          <a:p>
            <a:pPr lvl="0"/>
            <a:r>
              <a:rPr lang="en-US" smtClean="0"/>
              <a:t>Fields definition</a:t>
            </a:r>
            <a:endParaRPr lang="en-US"/>
          </a:p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62000" y="1981200"/>
          <a:ext cx="76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990600"/>
                <a:gridCol w="20574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>
                          <a:latin typeface="Calibri"/>
                          <a:ea typeface="SimSun"/>
                          <a:cs typeface="Times New Roman"/>
                        </a:rPr>
                        <a:t>Acct_No</a:t>
                      </a: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Loan_Amt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Interest_Rate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Term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err="1">
                          <a:latin typeface="Calibri"/>
                          <a:ea typeface="SimSun"/>
                          <a:cs typeface="Times New Roman"/>
                        </a:rPr>
                        <a:t>Loan_Description</a:t>
                      </a: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3048000"/>
          <a:ext cx="8534401" cy="2895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192"/>
                <a:gridCol w="1536192"/>
                <a:gridCol w="2389632"/>
                <a:gridCol w="3072385"/>
              </a:tblGrid>
              <a:tr h="4320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Fields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Data 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Range of value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Constrains</a:t>
                      </a:r>
                    </a:p>
                  </a:txBody>
                  <a:tcPr marL="68580" marR="68580" marT="0" marB="0"/>
                </a:tc>
              </a:tr>
              <a:tr h="4320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Acct_No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Int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Primary Key, not null</a:t>
                      </a:r>
                    </a:p>
                  </a:txBody>
                  <a:tcPr marL="68580" marR="68580" marT="0" marB="0"/>
                </a:tc>
              </a:tr>
              <a:tr h="4320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Loan_Amt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Numeric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15 with 2 decimal digits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Default value: 0.00</a:t>
                      </a:r>
                    </a:p>
                  </a:txBody>
                  <a:tcPr marL="68580" marR="68580" marT="0" marB="0"/>
                </a:tc>
              </a:tr>
              <a:tr h="4320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Term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Numeric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5 with 1 decimal digits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Default value:0.0</a:t>
                      </a:r>
                    </a:p>
                  </a:txBody>
                  <a:tcPr marL="68580" marR="68580" marT="0" marB="0"/>
                </a:tc>
              </a:tr>
              <a:tr h="4320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Interest_Rate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Numeric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6 with 2 decimal digits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Default value:0.00</a:t>
                      </a:r>
                    </a:p>
                  </a:txBody>
                  <a:tcPr marL="68580" marR="68580" marT="0" marB="0"/>
                </a:tc>
              </a:tr>
              <a:tr h="7351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Loan_description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Varchar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Physical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Transaction </a:t>
            </a:r>
            <a:r>
              <a:rPr lang="en-US"/>
              <a:t>table</a:t>
            </a:r>
            <a:r>
              <a:rPr lang="en-US" smtClean="0"/>
              <a:t>:</a:t>
            </a:r>
          </a:p>
          <a:p>
            <a:pPr lvl="0"/>
            <a:endParaRPr lang="en-US"/>
          </a:p>
          <a:p>
            <a:pPr lvl="0"/>
            <a:r>
              <a:rPr lang="en-US" smtClean="0"/>
              <a:t>Fields definition</a:t>
            </a:r>
            <a:endParaRPr lang="en-US"/>
          </a:p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62000" y="1981200"/>
          <a:ext cx="7848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083"/>
                <a:gridCol w="1090083"/>
                <a:gridCol w="1380772"/>
                <a:gridCol w="1235428"/>
                <a:gridCol w="1308100"/>
                <a:gridCol w="1744133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>
                          <a:latin typeface="Calibri"/>
                          <a:ea typeface="SimSun"/>
                          <a:cs typeface="Times New Roman"/>
                        </a:rPr>
                        <a:t>Trans_ID</a:t>
                      </a: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dash">
                          <a:latin typeface="Calibri"/>
                          <a:ea typeface="SimSun"/>
                          <a:cs typeface="Times New Roman"/>
                        </a:rPr>
                        <a:t>Acct_No</a:t>
                      </a: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Trans_Date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Trans_Type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Trans_Amnt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err="1">
                          <a:latin typeface="Calibri"/>
                          <a:ea typeface="SimSun"/>
                          <a:cs typeface="Times New Roman"/>
                        </a:rPr>
                        <a:t>Trans_Comts</a:t>
                      </a: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3124200"/>
          <a:ext cx="8305801" cy="311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416"/>
                <a:gridCol w="1451499"/>
                <a:gridCol w="2257887"/>
                <a:gridCol w="2902999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Fields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Data 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Range of value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Constrains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Trans_ID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Int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Primary key, not null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Acct_No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Int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Foreign key, reference table Aaccount(Acct_No), not null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Trans_Date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Date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Default value: current date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Trans_Type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Varchar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Check in{‘Transfer’, ‘Deposit’,’Withdraw’}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Trans_Amnt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Numberic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8 with 2 decimal digits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Defualt value:0.00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Trans_Comts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Varchar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ustomer.PNG"/>
          <p:cNvPicPr/>
          <p:nvPr/>
        </p:nvPicPr>
        <p:blipFill>
          <a:blip r:embed="rId2" cstate="print"/>
          <a:srcRect t="15229" r="18341" b="7156"/>
          <a:stretch>
            <a:fillRect/>
          </a:stretch>
        </p:blipFill>
        <p:spPr>
          <a:xfrm>
            <a:off x="533400" y="1447800"/>
            <a:ext cx="8001000" cy="50292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mtClean="0"/>
              <a:t>Drop </a:t>
            </a:r>
            <a:r>
              <a:rPr lang="en-US" smtClean="0"/>
              <a:t>customer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Query</a:t>
            </a:r>
            <a:r>
              <a:rPr lang="en-US" sz="2400" smtClean="0"/>
              <a:t>: </a:t>
            </a:r>
            <a:r>
              <a:rPr lang="en-US" sz="2000" smtClean="0"/>
              <a:t>delete </a:t>
            </a:r>
            <a:r>
              <a:rPr lang="en-US" sz="2000" smtClean="0"/>
              <a:t>from customer where Fname='Auria' and Lname='Pechet';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smtClean="0"/>
              <a:t>Drop </a:t>
            </a:r>
            <a:r>
              <a:rPr lang="en-US" smtClean="0"/>
              <a:t>customer </a:t>
            </a:r>
            <a:endParaRPr lang="en-US"/>
          </a:p>
        </p:txBody>
      </p:sp>
      <p:pic>
        <p:nvPicPr>
          <p:cNvPr id="5" name="Picture 4" descr="Customer_drop.PNG"/>
          <p:cNvPicPr/>
          <p:nvPr/>
        </p:nvPicPr>
        <p:blipFill>
          <a:blip r:embed="rId2" cstate="print"/>
          <a:srcRect t="15229" r="19202" b="6972"/>
          <a:stretch>
            <a:fillRect/>
          </a:stretch>
        </p:blipFill>
        <p:spPr>
          <a:xfrm>
            <a:off x="304800" y="1371600"/>
            <a:ext cx="8610600" cy="525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8382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Result customer table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066800"/>
          </a:xfrm>
        </p:spPr>
        <p:txBody>
          <a:bodyPr/>
          <a:lstStyle/>
          <a:p>
            <a:r>
              <a:rPr lang="en-US" smtClean="0"/>
              <a:t>Add customer</a:t>
            </a:r>
            <a:endParaRPr lang="en-US"/>
          </a:p>
        </p:txBody>
      </p:sp>
      <p:pic>
        <p:nvPicPr>
          <p:cNvPr id="5" name="Picture 4" descr="Customer_add.PNG"/>
          <p:cNvPicPr/>
          <p:nvPr/>
        </p:nvPicPr>
        <p:blipFill>
          <a:blip r:embed="rId2" cstate="print"/>
          <a:srcRect t="15046" r="16542" b="6422"/>
          <a:stretch>
            <a:fillRect/>
          </a:stretch>
        </p:blipFill>
        <p:spPr>
          <a:xfrm>
            <a:off x="457200" y="1447800"/>
            <a:ext cx="8382000" cy="533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57070"/>
            <a:ext cx="86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Query</a:t>
            </a:r>
            <a:r>
              <a:rPr lang="en-US" sz="2400" smtClean="0"/>
              <a:t>: </a:t>
            </a:r>
            <a:r>
              <a:rPr lang="en-US" sz="2000" smtClean="0"/>
              <a:t>insert into customer(fname, lname, Street, City, State, Zipcode, Tele_No) values ('Alex','Lee','13 Mapple St', 'Newton', 'MA', '02392','617-333-0421');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914400"/>
          </a:xfrm>
        </p:spPr>
        <p:txBody>
          <a:bodyPr/>
          <a:lstStyle/>
          <a:p>
            <a:r>
              <a:rPr lang="en-US" smtClean="0"/>
              <a:t>Open Account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smtClean="0"/>
              <a:t>Query</a:t>
            </a:r>
            <a:r>
              <a:rPr lang="en-US" sz="2000"/>
              <a:t>: insert into account(</a:t>
            </a:r>
            <a:r>
              <a:rPr lang="en-US" sz="2000" err="1"/>
              <a:t>Acct_No</a:t>
            </a:r>
            <a:r>
              <a:rPr lang="en-US" sz="2000"/>
              <a:t>, Balance, </a:t>
            </a:r>
            <a:r>
              <a:rPr lang="en-US" sz="2000" err="1"/>
              <a:t>Branch_ID</a:t>
            </a:r>
            <a:r>
              <a:rPr lang="en-US" sz="2000"/>
              <a:t>, </a:t>
            </a:r>
            <a:r>
              <a:rPr lang="en-US" sz="2000" err="1"/>
              <a:t>Acct_Type</a:t>
            </a:r>
            <a:r>
              <a:rPr lang="en-US" sz="2000"/>
              <a:t>) values(31, 8300, 3, 'C');</a:t>
            </a:r>
          </a:p>
          <a:p>
            <a:r>
              <a:rPr lang="en-US" sz="2000"/>
              <a:t>insert into </a:t>
            </a:r>
            <a:r>
              <a:rPr lang="en-US" sz="2000" err="1"/>
              <a:t>hasaccount</a:t>
            </a:r>
            <a:r>
              <a:rPr lang="en-US" sz="2000"/>
              <a:t>(</a:t>
            </a:r>
            <a:r>
              <a:rPr lang="en-US" sz="2000" err="1"/>
              <a:t>Cust_ID</a:t>
            </a:r>
            <a:r>
              <a:rPr lang="en-US" sz="2000"/>
              <a:t>, </a:t>
            </a:r>
            <a:r>
              <a:rPr lang="en-US" sz="2000" err="1"/>
              <a:t>Acct_No</a:t>
            </a:r>
            <a:r>
              <a:rPr lang="en-US" sz="2000"/>
              <a:t>, </a:t>
            </a:r>
            <a:r>
              <a:rPr lang="en-US" sz="2000" err="1"/>
              <a:t>Open_Date</a:t>
            </a:r>
            <a:r>
              <a:rPr lang="en-US" sz="2000"/>
              <a:t>) values(29, 31, '2017-05-24</a:t>
            </a:r>
            <a:r>
              <a:rPr lang="en-US" sz="2000" smtClean="0"/>
              <a:t>');</a:t>
            </a:r>
          </a:p>
          <a:p>
            <a:r>
              <a:rPr lang="en-US" sz="2600" smtClean="0"/>
              <a:t>Original account table</a:t>
            </a:r>
            <a:endParaRPr lang="en-US" sz="3900"/>
          </a:p>
        </p:txBody>
      </p:sp>
      <p:pic>
        <p:nvPicPr>
          <p:cNvPr id="4" name="Picture 3" descr="account.PNG"/>
          <p:cNvPicPr/>
          <p:nvPr/>
        </p:nvPicPr>
        <p:blipFill>
          <a:blip r:embed="rId2" cstate="print"/>
          <a:srcRect t="15046" r="18077" b="8413"/>
          <a:stretch>
            <a:fillRect/>
          </a:stretch>
        </p:blipFill>
        <p:spPr>
          <a:xfrm>
            <a:off x="762000" y="2133600"/>
            <a:ext cx="800100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Open Account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r>
              <a:rPr lang="en-US" smtClean="0"/>
              <a:t>Original hasaccount table</a:t>
            </a:r>
            <a:endParaRPr lang="en-US"/>
          </a:p>
        </p:txBody>
      </p:sp>
      <p:pic>
        <p:nvPicPr>
          <p:cNvPr id="4" name="Picture 3" descr="hasaccount.PNG"/>
          <p:cNvPicPr/>
          <p:nvPr/>
        </p:nvPicPr>
        <p:blipFill>
          <a:blip r:embed="rId2" cstate="print"/>
          <a:srcRect t="15413" r="10709" b="6595"/>
          <a:stretch>
            <a:fillRect/>
          </a:stretch>
        </p:blipFill>
        <p:spPr>
          <a:xfrm>
            <a:off x="990600" y="1752600"/>
            <a:ext cx="70866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Why Bank DBMS </a:t>
            </a:r>
          </a:p>
          <a:p>
            <a:r>
              <a:rPr lang="en-US" sz="2800" smtClean="0"/>
              <a:t>Rapid </a:t>
            </a:r>
            <a:r>
              <a:rPr lang="en-US" sz="2800" smtClean="0"/>
              <a:t>development of economy of modern society</a:t>
            </a:r>
          </a:p>
          <a:p>
            <a:r>
              <a:rPr lang="en-US" sz="2800" smtClean="0"/>
              <a:t>Fierce </a:t>
            </a:r>
            <a:r>
              <a:rPr lang="en-US" sz="2800" smtClean="0"/>
              <a:t>competition between banks</a:t>
            </a:r>
            <a:endParaRPr lang="en-US" sz="2800" smtClean="0"/>
          </a:p>
          <a:p>
            <a:r>
              <a:rPr lang="en-US" sz="2800" smtClean="0"/>
              <a:t>More complex requirements from customers</a:t>
            </a:r>
          </a:p>
          <a:p>
            <a:r>
              <a:rPr lang="en-US" sz="2800" smtClean="0"/>
              <a:t>Manage large amount of closely related data</a:t>
            </a:r>
          </a:p>
          <a:p>
            <a:pPr>
              <a:buNone/>
            </a:pPr>
            <a:r>
              <a:rPr lang="en-US" sz="2800" smtClean="0"/>
              <a:t>  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76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smtClean="0"/>
              <a:t>Open Account</a:t>
            </a:r>
          </a:p>
        </p:txBody>
      </p:sp>
      <p:pic>
        <p:nvPicPr>
          <p:cNvPr id="4" name="Picture 3" descr="account_open.PNG"/>
          <p:cNvPicPr/>
          <p:nvPr/>
        </p:nvPicPr>
        <p:blipFill>
          <a:blip r:embed="rId2" cstate="print"/>
          <a:srcRect t="14745" r="7878" b="6238"/>
          <a:stretch>
            <a:fillRect/>
          </a:stretch>
        </p:blipFill>
        <p:spPr>
          <a:xfrm>
            <a:off x="609600" y="1524000"/>
            <a:ext cx="7848600" cy="48768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9906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 account table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mtClean="0"/>
              <a:t>Open Account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685800"/>
          </a:xfrm>
        </p:spPr>
        <p:txBody>
          <a:bodyPr/>
          <a:lstStyle/>
          <a:p>
            <a:r>
              <a:rPr lang="en-US" smtClean="0"/>
              <a:t>Result hasaccount table</a:t>
            </a:r>
            <a:endParaRPr lang="en-US"/>
          </a:p>
        </p:txBody>
      </p:sp>
      <p:pic>
        <p:nvPicPr>
          <p:cNvPr id="5" name="Picture 4" descr="hasaccount_open.PNG"/>
          <p:cNvPicPr/>
          <p:nvPr/>
        </p:nvPicPr>
        <p:blipFill>
          <a:blip r:embed="rId2" cstate="print"/>
          <a:srcRect t="14556" r="19449" b="6238"/>
          <a:stretch>
            <a:fillRect/>
          </a:stretch>
        </p:blipFill>
        <p:spPr>
          <a:xfrm>
            <a:off x="457200" y="1524000"/>
            <a:ext cx="83058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Close an Account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143000"/>
          </a:xfrm>
        </p:spPr>
        <p:txBody>
          <a:bodyPr/>
          <a:lstStyle/>
          <a:p>
            <a:r>
              <a:rPr lang="en-US" sz="2400"/>
              <a:t>Queries: delete from account where </a:t>
            </a:r>
            <a:r>
              <a:rPr lang="en-US" sz="2400" err="1"/>
              <a:t>Acct_No</a:t>
            </a:r>
            <a:r>
              <a:rPr lang="en-US" sz="2400"/>
              <a:t>=31;</a:t>
            </a:r>
          </a:p>
          <a:p>
            <a:pPr>
              <a:buNone/>
            </a:pPr>
            <a:r>
              <a:rPr lang="en-US" sz="2400" smtClean="0"/>
              <a:t>          </a:t>
            </a:r>
            <a:r>
              <a:rPr lang="en-US" sz="2400"/>
              <a:t>delete from </a:t>
            </a:r>
            <a:r>
              <a:rPr lang="en-US" sz="2400" err="1"/>
              <a:t>hasaccount</a:t>
            </a:r>
            <a:r>
              <a:rPr lang="en-US" sz="2400"/>
              <a:t> where </a:t>
            </a:r>
            <a:r>
              <a:rPr lang="en-US" sz="2400" err="1"/>
              <a:t>cust_ID</a:t>
            </a:r>
            <a:r>
              <a:rPr lang="en-US" sz="2400"/>
              <a:t>=29 and </a:t>
            </a:r>
            <a:r>
              <a:rPr lang="en-US" sz="2400" err="1"/>
              <a:t>acct_No</a:t>
            </a:r>
            <a:r>
              <a:rPr lang="en-US" sz="2400"/>
              <a:t>=31;</a:t>
            </a:r>
          </a:p>
          <a:p>
            <a:endParaRPr lang="en-US"/>
          </a:p>
        </p:txBody>
      </p:sp>
      <p:pic>
        <p:nvPicPr>
          <p:cNvPr id="4" name="Picture 3" descr="account_close_0.PNG"/>
          <p:cNvPicPr/>
          <p:nvPr/>
        </p:nvPicPr>
        <p:blipFill>
          <a:blip r:embed="rId2" cstate="print"/>
          <a:srcRect t="14746" r="15510" b="5854"/>
          <a:stretch>
            <a:fillRect/>
          </a:stretch>
        </p:blipFill>
        <p:spPr>
          <a:xfrm>
            <a:off x="533400" y="1752600"/>
            <a:ext cx="81534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Close an Account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7200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Original hasaccount table</a:t>
            </a:r>
            <a:endParaRPr lang="en-US"/>
          </a:p>
        </p:txBody>
      </p:sp>
      <p:pic>
        <p:nvPicPr>
          <p:cNvPr id="7" name="Picture 6" descr="account_close_1(hasaccount).PNG"/>
          <p:cNvPicPr/>
          <p:nvPr/>
        </p:nvPicPr>
        <p:blipFill>
          <a:blip r:embed="rId2" cstate="print"/>
          <a:srcRect t="14556" r="14516" b="6805"/>
          <a:stretch>
            <a:fillRect/>
          </a:stretch>
        </p:blipFill>
        <p:spPr>
          <a:xfrm>
            <a:off x="838200" y="1371600"/>
            <a:ext cx="78486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Close an Account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685800"/>
          </a:xfrm>
        </p:spPr>
        <p:txBody>
          <a:bodyPr/>
          <a:lstStyle/>
          <a:p>
            <a:r>
              <a:rPr lang="en-US" smtClean="0"/>
              <a:t>Result account table</a:t>
            </a:r>
            <a:endParaRPr lang="en-US"/>
          </a:p>
        </p:txBody>
      </p:sp>
      <p:pic>
        <p:nvPicPr>
          <p:cNvPr id="6" name="Picture 5" descr="account_close_2(account).PNG"/>
          <p:cNvPicPr/>
          <p:nvPr/>
        </p:nvPicPr>
        <p:blipFill>
          <a:blip r:embed="rId2" cstate="print"/>
          <a:srcRect t="15501" r="14033" b="6805"/>
          <a:stretch>
            <a:fillRect/>
          </a:stretch>
        </p:blipFill>
        <p:spPr>
          <a:xfrm>
            <a:off x="304800" y="1600200"/>
            <a:ext cx="8534400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Close an Account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914400"/>
            <a:ext cx="8229600" cy="685800"/>
          </a:xfrm>
        </p:spPr>
        <p:txBody>
          <a:bodyPr/>
          <a:lstStyle/>
          <a:p>
            <a:r>
              <a:rPr lang="en-US" smtClean="0"/>
              <a:t>Result hasaccount table</a:t>
            </a:r>
            <a:endParaRPr lang="en-US"/>
          </a:p>
        </p:txBody>
      </p:sp>
      <p:pic>
        <p:nvPicPr>
          <p:cNvPr id="4" name="Picture 3" descr="account_close_2(account).PNG"/>
          <p:cNvPicPr/>
          <p:nvPr/>
        </p:nvPicPr>
        <p:blipFill>
          <a:blip r:embed="rId2" cstate="print"/>
          <a:srcRect t="15501" r="14033" b="6805"/>
          <a:stretch>
            <a:fillRect/>
          </a:stretch>
        </p:blipFill>
        <p:spPr>
          <a:xfrm>
            <a:off x="685800" y="1676400"/>
            <a:ext cx="79248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Withdraw transaction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143001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Queries: 1) select </a:t>
            </a:r>
            <a:r>
              <a:rPr lang="en-US" err="1"/>
              <a:t>account.acct_no,account.balance-transaction.trans_amt</a:t>
            </a:r>
            <a:r>
              <a:rPr lang="en-US"/>
              <a:t> as </a:t>
            </a:r>
            <a:r>
              <a:rPr lang="en-US" err="1"/>
              <a:t>newbalance</a:t>
            </a:r>
            <a:r>
              <a:rPr lang="en-US"/>
              <a:t>   from transaction inner join account on </a:t>
            </a:r>
            <a:r>
              <a:rPr lang="en-US" err="1"/>
              <a:t>transaction.Acct_No</a:t>
            </a:r>
            <a:r>
              <a:rPr lang="en-US"/>
              <a:t>=</a:t>
            </a:r>
            <a:r>
              <a:rPr lang="en-US" err="1"/>
              <a:t>account.Acct_No</a:t>
            </a:r>
            <a:r>
              <a:rPr lang="en-US"/>
              <a:t> and </a:t>
            </a:r>
            <a:r>
              <a:rPr lang="en-US" err="1"/>
              <a:t>transaction.Trans_ID</a:t>
            </a:r>
            <a:r>
              <a:rPr lang="en-US"/>
              <a:t>=21;</a:t>
            </a:r>
          </a:p>
          <a:p>
            <a:r>
              <a:rPr lang="en-US"/>
              <a:t>            2)update account set balance=84534.95 where </a:t>
            </a:r>
            <a:r>
              <a:rPr lang="en-US" err="1"/>
              <a:t>account.Acct_No</a:t>
            </a:r>
            <a:r>
              <a:rPr lang="en-US"/>
              <a:t>=11;</a:t>
            </a:r>
          </a:p>
          <a:p>
            <a:endParaRPr lang="en-US"/>
          </a:p>
        </p:txBody>
      </p:sp>
      <p:pic>
        <p:nvPicPr>
          <p:cNvPr id="6" name="Picture 5" descr="transaction_withdraw_0.PNG"/>
          <p:cNvPicPr/>
          <p:nvPr/>
        </p:nvPicPr>
        <p:blipFill>
          <a:blip r:embed="rId2" cstate="print"/>
          <a:srcRect t="14556" r="13786" b="28723"/>
          <a:stretch>
            <a:fillRect/>
          </a:stretch>
        </p:blipFill>
        <p:spPr>
          <a:xfrm>
            <a:off x="609600" y="2362201"/>
            <a:ext cx="78486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Withdraw transaction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mtClean="0"/>
              <a:t>before</a:t>
            </a:r>
            <a:endParaRPr lang="en-US"/>
          </a:p>
        </p:txBody>
      </p:sp>
      <p:pic>
        <p:nvPicPr>
          <p:cNvPr id="6" name="Picture 5" descr="transaction_withdraw_1.PNG"/>
          <p:cNvPicPr/>
          <p:nvPr/>
        </p:nvPicPr>
        <p:blipFill>
          <a:blip r:embed="rId2" cstate="print"/>
          <a:srcRect t="16068" r="12915" b="38185"/>
          <a:stretch>
            <a:fillRect/>
          </a:stretch>
        </p:blipFill>
        <p:spPr>
          <a:xfrm>
            <a:off x="990600" y="2286000"/>
            <a:ext cx="7315200" cy="4038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Withdraw transaction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mtClean="0"/>
              <a:t>After</a:t>
            </a:r>
            <a:endParaRPr lang="en-US"/>
          </a:p>
        </p:txBody>
      </p:sp>
      <p:pic>
        <p:nvPicPr>
          <p:cNvPr id="7" name="Picture 6" descr="transaction_withdraw_2.PNG"/>
          <p:cNvPicPr/>
          <p:nvPr/>
        </p:nvPicPr>
        <p:blipFill>
          <a:blip r:embed="rId2" cstate="print"/>
          <a:srcRect t="15704" r="24411" b="31110"/>
          <a:stretch>
            <a:fillRect/>
          </a:stretch>
        </p:blipFill>
        <p:spPr>
          <a:xfrm>
            <a:off x="838200" y="2286001"/>
            <a:ext cx="8077200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Deposit Transaction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8915400" cy="1828800"/>
          </a:xfrm>
        </p:spPr>
        <p:txBody>
          <a:bodyPr>
            <a:normAutofit fontScale="62500" lnSpcReduction="20000"/>
          </a:bodyPr>
          <a:lstStyle/>
          <a:p>
            <a:r>
              <a:rPr lang="en-US" sz="2400" smtClean="0"/>
              <a:t>Queries</a:t>
            </a:r>
          </a:p>
          <a:p>
            <a:pPr lvl="0"/>
            <a:r>
              <a:rPr lang="en-US"/>
              <a:t>select </a:t>
            </a:r>
            <a:r>
              <a:rPr lang="en-US" err="1"/>
              <a:t>account.acct_no</a:t>
            </a:r>
            <a:r>
              <a:rPr lang="en-US"/>
              <a:t>, </a:t>
            </a:r>
            <a:r>
              <a:rPr lang="en-US" err="1"/>
              <a:t>account.Balance+transaction.Trans_Amt</a:t>
            </a:r>
            <a:r>
              <a:rPr lang="en-US"/>
              <a:t> as </a:t>
            </a:r>
            <a:r>
              <a:rPr lang="en-US" err="1"/>
              <a:t>newbalance</a:t>
            </a:r>
            <a:r>
              <a:rPr lang="en-US"/>
              <a:t> </a:t>
            </a:r>
          </a:p>
          <a:p>
            <a:r>
              <a:rPr lang="en-US"/>
              <a:t>from transaction, account </a:t>
            </a:r>
          </a:p>
          <a:p>
            <a:r>
              <a:rPr lang="en-US"/>
              <a:t>where </a:t>
            </a:r>
            <a:r>
              <a:rPr lang="en-US" err="1"/>
              <a:t>transaction.acct_no</a:t>
            </a:r>
            <a:r>
              <a:rPr lang="en-US"/>
              <a:t>=</a:t>
            </a:r>
            <a:r>
              <a:rPr lang="en-US" err="1"/>
              <a:t>account.acct_no</a:t>
            </a:r>
            <a:r>
              <a:rPr lang="en-US"/>
              <a:t> and </a:t>
            </a:r>
            <a:r>
              <a:rPr lang="en-US" err="1"/>
              <a:t>transaction.trans_id</a:t>
            </a:r>
            <a:r>
              <a:rPr lang="en-US"/>
              <a:t>=23;</a:t>
            </a:r>
          </a:p>
          <a:p>
            <a:pPr lvl="0"/>
            <a:r>
              <a:rPr lang="en-US"/>
              <a:t>update account set balance=1847.22 where </a:t>
            </a:r>
            <a:r>
              <a:rPr lang="en-US" err="1"/>
              <a:t>acct_no</a:t>
            </a:r>
            <a:r>
              <a:rPr lang="en-US"/>
              <a:t>=10;</a:t>
            </a:r>
          </a:p>
          <a:p>
            <a:endParaRPr lang="en-US"/>
          </a:p>
        </p:txBody>
      </p:sp>
      <p:pic>
        <p:nvPicPr>
          <p:cNvPr id="8" name="Picture 7" descr="transaction_deposit_0.PNG"/>
          <p:cNvPicPr/>
          <p:nvPr/>
        </p:nvPicPr>
        <p:blipFill>
          <a:blip r:embed="rId2" cstate="print"/>
          <a:srcRect t="15516" r="13285" b="17690"/>
          <a:stretch>
            <a:fillRect/>
          </a:stretch>
        </p:blipFill>
        <p:spPr>
          <a:xfrm>
            <a:off x="609600" y="2819400"/>
            <a:ext cx="75438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DBMS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Provide more function and services.</a:t>
            </a:r>
          </a:p>
          <a:p>
            <a:r>
              <a:rPr lang="en-US" smtClean="0"/>
              <a:t>Guarantee normal and efficient operation of the bank companies.</a:t>
            </a:r>
          </a:p>
          <a:p>
            <a:r>
              <a:rPr lang="en-US" smtClean="0"/>
              <a:t>Provide high security of customer financial information by strict account access control</a:t>
            </a:r>
          </a:p>
          <a:p>
            <a:r>
              <a:rPr lang="en-US" smtClean="0"/>
              <a:t>Automatic collecting data, updating database prevent bank from personal mistake and reduce the human cost, increase the benefit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Deposit Transaction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15400" cy="533399"/>
          </a:xfrm>
        </p:spPr>
        <p:txBody>
          <a:bodyPr>
            <a:normAutofit/>
          </a:bodyPr>
          <a:lstStyle/>
          <a:p>
            <a:r>
              <a:rPr lang="en-US" sz="2400" smtClean="0"/>
              <a:t>Before:</a:t>
            </a:r>
            <a:endParaRPr lang="en-US"/>
          </a:p>
          <a:p>
            <a:endParaRPr lang="en-US"/>
          </a:p>
        </p:txBody>
      </p:sp>
      <p:pic>
        <p:nvPicPr>
          <p:cNvPr id="5" name="Picture 4" descr="transaction_deposit_1.PNG"/>
          <p:cNvPicPr/>
          <p:nvPr/>
        </p:nvPicPr>
        <p:blipFill>
          <a:blip r:embed="rId2" cstate="print"/>
          <a:srcRect t="14745" b="51219"/>
          <a:stretch>
            <a:fillRect/>
          </a:stretch>
        </p:blipFill>
        <p:spPr>
          <a:xfrm>
            <a:off x="381000" y="1447800"/>
            <a:ext cx="8229600" cy="19050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3581400"/>
            <a:ext cx="8915400" cy="53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After: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transaction_deposit_2.PNG"/>
          <p:cNvPicPr/>
          <p:nvPr/>
        </p:nvPicPr>
        <p:blipFill>
          <a:blip r:embed="rId3" cstate="print"/>
          <a:srcRect t="15522" r="14507" b="41886"/>
          <a:stretch>
            <a:fillRect/>
          </a:stretch>
        </p:blipFill>
        <p:spPr>
          <a:xfrm>
            <a:off x="381000" y="3962400"/>
            <a:ext cx="830580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Loan Payment Transaction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8915400" cy="1828800"/>
          </a:xfrm>
        </p:spPr>
        <p:txBody>
          <a:bodyPr>
            <a:normAutofit fontScale="70000" lnSpcReduction="20000"/>
          </a:bodyPr>
          <a:lstStyle/>
          <a:p>
            <a:r>
              <a:rPr lang="en-US" sz="2900" smtClean="0"/>
              <a:t>Queries:</a:t>
            </a:r>
            <a:endParaRPr lang="en-US" sz="2900" smtClean="0"/>
          </a:p>
          <a:p>
            <a:r>
              <a:rPr lang="en-US"/>
              <a:t>select </a:t>
            </a:r>
            <a:r>
              <a:rPr lang="en-US" err="1"/>
              <a:t>account.acct_no</a:t>
            </a:r>
            <a:r>
              <a:rPr lang="en-US"/>
              <a:t>, </a:t>
            </a:r>
            <a:r>
              <a:rPr lang="en-US" err="1"/>
              <a:t>account.balance-transaction.Trans_Amt</a:t>
            </a:r>
            <a:r>
              <a:rPr lang="en-US"/>
              <a:t> as </a:t>
            </a:r>
            <a:r>
              <a:rPr lang="en-US" err="1"/>
              <a:t>newbalance</a:t>
            </a:r>
            <a:r>
              <a:rPr lang="en-US"/>
              <a:t> from transaction inner join account on </a:t>
            </a:r>
            <a:r>
              <a:rPr lang="en-US" err="1"/>
              <a:t>transaction.acct_no</a:t>
            </a:r>
            <a:r>
              <a:rPr lang="en-US"/>
              <a:t>=</a:t>
            </a:r>
            <a:r>
              <a:rPr lang="en-US" err="1"/>
              <a:t>account.acct_no</a:t>
            </a:r>
            <a:r>
              <a:rPr lang="en-US"/>
              <a:t> and </a:t>
            </a:r>
            <a:r>
              <a:rPr lang="en-US" err="1"/>
              <a:t>transaction.trans_ID</a:t>
            </a:r>
            <a:r>
              <a:rPr lang="en-US"/>
              <a:t>=9;</a:t>
            </a:r>
          </a:p>
          <a:p>
            <a:r>
              <a:rPr lang="en-US"/>
              <a:t>2)update account set balance=244500.00 where </a:t>
            </a:r>
            <a:r>
              <a:rPr lang="en-US" err="1"/>
              <a:t>acct_no</a:t>
            </a:r>
            <a:r>
              <a:rPr lang="en-US"/>
              <a:t>=24</a:t>
            </a:r>
          </a:p>
        </p:txBody>
      </p:sp>
      <p:pic>
        <p:nvPicPr>
          <p:cNvPr id="5" name="Picture 4" descr="transaction_loanpayment_0.PNG"/>
          <p:cNvPicPr/>
          <p:nvPr/>
        </p:nvPicPr>
        <p:blipFill>
          <a:blip r:embed="rId2" cstate="print"/>
          <a:srcRect t="14955" r="13030" b="43966"/>
          <a:stretch>
            <a:fillRect/>
          </a:stretch>
        </p:blipFill>
        <p:spPr>
          <a:xfrm>
            <a:off x="304800" y="2667000"/>
            <a:ext cx="80772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smtClean="0"/>
              <a:t>Loan Payment Transaction</a:t>
            </a:r>
            <a:endParaRPr lang="en-US" sz="400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-59960" y="685800"/>
            <a:ext cx="8915400" cy="533399"/>
          </a:xfrm>
        </p:spPr>
        <p:txBody>
          <a:bodyPr>
            <a:normAutofit/>
          </a:bodyPr>
          <a:lstStyle/>
          <a:p>
            <a:r>
              <a:rPr lang="en-US" sz="2400" smtClean="0"/>
              <a:t>Before:</a:t>
            </a:r>
            <a:endParaRPr lang="en-US"/>
          </a:p>
          <a:p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152400" y="3276600"/>
            <a:ext cx="9185564" cy="560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After: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loan_monthly_payment_0.PNG"/>
          <p:cNvPicPr/>
          <p:nvPr/>
        </p:nvPicPr>
        <p:blipFill>
          <a:blip r:embed="rId2" cstate="print"/>
          <a:srcRect t="14951" r="15120" b="33193"/>
          <a:stretch>
            <a:fillRect/>
          </a:stretch>
        </p:blipFill>
        <p:spPr>
          <a:xfrm>
            <a:off x="1524000" y="762000"/>
            <a:ext cx="6934200" cy="2209800"/>
          </a:xfrm>
          <a:prstGeom prst="rect">
            <a:avLst/>
          </a:prstGeom>
        </p:spPr>
      </p:pic>
      <p:pic>
        <p:nvPicPr>
          <p:cNvPr id="10" name="Picture 9" descr="transaction_loanpayment_2.PNG"/>
          <p:cNvPicPr/>
          <p:nvPr/>
        </p:nvPicPr>
        <p:blipFill>
          <a:blip r:embed="rId3" cstate="print"/>
          <a:srcRect t="16068" r="14525" b="19471"/>
          <a:stretch>
            <a:fillRect/>
          </a:stretch>
        </p:blipFill>
        <p:spPr>
          <a:xfrm>
            <a:off x="1476530" y="3352800"/>
            <a:ext cx="73152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Make loan payment schedule</a:t>
            </a:r>
            <a:endParaRPr lang="en-US"/>
          </a:p>
        </p:txBody>
      </p:sp>
      <p:pic>
        <p:nvPicPr>
          <p:cNvPr id="4" name="Content Placeholder 3" descr="loan_monthly_payment_0.PNG"/>
          <p:cNvPicPr>
            <a:picLocks noGrp="1"/>
          </p:cNvPicPr>
          <p:nvPr>
            <p:ph idx="1"/>
          </p:nvPr>
        </p:nvPicPr>
        <p:blipFill>
          <a:blip r:embed="rId2" cstate="print"/>
          <a:srcRect t="15519" r="14384" b="34140"/>
          <a:stretch>
            <a:fillRect/>
          </a:stretch>
        </p:blipFill>
        <p:spPr>
          <a:xfrm>
            <a:off x="381000" y="3200400"/>
            <a:ext cx="8305800" cy="335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914400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Query: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select </a:t>
            </a: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customer.cust_ID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customer.fname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customer.lname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account.acct_no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loanaccount.loan_amt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loanaccount.term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loanaccount.interest_rate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loanaccount.loan_amt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*</a:t>
            </a: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pow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((1+loanaccount.interest_rate*0.01),</a:t>
            </a: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loanaccount.term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)/(</a:t>
            </a: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loanaccount.term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*12) as </a:t>
            </a: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monthlypayment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from customer inner join </a:t>
            </a: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hasaccount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 on </a:t>
            </a: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customer.cust_id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=</a:t>
            </a: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hasaccount.cust_id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inner join account on </a:t>
            </a: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hasaccount.acct_no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=</a:t>
            </a: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account.acct_no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inner join </a:t>
            </a: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loanaccount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 where </a:t>
            </a: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loanaccount.acct_no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=</a:t>
            </a: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account.acct_no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 and </a:t>
            </a:r>
            <a:r>
              <a:rPr kumimoji="0" lang="en-US" b="0" i="0" u="none" strike="noStrike" cap="none" normalizeH="0" baseline="0" err="1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loanaccount.acct_no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=24;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Make loan payment schedule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Result: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n-US" sz="2400"/>
          </a:p>
        </p:txBody>
      </p:sp>
      <p:pic>
        <p:nvPicPr>
          <p:cNvPr id="7" name="Picture 6" descr="loan_monthly_payment_1.PNG"/>
          <p:cNvPicPr/>
          <p:nvPr/>
        </p:nvPicPr>
        <p:blipFill>
          <a:blip r:embed="rId2" cstate="print"/>
          <a:srcRect t="15525" r="14384" b="48691"/>
          <a:stretch>
            <a:fillRect/>
          </a:stretch>
        </p:blipFill>
        <p:spPr>
          <a:xfrm>
            <a:off x="685800" y="1828800"/>
            <a:ext cx="7696200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Calculate yearly interest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8915400" cy="1828800"/>
          </a:xfrm>
        </p:spPr>
        <p:txBody>
          <a:bodyPr>
            <a:normAutofit fontScale="70000" lnSpcReduction="20000"/>
          </a:bodyPr>
          <a:lstStyle/>
          <a:p>
            <a:r>
              <a:rPr lang="en-US" sz="2400" smtClean="0"/>
              <a:t>Queries</a:t>
            </a:r>
          </a:p>
          <a:p>
            <a:r>
              <a:rPr lang="en-US"/>
              <a:t>select </a:t>
            </a:r>
            <a:r>
              <a:rPr lang="en-US" err="1"/>
              <a:t>account.acct_no</a:t>
            </a:r>
            <a:r>
              <a:rPr lang="en-US"/>
              <a:t>, </a:t>
            </a:r>
            <a:r>
              <a:rPr lang="en-US" err="1"/>
              <a:t>account.balance</a:t>
            </a:r>
            <a:r>
              <a:rPr lang="en-US"/>
              <a:t>, </a:t>
            </a:r>
            <a:r>
              <a:rPr lang="en-US" err="1"/>
              <a:t>savingaccount.interest_rate</a:t>
            </a:r>
            <a:r>
              <a:rPr lang="en-US"/>
              <a:t>, </a:t>
            </a:r>
            <a:r>
              <a:rPr lang="en-US" err="1"/>
              <a:t>account.balance</a:t>
            </a:r>
            <a:r>
              <a:rPr lang="en-US"/>
              <a:t>*</a:t>
            </a:r>
            <a:r>
              <a:rPr lang="en-US" err="1"/>
              <a:t>savingaccount.interest_rate</a:t>
            </a:r>
            <a:r>
              <a:rPr lang="en-US"/>
              <a:t>*0.01 as </a:t>
            </a:r>
            <a:r>
              <a:rPr lang="en-US" err="1"/>
              <a:t>yearlyinterest</a:t>
            </a:r>
            <a:endParaRPr lang="en-US"/>
          </a:p>
          <a:p>
            <a:r>
              <a:rPr lang="en-US"/>
              <a:t>from account inner join </a:t>
            </a:r>
            <a:r>
              <a:rPr lang="en-US" err="1"/>
              <a:t>savingaccount</a:t>
            </a:r>
            <a:r>
              <a:rPr lang="en-US"/>
              <a:t> on </a:t>
            </a:r>
            <a:r>
              <a:rPr lang="en-US" err="1"/>
              <a:t>account.acct_no</a:t>
            </a:r>
            <a:r>
              <a:rPr lang="en-US"/>
              <a:t>=</a:t>
            </a:r>
            <a:r>
              <a:rPr lang="en-US" err="1"/>
              <a:t>savingaccount.acct_no</a:t>
            </a:r>
            <a:r>
              <a:rPr lang="en-US"/>
              <a:t> and </a:t>
            </a:r>
            <a:r>
              <a:rPr lang="en-US" err="1"/>
              <a:t>account.acct_no</a:t>
            </a:r>
            <a:r>
              <a:rPr lang="en-US"/>
              <a:t>=17;</a:t>
            </a:r>
          </a:p>
        </p:txBody>
      </p:sp>
      <p:pic>
        <p:nvPicPr>
          <p:cNvPr id="6" name="Picture 5" descr="savingaccount_yearlyinterest_0.PNG"/>
          <p:cNvPicPr/>
          <p:nvPr/>
        </p:nvPicPr>
        <p:blipFill>
          <a:blip r:embed="rId2" cstate="print"/>
          <a:srcRect t="14578" r="14359" b="47368"/>
          <a:stretch>
            <a:fillRect/>
          </a:stretch>
        </p:blipFill>
        <p:spPr>
          <a:xfrm>
            <a:off x="609600" y="2895600"/>
            <a:ext cx="701040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Calculate yearly interest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8915400" cy="1828800"/>
          </a:xfrm>
        </p:spPr>
        <p:txBody>
          <a:bodyPr>
            <a:normAutofit/>
          </a:bodyPr>
          <a:lstStyle/>
          <a:p>
            <a:r>
              <a:rPr lang="en-US" smtClean="0"/>
              <a:t>result</a:t>
            </a:r>
            <a:endParaRPr lang="en-US"/>
          </a:p>
        </p:txBody>
      </p:sp>
      <p:pic>
        <p:nvPicPr>
          <p:cNvPr id="5" name="Picture 4" descr="savingaccount_yearlyinterest.PNG"/>
          <p:cNvPicPr/>
          <p:nvPr/>
        </p:nvPicPr>
        <p:blipFill>
          <a:blip r:embed="rId2" cstate="print"/>
          <a:srcRect t="14934" r="14004" b="46490"/>
          <a:stretch>
            <a:fillRect/>
          </a:stretch>
        </p:blipFill>
        <p:spPr>
          <a:xfrm>
            <a:off x="457200" y="1752600"/>
            <a:ext cx="76200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mtClean="0"/>
              <a:t>monthly </a:t>
            </a:r>
            <a:r>
              <a:rPr lang="en-US"/>
              <a:t>transactions of an account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915400" cy="1981201"/>
          </a:xfrm>
        </p:spPr>
        <p:txBody>
          <a:bodyPr>
            <a:normAutofit fontScale="62500" lnSpcReduction="20000"/>
          </a:bodyPr>
          <a:lstStyle/>
          <a:p>
            <a:r>
              <a:rPr lang="en-US" sz="2900" smtClean="0"/>
              <a:t>Queries</a:t>
            </a:r>
          </a:p>
          <a:p>
            <a:r>
              <a:rPr lang="en-US"/>
              <a:t>select </a:t>
            </a:r>
            <a:r>
              <a:rPr lang="en-US" err="1"/>
              <a:t>transaction.trans_ID</a:t>
            </a:r>
            <a:r>
              <a:rPr lang="en-US"/>
              <a:t>, </a:t>
            </a:r>
            <a:r>
              <a:rPr lang="en-US" err="1"/>
              <a:t>transaction.trans_amt</a:t>
            </a:r>
            <a:r>
              <a:rPr lang="en-US"/>
              <a:t>, </a:t>
            </a:r>
            <a:r>
              <a:rPr lang="en-US" err="1"/>
              <a:t>transaction.trans_type</a:t>
            </a:r>
            <a:r>
              <a:rPr lang="en-US"/>
              <a:t>, </a:t>
            </a:r>
            <a:r>
              <a:rPr lang="en-US" err="1"/>
              <a:t>transaction.trans_date</a:t>
            </a:r>
            <a:r>
              <a:rPr lang="en-US"/>
              <a:t> from customer inner join </a:t>
            </a:r>
            <a:r>
              <a:rPr lang="en-US" err="1"/>
              <a:t>hasaccount</a:t>
            </a:r>
            <a:r>
              <a:rPr lang="en-US"/>
              <a:t> on </a:t>
            </a:r>
            <a:r>
              <a:rPr lang="en-US" err="1"/>
              <a:t>customer.Cust_ID</a:t>
            </a:r>
            <a:r>
              <a:rPr lang="en-US"/>
              <a:t>=</a:t>
            </a:r>
            <a:r>
              <a:rPr lang="en-US" err="1"/>
              <a:t>hasaccount.Cust_ID</a:t>
            </a:r>
            <a:r>
              <a:rPr lang="en-US"/>
              <a:t> and </a:t>
            </a:r>
            <a:r>
              <a:rPr lang="en-US" err="1"/>
              <a:t>customer.lname</a:t>
            </a:r>
            <a:r>
              <a:rPr lang="en-US"/>
              <a:t>='Younger'</a:t>
            </a:r>
          </a:p>
          <a:p>
            <a:r>
              <a:rPr lang="en-US"/>
              <a:t>inner join account on </a:t>
            </a:r>
            <a:r>
              <a:rPr lang="en-US" err="1"/>
              <a:t>hasaccount.Acct_No</a:t>
            </a:r>
            <a:r>
              <a:rPr lang="en-US"/>
              <a:t>=</a:t>
            </a:r>
            <a:r>
              <a:rPr lang="en-US" err="1"/>
              <a:t>account.Acct_No</a:t>
            </a:r>
            <a:r>
              <a:rPr lang="en-US"/>
              <a:t> </a:t>
            </a:r>
          </a:p>
          <a:p>
            <a:r>
              <a:rPr lang="en-US"/>
              <a:t>inner join transaction on </a:t>
            </a:r>
            <a:r>
              <a:rPr lang="en-US" err="1"/>
              <a:t>transaction.acct_no</a:t>
            </a:r>
            <a:r>
              <a:rPr lang="en-US"/>
              <a:t>=</a:t>
            </a:r>
            <a:r>
              <a:rPr lang="en-US" err="1"/>
              <a:t>account.acct_no</a:t>
            </a:r>
            <a:r>
              <a:rPr lang="en-US"/>
              <a:t> and </a:t>
            </a:r>
            <a:r>
              <a:rPr lang="en-US" err="1"/>
              <a:t>transaction.trans_date</a:t>
            </a:r>
            <a:r>
              <a:rPr lang="en-US"/>
              <a:t>&gt;'2015-07-01' and </a:t>
            </a:r>
            <a:r>
              <a:rPr lang="en-US" err="1"/>
              <a:t>transaction.trans_date</a:t>
            </a:r>
            <a:r>
              <a:rPr lang="en-US"/>
              <a:t>&lt;'2015-07-31'  </a:t>
            </a:r>
          </a:p>
        </p:txBody>
      </p:sp>
      <p:pic>
        <p:nvPicPr>
          <p:cNvPr id="5" name="Picture 4" descr="monthlyreport.PNG"/>
          <p:cNvPicPr/>
          <p:nvPr/>
        </p:nvPicPr>
        <p:blipFill>
          <a:blip r:embed="rId2" cstate="print"/>
          <a:srcRect t="14934" r="14146" b="45369"/>
          <a:stretch>
            <a:fillRect/>
          </a:stretch>
        </p:blipFill>
        <p:spPr>
          <a:xfrm>
            <a:off x="381000" y="2895600"/>
            <a:ext cx="8001000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0763"/>
          </a:xfrm>
        </p:spPr>
        <p:txBody>
          <a:bodyPr/>
          <a:lstStyle/>
          <a:p>
            <a:r>
              <a:rPr lang="en-US" smtClean="0"/>
              <a:t>A bank DBMS with eight entities is designed </a:t>
            </a:r>
          </a:p>
          <a:p>
            <a:r>
              <a:rPr lang="en-US" smtClean="0"/>
              <a:t>The EERD, conceptual design and physical design of the bank DBMS are described</a:t>
            </a:r>
          </a:p>
          <a:p>
            <a:r>
              <a:rPr lang="en-US" smtClean="0"/>
              <a:t>The basic functions (withdraw/deposit/transfer, open/close account, add/drop customer) are succeffully implemented</a:t>
            </a:r>
          </a:p>
          <a:p>
            <a:r>
              <a:rPr lang="en-US" smtClean="0"/>
              <a:t>Further work: customer-friendly interface need to be designed to collect data and information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DBMS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mtClean="0"/>
              <a:t>Functions </a:t>
            </a:r>
          </a:p>
          <a:p>
            <a:r>
              <a:rPr lang="en-US" smtClean="0"/>
              <a:t>Customer oriented services:</a:t>
            </a:r>
          </a:p>
          <a:p>
            <a:pPr>
              <a:buNone/>
            </a:pPr>
            <a:r>
              <a:rPr lang="en-US" smtClean="0"/>
              <a:t>    </a:t>
            </a:r>
            <a:r>
              <a:rPr lang="en-US" sz="2800" smtClean="0"/>
              <a:t>withdraw, deposit, transfer, loan payment, schedule loan payment </a:t>
            </a:r>
            <a:endParaRPr lang="en-US" smtClean="0"/>
          </a:p>
          <a:p>
            <a:r>
              <a:rPr lang="en-US" smtClean="0"/>
              <a:t>Administrative functions:</a:t>
            </a:r>
          </a:p>
          <a:p>
            <a:pPr>
              <a:buNone/>
            </a:pPr>
            <a:r>
              <a:rPr lang="en-US" smtClean="0"/>
              <a:t>     </a:t>
            </a:r>
            <a:r>
              <a:rPr lang="en-US" sz="2800" smtClean="0"/>
              <a:t>add/drop customer, open/close account</a:t>
            </a:r>
          </a:p>
          <a:p>
            <a:r>
              <a:rPr lang="en-US" smtClean="0"/>
              <a:t>Reporting functions</a:t>
            </a:r>
            <a:r>
              <a:rPr lang="en-US" sz="2800" smtClean="0"/>
              <a:t>:</a:t>
            </a:r>
          </a:p>
          <a:p>
            <a:pPr>
              <a:buNone/>
            </a:pPr>
            <a:r>
              <a:rPr lang="en-US" sz="2800" smtClean="0"/>
              <a:t>    Monthly transactions list, yearly interest calculation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smtClean="0"/>
              <a:t>EERD of bank DBMS</a:t>
            </a:r>
            <a:endParaRPr lang="en-US" sz="4000"/>
          </a:p>
        </p:txBody>
      </p:sp>
      <p:pic>
        <p:nvPicPr>
          <p:cNvPr id="4" name="Content Placeholder 3" descr="EERD.PNG"/>
          <p:cNvPicPr>
            <a:picLocks noGrp="1"/>
          </p:cNvPicPr>
          <p:nvPr>
            <p:ph idx="1"/>
          </p:nvPr>
        </p:nvPicPr>
        <p:blipFill>
          <a:blip r:embed="rId2" cstate="print"/>
          <a:srcRect l="9073" t="15770" r="28849" b="902"/>
          <a:stretch>
            <a:fillRect/>
          </a:stretch>
        </p:blipFill>
        <p:spPr>
          <a:xfrm>
            <a:off x="304800" y="1066800"/>
            <a:ext cx="8610600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r>
              <a:rPr lang="en-US" smtClean="0"/>
              <a:t>Conceptual Design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838200"/>
          <a:ext cx="6934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762000"/>
                <a:gridCol w="609600"/>
                <a:gridCol w="609600"/>
                <a:gridCol w="9906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err="1" smtClean="0"/>
                        <a:t>Cust_ID</a:t>
                      </a:r>
                      <a:endParaRPr lang="en-US" u="sng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Fname</a:t>
                      </a: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Lname</a:t>
                      </a: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Street</a:t>
                      </a: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City</a:t>
                      </a: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Sate</a:t>
                      </a: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ZipCode</a:t>
                      </a: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Tele_No</a:t>
                      </a: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600201"/>
          <a:ext cx="34290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095"/>
                <a:gridCol w="1117152"/>
                <a:gridCol w="1323753"/>
              </a:tblGrid>
              <a:tr h="472440">
                <a:tc>
                  <a:txBody>
                    <a:bodyPr/>
                    <a:lstStyle/>
                    <a:p>
                      <a:r>
                        <a:rPr lang="en-US" u="sng" err="1" smtClean="0"/>
                        <a:t>Cust_ID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err="1" smtClean="0"/>
                        <a:t>Acct_No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Open_Date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1143000" y="1219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533400" y="2468880"/>
          <a:ext cx="4876800" cy="44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447040">
                <a:tc>
                  <a:txBody>
                    <a:bodyPr/>
                    <a:lstStyle/>
                    <a:p>
                      <a:r>
                        <a:rPr lang="en-US" u="sng" err="1" smtClean="0"/>
                        <a:t>Acct_No</a:t>
                      </a:r>
                      <a:endParaRPr lang="en-US" u="sng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u="dash" kern="120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Branch_ID</a:t>
                      </a:r>
                      <a:endParaRPr lang="en-US" u="sng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Balance</a:t>
                      </a: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Acct_Type</a:t>
                      </a: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1371600" y="2057400"/>
            <a:ext cx="1295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33400" y="3323320"/>
          <a:ext cx="5181600" cy="4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929087"/>
                <a:gridCol w="826264"/>
                <a:gridCol w="606849"/>
                <a:gridCol w="609600"/>
                <a:gridCol w="990600"/>
              </a:tblGrid>
              <a:tr h="441960">
                <a:tc>
                  <a:txBody>
                    <a:bodyPr/>
                    <a:lstStyle/>
                    <a:p>
                      <a:r>
                        <a:rPr lang="en-US" u="sng" err="1" smtClean="0"/>
                        <a:t>Branch_ID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smtClean="0"/>
                        <a:t>Name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Street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ZipCode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1219200" y="2895600"/>
            <a:ext cx="114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33400" y="4101560"/>
          <a:ext cx="2667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5240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u="sng" err="1" smtClean="0"/>
                        <a:t>Acct_No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err="1" smtClean="0"/>
                        <a:t>Check_Limit</a:t>
                      </a:r>
                      <a:endParaRPr lang="en-US" u="non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533400" y="4771370"/>
          <a:ext cx="4114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524000"/>
                <a:gridCol w="13716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u="sng" err="1" smtClean="0"/>
                        <a:t>Acct_No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err="1" smtClean="0"/>
                        <a:t>Interest_Rate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Trans_Limit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533400" y="5472160"/>
          <a:ext cx="6248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048"/>
                <a:gridCol w="1292352"/>
                <a:gridCol w="1676400"/>
                <a:gridCol w="838200"/>
                <a:gridCol w="12954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u="sng" err="1" smtClean="0"/>
                        <a:t>Acct_No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err="1" smtClean="0"/>
                        <a:t>Loan_Amt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err="1" smtClean="0"/>
                        <a:t>Interest_Rate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533400" y="6248400"/>
          <a:ext cx="8534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645"/>
                <a:gridCol w="1135075"/>
                <a:gridCol w="1351280"/>
                <a:gridCol w="1280160"/>
                <a:gridCol w="1412240"/>
                <a:gridCol w="2286000"/>
              </a:tblGrid>
              <a:tr h="213360">
                <a:tc>
                  <a:txBody>
                    <a:bodyPr/>
                    <a:lstStyle/>
                    <a:p>
                      <a:r>
                        <a:rPr lang="en-US" u="sng" err="1" smtClean="0"/>
                        <a:t>Trans_ID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u="dash" kern="120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Acct_No</a:t>
                      </a:r>
                      <a:endParaRPr lang="en-US" sz="1800" b="1" u="dash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err="1" smtClean="0"/>
                        <a:t>Trans_Amnt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Trans_type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Trans_Date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Trans_Comts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620000" y="838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CUSTOMER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024860" y="161519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HASACCOUNT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0200" y="2514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ACCOUNT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867400" y="3352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BANKBRANCH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86530" y="406858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CHECKINGACCOUNT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800600" y="4800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SAVINGACCOUNT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98040" y="546808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LOANACCOUNT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934200" y="5943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TRANSACTION</a:t>
            </a:r>
            <a:endParaRPr lang="en-US" dirty="0"/>
          </a:p>
        </p:txBody>
      </p:sp>
      <p:sp>
        <p:nvSpPr>
          <p:cNvPr id="40" name="Freeform 39"/>
          <p:cNvSpPr/>
          <p:nvPr/>
        </p:nvSpPr>
        <p:spPr>
          <a:xfrm>
            <a:off x="381000" y="2743200"/>
            <a:ext cx="152400" cy="1558977"/>
          </a:xfrm>
          <a:custGeom>
            <a:avLst/>
            <a:gdLst>
              <a:gd name="connsiteX0" fmla="*/ 314794 w 314794"/>
              <a:gd name="connsiteY0" fmla="*/ 1514007 h 1514007"/>
              <a:gd name="connsiteX1" fmla="*/ 0 w 314794"/>
              <a:gd name="connsiteY1" fmla="*/ 824460 h 1514007"/>
              <a:gd name="connsiteX2" fmla="*/ 314794 w 314794"/>
              <a:gd name="connsiteY2" fmla="*/ 0 h 1514007"/>
              <a:gd name="connsiteX3" fmla="*/ 314794 w 314794"/>
              <a:gd name="connsiteY3" fmla="*/ 0 h 1514007"/>
              <a:gd name="connsiteX4" fmla="*/ 314794 w 314794"/>
              <a:gd name="connsiteY4" fmla="*/ 0 h 151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794" h="1514007">
                <a:moveTo>
                  <a:pt x="314794" y="1514007"/>
                </a:moveTo>
                <a:cubicBezTo>
                  <a:pt x="157397" y="1295400"/>
                  <a:pt x="0" y="1076794"/>
                  <a:pt x="0" y="824460"/>
                </a:cubicBezTo>
                <a:cubicBezTo>
                  <a:pt x="0" y="572126"/>
                  <a:pt x="314794" y="0"/>
                  <a:pt x="314794" y="0"/>
                </a:cubicBezTo>
                <a:lnTo>
                  <a:pt x="314794" y="0"/>
                </a:lnTo>
                <a:lnTo>
                  <a:pt x="314794" y="0"/>
                </a:lnTo>
              </a:path>
            </a:pathLst>
          </a:custGeom>
          <a:ln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279816" y="2728210"/>
            <a:ext cx="259830" cy="2248524"/>
          </a:xfrm>
          <a:custGeom>
            <a:avLst/>
            <a:gdLst>
              <a:gd name="connsiteX0" fmla="*/ 259830 w 259830"/>
              <a:gd name="connsiteY0" fmla="*/ 2248524 h 2248524"/>
              <a:gd name="connsiteX1" fmla="*/ 4997 w 259830"/>
              <a:gd name="connsiteY1" fmla="*/ 854439 h 2248524"/>
              <a:gd name="connsiteX2" fmla="*/ 229850 w 259830"/>
              <a:gd name="connsiteY2" fmla="*/ 0 h 2248524"/>
              <a:gd name="connsiteX3" fmla="*/ 229850 w 259830"/>
              <a:gd name="connsiteY3" fmla="*/ 0 h 224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830" h="2248524">
                <a:moveTo>
                  <a:pt x="259830" y="2248524"/>
                </a:moveTo>
                <a:cubicBezTo>
                  <a:pt x="134912" y="1738858"/>
                  <a:pt x="9994" y="1229193"/>
                  <a:pt x="4997" y="854439"/>
                </a:cubicBezTo>
                <a:cubicBezTo>
                  <a:pt x="0" y="479685"/>
                  <a:pt x="229850" y="0"/>
                  <a:pt x="229850" y="0"/>
                </a:cubicBezTo>
                <a:lnTo>
                  <a:pt x="229850" y="0"/>
                </a:lnTo>
              </a:path>
            </a:pathLst>
          </a:cu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87377" y="2653259"/>
            <a:ext cx="352269" cy="2998033"/>
          </a:xfrm>
          <a:custGeom>
            <a:avLst/>
            <a:gdLst>
              <a:gd name="connsiteX0" fmla="*/ 352269 w 352269"/>
              <a:gd name="connsiteY0" fmla="*/ 2998033 h 2998033"/>
              <a:gd name="connsiteX1" fmla="*/ 7495 w 352269"/>
              <a:gd name="connsiteY1" fmla="*/ 1199213 h 2998033"/>
              <a:gd name="connsiteX2" fmla="*/ 307298 w 352269"/>
              <a:gd name="connsiteY2" fmla="*/ 0 h 299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269" h="2998033">
                <a:moveTo>
                  <a:pt x="352269" y="2998033"/>
                </a:moveTo>
                <a:cubicBezTo>
                  <a:pt x="183629" y="2348459"/>
                  <a:pt x="14990" y="1698885"/>
                  <a:pt x="7495" y="1199213"/>
                </a:cubicBezTo>
                <a:cubicBezTo>
                  <a:pt x="0" y="699541"/>
                  <a:pt x="153649" y="349770"/>
                  <a:pt x="307298" y="0"/>
                </a:cubicBezTo>
              </a:path>
            </a:pathLst>
          </a:cu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59961" y="2580807"/>
            <a:ext cx="2023672" cy="3700072"/>
          </a:xfrm>
          <a:custGeom>
            <a:avLst/>
            <a:gdLst>
              <a:gd name="connsiteX0" fmla="*/ 2023672 w 2023672"/>
              <a:gd name="connsiteY0" fmla="*/ 3700072 h 3700072"/>
              <a:gd name="connsiteX1" fmla="*/ 1828800 w 2023672"/>
              <a:gd name="connsiteY1" fmla="*/ 3460229 h 3700072"/>
              <a:gd name="connsiteX2" fmla="*/ 1184223 w 2023672"/>
              <a:gd name="connsiteY2" fmla="*/ 3445239 h 3700072"/>
              <a:gd name="connsiteX3" fmla="*/ 299803 w 2023672"/>
              <a:gd name="connsiteY3" fmla="*/ 3445239 h 3700072"/>
              <a:gd name="connsiteX4" fmla="*/ 194872 w 2023672"/>
              <a:gd name="connsiteY4" fmla="*/ 2905593 h 3700072"/>
              <a:gd name="connsiteX5" fmla="*/ 179882 w 2023672"/>
              <a:gd name="connsiteY5" fmla="*/ 2305986 h 3700072"/>
              <a:gd name="connsiteX6" fmla="*/ 14990 w 2023672"/>
              <a:gd name="connsiteY6" fmla="*/ 1106773 h 3700072"/>
              <a:gd name="connsiteX7" fmla="*/ 89941 w 2023672"/>
              <a:gd name="connsiteY7" fmla="*/ 177383 h 3700072"/>
              <a:gd name="connsiteX8" fmla="*/ 479685 w 2023672"/>
              <a:gd name="connsiteY8" fmla="*/ 42472 h 3700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3672" h="3700072">
                <a:moveTo>
                  <a:pt x="2023672" y="3700072"/>
                </a:moveTo>
                <a:cubicBezTo>
                  <a:pt x="1996190" y="3601386"/>
                  <a:pt x="1968708" y="3502701"/>
                  <a:pt x="1828800" y="3460229"/>
                </a:cubicBezTo>
                <a:cubicBezTo>
                  <a:pt x="1688892" y="3417757"/>
                  <a:pt x="1184223" y="3445239"/>
                  <a:pt x="1184223" y="3445239"/>
                </a:cubicBezTo>
                <a:cubicBezTo>
                  <a:pt x="929390" y="3442741"/>
                  <a:pt x="464695" y="3535180"/>
                  <a:pt x="299803" y="3445239"/>
                </a:cubicBezTo>
                <a:cubicBezTo>
                  <a:pt x="134911" y="3355298"/>
                  <a:pt x="214859" y="3095469"/>
                  <a:pt x="194872" y="2905593"/>
                </a:cubicBezTo>
                <a:cubicBezTo>
                  <a:pt x="174885" y="2715717"/>
                  <a:pt x="209862" y="2605789"/>
                  <a:pt x="179882" y="2305986"/>
                </a:cubicBezTo>
                <a:cubicBezTo>
                  <a:pt x="149902" y="2006183"/>
                  <a:pt x="29980" y="1461540"/>
                  <a:pt x="14990" y="1106773"/>
                </a:cubicBezTo>
                <a:cubicBezTo>
                  <a:pt x="0" y="752006"/>
                  <a:pt x="12492" y="354766"/>
                  <a:pt x="89941" y="177383"/>
                </a:cubicBezTo>
                <a:cubicBezTo>
                  <a:pt x="167390" y="0"/>
                  <a:pt x="323537" y="21236"/>
                  <a:pt x="479685" y="42472"/>
                </a:cubicBezTo>
              </a:path>
            </a:pathLst>
          </a:cu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Physical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lvl="0"/>
            <a:r>
              <a:rPr lang="en-US"/>
              <a:t>Customer table</a:t>
            </a:r>
            <a:r>
              <a:rPr lang="en-US" smtClean="0"/>
              <a:t>:</a:t>
            </a:r>
          </a:p>
          <a:p>
            <a:pPr lvl="0"/>
            <a:endParaRPr lang="en-US"/>
          </a:p>
          <a:p>
            <a:pPr lvl="0"/>
            <a:r>
              <a:rPr lang="en-US" smtClean="0"/>
              <a:t>Fields definition</a:t>
            </a:r>
            <a:endParaRPr lang="en-US"/>
          </a:p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62000" y="1981200"/>
          <a:ext cx="777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762000"/>
                <a:gridCol w="762000"/>
                <a:gridCol w="114300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err="1" smtClean="0"/>
                        <a:t>Cust_ID</a:t>
                      </a:r>
                      <a:endParaRPr lang="en-US" u="sng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Fname</a:t>
                      </a: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Lname</a:t>
                      </a: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Street</a:t>
                      </a: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City</a:t>
                      </a: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Sate</a:t>
                      </a: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ZipCode</a:t>
                      </a: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Tele_No</a:t>
                      </a: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3048000"/>
          <a:ext cx="7010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524000"/>
                <a:gridCol w="1676400"/>
                <a:gridCol w="23622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Fields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Data 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Range of value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Constrains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err="1">
                          <a:latin typeface="Calibri"/>
                          <a:ea typeface="SimSun"/>
                          <a:cs typeface="Times New Roman"/>
                        </a:rPr>
                        <a:t>Cust_ID</a:t>
                      </a: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Int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Primary key, Not null,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Lname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Varchar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Not null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Fname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Varchar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Not null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Street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Varchar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City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Varchar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State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Varchar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Zipcode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Varchar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Tele_No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Varchar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Physical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lvl="0"/>
            <a:r>
              <a:rPr lang="en-US" err="1" smtClean="0"/>
              <a:t>HasAccount</a:t>
            </a:r>
            <a:r>
              <a:rPr lang="en-US" smtClean="0"/>
              <a:t> </a:t>
            </a:r>
            <a:r>
              <a:rPr lang="en-US"/>
              <a:t>table</a:t>
            </a:r>
            <a:r>
              <a:rPr lang="en-US" smtClean="0"/>
              <a:t>:</a:t>
            </a:r>
          </a:p>
          <a:p>
            <a:pPr lvl="0"/>
            <a:endParaRPr lang="en-US"/>
          </a:p>
          <a:p>
            <a:pPr lvl="0"/>
            <a:r>
              <a:rPr lang="en-US" smtClean="0"/>
              <a:t>Fields definition</a:t>
            </a:r>
            <a:endParaRPr lang="en-US"/>
          </a:p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62000" y="1981200"/>
          <a:ext cx="419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/>
                <a:gridCol w="1397000"/>
                <a:gridCol w="13970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>
                          <a:latin typeface="Calibri"/>
                          <a:ea typeface="SimSun"/>
                          <a:cs typeface="Times New Roman"/>
                        </a:rPr>
                        <a:t>Cust_ID</a:t>
                      </a: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>
                          <a:latin typeface="Calibri"/>
                          <a:ea typeface="SimSun"/>
                          <a:cs typeface="Times New Roman"/>
                        </a:rPr>
                        <a:t>Acct_No</a:t>
                      </a: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err="1">
                          <a:latin typeface="Calibri"/>
                          <a:ea typeface="SimSun"/>
                          <a:cs typeface="Times New Roman"/>
                        </a:rPr>
                        <a:t>Open_Date</a:t>
                      </a: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3048000"/>
          <a:ext cx="7467600" cy="289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222"/>
                <a:gridCol w="1623391"/>
                <a:gridCol w="1785730"/>
                <a:gridCol w="2516257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Fields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Data 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Range of value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Constrains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Cust_ID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Int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Primary Key, not null, reference to CUSTOMER(Cust_ID)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Acct_no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Int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Primary Key, not null, reference to ACCOUNT(Acct_NO)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Open_Date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Date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Default value: current date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Physical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Account </a:t>
            </a:r>
            <a:r>
              <a:rPr lang="en-US"/>
              <a:t>table</a:t>
            </a:r>
            <a:r>
              <a:rPr lang="en-US" smtClean="0"/>
              <a:t>:</a:t>
            </a:r>
          </a:p>
          <a:p>
            <a:pPr lvl="0"/>
            <a:endParaRPr lang="en-US"/>
          </a:p>
          <a:p>
            <a:pPr lvl="0"/>
            <a:r>
              <a:rPr lang="en-US" smtClean="0"/>
              <a:t>Fields definition</a:t>
            </a:r>
            <a:endParaRPr lang="en-US"/>
          </a:p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62000" y="1981200"/>
          <a:ext cx="4953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/>
                <a:gridCol w="1238250"/>
                <a:gridCol w="1238250"/>
                <a:gridCol w="123825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>
                          <a:latin typeface="Calibri"/>
                          <a:ea typeface="SimSun"/>
                          <a:cs typeface="Times New Roman"/>
                        </a:rPr>
                        <a:t>Acct_No</a:t>
                      </a: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Balance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dash">
                          <a:latin typeface="Calibri"/>
                          <a:ea typeface="SimSun"/>
                          <a:cs typeface="Times New Roman"/>
                        </a:rPr>
                        <a:t>Branch_ID</a:t>
                      </a: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err="1">
                          <a:latin typeface="Calibri"/>
                          <a:ea typeface="SimSun"/>
                          <a:cs typeface="Times New Roman"/>
                        </a:rPr>
                        <a:t>Acct_Type</a:t>
                      </a: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3048000"/>
          <a:ext cx="7620001" cy="2044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2133600"/>
                <a:gridCol w="2743201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SimSun"/>
                          <a:cs typeface="Times New Roman"/>
                        </a:rPr>
                        <a:t>Fields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Data 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Range of value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Constrains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Acct_No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Int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Primary Key, not null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Balance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Numeric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10 with 2 decimal digit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Default value:0.00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Branch_ID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latin typeface="Calibri"/>
                          <a:ea typeface="SimSun"/>
                          <a:cs typeface="Times New Roman"/>
                        </a:rPr>
                        <a:t>Int</a:t>
                      </a:r>
                      <a:endParaRPr lang="en-US" sz="16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Foreign Key, reference to Table Branch(Branch_ID)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Acct_Type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Varchar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SimSun"/>
                          <a:cs typeface="Times New Roman"/>
                        </a:rPr>
                        <a:t>Not null, check in {‘C’,’S’,’L’}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1042</Words>
  <Application>Microsoft Office PowerPoint</Application>
  <PresentationFormat>On-screen Show (4:3)</PresentationFormat>
  <Paragraphs>378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Bank DBMS Design</vt:lpstr>
      <vt:lpstr>Project Proposal</vt:lpstr>
      <vt:lpstr>Bank DBMS</vt:lpstr>
      <vt:lpstr>Bank DBMS</vt:lpstr>
      <vt:lpstr>EERD of bank DBMS</vt:lpstr>
      <vt:lpstr>Conceptual Design</vt:lpstr>
      <vt:lpstr>Physical Design</vt:lpstr>
      <vt:lpstr>Physical Design</vt:lpstr>
      <vt:lpstr>Physical Design</vt:lpstr>
      <vt:lpstr>Physical Design</vt:lpstr>
      <vt:lpstr>Physical Design</vt:lpstr>
      <vt:lpstr>Physical Design</vt:lpstr>
      <vt:lpstr>Physical Design</vt:lpstr>
      <vt:lpstr>Physical Design</vt:lpstr>
      <vt:lpstr>Drop customer</vt:lpstr>
      <vt:lpstr>Drop customer </vt:lpstr>
      <vt:lpstr>Add customer</vt:lpstr>
      <vt:lpstr>Open Account</vt:lpstr>
      <vt:lpstr>Open Account</vt:lpstr>
      <vt:lpstr>Slide 20</vt:lpstr>
      <vt:lpstr>Open Account</vt:lpstr>
      <vt:lpstr>Close an Account</vt:lpstr>
      <vt:lpstr>Close an Account</vt:lpstr>
      <vt:lpstr>Close an Account</vt:lpstr>
      <vt:lpstr>Close an Account</vt:lpstr>
      <vt:lpstr>Withdraw transaction</vt:lpstr>
      <vt:lpstr>Withdraw transaction</vt:lpstr>
      <vt:lpstr>Withdraw transaction</vt:lpstr>
      <vt:lpstr>Deposit Transaction</vt:lpstr>
      <vt:lpstr>Deposit Transaction</vt:lpstr>
      <vt:lpstr>Loan Payment Transaction</vt:lpstr>
      <vt:lpstr>Loan Payment Transaction</vt:lpstr>
      <vt:lpstr>Make loan payment schedule</vt:lpstr>
      <vt:lpstr>Make loan payment schedule</vt:lpstr>
      <vt:lpstr>Calculate yearly interest</vt:lpstr>
      <vt:lpstr>Calculate yearly interest</vt:lpstr>
      <vt:lpstr>monthly transactions of an account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DBMS Design</dc:title>
  <dc:creator>ln m</dc:creator>
  <cp:lastModifiedBy>ln m</cp:lastModifiedBy>
  <cp:revision>28</cp:revision>
  <dcterms:created xsi:type="dcterms:W3CDTF">2017-12-11T21:57:11Z</dcterms:created>
  <dcterms:modified xsi:type="dcterms:W3CDTF">2017-12-12T05:13:29Z</dcterms:modified>
</cp:coreProperties>
</file>