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58" r:id="rId7"/>
    <p:sldId id="263" r:id="rId8"/>
    <p:sldId id="262" r:id="rId9"/>
    <p:sldId id="264" r:id="rId10"/>
    <p:sldId id="265" r:id="rId11"/>
    <p:sldId id="266" r:id="rId12"/>
    <p:sldId id="268" r:id="rId13"/>
    <p:sldId id="267" r:id="rId14"/>
    <p:sldId id="269" r:id="rId15"/>
    <p:sldId id="270" r:id="rId16"/>
    <p:sldId id="275" r:id="rId17"/>
    <p:sldId id="276" r:id="rId18"/>
    <p:sldId id="277" r:id="rId19"/>
    <p:sldId id="278" r:id="rId20"/>
    <p:sldId id="279" r:id="rId21"/>
    <p:sldId id="281" r:id="rId22"/>
    <p:sldId id="274" r:id="rId23"/>
    <p:sldId id="271" r:id="rId24"/>
    <p:sldId id="282" r:id="rId25"/>
    <p:sldId id="283" r:id="rId26"/>
    <p:sldId id="284" r:id="rId27"/>
    <p:sldId id="285" r:id="rId28"/>
    <p:sldId id="286" r:id="rId29"/>
    <p:sldId id="287" r:id="rId30"/>
    <p:sldId id="289" r:id="rId31"/>
    <p:sldId id="288" r:id="rId32"/>
    <p:sldId id="273" r:id="rId33"/>
    <p:sldId id="272" r:id="rId34"/>
    <p:sldId id="290" r:id="rId35"/>
    <p:sldId id="291" r:id="rId36"/>
    <p:sldId id="292" r:id="rId37"/>
    <p:sldId id="293" r:id="rId38"/>
    <p:sldId id="295" r:id="rId39"/>
    <p:sldId id="294" r:id="rId40"/>
    <p:sldId id="29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a:srgbClr val="CCFF66"/>
    <a:srgbClr val="CC66FF"/>
    <a:srgbClr val="FF99CC"/>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43" d="100"/>
          <a:sy n="43" d="100"/>
        </p:scale>
        <p:origin x="1576"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E8DC-9F3E-9EB5-CD90-6BEE5AA467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4DE2ACC-D207-37FA-90FD-C16D9AD241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6CE6304-291D-1BC3-C21F-801F7C040A84}"/>
              </a:ext>
            </a:extLst>
          </p:cNvPr>
          <p:cNvSpPr>
            <a:spLocks noGrp="1"/>
          </p:cNvSpPr>
          <p:nvPr>
            <p:ph type="dt" sz="half" idx="10"/>
          </p:nvPr>
        </p:nvSpPr>
        <p:spPr/>
        <p:txBody>
          <a:bodyPr/>
          <a:lstStyle/>
          <a:p>
            <a:fld id="{C453EF24-C00E-47C6-A3C2-A39F9F9D7EC6}" type="datetimeFigureOut">
              <a:rPr lang="en-GB" smtClean="0"/>
              <a:t>07/02/2023</a:t>
            </a:fld>
            <a:endParaRPr lang="en-GB"/>
          </a:p>
        </p:txBody>
      </p:sp>
      <p:sp>
        <p:nvSpPr>
          <p:cNvPr id="5" name="Footer Placeholder 4">
            <a:extLst>
              <a:ext uri="{FF2B5EF4-FFF2-40B4-BE49-F238E27FC236}">
                <a16:creationId xmlns:a16="http://schemas.microsoft.com/office/drawing/2014/main" id="{7598804D-A359-6E86-BB39-624F5A130E4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934E37-AB3C-4DE5-E01F-1BD6A1086119}"/>
              </a:ext>
            </a:extLst>
          </p:cNvPr>
          <p:cNvSpPr>
            <a:spLocks noGrp="1"/>
          </p:cNvSpPr>
          <p:nvPr>
            <p:ph type="sldNum" sz="quarter" idx="12"/>
          </p:nvPr>
        </p:nvSpPr>
        <p:spPr/>
        <p:txBody>
          <a:bodyPr/>
          <a:lstStyle/>
          <a:p>
            <a:fld id="{251139CE-181A-4013-A516-20CBFB7B3D63}" type="slidenum">
              <a:rPr lang="en-GB" smtClean="0"/>
              <a:t>‹#›</a:t>
            </a:fld>
            <a:endParaRPr lang="en-GB"/>
          </a:p>
        </p:txBody>
      </p:sp>
    </p:spTree>
    <p:extLst>
      <p:ext uri="{BB962C8B-B14F-4D97-AF65-F5344CB8AC3E}">
        <p14:creationId xmlns:p14="http://schemas.microsoft.com/office/powerpoint/2010/main" val="3842954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9FFE6-D81B-0254-8E85-0061C6AF359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0338486-3848-96D9-90DD-AFA74C6656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AFF997-258D-43D0-2AF1-97E405CFB160}"/>
              </a:ext>
            </a:extLst>
          </p:cNvPr>
          <p:cNvSpPr>
            <a:spLocks noGrp="1"/>
          </p:cNvSpPr>
          <p:nvPr>
            <p:ph type="dt" sz="half" idx="10"/>
          </p:nvPr>
        </p:nvSpPr>
        <p:spPr/>
        <p:txBody>
          <a:bodyPr/>
          <a:lstStyle/>
          <a:p>
            <a:fld id="{C453EF24-C00E-47C6-A3C2-A39F9F9D7EC6}" type="datetimeFigureOut">
              <a:rPr lang="en-GB" smtClean="0"/>
              <a:t>07/02/2023</a:t>
            </a:fld>
            <a:endParaRPr lang="en-GB"/>
          </a:p>
        </p:txBody>
      </p:sp>
      <p:sp>
        <p:nvSpPr>
          <p:cNvPr id="5" name="Footer Placeholder 4">
            <a:extLst>
              <a:ext uri="{FF2B5EF4-FFF2-40B4-BE49-F238E27FC236}">
                <a16:creationId xmlns:a16="http://schemas.microsoft.com/office/drawing/2014/main" id="{9594CEAD-99B2-1C6D-6065-E9E8F63DEB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9E8F96-2F82-9E15-9A7F-A735AB978D39}"/>
              </a:ext>
            </a:extLst>
          </p:cNvPr>
          <p:cNvSpPr>
            <a:spLocks noGrp="1"/>
          </p:cNvSpPr>
          <p:nvPr>
            <p:ph type="sldNum" sz="quarter" idx="12"/>
          </p:nvPr>
        </p:nvSpPr>
        <p:spPr/>
        <p:txBody>
          <a:bodyPr/>
          <a:lstStyle/>
          <a:p>
            <a:fld id="{251139CE-181A-4013-A516-20CBFB7B3D63}" type="slidenum">
              <a:rPr lang="en-GB" smtClean="0"/>
              <a:t>‹#›</a:t>
            </a:fld>
            <a:endParaRPr lang="en-GB"/>
          </a:p>
        </p:txBody>
      </p:sp>
    </p:spTree>
    <p:extLst>
      <p:ext uri="{BB962C8B-B14F-4D97-AF65-F5344CB8AC3E}">
        <p14:creationId xmlns:p14="http://schemas.microsoft.com/office/powerpoint/2010/main" val="171754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E772E0-11F0-AABC-80C4-057FF9CACF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7490015-8203-487F-FA6B-5A8A119D14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8A18216-0015-B91B-B4A6-231DF20610EA}"/>
              </a:ext>
            </a:extLst>
          </p:cNvPr>
          <p:cNvSpPr>
            <a:spLocks noGrp="1"/>
          </p:cNvSpPr>
          <p:nvPr>
            <p:ph type="dt" sz="half" idx="10"/>
          </p:nvPr>
        </p:nvSpPr>
        <p:spPr/>
        <p:txBody>
          <a:bodyPr/>
          <a:lstStyle/>
          <a:p>
            <a:fld id="{C453EF24-C00E-47C6-A3C2-A39F9F9D7EC6}" type="datetimeFigureOut">
              <a:rPr lang="en-GB" smtClean="0"/>
              <a:t>07/02/2023</a:t>
            </a:fld>
            <a:endParaRPr lang="en-GB"/>
          </a:p>
        </p:txBody>
      </p:sp>
      <p:sp>
        <p:nvSpPr>
          <p:cNvPr id="5" name="Footer Placeholder 4">
            <a:extLst>
              <a:ext uri="{FF2B5EF4-FFF2-40B4-BE49-F238E27FC236}">
                <a16:creationId xmlns:a16="http://schemas.microsoft.com/office/drawing/2014/main" id="{650B0E54-063A-4CD5-1C9F-6AD8990F2D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3D8F03-60A2-1D33-DDAB-F814C275C185}"/>
              </a:ext>
            </a:extLst>
          </p:cNvPr>
          <p:cNvSpPr>
            <a:spLocks noGrp="1"/>
          </p:cNvSpPr>
          <p:nvPr>
            <p:ph type="sldNum" sz="quarter" idx="12"/>
          </p:nvPr>
        </p:nvSpPr>
        <p:spPr/>
        <p:txBody>
          <a:bodyPr/>
          <a:lstStyle/>
          <a:p>
            <a:fld id="{251139CE-181A-4013-A516-20CBFB7B3D63}" type="slidenum">
              <a:rPr lang="en-GB" smtClean="0"/>
              <a:t>‹#›</a:t>
            </a:fld>
            <a:endParaRPr lang="en-GB"/>
          </a:p>
        </p:txBody>
      </p:sp>
    </p:spTree>
    <p:extLst>
      <p:ext uri="{BB962C8B-B14F-4D97-AF65-F5344CB8AC3E}">
        <p14:creationId xmlns:p14="http://schemas.microsoft.com/office/powerpoint/2010/main" val="3024172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77AD8-66EA-A8BC-79B5-D5FABC11304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0C5D1DA-E1BA-6EA5-D7E5-D138B7ABB4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D6F03FF-74E6-ED32-ABE2-EFCF348A4D1D}"/>
              </a:ext>
            </a:extLst>
          </p:cNvPr>
          <p:cNvSpPr>
            <a:spLocks noGrp="1"/>
          </p:cNvSpPr>
          <p:nvPr>
            <p:ph type="dt" sz="half" idx="10"/>
          </p:nvPr>
        </p:nvSpPr>
        <p:spPr/>
        <p:txBody>
          <a:bodyPr/>
          <a:lstStyle/>
          <a:p>
            <a:fld id="{C453EF24-C00E-47C6-A3C2-A39F9F9D7EC6}" type="datetimeFigureOut">
              <a:rPr lang="en-GB" smtClean="0"/>
              <a:t>07/02/2023</a:t>
            </a:fld>
            <a:endParaRPr lang="en-GB"/>
          </a:p>
        </p:txBody>
      </p:sp>
      <p:sp>
        <p:nvSpPr>
          <p:cNvPr id="5" name="Footer Placeholder 4">
            <a:extLst>
              <a:ext uri="{FF2B5EF4-FFF2-40B4-BE49-F238E27FC236}">
                <a16:creationId xmlns:a16="http://schemas.microsoft.com/office/drawing/2014/main" id="{A603D6E8-E3F4-2D1D-6E4D-A84C4B255A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EBA71E-FBE6-E13D-28EC-210C5BD0C289}"/>
              </a:ext>
            </a:extLst>
          </p:cNvPr>
          <p:cNvSpPr>
            <a:spLocks noGrp="1"/>
          </p:cNvSpPr>
          <p:nvPr>
            <p:ph type="sldNum" sz="quarter" idx="12"/>
          </p:nvPr>
        </p:nvSpPr>
        <p:spPr/>
        <p:txBody>
          <a:bodyPr/>
          <a:lstStyle/>
          <a:p>
            <a:fld id="{251139CE-181A-4013-A516-20CBFB7B3D63}" type="slidenum">
              <a:rPr lang="en-GB" smtClean="0"/>
              <a:t>‹#›</a:t>
            </a:fld>
            <a:endParaRPr lang="en-GB"/>
          </a:p>
        </p:txBody>
      </p:sp>
    </p:spTree>
    <p:extLst>
      <p:ext uri="{BB962C8B-B14F-4D97-AF65-F5344CB8AC3E}">
        <p14:creationId xmlns:p14="http://schemas.microsoft.com/office/powerpoint/2010/main" val="885800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15CF3-2A3C-5491-D915-EE99B788E7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DB47598-B2F2-1048-FBAB-887CEDDDA7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489896-576D-56F3-23C6-9ECCFA667C64}"/>
              </a:ext>
            </a:extLst>
          </p:cNvPr>
          <p:cNvSpPr>
            <a:spLocks noGrp="1"/>
          </p:cNvSpPr>
          <p:nvPr>
            <p:ph type="dt" sz="half" idx="10"/>
          </p:nvPr>
        </p:nvSpPr>
        <p:spPr/>
        <p:txBody>
          <a:bodyPr/>
          <a:lstStyle/>
          <a:p>
            <a:fld id="{C453EF24-C00E-47C6-A3C2-A39F9F9D7EC6}" type="datetimeFigureOut">
              <a:rPr lang="en-GB" smtClean="0"/>
              <a:t>07/02/2023</a:t>
            </a:fld>
            <a:endParaRPr lang="en-GB"/>
          </a:p>
        </p:txBody>
      </p:sp>
      <p:sp>
        <p:nvSpPr>
          <p:cNvPr id="5" name="Footer Placeholder 4">
            <a:extLst>
              <a:ext uri="{FF2B5EF4-FFF2-40B4-BE49-F238E27FC236}">
                <a16:creationId xmlns:a16="http://schemas.microsoft.com/office/drawing/2014/main" id="{EA3A28F3-42A7-60B9-2402-F06665FAAC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F66C1E-A797-B834-D56A-5C4196D097D1}"/>
              </a:ext>
            </a:extLst>
          </p:cNvPr>
          <p:cNvSpPr>
            <a:spLocks noGrp="1"/>
          </p:cNvSpPr>
          <p:nvPr>
            <p:ph type="sldNum" sz="quarter" idx="12"/>
          </p:nvPr>
        </p:nvSpPr>
        <p:spPr/>
        <p:txBody>
          <a:bodyPr/>
          <a:lstStyle/>
          <a:p>
            <a:fld id="{251139CE-181A-4013-A516-20CBFB7B3D63}" type="slidenum">
              <a:rPr lang="en-GB" smtClean="0"/>
              <a:t>‹#›</a:t>
            </a:fld>
            <a:endParaRPr lang="en-GB"/>
          </a:p>
        </p:txBody>
      </p:sp>
    </p:spTree>
    <p:extLst>
      <p:ext uri="{BB962C8B-B14F-4D97-AF65-F5344CB8AC3E}">
        <p14:creationId xmlns:p14="http://schemas.microsoft.com/office/powerpoint/2010/main" val="1198696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E061-1D00-CC0D-FA8E-49F51DE2B0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3371983-81F1-E152-E3E9-53A44378A6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1C71300-3B5E-31C1-D796-4B187127EE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D8267BC-4A36-D455-9446-A07612A1EB54}"/>
              </a:ext>
            </a:extLst>
          </p:cNvPr>
          <p:cNvSpPr>
            <a:spLocks noGrp="1"/>
          </p:cNvSpPr>
          <p:nvPr>
            <p:ph type="dt" sz="half" idx="10"/>
          </p:nvPr>
        </p:nvSpPr>
        <p:spPr/>
        <p:txBody>
          <a:bodyPr/>
          <a:lstStyle/>
          <a:p>
            <a:fld id="{C453EF24-C00E-47C6-A3C2-A39F9F9D7EC6}" type="datetimeFigureOut">
              <a:rPr lang="en-GB" smtClean="0"/>
              <a:t>07/02/2023</a:t>
            </a:fld>
            <a:endParaRPr lang="en-GB"/>
          </a:p>
        </p:txBody>
      </p:sp>
      <p:sp>
        <p:nvSpPr>
          <p:cNvPr id="6" name="Footer Placeholder 5">
            <a:extLst>
              <a:ext uri="{FF2B5EF4-FFF2-40B4-BE49-F238E27FC236}">
                <a16:creationId xmlns:a16="http://schemas.microsoft.com/office/drawing/2014/main" id="{EC926030-FE9E-D687-D707-4B2FE7D3C17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2C5A5C9-B4A2-5669-EE85-D4B30E547F1A}"/>
              </a:ext>
            </a:extLst>
          </p:cNvPr>
          <p:cNvSpPr>
            <a:spLocks noGrp="1"/>
          </p:cNvSpPr>
          <p:nvPr>
            <p:ph type="sldNum" sz="quarter" idx="12"/>
          </p:nvPr>
        </p:nvSpPr>
        <p:spPr/>
        <p:txBody>
          <a:bodyPr/>
          <a:lstStyle/>
          <a:p>
            <a:fld id="{251139CE-181A-4013-A516-20CBFB7B3D63}" type="slidenum">
              <a:rPr lang="en-GB" smtClean="0"/>
              <a:t>‹#›</a:t>
            </a:fld>
            <a:endParaRPr lang="en-GB"/>
          </a:p>
        </p:txBody>
      </p:sp>
    </p:spTree>
    <p:extLst>
      <p:ext uri="{BB962C8B-B14F-4D97-AF65-F5344CB8AC3E}">
        <p14:creationId xmlns:p14="http://schemas.microsoft.com/office/powerpoint/2010/main" val="3952884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BA7A8-2D46-1213-0EFC-D02C7972BE8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49B9C4A-C078-0EB8-5939-E3F4A9BCFE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D25242-BE11-8ACA-F9AC-22429C24A9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FA08C7F-2498-E1C2-A266-D2F0635EE7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B990EC-3B55-D9A1-AA83-522C7AC16B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A2B203C-C56C-B1A3-1C05-C7895B3922DE}"/>
              </a:ext>
            </a:extLst>
          </p:cNvPr>
          <p:cNvSpPr>
            <a:spLocks noGrp="1"/>
          </p:cNvSpPr>
          <p:nvPr>
            <p:ph type="dt" sz="half" idx="10"/>
          </p:nvPr>
        </p:nvSpPr>
        <p:spPr/>
        <p:txBody>
          <a:bodyPr/>
          <a:lstStyle/>
          <a:p>
            <a:fld id="{C453EF24-C00E-47C6-A3C2-A39F9F9D7EC6}" type="datetimeFigureOut">
              <a:rPr lang="en-GB" smtClean="0"/>
              <a:t>07/02/2023</a:t>
            </a:fld>
            <a:endParaRPr lang="en-GB"/>
          </a:p>
        </p:txBody>
      </p:sp>
      <p:sp>
        <p:nvSpPr>
          <p:cNvPr id="8" name="Footer Placeholder 7">
            <a:extLst>
              <a:ext uri="{FF2B5EF4-FFF2-40B4-BE49-F238E27FC236}">
                <a16:creationId xmlns:a16="http://schemas.microsoft.com/office/drawing/2014/main" id="{F8C2FB59-3412-0830-EB6D-961AACA5243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91DF28-94AB-6AAE-2689-688B32F3BB49}"/>
              </a:ext>
            </a:extLst>
          </p:cNvPr>
          <p:cNvSpPr>
            <a:spLocks noGrp="1"/>
          </p:cNvSpPr>
          <p:nvPr>
            <p:ph type="sldNum" sz="quarter" idx="12"/>
          </p:nvPr>
        </p:nvSpPr>
        <p:spPr/>
        <p:txBody>
          <a:bodyPr/>
          <a:lstStyle/>
          <a:p>
            <a:fld id="{251139CE-181A-4013-A516-20CBFB7B3D63}" type="slidenum">
              <a:rPr lang="en-GB" smtClean="0"/>
              <a:t>‹#›</a:t>
            </a:fld>
            <a:endParaRPr lang="en-GB"/>
          </a:p>
        </p:txBody>
      </p:sp>
    </p:spTree>
    <p:extLst>
      <p:ext uri="{BB962C8B-B14F-4D97-AF65-F5344CB8AC3E}">
        <p14:creationId xmlns:p14="http://schemas.microsoft.com/office/powerpoint/2010/main" val="152018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EB487-2B15-5342-09D2-C443437AA36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887D00B-4C52-1191-4372-958ACCAEACAB}"/>
              </a:ext>
            </a:extLst>
          </p:cNvPr>
          <p:cNvSpPr>
            <a:spLocks noGrp="1"/>
          </p:cNvSpPr>
          <p:nvPr>
            <p:ph type="dt" sz="half" idx="10"/>
          </p:nvPr>
        </p:nvSpPr>
        <p:spPr/>
        <p:txBody>
          <a:bodyPr/>
          <a:lstStyle/>
          <a:p>
            <a:fld id="{C453EF24-C00E-47C6-A3C2-A39F9F9D7EC6}" type="datetimeFigureOut">
              <a:rPr lang="en-GB" smtClean="0"/>
              <a:t>07/02/2023</a:t>
            </a:fld>
            <a:endParaRPr lang="en-GB"/>
          </a:p>
        </p:txBody>
      </p:sp>
      <p:sp>
        <p:nvSpPr>
          <p:cNvPr id="4" name="Footer Placeholder 3">
            <a:extLst>
              <a:ext uri="{FF2B5EF4-FFF2-40B4-BE49-F238E27FC236}">
                <a16:creationId xmlns:a16="http://schemas.microsoft.com/office/drawing/2014/main" id="{0E8510CB-1115-2D6A-4CB1-74CBCCB8C7E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7DE23CF-FCEA-4494-88EA-98A96DDFF3D1}"/>
              </a:ext>
            </a:extLst>
          </p:cNvPr>
          <p:cNvSpPr>
            <a:spLocks noGrp="1"/>
          </p:cNvSpPr>
          <p:nvPr>
            <p:ph type="sldNum" sz="quarter" idx="12"/>
          </p:nvPr>
        </p:nvSpPr>
        <p:spPr/>
        <p:txBody>
          <a:bodyPr/>
          <a:lstStyle/>
          <a:p>
            <a:fld id="{251139CE-181A-4013-A516-20CBFB7B3D63}" type="slidenum">
              <a:rPr lang="en-GB" smtClean="0"/>
              <a:t>‹#›</a:t>
            </a:fld>
            <a:endParaRPr lang="en-GB"/>
          </a:p>
        </p:txBody>
      </p:sp>
    </p:spTree>
    <p:extLst>
      <p:ext uri="{BB962C8B-B14F-4D97-AF65-F5344CB8AC3E}">
        <p14:creationId xmlns:p14="http://schemas.microsoft.com/office/powerpoint/2010/main" val="2020174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21576E-CC5F-D5B4-A88D-93AF61679C95}"/>
              </a:ext>
            </a:extLst>
          </p:cNvPr>
          <p:cNvSpPr>
            <a:spLocks noGrp="1"/>
          </p:cNvSpPr>
          <p:nvPr>
            <p:ph type="dt" sz="half" idx="10"/>
          </p:nvPr>
        </p:nvSpPr>
        <p:spPr/>
        <p:txBody>
          <a:bodyPr/>
          <a:lstStyle/>
          <a:p>
            <a:fld id="{C453EF24-C00E-47C6-A3C2-A39F9F9D7EC6}" type="datetimeFigureOut">
              <a:rPr lang="en-GB" smtClean="0"/>
              <a:t>07/02/2023</a:t>
            </a:fld>
            <a:endParaRPr lang="en-GB"/>
          </a:p>
        </p:txBody>
      </p:sp>
      <p:sp>
        <p:nvSpPr>
          <p:cNvPr id="3" name="Footer Placeholder 2">
            <a:extLst>
              <a:ext uri="{FF2B5EF4-FFF2-40B4-BE49-F238E27FC236}">
                <a16:creationId xmlns:a16="http://schemas.microsoft.com/office/drawing/2014/main" id="{8DF32884-DD3E-72F6-59B6-26CBB5E7EEC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A0B15F6-9069-0C24-C521-04E18A052F1A}"/>
              </a:ext>
            </a:extLst>
          </p:cNvPr>
          <p:cNvSpPr>
            <a:spLocks noGrp="1"/>
          </p:cNvSpPr>
          <p:nvPr>
            <p:ph type="sldNum" sz="quarter" idx="12"/>
          </p:nvPr>
        </p:nvSpPr>
        <p:spPr/>
        <p:txBody>
          <a:bodyPr/>
          <a:lstStyle/>
          <a:p>
            <a:fld id="{251139CE-181A-4013-A516-20CBFB7B3D63}" type="slidenum">
              <a:rPr lang="en-GB" smtClean="0"/>
              <a:t>‹#›</a:t>
            </a:fld>
            <a:endParaRPr lang="en-GB"/>
          </a:p>
        </p:txBody>
      </p:sp>
    </p:spTree>
    <p:extLst>
      <p:ext uri="{BB962C8B-B14F-4D97-AF65-F5344CB8AC3E}">
        <p14:creationId xmlns:p14="http://schemas.microsoft.com/office/powerpoint/2010/main" val="4253257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BFE85-C75B-EF79-9739-4CDE41A36E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94B9494-A88F-3179-4CBA-02F37B3F5A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D2265F0-5E53-2837-DEA1-1438AB1969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DF97B4-E0B3-4111-C7F1-C27364AD0CBA}"/>
              </a:ext>
            </a:extLst>
          </p:cNvPr>
          <p:cNvSpPr>
            <a:spLocks noGrp="1"/>
          </p:cNvSpPr>
          <p:nvPr>
            <p:ph type="dt" sz="half" idx="10"/>
          </p:nvPr>
        </p:nvSpPr>
        <p:spPr/>
        <p:txBody>
          <a:bodyPr/>
          <a:lstStyle/>
          <a:p>
            <a:fld id="{C453EF24-C00E-47C6-A3C2-A39F9F9D7EC6}" type="datetimeFigureOut">
              <a:rPr lang="en-GB" smtClean="0"/>
              <a:t>07/02/2023</a:t>
            </a:fld>
            <a:endParaRPr lang="en-GB"/>
          </a:p>
        </p:txBody>
      </p:sp>
      <p:sp>
        <p:nvSpPr>
          <p:cNvPr id="6" name="Footer Placeholder 5">
            <a:extLst>
              <a:ext uri="{FF2B5EF4-FFF2-40B4-BE49-F238E27FC236}">
                <a16:creationId xmlns:a16="http://schemas.microsoft.com/office/drawing/2014/main" id="{0C9D5ACB-60E1-0BBD-7124-4CADDEC2470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6AE85A4-6F2F-A2AE-90F9-E74F0BBF386F}"/>
              </a:ext>
            </a:extLst>
          </p:cNvPr>
          <p:cNvSpPr>
            <a:spLocks noGrp="1"/>
          </p:cNvSpPr>
          <p:nvPr>
            <p:ph type="sldNum" sz="quarter" idx="12"/>
          </p:nvPr>
        </p:nvSpPr>
        <p:spPr/>
        <p:txBody>
          <a:bodyPr/>
          <a:lstStyle/>
          <a:p>
            <a:fld id="{251139CE-181A-4013-A516-20CBFB7B3D63}" type="slidenum">
              <a:rPr lang="en-GB" smtClean="0"/>
              <a:t>‹#›</a:t>
            </a:fld>
            <a:endParaRPr lang="en-GB"/>
          </a:p>
        </p:txBody>
      </p:sp>
    </p:spTree>
    <p:extLst>
      <p:ext uri="{BB962C8B-B14F-4D97-AF65-F5344CB8AC3E}">
        <p14:creationId xmlns:p14="http://schemas.microsoft.com/office/powerpoint/2010/main" val="4249705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ABF00-4557-3F7A-208F-8D2EB9C5B3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21E4E5D-239F-4490-3D91-5C85536641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3996B75-4F6A-EB40-8D8F-5AAF0FBBB7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C889B5-22EA-0647-DB10-DB826D97D638}"/>
              </a:ext>
            </a:extLst>
          </p:cNvPr>
          <p:cNvSpPr>
            <a:spLocks noGrp="1"/>
          </p:cNvSpPr>
          <p:nvPr>
            <p:ph type="dt" sz="half" idx="10"/>
          </p:nvPr>
        </p:nvSpPr>
        <p:spPr/>
        <p:txBody>
          <a:bodyPr/>
          <a:lstStyle/>
          <a:p>
            <a:fld id="{C453EF24-C00E-47C6-A3C2-A39F9F9D7EC6}" type="datetimeFigureOut">
              <a:rPr lang="en-GB" smtClean="0"/>
              <a:t>07/02/2023</a:t>
            </a:fld>
            <a:endParaRPr lang="en-GB"/>
          </a:p>
        </p:txBody>
      </p:sp>
      <p:sp>
        <p:nvSpPr>
          <p:cNvPr id="6" name="Footer Placeholder 5">
            <a:extLst>
              <a:ext uri="{FF2B5EF4-FFF2-40B4-BE49-F238E27FC236}">
                <a16:creationId xmlns:a16="http://schemas.microsoft.com/office/drawing/2014/main" id="{B491FD5C-3527-8877-41FC-C48D633738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FA19E8A-E5CE-0D56-F333-FB13DAE7E734}"/>
              </a:ext>
            </a:extLst>
          </p:cNvPr>
          <p:cNvSpPr>
            <a:spLocks noGrp="1"/>
          </p:cNvSpPr>
          <p:nvPr>
            <p:ph type="sldNum" sz="quarter" idx="12"/>
          </p:nvPr>
        </p:nvSpPr>
        <p:spPr/>
        <p:txBody>
          <a:bodyPr/>
          <a:lstStyle/>
          <a:p>
            <a:fld id="{251139CE-181A-4013-A516-20CBFB7B3D63}" type="slidenum">
              <a:rPr lang="en-GB" smtClean="0"/>
              <a:t>‹#›</a:t>
            </a:fld>
            <a:endParaRPr lang="en-GB"/>
          </a:p>
        </p:txBody>
      </p:sp>
    </p:spTree>
    <p:extLst>
      <p:ext uri="{BB962C8B-B14F-4D97-AF65-F5344CB8AC3E}">
        <p14:creationId xmlns:p14="http://schemas.microsoft.com/office/powerpoint/2010/main" val="4036071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402853-85CA-C2BD-1622-3C4BFEA0AF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DD61AC7-8E58-937E-FF5A-6C994475B9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06ADBC-EF31-66CA-79C3-CE9A3089DF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53EF24-C00E-47C6-A3C2-A39F9F9D7EC6}" type="datetimeFigureOut">
              <a:rPr lang="en-GB" smtClean="0"/>
              <a:t>07/02/2023</a:t>
            </a:fld>
            <a:endParaRPr lang="en-GB"/>
          </a:p>
        </p:txBody>
      </p:sp>
      <p:sp>
        <p:nvSpPr>
          <p:cNvPr id="5" name="Footer Placeholder 4">
            <a:extLst>
              <a:ext uri="{FF2B5EF4-FFF2-40B4-BE49-F238E27FC236}">
                <a16:creationId xmlns:a16="http://schemas.microsoft.com/office/drawing/2014/main" id="{ED2829C8-0A34-86AE-142E-3C8916AB45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BAE0B05-8E6B-6355-4FD7-10BF155A74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139CE-181A-4013-A516-20CBFB7B3D63}" type="slidenum">
              <a:rPr lang="en-GB" smtClean="0"/>
              <a:t>‹#›</a:t>
            </a:fld>
            <a:endParaRPr lang="en-GB"/>
          </a:p>
        </p:txBody>
      </p:sp>
    </p:spTree>
    <p:extLst>
      <p:ext uri="{BB962C8B-B14F-4D97-AF65-F5344CB8AC3E}">
        <p14:creationId xmlns:p14="http://schemas.microsoft.com/office/powerpoint/2010/main" val="729581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BE324A-59D5-5F33-54A1-A6DF8CE495C4}"/>
              </a:ext>
            </a:extLst>
          </p:cNvPr>
          <p:cNvSpPr txBox="1"/>
          <p:nvPr/>
        </p:nvSpPr>
        <p:spPr>
          <a:xfrm>
            <a:off x="3244187" y="2782669"/>
            <a:ext cx="6834761" cy="646331"/>
          </a:xfrm>
          <a:prstGeom prst="rect">
            <a:avLst/>
          </a:prstGeom>
          <a:noFill/>
        </p:spPr>
        <p:txBody>
          <a:bodyPr wrap="square" rtlCol="0">
            <a:spAutoFit/>
          </a:bodyPr>
          <a:lstStyle/>
          <a:p>
            <a:r>
              <a:rPr lang="en-GB" sz="3600" dirty="0">
                <a:latin typeface="Bahnschrift SemiBold Condensed" panose="020B0502040204020203" pitchFamily="34" charset="0"/>
                <a:ea typeface="Segoe UI Black" panose="020B0A02040204020203" pitchFamily="34" charset="0"/>
              </a:rPr>
              <a:t>Operating System – Memory Manager</a:t>
            </a:r>
          </a:p>
        </p:txBody>
      </p:sp>
      <p:sp>
        <p:nvSpPr>
          <p:cNvPr id="5" name="Rectangle 4">
            <a:extLst>
              <a:ext uri="{FF2B5EF4-FFF2-40B4-BE49-F238E27FC236}">
                <a16:creationId xmlns:a16="http://schemas.microsoft.com/office/drawing/2014/main" id="{66978E0C-24FE-7CD2-4206-DCCA719421DD}"/>
              </a:ext>
            </a:extLst>
          </p:cNvPr>
          <p:cNvSpPr/>
          <p:nvPr/>
        </p:nvSpPr>
        <p:spPr>
          <a:xfrm>
            <a:off x="4570287" y="6137385"/>
            <a:ext cx="3051425" cy="29795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latin typeface="Bahnschrift SemiBold Condensed" panose="020B0502040204020203" pitchFamily="34" charset="0"/>
              </a:rPr>
              <a:t>Prepared by Lina Al-fawzan</a:t>
            </a:r>
            <a:r>
              <a:rPr lang="en-GB" dirty="0"/>
              <a:t>.</a:t>
            </a:r>
          </a:p>
        </p:txBody>
      </p:sp>
      <p:sp>
        <p:nvSpPr>
          <p:cNvPr id="6" name="Rectangle 5">
            <a:extLst>
              <a:ext uri="{FF2B5EF4-FFF2-40B4-BE49-F238E27FC236}">
                <a16:creationId xmlns:a16="http://schemas.microsoft.com/office/drawing/2014/main" id="{4F92610F-94EB-AAEE-A5DF-9F94426E5D40}"/>
              </a:ext>
            </a:extLst>
          </p:cNvPr>
          <p:cNvSpPr/>
          <p:nvPr/>
        </p:nvSpPr>
        <p:spPr>
          <a:xfrm>
            <a:off x="-1" y="0"/>
            <a:ext cx="12192000" cy="685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537141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1455D99-41F0-FA8D-5024-73E161594DD3}"/>
              </a:ext>
            </a:extLst>
          </p:cNvPr>
          <p:cNvSpPr/>
          <p:nvPr/>
        </p:nvSpPr>
        <p:spPr>
          <a:xfrm>
            <a:off x="345698" y="344346"/>
            <a:ext cx="4036032" cy="229883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latin typeface="Agency FB" panose="020B0503020202020204" pitchFamily="34" charset="0"/>
              </a:rPr>
              <a:t>Dynamic partitioned</a:t>
            </a:r>
            <a:r>
              <a:rPr lang="en-GB" sz="3200" dirty="0">
                <a:solidFill>
                  <a:schemeClr val="tx1"/>
                </a:solidFill>
                <a:latin typeface="Agency FB" panose="020B0503020202020204" pitchFamily="34" charset="0"/>
              </a:rPr>
              <a:t> contiguous</a:t>
            </a:r>
          </a:p>
        </p:txBody>
      </p:sp>
      <p:sp>
        <p:nvSpPr>
          <p:cNvPr id="3" name="Rectangle 2">
            <a:extLst>
              <a:ext uri="{FF2B5EF4-FFF2-40B4-BE49-F238E27FC236}">
                <a16:creationId xmlns:a16="http://schemas.microsoft.com/office/drawing/2014/main" id="{472BF178-BC59-0554-1919-88C356433A86}"/>
              </a:ext>
            </a:extLst>
          </p:cNvPr>
          <p:cNvSpPr/>
          <p:nvPr/>
        </p:nvSpPr>
        <p:spPr>
          <a:xfrm>
            <a:off x="8656878" y="970881"/>
            <a:ext cx="2486346" cy="524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2171AF2C-36BD-4E08-33A1-3C98A7163036}"/>
              </a:ext>
            </a:extLst>
          </p:cNvPr>
          <p:cNvSpPr/>
          <p:nvPr/>
        </p:nvSpPr>
        <p:spPr>
          <a:xfrm>
            <a:off x="8656890" y="726856"/>
            <a:ext cx="2486346" cy="3652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latin typeface="Agency FB" panose="020B0503020202020204" pitchFamily="34" charset="0"/>
              </a:rPr>
              <a:t>OS</a:t>
            </a:r>
          </a:p>
        </p:txBody>
      </p:sp>
      <p:sp>
        <p:nvSpPr>
          <p:cNvPr id="5" name="Rectangle 4">
            <a:extLst>
              <a:ext uri="{FF2B5EF4-FFF2-40B4-BE49-F238E27FC236}">
                <a16:creationId xmlns:a16="http://schemas.microsoft.com/office/drawing/2014/main" id="{14A6EE51-FBAF-0471-E5C9-B5D04A9CE08D}"/>
              </a:ext>
            </a:extLst>
          </p:cNvPr>
          <p:cNvSpPr/>
          <p:nvPr/>
        </p:nvSpPr>
        <p:spPr>
          <a:xfrm>
            <a:off x="8656866" y="1044222"/>
            <a:ext cx="2486345" cy="156616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3200" b="1" dirty="0">
                <a:latin typeface="Consolas" panose="020B0609020204030204" pitchFamily="49" charset="0"/>
              </a:rPr>
              <a:t>JOB1</a:t>
            </a:r>
          </a:p>
        </p:txBody>
      </p:sp>
      <p:sp>
        <p:nvSpPr>
          <p:cNvPr id="6" name="Rectangle 5">
            <a:extLst>
              <a:ext uri="{FF2B5EF4-FFF2-40B4-BE49-F238E27FC236}">
                <a16:creationId xmlns:a16="http://schemas.microsoft.com/office/drawing/2014/main" id="{49300F8A-96DF-7A0B-5B65-A070DED40033}"/>
              </a:ext>
            </a:extLst>
          </p:cNvPr>
          <p:cNvSpPr/>
          <p:nvPr/>
        </p:nvSpPr>
        <p:spPr>
          <a:xfrm>
            <a:off x="2548648" y="3875352"/>
            <a:ext cx="2486345" cy="863865"/>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3200" b="1" dirty="0">
                <a:latin typeface="Consolas" panose="020B0609020204030204" pitchFamily="49" charset="0"/>
              </a:rPr>
              <a:t>JOB2</a:t>
            </a:r>
          </a:p>
        </p:txBody>
      </p:sp>
      <p:sp>
        <p:nvSpPr>
          <p:cNvPr id="8" name="TextBox 7">
            <a:extLst>
              <a:ext uri="{FF2B5EF4-FFF2-40B4-BE49-F238E27FC236}">
                <a16:creationId xmlns:a16="http://schemas.microsoft.com/office/drawing/2014/main" id="{E00F12A0-B504-AA65-9CAB-C93470B32FCD}"/>
              </a:ext>
            </a:extLst>
          </p:cNvPr>
          <p:cNvSpPr txBox="1"/>
          <p:nvPr/>
        </p:nvSpPr>
        <p:spPr>
          <a:xfrm>
            <a:off x="9083255" y="3393318"/>
            <a:ext cx="1633591" cy="400110"/>
          </a:xfrm>
          <a:prstGeom prst="rect">
            <a:avLst/>
          </a:prstGeom>
          <a:noFill/>
        </p:spPr>
        <p:txBody>
          <a:bodyPr wrap="square" rtlCol="0">
            <a:spAutoFit/>
          </a:bodyPr>
          <a:lstStyle/>
          <a:p>
            <a:r>
              <a:rPr lang="en-GB" sz="2000" dirty="0">
                <a:solidFill>
                  <a:schemeClr val="accent2">
                    <a:lumMod val="75000"/>
                  </a:schemeClr>
                </a:solidFill>
                <a:latin typeface="Consolas" panose="020B0609020204030204" pitchFamily="49" charset="0"/>
              </a:rPr>
              <a:t>Free Space</a:t>
            </a:r>
          </a:p>
        </p:txBody>
      </p:sp>
      <p:sp>
        <p:nvSpPr>
          <p:cNvPr id="11" name="Speech Bubble: Oval 10">
            <a:extLst>
              <a:ext uri="{FF2B5EF4-FFF2-40B4-BE49-F238E27FC236}">
                <a16:creationId xmlns:a16="http://schemas.microsoft.com/office/drawing/2014/main" id="{557A4A87-4C1F-14D6-5412-3AEE14A54FA6}"/>
              </a:ext>
            </a:extLst>
          </p:cNvPr>
          <p:cNvSpPr/>
          <p:nvPr/>
        </p:nvSpPr>
        <p:spPr>
          <a:xfrm>
            <a:off x="4836812" y="1972638"/>
            <a:ext cx="2126751" cy="1708356"/>
          </a:xfrm>
          <a:prstGeom prst="wedgeEllipseCallout">
            <a:avLst>
              <a:gd name="adj1" fmla="val -36292"/>
              <a:gd name="adj2" fmla="val 618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 would like 50K please!</a:t>
            </a:r>
          </a:p>
        </p:txBody>
      </p:sp>
      <p:sp>
        <p:nvSpPr>
          <p:cNvPr id="12" name="Rectangle 11">
            <a:extLst>
              <a:ext uri="{FF2B5EF4-FFF2-40B4-BE49-F238E27FC236}">
                <a16:creationId xmlns:a16="http://schemas.microsoft.com/office/drawing/2014/main" id="{9C94B7CF-726B-01DD-36E0-19A846672E5E}"/>
              </a:ext>
            </a:extLst>
          </p:cNvPr>
          <p:cNvSpPr/>
          <p:nvPr/>
        </p:nvSpPr>
        <p:spPr>
          <a:xfrm>
            <a:off x="8656866" y="2610382"/>
            <a:ext cx="2486345" cy="8638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Reserved Space (</a:t>
            </a:r>
            <a:r>
              <a:rPr lang="en-GB" dirty="0">
                <a:solidFill>
                  <a:prstClr val="black"/>
                </a:solidFill>
                <a:latin typeface="Calibri" panose="020F0502020204030204"/>
              </a:rPr>
              <a:t>5</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0K)</a:t>
            </a:r>
          </a:p>
        </p:txBody>
      </p:sp>
    </p:spTree>
    <p:extLst>
      <p:ext uri="{BB962C8B-B14F-4D97-AF65-F5344CB8AC3E}">
        <p14:creationId xmlns:p14="http://schemas.microsoft.com/office/powerpoint/2010/main" val="34387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1455D99-41F0-FA8D-5024-73E161594DD3}"/>
              </a:ext>
            </a:extLst>
          </p:cNvPr>
          <p:cNvSpPr/>
          <p:nvPr/>
        </p:nvSpPr>
        <p:spPr>
          <a:xfrm>
            <a:off x="345698" y="344346"/>
            <a:ext cx="4036032" cy="229883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latin typeface="Agency FB" panose="020B0503020202020204" pitchFamily="34" charset="0"/>
              </a:rPr>
              <a:t>Dynamic partitioned</a:t>
            </a:r>
            <a:r>
              <a:rPr lang="en-GB" sz="3200" dirty="0">
                <a:solidFill>
                  <a:schemeClr val="tx1"/>
                </a:solidFill>
                <a:latin typeface="Agency FB" panose="020B0503020202020204" pitchFamily="34" charset="0"/>
              </a:rPr>
              <a:t> contiguous</a:t>
            </a:r>
          </a:p>
        </p:txBody>
      </p:sp>
      <p:sp>
        <p:nvSpPr>
          <p:cNvPr id="3" name="Rectangle 2">
            <a:extLst>
              <a:ext uri="{FF2B5EF4-FFF2-40B4-BE49-F238E27FC236}">
                <a16:creationId xmlns:a16="http://schemas.microsoft.com/office/drawing/2014/main" id="{472BF178-BC59-0554-1919-88C356433A86}"/>
              </a:ext>
            </a:extLst>
          </p:cNvPr>
          <p:cNvSpPr/>
          <p:nvPr/>
        </p:nvSpPr>
        <p:spPr>
          <a:xfrm>
            <a:off x="8656878" y="970881"/>
            <a:ext cx="2486346" cy="524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2171AF2C-36BD-4E08-33A1-3C98A7163036}"/>
              </a:ext>
            </a:extLst>
          </p:cNvPr>
          <p:cNvSpPr/>
          <p:nvPr/>
        </p:nvSpPr>
        <p:spPr>
          <a:xfrm>
            <a:off x="8656890" y="726856"/>
            <a:ext cx="2486346" cy="3652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latin typeface="Agency FB" panose="020B0503020202020204" pitchFamily="34" charset="0"/>
              </a:rPr>
              <a:t>OS</a:t>
            </a:r>
          </a:p>
        </p:txBody>
      </p:sp>
      <p:sp>
        <p:nvSpPr>
          <p:cNvPr id="8" name="TextBox 7">
            <a:extLst>
              <a:ext uri="{FF2B5EF4-FFF2-40B4-BE49-F238E27FC236}">
                <a16:creationId xmlns:a16="http://schemas.microsoft.com/office/drawing/2014/main" id="{E00F12A0-B504-AA65-9CAB-C93470B32FCD}"/>
              </a:ext>
            </a:extLst>
          </p:cNvPr>
          <p:cNvSpPr txBox="1"/>
          <p:nvPr/>
        </p:nvSpPr>
        <p:spPr>
          <a:xfrm>
            <a:off x="9083255" y="3393318"/>
            <a:ext cx="1633591" cy="400110"/>
          </a:xfrm>
          <a:prstGeom prst="rect">
            <a:avLst/>
          </a:prstGeom>
          <a:noFill/>
        </p:spPr>
        <p:txBody>
          <a:bodyPr wrap="square" rtlCol="0">
            <a:spAutoFit/>
          </a:bodyPr>
          <a:lstStyle/>
          <a:p>
            <a:r>
              <a:rPr lang="en-GB" sz="2000" dirty="0">
                <a:solidFill>
                  <a:schemeClr val="accent2">
                    <a:lumMod val="75000"/>
                  </a:schemeClr>
                </a:solidFill>
                <a:latin typeface="Consolas" panose="020B0609020204030204" pitchFamily="49" charset="0"/>
              </a:rPr>
              <a:t>Free Space</a:t>
            </a:r>
          </a:p>
        </p:txBody>
      </p:sp>
      <p:sp>
        <p:nvSpPr>
          <p:cNvPr id="12" name="Rectangle 11">
            <a:extLst>
              <a:ext uri="{FF2B5EF4-FFF2-40B4-BE49-F238E27FC236}">
                <a16:creationId xmlns:a16="http://schemas.microsoft.com/office/drawing/2014/main" id="{9C94B7CF-726B-01DD-36E0-19A846672E5E}"/>
              </a:ext>
            </a:extLst>
          </p:cNvPr>
          <p:cNvSpPr/>
          <p:nvPr/>
        </p:nvSpPr>
        <p:spPr>
          <a:xfrm>
            <a:off x="8656866" y="1092122"/>
            <a:ext cx="2486345" cy="15661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Reserved Space (100K)</a:t>
            </a:r>
          </a:p>
        </p:txBody>
      </p:sp>
      <p:sp>
        <p:nvSpPr>
          <p:cNvPr id="5" name="Rectangle 4">
            <a:extLst>
              <a:ext uri="{FF2B5EF4-FFF2-40B4-BE49-F238E27FC236}">
                <a16:creationId xmlns:a16="http://schemas.microsoft.com/office/drawing/2014/main" id="{14A6EE51-FBAF-0471-E5C9-B5D04A9CE08D}"/>
              </a:ext>
            </a:extLst>
          </p:cNvPr>
          <p:cNvSpPr/>
          <p:nvPr/>
        </p:nvSpPr>
        <p:spPr>
          <a:xfrm>
            <a:off x="8656866" y="1092122"/>
            <a:ext cx="2486345" cy="156616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3200" b="1" dirty="0">
                <a:latin typeface="Consolas" panose="020B0609020204030204" pitchFamily="49" charset="0"/>
              </a:rPr>
              <a:t>JOB1</a:t>
            </a:r>
          </a:p>
        </p:txBody>
      </p:sp>
      <p:sp>
        <p:nvSpPr>
          <p:cNvPr id="6" name="Rectangle 5">
            <a:extLst>
              <a:ext uri="{FF2B5EF4-FFF2-40B4-BE49-F238E27FC236}">
                <a16:creationId xmlns:a16="http://schemas.microsoft.com/office/drawing/2014/main" id="{9A0F111B-C668-8C2F-0D1D-42A0800DF7BD}"/>
              </a:ext>
            </a:extLst>
          </p:cNvPr>
          <p:cNvSpPr/>
          <p:nvPr/>
        </p:nvSpPr>
        <p:spPr>
          <a:xfrm>
            <a:off x="8656866" y="2658282"/>
            <a:ext cx="2486345" cy="863865"/>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3200" b="1" dirty="0">
                <a:latin typeface="Consolas" panose="020B0609020204030204" pitchFamily="49" charset="0"/>
              </a:rPr>
              <a:t>JOB2</a:t>
            </a:r>
          </a:p>
        </p:txBody>
      </p:sp>
    </p:spTree>
    <p:extLst>
      <p:ext uri="{BB962C8B-B14F-4D97-AF65-F5344CB8AC3E}">
        <p14:creationId xmlns:p14="http://schemas.microsoft.com/office/powerpoint/2010/main" val="1558535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1455D99-41F0-FA8D-5024-73E161594DD3}"/>
              </a:ext>
            </a:extLst>
          </p:cNvPr>
          <p:cNvSpPr/>
          <p:nvPr/>
        </p:nvSpPr>
        <p:spPr>
          <a:xfrm>
            <a:off x="345698" y="344346"/>
            <a:ext cx="4036032" cy="229883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latin typeface="Agency FB" panose="020B0503020202020204" pitchFamily="34" charset="0"/>
              </a:rPr>
              <a:t>Dynamic partitioned</a:t>
            </a:r>
            <a:r>
              <a:rPr lang="en-GB" sz="3200" dirty="0">
                <a:solidFill>
                  <a:schemeClr val="tx1"/>
                </a:solidFill>
                <a:latin typeface="Agency FB" panose="020B0503020202020204" pitchFamily="34" charset="0"/>
              </a:rPr>
              <a:t> contiguous</a:t>
            </a:r>
          </a:p>
        </p:txBody>
      </p:sp>
      <p:sp>
        <p:nvSpPr>
          <p:cNvPr id="3" name="Rectangle 2">
            <a:extLst>
              <a:ext uri="{FF2B5EF4-FFF2-40B4-BE49-F238E27FC236}">
                <a16:creationId xmlns:a16="http://schemas.microsoft.com/office/drawing/2014/main" id="{472BF178-BC59-0554-1919-88C356433A86}"/>
              </a:ext>
            </a:extLst>
          </p:cNvPr>
          <p:cNvSpPr/>
          <p:nvPr/>
        </p:nvSpPr>
        <p:spPr>
          <a:xfrm>
            <a:off x="8656878" y="970881"/>
            <a:ext cx="2486346" cy="524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2171AF2C-36BD-4E08-33A1-3C98A7163036}"/>
              </a:ext>
            </a:extLst>
          </p:cNvPr>
          <p:cNvSpPr/>
          <p:nvPr/>
        </p:nvSpPr>
        <p:spPr>
          <a:xfrm>
            <a:off x="8656890" y="726856"/>
            <a:ext cx="2486346" cy="3652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latin typeface="Agency FB" panose="020B0503020202020204" pitchFamily="34" charset="0"/>
              </a:rPr>
              <a:t>OS</a:t>
            </a:r>
          </a:p>
        </p:txBody>
      </p:sp>
      <p:sp>
        <p:nvSpPr>
          <p:cNvPr id="8" name="TextBox 7">
            <a:extLst>
              <a:ext uri="{FF2B5EF4-FFF2-40B4-BE49-F238E27FC236}">
                <a16:creationId xmlns:a16="http://schemas.microsoft.com/office/drawing/2014/main" id="{E00F12A0-B504-AA65-9CAB-C93470B32FCD}"/>
              </a:ext>
            </a:extLst>
          </p:cNvPr>
          <p:cNvSpPr txBox="1"/>
          <p:nvPr/>
        </p:nvSpPr>
        <p:spPr>
          <a:xfrm>
            <a:off x="9083255" y="3393318"/>
            <a:ext cx="1633591" cy="400110"/>
          </a:xfrm>
          <a:prstGeom prst="rect">
            <a:avLst/>
          </a:prstGeom>
          <a:noFill/>
        </p:spPr>
        <p:txBody>
          <a:bodyPr wrap="square" rtlCol="0">
            <a:spAutoFit/>
          </a:bodyPr>
          <a:lstStyle/>
          <a:p>
            <a:r>
              <a:rPr lang="en-GB" sz="2000" dirty="0">
                <a:solidFill>
                  <a:schemeClr val="accent2">
                    <a:lumMod val="75000"/>
                  </a:schemeClr>
                </a:solidFill>
                <a:latin typeface="Consolas" panose="020B0609020204030204" pitchFamily="49" charset="0"/>
              </a:rPr>
              <a:t>Free Space</a:t>
            </a:r>
          </a:p>
        </p:txBody>
      </p:sp>
      <p:sp>
        <p:nvSpPr>
          <p:cNvPr id="12" name="Rectangle 11">
            <a:extLst>
              <a:ext uri="{FF2B5EF4-FFF2-40B4-BE49-F238E27FC236}">
                <a16:creationId xmlns:a16="http://schemas.microsoft.com/office/drawing/2014/main" id="{9C94B7CF-726B-01DD-36E0-19A846672E5E}"/>
              </a:ext>
            </a:extLst>
          </p:cNvPr>
          <p:cNvSpPr/>
          <p:nvPr/>
        </p:nvSpPr>
        <p:spPr>
          <a:xfrm>
            <a:off x="8656866" y="1092122"/>
            <a:ext cx="2486345" cy="15661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Free Space (100K)</a:t>
            </a:r>
          </a:p>
        </p:txBody>
      </p:sp>
      <p:sp>
        <p:nvSpPr>
          <p:cNvPr id="5" name="Rectangle 4">
            <a:extLst>
              <a:ext uri="{FF2B5EF4-FFF2-40B4-BE49-F238E27FC236}">
                <a16:creationId xmlns:a16="http://schemas.microsoft.com/office/drawing/2014/main" id="{14A6EE51-FBAF-0471-E5C9-B5D04A9CE08D}"/>
              </a:ext>
            </a:extLst>
          </p:cNvPr>
          <p:cNvSpPr/>
          <p:nvPr/>
        </p:nvSpPr>
        <p:spPr>
          <a:xfrm>
            <a:off x="8656866" y="1092122"/>
            <a:ext cx="2486345" cy="156616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3200" b="1" dirty="0">
                <a:latin typeface="Consolas" panose="020B0609020204030204" pitchFamily="49" charset="0"/>
              </a:rPr>
              <a:t>JOB1</a:t>
            </a:r>
          </a:p>
        </p:txBody>
      </p:sp>
      <p:sp>
        <p:nvSpPr>
          <p:cNvPr id="6" name="Rectangle 5">
            <a:extLst>
              <a:ext uri="{FF2B5EF4-FFF2-40B4-BE49-F238E27FC236}">
                <a16:creationId xmlns:a16="http://schemas.microsoft.com/office/drawing/2014/main" id="{9A0F111B-C668-8C2F-0D1D-42A0800DF7BD}"/>
              </a:ext>
            </a:extLst>
          </p:cNvPr>
          <p:cNvSpPr/>
          <p:nvPr/>
        </p:nvSpPr>
        <p:spPr>
          <a:xfrm>
            <a:off x="8656866" y="2658282"/>
            <a:ext cx="2486345" cy="863865"/>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3200" b="1" dirty="0">
                <a:latin typeface="Consolas" panose="020B0609020204030204" pitchFamily="49" charset="0"/>
              </a:rPr>
              <a:t>JOB2</a:t>
            </a:r>
          </a:p>
        </p:txBody>
      </p:sp>
      <p:sp>
        <p:nvSpPr>
          <p:cNvPr id="7" name="Left Brace 6">
            <a:extLst>
              <a:ext uri="{FF2B5EF4-FFF2-40B4-BE49-F238E27FC236}">
                <a16:creationId xmlns:a16="http://schemas.microsoft.com/office/drawing/2014/main" id="{BC6AFA48-D845-B76E-1613-B230FD314420}"/>
              </a:ext>
            </a:extLst>
          </p:cNvPr>
          <p:cNvSpPr/>
          <p:nvPr/>
        </p:nvSpPr>
        <p:spPr>
          <a:xfrm>
            <a:off x="8230500" y="3606229"/>
            <a:ext cx="297051" cy="260963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9" name="TextBox 8">
            <a:extLst>
              <a:ext uri="{FF2B5EF4-FFF2-40B4-BE49-F238E27FC236}">
                <a16:creationId xmlns:a16="http://schemas.microsoft.com/office/drawing/2014/main" id="{74B8DE98-1720-4933-37E2-4DE54BEB67FF}"/>
              </a:ext>
            </a:extLst>
          </p:cNvPr>
          <p:cNvSpPr txBox="1"/>
          <p:nvPr/>
        </p:nvSpPr>
        <p:spPr>
          <a:xfrm>
            <a:off x="5246351" y="4726381"/>
            <a:ext cx="3281200" cy="369332"/>
          </a:xfrm>
          <a:prstGeom prst="rect">
            <a:avLst/>
          </a:prstGeom>
          <a:noFill/>
        </p:spPr>
        <p:txBody>
          <a:bodyPr wrap="square" rtlCol="0">
            <a:spAutoFit/>
          </a:bodyPr>
          <a:lstStyle/>
          <a:p>
            <a:r>
              <a:rPr lang="en-GB" dirty="0">
                <a:latin typeface="Consolas" panose="020B0609020204030204" pitchFamily="49" charset="0"/>
              </a:rPr>
              <a:t>Remaining Memory = 300K</a:t>
            </a:r>
          </a:p>
        </p:txBody>
      </p:sp>
    </p:spTree>
    <p:extLst>
      <p:ext uri="{BB962C8B-B14F-4D97-AF65-F5344CB8AC3E}">
        <p14:creationId xmlns:p14="http://schemas.microsoft.com/office/powerpoint/2010/main" val="4280449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5"/>
                                        </p:tgtEl>
                                      </p:cBhvr>
                                    </p:animEffect>
                                    <p:anim calcmode="lin" valueType="num">
                                      <p:cBhvr>
                                        <p:cTn id="7" dur="1000"/>
                                        <p:tgtEl>
                                          <p:spTgt spid="5"/>
                                        </p:tgtEl>
                                        <p:attrNameLst>
                                          <p:attrName>ppt_x</p:attrName>
                                        </p:attrNameLst>
                                      </p:cBhvr>
                                      <p:tavLst>
                                        <p:tav tm="0">
                                          <p:val>
                                            <p:strVal val="ppt_x"/>
                                          </p:val>
                                        </p:tav>
                                        <p:tav tm="100000">
                                          <p:val>
                                            <p:strVal val="ppt_x"/>
                                          </p:val>
                                        </p:tav>
                                      </p:tavLst>
                                    </p:anim>
                                    <p:anim calcmode="lin" valueType="num">
                                      <p:cBhvr>
                                        <p:cTn id="8" dur="1000"/>
                                        <p:tgtEl>
                                          <p:spTgt spid="5"/>
                                        </p:tgtEl>
                                        <p:attrNameLst>
                                          <p:attrName>ppt_y</p:attrName>
                                        </p:attrNameLst>
                                      </p:cBhvr>
                                      <p:tavLst>
                                        <p:tav tm="0">
                                          <p:val>
                                            <p:strVal val="ppt_y"/>
                                          </p:val>
                                        </p:tav>
                                        <p:tav tm="100000">
                                          <p:val>
                                            <p:strVal val="ppt_y+.1"/>
                                          </p:val>
                                        </p:tav>
                                      </p:tavLst>
                                    </p:anim>
                                    <p:set>
                                      <p:cBhvr>
                                        <p:cTn id="9" dur="1" fill="hold">
                                          <p:stCondLst>
                                            <p:cond delay="999"/>
                                          </p:stCondLst>
                                        </p:cTn>
                                        <p:tgtEl>
                                          <p:spTgt spid="5"/>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9C387C81-5EFA-B0D2-568E-A6B6CD9EF375}"/>
              </a:ext>
            </a:extLst>
          </p:cNvPr>
          <p:cNvCxnSpPr>
            <a:cxnSpLocks/>
          </p:cNvCxnSpPr>
          <p:nvPr/>
        </p:nvCxnSpPr>
        <p:spPr>
          <a:xfrm>
            <a:off x="2774736" y="3377628"/>
            <a:ext cx="6667928"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42139E4-A97D-7DCD-39EC-58ED6B1E3504}"/>
              </a:ext>
            </a:extLst>
          </p:cNvPr>
          <p:cNvSpPr txBox="1"/>
          <p:nvPr/>
        </p:nvSpPr>
        <p:spPr>
          <a:xfrm>
            <a:off x="4075273" y="2556816"/>
            <a:ext cx="3857946" cy="769441"/>
          </a:xfrm>
          <a:prstGeom prst="rect">
            <a:avLst/>
          </a:prstGeom>
          <a:noFill/>
        </p:spPr>
        <p:txBody>
          <a:bodyPr wrap="square" rtlCol="0">
            <a:spAutoFit/>
          </a:bodyPr>
          <a:lstStyle/>
          <a:p>
            <a:pPr algn="ctr"/>
            <a:r>
              <a:rPr lang="en-GB" sz="4400" dirty="0">
                <a:latin typeface="Agency FB" panose="020B0503020202020204" pitchFamily="34" charset="0"/>
              </a:rPr>
              <a:t>FIXED PARTTIONS</a:t>
            </a:r>
          </a:p>
        </p:txBody>
      </p:sp>
      <p:sp>
        <p:nvSpPr>
          <p:cNvPr id="18" name="TextBox 17">
            <a:extLst>
              <a:ext uri="{FF2B5EF4-FFF2-40B4-BE49-F238E27FC236}">
                <a16:creationId xmlns:a16="http://schemas.microsoft.com/office/drawing/2014/main" id="{1A2564FF-8903-D919-1B54-D284A615F7CA}"/>
              </a:ext>
            </a:extLst>
          </p:cNvPr>
          <p:cNvSpPr txBox="1"/>
          <p:nvPr/>
        </p:nvSpPr>
        <p:spPr>
          <a:xfrm>
            <a:off x="4075273" y="3429000"/>
            <a:ext cx="3857946" cy="769441"/>
          </a:xfrm>
          <a:prstGeom prst="rect">
            <a:avLst/>
          </a:prstGeom>
          <a:noFill/>
        </p:spPr>
        <p:txBody>
          <a:bodyPr wrap="square" rtlCol="0">
            <a:spAutoFit/>
          </a:bodyPr>
          <a:lstStyle/>
          <a:p>
            <a:pPr algn="ctr"/>
            <a:r>
              <a:rPr lang="en-GB" sz="4400" dirty="0">
                <a:latin typeface="Agency FB" panose="020B0503020202020204" pitchFamily="34" charset="0"/>
              </a:rPr>
              <a:t>DYNAMIC PARTTIONS</a:t>
            </a:r>
          </a:p>
        </p:txBody>
      </p:sp>
    </p:spTree>
    <p:extLst>
      <p:ext uri="{BB962C8B-B14F-4D97-AF65-F5344CB8AC3E}">
        <p14:creationId xmlns:p14="http://schemas.microsoft.com/office/powerpoint/2010/main" val="18791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arn(inVertical)">
                                      <p:cBhvr>
                                        <p:cTn id="10" dur="500"/>
                                        <p:tgtEl>
                                          <p:spTgt spid="1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inVertical)">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45681A-4761-8BBA-D8DC-A163C41E026C}"/>
              </a:ext>
            </a:extLst>
          </p:cNvPr>
          <p:cNvSpPr txBox="1"/>
          <p:nvPr/>
        </p:nvSpPr>
        <p:spPr>
          <a:xfrm>
            <a:off x="1489753" y="195209"/>
            <a:ext cx="8560941" cy="923330"/>
          </a:xfrm>
          <a:prstGeom prst="rect">
            <a:avLst/>
          </a:prstGeom>
          <a:noFill/>
        </p:spPr>
        <p:txBody>
          <a:bodyPr wrap="square">
            <a:spAutoFit/>
          </a:bodyPr>
          <a:lstStyle/>
          <a:p>
            <a:pPr algn="ctr"/>
            <a:r>
              <a:rPr lang="en-GB" sz="5400" b="1" cap="none" spc="0" dirty="0">
                <a:ln/>
                <a:solidFill>
                  <a:schemeClr val="accent3"/>
                </a:solidFill>
                <a:effectLst/>
                <a:latin typeface="Agency FB" panose="020B0503020202020204" pitchFamily="34" charset="0"/>
              </a:rPr>
              <a:t>Memory Allocation Techniques</a:t>
            </a:r>
            <a:endParaRPr lang="en-GB" sz="5400" b="1" cap="none" spc="0" dirty="0">
              <a:ln/>
              <a:solidFill>
                <a:schemeClr val="accent3"/>
              </a:solidFill>
              <a:effectLst/>
            </a:endParaRPr>
          </a:p>
        </p:txBody>
      </p:sp>
      <p:sp>
        <p:nvSpPr>
          <p:cNvPr id="6" name="Rectangle: Rounded Corners 5">
            <a:extLst>
              <a:ext uri="{FF2B5EF4-FFF2-40B4-BE49-F238E27FC236}">
                <a16:creationId xmlns:a16="http://schemas.microsoft.com/office/drawing/2014/main" id="{7822B29A-B64B-4497-356E-4E41F1CD5838}"/>
              </a:ext>
            </a:extLst>
          </p:cNvPr>
          <p:cNvSpPr/>
          <p:nvPr/>
        </p:nvSpPr>
        <p:spPr>
          <a:xfrm>
            <a:off x="1489753" y="2238053"/>
            <a:ext cx="2404153" cy="3585681"/>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a:latin typeface="Agency FB" panose="020B0503020202020204" pitchFamily="34" charset="0"/>
              </a:rPr>
              <a:t>First Fit </a:t>
            </a:r>
          </a:p>
        </p:txBody>
      </p:sp>
      <p:sp>
        <p:nvSpPr>
          <p:cNvPr id="7" name="Rectangle: Rounded Corners 6">
            <a:extLst>
              <a:ext uri="{FF2B5EF4-FFF2-40B4-BE49-F238E27FC236}">
                <a16:creationId xmlns:a16="http://schemas.microsoft.com/office/drawing/2014/main" id="{166D08F8-4B61-124F-2074-73D5ED49BC31}"/>
              </a:ext>
            </a:extLst>
          </p:cNvPr>
          <p:cNvSpPr/>
          <p:nvPr/>
        </p:nvSpPr>
        <p:spPr>
          <a:xfrm>
            <a:off x="4893923" y="2238052"/>
            <a:ext cx="2404153" cy="3585681"/>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a:latin typeface="Agency FB" panose="020B0503020202020204" pitchFamily="34" charset="0"/>
              </a:rPr>
              <a:t>Best Fit </a:t>
            </a:r>
          </a:p>
        </p:txBody>
      </p:sp>
      <p:sp>
        <p:nvSpPr>
          <p:cNvPr id="8" name="Rectangle: Rounded Corners 7">
            <a:extLst>
              <a:ext uri="{FF2B5EF4-FFF2-40B4-BE49-F238E27FC236}">
                <a16:creationId xmlns:a16="http://schemas.microsoft.com/office/drawing/2014/main" id="{117546D5-A69F-1B2E-3851-C0C39BA0FBB5}"/>
              </a:ext>
            </a:extLst>
          </p:cNvPr>
          <p:cNvSpPr/>
          <p:nvPr/>
        </p:nvSpPr>
        <p:spPr>
          <a:xfrm>
            <a:off x="8166243" y="2238052"/>
            <a:ext cx="2404153" cy="3585681"/>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a:latin typeface="Agency FB" panose="020B0503020202020204" pitchFamily="34" charset="0"/>
              </a:rPr>
              <a:t>Worst Fit </a:t>
            </a:r>
          </a:p>
        </p:txBody>
      </p:sp>
    </p:spTree>
    <p:extLst>
      <p:ext uri="{BB962C8B-B14F-4D97-AF65-F5344CB8AC3E}">
        <p14:creationId xmlns:p14="http://schemas.microsoft.com/office/powerpoint/2010/main" val="3833043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45681A-4761-8BBA-D8DC-A163C41E026C}"/>
              </a:ext>
            </a:extLst>
          </p:cNvPr>
          <p:cNvSpPr txBox="1"/>
          <p:nvPr/>
        </p:nvSpPr>
        <p:spPr>
          <a:xfrm>
            <a:off x="1489753" y="195209"/>
            <a:ext cx="8560941" cy="923330"/>
          </a:xfrm>
          <a:prstGeom prst="rect">
            <a:avLst/>
          </a:prstGeom>
          <a:noFill/>
        </p:spPr>
        <p:txBody>
          <a:bodyPr wrap="square">
            <a:spAutoFit/>
          </a:bodyPr>
          <a:lstStyle/>
          <a:p>
            <a:pPr algn="ctr"/>
            <a:r>
              <a:rPr lang="en-GB" sz="5400" b="1" cap="none" spc="0" dirty="0">
                <a:ln/>
                <a:solidFill>
                  <a:schemeClr val="accent3"/>
                </a:solidFill>
                <a:effectLst/>
                <a:latin typeface="Agency FB" panose="020B0503020202020204" pitchFamily="34" charset="0"/>
              </a:rPr>
              <a:t>Memory Allocation Techniques</a:t>
            </a:r>
            <a:endParaRPr lang="en-GB" sz="5400" b="1" cap="none" spc="0" dirty="0">
              <a:ln/>
              <a:solidFill>
                <a:schemeClr val="accent3"/>
              </a:solidFill>
              <a:effectLst/>
            </a:endParaRPr>
          </a:p>
        </p:txBody>
      </p:sp>
      <p:sp>
        <p:nvSpPr>
          <p:cNvPr id="6" name="Rectangle: Rounded Corners 5">
            <a:extLst>
              <a:ext uri="{FF2B5EF4-FFF2-40B4-BE49-F238E27FC236}">
                <a16:creationId xmlns:a16="http://schemas.microsoft.com/office/drawing/2014/main" id="{7822B29A-B64B-4497-356E-4E41F1CD5838}"/>
              </a:ext>
            </a:extLst>
          </p:cNvPr>
          <p:cNvSpPr/>
          <p:nvPr/>
        </p:nvSpPr>
        <p:spPr>
          <a:xfrm>
            <a:off x="4347253" y="1523678"/>
            <a:ext cx="3039385" cy="4619947"/>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a:latin typeface="Agency FB" panose="020B0503020202020204" pitchFamily="34" charset="0"/>
              </a:rPr>
              <a:t>First Fit </a:t>
            </a:r>
          </a:p>
        </p:txBody>
      </p:sp>
      <p:sp>
        <p:nvSpPr>
          <p:cNvPr id="7" name="Rectangle: Rounded Corners 6">
            <a:extLst>
              <a:ext uri="{FF2B5EF4-FFF2-40B4-BE49-F238E27FC236}">
                <a16:creationId xmlns:a16="http://schemas.microsoft.com/office/drawing/2014/main" id="{166D08F8-4B61-124F-2074-73D5ED49BC31}"/>
              </a:ext>
            </a:extLst>
          </p:cNvPr>
          <p:cNvSpPr/>
          <p:nvPr/>
        </p:nvSpPr>
        <p:spPr>
          <a:xfrm>
            <a:off x="12737760" y="2238053"/>
            <a:ext cx="2404153" cy="3585681"/>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a:latin typeface="Agency FB" panose="020B0503020202020204" pitchFamily="34" charset="0"/>
              </a:rPr>
              <a:t>Best Fit </a:t>
            </a:r>
          </a:p>
        </p:txBody>
      </p:sp>
      <p:sp>
        <p:nvSpPr>
          <p:cNvPr id="8" name="Rectangle: Rounded Corners 7">
            <a:extLst>
              <a:ext uri="{FF2B5EF4-FFF2-40B4-BE49-F238E27FC236}">
                <a16:creationId xmlns:a16="http://schemas.microsoft.com/office/drawing/2014/main" id="{117546D5-A69F-1B2E-3851-C0C39BA0FBB5}"/>
              </a:ext>
            </a:extLst>
          </p:cNvPr>
          <p:cNvSpPr/>
          <p:nvPr/>
        </p:nvSpPr>
        <p:spPr>
          <a:xfrm>
            <a:off x="16010080" y="2238053"/>
            <a:ext cx="2404153" cy="3585681"/>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a:latin typeface="Agency FB" panose="020B0503020202020204" pitchFamily="34" charset="0"/>
              </a:rPr>
              <a:t>Worst Fit </a:t>
            </a:r>
          </a:p>
        </p:txBody>
      </p:sp>
    </p:spTree>
    <p:extLst>
      <p:ext uri="{BB962C8B-B14F-4D97-AF65-F5344CB8AC3E}">
        <p14:creationId xmlns:p14="http://schemas.microsoft.com/office/powerpoint/2010/main" val="944230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45681A-4761-8BBA-D8DC-A163C41E026C}"/>
              </a:ext>
            </a:extLst>
          </p:cNvPr>
          <p:cNvSpPr txBox="1"/>
          <p:nvPr/>
        </p:nvSpPr>
        <p:spPr>
          <a:xfrm>
            <a:off x="-624797" y="0"/>
            <a:ext cx="8560941" cy="923330"/>
          </a:xfrm>
          <a:prstGeom prst="rect">
            <a:avLst/>
          </a:prstGeom>
          <a:noFill/>
        </p:spPr>
        <p:txBody>
          <a:bodyPr wrap="square">
            <a:spAutoFit/>
          </a:bodyPr>
          <a:lstStyle/>
          <a:p>
            <a:pPr algn="ctr"/>
            <a:r>
              <a:rPr lang="en-GB" sz="5400" b="1" cap="none" spc="0" dirty="0">
                <a:ln/>
                <a:solidFill>
                  <a:schemeClr val="accent3"/>
                </a:solidFill>
                <a:effectLst/>
                <a:latin typeface="Agency FB" panose="020B0503020202020204" pitchFamily="34" charset="0"/>
              </a:rPr>
              <a:t>First Fit Allocation Techniques</a:t>
            </a:r>
            <a:endParaRPr lang="en-GB" sz="5400" b="1" cap="none" spc="0" dirty="0">
              <a:ln/>
              <a:solidFill>
                <a:schemeClr val="accent3"/>
              </a:solidFill>
              <a:effectLst/>
            </a:endParaRPr>
          </a:p>
        </p:txBody>
      </p:sp>
      <p:sp>
        <p:nvSpPr>
          <p:cNvPr id="3" name="TextBox 2">
            <a:extLst>
              <a:ext uri="{FF2B5EF4-FFF2-40B4-BE49-F238E27FC236}">
                <a16:creationId xmlns:a16="http://schemas.microsoft.com/office/drawing/2014/main" id="{2C8CAAE5-4FB7-DD90-C359-726734620825}"/>
              </a:ext>
            </a:extLst>
          </p:cNvPr>
          <p:cNvSpPr txBox="1"/>
          <p:nvPr/>
        </p:nvSpPr>
        <p:spPr>
          <a:xfrm>
            <a:off x="142875" y="923330"/>
            <a:ext cx="11444287" cy="1631216"/>
          </a:xfrm>
          <a:prstGeom prst="rect">
            <a:avLst/>
          </a:prstGeom>
          <a:noFill/>
        </p:spPr>
        <p:txBody>
          <a:bodyPr wrap="square">
            <a:spAutoFit/>
          </a:bodyPr>
          <a:lstStyle/>
          <a:p>
            <a:pPr algn="l"/>
            <a:r>
              <a:rPr lang="en-GB" sz="2000" b="0" i="0" dirty="0">
                <a:solidFill>
                  <a:schemeClr val="tx2"/>
                </a:solidFill>
                <a:effectLst/>
                <a:latin typeface="system-ui"/>
              </a:rPr>
              <a:t>According to this strategy, allocate the </a:t>
            </a:r>
            <a:r>
              <a:rPr lang="en-GB" sz="2000" b="1" i="0" dirty="0">
                <a:solidFill>
                  <a:schemeClr val="tx2"/>
                </a:solidFill>
                <a:effectLst/>
                <a:latin typeface="system-ui"/>
              </a:rPr>
              <a:t>first hole or first free partition</a:t>
            </a:r>
            <a:r>
              <a:rPr lang="en-GB" sz="2000" b="0" i="0" dirty="0">
                <a:solidFill>
                  <a:schemeClr val="tx2"/>
                </a:solidFill>
                <a:effectLst/>
                <a:latin typeface="system-ui"/>
              </a:rPr>
              <a:t> to the process that is big enough. This searching can start either from the beginning of the set of holes or from the location where the previous first-fit search ended. Searching can be stopped as soon as we find a free hole that is large enough.</a:t>
            </a:r>
          </a:p>
          <a:p>
            <a:pPr algn="l"/>
            <a:endParaRPr lang="en-GB" sz="2000" b="0" i="0" dirty="0">
              <a:solidFill>
                <a:srgbClr val="212529"/>
              </a:solidFill>
              <a:effectLst/>
              <a:latin typeface="system-ui"/>
            </a:endParaRPr>
          </a:p>
          <a:p>
            <a:pPr algn="l"/>
            <a:r>
              <a:rPr lang="en-GB" sz="2000" b="0" i="0" dirty="0">
                <a:solidFill>
                  <a:srgbClr val="212529"/>
                </a:solidFill>
                <a:effectLst>
                  <a:outerShdw blurRad="38100" dist="38100" dir="2700000" algn="tl">
                    <a:srgbClr val="000000">
                      <a:alpha val="43137"/>
                    </a:srgbClr>
                  </a:outerShdw>
                </a:effectLst>
                <a:latin typeface="system-ui"/>
              </a:rPr>
              <a:t>Let us take a look at the example given below:</a:t>
            </a:r>
          </a:p>
        </p:txBody>
      </p:sp>
      <p:sp>
        <p:nvSpPr>
          <p:cNvPr id="4" name="Rectangle 3">
            <a:extLst>
              <a:ext uri="{FF2B5EF4-FFF2-40B4-BE49-F238E27FC236}">
                <a16:creationId xmlns:a16="http://schemas.microsoft.com/office/drawing/2014/main" id="{0887B49F-87A1-AA21-F053-23C2DC04CEC3}"/>
              </a:ext>
            </a:extLst>
          </p:cNvPr>
          <p:cNvSpPr/>
          <p:nvPr/>
        </p:nvSpPr>
        <p:spPr>
          <a:xfrm>
            <a:off x="412991" y="3042569"/>
            <a:ext cx="2486346" cy="3572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049109BF-253A-8FFA-2CCA-5C01B2F4A4EF}"/>
              </a:ext>
            </a:extLst>
          </p:cNvPr>
          <p:cNvSpPr/>
          <p:nvPr/>
        </p:nvSpPr>
        <p:spPr>
          <a:xfrm>
            <a:off x="412959" y="2757724"/>
            <a:ext cx="2486346" cy="24879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gency FB" panose="020B0503020202020204" pitchFamily="34" charset="0"/>
              </a:rPr>
              <a:t>OS</a:t>
            </a:r>
          </a:p>
        </p:txBody>
      </p:sp>
      <p:sp>
        <p:nvSpPr>
          <p:cNvPr id="12" name="Rectangle 11">
            <a:extLst>
              <a:ext uri="{FF2B5EF4-FFF2-40B4-BE49-F238E27FC236}">
                <a16:creationId xmlns:a16="http://schemas.microsoft.com/office/drawing/2014/main" id="{92A98141-2BEB-AFFF-9868-370468D728E8}"/>
              </a:ext>
            </a:extLst>
          </p:cNvPr>
          <p:cNvSpPr/>
          <p:nvPr/>
        </p:nvSpPr>
        <p:spPr>
          <a:xfrm>
            <a:off x="412960" y="3625056"/>
            <a:ext cx="2486345" cy="1682500"/>
          </a:xfrm>
          <a:prstGeom prst="rect">
            <a:avLst/>
          </a:prstGeom>
          <a:solidFill>
            <a:srgbClr val="66FFC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400" b="1" dirty="0">
                <a:latin typeface="Consolas" panose="020B0609020204030204" pitchFamily="49" charset="0"/>
              </a:rPr>
              <a:t>20KB</a:t>
            </a:r>
          </a:p>
        </p:txBody>
      </p:sp>
      <p:sp>
        <p:nvSpPr>
          <p:cNvPr id="13" name="Rectangle 12">
            <a:extLst>
              <a:ext uri="{FF2B5EF4-FFF2-40B4-BE49-F238E27FC236}">
                <a16:creationId xmlns:a16="http://schemas.microsoft.com/office/drawing/2014/main" id="{2154D845-33F1-7FBF-89FC-C72E323EF07C}"/>
              </a:ext>
            </a:extLst>
          </p:cNvPr>
          <p:cNvSpPr/>
          <p:nvPr/>
        </p:nvSpPr>
        <p:spPr>
          <a:xfrm>
            <a:off x="412976" y="5307556"/>
            <a:ext cx="2486345" cy="310666"/>
          </a:xfrm>
          <a:prstGeom prst="rect">
            <a:avLst/>
          </a:prstGeom>
          <a:solidFill>
            <a:srgbClr val="CCFF6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400" b="1" dirty="0">
                <a:latin typeface="Consolas" panose="020B0609020204030204" pitchFamily="49" charset="0"/>
              </a:rPr>
              <a:t>1KB</a:t>
            </a:r>
            <a:endParaRPr lang="en-GB" sz="3200" b="1" dirty="0">
              <a:latin typeface="Consolas" panose="020B0609020204030204" pitchFamily="49" charset="0"/>
            </a:endParaRPr>
          </a:p>
        </p:txBody>
      </p:sp>
      <p:sp>
        <p:nvSpPr>
          <p:cNvPr id="14" name="Rectangle 13">
            <a:extLst>
              <a:ext uri="{FF2B5EF4-FFF2-40B4-BE49-F238E27FC236}">
                <a16:creationId xmlns:a16="http://schemas.microsoft.com/office/drawing/2014/main" id="{C2BC4698-A213-D672-0B9D-011C098D0442}"/>
              </a:ext>
            </a:extLst>
          </p:cNvPr>
          <p:cNvSpPr/>
          <p:nvPr/>
        </p:nvSpPr>
        <p:spPr>
          <a:xfrm>
            <a:off x="412976" y="5618222"/>
            <a:ext cx="2486345" cy="984875"/>
          </a:xfrm>
          <a:prstGeom prst="rect">
            <a:avLst/>
          </a:prstGeom>
          <a:solidFill>
            <a:srgbClr val="CC66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400" b="1" dirty="0">
                <a:latin typeface="Consolas" panose="020B0609020204030204" pitchFamily="49" charset="0"/>
              </a:rPr>
              <a:t>10KB</a:t>
            </a:r>
          </a:p>
        </p:txBody>
      </p:sp>
      <p:sp>
        <p:nvSpPr>
          <p:cNvPr id="15" name="Rectangle 14">
            <a:extLst>
              <a:ext uri="{FF2B5EF4-FFF2-40B4-BE49-F238E27FC236}">
                <a16:creationId xmlns:a16="http://schemas.microsoft.com/office/drawing/2014/main" id="{C4C4AC91-3A11-2902-35F9-E12589F71881}"/>
              </a:ext>
            </a:extLst>
          </p:cNvPr>
          <p:cNvSpPr/>
          <p:nvPr/>
        </p:nvSpPr>
        <p:spPr>
          <a:xfrm>
            <a:off x="412977" y="3018536"/>
            <a:ext cx="2486345" cy="606520"/>
          </a:xfrm>
          <a:prstGeom prst="rect">
            <a:avLst/>
          </a:prstGeom>
          <a:solidFill>
            <a:srgbClr val="FF99C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400" b="1" dirty="0">
                <a:latin typeface="Consolas" panose="020B0609020204030204" pitchFamily="49" charset="0"/>
              </a:rPr>
              <a:t>4KB</a:t>
            </a:r>
          </a:p>
        </p:txBody>
      </p:sp>
      <p:sp>
        <p:nvSpPr>
          <p:cNvPr id="16" name="Rectangle 15">
            <a:extLst>
              <a:ext uri="{FF2B5EF4-FFF2-40B4-BE49-F238E27FC236}">
                <a16:creationId xmlns:a16="http://schemas.microsoft.com/office/drawing/2014/main" id="{54F94D52-4505-BC84-55B8-15D0F634B605}"/>
              </a:ext>
            </a:extLst>
          </p:cNvPr>
          <p:cNvSpPr/>
          <p:nvPr/>
        </p:nvSpPr>
        <p:spPr>
          <a:xfrm>
            <a:off x="4276011" y="4303455"/>
            <a:ext cx="2486344" cy="65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Process = 10 KB</a:t>
            </a:r>
          </a:p>
        </p:txBody>
      </p:sp>
      <p:cxnSp>
        <p:nvCxnSpPr>
          <p:cNvPr id="20" name="Straight Arrow Connector 19">
            <a:extLst>
              <a:ext uri="{FF2B5EF4-FFF2-40B4-BE49-F238E27FC236}">
                <a16:creationId xmlns:a16="http://schemas.microsoft.com/office/drawing/2014/main" id="{77831710-C3E9-49C0-70F3-7B2595A3FBAA}"/>
              </a:ext>
            </a:extLst>
          </p:cNvPr>
          <p:cNvCxnSpPr>
            <a:cxnSpLocks/>
          </p:cNvCxnSpPr>
          <p:nvPr/>
        </p:nvCxnSpPr>
        <p:spPr>
          <a:xfrm flipH="1">
            <a:off x="3237691" y="3291408"/>
            <a:ext cx="1585645"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73951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2" grpId="0" animBg="1"/>
      <p:bldP spid="13" grpId="0" animBg="1"/>
      <p:bldP spid="14" grpId="0" animBg="1"/>
      <p:bldP spid="15" grpId="0"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45681A-4761-8BBA-D8DC-A163C41E026C}"/>
              </a:ext>
            </a:extLst>
          </p:cNvPr>
          <p:cNvSpPr txBox="1"/>
          <p:nvPr/>
        </p:nvSpPr>
        <p:spPr>
          <a:xfrm>
            <a:off x="-624797" y="0"/>
            <a:ext cx="8560941" cy="923330"/>
          </a:xfrm>
          <a:prstGeom prst="rect">
            <a:avLst/>
          </a:prstGeom>
          <a:noFill/>
        </p:spPr>
        <p:txBody>
          <a:bodyPr wrap="square">
            <a:spAutoFit/>
          </a:bodyPr>
          <a:lstStyle/>
          <a:p>
            <a:pPr algn="ctr"/>
            <a:r>
              <a:rPr lang="en-GB" sz="5400" b="1" cap="none" spc="0" dirty="0">
                <a:ln/>
                <a:solidFill>
                  <a:schemeClr val="accent3"/>
                </a:solidFill>
                <a:effectLst/>
                <a:latin typeface="Agency FB" panose="020B0503020202020204" pitchFamily="34" charset="0"/>
              </a:rPr>
              <a:t>First Fit Allocation Techniques</a:t>
            </a:r>
            <a:endParaRPr lang="en-GB" sz="5400" b="1" cap="none" spc="0" dirty="0">
              <a:ln/>
              <a:solidFill>
                <a:schemeClr val="accent3"/>
              </a:solidFill>
              <a:effectLst/>
            </a:endParaRPr>
          </a:p>
        </p:txBody>
      </p:sp>
      <p:sp>
        <p:nvSpPr>
          <p:cNvPr id="3" name="TextBox 2">
            <a:extLst>
              <a:ext uri="{FF2B5EF4-FFF2-40B4-BE49-F238E27FC236}">
                <a16:creationId xmlns:a16="http://schemas.microsoft.com/office/drawing/2014/main" id="{2C8CAAE5-4FB7-DD90-C359-726734620825}"/>
              </a:ext>
            </a:extLst>
          </p:cNvPr>
          <p:cNvSpPr txBox="1"/>
          <p:nvPr/>
        </p:nvSpPr>
        <p:spPr>
          <a:xfrm>
            <a:off x="142875" y="923330"/>
            <a:ext cx="11444287" cy="1631216"/>
          </a:xfrm>
          <a:prstGeom prst="rect">
            <a:avLst/>
          </a:prstGeom>
          <a:noFill/>
        </p:spPr>
        <p:txBody>
          <a:bodyPr wrap="square">
            <a:spAutoFit/>
          </a:bodyPr>
          <a:lstStyle/>
          <a:p>
            <a:pPr algn="l"/>
            <a:r>
              <a:rPr lang="en-GB" sz="2000" b="0" i="0" dirty="0">
                <a:solidFill>
                  <a:schemeClr val="tx2"/>
                </a:solidFill>
                <a:effectLst/>
                <a:latin typeface="system-ui"/>
              </a:rPr>
              <a:t>According to this strategy, allocate the </a:t>
            </a:r>
            <a:r>
              <a:rPr lang="en-GB" sz="2000" b="1" i="0" dirty="0">
                <a:solidFill>
                  <a:schemeClr val="tx2"/>
                </a:solidFill>
                <a:effectLst/>
                <a:latin typeface="system-ui"/>
              </a:rPr>
              <a:t>first hole or first free partition</a:t>
            </a:r>
            <a:r>
              <a:rPr lang="en-GB" sz="2000" b="0" i="0" dirty="0">
                <a:solidFill>
                  <a:schemeClr val="tx2"/>
                </a:solidFill>
                <a:effectLst/>
                <a:latin typeface="system-ui"/>
              </a:rPr>
              <a:t> to the process that is big enough. This searching can start either from the beginning of the set of holes or from the location where the previous first-fit search ended. Searching can be stopped as soon as we find a free hole that is large enough.</a:t>
            </a:r>
          </a:p>
          <a:p>
            <a:pPr algn="l"/>
            <a:endParaRPr lang="en-GB" sz="2000" b="0" i="0" dirty="0">
              <a:solidFill>
                <a:srgbClr val="212529"/>
              </a:solidFill>
              <a:effectLst/>
              <a:latin typeface="system-ui"/>
            </a:endParaRPr>
          </a:p>
          <a:p>
            <a:pPr algn="l"/>
            <a:r>
              <a:rPr lang="en-GB" sz="2000" b="0" i="0" dirty="0">
                <a:solidFill>
                  <a:srgbClr val="212529"/>
                </a:solidFill>
                <a:effectLst>
                  <a:outerShdw blurRad="38100" dist="38100" dir="2700000" algn="tl">
                    <a:srgbClr val="000000">
                      <a:alpha val="43137"/>
                    </a:srgbClr>
                  </a:outerShdw>
                </a:effectLst>
                <a:latin typeface="system-ui"/>
              </a:rPr>
              <a:t>Let us take a look at the example given below:</a:t>
            </a:r>
          </a:p>
        </p:txBody>
      </p:sp>
      <p:sp>
        <p:nvSpPr>
          <p:cNvPr id="4" name="Rectangle 3">
            <a:extLst>
              <a:ext uri="{FF2B5EF4-FFF2-40B4-BE49-F238E27FC236}">
                <a16:creationId xmlns:a16="http://schemas.microsoft.com/office/drawing/2014/main" id="{0887B49F-87A1-AA21-F053-23C2DC04CEC3}"/>
              </a:ext>
            </a:extLst>
          </p:cNvPr>
          <p:cNvSpPr/>
          <p:nvPr/>
        </p:nvSpPr>
        <p:spPr>
          <a:xfrm>
            <a:off x="412991" y="3042569"/>
            <a:ext cx="2486346" cy="3572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049109BF-253A-8FFA-2CCA-5C01B2F4A4EF}"/>
              </a:ext>
            </a:extLst>
          </p:cNvPr>
          <p:cNvSpPr/>
          <p:nvPr/>
        </p:nvSpPr>
        <p:spPr>
          <a:xfrm>
            <a:off x="412959" y="2757724"/>
            <a:ext cx="2486346" cy="24879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gency FB" panose="020B0503020202020204" pitchFamily="34" charset="0"/>
              </a:rPr>
              <a:t>OS</a:t>
            </a:r>
          </a:p>
        </p:txBody>
      </p:sp>
      <p:sp>
        <p:nvSpPr>
          <p:cNvPr id="12" name="Rectangle 11">
            <a:extLst>
              <a:ext uri="{FF2B5EF4-FFF2-40B4-BE49-F238E27FC236}">
                <a16:creationId xmlns:a16="http://schemas.microsoft.com/office/drawing/2014/main" id="{92A98141-2BEB-AFFF-9868-370468D728E8}"/>
              </a:ext>
            </a:extLst>
          </p:cNvPr>
          <p:cNvSpPr/>
          <p:nvPr/>
        </p:nvSpPr>
        <p:spPr>
          <a:xfrm>
            <a:off x="412960" y="3625056"/>
            <a:ext cx="2486345" cy="1682500"/>
          </a:xfrm>
          <a:prstGeom prst="rect">
            <a:avLst/>
          </a:prstGeom>
          <a:solidFill>
            <a:srgbClr val="66FFC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400" b="1" dirty="0">
                <a:latin typeface="Consolas" panose="020B0609020204030204" pitchFamily="49" charset="0"/>
              </a:rPr>
              <a:t>20KB</a:t>
            </a:r>
          </a:p>
        </p:txBody>
      </p:sp>
      <p:sp>
        <p:nvSpPr>
          <p:cNvPr id="13" name="Rectangle 12">
            <a:extLst>
              <a:ext uri="{FF2B5EF4-FFF2-40B4-BE49-F238E27FC236}">
                <a16:creationId xmlns:a16="http://schemas.microsoft.com/office/drawing/2014/main" id="{2154D845-33F1-7FBF-89FC-C72E323EF07C}"/>
              </a:ext>
            </a:extLst>
          </p:cNvPr>
          <p:cNvSpPr/>
          <p:nvPr/>
        </p:nvSpPr>
        <p:spPr>
          <a:xfrm>
            <a:off x="412976" y="5307556"/>
            <a:ext cx="2486345" cy="310666"/>
          </a:xfrm>
          <a:prstGeom prst="rect">
            <a:avLst/>
          </a:prstGeom>
          <a:solidFill>
            <a:srgbClr val="CCFF6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400" b="1" dirty="0">
                <a:latin typeface="Consolas" panose="020B0609020204030204" pitchFamily="49" charset="0"/>
              </a:rPr>
              <a:t>1KB</a:t>
            </a:r>
            <a:endParaRPr lang="en-GB" sz="3200" b="1" dirty="0">
              <a:latin typeface="Consolas" panose="020B0609020204030204" pitchFamily="49" charset="0"/>
            </a:endParaRPr>
          </a:p>
        </p:txBody>
      </p:sp>
      <p:sp>
        <p:nvSpPr>
          <p:cNvPr id="14" name="Rectangle 13">
            <a:extLst>
              <a:ext uri="{FF2B5EF4-FFF2-40B4-BE49-F238E27FC236}">
                <a16:creationId xmlns:a16="http://schemas.microsoft.com/office/drawing/2014/main" id="{C2BC4698-A213-D672-0B9D-011C098D0442}"/>
              </a:ext>
            </a:extLst>
          </p:cNvPr>
          <p:cNvSpPr/>
          <p:nvPr/>
        </p:nvSpPr>
        <p:spPr>
          <a:xfrm>
            <a:off x="412976" y="5618222"/>
            <a:ext cx="2486345" cy="984875"/>
          </a:xfrm>
          <a:prstGeom prst="rect">
            <a:avLst/>
          </a:prstGeom>
          <a:solidFill>
            <a:srgbClr val="CC66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400" b="1" dirty="0">
                <a:latin typeface="Consolas" panose="020B0609020204030204" pitchFamily="49" charset="0"/>
              </a:rPr>
              <a:t>10KB</a:t>
            </a:r>
          </a:p>
        </p:txBody>
      </p:sp>
      <p:sp>
        <p:nvSpPr>
          <p:cNvPr id="15" name="Rectangle 14">
            <a:extLst>
              <a:ext uri="{FF2B5EF4-FFF2-40B4-BE49-F238E27FC236}">
                <a16:creationId xmlns:a16="http://schemas.microsoft.com/office/drawing/2014/main" id="{C4C4AC91-3A11-2902-35F9-E12589F71881}"/>
              </a:ext>
            </a:extLst>
          </p:cNvPr>
          <p:cNvSpPr/>
          <p:nvPr/>
        </p:nvSpPr>
        <p:spPr>
          <a:xfrm>
            <a:off x="412977" y="3018536"/>
            <a:ext cx="2486345" cy="606520"/>
          </a:xfrm>
          <a:prstGeom prst="rect">
            <a:avLst/>
          </a:prstGeom>
          <a:solidFill>
            <a:srgbClr val="FF99C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400" b="1" dirty="0">
                <a:latin typeface="Consolas" panose="020B0609020204030204" pitchFamily="49" charset="0"/>
              </a:rPr>
              <a:t>4KB</a:t>
            </a:r>
          </a:p>
        </p:txBody>
      </p:sp>
      <p:sp>
        <p:nvSpPr>
          <p:cNvPr id="16" name="Rectangle 15">
            <a:extLst>
              <a:ext uri="{FF2B5EF4-FFF2-40B4-BE49-F238E27FC236}">
                <a16:creationId xmlns:a16="http://schemas.microsoft.com/office/drawing/2014/main" id="{54F94D52-4505-BC84-55B8-15D0F634B605}"/>
              </a:ext>
            </a:extLst>
          </p:cNvPr>
          <p:cNvSpPr/>
          <p:nvPr/>
        </p:nvSpPr>
        <p:spPr>
          <a:xfrm>
            <a:off x="5184061" y="4303455"/>
            <a:ext cx="2486344" cy="65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Process = 10 KB</a:t>
            </a:r>
          </a:p>
        </p:txBody>
      </p:sp>
      <p:cxnSp>
        <p:nvCxnSpPr>
          <p:cNvPr id="20" name="Straight Arrow Connector 19">
            <a:extLst>
              <a:ext uri="{FF2B5EF4-FFF2-40B4-BE49-F238E27FC236}">
                <a16:creationId xmlns:a16="http://schemas.microsoft.com/office/drawing/2014/main" id="{77831710-C3E9-49C0-70F3-7B2595A3FBAA}"/>
              </a:ext>
            </a:extLst>
          </p:cNvPr>
          <p:cNvCxnSpPr>
            <a:cxnSpLocks/>
          </p:cNvCxnSpPr>
          <p:nvPr/>
        </p:nvCxnSpPr>
        <p:spPr>
          <a:xfrm flipH="1">
            <a:off x="3229302" y="4524590"/>
            <a:ext cx="1585645"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5A0C9699-10AF-2521-E606-980228608D16}"/>
              </a:ext>
            </a:extLst>
          </p:cNvPr>
          <p:cNvSpPr txBox="1"/>
          <p:nvPr/>
        </p:nvSpPr>
        <p:spPr>
          <a:xfrm>
            <a:off x="3413859" y="4141510"/>
            <a:ext cx="1585645" cy="383080"/>
          </a:xfrm>
          <a:prstGeom prst="rect">
            <a:avLst/>
          </a:prstGeom>
          <a:noFill/>
        </p:spPr>
        <p:txBody>
          <a:bodyPr wrap="square" rtlCol="0">
            <a:spAutoFit/>
          </a:bodyPr>
          <a:lstStyle/>
          <a:p>
            <a:r>
              <a:rPr lang="en-GB" dirty="0"/>
              <a:t>Stored here</a:t>
            </a:r>
          </a:p>
        </p:txBody>
      </p:sp>
    </p:spTree>
    <p:extLst>
      <p:ext uri="{BB962C8B-B14F-4D97-AF65-F5344CB8AC3E}">
        <p14:creationId xmlns:p14="http://schemas.microsoft.com/office/powerpoint/2010/main" val="1832576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45681A-4761-8BBA-D8DC-A163C41E026C}"/>
              </a:ext>
            </a:extLst>
          </p:cNvPr>
          <p:cNvSpPr txBox="1"/>
          <p:nvPr/>
        </p:nvSpPr>
        <p:spPr>
          <a:xfrm>
            <a:off x="-211370" y="0"/>
            <a:ext cx="12614739" cy="1754326"/>
          </a:xfrm>
          <a:prstGeom prst="rect">
            <a:avLst/>
          </a:prstGeom>
          <a:noFill/>
        </p:spPr>
        <p:txBody>
          <a:bodyPr wrap="square">
            <a:spAutoFit/>
          </a:bodyPr>
          <a:lstStyle/>
          <a:p>
            <a:pPr algn="ctr"/>
            <a:r>
              <a:rPr lang="en-GB" sz="5400" b="1" cap="none" spc="0" dirty="0">
                <a:ln/>
                <a:solidFill>
                  <a:schemeClr val="accent3"/>
                </a:solidFill>
                <a:effectLst/>
                <a:latin typeface="Agency FB" panose="020B0503020202020204" pitchFamily="34" charset="0"/>
              </a:rPr>
              <a:t>Advantage and Disadvantage </a:t>
            </a:r>
            <a:r>
              <a:rPr lang="en-GB" sz="5400" b="1" dirty="0">
                <a:ln/>
                <a:solidFill>
                  <a:schemeClr val="accent3"/>
                </a:solidFill>
                <a:latin typeface="Agency FB" panose="020B0503020202020204" pitchFamily="34" charset="0"/>
              </a:rPr>
              <a:t>Of </a:t>
            </a:r>
            <a:r>
              <a:rPr lang="en-GB" sz="5400" b="1" cap="none" spc="0" dirty="0">
                <a:ln/>
                <a:solidFill>
                  <a:schemeClr val="accent3"/>
                </a:solidFill>
                <a:effectLst/>
                <a:latin typeface="Agency FB" panose="020B0503020202020204" pitchFamily="34" charset="0"/>
              </a:rPr>
              <a:t>First Fit Allocation Techniques</a:t>
            </a:r>
            <a:endParaRPr lang="en-GB" sz="5400" b="1" cap="none" spc="0" dirty="0">
              <a:ln/>
              <a:solidFill>
                <a:schemeClr val="accent3"/>
              </a:solidFill>
              <a:effectLst/>
            </a:endParaRPr>
          </a:p>
        </p:txBody>
      </p:sp>
      <p:sp>
        <p:nvSpPr>
          <p:cNvPr id="2" name="Rectangle: Rounded Corners 1">
            <a:extLst>
              <a:ext uri="{FF2B5EF4-FFF2-40B4-BE49-F238E27FC236}">
                <a16:creationId xmlns:a16="http://schemas.microsoft.com/office/drawing/2014/main" id="{63E85478-47E4-CC40-2367-9932973EC214}"/>
              </a:ext>
            </a:extLst>
          </p:cNvPr>
          <p:cNvSpPr/>
          <p:nvPr/>
        </p:nvSpPr>
        <p:spPr>
          <a:xfrm>
            <a:off x="1580507" y="3053980"/>
            <a:ext cx="2684979" cy="137418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Easy to implement</a:t>
            </a:r>
          </a:p>
        </p:txBody>
      </p:sp>
      <p:sp>
        <p:nvSpPr>
          <p:cNvPr id="3" name="Rectangle: Rounded Corners 2">
            <a:extLst>
              <a:ext uri="{FF2B5EF4-FFF2-40B4-BE49-F238E27FC236}">
                <a16:creationId xmlns:a16="http://schemas.microsoft.com/office/drawing/2014/main" id="{1BE6D655-92BB-CBDC-270A-81700D99931F}"/>
              </a:ext>
            </a:extLst>
          </p:cNvPr>
          <p:cNvSpPr/>
          <p:nvPr/>
        </p:nvSpPr>
        <p:spPr>
          <a:xfrm>
            <a:off x="4753510" y="3053980"/>
            <a:ext cx="2684979" cy="137418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Very fast</a:t>
            </a:r>
          </a:p>
        </p:txBody>
      </p:sp>
      <p:sp>
        <p:nvSpPr>
          <p:cNvPr id="4" name="Rectangle: Rounded Corners 3">
            <a:extLst>
              <a:ext uri="{FF2B5EF4-FFF2-40B4-BE49-F238E27FC236}">
                <a16:creationId xmlns:a16="http://schemas.microsoft.com/office/drawing/2014/main" id="{10D51D9B-440E-82CA-FEE8-D2CBE52854F7}"/>
              </a:ext>
            </a:extLst>
          </p:cNvPr>
          <p:cNvSpPr/>
          <p:nvPr/>
        </p:nvSpPr>
        <p:spPr>
          <a:xfrm>
            <a:off x="7926513" y="3053980"/>
            <a:ext cx="2684979" cy="137418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External fragmentation</a:t>
            </a:r>
          </a:p>
        </p:txBody>
      </p:sp>
    </p:spTree>
    <p:extLst>
      <p:ext uri="{BB962C8B-B14F-4D97-AF65-F5344CB8AC3E}">
        <p14:creationId xmlns:p14="http://schemas.microsoft.com/office/powerpoint/2010/main" val="28715022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45681A-4761-8BBA-D8DC-A163C41E026C}"/>
              </a:ext>
            </a:extLst>
          </p:cNvPr>
          <p:cNvSpPr txBox="1"/>
          <p:nvPr/>
        </p:nvSpPr>
        <p:spPr>
          <a:xfrm>
            <a:off x="-211370" y="0"/>
            <a:ext cx="12614739" cy="1754326"/>
          </a:xfrm>
          <a:prstGeom prst="rect">
            <a:avLst/>
          </a:prstGeom>
          <a:noFill/>
        </p:spPr>
        <p:txBody>
          <a:bodyPr wrap="square">
            <a:spAutoFit/>
          </a:bodyPr>
          <a:lstStyle/>
          <a:p>
            <a:pPr algn="ctr"/>
            <a:r>
              <a:rPr lang="en-GB" sz="5400" b="1" cap="none" spc="0" dirty="0">
                <a:ln/>
                <a:solidFill>
                  <a:schemeClr val="accent3"/>
                </a:solidFill>
                <a:effectLst/>
                <a:latin typeface="Agency FB" panose="020B0503020202020204" pitchFamily="34" charset="0"/>
              </a:rPr>
              <a:t>Advantage and Disadvantage </a:t>
            </a:r>
            <a:r>
              <a:rPr lang="en-GB" sz="5400" b="1" dirty="0">
                <a:ln/>
                <a:solidFill>
                  <a:schemeClr val="accent3"/>
                </a:solidFill>
                <a:latin typeface="Agency FB" panose="020B0503020202020204" pitchFamily="34" charset="0"/>
              </a:rPr>
              <a:t>Of </a:t>
            </a:r>
            <a:r>
              <a:rPr lang="en-GB" sz="5400" b="1" cap="none" spc="0" dirty="0">
                <a:ln/>
                <a:solidFill>
                  <a:schemeClr val="accent3"/>
                </a:solidFill>
                <a:effectLst/>
                <a:latin typeface="Agency FB" panose="020B0503020202020204" pitchFamily="34" charset="0"/>
              </a:rPr>
              <a:t>First Fit Allocation Techniques</a:t>
            </a:r>
            <a:endParaRPr lang="en-GB" sz="5400" b="1" cap="none" spc="0" dirty="0">
              <a:ln/>
              <a:solidFill>
                <a:schemeClr val="accent3"/>
              </a:solidFill>
              <a:effectLst/>
            </a:endParaRPr>
          </a:p>
        </p:txBody>
      </p:sp>
      <p:sp>
        <p:nvSpPr>
          <p:cNvPr id="2" name="Rectangle: Rounded Corners 1">
            <a:extLst>
              <a:ext uri="{FF2B5EF4-FFF2-40B4-BE49-F238E27FC236}">
                <a16:creationId xmlns:a16="http://schemas.microsoft.com/office/drawing/2014/main" id="{63E85478-47E4-CC40-2367-9932973EC214}"/>
              </a:ext>
            </a:extLst>
          </p:cNvPr>
          <p:cNvSpPr/>
          <p:nvPr/>
        </p:nvSpPr>
        <p:spPr>
          <a:xfrm>
            <a:off x="4181964" y="2835163"/>
            <a:ext cx="3828072" cy="190712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Easy to implement</a:t>
            </a:r>
          </a:p>
        </p:txBody>
      </p:sp>
      <p:sp>
        <p:nvSpPr>
          <p:cNvPr id="3" name="Rectangle: Rounded Corners 2">
            <a:extLst>
              <a:ext uri="{FF2B5EF4-FFF2-40B4-BE49-F238E27FC236}">
                <a16:creationId xmlns:a16="http://schemas.microsoft.com/office/drawing/2014/main" id="{1BE6D655-92BB-CBDC-270A-81700D99931F}"/>
              </a:ext>
            </a:extLst>
          </p:cNvPr>
          <p:cNvSpPr/>
          <p:nvPr/>
        </p:nvSpPr>
        <p:spPr>
          <a:xfrm>
            <a:off x="8664029" y="3190167"/>
            <a:ext cx="2684979" cy="137418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Very fast</a:t>
            </a:r>
          </a:p>
        </p:txBody>
      </p:sp>
      <p:sp>
        <p:nvSpPr>
          <p:cNvPr id="4" name="Rectangle: Rounded Corners 3">
            <a:extLst>
              <a:ext uri="{FF2B5EF4-FFF2-40B4-BE49-F238E27FC236}">
                <a16:creationId xmlns:a16="http://schemas.microsoft.com/office/drawing/2014/main" id="{10D51D9B-440E-82CA-FEE8-D2CBE52854F7}"/>
              </a:ext>
            </a:extLst>
          </p:cNvPr>
          <p:cNvSpPr/>
          <p:nvPr/>
        </p:nvSpPr>
        <p:spPr>
          <a:xfrm>
            <a:off x="11837032" y="3190167"/>
            <a:ext cx="2684979" cy="137418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External fragmentation</a:t>
            </a:r>
          </a:p>
        </p:txBody>
      </p:sp>
    </p:spTree>
    <p:extLst>
      <p:ext uri="{BB962C8B-B14F-4D97-AF65-F5344CB8AC3E}">
        <p14:creationId xmlns:p14="http://schemas.microsoft.com/office/powerpoint/2010/main" val="13248771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1">
            <a:extLst>
              <a:ext uri="{FF2B5EF4-FFF2-40B4-BE49-F238E27FC236}">
                <a16:creationId xmlns:a16="http://schemas.microsoft.com/office/drawing/2014/main" id="{D654185D-8A15-C131-D3DB-17801C143D0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30">
            <a:extLst>
              <a:ext uri="{FF2B5EF4-FFF2-40B4-BE49-F238E27FC236}">
                <a16:creationId xmlns:a16="http://schemas.microsoft.com/office/drawing/2014/main" id="{3B074604-ADB8-4182-D552-356C9B2283D9}"/>
              </a:ext>
            </a:extLst>
          </p:cNvPr>
          <p:cNvSpPr>
            <a:spLocks noChangeArrowheads="1"/>
          </p:cNvSpPr>
          <p:nvPr/>
        </p:nvSpPr>
        <p:spPr bwMode="auto">
          <a:xfrm>
            <a:off x="-133564" y="9709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Rounded Corners 2">
            <a:extLst>
              <a:ext uri="{FF2B5EF4-FFF2-40B4-BE49-F238E27FC236}">
                <a16:creationId xmlns:a16="http://schemas.microsoft.com/office/drawing/2014/main" id="{DF586041-20CA-BF22-D432-6B25A63800DA}"/>
              </a:ext>
            </a:extLst>
          </p:cNvPr>
          <p:cNvSpPr/>
          <p:nvPr/>
        </p:nvSpPr>
        <p:spPr>
          <a:xfrm>
            <a:off x="1878458" y="3326261"/>
            <a:ext cx="3215812" cy="189043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solidFill>
                  <a:schemeClr val="tx1"/>
                </a:solidFill>
                <a:latin typeface="Agency FB" panose="020B0503020202020204" pitchFamily="34" charset="0"/>
              </a:rPr>
              <a:t>Single </a:t>
            </a:r>
          </a:p>
          <a:p>
            <a:pPr algn="ctr"/>
            <a:r>
              <a:rPr lang="en-GB" sz="3200" dirty="0">
                <a:solidFill>
                  <a:schemeClr val="tx1"/>
                </a:solidFill>
                <a:latin typeface="Agency FB" panose="020B0503020202020204" pitchFamily="34" charset="0"/>
              </a:rPr>
              <a:t>contiguous</a:t>
            </a:r>
          </a:p>
        </p:txBody>
      </p:sp>
      <p:sp>
        <p:nvSpPr>
          <p:cNvPr id="4" name="Rectangle: Rounded Corners 3">
            <a:extLst>
              <a:ext uri="{FF2B5EF4-FFF2-40B4-BE49-F238E27FC236}">
                <a16:creationId xmlns:a16="http://schemas.microsoft.com/office/drawing/2014/main" id="{7A2AC7E8-9EB2-196B-B08D-4B6A0662D654}"/>
              </a:ext>
            </a:extLst>
          </p:cNvPr>
          <p:cNvSpPr/>
          <p:nvPr/>
        </p:nvSpPr>
        <p:spPr>
          <a:xfrm>
            <a:off x="7354584" y="3326260"/>
            <a:ext cx="3215812" cy="189043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latin typeface="Agency FB" panose="020B0503020202020204" pitchFamily="34" charset="0"/>
              </a:rPr>
              <a:t>Partitioned  contiguous</a:t>
            </a:r>
          </a:p>
        </p:txBody>
      </p:sp>
      <p:sp>
        <p:nvSpPr>
          <p:cNvPr id="6" name="Rectangle 5">
            <a:extLst>
              <a:ext uri="{FF2B5EF4-FFF2-40B4-BE49-F238E27FC236}">
                <a16:creationId xmlns:a16="http://schemas.microsoft.com/office/drawing/2014/main" id="{B339682A-AB70-122F-436A-C4CB5505B4E1}"/>
              </a:ext>
            </a:extLst>
          </p:cNvPr>
          <p:cNvSpPr/>
          <p:nvPr/>
        </p:nvSpPr>
        <p:spPr>
          <a:xfrm>
            <a:off x="2449008" y="1601490"/>
            <a:ext cx="7293984"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GB" sz="5400" b="1" cap="none" spc="0" dirty="0">
                <a:ln/>
                <a:solidFill>
                  <a:schemeClr val="accent3"/>
                </a:solidFill>
                <a:effectLst/>
                <a:latin typeface="Agency FB" panose="020B0503020202020204" pitchFamily="34" charset="0"/>
              </a:rPr>
              <a:t>Contiguous Memory Allocation</a:t>
            </a:r>
            <a:endParaRPr lang="en-GB" sz="5400" b="1" cap="none" spc="0" dirty="0">
              <a:ln/>
              <a:solidFill>
                <a:schemeClr val="accent3"/>
              </a:solidFill>
              <a:effectLst/>
            </a:endParaRPr>
          </a:p>
        </p:txBody>
      </p:sp>
      <p:cxnSp>
        <p:nvCxnSpPr>
          <p:cNvPr id="8" name="Connector: Elbow 7">
            <a:extLst>
              <a:ext uri="{FF2B5EF4-FFF2-40B4-BE49-F238E27FC236}">
                <a16:creationId xmlns:a16="http://schemas.microsoft.com/office/drawing/2014/main" id="{24A2C6A3-DD21-9A46-1829-B0528CCBBA89}"/>
              </a:ext>
            </a:extLst>
          </p:cNvPr>
          <p:cNvCxnSpPr>
            <a:stCxn id="6" idx="2"/>
            <a:endCxn id="3" idx="0"/>
          </p:cNvCxnSpPr>
          <p:nvPr/>
        </p:nvCxnSpPr>
        <p:spPr>
          <a:xfrm rot="5400000">
            <a:off x="4390462" y="1620722"/>
            <a:ext cx="801441" cy="2609636"/>
          </a:xfrm>
          <a:prstGeom prst="bentConnector3">
            <a:avLst/>
          </a:prstGeom>
        </p:spPr>
        <p:style>
          <a:lnRef idx="3">
            <a:schemeClr val="accent3"/>
          </a:lnRef>
          <a:fillRef idx="0">
            <a:schemeClr val="accent3"/>
          </a:fillRef>
          <a:effectRef idx="2">
            <a:schemeClr val="accent3"/>
          </a:effectRef>
          <a:fontRef idx="minor">
            <a:schemeClr val="tx1"/>
          </a:fontRef>
        </p:style>
      </p:cxnSp>
      <p:cxnSp>
        <p:nvCxnSpPr>
          <p:cNvPr id="10" name="Connector: Elbow 9">
            <a:extLst>
              <a:ext uri="{FF2B5EF4-FFF2-40B4-BE49-F238E27FC236}">
                <a16:creationId xmlns:a16="http://schemas.microsoft.com/office/drawing/2014/main" id="{2DE70F99-9F6E-3FA3-0B4A-DC10DCAD4AF2}"/>
              </a:ext>
            </a:extLst>
          </p:cNvPr>
          <p:cNvCxnSpPr>
            <a:stCxn id="6" idx="2"/>
            <a:endCxn id="4" idx="0"/>
          </p:cNvCxnSpPr>
          <p:nvPr/>
        </p:nvCxnSpPr>
        <p:spPr>
          <a:xfrm rot="16200000" flipH="1">
            <a:off x="7128525" y="1492295"/>
            <a:ext cx="801440" cy="2866490"/>
          </a:xfrm>
          <a:prstGeom prst="bentConnector3">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63179652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45681A-4761-8BBA-D8DC-A163C41E026C}"/>
              </a:ext>
            </a:extLst>
          </p:cNvPr>
          <p:cNvSpPr txBox="1"/>
          <p:nvPr/>
        </p:nvSpPr>
        <p:spPr>
          <a:xfrm>
            <a:off x="-211370" y="0"/>
            <a:ext cx="12614739" cy="1754326"/>
          </a:xfrm>
          <a:prstGeom prst="rect">
            <a:avLst/>
          </a:prstGeom>
          <a:noFill/>
        </p:spPr>
        <p:txBody>
          <a:bodyPr wrap="square">
            <a:spAutoFit/>
          </a:bodyPr>
          <a:lstStyle/>
          <a:p>
            <a:pPr algn="ctr"/>
            <a:r>
              <a:rPr lang="en-GB" sz="5400" b="1" cap="none" spc="0" dirty="0">
                <a:ln/>
                <a:solidFill>
                  <a:schemeClr val="accent3"/>
                </a:solidFill>
                <a:effectLst/>
                <a:latin typeface="Agency FB" panose="020B0503020202020204" pitchFamily="34" charset="0"/>
              </a:rPr>
              <a:t>Advantage and Disadvantage </a:t>
            </a:r>
            <a:r>
              <a:rPr lang="en-GB" sz="5400" b="1" dirty="0">
                <a:ln/>
                <a:solidFill>
                  <a:schemeClr val="accent3"/>
                </a:solidFill>
                <a:latin typeface="Agency FB" panose="020B0503020202020204" pitchFamily="34" charset="0"/>
              </a:rPr>
              <a:t>Of </a:t>
            </a:r>
            <a:r>
              <a:rPr lang="en-GB" sz="5400" b="1" cap="none" spc="0" dirty="0">
                <a:ln/>
                <a:solidFill>
                  <a:schemeClr val="accent3"/>
                </a:solidFill>
                <a:effectLst/>
                <a:latin typeface="Agency FB" panose="020B0503020202020204" pitchFamily="34" charset="0"/>
              </a:rPr>
              <a:t>First Fit Allocation Techniques</a:t>
            </a:r>
            <a:endParaRPr lang="en-GB" sz="5400" b="1" cap="none" spc="0" dirty="0">
              <a:ln/>
              <a:solidFill>
                <a:schemeClr val="accent3"/>
              </a:solidFill>
              <a:effectLst/>
            </a:endParaRPr>
          </a:p>
        </p:txBody>
      </p:sp>
      <p:sp>
        <p:nvSpPr>
          <p:cNvPr id="2" name="Rectangle: Rounded Corners 1">
            <a:extLst>
              <a:ext uri="{FF2B5EF4-FFF2-40B4-BE49-F238E27FC236}">
                <a16:creationId xmlns:a16="http://schemas.microsoft.com/office/drawing/2014/main" id="{63E85478-47E4-CC40-2367-9932973EC214}"/>
              </a:ext>
            </a:extLst>
          </p:cNvPr>
          <p:cNvSpPr/>
          <p:nvPr/>
        </p:nvSpPr>
        <p:spPr>
          <a:xfrm>
            <a:off x="-1342490" y="3053980"/>
            <a:ext cx="2684979" cy="137418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Easy to implement</a:t>
            </a:r>
          </a:p>
        </p:txBody>
      </p:sp>
      <p:sp>
        <p:nvSpPr>
          <p:cNvPr id="3" name="Rectangle: Rounded Corners 2">
            <a:extLst>
              <a:ext uri="{FF2B5EF4-FFF2-40B4-BE49-F238E27FC236}">
                <a16:creationId xmlns:a16="http://schemas.microsoft.com/office/drawing/2014/main" id="{1BE6D655-92BB-CBDC-270A-81700D99931F}"/>
              </a:ext>
            </a:extLst>
          </p:cNvPr>
          <p:cNvSpPr/>
          <p:nvPr/>
        </p:nvSpPr>
        <p:spPr>
          <a:xfrm>
            <a:off x="3741834" y="2512072"/>
            <a:ext cx="4409945" cy="229623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Very fast</a:t>
            </a:r>
          </a:p>
        </p:txBody>
      </p:sp>
      <p:sp>
        <p:nvSpPr>
          <p:cNvPr id="4" name="Rectangle: Rounded Corners 3">
            <a:extLst>
              <a:ext uri="{FF2B5EF4-FFF2-40B4-BE49-F238E27FC236}">
                <a16:creationId xmlns:a16="http://schemas.microsoft.com/office/drawing/2014/main" id="{10D51D9B-440E-82CA-FEE8-D2CBE52854F7}"/>
              </a:ext>
            </a:extLst>
          </p:cNvPr>
          <p:cNvSpPr/>
          <p:nvPr/>
        </p:nvSpPr>
        <p:spPr>
          <a:xfrm>
            <a:off x="10436249" y="3053980"/>
            <a:ext cx="2684979" cy="137418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External fragmentation</a:t>
            </a:r>
          </a:p>
        </p:txBody>
      </p:sp>
    </p:spTree>
    <p:extLst>
      <p:ext uri="{BB962C8B-B14F-4D97-AF65-F5344CB8AC3E}">
        <p14:creationId xmlns:p14="http://schemas.microsoft.com/office/powerpoint/2010/main" val="16081081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45681A-4761-8BBA-D8DC-A163C41E026C}"/>
              </a:ext>
            </a:extLst>
          </p:cNvPr>
          <p:cNvSpPr txBox="1"/>
          <p:nvPr/>
        </p:nvSpPr>
        <p:spPr>
          <a:xfrm>
            <a:off x="-211370" y="0"/>
            <a:ext cx="12614739" cy="1754326"/>
          </a:xfrm>
          <a:prstGeom prst="rect">
            <a:avLst/>
          </a:prstGeom>
          <a:noFill/>
        </p:spPr>
        <p:txBody>
          <a:bodyPr wrap="square">
            <a:spAutoFit/>
          </a:bodyPr>
          <a:lstStyle/>
          <a:p>
            <a:pPr algn="ctr"/>
            <a:r>
              <a:rPr lang="en-GB" sz="5400" b="1" cap="none" spc="0" dirty="0">
                <a:ln/>
                <a:solidFill>
                  <a:schemeClr val="accent3"/>
                </a:solidFill>
                <a:effectLst/>
                <a:latin typeface="Agency FB" panose="020B0503020202020204" pitchFamily="34" charset="0"/>
              </a:rPr>
              <a:t>Advantage and Disadvantage </a:t>
            </a:r>
            <a:r>
              <a:rPr lang="en-GB" sz="5400" b="1" dirty="0">
                <a:ln/>
                <a:solidFill>
                  <a:schemeClr val="accent3"/>
                </a:solidFill>
                <a:latin typeface="Agency FB" panose="020B0503020202020204" pitchFamily="34" charset="0"/>
              </a:rPr>
              <a:t>Of </a:t>
            </a:r>
            <a:r>
              <a:rPr lang="en-GB" sz="5400" b="1" cap="none" spc="0" dirty="0">
                <a:ln/>
                <a:solidFill>
                  <a:schemeClr val="accent3"/>
                </a:solidFill>
                <a:effectLst/>
                <a:latin typeface="Agency FB" panose="020B0503020202020204" pitchFamily="34" charset="0"/>
              </a:rPr>
              <a:t>First Fit Allocation Techniques</a:t>
            </a:r>
            <a:endParaRPr lang="en-GB" sz="5400" b="1" cap="none" spc="0" dirty="0">
              <a:ln/>
              <a:solidFill>
                <a:schemeClr val="accent3"/>
              </a:solidFill>
              <a:effectLst/>
            </a:endParaRPr>
          </a:p>
        </p:txBody>
      </p:sp>
      <p:sp>
        <p:nvSpPr>
          <p:cNvPr id="2" name="Rectangle: Rounded Corners 1">
            <a:extLst>
              <a:ext uri="{FF2B5EF4-FFF2-40B4-BE49-F238E27FC236}">
                <a16:creationId xmlns:a16="http://schemas.microsoft.com/office/drawing/2014/main" id="{63E85478-47E4-CC40-2367-9932973EC214}"/>
              </a:ext>
            </a:extLst>
          </p:cNvPr>
          <p:cNvSpPr/>
          <p:nvPr/>
        </p:nvSpPr>
        <p:spPr>
          <a:xfrm>
            <a:off x="-1342490" y="3053980"/>
            <a:ext cx="2684979" cy="137418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Easy to implement</a:t>
            </a:r>
          </a:p>
        </p:txBody>
      </p:sp>
      <p:sp>
        <p:nvSpPr>
          <p:cNvPr id="3" name="Rectangle: Rounded Corners 2">
            <a:extLst>
              <a:ext uri="{FF2B5EF4-FFF2-40B4-BE49-F238E27FC236}">
                <a16:creationId xmlns:a16="http://schemas.microsoft.com/office/drawing/2014/main" id="{1BE6D655-92BB-CBDC-270A-81700D99931F}"/>
              </a:ext>
            </a:extLst>
          </p:cNvPr>
          <p:cNvSpPr/>
          <p:nvPr/>
        </p:nvSpPr>
        <p:spPr>
          <a:xfrm>
            <a:off x="1830513" y="3053980"/>
            <a:ext cx="2684979" cy="137418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Very fast</a:t>
            </a:r>
          </a:p>
        </p:txBody>
      </p:sp>
      <p:sp>
        <p:nvSpPr>
          <p:cNvPr id="4" name="Rectangle: Rounded Corners 3">
            <a:extLst>
              <a:ext uri="{FF2B5EF4-FFF2-40B4-BE49-F238E27FC236}">
                <a16:creationId xmlns:a16="http://schemas.microsoft.com/office/drawing/2014/main" id="{10D51D9B-440E-82CA-FEE8-D2CBE52854F7}"/>
              </a:ext>
            </a:extLst>
          </p:cNvPr>
          <p:cNvSpPr/>
          <p:nvPr/>
        </p:nvSpPr>
        <p:spPr>
          <a:xfrm>
            <a:off x="4974788" y="2476952"/>
            <a:ext cx="4174695" cy="235459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External fragmentation</a:t>
            </a:r>
          </a:p>
        </p:txBody>
      </p:sp>
    </p:spTree>
    <p:extLst>
      <p:ext uri="{BB962C8B-B14F-4D97-AF65-F5344CB8AC3E}">
        <p14:creationId xmlns:p14="http://schemas.microsoft.com/office/powerpoint/2010/main" val="21172070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45681A-4761-8BBA-D8DC-A163C41E026C}"/>
              </a:ext>
            </a:extLst>
          </p:cNvPr>
          <p:cNvSpPr txBox="1"/>
          <p:nvPr/>
        </p:nvSpPr>
        <p:spPr>
          <a:xfrm>
            <a:off x="1489753" y="195209"/>
            <a:ext cx="8560941" cy="923330"/>
          </a:xfrm>
          <a:prstGeom prst="rect">
            <a:avLst/>
          </a:prstGeom>
          <a:noFill/>
        </p:spPr>
        <p:txBody>
          <a:bodyPr wrap="square">
            <a:spAutoFit/>
          </a:bodyPr>
          <a:lstStyle/>
          <a:p>
            <a:pPr algn="ctr"/>
            <a:r>
              <a:rPr lang="en-GB" sz="5400" b="1" cap="none" spc="0" dirty="0">
                <a:ln/>
                <a:solidFill>
                  <a:schemeClr val="accent3"/>
                </a:solidFill>
                <a:effectLst/>
                <a:latin typeface="Agency FB" panose="020B0503020202020204" pitchFamily="34" charset="0"/>
              </a:rPr>
              <a:t>Memory Allocation Techniques</a:t>
            </a:r>
            <a:endParaRPr lang="en-GB" sz="5400" b="1" cap="none" spc="0" dirty="0">
              <a:ln/>
              <a:solidFill>
                <a:schemeClr val="accent3"/>
              </a:solidFill>
              <a:effectLst/>
            </a:endParaRPr>
          </a:p>
        </p:txBody>
      </p:sp>
      <p:sp>
        <p:nvSpPr>
          <p:cNvPr id="6" name="Rectangle: Rounded Corners 5">
            <a:extLst>
              <a:ext uri="{FF2B5EF4-FFF2-40B4-BE49-F238E27FC236}">
                <a16:creationId xmlns:a16="http://schemas.microsoft.com/office/drawing/2014/main" id="{7822B29A-B64B-4497-356E-4E41F1CD5838}"/>
              </a:ext>
            </a:extLst>
          </p:cNvPr>
          <p:cNvSpPr/>
          <p:nvPr/>
        </p:nvSpPr>
        <p:spPr>
          <a:xfrm>
            <a:off x="1489753" y="2238053"/>
            <a:ext cx="2404153" cy="3585681"/>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a:latin typeface="Agency FB" panose="020B0503020202020204" pitchFamily="34" charset="0"/>
              </a:rPr>
              <a:t>First Fit </a:t>
            </a:r>
          </a:p>
        </p:txBody>
      </p:sp>
      <p:sp>
        <p:nvSpPr>
          <p:cNvPr id="7" name="Rectangle: Rounded Corners 6">
            <a:extLst>
              <a:ext uri="{FF2B5EF4-FFF2-40B4-BE49-F238E27FC236}">
                <a16:creationId xmlns:a16="http://schemas.microsoft.com/office/drawing/2014/main" id="{166D08F8-4B61-124F-2074-73D5ED49BC31}"/>
              </a:ext>
            </a:extLst>
          </p:cNvPr>
          <p:cNvSpPr/>
          <p:nvPr/>
        </p:nvSpPr>
        <p:spPr>
          <a:xfrm>
            <a:off x="4893923" y="2238052"/>
            <a:ext cx="2404153" cy="3585681"/>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a:latin typeface="Agency FB" panose="020B0503020202020204" pitchFamily="34" charset="0"/>
              </a:rPr>
              <a:t>Best Fit </a:t>
            </a:r>
          </a:p>
        </p:txBody>
      </p:sp>
      <p:sp>
        <p:nvSpPr>
          <p:cNvPr id="8" name="Rectangle: Rounded Corners 7">
            <a:extLst>
              <a:ext uri="{FF2B5EF4-FFF2-40B4-BE49-F238E27FC236}">
                <a16:creationId xmlns:a16="http://schemas.microsoft.com/office/drawing/2014/main" id="{117546D5-A69F-1B2E-3851-C0C39BA0FBB5}"/>
              </a:ext>
            </a:extLst>
          </p:cNvPr>
          <p:cNvSpPr/>
          <p:nvPr/>
        </p:nvSpPr>
        <p:spPr>
          <a:xfrm>
            <a:off x="8166243" y="2238052"/>
            <a:ext cx="2404153" cy="3585681"/>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a:latin typeface="Agency FB" panose="020B0503020202020204" pitchFamily="34" charset="0"/>
              </a:rPr>
              <a:t>Worst Fit </a:t>
            </a:r>
          </a:p>
        </p:txBody>
      </p:sp>
    </p:spTree>
    <p:extLst>
      <p:ext uri="{BB962C8B-B14F-4D97-AF65-F5344CB8AC3E}">
        <p14:creationId xmlns:p14="http://schemas.microsoft.com/office/powerpoint/2010/main" val="3118374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45681A-4761-8BBA-D8DC-A163C41E026C}"/>
              </a:ext>
            </a:extLst>
          </p:cNvPr>
          <p:cNvSpPr txBox="1"/>
          <p:nvPr/>
        </p:nvSpPr>
        <p:spPr>
          <a:xfrm>
            <a:off x="1489753" y="195209"/>
            <a:ext cx="8560941" cy="923330"/>
          </a:xfrm>
          <a:prstGeom prst="rect">
            <a:avLst/>
          </a:prstGeom>
          <a:noFill/>
        </p:spPr>
        <p:txBody>
          <a:bodyPr wrap="square">
            <a:spAutoFit/>
          </a:bodyPr>
          <a:lstStyle/>
          <a:p>
            <a:pPr algn="ctr"/>
            <a:r>
              <a:rPr lang="en-GB" sz="5400" b="1" cap="none" spc="0" dirty="0">
                <a:ln/>
                <a:solidFill>
                  <a:schemeClr val="accent3"/>
                </a:solidFill>
                <a:effectLst/>
                <a:latin typeface="Agency FB" panose="020B0503020202020204" pitchFamily="34" charset="0"/>
              </a:rPr>
              <a:t>Memory Allocation Techniques</a:t>
            </a:r>
            <a:endParaRPr lang="en-GB" sz="5400" b="1" cap="none" spc="0" dirty="0">
              <a:ln/>
              <a:solidFill>
                <a:schemeClr val="accent3"/>
              </a:solidFill>
              <a:effectLst/>
            </a:endParaRPr>
          </a:p>
        </p:txBody>
      </p:sp>
      <p:sp>
        <p:nvSpPr>
          <p:cNvPr id="6" name="Rectangle: Rounded Corners 5">
            <a:extLst>
              <a:ext uri="{FF2B5EF4-FFF2-40B4-BE49-F238E27FC236}">
                <a16:creationId xmlns:a16="http://schemas.microsoft.com/office/drawing/2014/main" id="{7822B29A-B64B-4497-356E-4E41F1CD5838}"/>
              </a:ext>
            </a:extLst>
          </p:cNvPr>
          <p:cNvSpPr/>
          <p:nvPr/>
        </p:nvSpPr>
        <p:spPr>
          <a:xfrm>
            <a:off x="-2559770" y="2033966"/>
            <a:ext cx="2404153" cy="3585681"/>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a:latin typeface="Agency FB" panose="020B0503020202020204" pitchFamily="34" charset="0"/>
              </a:rPr>
              <a:t>First Fit </a:t>
            </a:r>
          </a:p>
        </p:txBody>
      </p:sp>
      <p:sp>
        <p:nvSpPr>
          <p:cNvPr id="8" name="Rectangle: Rounded Corners 7">
            <a:extLst>
              <a:ext uri="{FF2B5EF4-FFF2-40B4-BE49-F238E27FC236}">
                <a16:creationId xmlns:a16="http://schemas.microsoft.com/office/drawing/2014/main" id="{117546D5-A69F-1B2E-3851-C0C39BA0FBB5}"/>
              </a:ext>
            </a:extLst>
          </p:cNvPr>
          <p:cNvSpPr/>
          <p:nvPr/>
        </p:nvSpPr>
        <p:spPr>
          <a:xfrm>
            <a:off x="12466886" y="2033965"/>
            <a:ext cx="2404153" cy="3585681"/>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a:latin typeface="Agency FB" panose="020B0503020202020204" pitchFamily="34" charset="0"/>
              </a:rPr>
              <a:t>Worst Fit </a:t>
            </a:r>
          </a:p>
        </p:txBody>
      </p:sp>
      <p:sp>
        <p:nvSpPr>
          <p:cNvPr id="2" name="Rectangle: Rounded Corners 1">
            <a:extLst>
              <a:ext uri="{FF2B5EF4-FFF2-40B4-BE49-F238E27FC236}">
                <a16:creationId xmlns:a16="http://schemas.microsoft.com/office/drawing/2014/main" id="{5A2DD508-8E77-14FD-BE7A-A6BE5AA9C7E2}"/>
              </a:ext>
            </a:extLst>
          </p:cNvPr>
          <p:cNvSpPr/>
          <p:nvPr/>
        </p:nvSpPr>
        <p:spPr>
          <a:xfrm>
            <a:off x="4695141" y="1550986"/>
            <a:ext cx="3335677" cy="4551638"/>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a:latin typeface="Agency FB" panose="020B0503020202020204" pitchFamily="34" charset="0"/>
              </a:rPr>
              <a:t>Best Fit </a:t>
            </a:r>
          </a:p>
        </p:txBody>
      </p:sp>
    </p:spTree>
    <p:extLst>
      <p:ext uri="{BB962C8B-B14F-4D97-AF65-F5344CB8AC3E}">
        <p14:creationId xmlns:p14="http://schemas.microsoft.com/office/powerpoint/2010/main" val="2934203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45681A-4761-8BBA-D8DC-A163C41E026C}"/>
              </a:ext>
            </a:extLst>
          </p:cNvPr>
          <p:cNvSpPr txBox="1"/>
          <p:nvPr/>
        </p:nvSpPr>
        <p:spPr>
          <a:xfrm>
            <a:off x="-624797" y="0"/>
            <a:ext cx="8560941" cy="923330"/>
          </a:xfrm>
          <a:prstGeom prst="rect">
            <a:avLst/>
          </a:prstGeom>
          <a:noFill/>
        </p:spPr>
        <p:txBody>
          <a:bodyPr wrap="square">
            <a:spAutoFit/>
          </a:bodyPr>
          <a:lstStyle/>
          <a:p>
            <a:pPr algn="ctr"/>
            <a:r>
              <a:rPr lang="en-GB" sz="5400" b="1" cap="none" spc="0" dirty="0">
                <a:ln/>
                <a:solidFill>
                  <a:schemeClr val="accent3"/>
                </a:solidFill>
                <a:effectLst/>
                <a:latin typeface="Agency FB" panose="020B0503020202020204" pitchFamily="34" charset="0"/>
              </a:rPr>
              <a:t>Best Fit Allocation Techniques</a:t>
            </a:r>
            <a:endParaRPr lang="en-GB" sz="5400" b="1" cap="none" spc="0" dirty="0">
              <a:ln/>
              <a:solidFill>
                <a:schemeClr val="accent3"/>
              </a:solidFill>
              <a:effectLst/>
            </a:endParaRPr>
          </a:p>
        </p:txBody>
      </p:sp>
      <p:sp>
        <p:nvSpPr>
          <p:cNvPr id="3" name="TextBox 2">
            <a:extLst>
              <a:ext uri="{FF2B5EF4-FFF2-40B4-BE49-F238E27FC236}">
                <a16:creationId xmlns:a16="http://schemas.microsoft.com/office/drawing/2014/main" id="{2C8CAAE5-4FB7-DD90-C359-726734620825}"/>
              </a:ext>
            </a:extLst>
          </p:cNvPr>
          <p:cNvSpPr txBox="1"/>
          <p:nvPr/>
        </p:nvSpPr>
        <p:spPr>
          <a:xfrm>
            <a:off x="142875" y="923330"/>
            <a:ext cx="11444287" cy="1631216"/>
          </a:xfrm>
          <a:prstGeom prst="rect">
            <a:avLst/>
          </a:prstGeom>
          <a:noFill/>
        </p:spPr>
        <p:txBody>
          <a:bodyPr wrap="square">
            <a:spAutoFit/>
          </a:bodyPr>
          <a:lstStyle/>
          <a:p>
            <a:pPr algn="l"/>
            <a:r>
              <a:rPr lang="en-GB" sz="2000" b="0" i="0" dirty="0">
                <a:solidFill>
                  <a:srgbClr val="212529"/>
                </a:solidFill>
                <a:effectLst/>
                <a:latin typeface="system-ui"/>
              </a:rPr>
              <a:t>With this strategy, the smallest free partition/ hole that is big enough and meets the requirements of the process is allocated to the process. This strategy searches the entire list of free partitions/holes in order to find a hole whose size is either greater than or equal to the size of the process.</a:t>
            </a:r>
          </a:p>
          <a:p>
            <a:pPr algn="l"/>
            <a:endParaRPr lang="en-GB" sz="2000" b="0" i="0" dirty="0">
              <a:solidFill>
                <a:srgbClr val="212529"/>
              </a:solidFill>
              <a:effectLst/>
              <a:latin typeface="system-ui"/>
            </a:endParaRPr>
          </a:p>
          <a:p>
            <a:pPr algn="l"/>
            <a:r>
              <a:rPr lang="en-GB" sz="2000" b="0" i="0" dirty="0">
                <a:solidFill>
                  <a:srgbClr val="212529"/>
                </a:solidFill>
                <a:effectLst>
                  <a:outerShdw blurRad="38100" dist="38100" dir="2700000" algn="tl">
                    <a:srgbClr val="000000">
                      <a:alpha val="43137"/>
                    </a:srgbClr>
                  </a:outerShdw>
                </a:effectLst>
                <a:latin typeface="system-ui"/>
              </a:rPr>
              <a:t>Let us take a look at the example given below:</a:t>
            </a:r>
          </a:p>
        </p:txBody>
      </p:sp>
      <p:sp>
        <p:nvSpPr>
          <p:cNvPr id="4" name="Rectangle 3">
            <a:extLst>
              <a:ext uri="{FF2B5EF4-FFF2-40B4-BE49-F238E27FC236}">
                <a16:creationId xmlns:a16="http://schemas.microsoft.com/office/drawing/2014/main" id="{0887B49F-87A1-AA21-F053-23C2DC04CEC3}"/>
              </a:ext>
            </a:extLst>
          </p:cNvPr>
          <p:cNvSpPr/>
          <p:nvPr/>
        </p:nvSpPr>
        <p:spPr>
          <a:xfrm>
            <a:off x="412991" y="3042569"/>
            <a:ext cx="2486346" cy="3572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049109BF-253A-8FFA-2CCA-5C01B2F4A4EF}"/>
              </a:ext>
            </a:extLst>
          </p:cNvPr>
          <p:cNvSpPr/>
          <p:nvPr/>
        </p:nvSpPr>
        <p:spPr>
          <a:xfrm>
            <a:off x="412959" y="2757724"/>
            <a:ext cx="2486346" cy="24879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gency FB" panose="020B0503020202020204" pitchFamily="34" charset="0"/>
              </a:rPr>
              <a:t>OS</a:t>
            </a:r>
          </a:p>
        </p:txBody>
      </p:sp>
      <p:sp>
        <p:nvSpPr>
          <p:cNvPr id="12" name="Rectangle 11">
            <a:extLst>
              <a:ext uri="{FF2B5EF4-FFF2-40B4-BE49-F238E27FC236}">
                <a16:creationId xmlns:a16="http://schemas.microsoft.com/office/drawing/2014/main" id="{92A98141-2BEB-AFFF-9868-370468D728E8}"/>
              </a:ext>
            </a:extLst>
          </p:cNvPr>
          <p:cNvSpPr/>
          <p:nvPr/>
        </p:nvSpPr>
        <p:spPr>
          <a:xfrm>
            <a:off x="412960" y="3625056"/>
            <a:ext cx="2486345" cy="1682500"/>
          </a:xfrm>
          <a:prstGeom prst="rect">
            <a:avLst/>
          </a:prstGeom>
          <a:solidFill>
            <a:srgbClr val="66FFC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400" b="1" dirty="0">
                <a:latin typeface="Consolas" panose="020B0609020204030204" pitchFamily="49" charset="0"/>
              </a:rPr>
              <a:t>20KB</a:t>
            </a:r>
          </a:p>
        </p:txBody>
      </p:sp>
      <p:sp>
        <p:nvSpPr>
          <p:cNvPr id="13" name="Rectangle 12">
            <a:extLst>
              <a:ext uri="{FF2B5EF4-FFF2-40B4-BE49-F238E27FC236}">
                <a16:creationId xmlns:a16="http://schemas.microsoft.com/office/drawing/2014/main" id="{2154D845-33F1-7FBF-89FC-C72E323EF07C}"/>
              </a:ext>
            </a:extLst>
          </p:cNvPr>
          <p:cNvSpPr/>
          <p:nvPr/>
        </p:nvSpPr>
        <p:spPr>
          <a:xfrm>
            <a:off x="412976" y="5307556"/>
            <a:ext cx="2486345" cy="310666"/>
          </a:xfrm>
          <a:prstGeom prst="rect">
            <a:avLst/>
          </a:prstGeom>
          <a:solidFill>
            <a:srgbClr val="CCFF6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400" b="1" dirty="0">
                <a:latin typeface="Consolas" panose="020B0609020204030204" pitchFamily="49" charset="0"/>
              </a:rPr>
              <a:t>1KB</a:t>
            </a:r>
            <a:endParaRPr lang="en-GB" sz="3200" b="1" dirty="0">
              <a:latin typeface="Consolas" panose="020B0609020204030204" pitchFamily="49" charset="0"/>
            </a:endParaRPr>
          </a:p>
        </p:txBody>
      </p:sp>
      <p:sp>
        <p:nvSpPr>
          <p:cNvPr id="14" name="Rectangle 13">
            <a:extLst>
              <a:ext uri="{FF2B5EF4-FFF2-40B4-BE49-F238E27FC236}">
                <a16:creationId xmlns:a16="http://schemas.microsoft.com/office/drawing/2014/main" id="{C2BC4698-A213-D672-0B9D-011C098D0442}"/>
              </a:ext>
            </a:extLst>
          </p:cNvPr>
          <p:cNvSpPr/>
          <p:nvPr/>
        </p:nvSpPr>
        <p:spPr>
          <a:xfrm>
            <a:off x="412976" y="5618222"/>
            <a:ext cx="2486345" cy="984875"/>
          </a:xfrm>
          <a:prstGeom prst="rect">
            <a:avLst/>
          </a:prstGeom>
          <a:solidFill>
            <a:srgbClr val="CC66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400" b="1" dirty="0">
                <a:latin typeface="Consolas" panose="020B0609020204030204" pitchFamily="49" charset="0"/>
              </a:rPr>
              <a:t>10KB</a:t>
            </a:r>
          </a:p>
        </p:txBody>
      </p:sp>
      <p:sp>
        <p:nvSpPr>
          <p:cNvPr id="15" name="Rectangle 14">
            <a:extLst>
              <a:ext uri="{FF2B5EF4-FFF2-40B4-BE49-F238E27FC236}">
                <a16:creationId xmlns:a16="http://schemas.microsoft.com/office/drawing/2014/main" id="{C4C4AC91-3A11-2902-35F9-E12589F71881}"/>
              </a:ext>
            </a:extLst>
          </p:cNvPr>
          <p:cNvSpPr/>
          <p:nvPr/>
        </p:nvSpPr>
        <p:spPr>
          <a:xfrm>
            <a:off x="412977" y="3018536"/>
            <a:ext cx="2486345" cy="606520"/>
          </a:xfrm>
          <a:prstGeom prst="rect">
            <a:avLst/>
          </a:prstGeom>
          <a:solidFill>
            <a:srgbClr val="FF99C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400" b="1" dirty="0">
                <a:latin typeface="Consolas" panose="020B0609020204030204" pitchFamily="49" charset="0"/>
              </a:rPr>
              <a:t>4KB</a:t>
            </a:r>
          </a:p>
        </p:txBody>
      </p:sp>
      <p:sp>
        <p:nvSpPr>
          <p:cNvPr id="16" name="Rectangle 15">
            <a:extLst>
              <a:ext uri="{FF2B5EF4-FFF2-40B4-BE49-F238E27FC236}">
                <a16:creationId xmlns:a16="http://schemas.microsoft.com/office/drawing/2014/main" id="{54F94D52-4505-BC84-55B8-15D0F634B605}"/>
              </a:ext>
            </a:extLst>
          </p:cNvPr>
          <p:cNvSpPr/>
          <p:nvPr/>
        </p:nvSpPr>
        <p:spPr>
          <a:xfrm>
            <a:off x="4276011" y="4303455"/>
            <a:ext cx="2486344" cy="65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Process = 10 KB</a:t>
            </a:r>
          </a:p>
        </p:txBody>
      </p:sp>
      <p:cxnSp>
        <p:nvCxnSpPr>
          <p:cNvPr id="20" name="Straight Arrow Connector 19">
            <a:extLst>
              <a:ext uri="{FF2B5EF4-FFF2-40B4-BE49-F238E27FC236}">
                <a16:creationId xmlns:a16="http://schemas.microsoft.com/office/drawing/2014/main" id="{77831710-C3E9-49C0-70F3-7B2595A3FBAA}"/>
              </a:ext>
            </a:extLst>
          </p:cNvPr>
          <p:cNvCxnSpPr>
            <a:cxnSpLocks/>
          </p:cNvCxnSpPr>
          <p:nvPr/>
        </p:nvCxnSpPr>
        <p:spPr>
          <a:xfrm flipH="1">
            <a:off x="3237691" y="3291408"/>
            <a:ext cx="1585645"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646803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2" grpId="0" animBg="1"/>
      <p:bldP spid="13" grpId="0" animBg="1"/>
      <p:bldP spid="14" grpId="0" animBg="1"/>
      <p:bldP spid="15" grpId="0" animBg="1"/>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45681A-4761-8BBA-D8DC-A163C41E026C}"/>
              </a:ext>
            </a:extLst>
          </p:cNvPr>
          <p:cNvSpPr txBox="1"/>
          <p:nvPr/>
        </p:nvSpPr>
        <p:spPr>
          <a:xfrm>
            <a:off x="-624797" y="0"/>
            <a:ext cx="8560941" cy="923330"/>
          </a:xfrm>
          <a:prstGeom prst="rect">
            <a:avLst/>
          </a:prstGeom>
          <a:noFill/>
        </p:spPr>
        <p:txBody>
          <a:bodyPr wrap="square">
            <a:spAutoFit/>
          </a:bodyPr>
          <a:lstStyle/>
          <a:p>
            <a:pPr algn="ctr"/>
            <a:r>
              <a:rPr lang="en-GB" sz="5400" b="1" cap="none" spc="0" dirty="0">
                <a:ln/>
                <a:solidFill>
                  <a:schemeClr val="accent3"/>
                </a:solidFill>
                <a:effectLst/>
                <a:latin typeface="Agency FB" panose="020B0503020202020204" pitchFamily="34" charset="0"/>
              </a:rPr>
              <a:t>Best Fit Allocation Techniques</a:t>
            </a:r>
            <a:endParaRPr lang="en-GB" sz="5400" b="1" cap="none" spc="0" dirty="0">
              <a:ln/>
              <a:solidFill>
                <a:schemeClr val="accent3"/>
              </a:solidFill>
              <a:effectLst/>
            </a:endParaRPr>
          </a:p>
        </p:txBody>
      </p:sp>
      <p:sp>
        <p:nvSpPr>
          <p:cNvPr id="3" name="TextBox 2">
            <a:extLst>
              <a:ext uri="{FF2B5EF4-FFF2-40B4-BE49-F238E27FC236}">
                <a16:creationId xmlns:a16="http://schemas.microsoft.com/office/drawing/2014/main" id="{2C8CAAE5-4FB7-DD90-C359-726734620825}"/>
              </a:ext>
            </a:extLst>
          </p:cNvPr>
          <p:cNvSpPr txBox="1"/>
          <p:nvPr/>
        </p:nvSpPr>
        <p:spPr>
          <a:xfrm>
            <a:off x="142875" y="923330"/>
            <a:ext cx="11444287" cy="1631216"/>
          </a:xfrm>
          <a:prstGeom prst="rect">
            <a:avLst/>
          </a:prstGeom>
          <a:noFill/>
        </p:spPr>
        <p:txBody>
          <a:bodyPr wrap="square">
            <a:spAutoFit/>
          </a:bodyPr>
          <a:lstStyle/>
          <a:p>
            <a:pPr algn="l"/>
            <a:r>
              <a:rPr lang="en-GB" sz="2000" b="0" i="0" dirty="0">
                <a:solidFill>
                  <a:srgbClr val="212529"/>
                </a:solidFill>
                <a:effectLst/>
                <a:latin typeface="system-ui"/>
              </a:rPr>
              <a:t>With this strategy, the smallest free partition/ hole that is big enough and meets the requirements of the process is allocated to the process. This strategy searches the entire list of free partitions/holes in order to find a hole whose size is either greater than or equal to the size of the process.</a:t>
            </a:r>
          </a:p>
          <a:p>
            <a:pPr algn="l"/>
            <a:endParaRPr lang="en-GB" sz="2000" b="0" i="0" dirty="0">
              <a:solidFill>
                <a:srgbClr val="212529"/>
              </a:solidFill>
              <a:effectLst/>
              <a:latin typeface="system-ui"/>
            </a:endParaRPr>
          </a:p>
          <a:p>
            <a:pPr algn="l"/>
            <a:r>
              <a:rPr lang="en-GB" sz="2000" b="0" i="0" dirty="0">
                <a:solidFill>
                  <a:srgbClr val="212529"/>
                </a:solidFill>
                <a:effectLst>
                  <a:outerShdw blurRad="38100" dist="38100" dir="2700000" algn="tl">
                    <a:srgbClr val="000000">
                      <a:alpha val="43137"/>
                    </a:srgbClr>
                  </a:outerShdw>
                </a:effectLst>
                <a:latin typeface="system-ui"/>
              </a:rPr>
              <a:t>Let us take a look at the example given below:</a:t>
            </a:r>
          </a:p>
        </p:txBody>
      </p:sp>
      <p:sp>
        <p:nvSpPr>
          <p:cNvPr id="4" name="Rectangle 3">
            <a:extLst>
              <a:ext uri="{FF2B5EF4-FFF2-40B4-BE49-F238E27FC236}">
                <a16:creationId xmlns:a16="http://schemas.microsoft.com/office/drawing/2014/main" id="{0887B49F-87A1-AA21-F053-23C2DC04CEC3}"/>
              </a:ext>
            </a:extLst>
          </p:cNvPr>
          <p:cNvSpPr/>
          <p:nvPr/>
        </p:nvSpPr>
        <p:spPr>
          <a:xfrm>
            <a:off x="412991" y="3042569"/>
            <a:ext cx="2486346" cy="3572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049109BF-253A-8FFA-2CCA-5C01B2F4A4EF}"/>
              </a:ext>
            </a:extLst>
          </p:cNvPr>
          <p:cNvSpPr/>
          <p:nvPr/>
        </p:nvSpPr>
        <p:spPr>
          <a:xfrm>
            <a:off x="412959" y="2757724"/>
            <a:ext cx="2486346" cy="24879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gency FB" panose="020B0503020202020204" pitchFamily="34" charset="0"/>
              </a:rPr>
              <a:t>OS</a:t>
            </a:r>
          </a:p>
        </p:txBody>
      </p:sp>
      <p:sp>
        <p:nvSpPr>
          <p:cNvPr id="12" name="Rectangle 11">
            <a:extLst>
              <a:ext uri="{FF2B5EF4-FFF2-40B4-BE49-F238E27FC236}">
                <a16:creationId xmlns:a16="http://schemas.microsoft.com/office/drawing/2014/main" id="{92A98141-2BEB-AFFF-9868-370468D728E8}"/>
              </a:ext>
            </a:extLst>
          </p:cNvPr>
          <p:cNvSpPr/>
          <p:nvPr/>
        </p:nvSpPr>
        <p:spPr>
          <a:xfrm>
            <a:off x="412960" y="3625056"/>
            <a:ext cx="2486345" cy="1682500"/>
          </a:xfrm>
          <a:prstGeom prst="rect">
            <a:avLst/>
          </a:prstGeom>
          <a:solidFill>
            <a:srgbClr val="66FFC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400" b="1" dirty="0">
                <a:latin typeface="Consolas" panose="020B0609020204030204" pitchFamily="49" charset="0"/>
              </a:rPr>
              <a:t>20KB</a:t>
            </a:r>
          </a:p>
        </p:txBody>
      </p:sp>
      <p:sp>
        <p:nvSpPr>
          <p:cNvPr id="13" name="Rectangle 12">
            <a:extLst>
              <a:ext uri="{FF2B5EF4-FFF2-40B4-BE49-F238E27FC236}">
                <a16:creationId xmlns:a16="http://schemas.microsoft.com/office/drawing/2014/main" id="{2154D845-33F1-7FBF-89FC-C72E323EF07C}"/>
              </a:ext>
            </a:extLst>
          </p:cNvPr>
          <p:cNvSpPr/>
          <p:nvPr/>
        </p:nvSpPr>
        <p:spPr>
          <a:xfrm>
            <a:off x="412976" y="5307556"/>
            <a:ext cx="2486345" cy="310666"/>
          </a:xfrm>
          <a:prstGeom prst="rect">
            <a:avLst/>
          </a:prstGeom>
          <a:solidFill>
            <a:srgbClr val="CCFF6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400" b="1" dirty="0">
                <a:latin typeface="Consolas" panose="020B0609020204030204" pitchFamily="49" charset="0"/>
              </a:rPr>
              <a:t>1KB</a:t>
            </a:r>
            <a:endParaRPr lang="en-GB" sz="3200" b="1" dirty="0">
              <a:latin typeface="Consolas" panose="020B0609020204030204" pitchFamily="49" charset="0"/>
            </a:endParaRPr>
          </a:p>
        </p:txBody>
      </p:sp>
      <p:sp>
        <p:nvSpPr>
          <p:cNvPr id="14" name="Rectangle 13">
            <a:extLst>
              <a:ext uri="{FF2B5EF4-FFF2-40B4-BE49-F238E27FC236}">
                <a16:creationId xmlns:a16="http://schemas.microsoft.com/office/drawing/2014/main" id="{C2BC4698-A213-D672-0B9D-011C098D0442}"/>
              </a:ext>
            </a:extLst>
          </p:cNvPr>
          <p:cNvSpPr/>
          <p:nvPr/>
        </p:nvSpPr>
        <p:spPr>
          <a:xfrm>
            <a:off x="412976" y="5618222"/>
            <a:ext cx="2486345" cy="984875"/>
          </a:xfrm>
          <a:prstGeom prst="rect">
            <a:avLst/>
          </a:prstGeom>
          <a:solidFill>
            <a:srgbClr val="CC66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400" b="1" dirty="0">
                <a:latin typeface="Consolas" panose="020B0609020204030204" pitchFamily="49" charset="0"/>
              </a:rPr>
              <a:t>10KB</a:t>
            </a:r>
          </a:p>
        </p:txBody>
      </p:sp>
      <p:sp>
        <p:nvSpPr>
          <p:cNvPr id="15" name="Rectangle 14">
            <a:extLst>
              <a:ext uri="{FF2B5EF4-FFF2-40B4-BE49-F238E27FC236}">
                <a16:creationId xmlns:a16="http://schemas.microsoft.com/office/drawing/2014/main" id="{C4C4AC91-3A11-2902-35F9-E12589F71881}"/>
              </a:ext>
            </a:extLst>
          </p:cNvPr>
          <p:cNvSpPr/>
          <p:nvPr/>
        </p:nvSpPr>
        <p:spPr>
          <a:xfrm>
            <a:off x="412977" y="3018536"/>
            <a:ext cx="2486345" cy="606520"/>
          </a:xfrm>
          <a:prstGeom prst="rect">
            <a:avLst/>
          </a:prstGeom>
          <a:solidFill>
            <a:srgbClr val="FF99C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400" b="1" dirty="0">
                <a:latin typeface="Consolas" panose="020B0609020204030204" pitchFamily="49" charset="0"/>
              </a:rPr>
              <a:t>4KB</a:t>
            </a:r>
          </a:p>
        </p:txBody>
      </p:sp>
      <p:sp>
        <p:nvSpPr>
          <p:cNvPr id="16" name="Rectangle 15">
            <a:extLst>
              <a:ext uri="{FF2B5EF4-FFF2-40B4-BE49-F238E27FC236}">
                <a16:creationId xmlns:a16="http://schemas.microsoft.com/office/drawing/2014/main" id="{54F94D52-4505-BC84-55B8-15D0F634B605}"/>
              </a:ext>
            </a:extLst>
          </p:cNvPr>
          <p:cNvSpPr/>
          <p:nvPr/>
        </p:nvSpPr>
        <p:spPr>
          <a:xfrm>
            <a:off x="4276011" y="4303455"/>
            <a:ext cx="2486344" cy="65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Process = 10 KB</a:t>
            </a:r>
          </a:p>
        </p:txBody>
      </p:sp>
      <p:cxnSp>
        <p:nvCxnSpPr>
          <p:cNvPr id="20" name="Straight Arrow Connector 19">
            <a:extLst>
              <a:ext uri="{FF2B5EF4-FFF2-40B4-BE49-F238E27FC236}">
                <a16:creationId xmlns:a16="http://schemas.microsoft.com/office/drawing/2014/main" id="{77831710-C3E9-49C0-70F3-7B2595A3FBAA}"/>
              </a:ext>
            </a:extLst>
          </p:cNvPr>
          <p:cNvCxnSpPr>
            <a:cxnSpLocks/>
          </p:cNvCxnSpPr>
          <p:nvPr/>
        </p:nvCxnSpPr>
        <p:spPr>
          <a:xfrm flipH="1">
            <a:off x="3119255" y="6096752"/>
            <a:ext cx="1585645"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75E27361-3A5C-C363-5E86-0B8C9905F34C}"/>
              </a:ext>
            </a:extLst>
          </p:cNvPr>
          <p:cNvSpPr txBox="1"/>
          <p:nvPr/>
        </p:nvSpPr>
        <p:spPr>
          <a:xfrm>
            <a:off x="3270175" y="5713672"/>
            <a:ext cx="1585645" cy="383080"/>
          </a:xfrm>
          <a:prstGeom prst="rect">
            <a:avLst/>
          </a:prstGeom>
          <a:noFill/>
        </p:spPr>
        <p:txBody>
          <a:bodyPr wrap="square" rtlCol="0">
            <a:spAutoFit/>
          </a:bodyPr>
          <a:lstStyle/>
          <a:p>
            <a:r>
              <a:rPr lang="en-GB" dirty="0"/>
              <a:t>Stored here</a:t>
            </a:r>
          </a:p>
        </p:txBody>
      </p:sp>
    </p:spTree>
    <p:extLst>
      <p:ext uri="{BB962C8B-B14F-4D97-AF65-F5344CB8AC3E}">
        <p14:creationId xmlns:p14="http://schemas.microsoft.com/office/powerpoint/2010/main" val="33161902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45681A-4761-8BBA-D8DC-A163C41E026C}"/>
              </a:ext>
            </a:extLst>
          </p:cNvPr>
          <p:cNvSpPr txBox="1"/>
          <p:nvPr/>
        </p:nvSpPr>
        <p:spPr>
          <a:xfrm>
            <a:off x="-211370" y="0"/>
            <a:ext cx="12614739" cy="1754326"/>
          </a:xfrm>
          <a:prstGeom prst="rect">
            <a:avLst/>
          </a:prstGeom>
          <a:noFill/>
        </p:spPr>
        <p:txBody>
          <a:bodyPr wrap="square">
            <a:spAutoFit/>
          </a:bodyPr>
          <a:lstStyle/>
          <a:p>
            <a:pPr algn="ctr"/>
            <a:r>
              <a:rPr lang="en-GB" sz="5400" b="1" cap="none" spc="0" dirty="0">
                <a:ln/>
                <a:solidFill>
                  <a:schemeClr val="accent3"/>
                </a:solidFill>
                <a:effectLst/>
                <a:latin typeface="Agency FB" panose="020B0503020202020204" pitchFamily="34" charset="0"/>
              </a:rPr>
              <a:t>Advantage and Disadvantage </a:t>
            </a:r>
            <a:r>
              <a:rPr lang="en-GB" sz="5400" b="1" dirty="0">
                <a:ln/>
                <a:solidFill>
                  <a:schemeClr val="accent3"/>
                </a:solidFill>
                <a:latin typeface="Agency FB" panose="020B0503020202020204" pitchFamily="34" charset="0"/>
              </a:rPr>
              <a:t>Of </a:t>
            </a:r>
            <a:r>
              <a:rPr lang="en-GB" sz="5400" b="1" cap="none" spc="0" dirty="0">
                <a:ln/>
                <a:solidFill>
                  <a:schemeClr val="accent3"/>
                </a:solidFill>
                <a:effectLst/>
                <a:latin typeface="Agency FB" panose="020B0503020202020204" pitchFamily="34" charset="0"/>
              </a:rPr>
              <a:t>Best Fit Allocation Techniques</a:t>
            </a:r>
            <a:endParaRPr lang="en-GB" sz="5400" b="1" cap="none" spc="0" dirty="0">
              <a:ln/>
              <a:solidFill>
                <a:schemeClr val="accent3"/>
              </a:solidFill>
              <a:effectLst/>
            </a:endParaRPr>
          </a:p>
        </p:txBody>
      </p:sp>
      <p:sp>
        <p:nvSpPr>
          <p:cNvPr id="2" name="Rectangle: Rounded Corners 1">
            <a:extLst>
              <a:ext uri="{FF2B5EF4-FFF2-40B4-BE49-F238E27FC236}">
                <a16:creationId xmlns:a16="http://schemas.microsoft.com/office/drawing/2014/main" id="{63E85478-47E4-CC40-2367-9932973EC214}"/>
              </a:ext>
            </a:extLst>
          </p:cNvPr>
          <p:cNvSpPr/>
          <p:nvPr/>
        </p:nvSpPr>
        <p:spPr>
          <a:xfrm>
            <a:off x="676381" y="3023158"/>
            <a:ext cx="2684979" cy="137418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0" i="0" dirty="0">
                <a:solidFill>
                  <a:srgbClr val="FFFFFF"/>
                </a:solidFill>
                <a:effectLst/>
                <a:latin typeface="urw-din"/>
              </a:rPr>
              <a:t> Save memory from getting wasted</a:t>
            </a:r>
            <a:endParaRPr lang="en-GB" dirty="0"/>
          </a:p>
        </p:txBody>
      </p:sp>
      <p:sp>
        <p:nvSpPr>
          <p:cNvPr id="3" name="Rectangle: Rounded Corners 2">
            <a:extLst>
              <a:ext uri="{FF2B5EF4-FFF2-40B4-BE49-F238E27FC236}">
                <a16:creationId xmlns:a16="http://schemas.microsoft.com/office/drawing/2014/main" id="{1BE6D655-92BB-CBDC-270A-81700D99931F}"/>
              </a:ext>
            </a:extLst>
          </p:cNvPr>
          <p:cNvSpPr/>
          <p:nvPr/>
        </p:nvSpPr>
        <p:spPr>
          <a:xfrm>
            <a:off x="3849384" y="3023158"/>
            <a:ext cx="2684979" cy="137418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Reduced memory fragmentation</a:t>
            </a:r>
          </a:p>
        </p:txBody>
      </p:sp>
      <p:sp>
        <p:nvSpPr>
          <p:cNvPr id="4" name="Rectangle: Rounded Corners 3">
            <a:extLst>
              <a:ext uri="{FF2B5EF4-FFF2-40B4-BE49-F238E27FC236}">
                <a16:creationId xmlns:a16="http://schemas.microsoft.com/office/drawing/2014/main" id="{10D51D9B-440E-82CA-FEE8-D2CBE52854F7}"/>
              </a:ext>
            </a:extLst>
          </p:cNvPr>
          <p:cNvSpPr/>
          <p:nvPr/>
        </p:nvSpPr>
        <p:spPr>
          <a:xfrm>
            <a:off x="13464758" y="3023158"/>
            <a:ext cx="2684979" cy="137418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0" i="0" dirty="0">
                <a:solidFill>
                  <a:srgbClr val="FFFFFF"/>
                </a:solidFill>
                <a:effectLst/>
                <a:latin typeface="urw-din"/>
              </a:rPr>
              <a:t> Increased internal fragmentation</a:t>
            </a:r>
            <a:endParaRPr lang="en-GB" dirty="0"/>
          </a:p>
        </p:txBody>
      </p:sp>
      <p:sp>
        <p:nvSpPr>
          <p:cNvPr id="6" name="Rectangle: Rounded Corners 5">
            <a:extLst>
              <a:ext uri="{FF2B5EF4-FFF2-40B4-BE49-F238E27FC236}">
                <a16:creationId xmlns:a16="http://schemas.microsoft.com/office/drawing/2014/main" id="{ABF81BF9-86A9-19D0-DB70-BA58F6FD08C0}"/>
              </a:ext>
            </a:extLst>
          </p:cNvPr>
          <p:cNvSpPr/>
          <p:nvPr/>
        </p:nvSpPr>
        <p:spPr>
          <a:xfrm>
            <a:off x="7022387" y="3023158"/>
            <a:ext cx="2684979" cy="137418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0" i="0" dirty="0">
                <a:solidFill>
                  <a:srgbClr val="FFFFFF"/>
                </a:solidFill>
                <a:effectLst/>
                <a:latin typeface="urw-din"/>
              </a:rPr>
              <a:t>Minimizes external fragmentation</a:t>
            </a:r>
            <a:endParaRPr lang="en-GB" dirty="0"/>
          </a:p>
        </p:txBody>
      </p:sp>
      <p:sp>
        <p:nvSpPr>
          <p:cNvPr id="7" name="Rectangle: Rounded Corners 6">
            <a:extLst>
              <a:ext uri="{FF2B5EF4-FFF2-40B4-BE49-F238E27FC236}">
                <a16:creationId xmlns:a16="http://schemas.microsoft.com/office/drawing/2014/main" id="{EA95220B-1B4E-7C47-660A-D71ECA99C5BA}"/>
              </a:ext>
            </a:extLst>
          </p:cNvPr>
          <p:cNvSpPr/>
          <p:nvPr/>
        </p:nvSpPr>
        <p:spPr>
          <a:xfrm>
            <a:off x="10195390" y="3023158"/>
            <a:ext cx="2684979" cy="137418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0" i="0" dirty="0">
                <a:solidFill>
                  <a:srgbClr val="FFFFFF"/>
                </a:solidFill>
                <a:effectLst/>
                <a:latin typeface="urw-din"/>
              </a:rPr>
              <a:t>Slow</a:t>
            </a:r>
            <a:endParaRPr lang="en-GB" dirty="0"/>
          </a:p>
        </p:txBody>
      </p:sp>
    </p:spTree>
    <p:extLst>
      <p:ext uri="{BB962C8B-B14F-4D97-AF65-F5344CB8AC3E}">
        <p14:creationId xmlns:p14="http://schemas.microsoft.com/office/powerpoint/2010/main" val="41668115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45681A-4761-8BBA-D8DC-A163C41E026C}"/>
              </a:ext>
            </a:extLst>
          </p:cNvPr>
          <p:cNvSpPr txBox="1"/>
          <p:nvPr/>
        </p:nvSpPr>
        <p:spPr>
          <a:xfrm>
            <a:off x="-211370" y="0"/>
            <a:ext cx="12614739" cy="1754326"/>
          </a:xfrm>
          <a:prstGeom prst="rect">
            <a:avLst/>
          </a:prstGeom>
          <a:noFill/>
        </p:spPr>
        <p:txBody>
          <a:bodyPr wrap="square">
            <a:spAutoFit/>
          </a:bodyPr>
          <a:lstStyle/>
          <a:p>
            <a:pPr algn="ctr"/>
            <a:r>
              <a:rPr lang="en-GB" sz="5400" b="1" cap="none" spc="0" dirty="0">
                <a:ln/>
                <a:solidFill>
                  <a:schemeClr val="accent3"/>
                </a:solidFill>
                <a:effectLst/>
                <a:latin typeface="Agency FB" panose="020B0503020202020204" pitchFamily="34" charset="0"/>
              </a:rPr>
              <a:t>Advantage and Disadvantage </a:t>
            </a:r>
            <a:r>
              <a:rPr lang="en-GB" sz="5400" b="1" dirty="0">
                <a:ln/>
                <a:solidFill>
                  <a:schemeClr val="accent3"/>
                </a:solidFill>
                <a:latin typeface="Agency FB" panose="020B0503020202020204" pitchFamily="34" charset="0"/>
              </a:rPr>
              <a:t>Of </a:t>
            </a:r>
            <a:r>
              <a:rPr lang="en-GB" sz="5400" b="1" cap="none" spc="0" dirty="0">
                <a:ln/>
                <a:solidFill>
                  <a:schemeClr val="accent3"/>
                </a:solidFill>
                <a:effectLst/>
                <a:latin typeface="Agency FB" panose="020B0503020202020204" pitchFamily="34" charset="0"/>
              </a:rPr>
              <a:t>Best Fit Allocation Techniques</a:t>
            </a:r>
            <a:endParaRPr lang="en-GB" sz="5400" b="1" cap="none" spc="0" dirty="0">
              <a:ln/>
              <a:solidFill>
                <a:schemeClr val="accent3"/>
              </a:solidFill>
              <a:effectLst/>
            </a:endParaRPr>
          </a:p>
        </p:txBody>
      </p:sp>
      <p:sp>
        <p:nvSpPr>
          <p:cNvPr id="3" name="Rectangle: Rounded Corners 2">
            <a:extLst>
              <a:ext uri="{FF2B5EF4-FFF2-40B4-BE49-F238E27FC236}">
                <a16:creationId xmlns:a16="http://schemas.microsoft.com/office/drawing/2014/main" id="{1BE6D655-92BB-CBDC-270A-81700D99931F}"/>
              </a:ext>
            </a:extLst>
          </p:cNvPr>
          <p:cNvSpPr/>
          <p:nvPr/>
        </p:nvSpPr>
        <p:spPr>
          <a:xfrm>
            <a:off x="8090644" y="3023158"/>
            <a:ext cx="2684979" cy="137418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Reduced memory fragmentation</a:t>
            </a:r>
          </a:p>
        </p:txBody>
      </p:sp>
      <p:sp>
        <p:nvSpPr>
          <p:cNvPr id="4" name="Rectangle: Rounded Corners 3">
            <a:extLst>
              <a:ext uri="{FF2B5EF4-FFF2-40B4-BE49-F238E27FC236}">
                <a16:creationId xmlns:a16="http://schemas.microsoft.com/office/drawing/2014/main" id="{10D51D9B-440E-82CA-FEE8-D2CBE52854F7}"/>
              </a:ext>
            </a:extLst>
          </p:cNvPr>
          <p:cNvSpPr/>
          <p:nvPr/>
        </p:nvSpPr>
        <p:spPr>
          <a:xfrm>
            <a:off x="17706018" y="3023158"/>
            <a:ext cx="2684979" cy="137418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0" i="0" dirty="0">
                <a:solidFill>
                  <a:srgbClr val="FFFFFF"/>
                </a:solidFill>
                <a:effectLst/>
                <a:latin typeface="urw-din"/>
              </a:rPr>
              <a:t> Increased internal fragmentation</a:t>
            </a:r>
            <a:endParaRPr lang="en-GB" dirty="0"/>
          </a:p>
        </p:txBody>
      </p:sp>
      <p:sp>
        <p:nvSpPr>
          <p:cNvPr id="6" name="Rectangle: Rounded Corners 5">
            <a:extLst>
              <a:ext uri="{FF2B5EF4-FFF2-40B4-BE49-F238E27FC236}">
                <a16:creationId xmlns:a16="http://schemas.microsoft.com/office/drawing/2014/main" id="{ABF81BF9-86A9-19D0-DB70-BA58F6FD08C0}"/>
              </a:ext>
            </a:extLst>
          </p:cNvPr>
          <p:cNvSpPr/>
          <p:nvPr/>
        </p:nvSpPr>
        <p:spPr>
          <a:xfrm>
            <a:off x="11263647" y="3023158"/>
            <a:ext cx="2684979" cy="137418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0" i="0" dirty="0">
                <a:solidFill>
                  <a:srgbClr val="FFFFFF"/>
                </a:solidFill>
                <a:effectLst/>
                <a:latin typeface="urw-din"/>
              </a:rPr>
              <a:t>Minimizes external fragmentation</a:t>
            </a:r>
            <a:endParaRPr lang="en-GB" dirty="0"/>
          </a:p>
        </p:txBody>
      </p:sp>
      <p:sp>
        <p:nvSpPr>
          <p:cNvPr id="7" name="Rectangle: Rounded Corners 6">
            <a:extLst>
              <a:ext uri="{FF2B5EF4-FFF2-40B4-BE49-F238E27FC236}">
                <a16:creationId xmlns:a16="http://schemas.microsoft.com/office/drawing/2014/main" id="{EA95220B-1B4E-7C47-660A-D71ECA99C5BA}"/>
              </a:ext>
            </a:extLst>
          </p:cNvPr>
          <p:cNvSpPr/>
          <p:nvPr/>
        </p:nvSpPr>
        <p:spPr>
          <a:xfrm>
            <a:off x="14436650" y="3023158"/>
            <a:ext cx="2684979" cy="137418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0" i="0" dirty="0">
                <a:solidFill>
                  <a:srgbClr val="FFFFFF"/>
                </a:solidFill>
                <a:effectLst/>
                <a:latin typeface="urw-din"/>
              </a:rPr>
              <a:t>Slow</a:t>
            </a:r>
            <a:endParaRPr lang="en-GB" dirty="0"/>
          </a:p>
        </p:txBody>
      </p:sp>
      <p:sp>
        <p:nvSpPr>
          <p:cNvPr id="8" name="Rectangle: Rounded Corners 7">
            <a:extLst>
              <a:ext uri="{FF2B5EF4-FFF2-40B4-BE49-F238E27FC236}">
                <a16:creationId xmlns:a16="http://schemas.microsoft.com/office/drawing/2014/main" id="{146074AD-5D5B-A9C6-DFFC-F8019A74EC1A}"/>
              </a:ext>
            </a:extLst>
          </p:cNvPr>
          <p:cNvSpPr/>
          <p:nvPr/>
        </p:nvSpPr>
        <p:spPr>
          <a:xfrm>
            <a:off x="3678183" y="2756686"/>
            <a:ext cx="3828072" cy="175694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0" i="0" dirty="0">
                <a:solidFill>
                  <a:srgbClr val="FFFFFF"/>
                </a:solidFill>
                <a:effectLst/>
                <a:latin typeface="urw-din"/>
              </a:rPr>
              <a:t> Save memory from getting wasted</a:t>
            </a:r>
            <a:endParaRPr lang="en-GB" dirty="0"/>
          </a:p>
        </p:txBody>
      </p:sp>
    </p:spTree>
    <p:extLst>
      <p:ext uri="{BB962C8B-B14F-4D97-AF65-F5344CB8AC3E}">
        <p14:creationId xmlns:p14="http://schemas.microsoft.com/office/powerpoint/2010/main" val="33549819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45681A-4761-8BBA-D8DC-A163C41E026C}"/>
              </a:ext>
            </a:extLst>
          </p:cNvPr>
          <p:cNvSpPr txBox="1"/>
          <p:nvPr/>
        </p:nvSpPr>
        <p:spPr>
          <a:xfrm>
            <a:off x="-211370" y="0"/>
            <a:ext cx="12614739" cy="1754326"/>
          </a:xfrm>
          <a:prstGeom prst="rect">
            <a:avLst/>
          </a:prstGeom>
          <a:noFill/>
        </p:spPr>
        <p:txBody>
          <a:bodyPr wrap="square">
            <a:spAutoFit/>
          </a:bodyPr>
          <a:lstStyle/>
          <a:p>
            <a:pPr algn="ctr"/>
            <a:r>
              <a:rPr lang="en-GB" sz="5400" b="1" cap="none" spc="0" dirty="0">
                <a:ln/>
                <a:solidFill>
                  <a:schemeClr val="accent3"/>
                </a:solidFill>
                <a:effectLst/>
                <a:latin typeface="Agency FB" panose="020B0503020202020204" pitchFamily="34" charset="0"/>
              </a:rPr>
              <a:t>Advantage and Disadvantage </a:t>
            </a:r>
            <a:r>
              <a:rPr lang="en-GB" sz="5400" b="1" dirty="0">
                <a:ln/>
                <a:solidFill>
                  <a:schemeClr val="accent3"/>
                </a:solidFill>
                <a:latin typeface="Agency FB" panose="020B0503020202020204" pitchFamily="34" charset="0"/>
              </a:rPr>
              <a:t>Of </a:t>
            </a:r>
            <a:r>
              <a:rPr lang="en-GB" sz="5400" b="1" cap="none" spc="0" dirty="0">
                <a:ln/>
                <a:solidFill>
                  <a:schemeClr val="accent3"/>
                </a:solidFill>
                <a:effectLst/>
                <a:latin typeface="Agency FB" panose="020B0503020202020204" pitchFamily="34" charset="0"/>
              </a:rPr>
              <a:t>Best Fit Allocation Techniques</a:t>
            </a:r>
            <a:endParaRPr lang="en-GB" sz="5400" b="1" cap="none" spc="0" dirty="0">
              <a:ln/>
              <a:solidFill>
                <a:schemeClr val="accent3"/>
              </a:solidFill>
              <a:effectLst/>
            </a:endParaRPr>
          </a:p>
        </p:txBody>
      </p:sp>
      <p:sp>
        <p:nvSpPr>
          <p:cNvPr id="2" name="Rectangle: Rounded Corners 1">
            <a:extLst>
              <a:ext uri="{FF2B5EF4-FFF2-40B4-BE49-F238E27FC236}">
                <a16:creationId xmlns:a16="http://schemas.microsoft.com/office/drawing/2014/main" id="{63E85478-47E4-CC40-2367-9932973EC214}"/>
              </a:ext>
            </a:extLst>
          </p:cNvPr>
          <p:cNvSpPr/>
          <p:nvPr/>
        </p:nvSpPr>
        <p:spPr>
          <a:xfrm>
            <a:off x="-880044" y="3023158"/>
            <a:ext cx="2684979" cy="137418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0" i="0" dirty="0">
                <a:solidFill>
                  <a:srgbClr val="FFFFFF"/>
                </a:solidFill>
                <a:effectLst/>
                <a:latin typeface="urw-din"/>
              </a:rPr>
              <a:t> Save memory from getting wasted</a:t>
            </a:r>
            <a:endParaRPr lang="en-GB" dirty="0"/>
          </a:p>
        </p:txBody>
      </p:sp>
      <p:sp>
        <p:nvSpPr>
          <p:cNvPr id="4" name="Rectangle: Rounded Corners 3">
            <a:extLst>
              <a:ext uri="{FF2B5EF4-FFF2-40B4-BE49-F238E27FC236}">
                <a16:creationId xmlns:a16="http://schemas.microsoft.com/office/drawing/2014/main" id="{10D51D9B-440E-82CA-FEE8-D2CBE52854F7}"/>
              </a:ext>
            </a:extLst>
          </p:cNvPr>
          <p:cNvSpPr/>
          <p:nvPr/>
        </p:nvSpPr>
        <p:spPr>
          <a:xfrm>
            <a:off x="15461368" y="3023158"/>
            <a:ext cx="2684979" cy="137418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0" i="0" dirty="0">
                <a:solidFill>
                  <a:srgbClr val="FFFFFF"/>
                </a:solidFill>
                <a:effectLst/>
                <a:latin typeface="urw-din"/>
              </a:rPr>
              <a:t> Increased internal fragmentation</a:t>
            </a:r>
            <a:endParaRPr lang="en-GB" dirty="0"/>
          </a:p>
        </p:txBody>
      </p:sp>
      <p:sp>
        <p:nvSpPr>
          <p:cNvPr id="6" name="Rectangle: Rounded Corners 5">
            <a:extLst>
              <a:ext uri="{FF2B5EF4-FFF2-40B4-BE49-F238E27FC236}">
                <a16:creationId xmlns:a16="http://schemas.microsoft.com/office/drawing/2014/main" id="{ABF81BF9-86A9-19D0-DB70-BA58F6FD08C0}"/>
              </a:ext>
            </a:extLst>
          </p:cNvPr>
          <p:cNvSpPr/>
          <p:nvPr/>
        </p:nvSpPr>
        <p:spPr>
          <a:xfrm>
            <a:off x="9018997" y="3023158"/>
            <a:ext cx="2684979" cy="137418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0" i="0" dirty="0">
                <a:solidFill>
                  <a:srgbClr val="FFFFFF"/>
                </a:solidFill>
                <a:effectLst/>
                <a:latin typeface="urw-din"/>
              </a:rPr>
              <a:t>Minimizes external fragmentation</a:t>
            </a:r>
            <a:endParaRPr lang="en-GB" dirty="0"/>
          </a:p>
        </p:txBody>
      </p:sp>
      <p:sp>
        <p:nvSpPr>
          <p:cNvPr id="7" name="Rectangle: Rounded Corners 6">
            <a:extLst>
              <a:ext uri="{FF2B5EF4-FFF2-40B4-BE49-F238E27FC236}">
                <a16:creationId xmlns:a16="http://schemas.microsoft.com/office/drawing/2014/main" id="{EA95220B-1B4E-7C47-660A-D71ECA99C5BA}"/>
              </a:ext>
            </a:extLst>
          </p:cNvPr>
          <p:cNvSpPr/>
          <p:nvPr/>
        </p:nvSpPr>
        <p:spPr>
          <a:xfrm>
            <a:off x="12192000" y="3023158"/>
            <a:ext cx="2684979" cy="137418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0" i="0" dirty="0">
                <a:solidFill>
                  <a:srgbClr val="FFFFFF"/>
                </a:solidFill>
                <a:effectLst/>
                <a:latin typeface="urw-din"/>
              </a:rPr>
              <a:t>Slow</a:t>
            </a:r>
            <a:endParaRPr lang="en-GB" dirty="0"/>
          </a:p>
        </p:txBody>
      </p:sp>
      <p:sp>
        <p:nvSpPr>
          <p:cNvPr id="8" name="Rectangle: Rounded Corners 7">
            <a:extLst>
              <a:ext uri="{FF2B5EF4-FFF2-40B4-BE49-F238E27FC236}">
                <a16:creationId xmlns:a16="http://schemas.microsoft.com/office/drawing/2014/main" id="{5D479F3E-3BA4-734E-0A68-443347C4FE33}"/>
              </a:ext>
            </a:extLst>
          </p:cNvPr>
          <p:cNvSpPr/>
          <p:nvPr/>
        </p:nvSpPr>
        <p:spPr>
          <a:xfrm>
            <a:off x="4024482" y="2756686"/>
            <a:ext cx="3828072" cy="190712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Reduced memory fragmentation</a:t>
            </a:r>
          </a:p>
        </p:txBody>
      </p:sp>
    </p:spTree>
    <p:extLst>
      <p:ext uri="{BB962C8B-B14F-4D97-AF65-F5344CB8AC3E}">
        <p14:creationId xmlns:p14="http://schemas.microsoft.com/office/powerpoint/2010/main" val="1125076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45681A-4761-8BBA-D8DC-A163C41E026C}"/>
              </a:ext>
            </a:extLst>
          </p:cNvPr>
          <p:cNvSpPr txBox="1"/>
          <p:nvPr/>
        </p:nvSpPr>
        <p:spPr>
          <a:xfrm>
            <a:off x="-211370" y="0"/>
            <a:ext cx="12614739" cy="1754326"/>
          </a:xfrm>
          <a:prstGeom prst="rect">
            <a:avLst/>
          </a:prstGeom>
          <a:noFill/>
        </p:spPr>
        <p:txBody>
          <a:bodyPr wrap="square">
            <a:spAutoFit/>
          </a:bodyPr>
          <a:lstStyle/>
          <a:p>
            <a:pPr algn="ctr"/>
            <a:r>
              <a:rPr lang="en-GB" sz="5400" b="1" cap="none" spc="0" dirty="0">
                <a:ln/>
                <a:solidFill>
                  <a:schemeClr val="accent3"/>
                </a:solidFill>
                <a:effectLst/>
                <a:latin typeface="Agency FB" panose="020B0503020202020204" pitchFamily="34" charset="0"/>
              </a:rPr>
              <a:t>Advantage and Disadvantage </a:t>
            </a:r>
            <a:r>
              <a:rPr lang="en-GB" sz="5400" b="1" dirty="0">
                <a:ln/>
                <a:solidFill>
                  <a:schemeClr val="accent3"/>
                </a:solidFill>
                <a:latin typeface="Agency FB" panose="020B0503020202020204" pitchFamily="34" charset="0"/>
              </a:rPr>
              <a:t>Of </a:t>
            </a:r>
            <a:r>
              <a:rPr lang="en-GB" sz="5400" b="1" cap="none" spc="0" dirty="0">
                <a:ln/>
                <a:solidFill>
                  <a:schemeClr val="accent3"/>
                </a:solidFill>
                <a:effectLst/>
                <a:latin typeface="Agency FB" panose="020B0503020202020204" pitchFamily="34" charset="0"/>
              </a:rPr>
              <a:t>Best Fit Allocation Techniques</a:t>
            </a:r>
            <a:endParaRPr lang="en-GB" sz="5400" b="1" cap="none" spc="0" dirty="0">
              <a:ln/>
              <a:solidFill>
                <a:schemeClr val="accent3"/>
              </a:solidFill>
              <a:effectLst/>
            </a:endParaRPr>
          </a:p>
        </p:txBody>
      </p:sp>
      <p:sp>
        <p:nvSpPr>
          <p:cNvPr id="2" name="Rectangle: Rounded Corners 1">
            <a:extLst>
              <a:ext uri="{FF2B5EF4-FFF2-40B4-BE49-F238E27FC236}">
                <a16:creationId xmlns:a16="http://schemas.microsoft.com/office/drawing/2014/main" id="{63E85478-47E4-CC40-2367-9932973EC214}"/>
              </a:ext>
            </a:extLst>
          </p:cNvPr>
          <p:cNvSpPr/>
          <p:nvPr/>
        </p:nvSpPr>
        <p:spPr>
          <a:xfrm>
            <a:off x="-2611567" y="3023158"/>
            <a:ext cx="2684979" cy="137418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0" i="0" dirty="0">
                <a:solidFill>
                  <a:srgbClr val="FFFFFF"/>
                </a:solidFill>
                <a:effectLst/>
                <a:latin typeface="urw-din"/>
              </a:rPr>
              <a:t> Save memory from getting wasted</a:t>
            </a:r>
            <a:endParaRPr lang="en-GB" dirty="0"/>
          </a:p>
        </p:txBody>
      </p:sp>
      <p:sp>
        <p:nvSpPr>
          <p:cNvPr id="3" name="Rectangle: Rounded Corners 2">
            <a:extLst>
              <a:ext uri="{FF2B5EF4-FFF2-40B4-BE49-F238E27FC236}">
                <a16:creationId xmlns:a16="http://schemas.microsoft.com/office/drawing/2014/main" id="{1BE6D655-92BB-CBDC-270A-81700D99931F}"/>
              </a:ext>
            </a:extLst>
          </p:cNvPr>
          <p:cNvSpPr/>
          <p:nvPr/>
        </p:nvSpPr>
        <p:spPr>
          <a:xfrm>
            <a:off x="561436" y="3023158"/>
            <a:ext cx="2684979" cy="137418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Reduced memory fragmentation</a:t>
            </a:r>
          </a:p>
        </p:txBody>
      </p:sp>
      <p:sp>
        <p:nvSpPr>
          <p:cNvPr id="4" name="Rectangle: Rounded Corners 3">
            <a:extLst>
              <a:ext uri="{FF2B5EF4-FFF2-40B4-BE49-F238E27FC236}">
                <a16:creationId xmlns:a16="http://schemas.microsoft.com/office/drawing/2014/main" id="{10D51D9B-440E-82CA-FEE8-D2CBE52854F7}"/>
              </a:ext>
            </a:extLst>
          </p:cNvPr>
          <p:cNvSpPr/>
          <p:nvPr/>
        </p:nvSpPr>
        <p:spPr>
          <a:xfrm>
            <a:off x="12678199" y="3023158"/>
            <a:ext cx="2684979" cy="137418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0" i="0" dirty="0">
                <a:solidFill>
                  <a:srgbClr val="FFFFFF"/>
                </a:solidFill>
                <a:effectLst/>
                <a:latin typeface="urw-din"/>
              </a:rPr>
              <a:t> Increased internal fragmentation</a:t>
            </a:r>
            <a:endParaRPr lang="en-GB" dirty="0"/>
          </a:p>
        </p:txBody>
      </p:sp>
      <p:sp>
        <p:nvSpPr>
          <p:cNvPr id="7" name="Rectangle: Rounded Corners 6">
            <a:extLst>
              <a:ext uri="{FF2B5EF4-FFF2-40B4-BE49-F238E27FC236}">
                <a16:creationId xmlns:a16="http://schemas.microsoft.com/office/drawing/2014/main" id="{EA95220B-1B4E-7C47-660A-D71ECA99C5BA}"/>
              </a:ext>
            </a:extLst>
          </p:cNvPr>
          <p:cNvSpPr/>
          <p:nvPr/>
        </p:nvSpPr>
        <p:spPr>
          <a:xfrm>
            <a:off x="9408831" y="3023158"/>
            <a:ext cx="2684979" cy="137418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0" i="0" dirty="0">
                <a:solidFill>
                  <a:srgbClr val="FFFFFF"/>
                </a:solidFill>
                <a:effectLst/>
                <a:latin typeface="urw-din"/>
              </a:rPr>
              <a:t>Slow</a:t>
            </a:r>
            <a:endParaRPr lang="en-GB" dirty="0"/>
          </a:p>
        </p:txBody>
      </p:sp>
      <p:sp>
        <p:nvSpPr>
          <p:cNvPr id="8" name="Rectangle: Rounded Corners 7">
            <a:extLst>
              <a:ext uri="{FF2B5EF4-FFF2-40B4-BE49-F238E27FC236}">
                <a16:creationId xmlns:a16="http://schemas.microsoft.com/office/drawing/2014/main" id="{0B8A25B4-DF02-3513-A06C-2A66EE4F8B61}"/>
              </a:ext>
            </a:extLst>
          </p:cNvPr>
          <p:cNvSpPr/>
          <p:nvPr/>
        </p:nvSpPr>
        <p:spPr>
          <a:xfrm>
            <a:off x="4413587" y="2756686"/>
            <a:ext cx="3828072" cy="190712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0" i="0" dirty="0">
                <a:solidFill>
                  <a:srgbClr val="FFFFFF"/>
                </a:solidFill>
                <a:effectLst/>
                <a:latin typeface="urw-din"/>
              </a:rPr>
              <a:t>Minimizes external fragmentation</a:t>
            </a:r>
            <a:endParaRPr lang="en-GB" dirty="0"/>
          </a:p>
        </p:txBody>
      </p:sp>
    </p:spTree>
    <p:extLst>
      <p:ext uri="{BB962C8B-B14F-4D97-AF65-F5344CB8AC3E}">
        <p14:creationId xmlns:p14="http://schemas.microsoft.com/office/powerpoint/2010/main" val="29324844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1">
            <a:extLst>
              <a:ext uri="{FF2B5EF4-FFF2-40B4-BE49-F238E27FC236}">
                <a16:creationId xmlns:a16="http://schemas.microsoft.com/office/drawing/2014/main" id="{D654185D-8A15-C131-D3DB-17801C143D0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 name="Rectangle: Rounded Corners 1">
            <a:extLst>
              <a:ext uri="{FF2B5EF4-FFF2-40B4-BE49-F238E27FC236}">
                <a16:creationId xmlns:a16="http://schemas.microsoft.com/office/drawing/2014/main" id="{9B703F6D-3060-DD19-EE9F-CDA40683A6AE}"/>
              </a:ext>
            </a:extLst>
          </p:cNvPr>
          <p:cNvSpPr/>
          <p:nvPr/>
        </p:nvSpPr>
        <p:spPr>
          <a:xfrm>
            <a:off x="358739" y="358313"/>
            <a:ext cx="4036032" cy="229883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solidFill>
                  <a:schemeClr val="tx1"/>
                </a:solidFill>
                <a:latin typeface="Agency FB" panose="020B0503020202020204" pitchFamily="34" charset="0"/>
              </a:rPr>
              <a:t>Single contiguous</a:t>
            </a:r>
          </a:p>
        </p:txBody>
      </p:sp>
      <p:sp>
        <p:nvSpPr>
          <p:cNvPr id="3" name="Rectangle 2">
            <a:extLst>
              <a:ext uri="{FF2B5EF4-FFF2-40B4-BE49-F238E27FC236}">
                <a16:creationId xmlns:a16="http://schemas.microsoft.com/office/drawing/2014/main" id="{874EA83E-632E-CAA2-EA13-26797CD3218B}"/>
              </a:ext>
            </a:extLst>
          </p:cNvPr>
          <p:cNvSpPr/>
          <p:nvPr/>
        </p:nvSpPr>
        <p:spPr>
          <a:xfrm>
            <a:off x="8167101" y="1507732"/>
            <a:ext cx="2486346" cy="42432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627192D1-5F8C-D710-B3B6-5ED1027D0038}"/>
              </a:ext>
            </a:extLst>
          </p:cNvPr>
          <p:cNvSpPr/>
          <p:nvPr/>
        </p:nvSpPr>
        <p:spPr>
          <a:xfrm>
            <a:off x="8167101" y="1160964"/>
            <a:ext cx="2486346" cy="3570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latin typeface="Agency FB" panose="020B0503020202020204" pitchFamily="34" charset="0"/>
              </a:rPr>
              <a:t>OS</a:t>
            </a:r>
          </a:p>
        </p:txBody>
      </p:sp>
      <p:sp>
        <p:nvSpPr>
          <p:cNvPr id="5" name="Rectangle 4">
            <a:extLst>
              <a:ext uri="{FF2B5EF4-FFF2-40B4-BE49-F238E27FC236}">
                <a16:creationId xmlns:a16="http://schemas.microsoft.com/office/drawing/2014/main" id="{AE5AB3AC-1C65-A33B-FF7E-B15DBAFC0D6B}"/>
              </a:ext>
            </a:extLst>
          </p:cNvPr>
          <p:cNvSpPr/>
          <p:nvPr/>
        </p:nvSpPr>
        <p:spPr>
          <a:xfrm>
            <a:off x="8264705" y="1708062"/>
            <a:ext cx="2291138" cy="38528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4000" b="1" dirty="0">
                <a:latin typeface="Consolas" panose="020B0609020204030204" pitchFamily="49" charset="0"/>
              </a:rPr>
              <a:t>JOB1</a:t>
            </a:r>
          </a:p>
        </p:txBody>
      </p:sp>
    </p:spTree>
    <p:extLst>
      <p:ext uri="{BB962C8B-B14F-4D97-AF65-F5344CB8AC3E}">
        <p14:creationId xmlns:p14="http://schemas.microsoft.com/office/powerpoint/2010/main" val="3880826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80">
                                          <p:stCondLst>
                                            <p:cond delay="0"/>
                                          </p:stCondLst>
                                        </p:cTn>
                                        <p:tgtEl>
                                          <p:spTgt spid="5"/>
                                        </p:tgtEl>
                                      </p:cBhvr>
                                    </p:animEffect>
                                    <p:anim calcmode="lin" valueType="num">
                                      <p:cBhvr>
                                        <p:cTn id="1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1" dur="26">
                                          <p:stCondLst>
                                            <p:cond delay="650"/>
                                          </p:stCondLst>
                                        </p:cTn>
                                        <p:tgtEl>
                                          <p:spTgt spid="5"/>
                                        </p:tgtEl>
                                      </p:cBhvr>
                                      <p:to x="100000" y="60000"/>
                                    </p:animScale>
                                    <p:animScale>
                                      <p:cBhvr>
                                        <p:cTn id="22" dur="166" decel="50000">
                                          <p:stCondLst>
                                            <p:cond delay="676"/>
                                          </p:stCondLst>
                                        </p:cTn>
                                        <p:tgtEl>
                                          <p:spTgt spid="5"/>
                                        </p:tgtEl>
                                      </p:cBhvr>
                                      <p:to x="100000" y="100000"/>
                                    </p:animScale>
                                    <p:animScale>
                                      <p:cBhvr>
                                        <p:cTn id="23" dur="26">
                                          <p:stCondLst>
                                            <p:cond delay="1312"/>
                                          </p:stCondLst>
                                        </p:cTn>
                                        <p:tgtEl>
                                          <p:spTgt spid="5"/>
                                        </p:tgtEl>
                                      </p:cBhvr>
                                      <p:to x="100000" y="80000"/>
                                    </p:animScale>
                                    <p:animScale>
                                      <p:cBhvr>
                                        <p:cTn id="24" dur="166" decel="50000">
                                          <p:stCondLst>
                                            <p:cond delay="1338"/>
                                          </p:stCondLst>
                                        </p:cTn>
                                        <p:tgtEl>
                                          <p:spTgt spid="5"/>
                                        </p:tgtEl>
                                      </p:cBhvr>
                                      <p:to x="100000" y="100000"/>
                                    </p:animScale>
                                    <p:animScale>
                                      <p:cBhvr>
                                        <p:cTn id="25" dur="26">
                                          <p:stCondLst>
                                            <p:cond delay="1642"/>
                                          </p:stCondLst>
                                        </p:cTn>
                                        <p:tgtEl>
                                          <p:spTgt spid="5"/>
                                        </p:tgtEl>
                                      </p:cBhvr>
                                      <p:to x="100000" y="90000"/>
                                    </p:animScale>
                                    <p:animScale>
                                      <p:cBhvr>
                                        <p:cTn id="26" dur="166" decel="50000">
                                          <p:stCondLst>
                                            <p:cond delay="1668"/>
                                          </p:stCondLst>
                                        </p:cTn>
                                        <p:tgtEl>
                                          <p:spTgt spid="5"/>
                                        </p:tgtEl>
                                      </p:cBhvr>
                                      <p:to x="100000" y="100000"/>
                                    </p:animScale>
                                    <p:animScale>
                                      <p:cBhvr>
                                        <p:cTn id="27" dur="26">
                                          <p:stCondLst>
                                            <p:cond delay="1808"/>
                                          </p:stCondLst>
                                        </p:cTn>
                                        <p:tgtEl>
                                          <p:spTgt spid="5"/>
                                        </p:tgtEl>
                                      </p:cBhvr>
                                      <p:to x="100000" y="95000"/>
                                    </p:animScale>
                                    <p:animScale>
                                      <p:cBhvr>
                                        <p:cTn id="28"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45681A-4761-8BBA-D8DC-A163C41E026C}"/>
              </a:ext>
            </a:extLst>
          </p:cNvPr>
          <p:cNvSpPr txBox="1"/>
          <p:nvPr/>
        </p:nvSpPr>
        <p:spPr>
          <a:xfrm>
            <a:off x="-211370" y="0"/>
            <a:ext cx="12614739" cy="1754326"/>
          </a:xfrm>
          <a:prstGeom prst="rect">
            <a:avLst/>
          </a:prstGeom>
          <a:noFill/>
        </p:spPr>
        <p:txBody>
          <a:bodyPr wrap="square">
            <a:spAutoFit/>
          </a:bodyPr>
          <a:lstStyle/>
          <a:p>
            <a:pPr algn="ctr"/>
            <a:r>
              <a:rPr lang="en-GB" sz="5400" b="1" cap="none" spc="0" dirty="0">
                <a:ln/>
                <a:solidFill>
                  <a:schemeClr val="accent3"/>
                </a:solidFill>
                <a:effectLst/>
                <a:latin typeface="Agency FB" panose="020B0503020202020204" pitchFamily="34" charset="0"/>
              </a:rPr>
              <a:t>Advantage and Disadvantage </a:t>
            </a:r>
            <a:r>
              <a:rPr lang="en-GB" sz="5400" b="1" dirty="0">
                <a:ln/>
                <a:solidFill>
                  <a:schemeClr val="accent3"/>
                </a:solidFill>
                <a:latin typeface="Agency FB" panose="020B0503020202020204" pitchFamily="34" charset="0"/>
              </a:rPr>
              <a:t>Of </a:t>
            </a:r>
            <a:r>
              <a:rPr lang="en-GB" sz="5400" b="1" cap="none" spc="0" dirty="0">
                <a:ln/>
                <a:solidFill>
                  <a:schemeClr val="accent3"/>
                </a:solidFill>
                <a:effectLst/>
                <a:latin typeface="Agency FB" panose="020B0503020202020204" pitchFamily="34" charset="0"/>
              </a:rPr>
              <a:t>Best Fit Allocation Techniques</a:t>
            </a:r>
            <a:endParaRPr lang="en-GB" sz="5400" b="1" cap="none" spc="0" dirty="0">
              <a:ln/>
              <a:solidFill>
                <a:schemeClr val="accent3"/>
              </a:solidFill>
              <a:effectLst/>
            </a:endParaRPr>
          </a:p>
        </p:txBody>
      </p:sp>
      <p:sp>
        <p:nvSpPr>
          <p:cNvPr id="2" name="Rectangle: Rounded Corners 1">
            <a:extLst>
              <a:ext uri="{FF2B5EF4-FFF2-40B4-BE49-F238E27FC236}">
                <a16:creationId xmlns:a16="http://schemas.microsoft.com/office/drawing/2014/main" id="{63E85478-47E4-CC40-2367-9932973EC214}"/>
              </a:ext>
            </a:extLst>
          </p:cNvPr>
          <p:cNvSpPr/>
          <p:nvPr/>
        </p:nvSpPr>
        <p:spPr>
          <a:xfrm>
            <a:off x="-4810019" y="3023158"/>
            <a:ext cx="2684979" cy="137418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0" i="0" dirty="0">
                <a:solidFill>
                  <a:srgbClr val="FFFFFF"/>
                </a:solidFill>
                <a:effectLst/>
                <a:latin typeface="urw-din"/>
              </a:rPr>
              <a:t> Save memory from getting wasted</a:t>
            </a:r>
            <a:endParaRPr lang="en-GB" dirty="0"/>
          </a:p>
        </p:txBody>
      </p:sp>
      <p:sp>
        <p:nvSpPr>
          <p:cNvPr id="3" name="Rectangle: Rounded Corners 2">
            <a:extLst>
              <a:ext uri="{FF2B5EF4-FFF2-40B4-BE49-F238E27FC236}">
                <a16:creationId xmlns:a16="http://schemas.microsoft.com/office/drawing/2014/main" id="{1BE6D655-92BB-CBDC-270A-81700D99931F}"/>
              </a:ext>
            </a:extLst>
          </p:cNvPr>
          <p:cNvSpPr/>
          <p:nvPr/>
        </p:nvSpPr>
        <p:spPr>
          <a:xfrm>
            <a:off x="-1637016" y="3023158"/>
            <a:ext cx="2684979" cy="137418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Reduced memory fragmentation</a:t>
            </a:r>
          </a:p>
        </p:txBody>
      </p:sp>
      <p:sp>
        <p:nvSpPr>
          <p:cNvPr id="4" name="Rectangle: Rounded Corners 3">
            <a:extLst>
              <a:ext uri="{FF2B5EF4-FFF2-40B4-BE49-F238E27FC236}">
                <a16:creationId xmlns:a16="http://schemas.microsoft.com/office/drawing/2014/main" id="{10D51D9B-440E-82CA-FEE8-D2CBE52854F7}"/>
              </a:ext>
            </a:extLst>
          </p:cNvPr>
          <p:cNvSpPr/>
          <p:nvPr/>
        </p:nvSpPr>
        <p:spPr>
          <a:xfrm>
            <a:off x="9594793" y="3023158"/>
            <a:ext cx="2684979" cy="137418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0" i="0" dirty="0">
                <a:solidFill>
                  <a:srgbClr val="FFFFFF"/>
                </a:solidFill>
                <a:effectLst/>
                <a:latin typeface="urw-din"/>
              </a:rPr>
              <a:t> Increased internal fragmentation</a:t>
            </a:r>
            <a:endParaRPr lang="en-GB" dirty="0"/>
          </a:p>
        </p:txBody>
      </p:sp>
      <p:sp>
        <p:nvSpPr>
          <p:cNvPr id="6" name="Rectangle: Rounded Corners 5">
            <a:extLst>
              <a:ext uri="{FF2B5EF4-FFF2-40B4-BE49-F238E27FC236}">
                <a16:creationId xmlns:a16="http://schemas.microsoft.com/office/drawing/2014/main" id="{ABF81BF9-86A9-19D0-DB70-BA58F6FD08C0}"/>
              </a:ext>
            </a:extLst>
          </p:cNvPr>
          <p:cNvSpPr/>
          <p:nvPr/>
        </p:nvSpPr>
        <p:spPr>
          <a:xfrm>
            <a:off x="1535987" y="3023158"/>
            <a:ext cx="2684979" cy="137418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0" i="0" dirty="0">
                <a:solidFill>
                  <a:srgbClr val="FFFFFF"/>
                </a:solidFill>
                <a:effectLst/>
                <a:latin typeface="urw-din"/>
              </a:rPr>
              <a:t>Minimizes external fragmentation</a:t>
            </a:r>
            <a:endParaRPr lang="en-GB" dirty="0"/>
          </a:p>
        </p:txBody>
      </p:sp>
      <p:sp>
        <p:nvSpPr>
          <p:cNvPr id="8" name="Rectangle: Rounded Corners 7">
            <a:extLst>
              <a:ext uri="{FF2B5EF4-FFF2-40B4-BE49-F238E27FC236}">
                <a16:creationId xmlns:a16="http://schemas.microsoft.com/office/drawing/2014/main" id="{54CD188F-C15E-DE33-F643-F14E74DD79AF}"/>
              </a:ext>
            </a:extLst>
          </p:cNvPr>
          <p:cNvSpPr/>
          <p:nvPr/>
        </p:nvSpPr>
        <p:spPr>
          <a:xfrm>
            <a:off x="4820532" y="2515863"/>
            <a:ext cx="4174695" cy="235459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Slow</a:t>
            </a:r>
          </a:p>
        </p:txBody>
      </p:sp>
    </p:spTree>
    <p:extLst>
      <p:ext uri="{BB962C8B-B14F-4D97-AF65-F5344CB8AC3E}">
        <p14:creationId xmlns:p14="http://schemas.microsoft.com/office/powerpoint/2010/main" val="5717547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45681A-4761-8BBA-D8DC-A163C41E026C}"/>
              </a:ext>
            </a:extLst>
          </p:cNvPr>
          <p:cNvSpPr txBox="1"/>
          <p:nvPr/>
        </p:nvSpPr>
        <p:spPr>
          <a:xfrm>
            <a:off x="-211370" y="0"/>
            <a:ext cx="12614739" cy="1754326"/>
          </a:xfrm>
          <a:prstGeom prst="rect">
            <a:avLst/>
          </a:prstGeom>
          <a:noFill/>
        </p:spPr>
        <p:txBody>
          <a:bodyPr wrap="square">
            <a:spAutoFit/>
          </a:bodyPr>
          <a:lstStyle/>
          <a:p>
            <a:pPr algn="ctr"/>
            <a:r>
              <a:rPr lang="en-GB" sz="5400" b="1" cap="none" spc="0" dirty="0">
                <a:ln/>
                <a:solidFill>
                  <a:schemeClr val="accent3"/>
                </a:solidFill>
                <a:effectLst/>
                <a:latin typeface="Agency FB" panose="020B0503020202020204" pitchFamily="34" charset="0"/>
              </a:rPr>
              <a:t>Advantage and Disadvantage </a:t>
            </a:r>
            <a:r>
              <a:rPr lang="en-GB" sz="5400" b="1" dirty="0">
                <a:ln/>
                <a:solidFill>
                  <a:schemeClr val="accent3"/>
                </a:solidFill>
                <a:latin typeface="Agency FB" panose="020B0503020202020204" pitchFamily="34" charset="0"/>
              </a:rPr>
              <a:t>Of </a:t>
            </a:r>
            <a:r>
              <a:rPr lang="en-GB" sz="5400" b="1" cap="none" spc="0" dirty="0">
                <a:ln/>
                <a:solidFill>
                  <a:schemeClr val="accent3"/>
                </a:solidFill>
                <a:effectLst/>
                <a:latin typeface="Agency FB" panose="020B0503020202020204" pitchFamily="34" charset="0"/>
              </a:rPr>
              <a:t>Best Fit Allocation Techniques</a:t>
            </a:r>
            <a:endParaRPr lang="en-GB" sz="5400" b="1" cap="none" spc="0" dirty="0">
              <a:ln/>
              <a:solidFill>
                <a:schemeClr val="accent3"/>
              </a:solidFill>
              <a:effectLst/>
            </a:endParaRPr>
          </a:p>
        </p:txBody>
      </p:sp>
      <p:sp>
        <p:nvSpPr>
          <p:cNvPr id="2" name="Rectangle: Rounded Corners 1">
            <a:extLst>
              <a:ext uri="{FF2B5EF4-FFF2-40B4-BE49-F238E27FC236}">
                <a16:creationId xmlns:a16="http://schemas.microsoft.com/office/drawing/2014/main" id="{63E85478-47E4-CC40-2367-9932973EC214}"/>
              </a:ext>
            </a:extLst>
          </p:cNvPr>
          <p:cNvSpPr/>
          <p:nvPr/>
        </p:nvSpPr>
        <p:spPr>
          <a:xfrm>
            <a:off x="-7572674" y="3023158"/>
            <a:ext cx="2684979" cy="137418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0" i="0" dirty="0">
                <a:solidFill>
                  <a:srgbClr val="FFFFFF"/>
                </a:solidFill>
                <a:effectLst/>
                <a:latin typeface="urw-din"/>
              </a:rPr>
              <a:t> Save memory from getting wasted</a:t>
            </a:r>
            <a:endParaRPr lang="en-GB" dirty="0"/>
          </a:p>
        </p:txBody>
      </p:sp>
      <p:sp>
        <p:nvSpPr>
          <p:cNvPr id="3" name="Rectangle: Rounded Corners 2">
            <a:extLst>
              <a:ext uri="{FF2B5EF4-FFF2-40B4-BE49-F238E27FC236}">
                <a16:creationId xmlns:a16="http://schemas.microsoft.com/office/drawing/2014/main" id="{1BE6D655-92BB-CBDC-270A-81700D99931F}"/>
              </a:ext>
            </a:extLst>
          </p:cNvPr>
          <p:cNvSpPr/>
          <p:nvPr/>
        </p:nvSpPr>
        <p:spPr>
          <a:xfrm>
            <a:off x="-4399671" y="3023158"/>
            <a:ext cx="2684979" cy="137418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Reduced memory fragmentation</a:t>
            </a:r>
          </a:p>
        </p:txBody>
      </p:sp>
      <p:sp>
        <p:nvSpPr>
          <p:cNvPr id="6" name="Rectangle: Rounded Corners 5">
            <a:extLst>
              <a:ext uri="{FF2B5EF4-FFF2-40B4-BE49-F238E27FC236}">
                <a16:creationId xmlns:a16="http://schemas.microsoft.com/office/drawing/2014/main" id="{ABF81BF9-86A9-19D0-DB70-BA58F6FD08C0}"/>
              </a:ext>
            </a:extLst>
          </p:cNvPr>
          <p:cNvSpPr/>
          <p:nvPr/>
        </p:nvSpPr>
        <p:spPr>
          <a:xfrm>
            <a:off x="-1226668" y="3023158"/>
            <a:ext cx="2684979" cy="137418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0" i="0" dirty="0">
                <a:solidFill>
                  <a:srgbClr val="FFFFFF"/>
                </a:solidFill>
                <a:effectLst/>
                <a:latin typeface="urw-din"/>
              </a:rPr>
              <a:t>Minimizes external fragmentation</a:t>
            </a:r>
            <a:endParaRPr lang="en-GB" dirty="0"/>
          </a:p>
        </p:txBody>
      </p:sp>
      <p:sp>
        <p:nvSpPr>
          <p:cNvPr id="7" name="Rectangle: Rounded Corners 6">
            <a:extLst>
              <a:ext uri="{FF2B5EF4-FFF2-40B4-BE49-F238E27FC236}">
                <a16:creationId xmlns:a16="http://schemas.microsoft.com/office/drawing/2014/main" id="{EA95220B-1B4E-7C47-660A-D71ECA99C5BA}"/>
              </a:ext>
            </a:extLst>
          </p:cNvPr>
          <p:cNvSpPr/>
          <p:nvPr/>
        </p:nvSpPr>
        <p:spPr>
          <a:xfrm>
            <a:off x="1946335" y="3023158"/>
            <a:ext cx="2684979" cy="137418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0" i="0" dirty="0">
                <a:solidFill>
                  <a:srgbClr val="FFFFFF"/>
                </a:solidFill>
                <a:effectLst/>
                <a:latin typeface="urw-din"/>
              </a:rPr>
              <a:t>Slow</a:t>
            </a:r>
            <a:endParaRPr lang="en-GB" dirty="0"/>
          </a:p>
        </p:txBody>
      </p:sp>
      <p:sp>
        <p:nvSpPr>
          <p:cNvPr id="8" name="Rectangle: Rounded Corners 7">
            <a:extLst>
              <a:ext uri="{FF2B5EF4-FFF2-40B4-BE49-F238E27FC236}">
                <a16:creationId xmlns:a16="http://schemas.microsoft.com/office/drawing/2014/main" id="{7D580D60-F5F1-0653-7830-A54AA0ADCB67}"/>
              </a:ext>
            </a:extLst>
          </p:cNvPr>
          <p:cNvSpPr/>
          <p:nvPr/>
        </p:nvSpPr>
        <p:spPr>
          <a:xfrm>
            <a:off x="4974788" y="2476952"/>
            <a:ext cx="4174695" cy="235459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0" i="0" dirty="0">
                <a:solidFill>
                  <a:srgbClr val="FFFFFF"/>
                </a:solidFill>
                <a:effectLst/>
                <a:latin typeface="urw-din"/>
              </a:rPr>
              <a:t> Increased internal fragmentation</a:t>
            </a:r>
            <a:endParaRPr lang="en-GB" dirty="0"/>
          </a:p>
        </p:txBody>
      </p:sp>
    </p:spTree>
    <p:extLst>
      <p:ext uri="{BB962C8B-B14F-4D97-AF65-F5344CB8AC3E}">
        <p14:creationId xmlns:p14="http://schemas.microsoft.com/office/powerpoint/2010/main" val="23063458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45681A-4761-8BBA-D8DC-A163C41E026C}"/>
              </a:ext>
            </a:extLst>
          </p:cNvPr>
          <p:cNvSpPr txBox="1"/>
          <p:nvPr/>
        </p:nvSpPr>
        <p:spPr>
          <a:xfrm>
            <a:off x="1489753" y="195209"/>
            <a:ext cx="8560941" cy="923330"/>
          </a:xfrm>
          <a:prstGeom prst="rect">
            <a:avLst/>
          </a:prstGeom>
          <a:noFill/>
        </p:spPr>
        <p:txBody>
          <a:bodyPr wrap="square">
            <a:spAutoFit/>
          </a:bodyPr>
          <a:lstStyle/>
          <a:p>
            <a:pPr algn="ctr"/>
            <a:r>
              <a:rPr lang="en-GB" sz="5400" b="1" cap="none" spc="0" dirty="0">
                <a:ln/>
                <a:solidFill>
                  <a:schemeClr val="accent3"/>
                </a:solidFill>
                <a:effectLst/>
                <a:latin typeface="Agency FB" panose="020B0503020202020204" pitchFamily="34" charset="0"/>
              </a:rPr>
              <a:t>Memory Allocation Techniques</a:t>
            </a:r>
            <a:endParaRPr lang="en-GB" sz="5400" b="1" cap="none" spc="0" dirty="0">
              <a:ln/>
              <a:solidFill>
                <a:schemeClr val="accent3"/>
              </a:solidFill>
              <a:effectLst/>
            </a:endParaRPr>
          </a:p>
        </p:txBody>
      </p:sp>
      <p:sp>
        <p:nvSpPr>
          <p:cNvPr id="6" name="Rectangle: Rounded Corners 5">
            <a:extLst>
              <a:ext uri="{FF2B5EF4-FFF2-40B4-BE49-F238E27FC236}">
                <a16:creationId xmlns:a16="http://schemas.microsoft.com/office/drawing/2014/main" id="{7822B29A-B64B-4497-356E-4E41F1CD5838}"/>
              </a:ext>
            </a:extLst>
          </p:cNvPr>
          <p:cNvSpPr/>
          <p:nvPr/>
        </p:nvSpPr>
        <p:spPr>
          <a:xfrm>
            <a:off x="1489753" y="2238053"/>
            <a:ext cx="2404153" cy="3585681"/>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a:latin typeface="Agency FB" panose="020B0503020202020204" pitchFamily="34" charset="0"/>
              </a:rPr>
              <a:t>First Fit </a:t>
            </a:r>
          </a:p>
        </p:txBody>
      </p:sp>
      <p:sp>
        <p:nvSpPr>
          <p:cNvPr id="7" name="Rectangle: Rounded Corners 6">
            <a:extLst>
              <a:ext uri="{FF2B5EF4-FFF2-40B4-BE49-F238E27FC236}">
                <a16:creationId xmlns:a16="http://schemas.microsoft.com/office/drawing/2014/main" id="{166D08F8-4B61-124F-2074-73D5ED49BC31}"/>
              </a:ext>
            </a:extLst>
          </p:cNvPr>
          <p:cNvSpPr/>
          <p:nvPr/>
        </p:nvSpPr>
        <p:spPr>
          <a:xfrm>
            <a:off x="4893923" y="2238052"/>
            <a:ext cx="2404153" cy="3585681"/>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a:latin typeface="Agency FB" panose="020B0503020202020204" pitchFamily="34" charset="0"/>
              </a:rPr>
              <a:t>Best Fit </a:t>
            </a:r>
          </a:p>
        </p:txBody>
      </p:sp>
      <p:sp>
        <p:nvSpPr>
          <p:cNvPr id="8" name="Rectangle: Rounded Corners 7">
            <a:extLst>
              <a:ext uri="{FF2B5EF4-FFF2-40B4-BE49-F238E27FC236}">
                <a16:creationId xmlns:a16="http://schemas.microsoft.com/office/drawing/2014/main" id="{117546D5-A69F-1B2E-3851-C0C39BA0FBB5}"/>
              </a:ext>
            </a:extLst>
          </p:cNvPr>
          <p:cNvSpPr/>
          <p:nvPr/>
        </p:nvSpPr>
        <p:spPr>
          <a:xfrm>
            <a:off x="8166243" y="2238052"/>
            <a:ext cx="2404153" cy="3585681"/>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a:latin typeface="Agency FB" panose="020B0503020202020204" pitchFamily="34" charset="0"/>
              </a:rPr>
              <a:t>Worst Fit </a:t>
            </a:r>
          </a:p>
        </p:txBody>
      </p:sp>
    </p:spTree>
    <p:extLst>
      <p:ext uri="{BB962C8B-B14F-4D97-AF65-F5344CB8AC3E}">
        <p14:creationId xmlns:p14="http://schemas.microsoft.com/office/powerpoint/2010/main" val="29795902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45681A-4761-8BBA-D8DC-A163C41E026C}"/>
              </a:ext>
            </a:extLst>
          </p:cNvPr>
          <p:cNvSpPr txBox="1"/>
          <p:nvPr/>
        </p:nvSpPr>
        <p:spPr>
          <a:xfrm>
            <a:off x="1489753" y="195209"/>
            <a:ext cx="8560941" cy="923330"/>
          </a:xfrm>
          <a:prstGeom prst="rect">
            <a:avLst/>
          </a:prstGeom>
          <a:noFill/>
        </p:spPr>
        <p:txBody>
          <a:bodyPr wrap="square">
            <a:spAutoFit/>
          </a:bodyPr>
          <a:lstStyle/>
          <a:p>
            <a:pPr algn="ctr"/>
            <a:r>
              <a:rPr lang="en-GB" sz="5400" b="1" cap="none" spc="0" dirty="0">
                <a:ln/>
                <a:solidFill>
                  <a:schemeClr val="accent3"/>
                </a:solidFill>
                <a:effectLst/>
                <a:latin typeface="Agency FB" panose="020B0503020202020204" pitchFamily="34" charset="0"/>
              </a:rPr>
              <a:t>Memory Allocation Techniques</a:t>
            </a:r>
            <a:endParaRPr lang="en-GB" sz="5400" b="1" cap="none" spc="0" dirty="0">
              <a:ln/>
              <a:solidFill>
                <a:schemeClr val="accent3"/>
              </a:solidFill>
              <a:effectLst/>
            </a:endParaRPr>
          </a:p>
        </p:txBody>
      </p:sp>
      <p:sp>
        <p:nvSpPr>
          <p:cNvPr id="6" name="Rectangle: Rounded Corners 5">
            <a:extLst>
              <a:ext uri="{FF2B5EF4-FFF2-40B4-BE49-F238E27FC236}">
                <a16:creationId xmlns:a16="http://schemas.microsoft.com/office/drawing/2014/main" id="{7822B29A-B64B-4497-356E-4E41F1CD5838}"/>
              </a:ext>
            </a:extLst>
          </p:cNvPr>
          <p:cNvSpPr/>
          <p:nvPr/>
        </p:nvSpPr>
        <p:spPr>
          <a:xfrm>
            <a:off x="-2751507" y="2238052"/>
            <a:ext cx="2404153" cy="3585681"/>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a:latin typeface="Agency FB" panose="020B0503020202020204" pitchFamily="34" charset="0"/>
              </a:rPr>
              <a:t>First Fit </a:t>
            </a:r>
          </a:p>
        </p:txBody>
      </p:sp>
      <p:sp>
        <p:nvSpPr>
          <p:cNvPr id="7" name="Rectangle: Rounded Corners 6">
            <a:extLst>
              <a:ext uri="{FF2B5EF4-FFF2-40B4-BE49-F238E27FC236}">
                <a16:creationId xmlns:a16="http://schemas.microsoft.com/office/drawing/2014/main" id="{166D08F8-4B61-124F-2074-73D5ED49BC31}"/>
              </a:ext>
            </a:extLst>
          </p:cNvPr>
          <p:cNvSpPr/>
          <p:nvPr/>
        </p:nvSpPr>
        <p:spPr>
          <a:xfrm>
            <a:off x="652663" y="2238051"/>
            <a:ext cx="2404153" cy="3585681"/>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a:latin typeface="Agency FB" panose="020B0503020202020204" pitchFamily="34" charset="0"/>
              </a:rPr>
              <a:t>Best Fit </a:t>
            </a:r>
          </a:p>
        </p:txBody>
      </p:sp>
      <p:sp>
        <p:nvSpPr>
          <p:cNvPr id="8" name="Rectangle: Rounded Corners 7">
            <a:extLst>
              <a:ext uri="{FF2B5EF4-FFF2-40B4-BE49-F238E27FC236}">
                <a16:creationId xmlns:a16="http://schemas.microsoft.com/office/drawing/2014/main" id="{117546D5-A69F-1B2E-3851-C0C39BA0FBB5}"/>
              </a:ext>
            </a:extLst>
          </p:cNvPr>
          <p:cNvSpPr/>
          <p:nvPr/>
        </p:nvSpPr>
        <p:spPr>
          <a:xfrm>
            <a:off x="4459257" y="1459839"/>
            <a:ext cx="3273485" cy="4833956"/>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a:latin typeface="Agency FB" panose="020B0503020202020204" pitchFamily="34" charset="0"/>
              </a:rPr>
              <a:t>Worst Fit </a:t>
            </a:r>
          </a:p>
        </p:txBody>
      </p:sp>
    </p:spTree>
    <p:extLst>
      <p:ext uri="{BB962C8B-B14F-4D97-AF65-F5344CB8AC3E}">
        <p14:creationId xmlns:p14="http://schemas.microsoft.com/office/powerpoint/2010/main" val="3083485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45681A-4761-8BBA-D8DC-A163C41E026C}"/>
              </a:ext>
            </a:extLst>
          </p:cNvPr>
          <p:cNvSpPr txBox="1"/>
          <p:nvPr/>
        </p:nvSpPr>
        <p:spPr>
          <a:xfrm>
            <a:off x="-391334" y="37409"/>
            <a:ext cx="8560941" cy="923330"/>
          </a:xfrm>
          <a:prstGeom prst="rect">
            <a:avLst/>
          </a:prstGeom>
          <a:noFill/>
        </p:spPr>
        <p:txBody>
          <a:bodyPr wrap="square">
            <a:spAutoFit/>
          </a:bodyPr>
          <a:lstStyle/>
          <a:p>
            <a:pPr algn="ctr"/>
            <a:r>
              <a:rPr lang="en-GB" sz="5400" b="1" cap="none" spc="0" dirty="0">
                <a:ln/>
                <a:solidFill>
                  <a:schemeClr val="accent3"/>
                </a:solidFill>
                <a:effectLst/>
                <a:latin typeface="Agency FB" panose="020B0503020202020204" pitchFamily="34" charset="0"/>
              </a:rPr>
              <a:t>Worst Fit Allocation Techniques</a:t>
            </a:r>
            <a:endParaRPr lang="en-GB" sz="5400" b="1" cap="none" spc="0" dirty="0">
              <a:ln/>
              <a:solidFill>
                <a:schemeClr val="accent3"/>
              </a:solidFill>
              <a:effectLst/>
            </a:endParaRPr>
          </a:p>
        </p:txBody>
      </p:sp>
      <p:sp>
        <p:nvSpPr>
          <p:cNvPr id="3" name="TextBox 2">
            <a:extLst>
              <a:ext uri="{FF2B5EF4-FFF2-40B4-BE49-F238E27FC236}">
                <a16:creationId xmlns:a16="http://schemas.microsoft.com/office/drawing/2014/main" id="{2C8CAAE5-4FB7-DD90-C359-726734620825}"/>
              </a:ext>
            </a:extLst>
          </p:cNvPr>
          <p:cNvSpPr txBox="1"/>
          <p:nvPr/>
        </p:nvSpPr>
        <p:spPr>
          <a:xfrm>
            <a:off x="153149" y="776782"/>
            <a:ext cx="11444287" cy="1938992"/>
          </a:xfrm>
          <a:prstGeom prst="rect">
            <a:avLst/>
          </a:prstGeom>
          <a:noFill/>
        </p:spPr>
        <p:txBody>
          <a:bodyPr wrap="square">
            <a:spAutoFit/>
          </a:bodyPr>
          <a:lstStyle/>
          <a:p>
            <a:pPr algn="l"/>
            <a:r>
              <a:rPr lang="en-GB" sz="2000" dirty="0">
                <a:solidFill>
                  <a:srgbClr val="212529"/>
                </a:solidFill>
                <a:latin typeface="system-ui"/>
              </a:rPr>
              <a:t>T</a:t>
            </a:r>
            <a:r>
              <a:rPr lang="en-GB" sz="2000" b="0" i="0" dirty="0">
                <a:solidFill>
                  <a:srgbClr val="212529"/>
                </a:solidFill>
                <a:effectLst/>
                <a:latin typeface="system-ui"/>
              </a:rPr>
              <a:t>he Largest free partition/ hole that meets the requirements of the process is allocated to the process. It is done so that the portion that is left is big enough to be useful. This strategy is just the opposite of Best Fit.</a:t>
            </a:r>
          </a:p>
          <a:p>
            <a:pPr algn="l"/>
            <a:r>
              <a:rPr lang="en-GB" sz="2000" b="0" i="0" dirty="0">
                <a:solidFill>
                  <a:srgbClr val="212529"/>
                </a:solidFill>
                <a:effectLst/>
                <a:latin typeface="system-ui"/>
              </a:rPr>
              <a:t>This strategy searches the entire list of holes in order to find the largest hole and then allocate the largest hole to process.</a:t>
            </a:r>
          </a:p>
          <a:p>
            <a:pPr algn="l"/>
            <a:endParaRPr lang="en-GB" sz="2000" b="0" i="0" dirty="0">
              <a:solidFill>
                <a:srgbClr val="212529"/>
              </a:solidFill>
              <a:effectLst/>
              <a:latin typeface="system-ui"/>
            </a:endParaRPr>
          </a:p>
          <a:p>
            <a:pPr algn="l"/>
            <a:r>
              <a:rPr lang="en-GB" sz="2000" b="0" i="0" dirty="0">
                <a:solidFill>
                  <a:srgbClr val="212529"/>
                </a:solidFill>
                <a:effectLst>
                  <a:outerShdw blurRad="38100" dist="38100" dir="2700000" algn="tl">
                    <a:srgbClr val="000000">
                      <a:alpha val="43137"/>
                    </a:srgbClr>
                  </a:outerShdw>
                </a:effectLst>
                <a:latin typeface="system-ui"/>
              </a:rPr>
              <a:t>Let us take a look at the example given below:</a:t>
            </a:r>
          </a:p>
        </p:txBody>
      </p:sp>
      <p:sp>
        <p:nvSpPr>
          <p:cNvPr id="4" name="Rectangle 3">
            <a:extLst>
              <a:ext uri="{FF2B5EF4-FFF2-40B4-BE49-F238E27FC236}">
                <a16:creationId xmlns:a16="http://schemas.microsoft.com/office/drawing/2014/main" id="{0887B49F-87A1-AA21-F053-23C2DC04CEC3}"/>
              </a:ext>
            </a:extLst>
          </p:cNvPr>
          <p:cNvSpPr/>
          <p:nvPr/>
        </p:nvSpPr>
        <p:spPr>
          <a:xfrm>
            <a:off x="412991" y="3042568"/>
            <a:ext cx="2486346" cy="3645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049109BF-253A-8FFA-2CCA-5C01B2F4A4EF}"/>
              </a:ext>
            </a:extLst>
          </p:cNvPr>
          <p:cNvSpPr/>
          <p:nvPr/>
        </p:nvSpPr>
        <p:spPr>
          <a:xfrm>
            <a:off x="412959" y="2757724"/>
            <a:ext cx="2486346" cy="24879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gency FB" panose="020B0503020202020204" pitchFamily="34" charset="0"/>
              </a:rPr>
              <a:t>OS</a:t>
            </a:r>
          </a:p>
        </p:txBody>
      </p:sp>
      <p:sp>
        <p:nvSpPr>
          <p:cNvPr id="12" name="Rectangle 11">
            <a:extLst>
              <a:ext uri="{FF2B5EF4-FFF2-40B4-BE49-F238E27FC236}">
                <a16:creationId xmlns:a16="http://schemas.microsoft.com/office/drawing/2014/main" id="{92A98141-2BEB-AFFF-9868-370468D728E8}"/>
              </a:ext>
            </a:extLst>
          </p:cNvPr>
          <p:cNvSpPr/>
          <p:nvPr/>
        </p:nvSpPr>
        <p:spPr>
          <a:xfrm>
            <a:off x="412926" y="4749285"/>
            <a:ext cx="2486345" cy="1708676"/>
          </a:xfrm>
          <a:prstGeom prst="rect">
            <a:avLst/>
          </a:prstGeom>
          <a:solidFill>
            <a:srgbClr val="66FFC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400" b="1" dirty="0">
                <a:latin typeface="Consolas" panose="020B0609020204030204" pitchFamily="49" charset="0"/>
              </a:rPr>
              <a:t>80KB</a:t>
            </a:r>
          </a:p>
        </p:txBody>
      </p:sp>
      <p:sp>
        <p:nvSpPr>
          <p:cNvPr id="13" name="Rectangle 12">
            <a:extLst>
              <a:ext uri="{FF2B5EF4-FFF2-40B4-BE49-F238E27FC236}">
                <a16:creationId xmlns:a16="http://schemas.microsoft.com/office/drawing/2014/main" id="{2154D845-33F1-7FBF-89FC-C72E323EF07C}"/>
              </a:ext>
            </a:extLst>
          </p:cNvPr>
          <p:cNvSpPr/>
          <p:nvPr/>
        </p:nvSpPr>
        <p:spPr>
          <a:xfrm>
            <a:off x="412926" y="6457961"/>
            <a:ext cx="2486345" cy="230514"/>
          </a:xfrm>
          <a:prstGeom prst="rect">
            <a:avLst/>
          </a:prstGeom>
          <a:solidFill>
            <a:srgbClr val="CCFF6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400" b="1" dirty="0">
                <a:latin typeface="Consolas" panose="020B0609020204030204" pitchFamily="49" charset="0"/>
              </a:rPr>
              <a:t>1KB</a:t>
            </a:r>
            <a:endParaRPr lang="en-GB" sz="3200" b="1" dirty="0">
              <a:latin typeface="Consolas" panose="020B0609020204030204" pitchFamily="49" charset="0"/>
            </a:endParaRPr>
          </a:p>
        </p:txBody>
      </p:sp>
      <p:sp>
        <p:nvSpPr>
          <p:cNvPr id="14" name="Rectangle 13">
            <a:extLst>
              <a:ext uri="{FF2B5EF4-FFF2-40B4-BE49-F238E27FC236}">
                <a16:creationId xmlns:a16="http://schemas.microsoft.com/office/drawing/2014/main" id="{C2BC4698-A213-D672-0B9D-011C098D0442}"/>
              </a:ext>
            </a:extLst>
          </p:cNvPr>
          <p:cNvSpPr/>
          <p:nvPr/>
        </p:nvSpPr>
        <p:spPr>
          <a:xfrm>
            <a:off x="412925" y="3429000"/>
            <a:ext cx="2486345" cy="837010"/>
          </a:xfrm>
          <a:prstGeom prst="rect">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400" b="1" dirty="0">
                <a:latin typeface="Consolas" panose="020B0609020204030204" pitchFamily="49" charset="0"/>
              </a:rPr>
              <a:t>20KB</a:t>
            </a:r>
          </a:p>
        </p:txBody>
      </p:sp>
      <p:sp>
        <p:nvSpPr>
          <p:cNvPr id="15" name="Rectangle 14">
            <a:extLst>
              <a:ext uri="{FF2B5EF4-FFF2-40B4-BE49-F238E27FC236}">
                <a16:creationId xmlns:a16="http://schemas.microsoft.com/office/drawing/2014/main" id="{C4C4AC91-3A11-2902-35F9-E12589F71881}"/>
              </a:ext>
            </a:extLst>
          </p:cNvPr>
          <p:cNvSpPr/>
          <p:nvPr/>
        </p:nvSpPr>
        <p:spPr>
          <a:xfrm>
            <a:off x="412977" y="3018536"/>
            <a:ext cx="2486345" cy="410464"/>
          </a:xfrm>
          <a:prstGeom prst="rect">
            <a:avLst/>
          </a:prstGeom>
          <a:solidFill>
            <a:srgbClr val="FF99C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400" b="1" dirty="0">
                <a:latin typeface="Consolas" panose="020B0609020204030204" pitchFamily="49" charset="0"/>
              </a:rPr>
              <a:t>4KB</a:t>
            </a:r>
          </a:p>
        </p:txBody>
      </p:sp>
      <p:sp>
        <p:nvSpPr>
          <p:cNvPr id="16" name="Rectangle 15">
            <a:extLst>
              <a:ext uri="{FF2B5EF4-FFF2-40B4-BE49-F238E27FC236}">
                <a16:creationId xmlns:a16="http://schemas.microsoft.com/office/drawing/2014/main" id="{54F94D52-4505-BC84-55B8-15D0F634B605}"/>
              </a:ext>
            </a:extLst>
          </p:cNvPr>
          <p:cNvSpPr/>
          <p:nvPr/>
        </p:nvSpPr>
        <p:spPr>
          <a:xfrm>
            <a:off x="4276011" y="4303455"/>
            <a:ext cx="2486344" cy="65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Process = 10 KB</a:t>
            </a:r>
          </a:p>
        </p:txBody>
      </p:sp>
      <p:cxnSp>
        <p:nvCxnSpPr>
          <p:cNvPr id="20" name="Straight Arrow Connector 19">
            <a:extLst>
              <a:ext uri="{FF2B5EF4-FFF2-40B4-BE49-F238E27FC236}">
                <a16:creationId xmlns:a16="http://schemas.microsoft.com/office/drawing/2014/main" id="{77831710-C3E9-49C0-70F3-7B2595A3FBAA}"/>
              </a:ext>
            </a:extLst>
          </p:cNvPr>
          <p:cNvCxnSpPr>
            <a:cxnSpLocks/>
          </p:cNvCxnSpPr>
          <p:nvPr/>
        </p:nvCxnSpPr>
        <p:spPr>
          <a:xfrm flipH="1">
            <a:off x="3237691" y="3291408"/>
            <a:ext cx="1585645"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 name="Rectangle 1">
            <a:extLst>
              <a:ext uri="{FF2B5EF4-FFF2-40B4-BE49-F238E27FC236}">
                <a16:creationId xmlns:a16="http://schemas.microsoft.com/office/drawing/2014/main" id="{205DE53E-2337-F15A-DD54-9F9C52B13CF6}"/>
              </a:ext>
            </a:extLst>
          </p:cNvPr>
          <p:cNvSpPr/>
          <p:nvPr/>
        </p:nvSpPr>
        <p:spPr>
          <a:xfrm>
            <a:off x="412926" y="4222379"/>
            <a:ext cx="2486345" cy="526906"/>
          </a:xfrm>
          <a:prstGeom prst="rect">
            <a:avLst/>
          </a:prstGeom>
          <a:solidFill>
            <a:srgbClr val="CC66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400" b="1" dirty="0">
                <a:latin typeface="Consolas" panose="020B0609020204030204" pitchFamily="49" charset="0"/>
              </a:rPr>
              <a:t>10KB</a:t>
            </a:r>
          </a:p>
        </p:txBody>
      </p:sp>
    </p:spTree>
    <p:extLst>
      <p:ext uri="{BB962C8B-B14F-4D97-AF65-F5344CB8AC3E}">
        <p14:creationId xmlns:p14="http://schemas.microsoft.com/office/powerpoint/2010/main" val="3254270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2" grpId="0" animBg="1"/>
      <p:bldP spid="13" grpId="0" animBg="1"/>
      <p:bldP spid="14" grpId="0" animBg="1"/>
      <p:bldP spid="15" grpId="0" animBg="1"/>
      <p:bldP spid="16" grpId="0" animBg="1"/>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45681A-4761-8BBA-D8DC-A163C41E026C}"/>
              </a:ext>
            </a:extLst>
          </p:cNvPr>
          <p:cNvSpPr txBox="1"/>
          <p:nvPr/>
        </p:nvSpPr>
        <p:spPr>
          <a:xfrm>
            <a:off x="-368394" y="78011"/>
            <a:ext cx="8560941" cy="923330"/>
          </a:xfrm>
          <a:prstGeom prst="rect">
            <a:avLst/>
          </a:prstGeom>
          <a:noFill/>
        </p:spPr>
        <p:txBody>
          <a:bodyPr wrap="square">
            <a:spAutoFit/>
          </a:bodyPr>
          <a:lstStyle/>
          <a:p>
            <a:pPr algn="ctr"/>
            <a:r>
              <a:rPr lang="en-GB" sz="5400" b="1" cap="none" spc="0" dirty="0">
                <a:ln/>
                <a:solidFill>
                  <a:schemeClr val="accent3"/>
                </a:solidFill>
                <a:effectLst/>
                <a:latin typeface="Agency FB" panose="020B0503020202020204" pitchFamily="34" charset="0"/>
              </a:rPr>
              <a:t>Worst Fit Allocation Techniques</a:t>
            </a:r>
            <a:endParaRPr lang="en-GB" sz="5400" b="1" cap="none" spc="0" dirty="0">
              <a:ln/>
              <a:solidFill>
                <a:schemeClr val="accent3"/>
              </a:solidFill>
              <a:effectLst/>
            </a:endParaRPr>
          </a:p>
        </p:txBody>
      </p:sp>
      <p:sp>
        <p:nvSpPr>
          <p:cNvPr id="3" name="TextBox 2">
            <a:extLst>
              <a:ext uri="{FF2B5EF4-FFF2-40B4-BE49-F238E27FC236}">
                <a16:creationId xmlns:a16="http://schemas.microsoft.com/office/drawing/2014/main" id="{2C8CAAE5-4FB7-DD90-C359-726734620825}"/>
              </a:ext>
            </a:extLst>
          </p:cNvPr>
          <p:cNvSpPr txBox="1"/>
          <p:nvPr/>
        </p:nvSpPr>
        <p:spPr>
          <a:xfrm>
            <a:off x="173698" y="761247"/>
            <a:ext cx="11444287" cy="1938992"/>
          </a:xfrm>
          <a:prstGeom prst="rect">
            <a:avLst/>
          </a:prstGeom>
          <a:noFill/>
        </p:spPr>
        <p:txBody>
          <a:bodyPr wrap="square">
            <a:spAutoFit/>
          </a:bodyPr>
          <a:lstStyle/>
          <a:p>
            <a:pPr algn="l"/>
            <a:r>
              <a:rPr lang="en-GB" sz="2000" dirty="0">
                <a:solidFill>
                  <a:srgbClr val="212529"/>
                </a:solidFill>
                <a:latin typeface="system-ui"/>
              </a:rPr>
              <a:t>T</a:t>
            </a:r>
            <a:r>
              <a:rPr lang="en-GB" sz="2000" b="0" i="0" dirty="0">
                <a:solidFill>
                  <a:srgbClr val="212529"/>
                </a:solidFill>
                <a:effectLst/>
                <a:latin typeface="system-ui"/>
              </a:rPr>
              <a:t>he Largest free partition/ hole that meets the requirements of the process is allocated to the process. It is done so that the portion that is left is big enough to be useful. This strategy is just the opposite of Best Fit.</a:t>
            </a:r>
          </a:p>
          <a:p>
            <a:pPr algn="l"/>
            <a:r>
              <a:rPr lang="en-GB" sz="2000" b="0" i="0" dirty="0">
                <a:solidFill>
                  <a:srgbClr val="212529"/>
                </a:solidFill>
                <a:effectLst/>
                <a:latin typeface="system-ui"/>
              </a:rPr>
              <a:t>This strategy searches the entire list of holes in order to find the largest hole and then allocate the largest hole to process.</a:t>
            </a:r>
          </a:p>
          <a:p>
            <a:pPr algn="l"/>
            <a:endParaRPr lang="en-GB" sz="2000" b="0" i="0" dirty="0">
              <a:solidFill>
                <a:srgbClr val="212529"/>
              </a:solidFill>
              <a:effectLst/>
              <a:latin typeface="system-ui"/>
            </a:endParaRPr>
          </a:p>
          <a:p>
            <a:pPr algn="l"/>
            <a:r>
              <a:rPr lang="en-GB" sz="2000" b="0" i="0" dirty="0">
                <a:solidFill>
                  <a:srgbClr val="212529"/>
                </a:solidFill>
                <a:effectLst>
                  <a:outerShdw blurRad="38100" dist="38100" dir="2700000" algn="tl">
                    <a:srgbClr val="000000">
                      <a:alpha val="43137"/>
                    </a:srgbClr>
                  </a:outerShdw>
                </a:effectLst>
                <a:latin typeface="system-ui"/>
              </a:rPr>
              <a:t>Let us take a look at the example given below:</a:t>
            </a:r>
          </a:p>
        </p:txBody>
      </p:sp>
      <p:sp>
        <p:nvSpPr>
          <p:cNvPr id="16" name="Rectangle 15">
            <a:extLst>
              <a:ext uri="{FF2B5EF4-FFF2-40B4-BE49-F238E27FC236}">
                <a16:creationId xmlns:a16="http://schemas.microsoft.com/office/drawing/2014/main" id="{54F94D52-4505-BC84-55B8-15D0F634B605}"/>
              </a:ext>
            </a:extLst>
          </p:cNvPr>
          <p:cNvSpPr/>
          <p:nvPr/>
        </p:nvSpPr>
        <p:spPr>
          <a:xfrm>
            <a:off x="4276011" y="4303455"/>
            <a:ext cx="2486344" cy="65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Process = 10 KB</a:t>
            </a:r>
          </a:p>
        </p:txBody>
      </p:sp>
      <p:cxnSp>
        <p:nvCxnSpPr>
          <p:cNvPr id="20" name="Straight Arrow Connector 19">
            <a:extLst>
              <a:ext uri="{FF2B5EF4-FFF2-40B4-BE49-F238E27FC236}">
                <a16:creationId xmlns:a16="http://schemas.microsoft.com/office/drawing/2014/main" id="{77831710-C3E9-49C0-70F3-7B2595A3FBAA}"/>
              </a:ext>
            </a:extLst>
          </p:cNvPr>
          <p:cNvCxnSpPr>
            <a:cxnSpLocks/>
          </p:cNvCxnSpPr>
          <p:nvPr/>
        </p:nvCxnSpPr>
        <p:spPr>
          <a:xfrm flipH="1">
            <a:off x="3067884" y="6579638"/>
            <a:ext cx="1585645"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8A02A437-3A51-D974-E053-3E448D7A7C0A}"/>
              </a:ext>
            </a:extLst>
          </p:cNvPr>
          <p:cNvSpPr/>
          <p:nvPr/>
        </p:nvSpPr>
        <p:spPr>
          <a:xfrm>
            <a:off x="412991" y="3042568"/>
            <a:ext cx="2486346" cy="3645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193F25D8-4EC1-4006-354D-125C7AB918A5}"/>
              </a:ext>
            </a:extLst>
          </p:cNvPr>
          <p:cNvSpPr/>
          <p:nvPr/>
        </p:nvSpPr>
        <p:spPr>
          <a:xfrm>
            <a:off x="412959" y="2757724"/>
            <a:ext cx="2486346" cy="24879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gency FB" panose="020B0503020202020204" pitchFamily="34" charset="0"/>
              </a:rPr>
              <a:t>OS</a:t>
            </a:r>
          </a:p>
        </p:txBody>
      </p:sp>
      <p:sp>
        <p:nvSpPr>
          <p:cNvPr id="8" name="Rectangle 7">
            <a:extLst>
              <a:ext uri="{FF2B5EF4-FFF2-40B4-BE49-F238E27FC236}">
                <a16:creationId xmlns:a16="http://schemas.microsoft.com/office/drawing/2014/main" id="{AD3F6BC0-DA03-19CD-133C-AF75E959F917}"/>
              </a:ext>
            </a:extLst>
          </p:cNvPr>
          <p:cNvSpPr/>
          <p:nvPr/>
        </p:nvSpPr>
        <p:spPr>
          <a:xfrm>
            <a:off x="412926" y="4749285"/>
            <a:ext cx="2486345" cy="1708676"/>
          </a:xfrm>
          <a:prstGeom prst="rect">
            <a:avLst/>
          </a:prstGeom>
          <a:solidFill>
            <a:srgbClr val="66FFC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400" b="1" dirty="0">
                <a:latin typeface="Consolas" panose="020B0609020204030204" pitchFamily="49" charset="0"/>
              </a:rPr>
              <a:t>80KB</a:t>
            </a:r>
          </a:p>
        </p:txBody>
      </p:sp>
      <p:sp>
        <p:nvSpPr>
          <p:cNvPr id="10" name="Rectangle 9">
            <a:extLst>
              <a:ext uri="{FF2B5EF4-FFF2-40B4-BE49-F238E27FC236}">
                <a16:creationId xmlns:a16="http://schemas.microsoft.com/office/drawing/2014/main" id="{D8AC75A2-B6E4-225F-156F-7A3B2376C667}"/>
              </a:ext>
            </a:extLst>
          </p:cNvPr>
          <p:cNvSpPr/>
          <p:nvPr/>
        </p:nvSpPr>
        <p:spPr>
          <a:xfrm>
            <a:off x="412926" y="6457961"/>
            <a:ext cx="2486345" cy="230514"/>
          </a:xfrm>
          <a:prstGeom prst="rect">
            <a:avLst/>
          </a:prstGeom>
          <a:solidFill>
            <a:srgbClr val="CCFF6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400" b="1" dirty="0">
                <a:latin typeface="Consolas" panose="020B0609020204030204" pitchFamily="49" charset="0"/>
              </a:rPr>
              <a:t>1KB</a:t>
            </a:r>
            <a:endParaRPr lang="en-GB" sz="3200" b="1" dirty="0">
              <a:latin typeface="Consolas" panose="020B0609020204030204" pitchFamily="49" charset="0"/>
            </a:endParaRPr>
          </a:p>
        </p:txBody>
      </p:sp>
      <p:sp>
        <p:nvSpPr>
          <p:cNvPr id="11" name="Rectangle 10">
            <a:extLst>
              <a:ext uri="{FF2B5EF4-FFF2-40B4-BE49-F238E27FC236}">
                <a16:creationId xmlns:a16="http://schemas.microsoft.com/office/drawing/2014/main" id="{8CACCC96-0DEB-C05B-6882-9858D2D03ECE}"/>
              </a:ext>
            </a:extLst>
          </p:cNvPr>
          <p:cNvSpPr/>
          <p:nvPr/>
        </p:nvSpPr>
        <p:spPr>
          <a:xfrm>
            <a:off x="412925" y="3429000"/>
            <a:ext cx="2486345" cy="837010"/>
          </a:xfrm>
          <a:prstGeom prst="rect">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400" b="1" dirty="0">
                <a:latin typeface="Consolas" panose="020B0609020204030204" pitchFamily="49" charset="0"/>
              </a:rPr>
              <a:t>20KB</a:t>
            </a:r>
          </a:p>
        </p:txBody>
      </p:sp>
      <p:sp>
        <p:nvSpPr>
          <p:cNvPr id="17" name="Rectangle 16">
            <a:extLst>
              <a:ext uri="{FF2B5EF4-FFF2-40B4-BE49-F238E27FC236}">
                <a16:creationId xmlns:a16="http://schemas.microsoft.com/office/drawing/2014/main" id="{4EED0E65-984D-0E2E-1DFF-97C33A3F95B5}"/>
              </a:ext>
            </a:extLst>
          </p:cNvPr>
          <p:cNvSpPr/>
          <p:nvPr/>
        </p:nvSpPr>
        <p:spPr>
          <a:xfrm>
            <a:off x="412977" y="3018536"/>
            <a:ext cx="2486345" cy="410464"/>
          </a:xfrm>
          <a:prstGeom prst="rect">
            <a:avLst/>
          </a:prstGeom>
          <a:solidFill>
            <a:srgbClr val="FF99C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400" b="1" dirty="0">
                <a:latin typeface="Consolas" panose="020B0609020204030204" pitchFamily="49" charset="0"/>
              </a:rPr>
              <a:t>4KB</a:t>
            </a:r>
          </a:p>
        </p:txBody>
      </p:sp>
      <p:sp>
        <p:nvSpPr>
          <p:cNvPr id="18" name="Rectangle 17">
            <a:extLst>
              <a:ext uri="{FF2B5EF4-FFF2-40B4-BE49-F238E27FC236}">
                <a16:creationId xmlns:a16="http://schemas.microsoft.com/office/drawing/2014/main" id="{B9794740-9326-BBAE-8811-5B93E0A1A176}"/>
              </a:ext>
            </a:extLst>
          </p:cNvPr>
          <p:cNvSpPr/>
          <p:nvPr/>
        </p:nvSpPr>
        <p:spPr>
          <a:xfrm>
            <a:off x="412926" y="4222379"/>
            <a:ext cx="2486345" cy="526906"/>
          </a:xfrm>
          <a:prstGeom prst="rect">
            <a:avLst/>
          </a:prstGeom>
          <a:solidFill>
            <a:srgbClr val="CC66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400" b="1" dirty="0">
                <a:latin typeface="Consolas" panose="020B0609020204030204" pitchFamily="49" charset="0"/>
              </a:rPr>
              <a:t>10KB</a:t>
            </a:r>
          </a:p>
        </p:txBody>
      </p:sp>
    </p:spTree>
    <p:extLst>
      <p:ext uri="{BB962C8B-B14F-4D97-AF65-F5344CB8AC3E}">
        <p14:creationId xmlns:p14="http://schemas.microsoft.com/office/powerpoint/2010/main" val="1621949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45681A-4761-8BBA-D8DC-A163C41E026C}"/>
              </a:ext>
            </a:extLst>
          </p:cNvPr>
          <p:cNvSpPr txBox="1"/>
          <p:nvPr/>
        </p:nvSpPr>
        <p:spPr>
          <a:xfrm>
            <a:off x="-368394" y="78011"/>
            <a:ext cx="8560941" cy="923330"/>
          </a:xfrm>
          <a:prstGeom prst="rect">
            <a:avLst/>
          </a:prstGeom>
          <a:noFill/>
        </p:spPr>
        <p:txBody>
          <a:bodyPr wrap="square">
            <a:spAutoFit/>
          </a:bodyPr>
          <a:lstStyle/>
          <a:p>
            <a:pPr algn="ctr"/>
            <a:r>
              <a:rPr lang="en-GB" sz="5400" b="1" cap="none" spc="0" dirty="0">
                <a:ln/>
                <a:solidFill>
                  <a:schemeClr val="accent3"/>
                </a:solidFill>
                <a:effectLst/>
                <a:latin typeface="Agency FB" panose="020B0503020202020204" pitchFamily="34" charset="0"/>
              </a:rPr>
              <a:t>Worst Fit Allocation Techniques</a:t>
            </a:r>
            <a:endParaRPr lang="en-GB" sz="5400" b="1" cap="none" spc="0" dirty="0">
              <a:ln/>
              <a:solidFill>
                <a:schemeClr val="accent3"/>
              </a:solidFill>
              <a:effectLst/>
            </a:endParaRPr>
          </a:p>
        </p:txBody>
      </p:sp>
      <p:sp>
        <p:nvSpPr>
          <p:cNvPr id="3" name="TextBox 2">
            <a:extLst>
              <a:ext uri="{FF2B5EF4-FFF2-40B4-BE49-F238E27FC236}">
                <a16:creationId xmlns:a16="http://schemas.microsoft.com/office/drawing/2014/main" id="{2C8CAAE5-4FB7-DD90-C359-726734620825}"/>
              </a:ext>
            </a:extLst>
          </p:cNvPr>
          <p:cNvSpPr txBox="1"/>
          <p:nvPr/>
        </p:nvSpPr>
        <p:spPr>
          <a:xfrm>
            <a:off x="173698" y="761247"/>
            <a:ext cx="11444287" cy="1938992"/>
          </a:xfrm>
          <a:prstGeom prst="rect">
            <a:avLst/>
          </a:prstGeom>
          <a:noFill/>
        </p:spPr>
        <p:txBody>
          <a:bodyPr wrap="square">
            <a:spAutoFit/>
          </a:bodyPr>
          <a:lstStyle/>
          <a:p>
            <a:pPr algn="l"/>
            <a:r>
              <a:rPr lang="en-GB" sz="2000" dirty="0">
                <a:solidFill>
                  <a:srgbClr val="212529"/>
                </a:solidFill>
                <a:latin typeface="system-ui"/>
              </a:rPr>
              <a:t>T</a:t>
            </a:r>
            <a:r>
              <a:rPr lang="en-GB" sz="2000" b="0" i="0" dirty="0">
                <a:solidFill>
                  <a:srgbClr val="212529"/>
                </a:solidFill>
                <a:effectLst/>
                <a:latin typeface="system-ui"/>
              </a:rPr>
              <a:t>he Largest free partition/ hole that meets the requirements of the process is allocated to the process. It is done so that the portion that is left is big enough to be useful. This strategy is just the opposite of Best Fit.</a:t>
            </a:r>
          </a:p>
          <a:p>
            <a:pPr algn="l"/>
            <a:r>
              <a:rPr lang="en-GB" sz="2000" b="0" i="0" dirty="0">
                <a:solidFill>
                  <a:srgbClr val="212529"/>
                </a:solidFill>
                <a:effectLst/>
                <a:latin typeface="system-ui"/>
              </a:rPr>
              <a:t>This strategy searches the entire list of holes in order to find the largest hole and then allocate the largest hole to process.</a:t>
            </a:r>
          </a:p>
          <a:p>
            <a:pPr algn="l"/>
            <a:endParaRPr lang="en-GB" sz="2000" b="0" i="0" dirty="0">
              <a:solidFill>
                <a:srgbClr val="212529"/>
              </a:solidFill>
              <a:effectLst/>
              <a:latin typeface="system-ui"/>
            </a:endParaRPr>
          </a:p>
          <a:p>
            <a:pPr algn="l"/>
            <a:r>
              <a:rPr lang="en-GB" sz="2000" b="0" i="0" dirty="0">
                <a:solidFill>
                  <a:srgbClr val="212529"/>
                </a:solidFill>
                <a:effectLst>
                  <a:outerShdw blurRad="38100" dist="38100" dir="2700000" algn="tl">
                    <a:srgbClr val="000000">
                      <a:alpha val="43137"/>
                    </a:srgbClr>
                  </a:outerShdw>
                </a:effectLst>
                <a:latin typeface="system-ui"/>
              </a:rPr>
              <a:t>Let us take a look at the example given below:</a:t>
            </a:r>
          </a:p>
        </p:txBody>
      </p:sp>
      <p:sp>
        <p:nvSpPr>
          <p:cNvPr id="16" name="Rectangle 15">
            <a:extLst>
              <a:ext uri="{FF2B5EF4-FFF2-40B4-BE49-F238E27FC236}">
                <a16:creationId xmlns:a16="http://schemas.microsoft.com/office/drawing/2014/main" id="{54F94D52-4505-BC84-55B8-15D0F634B605}"/>
              </a:ext>
            </a:extLst>
          </p:cNvPr>
          <p:cNvSpPr/>
          <p:nvPr/>
        </p:nvSpPr>
        <p:spPr>
          <a:xfrm>
            <a:off x="4276011" y="4303455"/>
            <a:ext cx="2486344" cy="65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Process = 10 KB</a:t>
            </a:r>
          </a:p>
        </p:txBody>
      </p:sp>
      <p:cxnSp>
        <p:nvCxnSpPr>
          <p:cNvPr id="20" name="Straight Arrow Connector 19">
            <a:extLst>
              <a:ext uri="{FF2B5EF4-FFF2-40B4-BE49-F238E27FC236}">
                <a16:creationId xmlns:a16="http://schemas.microsoft.com/office/drawing/2014/main" id="{77831710-C3E9-49C0-70F3-7B2595A3FBAA}"/>
              </a:ext>
            </a:extLst>
          </p:cNvPr>
          <p:cNvCxnSpPr>
            <a:cxnSpLocks/>
          </p:cNvCxnSpPr>
          <p:nvPr/>
        </p:nvCxnSpPr>
        <p:spPr>
          <a:xfrm flipH="1">
            <a:off x="3078158" y="5726883"/>
            <a:ext cx="1585645"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8A02A437-3A51-D974-E053-3E448D7A7C0A}"/>
              </a:ext>
            </a:extLst>
          </p:cNvPr>
          <p:cNvSpPr/>
          <p:nvPr/>
        </p:nvSpPr>
        <p:spPr>
          <a:xfrm>
            <a:off x="412991" y="3042568"/>
            <a:ext cx="2486346" cy="3645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193F25D8-4EC1-4006-354D-125C7AB918A5}"/>
              </a:ext>
            </a:extLst>
          </p:cNvPr>
          <p:cNvSpPr/>
          <p:nvPr/>
        </p:nvSpPr>
        <p:spPr>
          <a:xfrm>
            <a:off x="412959" y="2757724"/>
            <a:ext cx="2486346" cy="24879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gency FB" panose="020B0503020202020204" pitchFamily="34" charset="0"/>
              </a:rPr>
              <a:t>OS</a:t>
            </a:r>
          </a:p>
        </p:txBody>
      </p:sp>
      <p:sp>
        <p:nvSpPr>
          <p:cNvPr id="8" name="Rectangle 7">
            <a:extLst>
              <a:ext uri="{FF2B5EF4-FFF2-40B4-BE49-F238E27FC236}">
                <a16:creationId xmlns:a16="http://schemas.microsoft.com/office/drawing/2014/main" id="{AD3F6BC0-DA03-19CD-133C-AF75E959F917}"/>
              </a:ext>
            </a:extLst>
          </p:cNvPr>
          <p:cNvSpPr/>
          <p:nvPr/>
        </p:nvSpPr>
        <p:spPr>
          <a:xfrm>
            <a:off x="412926" y="4749285"/>
            <a:ext cx="2486345" cy="1708676"/>
          </a:xfrm>
          <a:prstGeom prst="rect">
            <a:avLst/>
          </a:prstGeom>
          <a:solidFill>
            <a:srgbClr val="66FFC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400" b="1" dirty="0">
                <a:latin typeface="Consolas" panose="020B0609020204030204" pitchFamily="49" charset="0"/>
              </a:rPr>
              <a:t>80KB</a:t>
            </a:r>
          </a:p>
        </p:txBody>
      </p:sp>
      <p:sp>
        <p:nvSpPr>
          <p:cNvPr id="10" name="Rectangle 9">
            <a:extLst>
              <a:ext uri="{FF2B5EF4-FFF2-40B4-BE49-F238E27FC236}">
                <a16:creationId xmlns:a16="http://schemas.microsoft.com/office/drawing/2014/main" id="{D8AC75A2-B6E4-225F-156F-7A3B2376C667}"/>
              </a:ext>
            </a:extLst>
          </p:cNvPr>
          <p:cNvSpPr/>
          <p:nvPr/>
        </p:nvSpPr>
        <p:spPr>
          <a:xfrm>
            <a:off x="412926" y="6457961"/>
            <a:ext cx="2486345" cy="230514"/>
          </a:xfrm>
          <a:prstGeom prst="rect">
            <a:avLst/>
          </a:prstGeom>
          <a:solidFill>
            <a:srgbClr val="CCFF6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400" b="1" dirty="0">
                <a:latin typeface="Consolas" panose="020B0609020204030204" pitchFamily="49" charset="0"/>
              </a:rPr>
              <a:t>1KB</a:t>
            </a:r>
            <a:endParaRPr lang="en-GB" sz="3200" b="1" dirty="0">
              <a:latin typeface="Consolas" panose="020B0609020204030204" pitchFamily="49" charset="0"/>
            </a:endParaRPr>
          </a:p>
        </p:txBody>
      </p:sp>
      <p:sp>
        <p:nvSpPr>
          <p:cNvPr id="11" name="Rectangle 10">
            <a:extLst>
              <a:ext uri="{FF2B5EF4-FFF2-40B4-BE49-F238E27FC236}">
                <a16:creationId xmlns:a16="http://schemas.microsoft.com/office/drawing/2014/main" id="{8CACCC96-0DEB-C05B-6882-9858D2D03ECE}"/>
              </a:ext>
            </a:extLst>
          </p:cNvPr>
          <p:cNvSpPr/>
          <p:nvPr/>
        </p:nvSpPr>
        <p:spPr>
          <a:xfrm>
            <a:off x="412925" y="3429000"/>
            <a:ext cx="2486345" cy="837010"/>
          </a:xfrm>
          <a:prstGeom prst="rect">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400" b="1" dirty="0">
                <a:latin typeface="Consolas" panose="020B0609020204030204" pitchFamily="49" charset="0"/>
              </a:rPr>
              <a:t>20KB</a:t>
            </a:r>
          </a:p>
        </p:txBody>
      </p:sp>
      <p:sp>
        <p:nvSpPr>
          <p:cNvPr id="17" name="Rectangle 16">
            <a:extLst>
              <a:ext uri="{FF2B5EF4-FFF2-40B4-BE49-F238E27FC236}">
                <a16:creationId xmlns:a16="http://schemas.microsoft.com/office/drawing/2014/main" id="{4EED0E65-984D-0E2E-1DFF-97C33A3F95B5}"/>
              </a:ext>
            </a:extLst>
          </p:cNvPr>
          <p:cNvSpPr/>
          <p:nvPr/>
        </p:nvSpPr>
        <p:spPr>
          <a:xfrm>
            <a:off x="412977" y="3018536"/>
            <a:ext cx="2486345" cy="410464"/>
          </a:xfrm>
          <a:prstGeom prst="rect">
            <a:avLst/>
          </a:prstGeom>
          <a:solidFill>
            <a:srgbClr val="FF99C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400" b="1" dirty="0">
                <a:latin typeface="Consolas" panose="020B0609020204030204" pitchFamily="49" charset="0"/>
              </a:rPr>
              <a:t>4KB</a:t>
            </a:r>
          </a:p>
        </p:txBody>
      </p:sp>
      <p:sp>
        <p:nvSpPr>
          <p:cNvPr id="18" name="Rectangle 17">
            <a:extLst>
              <a:ext uri="{FF2B5EF4-FFF2-40B4-BE49-F238E27FC236}">
                <a16:creationId xmlns:a16="http://schemas.microsoft.com/office/drawing/2014/main" id="{B9794740-9326-BBAE-8811-5B93E0A1A176}"/>
              </a:ext>
            </a:extLst>
          </p:cNvPr>
          <p:cNvSpPr/>
          <p:nvPr/>
        </p:nvSpPr>
        <p:spPr>
          <a:xfrm>
            <a:off x="412926" y="4222379"/>
            <a:ext cx="2486345" cy="526906"/>
          </a:xfrm>
          <a:prstGeom prst="rect">
            <a:avLst/>
          </a:prstGeom>
          <a:solidFill>
            <a:srgbClr val="CC66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400" b="1" dirty="0">
                <a:latin typeface="Consolas" panose="020B0609020204030204" pitchFamily="49" charset="0"/>
              </a:rPr>
              <a:t>10KB</a:t>
            </a:r>
          </a:p>
        </p:txBody>
      </p:sp>
      <p:sp>
        <p:nvSpPr>
          <p:cNvPr id="2" name="TextBox 1">
            <a:extLst>
              <a:ext uri="{FF2B5EF4-FFF2-40B4-BE49-F238E27FC236}">
                <a16:creationId xmlns:a16="http://schemas.microsoft.com/office/drawing/2014/main" id="{8F67E1B2-F455-51F1-81F5-6D5BE8F08403}"/>
              </a:ext>
            </a:extLst>
          </p:cNvPr>
          <p:cNvSpPr txBox="1"/>
          <p:nvPr/>
        </p:nvSpPr>
        <p:spPr>
          <a:xfrm>
            <a:off x="3256979" y="5343803"/>
            <a:ext cx="1585645" cy="383080"/>
          </a:xfrm>
          <a:prstGeom prst="rect">
            <a:avLst/>
          </a:prstGeom>
          <a:noFill/>
        </p:spPr>
        <p:txBody>
          <a:bodyPr wrap="square" rtlCol="0">
            <a:spAutoFit/>
          </a:bodyPr>
          <a:lstStyle/>
          <a:p>
            <a:r>
              <a:rPr lang="en-GB" dirty="0"/>
              <a:t>Stored here</a:t>
            </a:r>
          </a:p>
        </p:txBody>
      </p:sp>
    </p:spTree>
    <p:extLst>
      <p:ext uri="{BB962C8B-B14F-4D97-AF65-F5344CB8AC3E}">
        <p14:creationId xmlns:p14="http://schemas.microsoft.com/office/powerpoint/2010/main" val="31319430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45681A-4761-8BBA-D8DC-A163C41E026C}"/>
              </a:ext>
            </a:extLst>
          </p:cNvPr>
          <p:cNvSpPr txBox="1"/>
          <p:nvPr/>
        </p:nvSpPr>
        <p:spPr>
          <a:xfrm>
            <a:off x="-211370" y="0"/>
            <a:ext cx="12614739" cy="1754326"/>
          </a:xfrm>
          <a:prstGeom prst="rect">
            <a:avLst/>
          </a:prstGeom>
          <a:noFill/>
        </p:spPr>
        <p:txBody>
          <a:bodyPr wrap="square">
            <a:spAutoFit/>
          </a:bodyPr>
          <a:lstStyle/>
          <a:p>
            <a:pPr algn="ctr"/>
            <a:r>
              <a:rPr lang="en-GB" sz="5400" b="1" cap="none" spc="0" dirty="0">
                <a:ln/>
                <a:solidFill>
                  <a:schemeClr val="accent3"/>
                </a:solidFill>
                <a:effectLst/>
                <a:latin typeface="Agency FB" panose="020B0503020202020204" pitchFamily="34" charset="0"/>
              </a:rPr>
              <a:t>Advantage and Disadvantage </a:t>
            </a:r>
            <a:r>
              <a:rPr lang="en-GB" sz="5400" b="1" dirty="0">
                <a:ln/>
                <a:solidFill>
                  <a:schemeClr val="accent3"/>
                </a:solidFill>
                <a:latin typeface="Agency FB" panose="020B0503020202020204" pitchFamily="34" charset="0"/>
              </a:rPr>
              <a:t>Of </a:t>
            </a:r>
            <a:r>
              <a:rPr lang="en-GB" sz="5400" b="1" cap="none" spc="0" dirty="0">
                <a:ln/>
                <a:solidFill>
                  <a:schemeClr val="accent3"/>
                </a:solidFill>
                <a:effectLst/>
                <a:latin typeface="Agency FB" panose="020B0503020202020204" pitchFamily="34" charset="0"/>
              </a:rPr>
              <a:t>Worst Fit Allocation Techniques</a:t>
            </a:r>
            <a:endParaRPr lang="en-GB" sz="5400" b="1" cap="none" spc="0" dirty="0">
              <a:ln/>
              <a:solidFill>
                <a:schemeClr val="accent3"/>
              </a:solidFill>
              <a:effectLst/>
            </a:endParaRPr>
          </a:p>
        </p:txBody>
      </p:sp>
      <p:sp>
        <p:nvSpPr>
          <p:cNvPr id="2" name="Rectangle: Rounded Corners 1">
            <a:extLst>
              <a:ext uri="{FF2B5EF4-FFF2-40B4-BE49-F238E27FC236}">
                <a16:creationId xmlns:a16="http://schemas.microsoft.com/office/drawing/2014/main" id="{63E85478-47E4-CC40-2367-9932973EC214}"/>
              </a:ext>
            </a:extLst>
          </p:cNvPr>
          <p:cNvSpPr/>
          <p:nvPr/>
        </p:nvSpPr>
        <p:spPr>
          <a:xfrm>
            <a:off x="2995038" y="3023158"/>
            <a:ext cx="2684979" cy="137418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0" i="0" dirty="0">
                <a:solidFill>
                  <a:srgbClr val="FFFFFF"/>
                </a:solidFill>
                <a:effectLst/>
                <a:latin typeface="urw-din"/>
              </a:rPr>
              <a:t>No internal fragmentation</a:t>
            </a:r>
            <a:endParaRPr lang="en-GB" dirty="0"/>
          </a:p>
        </p:txBody>
      </p:sp>
      <p:sp>
        <p:nvSpPr>
          <p:cNvPr id="7" name="Rectangle: Rounded Corners 6">
            <a:extLst>
              <a:ext uri="{FF2B5EF4-FFF2-40B4-BE49-F238E27FC236}">
                <a16:creationId xmlns:a16="http://schemas.microsoft.com/office/drawing/2014/main" id="{EA95220B-1B4E-7C47-660A-D71ECA99C5BA}"/>
              </a:ext>
            </a:extLst>
          </p:cNvPr>
          <p:cNvSpPr/>
          <p:nvPr/>
        </p:nvSpPr>
        <p:spPr>
          <a:xfrm>
            <a:off x="6374505" y="3023158"/>
            <a:ext cx="2684979" cy="137418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0" i="0" dirty="0">
                <a:solidFill>
                  <a:srgbClr val="FFFFFF"/>
                </a:solidFill>
                <a:effectLst/>
                <a:latin typeface="urw-din"/>
              </a:rPr>
              <a:t>Slow</a:t>
            </a:r>
            <a:endParaRPr lang="en-GB" dirty="0"/>
          </a:p>
        </p:txBody>
      </p:sp>
    </p:spTree>
    <p:extLst>
      <p:ext uri="{BB962C8B-B14F-4D97-AF65-F5344CB8AC3E}">
        <p14:creationId xmlns:p14="http://schemas.microsoft.com/office/powerpoint/2010/main" val="23959957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45681A-4761-8BBA-D8DC-A163C41E026C}"/>
              </a:ext>
            </a:extLst>
          </p:cNvPr>
          <p:cNvSpPr txBox="1"/>
          <p:nvPr/>
        </p:nvSpPr>
        <p:spPr>
          <a:xfrm>
            <a:off x="-211370" y="0"/>
            <a:ext cx="12614739" cy="1754326"/>
          </a:xfrm>
          <a:prstGeom prst="rect">
            <a:avLst/>
          </a:prstGeom>
          <a:noFill/>
        </p:spPr>
        <p:txBody>
          <a:bodyPr wrap="square">
            <a:spAutoFit/>
          </a:bodyPr>
          <a:lstStyle/>
          <a:p>
            <a:pPr algn="ctr"/>
            <a:r>
              <a:rPr lang="en-GB" sz="5400" b="1" cap="none" spc="0" dirty="0">
                <a:ln/>
                <a:solidFill>
                  <a:schemeClr val="accent3"/>
                </a:solidFill>
                <a:effectLst/>
                <a:latin typeface="Agency FB" panose="020B0503020202020204" pitchFamily="34" charset="0"/>
              </a:rPr>
              <a:t>Advantage and Disadvantage </a:t>
            </a:r>
            <a:r>
              <a:rPr lang="en-GB" sz="5400" b="1" dirty="0">
                <a:ln/>
                <a:solidFill>
                  <a:schemeClr val="accent3"/>
                </a:solidFill>
                <a:latin typeface="Agency FB" panose="020B0503020202020204" pitchFamily="34" charset="0"/>
              </a:rPr>
              <a:t>Of </a:t>
            </a:r>
            <a:r>
              <a:rPr lang="en-GB" sz="5400" b="1" cap="none" spc="0" dirty="0">
                <a:ln/>
                <a:solidFill>
                  <a:schemeClr val="accent3"/>
                </a:solidFill>
                <a:effectLst/>
                <a:latin typeface="Agency FB" panose="020B0503020202020204" pitchFamily="34" charset="0"/>
              </a:rPr>
              <a:t>Worst Fit Allocation Techniques</a:t>
            </a:r>
            <a:endParaRPr lang="en-GB" sz="5400" b="1" cap="none" spc="0" dirty="0">
              <a:ln/>
              <a:solidFill>
                <a:schemeClr val="accent3"/>
              </a:solidFill>
              <a:effectLst/>
            </a:endParaRPr>
          </a:p>
        </p:txBody>
      </p:sp>
      <p:sp>
        <p:nvSpPr>
          <p:cNvPr id="7" name="Rectangle: Rounded Corners 6">
            <a:extLst>
              <a:ext uri="{FF2B5EF4-FFF2-40B4-BE49-F238E27FC236}">
                <a16:creationId xmlns:a16="http://schemas.microsoft.com/office/drawing/2014/main" id="{EA95220B-1B4E-7C47-660A-D71ECA99C5BA}"/>
              </a:ext>
            </a:extLst>
          </p:cNvPr>
          <p:cNvSpPr/>
          <p:nvPr/>
        </p:nvSpPr>
        <p:spPr>
          <a:xfrm>
            <a:off x="8845563" y="3189533"/>
            <a:ext cx="2684979" cy="137418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0" i="0" dirty="0">
                <a:solidFill>
                  <a:srgbClr val="FFFFFF"/>
                </a:solidFill>
                <a:effectLst/>
                <a:latin typeface="urw-din"/>
              </a:rPr>
              <a:t>Slow</a:t>
            </a:r>
            <a:endParaRPr lang="en-GB" dirty="0"/>
          </a:p>
        </p:txBody>
      </p:sp>
      <p:sp>
        <p:nvSpPr>
          <p:cNvPr id="3" name="Rectangle: Rounded Corners 2">
            <a:extLst>
              <a:ext uri="{FF2B5EF4-FFF2-40B4-BE49-F238E27FC236}">
                <a16:creationId xmlns:a16="http://schemas.microsoft.com/office/drawing/2014/main" id="{DA0C71F3-5601-B175-3ADC-EF1B9F46EBA9}"/>
              </a:ext>
            </a:extLst>
          </p:cNvPr>
          <p:cNvSpPr/>
          <p:nvPr/>
        </p:nvSpPr>
        <p:spPr>
          <a:xfrm>
            <a:off x="4272072" y="2923061"/>
            <a:ext cx="3828072" cy="190712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0" i="0" dirty="0">
                <a:solidFill>
                  <a:srgbClr val="FFFFFF"/>
                </a:solidFill>
                <a:effectLst/>
                <a:latin typeface="urw-din"/>
              </a:rPr>
              <a:t>No internal fragmentation</a:t>
            </a:r>
            <a:endParaRPr lang="en-GB" dirty="0"/>
          </a:p>
        </p:txBody>
      </p:sp>
    </p:spTree>
    <p:extLst>
      <p:ext uri="{BB962C8B-B14F-4D97-AF65-F5344CB8AC3E}">
        <p14:creationId xmlns:p14="http://schemas.microsoft.com/office/powerpoint/2010/main" val="1539746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45681A-4761-8BBA-D8DC-A163C41E026C}"/>
              </a:ext>
            </a:extLst>
          </p:cNvPr>
          <p:cNvSpPr txBox="1"/>
          <p:nvPr/>
        </p:nvSpPr>
        <p:spPr>
          <a:xfrm>
            <a:off x="-211370" y="0"/>
            <a:ext cx="12614739" cy="1754326"/>
          </a:xfrm>
          <a:prstGeom prst="rect">
            <a:avLst/>
          </a:prstGeom>
          <a:noFill/>
        </p:spPr>
        <p:txBody>
          <a:bodyPr wrap="square">
            <a:spAutoFit/>
          </a:bodyPr>
          <a:lstStyle/>
          <a:p>
            <a:pPr algn="ctr"/>
            <a:r>
              <a:rPr lang="en-GB" sz="5400" b="1" cap="none" spc="0" dirty="0">
                <a:ln/>
                <a:solidFill>
                  <a:schemeClr val="accent3"/>
                </a:solidFill>
                <a:effectLst/>
                <a:latin typeface="Agency FB" panose="020B0503020202020204" pitchFamily="34" charset="0"/>
              </a:rPr>
              <a:t>Advantage and Disadvantage </a:t>
            </a:r>
            <a:r>
              <a:rPr lang="en-GB" sz="5400" b="1" dirty="0">
                <a:ln/>
                <a:solidFill>
                  <a:schemeClr val="accent3"/>
                </a:solidFill>
                <a:latin typeface="Agency FB" panose="020B0503020202020204" pitchFamily="34" charset="0"/>
              </a:rPr>
              <a:t>Of </a:t>
            </a:r>
            <a:r>
              <a:rPr lang="en-GB" sz="5400" b="1" cap="none" spc="0" dirty="0">
                <a:ln/>
                <a:solidFill>
                  <a:schemeClr val="accent3"/>
                </a:solidFill>
                <a:effectLst/>
                <a:latin typeface="Agency FB" panose="020B0503020202020204" pitchFamily="34" charset="0"/>
              </a:rPr>
              <a:t>Worst Fit Allocation Techniques</a:t>
            </a:r>
            <a:endParaRPr lang="en-GB" sz="5400" b="1" cap="none" spc="0" dirty="0">
              <a:ln/>
              <a:solidFill>
                <a:schemeClr val="accent3"/>
              </a:solidFill>
              <a:effectLst/>
            </a:endParaRPr>
          </a:p>
        </p:txBody>
      </p:sp>
      <p:sp>
        <p:nvSpPr>
          <p:cNvPr id="3" name="Rectangle: Rounded Corners 2">
            <a:extLst>
              <a:ext uri="{FF2B5EF4-FFF2-40B4-BE49-F238E27FC236}">
                <a16:creationId xmlns:a16="http://schemas.microsoft.com/office/drawing/2014/main" id="{770A7802-83AE-6C32-BD5D-1E2FFF5D7D53}"/>
              </a:ext>
            </a:extLst>
          </p:cNvPr>
          <p:cNvSpPr/>
          <p:nvPr/>
        </p:nvSpPr>
        <p:spPr>
          <a:xfrm>
            <a:off x="4181963" y="2838557"/>
            <a:ext cx="3828072" cy="190712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0" i="0" dirty="0">
                <a:solidFill>
                  <a:srgbClr val="FFFFFF"/>
                </a:solidFill>
                <a:effectLst/>
                <a:latin typeface="urw-din"/>
              </a:rPr>
              <a:t>Slow</a:t>
            </a:r>
            <a:endParaRPr lang="en-GB" dirty="0"/>
          </a:p>
        </p:txBody>
      </p:sp>
      <p:sp>
        <p:nvSpPr>
          <p:cNvPr id="4" name="Rectangle: Rounded Corners 3">
            <a:extLst>
              <a:ext uri="{FF2B5EF4-FFF2-40B4-BE49-F238E27FC236}">
                <a16:creationId xmlns:a16="http://schemas.microsoft.com/office/drawing/2014/main" id="{D1A2CBBE-AC57-8316-1057-C1B3619FC190}"/>
              </a:ext>
            </a:extLst>
          </p:cNvPr>
          <p:cNvSpPr/>
          <p:nvPr/>
        </p:nvSpPr>
        <p:spPr>
          <a:xfrm>
            <a:off x="469553" y="3105029"/>
            <a:ext cx="2684979" cy="137418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0" i="0" dirty="0">
                <a:solidFill>
                  <a:srgbClr val="FFFFFF"/>
                </a:solidFill>
                <a:effectLst/>
                <a:latin typeface="urw-din"/>
              </a:rPr>
              <a:t>No internal fragmentation</a:t>
            </a:r>
            <a:endParaRPr lang="en-GB" dirty="0"/>
          </a:p>
        </p:txBody>
      </p:sp>
    </p:spTree>
    <p:extLst>
      <p:ext uri="{BB962C8B-B14F-4D97-AF65-F5344CB8AC3E}">
        <p14:creationId xmlns:p14="http://schemas.microsoft.com/office/powerpoint/2010/main" val="34833802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1">
            <a:extLst>
              <a:ext uri="{FF2B5EF4-FFF2-40B4-BE49-F238E27FC236}">
                <a16:creationId xmlns:a16="http://schemas.microsoft.com/office/drawing/2014/main" id="{D654185D-8A15-C131-D3DB-17801C143D0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30">
            <a:extLst>
              <a:ext uri="{FF2B5EF4-FFF2-40B4-BE49-F238E27FC236}">
                <a16:creationId xmlns:a16="http://schemas.microsoft.com/office/drawing/2014/main" id="{3B074604-ADB8-4182-D552-356C9B2283D9}"/>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 name="Rectangle: Rounded Corners 1">
            <a:extLst>
              <a:ext uri="{FF2B5EF4-FFF2-40B4-BE49-F238E27FC236}">
                <a16:creationId xmlns:a16="http://schemas.microsoft.com/office/drawing/2014/main" id="{9B703F6D-3060-DD19-EE9F-CDA40683A6AE}"/>
              </a:ext>
            </a:extLst>
          </p:cNvPr>
          <p:cNvSpPr/>
          <p:nvPr/>
        </p:nvSpPr>
        <p:spPr>
          <a:xfrm>
            <a:off x="358739" y="358313"/>
            <a:ext cx="4036032" cy="229883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solidFill>
                  <a:schemeClr val="tx1"/>
                </a:solidFill>
                <a:latin typeface="Agency FB" panose="020B0503020202020204" pitchFamily="34" charset="0"/>
              </a:rPr>
              <a:t>Single contiguous</a:t>
            </a:r>
          </a:p>
        </p:txBody>
      </p:sp>
      <p:sp>
        <p:nvSpPr>
          <p:cNvPr id="3" name="Rectangle 2">
            <a:extLst>
              <a:ext uri="{FF2B5EF4-FFF2-40B4-BE49-F238E27FC236}">
                <a16:creationId xmlns:a16="http://schemas.microsoft.com/office/drawing/2014/main" id="{874EA83E-632E-CAA2-EA13-26797CD3218B}"/>
              </a:ext>
            </a:extLst>
          </p:cNvPr>
          <p:cNvSpPr/>
          <p:nvPr/>
        </p:nvSpPr>
        <p:spPr>
          <a:xfrm>
            <a:off x="8167101" y="1507732"/>
            <a:ext cx="2486346" cy="42432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627192D1-5F8C-D710-B3B6-5ED1027D0038}"/>
              </a:ext>
            </a:extLst>
          </p:cNvPr>
          <p:cNvSpPr/>
          <p:nvPr/>
        </p:nvSpPr>
        <p:spPr>
          <a:xfrm>
            <a:off x="8167101" y="1160964"/>
            <a:ext cx="2486346" cy="3570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latin typeface="Agency FB" panose="020B0503020202020204" pitchFamily="34" charset="0"/>
              </a:rPr>
              <a:t>OS</a:t>
            </a:r>
          </a:p>
        </p:txBody>
      </p:sp>
      <p:sp>
        <p:nvSpPr>
          <p:cNvPr id="5" name="Rectangle 4">
            <a:extLst>
              <a:ext uri="{FF2B5EF4-FFF2-40B4-BE49-F238E27FC236}">
                <a16:creationId xmlns:a16="http://schemas.microsoft.com/office/drawing/2014/main" id="{AE5AB3AC-1C65-A33B-FF7E-B15DBAFC0D6B}"/>
              </a:ext>
            </a:extLst>
          </p:cNvPr>
          <p:cNvSpPr/>
          <p:nvPr/>
        </p:nvSpPr>
        <p:spPr>
          <a:xfrm>
            <a:off x="8264705" y="1702940"/>
            <a:ext cx="2291138" cy="38528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4000" b="1" dirty="0">
                <a:latin typeface="Consolas" panose="020B0609020204030204" pitchFamily="49" charset="0"/>
              </a:rPr>
              <a:t>JOB2</a:t>
            </a:r>
          </a:p>
        </p:txBody>
      </p:sp>
      <p:sp>
        <p:nvSpPr>
          <p:cNvPr id="6" name="&quot;Not Allowed&quot; Symbol 5">
            <a:extLst>
              <a:ext uri="{FF2B5EF4-FFF2-40B4-BE49-F238E27FC236}">
                <a16:creationId xmlns:a16="http://schemas.microsoft.com/office/drawing/2014/main" id="{1D311FE4-E06C-C834-E1FE-ADD737C31D1E}"/>
              </a:ext>
            </a:extLst>
          </p:cNvPr>
          <p:cNvSpPr/>
          <p:nvPr/>
        </p:nvSpPr>
        <p:spPr>
          <a:xfrm>
            <a:off x="3010328" y="556087"/>
            <a:ext cx="5938463" cy="576380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Tree>
    <p:extLst>
      <p:ext uri="{BB962C8B-B14F-4D97-AF65-F5344CB8AC3E}">
        <p14:creationId xmlns:p14="http://schemas.microsoft.com/office/powerpoint/2010/main" val="2027595050"/>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142E36-2790-D980-9D22-F473B62C0EB8}"/>
              </a:ext>
            </a:extLst>
          </p:cNvPr>
          <p:cNvSpPr/>
          <p:nvPr/>
        </p:nvSpPr>
        <p:spPr>
          <a:xfrm>
            <a:off x="3615214" y="2575449"/>
            <a:ext cx="5266378" cy="1323439"/>
          </a:xfrm>
          <a:prstGeom prst="rect">
            <a:avLst/>
          </a:prstGeom>
          <a:noFill/>
        </p:spPr>
        <p:txBody>
          <a:bodyPr wrap="none" lIns="91440" tIns="45720" rIns="91440" bIns="45720">
            <a:spAutoFit/>
          </a:bodyPr>
          <a:lstStyle/>
          <a:p>
            <a:pPr algn="ctr"/>
            <a:r>
              <a:rPr lang="en-US" sz="8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cxnSp>
        <p:nvCxnSpPr>
          <p:cNvPr id="7" name="Straight Connector 6">
            <a:extLst>
              <a:ext uri="{FF2B5EF4-FFF2-40B4-BE49-F238E27FC236}">
                <a16:creationId xmlns:a16="http://schemas.microsoft.com/office/drawing/2014/main" id="{8B26711E-3571-4665-A096-1245FA9AADF2}"/>
              </a:ext>
            </a:extLst>
          </p:cNvPr>
          <p:cNvCxnSpPr/>
          <p:nvPr/>
        </p:nvCxnSpPr>
        <p:spPr>
          <a:xfrm>
            <a:off x="4071257" y="3898888"/>
            <a:ext cx="4506686" cy="0"/>
          </a:xfrm>
          <a:prstGeom prst="line">
            <a:avLst/>
          </a:prstGeom>
          <a:ln>
            <a:gradFill flip="none" rotWithShape="1">
              <a:gsLst>
                <a:gs pos="77000">
                  <a:srgbClr val="F2F2F2"/>
                </a:gs>
                <a:gs pos="91959">
                  <a:srgbClr val="F3F3F3"/>
                </a:gs>
                <a:gs pos="7000">
                  <a:srgbClr val="DADADA">
                    <a:lumMod val="55000"/>
                    <a:lumOff val="45000"/>
                  </a:srgbClr>
                </a:gs>
                <a:gs pos="50000">
                  <a:srgbClr val="3C3C3C"/>
                </a:gs>
                <a:gs pos="35000">
                  <a:srgbClr val="B3B3B3"/>
                </a:gs>
                <a:gs pos="61000">
                  <a:schemeClr val="tx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F5F95AB8-889B-FFD3-9C25-2C64B3043772}"/>
              </a:ext>
            </a:extLst>
          </p:cNvPr>
          <p:cNvCxnSpPr>
            <a:cxnSpLocks/>
          </p:cNvCxnSpPr>
          <p:nvPr/>
        </p:nvCxnSpPr>
        <p:spPr>
          <a:xfrm>
            <a:off x="5878286" y="4051288"/>
            <a:ext cx="2852057" cy="0"/>
          </a:xfrm>
          <a:prstGeom prst="line">
            <a:avLst/>
          </a:prstGeom>
          <a:ln>
            <a:gradFill flip="none" rotWithShape="1">
              <a:gsLst>
                <a:gs pos="77000">
                  <a:srgbClr val="F2F2F2"/>
                </a:gs>
                <a:gs pos="91959">
                  <a:srgbClr val="F3F3F3"/>
                </a:gs>
                <a:gs pos="7000">
                  <a:srgbClr val="DADADA">
                    <a:lumMod val="55000"/>
                    <a:lumOff val="45000"/>
                  </a:srgbClr>
                </a:gs>
                <a:gs pos="50000">
                  <a:srgbClr val="3C3C3C"/>
                </a:gs>
                <a:gs pos="35000">
                  <a:srgbClr val="B3B3B3"/>
                </a:gs>
                <a:gs pos="61000">
                  <a:schemeClr val="tx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29107CF0-69DE-D027-1623-5A8A8C1EEC5C}"/>
              </a:ext>
            </a:extLst>
          </p:cNvPr>
          <p:cNvCxnSpPr>
            <a:cxnSpLocks/>
          </p:cNvCxnSpPr>
          <p:nvPr/>
        </p:nvCxnSpPr>
        <p:spPr>
          <a:xfrm>
            <a:off x="3995060" y="4203688"/>
            <a:ext cx="2862940" cy="0"/>
          </a:xfrm>
          <a:prstGeom prst="line">
            <a:avLst/>
          </a:prstGeom>
          <a:ln>
            <a:gradFill flip="none" rotWithShape="1">
              <a:gsLst>
                <a:gs pos="77000">
                  <a:srgbClr val="F2F2F2"/>
                </a:gs>
                <a:gs pos="91959">
                  <a:srgbClr val="F3F3F3"/>
                </a:gs>
                <a:gs pos="7000">
                  <a:srgbClr val="DADADA">
                    <a:lumMod val="55000"/>
                    <a:lumOff val="45000"/>
                  </a:srgbClr>
                </a:gs>
                <a:gs pos="50000">
                  <a:srgbClr val="3C3C3C"/>
                </a:gs>
                <a:gs pos="35000">
                  <a:srgbClr val="B3B3B3"/>
                </a:gs>
                <a:gs pos="61000">
                  <a:schemeClr val="tx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421964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par>
                                <p:cTn id="13" presetID="6" presetClass="entr" presetSubtype="16"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2000"/>
                                        <p:tgtEl>
                                          <p:spTgt spid="8"/>
                                        </p:tgtEl>
                                      </p:cBhvr>
                                    </p:animEffect>
                                  </p:childTnLst>
                                </p:cTn>
                              </p:par>
                              <p:par>
                                <p:cTn id="16" presetID="6" presetClass="entr" presetSubtype="16"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circle(in)">
                                      <p:cBhvr>
                                        <p:cTn id="18"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1">
            <a:extLst>
              <a:ext uri="{FF2B5EF4-FFF2-40B4-BE49-F238E27FC236}">
                <a16:creationId xmlns:a16="http://schemas.microsoft.com/office/drawing/2014/main" id="{D654185D-8A15-C131-D3DB-17801C143D0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30">
            <a:extLst>
              <a:ext uri="{FF2B5EF4-FFF2-40B4-BE49-F238E27FC236}">
                <a16:creationId xmlns:a16="http://schemas.microsoft.com/office/drawing/2014/main" id="{3B074604-ADB8-4182-D552-356C9B2283D9}"/>
              </a:ext>
            </a:extLst>
          </p:cNvPr>
          <p:cNvSpPr>
            <a:spLocks noChangeArrowheads="1"/>
          </p:cNvSpPr>
          <p:nvPr/>
        </p:nvSpPr>
        <p:spPr bwMode="auto">
          <a:xfrm>
            <a:off x="-133564" y="9709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Rounded Corners 2">
            <a:extLst>
              <a:ext uri="{FF2B5EF4-FFF2-40B4-BE49-F238E27FC236}">
                <a16:creationId xmlns:a16="http://schemas.microsoft.com/office/drawing/2014/main" id="{DF586041-20CA-BF22-D432-6B25A63800DA}"/>
              </a:ext>
            </a:extLst>
          </p:cNvPr>
          <p:cNvSpPr/>
          <p:nvPr/>
        </p:nvSpPr>
        <p:spPr>
          <a:xfrm>
            <a:off x="1878458" y="3326261"/>
            <a:ext cx="3215812" cy="189043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solidFill>
                  <a:schemeClr val="tx1"/>
                </a:solidFill>
                <a:latin typeface="Agency FB" panose="020B0503020202020204" pitchFamily="34" charset="0"/>
              </a:rPr>
              <a:t>Single </a:t>
            </a:r>
          </a:p>
          <a:p>
            <a:pPr algn="ctr"/>
            <a:r>
              <a:rPr lang="en-GB" sz="3200" dirty="0">
                <a:solidFill>
                  <a:schemeClr val="tx1"/>
                </a:solidFill>
                <a:latin typeface="Agency FB" panose="020B0503020202020204" pitchFamily="34" charset="0"/>
              </a:rPr>
              <a:t>contiguous</a:t>
            </a:r>
          </a:p>
        </p:txBody>
      </p:sp>
      <p:sp>
        <p:nvSpPr>
          <p:cNvPr id="4" name="Rectangle: Rounded Corners 3">
            <a:extLst>
              <a:ext uri="{FF2B5EF4-FFF2-40B4-BE49-F238E27FC236}">
                <a16:creationId xmlns:a16="http://schemas.microsoft.com/office/drawing/2014/main" id="{7A2AC7E8-9EB2-196B-B08D-4B6A0662D654}"/>
              </a:ext>
            </a:extLst>
          </p:cNvPr>
          <p:cNvSpPr/>
          <p:nvPr/>
        </p:nvSpPr>
        <p:spPr>
          <a:xfrm>
            <a:off x="7354584" y="3326261"/>
            <a:ext cx="3215812" cy="189043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latin typeface="Agency FB" panose="020B0503020202020204" pitchFamily="34" charset="0"/>
              </a:rPr>
              <a:t>Partitioned  contiguous</a:t>
            </a:r>
          </a:p>
        </p:txBody>
      </p:sp>
      <p:sp>
        <p:nvSpPr>
          <p:cNvPr id="6" name="Rectangle 5">
            <a:extLst>
              <a:ext uri="{FF2B5EF4-FFF2-40B4-BE49-F238E27FC236}">
                <a16:creationId xmlns:a16="http://schemas.microsoft.com/office/drawing/2014/main" id="{B339682A-AB70-122F-436A-C4CB5505B4E1}"/>
              </a:ext>
            </a:extLst>
          </p:cNvPr>
          <p:cNvSpPr/>
          <p:nvPr/>
        </p:nvSpPr>
        <p:spPr>
          <a:xfrm>
            <a:off x="2449008" y="1601490"/>
            <a:ext cx="7293984"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GB" sz="5400" b="1" cap="none" spc="0" dirty="0">
                <a:ln/>
                <a:solidFill>
                  <a:schemeClr val="accent3"/>
                </a:solidFill>
                <a:effectLst/>
                <a:latin typeface="Agency FB" panose="020B0503020202020204" pitchFamily="34" charset="0"/>
              </a:rPr>
              <a:t>Contiguous Memory Allocation</a:t>
            </a:r>
            <a:endParaRPr lang="en-GB" sz="5400" b="1" cap="none" spc="0" dirty="0">
              <a:ln/>
              <a:solidFill>
                <a:schemeClr val="accent3"/>
              </a:solidFill>
              <a:effectLst/>
            </a:endParaRPr>
          </a:p>
        </p:txBody>
      </p:sp>
      <p:cxnSp>
        <p:nvCxnSpPr>
          <p:cNvPr id="8" name="Connector: Elbow 7">
            <a:extLst>
              <a:ext uri="{FF2B5EF4-FFF2-40B4-BE49-F238E27FC236}">
                <a16:creationId xmlns:a16="http://schemas.microsoft.com/office/drawing/2014/main" id="{24A2C6A3-DD21-9A46-1829-B0528CCBBA89}"/>
              </a:ext>
            </a:extLst>
          </p:cNvPr>
          <p:cNvCxnSpPr>
            <a:stCxn id="6" idx="2"/>
            <a:endCxn id="3" idx="0"/>
          </p:cNvCxnSpPr>
          <p:nvPr/>
        </p:nvCxnSpPr>
        <p:spPr>
          <a:xfrm rot="5400000">
            <a:off x="4390462" y="1620722"/>
            <a:ext cx="801441" cy="2609636"/>
          </a:xfrm>
          <a:prstGeom prst="bentConnector3">
            <a:avLst/>
          </a:prstGeom>
        </p:spPr>
        <p:style>
          <a:lnRef idx="3">
            <a:schemeClr val="accent3"/>
          </a:lnRef>
          <a:fillRef idx="0">
            <a:schemeClr val="accent3"/>
          </a:fillRef>
          <a:effectRef idx="2">
            <a:schemeClr val="accent3"/>
          </a:effectRef>
          <a:fontRef idx="minor">
            <a:schemeClr val="tx1"/>
          </a:fontRef>
        </p:style>
      </p:cxnSp>
      <p:cxnSp>
        <p:nvCxnSpPr>
          <p:cNvPr id="10" name="Connector: Elbow 9">
            <a:extLst>
              <a:ext uri="{FF2B5EF4-FFF2-40B4-BE49-F238E27FC236}">
                <a16:creationId xmlns:a16="http://schemas.microsoft.com/office/drawing/2014/main" id="{2DE70F99-9F6E-3FA3-0B4A-DC10DCAD4AF2}"/>
              </a:ext>
            </a:extLst>
          </p:cNvPr>
          <p:cNvCxnSpPr>
            <a:stCxn id="6" idx="2"/>
            <a:endCxn id="4" idx="0"/>
          </p:cNvCxnSpPr>
          <p:nvPr/>
        </p:nvCxnSpPr>
        <p:spPr>
          <a:xfrm rot="16200000" flipH="1">
            <a:off x="7128525" y="1492295"/>
            <a:ext cx="801441" cy="2866490"/>
          </a:xfrm>
          <a:prstGeom prst="bentConnector3">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7830731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750" fill="hold"/>
                                        <p:tgtEl>
                                          <p:spTgt spid="4">
                                            <p:bg/>
                                          </p:spTgt>
                                        </p:tgtEl>
                                        <p:attrNameLst>
                                          <p:attrName>style.color</p:attrName>
                                        </p:attrNameLst>
                                      </p:cBhvr>
                                      <p:to>
                                        <a:srgbClr val="00B050"/>
                                      </p:to>
                                    </p:animClr>
                                    <p:animClr clrSpc="rgb" dir="cw">
                                      <p:cBhvr>
                                        <p:cTn id="7" dur="750" fill="hold"/>
                                        <p:tgtEl>
                                          <p:spTgt spid="4">
                                            <p:bg/>
                                          </p:spTgt>
                                        </p:tgtEl>
                                        <p:attrNameLst>
                                          <p:attrName>fillcolor</p:attrName>
                                        </p:attrNameLst>
                                      </p:cBhvr>
                                      <p:to>
                                        <a:srgbClr val="00B050"/>
                                      </p:to>
                                    </p:animClr>
                                    <p:set>
                                      <p:cBhvr>
                                        <p:cTn id="8" dur="750" fill="hold"/>
                                        <p:tgtEl>
                                          <p:spTgt spid="4">
                                            <p:bg/>
                                          </p:spTgt>
                                        </p:tgtEl>
                                        <p:attrNameLst>
                                          <p:attrName>fill.type</p:attrName>
                                        </p:attrNameLst>
                                      </p:cBhvr>
                                      <p:to>
                                        <p:strVal val="solid"/>
                                      </p:to>
                                    </p:set>
                                    <p:set>
                                      <p:cBhvr>
                                        <p:cTn id="9" dur="750" fill="hold"/>
                                        <p:tgtEl>
                                          <p:spTgt spid="4">
                                            <p:bg/>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750" fill="hold"/>
                                        <p:tgtEl>
                                          <p:spTgt spid="4">
                                            <p:txEl>
                                              <p:pRg st="0" end="0"/>
                                            </p:txEl>
                                          </p:spTgt>
                                        </p:tgtEl>
                                        <p:attrNameLst>
                                          <p:attrName>style.color</p:attrName>
                                        </p:attrNameLst>
                                      </p:cBhvr>
                                      <p:to>
                                        <a:srgbClr val="00B050"/>
                                      </p:to>
                                    </p:animClr>
                                    <p:animClr clrSpc="rgb" dir="cw">
                                      <p:cBhvr>
                                        <p:cTn id="14" dur="750" fill="hold"/>
                                        <p:tgtEl>
                                          <p:spTgt spid="4">
                                            <p:txEl>
                                              <p:pRg st="0" end="0"/>
                                            </p:txEl>
                                          </p:spTgt>
                                        </p:tgtEl>
                                        <p:attrNameLst>
                                          <p:attrName>fillcolor</p:attrName>
                                        </p:attrNameLst>
                                      </p:cBhvr>
                                      <p:to>
                                        <a:srgbClr val="00B050"/>
                                      </p:to>
                                    </p:animClr>
                                    <p:set>
                                      <p:cBhvr>
                                        <p:cTn id="15" dur="750" fill="hold"/>
                                        <p:tgtEl>
                                          <p:spTgt spid="4">
                                            <p:txEl>
                                              <p:pRg st="0" end="0"/>
                                            </p:txEl>
                                          </p:spTgt>
                                        </p:tgtEl>
                                        <p:attrNameLst>
                                          <p:attrName>fill.type</p:attrName>
                                        </p:attrNameLst>
                                      </p:cBhvr>
                                      <p:to>
                                        <p:strVal val="solid"/>
                                      </p:to>
                                    </p:set>
                                    <p:set>
                                      <p:cBhvr>
                                        <p:cTn id="16" dur="750" fill="hold"/>
                                        <p:tgtEl>
                                          <p:spTgt spid="4">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A29C86F-A913-4223-3287-7D047D96F790}"/>
              </a:ext>
            </a:extLst>
          </p:cNvPr>
          <p:cNvSpPr/>
          <p:nvPr/>
        </p:nvSpPr>
        <p:spPr>
          <a:xfrm>
            <a:off x="420384" y="358314"/>
            <a:ext cx="4036032" cy="229883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latin typeface="Agency FB" panose="020B0503020202020204" pitchFamily="34" charset="0"/>
              </a:rPr>
              <a:t>Partitioned</a:t>
            </a:r>
            <a:r>
              <a:rPr lang="en-GB" sz="3200" dirty="0">
                <a:solidFill>
                  <a:schemeClr val="tx1"/>
                </a:solidFill>
                <a:latin typeface="Agency FB" panose="020B0503020202020204" pitchFamily="34" charset="0"/>
              </a:rPr>
              <a:t> contiguous</a:t>
            </a:r>
          </a:p>
        </p:txBody>
      </p:sp>
      <p:sp>
        <p:nvSpPr>
          <p:cNvPr id="3" name="Rectangle 2">
            <a:extLst>
              <a:ext uri="{FF2B5EF4-FFF2-40B4-BE49-F238E27FC236}">
                <a16:creationId xmlns:a16="http://schemas.microsoft.com/office/drawing/2014/main" id="{DAE40C46-C576-7A98-9F5C-19DB3DA9AA7E}"/>
              </a:ext>
            </a:extLst>
          </p:cNvPr>
          <p:cNvSpPr/>
          <p:nvPr/>
        </p:nvSpPr>
        <p:spPr>
          <a:xfrm>
            <a:off x="9125044" y="1302266"/>
            <a:ext cx="2486346" cy="4600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E3036B2F-D287-391D-222C-E85FD1F5C34B}"/>
              </a:ext>
            </a:extLst>
          </p:cNvPr>
          <p:cNvSpPr/>
          <p:nvPr/>
        </p:nvSpPr>
        <p:spPr>
          <a:xfrm>
            <a:off x="9125044" y="955497"/>
            <a:ext cx="2486346" cy="3570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latin typeface="Agency FB" panose="020B0503020202020204" pitchFamily="34" charset="0"/>
              </a:rPr>
              <a:t>OS</a:t>
            </a:r>
          </a:p>
        </p:txBody>
      </p:sp>
      <p:sp>
        <p:nvSpPr>
          <p:cNvPr id="5" name="Rectangle 4">
            <a:extLst>
              <a:ext uri="{FF2B5EF4-FFF2-40B4-BE49-F238E27FC236}">
                <a16:creationId xmlns:a16="http://schemas.microsoft.com/office/drawing/2014/main" id="{A2CE403C-7C4D-2F96-2D2A-2220C10B2034}"/>
              </a:ext>
            </a:extLst>
          </p:cNvPr>
          <p:cNvSpPr/>
          <p:nvPr/>
        </p:nvSpPr>
        <p:spPr>
          <a:xfrm>
            <a:off x="9222648" y="1507733"/>
            <a:ext cx="2291138" cy="13712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4000" b="1" dirty="0">
                <a:latin typeface="Consolas" panose="020B0609020204030204" pitchFamily="49" charset="0"/>
              </a:rPr>
              <a:t>JOB1</a:t>
            </a:r>
          </a:p>
        </p:txBody>
      </p:sp>
      <p:sp>
        <p:nvSpPr>
          <p:cNvPr id="6" name="Rectangle 5">
            <a:extLst>
              <a:ext uri="{FF2B5EF4-FFF2-40B4-BE49-F238E27FC236}">
                <a16:creationId xmlns:a16="http://schemas.microsoft.com/office/drawing/2014/main" id="{EB6966EA-5A0B-436A-7C8A-B54ECAF3809F}"/>
              </a:ext>
            </a:extLst>
          </p:cNvPr>
          <p:cNvSpPr/>
          <p:nvPr/>
        </p:nvSpPr>
        <p:spPr>
          <a:xfrm>
            <a:off x="9222648" y="2934189"/>
            <a:ext cx="2291138" cy="20896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4000" b="1" dirty="0">
                <a:latin typeface="Consolas" panose="020B0609020204030204" pitchFamily="49" charset="0"/>
              </a:rPr>
              <a:t>JOB2</a:t>
            </a:r>
          </a:p>
        </p:txBody>
      </p:sp>
      <p:sp>
        <p:nvSpPr>
          <p:cNvPr id="7" name="Rectangle 6">
            <a:extLst>
              <a:ext uri="{FF2B5EF4-FFF2-40B4-BE49-F238E27FC236}">
                <a16:creationId xmlns:a16="http://schemas.microsoft.com/office/drawing/2014/main" id="{364C56F6-C8C1-DFFC-BEB4-8DD1610061C3}"/>
              </a:ext>
            </a:extLst>
          </p:cNvPr>
          <p:cNvSpPr/>
          <p:nvPr/>
        </p:nvSpPr>
        <p:spPr>
          <a:xfrm>
            <a:off x="9222648" y="5079103"/>
            <a:ext cx="2291138" cy="6636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4000" b="1" dirty="0">
                <a:latin typeface="Consolas" panose="020B0609020204030204" pitchFamily="49" charset="0"/>
              </a:rPr>
              <a:t>JOB3</a:t>
            </a:r>
          </a:p>
        </p:txBody>
      </p:sp>
      <p:graphicFrame>
        <p:nvGraphicFramePr>
          <p:cNvPr id="8" name="Table 8">
            <a:extLst>
              <a:ext uri="{FF2B5EF4-FFF2-40B4-BE49-F238E27FC236}">
                <a16:creationId xmlns:a16="http://schemas.microsoft.com/office/drawing/2014/main" id="{D5E1CB48-D9BD-7271-1194-69352C5C9FF7}"/>
              </a:ext>
            </a:extLst>
          </p:cNvPr>
          <p:cNvGraphicFramePr>
            <a:graphicFrameLocks noGrp="1"/>
          </p:cNvGraphicFramePr>
          <p:nvPr>
            <p:extLst>
              <p:ext uri="{D42A27DB-BD31-4B8C-83A1-F6EECF244321}">
                <p14:modId xmlns:p14="http://schemas.microsoft.com/office/powerpoint/2010/main" val="3590933776"/>
              </p:ext>
            </p:extLst>
          </p:nvPr>
        </p:nvGraphicFramePr>
        <p:xfrm>
          <a:off x="275115" y="4483834"/>
          <a:ext cx="7101728" cy="1828800"/>
        </p:xfrm>
        <a:graphic>
          <a:graphicData uri="http://schemas.openxmlformats.org/drawingml/2006/table">
            <a:tbl>
              <a:tblPr firstRow="1" bandRow="1">
                <a:tableStyleId>{073A0DAA-6AF3-43AB-8588-CEC1D06C72B9}</a:tableStyleId>
              </a:tblPr>
              <a:tblGrid>
                <a:gridCol w="1775432">
                  <a:extLst>
                    <a:ext uri="{9D8B030D-6E8A-4147-A177-3AD203B41FA5}">
                      <a16:colId xmlns:a16="http://schemas.microsoft.com/office/drawing/2014/main" val="110711846"/>
                    </a:ext>
                  </a:extLst>
                </a:gridCol>
                <a:gridCol w="1775432">
                  <a:extLst>
                    <a:ext uri="{9D8B030D-6E8A-4147-A177-3AD203B41FA5}">
                      <a16:colId xmlns:a16="http://schemas.microsoft.com/office/drawing/2014/main" val="585177218"/>
                    </a:ext>
                  </a:extLst>
                </a:gridCol>
                <a:gridCol w="1775432">
                  <a:extLst>
                    <a:ext uri="{9D8B030D-6E8A-4147-A177-3AD203B41FA5}">
                      <a16:colId xmlns:a16="http://schemas.microsoft.com/office/drawing/2014/main" val="688283297"/>
                    </a:ext>
                  </a:extLst>
                </a:gridCol>
                <a:gridCol w="1775432">
                  <a:extLst>
                    <a:ext uri="{9D8B030D-6E8A-4147-A177-3AD203B41FA5}">
                      <a16:colId xmlns:a16="http://schemas.microsoft.com/office/drawing/2014/main" val="2364773420"/>
                    </a:ext>
                  </a:extLst>
                </a:gridCol>
              </a:tblGrid>
              <a:tr h="348461">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latin typeface="Agency FB" panose="020B0503020202020204" pitchFamily="34" charset="0"/>
                        </a:rPr>
                        <a:t>Partition Memory Table</a:t>
                      </a:r>
                    </a:p>
                  </a:txBody>
                  <a:tcPr>
                    <a:lnT w="12700" cmpd="sng">
                      <a:noFill/>
                    </a:lnT>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224704478"/>
                  </a:ext>
                </a:extLst>
              </a:tr>
              <a:tr h="348461">
                <a:tc>
                  <a:txBody>
                    <a:bodyPr/>
                    <a:lstStyle/>
                    <a:p>
                      <a:pPr algn="ctr"/>
                      <a:r>
                        <a:rPr lang="en-GB" dirty="0"/>
                        <a:t>Partition Size</a:t>
                      </a:r>
                    </a:p>
                  </a:txBody>
                  <a:tcPr/>
                </a:tc>
                <a:tc>
                  <a:txBody>
                    <a:bodyPr/>
                    <a:lstStyle/>
                    <a:p>
                      <a:pPr algn="ctr"/>
                      <a:r>
                        <a:rPr lang="en-GB" dirty="0"/>
                        <a:t>Memory Address</a:t>
                      </a:r>
                    </a:p>
                  </a:txBody>
                  <a:tcPr/>
                </a:tc>
                <a:tc>
                  <a:txBody>
                    <a:bodyPr/>
                    <a:lstStyle/>
                    <a:p>
                      <a:pPr algn="ctr"/>
                      <a:r>
                        <a:rPr lang="en-GB" dirty="0"/>
                        <a:t>Access</a:t>
                      </a:r>
                    </a:p>
                  </a:txBody>
                  <a:tcPr/>
                </a:tc>
                <a:tc>
                  <a:txBody>
                    <a:bodyPr/>
                    <a:lstStyle/>
                    <a:p>
                      <a:pPr algn="ctr"/>
                      <a:r>
                        <a:rPr lang="en-GB" dirty="0"/>
                        <a:t>Status</a:t>
                      </a:r>
                    </a:p>
                  </a:txBody>
                  <a:tcPr/>
                </a:tc>
                <a:extLst>
                  <a:ext uri="{0D108BD9-81ED-4DB2-BD59-A6C34878D82A}">
                    <a16:rowId xmlns:a16="http://schemas.microsoft.com/office/drawing/2014/main" val="3638797672"/>
                  </a:ext>
                </a:extLst>
              </a:tr>
              <a:tr h="348461">
                <a:tc>
                  <a:txBody>
                    <a:bodyPr/>
                    <a:lstStyle/>
                    <a:p>
                      <a:pPr algn="ctr"/>
                      <a:r>
                        <a:rPr lang="en-GB" dirty="0"/>
                        <a:t>60K</a:t>
                      </a:r>
                    </a:p>
                  </a:txBody>
                  <a:tcPr/>
                </a:tc>
                <a:tc>
                  <a:txBody>
                    <a:bodyPr/>
                    <a:lstStyle/>
                    <a:p>
                      <a:pPr algn="ctr"/>
                      <a:r>
                        <a:rPr lang="en-GB" dirty="0"/>
                        <a:t>200K</a:t>
                      </a:r>
                    </a:p>
                  </a:txBody>
                  <a:tcPr/>
                </a:tc>
                <a:tc>
                  <a:txBody>
                    <a:bodyPr/>
                    <a:lstStyle/>
                    <a:p>
                      <a:pPr algn="ctr"/>
                      <a:r>
                        <a:rPr lang="en-GB" dirty="0"/>
                        <a:t>JOB1</a:t>
                      </a:r>
                    </a:p>
                  </a:txBody>
                  <a:tcPr/>
                </a:tc>
                <a:tc>
                  <a:txBody>
                    <a:bodyPr/>
                    <a:lstStyle/>
                    <a:p>
                      <a:pPr algn="ctr"/>
                      <a:r>
                        <a:rPr lang="en-GB" dirty="0"/>
                        <a:t>BUSY</a:t>
                      </a:r>
                    </a:p>
                  </a:txBody>
                  <a:tcPr/>
                </a:tc>
                <a:extLst>
                  <a:ext uri="{0D108BD9-81ED-4DB2-BD59-A6C34878D82A}">
                    <a16:rowId xmlns:a16="http://schemas.microsoft.com/office/drawing/2014/main" val="3645389805"/>
                  </a:ext>
                </a:extLst>
              </a:tr>
              <a:tr h="348461">
                <a:tc>
                  <a:txBody>
                    <a:bodyPr/>
                    <a:lstStyle/>
                    <a:p>
                      <a:pPr algn="ctr"/>
                      <a:r>
                        <a:rPr lang="en-GB" dirty="0"/>
                        <a:t>25K</a:t>
                      </a:r>
                    </a:p>
                  </a:txBody>
                  <a:tcPr/>
                </a:tc>
                <a:tc>
                  <a:txBody>
                    <a:bodyPr/>
                    <a:lstStyle/>
                    <a:p>
                      <a:pPr algn="ctr"/>
                      <a:r>
                        <a:rPr lang="en-GB" dirty="0"/>
                        <a:t>300K</a:t>
                      </a:r>
                    </a:p>
                  </a:txBody>
                  <a:tcPr/>
                </a:tc>
                <a:tc>
                  <a:txBody>
                    <a:bodyPr/>
                    <a:lstStyle/>
                    <a:p>
                      <a:pPr algn="ctr"/>
                      <a:r>
                        <a:rPr lang="en-GB" dirty="0"/>
                        <a:t>JOB3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BUSY</a:t>
                      </a:r>
                    </a:p>
                  </a:txBody>
                  <a:tcPr/>
                </a:tc>
                <a:extLst>
                  <a:ext uri="{0D108BD9-81ED-4DB2-BD59-A6C34878D82A}">
                    <a16:rowId xmlns:a16="http://schemas.microsoft.com/office/drawing/2014/main" val="2913361295"/>
                  </a:ext>
                </a:extLst>
              </a:tr>
              <a:tr h="348461">
                <a:tc>
                  <a:txBody>
                    <a:bodyPr/>
                    <a:lstStyle/>
                    <a:p>
                      <a:pPr algn="ctr"/>
                      <a:r>
                        <a:rPr lang="en-GB" dirty="0"/>
                        <a:t>50K</a:t>
                      </a:r>
                    </a:p>
                  </a:txBody>
                  <a:tcPr/>
                </a:tc>
                <a:tc>
                  <a:txBody>
                    <a:bodyPr/>
                    <a:lstStyle/>
                    <a:p>
                      <a:pPr algn="ctr"/>
                      <a:r>
                        <a:rPr lang="en-GB" dirty="0"/>
                        <a:t>320K</a:t>
                      </a:r>
                    </a:p>
                  </a:txBody>
                  <a:tcPr/>
                </a:tc>
                <a:tc>
                  <a:txBody>
                    <a:bodyPr/>
                    <a:lstStyle/>
                    <a:p>
                      <a:pPr algn="ctr"/>
                      <a:r>
                        <a:rPr lang="en-GB" dirty="0"/>
                        <a:t>JOB2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BUSY</a:t>
                      </a:r>
                    </a:p>
                  </a:txBody>
                  <a:tcPr/>
                </a:tc>
                <a:extLst>
                  <a:ext uri="{0D108BD9-81ED-4DB2-BD59-A6C34878D82A}">
                    <a16:rowId xmlns:a16="http://schemas.microsoft.com/office/drawing/2014/main" val="1564017967"/>
                  </a:ext>
                </a:extLst>
              </a:tr>
            </a:tbl>
          </a:graphicData>
        </a:graphic>
      </p:graphicFrame>
    </p:spTree>
    <p:extLst>
      <p:ext uri="{BB962C8B-B14F-4D97-AF65-F5344CB8AC3E}">
        <p14:creationId xmlns:p14="http://schemas.microsoft.com/office/powerpoint/2010/main" val="304948306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80">
                                          <p:stCondLst>
                                            <p:cond delay="0"/>
                                          </p:stCondLst>
                                        </p:cTn>
                                        <p:tgtEl>
                                          <p:spTgt spid="5"/>
                                        </p:tgtEl>
                                      </p:cBhvr>
                                    </p:animEffect>
                                    <p:anim calcmode="lin" valueType="num">
                                      <p:cBhvr>
                                        <p:cTn id="1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1" dur="26">
                                          <p:stCondLst>
                                            <p:cond delay="650"/>
                                          </p:stCondLst>
                                        </p:cTn>
                                        <p:tgtEl>
                                          <p:spTgt spid="5"/>
                                        </p:tgtEl>
                                      </p:cBhvr>
                                      <p:to x="100000" y="60000"/>
                                    </p:animScale>
                                    <p:animScale>
                                      <p:cBhvr>
                                        <p:cTn id="22" dur="166" decel="50000">
                                          <p:stCondLst>
                                            <p:cond delay="676"/>
                                          </p:stCondLst>
                                        </p:cTn>
                                        <p:tgtEl>
                                          <p:spTgt spid="5"/>
                                        </p:tgtEl>
                                      </p:cBhvr>
                                      <p:to x="100000" y="100000"/>
                                    </p:animScale>
                                    <p:animScale>
                                      <p:cBhvr>
                                        <p:cTn id="23" dur="26">
                                          <p:stCondLst>
                                            <p:cond delay="1312"/>
                                          </p:stCondLst>
                                        </p:cTn>
                                        <p:tgtEl>
                                          <p:spTgt spid="5"/>
                                        </p:tgtEl>
                                      </p:cBhvr>
                                      <p:to x="100000" y="80000"/>
                                    </p:animScale>
                                    <p:animScale>
                                      <p:cBhvr>
                                        <p:cTn id="24" dur="166" decel="50000">
                                          <p:stCondLst>
                                            <p:cond delay="1338"/>
                                          </p:stCondLst>
                                        </p:cTn>
                                        <p:tgtEl>
                                          <p:spTgt spid="5"/>
                                        </p:tgtEl>
                                      </p:cBhvr>
                                      <p:to x="100000" y="100000"/>
                                    </p:animScale>
                                    <p:animScale>
                                      <p:cBhvr>
                                        <p:cTn id="25" dur="26">
                                          <p:stCondLst>
                                            <p:cond delay="1642"/>
                                          </p:stCondLst>
                                        </p:cTn>
                                        <p:tgtEl>
                                          <p:spTgt spid="5"/>
                                        </p:tgtEl>
                                      </p:cBhvr>
                                      <p:to x="100000" y="90000"/>
                                    </p:animScale>
                                    <p:animScale>
                                      <p:cBhvr>
                                        <p:cTn id="26" dur="166" decel="50000">
                                          <p:stCondLst>
                                            <p:cond delay="1668"/>
                                          </p:stCondLst>
                                        </p:cTn>
                                        <p:tgtEl>
                                          <p:spTgt spid="5"/>
                                        </p:tgtEl>
                                      </p:cBhvr>
                                      <p:to x="100000" y="100000"/>
                                    </p:animScale>
                                    <p:animScale>
                                      <p:cBhvr>
                                        <p:cTn id="27" dur="26">
                                          <p:stCondLst>
                                            <p:cond delay="1808"/>
                                          </p:stCondLst>
                                        </p:cTn>
                                        <p:tgtEl>
                                          <p:spTgt spid="5"/>
                                        </p:tgtEl>
                                      </p:cBhvr>
                                      <p:to x="100000" y="95000"/>
                                    </p:animScale>
                                    <p:animScale>
                                      <p:cBhvr>
                                        <p:cTn id="28" dur="166" decel="50000">
                                          <p:stCondLst>
                                            <p:cond delay="1834"/>
                                          </p:stCondLst>
                                        </p:cTn>
                                        <p:tgtEl>
                                          <p:spTgt spid="5"/>
                                        </p:tgtEl>
                                      </p:cBhvr>
                                      <p:to x="100000" y="100000"/>
                                    </p:animScale>
                                  </p:childTnLst>
                                </p:cTn>
                              </p:par>
                              <p:par>
                                <p:cTn id="29" presetID="26"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80">
                                          <p:stCondLst>
                                            <p:cond delay="0"/>
                                          </p:stCondLst>
                                        </p:cTn>
                                        <p:tgtEl>
                                          <p:spTgt spid="6"/>
                                        </p:tgtEl>
                                      </p:cBhvr>
                                    </p:animEffect>
                                    <p:anim calcmode="lin" valueType="num">
                                      <p:cBhvr>
                                        <p:cTn id="32"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7" dur="26">
                                          <p:stCondLst>
                                            <p:cond delay="650"/>
                                          </p:stCondLst>
                                        </p:cTn>
                                        <p:tgtEl>
                                          <p:spTgt spid="6"/>
                                        </p:tgtEl>
                                      </p:cBhvr>
                                      <p:to x="100000" y="60000"/>
                                    </p:animScale>
                                    <p:animScale>
                                      <p:cBhvr>
                                        <p:cTn id="38" dur="166" decel="50000">
                                          <p:stCondLst>
                                            <p:cond delay="676"/>
                                          </p:stCondLst>
                                        </p:cTn>
                                        <p:tgtEl>
                                          <p:spTgt spid="6"/>
                                        </p:tgtEl>
                                      </p:cBhvr>
                                      <p:to x="100000" y="100000"/>
                                    </p:animScale>
                                    <p:animScale>
                                      <p:cBhvr>
                                        <p:cTn id="39" dur="26">
                                          <p:stCondLst>
                                            <p:cond delay="1312"/>
                                          </p:stCondLst>
                                        </p:cTn>
                                        <p:tgtEl>
                                          <p:spTgt spid="6"/>
                                        </p:tgtEl>
                                      </p:cBhvr>
                                      <p:to x="100000" y="80000"/>
                                    </p:animScale>
                                    <p:animScale>
                                      <p:cBhvr>
                                        <p:cTn id="40" dur="166" decel="50000">
                                          <p:stCondLst>
                                            <p:cond delay="1338"/>
                                          </p:stCondLst>
                                        </p:cTn>
                                        <p:tgtEl>
                                          <p:spTgt spid="6"/>
                                        </p:tgtEl>
                                      </p:cBhvr>
                                      <p:to x="100000" y="100000"/>
                                    </p:animScale>
                                    <p:animScale>
                                      <p:cBhvr>
                                        <p:cTn id="41" dur="26">
                                          <p:stCondLst>
                                            <p:cond delay="1642"/>
                                          </p:stCondLst>
                                        </p:cTn>
                                        <p:tgtEl>
                                          <p:spTgt spid="6"/>
                                        </p:tgtEl>
                                      </p:cBhvr>
                                      <p:to x="100000" y="90000"/>
                                    </p:animScale>
                                    <p:animScale>
                                      <p:cBhvr>
                                        <p:cTn id="42" dur="166" decel="50000">
                                          <p:stCondLst>
                                            <p:cond delay="1668"/>
                                          </p:stCondLst>
                                        </p:cTn>
                                        <p:tgtEl>
                                          <p:spTgt spid="6"/>
                                        </p:tgtEl>
                                      </p:cBhvr>
                                      <p:to x="100000" y="100000"/>
                                    </p:animScale>
                                    <p:animScale>
                                      <p:cBhvr>
                                        <p:cTn id="43" dur="26">
                                          <p:stCondLst>
                                            <p:cond delay="1808"/>
                                          </p:stCondLst>
                                        </p:cTn>
                                        <p:tgtEl>
                                          <p:spTgt spid="6"/>
                                        </p:tgtEl>
                                      </p:cBhvr>
                                      <p:to x="100000" y="95000"/>
                                    </p:animScale>
                                    <p:animScale>
                                      <p:cBhvr>
                                        <p:cTn id="44" dur="166" decel="50000">
                                          <p:stCondLst>
                                            <p:cond delay="1834"/>
                                          </p:stCondLst>
                                        </p:cTn>
                                        <p:tgtEl>
                                          <p:spTgt spid="6"/>
                                        </p:tgtEl>
                                      </p:cBhvr>
                                      <p:to x="100000" y="100000"/>
                                    </p:animScale>
                                  </p:childTnLst>
                                </p:cTn>
                              </p:par>
                              <p:par>
                                <p:cTn id="45" presetID="26"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down)">
                                      <p:cBhvr>
                                        <p:cTn id="47" dur="580">
                                          <p:stCondLst>
                                            <p:cond delay="0"/>
                                          </p:stCondLst>
                                        </p:cTn>
                                        <p:tgtEl>
                                          <p:spTgt spid="7"/>
                                        </p:tgtEl>
                                      </p:cBhvr>
                                    </p:animEffect>
                                    <p:anim calcmode="lin" valueType="num">
                                      <p:cBhvr>
                                        <p:cTn id="4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53" dur="26">
                                          <p:stCondLst>
                                            <p:cond delay="650"/>
                                          </p:stCondLst>
                                        </p:cTn>
                                        <p:tgtEl>
                                          <p:spTgt spid="7"/>
                                        </p:tgtEl>
                                      </p:cBhvr>
                                      <p:to x="100000" y="60000"/>
                                    </p:animScale>
                                    <p:animScale>
                                      <p:cBhvr>
                                        <p:cTn id="54" dur="166" decel="50000">
                                          <p:stCondLst>
                                            <p:cond delay="676"/>
                                          </p:stCondLst>
                                        </p:cTn>
                                        <p:tgtEl>
                                          <p:spTgt spid="7"/>
                                        </p:tgtEl>
                                      </p:cBhvr>
                                      <p:to x="100000" y="100000"/>
                                    </p:animScale>
                                    <p:animScale>
                                      <p:cBhvr>
                                        <p:cTn id="55" dur="26">
                                          <p:stCondLst>
                                            <p:cond delay="1312"/>
                                          </p:stCondLst>
                                        </p:cTn>
                                        <p:tgtEl>
                                          <p:spTgt spid="7"/>
                                        </p:tgtEl>
                                      </p:cBhvr>
                                      <p:to x="100000" y="80000"/>
                                    </p:animScale>
                                    <p:animScale>
                                      <p:cBhvr>
                                        <p:cTn id="56" dur="166" decel="50000">
                                          <p:stCondLst>
                                            <p:cond delay="1338"/>
                                          </p:stCondLst>
                                        </p:cTn>
                                        <p:tgtEl>
                                          <p:spTgt spid="7"/>
                                        </p:tgtEl>
                                      </p:cBhvr>
                                      <p:to x="100000" y="100000"/>
                                    </p:animScale>
                                    <p:animScale>
                                      <p:cBhvr>
                                        <p:cTn id="57" dur="26">
                                          <p:stCondLst>
                                            <p:cond delay="1642"/>
                                          </p:stCondLst>
                                        </p:cTn>
                                        <p:tgtEl>
                                          <p:spTgt spid="7"/>
                                        </p:tgtEl>
                                      </p:cBhvr>
                                      <p:to x="100000" y="90000"/>
                                    </p:animScale>
                                    <p:animScale>
                                      <p:cBhvr>
                                        <p:cTn id="58" dur="166" decel="50000">
                                          <p:stCondLst>
                                            <p:cond delay="1668"/>
                                          </p:stCondLst>
                                        </p:cTn>
                                        <p:tgtEl>
                                          <p:spTgt spid="7"/>
                                        </p:tgtEl>
                                      </p:cBhvr>
                                      <p:to x="100000" y="100000"/>
                                    </p:animScale>
                                    <p:animScale>
                                      <p:cBhvr>
                                        <p:cTn id="59" dur="26">
                                          <p:stCondLst>
                                            <p:cond delay="1808"/>
                                          </p:stCondLst>
                                        </p:cTn>
                                        <p:tgtEl>
                                          <p:spTgt spid="7"/>
                                        </p:tgtEl>
                                      </p:cBhvr>
                                      <p:to x="100000" y="95000"/>
                                    </p:animScale>
                                    <p:animScale>
                                      <p:cBhvr>
                                        <p:cTn id="60" dur="166" decel="50000">
                                          <p:stCondLst>
                                            <p:cond delay="1834"/>
                                          </p:stCondLst>
                                        </p:cTn>
                                        <p:tgtEl>
                                          <p:spTgt spid="7"/>
                                        </p:tgtEl>
                                      </p:cBhvr>
                                      <p:to x="100000" y="100000"/>
                                    </p:animScale>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fade">
                                      <p:cBhvr>
                                        <p:cTn id="6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A29C86F-A913-4223-3287-7D047D96F790}"/>
              </a:ext>
            </a:extLst>
          </p:cNvPr>
          <p:cNvSpPr/>
          <p:nvPr/>
        </p:nvSpPr>
        <p:spPr>
          <a:xfrm>
            <a:off x="345698" y="344346"/>
            <a:ext cx="4036032" cy="229883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latin typeface="Agency FB" panose="020B0503020202020204" pitchFamily="34" charset="0"/>
              </a:rPr>
              <a:t>Fixed partitioned</a:t>
            </a:r>
            <a:r>
              <a:rPr lang="en-GB" sz="3200" dirty="0">
                <a:solidFill>
                  <a:schemeClr val="tx1"/>
                </a:solidFill>
                <a:latin typeface="Agency FB" panose="020B0503020202020204" pitchFamily="34" charset="0"/>
              </a:rPr>
              <a:t> contiguous</a:t>
            </a:r>
          </a:p>
        </p:txBody>
      </p:sp>
      <p:sp>
        <p:nvSpPr>
          <p:cNvPr id="3" name="Rectangle 2">
            <a:extLst>
              <a:ext uri="{FF2B5EF4-FFF2-40B4-BE49-F238E27FC236}">
                <a16:creationId xmlns:a16="http://schemas.microsoft.com/office/drawing/2014/main" id="{DAE40C46-C576-7A98-9F5C-19DB3DA9AA7E}"/>
              </a:ext>
            </a:extLst>
          </p:cNvPr>
          <p:cNvSpPr/>
          <p:nvPr/>
        </p:nvSpPr>
        <p:spPr>
          <a:xfrm>
            <a:off x="8605507" y="1340752"/>
            <a:ext cx="2486346" cy="4600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E3036B2F-D287-391D-222C-E85FD1F5C34B}"/>
              </a:ext>
            </a:extLst>
          </p:cNvPr>
          <p:cNvSpPr/>
          <p:nvPr/>
        </p:nvSpPr>
        <p:spPr>
          <a:xfrm>
            <a:off x="8605519" y="1096726"/>
            <a:ext cx="2486346" cy="3570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latin typeface="Agency FB" panose="020B0503020202020204" pitchFamily="34" charset="0"/>
              </a:rPr>
              <a:t>OS</a:t>
            </a:r>
          </a:p>
        </p:txBody>
      </p:sp>
      <p:sp>
        <p:nvSpPr>
          <p:cNvPr id="7" name="Rectangle 6">
            <a:extLst>
              <a:ext uri="{FF2B5EF4-FFF2-40B4-BE49-F238E27FC236}">
                <a16:creationId xmlns:a16="http://schemas.microsoft.com/office/drawing/2014/main" id="{364C56F6-C8C1-DFFC-BEB4-8DD1610061C3}"/>
              </a:ext>
            </a:extLst>
          </p:cNvPr>
          <p:cNvSpPr/>
          <p:nvPr/>
        </p:nvSpPr>
        <p:spPr>
          <a:xfrm>
            <a:off x="8605512" y="1463977"/>
            <a:ext cx="2486345" cy="1566160"/>
          </a:xfrm>
          <a:prstGeom prst="rect">
            <a:avLst/>
          </a:prstGeom>
          <a:solidFill>
            <a:srgbClr val="FF99C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3200" b="1" dirty="0">
                <a:latin typeface="Consolas" panose="020B0609020204030204" pitchFamily="49" charset="0"/>
              </a:rPr>
              <a:t>200K</a:t>
            </a:r>
          </a:p>
        </p:txBody>
      </p:sp>
      <p:sp>
        <p:nvSpPr>
          <p:cNvPr id="10" name="Rectangle 9">
            <a:extLst>
              <a:ext uri="{FF2B5EF4-FFF2-40B4-BE49-F238E27FC236}">
                <a16:creationId xmlns:a16="http://schemas.microsoft.com/office/drawing/2014/main" id="{91319C99-B5BF-8AF4-8244-C5E98EFDDD7F}"/>
              </a:ext>
            </a:extLst>
          </p:cNvPr>
          <p:cNvSpPr/>
          <p:nvPr/>
        </p:nvSpPr>
        <p:spPr>
          <a:xfrm>
            <a:off x="8605517" y="3030137"/>
            <a:ext cx="2486345" cy="1175092"/>
          </a:xfrm>
          <a:prstGeom prst="rect">
            <a:avLst/>
          </a:prstGeom>
          <a:solidFill>
            <a:srgbClr val="66FFC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3200" b="1" dirty="0">
                <a:latin typeface="Consolas" panose="020B0609020204030204" pitchFamily="49" charset="0"/>
              </a:rPr>
              <a:t>120K</a:t>
            </a:r>
          </a:p>
        </p:txBody>
      </p:sp>
      <p:sp>
        <p:nvSpPr>
          <p:cNvPr id="11" name="Rectangle 10">
            <a:extLst>
              <a:ext uri="{FF2B5EF4-FFF2-40B4-BE49-F238E27FC236}">
                <a16:creationId xmlns:a16="http://schemas.microsoft.com/office/drawing/2014/main" id="{D75B8829-937B-1F0C-C6FA-A525245E93CD}"/>
              </a:ext>
            </a:extLst>
          </p:cNvPr>
          <p:cNvSpPr/>
          <p:nvPr/>
        </p:nvSpPr>
        <p:spPr>
          <a:xfrm>
            <a:off x="8605516" y="4215470"/>
            <a:ext cx="2486345" cy="497759"/>
          </a:xfrm>
          <a:prstGeom prst="rect">
            <a:avLst/>
          </a:prstGeom>
          <a:solidFill>
            <a:srgbClr val="CCFF6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3200" b="1" dirty="0">
                <a:latin typeface="Consolas" panose="020B0609020204030204" pitchFamily="49" charset="0"/>
              </a:rPr>
              <a:t>35K</a:t>
            </a:r>
          </a:p>
        </p:txBody>
      </p:sp>
      <p:sp>
        <p:nvSpPr>
          <p:cNvPr id="12" name="Rectangle 11">
            <a:extLst>
              <a:ext uri="{FF2B5EF4-FFF2-40B4-BE49-F238E27FC236}">
                <a16:creationId xmlns:a16="http://schemas.microsoft.com/office/drawing/2014/main" id="{2EE421B1-E97F-BF4E-87E5-C72B5A3A1174}"/>
              </a:ext>
            </a:extLst>
          </p:cNvPr>
          <p:cNvSpPr/>
          <p:nvPr/>
        </p:nvSpPr>
        <p:spPr>
          <a:xfrm>
            <a:off x="8605516" y="4723470"/>
            <a:ext cx="2486345" cy="829652"/>
          </a:xfrm>
          <a:prstGeom prst="rect">
            <a:avLst/>
          </a:prstGeom>
          <a:solidFill>
            <a:srgbClr val="CC66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3200" b="1" dirty="0">
                <a:latin typeface="Consolas" panose="020B0609020204030204" pitchFamily="49" charset="0"/>
              </a:rPr>
              <a:t>70K</a:t>
            </a:r>
          </a:p>
        </p:txBody>
      </p:sp>
      <p:sp>
        <p:nvSpPr>
          <p:cNvPr id="13" name="Rectangle 12">
            <a:extLst>
              <a:ext uri="{FF2B5EF4-FFF2-40B4-BE49-F238E27FC236}">
                <a16:creationId xmlns:a16="http://schemas.microsoft.com/office/drawing/2014/main" id="{92D20342-0810-9E57-C8DE-A53B31378FA7}"/>
              </a:ext>
            </a:extLst>
          </p:cNvPr>
          <p:cNvSpPr/>
          <p:nvPr/>
        </p:nvSpPr>
        <p:spPr>
          <a:xfrm>
            <a:off x="8605512" y="5549548"/>
            <a:ext cx="2486345" cy="497759"/>
          </a:xfrm>
          <a:prstGeom prst="rect">
            <a:avLst/>
          </a:prstGeom>
          <a:solidFill>
            <a:srgbClr val="FF66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3200" b="1" dirty="0">
                <a:latin typeface="Consolas" panose="020B0609020204030204" pitchFamily="49" charset="0"/>
              </a:rPr>
              <a:t>35K</a:t>
            </a:r>
          </a:p>
        </p:txBody>
      </p:sp>
      <p:pic>
        <p:nvPicPr>
          <p:cNvPr id="6" name="Graphic 5" descr="Lightbulb and gear">
            <a:extLst>
              <a:ext uri="{FF2B5EF4-FFF2-40B4-BE49-F238E27FC236}">
                <a16:creationId xmlns:a16="http://schemas.microsoft.com/office/drawing/2014/main" id="{6777C45A-E7AD-E653-E831-22D41C5EFD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51979" y="-140360"/>
            <a:ext cx="5659345" cy="5659345"/>
          </a:xfrm>
          <a:prstGeom prst="rect">
            <a:avLst/>
          </a:prstGeom>
        </p:spPr>
      </p:pic>
      <p:sp>
        <p:nvSpPr>
          <p:cNvPr id="8" name="Rectangle 7">
            <a:extLst>
              <a:ext uri="{FF2B5EF4-FFF2-40B4-BE49-F238E27FC236}">
                <a16:creationId xmlns:a16="http://schemas.microsoft.com/office/drawing/2014/main" id="{49F42261-824E-ECD5-B016-CA2CDAD66EC3}"/>
              </a:ext>
            </a:extLst>
          </p:cNvPr>
          <p:cNvSpPr/>
          <p:nvPr/>
        </p:nvSpPr>
        <p:spPr>
          <a:xfrm>
            <a:off x="3117480" y="5070819"/>
            <a:ext cx="6128345" cy="923330"/>
          </a:xfrm>
          <a:prstGeom prst="rect">
            <a:avLst/>
          </a:prstGeom>
          <a:noFill/>
        </p:spPr>
        <p:txBody>
          <a:bodyPr wrap="none" lIns="91440" tIns="45720" rIns="91440" bIns="45720">
            <a:spAutoFit/>
          </a:bodyPr>
          <a:lstStyle/>
          <a:p>
            <a:pPr algn="ctr"/>
            <a:r>
              <a:rPr lang="en-US" sz="5400" dirty="0">
                <a:ln w="0"/>
                <a:solidFill>
                  <a:srgbClr val="00B050"/>
                </a:solidFill>
              </a:rPr>
              <a:t>DYNAMIC SOLUTION</a:t>
            </a:r>
          </a:p>
        </p:txBody>
      </p:sp>
    </p:spTree>
    <p:extLst>
      <p:ext uri="{BB962C8B-B14F-4D97-AF65-F5344CB8AC3E}">
        <p14:creationId xmlns:p14="http://schemas.microsoft.com/office/powerpoint/2010/main" val="362995243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80">
                                          <p:stCondLst>
                                            <p:cond delay="0"/>
                                          </p:stCondLst>
                                        </p:cTn>
                                        <p:tgtEl>
                                          <p:spTgt spid="7"/>
                                        </p:tgtEl>
                                      </p:cBhvr>
                                    </p:animEffect>
                                    <p:anim calcmode="lin" valueType="num">
                                      <p:cBhvr>
                                        <p:cTn id="1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3" dur="26">
                                          <p:stCondLst>
                                            <p:cond delay="650"/>
                                          </p:stCondLst>
                                        </p:cTn>
                                        <p:tgtEl>
                                          <p:spTgt spid="7"/>
                                        </p:tgtEl>
                                      </p:cBhvr>
                                      <p:to x="100000" y="60000"/>
                                    </p:animScale>
                                    <p:animScale>
                                      <p:cBhvr>
                                        <p:cTn id="24" dur="166" decel="50000">
                                          <p:stCondLst>
                                            <p:cond delay="676"/>
                                          </p:stCondLst>
                                        </p:cTn>
                                        <p:tgtEl>
                                          <p:spTgt spid="7"/>
                                        </p:tgtEl>
                                      </p:cBhvr>
                                      <p:to x="100000" y="100000"/>
                                    </p:animScale>
                                    <p:animScale>
                                      <p:cBhvr>
                                        <p:cTn id="25" dur="26">
                                          <p:stCondLst>
                                            <p:cond delay="1312"/>
                                          </p:stCondLst>
                                        </p:cTn>
                                        <p:tgtEl>
                                          <p:spTgt spid="7"/>
                                        </p:tgtEl>
                                      </p:cBhvr>
                                      <p:to x="100000" y="80000"/>
                                    </p:animScale>
                                    <p:animScale>
                                      <p:cBhvr>
                                        <p:cTn id="26" dur="166" decel="50000">
                                          <p:stCondLst>
                                            <p:cond delay="1338"/>
                                          </p:stCondLst>
                                        </p:cTn>
                                        <p:tgtEl>
                                          <p:spTgt spid="7"/>
                                        </p:tgtEl>
                                      </p:cBhvr>
                                      <p:to x="100000" y="100000"/>
                                    </p:animScale>
                                    <p:animScale>
                                      <p:cBhvr>
                                        <p:cTn id="27" dur="26">
                                          <p:stCondLst>
                                            <p:cond delay="1642"/>
                                          </p:stCondLst>
                                        </p:cTn>
                                        <p:tgtEl>
                                          <p:spTgt spid="7"/>
                                        </p:tgtEl>
                                      </p:cBhvr>
                                      <p:to x="100000" y="90000"/>
                                    </p:animScale>
                                    <p:animScale>
                                      <p:cBhvr>
                                        <p:cTn id="28" dur="166" decel="50000">
                                          <p:stCondLst>
                                            <p:cond delay="1668"/>
                                          </p:stCondLst>
                                        </p:cTn>
                                        <p:tgtEl>
                                          <p:spTgt spid="7"/>
                                        </p:tgtEl>
                                      </p:cBhvr>
                                      <p:to x="100000" y="100000"/>
                                    </p:animScale>
                                    <p:animScale>
                                      <p:cBhvr>
                                        <p:cTn id="29" dur="26">
                                          <p:stCondLst>
                                            <p:cond delay="1808"/>
                                          </p:stCondLst>
                                        </p:cTn>
                                        <p:tgtEl>
                                          <p:spTgt spid="7"/>
                                        </p:tgtEl>
                                      </p:cBhvr>
                                      <p:to x="100000" y="95000"/>
                                    </p:animScale>
                                    <p:animScale>
                                      <p:cBhvr>
                                        <p:cTn id="30" dur="166" decel="50000">
                                          <p:stCondLst>
                                            <p:cond delay="1834"/>
                                          </p:stCondLst>
                                        </p:cTn>
                                        <p:tgtEl>
                                          <p:spTgt spid="7"/>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580">
                                          <p:stCondLst>
                                            <p:cond delay="0"/>
                                          </p:stCondLst>
                                        </p:cTn>
                                        <p:tgtEl>
                                          <p:spTgt spid="10"/>
                                        </p:tgtEl>
                                      </p:cBhvr>
                                    </p:animEffect>
                                    <p:anim calcmode="lin" valueType="num">
                                      <p:cBhvr>
                                        <p:cTn id="3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41" dur="26">
                                          <p:stCondLst>
                                            <p:cond delay="650"/>
                                          </p:stCondLst>
                                        </p:cTn>
                                        <p:tgtEl>
                                          <p:spTgt spid="10"/>
                                        </p:tgtEl>
                                      </p:cBhvr>
                                      <p:to x="100000" y="60000"/>
                                    </p:animScale>
                                    <p:animScale>
                                      <p:cBhvr>
                                        <p:cTn id="42" dur="166" decel="50000">
                                          <p:stCondLst>
                                            <p:cond delay="676"/>
                                          </p:stCondLst>
                                        </p:cTn>
                                        <p:tgtEl>
                                          <p:spTgt spid="10"/>
                                        </p:tgtEl>
                                      </p:cBhvr>
                                      <p:to x="100000" y="100000"/>
                                    </p:animScale>
                                    <p:animScale>
                                      <p:cBhvr>
                                        <p:cTn id="43" dur="26">
                                          <p:stCondLst>
                                            <p:cond delay="1312"/>
                                          </p:stCondLst>
                                        </p:cTn>
                                        <p:tgtEl>
                                          <p:spTgt spid="10"/>
                                        </p:tgtEl>
                                      </p:cBhvr>
                                      <p:to x="100000" y="80000"/>
                                    </p:animScale>
                                    <p:animScale>
                                      <p:cBhvr>
                                        <p:cTn id="44" dur="166" decel="50000">
                                          <p:stCondLst>
                                            <p:cond delay="1338"/>
                                          </p:stCondLst>
                                        </p:cTn>
                                        <p:tgtEl>
                                          <p:spTgt spid="10"/>
                                        </p:tgtEl>
                                      </p:cBhvr>
                                      <p:to x="100000" y="100000"/>
                                    </p:animScale>
                                    <p:animScale>
                                      <p:cBhvr>
                                        <p:cTn id="45" dur="26">
                                          <p:stCondLst>
                                            <p:cond delay="1642"/>
                                          </p:stCondLst>
                                        </p:cTn>
                                        <p:tgtEl>
                                          <p:spTgt spid="10"/>
                                        </p:tgtEl>
                                      </p:cBhvr>
                                      <p:to x="100000" y="90000"/>
                                    </p:animScale>
                                    <p:animScale>
                                      <p:cBhvr>
                                        <p:cTn id="46" dur="166" decel="50000">
                                          <p:stCondLst>
                                            <p:cond delay="1668"/>
                                          </p:stCondLst>
                                        </p:cTn>
                                        <p:tgtEl>
                                          <p:spTgt spid="10"/>
                                        </p:tgtEl>
                                      </p:cBhvr>
                                      <p:to x="100000" y="100000"/>
                                    </p:animScale>
                                    <p:animScale>
                                      <p:cBhvr>
                                        <p:cTn id="47" dur="26">
                                          <p:stCondLst>
                                            <p:cond delay="1808"/>
                                          </p:stCondLst>
                                        </p:cTn>
                                        <p:tgtEl>
                                          <p:spTgt spid="10"/>
                                        </p:tgtEl>
                                      </p:cBhvr>
                                      <p:to x="100000" y="95000"/>
                                    </p:animScale>
                                    <p:animScale>
                                      <p:cBhvr>
                                        <p:cTn id="48" dur="166" decel="50000">
                                          <p:stCondLst>
                                            <p:cond delay="1834"/>
                                          </p:stCondLst>
                                        </p:cTn>
                                        <p:tgtEl>
                                          <p:spTgt spid="10"/>
                                        </p:tgtEl>
                                      </p:cBhvr>
                                      <p:to x="100000" y="100000"/>
                                    </p:animScale>
                                  </p:childTnLst>
                                </p:cTn>
                              </p:par>
                            </p:childTnLst>
                          </p:cTn>
                        </p:par>
                      </p:childTnLst>
                    </p:cTn>
                  </p:par>
                  <p:par>
                    <p:cTn id="49" fill="hold">
                      <p:stCondLst>
                        <p:cond delay="indefinite"/>
                      </p:stCondLst>
                      <p:childTnLst>
                        <p:par>
                          <p:cTn id="50" fill="hold">
                            <p:stCondLst>
                              <p:cond delay="0"/>
                            </p:stCondLst>
                            <p:childTnLst>
                              <p:par>
                                <p:cTn id="51" presetID="26"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wipe(down)">
                                      <p:cBhvr>
                                        <p:cTn id="53" dur="580">
                                          <p:stCondLst>
                                            <p:cond delay="0"/>
                                          </p:stCondLst>
                                        </p:cTn>
                                        <p:tgtEl>
                                          <p:spTgt spid="11"/>
                                        </p:tgtEl>
                                      </p:cBhvr>
                                    </p:animEffect>
                                    <p:anim calcmode="lin" valueType="num">
                                      <p:cBhvr>
                                        <p:cTn id="54"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59" dur="26">
                                          <p:stCondLst>
                                            <p:cond delay="650"/>
                                          </p:stCondLst>
                                        </p:cTn>
                                        <p:tgtEl>
                                          <p:spTgt spid="11"/>
                                        </p:tgtEl>
                                      </p:cBhvr>
                                      <p:to x="100000" y="60000"/>
                                    </p:animScale>
                                    <p:animScale>
                                      <p:cBhvr>
                                        <p:cTn id="60" dur="166" decel="50000">
                                          <p:stCondLst>
                                            <p:cond delay="676"/>
                                          </p:stCondLst>
                                        </p:cTn>
                                        <p:tgtEl>
                                          <p:spTgt spid="11"/>
                                        </p:tgtEl>
                                      </p:cBhvr>
                                      <p:to x="100000" y="100000"/>
                                    </p:animScale>
                                    <p:animScale>
                                      <p:cBhvr>
                                        <p:cTn id="61" dur="26">
                                          <p:stCondLst>
                                            <p:cond delay="1312"/>
                                          </p:stCondLst>
                                        </p:cTn>
                                        <p:tgtEl>
                                          <p:spTgt spid="11"/>
                                        </p:tgtEl>
                                      </p:cBhvr>
                                      <p:to x="100000" y="80000"/>
                                    </p:animScale>
                                    <p:animScale>
                                      <p:cBhvr>
                                        <p:cTn id="62" dur="166" decel="50000">
                                          <p:stCondLst>
                                            <p:cond delay="1338"/>
                                          </p:stCondLst>
                                        </p:cTn>
                                        <p:tgtEl>
                                          <p:spTgt spid="11"/>
                                        </p:tgtEl>
                                      </p:cBhvr>
                                      <p:to x="100000" y="100000"/>
                                    </p:animScale>
                                    <p:animScale>
                                      <p:cBhvr>
                                        <p:cTn id="63" dur="26">
                                          <p:stCondLst>
                                            <p:cond delay="1642"/>
                                          </p:stCondLst>
                                        </p:cTn>
                                        <p:tgtEl>
                                          <p:spTgt spid="11"/>
                                        </p:tgtEl>
                                      </p:cBhvr>
                                      <p:to x="100000" y="90000"/>
                                    </p:animScale>
                                    <p:animScale>
                                      <p:cBhvr>
                                        <p:cTn id="64" dur="166" decel="50000">
                                          <p:stCondLst>
                                            <p:cond delay="1668"/>
                                          </p:stCondLst>
                                        </p:cTn>
                                        <p:tgtEl>
                                          <p:spTgt spid="11"/>
                                        </p:tgtEl>
                                      </p:cBhvr>
                                      <p:to x="100000" y="100000"/>
                                    </p:animScale>
                                    <p:animScale>
                                      <p:cBhvr>
                                        <p:cTn id="65" dur="26">
                                          <p:stCondLst>
                                            <p:cond delay="1808"/>
                                          </p:stCondLst>
                                        </p:cTn>
                                        <p:tgtEl>
                                          <p:spTgt spid="11"/>
                                        </p:tgtEl>
                                      </p:cBhvr>
                                      <p:to x="100000" y="95000"/>
                                    </p:animScale>
                                    <p:animScale>
                                      <p:cBhvr>
                                        <p:cTn id="66" dur="166" decel="50000">
                                          <p:stCondLst>
                                            <p:cond delay="1834"/>
                                          </p:stCondLst>
                                        </p:cTn>
                                        <p:tgtEl>
                                          <p:spTgt spid="11"/>
                                        </p:tgtEl>
                                      </p:cBhvr>
                                      <p:to x="100000" y="100000"/>
                                    </p:animScale>
                                  </p:childTnLst>
                                </p:cTn>
                              </p:par>
                            </p:childTnLst>
                          </p:cTn>
                        </p:par>
                      </p:childTnLst>
                    </p:cTn>
                  </p:par>
                  <p:par>
                    <p:cTn id="67" fill="hold">
                      <p:stCondLst>
                        <p:cond delay="indefinite"/>
                      </p:stCondLst>
                      <p:childTnLst>
                        <p:par>
                          <p:cTn id="68" fill="hold">
                            <p:stCondLst>
                              <p:cond delay="0"/>
                            </p:stCondLst>
                            <p:childTnLst>
                              <p:par>
                                <p:cTn id="69" presetID="26" presetClass="entr" presetSubtype="0" fill="hold" grpId="0" nodeType="click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wipe(down)">
                                      <p:cBhvr>
                                        <p:cTn id="71" dur="580">
                                          <p:stCondLst>
                                            <p:cond delay="0"/>
                                          </p:stCondLst>
                                        </p:cTn>
                                        <p:tgtEl>
                                          <p:spTgt spid="12"/>
                                        </p:tgtEl>
                                      </p:cBhvr>
                                    </p:animEffect>
                                    <p:anim calcmode="lin" valueType="num">
                                      <p:cBhvr>
                                        <p:cTn id="72"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77" dur="26">
                                          <p:stCondLst>
                                            <p:cond delay="650"/>
                                          </p:stCondLst>
                                        </p:cTn>
                                        <p:tgtEl>
                                          <p:spTgt spid="12"/>
                                        </p:tgtEl>
                                      </p:cBhvr>
                                      <p:to x="100000" y="60000"/>
                                    </p:animScale>
                                    <p:animScale>
                                      <p:cBhvr>
                                        <p:cTn id="78" dur="166" decel="50000">
                                          <p:stCondLst>
                                            <p:cond delay="676"/>
                                          </p:stCondLst>
                                        </p:cTn>
                                        <p:tgtEl>
                                          <p:spTgt spid="12"/>
                                        </p:tgtEl>
                                      </p:cBhvr>
                                      <p:to x="100000" y="100000"/>
                                    </p:animScale>
                                    <p:animScale>
                                      <p:cBhvr>
                                        <p:cTn id="79" dur="26">
                                          <p:stCondLst>
                                            <p:cond delay="1312"/>
                                          </p:stCondLst>
                                        </p:cTn>
                                        <p:tgtEl>
                                          <p:spTgt spid="12"/>
                                        </p:tgtEl>
                                      </p:cBhvr>
                                      <p:to x="100000" y="80000"/>
                                    </p:animScale>
                                    <p:animScale>
                                      <p:cBhvr>
                                        <p:cTn id="80" dur="166" decel="50000">
                                          <p:stCondLst>
                                            <p:cond delay="1338"/>
                                          </p:stCondLst>
                                        </p:cTn>
                                        <p:tgtEl>
                                          <p:spTgt spid="12"/>
                                        </p:tgtEl>
                                      </p:cBhvr>
                                      <p:to x="100000" y="100000"/>
                                    </p:animScale>
                                    <p:animScale>
                                      <p:cBhvr>
                                        <p:cTn id="81" dur="26">
                                          <p:stCondLst>
                                            <p:cond delay="1642"/>
                                          </p:stCondLst>
                                        </p:cTn>
                                        <p:tgtEl>
                                          <p:spTgt spid="12"/>
                                        </p:tgtEl>
                                      </p:cBhvr>
                                      <p:to x="100000" y="90000"/>
                                    </p:animScale>
                                    <p:animScale>
                                      <p:cBhvr>
                                        <p:cTn id="82" dur="166" decel="50000">
                                          <p:stCondLst>
                                            <p:cond delay="1668"/>
                                          </p:stCondLst>
                                        </p:cTn>
                                        <p:tgtEl>
                                          <p:spTgt spid="12"/>
                                        </p:tgtEl>
                                      </p:cBhvr>
                                      <p:to x="100000" y="100000"/>
                                    </p:animScale>
                                    <p:animScale>
                                      <p:cBhvr>
                                        <p:cTn id="83" dur="26">
                                          <p:stCondLst>
                                            <p:cond delay="1808"/>
                                          </p:stCondLst>
                                        </p:cTn>
                                        <p:tgtEl>
                                          <p:spTgt spid="12"/>
                                        </p:tgtEl>
                                      </p:cBhvr>
                                      <p:to x="100000" y="95000"/>
                                    </p:animScale>
                                    <p:animScale>
                                      <p:cBhvr>
                                        <p:cTn id="84" dur="166" decel="50000">
                                          <p:stCondLst>
                                            <p:cond delay="1834"/>
                                          </p:stCondLst>
                                        </p:cTn>
                                        <p:tgtEl>
                                          <p:spTgt spid="12"/>
                                        </p:tgtEl>
                                      </p:cBhvr>
                                      <p:to x="100000" y="100000"/>
                                    </p:animScale>
                                  </p:childTnLst>
                                </p:cTn>
                              </p:par>
                            </p:childTnLst>
                          </p:cTn>
                        </p:par>
                      </p:childTnLst>
                    </p:cTn>
                  </p:par>
                  <p:par>
                    <p:cTn id="85" fill="hold">
                      <p:stCondLst>
                        <p:cond delay="indefinite"/>
                      </p:stCondLst>
                      <p:childTnLst>
                        <p:par>
                          <p:cTn id="86" fill="hold">
                            <p:stCondLst>
                              <p:cond delay="0"/>
                            </p:stCondLst>
                            <p:childTnLst>
                              <p:par>
                                <p:cTn id="87" presetID="26" presetClass="entr" presetSubtype="0" fill="hold" grpId="0" nodeType="clickEffect">
                                  <p:stCondLst>
                                    <p:cond delay="0"/>
                                  </p:stCondLst>
                                  <p:childTnLst>
                                    <p:set>
                                      <p:cBhvr>
                                        <p:cTn id="88" dur="1" fill="hold">
                                          <p:stCondLst>
                                            <p:cond delay="0"/>
                                          </p:stCondLst>
                                        </p:cTn>
                                        <p:tgtEl>
                                          <p:spTgt spid="13"/>
                                        </p:tgtEl>
                                        <p:attrNameLst>
                                          <p:attrName>style.visibility</p:attrName>
                                        </p:attrNameLst>
                                      </p:cBhvr>
                                      <p:to>
                                        <p:strVal val="visible"/>
                                      </p:to>
                                    </p:set>
                                    <p:animEffect transition="in" filter="wipe(down)">
                                      <p:cBhvr>
                                        <p:cTn id="89" dur="580">
                                          <p:stCondLst>
                                            <p:cond delay="0"/>
                                          </p:stCondLst>
                                        </p:cTn>
                                        <p:tgtEl>
                                          <p:spTgt spid="13"/>
                                        </p:tgtEl>
                                      </p:cBhvr>
                                    </p:animEffect>
                                    <p:anim calcmode="lin" valueType="num">
                                      <p:cBhvr>
                                        <p:cTn id="90"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95" dur="26">
                                          <p:stCondLst>
                                            <p:cond delay="650"/>
                                          </p:stCondLst>
                                        </p:cTn>
                                        <p:tgtEl>
                                          <p:spTgt spid="13"/>
                                        </p:tgtEl>
                                      </p:cBhvr>
                                      <p:to x="100000" y="60000"/>
                                    </p:animScale>
                                    <p:animScale>
                                      <p:cBhvr>
                                        <p:cTn id="96" dur="166" decel="50000">
                                          <p:stCondLst>
                                            <p:cond delay="676"/>
                                          </p:stCondLst>
                                        </p:cTn>
                                        <p:tgtEl>
                                          <p:spTgt spid="13"/>
                                        </p:tgtEl>
                                      </p:cBhvr>
                                      <p:to x="100000" y="100000"/>
                                    </p:animScale>
                                    <p:animScale>
                                      <p:cBhvr>
                                        <p:cTn id="97" dur="26">
                                          <p:stCondLst>
                                            <p:cond delay="1312"/>
                                          </p:stCondLst>
                                        </p:cTn>
                                        <p:tgtEl>
                                          <p:spTgt spid="13"/>
                                        </p:tgtEl>
                                      </p:cBhvr>
                                      <p:to x="100000" y="80000"/>
                                    </p:animScale>
                                    <p:animScale>
                                      <p:cBhvr>
                                        <p:cTn id="98" dur="166" decel="50000">
                                          <p:stCondLst>
                                            <p:cond delay="1338"/>
                                          </p:stCondLst>
                                        </p:cTn>
                                        <p:tgtEl>
                                          <p:spTgt spid="13"/>
                                        </p:tgtEl>
                                      </p:cBhvr>
                                      <p:to x="100000" y="100000"/>
                                    </p:animScale>
                                    <p:animScale>
                                      <p:cBhvr>
                                        <p:cTn id="99" dur="26">
                                          <p:stCondLst>
                                            <p:cond delay="1642"/>
                                          </p:stCondLst>
                                        </p:cTn>
                                        <p:tgtEl>
                                          <p:spTgt spid="13"/>
                                        </p:tgtEl>
                                      </p:cBhvr>
                                      <p:to x="100000" y="90000"/>
                                    </p:animScale>
                                    <p:animScale>
                                      <p:cBhvr>
                                        <p:cTn id="100" dur="166" decel="50000">
                                          <p:stCondLst>
                                            <p:cond delay="1668"/>
                                          </p:stCondLst>
                                        </p:cTn>
                                        <p:tgtEl>
                                          <p:spTgt spid="13"/>
                                        </p:tgtEl>
                                      </p:cBhvr>
                                      <p:to x="100000" y="100000"/>
                                    </p:animScale>
                                    <p:animScale>
                                      <p:cBhvr>
                                        <p:cTn id="101" dur="26">
                                          <p:stCondLst>
                                            <p:cond delay="1808"/>
                                          </p:stCondLst>
                                        </p:cTn>
                                        <p:tgtEl>
                                          <p:spTgt spid="13"/>
                                        </p:tgtEl>
                                      </p:cBhvr>
                                      <p:to x="100000" y="95000"/>
                                    </p:animScale>
                                    <p:animScale>
                                      <p:cBhvr>
                                        <p:cTn id="102" dur="166" decel="50000">
                                          <p:stCondLst>
                                            <p:cond delay="1834"/>
                                          </p:stCondLst>
                                        </p:cTn>
                                        <p:tgtEl>
                                          <p:spTgt spid="13"/>
                                        </p:tgtEl>
                                      </p:cBhvr>
                                      <p:to x="100000" y="100000"/>
                                    </p:animScale>
                                  </p:childTnLst>
                                </p:cTn>
                              </p:par>
                            </p:childTnLst>
                          </p:cTn>
                        </p:par>
                      </p:childTnLst>
                    </p:cTn>
                  </p:par>
                  <p:par>
                    <p:cTn id="103" fill="hold">
                      <p:stCondLst>
                        <p:cond delay="indefinite"/>
                      </p:stCondLst>
                      <p:childTnLst>
                        <p:par>
                          <p:cTn id="104" fill="hold">
                            <p:stCondLst>
                              <p:cond delay="0"/>
                            </p:stCondLst>
                            <p:childTnLst>
                              <p:par>
                                <p:cTn id="105" presetID="53" presetClass="entr" presetSubtype="16" fill="hold" nodeType="clickEffect">
                                  <p:stCondLst>
                                    <p:cond delay="0"/>
                                  </p:stCondLst>
                                  <p:childTnLst>
                                    <p:set>
                                      <p:cBhvr>
                                        <p:cTn id="106" dur="1" fill="hold">
                                          <p:stCondLst>
                                            <p:cond delay="0"/>
                                          </p:stCondLst>
                                        </p:cTn>
                                        <p:tgtEl>
                                          <p:spTgt spid="6"/>
                                        </p:tgtEl>
                                        <p:attrNameLst>
                                          <p:attrName>style.visibility</p:attrName>
                                        </p:attrNameLst>
                                      </p:cBhvr>
                                      <p:to>
                                        <p:strVal val="visible"/>
                                      </p:to>
                                    </p:set>
                                    <p:anim calcmode="lin" valueType="num">
                                      <p:cBhvr>
                                        <p:cTn id="107" dur="500" fill="hold"/>
                                        <p:tgtEl>
                                          <p:spTgt spid="6"/>
                                        </p:tgtEl>
                                        <p:attrNameLst>
                                          <p:attrName>ppt_w</p:attrName>
                                        </p:attrNameLst>
                                      </p:cBhvr>
                                      <p:tavLst>
                                        <p:tav tm="0">
                                          <p:val>
                                            <p:fltVal val="0"/>
                                          </p:val>
                                        </p:tav>
                                        <p:tav tm="100000">
                                          <p:val>
                                            <p:strVal val="#ppt_w"/>
                                          </p:val>
                                        </p:tav>
                                      </p:tavLst>
                                    </p:anim>
                                    <p:anim calcmode="lin" valueType="num">
                                      <p:cBhvr>
                                        <p:cTn id="108" dur="500" fill="hold"/>
                                        <p:tgtEl>
                                          <p:spTgt spid="6"/>
                                        </p:tgtEl>
                                        <p:attrNameLst>
                                          <p:attrName>ppt_h</p:attrName>
                                        </p:attrNameLst>
                                      </p:cBhvr>
                                      <p:tavLst>
                                        <p:tav tm="0">
                                          <p:val>
                                            <p:fltVal val="0"/>
                                          </p:val>
                                        </p:tav>
                                        <p:tav tm="100000">
                                          <p:val>
                                            <p:strVal val="#ppt_h"/>
                                          </p:val>
                                        </p:tav>
                                      </p:tavLst>
                                    </p:anim>
                                    <p:animEffect transition="in" filter="fade">
                                      <p:cBhvr>
                                        <p:cTn id="109" dur="500"/>
                                        <p:tgtEl>
                                          <p:spTgt spid="6"/>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8"/>
                                        </p:tgtEl>
                                        <p:attrNameLst>
                                          <p:attrName>style.visibility</p:attrName>
                                        </p:attrNameLst>
                                      </p:cBhvr>
                                      <p:to>
                                        <p:strVal val="visible"/>
                                      </p:to>
                                    </p:set>
                                    <p:anim calcmode="lin" valueType="num">
                                      <p:cBhvr>
                                        <p:cTn id="112" dur="500" fill="hold"/>
                                        <p:tgtEl>
                                          <p:spTgt spid="8"/>
                                        </p:tgtEl>
                                        <p:attrNameLst>
                                          <p:attrName>ppt_w</p:attrName>
                                        </p:attrNameLst>
                                      </p:cBhvr>
                                      <p:tavLst>
                                        <p:tav tm="0">
                                          <p:val>
                                            <p:fltVal val="0"/>
                                          </p:val>
                                        </p:tav>
                                        <p:tav tm="100000">
                                          <p:val>
                                            <p:strVal val="#ppt_w"/>
                                          </p:val>
                                        </p:tav>
                                      </p:tavLst>
                                    </p:anim>
                                    <p:anim calcmode="lin" valueType="num">
                                      <p:cBhvr>
                                        <p:cTn id="113" dur="500" fill="hold"/>
                                        <p:tgtEl>
                                          <p:spTgt spid="8"/>
                                        </p:tgtEl>
                                        <p:attrNameLst>
                                          <p:attrName>ppt_h</p:attrName>
                                        </p:attrNameLst>
                                      </p:cBhvr>
                                      <p:tavLst>
                                        <p:tav tm="0">
                                          <p:val>
                                            <p:fltVal val="0"/>
                                          </p:val>
                                        </p:tav>
                                        <p:tav tm="100000">
                                          <p:val>
                                            <p:strVal val="#ppt_h"/>
                                          </p:val>
                                        </p:tav>
                                      </p:tavLst>
                                    </p:anim>
                                    <p:animEffect transition="in" filter="fade">
                                      <p:cBhvr>
                                        <p:cTn id="1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animBg="1"/>
      <p:bldP spid="10" grpId="0" animBg="1"/>
      <p:bldP spid="11" grpId="0" animBg="1"/>
      <p:bldP spid="12" grpId="0" animBg="1"/>
      <p:bldP spid="13"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1455D99-41F0-FA8D-5024-73E161594DD3}"/>
              </a:ext>
            </a:extLst>
          </p:cNvPr>
          <p:cNvSpPr/>
          <p:nvPr/>
        </p:nvSpPr>
        <p:spPr>
          <a:xfrm>
            <a:off x="345698" y="344346"/>
            <a:ext cx="4036032" cy="229883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latin typeface="Agency FB" panose="020B0503020202020204" pitchFamily="34" charset="0"/>
              </a:rPr>
              <a:t>Dynamic partitioned</a:t>
            </a:r>
            <a:r>
              <a:rPr lang="en-GB" sz="3200" dirty="0">
                <a:solidFill>
                  <a:schemeClr val="tx1"/>
                </a:solidFill>
                <a:latin typeface="Agency FB" panose="020B0503020202020204" pitchFamily="34" charset="0"/>
              </a:rPr>
              <a:t> contiguous</a:t>
            </a:r>
          </a:p>
        </p:txBody>
      </p:sp>
      <p:sp>
        <p:nvSpPr>
          <p:cNvPr id="3" name="Rectangle 2">
            <a:extLst>
              <a:ext uri="{FF2B5EF4-FFF2-40B4-BE49-F238E27FC236}">
                <a16:creationId xmlns:a16="http://schemas.microsoft.com/office/drawing/2014/main" id="{472BF178-BC59-0554-1919-88C356433A86}"/>
              </a:ext>
            </a:extLst>
          </p:cNvPr>
          <p:cNvSpPr/>
          <p:nvPr/>
        </p:nvSpPr>
        <p:spPr>
          <a:xfrm>
            <a:off x="8656878" y="970881"/>
            <a:ext cx="2486346" cy="524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2171AF2C-36BD-4E08-33A1-3C98A7163036}"/>
              </a:ext>
            </a:extLst>
          </p:cNvPr>
          <p:cNvSpPr/>
          <p:nvPr/>
        </p:nvSpPr>
        <p:spPr>
          <a:xfrm>
            <a:off x="8656890" y="726856"/>
            <a:ext cx="2486346" cy="3652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latin typeface="Agency FB" panose="020B0503020202020204" pitchFamily="34" charset="0"/>
              </a:rPr>
              <a:t>OS</a:t>
            </a:r>
          </a:p>
        </p:txBody>
      </p:sp>
      <p:sp>
        <p:nvSpPr>
          <p:cNvPr id="5" name="Rectangle 4">
            <a:extLst>
              <a:ext uri="{FF2B5EF4-FFF2-40B4-BE49-F238E27FC236}">
                <a16:creationId xmlns:a16="http://schemas.microsoft.com/office/drawing/2014/main" id="{14A6EE51-FBAF-0471-E5C9-B5D04A9CE08D}"/>
              </a:ext>
            </a:extLst>
          </p:cNvPr>
          <p:cNvSpPr/>
          <p:nvPr/>
        </p:nvSpPr>
        <p:spPr>
          <a:xfrm>
            <a:off x="2548649" y="3793428"/>
            <a:ext cx="2486345" cy="156616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3200" b="1" dirty="0">
                <a:latin typeface="Consolas" panose="020B0609020204030204" pitchFamily="49" charset="0"/>
              </a:rPr>
              <a:t>JOB1</a:t>
            </a:r>
          </a:p>
        </p:txBody>
      </p:sp>
      <p:sp>
        <p:nvSpPr>
          <p:cNvPr id="6" name="Rectangle 5">
            <a:extLst>
              <a:ext uri="{FF2B5EF4-FFF2-40B4-BE49-F238E27FC236}">
                <a16:creationId xmlns:a16="http://schemas.microsoft.com/office/drawing/2014/main" id="{49300F8A-96DF-7A0B-5B65-A070DED40033}"/>
              </a:ext>
            </a:extLst>
          </p:cNvPr>
          <p:cNvSpPr/>
          <p:nvPr/>
        </p:nvSpPr>
        <p:spPr>
          <a:xfrm>
            <a:off x="-2877065" y="2257928"/>
            <a:ext cx="2486345" cy="1175092"/>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3200" b="1" dirty="0">
                <a:latin typeface="Consolas" panose="020B0609020204030204" pitchFamily="49" charset="0"/>
              </a:rPr>
              <a:t>JOB2</a:t>
            </a:r>
          </a:p>
        </p:txBody>
      </p:sp>
      <p:sp>
        <p:nvSpPr>
          <p:cNvPr id="9" name="Rectangle 8">
            <a:extLst>
              <a:ext uri="{FF2B5EF4-FFF2-40B4-BE49-F238E27FC236}">
                <a16:creationId xmlns:a16="http://schemas.microsoft.com/office/drawing/2014/main" id="{717D84D7-E3D4-27DC-0507-83D2614D4ED5}"/>
              </a:ext>
            </a:extLst>
          </p:cNvPr>
          <p:cNvSpPr/>
          <p:nvPr/>
        </p:nvSpPr>
        <p:spPr>
          <a:xfrm>
            <a:off x="-2486345" y="3433020"/>
            <a:ext cx="2486345" cy="497759"/>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3200" b="1" dirty="0">
                <a:latin typeface="Consolas" panose="020B0609020204030204" pitchFamily="49" charset="0"/>
              </a:rPr>
              <a:t>JOB3</a:t>
            </a:r>
          </a:p>
        </p:txBody>
      </p:sp>
      <p:sp>
        <p:nvSpPr>
          <p:cNvPr id="8" name="TextBox 7">
            <a:extLst>
              <a:ext uri="{FF2B5EF4-FFF2-40B4-BE49-F238E27FC236}">
                <a16:creationId xmlns:a16="http://schemas.microsoft.com/office/drawing/2014/main" id="{E00F12A0-B504-AA65-9CAB-C93470B32FCD}"/>
              </a:ext>
            </a:extLst>
          </p:cNvPr>
          <p:cNvSpPr txBox="1"/>
          <p:nvPr/>
        </p:nvSpPr>
        <p:spPr>
          <a:xfrm>
            <a:off x="9083255" y="3393318"/>
            <a:ext cx="1633591" cy="400110"/>
          </a:xfrm>
          <a:prstGeom prst="rect">
            <a:avLst/>
          </a:prstGeom>
          <a:noFill/>
        </p:spPr>
        <p:txBody>
          <a:bodyPr wrap="square" rtlCol="0">
            <a:spAutoFit/>
          </a:bodyPr>
          <a:lstStyle/>
          <a:p>
            <a:r>
              <a:rPr lang="en-GB" sz="2000" dirty="0">
                <a:solidFill>
                  <a:schemeClr val="accent2">
                    <a:lumMod val="75000"/>
                  </a:schemeClr>
                </a:solidFill>
                <a:latin typeface="Consolas" panose="020B0609020204030204" pitchFamily="49" charset="0"/>
              </a:rPr>
              <a:t>Free Space</a:t>
            </a:r>
          </a:p>
        </p:txBody>
      </p:sp>
      <p:sp>
        <p:nvSpPr>
          <p:cNvPr id="11" name="Speech Bubble: Oval 10">
            <a:extLst>
              <a:ext uri="{FF2B5EF4-FFF2-40B4-BE49-F238E27FC236}">
                <a16:creationId xmlns:a16="http://schemas.microsoft.com/office/drawing/2014/main" id="{557A4A87-4C1F-14D6-5412-3AEE14A54FA6}"/>
              </a:ext>
            </a:extLst>
          </p:cNvPr>
          <p:cNvSpPr/>
          <p:nvPr/>
        </p:nvSpPr>
        <p:spPr>
          <a:xfrm>
            <a:off x="4836812" y="1972638"/>
            <a:ext cx="2126751" cy="1708356"/>
          </a:xfrm>
          <a:prstGeom prst="wedgeEllipseCallout">
            <a:avLst>
              <a:gd name="adj1" fmla="val -36292"/>
              <a:gd name="adj2" fmla="val 618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 would like 100K please!</a:t>
            </a:r>
          </a:p>
        </p:txBody>
      </p:sp>
      <p:sp>
        <p:nvSpPr>
          <p:cNvPr id="12" name="Rectangle 11">
            <a:extLst>
              <a:ext uri="{FF2B5EF4-FFF2-40B4-BE49-F238E27FC236}">
                <a16:creationId xmlns:a16="http://schemas.microsoft.com/office/drawing/2014/main" id="{9C94B7CF-726B-01DD-36E0-19A846672E5E}"/>
              </a:ext>
            </a:extLst>
          </p:cNvPr>
          <p:cNvSpPr/>
          <p:nvPr/>
        </p:nvSpPr>
        <p:spPr>
          <a:xfrm>
            <a:off x="8656866" y="1092122"/>
            <a:ext cx="2486345" cy="15661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Reserved Space (100K)</a:t>
            </a:r>
          </a:p>
        </p:txBody>
      </p:sp>
    </p:spTree>
    <p:extLst>
      <p:ext uri="{BB962C8B-B14F-4D97-AF65-F5344CB8AC3E}">
        <p14:creationId xmlns:p14="http://schemas.microsoft.com/office/powerpoint/2010/main" val="3967451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1455D99-41F0-FA8D-5024-73E161594DD3}"/>
              </a:ext>
            </a:extLst>
          </p:cNvPr>
          <p:cNvSpPr/>
          <p:nvPr/>
        </p:nvSpPr>
        <p:spPr>
          <a:xfrm>
            <a:off x="345698" y="344346"/>
            <a:ext cx="4036032" cy="229883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latin typeface="Agency FB" panose="020B0503020202020204" pitchFamily="34" charset="0"/>
              </a:rPr>
              <a:t>Dynamic partitioned</a:t>
            </a:r>
            <a:r>
              <a:rPr lang="en-GB" sz="3200" dirty="0">
                <a:solidFill>
                  <a:schemeClr val="tx1"/>
                </a:solidFill>
                <a:latin typeface="Agency FB" panose="020B0503020202020204" pitchFamily="34" charset="0"/>
              </a:rPr>
              <a:t> contiguous</a:t>
            </a:r>
          </a:p>
        </p:txBody>
      </p:sp>
      <p:sp>
        <p:nvSpPr>
          <p:cNvPr id="3" name="Rectangle 2">
            <a:extLst>
              <a:ext uri="{FF2B5EF4-FFF2-40B4-BE49-F238E27FC236}">
                <a16:creationId xmlns:a16="http://schemas.microsoft.com/office/drawing/2014/main" id="{472BF178-BC59-0554-1919-88C356433A86}"/>
              </a:ext>
            </a:extLst>
          </p:cNvPr>
          <p:cNvSpPr/>
          <p:nvPr/>
        </p:nvSpPr>
        <p:spPr>
          <a:xfrm>
            <a:off x="8656878" y="970881"/>
            <a:ext cx="2486346" cy="524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2171AF2C-36BD-4E08-33A1-3C98A7163036}"/>
              </a:ext>
            </a:extLst>
          </p:cNvPr>
          <p:cNvSpPr/>
          <p:nvPr/>
        </p:nvSpPr>
        <p:spPr>
          <a:xfrm>
            <a:off x="8656890" y="726856"/>
            <a:ext cx="2486346" cy="3652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latin typeface="Agency FB" panose="020B0503020202020204" pitchFamily="34" charset="0"/>
              </a:rPr>
              <a:t>OS</a:t>
            </a:r>
          </a:p>
        </p:txBody>
      </p:sp>
      <p:sp>
        <p:nvSpPr>
          <p:cNvPr id="8" name="TextBox 7">
            <a:extLst>
              <a:ext uri="{FF2B5EF4-FFF2-40B4-BE49-F238E27FC236}">
                <a16:creationId xmlns:a16="http://schemas.microsoft.com/office/drawing/2014/main" id="{E00F12A0-B504-AA65-9CAB-C93470B32FCD}"/>
              </a:ext>
            </a:extLst>
          </p:cNvPr>
          <p:cNvSpPr txBox="1"/>
          <p:nvPr/>
        </p:nvSpPr>
        <p:spPr>
          <a:xfrm>
            <a:off x="9083255" y="3393318"/>
            <a:ext cx="1633591" cy="400110"/>
          </a:xfrm>
          <a:prstGeom prst="rect">
            <a:avLst/>
          </a:prstGeom>
          <a:noFill/>
        </p:spPr>
        <p:txBody>
          <a:bodyPr wrap="square" rtlCol="0">
            <a:spAutoFit/>
          </a:bodyPr>
          <a:lstStyle/>
          <a:p>
            <a:r>
              <a:rPr lang="en-GB" sz="2000" dirty="0">
                <a:solidFill>
                  <a:schemeClr val="accent2">
                    <a:lumMod val="75000"/>
                  </a:schemeClr>
                </a:solidFill>
                <a:latin typeface="Consolas" panose="020B0609020204030204" pitchFamily="49" charset="0"/>
              </a:rPr>
              <a:t>Free Space</a:t>
            </a:r>
          </a:p>
        </p:txBody>
      </p:sp>
      <p:sp>
        <p:nvSpPr>
          <p:cNvPr id="12" name="Rectangle 11">
            <a:extLst>
              <a:ext uri="{FF2B5EF4-FFF2-40B4-BE49-F238E27FC236}">
                <a16:creationId xmlns:a16="http://schemas.microsoft.com/office/drawing/2014/main" id="{9C94B7CF-726B-01DD-36E0-19A846672E5E}"/>
              </a:ext>
            </a:extLst>
          </p:cNvPr>
          <p:cNvSpPr/>
          <p:nvPr/>
        </p:nvSpPr>
        <p:spPr>
          <a:xfrm>
            <a:off x="8656866" y="1092122"/>
            <a:ext cx="2486345" cy="15661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Reserved Space (100K)</a:t>
            </a:r>
          </a:p>
        </p:txBody>
      </p:sp>
      <p:sp>
        <p:nvSpPr>
          <p:cNvPr id="5" name="Rectangle 4">
            <a:extLst>
              <a:ext uri="{FF2B5EF4-FFF2-40B4-BE49-F238E27FC236}">
                <a16:creationId xmlns:a16="http://schemas.microsoft.com/office/drawing/2014/main" id="{14A6EE51-FBAF-0471-E5C9-B5D04A9CE08D}"/>
              </a:ext>
            </a:extLst>
          </p:cNvPr>
          <p:cNvSpPr/>
          <p:nvPr/>
        </p:nvSpPr>
        <p:spPr>
          <a:xfrm>
            <a:off x="8656866" y="1092122"/>
            <a:ext cx="2486345" cy="156616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3200" b="1" dirty="0">
                <a:latin typeface="Consolas" panose="020B0609020204030204" pitchFamily="49" charset="0"/>
              </a:rPr>
              <a:t>JOB1</a:t>
            </a:r>
          </a:p>
        </p:txBody>
      </p:sp>
    </p:spTree>
    <p:extLst>
      <p:ext uri="{BB962C8B-B14F-4D97-AF65-F5344CB8AC3E}">
        <p14:creationId xmlns:p14="http://schemas.microsoft.com/office/powerpoint/2010/main" val="371219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TotalTime>
  <Words>1087</Words>
  <Application>Microsoft Office PowerPoint</Application>
  <PresentationFormat>Widescreen</PresentationFormat>
  <Paragraphs>246</Paragraphs>
  <Slides>40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Agency FB</vt:lpstr>
      <vt:lpstr>Arial</vt:lpstr>
      <vt:lpstr>Bahnschrift SemiBold Condensed</vt:lpstr>
      <vt:lpstr>Calibri</vt:lpstr>
      <vt:lpstr>Calibri Light</vt:lpstr>
      <vt:lpstr>Consolas</vt:lpstr>
      <vt:lpstr>system-ui</vt:lpstr>
      <vt:lpstr>urw-din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Lina Al-fawzan</dc:creator>
  <cp:lastModifiedBy>Lina Al-fawzan</cp:lastModifiedBy>
  <cp:revision>13</cp:revision>
  <dcterms:created xsi:type="dcterms:W3CDTF">2023-01-29T19:17:57Z</dcterms:created>
  <dcterms:modified xsi:type="dcterms:W3CDTF">2023-02-07T00:58:26Z</dcterms:modified>
</cp:coreProperties>
</file>