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9" r:id="rId3"/>
    <p:sldId id="265" r:id="rId4"/>
    <p:sldId id="261" r:id="rId5"/>
    <p:sldId id="262" r:id="rId6"/>
    <p:sldId id="263" r:id="rId7"/>
    <p:sldId id="264" r:id="rId8"/>
    <p:sldId id="260" r:id="rId9"/>
    <p:sldId id="257" r:id="rId10"/>
    <p:sldId id="267" r:id="rId11"/>
    <p:sldId id="266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662"/>
  </p:normalViewPr>
  <p:slideViewPr>
    <p:cSldViewPr snapToGrid="0" snapToObjects="1">
      <p:cViewPr varScale="1">
        <p:scale>
          <a:sx n="100" d="100"/>
          <a:sy n="100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2672C-6122-C64B-AE32-3DC00C7EEF7A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0CD5D-24B7-6341-B9CF-6E4EB9A4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6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live in Brooklyn, 311 data is zip code based, re prices are neighborhood based, I could quickly find only zip-neighborhood correspondence for Brooklyn.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0CD5D-24B7-6341-B9CF-6E4EB9A46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6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DUMBO is an outlier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0CD5D-24B7-6341-B9CF-6E4EB9A46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5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7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eteasy.com/blog/data-dashboard/?agg=Total&amp;metric=Inventory&amp;type=Rentals&amp;bedrooms=Any%20Bedrooms&amp;property=Any%20Property%20Type&amp;minDate=2010-01-01&amp;maxDate=2021-08-01&amp;area=Flatiron,Brooklyn%20Heights" TargetMode="External"/><Relationship Id="rId2" Type="http://schemas.openxmlformats.org/officeDocument/2006/relationships/hyperlink" Target="https://data.cityofnewyork.us/Social-Services/311-Service-Requests-from-2010-to-Present/erm2-nwe9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rooklynproperty.com/Brooklyn/ZipCode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3D975-49DF-0845-B22B-71905BA49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2011320"/>
            <a:ext cx="4481500" cy="3701182"/>
          </a:xfrm>
        </p:spPr>
        <p:txBody>
          <a:bodyPr>
            <a:normAutofit/>
          </a:bodyPr>
          <a:lstStyle/>
          <a:p>
            <a:r>
              <a:rPr lang="en-US" dirty="0"/>
              <a:t>Finding a quiet place to live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9C455-F8D5-9E4B-A9C0-D9A96DE6F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733" y="552781"/>
            <a:ext cx="4475229" cy="1123611"/>
          </a:xfrm>
        </p:spPr>
        <p:txBody>
          <a:bodyPr anchor="ctr">
            <a:normAutofit/>
          </a:bodyPr>
          <a:lstStyle/>
          <a:p>
            <a:r>
              <a:rPr lang="en-US" dirty="0"/>
              <a:t>Elena Pavlov</a:t>
            </a:r>
            <a:br>
              <a:rPr lang="en-US" dirty="0"/>
            </a:br>
            <a:r>
              <a:rPr lang="en-US" dirty="0"/>
              <a:t>NYC Data Science Academy</a:t>
            </a:r>
          </a:p>
        </p:txBody>
      </p:sp>
      <p:pic>
        <p:nvPicPr>
          <p:cNvPr id="6" name="Picture 5" descr="A street sign in front of a brick building&#10;&#10;Description automatically generated with medium confidence">
            <a:extLst>
              <a:ext uri="{FF2B5EF4-FFF2-40B4-BE49-F238E27FC236}">
                <a16:creationId xmlns:a16="http://schemas.microsoft.com/office/drawing/2014/main" id="{4D1DA2DB-9452-3642-8E4A-495F89846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48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35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F3C8C2E5-55C2-48F4-A36A-473F2254C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1911349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6EE-83BC-BB43-9AF3-0D6B6CBF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5B03-276A-9043-932F-2E2E4354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 codes do not correspond to neighborhoods, one zip code can belong to 2 neighborhoods. I used a mapping that is used by real estate professionals, but it is not exact.</a:t>
            </a:r>
          </a:p>
        </p:txBody>
      </p:sp>
    </p:spTree>
    <p:extLst>
      <p:ext uri="{BB962C8B-B14F-4D97-AF65-F5344CB8AC3E}">
        <p14:creationId xmlns:p14="http://schemas.microsoft.com/office/powerpoint/2010/main" val="82157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C4BF-7A14-BC40-B66D-02397CB9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86B0-7683-D84E-B7D9-9131A403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https://data.cityofnewyork.us/Social-Services/311-Service-Requests-from-2010-to-Present/erm2-nwe9/data</a:t>
            </a:r>
            <a:r>
              <a:rPr lang="en-US" dirty="0"/>
              <a:t> - NYC 311 database</a:t>
            </a:r>
          </a:p>
          <a:p>
            <a:r>
              <a:rPr lang="en-US" dirty="0">
                <a:hlinkClick r:id="rId3"/>
              </a:rPr>
              <a:t>https://streeteasy.com/blog/data-dashboard/?agg=Total&amp;metric=Inventory&amp;type=Rentals&amp;bedrooms=Any%20Bedrooms&amp;property=Any%20Property%20Type&amp;minDate=2010-01-01&amp;maxDate=2021-08-01&amp;area=Flatiron,Brooklyn%20Heights</a:t>
            </a:r>
            <a:r>
              <a:rPr lang="en-US" dirty="0"/>
              <a:t> – rent prices by neighborhood 2010 to current</a:t>
            </a:r>
          </a:p>
          <a:p>
            <a:r>
              <a:rPr lang="en-US" dirty="0">
                <a:hlinkClick r:id="rId4"/>
              </a:rPr>
              <a:t>http://www.brooklynproperty.com/Brooklyn/ZipCodes.htm#</a:t>
            </a:r>
            <a:r>
              <a:rPr lang="en-US" dirty="0"/>
              <a:t> - postal code to neighborhood name mapping</a:t>
            </a:r>
          </a:p>
        </p:txBody>
      </p:sp>
    </p:spTree>
    <p:extLst>
      <p:ext uri="{BB962C8B-B14F-4D97-AF65-F5344CB8AC3E}">
        <p14:creationId xmlns:p14="http://schemas.microsoft.com/office/powerpoint/2010/main" val="426941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6FEB-EA23-4642-81F4-B002810C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E860E6-E8EE-924E-9DEA-E94E8F6B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730" y="2095500"/>
            <a:ext cx="5711778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2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8937-C625-8A45-BCD3-DD1810B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24B0-2EE4-5C46-86B1-E0CF9DC2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neighborhoods with highest and lowest noise condition</a:t>
            </a:r>
          </a:p>
          <a:p>
            <a:r>
              <a:rPr lang="en-US" dirty="0"/>
              <a:t>I was looking for negative correlation between different complaints and rent prices</a:t>
            </a:r>
          </a:p>
          <a:p>
            <a:r>
              <a:rPr lang="en-US" dirty="0"/>
              <a:t>While I did not find any correlations, looking at the data I found neighborhoods in Brooklyn where I would prefer not to live</a:t>
            </a:r>
          </a:p>
          <a:p>
            <a:r>
              <a:rPr lang="en-US" dirty="0"/>
              <a:t>Because I started having insomnia quite recently and street sounds play big role it it.</a:t>
            </a:r>
          </a:p>
          <a:p>
            <a:r>
              <a:rPr lang="en-US" dirty="0"/>
              <a:t>NB – I don’t live in Brooklyn and do not know any other details about these neighborhoods that might affect their prices.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5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1B1E-0F64-C54A-96C1-4A6C62D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2E23-43C3-7349-A7B8-CBB21620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find quiet and affordable neighborhoods in Brooklyn.</a:t>
            </a:r>
          </a:p>
          <a:p>
            <a:r>
              <a:rPr lang="en-US" dirty="0"/>
              <a:t>Stakeholders</a:t>
            </a:r>
            <a:br>
              <a:rPr lang="en-US" dirty="0"/>
            </a:br>
            <a:r>
              <a:rPr lang="en-US" dirty="0"/>
              <a:t>- low income seniors and families with children looking into moving into a new neighborhood and not realizing how noisy it could be.</a:t>
            </a:r>
            <a:br>
              <a:rPr lang="en-US" dirty="0"/>
            </a:br>
            <a:r>
              <a:rPr lang="en-US" dirty="0"/>
              <a:t>- builders/city looking to build a senior housing, nursing homes in a quiet area (for this part we need to compare with land and property values – further research needed). </a:t>
            </a:r>
          </a:p>
          <a:p>
            <a:r>
              <a:rPr lang="en-US" dirty="0"/>
              <a:t>There are high noise/high rent, high noise/low rent, low noise/high rent, and low noise/low rent neighborhoods. </a:t>
            </a:r>
          </a:p>
          <a:p>
            <a:r>
              <a:rPr lang="en-US" dirty="0"/>
              <a:t>We will try to pinpoint neighborhoods with lowest noise complaints and where rent is cheap. </a:t>
            </a:r>
          </a:p>
          <a:p>
            <a:r>
              <a:rPr lang="en-US" dirty="0"/>
              <a:t>We will try to determine if there is a negative correlation between noise pollution areas and rent prices.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4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387D-5D0B-ED42-AA01-6B5051EC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CAB1-39E5-BB4F-A9E4-4FAF6457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NYC 311 Database with records of all non emergency complains, which include different types of noise (residential, commercial, park, street etc.), street conditions, homelessness, </a:t>
            </a:r>
            <a:r>
              <a:rPr lang="en-US" dirty="0" err="1"/>
              <a:t>etc</a:t>
            </a:r>
            <a:r>
              <a:rPr lang="en-US" dirty="0"/>
              <a:t>, over 200 different categories in total. </a:t>
            </a:r>
          </a:p>
          <a:p>
            <a:r>
              <a:rPr lang="en-US" dirty="0"/>
              <a:t>Median rent prices by neighborhood from </a:t>
            </a:r>
            <a:r>
              <a:rPr lang="en-US" dirty="0" err="1"/>
              <a:t>www.streeteasy.com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44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8970-652A-9046-B1B3-6E9D53D3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Medium Rents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3085D7-941D-5D4A-BCD3-507FD4A8E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1685926"/>
            <a:ext cx="9901238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3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DD51-55D4-E14B-A162-0C4B9D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Median Rents over 2010 - 2021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B392E-8BAD-384A-BE62-61986090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49" y="1878345"/>
            <a:ext cx="9489000" cy="396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9F0-0F7D-C143-8C23-E23EBD59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By Noise Pollution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3D611-92F6-A946-A19C-0B33AD462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6" y="2095500"/>
            <a:ext cx="9972674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24D6-8A10-774E-AE11-9CF63D3F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By Noise Pollution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777144-12B6-E54A-B95A-0EB6A3B08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3" y="1878345"/>
            <a:ext cx="10101261" cy="46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1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A9B1-A85B-E14F-B9BC-06DEFE65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18CF-0621-6343-9D40-9584B8A0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all cheap neighborhoods are noise free. </a:t>
            </a:r>
          </a:p>
          <a:p>
            <a:r>
              <a:rPr lang="en-US" dirty="0"/>
              <a:t>Some of the noisiest neighborhoods are the most expensive.</a:t>
            </a:r>
          </a:p>
          <a:p>
            <a:r>
              <a:rPr lang="en-US" dirty="0"/>
              <a:t>I looked at the bottom 5 in both sets and identified 'Borough Park’ and 'Bath Beach/Bensonhurst’ as very affordable and very low noise level neighborhoods. If I were looking to rent, with noise pollution being a key factor in rental location, I would definitely further researched “Borough Park’ as an area closest to Manhattan. </a:t>
            </a:r>
          </a:p>
          <a:p>
            <a:r>
              <a:rPr lang="en-US" dirty="0"/>
              <a:t>If selection is increased to the bottom 10, the following new names appear: 'Canarsie', '</a:t>
            </a:r>
            <a:r>
              <a:rPr lang="en-US" dirty="0" err="1"/>
              <a:t>Vanderveer</a:t>
            </a:r>
            <a:r>
              <a:rPr lang="en-US" dirty="0"/>
              <a:t>/Flatbush', 'Gravesend/</a:t>
            </a:r>
            <a:r>
              <a:rPr lang="en-US" dirty="0" err="1"/>
              <a:t>Homecrest</a:t>
            </a:r>
            <a:r>
              <a:rPr lang="en-US" dirty="0"/>
              <a:t>’. </a:t>
            </a:r>
          </a:p>
          <a:p>
            <a:r>
              <a:rPr lang="en-US" dirty="0"/>
              <a:t>I did not find any correlation between level of noise and rent prices in this research.</a:t>
            </a:r>
          </a:p>
          <a:p>
            <a:r>
              <a:rPr lang="en-US" dirty="0"/>
              <a:t>Noise pollution in NYC is an issue which varies from neighborhood to neighborhood and needs to be further researched.</a:t>
            </a:r>
          </a:p>
        </p:txBody>
      </p:sp>
    </p:spTree>
    <p:extLst>
      <p:ext uri="{BB962C8B-B14F-4D97-AF65-F5344CB8AC3E}">
        <p14:creationId xmlns:p14="http://schemas.microsoft.com/office/powerpoint/2010/main" val="240357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C3CF-3B46-4746-8C39-1C5696AB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F9F2-2FD5-D04F-B558-C82D29C7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Analyze more neighborhoods in other boroughs. </a:t>
            </a:r>
          </a:p>
          <a:p>
            <a:r>
              <a:rPr lang="en-US" dirty="0"/>
              <a:t>Can we find correlations with other types of complaints?</a:t>
            </a:r>
          </a:p>
          <a:p>
            <a:r>
              <a:rPr lang="en-US" dirty="0"/>
              <a:t>Add interactive map where users can select a type of complaint and the map will show color coded </a:t>
            </a:r>
            <a:r>
              <a:rPr lang="en-US" dirty="0" err="1"/>
              <a:t>inofrmation</a:t>
            </a:r>
            <a:r>
              <a:rPr lang="en-US" dirty="0"/>
              <a:t>.</a:t>
            </a:r>
          </a:p>
          <a:p>
            <a:r>
              <a:rPr lang="en-US" dirty="0"/>
              <a:t>I only had time to do this analysis for Noise related issues, but would be interesting to see other complaints.</a:t>
            </a:r>
          </a:p>
          <a:p>
            <a:r>
              <a:rPr lang="en-US" dirty="0"/>
              <a:t>Identify the source of noise by correlation with business, entertainment, restaurants and bars.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3375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3"/>
      </a:lt2>
      <a:accent1>
        <a:srgbClr val="C593B9"/>
      </a:accent1>
      <a:accent2>
        <a:srgbClr val="BA7F93"/>
      </a:accent2>
      <a:accent3>
        <a:srgbClr val="C59793"/>
      </a:accent3>
      <a:accent4>
        <a:srgbClr val="BA9C7F"/>
      </a:accent4>
      <a:accent5>
        <a:srgbClr val="A8A57F"/>
      </a:accent5>
      <a:accent6>
        <a:srgbClr val="99AA74"/>
      </a:accent6>
      <a:hlink>
        <a:srgbClr val="568E6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713</Words>
  <Application>Microsoft Macintosh PowerPoint</Application>
  <PresentationFormat>Widescreen</PresentationFormat>
  <Paragraphs>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Elephant</vt:lpstr>
      <vt:lpstr>Univers Condensed</vt:lpstr>
      <vt:lpstr>MimeoVTI</vt:lpstr>
      <vt:lpstr>Finding a quiet place to live in NYC</vt:lpstr>
      <vt:lpstr>Research Proposal</vt:lpstr>
      <vt:lpstr>Background Information</vt:lpstr>
      <vt:lpstr>Top and Bottom 5 Medium Rents </vt:lpstr>
      <vt:lpstr>Top and Bottom 5 Median Rents over 2010 - 2021</vt:lpstr>
      <vt:lpstr>Top and Bottom 5 By Noise Pollution</vt:lpstr>
      <vt:lpstr>Top and Bottom 5 By Noise Pollution</vt:lpstr>
      <vt:lpstr>Conclusions</vt:lpstr>
      <vt:lpstr>Future research</vt:lpstr>
      <vt:lpstr>Limitations</vt:lpstr>
      <vt:lpstr>Resources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noise a good prediction of rent prices</dc:title>
  <dc:creator>Evgeny Pavlov</dc:creator>
  <cp:lastModifiedBy>Evgeny Pavlov</cp:lastModifiedBy>
  <cp:revision>9</cp:revision>
  <dcterms:created xsi:type="dcterms:W3CDTF">2021-10-15T15:49:05Z</dcterms:created>
  <dcterms:modified xsi:type="dcterms:W3CDTF">2021-10-18T02:53:18Z</dcterms:modified>
</cp:coreProperties>
</file>