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 autoAdjust="0"/>
  </p:normalViewPr>
  <p:slideViewPr>
    <p:cSldViewPr snapToGrid="0">
      <p:cViewPr varScale="1">
        <p:scale>
          <a:sx n="138" d="100"/>
          <a:sy n="138" d="100"/>
        </p:scale>
        <p:origin x="972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c90baff6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c90baff6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c90baff6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c90baff6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c90baff6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c90baff6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c90baff6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c90baff6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c90baff6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c90baff6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f5c6745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f5c6745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fcf60ab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fcf60ab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08750" y="4871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Fashion Trend Intelligence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344450" y="3891100"/>
            <a:ext cx="1559568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dirty="0"/>
              <a:t>NKAKOU Lina</a:t>
            </a: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dirty="0"/>
              <a:t>13.10.2025</a:t>
            </a: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00B0F0"/>
                </a:solidFill>
              </a:rPr>
              <a:t>Présentation du projet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276532" y="1227468"/>
            <a:ext cx="8590935" cy="3356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600"/>
              </a:spcAft>
              <a:buNone/>
            </a:pP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Fashion Trend Intelligence </a:t>
            </a:r>
            <a:r>
              <a:rPr lang="fr-FR" sz="1400" dirty="0">
                <a:solidFill>
                  <a:schemeClr val="bg1"/>
                </a:solidFill>
                <a:latin typeface="Montserrat" panose="00000500000000000000" pitchFamily="2" charset="0"/>
              </a:rPr>
              <a:t>: </a:t>
            </a:r>
            <a:r>
              <a:rPr lang="fr-FR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projet ambitieux </a:t>
            </a:r>
            <a:r>
              <a:rPr lang="fr-FR" sz="1400" dirty="0">
                <a:solidFill>
                  <a:schemeClr val="bg1"/>
                </a:solidFill>
                <a:latin typeface="Montserrat" panose="00000500000000000000" pitchFamily="2" charset="0"/>
              </a:rPr>
              <a:t>du </a:t>
            </a:r>
            <a:r>
              <a:rPr lang="fr-FR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laboratoire d’intelligence artificielle de </a:t>
            </a:r>
            <a:r>
              <a:rPr lang="fr-FR" sz="1400" b="0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ModeTrends</a:t>
            </a:r>
            <a:r>
              <a:rPr lang="fr-FR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, une  agences de conseil en marketing digital influente dans l’industrie de la mode</a:t>
            </a:r>
            <a:r>
              <a:rPr lang="fr-FR" sz="1400" dirty="0">
                <a:solidFill>
                  <a:schemeClr val="bg1"/>
                </a:solidFill>
                <a:latin typeface="Montserrat" panose="00000500000000000000" pitchFamily="2" charset="0"/>
              </a:rPr>
              <a:t>. Il </a:t>
            </a:r>
            <a:r>
              <a:rPr lang="fr-FR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vise à développer un système automatisé capable d’analyser les tendances vestimentaires émergentes sur les réseaux sociaux. </a:t>
            </a:r>
            <a:r>
              <a:rPr lang="fr-FR" sz="1400" dirty="0">
                <a:solidFill>
                  <a:schemeClr val="bg1"/>
                </a:solidFill>
                <a:latin typeface="Montserrat" panose="00000500000000000000" pitchFamily="2" charset="0"/>
              </a:rPr>
              <a:t>Il</a:t>
            </a:r>
            <a:r>
              <a:rPr lang="fr-FR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couvre les trois fonctionnalités suivantes </a:t>
            </a:r>
            <a:r>
              <a:rPr lang="fr-FR" sz="1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:  la Segmentation vestimentaire, </a:t>
            </a:r>
            <a:r>
              <a:rPr lang="fr-FR" sz="1400" dirty="0">
                <a:solidFill>
                  <a:schemeClr val="bg1"/>
                </a:solidFill>
                <a:latin typeface="Montserrat" panose="00000500000000000000" pitchFamily="2" charset="0"/>
              </a:rPr>
              <a:t>l’</a:t>
            </a:r>
            <a:r>
              <a:rPr lang="fr-FR" sz="1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Analyse stylistique et l’Agrégation de tendances .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fr-FR" sz="140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285750" lvl="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sz="1400" b="0" i="0" dirty="0">
                <a:solidFill>
                  <a:srgbClr val="00B0F0"/>
                </a:solidFill>
                <a:effectLst/>
                <a:latin typeface="Montserrat" panose="00000500000000000000" pitchFamily="2" charset="0"/>
              </a:rPr>
              <a:t>Objectif global </a:t>
            </a:r>
            <a:r>
              <a:rPr lang="fr-FR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: fournir aux marques clientes des informations précises et en temps réel sur les nouvelles modes, avant qu’elles ne deviennent populaires.</a:t>
            </a:r>
          </a:p>
          <a:p>
            <a:pPr marL="285750" lvl="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rgbClr val="00B0F0"/>
                </a:solidFill>
                <a:latin typeface="Montserrat" panose="00000500000000000000" pitchFamily="2" charset="0"/>
              </a:rPr>
              <a:t>Mission : </a:t>
            </a:r>
            <a:r>
              <a:rPr lang="fr-FR" sz="1400" i="0" dirty="0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</a:rPr>
              <a:t>concevoir, développer et déployer un système d'analyse IA lié à la Segmentation vestimentaire, première fonctionnalité du projet Fashion Trend Intelligence</a:t>
            </a:r>
            <a:r>
              <a:rPr lang="fr-FR" sz="140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Montserrat" panose="00000500000000000000" pitchFamily="2" charset="0"/>
              </a:rPr>
              <a:t>.  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fr-FR" sz="1400" i="1" dirty="0">
                <a:solidFill>
                  <a:schemeClr val="bg1"/>
                </a:solidFill>
                <a:latin typeface="Montserrat" panose="00000500000000000000" pitchFamily="2" charset="0"/>
              </a:rPr>
              <a:t>utilisation du modèle sayeed99/segformer_b3_clothes </a:t>
            </a:r>
            <a:r>
              <a:rPr lang="fr-FR" sz="1400" b="0" i="1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de </a:t>
            </a:r>
            <a:r>
              <a:rPr lang="fr-FR" sz="1400" b="0" i="1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Hugging</a:t>
            </a:r>
            <a:r>
              <a:rPr lang="fr-FR" sz="1400" b="0" i="1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Face pour la segmentation  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fr-FR" sz="1400" i="1" dirty="0">
                <a:solidFill>
                  <a:schemeClr val="bg1"/>
                </a:solidFill>
                <a:latin typeface="Montserrat" panose="00000500000000000000" pitchFamily="2" charset="0"/>
              </a:rPr>
              <a:t>évaluation du coût pour 500 000 images sur 30 jours en </a:t>
            </a:r>
            <a:r>
              <a:rPr lang="fr-FR" sz="1400" b="0" i="1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utilisant  l’API de </a:t>
            </a:r>
            <a:r>
              <a:rPr lang="fr-FR" sz="1400" b="0" i="1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Hugging</a:t>
            </a:r>
            <a:r>
              <a:rPr lang="fr-FR" sz="1400" b="0" i="1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Face.</a:t>
            </a:r>
            <a:endParaRPr sz="1500" i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Fonctionnement de Segformer</a:t>
            </a:r>
            <a:endParaRPr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331839" y="1338950"/>
            <a:ext cx="8440686" cy="2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 algn="just" rtl="0">
              <a:lnSpc>
                <a:spcPct val="130000"/>
              </a:lnSpc>
              <a:buNone/>
            </a:pPr>
            <a:r>
              <a:rPr lang="fr-FR" sz="1500" i="0" dirty="0" err="1">
                <a:solidFill>
                  <a:schemeClr val="tx2">
                    <a:lumMod val="75000"/>
                  </a:schemeClr>
                </a:solidFill>
                <a:effectLst/>
                <a:latin typeface="Montserrat" panose="00000500000000000000" pitchFamily="2" charset="0"/>
              </a:rPr>
              <a:t>SegFormer-clothes</a:t>
            </a:r>
            <a:r>
              <a:rPr lang="fr-FR" sz="15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, modèle pré-entraîné de </a:t>
            </a:r>
            <a:r>
              <a:rPr lang="fr-FR" sz="1500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Hugging</a:t>
            </a:r>
            <a:r>
              <a:rPr lang="fr-FR" sz="15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Face sur la segmentation vestimentaire</a:t>
            </a:r>
            <a:r>
              <a:rPr lang="fr-FR" sz="1500" dirty="0">
                <a:solidFill>
                  <a:schemeClr val="bg1"/>
                </a:solidFill>
                <a:latin typeface="Montserrat" panose="00000500000000000000" pitchFamily="2" charset="0"/>
              </a:rPr>
              <a:t>, doit renvoyer la segmentation correcte des différentes pièces vestimentaires</a:t>
            </a:r>
            <a:r>
              <a:rPr lang="fr-FR" sz="15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lorsque tu envoies une image au service </a:t>
            </a:r>
            <a:r>
              <a:rPr lang="fr-FR" sz="1500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Hugging</a:t>
            </a:r>
            <a:r>
              <a:rPr lang="fr-FR" sz="15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Face. </a:t>
            </a:r>
          </a:p>
          <a:p>
            <a:pPr marL="146050" indent="0" algn="just" rtl="0">
              <a:lnSpc>
                <a:spcPct val="130000"/>
              </a:lnSpc>
              <a:buNone/>
            </a:pPr>
            <a:endParaRPr lang="fr-FR" sz="15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fr-FR" sz="15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Le modèle renvoie des masques pour différentes classes (cheveux, chapeau, etc.).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fr-FR" sz="15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Ces masques sont encodés en base64. </a:t>
            </a:r>
          </a:p>
          <a:p>
            <a:pPr lvl="1" algn="just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fr-FR" sz="1500" dirty="0">
                <a:solidFill>
                  <a:schemeClr val="bg1"/>
                </a:solidFill>
                <a:latin typeface="Montserrat" panose="00000500000000000000" pitchFamily="2" charset="0"/>
              </a:rPr>
              <a:t>Un dictionnaire qui associe les noms de classes à des identifiants numériques.</a:t>
            </a:r>
          </a:p>
          <a:p>
            <a:pPr lvl="1" algn="just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fr-FR" sz="1500" dirty="0">
                <a:solidFill>
                  <a:schemeClr val="bg1"/>
                </a:solidFill>
                <a:latin typeface="Montserrat" panose="00000500000000000000" pitchFamily="2" charset="0"/>
              </a:rPr>
              <a:t>Récupérer les dimensions d'une image.</a:t>
            </a:r>
          </a:p>
          <a:p>
            <a:pPr lvl="1" algn="just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fr-FR" sz="1500" dirty="0">
                <a:solidFill>
                  <a:schemeClr val="bg1"/>
                </a:solidFill>
                <a:latin typeface="Montserrat" panose="00000500000000000000" pitchFamily="2" charset="0"/>
              </a:rPr>
              <a:t>Décoder un masque de base64 en une image et le redimensionner.</a:t>
            </a:r>
          </a:p>
          <a:p>
            <a:pPr lvl="1" algn="just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fr-FR" sz="1500" dirty="0">
                <a:solidFill>
                  <a:schemeClr val="bg1"/>
                </a:solidFill>
                <a:latin typeface="Montserrat" panose="00000500000000000000" pitchFamily="2" charset="0"/>
              </a:rPr>
              <a:t>Combiner les masques de toutes les classes détectées en un seul masque de segmentation final, où chaque pixel a la valeur de l'ID de sa classe.</a:t>
            </a:r>
            <a:endParaRPr sz="15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Performances du modèle sur les 50 images </a:t>
            </a:r>
            <a:endParaRPr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8F2EAF5-78AA-527A-AC56-DCDC67CAC833}"/>
              </a:ext>
            </a:extLst>
          </p:cNvPr>
          <p:cNvSpPr txBox="1"/>
          <p:nvPr/>
        </p:nvSpPr>
        <p:spPr>
          <a:xfrm>
            <a:off x="1058057" y="1223356"/>
            <a:ext cx="8069838" cy="10338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 sz="1800">
                <a:solidFill>
                  <a:srgbClr val="3C3C3C"/>
                </a:solidFill>
              </a:defRPr>
            </a:pPr>
            <a:r>
              <a:rPr sz="13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Mean </a:t>
            </a:r>
            <a:r>
              <a:rPr sz="13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IoU</a:t>
            </a:r>
            <a:r>
              <a:rPr sz="13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global (sans classes </a:t>
            </a:r>
            <a:r>
              <a:rPr sz="13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nulles</a:t>
            </a:r>
            <a:r>
              <a:rPr sz="13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) : 0.66 → performance </a:t>
            </a:r>
            <a:r>
              <a:rPr sz="13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moyenne</a:t>
            </a:r>
            <a:r>
              <a:rPr sz="13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sz="13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correcte</a:t>
            </a:r>
            <a:r>
              <a:rPr sz="13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</a:t>
            </a:r>
            <a:endParaRPr lang="fr-FR" sz="1300" dirty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</a:endParaRPr>
          </a:p>
          <a:p>
            <a:pPr>
              <a:lnSpc>
                <a:spcPct val="120000"/>
              </a:lnSpc>
              <a:defRPr sz="1800">
                <a:solidFill>
                  <a:srgbClr val="3C3C3C"/>
                </a:solidFill>
              </a:defRPr>
            </a:pPr>
            <a:r>
              <a:rPr sz="13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mais</a:t>
            </a:r>
            <a:r>
              <a:rPr sz="13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sz="13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hétérogène</a:t>
            </a:r>
            <a:r>
              <a:rPr sz="13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sz="13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selon</a:t>
            </a:r>
            <a:r>
              <a:rPr sz="13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les classes.</a:t>
            </a:r>
            <a:r>
              <a:rPr lang="fr-FR" sz="13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En segmentation, une </a:t>
            </a:r>
            <a:r>
              <a:rPr lang="fr-FR" sz="13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mIoU</a:t>
            </a:r>
            <a:r>
              <a:rPr lang="fr-FR" sz="13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de </a:t>
            </a:r>
            <a:r>
              <a:rPr lang="fr-FR" sz="13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0.65–0.70</a:t>
            </a:r>
            <a:r>
              <a:rPr lang="fr-FR" sz="13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est jugée </a:t>
            </a:r>
          </a:p>
          <a:p>
            <a:pPr>
              <a:lnSpc>
                <a:spcPct val="120000"/>
              </a:lnSpc>
              <a:defRPr sz="1800">
                <a:solidFill>
                  <a:srgbClr val="3C3C3C"/>
                </a:solidFill>
              </a:defRPr>
            </a:pPr>
            <a:r>
              <a:rPr lang="fr-FR" sz="1300" b="1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accceptable</a:t>
            </a:r>
            <a:r>
              <a:rPr lang="fr-FR" sz="13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pour un modèle pré-entraîné sans fine-tuning, mais </a:t>
            </a:r>
            <a:r>
              <a:rPr lang="fr-FR" sz="13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insuffisante pour un usage </a:t>
            </a:r>
          </a:p>
          <a:p>
            <a:pPr>
              <a:lnSpc>
                <a:spcPct val="120000"/>
              </a:lnSpc>
              <a:defRPr sz="1800">
                <a:solidFill>
                  <a:srgbClr val="3C3C3C"/>
                </a:solidFill>
              </a:defRPr>
            </a:pPr>
            <a:r>
              <a:rPr lang="fr-FR" sz="13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industriel</a:t>
            </a:r>
            <a:r>
              <a:rPr lang="fr-FR" sz="13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exigeant de la précision ( ex: e-commerce,…)</a:t>
            </a:r>
            <a:endParaRPr sz="1300" dirty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5647A0C-1DDA-BAB8-1F71-7AF4330C07A5}"/>
              </a:ext>
            </a:extLst>
          </p:cNvPr>
          <p:cNvSpPr txBox="1"/>
          <p:nvPr/>
        </p:nvSpPr>
        <p:spPr>
          <a:xfrm>
            <a:off x="443742" y="2259327"/>
            <a:ext cx="4730932" cy="1404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sz="12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lnSpc>
                <a:spcPct val="120000"/>
              </a:lnSpc>
              <a:defRPr sz="2000" b="1">
                <a:solidFill>
                  <a:srgbClr val="0066CC"/>
                </a:solidFill>
              </a:defRPr>
            </a:pP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✅ </a:t>
            </a:r>
            <a:r>
              <a:rPr sz="1200" dirty="0">
                <a:solidFill>
                  <a:srgbClr val="0070C0"/>
                </a:solidFill>
                <a:latin typeface="Montserrat" panose="00000500000000000000" pitchFamily="2" charset="0"/>
              </a:rPr>
              <a:t>Points forts :</a:t>
            </a:r>
          </a:p>
          <a:p>
            <a:pPr marL="171450" lvl="1" indent="-17145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rgbClr val="3C3C3C"/>
                </a:solidFill>
              </a:defRPr>
            </a:pPr>
            <a:r>
              <a:rPr lang="fr-FR" sz="1200" dirty="0">
                <a:solidFill>
                  <a:schemeClr val="bg1"/>
                </a:solidFill>
                <a:latin typeface="Montserrat" panose="00000500000000000000" pitchFamily="2" charset="0"/>
              </a:rPr>
              <a:t>Très bonnes classes : 0, 4, 6, 11 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IoU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≥ 0.80).</a:t>
            </a:r>
          </a:p>
          <a:p>
            <a:pPr marL="171450" lvl="1" indent="-17145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rgbClr val="3C3C3C"/>
                </a:solidFill>
              </a:defRPr>
            </a:pP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Segmentation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fiable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sur zones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homogènes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: fond,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pantalon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, manteau.</a:t>
            </a:r>
          </a:p>
          <a:p>
            <a:pPr marL="171450" lvl="1" indent="-17145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rgbClr val="3C3C3C"/>
                </a:solidFill>
              </a:defRPr>
            </a:pP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Traitement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rapide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: 3 min 25 s pour 50 images.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5D8E1A6C-BBED-F411-58D3-E01E050C9D01}"/>
              </a:ext>
            </a:extLst>
          </p:cNvPr>
          <p:cNvSpPr txBox="1"/>
          <p:nvPr/>
        </p:nvSpPr>
        <p:spPr>
          <a:xfrm>
            <a:off x="443741" y="3700726"/>
            <a:ext cx="4675514" cy="1182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2000" b="1">
                <a:solidFill>
                  <a:srgbClr val="0066CC"/>
                </a:solidFill>
              </a:defRPr>
            </a:pP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⚠️ </a:t>
            </a:r>
            <a:r>
              <a:rPr sz="1200" dirty="0">
                <a:solidFill>
                  <a:srgbClr val="0070C0"/>
                </a:solidFill>
                <a:latin typeface="Montserrat" panose="00000500000000000000" pitchFamily="2" charset="0"/>
              </a:rPr>
              <a:t>Points </a:t>
            </a:r>
            <a:r>
              <a:rPr sz="1200" dirty="0" err="1">
                <a:solidFill>
                  <a:srgbClr val="0070C0"/>
                </a:solidFill>
                <a:latin typeface="Montserrat" panose="00000500000000000000" pitchFamily="2" charset="0"/>
              </a:rPr>
              <a:t>faibles</a:t>
            </a:r>
            <a:r>
              <a:rPr sz="1200" dirty="0">
                <a:solidFill>
                  <a:srgbClr val="0070C0"/>
                </a:solidFill>
                <a:latin typeface="Montserrat" panose="00000500000000000000" pitchFamily="2" charset="0"/>
              </a:rPr>
              <a:t> 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:</a:t>
            </a:r>
          </a:p>
          <a:p>
            <a:pPr marL="171450" lvl="1" indent="-17145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rgbClr val="3C3C3C"/>
                </a:solidFill>
              </a:defRPr>
            </a:pP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Confusion entre chemise,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veste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et polo (haut du corps).</a:t>
            </a:r>
          </a:p>
          <a:p>
            <a:pPr marL="171450" lvl="1" indent="-17145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rgbClr val="3C3C3C"/>
                </a:solidFill>
              </a:defRPr>
            </a:pP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Incohérence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entre chaussures gauche et droite.</a:t>
            </a:r>
          </a:p>
          <a:p>
            <a:pPr marL="171450" lvl="1" indent="-17145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rgbClr val="3C3C3C"/>
                </a:solidFill>
              </a:defRPr>
            </a:pP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IoU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faible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(&lt;0.3) pour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certaines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classes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minoritaires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  <a:endParaRPr lang="fr-FR" sz="12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171450" lvl="1" indent="-17145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rgbClr val="3C3C3C"/>
                </a:solidFill>
              </a:defRPr>
            </a:pPr>
            <a:r>
              <a:rPr lang="fr-FR"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Accesoires</a:t>
            </a:r>
            <a:r>
              <a:rPr lang="fr-FR" sz="1200" dirty="0">
                <a:solidFill>
                  <a:schemeClr val="bg1"/>
                </a:solidFill>
                <a:latin typeface="Montserrat" panose="00000500000000000000" pitchFamily="2" charset="0"/>
              </a:rPr>
              <a:t> et petits </a:t>
            </a:r>
            <a:r>
              <a:rPr lang="fr-FR"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objects</a:t>
            </a:r>
            <a:r>
              <a:rPr lang="fr-FR" sz="1200" dirty="0">
                <a:solidFill>
                  <a:schemeClr val="bg1"/>
                </a:solidFill>
                <a:latin typeface="Montserrat" panose="00000500000000000000" pitchFamily="2" charset="0"/>
              </a:rPr>
              <a:t> rarement détectés</a:t>
            </a:r>
            <a:endParaRPr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3699274D-977E-4BB7-6126-7F23EDD26221}"/>
              </a:ext>
            </a:extLst>
          </p:cNvPr>
          <p:cNvSpPr txBox="1"/>
          <p:nvPr/>
        </p:nvSpPr>
        <p:spPr>
          <a:xfrm>
            <a:off x="5174674" y="2252068"/>
            <a:ext cx="3761508" cy="1990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sz="12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lnSpc>
                <a:spcPct val="130000"/>
              </a:lnSpc>
              <a:defRPr sz="2000" b="1">
                <a:solidFill>
                  <a:srgbClr val="0066CC"/>
                </a:solidFill>
              </a:defRPr>
            </a:pPr>
            <a:r>
              <a:rPr sz="1200" dirty="0">
                <a:solidFill>
                  <a:srgbClr val="0070C0"/>
                </a:solidFill>
                <a:latin typeface="Montserrat" panose="00000500000000000000" pitchFamily="2" charset="0"/>
              </a:rPr>
              <a:t>🚀 </a:t>
            </a:r>
            <a:r>
              <a:rPr sz="1200" dirty="0" err="1">
                <a:solidFill>
                  <a:srgbClr val="0070C0"/>
                </a:solidFill>
                <a:latin typeface="Montserrat" panose="00000500000000000000" pitchFamily="2" charset="0"/>
              </a:rPr>
              <a:t>Recommandations</a:t>
            </a:r>
            <a:r>
              <a:rPr sz="1200" dirty="0">
                <a:solidFill>
                  <a:srgbClr val="0070C0"/>
                </a:solidFill>
                <a:latin typeface="Montserrat" panose="00000500000000000000" pitchFamily="2" charset="0"/>
              </a:rPr>
              <a:t> :</a:t>
            </a:r>
          </a:p>
          <a:p>
            <a:pPr marL="171450" lvl="1" indent="-171450">
              <a:lnSpc>
                <a:spcPct val="13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rgbClr val="3C3C3C"/>
                </a:solidFill>
              </a:defRPr>
            </a:pP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Effectuer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un fine-tuning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ciblé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sur les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vêtements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du haut du corps.</a:t>
            </a:r>
          </a:p>
          <a:p>
            <a:pPr marL="171450" lvl="1" indent="-171450">
              <a:lnSpc>
                <a:spcPct val="13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rgbClr val="3C3C3C"/>
                </a:solidFill>
              </a:defRPr>
            </a:pP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Améliorer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la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diversité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du jeu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d'entraînement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(angles, textures,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éclairages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).</a:t>
            </a:r>
          </a:p>
          <a:p>
            <a:pPr marL="171450" lvl="1" indent="-171450">
              <a:lnSpc>
                <a:spcPct val="13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rgbClr val="3C3C3C"/>
                </a:solidFill>
              </a:defRPr>
            </a:pP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Uniformiser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les codes couleur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en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post-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traitement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Proposition d’une méthode de validation du modèle</a:t>
            </a:r>
            <a:endParaRPr dirty="0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9EC1A30A-3A90-C17D-9BC1-4726291E0F95}"/>
              </a:ext>
            </a:extLst>
          </p:cNvPr>
          <p:cNvSpPr txBox="1"/>
          <p:nvPr/>
        </p:nvSpPr>
        <p:spPr>
          <a:xfrm>
            <a:off x="1297500" y="1264882"/>
            <a:ext cx="7389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200" dirty="0">
              <a:latin typeface="Montserrat" panose="00000500000000000000" pitchFamily="2" charset="0"/>
            </a:endParaRPr>
          </a:p>
          <a:p>
            <a:pPr>
              <a:defRPr sz="1800">
                <a:solidFill>
                  <a:srgbClr val="505050"/>
                </a:solidFill>
              </a:defRPr>
            </a:pPr>
            <a:r>
              <a:rPr sz="1600" dirty="0">
                <a:latin typeface="Montserrat" panose="00000500000000000000" pitchFamily="2" charset="0"/>
              </a:rPr>
              <a:t>🧠 </a:t>
            </a:r>
            <a:r>
              <a:rPr sz="1600" b="1" dirty="0">
                <a:solidFill>
                  <a:srgbClr val="0070C0"/>
                </a:solidFill>
                <a:latin typeface="Montserrat" panose="00000500000000000000" pitchFamily="2" charset="0"/>
              </a:rPr>
              <a:t>Objectif : </a:t>
            </a:r>
            <a:r>
              <a:rPr sz="16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Évaluer</a:t>
            </a:r>
            <a:r>
              <a:rPr sz="16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la </a:t>
            </a:r>
            <a:r>
              <a:rPr sz="16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précision</a:t>
            </a:r>
            <a:r>
              <a:rPr sz="16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, la </a:t>
            </a:r>
            <a:r>
              <a:rPr sz="16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robustesse</a:t>
            </a:r>
            <a:r>
              <a:rPr sz="16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et la </a:t>
            </a:r>
            <a:r>
              <a:rPr sz="16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cohérence</a:t>
            </a:r>
            <a:r>
              <a:rPr sz="16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du </a:t>
            </a:r>
            <a:r>
              <a:rPr sz="16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modèle</a:t>
            </a:r>
            <a:r>
              <a:rPr sz="16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de segmentation </a:t>
            </a:r>
            <a:r>
              <a:rPr sz="16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d’articles</a:t>
            </a:r>
            <a:r>
              <a:rPr sz="16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sz="1600" dirty="0" err="1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vestimentaires</a:t>
            </a:r>
            <a:r>
              <a:rPr sz="16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1FA7A52-3930-DA7B-3D87-A5C999ECBA77}"/>
              </a:ext>
            </a:extLst>
          </p:cNvPr>
          <p:cNvSpPr txBox="1"/>
          <p:nvPr/>
        </p:nvSpPr>
        <p:spPr>
          <a:xfrm>
            <a:off x="387928" y="2148837"/>
            <a:ext cx="8229600" cy="151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2000" b="1">
                <a:solidFill>
                  <a:srgbClr val="0066CC"/>
                </a:solidFill>
              </a:defRPr>
            </a:pPr>
            <a:r>
              <a:rPr sz="1300" dirty="0">
                <a:latin typeface="Montserrat" panose="00000500000000000000" pitchFamily="2" charset="0"/>
              </a:rPr>
              <a:t>⚙️ </a:t>
            </a:r>
            <a:r>
              <a:rPr lang="fr-FR" sz="1300" dirty="0">
                <a:latin typeface="Montserrat" panose="00000500000000000000" pitchFamily="2" charset="0"/>
              </a:rPr>
              <a:t>M</a:t>
            </a:r>
            <a:r>
              <a:rPr sz="1200" dirty="0" err="1">
                <a:solidFill>
                  <a:srgbClr val="0070C0"/>
                </a:solidFill>
                <a:latin typeface="Montserrat" panose="00000500000000000000" pitchFamily="2" charset="0"/>
              </a:rPr>
              <a:t>éthodologie</a:t>
            </a:r>
            <a:r>
              <a:rPr sz="1200" dirty="0">
                <a:solidFill>
                  <a:srgbClr val="0070C0"/>
                </a:solidFill>
                <a:latin typeface="Montserrat" panose="00000500000000000000" pitchFamily="2" charset="0"/>
              </a:rPr>
              <a:t> :</a:t>
            </a:r>
          </a:p>
          <a:p>
            <a:pPr lvl="1">
              <a:lnSpc>
                <a:spcPct val="120000"/>
              </a:lnSpc>
              <a:defRPr sz="1600">
                <a:solidFill>
                  <a:srgbClr val="505050"/>
                </a:solidFill>
              </a:defRPr>
            </a:pPr>
            <a:r>
              <a:rPr sz="1300" dirty="0">
                <a:latin typeface="Montserrat" panose="00000500000000000000" pitchFamily="2" charset="0"/>
              </a:rPr>
              <a:t>📊 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Jeu de test : 50 images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annotées</a:t>
            </a:r>
            <a:endParaRPr sz="13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lvl="1">
              <a:lnSpc>
                <a:spcPct val="120000"/>
              </a:lnSpc>
              <a:defRPr sz="1600">
                <a:solidFill>
                  <a:srgbClr val="505050"/>
                </a:solidFill>
              </a:defRPr>
            </a:pP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🧩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Métriques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: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mIoU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IoU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par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classe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, F1-score</a:t>
            </a:r>
          </a:p>
          <a:p>
            <a:pPr lvl="1">
              <a:lnSpc>
                <a:spcPct val="120000"/>
              </a:lnSpc>
              <a:defRPr sz="1600">
                <a:solidFill>
                  <a:srgbClr val="505050"/>
                </a:solidFill>
              </a:defRPr>
            </a:pP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🔁 Tests de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robustesse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: variation de lumière, angles, textures</a:t>
            </a:r>
          </a:p>
          <a:p>
            <a:pPr lvl="1">
              <a:lnSpc>
                <a:spcPct val="120000"/>
              </a:lnSpc>
              <a:defRPr sz="1600">
                <a:solidFill>
                  <a:srgbClr val="505050"/>
                </a:solidFill>
              </a:defRPr>
            </a:pP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🧠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Analyse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ciblée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: confusion haut du corps (chemise /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veste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/ polo)</a:t>
            </a:r>
          </a:p>
          <a:p>
            <a:pPr lvl="1">
              <a:lnSpc>
                <a:spcPct val="120000"/>
              </a:lnSpc>
              <a:defRPr sz="1600">
                <a:solidFill>
                  <a:srgbClr val="505050"/>
                </a:solidFill>
              </a:defRPr>
            </a:pP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👟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Incohérence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de couleur entre chaussures gauche et droite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3A2F6A7-4562-BE18-456B-2672E76D2859}"/>
              </a:ext>
            </a:extLst>
          </p:cNvPr>
          <p:cNvSpPr txBox="1"/>
          <p:nvPr/>
        </p:nvSpPr>
        <p:spPr>
          <a:xfrm>
            <a:off x="4287982" y="3549421"/>
            <a:ext cx="4613564" cy="1403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fr-FR" sz="12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lnSpc>
                <a:spcPct val="120000"/>
              </a:lnSpc>
            </a:pPr>
            <a:r>
              <a:rPr lang="fr-FR" sz="1200" dirty="0">
                <a:solidFill>
                  <a:schemeClr val="bg1"/>
                </a:solidFill>
                <a:latin typeface="Montserrat" panose="00000500000000000000" pitchFamily="2" charset="0"/>
              </a:rPr>
              <a:t>📈 </a:t>
            </a:r>
            <a:r>
              <a:rPr lang="fr-FR" sz="1200" dirty="0">
                <a:solidFill>
                  <a:srgbClr val="0070C0"/>
                </a:solidFill>
                <a:latin typeface="Montserrat" panose="00000500000000000000" pitchFamily="2" charset="0"/>
              </a:rPr>
              <a:t>Résultats attendus :</a:t>
            </a:r>
          </a:p>
          <a:p>
            <a:pPr>
              <a:lnSpc>
                <a:spcPct val="120000"/>
              </a:lnSpc>
            </a:pPr>
            <a:r>
              <a:rPr lang="fr-FR" sz="1200" dirty="0">
                <a:solidFill>
                  <a:schemeClr val="bg1"/>
                </a:solidFill>
                <a:latin typeface="Montserrat" panose="00000500000000000000" pitchFamily="2" charset="0"/>
              </a:rPr>
              <a:t>✅ </a:t>
            </a:r>
            <a:r>
              <a:rPr lang="fr-FR"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mIoU</a:t>
            </a:r>
            <a:r>
              <a:rPr lang="fr-FR" sz="1200" dirty="0">
                <a:solidFill>
                  <a:schemeClr val="bg1"/>
                </a:solidFill>
                <a:latin typeface="Montserrat" panose="00000500000000000000" pitchFamily="2" charset="0"/>
              </a:rPr>
              <a:t> ≥ 66 %</a:t>
            </a:r>
          </a:p>
          <a:p>
            <a:pPr>
              <a:lnSpc>
                <a:spcPct val="120000"/>
              </a:lnSpc>
            </a:pPr>
            <a:r>
              <a:rPr lang="fr-FR" sz="1200" dirty="0">
                <a:solidFill>
                  <a:schemeClr val="bg1"/>
                </a:solidFill>
                <a:latin typeface="Montserrat" panose="00000500000000000000" pitchFamily="2" charset="0"/>
              </a:rPr>
              <a:t>✅ Amélioration de la différenciation des vêtements</a:t>
            </a:r>
          </a:p>
          <a:p>
            <a:pPr>
              <a:lnSpc>
                <a:spcPct val="120000"/>
              </a:lnSpc>
            </a:pPr>
            <a:r>
              <a:rPr lang="fr-FR" sz="1200" dirty="0">
                <a:solidFill>
                  <a:schemeClr val="bg1"/>
                </a:solidFill>
                <a:latin typeface="Montserrat" panose="00000500000000000000" pitchFamily="2" charset="0"/>
              </a:rPr>
              <a:t>✅ Uniformisation des codes couleur</a:t>
            </a:r>
          </a:p>
          <a:p>
            <a:pPr>
              <a:lnSpc>
                <a:spcPct val="120000"/>
              </a:lnSpc>
            </a:pPr>
            <a:r>
              <a:rPr lang="fr-FR" sz="1200" dirty="0">
                <a:solidFill>
                  <a:schemeClr val="bg1"/>
                </a:solidFill>
                <a:latin typeface="Montserrat" panose="00000500000000000000" pitchFamily="2" charset="0"/>
              </a:rPr>
              <a:t>✅ Rapport synthétique avec images et erreurs typiques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52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Passage à l’échelle et coût d’utilisation</a:t>
            </a:r>
            <a:endParaRPr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949254" y="991906"/>
            <a:ext cx="5385402" cy="301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</a:rPr>
              <a:t>Le coût pour 30 jours d’utilisation et 500 000 images. </a:t>
            </a:r>
            <a:endParaRPr sz="1400" dirty="0">
              <a:solidFill>
                <a:schemeClr val="tx2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6E738528-FC80-54DE-800D-49CAA07584FB}"/>
              </a:ext>
            </a:extLst>
          </p:cNvPr>
          <p:cNvSpPr txBox="1"/>
          <p:nvPr/>
        </p:nvSpPr>
        <p:spPr>
          <a:xfrm>
            <a:off x="459060" y="1665295"/>
            <a:ext cx="3696512" cy="1787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2000" b="1">
                <a:solidFill>
                  <a:srgbClr val="0066CC"/>
                </a:solidFill>
              </a:defRPr>
            </a:pPr>
            <a:r>
              <a:rPr dirty="0">
                <a:solidFill>
                  <a:srgbClr val="0070C0"/>
                </a:solidFill>
                <a:latin typeface="Montserrat" panose="00000500000000000000" pitchFamily="2" charset="0"/>
              </a:rPr>
              <a:t>⚙️ </a:t>
            </a:r>
            <a:r>
              <a:rPr dirty="0" err="1">
                <a:solidFill>
                  <a:srgbClr val="0070C0"/>
                </a:solidFill>
                <a:latin typeface="Montserrat" panose="00000500000000000000" pitchFamily="2" charset="0"/>
              </a:rPr>
              <a:t>Hypothèses</a:t>
            </a:r>
            <a:endParaRPr dirty="0">
              <a:solidFill>
                <a:srgbClr val="0070C0"/>
              </a:solidFill>
              <a:latin typeface="Montserrat" panose="00000500000000000000" pitchFamily="2" charset="0"/>
            </a:endParaRPr>
          </a:p>
          <a:p>
            <a:pPr lvl="1">
              <a:lnSpc>
                <a:spcPct val="130000"/>
              </a:lnSpc>
              <a:defRPr sz="1600">
                <a:solidFill>
                  <a:srgbClr val="464646"/>
                </a:solidFill>
              </a:defRPr>
            </a:pPr>
            <a:r>
              <a:rPr sz="1350" dirty="0">
                <a:solidFill>
                  <a:schemeClr val="bg1"/>
                </a:solidFill>
                <a:latin typeface="Montserrat" panose="00000500000000000000" pitchFamily="2" charset="0"/>
              </a:rPr>
              <a:t>• Durée : 30 </a:t>
            </a:r>
            <a:r>
              <a:rPr sz="1350" dirty="0" err="1">
                <a:solidFill>
                  <a:schemeClr val="bg1"/>
                </a:solidFill>
                <a:latin typeface="Montserrat" panose="00000500000000000000" pitchFamily="2" charset="0"/>
              </a:rPr>
              <a:t>jours</a:t>
            </a:r>
            <a:r>
              <a:rPr sz="1350" dirty="0">
                <a:solidFill>
                  <a:schemeClr val="bg1"/>
                </a:solidFill>
                <a:latin typeface="Montserrat" panose="00000500000000000000" pitchFamily="2" charset="0"/>
              </a:rPr>
              <a:t> (720 h)</a:t>
            </a:r>
          </a:p>
          <a:p>
            <a:pPr lvl="1">
              <a:lnSpc>
                <a:spcPct val="130000"/>
              </a:lnSpc>
              <a:defRPr sz="1600">
                <a:solidFill>
                  <a:srgbClr val="464646"/>
                </a:solidFill>
              </a:defRPr>
            </a:pPr>
            <a:r>
              <a:rPr sz="1350" dirty="0">
                <a:solidFill>
                  <a:schemeClr val="bg1"/>
                </a:solidFill>
                <a:latin typeface="Montserrat" panose="00000500000000000000" pitchFamily="2" charset="0"/>
              </a:rPr>
              <a:t>• Volume : 500 000 images</a:t>
            </a:r>
          </a:p>
          <a:p>
            <a:pPr lvl="1">
              <a:lnSpc>
                <a:spcPct val="130000"/>
              </a:lnSpc>
              <a:defRPr sz="1600">
                <a:solidFill>
                  <a:srgbClr val="464646"/>
                </a:solidFill>
              </a:defRPr>
            </a:pPr>
            <a:r>
              <a:rPr sz="1350" dirty="0">
                <a:solidFill>
                  <a:schemeClr val="bg1"/>
                </a:solidFill>
                <a:latin typeface="Montserrat" panose="00000500000000000000" pitchFamily="2" charset="0"/>
              </a:rPr>
              <a:t>• Matériel : GPU NVIDIA T4 (1 </a:t>
            </a:r>
            <a:r>
              <a:rPr sz="1350" dirty="0" err="1">
                <a:solidFill>
                  <a:schemeClr val="bg1"/>
                </a:solidFill>
                <a:latin typeface="Montserrat" panose="00000500000000000000" pitchFamily="2" charset="0"/>
              </a:rPr>
              <a:t>réplique</a:t>
            </a:r>
            <a:r>
              <a:rPr sz="1350" dirty="0">
                <a:solidFill>
                  <a:schemeClr val="bg1"/>
                </a:solidFill>
                <a:latin typeface="Montserrat" panose="00000500000000000000" pitchFamily="2" charset="0"/>
              </a:rPr>
              <a:t>)</a:t>
            </a:r>
          </a:p>
          <a:p>
            <a:pPr lvl="1">
              <a:lnSpc>
                <a:spcPct val="130000"/>
              </a:lnSpc>
              <a:defRPr sz="1600">
                <a:solidFill>
                  <a:srgbClr val="464646"/>
                </a:solidFill>
              </a:defRPr>
            </a:pPr>
            <a:r>
              <a:rPr sz="1350" dirty="0">
                <a:solidFill>
                  <a:schemeClr val="bg1"/>
                </a:solidFill>
                <a:latin typeface="Montserrat" panose="00000500000000000000" pitchFamily="2" charset="0"/>
              </a:rPr>
              <a:t>• </a:t>
            </a:r>
            <a:r>
              <a:rPr sz="1350" dirty="0" err="1">
                <a:solidFill>
                  <a:schemeClr val="bg1"/>
                </a:solidFill>
                <a:latin typeface="Montserrat" panose="00000500000000000000" pitchFamily="2" charset="0"/>
              </a:rPr>
              <a:t>Scénarios</a:t>
            </a:r>
            <a:r>
              <a:rPr sz="135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sz="1350" dirty="0" err="1">
                <a:solidFill>
                  <a:schemeClr val="bg1"/>
                </a:solidFill>
                <a:latin typeface="Montserrat" panose="00000500000000000000" pitchFamily="2" charset="0"/>
              </a:rPr>
              <a:t>comparés</a:t>
            </a:r>
            <a:r>
              <a:rPr sz="1350" dirty="0">
                <a:solidFill>
                  <a:schemeClr val="bg1"/>
                </a:solidFill>
                <a:latin typeface="Montserrat" panose="00000500000000000000" pitchFamily="2" charset="0"/>
              </a:rPr>
              <a:t> : </a:t>
            </a:r>
            <a:r>
              <a:rPr sz="1350" dirty="0" err="1">
                <a:solidFill>
                  <a:schemeClr val="bg1"/>
                </a:solidFill>
                <a:latin typeface="Montserrat" panose="00000500000000000000" pitchFamily="2" charset="0"/>
              </a:rPr>
              <a:t>fonctionnement</a:t>
            </a:r>
            <a:r>
              <a:rPr sz="135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sz="1350" dirty="0" err="1">
                <a:solidFill>
                  <a:schemeClr val="bg1"/>
                </a:solidFill>
                <a:latin typeface="Montserrat" panose="00000500000000000000" pitchFamily="2" charset="0"/>
              </a:rPr>
              <a:t>continu</a:t>
            </a:r>
            <a:r>
              <a:rPr sz="1350" dirty="0">
                <a:solidFill>
                  <a:schemeClr val="bg1"/>
                </a:solidFill>
                <a:latin typeface="Montserrat" panose="00000500000000000000" pitchFamily="2" charset="0"/>
              </a:rPr>
              <a:t> vs autoscaling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B32942D-39BB-E89E-699E-C5D4655DDE48}"/>
              </a:ext>
            </a:extLst>
          </p:cNvPr>
          <p:cNvSpPr txBox="1"/>
          <p:nvPr/>
        </p:nvSpPr>
        <p:spPr>
          <a:xfrm>
            <a:off x="4319080" y="1514869"/>
            <a:ext cx="4737371" cy="2088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sz="2000" b="1">
                <a:solidFill>
                  <a:srgbClr val="0066CC"/>
                </a:solidFill>
              </a:defRPr>
            </a:pPr>
            <a:r>
              <a:rPr lang="fr-FR" dirty="0">
                <a:solidFill>
                  <a:schemeClr val="bg1"/>
                </a:solidFill>
                <a:latin typeface="Montserrat" panose="00000500000000000000" pitchFamily="2" charset="0"/>
              </a:rPr>
              <a:t>📊 </a:t>
            </a:r>
            <a:r>
              <a:rPr lang="fr-FR" dirty="0">
                <a:solidFill>
                  <a:srgbClr val="0070C0"/>
                </a:solidFill>
                <a:latin typeface="Montserrat" panose="00000500000000000000" pitchFamily="2" charset="0"/>
              </a:rPr>
              <a:t>Résultats du calcul</a:t>
            </a:r>
          </a:p>
          <a:p>
            <a:pPr lvl="1">
              <a:lnSpc>
                <a:spcPct val="130000"/>
              </a:lnSpc>
              <a:defRPr sz="1600">
                <a:solidFill>
                  <a:srgbClr val="464646"/>
                </a:solidFill>
              </a:defRPr>
            </a:pPr>
            <a:r>
              <a:rPr lang="fr-FR" sz="1350" dirty="0">
                <a:solidFill>
                  <a:schemeClr val="bg1"/>
                </a:solidFill>
                <a:latin typeface="Montserrat" panose="00000500000000000000" pitchFamily="2" charset="0"/>
              </a:rPr>
              <a:t>• 24/7 continu : 720 h → 360 $</a:t>
            </a:r>
          </a:p>
          <a:p>
            <a:pPr lvl="1">
              <a:lnSpc>
                <a:spcPct val="130000"/>
              </a:lnSpc>
              <a:defRPr sz="1600">
                <a:solidFill>
                  <a:srgbClr val="464646"/>
                </a:solidFill>
              </a:defRPr>
            </a:pPr>
            <a:r>
              <a:rPr lang="fr-FR" sz="1350" dirty="0">
                <a:solidFill>
                  <a:schemeClr val="bg1"/>
                </a:solidFill>
                <a:latin typeface="Montserrat" panose="00000500000000000000" pitchFamily="2" charset="0"/>
              </a:rPr>
              <a:t>• </a:t>
            </a:r>
            <a:r>
              <a:rPr lang="fr-FR" sz="1350" dirty="0" err="1">
                <a:solidFill>
                  <a:schemeClr val="bg1"/>
                </a:solidFill>
                <a:latin typeface="Montserrat" panose="00000500000000000000" pitchFamily="2" charset="0"/>
              </a:rPr>
              <a:t>Scale</a:t>
            </a:r>
            <a:r>
              <a:rPr lang="fr-FR" sz="1350" dirty="0">
                <a:solidFill>
                  <a:schemeClr val="bg1"/>
                </a:solidFill>
                <a:latin typeface="Montserrat" panose="00000500000000000000" pitchFamily="2" charset="0"/>
              </a:rPr>
              <a:t>-to-</a:t>
            </a:r>
            <a:r>
              <a:rPr lang="fr-FR" sz="1350" dirty="0" err="1">
                <a:solidFill>
                  <a:schemeClr val="bg1"/>
                </a:solidFill>
                <a:latin typeface="Montserrat" panose="00000500000000000000" pitchFamily="2" charset="0"/>
              </a:rPr>
              <a:t>zero</a:t>
            </a:r>
            <a:r>
              <a:rPr lang="fr-FR" sz="1350" dirty="0">
                <a:solidFill>
                  <a:schemeClr val="bg1"/>
                </a:solidFill>
                <a:latin typeface="Montserrat" panose="00000500000000000000" pitchFamily="2" charset="0"/>
              </a:rPr>
              <a:t> 0.5 </a:t>
            </a:r>
            <a:r>
              <a:rPr lang="fr-FR" sz="1350" dirty="0" err="1">
                <a:solidFill>
                  <a:schemeClr val="bg1"/>
                </a:solidFill>
                <a:latin typeface="Montserrat" panose="00000500000000000000" pitchFamily="2" charset="0"/>
              </a:rPr>
              <a:t>img</a:t>
            </a:r>
            <a:r>
              <a:rPr lang="fr-FR" sz="1350" dirty="0">
                <a:solidFill>
                  <a:schemeClr val="bg1"/>
                </a:solidFill>
                <a:latin typeface="Montserrat" panose="00000500000000000000" pitchFamily="2" charset="0"/>
              </a:rPr>
              <a:t>/s : 278 h → 138.9 $</a:t>
            </a:r>
          </a:p>
          <a:p>
            <a:pPr lvl="1">
              <a:lnSpc>
                <a:spcPct val="130000"/>
              </a:lnSpc>
              <a:defRPr sz="1600">
                <a:solidFill>
                  <a:srgbClr val="464646"/>
                </a:solidFill>
              </a:defRPr>
            </a:pPr>
            <a:r>
              <a:rPr lang="fr-FR" sz="1350" dirty="0">
                <a:solidFill>
                  <a:schemeClr val="bg1"/>
                </a:solidFill>
                <a:latin typeface="Montserrat" panose="00000500000000000000" pitchFamily="2" charset="0"/>
              </a:rPr>
              <a:t>• </a:t>
            </a:r>
            <a:r>
              <a:rPr lang="fr-FR" sz="1350" dirty="0" err="1">
                <a:solidFill>
                  <a:schemeClr val="bg1"/>
                </a:solidFill>
                <a:latin typeface="Montserrat" panose="00000500000000000000" pitchFamily="2" charset="0"/>
              </a:rPr>
              <a:t>Scale</a:t>
            </a:r>
            <a:r>
              <a:rPr lang="fr-FR" sz="1350" dirty="0">
                <a:solidFill>
                  <a:schemeClr val="bg1"/>
                </a:solidFill>
                <a:latin typeface="Montserrat" panose="00000500000000000000" pitchFamily="2" charset="0"/>
              </a:rPr>
              <a:t>-to-</a:t>
            </a:r>
            <a:r>
              <a:rPr lang="fr-FR" sz="1350" dirty="0" err="1">
                <a:solidFill>
                  <a:schemeClr val="bg1"/>
                </a:solidFill>
                <a:latin typeface="Montserrat" panose="00000500000000000000" pitchFamily="2" charset="0"/>
              </a:rPr>
              <a:t>zero</a:t>
            </a:r>
            <a:r>
              <a:rPr lang="fr-FR" sz="1350" dirty="0">
                <a:solidFill>
                  <a:schemeClr val="bg1"/>
                </a:solidFill>
                <a:latin typeface="Montserrat" panose="00000500000000000000" pitchFamily="2" charset="0"/>
              </a:rPr>
              <a:t> 1.0 </a:t>
            </a:r>
            <a:r>
              <a:rPr lang="fr-FR" sz="1350" dirty="0" err="1">
                <a:solidFill>
                  <a:schemeClr val="bg1"/>
                </a:solidFill>
                <a:latin typeface="Montserrat" panose="00000500000000000000" pitchFamily="2" charset="0"/>
              </a:rPr>
              <a:t>img</a:t>
            </a:r>
            <a:r>
              <a:rPr lang="fr-FR" sz="1350" dirty="0">
                <a:solidFill>
                  <a:schemeClr val="bg1"/>
                </a:solidFill>
                <a:latin typeface="Montserrat" panose="00000500000000000000" pitchFamily="2" charset="0"/>
              </a:rPr>
              <a:t>/s : 139 h → 69.4 $</a:t>
            </a:r>
          </a:p>
          <a:p>
            <a:pPr lvl="1">
              <a:lnSpc>
                <a:spcPct val="130000"/>
              </a:lnSpc>
              <a:defRPr sz="1600">
                <a:solidFill>
                  <a:srgbClr val="464646"/>
                </a:solidFill>
              </a:defRPr>
            </a:pPr>
            <a:r>
              <a:rPr lang="fr-FR" sz="1350" dirty="0">
                <a:solidFill>
                  <a:schemeClr val="bg1"/>
                </a:solidFill>
                <a:latin typeface="Montserrat" panose="00000500000000000000" pitchFamily="2" charset="0"/>
              </a:rPr>
              <a:t>• </a:t>
            </a:r>
            <a:r>
              <a:rPr lang="fr-FR" sz="1350" dirty="0" err="1">
                <a:solidFill>
                  <a:schemeClr val="bg1"/>
                </a:solidFill>
                <a:latin typeface="Montserrat" panose="00000500000000000000" pitchFamily="2" charset="0"/>
              </a:rPr>
              <a:t>Scale</a:t>
            </a:r>
            <a:r>
              <a:rPr lang="fr-FR" sz="1350" dirty="0">
                <a:solidFill>
                  <a:schemeClr val="bg1"/>
                </a:solidFill>
                <a:latin typeface="Montserrat" panose="00000500000000000000" pitchFamily="2" charset="0"/>
              </a:rPr>
              <a:t>-to-</a:t>
            </a:r>
            <a:r>
              <a:rPr lang="fr-FR" sz="1350" dirty="0" err="1">
                <a:solidFill>
                  <a:schemeClr val="bg1"/>
                </a:solidFill>
                <a:latin typeface="Montserrat" panose="00000500000000000000" pitchFamily="2" charset="0"/>
              </a:rPr>
              <a:t>zero</a:t>
            </a:r>
            <a:r>
              <a:rPr lang="fr-FR" sz="1350" dirty="0">
                <a:solidFill>
                  <a:schemeClr val="bg1"/>
                </a:solidFill>
                <a:latin typeface="Montserrat" panose="00000500000000000000" pitchFamily="2" charset="0"/>
              </a:rPr>
              <a:t> 2.0 </a:t>
            </a:r>
            <a:r>
              <a:rPr lang="fr-FR" sz="1350" dirty="0" err="1">
                <a:solidFill>
                  <a:schemeClr val="bg1"/>
                </a:solidFill>
                <a:latin typeface="Montserrat" panose="00000500000000000000" pitchFamily="2" charset="0"/>
              </a:rPr>
              <a:t>img</a:t>
            </a:r>
            <a:r>
              <a:rPr lang="fr-FR" sz="1350" dirty="0">
                <a:solidFill>
                  <a:schemeClr val="bg1"/>
                </a:solidFill>
                <a:latin typeface="Montserrat" panose="00000500000000000000" pitchFamily="2" charset="0"/>
              </a:rPr>
              <a:t>/s : 69 h → 34.7 $ ✅ (optimum)</a:t>
            </a:r>
          </a:p>
          <a:p>
            <a:pPr lvl="1">
              <a:lnSpc>
                <a:spcPct val="130000"/>
              </a:lnSpc>
              <a:defRPr sz="1600">
                <a:solidFill>
                  <a:srgbClr val="464646"/>
                </a:solidFill>
              </a:defRPr>
            </a:pPr>
            <a:r>
              <a:rPr lang="fr-FR" sz="1350" dirty="0">
                <a:solidFill>
                  <a:schemeClr val="bg1"/>
                </a:solidFill>
                <a:latin typeface="Montserrat" panose="00000500000000000000" pitchFamily="2" charset="0"/>
              </a:rPr>
              <a:t>• </a:t>
            </a:r>
            <a:r>
              <a:rPr lang="fr-FR" sz="1350" dirty="0" err="1">
                <a:solidFill>
                  <a:schemeClr val="bg1"/>
                </a:solidFill>
                <a:latin typeface="Montserrat" panose="00000500000000000000" pitchFamily="2" charset="0"/>
              </a:rPr>
              <a:t>Scale</a:t>
            </a:r>
            <a:r>
              <a:rPr lang="fr-FR" sz="1350" dirty="0">
                <a:solidFill>
                  <a:schemeClr val="bg1"/>
                </a:solidFill>
                <a:latin typeface="Montserrat" panose="00000500000000000000" pitchFamily="2" charset="0"/>
              </a:rPr>
              <a:t>-to-</a:t>
            </a:r>
            <a:r>
              <a:rPr lang="fr-FR" sz="1350" dirty="0" err="1">
                <a:solidFill>
                  <a:schemeClr val="bg1"/>
                </a:solidFill>
                <a:latin typeface="Montserrat" panose="00000500000000000000" pitchFamily="2" charset="0"/>
              </a:rPr>
              <a:t>zero</a:t>
            </a:r>
            <a:r>
              <a:rPr lang="fr-FR" sz="1350" dirty="0">
                <a:solidFill>
                  <a:schemeClr val="bg1"/>
                </a:solidFill>
                <a:latin typeface="Montserrat" panose="00000500000000000000" pitchFamily="2" charset="0"/>
              </a:rPr>
              <a:t> 5.0 </a:t>
            </a:r>
            <a:r>
              <a:rPr lang="fr-FR" sz="1350" dirty="0" err="1">
                <a:solidFill>
                  <a:schemeClr val="bg1"/>
                </a:solidFill>
                <a:latin typeface="Montserrat" panose="00000500000000000000" pitchFamily="2" charset="0"/>
              </a:rPr>
              <a:t>img</a:t>
            </a:r>
            <a:r>
              <a:rPr lang="fr-FR" sz="1350" dirty="0">
                <a:solidFill>
                  <a:schemeClr val="bg1"/>
                </a:solidFill>
                <a:latin typeface="Montserrat" panose="00000500000000000000" pitchFamily="2" charset="0"/>
              </a:rPr>
              <a:t>/s : 28 h → 13.9 $</a:t>
            </a:r>
          </a:p>
          <a:p>
            <a:pPr lvl="1">
              <a:lnSpc>
                <a:spcPct val="130000"/>
              </a:lnSpc>
              <a:defRPr sz="1600">
                <a:solidFill>
                  <a:srgbClr val="464646"/>
                </a:solidFill>
              </a:defRPr>
            </a:pPr>
            <a:r>
              <a:rPr lang="fr-FR" sz="1350" dirty="0">
                <a:solidFill>
                  <a:schemeClr val="bg1"/>
                </a:solidFill>
                <a:latin typeface="Montserrat" panose="00000500000000000000" pitchFamily="2" charset="0"/>
              </a:rPr>
              <a:t>• </a:t>
            </a:r>
            <a:r>
              <a:rPr lang="fr-FR" sz="1350" dirty="0" err="1">
                <a:solidFill>
                  <a:schemeClr val="bg1"/>
                </a:solidFill>
                <a:latin typeface="Montserrat" panose="00000500000000000000" pitchFamily="2" charset="0"/>
              </a:rPr>
              <a:t>Bursty</a:t>
            </a:r>
            <a:r>
              <a:rPr lang="fr-FR" sz="1350" dirty="0">
                <a:solidFill>
                  <a:schemeClr val="bg1"/>
                </a:solidFill>
                <a:latin typeface="Montserrat" panose="00000500000000000000" pitchFamily="2" charset="0"/>
              </a:rPr>
              <a:t> (2h/jour) : → 56.3 $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CA1628-18BB-25AD-39B3-3FCF3097E2E9}"/>
              </a:ext>
            </a:extLst>
          </p:cNvPr>
          <p:cNvSpPr txBox="1"/>
          <p:nvPr/>
        </p:nvSpPr>
        <p:spPr>
          <a:xfrm>
            <a:off x="459059" y="4081072"/>
            <a:ext cx="8247195" cy="626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fr-FR" dirty="0">
                <a:solidFill>
                  <a:schemeClr val="bg1"/>
                </a:solidFill>
                <a:latin typeface="Montserrat" panose="00000500000000000000" pitchFamily="2" charset="0"/>
              </a:rPr>
              <a:t>💡 Coût optimal entre 35 $ et 70 $ selon le débit (1–2 images/s) et le mode </a:t>
            </a:r>
            <a:r>
              <a:rPr lang="fr-FR" dirty="0" err="1">
                <a:solidFill>
                  <a:schemeClr val="bg1"/>
                </a:solidFill>
                <a:latin typeface="Montserrat" panose="00000500000000000000" pitchFamily="2" charset="0"/>
              </a:rPr>
              <a:t>autoscaling</a:t>
            </a:r>
            <a:r>
              <a:rPr lang="fr-FR" dirty="0">
                <a:solidFill>
                  <a:schemeClr val="bg1"/>
                </a:solidFill>
                <a:latin typeface="Montserrat" panose="00000500000000000000" pitchFamily="2" charset="0"/>
              </a:rPr>
              <a:t> choisi. En exécution continue 24/7, le coût serait d’environ 360 $.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622032" y="291309"/>
            <a:ext cx="5899936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Analyse de la conformité avec le RGPD et le respect de l’IA act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4B8FDF-F4C1-329B-F11E-71007292A6FB}"/>
              </a:ext>
            </a:extLst>
          </p:cNvPr>
          <p:cNvSpPr txBox="1"/>
          <p:nvPr/>
        </p:nvSpPr>
        <p:spPr>
          <a:xfrm>
            <a:off x="1157591" y="1320852"/>
            <a:ext cx="7498720" cy="793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2000" b="1">
                <a:solidFill>
                  <a:srgbClr val="0066CC"/>
                </a:solidFill>
              </a:defRPr>
            </a:pP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1️⃣ </a:t>
            </a:r>
            <a:r>
              <a:rPr sz="1300" dirty="0">
                <a:solidFill>
                  <a:srgbClr val="0070C0"/>
                </a:solidFill>
                <a:latin typeface="Montserrat" panose="00000500000000000000" pitchFamily="2" charset="0"/>
              </a:rPr>
              <a:t>Cadre </a:t>
            </a:r>
            <a:r>
              <a:rPr sz="1300" dirty="0" err="1">
                <a:solidFill>
                  <a:srgbClr val="0070C0"/>
                </a:solidFill>
                <a:latin typeface="Montserrat" panose="00000500000000000000" pitchFamily="2" charset="0"/>
              </a:rPr>
              <a:t>juridique</a:t>
            </a:r>
            <a:endParaRPr sz="1300" dirty="0">
              <a:solidFill>
                <a:srgbClr val="0070C0"/>
              </a:solidFill>
              <a:latin typeface="Montserrat" panose="00000500000000000000" pitchFamily="2" charset="0"/>
            </a:endParaRPr>
          </a:p>
          <a:p>
            <a:pPr lvl="1">
              <a:lnSpc>
                <a:spcPct val="120000"/>
              </a:lnSpc>
              <a:defRPr sz="1600">
                <a:solidFill>
                  <a:srgbClr val="464646"/>
                </a:solidFill>
              </a:defRPr>
            </a:pP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• RGPD :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encadre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le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traitement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des données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personnelles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en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Europe.</a:t>
            </a:r>
          </a:p>
          <a:p>
            <a:pPr lvl="1">
              <a:lnSpc>
                <a:spcPct val="120000"/>
              </a:lnSpc>
              <a:defRPr sz="1600">
                <a:solidFill>
                  <a:srgbClr val="464646"/>
                </a:solidFill>
              </a:defRPr>
            </a:pP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• AI Act :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définit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les obligations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selon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le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niveau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de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risque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du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système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IA.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BD67D-7345-2FDE-522B-2B35DF2B8068}"/>
              </a:ext>
            </a:extLst>
          </p:cNvPr>
          <p:cNvSpPr txBox="1"/>
          <p:nvPr/>
        </p:nvSpPr>
        <p:spPr>
          <a:xfrm>
            <a:off x="1157591" y="2023544"/>
            <a:ext cx="7067961" cy="15139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endParaRPr sz="13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lnSpc>
                <a:spcPct val="120000"/>
              </a:lnSpc>
              <a:defRPr sz="2000" b="1">
                <a:solidFill>
                  <a:srgbClr val="0066CC"/>
                </a:solidFill>
              </a:defRPr>
            </a:pP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2️⃣ </a:t>
            </a:r>
            <a:r>
              <a:rPr sz="1300" dirty="0" err="1">
                <a:solidFill>
                  <a:srgbClr val="0070C0"/>
                </a:solidFill>
                <a:latin typeface="Montserrat" panose="00000500000000000000" pitchFamily="2" charset="0"/>
              </a:rPr>
              <a:t>Évaluation</a:t>
            </a:r>
            <a:r>
              <a:rPr sz="1300" dirty="0">
                <a:solidFill>
                  <a:srgbClr val="0070C0"/>
                </a:solidFill>
                <a:latin typeface="Montserrat" panose="00000500000000000000" pitchFamily="2" charset="0"/>
              </a:rPr>
              <a:t> du </a:t>
            </a:r>
            <a:r>
              <a:rPr sz="1300" dirty="0" err="1">
                <a:solidFill>
                  <a:srgbClr val="0070C0"/>
                </a:solidFill>
                <a:latin typeface="Montserrat" panose="00000500000000000000" pitchFamily="2" charset="0"/>
              </a:rPr>
              <a:t>modèle</a:t>
            </a:r>
            <a:r>
              <a:rPr sz="1300" dirty="0">
                <a:solidFill>
                  <a:srgbClr val="0070C0"/>
                </a:solidFill>
                <a:latin typeface="Montserrat" panose="00000500000000000000" pitchFamily="2" charset="0"/>
              </a:rPr>
              <a:t> </a:t>
            </a:r>
            <a:r>
              <a:rPr sz="1300" dirty="0" err="1">
                <a:solidFill>
                  <a:srgbClr val="0070C0"/>
                </a:solidFill>
                <a:latin typeface="Montserrat" panose="00000500000000000000" pitchFamily="2" charset="0"/>
              </a:rPr>
              <a:t>SegFormer</a:t>
            </a:r>
            <a:r>
              <a:rPr sz="1300" dirty="0">
                <a:solidFill>
                  <a:srgbClr val="0070C0"/>
                </a:solidFill>
                <a:latin typeface="Montserrat" panose="00000500000000000000" pitchFamily="2" charset="0"/>
              </a:rPr>
              <a:t>-clothes</a:t>
            </a:r>
          </a:p>
          <a:p>
            <a:pPr lvl="1">
              <a:lnSpc>
                <a:spcPct val="120000"/>
              </a:lnSpc>
              <a:defRPr sz="1600">
                <a:solidFill>
                  <a:srgbClr val="464646"/>
                </a:solidFill>
              </a:defRPr>
            </a:pP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• Données : images de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vêtements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non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personnelles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→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risque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RGPD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faible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lvl="1">
              <a:lnSpc>
                <a:spcPct val="120000"/>
              </a:lnSpc>
              <a:defRPr sz="1600">
                <a:solidFill>
                  <a:srgbClr val="464646"/>
                </a:solidFill>
              </a:defRPr>
            </a:pP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•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Catégorie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AI Act :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risque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limité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(segmentation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visuelle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sans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décision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automatisée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).</a:t>
            </a:r>
          </a:p>
          <a:p>
            <a:pPr lvl="1">
              <a:lnSpc>
                <a:spcPct val="120000"/>
              </a:lnSpc>
              <a:defRPr sz="1600">
                <a:solidFill>
                  <a:srgbClr val="464646"/>
                </a:solidFill>
              </a:defRPr>
            </a:pP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• Transparence :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mentionner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l’utilisation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du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modèle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open source Hugging Face.</a:t>
            </a:r>
          </a:p>
          <a:p>
            <a:pPr lvl="1">
              <a:lnSpc>
                <a:spcPct val="120000"/>
              </a:lnSpc>
              <a:defRPr sz="1600">
                <a:solidFill>
                  <a:srgbClr val="464646"/>
                </a:solidFill>
              </a:defRPr>
            </a:pP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•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Traçabilité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: conserver logs et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paramètres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d’inférence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pour audit.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6973A-A0DE-7698-82E8-7F725D01127B}"/>
              </a:ext>
            </a:extLst>
          </p:cNvPr>
          <p:cNvSpPr txBox="1"/>
          <p:nvPr/>
        </p:nvSpPr>
        <p:spPr>
          <a:xfrm>
            <a:off x="1157591" y="3446434"/>
            <a:ext cx="7850909" cy="1513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sz="13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lnSpc>
                <a:spcPct val="120000"/>
              </a:lnSpc>
              <a:defRPr sz="2000" b="1">
                <a:solidFill>
                  <a:srgbClr val="0066CC"/>
                </a:solidFill>
              </a:defRPr>
            </a:pP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3️⃣ </a:t>
            </a:r>
            <a:r>
              <a:rPr sz="1300" dirty="0" err="1">
                <a:solidFill>
                  <a:srgbClr val="0070C0"/>
                </a:solidFill>
                <a:latin typeface="Montserrat" panose="00000500000000000000" pitchFamily="2" charset="0"/>
              </a:rPr>
              <a:t>Recommandations</a:t>
            </a:r>
            <a:endParaRPr sz="1300" dirty="0">
              <a:solidFill>
                <a:srgbClr val="0070C0"/>
              </a:solidFill>
              <a:latin typeface="Montserrat" panose="00000500000000000000" pitchFamily="2" charset="0"/>
            </a:endParaRPr>
          </a:p>
          <a:p>
            <a:pPr lvl="1">
              <a:lnSpc>
                <a:spcPct val="120000"/>
              </a:lnSpc>
              <a:defRPr sz="1600">
                <a:solidFill>
                  <a:srgbClr val="464646"/>
                </a:solidFill>
              </a:defRPr>
            </a:pP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• Documenter les sources de données et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leur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caractère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non personnel.</a:t>
            </a:r>
          </a:p>
          <a:p>
            <a:pPr lvl="1">
              <a:lnSpc>
                <a:spcPct val="120000"/>
              </a:lnSpc>
              <a:defRPr sz="1600">
                <a:solidFill>
                  <a:srgbClr val="464646"/>
                </a:solidFill>
              </a:defRPr>
            </a:pP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•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Ajouter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une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note de transparence dans les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livrables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lvl="1">
              <a:lnSpc>
                <a:spcPct val="120000"/>
              </a:lnSpc>
              <a:defRPr sz="1600">
                <a:solidFill>
                  <a:srgbClr val="464646"/>
                </a:solidFill>
              </a:defRPr>
            </a:pP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• Conserver les versions du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modèle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et des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poids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utilisés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lvl="1">
              <a:lnSpc>
                <a:spcPct val="120000"/>
              </a:lnSpc>
              <a:defRPr sz="1600">
                <a:solidFill>
                  <a:srgbClr val="464646"/>
                </a:solidFill>
              </a:defRPr>
            </a:pP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•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Vérifier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la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licence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d’usage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du </a:t>
            </a:r>
            <a:r>
              <a:rPr sz="1300" dirty="0" err="1">
                <a:solidFill>
                  <a:schemeClr val="bg1"/>
                </a:solidFill>
                <a:latin typeface="Montserrat" panose="00000500000000000000" pitchFamily="2" charset="0"/>
              </a:rPr>
              <a:t>modèle</a:t>
            </a:r>
            <a:r>
              <a:rPr sz="1300" dirty="0">
                <a:solidFill>
                  <a:schemeClr val="bg1"/>
                </a:solidFill>
                <a:latin typeface="Montserrat" panose="00000500000000000000" pitchFamily="2" charset="0"/>
              </a:rPr>
              <a:t> sur Hugging Face.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 du projet réalisé</a:t>
            </a:r>
            <a:endParaRPr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3CFF912-1B84-7D7A-FAC6-6979B671D103}"/>
              </a:ext>
            </a:extLst>
          </p:cNvPr>
          <p:cNvSpPr txBox="1"/>
          <p:nvPr/>
        </p:nvSpPr>
        <p:spPr>
          <a:xfrm>
            <a:off x="470536" y="1440180"/>
            <a:ext cx="40114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1">
                <a:solidFill>
                  <a:srgbClr val="0066CC"/>
                </a:solidFill>
              </a:defRPr>
            </a:pPr>
            <a:r>
              <a:rPr sz="1800" dirty="0">
                <a:latin typeface="Montserrat" panose="00000500000000000000" pitchFamily="2" charset="0"/>
              </a:rPr>
              <a:t>⚙️ </a:t>
            </a:r>
            <a:r>
              <a:rPr sz="1600" dirty="0" err="1">
                <a:latin typeface="Montserrat" panose="00000500000000000000" pitchFamily="2" charset="0"/>
              </a:rPr>
              <a:t>Défis</a:t>
            </a:r>
            <a:r>
              <a:rPr sz="1600" dirty="0">
                <a:latin typeface="Montserrat" panose="00000500000000000000" pitchFamily="2" charset="0"/>
              </a:rPr>
              <a:t> techniques </a:t>
            </a:r>
            <a:r>
              <a:rPr sz="1600" dirty="0" err="1">
                <a:latin typeface="Montserrat" panose="00000500000000000000" pitchFamily="2" charset="0"/>
              </a:rPr>
              <a:t>rencontrés</a:t>
            </a:r>
            <a:endParaRPr sz="1600" dirty="0">
              <a:latin typeface="Montserrat" panose="00000500000000000000" pitchFamily="2" charset="0"/>
            </a:endParaRP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rgbClr val="3C3C3C"/>
                </a:solidFill>
              </a:defRPr>
            </a:pPr>
            <a:r>
              <a:rPr lang="fr-FR" sz="1200" dirty="0">
                <a:solidFill>
                  <a:schemeClr val="bg1"/>
                </a:solidFill>
                <a:latin typeface="Montserrat" panose="00000500000000000000" pitchFamily="2" charset="0"/>
              </a:rPr>
              <a:t>Difficultés d’application de l’API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rgbClr val="3C3C3C"/>
                </a:solidFill>
              </a:defRPr>
            </a:pPr>
            <a:r>
              <a:rPr lang="fr-FR" sz="1200">
                <a:solidFill>
                  <a:schemeClr val="bg1"/>
                </a:solidFill>
                <a:latin typeface="Montserrat" panose="00000500000000000000" pitchFamily="2" charset="0"/>
              </a:rPr>
              <a:t>Difficulté de mise </a:t>
            </a:r>
            <a:r>
              <a:rPr lang="fr-FR" sz="1200" dirty="0">
                <a:solidFill>
                  <a:schemeClr val="bg1"/>
                </a:solidFill>
                <a:latin typeface="Montserrat" panose="00000500000000000000" pitchFamily="2" charset="0"/>
              </a:rPr>
              <a:t>en place du projet en raison de la non maitrise des concepts nouveaux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rgbClr val="3C3C3C"/>
                </a:solidFill>
              </a:defRPr>
            </a:pP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Confusion entre chemise,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veste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et polo (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même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code couleur).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rgbClr val="3C3C3C"/>
                </a:solidFill>
              </a:defRPr>
            </a:pP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Incohérence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entre les deux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pieds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d’une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même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chaussure.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rgbClr val="3C3C3C"/>
                </a:solidFill>
              </a:defRPr>
            </a:pP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Temps de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traitement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: 50 images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en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3 min 25 s.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rgbClr val="3C3C3C"/>
                </a:solidFill>
              </a:defRPr>
            </a:pP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Déséquilibre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des classes dans les données.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2781F0E3-39B6-800B-E0CE-359FADAEB646}"/>
              </a:ext>
            </a:extLst>
          </p:cNvPr>
          <p:cNvSpPr txBox="1"/>
          <p:nvPr/>
        </p:nvSpPr>
        <p:spPr>
          <a:xfrm>
            <a:off x="4662056" y="1286770"/>
            <a:ext cx="429490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latin typeface="Montserrat" panose="00000500000000000000" pitchFamily="2" charset="0"/>
            </a:endParaRPr>
          </a:p>
          <a:p>
            <a:pPr>
              <a:defRPr sz="2000" b="1">
                <a:solidFill>
                  <a:srgbClr val="0066CC"/>
                </a:solidFill>
              </a:defRPr>
            </a:pPr>
            <a:r>
              <a:rPr sz="1600" dirty="0">
                <a:latin typeface="Montserrat" panose="00000500000000000000" pitchFamily="2" charset="0"/>
              </a:rPr>
              <a:t>💡 </a:t>
            </a:r>
            <a:r>
              <a:rPr sz="1600" dirty="0" err="1">
                <a:latin typeface="Montserrat" panose="00000500000000000000" pitchFamily="2" charset="0"/>
              </a:rPr>
              <a:t>Idées</a:t>
            </a:r>
            <a:r>
              <a:rPr sz="1600" dirty="0">
                <a:latin typeface="Montserrat" panose="00000500000000000000" pitchFamily="2" charset="0"/>
              </a:rPr>
              <a:t> pour </a:t>
            </a:r>
            <a:r>
              <a:rPr sz="1600" dirty="0" err="1">
                <a:latin typeface="Montserrat" panose="00000500000000000000" pitchFamily="2" charset="0"/>
              </a:rPr>
              <a:t>améliorer</a:t>
            </a:r>
            <a:r>
              <a:rPr sz="1600" dirty="0">
                <a:latin typeface="Montserrat" panose="00000500000000000000" pitchFamily="2" charset="0"/>
              </a:rPr>
              <a:t> le </a:t>
            </a:r>
            <a:r>
              <a:rPr sz="1600" dirty="0" err="1">
                <a:latin typeface="Montserrat" panose="00000500000000000000" pitchFamily="2" charset="0"/>
              </a:rPr>
              <a:t>système</a:t>
            </a:r>
            <a:endParaRPr sz="1600" dirty="0">
              <a:latin typeface="Montserrat" panose="00000500000000000000" pitchFamily="2" charset="0"/>
            </a:endParaRP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rgbClr val="3C3C3C"/>
                </a:solidFill>
              </a:defRPr>
            </a:pP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Créer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un dataset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ModeTrend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équilibré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et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annoté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rgbClr val="3C3C3C"/>
                </a:solidFill>
              </a:defRPr>
            </a:pP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Fine-tuning du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modèle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SegFormer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sur données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ModeTrend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rgbClr val="3C3C3C"/>
                </a:solidFill>
              </a:defRPr>
            </a:pP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Post-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traitement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pour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corriger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les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incohérences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gauche/droite.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rgbClr val="3C3C3C"/>
                </a:solidFill>
              </a:defRPr>
            </a:pP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Mode autoscaling GPU (2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img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/s) →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coût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≈ 35 $/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mois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rgbClr val="3C3C3C"/>
                </a:solidFill>
              </a:defRPr>
            </a:pP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•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Suivi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qualité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avec </a:t>
            </a:r>
            <a:r>
              <a:rPr sz="1200" dirty="0" err="1">
                <a:solidFill>
                  <a:schemeClr val="bg1"/>
                </a:solidFill>
                <a:latin typeface="Montserrat" panose="00000500000000000000" pitchFamily="2" charset="0"/>
              </a:rPr>
              <a:t>IoU</a:t>
            </a:r>
            <a:r>
              <a:rPr sz="1200" dirty="0">
                <a:solidFill>
                  <a:schemeClr val="bg1"/>
                </a:solidFill>
                <a:latin typeface="Montserrat" panose="00000500000000000000" pitchFamily="2" charset="0"/>
              </a:rPr>
              <a:t> et tableau de bord.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B87BC34-3CE3-C56D-1979-141C5259FD9B}"/>
              </a:ext>
            </a:extLst>
          </p:cNvPr>
          <p:cNvSpPr txBox="1"/>
          <p:nvPr/>
        </p:nvSpPr>
        <p:spPr>
          <a:xfrm>
            <a:off x="1456963" y="3696306"/>
            <a:ext cx="671997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1">
                <a:solidFill>
                  <a:srgbClr val="0066CC"/>
                </a:solidFill>
              </a:defRPr>
            </a:pPr>
            <a:r>
              <a:rPr lang="fr-FR" dirty="0">
                <a:latin typeface="Montserrat" panose="00000500000000000000" pitchFamily="2" charset="0"/>
              </a:rPr>
              <a:t>🛍️ </a:t>
            </a:r>
            <a:r>
              <a:rPr lang="fr-FR" sz="1600" dirty="0">
                <a:latin typeface="Montserrat" panose="00000500000000000000" pitchFamily="2" charset="0"/>
              </a:rPr>
              <a:t>Applications potentielles pour les clients </a:t>
            </a:r>
            <a:r>
              <a:rPr lang="fr-FR" sz="1600" dirty="0" err="1">
                <a:latin typeface="Montserrat" panose="00000500000000000000" pitchFamily="2" charset="0"/>
              </a:rPr>
              <a:t>ModeTrend</a:t>
            </a:r>
            <a:endParaRPr lang="fr-FR" dirty="0">
              <a:latin typeface="Montserrat" panose="00000500000000000000" pitchFamily="2" charset="0"/>
            </a:endParaRP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rgbClr val="3C3C3C"/>
                </a:solidFill>
              </a:defRPr>
            </a:pPr>
            <a:r>
              <a:rPr lang="fr-FR" sz="1200" dirty="0">
                <a:solidFill>
                  <a:schemeClr val="bg1"/>
                </a:solidFill>
                <a:latin typeface="Montserrat" panose="00000500000000000000" pitchFamily="2" charset="0"/>
              </a:rPr>
              <a:t>Essayage virtuel automatisé à partir d’images clients.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rgbClr val="3C3C3C"/>
                </a:solidFill>
              </a:defRPr>
            </a:pPr>
            <a:r>
              <a:rPr lang="fr-FR" sz="1200" dirty="0">
                <a:solidFill>
                  <a:schemeClr val="bg1"/>
                </a:solidFill>
                <a:latin typeface="Montserrat" panose="00000500000000000000" pitchFamily="2" charset="0"/>
              </a:rPr>
              <a:t>Détection de tendances vestimentaires sur réseaux sociaux.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rgbClr val="3C3C3C"/>
                </a:solidFill>
              </a:defRPr>
            </a:pPr>
            <a:r>
              <a:rPr lang="fr-FR" sz="1200" dirty="0">
                <a:solidFill>
                  <a:schemeClr val="bg1"/>
                </a:solidFill>
                <a:latin typeface="Montserrat" panose="00000500000000000000" pitchFamily="2" charset="0"/>
              </a:rPr>
              <a:t>Analyse visuelle des prototypes et comparaisons de coupes.</a:t>
            </a:r>
          </a:p>
          <a:p>
            <a:pPr marL="171450" indent="-171450">
              <a:buClr>
                <a:schemeClr val="bg1"/>
              </a:buClr>
              <a:buFont typeface="Wingdings" panose="05000000000000000000" pitchFamily="2" charset="2"/>
              <a:buChar char="§"/>
              <a:defRPr sz="1400">
                <a:solidFill>
                  <a:srgbClr val="3C3C3C"/>
                </a:solidFill>
              </a:defRPr>
            </a:pPr>
            <a:r>
              <a:rPr lang="fr-FR" sz="1200" dirty="0">
                <a:solidFill>
                  <a:schemeClr val="bg1"/>
                </a:solidFill>
                <a:latin typeface="Montserrat" panose="00000500000000000000" pitchFamily="2" charset="0"/>
              </a:rPr>
              <a:t>Recommandation personnalisée basée sur les tenues détectées.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1032</Words>
  <Application>Microsoft Office PowerPoint</Application>
  <PresentationFormat>Affichage à l'écran (16:9)</PresentationFormat>
  <Paragraphs>105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Wingdings</vt:lpstr>
      <vt:lpstr>Montserrat</vt:lpstr>
      <vt:lpstr>Arial</vt:lpstr>
      <vt:lpstr>Lato</vt:lpstr>
      <vt:lpstr>Focus</vt:lpstr>
      <vt:lpstr>Fashion Trend Intelligence</vt:lpstr>
      <vt:lpstr>Présentation du projet</vt:lpstr>
      <vt:lpstr>Fonctionnement de Segformer</vt:lpstr>
      <vt:lpstr>Performances du modèle sur les 50 images </vt:lpstr>
      <vt:lpstr>Proposition d’une méthode de validation du modèle</vt:lpstr>
      <vt:lpstr>Passage à l’échelle et coût d’utilisation</vt:lpstr>
      <vt:lpstr>Analyse de la conformité avec le RGPD et le respect de l’IA act</vt:lpstr>
      <vt:lpstr>Bilan du projet réalisé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Laetisia NKAKOU</dc:creator>
  <cp:lastModifiedBy>Laetisia NKAKOU</cp:lastModifiedBy>
  <cp:revision>9</cp:revision>
  <dcterms:modified xsi:type="dcterms:W3CDTF">2025-10-17T10:50:14Z</dcterms:modified>
</cp:coreProperties>
</file>