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2" r:id="rId4"/>
    <p:sldId id="267" r:id="rId5"/>
    <p:sldId id="258" r:id="rId6"/>
    <p:sldId id="259" r:id="rId7"/>
    <p:sldId id="266" r:id="rId8"/>
    <p:sldId id="269" r:id="rId9"/>
    <p:sldId id="272" r:id="rId10"/>
    <p:sldId id="271" r:id="rId11"/>
    <p:sldId id="268" r:id="rId12"/>
    <p:sldId id="273" r:id="rId13"/>
    <p:sldId id="265" r:id="rId1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051692-8058-47C8-B8CB-0EAAE0E816D4}" v="4" dt="2023-01-08T21:14:25.708"/>
    <p1510:client id="{ADED5BE3-7022-0CEA-9E7B-3B819389A8BF}" v="359" dt="2023-01-08T22:03:16.6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>
        <p:scale>
          <a:sx n="75" d="100"/>
          <a:sy n="75" d="100"/>
        </p:scale>
        <p:origin x="378" y="-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11/01/2023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0491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11/01/2023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2787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11/01/2023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2177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11/01/2023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1795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11/01/2023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6923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11/01/2023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7632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11/01/2023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1866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11/01/2023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5854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11/01/2023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0201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11/01/2023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6407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11/01/2023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090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41B0-F4D5-4460-BCAD-F7E2B41A8257}" type="datetimeFigureOut">
              <a:rPr lang="fr-FR" smtClean="0"/>
              <a:t>11/01/2023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1127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8">
            <a:extLst>
              <a:ext uri="{FF2B5EF4-FFF2-40B4-BE49-F238E27FC236}">
                <a16:creationId xmlns:a16="http://schemas.microsoft.com/office/drawing/2014/main" id="{A4E37431-20F0-4DD6-84A9-ED2B64494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10">
            <a:extLst>
              <a:ext uri="{FF2B5EF4-FFF2-40B4-BE49-F238E27FC236}">
                <a16:creationId xmlns:a16="http://schemas.microsoft.com/office/drawing/2014/main" id="{0AE98B72-66C6-4AB4-AF0D-BA830DE86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12">
            <a:extLst>
              <a:ext uri="{FF2B5EF4-FFF2-40B4-BE49-F238E27FC236}">
                <a16:creationId xmlns:a16="http://schemas.microsoft.com/office/drawing/2014/main" id="{407EAFC6-733F-403D-BB4D-05A3A2874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14">
            <a:extLst>
              <a:ext uri="{FF2B5EF4-FFF2-40B4-BE49-F238E27FC236}">
                <a16:creationId xmlns:a16="http://schemas.microsoft.com/office/drawing/2014/main" id="{17A36730-4CB0-4F61-AD11-A44C976583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16">
            <a:extLst>
              <a:ext uri="{FF2B5EF4-FFF2-40B4-BE49-F238E27FC236}">
                <a16:creationId xmlns:a16="http://schemas.microsoft.com/office/drawing/2014/main" id="{C69C79E1-F916-4929-A4F3-DE763D4BFA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67334AB-16BD-4EC7-8C6B-4B51716009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84474" y="2042212"/>
            <a:ext cx="4412021" cy="1643002"/>
          </a:xfrm>
        </p:spPr>
        <p:txBody>
          <a:bodyPr anchor="b">
            <a:normAutofit/>
          </a:bodyPr>
          <a:lstStyle/>
          <a:p>
            <a:r>
              <a:rPr lang="fr-FR" sz="4000" b="1" dirty="0">
                <a:solidFill>
                  <a:srgbClr val="FFFFFF"/>
                </a:solidFill>
                <a:latin typeface="Bahnschrift" panose="020B0502040204020203" pitchFamily="34" charset="0"/>
                <a:cs typeface="Calibri Light"/>
              </a:rPr>
              <a:t>Twitter champion de la pollution  </a:t>
            </a:r>
            <a:r>
              <a:rPr lang="fr-FR" sz="4000" dirty="0">
                <a:solidFill>
                  <a:srgbClr val="FFFFFF"/>
                </a:solidFill>
                <a:latin typeface="Bahnschrift" panose="020B0502040204020203" pitchFamily="34" charset="0"/>
                <a:cs typeface="Calibri Light"/>
              </a:rPr>
              <a:t>  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FF6BF0CC-2234-3E1E-B6E5-027A28EEC8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090790"/>
            <a:ext cx="4028661" cy="2845106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A8D795DD-DDC6-EB12-D025-877E297734F6}"/>
              </a:ext>
            </a:extLst>
          </p:cNvPr>
          <p:cNvSpPr txBox="1"/>
          <p:nvPr/>
        </p:nvSpPr>
        <p:spPr>
          <a:xfrm>
            <a:off x="213896" y="5524735"/>
            <a:ext cx="55280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Réalisé par:   </a:t>
            </a:r>
            <a:r>
              <a:rPr lang="fr-FR" dirty="0">
                <a:solidFill>
                  <a:schemeClr val="bg1"/>
                </a:solidFill>
              </a:rPr>
              <a:t>Hiba</a:t>
            </a:r>
            <a:r>
              <a:rPr lang="fr-FR" b="1" dirty="0">
                <a:solidFill>
                  <a:schemeClr val="bg1"/>
                </a:solidFill>
              </a:rPr>
              <a:t> </a:t>
            </a:r>
            <a:r>
              <a:rPr lang="fr-FR" dirty="0">
                <a:solidFill>
                  <a:schemeClr val="bg1"/>
                </a:solidFill>
              </a:rPr>
              <a:t>Oumsid          Lukas </a:t>
            </a:r>
            <a:r>
              <a:rPr lang="fr-FR" dirty="0" err="1">
                <a:solidFill>
                  <a:schemeClr val="bg1"/>
                </a:solidFill>
              </a:rPr>
              <a:t>Gavarin</a:t>
            </a:r>
            <a:endParaRPr lang="fr-FR" dirty="0">
              <a:solidFill>
                <a:schemeClr val="bg1"/>
              </a:solidFill>
            </a:endParaRPr>
          </a:p>
          <a:p>
            <a:r>
              <a:rPr lang="fr-FR" dirty="0">
                <a:solidFill>
                  <a:schemeClr val="bg1"/>
                </a:solidFill>
              </a:rPr>
              <a:t>                        Lina </a:t>
            </a:r>
            <a:r>
              <a:rPr lang="fr-FR" dirty="0" err="1">
                <a:solidFill>
                  <a:schemeClr val="bg1"/>
                </a:solidFill>
              </a:rPr>
              <a:t>Medani</a:t>
            </a:r>
            <a:r>
              <a:rPr lang="fr-FR" dirty="0">
                <a:solidFill>
                  <a:schemeClr val="bg1"/>
                </a:solidFill>
              </a:rPr>
              <a:t>           Nour El Houda </a:t>
            </a:r>
            <a:r>
              <a:rPr lang="fr-FR" dirty="0" err="1">
                <a:solidFill>
                  <a:schemeClr val="bg1"/>
                </a:solidFill>
              </a:rPr>
              <a:t>Bouamlat</a:t>
            </a: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4089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8" y="450222"/>
            <a:ext cx="6711020" cy="2781866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E5847E-EE5B-A773-890C-7E9351A24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505" y="450223"/>
            <a:ext cx="6701498" cy="2054438"/>
          </a:xfrm>
          <a:solidFill>
            <a:schemeClr val="tx2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en-US" sz="3600" b="1" u="sng" dirty="0">
                <a:latin typeface="+mn-lt"/>
                <a:cs typeface="Calibri Light"/>
              </a:rPr>
              <a:t>Comment les datacenters </a:t>
            </a:r>
            <a:r>
              <a:rPr lang="en-US" sz="3600" b="1" u="sng" dirty="0" err="1">
                <a:latin typeface="+mn-lt"/>
                <a:cs typeface="Calibri Light"/>
              </a:rPr>
              <a:t>fonctionent</a:t>
            </a:r>
            <a:r>
              <a:rPr lang="en-US" sz="3600" b="1" u="sng" dirty="0">
                <a:latin typeface="+mn-lt"/>
                <a:cs typeface="Calibri Light"/>
              </a:rPr>
              <a:t> ? 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5169340-65CE-40F2-B3C8-B9D474178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39089" y="455365"/>
            <a:ext cx="4371502" cy="2776721"/>
          </a:xfrm>
          <a:prstGeom prst="rect">
            <a:avLst/>
          </a:prstGeom>
          <a:solidFill>
            <a:srgbClr val="D7B383">
              <a:alpha val="2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A8B9026-04DF-499B-A388-67FCB7435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7505" y="3395972"/>
            <a:ext cx="1332806" cy="1417320"/>
          </a:xfrm>
          <a:prstGeom prst="rect">
            <a:avLst/>
          </a:prstGeom>
          <a:solidFill>
            <a:srgbClr val="D7B383">
              <a:alpha val="95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5CC4153-3F0D-4F4C-8F12-E8FC3FA40A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4" y="4965192"/>
            <a:ext cx="1338257" cy="1417320"/>
          </a:xfrm>
          <a:prstGeom prst="rect">
            <a:avLst/>
          </a:prstGeom>
          <a:solidFill>
            <a:srgbClr val="17437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75100" y="3395974"/>
            <a:ext cx="5193903" cy="3006661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656D4A3-B550-45B7-A4A3-7E1E528901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39089" y="3390832"/>
            <a:ext cx="4371502" cy="2991680"/>
          </a:xfrm>
          <a:prstGeom prst="rect">
            <a:avLst/>
          </a:prstGeom>
          <a:solidFill>
            <a:srgbClr val="D7B383">
              <a:alpha val="2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846DBE39-69FF-8785-6788-573EAE6BB140}"/>
              </a:ext>
            </a:extLst>
          </p:cNvPr>
          <p:cNvSpPr txBox="1"/>
          <p:nvPr/>
        </p:nvSpPr>
        <p:spPr>
          <a:xfrm>
            <a:off x="377015" y="2055789"/>
            <a:ext cx="6791988" cy="4893647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b="1" dirty="0">
                <a:solidFill>
                  <a:schemeClr val="accent1">
                    <a:lumMod val="75000"/>
                  </a:schemeClr>
                </a:solidFill>
              </a:rPr>
              <a:t>La fabrication des serveurs:</a:t>
            </a:r>
            <a:r>
              <a:rPr lang="fr-FR" sz="2400" b="1" dirty="0"/>
              <a:t> </a:t>
            </a:r>
            <a:r>
              <a:rPr lang="fr-FR" sz="2400" dirty="0"/>
              <a:t>demande de la matière première polluante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b="1" dirty="0">
                <a:solidFill>
                  <a:schemeClr val="accent1">
                    <a:lumMod val="75000"/>
                  </a:schemeClr>
                </a:solidFill>
              </a:rPr>
              <a:t>Fonctionnement des datacenters:  </a:t>
            </a:r>
          </a:p>
          <a:p>
            <a:endParaRPr lang="fr-FR" sz="2400" b="1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fr-FR" sz="2000" dirty="0"/>
              <a:t>       </a:t>
            </a:r>
            <a:r>
              <a:rPr lang="fr-FR" sz="2400" b="1" dirty="0">
                <a:solidFill>
                  <a:schemeClr val="tx2">
                    <a:lumMod val="50000"/>
                  </a:schemeClr>
                </a:solidFill>
              </a:rPr>
              <a:t>cycle de vie: </a:t>
            </a:r>
            <a:r>
              <a:rPr lang="fr-FR" sz="2400" dirty="0"/>
              <a:t>Les serveurs tournent 24H/24 et  7j/7</a:t>
            </a:r>
          </a:p>
          <a:p>
            <a:pPr algn="ctr"/>
            <a:r>
              <a:rPr lang="fr-FR" sz="2400" dirty="0"/>
              <a:t>   </a:t>
            </a:r>
            <a:r>
              <a:rPr lang="fr-FR" sz="2400" b="1" dirty="0">
                <a:solidFill>
                  <a:schemeClr val="tx2">
                    <a:lumMod val="50000"/>
                  </a:schemeClr>
                </a:solidFill>
              </a:rPr>
              <a:t>la phase de refroidissement </a:t>
            </a:r>
            <a:r>
              <a:rPr lang="fr-FR" sz="2400" dirty="0"/>
              <a:t>qui dépend d’une grande quantité d’eau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2050" name="Picture 2" descr="Data Center : définition et enjeux majeurs">
            <a:extLst>
              <a:ext uri="{FF2B5EF4-FFF2-40B4-BE49-F238E27FC236}">
                <a16:creationId xmlns:a16="http://schemas.microsoft.com/office/drawing/2014/main" id="{9122A015-C4A9-5333-1CD2-D2F41617B6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5014" y="296620"/>
            <a:ext cx="4711212" cy="2991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0A3CDB9E-4CC9-938C-3967-72F7772DDD43}"/>
              </a:ext>
            </a:extLst>
          </p:cNvPr>
          <p:cNvSpPr txBox="1"/>
          <p:nvPr/>
        </p:nvSpPr>
        <p:spPr>
          <a:xfrm>
            <a:off x="7335013" y="3334618"/>
            <a:ext cx="4711212" cy="32316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fr-FR" dirty="0"/>
          </a:p>
          <a:p>
            <a:endParaRPr lang="fr-FR" dirty="0"/>
          </a:p>
          <a:p>
            <a:r>
              <a:rPr lang="fr-FR" dirty="0"/>
              <a:t>“</a:t>
            </a:r>
            <a:r>
              <a:rPr lang="fr-FR" sz="2400" b="1" dirty="0">
                <a:solidFill>
                  <a:schemeClr val="tx2">
                    <a:lumMod val="50000"/>
                  </a:schemeClr>
                </a:solidFill>
              </a:rPr>
              <a:t>les 800 datacenters </a:t>
            </a:r>
            <a:r>
              <a:rPr lang="fr-FR" sz="2400" dirty="0"/>
              <a:t>en Californie</a:t>
            </a:r>
          </a:p>
          <a:p>
            <a:r>
              <a:rPr lang="fr-FR" sz="2400" dirty="0"/>
              <a:t>Nécessitent annuellement pour fonctionner la même quantité d’eau que </a:t>
            </a:r>
            <a:r>
              <a:rPr lang="fr-FR" sz="2400" b="1" dirty="0">
                <a:solidFill>
                  <a:schemeClr val="tx2">
                    <a:lumMod val="50000"/>
                  </a:schemeClr>
                </a:solidFill>
              </a:rPr>
              <a:t>l’équivalent de 158 000 </a:t>
            </a:r>
            <a:r>
              <a:rPr lang="fr-FR" sz="2400" dirty="0">
                <a:solidFill>
                  <a:schemeClr val="tx2">
                    <a:lumMod val="50000"/>
                  </a:schemeClr>
                </a:solidFill>
              </a:rPr>
              <a:t>piscines olympiques.”</a:t>
            </a:r>
          </a:p>
          <a:p>
            <a:endParaRPr lang="fr-FR" sz="2400" dirty="0">
              <a:solidFill>
                <a:schemeClr val="tx2">
                  <a:lumMod val="50000"/>
                </a:schemeClr>
              </a:solidFill>
            </a:endParaRPr>
          </a:p>
          <a:p>
            <a:endParaRPr lang="fr-FR" sz="24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16373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8">
            <a:extLst>
              <a:ext uri="{FF2B5EF4-FFF2-40B4-BE49-F238E27FC236}">
                <a16:creationId xmlns:a16="http://schemas.microsoft.com/office/drawing/2014/main" id="{A4E37431-20F0-4DD6-84A9-ED2B64494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10">
            <a:extLst>
              <a:ext uri="{FF2B5EF4-FFF2-40B4-BE49-F238E27FC236}">
                <a16:creationId xmlns:a16="http://schemas.microsoft.com/office/drawing/2014/main" id="{0AE98B72-66C6-4AB4-AF0D-BA830DE86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12">
            <a:extLst>
              <a:ext uri="{FF2B5EF4-FFF2-40B4-BE49-F238E27FC236}">
                <a16:creationId xmlns:a16="http://schemas.microsoft.com/office/drawing/2014/main" id="{407EAFC6-733F-403D-BB4D-05A3A2874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14">
            <a:extLst>
              <a:ext uri="{FF2B5EF4-FFF2-40B4-BE49-F238E27FC236}">
                <a16:creationId xmlns:a16="http://schemas.microsoft.com/office/drawing/2014/main" id="{17A36730-4CB0-4F61-AD11-A44C976583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16">
            <a:extLst>
              <a:ext uri="{FF2B5EF4-FFF2-40B4-BE49-F238E27FC236}">
                <a16:creationId xmlns:a16="http://schemas.microsoft.com/office/drawing/2014/main" id="{C69C79E1-F916-4929-A4F3-DE763D4BFA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67334AB-16BD-4EC7-8C6B-4B51716009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740640" y="937381"/>
            <a:ext cx="6504838" cy="474956"/>
          </a:xfrm>
        </p:spPr>
        <p:txBody>
          <a:bodyPr anchor="b">
            <a:noAutofit/>
          </a:bodyPr>
          <a:lstStyle/>
          <a:p>
            <a:r>
              <a:rPr lang="fr-FR" sz="3200" b="1" dirty="0">
                <a:solidFill>
                  <a:schemeClr val="accent5">
                    <a:lumMod val="50000"/>
                  </a:schemeClr>
                </a:solidFill>
                <a:latin typeface="Bahnschrift" panose="020B0502040204020203" pitchFamily="34" charset="0"/>
                <a:cs typeface="Calibri Light"/>
              </a:rPr>
              <a:t>Twitter champion de la pollution    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BE735CE-9D63-A4CE-3824-C60BC95413B1}"/>
              </a:ext>
            </a:extLst>
          </p:cNvPr>
          <p:cNvSpPr txBox="1"/>
          <p:nvPr/>
        </p:nvSpPr>
        <p:spPr>
          <a:xfrm>
            <a:off x="-53478" y="3073339"/>
            <a:ext cx="579411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b="1" dirty="0">
                <a:solidFill>
                  <a:schemeClr val="bg1"/>
                </a:solidFill>
                <a:latin typeface="+mn-lt"/>
              </a:rPr>
              <a:t> Solution proposé par       Twitter </a:t>
            </a:r>
            <a:br>
              <a:rPr lang="fr-FR" sz="4400" b="1" dirty="0">
                <a:solidFill>
                  <a:schemeClr val="bg1"/>
                </a:solidFill>
                <a:latin typeface="+mn-lt"/>
              </a:rPr>
            </a:br>
            <a:endParaRPr lang="fr-FR" sz="4400" b="1" dirty="0">
              <a:solidFill>
                <a:schemeClr val="bg1"/>
              </a:solidFill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CD0C188B-04F1-4262-EDF6-63E6B1D1AD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6079" y="1921564"/>
            <a:ext cx="6615921" cy="3127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9526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F44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E0348E36-5357-E64F-22DA-CAFBE7E68BA3}"/>
              </a:ext>
            </a:extLst>
          </p:cNvPr>
          <p:cNvSpPr txBox="1"/>
          <p:nvPr/>
        </p:nvSpPr>
        <p:spPr>
          <a:xfrm>
            <a:off x="4178300" y="1310799"/>
            <a:ext cx="337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 u="sng" dirty="0">
                <a:solidFill>
                  <a:schemeClr val="tx2"/>
                </a:solidFill>
              </a:rPr>
              <a:t>Les solutions</a:t>
            </a:r>
            <a:endParaRPr lang="fr-FR" sz="1050" b="1" u="sng" dirty="0">
              <a:solidFill>
                <a:schemeClr val="tx2"/>
              </a:solidFill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15BAB8C-767D-9A6D-1089-E5AA307609EF}"/>
              </a:ext>
            </a:extLst>
          </p:cNvPr>
          <p:cNvSpPr txBox="1"/>
          <p:nvPr/>
        </p:nvSpPr>
        <p:spPr>
          <a:xfrm>
            <a:off x="1027043" y="2787868"/>
            <a:ext cx="9680714" cy="33424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l">
              <a:lnSpc>
                <a:spcPct val="70000"/>
              </a:lnSpc>
              <a:buChar char="•"/>
            </a:pPr>
            <a:r>
              <a:rPr lang="fr-FR" sz="3200" dirty="0">
                <a:latin typeface="+mj-lt"/>
              </a:rPr>
              <a:t>Twitter fait plusieurs efforts pour réduire son empreinte carbone.</a:t>
            </a:r>
          </a:p>
          <a:p>
            <a:pPr lvl="0" algn="l">
              <a:lnSpc>
                <a:spcPct val="70000"/>
              </a:lnSpc>
            </a:pPr>
            <a:endParaRPr lang="fr-FR" sz="3200" dirty="0">
              <a:latin typeface="+mj-lt"/>
            </a:endParaRPr>
          </a:p>
          <a:p>
            <a:pPr marL="342900" lvl="0" indent="-342900" algn="l">
              <a:lnSpc>
                <a:spcPct val="70000"/>
              </a:lnSpc>
              <a:buChar char="•"/>
            </a:pPr>
            <a:r>
              <a:rPr lang="fr-FR" sz="3200" dirty="0">
                <a:latin typeface="+mj-lt"/>
              </a:rPr>
              <a:t>Il utilisera l’électricité sans carbone et l'énergie renouvelable dans toutes ses opérations.</a:t>
            </a:r>
          </a:p>
          <a:p>
            <a:pPr lvl="0" algn="l">
              <a:lnSpc>
                <a:spcPct val="70000"/>
              </a:lnSpc>
            </a:pPr>
            <a:endParaRPr lang="fr-FR" sz="3200" dirty="0">
              <a:latin typeface="+mj-lt"/>
            </a:endParaRPr>
          </a:p>
          <a:p>
            <a:pPr marL="342900" lvl="0" indent="-342900" algn="l">
              <a:lnSpc>
                <a:spcPct val="70000"/>
              </a:lnSpc>
              <a:buChar char="•"/>
            </a:pPr>
            <a:r>
              <a:rPr lang="fr-FR" sz="3200" dirty="0">
                <a:latin typeface="+mj-lt"/>
              </a:rPr>
              <a:t>Twitter a plusieurs stratégie pour ouvrir la voie à son voyage vers le zéro net.</a:t>
            </a:r>
          </a:p>
          <a:p>
            <a:endParaRPr lang="fr-FR" sz="3200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450C1189-CDE5-C4B5-4389-96DF7285CB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586" y="480061"/>
            <a:ext cx="3280757" cy="2307808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10702576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8">
            <a:extLst>
              <a:ext uri="{FF2B5EF4-FFF2-40B4-BE49-F238E27FC236}">
                <a16:creationId xmlns:a16="http://schemas.microsoft.com/office/drawing/2014/main" id="{A4E37431-20F0-4DD6-84A9-ED2B64494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10">
            <a:extLst>
              <a:ext uri="{FF2B5EF4-FFF2-40B4-BE49-F238E27FC236}">
                <a16:creationId xmlns:a16="http://schemas.microsoft.com/office/drawing/2014/main" id="{0AE98B72-66C6-4AB4-AF0D-BA830DE86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12">
            <a:extLst>
              <a:ext uri="{FF2B5EF4-FFF2-40B4-BE49-F238E27FC236}">
                <a16:creationId xmlns:a16="http://schemas.microsoft.com/office/drawing/2014/main" id="{407EAFC6-733F-403D-BB4D-05A3A2874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14">
            <a:extLst>
              <a:ext uri="{FF2B5EF4-FFF2-40B4-BE49-F238E27FC236}">
                <a16:creationId xmlns:a16="http://schemas.microsoft.com/office/drawing/2014/main" id="{17A36730-4CB0-4F61-AD11-A44C976583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16">
            <a:extLst>
              <a:ext uri="{FF2B5EF4-FFF2-40B4-BE49-F238E27FC236}">
                <a16:creationId xmlns:a16="http://schemas.microsoft.com/office/drawing/2014/main" id="{C69C79E1-F916-4929-A4F3-DE763D4BFA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67334AB-16BD-4EC7-8C6B-4B51716009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78330" y="2349317"/>
            <a:ext cx="4412021" cy="1643002"/>
          </a:xfrm>
        </p:spPr>
        <p:txBody>
          <a:bodyPr anchor="b">
            <a:normAutofit/>
          </a:bodyPr>
          <a:lstStyle/>
          <a:p>
            <a:r>
              <a:rPr lang="fr-FR" sz="5400" b="1" dirty="0">
                <a:solidFill>
                  <a:schemeClr val="bg1"/>
                </a:solidFill>
                <a:latin typeface="+mn-lt"/>
              </a:rPr>
              <a:t>Conclusion</a:t>
            </a:r>
            <a:endParaRPr lang="fr-FR" sz="5400" dirty="0">
              <a:solidFill>
                <a:schemeClr val="bg1"/>
              </a:solidFill>
              <a:latin typeface="+mn-lt"/>
              <a:cs typeface="Calibri Light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FF6BF0CC-2234-3E1E-B6E5-027A28EEC8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4620" y="314941"/>
            <a:ext cx="3035067" cy="2110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822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8">
            <a:extLst>
              <a:ext uri="{FF2B5EF4-FFF2-40B4-BE49-F238E27FC236}">
                <a16:creationId xmlns:a16="http://schemas.microsoft.com/office/drawing/2014/main" id="{A4E37431-20F0-4DD6-84A9-ED2B64494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10">
            <a:extLst>
              <a:ext uri="{FF2B5EF4-FFF2-40B4-BE49-F238E27FC236}">
                <a16:creationId xmlns:a16="http://schemas.microsoft.com/office/drawing/2014/main" id="{0AE98B72-66C6-4AB4-AF0D-BA830DE86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12">
            <a:extLst>
              <a:ext uri="{FF2B5EF4-FFF2-40B4-BE49-F238E27FC236}">
                <a16:creationId xmlns:a16="http://schemas.microsoft.com/office/drawing/2014/main" id="{407EAFC6-733F-403D-BB4D-05A3A2874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14">
            <a:extLst>
              <a:ext uri="{FF2B5EF4-FFF2-40B4-BE49-F238E27FC236}">
                <a16:creationId xmlns:a16="http://schemas.microsoft.com/office/drawing/2014/main" id="{17A36730-4CB0-4F61-AD11-A44C976583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16">
            <a:extLst>
              <a:ext uri="{FF2B5EF4-FFF2-40B4-BE49-F238E27FC236}">
                <a16:creationId xmlns:a16="http://schemas.microsoft.com/office/drawing/2014/main" id="{C69C79E1-F916-4929-A4F3-DE763D4BFA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67334AB-16BD-4EC7-8C6B-4B51716009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740640" y="937381"/>
            <a:ext cx="6504838" cy="474956"/>
          </a:xfrm>
        </p:spPr>
        <p:txBody>
          <a:bodyPr anchor="b">
            <a:noAutofit/>
          </a:bodyPr>
          <a:lstStyle/>
          <a:p>
            <a:r>
              <a:rPr lang="fr-FR" sz="3200" b="1" dirty="0">
                <a:solidFill>
                  <a:schemeClr val="accent5">
                    <a:lumMod val="50000"/>
                  </a:schemeClr>
                </a:solidFill>
                <a:latin typeface="Bahnschrift" panose="020B0502040204020203" pitchFamily="34" charset="0"/>
                <a:cs typeface="Calibri Light"/>
              </a:rPr>
              <a:t>Twitter champion de la pollution    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BE735CE-9D63-A4CE-3824-C60BC95413B1}"/>
              </a:ext>
            </a:extLst>
          </p:cNvPr>
          <p:cNvSpPr txBox="1"/>
          <p:nvPr/>
        </p:nvSpPr>
        <p:spPr>
          <a:xfrm>
            <a:off x="427792" y="3026038"/>
            <a:ext cx="32695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b="1" dirty="0">
                <a:solidFill>
                  <a:schemeClr val="bg1"/>
                </a:solidFill>
              </a:rPr>
              <a:t>Introduction 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CD0C188B-04F1-4262-EDF6-63E6B1D1AD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6079" y="1921564"/>
            <a:ext cx="6615921" cy="3127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621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8">
            <a:extLst>
              <a:ext uri="{FF2B5EF4-FFF2-40B4-BE49-F238E27FC236}">
                <a16:creationId xmlns:a16="http://schemas.microsoft.com/office/drawing/2014/main" id="{A4E37431-20F0-4DD6-84A9-ED2B64494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10">
            <a:extLst>
              <a:ext uri="{FF2B5EF4-FFF2-40B4-BE49-F238E27FC236}">
                <a16:creationId xmlns:a16="http://schemas.microsoft.com/office/drawing/2014/main" id="{0AE98B72-66C6-4AB4-AF0D-BA830DE86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12">
            <a:extLst>
              <a:ext uri="{FF2B5EF4-FFF2-40B4-BE49-F238E27FC236}">
                <a16:creationId xmlns:a16="http://schemas.microsoft.com/office/drawing/2014/main" id="{407EAFC6-733F-403D-BB4D-05A3A2874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14">
            <a:extLst>
              <a:ext uri="{FF2B5EF4-FFF2-40B4-BE49-F238E27FC236}">
                <a16:creationId xmlns:a16="http://schemas.microsoft.com/office/drawing/2014/main" id="{17A36730-4CB0-4F61-AD11-A44C976583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16">
            <a:extLst>
              <a:ext uri="{FF2B5EF4-FFF2-40B4-BE49-F238E27FC236}">
                <a16:creationId xmlns:a16="http://schemas.microsoft.com/office/drawing/2014/main" id="{C69C79E1-F916-4929-A4F3-DE763D4BFA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67334AB-16BD-4EC7-8C6B-4B51716009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565913" y="500059"/>
            <a:ext cx="6634229" cy="474956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b">
            <a:normAutofit fontScale="90000"/>
          </a:bodyPr>
          <a:lstStyle/>
          <a:p>
            <a:r>
              <a:rPr lang="fr-FR" sz="3200" b="1" dirty="0">
                <a:solidFill>
                  <a:schemeClr val="accent5">
                    <a:lumMod val="50000"/>
                  </a:schemeClr>
                </a:solidFill>
                <a:latin typeface="Bahnschrift" panose="020B0502040204020203" pitchFamily="34" charset="0"/>
                <a:cs typeface="Calibri Light"/>
              </a:rPr>
              <a:t>Twitter champion de la pollution    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C8DF6B3-D4F4-C358-1447-5EA94C4FB8AC}"/>
              </a:ext>
            </a:extLst>
          </p:cNvPr>
          <p:cNvSpPr txBox="1"/>
          <p:nvPr/>
        </p:nvSpPr>
        <p:spPr>
          <a:xfrm>
            <a:off x="672800" y="2598002"/>
            <a:ext cx="42141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b="1" dirty="0">
                <a:solidFill>
                  <a:schemeClr val="bg1"/>
                </a:solidFill>
              </a:rPr>
              <a:t>Sommaire</a:t>
            </a:r>
            <a:r>
              <a:rPr lang="fr-FR" sz="3600" b="1" dirty="0">
                <a:solidFill>
                  <a:schemeClr val="bg1"/>
                </a:solidFill>
              </a:rPr>
              <a:t>                     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3AC26385-78C4-822B-C41C-5814C9CC0CD1}"/>
              </a:ext>
            </a:extLst>
          </p:cNvPr>
          <p:cNvSpPr txBox="1"/>
          <p:nvPr/>
        </p:nvSpPr>
        <p:spPr>
          <a:xfrm>
            <a:off x="6096000" y="1940327"/>
            <a:ext cx="557129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/>
              <a:t>▪</a:t>
            </a:r>
            <a:r>
              <a:rPr lang="fr-FR" sz="3200" b="1" dirty="0"/>
              <a:t>Présentation de Twitter</a:t>
            </a:r>
          </a:p>
          <a:p>
            <a:endParaRPr lang="fr-FR" sz="3200" b="1" dirty="0"/>
          </a:p>
          <a:p>
            <a:r>
              <a:rPr lang="fr-FR" sz="3200" b="1" dirty="0"/>
              <a:t>▪ Empreinte écologique</a:t>
            </a:r>
          </a:p>
          <a:p>
            <a:endParaRPr lang="fr-FR" sz="3200" b="1" dirty="0"/>
          </a:p>
          <a:p>
            <a:r>
              <a:rPr lang="fr-FR" sz="3200" b="1" dirty="0"/>
              <a:t>▪ Solution proposé par Twitter</a:t>
            </a:r>
          </a:p>
          <a:p>
            <a:endParaRPr lang="fr-FR" sz="3200" b="1" dirty="0"/>
          </a:p>
          <a:p>
            <a:r>
              <a:rPr lang="fr-FR" sz="3200" b="1" dirty="0"/>
              <a:t>▪ Conclusion</a:t>
            </a:r>
          </a:p>
        </p:txBody>
      </p:sp>
    </p:spTree>
    <p:extLst>
      <p:ext uri="{BB962C8B-B14F-4D97-AF65-F5344CB8AC3E}">
        <p14:creationId xmlns:p14="http://schemas.microsoft.com/office/powerpoint/2010/main" val="2652434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8">
            <a:extLst>
              <a:ext uri="{FF2B5EF4-FFF2-40B4-BE49-F238E27FC236}">
                <a16:creationId xmlns:a16="http://schemas.microsoft.com/office/drawing/2014/main" id="{A4E37431-20F0-4DD6-84A9-ED2B64494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10">
            <a:extLst>
              <a:ext uri="{FF2B5EF4-FFF2-40B4-BE49-F238E27FC236}">
                <a16:creationId xmlns:a16="http://schemas.microsoft.com/office/drawing/2014/main" id="{0AE98B72-66C6-4AB4-AF0D-BA830DE86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12">
            <a:extLst>
              <a:ext uri="{FF2B5EF4-FFF2-40B4-BE49-F238E27FC236}">
                <a16:creationId xmlns:a16="http://schemas.microsoft.com/office/drawing/2014/main" id="{407EAFC6-733F-403D-BB4D-05A3A2874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14">
            <a:extLst>
              <a:ext uri="{FF2B5EF4-FFF2-40B4-BE49-F238E27FC236}">
                <a16:creationId xmlns:a16="http://schemas.microsoft.com/office/drawing/2014/main" id="{17A36730-4CB0-4F61-AD11-A44C976583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16">
            <a:extLst>
              <a:ext uri="{FF2B5EF4-FFF2-40B4-BE49-F238E27FC236}">
                <a16:creationId xmlns:a16="http://schemas.microsoft.com/office/drawing/2014/main" id="{C69C79E1-F916-4929-A4F3-DE763D4BFA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67334AB-16BD-4EC7-8C6B-4B51716009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588347" y="293238"/>
            <a:ext cx="6504838" cy="474956"/>
          </a:xfrm>
        </p:spPr>
        <p:txBody>
          <a:bodyPr anchor="b">
            <a:noAutofit/>
          </a:bodyPr>
          <a:lstStyle/>
          <a:p>
            <a:r>
              <a:rPr lang="fr-FR" sz="2800" b="1" dirty="0">
                <a:solidFill>
                  <a:schemeClr val="accent5">
                    <a:lumMod val="50000"/>
                  </a:schemeClr>
                </a:solidFill>
                <a:latin typeface="Bahnschrift" panose="020B0502040204020203" pitchFamily="34" charset="0"/>
                <a:cs typeface="Calibri Light"/>
              </a:rPr>
              <a:t>Twitter champion de la pollution    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BE735CE-9D63-A4CE-3824-C60BC95413B1}"/>
              </a:ext>
            </a:extLst>
          </p:cNvPr>
          <p:cNvSpPr txBox="1"/>
          <p:nvPr/>
        </p:nvSpPr>
        <p:spPr>
          <a:xfrm>
            <a:off x="-53478" y="3044278"/>
            <a:ext cx="57406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b="1" dirty="0">
                <a:solidFill>
                  <a:schemeClr val="bg1"/>
                </a:solidFill>
                <a:latin typeface="+mn-lt"/>
              </a:rPr>
              <a:t>Présentation de Twitter</a:t>
            </a:r>
            <a:r>
              <a:rPr lang="fr-FR" sz="4400" b="1" dirty="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CD0C188B-04F1-4262-EDF6-63E6B1D1AD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6079" y="1921564"/>
            <a:ext cx="6615921" cy="3127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920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8" y="450222"/>
            <a:ext cx="6711020" cy="2781866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E5847E-EE5B-A773-890C-7E9351A24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321" y="733245"/>
            <a:ext cx="6108725" cy="2144162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chemeClr val="bg1"/>
                </a:solidFill>
                <a:ea typeface="+mj-lt"/>
                <a:cs typeface="+mj-lt"/>
              </a:rPr>
              <a:t> le 21 mars 2006</a:t>
            </a:r>
            <a:br>
              <a:rPr lang="en-US" sz="2800" b="1" dirty="0">
                <a:solidFill>
                  <a:schemeClr val="bg1"/>
                </a:solidFill>
                <a:ea typeface="+mj-lt"/>
                <a:cs typeface="+mj-lt"/>
              </a:rPr>
            </a:br>
            <a:r>
              <a:rPr lang="en-US" sz="2800" b="1" dirty="0">
                <a:solidFill>
                  <a:schemeClr val="bg1"/>
                </a:solidFill>
                <a:ea typeface="+mj-lt"/>
                <a:cs typeface="+mj-lt"/>
              </a:rPr>
              <a:t>Jack Dorsey, Evan Williams, Biz Stone et Noah Glass</a:t>
            </a:r>
            <a:br>
              <a:rPr lang="en-US" sz="2800" b="1" dirty="0">
                <a:solidFill>
                  <a:schemeClr val="bg1"/>
                </a:solidFill>
                <a:ea typeface="+mj-lt"/>
                <a:cs typeface="+mj-lt"/>
              </a:rPr>
            </a:br>
            <a:br>
              <a:rPr lang="en-US" sz="2800" b="1" dirty="0">
                <a:ea typeface="+mj-lt"/>
                <a:cs typeface="+mj-lt"/>
              </a:rPr>
            </a:br>
            <a:r>
              <a:rPr lang="en-US" sz="2800" b="1" dirty="0">
                <a:solidFill>
                  <a:schemeClr val="bg1"/>
                </a:solidFill>
                <a:ea typeface="+mj-lt"/>
                <a:cs typeface="+mj-lt"/>
              </a:rPr>
              <a:t>Elon Musk en 2022</a:t>
            </a:r>
            <a:endParaRPr lang="en-US" sz="3600" b="1" dirty="0">
              <a:solidFill>
                <a:schemeClr val="bg1"/>
              </a:solidFill>
              <a:cs typeface="Calibri Light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5169340-65CE-40F2-B3C8-B9D474178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39089" y="455365"/>
            <a:ext cx="4371502" cy="2776721"/>
          </a:xfrm>
          <a:prstGeom prst="rect">
            <a:avLst/>
          </a:prstGeom>
          <a:solidFill>
            <a:srgbClr val="D7B383">
              <a:alpha val="2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8B1D4B7C-4982-C314-3D2D-705AC942BE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1721" y="817486"/>
            <a:ext cx="3946237" cy="2052043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2A8B9026-04DF-499B-A388-67FCB7435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7505" y="3395972"/>
            <a:ext cx="1332806" cy="1417320"/>
          </a:xfrm>
          <a:prstGeom prst="rect">
            <a:avLst/>
          </a:prstGeom>
          <a:solidFill>
            <a:srgbClr val="D7B383">
              <a:alpha val="95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5CC4153-3F0D-4F4C-8F12-E8FC3FA40A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4" y="4965192"/>
            <a:ext cx="1338257" cy="1417320"/>
          </a:xfrm>
          <a:prstGeom prst="rect">
            <a:avLst/>
          </a:prstGeom>
          <a:solidFill>
            <a:srgbClr val="17437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75100" y="3395974"/>
            <a:ext cx="5193903" cy="3006661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A1A56708-7577-F55A-E664-44727EEBBC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0" y="3648548"/>
            <a:ext cx="4597423" cy="2481864"/>
          </a:xfrm>
        </p:spPr>
        <p:txBody>
          <a:bodyPr anchor="ctr">
            <a:normAutofit/>
          </a:bodyPr>
          <a:lstStyle/>
          <a:p>
            <a:r>
              <a:rPr lang="en-US" sz="1900" b="1" dirty="0" err="1">
                <a:cs typeface="Calibri" panose="020F0502020204030204"/>
              </a:rPr>
              <a:t>Effectif</a:t>
            </a:r>
            <a:r>
              <a:rPr lang="en-US" sz="1900" b="1" dirty="0">
                <a:cs typeface="Calibri" panose="020F0502020204030204"/>
              </a:rPr>
              <a:t> </a:t>
            </a:r>
            <a:r>
              <a:rPr lang="en-US" sz="1900" dirty="0">
                <a:cs typeface="Calibri" panose="020F0502020204030204"/>
              </a:rPr>
              <a:t>: 3500 employés </a:t>
            </a:r>
          </a:p>
          <a:p>
            <a:r>
              <a:rPr lang="en-US" sz="1900" b="1" dirty="0" err="1">
                <a:cs typeface="Calibri" panose="020F0502020204030204"/>
              </a:rPr>
              <a:t>Captalisation</a:t>
            </a:r>
            <a:r>
              <a:rPr lang="en-US" sz="1900" b="1" dirty="0">
                <a:cs typeface="Calibri" panose="020F0502020204030204"/>
              </a:rPr>
              <a:t> </a:t>
            </a:r>
            <a:r>
              <a:rPr lang="en-US" sz="1900" dirty="0">
                <a:cs typeface="Calibri" panose="020F0502020204030204"/>
              </a:rPr>
              <a:t>: 38.6 Milliard de dollars</a:t>
            </a:r>
          </a:p>
          <a:p>
            <a:r>
              <a:rPr lang="en-US" sz="1900" b="1" dirty="0">
                <a:cs typeface="Calibri" panose="020F0502020204030204"/>
              </a:rPr>
              <a:t>Chiffre d'affaire </a:t>
            </a:r>
            <a:r>
              <a:rPr lang="en-US" sz="1900" dirty="0">
                <a:cs typeface="Calibri" panose="020F0502020204030204"/>
              </a:rPr>
              <a:t>:  5 ,08 Milliard de dollars</a:t>
            </a:r>
          </a:p>
          <a:p>
            <a:pPr>
              <a:buFont typeface="Calibri" panose="020B0604020202020204" pitchFamily="34" charset="0"/>
              <a:buChar char="-"/>
            </a:pPr>
            <a:endParaRPr lang="en-US" sz="1900" dirty="0">
              <a:cs typeface="Calibri" panose="020F0502020204030204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656D4A3-B550-45B7-A4A3-7E1E528901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39089" y="3390832"/>
            <a:ext cx="4371502" cy="2991680"/>
          </a:xfrm>
          <a:prstGeom prst="rect">
            <a:avLst/>
          </a:prstGeom>
          <a:solidFill>
            <a:srgbClr val="D7B383">
              <a:alpha val="2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00273591-69A8-7D38-2283-53ECEE8FC8E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1" b="11974"/>
          <a:stretch/>
        </p:blipFill>
        <p:spPr>
          <a:xfrm>
            <a:off x="7551721" y="3909699"/>
            <a:ext cx="3946237" cy="1953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829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F44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4E1E22C5-7371-3F75-A978-EC2BB653E8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975360"/>
            <a:ext cx="10905066" cy="490727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409C8F5-3F86-AF06-071F-3C33A30D00BB}"/>
              </a:ext>
            </a:extLst>
          </p:cNvPr>
          <p:cNvSpPr txBox="1"/>
          <p:nvPr/>
        </p:nvSpPr>
        <p:spPr>
          <a:xfrm>
            <a:off x="1127504" y="1450196"/>
            <a:ext cx="4096589" cy="1477328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Calibri"/>
              <a:buChar char="-"/>
            </a:pPr>
            <a:endParaRPr lang="en-US" dirty="0">
              <a:cs typeface="Calibri"/>
            </a:endParaRPr>
          </a:p>
          <a:p>
            <a:pPr marL="285750" indent="-285750">
              <a:buFont typeface="Calibri"/>
              <a:buChar char="-"/>
            </a:pPr>
            <a:r>
              <a:rPr lang="en-US" dirty="0">
                <a:cs typeface="Calibri"/>
              </a:rPr>
              <a:t>Un blog / Un tchat public / un réseau social</a:t>
            </a:r>
          </a:p>
          <a:p>
            <a:pPr marL="285750" indent="-285750">
              <a:buFont typeface="Calibri"/>
              <a:buChar char="-"/>
            </a:pP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2483A6C2-63E9-0269-F051-557BB857598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111" t="18081" r="13613" b="15257"/>
          <a:stretch/>
        </p:blipFill>
        <p:spPr>
          <a:xfrm rot="-1440000">
            <a:off x="9204280" y="1921618"/>
            <a:ext cx="1872952" cy="1108293"/>
          </a:xfrm>
          <a:prstGeom prst="rect">
            <a:avLst/>
          </a:prstGeo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43539CBB-AF15-242E-6767-DE319D75D35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806" t="19391" r="3665" b="23438"/>
          <a:stretch/>
        </p:blipFill>
        <p:spPr>
          <a:xfrm>
            <a:off x="1518249" y="3317155"/>
            <a:ext cx="3850561" cy="175003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0C2FBAC-58EC-E06E-DBF8-95D19B30E947}"/>
              </a:ext>
            </a:extLst>
          </p:cNvPr>
          <p:cNvSpPr txBox="1"/>
          <p:nvPr/>
        </p:nvSpPr>
        <p:spPr>
          <a:xfrm>
            <a:off x="2562044" y="4688935"/>
            <a:ext cx="235373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10 000 Tweets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766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8">
            <a:extLst>
              <a:ext uri="{FF2B5EF4-FFF2-40B4-BE49-F238E27FC236}">
                <a16:creationId xmlns:a16="http://schemas.microsoft.com/office/drawing/2014/main" id="{A4E37431-20F0-4DD6-84A9-ED2B64494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10">
            <a:extLst>
              <a:ext uri="{FF2B5EF4-FFF2-40B4-BE49-F238E27FC236}">
                <a16:creationId xmlns:a16="http://schemas.microsoft.com/office/drawing/2014/main" id="{0AE98B72-66C6-4AB4-AF0D-BA830DE86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12">
            <a:extLst>
              <a:ext uri="{FF2B5EF4-FFF2-40B4-BE49-F238E27FC236}">
                <a16:creationId xmlns:a16="http://schemas.microsoft.com/office/drawing/2014/main" id="{407EAFC6-733F-403D-BB4D-05A3A2874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14">
            <a:extLst>
              <a:ext uri="{FF2B5EF4-FFF2-40B4-BE49-F238E27FC236}">
                <a16:creationId xmlns:a16="http://schemas.microsoft.com/office/drawing/2014/main" id="{17A36730-4CB0-4F61-AD11-A44C976583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16">
            <a:extLst>
              <a:ext uri="{FF2B5EF4-FFF2-40B4-BE49-F238E27FC236}">
                <a16:creationId xmlns:a16="http://schemas.microsoft.com/office/drawing/2014/main" id="{C69C79E1-F916-4929-A4F3-DE763D4BFA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67334AB-16BD-4EC7-8C6B-4B51716009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740640" y="937381"/>
            <a:ext cx="6504838" cy="474956"/>
          </a:xfrm>
        </p:spPr>
        <p:txBody>
          <a:bodyPr anchor="b">
            <a:noAutofit/>
          </a:bodyPr>
          <a:lstStyle/>
          <a:p>
            <a:r>
              <a:rPr lang="fr-FR" sz="3200" b="1" dirty="0">
                <a:solidFill>
                  <a:schemeClr val="accent5">
                    <a:lumMod val="50000"/>
                  </a:schemeClr>
                </a:solidFill>
                <a:latin typeface="Bahnschrift" panose="020B0502040204020203" pitchFamily="34" charset="0"/>
                <a:cs typeface="Calibri Light"/>
              </a:rPr>
              <a:t>Twitter champion de la pollution    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BE735CE-9D63-A4CE-3824-C60BC95413B1}"/>
              </a:ext>
            </a:extLst>
          </p:cNvPr>
          <p:cNvSpPr txBox="1"/>
          <p:nvPr/>
        </p:nvSpPr>
        <p:spPr>
          <a:xfrm>
            <a:off x="198784" y="3287648"/>
            <a:ext cx="538956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b="1" dirty="0">
                <a:solidFill>
                  <a:schemeClr val="bg1"/>
                </a:solidFill>
                <a:latin typeface="+mn-lt"/>
              </a:rPr>
              <a:t>Empreinte écologique</a:t>
            </a:r>
            <a:br>
              <a:rPr lang="fr-FR" sz="4400" b="1" dirty="0">
                <a:solidFill>
                  <a:schemeClr val="bg1"/>
                </a:solidFill>
                <a:latin typeface="+mn-lt"/>
              </a:rPr>
            </a:br>
            <a:r>
              <a:rPr lang="fr-FR" sz="4400" b="1" dirty="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CD0C188B-04F1-4262-EDF6-63E6B1D1AD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6079" y="1921564"/>
            <a:ext cx="6615921" cy="3127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944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F44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E0348E36-5357-E64F-22DA-CAFBE7E68BA3}"/>
              </a:ext>
            </a:extLst>
          </p:cNvPr>
          <p:cNvSpPr txBox="1"/>
          <p:nvPr/>
        </p:nvSpPr>
        <p:spPr>
          <a:xfrm>
            <a:off x="1152906" y="1172370"/>
            <a:ext cx="27034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u="sng" dirty="0"/>
              <a:t>Définition</a:t>
            </a:r>
            <a:r>
              <a:rPr lang="fr-FR" sz="3200" dirty="0"/>
              <a:t> 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50E48BB7-7D65-C592-1488-544352808233}"/>
              </a:ext>
            </a:extLst>
          </p:cNvPr>
          <p:cNvSpPr txBox="1"/>
          <p:nvPr/>
        </p:nvSpPr>
        <p:spPr>
          <a:xfrm>
            <a:off x="649357" y="2002155"/>
            <a:ext cx="571168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Représente le taux de pollution et de CO2 émis à la nature par les entreprises numériques .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21DBFFD2-3DCF-E74F-147A-FC18CABD42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1044" y="480060"/>
            <a:ext cx="5353943" cy="275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E8D81782-7FC1-88EA-9913-DEEA397FEC86}"/>
              </a:ext>
            </a:extLst>
          </p:cNvPr>
          <p:cNvSpPr txBox="1"/>
          <p:nvPr/>
        </p:nvSpPr>
        <p:spPr>
          <a:xfrm>
            <a:off x="649356" y="3669453"/>
            <a:ext cx="1088003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1800" dirty="0">
              <a:solidFill>
                <a:srgbClr val="002060"/>
              </a:solidFill>
            </a:endParaRPr>
          </a:p>
          <a:p>
            <a:endParaRPr lang="fr-FR" dirty="0">
              <a:solidFill>
                <a:srgbClr val="002060"/>
              </a:solidFill>
            </a:endParaRPr>
          </a:p>
          <a:p>
            <a:r>
              <a:rPr lang="fr-FR" sz="2400" b="1" dirty="0">
                <a:solidFill>
                  <a:srgbClr val="002060"/>
                </a:solidFill>
              </a:rPr>
              <a:t>1 </a:t>
            </a:r>
            <a:r>
              <a:rPr lang="fr-FR" sz="2400" b="1" dirty="0"/>
              <a:t>tweet consomme </a:t>
            </a:r>
            <a:r>
              <a:rPr lang="fr-FR" sz="2400" b="1" dirty="0">
                <a:solidFill>
                  <a:srgbClr val="002060"/>
                </a:solidFill>
              </a:rPr>
              <a:t>0,025Wh d’</a:t>
            </a:r>
            <a:r>
              <a:rPr lang="fr-FR" sz="2400" b="1" dirty="0" err="1">
                <a:solidFill>
                  <a:srgbClr val="002060"/>
                </a:solidFill>
              </a:rPr>
              <a:t>éléctricité</a:t>
            </a:r>
            <a:r>
              <a:rPr lang="fr-FR" sz="2400" b="1" dirty="0">
                <a:solidFill>
                  <a:srgbClr val="002060"/>
                </a:solidFill>
              </a:rPr>
              <a:t> </a:t>
            </a:r>
            <a:r>
              <a:rPr lang="fr-FR" sz="2400" b="1" dirty="0"/>
              <a:t>et</a:t>
            </a:r>
            <a:r>
              <a:rPr lang="fr-FR" sz="2400" b="1" dirty="0">
                <a:solidFill>
                  <a:srgbClr val="002060"/>
                </a:solidFill>
              </a:rPr>
              <a:t>  50 millions </a:t>
            </a:r>
            <a:r>
              <a:rPr lang="fr-FR" sz="2400" b="1" dirty="0"/>
              <a:t>de tweets par jour 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18" name="Flèche : bas 17">
            <a:extLst>
              <a:ext uri="{FF2B5EF4-FFF2-40B4-BE49-F238E27FC236}">
                <a16:creationId xmlns:a16="http://schemas.microsoft.com/office/drawing/2014/main" id="{8C8043EC-C630-99F1-A289-FE56ABE7D3DE}"/>
              </a:ext>
            </a:extLst>
          </p:cNvPr>
          <p:cNvSpPr/>
          <p:nvPr/>
        </p:nvSpPr>
        <p:spPr>
          <a:xfrm rot="16200000">
            <a:off x="2196418" y="4737642"/>
            <a:ext cx="530087" cy="1324665"/>
          </a:xfrm>
          <a:prstGeom prst="downArrow">
            <a:avLst>
              <a:gd name="adj1" fmla="val 50000"/>
              <a:gd name="adj2" fmla="val 48461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C1A08361-85CC-CA5A-070C-3F365BF6BC82}"/>
              </a:ext>
            </a:extLst>
          </p:cNvPr>
          <p:cNvSpPr txBox="1"/>
          <p:nvPr/>
        </p:nvSpPr>
        <p:spPr>
          <a:xfrm>
            <a:off x="3600806" y="5063645"/>
            <a:ext cx="51551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Twitter génère </a:t>
            </a:r>
            <a:r>
              <a:rPr lang="fr-FR" sz="2400" b="1" dirty="0">
                <a:solidFill>
                  <a:srgbClr val="002060"/>
                </a:solidFill>
              </a:rPr>
              <a:t>1 tonne de CO2 </a:t>
            </a:r>
            <a:r>
              <a:rPr lang="fr-FR" sz="2400" b="1" dirty="0"/>
              <a:t>/ </a:t>
            </a:r>
            <a:r>
              <a:rPr lang="fr-FR" sz="2400" b="1" dirty="0">
                <a:solidFill>
                  <a:srgbClr val="002060"/>
                </a:solidFill>
              </a:rPr>
              <a:t>jour</a:t>
            </a:r>
          </a:p>
          <a:p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42680226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F44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E0348E36-5357-E64F-22DA-CAFBE7E68BA3}"/>
              </a:ext>
            </a:extLst>
          </p:cNvPr>
          <p:cNvSpPr txBox="1"/>
          <p:nvPr/>
        </p:nvSpPr>
        <p:spPr>
          <a:xfrm>
            <a:off x="1325217" y="1149962"/>
            <a:ext cx="98066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 u="sng" dirty="0">
                <a:solidFill>
                  <a:schemeClr val="tx2">
                    <a:lumMod val="50000"/>
                  </a:schemeClr>
                </a:solidFill>
              </a:rPr>
              <a:t>Comment un tweet peut </a:t>
            </a:r>
            <a:r>
              <a:rPr lang="fr-FR" sz="3600" b="1" u="sng" dirty="0" err="1">
                <a:solidFill>
                  <a:schemeClr val="tx2">
                    <a:lumMod val="50000"/>
                  </a:schemeClr>
                </a:solidFill>
              </a:rPr>
              <a:t>génèrer</a:t>
            </a:r>
            <a:r>
              <a:rPr lang="fr-FR" sz="3600" b="1" u="sng" dirty="0">
                <a:solidFill>
                  <a:schemeClr val="tx2">
                    <a:lumMod val="50000"/>
                  </a:schemeClr>
                </a:solidFill>
              </a:rPr>
              <a:t> autant de CO2 ?</a:t>
            </a:r>
          </a:p>
          <a:p>
            <a:pPr algn="ctr"/>
            <a:endParaRPr lang="fr-FR" sz="3600" b="1" u="sng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15BAB8C-767D-9A6D-1089-E5AA307609EF}"/>
              </a:ext>
            </a:extLst>
          </p:cNvPr>
          <p:cNvSpPr txBox="1"/>
          <p:nvPr/>
        </p:nvSpPr>
        <p:spPr>
          <a:xfrm>
            <a:off x="1027043" y="2787868"/>
            <a:ext cx="968071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3200" dirty="0"/>
              <a:t>Utilisation du </a:t>
            </a:r>
            <a:r>
              <a:rPr lang="fr-FR" sz="3200" dirty="0">
                <a:solidFill>
                  <a:schemeClr val="accent1">
                    <a:lumMod val="50000"/>
                  </a:schemeClr>
                </a:solidFill>
              </a:rPr>
              <a:t>charbon</a:t>
            </a:r>
            <a:r>
              <a:rPr lang="fr-FR" sz="3200" dirty="0"/>
              <a:t> et du </a:t>
            </a:r>
            <a:r>
              <a:rPr lang="fr-FR" sz="3200" dirty="0">
                <a:solidFill>
                  <a:schemeClr val="accent1">
                    <a:lumMod val="50000"/>
                  </a:schemeClr>
                </a:solidFill>
              </a:rPr>
              <a:t>nucléaire</a:t>
            </a:r>
            <a:r>
              <a:rPr lang="fr-FR" sz="3200" dirty="0"/>
              <a:t> comme source d'électricité. </a:t>
            </a:r>
          </a:p>
          <a:p>
            <a:r>
              <a:rPr lang="fr-FR" sz="3200" dirty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3200" dirty="0">
                <a:solidFill>
                  <a:schemeClr val="accent1">
                    <a:lumMod val="50000"/>
                  </a:schemeClr>
                </a:solidFill>
              </a:rPr>
              <a:t>Datacenters</a:t>
            </a:r>
            <a:r>
              <a:rPr lang="fr-FR" sz="3200" dirty="0"/>
              <a:t>: ce sont des centres ou toutes les informations de l’entreprise sont stockés.</a:t>
            </a:r>
          </a:p>
          <a:p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220245755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475</TotalTime>
  <Words>311</Words>
  <Application>Microsoft Office PowerPoint</Application>
  <PresentationFormat>Grand écran</PresentationFormat>
  <Paragraphs>58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8" baseType="lpstr">
      <vt:lpstr>Arial</vt:lpstr>
      <vt:lpstr>Bahnschrift</vt:lpstr>
      <vt:lpstr>Calibri</vt:lpstr>
      <vt:lpstr>Calibri Light</vt:lpstr>
      <vt:lpstr>Thème Office</vt:lpstr>
      <vt:lpstr>Twitter champion de la pollution    </vt:lpstr>
      <vt:lpstr>Twitter champion de la pollution    </vt:lpstr>
      <vt:lpstr>Twitter champion de la pollution    </vt:lpstr>
      <vt:lpstr>Twitter champion de la pollution    </vt:lpstr>
      <vt:lpstr> le 21 mars 2006 Jack Dorsey, Evan Williams, Biz Stone et Noah Glass  Elon Musk en 2022</vt:lpstr>
      <vt:lpstr>Présentation PowerPoint</vt:lpstr>
      <vt:lpstr>Twitter champion de la pollution    </vt:lpstr>
      <vt:lpstr>Présentation PowerPoint</vt:lpstr>
      <vt:lpstr>Présentation PowerPoint</vt:lpstr>
      <vt:lpstr>Comment les datacenters fonctionent ? </vt:lpstr>
      <vt:lpstr>Twitter champion de la pollution    </vt:lpstr>
      <vt:lpstr>Présentation PowerPoint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hiba oumsid</cp:lastModifiedBy>
  <cp:revision>148</cp:revision>
  <dcterms:created xsi:type="dcterms:W3CDTF">2023-01-08T21:10:57Z</dcterms:created>
  <dcterms:modified xsi:type="dcterms:W3CDTF">2023-01-11T22:26:40Z</dcterms:modified>
</cp:coreProperties>
</file>