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64E0F4-285C-47D0-BFD3-F68D4A60058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7CC97C9-EAFB-447D-9A4D-6878640A214E}">
      <dgm:prSet custT="1"/>
      <dgm:spPr/>
      <dgm:t>
        <a:bodyPr/>
        <a:lstStyle/>
        <a:p>
          <a:pPr>
            <a:defRPr cap="all"/>
          </a:pPr>
          <a:r>
            <a:rPr lang="en-001" sz="1600" dirty="0"/>
            <a:t>B</a:t>
          </a:r>
          <a:r>
            <a:rPr lang="en-GB" sz="1600" dirty="0" err="1"/>
            <a:t>uilding</a:t>
          </a:r>
          <a:r>
            <a:rPr lang="en-GB" sz="1600" dirty="0"/>
            <a:t> a machine learning model to classify different types of </a:t>
          </a:r>
          <a:r>
            <a:rPr lang="en-001" sz="1600" dirty="0"/>
            <a:t>recycling materials </a:t>
          </a:r>
          <a:r>
            <a:rPr lang="en-GB" sz="1600" dirty="0"/>
            <a:t>based on images. </a:t>
          </a:r>
          <a:endParaRPr lang="en-US" sz="1600" dirty="0"/>
        </a:p>
      </dgm:t>
    </dgm:pt>
    <dgm:pt modelId="{66DD86C2-1A65-4991-8FA3-28402901E7E2}" type="parTrans" cxnId="{30F71FB8-6D3C-43F5-A23D-DC81B833E7F3}">
      <dgm:prSet/>
      <dgm:spPr/>
      <dgm:t>
        <a:bodyPr/>
        <a:lstStyle/>
        <a:p>
          <a:endParaRPr lang="en-US"/>
        </a:p>
      </dgm:t>
    </dgm:pt>
    <dgm:pt modelId="{A3AE16FD-AA95-42C8-BB15-82A497C13C26}" type="sibTrans" cxnId="{30F71FB8-6D3C-43F5-A23D-DC81B833E7F3}">
      <dgm:prSet/>
      <dgm:spPr/>
      <dgm:t>
        <a:bodyPr/>
        <a:lstStyle/>
        <a:p>
          <a:endParaRPr lang="en-US"/>
        </a:p>
      </dgm:t>
    </dgm:pt>
    <dgm:pt modelId="{8FA9BEC9-F753-45F9-9792-BA0319AEF45C}">
      <dgm:prSet custT="1"/>
      <dgm:spPr/>
      <dgm:t>
        <a:bodyPr/>
        <a:lstStyle/>
        <a:p>
          <a:pPr>
            <a:defRPr cap="all"/>
          </a:pPr>
          <a:r>
            <a:rPr lang="en-GB" sz="1600" dirty="0"/>
            <a:t>The goal is to train the model on standard images and test it on real-world images to see how well it can identify different categories of </a:t>
          </a:r>
          <a:r>
            <a:rPr lang="en-001" sz="1600" dirty="0"/>
            <a:t>materials.</a:t>
          </a:r>
          <a:endParaRPr lang="en-US" sz="1600" dirty="0"/>
        </a:p>
      </dgm:t>
    </dgm:pt>
    <dgm:pt modelId="{FB6F33EE-113F-4B8B-84CE-88A7406FDA48}" type="parTrans" cxnId="{72E70484-D739-4EA5-B8D6-888B740A2D64}">
      <dgm:prSet/>
      <dgm:spPr/>
      <dgm:t>
        <a:bodyPr/>
        <a:lstStyle/>
        <a:p>
          <a:endParaRPr lang="en-US"/>
        </a:p>
      </dgm:t>
    </dgm:pt>
    <dgm:pt modelId="{B4C56398-9035-421D-84B1-592266611010}" type="sibTrans" cxnId="{72E70484-D739-4EA5-B8D6-888B740A2D64}">
      <dgm:prSet/>
      <dgm:spPr/>
      <dgm:t>
        <a:bodyPr/>
        <a:lstStyle/>
        <a:p>
          <a:endParaRPr lang="en-US"/>
        </a:p>
      </dgm:t>
    </dgm:pt>
    <dgm:pt modelId="{3251A174-FDCF-4304-A662-7E382BEB3AF7}" type="pres">
      <dgm:prSet presAssocID="{1164E0F4-285C-47D0-BFD3-F68D4A600585}" presName="root" presStyleCnt="0">
        <dgm:presLayoutVars>
          <dgm:dir/>
          <dgm:resizeHandles val="exact"/>
        </dgm:presLayoutVars>
      </dgm:prSet>
      <dgm:spPr/>
    </dgm:pt>
    <dgm:pt modelId="{D275C521-977E-4AB8-9430-B3EE03E2C0E2}" type="pres">
      <dgm:prSet presAssocID="{57CC97C9-EAFB-447D-9A4D-6878640A214E}" presName="compNode" presStyleCnt="0"/>
      <dgm:spPr/>
    </dgm:pt>
    <dgm:pt modelId="{6087DB1E-9F85-439D-88BE-2B987DB58506}" type="pres">
      <dgm:prSet presAssocID="{57CC97C9-EAFB-447D-9A4D-6878640A214E}" presName="iconBgRect" presStyleLbl="bgShp" presStyleIdx="0" presStyleCnt="2"/>
      <dgm:spPr/>
    </dgm:pt>
    <dgm:pt modelId="{28845AB1-4581-4806-98C1-4223C186F50B}" type="pres">
      <dgm:prSet presAssocID="{57CC97C9-EAFB-447D-9A4D-6878640A214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998B8F91-BD55-4FE5-9976-24FAFF0CE6D1}" type="pres">
      <dgm:prSet presAssocID="{57CC97C9-EAFB-447D-9A4D-6878640A214E}" presName="spaceRect" presStyleCnt="0"/>
      <dgm:spPr/>
    </dgm:pt>
    <dgm:pt modelId="{90768E57-DB2A-4A0B-848F-EB5D692D9029}" type="pres">
      <dgm:prSet presAssocID="{57CC97C9-EAFB-447D-9A4D-6878640A214E}" presName="textRect" presStyleLbl="revTx" presStyleIdx="0" presStyleCnt="2" custScaleX="126668">
        <dgm:presLayoutVars>
          <dgm:chMax val="1"/>
          <dgm:chPref val="1"/>
        </dgm:presLayoutVars>
      </dgm:prSet>
      <dgm:spPr/>
    </dgm:pt>
    <dgm:pt modelId="{023173F5-DE71-40BB-B7EA-469E7A552C3D}" type="pres">
      <dgm:prSet presAssocID="{A3AE16FD-AA95-42C8-BB15-82A497C13C26}" presName="sibTrans" presStyleCnt="0"/>
      <dgm:spPr/>
    </dgm:pt>
    <dgm:pt modelId="{DCCE6928-875A-411A-8978-29B5FC3C0FA3}" type="pres">
      <dgm:prSet presAssocID="{8FA9BEC9-F753-45F9-9792-BA0319AEF45C}" presName="compNode" presStyleCnt="0"/>
      <dgm:spPr/>
    </dgm:pt>
    <dgm:pt modelId="{E024237A-5C03-4FF7-9EA9-B0141EA09075}" type="pres">
      <dgm:prSet presAssocID="{8FA9BEC9-F753-45F9-9792-BA0319AEF45C}" presName="iconBgRect" presStyleLbl="bgShp" presStyleIdx="1" presStyleCnt="2"/>
      <dgm:spPr/>
    </dgm:pt>
    <dgm:pt modelId="{B83C652A-160A-487D-BF7F-A58E2BCD818F}" type="pres">
      <dgm:prSet presAssocID="{8FA9BEC9-F753-45F9-9792-BA0319AEF45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CAC3E66F-C911-47BB-B4E1-86B98AB08C72}" type="pres">
      <dgm:prSet presAssocID="{8FA9BEC9-F753-45F9-9792-BA0319AEF45C}" presName="spaceRect" presStyleCnt="0"/>
      <dgm:spPr/>
    </dgm:pt>
    <dgm:pt modelId="{D24F8756-B29A-408C-87FC-19BFD62DBF88}" type="pres">
      <dgm:prSet presAssocID="{8FA9BEC9-F753-45F9-9792-BA0319AEF45C}" presName="textRect" presStyleLbl="revTx" presStyleIdx="1" presStyleCnt="2" custScaleX="142719" custScaleY="125033">
        <dgm:presLayoutVars>
          <dgm:chMax val="1"/>
          <dgm:chPref val="1"/>
        </dgm:presLayoutVars>
      </dgm:prSet>
      <dgm:spPr/>
    </dgm:pt>
  </dgm:ptLst>
  <dgm:cxnLst>
    <dgm:cxn modelId="{B4EF1B6A-8F46-4EED-AD6B-C74A4064F7F7}" type="presOf" srcId="{8FA9BEC9-F753-45F9-9792-BA0319AEF45C}" destId="{D24F8756-B29A-408C-87FC-19BFD62DBF88}" srcOrd="0" destOrd="0" presId="urn:microsoft.com/office/officeart/2018/5/layout/IconCircleLabelList"/>
    <dgm:cxn modelId="{72E70484-D739-4EA5-B8D6-888B740A2D64}" srcId="{1164E0F4-285C-47D0-BFD3-F68D4A600585}" destId="{8FA9BEC9-F753-45F9-9792-BA0319AEF45C}" srcOrd="1" destOrd="0" parTransId="{FB6F33EE-113F-4B8B-84CE-88A7406FDA48}" sibTransId="{B4C56398-9035-421D-84B1-592266611010}"/>
    <dgm:cxn modelId="{30F71FB8-6D3C-43F5-A23D-DC81B833E7F3}" srcId="{1164E0F4-285C-47D0-BFD3-F68D4A600585}" destId="{57CC97C9-EAFB-447D-9A4D-6878640A214E}" srcOrd="0" destOrd="0" parTransId="{66DD86C2-1A65-4991-8FA3-28402901E7E2}" sibTransId="{A3AE16FD-AA95-42C8-BB15-82A497C13C26}"/>
    <dgm:cxn modelId="{D1E3F6C0-710A-413B-A841-6E1416EE26CA}" type="presOf" srcId="{57CC97C9-EAFB-447D-9A4D-6878640A214E}" destId="{90768E57-DB2A-4A0B-848F-EB5D692D9029}" srcOrd="0" destOrd="0" presId="urn:microsoft.com/office/officeart/2018/5/layout/IconCircleLabelList"/>
    <dgm:cxn modelId="{389FCDE6-2BA0-4F8B-83AB-F108F463F29A}" type="presOf" srcId="{1164E0F4-285C-47D0-BFD3-F68D4A600585}" destId="{3251A174-FDCF-4304-A662-7E382BEB3AF7}" srcOrd="0" destOrd="0" presId="urn:microsoft.com/office/officeart/2018/5/layout/IconCircleLabelList"/>
    <dgm:cxn modelId="{C0C9ABE0-1A55-4C4B-B576-908F3862D0A0}" type="presParOf" srcId="{3251A174-FDCF-4304-A662-7E382BEB3AF7}" destId="{D275C521-977E-4AB8-9430-B3EE03E2C0E2}" srcOrd="0" destOrd="0" presId="urn:microsoft.com/office/officeart/2018/5/layout/IconCircleLabelList"/>
    <dgm:cxn modelId="{63938E80-1B62-49B7-802A-52DFF8853ABB}" type="presParOf" srcId="{D275C521-977E-4AB8-9430-B3EE03E2C0E2}" destId="{6087DB1E-9F85-439D-88BE-2B987DB58506}" srcOrd="0" destOrd="0" presId="urn:microsoft.com/office/officeart/2018/5/layout/IconCircleLabelList"/>
    <dgm:cxn modelId="{2993B9EC-CD23-4628-8F40-43C345290F40}" type="presParOf" srcId="{D275C521-977E-4AB8-9430-B3EE03E2C0E2}" destId="{28845AB1-4581-4806-98C1-4223C186F50B}" srcOrd="1" destOrd="0" presId="urn:microsoft.com/office/officeart/2018/5/layout/IconCircleLabelList"/>
    <dgm:cxn modelId="{9631D1B1-1086-4557-9614-36928B9333D4}" type="presParOf" srcId="{D275C521-977E-4AB8-9430-B3EE03E2C0E2}" destId="{998B8F91-BD55-4FE5-9976-24FAFF0CE6D1}" srcOrd="2" destOrd="0" presId="urn:microsoft.com/office/officeart/2018/5/layout/IconCircleLabelList"/>
    <dgm:cxn modelId="{35CC68DA-2DE3-4618-BF73-37EF1DB9EEAB}" type="presParOf" srcId="{D275C521-977E-4AB8-9430-B3EE03E2C0E2}" destId="{90768E57-DB2A-4A0B-848F-EB5D692D9029}" srcOrd="3" destOrd="0" presId="urn:microsoft.com/office/officeart/2018/5/layout/IconCircleLabelList"/>
    <dgm:cxn modelId="{1EC69E82-1BC0-4A1D-9CB9-8F018C126125}" type="presParOf" srcId="{3251A174-FDCF-4304-A662-7E382BEB3AF7}" destId="{023173F5-DE71-40BB-B7EA-469E7A552C3D}" srcOrd="1" destOrd="0" presId="urn:microsoft.com/office/officeart/2018/5/layout/IconCircleLabelList"/>
    <dgm:cxn modelId="{486646CA-D74C-476C-A406-15A12AE9BE97}" type="presParOf" srcId="{3251A174-FDCF-4304-A662-7E382BEB3AF7}" destId="{DCCE6928-875A-411A-8978-29B5FC3C0FA3}" srcOrd="2" destOrd="0" presId="urn:microsoft.com/office/officeart/2018/5/layout/IconCircleLabelList"/>
    <dgm:cxn modelId="{9073B57F-E21E-4E47-BE10-C093382FEAE8}" type="presParOf" srcId="{DCCE6928-875A-411A-8978-29B5FC3C0FA3}" destId="{E024237A-5C03-4FF7-9EA9-B0141EA09075}" srcOrd="0" destOrd="0" presId="urn:microsoft.com/office/officeart/2018/5/layout/IconCircleLabelList"/>
    <dgm:cxn modelId="{B15F0E2D-40FD-47C7-82F3-854394DE7908}" type="presParOf" srcId="{DCCE6928-875A-411A-8978-29B5FC3C0FA3}" destId="{B83C652A-160A-487D-BF7F-A58E2BCD818F}" srcOrd="1" destOrd="0" presId="urn:microsoft.com/office/officeart/2018/5/layout/IconCircleLabelList"/>
    <dgm:cxn modelId="{0DF0F3CF-3148-4A7F-AD74-F5D5D27CA306}" type="presParOf" srcId="{DCCE6928-875A-411A-8978-29B5FC3C0FA3}" destId="{CAC3E66F-C911-47BB-B4E1-86B98AB08C72}" srcOrd="2" destOrd="0" presId="urn:microsoft.com/office/officeart/2018/5/layout/IconCircleLabelList"/>
    <dgm:cxn modelId="{BEBA07C7-6A46-4C26-8D54-F75899B2CA41}" type="presParOf" srcId="{DCCE6928-875A-411A-8978-29B5FC3C0FA3}" destId="{D24F8756-B29A-408C-87FC-19BFD62DBF8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7DB1E-9F85-439D-88BE-2B987DB58506}">
      <dsp:nvSpPr>
        <dsp:cNvPr id="0" name=""/>
        <dsp:cNvSpPr/>
      </dsp:nvSpPr>
      <dsp:spPr>
        <a:xfrm>
          <a:off x="1338075" y="183020"/>
          <a:ext cx="2161687" cy="2161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845AB1-4581-4806-98C1-4223C186F50B}">
      <dsp:nvSpPr>
        <dsp:cNvPr id="0" name=""/>
        <dsp:cNvSpPr/>
      </dsp:nvSpPr>
      <dsp:spPr>
        <a:xfrm>
          <a:off x="1798763" y="643707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68E57-DB2A-4A0B-848F-EB5D692D9029}">
      <dsp:nvSpPr>
        <dsp:cNvPr id="0" name=""/>
        <dsp:cNvSpPr/>
      </dsp:nvSpPr>
      <dsp:spPr>
        <a:xfrm>
          <a:off x="174520" y="3018020"/>
          <a:ext cx="4488797" cy="74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001" sz="1600" kern="1200" dirty="0"/>
            <a:t>B</a:t>
          </a:r>
          <a:r>
            <a:rPr lang="en-GB" sz="1600" kern="1200" dirty="0" err="1"/>
            <a:t>uilding</a:t>
          </a:r>
          <a:r>
            <a:rPr lang="en-GB" sz="1600" kern="1200" dirty="0"/>
            <a:t> a machine learning model to classify different types of </a:t>
          </a:r>
          <a:r>
            <a:rPr lang="en-001" sz="1600" kern="1200" dirty="0"/>
            <a:t>recycling materials </a:t>
          </a:r>
          <a:r>
            <a:rPr lang="en-GB" sz="1600" kern="1200" dirty="0"/>
            <a:t>based on images. </a:t>
          </a:r>
          <a:endParaRPr lang="en-US" sz="1600" kern="1200" dirty="0"/>
        </a:p>
      </dsp:txBody>
      <dsp:txXfrm>
        <a:off x="174520" y="3018020"/>
        <a:ext cx="4488797" cy="747835"/>
      </dsp:txXfrm>
    </dsp:sp>
    <dsp:sp modelId="{E024237A-5C03-4FF7-9EA9-B0141EA09075}">
      <dsp:nvSpPr>
        <dsp:cNvPr id="0" name=""/>
        <dsp:cNvSpPr/>
      </dsp:nvSpPr>
      <dsp:spPr>
        <a:xfrm>
          <a:off x="6731432" y="136218"/>
          <a:ext cx="2161687" cy="2161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3C652A-160A-487D-BF7F-A58E2BCD818F}">
      <dsp:nvSpPr>
        <dsp:cNvPr id="0" name=""/>
        <dsp:cNvSpPr/>
      </dsp:nvSpPr>
      <dsp:spPr>
        <a:xfrm>
          <a:off x="7192120" y="596906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F8756-B29A-408C-87FC-19BFD62DBF88}">
      <dsp:nvSpPr>
        <dsp:cNvPr id="0" name=""/>
        <dsp:cNvSpPr/>
      </dsp:nvSpPr>
      <dsp:spPr>
        <a:xfrm>
          <a:off x="5283474" y="2877615"/>
          <a:ext cx="5057604" cy="935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 dirty="0"/>
            <a:t>The goal is to train the model on standard images and test it on real-world images to see how well it can identify different categories of </a:t>
          </a:r>
          <a:r>
            <a:rPr lang="en-001" sz="1600" kern="1200" dirty="0"/>
            <a:t>materials.</a:t>
          </a:r>
          <a:endParaRPr lang="en-US" sz="1600" kern="1200" dirty="0"/>
        </a:p>
      </dsp:txBody>
      <dsp:txXfrm>
        <a:off x="5283474" y="2877615"/>
        <a:ext cx="5057604" cy="935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998F-1B63-9CA8-9985-4A630C5E2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260AA-7DED-95FE-72C7-F648FAB16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F162B-9DD3-492A-E986-6848D0C4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9859-F8C5-4D90-A4DE-39FE45B17851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B7D7E-2D54-111D-0120-C0903384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951CA-3CEA-F68C-551E-48B0E63E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E99FA-1B1B-4674-AECC-7AC711B72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49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E128-EBCC-BDDC-55A3-1D531691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50316-F7A4-F429-F5F7-859E173CF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B14EA-2401-24A8-8839-6736ECC72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9859-F8C5-4D90-A4DE-39FE45B17851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F0DD5-5B9D-6C0C-BDE9-93E6CEAE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03037-B1FB-9CF7-AE57-63498046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E99FA-1B1B-4674-AECC-7AC711B72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50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79205C-1354-C46C-F8A7-EAD068B37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633BB-4B12-23E5-0F14-113E27E5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659C1-455C-A778-4155-14A5777CB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9859-F8C5-4D90-A4DE-39FE45B17851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F959D-0D6C-7F17-4175-A3F3B49E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DEFEE-7548-9A90-08DC-CF48FCB2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E99FA-1B1B-4674-AECC-7AC711B72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26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F2A5-AF00-3411-DE96-B2CAC283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6916E-AA26-93BE-7002-22060A3DC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865DE-D78D-50E2-6AD0-72D3245E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9859-F8C5-4D90-A4DE-39FE45B17851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DD7B4-202D-05DA-C131-791062D4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A139C-2CBD-BC18-F494-E4887754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E99FA-1B1B-4674-AECC-7AC711B72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40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C793-B460-D4AA-ADA9-1B04F7A22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B428E-DE48-36AC-0F41-2CD630923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8CD0B-0894-07AE-117D-BF8F6F8F4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9859-F8C5-4D90-A4DE-39FE45B17851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7236A-C442-57B9-24AC-0E199F1A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35213-252F-B4D5-CB1C-205E1E05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E99FA-1B1B-4674-AECC-7AC711B72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53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6598-6AE7-18D1-600B-2C5E89EC0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2D61-839F-64E4-DAC3-9FE875862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3548E-F25C-303A-171A-A92ED9D8B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B5FFE-5A18-B5C4-8A23-4D65B739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9859-F8C5-4D90-A4DE-39FE45B17851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D1CA3-1546-71E8-4560-8C31FB829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93401-AAA4-6FEB-EE18-6BF4B535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E99FA-1B1B-4674-AECC-7AC711B72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50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087B-5BA2-2CFB-88B9-C94FC115D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09F44-9038-6576-2344-3D93B6ED6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E28DD-E4F0-AE42-45DB-D16A1B01E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54094-0C6D-8606-DF6E-14046FE54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20429-F59F-1DB6-74B7-69A668E88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378DA4-EF2B-6021-CE26-6AC11BA6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9859-F8C5-4D90-A4DE-39FE45B17851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D2084-99FE-F386-3C9C-4430A3C5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0A92E-936D-DDE1-9C75-CEDC4EA7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E99FA-1B1B-4674-AECC-7AC711B72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50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DD8E-A3AA-35FB-8922-72625724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679B3-AE7C-1B46-3980-4307F3A5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9859-F8C5-4D90-A4DE-39FE45B17851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EA1C8-BFB3-E833-03BE-003D9218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123A2-837A-DCE9-9ED1-C7053EF9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E99FA-1B1B-4674-AECC-7AC711B72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09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D717D1-0265-BF03-4B58-D342DACFB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9859-F8C5-4D90-A4DE-39FE45B17851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0C334-8BE1-89AF-AD2D-EF29F7B5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A969D-01A5-B9B2-F934-4AB00AAC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E99FA-1B1B-4674-AECC-7AC711B72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75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B7E7-DEB4-6BE9-F907-1728F9CE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E38E8-C281-EBEA-A2E9-FFA7DDBA8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793FE-9E82-E60F-1919-9BA1D1430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87283-FCD0-5890-16B5-C7FFA77C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9859-F8C5-4D90-A4DE-39FE45B17851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8937F-B4E3-132B-04E0-4ED87824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900DF-2E0C-DBE1-1AB1-745091E4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E99FA-1B1B-4674-AECC-7AC711B72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4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B713-DAB5-FAB8-0C24-C78475143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2CB5A-D48F-D9B7-BA96-513F55960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0665B-792B-DB79-0B40-465B1E49B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3B71F-3E0C-1602-6C44-393A9BFF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9859-F8C5-4D90-A4DE-39FE45B17851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1CCB6-461D-6EDB-563C-E0802072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C51C0-1EFF-9F91-28A1-F94974E3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E99FA-1B1B-4674-AECC-7AC711B72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05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37F5C-2541-DB46-3FD2-6B1B2DB4B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6B86A-F117-E4EC-C22D-B9FFC3A37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0EAB1-075B-C926-F621-037712AC3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9F9859-F8C5-4D90-A4DE-39FE45B17851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4DF44-7974-8270-A690-0342C215D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4275A-6B8F-7E94-E4D4-7582DD615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7E99FA-1B1B-4674-AECC-7AC711B72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9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rowing empty plastic bottle into the rubbish">
            <a:extLst>
              <a:ext uri="{FF2B5EF4-FFF2-40B4-BE49-F238E27FC236}">
                <a16:creationId xmlns:a16="http://schemas.microsoft.com/office/drawing/2014/main" id="{188318C2-E7B9-4994-9DA1-8E5A3604A1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B388D-A4C6-B665-D56E-18C04EF49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00660" cy="1520987"/>
          </a:xfrm>
        </p:spPr>
        <p:txBody>
          <a:bodyPr anchor="t">
            <a:normAutofit/>
          </a:bodyPr>
          <a:lstStyle/>
          <a:p>
            <a:pPr algn="l"/>
            <a:r>
              <a:rPr lang="en-001" sz="4000">
                <a:solidFill>
                  <a:srgbClr val="FFFFFF"/>
                </a:solidFill>
              </a:rPr>
              <a:t>Recycling Project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56212-FB98-7A61-7D18-F701ACCED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93441"/>
            <a:ext cx="6295332" cy="1588514"/>
          </a:xfrm>
        </p:spPr>
        <p:txBody>
          <a:bodyPr anchor="b">
            <a:normAutofit/>
          </a:bodyPr>
          <a:lstStyle/>
          <a:p>
            <a:pPr algn="l"/>
            <a:r>
              <a:rPr lang="en-001" sz="1800">
                <a:solidFill>
                  <a:srgbClr val="FFFFFF"/>
                </a:solidFill>
              </a:rPr>
              <a:t>Aline Ventura</a:t>
            </a:r>
          </a:p>
          <a:p>
            <a:pPr algn="l"/>
            <a:r>
              <a:rPr lang="en-001" sz="1800">
                <a:solidFill>
                  <a:srgbClr val="FFFFFF"/>
                </a:solidFill>
              </a:rPr>
              <a:t>Lili Manzanares</a:t>
            </a:r>
            <a:endParaRPr lang="en-GB" sz="18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80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C4D6E-368A-A55E-45EE-89C226C76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559ACAB1-C842-0895-BA28-B175753BBF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634931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280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C4D6E-368A-A55E-45EE-89C226C76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24038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Dataset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39CB5-4BB6-2324-5BE8-4AC3B4EBB7A2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30 categories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250 items Default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250 items Real-World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B77B21-BAB9-2EEC-B143-C2754382E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92" y="1947963"/>
            <a:ext cx="3983389" cy="45265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024306-2EE2-9D4F-84D4-44AED75DE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906" y="2517259"/>
            <a:ext cx="6067155" cy="401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1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C4D6E-368A-A55E-45EE-89C226C76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Preparation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0963F3E-AD31-304B-922B-C745A412E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418" y="552091"/>
            <a:ext cx="6224335" cy="5431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</a:rPr>
              <a:t>Image Size Reduction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: reducing image size (128x128 pixels) for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</a:rPr>
              <a:t>faster processing;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</a:rPr>
              <a:t>Image Data Generator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001" altLang="en-US" sz="2200" b="0" i="0" u="none" strike="noStrike" cap="none" normalizeH="0" baseline="0" dirty="0">
                <a:ln>
                  <a:noFill/>
                </a:ln>
                <a:effectLst/>
              </a:rPr>
              <a:t>Class to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help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</a:rPr>
              <a:t>to automatically adjust and prepare the images for training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. It also adds small changes to the images (like flipping and zooming) to help the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</a:rPr>
              <a:t>model learn better.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</a:rPr>
              <a:t>Data Generators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: load the images in batches and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</a:rPr>
              <a:t>prepare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 them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</a:rPr>
              <a:t>for training and validation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.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0825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C4D6E-368A-A55E-45EE-89C226C76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Definition and Training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4DF5C9-8BE6-BD87-EBE6-109DE499B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418" y="552091"/>
            <a:ext cx="6224335" cy="5431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</a:rPr>
              <a:t>MobileNetV2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: Smart and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</a:rPr>
              <a:t>efficient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model. It's good at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</a:rPr>
              <a:t>recognizing images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while being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</a:rPr>
              <a:t>fast and light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. It </a:t>
            </a:r>
            <a:r>
              <a:rPr lang="en-US" sz="1900" dirty="0"/>
              <a:t>balances speed and accuracy</a:t>
            </a:r>
            <a:endParaRPr lang="en-US" altLang="en-US" sz="1900" dirty="0"/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</a:rPr>
              <a:t>Model Architecture:</a:t>
            </a:r>
          </a:p>
          <a:p>
            <a:pPr marL="74295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</a:rPr>
              <a:t>Sequential Model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: MobileNetV2 base with added layers (</a:t>
            </a:r>
            <a:r>
              <a:rPr lang="en-US" sz="1900" dirty="0"/>
              <a:t>GlobalAveragePooling2D, Dense, Dropout)</a:t>
            </a:r>
          </a:p>
          <a:p>
            <a:pPr marL="74295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900" b="1" dirty="0"/>
              <a:t>Compile Model: </a:t>
            </a:r>
            <a:r>
              <a:rPr lang="en-US" altLang="en-US" sz="1900" dirty="0"/>
              <a:t>Adam as Optimizer, </a:t>
            </a:r>
            <a:r>
              <a:rPr lang="en-US" altLang="en-US" sz="1900" dirty="0" err="1"/>
              <a:t>C</a:t>
            </a:r>
            <a:r>
              <a:rPr lang="en-US" sz="1900" dirty="0" err="1"/>
              <a:t>ategorical_crossentropy</a:t>
            </a:r>
            <a:r>
              <a:rPr lang="en-US" sz="1900" dirty="0"/>
              <a:t> for Loss and Accuracy as Metric</a:t>
            </a:r>
            <a:endParaRPr lang="en-US" altLang="en-US" sz="1900" dirty="0"/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</a:rPr>
              <a:t>Steps Per Epoch and Validation Steps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: for efficient training on batches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28575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</a:rPr>
              <a:t>Early Stopping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: To avoid training for too long and possibly</a:t>
            </a:r>
            <a:r>
              <a:rPr lang="en-US" altLang="en-US" sz="1900" dirty="0"/>
              <a:t> overfitting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we stop training when the model's performance stops improving on the test group.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0807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C4D6E-368A-A55E-45EE-89C226C76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86" y="-166410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4524DE-734E-925B-6060-5AC47D028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68" y="1158563"/>
            <a:ext cx="5078109" cy="530651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3DFFA4F-C254-3A5C-C4C7-1E7E76BABD69}"/>
              </a:ext>
            </a:extLst>
          </p:cNvPr>
          <p:cNvSpPr/>
          <p:nvPr/>
        </p:nvSpPr>
        <p:spPr>
          <a:xfrm>
            <a:off x="1552206" y="5870615"/>
            <a:ext cx="4052181" cy="542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331B81-F9D9-D156-9530-E44B2DD4DE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292"/>
          <a:stretch/>
        </p:blipFill>
        <p:spPr>
          <a:xfrm>
            <a:off x="726365" y="913554"/>
            <a:ext cx="10738049" cy="1800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E4FF0A-3CC0-42C1-3FFB-EF107E376671}"/>
              </a:ext>
            </a:extLst>
          </p:cNvPr>
          <p:cNvSpPr/>
          <p:nvPr/>
        </p:nvSpPr>
        <p:spPr>
          <a:xfrm>
            <a:off x="5692877" y="1425677"/>
            <a:ext cx="5771537" cy="563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31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C4D6E-368A-A55E-45EE-89C226C76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86" y="-166410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331B81-F9D9-D156-9530-E44B2DD4DE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292"/>
          <a:stretch/>
        </p:blipFill>
        <p:spPr>
          <a:xfrm>
            <a:off x="726365" y="913554"/>
            <a:ext cx="10738049" cy="180029"/>
          </a:xfrm>
          <a:prstGeom prst="rect">
            <a:avLst/>
          </a:prstGeom>
        </p:spPr>
      </p:pic>
      <p:pic>
        <p:nvPicPr>
          <p:cNvPr id="9" name="Picture 8" descr="A screenshot of a crossword puzzle&#10;&#10;Description automatically generated">
            <a:extLst>
              <a:ext uri="{FF2B5EF4-FFF2-40B4-BE49-F238E27FC236}">
                <a16:creationId xmlns:a16="http://schemas.microsoft.com/office/drawing/2014/main" id="{B3645291-6C78-90F5-EED2-01752513F0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5" r="15227"/>
          <a:stretch/>
        </p:blipFill>
        <p:spPr>
          <a:xfrm>
            <a:off x="3488760" y="47940"/>
            <a:ext cx="7493872" cy="676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9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233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Recycling Project</vt:lpstr>
      <vt:lpstr>Project</vt:lpstr>
      <vt:lpstr>Dataset</vt:lpstr>
      <vt:lpstr>Data Preparation</vt:lpstr>
      <vt:lpstr>Model Definition and Training</vt:lpstr>
      <vt:lpstr>Evaluation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 Corda</dc:creator>
  <cp:lastModifiedBy>Francesco  Corda</cp:lastModifiedBy>
  <cp:revision>7</cp:revision>
  <dcterms:created xsi:type="dcterms:W3CDTF">2024-06-14T08:32:54Z</dcterms:created>
  <dcterms:modified xsi:type="dcterms:W3CDTF">2024-06-14T15:05:00Z</dcterms:modified>
</cp:coreProperties>
</file>