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5"/>
  </p:notesMasterIdLst>
  <p:sldIdLst>
    <p:sldId id="256" r:id="rId2"/>
    <p:sldId id="257" r:id="rId3"/>
    <p:sldId id="258" r:id="rId4"/>
    <p:sldId id="260" r:id="rId5"/>
    <p:sldId id="262" r:id="rId6"/>
    <p:sldId id="308" r:id="rId7"/>
    <p:sldId id="322" r:id="rId8"/>
    <p:sldId id="323" r:id="rId9"/>
    <p:sldId id="310" r:id="rId10"/>
    <p:sldId id="321" r:id="rId11"/>
    <p:sldId id="325" r:id="rId12"/>
    <p:sldId id="326" r:id="rId13"/>
    <p:sldId id="327" r:id="rId14"/>
    <p:sldId id="328" r:id="rId15"/>
    <p:sldId id="330" r:id="rId16"/>
    <p:sldId id="313" r:id="rId17"/>
    <p:sldId id="332" r:id="rId18"/>
    <p:sldId id="333" r:id="rId19"/>
    <p:sldId id="334" r:id="rId20"/>
    <p:sldId id="331" r:id="rId21"/>
    <p:sldId id="324" r:id="rId22"/>
    <p:sldId id="335" r:id="rId23"/>
    <p:sldId id="276" r:id="rId24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26"/>
    </p:embeddedFont>
    <p:embeddedFont>
      <p:font typeface="Roboto Slab" panose="02010600030101010101" charset="0"/>
      <p:regular r:id="rId27"/>
      <p:bold r:id="rId28"/>
    </p:embeddedFont>
    <p:embeddedFont>
      <p:font typeface="Source Sans Pro" panose="020B0503030403020204" pitchFamily="3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A04BEEE-353D-4B00-93D5-B03580EA7697}">
  <a:tblStyle styleId="{2A04BEEE-353D-4B00-93D5-B03580EA769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9900" autoAdjust="0"/>
  </p:normalViewPr>
  <p:slideViewPr>
    <p:cSldViewPr snapToGrid="0">
      <p:cViewPr varScale="1">
        <p:scale>
          <a:sx n="74" d="100"/>
          <a:sy n="74" d="100"/>
        </p:scale>
        <p:origin x="16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865a8a67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865a8a67a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8002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865a8a67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865a8a67a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3277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865a8a67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865a8a67a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0117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865a8a67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865a8a67a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4467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865a8a67a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4865a8a67a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184244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865a8a67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865a8a67a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7501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865a8a67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865a8a67a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8260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865a8a67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865a8a67a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9890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865a8a67a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4865a8a67a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88511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865a8a67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865a8a67a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248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4865a8a67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4865a8a67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865a8a67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865a8a67a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865a8a67a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4865a8a67a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865a8a67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865a8a67a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zh-CN" altLang="zh-CN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74765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865a8a67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865a8a67a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zh-CN" altLang="zh-CN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286118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865a8a67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865a8a67a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zh-CN" altLang="zh-CN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068305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865a8a67a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4865a8a67a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9401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00185" y="1020263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6897625" y="4649963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454375" y="4229100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27727" y="3448165"/>
            <a:ext cx="75900" cy="570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677050" y="4933406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972225" y="475050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579635" y="2530109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311843" y="593639"/>
            <a:ext cx="126900" cy="951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626322" y="1004904"/>
            <a:ext cx="253800" cy="1902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104500" y="3722325"/>
            <a:ext cx="190200" cy="142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03950" y="4240992"/>
            <a:ext cx="190200" cy="142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96310" y="1493168"/>
            <a:ext cx="75900" cy="570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738050" y="203491"/>
            <a:ext cx="253800" cy="1902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771659" y="1878364"/>
            <a:ext cx="75900" cy="570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4271584" y="356119"/>
            <a:ext cx="75900" cy="570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7729213" y="4595578"/>
            <a:ext cx="2538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1546025" y="15261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1546025" y="27829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>
                <a:solidFill>
                  <a:srgbClr val="607D8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◎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1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◎"/>
              <a:defRPr sz="2600"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◉"/>
              <a:defRPr sz="2600"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2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◎"/>
              <a:defRPr sz="2600"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◉"/>
              <a:defRPr sz="2600"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ts val="3000"/>
              <a:buFont typeface="Source Sans Pro"/>
              <a:buChar char="◎"/>
              <a:defRPr sz="3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○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◉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sketball-reference.com/leagues/NBA_2019_per_game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hoopshype.com/salaries/players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786529" y="1403100"/>
            <a:ext cx="7570941" cy="233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b="0" dirty="0" err="1"/>
              <a:t>Đồ</a:t>
            </a:r>
            <a:r>
              <a:rPr lang="en-US" b="0" dirty="0"/>
              <a:t> </a:t>
            </a:r>
            <a:r>
              <a:rPr lang="en-US" b="0" dirty="0" err="1"/>
              <a:t>án</a:t>
            </a:r>
            <a:r>
              <a:rPr lang="en-US" b="0" dirty="0"/>
              <a:t> </a:t>
            </a:r>
            <a:r>
              <a:rPr lang="en-US" b="0" dirty="0" err="1"/>
              <a:t>cuối</a:t>
            </a:r>
            <a:r>
              <a:rPr lang="en-US" b="0" dirty="0"/>
              <a:t> </a:t>
            </a:r>
            <a:r>
              <a:rPr lang="en-US" b="0" dirty="0" err="1"/>
              <a:t>kì</a:t>
            </a:r>
            <a:br>
              <a:rPr lang="en-US" b="0" dirty="0"/>
            </a:br>
            <a:r>
              <a:rPr lang="en-US" b="0" dirty="0"/>
              <a:t>Khoa </a:t>
            </a:r>
            <a:r>
              <a:rPr lang="en-US" b="0" dirty="0" err="1"/>
              <a:t>học</a:t>
            </a:r>
            <a:r>
              <a:rPr lang="en-US" b="0" dirty="0"/>
              <a:t> </a:t>
            </a:r>
            <a:r>
              <a:rPr lang="en-US" b="0" dirty="0" err="1"/>
              <a:t>dữ</a:t>
            </a:r>
            <a:r>
              <a:rPr lang="en-US" b="0" dirty="0"/>
              <a:t> </a:t>
            </a:r>
            <a:r>
              <a:rPr lang="en-US" b="0" dirty="0" err="1"/>
              <a:t>liệu</a:t>
            </a:r>
            <a:endParaRPr b="0" dirty="0"/>
          </a:p>
        </p:txBody>
      </p:sp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0" y="4249881"/>
            <a:ext cx="3358500" cy="8855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 dirty="0"/>
              <a:t>Nguyễn Minh Triết</a:t>
            </a:r>
            <a:endParaRPr sz="2400" b="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 dirty="0"/>
              <a:t>Lâm Anh Toàn</a:t>
            </a:r>
            <a:endParaRPr sz="2400" b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95" name="Google Shape;95;p16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786124" y="1200150"/>
                <a:ext cx="7235658" cy="37257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 indent="-387350" algn="just">
                  <a:spcBef>
                    <a:spcPts val="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ts val="2500"/>
                </a:pPr>
                <a:r>
                  <a:rPr lang="en-US" altLang="zh-CN" dirty="0"/>
                  <a:t>Tr</a:t>
                </a:r>
                <a:r>
                  <a:rPr lang="vi-VN" altLang="zh-CN" dirty="0"/>
                  <a:t>ư</a:t>
                </a:r>
                <a:r>
                  <a:rPr lang="en-US" altLang="zh-CN" dirty="0" err="1"/>
                  <a:t>ớc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tiên</a:t>
                </a:r>
                <a:r>
                  <a:rPr lang="en-US" altLang="zh-CN" dirty="0"/>
                  <a:t>, </a:t>
                </a:r>
                <a:r>
                  <a:rPr lang="en-US" altLang="zh-CN" dirty="0" err="1"/>
                  <a:t>tập</a:t>
                </a:r>
                <a:r>
                  <a:rPr lang="en-US" altLang="zh-CN" dirty="0"/>
                  <a:t> train </a:t>
                </a:r>
                <a:r>
                  <a:rPr lang="en-US" altLang="zh-CN" dirty="0" err="1"/>
                  <a:t>và</a:t>
                </a:r>
                <a:r>
                  <a:rPr lang="en-US" altLang="zh-CN" dirty="0"/>
                  <a:t> test đ</a:t>
                </a:r>
                <a:r>
                  <a:rPr lang="vi-VN" altLang="zh-CN" dirty="0"/>
                  <a:t>ư</a:t>
                </a:r>
                <a:r>
                  <a:rPr lang="en-US" altLang="zh-CN" dirty="0" err="1"/>
                  <a:t>ợc</a:t>
                </a:r>
                <a:r>
                  <a:rPr lang="en-US" altLang="zh-CN" dirty="0"/>
                  <a:t> chia </a:t>
                </a:r>
                <a:r>
                  <a:rPr lang="en-US" altLang="zh-CN" dirty="0" err="1"/>
                  <a:t>theo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tỉ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lệ</a:t>
                </a:r>
                <a:r>
                  <a:rPr lang="en-US" altLang="zh-CN" dirty="0"/>
                  <a:t> 80 – 20.</a:t>
                </a:r>
                <a:endParaRPr lang="en-US" altLang="zh-CN" sz="700" dirty="0"/>
              </a:p>
              <a:p>
                <a:pPr lvl="0" indent="-387350" algn="just">
                  <a:spcBef>
                    <a:spcPts val="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ts val="2500"/>
                </a:pPr>
                <a:r>
                  <a:rPr lang="en-US" altLang="zh-CN" dirty="0" err="1"/>
                  <a:t>Với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cột</a:t>
                </a:r>
                <a:r>
                  <a:rPr lang="en-US" altLang="zh-CN" dirty="0"/>
                  <a:t> Age, </a:t>
                </a:r>
                <a:r>
                  <a:rPr lang="en-US" altLang="zh-CN" dirty="0" err="1"/>
                  <a:t>giá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trị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dao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động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từ</a:t>
                </a:r>
                <a:r>
                  <a:rPr lang="en-US" altLang="zh-CN" dirty="0"/>
                  <a:t> 19 </a:t>
                </a:r>
                <a:r>
                  <a:rPr lang="en-US" altLang="zh-CN" dirty="0" err="1"/>
                  <a:t>đến</a:t>
                </a:r>
                <a:r>
                  <a:rPr lang="en-US" altLang="zh-CN" dirty="0"/>
                  <a:t> 42, </a:t>
                </a:r>
                <a:r>
                  <a:rPr lang="en-US" altLang="zh-CN" dirty="0" err="1"/>
                  <a:t>sẽ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khó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cho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mô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hình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đặt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trọng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số</a:t>
                </a:r>
                <a:r>
                  <a:rPr lang="en-US" altLang="zh-CN" dirty="0"/>
                  <a:t>. </a:t>
                </a:r>
                <a:r>
                  <a:rPr lang="en-US" altLang="zh-CN" dirty="0" err="1"/>
                  <a:t>Dựa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vào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đồ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thị</a:t>
                </a:r>
                <a:r>
                  <a:rPr lang="en-US" altLang="zh-CN" dirty="0"/>
                  <a:t> slide </a:t>
                </a:r>
                <a:r>
                  <a:rPr lang="en-US" altLang="zh-CN" dirty="0" err="1"/>
                  <a:t>sau</a:t>
                </a:r>
                <a:r>
                  <a:rPr lang="en-US" altLang="zh-CN" dirty="0"/>
                  <a:t>, ta chia </a:t>
                </a:r>
                <a:r>
                  <a:rPr lang="en-US" altLang="zh-CN" dirty="0" err="1"/>
                  <a:t>độ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tuổi</a:t>
                </a:r>
                <a:r>
                  <a:rPr lang="en-US" altLang="zh-CN" dirty="0"/>
                  <a:t> ra </a:t>
                </a:r>
                <a:r>
                  <a:rPr lang="en-US" altLang="zh-CN" dirty="0" err="1"/>
                  <a:t>thành</a:t>
                </a:r>
                <a:r>
                  <a:rPr lang="en-US" altLang="zh-CN" dirty="0"/>
                  <a:t> 3 </a:t>
                </a:r>
                <a:r>
                  <a:rPr lang="en-US" altLang="zh-CN" dirty="0" err="1"/>
                  <a:t>loại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chính</a:t>
                </a:r>
                <a:r>
                  <a:rPr lang="en-US" altLang="zh-CN" dirty="0"/>
                  <a:t>:</a:t>
                </a:r>
              </a:p>
              <a:p>
                <a:pPr marL="893763" lvl="0" indent="-411163" algn="just">
                  <a:spcBef>
                    <a:spcPts val="0"/>
                  </a:spcBef>
                  <a:buClr>
                    <a:schemeClr val="accent1">
                      <a:lumMod val="75000"/>
                    </a:schemeClr>
                  </a:buClr>
                  <a:buSzPts val="2500"/>
                  <a:buFont typeface="+mj-lt"/>
                  <a:buAutoNum type="arabicPeriod"/>
                </a:pPr>
                <a:r>
                  <a:rPr lang="en-US" altLang="zh-CN" dirty="0" err="1"/>
                  <a:t>Trẻ</a:t>
                </a:r>
                <a:r>
                  <a:rPr lang="en-US" altLang="zh-CN" dirty="0"/>
                  <a:t> (Young):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&lt;25</m:t>
                    </m:r>
                  </m:oMath>
                </a14:m>
                <a:endParaRPr lang="en-US" altLang="zh-CN" dirty="0"/>
              </a:p>
              <a:p>
                <a:pPr marL="893763" lvl="0" indent="-411163" algn="just">
                  <a:spcBef>
                    <a:spcPts val="0"/>
                  </a:spcBef>
                  <a:buClr>
                    <a:schemeClr val="accent1">
                      <a:lumMod val="75000"/>
                    </a:schemeClr>
                  </a:buClr>
                  <a:buSzPts val="2500"/>
                  <a:buFont typeface="+mj-lt"/>
                  <a:buAutoNum type="arabicPeriod"/>
                </a:pPr>
                <a:r>
                  <a:rPr lang="en-US" altLang="zh-CN" dirty="0" err="1"/>
                  <a:t>Tuổi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vàng</a:t>
                </a:r>
                <a:r>
                  <a:rPr lang="en-US" altLang="zh-CN" dirty="0"/>
                  <a:t> (Prime):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25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en-US" altLang="zh-CN" dirty="0" err="1"/>
                  <a:t>tuổi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≤30</m:t>
                    </m:r>
                  </m:oMath>
                </a14:m>
                <a:endParaRPr lang="en-US" altLang="zh-CN" dirty="0"/>
              </a:p>
              <a:p>
                <a:pPr marL="893763" lvl="0" indent="-411163" algn="just">
                  <a:spcBef>
                    <a:spcPts val="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ts val="2500"/>
                  <a:buFont typeface="+mj-lt"/>
                  <a:buAutoNum type="arabicPeriod"/>
                </a:pPr>
                <a:r>
                  <a:rPr lang="en-US" altLang="zh-CN" dirty="0" err="1"/>
                  <a:t>Lớn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tuổi</a:t>
                </a:r>
                <a:r>
                  <a:rPr lang="en-US" altLang="zh-CN" dirty="0"/>
                  <a:t> (Old):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&gt;30</m:t>
                    </m:r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95" name="Google Shape;95;p1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86124" y="1200150"/>
                <a:ext cx="7235658" cy="3725700"/>
              </a:xfrm>
              <a:prstGeom prst="rect">
                <a:avLst/>
              </a:prstGeom>
              <a:blipFill>
                <a:blip r:embed="rId3"/>
                <a:stretch>
                  <a:fillRect l="-758" t="-1146" r="-15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Google Shape;96;p1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 err="1"/>
              <a:t>Tiền</a:t>
            </a:r>
            <a:r>
              <a:rPr lang="en-US" sz="3000" dirty="0"/>
              <a:t> </a:t>
            </a:r>
            <a:r>
              <a:rPr lang="en-US" sz="3000" dirty="0" err="1"/>
              <a:t>xử</a:t>
            </a:r>
            <a:r>
              <a:rPr lang="en-US" sz="3000" dirty="0"/>
              <a:t> </a:t>
            </a:r>
            <a:r>
              <a:rPr lang="en-US" sz="3000" dirty="0" err="1"/>
              <a:t>lý</a:t>
            </a:r>
            <a:r>
              <a:rPr lang="en-US" sz="3000" dirty="0"/>
              <a:t> </a:t>
            </a:r>
            <a:r>
              <a:rPr lang="en-US" sz="3000" dirty="0" err="1"/>
              <a:t>dữ</a:t>
            </a:r>
            <a:r>
              <a:rPr lang="en-US" sz="3000" dirty="0"/>
              <a:t> </a:t>
            </a:r>
            <a:r>
              <a:rPr lang="en-US" sz="3000" dirty="0" err="1"/>
              <a:t>liệu</a:t>
            </a:r>
            <a:endParaRPr sz="3000" dirty="0"/>
          </a:p>
        </p:txBody>
      </p:sp>
      <p:sp>
        <p:nvSpPr>
          <p:cNvPr id="98" name="Google Shape;98;p1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859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968A2D-E095-49B3-875B-F0115A73B2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D26F72-6C64-4819-ADAC-F5113CC79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46680"/>
            <a:ext cx="8686800" cy="43820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D3A7027-26F1-4C48-B34B-018AEEC64B1B}"/>
              </a:ext>
            </a:extLst>
          </p:cNvPr>
          <p:cNvSpPr txBox="1"/>
          <p:nvPr/>
        </p:nvSpPr>
        <p:spPr>
          <a:xfrm>
            <a:off x="2172144" y="4595962"/>
            <a:ext cx="47997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err="1"/>
              <a:t>Hình</a:t>
            </a:r>
            <a:r>
              <a:rPr lang="en-US" altLang="zh-CN" i="1" dirty="0"/>
              <a:t> 4. </a:t>
            </a:r>
            <a:r>
              <a:rPr lang="en-US" altLang="zh-CN" i="1" dirty="0" err="1"/>
              <a:t>Barplot</a:t>
            </a:r>
            <a:r>
              <a:rPr lang="en-US" altLang="zh-CN" i="1" dirty="0"/>
              <a:t> </a:t>
            </a:r>
            <a:r>
              <a:rPr lang="en-US" altLang="zh-CN" i="1" dirty="0" err="1"/>
              <a:t>với</a:t>
            </a:r>
            <a:r>
              <a:rPr lang="en-US" altLang="zh-CN" i="1" dirty="0"/>
              <a:t> </a:t>
            </a:r>
            <a:r>
              <a:rPr lang="en-US" altLang="zh-CN" i="1" dirty="0" err="1"/>
              <a:t>trục</a:t>
            </a:r>
            <a:r>
              <a:rPr lang="en-US" altLang="zh-CN" i="1" dirty="0"/>
              <a:t> </a:t>
            </a:r>
            <a:r>
              <a:rPr lang="en-US" altLang="zh-CN" i="1" dirty="0" err="1"/>
              <a:t>hoành</a:t>
            </a:r>
            <a:r>
              <a:rPr lang="en-US" altLang="zh-CN" i="1" dirty="0"/>
              <a:t> </a:t>
            </a:r>
            <a:r>
              <a:rPr lang="en-US" altLang="zh-CN" i="1" dirty="0" err="1"/>
              <a:t>là</a:t>
            </a:r>
            <a:r>
              <a:rPr lang="en-US" altLang="zh-CN" i="1" dirty="0"/>
              <a:t> age </a:t>
            </a:r>
            <a:r>
              <a:rPr lang="en-US" altLang="zh-CN" i="1" dirty="0" err="1"/>
              <a:t>và</a:t>
            </a:r>
            <a:r>
              <a:rPr lang="en-US" altLang="zh-CN" i="1" dirty="0"/>
              <a:t> </a:t>
            </a:r>
            <a:r>
              <a:rPr lang="en-US" altLang="zh-CN" i="1" dirty="0" err="1"/>
              <a:t>trục</a:t>
            </a:r>
            <a:r>
              <a:rPr lang="en-US" altLang="zh-CN" i="1" dirty="0"/>
              <a:t> </a:t>
            </a:r>
            <a:r>
              <a:rPr lang="en-US" altLang="zh-CN" i="1" dirty="0" err="1"/>
              <a:t>tung</a:t>
            </a:r>
            <a:r>
              <a:rPr lang="en-US" altLang="zh-CN" i="1" dirty="0"/>
              <a:t> </a:t>
            </a:r>
            <a:r>
              <a:rPr lang="en-US" altLang="zh-CN" i="1" dirty="0" err="1"/>
              <a:t>là</a:t>
            </a:r>
            <a:r>
              <a:rPr lang="en-US" altLang="zh-CN" i="1" dirty="0"/>
              <a:t> salary</a:t>
            </a:r>
            <a:endParaRPr lang="zh-CN" altLang="en-US" i="1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A2928A-B910-4DA9-AA7D-D60F840D38D6}"/>
              </a:ext>
            </a:extLst>
          </p:cNvPr>
          <p:cNvCxnSpPr>
            <a:cxnSpLocks/>
          </p:cNvCxnSpPr>
          <p:nvPr/>
        </p:nvCxnSpPr>
        <p:spPr>
          <a:xfrm>
            <a:off x="3023755" y="124691"/>
            <a:ext cx="0" cy="4472824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97DC9E7-95A8-465D-B374-E996C4E3FDEC}"/>
              </a:ext>
            </a:extLst>
          </p:cNvPr>
          <p:cNvCxnSpPr>
            <a:cxnSpLocks/>
          </p:cNvCxnSpPr>
          <p:nvPr/>
        </p:nvCxnSpPr>
        <p:spPr>
          <a:xfrm>
            <a:off x="5538355" y="124691"/>
            <a:ext cx="0" cy="4471271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9882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body" idx="1"/>
          </p:nvPr>
        </p:nvSpPr>
        <p:spPr>
          <a:xfrm>
            <a:off x="786123" y="929984"/>
            <a:ext cx="3391022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87350" algn="just">
              <a:spcBef>
                <a:spcPts val="0"/>
              </a:spcBef>
              <a:spcAft>
                <a:spcPts val="1200"/>
              </a:spcAft>
              <a:buClr>
                <a:schemeClr val="accent1">
                  <a:lumMod val="75000"/>
                </a:schemeClr>
              </a:buClr>
              <a:buSzPts val="2500"/>
            </a:pPr>
            <a:r>
              <a:rPr lang="en-US" altLang="zh-CN" dirty="0" err="1"/>
              <a:t>Xét</a:t>
            </a:r>
            <a:r>
              <a:rPr lang="en-US" altLang="zh-CN" dirty="0"/>
              <a:t> </a:t>
            </a:r>
            <a:r>
              <a:rPr lang="en-US" altLang="zh-CN" dirty="0" err="1"/>
              <a:t>cột</a:t>
            </a:r>
            <a:r>
              <a:rPr lang="en-US" altLang="zh-CN" dirty="0"/>
              <a:t> Pos (</a:t>
            </a:r>
            <a:r>
              <a:rPr lang="en-US" altLang="zh-CN" dirty="0" err="1"/>
              <a:t>vị</a:t>
            </a:r>
            <a:r>
              <a:rPr lang="en-US" altLang="zh-CN" dirty="0"/>
              <a:t> </a:t>
            </a:r>
            <a:r>
              <a:rPr lang="en-US" altLang="zh-CN" dirty="0" err="1"/>
              <a:t>trí</a:t>
            </a:r>
            <a:r>
              <a:rPr lang="en-US" altLang="zh-CN" dirty="0"/>
              <a:t>), </a:t>
            </a:r>
            <a:r>
              <a:rPr lang="en-US" altLang="zh-CN" dirty="0" err="1"/>
              <a:t>có</a:t>
            </a:r>
            <a:r>
              <a:rPr lang="en-US" altLang="zh-CN" dirty="0"/>
              <a:t> </a:t>
            </a:r>
            <a:r>
              <a:rPr lang="en-US" altLang="zh-CN" dirty="0" err="1"/>
              <a:t>một</a:t>
            </a:r>
            <a:r>
              <a:rPr lang="en-US" altLang="zh-CN" dirty="0"/>
              <a:t> </a:t>
            </a:r>
            <a:r>
              <a:rPr lang="en-US" altLang="zh-CN" dirty="0" err="1"/>
              <a:t>số</a:t>
            </a:r>
            <a:r>
              <a:rPr lang="en-US" altLang="zh-CN" dirty="0"/>
              <a:t> pos </a:t>
            </a:r>
            <a:r>
              <a:rPr lang="en-US" altLang="zh-CN" dirty="0" err="1"/>
              <a:t>chỉ</a:t>
            </a:r>
            <a:r>
              <a:rPr lang="en-US" altLang="zh-CN" dirty="0"/>
              <a:t> </a:t>
            </a:r>
            <a:r>
              <a:rPr lang="en-US" altLang="zh-CN" dirty="0" err="1"/>
              <a:t>xuất</a:t>
            </a:r>
            <a:r>
              <a:rPr lang="en-US" altLang="zh-CN" dirty="0"/>
              <a:t> </a:t>
            </a:r>
            <a:r>
              <a:rPr lang="en-US" altLang="zh-CN" dirty="0" err="1"/>
              <a:t>hiện</a:t>
            </a:r>
            <a:r>
              <a:rPr lang="en-US" altLang="zh-CN" dirty="0"/>
              <a:t> 1, 2 </a:t>
            </a:r>
            <a:r>
              <a:rPr lang="en-US" altLang="zh-CN" dirty="0" err="1"/>
              <a:t>lần</a:t>
            </a:r>
            <a:r>
              <a:rPr lang="en-US" altLang="zh-CN" dirty="0"/>
              <a:t>, one-hot </a:t>
            </a:r>
            <a:r>
              <a:rPr lang="en-US" altLang="zh-CN" dirty="0" err="1"/>
              <a:t>có</a:t>
            </a:r>
            <a:r>
              <a:rPr lang="en-US" altLang="zh-CN" dirty="0"/>
              <a:t> </a:t>
            </a:r>
            <a:r>
              <a:rPr lang="en-US" altLang="zh-CN" dirty="0" err="1"/>
              <a:t>thể</a:t>
            </a:r>
            <a:r>
              <a:rPr lang="en-US" altLang="zh-CN" dirty="0"/>
              <a:t> </a:t>
            </a:r>
            <a:r>
              <a:rPr lang="en-US" altLang="zh-CN" dirty="0" err="1"/>
              <a:t>sẽ</a:t>
            </a:r>
            <a:r>
              <a:rPr lang="en-US" altLang="zh-CN" dirty="0"/>
              <a:t> </a:t>
            </a:r>
            <a:r>
              <a:rPr lang="en-US" altLang="zh-CN" dirty="0" err="1"/>
              <a:t>tạo</a:t>
            </a:r>
            <a:r>
              <a:rPr lang="en-US" altLang="zh-CN" dirty="0"/>
              <a:t> ra </a:t>
            </a:r>
            <a:r>
              <a:rPr lang="en-US" altLang="zh-CN" dirty="0" err="1"/>
              <a:t>nhiễu</a:t>
            </a:r>
            <a:r>
              <a:rPr lang="en-US" altLang="zh-CN" dirty="0"/>
              <a:t>.</a:t>
            </a:r>
            <a:endParaRPr lang="en-US" altLang="zh-CN" sz="700" dirty="0"/>
          </a:p>
          <a:p>
            <a:pPr lvl="0" indent="-38735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ts val="2500"/>
            </a:pPr>
            <a:r>
              <a:rPr lang="en-US" altLang="zh-CN" dirty="0" err="1"/>
              <a:t>Những</a:t>
            </a:r>
            <a:r>
              <a:rPr lang="en-US" altLang="zh-CN" dirty="0"/>
              <a:t> </a:t>
            </a:r>
            <a:r>
              <a:rPr lang="en-US" altLang="zh-CN" dirty="0" err="1"/>
              <a:t>tuyển</a:t>
            </a:r>
            <a:r>
              <a:rPr lang="en-US" altLang="zh-CN" dirty="0"/>
              <a:t> </a:t>
            </a:r>
            <a:r>
              <a:rPr lang="en-US" altLang="zh-CN" dirty="0" err="1"/>
              <a:t>thủ</a:t>
            </a:r>
            <a:r>
              <a:rPr lang="en-US" altLang="zh-CN" dirty="0"/>
              <a:t> </a:t>
            </a:r>
            <a:r>
              <a:rPr lang="en-US" altLang="zh-CN" dirty="0" err="1"/>
              <a:t>ch</a:t>
            </a:r>
            <a:r>
              <a:rPr lang="vi-VN" altLang="zh-CN" dirty="0"/>
              <a:t>ơ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en-US" altLang="zh-CN" dirty="0" err="1"/>
              <a:t>nhiều</a:t>
            </a:r>
            <a:r>
              <a:rPr lang="en-US" altLang="zh-CN" dirty="0"/>
              <a:t> </a:t>
            </a:r>
            <a:r>
              <a:rPr lang="en-US" altLang="zh-CN" dirty="0" err="1"/>
              <a:t>vị</a:t>
            </a:r>
            <a:r>
              <a:rPr lang="en-US" altLang="zh-CN" dirty="0"/>
              <a:t> </a:t>
            </a:r>
            <a:r>
              <a:rPr lang="en-US" altLang="zh-CN" dirty="0" err="1"/>
              <a:t>trí</a:t>
            </a:r>
            <a:r>
              <a:rPr lang="en-US" altLang="zh-CN" dirty="0"/>
              <a:t> </a:t>
            </a:r>
            <a:r>
              <a:rPr lang="en-US" altLang="zh-CN" dirty="0" err="1"/>
              <a:t>sẽ</a:t>
            </a:r>
            <a:r>
              <a:rPr lang="en-US" altLang="zh-CN" dirty="0"/>
              <a:t> </a:t>
            </a:r>
            <a:r>
              <a:rPr lang="en-US" altLang="zh-CN" dirty="0" err="1"/>
              <a:t>gộp</a:t>
            </a:r>
            <a:r>
              <a:rPr lang="en-US" altLang="zh-CN" dirty="0"/>
              <a:t> </a:t>
            </a:r>
            <a:r>
              <a:rPr lang="en-US" altLang="zh-CN" dirty="0" err="1"/>
              <a:t>vô</a:t>
            </a:r>
            <a:r>
              <a:rPr lang="en-US" altLang="zh-CN" dirty="0"/>
              <a:t> </a:t>
            </a:r>
            <a:r>
              <a:rPr lang="en-US" altLang="zh-CN" dirty="0" err="1"/>
              <a:t>luôn</a:t>
            </a:r>
            <a:r>
              <a:rPr lang="en-US" altLang="zh-CN" dirty="0"/>
              <a:t> </a:t>
            </a:r>
            <a:r>
              <a:rPr lang="en-US" altLang="zh-CN" dirty="0" err="1"/>
              <a:t>vị</a:t>
            </a:r>
            <a:r>
              <a:rPr lang="en-US" altLang="zh-CN" dirty="0"/>
              <a:t> </a:t>
            </a:r>
            <a:r>
              <a:rPr lang="en-US" altLang="zh-CN" dirty="0" err="1"/>
              <a:t>trí</a:t>
            </a:r>
            <a:r>
              <a:rPr lang="en-US" altLang="zh-CN" dirty="0"/>
              <a:t> </a:t>
            </a:r>
            <a:r>
              <a:rPr lang="en-US" altLang="zh-CN" dirty="0" err="1"/>
              <a:t>đầu</a:t>
            </a:r>
            <a:r>
              <a:rPr lang="en-US" altLang="zh-CN" dirty="0"/>
              <a:t> </a:t>
            </a:r>
            <a:r>
              <a:rPr lang="en-US" altLang="zh-CN" dirty="0" err="1"/>
              <a:t>tiên</a:t>
            </a:r>
            <a:r>
              <a:rPr lang="en-US" altLang="zh-CN" dirty="0"/>
              <a:t> </a:t>
            </a:r>
            <a:r>
              <a:rPr lang="en-US" altLang="zh-CN" dirty="0" err="1"/>
              <a:t>của</a:t>
            </a:r>
            <a:r>
              <a:rPr lang="en-US" altLang="zh-CN" dirty="0"/>
              <a:t> </a:t>
            </a:r>
            <a:r>
              <a:rPr lang="en-US" altLang="zh-CN" dirty="0" err="1"/>
              <a:t>họ</a:t>
            </a:r>
            <a:r>
              <a:rPr lang="en-US" altLang="zh-CN" dirty="0"/>
              <a:t>.</a:t>
            </a:r>
          </a:p>
        </p:txBody>
      </p:sp>
      <p:sp>
        <p:nvSpPr>
          <p:cNvPr id="96" name="Google Shape;96;p1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 err="1"/>
              <a:t>Tiền</a:t>
            </a:r>
            <a:r>
              <a:rPr lang="en-US" sz="3000" dirty="0"/>
              <a:t> </a:t>
            </a:r>
            <a:r>
              <a:rPr lang="en-US" sz="3000" dirty="0" err="1"/>
              <a:t>xử</a:t>
            </a:r>
            <a:r>
              <a:rPr lang="en-US" sz="3000" dirty="0"/>
              <a:t> </a:t>
            </a:r>
            <a:r>
              <a:rPr lang="en-US" sz="3000" dirty="0" err="1"/>
              <a:t>lý</a:t>
            </a:r>
            <a:r>
              <a:rPr lang="en-US" sz="3000" dirty="0"/>
              <a:t> </a:t>
            </a:r>
            <a:r>
              <a:rPr lang="en-US" sz="3000" dirty="0" err="1"/>
              <a:t>dữ</a:t>
            </a:r>
            <a:r>
              <a:rPr lang="en-US" sz="3000" dirty="0"/>
              <a:t> </a:t>
            </a:r>
            <a:r>
              <a:rPr lang="en-US" sz="3000" dirty="0" err="1"/>
              <a:t>liệu</a:t>
            </a:r>
            <a:endParaRPr sz="3000" dirty="0"/>
          </a:p>
        </p:txBody>
      </p:sp>
      <p:sp>
        <p:nvSpPr>
          <p:cNvPr id="98" name="Google Shape;98;p1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2F7119F-0A60-4F58-BB96-1C24D01BE1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9197" y="740909"/>
            <a:ext cx="3276600" cy="39147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3F6EB17-6025-4E9E-B6B4-DB733FE3607C}"/>
              </a:ext>
            </a:extLst>
          </p:cNvPr>
          <p:cNvSpPr txBox="1"/>
          <p:nvPr/>
        </p:nvSpPr>
        <p:spPr>
          <a:xfrm>
            <a:off x="5205347" y="4638874"/>
            <a:ext cx="21242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err="1"/>
              <a:t>Hình</a:t>
            </a:r>
            <a:r>
              <a:rPr lang="en-US" altLang="zh-CN" i="1" dirty="0"/>
              <a:t> 5. </a:t>
            </a:r>
            <a:r>
              <a:rPr lang="en-US" altLang="zh-CN" i="1" dirty="0" err="1"/>
              <a:t>Groupby</a:t>
            </a:r>
            <a:r>
              <a:rPr lang="en-US" altLang="zh-CN" i="1" dirty="0"/>
              <a:t> </a:t>
            </a:r>
            <a:r>
              <a:rPr lang="en-US" altLang="zh-CN" i="1" dirty="0" err="1"/>
              <a:t>cột</a:t>
            </a:r>
            <a:r>
              <a:rPr lang="en-US" altLang="zh-CN" i="1" dirty="0"/>
              <a:t> pos</a:t>
            </a:r>
            <a:endParaRPr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2284878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95" name="Google Shape;95;p16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786124" y="1200150"/>
                <a:ext cx="7235658" cy="37257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 indent="-387350" algn="just">
                  <a:spcBef>
                    <a:spcPts val="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ts val="2500"/>
                </a:pPr>
                <a:r>
                  <a:rPr lang="en-US" altLang="zh-CN" dirty="0" err="1"/>
                  <a:t>Xem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xét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độ</a:t>
                </a:r>
                <a:r>
                  <a:rPr lang="en-US" altLang="zh-CN" dirty="0"/>
                  <a:t> t</a:t>
                </a:r>
                <a:r>
                  <a:rPr lang="vi-VN" altLang="zh-CN" dirty="0"/>
                  <a:t>ư</a:t>
                </a:r>
                <a:r>
                  <a:rPr lang="en-US" altLang="zh-CN" dirty="0" err="1"/>
                  <a:t>ơng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quan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giữa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các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cột</a:t>
                </a:r>
                <a:r>
                  <a:rPr lang="en-US" altLang="zh-CN" dirty="0"/>
                  <a:t>, ta </a:t>
                </a:r>
                <a:r>
                  <a:rPr lang="en-US" altLang="zh-CN" dirty="0" err="1"/>
                  <a:t>thấy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có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sự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liên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quan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giữa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các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cột</a:t>
                </a:r>
                <a:r>
                  <a:rPr lang="en-US" altLang="zh-CN" dirty="0"/>
                  <a:t> (</a:t>
                </a:r>
                <a:r>
                  <a:rPr lang="en-US" altLang="zh-CN" dirty="0" err="1"/>
                  <a:t>fg</a:t>
                </a:r>
                <a:r>
                  <a:rPr lang="en-US" altLang="zh-CN" dirty="0"/>
                  <a:t>, </a:t>
                </a:r>
                <a:r>
                  <a:rPr lang="en-US" altLang="zh-CN" dirty="0" err="1"/>
                  <a:t>fga</a:t>
                </a:r>
                <a:r>
                  <a:rPr lang="en-US" altLang="zh-CN" dirty="0"/>
                  <a:t>, </a:t>
                </a:r>
                <a:r>
                  <a:rPr lang="en-US" altLang="zh-CN" dirty="0" err="1"/>
                  <a:t>fgp</a:t>
                </a:r>
                <a:r>
                  <a:rPr lang="en-US" altLang="zh-CN" dirty="0"/>
                  <a:t>), (3p, 3pa, 3pp), (2p, 2pa, 2pp), (ft, </a:t>
                </a:r>
                <a:r>
                  <a:rPr lang="en-US" altLang="zh-CN" dirty="0" err="1"/>
                  <a:t>fta</a:t>
                </a:r>
                <a:r>
                  <a:rPr lang="en-US" altLang="zh-CN" dirty="0"/>
                  <a:t>, ftp).</a:t>
                </a:r>
                <a:endParaRPr lang="en-US" altLang="zh-CN" sz="700" dirty="0"/>
              </a:p>
              <a:p>
                <a:pPr lvl="0" indent="-387350" algn="just">
                  <a:spcBef>
                    <a:spcPts val="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ts val="2500"/>
                </a:pPr>
                <a:r>
                  <a:rPr lang="en-US" altLang="zh-CN" dirty="0" err="1"/>
                  <a:t>Khi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xét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độ</a:t>
                </a:r>
                <a:r>
                  <a:rPr lang="en-US" altLang="zh-CN" dirty="0"/>
                  <a:t> t</a:t>
                </a:r>
                <a:r>
                  <a:rPr lang="vi-VN" altLang="zh-CN" dirty="0"/>
                  <a:t>ư</a:t>
                </a:r>
                <a:r>
                  <a:rPr lang="en-US" altLang="zh-CN" dirty="0" err="1"/>
                  <a:t>ơng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quan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của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các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cột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với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mức</a:t>
                </a:r>
                <a:r>
                  <a:rPr lang="en-US" altLang="zh-CN" dirty="0"/>
                  <a:t> l</a:t>
                </a:r>
                <a:r>
                  <a:rPr lang="vi-VN" altLang="zh-CN" dirty="0"/>
                  <a:t>ư</a:t>
                </a:r>
                <a:r>
                  <a:rPr lang="en-US" altLang="zh-CN" dirty="0" err="1"/>
                  <a:t>ơng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thì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các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cột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về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tỷ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lệ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có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mức</a:t>
                </a:r>
                <a:r>
                  <a:rPr lang="en-US" altLang="zh-CN" dirty="0"/>
                  <a:t> t</a:t>
                </a:r>
                <a:r>
                  <a:rPr lang="vi-VN" altLang="zh-CN" dirty="0"/>
                  <a:t>ư</a:t>
                </a:r>
                <a:r>
                  <a:rPr lang="en-US" altLang="zh-CN" dirty="0" err="1"/>
                  <a:t>ơng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quan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thấp</a:t>
                </a:r>
                <a:r>
                  <a:rPr lang="en-US" altLang="zh-CN" dirty="0"/>
                  <a:t> h</a:t>
                </a:r>
                <a:r>
                  <a:rPr lang="vi-VN" altLang="zh-CN" dirty="0"/>
                  <a:t>ơ</a:t>
                </a:r>
                <a:r>
                  <a:rPr lang="en-US" altLang="zh-CN" dirty="0"/>
                  <a:t>n </a:t>
                </a:r>
                <a:r>
                  <a:rPr lang="en-US" altLang="zh-CN" dirty="0" err="1"/>
                  <a:t>nhiều</a:t>
                </a:r>
                <a:r>
                  <a:rPr lang="en-US" altLang="zh-CN" dirty="0"/>
                  <a:t> so </a:t>
                </a:r>
                <a:r>
                  <a:rPr lang="en-US" altLang="zh-CN" dirty="0" err="1"/>
                  <a:t>với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các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cột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th</a:t>
                </a:r>
                <a:r>
                  <a:rPr lang="vi-VN" altLang="zh-CN" dirty="0"/>
                  <a:t>ư</a:t>
                </a:r>
                <a:r>
                  <a:rPr lang="en-US" altLang="zh-CN" dirty="0" err="1"/>
                  <a:t>ờng</a:t>
                </a:r>
                <a:r>
                  <a:rPr lang="en-US" altLang="zh-CN" dirty="0"/>
                  <a:t>.</a:t>
                </a:r>
              </a:p>
              <a:p>
                <a:pPr lvl="0" indent="-387350" algn="just">
                  <a:spcBef>
                    <a:spcPts val="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ts val="2500"/>
                </a:pP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en-US" altLang="zh-CN" dirty="0" err="1"/>
                  <a:t>Bỏ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các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cột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tỷ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lệ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đi</a:t>
                </a:r>
                <a:r>
                  <a:rPr lang="en-US" altLang="zh-CN" dirty="0"/>
                  <a:t> (</a:t>
                </a:r>
                <a:r>
                  <a:rPr lang="en-US" altLang="zh-CN" dirty="0" err="1"/>
                  <a:t>fp</a:t>
                </a:r>
                <a:r>
                  <a:rPr lang="en-US" altLang="zh-CN" dirty="0"/>
                  <a:t>, 3pp, 2pp, ftp).</a:t>
                </a:r>
              </a:p>
            </p:txBody>
          </p:sp>
        </mc:Choice>
        <mc:Fallback>
          <p:sp>
            <p:nvSpPr>
              <p:cNvPr id="95" name="Google Shape;95;p1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86124" y="1200150"/>
                <a:ext cx="7235658" cy="3725700"/>
              </a:xfrm>
              <a:prstGeom prst="rect">
                <a:avLst/>
              </a:prstGeom>
              <a:blipFill>
                <a:blip r:embed="rId3"/>
                <a:stretch>
                  <a:fillRect l="-758" t="-1146" r="-15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Google Shape;96;p1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 err="1"/>
              <a:t>Tiền</a:t>
            </a:r>
            <a:r>
              <a:rPr lang="en-US" sz="3000" dirty="0"/>
              <a:t> </a:t>
            </a:r>
            <a:r>
              <a:rPr lang="en-US" sz="3000" dirty="0" err="1"/>
              <a:t>xử</a:t>
            </a:r>
            <a:r>
              <a:rPr lang="en-US" sz="3000" dirty="0"/>
              <a:t> </a:t>
            </a:r>
            <a:r>
              <a:rPr lang="en-US" sz="3000" dirty="0" err="1"/>
              <a:t>lý</a:t>
            </a:r>
            <a:r>
              <a:rPr lang="en-US" sz="3000" dirty="0"/>
              <a:t> </a:t>
            </a:r>
            <a:r>
              <a:rPr lang="en-US" sz="3000" dirty="0" err="1"/>
              <a:t>dữ</a:t>
            </a:r>
            <a:r>
              <a:rPr lang="en-US" sz="3000" dirty="0"/>
              <a:t> </a:t>
            </a:r>
            <a:r>
              <a:rPr lang="en-US" sz="3000" dirty="0" err="1"/>
              <a:t>liệu</a:t>
            </a:r>
            <a:endParaRPr sz="3000" dirty="0"/>
          </a:p>
        </p:txBody>
      </p:sp>
      <p:sp>
        <p:nvSpPr>
          <p:cNvPr id="98" name="Google Shape;98;p1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0186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968A2D-E095-49B3-875B-F0115A73B2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3A7027-26F1-4C48-B34B-018AEEC64B1B}"/>
              </a:ext>
            </a:extLst>
          </p:cNvPr>
          <p:cNvSpPr txBox="1"/>
          <p:nvPr/>
        </p:nvSpPr>
        <p:spPr>
          <a:xfrm>
            <a:off x="2843001" y="4442074"/>
            <a:ext cx="34579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err="1"/>
              <a:t>Hình</a:t>
            </a:r>
            <a:r>
              <a:rPr lang="en-US" altLang="zh-CN" i="1" dirty="0"/>
              <a:t> 6. Correlation </a:t>
            </a:r>
            <a:r>
              <a:rPr lang="en-US" altLang="zh-CN" i="1" dirty="0" err="1"/>
              <a:t>của</a:t>
            </a:r>
            <a:r>
              <a:rPr lang="en-US" altLang="zh-CN" i="1" dirty="0"/>
              <a:t> </a:t>
            </a:r>
            <a:r>
              <a:rPr lang="en-US" altLang="zh-CN" i="1" dirty="0" err="1"/>
              <a:t>các</a:t>
            </a:r>
            <a:r>
              <a:rPr lang="en-US" altLang="zh-CN" i="1" dirty="0"/>
              <a:t> </a:t>
            </a:r>
            <a:r>
              <a:rPr lang="en-US" altLang="zh-CN" i="1" dirty="0" err="1"/>
              <a:t>cột</a:t>
            </a:r>
            <a:r>
              <a:rPr lang="en-US" altLang="zh-CN" i="1" dirty="0"/>
              <a:t> </a:t>
            </a:r>
            <a:r>
              <a:rPr lang="en-US" altLang="zh-CN" i="1" dirty="0" err="1"/>
              <a:t>với</a:t>
            </a:r>
            <a:r>
              <a:rPr lang="en-US" altLang="zh-CN" i="1" dirty="0"/>
              <a:t> salary</a:t>
            </a:r>
            <a:endParaRPr lang="zh-CN" altLang="en-US" i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FCA8F70-5125-4DAB-8DFA-F4F2CFB9A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1861" y="529071"/>
            <a:ext cx="2369118" cy="387673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92D6915-2B6D-48D1-9A23-5FCFBD8082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5944" y="784081"/>
            <a:ext cx="2363562" cy="3575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9388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body" idx="1"/>
          </p:nvPr>
        </p:nvSpPr>
        <p:spPr>
          <a:xfrm>
            <a:off x="786124" y="1200150"/>
            <a:ext cx="7235658" cy="21665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8735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ts val="2500"/>
            </a:pPr>
            <a:r>
              <a:rPr lang="en-US" altLang="zh-CN" dirty="0" err="1"/>
              <a:t>Cuối</a:t>
            </a:r>
            <a:r>
              <a:rPr lang="en-US" altLang="zh-CN" dirty="0"/>
              <a:t> </a:t>
            </a:r>
            <a:r>
              <a:rPr lang="en-US" altLang="zh-CN" dirty="0" err="1"/>
              <a:t>cùng</a:t>
            </a:r>
            <a:r>
              <a:rPr lang="en-US" altLang="zh-CN" dirty="0"/>
              <a:t> </a:t>
            </a:r>
            <a:r>
              <a:rPr lang="en-US" altLang="zh-CN" dirty="0" err="1"/>
              <a:t>là</a:t>
            </a:r>
            <a:r>
              <a:rPr lang="en-US" altLang="zh-CN" dirty="0"/>
              <a:t> </a:t>
            </a:r>
            <a:r>
              <a:rPr lang="en-US" altLang="zh-CN" dirty="0" err="1"/>
              <a:t>bỏ</a:t>
            </a:r>
            <a:r>
              <a:rPr lang="en-US" altLang="zh-CN" dirty="0"/>
              <a:t> </a:t>
            </a:r>
            <a:r>
              <a:rPr lang="en-US" altLang="zh-CN" dirty="0" err="1"/>
              <a:t>đi</a:t>
            </a:r>
            <a:r>
              <a:rPr lang="en-US" altLang="zh-CN" dirty="0"/>
              <a:t> </a:t>
            </a:r>
            <a:r>
              <a:rPr lang="en-US" altLang="zh-CN" dirty="0" err="1"/>
              <a:t>cột</a:t>
            </a:r>
            <a:r>
              <a:rPr lang="en-US" altLang="zh-CN" dirty="0"/>
              <a:t> </a:t>
            </a:r>
            <a:r>
              <a:rPr lang="en-US" altLang="zh-CN" dirty="0" err="1"/>
              <a:t>tên</a:t>
            </a:r>
            <a:r>
              <a:rPr lang="en-US" altLang="zh-CN" dirty="0"/>
              <a:t>.</a:t>
            </a:r>
            <a:endParaRPr lang="en-US" altLang="zh-CN" sz="700" dirty="0"/>
          </a:p>
          <a:p>
            <a:pPr lvl="0" indent="-38735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ts val="2500"/>
            </a:pPr>
            <a:r>
              <a:rPr lang="en-US" altLang="zh-CN" dirty="0" err="1"/>
              <a:t>Các</a:t>
            </a:r>
            <a:r>
              <a:rPr lang="en-US" altLang="zh-CN" dirty="0"/>
              <a:t> </a:t>
            </a:r>
            <a:r>
              <a:rPr lang="en-US" altLang="zh-CN" dirty="0" err="1"/>
              <a:t>cột</a:t>
            </a:r>
            <a:r>
              <a:rPr lang="en-US" altLang="zh-CN" dirty="0"/>
              <a:t> </a:t>
            </a:r>
            <a:r>
              <a:rPr lang="en-US" altLang="zh-CN" dirty="0" err="1"/>
              <a:t>số</a:t>
            </a:r>
            <a:r>
              <a:rPr lang="en-US" altLang="zh-CN" dirty="0"/>
              <a:t> </a:t>
            </a:r>
            <a:r>
              <a:rPr lang="en-US" altLang="zh-CN" dirty="0" err="1"/>
              <a:t>có</a:t>
            </a:r>
            <a:r>
              <a:rPr lang="en-US" altLang="zh-CN" dirty="0"/>
              <a:t> </a:t>
            </a:r>
            <a:r>
              <a:rPr lang="en-US" altLang="zh-CN" dirty="0" err="1"/>
              <a:t>giá</a:t>
            </a:r>
            <a:r>
              <a:rPr lang="en-US" altLang="zh-CN" dirty="0"/>
              <a:t> </a:t>
            </a:r>
            <a:r>
              <a:rPr lang="en-US" altLang="zh-CN" dirty="0" err="1"/>
              <a:t>trị</a:t>
            </a:r>
            <a:r>
              <a:rPr lang="en-US" altLang="zh-CN" dirty="0"/>
              <a:t> </a:t>
            </a:r>
            <a:r>
              <a:rPr lang="en-US" altLang="zh-CN" dirty="0" err="1"/>
              <a:t>thiếu</a:t>
            </a:r>
            <a:r>
              <a:rPr lang="en-US" altLang="zh-CN" dirty="0"/>
              <a:t> </a:t>
            </a:r>
            <a:r>
              <a:rPr lang="en-US" altLang="zh-CN" dirty="0" err="1"/>
              <a:t>sẽ</a:t>
            </a:r>
            <a:r>
              <a:rPr lang="en-US" altLang="zh-CN" dirty="0"/>
              <a:t> đ</a:t>
            </a:r>
            <a:r>
              <a:rPr lang="vi-VN" altLang="zh-CN" dirty="0"/>
              <a:t>ư</a:t>
            </a:r>
            <a:r>
              <a:rPr lang="en-US" altLang="zh-CN" dirty="0" err="1"/>
              <a:t>ợc</a:t>
            </a:r>
            <a:r>
              <a:rPr lang="en-US" altLang="zh-CN" dirty="0"/>
              <a:t> </a:t>
            </a:r>
            <a:r>
              <a:rPr lang="en-US" altLang="zh-CN" dirty="0" err="1"/>
              <a:t>điền</a:t>
            </a:r>
            <a:r>
              <a:rPr lang="en-US" altLang="zh-CN" dirty="0"/>
              <a:t> </a:t>
            </a:r>
            <a:r>
              <a:rPr lang="en-US" altLang="zh-CN" dirty="0" err="1"/>
              <a:t>bằng</a:t>
            </a:r>
            <a:r>
              <a:rPr lang="en-US" altLang="zh-CN" dirty="0"/>
              <a:t> mean.</a:t>
            </a:r>
          </a:p>
          <a:p>
            <a:pPr lvl="0" indent="-38735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ts val="2500"/>
            </a:pPr>
            <a:r>
              <a:rPr lang="en-US" altLang="zh-CN" dirty="0" err="1"/>
              <a:t>Các</a:t>
            </a:r>
            <a:r>
              <a:rPr lang="en-US" altLang="zh-CN" dirty="0"/>
              <a:t> </a:t>
            </a:r>
            <a:r>
              <a:rPr lang="en-US" altLang="zh-CN" dirty="0" err="1"/>
              <a:t>cột</a:t>
            </a:r>
            <a:r>
              <a:rPr lang="en-US" altLang="zh-CN" dirty="0"/>
              <a:t> </a:t>
            </a:r>
            <a:r>
              <a:rPr lang="en-US" altLang="zh-CN" dirty="0" err="1"/>
              <a:t>định</a:t>
            </a:r>
            <a:r>
              <a:rPr lang="en-US" altLang="zh-CN" dirty="0"/>
              <a:t> </a:t>
            </a:r>
            <a:r>
              <a:rPr lang="en-US" altLang="zh-CN" dirty="0" err="1"/>
              <a:t>danh</a:t>
            </a:r>
            <a:r>
              <a:rPr lang="en-US" altLang="zh-CN" dirty="0"/>
              <a:t> </a:t>
            </a:r>
            <a:r>
              <a:rPr lang="en-US" altLang="zh-CN" dirty="0" err="1"/>
              <a:t>có</a:t>
            </a:r>
            <a:r>
              <a:rPr lang="en-US" altLang="zh-CN" dirty="0"/>
              <a:t> </a:t>
            </a:r>
            <a:r>
              <a:rPr lang="en-US" altLang="zh-CN" dirty="0" err="1"/>
              <a:t>giá</a:t>
            </a:r>
            <a:r>
              <a:rPr lang="en-US" altLang="zh-CN" dirty="0"/>
              <a:t> </a:t>
            </a:r>
            <a:r>
              <a:rPr lang="en-US" altLang="zh-CN" dirty="0" err="1"/>
              <a:t>trị</a:t>
            </a:r>
            <a:r>
              <a:rPr lang="en-US" altLang="zh-CN" dirty="0"/>
              <a:t> </a:t>
            </a:r>
            <a:r>
              <a:rPr lang="en-US" altLang="zh-CN" dirty="0" err="1"/>
              <a:t>thiếu</a:t>
            </a:r>
            <a:r>
              <a:rPr lang="en-US" altLang="zh-CN" dirty="0"/>
              <a:t> </a:t>
            </a:r>
            <a:r>
              <a:rPr lang="en-US" altLang="zh-CN" dirty="0" err="1"/>
              <a:t>sẽ</a:t>
            </a:r>
            <a:r>
              <a:rPr lang="en-US" altLang="zh-CN" dirty="0"/>
              <a:t> đ</a:t>
            </a:r>
            <a:r>
              <a:rPr lang="vi-VN" altLang="zh-CN" dirty="0"/>
              <a:t>ư</a:t>
            </a:r>
            <a:r>
              <a:rPr lang="en-US" altLang="zh-CN" dirty="0" err="1"/>
              <a:t>ợc</a:t>
            </a:r>
            <a:r>
              <a:rPr lang="en-US" altLang="zh-CN" dirty="0"/>
              <a:t> </a:t>
            </a:r>
            <a:r>
              <a:rPr lang="en-US" altLang="zh-CN" dirty="0" err="1"/>
              <a:t>điền</a:t>
            </a:r>
            <a:r>
              <a:rPr lang="en-US" altLang="zh-CN" dirty="0"/>
              <a:t> </a:t>
            </a:r>
            <a:r>
              <a:rPr lang="en-US" altLang="zh-CN" dirty="0" err="1"/>
              <a:t>bằng</a:t>
            </a:r>
            <a:r>
              <a:rPr lang="en-US" altLang="zh-CN" dirty="0"/>
              <a:t> </a:t>
            </a:r>
            <a:r>
              <a:rPr lang="en-US" altLang="zh-CN" dirty="0" err="1"/>
              <a:t>giá</a:t>
            </a:r>
            <a:r>
              <a:rPr lang="en-US" altLang="zh-CN" dirty="0"/>
              <a:t> </a:t>
            </a:r>
            <a:r>
              <a:rPr lang="en-US" altLang="zh-CN" dirty="0" err="1"/>
              <a:t>trị</a:t>
            </a:r>
            <a:r>
              <a:rPr lang="en-US" altLang="zh-CN" dirty="0"/>
              <a:t> </a:t>
            </a:r>
            <a:r>
              <a:rPr lang="en-US" altLang="zh-CN" dirty="0" err="1"/>
              <a:t>phổ</a:t>
            </a:r>
            <a:r>
              <a:rPr lang="en-US" altLang="zh-CN" dirty="0"/>
              <a:t> </a:t>
            </a:r>
            <a:r>
              <a:rPr lang="en-US" altLang="zh-CN" dirty="0" err="1"/>
              <a:t>biến</a:t>
            </a:r>
            <a:r>
              <a:rPr lang="en-US" altLang="zh-CN" dirty="0"/>
              <a:t> </a:t>
            </a:r>
            <a:r>
              <a:rPr lang="en-US" altLang="zh-CN" dirty="0" err="1"/>
              <a:t>nhất</a:t>
            </a:r>
            <a:r>
              <a:rPr lang="en-US" altLang="zh-CN" dirty="0"/>
              <a:t>, </a:t>
            </a:r>
            <a:r>
              <a:rPr lang="en-US" altLang="zh-CN" dirty="0" err="1"/>
              <a:t>sau</a:t>
            </a:r>
            <a:r>
              <a:rPr lang="en-US" altLang="zh-CN" dirty="0"/>
              <a:t> </a:t>
            </a:r>
            <a:r>
              <a:rPr lang="en-US" altLang="zh-CN" dirty="0" err="1"/>
              <a:t>đó</a:t>
            </a:r>
            <a:r>
              <a:rPr lang="en-US" altLang="zh-CN" dirty="0"/>
              <a:t> one-hot.</a:t>
            </a:r>
          </a:p>
        </p:txBody>
      </p:sp>
      <p:sp>
        <p:nvSpPr>
          <p:cNvPr id="96" name="Google Shape;96;p1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 err="1"/>
              <a:t>Tiền</a:t>
            </a:r>
            <a:r>
              <a:rPr lang="en-US" sz="3000" dirty="0"/>
              <a:t> </a:t>
            </a:r>
            <a:r>
              <a:rPr lang="en-US" sz="3000" dirty="0" err="1"/>
              <a:t>xử</a:t>
            </a:r>
            <a:r>
              <a:rPr lang="en-US" sz="3000" dirty="0"/>
              <a:t> </a:t>
            </a:r>
            <a:r>
              <a:rPr lang="en-US" sz="3000" dirty="0" err="1"/>
              <a:t>lý</a:t>
            </a:r>
            <a:r>
              <a:rPr lang="en-US" sz="3000" dirty="0"/>
              <a:t> </a:t>
            </a:r>
            <a:r>
              <a:rPr lang="en-US" sz="3000" dirty="0" err="1"/>
              <a:t>dữ</a:t>
            </a:r>
            <a:r>
              <a:rPr lang="en-US" sz="3000" dirty="0"/>
              <a:t> </a:t>
            </a:r>
            <a:r>
              <a:rPr lang="en-US" sz="3000" dirty="0" err="1"/>
              <a:t>liệu</a:t>
            </a:r>
            <a:endParaRPr sz="3000" dirty="0"/>
          </a:p>
        </p:txBody>
      </p:sp>
      <p:sp>
        <p:nvSpPr>
          <p:cNvPr id="98" name="Google Shape;98;p1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450279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>
            <a:spLocks noGrp="1"/>
          </p:cNvSpPr>
          <p:nvPr>
            <p:ph type="ctrTitle"/>
          </p:nvPr>
        </p:nvSpPr>
        <p:spPr>
          <a:xfrm>
            <a:off x="1546025" y="1526193"/>
            <a:ext cx="5832600" cy="181967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4</a:t>
            </a:r>
            <a:r>
              <a:rPr lang="en" sz="6000" dirty="0">
                <a:solidFill>
                  <a:srgbClr val="0091EA"/>
                </a:solidFill>
              </a:rPr>
              <a:t>.</a:t>
            </a:r>
            <a:endParaRPr lang="en-US" sz="6000" dirty="0">
              <a:solidFill>
                <a:srgbClr val="0091EA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br>
              <a:rPr lang="en-US" dirty="0"/>
            </a:b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thí</a:t>
            </a:r>
            <a:r>
              <a:rPr lang="en-US" dirty="0"/>
              <a:t> </a:t>
            </a:r>
            <a:r>
              <a:rPr lang="en-US" dirty="0" err="1"/>
              <a:t>nghiệm</a:t>
            </a:r>
            <a:endParaRPr lang="en-US" dirty="0"/>
          </a:p>
        </p:txBody>
      </p:sp>
      <p:sp>
        <p:nvSpPr>
          <p:cNvPr id="110" name="Google Shape;110;p18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624919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body" idx="1"/>
          </p:nvPr>
        </p:nvSpPr>
        <p:spPr>
          <a:xfrm>
            <a:off x="786150" y="979548"/>
            <a:ext cx="7235658" cy="5583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8735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ts val="2500"/>
            </a:pPr>
            <a:r>
              <a:rPr lang="en-US" altLang="zh-CN" dirty="0"/>
              <a:t>D</a:t>
            </a:r>
            <a:r>
              <a:rPr lang="vi-VN" altLang="zh-CN" dirty="0"/>
              <a:t>ư</a:t>
            </a:r>
            <a:r>
              <a:rPr lang="en-US" altLang="zh-CN" dirty="0" err="1"/>
              <a:t>ới</a:t>
            </a:r>
            <a:r>
              <a:rPr lang="en-US" altLang="zh-CN" dirty="0"/>
              <a:t> </a:t>
            </a:r>
            <a:r>
              <a:rPr lang="en-US" altLang="zh-CN" dirty="0" err="1"/>
              <a:t>đây</a:t>
            </a:r>
            <a:r>
              <a:rPr lang="en-US" altLang="zh-CN" dirty="0"/>
              <a:t> </a:t>
            </a:r>
            <a:r>
              <a:rPr lang="en-US" altLang="zh-CN" dirty="0" err="1"/>
              <a:t>là</a:t>
            </a:r>
            <a:r>
              <a:rPr lang="en-US" altLang="zh-CN" dirty="0"/>
              <a:t> </a:t>
            </a:r>
            <a:r>
              <a:rPr lang="en-US" altLang="zh-CN" dirty="0" err="1"/>
              <a:t>một</a:t>
            </a:r>
            <a:r>
              <a:rPr lang="en-US" altLang="zh-CN" dirty="0"/>
              <a:t> </a:t>
            </a:r>
            <a:r>
              <a:rPr lang="en-US" altLang="zh-CN" dirty="0" err="1"/>
              <a:t>số</a:t>
            </a:r>
            <a:r>
              <a:rPr lang="en-US" altLang="zh-CN" dirty="0"/>
              <a:t> </a:t>
            </a:r>
            <a:r>
              <a:rPr lang="en-US" altLang="zh-CN" dirty="0" err="1"/>
              <a:t>đồ</a:t>
            </a:r>
            <a:r>
              <a:rPr lang="en-US" altLang="zh-CN" dirty="0"/>
              <a:t> </a:t>
            </a:r>
            <a:r>
              <a:rPr lang="en-US" altLang="zh-CN" dirty="0" err="1"/>
              <a:t>thị</a:t>
            </a:r>
            <a:endParaRPr lang="en-US" altLang="zh-CN" dirty="0"/>
          </a:p>
        </p:txBody>
      </p:sp>
      <p:sp>
        <p:nvSpPr>
          <p:cNvPr id="96" name="Google Shape;96;p16"/>
          <p:cNvSpPr txBox="1">
            <a:spLocks noGrp="1"/>
          </p:cNvSpPr>
          <p:nvPr>
            <p:ph type="title"/>
          </p:nvPr>
        </p:nvSpPr>
        <p:spPr>
          <a:xfrm>
            <a:off x="786150" y="328902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zh-CN" sz="3000" dirty="0" err="1"/>
              <a:t>Mô</a:t>
            </a:r>
            <a:r>
              <a:rPr lang="en-US" altLang="zh-CN" sz="3000" dirty="0"/>
              <a:t> </a:t>
            </a:r>
            <a:r>
              <a:rPr lang="en-US" altLang="zh-CN" sz="3000" dirty="0" err="1"/>
              <a:t>hình</a:t>
            </a:r>
            <a:r>
              <a:rPr lang="en-US" altLang="zh-CN" sz="3000" dirty="0"/>
              <a:t> </a:t>
            </a:r>
            <a:r>
              <a:rPr lang="en-US" altLang="zh-CN" sz="3000" dirty="0" err="1"/>
              <a:t>và</a:t>
            </a:r>
            <a:r>
              <a:rPr lang="en-US" altLang="zh-CN" sz="3000" dirty="0"/>
              <a:t> </a:t>
            </a:r>
            <a:r>
              <a:rPr lang="en-US" altLang="zh-CN" sz="3000" dirty="0" err="1"/>
              <a:t>thí</a:t>
            </a:r>
            <a:r>
              <a:rPr lang="en-US" altLang="zh-CN" sz="3000" dirty="0"/>
              <a:t> </a:t>
            </a:r>
            <a:r>
              <a:rPr lang="en-US" altLang="zh-CN" sz="3000" dirty="0" err="1"/>
              <a:t>nghiệm</a:t>
            </a:r>
            <a:endParaRPr sz="3000" dirty="0"/>
          </a:p>
        </p:txBody>
      </p:sp>
      <p:sp>
        <p:nvSpPr>
          <p:cNvPr id="98" name="Google Shape;98;p1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CB6BE1-B45D-47FC-8001-3A0295566A6B}"/>
              </a:ext>
            </a:extLst>
          </p:cNvPr>
          <p:cNvSpPr txBox="1"/>
          <p:nvPr/>
        </p:nvSpPr>
        <p:spPr>
          <a:xfrm>
            <a:off x="950356" y="3973004"/>
            <a:ext cx="28216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err="1"/>
              <a:t>Hình</a:t>
            </a:r>
            <a:r>
              <a:rPr lang="en-US" altLang="zh-CN" i="1" dirty="0"/>
              <a:t> 7. Scatter plot </a:t>
            </a:r>
            <a:r>
              <a:rPr lang="en-US" altLang="zh-CN" i="1" dirty="0" err="1"/>
              <a:t>ast</a:t>
            </a:r>
            <a:r>
              <a:rPr lang="en-US" altLang="zh-CN" i="1" dirty="0"/>
              <a:t> </a:t>
            </a:r>
            <a:r>
              <a:rPr lang="en-US" altLang="zh-CN" i="1" dirty="0" err="1"/>
              <a:t>với</a:t>
            </a:r>
            <a:r>
              <a:rPr lang="en-US" altLang="zh-CN" i="1" dirty="0"/>
              <a:t> salary</a:t>
            </a:r>
            <a:endParaRPr lang="zh-CN" altLang="en-US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19C965-43AF-4DCC-8D1B-CB7332112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2947" y="1595010"/>
            <a:ext cx="3869686" cy="24498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76D8493-86CC-425C-B50D-BF975CA9FF32}"/>
              </a:ext>
            </a:extLst>
          </p:cNvPr>
          <p:cNvSpPr txBox="1"/>
          <p:nvPr/>
        </p:nvSpPr>
        <p:spPr>
          <a:xfrm>
            <a:off x="5461806" y="3973004"/>
            <a:ext cx="27318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err="1"/>
              <a:t>Hình</a:t>
            </a:r>
            <a:r>
              <a:rPr lang="en-US" altLang="zh-CN" i="1" dirty="0"/>
              <a:t> 8. Scatter plot </a:t>
            </a:r>
            <a:r>
              <a:rPr lang="en-US" altLang="zh-CN" i="1" dirty="0" err="1"/>
              <a:t>fg</a:t>
            </a:r>
            <a:r>
              <a:rPr lang="en-US" altLang="zh-CN" i="1" dirty="0"/>
              <a:t> </a:t>
            </a:r>
            <a:r>
              <a:rPr lang="en-US" altLang="zh-CN" i="1" dirty="0" err="1"/>
              <a:t>với</a:t>
            </a:r>
            <a:r>
              <a:rPr lang="en-US" altLang="zh-CN" i="1" dirty="0"/>
              <a:t> salary</a:t>
            </a:r>
            <a:endParaRPr lang="zh-CN" altLang="en-US" i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35B96FD-EE60-431B-8CB7-540E8C5B36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836" y="1595009"/>
            <a:ext cx="3862330" cy="2449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9486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473A9E-C2BD-4072-AC28-23355046775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8ACEB0-272C-428D-A13C-14F324748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500" y="1595010"/>
            <a:ext cx="3820555" cy="2449821"/>
          </a:xfrm>
          <a:prstGeom prst="rect">
            <a:avLst/>
          </a:prstGeom>
        </p:spPr>
      </p:pic>
      <p:sp>
        <p:nvSpPr>
          <p:cNvPr id="8" name="Google Shape;96;p16">
            <a:extLst>
              <a:ext uri="{FF2B5EF4-FFF2-40B4-BE49-F238E27FC236}">
                <a16:creationId xmlns:a16="http://schemas.microsoft.com/office/drawing/2014/main" id="{2284F493-B533-432E-91A9-D89D7E336D0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86150" y="328902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zh-CN" sz="3000" dirty="0" err="1"/>
              <a:t>Mô</a:t>
            </a:r>
            <a:r>
              <a:rPr lang="en-US" altLang="zh-CN" sz="3000" dirty="0"/>
              <a:t> </a:t>
            </a:r>
            <a:r>
              <a:rPr lang="en-US" altLang="zh-CN" sz="3000" dirty="0" err="1"/>
              <a:t>hình</a:t>
            </a:r>
            <a:r>
              <a:rPr lang="en-US" altLang="zh-CN" sz="3000" dirty="0"/>
              <a:t> </a:t>
            </a:r>
            <a:r>
              <a:rPr lang="en-US" altLang="zh-CN" sz="3000" dirty="0" err="1"/>
              <a:t>và</a:t>
            </a:r>
            <a:r>
              <a:rPr lang="en-US" altLang="zh-CN" sz="3000" dirty="0"/>
              <a:t> </a:t>
            </a:r>
            <a:r>
              <a:rPr lang="en-US" altLang="zh-CN" sz="3000" dirty="0" err="1"/>
              <a:t>thí</a:t>
            </a:r>
            <a:r>
              <a:rPr lang="en-US" altLang="zh-CN" sz="3000" dirty="0"/>
              <a:t> </a:t>
            </a:r>
            <a:r>
              <a:rPr lang="en-US" altLang="zh-CN" sz="3000" dirty="0" err="1"/>
              <a:t>nghiệm</a:t>
            </a:r>
            <a:endParaRPr sz="3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EC9D9C-A49C-41ED-9537-2430E078B74A}"/>
              </a:ext>
            </a:extLst>
          </p:cNvPr>
          <p:cNvSpPr txBox="1"/>
          <p:nvPr/>
        </p:nvSpPr>
        <p:spPr>
          <a:xfrm>
            <a:off x="950356" y="3973004"/>
            <a:ext cx="2840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err="1"/>
              <a:t>Hình</a:t>
            </a:r>
            <a:r>
              <a:rPr lang="en-US" altLang="zh-CN" i="1" dirty="0"/>
              <a:t> 9. Scatter plot orb </a:t>
            </a:r>
            <a:r>
              <a:rPr lang="en-US" altLang="zh-CN" i="1" dirty="0" err="1"/>
              <a:t>với</a:t>
            </a:r>
            <a:r>
              <a:rPr lang="en-US" altLang="zh-CN" i="1" dirty="0"/>
              <a:t> salary</a:t>
            </a:r>
            <a:endParaRPr lang="zh-CN" altLang="en-US" i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F8A4424-7BA7-4E35-80C9-1511943E1C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1693" y="1595010"/>
            <a:ext cx="3820555" cy="240337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06D4D29-EDF7-43AA-9ADA-509F7B377005}"/>
              </a:ext>
            </a:extLst>
          </p:cNvPr>
          <p:cNvSpPr txBox="1"/>
          <p:nvPr/>
        </p:nvSpPr>
        <p:spPr>
          <a:xfrm>
            <a:off x="5281549" y="3973004"/>
            <a:ext cx="29402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err="1"/>
              <a:t>Hình</a:t>
            </a:r>
            <a:r>
              <a:rPr lang="en-US" altLang="zh-CN" i="1" dirty="0"/>
              <a:t> 10. Scatter plot </a:t>
            </a:r>
            <a:r>
              <a:rPr lang="en-US" altLang="zh-CN" i="1" dirty="0" err="1"/>
              <a:t>drb</a:t>
            </a:r>
            <a:r>
              <a:rPr lang="en-US" altLang="zh-CN" i="1" dirty="0"/>
              <a:t> </a:t>
            </a:r>
            <a:r>
              <a:rPr lang="en-US" altLang="zh-CN" i="1" dirty="0" err="1"/>
              <a:t>với</a:t>
            </a:r>
            <a:r>
              <a:rPr lang="en-US" altLang="zh-CN" i="1" dirty="0"/>
              <a:t> salary</a:t>
            </a:r>
            <a:endParaRPr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15022308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95" name="Google Shape;95;p16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786150" y="1288473"/>
                <a:ext cx="7235658" cy="3293917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 indent="-387350" algn="just">
                  <a:spcBef>
                    <a:spcPts val="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ts val="2500"/>
                </a:pPr>
                <a:r>
                  <a:rPr lang="en-US" altLang="zh-CN" dirty="0"/>
                  <a:t>Như ta </a:t>
                </a:r>
                <a:r>
                  <a:rPr lang="en-US" altLang="zh-CN" dirty="0" err="1"/>
                  <a:t>thấy</a:t>
                </a:r>
                <a:r>
                  <a:rPr lang="en-US" altLang="zh-CN" dirty="0"/>
                  <a:t>, </a:t>
                </a:r>
                <a:r>
                  <a:rPr lang="en-US" altLang="zh-CN" dirty="0" err="1"/>
                  <a:t>bản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chất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của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dữ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liệu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là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khó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có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thể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tìm</a:t>
                </a:r>
                <a:r>
                  <a:rPr lang="en-US" altLang="zh-CN" dirty="0"/>
                  <a:t> đ</a:t>
                </a:r>
                <a:r>
                  <a:rPr lang="vi-VN" altLang="zh-CN" dirty="0"/>
                  <a:t>ư</a:t>
                </a:r>
                <a:r>
                  <a:rPr lang="en-US" altLang="zh-CN" dirty="0" err="1"/>
                  <a:t>ợc</a:t>
                </a:r>
                <a:r>
                  <a:rPr lang="en-US" altLang="zh-CN" dirty="0"/>
                  <a:t> “đ</a:t>
                </a:r>
                <a:r>
                  <a:rPr lang="vi-VN" altLang="zh-CN" dirty="0"/>
                  <a:t>ư</a:t>
                </a:r>
                <a:r>
                  <a:rPr lang="en-US" altLang="zh-CN" dirty="0" err="1"/>
                  <a:t>ờng</a:t>
                </a:r>
                <a:r>
                  <a:rPr lang="en-US" altLang="zh-CN" dirty="0"/>
                  <a:t>” </a:t>
                </a:r>
                <a:r>
                  <a:rPr lang="en-US" altLang="zh-CN" dirty="0" err="1"/>
                  <a:t>để</a:t>
                </a:r>
                <a:r>
                  <a:rPr lang="en-US" altLang="zh-CN" dirty="0"/>
                  <a:t> fit đ</a:t>
                </a:r>
                <a:r>
                  <a:rPr lang="vi-VN" altLang="zh-CN" dirty="0"/>
                  <a:t>ư</a:t>
                </a:r>
                <a:r>
                  <a:rPr lang="en-US" altLang="zh-CN" dirty="0" err="1"/>
                  <a:t>ợc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chúng</a:t>
                </a:r>
                <a:r>
                  <a:rPr lang="en-US" altLang="zh-CN" dirty="0"/>
                  <a:t>.</a:t>
                </a:r>
              </a:p>
              <a:p>
                <a:pPr lvl="0" indent="-387350" algn="just">
                  <a:spcBef>
                    <a:spcPts val="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ts val="2500"/>
                </a:pPr>
                <a:r>
                  <a:rPr lang="en-US" altLang="zh-CN" dirty="0" err="1"/>
                  <a:t>Độ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chính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xác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của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các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mô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hình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đều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rất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thấp</a:t>
                </a:r>
                <a:r>
                  <a:rPr lang="en-US" altLang="zh-CN" dirty="0"/>
                  <a:t>.</a:t>
                </a:r>
              </a:p>
              <a:p>
                <a:pPr lvl="0" indent="-387350" algn="just">
                  <a:spcBef>
                    <a:spcPts val="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ts val="2500"/>
                </a:pPr>
                <a:r>
                  <a:rPr lang="en-US" altLang="zh-CN" dirty="0" err="1"/>
                  <a:t>Có</a:t>
                </a:r>
                <a:r>
                  <a:rPr lang="en-US" altLang="zh-CN" dirty="0"/>
                  <a:t> tr</a:t>
                </a:r>
                <a:r>
                  <a:rPr lang="vi-VN" altLang="zh-CN" dirty="0"/>
                  <a:t>ư</a:t>
                </a:r>
                <a:r>
                  <a:rPr lang="en-US" altLang="zh-CN" dirty="0" err="1"/>
                  <a:t>ờng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hợp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dự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đoán</a:t>
                </a:r>
                <a:r>
                  <a:rPr lang="en-US" altLang="zh-CN" dirty="0"/>
                  <a:t> ra </a:t>
                </a:r>
                <a:r>
                  <a:rPr lang="en-US" altLang="zh-CN" dirty="0" err="1"/>
                  <a:t>mức</a:t>
                </a:r>
                <a:r>
                  <a:rPr lang="en-US" altLang="zh-CN" dirty="0"/>
                  <a:t> l</a:t>
                </a:r>
                <a:r>
                  <a:rPr lang="vi-VN" altLang="zh-CN" dirty="0"/>
                  <a:t>ư</a:t>
                </a:r>
                <a:r>
                  <a:rPr lang="en-US" altLang="zh-CN" dirty="0" err="1"/>
                  <a:t>ơng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âm</a:t>
                </a:r>
                <a:r>
                  <a:rPr lang="en-US" altLang="zh-CN" dirty="0"/>
                  <a:t>, </a:t>
                </a:r>
                <a:r>
                  <a:rPr lang="en-US" altLang="zh-CN" dirty="0" err="1"/>
                  <a:t>nhóm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quyết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định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lấy</a:t>
                </a:r>
                <a:r>
                  <a:rPr lang="en-US" altLang="zh-CN" dirty="0"/>
                  <a:t> min </a:t>
                </a:r>
                <a:r>
                  <a:rPr lang="en-US" altLang="zh-CN" dirty="0" err="1"/>
                  <a:t>thay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cho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chúng</a:t>
                </a:r>
                <a:r>
                  <a:rPr lang="en-US" altLang="zh-CN" dirty="0"/>
                  <a:t>. </a:t>
                </a:r>
                <a:r>
                  <a:rPr lang="en-US" altLang="zh-CN" dirty="0" err="1"/>
                  <a:t>Và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thử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tính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lại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/>
                  <a:t> </a:t>
                </a:r>
                <a:r>
                  <a:rPr lang="en-US" altLang="zh-CN" dirty="0" err="1"/>
                  <a:t>trên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tập</a:t>
                </a:r>
                <a:r>
                  <a:rPr lang="en-US" altLang="zh-CN" dirty="0"/>
                  <a:t> test (KH </a:t>
                </a:r>
                <a:r>
                  <a:rPr lang="en-US" altLang="zh-CN" dirty="0" err="1"/>
                  <a:t>là</a:t>
                </a:r>
                <a:r>
                  <a:rPr lang="en-US" altLang="zh-CN" dirty="0"/>
                  <a:t> M).</a:t>
                </a:r>
              </a:p>
            </p:txBody>
          </p:sp>
        </mc:Choice>
        <mc:Fallback>
          <p:sp>
            <p:nvSpPr>
              <p:cNvPr id="95" name="Google Shape;95;p1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86150" y="1288473"/>
                <a:ext cx="7235658" cy="3293917"/>
              </a:xfrm>
              <a:prstGeom prst="rect">
                <a:avLst/>
              </a:prstGeom>
              <a:blipFill>
                <a:blip r:embed="rId3"/>
                <a:stretch>
                  <a:fillRect l="-758" t="-1109" r="-15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Google Shape;96;p16"/>
          <p:cNvSpPr txBox="1">
            <a:spLocks noGrp="1"/>
          </p:cNvSpPr>
          <p:nvPr>
            <p:ph type="title"/>
          </p:nvPr>
        </p:nvSpPr>
        <p:spPr>
          <a:xfrm>
            <a:off x="786150" y="328902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zh-CN" sz="3000" dirty="0" err="1"/>
              <a:t>Mô</a:t>
            </a:r>
            <a:r>
              <a:rPr lang="en-US" altLang="zh-CN" sz="3000" dirty="0"/>
              <a:t> </a:t>
            </a:r>
            <a:r>
              <a:rPr lang="en-US" altLang="zh-CN" sz="3000" dirty="0" err="1"/>
              <a:t>hình</a:t>
            </a:r>
            <a:r>
              <a:rPr lang="en-US" altLang="zh-CN" sz="3000" dirty="0"/>
              <a:t> </a:t>
            </a:r>
            <a:r>
              <a:rPr lang="en-US" altLang="zh-CN" sz="3000" dirty="0" err="1"/>
              <a:t>và</a:t>
            </a:r>
            <a:r>
              <a:rPr lang="en-US" altLang="zh-CN" sz="3000" dirty="0"/>
              <a:t> </a:t>
            </a:r>
            <a:r>
              <a:rPr lang="en-US" altLang="zh-CN" sz="3000" dirty="0" err="1"/>
              <a:t>thí</a:t>
            </a:r>
            <a:r>
              <a:rPr lang="en-US" altLang="zh-CN" sz="3000" dirty="0"/>
              <a:t> </a:t>
            </a:r>
            <a:r>
              <a:rPr lang="en-US" altLang="zh-CN" sz="3000" dirty="0" err="1"/>
              <a:t>nghiệm</a:t>
            </a:r>
            <a:endParaRPr sz="3000" dirty="0"/>
          </a:p>
        </p:txBody>
      </p:sp>
      <p:sp>
        <p:nvSpPr>
          <p:cNvPr id="98" name="Google Shape;98;p1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66574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Phần trình bày</a:t>
            </a:r>
            <a:endParaRPr sz="3000" dirty="0"/>
          </a:p>
        </p:txBody>
      </p:sp>
      <p:sp>
        <p:nvSpPr>
          <p:cNvPr id="77" name="Google Shape;77;p13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7350" algn="l" rtl="0">
              <a:spcBef>
                <a:spcPts val="600"/>
              </a:spcBef>
              <a:spcAft>
                <a:spcPts val="0"/>
              </a:spcAft>
              <a:buSzPts val="2500"/>
              <a:buChar char="◎"/>
            </a:pPr>
            <a:r>
              <a:rPr lang="en-US" sz="2500" dirty="0" err="1"/>
              <a:t>Câu</a:t>
            </a:r>
            <a:r>
              <a:rPr lang="en-US" sz="2500" dirty="0"/>
              <a:t> </a:t>
            </a:r>
            <a:r>
              <a:rPr lang="en-US" sz="2500" dirty="0" err="1"/>
              <a:t>hỏi</a:t>
            </a:r>
            <a:endParaRPr sz="25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600" dirty="0"/>
          </a:p>
          <a:p>
            <a:pPr marL="457200" lvl="0" indent="-387350" algn="l" rtl="0">
              <a:spcBef>
                <a:spcPts val="600"/>
              </a:spcBef>
              <a:spcAft>
                <a:spcPts val="0"/>
              </a:spcAft>
              <a:buSzPts val="2500"/>
              <a:buChar char="◎"/>
            </a:pPr>
            <a:r>
              <a:rPr lang="en-US" sz="2500" dirty="0" err="1"/>
              <a:t>Nguồn</a:t>
            </a:r>
            <a:r>
              <a:rPr lang="en-US" sz="2500" dirty="0"/>
              <a:t> </a:t>
            </a:r>
            <a:r>
              <a:rPr lang="en-US" sz="2500" dirty="0" err="1"/>
              <a:t>và</a:t>
            </a:r>
            <a:r>
              <a:rPr lang="en-US" sz="2500" dirty="0"/>
              <a:t> </a:t>
            </a:r>
            <a:r>
              <a:rPr lang="en-US" sz="2500" dirty="0" err="1"/>
              <a:t>thu</a:t>
            </a:r>
            <a:r>
              <a:rPr lang="en-US" sz="2500" dirty="0"/>
              <a:t> </a:t>
            </a:r>
            <a:r>
              <a:rPr lang="en-US" sz="2500" dirty="0" err="1"/>
              <a:t>thập</a:t>
            </a:r>
            <a:r>
              <a:rPr lang="en-US" sz="2500" dirty="0"/>
              <a:t> </a:t>
            </a:r>
            <a:r>
              <a:rPr lang="en-US" sz="2500" dirty="0" err="1"/>
              <a:t>dữ</a:t>
            </a:r>
            <a:r>
              <a:rPr lang="en-US" sz="2500" dirty="0"/>
              <a:t> </a:t>
            </a:r>
            <a:r>
              <a:rPr lang="en-US" sz="2500" dirty="0" err="1"/>
              <a:t>liệu</a:t>
            </a:r>
            <a:endParaRPr sz="25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600" dirty="0"/>
          </a:p>
          <a:p>
            <a:pPr marL="457200" lvl="0" indent="-387350" algn="l" rtl="0">
              <a:spcBef>
                <a:spcPts val="600"/>
              </a:spcBef>
              <a:spcAft>
                <a:spcPts val="0"/>
              </a:spcAft>
              <a:buSzPts val="2500"/>
              <a:buChar char="◎"/>
            </a:pPr>
            <a:r>
              <a:rPr lang="en-US" sz="2500" dirty="0" err="1"/>
              <a:t>Tiền</a:t>
            </a:r>
            <a:r>
              <a:rPr lang="en-US" sz="2500" dirty="0"/>
              <a:t> </a:t>
            </a:r>
            <a:r>
              <a:rPr lang="en-US" sz="2500" dirty="0" err="1"/>
              <a:t>xử</a:t>
            </a:r>
            <a:r>
              <a:rPr lang="en-US" sz="2500" dirty="0"/>
              <a:t> </a:t>
            </a:r>
            <a:r>
              <a:rPr lang="en-US" sz="2500" dirty="0" err="1"/>
              <a:t>lý</a:t>
            </a:r>
            <a:r>
              <a:rPr lang="en-US" sz="2500" dirty="0"/>
              <a:t> </a:t>
            </a:r>
            <a:r>
              <a:rPr lang="en-US" sz="2500" dirty="0" err="1"/>
              <a:t>dữ</a:t>
            </a:r>
            <a:r>
              <a:rPr lang="en-US" sz="2500" dirty="0"/>
              <a:t> </a:t>
            </a:r>
            <a:r>
              <a:rPr lang="en-US" sz="2500" dirty="0" err="1"/>
              <a:t>liệu</a:t>
            </a:r>
            <a:endParaRPr sz="25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600" dirty="0"/>
          </a:p>
          <a:p>
            <a:pPr lvl="0" indent="-387350">
              <a:buSzPts val="2500"/>
            </a:pPr>
            <a:r>
              <a:rPr lang="en-US" sz="2500" dirty="0" err="1"/>
              <a:t>Mô</a:t>
            </a:r>
            <a:r>
              <a:rPr lang="en-US" sz="2500" dirty="0"/>
              <a:t> </a:t>
            </a:r>
            <a:r>
              <a:rPr lang="en-US" sz="2500" dirty="0" err="1"/>
              <a:t>hình</a:t>
            </a:r>
            <a:r>
              <a:rPr lang="en-US" sz="2500" dirty="0"/>
              <a:t> </a:t>
            </a:r>
            <a:r>
              <a:rPr lang="en-US" sz="2500" dirty="0" err="1"/>
              <a:t>và</a:t>
            </a:r>
            <a:r>
              <a:rPr lang="en-US" sz="2500" dirty="0"/>
              <a:t> </a:t>
            </a:r>
            <a:r>
              <a:rPr lang="en-US" sz="2500" dirty="0" err="1"/>
              <a:t>thí</a:t>
            </a:r>
            <a:r>
              <a:rPr lang="en-US" sz="2500" dirty="0"/>
              <a:t> </a:t>
            </a:r>
            <a:r>
              <a:rPr lang="en-US" sz="2500" dirty="0" err="1"/>
              <a:t>nghiệm</a:t>
            </a:r>
            <a:endParaRPr lang="en-US" sz="2500" dirty="0"/>
          </a:p>
          <a:p>
            <a:pPr marL="0" lvl="0" indent="0">
              <a:buNone/>
            </a:pPr>
            <a:endParaRPr lang="en-US" altLang="zh-CN" sz="600" dirty="0"/>
          </a:p>
          <a:p>
            <a:pPr lvl="0" indent="-387350">
              <a:buSzPts val="2500"/>
            </a:pPr>
            <a:r>
              <a:rPr lang="en-US" altLang="zh-CN" sz="2500" dirty="0" err="1"/>
              <a:t>Kết</a:t>
            </a:r>
            <a:r>
              <a:rPr lang="en-US" altLang="zh-CN" sz="2500" dirty="0"/>
              <a:t> </a:t>
            </a:r>
            <a:r>
              <a:rPr lang="en-US" altLang="zh-CN" sz="2500" dirty="0" err="1"/>
              <a:t>luận</a:t>
            </a:r>
            <a:endParaRPr lang="en-US" sz="2500" dirty="0"/>
          </a:p>
          <a:p>
            <a:pPr marL="0" lvl="0" indent="0">
              <a:buNone/>
            </a:pPr>
            <a:endParaRPr lang="en-US" sz="7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8" name="Google Shape;78;p1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 err="1"/>
              <a:t>Mô</a:t>
            </a:r>
            <a:r>
              <a:rPr lang="en-US" sz="3000" dirty="0"/>
              <a:t> </a:t>
            </a:r>
            <a:r>
              <a:rPr lang="en-US" sz="3000" dirty="0" err="1"/>
              <a:t>hình</a:t>
            </a:r>
            <a:r>
              <a:rPr lang="en-US" sz="3000" dirty="0"/>
              <a:t> </a:t>
            </a:r>
            <a:r>
              <a:rPr lang="en-US" sz="3000" dirty="0" err="1"/>
              <a:t>và</a:t>
            </a:r>
            <a:r>
              <a:rPr lang="en-US" sz="3000" dirty="0"/>
              <a:t> </a:t>
            </a:r>
            <a:r>
              <a:rPr lang="en-US" sz="3000" dirty="0" err="1"/>
              <a:t>thí</a:t>
            </a:r>
            <a:r>
              <a:rPr lang="en-US" sz="3000" dirty="0"/>
              <a:t> </a:t>
            </a:r>
            <a:r>
              <a:rPr lang="en-US" sz="3000" dirty="0" err="1"/>
              <a:t>nghiệm</a:t>
            </a:r>
            <a:endParaRPr sz="3000" dirty="0"/>
          </a:p>
        </p:txBody>
      </p:sp>
      <p:sp>
        <p:nvSpPr>
          <p:cNvPr id="98" name="Google Shape;98;p1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96E4D791-B316-401C-978C-42F14BA9378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56671517"/>
                  </p:ext>
                </p:extLst>
              </p:nvPr>
            </p:nvGraphicFramePr>
            <p:xfrm>
              <a:off x="1355952" y="1007219"/>
              <a:ext cx="6665830" cy="1871748"/>
            </p:xfrm>
            <a:graphic>
              <a:graphicData uri="http://schemas.openxmlformats.org/drawingml/2006/table">
                <a:tbl>
                  <a:tblPr firstRow="1" bandRow="1">
                    <a:tableStyleId>{2A04BEEE-353D-4B00-93D5-B03580EA7697}</a:tableStyleId>
                  </a:tblPr>
                  <a:tblGrid>
                    <a:gridCol w="646309">
                      <a:extLst>
                        <a:ext uri="{9D8B030D-6E8A-4147-A177-3AD203B41FA5}">
                          <a16:colId xmlns:a16="http://schemas.microsoft.com/office/drawing/2014/main" val="1536278273"/>
                        </a:ext>
                      </a:extLst>
                    </a:gridCol>
                    <a:gridCol w="1160966">
                      <a:extLst>
                        <a:ext uri="{9D8B030D-6E8A-4147-A177-3AD203B41FA5}">
                          <a16:colId xmlns:a16="http://schemas.microsoft.com/office/drawing/2014/main" val="429491557"/>
                        </a:ext>
                      </a:extLst>
                    </a:gridCol>
                    <a:gridCol w="2338112">
                      <a:extLst>
                        <a:ext uri="{9D8B030D-6E8A-4147-A177-3AD203B41FA5}">
                          <a16:colId xmlns:a16="http://schemas.microsoft.com/office/drawing/2014/main" val="2879683637"/>
                        </a:ext>
                      </a:extLst>
                    </a:gridCol>
                    <a:gridCol w="2520443">
                      <a:extLst>
                        <a:ext uri="{9D8B030D-6E8A-4147-A177-3AD203B41FA5}">
                          <a16:colId xmlns:a16="http://schemas.microsoft.com/office/drawing/2014/main" val="1491720960"/>
                        </a:ext>
                      </a:extLst>
                    </a:gridCol>
                  </a:tblGrid>
                  <a:tr h="467937">
                    <a:tc>
                      <a:txBody>
                        <a:bodyPr/>
                        <a:lstStyle/>
                        <a:p>
                          <a:endParaRPr lang="zh-CN" altLang="en-US" sz="2200" dirty="0">
                            <a:latin typeface="Source Sans Pro" panose="020B0503030403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zh-CN" altLang="en-US" sz="2200" dirty="0">
                            <a:latin typeface="Source Sans Pro" panose="020B0503030403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200" dirty="0">
                              <a:latin typeface="Source Sans Pro" panose="020B0503030403020204" pitchFamily="34" charset="0"/>
                            </a:rPr>
                            <a:t>Linear Regression</a:t>
                          </a:r>
                          <a:endParaRPr lang="zh-CN" altLang="en-US" sz="2200" dirty="0">
                            <a:latin typeface="Source Sans Pro" panose="020B0503030403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200" dirty="0">
                              <a:latin typeface="Source Sans Pro" panose="020B0503030403020204" pitchFamily="34" charset="0"/>
                            </a:rPr>
                            <a:t>Lasso Regression</a:t>
                          </a:r>
                          <a:endParaRPr lang="zh-CN" altLang="en-US" sz="2200" dirty="0">
                            <a:latin typeface="Source Sans Pro" panose="020B0503030403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02552185"/>
                      </a:ext>
                    </a:extLst>
                  </a:tr>
                  <a:tr h="467937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2200" dirty="0">
                            <a:latin typeface="Source Sans Pro" panose="020B0503030403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200" dirty="0">
                              <a:latin typeface="Source Sans Pro" panose="020B0503030403020204" pitchFamily="34" charset="0"/>
                            </a:rPr>
                            <a:t>Train</a:t>
                          </a:r>
                          <a:endParaRPr lang="zh-CN" altLang="en-US" sz="2200" dirty="0">
                            <a:latin typeface="Source Sans Pro" panose="020B0503030403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200" dirty="0">
                              <a:latin typeface="Source Sans Pro" panose="020B0503030403020204" pitchFamily="34" charset="0"/>
                            </a:rPr>
                            <a:t>0.620</a:t>
                          </a:r>
                          <a:endParaRPr lang="zh-CN" altLang="en-US" sz="2200" dirty="0">
                            <a:latin typeface="Source Sans Pro" panose="020B0503030403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200" dirty="0">
                              <a:latin typeface="Source Sans Pro" panose="020B0503030403020204" pitchFamily="34" charset="0"/>
                            </a:rPr>
                            <a:t>0.618</a:t>
                          </a:r>
                          <a:endParaRPr lang="zh-CN" altLang="en-US" sz="2200" dirty="0">
                            <a:latin typeface="Source Sans Pro" panose="020B0503030403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51744763"/>
                      </a:ext>
                    </a:extLst>
                  </a:tr>
                  <a:tr h="467937">
                    <a:tc>
                      <a:txBody>
                        <a:bodyPr/>
                        <a:lstStyle/>
                        <a:p>
                          <a:pPr algn="l"/>
                          <a:endParaRPr lang="zh-CN" altLang="en-US" sz="2200" dirty="0">
                            <a:latin typeface="Source Sans Pro" panose="020B0503030403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200" dirty="0">
                              <a:latin typeface="Source Sans Pro" panose="020B0503030403020204" pitchFamily="34" charset="0"/>
                            </a:rPr>
                            <a:t>Test</a:t>
                          </a:r>
                          <a:endParaRPr lang="zh-CN" altLang="en-US" sz="2200" dirty="0">
                            <a:latin typeface="Source Sans Pro" panose="020B0503030403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200" dirty="0">
                              <a:latin typeface="Source Sans Pro" panose="020B0503030403020204" pitchFamily="34" charset="0"/>
                            </a:rPr>
                            <a:t>0.379</a:t>
                          </a:r>
                          <a:endParaRPr lang="zh-CN" altLang="en-US" sz="2200" dirty="0">
                            <a:latin typeface="Source Sans Pro" panose="020B0503030403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200" dirty="0">
                              <a:latin typeface="Source Sans Pro" panose="020B0503030403020204" pitchFamily="34" charset="0"/>
                            </a:rPr>
                            <a:t>0.386</a:t>
                          </a:r>
                          <a:endParaRPr lang="zh-CN" altLang="en-US" sz="2200" dirty="0">
                            <a:latin typeface="Source Sans Pro" panose="020B0503030403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69240962"/>
                      </a:ext>
                    </a:extLst>
                  </a:tr>
                  <a:tr h="467937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2200" dirty="0">
                              <a:latin typeface="Source Sans Pro" panose="020B0503030403020204" pitchFamily="34" charset="0"/>
                            </a:rPr>
                            <a:t>M</a:t>
                          </a:r>
                          <a:endParaRPr lang="zh-CN" altLang="en-US" sz="2200" dirty="0">
                            <a:latin typeface="Source Sans Pro" panose="020B0503030403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200" dirty="0">
                              <a:latin typeface="Source Sans Pro" panose="020B0503030403020204" pitchFamily="34" charset="0"/>
                            </a:rPr>
                            <a:t>Test</a:t>
                          </a:r>
                          <a:endParaRPr lang="zh-CN" altLang="en-US" sz="2200" dirty="0">
                            <a:latin typeface="Source Sans Pro" panose="020B0503030403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200" dirty="0">
                              <a:latin typeface="Source Sans Pro" panose="020B0503030403020204" pitchFamily="34" charset="0"/>
                            </a:rPr>
                            <a:t>0.441</a:t>
                          </a:r>
                          <a:endParaRPr lang="zh-CN" altLang="en-US" sz="2200" dirty="0">
                            <a:latin typeface="Source Sans Pro" panose="020B0503030403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200" dirty="0">
                              <a:latin typeface="Source Sans Pro" panose="020B0503030403020204" pitchFamily="34" charset="0"/>
                            </a:rPr>
                            <a:t>0.445</a:t>
                          </a:r>
                          <a:endParaRPr lang="zh-CN" altLang="en-US" sz="2200" dirty="0">
                            <a:latin typeface="Source Sans Pro" panose="020B0503030403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9973157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96E4D791-B316-401C-978C-42F14BA9378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56671517"/>
                  </p:ext>
                </p:extLst>
              </p:nvPr>
            </p:nvGraphicFramePr>
            <p:xfrm>
              <a:off x="1355952" y="1007219"/>
              <a:ext cx="6665830" cy="1871748"/>
            </p:xfrm>
            <a:graphic>
              <a:graphicData uri="http://schemas.openxmlformats.org/drawingml/2006/table">
                <a:tbl>
                  <a:tblPr firstRow="1" bandRow="1">
                    <a:tableStyleId>{2A04BEEE-353D-4B00-93D5-B03580EA7697}</a:tableStyleId>
                  </a:tblPr>
                  <a:tblGrid>
                    <a:gridCol w="646309">
                      <a:extLst>
                        <a:ext uri="{9D8B030D-6E8A-4147-A177-3AD203B41FA5}">
                          <a16:colId xmlns:a16="http://schemas.microsoft.com/office/drawing/2014/main" val="1536278273"/>
                        </a:ext>
                      </a:extLst>
                    </a:gridCol>
                    <a:gridCol w="1160966">
                      <a:extLst>
                        <a:ext uri="{9D8B030D-6E8A-4147-A177-3AD203B41FA5}">
                          <a16:colId xmlns:a16="http://schemas.microsoft.com/office/drawing/2014/main" val="429491557"/>
                        </a:ext>
                      </a:extLst>
                    </a:gridCol>
                    <a:gridCol w="2338112">
                      <a:extLst>
                        <a:ext uri="{9D8B030D-6E8A-4147-A177-3AD203B41FA5}">
                          <a16:colId xmlns:a16="http://schemas.microsoft.com/office/drawing/2014/main" val="2879683637"/>
                        </a:ext>
                      </a:extLst>
                    </a:gridCol>
                    <a:gridCol w="2520443">
                      <a:extLst>
                        <a:ext uri="{9D8B030D-6E8A-4147-A177-3AD203B41FA5}">
                          <a16:colId xmlns:a16="http://schemas.microsoft.com/office/drawing/2014/main" val="1491720960"/>
                        </a:ext>
                      </a:extLst>
                    </a:gridCol>
                  </a:tblGrid>
                  <a:tr h="467937">
                    <a:tc>
                      <a:txBody>
                        <a:bodyPr/>
                        <a:lstStyle/>
                        <a:p>
                          <a:endParaRPr lang="zh-CN" altLang="en-US" sz="2200" dirty="0">
                            <a:latin typeface="Source Sans Pro" panose="020B0503030403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zh-CN" altLang="en-US" sz="2200" dirty="0">
                            <a:latin typeface="Source Sans Pro" panose="020B0503030403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200" dirty="0">
                              <a:latin typeface="Source Sans Pro" panose="020B0503030403020204" pitchFamily="34" charset="0"/>
                            </a:rPr>
                            <a:t>Linear Regression</a:t>
                          </a:r>
                          <a:endParaRPr lang="zh-CN" altLang="en-US" sz="2200" dirty="0">
                            <a:latin typeface="Source Sans Pro" panose="020B0503030403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200" dirty="0">
                              <a:latin typeface="Source Sans Pro" panose="020B0503030403020204" pitchFamily="34" charset="0"/>
                            </a:rPr>
                            <a:t>Lasso Regression</a:t>
                          </a:r>
                          <a:endParaRPr lang="zh-CN" altLang="en-US" sz="2200" dirty="0">
                            <a:latin typeface="Source Sans Pro" panose="020B0503030403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02552185"/>
                      </a:ext>
                    </a:extLst>
                  </a:tr>
                  <a:tr h="467937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943" t="-109091" r="-933962" b="-2168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200" dirty="0">
                              <a:latin typeface="Source Sans Pro" panose="020B0503030403020204" pitchFamily="34" charset="0"/>
                            </a:rPr>
                            <a:t>Train</a:t>
                          </a:r>
                          <a:endParaRPr lang="zh-CN" altLang="en-US" sz="2200" dirty="0">
                            <a:latin typeface="Source Sans Pro" panose="020B0503030403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200" dirty="0">
                              <a:latin typeface="Source Sans Pro" panose="020B0503030403020204" pitchFamily="34" charset="0"/>
                            </a:rPr>
                            <a:t>0.620</a:t>
                          </a:r>
                          <a:endParaRPr lang="zh-CN" altLang="en-US" sz="2200" dirty="0">
                            <a:latin typeface="Source Sans Pro" panose="020B0503030403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200" dirty="0">
                              <a:latin typeface="Source Sans Pro" panose="020B0503030403020204" pitchFamily="34" charset="0"/>
                            </a:rPr>
                            <a:t>0.618</a:t>
                          </a:r>
                          <a:endParaRPr lang="zh-CN" altLang="en-US" sz="2200" dirty="0">
                            <a:latin typeface="Source Sans Pro" panose="020B0503030403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51744763"/>
                      </a:ext>
                    </a:extLst>
                  </a:tr>
                  <a:tr h="467937">
                    <a:tc>
                      <a:txBody>
                        <a:bodyPr/>
                        <a:lstStyle/>
                        <a:p>
                          <a:pPr algn="l"/>
                          <a:endParaRPr lang="zh-CN" altLang="en-US" sz="2200" dirty="0">
                            <a:latin typeface="Source Sans Pro" panose="020B0503030403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200" dirty="0">
                              <a:latin typeface="Source Sans Pro" panose="020B0503030403020204" pitchFamily="34" charset="0"/>
                            </a:rPr>
                            <a:t>Test</a:t>
                          </a:r>
                          <a:endParaRPr lang="zh-CN" altLang="en-US" sz="2200" dirty="0">
                            <a:latin typeface="Source Sans Pro" panose="020B0503030403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200" dirty="0">
                              <a:latin typeface="Source Sans Pro" panose="020B0503030403020204" pitchFamily="34" charset="0"/>
                            </a:rPr>
                            <a:t>0.379</a:t>
                          </a:r>
                          <a:endParaRPr lang="zh-CN" altLang="en-US" sz="2200" dirty="0">
                            <a:latin typeface="Source Sans Pro" panose="020B0503030403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200" dirty="0">
                              <a:latin typeface="Source Sans Pro" panose="020B0503030403020204" pitchFamily="34" charset="0"/>
                            </a:rPr>
                            <a:t>0.386</a:t>
                          </a:r>
                          <a:endParaRPr lang="zh-CN" altLang="en-US" sz="2200" dirty="0">
                            <a:latin typeface="Source Sans Pro" panose="020B0503030403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69240962"/>
                      </a:ext>
                    </a:extLst>
                  </a:tr>
                  <a:tr h="467937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2200" dirty="0">
                              <a:latin typeface="Source Sans Pro" panose="020B0503030403020204" pitchFamily="34" charset="0"/>
                            </a:rPr>
                            <a:t>M</a:t>
                          </a:r>
                          <a:endParaRPr lang="zh-CN" altLang="en-US" sz="2200" dirty="0">
                            <a:latin typeface="Source Sans Pro" panose="020B0503030403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200" dirty="0">
                              <a:latin typeface="Source Sans Pro" panose="020B0503030403020204" pitchFamily="34" charset="0"/>
                            </a:rPr>
                            <a:t>Test</a:t>
                          </a:r>
                          <a:endParaRPr lang="zh-CN" altLang="en-US" sz="2200" dirty="0">
                            <a:latin typeface="Source Sans Pro" panose="020B0503030403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200" dirty="0">
                              <a:latin typeface="Source Sans Pro" panose="020B0503030403020204" pitchFamily="34" charset="0"/>
                            </a:rPr>
                            <a:t>0.441</a:t>
                          </a:r>
                          <a:endParaRPr lang="zh-CN" altLang="en-US" sz="2200" dirty="0">
                            <a:latin typeface="Source Sans Pro" panose="020B0503030403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200" dirty="0">
                              <a:latin typeface="Source Sans Pro" panose="020B0503030403020204" pitchFamily="34" charset="0"/>
                            </a:rPr>
                            <a:t>0.445</a:t>
                          </a:r>
                          <a:endParaRPr lang="zh-CN" altLang="en-US" sz="2200" dirty="0">
                            <a:latin typeface="Source Sans Pro" panose="020B0503030403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9973157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2">
                <a:extLst>
                  <a:ext uri="{FF2B5EF4-FFF2-40B4-BE49-F238E27FC236}">
                    <a16:creationId xmlns:a16="http://schemas.microsoft.com/office/drawing/2014/main" id="{BFC4D33C-5C4C-4288-A8DD-91C3C9BE6B3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96178732"/>
                  </p:ext>
                </p:extLst>
              </p:nvPr>
            </p:nvGraphicFramePr>
            <p:xfrm>
              <a:off x="1355952" y="2870279"/>
              <a:ext cx="6665831" cy="2052612"/>
            </p:xfrm>
            <a:graphic>
              <a:graphicData uri="http://schemas.openxmlformats.org/drawingml/2006/table">
                <a:tbl>
                  <a:tblPr firstRow="1" bandRow="1">
                    <a:tableStyleId>{2A04BEEE-353D-4B00-93D5-B03580EA7697}</a:tableStyleId>
                  </a:tblPr>
                  <a:tblGrid>
                    <a:gridCol w="648944">
                      <a:extLst>
                        <a:ext uri="{9D8B030D-6E8A-4147-A177-3AD203B41FA5}">
                          <a16:colId xmlns:a16="http://schemas.microsoft.com/office/drawing/2014/main" val="1536278273"/>
                        </a:ext>
                      </a:extLst>
                    </a:gridCol>
                    <a:gridCol w="1158331">
                      <a:extLst>
                        <a:ext uri="{9D8B030D-6E8A-4147-A177-3AD203B41FA5}">
                          <a16:colId xmlns:a16="http://schemas.microsoft.com/office/drawing/2014/main" val="429491557"/>
                        </a:ext>
                      </a:extLst>
                    </a:gridCol>
                    <a:gridCol w="1454443">
                      <a:extLst>
                        <a:ext uri="{9D8B030D-6E8A-4147-A177-3AD203B41FA5}">
                          <a16:colId xmlns:a16="http://schemas.microsoft.com/office/drawing/2014/main" val="2879683637"/>
                        </a:ext>
                      </a:extLst>
                    </a:gridCol>
                    <a:gridCol w="1484286">
                      <a:extLst>
                        <a:ext uri="{9D8B030D-6E8A-4147-A177-3AD203B41FA5}">
                          <a16:colId xmlns:a16="http://schemas.microsoft.com/office/drawing/2014/main" val="1491720960"/>
                        </a:ext>
                      </a:extLst>
                    </a:gridCol>
                    <a:gridCol w="1919827">
                      <a:extLst>
                        <a:ext uri="{9D8B030D-6E8A-4147-A177-3AD203B41FA5}">
                          <a16:colId xmlns:a16="http://schemas.microsoft.com/office/drawing/2014/main" val="808816633"/>
                        </a:ext>
                      </a:extLst>
                    </a:gridCol>
                  </a:tblGrid>
                  <a:tr h="513153">
                    <a:tc>
                      <a:txBody>
                        <a:bodyPr/>
                        <a:lstStyle/>
                        <a:p>
                          <a:endParaRPr lang="zh-CN" altLang="en-US" sz="2200" dirty="0">
                            <a:latin typeface="Source Sans Pro" panose="020B0503030403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zh-CN" altLang="en-US" sz="2200" dirty="0">
                            <a:latin typeface="Source Sans Pro" panose="020B0503030403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200" dirty="0">
                              <a:latin typeface="Source Sans Pro" panose="020B0503030403020204" pitchFamily="34" charset="0"/>
                            </a:rPr>
                            <a:t>Bayes Reg.</a:t>
                          </a:r>
                          <a:endParaRPr lang="zh-CN" altLang="en-US" sz="2200" dirty="0">
                            <a:latin typeface="Source Sans Pro" panose="020B0503030403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200" dirty="0">
                              <a:latin typeface="Source Sans Pro" panose="020B0503030403020204" pitchFamily="34" charset="0"/>
                            </a:rPr>
                            <a:t>Ridge Reg.</a:t>
                          </a:r>
                          <a:endParaRPr lang="zh-CN" altLang="en-US" sz="2200" dirty="0">
                            <a:latin typeface="Source Sans Pro" panose="020B0503030403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200" dirty="0">
                              <a:latin typeface="Source Sans Pro" panose="020B0503030403020204" pitchFamily="34" charset="0"/>
                            </a:rPr>
                            <a:t>Elastic Net Reg.</a:t>
                          </a:r>
                          <a:endParaRPr lang="zh-CN" altLang="en-US" sz="2200" dirty="0">
                            <a:latin typeface="Source Sans Pro" panose="020B0503030403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02552185"/>
                      </a:ext>
                    </a:extLst>
                  </a:tr>
                  <a:tr h="51315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2200" dirty="0">
                            <a:latin typeface="Source Sans Pro" panose="020B0503030403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200" dirty="0">
                              <a:latin typeface="Source Sans Pro" panose="020B0503030403020204" pitchFamily="34" charset="0"/>
                            </a:rPr>
                            <a:t>Train</a:t>
                          </a:r>
                          <a:endParaRPr lang="zh-CN" altLang="en-US" sz="2200" dirty="0">
                            <a:latin typeface="Source Sans Pro" panose="020B0503030403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200" dirty="0">
                              <a:latin typeface="Source Sans Pro" panose="020B0503030403020204" pitchFamily="34" charset="0"/>
                            </a:rPr>
                            <a:t>0.587</a:t>
                          </a:r>
                          <a:endParaRPr lang="zh-CN" altLang="en-US" sz="2200" dirty="0">
                            <a:latin typeface="Source Sans Pro" panose="020B0503030403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200" dirty="0">
                              <a:latin typeface="Source Sans Pro" panose="020B0503030403020204" pitchFamily="34" charset="0"/>
                            </a:rPr>
                            <a:t>0.618</a:t>
                          </a:r>
                          <a:endParaRPr lang="zh-CN" altLang="en-US" sz="2200" dirty="0">
                            <a:latin typeface="Source Sans Pro" panose="020B0503030403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200" dirty="0">
                              <a:latin typeface="Source Sans Pro" panose="020B0503030403020204" pitchFamily="34" charset="0"/>
                            </a:rPr>
                            <a:t>0.578</a:t>
                          </a:r>
                          <a:endParaRPr lang="zh-CN" altLang="en-US" sz="2200" dirty="0">
                            <a:latin typeface="Source Sans Pro" panose="020B0503030403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51744763"/>
                      </a:ext>
                    </a:extLst>
                  </a:tr>
                  <a:tr h="513153">
                    <a:tc>
                      <a:txBody>
                        <a:bodyPr/>
                        <a:lstStyle/>
                        <a:p>
                          <a:pPr/>
                          <a:endParaRPr lang="zh-CN" altLang="en-US" sz="2200" dirty="0">
                            <a:latin typeface="Source Sans Pro" panose="020B0503030403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200" dirty="0">
                              <a:latin typeface="Source Sans Pro" panose="020B0503030403020204" pitchFamily="34" charset="0"/>
                            </a:rPr>
                            <a:t>Test</a:t>
                          </a:r>
                          <a:endParaRPr lang="zh-CN" altLang="en-US" sz="2200" dirty="0">
                            <a:latin typeface="Source Sans Pro" panose="020B0503030403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200" dirty="0">
                              <a:latin typeface="Source Sans Pro" panose="020B0503030403020204" pitchFamily="34" charset="0"/>
                            </a:rPr>
                            <a:t>0.497</a:t>
                          </a:r>
                          <a:endParaRPr lang="zh-CN" altLang="en-US" sz="2200" dirty="0">
                            <a:latin typeface="Source Sans Pro" panose="020B0503030403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200" dirty="0">
                              <a:latin typeface="Source Sans Pro" panose="020B0503030403020204" pitchFamily="34" charset="0"/>
                            </a:rPr>
                            <a:t>0.392</a:t>
                          </a:r>
                          <a:endParaRPr lang="zh-CN" altLang="en-US" sz="2200" dirty="0">
                            <a:latin typeface="Source Sans Pro" panose="020B0503030403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200" dirty="0">
                              <a:latin typeface="Source Sans Pro" panose="020B0503030403020204" pitchFamily="34" charset="0"/>
                            </a:rPr>
                            <a:t>0.504</a:t>
                          </a:r>
                          <a:endParaRPr lang="zh-CN" altLang="en-US" sz="2200" dirty="0">
                            <a:latin typeface="Source Sans Pro" panose="020B0503030403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5545675"/>
                      </a:ext>
                    </a:extLst>
                  </a:tr>
                  <a:tr h="513153">
                    <a:tc>
                      <a:txBody>
                        <a:bodyPr/>
                        <a:lstStyle/>
                        <a:p>
                          <a:pPr/>
                          <a:r>
                            <a:rPr lang="en-US" altLang="zh-CN" sz="2200" dirty="0">
                              <a:latin typeface="Source Sans Pro" panose="020B0503030403020204" pitchFamily="34" charset="0"/>
                            </a:rPr>
                            <a:t>M</a:t>
                          </a:r>
                          <a:endParaRPr lang="zh-CN" altLang="en-US" sz="2200" dirty="0">
                            <a:latin typeface="Source Sans Pro" panose="020B0503030403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200" dirty="0">
                              <a:latin typeface="Source Sans Pro" panose="020B0503030403020204" pitchFamily="34" charset="0"/>
                            </a:rPr>
                            <a:t>Test</a:t>
                          </a:r>
                          <a:endParaRPr lang="zh-CN" altLang="en-US" sz="2200" dirty="0">
                            <a:latin typeface="Source Sans Pro" panose="020B0503030403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200" dirty="0">
                              <a:latin typeface="Source Sans Pro" panose="020B0503030403020204" pitchFamily="34" charset="0"/>
                            </a:rPr>
                            <a:t>0.506</a:t>
                          </a:r>
                          <a:endParaRPr lang="zh-CN" altLang="en-US" sz="2200" dirty="0">
                            <a:latin typeface="Source Sans Pro" panose="020B0503030403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200" dirty="0">
                              <a:latin typeface="Source Sans Pro" panose="020B0503030403020204" pitchFamily="34" charset="0"/>
                            </a:rPr>
                            <a:t>0.451</a:t>
                          </a:r>
                          <a:endParaRPr lang="zh-CN" altLang="en-US" sz="2200" dirty="0">
                            <a:latin typeface="Source Sans Pro" panose="020B0503030403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200" dirty="0">
                              <a:latin typeface="Source Sans Pro" panose="020B0503030403020204" pitchFamily="34" charset="0"/>
                            </a:rPr>
                            <a:t>0.510</a:t>
                          </a:r>
                          <a:endParaRPr lang="zh-CN" altLang="en-US" sz="2200" dirty="0">
                            <a:latin typeface="Source Sans Pro" panose="020B0503030403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9429450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2">
                <a:extLst>
                  <a:ext uri="{FF2B5EF4-FFF2-40B4-BE49-F238E27FC236}">
                    <a16:creationId xmlns:a16="http://schemas.microsoft.com/office/drawing/2014/main" id="{BFC4D33C-5C4C-4288-A8DD-91C3C9BE6B3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96178732"/>
                  </p:ext>
                </p:extLst>
              </p:nvPr>
            </p:nvGraphicFramePr>
            <p:xfrm>
              <a:off x="1355952" y="2870279"/>
              <a:ext cx="6665831" cy="2052612"/>
            </p:xfrm>
            <a:graphic>
              <a:graphicData uri="http://schemas.openxmlformats.org/drawingml/2006/table">
                <a:tbl>
                  <a:tblPr firstRow="1" bandRow="1">
                    <a:tableStyleId>{2A04BEEE-353D-4B00-93D5-B03580EA7697}</a:tableStyleId>
                  </a:tblPr>
                  <a:tblGrid>
                    <a:gridCol w="648944">
                      <a:extLst>
                        <a:ext uri="{9D8B030D-6E8A-4147-A177-3AD203B41FA5}">
                          <a16:colId xmlns:a16="http://schemas.microsoft.com/office/drawing/2014/main" val="1536278273"/>
                        </a:ext>
                      </a:extLst>
                    </a:gridCol>
                    <a:gridCol w="1158331">
                      <a:extLst>
                        <a:ext uri="{9D8B030D-6E8A-4147-A177-3AD203B41FA5}">
                          <a16:colId xmlns:a16="http://schemas.microsoft.com/office/drawing/2014/main" val="429491557"/>
                        </a:ext>
                      </a:extLst>
                    </a:gridCol>
                    <a:gridCol w="1454443">
                      <a:extLst>
                        <a:ext uri="{9D8B030D-6E8A-4147-A177-3AD203B41FA5}">
                          <a16:colId xmlns:a16="http://schemas.microsoft.com/office/drawing/2014/main" val="2879683637"/>
                        </a:ext>
                      </a:extLst>
                    </a:gridCol>
                    <a:gridCol w="1484286">
                      <a:extLst>
                        <a:ext uri="{9D8B030D-6E8A-4147-A177-3AD203B41FA5}">
                          <a16:colId xmlns:a16="http://schemas.microsoft.com/office/drawing/2014/main" val="1491720960"/>
                        </a:ext>
                      </a:extLst>
                    </a:gridCol>
                    <a:gridCol w="1919827">
                      <a:extLst>
                        <a:ext uri="{9D8B030D-6E8A-4147-A177-3AD203B41FA5}">
                          <a16:colId xmlns:a16="http://schemas.microsoft.com/office/drawing/2014/main" val="808816633"/>
                        </a:ext>
                      </a:extLst>
                    </a:gridCol>
                  </a:tblGrid>
                  <a:tr h="513153">
                    <a:tc>
                      <a:txBody>
                        <a:bodyPr/>
                        <a:lstStyle/>
                        <a:p>
                          <a:endParaRPr lang="zh-CN" altLang="en-US" sz="2200" dirty="0">
                            <a:latin typeface="Source Sans Pro" panose="020B0503030403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zh-CN" altLang="en-US" sz="2200" dirty="0">
                            <a:latin typeface="Source Sans Pro" panose="020B0503030403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200" dirty="0">
                              <a:latin typeface="Source Sans Pro" panose="020B0503030403020204" pitchFamily="34" charset="0"/>
                            </a:rPr>
                            <a:t>Bayes Reg.</a:t>
                          </a:r>
                          <a:endParaRPr lang="zh-CN" altLang="en-US" sz="2200" dirty="0">
                            <a:latin typeface="Source Sans Pro" panose="020B0503030403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200" dirty="0">
                              <a:latin typeface="Source Sans Pro" panose="020B0503030403020204" pitchFamily="34" charset="0"/>
                            </a:rPr>
                            <a:t>Ridge Reg.</a:t>
                          </a:r>
                          <a:endParaRPr lang="zh-CN" altLang="en-US" sz="2200" dirty="0">
                            <a:latin typeface="Source Sans Pro" panose="020B0503030403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200" dirty="0">
                              <a:latin typeface="Source Sans Pro" panose="020B0503030403020204" pitchFamily="34" charset="0"/>
                            </a:rPr>
                            <a:t>Elastic Net Reg.</a:t>
                          </a:r>
                          <a:endParaRPr lang="zh-CN" altLang="en-US" sz="2200" dirty="0">
                            <a:latin typeface="Source Sans Pro" panose="020B0503030403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02552185"/>
                      </a:ext>
                    </a:extLst>
                  </a:tr>
                  <a:tr h="513153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935" t="-108333" r="-924299" b="-2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200" dirty="0">
                              <a:latin typeface="Source Sans Pro" panose="020B0503030403020204" pitchFamily="34" charset="0"/>
                            </a:rPr>
                            <a:t>Train</a:t>
                          </a:r>
                          <a:endParaRPr lang="zh-CN" altLang="en-US" sz="2200" dirty="0">
                            <a:latin typeface="Source Sans Pro" panose="020B0503030403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200" dirty="0">
                              <a:latin typeface="Source Sans Pro" panose="020B0503030403020204" pitchFamily="34" charset="0"/>
                            </a:rPr>
                            <a:t>0.587</a:t>
                          </a:r>
                          <a:endParaRPr lang="zh-CN" altLang="en-US" sz="2200" dirty="0">
                            <a:latin typeface="Source Sans Pro" panose="020B0503030403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200" dirty="0">
                              <a:latin typeface="Source Sans Pro" panose="020B0503030403020204" pitchFamily="34" charset="0"/>
                            </a:rPr>
                            <a:t>0.618</a:t>
                          </a:r>
                          <a:endParaRPr lang="zh-CN" altLang="en-US" sz="2200" dirty="0">
                            <a:latin typeface="Source Sans Pro" panose="020B0503030403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200" dirty="0">
                              <a:latin typeface="Source Sans Pro" panose="020B0503030403020204" pitchFamily="34" charset="0"/>
                            </a:rPr>
                            <a:t>0.578</a:t>
                          </a:r>
                          <a:endParaRPr lang="zh-CN" altLang="en-US" sz="2200" dirty="0">
                            <a:latin typeface="Source Sans Pro" panose="020B0503030403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51744763"/>
                      </a:ext>
                    </a:extLst>
                  </a:tr>
                  <a:tr h="513153">
                    <a:tc>
                      <a:txBody>
                        <a:bodyPr/>
                        <a:lstStyle/>
                        <a:p>
                          <a:pPr/>
                          <a:endParaRPr lang="zh-CN" altLang="en-US" sz="2200" dirty="0">
                            <a:latin typeface="Source Sans Pro" panose="020B0503030403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200" dirty="0">
                              <a:latin typeface="Source Sans Pro" panose="020B0503030403020204" pitchFamily="34" charset="0"/>
                            </a:rPr>
                            <a:t>Test</a:t>
                          </a:r>
                          <a:endParaRPr lang="zh-CN" altLang="en-US" sz="2200" dirty="0">
                            <a:latin typeface="Source Sans Pro" panose="020B0503030403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200" dirty="0">
                              <a:latin typeface="Source Sans Pro" panose="020B0503030403020204" pitchFamily="34" charset="0"/>
                            </a:rPr>
                            <a:t>0.497</a:t>
                          </a:r>
                          <a:endParaRPr lang="zh-CN" altLang="en-US" sz="2200" dirty="0">
                            <a:latin typeface="Source Sans Pro" panose="020B0503030403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200" dirty="0">
                              <a:latin typeface="Source Sans Pro" panose="020B0503030403020204" pitchFamily="34" charset="0"/>
                            </a:rPr>
                            <a:t>0.392</a:t>
                          </a:r>
                          <a:endParaRPr lang="zh-CN" altLang="en-US" sz="2200" dirty="0">
                            <a:latin typeface="Source Sans Pro" panose="020B0503030403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200" dirty="0">
                              <a:latin typeface="Source Sans Pro" panose="020B0503030403020204" pitchFamily="34" charset="0"/>
                            </a:rPr>
                            <a:t>0.504</a:t>
                          </a:r>
                          <a:endParaRPr lang="zh-CN" altLang="en-US" sz="2200" dirty="0">
                            <a:latin typeface="Source Sans Pro" panose="020B0503030403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5545675"/>
                      </a:ext>
                    </a:extLst>
                  </a:tr>
                  <a:tr h="513153">
                    <a:tc>
                      <a:txBody>
                        <a:bodyPr/>
                        <a:lstStyle/>
                        <a:p>
                          <a:pPr/>
                          <a:r>
                            <a:rPr lang="en-US" altLang="zh-CN" sz="2200" dirty="0">
                              <a:latin typeface="Source Sans Pro" panose="020B0503030403020204" pitchFamily="34" charset="0"/>
                            </a:rPr>
                            <a:t>M</a:t>
                          </a:r>
                          <a:endParaRPr lang="zh-CN" altLang="en-US" sz="2200" dirty="0">
                            <a:latin typeface="Source Sans Pro" panose="020B0503030403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200" dirty="0">
                              <a:latin typeface="Source Sans Pro" panose="020B0503030403020204" pitchFamily="34" charset="0"/>
                            </a:rPr>
                            <a:t>Test</a:t>
                          </a:r>
                          <a:endParaRPr lang="zh-CN" altLang="en-US" sz="2200" dirty="0">
                            <a:latin typeface="Source Sans Pro" panose="020B0503030403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200" dirty="0">
                              <a:latin typeface="Source Sans Pro" panose="020B0503030403020204" pitchFamily="34" charset="0"/>
                            </a:rPr>
                            <a:t>0.506</a:t>
                          </a:r>
                          <a:endParaRPr lang="zh-CN" altLang="en-US" sz="2200" dirty="0">
                            <a:latin typeface="Source Sans Pro" panose="020B0503030403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200" dirty="0">
                              <a:latin typeface="Source Sans Pro" panose="020B0503030403020204" pitchFamily="34" charset="0"/>
                            </a:rPr>
                            <a:t>0.451</a:t>
                          </a:r>
                          <a:endParaRPr lang="zh-CN" altLang="en-US" sz="2200" dirty="0">
                            <a:latin typeface="Source Sans Pro" panose="020B0503030403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200" dirty="0">
                              <a:latin typeface="Source Sans Pro" panose="020B0503030403020204" pitchFamily="34" charset="0"/>
                            </a:rPr>
                            <a:t>0.510</a:t>
                          </a:r>
                          <a:endParaRPr lang="zh-CN" altLang="en-US" sz="2200" dirty="0">
                            <a:latin typeface="Source Sans Pro" panose="020B0503030403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9429450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905642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>
            <a:spLocks noGrp="1"/>
          </p:cNvSpPr>
          <p:nvPr>
            <p:ph type="ctrTitle"/>
          </p:nvPr>
        </p:nvSpPr>
        <p:spPr>
          <a:xfrm>
            <a:off x="1546025" y="15261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5</a:t>
            </a:r>
            <a:r>
              <a:rPr lang="en" sz="6000" dirty="0">
                <a:solidFill>
                  <a:srgbClr val="0091EA"/>
                </a:solidFill>
              </a:rPr>
              <a:t>.</a:t>
            </a:r>
            <a:endParaRPr lang="en-US" sz="6000" dirty="0">
              <a:solidFill>
                <a:srgbClr val="0091EA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luận</a:t>
            </a:r>
            <a:endParaRPr lang="en-US" dirty="0"/>
          </a:p>
        </p:txBody>
      </p:sp>
      <p:sp>
        <p:nvSpPr>
          <p:cNvPr id="110" name="Google Shape;110;p18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919453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body" idx="1"/>
          </p:nvPr>
        </p:nvSpPr>
        <p:spPr>
          <a:xfrm>
            <a:off x="786150" y="1288473"/>
            <a:ext cx="7235658" cy="32939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87350" algn="just">
              <a:spcBef>
                <a:spcPts val="0"/>
              </a:spcBef>
              <a:spcAft>
                <a:spcPts val="1800"/>
              </a:spcAft>
              <a:buClr>
                <a:schemeClr val="accent1">
                  <a:lumMod val="75000"/>
                </a:schemeClr>
              </a:buClr>
              <a:buSzPts val="2500"/>
            </a:pPr>
            <a:r>
              <a:rPr lang="en-US" altLang="zh-CN" dirty="0"/>
              <a:t>Theo </a:t>
            </a:r>
            <a:r>
              <a:rPr lang="en-US" altLang="zh-CN" dirty="0" err="1"/>
              <a:t>bảng</a:t>
            </a:r>
            <a:r>
              <a:rPr lang="en-US" altLang="zh-CN" dirty="0"/>
              <a:t> </a:t>
            </a:r>
            <a:r>
              <a:rPr lang="en-US" altLang="zh-CN" dirty="0" err="1"/>
              <a:t>số</a:t>
            </a:r>
            <a:r>
              <a:rPr lang="en-US" altLang="zh-CN" dirty="0"/>
              <a:t> </a:t>
            </a:r>
            <a:r>
              <a:rPr lang="en-US" altLang="zh-CN" dirty="0" err="1"/>
              <a:t>liệu</a:t>
            </a:r>
            <a:r>
              <a:rPr lang="en-US" altLang="zh-CN" dirty="0"/>
              <a:t> </a:t>
            </a:r>
            <a:r>
              <a:rPr lang="en-US" altLang="zh-CN" dirty="0" err="1"/>
              <a:t>trên</a:t>
            </a:r>
            <a:r>
              <a:rPr lang="en-US" altLang="zh-CN" dirty="0"/>
              <a:t>, </a:t>
            </a:r>
            <a:r>
              <a:rPr lang="en-US" altLang="zh-CN" dirty="0" err="1"/>
              <a:t>mô</a:t>
            </a:r>
            <a:r>
              <a:rPr lang="en-US" altLang="zh-CN" dirty="0"/>
              <a:t> </a:t>
            </a:r>
            <a:r>
              <a:rPr lang="en-US" altLang="zh-CN" dirty="0" err="1"/>
              <a:t>hình</a:t>
            </a:r>
            <a:r>
              <a:rPr lang="en-US" altLang="zh-CN" dirty="0"/>
              <a:t> </a:t>
            </a:r>
            <a:r>
              <a:rPr lang="en-US" altLang="zh-CN" dirty="0" err="1"/>
              <a:t>cho</a:t>
            </a:r>
            <a:r>
              <a:rPr lang="en-US" altLang="zh-CN" dirty="0"/>
              <a:t> </a:t>
            </a:r>
            <a:r>
              <a:rPr lang="en-US" altLang="zh-CN" dirty="0" err="1"/>
              <a:t>kết</a:t>
            </a:r>
            <a:r>
              <a:rPr lang="en-US" altLang="zh-CN" dirty="0"/>
              <a:t> </a:t>
            </a:r>
            <a:r>
              <a:rPr lang="en-US" altLang="zh-CN" dirty="0" err="1"/>
              <a:t>quả</a:t>
            </a:r>
            <a:r>
              <a:rPr lang="en-US" altLang="zh-CN" dirty="0"/>
              <a:t> </a:t>
            </a:r>
            <a:r>
              <a:rPr lang="en-US" altLang="zh-CN" dirty="0" err="1"/>
              <a:t>cao</a:t>
            </a:r>
            <a:r>
              <a:rPr lang="en-US" altLang="zh-CN" dirty="0"/>
              <a:t> </a:t>
            </a:r>
            <a:r>
              <a:rPr lang="en-US" altLang="zh-CN" dirty="0" err="1"/>
              <a:t>nhất</a:t>
            </a:r>
            <a:r>
              <a:rPr lang="en-US" altLang="zh-CN" dirty="0"/>
              <a:t> </a:t>
            </a:r>
            <a:r>
              <a:rPr lang="en-US" altLang="zh-CN" dirty="0" err="1"/>
              <a:t>là</a:t>
            </a:r>
            <a:r>
              <a:rPr lang="en-US" altLang="zh-CN" dirty="0"/>
              <a:t> Elastic Net Regression (</a:t>
            </a:r>
            <a:r>
              <a:rPr lang="en-US" altLang="zh-CN" dirty="0" err="1"/>
              <a:t>cũng</a:t>
            </a:r>
            <a:r>
              <a:rPr lang="en-US" altLang="zh-CN" dirty="0"/>
              <a:t> </a:t>
            </a:r>
            <a:r>
              <a:rPr lang="en-US" altLang="zh-CN" dirty="0" err="1"/>
              <a:t>chỉ</a:t>
            </a:r>
            <a:r>
              <a:rPr lang="en-US" altLang="zh-CN" dirty="0"/>
              <a:t> 50% </a:t>
            </a:r>
            <a:r>
              <a:rPr lang="en-US" altLang="zh-CN" dirty="0" err="1"/>
              <a:t>trên</a:t>
            </a:r>
            <a:r>
              <a:rPr lang="en-US" altLang="zh-CN" dirty="0"/>
              <a:t> </a:t>
            </a:r>
            <a:r>
              <a:rPr lang="en-US" altLang="zh-CN" dirty="0" err="1"/>
              <a:t>tập</a:t>
            </a:r>
            <a:r>
              <a:rPr lang="en-US" altLang="zh-CN" dirty="0"/>
              <a:t> test).</a:t>
            </a:r>
          </a:p>
          <a:p>
            <a:pPr lvl="0" indent="-387350" algn="just">
              <a:spcBef>
                <a:spcPts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ts val="2500"/>
            </a:pPr>
            <a:r>
              <a:rPr lang="en-US" altLang="zh-CN" dirty="0" err="1"/>
              <a:t>Kết</a:t>
            </a:r>
            <a:r>
              <a:rPr lang="en-US" altLang="zh-CN" dirty="0"/>
              <a:t> </a:t>
            </a:r>
            <a:r>
              <a:rPr lang="en-US" altLang="zh-CN" dirty="0" err="1"/>
              <a:t>luận</a:t>
            </a:r>
            <a:r>
              <a:rPr lang="en-US" altLang="zh-CN" dirty="0"/>
              <a:t>: </a:t>
            </a:r>
            <a:r>
              <a:rPr lang="en-US" altLang="zh-CN" dirty="0" err="1"/>
              <a:t>Độ</a:t>
            </a:r>
            <a:r>
              <a:rPr lang="en-US" altLang="zh-CN" dirty="0"/>
              <a:t> </a:t>
            </a:r>
            <a:r>
              <a:rPr lang="en-US" altLang="zh-CN" dirty="0" err="1"/>
              <a:t>chính</a:t>
            </a:r>
            <a:r>
              <a:rPr lang="en-US" altLang="zh-CN" dirty="0"/>
              <a:t> </a:t>
            </a:r>
            <a:r>
              <a:rPr lang="en-US" altLang="zh-CN" dirty="0" err="1"/>
              <a:t>xác</a:t>
            </a:r>
            <a:r>
              <a:rPr lang="en-US" altLang="zh-CN" dirty="0"/>
              <a:t> </a:t>
            </a:r>
            <a:r>
              <a:rPr lang="en-US" altLang="zh-CN" dirty="0" err="1"/>
              <a:t>còn</a:t>
            </a:r>
            <a:r>
              <a:rPr lang="en-US" altLang="zh-CN" dirty="0"/>
              <a:t> </a:t>
            </a:r>
            <a:r>
              <a:rPr lang="en-US" altLang="zh-CN" dirty="0" err="1"/>
              <a:t>thấp</a:t>
            </a:r>
            <a:r>
              <a:rPr lang="en-US" altLang="zh-CN" dirty="0"/>
              <a:t>, </a:t>
            </a:r>
            <a:r>
              <a:rPr lang="en-US" altLang="zh-CN" dirty="0" err="1"/>
              <a:t>chỉ</a:t>
            </a:r>
            <a:r>
              <a:rPr lang="en-US" altLang="zh-CN" dirty="0"/>
              <a:t> </a:t>
            </a:r>
            <a:r>
              <a:rPr lang="en-US" altLang="zh-CN" dirty="0" err="1"/>
              <a:t>sử</a:t>
            </a:r>
            <a:r>
              <a:rPr lang="en-US" altLang="zh-CN" dirty="0"/>
              <a:t> </a:t>
            </a:r>
            <a:r>
              <a:rPr lang="en-US" altLang="zh-CN" dirty="0" err="1"/>
              <a:t>dụng</a:t>
            </a:r>
            <a:r>
              <a:rPr lang="en-US" altLang="zh-CN" dirty="0"/>
              <a:t> </a:t>
            </a:r>
            <a:r>
              <a:rPr lang="en-US" altLang="zh-CN" dirty="0" err="1"/>
              <a:t>để</a:t>
            </a:r>
            <a:r>
              <a:rPr lang="en-US" altLang="zh-CN" dirty="0"/>
              <a:t> </a:t>
            </a:r>
            <a:r>
              <a:rPr lang="en-US" altLang="zh-CN" dirty="0" err="1"/>
              <a:t>hỗ</a:t>
            </a:r>
            <a:r>
              <a:rPr lang="en-US" altLang="zh-CN" dirty="0"/>
              <a:t> </a:t>
            </a:r>
            <a:r>
              <a:rPr lang="en-US" altLang="zh-CN" dirty="0" err="1"/>
              <a:t>trợ</a:t>
            </a:r>
            <a:r>
              <a:rPr lang="en-US" altLang="zh-CN" dirty="0"/>
              <a:t>.</a:t>
            </a:r>
          </a:p>
        </p:txBody>
      </p:sp>
      <p:sp>
        <p:nvSpPr>
          <p:cNvPr id="96" name="Google Shape;96;p16"/>
          <p:cNvSpPr txBox="1">
            <a:spLocks noGrp="1"/>
          </p:cNvSpPr>
          <p:nvPr>
            <p:ph type="title"/>
          </p:nvPr>
        </p:nvSpPr>
        <p:spPr>
          <a:xfrm>
            <a:off x="786150" y="328902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zh-CN" sz="3000" dirty="0" err="1"/>
              <a:t>Kết</a:t>
            </a:r>
            <a:r>
              <a:rPr lang="en-US" altLang="zh-CN" sz="3000" dirty="0"/>
              <a:t> </a:t>
            </a:r>
            <a:r>
              <a:rPr lang="en-US" altLang="zh-CN" sz="3000" dirty="0" err="1"/>
              <a:t>luận</a:t>
            </a:r>
            <a:endParaRPr sz="3000" dirty="0"/>
          </a:p>
        </p:txBody>
      </p:sp>
      <p:sp>
        <p:nvSpPr>
          <p:cNvPr id="98" name="Google Shape;98;p1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7266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2"/>
          <p:cNvSpPr/>
          <p:nvPr/>
        </p:nvSpPr>
        <p:spPr>
          <a:xfrm>
            <a:off x="5201920" y="919779"/>
            <a:ext cx="1895200" cy="18528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32"/>
          <p:cNvSpPr txBox="1">
            <a:spLocks noGrp="1"/>
          </p:cNvSpPr>
          <p:nvPr>
            <p:ph type="ctrTitle" idx="4294967295"/>
          </p:nvPr>
        </p:nvSpPr>
        <p:spPr>
          <a:xfrm>
            <a:off x="338755" y="2929588"/>
            <a:ext cx="6005599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dirty="0"/>
              <a:t>Thank you!</a:t>
            </a:r>
            <a:endParaRPr sz="6000" b="1" dirty="0"/>
          </a:p>
        </p:txBody>
      </p:sp>
      <p:cxnSp>
        <p:nvCxnSpPr>
          <p:cNvPr id="233" name="Google Shape;233;p32"/>
          <p:cNvCxnSpPr/>
          <p:nvPr/>
        </p:nvCxnSpPr>
        <p:spPr>
          <a:xfrm rot="10800000" flipH="1">
            <a:off x="6282450" y="528956"/>
            <a:ext cx="121500" cy="389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4" name="Google Shape;234;p32"/>
          <p:cNvCxnSpPr/>
          <p:nvPr/>
        </p:nvCxnSpPr>
        <p:spPr>
          <a:xfrm flipH="1">
            <a:off x="7133575" y="1112606"/>
            <a:ext cx="332400" cy="2007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5" name="Google Shape;235;p32"/>
          <p:cNvCxnSpPr>
            <a:endCxn id="230" idx="6"/>
          </p:cNvCxnSpPr>
          <p:nvPr/>
        </p:nvCxnSpPr>
        <p:spPr>
          <a:xfrm flipH="1">
            <a:off x="7097120" y="1846179"/>
            <a:ext cx="1498240" cy="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6" name="Google Shape;236;p32"/>
          <p:cNvSpPr/>
          <p:nvPr/>
        </p:nvSpPr>
        <p:spPr>
          <a:xfrm>
            <a:off x="5374639" y="1077858"/>
            <a:ext cx="1565845" cy="1556700"/>
          </a:xfrm>
          <a:prstGeom prst="ellipse">
            <a:avLst/>
          </a:prstGeom>
          <a:noFill/>
          <a:ln w="19050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7" name="Google Shape;237;p32"/>
          <p:cNvGrpSpPr/>
          <p:nvPr/>
        </p:nvGrpSpPr>
        <p:grpSpPr>
          <a:xfrm>
            <a:off x="5699760" y="1422228"/>
            <a:ext cx="869700" cy="816182"/>
            <a:chOff x="5972700" y="2330200"/>
            <a:chExt cx="411625" cy="387275"/>
          </a:xfrm>
        </p:grpSpPr>
        <p:sp>
          <p:nvSpPr>
            <p:cNvPr id="238" name="Google Shape;238;p32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39" name="Google Shape;239;p32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0091E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91EA"/>
                </a:solidFill>
              </a:endParaRPr>
            </a:p>
          </p:txBody>
        </p:sp>
      </p:grpSp>
      <p:sp>
        <p:nvSpPr>
          <p:cNvPr id="240" name="Google Shape;240;p32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ctrTitle"/>
          </p:nvPr>
        </p:nvSpPr>
        <p:spPr>
          <a:xfrm>
            <a:off x="1546025" y="15261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0091EA"/>
                </a:solidFill>
              </a:rPr>
              <a:t>1.</a:t>
            </a:r>
            <a:endParaRPr sz="6000" dirty="0">
              <a:solidFill>
                <a:srgbClr val="0091EA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hỏi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95" name="Google Shape;95;p16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786124" y="1200150"/>
                <a:ext cx="7618260" cy="37257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just" rtl="0">
                  <a:spcBef>
                    <a:spcPts val="0"/>
                  </a:spcBef>
                  <a:spcAft>
                    <a:spcPts val="2400"/>
                  </a:spcAft>
                  <a:buNone/>
                </a:pPr>
                <a:r>
                  <a:rPr lang="en-US" dirty="0" err="1"/>
                  <a:t>Nếu</a:t>
                </a:r>
                <a:r>
                  <a:rPr lang="en-US" dirty="0"/>
                  <a:t> </a:t>
                </a:r>
                <a:r>
                  <a:rPr lang="en-US" dirty="0" err="1"/>
                  <a:t>từ</a:t>
                </a:r>
                <a:r>
                  <a:rPr lang="en-US" dirty="0"/>
                  <a:t> </a:t>
                </a:r>
                <a:r>
                  <a:rPr lang="en-US" dirty="0" err="1"/>
                  <a:t>khả</a:t>
                </a:r>
                <a:r>
                  <a:rPr lang="en-US" dirty="0"/>
                  <a:t> </a:t>
                </a:r>
                <a:r>
                  <a:rPr lang="en-US" dirty="0" err="1"/>
                  <a:t>năng</a:t>
                </a:r>
                <a:r>
                  <a:rPr lang="en-US" dirty="0"/>
                  <a:t> </a:t>
                </a:r>
                <a:r>
                  <a:rPr lang="en-US" dirty="0" err="1"/>
                  <a:t>của</a:t>
                </a:r>
                <a:r>
                  <a:rPr lang="en-US" dirty="0"/>
                  <a:t> </a:t>
                </a:r>
                <a:r>
                  <a:rPr lang="en-US" dirty="0" err="1"/>
                  <a:t>tuyển</a:t>
                </a:r>
                <a:r>
                  <a:rPr lang="en-US" dirty="0"/>
                  <a:t> </a:t>
                </a:r>
                <a:r>
                  <a:rPr lang="en-US" dirty="0" err="1"/>
                  <a:t>thủ</a:t>
                </a:r>
                <a:r>
                  <a:rPr lang="en-US" dirty="0"/>
                  <a:t> đ</a:t>
                </a:r>
                <a:r>
                  <a:rPr lang="vi-VN" dirty="0"/>
                  <a:t>ư</a:t>
                </a:r>
                <a:r>
                  <a:rPr lang="en-US" dirty="0"/>
                  <a:t>a ra đ</a:t>
                </a:r>
                <a:r>
                  <a:rPr lang="vi-VN" dirty="0"/>
                  <a:t>ư</a:t>
                </a:r>
                <a:r>
                  <a:rPr lang="en-US" dirty="0" err="1"/>
                  <a:t>ợc</a:t>
                </a:r>
                <a:r>
                  <a:rPr lang="en-US" dirty="0"/>
                  <a:t> </a:t>
                </a:r>
                <a:r>
                  <a:rPr lang="en-US" dirty="0" err="1"/>
                  <a:t>mức</a:t>
                </a:r>
                <a:r>
                  <a:rPr lang="en-US" dirty="0"/>
                  <a:t> l</a:t>
                </a:r>
                <a:r>
                  <a:rPr lang="vi-VN" dirty="0"/>
                  <a:t>ư</a:t>
                </a:r>
                <a:r>
                  <a:rPr lang="en-US" dirty="0" err="1"/>
                  <a:t>ơng</a:t>
                </a:r>
                <a:r>
                  <a:rPr lang="en-US" dirty="0"/>
                  <a:t> </a:t>
                </a:r>
                <a:r>
                  <a:rPr lang="en-US" dirty="0" err="1"/>
                  <a:t>cơ</a:t>
                </a:r>
                <a:r>
                  <a:rPr lang="en-US" dirty="0"/>
                  <a:t> </a:t>
                </a:r>
                <a:r>
                  <a:rPr lang="en-US" dirty="0" err="1"/>
                  <a:t>bản</a:t>
                </a:r>
                <a:r>
                  <a:rPr lang="en-US" dirty="0"/>
                  <a:t>, </a:t>
                </a:r>
                <a:r>
                  <a:rPr lang="en-US" dirty="0" err="1"/>
                  <a:t>thì</a:t>
                </a:r>
                <a:r>
                  <a:rPr lang="en-US" dirty="0"/>
                  <a:t> </a:t>
                </a:r>
                <a:r>
                  <a:rPr lang="en-US" dirty="0" err="1"/>
                  <a:t>sẽ</a:t>
                </a:r>
                <a:r>
                  <a:rPr lang="en-US" dirty="0"/>
                  <a:t> </a:t>
                </a:r>
                <a:r>
                  <a:rPr lang="en-US" dirty="0" err="1"/>
                  <a:t>dễ</a:t>
                </a:r>
                <a:r>
                  <a:rPr lang="en-US" dirty="0"/>
                  <a:t> </a:t>
                </a:r>
                <a:r>
                  <a:rPr lang="en-US" dirty="0" err="1"/>
                  <a:t>dàng</a:t>
                </a:r>
                <a:r>
                  <a:rPr lang="en-US" dirty="0"/>
                  <a:t> h</a:t>
                </a:r>
                <a:r>
                  <a:rPr lang="vi-VN" dirty="0"/>
                  <a:t>ơ</a:t>
                </a:r>
                <a:r>
                  <a:rPr lang="en-US" dirty="0"/>
                  <a:t>n </a:t>
                </a:r>
                <a:r>
                  <a:rPr lang="en-US" dirty="0" err="1"/>
                  <a:t>cho</a:t>
                </a:r>
                <a:r>
                  <a:rPr lang="en-US" dirty="0"/>
                  <a:t> </a:t>
                </a:r>
                <a:r>
                  <a:rPr lang="en-US" dirty="0" err="1"/>
                  <a:t>tuyển</a:t>
                </a:r>
                <a:r>
                  <a:rPr lang="en-US" dirty="0"/>
                  <a:t> </a:t>
                </a:r>
                <a:r>
                  <a:rPr lang="en-US" dirty="0" err="1"/>
                  <a:t>thủ</a:t>
                </a:r>
                <a:r>
                  <a:rPr lang="en-US" dirty="0"/>
                  <a:t> </a:t>
                </a:r>
                <a:r>
                  <a:rPr lang="en-US" dirty="0" err="1"/>
                  <a:t>cũng</a:t>
                </a:r>
                <a:r>
                  <a:rPr lang="en-US" dirty="0"/>
                  <a:t> </a:t>
                </a:r>
                <a:r>
                  <a:rPr lang="en-US" dirty="0" err="1"/>
                  <a:t>nh</a:t>
                </a:r>
                <a:r>
                  <a:rPr lang="vi-VN" dirty="0"/>
                  <a:t>ư</a:t>
                </a:r>
                <a:r>
                  <a:rPr lang="en-US" dirty="0"/>
                  <a:t> </a:t>
                </a:r>
                <a:r>
                  <a:rPr lang="en-US" dirty="0" err="1"/>
                  <a:t>bên</a:t>
                </a:r>
                <a:r>
                  <a:rPr lang="en-US" dirty="0"/>
                  <a:t> </a:t>
                </a:r>
                <a:r>
                  <a:rPr lang="en-US" dirty="0" err="1"/>
                  <a:t>lãnh</a:t>
                </a:r>
                <a:r>
                  <a:rPr lang="en-US" dirty="0"/>
                  <a:t> </a:t>
                </a:r>
                <a:r>
                  <a:rPr lang="en-US" dirty="0" err="1"/>
                  <a:t>đạo</a:t>
                </a:r>
                <a:r>
                  <a:rPr lang="en-US" dirty="0"/>
                  <a:t> </a:t>
                </a:r>
                <a:r>
                  <a:rPr lang="en-US" dirty="0" err="1"/>
                  <a:t>trong</a:t>
                </a:r>
                <a:r>
                  <a:rPr lang="en-US" dirty="0"/>
                  <a:t> </a:t>
                </a:r>
                <a:r>
                  <a:rPr lang="en-US" dirty="0" err="1"/>
                  <a:t>việc</a:t>
                </a:r>
                <a:r>
                  <a:rPr lang="en-US" dirty="0"/>
                  <a:t> </a:t>
                </a:r>
                <a:r>
                  <a:rPr lang="en-US" dirty="0" err="1"/>
                  <a:t>bàn</a:t>
                </a:r>
                <a:r>
                  <a:rPr lang="en-US" dirty="0"/>
                  <a:t> </a:t>
                </a:r>
                <a:r>
                  <a:rPr lang="en-US" dirty="0" err="1"/>
                  <a:t>bạc</a:t>
                </a:r>
                <a:r>
                  <a:rPr lang="en-US" dirty="0"/>
                  <a:t> l</a:t>
                </a:r>
                <a:r>
                  <a:rPr lang="vi-VN" dirty="0"/>
                  <a:t>ư</a:t>
                </a:r>
                <a:r>
                  <a:rPr lang="en-US" dirty="0" err="1"/>
                  <a:t>ơng</a:t>
                </a:r>
                <a:r>
                  <a:rPr lang="en-US" dirty="0"/>
                  <a:t>.</a:t>
                </a:r>
              </a:p>
              <a:p>
                <a:pPr marL="0" lvl="0" indent="0" algn="just" rtl="0">
                  <a:spcBef>
                    <a:spcPts val="0"/>
                  </a:spcBef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en-US" altLang="zh-CN" dirty="0" err="1"/>
                  <a:t>Câu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hỏi</a:t>
                </a:r>
                <a:r>
                  <a:rPr lang="en-US" altLang="zh-CN" dirty="0"/>
                  <a:t>: </a:t>
                </a:r>
                <a:r>
                  <a:rPr lang="en-US" altLang="zh-CN" dirty="0" err="1"/>
                  <a:t>Từ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các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thông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số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của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tuyển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thủ</a:t>
                </a:r>
                <a:r>
                  <a:rPr lang="en-US" altLang="zh-CN" dirty="0"/>
                  <a:t>, </a:t>
                </a:r>
                <a:r>
                  <a:rPr lang="en-US" altLang="zh-CN" dirty="0" err="1"/>
                  <a:t>thì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mức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lương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của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họ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là</a:t>
                </a:r>
                <a:r>
                  <a:rPr lang="en-US" altLang="zh-CN" dirty="0"/>
                  <a:t> bao </a:t>
                </a:r>
                <a:r>
                  <a:rPr lang="en-US" altLang="zh-CN" dirty="0" err="1"/>
                  <a:t>nhiêu</a:t>
                </a:r>
                <a:r>
                  <a:rPr lang="en-US" altLang="zh-CN" dirty="0"/>
                  <a:t>?</a:t>
                </a:r>
                <a:endParaRPr dirty="0"/>
              </a:p>
            </p:txBody>
          </p:sp>
        </mc:Choice>
        <mc:Fallback>
          <p:sp>
            <p:nvSpPr>
              <p:cNvPr id="95" name="Google Shape;95;p1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86124" y="1200150"/>
                <a:ext cx="7618260" cy="3725700"/>
              </a:xfrm>
              <a:prstGeom prst="rect">
                <a:avLst/>
              </a:prstGeom>
              <a:blipFill>
                <a:blip r:embed="rId3"/>
                <a:stretch>
                  <a:fillRect l="-1440" t="-327" r="-14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Google Shape;96;p1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 err="1"/>
              <a:t>Câu</a:t>
            </a:r>
            <a:r>
              <a:rPr lang="en-US" sz="3000" dirty="0"/>
              <a:t> </a:t>
            </a:r>
            <a:r>
              <a:rPr lang="en-US" sz="3000" dirty="0" err="1"/>
              <a:t>hỏi</a:t>
            </a:r>
            <a:endParaRPr sz="3000" dirty="0"/>
          </a:p>
        </p:txBody>
      </p:sp>
      <p:sp>
        <p:nvSpPr>
          <p:cNvPr id="98" name="Google Shape;98;p1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>
            <a:spLocks noGrp="1"/>
          </p:cNvSpPr>
          <p:nvPr>
            <p:ph type="ctrTitle"/>
          </p:nvPr>
        </p:nvSpPr>
        <p:spPr>
          <a:xfrm>
            <a:off x="1546025" y="1526193"/>
            <a:ext cx="5832600" cy="191319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2</a:t>
            </a:r>
            <a:r>
              <a:rPr lang="en" sz="6000" dirty="0">
                <a:solidFill>
                  <a:srgbClr val="0091EA"/>
                </a:solidFill>
              </a:rPr>
              <a:t>.</a:t>
            </a:r>
            <a:endParaRPr lang="en-US" sz="6000" dirty="0">
              <a:solidFill>
                <a:srgbClr val="0091EA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thập</a:t>
            </a:r>
            <a:br>
              <a:rPr lang="en-US" dirty="0"/>
            </a:b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sp>
        <p:nvSpPr>
          <p:cNvPr id="110" name="Google Shape;110;p18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body" idx="1"/>
          </p:nvPr>
        </p:nvSpPr>
        <p:spPr>
          <a:xfrm>
            <a:off x="786124" y="888420"/>
            <a:ext cx="7618260" cy="18443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87350" algn="just">
              <a:buClr>
                <a:schemeClr val="accent1">
                  <a:lumMod val="75000"/>
                </a:schemeClr>
              </a:buClr>
              <a:buSzPts val="2500"/>
            </a:pPr>
            <a:r>
              <a:rPr lang="en-US" altLang="zh-CN" dirty="0"/>
              <a:t>Tr</a:t>
            </a:r>
            <a:r>
              <a:rPr lang="vi-VN" altLang="zh-CN" dirty="0"/>
              <a:t>ư</a:t>
            </a:r>
            <a:r>
              <a:rPr lang="en-US" altLang="zh-CN" dirty="0" err="1"/>
              <a:t>ớc</a:t>
            </a:r>
            <a:r>
              <a:rPr lang="en-US" altLang="zh-CN" dirty="0"/>
              <a:t> </a:t>
            </a:r>
            <a:r>
              <a:rPr lang="en-US" altLang="zh-CN" dirty="0" err="1"/>
              <a:t>tiên</a:t>
            </a:r>
            <a:r>
              <a:rPr lang="en-US" altLang="zh-CN" dirty="0"/>
              <a:t>, ta </a:t>
            </a:r>
            <a:r>
              <a:rPr lang="en-US" altLang="zh-CN" dirty="0" err="1"/>
              <a:t>cần</a:t>
            </a:r>
            <a:r>
              <a:rPr lang="en-US" altLang="zh-CN" dirty="0"/>
              <a:t> </a:t>
            </a:r>
            <a:r>
              <a:rPr lang="en-US" altLang="zh-CN" dirty="0" err="1"/>
              <a:t>thông</a:t>
            </a:r>
            <a:r>
              <a:rPr lang="en-US" altLang="zh-CN" dirty="0"/>
              <a:t> tin </a:t>
            </a:r>
            <a:r>
              <a:rPr lang="en-US" altLang="zh-CN" dirty="0" err="1"/>
              <a:t>của</a:t>
            </a:r>
            <a:r>
              <a:rPr lang="en-US" altLang="zh-CN" dirty="0"/>
              <a:t> </a:t>
            </a:r>
            <a:r>
              <a:rPr lang="en-US" altLang="zh-CN" dirty="0" err="1"/>
              <a:t>tuyển</a:t>
            </a:r>
            <a:r>
              <a:rPr lang="en-US" altLang="zh-CN" dirty="0"/>
              <a:t> </a:t>
            </a:r>
            <a:r>
              <a:rPr lang="en-US" altLang="zh-CN" dirty="0" err="1"/>
              <a:t>thủ</a:t>
            </a:r>
            <a:r>
              <a:rPr lang="en-US" altLang="zh-CN" dirty="0"/>
              <a:t> (</a:t>
            </a:r>
            <a:r>
              <a:rPr lang="en-US" altLang="zh-CN" dirty="0" err="1"/>
              <a:t>lấy</a:t>
            </a:r>
            <a:r>
              <a:rPr lang="en-US" altLang="zh-CN" dirty="0"/>
              <a:t> ở </a:t>
            </a:r>
            <a:r>
              <a:rPr lang="en-US" altLang="zh-CN" dirty="0" err="1"/>
              <a:t>trang</a:t>
            </a:r>
            <a:r>
              <a:rPr lang="en-US" altLang="zh-CN" dirty="0"/>
              <a:t> </a:t>
            </a:r>
            <a:r>
              <a:rPr lang="en-US" altLang="zh-CN" dirty="0">
                <a:hlinkClick r:id="rId3"/>
              </a:rPr>
              <a:t>này</a:t>
            </a:r>
            <a:r>
              <a:rPr lang="en-US" altLang="zh-CN" dirty="0"/>
              <a:t>).</a:t>
            </a:r>
          </a:p>
          <a:p>
            <a:pPr lvl="0" indent="-387350" algn="just">
              <a:buClr>
                <a:schemeClr val="accent1">
                  <a:lumMod val="75000"/>
                </a:schemeClr>
              </a:buClr>
              <a:buSzPts val="2500"/>
            </a:pPr>
            <a:r>
              <a:rPr lang="en-US" altLang="zh-CN" dirty="0" err="1"/>
              <a:t>Và</a:t>
            </a:r>
            <a:r>
              <a:rPr lang="en-US" altLang="zh-CN" dirty="0"/>
              <a:t> </a:t>
            </a:r>
            <a:r>
              <a:rPr lang="en-US" altLang="zh-CN" dirty="0" err="1"/>
              <a:t>trong</a:t>
            </a:r>
            <a:r>
              <a:rPr lang="en-US" altLang="zh-CN" dirty="0"/>
              <a:t> </a:t>
            </a:r>
            <a:r>
              <a:rPr lang="en-US" altLang="zh-CN" dirty="0" err="1"/>
              <a:t>đồ</a:t>
            </a:r>
            <a:r>
              <a:rPr lang="en-US" altLang="zh-CN" dirty="0"/>
              <a:t> </a:t>
            </a:r>
            <a:r>
              <a:rPr lang="en-US" altLang="zh-CN" dirty="0" err="1"/>
              <a:t>án</a:t>
            </a:r>
            <a:r>
              <a:rPr lang="en-US" altLang="zh-CN" dirty="0"/>
              <a:t> này, </a:t>
            </a:r>
            <a:r>
              <a:rPr lang="en-US" altLang="zh-CN" dirty="0" err="1"/>
              <a:t>chỉ</a:t>
            </a:r>
            <a:r>
              <a:rPr lang="en-US" altLang="zh-CN" dirty="0"/>
              <a:t> </a:t>
            </a:r>
            <a:r>
              <a:rPr lang="en-US" altLang="zh-CN" dirty="0" err="1"/>
              <a:t>xét</a:t>
            </a:r>
            <a:r>
              <a:rPr lang="en-US" altLang="zh-CN" dirty="0"/>
              <a:t> </a:t>
            </a:r>
            <a:r>
              <a:rPr lang="en-US" altLang="zh-CN" dirty="0" err="1"/>
              <a:t>các</a:t>
            </a:r>
            <a:r>
              <a:rPr lang="en-US" altLang="zh-CN" dirty="0"/>
              <a:t> </a:t>
            </a:r>
            <a:r>
              <a:rPr lang="en-US" altLang="zh-CN" dirty="0" err="1"/>
              <a:t>trận</a:t>
            </a:r>
            <a:r>
              <a:rPr lang="en-US" altLang="zh-CN" dirty="0"/>
              <a:t> </a:t>
            </a:r>
            <a:r>
              <a:rPr lang="en-US" altLang="zh-CN" dirty="0" err="1"/>
              <a:t>đấu</a:t>
            </a:r>
            <a:r>
              <a:rPr lang="en-US" altLang="zh-CN" dirty="0"/>
              <a:t> </a:t>
            </a:r>
            <a:r>
              <a:rPr lang="en-US" altLang="zh-CN" dirty="0" err="1"/>
              <a:t>trong</a:t>
            </a:r>
            <a:r>
              <a:rPr lang="en-US" altLang="zh-CN" dirty="0"/>
              <a:t> 2018-19:</a:t>
            </a:r>
          </a:p>
          <a:p>
            <a:pPr marL="69850" lvl="0" indent="0" algn="just">
              <a:buSzPts val="2500"/>
              <a:buNone/>
            </a:pPr>
            <a:endParaRPr lang="en-US" altLang="zh-CN" sz="600" dirty="0"/>
          </a:p>
        </p:txBody>
      </p:sp>
      <p:sp>
        <p:nvSpPr>
          <p:cNvPr id="96" name="Google Shape;96;p1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 err="1"/>
              <a:t>Nguồn</a:t>
            </a:r>
            <a:r>
              <a:rPr lang="en-US" sz="3000" dirty="0"/>
              <a:t> </a:t>
            </a:r>
            <a:r>
              <a:rPr lang="en-US" sz="3000" dirty="0" err="1"/>
              <a:t>và</a:t>
            </a:r>
            <a:r>
              <a:rPr lang="en-US" sz="3000" dirty="0"/>
              <a:t> </a:t>
            </a:r>
            <a:r>
              <a:rPr lang="en-US" sz="3000" dirty="0" err="1"/>
              <a:t>thu</a:t>
            </a:r>
            <a:r>
              <a:rPr lang="en-US" sz="3000" dirty="0"/>
              <a:t> </a:t>
            </a:r>
            <a:r>
              <a:rPr lang="en-US" sz="3000" dirty="0" err="1"/>
              <a:t>thập</a:t>
            </a:r>
            <a:r>
              <a:rPr lang="en-US" sz="3000" dirty="0"/>
              <a:t> </a:t>
            </a:r>
            <a:r>
              <a:rPr lang="en-US" sz="3000" dirty="0" err="1"/>
              <a:t>dữ</a:t>
            </a:r>
            <a:r>
              <a:rPr lang="en-US" sz="3000" dirty="0"/>
              <a:t> </a:t>
            </a:r>
            <a:r>
              <a:rPr lang="en-US" sz="3000" dirty="0" err="1"/>
              <a:t>liệu</a:t>
            </a:r>
            <a:endParaRPr sz="3000" dirty="0"/>
          </a:p>
        </p:txBody>
      </p:sp>
      <p:sp>
        <p:nvSpPr>
          <p:cNvPr id="98" name="Google Shape;98;p1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FC1039-5EEF-498C-8A0C-190515E372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5651" y="2737354"/>
            <a:ext cx="5572697" cy="19262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873E2BD-32AC-4D5C-938C-6000425C10B6}"/>
              </a:ext>
            </a:extLst>
          </p:cNvPr>
          <p:cNvSpPr txBox="1"/>
          <p:nvPr/>
        </p:nvSpPr>
        <p:spPr>
          <a:xfrm>
            <a:off x="1954305" y="4663569"/>
            <a:ext cx="5424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err="1"/>
              <a:t>Hình</a:t>
            </a:r>
            <a:r>
              <a:rPr lang="en-US" altLang="zh-CN" i="1" dirty="0"/>
              <a:t> 1. </a:t>
            </a:r>
            <a:r>
              <a:rPr lang="en-US" altLang="zh-CN" i="1" dirty="0" err="1"/>
              <a:t>Ảnh</a:t>
            </a:r>
            <a:r>
              <a:rPr lang="en-US" altLang="zh-CN" i="1" dirty="0"/>
              <a:t> </a:t>
            </a:r>
            <a:r>
              <a:rPr lang="en-US" altLang="zh-CN" i="1" dirty="0" err="1"/>
              <a:t>minh</a:t>
            </a:r>
            <a:r>
              <a:rPr lang="en-US" altLang="zh-CN" i="1" dirty="0"/>
              <a:t> </a:t>
            </a:r>
            <a:r>
              <a:rPr lang="en-US" altLang="zh-CN" i="1" dirty="0" err="1"/>
              <a:t>họa</a:t>
            </a:r>
            <a:r>
              <a:rPr lang="en-US" altLang="zh-CN" i="1" dirty="0"/>
              <a:t> </a:t>
            </a:r>
            <a:r>
              <a:rPr lang="en-US" altLang="zh-CN" i="1" dirty="0" err="1"/>
              <a:t>một</a:t>
            </a:r>
            <a:r>
              <a:rPr lang="en-US" altLang="zh-CN" i="1" dirty="0"/>
              <a:t> </a:t>
            </a:r>
            <a:r>
              <a:rPr lang="en-US" altLang="zh-CN" i="1" dirty="0" err="1"/>
              <a:t>phần</a:t>
            </a:r>
            <a:r>
              <a:rPr lang="en-US" altLang="zh-CN" i="1" dirty="0"/>
              <a:t> </a:t>
            </a:r>
            <a:r>
              <a:rPr lang="en-US" altLang="zh-CN" i="1" dirty="0" err="1"/>
              <a:t>thông</a:t>
            </a:r>
            <a:r>
              <a:rPr lang="en-US" altLang="zh-CN" i="1" dirty="0"/>
              <a:t> tin </a:t>
            </a:r>
            <a:r>
              <a:rPr lang="en-US" altLang="zh-CN" i="1" dirty="0" err="1"/>
              <a:t>tuyển</a:t>
            </a:r>
            <a:r>
              <a:rPr lang="en-US" altLang="zh-CN" i="1" dirty="0"/>
              <a:t> </a:t>
            </a:r>
            <a:r>
              <a:rPr lang="en-US" altLang="zh-CN" i="1" dirty="0" err="1"/>
              <a:t>thủ</a:t>
            </a:r>
            <a:r>
              <a:rPr lang="en-US" altLang="zh-CN" i="1" dirty="0"/>
              <a:t> </a:t>
            </a:r>
            <a:r>
              <a:rPr lang="en-US" altLang="zh-CN" i="1" dirty="0" err="1"/>
              <a:t>trên</a:t>
            </a:r>
            <a:r>
              <a:rPr lang="en-US" altLang="zh-CN" i="1" dirty="0"/>
              <a:t> </a:t>
            </a:r>
            <a:r>
              <a:rPr lang="en-US" altLang="zh-CN" i="1" dirty="0" err="1"/>
              <a:t>trang</a:t>
            </a:r>
            <a:r>
              <a:rPr lang="en-US" altLang="zh-CN" i="1" dirty="0"/>
              <a:t> web</a:t>
            </a:r>
            <a:endParaRPr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3984185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body" idx="1"/>
          </p:nvPr>
        </p:nvSpPr>
        <p:spPr>
          <a:xfrm>
            <a:off x="786124" y="888420"/>
            <a:ext cx="7618260" cy="18443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87350" algn="just">
              <a:buClr>
                <a:schemeClr val="accent1">
                  <a:lumMod val="75000"/>
                </a:schemeClr>
              </a:buClr>
              <a:buSzPts val="2500"/>
            </a:pPr>
            <a:r>
              <a:rPr lang="en-US" altLang="zh-CN" dirty="0" err="1"/>
              <a:t>Tiếp</a:t>
            </a:r>
            <a:r>
              <a:rPr lang="en-US" altLang="zh-CN" dirty="0"/>
              <a:t> </a:t>
            </a:r>
            <a:r>
              <a:rPr lang="en-US" altLang="zh-CN" dirty="0" err="1"/>
              <a:t>theo</a:t>
            </a:r>
            <a:r>
              <a:rPr lang="en-US" altLang="zh-CN" dirty="0"/>
              <a:t>, </a:t>
            </a:r>
            <a:r>
              <a:rPr lang="en-US" altLang="zh-CN" dirty="0" err="1"/>
              <a:t>chúng</a:t>
            </a:r>
            <a:r>
              <a:rPr lang="en-US" altLang="zh-CN" dirty="0"/>
              <a:t> ta </a:t>
            </a:r>
            <a:r>
              <a:rPr lang="en-US" altLang="zh-CN" dirty="0" err="1"/>
              <a:t>cần</a:t>
            </a:r>
            <a:r>
              <a:rPr lang="en-US" altLang="zh-CN" dirty="0"/>
              <a:t> </a:t>
            </a:r>
            <a:r>
              <a:rPr lang="en-US" altLang="zh-CN" dirty="0" err="1"/>
              <a:t>mức</a:t>
            </a:r>
            <a:r>
              <a:rPr lang="en-US" altLang="zh-CN" dirty="0"/>
              <a:t> l</a:t>
            </a:r>
            <a:r>
              <a:rPr lang="vi-VN" altLang="zh-CN" dirty="0"/>
              <a:t>ư</a:t>
            </a:r>
            <a:r>
              <a:rPr lang="en-US" altLang="zh-CN" dirty="0" err="1"/>
              <a:t>ơng</a:t>
            </a:r>
            <a:r>
              <a:rPr lang="en-US" altLang="zh-CN" dirty="0"/>
              <a:t> </a:t>
            </a:r>
            <a:r>
              <a:rPr lang="en-US" altLang="zh-CN" dirty="0" err="1"/>
              <a:t>của</a:t>
            </a:r>
            <a:r>
              <a:rPr lang="en-US" altLang="zh-CN" dirty="0"/>
              <a:t> </a:t>
            </a:r>
            <a:r>
              <a:rPr lang="en-US" altLang="zh-CN" dirty="0" err="1"/>
              <a:t>họ</a:t>
            </a:r>
            <a:r>
              <a:rPr lang="en-US" altLang="zh-CN" dirty="0"/>
              <a:t>. (</a:t>
            </a:r>
            <a:r>
              <a:rPr lang="en-US" altLang="zh-CN" dirty="0">
                <a:hlinkClick r:id="rId3"/>
              </a:rPr>
              <a:t>link</a:t>
            </a:r>
            <a:r>
              <a:rPr lang="en-US" altLang="zh-CN" dirty="0"/>
              <a:t>)</a:t>
            </a:r>
          </a:p>
          <a:p>
            <a:pPr lvl="0" indent="-387350" algn="just">
              <a:buClr>
                <a:schemeClr val="accent1">
                  <a:lumMod val="75000"/>
                </a:schemeClr>
              </a:buClr>
              <a:buSzPts val="2500"/>
            </a:pPr>
            <a:r>
              <a:rPr lang="en-US" altLang="zh-CN" dirty="0" err="1"/>
              <a:t>Chỉ</a:t>
            </a:r>
            <a:r>
              <a:rPr lang="en-US" altLang="zh-CN" dirty="0"/>
              <a:t> </a:t>
            </a:r>
            <a:r>
              <a:rPr lang="en-US" altLang="zh-CN" dirty="0" err="1"/>
              <a:t>xét</a:t>
            </a:r>
            <a:r>
              <a:rPr lang="en-US" altLang="zh-CN" dirty="0"/>
              <a:t> </a:t>
            </a:r>
            <a:r>
              <a:rPr lang="en-US" altLang="zh-CN" dirty="0" err="1"/>
              <a:t>năm</a:t>
            </a:r>
            <a:r>
              <a:rPr lang="en-US" altLang="zh-CN" dirty="0"/>
              <a:t> 2019-20:</a:t>
            </a:r>
          </a:p>
          <a:p>
            <a:pPr marL="69850" lvl="0" indent="0" algn="just">
              <a:buSzPts val="2500"/>
              <a:buNone/>
            </a:pPr>
            <a:endParaRPr lang="en-US" altLang="zh-CN" sz="600" dirty="0"/>
          </a:p>
        </p:txBody>
      </p:sp>
      <p:sp>
        <p:nvSpPr>
          <p:cNvPr id="96" name="Google Shape;96;p1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 err="1"/>
              <a:t>Nguồn</a:t>
            </a:r>
            <a:r>
              <a:rPr lang="en-US" sz="3000" dirty="0"/>
              <a:t> </a:t>
            </a:r>
            <a:r>
              <a:rPr lang="en-US" sz="3000" dirty="0" err="1"/>
              <a:t>và</a:t>
            </a:r>
            <a:r>
              <a:rPr lang="en-US" sz="3000" dirty="0"/>
              <a:t> </a:t>
            </a:r>
            <a:r>
              <a:rPr lang="en-US" sz="3000" dirty="0" err="1"/>
              <a:t>thu</a:t>
            </a:r>
            <a:r>
              <a:rPr lang="en-US" sz="3000" dirty="0"/>
              <a:t> </a:t>
            </a:r>
            <a:r>
              <a:rPr lang="en-US" sz="3000" dirty="0" err="1"/>
              <a:t>thập</a:t>
            </a:r>
            <a:r>
              <a:rPr lang="en-US" sz="3000" dirty="0"/>
              <a:t> </a:t>
            </a:r>
            <a:r>
              <a:rPr lang="en-US" sz="3000" dirty="0" err="1"/>
              <a:t>dữ</a:t>
            </a:r>
            <a:r>
              <a:rPr lang="en-US" sz="3000" dirty="0"/>
              <a:t> </a:t>
            </a:r>
            <a:r>
              <a:rPr lang="en-US" sz="3000" dirty="0" err="1"/>
              <a:t>liệu</a:t>
            </a:r>
            <a:endParaRPr sz="3000" dirty="0"/>
          </a:p>
        </p:txBody>
      </p:sp>
      <p:sp>
        <p:nvSpPr>
          <p:cNvPr id="98" name="Google Shape;98;p1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73E2BD-32AC-4D5C-938C-6000425C10B6}"/>
              </a:ext>
            </a:extLst>
          </p:cNvPr>
          <p:cNvSpPr txBox="1"/>
          <p:nvPr/>
        </p:nvSpPr>
        <p:spPr>
          <a:xfrm>
            <a:off x="1954305" y="4663569"/>
            <a:ext cx="55034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err="1"/>
              <a:t>Hình</a:t>
            </a:r>
            <a:r>
              <a:rPr lang="en-US" altLang="zh-CN" i="1" dirty="0"/>
              <a:t> 2. </a:t>
            </a:r>
            <a:r>
              <a:rPr lang="en-US" altLang="zh-CN" i="1" dirty="0" err="1"/>
              <a:t>Ảnh</a:t>
            </a:r>
            <a:r>
              <a:rPr lang="en-US" altLang="zh-CN" i="1" dirty="0"/>
              <a:t> </a:t>
            </a:r>
            <a:r>
              <a:rPr lang="en-US" altLang="zh-CN" i="1" dirty="0" err="1"/>
              <a:t>minh</a:t>
            </a:r>
            <a:r>
              <a:rPr lang="en-US" altLang="zh-CN" i="1" dirty="0"/>
              <a:t> </a:t>
            </a:r>
            <a:r>
              <a:rPr lang="en-US" altLang="zh-CN" i="1" dirty="0" err="1"/>
              <a:t>họa</a:t>
            </a:r>
            <a:r>
              <a:rPr lang="en-US" altLang="zh-CN" i="1" dirty="0"/>
              <a:t> </a:t>
            </a:r>
            <a:r>
              <a:rPr lang="en-US" altLang="zh-CN" i="1" dirty="0" err="1"/>
              <a:t>một</a:t>
            </a:r>
            <a:r>
              <a:rPr lang="en-US" altLang="zh-CN" i="1" dirty="0"/>
              <a:t> </a:t>
            </a:r>
            <a:r>
              <a:rPr lang="en-US" altLang="zh-CN" i="1" dirty="0" err="1"/>
              <a:t>phần</a:t>
            </a:r>
            <a:r>
              <a:rPr lang="en-US" altLang="zh-CN" i="1" dirty="0"/>
              <a:t> </a:t>
            </a:r>
            <a:r>
              <a:rPr lang="en-US" altLang="zh-CN" i="1" dirty="0" err="1"/>
              <a:t>thông</a:t>
            </a:r>
            <a:r>
              <a:rPr lang="en-US" altLang="zh-CN" i="1" dirty="0"/>
              <a:t> tin </a:t>
            </a:r>
            <a:r>
              <a:rPr lang="en-US" altLang="zh-CN" i="1" dirty="0" err="1"/>
              <a:t>mức</a:t>
            </a:r>
            <a:r>
              <a:rPr lang="en-US" altLang="zh-CN" i="1" dirty="0"/>
              <a:t> l</a:t>
            </a:r>
            <a:r>
              <a:rPr lang="vi-VN" altLang="zh-CN" i="1" dirty="0"/>
              <a:t>ư</a:t>
            </a:r>
            <a:r>
              <a:rPr lang="en-US" altLang="zh-CN" i="1" dirty="0" err="1"/>
              <a:t>ơng</a:t>
            </a:r>
            <a:r>
              <a:rPr lang="en-US" altLang="zh-CN" i="1" dirty="0"/>
              <a:t> </a:t>
            </a:r>
            <a:r>
              <a:rPr lang="en-US" altLang="zh-CN" i="1" dirty="0" err="1"/>
              <a:t>trên</a:t>
            </a:r>
            <a:r>
              <a:rPr lang="en-US" altLang="zh-CN" i="1" dirty="0"/>
              <a:t> </a:t>
            </a:r>
            <a:r>
              <a:rPr lang="en-US" altLang="zh-CN" i="1" dirty="0" err="1"/>
              <a:t>trang</a:t>
            </a:r>
            <a:r>
              <a:rPr lang="en-US" altLang="zh-CN" i="1" dirty="0"/>
              <a:t> web</a:t>
            </a:r>
            <a:endParaRPr lang="zh-CN" altLang="en-US" i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0B72612-E9F9-4B36-84CF-9B627D8C2C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3252" y="2016967"/>
            <a:ext cx="4197495" cy="2592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867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body" idx="1"/>
          </p:nvPr>
        </p:nvSpPr>
        <p:spPr>
          <a:xfrm>
            <a:off x="786150" y="1008627"/>
            <a:ext cx="7618260" cy="18443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87350" algn="just">
              <a:buClr>
                <a:schemeClr val="accent1">
                  <a:lumMod val="75000"/>
                </a:schemeClr>
              </a:buClr>
              <a:buSzPts val="2500"/>
            </a:pPr>
            <a:r>
              <a:rPr lang="en-US" altLang="zh-CN" dirty="0" err="1"/>
              <a:t>Nối</a:t>
            </a:r>
            <a:r>
              <a:rPr lang="en-US" altLang="zh-CN" dirty="0"/>
              <a:t> </a:t>
            </a:r>
            <a:r>
              <a:rPr lang="en-US" altLang="zh-CN" dirty="0" err="1"/>
              <a:t>hai</a:t>
            </a:r>
            <a:r>
              <a:rPr lang="en-US" altLang="zh-CN" dirty="0"/>
              <a:t> </a:t>
            </a:r>
            <a:r>
              <a:rPr lang="en-US" altLang="zh-CN" dirty="0" err="1"/>
              <a:t>bảng</a:t>
            </a:r>
            <a:r>
              <a:rPr lang="en-US" altLang="zh-CN" dirty="0"/>
              <a:t> </a:t>
            </a:r>
            <a:r>
              <a:rPr lang="en-US" altLang="zh-CN" dirty="0" err="1"/>
              <a:t>dữ</a:t>
            </a:r>
            <a:r>
              <a:rPr lang="en-US" altLang="zh-CN" dirty="0"/>
              <a:t> </a:t>
            </a:r>
            <a:r>
              <a:rPr lang="en-US" altLang="zh-CN" dirty="0" err="1"/>
              <a:t>liệu</a:t>
            </a:r>
            <a:r>
              <a:rPr lang="en-US" altLang="zh-CN" dirty="0"/>
              <a:t> </a:t>
            </a:r>
            <a:r>
              <a:rPr lang="en-US" altLang="zh-CN" dirty="0" err="1"/>
              <a:t>lại</a:t>
            </a:r>
            <a:r>
              <a:rPr lang="en-US" altLang="zh-CN" dirty="0"/>
              <a:t> </a:t>
            </a:r>
            <a:r>
              <a:rPr lang="en-US" altLang="zh-CN" dirty="0" err="1"/>
              <a:t>với</a:t>
            </a:r>
            <a:r>
              <a:rPr lang="en-US" altLang="zh-CN" dirty="0"/>
              <a:t> </a:t>
            </a:r>
            <a:r>
              <a:rPr lang="en-US" altLang="zh-CN" dirty="0" err="1"/>
              <a:t>nhau</a:t>
            </a:r>
            <a:r>
              <a:rPr lang="en-US" altLang="zh-CN" dirty="0"/>
              <a:t>.</a:t>
            </a:r>
          </a:p>
          <a:p>
            <a:pPr lvl="0" indent="-387350" algn="just">
              <a:buClr>
                <a:schemeClr val="accent1">
                  <a:lumMod val="75000"/>
                </a:schemeClr>
              </a:buClr>
              <a:buSzPts val="2500"/>
            </a:pPr>
            <a:r>
              <a:rPr lang="en-US" altLang="zh-CN" dirty="0" err="1"/>
              <a:t>Loại</a:t>
            </a:r>
            <a:r>
              <a:rPr lang="en-US" altLang="zh-CN" dirty="0"/>
              <a:t> </a:t>
            </a:r>
            <a:r>
              <a:rPr lang="en-US" altLang="zh-CN" dirty="0" err="1"/>
              <a:t>bỏ</a:t>
            </a:r>
            <a:r>
              <a:rPr lang="en-US" altLang="zh-CN" dirty="0"/>
              <a:t> </a:t>
            </a:r>
            <a:r>
              <a:rPr lang="en-US" altLang="zh-CN" dirty="0" err="1"/>
              <a:t>những</a:t>
            </a:r>
            <a:r>
              <a:rPr lang="en-US" altLang="zh-CN" dirty="0"/>
              <a:t> </a:t>
            </a:r>
            <a:r>
              <a:rPr lang="en-US" altLang="zh-CN" dirty="0" err="1"/>
              <a:t>tuyển</a:t>
            </a:r>
            <a:r>
              <a:rPr lang="en-US" altLang="zh-CN" dirty="0"/>
              <a:t> </a:t>
            </a:r>
            <a:r>
              <a:rPr lang="en-US" altLang="zh-CN" dirty="0" err="1"/>
              <a:t>thủ</a:t>
            </a:r>
            <a:r>
              <a:rPr lang="en-US" altLang="zh-CN" dirty="0"/>
              <a:t> </a:t>
            </a:r>
            <a:r>
              <a:rPr lang="en-US" altLang="zh-CN" dirty="0" err="1"/>
              <a:t>có</a:t>
            </a:r>
            <a:r>
              <a:rPr lang="en-US" altLang="zh-CN" dirty="0"/>
              <a:t> l</a:t>
            </a:r>
            <a:r>
              <a:rPr lang="vi-VN" altLang="zh-CN" dirty="0"/>
              <a:t>ư</a:t>
            </a:r>
            <a:r>
              <a:rPr lang="en-US" altLang="zh-CN" dirty="0" err="1"/>
              <a:t>ơng</a:t>
            </a:r>
            <a:r>
              <a:rPr lang="en-US" altLang="zh-CN" dirty="0"/>
              <a:t> </a:t>
            </a:r>
            <a:r>
              <a:rPr lang="en-US" altLang="zh-CN" dirty="0" err="1"/>
              <a:t>không</a:t>
            </a:r>
            <a:r>
              <a:rPr lang="en-US" altLang="zh-CN" dirty="0"/>
              <a:t> </a:t>
            </a:r>
            <a:r>
              <a:rPr lang="en-US" altLang="zh-CN" dirty="0" err="1"/>
              <a:t>công</a:t>
            </a:r>
            <a:r>
              <a:rPr lang="en-US" altLang="zh-CN" dirty="0"/>
              <a:t> </a:t>
            </a:r>
            <a:r>
              <a:rPr lang="en-US" altLang="zh-CN" dirty="0" err="1"/>
              <a:t>khai</a:t>
            </a:r>
            <a:r>
              <a:rPr lang="en-US" altLang="zh-CN" dirty="0"/>
              <a:t>.</a:t>
            </a:r>
          </a:p>
          <a:p>
            <a:pPr lvl="0" indent="-387350" algn="just">
              <a:buClr>
                <a:schemeClr val="accent1">
                  <a:lumMod val="75000"/>
                </a:schemeClr>
              </a:buClr>
              <a:buSzPts val="2500"/>
            </a:pPr>
            <a:r>
              <a:rPr lang="en-US" altLang="zh-CN" dirty="0" err="1"/>
              <a:t>Tập</a:t>
            </a:r>
            <a:r>
              <a:rPr lang="en-US" altLang="zh-CN" dirty="0"/>
              <a:t> </a:t>
            </a:r>
            <a:r>
              <a:rPr lang="en-US" altLang="zh-CN" dirty="0" err="1"/>
              <a:t>dữ</a:t>
            </a:r>
            <a:r>
              <a:rPr lang="en-US" altLang="zh-CN" dirty="0"/>
              <a:t> </a:t>
            </a:r>
            <a:r>
              <a:rPr lang="en-US" altLang="zh-CN" dirty="0" err="1"/>
              <a:t>liệu</a:t>
            </a:r>
            <a:r>
              <a:rPr lang="en-US" altLang="zh-CN" dirty="0"/>
              <a:t> bao </a:t>
            </a:r>
            <a:r>
              <a:rPr lang="en-US" altLang="zh-CN" dirty="0" err="1"/>
              <a:t>gồm</a:t>
            </a:r>
            <a:r>
              <a:rPr lang="en-US" altLang="zh-CN" dirty="0"/>
              <a:t> 433 </a:t>
            </a:r>
            <a:r>
              <a:rPr lang="en-US" altLang="zh-CN" dirty="0" err="1"/>
              <a:t>dòng</a:t>
            </a:r>
            <a:r>
              <a:rPr lang="en-US" altLang="zh-CN" dirty="0"/>
              <a:t> </a:t>
            </a:r>
            <a:r>
              <a:rPr lang="en-US" altLang="zh-CN" dirty="0" err="1"/>
              <a:t>và</a:t>
            </a:r>
            <a:r>
              <a:rPr lang="en-US" altLang="zh-CN" dirty="0"/>
              <a:t> 28 </a:t>
            </a:r>
            <a:r>
              <a:rPr lang="en-US" altLang="zh-CN" dirty="0" err="1"/>
              <a:t>cột</a:t>
            </a:r>
            <a:r>
              <a:rPr lang="en-US" altLang="zh-CN" dirty="0"/>
              <a:t>.</a:t>
            </a:r>
          </a:p>
          <a:p>
            <a:pPr marL="69850" lvl="0" indent="0" algn="just">
              <a:buSzPts val="2500"/>
              <a:buNone/>
            </a:pPr>
            <a:endParaRPr lang="en-US" altLang="zh-CN" sz="600" dirty="0"/>
          </a:p>
        </p:txBody>
      </p:sp>
      <p:sp>
        <p:nvSpPr>
          <p:cNvPr id="96" name="Google Shape;96;p1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 err="1"/>
              <a:t>Nguồn</a:t>
            </a:r>
            <a:r>
              <a:rPr lang="en-US" sz="3000" dirty="0"/>
              <a:t> </a:t>
            </a:r>
            <a:r>
              <a:rPr lang="en-US" sz="3000" dirty="0" err="1"/>
              <a:t>và</a:t>
            </a:r>
            <a:r>
              <a:rPr lang="en-US" sz="3000" dirty="0"/>
              <a:t> </a:t>
            </a:r>
            <a:r>
              <a:rPr lang="en-US" sz="3000" dirty="0" err="1"/>
              <a:t>thu</a:t>
            </a:r>
            <a:r>
              <a:rPr lang="en-US" sz="3000" dirty="0"/>
              <a:t> </a:t>
            </a:r>
            <a:r>
              <a:rPr lang="en-US" sz="3000" dirty="0" err="1"/>
              <a:t>thập</a:t>
            </a:r>
            <a:r>
              <a:rPr lang="en-US" sz="3000" dirty="0"/>
              <a:t> </a:t>
            </a:r>
            <a:r>
              <a:rPr lang="en-US" sz="3000" dirty="0" err="1"/>
              <a:t>dữ</a:t>
            </a:r>
            <a:r>
              <a:rPr lang="en-US" sz="3000" dirty="0"/>
              <a:t> </a:t>
            </a:r>
            <a:r>
              <a:rPr lang="en-US" sz="3000" dirty="0" err="1"/>
              <a:t>liệu</a:t>
            </a:r>
            <a:endParaRPr sz="3000" dirty="0"/>
          </a:p>
        </p:txBody>
      </p:sp>
      <p:sp>
        <p:nvSpPr>
          <p:cNvPr id="98" name="Google Shape;98;p1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73E2BD-32AC-4D5C-938C-6000425C10B6}"/>
              </a:ext>
            </a:extLst>
          </p:cNvPr>
          <p:cNvSpPr txBox="1"/>
          <p:nvPr/>
        </p:nvSpPr>
        <p:spPr>
          <a:xfrm>
            <a:off x="2854478" y="4575007"/>
            <a:ext cx="3600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err="1"/>
              <a:t>Hình</a:t>
            </a:r>
            <a:r>
              <a:rPr lang="en-US" altLang="zh-CN" i="1" dirty="0"/>
              <a:t> 3. </a:t>
            </a:r>
            <a:r>
              <a:rPr lang="en-US" altLang="zh-CN" i="1" dirty="0" err="1"/>
              <a:t>Ảnh</a:t>
            </a:r>
            <a:r>
              <a:rPr lang="en-US" altLang="zh-CN" i="1" dirty="0"/>
              <a:t> </a:t>
            </a:r>
            <a:r>
              <a:rPr lang="en-US" altLang="zh-CN" i="1" dirty="0" err="1"/>
              <a:t>minh</a:t>
            </a:r>
            <a:r>
              <a:rPr lang="en-US" altLang="zh-CN" i="1" dirty="0"/>
              <a:t> </a:t>
            </a:r>
            <a:r>
              <a:rPr lang="en-US" altLang="zh-CN" i="1" dirty="0" err="1"/>
              <a:t>họa</a:t>
            </a:r>
            <a:r>
              <a:rPr lang="en-US" altLang="zh-CN" i="1" dirty="0"/>
              <a:t> </a:t>
            </a:r>
            <a:r>
              <a:rPr lang="en-US" altLang="zh-CN" i="1" dirty="0" err="1"/>
              <a:t>một</a:t>
            </a:r>
            <a:r>
              <a:rPr lang="en-US" altLang="zh-CN" i="1" dirty="0"/>
              <a:t> </a:t>
            </a:r>
            <a:r>
              <a:rPr lang="en-US" altLang="zh-CN" i="1" dirty="0" err="1"/>
              <a:t>phần</a:t>
            </a:r>
            <a:r>
              <a:rPr lang="en-US" altLang="zh-CN" i="1" dirty="0"/>
              <a:t> </a:t>
            </a:r>
            <a:r>
              <a:rPr lang="en-US" altLang="zh-CN" i="1" dirty="0" err="1"/>
              <a:t>tập</a:t>
            </a:r>
            <a:r>
              <a:rPr lang="en-US" altLang="zh-CN" i="1" dirty="0"/>
              <a:t> </a:t>
            </a:r>
            <a:r>
              <a:rPr lang="en-US" altLang="zh-CN" i="1" dirty="0" err="1"/>
              <a:t>dữ</a:t>
            </a:r>
            <a:r>
              <a:rPr lang="en-US" altLang="zh-CN" i="1" dirty="0"/>
              <a:t> </a:t>
            </a:r>
            <a:r>
              <a:rPr lang="en-US" altLang="zh-CN" i="1" dirty="0" err="1"/>
              <a:t>liệu</a:t>
            </a:r>
            <a:endParaRPr lang="zh-CN" altLang="en-US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0EEE1A-0BDA-4F6E-9DB3-16ECB76170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1844" y="2793079"/>
            <a:ext cx="6225934" cy="1801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884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>
            <a:spLocks noGrp="1"/>
          </p:cNvSpPr>
          <p:nvPr>
            <p:ph type="ctrTitle"/>
          </p:nvPr>
        </p:nvSpPr>
        <p:spPr>
          <a:xfrm>
            <a:off x="1546025" y="15261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0091EA"/>
                </a:solidFill>
              </a:rPr>
              <a:t>3.</a:t>
            </a:r>
            <a:endParaRPr lang="en-US" sz="6000" dirty="0">
              <a:solidFill>
                <a:srgbClr val="0091EA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sp>
        <p:nvSpPr>
          <p:cNvPr id="110" name="Google Shape;110;p18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9890554"/>
      </p:ext>
    </p:extLst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1926</TotalTime>
  <Words>859</Words>
  <Application>Microsoft Office PowerPoint</Application>
  <PresentationFormat>On-screen Show (16:9)</PresentationFormat>
  <Paragraphs>128</Paragraphs>
  <Slides>23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Cambria Math</vt:lpstr>
      <vt:lpstr>Roboto Slab</vt:lpstr>
      <vt:lpstr>Source Sans Pro</vt:lpstr>
      <vt:lpstr>Cordelia template</vt:lpstr>
      <vt:lpstr>Đồ án cuối kì Khoa học dữ liệu</vt:lpstr>
      <vt:lpstr>Phần trình bày</vt:lpstr>
      <vt:lpstr>1. Câu hỏi</vt:lpstr>
      <vt:lpstr>Câu hỏi</vt:lpstr>
      <vt:lpstr>2. Nguồn và thu thập dữ liệu</vt:lpstr>
      <vt:lpstr>Nguồn và thu thập dữ liệu</vt:lpstr>
      <vt:lpstr>Nguồn và thu thập dữ liệu</vt:lpstr>
      <vt:lpstr>Nguồn và thu thập dữ liệu</vt:lpstr>
      <vt:lpstr>3. Tiền xử lý dữ liệu</vt:lpstr>
      <vt:lpstr>Tiền xử lý dữ liệu</vt:lpstr>
      <vt:lpstr>PowerPoint Presentation</vt:lpstr>
      <vt:lpstr>Tiền xử lý dữ liệu</vt:lpstr>
      <vt:lpstr>Tiền xử lý dữ liệu</vt:lpstr>
      <vt:lpstr>PowerPoint Presentation</vt:lpstr>
      <vt:lpstr>Tiền xử lý dữ liệu</vt:lpstr>
      <vt:lpstr>4. Mô hình và thí nghiệm</vt:lpstr>
      <vt:lpstr>Mô hình và thí nghiệm</vt:lpstr>
      <vt:lpstr>Mô hình và thí nghiệm</vt:lpstr>
      <vt:lpstr>Mô hình và thí nghiệm</vt:lpstr>
      <vt:lpstr>Mô hình và thí nghiệm</vt:lpstr>
      <vt:lpstr>5. Kết luận</vt:lpstr>
      <vt:lpstr>Kết luận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Visualizing and understanding neural machine translation</dc:title>
  <cp:lastModifiedBy>TOÀN LÂM ANH</cp:lastModifiedBy>
  <cp:revision>160</cp:revision>
  <dcterms:modified xsi:type="dcterms:W3CDTF">2020-01-06T16:22:04Z</dcterms:modified>
</cp:coreProperties>
</file>