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2" r:id="rId6"/>
    <p:sldId id="308" r:id="rId7"/>
    <p:sldId id="322" r:id="rId8"/>
    <p:sldId id="323" r:id="rId9"/>
    <p:sldId id="310" r:id="rId10"/>
    <p:sldId id="321" r:id="rId11"/>
    <p:sldId id="325" r:id="rId12"/>
    <p:sldId id="326" r:id="rId13"/>
    <p:sldId id="327" r:id="rId14"/>
    <p:sldId id="328" r:id="rId15"/>
    <p:sldId id="330" r:id="rId16"/>
    <p:sldId id="313" r:id="rId17"/>
    <p:sldId id="332" r:id="rId18"/>
    <p:sldId id="333" r:id="rId19"/>
    <p:sldId id="334" r:id="rId20"/>
    <p:sldId id="331" r:id="rId21"/>
    <p:sldId id="324" r:id="rId22"/>
    <p:sldId id="335" r:id="rId23"/>
    <p:sldId id="276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Roboto Slab" panose="020B0604020202020204" charset="0"/>
      <p:regular r:id="rId27"/>
      <p:bold r:id="rId28"/>
    </p:embeddedFont>
    <p:embeddedFont>
      <p:font typeface="Source Sans Pr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04BEEE-353D-4B00-93D5-B03580EA7697}">
  <a:tblStyle styleId="{2A04BEEE-353D-4B00-93D5-B03580EA76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00" autoAdjust="0"/>
  </p:normalViewPr>
  <p:slideViewPr>
    <p:cSldViewPr snapToGrid="0">
      <p:cViewPr varScale="1">
        <p:scale>
          <a:sx n="102" d="100"/>
          <a:sy n="102" d="100"/>
        </p:scale>
        <p:origin x="18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0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7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1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46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424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50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6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9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851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4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65a8a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65a8a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7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61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830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0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leagues/NBA_2019_per_gam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opshype.com/salaries/player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786529" y="1403100"/>
            <a:ext cx="7570941" cy="23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án</a:t>
            </a:r>
            <a:r>
              <a:rPr lang="en-US" b="0" dirty="0"/>
              <a:t> </a:t>
            </a:r>
            <a:r>
              <a:rPr lang="en-US" b="0" dirty="0" err="1"/>
              <a:t>cuối</a:t>
            </a:r>
            <a:r>
              <a:rPr lang="en-US" b="0" dirty="0"/>
              <a:t> </a:t>
            </a:r>
            <a:r>
              <a:rPr lang="en-US" b="0" dirty="0" err="1"/>
              <a:t>kì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Khoa </a:t>
            </a:r>
            <a:r>
              <a:rPr lang="en-US" b="0" dirty="0" err="1"/>
              <a:t>học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endParaRPr b="0" dirty="0"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0" y="4249881"/>
            <a:ext cx="3358500" cy="885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Nguyễn Minh Triết</a:t>
            </a:r>
            <a:endParaRPr sz="24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Lâm Anh Toàn</a:t>
            </a:r>
            <a:endParaRPr sz="2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/>
                  <a:t>Tr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ớc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tiên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tập</a:t>
                </a:r>
                <a:r>
                  <a:rPr lang="en-US" altLang="zh-CN" dirty="0"/>
                  <a:t> train </a:t>
                </a:r>
                <a:r>
                  <a:rPr lang="en-US" altLang="zh-CN" dirty="0" err="1"/>
                  <a:t>và</a:t>
                </a:r>
                <a:r>
                  <a:rPr lang="en-US" altLang="zh-CN" dirty="0"/>
                  <a:t> test đ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ợc</a:t>
                </a:r>
                <a:r>
                  <a:rPr lang="en-US" altLang="zh-CN" dirty="0"/>
                  <a:t> chia </a:t>
                </a:r>
                <a:r>
                  <a:rPr lang="en-US" altLang="zh-CN" dirty="0" err="1"/>
                  <a:t>theo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tỉ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80 – 20.</a:t>
                </a:r>
                <a:endParaRPr lang="en-US" altLang="zh-CN" sz="700" dirty="0"/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Age, </a:t>
                </a:r>
                <a:r>
                  <a:rPr lang="en-US" altLang="zh-CN" dirty="0" err="1"/>
                  <a:t>giá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trị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dao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từ</a:t>
                </a:r>
                <a:r>
                  <a:rPr lang="en-US" altLang="zh-CN" dirty="0"/>
                  <a:t> 19 </a:t>
                </a:r>
                <a:r>
                  <a:rPr lang="en-US" altLang="zh-CN" dirty="0" err="1"/>
                  <a:t>đến</a:t>
                </a:r>
                <a:r>
                  <a:rPr lang="en-US" altLang="zh-CN" dirty="0"/>
                  <a:t> 42, </a:t>
                </a:r>
                <a:r>
                  <a:rPr lang="en-US" altLang="zh-CN" dirty="0" err="1"/>
                  <a:t>sẽ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khó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mô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hình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đặt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trọng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số</a:t>
                </a:r>
                <a:r>
                  <a:rPr lang="en-US" altLang="zh-CN" dirty="0"/>
                  <a:t>. </a:t>
                </a:r>
                <a:r>
                  <a:rPr lang="en-US" altLang="zh-CN" dirty="0" err="1"/>
                  <a:t>Dựa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vào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đồ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thị</a:t>
                </a:r>
                <a:r>
                  <a:rPr lang="en-US" altLang="zh-CN" dirty="0"/>
                  <a:t> slide </a:t>
                </a:r>
                <a:r>
                  <a:rPr lang="en-US" altLang="zh-CN" dirty="0" err="1"/>
                  <a:t>sau</a:t>
                </a:r>
                <a:r>
                  <a:rPr lang="en-US" altLang="zh-CN" dirty="0"/>
                  <a:t>, ta chia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ra </a:t>
                </a:r>
                <a:r>
                  <a:rPr lang="en-US" altLang="zh-CN" dirty="0" err="1"/>
                  <a:t>thành</a:t>
                </a:r>
                <a:r>
                  <a:rPr lang="en-US" altLang="zh-CN" dirty="0"/>
                  <a:t> 3 </a:t>
                </a:r>
                <a:r>
                  <a:rPr lang="en-US" altLang="zh-CN" dirty="0" err="1"/>
                  <a:t>loại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chính</a:t>
                </a:r>
                <a:r>
                  <a:rPr lang="en-US" altLang="zh-CN" dirty="0"/>
                  <a:t>:</a:t>
                </a:r>
              </a:p>
              <a:p>
                <a:pPr marL="893763" lvl="0" indent="-411163" algn="just">
                  <a:spcBef>
                    <a:spcPts val="0"/>
                  </a:spcBef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Trẻ</a:t>
                </a:r>
                <a:r>
                  <a:rPr lang="en-US" altLang="zh-CN" dirty="0"/>
                  <a:t> (Young):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&lt;25</m:t>
                    </m:r>
                  </m:oMath>
                </a14:m>
                <a:endParaRPr lang="en-US" altLang="zh-CN" dirty="0"/>
              </a:p>
              <a:p>
                <a:pPr marL="893763" lvl="0" indent="-411163" algn="just">
                  <a:spcBef>
                    <a:spcPts val="0"/>
                  </a:spcBef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Tuổi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vàng</a:t>
                </a:r>
                <a:r>
                  <a:rPr lang="en-US" altLang="zh-CN" dirty="0"/>
                  <a:t> (Prime):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altLang="zh-CN" dirty="0"/>
              </a:p>
              <a:p>
                <a:pPr marL="893763" lvl="0" indent="-411163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Lớn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(Old):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  <a:blipFill>
                <a:blip r:embed="rId3"/>
                <a:stretch>
                  <a:fillRect l="-758" t="-1146" r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85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8A2D-E095-49B3-875B-F0115A73B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26F72-6C64-4819-ADAC-F5113CC7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6680"/>
            <a:ext cx="8686800" cy="4382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A7027-26F1-4C48-B34B-018AEEC64B1B}"/>
              </a:ext>
            </a:extLst>
          </p:cNvPr>
          <p:cNvSpPr txBox="1"/>
          <p:nvPr/>
        </p:nvSpPr>
        <p:spPr>
          <a:xfrm>
            <a:off x="2172144" y="4595962"/>
            <a:ext cx="479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4. </a:t>
            </a:r>
            <a:r>
              <a:rPr lang="en-US" altLang="zh-CN" i="1" dirty="0" err="1"/>
              <a:t>Barplot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</a:t>
            </a:r>
            <a:r>
              <a:rPr lang="en-US" altLang="zh-CN" i="1" dirty="0" err="1"/>
              <a:t>trục</a:t>
            </a:r>
            <a:r>
              <a:rPr lang="en-US" altLang="zh-CN" i="1" dirty="0"/>
              <a:t> </a:t>
            </a:r>
            <a:r>
              <a:rPr lang="en-US" altLang="zh-CN" i="1" dirty="0" err="1"/>
              <a:t>hoành</a:t>
            </a:r>
            <a:r>
              <a:rPr lang="en-US" altLang="zh-CN" i="1" dirty="0"/>
              <a:t> </a:t>
            </a:r>
            <a:r>
              <a:rPr lang="en-US" altLang="zh-CN" i="1" dirty="0" err="1"/>
              <a:t>là</a:t>
            </a:r>
            <a:r>
              <a:rPr lang="en-US" altLang="zh-CN" i="1" dirty="0"/>
              <a:t> age </a:t>
            </a:r>
            <a:r>
              <a:rPr lang="en-US" altLang="zh-CN" i="1" dirty="0" err="1"/>
              <a:t>và</a:t>
            </a:r>
            <a:r>
              <a:rPr lang="en-US" altLang="zh-CN" i="1" dirty="0"/>
              <a:t> </a:t>
            </a:r>
            <a:r>
              <a:rPr lang="en-US" altLang="zh-CN" i="1" dirty="0" err="1"/>
              <a:t>trục</a:t>
            </a:r>
            <a:r>
              <a:rPr lang="en-US" altLang="zh-CN" i="1" dirty="0"/>
              <a:t> </a:t>
            </a:r>
            <a:r>
              <a:rPr lang="en-US" altLang="zh-CN" i="1" dirty="0" err="1"/>
              <a:t>tung</a:t>
            </a:r>
            <a:r>
              <a:rPr lang="en-US" altLang="zh-CN" i="1" dirty="0"/>
              <a:t> </a:t>
            </a:r>
            <a:r>
              <a:rPr lang="en-US" altLang="zh-CN" i="1" dirty="0" err="1"/>
              <a:t>là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A2928A-B910-4DA9-AA7D-D60F840D38D6}"/>
              </a:ext>
            </a:extLst>
          </p:cNvPr>
          <p:cNvCxnSpPr>
            <a:cxnSpLocks/>
          </p:cNvCxnSpPr>
          <p:nvPr/>
        </p:nvCxnSpPr>
        <p:spPr>
          <a:xfrm>
            <a:off x="3023755" y="124691"/>
            <a:ext cx="0" cy="447282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7DC9E7-95A8-465D-B374-E996C4E3FDEC}"/>
              </a:ext>
            </a:extLst>
          </p:cNvPr>
          <p:cNvCxnSpPr>
            <a:cxnSpLocks/>
          </p:cNvCxnSpPr>
          <p:nvPr/>
        </p:nvCxnSpPr>
        <p:spPr>
          <a:xfrm>
            <a:off x="5538355" y="124691"/>
            <a:ext cx="0" cy="447127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8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3" y="929984"/>
            <a:ext cx="339102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Pos (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),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một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pos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xuất</a:t>
            </a:r>
            <a:r>
              <a:rPr lang="en-US" altLang="zh-CN" dirty="0"/>
              <a:t> </a:t>
            </a:r>
            <a:r>
              <a:rPr lang="en-US" altLang="zh-CN" dirty="0" err="1"/>
              <a:t>hiện</a:t>
            </a:r>
            <a:r>
              <a:rPr lang="en-US" altLang="zh-CN" dirty="0"/>
              <a:t> 1, 2 </a:t>
            </a:r>
            <a:r>
              <a:rPr lang="en-US" altLang="zh-CN" dirty="0" err="1"/>
              <a:t>lần</a:t>
            </a:r>
            <a:r>
              <a:rPr lang="en-US" altLang="zh-CN" dirty="0"/>
              <a:t>, one-hot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thể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</a:t>
            </a:r>
            <a:r>
              <a:rPr lang="en-US" altLang="zh-CN" dirty="0" err="1"/>
              <a:t>tạo</a:t>
            </a:r>
            <a:r>
              <a:rPr lang="en-US" altLang="zh-CN" dirty="0"/>
              <a:t> ra </a:t>
            </a:r>
            <a:r>
              <a:rPr lang="en-US" altLang="zh-CN" dirty="0" err="1"/>
              <a:t>nhiễu</a:t>
            </a:r>
            <a:r>
              <a:rPr lang="en-US" altLang="zh-CN" dirty="0"/>
              <a:t>.</a:t>
            </a:r>
            <a:endParaRPr lang="en-US" altLang="zh-CN" sz="700" dirty="0"/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Những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vi-VN" altLang="zh-CN" dirty="0"/>
              <a:t>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nhiều</a:t>
            </a:r>
            <a:r>
              <a:rPr lang="en-US" altLang="zh-CN" dirty="0"/>
              <a:t> 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</a:t>
            </a:r>
            <a:r>
              <a:rPr lang="en-US" altLang="zh-CN" dirty="0" err="1"/>
              <a:t>gộp</a:t>
            </a:r>
            <a:r>
              <a:rPr lang="en-US" altLang="zh-CN" dirty="0"/>
              <a:t> </a:t>
            </a:r>
            <a:r>
              <a:rPr lang="en-US" altLang="zh-CN" dirty="0" err="1"/>
              <a:t>vô</a:t>
            </a:r>
            <a:r>
              <a:rPr lang="en-US" altLang="zh-CN" dirty="0"/>
              <a:t> </a:t>
            </a:r>
            <a:r>
              <a:rPr lang="en-US" altLang="zh-CN" dirty="0" err="1"/>
              <a:t>luôn</a:t>
            </a:r>
            <a:r>
              <a:rPr lang="en-US" altLang="zh-CN" dirty="0"/>
              <a:t> 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 </a:t>
            </a:r>
            <a:r>
              <a:rPr lang="en-US" altLang="zh-CN" dirty="0" err="1"/>
              <a:t>đầu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họ</a:t>
            </a:r>
            <a:r>
              <a:rPr lang="en-US" altLang="zh-CN" dirty="0"/>
              <a:t>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7119F-0A60-4F58-BB96-1C24D01B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97" y="740909"/>
            <a:ext cx="3276600" cy="3914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6EB17-6025-4E9E-B6B4-DB733FE3607C}"/>
              </a:ext>
            </a:extLst>
          </p:cNvPr>
          <p:cNvSpPr txBox="1"/>
          <p:nvPr/>
        </p:nvSpPr>
        <p:spPr>
          <a:xfrm>
            <a:off x="5205347" y="4638874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5. </a:t>
            </a:r>
            <a:r>
              <a:rPr lang="en-US" altLang="zh-CN" i="1" dirty="0" err="1"/>
              <a:t>Groupby</a:t>
            </a:r>
            <a:r>
              <a:rPr lang="en-US" altLang="zh-CN" i="1" dirty="0"/>
              <a:t> </a:t>
            </a:r>
            <a:r>
              <a:rPr lang="en-US" altLang="zh-CN" i="1" dirty="0" err="1"/>
              <a:t>cột</a:t>
            </a:r>
            <a:r>
              <a:rPr lang="en-US" altLang="zh-CN" i="1" dirty="0"/>
              <a:t> pos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8487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Xem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xét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giữa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, ta </a:t>
                </a:r>
                <a:r>
                  <a:rPr lang="en-US" altLang="zh-CN" dirty="0" err="1"/>
                  <a:t>thấy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sự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liên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giữa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fg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fga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fgp</a:t>
                </a:r>
                <a:r>
                  <a:rPr lang="en-US" altLang="zh-CN" dirty="0"/>
                  <a:t>), (3p, 3pa, 3pp), (2p, 2pa, 2pp), (ft, </a:t>
                </a:r>
                <a:r>
                  <a:rPr lang="en-US" altLang="zh-CN" dirty="0" err="1"/>
                  <a:t>fta</a:t>
                </a:r>
                <a:r>
                  <a:rPr lang="en-US" altLang="zh-CN" dirty="0"/>
                  <a:t>, ftp).</a:t>
                </a:r>
                <a:endParaRPr lang="en-US" altLang="zh-CN" sz="700" dirty="0"/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Khi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xét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l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thì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về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tỷ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thấp</a:t>
                </a:r>
                <a:r>
                  <a:rPr lang="en-US" altLang="zh-CN" dirty="0"/>
                  <a:t> h</a:t>
                </a:r>
                <a:r>
                  <a:rPr lang="vi-VN" altLang="zh-CN" dirty="0"/>
                  <a:t>ơ</a:t>
                </a:r>
                <a:r>
                  <a:rPr lang="en-US" altLang="zh-CN" dirty="0"/>
                  <a:t>n </a:t>
                </a:r>
                <a:r>
                  <a:rPr lang="en-US" altLang="zh-CN" dirty="0" err="1"/>
                  <a:t>nhiều</a:t>
                </a:r>
                <a:r>
                  <a:rPr lang="en-US" altLang="zh-CN" dirty="0"/>
                  <a:t> so </a:t>
                </a: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ờng</a:t>
                </a:r>
                <a:r>
                  <a:rPr lang="en-US" altLang="zh-CN" dirty="0"/>
                  <a:t>.</a:t>
                </a:r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Bỏ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tỷ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đi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fp</a:t>
                </a:r>
                <a:r>
                  <a:rPr lang="en-US" altLang="zh-CN" dirty="0"/>
                  <a:t>, 3pp, 2pp, ftp).</a:t>
                </a:r>
              </a:p>
            </p:txBody>
          </p:sp>
        </mc:Choice>
        <mc:Fallback xmlns=""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  <a:blipFill>
                <a:blip r:embed="rId3"/>
                <a:stretch>
                  <a:fillRect l="-758" t="-1146" r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1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8A2D-E095-49B3-875B-F0115A73B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A7027-26F1-4C48-B34B-018AEEC64B1B}"/>
              </a:ext>
            </a:extLst>
          </p:cNvPr>
          <p:cNvSpPr txBox="1"/>
          <p:nvPr/>
        </p:nvSpPr>
        <p:spPr>
          <a:xfrm>
            <a:off x="2843001" y="4442074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6. Correlation </a:t>
            </a:r>
            <a:r>
              <a:rPr lang="en-US" altLang="zh-CN" i="1" dirty="0" err="1"/>
              <a:t>của</a:t>
            </a:r>
            <a:r>
              <a:rPr lang="en-US" altLang="zh-CN" i="1" dirty="0"/>
              <a:t> </a:t>
            </a:r>
            <a:r>
              <a:rPr lang="en-US" altLang="zh-CN" i="1" dirty="0" err="1"/>
              <a:t>các</a:t>
            </a:r>
            <a:r>
              <a:rPr lang="en-US" altLang="zh-CN" i="1" dirty="0"/>
              <a:t> </a:t>
            </a:r>
            <a:r>
              <a:rPr lang="en-US" altLang="zh-CN" i="1" dirty="0" err="1"/>
              <a:t>cột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CA8F70-5125-4DAB-8DFA-F4F2CFB9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61" y="529071"/>
            <a:ext cx="2369118" cy="38767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2D6915-2B6D-48D1-9A23-5FCFBD808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44" y="784081"/>
            <a:ext cx="2363562" cy="35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3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1200150"/>
            <a:ext cx="7235658" cy="2166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Cuối</a:t>
            </a:r>
            <a:r>
              <a:rPr lang="en-US" altLang="zh-CN" dirty="0"/>
              <a:t> </a:t>
            </a:r>
            <a:r>
              <a:rPr lang="en-US" altLang="zh-CN" dirty="0" err="1"/>
              <a:t>cùng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</a:t>
            </a:r>
            <a:r>
              <a:rPr lang="en-US" altLang="zh-CN" dirty="0" err="1"/>
              <a:t>bỏ</a:t>
            </a:r>
            <a:r>
              <a:rPr lang="en-US" altLang="zh-CN" dirty="0"/>
              <a:t> </a:t>
            </a:r>
            <a:r>
              <a:rPr lang="en-US" altLang="zh-CN" dirty="0" err="1"/>
              <a:t>đi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tên</a:t>
            </a:r>
            <a:r>
              <a:rPr lang="en-US" altLang="zh-CN" dirty="0"/>
              <a:t>.</a:t>
            </a:r>
            <a:endParaRPr lang="en-US" altLang="zh-CN" sz="700" dirty="0"/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thiếu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</a:t>
            </a:r>
            <a:r>
              <a:rPr lang="en-US" altLang="zh-CN" dirty="0" err="1"/>
              <a:t>điền</a:t>
            </a:r>
            <a:r>
              <a:rPr lang="en-US" altLang="zh-CN" dirty="0"/>
              <a:t> </a:t>
            </a:r>
            <a:r>
              <a:rPr lang="en-US" altLang="zh-CN" dirty="0" err="1"/>
              <a:t>bằng</a:t>
            </a:r>
            <a:r>
              <a:rPr lang="en-US" altLang="zh-CN" dirty="0"/>
              <a:t> mean.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định</a:t>
            </a:r>
            <a:r>
              <a:rPr lang="en-US" altLang="zh-CN" dirty="0"/>
              <a:t> </a:t>
            </a:r>
            <a:r>
              <a:rPr lang="en-US" altLang="zh-CN" dirty="0" err="1"/>
              <a:t>danh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thiếu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</a:t>
            </a:r>
            <a:r>
              <a:rPr lang="en-US" altLang="zh-CN" dirty="0" err="1"/>
              <a:t>điền</a:t>
            </a:r>
            <a:r>
              <a:rPr lang="en-US" altLang="zh-CN" dirty="0"/>
              <a:t> </a:t>
            </a:r>
            <a:r>
              <a:rPr lang="en-US" altLang="zh-CN" dirty="0" err="1"/>
              <a:t>bằng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phổ</a:t>
            </a:r>
            <a:r>
              <a:rPr lang="en-US" altLang="zh-CN" dirty="0"/>
              <a:t> </a:t>
            </a:r>
            <a:r>
              <a:rPr lang="en-US" altLang="zh-CN" dirty="0" err="1"/>
              <a:t>biến</a:t>
            </a:r>
            <a:r>
              <a:rPr lang="en-US" altLang="zh-CN" dirty="0"/>
              <a:t> </a:t>
            </a:r>
            <a:r>
              <a:rPr lang="en-US" altLang="zh-CN" dirty="0" err="1"/>
              <a:t>nhất</a:t>
            </a:r>
            <a:r>
              <a:rPr lang="en-US" altLang="zh-CN" dirty="0"/>
              <a:t>, </a:t>
            </a:r>
            <a:r>
              <a:rPr lang="en-US" altLang="zh-CN" dirty="0" err="1"/>
              <a:t>sau</a:t>
            </a:r>
            <a:r>
              <a:rPr lang="en-US" altLang="zh-CN" dirty="0"/>
              <a:t> </a:t>
            </a:r>
            <a:r>
              <a:rPr lang="en-US" altLang="zh-CN" dirty="0" err="1"/>
              <a:t>đó</a:t>
            </a:r>
            <a:r>
              <a:rPr lang="en-US" altLang="zh-CN" dirty="0"/>
              <a:t> one-hot.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02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3"/>
            <a:ext cx="5832600" cy="18196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4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49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979548"/>
            <a:ext cx="7235658" cy="55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D</a:t>
            </a:r>
            <a:r>
              <a:rPr lang="vi-VN" altLang="zh-CN" dirty="0"/>
              <a:t>ư</a:t>
            </a:r>
            <a:r>
              <a:rPr lang="en-US" altLang="zh-CN" dirty="0" err="1"/>
              <a:t>ới</a:t>
            </a:r>
            <a:r>
              <a:rPr lang="en-US" altLang="zh-CN" dirty="0"/>
              <a:t> </a:t>
            </a:r>
            <a:r>
              <a:rPr lang="en-US" altLang="zh-CN" dirty="0" err="1"/>
              <a:t>đây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</a:t>
            </a:r>
            <a:r>
              <a:rPr lang="en-US" altLang="zh-CN" dirty="0" err="1"/>
              <a:t>một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đồ</a:t>
            </a:r>
            <a:r>
              <a:rPr lang="en-US" altLang="zh-CN" dirty="0"/>
              <a:t> </a:t>
            </a:r>
            <a:r>
              <a:rPr lang="en-US" altLang="zh-CN" dirty="0" err="1"/>
              <a:t>thị</a:t>
            </a:r>
            <a:endParaRPr lang="en-US" altLang="zh-CN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6BE1-B45D-47FC-8001-3A0295566A6B}"/>
              </a:ext>
            </a:extLst>
          </p:cNvPr>
          <p:cNvSpPr txBox="1"/>
          <p:nvPr/>
        </p:nvSpPr>
        <p:spPr>
          <a:xfrm>
            <a:off x="950356" y="3973004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7. Scatter plot </a:t>
            </a:r>
            <a:r>
              <a:rPr lang="en-US" altLang="zh-CN" i="1" dirty="0" err="1"/>
              <a:t>ast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9C965-43AF-4DCC-8D1B-CB733211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47" y="1595010"/>
            <a:ext cx="3869686" cy="244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D8493-86CC-425C-B50D-BF975CA9FF32}"/>
              </a:ext>
            </a:extLst>
          </p:cNvPr>
          <p:cNvSpPr txBox="1"/>
          <p:nvPr/>
        </p:nvSpPr>
        <p:spPr>
          <a:xfrm>
            <a:off x="5461806" y="3973004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8. Scatter plot </a:t>
            </a:r>
            <a:r>
              <a:rPr lang="en-US" altLang="zh-CN" i="1" dirty="0" err="1"/>
              <a:t>fg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5B96FD-EE60-431B-8CB7-540E8C5B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6" y="1595009"/>
            <a:ext cx="3862330" cy="24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4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73A9E-C2BD-4072-AC28-2335504677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ACEB0-272C-428D-A13C-14F32474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0" y="1595010"/>
            <a:ext cx="3820555" cy="2449821"/>
          </a:xfrm>
          <a:prstGeom prst="rect">
            <a:avLst/>
          </a:prstGeom>
        </p:spPr>
      </p:pic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2284F493-B533-432E-91A9-D89D7E336D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C9D9C-A49C-41ED-9537-2430E078B74A}"/>
              </a:ext>
            </a:extLst>
          </p:cNvPr>
          <p:cNvSpPr txBox="1"/>
          <p:nvPr/>
        </p:nvSpPr>
        <p:spPr>
          <a:xfrm>
            <a:off x="950356" y="3973004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9. Scatter plot orb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A4424-7BA7-4E35-80C9-1511943E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93" y="1595010"/>
            <a:ext cx="3820555" cy="240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6D4D29-EDF7-43AA-9ADA-509F7B377005}"/>
              </a:ext>
            </a:extLst>
          </p:cNvPr>
          <p:cNvSpPr txBox="1"/>
          <p:nvPr/>
        </p:nvSpPr>
        <p:spPr>
          <a:xfrm>
            <a:off x="5281549" y="3973004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10. Scatter plot </a:t>
            </a:r>
            <a:r>
              <a:rPr lang="en-US" altLang="zh-CN" i="1" dirty="0" err="1"/>
              <a:t>drb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0223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288473"/>
                <a:ext cx="7235658" cy="329391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/>
                  <a:t>Như ta </a:t>
                </a:r>
                <a:r>
                  <a:rPr lang="en-US" altLang="zh-CN" dirty="0" err="1"/>
                  <a:t>thấy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bản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chất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dữ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liệu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là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khó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thể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tìm</a:t>
                </a:r>
                <a:r>
                  <a:rPr lang="en-US" altLang="zh-CN" dirty="0"/>
                  <a:t> đ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ợc</a:t>
                </a:r>
                <a:r>
                  <a:rPr lang="en-US" altLang="zh-CN" dirty="0"/>
                  <a:t> “đ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ờng</a:t>
                </a:r>
                <a:r>
                  <a:rPr lang="en-US" altLang="zh-CN" dirty="0"/>
                  <a:t>” </a:t>
                </a:r>
                <a:r>
                  <a:rPr lang="en-US" altLang="zh-CN" dirty="0" err="1"/>
                  <a:t>để</a:t>
                </a:r>
                <a:r>
                  <a:rPr lang="en-US" altLang="zh-CN" dirty="0"/>
                  <a:t> fit đ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ợc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chúng</a:t>
                </a:r>
                <a:r>
                  <a:rPr lang="en-US" altLang="zh-CN" dirty="0"/>
                  <a:t>.</a:t>
                </a:r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Độ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chính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mô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hình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đều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rất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thấp</a:t>
                </a:r>
                <a:r>
                  <a:rPr lang="en-US" altLang="zh-CN" dirty="0"/>
                  <a:t>.</a:t>
                </a:r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Có</a:t>
                </a:r>
                <a:r>
                  <a:rPr lang="en-US" altLang="zh-CN" dirty="0"/>
                  <a:t> tr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ờng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hợp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dự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đoán</a:t>
                </a:r>
                <a:r>
                  <a:rPr lang="en-US" altLang="zh-CN" dirty="0"/>
                  <a:t> ra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l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âm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nhóm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quyết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định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lấy</a:t>
                </a:r>
                <a:r>
                  <a:rPr lang="en-US" altLang="zh-CN" dirty="0"/>
                  <a:t> min </a:t>
                </a:r>
                <a:r>
                  <a:rPr lang="en-US" altLang="zh-CN" dirty="0" err="1"/>
                  <a:t>thay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chúng</a:t>
                </a:r>
                <a:r>
                  <a:rPr lang="en-US" altLang="zh-CN" dirty="0"/>
                  <a:t>. </a:t>
                </a:r>
                <a:r>
                  <a:rPr lang="en-US" altLang="zh-CN" dirty="0" err="1"/>
                  <a:t>Và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thử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tính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lại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trên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tập</a:t>
                </a:r>
                <a:r>
                  <a:rPr lang="en-US" altLang="zh-CN" dirty="0"/>
                  <a:t> test (KH </a:t>
                </a:r>
                <a:r>
                  <a:rPr lang="en-US" altLang="zh-CN" dirty="0" err="1"/>
                  <a:t>là</a:t>
                </a:r>
                <a:r>
                  <a:rPr lang="en-US" altLang="zh-CN" dirty="0"/>
                  <a:t> M).</a:t>
                </a:r>
              </a:p>
            </p:txBody>
          </p:sp>
        </mc:Choice>
        <mc:Fallback xmlns=""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288473"/>
                <a:ext cx="7235658" cy="3293917"/>
              </a:xfrm>
              <a:prstGeom prst="rect">
                <a:avLst/>
              </a:prstGeom>
              <a:blipFill>
                <a:blip r:embed="rId3"/>
                <a:stretch>
                  <a:fillRect l="-758" t="-1109" r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657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Phần trình bày</a:t>
            </a:r>
            <a:endParaRPr sz="3000"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Câu</a:t>
            </a:r>
            <a:r>
              <a:rPr lang="en-US" sz="2500" dirty="0"/>
              <a:t> </a:t>
            </a:r>
            <a:r>
              <a:rPr lang="en-US" sz="2500" dirty="0" err="1"/>
              <a:t>hỏi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Nguồn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thu</a:t>
            </a:r>
            <a:r>
              <a:rPr lang="en-US" sz="2500" dirty="0"/>
              <a:t> </a:t>
            </a:r>
            <a:r>
              <a:rPr lang="en-US" sz="2500" dirty="0" err="1"/>
              <a:t>thập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Tiền</a:t>
            </a:r>
            <a:r>
              <a:rPr lang="en-US" sz="2500" dirty="0"/>
              <a:t> </a:t>
            </a:r>
            <a:r>
              <a:rPr lang="en-US" sz="2500" dirty="0" err="1"/>
              <a:t>xử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lvl="0" indent="-387350">
              <a:buSzPts val="2500"/>
            </a:pPr>
            <a:r>
              <a:rPr lang="en-US" sz="2500" dirty="0" err="1"/>
              <a:t>Mô</a:t>
            </a:r>
            <a:r>
              <a:rPr lang="en-US" sz="2500" dirty="0"/>
              <a:t>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thí</a:t>
            </a:r>
            <a:r>
              <a:rPr lang="en-US" sz="2500" dirty="0"/>
              <a:t> </a:t>
            </a:r>
            <a:r>
              <a:rPr lang="en-US" sz="2500" dirty="0" err="1"/>
              <a:t>nghiệm</a:t>
            </a:r>
            <a:endParaRPr lang="en-US" sz="2500" dirty="0"/>
          </a:p>
          <a:p>
            <a:pPr marL="0" lvl="0" indent="0">
              <a:buNone/>
            </a:pPr>
            <a:endParaRPr lang="en-US" altLang="zh-CN" sz="600" dirty="0"/>
          </a:p>
          <a:p>
            <a:pPr lvl="0" indent="-387350">
              <a:buSzPts val="2500"/>
            </a:pPr>
            <a:r>
              <a:rPr lang="en-US" altLang="zh-CN" sz="2500" dirty="0" err="1"/>
              <a:t>Kết</a:t>
            </a:r>
            <a:r>
              <a:rPr lang="en-US" altLang="zh-CN" sz="2500" dirty="0"/>
              <a:t> </a:t>
            </a:r>
            <a:r>
              <a:rPr lang="en-US" altLang="zh-CN" sz="2500" dirty="0" err="1"/>
              <a:t>luận</a:t>
            </a:r>
            <a:endParaRPr lang="en-US" sz="2500" dirty="0"/>
          </a:p>
          <a:p>
            <a:pPr marL="0" lvl="0" indent="0">
              <a:buNone/>
            </a:pPr>
            <a:endParaRPr lang="en-US" sz="7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Mô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thí</a:t>
            </a:r>
            <a:r>
              <a:rPr lang="en-US" sz="3000" dirty="0"/>
              <a:t> </a:t>
            </a:r>
            <a:r>
              <a:rPr lang="en-US" sz="3000" dirty="0" err="1"/>
              <a:t>nghiệm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BFC4D33C-5C4C-4288-A8DD-91C3C9BE6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5767703"/>
                  </p:ext>
                </p:extLst>
              </p:nvPr>
            </p:nvGraphicFramePr>
            <p:xfrm>
              <a:off x="1125749" y="1380843"/>
              <a:ext cx="6892501" cy="3078918"/>
            </p:xfrm>
            <a:graphic>
              <a:graphicData uri="http://schemas.openxmlformats.org/drawingml/2006/table">
                <a:tbl>
                  <a:tblPr firstRow="1" bandRow="1">
                    <a:tableStyleId>{2A04BEEE-353D-4B00-93D5-B03580EA7697}</a:tableStyleId>
                  </a:tblPr>
                  <a:tblGrid>
                    <a:gridCol w="671011">
                      <a:extLst>
                        <a:ext uri="{9D8B030D-6E8A-4147-A177-3AD203B41FA5}">
                          <a16:colId xmlns:a16="http://schemas.microsoft.com/office/drawing/2014/main" val="1536278273"/>
                        </a:ext>
                      </a:extLst>
                    </a:gridCol>
                    <a:gridCol w="970761">
                      <a:extLst>
                        <a:ext uri="{9D8B030D-6E8A-4147-A177-3AD203B41FA5}">
                          <a16:colId xmlns:a16="http://schemas.microsoft.com/office/drawing/2014/main" val="429491557"/>
                        </a:ext>
                      </a:extLst>
                    </a:gridCol>
                    <a:gridCol w="1574276">
                      <a:extLst>
                        <a:ext uri="{9D8B030D-6E8A-4147-A177-3AD203B41FA5}">
                          <a16:colId xmlns:a16="http://schemas.microsoft.com/office/drawing/2014/main" val="2879683637"/>
                        </a:ext>
                      </a:extLst>
                    </a:gridCol>
                    <a:gridCol w="1691343">
                      <a:extLst>
                        <a:ext uri="{9D8B030D-6E8A-4147-A177-3AD203B41FA5}">
                          <a16:colId xmlns:a16="http://schemas.microsoft.com/office/drawing/2014/main" val="1491720960"/>
                        </a:ext>
                      </a:extLst>
                    </a:gridCol>
                    <a:gridCol w="1985110">
                      <a:extLst>
                        <a:ext uri="{9D8B030D-6E8A-4147-A177-3AD203B41FA5}">
                          <a16:colId xmlns:a16="http://schemas.microsoft.com/office/drawing/2014/main" val="808816633"/>
                        </a:ext>
                      </a:extLst>
                    </a:gridCol>
                  </a:tblGrid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Linear </a:t>
                          </a:r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Lasso </a:t>
                          </a:r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Random Forest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233229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0.620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0.618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0.867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528390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0.379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0.386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0.458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9311846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Bayes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Ridge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Elastic Net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2552185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0.587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0.618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0.578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1744763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0.497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0.392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0.504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5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BFC4D33C-5C4C-4288-A8DD-91C3C9BE6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5767703"/>
                  </p:ext>
                </p:extLst>
              </p:nvPr>
            </p:nvGraphicFramePr>
            <p:xfrm>
              <a:off x="1125749" y="1380843"/>
              <a:ext cx="6892501" cy="3078918"/>
            </p:xfrm>
            <a:graphic>
              <a:graphicData uri="http://schemas.openxmlformats.org/drawingml/2006/table">
                <a:tbl>
                  <a:tblPr firstRow="1" bandRow="1">
                    <a:tableStyleId>{2A04BEEE-353D-4B00-93D5-B03580EA7697}</a:tableStyleId>
                  </a:tblPr>
                  <a:tblGrid>
                    <a:gridCol w="671011">
                      <a:extLst>
                        <a:ext uri="{9D8B030D-6E8A-4147-A177-3AD203B41FA5}">
                          <a16:colId xmlns:a16="http://schemas.microsoft.com/office/drawing/2014/main" val="1536278273"/>
                        </a:ext>
                      </a:extLst>
                    </a:gridCol>
                    <a:gridCol w="970761">
                      <a:extLst>
                        <a:ext uri="{9D8B030D-6E8A-4147-A177-3AD203B41FA5}">
                          <a16:colId xmlns:a16="http://schemas.microsoft.com/office/drawing/2014/main" val="429491557"/>
                        </a:ext>
                      </a:extLst>
                    </a:gridCol>
                    <a:gridCol w="1574276">
                      <a:extLst>
                        <a:ext uri="{9D8B030D-6E8A-4147-A177-3AD203B41FA5}">
                          <a16:colId xmlns:a16="http://schemas.microsoft.com/office/drawing/2014/main" val="2879683637"/>
                        </a:ext>
                      </a:extLst>
                    </a:gridCol>
                    <a:gridCol w="1691343">
                      <a:extLst>
                        <a:ext uri="{9D8B030D-6E8A-4147-A177-3AD203B41FA5}">
                          <a16:colId xmlns:a16="http://schemas.microsoft.com/office/drawing/2014/main" val="1491720960"/>
                        </a:ext>
                      </a:extLst>
                    </a:gridCol>
                    <a:gridCol w="1985110">
                      <a:extLst>
                        <a:ext uri="{9D8B030D-6E8A-4147-A177-3AD203B41FA5}">
                          <a16:colId xmlns:a16="http://schemas.microsoft.com/office/drawing/2014/main" val="808816633"/>
                        </a:ext>
                      </a:extLst>
                    </a:gridCol>
                  </a:tblGrid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Linear </a:t>
                          </a:r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Lasso </a:t>
                          </a:r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Random Forest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233229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05882" r="-930000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0.620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0.618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0.867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528390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0.379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0.386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0.458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9311846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Bayes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Ridge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Elastic Net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2552185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403529" r="-930000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0.587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0.618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0.578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1744763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0.497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0.392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0.504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5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056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5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945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1288473"/>
            <a:ext cx="7235658" cy="3293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18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Theo </a:t>
            </a:r>
            <a:r>
              <a:rPr lang="en-US" altLang="zh-CN" dirty="0" err="1"/>
              <a:t>bảng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</a:t>
            </a:r>
            <a:r>
              <a:rPr lang="en-US" altLang="zh-CN" dirty="0" err="1"/>
              <a:t>trên</a:t>
            </a:r>
            <a:r>
              <a:rPr lang="en-US" altLang="zh-CN" dirty="0"/>
              <a:t>, </a:t>
            </a:r>
            <a:r>
              <a:rPr lang="en-US" altLang="zh-CN" dirty="0" err="1"/>
              <a:t>mô</a:t>
            </a:r>
            <a:r>
              <a:rPr lang="en-US" altLang="zh-CN" dirty="0"/>
              <a:t> </a:t>
            </a:r>
            <a:r>
              <a:rPr lang="en-US" altLang="zh-CN" dirty="0" err="1"/>
              <a:t>hình</a:t>
            </a:r>
            <a:r>
              <a:rPr lang="en-US" altLang="zh-CN" dirty="0"/>
              <a:t> </a:t>
            </a:r>
            <a:r>
              <a:rPr lang="en-US" altLang="zh-CN" dirty="0" err="1"/>
              <a:t>cho</a:t>
            </a:r>
            <a:r>
              <a:rPr lang="en-US" altLang="zh-CN" dirty="0"/>
              <a:t> </a:t>
            </a:r>
            <a:r>
              <a:rPr lang="en-US" altLang="zh-CN" dirty="0" err="1"/>
              <a:t>kết</a:t>
            </a:r>
            <a:r>
              <a:rPr lang="en-US" altLang="zh-CN" dirty="0"/>
              <a:t> </a:t>
            </a:r>
            <a:r>
              <a:rPr lang="en-US" altLang="zh-CN" dirty="0" err="1"/>
              <a:t>quả</a:t>
            </a:r>
            <a:r>
              <a:rPr lang="en-US" altLang="zh-CN" dirty="0"/>
              <a:t> </a:t>
            </a:r>
            <a:r>
              <a:rPr lang="en-US" altLang="zh-CN" dirty="0" err="1"/>
              <a:t>cao</a:t>
            </a:r>
            <a:r>
              <a:rPr lang="en-US" altLang="zh-CN" dirty="0"/>
              <a:t> </a:t>
            </a:r>
            <a:r>
              <a:rPr lang="en-US" altLang="zh-CN" dirty="0" err="1"/>
              <a:t>nhất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Elastic Net Regression (</a:t>
            </a:r>
            <a:r>
              <a:rPr lang="en-US" altLang="zh-CN" dirty="0" err="1"/>
              <a:t>cũng</a:t>
            </a:r>
            <a:r>
              <a:rPr lang="en-US" altLang="zh-CN" dirty="0"/>
              <a:t> </a:t>
            </a:r>
            <a:r>
              <a:rPr lang="en-US" altLang="zh-CN" dirty="0" err="1"/>
              <a:t>chỉ</a:t>
            </a:r>
            <a:r>
              <a:rPr lang="en-US" altLang="zh-CN" dirty="0"/>
              <a:t> 50% </a:t>
            </a:r>
            <a:r>
              <a:rPr lang="en-US" altLang="zh-CN" dirty="0" err="1"/>
              <a:t>trên</a:t>
            </a:r>
            <a:r>
              <a:rPr lang="en-US" altLang="zh-CN" dirty="0"/>
              <a:t> </a:t>
            </a:r>
            <a:r>
              <a:rPr lang="en-US" altLang="zh-CN" dirty="0" err="1"/>
              <a:t>tập</a:t>
            </a:r>
            <a:r>
              <a:rPr lang="en-US" altLang="zh-CN" dirty="0"/>
              <a:t> test).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Kết</a:t>
            </a:r>
            <a:r>
              <a:rPr lang="en-US" altLang="zh-CN" dirty="0"/>
              <a:t> </a:t>
            </a:r>
            <a:r>
              <a:rPr lang="en-US" altLang="zh-CN" dirty="0" err="1"/>
              <a:t>luận</a:t>
            </a:r>
            <a:r>
              <a:rPr lang="en-US" altLang="zh-CN" dirty="0"/>
              <a:t>: </a:t>
            </a:r>
            <a:r>
              <a:rPr lang="en-US" altLang="zh-CN" dirty="0" err="1"/>
              <a:t>Độ</a:t>
            </a:r>
            <a:r>
              <a:rPr lang="en-US" altLang="zh-CN" dirty="0"/>
              <a:t> </a:t>
            </a:r>
            <a:r>
              <a:rPr lang="en-US" altLang="zh-CN" dirty="0" err="1"/>
              <a:t>chính</a:t>
            </a:r>
            <a:r>
              <a:rPr lang="en-US" altLang="zh-CN" dirty="0"/>
              <a:t> </a:t>
            </a:r>
            <a:r>
              <a:rPr lang="en-US" altLang="zh-CN" dirty="0" err="1"/>
              <a:t>xác</a:t>
            </a:r>
            <a:r>
              <a:rPr lang="en-US" altLang="zh-CN" dirty="0"/>
              <a:t> </a:t>
            </a:r>
            <a:r>
              <a:rPr lang="en-US" altLang="zh-CN" dirty="0" err="1"/>
              <a:t>còn</a:t>
            </a:r>
            <a:r>
              <a:rPr lang="en-US" altLang="zh-CN" dirty="0"/>
              <a:t> </a:t>
            </a:r>
            <a:r>
              <a:rPr lang="en-US" altLang="zh-CN" dirty="0" err="1"/>
              <a:t>thấp</a:t>
            </a:r>
            <a:r>
              <a:rPr lang="en-US" altLang="zh-CN" dirty="0"/>
              <a:t>,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sử</a:t>
            </a:r>
            <a:r>
              <a:rPr lang="en-US" altLang="zh-CN" dirty="0"/>
              <a:t> </a:t>
            </a:r>
            <a:r>
              <a:rPr lang="en-US" altLang="zh-CN" dirty="0" err="1"/>
              <a:t>dụng</a:t>
            </a:r>
            <a:r>
              <a:rPr lang="en-US" altLang="zh-CN" dirty="0"/>
              <a:t> </a:t>
            </a:r>
            <a:r>
              <a:rPr lang="en-US" altLang="zh-CN" dirty="0" err="1"/>
              <a:t>để</a:t>
            </a:r>
            <a:r>
              <a:rPr lang="en-US" altLang="zh-CN" dirty="0"/>
              <a:t> </a:t>
            </a:r>
            <a:r>
              <a:rPr lang="en-US" altLang="zh-CN" dirty="0" err="1"/>
              <a:t>hỗ</a:t>
            </a:r>
            <a:r>
              <a:rPr lang="en-US" altLang="zh-CN" dirty="0"/>
              <a:t> </a:t>
            </a:r>
            <a:r>
              <a:rPr lang="en-US" altLang="zh-CN" dirty="0" err="1"/>
              <a:t>trợ</a:t>
            </a:r>
            <a:r>
              <a:rPr lang="en-US" altLang="zh-CN" dirty="0"/>
              <a:t>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Kết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luận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2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5201920" y="919779"/>
            <a:ext cx="18952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ctrTitle" idx="4294967295"/>
          </p:nvPr>
        </p:nvSpPr>
        <p:spPr>
          <a:xfrm>
            <a:off x="338755" y="2929588"/>
            <a:ext cx="600559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Thank you!</a:t>
            </a:r>
            <a:endParaRPr sz="6000" b="1" dirty="0"/>
          </a:p>
        </p:txBody>
      </p:sp>
      <p:cxnSp>
        <p:nvCxnSpPr>
          <p:cNvPr id="233" name="Google Shape;233;p32"/>
          <p:cNvCxnSpPr/>
          <p:nvPr/>
        </p:nvCxnSpPr>
        <p:spPr>
          <a:xfrm rot="10800000" flipH="1">
            <a:off x="6282450" y="528956"/>
            <a:ext cx="121500" cy="389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 flipH="1">
            <a:off x="7133575" y="1112606"/>
            <a:ext cx="332400" cy="200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>
            <a:endCxn id="230" idx="6"/>
          </p:cNvCxnSpPr>
          <p:nvPr/>
        </p:nvCxnSpPr>
        <p:spPr>
          <a:xfrm flipH="1">
            <a:off x="7097120" y="1846179"/>
            <a:ext cx="1498240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5374639" y="1077858"/>
            <a:ext cx="1565845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2"/>
          <p:cNvGrpSpPr/>
          <p:nvPr/>
        </p:nvGrpSpPr>
        <p:grpSpPr>
          <a:xfrm>
            <a:off x="5699760" y="1422228"/>
            <a:ext cx="869700" cy="816182"/>
            <a:chOff x="5972700" y="2330200"/>
            <a:chExt cx="411625" cy="387275"/>
          </a:xfrm>
        </p:grpSpPr>
        <p:sp>
          <p:nvSpPr>
            <p:cNvPr id="238" name="Google Shape;238;p3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40" name="Google Shape;240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91EA"/>
                </a:solidFill>
              </a:rPr>
              <a:t>1.</a:t>
            </a:r>
            <a:endParaRPr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618260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tuyển</a:t>
                </a:r>
                <a:r>
                  <a:rPr lang="en-US" dirty="0"/>
                  <a:t> </a:t>
                </a:r>
                <a:r>
                  <a:rPr lang="en-US" dirty="0" err="1"/>
                  <a:t>thủ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/>
                  <a:t>a ra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mức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cơ</a:t>
                </a:r>
                <a:r>
                  <a:rPr lang="en-US" dirty="0"/>
                  <a:t> </a:t>
                </a:r>
                <a:r>
                  <a:rPr lang="en-US" dirty="0" err="1"/>
                  <a:t>bản</a:t>
                </a:r>
                <a:r>
                  <a:rPr lang="en-US" dirty="0"/>
                  <a:t>,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dễ</a:t>
                </a:r>
                <a:r>
                  <a:rPr lang="en-US" dirty="0"/>
                  <a:t> </a:t>
                </a:r>
                <a:r>
                  <a:rPr lang="en-US" dirty="0" err="1"/>
                  <a:t>dàng</a:t>
                </a:r>
                <a:r>
                  <a:rPr lang="en-US" dirty="0"/>
                  <a:t> h</a:t>
                </a:r>
                <a:r>
                  <a:rPr lang="vi-VN" dirty="0"/>
                  <a:t>ơ</a:t>
                </a:r>
                <a:r>
                  <a:rPr lang="en-US" dirty="0"/>
                  <a:t>n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tuyển</a:t>
                </a:r>
                <a:r>
                  <a:rPr lang="en-US" dirty="0"/>
                  <a:t> </a:t>
                </a:r>
                <a:r>
                  <a:rPr lang="en-US" dirty="0" err="1"/>
                  <a:t>thủ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nh</a:t>
                </a:r>
                <a:r>
                  <a:rPr lang="vi-VN" dirty="0"/>
                  <a:t>ư</a:t>
                </a:r>
                <a:r>
                  <a:rPr lang="en-US" dirty="0"/>
                  <a:t> </a:t>
                </a:r>
                <a:r>
                  <a:rPr lang="en-US" dirty="0" err="1"/>
                  <a:t>bên</a:t>
                </a:r>
                <a:r>
                  <a:rPr lang="en-US" dirty="0"/>
                  <a:t> </a:t>
                </a:r>
                <a:r>
                  <a:rPr lang="en-US" dirty="0" err="1"/>
                  <a:t>lãnh</a:t>
                </a:r>
                <a:r>
                  <a:rPr lang="en-US" dirty="0"/>
                  <a:t> </a:t>
                </a:r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bàn</a:t>
                </a:r>
                <a:r>
                  <a:rPr lang="en-US" dirty="0"/>
                  <a:t> </a:t>
                </a:r>
                <a:r>
                  <a:rPr lang="en-US" dirty="0" err="1"/>
                  <a:t>bạc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Câu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hỏi</a:t>
                </a:r>
                <a:r>
                  <a:rPr lang="en-US" altLang="zh-CN" dirty="0"/>
                  <a:t>: </a:t>
                </a:r>
                <a:r>
                  <a:rPr lang="en-US" altLang="zh-CN" dirty="0" err="1"/>
                  <a:t>Từ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thông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số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tuyển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thủ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thì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lương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họ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là</a:t>
                </a:r>
                <a:r>
                  <a:rPr lang="en-US" altLang="zh-CN" dirty="0"/>
                  <a:t> bao </a:t>
                </a:r>
                <a:r>
                  <a:rPr lang="en-US" altLang="zh-CN" dirty="0" err="1"/>
                  <a:t>nhiêu</a:t>
                </a:r>
                <a:r>
                  <a:rPr lang="en-US" altLang="zh-CN" dirty="0"/>
                  <a:t>?</a:t>
                </a:r>
                <a:endParaRPr dirty="0"/>
              </a:p>
            </p:txBody>
          </p:sp>
        </mc:Choice>
        <mc:Fallback xmlns=""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618260" cy="3725700"/>
              </a:xfrm>
              <a:prstGeom prst="rect">
                <a:avLst/>
              </a:prstGeom>
              <a:blipFill>
                <a:blip r:embed="rId3"/>
                <a:stretch>
                  <a:fillRect l="-1440" t="-327" r="-1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Câu</a:t>
            </a:r>
            <a:r>
              <a:rPr lang="en-US" sz="3000" dirty="0"/>
              <a:t> </a:t>
            </a:r>
            <a:r>
              <a:rPr lang="en-US" sz="3000" dirty="0" err="1"/>
              <a:t>hỏi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3"/>
            <a:ext cx="5832600" cy="1913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888420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Tr</a:t>
            </a:r>
            <a:r>
              <a:rPr lang="vi-VN" altLang="zh-CN" dirty="0"/>
              <a:t>ư</a:t>
            </a:r>
            <a:r>
              <a:rPr lang="en-US" altLang="zh-CN" dirty="0" err="1"/>
              <a:t>ớc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, ta </a:t>
            </a:r>
            <a:r>
              <a:rPr lang="en-US" altLang="zh-CN" dirty="0" err="1"/>
              <a:t>cần</a:t>
            </a:r>
            <a:r>
              <a:rPr lang="en-US" altLang="zh-CN" dirty="0"/>
              <a:t> </a:t>
            </a:r>
            <a:r>
              <a:rPr lang="en-US" altLang="zh-CN" dirty="0" err="1"/>
              <a:t>thông</a:t>
            </a:r>
            <a:r>
              <a:rPr lang="en-US" altLang="zh-CN" dirty="0"/>
              <a:t> tin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(</a:t>
            </a:r>
            <a:r>
              <a:rPr lang="en-US" altLang="zh-CN" dirty="0" err="1"/>
              <a:t>lấy</a:t>
            </a:r>
            <a:r>
              <a:rPr lang="en-US" altLang="zh-CN" dirty="0"/>
              <a:t> ở </a:t>
            </a:r>
            <a:r>
              <a:rPr lang="en-US" altLang="zh-CN" dirty="0" err="1"/>
              <a:t>trang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này</a:t>
            </a:r>
            <a:r>
              <a:rPr lang="en-US" altLang="zh-CN" dirty="0"/>
              <a:t>).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Và</a:t>
            </a:r>
            <a:r>
              <a:rPr lang="en-US" altLang="zh-CN" dirty="0"/>
              <a:t> </a:t>
            </a:r>
            <a:r>
              <a:rPr lang="en-US" altLang="zh-CN" dirty="0" err="1"/>
              <a:t>trong</a:t>
            </a:r>
            <a:r>
              <a:rPr lang="en-US" altLang="zh-CN" dirty="0"/>
              <a:t> </a:t>
            </a:r>
            <a:r>
              <a:rPr lang="en-US" altLang="zh-CN" dirty="0" err="1"/>
              <a:t>đồ</a:t>
            </a:r>
            <a:r>
              <a:rPr lang="en-US" altLang="zh-CN" dirty="0"/>
              <a:t> </a:t>
            </a:r>
            <a:r>
              <a:rPr lang="en-US" altLang="zh-CN" dirty="0" err="1"/>
              <a:t>án</a:t>
            </a:r>
            <a:r>
              <a:rPr lang="en-US" altLang="zh-CN" dirty="0"/>
              <a:t> này,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trận</a:t>
            </a:r>
            <a:r>
              <a:rPr lang="en-US" altLang="zh-CN" dirty="0"/>
              <a:t> </a:t>
            </a:r>
            <a:r>
              <a:rPr lang="en-US" altLang="zh-CN" dirty="0" err="1"/>
              <a:t>đấu</a:t>
            </a:r>
            <a:r>
              <a:rPr lang="en-US" altLang="zh-CN" dirty="0"/>
              <a:t> </a:t>
            </a:r>
            <a:r>
              <a:rPr lang="en-US" altLang="zh-CN" dirty="0" err="1"/>
              <a:t>trong</a:t>
            </a:r>
            <a:r>
              <a:rPr lang="en-US" altLang="zh-CN" dirty="0"/>
              <a:t> 2018-19: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C1039-5EEF-498C-8A0C-190515E3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51" y="2737354"/>
            <a:ext cx="5572697" cy="1926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1954305" y="4663569"/>
            <a:ext cx="5424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1.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thông</a:t>
            </a:r>
            <a:r>
              <a:rPr lang="en-US" altLang="zh-CN" i="1" dirty="0"/>
              <a:t> tin </a:t>
            </a:r>
            <a:r>
              <a:rPr lang="en-US" altLang="zh-CN" i="1" dirty="0" err="1"/>
              <a:t>tuyển</a:t>
            </a:r>
            <a:r>
              <a:rPr lang="en-US" altLang="zh-CN" i="1" dirty="0"/>
              <a:t> </a:t>
            </a:r>
            <a:r>
              <a:rPr lang="en-US" altLang="zh-CN" i="1" dirty="0" err="1"/>
              <a:t>thủ</a:t>
            </a:r>
            <a:r>
              <a:rPr lang="en-US" altLang="zh-CN" i="1" dirty="0"/>
              <a:t> </a:t>
            </a:r>
            <a:r>
              <a:rPr lang="en-US" altLang="zh-CN" i="1" dirty="0" err="1"/>
              <a:t>trên</a:t>
            </a:r>
            <a:r>
              <a:rPr lang="en-US" altLang="zh-CN" i="1" dirty="0"/>
              <a:t> </a:t>
            </a:r>
            <a:r>
              <a:rPr lang="en-US" altLang="zh-CN" i="1" dirty="0" err="1"/>
              <a:t>trang</a:t>
            </a:r>
            <a:r>
              <a:rPr lang="en-US" altLang="zh-CN" i="1" dirty="0"/>
              <a:t> web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98418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888420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Tiếp</a:t>
            </a:r>
            <a:r>
              <a:rPr lang="en-US" altLang="zh-CN" dirty="0"/>
              <a:t> </a:t>
            </a:r>
            <a:r>
              <a:rPr lang="en-US" altLang="zh-CN" dirty="0" err="1"/>
              <a:t>theo</a:t>
            </a:r>
            <a:r>
              <a:rPr lang="en-US" altLang="zh-CN" dirty="0"/>
              <a:t>, </a:t>
            </a:r>
            <a:r>
              <a:rPr lang="en-US" altLang="zh-CN" dirty="0" err="1"/>
              <a:t>chúng</a:t>
            </a:r>
            <a:r>
              <a:rPr lang="en-US" altLang="zh-CN" dirty="0"/>
              <a:t> ta </a:t>
            </a:r>
            <a:r>
              <a:rPr lang="en-US" altLang="zh-CN" dirty="0" err="1"/>
              <a:t>cần</a:t>
            </a:r>
            <a:r>
              <a:rPr lang="en-US" altLang="zh-CN" dirty="0"/>
              <a:t> </a:t>
            </a:r>
            <a:r>
              <a:rPr lang="en-US" altLang="zh-CN" dirty="0" err="1"/>
              <a:t>mức</a:t>
            </a:r>
            <a:r>
              <a:rPr lang="en-US" altLang="zh-CN" dirty="0"/>
              <a:t> l</a:t>
            </a:r>
            <a:r>
              <a:rPr lang="vi-VN" altLang="zh-CN" dirty="0"/>
              <a:t>ư</a:t>
            </a:r>
            <a:r>
              <a:rPr lang="en-US" altLang="zh-CN" dirty="0" err="1"/>
              <a:t>ơng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họ</a:t>
            </a:r>
            <a:r>
              <a:rPr lang="en-US" altLang="zh-CN" dirty="0"/>
              <a:t>. (</a:t>
            </a:r>
            <a:r>
              <a:rPr lang="en-US" altLang="zh-CN" dirty="0">
                <a:hlinkClick r:id="rId3"/>
              </a:rPr>
              <a:t>link</a:t>
            </a:r>
            <a:r>
              <a:rPr lang="en-US" altLang="zh-CN" dirty="0"/>
              <a:t>)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năm</a:t>
            </a:r>
            <a:r>
              <a:rPr lang="en-US" altLang="zh-CN" dirty="0"/>
              <a:t> 2019-20: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1954305" y="4663569"/>
            <a:ext cx="5503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2.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thông</a:t>
            </a:r>
            <a:r>
              <a:rPr lang="en-US" altLang="zh-CN" i="1" dirty="0"/>
              <a:t> tin </a:t>
            </a:r>
            <a:r>
              <a:rPr lang="en-US" altLang="zh-CN" i="1" dirty="0" err="1"/>
              <a:t>mức</a:t>
            </a:r>
            <a:r>
              <a:rPr lang="en-US" altLang="zh-CN" i="1" dirty="0"/>
              <a:t> l</a:t>
            </a:r>
            <a:r>
              <a:rPr lang="vi-VN" altLang="zh-CN" i="1" dirty="0"/>
              <a:t>ư</a:t>
            </a:r>
            <a:r>
              <a:rPr lang="en-US" altLang="zh-CN" i="1" dirty="0" err="1"/>
              <a:t>ơng</a:t>
            </a:r>
            <a:r>
              <a:rPr lang="en-US" altLang="zh-CN" i="1" dirty="0"/>
              <a:t> </a:t>
            </a:r>
            <a:r>
              <a:rPr lang="en-US" altLang="zh-CN" i="1" dirty="0" err="1"/>
              <a:t>trên</a:t>
            </a:r>
            <a:r>
              <a:rPr lang="en-US" altLang="zh-CN" i="1" dirty="0"/>
              <a:t> </a:t>
            </a:r>
            <a:r>
              <a:rPr lang="en-US" altLang="zh-CN" i="1" dirty="0" err="1"/>
              <a:t>trang</a:t>
            </a:r>
            <a:r>
              <a:rPr lang="en-US" altLang="zh-CN" i="1" dirty="0"/>
              <a:t> web</a:t>
            </a:r>
            <a:endParaRPr lang="zh-CN" alt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B72612-E9F9-4B36-84CF-9B627D8C2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52" y="2016967"/>
            <a:ext cx="4197495" cy="259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1008627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Nối</a:t>
            </a:r>
            <a:r>
              <a:rPr lang="en-US" altLang="zh-CN" dirty="0"/>
              <a:t> </a:t>
            </a:r>
            <a:r>
              <a:rPr lang="en-US" altLang="zh-CN" dirty="0" err="1"/>
              <a:t>hai</a:t>
            </a:r>
            <a:r>
              <a:rPr lang="en-US" altLang="zh-CN" dirty="0"/>
              <a:t> </a:t>
            </a:r>
            <a:r>
              <a:rPr lang="en-US" altLang="zh-CN" dirty="0" err="1"/>
              <a:t>bảng</a:t>
            </a:r>
            <a:r>
              <a:rPr lang="en-US" altLang="zh-CN" dirty="0"/>
              <a:t> </a:t>
            </a:r>
            <a:r>
              <a:rPr lang="en-US" altLang="zh-CN" dirty="0" err="1"/>
              <a:t>dữ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</a:t>
            </a:r>
            <a:r>
              <a:rPr lang="en-US" altLang="zh-CN" dirty="0" err="1"/>
              <a:t>lại</a:t>
            </a:r>
            <a:r>
              <a:rPr lang="en-US" altLang="zh-CN" dirty="0"/>
              <a:t> </a:t>
            </a:r>
            <a:r>
              <a:rPr lang="en-US" altLang="zh-CN" dirty="0" err="1"/>
              <a:t>với</a:t>
            </a:r>
            <a:r>
              <a:rPr lang="en-US" altLang="zh-CN" dirty="0"/>
              <a:t> </a:t>
            </a:r>
            <a:r>
              <a:rPr lang="en-US" altLang="zh-CN" dirty="0" err="1"/>
              <a:t>nhau</a:t>
            </a:r>
            <a:r>
              <a:rPr lang="en-US" altLang="zh-CN" dirty="0"/>
              <a:t>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Loại</a:t>
            </a:r>
            <a:r>
              <a:rPr lang="en-US" altLang="zh-CN" dirty="0"/>
              <a:t> </a:t>
            </a:r>
            <a:r>
              <a:rPr lang="en-US" altLang="zh-CN" dirty="0" err="1"/>
              <a:t>bỏ</a:t>
            </a:r>
            <a:r>
              <a:rPr lang="en-US" altLang="zh-CN" dirty="0"/>
              <a:t> </a:t>
            </a:r>
            <a:r>
              <a:rPr lang="en-US" altLang="zh-CN" dirty="0" err="1"/>
              <a:t>những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l</a:t>
            </a:r>
            <a:r>
              <a:rPr lang="vi-VN" altLang="zh-CN" dirty="0"/>
              <a:t>ư</a:t>
            </a:r>
            <a:r>
              <a:rPr lang="en-US" altLang="zh-CN" dirty="0" err="1"/>
              <a:t>ơng</a:t>
            </a:r>
            <a:r>
              <a:rPr lang="en-US" altLang="zh-CN" dirty="0"/>
              <a:t> </a:t>
            </a:r>
            <a:r>
              <a:rPr lang="en-US" altLang="zh-CN" dirty="0" err="1"/>
              <a:t>không</a:t>
            </a:r>
            <a:r>
              <a:rPr lang="en-US" altLang="zh-CN" dirty="0"/>
              <a:t> </a:t>
            </a:r>
            <a:r>
              <a:rPr lang="en-US" altLang="zh-CN" dirty="0" err="1"/>
              <a:t>công</a:t>
            </a:r>
            <a:r>
              <a:rPr lang="en-US" altLang="zh-CN" dirty="0"/>
              <a:t> </a:t>
            </a:r>
            <a:r>
              <a:rPr lang="en-US" altLang="zh-CN" dirty="0" err="1"/>
              <a:t>khai</a:t>
            </a:r>
            <a:r>
              <a:rPr lang="en-US" altLang="zh-CN" dirty="0"/>
              <a:t>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Tập</a:t>
            </a:r>
            <a:r>
              <a:rPr lang="en-US" altLang="zh-CN" dirty="0"/>
              <a:t> </a:t>
            </a:r>
            <a:r>
              <a:rPr lang="en-US" altLang="zh-CN" dirty="0" err="1"/>
              <a:t>dữ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bao </a:t>
            </a:r>
            <a:r>
              <a:rPr lang="en-US" altLang="zh-CN" dirty="0" err="1"/>
              <a:t>gồm</a:t>
            </a:r>
            <a:r>
              <a:rPr lang="en-US" altLang="zh-CN" dirty="0"/>
              <a:t> 433 </a:t>
            </a:r>
            <a:r>
              <a:rPr lang="en-US" altLang="zh-CN" dirty="0" err="1"/>
              <a:t>dòng</a:t>
            </a:r>
            <a:r>
              <a:rPr lang="en-US" altLang="zh-CN" dirty="0"/>
              <a:t> </a:t>
            </a:r>
            <a:r>
              <a:rPr lang="en-US" altLang="zh-CN" dirty="0" err="1"/>
              <a:t>và</a:t>
            </a:r>
            <a:r>
              <a:rPr lang="en-US" altLang="zh-CN" dirty="0"/>
              <a:t> 28 </a:t>
            </a:r>
            <a:r>
              <a:rPr lang="en-US" altLang="zh-CN" dirty="0" err="1"/>
              <a:t>cột</a:t>
            </a:r>
            <a:r>
              <a:rPr lang="en-US" altLang="zh-CN" dirty="0"/>
              <a:t>.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2854478" y="4575007"/>
            <a:ext cx="3600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3.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tập</a:t>
            </a:r>
            <a:r>
              <a:rPr lang="en-US" altLang="zh-CN" i="1" dirty="0"/>
              <a:t> </a:t>
            </a:r>
            <a:r>
              <a:rPr lang="en-US" altLang="zh-CN" i="1" dirty="0" err="1"/>
              <a:t>dữ</a:t>
            </a:r>
            <a:r>
              <a:rPr lang="en-US" altLang="zh-CN" i="1" dirty="0"/>
              <a:t> </a:t>
            </a:r>
            <a:r>
              <a:rPr lang="en-US" altLang="zh-CN" i="1" dirty="0" err="1"/>
              <a:t>liệu</a:t>
            </a:r>
            <a:endParaRPr lang="zh-CN" alt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EEE1A-0BDA-4F6E-9DB3-16ECB7617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44" y="2793079"/>
            <a:ext cx="6225934" cy="18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91EA"/>
                </a:solidFill>
              </a:rPr>
              <a:t>3.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89055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833</Words>
  <Application>Microsoft Office PowerPoint</Application>
  <PresentationFormat>On-screen Show (16:9)</PresentationFormat>
  <Paragraphs>122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Cambria Math</vt:lpstr>
      <vt:lpstr>Roboto Slab</vt:lpstr>
      <vt:lpstr>Arial</vt:lpstr>
      <vt:lpstr>Source Sans Pro</vt:lpstr>
      <vt:lpstr>Cordelia template</vt:lpstr>
      <vt:lpstr>Đồ án cuối kì Khoa học dữ liệu</vt:lpstr>
      <vt:lpstr>Phần trình bày</vt:lpstr>
      <vt:lpstr>1. Câu hỏi</vt:lpstr>
      <vt:lpstr>Câu hỏi</vt:lpstr>
      <vt:lpstr>2. Nguồn và thu thập dữ liệu</vt:lpstr>
      <vt:lpstr>Nguồn và thu thập dữ liệu</vt:lpstr>
      <vt:lpstr>Nguồn và thu thập dữ liệu</vt:lpstr>
      <vt:lpstr>Nguồn và thu thập dữ liệu</vt:lpstr>
      <vt:lpstr>3. Tiền xử lý dữ liệu</vt:lpstr>
      <vt:lpstr>Tiền xử lý dữ liệu</vt:lpstr>
      <vt:lpstr>PowerPoint Presentation</vt:lpstr>
      <vt:lpstr>Tiền xử lý dữ liệu</vt:lpstr>
      <vt:lpstr>Tiền xử lý dữ liệu</vt:lpstr>
      <vt:lpstr>PowerPoint Presentation</vt:lpstr>
      <vt:lpstr>Tiền xử lý dữ liệu</vt:lpstr>
      <vt:lpstr>4. Mô hình và thí nghiệm</vt:lpstr>
      <vt:lpstr>Mô hình và thí nghiệm</vt:lpstr>
      <vt:lpstr>Mô hình và thí nghiệm</vt:lpstr>
      <vt:lpstr>Mô hình và thí nghiệm</vt:lpstr>
      <vt:lpstr>Mô hình và thí nghiệm</vt:lpstr>
      <vt:lpstr>5. Kết luận</vt:lpstr>
      <vt:lpstr>Kết luận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and understanding neural machine translation</dc:title>
  <cp:lastModifiedBy>ADMIN</cp:lastModifiedBy>
  <cp:revision>161</cp:revision>
  <dcterms:modified xsi:type="dcterms:W3CDTF">2020-01-07T12:19:20Z</dcterms:modified>
</cp:coreProperties>
</file>