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embeddedFontLst>
    <p:embeddedFont>
      <p:font typeface="Play"/>
      <p:regular r:id="rId15"/>
      <p:bold r:id="rId16"/>
    </p:embeddedFont>
    <p:embeddedFont>
      <p:font typeface="Roboto"/>
      <p:regular r:id="rId17"/>
      <p:bold r:id="rId18"/>
      <p:italic r:id="rId19"/>
      <p:boldItalic r:id="rId20"/>
    </p:embeddedFont>
    <p:embeddedFont>
      <p:font typeface="Montserrat"/>
      <p:regular r:id="rId21"/>
      <p:bold r:id="rId22"/>
      <p:italic r:id="rId23"/>
      <p:boldItalic r:id="rId24"/>
    </p:embeddedFont>
    <p:embeddedFont>
      <p:font typeface="Montserrat Medium"/>
      <p:regular r:id="rId25"/>
      <p:bold r:id="rId26"/>
      <p:italic r:id="rId27"/>
      <p:boldItalic r:id="rId28"/>
    </p:embeddedFont>
    <p:embeddedFont>
      <p:font typeface="Lora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ontserratMedium-bold.fntdata"/><Relationship Id="rId25" Type="http://schemas.openxmlformats.org/officeDocument/2006/relationships/font" Target="fonts/MontserratMedium-regular.fntdata"/><Relationship Id="rId28" Type="http://schemas.openxmlformats.org/officeDocument/2006/relationships/font" Target="fonts/MontserratMedium-boldItalic.fntdata"/><Relationship Id="rId27" Type="http://schemas.openxmlformats.org/officeDocument/2006/relationships/font" Target="fonts/MontserratMedium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Lora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Lora-italic.fntdata"/><Relationship Id="rId30" Type="http://schemas.openxmlformats.org/officeDocument/2006/relationships/font" Target="fonts/Lora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schemas.openxmlformats.org/officeDocument/2006/relationships/font" Target="fonts/Lora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Play-regular.fntdata"/><Relationship Id="rId14" Type="http://schemas.openxmlformats.org/officeDocument/2006/relationships/slide" Target="slides/slide10.xml"/><Relationship Id="rId17" Type="http://schemas.openxmlformats.org/officeDocument/2006/relationships/font" Target="fonts/Roboto-regular.fntdata"/><Relationship Id="rId16" Type="http://schemas.openxmlformats.org/officeDocument/2006/relationships/font" Target="fonts/Play-bold.fntdata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8" name="Google Shape;20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a716e688a_2_196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7" name="Google Shape;97;g2ea716e688a_2_19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ea716e688a_2_197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8" name="Google Shape;108;g2ea716e688a_2_19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a716e688a_2_200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8" name="Google Shape;118;g2ea716e688a_2_200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ea716e688a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3" name="Google Shape;133;g2ea716e688a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ea716e688a_0_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8" name="Google Shape;148;g2ea716e688a_0_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3" name="Google Shape;16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9" name="Google Shape;16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ea716e688a_2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6" name="Google Shape;186;g2ea716e688a_2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5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3"/>
          <p:cNvSpPr txBox="1"/>
          <p:nvPr>
            <p:ph type="ctrTitle"/>
          </p:nvPr>
        </p:nvSpPr>
        <p:spPr>
          <a:xfrm>
            <a:off x="3383588" y="3912924"/>
            <a:ext cx="55620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lay"/>
              <a:buNone/>
            </a:pPr>
            <a:r>
              <a:rPr b="1" lang="en-US"/>
              <a:t>JobConnect</a:t>
            </a:r>
            <a:endParaRPr b="1"/>
          </a:p>
        </p:txBody>
      </p:sp>
      <p:sp>
        <p:nvSpPr>
          <p:cNvPr id="92" name="Google Shape;92;p13"/>
          <p:cNvSpPr txBox="1"/>
          <p:nvPr>
            <p:ph idx="1" type="subTitle"/>
          </p:nvPr>
        </p:nvSpPr>
        <p:spPr>
          <a:xfrm>
            <a:off x="2953100" y="4951150"/>
            <a:ext cx="6423000" cy="10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None/>
            </a:pPr>
            <a:r>
              <a:rPr b="1" lang="en-US" sz="2520">
                <a:latin typeface="Play"/>
                <a:ea typeface="Play"/>
                <a:cs typeface="Play"/>
                <a:sym typeface="Play"/>
              </a:rPr>
              <a:t>Team </a:t>
            </a:r>
            <a:r>
              <a:rPr b="1" lang="en-US" sz="2520">
                <a:latin typeface="Play"/>
                <a:ea typeface="Play"/>
                <a:cs typeface="Play"/>
                <a:sym typeface="Play"/>
              </a:rPr>
              <a:t>Nexus:</a:t>
            </a:r>
            <a:endParaRPr b="1" sz="2520"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None/>
            </a:pPr>
            <a:r>
              <a:t/>
            </a:r>
            <a:endParaRPr b="1" sz="2520"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None/>
            </a:pPr>
            <a:r>
              <a:rPr b="1" lang="en-US" sz="2520">
                <a:latin typeface="Play"/>
                <a:ea typeface="Play"/>
                <a:cs typeface="Play"/>
                <a:sym typeface="Play"/>
              </a:rPr>
              <a:t>Aila, Tej, Lina, Selma</a:t>
            </a:r>
            <a:endParaRPr b="1" sz="2520"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None/>
            </a:pPr>
            <a:r>
              <a:t/>
            </a:r>
            <a:endParaRPr b="1" sz="2520"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ct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20"/>
              <a:buNone/>
            </a:pPr>
            <a:r>
              <a:rPr b="1" lang="en-US" sz="2520">
                <a:latin typeface="Play"/>
                <a:ea typeface="Play"/>
                <a:cs typeface="Play"/>
                <a:sym typeface="Play"/>
              </a:rPr>
              <a:t>July 7th, ‘24</a:t>
            </a:r>
            <a:endParaRPr b="1" sz="2520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10452875" y="3641300"/>
            <a:ext cx="1775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</p:txBody>
      </p:sp>
      <p:pic>
        <p:nvPicPr>
          <p:cNvPr id="94" name="Google Shape;9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7413" y="591897"/>
            <a:ext cx="3574325" cy="343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2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22"/>
          <p:cNvSpPr/>
          <p:nvPr/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2"/>
          <p:cNvSpPr txBox="1"/>
          <p:nvPr>
            <p:ph type="title"/>
          </p:nvPr>
        </p:nvSpPr>
        <p:spPr>
          <a:xfrm>
            <a:off x="5023650" y="2792700"/>
            <a:ext cx="2144700" cy="1272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</a:pPr>
            <a:r>
              <a:rPr b="1" lang="en-US" sz="6900">
                <a:solidFill>
                  <a:schemeClr val="dk1"/>
                </a:solidFill>
              </a:rPr>
              <a:t>Q&amp;A</a:t>
            </a:r>
            <a:endParaRPr b="1" sz="6900"/>
          </a:p>
        </p:txBody>
      </p:sp>
      <p:sp>
        <p:nvSpPr>
          <p:cNvPr id="215" name="Google Shape;215;p22"/>
          <p:cNvSpPr/>
          <p:nvPr/>
        </p:nvSpPr>
        <p:spPr>
          <a:xfrm flipH="1" rot="-1577528">
            <a:off x="2548794" y="20931"/>
            <a:ext cx="6816149" cy="6816149"/>
          </a:xfrm>
          <a:prstGeom prst="arc">
            <a:avLst>
              <a:gd fmla="val 16200000" name="adj1"/>
              <a:gd fmla="val 20093138" name="adj2"/>
            </a:avLst>
          </a:prstGeom>
          <a:noFill/>
          <a:ln cap="rnd" cmpd="sng" w="127000">
            <a:solidFill>
              <a:schemeClr val="accent4">
                <a:alpha val="94509"/>
              </a:schemeClr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22"/>
          <p:cNvSpPr/>
          <p:nvPr/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/>
          <p:nvPr>
            <p:ph type="title"/>
          </p:nvPr>
        </p:nvSpPr>
        <p:spPr>
          <a:xfrm>
            <a:off x="4750175" y="192225"/>
            <a:ext cx="2869200" cy="10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/>
              <a:t>THE IDEA</a:t>
            </a:r>
            <a:endParaRPr b="1"/>
          </a:p>
        </p:txBody>
      </p:sp>
      <p:sp>
        <p:nvSpPr>
          <p:cNvPr id="100" name="Google Shape;100;p14"/>
          <p:cNvSpPr/>
          <p:nvPr/>
        </p:nvSpPr>
        <p:spPr>
          <a:xfrm>
            <a:off x="10707000" y="192217"/>
            <a:ext cx="1082700" cy="10827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4"/>
          <p:cNvSpPr txBox="1"/>
          <p:nvPr/>
        </p:nvSpPr>
        <p:spPr>
          <a:xfrm>
            <a:off x="681575" y="1126750"/>
            <a:ext cx="110064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T</a:t>
            </a:r>
            <a:r>
              <a:rPr lang="en-US" sz="28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he job market can be extremely difficult to navigate, whether you are seeking employment or seeking employees…</a:t>
            </a:r>
            <a:endParaRPr sz="28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pic>
        <p:nvPicPr>
          <p:cNvPr id="102" name="Google Shape;10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17650" y="2687675"/>
            <a:ext cx="4170325" cy="417032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4"/>
          <p:cNvSpPr txBox="1"/>
          <p:nvPr/>
        </p:nvSpPr>
        <p:spPr>
          <a:xfrm>
            <a:off x="88900" y="2209450"/>
            <a:ext cx="106182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-US" sz="28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JobConnect</a:t>
            </a:r>
            <a:r>
              <a:rPr b="1" lang="en-US" sz="28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 helps make the market seem not so intimidating!</a:t>
            </a:r>
            <a:r>
              <a:rPr b="1" lang="en-US" sz="25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 </a:t>
            </a:r>
            <a:endParaRPr b="1" sz="2800">
              <a:solidFill>
                <a:schemeClr val="dk1"/>
              </a:solidFill>
            </a:endParaRPr>
          </a:p>
        </p:txBody>
      </p:sp>
      <p:sp>
        <p:nvSpPr>
          <p:cNvPr id="104" name="Google Shape;104;p14"/>
          <p:cNvSpPr txBox="1"/>
          <p:nvPr/>
        </p:nvSpPr>
        <p:spPr>
          <a:xfrm>
            <a:off x="448725" y="2798062"/>
            <a:ext cx="6959100" cy="31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6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J</a:t>
            </a:r>
            <a:r>
              <a:rPr i="1" lang="en-US" sz="26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obConnect</a:t>
            </a:r>
            <a:r>
              <a:rPr lang="en-US" sz="26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 is an innovative platform that that bridges the gap between job seekers and employers by enabling:</a:t>
            </a:r>
            <a:endParaRPr sz="26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lay"/>
              <a:buChar char="●"/>
            </a:pPr>
            <a:r>
              <a:rPr lang="en-US" sz="26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Job seekers showcase profiles</a:t>
            </a:r>
            <a:endParaRPr sz="26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lay"/>
              <a:buChar char="●"/>
            </a:pPr>
            <a:r>
              <a:rPr lang="en-US" sz="26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Employers search, filter, and save candidates to streamline hiring.</a:t>
            </a:r>
            <a:endParaRPr sz="26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 </a:t>
            </a:r>
            <a:endParaRPr sz="28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05" name="Google Shape;105;p14"/>
          <p:cNvSpPr txBox="1"/>
          <p:nvPr/>
        </p:nvSpPr>
        <p:spPr>
          <a:xfrm>
            <a:off x="448725" y="5850475"/>
            <a:ext cx="7916400" cy="6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Overall, ensuring the perfect match between talent and opportunity!</a:t>
            </a:r>
            <a:endParaRPr sz="28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/>
          <p:nvPr>
            <p:ph type="title"/>
          </p:nvPr>
        </p:nvSpPr>
        <p:spPr>
          <a:xfrm>
            <a:off x="4303375" y="231225"/>
            <a:ext cx="4101600" cy="10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-US"/>
              <a:t>WHO NEEDS IT?</a:t>
            </a:r>
            <a:endParaRPr b="1"/>
          </a:p>
        </p:txBody>
      </p:sp>
      <p:sp>
        <p:nvSpPr>
          <p:cNvPr id="111" name="Google Shape;111;p15"/>
          <p:cNvSpPr/>
          <p:nvPr/>
        </p:nvSpPr>
        <p:spPr>
          <a:xfrm>
            <a:off x="10707000" y="192217"/>
            <a:ext cx="1082700" cy="10827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Google Shape;112;p15"/>
          <p:cNvPicPr preferRelativeResize="0"/>
          <p:nvPr/>
        </p:nvPicPr>
        <p:blipFill rotWithShape="1">
          <a:blip r:embed="rId4">
            <a:alphaModFix/>
          </a:blip>
          <a:srcRect b="-4460" l="0" r="0" t="4460"/>
          <a:stretch/>
        </p:blipFill>
        <p:spPr>
          <a:xfrm>
            <a:off x="4538148" y="2472434"/>
            <a:ext cx="3492600" cy="3390241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5"/>
          <p:cNvSpPr txBox="1"/>
          <p:nvPr/>
        </p:nvSpPr>
        <p:spPr>
          <a:xfrm>
            <a:off x="436550" y="1612900"/>
            <a:ext cx="4101600" cy="3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      </a:t>
            </a:r>
            <a:r>
              <a:rPr lang="en-US" sz="30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Job Seekers</a:t>
            </a:r>
            <a:endParaRPr sz="30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Play"/>
              <a:buChar char="●"/>
            </a:pPr>
            <a:r>
              <a:rPr lang="en-US" sz="25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Suitable for recent graduates, mid-career professionals, and executives</a:t>
            </a:r>
            <a:endParaRPr sz="25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Play"/>
              <a:buChar char="●"/>
            </a:pPr>
            <a:r>
              <a:rPr lang="en-US" sz="25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create detailed profiles </a:t>
            </a:r>
            <a:endParaRPr sz="25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Play"/>
              <a:buChar char="●"/>
            </a:pPr>
            <a:r>
              <a:rPr lang="en-US" sz="25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showcase skills, experience + career aspirations</a:t>
            </a:r>
            <a:endParaRPr sz="25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14" name="Google Shape;114;p15"/>
          <p:cNvSpPr txBox="1"/>
          <p:nvPr/>
        </p:nvSpPr>
        <p:spPr>
          <a:xfrm>
            <a:off x="8170200" y="1612900"/>
            <a:ext cx="3793200" cy="46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       </a:t>
            </a:r>
            <a:r>
              <a:rPr lang="en-US" sz="30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Employers</a:t>
            </a:r>
            <a:endParaRPr sz="30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Play"/>
              <a:buChar char="●"/>
            </a:pPr>
            <a:r>
              <a:rPr lang="en-US" sz="25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For companies of all sizes, from startups to multinationals</a:t>
            </a:r>
            <a:endParaRPr sz="25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Play"/>
              <a:buChar char="●"/>
            </a:pPr>
            <a:r>
              <a:rPr lang="en-US" sz="25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Efficient and effective talent discovery and hiring</a:t>
            </a:r>
            <a:endParaRPr sz="25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Play"/>
              <a:buChar char="●"/>
            </a:pPr>
            <a:r>
              <a:rPr lang="en-US" sz="25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Robust search and filtering tools to match job requirements</a:t>
            </a:r>
            <a:endParaRPr sz="25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15" name="Google Shape;115;p15"/>
          <p:cNvSpPr txBox="1"/>
          <p:nvPr/>
        </p:nvSpPr>
        <p:spPr>
          <a:xfrm>
            <a:off x="2618175" y="999100"/>
            <a:ext cx="8985300" cy="6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The platform serves two primary user groups: </a:t>
            </a:r>
            <a:endParaRPr sz="28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 txBox="1"/>
          <p:nvPr>
            <p:ph type="title"/>
          </p:nvPr>
        </p:nvSpPr>
        <p:spPr>
          <a:xfrm>
            <a:off x="476400" y="569900"/>
            <a:ext cx="112392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-US"/>
              <a:t>WHY SHOULD YOU INVEST IN JOBCONNECT</a:t>
            </a:r>
            <a:r>
              <a:rPr b="1" lang="en-US"/>
              <a:t>?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0000"/>
              <a:buFont typeface="Arial"/>
              <a:buNone/>
            </a:pPr>
            <a:r>
              <a:rPr i="1" lang="en-US" sz="2750"/>
              <a:t>Investing in JobConnect means supporting a platform that not only promises substantial returns but also makes a meaningful impact on the job market</a:t>
            </a:r>
            <a:endParaRPr i="1" sz="275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i="1"/>
          </a:p>
        </p:txBody>
      </p:sp>
      <p:sp>
        <p:nvSpPr>
          <p:cNvPr id="121" name="Google Shape;121;p16"/>
          <p:cNvSpPr txBox="1"/>
          <p:nvPr/>
        </p:nvSpPr>
        <p:spPr>
          <a:xfrm>
            <a:off x="436550" y="1612900"/>
            <a:ext cx="4101600" cy="3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      </a:t>
            </a:r>
            <a:endParaRPr sz="25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grpSp>
        <p:nvGrpSpPr>
          <p:cNvPr id="122" name="Google Shape;122;p16"/>
          <p:cNvGrpSpPr/>
          <p:nvPr/>
        </p:nvGrpSpPr>
        <p:grpSpPr>
          <a:xfrm>
            <a:off x="7509575" y="1586325"/>
            <a:ext cx="4580685" cy="4644087"/>
            <a:chOff x="5632322" y="1189773"/>
            <a:chExt cx="3435600" cy="3483152"/>
          </a:xfrm>
        </p:grpSpPr>
        <p:sp>
          <p:nvSpPr>
            <p:cNvPr id="123" name="Google Shape;123;p16"/>
            <p:cNvSpPr/>
            <p:nvPr/>
          </p:nvSpPr>
          <p:spPr>
            <a:xfrm>
              <a:off x="5632322" y="1189773"/>
              <a:ext cx="3435600" cy="669000"/>
            </a:xfrm>
            <a:prstGeom prst="chevron">
              <a:avLst>
                <a:gd fmla="val 50000" name="adj"/>
              </a:avLst>
            </a:prstGeom>
            <a:solidFill>
              <a:srgbClr val="9FC5E8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700">
                  <a:solidFill>
                    <a:schemeClr val="dk1"/>
                  </a:solidFill>
                  <a:latin typeface="Play"/>
                  <a:ea typeface="Play"/>
                  <a:cs typeface="Play"/>
                  <a:sym typeface="Play"/>
                </a:rPr>
                <a:t>     REVENUE MODEL</a:t>
              </a:r>
              <a:endParaRPr b="1" sz="27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endParaRPr>
            </a:p>
          </p:txBody>
        </p:sp>
        <p:sp>
          <p:nvSpPr>
            <p:cNvPr id="124" name="Google Shape;124;p16"/>
            <p:cNvSpPr txBox="1"/>
            <p:nvPr/>
          </p:nvSpPr>
          <p:spPr>
            <a:xfrm>
              <a:off x="6167067" y="2026326"/>
              <a:ext cx="2770800" cy="26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-361950" lvl="0" marL="457200" rtl="0" algn="l">
                <a:spcBef>
                  <a:spcPts val="0"/>
                </a:spcBef>
                <a:spcAft>
                  <a:spcPts val="0"/>
                </a:spcAft>
                <a:buSzPts val="2100"/>
                <a:buFont typeface="Play"/>
                <a:buChar char="●"/>
              </a:pPr>
              <a:r>
                <a:rPr lang="en-US" sz="2100">
                  <a:solidFill>
                    <a:schemeClr val="dk1"/>
                  </a:solidFill>
                  <a:latin typeface="Play"/>
                  <a:ea typeface="Play"/>
                  <a:cs typeface="Play"/>
                  <a:sym typeface="Play"/>
                </a:rPr>
                <a:t>Multiple revenue streams</a:t>
              </a:r>
              <a:endParaRPr sz="21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endParaRPr>
            </a:p>
            <a:p>
              <a:pPr indent="-361950" lvl="0" marL="457200" rtl="0" algn="l">
                <a:spcBef>
                  <a:spcPts val="0"/>
                </a:spcBef>
                <a:spcAft>
                  <a:spcPts val="0"/>
                </a:spcAft>
                <a:buSzPts val="2100"/>
                <a:buFont typeface="Play"/>
                <a:buChar char="●"/>
              </a:pPr>
              <a:r>
                <a:rPr lang="en-US" sz="2100">
                  <a:solidFill>
                    <a:schemeClr val="dk1"/>
                  </a:solidFill>
                  <a:latin typeface="Play"/>
                  <a:ea typeface="Play"/>
                  <a:cs typeface="Play"/>
                  <a:sym typeface="Play"/>
                </a:rPr>
                <a:t>Premium subscriptions for job seekers</a:t>
              </a:r>
              <a:endParaRPr sz="21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endParaRPr>
            </a:p>
            <a:p>
              <a:pPr indent="-361950" lvl="0" marL="457200" rtl="0" algn="l">
                <a:spcBef>
                  <a:spcPts val="0"/>
                </a:spcBef>
                <a:spcAft>
                  <a:spcPts val="0"/>
                </a:spcAft>
                <a:buSzPts val="2100"/>
                <a:buFont typeface="Play"/>
                <a:buChar char="●"/>
              </a:pPr>
              <a:r>
                <a:rPr lang="en-US" sz="2100">
                  <a:solidFill>
                    <a:schemeClr val="dk1"/>
                  </a:solidFill>
                  <a:latin typeface="Play"/>
                  <a:ea typeface="Play"/>
                  <a:cs typeface="Play"/>
                  <a:sym typeface="Play"/>
                </a:rPr>
                <a:t>Paid job postings for employers</a:t>
              </a:r>
              <a:endParaRPr sz="21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endParaRPr>
            </a:p>
            <a:p>
              <a:pPr indent="-361950" lvl="0" marL="457200" rtl="0" algn="l">
                <a:spcBef>
                  <a:spcPts val="0"/>
                </a:spcBef>
                <a:spcAft>
                  <a:spcPts val="0"/>
                </a:spcAft>
                <a:buSzPts val="2100"/>
                <a:buFont typeface="Play"/>
                <a:buChar char="●"/>
              </a:pPr>
              <a:r>
                <a:rPr lang="en-US" sz="2100">
                  <a:solidFill>
                    <a:schemeClr val="dk1"/>
                  </a:solidFill>
                  <a:latin typeface="Play"/>
                  <a:ea typeface="Play"/>
                  <a:cs typeface="Play"/>
                  <a:sym typeface="Play"/>
                </a:rPr>
                <a:t>Targeted advertising</a:t>
              </a:r>
              <a:endParaRPr sz="21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endParaRPr>
            </a:p>
            <a:p>
              <a:pPr indent="-361950" lvl="0" marL="457200" rtl="0" algn="l">
                <a:spcBef>
                  <a:spcPts val="0"/>
                </a:spcBef>
                <a:spcAft>
                  <a:spcPts val="0"/>
                </a:spcAft>
                <a:buSzPts val="2100"/>
                <a:buFont typeface="Play"/>
                <a:buChar char="●"/>
              </a:pPr>
              <a:r>
                <a:rPr lang="en-US" sz="2100">
                  <a:solidFill>
                    <a:schemeClr val="dk1"/>
                  </a:solidFill>
                  <a:latin typeface="Play"/>
                  <a:ea typeface="Play"/>
                  <a:cs typeface="Play"/>
                  <a:sym typeface="Play"/>
                </a:rPr>
                <a:t>Ensures financial stability and growth potential</a:t>
              </a:r>
              <a:endParaRPr sz="21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endParaRPr>
            </a:p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endParaRPr>
            </a:p>
          </p:txBody>
        </p:sp>
      </p:grpSp>
      <p:grpSp>
        <p:nvGrpSpPr>
          <p:cNvPr id="125" name="Google Shape;125;p16"/>
          <p:cNvGrpSpPr/>
          <p:nvPr/>
        </p:nvGrpSpPr>
        <p:grpSpPr>
          <a:xfrm>
            <a:off x="0" y="1586613"/>
            <a:ext cx="4729082" cy="4643675"/>
            <a:chOff x="0" y="1189989"/>
            <a:chExt cx="3546900" cy="3482843"/>
          </a:xfrm>
        </p:grpSpPr>
        <p:sp>
          <p:nvSpPr>
            <p:cNvPr id="126" name="Google Shape;126;p16"/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fmla="val 50000" name="adj"/>
              </a:avLst>
            </a:prstGeom>
            <a:solidFill>
              <a:srgbClr val="307AF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700">
                  <a:solidFill>
                    <a:schemeClr val="dk1"/>
                  </a:solidFill>
                  <a:latin typeface="Play"/>
                  <a:ea typeface="Play"/>
                  <a:cs typeface="Play"/>
                  <a:sym typeface="Play"/>
                </a:rPr>
                <a:t>MARKET DEMAND</a:t>
              </a:r>
              <a:endParaRPr b="1" sz="27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endParaRPr>
            </a:p>
          </p:txBody>
        </p:sp>
        <p:sp>
          <p:nvSpPr>
            <p:cNvPr id="127" name="Google Shape;127;p16"/>
            <p:cNvSpPr txBox="1"/>
            <p:nvPr/>
          </p:nvSpPr>
          <p:spPr>
            <a:xfrm>
              <a:off x="130185" y="2057133"/>
              <a:ext cx="28140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-3619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Play"/>
                <a:buChar char="●"/>
              </a:pPr>
              <a:r>
                <a:rPr lang="en-US" sz="2100">
                  <a:solidFill>
                    <a:schemeClr val="dk1"/>
                  </a:solidFill>
                  <a:latin typeface="Play"/>
                  <a:ea typeface="Play"/>
                  <a:cs typeface="Play"/>
                  <a:sym typeface="Play"/>
                </a:rPr>
                <a:t>Evolving job market demands specialized platforms</a:t>
              </a:r>
              <a:endParaRPr sz="21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endParaRPr>
            </a:p>
            <a:p>
              <a:pPr indent="-3619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Play"/>
                <a:buChar char="●"/>
              </a:pPr>
              <a:r>
                <a:rPr lang="en-US" sz="2100">
                  <a:solidFill>
                    <a:schemeClr val="dk1"/>
                  </a:solidFill>
                  <a:latin typeface="Play"/>
                  <a:ea typeface="Play"/>
                  <a:cs typeface="Play"/>
                  <a:sym typeface="Play"/>
                </a:rPr>
                <a:t>JobConnect caters to both job seekers and employers</a:t>
              </a:r>
              <a:endParaRPr sz="21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endParaRPr>
            </a:p>
            <a:p>
              <a:pPr indent="-3619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Play"/>
                <a:buChar char="●"/>
              </a:pPr>
              <a:r>
                <a:rPr lang="en-US" sz="2100">
                  <a:solidFill>
                    <a:schemeClr val="dk1"/>
                  </a:solidFill>
                  <a:latin typeface="Play"/>
                  <a:ea typeface="Play"/>
                  <a:cs typeface="Play"/>
                  <a:sym typeface="Play"/>
                </a:rPr>
                <a:t>User-friendly and efficient solution</a:t>
              </a:r>
              <a:endParaRPr sz="21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endParaRPr>
            </a:p>
          </p:txBody>
        </p:sp>
      </p:grpSp>
      <p:grpSp>
        <p:nvGrpSpPr>
          <p:cNvPr id="128" name="Google Shape;128;p16"/>
          <p:cNvGrpSpPr/>
          <p:nvPr/>
        </p:nvGrpSpPr>
        <p:grpSpPr>
          <a:xfrm>
            <a:off x="3925500" y="1586327"/>
            <a:ext cx="4407497" cy="4602783"/>
            <a:chOff x="2944199" y="1189775"/>
            <a:chExt cx="3305705" cy="3452174"/>
          </a:xfrm>
        </p:grpSpPr>
        <p:sp>
          <p:nvSpPr>
            <p:cNvPr id="129" name="Google Shape;129;p16"/>
            <p:cNvSpPr/>
            <p:nvPr/>
          </p:nvSpPr>
          <p:spPr>
            <a:xfrm>
              <a:off x="2944204" y="1189775"/>
              <a:ext cx="3305700" cy="669000"/>
            </a:xfrm>
            <a:prstGeom prst="chevron">
              <a:avLst>
                <a:gd fmla="val 50000" name="adj"/>
              </a:avLst>
            </a:prstGeom>
            <a:solidFill>
              <a:srgbClr val="6FA8DC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200">
                  <a:solidFill>
                    <a:schemeClr val="dk1"/>
                  </a:solidFill>
                  <a:latin typeface="Play"/>
                  <a:ea typeface="Play"/>
                  <a:cs typeface="Play"/>
                  <a:sym typeface="Play"/>
                </a:rPr>
                <a:t>INNOVATIVE FEATURES</a:t>
              </a:r>
              <a:endParaRPr b="1" sz="22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endParaRPr>
            </a:p>
          </p:txBody>
        </p:sp>
        <p:sp>
          <p:nvSpPr>
            <p:cNvPr id="130" name="Google Shape;130;p16"/>
            <p:cNvSpPr txBox="1"/>
            <p:nvPr/>
          </p:nvSpPr>
          <p:spPr>
            <a:xfrm>
              <a:off x="2944199" y="1943149"/>
              <a:ext cx="3171000" cy="269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-3619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Play"/>
                <a:buChar char="●"/>
              </a:pPr>
              <a:r>
                <a:rPr lang="en-US" sz="2100">
                  <a:solidFill>
                    <a:schemeClr val="dk1"/>
                  </a:solidFill>
                  <a:latin typeface="Play"/>
                  <a:ea typeface="Play"/>
                  <a:cs typeface="Play"/>
                  <a:sym typeface="Play"/>
                </a:rPr>
                <a:t>Advanced search algorithms and personalized recommendation</a:t>
              </a:r>
              <a:endParaRPr sz="21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endParaRPr>
            </a:p>
            <a:p>
              <a:pPr indent="-3619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Play"/>
                <a:buChar char="●"/>
              </a:pPr>
              <a:r>
                <a:rPr lang="en-US" sz="2100">
                  <a:solidFill>
                    <a:schemeClr val="dk1"/>
                  </a:solidFill>
                  <a:latin typeface="Play"/>
                  <a:ea typeface="Play"/>
                  <a:cs typeface="Play"/>
                  <a:sym typeface="Play"/>
                </a:rPr>
                <a:t>Stands out from traditional job platforms</a:t>
              </a:r>
              <a:endParaRPr sz="21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endParaRPr>
            </a:p>
            <a:p>
              <a:pPr indent="-3619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Play"/>
                <a:buChar char="●"/>
              </a:pPr>
              <a:r>
                <a:rPr lang="en-US" sz="2100">
                  <a:solidFill>
                    <a:schemeClr val="dk1"/>
                  </a:solidFill>
                  <a:latin typeface="Play"/>
                  <a:ea typeface="Play"/>
                  <a:cs typeface="Play"/>
                  <a:sym typeface="Play"/>
                </a:rPr>
                <a:t>Focuses on matching right talent with right opportunities</a:t>
              </a:r>
              <a:endParaRPr sz="21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endParaRPr>
            </a:p>
            <a:p>
              <a:pPr indent="-3619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Play"/>
                <a:buChar char="●"/>
              </a:pPr>
              <a:r>
                <a:rPr lang="en-US" sz="2100">
                  <a:solidFill>
                    <a:schemeClr val="dk1"/>
                  </a:solidFill>
                  <a:latin typeface="Play"/>
                  <a:ea typeface="Play"/>
                  <a:cs typeface="Play"/>
                  <a:sym typeface="Play"/>
                </a:rPr>
                <a:t>Enhances hiring experience for both job seekers and employers</a:t>
              </a:r>
              <a:endParaRPr sz="21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7"/>
          <p:cNvSpPr txBox="1"/>
          <p:nvPr>
            <p:ph type="title"/>
          </p:nvPr>
        </p:nvSpPr>
        <p:spPr>
          <a:xfrm>
            <a:off x="0" y="0"/>
            <a:ext cx="12192000" cy="13836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Play"/>
              <a:buNone/>
            </a:pPr>
            <a:r>
              <a:rPr b="1" lang="en-US" sz="4850"/>
              <a:t>Use Case 1: Job Seeker</a:t>
            </a:r>
            <a:endParaRPr/>
          </a:p>
        </p:txBody>
      </p:sp>
      <p:sp>
        <p:nvSpPr>
          <p:cNvPr id="136" name="Google Shape;136;p17"/>
          <p:cNvSpPr/>
          <p:nvPr/>
        </p:nvSpPr>
        <p:spPr>
          <a:xfrm>
            <a:off x="249475" y="2154450"/>
            <a:ext cx="2562000" cy="1383600"/>
          </a:xfrm>
          <a:prstGeom prst="homePlate">
            <a:avLst>
              <a:gd fmla="val 50000" name="adj"/>
            </a:avLst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Lora"/>
                <a:ea typeface="Lora"/>
                <a:cs typeface="Lora"/>
                <a:sym typeface="Lora"/>
              </a:rPr>
              <a:t>Register</a:t>
            </a:r>
            <a:endParaRPr sz="24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37" name="Google Shape;137;p17"/>
          <p:cNvSpPr/>
          <p:nvPr/>
        </p:nvSpPr>
        <p:spPr>
          <a:xfrm>
            <a:off x="2267850" y="2154450"/>
            <a:ext cx="3066300" cy="1383600"/>
          </a:xfrm>
          <a:prstGeom prst="chevron">
            <a:avLst>
              <a:gd fmla="val 50000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Lora"/>
                <a:ea typeface="Lora"/>
                <a:cs typeface="Lora"/>
                <a:sym typeface="Lora"/>
              </a:rPr>
              <a:t>Create Profile</a:t>
            </a:r>
            <a:endParaRPr sz="24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38" name="Google Shape;138;p17"/>
          <p:cNvSpPr/>
          <p:nvPr/>
        </p:nvSpPr>
        <p:spPr>
          <a:xfrm>
            <a:off x="4790575" y="2154450"/>
            <a:ext cx="3264000" cy="1383600"/>
          </a:xfrm>
          <a:prstGeom prst="chevron">
            <a:avLst>
              <a:gd fmla="val 50000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Lora"/>
                <a:ea typeface="Lora"/>
                <a:cs typeface="Lora"/>
                <a:sym typeface="Lora"/>
              </a:rPr>
              <a:t>Search Jobs</a:t>
            </a:r>
            <a:endParaRPr sz="24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39" name="Google Shape;139;p17"/>
          <p:cNvSpPr/>
          <p:nvPr/>
        </p:nvSpPr>
        <p:spPr>
          <a:xfrm>
            <a:off x="7526375" y="2154450"/>
            <a:ext cx="3264000" cy="1383600"/>
          </a:xfrm>
          <a:prstGeom prst="chevron">
            <a:avLst>
              <a:gd fmla="val 50000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Lora"/>
                <a:ea typeface="Lora"/>
                <a:cs typeface="Lora"/>
                <a:sym typeface="Lora"/>
              </a:rPr>
              <a:t>Find Job Posting</a:t>
            </a:r>
            <a:endParaRPr sz="24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40" name="Google Shape;140;p17"/>
          <p:cNvSpPr/>
          <p:nvPr/>
        </p:nvSpPr>
        <p:spPr>
          <a:xfrm>
            <a:off x="362875" y="4733425"/>
            <a:ext cx="2853900" cy="1383600"/>
          </a:xfrm>
          <a:prstGeom prst="chevron">
            <a:avLst>
              <a:gd fmla="val 50000" name="adj"/>
            </a:avLst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Lora"/>
                <a:ea typeface="Lora"/>
                <a:cs typeface="Lora"/>
                <a:sym typeface="Lora"/>
              </a:rPr>
              <a:t>Upload Resume</a:t>
            </a:r>
            <a:endParaRPr sz="24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41" name="Google Shape;141;p17"/>
          <p:cNvSpPr/>
          <p:nvPr/>
        </p:nvSpPr>
        <p:spPr>
          <a:xfrm>
            <a:off x="-1541500" y="4977175"/>
            <a:ext cx="2268000" cy="8961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7"/>
          <p:cNvSpPr/>
          <p:nvPr/>
        </p:nvSpPr>
        <p:spPr>
          <a:xfrm>
            <a:off x="10902725" y="2398200"/>
            <a:ext cx="2268000" cy="8961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7"/>
          <p:cNvSpPr/>
          <p:nvPr/>
        </p:nvSpPr>
        <p:spPr>
          <a:xfrm>
            <a:off x="2710850" y="4733425"/>
            <a:ext cx="3264000" cy="1383600"/>
          </a:xfrm>
          <a:prstGeom prst="chevron">
            <a:avLst>
              <a:gd fmla="val 50000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Submit Application</a:t>
            </a:r>
            <a:endParaRPr sz="24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44" name="Google Shape;144;p17"/>
          <p:cNvSpPr/>
          <p:nvPr/>
        </p:nvSpPr>
        <p:spPr>
          <a:xfrm>
            <a:off x="5465550" y="4733425"/>
            <a:ext cx="3608100" cy="1383600"/>
          </a:xfrm>
          <a:prstGeom prst="chevron">
            <a:avLst>
              <a:gd fmla="val 50000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Receive Email Confirmation</a:t>
            </a:r>
            <a:endParaRPr sz="24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45" name="Google Shape;145;p17"/>
          <p:cNvSpPr/>
          <p:nvPr/>
        </p:nvSpPr>
        <p:spPr>
          <a:xfrm>
            <a:off x="8565125" y="4733425"/>
            <a:ext cx="3432000" cy="1383600"/>
          </a:xfrm>
          <a:prstGeom prst="chevron">
            <a:avLst>
              <a:gd fmla="val 50000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End: </a:t>
            </a:r>
            <a:r>
              <a:rPr lang="en-US" sz="2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Track Application </a:t>
            </a:r>
            <a:endParaRPr sz="2400"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8"/>
          <p:cNvSpPr txBox="1"/>
          <p:nvPr>
            <p:ph type="title"/>
          </p:nvPr>
        </p:nvSpPr>
        <p:spPr>
          <a:xfrm>
            <a:off x="0" y="0"/>
            <a:ext cx="12192000" cy="13836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lay"/>
              <a:buNone/>
            </a:pPr>
            <a:r>
              <a:rPr b="1" lang="en-US" sz="4850"/>
              <a:t>Use Case 2: Job Offerer</a:t>
            </a:r>
            <a:endParaRPr/>
          </a:p>
        </p:txBody>
      </p:sp>
      <p:sp>
        <p:nvSpPr>
          <p:cNvPr id="151" name="Google Shape;151;p18"/>
          <p:cNvSpPr/>
          <p:nvPr/>
        </p:nvSpPr>
        <p:spPr>
          <a:xfrm>
            <a:off x="249475" y="2154450"/>
            <a:ext cx="2562000" cy="1383600"/>
          </a:xfrm>
          <a:prstGeom prst="homePlate">
            <a:avLst>
              <a:gd fmla="val 50000" name="adj"/>
            </a:avLst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Lora"/>
                <a:ea typeface="Lora"/>
                <a:cs typeface="Lora"/>
                <a:sym typeface="Lora"/>
              </a:rPr>
              <a:t>Register</a:t>
            </a:r>
            <a:endParaRPr sz="24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52" name="Google Shape;152;p18"/>
          <p:cNvSpPr/>
          <p:nvPr/>
        </p:nvSpPr>
        <p:spPr>
          <a:xfrm>
            <a:off x="2290550" y="2154450"/>
            <a:ext cx="3023700" cy="1383600"/>
          </a:xfrm>
          <a:prstGeom prst="chevron">
            <a:avLst>
              <a:gd fmla="val 50000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Lora"/>
                <a:ea typeface="Lora"/>
                <a:cs typeface="Lora"/>
                <a:sym typeface="Lora"/>
              </a:rPr>
              <a:t>Create Profile</a:t>
            </a:r>
            <a:endParaRPr sz="24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53" name="Google Shape;153;p18"/>
          <p:cNvSpPr/>
          <p:nvPr/>
        </p:nvSpPr>
        <p:spPr>
          <a:xfrm>
            <a:off x="4794175" y="2154450"/>
            <a:ext cx="3023700" cy="1383600"/>
          </a:xfrm>
          <a:prstGeom prst="chevron">
            <a:avLst>
              <a:gd fmla="val 50000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Lora"/>
                <a:ea typeface="Lora"/>
                <a:cs typeface="Lora"/>
                <a:sym typeface="Lora"/>
              </a:rPr>
              <a:t>Post Job Opening</a:t>
            </a:r>
            <a:endParaRPr sz="24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54" name="Google Shape;154;p18"/>
          <p:cNvSpPr/>
          <p:nvPr/>
        </p:nvSpPr>
        <p:spPr>
          <a:xfrm>
            <a:off x="7296925" y="2154450"/>
            <a:ext cx="3461700" cy="1383600"/>
          </a:xfrm>
          <a:prstGeom prst="chevron">
            <a:avLst>
              <a:gd fmla="val 50000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Lora"/>
                <a:ea typeface="Lora"/>
                <a:cs typeface="Lora"/>
                <a:sym typeface="Lora"/>
              </a:rPr>
              <a:t>Receive Applications</a:t>
            </a:r>
            <a:endParaRPr sz="24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55" name="Google Shape;155;p18"/>
          <p:cNvSpPr/>
          <p:nvPr/>
        </p:nvSpPr>
        <p:spPr>
          <a:xfrm>
            <a:off x="364675" y="4733425"/>
            <a:ext cx="3461700" cy="1383600"/>
          </a:xfrm>
          <a:prstGeom prst="chevron">
            <a:avLst>
              <a:gd fmla="val 50000" name="adj"/>
            </a:avLst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Lora"/>
                <a:ea typeface="Lora"/>
                <a:cs typeface="Lora"/>
                <a:sym typeface="Lora"/>
              </a:rPr>
              <a:t>Filter Applications</a:t>
            </a:r>
            <a:endParaRPr sz="24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56" name="Google Shape;156;p18"/>
          <p:cNvSpPr/>
          <p:nvPr/>
        </p:nvSpPr>
        <p:spPr>
          <a:xfrm>
            <a:off x="-1541500" y="4977175"/>
            <a:ext cx="2268000" cy="8961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8"/>
          <p:cNvSpPr/>
          <p:nvPr/>
        </p:nvSpPr>
        <p:spPr>
          <a:xfrm>
            <a:off x="10857350" y="2398200"/>
            <a:ext cx="2268000" cy="8961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8"/>
          <p:cNvSpPr/>
          <p:nvPr/>
        </p:nvSpPr>
        <p:spPr>
          <a:xfrm>
            <a:off x="3324475" y="4733425"/>
            <a:ext cx="3264000" cy="1383600"/>
          </a:xfrm>
          <a:prstGeom prst="chevron">
            <a:avLst>
              <a:gd fmla="val 50000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Lora"/>
                <a:ea typeface="Lora"/>
                <a:cs typeface="Lora"/>
                <a:sym typeface="Lora"/>
              </a:rPr>
              <a:t>Select Candidates</a:t>
            </a:r>
            <a:endParaRPr sz="24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59" name="Google Shape;159;p18"/>
          <p:cNvSpPr/>
          <p:nvPr/>
        </p:nvSpPr>
        <p:spPr>
          <a:xfrm>
            <a:off x="6113500" y="4733425"/>
            <a:ext cx="3162000" cy="1383600"/>
          </a:xfrm>
          <a:prstGeom prst="chevron">
            <a:avLst>
              <a:gd fmla="val 50000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Lora"/>
                <a:ea typeface="Lora"/>
                <a:cs typeface="Lora"/>
                <a:sym typeface="Lora"/>
              </a:rPr>
              <a:t>Update Candidates</a:t>
            </a:r>
            <a:endParaRPr sz="24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60" name="Google Shape;160;p18"/>
          <p:cNvSpPr/>
          <p:nvPr/>
        </p:nvSpPr>
        <p:spPr>
          <a:xfrm>
            <a:off x="8823600" y="4733425"/>
            <a:ext cx="3264000" cy="1383600"/>
          </a:xfrm>
          <a:prstGeom prst="chevron">
            <a:avLst>
              <a:gd fmla="val 50000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Lora"/>
                <a:ea typeface="Lora"/>
                <a:cs typeface="Lora"/>
                <a:sym typeface="Lora"/>
              </a:rPr>
              <a:t>End: Extend Job Offers</a:t>
            </a:r>
            <a:endParaRPr sz="2400"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D9EEB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/>
          <p:nvPr>
            <p:ph type="title"/>
          </p:nvPr>
        </p:nvSpPr>
        <p:spPr>
          <a:xfrm>
            <a:off x="362850" y="0"/>
            <a:ext cx="3415500" cy="11706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lay"/>
              <a:buNone/>
            </a:pPr>
            <a:r>
              <a:rPr b="1" lang="en-US" sz="6000"/>
              <a:t>The Data</a:t>
            </a:r>
            <a:endParaRPr b="1" sz="6000"/>
          </a:p>
        </p:txBody>
      </p:sp>
      <p:pic>
        <p:nvPicPr>
          <p:cNvPr id="166" name="Google Shape;16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0500" y="0"/>
            <a:ext cx="10070999" cy="685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</a:rPr>
              <a:t>My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0"/>
          <p:cNvSpPr/>
          <p:nvPr/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0"/>
          <p:cNvSpPr/>
          <p:nvPr>
            <p:ph type="title"/>
          </p:nvPr>
        </p:nvSpPr>
        <p:spPr>
          <a:xfrm>
            <a:off x="113400" y="1518600"/>
            <a:ext cx="3696600" cy="3820800"/>
          </a:xfrm>
          <a:prstGeom prst="ellipse">
            <a:avLst/>
          </a:prstGeom>
          <a:solidFill>
            <a:srgbClr val="6D9EEB"/>
          </a:solidFill>
          <a:ln cap="flat" cmpd="thinThick" w="174625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Play"/>
              <a:buNone/>
            </a:pPr>
            <a:r>
              <a:rPr b="1" lang="en-US" sz="5000"/>
              <a:t>The Stack</a:t>
            </a:r>
            <a:endParaRPr b="1" sz="5000"/>
          </a:p>
        </p:txBody>
      </p:sp>
      <p:pic>
        <p:nvPicPr>
          <p:cNvPr id="174" name="Google Shape;174;p20" title="File:React Logo SVG.svg - Wikimedia Commons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0591" y="1621025"/>
            <a:ext cx="1185050" cy="1076826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175" name="Google Shape;175;p20"/>
          <p:cNvSpPr txBox="1"/>
          <p:nvPr/>
        </p:nvSpPr>
        <p:spPr>
          <a:xfrm>
            <a:off x="3912600" y="453425"/>
            <a:ext cx="4366800" cy="10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FrontEnd:</a:t>
            </a:r>
            <a:endParaRPr sz="20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-US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Framework: Next.js / React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-US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Styling: CSS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176" name="Google Shape;176;p20"/>
          <p:cNvSpPr txBox="1"/>
          <p:nvPr/>
        </p:nvSpPr>
        <p:spPr>
          <a:xfrm>
            <a:off x="4005225" y="2958600"/>
            <a:ext cx="3456300" cy="9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Backend:</a:t>
            </a:r>
            <a:endParaRPr sz="20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-US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Framework: Flask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177" name="Google Shape;177;p20"/>
          <p:cNvSpPr txBox="1"/>
          <p:nvPr/>
        </p:nvSpPr>
        <p:spPr>
          <a:xfrm>
            <a:off x="9188425" y="521375"/>
            <a:ext cx="2201700" cy="9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Database:</a:t>
            </a:r>
            <a:endParaRPr sz="20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-US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MySQL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8" name="Google Shape;178;p20"/>
          <p:cNvSpPr txBox="1"/>
          <p:nvPr/>
        </p:nvSpPr>
        <p:spPr>
          <a:xfrm>
            <a:off x="4140600" y="5158950"/>
            <a:ext cx="4366800" cy="14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Repository:</a:t>
            </a:r>
            <a:endParaRPr sz="20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-US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Github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-US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Git for version control system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9" name="Google Shape;179;p20" title="File:Nextjs-logo.svg - Wikipedia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58025" y="1944513"/>
            <a:ext cx="2116127" cy="42985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pic>
        <p:nvPicPr>
          <p:cNvPr id="180" name="Google Shape;180;p20" title="File:Horn flask (PSF).png - Wikimedia Commons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40600" y="3718051"/>
            <a:ext cx="2379654" cy="1265475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pic>
        <p:nvPicPr>
          <p:cNvPr id="181" name="Google Shape;181;p20" title="File:Database-mysql.svg - Wikimedia Commons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269925" y="1462175"/>
            <a:ext cx="1643875" cy="2323898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pic>
        <p:nvPicPr>
          <p:cNvPr id="182" name="Google Shape;182;p20" title="File:Github-desktop-logo-symbol.svg - Wikimedia Commons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372024" y="4983525"/>
            <a:ext cx="1364372" cy="1364372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pic>
        <p:nvPicPr>
          <p:cNvPr id="183" name="Google Shape;183;p20" title="File:Git-logo-black.svg - Wikimedia Commons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372024" y="4439400"/>
            <a:ext cx="1301850" cy="544124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"/>
          <p:cNvSpPr/>
          <p:nvPr/>
        </p:nvSpPr>
        <p:spPr>
          <a:xfrm>
            <a:off x="0" y="0"/>
            <a:ext cx="2013600" cy="68580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1"/>
          <p:cNvSpPr/>
          <p:nvPr>
            <p:ph type="title"/>
          </p:nvPr>
        </p:nvSpPr>
        <p:spPr>
          <a:xfrm>
            <a:off x="335625" y="1215302"/>
            <a:ext cx="3975300" cy="3965400"/>
          </a:xfrm>
          <a:prstGeom prst="ellipse">
            <a:avLst/>
          </a:prstGeom>
          <a:solidFill>
            <a:srgbClr val="6D9EEB"/>
          </a:solidFill>
          <a:ln cap="flat" cmpd="thinThick" w="174625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Play"/>
              <a:buNone/>
            </a:pPr>
            <a:r>
              <a:rPr b="1" lang="en-US"/>
              <a:t>Member Roles</a:t>
            </a:r>
            <a:endParaRPr b="1"/>
          </a:p>
        </p:txBody>
      </p:sp>
      <p:grpSp>
        <p:nvGrpSpPr>
          <p:cNvPr id="190" name="Google Shape;190;p21"/>
          <p:cNvGrpSpPr/>
          <p:nvPr/>
        </p:nvGrpSpPr>
        <p:grpSpPr>
          <a:xfrm>
            <a:off x="8306385" y="1105792"/>
            <a:ext cx="2703910" cy="2092748"/>
            <a:chOff x="3216519" y="1002150"/>
            <a:chExt cx="2027983" cy="1569600"/>
          </a:xfrm>
        </p:grpSpPr>
        <p:sp>
          <p:nvSpPr>
            <p:cNvPr id="191" name="Google Shape;191;p21"/>
            <p:cNvSpPr/>
            <p:nvPr/>
          </p:nvSpPr>
          <p:spPr>
            <a:xfrm flipH="1">
              <a:off x="3216519" y="1002150"/>
              <a:ext cx="1944600" cy="1569600"/>
            </a:xfrm>
            <a:prstGeom prst="round2DiagRect">
              <a:avLst>
                <a:gd fmla="val 0" name="adj1"/>
                <a:gd fmla="val 17764" name="adj2"/>
              </a:avLst>
            </a:prstGeom>
            <a:solidFill>
              <a:srgbClr val="0D5CD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1"/>
            <p:cNvSpPr txBox="1"/>
            <p:nvPr/>
          </p:nvSpPr>
          <p:spPr>
            <a:xfrm>
              <a:off x="3792802" y="1147251"/>
              <a:ext cx="14517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-US" sz="3000">
                  <a:solidFill>
                    <a:schemeClr val="dk1"/>
                  </a:solidFill>
                  <a:latin typeface="Play"/>
                  <a:ea typeface="Play"/>
                  <a:cs typeface="Play"/>
                  <a:sym typeface="Play"/>
                </a:rPr>
                <a:t>Lina</a:t>
              </a:r>
              <a:endParaRPr sz="25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endParaRPr>
            </a:p>
          </p:txBody>
        </p:sp>
        <p:sp>
          <p:nvSpPr>
            <p:cNvPr id="193" name="Google Shape;193;p21"/>
            <p:cNvSpPr txBox="1"/>
            <p:nvPr/>
          </p:nvSpPr>
          <p:spPr>
            <a:xfrm>
              <a:off x="3504664" y="1607153"/>
              <a:ext cx="14517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210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2700">
                  <a:solidFill>
                    <a:schemeClr val="dk1"/>
                  </a:solidFill>
                  <a:latin typeface="Play"/>
                  <a:ea typeface="Play"/>
                  <a:cs typeface="Play"/>
                  <a:sym typeface="Play"/>
                </a:rPr>
                <a:t>Database</a:t>
              </a:r>
              <a:endPara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94" name="Google Shape;194;p21"/>
          <p:cNvGrpSpPr/>
          <p:nvPr/>
        </p:nvGrpSpPr>
        <p:grpSpPr>
          <a:xfrm>
            <a:off x="5720008" y="1105792"/>
            <a:ext cx="2592735" cy="2092748"/>
            <a:chOff x="1271925" y="1002150"/>
            <a:chExt cx="1944600" cy="1569600"/>
          </a:xfrm>
        </p:grpSpPr>
        <p:sp>
          <p:nvSpPr>
            <p:cNvPr id="195" name="Google Shape;195;p21"/>
            <p:cNvSpPr/>
            <p:nvPr/>
          </p:nvSpPr>
          <p:spPr>
            <a:xfrm rot="10800000">
              <a:off x="1271925" y="1002150"/>
              <a:ext cx="1944600" cy="1569600"/>
            </a:xfrm>
            <a:prstGeom prst="round2DiagRect">
              <a:avLst>
                <a:gd fmla="val 0" name="adj1"/>
                <a:gd fmla="val 17764" name="adj2"/>
              </a:avLst>
            </a:prstGeom>
            <a:solidFill>
              <a:srgbClr val="307AF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1"/>
            <p:cNvSpPr txBox="1"/>
            <p:nvPr/>
          </p:nvSpPr>
          <p:spPr>
            <a:xfrm>
              <a:off x="1760057" y="1147251"/>
              <a:ext cx="14517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-US" sz="3000">
                  <a:solidFill>
                    <a:schemeClr val="dk1"/>
                  </a:solidFill>
                  <a:latin typeface="Play"/>
                  <a:ea typeface="Play"/>
                  <a:cs typeface="Play"/>
                  <a:sym typeface="Play"/>
                </a:rPr>
                <a:t>Aila</a:t>
              </a:r>
              <a:endParaRPr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7" name="Google Shape;197;p21"/>
            <p:cNvSpPr txBox="1"/>
            <p:nvPr/>
          </p:nvSpPr>
          <p:spPr>
            <a:xfrm>
              <a:off x="1629516" y="1670670"/>
              <a:ext cx="14517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lang="en-US" sz="2700">
                  <a:solidFill>
                    <a:schemeClr val="dk1"/>
                  </a:solidFill>
                  <a:latin typeface="Play"/>
                  <a:ea typeface="Play"/>
                  <a:cs typeface="Play"/>
                  <a:sym typeface="Play"/>
                </a:rPr>
                <a:t>Frontend</a:t>
              </a:r>
              <a:endParaRPr sz="27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endParaRPr>
            </a:p>
          </p:txBody>
        </p:sp>
      </p:grpSp>
      <p:grpSp>
        <p:nvGrpSpPr>
          <p:cNvPr id="198" name="Google Shape;198;p21"/>
          <p:cNvGrpSpPr/>
          <p:nvPr/>
        </p:nvGrpSpPr>
        <p:grpSpPr>
          <a:xfrm>
            <a:off x="5720008" y="3193777"/>
            <a:ext cx="2592735" cy="2092748"/>
            <a:chOff x="1271925" y="2571750"/>
            <a:chExt cx="1944600" cy="1569600"/>
          </a:xfrm>
        </p:grpSpPr>
        <p:sp>
          <p:nvSpPr>
            <p:cNvPr id="199" name="Google Shape;199;p21"/>
            <p:cNvSpPr/>
            <p:nvPr/>
          </p:nvSpPr>
          <p:spPr>
            <a:xfrm flipH="1">
              <a:off x="1271925" y="2571750"/>
              <a:ext cx="1944600" cy="1569600"/>
            </a:xfrm>
            <a:prstGeom prst="round2DiagRect">
              <a:avLst>
                <a:gd fmla="val 0" name="adj1"/>
                <a:gd fmla="val 17764" name="adj2"/>
              </a:avLst>
            </a:prstGeom>
            <a:solidFill>
              <a:srgbClr val="0D5CD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1"/>
            <p:cNvSpPr txBox="1"/>
            <p:nvPr/>
          </p:nvSpPr>
          <p:spPr>
            <a:xfrm>
              <a:off x="1692424" y="2694829"/>
              <a:ext cx="14517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-US" sz="3000">
                  <a:solidFill>
                    <a:schemeClr val="dk1"/>
                  </a:solidFill>
                  <a:latin typeface="Play"/>
                  <a:ea typeface="Play"/>
                  <a:cs typeface="Play"/>
                  <a:sym typeface="Play"/>
                </a:rPr>
                <a:t>Selma</a:t>
              </a:r>
              <a:endParaRPr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1" name="Google Shape;201;p21"/>
            <p:cNvSpPr txBox="1"/>
            <p:nvPr/>
          </p:nvSpPr>
          <p:spPr>
            <a:xfrm>
              <a:off x="1692424" y="3274227"/>
              <a:ext cx="14517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lang="en-US" sz="2700">
                  <a:solidFill>
                    <a:schemeClr val="dk1"/>
                  </a:solidFill>
                  <a:latin typeface="Play"/>
                  <a:ea typeface="Play"/>
                  <a:cs typeface="Play"/>
                  <a:sym typeface="Play"/>
                </a:rPr>
                <a:t>Backend</a:t>
              </a:r>
              <a:endPara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02" name="Google Shape;202;p21"/>
          <p:cNvGrpSpPr/>
          <p:nvPr/>
        </p:nvGrpSpPr>
        <p:grpSpPr>
          <a:xfrm>
            <a:off x="8306385" y="3193777"/>
            <a:ext cx="2703910" cy="2092748"/>
            <a:chOff x="3216519" y="2571750"/>
            <a:chExt cx="2027983" cy="1569600"/>
          </a:xfrm>
        </p:grpSpPr>
        <p:sp>
          <p:nvSpPr>
            <p:cNvPr id="203" name="Google Shape;203;p21"/>
            <p:cNvSpPr/>
            <p:nvPr/>
          </p:nvSpPr>
          <p:spPr>
            <a:xfrm rot="10800000">
              <a:off x="3216519" y="2571750"/>
              <a:ext cx="1944600" cy="1569600"/>
            </a:xfrm>
            <a:prstGeom prst="round2DiagRect">
              <a:avLst>
                <a:gd fmla="val 0" name="adj1"/>
                <a:gd fmla="val 17764" name="adj2"/>
              </a:avLst>
            </a:prstGeom>
            <a:solidFill>
              <a:srgbClr val="307AF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1"/>
            <p:cNvSpPr txBox="1"/>
            <p:nvPr/>
          </p:nvSpPr>
          <p:spPr>
            <a:xfrm>
              <a:off x="3792802" y="2674419"/>
              <a:ext cx="14517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-US" sz="3000">
                  <a:solidFill>
                    <a:schemeClr val="dk1"/>
                  </a:solidFill>
                  <a:latin typeface="Play"/>
                  <a:ea typeface="Play"/>
                  <a:cs typeface="Play"/>
                  <a:sym typeface="Play"/>
                </a:rPr>
                <a:t>Tej</a:t>
              </a:r>
              <a:endParaRPr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5" name="Google Shape;205;p21"/>
            <p:cNvSpPr txBox="1"/>
            <p:nvPr/>
          </p:nvSpPr>
          <p:spPr>
            <a:xfrm>
              <a:off x="3461169" y="3233415"/>
              <a:ext cx="17001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210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2700">
                  <a:solidFill>
                    <a:schemeClr val="dk1"/>
                  </a:solidFill>
                  <a:latin typeface="Play"/>
                  <a:ea typeface="Play"/>
                  <a:cs typeface="Play"/>
                  <a:sym typeface="Play"/>
                </a:rPr>
                <a:t>Integration</a:t>
              </a:r>
              <a:endPara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