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265" r:id="rId3"/>
    <p:sldId id="257" r:id="rId4"/>
    <p:sldId id="262" r:id="rId5"/>
    <p:sldId id="271" r:id="rId6"/>
    <p:sldId id="269" r:id="rId7"/>
    <p:sldId id="264" r:id="rId8"/>
    <p:sldId id="297" r:id="rId9"/>
    <p:sldId id="300" r:id="rId10"/>
    <p:sldId id="296" r:id="rId11"/>
    <p:sldId id="305" r:id="rId12"/>
    <p:sldId id="303" r:id="rId13"/>
    <p:sldId id="304" r:id="rId14"/>
    <p:sldId id="272" r:id="rId15"/>
    <p:sldId id="291" r:id="rId16"/>
    <p:sldId id="285" r:id="rId17"/>
    <p:sldId id="290" r:id="rId18"/>
    <p:sldId id="299" r:id="rId19"/>
    <p:sldId id="306" r:id="rId20"/>
    <p:sldId id="307" r:id="rId21"/>
    <p:sldId id="277" r:id="rId22"/>
    <p:sldId id="263" r:id="rId23"/>
    <p:sldId id="288" r:id="rId24"/>
    <p:sldId id="30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 autoAdjust="0"/>
    <p:restoredTop sz="84844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92" y="88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2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Здравствуйте! Меня зовут Абзалтдинов Линар, и я представляю работу на тему «Решение задачи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Travelling Thief Problem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эволюционного алгоритма».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способ улучшения маршрута – для каждого города искать оптимальную позицию в маршруте. Чтобы оптимизировать поиск, я каждый город меняю с соседним и проверяю улучшение. Это позволяет не пересчитывать целевую функцию полностью.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улучшения загрузки рюкзака используются также метода. Из одинаковых по весу и стоимости предметов лучше брать те, что находятся ближе к концу маршрута.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способ улучшения рюкзака вычислительно более сложный – для каждого предмета искать те, что одновременно легче, более ценные и находятся ближе к концу маршрута.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6 лет уже предложили множество алгоритмов. Но пока что нет наилучшего.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Предлагаемый мной алгоритм основан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использует оператор 2-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оптимизации маршрута и метод имитации отжига для решения подзадачи о рюкзаке. Когда данный алгоритм останавливается, я последовательно запускаю два оператора улучшения маршрута, а затем в зависимости от общего количества предметов – один из операторов для улучшения загрузки рюкзака. Если решение улучшилось – снова запускаю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CS2SA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обновленным решением.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сравнения я использовал тестовые данные, предложенные авторами задачи, все они имеют 4 составляющие. Всего сгенерировано 9720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тестирования и выбрал 132 - из каждой составляющей я выбрал некоторое подмножество, Маршруты, например, упорядочил по возрастанию городов и выбрал равномерно 11 экземпляров. Аналогично делал для других составляющих.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проводилось с другой модификацией алгоритма, которая запускает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повторно в течение всего лимита времени. Оба алгоритма запускались по 10 раз на каждой задаче с ограничением в 10 минут.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итогам видно, что предложенный алгоритм нашел лучшие решения в более половины случаев, а в среднем и по медианам полученных результатов примерно в 2-2,5 раза предложенный алгоритм лучше, чем хуже.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удостовериться в результатах, был проведен статистический анализ. Так как у нас выборки всего по 10 значений, и они для двух алгоритмов независимы, то был выбран Критерий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Уилкоксона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-Манна-Уитни. Нулевая гипотеза – что распределения выборок одинаковы, альтернативная – что одна выборка доминирует над другой. Примерно в 3 раза чаще новый алгоритм выдает результаты лучше, нежели хуже. Но непонятно с каким уровнем значимости, так как здесь много гипотез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сделана поправка на множественную проверку гипотез – у нас 132 гипотезы, и вероятность ошибки хотя бы в одной увеличивается с ростом гипотез. С поправкой Холма-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бонферрони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получены те же результаты, но теперь с уровнем значимости 0,05 можно утверждать, что предложенный алгоритм в 3 раза чаще лучше, нежели хуже.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задача основана на сложных промышленных задачах, применяемых в логистике и дизайне печатных плат. Их оптимизация может существенно сократить расходы компаниям.</a:t>
            </a:r>
          </a:p>
          <a:p>
            <a:r>
              <a:rPr lang="ru-RU" dirty="0"/>
              <a:t>Эти задачи похожи тем, что не могут быть сведены к одной теоретической задаче, поэтому предложена задача о воре.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5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Итого: было предложено 4 оператора локальной оптимизации. С их помощью предложен новый эволюционный алгоритм на основе существующего, который показывает примерно в 3 раза чаще результаты лучше, чем хуже.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остались нерешенными проблемы, когда никакие из операторов не помогли улучшить решение.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необходимо провести полноценное сравнение с другими алгоритмами, чтобы понимать картину в целом.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Travelling Thief Problem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(или «задача о воре») придумана в 2013 году.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Постановка задачи следующая: Даны 𝑁 городов и 𝑀 предметов, для каждого предмета задан его вес и стоимость, а также указано, в каких городах он находится. Размер рюкзака ограничен, а скорость варьируется от загруженности рюкзака – чем тяжелее, тем медленнее скорость.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Требуется обойти все города по одному разу, «украв» в них предметы таким образом, чтобы они уместились в рюкзак, и при этом максимизировать общий доход, который складывается из стоимостей украденных предметов за вычетом стоимости аренды рюкзака.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задача на самом деле включает в себя две подзадачи – задачу коммивояжера и задачу о рюкзаке. Здесь более формально описаны данные подзадачи.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4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самой задачи о воре есть две постановки, и я исследую первую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Еще у данной задачи есть такая особенность – оптимальные решения каждой из подзадач по-отдельности не гарантируют оптимального решения общей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моей работы – разработать эволюционный алгоритм решения задачи о воре и исследовать его эффективность.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обратил внимание на проблему локальности операторов в задаче о воре. Так, например, в задаче коммивояжера очень распространен оператор 2-opt, который переворачивает некую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подпоследовательность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маршрута. Но он дает нелокальные изменения для задачи о воре.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Аналогично с локальными операторами для задачи о рюкзаке – не всегда применимы к текущей задаче. Поэтому необходимы операторы с более локальными изменениями.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для улучшения маршрута предлагается поделить маршрут на участки небольшой длины (я взял длину 5), на каждом участке перебором найти оптимальное решение.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Важно, что я оптимизирую время в пути с учетом загруженности рюкзака, а не расстояние.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945" y="1435609"/>
            <a:ext cx="8324193" cy="1570350"/>
          </a:xfrm>
        </p:spPr>
        <p:txBody>
          <a:bodyPr>
            <a:normAutofit/>
          </a:bodyPr>
          <a:lstStyle/>
          <a:p>
            <a:r>
              <a:rPr lang="ru-RU" dirty="0"/>
              <a:t>Решение задачи </a:t>
            </a:r>
            <a:br>
              <a:rPr lang="en-US" dirty="0"/>
            </a:br>
            <a:r>
              <a:rPr lang="ru-RU" dirty="0" err="1"/>
              <a:t>Travelling</a:t>
            </a:r>
            <a:r>
              <a:rPr lang="ru-RU" dirty="0"/>
              <a:t> </a:t>
            </a:r>
            <a:r>
              <a:rPr lang="ru-RU" dirty="0" err="1"/>
              <a:t>Thief</a:t>
            </a:r>
            <a:r>
              <a:rPr lang="ru-RU" dirty="0"/>
              <a:t> </a:t>
            </a:r>
            <a:r>
              <a:rPr lang="ru-RU" dirty="0" err="1"/>
              <a:t>Problem</a:t>
            </a:r>
            <a:br>
              <a:rPr lang="en-US" dirty="0"/>
            </a:br>
            <a:r>
              <a:rPr lang="ru-RU" dirty="0"/>
              <a:t> с помощью эволюционного алгоритма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500571"/>
            <a:ext cx="7404538" cy="133418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000" dirty="0"/>
              <a:t>Выполнил: ст. группы </a:t>
            </a:r>
            <a:r>
              <a:rPr lang="en-US" sz="2000" dirty="0"/>
              <a:t>M</a:t>
            </a:r>
            <a:r>
              <a:rPr lang="ru-RU" sz="2000" dirty="0"/>
              <a:t>4239 </a:t>
            </a:r>
            <a:r>
              <a:rPr lang="ru-RU" sz="2000" dirty="0" err="1"/>
              <a:t>ФИТиП</a:t>
            </a:r>
            <a:endParaRPr lang="ru-RU" sz="2000" dirty="0"/>
          </a:p>
          <a:p>
            <a:pPr algn="r">
              <a:lnSpc>
                <a:spcPct val="120000"/>
              </a:lnSpc>
            </a:pPr>
            <a:r>
              <a:rPr lang="ru-RU" sz="2000" dirty="0"/>
              <a:t>Абзалтдинов Л.И.</a:t>
            </a:r>
          </a:p>
          <a:p>
            <a:pPr algn="r">
              <a:lnSpc>
                <a:spcPct val="120000"/>
              </a:lnSpc>
            </a:pPr>
            <a:r>
              <a:rPr lang="ru-RU" sz="2000" dirty="0"/>
              <a:t>Научный руководитель: к.т.н., доц. </a:t>
            </a:r>
            <a:r>
              <a:rPr lang="ru-RU" sz="2000" dirty="0" err="1"/>
              <a:t>ФИТиП</a:t>
            </a:r>
            <a:endParaRPr lang="ru-RU" sz="2000" dirty="0"/>
          </a:p>
          <a:p>
            <a:pPr algn="r"/>
            <a:r>
              <a:rPr lang="ru-RU" sz="2000" dirty="0" err="1"/>
              <a:t>Буздалов</a:t>
            </a:r>
            <a:r>
              <a:rPr lang="ru-RU" sz="2000" dirty="0"/>
              <a:t> М. В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Локальное улучшение маршрута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8" y="1711647"/>
                <a:ext cx="8440221" cy="1867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Clr>
                    <a:srgbClr val="1946BA"/>
                  </a:buClr>
                  <a:buNone/>
                </a:pPr>
                <a:r>
                  <a:rPr lang="ru-RU" sz="2000" dirty="0"/>
                  <a:t>Для каждого города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 делать следующее:</a:t>
                </a:r>
              </a:p>
              <a:p>
                <a:pPr marL="857250" lvl="1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Переместить в соседнюю позицию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(или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)</a:t>
                </a:r>
                <a:r>
                  <a:rPr lang="en-US" sz="2000" dirty="0"/>
                  <a:t> </a:t>
                </a:r>
              </a:p>
              <a:p>
                <a:pPr marL="857250" lvl="1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Пересчитать целевую функцию </a:t>
                </a:r>
                <a:r>
                  <a:rPr lang="en-US" sz="2000" dirty="0"/>
                  <a:t>TTP </a:t>
                </a:r>
                <a:r>
                  <a:rPr lang="ru-RU" sz="2000" dirty="0"/>
                  <a:t>ускоренным методом</a:t>
                </a:r>
                <a:endParaRPr lang="en-US" sz="2000" dirty="0"/>
              </a:p>
              <a:p>
                <a:pPr marL="857250" lvl="1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Если результат стал лучше – запомнить маршрут</a:t>
                </a:r>
              </a:p>
              <a:p>
                <a:pPr marL="857250" lvl="1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Повторить, пока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(или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)</a:t>
                </a: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8" y="1711647"/>
                <a:ext cx="8440221" cy="1867800"/>
              </a:xfrm>
              <a:blipFill>
                <a:blip r:embed="rId3"/>
                <a:stretch>
                  <a:fillRect l="-752" t="-1351" b="-4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57AAD67-499C-944A-808A-B6F172527DB9}"/>
              </a:ext>
            </a:extLst>
          </p:cNvPr>
          <p:cNvSpPr txBox="1"/>
          <p:nvPr/>
        </p:nvSpPr>
        <p:spPr>
          <a:xfrm>
            <a:off x="457199" y="1311160"/>
            <a:ext cx="85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946BA"/>
              </a:buClr>
            </a:pPr>
            <a:r>
              <a:rPr lang="ru-RU" i="1" dirty="0"/>
              <a:t>Вставка каждого города в оптимальную позицию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/>
              <p:nvPr/>
            </p:nvSpPr>
            <p:spPr>
              <a:xfrm>
                <a:off x="1270653" y="3781731"/>
                <a:ext cx="189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53" y="3781731"/>
                <a:ext cx="1896096" cy="369332"/>
              </a:xfrm>
              <a:prstGeom prst="rect">
                <a:avLst/>
              </a:prstGeom>
              <a:blipFill>
                <a:blip r:embed="rId4"/>
                <a:stretch>
                  <a:fillRect l="-2000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EAA423D-DC28-6546-A007-F0E1EA4AA809}"/>
              </a:ext>
            </a:extLst>
          </p:cNvPr>
          <p:cNvSpPr txBox="1"/>
          <p:nvPr/>
        </p:nvSpPr>
        <p:spPr>
          <a:xfrm>
            <a:off x="8119049" y="462028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10</a:t>
            </a:fld>
            <a:r>
              <a:rPr lang="en-US" sz="2800" b="1" dirty="0"/>
              <a:t>/21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FDDFF-B427-4B48-A9DD-9675CD4E7F0F}"/>
              </a:ext>
            </a:extLst>
          </p:cNvPr>
          <p:cNvSpPr txBox="1"/>
          <p:nvPr/>
        </p:nvSpPr>
        <p:spPr>
          <a:xfrm>
            <a:off x="6441896" y="883511"/>
            <a:ext cx="25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(Insertion)</a:t>
            </a:r>
          </a:p>
        </p:txBody>
      </p:sp>
      <p:pic>
        <p:nvPicPr>
          <p:cNvPr id="11" name="Рисунок 10" descr="Изображение выглядит как электроника, клавиатура, компьютер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0F9D21E-899C-A146-B21C-39EC90131DE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3"/>
          <a:stretch/>
        </p:blipFill>
        <p:spPr>
          <a:xfrm>
            <a:off x="5879909" y="3363084"/>
            <a:ext cx="2341880" cy="1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5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Локальное улучшения рюкзака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785938"/>
                <a:ext cx="8165593" cy="224313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Clr>
                    <a:srgbClr val="1946BA"/>
                  </a:buClr>
                  <a:buNone/>
                </a:pPr>
                <a:r>
                  <a:rPr lang="ru-RU" sz="2000" dirty="0" err="1"/>
                  <a:t>Препроцессинг</a:t>
                </a:r>
                <a:r>
                  <a:rPr lang="ru-RU" sz="2000" dirty="0"/>
                  <a:t>: сгруппировать предметы с одинаковыми весами и стоимостями.</a:t>
                </a:r>
              </a:p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Каждую группу предметов отсортировать в порядке появления в городах маршрута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2000" i="1" dirty="0"/>
              </a:p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Переместить предметы из начала маршрута в конец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785938"/>
                <a:ext cx="8165593" cy="2243137"/>
              </a:xfrm>
              <a:blipFill>
                <a:blip r:embed="rId3"/>
                <a:stretch>
                  <a:fillRect l="-778" t="-1695" r="-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57AAD67-499C-944A-808A-B6F172527DB9}"/>
              </a:ext>
            </a:extLst>
          </p:cNvPr>
          <p:cNvSpPr txBox="1"/>
          <p:nvPr/>
        </p:nvSpPr>
        <p:spPr>
          <a:xfrm>
            <a:off x="558349" y="1280099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Clr>
                <a:srgbClr val="1946BA"/>
              </a:buClr>
            </a:pPr>
            <a:r>
              <a:rPr lang="ru-RU" i="1" dirty="0"/>
              <a:t>Из одинаковых предметов лучше брать те, что ближе к концу маршрута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/>
              <p:nvPr/>
            </p:nvSpPr>
            <p:spPr>
              <a:xfrm>
                <a:off x="457200" y="3888583"/>
                <a:ext cx="6580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 худшем случае, реально – быстрее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8583"/>
                <a:ext cx="6580263" cy="369332"/>
              </a:xfrm>
              <a:prstGeom prst="rect">
                <a:avLst/>
              </a:prstGeom>
              <a:blipFill>
                <a:blip r:embed="rId4"/>
                <a:stretch>
                  <a:fillRect l="-772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335CC0A-96E1-6942-8886-9C78686818E5}"/>
              </a:ext>
            </a:extLst>
          </p:cNvPr>
          <p:cNvSpPr txBox="1"/>
          <p:nvPr/>
        </p:nvSpPr>
        <p:spPr>
          <a:xfrm>
            <a:off x="6441896" y="883511"/>
            <a:ext cx="25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(Pack Later)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EFCCE-543C-7947-810D-A48A42DC2C3C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11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041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Локальное улучшения рюкзака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1DE68E-F98C-C74E-BF25-0CB463A7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85938"/>
            <a:ext cx="8165593" cy="22431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Clr>
                <a:srgbClr val="1946BA"/>
              </a:buClr>
              <a:buNone/>
            </a:pPr>
            <a:r>
              <a:rPr lang="ru-RU" sz="2000" dirty="0"/>
              <a:t>Один предмет «лучше» другого, если он одновременно</a:t>
            </a:r>
          </a:p>
          <a:p>
            <a:pPr marL="0" indent="0" algn="just">
              <a:buClr>
                <a:srgbClr val="1946BA"/>
              </a:buClr>
              <a:buNone/>
            </a:pPr>
            <a:r>
              <a:rPr lang="ru-RU" sz="2000" dirty="0"/>
              <a:t>	а) легче</a:t>
            </a:r>
            <a:r>
              <a:rPr lang="en-US" sz="2000" dirty="0"/>
              <a:t>;</a:t>
            </a:r>
            <a:endParaRPr lang="ru-RU" sz="2000" dirty="0"/>
          </a:p>
          <a:p>
            <a:pPr marL="0" indent="0" algn="just">
              <a:buClr>
                <a:srgbClr val="1946BA"/>
              </a:buClr>
              <a:buNone/>
            </a:pPr>
            <a:r>
              <a:rPr lang="ru-RU" sz="2000" dirty="0"/>
              <a:t>	б) дороже</a:t>
            </a:r>
            <a:r>
              <a:rPr lang="en-US" sz="2000" dirty="0"/>
              <a:t>;</a:t>
            </a:r>
            <a:endParaRPr lang="ru-RU" sz="2000" dirty="0"/>
          </a:p>
          <a:p>
            <a:pPr marL="0" indent="0" algn="just">
              <a:buClr>
                <a:srgbClr val="1946BA"/>
              </a:buClr>
              <a:buNone/>
            </a:pPr>
            <a:r>
              <a:rPr lang="ru-RU" sz="2000" dirty="0"/>
              <a:t>	в) находится ближе к концу маршрута</a:t>
            </a:r>
            <a:r>
              <a:rPr lang="en-US" sz="2000" dirty="0"/>
              <a:t>.</a:t>
            </a:r>
            <a:endParaRPr lang="ru-RU" sz="2000" dirty="0"/>
          </a:p>
          <a:p>
            <a:pPr marL="0" indent="0" algn="just">
              <a:buClr>
                <a:srgbClr val="1946BA"/>
              </a:buClr>
              <a:buNone/>
            </a:pPr>
            <a:r>
              <a:rPr lang="ru-RU" sz="2000" dirty="0"/>
              <a:t>Реализация:</a:t>
            </a:r>
          </a:p>
          <a:p>
            <a:pPr marL="457200" indent="-457200" algn="just">
              <a:buClr>
                <a:srgbClr val="1946BA"/>
              </a:buClr>
              <a:buFont typeface="+mj-lt"/>
              <a:buAutoNum type="arabicPeriod"/>
            </a:pPr>
            <a:r>
              <a:rPr lang="ru-RU" sz="2000" dirty="0"/>
              <a:t>Сравним каждый предмет со всеми другими, если он «лучше» – добавим его в план упаковки рюкзака, удалив текущий.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AAD67-499C-944A-808A-B6F172527DB9}"/>
              </a:ext>
            </a:extLst>
          </p:cNvPr>
          <p:cNvSpPr txBox="1"/>
          <p:nvPr/>
        </p:nvSpPr>
        <p:spPr>
          <a:xfrm>
            <a:off x="457199" y="1245896"/>
            <a:ext cx="568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Clr>
                <a:srgbClr val="1946BA"/>
              </a:buClr>
            </a:pPr>
            <a:r>
              <a:rPr lang="ru-RU" i="1" dirty="0"/>
              <a:t>Выбор более «хорошего» предмета вместо текущего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/>
              <p:nvPr/>
            </p:nvSpPr>
            <p:spPr>
              <a:xfrm>
                <a:off x="457199" y="4064916"/>
                <a:ext cx="584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применяется, 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064916"/>
                <a:ext cx="5841536" cy="369332"/>
              </a:xfrm>
              <a:prstGeom prst="rect">
                <a:avLst/>
              </a:prstGeom>
              <a:blipFill>
                <a:blip r:embed="rId3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8C028D0-2409-E44E-93A2-B132BE74A6BD}"/>
              </a:ext>
            </a:extLst>
          </p:cNvPr>
          <p:cNvSpPr txBox="1"/>
          <p:nvPr/>
        </p:nvSpPr>
        <p:spPr>
          <a:xfrm>
            <a:off x="6441896" y="883511"/>
            <a:ext cx="25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(Pack Better)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DC328-9B77-F740-92DC-B90B1A8B491B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12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10154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Существующие алгоритмы решения задачи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1CFC45-3A1C-2B44-80E3-F7B63EC53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7073"/>
            <a:ext cx="4556590" cy="2047237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1946BA"/>
              </a:buClr>
              <a:buNone/>
            </a:pPr>
            <a:r>
              <a:rPr lang="ru-RU" sz="1700" b="1" dirty="0"/>
              <a:t>Алгоритмы, генерирующие единственное решение</a:t>
            </a:r>
            <a:endParaRPr lang="en-US" sz="1700" b="1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Random Local Search (RLS)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(1+1) EA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CS2SA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S1-S5, C1-C6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6BFC49-1094-DC44-90D4-DABC9413225A}"/>
              </a:ext>
            </a:extLst>
          </p:cNvPr>
          <p:cNvSpPr txBox="1">
            <a:spLocks/>
          </p:cNvSpPr>
          <p:nvPr/>
        </p:nvSpPr>
        <p:spPr>
          <a:xfrm>
            <a:off x="5399071" y="1487073"/>
            <a:ext cx="3287729" cy="204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1946BA"/>
              </a:buClr>
              <a:buNone/>
            </a:pPr>
            <a:r>
              <a:rPr lang="ru-RU" sz="1700" b="1" dirty="0" err="1"/>
              <a:t>Меметические</a:t>
            </a:r>
            <a:r>
              <a:rPr lang="ru-RU" sz="1700" b="1" dirty="0"/>
              <a:t> алгоритмы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700" dirty="0"/>
              <a:t>MMAS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700" dirty="0"/>
              <a:t>MATLS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700" dirty="0"/>
              <a:t>MA2B</a:t>
            </a:r>
            <a:endParaRPr lang="ru-RU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EEA36-4A7F-EC4F-A7F8-0EBEB79B3DA4}"/>
              </a:ext>
            </a:extLst>
          </p:cNvPr>
          <p:cNvSpPr txBox="1"/>
          <p:nvPr/>
        </p:nvSpPr>
        <p:spPr>
          <a:xfrm>
            <a:off x="1571307" y="3699074"/>
            <a:ext cx="621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 данный момент не существует наилучшего алгоритма</a:t>
            </a:r>
            <a:r>
              <a:rPr lang="en-US" b="1" baseline="30000" dirty="0"/>
              <a:t>[1]</a:t>
            </a:r>
            <a:r>
              <a:rPr lang="ru-RU" b="1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EC62C-9517-B248-B2C7-AA6288C1B66D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13</a:t>
            </a:fld>
            <a:r>
              <a:rPr lang="en-US" sz="2800" b="1" dirty="0"/>
              <a:t>/21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C4A81-C1F9-C347-94BC-8D947C4EF7E2}"/>
              </a:ext>
            </a:extLst>
          </p:cNvPr>
          <p:cNvSpPr txBox="1"/>
          <p:nvPr/>
        </p:nvSpPr>
        <p:spPr>
          <a:xfrm>
            <a:off x="1832261" y="4592849"/>
            <a:ext cx="4835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1. </a:t>
            </a:r>
            <a:r>
              <a:rPr lang="en-US" sz="1050" dirty="0"/>
              <a:t>M. Wagner et al. A case study of algorithm selection for the traveling thief problem // Journal of Heuristics. – 2017. – P. 1–26.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7458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Схема предлагаемого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159D97F-719E-8047-80BB-6914E5755E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429633"/>
                <a:ext cx="8165593" cy="2345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Запустить алгоритм </a:t>
                </a:r>
                <a:r>
                  <a:rPr lang="en-US" sz="2000" dirty="0"/>
                  <a:t>CS2SA</a:t>
                </a:r>
              </a:p>
              <a:p>
                <a:pPr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Запустить предложенные операторы:</a:t>
                </a:r>
                <a:endParaRPr lang="en-US" sz="2000" dirty="0"/>
              </a:p>
              <a:p>
                <a:pPr lvl="1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en-US" sz="2000" dirty="0"/>
                  <a:t>Optimal Subtour Search</a:t>
                </a:r>
              </a:p>
              <a:p>
                <a:pPr lvl="1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en-US" sz="2000" dirty="0"/>
                  <a:t>Insertion</a:t>
                </a:r>
              </a:p>
              <a:p>
                <a:pPr lvl="1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en-US" sz="2000" dirty="0" err="1"/>
                  <a:t>PackLater</a:t>
                </a:r>
                <a:r>
                  <a:rPr lang="ru-RU" sz="2000" dirty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ru-RU" sz="2000" dirty="0"/>
                  <a:t>или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PackBetter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  <a:p>
                <a:pPr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Если найдено улучшение, то перейти к п. 1 с обновленным решением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159D97F-719E-8047-80BB-6914E5755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29633"/>
                <a:ext cx="8165593" cy="2345723"/>
              </a:xfrm>
              <a:prstGeom prst="rect">
                <a:avLst/>
              </a:prstGeom>
              <a:blipFill>
                <a:blip r:embed="rId4"/>
                <a:stretch>
                  <a:fillRect l="-778" t="-1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09A6C7-686E-C649-A6E9-85E9AEDB37A0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14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18231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BC925-0237-F443-827D-87977A18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FD1AA061-E332-AE46-931F-B4AB501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3E7B1-CA5B-724B-9660-C078D04BD3E1}"/>
              </a:ext>
            </a:extLst>
          </p:cNvPr>
          <p:cNvSpPr txBox="1"/>
          <p:nvPr/>
        </p:nvSpPr>
        <p:spPr>
          <a:xfrm>
            <a:off x="505809" y="2313019"/>
            <a:ext cx="132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81 экземпляр из </a:t>
            </a:r>
            <a:r>
              <a:rPr lang="en-US" dirty="0"/>
              <a:t>TSPLIB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B951-56DD-9445-83DF-40EEBF334F90}"/>
              </a:ext>
            </a:extLst>
          </p:cNvPr>
          <p:cNvSpPr txBox="1"/>
          <p:nvPr/>
        </p:nvSpPr>
        <p:spPr>
          <a:xfrm>
            <a:off x="2314578" y="2313019"/>
            <a:ext cx="240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Uncorr</a:t>
            </a:r>
            <a:endParaRPr lang="en-US" dirty="0"/>
          </a:p>
          <a:p>
            <a:pPr algn="ctr"/>
            <a:r>
              <a:rPr lang="en-US" dirty="0" err="1"/>
              <a:t>uncorr</a:t>
            </a:r>
            <a:r>
              <a:rPr lang="en-US" dirty="0"/>
              <a:t>-similar-weights</a:t>
            </a:r>
          </a:p>
          <a:p>
            <a:pPr algn="ctr"/>
            <a:r>
              <a:rPr lang="en-US" dirty="0"/>
              <a:t>bounded-strongly-</a:t>
            </a:r>
            <a:r>
              <a:rPr lang="en-US" dirty="0" err="1"/>
              <a:t>corr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8A2A6-A7B0-D54C-9B44-699146D3F526}"/>
              </a:ext>
            </a:extLst>
          </p:cNvPr>
          <p:cNvSpPr txBox="1"/>
          <p:nvPr/>
        </p:nvSpPr>
        <p:spPr>
          <a:xfrm>
            <a:off x="656081" y="1596927"/>
            <a:ext cx="10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Маршрут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E67FC-1CBC-D74C-A023-B5FD9DA25E1E}"/>
              </a:ext>
            </a:extLst>
          </p:cNvPr>
          <p:cNvSpPr txBox="1"/>
          <p:nvPr/>
        </p:nvSpPr>
        <p:spPr>
          <a:xfrm>
            <a:off x="2314578" y="1292259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Тип корреляции весов/стоимостей предметов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13DA-3B31-064B-881C-196117B52326}"/>
              </a:ext>
            </a:extLst>
          </p:cNvPr>
          <p:cNvSpPr txBox="1"/>
          <p:nvPr/>
        </p:nvSpPr>
        <p:spPr>
          <a:xfrm>
            <a:off x="4927017" y="1259971"/>
            <a:ext cx="147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Кол-во предметов в городе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DB4E4-0F75-8C44-B5FF-B3F8A2AEB1F2}"/>
              </a:ext>
            </a:extLst>
          </p:cNvPr>
          <p:cNvSpPr txBox="1"/>
          <p:nvPr/>
        </p:nvSpPr>
        <p:spPr>
          <a:xfrm>
            <a:off x="5455648" y="2199489"/>
            <a:ext cx="418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</a:p>
          <a:p>
            <a:pPr algn="ctr"/>
            <a:r>
              <a:rPr lang="ru-RU" dirty="0"/>
              <a:t>3</a:t>
            </a:r>
          </a:p>
          <a:p>
            <a:pPr algn="ctr"/>
            <a:r>
              <a:rPr lang="ru-RU" dirty="0"/>
              <a:t>5</a:t>
            </a:r>
          </a:p>
          <a:p>
            <a:pPr algn="ctr"/>
            <a:r>
              <a:rPr lang="ru-RU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FF06C-2A4A-034F-9267-CB389CFCB27A}"/>
              </a:ext>
            </a:extLst>
          </p:cNvPr>
          <p:cNvSpPr txBox="1"/>
          <p:nvPr/>
        </p:nvSpPr>
        <p:spPr>
          <a:xfrm>
            <a:off x="7227769" y="2309411"/>
            <a:ext cx="41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</a:p>
          <a:p>
            <a:pPr algn="ctr"/>
            <a:r>
              <a:rPr lang="ru-RU" dirty="0"/>
              <a:t>…</a:t>
            </a:r>
          </a:p>
          <a:p>
            <a:pPr algn="ctr"/>
            <a:r>
              <a:rPr lang="ru-RU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D60B3-438E-CE4C-8CA2-EBDC1FD9A058}"/>
              </a:ext>
            </a:extLst>
          </p:cNvPr>
          <p:cNvSpPr txBox="1"/>
          <p:nvPr/>
        </p:nvSpPr>
        <p:spPr>
          <a:xfrm>
            <a:off x="6717875" y="13984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Вместимость</a:t>
            </a:r>
          </a:p>
          <a:p>
            <a:pPr algn="ctr"/>
            <a:r>
              <a:rPr lang="ru-RU" dirty="0"/>
              <a:t>рюкзака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5DEF2-2782-9943-BA4C-53775094A7D9}"/>
              </a:ext>
            </a:extLst>
          </p:cNvPr>
          <p:cNvSpPr txBox="1"/>
          <p:nvPr/>
        </p:nvSpPr>
        <p:spPr>
          <a:xfrm>
            <a:off x="2638810" y="3733394"/>
            <a:ext cx="3866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= 9720 экземпляров </a:t>
            </a:r>
            <a:r>
              <a:rPr lang="en-US" sz="2800" dirty="0"/>
              <a:t>TTP</a:t>
            </a:r>
            <a:endParaRPr lang="ru-RU" sz="2800" dirty="0"/>
          </a:p>
        </p:txBody>
      </p:sp>
      <p:sp>
        <p:nvSpPr>
          <p:cNvPr id="15" name="Открывающая фигурная скобка 14">
            <a:extLst>
              <a:ext uri="{FF2B5EF4-FFF2-40B4-BE49-F238E27FC236}">
                <a16:creationId xmlns:a16="http://schemas.microsoft.com/office/drawing/2014/main" id="{88191CF3-3041-A843-8D1C-1069B4733565}"/>
              </a:ext>
            </a:extLst>
          </p:cNvPr>
          <p:cNvSpPr/>
          <p:nvPr/>
        </p:nvSpPr>
        <p:spPr>
          <a:xfrm>
            <a:off x="422573" y="2270927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ткрывающая фигурная скобка 15">
            <a:extLst>
              <a:ext uri="{FF2B5EF4-FFF2-40B4-BE49-F238E27FC236}">
                <a16:creationId xmlns:a16="http://schemas.microsoft.com/office/drawing/2014/main" id="{EA981860-BBE5-3D42-A93C-2BB9C1616DC0}"/>
              </a:ext>
            </a:extLst>
          </p:cNvPr>
          <p:cNvSpPr/>
          <p:nvPr/>
        </p:nvSpPr>
        <p:spPr>
          <a:xfrm rot="10800000">
            <a:off x="1765934" y="2270926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ткрывающая фигурная скобка 16">
            <a:extLst>
              <a:ext uri="{FF2B5EF4-FFF2-40B4-BE49-F238E27FC236}">
                <a16:creationId xmlns:a16="http://schemas.microsoft.com/office/drawing/2014/main" id="{4CC52A60-F499-274F-9089-0A76EF2BD275}"/>
              </a:ext>
            </a:extLst>
          </p:cNvPr>
          <p:cNvSpPr/>
          <p:nvPr/>
        </p:nvSpPr>
        <p:spPr>
          <a:xfrm>
            <a:off x="2264545" y="2262688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ткрывающая фигурная скобка 17">
            <a:extLst>
              <a:ext uri="{FF2B5EF4-FFF2-40B4-BE49-F238E27FC236}">
                <a16:creationId xmlns:a16="http://schemas.microsoft.com/office/drawing/2014/main" id="{226E42FA-FB0E-D547-8DAD-2005FA081320}"/>
              </a:ext>
            </a:extLst>
          </p:cNvPr>
          <p:cNvSpPr/>
          <p:nvPr/>
        </p:nvSpPr>
        <p:spPr>
          <a:xfrm rot="10800000">
            <a:off x="4650891" y="227697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ткрывающая фигурная скобка 18">
            <a:extLst>
              <a:ext uri="{FF2B5EF4-FFF2-40B4-BE49-F238E27FC236}">
                <a16:creationId xmlns:a16="http://schemas.microsoft.com/office/drawing/2014/main" id="{34A27FBE-1DE8-204C-B72F-566A73DA57FA}"/>
              </a:ext>
            </a:extLst>
          </p:cNvPr>
          <p:cNvSpPr/>
          <p:nvPr/>
        </p:nvSpPr>
        <p:spPr>
          <a:xfrm>
            <a:off x="5356573" y="228367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ткрывающая фигурная скобка 19">
            <a:extLst>
              <a:ext uri="{FF2B5EF4-FFF2-40B4-BE49-F238E27FC236}">
                <a16:creationId xmlns:a16="http://schemas.microsoft.com/office/drawing/2014/main" id="{06A8CEA0-F88F-F74F-AF93-29019CB1ACE5}"/>
              </a:ext>
            </a:extLst>
          </p:cNvPr>
          <p:cNvSpPr/>
          <p:nvPr/>
        </p:nvSpPr>
        <p:spPr>
          <a:xfrm rot="10800000">
            <a:off x="5826287" y="229589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ткрывающая фигурная скобка 20">
            <a:extLst>
              <a:ext uri="{FF2B5EF4-FFF2-40B4-BE49-F238E27FC236}">
                <a16:creationId xmlns:a16="http://schemas.microsoft.com/office/drawing/2014/main" id="{9725A2CC-015B-B242-A296-976E37C079A1}"/>
              </a:ext>
            </a:extLst>
          </p:cNvPr>
          <p:cNvSpPr/>
          <p:nvPr/>
        </p:nvSpPr>
        <p:spPr>
          <a:xfrm>
            <a:off x="7114090" y="2267318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1DB9FEAE-DEB8-D442-B933-156FB3F88053}"/>
              </a:ext>
            </a:extLst>
          </p:cNvPr>
          <p:cNvSpPr/>
          <p:nvPr/>
        </p:nvSpPr>
        <p:spPr>
          <a:xfrm rot="10800000">
            <a:off x="7626235" y="2272054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87CEC-95F0-D445-AFC4-28974B4BDB25}"/>
              </a:ext>
            </a:extLst>
          </p:cNvPr>
          <p:cNvSpPr txBox="1"/>
          <p:nvPr/>
        </p:nvSpPr>
        <p:spPr>
          <a:xfrm>
            <a:off x="1943451" y="25900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21563-5A55-364F-8ADF-C2FAD908B656}"/>
              </a:ext>
            </a:extLst>
          </p:cNvPr>
          <p:cNvSpPr txBox="1"/>
          <p:nvPr/>
        </p:nvSpPr>
        <p:spPr>
          <a:xfrm>
            <a:off x="4939844" y="25856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3F460-820B-EC4F-A63B-3FCBE86BB090}"/>
              </a:ext>
            </a:extLst>
          </p:cNvPr>
          <p:cNvSpPr txBox="1"/>
          <p:nvPr/>
        </p:nvSpPr>
        <p:spPr>
          <a:xfrm>
            <a:off x="6383727" y="25900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28652-118D-BA42-BCC1-C9DC1753A6F0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15</a:t>
            </a:fld>
            <a:r>
              <a:rPr lang="en-US" sz="2800" b="1" dirty="0"/>
              <a:t>/21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095493-3E52-DE4A-BC79-1FA76E6653C1}"/>
              </a:ext>
            </a:extLst>
          </p:cNvPr>
          <p:cNvSpPr txBox="1"/>
          <p:nvPr/>
        </p:nvSpPr>
        <p:spPr>
          <a:xfrm>
            <a:off x="1893906" y="4494127"/>
            <a:ext cx="61593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S. </a:t>
            </a:r>
            <a:r>
              <a:rPr lang="en-US" sz="1050" dirty="0" err="1"/>
              <a:t>Polyakovskiy</a:t>
            </a:r>
            <a:r>
              <a:rPr lang="en-US" sz="1050" dirty="0"/>
              <a:t>, M. R. Bonyadi, M. Wagner, F. Neumann, Z. </a:t>
            </a:r>
            <a:r>
              <a:rPr lang="en-US" sz="1050" dirty="0" err="1"/>
              <a:t>Michalewicz</a:t>
            </a:r>
            <a:r>
              <a:rPr lang="en-US" sz="1050" dirty="0"/>
              <a:t>. A Comprehensive Benchmark Set and Heuristics for the Travelling Thief Problem // Proceedings of Genetic and Evolutionary Computation Conference. – 2014. – P. 477–484.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41016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BC925-0237-F443-827D-87977A18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FD1AA061-E332-AE46-931F-B4AB501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3E7B1-CA5B-724B-9660-C078D04BD3E1}"/>
              </a:ext>
            </a:extLst>
          </p:cNvPr>
          <p:cNvSpPr txBox="1"/>
          <p:nvPr/>
        </p:nvSpPr>
        <p:spPr>
          <a:xfrm>
            <a:off x="493871" y="2359184"/>
            <a:ext cx="132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11 экземпляров из </a:t>
            </a:r>
            <a:r>
              <a:rPr lang="en-US" sz="1600" dirty="0"/>
              <a:t>TSPLIB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B951-56DD-9445-83DF-40EEBF334F90}"/>
              </a:ext>
            </a:extLst>
          </p:cNvPr>
          <p:cNvSpPr txBox="1"/>
          <p:nvPr/>
        </p:nvSpPr>
        <p:spPr>
          <a:xfrm>
            <a:off x="2314578" y="2313019"/>
            <a:ext cx="240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Uncorr</a:t>
            </a:r>
            <a:endParaRPr lang="en-US" dirty="0"/>
          </a:p>
          <a:p>
            <a:pPr algn="ctr"/>
            <a:r>
              <a:rPr lang="en-US" dirty="0" err="1"/>
              <a:t>uncorr</a:t>
            </a:r>
            <a:r>
              <a:rPr lang="en-US" dirty="0"/>
              <a:t>-similar-weights</a:t>
            </a:r>
          </a:p>
          <a:p>
            <a:pPr algn="ctr"/>
            <a:r>
              <a:rPr lang="en-US" dirty="0"/>
              <a:t>bounded-strongly-</a:t>
            </a:r>
            <a:r>
              <a:rPr lang="en-US" dirty="0" err="1"/>
              <a:t>corr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8A2A6-A7B0-D54C-9B44-699146D3F526}"/>
              </a:ext>
            </a:extLst>
          </p:cNvPr>
          <p:cNvSpPr txBox="1"/>
          <p:nvPr/>
        </p:nvSpPr>
        <p:spPr>
          <a:xfrm>
            <a:off x="656081" y="1596927"/>
            <a:ext cx="10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Маршрут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E67FC-1CBC-D74C-A023-B5FD9DA25E1E}"/>
              </a:ext>
            </a:extLst>
          </p:cNvPr>
          <p:cNvSpPr txBox="1"/>
          <p:nvPr/>
        </p:nvSpPr>
        <p:spPr>
          <a:xfrm>
            <a:off x="2314578" y="1292259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Тип корреляции весов/стоимостей предметов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13DA-3B31-064B-881C-196117B52326}"/>
              </a:ext>
            </a:extLst>
          </p:cNvPr>
          <p:cNvSpPr txBox="1"/>
          <p:nvPr/>
        </p:nvSpPr>
        <p:spPr>
          <a:xfrm>
            <a:off x="4927017" y="1259971"/>
            <a:ext cx="147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Кол-во предметов в городе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DB4E4-0F75-8C44-B5FF-B3F8A2AEB1F2}"/>
              </a:ext>
            </a:extLst>
          </p:cNvPr>
          <p:cNvSpPr txBox="1"/>
          <p:nvPr/>
        </p:nvSpPr>
        <p:spPr>
          <a:xfrm>
            <a:off x="5453471" y="2451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</a:p>
          <a:p>
            <a:pPr algn="ctr"/>
            <a:r>
              <a:rPr lang="ru-RU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FF06C-2A4A-034F-9267-CB389CFCB27A}"/>
              </a:ext>
            </a:extLst>
          </p:cNvPr>
          <p:cNvSpPr txBox="1"/>
          <p:nvPr/>
        </p:nvSpPr>
        <p:spPr>
          <a:xfrm>
            <a:off x="7294860" y="2447205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  <a:p>
            <a:pPr algn="ctr"/>
            <a:r>
              <a:rPr lang="ru-RU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D60B3-438E-CE4C-8CA2-EBDC1FD9A058}"/>
              </a:ext>
            </a:extLst>
          </p:cNvPr>
          <p:cNvSpPr txBox="1"/>
          <p:nvPr/>
        </p:nvSpPr>
        <p:spPr>
          <a:xfrm>
            <a:off x="6717875" y="13984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Вместимость</a:t>
            </a:r>
          </a:p>
          <a:p>
            <a:pPr algn="ctr"/>
            <a:r>
              <a:rPr lang="ru-RU" dirty="0"/>
              <a:t>рюкзака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5DEF2-2782-9943-BA4C-53775094A7D9}"/>
              </a:ext>
            </a:extLst>
          </p:cNvPr>
          <p:cNvSpPr txBox="1"/>
          <p:nvPr/>
        </p:nvSpPr>
        <p:spPr>
          <a:xfrm>
            <a:off x="2638810" y="4008327"/>
            <a:ext cx="349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= 132 экземпляра </a:t>
            </a:r>
            <a:r>
              <a:rPr lang="en-US" sz="2800" dirty="0"/>
              <a:t>TTP</a:t>
            </a:r>
            <a:endParaRPr lang="ru-RU" sz="2800" dirty="0"/>
          </a:p>
        </p:txBody>
      </p:sp>
      <p:sp>
        <p:nvSpPr>
          <p:cNvPr id="15" name="Открывающая фигурная скобка 14">
            <a:extLst>
              <a:ext uri="{FF2B5EF4-FFF2-40B4-BE49-F238E27FC236}">
                <a16:creationId xmlns:a16="http://schemas.microsoft.com/office/drawing/2014/main" id="{88191CF3-3041-A843-8D1C-1069B4733565}"/>
              </a:ext>
            </a:extLst>
          </p:cNvPr>
          <p:cNvSpPr/>
          <p:nvPr/>
        </p:nvSpPr>
        <p:spPr>
          <a:xfrm>
            <a:off x="422573" y="2270927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ткрывающая фигурная скобка 15">
            <a:extLst>
              <a:ext uri="{FF2B5EF4-FFF2-40B4-BE49-F238E27FC236}">
                <a16:creationId xmlns:a16="http://schemas.microsoft.com/office/drawing/2014/main" id="{EA981860-BBE5-3D42-A93C-2BB9C1616DC0}"/>
              </a:ext>
            </a:extLst>
          </p:cNvPr>
          <p:cNvSpPr/>
          <p:nvPr/>
        </p:nvSpPr>
        <p:spPr>
          <a:xfrm rot="10800000">
            <a:off x="1765934" y="2270926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ткрывающая фигурная скобка 16">
            <a:extLst>
              <a:ext uri="{FF2B5EF4-FFF2-40B4-BE49-F238E27FC236}">
                <a16:creationId xmlns:a16="http://schemas.microsoft.com/office/drawing/2014/main" id="{4CC52A60-F499-274F-9089-0A76EF2BD275}"/>
              </a:ext>
            </a:extLst>
          </p:cNvPr>
          <p:cNvSpPr/>
          <p:nvPr/>
        </p:nvSpPr>
        <p:spPr>
          <a:xfrm>
            <a:off x="2264545" y="2262688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ткрывающая фигурная скобка 17">
            <a:extLst>
              <a:ext uri="{FF2B5EF4-FFF2-40B4-BE49-F238E27FC236}">
                <a16:creationId xmlns:a16="http://schemas.microsoft.com/office/drawing/2014/main" id="{226E42FA-FB0E-D547-8DAD-2005FA081320}"/>
              </a:ext>
            </a:extLst>
          </p:cNvPr>
          <p:cNvSpPr/>
          <p:nvPr/>
        </p:nvSpPr>
        <p:spPr>
          <a:xfrm rot="10800000">
            <a:off x="4650891" y="227697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ткрывающая фигурная скобка 18">
            <a:extLst>
              <a:ext uri="{FF2B5EF4-FFF2-40B4-BE49-F238E27FC236}">
                <a16:creationId xmlns:a16="http://schemas.microsoft.com/office/drawing/2014/main" id="{34A27FBE-1DE8-204C-B72F-566A73DA57FA}"/>
              </a:ext>
            </a:extLst>
          </p:cNvPr>
          <p:cNvSpPr/>
          <p:nvPr/>
        </p:nvSpPr>
        <p:spPr>
          <a:xfrm>
            <a:off x="5356573" y="228367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ткрывающая фигурная скобка 19">
            <a:extLst>
              <a:ext uri="{FF2B5EF4-FFF2-40B4-BE49-F238E27FC236}">
                <a16:creationId xmlns:a16="http://schemas.microsoft.com/office/drawing/2014/main" id="{06A8CEA0-F88F-F74F-AF93-29019CB1ACE5}"/>
              </a:ext>
            </a:extLst>
          </p:cNvPr>
          <p:cNvSpPr/>
          <p:nvPr/>
        </p:nvSpPr>
        <p:spPr>
          <a:xfrm rot="10800000">
            <a:off x="5826287" y="2295895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ткрывающая фигурная скобка 20">
            <a:extLst>
              <a:ext uri="{FF2B5EF4-FFF2-40B4-BE49-F238E27FC236}">
                <a16:creationId xmlns:a16="http://schemas.microsoft.com/office/drawing/2014/main" id="{9725A2CC-015B-B242-A296-976E37C079A1}"/>
              </a:ext>
            </a:extLst>
          </p:cNvPr>
          <p:cNvSpPr/>
          <p:nvPr/>
        </p:nvSpPr>
        <p:spPr>
          <a:xfrm>
            <a:off x="7114090" y="2267318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1DB9FEAE-DEB8-D442-B933-156FB3F88053}"/>
              </a:ext>
            </a:extLst>
          </p:cNvPr>
          <p:cNvSpPr/>
          <p:nvPr/>
        </p:nvSpPr>
        <p:spPr>
          <a:xfrm rot="10800000">
            <a:off x="7626235" y="2272054"/>
            <a:ext cx="127972" cy="100751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87CEC-95F0-D445-AFC4-28974B4BDB25}"/>
              </a:ext>
            </a:extLst>
          </p:cNvPr>
          <p:cNvSpPr txBox="1"/>
          <p:nvPr/>
        </p:nvSpPr>
        <p:spPr>
          <a:xfrm>
            <a:off x="1943451" y="25900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21563-5A55-364F-8ADF-C2FAD908B656}"/>
              </a:ext>
            </a:extLst>
          </p:cNvPr>
          <p:cNvSpPr txBox="1"/>
          <p:nvPr/>
        </p:nvSpPr>
        <p:spPr>
          <a:xfrm>
            <a:off x="4939844" y="25856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3F460-820B-EC4F-A63B-3FCBE86BB090}"/>
              </a:ext>
            </a:extLst>
          </p:cNvPr>
          <p:cNvSpPr txBox="1"/>
          <p:nvPr/>
        </p:nvSpPr>
        <p:spPr>
          <a:xfrm>
            <a:off x="6383727" y="25900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818-B73E-494E-855F-D0C5DB3FC4D7}"/>
              </a:ext>
            </a:extLst>
          </p:cNvPr>
          <p:cNvSpPr txBox="1"/>
          <p:nvPr/>
        </p:nvSpPr>
        <p:spPr>
          <a:xfrm>
            <a:off x="2506914" y="3546416"/>
            <a:ext cx="385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Для тестирования выбрано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10286-A73E-B149-A89C-93512BC69AD6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16</a:t>
            </a:fld>
            <a:r>
              <a:rPr lang="en-US" sz="2800" b="1" dirty="0"/>
              <a:t>/2</a:t>
            </a:r>
            <a:r>
              <a:rPr lang="ru-RU" sz="2800" b="1" dirty="0"/>
              <a:t>1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DD044C-E7A9-C44C-B9D2-F0C56C78396D}"/>
              </a:ext>
            </a:extLst>
          </p:cNvPr>
          <p:cNvSpPr txBox="1"/>
          <p:nvPr/>
        </p:nvSpPr>
        <p:spPr>
          <a:xfrm>
            <a:off x="1893906" y="4494127"/>
            <a:ext cx="61593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S. </a:t>
            </a:r>
            <a:r>
              <a:rPr lang="en-US" sz="1050" dirty="0" err="1"/>
              <a:t>Polyakovskiy</a:t>
            </a:r>
            <a:r>
              <a:rPr lang="en-US" sz="1050" dirty="0"/>
              <a:t>, M. R. Bonyadi, M. Wagner, F. Neumann, Z. </a:t>
            </a:r>
            <a:r>
              <a:rPr lang="en-US" sz="1050" dirty="0" err="1"/>
              <a:t>Michalewicz</a:t>
            </a:r>
            <a:r>
              <a:rPr lang="en-US" sz="1050" dirty="0"/>
              <a:t>. A Comprehensive Benchmark Set and Heuristics for the Travelling Thief Problem // Proceedings of Genetic and Evolutionary Computation Conference. – 2014. – P. 477–484.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75221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D254F-0544-9D40-B0EF-6A52093F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5" name="Название 1">
            <a:extLst>
              <a:ext uri="{FF2B5EF4-FFF2-40B4-BE49-F238E27FC236}">
                <a16:creationId xmlns:a16="http://schemas.microsoft.com/office/drawing/2014/main" id="{E17A7062-9547-F54C-B535-859DD75B38F7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B7199-1939-6F4E-8889-86A17D5AE858}"/>
              </a:ext>
            </a:extLst>
          </p:cNvPr>
          <p:cNvSpPr txBox="1"/>
          <p:nvPr/>
        </p:nvSpPr>
        <p:spPr>
          <a:xfrm>
            <a:off x="457199" y="1366135"/>
            <a:ext cx="3247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сравнения выбрана модификация </a:t>
            </a:r>
            <a:r>
              <a:rPr lang="en-US" dirty="0"/>
              <a:t>CS2SA</a:t>
            </a:r>
            <a:r>
              <a:rPr lang="ru-RU" dirty="0"/>
              <a:t> с множественным запуском в течение 10 минут – </a:t>
            </a:r>
            <a:r>
              <a:rPr lang="en-US" dirty="0"/>
              <a:t>CS2SA-R</a:t>
            </a:r>
            <a:r>
              <a:rPr lang="en-US" baseline="30000" dirty="0"/>
              <a:t>[1]</a:t>
            </a:r>
            <a:endParaRPr lang="en-US" sz="400" dirty="0"/>
          </a:p>
          <a:p>
            <a:endParaRPr lang="ru-RU" dirty="0"/>
          </a:p>
          <a:p>
            <a:r>
              <a:rPr lang="ru-RU" dirty="0"/>
              <a:t>Ограничение по времени</a:t>
            </a:r>
          </a:p>
          <a:p>
            <a:r>
              <a:rPr lang="ru-RU" dirty="0"/>
              <a:t> – 10 минут</a:t>
            </a:r>
            <a:endParaRPr lang="en-US" sz="400" dirty="0"/>
          </a:p>
          <a:p>
            <a:endParaRPr lang="ru-RU" dirty="0"/>
          </a:p>
          <a:p>
            <a:r>
              <a:rPr lang="ru-RU" dirty="0"/>
              <a:t>Каждая задача тестировалась по 10 раз</a:t>
            </a:r>
            <a:endParaRPr lang="en-US" dirty="0"/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0C1E1FB-270B-9E46-9F45-0776BBBA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83" y="1347597"/>
            <a:ext cx="4966772" cy="3418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D5FC8D-DA50-5A4E-9595-466C8A1AD749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17</a:t>
            </a:fld>
            <a:r>
              <a:rPr lang="en-US" sz="2800" b="1" dirty="0"/>
              <a:t>/2</a:t>
            </a:r>
            <a:r>
              <a:rPr lang="ru-RU" sz="2800" b="1" dirty="0"/>
              <a:t>1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65F8C-EA89-6F4A-A970-289643FA82E6}"/>
              </a:ext>
            </a:extLst>
          </p:cNvPr>
          <p:cNvSpPr txBox="1"/>
          <p:nvPr/>
        </p:nvSpPr>
        <p:spPr>
          <a:xfrm>
            <a:off x="1895584" y="4689868"/>
            <a:ext cx="6159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1. </a:t>
            </a:r>
            <a:r>
              <a:rPr lang="en-US" sz="1050" dirty="0"/>
              <a:t>M. El </a:t>
            </a:r>
            <a:r>
              <a:rPr lang="en-US" sz="1050" dirty="0" err="1"/>
              <a:t>Yafrani</a:t>
            </a:r>
            <a:r>
              <a:rPr lang="en-US" sz="1050" dirty="0"/>
              <a:t>, B. </a:t>
            </a:r>
            <a:r>
              <a:rPr lang="en-US" sz="1050" dirty="0" err="1"/>
              <a:t>Ahiod</a:t>
            </a:r>
            <a:r>
              <a:rPr lang="en-US" sz="1050" dirty="0"/>
              <a:t>. Efficiently Solving the Traveling Thief Problem using Hill Climbing and Simulated Annealing // Information Sciences, Elsevier. – 2018. – P. 231–244.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25643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D254F-0544-9D40-B0EF-6A52093F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5" name="Название 1">
            <a:extLst>
              <a:ext uri="{FF2B5EF4-FFF2-40B4-BE49-F238E27FC236}">
                <a16:creationId xmlns:a16="http://schemas.microsoft.com/office/drawing/2014/main" id="{E17A7062-9547-F54C-B535-859DD75B38F7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Статистический анализ результатов сравнения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B7199-1939-6F4E-8889-86A17D5AE858}"/>
              </a:ext>
            </a:extLst>
          </p:cNvPr>
          <p:cNvSpPr txBox="1"/>
          <p:nvPr/>
        </p:nvSpPr>
        <p:spPr>
          <a:xfrm>
            <a:off x="457198" y="1366135"/>
            <a:ext cx="70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r>
              <a:rPr lang="ru-RU" dirty="0"/>
              <a:t>-Манна-Уитни</a:t>
            </a:r>
            <a:r>
              <a:rPr lang="en-US" dirty="0"/>
              <a:t> (Mann-Whitney U test)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5FC8D-DA50-5A4E-9595-466C8A1AD749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18</a:t>
            </a:fld>
            <a:r>
              <a:rPr lang="en-US" sz="2800" b="1" dirty="0"/>
              <a:t>/2</a:t>
            </a:r>
            <a:r>
              <a:rPr lang="ru-RU" sz="2800" b="1" dirty="0"/>
              <a:t>1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7E893E-03B0-7041-8B18-C363F7BB02CF}"/>
                  </a:ext>
                </a:extLst>
              </p:cNvPr>
              <p:cNvSpPr txBox="1"/>
              <p:nvPr/>
            </p:nvSpPr>
            <p:spPr>
              <a:xfrm>
                <a:off x="1439219" y="1751144"/>
                <a:ext cx="66897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распределения двух выборок одинаковы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результаты предложенного алгоритма,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результаты </a:t>
                </a:r>
                <a:r>
                  <a:rPr lang="en-US" dirty="0"/>
                  <a:t>CS2SA-R</a:t>
                </a:r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=0,0005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уровень значимости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7E893E-03B0-7041-8B18-C363F7BB0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19" y="1751144"/>
                <a:ext cx="6689715" cy="923330"/>
              </a:xfrm>
              <a:prstGeom prst="rect">
                <a:avLst/>
              </a:prstGeom>
              <a:blipFill>
                <a:blip r:embed="rId3"/>
                <a:stretch>
                  <a:fillRect t="-2703" r="-568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089E4758-E532-CE46-A7C6-E509D29EF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601000"/>
                  </p:ext>
                </p:extLst>
              </p:nvPr>
            </p:nvGraphicFramePr>
            <p:xfrm>
              <a:off x="1022277" y="2801022"/>
              <a:ext cx="709944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9722">
                      <a:extLst>
                        <a:ext uri="{9D8B030D-6E8A-4147-A177-3AD203B41FA5}">
                          <a16:colId xmlns:a16="http://schemas.microsoft.com/office/drawing/2014/main" val="3198079733"/>
                        </a:ext>
                      </a:extLst>
                    </a:gridCol>
                    <a:gridCol w="3549722">
                      <a:extLst>
                        <a:ext uri="{9D8B030D-6E8A-4147-A177-3AD203B41FA5}">
                          <a16:colId xmlns:a16="http://schemas.microsoft.com/office/drawing/2014/main" val="652918086"/>
                        </a:ext>
                      </a:extLst>
                    </a:gridCol>
                  </a:tblGrid>
                  <a:tr h="7743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-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доминирование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над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:endParaRPr lang="en-US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принята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в 28 случаях из 132</a:t>
                          </a:r>
                          <a:endParaRPr lang="ru-RU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-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доминирование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над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 принята в 9 случаях из 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2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089E4758-E532-CE46-A7C6-E509D29EF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601000"/>
                  </p:ext>
                </p:extLst>
              </p:nvPr>
            </p:nvGraphicFramePr>
            <p:xfrm>
              <a:off x="1022277" y="2801022"/>
              <a:ext cx="709944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9722">
                      <a:extLst>
                        <a:ext uri="{9D8B030D-6E8A-4147-A177-3AD203B41FA5}">
                          <a16:colId xmlns:a16="http://schemas.microsoft.com/office/drawing/2014/main" val="3198079733"/>
                        </a:ext>
                      </a:extLst>
                    </a:gridCol>
                    <a:gridCol w="3549722">
                      <a:extLst>
                        <a:ext uri="{9D8B030D-6E8A-4147-A177-3AD203B41FA5}">
                          <a16:colId xmlns:a16="http://schemas.microsoft.com/office/drawing/2014/main" val="6529180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57" t="-2740" r="-100357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0357" t="-2740" r="-357" b="-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21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9E99B6B-F0A7-FD44-A5AA-34BA0F4043D3}"/>
              </a:ext>
            </a:extLst>
          </p:cNvPr>
          <p:cNvSpPr txBox="1"/>
          <p:nvPr/>
        </p:nvSpPr>
        <p:spPr>
          <a:xfrm>
            <a:off x="1322392" y="3872228"/>
            <a:ext cx="640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В </a:t>
            </a:r>
            <a:r>
              <a:rPr lang="ru-RU" dirty="0"/>
              <a:t>≈</a:t>
            </a:r>
            <a:r>
              <a:rPr lang="en-US" b="1" dirty="0"/>
              <a:t>3</a:t>
            </a:r>
            <a:r>
              <a:rPr lang="ru-RU" b="1" dirty="0"/>
              <a:t> раза чаще предложенный алгоритм лучше, нежели хуже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51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D254F-0544-9D40-B0EF-6A52093F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5" name="Название 1">
            <a:extLst>
              <a:ext uri="{FF2B5EF4-FFF2-40B4-BE49-F238E27FC236}">
                <a16:creationId xmlns:a16="http://schemas.microsoft.com/office/drawing/2014/main" id="{E17A7062-9547-F54C-B535-859DD75B38F7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Статистический анализ результатов сравнения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B7199-1939-6F4E-8889-86A17D5AE858}"/>
              </a:ext>
            </a:extLst>
          </p:cNvPr>
          <p:cNvSpPr txBox="1"/>
          <p:nvPr/>
        </p:nvSpPr>
        <p:spPr>
          <a:xfrm>
            <a:off x="457199" y="1366135"/>
            <a:ext cx="7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Поправка Холма-Бонферрони </a:t>
            </a:r>
            <a:r>
              <a:rPr lang="en-US" dirty="0"/>
              <a:t>(Holm-Bonferroni correction)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5FC8D-DA50-5A4E-9595-466C8A1AD749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19</a:t>
            </a:fld>
            <a:r>
              <a:rPr lang="en-US" sz="2800" b="1" dirty="0"/>
              <a:t>/2</a:t>
            </a:r>
            <a:r>
              <a:rPr lang="ru-RU" sz="2800" b="1" dirty="0"/>
              <a:t>1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E893E-03B0-7041-8B18-C363F7BB02CF}"/>
              </a:ext>
            </a:extLst>
          </p:cNvPr>
          <p:cNvSpPr txBox="1"/>
          <p:nvPr/>
        </p:nvSpPr>
        <p:spPr>
          <a:xfrm>
            <a:off x="457199" y="1813073"/>
            <a:ext cx="78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больше гипотез – тем больше вероятность ошибки хотя бы в одной.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089E4758-E532-CE46-A7C6-E509D29EF6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2277" y="2801022"/>
              <a:ext cx="709944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9722">
                      <a:extLst>
                        <a:ext uri="{9D8B030D-6E8A-4147-A177-3AD203B41FA5}">
                          <a16:colId xmlns:a16="http://schemas.microsoft.com/office/drawing/2014/main" val="3198079733"/>
                        </a:ext>
                      </a:extLst>
                    </a:gridCol>
                    <a:gridCol w="3549722">
                      <a:extLst>
                        <a:ext uri="{9D8B030D-6E8A-4147-A177-3AD203B41FA5}">
                          <a16:colId xmlns:a16="http://schemas.microsoft.com/office/drawing/2014/main" val="652918086"/>
                        </a:ext>
                      </a:extLst>
                    </a:gridCol>
                  </a:tblGrid>
                  <a:tr h="7743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-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доминирование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над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:endParaRPr lang="en-US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принята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в 28 случаях из 132</a:t>
                          </a:r>
                          <a:endParaRPr lang="ru-RU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rgbClr val="000000"/>
                              </a:solidFill>
                            </a:rPr>
                            <a:t> - </a:t>
                          </a:r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доминирование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rgbClr val="000000"/>
                              </a:solidFill>
                            </a:rPr>
                            <a:t> </a:t>
                          </a:r>
                          <a:r>
                            <a:rPr lang="ru-RU" b="0" baseline="0" dirty="0">
                              <a:solidFill>
                                <a:srgbClr val="000000"/>
                              </a:solidFill>
                            </a:rPr>
                            <a:t>над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:endParaRPr lang="ru-RU" b="0" baseline="0" dirty="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0" dirty="0">
                              <a:solidFill>
                                <a:srgbClr val="000000"/>
                              </a:solidFill>
                            </a:rPr>
                            <a:t> принята в 9 случаях из 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2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089E4758-E532-CE46-A7C6-E509D29EF6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2277" y="2801022"/>
              <a:ext cx="709944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9722">
                      <a:extLst>
                        <a:ext uri="{9D8B030D-6E8A-4147-A177-3AD203B41FA5}">
                          <a16:colId xmlns:a16="http://schemas.microsoft.com/office/drawing/2014/main" val="3198079733"/>
                        </a:ext>
                      </a:extLst>
                    </a:gridCol>
                    <a:gridCol w="3549722">
                      <a:extLst>
                        <a:ext uri="{9D8B030D-6E8A-4147-A177-3AD203B41FA5}">
                          <a16:colId xmlns:a16="http://schemas.microsoft.com/office/drawing/2014/main" val="6529180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7" t="-2740" r="-100357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357" t="-2740" r="-357" b="-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21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99A65-0801-A245-BAE0-CA043E581037}"/>
                  </a:ext>
                </a:extLst>
              </p:cNvPr>
              <p:cNvSpPr txBox="1"/>
              <p:nvPr/>
            </p:nvSpPr>
            <p:spPr>
              <a:xfrm>
                <a:off x="2922060" y="2289914"/>
                <a:ext cx="3299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уровень значимости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99A65-0801-A245-BAE0-CA043E581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60" y="2289914"/>
                <a:ext cx="3299878" cy="369332"/>
              </a:xfrm>
              <a:prstGeom prst="rect">
                <a:avLst/>
              </a:prstGeom>
              <a:blipFill>
                <a:blip r:embed="rId4"/>
                <a:stretch>
                  <a:fillRect t="-6897" r="-766" b="-2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499A8FE-0226-3540-BD13-914511BF0B5C}"/>
              </a:ext>
            </a:extLst>
          </p:cNvPr>
          <p:cNvSpPr txBox="1"/>
          <p:nvPr/>
        </p:nvSpPr>
        <p:spPr>
          <a:xfrm>
            <a:off x="1322392" y="3872228"/>
            <a:ext cx="640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В </a:t>
            </a:r>
            <a:r>
              <a:rPr lang="ru-RU" dirty="0"/>
              <a:t>≈</a:t>
            </a:r>
            <a:r>
              <a:rPr lang="en-US" b="1" dirty="0"/>
              <a:t>3</a:t>
            </a:r>
            <a:r>
              <a:rPr lang="ru-RU" b="1" dirty="0"/>
              <a:t> раза чаще предложенный алгоритм лучше, нежели хуже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67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5">
            <a:extLst>
              <a:ext uri="{FF2B5EF4-FFF2-40B4-BE49-F238E27FC236}">
                <a16:creationId xmlns:a16="http://schemas.microsoft.com/office/drawing/2014/main" id="{0652E0A1-FC5E-8C47-8B39-ED8D4DB85098}"/>
              </a:ext>
            </a:extLst>
          </p:cNvPr>
          <p:cNvSpPr txBox="1">
            <a:spLocks/>
          </p:cNvSpPr>
          <p:nvPr/>
        </p:nvSpPr>
        <p:spPr>
          <a:xfrm>
            <a:off x="518114" y="1373697"/>
            <a:ext cx="8168685" cy="20270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1946BA"/>
              </a:buClr>
              <a:buNone/>
            </a:pPr>
            <a:r>
              <a:rPr lang="ru-RU" dirty="0">
                <a:solidFill>
                  <a:srgbClr val="000000"/>
                </a:solidFill>
              </a:rPr>
              <a:t>Сложные промышленные задачи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Оптимизация транспортировки водных резервуаров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Дизайн печатных плат в сверхбольших интегральных схемах</a:t>
            </a:r>
          </a:p>
          <a:p>
            <a:pPr marL="0" indent="0" algn="just">
              <a:buClr>
                <a:srgbClr val="1946BA"/>
              </a:buClr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 algn="just">
              <a:buClr>
                <a:srgbClr val="1946BA"/>
              </a:buClr>
              <a:buNone/>
            </a:pPr>
            <a:r>
              <a:rPr lang="ru-RU" dirty="0">
                <a:solidFill>
                  <a:srgbClr val="000000"/>
                </a:solidFill>
              </a:rPr>
              <a:t>Они не могут быть сведены полностью к теоретической задаче на 100</a:t>
            </a:r>
            <a:r>
              <a:rPr lang="en-US" dirty="0">
                <a:solidFill>
                  <a:srgbClr val="000000"/>
                </a:solidFill>
              </a:rPr>
              <a:t>%</a:t>
            </a:r>
            <a:endParaRPr lang="en-US" dirty="0"/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93EE-F429-2149-96F8-8C427A118828}"/>
              </a:ext>
            </a:extLst>
          </p:cNvPr>
          <p:cNvSpPr txBox="1"/>
          <p:nvPr/>
        </p:nvSpPr>
        <p:spPr>
          <a:xfrm>
            <a:off x="3130485" y="3893718"/>
            <a:ext cx="288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</a:rPr>
              <a:t>Задача о воре</a:t>
            </a:r>
          </a:p>
        </p:txBody>
      </p:sp>
      <p:sp>
        <p:nvSpPr>
          <p:cNvPr id="11" name="Стрелка вниз 10">
            <a:extLst>
              <a:ext uri="{FF2B5EF4-FFF2-40B4-BE49-F238E27FC236}">
                <a16:creationId xmlns:a16="http://schemas.microsoft.com/office/drawing/2014/main" id="{67B999C9-604C-5044-815B-B541D5194463}"/>
              </a:ext>
            </a:extLst>
          </p:cNvPr>
          <p:cNvSpPr/>
          <p:nvPr/>
        </p:nvSpPr>
        <p:spPr>
          <a:xfrm>
            <a:off x="4378177" y="3315342"/>
            <a:ext cx="387643" cy="5757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азвание 1">
            <a:extLst>
              <a:ext uri="{FF2B5EF4-FFF2-40B4-BE49-F238E27FC236}">
                <a16:creationId xmlns:a16="http://schemas.microsoft.com/office/drawing/2014/main" id="{3F266C1C-901C-E44E-9A6B-55AEB99F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Актуальность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838CA-0670-1D4C-8921-1A983B9F84C0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>
                <a:solidFill>
                  <a:srgbClr val="000000"/>
                </a:solidFill>
              </a:rPr>
              <a:t>2</a:t>
            </a:fld>
            <a:r>
              <a:rPr lang="en-US" sz="2800" b="1" dirty="0">
                <a:solidFill>
                  <a:srgbClr val="000000"/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34616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Выводы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BB360-FBB0-8541-A93C-C580ED38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413" y="1347597"/>
            <a:ext cx="7458076" cy="2819751"/>
          </a:xfrm>
        </p:spPr>
        <p:txBody>
          <a:bodyPr>
            <a:noAutofit/>
          </a:bodyPr>
          <a:lstStyle/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b="1" u="sng" dirty="0"/>
              <a:t>Достигнуто:</a:t>
            </a:r>
            <a:endParaRPr lang="en-US" sz="1800" b="1" u="sng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dirty="0"/>
              <a:t>Предложено 4 оператора локальной оптимизации</a:t>
            </a:r>
            <a:r>
              <a:rPr lang="en-US" sz="1800" dirty="0"/>
              <a:t>;</a:t>
            </a:r>
            <a:endParaRPr lang="ru-RU" sz="1800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dirty="0"/>
              <a:t>Разработан эволюционный алгоритм, который показывает примерно в 3</a:t>
            </a:r>
            <a:r>
              <a:rPr lang="en-US" sz="1800" dirty="0"/>
              <a:t> </a:t>
            </a:r>
            <a:r>
              <a:rPr lang="ru-RU" sz="1800" dirty="0"/>
              <a:t>раза чаще результаты лучше, нежели хуже</a:t>
            </a:r>
            <a:r>
              <a:rPr lang="en-US" sz="1800" dirty="0"/>
              <a:t>.</a:t>
            </a:r>
            <a:endParaRPr lang="en-US" sz="1800" b="1" u="sng" dirty="0"/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b="1" u="sng" dirty="0"/>
              <a:t>Дальнейшая работа:</a:t>
            </a:r>
            <a:endParaRPr lang="en-US" sz="1800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dirty="0"/>
              <a:t>Провести полноценное сравнение с другими существующими алгоритмами</a:t>
            </a:r>
            <a:r>
              <a:rPr lang="en-US" sz="1800" dirty="0"/>
              <a:t>;</a:t>
            </a:r>
            <a:endParaRPr lang="ru-RU" sz="1800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800" dirty="0"/>
              <a:t>Выяснить проблемы в задачах, где не найдены улучшения.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CC786-A370-7D44-9A6F-41B13E569CBA}"/>
              </a:ext>
            </a:extLst>
          </p:cNvPr>
          <p:cNvSpPr txBox="1"/>
          <p:nvPr/>
        </p:nvSpPr>
        <p:spPr>
          <a:xfrm>
            <a:off x="8075489" y="4609299"/>
            <a:ext cx="106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59519F-3228-3C40-B35C-2DB45F9904E8}" type="slidenum">
              <a:rPr lang="en-US" sz="2800" b="1" smtClean="0"/>
              <a:t>20</a:t>
            </a:fld>
            <a:r>
              <a:rPr lang="en-US" sz="2800" b="1" dirty="0"/>
              <a:t>/2</a:t>
            </a:r>
            <a:r>
              <a:rPr lang="ru-RU" sz="2800" b="1" dirty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10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Публикации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BB360-FBB0-8541-A93C-C580ED38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473" y="1487073"/>
            <a:ext cx="6318503" cy="2819751"/>
          </a:xfrm>
        </p:spPr>
        <p:txBody>
          <a:bodyPr>
            <a:noAutofit/>
          </a:bodyPr>
          <a:lstStyle/>
          <a:p>
            <a:pPr lvl="0" hangingPunct="0"/>
            <a:r>
              <a:rPr lang="ru-RU" sz="1400" i="1" dirty="0"/>
              <a:t>Абзалтдинов Л.И</a:t>
            </a:r>
            <a:r>
              <a:rPr lang="ru-RU" sz="1400" dirty="0"/>
              <a:t>. Решение задачи о воре с помощью эволюционного алгоритма // Неделя науки </a:t>
            </a:r>
            <a:r>
              <a:rPr lang="ru-RU" sz="1400" dirty="0" err="1"/>
              <a:t>СПбПУ</a:t>
            </a:r>
            <a:r>
              <a:rPr lang="ru-RU" sz="1400" dirty="0"/>
              <a:t> : материалы научной конференции с международным участием. Институт компьютерных наук и технологий. – СПб. : Изд-во </a:t>
            </a:r>
            <a:r>
              <a:rPr lang="ru-RU" sz="1400" dirty="0" err="1"/>
              <a:t>Политехн</a:t>
            </a:r>
            <a:r>
              <a:rPr lang="ru-RU" sz="1400" dirty="0"/>
              <a:t>. ун-та, 2018. – с. 41-42.</a:t>
            </a:r>
          </a:p>
          <a:p>
            <a:pPr lvl="0" hangingPunct="0"/>
            <a:endParaRPr lang="ru-RU" sz="1400" dirty="0"/>
          </a:p>
          <a:p>
            <a:pPr lvl="0" hangingPunct="0"/>
            <a:r>
              <a:rPr lang="ru-RU" sz="1400" i="1" dirty="0"/>
              <a:t>Абзалтдинов Л.И</a:t>
            </a:r>
            <a:r>
              <a:rPr lang="ru-RU" sz="1400" dirty="0"/>
              <a:t>. Эволюционный алгоритм для решения задачи </a:t>
            </a:r>
            <a:r>
              <a:rPr lang="ru-RU" sz="1400" dirty="0" err="1"/>
              <a:t>Travelling</a:t>
            </a:r>
            <a:r>
              <a:rPr lang="ru-RU" sz="1400" dirty="0"/>
              <a:t> </a:t>
            </a:r>
            <a:r>
              <a:rPr lang="ru-RU" sz="1400" dirty="0" err="1"/>
              <a:t>Thief</a:t>
            </a:r>
            <a:r>
              <a:rPr lang="ru-RU" sz="1400" dirty="0"/>
              <a:t> </a:t>
            </a:r>
            <a:r>
              <a:rPr lang="ru-RU" sz="1400" dirty="0" err="1"/>
              <a:t>Problem</a:t>
            </a:r>
            <a:r>
              <a:rPr lang="ru-RU" sz="1400" dirty="0"/>
              <a:t> // Сборник тезисов докладов конгресса молодых ученых. Электронное издание. - 2019 [Электронный ресурс]. - Режим доступа: </a:t>
            </a:r>
            <a:r>
              <a:rPr lang="ru-RU" sz="1400" dirty="0" err="1"/>
              <a:t>https</a:t>
            </a:r>
            <a:r>
              <a:rPr lang="ru-RU" sz="1400" dirty="0"/>
              <a:t>://</a:t>
            </a:r>
            <a:r>
              <a:rPr lang="ru-RU" sz="1400" dirty="0" err="1"/>
              <a:t>kmu.itmo.ru</a:t>
            </a:r>
            <a:r>
              <a:rPr lang="ru-RU" sz="1400" dirty="0"/>
              <a:t>/</a:t>
            </a:r>
            <a:r>
              <a:rPr lang="ru-RU" sz="1400" dirty="0" err="1"/>
              <a:t>digests</a:t>
            </a:r>
            <a:r>
              <a:rPr lang="ru-RU" sz="1400" dirty="0"/>
              <a:t>/</a:t>
            </a:r>
            <a:r>
              <a:rPr lang="ru-RU" sz="1400" dirty="0" err="1"/>
              <a:t>article</a:t>
            </a:r>
            <a:r>
              <a:rPr lang="ru-RU" sz="1400" dirty="0"/>
              <a:t>/668, </a:t>
            </a:r>
            <a:r>
              <a:rPr lang="ru-RU" sz="1400" dirty="0" err="1"/>
              <a:t>своб</a:t>
            </a:r>
            <a:r>
              <a:rPr lang="ru-RU" sz="1400" dirty="0"/>
              <a:t>.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200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Быстрый пересчет целевой функции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153274C-942B-0048-A5CC-E2657064D3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00087" y="1760694"/>
                <a:ext cx="7329488" cy="152543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П,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𝑝𝑟𝑜𝑓𝑖𝑡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box>
                                <m:box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box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Clr>
                    <a:srgbClr val="1946BA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текущий накопленный вес предметов</a:t>
                </a:r>
              </a:p>
              <a:p>
                <a:pPr marL="0" indent="0" algn="ctr">
                  <a:buClr>
                    <a:srgbClr val="1946BA"/>
                  </a:buClr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153274C-942B-0048-A5CC-E2657064D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0087" y="1760694"/>
                <a:ext cx="7329488" cy="1525431"/>
              </a:xfrm>
              <a:blipFill>
                <a:blip r:embed="rId3"/>
                <a:stretch>
                  <a:fillRect t="-78512" b="-87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80626A8-31F3-DC43-A205-FC1F6613A58D}"/>
              </a:ext>
            </a:extLst>
          </p:cNvPr>
          <p:cNvSpPr txBox="1"/>
          <p:nvPr/>
        </p:nvSpPr>
        <p:spPr>
          <a:xfrm>
            <a:off x="457200" y="1325112"/>
            <a:ext cx="44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1946BA"/>
              </a:buClr>
            </a:pPr>
            <a:r>
              <a:rPr lang="ru-RU" i="1" dirty="0"/>
              <a:t>При неизменном плане упаковки рюкзака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66AA0-E100-3A4F-A9C9-9CC0A97F2B87}"/>
              </a:ext>
            </a:extLst>
          </p:cNvPr>
          <p:cNvSpPr txBox="1"/>
          <p:nvPr/>
        </p:nvSpPr>
        <p:spPr>
          <a:xfrm>
            <a:off x="2657476" y="1802657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FEBCF7-09F9-4349-BF3E-F587FEBBA06B}"/>
                  </a:ext>
                </a:extLst>
              </p:cNvPr>
              <p:cNvSpPr txBox="1"/>
              <p:nvPr/>
            </p:nvSpPr>
            <p:spPr>
              <a:xfrm>
                <a:off x="786855" y="3500427"/>
                <a:ext cx="71559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Вес предметов в городах не изменяется </a:t>
                </a:r>
                <a:r>
                  <a:rPr lang="en-US" sz="2000" dirty="0"/>
                  <a:t>=&gt; </a:t>
                </a:r>
                <a:r>
                  <a:rPr lang="ru-RU" sz="2000" dirty="0"/>
                  <a:t>при изменении подпоследовательности маршрута длины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пересчет целевой     </a:t>
                </a:r>
                <a:r>
                  <a:rPr lang="en-US" sz="2000" dirty="0"/>
                  <a:t> </a:t>
                </a:r>
                <a:r>
                  <a:rPr lang="ru-RU" sz="2000" dirty="0"/>
                  <a:t>функции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FEBCF7-09F9-4349-BF3E-F587FEBB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55" y="3500427"/>
                <a:ext cx="7155951" cy="1015663"/>
              </a:xfrm>
              <a:prstGeom prst="rect">
                <a:avLst/>
              </a:prstGeom>
              <a:blipFill>
                <a:blip r:embed="rId4"/>
                <a:stretch>
                  <a:fillRect t="-3750" r="-3191"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5F3B031-00D8-1649-A4D0-B97D41A1DF05}"/>
              </a:ext>
            </a:extLst>
          </p:cNvPr>
          <p:cNvSpPr txBox="1"/>
          <p:nvPr/>
        </p:nvSpPr>
        <p:spPr>
          <a:xfrm>
            <a:off x="2614611" y="2571923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6680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487073"/>
                <a:ext cx="8037577" cy="2943225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b="1" u="sng" dirty="0"/>
                  <a:t>Дано:</a:t>
                </a: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Имеется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1700" dirty="0"/>
                  <a:t> городов и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1700" dirty="0"/>
                  <a:t> предметов, для каждого предмета задан его вес, </a:t>
                </a:r>
                <a:r>
                  <a:rPr lang="en-US" sz="1700" dirty="0"/>
                  <a:t>       </a:t>
                </a:r>
                <a:r>
                  <a:rPr lang="ru-RU" sz="1700" dirty="0"/>
                  <a:t>стоимость и в каких городах он находится</a:t>
                </a: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Вор берет в аренду рюкзак ограниченной вместимости</a:t>
                </a: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Скорость передвижения вора зависит от веса рюкзака</a:t>
                </a:r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b="1" u="sng" dirty="0"/>
                  <a:t>Требуется</a:t>
                </a:r>
                <a:r>
                  <a:rPr lang="ru-RU" sz="1700" dirty="0"/>
                  <a:t> обойти все города по одному разу, «украв» в них предметы таким образом, чтобы они уместились в рюкзак, и при этом </a:t>
                </a:r>
                <a:r>
                  <a:rPr lang="ru-RU" sz="1700" u="sng" dirty="0"/>
                  <a:t>максимизировать общий доход, который складывается из стоимостей украденных предметов за вычетом стоимости аренды рюкзака</a:t>
                </a:r>
                <a:r>
                  <a:rPr lang="ru-RU" sz="1700" dirty="0"/>
                  <a:t>. </a:t>
                </a:r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1700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487073"/>
                <a:ext cx="8037577" cy="2943225"/>
              </a:xfrm>
              <a:blipFill>
                <a:blip r:embed="rId3"/>
                <a:stretch>
                  <a:fillRect l="-474" t="-429" r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BC925-0237-F443-827D-87977A18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/N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FD1AA061-E332-AE46-931F-B4AB501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1BA00-E6D9-9D48-BD83-82B159AA68B2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3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487073"/>
                <a:ext cx="3811401" cy="312150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1946BA"/>
                  </a:buClr>
                  <a:buNone/>
                </a:pPr>
                <a:r>
                  <a:rPr lang="en-US" sz="1700" b="1" u="sng" dirty="0"/>
                  <a:t>TSP (</a:t>
                </a:r>
                <a:r>
                  <a:rPr lang="ru-RU" sz="1700" b="1" u="sng" dirty="0"/>
                  <a:t>подзадача коммивояжера</a:t>
                </a:r>
                <a:r>
                  <a:rPr lang="en-US" sz="1700" b="1" u="sng" dirty="0"/>
                  <a:t>)</a:t>
                </a:r>
                <a:r>
                  <a:rPr lang="ru-RU" sz="1700" b="1" u="sng" dirty="0"/>
                  <a:t>:</a:t>
                </a:r>
                <a:r>
                  <a:rPr lang="ru-RU" sz="1700" dirty="0"/>
                  <a:t> </a:t>
                </a:r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Дано:</a:t>
                </a:r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Число городов: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Матрица расстояний между городами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1700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Решение:</a:t>
                </a:r>
                <a:endParaRPr lang="ru-RU" sz="17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e>
                    </m:acc>
                    <m:r>
                      <a:rPr lang="ru-RU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</a:t>
                </a:r>
                <a:r>
                  <a:rPr lang="ru-RU" sz="1700" dirty="0"/>
                  <a:t>–</a:t>
                </a:r>
                <a:r>
                  <a:rPr lang="en-US" sz="1700" dirty="0"/>
                  <a:t> </a:t>
                </a:r>
                <a:r>
                  <a:rPr lang="ru-RU" sz="1700" dirty="0"/>
                  <a:t>кратчайший замкнутый маршрут передвижения вора,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- </a:t>
                </a:r>
                <a:r>
                  <a:rPr lang="ru-RU" sz="1700" dirty="0"/>
                  <a:t> номер города</a:t>
                </a:r>
              </a:p>
              <a:p>
                <a:pPr marL="0" indent="0" algn="just">
                  <a:buClr>
                    <a:srgbClr val="1946BA"/>
                  </a:buClr>
                  <a:buNone/>
                </a:pPr>
                <a:endParaRPr lang="ru-RU" sz="1700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487073"/>
                <a:ext cx="3811401" cy="3121503"/>
              </a:xfrm>
              <a:blipFill>
                <a:blip r:embed="rId3"/>
                <a:stretch>
                  <a:fillRect l="-1000" t="-405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BC925-0237-F443-827D-87977A18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FD1AA061-E332-AE46-931F-B4AB501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Математическая модель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71FEF7-BD44-FE47-8DD3-EFDDDF379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87073"/>
                <a:ext cx="4114800" cy="31215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rgbClr val="1946BA"/>
                  </a:buClr>
                  <a:buFontTx/>
                  <a:buNone/>
                </a:pPr>
                <a:r>
                  <a:rPr lang="en-US" sz="1700" b="1" u="sng" dirty="0"/>
                  <a:t>KP</a:t>
                </a:r>
                <a:r>
                  <a:rPr lang="ru-RU" sz="1700" b="1" u="sng" dirty="0"/>
                  <a:t> (подзадача о рюкзаке):</a:t>
                </a:r>
                <a:r>
                  <a:rPr lang="ru-RU" sz="1700" dirty="0"/>
                  <a:t> </a:t>
                </a:r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Дано:</a:t>
                </a:r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Количество предметов: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Вес каждого предмета: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Стоимость каждого предмета: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7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Вместительность рюкзака: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ru-RU" sz="1700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700" dirty="0"/>
                  <a:t>Решение:</a:t>
                </a:r>
                <a:endParaRPr lang="ru-RU" sz="17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ru-RU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</a:t>
                </a:r>
                <a:r>
                  <a:rPr lang="ru-RU" sz="1700" dirty="0"/>
                  <a:t>–</a:t>
                </a:r>
                <a:r>
                  <a:rPr lang="en-US" sz="1700" dirty="0"/>
                  <a:t> </a:t>
                </a:r>
                <a:r>
                  <a:rPr lang="ru-RU" sz="1700" dirty="0"/>
                  <a:t>бинарный вектор предметов, который показывает, какие из предметов собраны</a:t>
                </a:r>
              </a:p>
              <a:p>
                <a:pPr marL="0" indent="0" algn="just">
                  <a:buClr>
                    <a:srgbClr val="1946BA"/>
                  </a:buClr>
                  <a:buFontTx/>
                  <a:buNone/>
                </a:pPr>
                <a:endParaRPr lang="ru-RU" sz="1700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7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71FEF7-BD44-FE47-8DD3-EFDDDF37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7073"/>
                <a:ext cx="4114800" cy="3121503"/>
              </a:xfrm>
              <a:prstGeom prst="rect">
                <a:avLst/>
              </a:prstGeom>
              <a:blipFill>
                <a:blip r:embed="rId5"/>
                <a:stretch>
                  <a:fillRect l="-926" t="-405" r="-617" b="-80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05CCA93-C528-0447-9CFF-6A9C38B292E7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4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3952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47473" y="1301329"/>
                <a:ext cx="8339326" cy="281975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1946BA"/>
                  </a:buClr>
                  <a:buNone/>
                </a:pPr>
                <a:r>
                  <a:rPr lang="en-US" sz="1400" b="1" dirty="0"/>
                  <a:t>TTP</a:t>
                </a:r>
                <a:r>
                  <a:rPr lang="ru-RU" sz="1400" b="1" baseline="-25000" dirty="0"/>
                  <a:t>1</a:t>
                </a:r>
                <a:r>
                  <a:rPr lang="en-US" sz="1400" b="1" dirty="0"/>
                  <a:t> (</a:t>
                </a:r>
                <a:r>
                  <a:rPr lang="ru-RU" sz="1400" b="1" dirty="0"/>
                  <a:t>задача о воре</a:t>
                </a:r>
                <a:r>
                  <a:rPr lang="en-US" sz="1400" b="1" dirty="0"/>
                  <a:t>)</a:t>
                </a:r>
                <a:r>
                  <a:rPr lang="en-US" sz="1400" b="1" baseline="30000" dirty="0"/>
                  <a:t>[1]</a:t>
                </a:r>
                <a:r>
                  <a:rPr lang="ru-RU" sz="1400" b="1" dirty="0"/>
                  <a:t>:</a:t>
                </a:r>
                <a:r>
                  <a:rPr lang="ru-RU" sz="1400" dirty="0"/>
                  <a:t> </a:t>
                </a:r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400" dirty="0"/>
                  <a:t>Дано:</a:t>
                </a: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400" dirty="0"/>
                  <a:t>Доступность предмета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в каждом городе: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sz="1400" dirty="0"/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400" dirty="0"/>
                  <a:t>Скорость вора: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box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1400" dirty="0"/>
                  <a:t> – текущий вес рюкзака</a:t>
                </a:r>
              </a:p>
              <a:p>
                <a:pPr lvl="1" algn="just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1400" dirty="0"/>
                  <a:t>Стоимость аренды рюкзака: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за ед. времени</a:t>
                </a:r>
                <a:endParaRPr lang="en-US" sz="1400" dirty="0"/>
              </a:p>
              <a:p>
                <a:pPr algn="just">
                  <a:buClr>
                    <a:srgbClr val="1946BA"/>
                  </a:buClr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Найти</a:t>
                </a:r>
              </a:p>
              <a:p>
                <a:pPr lvl="1" algn="just">
                  <a:buClr>
                    <a:srgbClr val="1946BA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e>
                    </m:acc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–</a:t>
                </a:r>
                <a:r>
                  <a:rPr lang="en-US" sz="1400" dirty="0"/>
                  <a:t> </a:t>
                </a:r>
                <a:r>
                  <a:rPr lang="ru-RU" sz="1400" dirty="0"/>
                  <a:t>маршрут передвижения вора,</a:t>
                </a:r>
                <a:endParaRPr lang="en-US" sz="1400" dirty="0"/>
              </a:p>
              <a:p>
                <a:pPr lvl="1" algn="just">
                  <a:buClr>
                    <a:srgbClr val="1946BA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 ∪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1400" dirty="0"/>
                  <a:t> – план упаковки предметов,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показывает, из какого города предмет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должен быть «украден»</a:t>
                </a:r>
              </a:p>
              <a:p>
                <a:pPr algn="just">
                  <a:buClr>
                    <a:srgbClr val="1946BA"/>
                  </a:buClr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Критерий оптимизации:</a:t>
                </a:r>
              </a:p>
              <a:p>
                <a:pPr marL="457200" lvl="1" indent="0" algn="ctr">
                  <a:buClr>
                    <a:srgbClr val="1946BA"/>
                  </a:buClr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П,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П,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ru-RU" sz="1400" i="1" dirty="0"/>
              </a:p>
              <a:p>
                <a:pPr algn="just"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7473" y="1301329"/>
                <a:ext cx="8339326" cy="2819751"/>
              </a:xfrm>
              <a:blipFill>
                <a:blip r:embed="rId3"/>
                <a:stretch>
                  <a:fillRect l="-152" r="-152" b="-3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BC925-0237-F443-827D-87977A18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FD1AA061-E332-AE46-931F-B4AB501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Математическая модель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9BB7EF0-2A25-704B-9650-27770CC4D591}"/>
                  </a:ext>
                </a:extLst>
              </p:cNvPr>
              <p:cNvSpPr/>
              <p:nvPr/>
            </p:nvSpPr>
            <p:spPr>
              <a:xfrm>
                <a:off x="1965959" y="4121080"/>
                <a:ext cx="49349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1946BA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ru-RU" sz="1400" dirty="0"/>
                  <a:t> – общая стоимость собранных предметов,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rgbClr val="1946BA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400" dirty="0"/>
                  <a:t> – </a:t>
                </a:r>
                <a:r>
                  <a:rPr lang="ru-RU" sz="1400" dirty="0"/>
                  <a:t>время прохождения маршрута</a:t>
                </a: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9BB7EF0-2A25-704B-9650-27770CC4D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59" y="4121080"/>
                <a:ext cx="4934903" cy="523220"/>
              </a:xfrm>
              <a:prstGeom prst="rect">
                <a:avLst/>
              </a:prstGeom>
              <a:blipFill>
                <a:blip r:embed="rId4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E1D724-CA4E-E84C-A16A-E07DEA87A0D5}"/>
              </a:ext>
            </a:extLst>
          </p:cNvPr>
          <p:cNvSpPr txBox="1"/>
          <p:nvPr/>
        </p:nvSpPr>
        <p:spPr>
          <a:xfrm>
            <a:off x="1871663" y="4688802"/>
            <a:ext cx="67511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</a:rPr>
              <a:t>1. M. R. </a:t>
            </a:r>
            <a:r>
              <a:rPr lang="en-GB" sz="1050" dirty="0" err="1">
                <a:solidFill>
                  <a:srgbClr val="000000"/>
                </a:solidFill>
              </a:rPr>
              <a:t>Bonyadi</a:t>
            </a:r>
            <a:r>
              <a:rPr lang="en-GB" sz="1050" dirty="0">
                <a:solidFill>
                  <a:srgbClr val="000000"/>
                </a:solidFill>
              </a:rPr>
              <a:t>, Z. </a:t>
            </a:r>
            <a:r>
              <a:rPr lang="en-GB" sz="1050" dirty="0" err="1">
                <a:solidFill>
                  <a:srgbClr val="000000"/>
                </a:solidFill>
              </a:rPr>
              <a:t>Michalewicz</a:t>
            </a:r>
            <a:r>
              <a:rPr lang="en-GB" sz="1050" dirty="0">
                <a:solidFill>
                  <a:srgbClr val="000000"/>
                </a:solidFill>
              </a:rPr>
              <a:t>, and L. Barone. The travelling thief problem: The first step in the transition from theoretical problems to realistic problems. // IEEE Congress on Evolutionary Computation, pp. 1037–1044, 2013</a:t>
            </a:r>
            <a:endParaRPr lang="ru-RU" sz="105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B0B0E-358B-8C4F-99DF-3AD0099DA771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5</a:t>
            </a:fld>
            <a:r>
              <a:rPr lang="en-US" sz="2800" b="1" dirty="0"/>
              <a:t>/21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0833D-C162-9E4C-B69E-F28043C92406}"/>
                  </a:ext>
                </a:extLst>
              </p:cNvPr>
              <p:cNvSpPr txBox="1"/>
              <p:nvPr/>
            </p:nvSpPr>
            <p:spPr>
              <a:xfrm>
                <a:off x="6900862" y="3837257"/>
                <a:ext cx="2017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Сложность</a:t>
                </a:r>
                <a:r>
                  <a:rPr lang="en-US" sz="1400" dirty="0"/>
                  <a:t> –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0833D-C162-9E4C-B69E-F28043C92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62" y="3837257"/>
                <a:ext cx="2017107" cy="307777"/>
              </a:xfrm>
              <a:prstGeom prst="rect">
                <a:avLst/>
              </a:prstGeom>
              <a:blipFill>
                <a:blip r:embed="rId5"/>
                <a:stretch>
                  <a:fillRect l="-625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67B76799-8412-1644-814E-2E516BE87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05217"/>
            <a:ext cx="7278624" cy="231250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u="sng" dirty="0"/>
              <a:t>Задачи: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Выполнить аналитический обзор методов решения задачи о воре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Предложить локальные операторы для решения задачи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Разработать эволюционный алгоритм решения задачи о воре 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Провести сравнение эффективности решения задачи о воре разработанным алгоритмом по сравнению с существующими решениями</a:t>
            </a:r>
          </a:p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7E0F55EF-372E-F84C-8F65-91B91057B1B2}"/>
              </a:ext>
            </a:extLst>
          </p:cNvPr>
          <p:cNvSpPr txBox="1">
            <a:spLocks/>
          </p:cNvSpPr>
          <p:nvPr/>
        </p:nvSpPr>
        <p:spPr>
          <a:xfrm>
            <a:off x="457199" y="1373697"/>
            <a:ext cx="7608013" cy="74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ru-RU" sz="2000" u="sng" dirty="0"/>
              <a:t>Цель</a:t>
            </a:r>
            <a:r>
              <a:rPr lang="ru-RU" sz="2000" dirty="0"/>
              <a:t>: Разработка эволюционного алгоритма для решения задачи о воре и исследование его эффективности</a:t>
            </a:r>
          </a:p>
        </p:txBody>
      </p:sp>
      <p:sp>
        <p:nvSpPr>
          <p:cNvPr id="11" name="Название 1">
            <a:extLst>
              <a:ext uri="{FF2B5EF4-FFF2-40B4-BE49-F238E27FC236}">
                <a16:creationId xmlns:a16="http://schemas.microsoft.com/office/drawing/2014/main" id="{7BF02ACA-96D7-6D4D-A047-87197B6E7AB4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Цель и задачи работы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44B6-BFF8-0446-A02B-F8A538259DD6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6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829ED-9E75-DA4E-B83A-FB4C3D045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B02132-1DC4-5342-B3D1-6C450FBD0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7597"/>
            <a:ext cx="8037577" cy="2943225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Оператор </a:t>
            </a:r>
            <a:r>
              <a:rPr lang="en-US" sz="1700" dirty="0"/>
              <a:t>2-OPT</a:t>
            </a:r>
            <a:r>
              <a:rPr lang="ru-RU" sz="1700" dirty="0"/>
              <a:t> – переворачивает некоторую </a:t>
            </a:r>
            <a:r>
              <a:rPr lang="ru-RU" sz="1700" dirty="0" err="1"/>
              <a:t>подпоследовательность</a:t>
            </a:r>
            <a:r>
              <a:rPr lang="ru-RU" sz="1700" dirty="0"/>
              <a:t> маршрута.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В </a:t>
            </a:r>
            <a:r>
              <a:rPr lang="en-US" sz="1700" dirty="0"/>
              <a:t>TSP </a:t>
            </a:r>
            <a:r>
              <a:rPr lang="ru-RU" sz="1700" dirty="0"/>
              <a:t>имеет широкое применение</a:t>
            </a:r>
            <a:r>
              <a:rPr lang="en-US" sz="1700" dirty="0"/>
              <a:t> </a:t>
            </a:r>
            <a:r>
              <a:rPr lang="ru-RU" sz="1700" dirty="0"/>
              <a:t>и хорошие результаты</a:t>
            </a:r>
            <a:r>
              <a:rPr lang="en-US" sz="1700" baseline="30000" dirty="0"/>
              <a:t>[1]</a:t>
            </a:r>
            <a:endParaRPr lang="ru-RU" sz="1700" dirty="0"/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Для </a:t>
            </a:r>
            <a:r>
              <a:rPr lang="en-US" sz="1700" dirty="0"/>
              <a:t>TTP </a:t>
            </a:r>
            <a:r>
              <a:rPr lang="ru-RU" sz="1700" dirty="0"/>
              <a:t>сильно влияет на решение – важна последовательность городов</a:t>
            </a:r>
            <a:endParaRPr lang="en-US" sz="1700" dirty="0"/>
          </a:p>
        </p:txBody>
      </p:sp>
      <p:pic>
        <p:nvPicPr>
          <p:cNvPr id="11" name="Рисунок 10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2D1308E9-BC2B-A742-978C-EEEC53E1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7" y="2571750"/>
            <a:ext cx="5015429" cy="1522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483DB2-7C46-E74C-92B8-E99599AFC7FB}"/>
              </a:ext>
            </a:extLst>
          </p:cNvPr>
          <p:cNvSpPr txBox="1"/>
          <p:nvPr/>
        </p:nvSpPr>
        <p:spPr>
          <a:xfrm>
            <a:off x="2044558" y="4529110"/>
            <a:ext cx="6159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1. </a:t>
            </a:r>
            <a:r>
              <a:rPr lang="en-US" sz="1050" dirty="0"/>
              <a:t>M. Englert, H. </a:t>
            </a:r>
            <a:r>
              <a:rPr lang="en-US" sz="1050" dirty="0" err="1"/>
              <a:t>Röglin</a:t>
            </a:r>
            <a:r>
              <a:rPr lang="en-US" sz="1050" dirty="0"/>
              <a:t>, and B. </a:t>
            </a:r>
            <a:r>
              <a:rPr lang="en-US" sz="1050" dirty="0" err="1"/>
              <a:t>Vöcking</a:t>
            </a:r>
            <a:r>
              <a:rPr lang="en-US" sz="1050" dirty="0"/>
              <a:t>. Worst case and probabilistic analysis of the 2-opt algorithm for the TSP. </a:t>
            </a:r>
            <a:r>
              <a:rPr lang="en-US" sz="1050" dirty="0" err="1"/>
              <a:t>Algorithmica</a:t>
            </a:r>
            <a:r>
              <a:rPr lang="en-US" sz="1050" dirty="0"/>
              <a:t>, 68(1):190–264, 2014.</a:t>
            </a:r>
            <a:endParaRPr lang="ru-RU" sz="1050" dirty="0"/>
          </a:p>
        </p:txBody>
      </p:sp>
      <p:sp>
        <p:nvSpPr>
          <p:cNvPr id="13" name="Название 1">
            <a:extLst>
              <a:ext uri="{FF2B5EF4-FFF2-40B4-BE49-F238E27FC236}">
                <a16:creationId xmlns:a16="http://schemas.microsoft.com/office/drawing/2014/main" id="{C26578A9-21BF-DC4A-9370-00D087EAED5E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Проблема локальности операторов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D14EA-6D0E-B64D-B11C-AFADCBAEDD23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7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84682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829ED-9E75-DA4E-B83A-FB4C3D045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B02132-1DC4-5342-B3D1-6C450FBD0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7597"/>
            <a:ext cx="8037577" cy="2943225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Оператор </a:t>
            </a:r>
            <a:r>
              <a:rPr lang="en-US" sz="1700" dirty="0" err="1"/>
              <a:t>BitFlip</a:t>
            </a:r>
            <a:r>
              <a:rPr lang="ru-RU" sz="1700" dirty="0"/>
              <a:t> – меняет статус случайного предмета в рюкзаке.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В </a:t>
            </a:r>
            <a:r>
              <a:rPr lang="en-US" sz="1700" dirty="0"/>
              <a:t>KP </a:t>
            </a:r>
            <a:r>
              <a:rPr lang="ru-RU" sz="1700" dirty="0"/>
              <a:t>придает небольшое изменение</a:t>
            </a:r>
          </a:p>
          <a:p>
            <a:pPr lvl="1" algn="just">
              <a:buClr>
                <a:srgbClr val="1946BA"/>
              </a:buClr>
              <a:buFont typeface="Arial" pitchFamily="34" charset="0"/>
              <a:buChar char="•"/>
            </a:pPr>
            <a:r>
              <a:rPr lang="ru-RU" sz="1700" dirty="0"/>
              <a:t>Для </a:t>
            </a:r>
            <a:r>
              <a:rPr lang="en-US" sz="1700" dirty="0"/>
              <a:t>TTP </a:t>
            </a:r>
            <a:r>
              <a:rPr lang="ru-RU" sz="1700" dirty="0"/>
              <a:t>может сильно повлиять – если предмет будет взят в начале маршрута</a:t>
            </a:r>
            <a:endParaRPr lang="en-US" sz="1700" dirty="0"/>
          </a:p>
        </p:txBody>
      </p:sp>
      <p:sp>
        <p:nvSpPr>
          <p:cNvPr id="13" name="Название 1">
            <a:extLst>
              <a:ext uri="{FF2B5EF4-FFF2-40B4-BE49-F238E27FC236}">
                <a16:creationId xmlns:a16="http://schemas.microsoft.com/office/drawing/2014/main" id="{C26578A9-21BF-DC4A-9370-00D087EAED5E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Проблема локальности операторов</a:t>
            </a:r>
          </a:p>
        </p:txBody>
      </p:sp>
      <p:pic>
        <p:nvPicPr>
          <p:cNvPr id="7" name="Рисунок 6" descr="Изображение выглядит как клавиатур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241A25E-59C4-2E4A-A97D-76131716CC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50" y="2791801"/>
            <a:ext cx="2182495" cy="788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339D2D-4C4E-D84C-BED5-69C08E3B3223}"/>
              </a:ext>
            </a:extLst>
          </p:cNvPr>
          <p:cNvSpPr txBox="1"/>
          <p:nvPr/>
        </p:nvSpPr>
        <p:spPr>
          <a:xfrm>
            <a:off x="2057528" y="3890712"/>
            <a:ext cx="5028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Необходимы более локальные операторы!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1FCD8-A1C2-5942-9F94-85AFDCB37E3E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8</a:t>
            </a:fld>
            <a:r>
              <a:rPr lang="en-US" sz="2800" b="1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1191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1906C-2DD1-554F-B812-16E58912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US" dirty="0"/>
          </a:p>
        </p:txBody>
      </p:sp>
      <p:sp>
        <p:nvSpPr>
          <p:cNvPr id="10" name="Название 1">
            <a:extLst>
              <a:ext uri="{FF2B5EF4-FFF2-40B4-BE49-F238E27FC236}">
                <a16:creationId xmlns:a16="http://schemas.microsoft.com/office/drawing/2014/main" id="{E90FCF93-F2F4-0745-BE90-9D1555EFE265}"/>
              </a:ext>
            </a:extLst>
          </p:cNvPr>
          <p:cNvSpPr txBox="1">
            <a:spLocks/>
          </p:cNvSpPr>
          <p:nvPr/>
        </p:nvSpPr>
        <p:spPr>
          <a:xfrm>
            <a:off x="457200" y="72711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Локальное улучшение маршрута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8" y="1711647"/>
                <a:ext cx="8440221" cy="18678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Поделить маршрут на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 err="1"/>
                  <a:t>подпоследовательностей</a:t>
                </a:r>
                <a:r>
                  <a:rPr lang="ru-RU" sz="2000" dirty="0"/>
                  <a:t> небольшой длины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Сгенерировать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ru-RU" sz="2000" dirty="0"/>
                  <a:t> перестановок для каждой подпоследовательности маршрута</a:t>
                </a:r>
                <a:endParaRPr lang="en-US" sz="2000" dirty="0"/>
              </a:p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r>
                  <a:rPr lang="ru-RU" sz="2000" dirty="0"/>
                  <a:t>Выбрать наилучшую перестановку городов в каждой подпоследовательности    (</a:t>
                </a:r>
                <a:r>
                  <a:rPr lang="ru-RU" sz="1900" b="1" dirty="0"/>
                  <a:t>оптимизация </a:t>
                </a:r>
                <a:r>
                  <a:rPr lang="en-US" sz="1900" b="1" dirty="0"/>
                  <a:t>TTP (</a:t>
                </a:r>
                <a:r>
                  <a:rPr lang="ru-RU" sz="1900" b="1" dirty="0"/>
                  <a:t>не </a:t>
                </a:r>
                <a:r>
                  <a:rPr lang="en-US" sz="1900" b="1" dirty="0"/>
                  <a:t>TSP!) </a:t>
                </a:r>
                <a:r>
                  <a:rPr lang="ru-RU" sz="1900" b="1" dirty="0"/>
                  <a:t>с заданным рюкзаком</a:t>
                </a:r>
                <a:r>
                  <a:rPr lang="ru-RU" sz="2000" dirty="0"/>
                  <a:t>)</a:t>
                </a:r>
              </a:p>
              <a:p>
                <a:pPr marL="457200" indent="-457200" algn="just">
                  <a:buClr>
                    <a:srgbClr val="1946BA"/>
                  </a:buClr>
                  <a:buFont typeface="+mj-lt"/>
                  <a:buAutoNum type="arabicPeriod"/>
                </a:pPr>
                <a:endParaRPr lang="ru-RU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1DE68E-F98C-C74E-BF25-0CB463A70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8" y="1711647"/>
                <a:ext cx="8440221" cy="1867800"/>
              </a:xfrm>
              <a:blipFill>
                <a:blip r:embed="rId3"/>
                <a:stretch>
                  <a:fillRect l="-752" t="-23649" r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57AAD67-499C-944A-808A-B6F172527DB9}"/>
              </a:ext>
            </a:extLst>
          </p:cNvPr>
          <p:cNvSpPr txBox="1"/>
          <p:nvPr/>
        </p:nvSpPr>
        <p:spPr>
          <a:xfrm>
            <a:off x="457199" y="1311160"/>
            <a:ext cx="85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946BA"/>
              </a:buClr>
            </a:pPr>
            <a:r>
              <a:rPr lang="ru-RU" i="1" dirty="0"/>
              <a:t>Оптимизация </a:t>
            </a:r>
            <a:r>
              <a:rPr lang="ru-RU" i="1" dirty="0" err="1"/>
              <a:t>подпоследовательностей</a:t>
            </a:r>
            <a:r>
              <a:rPr lang="ru-RU" i="1" dirty="0"/>
              <a:t> маршрута небольшой длины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/>
              <p:nvPr/>
            </p:nvSpPr>
            <p:spPr>
              <a:xfrm>
                <a:off x="965085" y="3758831"/>
                <a:ext cx="215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/>
                  <a:t>Сложность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5AE2DF-61EE-5F4C-B0B9-F913A557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85" y="3758831"/>
                <a:ext cx="2155398" cy="369332"/>
              </a:xfrm>
              <a:prstGeom prst="rect">
                <a:avLst/>
              </a:prstGeom>
              <a:blipFill>
                <a:blip r:embed="rId4"/>
                <a:stretch>
                  <a:fillRect l="-1754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EAA423D-DC28-6546-A007-F0E1EA4AA809}"/>
              </a:ext>
            </a:extLst>
          </p:cNvPr>
          <p:cNvSpPr txBox="1"/>
          <p:nvPr/>
        </p:nvSpPr>
        <p:spPr>
          <a:xfrm>
            <a:off x="8273159" y="460929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59519F-3228-3C40-B35C-2DB45F9904E8}" type="slidenum">
              <a:rPr lang="en-US" sz="2800" b="1" smtClean="0"/>
              <a:t>9</a:t>
            </a:fld>
            <a:r>
              <a:rPr lang="en-US" sz="2800" b="1" dirty="0"/>
              <a:t>/21</a:t>
            </a:r>
          </a:p>
        </p:txBody>
      </p:sp>
      <p:pic>
        <p:nvPicPr>
          <p:cNvPr id="5" name="Рисунок 4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FDB3E166-F27C-1B47-BBD5-A752D3709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025" y="3594594"/>
            <a:ext cx="4673600" cy="1435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FDDFF-B427-4B48-A9DD-9675CD4E7F0F}"/>
              </a:ext>
            </a:extLst>
          </p:cNvPr>
          <p:cNvSpPr txBox="1"/>
          <p:nvPr/>
        </p:nvSpPr>
        <p:spPr>
          <a:xfrm>
            <a:off x="6441896" y="883511"/>
            <a:ext cx="25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(Optimal Subtour Search)</a:t>
            </a:r>
          </a:p>
        </p:txBody>
      </p:sp>
    </p:spTree>
    <p:extLst>
      <p:ext uri="{BB962C8B-B14F-4D97-AF65-F5344CB8AC3E}">
        <p14:creationId xmlns:p14="http://schemas.microsoft.com/office/powerpoint/2010/main" val="2566673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</TotalTime>
  <Words>2472</Words>
  <Application>Microsoft Macintosh PowerPoint</Application>
  <PresentationFormat>Экран (16:9)</PresentationFormat>
  <Paragraphs>293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Cover</vt:lpstr>
      <vt:lpstr>1_Cover</vt:lpstr>
      <vt:lpstr>Решение задачи  Travelling Thief Problem  с помощью эволюционного алгоритма</vt:lpstr>
      <vt:lpstr>Актуальность</vt:lpstr>
      <vt:lpstr>Постановка задачи</vt:lpstr>
      <vt:lpstr>Математическая модель (1/2)</vt:lpstr>
      <vt:lpstr>Математическая модель (2/2)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Тестовые данные</vt:lpstr>
      <vt:lpstr>Тестовые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Абзалтдинов Линар Ильдарович</cp:lastModifiedBy>
  <cp:revision>166</cp:revision>
  <cp:lastPrinted>2019-06-10T21:33:32Z</cp:lastPrinted>
  <dcterms:created xsi:type="dcterms:W3CDTF">2014-06-27T12:30:22Z</dcterms:created>
  <dcterms:modified xsi:type="dcterms:W3CDTF">2020-04-18T14:42:46Z</dcterms:modified>
</cp:coreProperties>
</file>