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3" r:id="rId10"/>
    <p:sldId id="260" r:id="rId11"/>
    <p:sldId id="262" r:id="rId12"/>
    <p:sldId id="264" r:id="rId13"/>
    <p:sldId id="265" r:id="rId14"/>
    <p:sldId id="266" r:id="rId15"/>
    <p:sldId id="268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4C664C-D188-496E-BEA9-574F587E5D04}" v="1" dt="2023-04-27T10:49:54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9"/>
  </p:normalViewPr>
  <p:slideViewPr>
    <p:cSldViewPr snapToGrid="0">
      <p:cViewPr varScale="1">
        <p:scale>
          <a:sx n="105" d="100"/>
          <a:sy n="105" d="100"/>
        </p:scale>
        <p:origin x="1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t Cahit YAŞA" userId="S::ahmet.yasa@cbu.edu.tr::843f5b1d-1de2-4793-a014-93e4029f392e" providerId="AD" clId="Web-{9E4C664C-D188-496E-BEA9-574F587E5D04}"/>
    <pc:docChg chg="modSld">
      <pc:chgData name="Ahmet Cahit YAŞA" userId="S::ahmet.yasa@cbu.edu.tr::843f5b1d-1de2-4793-a014-93e4029f392e" providerId="AD" clId="Web-{9E4C664C-D188-496E-BEA9-574F587E5D04}" dt="2023-04-27T10:49:54.119" v="0" actId="1076"/>
      <pc:docMkLst>
        <pc:docMk/>
      </pc:docMkLst>
      <pc:sldChg chg="modSp">
        <pc:chgData name="Ahmet Cahit YAŞA" userId="S::ahmet.yasa@cbu.edu.tr::843f5b1d-1de2-4793-a014-93e4029f392e" providerId="AD" clId="Web-{9E4C664C-D188-496E-BEA9-574F587E5D04}" dt="2023-04-27T10:49:54.119" v="0" actId="1076"/>
        <pc:sldMkLst>
          <pc:docMk/>
          <pc:sldMk cId="2813164567" sldId="262"/>
        </pc:sldMkLst>
        <pc:picChg chg="mod">
          <ac:chgData name="Ahmet Cahit YAŞA" userId="S::ahmet.yasa@cbu.edu.tr::843f5b1d-1de2-4793-a014-93e4029f392e" providerId="AD" clId="Web-{9E4C664C-D188-496E-BEA9-574F587E5D04}" dt="2023-04-27T10:49:54.119" v="0" actId="1076"/>
          <ac:picMkLst>
            <pc:docMk/>
            <pc:sldMk cId="2813164567" sldId="262"/>
            <ac:picMk id="4098" creationId="{FE447F05-AE69-45E4-8E36-6B6E8BFCA7E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545AE-85AA-42CB-AE32-43EA7F2C1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BB55A-FB48-4EF6-A7F7-C404D3767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DC406-26BC-407B-8023-2B04C75B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B993-8C50-4208-9EFA-C2ED03D3619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C70CA-14D2-4202-A90C-FEE1A909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79246-26A4-4FB6-A963-A94C273B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771A-B609-47EF-AFF4-6E9A2C60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ACF7-46AF-41A1-9FD4-73A334C99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95611-2F02-4EF9-88C3-0583A62C3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AC643-B4EE-4A5F-94D0-0261DEC40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B993-8C50-4208-9EFA-C2ED03D3619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83F18-9A5E-413C-8F25-08A82A401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14FEC-9AFB-4425-9FB0-76AB1886A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771A-B609-47EF-AFF4-6E9A2C60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3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C82741-5CA9-4066-82DA-CADE962C8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2D18F-316A-4D91-A446-E616FC491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C7D00-9026-4F12-947F-1136F840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B993-8C50-4208-9EFA-C2ED03D3619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571DD-2B04-4BF8-93F9-FD8A9A7E3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02DBE-77FA-43F5-A012-BF97A47BB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771A-B609-47EF-AFF4-6E9A2C60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9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56094-F0EC-4D99-A23F-FCFF8D2F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0C715-CCF8-439D-9508-A44AFB52C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14C0A-513B-44C5-8EAA-19AA0337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B993-8C50-4208-9EFA-C2ED03D3619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7A17C-054E-460D-963C-1B9416DA4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76065-6D48-4A14-A814-A8FC65DFF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771A-B609-47EF-AFF4-6E9A2C60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2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4600-C3B8-4299-B8A9-525B22251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F6918-88AB-41CE-AEE0-B6109D230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DD439-9B38-426D-9267-149030D1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B993-8C50-4208-9EFA-C2ED03D3619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BC5F0-153F-4184-992B-B038D3813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6D0D2-EDC8-45DA-9D9F-89DAF8E10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771A-B609-47EF-AFF4-6E9A2C60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1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9FFF-4E44-48E0-ADBC-E55FA9FB8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DBB06-327E-4D97-8184-C5FF6D728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DE49F-AB0D-410C-BFE1-D73EEA76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DAF90-E3BD-4178-898C-AEF2CEB02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B993-8C50-4208-9EFA-C2ED03D3619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5D463-EAF7-40DF-87FF-EBFE04B89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D802B-C31C-4CC3-A287-862AD6B04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771A-B609-47EF-AFF4-6E9A2C60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8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0DD5-3981-4EBC-8E37-F991D16D6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7BEFE-9747-4917-89EE-707EBFD6D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6AE77-E234-4911-9375-54721BC9C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498702-DA1F-4E44-8363-E8C591AAF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E29EA1-0742-440B-AA57-FFBE09423E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E2246F-B393-49D6-A25B-FCA37303A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B993-8C50-4208-9EFA-C2ED03D3619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5BB11F-947E-4A49-BD0B-BC5E176B2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C27FDA-801B-470E-99B9-BCFDA399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771A-B609-47EF-AFF4-6E9A2C60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79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4AD6D-A203-439E-A2FA-2DA57F520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A79A20-B574-4260-AF64-D731DED2A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B993-8C50-4208-9EFA-C2ED03D3619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6F3677-B02E-47EA-8747-774619013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7CB27-EA44-46EF-B078-542218A96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771A-B609-47EF-AFF4-6E9A2C60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9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B236C8-F9A1-4A9E-9DA2-F51C02DA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B993-8C50-4208-9EFA-C2ED03D3619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BEDFA5-59EE-4F4F-9B36-78777512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C70D3-4D2A-4DB9-ADE3-DBA021F0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771A-B609-47EF-AFF4-6E9A2C60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9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5B418-12D2-4CE6-970C-849486C57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C3CB2-9512-488D-9EE5-973414380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2E39F-C3D2-472D-B20B-56F5ACAEF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1539F-F5C6-4DD0-A01E-76BBA726B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B993-8C50-4208-9EFA-C2ED03D3619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3F4D7-9EF4-4BDE-BC0C-CCC4B51DA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1B592-1B24-436F-8AB4-886AD2F34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771A-B609-47EF-AFF4-6E9A2C60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5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0C969-7038-405D-85D0-9F565C43E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B39BBD-4C6B-4487-A17F-2996BB1D4F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BA912-A2FA-41E7-8B9C-6ACE62BAA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E401A-A3E7-42FD-BD78-A1FCFB667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B993-8C50-4208-9EFA-C2ED03D3619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4C9C9-F72F-4A9A-B47D-5CAA7DFEE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240A5-BBCD-4E1E-A970-ACF7EFF9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5771A-B609-47EF-AFF4-6E9A2C60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9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EC45F3-143A-4FC8-87B8-9CED1D06D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DD4BD-A0A7-441E-B7C0-E7D26272C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72296-BD31-4E26-9EAF-43A3CDD036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AB993-8C50-4208-9EFA-C2ED03D3619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E201D-014D-4719-9720-E20EA864A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4DB19-D20E-49A9-8280-B233B9D5C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5771A-B609-47EF-AFF4-6E9A2C605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1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icrocontrollerslab.com/eeprom-working-interfacing-with-microcontrolle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controllerboard.com/pic_memory_organization.html#DataMem" TargetMode="External"/><Relationship Id="rId2" Type="http://schemas.openxmlformats.org/officeDocument/2006/relationships/hyperlink" Target="http://www.microcontrollerboard.com/pic_memory_organization.html#ProgMe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icrocontrollerboard.com/pic_memory_organization.html#DataEEMe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9014-752D-402E-B7C8-E54B3E697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218"/>
            <a:ext cx="9144000" cy="1990436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chemeClr val="tx2"/>
                </a:solidFill>
              </a:rPr>
              <a:t>PIC16F877A</a:t>
            </a:r>
            <a:r>
              <a:rPr lang="en-US" b="1" dirty="0">
                <a:solidFill>
                  <a:schemeClr val="tx2"/>
                </a:solidFill>
              </a:rPr>
              <a:t> Microcontroller Introduction and Features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5AB087-EB0F-4831-99F5-75FA21B54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9025" y="3162300"/>
            <a:ext cx="493395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220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81189-2869-4128-8D57-A48467825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 Register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1359C-4081-46DF-B91F-0738D8C80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W, the working register, is used by many instructions as the source of an operand. This is similar to accumulator in 8051. </a:t>
            </a:r>
          </a:p>
          <a:p>
            <a:r>
              <a:rPr lang="en-US" dirty="0">
                <a:solidFill>
                  <a:schemeClr val="tx2"/>
                </a:solidFill>
              </a:rPr>
              <a:t>It may also serve as the destination for the result of the instruction execution. It is an 8-bit register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EFFA73-F345-4B47-B92C-4F2865288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446" y="3534414"/>
            <a:ext cx="5019760" cy="332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65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53AB-D42F-4E2A-8625-27687FC0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STATUS 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83A44-465E-4CA6-BFAD-0A47FF7EF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Is an 8-bit register that stores the status of the processor. </a:t>
            </a:r>
          </a:p>
          <a:p>
            <a:r>
              <a:rPr lang="en-US" sz="2400" dirty="0">
                <a:solidFill>
                  <a:schemeClr val="tx2"/>
                </a:solidFill>
              </a:rPr>
              <a:t>In most cases, this register is used to switch between the banks (Register Bank Select), but also has other capabilities.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C10BF4-6D38-4988-B507-EC9250B66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473" y="3194317"/>
            <a:ext cx="6402142" cy="10835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2AAC9C7-FD3E-4F8C-9B88-CB18AC2ED7EF}"/>
              </a:ext>
            </a:extLst>
          </p:cNvPr>
          <p:cNvSpPr/>
          <p:nvPr/>
        </p:nvSpPr>
        <p:spPr>
          <a:xfrm>
            <a:off x="1702473" y="441279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• IRP - Register Bank Select bit. </a:t>
            </a:r>
          </a:p>
          <a:p>
            <a:r>
              <a:rPr lang="en-US" dirty="0">
                <a:solidFill>
                  <a:schemeClr val="tx2"/>
                </a:solidFill>
              </a:rPr>
              <a:t>• RP1:RP0: - Register Bank Select bits. </a:t>
            </a:r>
          </a:p>
          <a:p>
            <a:r>
              <a:rPr lang="en-US" dirty="0">
                <a:solidFill>
                  <a:schemeClr val="tx2"/>
                </a:solidFill>
              </a:rPr>
              <a:t>• TO: Time-out bit </a:t>
            </a:r>
          </a:p>
          <a:p>
            <a:r>
              <a:rPr lang="en-US" dirty="0">
                <a:solidFill>
                  <a:schemeClr val="tx2"/>
                </a:solidFill>
              </a:rPr>
              <a:t>• PD: Power-down bit </a:t>
            </a:r>
          </a:p>
          <a:p>
            <a:r>
              <a:rPr lang="en-US" dirty="0">
                <a:solidFill>
                  <a:schemeClr val="tx2"/>
                </a:solidFill>
              </a:rPr>
              <a:t>• Z: Zero bit </a:t>
            </a:r>
          </a:p>
          <a:p>
            <a:r>
              <a:rPr lang="en-US" dirty="0">
                <a:solidFill>
                  <a:schemeClr val="tx2"/>
                </a:solidFill>
              </a:rPr>
              <a:t>• DC: Digit carry/borrow bit </a:t>
            </a:r>
          </a:p>
          <a:p>
            <a:r>
              <a:rPr lang="en-US" dirty="0">
                <a:solidFill>
                  <a:schemeClr val="tx2"/>
                </a:solidFill>
              </a:rPr>
              <a:t>• C: Carry/borrow bit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ED228B-5028-41E2-BF2E-E45F3B175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4998771"/>
            <a:ext cx="236851" cy="6203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FF9EC34-75A6-4C01-B194-11B677D32758}"/>
              </a:ext>
            </a:extLst>
          </p:cNvPr>
          <p:cNvSpPr/>
          <p:nvPr/>
        </p:nvSpPr>
        <p:spPr>
          <a:xfrm>
            <a:off x="4503851" y="5114227"/>
            <a:ext cx="3493072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>
                <a:solidFill>
                  <a:schemeClr val="tx2"/>
                </a:solidFill>
              </a:rPr>
              <a:t>Used in conjunction with PIC’s sleep mode</a:t>
            </a:r>
          </a:p>
        </p:txBody>
      </p:sp>
    </p:spTree>
    <p:extLst>
      <p:ext uri="{BB962C8B-B14F-4D97-AF65-F5344CB8AC3E}">
        <p14:creationId xmlns:p14="http://schemas.microsoft.com/office/powerpoint/2010/main" val="3151059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3061-3126-4B7F-867F-A0A28B053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7797799" cy="63879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Instruction Set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034AD0D-FECD-4ACA-9F99-7B2AFDAFAC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527" y="1003919"/>
            <a:ext cx="5510979" cy="555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57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5E9BE-AD09-4203-A45D-69664241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First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AD1F2-817C-4C40-B9F9-1B33DF763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</a:rPr>
              <a:t>LIST P = 16F877A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</a:rPr>
              <a:t>#INCLUDE "P16F877A.INC"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</a:rPr>
              <a:t>__config H'3F31'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</a:rPr>
              <a:t>ORG 0X00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</a:rPr>
              <a:t>;--------------------------------------------------------------------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</a:rPr>
              <a:t>MAIN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</a:rPr>
              <a:t>BSF  STATUS,5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</a:rPr>
              <a:t>CLRF TRISD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</a:rPr>
              <a:t>BCF  STATUS,5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</a:rPr>
              <a:t>GOTO MAIN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2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20436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760F0-B457-43ED-9F8B-4F5533297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6"/>
            <a:ext cx="9953625" cy="68103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PIC16F877A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2F752-9E4D-49A6-9BB4-A435D17D3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The PIC microcontroller </a:t>
            </a:r>
            <a:r>
              <a:rPr lang="en-US" b="1" dirty="0">
                <a:solidFill>
                  <a:schemeClr val="tx2"/>
                </a:solidFill>
              </a:rPr>
              <a:t>PIC16F877A</a:t>
            </a:r>
            <a:r>
              <a:rPr lang="en-US" dirty="0">
                <a:solidFill>
                  <a:schemeClr val="tx2"/>
                </a:solidFill>
              </a:rPr>
              <a:t> is one of the most renowned microcontrollers in the industry.</a:t>
            </a:r>
          </a:p>
          <a:p>
            <a:r>
              <a:rPr lang="en-US" dirty="0">
                <a:solidFill>
                  <a:schemeClr val="tx2"/>
                </a:solidFill>
              </a:rPr>
              <a:t>This microcontroller is very convenient to use, the coding or programming of this controller is also easier.</a:t>
            </a:r>
          </a:p>
          <a:p>
            <a:r>
              <a:rPr lang="en-US" dirty="0">
                <a:solidFill>
                  <a:schemeClr val="tx2"/>
                </a:solidFill>
              </a:rPr>
              <a:t>One of the main advantages is that it can be write-erase as many times as possible because it uses FLASH memory technology. </a:t>
            </a:r>
          </a:p>
          <a:p>
            <a:r>
              <a:rPr lang="en-US" dirty="0">
                <a:solidFill>
                  <a:schemeClr val="tx2"/>
                </a:solidFill>
              </a:rPr>
              <a:t>It has a total number of 40 pins and there are 33 pins for input and output. PIC16F877A is used in many </a:t>
            </a:r>
            <a:r>
              <a:rPr lang="en-US" b="1" u="sng" dirty="0">
                <a:solidFill>
                  <a:schemeClr val="tx2"/>
                </a:solidFill>
              </a:rPr>
              <a:t>pic microcontroller projects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702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71CC1-3B03-4A8C-B272-41CBDE89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PIN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08F93-C64C-49A5-9A4D-85D0E8F91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3700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There are 40 pins of this microcontroller IC. </a:t>
            </a:r>
          </a:p>
          <a:p>
            <a:r>
              <a:rPr lang="en-US" dirty="0">
                <a:solidFill>
                  <a:schemeClr val="tx2"/>
                </a:solidFill>
              </a:rPr>
              <a:t>It consists of two 8 bit and Capture and compare modules, serial ports, parallel ports and five input/output ports are also present in it.</a:t>
            </a:r>
          </a:p>
          <a:p>
            <a:r>
              <a:rPr lang="en-US" dirty="0">
                <a:solidFill>
                  <a:schemeClr val="tx2"/>
                </a:solidFill>
              </a:rPr>
              <a:t>It has a smaller </a:t>
            </a:r>
            <a:r>
              <a:rPr lang="en-US" b="1" dirty="0">
                <a:solidFill>
                  <a:schemeClr val="tx2"/>
                </a:solidFill>
              </a:rPr>
              <a:t>35 instructions set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r>
              <a:rPr lang="en-US" dirty="0">
                <a:solidFill>
                  <a:schemeClr val="tx2"/>
                </a:solidFill>
              </a:rPr>
              <a:t>It can operate up to</a:t>
            </a:r>
            <a:r>
              <a:rPr lang="en-US" b="1" dirty="0">
                <a:solidFill>
                  <a:schemeClr val="tx2"/>
                </a:solidFill>
              </a:rPr>
              <a:t> 20MHz frequency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r>
              <a:rPr lang="en-US" dirty="0">
                <a:solidFill>
                  <a:schemeClr val="tx2"/>
                </a:solidFill>
              </a:rPr>
              <a:t> An</a:t>
            </a:r>
            <a:r>
              <a:rPr lang="en-US" b="1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 EEPROM</a:t>
            </a:r>
            <a:r>
              <a:rPr lang="en-US" dirty="0">
                <a:solidFill>
                  <a:schemeClr val="tx2"/>
                </a:solidFill>
              </a:rPr>
              <a:t> is also featured in it which makes it possible to store some of the information permanently like transmitter codes and receiver frequencies and some other related data.</a:t>
            </a:r>
          </a:p>
        </p:txBody>
      </p:sp>
    </p:spTree>
    <p:extLst>
      <p:ext uri="{BB962C8B-B14F-4D97-AF65-F5344CB8AC3E}">
        <p14:creationId xmlns:p14="http://schemas.microsoft.com/office/powerpoint/2010/main" val="76859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26C6CEF-68F5-4B58-A7C0-84A7CE7529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759" y="580326"/>
            <a:ext cx="6634481" cy="569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80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56C62-BCB4-488A-AA88-C97F3BDAC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441325"/>
            <a:ext cx="10515600" cy="94932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MEMORY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79D0D-E122-492B-8E63-4B4FB9652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1504950"/>
            <a:ext cx="10620375" cy="467201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2"/>
                </a:solidFill>
              </a:rPr>
              <a:t>Memory of the PIC16F877 divided into 3 types of memories:</a:t>
            </a:r>
          </a:p>
          <a:p>
            <a:r>
              <a:rPr lang="en-US" b="1" u="sng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Program Memory</a:t>
            </a:r>
            <a:r>
              <a:rPr lang="en-US" dirty="0">
                <a:solidFill>
                  <a:schemeClr val="tx2"/>
                </a:solidFill>
              </a:rPr>
              <a:t> - A memory that contains the program(which we had written), after we've burned it. As a reminder, Program Counter executes commands stored in the program memory, one after the other.</a:t>
            </a:r>
          </a:p>
          <a:p>
            <a:r>
              <a:rPr lang="en-US" b="1" u="sng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Data Memory</a:t>
            </a:r>
            <a:r>
              <a:rPr lang="en-US" dirty="0">
                <a:solidFill>
                  <a:schemeClr val="tx2"/>
                </a:solidFill>
              </a:rPr>
              <a:t> – This is RAM memory type, which contains a special registers like SFR (Special </a:t>
            </a:r>
            <a:r>
              <a:rPr lang="en-US" dirty="0" smtClean="0">
                <a:solidFill>
                  <a:schemeClr val="tx2"/>
                </a:solidFill>
              </a:rPr>
              <a:t>Func</a:t>
            </a:r>
            <a:r>
              <a:rPr lang="en-US" dirty="0" smtClean="0">
                <a:solidFill>
                  <a:schemeClr val="tx2"/>
                </a:solidFill>
              </a:rPr>
              <a:t>tion </a:t>
            </a:r>
            <a:r>
              <a:rPr lang="en-US" dirty="0">
                <a:solidFill>
                  <a:schemeClr val="tx2"/>
                </a:solidFill>
              </a:rPr>
              <a:t>Register) and GPR (General Purpose Register). The variables that we store in the Data Memory during the program are deleted after we turn of the micro.</a:t>
            </a:r>
          </a:p>
          <a:p>
            <a:r>
              <a:rPr lang="en-US" b="1" u="sng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Data EEPROM (Electrically Erasable Programmable Read-Only Memory)</a:t>
            </a:r>
            <a:r>
              <a:rPr lang="en-US" dirty="0">
                <a:solidFill>
                  <a:schemeClr val="tx2"/>
                </a:solidFill>
              </a:rPr>
              <a:t> - A memory that allows storing the variables as a result of burning the written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355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827E-64B3-4E98-873E-A074F372E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6100"/>
            <a:ext cx="10515600" cy="1016794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PIC16F877 Internal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793BA-A898-4418-B0EF-90414AB4E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The basic architecture of PIC16F877 consists of Program memory, file registers and RAM, ALU and CPU registers.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91A7FE-FCE0-4931-8AFA-CEF37918C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2654300"/>
            <a:ext cx="62103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3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AA72F-1567-43E7-8A88-EFC0616BF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HOW TO PROGRAM THE INPUT AND OUTPUT PORTS 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20C70-4F1A-477D-817D-7D389404D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5 input and output ports namely PORTA, PORTB, PORTC, PORTD and PORTE which can be digital as well as analog.</a:t>
            </a:r>
          </a:p>
          <a:p>
            <a:r>
              <a:rPr lang="en-US" dirty="0">
                <a:solidFill>
                  <a:schemeClr val="tx2"/>
                </a:solidFill>
              </a:rPr>
              <a:t>There is a register named as </a:t>
            </a:r>
            <a:r>
              <a:rPr lang="en-US" b="1" i="1" dirty="0">
                <a:solidFill>
                  <a:schemeClr val="tx2"/>
                </a:solidFill>
              </a:rPr>
              <a:t>‘TRIS’ </a:t>
            </a:r>
            <a:r>
              <a:rPr lang="en-US" dirty="0">
                <a:solidFill>
                  <a:schemeClr val="tx2"/>
                </a:solidFill>
              </a:rPr>
              <a:t>which controls the direction of ports. For different ports there are different registers such as </a:t>
            </a:r>
            <a:r>
              <a:rPr lang="en-US" b="1" dirty="0">
                <a:solidFill>
                  <a:schemeClr val="tx2"/>
                </a:solidFill>
              </a:rPr>
              <a:t>TRISA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b="1" dirty="0">
                <a:solidFill>
                  <a:schemeClr val="tx2"/>
                </a:solidFill>
              </a:rPr>
              <a:t>TRISB</a:t>
            </a:r>
            <a:r>
              <a:rPr lang="en-US" dirty="0">
                <a:solidFill>
                  <a:schemeClr val="tx2"/>
                </a:solidFill>
              </a:rPr>
              <a:t> etc.</a:t>
            </a:r>
          </a:p>
          <a:p>
            <a:r>
              <a:rPr lang="en-US" dirty="0">
                <a:solidFill>
                  <a:schemeClr val="tx2"/>
                </a:solidFill>
              </a:rPr>
              <a:t>If we set a bit of the TRIS register to 0, the corresponding port bit will act as the digital output.</a:t>
            </a:r>
          </a:p>
          <a:p>
            <a:r>
              <a:rPr lang="en-US" dirty="0">
                <a:solidFill>
                  <a:schemeClr val="tx2"/>
                </a:solidFill>
              </a:rPr>
              <a:t>If we set a bit of the TRIS register to 1, the corresponding port bit will act as the digital input.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467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FE447F05-AE69-45E4-8E36-6B6E8BFCA7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802" y="67690"/>
            <a:ext cx="5254820" cy="680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F693BB-A9B5-4A19-B312-6C13975DBE30}"/>
              </a:ext>
            </a:extLst>
          </p:cNvPr>
          <p:cNvSpPr/>
          <p:nvPr/>
        </p:nvSpPr>
        <p:spPr>
          <a:xfrm>
            <a:off x="7232455" y="3059668"/>
            <a:ext cx="3461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PIC16F876A/877A register file map</a:t>
            </a:r>
          </a:p>
        </p:txBody>
      </p:sp>
    </p:spTree>
    <p:extLst>
      <p:ext uri="{BB962C8B-B14F-4D97-AF65-F5344CB8AC3E}">
        <p14:creationId xmlns:p14="http://schemas.microsoft.com/office/powerpoint/2010/main" val="2813164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90067-56AB-4A8B-B247-52575A361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270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PIC16F877A Data Memory (RAM)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AD5A1-3F2A-4153-ACE4-079F07958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24000"/>
            <a:ext cx="10820400" cy="4652963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2"/>
                </a:solidFill>
              </a:rPr>
              <a:t>Memory storage for variables</a:t>
            </a:r>
          </a:p>
          <a:p>
            <a:r>
              <a:rPr lang="en-US" dirty="0">
                <a:solidFill>
                  <a:schemeClr val="tx2"/>
                </a:solidFill>
              </a:rPr>
              <a:t>Data Memory is also known as Register File and consists of two components. 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General purpose register file (same as RAM). 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Special purpose register file (similar to SFR in 8051). </a:t>
            </a:r>
          </a:p>
          <a:p>
            <a:r>
              <a:rPr lang="en-US" dirty="0">
                <a:solidFill>
                  <a:schemeClr val="tx2"/>
                </a:solidFill>
              </a:rPr>
              <a:t>Addresses range from 0 to 511 and partitioned into 4 banks -&gt; each bank extends up to 7Fh (128 bytes). </a:t>
            </a:r>
          </a:p>
          <a:p>
            <a:r>
              <a:rPr lang="en-US" dirty="0">
                <a:solidFill>
                  <a:schemeClr val="tx2"/>
                </a:solidFill>
              </a:rPr>
              <a:t>The user can only access a RAM byte in a set of 4 banks and only one bank at a time. The default bank is </a:t>
            </a:r>
            <a:r>
              <a:rPr lang="en-US" b="1" dirty="0">
                <a:solidFill>
                  <a:schemeClr val="tx2"/>
                </a:solidFill>
              </a:rPr>
              <a:t>BANK0</a:t>
            </a:r>
            <a:r>
              <a:rPr lang="en-US" dirty="0">
                <a:solidFill>
                  <a:schemeClr val="tx2"/>
                </a:solidFill>
              </a:rPr>
              <a:t>. </a:t>
            </a:r>
          </a:p>
          <a:p>
            <a:r>
              <a:rPr lang="en-US" dirty="0">
                <a:solidFill>
                  <a:schemeClr val="tx2"/>
                </a:solidFill>
              </a:rPr>
              <a:t>To access a register that is located in another bank, one should access it inside the program. There are special registers which can be accessed from any bank, such as </a:t>
            </a:r>
            <a:r>
              <a:rPr lang="en-US" b="1" dirty="0">
                <a:solidFill>
                  <a:schemeClr val="tx2"/>
                </a:solidFill>
              </a:rPr>
              <a:t>STATUS</a:t>
            </a:r>
            <a:r>
              <a:rPr lang="en-US" dirty="0">
                <a:solidFill>
                  <a:schemeClr val="tx2"/>
                </a:solidFill>
              </a:rPr>
              <a:t> register.</a:t>
            </a:r>
          </a:p>
        </p:txBody>
      </p:sp>
    </p:spTree>
    <p:extLst>
      <p:ext uri="{BB962C8B-B14F-4D97-AF65-F5344CB8AC3E}">
        <p14:creationId xmlns:p14="http://schemas.microsoft.com/office/powerpoint/2010/main" val="4200427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18ca583-73c4-4f73-a88c-76fd98e23038" xsi:nil="true"/>
    <lcf76f155ced4ddcb4097134ff3c332f xmlns="147718f2-8edb-42b4-bc15-05d889e7dc25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0DC799B88572E942AA75881A39B48BF4" ma:contentTypeVersion="11" ma:contentTypeDescription="Yeni belge oluşturun." ma:contentTypeScope="" ma:versionID="d4ba96623ead92852c1b3f5710a98f14">
  <xsd:schema xmlns:xsd="http://www.w3.org/2001/XMLSchema" xmlns:xs="http://www.w3.org/2001/XMLSchema" xmlns:p="http://schemas.microsoft.com/office/2006/metadata/properties" xmlns:ns2="147718f2-8edb-42b4-bc15-05d889e7dc25" xmlns:ns3="018ca583-73c4-4f73-a88c-76fd98e23038" targetNamespace="http://schemas.microsoft.com/office/2006/metadata/properties" ma:root="true" ma:fieldsID="954687836a63c2bc3b02406fb9b35161" ns2:_="" ns3:_="">
    <xsd:import namespace="147718f2-8edb-42b4-bc15-05d889e7dc25"/>
    <xsd:import namespace="018ca583-73c4-4f73-a88c-76fd98e230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7718f2-8edb-42b4-bc15-05d889e7dc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Resim Etiketleri" ma:readOnly="false" ma:fieldId="{5cf76f15-5ced-4ddc-b409-7134ff3c332f}" ma:taxonomyMulti="true" ma:sspId="25b86514-8e1d-4ede-91c0-90ec09b573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8ca583-73c4-4f73-a88c-76fd98e23038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c8bccc4a-46b5-4e91-8d01-4d8724ceb7a2}" ma:internalName="TaxCatchAll" ma:showField="CatchAllData" ma:web="018ca583-73c4-4f73-a88c-76fd98e2303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DDD14F-B63A-48BD-B0B1-EA60B7BB20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CE8CD1-D6A5-4F8E-84EB-AEAB6A459A13}">
  <ds:schemaRefs>
    <ds:schemaRef ds:uri="http://schemas.microsoft.com/office/2006/metadata/properties"/>
    <ds:schemaRef ds:uri="http://schemas.microsoft.com/office/infopath/2007/PartnerControls"/>
    <ds:schemaRef ds:uri="cdf0a083-d0d1-4920-b08d-dd02b49b3b09"/>
    <ds:schemaRef ds:uri="b89d80b5-8fce-4ddb-a229-553535ab7d00"/>
  </ds:schemaRefs>
</ds:datastoreItem>
</file>

<file path=customXml/itemProps3.xml><?xml version="1.0" encoding="utf-8"?>
<ds:datastoreItem xmlns:ds="http://schemas.openxmlformats.org/officeDocument/2006/customXml" ds:itemID="{B7E6EC1E-18E2-419E-970C-171240659C8F}"/>
</file>

<file path=docProps/app.xml><?xml version="1.0" encoding="utf-8"?>
<Properties xmlns="http://schemas.openxmlformats.org/officeDocument/2006/extended-properties" xmlns:vt="http://schemas.openxmlformats.org/officeDocument/2006/docPropsVTypes">
  <TotalTime>7273</TotalTime>
  <Words>744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PIC16F877A Microcontroller Introduction and Features</vt:lpstr>
      <vt:lpstr>PIC16F877A </vt:lpstr>
      <vt:lpstr>PIN CONFIGURATION</vt:lpstr>
      <vt:lpstr>PowerPoint Presentation</vt:lpstr>
      <vt:lpstr>MEMORY ORGANIZATION</vt:lpstr>
      <vt:lpstr>PIC16F877 Internal Block Diagram</vt:lpstr>
      <vt:lpstr>HOW TO PROGRAM THE INPUT AND OUTPUT PORTS </vt:lpstr>
      <vt:lpstr>PowerPoint Presentation</vt:lpstr>
      <vt:lpstr>PIC16F877A Data Memory (RAM)</vt:lpstr>
      <vt:lpstr>W Register </vt:lpstr>
      <vt:lpstr>STATUS Register</vt:lpstr>
      <vt:lpstr>Instruction Set</vt:lpstr>
      <vt:lpstr>First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PIC16F877A Microcontroller Introduction and Features</dc:title>
  <dc:creator>csACahit</dc:creator>
  <cp:lastModifiedBy>Ahmet Cahit YAŞA</cp:lastModifiedBy>
  <cp:revision>17</cp:revision>
  <dcterms:created xsi:type="dcterms:W3CDTF">2020-03-06T08:23:51Z</dcterms:created>
  <dcterms:modified xsi:type="dcterms:W3CDTF">2025-04-16T13:25:20Z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0x0101000DC799B88572E942AA75881A39B48BF4</vt:lpwstr>
  </property>
</Properties>
</file>