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1" r:id="rId6"/>
    <p:sldId id="262" r:id="rId7"/>
    <p:sldId id="263" r:id="rId8"/>
    <p:sldId id="264" r:id="rId9"/>
    <p:sldId id="266" r:id="rId10"/>
    <p:sldId id="267"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5898F52-2787-4BA2-BBBC-9395E9F86D50}" type="datetimeFigureOut">
              <a:rPr lang="en-US" smtClean="0"/>
              <a:pPr/>
              <a:t>12/30/2021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00043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88162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72718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312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90710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206834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618110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4722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8611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25214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0758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6124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08762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95660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9760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82698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5898F52-2787-4BA2-BBBC-9395E9F86D50}" type="datetimeFigureOut">
              <a:rPr lang="en-US" smtClean="0"/>
              <a:pPr/>
              <a:t>12/30/2021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99944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898F52-2787-4BA2-BBBC-9395E9F86D50}" type="datetimeFigureOut">
              <a:rPr lang="en-US" smtClean="0"/>
              <a:pPr/>
              <a:t>12/30/2021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447017510"/>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453E94-C8B0-4D56-AF5A-2286A3AFD655}"/>
              </a:ext>
            </a:extLst>
          </p:cNvPr>
          <p:cNvSpPr>
            <a:spLocks noGrp="1"/>
          </p:cNvSpPr>
          <p:nvPr>
            <p:ph type="ctrTitle"/>
          </p:nvPr>
        </p:nvSpPr>
        <p:spPr/>
        <p:txBody>
          <a:bodyPr>
            <a:normAutofit/>
          </a:bodyPr>
          <a:lstStyle/>
          <a:p>
            <a:r>
              <a:rPr lang="zh-TW" altLang="en-US" sz="6000" dirty="0">
                <a:latin typeface="標楷體" panose="03000509000000000000" pitchFamily="65" charset="-120"/>
                <a:ea typeface="標楷體" panose="03000509000000000000" pitchFamily="65" charset="-120"/>
              </a:rPr>
              <a:t>程式設計期末專題</a:t>
            </a:r>
          </a:p>
        </p:txBody>
      </p:sp>
      <p:sp>
        <p:nvSpPr>
          <p:cNvPr id="3" name="副標題 2">
            <a:extLst>
              <a:ext uri="{FF2B5EF4-FFF2-40B4-BE49-F238E27FC236}">
                <a16:creationId xmlns:a16="http://schemas.microsoft.com/office/drawing/2014/main" id="{8E9DE7FE-7DE8-4FB4-BFCF-11F2971CA4F8}"/>
              </a:ext>
            </a:extLst>
          </p:cNvPr>
          <p:cNvSpPr>
            <a:spLocks noGrp="1"/>
          </p:cNvSpPr>
          <p:nvPr>
            <p:ph type="subTitle" idx="1"/>
          </p:nvPr>
        </p:nvSpPr>
        <p:spPr/>
        <p:txBody>
          <a:bodyPr>
            <a:normAutofit/>
          </a:bodyPr>
          <a:lstStyle/>
          <a:p>
            <a:r>
              <a:rPr lang="zh-TW" altLang="en-US" sz="2800" dirty="0">
                <a:solidFill>
                  <a:schemeClr val="tx1"/>
                </a:solidFill>
              </a:rPr>
              <a:t>姓名</a:t>
            </a:r>
            <a:r>
              <a:rPr lang="en-US" altLang="zh-TW" sz="2800" dirty="0">
                <a:solidFill>
                  <a:schemeClr val="tx1"/>
                </a:solidFill>
              </a:rPr>
              <a:t>:</a:t>
            </a:r>
            <a:r>
              <a:rPr lang="zh-TW" altLang="en-US" sz="2800" dirty="0">
                <a:solidFill>
                  <a:schemeClr val="tx1"/>
                </a:solidFill>
              </a:rPr>
              <a:t>林元琦</a:t>
            </a:r>
            <a:endParaRPr lang="en-US" altLang="zh-TW" sz="2800" dirty="0">
              <a:solidFill>
                <a:schemeClr val="tx1"/>
              </a:solidFill>
            </a:endParaRPr>
          </a:p>
          <a:p>
            <a:r>
              <a:rPr lang="zh-TW" altLang="en-US" sz="2800" dirty="0">
                <a:solidFill>
                  <a:schemeClr val="tx1"/>
                </a:solidFill>
              </a:rPr>
              <a:t>學號</a:t>
            </a:r>
            <a:r>
              <a:rPr lang="en-US" altLang="zh-TW" sz="2800" dirty="0">
                <a:solidFill>
                  <a:schemeClr val="tx1"/>
                </a:solidFill>
              </a:rPr>
              <a:t>:</a:t>
            </a:r>
            <a:r>
              <a:rPr lang="en-US" altLang="zh-TW" sz="2800" dirty="0">
                <a:solidFill>
                  <a:schemeClr val="tx1"/>
                </a:solidFill>
                <a:latin typeface="標楷體" panose="03000509000000000000" pitchFamily="65" charset="-120"/>
                <a:ea typeface="標楷體" panose="03000509000000000000" pitchFamily="65" charset="-120"/>
              </a:rPr>
              <a:t>0811074</a:t>
            </a:r>
          </a:p>
        </p:txBody>
      </p:sp>
    </p:spTree>
    <p:custDataLst>
      <p:tags r:id="rId1"/>
    </p:custDataLst>
    <p:extLst>
      <p:ext uri="{BB962C8B-B14F-4D97-AF65-F5344CB8AC3E}">
        <p14:creationId xmlns:p14="http://schemas.microsoft.com/office/powerpoint/2010/main" val="350881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5" name="圖片 4">
            <a:extLst>
              <a:ext uri="{FF2B5EF4-FFF2-40B4-BE49-F238E27FC236}">
                <a16:creationId xmlns:a16="http://schemas.microsoft.com/office/drawing/2014/main" id="{591768FF-D591-4EC8-B172-5AFEA187C52A}"/>
              </a:ext>
            </a:extLst>
          </p:cNvPr>
          <p:cNvPicPr>
            <a:picLocks noChangeAspect="1"/>
          </p:cNvPicPr>
          <p:nvPr/>
        </p:nvPicPr>
        <p:blipFill>
          <a:blip r:embed="rId4"/>
          <a:stretch>
            <a:fillRect/>
          </a:stretch>
        </p:blipFill>
        <p:spPr>
          <a:xfrm>
            <a:off x="4215114" y="456406"/>
            <a:ext cx="7596759" cy="5981700"/>
          </a:xfrm>
          <a:prstGeom prst="rect">
            <a:avLst/>
          </a:prstGeom>
        </p:spPr>
      </p:pic>
    </p:spTree>
    <p:custDataLst>
      <p:tags r:id="rId1"/>
    </p:custDataLst>
    <p:extLst>
      <p:ext uri="{BB962C8B-B14F-4D97-AF65-F5344CB8AC3E}">
        <p14:creationId xmlns:p14="http://schemas.microsoft.com/office/powerpoint/2010/main" val="28747300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7" name="標題 1">
            <a:extLst>
              <a:ext uri="{FF2B5EF4-FFF2-40B4-BE49-F238E27FC236}">
                <a16:creationId xmlns:a16="http://schemas.microsoft.com/office/drawing/2014/main" id="{F38E8B05-068E-4325-A7E3-5919473763BA}"/>
              </a:ext>
            </a:extLst>
          </p:cNvPr>
          <p:cNvSpPr>
            <a:spLocks noGrp="1"/>
          </p:cNvSpPr>
          <p:nvPr>
            <p:ph type="title"/>
          </p:nvPr>
        </p:nvSpPr>
        <p:spPr>
          <a:xfrm>
            <a:off x="930276" y="157595"/>
            <a:ext cx="2851417" cy="1478570"/>
          </a:xfrm>
        </p:spPr>
        <p:txBody>
          <a:bodyPr>
            <a:normAutofit/>
          </a:bodyPr>
          <a:lstStyle/>
          <a:p>
            <a:r>
              <a:rPr lang="zh-TW" altLang="en-US" sz="3200" dirty="0">
                <a:solidFill>
                  <a:srgbClr val="FFFFFF"/>
                </a:solidFill>
                <a:latin typeface="Times New Roman" panose="02020603050405020304" pitchFamily="18" charset="0"/>
                <a:cs typeface="Times New Roman" panose="02020603050405020304" pitchFamily="18" charset="0"/>
              </a:rPr>
              <a:t>程式截圖</a:t>
            </a:r>
            <a:r>
              <a:rPr lang="en-US" altLang="zh-TW" sz="3200" dirty="0">
                <a:solidFill>
                  <a:srgbClr val="FFFFFF"/>
                </a:solidFill>
                <a:latin typeface="Times New Roman" panose="02020603050405020304" pitchFamily="18" charset="0"/>
                <a:cs typeface="Times New Roman" panose="02020603050405020304" pitchFamily="18" charset="0"/>
              </a:rPr>
              <a:t>2</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pic>
        <p:nvPicPr>
          <p:cNvPr id="48" name="圖片 47">
            <a:extLst>
              <a:ext uri="{FF2B5EF4-FFF2-40B4-BE49-F238E27FC236}">
                <a16:creationId xmlns:a16="http://schemas.microsoft.com/office/drawing/2014/main" id="{DF7E1D08-DB04-41C9-9E73-596EB1A91E61}"/>
              </a:ext>
            </a:extLst>
          </p:cNvPr>
          <p:cNvPicPr>
            <a:picLocks noChangeAspect="1"/>
          </p:cNvPicPr>
          <p:nvPr/>
        </p:nvPicPr>
        <p:blipFill>
          <a:blip r:embed="rId4"/>
          <a:stretch>
            <a:fillRect/>
          </a:stretch>
        </p:blipFill>
        <p:spPr>
          <a:xfrm>
            <a:off x="4323065" y="-23286"/>
            <a:ext cx="7658603" cy="6858000"/>
          </a:xfrm>
          <a:prstGeom prst="rect">
            <a:avLst/>
          </a:prstGeom>
        </p:spPr>
      </p:pic>
    </p:spTree>
    <p:custDataLst>
      <p:tags r:id="rId1"/>
    </p:custDataLst>
    <p:extLst>
      <p:ext uri="{BB962C8B-B14F-4D97-AF65-F5344CB8AC3E}">
        <p14:creationId xmlns:p14="http://schemas.microsoft.com/office/powerpoint/2010/main" val="16155497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7" name="標題 1">
            <a:extLst>
              <a:ext uri="{FF2B5EF4-FFF2-40B4-BE49-F238E27FC236}">
                <a16:creationId xmlns:a16="http://schemas.microsoft.com/office/drawing/2014/main" id="{F38E8B05-068E-4325-A7E3-5919473763BA}"/>
              </a:ext>
            </a:extLst>
          </p:cNvPr>
          <p:cNvSpPr>
            <a:spLocks noGrp="1"/>
          </p:cNvSpPr>
          <p:nvPr>
            <p:ph type="title"/>
          </p:nvPr>
        </p:nvSpPr>
        <p:spPr>
          <a:xfrm>
            <a:off x="930276" y="157595"/>
            <a:ext cx="2851417" cy="1478570"/>
          </a:xfrm>
        </p:spPr>
        <p:txBody>
          <a:bodyPr>
            <a:normAutofit/>
          </a:bodyPr>
          <a:lstStyle/>
          <a:p>
            <a:r>
              <a:rPr lang="zh-TW" altLang="en-US" sz="3200" dirty="0">
                <a:solidFill>
                  <a:srgbClr val="FFFFFF"/>
                </a:solidFill>
                <a:latin typeface="Times New Roman" panose="02020603050405020304" pitchFamily="18" charset="0"/>
                <a:cs typeface="Times New Roman" panose="02020603050405020304" pitchFamily="18" charset="0"/>
              </a:rPr>
              <a:t>程式截圖</a:t>
            </a:r>
            <a:r>
              <a:rPr lang="en-US" altLang="zh-TW" sz="3200" dirty="0">
                <a:solidFill>
                  <a:srgbClr val="FFFFFF"/>
                </a:solidFill>
                <a:latin typeface="Times New Roman" panose="02020603050405020304" pitchFamily="18" charset="0"/>
                <a:cs typeface="Times New Roman" panose="02020603050405020304" pitchFamily="18" charset="0"/>
              </a:rPr>
              <a:t>2</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pic>
        <p:nvPicPr>
          <p:cNvPr id="2" name="圖片 1">
            <a:extLst>
              <a:ext uri="{FF2B5EF4-FFF2-40B4-BE49-F238E27FC236}">
                <a16:creationId xmlns:a16="http://schemas.microsoft.com/office/drawing/2014/main" id="{985A90E3-18D5-4730-B474-C5A9B7640F6D}"/>
              </a:ext>
            </a:extLst>
          </p:cNvPr>
          <p:cNvPicPr>
            <a:picLocks noChangeAspect="1"/>
          </p:cNvPicPr>
          <p:nvPr/>
        </p:nvPicPr>
        <p:blipFill>
          <a:blip r:embed="rId4"/>
          <a:stretch>
            <a:fillRect/>
          </a:stretch>
        </p:blipFill>
        <p:spPr>
          <a:xfrm>
            <a:off x="4069908" y="1516063"/>
            <a:ext cx="7989459" cy="3921125"/>
          </a:xfrm>
          <a:prstGeom prst="rect">
            <a:avLst/>
          </a:prstGeom>
        </p:spPr>
      </p:pic>
    </p:spTree>
    <p:custDataLst>
      <p:tags r:id="rId1"/>
    </p:custDataLst>
    <p:extLst>
      <p:ext uri="{BB962C8B-B14F-4D97-AF65-F5344CB8AC3E}">
        <p14:creationId xmlns:p14="http://schemas.microsoft.com/office/powerpoint/2010/main" val="37041300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7" name="標題 1">
            <a:extLst>
              <a:ext uri="{FF2B5EF4-FFF2-40B4-BE49-F238E27FC236}">
                <a16:creationId xmlns:a16="http://schemas.microsoft.com/office/drawing/2014/main" id="{F38E8B05-068E-4325-A7E3-5919473763BA}"/>
              </a:ext>
            </a:extLst>
          </p:cNvPr>
          <p:cNvSpPr>
            <a:spLocks noGrp="1"/>
          </p:cNvSpPr>
          <p:nvPr>
            <p:ph type="title"/>
          </p:nvPr>
        </p:nvSpPr>
        <p:spPr>
          <a:xfrm>
            <a:off x="930276" y="157595"/>
            <a:ext cx="2851417" cy="1478570"/>
          </a:xfrm>
        </p:spPr>
        <p:txBody>
          <a:bodyPr>
            <a:normAutofit/>
          </a:bodyPr>
          <a:lstStyle/>
          <a:p>
            <a:r>
              <a:rPr lang="zh-TW" altLang="en-US" sz="3200" dirty="0">
                <a:solidFill>
                  <a:srgbClr val="FFFFFF"/>
                </a:solidFill>
                <a:latin typeface="Times New Roman" panose="02020603050405020304" pitchFamily="18" charset="0"/>
                <a:cs typeface="Times New Roman" panose="02020603050405020304" pitchFamily="18" charset="0"/>
              </a:rPr>
              <a:t>程式截圖</a:t>
            </a:r>
            <a:r>
              <a:rPr lang="en-US" altLang="zh-TW" sz="3200" dirty="0">
                <a:solidFill>
                  <a:srgbClr val="FFFFFF"/>
                </a:solidFill>
                <a:latin typeface="Times New Roman" panose="02020603050405020304" pitchFamily="18" charset="0"/>
                <a:cs typeface="Times New Roman" panose="02020603050405020304" pitchFamily="18" charset="0"/>
              </a:rPr>
              <a:t>2</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B4EE70B8-33EC-4B66-A087-D47B9C57C416}"/>
              </a:ext>
            </a:extLst>
          </p:cNvPr>
          <p:cNvPicPr>
            <a:picLocks noChangeAspect="1"/>
          </p:cNvPicPr>
          <p:nvPr/>
        </p:nvPicPr>
        <p:blipFill>
          <a:blip r:embed="rId4"/>
          <a:stretch>
            <a:fillRect/>
          </a:stretch>
        </p:blipFill>
        <p:spPr>
          <a:xfrm>
            <a:off x="4109150" y="1093788"/>
            <a:ext cx="7910447" cy="4948237"/>
          </a:xfrm>
          <a:prstGeom prst="rect">
            <a:avLst/>
          </a:prstGeom>
        </p:spPr>
      </p:pic>
    </p:spTree>
    <p:custDataLst>
      <p:tags r:id="rId1"/>
    </p:custDataLst>
    <p:extLst>
      <p:ext uri="{BB962C8B-B14F-4D97-AF65-F5344CB8AC3E}">
        <p14:creationId xmlns:p14="http://schemas.microsoft.com/office/powerpoint/2010/main" val="77376491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7" name="標題 1">
            <a:extLst>
              <a:ext uri="{FF2B5EF4-FFF2-40B4-BE49-F238E27FC236}">
                <a16:creationId xmlns:a16="http://schemas.microsoft.com/office/drawing/2014/main" id="{F38E8B05-068E-4325-A7E3-5919473763BA}"/>
              </a:ext>
            </a:extLst>
          </p:cNvPr>
          <p:cNvSpPr>
            <a:spLocks noGrp="1"/>
          </p:cNvSpPr>
          <p:nvPr>
            <p:ph type="title"/>
          </p:nvPr>
        </p:nvSpPr>
        <p:spPr>
          <a:xfrm>
            <a:off x="930276" y="157595"/>
            <a:ext cx="2851417" cy="1478570"/>
          </a:xfrm>
        </p:spPr>
        <p:txBody>
          <a:bodyPr>
            <a:normAutofit/>
          </a:bodyPr>
          <a:lstStyle/>
          <a:p>
            <a:r>
              <a:rPr lang="zh-TW" altLang="en-US" sz="3200" dirty="0">
                <a:solidFill>
                  <a:srgbClr val="FFFFFF"/>
                </a:solidFill>
                <a:latin typeface="Times New Roman" panose="02020603050405020304" pitchFamily="18" charset="0"/>
                <a:cs typeface="Times New Roman" panose="02020603050405020304" pitchFamily="18" charset="0"/>
              </a:rPr>
              <a:t>程式截圖</a:t>
            </a:r>
            <a:r>
              <a:rPr lang="en-US" altLang="zh-TW" sz="3200" dirty="0">
                <a:solidFill>
                  <a:srgbClr val="FFFFFF"/>
                </a:solidFill>
                <a:latin typeface="Times New Roman" panose="02020603050405020304" pitchFamily="18" charset="0"/>
                <a:cs typeface="Times New Roman" panose="02020603050405020304" pitchFamily="18" charset="0"/>
              </a:rPr>
              <a:t>3</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pic>
        <p:nvPicPr>
          <p:cNvPr id="2" name="圖片 1">
            <a:extLst>
              <a:ext uri="{FF2B5EF4-FFF2-40B4-BE49-F238E27FC236}">
                <a16:creationId xmlns:a16="http://schemas.microsoft.com/office/drawing/2014/main" id="{C4BEE523-AA85-4CC3-8A63-39BC0797D8EF}"/>
              </a:ext>
            </a:extLst>
          </p:cNvPr>
          <p:cNvPicPr>
            <a:picLocks noChangeAspect="1"/>
          </p:cNvPicPr>
          <p:nvPr/>
        </p:nvPicPr>
        <p:blipFill>
          <a:blip r:embed="rId4"/>
          <a:stretch>
            <a:fillRect/>
          </a:stretch>
        </p:blipFill>
        <p:spPr>
          <a:xfrm>
            <a:off x="5265065" y="23282"/>
            <a:ext cx="4897437" cy="6811431"/>
          </a:xfrm>
          <a:prstGeom prst="rect">
            <a:avLst/>
          </a:prstGeom>
        </p:spPr>
      </p:pic>
    </p:spTree>
    <p:custDataLst>
      <p:tags r:id="rId1"/>
    </p:custDataLst>
    <p:extLst>
      <p:ext uri="{BB962C8B-B14F-4D97-AF65-F5344CB8AC3E}">
        <p14:creationId xmlns:p14="http://schemas.microsoft.com/office/powerpoint/2010/main" val="10067051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7" name="標題 1">
            <a:extLst>
              <a:ext uri="{FF2B5EF4-FFF2-40B4-BE49-F238E27FC236}">
                <a16:creationId xmlns:a16="http://schemas.microsoft.com/office/drawing/2014/main" id="{F38E8B05-068E-4325-A7E3-5919473763BA}"/>
              </a:ext>
            </a:extLst>
          </p:cNvPr>
          <p:cNvSpPr>
            <a:spLocks noGrp="1"/>
          </p:cNvSpPr>
          <p:nvPr>
            <p:ph type="title"/>
          </p:nvPr>
        </p:nvSpPr>
        <p:spPr>
          <a:xfrm>
            <a:off x="930276" y="157595"/>
            <a:ext cx="2851417" cy="1478570"/>
          </a:xfrm>
        </p:spPr>
        <p:txBody>
          <a:bodyPr>
            <a:normAutofit/>
          </a:bodyPr>
          <a:lstStyle/>
          <a:p>
            <a:r>
              <a:rPr lang="zh-TW" altLang="en-US" sz="3200" dirty="0">
                <a:solidFill>
                  <a:srgbClr val="FFFFFF"/>
                </a:solidFill>
                <a:latin typeface="Times New Roman" panose="02020603050405020304" pitchFamily="18" charset="0"/>
                <a:cs typeface="Times New Roman" panose="02020603050405020304" pitchFamily="18" charset="0"/>
              </a:rPr>
              <a:t>程式截圖</a:t>
            </a:r>
            <a:r>
              <a:rPr lang="en-US" altLang="zh-TW" sz="3200" dirty="0">
                <a:solidFill>
                  <a:srgbClr val="FFFFFF"/>
                </a:solidFill>
                <a:latin typeface="Times New Roman" panose="02020603050405020304" pitchFamily="18" charset="0"/>
                <a:cs typeface="Times New Roman" panose="02020603050405020304" pitchFamily="18" charset="0"/>
              </a:rPr>
              <a:t>3</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EEC79BA3-ACBA-4957-BD2B-8D1B39A7C3F0}"/>
              </a:ext>
            </a:extLst>
          </p:cNvPr>
          <p:cNvPicPr>
            <a:picLocks noChangeAspect="1"/>
          </p:cNvPicPr>
          <p:nvPr/>
        </p:nvPicPr>
        <p:blipFill>
          <a:blip r:embed="rId4"/>
          <a:stretch>
            <a:fillRect/>
          </a:stretch>
        </p:blipFill>
        <p:spPr>
          <a:xfrm>
            <a:off x="4183019" y="827088"/>
            <a:ext cx="7927976" cy="4610100"/>
          </a:xfrm>
          <a:prstGeom prst="rect">
            <a:avLst/>
          </a:prstGeom>
        </p:spPr>
      </p:pic>
    </p:spTree>
    <p:custDataLst>
      <p:tags r:id="rId1"/>
    </p:custDataLst>
    <p:extLst>
      <p:ext uri="{BB962C8B-B14F-4D97-AF65-F5344CB8AC3E}">
        <p14:creationId xmlns:p14="http://schemas.microsoft.com/office/powerpoint/2010/main" val="377945408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6ECB8D-59D4-44FB-B46B-EC2BD1947E92}"/>
              </a:ext>
            </a:extLst>
          </p:cNvPr>
          <p:cNvSpPr>
            <a:spLocks noGrp="1"/>
          </p:cNvSpPr>
          <p:nvPr>
            <p:ph type="title"/>
          </p:nvPr>
        </p:nvSpPr>
        <p:spPr/>
        <p:txBody>
          <a:bodyPr>
            <a:normAutofit/>
          </a:bodyPr>
          <a:lstStyle/>
          <a:p>
            <a:r>
              <a:rPr lang="zh-TW" altLang="en-US" sz="4000" dirty="0">
                <a:latin typeface="標楷體" panose="03000509000000000000" pitchFamily="65" charset="-120"/>
                <a:ea typeface="標楷體" panose="03000509000000000000" pitchFamily="65" charset="-120"/>
              </a:rPr>
              <a:t>關於課程的建議</a:t>
            </a:r>
          </a:p>
        </p:txBody>
      </p:sp>
      <p:sp>
        <p:nvSpPr>
          <p:cNvPr id="3" name="內容版面配置區 2">
            <a:extLst>
              <a:ext uri="{FF2B5EF4-FFF2-40B4-BE49-F238E27FC236}">
                <a16:creationId xmlns:a16="http://schemas.microsoft.com/office/drawing/2014/main" id="{7E41B625-E58B-487D-8820-E5AAF29778C8}"/>
              </a:ext>
            </a:extLst>
          </p:cNvPr>
          <p:cNvSpPr>
            <a:spLocks noGrp="1"/>
          </p:cNvSpPr>
          <p:nvPr>
            <p:ph idx="1"/>
          </p:nvPr>
        </p:nvSpPr>
        <p:spPr/>
        <p:txBody>
          <a:bodyPr>
            <a:normAutofit/>
          </a:bodyPr>
          <a:lstStyle/>
          <a:p>
            <a:r>
              <a:rPr lang="zh-TW" altLang="en-US" sz="2800" dirty="0">
                <a:latin typeface="標楷體" panose="03000509000000000000" pitchFamily="65" charset="-120"/>
                <a:ea typeface="標楷體" panose="03000509000000000000" pitchFamily="65" charset="-120"/>
              </a:rPr>
              <a:t>希望老師可以對編譯器設定或是檔案聯結有更多的講解，因為在做期末專題時遇到了很多錯誤都是編譯起找不到需要的檔案造成的。</a:t>
            </a:r>
          </a:p>
        </p:txBody>
      </p:sp>
    </p:spTree>
    <p:custDataLst>
      <p:tags r:id="rId1"/>
    </p:custDataLst>
    <p:extLst>
      <p:ext uri="{BB962C8B-B14F-4D97-AF65-F5344CB8AC3E}">
        <p14:creationId xmlns:p14="http://schemas.microsoft.com/office/powerpoint/2010/main" val="338547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C1FDBC-FD3F-457E-9761-601DCAC8EF4F}"/>
              </a:ext>
            </a:extLst>
          </p:cNvPr>
          <p:cNvSpPr>
            <a:spLocks noGrp="1"/>
          </p:cNvSpPr>
          <p:nvPr>
            <p:ph type="title"/>
          </p:nvPr>
        </p:nvSpPr>
        <p:spPr>
          <a:xfrm>
            <a:off x="1143001" y="2689715"/>
            <a:ext cx="9905998" cy="1478570"/>
          </a:xfrm>
        </p:spPr>
        <p:txBody>
          <a:bodyPr>
            <a:normAutofit/>
          </a:bodyPr>
          <a:lstStyle/>
          <a:p>
            <a:r>
              <a:rPr lang="zh-TW" altLang="en-US" sz="4000" dirty="0">
                <a:latin typeface="標楷體" panose="03000509000000000000" pitchFamily="65" charset="-120"/>
                <a:ea typeface="標楷體" panose="03000509000000000000" pitchFamily="65" charset="-120"/>
              </a:rPr>
              <a:t>謝謝大家的聆聽</a:t>
            </a:r>
          </a:p>
        </p:txBody>
      </p:sp>
    </p:spTree>
    <p:custDataLst>
      <p:tags r:id="rId1"/>
    </p:custDataLst>
    <p:extLst>
      <p:ext uri="{BB962C8B-B14F-4D97-AF65-F5344CB8AC3E}">
        <p14:creationId xmlns:p14="http://schemas.microsoft.com/office/powerpoint/2010/main" val="298146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06ABFD-4120-47E1-9D3C-D899BF4CD20D}"/>
              </a:ext>
            </a:extLst>
          </p:cNvPr>
          <p:cNvSpPr>
            <a:spLocks noGrp="1"/>
          </p:cNvSpPr>
          <p:nvPr>
            <p:ph type="title"/>
          </p:nvPr>
        </p:nvSpPr>
        <p:spPr>
          <a:xfrm>
            <a:off x="1255713" y="288317"/>
            <a:ext cx="9905998" cy="1478570"/>
          </a:xfrm>
        </p:spPr>
        <p:txBody>
          <a:bodyPr>
            <a:normAutofit/>
          </a:bodyPr>
          <a:lstStyle/>
          <a:p>
            <a:r>
              <a:rPr lang="zh-TW" altLang="en-US" sz="4000" dirty="0">
                <a:latin typeface="標楷體" panose="03000509000000000000" pitchFamily="65" charset="-120"/>
                <a:ea typeface="標楷體" panose="03000509000000000000" pitchFamily="65" charset="-120"/>
              </a:rPr>
              <a:t>我想要解決的問題</a:t>
            </a:r>
            <a:r>
              <a:rPr lang="en-US" altLang="zh-TW" sz="4000" dirty="0">
                <a:latin typeface="標楷體" panose="03000509000000000000" pitchFamily="65" charset="-120"/>
                <a:ea typeface="標楷體" panose="03000509000000000000" pitchFamily="65" charset="-120"/>
              </a:rPr>
              <a:t>?</a:t>
            </a:r>
            <a:endParaRPr lang="zh-TW" altLang="en-US" sz="40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C9C072D6-1048-4648-BB12-1C1A549CA58E}"/>
              </a:ext>
            </a:extLst>
          </p:cNvPr>
          <p:cNvSpPr>
            <a:spLocks noGrp="1"/>
          </p:cNvSpPr>
          <p:nvPr>
            <p:ph idx="1"/>
          </p:nvPr>
        </p:nvSpPr>
        <p:spPr>
          <a:xfrm>
            <a:off x="1255713" y="1658143"/>
            <a:ext cx="9905999" cy="3541714"/>
          </a:xfrm>
        </p:spPr>
        <p:txBody>
          <a:bodyPr>
            <a:noAutofit/>
          </a:bodyPr>
          <a:lstStyle/>
          <a:p>
            <a:pPr marL="0" indent="0">
              <a:buNone/>
            </a:pPr>
            <a:r>
              <a:rPr lang="zh-TW" altLang="en-US" sz="2800" dirty="0">
                <a:latin typeface="標楷體" panose="03000509000000000000" pitchFamily="65" charset="-120"/>
                <a:ea typeface="標楷體" panose="03000509000000000000" pitchFamily="65" charset="-120"/>
              </a:rPr>
              <a:t>因為我有擔任學校社團的幹部，</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標楷體" panose="03000509000000000000" pitchFamily="65" charset="-120"/>
                <a:ea typeface="標楷體" panose="03000509000000000000" pitchFamily="65" charset="-120"/>
              </a:rPr>
              <a:t>所以每當社團要出去比賽或是辦活動時，我都需要繳交成員名單給學校。</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標楷體" panose="03000509000000000000" pitchFamily="65" charset="-120"/>
                <a:ea typeface="標楷體" panose="03000509000000000000" pitchFamily="65" charset="-120"/>
              </a:rPr>
              <a:t>或是需要繳交每個人的保險資料給保險公司。</a:t>
            </a:r>
            <a:endParaRPr lang="en-US" altLang="zh-TW" sz="2800" dirty="0">
              <a:latin typeface="標楷體" panose="03000509000000000000" pitchFamily="65" charset="-120"/>
              <a:ea typeface="標楷體" panose="03000509000000000000" pitchFamily="65" charset="-120"/>
            </a:endParaRPr>
          </a:p>
          <a:p>
            <a:pPr marL="0" indent="0">
              <a:buNone/>
            </a:pP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標楷體" panose="03000509000000000000" pitchFamily="65" charset="-120"/>
                <a:ea typeface="標楷體" panose="03000509000000000000" pitchFamily="65" charset="-120"/>
              </a:rPr>
              <a:t>由於每次都需要花費大量的時間填寫</a:t>
            </a:r>
            <a:r>
              <a:rPr lang="en-US" altLang="zh-TW" sz="2800" dirty="0">
                <a:latin typeface="標楷體" panose="03000509000000000000" pitchFamily="65" charset="-120"/>
                <a:ea typeface="標楷體" panose="03000509000000000000" pitchFamily="65" charset="-120"/>
              </a:rPr>
              <a:t>excel</a:t>
            </a:r>
            <a:r>
              <a:rPr lang="zh-TW" altLang="en-US" sz="2800" dirty="0">
                <a:latin typeface="標楷體" panose="03000509000000000000" pitchFamily="65" charset="-120"/>
                <a:ea typeface="標楷體" panose="03000509000000000000" pitchFamily="65" charset="-120"/>
              </a:rPr>
              <a:t>表格，所以我決定要做一個</a:t>
            </a:r>
            <a:endParaRPr lang="en-US" altLang="zh-TW" sz="2800" dirty="0">
              <a:latin typeface="標楷體" panose="03000509000000000000" pitchFamily="65" charset="-120"/>
              <a:ea typeface="標楷體" panose="03000509000000000000" pitchFamily="65" charset="-120"/>
            </a:endParaRPr>
          </a:p>
          <a:p>
            <a:pPr marL="0" indent="0">
              <a:buNone/>
            </a:pPr>
            <a:r>
              <a:rPr lang="zh-TW" altLang="en-US" sz="2800" dirty="0">
                <a:latin typeface="標楷體" panose="03000509000000000000" pitchFamily="65" charset="-120"/>
                <a:ea typeface="標楷體" panose="03000509000000000000" pitchFamily="65" charset="-120"/>
              </a:rPr>
              <a:t>程式來幫助我管理成員資料與填寫表格。</a:t>
            </a:r>
            <a:endParaRPr lang="en-US" altLang="zh-TW" sz="2800" dirty="0">
              <a:latin typeface="標楷體" panose="03000509000000000000" pitchFamily="65" charset="-120"/>
              <a:ea typeface="標楷體" panose="03000509000000000000" pitchFamily="65" charset="-120"/>
            </a:endParaRPr>
          </a:p>
        </p:txBody>
      </p:sp>
    </p:spTree>
    <p:custDataLst>
      <p:tags r:id="rId1"/>
    </p:custDataLst>
    <p:extLst>
      <p:ext uri="{BB962C8B-B14F-4D97-AF65-F5344CB8AC3E}">
        <p14:creationId xmlns:p14="http://schemas.microsoft.com/office/powerpoint/2010/main" val="160093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F07628-6339-4F7E-9304-77D89A7077D4}"/>
              </a:ext>
            </a:extLst>
          </p:cNvPr>
          <p:cNvSpPr>
            <a:spLocks noGrp="1"/>
          </p:cNvSpPr>
          <p:nvPr>
            <p:ph type="title"/>
          </p:nvPr>
        </p:nvSpPr>
        <p:spPr/>
        <p:txBody>
          <a:bodyPr/>
          <a:lstStyle/>
          <a:p>
            <a:r>
              <a:rPr lang="zh-TW" altLang="en-US" dirty="0"/>
              <a:t>程式架構</a:t>
            </a:r>
          </a:p>
        </p:txBody>
      </p:sp>
      <p:sp>
        <p:nvSpPr>
          <p:cNvPr id="5" name="矩形 4">
            <a:extLst>
              <a:ext uri="{FF2B5EF4-FFF2-40B4-BE49-F238E27FC236}">
                <a16:creationId xmlns:a16="http://schemas.microsoft.com/office/drawing/2014/main" id="{B5499C47-DF6B-4442-8ECD-92D5D2ED8EDD}"/>
              </a:ext>
            </a:extLst>
          </p:cNvPr>
          <p:cNvSpPr/>
          <p:nvPr/>
        </p:nvSpPr>
        <p:spPr>
          <a:xfrm>
            <a:off x="2147390" y="3873616"/>
            <a:ext cx="2038525" cy="1621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Add_member</a:t>
            </a:r>
            <a:r>
              <a:rPr lang="en-US" altLang="zh-TW" dirty="0"/>
              <a:t>()</a:t>
            </a:r>
            <a:endParaRPr lang="zh-TW" altLang="en-US" dirty="0"/>
          </a:p>
        </p:txBody>
      </p:sp>
      <p:sp>
        <p:nvSpPr>
          <p:cNvPr id="17" name="矩形 16">
            <a:extLst>
              <a:ext uri="{FF2B5EF4-FFF2-40B4-BE49-F238E27FC236}">
                <a16:creationId xmlns:a16="http://schemas.microsoft.com/office/drawing/2014/main" id="{B4F172EC-D602-4AAF-9EA5-BBF055F3BA53}"/>
              </a:ext>
            </a:extLst>
          </p:cNvPr>
          <p:cNvSpPr/>
          <p:nvPr/>
        </p:nvSpPr>
        <p:spPr>
          <a:xfrm>
            <a:off x="5075148" y="3873616"/>
            <a:ext cx="2038525" cy="1621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Delete_member</a:t>
            </a:r>
            <a:r>
              <a:rPr lang="en-US" altLang="zh-TW" dirty="0"/>
              <a:t>()</a:t>
            </a:r>
            <a:endParaRPr lang="zh-TW" altLang="en-US" dirty="0"/>
          </a:p>
        </p:txBody>
      </p:sp>
      <p:sp>
        <p:nvSpPr>
          <p:cNvPr id="18" name="矩形 17">
            <a:extLst>
              <a:ext uri="{FF2B5EF4-FFF2-40B4-BE49-F238E27FC236}">
                <a16:creationId xmlns:a16="http://schemas.microsoft.com/office/drawing/2014/main" id="{F62443F5-5BA9-4297-96DC-3075BB3D6A39}"/>
              </a:ext>
            </a:extLst>
          </p:cNvPr>
          <p:cNvSpPr/>
          <p:nvPr/>
        </p:nvSpPr>
        <p:spPr>
          <a:xfrm>
            <a:off x="5075147" y="1286502"/>
            <a:ext cx="2038525" cy="1621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main()</a:t>
            </a:r>
            <a:endParaRPr lang="zh-TW" altLang="en-US" dirty="0"/>
          </a:p>
        </p:txBody>
      </p:sp>
      <p:sp>
        <p:nvSpPr>
          <p:cNvPr id="22" name="矩形 21">
            <a:extLst>
              <a:ext uri="{FF2B5EF4-FFF2-40B4-BE49-F238E27FC236}">
                <a16:creationId xmlns:a16="http://schemas.microsoft.com/office/drawing/2014/main" id="{B28A4996-C65D-454A-B125-C3C24469C2FA}"/>
              </a:ext>
            </a:extLst>
          </p:cNvPr>
          <p:cNvSpPr/>
          <p:nvPr/>
        </p:nvSpPr>
        <p:spPr>
          <a:xfrm>
            <a:off x="8002905" y="3873616"/>
            <a:ext cx="2038525" cy="1621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ouput_csv</a:t>
            </a:r>
            <a:r>
              <a:rPr lang="en-US" altLang="zh-TW" dirty="0"/>
              <a:t>()</a:t>
            </a:r>
            <a:endParaRPr lang="zh-TW" altLang="en-US" dirty="0"/>
          </a:p>
        </p:txBody>
      </p:sp>
      <p:cxnSp>
        <p:nvCxnSpPr>
          <p:cNvPr id="24" name="直線單箭頭接點 23">
            <a:extLst>
              <a:ext uri="{FF2B5EF4-FFF2-40B4-BE49-F238E27FC236}">
                <a16:creationId xmlns:a16="http://schemas.microsoft.com/office/drawing/2014/main" id="{FEAA0C48-A157-4384-814C-8F0B410CD1CB}"/>
              </a:ext>
            </a:extLst>
          </p:cNvPr>
          <p:cNvCxnSpPr>
            <a:cxnSpLocks/>
            <a:stCxn id="18" idx="2"/>
            <a:endCxn id="17" idx="0"/>
          </p:cNvCxnSpPr>
          <p:nvPr/>
        </p:nvCxnSpPr>
        <p:spPr>
          <a:xfrm>
            <a:off x="6094410" y="2907674"/>
            <a:ext cx="1" cy="9659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2DFB6ECA-1335-4A1D-92CB-8718104A3530}"/>
              </a:ext>
            </a:extLst>
          </p:cNvPr>
          <p:cNvCxnSpPr>
            <a:cxnSpLocks/>
            <a:stCxn id="18" idx="2"/>
            <a:endCxn id="5" idx="0"/>
          </p:cNvCxnSpPr>
          <p:nvPr/>
        </p:nvCxnSpPr>
        <p:spPr>
          <a:xfrm flipH="1">
            <a:off x="3166653" y="2907674"/>
            <a:ext cx="2927757" cy="9659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F7C4A927-94DB-4B97-BC09-C70FFF9E51E4}"/>
              </a:ext>
            </a:extLst>
          </p:cNvPr>
          <p:cNvCxnSpPr>
            <a:cxnSpLocks/>
            <a:stCxn id="18" idx="2"/>
            <a:endCxn id="22" idx="0"/>
          </p:cNvCxnSpPr>
          <p:nvPr/>
        </p:nvCxnSpPr>
        <p:spPr>
          <a:xfrm>
            <a:off x="6094410" y="2907674"/>
            <a:ext cx="2927758" cy="96594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0863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90BD2041-42A6-4A1D-80E4-97335C05C59E}"/>
              </a:ext>
            </a:extLst>
          </p:cNvPr>
          <p:cNvSpPr>
            <a:spLocks noGrp="1"/>
          </p:cNvSpPr>
          <p:nvPr>
            <p:ph type="title"/>
          </p:nvPr>
        </p:nvSpPr>
        <p:spPr>
          <a:xfrm>
            <a:off x="779895" y="636587"/>
            <a:ext cx="3165346" cy="1478570"/>
          </a:xfrm>
        </p:spPr>
        <p:txBody>
          <a:bodyPr>
            <a:normAutofit/>
          </a:bodyPr>
          <a:lstStyle/>
          <a:p>
            <a:r>
              <a:rPr lang="en-US" altLang="zh-TW" sz="3200" dirty="0" err="1">
                <a:solidFill>
                  <a:srgbClr val="FFFFFF"/>
                </a:solidFill>
                <a:latin typeface="Times New Roman" panose="02020603050405020304" pitchFamily="18" charset="0"/>
                <a:cs typeface="Times New Roman" panose="02020603050405020304" pitchFamily="18" charset="0"/>
              </a:rPr>
              <a:t>Add_member</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6794FC4-8436-46BF-B23C-4EBA60E4FAFF}"/>
              </a:ext>
            </a:extLst>
          </p:cNvPr>
          <p:cNvSpPr>
            <a:spLocks noGrp="1"/>
          </p:cNvSpPr>
          <p:nvPr>
            <p:ph idx="1"/>
          </p:nvPr>
        </p:nvSpPr>
        <p:spPr>
          <a:xfrm>
            <a:off x="432198" y="1821868"/>
            <a:ext cx="3373689" cy="3957302"/>
          </a:xfrm>
        </p:spPr>
        <p:txBody>
          <a:bodyPr>
            <a:noAutofit/>
          </a:bodyPr>
          <a:lstStyle/>
          <a:p>
            <a:r>
              <a:rPr lang="zh-TW" altLang="en-US" sz="2800" dirty="0">
                <a:solidFill>
                  <a:srgbClr val="FF0000"/>
                </a:solidFill>
                <a:latin typeface="標楷體" panose="03000509000000000000" pitchFamily="65" charset="-120"/>
                <a:ea typeface="標楷體" panose="03000509000000000000" pitchFamily="65" charset="-120"/>
              </a:rPr>
              <a:t>讀取</a:t>
            </a:r>
            <a:r>
              <a:rPr lang="en-US" altLang="zh-TW" sz="2800" dirty="0">
                <a:solidFill>
                  <a:srgbClr val="FF0000"/>
                </a:solidFill>
                <a:latin typeface="標楷體" panose="03000509000000000000" pitchFamily="65" charset="-120"/>
                <a:ea typeface="標楷體" panose="03000509000000000000" pitchFamily="65" charset="-120"/>
              </a:rPr>
              <a:t>json</a:t>
            </a:r>
            <a:r>
              <a:rPr lang="zh-TW" altLang="en-US" sz="2800" dirty="0">
                <a:solidFill>
                  <a:srgbClr val="FF0000"/>
                </a:solidFill>
                <a:latin typeface="標楷體" panose="03000509000000000000" pitchFamily="65" charset="-120"/>
                <a:ea typeface="標楷體" panose="03000509000000000000" pitchFamily="65" charset="-120"/>
              </a:rPr>
              <a:t>檔案並把內容存到</a:t>
            </a:r>
            <a:endParaRPr lang="en-US" altLang="zh-TW" sz="2800" dirty="0">
              <a:solidFill>
                <a:srgbClr val="FF0000"/>
              </a:solidFill>
              <a:latin typeface="標楷體" panose="03000509000000000000" pitchFamily="65" charset="-120"/>
              <a:ea typeface="標楷體" panose="03000509000000000000" pitchFamily="65" charset="-120"/>
            </a:endParaRPr>
          </a:p>
          <a:p>
            <a:pPr marL="0" indent="0">
              <a:buNone/>
            </a:pPr>
            <a:r>
              <a:rPr lang="en-US" sz="2800" dirty="0">
                <a:solidFill>
                  <a:srgbClr val="FF0000"/>
                </a:solidFill>
                <a:latin typeface="標楷體" panose="03000509000000000000" pitchFamily="65" charset="-120"/>
                <a:ea typeface="標楷體" panose="03000509000000000000" pitchFamily="65" charset="-120"/>
              </a:rPr>
              <a:t>Json::Value root </a:t>
            </a:r>
            <a:r>
              <a:rPr lang="zh-TW" altLang="en-US" sz="2800" dirty="0">
                <a:solidFill>
                  <a:srgbClr val="FF0000"/>
                </a:solidFill>
                <a:latin typeface="標楷體" panose="03000509000000000000" pitchFamily="65" charset="-120"/>
                <a:ea typeface="標楷體" panose="03000509000000000000" pitchFamily="65" charset="-120"/>
              </a:rPr>
              <a:t>裡面</a:t>
            </a:r>
            <a:endParaRPr lang="en-US" altLang="zh-TW" sz="2800" dirty="0">
              <a:solidFill>
                <a:srgbClr val="FF0000"/>
              </a:solidFill>
              <a:latin typeface="標楷體" panose="03000509000000000000" pitchFamily="65" charset="-120"/>
              <a:ea typeface="標楷體" panose="03000509000000000000" pitchFamily="65" charset="-120"/>
            </a:endParaRPr>
          </a:p>
          <a:p>
            <a:pPr marL="0" indent="0">
              <a:buNone/>
            </a:pPr>
            <a:endParaRPr lang="en-US" sz="2800" dirty="0">
              <a:solidFill>
                <a:srgbClr val="FF0000"/>
              </a:solidFill>
              <a:latin typeface="標楷體" panose="03000509000000000000" pitchFamily="65" charset="-120"/>
              <a:ea typeface="標楷體" panose="03000509000000000000" pitchFamily="65" charset="-120"/>
            </a:endParaRPr>
          </a:p>
          <a:p>
            <a:r>
              <a:rPr lang="zh-TW" altLang="en-US" sz="2800" dirty="0">
                <a:solidFill>
                  <a:srgbClr val="FFFF00"/>
                </a:solidFill>
                <a:latin typeface="標楷體" panose="03000509000000000000" pitchFamily="65" charset="-120"/>
                <a:ea typeface="標楷體" panose="03000509000000000000" pitchFamily="65" charset="-120"/>
              </a:rPr>
              <a:t>讓使用者輸入新的資料</a:t>
            </a:r>
            <a:endParaRPr lang="en-US" sz="2800" dirty="0">
              <a:solidFill>
                <a:srgbClr val="FFFF00"/>
              </a:solidFill>
              <a:latin typeface="標楷體" panose="03000509000000000000" pitchFamily="65" charset="-120"/>
              <a:ea typeface="標楷體" panose="03000509000000000000" pitchFamily="65" charset="-120"/>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內容版面配置區 3">
            <a:extLst>
              <a:ext uri="{FF2B5EF4-FFF2-40B4-BE49-F238E27FC236}">
                <a16:creationId xmlns:a16="http://schemas.microsoft.com/office/drawing/2014/main" id="{EE032F1A-E05F-42A5-80D8-749131DE27E3}"/>
              </a:ext>
            </a:extLst>
          </p:cNvPr>
          <p:cNvPicPr>
            <a:picLocks noChangeAspect="1"/>
          </p:cNvPicPr>
          <p:nvPr/>
        </p:nvPicPr>
        <p:blipFill>
          <a:blip r:embed="rId4"/>
          <a:stretch>
            <a:fillRect/>
          </a:stretch>
        </p:blipFill>
        <p:spPr>
          <a:xfrm>
            <a:off x="4033708" y="679185"/>
            <a:ext cx="8057447" cy="5740930"/>
          </a:xfrm>
          <a:prstGeom prst="rect">
            <a:avLst/>
          </a:prstGeom>
        </p:spPr>
      </p:pic>
      <p:sp>
        <p:nvSpPr>
          <p:cNvPr id="5" name="矩形 4">
            <a:extLst>
              <a:ext uri="{FF2B5EF4-FFF2-40B4-BE49-F238E27FC236}">
                <a16:creationId xmlns:a16="http://schemas.microsoft.com/office/drawing/2014/main" id="{75AB4564-0DDF-40BC-B88E-AA1BF148CFC0}"/>
              </a:ext>
            </a:extLst>
          </p:cNvPr>
          <p:cNvSpPr/>
          <p:nvPr/>
        </p:nvSpPr>
        <p:spPr>
          <a:xfrm>
            <a:off x="4202069" y="1038392"/>
            <a:ext cx="7689893" cy="8205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26EC065F-DD5D-4483-BE03-FB8DDAA0639F}"/>
              </a:ext>
            </a:extLst>
          </p:cNvPr>
          <p:cNvSpPr/>
          <p:nvPr/>
        </p:nvSpPr>
        <p:spPr>
          <a:xfrm>
            <a:off x="4201740" y="2514864"/>
            <a:ext cx="7817779" cy="390525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21783759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90BD2041-42A6-4A1D-80E4-97335C05C59E}"/>
              </a:ext>
            </a:extLst>
          </p:cNvPr>
          <p:cNvSpPr>
            <a:spLocks noGrp="1"/>
          </p:cNvSpPr>
          <p:nvPr>
            <p:ph type="title"/>
          </p:nvPr>
        </p:nvSpPr>
        <p:spPr>
          <a:xfrm>
            <a:off x="737040" y="636587"/>
            <a:ext cx="3037155" cy="1478570"/>
          </a:xfrm>
        </p:spPr>
        <p:txBody>
          <a:bodyPr>
            <a:normAutofit/>
          </a:bodyPr>
          <a:lstStyle/>
          <a:p>
            <a:r>
              <a:rPr lang="en-US" altLang="zh-TW" sz="3200" dirty="0" err="1">
                <a:solidFill>
                  <a:srgbClr val="FFFFFF"/>
                </a:solidFill>
                <a:latin typeface="Times New Roman" panose="02020603050405020304" pitchFamily="18" charset="0"/>
                <a:cs typeface="Times New Roman" panose="02020603050405020304" pitchFamily="18" charset="0"/>
              </a:rPr>
              <a:t>Add_member</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6794FC4-8436-46BF-B23C-4EBA60E4FAFF}"/>
              </a:ext>
            </a:extLst>
          </p:cNvPr>
          <p:cNvSpPr>
            <a:spLocks noGrp="1"/>
          </p:cNvSpPr>
          <p:nvPr>
            <p:ph idx="1"/>
          </p:nvPr>
        </p:nvSpPr>
        <p:spPr>
          <a:xfrm>
            <a:off x="432198" y="1821868"/>
            <a:ext cx="3373689" cy="3957302"/>
          </a:xfrm>
        </p:spPr>
        <p:txBody>
          <a:bodyPr>
            <a:noAutofit/>
          </a:bodyPr>
          <a:lstStyle/>
          <a:p>
            <a:r>
              <a:rPr lang="zh-TW" altLang="en-US" sz="2800" dirty="0">
                <a:solidFill>
                  <a:srgbClr val="FF0000"/>
                </a:solidFill>
                <a:latin typeface="標楷體" panose="03000509000000000000" pitchFamily="65" charset="-120"/>
                <a:ea typeface="標楷體" panose="03000509000000000000" pitchFamily="65" charset="-120"/>
              </a:rPr>
              <a:t>在原有的結構中加入新的一筆資料</a:t>
            </a:r>
            <a:endParaRPr lang="en-US" altLang="zh-TW" sz="2800" dirty="0">
              <a:solidFill>
                <a:srgbClr val="FF0000"/>
              </a:solidFill>
              <a:latin typeface="標楷體" panose="03000509000000000000" pitchFamily="65" charset="-120"/>
              <a:ea typeface="標楷體" panose="03000509000000000000" pitchFamily="65" charset="-120"/>
            </a:endParaRPr>
          </a:p>
          <a:p>
            <a:endParaRPr lang="en-US" sz="2800" dirty="0">
              <a:solidFill>
                <a:srgbClr val="FF0000"/>
              </a:solidFill>
              <a:latin typeface="標楷體" panose="03000509000000000000" pitchFamily="65" charset="-120"/>
              <a:ea typeface="標楷體" panose="03000509000000000000" pitchFamily="65" charset="-120"/>
            </a:endParaRPr>
          </a:p>
          <a:p>
            <a:r>
              <a:rPr lang="en-US" sz="2800" dirty="0">
                <a:solidFill>
                  <a:srgbClr val="FFFF00"/>
                </a:solidFill>
                <a:latin typeface="標楷體" panose="03000509000000000000" pitchFamily="65" charset="-120"/>
                <a:ea typeface="標楷體" panose="03000509000000000000" pitchFamily="65" charset="-120"/>
              </a:rPr>
              <a:t>output</a:t>
            </a:r>
            <a:r>
              <a:rPr lang="zh-TW" altLang="en-US" sz="2800" dirty="0">
                <a:solidFill>
                  <a:srgbClr val="FFFF00"/>
                </a:solidFill>
                <a:latin typeface="標楷體" panose="03000509000000000000" pitchFamily="65" charset="-120"/>
                <a:ea typeface="標楷體" panose="03000509000000000000" pitchFamily="65" charset="-120"/>
              </a:rPr>
              <a:t>到</a:t>
            </a:r>
            <a:r>
              <a:rPr lang="en-US" altLang="zh-TW" sz="2800" dirty="0">
                <a:solidFill>
                  <a:srgbClr val="FFFF00"/>
                </a:solidFill>
                <a:latin typeface="標楷體" panose="03000509000000000000" pitchFamily="65" charset="-120"/>
                <a:ea typeface="標楷體" panose="03000509000000000000" pitchFamily="65" charset="-120"/>
              </a:rPr>
              <a:t>database</a:t>
            </a:r>
            <a:r>
              <a:rPr lang="zh-TW" altLang="en-US" sz="2800" dirty="0">
                <a:solidFill>
                  <a:srgbClr val="FFFF00"/>
                </a:solidFill>
                <a:latin typeface="標楷體" panose="03000509000000000000" pitchFamily="65" charset="-120"/>
                <a:ea typeface="標楷體" panose="03000509000000000000" pitchFamily="65" charset="-120"/>
              </a:rPr>
              <a:t>的</a:t>
            </a:r>
            <a:r>
              <a:rPr lang="en-US" altLang="zh-TW" sz="2800" dirty="0">
                <a:solidFill>
                  <a:srgbClr val="FFFF00"/>
                </a:solidFill>
                <a:latin typeface="標楷體" panose="03000509000000000000" pitchFamily="65" charset="-120"/>
                <a:ea typeface="標楷體" panose="03000509000000000000" pitchFamily="65" charset="-120"/>
              </a:rPr>
              <a:t>json</a:t>
            </a:r>
            <a:r>
              <a:rPr lang="zh-TW" altLang="en-US" sz="2800" dirty="0">
                <a:solidFill>
                  <a:srgbClr val="FFFF00"/>
                </a:solidFill>
                <a:latin typeface="標楷體" panose="03000509000000000000" pitchFamily="65" charset="-120"/>
                <a:ea typeface="標楷體" panose="03000509000000000000" pitchFamily="65" charset="-120"/>
              </a:rPr>
              <a:t>檔案中</a:t>
            </a:r>
            <a:endParaRPr lang="en-US" sz="2800" dirty="0">
              <a:solidFill>
                <a:srgbClr val="FFFF00"/>
              </a:solidFill>
              <a:latin typeface="標楷體" panose="03000509000000000000" pitchFamily="65" charset="-120"/>
              <a:ea typeface="標楷體" panose="03000509000000000000" pitchFamily="65" charset="-120"/>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3" name="圖片 2">
            <a:extLst>
              <a:ext uri="{FF2B5EF4-FFF2-40B4-BE49-F238E27FC236}">
                <a16:creationId xmlns:a16="http://schemas.microsoft.com/office/drawing/2014/main" id="{E0D49ED0-3AE7-4608-AD77-8AC325379AD8}"/>
              </a:ext>
            </a:extLst>
          </p:cNvPr>
          <p:cNvPicPr>
            <a:picLocks noChangeAspect="1"/>
          </p:cNvPicPr>
          <p:nvPr/>
        </p:nvPicPr>
        <p:blipFill>
          <a:blip r:embed="rId4"/>
          <a:stretch>
            <a:fillRect/>
          </a:stretch>
        </p:blipFill>
        <p:spPr>
          <a:xfrm>
            <a:off x="4085245" y="562769"/>
            <a:ext cx="8059275" cy="5706271"/>
          </a:xfrm>
          <a:prstGeom prst="rect">
            <a:avLst/>
          </a:prstGeom>
        </p:spPr>
      </p:pic>
      <p:sp>
        <p:nvSpPr>
          <p:cNvPr id="47" name="矩形 46">
            <a:extLst>
              <a:ext uri="{FF2B5EF4-FFF2-40B4-BE49-F238E27FC236}">
                <a16:creationId xmlns:a16="http://schemas.microsoft.com/office/drawing/2014/main" id="{8929468B-B9B8-46DE-9B47-26D00A53F99A}"/>
              </a:ext>
            </a:extLst>
          </p:cNvPr>
          <p:cNvSpPr/>
          <p:nvPr/>
        </p:nvSpPr>
        <p:spPr>
          <a:xfrm>
            <a:off x="4202069" y="600242"/>
            <a:ext cx="7689893" cy="4455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a:extLst>
              <a:ext uri="{FF2B5EF4-FFF2-40B4-BE49-F238E27FC236}">
                <a16:creationId xmlns:a16="http://schemas.microsoft.com/office/drawing/2014/main" id="{E5CE9E73-4603-4061-9F1C-61EDF5EBE714}"/>
              </a:ext>
            </a:extLst>
          </p:cNvPr>
          <p:cNvSpPr/>
          <p:nvPr/>
        </p:nvSpPr>
        <p:spPr>
          <a:xfrm>
            <a:off x="4201740" y="5246689"/>
            <a:ext cx="7817779" cy="86888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02993306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90BD2041-42A6-4A1D-80E4-97335C05C59E}"/>
              </a:ext>
            </a:extLst>
          </p:cNvPr>
          <p:cNvSpPr>
            <a:spLocks noGrp="1"/>
          </p:cNvSpPr>
          <p:nvPr>
            <p:ph type="title"/>
          </p:nvPr>
        </p:nvSpPr>
        <p:spPr>
          <a:xfrm>
            <a:off x="370318" y="577243"/>
            <a:ext cx="3706684" cy="1478570"/>
          </a:xfrm>
        </p:spPr>
        <p:txBody>
          <a:bodyPr>
            <a:normAutofit/>
          </a:bodyPr>
          <a:lstStyle/>
          <a:p>
            <a:r>
              <a:rPr lang="en-US" altLang="zh-TW" sz="3200" dirty="0">
                <a:solidFill>
                  <a:srgbClr val="FFFFFF"/>
                </a:solidFill>
                <a:latin typeface="Times New Roman" panose="02020603050405020304" pitchFamily="18" charset="0"/>
                <a:cs typeface="Times New Roman" panose="02020603050405020304" pitchFamily="18" charset="0"/>
              </a:rPr>
              <a:t>DELETE_MEMBER</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6794FC4-8436-46BF-B23C-4EBA60E4FAFF}"/>
              </a:ext>
            </a:extLst>
          </p:cNvPr>
          <p:cNvSpPr>
            <a:spLocks noGrp="1"/>
          </p:cNvSpPr>
          <p:nvPr>
            <p:ph idx="1"/>
          </p:nvPr>
        </p:nvSpPr>
        <p:spPr>
          <a:xfrm>
            <a:off x="355905" y="1847511"/>
            <a:ext cx="3637710" cy="3957302"/>
          </a:xfrm>
        </p:spPr>
        <p:txBody>
          <a:bodyPr>
            <a:noAutofit/>
          </a:bodyPr>
          <a:lstStyle/>
          <a:p>
            <a:r>
              <a:rPr lang="zh-TW" altLang="en-US" sz="2800" dirty="0">
                <a:solidFill>
                  <a:srgbClr val="FF0000"/>
                </a:solidFill>
                <a:latin typeface="標楷體" panose="03000509000000000000" pitchFamily="65" charset="-120"/>
                <a:ea typeface="標楷體" panose="03000509000000000000" pitchFamily="65" charset="-120"/>
              </a:rPr>
              <a:t>複製需要保留的資料</a:t>
            </a:r>
            <a:endParaRPr lang="en-US" altLang="zh-TW" sz="2800" dirty="0">
              <a:solidFill>
                <a:srgbClr val="FF0000"/>
              </a:solidFill>
              <a:latin typeface="標楷體" panose="03000509000000000000" pitchFamily="65" charset="-120"/>
              <a:ea typeface="標楷體" panose="03000509000000000000" pitchFamily="65" charset="-120"/>
            </a:endParaRPr>
          </a:p>
          <a:p>
            <a:r>
              <a:rPr lang="zh-TW" altLang="en-US" sz="2800" dirty="0">
                <a:solidFill>
                  <a:srgbClr val="FFFF00"/>
                </a:solidFill>
                <a:latin typeface="標楷體" panose="03000509000000000000" pitchFamily="65" charset="-120"/>
                <a:ea typeface="標楷體" panose="03000509000000000000" pitchFamily="65" charset="-120"/>
              </a:rPr>
              <a:t>更新</a:t>
            </a:r>
            <a:r>
              <a:rPr lang="en-US" altLang="zh-TW" sz="2800" dirty="0">
                <a:solidFill>
                  <a:srgbClr val="FFFF00"/>
                </a:solidFill>
                <a:latin typeface="標楷體" panose="03000509000000000000" pitchFamily="65" charset="-120"/>
                <a:ea typeface="標楷體" panose="03000509000000000000" pitchFamily="65" charset="-120"/>
              </a:rPr>
              <a:t>database</a:t>
            </a:r>
            <a:r>
              <a:rPr lang="zh-TW" altLang="en-US" sz="2800" dirty="0">
                <a:solidFill>
                  <a:srgbClr val="FFFF00"/>
                </a:solidFill>
                <a:latin typeface="標楷體" panose="03000509000000000000" pitchFamily="65" charset="-120"/>
                <a:ea typeface="標楷體" panose="03000509000000000000" pitchFamily="65" charset="-120"/>
              </a:rPr>
              <a:t>的</a:t>
            </a:r>
            <a:r>
              <a:rPr lang="en-US" altLang="zh-TW" sz="2800" dirty="0">
                <a:solidFill>
                  <a:srgbClr val="FFFF00"/>
                </a:solidFill>
                <a:latin typeface="標楷體" panose="03000509000000000000" pitchFamily="65" charset="-120"/>
                <a:ea typeface="標楷體" panose="03000509000000000000" pitchFamily="65" charset="-120"/>
              </a:rPr>
              <a:t>json</a:t>
            </a:r>
            <a:r>
              <a:rPr lang="zh-TW" altLang="en-US" sz="2800" dirty="0">
                <a:solidFill>
                  <a:srgbClr val="FFFF00"/>
                </a:solidFill>
                <a:latin typeface="標楷體" panose="03000509000000000000" pitchFamily="65" charset="-120"/>
                <a:ea typeface="標楷體" panose="03000509000000000000" pitchFamily="65" charset="-120"/>
              </a:rPr>
              <a:t>檔案</a:t>
            </a:r>
            <a:endParaRPr lang="en-US" sz="2800" dirty="0">
              <a:solidFill>
                <a:srgbClr val="FFFF00"/>
              </a:solidFill>
              <a:latin typeface="標楷體" panose="03000509000000000000" pitchFamily="65" charset="-120"/>
              <a:ea typeface="標楷體" panose="03000509000000000000" pitchFamily="65" charset="-120"/>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圖片 3">
            <a:extLst>
              <a:ext uri="{FF2B5EF4-FFF2-40B4-BE49-F238E27FC236}">
                <a16:creationId xmlns:a16="http://schemas.microsoft.com/office/drawing/2014/main" id="{A1694049-7FEA-4653-9C7F-98BF166F36C0}"/>
              </a:ext>
            </a:extLst>
          </p:cNvPr>
          <p:cNvPicPr>
            <a:picLocks noChangeAspect="1"/>
          </p:cNvPicPr>
          <p:nvPr/>
        </p:nvPicPr>
        <p:blipFill>
          <a:blip r:embed="rId4"/>
          <a:stretch>
            <a:fillRect/>
          </a:stretch>
        </p:blipFill>
        <p:spPr>
          <a:xfrm>
            <a:off x="4069908" y="416430"/>
            <a:ext cx="8129236" cy="5658640"/>
          </a:xfrm>
          <a:prstGeom prst="rect">
            <a:avLst/>
          </a:prstGeom>
        </p:spPr>
      </p:pic>
      <p:sp>
        <p:nvSpPr>
          <p:cNvPr id="47" name="矩形 46">
            <a:extLst>
              <a:ext uri="{FF2B5EF4-FFF2-40B4-BE49-F238E27FC236}">
                <a16:creationId xmlns:a16="http://schemas.microsoft.com/office/drawing/2014/main" id="{8929468B-B9B8-46DE-9B47-26D00A53F99A}"/>
              </a:ext>
            </a:extLst>
          </p:cNvPr>
          <p:cNvSpPr/>
          <p:nvPr/>
        </p:nvSpPr>
        <p:spPr>
          <a:xfrm>
            <a:off x="4202069" y="414576"/>
            <a:ext cx="7689893" cy="47208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a:extLst>
              <a:ext uri="{FF2B5EF4-FFF2-40B4-BE49-F238E27FC236}">
                <a16:creationId xmlns:a16="http://schemas.microsoft.com/office/drawing/2014/main" id="{E5CE9E73-4603-4061-9F1C-61EDF5EBE714}"/>
              </a:ext>
            </a:extLst>
          </p:cNvPr>
          <p:cNvSpPr/>
          <p:nvPr/>
        </p:nvSpPr>
        <p:spPr>
          <a:xfrm>
            <a:off x="4201740" y="5246689"/>
            <a:ext cx="7817779" cy="86888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262767722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90BD2041-42A6-4A1D-80E4-97335C05C59E}"/>
              </a:ext>
            </a:extLst>
          </p:cNvPr>
          <p:cNvSpPr>
            <a:spLocks noGrp="1"/>
          </p:cNvSpPr>
          <p:nvPr>
            <p:ph type="title"/>
          </p:nvPr>
        </p:nvSpPr>
        <p:spPr>
          <a:xfrm>
            <a:off x="855266" y="618518"/>
            <a:ext cx="2851417" cy="1478570"/>
          </a:xfrm>
        </p:spPr>
        <p:txBody>
          <a:bodyPr>
            <a:normAutofit/>
          </a:bodyPr>
          <a:lstStyle/>
          <a:p>
            <a:r>
              <a:rPr lang="en-US" altLang="zh-TW" sz="3200" dirty="0" err="1">
                <a:solidFill>
                  <a:srgbClr val="FFFFFF"/>
                </a:solidFill>
                <a:latin typeface="Times New Roman" panose="02020603050405020304" pitchFamily="18" charset="0"/>
                <a:cs typeface="Times New Roman" panose="02020603050405020304" pitchFamily="18" charset="0"/>
              </a:rPr>
              <a:t>OUTPUT_Csv</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6794FC4-8436-46BF-B23C-4EBA60E4FAFF}"/>
              </a:ext>
            </a:extLst>
          </p:cNvPr>
          <p:cNvSpPr>
            <a:spLocks noGrp="1"/>
          </p:cNvSpPr>
          <p:nvPr>
            <p:ph idx="1"/>
          </p:nvPr>
        </p:nvSpPr>
        <p:spPr>
          <a:xfrm>
            <a:off x="432198" y="1821868"/>
            <a:ext cx="3469833" cy="3957302"/>
          </a:xfrm>
        </p:spPr>
        <p:txBody>
          <a:bodyPr>
            <a:noAutofit/>
          </a:bodyPr>
          <a:lstStyle/>
          <a:p>
            <a:r>
              <a:rPr lang="zh-TW" altLang="en-US" sz="2800" dirty="0">
                <a:solidFill>
                  <a:srgbClr val="FF0000"/>
                </a:solidFill>
                <a:latin typeface="標楷體" panose="03000509000000000000" pitchFamily="65" charset="-120"/>
                <a:ea typeface="標楷體" panose="03000509000000000000" pitchFamily="65" charset="-120"/>
              </a:rPr>
              <a:t>根據</a:t>
            </a:r>
            <a:r>
              <a:rPr lang="en-US" altLang="zh-TW" sz="2800" dirty="0">
                <a:solidFill>
                  <a:srgbClr val="FF0000"/>
                </a:solidFill>
                <a:latin typeface="標楷體" panose="03000509000000000000" pitchFamily="65" charset="-120"/>
                <a:ea typeface="標楷體" panose="03000509000000000000" pitchFamily="65" charset="-120"/>
              </a:rPr>
              <a:t>CSV</a:t>
            </a:r>
            <a:r>
              <a:rPr lang="zh-TW" altLang="en-US" sz="2800" dirty="0">
                <a:solidFill>
                  <a:srgbClr val="FF0000"/>
                </a:solidFill>
                <a:latin typeface="標楷體" panose="03000509000000000000" pitchFamily="65" charset="-120"/>
                <a:ea typeface="標楷體" panose="03000509000000000000" pitchFamily="65" charset="-120"/>
              </a:rPr>
              <a:t>的檔案格式使用</a:t>
            </a:r>
            <a:r>
              <a:rPr lang="en-US" altLang="zh-TW" sz="2800" dirty="0">
                <a:solidFill>
                  <a:srgbClr val="FF0000"/>
                </a:solidFill>
                <a:latin typeface="標楷體" panose="03000509000000000000" pitchFamily="65" charset="-120"/>
                <a:ea typeface="標楷體" panose="03000509000000000000" pitchFamily="65" charset="-120"/>
              </a:rPr>
              <a:t>OFSTREAM</a:t>
            </a:r>
            <a:r>
              <a:rPr lang="zh-TW" altLang="en-US" sz="2800" dirty="0">
                <a:solidFill>
                  <a:srgbClr val="FF0000"/>
                </a:solidFill>
                <a:latin typeface="標楷體" panose="03000509000000000000" pitchFamily="65" charset="-120"/>
                <a:ea typeface="標楷體" panose="03000509000000000000" pitchFamily="65" charset="-120"/>
              </a:rPr>
              <a:t>物件輸出</a:t>
            </a:r>
            <a:endParaRPr lang="en-US" altLang="zh-TW" sz="2800" dirty="0">
              <a:solidFill>
                <a:srgbClr val="FF0000"/>
              </a:solidFill>
              <a:latin typeface="標楷體" panose="03000509000000000000" pitchFamily="65" charset="-120"/>
              <a:ea typeface="標楷體" panose="03000509000000000000" pitchFamily="65" charset="-120"/>
            </a:endParaRPr>
          </a:p>
          <a:p>
            <a:endParaRPr lang="en-US" sz="2800" dirty="0">
              <a:solidFill>
                <a:srgbClr val="FF0000"/>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 name="圖片 3">
            <a:extLst>
              <a:ext uri="{FF2B5EF4-FFF2-40B4-BE49-F238E27FC236}">
                <a16:creationId xmlns:a16="http://schemas.microsoft.com/office/drawing/2014/main" id="{391718E3-4CB0-4BBD-AFE2-0B9D626C4A13}"/>
              </a:ext>
            </a:extLst>
          </p:cNvPr>
          <p:cNvPicPr>
            <a:picLocks noChangeAspect="1"/>
          </p:cNvPicPr>
          <p:nvPr/>
        </p:nvPicPr>
        <p:blipFill>
          <a:blip r:embed="rId4"/>
          <a:stretch>
            <a:fillRect/>
          </a:stretch>
        </p:blipFill>
        <p:spPr>
          <a:xfrm>
            <a:off x="4055621" y="1197072"/>
            <a:ext cx="8136380" cy="4048690"/>
          </a:xfrm>
          <a:prstGeom prst="rect">
            <a:avLst/>
          </a:prstGeom>
        </p:spPr>
      </p:pic>
      <p:sp>
        <p:nvSpPr>
          <p:cNvPr id="47" name="矩形 46">
            <a:extLst>
              <a:ext uri="{FF2B5EF4-FFF2-40B4-BE49-F238E27FC236}">
                <a16:creationId xmlns:a16="http://schemas.microsoft.com/office/drawing/2014/main" id="{8929468B-B9B8-46DE-9B47-26D00A53F99A}"/>
              </a:ext>
            </a:extLst>
          </p:cNvPr>
          <p:cNvSpPr/>
          <p:nvPr/>
        </p:nvSpPr>
        <p:spPr>
          <a:xfrm>
            <a:off x="4202069" y="1611313"/>
            <a:ext cx="7689893" cy="31454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42199398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90BD2041-42A6-4A1D-80E4-97335C05C59E}"/>
              </a:ext>
            </a:extLst>
          </p:cNvPr>
          <p:cNvSpPr>
            <a:spLocks noGrp="1"/>
          </p:cNvSpPr>
          <p:nvPr>
            <p:ph type="title"/>
          </p:nvPr>
        </p:nvSpPr>
        <p:spPr>
          <a:xfrm>
            <a:off x="855266" y="618518"/>
            <a:ext cx="2851417" cy="1478570"/>
          </a:xfrm>
        </p:spPr>
        <p:txBody>
          <a:bodyPr>
            <a:normAutofit/>
          </a:bodyPr>
          <a:lstStyle/>
          <a:p>
            <a:r>
              <a:rPr lang="en-US" altLang="zh-TW" sz="3200" dirty="0">
                <a:solidFill>
                  <a:srgbClr val="FFFFFF"/>
                </a:solidFill>
                <a:latin typeface="Times New Roman" panose="02020603050405020304" pitchFamily="18" charset="0"/>
                <a:cs typeface="Times New Roman" panose="02020603050405020304" pitchFamily="18" charset="0"/>
              </a:rPr>
              <a:t>main</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66794FC4-8436-46BF-B23C-4EBA60E4FAFF}"/>
              </a:ext>
            </a:extLst>
          </p:cNvPr>
          <p:cNvSpPr>
            <a:spLocks noGrp="1"/>
          </p:cNvSpPr>
          <p:nvPr>
            <p:ph idx="1"/>
          </p:nvPr>
        </p:nvSpPr>
        <p:spPr>
          <a:xfrm>
            <a:off x="432198" y="1821868"/>
            <a:ext cx="3469833" cy="3957302"/>
          </a:xfrm>
        </p:spPr>
        <p:txBody>
          <a:bodyPr>
            <a:noAutofit/>
          </a:bodyPr>
          <a:lstStyle/>
          <a:p>
            <a:r>
              <a:rPr lang="zh-TW" altLang="en-US" sz="2800" dirty="0">
                <a:solidFill>
                  <a:srgbClr val="FF0000"/>
                </a:solidFill>
              </a:rPr>
              <a:t>使用</a:t>
            </a:r>
            <a:r>
              <a:rPr lang="en-US" altLang="zh-TW" sz="2800" dirty="0">
                <a:solidFill>
                  <a:srgbClr val="FF0000"/>
                </a:solidFill>
              </a:rPr>
              <a:t>char</a:t>
            </a:r>
            <a:r>
              <a:rPr lang="zh-TW" altLang="en-US" sz="2800" dirty="0">
                <a:solidFill>
                  <a:srgbClr val="FF0000"/>
                </a:solidFill>
              </a:rPr>
              <a:t>字元控制要執行的模式</a:t>
            </a:r>
            <a:endParaRPr lang="en-US" sz="2800" dirty="0">
              <a:solidFill>
                <a:srgbClr val="FF0000"/>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3" name="圖片 2">
            <a:extLst>
              <a:ext uri="{FF2B5EF4-FFF2-40B4-BE49-F238E27FC236}">
                <a16:creationId xmlns:a16="http://schemas.microsoft.com/office/drawing/2014/main" id="{8AB132AB-31FC-4BB8-AE89-AEC118725440}"/>
              </a:ext>
            </a:extLst>
          </p:cNvPr>
          <p:cNvPicPr>
            <a:picLocks noChangeAspect="1"/>
          </p:cNvPicPr>
          <p:nvPr/>
        </p:nvPicPr>
        <p:blipFill>
          <a:blip r:embed="rId4"/>
          <a:stretch>
            <a:fillRect/>
          </a:stretch>
        </p:blipFill>
        <p:spPr>
          <a:xfrm>
            <a:off x="5268834" y="-23286"/>
            <a:ext cx="5683288" cy="6858000"/>
          </a:xfrm>
          <a:prstGeom prst="rect">
            <a:avLst/>
          </a:prstGeom>
        </p:spPr>
      </p:pic>
      <p:sp>
        <p:nvSpPr>
          <p:cNvPr id="47" name="矩形 46">
            <a:extLst>
              <a:ext uri="{FF2B5EF4-FFF2-40B4-BE49-F238E27FC236}">
                <a16:creationId xmlns:a16="http://schemas.microsoft.com/office/drawing/2014/main" id="{8929468B-B9B8-46DE-9B47-26D00A53F99A}"/>
              </a:ext>
            </a:extLst>
          </p:cNvPr>
          <p:cNvSpPr/>
          <p:nvPr/>
        </p:nvSpPr>
        <p:spPr>
          <a:xfrm>
            <a:off x="5440285" y="2097087"/>
            <a:ext cx="5347788" cy="36671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7040036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標題 1">
            <a:extLst>
              <a:ext uri="{FF2B5EF4-FFF2-40B4-BE49-F238E27FC236}">
                <a16:creationId xmlns:a16="http://schemas.microsoft.com/office/drawing/2014/main" id="{90BD2041-42A6-4A1D-80E4-97335C05C59E}"/>
              </a:ext>
            </a:extLst>
          </p:cNvPr>
          <p:cNvSpPr>
            <a:spLocks noGrp="1"/>
          </p:cNvSpPr>
          <p:nvPr>
            <p:ph type="title"/>
          </p:nvPr>
        </p:nvSpPr>
        <p:spPr>
          <a:xfrm>
            <a:off x="855266" y="618518"/>
            <a:ext cx="2851417" cy="1478570"/>
          </a:xfrm>
        </p:spPr>
        <p:txBody>
          <a:bodyPr>
            <a:normAutofit/>
          </a:bodyPr>
          <a:lstStyle/>
          <a:p>
            <a:r>
              <a:rPr lang="zh-TW" altLang="en-US" sz="3200" dirty="0">
                <a:solidFill>
                  <a:srgbClr val="FFFFFF"/>
                </a:solidFill>
                <a:latin typeface="Times New Roman" panose="02020603050405020304" pitchFamily="18" charset="0"/>
                <a:cs typeface="Times New Roman" panose="02020603050405020304" pitchFamily="18" charset="0"/>
              </a:rPr>
              <a:t>程式截圖</a:t>
            </a:r>
            <a:r>
              <a:rPr lang="en-US" altLang="zh-TW" sz="3200" dirty="0">
                <a:solidFill>
                  <a:srgbClr val="FFFFFF"/>
                </a:solidFill>
                <a:latin typeface="Times New Roman" panose="02020603050405020304" pitchFamily="18" charset="0"/>
                <a:cs typeface="Times New Roman" panose="02020603050405020304" pitchFamily="18" charset="0"/>
              </a:rPr>
              <a:t>1</a:t>
            </a:r>
            <a:endParaRPr lang="zh-TW" altLang="en-US" sz="3200" dirty="0">
              <a:solidFill>
                <a:srgbClr val="FFFFFF"/>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48" name="內容版面配置區 47">
            <a:extLst>
              <a:ext uri="{FF2B5EF4-FFF2-40B4-BE49-F238E27FC236}">
                <a16:creationId xmlns:a16="http://schemas.microsoft.com/office/drawing/2014/main" id="{5B773D44-7575-4920-9D35-36F754F98E53}"/>
              </a:ext>
            </a:extLst>
          </p:cNvPr>
          <p:cNvPicPr>
            <a:picLocks noGrp="1" noChangeAspect="1"/>
          </p:cNvPicPr>
          <p:nvPr>
            <p:ph idx="1"/>
          </p:nvPr>
        </p:nvPicPr>
        <p:blipFill rotWithShape="1">
          <a:blip r:embed="rId4"/>
          <a:srcRect t="12230" b="17113"/>
          <a:stretch/>
        </p:blipFill>
        <p:spPr>
          <a:xfrm>
            <a:off x="4059359" y="903288"/>
            <a:ext cx="8029021" cy="4719638"/>
          </a:xfrm>
          <a:custGeom>
            <a:avLst/>
            <a:gdLst/>
            <a:ahLst/>
            <a:cxnLst/>
            <a:rect l="l" t="t" r="r" b="b"/>
            <a:pathLst>
              <a:path w="6101597" h="3427413">
                <a:moveTo>
                  <a:pt x="0" y="0"/>
                </a:moveTo>
                <a:lnTo>
                  <a:pt x="6101597" y="0"/>
                </a:lnTo>
                <a:lnTo>
                  <a:pt x="6101597" y="3427413"/>
                </a:lnTo>
                <a:lnTo>
                  <a:pt x="0" y="3427413"/>
                </a:lnTo>
                <a:close/>
              </a:path>
            </a:pathLst>
          </a:custGeom>
        </p:spPr>
      </p:pic>
    </p:spTree>
    <p:custDataLst>
      <p:tags r:id="rId1"/>
    </p:custDataLst>
    <p:extLst>
      <p:ext uri="{BB962C8B-B14F-4D97-AF65-F5344CB8AC3E}">
        <p14:creationId xmlns:p14="http://schemas.microsoft.com/office/powerpoint/2010/main" val="4195037726"/>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AMA" val="3.0"/>
</p:tagLst>
</file>

<file path=ppt/tags/tag10.xml><?xml version="1.0" encoding="utf-8"?>
<p:tagLst xmlns:a="http://schemas.openxmlformats.org/drawingml/2006/main" xmlns:r="http://schemas.openxmlformats.org/officeDocument/2006/relationships" xmlns:p="http://schemas.openxmlformats.org/presentationml/2006/main">
  <p:tag name="AMA" val="3.0"/>
</p:tagLst>
</file>

<file path=ppt/tags/tag11.xml><?xml version="1.0" encoding="utf-8"?>
<p:tagLst xmlns:a="http://schemas.openxmlformats.org/drawingml/2006/main" xmlns:r="http://schemas.openxmlformats.org/officeDocument/2006/relationships" xmlns:p="http://schemas.openxmlformats.org/presentationml/2006/main">
  <p:tag name="AMA" val="3.0"/>
</p:tagLst>
</file>

<file path=ppt/tags/tag12.xml><?xml version="1.0" encoding="utf-8"?>
<p:tagLst xmlns:a="http://schemas.openxmlformats.org/drawingml/2006/main" xmlns:r="http://schemas.openxmlformats.org/officeDocument/2006/relationships" xmlns:p="http://schemas.openxmlformats.org/presentationml/2006/main">
  <p:tag name="AMA" val="3.0"/>
</p:tagLst>
</file>

<file path=ppt/tags/tag13.xml><?xml version="1.0" encoding="utf-8"?>
<p:tagLst xmlns:a="http://schemas.openxmlformats.org/drawingml/2006/main" xmlns:r="http://schemas.openxmlformats.org/officeDocument/2006/relationships" xmlns:p="http://schemas.openxmlformats.org/presentationml/2006/main">
  <p:tag name="AMA" val="3.0"/>
</p:tagLst>
</file>

<file path=ppt/tags/tag14.xml><?xml version="1.0" encoding="utf-8"?>
<p:tagLst xmlns:a="http://schemas.openxmlformats.org/drawingml/2006/main" xmlns:r="http://schemas.openxmlformats.org/officeDocument/2006/relationships" xmlns:p="http://schemas.openxmlformats.org/presentationml/2006/main">
  <p:tag name="AMA" val="3.0"/>
</p:tagLst>
</file>

<file path=ppt/tags/tag15.xml><?xml version="1.0" encoding="utf-8"?>
<p:tagLst xmlns:a="http://schemas.openxmlformats.org/drawingml/2006/main" xmlns:r="http://schemas.openxmlformats.org/officeDocument/2006/relationships" xmlns:p="http://schemas.openxmlformats.org/presentationml/2006/main">
  <p:tag name="AMA" val="3.0"/>
</p:tagLst>
</file>

<file path=ppt/tags/tag16.xml><?xml version="1.0" encoding="utf-8"?>
<p:tagLst xmlns:a="http://schemas.openxmlformats.org/drawingml/2006/main" xmlns:r="http://schemas.openxmlformats.org/officeDocument/2006/relationships" xmlns:p="http://schemas.openxmlformats.org/presentationml/2006/main">
  <p:tag name="AMA" val="3.0"/>
</p:tagLst>
</file>

<file path=ppt/tags/tag17.xml><?xml version="1.0" encoding="utf-8"?>
<p:tagLst xmlns:a="http://schemas.openxmlformats.org/drawingml/2006/main" xmlns:r="http://schemas.openxmlformats.org/officeDocument/2006/relationships" xmlns:p="http://schemas.openxmlformats.org/presentationml/2006/main">
  <p:tag name="AMA" val="3.0"/>
</p:tagLst>
</file>

<file path=ppt/tags/tag2.xml><?xml version="1.0" encoding="utf-8"?>
<p:tagLst xmlns:a="http://schemas.openxmlformats.org/drawingml/2006/main" xmlns:r="http://schemas.openxmlformats.org/officeDocument/2006/relationships" xmlns:p="http://schemas.openxmlformats.org/presentationml/2006/main">
  <p:tag name="AMA" val="3.0"/>
</p:tagLst>
</file>

<file path=ppt/tags/tag3.xml><?xml version="1.0" encoding="utf-8"?>
<p:tagLst xmlns:a="http://schemas.openxmlformats.org/drawingml/2006/main" xmlns:r="http://schemas.openxmlformats.org/officeDocument/2006/relationships" xmlns:p="http://schemas.openxmlformats.org/presentationml/2006/main">
  <p:tag name="AMA" val="3.0"/>
</p:tagLst>
</file>

<file path=ppt/tags/tag4.xml><?xml version="1.0" encoding="utf-8"?>
<p:tagLst xmlns:a="http://schemas.openxmlformats.org/drawingml/2006/main" xmlns:r="http://schemas.openxmlformats.org/officeDocument/2006/relationships" xmlns:p="http://schemas.openxmlformats.org/presentationml/2006/main">
  <p:tag name="AMA" val="3.0"/>
</p:tagLst>
</file>

<file path=ppt/tags/tag5.xml><?xml version="1.0" encoding="utf-8"?>
<p:tagLst xmlns:a="http://schemas.openxmlformats.org/drawingml/2006/main" xmlns:r="http://schemas.openxmlformats.org/officeDocument/2006/relationships" xmlns:p="http://schemas.openxmlformats.org/presentationml/2006/main">
  <p:tag name="AMA" val="3.0"/>
</p:tagLst>
</file>

<file path=ppt/tags/tag6.xml><?xml version="1.0" encoding="utf-8"?>
<p:tagLst xmlns:a="http://schemas.openxmlformats.org/drawingml/2006/main" xmlns:r="http://schemas.openxmlformats.org/officeDocument/2006/relationships" xmlns:p="http://schemas.openxmlformats.org/presentationml/2006/main">
  <p:tag name="AMA" val="3.0"/>
</p:tagLst>
</file>

<file path=ppt/tags/tag7.xml><?xml version="1.0" encoding="utf-8"?>
<p:tagLst xmlns:a="http://schemas.openxmlformats.org/drawingml/2006/main" xmlns:r="http://schemas.openxmlformats.org/officeDocument/2006/relationships" xmlns:p="http://schemas.openxmlformats.org/presentationml/2006/main">
  <p:tag name="AMA" val="3.0"/>
</p:tagLst>
</file>

<file path=ppt/tags/tag8.xml><?xml version="1.0" encoding="utf-8"?>
<p:tagLst xmlns:a="http://schemas.openxmlformats.org/drawingml/2006/main" xmlns:r="http://schemas.openxmlformats.org/officeDocument/2006/relationships" xmlns:p="http://schemas.openxmlformats.org/presentationml/2006/main">
  <p:tag name="AMA" val="3.0"/>
</p:tagLst>
</file>

<file path=ppt/tags/tag9.xml><?xml version="1.0" encoding="utf-8"?>
<p:tagLst xmlns:a="http://schemas.openxmlformats.org/drawingml/2006/main" xmlns:r="http://schemas.openxmlformats.org/officeDocument/2006/relationships" xmlns:p="http://schemas.openxmlformats.org/presentationml/2006/main">
  <p:tag name="AMA"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電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12</TotalTime>
  <Words>246</Words>
  <Application>Microsoft Office PowerPoint</Application>
  <PresentationFormat>寬螢幕</PresentationFormat>
  <Paragraphs>40</Paragraphs>
  <Slides>17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標楷體</vt:lpstr>
      <vt:lpstr>Arial</vt:lpstr>
      <vt:lpstr>Times New Roman</vt:lpstr>
      <vt:lpstr>Tw Cen MT</vt:lpstr>
      <vt:lpstr>電路</vt:lpstr>
      <vt:lpstr>程式設計期末專題</vt:lpstr>
      <vt:lpstr>我想要解決的問題?</vt:lpstr>
      <vt:lpstr>程式架構</vt:lpstr>
      <vt:lpstr>Add_member</vt:lpstr>
      <vt:lpstr>Add_member</vt:lpstr>
      <vt:lpstr>DELETE_MEMBER</vt:lpstr>
      <vt:lpstr>OUTPUT_Csv</vt:lpstr>
      <vt:lpstr>main</vt:lpstr>
      <vt:lpstr>程式截圖1</vt:lpstr>
      <vt:lpstr>PowerPoint 簡報</vt:lpstr>
      <vt:lpstr>程式截圖2</vt:lpstr>
      <vt:lpstr>程式截圖2</vt:lpstr>
      <vt:lpstr>程式截圖2</vt:lpstr>
      <vt:lpstr>程式截圖3</vt:lpstr>
      <vt:lpstr>程式截圖3</vt:lpstr>
      <vt:lpstr>關於課程的建議</vt:lpstr>
      <vt:lpstr>謝謝大家的聆聽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程式設計期末專題</dc:title>
  <dc:creator>Ausitn Lin</dc:creator>
  <cp:lastModifiedBy>Ausitn Lin</cp:lastModifiedBy>
  <cp:revision>3</cp:revision>
  <dcterms:created xsi:type="dcterms:W3CDTF">2021-12-30T10:09:43Z</dcterms:created>
  <dcterms:modified xsi:type="dcterms:W3CDTF">2021-12-30T10:22:07Z</dcterms:modified>
</cp:coreProperties>
</file>