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sldIdLst>
    <p:sldId id="256" r:id="rId4"/>
    <p:sldId id="264" r:id="rId5"/>
    <p:sldId id="299" r:id="rId6"/>
    <p:sldId id="320" r:id="rId7"/>
    <p:sldId id="301" r:id="rId8"/>
    <p:sldId id="306" r:id="rId9"/>
    <p:sldId id="317" r:id="rId10"/>
    <p:sldId id="318" r:id="rId11"/>
    <p:sldId id="313" r:id="rId12"/>
    <p:sldId id="315" r:id="rId13"/>
    <p:sldId id="316" r:id="rId14"/>
    <p:sldId id="304" r:id="rId15"/>
    <p:sldId id="305" r:id="rId16"/>
    <p:sldId id="303" r:id="rId17"/>
    <p:sldId id="307" r:id="rId18"/>
    <p:sldId id="308" r:id="rId19"/>
    <p:sldId id="309" r:id="rId20"/>
    <p:sldId id="311" r:id="rId21"/>
    <p:sldId id="319" r:id="rId22"/>
    <p:sldId id="322" r:id="rId23"/>
    <p:sldId id="321" r:id="rId24"/>
    <p:sldId id="310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86902" autoAdjust="0"/>
  </p:normalViewPr>
  <p:slideViewPr>
    <p:cSldViewPr>
      <p:cViewPr varScale="1">
        <p:scale>
          <a:sx n="98" d="100"/>
          <a:sy n="98" d="100"/>
        </p:scale>
        <p:origin x="1094" y="77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55113-A8F6-4187-AAA9-E900BFFE648D}" type="datetimeFigureOut">
              <a:rPr lang="zh-TW" altLang="en-US" smtClean="0"/>
              <a:t>2021/12/16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0E905-264A-4B18-B809-1CE438933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17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大家都有遇過一種情況，就是當你做分組報告時已經交出你以為是</a:t>
            </a:r>
            <a:r>
              <a:rPr lang="en-US" altLang="zh-TW" dirty="0"/>
              <a:t>final</a:t>
            </a:r>
            <a:r>
              <a:rPr lang="zh-TW" altLang="en-US" dirty="0"/>
              <a:t>版本的檔案後，卻又因為發現錯誤或是被要求修改，而不斷變動內容，產生一堆</a:t>
            </a:r>
            <a:r>
              <a:rPr lang="en-US" altLang="zh-TW" dirty="0"/>
              <a:t>final_1</a:t>
            </a:r>
            <a:r>
              <a:rPr lang="zh-TW" altLang="en-US" dirty="0"/>
              <a:t>、</a:t>
            </a:r>
            <a:r>
              <a:rPr lang="en-US" altLang="zh-TW" dirty="0"/>
              <a:t>final_2</a:t>
            </a:r>
            <a:r>
              <a:rPr lang="zh-TW" altLang="en-US" dirty="0"/>
              <a:t>或</a:t>
            </a:r>
            <a:r>
              <a:rPr lang="en-US" altLang="zh-TW" dirty="0" err="1"/>
              <a:t>final_final</a:t>
            </a:r>
            <a:r>
              <a:rPr lang="zh-TW" altLang="en-US" dirty="0"/>
              <a:t>之類的檔案名稱</a:t>
            </a:r>
            <a:endParaRPr lang="en-US" altLang="zh-TW" dirty="0"/>
          </a:p>
          <a:p>
            <a:r>
              <a:rPr lang="zh-TW" altLang="en-US" dirty="0"/>
              <a:t>如果沒有照順序命名的話，也會出現像是上圖這樣的狀況，這樣也很難區分出哪個是最新版，除此之外，如果別人拿你的檔案去做修改，如果不更改檔案名稱的話，來來回回的下載也會讓人搞不清楚那些是誰修改過的，或是混亂之中容易交錯檔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E905-264A-4B18-B809-1CE438933AC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249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E905-264A-4B18-B809-1CE438933AC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79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E905-264A-4B18-B809-1CE438933AC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27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E905-264A-4B18-B809-1CE438933AC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12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E905-264A-4B18-B809-1CE438933AC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30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E905-264A-4B18-B809-1CE438933AC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443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E905-264A-4B18-B809-1CE438933AC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8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E905-264A-4B18-B809-1CE438933AC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207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E905-264A-4B18-B809-1CE438933AC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195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E905-264A-4B18-B809-1CE438933AC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5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04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306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  <p:sldLayoutId id="2147483675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eMP9zQQ0Qt6I8Uqp2Vqy6w/SyiOheL5N/%2FBVqowKshRH246Q7UDyodFA?type=book#%E9%80%A3%E7%B5%9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tw/intro/intro1_1.html" TargetMode="External"/><Relationship Id="rId2" Type="http://schemas.openxmlformats.org/officeDocument/2006/relationships/hyperlink" Target="https://blog.techbridge.cc/2018/01/17/learning-programming-and-coding-with-python-git-and-github-tutorial/" TargetMode="Externa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9792" y="1851670"/>
            <a:ext cx="5292080" cy="1080121"/>
          </a:xfrm>
        </p:spPr>
        <p:txBody>
          <a:bodyPr/>
          <a:lstStyle/>
          <a:p>
            <a:pPr algn="ctr"/>
            <a:r>
              <a:rPr lang="zh-TW" altLang="en-US" sz="3600" dirty="0">
                <a:latin typeface="STZhongsong" panose="02010600040101010101" pitchFamily="2" charset="-122"/>
                <a:ea typeface="STZhongsong" panose="02010600040101010101" pitchFamily="2" charset="-122"/>
              </a:rPr>
              <a:t>助教課程</a:t>
            </a:r>
            <a:endParaRPr lang="en-US" altLang="zh-TW" sz="36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ctr"/>
            <a:r>
              <a:rPr lang="en-US" altLang="zh-TW" sz="5400" dirty="0">
                <a:latin typeface="Consolas" panose="020B0609020204030204" pitchFamily="49" charset="0"/>
                <a:ea typeface="STZhongsong" panose="02010600040101010101" pitchFamily="2" charset="-122"/>
              </a:rPr>
              <a:t>GIT</a:t>
            </a:r>
            <a:r>
              <a:rPr lang="zh-TW" altLang="en-US" sz="5400" dirty="0">
                <a:latin typeface="STZhongsong" panose="02010600040101010101" pitchFamily="2" charset="-122"/>
                <a:ea typeface="STZhongsong" panose="02010600040101010101" pitchFamily="2" charset="-122"/>
              </a:rPr>
              <a:t>教學</a:t>
            </a:r>
            <a:endParaRPr lang="en-US" altLang="ko-KR" sz="5400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920" y="3147814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TW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主講者</a:t>
            </a:r>
            <a:r>
              <a:rPr lang="en-US" altLang="ko-KR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 : </a:t>
            </a:r>
            <a:r>
              <a:rPr lang="zh-TW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王盈驊 </a:t>
            </a:r>
            <a:r>
              <a:rPr lang="en-US" altLang="zh-TW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/</a:t>
            </a:r>
            <a:r>
              <a:rPr lang="zh-TW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 王興勝 </a:t>
            </a:r>
            <a:r>
              <a:rPr lang="en-US" altLang="zh-TW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/</a:t>
            </a:r>
            <a:r>
              <a:rPr lang="zh-TW" altLang="en-US" b="1" dirty="0">
                <a:latin typeface="STZhongsong" panose="02010600040101010101" pitchFamily="2" charset="-122"/>
                <a:ea typeface="STZhongsong" panose="02010600040101010101" pitchFamily="2" charset="-122"/>
              </a:rPr>
              <a:t> 羅懷虔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常用指令介紹</a:t>
            </a:r>
            <a:endParaRPr lang="ko-KR" altLang="en-US" dirty="0">
              <a:latin typeface="STZhongsong" panose="0201060004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915566"/>
            <a:ext cx="9144000" cy="3837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0E6E797-349A-4C16-89B2-888B57C0336B}"/>
              </a:ext>
            </a:extLst>
          </p:cNvPr>
          <p:cNvGrpSpPr/>
          <p:nvPr/>
        </p:nvGrpSpPr>
        <p:grpSpPr>
          <a:xfrm>
            <a:off x="4928390" y="1726905"/>
            <a:ext cx="3859220" cy="1852957"/>
            <a:chOff x="5128154" y="1643827"/>
            <a:chExt cx="3859135" cy="1852957"/>
          </a:xfrm>
        </p:grpSpPr>
        <p:sp>
          <p:nvSpPr>
            <p:cNvPr id="30" name="Oval 19">
              <a:extLst>
                <a:ext uri="{FF2B5EF4-FFF2-40B4-BE49-F238E27FC236}">
                  <a16:creationId xmlns:a16="http://schemas.microsoft.com/office/drawing/2014/main" id="{DD5BDC97-6B7E-40C5-8719-4ED503FF814C}"/>
                </a:ext>
              </a:extLst>
            </p:cNvPr>
            <p:cNvSpPr/>
            <p:nvPr/>
          </p:nvSpPr>
          <p:spPr>
            <a:xfrm>
              <a:off x="5159111" y="1645784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1" name="Group 22">
              <a:extLst>
                <a:ext uri="{FF2B5EF4-FFF2-40B4-BE49-F238E27FC236}">
                  <a16:creationId xmlns:a16="http://schemas.microsoft.com/office/drawing/2014/main" id="{4B8B999B-35CF-48B8-80FF-9547BF4A000E}"/>
                </a:ext>
              </a:extLst>
            </p:cNvPr>
            <p:cNvGrpSpPr/>
            <p:nvPr/>
          </p:nvGrpSpPr>
          <p:grpSpPr>
            <a:xfrm>
              <a:off x="5858958" y="1643827"/>
              <a:ext cx="3128331" cy="1852957"/>
              <a:chOff x="803640" y="3362835"/>
              <a:chExt cx="2418383" cy="1852957"/>
            </a:xfrm>
          </p:grpSpPr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id="{A46D60A3-4853-485E-A3EE-CBF2A30EA33E}"/>
                  </a:ext>
                </a:extLst>
              </p:cNvPr>
              <p:cNvSpPr txBox="1"/>
              <p:nvPr/>
            </p:nvSpPr>
            <p:spPr>
              <a:xfrm>
                <a:off x="803640" y="3646132"/>
                <a:ext cx="241838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* : </a:t>
                </a:r>
              </a:p>
              <a:p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  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代表</a:t>
                </a:r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0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到無窮多個任意字元</a:t>
                </a:r>
              </a:p>
              <a:p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*</a:t>
                </a:r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.jpg : 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所有的</a:t>
                </a:r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.jpg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檔</a:t>
                </a:r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cat.jpg, .jpg</a:t>
                </a:r>
              </a:p>
              <a:p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*pic* : 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所有包含</a:t>
                </a:r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pic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的檔案</a:t>
                </a:r>
              </a:p>
              <a:p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? : </a:t>
                </a:r>
              </a:p>
              <a:p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  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代表</a:t>
                </a:r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1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個任意字元</a:t>
                </a:r>
              </a:p>
              <a:p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??? : 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檔名有三個字的檔案 </a:t>
                </a:r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123</a:t>
                </a:r>
              </a:p>
              <a:p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*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和</a:t>
                </a:r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?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可以混合使用，而且可以用於資料夾上</a:t>
                </a:r>
                <a:endParaRPr lang="zh-TW" altLang="en-US" sz="1200" dirty="0">
                  <a:solidFill>
                    <a:schemeClr val="bg1"/>
                  </a:solidFill>
                  <a:latin typeface="STZhongsong" panose="0201060004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5" name="TextBox 24">
                <a:extLst>
                  <a:ext uri="{FF2B5EF4-FFF2-40B4-BE49-F238E27FC236}">
                    <a16:creationId xmlns:a16="http://schemas.microsoft.com/office/drawing/2014/main" id="{7E40625B-8DFD-4699-B8AB-43415AAC8ADA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180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萬用字符</a:t>
                </a:r>
                <a:endParaRPr lang="ko-KR" altLang="en-US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p:grpSp>
        <p:sp>
          <p:nvSpPr>
            <p:cNvPr id="32" name="TextBox 35">
              <a:extLst>
                <a:ext uri="{FF2B5EF4-FFF2-40B4-BE49-F238E27FC236}">
                  <a16:creationId xmlns:a16="http://schemas.microsoft.com/office/drawing/2014/main" id="{8934B4BB-2352-4F1D-BA05-2F672DD8AF83}"/>
                </a:ext>
              </a:extLst>
            </p:cNvPr>
            <p:cNvSpPr txBox="1"/>
            <p:nvPr/>
          </p:nvSpPr>
          <p:spPr>
            <a:xfrm>
              <a:off x="5128154" y="1709409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06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83EADC4-7E3C-4EB0-B376-9FCED3FDAD47}"/>
              </a:ext>
            </a:extLst>
          </p:cNvPr>
          <p:cNvGrpSpPr/>
          <p:nvPr/>
        </p:nvGrpSpPr>
        <p:grpSpPr>
          <a:xfrm>
            <a:off x="249184" y="1726905"/>
            <a:ext cx="4032448" cy="1483626"/>
            <a:chOff x="5128154" y="1643827"/>
            <a:chExt cx="4032448" cy="1483626"/>
          </a:xfrm>
        </p:grpSpPr>
        <p:sp>
          <p:nvSpPr>
            <p:cNvPr id="25" name="Oval 19">
              <a:extLst>
                <a:ext uri="{FF2B5EF4-FFF2-40B4-BE49-F238E27FC236}">
                  <a16:creationId xmlns:a16="http://schemas.microsoft.com/office/drawing/2014/main" id="{0907B15C-6C65-49F7-B0DE-6482ABF606E4}"/>
                </a:ext>
              </a:extLst>
            </p:cNvPr>
            <p:cNvSpPr/>
            <p:nvPr/>
          </p:nvSpPr>
          <p:spPr>
            <a:xfrm>
              <a:off x="5159111" y="1645784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2">
              <a:extLst>
                <a:ext uri="{FF2B5EF4-FFF2-40B4-BE49-F238E27FC236}">
                  <a16:creationId xmlns:a16="http://schemas.microsoft.com/office/drawing/2014/main" id="{FAC52A55-B2C1-476B-A353-99918F5B2E17}"/>
                </a:ext>
              </a:extLst>
            </p:cNvPr>
            <p:cNvGrpSpPr/>
            <p:nvPr/>
          </p:nvGrpSpPr>
          <p:grpSpPr>
            <a:xfrm>
              <a:off x="5858958" y="1643827"/>
              <a:ext cx="3301644" cy="1483626"/>
              <a:chOff x="803640" y="3362835"/>
              <a:chExt cx="2552364" cy="1483626"/>
            </a:xfrm>
          </p:grpSpPr>
          <p:sp>
            <p:nvSpPr>
              <p:cNvPr id="28" name="TextBox 23">
                <a:extLst>
                  <a:ext uri="{FF2B5EF4-FFF2-40B4-BE49-F238E27FC236}">
                    <a16:creationId xmlns:a16="http://schemas.microsoft.com/office/drawing/2014/main" id="{0A551AAC-8029-4505-857F-7242836D39D2}"/>
                  </a:ext>
                </a:extLst>
              </p:cNvPr>
              <p:cNvSpPr txBox="1"/>
              <p:nvPr/>
            </p:nvSpPr>
            <p:spPr>
              <a:xfrm>
                <a:off x="803640" y="3646132"/>
                <a:ext cx="25523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move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，移動檔案或是重新命名檔案</a:t>
                </a:r>
                <a:endParaRPr lang="en-US" altLang="zh-TW" sz="12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zh-TW" altLang="en-US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移動 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: $ mv [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參數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] &lt;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要複製的檔案路徑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&gt;... </a:t>
                </a:r>
              </a:p>
              <a:p>
                <a:r>
                  <a:rPr lang="en-US" altLang="zh-TW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&lt;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目標資料夾路徑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&gt;</a:t>
                </a:r>
              </a:p>
              <a:p>
                <a:r>
                  <a:rPr lang="zh-TW" altLang="en-US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重新命名 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: $ mv [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參數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] &lt;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原檔名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&gt; &lt;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新檔名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&gt;</a:t>
                </a:r>
              </a:p>
              <a:p>
                <a:endParaRPr lang="en-US" altLang="zh-TW" sz="1200" dirty="0">
                  <a:solidFill>
                    <a:schemeClr val="bg1"/>
                  </a:solidFill>
                  <a:latin typeface="STZhongsong" panose="02010600040101010101" pitchFamily="2" charset="-122"/>
                  <a:cs typeface="Arial" pitchFamily="34" charset="0"/>
                </a:endParaRPr>
              </a:p>
              <a:p>
                <a:endParaRPr lang="ko-KR" altLang="en-US" sz="1200" dirty="0">
                  <a:solidFill>
                    <a:schemeClr val="bg1"/>
                  </a:solidFill>
                  <a:latin typeface="STZhongsong" panose="0201060004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3" name="TextBox 24">
                <a:extLst>
                  <a:ext uri="{FF2B5EF4-FFF2-40B4-BE49-F238E27FC236}">
                    <a16:creationId xmlns:a16="http://schemas.microsoft.com/office/drawing/2014/main" id="{CDBE8314-E633-4021-9392-F1000E08C6BF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180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mv </a:t>
                </a:r>
                <a:endParaRPr lang="ko-KR" altLang="en-US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p:grpSp>
        <p:sp>
          <p:nvSpPr>
            <p:cNvPr id="27" name="TextBox 35">
              <a:extLst>
                <a:ext uri="{FF2B5EF4-FFF2-40B4-BE49-F238E27FC236}">
                  <a16:creationId xmlns:a16="http://schemas.microsoft.com/office/drawing/2014/main" id="{2507F720-7469-4642-B0B9-DD71830213DE}"/>
                </a:ext>
              </a:extLst>
            </p:cNvPr>
            <p:cNvSpPr txBox="1"/>
            <p:nvPr/>
          </p:nvSpPr>
          <p:spPr>
            <a:xfrm>
              <a:off x="5128154" y="1709409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</a:t>
              </a:r>
              <a:r>
                <a:rPr lang="en-US" altLang="zh-TW" sz="2400" b="1" dirty="0">
                  <a:solidFill>
                    <a:schemeClr val="accent1"/>
                  </a:solidFill>
                  <a:cs typeface="Arial" pitchFamily="34" charset="0"/>
                </a:rPr>
                <a:t>5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14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常用指令介紹</a:t>
            </a:r>
            <a:endParaRPr lang="ko-KR" altLang="en-US" dirty="0">
              <a:latin typeface="STZhongsong" panose="0201060004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915566"/>
            <a:ext cx="9144000" cy="3837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0E6E797-349A-4C16-89B2-888B57C0336B}"/>
              </a:ext>
            </a:extLst>
          </p:cNvPr>
          <p:cNvGrpSpPr/>
          <p:nvPr/>
        </p:nvGrpSpPr>
        <p:grpSpPr>
          <a:xfrm>
            <a:off x="501574" y="1520172"/>
            <a:ext cx="8140852" cy="1532572"/>
            <a:chOff x="5128154" y="1643827"/>
            <a:chExt cx="7832102" cy="1532572"/>
          </a:xfrm>
        </p:grpSpPr>
        <p:sp>
          <p:nvSpPr>
            <p:cNvPr id="30" name="Oval 19">
              <a:extLst>
                <a:ext uri="{FF2B5EF4-FFF2-40B4-BE49-F238E27FC236}">
                  <a16:creationId xmlns:a16="http://schemas.microsoft.com/office/drawing/2014/main" id="{DD5BDC97-6B7E-40C5-8719-4ED503FF814C}"/>
                </a:ext>
              </a:extLst>
            </p:cNvPr>
            <p:cNvSpPr/>
            <p:nvPr/>
          </p:nvSpPr>
          <p:spPr>
            <a:xfrm>
              <a:off x="5159111" y="1645784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1" name="Group 22">
              <a:extLst>
                <a:ext uri="{FF2B5EF4-FFF2-40B4-BE49-F238E27FC236}">
                  <a16:creationId xmlns:a16="http://schemas.microsoft.com/office/drawing/2014/main" id="{4B8B999B-35CF-48B8-80FF-9547BF4A000E}"/>
                </a:ext>
              </a:extLst>
            </p:cNvPr>
            <p:cNvGrpSpPr/>
            <p:nvPr/>
          </p:nvGrpSpPr>
          <p:grpSpPr>
            <a:xfrm>
              <a:off x="5858958" y="1643827"/>
              <a:ext cx="7101298" cy="1532572"/>
              <a:chOff x="803640" y="3362835"/>
              <a:chExt cx="5489719" cy="1532572"/>
            </a:xfrm>
          </p:grpSpPr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id="{A46D60A3-4853-485E-A3EE-CBF2A30EA33E}"/>
                  </a:ext>
                </a:extLst>
              </p:cNvPr>
              <p:cNvSpPr txBox="1"/>
              <p:nvPr/>
            </p:nvSpPr>
            <p:spPr>
              <a:xfrm>
                <a:off x="803640" y="3735474"/>
                <a:ext cx="5489719" cy="1159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6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1.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 用 </a:t>
                </a:r>
                <a:r>
                  <a:rPr lang="en-US" altLang="zh-TW" sz="16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$ git clone git@github.com:xingsheng0112/</a:t>
                </a:r>
                <a:r>
                  <a:rPr lang="en-US" altLang="zh-TW" sz="1600" b="1" dirty="0" err="1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git_practice.git</a:t>
                </a:r>
                <a:r>
                  <a:rPr lang="en-US" altLang="zh-TW" sz="16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  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下載練習文件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2.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 把資料夾 </a:t>
                </a:r>
                <a:r>
                  <a:rPr lang="en-US" altLang="zh-TW" sz="16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2 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中的文件，依照 </a:t>
                </a:r>
                <a:r>
                  <a:rPr lang="en-US" altLang="zh-TW" sz="16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a, b, c </a:t>
                </a:r>
                <a:r>
                  <a:rPr lang="zh-TW" altLang="en-US" sz="16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分成三個資料夾</a:t>
                </a:r>
                <a:endParaRPr lang="zh-TW" altLang="en-US" sz="1600" dirty="0">
                  <a:solidFill>
                    <a:schemeClr val="bg1"/>
                  </a:solidFill>
                  <a:latin typeface="STZhongsong" panose="02010600040101010101" pitchFamily="2" charset="-122"/>
                  <a:cs typeface="Arial" pitchFamily="34" charset="0"/>
                </a:endParaRPr>
              </a:p>
            </p:txBody>
          </p:sp>
          <p:sp>
            <p:nvSpPr>
              <p:cNvPr id="35" name="TextBox 24">
                <a:extLst>
                  <a:ext uri="{FF2B5EF4-FFF2-40B4-BE49-F238E27FC236}">
                    <a16:creationId xmlns:a16="http://schemas.microsoft.com/office/drawing/2014/main" id="{7E40625B-8DFD-4699-B8AB-43415AAC8ADA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180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小練習</a:t>
                </a:r>
                <a:endParaRPr lang="ko-KR" altLang="en-US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p:grpSp>
        <p:sp>
          <p:nvSpPr>
            <p:cNvPr id="32" name="TextBox 35">
              <a:extLst>
                <a:ext uri="{FF2B5EF4-FFF2-40B4-BE49-F238E27FC236}">
                  <a16:creationId xmlns:a16="http://schemas.microsoft.com/office/drawing/2014/main" id="{8934B4BB-2352-4F1D-BA05-2F672DD8AF83}"/>
                </a:ext>
              </a:extLst>
            </p:cNvPr>
            <p:cNvSpPr txBox="1"/>
            <p:nvPr/>
          </p:nvSpPr>
          <p:spPr>
            <a:xfrm>
              <a:off x="5128154" y="1709409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</a:t>
              </a:r>
              <a:r>
                <a:rPr lang="en-US" altLang="zh-TW" sz="2400" b="1" dirty="0">
                  <a:solidFill>
                    <a:schemeClr val="accent1"/>
                  </a:solidFill>
                  <a:cs typeface="Arial" pitchFamily="34" charset="0"/>
                </a:rPr>
                <a:t>7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29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STZhongsong" panose="02010600040101010101" pitchFamily="2" charset="-122"/>
              </a:rPr>
              <a:t>git</a:t>
            </a:r>
            <a:r>
              <a:rPr lang="zh-TW" altLang="en-US" dirty="0">
                <a:latin typeface="Consolas" panose="020B0609020204030204" pitchFamily="49" charset="0"/>
                <a:ea typeface="STZhongsong" panose="02010600040101010101" pitchFamily="2" charset="-122"/>
              </a:rPr>
              <a:t>的架構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?</a:t>
            </a:r>
            <a:endParaRPr lang="en-US" altLang="zh-TW" dirty="0">
              <a:latin typeface="Consolas" panose="020B0609020204030204" pitchFamily="49" charset="0"/>
              <a:ea typeface="STZhongsong" panose="0201060004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th-TH" altLang="ja-JP" dirty="0"/>
              <a:t>ก็</a:t>
            </a:r>
            <a:r>
              <a:rPr lang="en-US" altLang="ja-JP" dirty="0"/>
              <a:t>ʕ•͡ᴥ•ʔ </a:t>
            </a:r>
            <a:r>
              <a:rPr lang="th-TH" altLang="ja-JP" dirty="0"/>
              <a:t>ก้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863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9040516-9F18-4DD0-91A5-F2FBC5B5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0"/>
            <a:ext cx="5580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來實際用一下</a:t>
            </a:r>
            <a:r>
              <a:rPr lang="en-US" altLang="zh-TW" dirty="0">
                <a:latin typeface="Consolas" panose="020B0609020204030204" pitchFamily="49" charset="0"/>
                <a:ea typeface="STZhongsong" panose="02010600040101010101" pitchFamily="2" charset="-122"/>
              </a:rPr>
              <a:t>git</a:t>
            </a:r>
            <a:r>
              <a:rPr lang="zh-TW" altLang="en-US" dirty="0">
                <a:latin typeface="Consolas" panose="020B0609020204030204" pitchFamily="49" charset="0"/>
                <a:ea typeface="STZhongsong" panose="02010600040101010101" pitchFamily="2" charset="-122"/>
              </a:rPr>
              <a:t>吧</a:t>
            </a:r>
            <a:r>
              <a:rPr lang="en-US" altLang="zh-TW" dirty="0">
                <a:latin typeface="Consolas" panose="020B0609020204030204" pitchFamily="49" charset="0"/>
                <a:ea typeface="STZhongsong" panose="02010600040101010101" pitchFamily="2" charset="-122"/>
              </a:rPr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l-GR" altLang="ja-JP" dirty="0"/>
              <a:t>(*°ω°*</a:t>
            </a:r>
            <a:r>
              <a:rPr lang="th-TH" altLang="ja-JP" dirty="0"/>
              <a:t>ฅ)*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84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實作流程與指令介紹</a:t>
            </a:r>
            <a:endParaRPr lang="ko-KR" altLang="en-US" dirty="0">
              <a:latin typeface="STZhongsong" panose="0201060004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94332"/>
            <a:ext cx="9144000" cy="3837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16389" y="139672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00683" y="1530872"/>
            <a:ext cx="301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Arial" pitchFamily="34" charset="0"/>
              </a:rPr>
              <a:t>建立一個資料夾內含一個 </a:t>
            </a:r>
            <a:r>
              <a:rPr lang="en-US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STZhongsong" panose="02010600040101010101" pitchFamily="2" charset="-122"/>
                <a:cs typeface="Arial" pitchFamily="34" charset="0"/>
              </a:rPr>
              <a:t>cpp</a:t>
            </a:r>
            <a:r>
              <a:rPr lang="en-US" altLang="zh-TW" sz="1400" b="1" dirty="0">
                <a:solidFill>
                  <a:schemeClr val="bg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Arial" pitchFamily="34" charset="0"/>
              </a:rPr>
              <a:t> </a:t>
            </a:r>
            <a:r>
              <a:rPr lang="zh-TW" altLang="en-US" sz="1400" b="1" dirty="0">
                <a:solidFill>
                  <a:schemeClr val="bg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Arial" pitchFamily="34" charset="0"/>
              </a:rPr>
              <a:t>檔</a:t>
            </a:r>
            <a:endParaRPr lang="ko-KR" altLang="en-US" sz="1400" b="1" dirty="0">
              <a:solidFill>
                <a:schemeClr val="bg1"/>
              </a:solidFill>
              <a:latin typeface="STZhongsong" panose="02010600040101010101" pitchFamily="2" charset="-122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159111" y="164578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174498" y="243536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58958" y="1643827"/>
            <a:ext cx="2664296" cy="560296"/>
            <a:chOff x="803640" y="3362835"/>
            <a:chExt cx="2059657" cy="56029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初始化資料夾</a:t>
              </a:r>
              <a:r>
                <a:rPr lang="en-US" altLang="ko-KR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latin typeface="STZhongsong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git </a:t>
              </a:r>
              <a:r>
                <a:rPr lang="en-US" altLang="ko-KR" sz="1400" b="1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init</a:t>
              </a:r>
              <a:endPara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57856" y="2415622"/>
            <a:ext cx="2664296" cy="560296"/>
            <a:chOff x="803640" y="3362835"/>
            <a:chExt cx="2059657" cy="56029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顯示目前檔案狀態</a:t>
              </a:r>
              <a:endParaRPr lang="ko-KR" altLang="en-US" sz="1200" dirty="0">
                <a:solidFill>
                  <a:schemeClr val="bg1"/>
                </a:solidFill>
                <a:latin typeface="STZhongsong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git status</a:t>
              </a:r>
              <a:endPara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82985" y="146231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28154" y="170940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</a:t>
            </a:r>
            <a:r>
              <a:rPr lang="en-US" altLang="zh-TW" sz="2400" b="1" dirty="0">
                <a:solidFill>
                  <a:schemeClr val="accent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25682" y="249060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030E236A-CAC9-42FA-9AE1-72414139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99" y="1927076"/>
            <a:ext cx="2460264" cy="245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7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實作流程</a:t>
            </a:r>
            <a:endParaRPr lang="ko-KR" altLang="en-US" dirty="0">
              <a:latin typeface="STZhongsong" panose="0201060004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94332"/>
            <a:ext cx="9144000" cy="3837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58712" y="101395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942070" y="994208"/>
            <a:ext cx="2664296" cy="560296"/>
            <a:chOff x="803640" y="3362835"/>
            <a:chExt cx="2059657" cy="56029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設定作者與信箱</a:t>
              </a:r>
              <a:endParaRPr lang="ko-KR" altLang="en-US" sz="1200" dirty="0">
                <a:solidFill>
                  <a:schemeClr val="bg1"/>
                </a:solidFill>
                <a:latin typeface="STZhongsong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git config</a:t>
              </a:r>
              <a:endPara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09896" y="106919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B58EB6BE-BBE7-4E64-B40D-ECE76463ADD4}"/>
              </a:ext>
            </a:extLst>
          </p:cNvPr>
          <p:cNvSpPr/>
          <p:nvPr/>
        </p:nvSpPr>
        <p:spPr>
          <a:xfrm>
            <a:off x="555750" y="99253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4" name="Group 28">
            <a:extLst>
              <a:ext uri="{FF2B5EF4-FFF2-40B4-BE49-F238E27FC236}">
                <a16:creationId xmlns:a16="http://schemas.microsoft.com/office/drawing/2014/main" id="{26A3A9A6-3B8D-458B-8B34-E473EF4BAD02}"/>
              </a:ext>
            </a:extLst>
          </p:cNvPr>
          <p:cNvGrpSpPr/>
          <p:nvPr/>
        </p:nvGrpSpPr>
        <p:grpSpPr>
          <a:xfrm>
            <a:off x="1239540" y="987574"/>
            <a:ext cx="2664296" cy="560296"/>
            <a:chOff x="803640" y="3362835"/>
            <a:chExt cx="2059657" cy="560296"/>
          </a:xfrm>
        </p:grpSpPr>
        <p:sp>
          <p:nvSpPr>
            <p:cNvPr id="35" name="TextBox 29">
              <a:extLst>
                <a:ext uri="{FF2B5EF4-FFF2-40B4-BE49-F238E27FC236}">
                  <a16:creationId xmlns:a16="http://schemas.microsoft.com/office/drawing/2014/main" id="{6EEB3648-AD4C-4EE6-B2E9-511B4CCA28A1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將檔案加入暫存與清空暫存</a:t>
              </a:r>
              <a:endParaRPr lang="ko-KR" altLang="en-US" sz="1200" dirty="0">
                <a:solidFill>
                  <a:schemeClr val="bg1"/>
                </a:solidFill>
                <a:latin typeface="STZhongsong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40" name="TextBox 30">
              <a:extLst>
                <a:ext uri="{FF2B5EF4-FFF2-40B4-BE49-F238E27FC236}">
                  <a16:creationId xmlns:a16="http://schemas.microsoft.com/office/drawing/2014/main" id="{AC249425-2F49-4E28-9386-416A939B0A7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git add &amp; git reset</a:t>
              </a:r>
              <a:endPara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sp>
        <p:nvSpPr>
          <p:cNvPr id="41" name="TextBox 37">
            <a:extLst>
              <a:ext uri="{FF2B5EF4-FFF2-40B4-BE49-F238E27FC236}">
                <a16:creationId xmlns:a16="http://schemas.microsoft.com/office/drawing/2014/main" id="{75B0CDFB-6DFC-4887-8FF7-348C91E28F8C}"/>
              </a:ext>
            </a:extLst>
          </p:cNvPr>
          <p:cNvSpPr txBox="1"/>
          <p:nvPr/>
        </p:nvSpPr>
        <p:spPr>
          <a:xfrm>
            <a:off x="524793" y="10477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81D8A454-A3CD-4630-B92A-107C935111F3}"/>
              </a:ext>
            </a:extLst>
          </p:cNvPr>
          <p:cNvSpPr/>
          <p:nvPr/>
        </p:nvSpPr>
        <p:spPr>
          <a:xfrm>
            <a:off x="582553" y="388517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id="{DB5C2A1A-BA3F-489F-8209-58C87642DFA5}"/>
              </a:ext>
            </a:extLst>
          </p:cNvPr>
          <p:cNvGrpSpPr/>
          <p:nvPr/>
        </p:nvGrpSpPr>
        <p:grpSpPr>
          <a:xfrm>
            <a:off x="1266343" y="3880213"/>
            <a:ext cx="2664296" cy="560296"/>
            <a:chOff x="803640" y="3362835"/>
            <a:chExt cx="2059657" cy="560296"/>
          </a:xfrm>
        </p:grpSpPr>
        <p:sp>
          <p:nvSpPr>
            <p:cNvPr id="44" name="TextBox 29">
              <a:extLst>
                <a:ext uri="{FF2B5EF4-FFF2-40B4-BE49-F238E27FC236}">
                  <a16:creationId xmlns:a16="http://schemas.microsoft.com/office/drawing/2014/main" id="{40FD4F76-2D7C-4FC3-873C-403B5BF0A923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將檔案儲存為一個版本</a:t>
              </a:r>
              <a:endParaRPr lang="ko-KR" altLang="en-US" sz="1200" dirty="0">
                <a:solidFill>
                  <a:schemeClr val="bg1"/>
                </a:solidFill>
                <a:latin typeface="STZhongsong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45" name="TextBox 30">
              <a:extLst>
                <a:ext uri="{FF2B5EF4-FFF2-40B4-BE49-F238E27FC236}">
                  <a16:creationId xmlns:a16="http://schemas.microsoft.com/office/drawing/2014/main" id="{B2BFD0F3-6837-431D-9DEA-31B575115B2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git commit</a:t>
              </a:r>
              <a:r>
                <a:rPr lang="zh-TW" altLang="en-US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 </a:t>
              </a:r>
              <a:r>
                <a:rPr lang="en-US" altLang="zh-TW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-m “…”</a:t>
              </a:r>
              <a:endPara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sp>
        <p:nvSpPr>
          <p:cNvPr id="46" name="TextBox 37">
            <a:extLst>
              <a:ext uri="{FF2B5EF4-FFF2-40B4-BE49-F238E27FC236}">
                <a16:creationId xmlns:a16="http://schemas.microsoft.com/office/drawing/2014/main" id="{163D18DC-5BA5-4BEA-BB8F-320B25978C11}"/>
              </a:ext>
            </a:extLst>
          </p:cNvPr>
          <p:cNvSpPr txBox="1"/>
          <p:nvPr/>
        </p:nvSpPr>
        <p:spPr>
          <a:xfrm>
            <a:off x="551596" y="394041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</a:t>
            </a:r>
            <a:r>
              <a:rPr lang="en-US" altLang="zh-TW" sz="2400" b="1" dirty="0">
                <a:solidFill>
                  <a:schemeClr val="accent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E8949677-5847-4566-894A-5341AD02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16" y="1644322"/>
            <a:ext cx="2061512" cy="20285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BB7EEA-3466-49BE-AB1D-6FE0F2091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712" y="1740894"/>
            <a:ext cx="3520120" cy="238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7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實作流程</a:t>
            </a:r>
            <a:endParaRPr lang="ko-KR" altLang="en-US" dirty="0">
              <a:latin typeface="STZhongsong" panose="0201060004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94332"/>
            <a:ext cx="9144000" cy="3837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58712" y="101395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937104" y="1146138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Arial" pitchFamily="34" charset="0"/>
              </a:rPr>
              <a:t>新增一個 </a:t>
            </a:r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  <a:ea typeface="STZhongsong" panose="02010600040101010101" pitchFamily="2" charset="-122"/>
                <a:cs typeface="Arial" pitchFamily="34" charset="0"/>
              </a:rPr>
              <a:t>repository</a:t>
            </a:r>
            <a:endParaRPr lang="ko-KR" altLang="en-US" sz="1400" b="1" dirty="0">
              <a:solidFill>
                <a:schemeClr val="bg1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09896" y="106919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/>
                </a:solidFill>
                <a:cs typeface="Arial" pitchFamily="34" charset="0"/>
              </a:rPr>
              <a:t>09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B58EB6BE-BBE7-4E64-B40D-ECE76463ADD4}"/>
              </a:ext>
            </a:extLst>
          </p:cNvPr>
          <p:cNvSpPr/>
          <p:nvPr/>
        </p:nvSpPr>
        <p:spPr>
          <a:xfrm>
            <a:off x="560986" y="157618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4" name="Group 28">
            <a:extLst>
              <a:ext uri="{FF2B5EF4-FFF2-40B4-BE49-F238E27FC236}">
                <a16:creationId xmlns:a16="http://schemas.microsoft.com/office/drawing/2014/main" id="{26A3A9A6-3B8D-458B-8B34-E473EF4BAD02}"/>
              </a:ext>
            </a:extLst>
          </p:cNvPr>
          <p:cNvGrpSpPr/>
          <p:nvPr/>
        </p:nvGrpSpPr>
        <p:grpSpPr>
          <a:xfrm>
            <a:off x="1244776" y="1571221"/>
            <a:ext cx="2664296" cy="929628"/>
            <a:chOff x="803640" y="3362835"/>
            <a:chExt cx="2059657" cy="929628"/>
          </a:xfrm>
        </p:grpSpPr>
        <p:sp>
          <p:nvSpPr>
            <p:cNvPr id="35" name="TextBox 29">
              <a:extLst>
                <a:ext uri="{FF2B5EF4-FFF2-40B4-BE49-F238E27FC236}">
                  <a16:creationId xmlns:a16="http://schemas.microsoft.com/office/drawing/2014/main" id="{6EEB3648-AD4C-4EE6-B2E9-511B4CCA28A1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1.</a:t>
              </a:r>
              <a:r>
                <a:rPr lang="zh-TW" altLang="en-US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使其他人了解專案內容與執行方法</a:t>
              </a:r>
              <a:endParaRPr lang="en-US" altLang="zh-TW" sz="1200" dirty="0">
                <a:solidFill>
                  <a:schemeClr val="bg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Arial" pitchFamily="34" charset="0"/>
              </a:endParaRPr>
            </a:p>
            <a:p>
              <a:r>
                <a:rPr lang="en-US" altLang="zh-TW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2.</a:t>
              </a:r>
              <a:r>
                <a:rPr lang="zh-TW" altLang="en-US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用 </a:t>
              </a:r>
              <a:r>
                <a:rPr lang="en-US" altLang="zh-TW" sz="1200" dirty="0" err="1">
                  <a:solidFill>
                    <a:schemeClr val="bg1"/>
                  </a:solidFill>
                  <a:latin typeface="Consolas" panose="020B0609020204030204" pitchFamily="49" charset="0"/>
                  <a:ea typeface="STZhongsong" panose="02010600040101010101" pitchFamily="2" charset="-122"/>
                  <a:cs typeface="Arial" pitchFamily="34" charset="0"/>
                </a:rPr>
                <a:t>MarkDown</a:t>
              </a:r>
              <a:r>
                <a:rPr lang="en-US" altLang="zh-TW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 </a:t>
              </a:r>
              <a:r>
                <a:rPr lang="zh-TW" altLang="en-US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形式寫</a:t>
              </a:r>
              <a:endParaRPr lang="en-US" altLang="zh-TW" sz="1200" dirty="0">
                <a:solidFill>
                  <a:schemeClr val="bg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Ref: </a:t>
              </a:r>
              <a:r>
                <a:rPr lang="en-US" altLang="zh-TW" sz="1200" dirty="0">
                  <a:latin typeface="Consolas" panose="020B0609020204030204" pitchFamily="49" charset="0"/>
                  <a:ea typeface="STZhongsong" panose="02010600040101010101" pitchFamily="2" charset="-122"/>
                  <a:hlinkClick r:id="rId3"/>
                </a:rPr>
                <a:t>MD</a:t>
              </a:r>
              <a:r>
                <a:rPr lang="zh-TW" altLang="en-US" sz="1200" dirty="0">
                  <a:latin typeface="STZhongsong" panose="02010600040101010101" pitchFamily="2" charset="-122"/>
                  <a:ea typeface="STZhongsong" panose="02010600040101010101" pitchFamily="2" charset="-122"/>
                  <a:hlinkClick r:id="rId3"/>
                </a:rPr>
                <a:t>語法大全</a:t>
              </a:r>
              <a:endParaRPr lang="ko-KR" altLang="en-US" sz="1200" dirty="0">
                <a:solidFill>
                  <a:schemeClr val="bg1"/>
                </a:solidFill>
                <a:latin typeface="STZhongsong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40" name="TextBox 30">
              <a:extLst>
                <a:ext uri="{FF2B5EF4-FFF2-40B4-BE49-F238E27FC236}">
                  <a16:creationId xmlns:a16="http://schemas.microsoft.com/office/drawing/2014/main" id="{AC249425-2F49-4E28-9386-416A939B0A7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Add Readme.md</a:t>
              </a:r>
              <a:endPara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sp>
        <p:nvSpPr>
          <p:cNvPr id="41" name="TextBox 37">
            <a:extLst>
              <a:ext uri="{FF2B5EF4-FFF2-40B4-BE49-F238E27FC236}">
                <a16:creationId xmlns:a16="http://schemas.microsoft.com/office/drawing/2014/main" id="{75B0CDFB-6DFC-4887-8FF7-348C91E28F8C}"/>
              </a:ext>
            </a:extLst>
          </p:cNvPr>
          <p:cNvSpPr txBox="1"/>
          <p:nvPr/>
        </p:nvSpPr>
        <p:spPr>
          <a:xfrm>
            <a:off x="530029" y="16314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81D8A454-A3CD-4630-B92A-107C935111F3}"/>
              </a:ext>
            </a:extLst>
          </p:cNvPr>
          <p:cNvSpPr/>
          <p:nvPr/>
        </p:nvSpPr>
        <p:spPr>
          <a:xfrm>
            <a:off x="537202" y="317420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3" name="Group 28">
            <a:extLst>
              <a:ext uri="{FF2B5EF4-FFF2-40B4-BE49-F238E27FC236}">
                <a16:creationId xmlns:a16="http://schemas.microsoft.com/office/drawing/2014/main" id="{DB5C2A1A-BA3F-489F-8209-58C87642DFA5}"/>
              </a:ext>
            </a:extLst>
          </p:cNvPr>
          <p:cNvGrpSpPr/>
          <p:nvPr/>
        </p:nvGrpSpPr>
        <p:grpSpPr>
          <a:xfrm>
            <a:off x="1220992" y="3169245"/>
            <a:ext cx="3170992" cy="744962"/>
            <a:chOff x="803640" y="3362835"/>
            <a:chExt cx="2059657" cy="744962"/>
          </a:xfrm>
        </p:grpSpPr>
        <p:sp>
          <p:nvSpPr>
            <p:cNvPr id="44" name="TextBox 29">
              <a:extLst>
                <a:ext uri="{FF2B5EF4-FFF2-40B4-BE49-F238E27FC236}">
                  <a16:creationId xmlns:a16="http://schemas.microsoft.com/office/drawing/2014/main" id="{40FD4F76-2D7C-4FC3-873C-403B5BF0A923}"/>
                </a:ext>
              </a:extLst>
            </p:cNvPr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Consolas" panose="020B0609020204030204" pitchFamily="49" charset="0"/>
                  <a:ea typeface="STZhongsong" panose="02010600040101010101" pitchFamily="2" charset="-122"/>
                  <a:cs typeface="Arial" pitchFamily="34" charset="0"/>
                </a:rPr>
                <a:t>.</a:t>
              </a:r>
              <a:r>
                <a:rPr lang="en-US" altLang="zh-TW" sz="1200" dirty="0" err="1">
                  <a:solidFill>
                    <a:schemeClr val="bg1"/>
                  </a:solidFill>
                  <a:latin typeface="Consolas" panose="020B0609020204030204" pitchFamily="49" charset="0"/>
                  <a:ea typeface="STZhongsong" panose="02010600040101010101" pitchFamily="2" charset="-122"/>
                  <a:cs typeface="Arial" pitchFamily="34" charset="0"/>
                </a:rPr>
                <a:t>gitignore</a:t>
              </a:r>
              <a:r>
                <a:rPr lang="en-US" altLang="zh-TW" sz="1200" dirty="0">
                  <a:solidFill>
                    <a:schemeClr val="bg1"/>
                  </a:solidFill>
                  <a:latin typeface="Consolas" panose="020B0609020204030204" pitchFamily="49" charset="0"/>
                  <a:ea typeface="STZhongsong" panose="02010600040101010101" pitchFamily="2" charset="-122"/>
                  <a:cs typeface="Arial" pitchFamily="34" charset="0"/>
                </a:rPr>
                <a:t> </a:t>
              </a:r>
              <a:r>
                <a:rPr lang="zh-TW" altLang="en-US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內寫入不要被</a:t>
              </a:r>
              <a:r>
                <a:rPr lang="en-US" altLang="zh-TW" sz="1200" dirty="0">
                  <a:solidFill>
                    <a:schemeClr val="bg1"/>
                  </a:solidFill>
                  <a:latin typeface="Consolas" panose="020B0609020204030204" pitchFamily="49" charset="0"/>
                  <a:ea typeface="STZhongsong" panose="02010600040101010101" pitchFamily="2" charset="-122"/>
                  <a:cs typeface="Arial" pitchFamily="34" charset="0"/>
                </a:rPr>
                <a:t>git</a:t>
              </a:r>
              <a:r>
                <a:rPr lang="en-US" altLang="zh-TW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 </a:t>
              </a:r>
              <a:r>
                <a:rPr lang="zh-TW" altLang="en-US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追縱的檔案</a:t>
              </a:r>
            </a:p>
            <a:p>
              <a:r>
                <a:rPr lang="en-US" altLang="zh-TW" sz="1200" dirty="0">
                  <a:solidFill>
                    <a:schemeClr val="bg1"/>
                  </a:solidFill>
                  <a:latin typeface="Consolas" panose="020B0609020204030204" pitchFamily="49" charset="0"/>
                  <a:ea typeface="STZhongsong" panose="02010600040101010101" pitchFamily="2" charset="-122"/>
                  <a:cs typeface="Arial" pitchFamily="34" charset="0"/>
                </a:rPr>
                <a:t>EX:</a:t>
              </a:r>
              <a:r>
                <a:rPr lang="zh-TW" altLang="en-US" sz="1200" dirty="0">
                  <a:solidFill>
                    <a:schemeClr val="bg1"/>
                  </a:solidFill>
                  <a:latin typeface="STZhongsong" panose="02010600040101010101" pitchFamily="2" charset="-122"/>
                  <a:ea typeface="STZhongsong" panose="02010600040101010101" pitchFamily="2" charset="-122"/>
                  <a:cs typeface="Arial" pitchFamily="34" charset="0"/>
                </a:rPr>
                <a:t>不想追蹤執行檔</a:t>
              </a:r>
              <a:endParaRPr lang="ko-KR" altLang="en-US" sz="1200" dirty="0">
                <a:solidFill>
                  <a:schemeClr val="bg1"/>
                </a:solidFill>
                <a:latin typeface="STZhongsong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45" name="TextBox 30">
              <a:extLst>
                <a:ext uri="{FF2B5EF4-FFF2-40B4-BE49-F238E27FC236}">
                  <a16:creationId xmlns:a16="http://schemas.microsoft.com/office/drawing/2014/main" id="{B2BFD0F3-6837-431D-9DEA-31B575115B2A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Add .</a:t>
              </a:r>
              <a:r>
                <a:rPr lang="en-US" altLang="ko-KR" sz="1400" b="1" dirty="0" err="1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gitignore</a:t>
              </a:r>
              <a:endPara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sp>
        <p:nvSpPr>
          <p:cNvPr id="46" name="TextBox 37">
            <a:extLst>
              <a:ext uri="{FF2B5EF4-FFF2-40B4-BE49-F238E27FC236}">
                <a16:creationId xmlns:a16="http://schemas.microsoft.com/office/drawing/2014/main" id="{163D18DC-5BA5-4BEA-BB8F-320B25978C11}"/>
              </a:ext>
            </a:extLst>
          </p:cNvPr>
          <p:cNvSpPr txBox="1"/>
          <p:nvPr/>
        </p:nvSpPr>
        <p:spPr>
          <a:xfrm>
            <a:off x="506245" y="322944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08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E1DF01A5-CC5D-4FB9-822B-B4DF8D02DC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209" y="1825757"/>
            <a:ext cx="3564191" cy="27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2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實作流程</a:t>
            </a:r>
            <a:endParaRPr lang="ko-KR" altLang="en-US" dirty="0">
              <a:latin typeface="STZhongsong" panose="0201060004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894332"/>
            <a:ext cx="9144000" cy="3837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094340" y="100001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777698" y="980274"/>
            <a:ext cx="2664296" cy="560296"/>
            <a:chOff x="803640" y="3362835"/>
            <a:chExt cx="2059657" cy="56029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下載專案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rPr>
                <a:t>git clone</a:t>
              </a:r>
              <a:endParaRPr lang="ko-KR" altLang="en-US" sz="1400" b="1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045524" y="105526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/>
                </a:solidFill>
                <a:cs typeface="Arial" pitchFamily="34" charset="0"/>
              </a:rPr>
              <a:t>11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B58EB6BE-BBE7-4E64-B40D-ECE76463ADD4}"/>
              </a:ext>
            </a:extLst>
          </p:cNvPr>
          <p:cNvSpPr/>
          <p:nvPr/>
        </p:nvSpPr>
        <p:spPr>
          <a:xfrm>
            <a:off x="555750" y="99253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0">
            <a:extLst>
              <a:ext uri="{FF2B5EF4-FFF2-40B4-BE49-F238E27FC236}">
                <a16:creationId xmlns:a16="http://schemas.microsoft.com/office/drawing/2014/main" id="{AC249425-2F49-4E28-9386-416A939B0A73}"/>
              </a:ext>
            </a:extLst>
          </p:cNvPr>
          <p:cNvSpPr txBox="1"/>
          <p:nvPr/>
        </p:nvSpPr>
        <p:spPr>
          <a:xfrm>
            <a:off x="1239540" y="987574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Arial" pitchFamily="34" charset="0"/>
              </a:rPr>
              <a:t>將本地檔案推到 </a:t>
            </a:r>
            <a:r>
              <a:rPr lang="en-US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STZhongsong" panose="02010600040101010101" pitchFamily="2" charset="-122"/>
                <a:cs typeface="Complex_IV25" panose="00000400000000000000" pitchFamily="2" charset="0"/>
              </a:rPr>
              <a:t>github</a:t>
            </a:r>
            <a:r>
              <a:rPr lang="zh-TW" altLang="en-US" sz="1400" b="1" dirty="0">
                <a:solidFill>
                  <a:schemeClr val="bg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Arial" pitchFamily="34" charset="0"/>
              </a:rPr>
              <a:t>上面</a:t>
            </a:r>
            <a:endParaRPr lang="ko-KR" altLang="en-US" sz="1400" b="1" dirty="0">
              <a:solidFill>
                <a:schemeClr val="bg1"/>
              </a:solidFill>
              <a:latin typeface="STZhongsong" panose="02010600040101010101" pitchFamily="2" charset="-122"/>
              <a:cs typeface="Arial" pitchFamily="34" charset="0"/>
            </a:endParaRPr>
          </a:p>
        </p:txBody>
      </p:sp>
      <p:sp>
        <p:nvSpPr>
          <p:cNvPr id="41" name="TextBox 37">
            <a:extLst>
              <a:ext uri="{FF2B5EF4-FFF2-40B4-BE49-F238E27FC236}">
                <a16:creationId xmlns:a16="http://schemas.microsoft.com/office/drawing/2014/main" id="{75B0CDFB-6DFC-4887-8FF7-348C91E28F8C}"/>
              </a:ext>
            </a:extLst>
          </p:cNvPr>
          <p:cNvSpPr txBox="1"/>
          <p:nvPr/>
        </p:nvSpPr>
        <p:spPr>
          <a:xfrm>
            <a:off x="524793" y="10477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/>
                </a:solidFill>
                <a:cs typeface="Arial" pitchFamily="34" charset="0"/>
              </a:rPr>
              <a:t>10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4F592B-9B3C-4D9F-B025-49A12CF7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19" y="1751608"/>
            <a:ext cx="3200400" cy="2524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276CFE4-BF92-4E69-B320-DE3F9017D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286" y="1605403"/>
            <a:ext cx="1939427" cy="581828"/>
          </a:xfrm>
          <a:prstGeom prst="rect">
            <a:avLst/>
          </a:prstGeom>
        </p:spPr>
      </p:pic>
      <p:sp>
        <p:nvSpPr>
          <p:cNvPr id="29" name="Oval 20">
            <a:extLst>
              <a:ext uri="{FF2B5EF4-FFF2-40B4-BE49-F238E27FC236}">
                <a16:creationId xmlns:a16="http://schemas.microsoft.com/office/drawing/2014/main" id="{A0F0AF07-6D4D-494D-9477-19F226E0979E}"/>
              </a:ext>
            </a:extLst>
          </p:cNvPr>
          <p:cNvSpPr/>
          <p:nvPr/>
        </p:nvSpPr>
        <p:spPr>
          <a:xfrm>
            <a:off x="5115981" y="224987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27">
            <a:extLst>
              <a:ext uri="{FF2B5EF4-FFF2-40B4-BE49-F238E27FC236}">
                <a16:creationId xmlns:a16="http://schemas.microsoft.com/office/drawing/2014/main" id="{C4D0CF6A-9FE8-4FAB-8614-181578B1D901}"/>
              </a:ext>
            </a:extLst>
          </p:cNvPr>
          <p:cNvSpPr txBox="1"/>
          <p:nvPr/>
        </p:nvSpPr>
        <p:spPr>
          <a:xfrm>
            <a:off x="5777698" y="2373531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Arial" pitchFamily="34" charset="0"/>
              </a:rPr>
              <a:t>分支創建與切換</a:t>
            </a:r>
            <a:endParaRPr lang="ko-KR" altLang="en-US" sz="1400" b="1" dirty="0">
              <a:solidFill>
                <a:schemeClr val="bg1"/>
              </a:solidFill>
              <a:latin typeface="STZhongsong" panose="02010600040101010101" pitchFamily="2" charset="-122"/>
              <a:cs typeface="Arial" pitchFamily="34" charset="0"/>
            </a:endParaRP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97019121-ED4A-47C7-9E73-B06A5DF916C6}"/>
              </a:ext>
            </a:extLst>
          </p:cNvPr>
          <p:cNvSpPr txBox="1"/>
          <p:nvPr/>
        </p:nvSpPr>
        <p:spPr>
          <a:xfrm>
            <a:off x="5067165" y="230512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/>
                </a:solidFill>
                <a:cs typeface="Arial" pitchFamily="34" charset="0"/>
              </a:rPr>
              <a:t>12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8BFA04F-DAB3-4606-AFDF-340F4CD85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286" y="2766786"/>
            <a:ext cx="2469140" cy="165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5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9040516-9F18-4DD0-91A5-F2FBC5B5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0"/>
            <a:ext cx="55809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1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為何使用</a:t>
            </a:r>
            <a:r>
              <a:rPr lang="en-US" altLang="zh-TW" dirty="0">
                <a:latin typeface="Consolas" panose="020B0609020204030204" pitchFamily="49" charset="0"/>
                <a:ea typeface="STZhongsong" panose="02010600040101010101" pitchFamily="2" charset="-122"/>
              </a:rPr>
              <a:t>git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?</a:t>
            </a:r>
            <a:endParaRPr lang="ko-KR" altLang="en-US" dirty="0">
              <a:latin typeface="STZhongsong" panose="0201060004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ja-JP" dirty="0"/>
              <a:t>(</a:t>
            </a:r>
            <a:r>
              <a:rPr lang="ja-JP" altLang="en-US" dirty="0"/>
              <a:t>つ</a:t>
            </a:r>
            <a:r>
              <a:rPr lang="en-US" altLang="ja-JP" dirty="0"/>
              <a:t>´</a:t>
            </a:r>
            <a:r>
              <a:rPr lang="el-GR" altLang="ko-KR" dirty="0"/>
              <a:t>ω`)</a:t>
            </a:r>
            <a:r>
              <a:rPr lang="ja-JP" altLang="en-US" dirty="0"/>
              <a:t>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Git fork /Git merge</a:t>
            </a:r>
            <a:endParaRPr lang="ko-KR" altLang="en-US" dirty="0">
              <a:latin typeface="STZhongsong" panose="0201060004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915566"/>
            <a:ext cx="9144000" cy="3837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31A09B-0088-4AF7-BFEA-F79261C1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306" y="1347614"/>
            <a:ext cx="4973387" cy="30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37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Practice</a:t>
            </a:r>
            <a:endParaRPr lang="ko-KR" altLang="en-US" dirty="0">
              <a:latin typeface="STZhongsong" panose="0201060004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000" y="915566"/>
            <a:ext cx="9144000" cy="3837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334E9617-D56A-4A2B-AD55-A67DD1E8F4FE}"/>
              </a:ext>
            </a:extLst>
          </p:cNvPr>
          <p:cNvSpPr txBox="1"/>
          <p:nvPr/>
        </p:nvSpPr>
        <p:spPr>
          <a:xfrm>
            <a:off x="827584" y="1275606"/>
            <a:ext cx="7488832" cy="18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rPr>
              <a:t>跟你隔壁的同學或附近的人要剛剛創建的</a:t>
            </a:r>
            <a:r>
              <a:rPr lang="en-US" altLang="zh-TW" sz="2000" b="1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rPr>
              <a:t>repo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rPr>
              <a:t>實際操作助教所演示的步驟</a:t>
            </a:r>
            <a:endParaRPr lang="en-US" altLang="zh-TW" sz="2000" b="1" dirty="0">
              <a:solidFill>
                <a:schemeClr val="bg1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b="1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rPr>
              <a:t>   (fork – new branch – merge – push – pull request)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rPr>
              <a:t>3. </a:t>
            </a:r>
            <a:r>
              <a:rPr lang="zh-TW" alt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rPr>
              <a:t>找助教檢查</a:t>
            </a:r>
            <a:r>
              <a:rPr lang="en-US" altLang="ko-KR" sz="2000" b="1" dirty="0">
                <a:solidFill>
                  <a:schemeClr val="bg1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33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435846"/>
            <a:ext cx="9144000" cy="576063"/>
          </a:xfrm>
        </p:spPr>
        <p:txBody>
          <a:bodyPr/>
          <a:lstStyle/>
          <a:p>
            <a:r>
              <a:rPr lang="en-US" altLang="ko-KR" sz="3600" dirty="0">
                <a:latin typeface="Consolas" panose="020B0609020204030204" pitchFamily="49" charset="0"/>
              </a:rPr>
              <a:t>Thank you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299942"/>
            <a:ext cx="9144000" cy="936104"/>
          </a:xfrm>
        </p:spPr>
        <p:txBody>
          <a:bodyPr/>
          <a:lstStyle/>
          <a:p>
            <a:pPr lvl="0"/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參考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:</a:t>
            </a:r>
          </a:p>
          <a:p>
            <a:pPr lvl="0"/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  <a:hlinkClick r:id="rId2"/>
              </a:rPr>
              <a:t>Git 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  <a:hlinkClick r:id="rId2"/>
              </a:rPr>
              <a:t>與 </a:t>
            </a:r>
            <a:r>
              <a:rPr lang="en-US" altLang="zh-TW" dirty="0" err="1">
                <a:latin typeface="STZhongsong" panose="02010600040101010101" pitchFamily="2" charset="-122"/>
                <a:ea typeface="STZhongsong" panose="02010600040101010101" pitchFamily="2" charset="-122"/>
                <a:hlinkClick r:id="rId2"/>
              </a:rPr>
              <a:t>Github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  <a:hlinkClick r:id="rId2"/>
              </a:rPr>
              <a:t> 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  <a:hlinkClick r:id="rId2"/>
              </a:rPr>
              <a:t>版本控制基本指令與操作入門教學</a:t>
            </a:r>
            <a:endParaRPr lang="en-US" altLang="zh-TW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0"/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  <a:hlinkClick r:id="rId3"/>
              </a:rPr>
              <a:t>連猴子都能讀懂的</a:t>
            </a:r>
            <a:r>
              <a:rPr lang="en-US" altLang="zh-TW" dirty="0" err="1">
                <a:latin typeface="STZhongsong" panose="02010600040101010101" pitchFamily="2" charset="-122"/>
                <a:ea typeface="STZhongsong" panose="02010600040101010101" pitchFamily="2" charset="-122"/>
                <a:hlinkClick r:id="rId3"/>
              </a:rPr>
              <a:t>github</a:t>
            </a:r>
            <a:endParaRPr lang="en-US" altLang="ko-KR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24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BF52391-0E25-4993-B088-4F16AC334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你是如何管理你的檔案的呢</a:t>
            </a:r>
            <a:r>
              <a:rPr lang="en-US" altLang="zh-TW" dirty="0">
                <a:latin typeface="STZhongsong" panose="02010600040101010101" pitchFamily="2" charset="-122"/>
                <a:ea typeface="STZhongsong" panose="02010600040101010101" pitchFamily="2" charset="-122"/>
              </a:rPr>
              <a:t>?</a:t>
            </a:r>
            <a:endParaRPr lang="zh-TW" alt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751F6D-37A5-49F3-9034-C43C1EC22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43472"/>
            <a:ext cx="3815420" cy="18524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B7E68D-B87F-41A5-AC4B-D197341F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385" y="1943472"/>
            <a:ext cx="3554063" cy="177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2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AE7526D-924C-4D2E-ACD5-C43DF68E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76" y="975261"/>
            <a:ext cx="7346247" cy="3829495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D9B11FF7-AFBA-45F1-AD0B-1A4D2EC30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355737-CCB8-49A6-BEF4-CE5CC797E1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3054D4-DB14-4F21-A4B3-6DA5C796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772" y="1131590"/>
            <a:ext cx="4104456" cy="340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5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使用</a:t>
            </a:r>
            <a:r>
              <a:rPr lang="en-US" altLang="zh-TW" dirty="0">
                <a:latin typeface="Consolas" panose="020B0609020204030204" pitchFamily="49" charset="0"/>
                <a:ea typeface="STZhongsong" panose="02010600040101010101" pitchFamily="2" charset="-122"/>
              </a:rPr>
              <a:t>git</a:t>
            </a:r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的優點</a:t>
            </a: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3885217" y="1629640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885217" y="2488401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3885217" y="3330020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62168" y="1759917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檔案狀態紀錄，可任意回復版本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62168" y="262401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共同協作方便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62168" y="3488109"/>
            <a:ext cx="4114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不用複製備份檔案，可以靠分支自由切換版本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51813" y="168684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51813" y="254560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51813" y="338722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7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37BBAAD-BD78-4697-A876-7B015FD08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準備工作</a:t>
            </a:r>
          </a:p>
        </p:txBody>
      </p:sp>
      <p:sp>
        <p:nvSpPr>
          <p:cNvPr id="4" name="Oval 49">
            <a:extLst>
              <a:ext uri="{FF2B5EF4-FFF2-40B4-BE49-F238E27FC236}">
                <a16:creationId xmlns:a16="http://schemas.microsoft.com/office/drawing/2014/main" id="{D04E697E-6C11-42D8-94D6-B423AF36F989}"/>
              </a:ext>
            </a:extLst>
          </p:cNvPr>
          <p:cNvSpPr/>
          <p:nvPr/>
        </p:nvSpPr>
        <p:spPr>
          <a:xfrm>
            <a:off x="798705" y="119827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" name="Oval 50">
            <a:extLst>
              <a:ext uri="{FF2B5EF4-FFF2-40B4-BE49-F238E27FC236}">
                <a16:creationId xmlns:a16="http://schemas.microsoft.com/office/drawing/2014/main" id="{CB91573F-504C-4956-ACFB-5706283CA86A}"/>
              </a:ext>
            </a:extLst>
          </p:cNvPr>
          <p:cNvSpPr/>
          <p:nvPr/>
        </p:nvSpPr>
        <p:spPr>
          <a:xfrm>
            <a:off x="5191193" y="1192939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6" name="TextBox 54">
            <a:extLst>
              <a:ext uri="{FF2B5EF4-FFF2-40B4-BE49-F238E27FC236}">
                <a16:creationId xmlns:a16="http://schemas.microsoft.com/office/drawing/2014/main" id="{ADF4809C-BAEF-44E5-A1EE-E8D260AC9B03}"/>
              </a:ext>
            </a:extLst>
          </p:cNvPr>
          <p:cNvSpPr txBox="1"/>
          <p:nvPr/>
        </p:nvSpPr>
        <p:spPr>
          <a:xfrm>
            <a:off x="1475656" y="1328551"/>
            <a:ext cx="2157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Arial" pitchFamily="34" charset="0"/>
              </a:rPr>
              <a:t>下載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STZhongsong" panose="02010600040101010101" pitchFamily="2" charset="-122"/>
                <a:cs typeface="Arial" pitchFamily="34" charset="0"/>
              </a:rPr>
              <a:t>gitforwindow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BD7031F0-6E34-4562-9376-2DD6E91A11B1}"/>
              </a:ext>
            </a:extLst>
          </p:cNvPr>
          <p:cNvSpPr txBox="1"/>
          <p:nvPr/>
        </p:nvSpPr>
        <p:spPr>
          <a:xfrm>
            <a:off x="5868144" y="1328551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Arial" pitchFamily="34" charset="0"/>
              </a:rPr>
              <a:t>創立一個 </a:t>
            </a:r>
            <a:r>
              <a:rPr lang="en-US" altLang="zh-TW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STZhongsong" panose="02010600040101010101" pitchFamily="2" charset="-122"/>
                <a:cs typeface="Arial" pitchFamily="34" charset="0"/>
              </a:rPr>
              <a:t>github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STZhongsong" panose="02010600040101010101" pitchFamily="2" charset="-122"/>
                <a:cs typeface="Arial" pitchFamily="34" charset="0"/>
              </a:rPr>
              <a:t> 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Arial" pitchFamily="34" charset="0"/>
              </a:rPr>
              <a:t>帳號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STZhongsong" panose="02010600040101010101" pitchFamily="2" charset="-122"/>
              <a:cs typeface="Arial" pitchFamily="34" charset="0"/>
            </a:endParaRPr>
          </a:p>
        </p:txBody>
      </p:sp>
      <p:sp>
        <p:nvSpPr>
          <p:cNvPr id="8" name="TextBox 61">
            <a:extLst>
              <a:ext uri="{FF2B5EF4-FFF2-40B4-BE49-F238E27FC236}">
                <a16:creationId xmlns:a16="http://schemas.microsoft.com/office/drawing/2014/main" id="{F6ABF1C7-D933-49B3-AE6B-D2B379F6CD7B}"/>
              </a:ext>
            </a:extLst>
          </p:cNvPr>
          <p:cNvSpPr txBox="1"/>
          <p:nvPr/>
        </p:nvSpPr>
        <p:spPr>
          <a:xfrm>
            <a:off x="765301" y="125547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62">
            <a:extLst>
              <a:ext uri="{FF2B5EF4-FFF2-40B4-BE49-F238E27FC236}">
                <a16:creationId xmlns:a16="http://schemas.microsoft.com/office/drawing/2014/main" id="{D42E88C6-8DDC-48B8-AAF4-CDC39DED0F2D}"/>
              </a:ext>
            </a:extLst>
          </p:cNvPr>
          <p:cNvSpPr txBox="1"/>
          <p:nvPr/>
        </p:nvSpPr>
        <p:spPr>
          <a:xfrm>
            <a:off x="5157789" y="125013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9137BB4-C9B4-4DAA-ACEE-1CD386579121}"/>
              </a:ext>
            </a:extLst>
          </p:cNvPr>
          <p:cNvSpPr txBox="1"/>
          <p:nvPr/>
        </p:nvSpPr>
        <p:spPr>
          <a:xfrm>
            <a:off x="539552" y="2103264"/>
            <a:ext cx="298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https://gitforwindows.org/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D8E83F28-6DD4-49E4-B8FC-F68DF121D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01522"/>
            <a:ext cx="1103728" cy="1103728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2C49D7F0-4AFB-427D-A6C8-1FDFE50B77BA}"/>
              </a:ext>
            </a:extLst>
          </p:cNvPr>
          <p:cNvSpPr txBox="1"/>
          <p:nvPr/>
        </p:nvSpPr>
        <p:spPr>
          <a:xfrm>
            <a:off x="6012160" y="2098680"/>
            <a:ext cx="298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https://github.com/</a:t>
            </a:r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3783FE8C-06DE-4022-A5D0-EAD5E41B8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287" y="2655161"/>
            <a:ext cx="3514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0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常用指令介紹</a:t>
            </a:r>
            <a:endParaRPr lang="ko-KR" altLang="en-US" dirty="0">
              <a:latin typeface="STZhongsong" panose="02010600040101010101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l-GR" altLang="ja-JP" dirty="0"/>
              <a:t>Σ(*</a:t>
            </a:r>
            <a:r>
              <a:rPr lang="ja-JP" altLang="el-GR" dirty="0"/>
              <a:t>ﾟ</a:t>
            </a:r>
            <a:r>
              <a:rPr lang="el-GR" altLang="ja-JP" dirty="0"/>
              <a:t>д</a:t>
            </a:r>
            <a:r>
              <a:rPr lang="ja-JP" altLang="el-GR" dirty="0"/>
              <a:t>ﾟﾉ</a:t>
            </a:r>
            <a:r>
              <a:rPr lang="el-GR" altLang="ja-JP" dirty="0"/>
              <a:t>)</a:t>
            </a:r>
            <a:r>
              <a:rPr lang="ja-JP" altLang="el-GR" dirty="0"/>
              <a:t>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353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C8155E7-FF34-4B92-80C6-D8052CBCB190}"/>
              </a:ext>
            </a:extLst>
          </p:cNvPr>
          <p:cNvSpPr txBox="1">
            <a:spLocks/>
          </p:cNvSpPr>
          <p:nvPr/>
        </p:nvSpPr>
        <p:spPr>
          <a:xfrm>
            <a:off x="2123728" y="339502"/>
            <a:ext cx="6336704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執行</a:t>
            </a:r>
            <a:r>
              <a:rPr lang="en-US" altLang="zh-TW" dirty="0" err="1">
                <a:latin typeface="Consolas" panose="020B0609020204030204" pitchFamily="49" charset="0"/>
                <a:ea typeface="STZhongsong" panose="02010600040101010101" pitchFamily="2" charset="-122"/>
              </a:rPr>
              <a:t>gitbash</a:t>
            </a:r>
            <a:endParaRPr lang="zh-TW" altLang="en-US" dirty="0">
              <a:latin typeface="Consolas" panose="020B0609020204030204" pitchFamily="49" charset="0"/>
              <a:ea typeface="STZhongsong" panose="0201060004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D72A4F-8300-4778-BD72-DD57A714C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647" y="1131589"/>
            <a:ext cx="5382428" cy="31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2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常用指令介紹</a:t>
            </a:r>
            <a:endParaRPr lang="ko-KR" altLang="en-US" dirty="0">
              <a:latin typeface="STZhongsong" panose="0201060004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5566"/>
            <a:ext cx="9144000" cy="3837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86A35B2-8151-45E4-8618-2C58568A3E66}"/>
              </a:ext>
            </a:extLst>
          </p:cNvPr>
          <p:cNvGrpSpPr/>
          <p:nvPr/>
        </p:nvGrpSpPr>
        <p:grpSpPr>
          <a:xfrm>
            <a:off x="467544" y="1599441"/>
            <a:ext cx="3550774" cy="744962"/>
            <a:chOff x="5128154" y="1643827"/>
            <a:chExt cx="3550774" cy="744962"/>
          </a:xfrm>
        </p:grpSpPr>
        <p:sp>
          <p:nvSpPr>
            <p:cNvPr id="20" name="Oval 19"/>
            <p:cNvSpPr/>
            <p:nvPr/>
          </p:nvSpPr>
          <p:spPr>
            <a:xfrm>
              <a:off x="5159111" y="1645784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858958" y="1643827"/>
              <a:ext cx="2819970" cy="744962"/>
              <a:chOff x="803640" y="3362835"/>
              <a:chExt cx="2180002" cy="74496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803640" y="3646132"/>
                <a:ext cx="2180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change directory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，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移動進入資料夾</a:t>
                </a:r>
                <a:endParaRPr lang="en-US" altLang="zh-TW" sz="12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  $ cd 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路徑</a:t>
                </a:r>
                <a:endParaRPr lang="ko-KR" altLang="en-US" sz="1200" dirty="0">
                  <a:solidFill>
                    <a:schemeClr val="bg1"/>
                  </a:solidFill>
                  <a:latin typeface="STZhongsong" panose="02010600040101010101" pitchFamily="2" charset="-122"/>
                  <a:cs typeface="Arial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03640" y="3362835"/>
                <a:ext cx="2180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cd </a:t>
                </a:r>
                <a:endParaRPr lang="ko-KR" altLang="en-US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128154" y="1709409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</a:t>
              </a:r>
              <a:r>
                <a:rPr lang="en-US" altLang="zh-TW" sz="2400" b="1" dirty="0">
                  <a:solidFill>
                    <a:schemeClr val="accent1"/>
                  </a:solidFill>
                  <a:cs typeface="Arial" pitchFamily="34" charset="0"/>
                </a:rPr>
                <a:t>1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0E6E797-349A-4C16-89B2-888B57C0336B}"/>
              </a:ext>
            </a:extLst>
          </p:cNvPr>
          <p:cNvGrpSpPr/>
          <p:nvPr/>
        </p:nvGrpSpPr>
        <p:grpSpPr>
          <a:xfrm>
            <a:off x="467544" y="2744308"/>
            <a:ext cx="3519817" cy="1483626"/>
            <a:chOff x="5128154" y="1643827"/>
            <a:chExt cx="3550774" cy="1483626"/>
          </a:xfrm>
        </p:grpSpPr>
        <p:sp>
          <p:nvSpPr>
            <p:cNvPr id="30" name="Oval 19">
              <a:extLst>
                <a:ext uri="{FF2B5EF4-FFF2-40B4-BE49-F238E27FC236}">
                  <a16:creationId xmlns:a16="http://schemas.microsoft.com/office/drawing/2014/main" id="{DD5BDC97-6B7E-40C5-8719-4ED503FF814C}"/>
                </a:ext>
              </a:extLst>
            </p:cNvPr>
            <p:cNvSpPr/>
            <p:nvPr/>
          </p:nvSpPr>
          <p:spPr>
            <a:xfrm>
              <a:off x="5159111" y="1645784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1" name="Group 22">
              <a:extLst>
                <a:ext uri="{FF2B5EF4-FFF2-40B4-BE49-F238E27FC236}">
                  <a16:creationId xmlns:a16="http://schemas.microsoft.com/office/drawing/2014/main" id="{4B8B999B-35CF-48B8-80FF-9547BF4A000E}"/>
                </a:ext>
              </a:extLst>
            </p:cNvPr>
            <p:cNvGrpSpPr/>
            <p:nvPr/>
          </p:nvGrpSpPr>
          <p:grpSpPr>
            <a:xfrm>
              <a:off x="5858958" y="1643827"/>
              <a:ext cx="2819970" cy="1483626"/>
              <a:chOff x="803640" y="3362835"/>
              <a:chExt cx="2180002" cy="1483626"/>
            </a:xfrm>
          </p:grpSpPr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id="{A46D60A3-4853-485E-A3EE-CBF2A30EA33E}"/>
                  </a:ext>
                </a:extLst>
              </p:cNvPr>
              <p:cNvSpPr txBox="1"/>
              <p:nvPr/>
            </p:nvSpPr>
            <p:spPr>
              <a:xfrm>
                <a:off x="803640" y="3646132"/>
                <a:ext cx="21800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list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，查看檔案及子目錄</a:t>
                </a:r>
                <a:endParaRPr lang="en-US" altLang="zh-TW" sz="12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  $ ls </a:t>
                </a:r>
              </a:p>
              <a:p>
                <a:endParaRPr lang="en-US" altLang="zh-TW" sz="1200" dirty="0">
                  <a:solidFill>
                    <a:schemeClr val="bg1"/>
                  </a:solidFill>
                  <a:latin typeface="STZhongsong" panose="02010600040101010101" pitchFamily="2" charset="-122"/>
                  <a:cs typeface="Arial" pitchFamily="34" charset="0"/>
                </a:endParaRPr>
              </a:p>
              <a:p>
                <a:r>
                  <a:rPr lang="zh-TW" altLang="en-US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常用參數</a:t>
                </a:r>
              </a:p>
              <a:p>
                <a:r>
                  <a:rPr lang="en-US" altLang="zh-TW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a : all, 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顯示所有檔案集目錄，包括隱藏檔案目錄</a:t>
                </a:r>
              </a:p>
            </p:txBody>
          </p:sp>
          <p:sp>
            <p:nvSpPr>
              <p:cNvPr id="35" name="TextBox 24">
                <a:extLst>
                  <a:ext uri="{FF2B5EF4-FFF2-40B4-BE49-F238E27FC236}">
                    <a16:creationId xmlns:a16="http://schemas.microsoft.com/office/drawing/2014/main" id="{7E40625B-8DFD-4699-B8AB-43415AAC8ADA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180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ls </a:t>
                </a:r>
                <a:endParaRPr lang="ko-KR" altLang="en-US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p:grpSp>
        <p:sp>
          <p:nvSpPr>
            <p:cNvPr id="32" name="TextBox 35">
              <a:extLst>
                <a:ext uri="{FF2B5EF4-FFF2-40B4-BE49-F238E27FC236}">
                  <a16:creationId xmlns:a16="http://schemas.microsoft.com/office/drawing/2014/main" id="{8934B4BB-2352-4F1D-BA05-2F672DD8AF83}"/>
                </a:ext>
              </a:extLst>
            </p:cNvPr>
            <p:cNvSpPr txBox="1"/>
            <p:nvPr/>
          </p:nvSpPr>
          <p:spPr>
            <a:xfrm>
              <a:off x="5128154" y="1709409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A0423011-365F-43D2-BBB5-9BEE1FFEAF4B}"/>
              </a:ext>
            </a:extLst>
          </p:cNvPr>
          <p:cNvGrpSpPr/>
          <p:nvPr/>
        </p:nvGrpSpPr>
        <p:grpSpPr>
          <a:xfrm>
            <a:off x="4864887" y="1607127"/>
            <a:ext cx="3550774" cy="744962"/>
            <a:chOff x="5128154" y="1643827"/>
            <a:chExt cx="3550774" cy="744962"/>
          </a:xfrm>
        </p:grpSpPr>
        <p:sp>
          <p:nvSpPr>
            <p:cNvPr id="40" name="Oval 19">
              <a:extLst>
                <a:ext uri="{FF2B5EF4-FFF2-40B4-BE49-F238E27FC236}">
                  <a16:creationId xmlns:a16="http://schemas.microsoft.com/office/drawing/2014/main" id="{110D8D57-64DF-4AC0-9136-8E8933B7EA0F}"/>
                </a:ext>
              </a:extLst>
            </p:cNvPr>
            <p:cNvSpPr/>
            <p:nvPr/>
          </p:nvSpPr>
          <p:spPr>
            <a:xfrm>
              <a:off x="5159111" y="1645784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1" name="Group 22">
              <a:extLst>
                <a:ext uri="{FF2B5EF4-FFF2-40B4-BE49-F238E27FC236}">
                  <a16:creationId xmlns:a16="http://schemas.microsoft.com/office/drawing/2014/main" id="{30CA1465-0232-46F1-ABB6-57B9067B1217}"/>
                </a:ext>
              </a:extLst>
            </p:cNvPr>
            <p:cNvGrpSpPr/>
            <p:nvPr/>
          </p:nvGrpSpPr>
          <p:grpSpPr>
            <a:xfrm>
              <a:off x="5858958" y="1643827"/>
              <a:ext cx="2819970" cy="744962"/>
              <a:chOff x="803640" y="3362835"/>
              <a:chExt cx="2180002" cy="744962"/>
            </a:xfrm>
          </p:grpSpPr>
          <p:sp>
            <p:nvSpPr>
              <p:cNvPr id="43" name="TextBox 23">
                <a:extLst>
                  <a:ext uri="{FF2B5EF4-FFF2-40B4-BE49-F238E27FC236}">
                    <a16:creationId xmlns:a16="http://schemas.microsoft.com/office/drawing/2014/main" id="{37E89563-D6F9-4F68-8880-140147246AC5}"/>
                  </a:ext>
                </a:extLst>
              </p:cNvPr>
              <p:cNvSpPr txBox="1"/>
              <p:nvPr/>
            </p:nvSpPr>
            <p:spPr>
              <a:xfrm>
                <a:off x="803640" y="3646132"/>
                <a:ext cx="2180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make directory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，</a:t>
                </a:r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創建新資料夾</a:t>
                </a:r>
                <a:endParaRPr lang="en-US" altLang="zh-TW" sz="12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  $ </a:t>
                </a:r>
                <a:r>
                  <a:rPr lang="en-US" altLang="ko-KR" sz="1200" dirty="0" err="1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mkdir</a:t>
                </a:r>
                <a:r>
                  <a:rPr lang="en-US" altLang="ko-KR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 [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欲建立的目錄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]</a:t>
                </a:r>
                <a:endParaRPr lang="ko-KR" altLang="en-US" sz="1200" dirty="0">
                  <a:solidFill>
                    <a:schemeClr val="bg1"/>
                  </a:solidFill>
                  <a:latin typeface="STZhongsong" panose="02010600040101010101" pitchFamily="2" charset="-122"/>
                  <a:cs typeface="Arial" pitchFamily="34" charset="0"/>
                </a:endParaRPr>
              </a:p>
            </p:txBody>
          </p:sp>
          <p:sp>
            <p:nvSpPr>
              <p:cNvPr id="44" name="TextBox 24">
                <a:extLst>
                  <a:ext uri="{FF2B5EF4-FFF2-40B4-BE49-F238E27FC236}">
                    <a16:creationId xmlns:a16="http://schemas.microsoft.com/office/drawing/2014/main" id="{F4B76031-9266-449D-B870-2886293EF08A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180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err="1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mkdir</a:t>
                </a:r>
                <a:r>
                  <a:rPr lang="en-US" altLang="ko-KR" sz="14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endParaRPr lang="ko-KR" altLang="en-US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p:grpSp>
        <p:sp>
          <p:nvSpPr>
            <p:cNvPr id="42" name="TextBox 35">
              <a:extLst>
                <a:ext uri="{FF2B5EF4-FFF2-40B4-BE49-F238E27FC236}">
                  <a16:creationId xmlns:a16="http://schemas.microsoft.com/office/drawing/2014/main" id="{D37250FA-A35C-4753-B0F0-C9102D7D5F30}"/>
                </a:ext>
              </a:extLst>
            </p:cNvPr>
            <p:cNvSpPr txBox="1"/>
            <p:nvPr/>
          </p:nvSpPr>
          <p:spPr>
            <a:xfrm>
              <a:off x="5128154" y="1709409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198B77F-6399-4394-BE3B-73BE12A6BB70}"/>
              </a:ext>
            </a:extLst>
          </p:cNvPr>
          <p:cNvGrpSpPr/>
          <p:nvPr/>
        </p:nvGrpSpPr>
        <p:grpSpPr>
          <a:xfrm>
            <a:off x="4860032" y="2744308"/>
            <a:ext cx="3550774" cy="744962"/>
            <a:chOff x="5128154" y="1643827"/>
            <a:chExt cx="3550774" cy="744962"/>
          </a:xfrm>
        </p:grpSpPr>
        <p:sp>
          <p:nvSpPr>
            <p:cNvPr id="46" name="Oval 19">
              <a:extLst>
                <a:ext uri="{FF2B5EF4-FFF2-40B4-BE49-F238E27FC236}">
                  <a16:creationId xmlns:a16="http://schemas.microsoft.com/office/drawing/2014/main" id="{FDD2141F-A8FB-4E83-A3C5-0229B2028BDD}"/>
                </a:ext>
              </a:extLst>
            </p:cNvPr>
            <p:cNvSpPr/>
            <p:nvPr/>
          </p:nvSpPr>
          <p:spPr>
            <a:xfrm>
              <a:off x="5159111" y="1645784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7" name="Group 22">
              <a:extLst>
                <a:ext uri="{FF2B5EF4-FFF2-40B4-BE49-F238E27FC236}">
                  <a16:creationId xmlns:a16="http://schemas.microsoft.com/office/drawing/2014/main" id="{3B621B80-D1FA-4DE9-B0A8-AC017529E612}"/>
                </a:ext>
              </a:extLst>
            </p:cNvPr>
            <p:cNvGrpSpPr/>
            <p:nvPr/>
          </p:nvGrpSpPr>
          <p:grpSpPr>
            <a:xfrm>
              <a:off x="5858958" y="1643827"/>
              <a:ext cx="2819970" cy="744962"/>
              <a:chOff x="803640" y="3362835"/>
              <a:chExt cx="2180002" cy="744962"/>
            </a:xfrm>
          </p:grpSpPr>
          <p:sp>
            <p:nvSpPr>
              <p:cNvPr id="49" name="TextBox 23">
                <a:extLst>
                  <a:ext uri="{FF2B5EF4-FFF2-40B4-BE49-F238E27FC236}">
                    <a16:creationId xmlns:a16="http://schemas.microsoft.com/office/drawing/2014/main" id="{8546F7D5-32C8-4F6F-9C06-4338AB66DC2E}"/>
                  </a:ext>
                </a:extLst>
              </p:cNvPr>
              <p:cNvSpPr txBox="1"/>
              <p:nvPr/>
            </p:nvSpPr>
            <p:spPr>
              <a:xfrm>
                <a:off x="803640" y="3646132"/>
                <a:ext cx="2180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創建檔案</a:t>
                </a:r>
                <a:endParaRPr lang="en-US" altLang="zh-TW" sz="12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  $ touch [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欲建立的檔案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(</a:t>
                </a:r>
                <a:r>
                  <a:rPr lang="zh-TW" altLang="en-US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包含副檔名</a:t>
                </a:r>
                <a:r>
                  <a:rPr lang="en-US" altLang="zh-TW" sz="1200" dirty="0">
                    <a:solidFill>
                      <a:schemeClr val="bg1"/>
                    </a:solidFill>
                    <a:latin typeface="STZhongsong" panose="02010600040101010101" pitchFamily="2" charset="-122"/>
                    <a:cs typeface="Arial" pitchFamily="34" charset="0"/>
                  </a:rPr>
                  <a:t>)]</a:t>
                </a:r>
                <a:endParaRPr lang="ko-KR" altLang="en-US" sz="1200" dirty="0">
                  <a:solidFill>
                    <a:schemeClr val="bg1"/>
                  </a:solidFill>
                  <a:latin typeface="STZhongsong" panose="02010600040101010101" pitchFamily="2" charset="-122"/>
                  <a:cs typeface="Arial" pitchFamily="34" charset="0"/>
                </a:endParaRPr>
              </a:p>
            </p:txBody>
          </p:sp>
          <p:sp>
            <p:nvSpPr>
              <p:cNvPr id="50" name="TextBox 24">
                <a:extLst>
                  <a:ext uri="{FF2B5EF4-FFF2-40B4-BE49-F238E27FC236}">
                    <a16:creationId xmlns:a16="http://schemas.microsoft.com/office/drawing/2014/main" id="{CEA89DC1-079F-437E-BF4E-987955E8AD6F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180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Arial" pitchFamily="34" charset="0"/>
                  </a:rPr>
                  <a:t>touch </a:t>
                </a:r>
                <a:endParaRPr lang="ko-KR" altLang="en-US" sz="1400" b="1" dirty="0">
                  <a:solidFill>
                    <a:schemeClr val="bg1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p:grpSp>
        <p:sp>
          <p:nvSpPr>
            <p:cNvPr id="48" name="TextBox 35">
              <a:extLst>
                <a:ext uri="{FF2B5EF4-FFF2-40B4-BE49-F238E27FC236}">
                  <a16:creationId xmlns:a16="http://schemas.microsoft.com/office/drawing/2014/main" id="{39DB96C5-36D7-468D-96F1-C803A417D8C4}"/>
                </a:ext>
              </a:extLst>
            </p:cNvPr>
            <p:cNvSpPr txBox="1"/>
            <p:nvPr/>
          </p:nvSpPr>
          <p:spPr>
            <a:xfrm>
              <a:off x="5128154" y="1709409"/>
              <a:ext cx="64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62562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720</Words>
  <Application>Microsoft Office PowerPoint</Application>
  <PresentationFormat>如螢幕大小 (16:9)</PresentationFormat>
  <Paragraphs>133</Paragraphs>
  <Slides>22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STZhongsong</vt:lpstr>
      <vt:lpstr>Arial</vt:lpstr>
      <vt:lpstr>Calibri</vt:lpstr>
      <vt:lpstr>Consolas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王盈驊</cp:lastModifiedBy>
  <cp:revision>98</cp:revision>
  <dcterms:created xsi:type="dcterms:W3CDTF">2016-12-05T23:26:54Z</dcterms:created>
  <dcterms:modified xsi:type="dcterms:W3CDTF">2021-12-16T02:23:05Z</dcterms:modified>
</cp:coreProperties>
</file>