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623" r:id="rId2"/>
    <p:sldId id="624" r:id="rId3"/>
    <p:sldId id="625" r:id="rId4"/>
    <p:sldId id="626" r:id="rId5"/>
    <p:sldId id="627" r:id="rId6"/>
    <p:sldId id="635" r:id="rId7"/>
    <p:sldId id="630" r:id="rId8"/>
    <p:sldId id="631" r:id="rId9"/>
    <p:sldId id="636" r:id="rId10"/>
    <p:sldId id="632" r:id="rId11"/>
    <p:sldId id="633" r:id="rId12"/>
    <p:sldId id="634" r:id="rId13"/>
    <p:sldId id="645" r:id="rId14"/>
    <p:sldId id="646" r:id="rId15"/>
    <p:sldId id="647" r:id="rId16"/>
    <p:sldId id="648" r:id="rId17"/>
    <p:sldId id="644" r:id="rId18"/>
    <p:sldId id="638" r:id="rId19"/>
    <p:sldId id="639" r:id="rId20"/>
    <p:sldId id="640" r:id="rId21"/>
    <p:sldId id="641" r:id="rId22"/>
    <p:sldId id="642" r:id="rId23"/>
    <p:sldId id="643" r:id="rId24"/>
    <p:sldId id="649" r:id="rId25"/>
    <p:sldId id="654" r:id="rId26"/>
    <p:sldId id="651" r:id="rId27"/>
    <p:sldId id="652" r:id="rId28"/>
    <p:sldId id="655" r:id="rId29"/>
    <p:sldId id="656" r:id="rId30"/>
    <p:sldId id="657" r:id="rId31"/>
    <p:sldId id="658" r:id="rId32"/>
  </p:sldIdLst>
  <p:sldSz cx="9144000" cy="6858000" type="screen4x3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E6E6E6"/>
    <a:srgbClr val="CCFFCC"/>
    <a:srgbClr val="937F74"/>
    <a:srgbClr val="FFFF99"/>
    <a:srgbClr val="CCFF33"/>
    <a:srgbClr val="CCECFF"/>
    <a:srgbClr val="FF0000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6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9914F39D-70D1-4788-98E2-EEC4D230A0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852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7DDDDBD5-0B8A-4F2D-A3CB-D82029C07D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43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44450"/>
            <a:ext cx="2157413" cy="6115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44450"/>
            <a:ext cx="6324600" cy="6115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ED6BBF-18DF-4916-AD16-4E44C701777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74614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975" y="44450"/>
            <a:ext cx="65992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2451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90EE92-DE32-4730-983D-BF0FEBECC100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11099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2675" y="44450"/>
            <a:ext cx="7236537" cy="609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961" y="761999"/>
            <a:ext cx="8827129" cy="59371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5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8441" y="44450"/>
            <a:ext cx="7220772" cy="609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pic>
        <p:nvPicPr>
          <p:cNvPr id="8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88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CCFA2F-9AC9-4B66-9A44-8A2645F64262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541701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DCA4A8-FEB7-4EF0-8C99-ED52BBE5C00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92503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0A1B55-EEF8-4694-90C8-BED0275F0890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93348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6D0083-6988-49C4-BA46-B508249AE1E6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19192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97250C-367C-4D93-BC15-18B8278C4399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26680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51A9BB-2CC5-49C4-B0CA-D6D4B207CF7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38077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2675" y="44450"/>
            <a:ext cx="72365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761999"/>
            <a:ext cx="8610600" cy="54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按一下以編輯母片本文樣式</a:t>
            </a:r>
          </a:p>
          <a:p>
            <a:pPr lvl="1"/>
            <a:r>
              <a:rPr lang="zh-TW" altLang="en-US" dirty="0" smtClean="0"/>
              <a:t>第二層</a:t>
            </a:r>
            <a:endParaRPr lang="zh-TW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zh-TW" dirty="0" smtClean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52400" y="685800"/>
            <a:ext cx="8839200" cy="762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256760" y="6583362"/>
            <a:ext cx="84714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800080"/>
                    </a:gs>
                    <a:gs pos="100000">
                      <a:srgbClr val="FFFF66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200" b="1" dirty="0">
                <a:ea typeface="標楷體" pitchFamily="65" charset="-120"/>
              </a:rPr>
              <a:t>- </a:t>
            </a:r>
            <a:fld id="{B24FB137-C463-4D9B-BAC8-02873199982A}" type="slidenum">
              <a:rPr kumimoji="0" lang="en-US" altLang="zh-TW" sz="1200" b="1">
                <a:ea typeface="標楷體" pitchFamily="65" charset="-12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kumimoji="0" lang="zh-TW" altLang="zh-TW" sz="1200" b="1" dirty="0">
                <a:ea typeface="標楷體" pitchFamily="65" charset="-120"/>
              </a:rPr>
              <a:t> -</a:t>
            </a:r>
          </a:p>
        </p:txBody>
      </p:sp>
      <p:pic>
        <p:nvPicPr>
          <p:cNvPr id="9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rgbClr val="000099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rgbClr val="000099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99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400" dirty="0" smtClean="0"/>
              <a:t> </a:t>
            </a:r>
            <a:r>
              <a:rPr lang="en-US" altLang="zh-TW" sz="5000" dirty="0"/>
              <a:t>2D </a:t>
            </a:r>
            <a:r>
              <a:rPr lang="zh-TW" altLang="en-US" sz="5000" dirty="0"/>
              <a:t>雷射切割路徑實作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黃建傑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44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G4 P0		----	</a:t>
            </a:r>
            <a:r>
              <a:rPr lang="zh-TW" altLang="en-US" dirty="0" smtClean="0"/>
              <a:t>暫停指令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準備開啟雷射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M03</a:t>
            </a:r>
            <a:r>
              <a:rPr lang="zh-TW" altLang="en-US" dirty="0" smtClean="0"/>
              <a:t> </a:t>
            </a:r>
            <a:r>
              <a:rPr lang="en-US" altLang="zh-TW" dirty="0" smtClean="0"/>
              <a:t>S255	----	</a:t>
            </a:r>
            <a:r>
              <a:rPr lang="zh-TW" altLang="en-US" dirty="0" smtClean="0"/>
              <a:t>開啟雷射，並設定功率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G4 P0		----	</a:t>
            </a:r>
            <a:r>
              <a:rPr lang="zh-TW" altLang="en-US" dirty="0"/>
              <a:t>暫停指令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準備切削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 </a:t>
            </a:r>
            <a:r>
              <a:rPr lang="en-US" altLang="zh-TW" dirty="0" smtClean="0"/>
              <a:t>F600		----	</a:t>
            </a:r>
            <a:r>
              <a:rPr lang="zh-TW" altLang="en-US" dirty="0" smtClean="0"/>
              <a:t>設定雷射進給率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25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275" y="761999"/>
            <a:ext cx="8783937" cy="5937184"/>
          </a:xfrm>
        </p:spPr>
        <p:txBody>
          <a:bodyPr/>
          <a:lstStyle/>
          <a:p>
            <a:pPr algn="just"/>
            <a:r>
              <a:rPr lang="zh-TW" altLang="en-US" dirty="0" smtClean="0"/>
              <a:t>上述流程並非制式化，如在同一個加工程序中設定了兩次進給率，是由於參考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內建的轉檔功能，若只設定一次依然可以加工，但在先前實驗時有出現過異常，故</a:t>
            </a:r>
            <a:r>
              <a:rPr lang="zh-TW" altLang="en-US" dirty="0" smtClean="0">
                <a:solidFill>
                  <a:srgbClr val="FF3300"/>
                </a:solidFill>
              </a:rPr>
              <a:t>使用</a:t>
            </a:r>
            <a:r>
              <a:rPr lang="en-US" altLang="zh-TW" dirty="0" err="1" smtClean="0">
                <a:solidFill>
                  <a:srgbClr val="FF3300"/>
                </a:solidFill>
              </a:rPr>
              <a:t>Cubiio</a:t>
            </a:r>
            <a:r>
              <a:rPr lang="zh-TW" altLang="en-US" dirty="0" smtClean="0">
                <a:solidFill>
                  <a:srgbClr val="FF3300"/>
                </a:solidFill>
              </a:rPr>
              <a:t>時仍然建議設定兩次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3300"/>
                </a:solidFill>
              </a:rPr>
              <a:t>僅限</a:t>
            </a:r>
            <a:r>
              <a:rPr lang="en-US" altLang="zh-TW" dirty="0" err="1" smtClean="0">
                <a:solidFill>
                  <a:srgbClr val="FF3300"/>
                </a:solidFill>
              </a:rPr>
              <a:t>Cubiio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 smtClean="0"/>
              <a:t>加工程式參數</a:t>
            </a:r>
            <a:r>
              <a:rPr lang="zh-TW" altLang="en-US" dirty="0" smtClean="0">
                <a:solidFill>
                  <a:srgbClr val="FF3300"/>
                </a:solidFill>
              </a:rPr>
              <a:t>無法利用先前提到的</a:t>
            </a:r>
            <a:r>
              <a:rPr lang="en-US" altLang="zh-TW" dirty="0" smtClean="0">
                <a:solidFill>
                  <a:srgbClr val="FF3300"/>
                </a:solidFill>
              </a:rPr>
              <a:t>g-code</a:t>
            </a:r>
            <a:r>
              <a:rPr lang="zh-TW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simulator</a:t>
            </a:r>
            <a:r>
              <a:rPr lang="zh-TW" altLang="en-US" dirty="0" smtClean="0">
                <a:solidFill>
                  <a:srgbClr val="FF3300"/>
                </a:solidFill>
              </a:rPr>
              <a:t>模擬</a:t>
            </a:r>
            <a:r>
              <a:rPr lang="zh-TW" altLang="en-US" dirty="0" smtClean="0"/>
              <a:t>，若設定有誤，只得等待加工程序跑完後進行修改，故參數基礎設定需靠同學多練習，才可將錯誤降到最低。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314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加工完成參數設定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G4</a:t>
            </a:r>
            <a:r>
              <a:rPr lang="zh-TW" altLang="en-US" dirty="0" smtClean="0"/>
              <a:t> </a:t>
            </a:r>
            <a:r>
              <a:rPr lang="en-US" altLang="zh-TW" dirty="0" smtClean="0"/>
              <a:t>P0		----	</a:t>
            </a:r>
            <a:r>
              <a:rPr lang="zh-TW" altLang="en-US" dirty="0" smtClean="0"/>
              <a:t>暫停指令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切削結束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M05</a:t>
            </a:r>
            <a:r>
              <a:rPr lang="zh-TW" altLang="en-US" dirty="0" smtClean="0"/>
              <a:t> </a:t>
            </a:r>
            <a:r>
              <a:rPr lang="en-US" altLang="zh-TW" dirty="0" smtClean="0"/>
              <a:t>S0		----	</a:t>
            </a:r>
            <a:r>
              <a:rPr lang="zh-TW" altLang="en-US" dirty="0" smtClean="0"/>
              <a:t>雷射關閉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G0</a:t>
            </a:r>
            <a:r>
              <a:rPr lang="zh-TW" altLang="en-US" dirty="0" smtClean="0"/>
              <a:t> </a:t>
            </a:r>
            <a:r>
              <a:rPr lang="en-US" altLang="zh-TW" dirty="0" smtClean="0"/>
              <a:t>X0</a:t>
            </a:r>
            <a:r>
              <a:rPr lang="zh-TW" altLang="en-US" dirty="0" smtClean="0"/>
              <a:t> </a:t>
            </a:r>
            <a:r>
              <a:rPr lang="en-US" altLang="zh-TW" dirty="0" smtClean="0"/>
              <a:t>Y0	----</a:t>
            </a:r>
            <a:r>
              <a:rPr lang="en-US" altLang="zh-TW" dirty="0"/>
              <a:t>	</a:t>
            </a:r>
            <a:r>
              <a:rPr lang="zh-TW" altLang="en-US" dirty="0" smtClean="0"/>
              <a:t>快速移動回程式原點</a:t>
            </a:r>
            <a:endParaRPr lang="en-US" altLang="zh-TW" dirty="0" smtClean="0"/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4835" y="4511616"/>
            <a:ext cx="7874330" cy="13849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200" b="0" cap="none" spc="0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請確實執行加工完成參數設定，避免影響下個使用者</a:t>
            </a:r>
            <a:endParaRPr lang="zh-TW" altLang="en-US" sz="4200" b="0" cap="none" spc="0" dirty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82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將程式輸入</a:t>
            </a:r>
            <a:r>
              <a:rPr lang="en-US" altLang="zh-TW" dirty="0" err="1" smtClean="0"/>
              <a:t>Cubiio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學會程式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基礎設定後便可利用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提供的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卡將程式輸入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進行加工。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Step1</a:t>
            </a:r>
            <a:r>
              <a:rPr lang="zh-TW" altLang="en-US" dirty="0" smtClean="0"/>
              <a:t>建立文字文件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tep2</a:t>
            </a:r>
            <a:r>
              <a:rPr lang="zh-TW" altLang="en-US" dirty="0" smtClean="0"/>
              <a:t>將程式指令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包含設定與路徑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輸入其中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53" y="1828799"/>
            <a:ext cx="1112980" cy="13299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84" y="3888241"/>
            <a:ext cx="1396433" cy="28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Step3</a:t>
            </a:r>
            <a:r>
              <a:rPr lang="zh-TW" altLang="en-US" dirty="0" smtClean="0"/>
              <a:t>將程式放入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專用</a:t>
            </a:r>
            <a:r>
              <a:rPr lang="en-US" altLang="zh-TW" dirty="0" err="1" smtClean="0"/>
              <a:t>mirco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卡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tep4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mirco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卡插入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插槽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1327753"/>
            <a:ext cx="4416725" cy="19132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05" y="4339087"/>
            <a:ext cx="2598390" cy="2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Step5</a:t>
            </a:r>
            <a:r>
              <a:rPr lang="zh-TW" altLang="en-US" dirty="0" smtClean="0"/>
              <a:t>開啟專用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專用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電源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Step6</a:t>
            </a:r>
            <a:r>
              <a:rPr lang="zh-TW" altLang="en-US" dirty="0" smtClean="0"/>
              <a:t>打開藍牙與定位連接</a:t>
            </a:r>
            <a:r>
              <a:rPr lang="en-US" altLang="zh-TW" dirty="0" err="1" smtClean="0"/>
              <a:t>Cubiio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58" y="1297978"/>
            <a:ext cx="2191685" cy="2482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9" y="4349101"/>
            <a:ext cx="1935362" cy="2350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15" y="4316647"/>
            <a:ext cx="1797338" cy="23470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56" y="4313599"/>
            <a:ext cx="1959612" cy="23500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 bwMode="auto">
          <a:xfrm>
            <a:off x="2950870" y="5188189"/>
            <a:ext cx="517585" cy="600902"/>
          </a:xfrm>
          <a:prstGeom prst="stripedRight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5870912" y="5188189"/>
            <a:ext cx="517585" cy="600902"/>
          </a:xfrm>
          <a:prstGeom prst="stripedRight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02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Step7</a:t>
            </a:r>
            <a:r>
              <a:rPr lang="zh-TW" altLang="en-US" dirty="0" smtClean="0"/>
              <a:t>選擇</a:t>
            </a:r>
            <a:r>
              <a:rPr lang="en-US" altLang="zh-TW" dirty="0" err="1" smtClean="0"/>
              <a:t>mirco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卡並預覽你的程式路徑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Step8</a:t>
            </a:r>
            <a:r>
              <a:rPr lang="zh-TW" altLang="en-US" dirty="0" smtClean="0"/>
              <a:t>確認無誤後即可進入參數設定介面，並開始雕刻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21" y="1287417"/>
            <a:ext cx="1685194" cy="2352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5" y="1282078"/>
            <a:ext cx="1685194" cy="235801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4149202" y="2160634"/>
            <a:ext cx="517585" cy="600902"/>
          </a:xfrm>
          <a:prstGeom prst="stripedRight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3" y="4261760"/>
            <a:ext cx="1605152" cy="251683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5" y="4261760"/>
            <a:ext cx="1605152" cy="255513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 bwMode="auto">
          <a:xfrm>
            <a:off x="4149202" y="5238878"/>
            <a:ext cx="517585" cy="600902"/>
          </a:xfrm>
          <a:prstGeom prst="stripedRight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54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53910" y="2187803"/>
            <a:ext cx="8921400" cy="4619329"/>
            <a:chOff x="153910" y="2187803"/>
            <a:chExt cx="8921400" cy="4619329"/>
          </a:xfrm>
        </p:grpSpPr>
        <p:grpSp>
          <p:nvGrpSpPr>
            <p:cNvPr id="12" name="群組 11"/>
            <p:cNvGrpSpPr/>
            <p:nvPr/>
          </p:nvGrpSpPr>
          <p:grpSpPr>
            <a:xfrm>
              <a:off x="153910" y="2187803"/>
              <a:ext cx="8921400" cy="4619329"/>
              <a:chOff x="153910" y="2187803"/>
              <a:chExt cx="8921400" cy="461932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20" y="2649469"/>
                <a:ext cx="6582760" cy="404971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988536" y="6345467"/>
                <a:ext cx="157126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A(-15</a:t>
                </a:r>
                <a:r>
                  <a:rPr lang="en-US" altLang="zh-TW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-15)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778160" y="4869273"/>
                <a:ext cx="129715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(25,-5)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351167" y="2187803"/>
                <a:ext cx="138371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C(15,15)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3910" y="3499758"/>
                <a:ext cx="13147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(-25,5)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264243" y="4212660"/>
              <a:ext cx="10567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O(0,0)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程式編輯 例題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如圖之切削路徑，分別使用絕對座標系統、相對座標系統來撰寫程式。若雷射自程式原點</a:t>
            </a:r>
            <a:r>
              <a:rPr lang="en-US" altLang="zh-TW" dirty="0" smtClean="0"/>
              <a:t>(O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出發，快速定位至</a:t>
            </a:r>
            <a:r>
              <a:rPr lang="en-US" altLang="zh-TW" dirty="0" smtClean="0"/>
              <a:t>A</a:t>
            </a:r>
            <a:r>
              <a:rPr lang="zh-TW" altLang="en-US" dirty="0" smtClean="0"/>
              <a:t>點，直線切削至</a:t>
            </a:r>
            <a:r>
              <a:rPr lang="en-US" altLang="zh-TW" dirty="0" smtClean="0"/>
              <a:t>B</a:t>
            </a:r>
            <a:r>
              <a:rPr lang="zh-TW" altLang="en-US" dirty="0" smtClean="0"/>
              <a:t>點、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點、</a:t>
            </a:r>
            <a:r>
              <a:rPr lang="en-US" altLang="zh-TW" dirty="0" smtClean="0"/>
              <a:t>D</a:t>
            </a:r>
            <a:r>
              <a:rPr lang="zh-TW" altLang="en-US" dirty="0" smtClean="0"/>
              <a:t>點、</a:t>
            </a:r>
            <a:r>
              <a:rPr lang="en-US" altLang="zh-TW" dirty="0" smtClean="0"/>
              <a:t>A</a:t>
            </a:r>
            <a:r>
              <a:rPr lang="zh-TW" altLang="en-US" dirty="0" smtClean="0"/>
              <a:t>點，最後再快速回到</a:t>
            </a:r>
            <a:r>
              <a:rPr lang="en-US" altLang="zh-TW" dirty="0" smtClean="0"/>
              <a:t>O</a:t>
            </a:r>
            <a:r>
              <a:rPr lang="zh-TW" altLang="en-US" dirty="0" smtClean="0"/>
              <a:t>點。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80620" y="2498428"/>
            <a:ext cx="1052882" cy="1079332"/>
            <a:chOff x="2516064" y="2350670"/>
            <a:chExt cx="1052882" cy="1079332"/>
          </a:xfrm>
        </p:grpSpPr>
        <p:cxnSp>
          <p:nvCxnSpPr>
            <p:cNvPr id="28" name="直線單箭頭接點 27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單箭頭接點 28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矩形 29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48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</a:p>
          <a:p>
            <a:r>
              <a:rPr lang="es-ES" altLang="zh-TW" dirty="0"/>
              <a:t>G90</a:t>
            </a:r>
          </a:p>
          <a:p>
            <a:r>
              <a:rPr lang="es-ES" altLang="zh-TW" dirty="0"/>
              <a:t>G21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G0 X-15. Y-15.</a:t>
            </a:r>
          </a:p>
          <a:p>
            <a:r>
              <a:rPr lang="es-ES" altLang="zh-TW" dirty="0"/>
              <a:t>G4 P0 </a:t>
            </a:r>
          </a:p>
          <a:p>
            <a:r>
              <a:rPr lang="es-ES" altLang="zh-TW" dirty="0"/>
              <a:t>M03 S255</a:t>
            </a:r>
          </a:p>
          <a:p>
            <a:r>
              <a:rPr lang="es-ES" altLang="zh-TW" dirty="0"/>
              <a:t>G4 P0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G1  X25. Y-5.</a:t>
            </a:r>
          </a:p>
          <a:p>
            <a:r>
              <a:rPr lang="es-ES" altLang="zh-TW" dirty="0"/>
              <a:t>G1  X15. Y15</a:t>
            </a:r>
            <a:r>
              <a:rPr lang="es-ES" altLang="zh-TW" dirty="0" smtClean="0"/>
              <a:t>.</a:t>
            </a:r>
            <a:endParaRPr lang="es-ES" altLang="zh-TW" dirty="0"/>
          </a:p>
        </p:txBody>
      </p:sp>
      <p:grpSp>
        <p:nvGrpSpPr>
          <p:cNvPr id="16" name="群組 15"/>
          <p:cNvGrpSpPr/>
          <p:nvPr/>
        </p:nvGrpSpPr>
        <p:grpSpPr>
          <a:xfrm>
            <a:off x="3536830" y="1367565"/>
            <a:ext cx="5453260" cy="4726052"/>
            <a:chOff x="3536830" y="1367565"/>
            <a:chExt cx="5453260" cy="472605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830" y="1829230"/>
              <a:ext cx="5227608" cy="3802722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3536830" y="1829230"/>
              <a:ext cx="1052882" cy="1079332"/>
              <a:chOff x="2516064" y="2350670"/>
              <a:chExt cx="1052882" cy="1079332"/>
            </a:xfrm>
          </p:grpSpPr>
          <p:cxnSp>
            <p:nvCxnSpPr>
              <p:cNvPr id="6" name="直線單箭頭接點 5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線單箭頭接點 6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矩形 7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5463315" y="3367271"/>
              <a:ext cx="10567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O(0,0)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80458" y="5631952"/>
              <a:ext cx="15712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(-15,-15)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92940" y="4494456"/>
              <a:ext cx="129715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B(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25,-5)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31621" y="1367565"/>
              <a:ext cx="13837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(15,15)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02675" y="44450"/>
            <a:ext cx="7236537" cy="609600"/>
          </a:xfrm>
        </p:spPr>
        <p:txBody>
          <a:bodyPr/>
          <a:lstStyle/>
          <a:p>
            <a:r>
              <a:rPr lang="zh-TW" altLang="en-US" dirty="0" smtClean="0"/>
              <a:t>絕對座標</a:t>
            </a:r>
            <a:r>
              <a:rPr lang="zh-TW" altLang="en-US" dirty="0"/>
              <a:t> </a:t>
            </a:r>
            <a:r>
              <a:rPr lang="en-US" altLang="zh-TW" dirty="0" smtClean="0"/>
              <a:t>(G90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658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 X-25. Y5.</a:t>
            </a:r>
          </a:p>
          <a:p>
            <a:r>
              <a:rPr lang="es-ES" altLang="zh-TW" dirty="0"/>
              <a:t>G1  X-15. Y-15.</a:t>
            </a:r>
          </a:p>
          <a:p>
            <a:r>
              <a:rPr lang="es-ES" altLang="zh-TW" dirty="0"/>
              <a:t>G4 P0 	</a:t>
            </a:r>
          </a:p>
          <a:p>
            <a:r>
              <a:rPr lang="es-ES" altLang="zh-TW" dirty="0"/>
              <a:t>M05 S0</a:t>
            </a:r>
          </a:p>
          <a:p>
            <a:r>
              <a:rPr lang="es-ES" altLang="zh-TW" dirty="0"/>
              <a:t>G0 X0 </a:t>
            </a:r>
            <a:r>
              <a:rPr lang="es-ES" altLang="zh-TW" dirty="0" smtClean="0"/>
              <a:t>Y0</a:t>
            </a:r>
            <a:endParaRPr lang="es-E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50129" y="2880868"/>
            <a:ext cx="7066399" cy="3658845"/>
            <a:chOff x="2250129" y="2880868"/>
            <a:chExt cx="7066399" cy="3658845"/>
          </a:xfrm>
        </p:grpSpPr>
        <p:grpSp>
          <p:nvGrpSpPr>
            <p:cNvPr id="4" name="群組 3"/>
            <p:cNvGrpSpPr/>
            <p:nvPr/>
          </p:nvGrpSpPr>
          <p:grpSpPr>
            <a:xfrm>
              <a:off x="2250129" y="2880868"/>
              <a:ext cx="7066399" cy="3658845"/>
              <a:chOff x="153910" y="2187803"/>
              <a:chExt cx="8921400" cy="461932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153910" y="2187803"/>
                <a:ext cx="8921400" cy="4619329"/>
                <a:chOff x="153910" y="2187803"/>
                <a:chExt cx="8921400" cy="4619329"/>
              </a:xfrm>
            </p:grpSpPr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0620" y="2649469"/>
                  <a:ext cx="6582760" cy="4049713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988536" y="6345467"/>
                  <a:ext cx="157126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A(-15</a:t>
                  </a:r>
                  <a:r>
                    <a:rPr lang="en-US" altLang="zh-TW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</a:t>
                  </a:r>
                  <a:r>
                    <a:rPr lang="en-US" altLang="zh-TW" sz="2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-15)</a:t>
                  </a:r>
                  <a:endParaRPr lang="zh-TW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7778160" y="4869273"/>
                  <a:ext cx="129715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4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</a:t>
                  </a:r>
                  <a:r>
                    <a:rPr lang="en-US" altLang="zh-TW" sz="2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(25,-5)</a:t>
                  </a:r>
                  <a:endParaRPr lang="zh-TW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351167" y="2187803"/>
                  <a:ext cx="1383712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4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C(15,15)</a:t>
                  </a:r>
                  <a:endParaRPr lang="zh-TW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53910" y="3499758"/>
                  <a:ext cx="13147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</a:t>
                  </a:r>
                  <a:r>
                    <a:rPr lang="en-US" altLang="zh-TW" sz="2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(-25,5)</a:t>
                  </a:r>
                  <a:endParaRPr lang="zh-TW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64243" y="4212660"/>
                <a:ext cx="105670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O(0,0)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3142565" y="2880868"/>
              <a:ext cx="1052882" cy="1079332"/>
              <a:chOff x="2516064" y="2350670"/>
              <a:chExt cx="1052882" cy="1079332"/>
            </a:xfrm>
          </p:grpSpPr>
          <p:cxnSp>
            <p:nvCxnSpPr>
              <p:cNvPr id="13" name="直線單箭頭接點 12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線單箭頭接點 13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矩形 14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36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Cubiio</a:t>
            </a:r>
            <a:r>
              <a:rPr lang="zh-TW" altLang="en-US" dirty="0" smtClean="0"/>
              <a:t> 硬體介紹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2047DE-CEAA-47DB-9F68-2E0C7E8062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0352" y="762000"/>
            <a:ext cx="7912821" cy="593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171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相對</a:t>
            </a:r>
            <a:r>
              <a:rPr lang="zh-TW" altLang="en-US" dirty="0"/>
              <a:t>座標 </a:t>
            </a:r>
            <a:r>
              <a:rPr lang="en-US" altLang="zh-TW" dirty="0"/>
              <a:t>(</a:t>
            </a:r>
            <a:r>
              <a:rPr lang="en-US" altLang="zh-TW" dirty="0" smtClean="0"/>
              <a:t>G91)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  <a:endParaRPr lang="en-US" altLang="zh-TW" dirty="0"/>
          </a:p>
          <a:p>
            <a:r>
              <a:rPr lang="en-US" altLang="zh-TW" dirty="0"/>
              <a:t>G91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X-15. Y-15.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G1  X40. Y10.</a:t>
            </a:r>
          </a:p>
          <a:p>
            <a:r>
              <a:rPr lang="en-US" altLang="zh-TW" dirty="0"/>
              <a:t>G1  X-10. Y20.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536830" y="1367565"/>
            <a:ext cx="5453260" cy="4726052"/>
            <a:chOff x="3536830" y="1367565"/>
            <a:chExt cx="5453260" cy="472605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830" y="1829230"/>
              <a:ext cx="5227608" cy="3802722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3536830" y="1829230"/>
              <a:ext cx="1052882" cy="1079332"/>
              <a:chOff x="2516064" y="2350670"/>
              <a:chExt cx="1052882" cy="1079332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單箭頭接點 18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矩形 19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463315" y="3367271"/>
              <a:ext cx="10567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O(0,0)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80458" y="5631952"/>
              <a:ext cx="15712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(-15,-15)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92940" y="4494456"/>
              <a:ext cx="129715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B(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25,-5)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31621" y="1367565"/>
              <a:ext cx="138371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(15,15)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40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 X-40. Y-10.</a:t>
            </a:r>
          </a:p>
          <a:p>
            <a:r>
              <a:rPr lang="es-ES" altLang="zh-TW" dirty="0"/>
              <a:t>G1  X10. Y-20.</a:t>
            </a:r>
          </a:p>
          <a:p>
            <a:r>
              <a:rPr lang="es-ES" altLang="zh-TW" dirty="0"/>
              <a:t>G4 P0 </a:t>
            </a:r>
          </a:p>
          <a:p>
            <a:r>
              <a:rPr lang="es-ES" altLang="zh-TW" dirty="0"/>
              <a:t>M05 S0</a:t>
            </a:r>
          </a:p>
          <a:p>
            <a:r>
              <a:rPr lang="es-ES" altLang="zh-TW" dirty="0"/>
              <a:t>G0 X0 Y0</a:t>
            </a:r>
          </a:p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250129" y="2880868"/>
            <a:ext cx="7066399" cy="3658845"/>
            <a:chOff x="153910" y="2187803"/>
            <a:chExt cx="8921400" cy="4619329"/>
          </a:xfrm>
        </p:grpSpPr>
        <p:grpSp>
          <p:nvGrpSpPr>
            <p:cNvPr id="19" name="群組 18"/>
            <p:cNvGrpSpPr/>
            <p:nvPr/>
          </p:nvGrpSpPr>
          <p:grpSpPr>
            <a:xfrm>
              <a:off x="153910" y="2187803"/>
              <a:ext cx="8921400" cy="4619329"/>
              <a:chOff x="153910" y="2187803"/>
              <a:chExt cx="8921400" cy="4619329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20" y="2649469"/>
                <a:ext cx="6582760" cy="4049713"/>
              </a:xfrm>
              <a:prstGeom prst="rect">
                <a:avLst/>
              </a:pr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988536" y="6345467"/>
                <a:ext cx="157126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A(-15</a:t>
                </a:r>
                <a:r>
                  <a:rPr lang="en-US" altLang="zh-TW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-15)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778160" y="4869273"/>
                <a:ext cx="129715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(25,-5)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351167" y="2187803"/>
                <a:ext cx="138371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C(15,15)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53910" y="3499758"/>
                <a:ext cx="13147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  <a:r>
                  <a:rPr lang="en-US" altLang="zh-TW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(-25,5)</a:t>
                </a:r>
                <a:endParaRPr lang="zh-TW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4264243" y="4212660"/>
              <a:ext cx="105670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O(0,0)</a:t>
              </a:r>
              <a:endPara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42565" y="2880868"/>
            <a:ext cx="1052882" cy="1079332"/>
            <a:chOff x="2516064" y="2350670"/>
            <a:chExt cx="1052882" cy="1079332"/>
          </a:xfrm>
        </p:grpSpPr>
        <p:cxnSp>
          <p:nvCxnSpPr>
            <p:cNvPr id="15" name="直線單箭頭接點 14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單箭頭接點 15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86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49793" y="2082712"/>
            <a:ext cx="6971645" cy="4516122"/>
            <a:chOff x="649793" y="2082712"/>
            <a:chExt cx="6971645" cy="451612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63" y="2082712"/>
              <a:ext cx="6098875" cy="4516122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649793" y="2381966"/>
              <a:ext cx="1052882" cy="1079332"/>
              <a:chOff x="2516064" y="2350670"/>
              <a:chExt cx="1052882" cy="1079332"/>
            </a:xfrm>
          </p:grpSpPr>
          <p:cxnSp>
            <p:nvCxnSpPr>
              <p:cNvPr id="14" name="直線單箭頭接點 13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線單箭頭接點 14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矩形 15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程式編輯 例題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如圖所示，請用程式指令完成下方圖形輪廓，假設雷射起點在程式</a:t>
            </a:r>
            <a:r>
              <a:rPr lang="zh-TW" altLang="en-US" dirty="0" smtClean="0"/>
              <a:t>原點</a:t>
            </a:r>
            <a:r>
              <a:rPr lang="en-US" altLang="zh-TW" dirty="0" smtClean="0"/>
              <a:t>(0,0)</a:t>
            </a:r>
            <a:r>
              <a:rPr lang="zh-TW" altLang="en-US" dirty="0" smtClean="0"/>
              <a:t>上</a:t>
            </a:r>
            <a:r>
              <a:rPr lang="zh-TW" altLang="en-US" dirty="0"/>
              <a:t>，點</a:t>
            </a:r>
            <a:r>
              <a:rPr lang="en-US" altLang="zh-TW" dirty="0"/>
              <a:t>0</a:t>
            </a:r>
            <a:r>
              <a:rPr lang="zh-TW" altLang="en-US" dirty="0"/>
              <a:t>的絕對座標為</a:t>
            </a:r>
            <a:r>
              <a:rPr lang="en-US" altLang="zh-TW" dirty="0"/>
              <a:t>(-26,-20)</a:t>
            </a:r>
            <a:r>
              <a:rPr lang="zh-TW" altLang="en-US" dirty="0"/>
              <a:t>，分別利用絕對座標與相對座標完成圖形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66692" y="5069272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9053" y="5069272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35221" y="5069272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6552" y="5074624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16628" y="3461298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0372" y="3461298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5597" y="3461298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37306" y="3461298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37306" y="3742924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83512" y="4229799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93139" y="4229799"/>
            <a:ext cx="342966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5701" y="2642532"/>
            <a:ext cx="330272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456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絕對座標 </a:t>
            </a:r>
            <a:r>
              <a:rPr lang="en-US" altLang="zh-TW" dirty="0"/>
              <a:t>(G90)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M05 </a:t>
            </a:r>
            <a:r>
              <a:rPr lang="es-ES" altLang="zh-TW" dirty="0" smtClean="0"/>
              <a:t>S0</a:t>
            </a:r>
            <a:endParaRPr lang="es-ES" altLang="zh-TW" dirty="0"/>
          </a:p>
          <a:p>
            <a:r>
              <a:rPr lang="es-ES" altLang="zh-TW" dirty="0"/>
              <a:t>G90</a:t>
            </a:r>
          </a:p>
          <a:p>
            <a:r>
              <a:rPr lang="es-ES" altLang="zh-TW" dirty="0"/>
              <a:t>G21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G0 X-26. Y-20.</a:t>
            </a:r>
          </a:p>
          <a:p>
            <a:r>
              <a:rPr lang="es-ES" altLang="zh-TW" dirty="0"/>
              <a:t>G4 P0 </a:t>
            </a:r>
          </a:p>
          <a:p>
            <a:r>
              <a:rPr lang="es-ES" altLang="zh-TW" dirty="0"/>
              <a:t>M03 S255</a:t>
            </a:r>
          </a:p>
          <a:p>
            <a:r>
              <a:rPr lang="es-ES" altLang="zh-TW" dirty="0"/>
              <a:t>G4 P0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G1  X-19. Y-20</a:t>
            </a:r>
            <a:r>
              <a:rPr lang="es-ES" altLang="zh-TW" dirty="0" smtClean="0"/>
              <a:t>.</a:t>
            </a:r>
          </a:p>
          <a:p>
            <a:r>
              <a:rPr lang="es-ES" altLang="zh-TW" dirty="0"/>
              <a:t>G3  X-1.  Y-20.  I9.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3729514" y="1232859"/>
            <a:ext cx="5361981" cy="4995463"/>
            <a:chOff x="3729514" y="1232859"/>
            <a:chExt cx="5361981" cy="4995463"/>
          </a:xfrm>
        </p:grpSpPr>
        <p:grpSp>
          <p:nvGrpSpPr>
            <p:cNvPr id="14" name="群組 13"/>
            <p:cNvGrpSpPr/>
            <p:nvPr/>
          </p:nvGrpSpPr>
          <p:grpSpPr>
            <a:xfrm>
              <a:off x="3729514" y="1232859"/>
              <a:ext cx="4859280" cy="4995463"/>
              <a:chOff x="3729514" y="1232859"/>
              <a:chExt cx="4859280" cy="4995463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514" y="1232859"/>
                <a:ext cx="4859280" cy="4995463"/>
              </a:xfrm>
              <a:prstGeom prst="rect">
                <a:avLst/>
              </a:prstGeom>
            </p:spPr>
          </p:pic>
          <p:grpSp>
            <p:nvGrpSpPr>
              <p:cNvPr id="9" name="群組 8"/>
              <p:cNvGrpSpPr/>
              <p:nvPr/>
            </p:nvGrpSpPr>
            <p:grpSpPr>
              <a:xfrm>
                <a:off x="3897634" y="1232859"/>
                <a:ext cx="1052882" cy="1079332"/>
                <a:chOff x="2516064" y="2350670"/>
                <a:chExt cx="1052882" cy="1079332"/>
              </a:xfrm>
            </p:grpSpPr>
            <p:cxnSp>
              <p:nvCxnSpPr>
                <p:cNvPr id="10" name="直線單箭頭接點 9"/>
                <p:cNvCxnSpPr/>
                <p:nvPr/>
              </p:nvCxnSpPr>
              <p:spPr bwMode="auto">
                <a:xfrm>
                  <a:off x="2676525" y="3260725"/>
                  <a:ext cx="571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" name="直線單箭頭接點 10"/>
                <p:cNvCxnSpPr/>
                <p:nvPr/>
              </p:nvCxnSpPr>
              <p:spPr bwMode="auto">
                <a:xfrm rot="16200000">
                  <a:off x="2390775" y="2974975"/>
                  <a:ext cx="571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矩形 11"/>
                <p:cNvSpPr/>
                <p:nvPr/>
              </p:nvSpPr>
              <p:spPr>
                <a:xfrm>
                  <a:off x="3248025" y="3091448"/>
                  <a:ext cx="320921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6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  <a:endParaRPr lang="zh-TW" alt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516064" y="2350670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TW" alt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>
              <a:off x="3897634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0943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81446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86092" y="151861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程式</a:t>
              </a:r>
              <a:r>
                <a:rPr lang="zh-TW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原點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4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 X27.  Y-20.</a:t>
            </a:r>
          </a:p>
          <a:p>
            <a:r>
              <a:rPr lang="es-ES" altLang="zh-TW" dirty="0"/>
              <a:t>G1  X27.  Y3.</a:t>
            </a:r>
          </a:p>
          <a:p>
            <a:r>
              <a:rPr lang="es-ES" altLang="zh-TW" dirty="0"/>
              <a:t>G1  X21.  Y3.</a:t>
            </a:r>
          </a:p>
          <a:p>
            <a:r>
              <a:rPr lang="es-ES" altLang="zh-TW" dirty="0"/>
              <a:t>G2  X11.  Y3.  I-5.</a:t>
            </a:r>
          </a:p>
          <a:p>
            <a:r>
              <a:rPr lang="es-ES" altLang="zh-TW" dirty="0"/>
              <a:t>G1  X5.   Y3.</a:t>
            </a:r>
          </a:p>
          <a:p>
            <a:r>
              <a:rPr lang="es-ES" altLang="zh-TW" dirty="0"/>
              <a:t>G1  X5.   Y-2.</a:t>
            </a:r>
          </a:p>
          <a:p>
            <a:r>
              <a:rPr lang="es-ES" altLang="zh-TW" dirty="0"/>
              <a:t>G2  X1.   Y-6.  I-4.</a:t>
            </a:r>
          </a:p>
          <a:p>
            <a:r>
              <a:rPr lang="es-ES" altLang="zh-TW" dirty="0"/>
              <a:t>G1  X-6.  Y-6.</a:t>
            </a:r>
          </a:p>
          <a:p>
            <a:r>
              <a:rPr lang="es-ES" altLang="zh-TW" dirty="0"/>
              <a:t>G1  X-26.  Y12.</a:t>
            </a:r>
          </a:p>
          <a:p>
            <a:r>
              <a:rPr lang="es-ES" altLang="zh-TW" dirty="0"/>
              <a:t>G1  X-26.  Y-20</a:t>
            </a:r>
            <a:r>
              <a:rPr lang="es-ES" altLang="zh-TW" dirty="0" smtClean="0"/>
              <a:t>.</a:t>
            </a:r>
          </a:p>
          <a:p>
            <a:r>
              <a:rPr lang="es-ES" altLang="zh-TW" dirty="0"/>
              <a:t>G4 P0 </a:t>
            </a:r>
            <a:endParaRPr lang="es-ES" altLang="zh-TW" dirty="0" smtClean="0"/>
          </a:p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</a:p>
          <a:p>
            <a:r>
              <a:rPr lang="en-US" altLang="zh-TW" dirty="0"/>
              <a:t>G0 X0 Y0</a:t>
            </a:r>
            <a:endParaRPr lang="zh-TW" altLang="en-US" dirty="0"/>
          </a:p>
          <a:p>
            <a:endParaRPr lang="en-US" altLang="zh-TW" dirty="0"/>
          </a:p>
          <a:p>
            <a:endParaRPr lang="es-ES" altLang="zh-TW" dirty="0" smtClean="0"/>
          </a:p>
          <a:p>
            <a:endParaRPr lang="es-ES" altLang="zh-TW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47" y="2278317"/>
            <a:ext cx="4422143" cy="3659704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3692106" y="2278317"/>
            <a:ext cx="875841" cy="897843"/>
            <a:chOff x="2516064" y="2350670"/>
            <a:chExt cx="1052882" cy="1079332"/>
          </a:xfrm>
        </p:grpSpPr>
        <p:cxnSp>
          <p:nvCxnSpPr>
            <p:cNvPr id="38" name="直線單箭頭接點 37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單箭頭接點 38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矩形 39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698009" y="492750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40370" y="492750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54873" y="492750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11492" y="492750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88718" y="339751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87346" y="339751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34904" y="339751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03164" y="339751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90684" y="3599963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54873" y="3967355"/>
            <a:ext cx="248291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61544" y="3967355"/>
            <a:ext cx="342966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43350" y="2612907"/>
            <a:ext cx="330272" cy="2816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TW" alt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5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利用絕對座標說明圓弧切削正負號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045" y="1017765"/>
            <a:ext cx="33516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G3  X-1.  Y-20.  I9.</a:t>
            </a:r>
            <a:endParaRPr lang="zh-TW" altLang="en-US" sz="3000" b="0" cap="none" spc="0" dirty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9" y="1935478"/>
            <a:ext cx="3233609" cy="1531872"/>
          </a:xfrm>
          <a:prstGeom prst="rect">
            <a:avLst/>
          </a:prstGeom>
        </p:spPr>
      </p:pic>
      <p:cxnSp>
        <p:nvCxnSpPr>
          <p:cNvPr id="10" name="直線單箭頭接點 9"/>
          <p:cNvCxnSpPr>
            <a:endCxn id="16" idx="2"/>
          </p:cNvCxnSpPr>
          <p:nvPr/>
        </p:nvCxnSpPr>
        <p:spPr bwMode="auto">
          <a:xfrm>
            <a:off x="762000" y="2059781"/>
            <a:ext cx="1301829" cy="1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1742488" y="3463664"/>
            <a:ext cx="8627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I</a:t>
            </a:r>
            <a:r>
              <a:rPr lang="zh-TW" altLang="en-US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為正值</a:t>
            </a:r>
            <a:endParaRPr lang="zh-TW" altLang="en-US" sz="1600" b="1" cap="none" spc="0" dirty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8045" y="1782782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1659" y="1780933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圓心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5273" y="1780932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終點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709612" y="2007394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063829" y="2009385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399106" y="2005543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7654" y="2057930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6062" y="2055941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20943" y="1017765"/>
            <a:ext cx="323018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G2  X11.  Y3.  I-5.</a:t>
            </a:r>
            <a:endParaRPr lang="zh-TW" altLang="en-US" sz="3000" b="1" cap="none" spc="0" dirty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29" y="1711713"/>
            <a:ext cx="3346808" cy="1751951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04665" y="3463664"/>
            <a:ext cx="8627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I</a:t>
            </a:r>
            <a:r>
              <a:rPr lang="zh-TW" altLang="en-US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為負值</a:t>
            </a:r>
            <a:endParaRPr lang="zh-TW" altLang="en-US" sz="1600" b="1" cap="none" spc="0" dirty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8358187" y="1830703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6883645" y="1830702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5340532" y="1832603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59827" y="1552253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9810" y="1552253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圓心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40638" y="1549550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終點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0541" y="1917051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54629" y="1919727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線單箭頭接點 37"/>
          <p:cNvCxnSpPr>
            <a:stCxn id="25" idx="2"/>
          </p:cNvCxnSpPr>
          <p:nvPr/>
        </p:nvCxnSpPr>
        <p:spPr bwMode="auto">
          <a:xfrm flipH="1" flipV="1">
            <a:off x="6988420" y="1883089"/>
            <a:ext cx="1369767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>
          <a:xfrm>
            <a:off x="2949088" y="4001241"/>
            <a:ext cx="32458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G2  X1.   Y-6.  I-4.</a:t>
            </a:r>
            <a:endParaRPr lang="zh-TW" altLang="en-US" sz="3000" b="0" cap="none" spc="0" dirty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12" y="4555239"/>
            <a:ext cx="2685776" cy="2225448"/>
          </a:xfrm>
          <a:prstGeom prst="rect">
            <a:avLst/>
          </a:prstGeom>
        </p:spPr>
      </p:pic>
      <p:sp>
        <p:nvSpPr>
          <p:cNvPr id="41" name="橢圓 40"/>
          <p:cNvSpPr/>
          <p:nvPr/>
        </p:nvSpPr>
        <p:spPr bwMode="auto">
          <a:xfrm>
            <a:off x="5049854" y="4643824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3503880" y="6205923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3503881" y="4643824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54629" y="4555239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16680" y="6258310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74721" y="4748598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10044" y="4748599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圓心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10045" y="5896828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終點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單箭頭接點 51"/>
          <p:cNvCxnSpPr>
            <a:stCxn id="41" idx="2"/>
          </p:cNvCxnSpPr>
          <p:nvPr/>
        </p:nvCxnSpPr>
        <p:spPr bwMode="auto">
          <a:xfrm flipH="1" flipV="1">
            <a:off x="3608655" y="4693738"/>
            <a:ext cx="1441199" cy="2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>
          <a:xfrm>
            <a:off x="4140631" y="6442133"/>
            <a:ext cx="8627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I</a:t>
            </a:r>
            <a:r>
              <a:rPr lang="zh-TW" altLang="en-US" sz="1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為正值</a:t>
            </a:r>
            <a:endParaRPr lang="en-US" altLang="zh-TW" sz="1600" b="1" dirty="0" smtClean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47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相對座標 </a:t>
            </a:r>
            <a:r>
              <a:rPr lang="en-US" altLang="zh-TW" dirty="0"/>
              <a:t>(G91)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  <a:endParaRPr lang="en-US" altLang="zh-TW" dirty="0"/>
          </a:p>
          <a:p>
            <a:r>
              <a:rPr lang="en-US" altLang="zh-TW" dirty="0"/>
              <a:t>G91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X-26. Y-20.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G1  X7.</a:t>
            </a:r>
          </a:p>
          <a:p>
            <a:r>
              <a:rPr lang="en-US" altLang="zh-TW" dirty="0"/>
              <a:t>G3  X18.  Y0.  I9.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729514" y="1232859"/>
            <a:ext cx="5361981" cy="4995463"/>
            <a:chOff x="3729514" y="1232859"/>
            <a:chExt cx="5361981" cy="4995463"/>
          </a:xfrm>
        </p:grpSpPr>
        <p:grpSp>
          <p:nvGrpSpPr>
            <p:cNvPr id="13" name="群組 12"/>
            <p:cNvGrpSpPr/>
            <p:nvPr/>
          </p:nvGrpSpPr>
          <p:grpSpPr>
            <a:xfrm>
              <a:off x="3729514" y="1232859"/>
              <a:ext cx="4859280" cy="4995463"/>
              <a:chOff x="3729514" y="1232859"/>
              <a:chExt cx="4859280" cy="4995463"/>
            </a:xfrm>
          </p:grpSpPr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514" y="1232859"/>
                <a:ext cx="4859280" cy="4995463"/>
              </a:xfrm>
              <a:prstGeom prst="rect">
                <a:avLst/>
              </a:prstGeom>
            </p:spPr>
          </p:pic>
          <p:grpSp>
            <p:nvGrpSpPr>
              <p:cNvPr id="19" name="群組 18"/>
              <p:cNvGrpSpPr/>
              <p:nvPr/>
            </p:nvGrpSpPr>
            <p:grpSpPr>
              <a:xfrm>
                <a:off x="3897634" y="1232859"/>
                <a:ext cx="1052882" cy="1079332"/>
                <a:chOff x="2516064" y="2350670"/>
                <a:chExt cx="1052882" cy="1079332"/>
              </a:xfrm>
            </p:grpSpPr>
            <p:cxnSp>
              <p:nvCxnSpPr>
                <p:cNvPr id="20" name="直線單箭頭接點 19"/>
                <p:cNvCxnSpPr/>
                <p:nvPr/>
              </p:nvCxnSpPr>
              <p:spPr bwMode="auto">
                <a:xfrm>
                  <a:off x="2676525" y="3260725"/>
                  <a:ext cx="571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直線單箭頭接點 20"/>
                <p:cNvCxnSpPr/>
                <p:nvPr/>
              </p:nvCxnSpPr>
              <p:spPr bwMode="auto">
                <a:xfrm rot="16200000">
                  <a:off x="2390775" y="2974975"/>
                  <a:ext cx="571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" name="矩形 21"/>
                <p:cNvSpPr/>
                <p:nvPr/>
              </p:nvSpPr>
              <p:spPr>
                <a:xfrm>
                  <a:off x="3248025" y="3091448"/>
                  <a:ext cx="320921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6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  <a:endParaRPr lang="zh-TW" alt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516064" y="2350670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1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TW" alt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>
            <a:xfrm>
              <a:off x="3897634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20943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81446" y="4388172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86092" y="151861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程式</a:t>
              </a:r>
              <a:r>
                <a:rPr lang="zh-TW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原點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04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 X28</a:t>
            </a:r>
            <a:r>
              <a:rPr lang="es-ES" altLang="zh-TW" dirty="0" smtClean="0"/>
              <a:t>.</a:t>
            </a:r>
            <a:endParaRPr lang="zh-TW" altLang="es-ES" dirty="0"/>
          </a:p>
          <a:p>
            <a:r>
              <a:rPr lang="es-ES" altLang="zh-TW" dirty="0"/>
              <a:t>G1  Y23.</a:t>
            </a:r>
          </a:p>
          <a:p>
            <a:r>
              <a:rPr lang="es-ES" altLang="zh-TW" dirty="0"/>
              <a:t>G1  X-6.  </a:t>
            </a:r>
          </a:p>
          <a:p>
            <a:r>
              <a:rPr lang="es-ES" altLang="zh-TW" dirty="0"/>
              <a:t>G2  X-10.  Y0.  I-5.</a:t>
            </a:r>
          </a:p>
          <a:p>
            <a:r>
              <a:rPr lang="es-ES" altLang="zh-TW" dirty="0"/>
              <a:t>G1  X-6.</a:t>
            </a:r>
          </a:p>
          <a:p>
            <a:r>
              <a:rPr lang="es-ES" altLang="zh-TW" dirty="0"/>
              <a:t>G1Y-5.</a:t>
            </a:r>
          </a:p>
          <a:p>
            <a:r>
              <a:rPr lang="es-ES" altLang="zh-TW" dirty="0"/>
              <a:t>G2  X-4.  Y-4.  I-4.</a:t>
            </a:r>
          </a:p>
          <a:p>
            <a:r>
              <a:rPr lang="es-ES" altLang="zh-TW" dirty="0"/>
              <a:t>G1  X-7.  </a:t>
            </a:r>
          </a:p>
          <a:p>
            <a:r>
              <a:rPr lang="es-ES" altLang="zh-TW" dirty="0"/>
              <a:t>G1  X-20.  Y18.</a:t>
            </a:r>
          </a:p>
          <a:p>
            <a:r>
              <a:rPr lang="es-ES" altLang="zh-TW" dirty="0"/>
              <a:t>G1  Y-32.   </a:t>
            </a:r>
          </a:p>
          <a:p>
            <a:r>
              <a:rPr lang="es-ES" altLang="zh-TW" dirty="0"/>
              <a:t>G4 P0 </a:t>
            </a:r>
            <a:endParaRPr lang="es-ES" altLang="zh-TW" dirty="0" smtClean="0"/>
          </a:p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</a:p>
          <a:p>
            <a:r>
              <a:rPr lang="en-US" altLang="zh-TW" dirty="0"/>
              <a:t>G0 X0 Y0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3692106" y="2278317"/>
            <a:ext cx="5297984" cy="3659704"/>
            <a:chOff x="861105" y="2299712"/>
            <a:chExt cx="6368909" cy="4399471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987" y="2299712"/>
              <a:ext cx="5316027" cy="4399471"/>
            </a:xfrm>
            <a:prstGeom prst="rect">
              <a:avLst/>
            </a:prstGeom>
          </p:spPr>
        </p:pic>
        <p:grpSp>
          <p:nvGrpSpPr>
            <p:cNvPr id="25" name="群組 24"/>
            <p:cNvGrpSpPr/>
            <p:nvPr/>
          </p:nvGrpSpPr>
          <p:grpSpPr>
            <a:xfrm>
              <a:off x="861105" y="2299712"/>
              <a:ext cx="1052882" cy="1079332"/>
              <a:chOff x="2516064" y="2350670"/>
              <a:chExt cx="1052882" cy="1079332"/>
            </a:xfrm>
          </p:grpSpPr>
          <p:cxnSp>
            <p:nvCxnSpPr>
              <p:cNvPr id="38" name="直線單箭頭接點 37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單箭頭接點 38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矩形 39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070339" y="548440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62760" y="548440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22760" y="548440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4245" y="548440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47509" y="3645141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65005" y="3645141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0252" y="3645141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21240" y="3645141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46665" y="3888513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22760" y="433017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29711" y="4330170"/>
              <a:ext cx="41229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US" altLang="zh-TW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85487" y="2701936"/>
              <a:ext cx="39703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zh-TW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5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編輯</a:t>
            </a:r>
            <a:r>
              <a:rPr lang="zh-TW" altLang="en-US" dirty="0" smtClean="0"/>
              <a:t> 例題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如圖所示，請用程式指令完成下方圖形輪廓，假設雷射原點在程式原點</a:t>
            </a:r>
            <a:r>
              <a:rPr lang="en-US" altLang="zh-TW" dirty="0" smtClean="0"/>
              <a:t>(0,0)</a:t>
            </a:r>
            <a:r>
              <a:rPr lang="zh-TW" altLang="en-US" dirty="0" smtClean="0"/>
              <a:t>，分別由點</a:t>
            </a:r>
            <a:r>
              <a:rPr lang="en-US" altLang="zh-TW" dirty="0" smtClean="0"/>
              <a:t>A(30,0)</a:t>
            </a:r>
            <a:r>
              <a:rPr lang="zh-TW" altLang="en-US" dirty="0" smtClean="0"/>
              <a:t>及點</a:t>
            </a:r>
            <a:r>
              <a:rPr lang="en-US" altLang="zh-TW" dirty="0" smtClean="0"/>
              <a:t>B(0,30)</a:t>
            </a:r>
            <a:r>
              <a:rPr lang="zh-TW" altLang="en-US" dirty="0" smtClean="0"/>
              <a:t>逆時針出發切削</a:t>
            </a:r>
            <a:r>
              <a:rPr lang="en-US" altLang="zh-TW" dirty="0" smtClean="0"/>
              <a:t>360°</a:t>
            </a:r>
            <a:r>
              <a:rPr lang="zh-TW" altLang="en-US" dirty="0" smtClean="0"/>
              <a:t>全圓。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請用絕對座標系統</a:t>
            </a:r>
            <a:r>
              <a:rPr lang="en-US" altLang="zh-TW" dirty="0" smtClean="0"/>
              <a:t>G90)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6" y="2139351"/>
            <a:ext cx="4383109" cy="4383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4488" y="3930795"/>
            <a:ext cx="10390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A(30,0)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7361" y="2886855"/>
            <a:ext cx="10246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B(0,30)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554137" y="4261848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538662" y="3234577"/>
            <a:ext cx="104775" cy="1047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軟正黑體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327564" y="2747298"/>
            <a:ext cx="1052882" cy="1079332"/>
            <a:chOff x="2516064" y="2350670"/>
            <a:chExt cx="1052882" cy="1079332"/>
          </a:xfrm>
        </p:grpSpPr>
        <p:cxnSp>
          <p:nvCxnSpPr>
            <p:cNvPr id="11" name="直線單箭頭接點 10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單箭頭接點 11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6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絕對座標</a:t>
            </a:r>
            <a:r>
              <a:rPr lang="zh-TW" altLang="en-US" dirty="0"/>
              <a:t> </a:t>
            </a:r>
            <a:r>
              <a:rPr lang="en-US" altLang="zh-TW" dirty="0" smtClean="0"/>
              <a:t>(G90)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點出發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			</a:t>
            </a:r>
          </a:p>
          <a:p>
            <a:r>
              <a:rPr lang="en-US" altLang="zh-TW" dirty="0" smtClean="0"/>
              <a:t>G90</a:t>
            </a:r>
          </a:p>
          <a:p>
            <a:r>
              <a:rPr lang="en-US" altLang="zh-TW" dirty="0" smtClean="0"/>
              <a:t>G21</a:t>
            </a:r>
            <a:endParaRPr lang="en-US" altLang="zh-TW" dirty="0"/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 X30. Y0.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G03  X30. Y0. I-30.</a:t>
            </a:r>
          </a:p>
          <a:p>
            <a:r>
              <a:rPr lang="en-US" altLang="zh-TW" dirty="0"/>
              <a:t>G4 P0 </a:t>
            </a:r>
            <a:endParaRPr lang="en-US" altLang="zh-TW" dirty="0" smtClean="0"/>
          </a:p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</a:p>
          <a:p>
            <a:r>
              <a:rPr lang="en-US" altLang="zh-TW" dirty="0"/>
              <a:t>G0 X0 Y0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23248" y="2078966"/>
            <a:ext cx="6010846" cy="4443495"/>
            <a:chOff x="1779452" y="3327799"/>
            <a:chExt cx="4706596" cy="347933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34" y="3327799"/>
              <a:ext cx="3479333" cy="3479333"/>
            </a:xfrm>
            <a:prstGeom prst="rect">
              <a:avLst/>
            </a:prstGeom>
          </p:spPr>
        </p:pic>
        <p:sp>
          <p:nvSpPr>
            <p:cNvPr id="10" name="橢圓 9"/>
            <p:cNvSpPr/>
            <p:nvPr/>
          </p:nvSpPr>
          <p:spPr bwMode="auto">
            <a:xfrm>
              <a:off x="5342206" y="5015077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46981" y="4614967"/>
              <a:ext cx="103906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A(30,0)</a:t>
              </a:r>
              <a:endParaRPr lang="zh-TW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橢圓 11"/>
            <p:cNvSpPr/>
            <p:nvPr/>
          </p:nvSpPr>
          <p:spPr bwMode="auto">
            <a:xfrm>
              <a:off x="4537344" y="5015076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44492" y="5119851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圓心</a:t>
              </a:r>
              <a:endParaRPr lang="zh-TW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 bwMode="auto">
            <a:xfrm flipH="1" flipV="1">
              <a:off x="4642119" y="5058893"/>
              <a:ext cx="700087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00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群組 14"/>
            <p:cNvGrpSpPr/>
            <p:nvPr/>
          </p:nvGrpSpPr>
          <p:grpSpPr>
            <a:xfrm>
              <a:off x="1779452" y="3327799"/>
              <a:ext cx="1052882" cy="1079332"/>
              <a:chOff x="2516064" y="2350670"/>
              <a:chExt cx="1052882" cy="1079332"/>
            </a:xfrm>
          </p:grpSpPr>
          <p:cxnSp>
            <p:nvCxnSpPr>
              <p:cNvPr id="16" name="直線單箭頭接點 15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線單箭頭接點 16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17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362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Cubiio</a:t>
            </a:r>
            <a:r>
              <a:rPr lang="zh-TW" altLang="en-US" dirty="0"/>
              <a:t> 硬體介紹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92" y="1854678"/>
            <a:ext cx="5972420" cy="3531139"/>
          </a:xfrm>
        </p:spPr>
      </p:pic>
      <p:sp>
        <p:nvSpPr>
          <p:cNvPr id="5" name="文字方塊 4"/>
          <p:cNvSpPr txBox="1"/>
          <p:nvPr/>
        </p:nvSpPr>
        <p:spPr>
          <a:xfrm>
            <a:off x="543465" y="1281146"/>
            <a:ext cx="16735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1.Cubiio</a:t>
            </a:r>
          </a:p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2.</a:t>
            </a:r>
            <a:r>
              <a:rPr lang="zh-TW" altLang="en-US" sz="2000" b="1" dirty="0" smtClean="0">
                <a:latin typeface="+mn-ea"/>
                <a:ea typeface="+mn-ea"/>
              </a:rPr>
              <a:t>底座</a:t>
            </a:r>
            <a:endParaRPr lang="en-US" altLang="zh-TW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3.</a:t>
            </a:r>
            <a:r>
              <a:rPr lang="zh-TW" altLang="en-US" sz="2000" b="1" dirty="0" smtClean="0">
                <a:latin typeface="+mn-ea"/>
                <a:ea typeface="+mn-ea"/>
              </a:rPr>
              <a:t>電源線</a:t>
            </a:r>
            <a:endParaRPr lang="en-US" altLang="zh-TW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4.USB</a:t>
            </a:r>
            <a:r>
              <a:rPr lang="zh-TW" altLang="en-US" sz="2000" b="1" dirty="0" smtClean="0">
                <a:latin typeface="+mn-ea"/>
                <a:ea typeface="+mn-ea"/>
              </a:rPr>
              <a:t>線</a:t>
            </a:r>
            <a:endParaRPr lang="en-US" altLang="zh-TW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5.micro</a:t>
            </a:r>
            <a:r>
              <a:rPr lang="zh-TW" altLang="en-US" sz="2000" b="1" dirty="0" smtClean="0">
                <a:latin typeface="+mn-ea"/>
                <a:ea typeface="+mn-ea"/>
              </a:rPr>
              <a:t> </a:t>
            </a:r>
            <a:r>
              <a:rPr lang="en-US" altLang="zh-TW" sz="2000" b="1" dirty="0" smtClean="0">
                <a:latin typeface="+mn-ea"/>
                <a:ea typeface="+mn-ea"/>
              </a:rPr>
              <a:t>SD</a:t>
            </a:r>
            <a:r>
              <a:rPr lang="zh-TW" altLang="en-US" sz="2000" b="1" dirty="0" smtClean="0">
                <a:latin typeface="+mn-ea"/>
                <a:ea typeface="+mn-ea"/>
              </a:rPr>
              <a:t>卡</a:t>
            </a:r>
            <a:endParaRPr lang="en-US" altLang="zh-TW" sz="2000" b="1" dirty="0" smtClean="0"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TW" sz="2000" b="1" dirty="0" smtClean="0">
                <a:latin typeface="+mn-ea"/>
                <a:ea typeface="+mn-ea"/>
              </a:rPr>
              <a:t>6.</a:t>
            </a:r>
            <a:r>
              <a:rPr lang="zh-TW" altLang="en-US" sz="2000" b="1" dirty="0" smtClean="0">
                <a:latin typeface="+mn-ea"/>
                <a:ea typeface="+mn-ea"/>
              </a:rPr>
              <a:t>護目鏡</a:t>
            </a:r>
            <a:endParaRPr lang="en-US" altLang="zh-TW" sz="2000" b="1" dirty="0" smtClean="0">
              <a:latin typeface="+mn-ea"/>
              <a:ea typeface="+mn-ea"/>
            </a:endParaRP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461185" y="2411082"/>
            <a:ext cx="854015" cy="267419"/>
            <a:chOff x="6461185" y="2411082"/>
            <a:chExt cx="854015" cy="267419"/>
          </a:xfrm>
        </p:grpSpPr>
        <p:cxnSp>
          <p:nvCxnSpPr>
            <p:cNvPr id="8" name="直線接點 7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橢圓 12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025037" y="2360125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32863" y="2950054"/>
            <a:ext cx="854015" cy="267419"/>
            <a:chOff x="6461185" y="2411082"/>
            <a:chExt cx="854015" cy="267419"/>
          </a:xfrm>
        </p:grpSpPr>
        <p:cxnSp>
          <p:nvCxnSpPr>
            <p:cNvPr id="17" name="直線接點 16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橢圓 17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 flipH="1">
            <a:off x="3154391" y="3352828"/>
            <a:ext cx="854015" cy="267419"/>
            <a:chOff x="6461185" y="2411082"/>
            <a:chExt cx="854015" cy="267419"/>
          </a:xfrm>
        </p:grpSpPr>
        <p:cxnSp>
          <p:nvCxnSpPr>
            <p:cNvPr id="20" name="直線接點 19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橢圓 20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 rot="5400000">
            <a:off x="5198853" y="4642448"/>
            <a:ext cx="854015" cy="267419"/>
            <a:chOff x="6461185" y="2411082"/>
            <a:chExt cx="854015" cy="267419"/>
          </a:xfrm>
        </p:grpSpPr>
        <p:cxnSp>
          <p:nvCxnSpPr>
            <p:cNvPr id="23" name="直線接點 22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橢圓 23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 rot="5400000">
            <a:off x="5900468" y="4739857"/>
            <a:ext cx="854015" cy="267419"/>
            <a:chOff x="6461185" y="2411082"/>
            <a:chExt cx="854015" cy="267419"/>
          </a:xfrm>
        </p:grpSpPr>
        <p:cxnSp>
          <p:nvCxnSpPr>
            <p:cNvPr id="26" name="直線接點 25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橢圓 26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892451" y="4446559"/>
            <a:ext cx="854015" cy="267419"/>
            <a:chOff x="6461185" y="2411082"/>
            <a:chExt cx="854015" cy="267419"/>
          </a:xfrm>
        </p:grpSpPr>
        <p:cxnSp>
          <p:nvCxnSpPr>
            <p:cNvPr id="29" name="直線接點 28"/>
            <p:cNvCxnSpPr/>
            <p:nvPr/>
          </p:nvCxnSpPr>
          <p:spPr bwMode="auto">
            <a:xfrm>
              <a:off x="6461185" y="2544792"/>
              <a:ext cx="5865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橢圓 29"/>
            <p:cNvSpPr/>
            <p:nvPr/>
          </p:nvSpPr>
          <p:spPr bwMode="auto">
            <a:xfrm>
              <a:off x="7047781" y="2411082"/>
              <a:ext cx="267419" cy="267419"/>
            </a:xfrm>
            <a:prstGeom prst="ellipse">
              <a:avLst/>
            </a:prstGeom>
            <a:noFill/>
            <a:ln w="1905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296714" y="2899097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31647" y="3301871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69407" y="488478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9805" y="4983403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53167" y="4395602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CCFF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b="0" cap="none" spc="0" dirty="0">
              <a:ln w="0"/>
              <a:solidFill>
                <a:srgbClr val="CCFF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989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絕對座標 </a:t>
            </a:r>
            <a:r>
              <a:rPr lang="en-US" altLang="zh-TW" dirty="0"/>
              <a:t>(G90)</a:t>
            </a:r>
            <a:r>
              <a:rPr lang="zh-TW" altLang="en-US" dirty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點</a:t>
            </a:r>
            <a:r>
              <a:rPr lang="zh-TW" altLang="en-US" dirty="0"/>
              <a:t>出發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  <a:endParaRPr lang="en-US" altLang="zh-TW" dirty="0"/>
          </a:p>
          <a:p>
            <a:r>
              <a:rPr lang="en-US" altLang="zh-TW" dirty="0"/>
              <a:t>G90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 X0. Y30.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G03  X0. Y30. J-30.</a:t>
            </a:r>
          </a:p>
          <a:p>
            <a:r>
              <a:rPr lang="en-US" altLang="zh-TW" dirty="0"/>
              <a:t>G4 P0 </a:t>
            </a:r>
            <a:endParaRPr lang="en-US" altLang="zh-TW" dirty="0" smtClean="0"/>
          </a:p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G0 X0 Y0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2823248" y="2078966"/>
            <a:ext cx="5788142" cy="4443495"/>
            <a:chOff x="1779452" y="3219850"/>
            <a:chExt cx="4532215" cy="347933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334" y="3219850"/>
              <a:ext cx="3479333" cy="3479333"/>
            </a:xfrm>
            <a:prstGeom prst="rect">
              <a:avLst/>
            </a:prstGeom>
          </p:spPr>
        </p:pic>
        <p:grpSp>
          <p:nvGrpSpPr>
            <p:cNvPr id="41" name="群組 40"/>
            <p:cNvGrpSpPr/>
            <p:nvPr/>
          </p:nvGrpSpPr>
          <p:grpSpPr>
            <a:xfrm>
              <a:off x="1779452" y="3327799"/>
              <a:ext cx="1052882" cy="1079332"/>
              <a:chOff x="2516064" y="2350670"/>
              <a:chExt cx="1052882" cy="1079332"/>
            </a:xfrm>
          </p:grpSpPr>
          <p:cxnSp>
            <p:nvCxnSpPr>
              <p:cNvPr id="47" name="直線單箭頭接點 46"/>
              <p:cNvCxnSpPr/>
              <p:nvPr/>
            </p:nvCxnSpPr>
            <p:spPr bwMode="auto">
              <a:xfrm>
                <a:off x="2676525" y="326072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單箭頭接點 47"/>
              <p:cNvCxnSpPr/>
              <p:nvPr/>
            </p:nvCxnSpPr>
            <p:spPr bwMode="auto">
              <a:xfrm rot="16200000">
                <a:off x="2390775" y="2974975"/>
                <a:ext cx="5715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3248025" y="3091448"/>
                <a:ext cx="32092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16064" y="2350670"/>
                <a:ext cx="3209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2" name="橢圓 41"/>
            <p:cNvSpPr/>
            <p:nvPr/>
          </p:nvSpPr>
          <p:spPr bwMode="auto">
            <a:xfrm>
              <a:off x="4519613" y="4088771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4519613" y="4907128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44" name="直線單箭頭接點 43"/>
            <p:cNvCxnSpPr>
              <a:stCxn id="42" idx="4"/>
            </p:cNvCxnSpPr>
            <p:nvPr/>
          </p:nvCxnSpPr>
          <p:spPr bwMode="auto">
            <a:xfrm flipH="1">
              <a:off x="4572000" y="4193546"/>
              <a:ext cx="1" cy="7135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00"/>
              </a:solidFill>
              <a:prstDash val="lg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矩形 44"/>
            <p:cNvSpPr/>
            <p:nvPr/>
          </p:nvSpPr>
          <p:spPr>
            <a:xfrm>
              <a:off x="3547361" y="3752049"/>
              <a:ext cx="10246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B(0,30)</a:t>
              </a:r>
              <a:endParaRPr lang="zh-TW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24388" y="5011903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圓心</a:t>
              </a:r>
              <a:endParaRPr lang="zh-TW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447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2763" y="2850184"/>
            <a:ext cx="2898475" cy="1157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66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zh-TW" altLang="en-US" sz="5400" b="0" cap="none" spc="0" dirty="0">
              <a:ln w="0"/>
              <a:solidFill>
                <a:srgbClr val="FF66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4781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接上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電源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線</a:t>
            </a:r>
            <a:endParaRPr lang="zh-TW" altLang="en-US" dirty="0"/>
          </a:p>
        </p:txBody>
      </p:sp>
      <p:pic>
        <p:nvPicPr>
          <p:cNvPr id="4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392" y="1263138"/>
            <a:ext cx="3760870" cy="432642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/>
          <p:cNvSpPr/>
          <p:nvPr/>
        </p:nvSpPr>
        <p:spPr>
          <a:xfrm>
            <a:off x="3170815" y="5967814"/>
            <a:ext cx="280237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接上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電源線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1" y="914996"/>
            <a:ext cx="3486012" cy="47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8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放入</a:t>
            </a:r>
            <a:r>
              <a:rPr lang="zh-TW" altLang="en-US" dirty="0"/>
              <a:t>工件</a:t>
            </a:r>
          </a:p>
        </p:txBody>
      </p:sp>
      <p:pic>
        <p:nvPicPr>
          <p:cNvPr id="4" name="圖片 8" descr="圖片 8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6905" y="1816379"/>
            <a:ext cx="3663373" cy="3785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7" y="2535480"/>
            <a:ext cx="2099448" cy="2347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4" y="1597924"/>
            <a:ext cx="2296128" cy="422211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6349042" y="3571336"/>
            <a:ext cx="232913" cy="431321"/>
          </a:xfrm>
          <a:prstGeom prst="rightArrow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1041" y="6048607"/>
            <a:ext cx="4939173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1-2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放入工件並對準底板定位銷放好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867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電源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4" y="1858991"/>
            <a:ext cx="2621207" cy="369550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82" y="1862454"/>
            <a:ext cx="2711546" cy="370956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 bwMode="auto">
          <a:xfrm>
            <a:off x="4280012" y="3501576"/>
            <a:ext cx="698739" cy="431321"/>
          </a:xfrm>
          <a:prstGeom prst="rightArrow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2708" y="6048607"/>
            <a:ext cx="6155851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1-3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觸摸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秒開啟 </a:t>
            </a:r>
            <a:r>
              <a:rPr lang="en-US" altLang="zh-TW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Cubiio</a:t>
            </a:r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電源，此時白燈亮起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31" y="802257"/>
            <a:ext cx="2758426" cy="27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0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請先下載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Remote(</a:t>
            </a:r>
            <a:r>
              <a:rPr lang="zh-TW" altLang="en-US" dirty="0" smtClean="0"/>
              <a:t>支援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Android)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just"/>
            <a:r>
              <a:rPr lang="zh-TW" altLang="en-US" dirty="0" smtClean="0"/>
              <a:t>完成基礎設定後再根據</a:t>
            </a:r>
            <a:r>
              <a:rPr lang="en-US" altLang="zh-TW" dirty="0" smtClean="0"/>
              <a:t>G/M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程式編輯輸入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卡，利用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藍牙連線功能驅動</a:t>
            </a:r>
            <a:r>
              <a:rPr lang="en-US" altLang="zh-TW" dirty="0" err="1" smtClean="0"/>
              <a:t>Cubiio</a:t>
            </a:r>
            <a:r>
              <a:rPr lang="zh-TW" altLang="en-US" dirty="0" smtClean="0"/>
              <a:t>，在操作以前，還有部分基礎程式設定教學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機能指令，</a:t>
            </a:r>
            <a:r>
              <a:rPr lang="en-US" altLang="zh-TW" dirty="0" smtClean="0"/>
              <a:t>M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，並會搭配更進階的圖形讓同學練習。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58" y="1297978"/>
            <a:ext cx="2191685" cy="24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機能指令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08887"/>
              </p:ext>
            </p:extLst>
          </p:nvPr>
        </p:nvGraphicFramePr>
        <p:xfrm>
          <a:off x="369498" y="2096218"/>
          <a:ext cx="8405004" cy="273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92215">
                  <a:extLst>
                    <a:ext uri="{9D8B030D-6E8A-4147-A177-3AD203B41FA5}">
                      <a16:colId xmlns:a16="http://schemas.microsoft.com/office/drawing/2014/main" val="2293900933"/>
                    </a:ext>
                  </a:extLst>
                </a:gridCol>
                <a:gridCol w="6712789">
                  <a:extLst>
                    <a:ext uri="{9D8B030D-6E8A-4147-A177-3AD203B41FA5}">
                      <a16:colId xmlns:a16="http://schemas.microsoft.com/office/drawing/2014/main" val="882315773"/>
                    </a:ext>
                  </a:extLst>
                </a:gridCol>
              </a:tblGrid>
              <a:tr h="683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</a:rPr>
                        <a:t>指令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</a:rPr>
                        <a:t>機能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23703"/>
                  </a:ext>
                </a:extLst>
              </a:tr>
              <a:tr h="683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M03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雷射開啟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92240"/>
                  </a:ext>
                </a:extLst>
              </a:tr>
              <a:tr h="683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M05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雷射關閉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871947"/>
                  </a:ext>
                </a:extLst>
              </a:tr>
              <a:tr h="683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M18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/>
                        <a:t>程式結束</a:t>
                      </a:r>
                      <a:r>
                        <a:rPr lang="en-US" altLang="zh-TW" sz="2400" b="1" dirty="0" smtClean="0"/>
                        <a:t>(</a:t>
                      </a:r>
                      <a:r>
                        <a:rPr lang="zh-TW" altLang="en-US" sz="2400" b="1" dirty="0" smtClean="0"/>
                        <a:t>非必要</a:t>
                      </a:r>
                      <a:r>
                        <a:rPr lang="en-US" altLang="zh-TW" sz="2400" b="1" dirty="0" smtClean="0"/>
                        <a:t>)</a:t>
                      </a:r>
                      <a:endParaRPr lang="zh-TW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8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61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基礎設定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1999"/>
            <a:ext cx="9143999" cy="5937184"/>
          </a:xfrm>
        </p:spPr>
        <p:txBody>
          <a:bodyPr/>
          <a:lstStyle/>
          <a:p>
            <a:r>
              <a:rPr lang="en-US" altLang="zh-TW" dirty="0" smtClean="0"/>
              <a:t>M05</a:t>
            </a:r>
            <a:r>
              <a:rPr lang="zh-TW" altLang="en-US" dirty="0" smtClean="0"/>
              <a:t> </a:t>
            </a:r>
            <a:r>
              <a:rPr lang="en-US" altLang="zh-TW" dirty="0" smtClean="0"/>
              <a:t>S0</a:t>
            </a:r>
            <a:r>
              <a:rPr lang="en-US" altLang="zh-TW" dirty="0"/>
              <a:t>	</a:t>
            </a:r>
            <a:r>
              <a:rPr lang="en-US" altLang="zh-TW" dirty="0" smtClean="0"/>
              <a:t>----	</a:t>
            </a:r>
            <a:r>
              <a:rPr lang="zh-TW" altLang="en-US" dirty="0" smtClean="0"/>
              <a:t>用於確實關閉先前加工使用的雷射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G9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󠇀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dirty="0" smtClean="0"/>
              <a:t>----	</a:t>
            </a:r>
            <a:r>
              <a:rPr lang="zh-TW" altLang="en-US" dirty="0" smtClean="0"/>
              <a:t>設定程式座標系統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G21	----	</a:t>
            </a:r>
            <a:r>
              <a:rPr lang="zh-TW" altLang="en-US" dirty="0" smtClean="0"/>
              <a:t>公制單位輸入設定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 </a:t>
            </a:r>
            <a:r>
              <a:rPr lang="en-US" altLang="zh-TW" dirty="0" smtClean="0"/>
              <a:t>F600	----	</a:t>
            </a:r>
            <a:r>
              <a:rPr lang="zh-TW" altLang="en-US" dirty="0" smtClean="0"/>
              <a:t>設定雷射進給率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G0</a:t>
            </a:r>
            <a:r>
              <a:rPr lang="zh-TW" altLang="en-US" dirty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󠇀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󠇀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	----	</a:t>
            </a:r>
            <a:r>
              <a:rPr lang="zh-TW" altLang="en-US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快速移動至加工點</a:t>
            </a:r>
            <a:r>
              <a:rPr lang="en-US" altLang="zh-TW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雷射</a:t>
            </a:r>
            <a:r>
              <a:rPr lang="en-US" altLang="zh-TW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OFF)</a:t>
            </a:r>
          </a:p>
          <a:p>
            <a:endParaRPr lang="en-US" altLang="zh-TW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449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簡報">
  <a:themeElements>
    <a:clrScheme name="空白簡報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簡報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軟正黑體" pitchFamily="34" charset="-120"/>
          </a:defRPr>
        </a:defPPr>
      </a:lstStyle>
    </a:lnDef>
  </a:objectDefaults>
  <a:extraClrSchemeLst>
    <a:extraClrScheme>
      <a:clrScheme name="空白簡報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簡報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1280</Words>
  <Application>Microsoft Office PowerPoint</Application>
  <PresentationFormat>如螢幕大小 (4:3)</PresentationFormat>
  <Paragraphs>346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標楷體</vt:lpstr>
      <vt:lpstr>Arial</vt:lpstr>
      <vt:lpstr>空白簡報</vt:lpstr>
      <vt:lpstr> 2D 雷射切割路徑實作</vt:lpstr>
      <vt:lpstr>Cubiio 硬體介紹</vt:lpstr>
      <vt:lpstr>Cubiio 硬體介紹</vt:lpstr>
      <vt:lpstr>接上USB電源線</vt:lpstr>
      <vt:lpstr>放入工件</vt:lpstr>
      <vt:lpstr>開啟Cubiio電源</vt:lpstr>
      <vt:lpstr>APP 操作</vt:lpstr>
      <vt:lpstr>M指令(機能指令)</vt:lpstr>
      <vt:lpstr>程式(參數)基礎設定</vt:lpstr>
      <vt:lpstr>PowerPoint 簡報</vt:lpstr>
      <vt:lpstr>設定說明</vt:lpstr>
      <vt:lpstr>加工完成參數設定</vt:lpstr>
      <vt:lpstr>將程式輸入Cubiio</vt:lpstr>
      <vt:lpstr>PowerPoint 簡報</vt:lpstr>
      <vt:lpstr>PowerPoint 簡報</vt:lpstr>
      <vt:lpstr>PowerPoint 簡報</vt:lpstr>
      <vt:lpstr>程式編輯 例題1</vt:lpstr>
      <vt:lpstr>絕對座標 (G90)</vt:lpstr>
      <vt:lpstr>PowerPoint 簡報</vt:lpstr>
      <vt:lpstr>相對座標 (G91)</vt:lpstr>
      <vt:lpstr>PowerPoint 簡報</vt:lpstr>
      <vt:lpstr>程式編輯 例題2</vt:lpstr>
      <vt:lpstr>絕對座標 (G90)</vt:lpstr>
      <vt:lpstr>PowerPoint 簡報</vt:lpstr>
      <vt:lpstr>利用絕對座標說明圓弧切削正負號</vt:lpstr>
      <vt:lpstr>相對座標 (G91)</vt:lpstr>
      <vt:lpstr>PowerPoint 簡報</vt:lpstr>
      <vt:lpstr>程式編輯 例題3</vt:lpstr>
      <vt:lpstr>絕對座標 (G90) A點出發</vt:lpstr>
      <vt:lpstr>絕對座標 (G90) B點出發</vt:lpstr>
      <vt:lpstr>PowerPoint 簡報</vt:lpstr>
    </vt:vector>
  </TitlesOfParts>
  <Company>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Awei</dc:creator>
  <cp:lastModifiedBy>USER</cp:lastModifiedBy>
  <cp:revision>2264</cp:revision>
  <cp:lastPrinted>2014-04-16T02:53:15Z</cp:lastPrinted>
  <dcterms:created xsi:type="dcterms:W3CDTF">2008-07-22T08:02:06Z</dcterms:created>
  <dcterms:modified xsi:type="dcterms:W3CDTF">2020-09-18T08:04:37Z</dcterms:modified>
</cp:coreProperties>
</file>