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9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7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0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4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A203-B0BE-4EA4-A354-9B461C9F8A09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7419-72B8-4425-9F66-6D4DE748237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8155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CEF4A-358F-4584-A44B-1661D68ED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2F8F4-B709-4E95-AA44-052E0A7AE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323" y="3429000"/>
            <a:ext cx="42672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Разработка: </a:t>
            </a:r>
          </a:p>
          <a:p>
            <a:pPr algn="l"/>
            <a:r>
              <a:rPr lang="ru-RU" dirty="0" err="1"/>
              <a:t>Балашенко</a:t>
            </a:r>
            <a:r>
              <a:rPr lang="ru-RU" dirty="0"/>
              <a:t> Полина</a:t>
            </a:r>
            <a:br>
              <a:rPr lang="ru-RU" dirty="0"/>
            </a:br>
            <a:r>
              <a:rPr lang="ru-RU" dirty="0"/>
              <a:t> Юрьевна</a:t>
            </a:r>
          </a:p>
          <a:p>
            <a:pPr algn="l"/>
            <a:r>
              <a:rPr lang="ru-RU" dirty="0"/>
              <a:t>Проскурин Денис </a:t>
            </a:r>
            <a:br>
              <a:rPr lang="ru-RU" dirty="0"/>
            </a:br>
            <a:r>
              <a:rPr lang="ru-RU" dirty="0"/>
              <a:t>Александрович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62A5E65-4D38-4EF9-B8BC-23097AFDFC3D}"/>
              </a:ext>
            </a:extLst>
          </p:cNvPr>
          <p:cNvSpPr txBox="1">
            <a:spLocks/>
          </p:cNvSpPr>
          <p:nvPr/>
        </p:nvSpPr>
        <p:spPr>
          <a:xfrm>
            <a:off x="1828800" y="3429000"/>
            <a:ext cx="468944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Руководитель: </a:t>
            </a:r>
          </a:p>
          <a:p>
            <a:pPr algn="l"/>
            <a:r>
              <a:rPr lang="ru-RU" dirty="0"/>
              <a:t>Смагин Сергей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53426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37844-9519-4174-BDD2-4F9D0A38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Преимущества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93A67-56E6-4139-9D63-7CB2B21E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6462"/>
            <a:ext cx="10972800" cy="49578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2"/>
                </a:solidFill>
              </a:rPr>
              <a:t>Работа с русскоязычными ресурсами;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3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2"/>
                </a:solidFill>
              </a:rPr>
              <a:t>Замена комплекса различных программ на одну специализированную;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3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2"/>
                </a:solidFill>
              </a:rPr>
              <a:t>Механизм оценивания достоверности данных и исключения фальсификации результата;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32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tx2"/>
                </a:solidFill>
              </a:rPr>
              <a:t>Быстрое начало работы с программой, не требующее долгой настройки.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54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Изображение 1" descr="wgJYgrlCRhM">
            <a:extLst>
              <a:ext uri="{FF2B5EF4-FFF2-40B4-BE49-F238E27FC236}">
                <a16:creationId xmlns:a16="http://schemas.microsoft.com/office/drawing/2014/main" id="{EB194695-0DEC-4886-B927-3698DBBC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1" y="2124012"/>
            <a:ext cx="2774469" cy="27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Изображение 3" descr="1189133">
            <a:extLst>
              <a:ext uri="{FF2B5EF4-FFF2-40B4-BE49-F238E27FC236}">
                <a16:creationId xmlns:a16="http://schemas.microsoft.com/office/drawing/2014/main" id="{C6B4FA33-01F5-4564-B6E2-70EA0FB8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2" r="21129"/>
          <a:stretch>
            <a:fillRect/>
          </a:stretch>
        </p:blipFill>
        <p:spPr bwMode="auto">
          <a:xfrm>
            <a:off x="8238942" y="2021353"/>
            <a:ext cx="3077187" cy="28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Стрелка вправо 4">
            <a:extLst>
              <a:ext uri="{FF2B5EF4-FFF2-40B4-BE49-F238E27FC236}">
                <a16:creationId xmlns:a16="http://schemas.microsoft.com/office/drawing/2014/main" id="{50CB68A0-932C-4EAC-BB62-AFFED66D02EB}"/>
              </a:ext>
            </a:extLst>
          </p:cNvPr>
          <p:cNvSpPr/>
          <p:nvPr/>
        </p:nvSpPr>
        <p:spPr>
          <a:xfrm>
            <a:off x="4424474" y="4762990"/>
            <a:ext cx="3343051" cy="93046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altLang="en-US" noProof="1"/>
          </a:p>
        </p:txBody>
      </p:sp>
      <p:pic>
        <p:nvPicPr>
          <p:cNvPr id="25" name="Изображение 6" descr="kisspng-computer-icons-timer-clock-clip-art-5adbe8d4cb54f6.6715815515243614288329">
            <a:extLst>
              <a:ext uri="{FF2B5EF4-FFF2-40B4-BE49-F238E27FC236}">
                <a16:creationId xmlns:a16="http://schemas.microsoft.com/office/drawing/2014/main" id="{BDE22FA8-5C8C-4E4F-A75E-165610D5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56" y="2183688"/>
            <a:ext cx="2269063" cy="22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Текстовое поле 7">
            <a:extLst>
              <a:ext uri="{FF2B5EF4-FFF2-40B4-BE49-F238E27FC236}">
                <a16:creationId xmlns:a16="http://schemas.microsoft.com/office/drawing/2014/main" id="{71CDAFB7-BF84-4BC6-B58A-06AABD8576E7}"/>
              </a:ext>
            </a:extLst>
          </p:cNvPr>
          <p:cNvSpPr txBox="1"/>
          <p:nvPr/>
        </p:nvSpPr>
        <p:spPr>
          <a:xfrm>
            <a:off x="8245619" y="5029598"/>
            <a:ext cx="3343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Успех компании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8340722F-DE47-447B-94F7-E86E9F323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201" y="1414763"/>
            <a:ext cx="5372571" cy="70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Разумное время</a:t>
            </a:r>
          </a:p>
        </p:txBody>
      </p:sp>
      <p:sp>
        <p:nvSpPr>
          <p:cNvPr id="31" name="Текстовое поле 5">
            <a:extLst>
              <a:ext uri="{FF2B5EF4-FFF2-40B4-BE49-F238E27FC236}">
                <a16:creationId xmlns:a16="http://schemas.microsoft.com/office/drawing/2014/main" id="{06160D97-0230-4B34-8B03-1E95FF6EEEEB}"/>
              </a:ext>
            </a:extLst>
          </p:cNvPr>
          <p:cNvSpPr txBox="1"/>
          <p:nvPr/>
        </p:nvSpPr>
        <p:spPr>
          <a:xfrm>
            <a:off x="603329" y="5036938"/>
            <a:ext cx="4522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defTabSz="10414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defTabSz="1041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Новая технология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9794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72F6F-EB52-49E2-80C8-253A88D1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Что такое имидж?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329AB-EAC5-41F5-A442-622AD699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endParaRPr lang="ru-RU" altLang="ru-RU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ru-RU" altLang="ru-RU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r>
              <a:rPr lang="ru-RU" altLang="ru-RU" dirty="0">
                <a:solidFill>
                  <a:schemeClr val="tx2"/>
                </a:solidFill>
              </a:rPr>
              <a:t>Поскольку в настоящее время основным источником информации для людей являются </a:t>
            </a:r>
            <a:br>
              <a:rPr lang="ru-RU" altLang="ru-RU" dirty="0">
                <a:solidFill>
                  <a:schemeClr val="tx2"/>
                </a:solidFill>
              </a:rPr>
            </a:br>
            <a:r>
              <a:rPr lang="ru-RU" altLang="ru-RU" dirty="0">
                <a:solidFill>
                  <a:schemeClr val="tx2"/>
                </a:solidFill>
              </a:rPr>
              <a:t>интернет-ресурсы, наиболее значимой для компаний задачей становится </a:t>
            </a:r>
            <a:r>
              <a:rPr lang="ru-RU" altLang="ru-RU" b="1" dirty="0">
                <a:solidFill>
                  <a:schemeClr val="tx2"/>
                </a:solidFill>
              </a:rPr>
              <a:t>процесс формирования и оценки имиджа в интернете.  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CD7190-CE12-426B-8570-0EDB8CD9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altLang="ru-RU" sz="1400" b="1" dirty="0">
              <a:solidFill>
                <a:schemeClr val="tx2"/>
              </a:solidFill>
            </a:endParaRPr>
          </a:p>
          <a:p>
            <a:r>
              <a:rPr lang="ru-RU" altLang="ru-RU" sz="1400" b="1" dirty="0">
                <a:solidFill>
                  <a:schemeClr val="tx2"/>
                </a:solidFill>
              </a:rPr>
              <a:t>Имидж объекта </a:t>
            </a:r>
            <a:r>
              <a:rPr lang="ru-RU" altLang="ru-RU" sz="1400" dirty="0">
                <a:solidFill>
                  <a:schemeClr val="tx2"/>
                </a:solidFill>
              </a:rPr>
              <a:t>– это мнение об объекте рационального или</a:t>
            </a:r>
            <a:br>
              <a:rPr lang="ru-RU" altLang="ru-RU" sz="1400" dirty="0">
                <a:solidFill>
                  <a:schemeClr val="tx2"/>
                </a:solidFill>
              </a:rPr>
            </a:br>
            <a:r>
              <a:rPr lang="ru-RU" altLang="ru-RU" sz="1400" dirty="0">
                <a:solidFill>
                  <a:schemeClr val="tx2"/>
                </a:solidFill>
              </a:rPr>
              <a:t>эмоционального характера, возникшее в психике (в сфере сознания</a:t>
            </a:r>
            <a:br>
              <a:rPr lang="ru-RU" altLang="ru-RU" sz="1400" dirty="0">
                <a:solidFill>
                  <a:schemeClr val="tx2"/>
                </a:solidFill>
              </a:rPr>
            </a:br>
            <a:r>
              <a:rPr lang="ru-RU" altLang="ru-RU" sz="1400" dirty="0">
                <a:solidFill>
                  <a:schemeClr val="tx2"/>
                </a:solidFill>
              </a:rPr>
              <a:t>и/или подсознания) группы людей на основе образа, сформированного (целенаправленно или непроизвольно) в их психике в результате</a:t>
            </a:r>
            <a:br>
              <a:rPr lang="ru-RU" altLang="ru-RU" sz="1400" dirty="0">
                <a:solidFill>
                  <a:schemeClr val="tx2"/>
                </a:solidFill>
              </a:rPr>
            </a:br>
            <a:r>
              <a:rPr lang="ru-RU" altLang="ru-RU" sz="1400" dirty="0">
                <a:solidFill>
                  <a:schemeClr val="tx2"/>
                </a:solidFill>
              </a:rPr>
              <a:t>прямого или косвенного восприятия ими характеристик объекта.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FDF3CEE2-FDC8-41D6-97F6-036C00E7BE90}"/>
              </a:ext>
            </a:extLst>
          </p:cNvPr>
          <p:cNvSpPr/>
          <p:nvPr/>
        </p:nvSpPr>
        <p:spPr>
          <a:xfrm>
            <a:off x="5341855" y="1878129"/>
            <a:ext cx="1508290" cy="1550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2000" b="1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Имидж</a:t>
            </a: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2D3A0884-B2CD-41E2-AE1B-C71B742E1B57}"/>
              </a:ext>
            </a:extLst>
          </p:cNvPr>
          <p:cNvSpPr/>
          <p:nvPr/>
        </p:nvSpPr>
        <p:spPr>
          <a:xfrm>
            <a:off x="4230605" y="4097454"/>
            <a:ext cx="3859154" cy="1146525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20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Процент фальсифицированных отзывов</a:t>
            </a:r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7F9984BD-7C3A-4AC0-9600-C2C1436AC1F1}"/>
              </a:ext>
            </a:extLst>
          </p:cNvPr>
          <p:cNvSpPr/>
          <p:nvPr/>
        </p:nvSpPr>
        <p:spPr>
          <a:xfrm>
            <a:off x="7396080" y="1476492"/>
            <a:ext cx="3331920" cy="1146524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20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людей, знающих о компании</a:t>
            </a: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C07BDCDE-D1AD-47F1-9194-EE4483EBE9F4}"/>
              </a:ext>
            </a:extLst>
          </p:cNvPr>
          <p:cNvSpPr/>
          <p:nvPr/>
        </p:nvSpPr>
        <p:spPr>
          <a:xfrm>
            <a:off x="7396080" y="2873492"/>
            <a:ext cx="3331920" cy="1146524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19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Процент «попадания» в целевую аудиторию</a:t>
            </a:r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5060E9FB-A78B-4B48-AF9E-BD6B360C5F2D}"/>
              </a:ext>
            </a:extLst>
          </p:cNvPr>
          <p:cNvSpPr/>
          <p:nvPr/>
        </p:nvSpPr>
        <p:spPr>
          <a:xfrm>
            <a:off x="1668380" y="1476492"/>
            <a:ext cx="3211790" cy="1146524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20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Частота упоминания</a:t>
            </a:r>
            <a:r>
              <a:rPr lang="ru-RU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компании</a:t>
            </a:r>
            <a:endParaRPr lang="ru-RU" altLang="en-US" sz="2000" noProof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09B68372-42B4-48D6-BACD-323D8BA73A77}"/>
              </a:ext>
            </a:extLst>
          </p:cNvPr>
          <p:cNvSpPr/>
          <p:nvPr/>
        </p:nvSpPr>
        <p:spPr>
          <a:xfrm>
            <a:off x="1668380" y="2873492"/>
            <a:ext cx="3211790" cy="1146524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Семантика</a:t>
            </a:r>
            <a:r>
              <a:rPr lang="ru-RU" altLang="ru-RU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(тональность)</a:t>
            </a:r>
            <a:r>
              <a:rPr lang="ru-RU" altLang="ru-RU" sz="20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упоминаний</a:t>
            </a:r>
            <a:endParaRPr lang="ru-RU" altLang="en-US" sz="2000" noProof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21">
            <a:extLst>
              <a:ext uri="{FF2B5EF4-FFF2-40B4-BE49-F238E27FC236}">
                <a16:creationId xmlns:a16="http://schemas.microsoft.com/office/drawing/2014/main" id="{8CC2610C-E13B-4859-BC45-320CB078DA40}"/>
              </a:ext>
            </a:extLst>
          </p:cNvPr>
          <p:cNvSpPr/>
          <p:nvPr/>
        </p:nvSpPr>
        <p:spPr>
          <a:xfrm>
            <a:off x="4881480" y="1686042"/>
            <a:ext cx="530571" cy="6354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altLang="en-US" noProof="1">
              <a:solidFill>
                <a:schemeClr val="tx2"/>
              </a:solidFill>
            </a:endParaRPr>
          </a:p>
        </p:txBody>
      </p:sp>
      <p:sp>
        <p:nvSpPr>
          <p:cNvPr id="17" name="Стрелка вправо 22">
            <a:extLst>
              <a:ext uri="{FF2B5EF4-FFF2-40B4-BE49-F238E27FC236}">
                <a16:creationId xmlns:a16="http://schemas.microsoft.com/office/drawing/2014/main" id="{8441C4D3-20E1-482A-955F-BAD836FD2D28}"/>
              </a:ext>
            </a:extLst>
          </p:cNvPr>
          <p:cNvSpPr/>
          <p:nvPr/>
        </p:nvSpPr>
        <p:spPr>
          <a:xfrm>
            <a:off x="4852905" y="2824279"/>
            <a:ext cx="528902" cy="63540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altLang="en-US" noProof="1">
              <a:solidFill>
                <a:schemeClr val="tx2"/>
              </a:solidFill>
            </a:endParaRPr>
          </a:p>
        </p:txBody>
      </p:sp>
      <p:sp>
        <p:nvSpPr>
          <p:cNvPr id="19" name="Стрелка вправо 23">
            <a:extLst>
              <a:ext uri="{FF2B5EF4-FFF2-40B4-BE49-F238E27FC236}">
                <a16:creationId xmlns:a16="http://schemas.microsoft.com/office/drawing/2014/main" id="{185B0C69-4A6E-4F66-9B4F-5823BF378B3E}"/>
              </a:ext>
            </a:extLst>
          </p:cNvPr>
          <p:cNvSpPr/>
          <p:nvPr/>
        </p:nvSpPr>
        <p:spPr>
          <a:xfrm rot="10800000">
            <a:off x="6821404" y="1686042"/>
            <a:ext cx="530571" cy="6354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altLang="en-US" noProof="1">
              <a:solidFill>
                <a:schemeClr val="tx2"/>
              </a:solidFill>
            </a:endParaRPr>
          </a:p>
        </p:txBody>
      </p:sp>
      <p:sp>
        <p:nvSpPr>
          <p:cNvPr id="21" name="Стрелка вправо 24">
            <a:extLst>
              <a:ext uri="{FF2B5EF4-FFF2-40B4-BE49-F238E27FC236}">
                <a16:creationId xmlns:a16="http://schemas.microsoft.com/office/drawing/2014/main" id="{3A45E302-EF84-4C89-85C6-6E7D31C4CB80}"/>
              </a:ext>
            </a:extLst>
          </p:cNvPr>
          <p:cNvSpPr/>
          <p:nvPr/>
        </p:nvSpPr>
        <p:spPr>
          <a:xfrm rot="10800000">
            <a:off x="6791241" y="2824278"/>
            <a:ext cx="530571" cy="63540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altLang="en-US" noProof="1">
              <a:solidFill>
                <a:schemeClr val="tx2"/>
              </a:solidFill>
            </a:endParaRPr>
          </a:p>
        </p:txBody>
      </p:sp>
      <p:sp>
        <p:nvSpPr>
          <p:cNvPr id="23" name="Стрелка вправо 25">
            <a:extLst>
              <a:ext uri="{FF2B5EF4-FFF2-40B4-BE49-F238E27FC236}">
                <a16:creationId xmlns:a16="http://schemas.microsoft.com/office/drawing/2014/main" id="{D8B71CF9-5C3A-4A65-9F7E-B05A1F7D0EEA}"/>
              </a:ext>
            </a:extLst>
          </p:cNvPr>
          <p:cNvSpPr/>
          <p:nvPr/>
        </p:nvSpPr>
        <p:spPr>
          <a:xfrm rot="16200000">
            <a:off x="5795742" y="3472116"/>
            <a:ext cx="556633" cy="60398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altLang="en-US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F2806-DF4C-4A67-86F6-842B012F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Имиджмейкинг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DB257-5E98-4923-B645-B328B48F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ru-RU" altLang="ru-RU" sz="2800" dirty="0">
                <a:solidFill>
                  <a:schemeClr val="tx2"/>
                </a:solidFill>
                <a:latin typeface="Arial" panose="020B0604020202020204" pitchFamily="34" charset="0"/>
              </a:rPr>
              <a:t>Вид деятельности, направленный на формирование и управление имиджем объекта, называется </a:t>
            </a:r>
            <a:r>
              <a:rPr lang="ru-RU" altLang="ru-RU" sz="2800" b="1" dirty="0" err="1">
                <a:solidFill>
                  <a:schemeClr val="tx2"/>
                </a:solidFill>
                <a:latin typeface="Arial" panose="020B0604020202020204" pitchFamily="34" charset="0"/>
              </a:rPr>
              <a:t>имиджмейкинг</a:t>
            </a:r>
            <a:r>
              <a:rPr lang="ru-RU" altLang="ru-RU" sz="28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ru-RU" altLang="ru-RU" sz="2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ru-RU" altLang="ru-RU" sz="2800" dirty="0" err="1">
                <a:solidFill>
                  <a:schemeClr val="tx2"/>
                </a:solidFill>
                <a:latin typeface="Arial" panose="020B0604020202020204" pitchFamily="34" charset="0"/>
              </a:rPr>
              <a:t>Имиджмейкинг</a:t>
            </a:r>
            <a:r>
              <a:rPr lang="ru-RU" altLang="ru-RU" sz="2800" dirty="0">
                <a:solidFill>
                  <a:schemeClr val="tx2"/>
                </a:solidFill>
                <a:latin typeface="Arial" panose="020B0604020202020204" pitchFamily="34" charset="0"/>
              </a:rPr>
              <a:t> позволяет выделять объект среди множества подобных, формируя у людей определенное отношение к нему.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4E174-9A73-4DCD-833B-54F7BF1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Почему это важно?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C7AB17-4DCA-4A9A-85CB-956B008DF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2"/>
                </a:solidFill>
              </a:rPr>
              <a:t>Цели оценки имиджа: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FFCDFB-1575-444B-985B-9446E61B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188903" cy="3951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 Успех на рынке, увеличение продаж.</a:t>
            </a: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AutoNum type="arabicPeriod"/>
            </a:pPr>
            <a:endParaRPr lang="ru-RU" altLang="ru-RU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  Повышение конкурентоспособности.</a:t>
            </a: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AutoNum type="arabicPeriod"/>
            </a:pPr>
            <a:endParaRPr lang="ru-RU" altLang="ru-RU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  Стабильный постоянный приток клиентов.</a:t>
            </a: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AutoNum type="arabicPeriod"/>
            </a:pPr>
            <a:endParaRPr lang="ru-RU" altLang="ru-RU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  Повышение лояльности клиентов.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D72DCA-8144-4EFF-917E-C2635D2C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2"/>
                </a:solidFill>
              </a:rPr>
              <a:t>Существующие проблемы ручной оценки: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371942-E85A-4386-B445-2332671902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600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Недостаточное количество просмотренных</a:t>
            </a:r>
            <a:b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информационных ресурсов.</a:t>
            </a:r>
          </a:p>
          <a:p>
            <a:pPr eaLnBrk="1" hangingPunct="1">
              <a:spcBef>
                <a:spcPct val="0"/>
              </a:spcBef>
              <a:spcAft>
                <a:spcPct val="600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Оценка лишь текущего имиджа,</a:t>
            </a:r>
            <a:b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невозможность оценить изменение имиджа в динамике.</a:t>
            </a:r>
          </a:p>
          <a:p>
            <a:pPr eaLnBrk="1" hangingPunct="1">
              <a:spcBef>
                <a:spcPct val="0"/>
              </a:spcBef>
              <a:spcAft>
                <a:spcPct val="600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Не учитываются сезонные повышения спроса на услуги.</a:t>
            </a:r>
          </a:p>
          <a:p>
            <a:pPr eaLnBrk="1" hangingPunct="1">
              <a:spcBef>
                <a:spcPct val="0"/>
              </a:spcBef>
              <a:spcAft>
                <a:spcPct val="600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Не учитываются фальсифицированные отзывы.</a:t>
            </a:r>
          </a:p>
        </p:txBody>
      </p:sp>
    </p:spTree>
    <p:extLst>
      <p:ext uri="{BB962C8B-B14F-4D97-AF65-F5344CB8AC3E}">
        <p14:creationId xmlns:p14="http://schemas.microsoft.com/office/powerpoint/2010/main" val="15932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45669-A7CD-40A0-9B7A-163FC2A5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Подходы к мониторингу имиджа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292BF2-E63D-4430-A435-D66A03ED8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2"/>
                </a:solidFill>
              </a:rPr>
              <a:t>Веб-аналитика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091B1E-1D91-4FD9-8F9B-7A8BC000E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Система измерения, сбора, анализа, представления и интерпретации информации о посетителях веб-сайтов с целью их улучшения и оптимизации.</a:t>
            </a:r>
          </a:p>
          <a:p>
            <a:r>
              <a:rPr lang="ru-RU" dirty="0">
                <a:solidFill>
                  <a:schemeClr val="tx2"/>
                </a:solidFill>
              </a:rPr>
              <a:t>Удобство сайта во многом определяет, найдет ли пользователь нужную информацию и будет ли  работать с данной компанией.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0327C-B19D-4AD3-B779-6A7217421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2"/>
                </a:solidFill>
              </a:rPr>
              <a:t>Система автоматизированного поиска и анализа информации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4124BC-BE26-41A3-90E8-B37ED56787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Система, собирающая данные с различных ресурсов и структурирующая их по необходимым признакам.</a:t>
            </a:r>
          </a:p>
          <a:p>
            <a:r>
              <a:rPr lang="ru-RU" dirty="0">
                <a:solidFill>
                  <a:schemeClr val="tx2"/>
                </a:solidFill>
              </a:rPr>
              <a:t>Благодаря отслеживанию упоминаний в интернете компании и анализа этой информации можно сделать выводы об успешности маркетинговой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377315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B633C-EAB5-491C-B7D5-AECB8C5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Существующие</a:t>
            </a:r>
            <a:r>
              <a:rPr lang="ru-RU" dirty="0"/>
              <a:t> </a:t>
            </a:r>
            <a:r>
              <a:rPr lang="ru-RU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решения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1619F8-2721-4B55-AA02-0F71C28D5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98" y="2134152"/>
            <a:ext cx="9697803" cy="3458058"/>
          </a:xfrm>
        </p:spPr>
      </p:pic>
    </p:spTree>
    <p:extLst>
      <p:ext uri="{BB962C8B-B14F-4D97-AF65-F5344CB8AC3E}">
        <p14:creationId xmlns:p14="http://schemas.microsoft.com/office/powerpoint/2010/main" val="121800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76A2F-DA14-4C60-98CE-F204BDE2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CB6D9-F5E4-44FC-A575-1E419117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Создание программного средства, проводящего комплексную оценку интернет-имиджа, анализируя одновременно:</a:t>
            </a:r>
          </a:p>
          <a:p>
            <a:pPr marL="0" indent="0">
              <a:buNone/>
            </a:pPr>
            <a:endParaRPr lang="ru-RU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2"/>
                </a:solidFill>
              </a:rPr>
              <a:t>Активность на официальном сайте компании;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2"/>
                </a:solidFill>
              </a:rPr>
              <a:t>Активность в социальных сетях компании;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2"/>
                </a:solidFill>
              </a:rPr>
              <a:t>Упоминания компании на сторонних ресурсах.</a:t>
            </a:r>
          </a:p>
        </p:txBody>
      </p:sp>
    </p:spTree>
    <p:extLst>
      <p:ext uri="{BB962C8B-B14F-4D97-AF65-F5344CB8AC3E}">
        <p14:creationId xmlns:p14="http://schemas.microsoft.com/office/powerpoint/2010/main" val="408955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67DA5-E2C8-4137-878B-EF7060D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Особенности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F00117E-4A1D-44D7-AD17-4516BF53816A}"/>
              </a:ext>
            </a:extLst>
          </p:cNvPr>
          <p:cNvSpPr/>
          <p:nvPr/>
        </p:nvSpPr>
        <p:spPr>
          <a:xfrm>
            <a:off x="4830657" y="2978761"/>
            <a:ext cx="2082423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en-US" sz="20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Технология</a:t>
            </a:r>
            <a:endParaRPr lang="ru-RU" altLang="en-US" sz="2000" b="1" noProof="1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AF6273EE-8202-42C6-B4D0-CAA3B44F154D}"/>
              </a:ext>
            </a:extLst>
          </p:cNvPr>
          <p:cNvSpPr/>
          <p:nvPr/>
        </p:nvSpPr>
        <p:spPr>
          <a:xfrm>
            <a:off x="7570606" y="1570038"/>
            <a:ext cx="3097061" cy="18589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altLang="en-US" noProof="1">
                <a:solidFill>
                  <a:schemeClr val="tx2">
                    <a:lumMod val="75000"/>
                  </a:schemeClr>
                </a:solidFill>
              </a:rPr>
              <a:t>Оценка целевой аудитории</a:t>
            </a: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3F5991DB-218E-49EF-BDE0-CDE004CF53DC}"/>
              </a:ext>
            </a:extLst>
          </p:cNvPr>
          <p:cNvSpPr/>
          <p:nvPr/>
        </p:nvSpPr>
        <p:spPr>
          <a:xfrm>
            <a:off x="7570606" y="3786188"/>
            <a:ext cx="3097061" cy="183991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altLang="en-US" noProof="1">
                <a:solidFill>
                  <a:schemeClr val="tx2">
                    <a:lumMod val="75000"/>
                  </a:schemeClr>
                </a:solidFill>
              </a:rPr>
              <a:t>Гарантия достоверности результата</a:t>
            </a:r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24EDA8A3-5A54-4452-9FAD-33FF028FA9D8}"/>
              </a:ext>
            </a:extLst>
          </p:cNvPr>
          <p:cNvSpPr/>
          <p:nvPr/>
        </p:nvSpPr>
        <p:spPr>
          <a:xfrm>
            <a:off x="1076070" y="1570038"/>
            <a:ext cx="3097061" cy="185896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altLang="en-US" noProof="1">
                <a:solidFill>
                  <a:schemeClr val="tx2">
                    <a:lumMod val="75000"/>
                  </a:schemeClr>
                </a:solidFill>
              </a:rPr>
              <a:t>Большой объем анализируемой информации</a:t>
            </a:r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C90550C2-1522-47CB-8B0A-FC1B77DCE3DA}"/>
              </a:ext>
            </a:extLst>
          </p:cNvPr>
          <p:cNvSpPr/>
          <p:nvPr/>
        </p:nvSpPr>
        <p:spPr>
          <a:xfrm>
            <a:off x="1076070" y="3786188"/>
            <a:ext cx="3097061" cy="183991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altLang="en-US" noProof="1">
                <a:solidFill>
                  <a:schemeClr val="tx2">
                    <a:lumMod val="75000"/>
                  </a:schemeClr>
                </a:solidFill>
              </a:rPr>
              <a:t>Оценка имиджа в разные моменты времени</a:t>
            </a:r>
          </a:p>
        </p:txBody>
      </p:sp>
      <p:sp>
        <p:nvSpPr>
          <p:cNvPr id="15" name="Стрелка вправо 21">
            <a:extLst>
              <a:ext uri="{FF2B5EF4-FFF2-40B4-BE49-F238E27FC236}">
                <a16:creationId xmlns:a16="http://schemas.microsoft.com/office/drawing/2014/main" id="{123E718C-40C4-402D-9D9A-5CBC6231FACC}"/>
              </a:ext>
            </a:extLst>
          </p:cNvPr>
          <p:cNvSpPr/>
          <p:nvPr/>
        </p:nvSpPr>
        <p:spPr>
          <a:xfrm>
            <a:off x="4437481" y="2731477"/>
            <a:ext cx="511618" cy="57626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alt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Стрелка вправо 22">
            <a:extLst>
              <a:ext uri="{FF2B5EF4-FFF2-40B4-BE49-F238E27FC236}">
                <a16:creationId xmlns:a16="http://schemas.microsoft.com/office/drawing/2014/main" id="{95971044-0D90-426B-9762-17F833A3812B}"/>
              </a:ext>
            </a:extLst>
          </p:cNvPr>
          <p:cNvSpPr/>
          <p:nvPr/>
        </p:nvSpPr>
        <p:spPr>
          <a:xfrm>
            <a:off x="4408906" y="3869714"/>
            <a:ext cx="510010" cy="5762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1400" indent="-127000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4388" indent="-255588" algn="l" defTabSz="1041400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ru-RU" alt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Стрелка вправо 23">
            <a:extLst>
              <a:ext uri="{FF2B5EF4-FFF2-40B4-BE49-F238E27FC236}">
                <a16:creationId xmlns:a16="http://schemas.microsoft.com/office/drawing/2014/main" id="{19597B27-DCEB-4818-978E-3F4BD935DFB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52823" y="2731478"/>
            <a:ext cx="511618" cy="5762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en-US" sz="20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Стрелка вправо 24">
            <a:extLst>
              <a:ext uri="{FF2B5EF4-FFF2-40B4-BE49-F238E27FC236}">
                <a16:creationId xmlns:a16="http://schemas.microsoft.com/office/drawing/2014/main" id="{31EE9490-EC5B-4C19-8C58-81CD5C9C9BB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94098" y="3869714"/>
            <a:ext cx="511618" cy="5762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15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987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59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3188" indent="-255588" defTabSz="1041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en-US" sz="20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77733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60</TotalTime>
  <Words>399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La mente</vt:lpstr>
      <vt:lpstr>Image</vt:lpstr>
      <vt:lpstr>Что такое имидж?</vt:lpstr>
      <vt:lpstr>Презентация PowerPoint</vt:lpstr>
      <vt:lpstr>Имиджмейкинг</vt:lpstr>
      <vt:lpstr>Почему это важно?</vt:lpstr>
      <vt:lpstr>Подходы к мониторингу имиджа</vt:lpstr>
      <vt:lpstr>Существующие решения</vt:lpstr>
      <vt:lpstr>Задача</vt:lpstr>
      <vt:lpstr>Особенности</vt:lpstr>
      <vt:lpstr>Преимущества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</dc:title>
  <dc:creator>Полина Королева</dc:creator>
  <cp:lastModifiedBy>Полина Королева</cp:lastModifiedBy>
  <cp:revision>8</cp:revision>
  <dcterms:created xsi:type="dcterms:W3CDTF">2020-10-07T05:51:46Z</dcterms:created>
  <dcterms:modified xsi:type="dcterms:W3CDTF">2020-10-14T04:15:31Z</dcterms:modified>
</cp:coreProperties>
</file>