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 id="2147483689" r:id="rId2"/>
    <p:sldMasterId id="2147483695" r:id="rId3"/>
  </p:sldMasterIdLst>
  <p:notesMasterIdLst>
    <p:notesMasterId r:id="rId35"/>
  </p:notesMasterIdLst>
  <p:sldIdLst>
    <p:sldId id="256" r:id="rId4"/>
    <p:sldId id="295" r:id="rId5"/>
    <p:sldId id="296" r:id="rId6"/>
    <p:sldId id="297" r:id="rId7"/>
    <p:sldId id="298" r:id="rId8"/>
    <p:sldId id="299" r:id="rId9"/>
    <p:sldId id="258" r:id="rId10"/>
    <p:sldId id="259" r:id="rId11"/>
    <p:sldId id="284" r:id="rId12"/>
    <p:sldId id="289" r:id="rId13"/>
    <p:sldId id="292" r:id="rId14"/>
    <p:sldId id="293" r:id="rId15"/>
    <p:sldId id="294" r:id="rId16"/>
    <p:sldId id="287" r:id="rId17"/>
    <p:sldId id="260" r:id="rId18"/>
    <p:sldId id="261" r:id="rId19"/>
    <p:sldId id="262" r:id="rId20"/>
    <p:sldId id="285" r:id="rId21"/>
    <p:sldId id="272" r:id="rId22"/>
    <p:sldId id="288" r:id="rId23"/>
    <p:sldId id="273" r:id="rId24"/>
    <p:sldId id="274" r:id="rId25"/>
    <p:sldId id="275" r:id="rId26"/>
    <p:sldId id="276" r:id="rId27"/>
    <p:sldId id="277" r:id="rId28"/>
    <p:sldId id="278" r:id="rId29"/>
    <p:sldId id="279" r:id="rId30"/>
    <p:sldId id="280" r:id="rId31"/>
    <p:sldId id="281" r:id="rId32"/>
    <p:sldId id="282" r:id="rId33"/>
    <p:sldId id="286" r:id="rId3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7" autoAdjust="0"/>
    <p:restoredTop sz="72538" autoAdjust="0"/>
  </p:normalViewPr>
  <p:slideViewPr>
    <p:cSldViewPr>
      <p:cViewPr>
        <p:scale>
          <a:sx n="70" d="100"/>
          <a:sy n="70" d="100"/>
        </p:scale>
        <p:origin x="-2814" y="-3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120EFE-BB27-4BAF-B1D5-71F7035D0B17}"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zh-TW" altLang="en-US"/>
        </a:p>
      </dgm:t>
    </dgm:pt>
    <dgm:pt modelId="{21088DAD-2FCA-4B5B-9850-5D1E55804999}">
      <dgm:prSet custT="1"/>
      <dgm:spPr/>
      <dgm:t>
        <a:bodyPr/>
        <a:lstStyle/>
        <a:p>
          <a:pPr rtl="0"/>
          <a:r>
            <a:rPr lang="en-US" altLang="zh-TW" sz="2000" b="1" dirty="0" smtClean="0">
              <a:latin typeface="+mj-ea"/>
              <a:ea typeface="+mj-ea"/>
            </a:rPr>
            <a:t>1</a:t>
          </a:r>
          <a:r>
            <a:rPr lang="en-US" altLang="zh-TW" sz="2000" dirty="0" smtClean="0">
              <a:latin typeface="+mj-ea"/>
              <a:ea typeface="+mj-ea"/>
            </a:rPr>
            <a:t>.</a:t>
          </a:r>
          <a:r>
            <a:rPr lang="zh-TW" sz="2000" dirty="0" smtClean="0">
              <a:latin typeface="+mj-ea"/>
              <a:ea typeface="+mj-ea"/>
            </a:rPr>
            <a:t>是網際網路、傳統電信網等</a:t>
          </a:r>
          <a:r>
            <a:rPr lang="zh-TW" sz="2000" b="1" dirty="0" smtClean="0">
              <a:solidFill>
                <a:srgbClr val="FF0000"/>
              </a:solidFill>
              <a:latin typeface="+mj-ea"/>
              <a:ea typeface="+mj-ea"/>
            </a:rPr>
            <a:t>資訊承載體</a:t>
          </a:r>
          <a:endParaRPr lang="zh-TW" sz="2000" b="1" dirty="0">
            <a:solidFill>
              <a:srgbClr val="FF0000"/>
            </a:solidFill>
            <a:latin typeface="+mj-ea"/>
            <a:ea typeface="+mj-ea"/>
          </a:endParaRPr>
        </a:p>
      </dgm:t>
    </dgm:pt>
    <dgm:pt modelId="{4750A2E4-7348-4BBA-AACB-D8C36810C2FE}" type="parTrans" cxnId="{9ABB9E31-DA84-48AD-AE16-1813EF7FC018}">
      <dgm:prSet/>
      <dgm:spPr/>
      <dgm:t>
        <a:bodyPr/>
        <a:lstStyle/>
        <a:p>
          <a:endParaRPr lang="zh-TW" altLang="en-US"/>
        </a:p>
      </dgm:t>
    </dgm:pt>
    <dgm:pt modelId="{1E4B0ADA-06A5-4839-81FE-9A43EC815CEC}" type="sibTrans" cxnId="{9ABB9E31-DA84-48AD-AE16-1813EF7FC018}">
      <dgm:prSet/>
      <dgm:spPr/>
      <dgm:t>
        <a:bodyPr/>
        <a:lstStyle/>
        <a:p>
          <a:endParaRPr lang="zh-TW" altLang="en-US"/>
        </a:p>
      </dgm:t>
    </dgm:pt>
    <dgm:pt modelId="{68543542-4C85-4269-8ABB-AB3A5F4BCE48}">
      <dgm:prSet custT="1"/>
      <dgm:spPr/>
      <dgm:t>
        <a:bodyPr/>
        <a:lstStyle/>
        <a:p>
          <a:pPr rtl="0"/>
          <a:r>
            <a:rPr lang="en-US" altLang="zh-TW" sz="2000" b="1" i="0" dirty="0" smtClean="0">
              <a:latin typeface="+mj-ea"/>
              <a:ea typeface="+mj-ea"/>
            </a:rPr>
            <a:t>5</a:t>
          </a:r>
          <a:r>
            <a:rPr lang="en-US" altLang="zh-TW" sz="2000" b="0" i="0" dirty="0" smtClean="0">
              <a:latin typeface="+mj-ea"/>
              <a:ea typeface="+mj-ea"/>
            </a:rPr>
            <a:t>.</a:t>
          </a:r>
          <a:r>
            <a:rPr lang="zh-TW" altLang="en-US" sz="2000" b="0" i="0" dirty="0" smtClean="0">
              <a:latin typeface="+mj-ea"/>
              <a:ea typeface="+mj-ea"/>
            </a:rPr>
            <a:t>通信和信息</a:t>
          </a:r>
          <a:r>
            <a:rPr lang="zh-TW" altLang="en-US" sz="2000" b="1" i="0" dirty="0" smtClean="0">
              <a:solidFill>
                <a:srgbClr val="FF0000"/>
              </a:solidFill>
              <a:latin typeface="+mj-ea"/>
              <a:ea typeface="+mj-ea"/>
            </a:rPr>
            <a:t>交換</a:t>
          </a:r>
          <a:endParaRPr lang="zh-TW" sz="2000" b="1" dirty="0">
            <a:solidFill>
              <a:srgbClr val="FF0000"/>
            </a:solidFill>
            <a:latin typeface="+mj-ea"/>
            <a:ea typeface="+mj-ea"/>
          </a:endParaRPr>
        </a:p>
      </dgm:t>
    </dgm:pt>
    <dgm:pt modelId="{B4D68C06-BE95-48E7-A6D2-755CDBE604F2}" type="sibTrans" cxnId="{4A33B72A-38E1-49F4-B619-5890BF86E28E}">
      <dgm:prSet/>
      <dgm:spPr/>
      <dgm:t>
        <a:bodyPr/>
        <a:lstStyle/>
        <a:p>
          <a:endParaRPr lang="zh-TW" altLang="en-US"/>
        </a:p>
      </dgm:t>
    </dgm:pt>
    <dgm:pt modelId="{35E154EC-1604-4BBC-8DB4-CF72F4C18F09}" type="parTrans" cxnId="{4A33B72A-38E1-49F4-B619-5890BF86E28E}">
      <dgm:prSet/>
      <dgm:spPr/>
      <dgm:t>
        <a:bodyPr/>
        <a:lstStyle/>
        <a:p>
          <a:endParaRPr lang="zh-TW" altLang="en-US"/>
        </a:p>
      </dgm:t>
    </dgm:pt>
    <dgm:pt modelId="{5329A9D3-7E13-49F7-B693-D97F19EDC60E}">
      <dgm:prSet custT="1"/>
      <dgm:spPr/>
      <dgm:t>
        <a:bodyPr/>
        <a:lstStyle/>
        <a:p>
          <a:pPr rtl="0"/>
          <a:r>
            <a:rPr lang="en-US" altLang="zh-TW" sz="2000" b="1" dirty="0" smtClean="0">
              <a:latin typeface="+mj-ea"/>
              <a:ea typeface="+mj-ea"/>
            </a:rPr>
            <a:t>4</a:t>
          </a:r>
          <a:r>
            <a:rPr lang="en-US" altLang="zh-TW" sz="2000" dirty="0" smtClean="0">
              <a:latin typeface="+mj-ea"/>
              <a:ea typeface="+mj-ea"/>
            </a:rPr>
            <a:t>.</a:t>
          </a:r>
          <a:r>
            <a:rPr lang="zh-TW" sz="2000" dirty="0" smtClean="0">
              <a:latin typeface="+mj-ea"/>
              <a:ea typeface="+mj-ea"/>
            </a:rPr>
            <a:t>現實世界</a:t>
          </a:r>
          <a:r>
            <a:rPr lang="zh-TW" sz="2000" b="1" dirty="0" smtClean="0">
              <a:solidFill>
                <a:srgbClr val="FF0000"/>
              </a:solidFill>
              <a:latin typeface="+mj-ea"/>
              <a:ea typeface="+mj-ea"/>
            </a:rPr>
            <a:t>數位化</a:t>
          </a:r>
          <a:endParaRPr lang="zh-TW" sz="2000" b="1" dirty="0">
            <a:solidFill>
              <a:srgbClr val="FF0000"/>
            </a:solidFill>
            <a:latin typeface="+mj-ea"/>
            <a:ea typeface="+mj-ea"/>
          </a:endParaRPr>
        </a:p>
      </dgm:t>
    </dgm:pt>
    <dgm:pt modelId="{79177967-EEB0-4551-B8C4-6B59A10A336A}" type="sibTrans" cxnId="{72055E84-7C83-4B06-87DA-57D4A9D9D0DA}">
      <dgm:prSet/>
      <dgm:spPr/>
      <dgm:t>
        <a:bodyPr/>
        <a:lstStyle/>
        <a:p>
          <a:endParaRPr lang="zh-TW" altLang="en-US"/>
        </a:p>
      </dgm:t>
    </dgm:pt>
    <dgm:pt modelId="{F927815D-A3E3-4399-93FB-BADD76B144A5}" type="parTrans" cxnId="{72055E84-7C83-4B06-87DA-57D4A9D9D0DA}">
      <dgm:prSet/>
      <dgm:spPr/>
      <dgm:t>
        <a:bodyPr/>
        <a:lstStyle/>
        <a:p>
          <a:endParaRPr lang="zh-TW" altLang="en-US"/>
        </a:p>
      </dgm:t>
    </dgm:pt>
    <dgm:pt modelId="{2060FB19-6A1B-4CCD-956D-07E19D58DB43}">
      <dgm:prSet custT="1"/>
      <dgm:spPr/>
      <dgm:t>
        <a:bodyPr/>
        <a:lstStyle/>
        <a:p>
          <a:pPr rtl="0"/>
          <a:r>
            <a:rPr lang="en-US" altLang="zh-TW" sz="2000" b="1" i="0" dirty="0" smtClean="0">
              <a:solidFill>
                <a:schemeClr val="tx1"/>
              </a:solidFill>
              <a:latin typeface="+mj-ea"/>
              <a:ea typeface="+mj-ea"/>
            </a:rPr>
            <a:t>3.</a:t>
          </a:r>
          <a:r>
            <a:rPr lang="zh-TW" altLang="en-US" sz="2000" b="1" i="0" dirty="0" smtClean="0">
              <a:solidFill>
                <a:srgbClr val="FF0000"/>
              </a:solidFill>
              <a:latin typeface="+mj-ea"/>
              <a:ea typeface="+mj-ea"/>
            </a:rPr>
            <a:t>物物相連</a:t>
          </a:r>
          <a:r>
            <a:rPr lang="zh-TW" altLang="en-US" sz="2000" b="0" i="0" dirty="0" smtClean="0">
              <a:latin typeface="+mj-ea"/>
              <a:ea typeface="+mj-ea"/>
            </a:rPr>
            <a:t>的互聯網</a:t>
          </a:r>
          <a:endParaRPr lang="zh-TW" sz="2000" b="1" dirty="0">
            <a:solidFill>
              <a:srgbClr val="FF0000"/>
            </a:solidFill>
            <a:latin typeface="+mj-ea"/>
            <a:ea typeface="+mj-ea"/>
          </a:endParaRPr>
        </a:p>
      </dgm:t>
    </dgm:pt>
    <dgm:pt modelId="{38995CF7-D10B-49C7-A606-4E76CA9EEA41}" type="sibTrans" cxnId="{A0B46339-A6CB-4CCB-A340-EF1ACAB83843}">
      <dgm:prSet/>
      <dgm:spPr/>
      <dgm:t>
        <a:bodyPr/>
        <a:lstStyle/>
        <a:p>
          <a:endParaRPr lang="zh-TW" altLang="en-US"/>
        </a:p>
      </dgm:t>
    </dgm:pt>
    <dgm:pt modelId="{E23DB479-0E48-4FDD-BF0B-9686EE5FF0E7}" type="parTrans" cxnId="{A0B46339-A6CB-4CCB-A340-EF1ACAB83843}">
      <dgm:prSet/>
      <dgm:spPr/>
      <dgm:t>
        <a:bodyPr/>
        <a:lstStyle/>
        <a:p>
          <a:endParaRPr lang="zh-TW" altLang="en-US"/>
        </a:p>
      </dgm:t>
    </dgm:pt>
    <dgm:pt modelId="{FAD0A798-A9B7-4FBF-99B5-73DD8DB667B8}">
      <dgm:prSet custT="1"/>
      <dgm:spPr/>
      <dgm:t>
        <a:bodyPr/>
        <a:lstStyle/>
        <a:p>
          <a:pPr rtl="0"/>
          <a:r>
            <a:rPr lang="en-US" altLang="zh-TW" sz="2000" b="1" dirty="0" smtClean="0">
              <a:latin typeface="+mj-ea"/>
              <a:ea typeface="+mj-ea"/>
            </a:rPr>
            <a:t>2</a:t>
          </a:r>
          <a:r>
            <a:rPr lang="en-US" altLang="zh-TW" sz="2000" dirty="0" smtClean="0">
              <a:latin typeface="+mj-ea"/>
              <a:ea typeface="+mj-ea"/>
            </a:rPr>
            <a:t>.</a:t>
          </a:r>
          <a:r>
            <a:rPr lang="zh-TW" sz="2000" dirty="0" smtClean="0">
              <a:latin typeface="+mj-ea"/>
              <a:ea typeface="+mj-ea"/>
            </a:rPr>
            <a:t>透過</a:t>
          </a:r>
          <a:r>
            <a:rPr lang="zh-TW" sz="2000" b="1" dirty="0" smtClean="0">
              <a:solidFill>
                <a:srgbClr val="FF0000"/>
              </a:solidFill>
              <a:latin typeface="+mj-ea"/>
              <a:ea typeface="+mj-ea"/>
            </a:rPr>
            <a:t>資料擷取</a:t>
          </a:r>
          <a:r>
            <a:rPr lang="zh-TW" sz="2000" dirty="0" smtClean="0">
              <a:latin typeface="+mj-ea"/>
              <a:ea typeface="+mj-ea"/>
            </a:rPr>
            <a:t>及通訊能力，</a:t>
          </a:r>
          <a:r>
            <a:rPr lang="zh-TW" sz="2000" b="1" dirty="0" smtClean="0">
              <a:solidFill>
                <a:srgbClr val="FF0000"/>
              </a:solidFill>
              <a:latin typeface="+mj-ea"/>
              <a:ea typeface="+mj-ea"/>
            </a:rPr>
            <a:t>連結</a:t>
          </a:r>
          <a:r>
            <a:rPr lang="zh-TW" sz="2000" dirty="0" smtClean="0">
              <a:latin typeface="+mj-ea"/>
              <a:ea typeface="+mj-ea"/>
            </a:rPr>
            <a:t>實物與虛擬數據，進行控制、偵測、識別及服務</a:t>
          </a:r>
          <a:endParaRPr lang="zh-TW" sz="2000" b="1" dirty="0">
            <a:solidFill>
              <a:srgbClr val="FF0000"/>
            </a:solidFill>
            <a:latin typeface="+mj-ea"/>
            <a:ea typeface="+mj-ea"/>
          </a:endParaRPr>
        </a:p>
      </dgm:t>
    </dgm:pt>
    <dgm:pt modelId="{B99ED019-B9D0-4FBB-9E49-9C26C4FA1414}" type="sibTrans" cxnId="{E13B75B0-7060-445B-A889-760A6BF15E35}">
      <dgm:prSet/>
      <dgm:spPr/>
      <dgm:t>
        <a:bodyPr/>
        <a:lstStyle/>
        <a:p>
          <a:endParaRPr lang="zh-TW" altLang="en-US"/>
        </a:p>
      </dgm:t>
    </dgm:pt>
    <dgm:pt modelId="{5F2AC4BB-5043-4818-8D69-C35343C81B84}" type="parTrans" cxnId="{E13B75B0-7060-445B-A889-760A6BF15E35}">
      <dgm:prSet/>
      <dgm:spPr/>
      <dgm:t>
        <a:bodyPr/>
        <a:lstStyle/>
        <a:p>
          <a:endParaRPr lang="zh-TW" altLang="en-US"/>
        </a:p>
      </dgm:t>
    </dgm:pt>
    <dgm:pt modelId="{D629BD10-46F3-4115-BD33-000F8049A824}" type="pres">
      <dgm:prSet presAssocID="{D1120EFE-BB27-4BAF-B1D5-71F7035D0B17}" presName="Name0" presStyleCnt="0">
        <dgm:presLayoutVars>
          <dgm:dir/>
        </dgm:presLayoutVars>
      </dgm:prSet>
      <dgm:spPr/>
      <dgm:t>
        <a:bodyPr/>
        <a:lstStyle/>
        <a:p>
          <a:endParaRPr lang="zh-TW" altLang="en-US"/>
        </a:p>
      </dgm:t>
    </dgm:pt>
    <dgm:pt modelId="{3997D7FE-109C-4F3B-A214-C53602BCFD89}" type="pres">
      <dgm:prSet presAssocID="{21088DAD-2FCA-4B5B-9850-5D1E55804999}" presName="noChildren" presStyleCnt="0"/>
      <dgm:spPr/>
    </dgm:pt>
    <dgm:pt modelId="{F7FF377E-4C00-4BC9-BADE-0BE0F5910B33}" type="pres">
      <dgm:prSet presAssocID="{21088DAD-2FCA-4B5B-9850-5D1E55804999}" presName="gap" presStyleCnt="0"/>
      <dgm:spPr/>
    </dgm:pt>
    <dgm:pt modelId="{1C63B85E-004B-4D86-8143-CA1FE1DD9F70}" type="pres">
      <dgm:prSet presAssocID="{21088DAD-2FCA-4B5B-9850-5D1E55804999}" presName="medCircle2" presStyleLbl="vennNode1" presStyleIdx="0" presStyleCnt="5"/>
      <dgm:spPr>
        <a:solidFill>
          <a:srgbClr val="FFC000">
            <a:alpha val="50000"/>
          </a:srgbClr>
        </a:solidFill>
      </dgm:spPr>
      <dgm:t>
        <a:bodyPr/>
        <a:lstStyle/>
        <a:p>
          <a:endParaRPr lang="zh-TW" altLang="en-US"/>
        </a:p>
      </dgm:t>
    </dgm:pt>
    <dgm:pt modelId="{DCA73B39-C238-482D-96D2-DBF37F6B3CA5}" type="pres">
      <dgm:prSet presAssocID="{21088DAD-2FCA-4B5B-9850-5D1E55804999}" presName="txLvlOnly1" presStyleLbl="revTx" presStyleIdx="0" presStyleCnt="5"/>
      <dgm:spPr/>
      <dgm:t>
        <a:bodyPr/>
        <a:lstStyle/>
        <a:p>
          <a:endParaRPr lang="zh-TW" altLang="en-US"/>
        </a:p>
      </dgm:t>
    </dgm:pt>
    <dgm:pt modelId="{712268EC-4BB5-46F7-B66A-3B22BEACBE3B}" type="pres">
      <dgm:prSet presAssocID="{FAD0A798-A9B7-4FBF-99B5-73DD8DB667B8}" presName="noChildren" presStyleCnt="0"/>
      <dgm:spPr/>
    </dgm:pt>
    <dgm:pt modelId="{61FE113F-4542-4B4F-BCDE-9D2CF6C3A699}" type="pres">
      <dgm:prSet presAssocID="{FAD0A798-A9B7-4FBF-99B5-73DD8DB667B8}" presName="gap" presStyleCnt="0"/>
      <dgm:spPr/>
    </dgm:pt>
    <dgm:pt modelId="{BD41155E-678E-470E-A1DA-B017B06AD31B}" type="pres">
      <dgm:prSet presAssocID="{FAD0A798-A9B7-4FBF-99B5-73DD8DB667B8}" presName="medCircle2" presStyleLbl="vennNode1" presStyleIdx="1" presStyleCnt="5"/>
      <dgm:spPr/>
    </dgm:pt>
    <dgm:pt modelId="{B25F839D-874F-4154-A845-730EACCBAC39}" type="pres">
      <dgm:prSet presAssocID="{FAD0A798-A9B7-4FBF-99B5-73DD8DB667B8}" presName="txLvlOnly1" presStyleLbl="revTx" presStyleIdx="1" presStyleCnt="5"/>
      <dgm:spPr/>
      <dgm:t>
        <a:bodyPr/>
        <a:lstStyle/>
        <a:p>
          <a:endParaRPr lang="zh-TW" altLang="en-US"/>
        </a:p>
      </dgm:t>
    </dgm:pt>
    <dgm:pt modelId="{82E65B33-CF39-432D-AA89-319484CCFF95}" type="pres">
      <dgm:prSet presAssocID="{2060FB19-6A1B-4CCD-956D-07E19D58DB43}" presName="noChildren" presStyleCnt="0"/>
      <dgm:spPr/>
    </dgm:pt>
    <dgm:pt modelId="{58965957-7C76-4FB4-AF0E-C9CD411AFA72}" type="pres">
      <dgm:prSet presAssocID="{2060FB19-6A1B-4CCD-956D-07E19D58DB43}" presName="gap" presStyleCnt="0"/>
      <dgm:spPr/>
    </dgm:pt>
    <dgm:pt modelId="{5205F243-3D6D-45C5-BEEF-7BC31E3A3760}" type="pres">
      <dgm:prSet presAssocID="{2060FB19-6A1B-4CCD-956D-07E19D58DB43}" presName="medCircle2" presStyleLbl="vennNode1" presStyleIdx="2" presStyleCnt="5"/>
      <dgm:spPr>
        <a:solidFill>
          <a:srgbClr val="FFC000">
            <a:alpha val="50000"/>
          </a:srgbClr>
        </a:solidFill>
      </dgm:spPr>
      <dgm:t>
        <a:bodyPr/>
        <a:lstStyle/>
        <a:p>
          <a:endParaRPr lang="zh-TW" altLang="en-US"/>
        </a:p>
      </dgm:t>
    </dgm:pt>
    <dgm:pt modelId="{C56ABA3D-A948-4D52-861F-80FEE16F2614}" type="pres">
      <dgm:prSet presAssocID="{2060FB19-6A1B-4CCD-956D-07E19D58DB43}" presName="txLvlOnly1" presStyleLbl="revTx" presStyleIdx="2" presStyleCnt="5"/>
      <dgm:spPr/>
      <dgm:t>
        <a:bodyPr/>
        <a:lstStyle/>
        <a:p>
          <a:endParaRPr lang="zh-TW" altLang="en-US"/>
        </a:p>
      </dgm:t>
    </dgm:pt>
    <dgm:pt modelId="{693DC2CE-1091-4A6E-BF5A-CAA6C6F0035B}" type="pres">
      <dgm:prSet presAssocID="{5329A9D3-7E13-49F7-B693-D97F19EDC60E}" presName="noChildren" presStyleCnt="0"/>
      <dgm:spPr/>
    </dgm:pt>
    <dgm:pt modelId="{1EF319C5-1911-44CA-AA8A-BE0B7F92868F}" type="pres">
      <dgm:prSet presAssocID="{5329A9D3-7E13-49F7-B693-D97F19EDC60E}" presName="gap" presStyleCnt="0"/>
      <dgm:spPr/>
    </dgm:pt>
    <dgm:pt modelId="{12018F81-50C0-418D-A3B7-8FE356DC1D6F}" type="pres">
      <dgm:prSet presAssocID="{5329A9D3-7E13-49F7-B693-D97F19EDC60E}" presName="medCircle2" presStyleLbl="vennNode1" presStyleIdx="3" presStyleCnt="5"/>
      <dgm:spPr/>
    </dgm:pt>
    <dgm:pt modelId="{CF0E5411-2ED4-4F95-8827-DFA04AC7E5BF}" type="pres">
      <dgm:prSet presAssocID="{5329A9D3-7E13-49F7-B693-D97F19EDC60E}" presName="txLvlOnly1" presStyleLbl="revTx" presStyleIdx="3" presStyleCnt="5"/>
      <dgm:spPr/>
      <dgm:t>
        <a:bodyPr/>
        <a:lstStyle/>
        <a:p>
          <a:endParaRPr lang="zh-TW" altLang="en-US"/>
        </a:p>
      </dgm:t>
    </dgm:pt>
    <dgm:pt modelId="{CBAB8564-D5CB-435A-9BD9-0675EA513163}" type="pres">
      <dgm:prSet presAssocID="{68543542-4C85-4269-8ABB-AB3A5F4BCE48}" presName="noChildren" presStyleCnt="0"/>
      <dgm:spPr/>
    </dgm:pt>
    <dgm:pt modelId="{5CA43AB8-C362-439D-AC19-314678FBB04D}" type="pres">
      <dgm:prSet presAssocID="{68543542-4C85-4269-8ABB-AB3A5F4BCE48}" presName="gap" presStyleCnt="0"/>
      <dgm:spPr/>
    </dgm:pt>
    <dgm:pt modelId="{ED048713-6B23-47F8-A6E4-D2632DB6C407}" type="pres">
      <dgm:prSet presAssocID="{68543542-4C85-4269-8ABB-AB3A5F4BCE48}" presName="medCircle2" presStyleLbl="vennNode1" presStyleIdx="4" presStyleCnt="5"/>
      <dgm:spPr>
        <a:solidFill>
          <a:srgbClr val="FFC000">
            <a:alpha val="50000"/>
          </a:srgbClr>
        </a:solidFill>
      </dgm:spPr>
      <dgm:t>
        <a:bodyPr/>
        <a:lstStyle/>
        <a:p>
          <a:endParaRPr lang="zh-TW" altLang="en-US"/>
        </a:p>
      </dgm:t>
    </dgm:pt>
    <dgm:pt modelId="{F10D01EE-8176-474E-9A43-2BB13421BC13}" type="pres">
      <dgm:prSet presAssocID="{68543542-4C85-4269-8ABB-AB3A5F4BCE48}" presName="txLvlOnly1" presStyleLbl="revTx" presStyleIdx="4" presStyleCnt="5"/>
      <dgm:spPr/>
      <dgm:t>
        <a:bodyPr/>
        <a:lstStyle/>
        <a:p>
          <a:endParaRPr lang="zh-TW" altLang="en-US"/>
        </a:p>
      </dgm:t>
    </dgm:pt>
  </dgm:ptLst>
  <dgm:cxnLst>
    <dgm:cxn modelId="{59EA0481-2A17-4D1A-9813-5AF09B760CAC}" type="presOf" srcId="{2060FB19-6A1B-4CCD-956D-07E19D58DB43}" destId="{C56ABA3D-A948-4D52-861F-80FEE16F2614}" srcOrd="0" destOrd="0" presId="urn:microsoft.com/office/officeart/2008/layout/VerticalCircleList"/>
    <dgm:cxn modelId="{6897F1F0-0840-4DC9-A318-016942462CB4}" type="presOf" srcId="{68543542-4C85-4269-8ABB-AB3A5F4BCE48}" destId="{F10D01EE-8176-474E-9A43-2BB13421BC13}" srcOrd="0" destOrd="0" presId="urn:microsoft.com/office/officeart/2008/layout/VerticalCircleList"/>
    <dgm:cxn modelId="{188451DB-8896-4905-B87E-414665D15F9D}" type="presOf" srcId="{5329A9D3-7E13-49F7-B693-D97F19EDC60E}" destId="{CF0E5411-2ED4-4F95-8827-DFA04AC7E5BF}" srcOrd="0" destOrd="0" presId="urn:microsoft.com/office/officeart/2008/layout/VerticalCircleList"/>
    <dgm:cxn modelId="{8414DC5B-CD30-4680-869C-440814C83871}" type="presOf" srcId="{21088DAD-2FCA-4B5B-9850-5D1E55804999}" destId="{DCA73B39-C238-482D-96D2-DBF37F6B3CA5}" srcOrd="0" destOrd="0" presId="urn:microsoft.com/office/officeart/2008/layout/VerticalCircleList"/>
    <dgm:cxn modelId="{E13B75B0-7060-445B-A889-760A6BF15E35}" srcId="{D1120EFE-BB27-4BAF-B1D5-71F7035D0B17}" destId="{FAD0A798-A9B7-4FBF-99B5-73DD8DB667B8}" srcOrd="1" destOrd="0" parTransId="{5F2AC4BB-5043-4818-8D69-C35343C81B84}" sibTransId="{B99ED019-B9D0-4FBB-9E49-9C26C4FA1414}"/>
    <dgm:cxn modelId="{EB2F9371-ACEB-4A56-B1A2-6D27140C9B8A}" type="presOf" srcId="{D1120EFE-BB27-4BAF-B1D5-71F7035D0B17}" destId="{D629BD10-46F3-4115-BD33-000F8049A824}" srcOrd="0" destOrd="0" presId="urn:microsoft.com/office/officeart/2008/layout/VerticalCircleList"/>
    <dgm:cxn modelId="{4A33B72A-38E1-49F4-B619-5890BF86E28E}" srcId="{D1120EFE-BB27-4BAF-B1D5-71F7035D0B17}" destId="{68543542-4C85-4269-8ABB-AB3A5F4BCE48}" srcOrd="4" destOrd="0" parTransId="{35E154EC-1604-4BBC-8DB4-CF72F4C18F09}" sibTransId="{B4D68C06-BE95-48E7-A6D2-755CDBE604F2}"/>
    <dgm:cxn modelId="{9ABB9E31-DA84-48AD-AE16-1813EF7FC018}" srcId="{D1120EFE-BB27-4BAF-B1D5-71F7035D0B17}" destId="{21088DAD-2FCA-4B5B-9850-5D1E55804999}" srcOrd="0" destOrd="0" parTransId="{4750A2E4-7348-4BBA-AACB-D8C36810C2FE}" sibTransId="{1E4B0ADA-06A5-4839-81FE-9A43EC815CEC}"/>
    <dgm:cxn modelId="{A0B46339-A6CB-4CCB-A340-EF1ACAB83843}" srcId="{D1120EFE-BB27-4BAF-B1D5-71F7035D0B17}" destId="{2060FB19-6A1B-4CCD-956D-07E19D58DB43}" srcOrd="2" destOrd="0" parTransId="{E23DB479-0E48-4FDD-BF0B-9686EE5FF0E7}" sibTransId="{38995CF7-D10B-49C7-A606-4E76CA9EEA41}"/>
    <dgm:cxn modelId="{72055E84-7C83-4B06-87DA-57D4A9D9D0DA}" srcId="{D1120EFE-BB27-4BAF-B1D5-71F7035D0B17}" destId="{5329A9D3-7E13-49F7-B693-D97F19EDC60E}" srcOrd="3" destOrd="0" parTransId="{F927815D-A3E3-4399-93FB-BADD76B144A5}" sibTransId="{79177967-EEB0-4551-B8C4-6B59A10A336A}"/>
    <dgm:cxn modelId="{A2EA3FE2-7AC0-4AC3-95E5-C7BE4D770850}" type="presOf" srcId="{FAD0A798-A9B7-4FBF-99B5-73DD8DB667B8}" destId="{B25F839D-874F-4154-A845-730EACCBAC39}" srcOrd="0" destOrd="0" presId="urn:microsoft.com/office/officeart/2008/layout/VerticalCircleList"/>
    <dgm:cxn modelId="{B620B537-6B13-418B-8C59-1AFF2DFC0AEB}" type="presParOf" srcId="{D629BD10-46F3-4115-BD33-000F8049A824}" destId="{3997D7FE-109C-4F3B-A214-C53602BCFD89}" srcOrd="0" destOrd="0" presId="urn:microsoft.com/office/officeart/2008/layout/VerticalCircleList"/>
    <dgm:cxn modelId="{F566C86C-6D50-4582-B70C-5B1243CE7920}" type="presParOf" srcId="{3997D7FE-109C-4F3B-A214-C53602BCFD89}" destId="{F7FF377E-4C00-4BC9-BADE-0BE0F5910B33}" srcOrd="0" destOrd="0" presId="urn:microsoft.com/office/officeart/2008/layout/VerticalCircleList"/>
    <dgm:cxn modelId="{F06A8DE1-F046-42F1-8E06-F47F50977357}" type="presParOf" srcId="{3997D7FE-109C-4F3B-A214-C53602BCFD89}" destId="{1C63B85E-004B-4D86-8143-CA1FE1DD9F70}" srcOrd="1" destOrd="0" presId="urn:microsoft.com/office/officeart/2008/layout/VerticalCircleList"/>
    <dgm:cxn modelId="{40F48AA8-27C9-41FD-A20D-9D7BBBF8F1F9}" type="presParOf" srcId="{3997D7FE-109C-4F3B-A214-C53602BCFD89}" destId="{DCA73B39-C238-482D-96D2-DBF37F6B3CA5}" srcOrd="2" destOrd="0" presId="urn:microsoft.com/office/officeart/2008/layout/VerticalCircleList"/>
    <dgm:cxn modelId="{13BFEF3D-5A97-4DCB-9964-C2EF9D328D90}" type="presParOf" srcId="{D629BD10-46F3-4115-BD33-000F8049A824}" destId="{712268EC-4BB5-46F7-B66A-3B22BEACBE3B}" srcOrd="1" destOrd="0" presId="urn:microsoft.com/office/officeart/2008/layout/VerticalCircleList"/>
    <dgm:cxn modelId="{BA3A61DE-8FDB-4874-A345-1B4DB1CC5110}" type="presParOf" srcId="{712268EC-4BB5-46F7-B66A-3B22BEACBE3B}" destId="{61FE113F-4542-4B4F-BCDE-9D2CF6C3A699}" srcOrd="0" destOrd="0" presId="urn:microsoft.com/office/officeart/2008/layout/VerticalCircleList"/>
    <dgm:cxn modelId="{BF3CFB89-6D39-446F-8300-069BA6CE87CC}" type="presParOf" srcId="{712268EC-4BB5-46F7-B66A-3B22BEACBE3B}" destId="{BD41155E-678E-470E-A1DA-B017B06AD31B}" srcOrd="1" destOrd="0" presId="urn:microsoft.com/office/officeart/2008/layout/VerticalCircleList"/>
    <dgm:cxn modelId="{8FAD7AAB-F5A5-43F3-86E7-4685A5941813}" type="presParOf" srcId="{712268EC-4BB5-46F7-B66A-3B22BEACBE3B}" destId="{B25F839D-874F-4154-A845-730EACCBAC39}" srcOrd="2" destOrd="0" presId="urn:microsoft.com/office/officeart/2008/layout/VerticalCircleList"/>
    <dgm:cxn modelId="{6C5F27ED-A8AD-441D-B7D6-C375C0F3D853}" type="presParOf" srcId="{D629BD10-46F3-4115-BD33-000F8049A824}" destId="{82E65B33-CF39-432D-AA89-319484CCFF95}" srcOrd="2" destOrd="0" presId="urn:microsoft.com/office/officeart/2008/layout/VerticalCircleList"/>
    <dgm:cxn modelId="{52D3589C-4FE5-4689-A09B-10D82D4840A2}" type="presParOf" srcId="{82E65B33-CF39-432D-AA89-319484CCFF95}" destId="{58965957-7C76-4FB4-AF0E-C9CD411AFA72}" srcOrd="0" destOrd="0" presId="urn:microsoft.com/office/officeart/2008/layout/VerticalCircleList"/>
    <dgm:cxn modelId="{9F5C149E-41BA-4D96-AB69-0209C3A62568}" type="presParOf" srcId="{82E65B33-CF39-432D-AA89-319484CCFF95}" destId="{5205F243-3D6D-45C5-BEEF-7BC31E3A3760}" srcOrd="1" destOrd="0" presId="urn:microsoft.com/office/officeart/2008/layout/VerticalCircleList"/>
    <dgm:cxn modelId="{5B585FC9-E349-4B0A-80BB-436FD21904FF}" type="presParOf" srcId="{82E65B33-CF39-432D-AA89-319484CCFF95}" destId="{C56ABA3D-A948-4D52-861F-80FEE16F2614}" srcOrd="2" destOrd="0" presId="urn:microsoft.com/office/officeart/2008/layout/VerticalCircleList"/>
    <dgm:cxn modelId="{2254B585-4E1F-453D-B2E7-36EAF4F0FE85}" type="presParOf" srcId="{D629BD10-46F3-4115-BD33-000F8049A824}" destId="{693DC2CE-1091-4A6E-BF5A-CAA6C6F0035B}" srcOrd="3" destOrd="0" presId="urn:microsoft.com/office/officeart/2008/layout/VerticalCircleList"/>
    <dgm:cxn modelId="{20AC6AA6-7729-4179-B636-71B477189382}" type="presParOf" srcId="{693DC2CE-1091-4A6E-BF5A-CAA6C6F0035B}" destId="{1EF319C5-1911-44CA-AA8A-BE0B7F92868F}" srcOrd="0" destOrd="0" presId="urn:microsoft.com/office/officeart/2008/layout/VerticalCircleList"/>
    <dgm:cxn modelId="{D39D1F66-B804-4445-86D2-FAACA7AC605C}" type="presParOf" srcId="{693DC2CE-1091-4A6E-BF5A-CAA6C6F0035B}" destId="{12018F81-50C0-418D-A3B7-8FE356DC1D6F}" srcOrd="1" destOrd="0" presId="urn:microsoft.com/office/officeart/2008/layout/VerticalCircleList"/>
    <dgm:cxn modelId="{0E4472BC-F579-4E56-BCCE-205CA5D9921E}" type="presParOf" srcId="{693DC2CE-1091-4A6E-BF5A-CAA6C6F0035B}" destId="{CF0E5411-2ED4-4F95-8827-DFA04AC7E5BF}" srcOrd="2" destOrd="0" presId="urn:microsoft.com/office/officeart/2008/layout/VerticalCircleList"/>
    <dgm:cxn modelId="{664581C3-ABA3-4163-9255-079E8EA7495A}" type="presParOf" srcId="{D629BD10-46F3-4115-BD33-000F8049A824}" destId="{CBAB8564-D5CB-435A-9BD9-0675EA513163}" srcOrd="4" destOrd="0" presId="urn:microsoft.com/office/officeart/2008/layout/VerticalCircleList"/>
    <dgm:cxn modelId="{9CD4A627-6912-40F0-94D7-D534D901CFBC}" type="presParOf" srcId="{CBAB8564-D5CB-435A-9BD9-0675EA513163}" destId="{5CA43AB8-C362-439D-AC19-314678FBB04D}" srcOrd="0" destOrd="0" presId="urn:microsoft.com/office/officeart/2008/layout/VerticalCircleList"/>
    <dgm:cxn modelId="{B7860E9A-9CCE-4599-844C-4A4294A18A1F}" type="presParOf" srcId="{CBAB8564-D5CB-435A-9BD9-0675EA513163}" destId="{ED048713-6B23-47F8-A6E4-D2632DB6C407}" srcOrd="1" destOrd="0" presId="urn:microsoft.com/office/officeart/2008/layout/VerticalCircleList"/>
    <dgm:cxn modelId="{78D9AAAE-2B8D-4F6F-8D7D-1961781EAD23}" type="presParOf" srcId="{CBAB8564-D5CB-435A-9BD9-0675EA513163}" destId="{F10D01EE-8176-474E-9A43-2BB13421BC13}"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CE3BA5-A5B3-43FD-8A3F-E729D079B0EC}" type="doc">
      <dgm:prSet loTypeId="urn:microsoft.com/office/officeart/2005/8/layout/target3" loCatId="relationship" qsTypeId="urn:microsoft.com/office/officeart/2005/8/quickstyle/3d3" qsCatId="3D" csTypeId="urn:microsoft.com/office/officeart/2005/8/colors/colorful1" csCatId="colorful" phldr="1"/>
      <dgm:spPr/>
    </dgm:pt>
    <dgm:pt modelId="{F20D6C38-DA4A-4F57-8FC5-FAB6DB60B2B6}">
      <dgm:prSet phldrT="[文字]" custT="1"/>
      <dgm:spPr/>
      <dgm:t>
        <a:bodyPr/>
        <a:lstStyle/>
        <a:p>
          <a:r>
            <a:rPr lang="en-US" altLang="zh-TW" sz="2500" b="1" i="0" dirty="0" smtClean="0">
              <a:solidFill>
                <a:srgbClr val="FF0000"/>
              </a:solidFill>
              <a:latin typeface="+mj-ea"/>
              <a:ea typeface="+mj-ea"/>
            </a:rPr>
            <a:t>1995</a:t>
          </a:r>
          <a:r>
            <a:rPr lang="zh-TW" altLang="en-US" sz="2500" b="0" i="0" dirty="0" smtClean="0">
              <a:latin typeface="+mj-ea"/>
              <a:ea typeface="+mj-ea"/>
            </a:rPr>
            <a:t>年，</a:t>
          </a:r>
          <a:r>
            <a:rPr lang="zh-TW" altLang="en-US" sz="2500" b="1" i="0" dirty="0" smtClean="0">
              <a:solidFill>
                <a:srgbClr val="FF0000"/>
              </a:solidFill>
              <a:latin typeface="+mj-ea"/>
              <a:ea typeface="+mj-ea"/>
            </a:rPr>
            <a:t>比爾蓋茲</a:t>
          </a:r>
          <a:r>
            <a:rPr lang="zh-TW" altLang="en-US" sz="2500" b="0" i="0" dirty="0" smtClean="0">
              <a:latin typeface="+mj-ea"/>
              <a:ea typeface="+mj-ea"/>
            </a:rPr>
            <a:t>在</a:t>
          </a:r>
          <a:r>
            <a:rPr lang="en-US" altLang="zh-TW" sz="2500" b="1" i="0" dirty="0" smtClean="0">
              <a:solidFill>
                <a:srgbClr val="FF0000"/>
              </a:solidFill>
              <a:latin typeface="+mj-ea"/>
              <a:ea typeface="+mj-ea"/>
            </a:rPr>
            <a:t>《</a:t>
          </a:r>
          <a:r>
            <a:rPr lang="zh-TW" altLang="en-US" sz="2500" b="1" i="0" dirty="0" smtClean="0">
              <a:solidFill>
                <a:srgbClr val="FF0000"/>
              </a:solidFill>
              <a:latin typeface="+mj-ea"/>
              <a:ea typeface="+mj-ea"/>
            </a:rPr>
            <a:t>未來之路</a:t>
          </a:r>
          <a:r>
            <a:rPr lang="en-US" altLang="zh-TW" sz="2500" b="1" i="0" dirty="0" smtClean="0">
              <a:solidFill>
                <a:srgbClr val="FF0000"/>
              </a:solidFill>
              <a:latin typeface="+mj-ea"/>
              <a:ea typeface="+mj-ea"/>
            </a:rPr>
            <a:t>》</a:t>
          </a:r>
          <a:r>
            <a:rPr lang="zh-TW" altLang="en-US" sz="2500" b="0" i="0" dirty="0" smtClean="0">
              <a:latin typeface="+mj-ea"/>
              <a:ea typeface="+mj-ea"/>
            </a:rPr>
            <a:t>一書中，展開他的智慧家居狂想</a:t>
          </a:r>
          <a:endParaRPr lang="zh-TW" altLang="en-US" sz="2500" dirty="0">
            <a:solidFill>
              <a:schemeClr val="tx1"/>
            </a:solidFill>
            <a:latin typeface="+mj-ea"/>
            <a:ea typeface="+mj-ea"/>
          </a:endParaRPr>
        </a:p>
      </dgm:t>
    </dgm:pt>
    <dgm:pt modelId="{4F2517BC-A679-43CD-A32F-ACAF3D12FF1C}" type="parTrans" cxnId="{D5197954-B577-4FC4-A8F9-31579CE25B01}">
      <dgm:prSet/>
      <dgm:spPr/>
      <dgm:t>
        <a:bodyPr/>
        <a:lstStyle/>
        <a:p>
          <a:endParaRPr lang="zh-TW" altLang="en-US"/>
        </a:p>
      </dgm:t>
    </dgm:pt>
    <dgm:pt modelId="{617B8C45-137F-4542-97E2-10A7DCC5BD8C}" type="sibTrans" cxnId="{D5197954-B577-4FC4-A8F9-31579CE25B01}">
      <dgm:prSet/>
      <dgm:spPr/>
      <dgm:t>
        <a:bodyPr/>
        <a:lstStyle/>
        <a:p>
          <a:endParaRPr lang="zh-TW" altLang="en-US"/>
        </a:p>
      </dgm:t>
    </dgm:pt>
    <dgm:pt modelId="{F545A190-527E-4989-B9C5-8CBF64B8AE83}">
      <dgm:prSet custT="1"/>
      <dgm:spPr/>
      <dgm:t>
        <a:bodyPr/>
        <a:lstStyle/>
        <a:p>
          <a:r>
            <a:rPr lang="en-US" altLang="zh-TW" sz="2500" b="1" i="0" dirty="0" smtClean="0">
              <a:solidFill>
                <a:srgbClr val="FF0000"/>
              </a:solidFill>
              <a:latin typeface="+mj-ea"/>
              <a:ea typeface="+mj-ea"/>
            </a:rPr>
            <a:t>1998</a:t>
          </a:r>
          <a:r>
            <a:rPr lang="zh-TW" altLang="en-US" sz="2500" b="0" i="0" dirty="0" smtClean="0">
              <a:latin typeface="+mj-ea"/>
              <a:ea typeface="+mj-ea"/>
            </a:rPr>
            <a:t>年，美國麻省理工學院</a:t>
          </a:r>
          <a:r>
            <a:rPr lang="zh-TW" altLang="en-US" sz="2500" b="1" i="0" dirty="0" smtClean="0">
              <a:solidFill>
                <a:srgbClr val="FF0000"/>
              </a:solidFill>
              <a:latin typeface="+mj-ea"/>
              <a:ea typeface="+mj-ea"/>
            </a:rPr>
            <a:t>愛斯頓主任</a:t>
          </a:r>
          <a:r>
            <a:rPr lang="zh-TW" altLang="en-US" sz="2500" b="0" i="0" dirty="0" smtClean="0">
              <a:latin typeface="+mj-ea"/>
              <a:ea typeface="+mj-ea"/>
            </a:rPr>
            <a:t>提出物聯網一詞</a:t>
          </a:r>
          <a:endParaRPr lang="zh-TW" altLang="en-US" sz="2500" dirty="0">
            <a:solidFill>
              <a:schemeClr val="tx1"/>
            </a:solidFill>
            <a:latin typeface="+mj-ea"/>
            <a:ea typeface="+mj-ea"/>
          </a:endParaRPr>
        </a:p>
      </dgm:t>
    </dgm:pt>
    <dgm:pt modelId="{2E4533EA-DF1F-4BED-8B26-8B4061673422}" type="parTrans" cxnId="{25493006-9D37-43BE-8A67-56701506C386}">
      <dgm:prSet/>
      <dgm:spPr/>
      <dgm:t>
        <a:bodyPr/>
        <a:lstStyle/>
        <a:p>
          <a:endParaRPr lang="zh-TW" altLang="en-US"/>
        </a:p>
      </dgm:t>
    </dgm:pt>
    <dgm:pt modelId="{46E8A9CA-5BA0-4209-9C2F-1C273050C938}" type="sibTrans" cxnId="{25493006-9D37-43BE-8A67-56701506C386}">
      <dgm:prSet/>
      <dgm:spPr/>
      <dgm:t>
        <a:bodyPr/>
        <a:lstStyle/>
        <a:p>
          <a:endParaRPr lang="zh-TW" altLang="en-US"/>
        </a:p>
      </dgm:t>
    </dgm:pt>
    <dgm:pt modelId="{86062E8D-49AE-4F3A-8930-953CE9442088}">
      <dgm:prSet custT="1"/>
      <dgm:spPr/>
      <dgm:t>
        <a:bodyPr/>
        <a:lstStyle/>
        <a:p>
          <a:r>
            <a:rPr lang="en-US" altLang="zh-TW" sz="2500" b="1" i="0" dirty="0" smtClean="0">
              <a:solidFill>
                <a:srgbClr val="FF0000"/>
              </a:solidFill>
              <a:latin typeface="+mj-ea"/>
              <a:ea typeface="+mj-ea"/>
            </a:rPr>
            <a:t>2005</a:t>
          </a:r>
          <a:r>
            <a:rPr lang="zh-TW" altLang="en-US" sz="2500" b="0" i="0" dirty="0" smtClean="0">
              <a:latin typeface="+mj-ea"/>
              <a:ea typeface="+mj-ea"/>
            </a:rPr>
            <a:t>年在「</a:t>
          </a:r>
          <a:r>
            <a:rPr lang="en-US" altLang="zh-TW" sz="2500" b="0" i="0" dirty="0" smtClean="0">
              <a:latin typeface="+mj-ea"/>
              <a:ea typeface="+mj-ea"/>
            </a:rPr>
            <a:t>ITU</a:t>
          </a:r>
          <a:r>
            <a:rPr lang="zh-TW" altLang="en-US" sz="2500" b="0" i="0" dirty="0" smtClean="0">
              <a:latin typeface="+mj-ea"/>
              <a:ea typeface="+mj-ea"/>
            </a:rPr>
            <a:t>網際網路報告</a:t>
          </a:r>
          <a:r>
            <a:rPr lang="en-US" altLang="zh-TW" sz="2500" b="0" i="0" dirty="0" smtClean="0">
              <a:latin typeface="+mj-ea"/>
              <a:ea typeface="+mj-ea"/>
            </a:rPr>
            <a:t>2005</a:t>
          </a:r>
          <a:r>
            <a:rPr lang="zh-TW" altLang="en-US" sz="2500" b="0" i="0" dirty="0" smtClean="0">
              <a:latin typeface="+mj-ea"/>
              <a:ea typeface="+mj-ea"/>
            </a:rPr>
            <a:t>：物聯網」</a:t>
          </a:r>
          <a:r>
            <a:rPr lang="zh-TW" altLang="en-US" sz="2500" b="1" i="0" dirty="0" smtClean="0">
              <a:solidFill>
                <a:srgbClr val="FF0000"/>
              </a:solidFill>
              <a:latin typeface="+mj-ea"/>
              <a:ea typeface="+mj-ea"/>
            </a:rPr>
            <a:t>正式提出</a:t>
          </a:r>
          <a:r>
            <a:rPr lang="zh-TW" altLang="en-US" sz="2500" b="0" i="0" dirty="0" smtClean="0">
              <a:latin typeface="+mj-ea"/>
              <a:ea typeface="+mj-ea"/>
            </a:rPr>
            <a:t>物聯網概念</a:t>
          </a:r>
          <a:endParaRPr lang="zh-TW" altLang="en-US" sz="2500" dirty="0">
            <a:solidFill>
              <a:schemeClr val="tx1"/>
            </a:solidFill>
            <a:latin typeface="+mj-ea"/>
            <a:ea typeface="+mj-ea"/>
          </a:endParaRPr>
        </a:p>
      </dgm:t>
    </dgm:pt>
    <dgm:pt modelId="{A467A036-3BE4-4CDC-8F3F-3BE4F1E508EC}" type="parTrans" cxnId="{A9889AF4-628B-4379-BA8A-102E0806A898}">
      <dgm:prSet/>
      <dgm:spPr/>
      <dgm:t>
        <a:bodyPr/>
        <a:lstStyle/>
        <a:p>
          <a:endParaRPr lang="zh-TW" altLang="en-US"/>
        </a:p>
      </dgm:t>
    </dgm:pt>
    <dgm:pt modelId="{14F7D474-9A00-4B18-88AE-7CFAEC7CF270}" type="sibTrans" cxnId="{A9889AF4-628B-4379-BA8A-102E0806A898}">
      <dgm:prSet/>
      <dgm:spPr/>
      <dgm:t>
        <a:bodyPr/>
        <a:lstStyle/>
        <a:p>
          <a:endParaRPr lang="zh-TW" altLang="en-US"/>
        </a:p>
      </dgm:t>
    </dgm:pt>
    <dgm:pt modelId="{ABA0D27B-1F22-400F-B6C9-D4543B4B390B}" type="pres">
      <dgm:prSet presAssocID="{15CE3BA5-A5B3-43FD-8A3F-E729D079B0EC}" presName="Name0" presStyleCnt="0">
        <dgm:presLayoutVars>
          <dgm:chMax val="7"/>
          <dgm:dir/>
          <dgm:animLvl val="lvl"/>
          <dgm:resizeHandles val="exact"/>
        </dgm:presLayoutVars>
      </dgm:prSet>
      <dgm:spPr/>
    </dgm:pt>
    <dgm:pt modelId="{80026027-6920-4CED-9E8B-FCB5A6BBEBDF}" type="pres">
      <dgm:prSet presAssocID="{F20D6C38-DA4A-4F57-8FC5-FAB6DB60B2B6}" presName="circle1" presStyleLbl="node1" presStyleIdx="0" presStyleCnt="3"/>
      <dgm:spPr>
        <a:solidFill>
          <a:srgbClr val="DAC1ED"/>
        </a:solidFill>
      </dgm:spPr>
    </dgm:pt>
    <dgm:pt modelId="{4E161B4F-DE5C-41A1-93CD-AF7D38ABB7AE}" type="pres">
      <dgm:prSet presAssocID="{F20D6C38-DA4A-4F57-8FC5-FAB6DB60B2B6}" presName="space" presStyleCnt="0"/>
      <dgm:spPr/>
    </dgm:pt>
    <dgm:pt modelId="{B45C4F97-275F-4593-AD68-52457F0EB434}" type="pres">
      <dgm:prSet presAssocID="{F20D6C38-DA4A-4F57-8FC5-FAB6DB60B2B6}" presName="rect1" presStyleLbl="alignAcc1" presStyleIdx="0" presStyleCnt="3" custScaleY="109021"/>
      <dgm:spPr/>
      <dgm:t>
        <a:bodyPr/>
        <a:lstStyle/>
        <a:p>
          <a:endParaRPr lang="zh-TW" altLang="en-US"/>
        </a:p>
      </dgm:t>
    </dgm:pt>
    <dgm:pt modelId="{3F12CEC8-6331-46EE-A313-75EDE412A489}" type="pres">
      <dgm:prSet presAssocID="{F545A190-527E-4989-B9C5-8CBF64B8AE83}" presName="vertSpace2" presStyleLbl="node1" presStyleIdx="0" presStyleCnt="3"/>
      <dgm:spPr/>
    </dgm:pt>
    <dgm:pt modelId="{123E7046-116A-4E18-9E1E-117915D41C5F}" type="pres">
      <dgm:prSet presAssocID="{F545A190-527E-4989-B9C5-8CBF64B8AE83}" presName="circle2" presStyleLbl="node1" presStyleIdx="1" presStyleCnt="3"/>
      <dgm:spPr>
        <a:solidFill>
          <a:srgbClr val="FFE48F"/>
        </a:solidFill>
      </dgm:spPr>
    </dgm:pt>
    <dgm:pt modelId="{AFC8FD24-5F89-4983-A70D-D9B9A20C7171}" type="pres">
      <dgm:prSet presAssocID="{F545A190-527E-4989-B9C5-8CBF64B8AE83}" presName="rect2" presStyleLbl="alignAcc1" presStyleIdx="1" presStyleCnt="3"/>
      <dgm:spPr/>
      <dgm:t>
        <a:bodyPr/>
        <a:lstStyle/>
        <a:p>
          <a:endParaRPr lang="zh-TW" altLang="en-US"/>
        </a:p>
      </dgm:t>
    </dgm:pt>
    <dgm:pt modelId="{6D3EDF7C-4706-47BB-9639-6126103C1534}" type="pres">
      <dgm:prSet presAssocID="{86062E8D-49AE-4F3A-8930-953CE9442088}" presName="vertSpace3" presStyleLbl="node1" presStyleIdx="1" presStyleCnt="3"/>
      <dgm:spPr/>
    </dgm:pt>
    <dgm:pt modelId="{0042765B-2D06-4074-8AA1-D43570F737E1}" type="pres">
      <dgm:prSet presAssocID="{86062E8D-49AE-4F3A-8930-953CE9442088}" presName="circle3" presStyleLbl="node1" presStyleIdx="2" presStyleCnt="3"/>
      <dgm:spPr>
        <a:solidFill>
          <a:srgbClr val="BCE292"/>
        </a:solidFill>
      </dgm:spPr>
    </dgm:pt>
    <dgm:pt modelId="{4EC6CA3E-C096-46BA-BF22-878873EC5FC5}" type="pres">
      <dgm:prSet presAssocID="{86062E8D-49AE-4F3A-8930-953CE9442088}" presName="rect3" presStyleLbl="alignAcc1" presStyleIdx="2" presStyleCnt="3" custScaleY="115948"/>
      <dgm:spPr/>
      <dgm:t>
        <a:bodyPr/>
        <a:lstStyle/>
        <a:p>
          <a:endParaRPr lang="zh-TW" altLang="en-US"/>
        </a:p>
      </dgm:t>
    </dgm:pt>
    <dgm:pt modelId="{AF74FDCF-9D2A-429F-8B12-AAD0C1222C86}" type="pres">
      <dgm:prSet presAssocID="{F20D6C38-DA4A-4F57-8FC5-FAB6DB60B2B6}" presName="rect1ParTxNoCh" presStyleLbl="alignAcc1" presStyleIdx="2" presStyleCnt="3">
        <dgm:presLayoutVars>
          <dgm:chMax val="1"/>
          <dgm:bulletEnabled val="1"/>
        </dgm:presLayoutVars>
      </dgm:prSet>
      <dgm:spPr/>
      <dgm:t>
        <a:bodyPr/>
        <a:lstStyle/>
        <a:p>
          <a:endParaRPr lang="zh-TW" altLang="en-US"/>
        </a:p>
      </dgm:t>
    </dgm:pt>
    <dgm:pt modelId="{AD0799BB-E7C7-4BFC-844C-4F938D341451}" type="pres">
      <dgm:prSet presAssocID="{F545A190-527E-4989-B9C5-8CBF64B8AE83}" presName="rect2ParTxNoCh" presStyleLbl="alignAcc1" presStyleIdx="2" presStyleCnt="3">
        <dgm:presLayoutVars>
          <dgm:chMax val="1"/>
          <dgm:bulletEnabled val="1"/>
        </dgm:presLayoutVars>
      </dgm:prSet>
      <dgm:spPr/>
      <dgm:t>
        <a:bodyPr/>
        <a:lstStyle/>
        <a:p>
          <a:endParaRPr lang="zh-TW" altLang="en-US"/>
        </a:p>
      </dgm:t>
    </dgm:pt>
    <dgm:pt modelId="{9493EF79-5A9E-493E-9D01-86B58B7C5130}" type="pres">
      <dgm:prSet presAssocID="{86062E8D-49AE-4F3A-8930-953CE9442088}" presName="rect3ParTxNoCh" presStyleLbl="alignAcc1" presStyleIdx="2" presStyleCnt="3">
        <dgm:presLayoutVars>
          <dgm:chMax val="1"/>
          <dgm:bulletEnabled val="1"/>
        </dgm:presLayoutVars>
      </dgm:prSet>
      <dgm:spPr/>
      <dgm:t>
        <a:bodyPr/>
        <a:lstStyle/>
        <a:p>
          <a:endParaRPr lang="zh-TW" altLang="en-US"/>
        </a:p>
      </dgm:t>
    </dgm:pt>
  </dgm:ptLst>
  <dgm:cxnLst>
    <dgm:cxn modelId="{D5197954-B577-4FC4-A8F9-31579CE25B01}" srcId="{15CE3BA5-A5B3-43FD-8A3F-E729D079B0EC}" destId="{F20D6C38-DA4A-4F57-8FC5-FAB6DB60B2B6}" srcOrd="0" destOrd="0" parTransId="{4F2517BC-A679-43CD-A32F-ACAF3D12FF1C}" sibTransId="{617B8C45-137F-4542-97E2-10A7DCC5BD8C}"/>
    <dgm:cxn modelId="{47EDF82C-4C63-43A4-9864-9B8F54471DDB}" type="presOf" srcId="{F20D6C38-DA4A-4F57-8FC5-FAB6DB60B2B6}" destId="{AF74FDCF-9D2A-429F-8B12-AAD0C1222C86}" srcOrd="1" destOrd="0" presId="urn:microsoft.com/office/officeart/2005/8/layout/target3"/>
    <dgm:cxn modelId="{6ABCBC66-5531-42D6-B300-CC5BFE2BEFAE}" type="presOf" srcId="{15CE3BA5-A5B3-43FD-8A3F-E729D079B0EC}" destId="{ABA0D27B-1F22-400F-B6C9-D4543B4B390B}" srcOrd="0" destOrd="0" presId="urn:microsoft.com/office/officeart/2005/8/layout/target3"/>
    <dgm:cxn modelId="{C146CA0D-886E-470D-A4AF-3BB650E86A02}" type="presOf" srcId="{F20D6C38-DA4A-4F57-8FC5-FAB6DB60B2B6}" destId="{B45C4F97-275F-4593-AD68-52457F0EB434}" srcOrd="0" destOrd="0" presId="urn:microsoft.com/office/officeart/2005/8/layout/target3"/>
    <dgm:cxn modelId="{27323C52-34C9-4A6C-8AAF-26F6FA99654A}" type="presOf" srcId="{F545A190-527E-4989-B9C5-8CBF64B8AE83}" destId="{AD0799BB-E7C7-4BFC-844C-4F938D341451}" srcOrd="1" destOrd="0" presId="urn:microsoft.com/office/officeart/2005/8/layout/target3"/>
    <dgm:cxn modelId="{82708CA7-1157-4EA3-BDC1-CFB721CC33E7}" type="presOf" srcId="{86062E8D-49AE-4F3A-8930-953CE9442088}" destId="{4EC6CA3E-C096-46BA-BF22-878873EC5FC5}" srcOrd="0" destOrd="0" presId="urn:microsoft.com/office/officeart/2005/8/layout/target3"/>
    <dgm:cxn modelId="{A9889AF4-628B-4379-BA8A-102E0806A898}" srcId="{15CE3BA5-A5B3-43FD-8A3F-E729D079B0EC}" destId="{86062E8D-49AE-4F3A-8930-953CE9442088}" srcOrd="2" destOrd="0" parTransId="{A467A036-3BE4-4CDC-8F3F-3BE4F1E508EC}" sibTransId="{14F7D474-9A00-4B18-88AE-7CFAEC7CF270}"/>
    <dgm:cxn modelId="{25493006-9D37-43BE-8A67-56701506C386}" srcId="{15CE3BA5-A5B3-43FD-8A3F-E729D079B0EC}" destId="{F545A190-527E-4989-B9C5-8CBF64B8AE83}" srcOrd="1" destOrd="0" parTransId="{2E4533EA-DF1F-4BED-8B26-8B4061673422}" sibTransId="{46E8A9CA-5BA0-4209-9C2F-1C273050C938}"/>
    <dgm:cxn modelId="{F03F0801-777E-4E99-A8BF-152CD3FA9CFA}" type="presOf" srcId="{86062E8D-49AE-4F3A-8930-953CE9442088}" destId="{9493EF79-5A9E-493E-9D01-86B58B7C5130}" srcOrd="1" destOrd="0" presId="urn:microsoft.com/office/officeart/2005/8/layout/target3"/>
    <dgm:cxn modelId="{7A65726B-8FED-4D71-B6AC-77D5B12BD7C6}" type="presOf" srcId="{F545A190-527E-4989-B9C5-8CBF64B8AE83}" destId="{AFC8FD24-5F89-4983-A70D-D9B9A20C7171}" srcOrd="0" destOrd="0" presId="urn:microsoft.com/office/officeart/2005/8/layout/target3"/>
    <dgm:cxn modelId="{4CB04B65-CB0B-4DFB-AF3F-681CC5578A2C}" type="presParOf" srcId="{ABA0D27B-1F22-400F-B6C9-D4543B4B390B}" destId="{80026027-6920-4CED-9E8B-FCB5A6BBEBDF}" srcOrd="0" destOrd="0" presId="urn:microsoft.com/office/officeart/2005/8/layout/target3"/>
    <dgm:cxn modelId="{E3AE3286-02C1-451A-91E7-9326C55C1042}" type="presParOf" srcId="{ABA0D27B-1F22-400F-B6C9-D4543B4B390B}" destId="{4E161B4F-DE5C-41A1-93CD-AF7D38ABB7AE}" srcOrd="1" destOrd="0" presId="urn:microsoft.com/office/officeart/2005/8/layout/target3"/>
    <dgm:cxn modelId="{E9A866A4-A737-449E-BBAB-E1458048198A}" type="presParOf" srcId="{ABA0D27B-1F22-400F-B6C9-D4543B4B390B}" destId="{B45C4F97-275F-4593-AD68-52457F0EB434}" srcOrd="2" destOrd="0" presId="urn:microsoft.com/office/officeart/2005/8/layout/target3"/>
    <dgm:cxn modelId="{996ACED3-069B-424A-A534-275304112D36}" type="presParOf" srcId="{ABA0D27B-1F22-400F-B6C9-D4543B4B390B}" destId="{3F12CEC8-6331-46EE-A313-75EDE412A489}" srcOrd="3" destOrd="0" presId="urn:microsoft.com/office/officeart/2005/8/layout/target3"/>
    <dgm:cxn modelId="{78F2D0C9-0DEB-45F6-9491-1C1952F355CA}" type="presParOf" srcId="{ABA0D27B-1F22-400F-B6C9-D4543B4B390B}" destId="{123E7046-116A-4E18-9E1E-117915D41C5F}" srcOrd="4" destOrd="0" presId="urn:microsoft.com/office/officeart/2005/8/layout/target3"/>
    <dgm:cxn modelId="{1253B6C7-55B5-4C39-BB33-A62BB56EED50}" type="presParOf" srcId="{ABA0D27B-1F22-400F-B6C9-D4543B4B390B}" destId="{AFC8FD24-5F89-4983-A70D-D9B9A20C7171}" srcOrd="5" destOrd="0" presId="urn:microsoft.com/office/officeart/2005/8/layout/target3"/>
    <dgm:cxn modelId="{B2DAF1B1-75ED-46C1-A227-0E4A2133384A}" type="presParOf" srcId="{ABA0D27B-1F22-400F-B6C9-D4543B4B390B}" destId="{6D3EDF7C-4706-47BB-9639-6126103C1534}" srcOrd="6" destOrd="0" presId="urn:microsoft.com/office/officeart/2005/8/layout/target3"/>
    <dgm:cxn modelId="{058FBF5F-F92A-4867-BB87-9E3128C9706F}" type="presParOf" srcId="{ABA0D27B-1F22-400F-B6C9-D4543B4B390B}" destId="{0042765B-2D06-4074-8AA1-D43570F737E1}" srcOrd="7" destOrd="0" presId="urn:microsoft.com/office/officeart/2005/8/layout/target3"/>
    <dgm:cxn modelId="{DA120348-58E1-421C-9EDC-0DEF7FE27435}" type="presParOf" srcId="{ABA0D27B-1F22-400F-B6C9-D4543B4B390B}" destId="{4EC6CA3E-C096-46BA-BF22-878873EC5FC5}" srcOrd="8" destOrd="0" presId="urn:microsoft.com/office/officeart/2005/8/layout/target3"/>
    <dgm:cxn modelId="{5AF2A325-3556-47E1-AC33-D8A359045704}" type="presParOf" srcId="{ABA0D27B-1F22-400F-B6C9-D4543B4B390B}" destId="{AF74FDCF-9D2A-429F-8B12-AAD0C1222C86}" srcOrd="9" destOrd="0" presId="urn:microsoft.com/office/officeart/2005/8/layout/target3"/>
    <dgm:cxn modelId="{83B679B2-19C1-4510-9140-2A9D743F5A89}" type="presParOf" srcId="{ABA0D27B-1F22-400F-B6C9-D4543B4B390B}" destId="{AD0799BB-E7C7-4BFC-844C-4F938D341451}" srcOrd="10" destOrd="0" presId="urn:microsoft.com/office/officeart/2005/8/layout/target3"/>
    <dgm:cxn modelId="{07470994-F7F2-4A7C-A03E-B778BD476463}" type="presParOf" srcId="{ABA0D27B-1F22-400F-B6C9-D4543B4B390B}" destId="{9493EF79-5A9E-493E-9D01-86B58B7C5130}"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CABE43-E066-42A0-A8C8-BDD580A0C0DB}" type="doc">
      <dgm:prSet loTypeId="urn:microsoft.com/office/officeart/2005/8/layout/vList4" loCatId="list" qsTypeId="urn:microsoft.com/office/officeart/2005/8/quickstyle/simple3" qsCatId="simple" csTypeId="urn:microsoft.com/office/officeart/2005/8/colors/colorful2" csCatId="colorful" phldr="1"/>
      <dgm:spPr/>
      <dgm:t>
        <a:bodyPr/>
        <a:lstStyle/>
        <a:p>
          <a:endParaRPr lang="zh-TW" altLang="en-US"/>
        </a:p>
      </dgm:t>
    </dgm:pt>
    <dgm:pt modelId="{0A838FAF-F488-4123-921F-05C8EB50F677}">
      <dgm:prSet custT="1"/>
      <dgm:spPr>
        <a:solidFill>
          <a:srgbClr val="BCE292"/>
        </a:solidFill>
      </dgm:spPr>
      <dgm:t>
        <a:bodyPr/>
        <a:lstStyle/>
        <a:p>
          <a:pPr rtl="0"/>
          <a:r>
            <a:rPr lang="zh-TW" altLang="en-US" sz="1800" b="1" dirty="0" smtClean="0">
              <a:effectLst>
                <a:outerShdw blurRad="38100" dist="38100" dir="2700000" algn="tl">
                  <a:srgbClr val="000000">
                    <a:alpha val="43137"/>
                  </a:srgbClr>
                </a:outerShdw>
              </a:effectLst>
            </a:rPr>
            <a:t>全面感知</a:t>
          </a:r>
          <a:endParaRPr lang="zh-TW" altLang="en-US" sz="1800" b="1" dirty="0">
            <a:effectLst>
              <a:outerShdw blurRad="38100" dist="38100" dir="2700000" algn="tl">
                <a:srgbClr val="000000">
                  <a:alpha val="43137"/>
                </a:srgbClr>
              </a:outerShdw>
            </a:effectLst>
            <a:latin typeface="+mj-ea"/>
            <a:ea typeface="+mj-ea"/>
          </a:endParaRPr>
        </a:p>
      </dgm:t>
    </dgm:pt>
    <dgm:pt modelId="{7750BC98-BFA3-403A-A04F-8D12C2158BA3}" type="parTrans" cxnId="{24EE8BB7-DA87-47B9-9F66-39E29E4FEC01}">
      <dgm:prSet/>
      <dgm:spPr/>
      <dgm:t>
        <a:bodyPr/>
        <a:lstStyle/>
        <a:p>
          <a:endParaRPr lang="zh-TW" altLang="en-US"/>
        </a:p>
      </dgm:t>
    </dgm:pt>
    <dgm:pt modelId="{0780D8B8-25B1-4546-8401-E38051AF7E49}" type="sibTrans" cxnId="{24EE8BB7-DA87-47B9-9F66-39E29E4FEC01}">
      <dgm:prSet/>
      <dgm:spPr/>
      <dgm:t>
        <a:bodyPr/>
        <a:lstStyle/>
        <a:p>
          <a:endParaRPr lang="zh-TW" altLang="en-US"/>
        </a:p>
      </dgm:t>
    </dgm:pt>
    <dgm:pt modelId="{304C86EC-CD32-4E31-A192-54A7F3005A1E}">
      <dgm:prSet custT="1"/>
      <dgm:spPr>
        <a:solidFill>
          <a:srgbClr val="FFE79B"/>
        </a:solidFill>
      </dgm:spPr>
      <dgm:t>
        <a:bodyPr/>
        <a:lstStyle/>
        <a:p>
          <a:pPr rtl="0"/>
          <a:r>
            <a:rPr lang="zh-TW" altLang="en-US" sz="1800" b="1" dirty="0" smtClean="0">
              <a:effectLst>
                <a:outerShdw blurRad="38100" dist="38100" dir="2700000" algn="tl">
                  <a:srgbClr val="000000">
                    <a:alpha val="43137"/>
                  </a:srgbClr>
                </a:outerShdw>
              </a:effectLst>
            </a:rPr>
            <a:t>可靠傳遞</a:t>
          </a:r>
          <a:endParaRPr lang="zh-TW" altLang="en-US" sz="1800" b="1" dirty="0">
            <a:effectLst>
              <a:outerShdw blurRad="38100" dist="38100" dir="2700000" algn="tl">
                <a:srgbClr val="000000">
                  <a:alpha val="43137"/>
                </a:srgbClr>
              </a:outerShdw>
            </a:effectLst>
            <a:latin typeface="+mj-ea"/>
            <a:ea typeface="+mj-ea"/>
          </a:endParaRPr>
        </a:p>
      </dgm:t>
    </dgm:pt>
    <dgm:pt modelId="{826A6EB3-2650-4BD1-A6A2-16093A6C663A}" type="parTrans" cxnId="{538F82E7-F475-4B47-AEC6-0F4B70429617}">
      <dgm:prSet/>
      <dgm:spPr/>
      <dgm:t>
        <a:bodyPr/>
        <a:lstStyle/>
        <a:p>
          <a:endParaRPr lang="zh-TW" altLang="en-US"/>
        </a:p>
      </dgm:t>
    </dgm:pt>
    <dgm:pt modelId="{E6623162-8E20-427A-BB3E-D8AB32CDEEDF}" type="sibTrans" cxnId="{538F82E7-F475-4B47-AEC6-0F4B70429617}">
      <dgm:prSet/>
      <dgm:spPr/>
      <dgm:t>
        <a:bodyPr/>
        <a:lstStyle/>
        <a:p>
          <a:endParaRPr lang="zh-TW" altLang="en-US"/>
        </a:p>
      </dgm:t>
    </dgm:pt>
    <dgm:pt modelId="{498DBEE4-784A-4BBB-ACF0-7CE7218C43EC}">
      <dgm:prSet custT="1"/>
      <dgm:spPr>
        <a:solidFill>
          <a:srgbClr val="FFA7A7"/>
        </a:solidFill>
      </dgm:spPr>
      <dgm:t>
        <a:bodyPr/>
        <a:lstStyle/>
        <a:p>
          <a:pPr rtl="0"/>
          <a:r>
            <a:rPr lang="zh-TW" altLang="en-US" sz="1800" b="1" dirty="0" smtClean="0">
              <a:effectLst>
                <a:outerShdw blurRad="38100" dist="38100" dir="2700000" algn="tl">
                  <a:srgbClr val="000000">
                    <a:alpha val="43137"/>
                  </a:srgbClr>
                </a:outerShdw>
              </a:effectLst>
            </a:rPr>
            <a:t>智能處理</a:t>
          </a:r>
          <a:endParaRPr lang="zh-TW" altLang="en-US" sz="1800" b="1" dirty="0">
            <a:effectLst>
              <a:outerShdw blurRad="38100" dist="38100" dir="2700000" algn="tl">
                <a:srgbClr val="000000">
                  <a:alpha val="43137"/>
                </a:srgbClr>
              </a:outerShdw>
            </a:effectLst>
            <a:latin typeface="+mj-ea"/>
            <a:ea typeface="+mj-ea"/>
          </a:endParaRPr>
        </a:p>
      </dgm:t>
    </dgm:pt>
    <dgm:pt modelId="{46DA19D8-BA40-444C-885D-6C3B24BC8338}" type="parTrans" cxnId="{9AF05CE0-B368-4093-B7F4-045DBDC02642}">
      <dgm:prSet/>
      <dgm:spPr/>
      <dgm:t>
        <a:bodyPr/>
        <a:lstStyle/>
        <a:p>
          <a:endParaRPr lang="zh-TW" altLang="en-US"/>
        </a:p>
      </dgm:t>
    </dgm:pt>
    <dgm:pt modelId="{DF059E25-26B3-45D3-BEBB-B974DD729077}" type="sibTrans" cxnId="{9AF05CE0-B368-4093-B7F4-045DBDC02642}">
      <dgm:prSet/>
      <dgm:spPr/>
      <dgm:t>
        <a:bodyPr/>
        <a:lstStyle/>
        <a:p>
          <a:endParaRPr lang="zh-TW" altLang="en-US"/>
        </a:p>
      </dgm:t>
    </dgm:pt>
    <dgm:pt modelId="{E1496FB9-C487-4266-9A70-8EC62C4C88D0}">
      <dgm:prSet custT="1"/>
      <dgm:spPr>
        <a:solidFill>
          <a:srgbClr val="FFA7A7"/>
        </a:solidFill>
      </dgm:spPr>
      <dgm:t>
        <a:bodyPr/>
        <a:lstStyle/>
        <a:p>
          <a:pPr rtl="0"/>
          <a:r>
            <a:rPr lang="zh-TW" sz="1800" dirty="0" smtClean="0"/>
            <a:t>對</a:t>
          </a:r>
          <a:r>
            <a:rPr lang="zh-TW" altLang="en-US" sz="1800" dirty="0" smtClean="0"/>
            <a:t>大</a:t>
          </a:r>
          <a:r>
            <a:rPr lang="zh-TW" sz="1800" dirty="0" smtClean="0"/>
            <a:t>量的</a:t>
          </a:r>
          <a:r>
            <a:rPr lang="zh-TW" sz="1800" b="1" dirty="0" smtClean="0"/>
            <a:t>數據</a:t>
          </a:r>
          <a:r>
            <a:rPr lang="zh-TW" sz="1800" dirty="0" smtClean="0"/>
            <a:t>和</a:t>
          </a:r>
          <a:r>
            <a:rPr lang="zh-TW" sz="1800" b="1" dirty="0" smtClean="0"/>
            <a:t>信息</a:t>
          </a:r>
          <a:r>
            <a:rPr lang="zh-TW" sz="1800" dirty="0" smtClean="0"/>
            <a:t>進行</a:t>
          </a:r>
          <a:r>
            <a:rPr lang="zh-TW" sz="1800" b="1" dirty="0" smtClean="0">
              <a:solidFill>
                <a:srgbClr val="FF0000"/>
              </a:solidFill>
            </a:rPr>
            <a:t>分析</a:t>
          </a:r>
          <a:r>
            <a:rPr lang="zh-TW" sz="1800" dirty="0" smtClean="0"/>
            <a:t>和</a:t>
          </a:r>
          <a:r>
            <a:rPr lang="zh-TW" sz="1800" b="1" dirty="0" smtClean="0">
              <a:solidFill>
                <a:srgbClr val="FF0000"/>
              </a:solidFill>
            </a:rPr>
            <a:t>處理</a:t>
          </a:r>
          <a:r>
            <a:rPr lang="en-US" sz="1800" dirty="0" smtClean="0"/>
            <a:t>,</a:t>
          </a:r>
          <a:r>
            <a:rPr lang="zh-TW" sz="1800" dirty="0" smtClean="0"/>
            <a:t>對物體實施智能化的控制。</a:t>
          </a:r>
          <a:endParaRPr lang="zh-TW" altLang="en-US" sz="1800" b="1" dirty="0">
            <a:effectLst>
              <a:outerShdw blurRad="38100" dist="38100" dir="2700000" algn="tl">
                <a:srgbClr val="000000">
                  <a:alpha val="43137"/>
                </a:srgbClr>
              </a:outerShdw>
            </a:effectLst>
            <a:latin typeface="+mj-ea"/>
            <a:ea typeface="+mj-ea"/>
          </a:endParaRPr>
        </a:p>
      </dgm:t>
    </dgm:pt>
    <dgm:pt modelId="{AAABF0C1-B535-496A-9852-DB62ADE5E0CF}" type="parTrans" cxnId="{31ECED3F-BE1E-4E60-BE1C-A698B936A284}">
      <dgm:prSet/>
      <dgm:spPr/>
      <dgm:t>
        <a:bodyPr/>
        <a:lstStyle/>
        <a:p>
          <a:endParaRPr lang="zh-TW" altLang="en-US"/>
        </a:p>
      </dgm:t>
    </dgm:pt>
    <dgm:pt modelId="{B319830D-FB96-433D-9B0C-41D086125655}" type="sibTrans" cxnId="{31ECED3F-BE1E-4E60-BE1C-A698B936A284}">
      <dgm:prSet/>
      <dgm:spPr/>
      <dgm:t>
        <a:bodyPr/>
        <a:lstStyle/>
        <a:p>
          <a:endParaRPr lang="zh-TW" altLang="en-US"/>
        </a:p>
      </dgm:t>
    </dgm:pt>
    <dgm:pt modelId="{3B0D9839-1A39-4723-AE0A-9BAF742FEE6E}">
      <dgm:prSet custT="1"/>
      <dgm:spPr>
        <a:solidFill>
          <a:srgbClr val="BCE292"/>
        </a:solidFill>
      </dgm:spPr>
      <dgm:t>
        <a:bodyPr/>
        <a:lstStyle/>
        <a:p>
          <a:pPr rtl="0"/>
          <a:r>
            <a:rPr lang="zh-TW" altLang="en-US" sz="1800" dirty="0" smtClean="0"/>
            <a:t>利用感測器、二維碼等隨時隨地</a:t>
          </a:r>
          <a:r>
            <a:rPr lang="zh-TW" altLang="en-US" sz="1800" dirty="0" smtClean="0">
              <a:solidFill>
                <a:srgbClr val="FF0000"/>
              </a:solidFill>
            </a:rPr>
            <a:t>獲取物體</a:t>
          </a:r>
          <a:r>
            <a:rPr lang="zh-TW" altLang="en-US" sz="1800" dirty="0" smtClean="0"/>
            <a:t>的</a:t>
          </a:r>
          <a:r>
            <a:rPr lang="zh-TW" altLang="en-US" sz="1800" dirty="0" smtClean="0">
              <a:solidFill>
                <a:srgbClr val="FF0000"/>
              </a:solidFill>
            </a:rPr>
            <a:t>信息</a:t>
          </a:r>
          <a:r>
            <a:rPr lang="zh-TW" altLang="en-US" sz="1800" dirty="0" smtClean="0"/>
            <a:t>。</a:t>
          </a:r>
          <a:endParaRPr lang="zh-TW" altLang="en-US" sz="1800" b="1" dirty="0">
            <a:effectLst>
              <a:outerShdw blurRad="38100" dist="38100" dir="2700000" algn="tl">
                <a:srgbClr val="000000">
                  <a:alpha val="43137"/>
                </a:srgbClr>
              </a:outerShdw>
            </a:effectLst>
            <a:latin typeface="+mj-ea"/>
            <a:ea typeface="+mj-ea"/>
          </a:endParaRPr>
        </a:p>
      </dgm:t>
    </dgm:pt>
    <dgm:pt modelId="{F8737926-3EA0-487B-8499-89CD8252D62A}" type="sibTrans" cxnId="{C9CB23ED-3A8D-4427-8A99-0C1550375A5A}">
      <dgm:prSet/>
      <dgm:spPr/>
      <dgm:t>
        <a:bodyPr/>
        <a:lstStyle/>
        <a:p>
          <a:endParaRPr lang="zh-TW" altLang="en-US"/>
        </a:p>
      </dgm:t>
    </dgm:pt>
    <dgm:pt modelId="{6380B695-7AC2-4A3C-9514-4CF5C637DC71}" type="parTrans" cxnId="{C9CB23ED-3A8D-4427-8A99-0C1550375A5A}">
      <dgm:prSet/>
      <dgm:spPr/>
      <dgm:t>
        <a:bodyPr/>
        <a:lstStyle/>
        <a:p>
          <a:endParaRPr lang="zh-TW" altLang="en-US"/>
        </a:p>
      </dgm:t>
    </dgm:pt>
    <dgm:pt modelId="{FA5C2C9B-2E1D-4BFD-8CC2-1B5F6C0A9C73}">
      <dgm:prSet custT="1"/>
      <dgm:spPr>
        <a:solidFill>
          <a:srgbClr val="FFE79B"/>
        </a:solidFill>
      </dgm:spPr>
      <dgm:t>
        <a:bodyPr/>
        <a:lstStyle/>
        <a:p>
          <a:pPr rtl="0"/>
          <a:r>
            <a:rPr lang="zh-TW" sz="1800" dirty="0" smtClean="0"/>
            <a:t>通過</a:t>
          </a:r>
          <a:r>
            <a:rPr lang="zh-TW" sz="1800" b="1" dirty="0" smtClean="0"/>
            <a:t>電信網路</a:t>
          </a:r>
          <a:r>
            <a:rPr lang="zh-TW" sz="1800" dirty="0" smtClean="0"/>
            <a:t>與</a:t>
          </a:r>
          <a:r>
            <a:rPr lang="zh-TW" sz="1800" b="1" dirty="0" smtClean="0"/>
            <a:t>互聯網</a:t>
          </a:r>
          <a:r>
            <a:rPr lang="zh-TW" sz="1800" dirty="0" smtClean="0"/>
            <a:t>的</a:t>
          </a:r>
          <a:r>
            <a:rPr lang="zh-TW" sz="1800" b="1" dirty="0" smtClean="0">
              <a:solidFill>
                <a:srgbClr val="FF0000"/>
              </a:solidFill>
            </a:rPr>
            <a:t>融合</a:t>
          </a:r>
          <a:r>
            <a:rPr lang="en-US" sz="1800" dirty="0" smtClean="0"/>
            <a:t>,</a:t>
          </a:r>
          <a:r>
            <a:rPr lang="zh-TW" sz="1800" dirty="0" smtClean="0"/>
            <a:t>將物體的信息</a:t>
          </a:r>
          <a:r>
            <a:rPr lang="zh-TW" sz="1800" b="1" dirty="0" smtClean="0">
              <a:solidFill>
                <a:srgbClr val="FF0000"/>
              </a:solidFill>
            </a:rPr>
            <a:t>準確</a:t>
          </a:r>
          <a:r>
            <a:rPr lang="zh-TW" sz="1800" dirty="0" smtClean="0"/>
            <a:t>地</a:t>
          </a:r>
          <a:r>
            <a:rPr lang="zh-TW" altLang="en-US" sz="1800" b="1" dirty="0" smtClean="0">
              <a:solidFill>
                <a:srgbClr val="FF0000"/>
              </a:solidFill>
            </a:rPr>
            <a:t>傳遞</a:t>
          </a:r>
          <a:r>
            <a:rPr lang="zh-TW" sz="1800" b="1" dirty="0" smtClean="0">
              <a:solidFill>
                <a:srgbClr val="FF0000"/>
              </a:solidFill>
            </a:rPr>
            <a:t>出去</a:t>
          </a:r>
          <a:r>
            <a:rPr lang="zh-TW" altLang="en-US" sz="1800" dirty="0" smtClean="0">
              <a:solidFill>
                <a:srgbClr val="FF0000"/>
              </a:solidFill>
            </a:rPr>
            <a:t>。</a:t>
          </a:r>
          <a:endParaRPr lang="zh-TW" altLang="en-US" sz="1800" b="1" dirty="0">
            <a:solidFill>
              <a:srgbClr val="FF0000"/>
            </a:solidFill>
            <a:latin typeface="+mj-ea"/>
            <a:ea typeface="+mj-ea"/>
          </a:endParaRPr>
        </a:p>
      </dgm:t>
    </dgm:pt>
    <dgm:pt modelId="{A0CB1A51-085B-4FCB-B5E1-585F2D980624}" type="sibTrans" cxnId="{4D89E1B3-1B28-4E2C-B27E-05711C97311F}">
      <dgm:prSet/>
      <dgm:spPr/>
      <dgm:t>
        <a:bodyPr/>
        <a:lstStyle/>
        <a:p>
          <a:endParaRPr lang="zh-TW" altLang="en-US"/>
        </a:p>
      </dgm:t>
    </dgm:pt>
    <dgm:pt modelId="{E90F26E0-56F7-48E7-8388-B9306752B18D}" type="parTrans" cxnId="{4D89E1B3-1B28-4E2C-B27E-05711C97311F}">
      <dgm:prSet/>
      <dgm:spPr/>
      <dgm:t>
        <a:bodyPr/>
        <a:lstStyle/>
        <a:p>
          <a:endParaRPr lang="zh-TW" altLang="en-US"/>
        </a:p>
      </dgm:t>
    </dgm:pt>
    <dgm:pt modelId="{47F15EC0-022F-4E73-8906-183ABA483014}" type="pres">
      <dgm:prSet presAssocID="{2BCABE43-E066-42A0-A8C8-BDD580A0C0DB}" presName="linear" presStyleCnt="0">
        <dgm:presLayoutVars>
          <dgm:dir/>
          <dgm:resizeHandles val="exact"/>
        </dgm:presLayoutVars>
      </dgm:prSet>
      <dgm:spPr/>
      <dgm:t>
        <a:bodyPr/>
        <a:lstStyle/>
        <a:p>
          <a:endParaRPr lang="zh-TW" altLang="en-US"/>
        </a:p>
      </dgm:t>
    </dgm:pt>
    <dgm:pt modelId="{953CB1C6-71C9-4637-9E0E-A9B86D75D372}" type="pres">
      <dgm:prSet presAssocID="{0A838FAF-F488-4123-921F-05C8EB50F677}" presName="comp" presStyleCnt="0"/>
      <dgm:spPr/>
      <dgm:t>
        <a:bodyPr/>
        <a:lstStyle/>
        <a:p>
          <a:endParaRPr lang="zh-TW" altLang="en-US"/>
        </a:p>
      </dgm:t>
    </dgm:pt>
    <dgm:pt modelId="{9694995B-6BEF-47D9-8E68-475C546781F6}" type="pres">
      <dgm:prSet presAssocID="{0A838FAF-F488-4123-921F-05C8EB50F677}" presName="box" presStyleLbl="node1" presStyleIdx="0" presStyleCnt="3" custScaleX="100000" custLinFactNeighborX="0" custLinFactNeighborY="-5035"/>
      <dgm:spPr/>
      <dgm:t>
        <a:bodyPr/>
        <a:lstStyle/>
        <a:p>
          <a:endParaRPr lang="zh-TW" altLang="en-US"/>
        </a:p>
      </dgm:t>
    </dgm:pt>
    <dgm:pt modelId="{9FD904E6-95D8-42C4-B4DE-D5B4787E5901}" type="pres">
      <dgm:prSet presAssocID="{0A838FAF-F488-4123-921F-05C8EB50F677}"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dgm:spPr>
      <dgm:t>
        <a:bodyPr/>
        <a:lstStyle/>
        <a:p>
          <a:endParaRPr lang="zh-TW" altLang="en-US"/>
        </a:p>
      </dgm:t>
    </dgm:pt>
    <dgm:pt modelId="{74856E6A-BD97-45BC-8E64-99383A0DDDCF}" type="pres">
      <dgm:prSet presAssocID="{0A838FAF-F488-4123-921F-05C8EB50F677}" presName="text" presStyleLbl="node1" presStyleIdx="0" presStyleCnt="3">
        <dgm:presLayoutVars>
          <dgm:bulletEnabled val="1"/>
        </dgm:presLayoutVars>
      </dgm:prSet>
      <dgm:spPr/>
      <dgm:t>
        <a:bodyPr/>
        <a:lstStyle/>
        <a:p>
          <a:endParaRPr lang="zh-TW" altLang="en-US"/>
        </a:p>
      </dgm:t>
    </dgm:pt>
    <dgm:pt modelId="{E5E38A84-191B-4D47-B7B9-D00925622803}" type="pres">
      <dgm:prSet presAssocID="{0780D8B8-25B1-4546-8401-E38051AF7E49}" presName="spacer" presStyleCnt="0"/>
      <dgm:spPr/>
      <dgm:t>
        <a:bodyPr/>
        <a:lstStyle/>
        <a:p>
          <a:endParaRPr lang="zh-TW" altLang="en-US"/>
        </a:p>
      </dgm:t>
    </dgm:pt>
    <dgm:pt modelId="{805EA146-AEB6-4AF7-AB91-8551000B7704}" type="pres">
      <dgm:prSet presAssocID="{304C86EC-CD32-4E31-A192-54A7F3005A1E}" presName="comp" presStyleCnt="0"/>
      <dgm:spPr/>
      <dgm:t>
        <a:bodyPr/>
        <a:lstStyle/>
        <a:p>
          <a:endParaRPr lang="zh-TW" altLang="en-US"/>
        </a:p>
      </dgm:t>
    </dgm:pt>
    <dgm:pt modelId="{CF7D6C5E-6E19-4D8E-9A1D-7875E49F4B2A}" type="pres">
      <dgm:prSet presAssocID="{304C86EC-CD32-4E31-A192-54A7F3005A1E}" presName="box" presStyleLbl="node1" presStyleIdx="1" presStyleCnt="3" custScaleY="97047" custLinFactNeighborY="831"/>
      <dgm:spPr/>
      <dgm:t>
        <a:bodyPr/>
        <a:lstStyle/>
        <a:p>
          <a:endParaRPr lang="zh-TW" altLang="en-US"/>
        </a:p>
      </dgm:t>
    </dgm:pt>
    <dgm:pt modelId="{4987B394-BD9B-4BB4-9316-903581F9398A}" type="pres">
      <dgm:prSet presAssocID="{304C86EC-CD32-4E31-A192-54A7F3005A1E}" presName="img"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dgm:spPr>
      <dgm:t>
        <a:bodyPr/>
        <a:lstStyle/>
        <a:p>
          <a:endParaRPr lang="zh-TW" altLang="en-US"/>
        </a:p>
      </dgm:t>
    </dgm:pt>
    <dgm:pt modelId="{59CC0E1C-6EE3-49C7-B2F6-C308D22A7374}" type="pres">
      <dgm:prSet presAssocID="{304C86EC-CD32-4E31-A192-54A7F3005A1E}" presName="text" presStyleLbl="node1" presStyleIdx="1" presStyleCnt="3">
        <dgm:presLayoutVars>
          <dgm:bulletEnabled val="1"/>
        </dgm:presLayoutVars>
      </dgm:prSet>
      <dgm:spPr/>
      <dgm:t>
        <a:bodyPr/>
        <a:lstStyle/>
        <a:p>
          <a:endParaRPr lang="zh-TW" altLang="en-US"/>
        </a:p>
      </dgm:t>
    </dgm:pt>
    <dgm:pt modelId="{BFC5F2D5-71B6-4637-BC73-DE9F4CF2FD0C}" type="pres">
      <dgm:prSet presAssocID="{E6623162-8E20-427A-BB3E-D8AB32CDEEDF}" presName="spacer" presStyleCnt="0"/>
      <dgm:spPr/>
      <dgm:t>
        <a:bodyPr/>
        <a:lstStyle/>
        <a:p>
          <a:endParaRPr lang="zh-TW" altLang="en-US"/>
        </a:p>
      </dgm:t>
    </dgm:pt>
    <dgm:pt modelId="{EADBC763-F744-44D7-A2B1-73719C39E4B5}" type="pres">
      <dgm:prSet presAssocID="{498DBEE4-784A-4BBB-ACF0-7CE7218C43EC}" presName="comp" presStyleCnt="0"/>
      <dgm:spPr/>
      <dgm:t>
        <a:bodyPr/>
        <a:lstStyle/>
        <a:p>
          <a:endParaRPr lang="zh-TW" altLang="en-US"/>
        </a:p>
      </dgm:t>
    </dgm:pt>
    <dgm:pt modelId="{70744A62-E9DD-4AEE-9F7C-7C4EE2B91D8E}" type="pres">
      <dgm:prSet presAssocID="{498DBEE4-784A-4BBB-ACF0-7CE7218C43EC}" presName="box" presStyleLbl="node1" presStyleIdx="2" presStyleCnt="3" custScaleY="97047" custLinFactNeighborY="831"/>
      <dgm:spPr/>
      <dgm:t>
        <a:bodyPr/>
        <a:lstStyle/>
        <a:p>
          <a:endParaRPr lang="zh-TW" altLang="en-US"/>
        </a:p>
      </dgm:t>
    </dgm:pt>
    <dgm:pt modelId="{E0422CE4-CBAF-4381-8611-CF797C165CC3}" type="pres">
      <dgm:prSet presAssocID="{498DBEE4-784A-4BBB-ACF0-7CE7218C43EC}" presName="img"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t>
        <a:bodyPr/>
        <a:lstStyle/>
        <a:p>
          <a:endParaRPr lang="zh-TW" altLang="en-US"/>
        </a:p>
      </dgm:t>
    </dgm:pt>
    <dgm:pt modelId="{C5BC1052-495C-40C0-AA90-E38A6AE03635}" type="pres">
      <dgm:prSet presAssocID="{498DBEE4-784A-4BBB-ACF0-7CE7218C43EC}" presName="text" presStyleLbl="node1" presStyleIdx="2" presStyleCnt="3">
        <dgm:presLayoutVars>
          <dgm:bulletEnabled val="1"/>
        </dgm:presLayoutVars>
      </dgm:prSet>
      <dgm:spPr/>
      <dgm:t>
        <a:bodyPr/>
        <a:lstStyle/>
        <a:p>
          <a:endParaRPr lang="zh-TW" altLang="en-US"/>
        </a:p>
      </dgm:t>
    </dgm:pt>
  </dgm:ptLst>
  <dgm:cxnLst>
    <dgm:cxn modelId="{40E89F4D-89B6-4210-9AF0-8AADCF42D6DE}" type="presOf" srcId="{E1496FB9-C487-4266-9A70-8EC62C4C88D0}" destId="{70744A62-E9DD-4AEE-9F7C-7C4EE2B91D8E}" srcOrd="0" destOrd="1" presId="urn:microsoft.com/office/officeart/2005/8/layout/vList4"/>
    <dgm:cxn modelId="{4D89E1B3-1B28-4E2C-B27E-05711C97311F}" srcId="{304C86EC-CD32-4E31-A192-54A7F3005A1E}" destId="{FA5C2C9B-2E1D-4BFD-8CC2-1B5F6C0A9C73}" srcOrd="0" destOrd="0" parTransId="{E90F26E0-56F7-48E7-8388-B9306752B18D}" sibTransId="{A0CB1A51-085B-4FCB-B5E1-585F2D980624}"/>
    <dgm:cxn modelId="{538F82E7-F475-4B47-AEC6-0F4B70429617}" srcId="{2BCABE43-E066-42A0-A8C8-BDD580A0C0DB}" destId="{304C86EC-CD32-4E31-A192-54A7F3005A1E}" srcOrd="1" destOrd="0" parTransId="{826A6EB3-2650-4BD1-A6A2-16093A6C663A}" sibTransId="{E6623162-8E20-427A-BB3E-D8AB32CDEEDF}"/>
    <dgm:cxn modelId="{24EE8BB7-DA87-47B9-9F66-39E29E4FEC01}" srcId="{2BCABE43-E066-42A0-A8C8-BDD580A0C0DB}" destId="{0A838FAF-F488-4123-921F-05C8EB50F677}" srcOrd="0" destOrd="0" parTransId="{7750BC98-BFA3-403A-A04F-8D12C2158BA3}" sibTransId="{0780D8B8-25B1-4546-8401-E38051AF7E49}"/>
    <dgm:cxn modelId="{47B78649-5159-461C-96CE-608CFA578AA2}" type="presOf" srcId="{304C86EC-CD32-4E31-A192-54A7F3005A1E}" destId="{59CC0E1C-6EE3-49C7-B2F6-C308D22A7374}" srcOrd="1" destOrd="0" presId="urn:microsoft.com/office/officeart/2005/8/layout/vList4"/>
    <dgm:cxn modelId="{31ECED3F-BE1E-4E60-BE1C-A698B936A284}" srcId="{498DBEE4-784A-4BBB-ACF0-7CE7218C43EC}" destId="{E1496FB9-C487-4266-9A70-8EC62C4C88D0}" srcOrd="0" destOrd="0" parTransId="{AAABF0C1-B535-496A-9852-DB62ADE5E0CF}" sibTransId="{B319830D-FB96-433D-9B0C-41D086125655}"/>
    <dgm:cxn modelId="{FE3F7155-4FEB-422A-9743-4062AAD0DCE7}" type="presOf" srcId="{FA5C2C9B-2E1D-4BFD-8CC2-1B5F6C0A9C73}" destId="{CF7D6C5E-6E19-4D8E-9A1D-7875E49F4B2A}" srcOrd="0" destOrd="1" presId="urn:microsoft.com/office/officeart/2005/8/layout/vList4"/>
    <dgm:cxn modelId="{C9CB23ED-3A8D-4427-8A99-0C1550375A5A}" srcId="{0A838FAF-F488-4123-921F-05C8EB50F677}" destId="{3B0D9839-1A39-4723-AE0A-9BAF742FEE6E}" srcOrd="0" destOrd="0" parTransId="{6380B695-7AC2-4A3C-9514-4CF5C637DC71}" sibTransId="{F8737926-3EA0-487B-8499-89CD8252D62A}"/>
    <dgm:cxn modelId="{CBCBCE2B-F540-45EA-A0F6-905EC4B05B06}" type="presOf" srcId="{3B0D9839-1A39-4723-AE0A-9BAF742FEE6E}" destId="{74856E6A-BD97-45BC-8E64-99383A0DDDCF}" srcOrd="1" destOrd="1" presId="urn:microsoft.com/office/officeart/2005/8/layout/vList4"/>
    <dgm:cxn modelId="{71A2CDAD-3D0F-4365-B89E-5DF1B4BFF2F2}" type="presOf" srcId="{E1496FB9-C487-4266-9A70-8EC62C4C88D0}" destId="{C5BC1052-495C-40C0-AA90-E38A6AE03635}" srcOrd="1" destOrd="1" presId="urn:microsoft.com/office/officeart/2005/8/layout/vList4"/>
    <dgm:cxn modelId="{281E5EF0-FD18-4478-BA1D-01925F89DCFA}" type="presOf" srcId="{498DBEE4-784A-4BBB-ACF0-7CE7218C43EC}" destId="{70744A62-E9DD-4AEE-9F7C-7C4EE2B91D8E}" srcOrd="0" destOrd="0" presId="urn:microsoft.com/office/officeart/2005/8/layout/vList4"/>
    <dgm:cxn modelId="{9AF05CE0-B368-4093-B7F4-045DBDC02642}" srcId="{2BCABE43-E066-42A0-A8C8-BDD580A0C0DB}" destId="{498DBEE4-784A-4BBB-ACF0-7CE7218C43EC}" srcOrd="2" destOrd="0" parTransId="{46DA19D8-BA40-444C-885D-6C3B24BC8338}" sibTransId="{DF059E25-26B3-45D3-BEBB-B974DD729077}"/>
    <dgm:cxn modelId="{975F03D9-FAFB-4650-A436-76DCAB2A2B44}" type="presOf" srcId="{0A838FAF-F488-4123-921F-05C8EB50F677}" destId="{74856E6A-BD97-45BC-8E64-99383A0DDDCF}" srcOrd="1" destOrd="0" presId="urn:microsoft.com/office/officeart/2005/8/layout/vList4"/>
    <dgm:cxn modelId="{9FE8E30B-8FAB-4145-85D9-D22DE351349D}" type="presOf" srcId="{498DBEE4-784A-4BBB-ACF0-7CE7218C43EC}" destId="{C5BC1052-495C-40C0-AA90-E38A6AE03635}" srcOrd="1" destOrd="0" presId="urn:microsoft.com/office/officeart/2005/8/layout/vList4"/>
    <dgm:cxn modelId="{3B3BC6EA-6303-4009-BBB2-86A0796CBA1A}" type="presOf" srcId="{3B0D9839-1A39-4723-AE0A-9BAF742FEE6E}" destId="{9694995B-6BEF-47D9-8E68-475C546781F6}" srcOrd="0" destOrd="1" presId="urn:microsoft.com/office/officeart/2005/8/layout/vList4"/>
    <dgm:cxn modelId="{8F7AEE84-50B8-4DF7-816D-9ED0A88523D4}" type="presOf" srcId="{FA5C2C9B-2E1D-4BFD-8CC2-1B5F6C0A9C73}" destId="{59CC0E1C-6EE3-49C7-B2F6-C308D22A7374}" srcOrd="1" destOrd="1" presId="urn:microsoft.com/office/officeart/2005/8/layout/vList4"/>
    <dgm:cxn modelId="{31C40BDF-2047-4ACB-B411-61EB78FEDBBB}" type="presOf" srcId="{2BCABE43-E066-42A0-A8C8-BDD580A0C0DB}" destId="{47F15EC0-022F-4E73-8906-183ABA483014}" srcOrd="0" destOrd="0" presId="urn:microsoft.com/office/officeart/2005/8/layout/vList4"/>
    <dgm:cxn modelId="{92A558CC-0A70-4679-89B6-127FEE3BE645}" type="presOf" srcId="{0A838FAF-F488-4123-921F-05C8EB50F677}" destId="{9694995B-6BEF-47D9-8E68-475C546781F6}" srcOrd="0" destOrd="0" presId="urn:microsoft.com/office/officeart/2005/8/layout/vList4"/>
    <dgm:cxn modelId="{637F5F28-505D-42D0-BC78-1A43294CE454}" type="presOf" srcId="{304C86EC-CD32-4E31-A192-54A7F3005A1E}" destId="{CF7D6C5E-6E19-4D8E-9A1D-7875E49F4B2A}" srcOrd="0" destOrd="0" presId="urn:microsoft.com/office/officeart/2005/8/layout/vList4"/>
    <dgm:cxn modelId="{46FE59EF-EDCA-486F-B4E7-28D7C4C52D2C}" type="presParOf" srcId="{47F15EC0-022F-4E73-8906-183ABA483014}" destId="{953CB1C6-71C9-4637-9E0E-A9B86D75D372}" srcOrd="0" destOrd="0" presId="urn:microsoft.com/office/officeart/2005/8/layout/vList4"/>
    <dgm:cxn modelId="{E15DF01E-8D20-41B9-9837-496C9C8EC0B8}" type="presParOf" srcId="{953CB1C6-71C9-4637-9E0E-A9B86D75D372}" destId="{9694995B-6BEF-47D9-8E68-475C546781F6}" srcOrd="0" destOrd="0" presId="urn:microsoft.com/office/officeart/2005/8/layout/vList4"/>
    <dgm:cxn modelId="{FD601FF1-3321-46ED-AA20-FCEA52AB2997}" type="presParOf" srcId="{953CB1C6-71C9-4637-9E0E-A9B86D75D372}" destId="{9FD904E6-95D8-42C4-B4DE-D5B4787E5901}" srcOrd="1" destOrd="0" presId="urn:microsoft.com/office/officeart/2005/8/layout/vList4"/>
    <dgm:cxn modelId="{360103BC-D959-4A73-B00F-50F78ABA5916}" type="presParOf" srcId="{953CB1C6-71C9-4637-9E0E-A9B86D75D372}" destId="{74856E6A-BD97-45BC-8E64-99383A0DDDCF}" srcOrd="2" destOrd="0" presId="urn:microsoft.com/office/officeart/2005/8/layout/vList4"/>
    <dgm:cxn modelId="{243CEFA9-9F90-45DB-9CE5-C9B2645C316E}" type="presParOf" srcId="{47F15EC0-022F-4E73-8906-183ABA483014}" destId="{E5E38A84-191B-4D47-B7B9-D00925622803}" srcOrd="1" destOrd="0" presId="urn:microsoft.com/office/officeart/2005/8/layout/vList4"/>
    <dgm:cxn modelId="{918584CE-3BE2-48E2-B735-BB00AA44EA12}" type="presParOf" srcId="{47F15EC0-022F-4E73-8906-183ABA483014}" destId="{805EA146-AEB6-4AF7-AB91-8551000B7704}" srcOrd="2" destOrd="0" presId="urn:microsoft.com/office/officeart/2005/8/layout/vList4"/>
    <dgm:cxn modelId="{BEE88AE9-EEC1-4BC2-AD42-8DECF3F8B684}" type="presParOf" srcId="{805EA146-AEB6-4AF7-AB91-8551000B7704}" destId="{CF7D6C5E-6E19-4D8E-9A1D-7875E49F4B2A}" srcOrd="0" destOrd="0" presId="urn:microsoft.com/office/officeart/2005/8/layout/vList4"/>
    <dgm:cxn modelId="{799C958B-D8B8-4198-B6C0-80BD49273EC8}" type="presParOf" srcId="{805EA146-AEB6-4AF7-AB91-8551000B7704}" destId="{4987B394-BD9B-4BB4-9316-903581F9398A}" srcOrd="1" destOrd="0" presId="urn:microsoft.com/office/officeart/2005/8/layout/vList4"/>
    <dgm:cxn modelId="{ED0AB6B0-36FC-453E-97C3-B9B9980C9F07}" type="presParOf" srcId="{805EA146-AEB6-4AF7-AB91-8551000B7704}" destId="{59CC0E1C-6EE3-49C7-B2F6-C308D22A7374}" srcOrd="2" destOrd="0" presId="urn:microsoft.com/office/officeart/2005/8/layout/vList4"/>
    <dgm:cxn modelId="{7C51AB08-63BE-4D89-8DB5-79A4E9034548}" type="presParOf" srcId="{47F15EC0-022F-4E73-8906-183ABA483014}" destId="{BFC5F2D5-71B6-4637-BC73-DE9F4CF2FD0C}" srcOrd="3" destOrd="0" presId="urn:microsoft.com/office/officeart/2005/8/layout/vList4"/>
    <dgm:cxn modelId="{AE50C3A8-9E2E-4354-9E81-44A77A4088B8}" type="presParOf" srcId="{47F15EC0-022F-4E73-8906-183ABA483014}" destId="{EADBC763-F744-44D7-A2B1-73719C39E4B5}" srcOrd="4" destOrd="0" presId="urn:microsoft.com/office/officeart/2005/8/layout/vList4"/>
    <dgm:cxn modelId="{78D951A7-840A-484A-922E-D4655138734B}" type="presParOf" srcId="{EADBC763-F744-44D7-A2B1-73719C39E4B5}" destId="{70744A62-E9DD-4AEE-9F7C-7C4EE2B91D8E}" srcOrd="0" destOrd="0" presId="urn:microsoft.com/office/officeart/2005/8/layout/vList4"/>
    <dgm:cxn modelId="{0E63A18B-DC40-4398-B93D-22A067D783A2}" type="presParOf" srcId="{EADBC763-F744-44D7-A2B1-73719C39E4B5}" destId="{E0422CE4-CBAF-4381-8611-CF797C165CC3}" srcOrd="1" destOrd="0" presId="urn:microsoft.com/office/officeart/2005/8/layout/vList4"/>
    <dgm:cxn modelId="{8447B244-68B6-4C61-B3CC-73F39D5FD92D}" type="presParOf" srcId="{EADBC763-F744-44D7-A2B1-73719C39E4B5}" destId="{C5BC1052-495C-40C0-AA90-E38A6AE0363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D52EF5-7F60-4367-BB2B-EE29A20233A9}" type="doc">
      <dgm:prSet loTypeId="urn:microsoft.com/office/officeart/2005/8/layout/vList6" loCatId="list" qsTypeId="urn:microsoft.com/office/officeart/2005/8/quickstyle/simple5" qsCatId="simple" csTypeId="urn:microsoft.com/office/officeart/2005/8/colors/colorful4" csCatId="colorful" phldr="1"/>
      <dgm:spPr/>
      <dgm:t>
        <a:bodyPr/>
        <a:lstStyle/>
        <a:p>
          <a:endParaRPr lang="zh-TW" altLang="en-US"/>
        </a:p>
      </dgm:t>
    </dgm:pt>
    <dgm:pt modelId="{DD296C9C-4BD5-4C29-81C4-A3A9ECD82546}">
      <dgm:prSet custT="1"/>
      <dgm:spPr>
        <a:solidFill>
          <a:srgbClr val="69D8FF"/>
        </a:solidFill>
      </dgm:spPr>
      <dgm:t>
        <a:bodyPr/>
        <a:lstStyle/>
        <a:p>
          <a:r>
            <a:rPr lang="zh-TW" altLang="en-US" sz="4000" b="1" dirty="0" smtClean="0">
              <a:effectLst>
                <a:outerShdw blurRad="38100" dist="38100" dir="2700000" algn="tl">
                  <a:srgbClr val="000000">
                    <a:alpha val="43137"/>
                  </a:srgbClr>
                </a:outerShdw>
              </a:effectLst>
            </a:rPr>
            <a:t>缺點</a:t>
          </a:r>
          <a:endParaRPr lang="zh-TW" altLang="en-US" sz="4000" b="1" dirty="0">
            <a:effectLst>
              <a:outerShdw blurRad="38100" dist="38100" dir="2700000" algn="tl">
                <a:srgbClr val="000000">
                  <a:alpha val="43137"/>
                </a:srgbClr>
              </a:outerShdw>
            </a:effectLst>
          </a:endParaRPr>
        </a:p>
      </dgm:t>
    </dgm:pt>
    <dgm:pt modelId="{581D6472-5F6D-4982-8795-BFCC77AB0D85}" type="parTrans" cxnId="{DBAA0E0F-D688-4379-AC7A-5A91FFFCBC3C}">
      <dgm:prSet/>
      <dgm:spPr/>
      <dgm:t>
        <a:bodyPr/>
        <a:lstStyle/>
        <a:p>
          <a:endParaRPr lang="zh-TW" altLang="en-US"/>
        </a:p>
      </dgm:t>
    </dgm:pt>
    <dgm:pt modelId="{A3DDCB74-6828-4BC3-9649-2E08A27B43AF}" type="sibTrans" cxnId="{DBAA0E0F-D688-4379-AC7A-5A91FFFCBC3C}">
      <dgm:prSet/>
      <dgm:spPr/>
      <dgm:t>
        <a:bodyPr/>
        <a:lstStyle/>
        <a:p>
          <a:endParaRPr lang="zh-TW" altLang="en-US"/>
        </a:p>
      </dgm:t>
    </dgm:pt>
    <dgm:pt modelId="{1F49CB6F-C35B-4504-8048-F41C1F55550D}">
      <dgm:prSet custT="1"/>
      <dgm:spPr>
        <a:solidFill>
          <a:srgbClr val="C7A1E3"/>
        </a:solidFill>
      </dgm:spPr>
      <dgm:t>
        <a:bodyPr/>
        <a:lstStyle/>
        <a:p>
          <a:r>
            <a:rPr lang="zh-TW" altLang="en-US" sz="4000" b="1" dirty="0" smtClean="0">
              <a:effectLst>
                <a:outerShdw blurRad="38100" dist="38100" dir="2700000" algn="tl">
                  <a:srgbClr val="000000">
                    <a:alpha val="43137"/>
                  </a:srgbClr>
                </a:outerShdw>
              </a:effectLst>
            </a:rPr>
            <a:t>優點</a:t>
          </a:r>
          <a:endParaRPr lang="en-US" altLang="zh-TW" sz="4000" b="1" dirty="0" smtClean="0">
            <a:effectLst>
              <a:outerShdw blurRad="38100" dist="38100" dir="2700000" algn="tl">
                <a:srgbClr val="000000">
                  <a:alpha val="43137"/>
                </a:srgbClr>
              </a:outerShdw>
            </a:effectLst>
          </a:endParaRPr>
        </a:p>
      </dgm:t>
    </dgm:pt>
    <dgm:pt modelId="{C60DDFBB-C520-47CC-BC26-8A48F4F58CE7}" type="parTrans" cxnId="{037C4423-47D2-42B1-A472-4425A4FB8E77}">
      <dgm:prSet/>
      <dgm:spPr/>
      <dgm:t>
        <a:bodyPr/>
        <a:lstStyle/>
        <a:p>
          <a:endParaRPr lang="zh-TW" altLang="en-US"/>
        </a:p>
      </dgm:t>
    </dgm:pt>
    <dgm:pt modelId="{678734BB-D991-4ED8-9459-D87D02204D1E}" type="sibTrans" cxnId="{037C4423-47D2-42B1-A472-4425A4FB8E77}">
      <dgm:prSet/>
      <dgm:spPr/>
      <dgm:t>
        <a:bodyPr/>
        <a:lstStyle/>
        <a:p>
          <a:endParaRPr lang="zh-TW" altLang="en-US"/>
        </a:p>
      </dgm:t>
    </dgm:pt>
    <dgm:pt modelId="{3FB300E5-7335-419D-BE8F-D7C9572656C5}">
      <dgm:prSet/>
      <dgm:spPr/>
      <dgm:t>
        <a:bodyPr/>
        <a:lstStyle/>
        <a:p>
          <a:r>
            <a:rPr lang="zh-TW" altLang="en-US" b="1" i="0" dirty="0" smtClean="0"/>
            <a:t>便利</a:t>
          </a:r>
          <a:endParaRPr lang="zh-TW" altLang="en-US" dirty="0"/>
        </a:p>
      </dgm:t>
    </dgm:pt>
    <dgm:pt modelId="{57C86835-59B6-4152-8EAE-ADB330E913EA}" type="parTrans" cxnId="{41EF5D85-38E4-4716-AAD2-53513C3C4ADE}">
      <dgm:prSet/>
      <dgm:spPr/>
      <dgm:t>
        <a:bodyPr/>
        <a:lstStyle/>
        <a:p>
          <a:endParaRPr lang="zh-TW" altLang="en-US"/>
        </a:p>
      </dgm:t>
    </dgm:pt>
    <dgm:pt modelId="{DDB6CC6F-6987-4FBB-8246-4FE12E7904E5}" type="sibTrans" cxnId="{41EF5D85-38E4-4716-AAD2-53513C3C4ADE}">
      <dgm:prSet/>
      <dgm:spPr/>
      <dgm:t>
        <a:bodyPr/>
        <a:lstStyle/>
        <a:p>
          <a:endParaRPr lang="zh-TW" altLang="en-US"/>
        </a:p>
      </dgm:t>
    </dgm:pt>
    <dgm:pt modelId="{F43C050C-0305-4FA5-82BA-CFE000502B4C}">
      <dgm:prSet/>
      <dgm:spPr/>
      <dgm:t>
        <a:bodyPr/>
        <a:lstStyle/>
        <a:p>
          <a:r>
            <a:rPr lang="zh-TW" altLang="en-US" b="1" i="0" dirty="0" smtClean="0"/>
            <a:t>資訊安全</a:t>
          </a:r>
          <a:endParaRPr lang="zh-TW" altLang="en-US" dirty="0"/>
        </a:p>
      </dgm:t>
    </dgm:pt>
    <dgm:pt modelId="{3D00A97A-C5D9-49A1-8F8C-87DE0F584B61}" type="parTrans" cxnId="{A37AFB04-963E-4513-A192-30CD6DBBE339}">
      <dgm:prSet/>
      <dgm:spPr/>
      <dgm:t>
        <a:bodyPr/>
        <a:lstStyle/>
        <a:p>
          <a:endParaRPr lang="zh-TW" altLang="en-US"/>
        </a:p>
      </dgm:t>
    </dgm:pt>
    <dgm:pt modelId="{ADB18166-7678-4C59-B750-116140A29589}" type="sibTrans" cxnId="{A37AFB04-963E-4513-A192-30CD6DBBE339}">
      <dgm:prSet/>
      <dgm:spPr/>
      <dgm:t>
        <a:bodyPr/>
        <a:lstStyle/>
        <a:p>
          <a:endParaRPr lang="zh-TW" altLang="en-US"/>
        </a:p>
      </dgm:t>
    </dgm:pt>
    <dgm:pt modelId="{A8240FCA-9C54-4195-B32F-F0943D152C22}">
      <dgm:prSet/>
      <dgm:spPr/>
      <dgm:t>
        <a:bodyPr/>
        <a:lstStyle/>
        <a:p>
          <a:r>
            <a:rPr lang="zh-TW" altLang="en-US" b="1" i="0" dirty="0" smtClean="0"/>
            <a:t>效率</a:t>
          </a:r>
          <a:endParaRPr lang="zh-TW" altLang="en-US" dirty="0"/>
        </a:p>
      </dgm:t>
    </dgm:pt>
    <dgm:pt modelId="{1E22D1D6-EA21-4507-B12A-20A1286F3353}" type="parTrans" cxnId="{BE7DB85B-CF71-4BB5-8C86-AC0D1AFDCCBA}">
      <dgm:prSet/>
      <dgm:spPr/>
      <dgm:t>
        <a:bodyPr/>
        <a:lstStyle/>
        <a:p>
          <a:endParaRPr lang="zh-TW" altLang="en-US"/>
        </a:p>
      </dgm:t>
    </dgm:pt>
    <dgm:pt modelId="{4075DB81-5E91-4305-90C9-538E868CD5DC}" type="sibTrans" cxnId="{BE7DB85B-CF71-4BB5-8C86-AC0D1AFDCCBA}">
      <dgm:prSet/>
      <dgm:spPr/>
      <dgm:t>
        <a:bodyPr/>
        <a:lstStyle/>
        <a:p>
          <a:endParaRPr lang="zh-TW" altLang="en-US"/>
        </a:p>
      </dgm:t>
    </dgm:pt>
    <dgm:pt modelId="{A3572DE0-384A-4AE2-8E2D-A5D7421E4505}">
      <dgm:prSet/>
      <dgm:spPr/>
      <dgm:t>
        <a:bodyPr/>
        <a:lstStyle/>
        <a:p>
          <a:r>
            <a:rPr lang="zh-TW" altLang="en-US" b="1" i="0" dirty="0" smtClean="0"/>
            <a:t>自動化</a:t>
          </a:r>
          <a:endParaRPr lang="zh-TW" altLang="en-US" dirty="0"/>
        </a:p>
      </dgm:t>
    </dgm:pt>
    <dgm:pt modelId="{53B91131-ABE1-4DCF-B98E-F94BC44F9770}" type="parTrans" cxnId="{367FEB24-68DE-48B9-B150-F6515702F848}">
      <dgm:prSet/>
      <dgm:spPr/>
      <dgm:t>
        <a:bodyPr/>
        <a:lstStyle/>
        <a:p>
          <a:endParaRPr lang="zh-TW" altLang="en-US"/>
        </a:p>
      </dgm:t>
    </dgm:pt>
    <dgm:pt modelId="{45BC20E5-2966-4515-8A0B-CB6739CA0358}" type="sibTrans" cxnId="{367FEB24-68DE-48B9-B150-F6515702F848}">
      <dgm:prSet/>
      <dgm:spPr/>
      <dgm:t>
        <a:bodyPr/>
        <a:lstStyle/>
        <a:p>
          <a:endParaRPr lang="zh-TW" altLang="en-US"/>
        </a:p>
      </dgm:t>
    </dgm:pt>
    <dgm:pt modelId="{53E55435-81D1-4FF8-A0D5-52D947B58BE2}">
      <dgm:prSet/>
      <dgm:spPr/>
      <dgm:t>
        <a:bodyPr/>
        <a:lstStyle/>
        <a:p>
          <a:r>
            <a:rPr lang="zh-TW" altLang="en-US" b="1" i="0" dirty="0" smtClean="0"/>
            <a:t>節省能源</a:t>
          </a:r>
          <a:endParaRPr lang="zh-TW" altLang="en-US" dirty="0"/>
        </a:p>
      </dgm:t>
    </dgm:pt>
    <dgm:pt modelId="{8B29B3A5-C26A-400A-B9EF-2A5EA55FB0C0}" type="parTrans" cxnId="{07D6235B-961A-48B1-8841-60D3754F178F}">
      <dgm:prSet/>
      <dgm:spPr/>
      <dgm:t>
        <a:bodyPr/>
        <a:lstStyle/>
        <a:p>
          <a:endParaRPr lang="zh-TW" altLang="en-US"/>
        </a:p>
      </dgm:t>
    </dgm:pt>
    <dgm:pt modelId="{41EC0380-421E-4DD6-9CF7-F44867162973}" type="sibTrans" cxnId="{07D6235B-961A-48B1-8841-60D3754F178F}">
      <dgm:prSet/>
      <dgm:spPr/>
      <dgm:t>
        <a:bodyPr/>
        <a:lstStyle/>
        <a:p>
          <a:endParaRPr lang="zh-TW" altLang="en-US"/>
        </a:p>
      </dgm:t>
    </dgm:pt>
    <dgm:pt modelId="{6AE27592-FA75-417F-8471-86E0F157979D}">
      <dgm:prSet/>
      <dgm:spPr/>
      <dgm:t>
        <a:bodyPr/>
        <a:lstStyle/>
        <a:p>
          <a:r>
            <a:rPr lang="zh-TW" altLang="en-US" b="1" i="0" smtClean="0"/>
            <a:t>隱私</a:t>
          </a:r>
          <a:endParaRPr lang="zh-TW" altLang="en-US" dirty="0"/>
        </a:p>
      </dgm:t>
    </dgm:pt>
    <dgm:pt modelId="{EDDD3708-659B-4AED-BD6C-37778B89B749}" type="parTrans" cxnId="{7814F3BF-AB9B-4DDE-A0F5-70F448EC9F93}">
      <dgm:prSet/>
      <dgm:spPr/>
      <dgm:t>
        <a:bodyPr/>
        <a:lstStyle/>
        <a:p>
          <a:endParaRPr lang="zh-TW" altLang="en-US"/>
        </a:p>
      </dgm:t>
    </dgm:pt>
    <dgm:pt modelId="{E135C49A-A8D1-4304-B617-9528C8EDBD9F}" type="sibTrans" cxnId="{7814F3BF-AB9B-4DDE-A0F5-70F448EC9F93}">
      <dgm:prSet/>
      <dgm:spPr/>
      <dgm:t>
        <a:bodyPr/>
        <a:lstStyle/>
        <a:p>
          <a:endParaRPr lang="zh-TW" altLang="en-US"/>
        </a:p>
      </dgm:t>
    </dgm:pt>
    <dgm:pt modelId="{5194EC4F-3CDA-43B4-840B-37DE1C04EF98}" type="pres">
      <dgm:prSet presAssocID="{C1D52EF5-7F60-4367-BB2B-EE29A20233A9}" presName="Name0" presStyleCnt="0">
        <dgm:presLayoutVars>
          <dgm:dir/>
          <dgm:animLvl val="lvl"/>
          <dgm:resizeHandles/>
        </dgm:presLayoutVars>
      </dgm:prSet>
      <dgm:spPr/>
      <dgm:t>
        <a:bodyPr/>
        <a:lstStyle/>
        <a:p>
          <a:endParaRPr lang="zh-TW" altLang="en-US"/>
        </a:p>
      </dgm:t>
    </dgm:pt>
    <dgm:pt modelId="{E60CFBED-5EE3-4C83-AA22-0C76B9D527E9}" type="pres">
      <dgm:prSet presAssocID="{1F49CB6F-C35B-4504-8048-F41C1F55550D}" presName="linNode" presStyleCnt="0"/>
      <dgm:spPr/>
    </dgm:pt>
    <dgm:pt modelId="{A378FFBD-9489-439E-81DE-E8858D799AB2}" type="pres">
      <dgm:prSet presAssocID="{1F49CB6F-C35B-4504-8048-F41C1F55550D}" presName="parentShp" presStyleLbl="node1" presStyleIdx="0" presStyleCnt="2" custScaleX="73510" custScaleY="64914">
        <dgm:presLayoutVars>
          <dgm:bulletEnabled val="1"/>
        </dgm:presLayoutVars>
      </dgm:prSet>
      <dgm:spPr/>
      <dgm:t>
        <a:bodyPr/>
        <a:lstStyle/>
        <a:p>
          <a:endParaRPr lang="zh-TW" altLang="en-US"/>
        </a:p>
      </dgm:t>
    </dgm:pt>
    <dgm:pt modelId="{DA68718F-9DCC-48E5-83A8-B2CDC5758911}" type="pres">
      <dgm:prSet presAssocID="{1F49CB6F-C35B-4504-8048-F41C1F55550D}" presName="childShp" presStyleLbl="bgAccFollowNode1" presStyleIdx="0" presStyleCnt="2" custScaleX="75276" custScaleY="65605">
        <dgm:presLayoutVars>
          <dgm:bulletEnabled val="1"/>
        </dgm:presLayoutVars>
      </dgm:prSet>
      <dgm:spPr/>
      <dgm:t>
        <a:bodyPr/>
        <a:lstStyle/>
        <a:p>
          <a:endParaRPr lang="zh-TW" altLang="en-US"/>
        </a:p>
      </dgm:t>
    </dgm:pt>
    <dgm:pt modelId="{52CF82C9-2BCD-497B-81A8-13C328285A3D}" type="pres">
      <dgm:prSet presAssocID="{678734BB-D991-4ED8-9459-D87D02204D1E}" presName="spacing" presStyleCnt="0"/>
      <dgm:spPr/>
    </dgm:pt>
    <dgm:pt modelId="{39A86CD9-0EA1-47F8-95D6-87077F01EA2E}" type="pres">
      <dgm:prSet presAssocID="{DD296C9C-4BD5-4C29-81C4-A3A9ECD82546}" presName="linNode" presStyleCnt="0"/>
      <dgm:spPr/>
    </dgm:pt>
    <dgm:pt modelId="{7083159E-2637-435E-B224-8EBDF2D4EB16}" type="pres">
      <dgm:prSet presAssocID="{DD296C9C-4BD5-4C29-81C4-A3A9ECD82546}" presName="parentShp" presStyleLbl="node1" presStyleIdx="1" presStyleCnt="2" custScaleX="73510" custScaleY="64914">
        <dgm:presLayoutVars>
          <dgm:bulletEnabled val="1"/>
        </dgm:presLayoutVars>
      </dgm:prSet>
      <dgm:spPr/>
      <dgm:t>
        <a:bodyPr/>
        <a:lstStyle/>
        <a:p>
          <a:endParaRPr lang="zh-TW" altLang="en-US"/>
        </a:p>
      </dgm:t>
    </dgm:pt>
    <dgm:pt modelId="{A2B4CAAF-DA18-4F39-A2E3-7384E66EEB82}" type="pres">
      <dgm:prSet presAssocID="{DD296C9C-4BD5-4C29-81C4-A3A9ECD82546}" presName="childShp" presStyleLbl="bgAccFollowNode1" presStyleIdx="1" presStyleCnt="2" custScaleX="75276" custScaleY="65605">
        <dgm:presLayoutVars>
          <dgm:bulletEnabled val="1"/>
        </dgm:presLayoutVars>
      </dgm:prSet>
      <dgm:spPr/>
      <dgm:t>
        <a:bodyPr/>
        <a:lstStyle/>
        <a:p>
          <a:endParaRPr lang="zh-TW" altLang="en-US"/>
        </a:p>
      </dgm:t>
    </dgm:pt>
  </dgm:ptLst>
  <dgm:cxnLst>
    <dgm:cxn modelId="{8DF90B03-8CCB-4951-97EB-3C29B1EA9E0E}" type="presOf" srcId="{3FB300E5-7335-419D-BE8F-D7C9572656C5}" destId="{DA68718F-9DCC-48E5-83A8-B2CDC5758911}" srcOrd="0" destOrd="0" presId="urn:microsoft.com/office/officeart/2005/8/layout/vList6"/>
    <dgm:cxn modelId="{5EBE0357-2D1C-48F2-9634-D249C1D52AD5}" type="presOf" srcId="{F43C050C-0305-4FA5-82BA-CFE000502B4C}" destId="{A2B4CAAF-DA18-4F39-A2E3-7384E66EEB82}" srcOrd="0" destOrd="0" presId="urn:microsoft.com/office/officeart/2005/8/layout/vList6"/>
    <dgm:cxn modelId="{C0CD3491-EC31-454E-8ADA-FE91D0FDC6F5}" type="presOf" srcId="{6AE27592-FA75-417F-8471-86E0F157979D}" destId="{A2B4CAAF-DA18-4F39-A2E3-7384E66EEB82}" srcOrd="0" destOrd="1" presId="urn:microsoft.com/office/officeart/2005/8/layout/vList6"/>
    <dgm:cxn modelId="{BE7DB85B-CF71-4BB5-8C86-AC0D1AFDCCBA}" srcId="{1F49CB6F-C35B-4504-8048-F41C1F55550D}" destId="{A8240FCA-9C54-4195-B32F-F0943D152C22}" srcOrd="1" destOrd="0" parTransId="{1E22D1D6-EA21-4507-B12A-20A1286F3353}" sibTransId="{4075DB81-5E91-4305-90C9-538E868CD5DC}"/>
    <dgm:cxn modelId="{0ACD48EA-F626-4340-8F44-A2FD00756DB4}" type="presOf" srcId="{A8240FCA-9C54-4195-B32F-F0943D152C22}" destId="{DA68718F-9DCC-48E5-83A8-B2CDC5758911}" srcOrd="0" destOrd="1" presId="urn:microsoft.com/office/officeart/2005/8/layout/vList6"/>
    <dgm:cxn modelId="{2318385A-1F7A-4B89-AA79-7DEA530A7E00}" type="presOf" srcId="{C1D52EF5-7F60-4367-BB2B-EE29A20233A9}" destId="{5194EC4F-3CDA-43B4-840B-37DE1C04EF98}" srcOrd="0" destOrd="0" presId="urn:microsoft.com/office/officeart/2005/8/layout/vList6"/>
    <dgm:cxn modelId="{58C2165E-63C1-4C8B-8FC0-DF697AF503E7}" type="presOf" srcId="{53E55435-81D1-4FF8-A0D5-52D947B58BE2}" destId="{DA68718F-9DCC-48E5-83A8-B2CDC5758911}" srcOrd="0" destOrd="3" presId="urn:microsoft.com/office/officeart/2005/8/layout/vList6"/>
    <dgm:cxn modelId="{07D6235B-961A-48B1-8841-60D3754F178F}" srcId="{1F49CB6F-C35B-4504-8048-F41C1F55550D}" destId="{53E55435-81D1-4FF8-A0D5-52D947B58BE2}" srcOrd="3" destOrd="0" parTransId="{8B29B3A5-C26A-400A-B9EF-2A5EA55FB0C0}" sibTransId="{41EC0380-421E-4DD6-9CF7-F44867162973}"/>
    <dgm:cxn modelId="{41EF5D85-38E4-4716-AAD2-53513C3C4ADE}" srcId="{1F49CB6F-C35B-4504-8048-F41C1F55550D}" destId="{3FB300E5-7335-419D-BE8F-D7C9572656C5}" srcOrd="0" destOrd="0" parTransId="{57C86835-59B6-4152-8EAE-ADB330E913EA}" sibTransId="{DDB6CC6F-6987-4FBB-8246-4FE12E7904E5}"/>
    <dgm:cxn modelId="{A37AFB04-963E-4513-A192-30CD6DBBE339}" srcId="{DD296C9C-4BD5-4C29-81C4-A3A9ECD82546}" destId="{F43C050C-0305-4FA5-82BA-CFE000502B4C}" srcOrd="0" destOrd="0" parTransId="{3D00A97A-C5D9-49A1-8F8C-87DE0F584B61}" sibTransId="{ADB18166-7678-4C59-B750-116140A29589}"/>
    <dgm:cxn modelId="{037C4423-47D2-42B1-A472-4425A4FB8E77}" srcId="{C1D52EF5-7F60-4367-BB2B-EE29A20233A9}" destId="{1F49CB6F-C35B-4504-8048-F41C1F55550D}" srcOrd="0" destOrd="0" parTransId="{C60DDFBB-C520-47CC-BC26-8A48F4F58CE7}" sibTransId="{678734BB-D991-4ED8-9459-D87D02204D1E}"/>
    <dgm:cxn modelId="{367FEB24-68DE-48B9-B150-F6515702F848}" srcId="{1F49CB6F-C35B-4504-8048-F41C1F55550D}" destId="{A3572DE0-384A-4AE2-8E2D-A5D7421E4505}" srcOrd="2" destOrd="0" parTransId="{53B91131-ABE1-4DCF-B98E-F94BC44F9770}" sibTransId="{45BC20E5-2966-4515-8A0B-CB6739CA0358}"/>
    <dgm:cxn modelId="{32953A69-F937-43F1-A748-96974D276CBD}" type="presOf" srcId="{1F49CB6F-C35B-4504-8048-F41C1F55550D}" destId="{A378FFBD-9489-439E-81DE-E8858D799AB2}" srcOrd="0" destOrd="0" presId="urn:microsoft.com/office/officeart/2005/8/layout/vList6"/>
    <dgm:cxn modelId="{DBAA0E0F-D688-4379-AC7A-5A91FFFCBC3C}" srcId="{C1D52EF5-7F60-4367-BB2B-EE29A20233A9}" destId="{DD296C9C-4BD5-4C29-81C4-A3A9ECD82546}" srcOrd="1" destOrd="0" parTransId="{581D6472-5F6D-4982-8795-BFCC77AB0D85}" sibTransId="{A3DDCB74-6828-4BC3-9649-2E08A27B43AF}"/>
    <dgm:cxn modelId="{7814F3BF-AB9B-4DDE-A0F5-70F448EC9F93}" srcId="{DD296C9C-4BD5-4C29-81C4-A3A9ECD82546}" destId="{6AE27592-FA75-417F-8471-86E0F157979D}" srcOrd="1" destOrd="0" parTransId="{EDDD3708-659B-4AED-BD6C-37778B89B749}" sibTransId="{E135C49A-A8D1-4304-B617-9528C8EDBD9F}"/>
    <dgm:cxn modelId="{C53DFFF4-4300-4853-975D-96A4BE353FF9}" type="presOf" srcId="{A3572DE0-384A-4AE2-8E2D-A5D7421E4505}" destId="{DA68718F-9DCC-48E5-83A8-B2CDC5758911}" srcOrd="0" destOrd="2" presId="urn:microsoft.com/office/officeart/2005/8/layout/vList6"/>
    <dgm:cxn modelId="{24365971-6368-4C6D-932F-C2EC68B68C62}" type="presOf" srcId="{DD296C9C-4BD5-4C29-81C4-A3A9ECD82546}" destId="{7083159E-2637-435E-B224-8EBDF2D4EB16}" srcOrd="0" destOrd="0" presId="urn:microsoft.com/office/officeart/2005/8/layout/vList6"/>
    <dgm:cxn modelId="{7E57B3F8-2660-4B5A-B893-9A1AB5A730DD}" type="presParOf" srcId="{5194EC4F-3CDA-43B4-840B-37DE1C04EF98}" destId="{E60CFBED-5EE3-4C83-AA22-0C76B9D527E9}" srcOrd="0" destOrd="0" presId="urn:microsoft.com/office/officeart/2005/8/layout/vList6"/>
    <dgm:cxn modelId="{D8596BA6-89E7-4F24-9762-B17BA1685986}" type="presParOf" srcId="{E60CFBED-5EE3-4C83-AA22-0C76B9D527E9}" destId="{A378FFBD-9489-439E-81DE-E8858D799AB2}" srcOrd="0" destOrd="0" presId="urn:microsoft.com/office/officeart/2005/8/layout/vList6"/>
    <dgm:cxn modelId="{71E87276-D1E2-4815-8A55-E95A56F8DC67}" type="presParOf" srcId="{E60CFBED-5EE3-4C83-AA22-0C76B9D527E9}" destId="{DA68718F-9DCC-48E5-83A8-B2CDC5758911}" srcOrd="1" destOrd="0" presId="urn:microsoft.com/office/officeart/2005/8/layout/vList6"/>
    <dgm:cxn modelId="{AF9A901A-19AD-4781-A9C4-F4013E3B4EE2}" type="presParOf" srcId="{5194EC4F-3CDA-43B4-840B-37DE1C04EF98}" destId="{52CF82C9-2BCD-497B-81A8-13C328285A3D}" srcOrd="1" destOrd="0" presId="urn:microsoft.com/office/officeart/2005/8/layout/vList6"/>
    <dgm:cxn modelId="{406500DA-DCD9-4D5F-AD53-FA630CBD3785}" type="presParOf" srcId="{5194EC4F-3CDA-43B4-840B-37DE1C04EF98}" destId="{39A86CD9-0EA1-47F8-95D6-87077F01EA2E}" srcOrd="2" destOrd="0" presId="urn:microsoft.com/office/officeart/2005/8/layout/vList6"/>
    <dgm:cxn modelId="{9DCB6FC0-40DA-41E4-9BD8-303AAE01E68E}" type="presParOf" srcId="{39A86CD9-0EA1-47F8-95D6-87077F01EA2E}" destId="{7083159E-2637-435E-B224-8EBDF2D4EB16}" srcOrd="0" destOrd="0" presId="urn:microsoft.com/office/officeart/2005/8/layout/vList6"/>
    <dgm:cxn modelId="{858FFBEB-9B56-4E8D-B3BA-8F45BF29E470}" type="presParOf" srcId="{39A86CD9-0EA1-47F8-95D6-87077F01EA2E}" destId="{A2B4CAAF-DA18-4F39-A2E3-7384E66EEB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D19BDE-7E94-4A68-9E48-CAB95DA7447E}" type="doc">
      <dgm:prSet loTypeId="urn:microsoft.com/office/officeart/2005/8/layout/matrix3" loCatId="matrix" qsTypeId="urn:microsoft.com/office/officeart/2005/8/quickstyle/3d3" qsCatId="3D" csTypeId="urn:microsoft.com/office/officeart/2005/8/colors/colorful1" csCatId="colorful" phldr="1"/>
      <dgm:spPr/>
      <dgm:t>
        <a:bodyPr/>
        <a:lstStyle/>
        <a:p>
          <a:endParaRPr lang="zh-TW" altLang="en-US"/>
        </a:p>
      </dgm:t>
    </dgm:pt>
    <dgm:pt modelId="{71AADB87-4DA9-4665-8906-E661A5884168}">
      <dgm:prSet custT="1"/>
      <dgm:spPr>
        <a:solidFill>
          <a:srgbClr val="FF8B8B"/>
        </a:solidFill>
      </dgm:spPr>
      <dgm:t>
        <a:bodyPr/>
        <a:lstStyle/>
        <a:p>
          <a:r>
            <a:rPr lang="zh-TW" altLang="en-US" sz="2500" b="1" i="0" dirty="0" smtClean="0">
              <a:solidFill>
                <a:schemeClr val="tx1"/>
              </a:solidFill>
            </a:rPr>
            <a:t>智慧型環境監測系統</a:t>
          </a:r>
          <a:endParaRPr lang="zh-TW" altLang="en-US" sz="2500" b="1" dirty="0">
            <a:solidFill>
              <a:schemeClr val="tx1"/>
            </a:solidFill>
          </a:endParaRPr>
        </a:p>
      </dgm:t>
    </dgm:pt>
    <dgm:pt modelId="{50910BA4-D600-418C-A44E-B6F6E3792C84}" type="parTrans" cxnId="{D0F86DEC-040B-4FD5-95D5-1E36FA674CFB}">
      <dgm:prSet/>
      <dgm:spPr/>
      <dgm:t>
        <a:bodyPr/>
        <a:lstStyle/>
        <a:p>
          <a:endParaRPr lang="zh-TW" altLang="en-US"/>
        </a:p>
      </dgm:t>
    </dgm:pt>
    <dgm:pt modelId="{69AA5576-D163-4BB2-BA7B-20050DCD5BD1}" type="sibTrans" cxnId="{D0F86DEC-040B-4FD5-95D5-1E36FA674CFB}">
      <dgm:prSet/>
      <dgm:spPr/>
      <dgm:t>
        <a:bodyPr/>
        <a:lstStyle/>
        <a:p>
          <a:endParaRPr lang="zh-TW" altLang="en-US"/>
        </a:p>
      </dgm:t>
    </dgm:pt>
    <dgm:pt modelId="{50EC8084-32B2-402E-91DE-9B1C52BA1087}">
      <dgm:prSet custT="1"/>
      <dgm:spPr>
        <a:solidFill>
          <a:srgbClr val="DAC1ED"/>
        </a:solidFill>
      </dgm:spPr>
      <dgm:t>
        <a:bodyPr/>
        <a:lstStyle/>
        <a:p>
          <a:r>
            <a:rPr lang="zh-TW" altLang="en-US" sz="2500" b="1" i="0" dirty="0" smtClean="0">
              <a:solidFill>
                <a:schemeClr val="tx1"/>
              </a:solidFill>
            </a:rPr>
            <a:t>智慧型機器人</a:t>
          </a:r>
          <a:endParaRPr lang="zh-TW" altLang="en-US" sz="2500" b="1" dirty="0">
            <a:solidFill>
              <a:schemeClr val="tx1"/>
            </a:solidFill>
          </a:endParaRPr>
        </a:p>
      </dgm:t>
    </dgm:pt>
    <dgm:pt modelId="{E91E2806-D9C5-4ED1-A1E5-A234339594B1}" type="parTrans" cxnId="{5D7BCE61-3CCC-4A2D-A4B2-350C2EDD0BE8}">
      <dgm:prSet/>
      <dgm:spPr/>
      <dgm:t>
        <a:bodyPr/>
        <a:lstStyle/>
        <a:p>
          <a:endParaRPr lang="zh-TW" altLang="en-US"/>
        </a:p>
      </dgm:t>
    </dgm:pt>
    <dgm:pt modelId="{D2686466-0225-40C1-A02A-67A6C1730D2D}" type="sibTrans" cxnId="{5D7BCE61-3CCC-4A2D-A4B2-350C2EDD0BE8}">
      <dgm:prSet/>
      <dgm:spPr/>
      <dgm:t>
        <a:bodyPr/>
        <a:lstStyle/>
        <a:p>
          <a:endParaRPr lang="zh-TW" altLang="en-US"/>
        </a:p>
      </dgm:t>
    </dgm:pt>
    <dgm:pt modelId="{FD1AC466-2E53-492C-87EF-774FF3AA9967}">
      <dgm:prSet custT="1"/>
      <dgm:spPr/>
      <dgm:t>
        <a:bodyPr/>
        <a:lstStyle/>
        <a:p>
          <a:r>
            <a:rPr lang="zh-TW" altLang="en-US" sz="2500" b="1" i="0" dirty="0" smtClean="0">
              <a:solidFill>
                <a:schemeClr val="tx1"/>
              </a:solidFill>
            </a:rPr>
            <a:t>智慧型汽車</a:t>
          </a:r>
          <a:endParaRPr lang="zh-TW" altLang="en-US" sz="2500" b="1" dirty="0">
            <a:solidFill>
              <a:schemeClr val="tx1"/>
            </a:solidFill>
          </a:endParaRPr>
        </a:p>
      </dgm:t>
    </dgm:pt>
    <dgm:pt modelId="{0B5E8B98-B34C-4A7D-9396-7A3AD32E410D}" type="parTrans" cxnId="{EAD94651-5037-43B1-A87F-FBBCED90F9C6}">
      <dgm:prSet/>
      <dgm:spPr/>
      <dgm:t>
        <a:bodyPr/>
        <a:lstStyle/>
        <a:p>
          <a:endParaRPr lang="zh-TW" altLang="en-US"/>
        </a:p>
      </dgm:t>
    </dgm:pt>
    <dgm:pt modelId="{64EE3D44-396E-41E7-83E6-A46049134914}" type="sibTrans" cxnId="{EAD94651-5037-43B1-A87F-FBBCED90F9C6}">
      <dgm:prSet/>
      <dgm:spPr/>
      <dgm:t>
        <a:bodyPr/>
        <a:lstStyle/>
        <a:p>
          <a:endParaRPr lang="zh-TW" altLang="en-US"/>
        </a:p>
      </dgm:t>
    </dgm:pt>
    <dgm:pt modelId="{67A222FF-477E-4BFF-BA50-F6288427FA64}">
      <dgm:prSet custT="1"/>
      <dgm:spPr>
        <a:solidFill>
          <a:srgbClr val="FFE79B"/>
        </a:solidFill>
      </dgm:spPr>
      <dgm:t>
        <a:bodyPr/>
        <a:lstStyle/>
        <a:p>
          <a:r>
            <a:rPr lang="zh-TW" altLang="en-US" sz="2500" b="1" i="0" dirty="0" smtClean="0">
              <a:solidFill>
                <a:schemeClr val="tx1"/>
              </a:solidFill>
            </a:rPr>
            <a:t>智慧型家居系統</a:t>
          </a:r>
          <a:endParaRPr lang="zh-TW" altLang="en-US" sz="2500" b="1" dirty="0">
            <a:solidFill>
              <a:schemeClr val="tx1"/>
            </a:solidFill>
          </a:endParaRPr>
        </a:p>
      </dgm:t>
    </dgm:pt>
    <dgm:pt modelId="{A5A489E4-147C-463D-849B-1219F50C71B8}" type="parTrans" cxnId="{71ECBDE9-21E7-415A-83BF-2FF7F8069FEF}">
      <dgm:prSet/>
      <dgm:spPr/>
      <dgm:t>
        <a:bodyPr/>
        <a:lstStyle/>
        <a:p>
          <a:endParaRPr lang="zh-TW" altLang="en-US"/>
        </a:p>
      </dgm:t>
    </dgm:pt>
    <dgm:pt modelId="{0044914E-7BC0-49B5-927F-090E1EEAC5FD}" type="sibTrans" cxnId="{71ECBDE9-21E7-415A-83BF-2FF7F8069FEF}">
      <dgm:prSet/>
      <dgm:spPr/>
      <dgm:t>
        <a:bodyPr/>
        <a:lstStyle/>
        <a:p>
          <a:endParaRPr lang="zh-TW" altLang="en-US"/>
        </a:p>
      </dgm:t>
    </dgm:pt>
    <dgm:pt modelId="{6B4D80DA-BEA8-4F6D-8A37-63B0B812470B}" type="pres">
      <dgm:prSet presAssocID="{28D19BDE-7E94-4A68-9E48-CAB95DA7447E}" presName="matrix" presStyleCnt="0">
        <dgm:presLayoutVars>
          <dgm:chMax val="1"/>
          <dgm:dir/>
          <dgm:resizeHandles val="exact"/>
        </dgm:presLayoutVars>
      </dgm:prSet>
      <dgm:spPr/>
      <dgm:t>
        <a:bodyPr/>
        <a:lstStyle/>
        <a:p>
          <a:endParaRPr lang="zh-TW" altLang="en-US"/>
        </a:p>
      </dgm:t>
    </dgm:pt>
    <dgm:pt modelId="{901EDF7C-54CE-44B4-AFD0-194A9B82FBC0}" type="pres">
      <dgm:prSet presAssocID="{28D19BDE-7E94-4A68-9E48-CAB95DA7447E}" presName="diamond" presStyleLbl="bgShp" presStyleIdx="0" presStyleCnt="1"/>
      <dgm:spPr/>
      <dgm:t>
        <a:bodyPr/>
        <a:lstStyle/>
        <a:p>
          <a:endParaRPr lang="zh-TW" altLang="en-US"/>
        </a:p>
      </dgm:t>
    </dgm:pt>
    <dgm:pt modelId="{C1D45C38-2830-4B07-B9AC-D1D25E477F74}" type="pres">
      <dgm:prSet presAssocID="{28D19BDE-7E94-4A68-9E48-CAB95DA7447E}" presName="quad1" presStyleLbl="node1" presStyleIdx="0" presStyleCnt="4">
        <dgm:presLayoutVars>
          <dgm:chMax val="0"/>
          <dgm:chPref val="0"/>
          <dgm:bulletEnabled val="1"/>
        </dgm:presLayoutVars>
      </dgm:prSet>
      <dgm:spPr/>
      <dgm:t>
        <a:bodyPr/>
        <a:lstStyle/>
        <a:p>
          <a:endParaRPr lang="zh-TW" altLang="en-US"/>
        </a:p>
      </dgm:t>
    </dgm:pt>
    <dgm:pt modelId="{72E63FD4-FDAC-4FCB-A5F6-CB41D5C495FD}" type="pres">
      <dgm:prSet presAssocID="{28D19BDE-7E94-4A68-9E48-CAB95DA7447E}" presName="quad2" presStyleLbl="node1" presStyleIdx="1" presStyleCnt="4">
        <dgm:presLayoutVars>
          <dgm:chMax val="0"/>
          <dgm:chPref val="0"/>
          <dgm:bulletEnabled val="1"/>
        </dgm:presLayoutVars>
      </dgm:prSet>
      <dgm:spPr/>
      <dgm:t>
        <a:bodyPr/>
        <a:lstStyle/>
        <a:p>
          <a:endParaRPr lang="zh-TW" altLang="en-US"/>
        </a:p>
      </dgm:t>
    </dgm:pt>
    <dgm:pt modelId="{2082EEF8-6BCF-4773-806F-BA9E87177D44}" type="pres">
      <dgm:prSet presAssocID="{28D19BDE-7E94-4A68-9E48-CAB95DA7447E}" presName="quad3" presStyleLbl="node1" presStyleIdx="2" presStyleCnt="4">
        <dgm:presLayoutVars>
          <dgm:chMax val="0"/>
          <dgm:chPref val="0"/>
          <dgm:bulletEnabled val="1"/>
        </dgm:presLayoutVars>
      </dgm:prSet>
      <dgm:spPr/>
      <dgm:t>
        <a:bodyPr/>
        <a:lstStyle/>
        <a:p>
          <a:endParaRPr lang="zh-TW" altLang="en-US"/>
        </a:p>
      </dgm:t>
    </dgm:pt>
    <dgm:pt modelId="{FDD29128-DB93-4042-84EB-E502690800E3}" type="pres">
      <dgm:prSet presAssocID="{28D19BDE-7E94-4A68-9E48-CAB95DA7447E}" presName="quad4" presStyleLbl="node1" presStyleIdx="3" presStyleCnt="4">
        <dgm:presLayoutVars>
          <dgm:chMax val="0"/>
          <dgm:chPref val="0"/>
          <dgm:bulletEnabled val="1"/>
        </dgm:presLayoutVars>
      </dgm:prSet>
      <dgm:spPr/>
      <dgm:t>
        <a:bodyPr/>
        <a:lstStyle/>
        <a:p>
          <a:endParaRPr lang="zh-TW" altLang="en-US"/>
        </a:p>
      </dgm:t>
    </dgm:pt>
  </dgm:ptLst>
  <dgm:cxnLst>
    <dgm:cxn modelId="{5D7BCE61-3CCC-4A2D-A4B2-350C2EDD0BE8}" srcId="{28D19BDE-7E94-4A68-9E48-CAB95DA7447E}" destId="{50EC8084-32B2-402E-91DE-9B1C52BA1087}" srcOrd="0" destOrd="0" parTransId="{E91E2806-D9C5-4ED1-A1E5-A234339594B1}" sibTransId="{D2686466-0225-40C1-A02A-67A6C1730D2D}"/>
    <dgm:cxn modelId="{EAD94651-5037-43B1-A87F-FBBCED90F9C6}" srcId="{28D19BDE-7E94-4A68-9E48-CAB95DA7447E}" destId="{FD1AC466-2E53-492C-87EF-774FF3AA9967}" srcOrd="1" destOrd="0" parTransId="{0B5E8B98-B34C-4A7D-9396-7A3AD32E410D}" sibTransId="{64EE3D44-396E-41E7-83E6-A46049134914}"/>
    <dgm:cxn modelId="{F7B5EF3F-49F1-4513-84FA-1FED36A39440}" type="presOf" srcId="{67A222FF-477E-4BFF-BA50-F6288427FA64}" destId="{FDD29128-DB93-4042-84EB-E502690800E3}" srcOrd="0" destOrd="0" presId="urn:microsoft.com/office/officeart/2005/8/layout/matrix3"/>
    <dgm:cxn modelId="{7CDBA033-F614-4C57-8249-9A90093F34DF}" type="presOf" srcId="{FD1AC466-2E53-492C-87EF-774FF3AA9967}" destId="{72E63FD4-FDAC-4FCB-A5F6-CB41D5C495FD}" srcOrd="0" destOrd="0" presId="urn:microsoft.com/office/officeart/2005/8/layout/matrix3"/>
    <dgm:cxn modelId="{80CD6B90-E885-4901-B681-79941B2C83C4}" type="presOf" srcId="{50EC8084-32B2-402E-91DE-9B1C52BA1087}" destId="{C1D45C38-2830-4B07-B9AC-D1D25E477F74}" srcOrd="0" destOrd="0" presId="urn:microsoft.com/office/officeart/2005/8/layout/matrix3"/>
    <dgm:cxn modelId="{D0F86DEC-040B-4FD5-95D5-1E36FA674CFB}" srcId="{28D19BDE-7E94-4A68-9E48-CAB95DA7447E}" destId="{71AADB87-4DA9-4665-8906-E661A5884168}" srcOrd="2" destOrd="0" parTransId="{50910BA4-D600-418C-A44E-B6F6E3792C84}" sibTransId="{69AA5576-D163-4BB2-BA7B-20050DCD5BD1}"/>
    <dgm:cxn modelId="{E8286585-19B3-45AE-9817-5E9302527C8E}" type="presOf" srcId="{28D19BDE-7E94-4A68-9E48-CAB95DA7447E}" destId="{6B4D80DA-BEA8-4F6D-8A37-63B0B812470B}" srcOrd="0" destOrd="0" presId="urn:microsoft.com/office/officeart/2005/8/layout/matrix3"/>
    <dgm:cxn modelId="{71ECBDE9-21E7-415A-83BF-2FF7F8069FEF}" srcId="{28D19BDE-7E94-4A68-9E48-CAB95DA7447E}" destId="{67A222FF-477E-4BFF-BA50-F6288427FA64}" srcOrd="3" destOrd="0" parTransId="{A5A489E4-147C-463D-849B-1219F50C71B8}" sibTransId="{0044914E-7BC0-49B5-927F-090E1EEAC5FD}"/>
    <dgm:cxn modelId="{2DCFB6A6-BC20-42A7-BFE6-9E9C83E3054F}" type="presOf" srcId="{71AADB87-4DA9-4665-8906-E661A5884168}" destId="{2082EEF8-6BCF-4773-806F-BA9E87177D44}" srcOrd="0" destOrd="0" presId="urn:microsoft.com/office/officeart/2005/8/layout/matrix3"/>
    <dgm:cxn modelId="{7F47D3E1-AD17-4625-AF60-7D98CEE7DA62}" type="presParOf" srcId="{6B4D80DA-BEA8-4F6D-8A37-63B0B812470B}" destId="{901EDF7C-54CE-44B4-AFD0-194A9B82FBC0}" srcOrd="0" destOrd="0" presId="urn:microsoft.com/office/officeart/2005/8/layout/matrix3"/>
    <dgm:cxn modelId="{C9CA66C3-FE87-4804-93AF-D00EF5DBEB04}" type="presParOf" srcId="{6B4D80DA-BEA8-4F6D-8A37-63B0B812470B}" destId="{C1D45C38-2830-4B07-B9AC-D1D25E477F74}" srcOrd="1" destOrd="0" presId="urn:microsoft.com/office/officeart/2005/8/layout/matrix3"/>
    <dgm:cxn modelId="{194B457A-690E-4391-BAD7-BC9689153B86}" type="presParOf" srcId="{6B4D80DA-BEA8-4F6D-8A37-63B0B812470B}" destId="{72E63FD4-FDAC-4FCB-A5F6-CB41D5C495FD}" srcOrd="2" destOrd="0" presId="urn:microsoft.com/office/officeart/2005/8/layout/matrix3"/>
    <dgm:cxn modelId="{A64452EB-3B2A-4D47-9E1D-F16A9398D4EF}" type="presParOf" srcId="{6B4D80DA-BEA8-4F6D-8A37-63B0B812470B}" destId="{2082EEF8-6BCF-4773-806F-BA9E87177D44}" srcOrd="3" destOrd="0" presId="urn:microsoft.com/office/officeart/2005/8/layout/matrix3"/>
    <dgm:cxn modelId="{1096F3AD-6CB3-4B05-9203-B665F3A7B8F5}" type="presParOf" srcId="{6B4D80DA-BEA8-4F6D-8A37-63B0B812470B}" destId="{FDD29128-DB93-4042-84EB-E502690800E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201287F-48A1-4C01-A9A3-840943885CD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46BD3A4C-3119-4BA0-89EB-A7F5CA6BCFBD}">
      <dgm:prSet phldrT="[文字]"/>
      <dgm:spPr/>
      <dgm:t>
        <a:bodyPr/>
        <a:lstStyle/>
        <a:p>
          <a:r>
            <a:rPr lang="zh-TW" altLang="en-US" dirty="0" smtClean="0">
              <a:latin typeface="微軟正黑體" pitchFamily="34" charset="-120"/>
              <a:ea typeface="微軟正黑體" pitchFamily="34" charset="-120"/>
            </a:rPr>
            <a:t>網路層</a:t>
          </a:r>
          <a:endParaRPr lang="zh-TW" altLang="en-US" dirty="0">
            <a:latin typeface="微軟正黑體" pitchFamily="34" charset="-120"/>
            <a:ea typeface="微軟正黑體" pitchFamily="34" charset="-120"/>
          </a:endParaRPr>
        </a:p>
      </dgm:t>
    </dgm:pt>
    <dgm:pt modelId="{0A9D5147-1AC4-41A1-91A7-8EFC6922AF29}" type="parTrans" cxnId="{518CB270-93EC-4644-BEC2-C44253DF2F1C}">
      <dgm:prSet/>
      <dgm:spPr/>
      <dgm:t>
        <a:bodyPr/>
        <a:lstStyle/>
        <a:p>
          <a:endParaRPr lang="zh-TW" altLang="en-US"/>
        </a:p>
      </dgm:t>
    </dgm:pt>
    <dgm:pt modelId="{B81FC4BB-9301-4351-90D0-223DB163056D}" type="sibTrans" cxnId="{518CB270-93EC-4644-BEC2-C44253DF2F1C}">
      <dgm:prSet/>
      <dgm:spPr/>
      <dgm:t>
        <a:bodyPr/>
        <a:lstStyle/>
        <a:p>
          <a:endParaRPr lang="zh-TW" altLang="en-US"/>
        </a:p>
      </dgm:t>
    </dgm:pt>
    <dgm:pt modelId="{121D4C3B-4F1D-4C5B-B378-2F62601D07E8}">
      <dgm:prSet phldrT="[文字]"/>
      <dgm:spPr/>
      <dgm:t>
        <a:bodyPr/>
        <a:lstStyle/>
        <a:p>
          <a:r>
            <a:rPr lang="zh-TW" altLang="en-US" dirty="0" smtClean="0">
              <a:latin typeface="微軟正黑體" pitchFamily="34" charset="-120"/>
              <a:ea typeface="微軟正黑體" pitchFamily="34" charset="-120"/>
            </a:rPr>
            <a:t>感知層</a:t>
          </a:r>
          <a:endParaRPr lang="zh-TW" altLang="en-US" dirty="0">
            <a:latin typeface="微軟正黑體" pitchFamily="34" charset="-120"/>
            <a:ea typeface="微軟正黑體" pitchFamily="34" charset="-120"/>
          </a:endParaRPr>
        </a:p>
      </dgm:t>
    </dgm:pt>
    <dgm:pt modelId="{5E9A24D5-31B8-4141-BC61-40F44EB37FD5}" type="parTrans" cxnId="{60D4503F-1FD4-4D74-8583-98EADBAC9EDD}">
      <dgm:prSet/>
      <dgm:spPr/>
      <dgm:t>
        <a:bodyPr/>
        <a:lstStyle/>
        <a:p>
          <a:endParaRPr lang="zh-TW" altLang="en-US"/>
        </a:p>
      </dgm:t>
    </dgm:pt>
    <dgm:pt modelId="{212B9C5B-3D9D-439A-851B-7A153FD3BE68}" type="sibTrans" cxnId="{60D4503F-1FD4-4D74-8583-98EADBAC9EDD}">
      <dgm:prSet/>
      <dgm:spPr/>
      <dgm:t>
        <a:bodyPr/>
        <a:lstStyle/>
        <a:p>
          <a:endParaRPr lang="zh-TW" altLang="en-US"/>
        </a:p>
      </dgm:t>
    </dgm:pt>
    <dgm:pt modelId="{40DA8C39-CA99-4D68-9C32-1835532DB9C6}">
      <dgm:prSet custT="1"/>
      <dgm:spPr/>
      <dgm:t>
        <a:bodyPr/>
        <a:lstStyle/>
        <a:p>
          <a:r>
            <a:rPr lang="zh-TW" altLang="en-US" sz="2000" b="0" i="0" dirty="0" smtClean="0"/>
            <a:t>各種產品感應技術</a:t>
          </a:r>
          <a:r>
            <a:rPr lang="en-US" altLang="zh-TW" sz="2000" b="0" i="0" dirty="0" smtClean="0"/>
            <a:t>(RFID</a:t>
          </a:r>
          <a:r>
            <a:rPr lang="zh-TW" altLang="en-US" sz="2000" b="0" i="0" dirty="0" smtClean="0"/>
            <a:t>、生物辨識器、條碼等等</a:t>
          </a:r>
          <a:r>
            <a:rPr lang="en-US" altLang="zh-TW" sz="2000" b="0" i="0" dirty="0" smtClean="0"/>
            <a:t>)</a:t>
          </a:r>
          <a:endParaRPr lang="zh-TW" altLang="en-US" sz="2000" dirty="0"/>
        </a:p>
      </dgm:t>
    </dgm:pt>
    <dgm:pt modelId="{773161D7-B099-4BE1-BBE9-70C3F28EA688}" type="parTrans" cxnId="{207D21D2-8358-446B-ACBD-7BA055D6BD2C}">
      <dgm:prSet/>
      <dgm:spPr/>
    </dgm:pt>
    <dgm:pt modelId="{20A801F3-D5CB-4A8F-A9D2-78152F800206}" type="sibTrans" cxnId="{207D21D2-8358-446B-ACBD-7BA055D6BD2C}">
      <dgm:prSet/>
      <dgm:spPr/>
    </dgm:pt>
    <dgm:pt modelId="{7B4EC8E4-27F0-4C5D-9101-DE048B72BBAC}">
      <dgm:prSet/>
      <dgm:spPr/>
      <dgm:t>
        <a:bodyPr/>
        <a:lstStyle/>
        <a:p>
          <a:r>
            <a:rPr lang="en-US" altLang="zh-TW" b="0" i="0" dirty="0" smtClean="0"/>
            <a:t>2G</a:t>
          </a:r>
          <a:r>
            <a:rPr lang="zh-TW" altLang="en-US" b="0" i="0" dirty="0" smtClean="0"/>
            <a:t>、</a:t>
          </a:r>
          <a:r>
            <a:rPr lang="en-US" altLang="zh-TW" b="0" i="0" dirty="0" smtClean="0"/>
            <a:t>3G</a:t>
          </a:r>
          <a:r>
            <a:rPr lang="zh-TW" altLang="en-US" b="0" i="0" dirty="0" smtClean="0"/>
            <a:t>、</a:t>
          </a:r>
          <a:r>
            <a:rPr lang="en-US" altLang="zh-TW" b="0" i="0" dirty="0" smtClean="0"/>
            <a:t>4G</a:t>
          </a:r>
          <a:r>
            <a:rPr lang="zh-TW" altLang="en-US" b="0" i="0" dirty="0" smtClean="0"/>
            <a:t>無線網路、</a:t>
          </a:r>
          <a:r>
            <a:rPr lang="en-US" altLang="zh-TW" b="0" i="0" dirty="0" err="1" smtClean="0"/>
            <a:t>xDSL</a:t>
          </a:r>
          <a:r>
            <a:rPr lang="zh-TW" altLang="en-US" b="0" i="0" dirty="0" smtClean="0"/>
            <a:t>、</a:t>
          </a:r>
          <a:r>
            <a:rPr lang="en-US" altLang="zh-TW" b="0" i="0" dirty="0" smtClean="0"/>
            <a:t>CABLE</a:t>
          </a:r>
          <a:r>
            <a:rPr lang="zh-TW" altLang="en-US" b="0" i="0" dirty="0" smtClean="0"/>
            <a:t>網路等服務，各類網路平台、管理軟體、系統設備、整合系統、各式終端設備</a:t>
          </a:r>
          <a:endParaRPr lang="zh-TW" altLang="en-US" dirty="0"/>
        </a:p>
      </dgm:t>
    </dgm:pt>
    <dgm:pt modelId="{2C9E5EC7-5213-4711-9D2D-ED22A05A150E}" type="parTrans" cxnId="{092CEC2C-D58F-4E6B-8BDE-419DDE3913A2}">
      <dgm:prSet/>
      <dgm:spPr/>
    </dgm:pt>
    <dgm:pt modelId="{8A7D6B9D-1B1D-41E6-BAFD-18B99BF7EF67}" type="sibTrans" cxnId="{092CEC2C-D58F-4E6B-8BDE-419DDE3913A2}">
      <dgm:prSet/>
      <dgm:spPr/>
    </dgm:pt>
    <dgm:pt modelId="{EBC84A4C-444B-4EF8-813B-FFC8FDB47423}">
      <dgm:prSet/>
      <dgm:spPr/>
      <dgm:t>
        <a:bodyPr/>
        <a:lstStyle/>
        <a:p>
          <a:r>
            <a:rPr lang="zh-TW" altLang="en-US" dirty="0" smtClean="0"/>
            <a:t>個人、家庭及各類產業</a:t>
          </a:r>
          <a:endParaRPr lang="zh-TW" altLang="en-US" dirty="0"/>
        </a:p>
      </dgm:t>
    </dgm:pt>
    <dgm:pt modelId="{AE756CDA-E397-40CF-9060-380F776D7A6B}" type="parTrans" cxnId="{E5B5B401-7499-4193-868F-C40F9CA9513B}">
      <dgm:prSet/>
      <dgm:spPr/>
      <dgm:t>
        <a:bodyPr/>
        <a:lstStyle/>
        <a:p>
          <a:endParaRPr lang="zh-TW" altLang="en-US"/>
        </a:p>
      </dgm:t>
    </dgm:pt>
    <dgm:pt modelId="{38918A44-E714-4EE2-9A4A-7B9A149689E2}" type="sibTrans" cxnId="{E5B5B401-7499-4193-868F-C40F9CA9513B}">
      <dgm:prSet/>
      <dgm:spPr/>
      <dgm:t>
        <a:bodyPr/>
        <a:lstStyle/>
        <a:p>
          <a:endParaRPr lang="zh-TW" altLang="en-US"/>
        </a:p>
      </dgm:t>
    </dgm:pt>
    <dgm:pt modelId="{B490DA54-AE39-4C42-B6FF-E5F78D137B4B}">
      <dgm:prSet phldrT="[文字]"/>
      <dgm:spPr/>
      <dgm:t>
        <a:bodyPr/>
        <a:lstStyle/>
        <a:p>
          <a:r>
            <a:rPr lang="zh-TW" altLang="en-US" dirty="0" smtClean="0">
              <a:latin typeface="微軟正黑體" pitchFamily="34" charset="-120"/>
              <a:ea typeface="微軟正黑體" pitchFamily="34" charset="-120"/>
            </a:rPr>
            <a:t>應用層</a:t>
          </a:r>
          <a:endParaRPr lang="zh-TW" altLang="en-US" dirty="0">
            <a:latin typeface="微軟正黑體" pitchFamily="34" charset="-120"/>
            <a:ea typeface="微軟正黑體" pitchFamily="34" charset="-120"/>
          </a:endParaRPr>
        </a:p>
      </dgm:t>
    </dgm:pt>
    <dgm:pt modelId="{B794ECAB-4F45-4298-9C85-2723EA5169AD}" type="sibTrans" cxnId="{DDA2AF34-6C05-4D76-ABDB-37CFFC069CCE}">
      <dgm:prSet/>
      <dgm:spPr/>
    </dgm:pt>
    <dgm:pt modelId="{4EC34652-6B4B-4AEC-8F2F-CFBADA9FE45C}" type="parTrans" cxnId="{DDA2AF34-6C05-4D76-ABDB-37CFFC069CCE}">
      <dgm:prSet/>
      <dgm:spPr/>
    </dgm:pt>
    <dgm:pt modelId="{207A7B74-7DE4-4522-A254-F69174280E46}" type="pres">
      <dgm:prSet presAssocID="{8201287F-48A1-4C01-A9A3-840943885CD7}" presName="linear" presStyleCnt="0">
        <dgm:presLayoutVars>
          <dgm:dir/>
          <dgm:animLvl val="lvl"/>
          <dgm:resizeHandles val="exact"/>
        </dgm:presLayoutVars>
      </dgm:prSet>
      <dgm:spPr/>
      <dgm:t>
        <a:bodyPr/>
        <a:lstStyle/>
        <a:p>
          <a:endParaRPr lang="zh-TW" altLang="en-US"/>
        </a:p>
      </dgm:t>
    </dgm:pt>
    <dgm:pt modelId="{2B2EE266-6D76-4664-9A4A-E83B8F0D1B4D}" type="pres">
      <dgm:prSet presAssocID="{B490DA54-AE39-4C42-B6FF-E5F78D137B4B}" presName="parentLin" presStyleCnt="0"/>
      <dgm:spPr/>
    </dgm:pt>
    <dgm:pt modelId="{48159EBA-58AD-4370-AFC7-95DBCC8FF8F9}" type="pres">
      <dgm:prSet presAssocID="{B490DA54-AE39-4C42-B6FF-E5F78D137B4B}" presName="parentLeftMargin" presStyleLbl="node1" presStyleIdx="0" presStyleCnt="3"/>
      <dgm:spPr/>
      <dgm:t>
        <a:bodyPr/>
        <a:lstStyle/>
        <a:p>
          <a:endParaRPr lang="zh-TW" altLang="en-US"/>
        </a:p>
      </dgm:t>
    </dgm:pt>
    <dgm:pt modelId="{D8CB783C-C8A6-4030-9355-C7E6D03643B5}" type="pres">
      <dgm:prSet presAssocID="{B490DA54-AE39-4C42-B6FF-E5F78D137B4B}" presName="parentText" presStyleLbl="node1" presStyleIdx="0" presStyleCnt="3">
        <dgm:presLayoutVars>
          <dgm:chMax val="0"/>
          <dgm:bulletEnabled val="1"/>
        </dgm:presLayoutVars>
      </dgm:prSet>
      <dgm:spPr/>
      <dgm:t>
        <a:bodyPr/>
        <a:lstStyle/>
        <a:p>
          <a:endParaRPr lang="zh-TW" altLang="en-US"/>
        </a:p>
      </dgm:t>
    </dgm:pt>
    <dgm:pt modelId="{351B8427-7856-4330-9653-C8F3721F24D6}" type="pres">
      <dgm:prSet presAssocID="{B490DA54-AE39-4C42-B6FF-E5F78D137B4B}" presName="negativeSpace" presStyleCnt="0"/>
      <dgm:spPr/>
    </dgm:pt>
    <dgm:pt modelId="{0EFF7F7F-1FF2-4785-B7AB-A7CB95E799BB}" type="pres">
      <dgm:prSet presAssocID="{B490DA54-AE39-4C42-B6FF-E5F78D137B4B}" presName="childText" presStyleLbl="conFgAcc1" presStyleIdx="0" presStyleCnt="3">
        <dgm:presLayoutVars>
          <dgm:bulletEnabled val="1"/>
        </dgm:presLayoutVars>
      </dgm:prSet>
      <dgm:spPr/>
      <dgm:t>
        <a:bodyPr/>
        <a:lstStyle/>
        <a:p>
          <a:endParaRPr lang="zh-TW" altLang="en-US"/>
        </a:p>
      </dgm:t>
    </dgm:pt>
    <dgm:pt modelId="{93E0D15C-A51B-499C-9DD4-F5379CE91162}" type="pres">
      <dgm:prSet presAssocID="{B794ECAB-4F45-4298-9C85-2723EA5169AD}" presName="spaceBetweenRectangles" presStyleCnt="0"/>
      <dgm:spPr/>
    </dgm:pt>
    <dgm:pt modelId="{9E300A0F-C935-4722-BDE6-5CE401F92C31}" type="pres">
      <dgm:prSet presAssocID="{46BD3A4C-3119-4BA0-89EB-A7F5CA6BCFBD}" presName="parentLin" presStyleCnt="0"/>
      <dgm:spPr/>
    </dgm:pt>
    <dgm:pt modelId="{8BE89787-27DA-473C-831B-1B060EE74582}" type="pres">
      <dgm:prSet presAssocID="{46BD3A4C-3119-4BA0-89EB-A7F5CA6BCFBD}" presName="parentLeftMargin" presStyleLbl="node1" presStyleIdx="0" presStyleCnt="3"/>
      <dgm:spPr/>
      <dgm:t>
        <a:bodyPr/>
        <a:lstStyle/>
        <a:p>
          <a:endParaRPr lang="zh-TW" altLang="en-US"/>
        </a:p>
      </dgm:t>
    </dgm:pt>
    <dgm:pt modelId="{CF4E15CE-0FDF-4E0C-B358-11E3893E79EF}" type="pres">
      <dgm:prSet presAssocID="{46BD3A4C-3119-4BA0-89EB-A7F5CA6BCFBD}" presName="parentText" presStyleLbl="node1" presStyleIdx="1" presStyleCnt="3">
        <dgm:presLayoutVars>
          <dgm:chMax val="0"/>
          <dgm:bulletEnabled val="1"/>
        </dgm:presLayoutVars>
      </dgm:prSet>
      <dgm:spPr/>
      <dgm:t>
        <a:bodyPr/>
        <a:lstStyle/>
        <a:p>
          <a:endParaRPr lang="zh-TW" altLang="en-US"/>
        </a:p>
      </dgm:t>
    </dgm:pt>
    <dgm:pt modelId="{46F9280D-38AF-4AD6-9266-B9F6FED60885}" type="pres">
      <dgm:prSet presAssocID="{46BD3A4C-3119-4BA0-89EB-A7F5CA6BCFBD}" presName="negativeSpace" presStyleCnt="0"/>
      <dgm:spPr/>
    </dgm:pt>
    <dgm:pt modelId="{0B8CC6EB-9828-4FE7-8390-2F4F8B08A5A1}" type="pres">
      <dgm:prSet presAssocID="{46BD3A4C-3119-4BA0-89EB-A7F5CA6BCFBD}" presName="childText" presStyleLbl="conFgAcc1" presStyleIdx="1" presStyleCnt="3">
        <dgm:presLayoutVars>
          <dgm:bulletEnabled val="1"/>
        </dgm:presLayoutVars>
      </dgm:prSet>
      <dgm:spPr/>
      <dgm:t>
        <a:bodyPr/>
        <a:lstStyle/>
        <a:p>
          <a:endParaRPr lang="zh-TW" altLang="en-US"/>
        </a:p>
      </dgm:t>
    </dgm:pt>
    <dgm:pt modelId="{D64A7268-87E5-4308-8C3B-D24D0E599673}" type="pres">
      <dgm:prSet presAssocID="{B81FC4BB-9301-4351-90D0-223DB163056D}" presName="spaceBetweenRectangles" presStyleCnt="0"/>
      <dgm:spPr/>
    </dgm:pt>
    <dgm:pt modelId="{D274DEA6-0912-4936-9A29-A1E8250B8DC7}" type="pres">
      <dgm:prSet presAssocID="{121D4C3B-4F1D-4C5B-B378-2F62601D07E8}" presName="parentLin" presStyleCnt="0"/>
      <dgm:spPr/>
    </dgm:pt>
    <dgm:pt modelId="{CA599950-E609-4173-8A0C-0673D9562188}" type="pres">
      <dgm:prSet presAssocID="{121D4C3B-4F1D-4C5B-B378-2F62601D07E8}" presName="parentLeftMargin" presStyleLbl="node1" presStyleIdx="1" presStyleCnt="3"/>
      <dgm:spPr/>
      <dgm:t>
        <a:bodyPr/>
        <a:lstStyle/>
        <a:p>
          <a:endParaRPr lang="zh-TW" altLang="en-US"/>
        </a:p>
      </dgm:t>
    </dgm:pt>
    <dgm:pt modelId="{A7560C6B-6D32-4234-B03A-6578B3013818}" type="pres">
      <dgm:prSet presAssocID="{121D4C3B-4F1D-4C5B-B378-2F62601D07E8}" presName="parentText" presStyleLbl="node1" presStyleIdx="2" presStyleCnt="3" custLinFactNeighborX="-9987" custLinFactNeighborY="-9970">
        <dgm:presLayoutVars>
          <dgm:chMax val="0"/>
          <dgm:bulletEnabled val="1"/>
        </dgm:presLayoutVars>
      </dgm:prSet>
      <dgm:spPr/>
      <dgm:t>
        <a:bodyPr/>
        <a:lstStyle/>
        <a:p>
          <a:endParaRPr lang="zh-TW" altLang="en-US"/>
        </a:p>
      </dgm:t>
    </dgm:pt>
    <dgm:pt modelId="{999712F6-7D21-42F9-AB54-B2E4C2EEC271}" type="pres">
      <dgm:prSet presAssocID="{121D4C3B-4F1D-4C5B-B378-2F62601D07E8}" presName="negativeSpace" presStyleCnt="0"/>
      <dgm:spPr/>
    </dgm:pt>
    <dgm:pt modelId="{73CBD6B1-3336-4197-BF76-FAA796E11CAC}" type="pres">
      <dgm:prSet presAssocID="{121D4C3B-4F1D-4C5B-B378-2F62601D07E8}" presName="childText" presStyleLbl="conFgAcc1" presStyleIdx="2" presStyleCnt="3">
        <dgm:presLayoutVars>
          <dgm:bulletEnabled val="1"/>
        </dgm:presLayoutVars>
      </dgm:prSet>
      <dgm:spPr/>
      <dgm:t>
        <a:bodyPr/>
        <a:lstStyle/>
        <a:p>
          <a:endParaRPr lang="zh-TW" altLang="en-US"/>
        </a:p>
      </dgm:t>
    </dgm:pt>
  </dgm:ptLst>
  <dgm:cxnLst>
    <dgm:cxn modelId="{1750954C-F136-4466-AE14-7BC15D0903AE}" type="presOf" srcId="{40DA8C39-CA99-4D68-9C32-1835532DB9C6}" destId="{73CBD6B1-3336-4197-BF76-FAA796E11CAC}" srcOrd="0" destOrd="0" presId="urn:microsoft.com/office/officeart/2005/8/layout/list1"/>
    <dgm:cxn modelId="{207D21D2-8358-446B-ACBD-7BA055D6BD2C}" srcId="{121D4C3B-4F1D-4C5B-B378-2F62601D07E8}" destId="{40DA8C39-CA99-4D68-9C32-1835532DB9C6}" srcOrd="0" destOrd="0" parTransId="{773161D7-B099-4BE1-BBE9-70C3F28EA688}" sibTransId="{20A801F3-D5CB-4A8F-A9D2-78152F800206}"/>
    <dgm:cxn modelId="{DDA2AF34-6C05-4D76-ABDB-37CFFC069CCE}" srcId="{8201287F-48A1-4C01-A9A3-840943885CD7}" destId="{B490DA54-AE39-4C42-B6FF-E5F78D137B4B}" srcOrd="0" destOrd="0" parTransId="{4EC34652-6B4B-4AEC-8F2F-CFBADA9FE45C}" sibTransId="{B794ECAB-4F45-4298-9C85-2723EA5169AD}"/>
    <dgm:cxn modelId="{29CFECBF-C0F6-4610-9B8F-0259AD6E5C3E}" type="presOf" srcId="{121D4C3B-4F1D-4C5B-B378-2F62601D07E8}" destId="{CA599950-E609-4173-8A0C-0673D9562188}" srcOrd="0" destOrd="0" presId="urn:microsoft.com/office/officeart/2005/8/layout/list1"/>
    <dgm:cxn modelId="{B3400B80-10AC-45F9-9521-38074B00E6D6}" type="presOf" srcId="{B490DA54-AE39-4C42-B6FF-E5F78D137B4B}" destId="{48159EBA-58AD-4370-AFC7-95DBCC8FF8F9}" srcOrd="0" destOrd="0" presId="urn:microsoft.com/office/officeart/2005/8/layout/list1"/>
    <dgm:cxn modelId="{178418BB-04FC-4B31-8407-AFDCA9500E77}" type="presOf" srcId="{B490DA54-AE39-4C42-B6FF-E5F78D137B4B}" destId="{D8CB783C-C8A6-4030-9355-C7E6D03643B5}" srcOrd="1" destOrd="0" presId="urn:microsoft.com/office/officeart/2005/8/layout/list1"/>
    <dgm:cxn modelId="{518CB270-93EC-4644-BEC2-C44253DF2F1C}" srcId="{8201287F-48A1-4C01-A9A3-840943885CD7}" destId="{46BD3A4C-3119-4BA0-89EB-A7F5CA6BCFBD}" srcOrd="1" destOrd="0" parTransId="{0A9D5147-1AC4-41A1-91A7-8EFC6922AF29}" sibTransId="{B81FC4BB-9301-4351-90D0-223DB163056D}"/>
    <dgm:cxn modelId="{5C9232E3-77D8-4D5B-99DA-AB7DAC946691}" type="presOf" srcId="{EBC84A4C-444B-4EF8-813B-FFC8FDB47423}" destId="{0EFF7F7F-1FF2-4785-B7AB-A7CB95E799BB}" srcOrd="0" destOrd="0" presId="urn:microsoft.com/office/officeart/2005/8/layout/list1"/>
    <dgm:cxn modelId="{092CEC2C-D58F-4E6B-8BDE-419DDE3913A2}" srcId="{46BD3A4C-3119-4BA0-89EB-A7F5CA6BCFBD}" destId="{7B4EC8E4-27F0-4C5D-9101-DE048B72BBAC}" srcOrd="0" destOrd="0" parTransId="{2C9E5EC7-5213-4711-9D2D-ED22A05A150E}" sibTransId="{8A7D6B9D-1B1D-41E6-BAFD-18B99BF7EF67}"/>
    <dgm:cxn modelId="{60D4503F-1FD4-4D74-8583-98EADBAC9EDD}" srcId="{8201287F-48A1-4C01-A9A3-840943885CD7}" destId="{121D4C3B-4F1D-4C5B-B378-2F62601D07E8}" srcOrd="2" destOrd="0" parTransId="{5E9A24D5-31B8-4141-BC61-40F44EB37FD5}" sibTransId="{212B9C5B-3D9D-439A-851B-7A153FD3BE68}"/>
    <dgm:cxn modelId="{48200F77-CEFD-488D-AF80-00806049D52F}" type="presOf" srcId="{8201287F-48A1-4C01-A9A3-840943885CD7}" destId="{207A7B74-7DE4-4522-A254-F69174280E46}" srcOrd="0" destOrd="0" presId="urn:microsoft.com/office/officeart/2005/8/layout/list1"/>
    <dgm:cxn modelId="{E75B7A25-F6B8-4556-B63F-90179F0778E4}" type="presOf" srcId="{46BD3A4C-3119-4BA0-89EB-A7F5CA6BCFBD}" destId="{8BE89787-27DA-473C-831B-1B060EE74582}" srcOrd="0" destOrd="0" presId="urn:microsoft.com/office/officeart/2005/8/layout/list1"/>
    <dgm:cxn modelId="{E4DDB3A8-BF85-4A03-B265-54E3DA9C6D19}" type="presOf" srcId="{46BD3A4C-3119-4BA0-89EB-A7F5CA6BCFBD}" destId="{CF4E15CE-0FDF-4E0C-B358-11E3893E79EF}" srcOrd="1" destOrd="0" presId="urn:microsoft.com/office/officeart/2005/8/layout/list1"/>
    <dgm:cxn modelId="{341C2FDA-A655-4162-8F94-844787800A58}" type="presOf" srcId="{121D4C3B-4F1D-4C5B-B378-2F62601D07E8}" destId="{A7560C6B-6D32-4234-B03A-6578B3013818}" srcOrd="1" destOrd="0" presId="urn:microsoft.com/office/officeart/2005/8/layout/list1"/>
    <dgm:cxn modelId="{E5B5B401-7499-4193-868F-C40F9CA9513B}" srcId="{B490DA54-AE39-4C42-B6FF-E5F78D137B4B}" destId="{EBC84A4C-444B-4EF8-813B-FFC8FDB47423}" srcOrd="0" destOrd="0" parTransId="{AE756CDA-E397-40CF-9060-380F776D7A6B}" sibTransId="{38918A44-E714-4EE2-9A4A-7B9A149689E2}"/>
    <dgm:cxn modelId="{BD0F5E84-DE0C-4929-AF89-D6553DB4747E}" type="presOf" srcId="{7B4EC8E4-27F0-4C5D-9101-DE048B72BBAC}" destId="{0B8CC6EB-9828-4FE7-8390-2F4F8B08A5A1}" srcOrd="0" destOrd="0" presId="urn:microsoft.com/office/officeart/2005/8/layout/list1"/>
    <dgm:cxn modelId="{0AFBF565-C149-4316-BF16-7A87DA6BB495}" type="presParOf" srcId="{207A7B74-7DE4-4522-A254-F69174280E46}" destId="{2B2EE266-6D76-4664-9A4A-E83B8F0D1B4D}" srcOrd="0" destOrd="0" presId="urn:microsoft.com/office/officeart/2005/8/layout/list1"/>
    <dgm:cxn modelId="{86392DA2-107E-4D55-8855-691EFAEB2669}" type="presParOf" srcId="{2B2EE266-6D76-4664-9A4A-E83B8F0D1B4D}" destId="{48159EBA-58AD-4370-AFC7-95DBCC8FF8F9}" srcOrd="0" destOrd="0" presId="urn:microsoft.com/office/officeart/2005/8/layout/list1"/>
    <dgm:cxn modelId="{AB1C13D2-9D65-4A38-8D40-F00483E442B7}" type="presParOf" srcId="{2B2EE266-6D76-4664-9A4A-E83B8F0D1B4D}" destId="{D8CB783C-C8A6-4030-9355-C7E6D03643B5}" srcOrd="1" destOrd="0" presId="urn:microsoft.com/office/officeart/2005/8/layout/list1"/>
    <dgm:cxn modelId="{0439C443-6723-484D-A41D-991969D3E9DA}" type="presParOf" srcId="{207A7B74-7DE4-4522-A254-F69174280E46}" destId="{351B8427-7856-4330-9653-C8F3721F24D6}" srcOrd="1" destOrd="0" presId="urn:microsoft.com/office/officeart/2005/8/layout/list1"/>
    <dgm:cxn modelId="{8AF626E7-44C2-4561-8B23-4694332DDFE0}" type="presParOf" srcId="{207A7B74-7DE4-4522-A254-F69174280E46}" destId="{0EFF7F7F-1FF2-4785-B7AB-A7CB95E799BB}" srcOrd="2" destOrd="0" presId="urn:microsoft.com/office/officeart/2005/8/layout/list1"/>
    <dgm:cxn modelId="{4321DC99-9074-4B61-87E4-F164E3EC9007}" type="presParOf" srcId="{207A7B74-7DE4-4522-A254-F69174280E46}" destId="{93E0D15C-A51B-499C-9DD4-F5379CE91162}" srcOrd="3" destOrd="0" presId="urn:microsoft.com/office/officeart/2005/8/layout/list1"/>
    <dgm:cxn modelId="{73917BD1-49D6-432A-83CB-11797A2AF537}" type="presParOf" srcId="{207A7B74-7DE4-4522-A254-F69174280E46}" destId="{9E300A0F-C935-4722-BDE6-5CE401F92C31}" srcOrd="4" destOrd="0" presId="urn:microsoft.com/office/officeart/2005/8/layout/list1"/>
    <dgm:cxn modelId="{D33B0DD4-ABAC-457E-B6AE-1B25F8DD814D}" type="presParOf" srcId="{9E300A0F-C935-4722-BDE6-5CE401F92C31}" destId="{8BE89787-27DA-473C-831B-1B060EE74582}" srcOrd="0" destOrd="0" presId="urn:microsoft.com/office/officeart/2005/8/layout/list1"/>
    <dgm:cxn modelId="{C5EF0854-6896-4EB1-ABAC-EE3BB8DD874E}" type="presParOf" srcId="{9E300A0F-C935-4722-BDE6-5CE401F92C31}" destId="{CF4E15CE-0FDF-4E0C-B358-11E3893E79EF}" srcOrd="1" destOrd="0" presId="urn:microsoft.com/office/officeart/2005/8/layout/list1"/>
    <dgm:cxn modelId="{F062E956-5598-43CE-B818-67178D0D947E}" type="presParOf" srcId="{207A7B74-7DE4-4522-A254-F69174280E46}" destId="{46F9280D-38AF-4AD6-9266-B9F6FED60885}" srcOrd="5" destOrd="0" presId="urn:microsoft.com/office/officeart/2005/8/layout/list1"/>
    <dgm:cxn modelId="{AF2E0C4A-FB4A-4083-8DD9-CE8DBD65C487}" type="presParOf" srcId="{207A7B74-7DE4-4522-A254-F69174280E46}" destId="{0B8CC6EB-9828-4FE7-8390-2F4F8B08A5A1}" srcOrd="6" destOrd="0" presId="urn:microsoft.com/office/officeart/2005/8/layout/list1"/>
    <dgm:cxn modelId="{D44CFF12-6D65-4946-B15A-7C71ADAA367F}" type="presParOf" srcId="{207A7B74-7DE4-4522-A254-F69174280E46}" destId="{D64A7268-87E5-4308-8C3B-D24D0E599673}" srcOrd="7" destOrd="0" presId="urn:microsoft.com/office/officeart/2005/8/layout/list1"/>
    <dgm:cxn modelId="{E65D3618-9F36-42F2-B4AB-6F63246DD897}" type="presParOf" srcId="{207A7B74-7DE4-4522-A254-F69174280E46}" destId="{D274DEA6-0912-4936-9A29-A1E8250B8DC7}" srcOrd="8" destOrd="0" presId="urn:microsoft.com/office/officeart/2005/8/layout/list1"/>
    <dgm:cxn modelId="{FB68BE07-499A-452A-92AA-F6F78A39FD9D}" type="presParOf" srcId="{D274DEA6-0912-4936-9A29-A1E8250B8DC7}" destId="{CA599950-E609-4173-8A0C-0673D9562188}" srcOrd="0" destOrd="0" presId="urn:microsoft.com/office/officeart/2005/8/layout/list1"/>
    <dgm:cxn modelId="{A1D2F248-8660-417E-9367-7DD7F1239224}" type="presParOf" srcId="{D274DEA6-0912-4936-9A29-A1E8250B8DC7}" destId="{A7560C6B-6D32-4234-B03A-6578B3013818}" srcOrd="1" destOrd="0" presId="urn:microsoft.com/office/officeart/2005/8/layout/list1"/>
    <dgm:cxn modelId="{FB09EB7B-F47D-45FF-AED1-65590DF219E0}" type="presParOf" srcId="{207A7B74-7DE4-4522-A254-F69174280E46}" destId="{999712F6-7D21-42F9-AB54-B2E4C2EEC271}" srcOrd="9" destOrd="0" presId="urn:microsoft.com/office/officeart/2005/8/layout/list1"/>
    <dgm:cxn modelId="{FE835E27-87A2-4A9C-8970-5BC331056423}" type="presParOf" srcId="{207A7B74-7DE4-4522-A254-F69174280E46}" destId="{73CBD6B1-3336-4197-BF76-FAA796E11CAC}"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3B85E-004B-4D86-8143-CA1FE1DD9F70}">
      <dsp:nvSpPr>
        <dsp:cNvPr id="0" name=""/>
        <dsp:cNvSpPr/>
      </dsp:nvSpPr>
      <dsp:spPr>
        <a:xfrm>
          <a:off x="463962" y="1456"/>
          <a:ext cx="903399" cy="903399"/>
        </a:xfrm>
        <a:prstGeom prst="ellipse">
          <a:avLst/>
        </a:prstGeom>
        <a:solidFill>
          <a:srgbClr val="FFC000">
            <a:alpha val="50000"/>
          </a:srgb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DCA73B39-C238-482D-96D2-DBF37F6B3CA5}">
      <dsp:nvSpPr>
        <dsp:cNvPr id="0" name=""/>
        <dsp:cNvSpPr/>
      </dsp:nvSpPr>
      <dsp:spPr>
        <a:xfrm>
          <a:off x="915662" y="1456"/>
          <a:ext cx="4819965" cy="90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rtl="0">
            <a:lnSpc>
              <a:spcPct val="90000"/>
            </a:lnSpc>
            <a:spcBef>
              <a:spcPct val="0"/>
            </a:spcBef>
            <a:spcAft>
              <a:spcPct val="35000"/>
            </a:spcAft>
          </a:pPr>
          <a:r>
            <a:rPr lang="en-US" altLang="zh-TW" sz="2000" b="1" kern="1200" dirty="0" smtClean="0">
              <a:latin typeface="+mj-ea"/>
              <a:ea typeface="+mj-ea"/>
            </a:rPr>
            <a:t>1</a:t>
          </a:r>
          <a:r>
            <a:rPr lang="en-US" altLang="zh-TW" sz="2000" kern="1200" dirty="0" smtClean="0">
              <a:latin typeface="+mj-ea"/>
              <a:ea typeface="+mj-ea"/>
            </a:rPr>
            <a:t>.</a:t>
          </a:r>
          <a:r>
            <a:rPr lang="zh-TW" sz="2000" kern="1200" dirty="0" smtClean="0">
              <a:latin typeface="+mj-ea"/>
              <a:ea typeface="+mj-ea"/>
            </a:rPr>
            <a:t>是網際網路、傳統電信網等</a:t>
          </a:r>
          <a:r>
            <a:rPr lang="zh-TW" sz="2000" b="1" kern="1200" dirty="0" smtClean="0">
              <a:solidFill>
                <a:srgbClr val="FF0000"/>
              </a:solidFill>
              <a:latin typeface="+mj-ea"/>
              <a:ea typeface="+mj-ea"/>
            </a:rPr>
            <a:t>資訊承載體</a:t>
          </a:r>
          <a:endParaRPr lang="zh-TW" sz="2000" b="1" kern="1200" dirty="0">
            <a:solidFill>
              <a:srgbClr val="FF0000"/>
            </a:solidFill>
            <a:latin typeface="+mj-ea"/>
            <a:ea typeface="+mj-ea"/>
          </a:endParaRPr>
        </a:p>
      </dsp:txBody>
      <dsp:txXfrm>
        <a:off x="915662" y="1456"/>
        <a:ext cx="4819965" cy="903399"/>
      </dsp:txXfrm>
    </dsp:sp>
    <dsp:sp modelId="{BD41155E-678E-470E-A1DA-B017B06AD31B}">
      <dsp:nvSpPr>
        <dsp:cNvPr id="0" name=""/>
        <dsp:cNvSpPr/>
      </dsp:nvSpPr>
      <dsp:spPr>
        <a:xfrm>
          <a:off x="463962" y="904856"/>
          <a:ext cx="903399" cy="903399"/>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25F839D-874F-4154-A845-730EACCBAC39}">
      <dsp:nvSpPr>
        <dsp:cNvPr id="0" name=""/>
        <dsp:cNvSpPr/>
      </dsp:nvSpPr>
      <dsp:spPr>
        <a:xfrm>
          <a:off x="915662" y="904856"/>
          <a:ext cx="4819965" cy="90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rtl="0">
            <a:lnSpc>
              <a:spcPct val="90000"/>
            </a:lnSpc>
            <a:spcBef>
              <a:spcPct val="0"/>
            </a:spcBef>
            <a:spcAft>
              <a:spcPct val="35000"/>
            </a:spcAft>
          </a:pPr>
          <a:r>
            <a:rPr lang="en-US" altLang="zh-TW" sz="2000" b="1" kern="1200" dirty="0" smtClean="0">
              <a:latin typeface="+mj-ea"/>
              <a:ea typeface="+mj-ea"/>
            </a:rPr>
            <a:t>2</a:t>
          </a:r>
          <a:r>
            <a:rPr lang="en-US" altLang="zh-TW" sz="2000" kern="1200" dirty="0" smtClean="0">
              <a:latin typeface="+mj-ea"/>
              <a:ea typeface="+mj-ea"/>
            </a:rPr>
            <a:t>.</a:t>
          </a:r>
          <a:r>
            <a:rPr lang="zh-TW" sz="2000" kern="1200" dirty="0" smtClean="0">
              <a:latin typeface="+mj-ea"/>
              <a:ea typeface="+mj-ea"/>
            </a:rPr>
            <a:t>透過</a:t>
          </a:r>
          <a:r>
            <a:rPr lang="zh-TW" sz="2000" b="1" kern="1200" dirty="0" smtClean="0">
              <a:solidFill>
                <a:srgbClr val="FF0000"/>
              </a:solidFill>
              <a:latin typeface="+mj-ea"/>
              <a:ea typeface="+mj-ea"/>
            </a:rPr>
            <a:t>資料擷取</a:t>
          </a:r>
          <a:r>
            <a:rPr lang="zh-TW" sz="2000" kern="1200" dirty="0" smtClean="0">
              <a:latin typeface="+mj-ea"/>
              <a:ea typeface="+mj-ea"/>
            </a:rPr>
            <a:t>及通訊能力，</a:t>
          </a:r>
          <a:r>
            <a:rPr lang="zh-TW" sz="2000" b="1" kern="1200" dirty="0" smtClean="0">
              <a:solidFill>
                <a:srgbClr val="FF0000"/>
              </a:solidFill>
              <a:latin typeface="+mj-ea"/>
              <a:ea typeface="+mj-ea"/>
            </a:rPr>
            <a:t>連結</a:t>
          </a:r>
          <a:r>
            <a:rPr lang="zh-TW" sz="2000" kern="1200" dirty="0" smtClean="0">
              <a:latin typeface="+mj-ea"/>
              <a:ea typeface="+mj-ea"/>
            </a:rPr>
            <a:t>實物與虛擬數據，進行控制、偵測、識別及服務</a:t>
          </a:r>
          <a:endParaRPr lang="zh-TW" sz="2000" b="1" kern="1200" dirty="0">
            <a:solidFill>
              <a:srgbClr val="FF0000"/>
            </a:solidFill>
            <a:latin typeface="+mj-ea"/>
            <a:ea typeface="+mj-ea"/>
          </a:endParaRPr>
        </a:p>
      </dsp:txBody>
      <dsp:txXfrm>
        <a:off x="915662" y="904856"/>
        <a:ext cx="4819965" cy="903399"/>
      </dsp:txXfrm>
    </dsp:sp>
    <dsp:sp modelId="{5205F243-3D6D-45C5-BEEF-7BC31E3A3760}">
      <dsp:nvSpPr>
        <dsp:cNvPr id="0" name=""/>
        <dsp:cNvSpPr/>
      </dsp:nvSpPr>
      <dsp:spPr>
        <a:xfrm>
          <a:off x="463962" y="1808255"/>
          <a:ext cx="903399" cy="903399"/>
        </a:xfrm>
        <a:prstGeom prst="ellipse">
          <a:avLst/>
        </a:prstGeom>
        <a:solidFill>
          <a:srgbClr val="FFC000">
            <a:alpha val="50000"/>
          </a:srgb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56ABA3D-A948-4D52-861F-80FEE16F2614}">
      <dsp:nvSpPr>
        <dsp:cNvPr id="0" name=""/>
        <dsp:cNvSpPr/>
      </dsp:nvSpPr>
      <dsp:spPr>
        <a:xfrm>
          <a:off x="915662" y="1808255"/>
          <a:ext cx="4819965" cy="90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rtl="0">
            <a:lnSpc>
              <a:spcPct val="90000"/>
            </a:lnSpc>
            <a:spcBef>
              <a:spcPct val="0"/>
            </a:spcBef>
            <a:spcAft>
              <a:spcPct val="35000"/>
            </a:spcAft>
          </a:pPr>
          <a:r>
            <a:rPr lang="en-US" altLang="zh-TW" sz="2000" b="1" i="0" kern="1200" dirty="0" smtClean="0">
              <a:solidFill>
                <a:schemeClr val="tx1"/>
              </a:solidFill>
              <a:latin typeface="+mj-ea"/>
              <a:ea typeface="+mj-ea"/>
            </a:rPr>
            <a:t>3.</a:t>
          </a:r>
          <a:r>
            <a:rPr lang="zh-TW" altLang="en-US" sz="2000" b="1" i="0" kern="1200" dirty="0" smtClean="0">
              <a:solidFill>
                <a:srgbClr val="FF0000"/>
              </a:solidFill>
              <a:latin typeface="+mj-ea"/>
              <a:ea typeface="+mj-ea"/>
            </a:rPr>
            <a:t>物物相連</a:t>
          </a:r>
          <a:r>
            <a:rPr lang="zh-TW" altLang="en-US" sz="2000" b="0" i="0" kern="1200" dirty="0" smtClean="0">
              <a:latin typeface="+mj-ea"/>
              <a:ea typeface="+mj-ea"/>
            </a:rPr>
            <a:t>的互聯網</a:t>
          </a:r>
          <a:endParaRPr lang="zh-TW" sz="2000" b="1" kern="1200" dirty="0">
            <a:solidFill>
              <a:srgbClr val="FF0000"/>
            </a:solidFill>
            <a:latin typeface="+mj-ea"/>
            <a:ea typeface="+mj-ea"/>
          </a:endParaRPr>
        </a:p>
      </dsp:txBody>
      <dsp:txXfrm>
        <a:off x="915662" y="1808255"/>
        <a:ext cx="4819965" cy="903399"/>
      </dsp:txXfrm>
    </dsp:sp>
    <dsp:sp modelId="{12018F81-50C0-418D-A3B7-8FE356DC1D6F}">
      <dsp:nvSpPr>
        <dsp:cNvPr id="0" name=""/>
        <dsp:cNvSpPr/>
      </dsp:nvSpPr>
      <dsp:spPr>
        <a:xfrm>
          <a:off x="463962" y="2711654"/>
          <a:ext cx="903399" cy="903399"/>
        </a:xfrm>
        <a:prstGeom prst="ellipse">
          <a:avLst/>
        </a:prstGeom>
        <a:solidFill>
          <a:schemeClr val="accent1">
            <a:alpha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F0E5411-2ED4-4F95-8827-DFA04AC7E5BF}">
      <dsp:nvSpPr>
        <dsp:cNvPr id="0" name=""/>
        <dsp:cNvSpPr/>
      </dsp:nvSpPr>
      <dsp:spPr>
        <a:xfrm>
          <a:off x="915662" y="2711654"/>
          <a:ext cx="4819965" cy="90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rtl="0">
            <a:lnSpc>
              <a:spcPct val="90000"/>
            </a:lnSpc>
            <a:spcBef>
              <a:spcPct val="0"/>
            </a:spcBef>
            <a:spcAft>
              <a:spcPct val="35000"/>
            </a:spcAft>
          </a:pPr>
          <a:r>
            <a:rPr lang="en-US" altLang="zh-TW" sz="2000" b="1" kern="1200" dirty="0" smtClean="0">
              <a:latin typeface="+mj-ea"/>
              <a:ea typeface="+mj-ea"/>
            </a:rPr>
            <a:t>4</a:t>
          </a:r>
          <a:r>
            <a:rPr lang="en-US" altLang="zh-TW" sz="2000" kern="1200" dirty="0" smtClean="0">
              <a:latin typeface="+mj-ea"/>
              <a:ea typeface="+mj-ea"/>
            </a:rPr>
            <a:t>.</a:t>
          </a:r>
          <a:r>
            <a:rPr lang="zh-TW" sz="2000" kern="1200" dirty="0" smtClean="0">
              <a:latin typeface="+mj-ea"/>
              <a:ea typeface="+mj-ea"/>
            </a:rPr>
            <a:t>現實世界</a:t>
          </a:r>
          <a:r>
            <a:rPr lang="zh-TW" sz="2000" b="1" kern="1200" dirty="0" smtClean="0">
              <a:solidFill>
                <a:srgbClr val="FF0000"/>
              </a:solidFill>
              <a:latin typeface="+mj-ea"/>
              <a:ea typeface="+mj-ea"/>
            </a:rPr>
            <a:t>數位化</a:t>
          </a:r>
          <a:endParaRPr lang="zh-TW" sz="2000" b="1" kern="1200" dirty="0">
            <a:solidFill>
              <a:srgbClr val="FF0000"/>
            </a:solidFill>
            <a:latin typeface="+mj-ea"/>
            <a:ea typeface="+mj-ea"/>
          </a:endParaRPr>
        </a:p>
      </dsp:txBody>
      <dsp:txXfrm>
        <a:off x="915662" y="2711654"/>
        <a:ext cx="4819965" cy="903399"/>
      </dsp:txXfrm>
    </dsp:sp>
    <dsp:sp modelId="{ED048713-6B23-47F8-A6E4-D2632DB6C407}">
      <dsp:nvSpPr>
        <dsp:cNvPr id="0" name=""/>
        <dsp:cNvSpPr/>
      </dsp:nvSpPr>
      <dsp:spPr>
        <a:xfrm>
          <a:off x="463962" y="3615053"/>
          <a:ext cx="903399" cy="903399"/>
        </a:xfrm>
        <a:prstGeom prst="ellipse">
          <a:avLst/>
        </a:prstGeom>
        <a:solidFill>
          <a:srgbClr val="FFC000">
            <a:alpha val="50000"/>
          </a:srgb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10D01EE-8176-474E-9A43-2BB13421BC13}">
      <dsp:nvSpPr>
        <dsp:cNvPr id="0" name=""/>
        <dsp:cNvSpPr/>
      </dsp:nvSpPr>
      <dsp:spPr>
        <a:xfrm>
          <a:off x="915662" y="3615053"/>
          <a:ext cx="4819965" cy="903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5400" rIns="0" bIns="25400" numCol="1" spcCol="1270" anchor="ctr" anchorCtr="0">
          <a:noAutofit/>
        </a:bodyPr>
        <a:lstStyle/>
        <a:p>
          <a:pPr lvl="0" algn="l" defTabSz="889000" rtl="0">
            <a:lnSpc>
              <a:spcPct val="90000"/>
            </a:lnSpc>
            <a:spcBef>
              <a:spcPct val="0"/>
            </a:spcBef>
            <a:spcAft>
              <a:spcPct val="35000"/>
            </a:spcAft>
          </a:pPr>
          <a:r>
            <a:rPr lang="en-US" altLang="zh-TW" sz="2000" b="1" i="0" kern="1200" dirty="0" smtClean="0">
              <a:latin typeface="+mj-ea"/>
              <a:ea typeface="+mj-ea"/>
            </a:rPr>
            <a:t>5</a:t>
          </a:r>
          <a:r>
            <a:rPr lang="en-US" altLang="zh-TW" sz="2000" b="0" i="0" kern="1200" dirty="0" smtClean="0">
              <a:latin typeface="+mj-ea"/>
              <a:ea typeface="+mj-ea"/>
            </a:rPr>
            <a:t>.</a:t>
          </a:r>
          <a:r>
            <a:rPr lang="zh-TW" altLang="en-US" sz="2000" b="0" i="0" kern="1200" dirty="0" smtClean="0">
              <a:latin typeface="+mj-ea"/>
              <a:ea typeface="+mj-ea"/>
            </a:rPr>
            <a:t>通信和信息</a:t>
          </a:r>
          <a:r>
            <a:rPr lang="zh-TW" altLang="en-US" sz="2000" b="1" i="0" kern="1200" dirty="0" smtClean="0">
              <a:solidFill>
                <a:srgbClr val="FF0000"/>
              </a:solidFill>
              <a:latin typeface="+mj-ea"/>
              <a:ea typeface="+mj-ea"/>
            </a:rPr>
            <a:t>交換</a:t>
          </a:r>
          <a:endParaRPr lang="zh-TW" sz="2000" b="1" kern="1200" dirty="0">
            <a:solidFill>
              <a:srgbClr val="FF0000"/>
            </a:solidFill>
            <a:latin typeface="+mj-ea"/>
            <a:ea typeface="+mj-ea"/>
          </a:endParaRPr>
        </a:p>
      </dsp:txBody>
      <dsp:txXfrm>
        <a:off x="915662" y="3615053"/>
        <a:ext cx="4819965" cy="903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026027-6920-4CED-9E8B-FCB5A6BBEBDF}">
      <dsp:nvSpPr>
        <dsp:cNvPr id="0" name=""/>
        <dsp:cNvSpPr/>
      </dsp:nvSpPr>
      <dsp:spPr>
        <a:xfrm>
          <a:off x="0" y="48473"/>
          <a:ext cx="4639483" cy="4639483"/>
        </a:xfrm>
        <a:prstGeom prst="pie">
          <a:avLst>
            <a:gd name="adj1" fmla="val 5400000"/>
            <a:gd name="adj2" fmla="val 16200000"/>
          </a:avLst>
        </a:prstGeom>
        <a:solidFill>
          <a:srgbClr val="DAC1ED"/>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B45C4F97-275F-4593-AD68-52457F0EB434}">
      <dsp:nvSpPr>
        <dsp:cNvPr id="0" name=""/>
        <dsp:cNvSpPr/>
      </dsp:nvSpPr>
      <dsp:spPr>
        <a:xfrm>
          <a:off x="2319741" y="-160789"/>
          <a:ext cx="5412730" cy="505801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TW" sz="2500" b="1" i="0" kern="1200" dirty="0" smtClean="0">
              <a:solidFill>
                <a:srgbClr val="FF0000"/>
              </a:solidFill>
              <a:latin typeface="+mj-ea"/>
              <a:ea typeface="+mj-ea"/>
            </a:rPr>
            <a:t>1995</a:t>
          </a:r>
          <a:r>
            <a:rPr lang="zh-TW" altLang="en-US" sz="2500" b="0" i="0" kern="1200" dirty="0" smtClean="0">
              <a:latin typeface="+mj-ea"/>
              <a:ea typeface="+mj-ea"/>
            </a:rPr>
            <a:t>年，</a:t>
          </a:r>
          <a:r>
            <a:rPr lang="zh-TW" altLang="en-US" sz="2500" b="1" i="0" kern="1200" dirty="0" smtClean="0">
              <a:solidFill>
                <a:srgbClr val="FF0000"/>
              </a:solidFill>
              <a:latin typeface="+mj-ea"/>
              <a:ea typeface="+mj-ea"/>
            </a:rPr>
            <a:t>比爾蓋茲</a:t>
          </a:r>
          <a:r>
            <a:rPr lang="zh-TW" altLang="en-US" sz="2500" b="0" i="0" kern="1200" dirty="0" smtClean="0">
              <a:latin typeface="+mj-ea"/>
              <a:ea typeface="+mj-ea"/>
            </a:rPr>
            <a:t>在</a:t>
          </a:r>
          <a:r>
            <a:rPr lang="en-US" altLang="zh-TW" sz="2500" b="1" i="0" kern="1200" dirty="0" smtClean="0">
              <a:solidFill>
                <a:srgbClr val="FF0000"/>
              </a:solidFill>
              <a:latin typeface="+mj-ea"/>
              <a:ea typeface="+mj-ea"/>
            </a:rPr>
            <a:t>《</a:t>
          </a:r>
          <a:r>
            <a:rPr lang="zh-TW" altLang="en-US" sz="2500" b="1" i="0" kern="1200" dirty="0" smtClean="0">
              <a:solidFill>
                <a:srgbClr val="FF0000"/>
              </a:solidFill>
              <a:latin typeface="+mj-ea"/>
              <a:ea typeface="+mj-ea"/>
            </a:rPr>
            <a:t>未來之路</a:t>
          </a:r>
          <a:r>
            <a:rPr lang="en-US" altLang="zh-TW" sz="2500" b="1" i="0" kern="1200" dirty="0" smtClean="0">
              <a:solidFill>
                <a:srgbClr val="FF0000"/>
              </a:solidFill>
              <a:latin typeface="+mj-ea"/>
              <a:ea typeface="+mj-ea"/>
            </a:rPr>
            <a:t>》</a:t>
          </a:r>
          <a:r>
            <a:rPr lang="zh-TW" altLang="en-US" sz="2500" b="0" i="0" kern="1200" dirty="0" smtClean="0">
              <a:latin typeface="+mj-ea"/>
              <a:ea typeface="+mj-ea"/>
            </a:rPr>
            <a:t>一書中，展開他的智慧家居狂想</a:t>
          </a:r>
          <a:endParaRPr lang="zh-TW" altLang="en-US" sz="2500" kern="1200" dirty="0">
            <a:solidFill>
              <a:schemeClr val="tx1"/>
            </a:solidFill>
            <a:latin typeface="+mj-ea"/>
            <a:ea typeface="+mj-ea"/>
          </a:endParaRPr>
        </a:p>
      </dsp:txBody>
      <dsp:txXfrm>
        <a:off x="2319741" y="-160789"/>
        <a:ext cx="5412730" cy="1517406"/>
      </dsp:txXfrm>
    </dsp:sp>
    <dsp:sp modelId="{123E7046-116A-4E18-9E1E-117915D41C5F}">
      <dsp:nvSpPr>
        <dsp:cNvPr id="0" name=""/>
        <dsp:cNvSpPr/>
      </dsp:nvSpPr>
      <dsp:spPr>
        <a:xfrm>
          <a:off x="811911" y="1440321"/>
          <a:ext cx="3015661" cy="3015661"/>
        </a:xfrm>
        <a:prstGeom prst="pie">
          <a:avLst>
            <a:gd name="adj1" fmla="val 5400000"/>
            <a:gd name="adj2" fmla="val 16200000"/>
          </a:avLst>
        </a:prstGeom>
        <a:solidFill>
          <a:srgbClr val="FFE48F"/>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AFC8FD24-5F89-4983-A70D-D9B9A20C7171}">
      <dsp:nvSpPr>
        <dsp:cNvPr id="0" name=""/>
        <dsp:cNvSpPr/>
      </dsp:nvSpPr>
      <dsp:spPr>
        <a:xfrm>
          <a:off x="2319741" y="1440321"/>
          <a:ext cx="5412730" cy="3015661"/>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TW" sz="2500" b="1" i="0" kern="1200" dirty="0" smtClean="0">
              <a:solidFill>
                <a:srgbClr val="FF0000"/>
              </a:solidFill>
              <a:latin typeface="+mj-ea"/>
              <a:ea typeface="+mj-ea"/>
            </a:rPr>
            <a:t>1998</a:t>
          </a:r>
          <a:r>
            <a:rPr lang="zh-TW" altLang="en-US" sz="2500" b="0" i="0" kern="1200" dirty="0" smtClean="0">
              <a:latin typeface="+mj-ea"/>
              <a:ea typeface="+mj-ea"/>
            </a:rPr>
            <a:t>年，美國麻省理工學院</a:t>
          </a:r>
          <a:r>
            <a:rPr lang="zh-TW" altLang="en-US" sz="2500" b="1" i="0" kern="1200" dirty="0" smtClean="0">
              <a:solidFill>
                <a:srgbClr val="FF0000"/>
              </a:solidFill>
              <a:latin typeface="+mj-ea"/>
              <a:ea typeface="+mj-ea"/>
            </a:rPr>
            <a:t>愛斯頓主任</a:t>
          </a:r>
          <a:r>
            <a:rPr lang="zh-TW" altLang="en-US" sz="2500" b="0" i="0" kern="1200" dirty="0" smtClean="0">
              <a:latin typeface="+mj-ea"/>
              <a:ea typeface="+mj-ea"/>
            </a:rPr>
            <a:t>提出物聯網一詞</a:t>
          </a:r>
          <a:endParaRPr lang="zh-TW" altLang="en-US" sz="2500" kern="1200" dirty="0">
            <a:solidFill>
              <a:schemeClr val="tx1"/>
            </a:solidFill>
            <a:latin typeface="+mj-ea"/>
            <a:ea typeface="+mj-ea"/>
          </a:endParaRPr>
        </a:p>
      </dsp:txBody>
      <dsp:txXfrm>
        <a:off x="2319741" y="1440321"/>
        <a:ext cx="5412730" cy="1391843"/>
      </dsp:txXfrm>
    </dsp:sp>
    <dsp:sp modelId="{0042765B-2D06-4074-8AA1-D43570F737E1}">
      <dsp:nvSpPr>
        <dsp:cNvPr id="0" name=""/>
        <dsp:cNvSpPr/>
      </dsp:nvSpPr>
      <dsp:spPr>
        <a:xfrm>
          <a:off x="1623819" y="2832165"/>
          <a:ext cx="1391843" cy="1391843"/>
        </a:xfrm>
        <a:prstGeom prst="pie">
          <a:avLst>
            <a:gd name="adj1" fmla="val 5400000"/>
            <a:gd name="adj2" fmla="val 16200000"/>
          </a:avLst>
        </a:prstGeom>
        <a:solidFill>
          <a:srgbClr val="BCE292"/>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EC6CA3E-C096-46BA-BF22-878873EC5FC5}">
      <dsp:nvSpPr>
        <dsp:cNvPr id="0" name=""/>
        <dsp:cNvSpPr/>
      </dsp:nvSpPr>
      <dsp:spPr>
        <a:xfrm>
          <a:off x="2319741" y="2721179"/>
          <a:ext cx="5412730" cy="1613814"/>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TW" sz="2500" b="1" i="0" kern="1200" dirty="0" smtClean="0">
              <a:solidFill>
                <a:srgbClr val="FF0000"/>
              </a:solidFill>
              <a:latin typeface="+mj-ea"/>
              <a:ea typeface="+mj-ea"/>
            </a:rPr>
            <a:t>2005</a:t>
          </a:r>
          <a:r>
            <a:rPr lang="zh-TW" altLang="en-US" sz="2500" b="0" i="0" kern="1200" dirty="0" smtClean="0">
              <a:latin typeface="+mj-ea"/>
              <a:ea typeface="+mj-ea"/>
            </a:rPr>
            <a:t>年在「</a:t>
          </a:r>
          <a:r>
            <a:rPr lang="en-US" altLang="zh-TW" sz="2500" b="0" i="0" kern="1200" dirty="0" smtClean="0">
              <a:latin typeface="+mj-ea"/>
              <a:ea typeface="+mj-ea"/>
            </a:rPr>
            <a:t>ITU</a:t>
          </a:r>
          <a:r>
            <a:rPr lang="zh-TW" altLang="en-US" sz="2500" b="0" i="0" kern="1200" dirty="0" smtClean="0">
              <a:latin typeface="+mj-ea"/>
              <a:ea typeface="+mj-ea"/>
            </a:rPr>
            <a:t>網際網路報告</a:t>
          </a:r>
          <a:r>
            <a:rPr lang="en-US" altLang="zh-TW" sz="2500" b="0" i="0" kern="1200" dirty="0" smtClean="0">
              <a:latin typeface="+mj-ea"/>
              <a:ea typeface="+mj-ea"/>
            </a:rPr>
            <a:t>2005</a:t>
          </a:r>
          <a:r>
            <a:rPr lang="zh-TW" altLang="en-US" sz="2500" b="0" i="0" kern="1200" dirty="0" smtClean="0">
              <a:latin typeface="+mj-ea"/>
              <a:ea typeface="+mj-ea"/>
            </a:rPr>
            <a:t>：物聯網」</a:t>
          </a:r>
          <a:r>
            <a:rPr lang="zh-TW" altLang="en-US" sz="2500" b="1" i="0" kern="1200" dirty="0" smtClean="0">
              <a:solidFill>
                <a:srgbClr val="FF0000"/>
              </a:solidFill>
              <a:latin typeface="+mj-ea"/>
              <a:ea typeface="+mj-ea"/>
            </a:rPr>
            <a:t>正式提出</a:t>
          </a:r>
          <a:r>
            <a:rPr lang="zh-TW" altLang="en-US" sz="2500" b="0" i="0" kern="1200" dirty="0" smtClean="0">
              <a:latin typeface="+mj-ea"/>
              <a:ea typeface="+mj-ea"/>
            </a:rPr>
            <a:t>物聯網概念</a:t>
          </a:r>
          <a:endParaRPr lang="zh-TW" altLang="en-US" sz="2500" kern="1200" dirty="0">
            <a:solidFill>
              <a:schemeClr val="tx1"/>
            </a:solidFill>
            <a:latin typeface="+mj-ea"/>
            <a:ea typeface="+mj-ea"/>
          </a:endParaRPr>
        </a:p>
      </dsp:txBody>
      <dsp:txXfrm>
        <a:off x="2319741" y="2721179"/>
        <a:ext cx="5412730" cy="16138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4995B-6BEF-47D9-8E68-475C546781F6}">
      <dsp:nvSpPr>
        <dsp:cNvPr id="0" name=""/>
        <dsp:cNvSpPr/>
      </dsp:nvSpPr>
      <dsp:spPr>
        <a:xfrm>
          <a:off x="0" y="0"/>
          <a:ext cx="6257009" cy="1718776"/>
        </a:xfrm>
        <a:prstGeom prst="roundRect">
          <a:avLst>
            <a:gd name="adj" fmla="val 10000"/>
          </a:avLst>
        </a:prstGeom>
        <a:solidFill>
          <a:srgbClr val="BCE292"/>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TW" altLang="en-US" sz="1800" b="1" kern="1200" dirty="0" smtClean="0">
              <a:effectLst>
                <a:outerShdw blurRad="38100" dist="38100" dir="2700000" algn="tl">
                  <a:srgbClr val="000000">
                    <a:alpha val="43137"/>
                  </a:srgbClr>
                </a:outerShdw>
              </a:effectLst>
            </a:rPr>
            <a:t>全面感知</a:t>
          </a:r>
          <a:endParaRPr lang="zh-TW" altLang="en-US" sz="1800" b="1" kern="1200" dirty="0">
            <a:effectLst>
              <a:outerShdw blurRad="38100" dist="38100" dir="2700000" algn="tl">
                <a:srgbClr val="000000">
                  <a:alpha val="43137"/>
                </a:srgbClr>
              </a:outerShdw>
            </a:effectLst>
            <a:latin typeface="+mj-ea"/>
            <a:ea typeface="+mj-ea"/>
          </a:endParaRPr>
        </a:p>
        <a:p>
          <a:pPr marL="171450" lvl="1" indent="-171450" algn="l" defTabSz="800100" rtl="0">
            <a:lnSpc>
              <a:spcPct val="90000"/>
            </a:lnSpc>
            <a:spcBef>
              <a:spcPct val="0"/>
            </a:spcBef>
            <a:spcAft>
              <a:spcPct val="15000"/>
            </a:spcAft>
            <a:buChar char="••"/>
          </a:pPr>
          <a:r>
            <a:rPr lang="zh-TW" altLang="en-US" sz="1800" kern="1200" dirty="0" smtClean="0"/>
            <a:t>利用感測器、二維碼等隨時隨地</a:t>
          </a:r>
          <a:r>
            <a:rPr lang="zh-TW" altLang="en-US" sz="1800" kern="1200" dirty="0" smtClean="0">
              <a:solidFill>
                <a:srgbClr val="FF0000"/>
              </a:solidFill>
            </a:rPr>
            <a:t>獲取物體</a:t>
          </a:r>
          <a:r>
            <a:rPr lang="zh-TW" altLang="en-US" sz="1800" kern="1200" dirty="0" smtClean="0"/>
            <a:t>的</a:t>
          </a:r>
          <a:r>
            <a:rPr lang="zh-TW" altLang="en-US" sz="1800" kern="1200" dirty="0" smtClean="0">
              <a:solidFill>
                <a:srgbClr val="FF0000"/>
              </a:solidFill>
            </a:rPr>
            <a:t>信息</a:t>
          </a:r>
          <a:r>
            <a:rPr lang="zh-TW" altLang="en-US" sz="1800" kern="1200" dirty="0" smtClean="0"/>
            <a:t>。</a:t>
          </a:r>
          <a:endParaRPr lang="zh-TW" altLang="en-US" sz="1800" b="1" kern="1200" dirty="0">
            <a:effectLst>
              <a:outerShdw blurRad="38100" dist="38100" dir="2700000" algn="tl">
                <a:srgbClr val="000000">
                  <a:alpha val="43137"/>
                </a:srgbClr>
              </a:outerShdw>
            </a:effectLst>
            <a:latin typeface="+mj-ea"/>
            <a:ea typeface="+mj-ea"/>
          </a:endParaRPr>
        </a:p>
      </dsp:txBody>
      <dsp:txXfrm>
        <a:off x="1423279" y="0"/>
        <a:ext cx="4833729" cy="1718776"/>
      </dsp:txXfrm>
    </dsp:sp>
    <dsp:sp modelId="{9FD904E6-95D8-42C4-B4DE-D5B4787E5901}">
      <dsp:nvSpPr>
        <dsp:cNvPr id="0" name=""/>
        <dsp:cNvSpPr/>
      </dsp:nvSpPr>
      <dsp:spPr>
        <a:xfrm>
          <a:off x="171877" y="171877"/>
          <a:ext cx="1251401" cy="137502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1000" r="-11000"/>
          </a:stretch>
        </a:blipFill>
        <a:ln w="9525" cap="flat" cmpd="sng"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1">
          <a:scrgbClr r="0" g="0" b="0"/>
        </a:effectRef>
        <a:fontRef idx="minor"/>
      </dsp:style>
    </dsp:sp>
    <dsp:sp modelId="{CF7D6C5E-6E19-4D8E-9A1D-7875E49F4B2A}">
      <dsp:nvSpPr>
        <dsp:cNvPr id="0" name=""/>
        <dsp:cNvSpPr/>
      </dsp:nvSpPr>
      <dsp:spPr>
        <a:xfrm>
          <a:off x="0" y="1904937"/>
          <a:ext cx="6257009" cy="1668021"/>
        </a:xfrm>
        <a:prstGeom prst="roundRect">
          <a:avLst>
            <a:gd name="adj" fmla="val 10000"/>
          </a:avLst>
        </a:prstGeom>
        <a:solidFill>
          <a:srgbClr val="FFE79B"/>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TW" altLang="en-US" sz="1800" b="1" kern="1200" dirty="0" smtClean="0">
              <a:effectLst>
                <a:outerShdw blurRad="38100" dist="38100" dir="2700000" algn="tl">
                  <a:srgbClr val="000000">
                    <a:alpha val="43137"/>
                  </a:srgbClr>
                </a:outerShdw>
              </a:effectLst>
            </a:rPr>
            <a:t>可靠傳遞</a:t>
          </a:r>
          <a:endParaRPr lang="zh-TW" altLang="en-US" sz="1800" b="1" kern="1200" dirty="0">
            <a:effectLst>
              <a:outerShdw blurRad="38100" dist="38100" dir="2700000" algn="tl">
                <a:srgbClr val="000000">
                  <a:alpha val="43137"/>
                </a:srgbClr>
              </a:outerShdw>
            </a:effectLst>
            <a:latin typeface="+mj-ea"/>
            <a:ea typeface="+mj-ea"/>
          </a:endParaRPr>
        </a:p>
        <a:p>
          <a:pPr marL="171450" lvl="1" indent="-171450" algn="l" defTabSz="800100" rtl="0">
            <a:lnSpc>
              <a:spcPct val="90000"/>
            </a:lnSpc>
            <a:spcBef>
              <a:spcPct val="0"/>
            </a:spcBef>
            <a:spcAft>
              <a:spcPct val="15000"/>
            </a:spcAft>
            <a:buChar char="••"/>
          </a:pPr>
          <a:r>
            <a:rPr lang="zh-TW" sz="1800" kern="1200" dirty="0" smtClean="0"/>
            <a:t>通過</a:t>
          </a:r>
          <a:r>
            <a:rPr lang="zh-TW" sz="1800" b="1" kern="1200" dirty="0" smtClean="0"/>
            <a:t>電信網路</a:t>
          </a:r>
          <a:r>
            <a:rPr lang="zh-TW" sz="1800" kern="1200" dirty="0" smtClean="0"/>
            <a:t>與</a:t>
          </a:r>
          <a:r>
            <a:rPr lang="zh-TW" sz="1800" b="1" kern="1200" dirty="0" smtClean="0"/>
            <a:t>互聯網</a:t>
          </a:r>
          <a:r>
            <a:rPr lang="zh-TW" sz="1800" kern="1200" dirty="0" smtClean="0"/>
            <a:t>的</a:t>
          </a:r>
          <a:r>
            <a:rPr lang="zh-TW" sz="1800" b="1" kern="1200" dirty="0" smtClean="0">
              <a:solidFill>
                <a:srgbClr val="FF0000"/>
              </a:solidFill>
            </a:rPr>
            <a:t>融合</a:t>
          </a:r>
          <a:r>
            <a:rPr lang="en-US" sz="1800" kern="1200" dirty="0" smtClean="0"/>
            <a:t>,</a:t>
          </a:r>
          <a:r>
            <a:rPr lang="zh-TW" sz="1800" kern="1200" dirty="0" smtClean="0"/>
            <a:t>將物體的信息</a:t>
          </a:r>
          <a:r>
            <a:rPr lang="zh-TW" sz="1800" b="1" kern="1200" dirty="0" smtClean="0">
              <a:solidFill>
                <a:srgbClr val="FF0000"/>
              </a:solidFill>
            </a:rPr>
            <a:t>準確</a:t>
          </a:r>
          <a:r>
            <a:rPr lang="zh-TW" sz="1800" kern="1200" dirty="0" smtClean="0"/>
            <a:t>地</a:t>
          </a:r>
          <a:r>
            <a:rPr lang="zh-TW" altLang="en-US" sz="1800" b="1" kern="1200" dirty="0" smtClean="0">
              <a:solidFill>
                <a:srgbClr val="FF0000"/>
              </a:solidFill>
            </a:rPr>
            <a:t>傳遞</a:t>
          </a:r>
          <a:r>
            <a:rPr lang="zh-TW" sz="1800" b="1" kern="1200" dirty="0" smtClean="0">
              <a:solidFill>
                <a:srgbClr val="FF0000"/>
              </a:solidFill>
            </a:rPr>
            <a:t>出去</a:t>
          </a:r>
          <a:r>
            <a:rPr lang="zh-TW" altLang="en-US" sz="1800" kern="1200" dirty="0" smtClean="0">
              <a:solidFill>
                <a:srgbClr val="FF0000"/>
              </a:solidFill>
            </a:rPr>
            <a:t>。</a:t>
          </a:r>
          <a:endParaRPr lang="zh-TW" altLang="en-US" sz="1800" b="1" kern="1200" dirty="0">
            <a:solidFill>
              <a:srgbClr val="FF0000"/>
            </a:solidFill>
            <a:latin typeface="+mj-ea"/>
            <a:ea typeface="+mj-ea"/>
          </a:endParaRPr>
        </a:p>
      </dsp:txBody>
      <dsp:txXfrm>
        <a:off x="1423279" y="1904937"/>
        <a:ext cx="4833729" cy="1668021"/>
      </dsp:txXfrm>
    </dsp:sp>
    <dsp:sp modelId="{4987B394-BD9B-4BB4-9316-903581F9398A}">
      <dsp:nvSpPr>
        <dsp:cNvPr id="0" name=""/>
        <dsp:cNvSpPr/>
      </dsp:nvSpPr>
      <dsp:spPr>
        <a:xfrm>
          <a:off x="171877" y="2037154"/>
          <a:ext cx="1251401" cy="1375021"/>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7000" r="-17000"/>
          </a:stretch>
        </a:blipFill>
        <a:ln w="9525" cap="flat" cmpd="sng"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1">
          <a:scrgbClr r="0" g="0" b="0"/>
        </a:effectRef>
        <a:fontRef idx="minor"/>
      </dsp:style>
    </dsp:sp>
    <dsp:sp modelId="{70744A62-E9DD-4AEE-9F7C-7C4EE2B91D8E}">
      <dsp:nvSpPr>
        <dsp:cNvPr id="0" name=""/>
        <dsp:cNvSpPr/>
      </dsp:nvSpPr>
      <dsp:spPr>
        <a:xfrm>
          <a:off x="0" y="3730835"/>
          <a:ext cx="6257009" cy="1668021"/>
        </a:xfrm>
        <a:prstGeom prst="roundRect">
          <a:avLst>
            <a:gd name="adj" fmla="val 10000"/>
          </a:avLst>
        </a:prstGeom>
        <a:solidFill>
          <a:srgbClr val="FFA7A7"/>
        </a:soli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zh-TW" altLang="en-US" sz="1800" b="1" kern="1200" dirty="0" smtClean="0">
              <a:effectLst>
                <a:outerShdw blurRad="38100" dist="38100" dir="2700000" algn="tl">
                  <a:srgbClr val="000000">
                    <a:alpha val="43137"/>
                  </a:srgbClr>
                </a:outerShdw>
              </a:effectLst>
            </a:rPr>
            <a:t>智能處理</a:t>
          </a:r>
          <a:endParaRPr lang="zh-TW" altLang="en-US" sz="1800" b="1" kern="1200" dirty="0">
            <a:effectLst>
              <a:outerShdw blurRad="38100" dist="38100" dir="2700000" algn="tl">
                <a:srgbClr val="000000">
                  <a:alpha val="43137"/>
                </a:srgbClr>
              </a:outerShdw>
            </a:effectLst>
            <a:latin typeface="+mj-ea"/>
            <a:ea typeface="+mj-ea"/>
          </a:endParaRPr>
        </a:p>
        <a:p>
          <a:pPr marL="171450" lvl="1" indent="-171450" algn="l" defTabSz="800100" rtl="0">
            <a:lnSpc>
              <a:spcPct val="90000"/>
            </a:lnSpc>
            <a:spcBef>
              <a:spcPct val="0"/>
            </a:spcBef>
            <a:spcAft>
              <a:spcPct val="15000"/>
            </a:spcAft>
            <a:buChar char="••"/>
          </a:pPr>
          <a:r>
            <a:rPr lang="zh-TW" sz="1800" kern="1200" dirty="0" smtClean="0"/>
            <a:t>對</a:t>
          </a:r>
          <a:r>
            <a:rPr lang="zh-TW" altLang="en-US" sz="1800" kern="1200" dirty="0" smtClean="0"/>
            <a:t>大</a:t>
          </a:r>
          <a:r>
            <a:rPr lang="zh-TW" sz="1800" kern="1200" dirty="0" smtClean="0"/>
            <a:t>量的</a:t>
          </a:r>
          <a:r>
            <a:rPr lang="zh-TW" sz="1800" b="1" kern="1200" dirty="0" smtClean="0"/>
            <a:t>數據</a:t>
          </a:r>
          <a:r>
            <a:rPr lang="zh-TW" sz="1800" kern="1200" dirty="0" smtClean="0"/>
            <a:t>和</a:t>
          </a:r>
          <a:r>
            <a:rPr lang="zh-TW" sz="1800" b="1" kern="1200" dirty="0" smtClean="0"/>
            <a:t>信息</a:t>
          </a:r>
          <a:r>
            <a:rPr lang="zh-TW" sz="1800" kern="1200" dirty="0" smtClean="0"/>
            <a:t>進行</a:t>
          </a:r>
          <a:r>
            <a:rPr lang="zh-TW" sz="1800" b="1" kern="1200" dirty="0" smtClean="0">
              <a:solidFill>
                <a:srgbClr val="FF0000"/>
              </a:solidFill>
            </a:rPr>
            <a:t>分析</a:t>
          </a:r>
          <a:r>
            <a:rPr lang="zh-TW" sz="1800" kern="1200" dirty="0" smtClean="0"/>
            <a:t>和</a:t>
          </a:r>
          <a:r>
            <a:rPr lang="zh-TW" sz="1800" b="1" kern="1200" dirty="0" smtClean="0">
              <a:solidFill>
                <a:srgbClr val="FF0000"/>
              </a:solidFill>
            </a:rPr>
            <a:t>處理</a:t>
          </a:r>
          <a:r>
            <a:rPr lang="en-US" sz="1800" kern="1200" dirty="0" smtClean="0"/>
            <a:t>,</a:t>
          </a:r>
          <a:r>
            <a:rPr lang="zh-TW" sz="1800" kern="1200" dirty="0" smtClean="0"/>
            <a:t>對物體實施智能化的控制。</a:t>
          </a:r>
          <a:endParaRPr lang="zh-TW" altLang="en-US" sz="1800" b="1" kern="1200" dirty="0">
            <a:effectLst>
              <a:outerShdw blurRad="38100" dist="38100" dir="2700000" algn="tl">
                <a:srgbClr val="000000">
                  <a:alpha val="43137"/>
                </a:srgbClr>
              </a:outerShdw>
            </a:effectLst>
            <a:latin typeface="+mj-ea"/>
            <a:ea typeface="+mj-ea"/>
          </a:endParaRPr>
        </a:p>
      </dsp:txBody>
      <dsp:txXfrm>
        <a:off x="1423279" y="3730835"/>
        <a:ext cx="4833729" cy="1668021"/>
      </dsp:txXfrm>
    </dsp:sp>
    <dsp:sp modelId="{E0422CE4-CBAF-4381-8611-CF797C165CC3}">
      <dsp:nvSpPr>
        <dsp:cNvPr id="0" name=""/>
        <dsp:cNvSpPr/>
      </dsp:nvSpPr>
      <dsp:spPr>
        <a:xfrm>
          <a:off x="171877" y="3877053"/>
          <a:ext cx="1251401" cy="1375021"/>
        </a:xfrm>
        <a:prstGeom prst="roundRect">
          <a:avLst>
            <a:gd name="adj" fmla="val 10000"/>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9525" cap="flat" cmpd="sng"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8718F-9DCC-48E5-83A8-B2CDC5758911}">
      <dsp:nvSpPr>
        <dsp:cNvPr id="0" name=""/>
        <dsp:cNvSpPr/>
      </dsp:nvSpPr>
      <dsp:spPr>
        <a:xfrm>
          <a:off x="2565698" y="568"/>
          <a:ext cx="2751270" cy="2376726"/>
        </a:xfrm>
        <a:prstGeom prst="rightArrow">
          <a:avLst>
            <a:gd name="adj1" fmla="val 75000"/>
            <a:gd name="adj2" fmla="val 50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zh-TW" altLang="en-US" sz="1900" b="1" i="0" kern="1200" dirty="0" smtClean="0"/>
            <a:t>便利</a:t>
          </a:r>
          <a:endParaRPr lang="zh-TW" altLang="en-US" sz="1900" kern="1200" dirty="0"/>
        </a:p>
        <a:p>
          <a:pPr marL="171450" lvl="1" indent="-171450" algn="l" defTabSz="844550">
            <a:lnSpc>
              <a:spcPct val="90000"/>
            </a:lnSpc>
            <a:spcBef>
              <a:spcPct val="0"/>
            </a:spcBef>
            <a:spcAft>
              <a:spcPct val="15000"/>
            </a:spcAft>
            <a:buChar char="••"/>
          </a:pPr>
          <a:r>
            <a:rPr lang="zh-TW" altLang="en-US" sz="1900" b="1" i="0" kern="1200" dirty="0" smtClean="0"/>
            <a:t>效率</a:t>
          </a:r>
          <a:endParaRPr lang="zh-TW" altLang="en-US" sz="1900" kern="1200" dirty="0"/>
        </a:p>
        <a:p>
          <a:pPr marL="171450" lvl="1" indent="-171450" algn="l" defTabSz="844550">
            <a:lnSpc>
              <a:spcPct val="90000"/>
            </a:lnSpc>
            <a:spcBef>
              <a:spcPct val="0"/>
            </a:spcBef>
            <a:spcAft>
              <a:spcPct val="15000"/>
            </a:spcAft>
            <a:buChar char="••"/>
          </a:pPr>
          <a:r>
            <a:rPr lang="zh-TW" altLang="en-US" sz="1900" b="1" i="0" kern="1200" dirty="0" smtClean="0"/>
            <a:t>自動化</a:t>
          </a:r>
          <a:endParaRPr lang="zh-TW" altLang="en-US" sz="1900" kern="1200" dirty="0"/>
        </a:p>
        <a:p>
          <a:pPr marL="171450" lvl="1" indent="-171450" algn="l" defTabSz="844550">
            <a:lnSpc>
              <a:spcPct val="90000"/>
            </a:lnSpc>
            <a:spcBef>
              <a:spcPct val="0"/>
            </a:spcBef>
            <a:spcAft>
              <a:spcPct val="15000"/>
            </a:spcAft>
            <a:buChar char="••"/>
          </a:pPr>
          <a:r>
            <a:rPr lang="zh-TW" altLang="en-US" sz="1900" b="1" i="0" kern="1200" dirty="0" smtClean="0"/>
            <a:t>節省能源</a:t>
          </a:r>
          <a:endParaRPr lang="zh-TW" altLang="en-US" sz="1900" kern="1200" dirty="0"/>
        </a:p>
      </dsp:txBody>
      <dsp:txXfrm>
        <a:off x="2565698" y="297659"/>
        <a:ext cx="1859998" cy="1782544"/>
      </dsp:txXfrm>
    </dsp:sp>
    <dsp:sp modelId="{A378FFBD-9489-439E-81DE-E8858D799AB2}">
      <dsp:nvSpPr>
        <dsp:cNvPr id="0" name=""/>
        <dsp:cNvSpPr/>
      </dsp:nvSpPr>
      <dsp:spPr>
        <a:xfrm>
          <a:off x="774548" y="13085"/>
          <a:ext cx="1791149" cy="2351693"/>
        </a:xfrm>
        <a:prstGeom prst="roundRect">
          <a:avLst/>
        </a:prstGeom>
        <a:solidFill>
          <a:srgbClr val="C7A1E3"/>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0"/>
              <a:satOff val="0"/>
              <a:lumOff val="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zh-TW" altLang="en-US" sz="4000" b="1" kern="1200" dirty="0" smtClean="0">
              <a:effectLst>
                <a:outerShdw blurRad="38100" dist="38100" dir="2700000" algn="tl">
                  <a:srgbClr val="000000">
                    <a:alpha val="43137"/>
                  </a:srgbClr>
                </a:outerShdw>
              </a:effectLst>
            </a:rPr>
            <a:t>優點</a:t>
          </a:r>
          <a:endParaRPr lang="en-US" altLang="zh-TW" sz="4000" b="1" kern="1200" dirty="0" smtClean="0">
            <a:effectLst>
              <a:outerShdw blurRad="38100" dist="38100" dir="2700000" algn="tl">
                <a:srgbClr val="000000">
                  <a:alpha val="43137"/>
                </a:srgbClr>
              </a:outerShdw>
            </a:effectLst>
          </a:endParaRPr>
        </a:p>
      </dsp:txBody>
      <dsp:txXfrm>
        <a:off x="861985" y="100522"/>
        <a:ext cx="1616275" cy="2176819"/>
      </dsp:txXfrm>
    </dsp:sp>
    <dsp:sp modelId="{A2B4CAAF-DA18-4F39-A2E3-7384E66EEB82}">
      <dsp:nvSpPr>
        <dsp:cNvPr id="0" name=""/>
        <dsp:cNvSpPr/>
      </dsp:nvSpPr>
      <dsp:spPr>
        <a:xfrm>
          <a:off x="2565698" y="2739573"/>
          <a:ext cx="2751270" cy="2376726"/>
        </a:xfrm>
        <a:prstGeom prst="rightArrow">
          <a:avLst>
            <a:gd name="adj1" fmla="val 75000"/>
            <a:gd name="adj2" fmla="val 50000"/>
          </a:avLst>
        </a:prstGeom>
        <a:solidFill>
          <a:schemeClr val="accent4">
            <a:tint val="40000"/>
            <a:alpha val="90000"/>
            <a:hueOff val="840686"/>
            <a:satOff val="-12365"/>
            <a:lumOff val="-1354"/>
            <a:alphaOff val="0"/>
          </a:schemeClr>
        </a:solidFill>
        <a:ln w="9525" cap="flat" cmpd="sng" algn="ctr">
          <a:solidFill>
            <a:schemeClr val="accent4">
              <a:tint val="40000"/>
              <a:alpha val="90000"/>
              <a:hueOff val="840686"/>
              <a:satOff val="-12365"/>
              <a:lumOff val="-1354"/>
              <a:alphaOff val="0"/>
            </a:schemeClr>
          </a:solidFill>
          <a:prstDash val="solid"/>
        </a:ln>
        <a:effectLst>
          <a:outerShdw blurRad="50800" dist="381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2065" tIns="12065" rIns="12065" bIns="12065" numCol="1" spcCol="1270" anchor="t" anchorCtr="0">
          <a:noAutofit/>
        </a:bodyPr>
        <a:lstStyle/>
        <a:p>
          <a:pPr marL="171450" lvl="1" indent="-171450" algn="l" defTabSz="844550">
            <a:lnSpc>
              <a:spcPct val="90000"/>
            </a:lnSpc>
            <a:spcBef>
              <a:spcPct val="0"/>
            </a:spcBef>
            <a:spcAft>
              <a:spcPct val="15000"/>
            </a:spcAft>
            <a:buChar char="••"/>
          </a:pPr>
          <a:r>
            <a:rPr lang="zh-TW" altLang="en-US" sz="1900" b="1" i="0" kern="1200" dirty="0" smtClean="0"/>
            <a:t>資訊安全</a:t>
          </a:r>
          <a:endParaRPr lang="zh-TW" altLang="en-US" sz="1900" kern="1200" dirty="0"/>
        </a:p>
        <a:p>
          <a:pPr marL="171450" lvl="1" indent="-171450" algn="l" defTabSz="844550">
            <a:lnSpc>
              <a:spcPct val="90000"/>
            </a:lnSpc>
            <a:spcBef>
              <a:spcPct val="0"/>
            </a:spcBef>
            <a:spcAft>
              <a:spcPct val="15000"/>
            </a:spcAft>
            <a:buChar char="••"/>
          </a:pPr>
          <a:r>
            <a:rPr lang="zh-TW" altLang="en-US" sz="1900" b="1" i="0" kern="1200" smtClean="0"/>
            <a:t>隱私</a:t>
          </a:r>
          <a:endParaRPr lang="zh-TW" altLang="en-US" sz="1900" kern="1200" dirty="0"/>
        </a:p>
      </dsp:txBody>
      <dsp:txXfrm>
        <a:off x="2565698" y="3036664"/>
        <a:ext cx="1859998" cy="1782544"/>
      </dsp:txXfrm>
    </dsp:sp>
    <dsp:sp modelId="{7083159E-2637-435E-B224-8EBDF2D4EB16}">
      <dsp:nvSpPr>
        <dsp:cNvPr id="0" name=""/>
        <dsp:cNvSpPr/>
      </dsp:nvSpPr>
      <dsp:spPr>
        <a:xfrm>
          <a:off x="774548" y="2752089"/>
          <a:ext cx="1791149" cy="2351693"/>
        </a:xfrm>
        <a:prstGeom prst="roundRect">
          <a:avLst/>
        </a:prstGeom>
        <a:solidFill>
          <a:srgbClr val="69D8FF"/>
        </a:solidFill>
        <a:ln>
          <a:noFill/>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accent4">
              <a:hueOff val="1218040"/>
              <a:satOff val="-21072"/>
              <a:lumOff val="-4510"/>
              <a:alphaOff val="0"/>
              <a:satMod val="300000"/>
            </a:schemeClr>
          </a:contourClr>
        </a:sp3d>
      </dsp:spPr>
      <dsp:style>
        <a:lnRef idx="0">
          <a:scrgbClr r="0" g="0" b="0"/>
        </a:lnRef>
        <a:fillRef idx="3">
          <a:scrgbClr r="0" g="0" b="0"/>
        </a:fillRef>
        <a:effectRef idx="3">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zh-TW" altLang="en-US" sz="4000" b="1" kern="1200" dirty="0" smtClean="0">
              <a:effectLst>
                <a:outerShdw blurRad="38100" dist="38100" dir="2700000" algn="tl">
                  <a:srgbClr val="000000">
                    <a:alpha val="43137"/>
                  </a:srgbClr>
                </a:outerShdw>
              </a:effectLst>
            </a:rPr>
            <a:t>缺點</a:t>
          </a:r>
          <a:endParaRPr lang="zh-TW" altLang="en-US" sz="4000" b="1" kern="1200" dirty="0">
            <a:effectLst>
              <a:outerShdw blurRad="38100" dist="38100" dir="2700000" algn="tl">
                <a:srgbClr val="000000">
                  <a:alpha val="43137"/>
                </a:srgbClr>
              </a:outerShdw>
            </a:effectLst>
          </a:endParaRPr>
        </a:p>
      </dsp:txBody>
      <dsp:txXfrm>
        <a:off x="861985" y="2839526"/>
        <a:ext cx="1616275" cy="2176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EDF7C-54CE-44B4-AFD0-194A9B82FBC0}">
      <dsp:nvSpPr>
        <dsp:cNvPr id="0" name=""/>
        <dsp:cNvSpPr/>
      </dsp:nvSpPr>
      <dsp:spPr>
        <a:xfrm>
          <a:off x="861104" y="0"/>
          <a:ext cx="4578985" cy="4578985"/>
        </a:xfrm>
        <a:prstGeom prst="diamond">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1D45C38-2830-4B07-B9AC-D1D25E477F74}">
      <dsp:nvSpPr>
        <dsp:cNvPr id="0" name=""/>
        <dsp:cNvSpPr/>
      </dsp:nvSpPr>
      <dsp:spPr>
        <a:xfrm>
          <a:off x="1296107" y="435003"/>
          <a:ext cx="1785804" cy="1785804"/>
        </a:xfrm>
        <a:prstGeom prst="roundRect">
          <a:avLst/>
        </a:prstGeom>
        <a:solidFill>
          <a:srgbClr val="DAC1ED"/>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i="0" kern="1200" dirty="0" smtClean="0">
              <a:solidFill>
                <a:schemeClr val="tx1"/>
              </a:solidFill>
            </a:rPr>
            <a:t>智慧型機器人</a:t>
          </a:r>
          <a:endParaRPr lang="zh-TW" altLang="en-US" sz="2500" b="1" kern="1200" dirty="0">
            <a:solidFill>
              <a:schemeClr val="tx1"/>
            </a:solidFill>
          </a:endParaRPr>
        </a:p>
      </dsp:txBody>
      <dsp:txXfrm>
        <a:off x="1383283" y="522179"/>
        <a:ext cx="1611452" cy="1611452"/>
      </dsp:txXfrm>
    </dsp:sp>
    <dsp:sp modelId="{72E63FD4-FDAC-4FCB-A5F6-CB41D5C495FD}">
      <dsp:nvSpPr>
        <dsp:cNvPr id="0" name=""/>
        <dsp:cNvSpPr/>
      </dsp:nvSpPr>
      <dsp:spPr>
        <a:xfrm>
          <a:off x="3219281" y="435003"/>
          <a:ext cx="1785804" cy="1785804"/>
        </a:xfrm>
        <a:prstGeom prst="roundRect">
          <a:avLst/>
        </a:prstGeom>
        <a:solidFill>
          <a:schemeClr val="accent3">
            <a:hueOff val="0"/>
            <a:satOff val="0"/>
            <a:lumOff val="0"/>
            <a:alphaOff val="0"/>
          </a:schemeClr>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i="0" kern="1200" dirty="0" smtClean="0">
              <a:solidFill>
                <a:schemeClr val="tx1"/>
              </a:solidFill>
            </a:rPr>
            <a:t>智慧型汽車</a:t>
          </a:r>
          <a:endParaRPr lang="zh-TW" altLang="en-US" sz="2500" b="1" kern="1200" dirty="0">
            <a:solidFill>
              <a:schemeClr val="tx1"/>
            </a:solidFill>
          </a:endParaRPr>
        </a:p>
      </dsp:txBody>
      <dsp:txXfrm>
        <a:off x="3306457" y="522179"/>
        <a:ext cx="1611452" cy="1611452"/>
      </dsp:txXfrm>
    </dsp:sp>
    <dsp:sp modelId="{2082EEF8-6BCF-4773-806F-BA9E87177D44}">
      <dsp:nvSpPr>
        <dsp:cNvPr id="0" name=""/>
        <dsp:cNvSpPr/>
      </dsp:nvSpPr>
      <dsp:spPr>
        <a:xfrm>
          <a:off x="1296107" y="2358177"/>
          <a:ext cx="1785804" cy="1785804"/>
        </a:xfrm>
        <a:prstGeom prst="roundRect">
          <a:avLst/>
        </a:prstGeom>
        <a:solidFill>
          <a:srgbClr val="FF8B8B"/>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i="0" kern="1200" dirty="0" smtClean="0">
              <a:solidFill>
                <a:schemeClr val="tx1"/>
              </a:solidFill>
            </a:rPr>
            <a:t>智慧型環境監測系統</a:t>
          </a:r>
          <a:endParaRPr lang="zh-TW" altLang="en-US" sz="2500" b="1" kern="1200" dirty="0">
            <a:solidFill>
              <a:schemeClr val="tx1"/>
            </a:solidFill>
          </a:endParaRPr>
        </a:p>
      </dsp:txBody>
      <dsp:txXfrm>
        <a:off x="1383283" y="2445353"/>
        <a:ext cx="1611452" cy="1611452"/>
      </dsp:txXfrm>
    </dsp:sp>
    <dsp:sp modelId="{FDD29128-DB93-4042-84EB-E502690800E3}">
      <dsp:nvSpPr>
        <dsp:cNvPr id="0" name=""/>
        <dsp:cNvSpPr/>
      </dsp:nvSpPr>
      <dsp:spPr>
        <a:xfrm>
          <a:off x="3219281" y="2358177"/>
          <a:ext cx="1785804" cy="1785804"/>
        </a:xfrm>
        <a:prstGeom prst="roundRect">
          <a:avLst/>
        </a:prstGeom>
        <a:solidFill>
          <a:srgbClr val="FFE79B"/>
        </a:solidFill>
        <a:ln>
          <a:noFill/>
        </a:ln>
        <a:effectLst>
          <a:outerShdw blurRad="50800" dist="381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i="0" kern="1200" dirty="0" smtClean="0">
              <a:solidFill>
                <a:schemeClr val="tx1"/>
              </a:solidFill>
            </a:rPr>
            <a:t>智慧型家居系統</a:t>
          </a:r>
          <a:endParaRPr lang="zh-TW" altLang="en-US" sz="2500" b="1" kern="1200" dirty="0">
            <a:solidFill>
              <a:schemeClr val="tx1"/>
            </a:solidFill>
          </a:endParaRPr>
        </a:p>
      </dsp:txBody>
      <dsp:txXfrm>
        <a:off x="3306457" y="2445353"/>
        <a:ext cx="1611452" cy="16114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FF7F7F-1FF2-4785-B7AB-A7CB95E799BB}">
      <dsp:nvSpPr>
        <dsp:cNvPr id="0" name=""/>
        <dsp:cNvSpPr/>
      </dsp:nvSpPr>
      <dsp:spPr>
        <a:xfrm>
          <a:off x="0" y="369380"/>
          <a:ext cx="8229600" cy="9607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t>個人、家庭及各類產業</a:t>
          </a:r>
          <a:endParaRPr lang="zh-TW" altLang="en-US" sz="2000" kern="1200" dirty="0"/>
        </a:p>
      </dsp:txBody>
      <dsp:txXfrm>
        <a:off x="0" y="369380"/>
        <a:ext cx="8229600" cy="960750"/>
      </dsp:txXfrm>
    </dsp:sp>
    <dsp:sp modelId="{D8CB783C-C8A6-4030-9355-C7E6D03643B5}">
      <dsp:nvSpPr>
        <dsp:cNvPr id="0" name=""/>
        <dsp:cNvSpPr/>
      </dsp:nvSpPr>
      <dsp:spPr>
        <a:xfrm>
          <a:off x="411480" y="74180"/>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應用層</a:t>
          </a:r>
          <a:endParaRPr lang="zh-TW" altLang="en-US" sz="2000" kern="1200" dirty="0">
            <a:latin typeface="微軟正黑體" pitchFamily="34" charset="-120"/>
            <a:ea typeface="微軟正黑體" pitchFamily="34" charset="-120"/>
          </a:endParaRPr>
        </a:p>
      </dsp:txBody>
      <dsp:txXfrm>
        <a:off x="440301" y="103001"/>
        <a:ext cx="5703078" cy="532758"/>
      </dsp:txXfrm>
    </dsp:sp>
    <dsp:sp modelId="{0B8CC6EB-9828-4FE7-8390-2F4F8B08A5A1}">
      <dsp:nvSpPr>
        <dsp:cNvPr id="0" name=""/>
        <dsp:cNvSpPr/>
      </dsp:nvSpPr>
      <dsp:spPr>
        <a:xfrm>
          <a:off x="0" y="1733331"/>
          <a:ext cx="8229600" cy="135450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b="0" i="0" kern="1200" dirty="0" smtClean="0"/>
            <a:t>2G</a:t>
          </a:r>
          <a:r>
            <a:rPr lang="zh-TW" altLang="en-US" sz="2000" b="0" i="0" kern="1200" dirty="0" smtClean="0"/>
            <a:t>、</a:t>
          </a:r>
          <a:r>
            <a:rPr lang="en-US" altLang="zh-TW" sz="2000" b="0" i="0" kern="1200" dirty="0" smtClean="0"/>
            <a:t>3G</a:t>
          </a:r>
          <a:r>
            <a:rPr lang="zh-TW" altLang="en-US" sz="2000" b="0" i="0" kern="1200" dirty="0" smtClean="0"/>
            <a:t>、</a:t>
          </a:r>
          <a:r>
            <a:rPr lang="en-US" altLang="zh-TW" sz="2000" b="0" i="0" kern="1200" dirty="0" smtClean="0"/>
            <a:t>4G</a:t>
          </a:r>
          <a:r>
            <a:rPr lang="zh-TW" altLang="en-US" sz="2000" b="0" i="0" kern="1200" dirty="0" smtClean="0"/>
            <a:t>無線網路、</a:t>
          </a:r>
          <a:r>
            <a:rPr lang="en-US" altLang="zh-TW" sz="2000" b="0" i="0" kern="1200" dirty="0" err="1" smtClean="0"/>
            <a:t>xDSL</a:t>
          </a:r>
          <a:r>
            <a:rPr lang="zh-TW" altLang="en-US" sz="2000" b="0" i="0" kern="1200" dirty="0" smtClean="0"/>
            <a:t>、</a:t>
          </a:r>
          <a:r>
            <a:rPr lang="en-US" altLang="zh-TW" sz="2000" b="0" i="0" kern="1200" dirty="0" smtClean="0"/>
            <a:t>CABLE</a:t>
          </a:r>
          <a:r>
            <a:rPr lang="zh-TW" altLang="en-US" sz="2000" b="0" i="0" kern="1200" dirty="0" smtClean="0"/>
            <a:t>網路等服務，各類網路平台、管理軟體、系統設備、整合系統、各式終端設備</a:t>
          </a:r>
          <a:endParaRPr lang="zh-TW" altLang="en-US" sz="2000" kern="1200" dirty="0"/>
        </a:p>
      </dsp:txBody>
      <dsp:txXfrm>
        <a:off x="0" y="1733331"/>
        <a:ext cx="8229600" cy="1354500"/>
      </dsp:txXfrm>
    </dsp:sp>
    <dsp:sp modelId="{CF4E15CE-0FDF-4E0C-B358-11E3893E79EF}">
      <dsp:nvSpPr>
        <dsp:cNvPr id="0" name=""/>
        <dsp:cNvSpPr/>
      </dsp:nvSpPr>
      <dsp:spPr>
        <a:xfrm>
          <a:off x="411480" y="1438130"/>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網路層</a:t>
          </a:r>
          <a:endParaRPr lang="zh-TW" altLang="en-US" sz="2000" kern="1200" dirty="0">
            <a:latin typeface="微軟正黑體" pitchFamily="34" charset="-120"/>
            <a:ea typeface="微軟正黑體" pitchFamily="34" charset="-120"/>
          </a:endParaRPr>
        </a:p>
      </dsp:txBody>
      <dsp:txXfrm>
        <a:off x="440301" y="1466951"/>
        <a:ext cx="5703078" cy="532758"/>
      </dsp:txXfrm>
    </dsp:sp>
    <dsp:sp modelId="{73CBD6B1-3336-4197-BF76-FAA796E11CAC}">
      <dsp:nvSpPr>
        <dsp:cNvPr id="0" name=""/>
        <dsp:cNvSpPr/>
      </dsp:nvSpPr>
      <dsp:spPr>
        <a:xfrm>
          <a:off x="0" y="3491031"/>
          <a:ext cx="8229600" cy="960750"/>
        </a:xfrm>
        <a:prstGeom prst="rect">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416560" rIns="638708"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b="0" i="0" kern="1200" dirty="0" smtClean="0"/>
            <a:t>各種產品感應技術</a:t>
          </a:r>
          <a:r>
            <a:rPr lang="en-US" altLang="zh-TW" sz="2000" b="0" i="0" kern="1200" dirty="0" smtClean="0"/>
            <a:t>(RFID</a:t>
          </a:r>
          <a:r>
            <a:rPr lang="zh-TW" altLang="en-US" sz="2000" b="0" i="0" kern="1200" dirty="0" smtClean="0"/>
            <a:t>、生物辨識器、條碼等等</a:t>
          </a:r>
          <a:r>
            <a:rPr lang="en-US" altLang="zh-TW" sz="2000" b="0" i="0" kern="1200" dirty="0" smtClean="0"/>
            <a:t>)</a:t>
          </a:r>
          <a:endParaRPr lang="zh-TW" altLang="en-US" sz="2000" kern="1200" dirty="0"/>
        </a:p>
      </dsp:txBody>
      <dsp:txXfrm>
        <a:off x="0" y="3491031"/>
        <a:ext cx="8229600" cy="960750"/>
      </dsp:txXfrm>
    </dsp:sp>
    <dsp:sp modelId="{A7560C6B-6D32-4234-B03A-6578B3013818}">
      <dsp:nvSpPr>
        <dsp:cNvPr id="0" name=""/>
        <dsp:cNvSpPr/>
      </dsp:nvSpPr>
      <dsp:spPr>
        <a:xfrm>
          <a:off x="370385" y="3136968"/>
          <a:ext cx="5760720" cy="590400"/>
        </a:xfrm>
        <a:prstGeom prst="round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微軟正黑體" pitchFamily="34" charset="-120"/>
              <a:ea typeface="微軟正黑體" pitchFamily="34" charset="-120"/>
            </a:rPr>
            <a:t>感知層</a:t>
          </a:r>
          <a:endParaRPr lang="zh-TW" altLang="en-US" sz="2000" kern="1200" dirty="0">
            <a:latin typeface="微軟正黑體" pitchFamily="34" charset="-120"/>
            <a:ea typeface="微軟正黑體" pitchFamily="34" charset="-120"/>
          </a:endParaRPr>
        </a:p>
      </dsp:txBody>
      <dsp:txXfrm>
        <a:off x="399206" y="3165789"/>
        <a:ext cx="5703078" cy="532758"/>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C6F435-886B-46E9-B2BB-4EE7BB041353}" type="datetimeFigureOut">
              <a:rPr lang="zh-TW" altLang="en-US" smtClean="0"/>
              <a:pPr/>
              <a:t>2019/10/12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650823-4A54-45EB-8CCD-6E8414FB78DD}" type="slidenum">
              <a:rPr lang="zh-TW" altLang="en-US" smtClean="0"/>
              <a:pPr/>
              <a:t>‹#›</a:t>
            </a:fld>
            <a:endParaRPr lang="zh-TW" altLang="en-US"/>
          </a:p>
        </p:txBody>
      </p:sp>
    </p:spTree>
    <p:extLst>
      <p:ext uri="{BB962C8B-B14F-4D97-AF65-F5344CB8AC3E}">
        <p14:creationId xmlns:p14="http://schemas.microsoft.com/office/powerpoint/2010/main" val="3748454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translate.googleusercontent.com/translate_c?hl=zh-TW&amp;sl=zh-CN&amp;u=http://www.iot-online.com/tags.php?/M2M&amp;prev=/search?q=M2M&amp;hl=zh-TW&amp;prmd=ivnsl&amp;rurl=translate.google.com.tw&amp;twu=1&amp;usg=ALkJrhhOhV85Ia8Ijb6cZel5GmAGWpNKkw"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a:t>
            </a:fld>
            <a:endParaRPr lang="zh-TW" altLang="en-US"/>
          </a:p>
        </p:txBody>
      </p:sp>
    </p:spTree>
    <p:extLst>
      <p:ext uri="{BB962C8B-B14F-4D97-AF65-F5344CB8AC3E}">
        <p14:creationId xmlns:p14="http://schemas.microsoft.com/office/powerpoint/2010/main" val="1995245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物聯網應用分成三大類</a:t>
            </a:r>
            <a:r>
              <a:rPr lang="en-US" altLang="zh-TW" dirty="0" smtClean="0"/>
              <a:t>:</a:t>
            </a:r>
          </a:p>
          <a:p>
            <a:r>
              <a:rPr lang="en-US" altLang="zh-TW" dirty="0" smtClean="0"/>
              <a:t>RFID</a:t>
            </a:r>
            <a:r>
              <a:rPr lang="zh-TW" altLang="en-US" dirty="0" smtClean="0"/>
              <a:t>相關，基於傳感網絡的應用，</a:t>
            </a:r>
            <a:r>
              <a:rPr lang="en-US" altLang="zh-TW" dirty="0" smtClean="0"/>
              <a:t>M2M</a:t>
            </a:r>
            <a:r>
              <a:rPr lang="zh-TW" altLang="en-US" dirty="0" smtClean="0"/>
              <a:t>兩化融合相關應用</a:t>
            </a:r>
            <a:endParaRPr lang="en-US" altLang="zh-TW" dirty="0" smtClean="0"/>
          </a:p>
          <a:p>
            <a:endParaRPr lang="en-US" altLang="zh-TW" dirty="0" smtClean="0"/>
          </a:p>
          <a:p>
            <a:r>
              <a:rPr lang="zh-TW" altLang="en-US" dirty="0" smtClean="0"/>
              <a:t>主要報告的是</a:t>
            </a:r>
            <a:r>
              <a:rPr lang="en-US" altLang="zh-TW" dirty="0" smtClean="0"/>
              <a:t>RFID</a:t>
            </a:r>
            <a:r>
              <a:rPr lang="zh-TW" altLang="en-US" dirty="0" smtClean="0"/>
              <a:t>相關部分</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15</a:t>
            </a:fld>
            <a:endParaRPr lang="zh-TW" altLang="en-US"/>
          </a:p>
        </p:txBody>
      </p:sp>
    </p:spTree>
    <p:extLst>
      <p:ext uri="{BB962C8B-B14F-4D97-AF65-F5344CB8AC3E}">
        <p14:creationId xmlns:p14="http://schemas.microsoft.com/office/powerpoint/2010/main" val="2751130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RFID </a:t>
            </a:r>
            <a:r>
              <a:rPr lang="zh-TW" altLang="en-US" dirty="0" smtClean="0"/>
              <a:t>技術是物聯網中重要的關鍵技術之一。</a:t>
            </a:r>
          </a:p>
          <a:p>
            <a:r>
              <a:rPr lang="en-US" altLang="zh-TW" dirty="0" smtClean="0"/>
              <a:t>RFID</a:t>
            </a:r>
            <a:r>
              <a:rPr lang="zh-TW" altLang="en-US" dirty="0" smtClean="0"/>
              <a:t>技術的國際標準組織</a:t>
            </a:r>
            <a:r>
              <a:rPr lang="en-US" altLang="zh-TW" dirty="0" err="1" smtClean="0"/>
              <a:t>EPCglobal</a:t>
            </a:r>
            <a:r>
              <a:rPr lang="en-US" altLang="zh-TW" dirty="0" smtClean="0"/>
              <a:t> </a:t>
            </a:r>
            <a:r>
              <a:rPr lang="zh-TW" altLang="en-US" dirty="0" smtClean="0"/>
              <a:t>所規範的電子產品碼 </a:t>
            </a:r>
            <a:r>
              <a:rPr lang="en-US" altLang="zh-TW" dirty="0" smtClean="0"/>
              <a:t>(Electronic Product Code, EPC) </a:t>
            </a:r>
            <a:r>
              <a:rPr lang="zh-TW" altLang="en-US" dirty="0" smtClean="0"/>
              <a:t>與相關資訊系統標準，</a:t>
            </a:r>
          </a:p>
          <a:p>
            <a:r>
              <a:rPr lang="zh-TW" altLang="en-US" dirty="0" smtClean="0"/>
              <a:t>使物聯網中實體物件移動過程可透過 </a:t>
            </a:r>
            <a:r>
              <a:rPr lang="en-US" altLang="zh-TW" dirty="0" smtClean="0"/>
              <a:t>EPC </a:t>
            </a:r>
            <a:r>
              <a:rPr lang="zh-TW" altLang="en-US" dirty="0" smtClean="0"/>
              <a:t>統一識別，</a:t>
            </a:r>
          </a:p>
          <a:p>
            <a:r>
              <a:rPr lang="zh-TW" altLang="en-US" dirty="0" smtClean="0"/>
              <a:t>於</a:t>
            </a:r>
            <a:r>
              <a:rPr lang="en-US" altLang="zh-TW" dirty="0" err="1" smtClean="0"/>
              <a:t>EPCglobal</a:t>
            </a:r>
            <a:r>
              <a:rPr lang="zh-TW" altLang="en-US" dirty="0" smtClean="0"/>
              <a:t>網路中相互分享資料，</a:t>
            </a:r>
          </a:p>
          <a:p>
            <a:r>
              <a:rPr lang="zh-TW" altLang="en-US" dirty="0" smtClean="0"/>
              <a:t>達到追蹤與追溯、環境監控、倉儲管理、資產管理、等，</a:t>
            </a:r>
          </a:p>
          <a:p>
            <a:r>
              <a:rPr lang="zh-TW" altLang="en-US" dirty="0" smtClean="0"/>
              <a:t>進而達到資訊的互聯與共用。</a:t>
            </a:r>
          </a:p>
          <a:p>
            <a:endParaRPr lang="zh-TW" altLang="en-US" dirty="0" smtClean="0"/>
          </a:p>
          <a:p>
            <a:endParaRPr lang="zh-TW" altLang="en-US" dirty="0" smtClean="0"/>
          </a:p>
          <a:p>
            <a:r>
              <a:rPr lang="zh-TW" altLang="en-US" dirty="0" smtClean="0"/>
              <a:t>*例子*</a:t>
            </a:r>
          </a:p>
          <a:p>
            <a:r>
              <a:rPr lang="zh-TW" altLang="en-US" dirty="0" smtClean="0"/>
              <a:t>一個數位家庭的物聯網應用，</a:t>
            </a:r>
          </a:p>
          <a:p>
            <a:r>
              <a:rPr lang="zh-TW" altLang="en-US" dirty="0" smtClean="0"/>
              <a:t>透過感測裝置識別出故障的冰箱，</a:t>
            </a:r>
          </a:p>
          <a:p>
            <a:r>
              <a:rPr lang="zh-TW" altLang="en-US" dirty="0" smtClean="0"/>
              <a:t>並將故障訊息傳送至遠端的服務伺服器，</a:t>
            </a:r>
          </a:p>
          <a:p>
            <a:r>
              <a:rPr lang="zh-TW" altLang="en-US" dirty="0" smtClean="0"/>
              <a:t>讓維修人員可以自動到住戶府上進行冰箱維修的工作。</a:t>
            </a:r>
          </a:p>
          <a:p>
            <a:r>
              <a:rPr lang="zh-TW" altLang="en-US" dirty="0" smtClean="0"/>
              <a:t>未來，</a:t>
            </a:r>
          </a:p>
          <a:p>
            <a:r>
              <a:rPr lang="zh-TW" altLang="en-US" dirty="0" smtClean="0"/>
              <a:t>物聯網的應用將與智慧電網 </a:t>
            </a:r>
            <a:r>
              <a:rPr lang="en-US" altLang="zh-TW" dirty="0" smtClean="0"/>
              <a:t>(smart grid)</a:t>
            </a:r>
            <a:r>
              <a:rPr lang="zh-TW" altLang="en-US" dirty="0" smtClean="0"/>
              <a:t>、雲端運算 </a:t>
            </a:r>
            <a:r>
              <a:rPr lang="en-US" altLang="zh-TW" dirty="0" smtClean="0"/>
              <a:t>(cloud computing) </a:t>
            </a:r>
          </a:p>
          <a:p>
            <a:r>
              <a:rPr lang="zh-TW" altLang="en-US" dirty="0" smtClean="0"/>
              <a:t>等重要的新興科技結合，而</a:t>
            </a:r>
            <a:r>
              <a:rPr lang="en-US" altLang="zh-TW" dirty="0" smtClean="0"/>
              <a:t>RFID </a:t>
            </a:r>
            <a:r>
              <a:rPr lang="zh-TW" altLang="en-US" dirty="0" smtClean="0"/>
              <a:t>技術將在其中扮演重要的角色。</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16</a:t>
            </a:fld>
            <a:endParaRPr lang="zh-TW" altLang="en-US"/>
          </a:p>
        </p:txBody>
      </p:sp>
    </p:spTree>
    <p:extLst>
      <p:ext uri="{BB962C8B-B14F-4D97-AF65-F5344CB8AC3E}">
        <p14:creationId xmlns:p14="http://schemas.microsoft.com/office/powerpoint/2010/main" val="139133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物體藉由</a:t>
            </a:r>
            <a:r>
              <a:rPr lang="en-US" altLang="zh-TW" dirty="0" smtClean="0"/>
              <a:t>RDIF Tag</a:t>
            </a:r>
            <a:r>
              <a:rPr lang="zh-TW" altLang="en-US" dirty="0" smtClean="0"/>
              <a:t>無線射頻標籤，</a:t>
            </a:r>
          </a:p>
          <a:p>
            <a:r>
              <a:rPr lang="zh-TW" altLang="en-US" dirty="0" smtClean="0"/>
              <a:t>將</a:t>
            </a:r>
            <a:r>
              <a:rPr lang="en-US" altLang="zh-TW" dirty="0" smtClean="0"/>
              <a:t>ID</a:t>
            </a:r>
            <a:r>
              <a:rPr lang="zh-TW" altLang="en-US" dirty="0" smtClean="0"/>
              <a:t>與遙測資料藉由標準無線協定傳送，</a:t>
            </a:r>
          </a:p>
          <a:p>
            <a:r>
              <a:rPr lang="zh-TW" altLang="en-US" dirty="0" smtClean="0"/>
              <a:t>經</a:t>
            </a:r>
            <a:r>
              <a:rPr lang="en-US" altLang="zh-TW" dirty="0" smtClean="0"/>
              <a:t>Reader</a:t>
            </a:r>
            <a:r>
              <a:rPr lang="zh-TW" altLang="en-US" dirty="0" smtClean="0"/>
              <a:t>判讀後，</a:t>
            </a:r>
          </a:p>
          <a:p>
            <a:r>
              <a:rPr lang="zh-TW" altLang="en-US" dirty="0" smtClean="0"/>
              <a:t>再將</a:t>
            </a:r>
            <a:r>
              <a:rPr lang="en-US" altLang="zh-TW" dirty="0" smtClean="0"/>
              <a:t>ID</a:t>
            </a:r>
            <a:r>
              <a:rPr lang="zh-TW" altLang="en-US" dirty="0" smtClean="0"/>
              <a:t>與</a:t>
            </a:r>
            <a:r>
              <a:rPr lang="en-US" altLang="zh-TW" dirty="0" smtClean="0"/>
              <a:t>Telemetry</a:t>
            </a:r>
            <a:r>
              <a:rPr lang="zh-TW" altLang="en-US" dirty="0" smtClean="0"/>
              <a:t>藉標準化介面傳到電腦；</a:t>
            </a:r>
          </a:p>
          <a:p>
            <a:r>
              <a:rPr lang="zh-TW" altLang="en-US" dirty="0" smtClean="0"/>
              <a:t>所有相關的</a:t>
            </a:r>
            <a:r>
              <a:rPr lang="en-US" altLang="zh-TW" dirty="0" smtClean="0"/>
              <a:t>OEM</a:t>
            </a:r>
            <a:r>
              <a:rPr lang="zh-TW" altLang="en-US" dirty="0" smtClean="0"/>
              <a:t>製造商、</a:t>
            </a:r>
          </a:p>
          <a:p>
            <a:r>
              <a:rPr lang="en-US" altLang="zh-TW" dirty="0" smtClean="0"/>
              <a:t>Retailer</a:t>
            </a:r>
            <a:r>
              <a:rPr lang="zh-TW" altLang="en-US" dirty="0" smtClean="0"/>
              <a:t>零售商、</a:t>
            </a:r>
          </a:p>
          <a:p>
            <a:r>
              <a:rPr lang="en-US" altLang="zh-TW" dirty="0" smtClean="0"/>
              <a:t>Logistic</a:t>
            </a:r>
            <a:r>
              <a:rPr lang="zh-TW" altLang="en-US" dirty="0" smtClean="0"/>
              <a:t>運籌／物流商、</a:t>
            </a:r>
          </a:p>
          <a:p>
            <a:r>
              <a:rPr lang="en-US" altLang="zh-TW" dirty="0" smtClean="0"/>
              <a:t>supplier</a:t>
            </a:r>
            <a:r>
              <a:rPr lang="zh-TW" altLang="en-US" dirty="0" smtClean="0"/>
              <a:t>供應商、</a:t>
            </a:r>
          </a:p>
          <a:p>
            <a:r>
              <a:rPr lang="en-US" altLang="zh-TW" dirty="0" smtClean="0"/>
              <a:t>distributor</a:t>
            </a:r>
            <a:r>
              <a:rPr lang="zh-TW" altLang="en-US" dirty="0" smtClean="0"/>
              <a:t>／</a:t>
            </a:r>
            <a:r>
              <a:rPr lang="en-US" altLang="zh-TW" dirty="0" smtClean="0"/>
              <a:t>reseller</a:t>
            </a:r>
            <a:r>
              <a:rPr lang="zh-TW" altLang="en-US" dirty="0" smtClean="0"/>
              <a:t>經銷商，</a:t>
            </a:r>
          </a:p>
          <a:p>
            <a:r>
              <a:rPr lang="zh-TW" altLang="en-US" dirty="0" smtClean="0"/>
              <a:t>都可藉由網際網路，</a:t>
            </a:r>
          </a:p>
          <a:p>
            <a:r>
              <a:rPr lang="zh-TW" altLang="en-US" dirty="0" smtClean="0"/>
              <a:t>以標準化查詢語言與標準化軟體介面</a:t>
            </a:r>
            <a:r>
              <a:rPr lang="en-US" altLang="zh-TW" dirty="0" smtClean="0"/>
              <a:t>(EPCIS)</a:t>
            </a:r>
            <a:r>
              <a:rPr lang="zh-TW" altLang="en-US" dirty="0" smtClean="0"/>
              <a:t>向資料庫進行查詢，</a:t>
            </a:r>
          </a:p>
          <a:p>
            <a:r>
              <a:rPr lang="zh-TW" altLang="en-US" dirty="0" smtClean="0"/>
              <a:t>建構</a:t>
            </a:r>
            <a:r>
              <a:rPr lang="en-US" altLang="zh-TW" dirty="0" smtClean="0"/>
              <a:t>1</a:t>
            </a:r>
            <a:r>
              <a:rPr lang="zh-TW" altLang="en-US" dirty="0" smtClean="0"/>
              <a:t>個以顧客為核心、資訊透明化的供應鏈。</a:t>
            </a:r>
          </a:p>
          <a:p>
            <a:endParaRPr lang="zh-TW" altLang="en-US" dirty="0" smtClean="0"/>
          </a:p>
          <a:p>
            <a:r>
              <a:rPr lang="zh-TW" altLang="en-US" dirty="0" smtClean="0"/>
              <a:t>整個架構框架由下往上分識別、</a:t>
            </a:r>
          </a:p>
          <a:p>
            <a:r>
              <a:rPr lang="zh-TW" altLang="en-US" dirty="0" smtClean="0"/>
              <a:t>擷取、交換</a:t>
            </a:r>
            <a:r>
              <a:rPr lang="en-US" altLang="zh-TW" dirty="0" smtClean="0"/>
              <a:t>3</a:t>
            </a:r>
            <a:r>
              <a:rPr lang="zh-TW" altLang="en-US" dirty="0" smtClean="0"/>
              <a:t>層，涵蓋</a:t>
            </a:r>
            <a:r>
              <a:rPr lang="en-US" altLang="zh-TW" dirty="0" smtClean="0"/>
              <a:t>14</a:t>
            </a:r>
            <a:r>
              <a:rPr lang="zh-TW" altLang="en-US" dirty="0" smtClean="0"/>
              <a:t>種業界規範／協定。</a:t>
            </a:r>
          </a:p>
          <a:p>
            <a:r>
              <a:rPr lang="zh-TW" altLang="en-US" dirty="0" smtClean="0"/>
              <a:t>製造商經由</a:t>
            </a:r>
            <a:r>
              <a:rPr lang="en-US" altLang="zh-TW" dirty="0" smtClean="0"/>
              <a:t>ONS(Object Naming Service)</a:t>
            </a:r>
            <a:r>
              <a:rPr lang="zh-TW" altLang="en-US" dirty="0" smtClean="0"/>
              <a:t>物件名稱解析服務來查詢，</a:t>
            </a:r>
          </a:p>
          <a:p>
            <a:r>
              <a:rPr lang="zh-TW" altLang="en-US" dirty="0" smtClean="0"/>
              <a:t>透過</a:t>
            </a:r>
            <a:r>
              <a:rPr lang="en-US" altLang="zh-TW" dirty="0" smtClean="0"/>
              <a:t>EPCIS</a:t>
            </a:r>
            <a:r>
              <a:rPr lang="zh-TW" altLang="en-US" dirty="0" smtClean="0"/>
              <a:t>介面存取資料庫，回應對通過</a:t>
            </a:r>
            <a:r>
              <a:rPr lang="en-US" altLang="zh-TW" dirty="0" smtClean="0"/>
              <a:t>Discovery Service</a:t>
            </a:r>
            <a:r>
              <a:rPr lang="zh-TW" altLang="en-US" dirty="0" smtClean="0"/>
              <a:t>授權的查詢需求；</a:t>
            </a:r>
          </a:p>
          <a:p>
            <a:r>
              <a:rPr lang="zh-TW" altLang="en-US" dirty="0" smtClean="0"/>
              <a:t>當商品往中層代理／經銷商或更下層零售商移動時，</a:t>
            </a:r>
          </a:p>
          <a:p>
            <a:r>
              <a:rPr lang="zh-TW" altLang="en-US" dirty="0" smtClean="0"/>
              <a:t>相關製造資訊一併跟著移動</a:t>
            </a:r>
          </a:p>
          <a:p>
            <a:r>
              <a:rPr lang="zh-TW" altLang="en-US" dirty="0" smtClean="0"/>
              <a:t>，處於供應鏈任一個環節要進行查詢時，</a:t>
            </a:r>
          </a:p>
          <a:p>
            <a:r>
              <a:rPr lang="zh-TW" altLang="en-US" dirty="0" smtClean="0"/>
              <a:t>藉由</a:t>
            </a:r>
            <a:r>
              <a:rPr lang="en-US" altLang="zh-TW" dirty="0" smtClean="0"/>
              <a:t>Discovery Services</a:t>
            </a:r>
            <a:r>
              <a:rPr lang="zh-TW" altLang="en-US" dirty="0" smtClean="0"/>
              <a:t>層進行必要的授權驗證程序，</a:t>
            </a:r>
          </a:p>
          <a:p>
            <a:r>
              <a:rPr lang="zh-TW" altLang="en-US" dirty="0" smtClean="0"/>
              <a:t>對那個環節資料庫進行查詢。</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17</a:t>
            </a:fld>
            <a:endParaRPr lang="zh-TW" altLang="en-US"/>
          </a:p>
        </p:txBody>
      </p:sp>
    </p:spTree>
    <p:extLst>
      <p:ext uri="{BB962C8B-B14F-4D97-AF65-F5344CB8AC3E}">
        <p14:creationId xmlns:p14="http://schemas.microsoft.com/office/powerpoint/2010/main" val="292751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effectLst/>
                <a:latin typeface="+mn-lt"/>
                <a:ea typeface="+mn-ea"/>
                <a:cs typeface="+mn-cs"/>
              </a:rPr>
              <a:t>傳感網，指的是將紅外感應器、全球定位系統、激光掃描器等信息傳感設備與互聯網結合起來而形成的一個巨大網絡，</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讓所有的物品都與網絡連接在一起，方便識別和管理，因而又叫“物聯網”。</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比如，我們現在必須通過看、嘗、摸、聞，才能形成關於某種食物的綜合判斷。 </a:t>
            </a:r>
            <a:endParaRPr lang="en-US" altLang="zh-TW" sz="1200" b="0" i="0" kern="1200" dirty="0" smtClean="0">
              <a:solidFill>
                <a:schemeClr val="tx1"/>
              </a:solidFill>
              <a:effectLst/>
              <a:latin typeface="+mn-lt"/>
              <a:ea typeface="+mn-ea"/>
              <a:cs typeface="+mn-cs"/>
            </a:endParaRPr>
          </a:p>
          <a:p>
            <a:r>
              <a:rPr lang="zh-TW" altLang="en-US" sz="1200" b="0" i="0" kern="1200" dirty="0" smtClean="0">
                <a:solidFill>
                  <a:schemeClr val="tx1"/>
                </a:solidFill>
                <a:effectLst/>
                <a:latin typeface="+mn-lt"/>
                <a:ea typeface="+mn-ea"/>
                <a:cs typeface="+mn-cs"/>
              </a:rPr>
              <a:t>但如果把這幾種感知信息上傳至網上，那麼即使身在遠方，也能隨時了解到這種食物的色香味，這就是傳感網技術的魅力。</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18</a:t>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由多種不同類型的通信技術有機地結合在一起，包括機器之間的通信、機器控制通信、人機交互通信、移動互聯通信。 目前</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存在以下問題。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⑴信息採集和處理目前</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僅僅實現了信息的採集功能，受限於</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的系統架構，在感知協同方面未能涉及，對用戶和物的融合感知不夠。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⑵網絡傳輸與業務管理通信網絡僅僅將</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作為一個接入應用處理，無法建立業務管理體系，而且網絡側對</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業務缺少有效的管理手段。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⑶應用目前已有的</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應用都是各個行業獨立的應用，通信網絡僅僅作為通道，規模化、協同化的應用模式尚未建立，未形成和應用開發商的合作框架，難以實現產業鏈的整合。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⑷終端高成本、小數量的</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終端公司製約著</a:t>
            </a:r>
            <a:r>
              <a:rPr lang="en-US" altLang="zh-TW" sz="1200" b="0" i="0" u="none" strike="noStrike" kern="1200" dirty="0" smtClean="0">
                <a:solidFill>
                  <a:schemeClr val="tx1"/>
                </a:solidFill>
                <a:latin typeface="+mn-lt"/>
                <a:ea typeface="+mn-ea"/>
                <a:cs typeface="+mn-cs"/>
                <a:hlinkClick r:id="rId3"/>
              </a:rPr>
              <a:t>M2M</a:t>
            </a:r>
            <a:r>
              <a:rPr lang="zh-TW" altLang="en-US" sz="1200" b="0" i="0" kern="1200" dirty="0" smtClean="0">
                <a:solidFill>
                  <a:schemeClr val="tx1"/>
                </a:solidFill>
                <a:latin typeface="+mn-lt"/>
                <a:ea typeface="+mn-ea"/>
                <a:cs typeface="+mn-cs"/>
              </a:rPr>
              <a:t>的規模化、終端設備的專用化發展。 </a:t>
            </a:r>
            <a:r>
              <a:rPr lang="en-US" altLang="zh-TW" sz="1200" b="0" i="0" kern="1200" dirty="0" smtClean="0">
                <a:solidFill>
                  <a:schemeClr val="tx1"/>
                </a:solidFill>
                <a:latin typeface="+mn-lt"/>
                <a:ea typeface="+mn-ea"/>
                <a:cs typeface="+mn-cs"/>
              </a:rPr>
              <a:t>\</a:t>
            </a:r>
          </a:p>
          <a:p>
            <a:r>
              <a:rPr lang="en-US" altLang="zh-TW" sz="1200" b="0" i="0" kern="1200" dirty="0" smtClean="0">
                <a:solidFill>
                  <a:schemeClr val="tx1"/>
                </a:solidFill>
                <a:effectLst/>
                <a:latin typeface="+mn-lt"/>
                <a:ea typeface="+mn-ea"/>
                <a:cs typeface="+mn-cs"/>
              </a:rPr>
              <a:t>M2M(Machine To Machine)</a:t>
            </a:r>
            <a:r>
              <a:rPr lang="zh-TW" altLang="en-US" sz="1200" b="0" i="0" kern="1200" dirty="0" smtClean="0">
                <a:solidFill>
                  <a:schemeClr val="tx1"/>
                </a:solidFill>
                <a:effectLst/>
                <a:latin typeface="+mn-lt"/>
                <a:ea typeface="+mn-ea"/>
                <a:cs typeface="+mn-cs"/>
              </a:rPr>
              <a:t>的概念，從「機器對機器」的階段開始 ，逐漸的可以延伸至「人對機器」</a:t>
            </a:r>
            <a:r>
              <a:rPr lang="en-US" altLang="zh-TW" sz="1200" b="0" i="0" kern="1200" dirty="0" smtClean="0">
                <a:solidFill>
                  <a:schemeClr val="tx1"/>
                </a:solidFill>
                <a:effectLst/>
                <a:latin typeface="+mn-lt"/>
                <a:ea typeface="+mn-ea"/>
                <a:cs typeface="+mn-cs"/>
              </a:rPr>
              <a:t>(Man To Machine)</a:t>
            </a:r>
            <a:r>
              <a:rPr lang="zh-TW" altLang="en-US" sz="1200" b="0" i="0" kern="1200" dirty="0" smtClean="0">
                <a:solidFill>
                  <a:schemeClr val="tx1"/>
                </a:solidFill>
                <a:effectLst/>
                <a:latin typeface="+mn-lt"/>
                <a:ea typeface="+mn-ea"/>
                <a:cs typeface="+mn-cs"/>
              </a:rPr>
              <a:t>、「人對人」</a:t>
            </a:r>
            <a:r>
              <a:rPr lang="en-US" altLang="zh-TW" sz="1200" b="0" i="0" kern="1200" dirty="0" smtClean="0">
                <a:solidFill>
                  <a:schemeClr val="tx1"/>
                </a:solidFill>
                <a:effectLst/>
                <a:latin typeface="+mn-lt"/>
                <a:ea typeface="+mn-ea"/>
                <a:cs typeface="+mn-cs"/>
              </a:rPr>
              <a:t>(Man To Man)</a:t>
            </a:r>
            <a:r>
              <a:rPr lang="zh-TW" altLang="en-US" sz="1200" b="0" i="0" kern="1200" dirty="0" smtClean="0">
                <a:solidFill>
                  <a:schemeClr val="tx1"/>
                </a:solidFill>
                <a:effectLst/>
                <a:latin typeface="+mn-lt"/>
                <a:ea typeface="+mn-ea"/>
                <a:cs typeface="+mn-cs"/>
              </a:rPr>
              <a:t>、「機器對人」</a:t>
            </a:r>
            <a:r>
              <a:rPr lang="en-US" altLang="zh-TW" sz="1200" b="0" i="0" kern="1200" dirty="0" smtClean="0">
                <a:solidFill>
                  <a:schemeClr val="tx1"/>
                </a:solidFill>
                <a:effectLst/>
                <a:latin typeface="+mn-lt"/>
                <a:ea typeface="+mn-ea"/>
                <a:cs typeface="+mn-cs"/>
              </a:rPr>
              <a:t>(Machine To Man)</a:t>
            </a:r>
            <a:r>
              <a:rPr lang="zh-TW" altLang="en-US" sz="1200" b="0" i="0" kern="1200" dirty="0" smtClean="0">
                <a:solidFill>
                  <a:schemeClr val="tx1"/>
                </a:solidFill>
                <a:effectLst/>
                <a:latin typeface="+mn-lt"/>
                <a:ea typeface="+mn-ea"/>
                <a:cs typeface="+mn-cs"/>
              </a:rPr>
              <a:t>等各種與「</a:t>
            </a:r>
            <a:r>
              <a:rPr lang="en-US" altLang="zh-TW" sz="1200" b="0" i="0" kern="1200" dirty="0" smtClean="0">
                <a:solidFill>
                  <a:schemeClr val="tx1"/>
                </a:solidFill>
                <a:effectLst/>
                <a:latin typeface="+mn-lt"/>
                <a:ea typeface="+mn-ea"/>
                <a:cs typeface="+mn-cs"/>
              </a:rPr>
              <a:t>M</a:t>
            </a:r>
            <a:r>
              <a:rPr lang="zh-TW" altLang="en-US" sz="1200" b="0" i="0" kern="1200" dirty="0" smtClean="0">
                <a:solidFill>
                  <a:schemeClr val="tx1"/>
                </a:solidFill>
                <a:effectLst/>
                <a:latin typeface="+mn-lt"/>
                <a:ea typeface="+mn-ea"/>
                <a:cs typeface="+mn-cs"/>
              </a:rPr>
              <a:t>」相關的應用；而新</a:t>
            </a:r>
            <a:r>
              <a:rPr lang="en-US" altLang="zh-TW" sz="1200" b="0" i="0" kern="1200" dirty="0" smtClean="0">
                <a:solidFill>
                  <a:schemeClr val="tx1"/>
                </a:solidFill>
                <a:effectLst/>
                <a:latin typeface="+mn-lt"/>
                <a:ea typeface="+mn-ea"/>
                <a:cs typeface="+mn-cs"/>
              </a:rPr>
              <a:t>1</a:t>
            </a:r>
            <a:r>
              <a:rPr lang="zh-TW" altLang="en-US" sz="1200" b="0" i="0" kern="1200" dirty="0" smtClean="0">
                <a:solidFill>
                  <a:schemeClr val="tx1"/>
                </a:solidFill>
                <a:effectLst/>
                <a:latin typeface="+mn-lt"/>
                <a:ea typeface="+mn-ea"/>
                <a:cs typeface="+mn-cs"/>
              </a:rPr>
              <a:t>代的</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，則延伸至</a:t>
            </a:r>
            <a:r>
              <a:rPr lang="en-US" altLang="zh-TW" sz="1200" b="0" i="0" kern="1200" dirty="0" smtClean="0">
                <a:solidFill>
                  <a:schemeClr val="tx1"/>
                </a:solidFill>
                <a:effectLst/>
                <a:latin typeface="+mn-lt"/>
                <a:ea typeface="+mn-ea"/>
                <a:cs typeface="+mn-cs"/>
              </a:rPr>
              <a:t>Mobile</a:t>
            </a:r>
            <a:r>
              <a:rPr lang="zh-TW" altLang="en-US" sz="1200" b="0" i="0" kern="1200" dirty="0" smtClean="0">
                <a:solidFill>
                  <a:schemeClr val="tx1"/>
                </a:solidFill>
                <a:effectLst/>
                <a:latin typeface="+mn-lt"/>
                <a:ea typeface="+mn-ea"/>
                <a:cs typeface="+mn-cs"/>
              </a:rPr>
              <a:t>的概念，讓</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的應用範圍更為廣闊。</a:t>
            </a:r>
          </a:p>
          <a:p>
            <a:r>
              <a:rPr lang="zh-TW" altLang="en-US" sz="1200" b="0" i="0" kern="1200" dirty="0" smtClean="0">
                <a:solidFill>
                  <a:schemeClr val="tx1"/>
                </a:solidFill>
                <a:effectLst/>
                <a:latin typeface="+mn-lt"/>
                <a:ea typeface="+mn-ea"/>
                <a:cs typeface="+mn-cs"/>
              </a:rPr>
              <a:t>透過不同的訊號傳輸方式，例如</a:t>
            </a:r>
            <a:r>
              <a:rPr lang="en-US" altLang="zh-TW" sz="1200" b="0" i="0" kern="1200" dirty="0" smtClean="0">
                <a:solidFill>
                  <a:schemeClr val="tx1"/>
                </a:solidFill>
                <a:effectLst/>
                <a:latin typeface="+mn-lt"/>
                <a:ea typeface="+mn-ea"/>
                <a:cs typeface="+mn-cs"/>
              </a:rPr>
              <a:t>GSM</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GPRS</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WiMax</a:t>
            </a:r>
            <a:r>
              <a:rPr lang="zh-TW" altLang="en-US" sz="1200" b="0" i="0" kern="1200" dirty="0" smtClean="0">
                <a:solidFill>
                  <a:schemeClr val="tx1"/>
                </a:solidFill>
                <a:effectLst/>
                <a:latin typeface="+mn-lt"/>
                <a:ea typeface="+mn-ea"/>
                <a:cs typeface="+mn-cs"/>
              </a:rPr>
              <a:t>、</a:t>
            </a:r>
            <a:r>
              <a:rPr lang="en-US" altLang="zh-TW" sz="1200" b="0" i="0" kern="1200" dirty="0" err="1" smtClean="0">
                <a:solidFill>
                  <a:schemeClr val="tx1"/>
                </a:solidFill>
                <a:effectLst/>
                <a:latin typeface="+mn-lt"/>
                <a:ea typeface="+mn-ea"/>
                <a:cs typeface="+mn-cs"/>
              </a:rPr>
              <a:t>WiFi</a:t>
            </a:r>
            <a:r>
              <a:rPr lang="zh-TW" altLang="en-US" sz="1200" b="0" i="0" kern="1200" dirty="0" smtClean="0">
                <a:solidFill>
                  <a:schemeClr val="tx1"/>
                </a:solidFill>
                <a:effectLst/>
                <a:latin typeface="+mn-lt"/>
                <a:ea typeface="+mn-ea"/>
                <a:cs typeface="+mn-cs"/>
              </a:rPr>
              <a:t>以及</a:t>
            </a:r>
            <a:r>
              <a:rPr lang="en-US" altLang="zh-TW" sz="1200" b="0" i="0" kern="1200" dirty="0" err="1" smtClean="0">
                <a:solidFill>
                  <a:schemeClr val="tx1"/>
                </a:solidFill>
                <a:effectLst/>
                <a:latin typeface="+mn-lt"/>
                <a:ea typeface="+mn-ea"/>
                <a:cs typeface="+mn-cs"/>
              </a:rPr>
              <a:t>Zigbee</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Bluetooth</a:t>
            </a:r>
            <a:r>
              <a:rPr lang="zh-TW" altLang="en-US" sz="1200" b="0" i="0" kern="1200" dirty="0" smtClean="0">
                <a:solidFill>
                  <a:schemeClr val="tx1"/>
                </a:solidFill>
                <a:effectLst/>
                <a:latin typeface="+mn-lt"/>
                <a:ea typeface="+mn-ea"/>
                <a:cs typeface="+mn-cs"/>
              </a:rPr>
              <a:t>或</a:t>
            </a:r>
            <a:r>
              <a:rPr lang="en-US" altLang="zh-TW" sz="1200" b="0" i="0" kern="1200" dirty="0" smtClean="0">
                <a:solidFill>
                  <a:schemeClr val="tx1"/>
                </a:solidFill>
                <a:effectLst/>
                <a:latin typeface="+mn-lt"/>
                <a:ea typeface="+mn-ea"/>
                <a:cs typeface="+mn-cs"/>
              </a:rPr>
              <a:t>RFID</a:t>
            </a:r>
            <a:r>
              <a:rPr lang="zh-TW" altLang="en-US" sz="1200" b="0" i="0" kern="1200" dirty="0" smtClean="0">
                <a:solidFill>
                  <a:schemeClr val="tx1"/>
                </a:solidFill>
                <a:effectLst/>
                <a:latin typeface="+mn-lt"/>
                <a:ea typeface="+mn-ea"/>
                <a:cs typeface="+mn-cs"/>
              </a:rPr>
              <a:t>技術的整合與應用，包括</a:t>
            </a:r>
            <a:r>
              <a:rPr lang="en-US" altLang="zh-TW" sz="1200" b="0" i="0" kern="1200" dirty="0" smtClean="0">
                <a:solidFill>
                  <a:schemeClr val="tx1"/>
                </a:solidFill>
                <a:effectLst/>
                <a:latin typeface="+mn-lt"/>
                <a:ea typeface="+mn-ea"/>
                <a:cs typeface="+mn-cs"/>
              </a:rPr>
              <a:t>Mobile To Mobile</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Mobile To Machine</a:t>
            </a:r>
            <a:r>
              <a:rPr lang="zh-TW" altLang="en-US" sz="1200" b="0" i="0" kern="1200" dirty="0" smtClean="0">
                <a:solidFill>
                  <a:schemeClr val="tx1"/>
                </a:solidFill>
                <a:effectLst/>
                <a:latin typeface="+mn-lt"/>
                <a:ea typeface="+mn-ea"/>
                <a:cs typeface="+mn-cs"/>
              </a:rPr>
              <a:t>等不同的排列組合，在未來都可涵蓋進</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的大架構中。</a:t>
            </a:r>
          </a:p>
          <a:p>
            <a:r>
              <a:rPr lang="zh-TW" altLang="en-US" sz="1200" b="0" i="0" kern="1200" dirty="0" smtClean="0">
                <a:solidFill>
                  <a:schemeClr val="tx1"/>
                </a:solidFill>
                <a:effectLst/>
                <a:latin typeface="+mn-lt"/>
                <a:ea typeface="+mn-ea"/>
                <a:cs typeface="+mn-cs"/>
              </a:rPr>
              <a:t>當然，這些</a:t>
            </a:r>
            <a:r>
              <a:rPr lang="en-US" altLang="zh-TW" sz="1200" b="0" i="0" kern="1200" dirty="0" smtClean="0">
                <a:solidFill>
                  <a:schemeClr val="tx1"/>
                </a:solidFill>
                <a:effectLst/>
                <a:latin typeface="+mn-lt"/>
                <a:ea typeface="+mn-ea"/>
                <a:cs typeface="+mn-cs"/>
              </a:rPr>
              <a:t>Mobile</a:t>
            </a:r>
            <a:r>
              <a:rPr lang="zh-TW" altLang="en-US" sz="1200" b="0" i="0" kern="1200" dirty="0" smtClean="0">
                <a:solidFill>
                  <a:schemeClr val="tx1"/>
                </a:solidFill>
                <a:effectLst/>
                <a:latin typeface="+mn-lt"/>
                <a:ea typeface="+mn-ea"/>
                <a:cs typeface="+mn-cs"/>
              </a:rPr>
              <a:t>的概念，主要還是建立在</a:t>
            </a:r>
            <a:r>
              <a:rPr lang="en-US" altLang="zh-TW" sz="1200" b="0" i="0" kern="1200" dirty="0" smtClean="0">
                <a:solidFill>
                  <a:schemeClr val="tx1"/>
                </a:solidFill>
                <a:effectLst/>
                <a:latin typeface="+mn-lt"/>
                <a:ea typeface="+mn-ea"/>
                <a:cs typeface="+mn-cs"/>
              </a:rPr>
              <a:t>Machine</a:t>
            </a:r>
            <a:r>
              <a:rPr lang="zh-TW" altLang="en-US" sz="1200" b="0" i="0" kern="1200" dirty="0" smtClean="0">
                <a:solidFill>
                  <a:schemeClr val="tx1"/>
                </a:solidFill>
                <a:effectLst/>
                <a:latin typeface="+mn-lt"/>
                <a:ea typeface="+mn-ea"/>
                <a:cs typeface="+mn-cs"/>
              </a:rPr>
              <a:t>之上。簡單的說，就是在現有的機器、設備上，安裝</a:t>
            </a:r>
            <a:r>
              <a:rPr lang="en-US" altLang="zh-TW" sz="1200" b="0" i="0" kern="1200" dirty="0" smtClean="0">
                <a:solidFill>
                  <a:schemeClr val="tx1"/>
                </a:solidFill>
                <a:effectLst/>
                <a:latin typeface="+mn-lt"/>
                <a:ea typeface="+mn-ea"/>
                <a:cs typeface="+mn-cs"/>
              </a:rPr>
              <a:t>SIM</a:t>
            </a:r>
            <a:r>
              <a:rPr lang="zh-TW" altLang="en-US" sz="1200" b="0" i="0" kern="1200" dirty="0" smtClean="0">
                <a:solidFill>
                  <a:schemeClr val="tx1"/>
                </a:solidFill>
                <a:effectLst/>
                <a:latin typeface="+mn-lt"/>
                <a:ea typeface="+mn-ea"/>
                <a:cs typeface="+mn-cs"/>
              </a:rPr>
              <a:t>卡；而不論是固定式或移動式的機器設備，都能透過本身的行動通訊功能進行彼此間的溝通，所以可以說是將</a:t>
            </a:r>
            <a:r>
              <a:rPr lang="en-US" altLang="zh-TW" sz="1200" b="0" i="0" kern="1200" dirty="0" smtClean="0">
                <a:solidFill>
                  <a:schemeClr val="tx1"/>
                </a:solidFill>
                <a:effectLst/>
                <a:latin typeface="+mn-lt"/>
                <a:ea typeface="+mn-ea"/>
                <a:cs typeface="+mn-cs"/>
              </a:rPr>
              <a:t>Machine</a:t>
            </a:r>
            <a:r>
              <a:rPr lang="zh-TW" altLang="en-US" sz="1200" b="0" i="0" kern="1200" dirty="0" smtClean="0">
                <a:solidFill>
                  <a:schemeClr val="tx1"/>
                </a:solidFill>
                <a:effectLst/>
                <a:latin typeface="+mn-lt"/>
                <a:ea typeface="+mn-ea"/>
                <a:cs typeface="+mn-cs"/>
              </a:rPr>
              <a:t>附加了</a:t>
            </a:r>
            <a:r>
              <a:rPr lang="en-US" altLang="zh-TW" sz="1200" b="0" i="0" kern="1200" dirty="0" smtClean="0">
                <a:solidFill>
                  <a:schemeClr val="tx1"/>
                </a:solidFill>
                <a:effectLst/>
                <a:latin typeface="+mn-lt"/>
                <a:ea typeface="+mn-ea"/>
                <a:cs typeface="+mn-cs"/>
              </a:rPr>
              <a:t>Mobile</a:t>
            </a:r>
            <a:r>
              <a:rPr lang="zh-TW" altLang="en-US" sz="1200" b="0" i="0" kern="1200" dirty="0" smtClean="0">
                <a:solidFill>
                  <a:schemeClr val="tx1"/>
                </a:solidFill>
                <a:effectLst/>
                <a:latin typeface="+mn-lt"/>
                <a:ea typeface="+mn-ea"/>
                <a:cs typeface="+mn-cs"/>
              </a:rPr>
              <a:t>的價值，成為新的「</a:t>
            </a:r>
            <a:r>
              <a:rPr lang="en-US" altLang="zh-TW" sz="1200" b="0" i="0" kern="1200" dirty="0" smtClean="0">
                <a:solidFill>
                  <a:schemeClr val="tx1"/>
                </a:solidFill>
                <a:effectLst/>
                <a:latin typeface="+mn-lt"/>
                <a:ea typeface="+mn-ea"/>
                <a:cs typeface="+mn-cs"/>
              </a:rPr>
              <a:t>M</a:t>
            </a:r>
            <a:r>
              <a:rPr lang="zh-TW" altLang="en-US" sz="1200" b="0" i="0" kern="1200" dirty="0" smtClean="0">
                <a:solidFill>
                  <a:schemeClr val="tx1"/>
                </a:solidFill>
                <a:effectLst/>
                <a:latin typeface="+mn-lt"/>
                <a:ea typeface="+mn-ea"/>
                <a:cs typeface="+mn-cs"/>
              </a:rPr>
              <a:t>」。</a:t>
            </a:r>
          </a:p>
          <a:p>
            <a:r>
              <a:rPr lang="zh-TW" altLang="en-US" sz="1200" b="0" i="0" kern="1200" dirty="0" smtClean="0">
                <a:solidFill>
                  <a:schemeClr val="tx1"/>
                </a:solidFill>
                <a:effectLst/>
                <a:latin typeface="+mn-lt"/>
                <a:ea typeface="+mn-ea"/>
                <a:cs typeface="+mn-cs"/>
              </a:rPr>
              <a:t>而對於這樣的</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概念，日本電信商</a:t>
            </a:r>
            <a:r>
              <a:rPr lang="en-US" altLang="zh-TW" sz="1200" b="0" i="0" kern="1200" dirty="0" smtClean="0">
                <a:solidFill>
                  <a:schemeClr val="tx1"/>
                </a:solidFill>
                <a:effectLst/>
                <a:latin typeface="+mn-lt"/>
                <a:ea typeface="+mn-ea"/>
                <a:cs typeface="+mn-cs"/>
              </a:rPr>
              <a:t>NTT DoCoMo</a:t>
            </a:r>
            <a:r>
              <a:rPr lang="zh-TW" altLang="en-US" sz="1200" b="0" i="0" kern="1200" dirty="0" smtClean="0">
                <a:solidFill>
                  <a:schemeClr val="tx1"/>
                </a:solidFill>
                <a:effectLst/>
                <a:latin typeface="+mn-lt"/>
                <a:ea typeface="+mn-ea"/>
                <a:cs typeface="+mn-cs"/>
              </a:rPr>
              <a:t>曾表示，預計到</a:t>
            </a:r>
            <a:r>
              <a:rPr lang="en-US" altLang="zh-TW" sz="1200" b="0" i="0" kern="1200" dirty="0" smtClean="0">
                <a:solidFill>
                  <a:schemeClr val="tx1"/>
                </a:solidFill>
                <a:effectLst/>
                <a:latin typeface="+mn-lt"/>
                <a:ea typeface="+mn-ea"/>
                <a:cs typeface="+mn-cs"/>
              </a:rPr>
              <a:t>2010</a:t>
            </a:r>
            <a:r>
              <a:rPr lang="zh-TW" altLang="en-US" sz="1200" b="0" i="0" kern="1200" dirty="0" smtClean="0">
                <a:solidFill>
                  <a:schemeClr val="tx1"/>
                </a:solidFill>
                <a:effectLst/>
                <a:latin typeface="+mn-lt"/>
                <a:ea typeface="+mn-ea"/>
                <a:cs typeface="+mn-cs"/>
              </a:rPr>
              <a:t>年時，每</a:t>
            </a:r>
            <a:r>
              <a:rPr lang="en-US" altLang="zh-TW" sz="1200" b="0" i="0" kern="1200" dirty="0" smtClean="0">
                <a:solidFill>
                  <a:schemeClr val="tx1"/>
                </a:solidFill>
                <a:effectLst/>
                <a:latin typeface="+mn-lt"/>
                <a:ea typeface="+mn-ea"/>
                <a:cs typeface="+mn-cs"/>
              </a:rPr>
              <a:t>3</a:t>
            </a:r>
            <a:r>
              <a:rPr lang="zh-TW" altLang="en-US" sz="1200" b="0" i="0" kern="1200" dirty="0" smtClean="0">
                <a:solidFill>
                  <a:schemeClr val="tx1"/>
                </a:solidFill>
                <a:effectLst/>
                <a:latin typeface="+mn-lt"/>
                <a:ea typeface="+mn-ea"/>
                <a:cs typeface="+mn-cs"/>
              </a:rPr>
              <a:t>塊</a:t>
            </a:r>
            <a:r>
              <a:rPr lang="en-US" altLang="zh-TW" sz="1200" b="0" i="0" kern="1200" dirty="0" smtClean="0">
                <a:solidFill>
                  <a:schemeClr val="tx1"/>
                </a:solidFill>
                <a:effectLst/>
                <a:latin typeface="+mn-lt"/>
                <a:ea typeface="+mn-ea"/>
                <a:cs typeface="+mn-cs"/>
              </a:rPr>
              <a:t>SIM</a:t>
            </a:r>
            <a:r>
              <a:rPr lang="zh-TW" altLang="en-US" sz="1200" b="0" i="0" kern="1200" dirty="0" smtClean="0">
                <a:solidFill>
                  <a:schemeClr val="tx1"/>
                </a:solidFill>
                <a:effectLst/>
                <a:latin typeface="+mn-lt"/>
                <a:ea typeface="+mn-ea"/>
                <a:cs typeface="+mn-cs"/>
              </a:rPr>
              <a:t>卡中，將有</a:t>
            </a:r>
            <a:r>
              <a:rPr lang="en-US" altLang="zh-TW" sz="1200" b="0" i="0" kern="1200" dirty="0" smtClean="0">
                <a:solidFill>
                  <a:schemeClr val="tx1"/>
                </a:solidFill>
                <a:effectLst/>
                <a:latin typeface="+mn-lt"/>
                <a:ea typeface="+mn-ea"/>
                <a:cs typeface="+mn-cs"/>
              </a:rPr>
              <a:t>2</a:t>
            </a:r>
            <a:r>
              <a:rPr lang="zh-TW" altLang="en-US" sz="1200" b="0" i="0" kern="1200" dirty="0" smtClean="0">
                <a:solidFill>
                  <a:schemeClr val="tx1"/>
                </a:solidFill>
                <a:effectLst/>
                <a:latin typeface="+mn-lt"/>
                <a:ea typeface="+mn-ea"/>
                <a:cs typeface="+mn-cs"/>
              </a:rPr>
              <a:t>塊是應用在機械或設備上。也就是機設設備將取代人，成為最大的行動通訊使用者。</a:t>
            </a:r>
          </a:p>
          <a:p>
            <a:r>
              <a:rPr lang="zh-TW" altLang="en-US" sz="1200" b="0" i="0" kern="1200" dirty="0" smtClean="0">
                <a:solidFill>
                  <a:schemeClr val="tx1"/>
                </a:solidFill>
                <a:effectLst/>
                <a:latin typeface="+mn-lt"/>
                <a:ea typeface="+mn-ea"/>
                <a:cs typeface="+mn-cs"/>
              </a:rPr>
              <a:t>目前，</a:t>
            </a:r>
            <a:r>
              <a:rPr lang="en-US" altLang="zh-TW" sz="1200" b="0" i="0" kern="1200" dirty="0" smtClean="0">
                <a:solidFill>
                  <a:schemeClr val="tx1"/>
                </a:solidFill>
                <a:effectLst/>
                <a:latin typeface="+mn-lt"/>
                <a:ea typeface="+mn-ea"/>
                <a:cs typeface="+mn-cs"/>
              </a:rPr>
              <a:t>M2M</a:t>
            </a:r>
            <a:r>
              <a:rPr lang="zh-TW" altLang="en-US" sz="1200" b="0" i="0" kern="1200" dirty="0" smtClean="0">
                <a:solidFill>
                  <a:schemeClr val="tx1"/>
                </a:solidFill>
                <a:effectLst/>
                <a:latin typeface="+mn-lt"/>
                <a:ea typeface="+mn-ea"/>
                <a:cs typeface="+mn-cs"/>
              </a:rPr>
              <a:t>相關概念與技術已經得到了</a:t>
            </a:r>
            <a:r>
              <a:rPr lang="en-US" altLang="zh-TW" sz="1200" b="0" i="0" kern="1200" dirty="0" smtClean="0">
                <a:solidFill>
                  <a:schemeClr val="tx1"/>
                </a:solidFill>
                <a:effectLst/>
                <a:latin typeface="+mn-lt"/>
                <a:ea typeface="+mn-ea"/>
                <a:cs typeface="+mn-cs"/>
              </a:rPr>
              <a:t>NEC</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HP</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CA</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Intel</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IBM</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AT&amp;T</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Ericsson</a:t>
            </a:r>
            <a:r>
              <a:rPr lang="zh-TW" altLang="en-US" sz="1200" b="0" i="0" kern="1200" dirty="0" smtClean="0">
                <a:solidFill>
                  <a:schemeClr val="tx1"/>
                </a:solidFill>
                <a:effectLst/>
                <a:latin typeface="+mn-lt"/>
                <a:ea typeface="+mn-ea"/>
                <a:cs typeface="+mn-cs"/>
              </a:rPr>
              <a:t>、</a:t>
            </a:r>
            <a:r>
              <a:rPr lang="en-US" altLang="zh-TW" sz="1200" b="0" i="0" kern="1200" dirty="0" smtClean="0">
                <a:solidFill>
                  <a:schemeClr val="tx1"/>
                </a:solidFill>
                <a:effectLst/>
                <a:latin typeface="+mn-lt"/>
                <a:ea typeface="+mn-ea"/>
                <a:cs typeface="+mn-cs"/>
              </a:rPr>
              <a:t>Nokia</a:t>
            </a:r>
            <a:r>
              <a:rPr lang="zh-TW" altLang="en-US" sz="1200" b="0" i="0" kern="1200" dirty="0" smtClean="0">
                <a:solidFill>
                  <a:schemeClr val="tx1"/>
                </a:solidFill>
                <a:effectLst/>
                <a:latin typeface="+mn-lt"/>
                <a:ea typeface="+mn-ea"/>
                <a:cs typeface="+mn-cs"/>
              </a:rPr>
              <a:t>和</a:t>
            </a:r>
            <a:r>
              <a:rPr lang="en-US" altLang="zh-TW" sz="1200" b="0" i="0" kern="1200" dirty="0" smtClean="0">
                <a:solidFill>
                  <a:schemeClr val="tx1"/>
                </a:solidFill>
                <a:effectLst/>
                <a:latin typeface="+mn-lt"/>
                <a:ea typeface="+mn-ea"/>
                <a:cs typeface="+mn-cs"/>
              </a:rPr>
              <a:t>OMRON</a:t>
            </a:r>
            <a:r>
              <a:rPr lang="zh-TW" altLang="en-US" sz="1200" b="0" i="0" kern="1200" dirty="0" smtClean="0">
                <a:solidFill>
                  <a:schemeClr val="tx1"/>
                </a:solidFill>
                <a:effectLst/>
                <a:latin typeface="+mn-lt"/>
                <a:ea typeface="+mn-ea"/>
                <a:cs typeface="+mn-cs"/>
              </a:rPr>
              <a:t>等國際廠商的支持。也已經有部分的商用計畫進行中。</a:t>
            </a:r>
          </a:p>
          <a:p>
            <a:endParaRPr lang="zh-TW" altLang="en-US" dirty="0"/>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19</a:t>
            </a:fld>
            <a:endParaRPr lang="zh-TW"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20</a:t>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21</a:t>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22</a:t>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23</a:t>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24</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smtClean="0"/>
          </a:p>
          <a:p>
            <a:r>
              <a:rPr lang="en-US" altLang="zh-TW" dirty="0" err="1" smtClean="0"/>
              <a:t>IoT</a:t>
            </a:r>
            <a:r>
              <a:rPr lang="zh-TW" altLang="en-US" dirty="0" smtClean="0"/>
              <a:t>概念在於實體物件可以相互溝通，</a:t>
            </a:r>
          </a:p>
          <a:p>
            <a:r>
              <a:rPr lang="zh-TW" altLang="en-US" dirty="0" smtClean="0"/>
              <a:t>任何物件皆可上網與智能裝置連接，</a:t>
            </a:r>
          </a:p>
          <a:p>
            <a:r>
              <a:rPr lang="zh-TW" altLang="en-US" dirty="0" smtClean="0"/>
              <a:t>被散佈的物件標籤能被識別、定位</a:t>
            </a:r>
          </a:p>
          <a:p>
            <a:r>
              <a:rPr lang="zh-TW" altLang="en-US" dirty="0" smtClean="0"/>
              <a:t>並且遠端來啟用／禁用，</a:t>
            </a:r>
          </a:p>
          <a:p>
            <a:r>
              <a:rPr lang="zh-TW" altLang="en-US" dirty="0" smtClean="0"/>
              <a:t>這需要靠以下已發展或發展中的種種技術，</a:t>
            </a:r>
          </a:p>
          <a:p>
            <a:r>
              <a:rPr lang="zh-TW" altLang="en-US" dirty="0" smtClean="0"/>
              <a:t>如</a:t>
            </a:r>
            <a:r>
              <a:rPr lang="en-US" altLang="zh-TW" dirty="0" smtClean="0"/>
              <a:t>RFID</a:t>
            </a:r>
            <a:r>
              <a:rPr lang="zh-TW" altLang="en-US" dirty="0" smtClean="0"/>
              <a:t>、感測器網路、微型內嵌系統、能源收割、行動運算與雲端運算等技術來建置。</a:t>
            </a:r>
          </a:p>
          <a:p>
            <a:endParaRPr lang="zh-TW" altLang="en-US" dirty="0" smtClean="0"/>
          </a:p>
          <a:p>
            <a:r>
              <a:rPr lang="zh-TW" altLang="en-US" dirty="0" smtClean="0"/>
              <a:t>中國政府更將物聯網納入「十二五」計畫</a:t>
            </a:r>
            <a:r>
              <a:rPr lang="en-US" altLang="zh-TW" dirty="0" smtClean="0"/>
              <a:t>(</a:t>
            </a:r>
            <a:r>
              <a:rPr lang="zh-TW" altLang="en-US" dirty="0" smtClean="0"/>
              <a:t>第 </a:t>
            </a:r>
            <a:r>
              <a:rPr lang="en-US" altLang="zh-TW" dirty="0" smtClean="0"/>
              <a:t>12 </a:t>
            </a:r>
            <a:r>
              <a:rPr lang="zh-TW" altLang="en-US" dirty="0" smtClean="0"/>
              <a:t>個 </a:t>
            </a:r>
            <a:r>
              <a:rPr lang="en-US" altLang="zh-TW" dirty="0" smtClean="0"/>
              <a:t>5 </a:t>
            </a:r>
            <a:r>
              <a:rPr lang="zh-TW" altLang="en-US" dirty="0" smtClean="0"/>
              <a:t>年計畫</a:t>
            </a:r>
            <a:r>
              <a:rPr lang="en-US" altLang="zh-TW" dirty="0" smtClean="0"/>
              <a:t>)</a:t>
            </a:r>
            <a:r>
              <a:rPr lang="zh-TW" altLang="en-US" dirty="0" smtClean="0"/>
              <a:t>，</a:t>
            </a:r>
          </a:p>
          <a:p>
            <a:r>
              <a:rPr lang="zh-TW" altLang="en-US" dirty="0" smtClean="0"/>
              <a:t>將其定為戰略性新興產業。</a:t>
            </a:r>
          </a:p>
          <a:p>
            <a:r>
              <a:rPr lang="zh-TW" altLang="en-US" dirty="0" smtClean="0"/>
              <a:t>中國產業界和學術界都將物聯網視為下一代的技術革命，</a:t>
            </a:r>
          </a:p>
          <a:p>
            <a:r>
              <a:rPr lang="zh-TW" altLang="en-US" dirty="0" smtClean="0"/>
              <a:t>全力掌握核心技術。</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7</a:t>
            </a:fld>
            <a:endParaRPr lang="zh-TW" altLang="en-US"/>
          </a:p>
        </p:txBody>
      </p:sp>
    </p:spTree>
    <p:extLst>
      <p:ext uri="{BB962C8B-B14F-4D97-AF65-F5344CB8AC3E}">
        <p14:creationId xmlns:p14="http://schemas.microsoft.com/office/powerpoint/2010/main" val="8014807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25</a:t>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26</a:t>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27</a:t>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28</a:t>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29</a:t>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30</a:t>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31</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這裡的“物”要滿足以下條件才能夠被納入“物聯網”的範圍：</a:t>
            </a:r>
          </a:p>
          <a:p>
            <a:r>
              <a:rPr lang="zh-TW" altLang="en-US" dirty="0" smtClean="0"/>
              <a:t>　  </a:t>
            </a:r>
            <a:r>
              <a:rPr lang="en-US" altLang="zh-TW" dirty="0" smtClean="0"/>
              <a:t>1</a:t>
            </a:r>
            <a:r>
              <a:rPr lang="zh-TW" altLang="en-US" dirty="0" smtClean="0"/>
              <a:t>、要有相應資訊的接收器；</a:t>
            </a:r>
          </a:p>
          <a:p>
            <a:r>
              <a:rPr lang="zh-TW" altLang="en-US" dirty="0" smtClean="0"/>
              <a:t>　  </a:t>
            </a:r>
            <a:r>
              <a:rPr lang="en-US" altLang="zh-TW" dirty="0" smtClean="0"/>
              <a:t>2</a:t>
            </a:r>
            <a:r>
              <a:rPr lang="zh-TW" altLang="en-US" dirty="0" smtClean="0"/>
              <a:t>、要有數據傳輸通路；</a:t>
            </a:r>
          </a:p>
          <a:p>
            <a:r>
              <a:rPr lang="zh-TW" altLang="en-US" dirty="0" smtClean="0"/>
              <a:t>　  </a:t>
            </a:r>
            <a:r>
              <a:rPr lang="en-US" altLang="zh-TW" dirty="0" smtClean="0"/>
              <a:t>3</a:t>
            </a:r>
            <a:r>
              <a:rPr lang="zh-TW" altLang="en-US" dirty="0" smtClean="0"/>
              <a:t>、要有一定的存儲功能；</a:t>
            </a:r>
          </a:p>
          <a:p>
            <a:r>
              <a:rPr lang="zh-TW" altLang="en-US" dirty="0" smtClean="0"/>
              <a:t>　  </a:t>
            </a:r>
            <a:r>
              <a:rPr lang="en-US" altLang="zh-TW" dirty="0" smtClean="0"/>
              <a:t>4</a:t>
            </a:r>
            <a:r>
              <a:rPr lang="zh-TW" altLang="en-US" dirty="0" smtClean="0"/>
              <a:t>、要有</a:t>
            </a:r>
            <a:r>
              <a:rPr lang="en-US" altLang="zh-TW" dirty="0" smtClean="0"/>
              <a:t>CPU</a:t>
            </a:r>
            <a:r>
              <a:rPr lang="zh-TW" altLang="en-US" dirty="0" smtClean="0"/>
              <a:t>；</a:t>
            </a:r>
          </a:p>
          <a:p>
            <a:r>
              <a:rPr lang="zh-TW" altLang="en-US" dirty="0" smtClean="0"/>
              <a:t>　  </a:t>
            </a:r>
            <a:r>
              <a:rPr lang="en-US" altLang="zh-TW" dirty="0" smtClean="0"/>
              <a:t>5</a:t>
            </a:r>
            <a:r>
              <a:rPr lang="zh-TW" altLang="en-US" dirty="0" smtClean="0"/>
              <a:t>、要有作業系統；</a:t>
            </a:r>
          </a:p>
          <a:p>
            <a:r>
              <a:rPr lang="zh-TW" altLang="en-US" dirty="0" smtClean="0"/>
              <a:t>　  </a:t>
            </a:r>
            <a:r>
              <a:rPr lang="en-US" altLang="zh-TW" dirty="0" smtClean="0"/>
              <a:t>6</a:t>
            </a:r>
            <a:r>
              <a:rPr lang="zh-TW" altLang="en-US" dirty="0" smtClean="0"/>
              <a:t>、要有專門的應用程式；</a:t>
            </a:r>
          </a:p>
          <a:p>
            <a:r>
              <a:rPr lang="zh-TW" altLang="en-US" dirty="0" smtClean="0"/>
              <a:t>　  </a:t>
            </a:r>
            <a:r>
              <a:rPr lang="en-US" altLang="zh-TW" dirty="0" smtClean="0"/>
              <a:t>7</a:t>
            </a:r>
            <a:r>
              <a:rPr lang="zh-TW" altLang="en-US" dirty="0" smtClean="0"/>
              <a:t>、要有數據發送器；</a:t>
            </a:r>
          </a:p>
          <a:p>
            <a:r>
              <a:rPr lang="zh-TW" altLang="en-US" dirty="0" smtClean="0"/>
              <a:t>　  </a:t>
            </a:r>
            <a:r>
              <a:rPr lang="en-US" altLang="zh-TW" dirty="0" smtClean="0"/>
              <a:t>8</a:t>
            </a:r>
            <a:r>
              <a:rPr lang="zh-TW" altLang="en-US" dirty="0" smtClean="0"/>
              <a:t>、遵循物聯網的通信協議；</a:t>
            </a:r>
          </a:p>
          <a:p>
            <a:r>
              <a:rPr lang="zh-TW" altLang="en-US" dirty="0" smtClean="0"/>
              <a:t>　  </a:t>
            </a:r>
            <a:r>
              <a:rPr lang="en-US" altLang="zh-TW" dirty="0" smtClean="0"/>
              <a:t>9</a:t>
            </a:r>
            <a:r>
              <a:rPr lang="zh-TW" altLang="en-US" dirty="0" smtClean="0"/>
              <a:t>、在世界網路中有可被識別的唯一編號。</a:t>
            </a:r>
            <a:endParaRPr lang="zh-TW" altLang="en-US" dirty="0"/>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8</a:t>
            </a:fld>
            <a:endParaRPr lang="zh-TW" altLang="en-US"/>
          </a:p>
        </p:txBody>
      </p:sp>
    </p:spTree>
    <p:extLst>
      <p:ext uri="{BB962C8B-B14F-4D97-AF65-F5344CB8AC3E}">
        <p14:creationId xmlns:p14="http://schemas.microsoft.com/office/powerpoint/2010/main" val="1690250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物聯網的整體架構，包括感知層、網路層和應用層 </a:t>
            </a:r>
            <a:r>
              <a:rPr lang="en-US" altLang="zh-TW" sz="1200" b="0" i="0" kern="1200" dirty="0" smtClean="0">
                <a:solidFill>
                  <a:schemeClr val="tx1"/>
                </a:solidFill>
                <a:latin typeface="+mn-lt"/>
                <a:ea typeface="+mn-ea"/>
                <a:cs typeface="+mn-cs"/>
              </a:rPr>
              <a:t>3 </a:t>
            </a:r>
            <a:r>
              <a:rPr lang="zh-TW" altLang="en-US" sz="1200" b="0" i="0" kern="1200" dirty="0" smtClean="0">
                <a:solidFill>
                  <a:schemeClr val="tx1"/>
                </a:solidFill>
                <a:latin typeface="+mn-lt"/>
                <a:ea typeface="+mn-ea"/>
                <a:cs typeface="+mn-cs"/>
              </a:rPr>
              <a:t>個層次。感知層負責產品間的辨識工作，網路層則是負責產品資訊的交換、溝通工作，而應用層則是生活中的各項網路化、智慧化服務項目。</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從產業角度區分，感知層主要以各種產品感應技術為主，包括目前各種普遍應用的</a:t>
            </a:r>
            <a:r>
              <a:rPr lang="en-US" altLang="zh-TW" sz="1200" b="0" i="0" kern="1200" dirty="0" smtClean="0">
                <a:solidFill>
                  <a:schemeClr val="tx1"/>
                </a:solidFill>
                <a:latin typeface="+mn-lt"/>
                <a:ea typeface="+mn-ea"/>
                <a:cs typeface="+mn-cs"/>
              </a:rPr>
              <a:t>RFIF</a:t>
            </a:r>
            <a:r>
              <a:rPr lang="zh-TW" altLang="en-US" sz="1200" b="0" i="0" kern="1200" dirty="0" smtClean="0">
                <a:solidFill>
                  <a:schemeClr val="tx1"/>
                </a:solidFill>
                <a:latin typeface="+mn-lt"/>
                <a:ea typeface="+mn-ea"/>
                <a:cs typeface="+mn-cs"/>
              </a:rPr>
              <a:t>標籤</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讀寫器、條碼和條碼識讀器，及攝影鏡頭、生物感測器</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指紋</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虹膜</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臉型</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聲紋</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；以及發展中的傳感器網路</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感測器閘道等電子元件產業為主。</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在網路層的部分，則是通訊</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網路服務業者所提供的</a:t>
            </a:r>
            <a:r>
              <a:rPr lang="en-US" altLang="zh-TW" sz="1200" b="0" i="0" kern="1200" dirty="0" smtClean="0">
                <a:solidFill>
                  <a:schemeClr val="tx1"/>
                </a:solidFill>
                <a:latin typeface="+mn-lt"/>
                <a:ea typeface="+mn-ea"/>
                <a:cs typeface="+mn-cs"/>
              </a:rPr>
              <a:t>2G</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3G</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4G</a:t>
            </a:r>
            <a:r>
              <a:rPr lang="zh-TW" altLang="en-US" sz="1200" b="0" i="0" kern="1200" dirty="0" smtClean="0">
                <a:solidFill>
                  <a:schemeClr val="tx1"/>
                </a:solidFill>
                <a:latin typeface="+mn-lt"/>
                <a:ea typeface="+mn-ea"/>
                <a:cs typeface="+mn-cs"/>
              </a:rPr>
              <a:t>無線網路、及</a:t>
            </a:r>
            <a:r>
              <a:rPr lang="en-US" altLang="zh-TW" sz="1200" b="0" i="0" kern="1200" dirty="0" err="1" smtClean="0">
                <a:solidFill>
                  <a:schemeClr val="tx1"/>
                </a:solidFill>
                <a:latin typeface="+mn-lt"/>
                <a:ea typeface="+mn-ea"/>
                <a:cs typeface="+mn-cs"/>
              </a:rPr>
              <a:t>xDSL</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CABLE</a:t>
            </a:r>
            <a:r>
              <a:rPr lang="zh-TW" altLang="en-US" sz="1200" b="0" i="0" kern="1200" dirty="0" smtClean="0">
                <a:solidFill>
                  <a:schemeClr val="tx1"/>
                </a:solidFill>
                <a:latin typeface="+mn-lt"/>
                <a:ea typeface="+mn-ea"/>
                <a:cs typeface="+mn-cs"/>
              </a:rPr>
              <a:t>網路等服務，及各類網路平台、管理軟體、系統設備、整合系統、各式終端設備</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數位家電、通訊器材、網路設備、個人電腦、汽車電子</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等</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，負責物聯網營運的訊息中心和管理中心。</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
            </a:r>
            <a:br>
              <a:rPr lang="zh-TW" altLang="en-US" sz="1200" b="0" i="0" kern="1200" dirty="0" smtClean="0">
                <a:solidFill>
                  <a:schemeClr val="tx1"/>
                </a:solidFill>
                <a:latin typeface="+mn-lt"/>
                <a:ea typeface="+mn-ea"/>
                <a:cs typeface="+mn-cs"/>
              </a:rPr>
            </a:br>
            <a:r>
              <a:rPr lang="zh-TW" altLang="en-US" sz="1200" b="0" i="0" kern="1200" dirty="0" smtClean="0">
                <a:solidFill>
                  <a:schemeClr val="tx1"/>
                </a:solidFill>
                <a:latin typeface="+mn-lt"/>
                <a:ea typeface="+mn-ea"/>
                <a:cs typeface="+mn-cs"/>
              </a:rPr>
              <a:t>應用層則是從家庭及個人的食、衣、住、行、育、樂需求，乃至於工業、農業、醫療、學習，及企業</a:t>
            </a:r>
            <a:r>
              <a:rPr lang="en-US" altLang="zh-TW" sz="1200" b="0" i="0" kern="1200" dirty="0" smtClean="0">
                <a:solidFill>
                  <a:schemeClr val="tx1"/>
                </a:solidFill>
                <a:latin typeface="+mn-lt"/>
                <a:ea typeface="+mn-ea"/>
                <a:cs typeface="+mn-cs"/>
              </a:rPr>
              <a:t>/</a:t>
            </a:r>
            <a:r>
              <a:rPr lang="zh-TW" altLang="en-US" sz="1200" b="0" i="0" kern="1200" dirty="0" smtClean="0">
                <a:solidFill>
                  <a:schemeClr val="tx1"/>
                </a:solidFill>
                <a:latin typeface="+mn-lt"/>
                <a:ea typeface="+mn-ea"/>
                <a:cs typeface="+mn-cs"/>
              </a:rPr>
              <a:t>政府治理所需的環境監控、交通管理、資源管理等，舉凡能想到的項目或是還沒想到的應用，都能與物聯網產生關係。</a:t>
            </a:r>
            <a:endParaRPr lang="zh-TW" altLang="en-US" dirty="0"/>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9</a:t>
            </a:fld>
            <a:endParaRPr lang="zh-TW"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10</a:t>
            </a:fld>
            <a:endParaRPr lang="zh-TW"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1" i="0" kern="1200" dirty="0" smtClean="0">
                <a:solidFill>
                  <a:schemeClr val="tx1"/>
                </a:solidFill>
                <a:latin typeface="+mn-lt"/>
                <a:ea typeface="+mn-ea"/>
                <a:cs typeface="+mn-cs"/>
              </a:rPr>
              <a:t>技術標準</a:t>
            </a:r>
          </a:p>
          <a:p>
            <a:r>
              <a:rPr lang="zh-TW" altLang="en-US" sz="1200" b="0" i="0" kern="1200" dirty="0" smtClean="0">
                <a:solidFill>
                  <a:schemeClr val="tx1"/>
                </a:solidFill>
                <a:latin typeface="+mn-lt"/>
                <a:ea typeface="+mn-ea"/>
                <a:cs typeface="+mn-cs"/>
              </a:rPr>
              <a:t>　　互聯網發展到今天，標準化問題解決的非常好，全球進行傳輸的協議</a:t>
            </a:r>
            <a:r>
              <a:rPr lang="en-US" altLang="zh-TW" sz="1200" b="0" i="0" kern="1200" dirty="0" smtClean="0">
                <a:solidFill>
                  <a:schemeClr val="tx1"/>
                </a:solidFill>
                <a:latin typeface="+mn-lt"/>
                <a:ea typeface="+mn-ea"/>
                <a:cs typeface="+mn-cs"/>
              </a:rPr>
              <a:t>TCP/IP</a:t>
            </a:r>
            <a:r>
              <a:rPr lang="zh-TW" altLang="en-US" sz="1200" b="0" i="0" kern="1200" dirty="0" smtClean="0">
                <a:solidFill>
                  <a:schemeClr val="tx1"/>
                </a:solidFill>
                <a:latin typeface="+mn-lt"/>
                <a:ea typeface="+mn-ea"/>
                <a:cs typeface="+mn-cs"/>
              </a:rPr>
              <a:t>協議，路由器協議，終端的構架與操作系統，都解決的非常好，因此，我們可以在世界任何角落使用電腦，連接到互聯網中去，很方便上網。 物聯網發展過程中，傳感、傳輸、應用各個層面會有大量的技術出現，可能會採用不同的技術方案。 如果各行其是，結果將是災難的，大量的小而破的專用網，相互無法聯網，不能形成規模經濟，不能形成整合的商業模式，也不能降低研發成本。 因此，盡快統一技術標準，形成一個管理機制，這是物聯網馬上就要面對問題；這和第一問題相關聯，政府應該有專門的部門來管理和協調，出台相應的政策和法規，統一、協調標準。</a:t>
            </a:r>
            <a:endParaRPr lang="zh-TW" altLang="en-US" dirty="0"/>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11</a:t>
            </a:fld>
            <a:endParaRPr lang="zh-TW"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a:bodyPr>
          <a:lstStyle/>
          <a:p>
            <a:r>
              <a:rPr lang="zh-TW" altLang="en-US" sz="1200" b="0" i="0" kern="1200" dirty="0" smtClean="0">
                <a:solidFill>
                  <a:schemeClr val="tx1"/>
                </a:solidFill>
                <a:latin typeface="+mn-lt"/>
                <a:ea typeface="+mn-ea"/>
                <a:cs typeface="+mn-cs"/>
              </a:rPr>
              <a:t>數據交換標準主要落地在物聯網</a:t>
            </a:r>
            <a:r>
              <a:rPr lang="en-US" altLang="zh-TW" sz="1200" b="0" i="0" kern="1200" dirty="0" smtClean="0">
                <a:solidFill>
                  <a:schemeClr val="tx1"/>
                </a:solidFill>
                <a:latin typeface="+mn-lt"/>
                <a:ea typeface="+mn-ea"/>
                <a:cs typeface="+mn-cs"/>
              </a:rPr>
              <a:t>DCM </a:t>
            </a:r>
            <a:r>
              <a:rPr lang="zh-TW" altLang="en-US" sz="1200" b="0" i="0" kern="1200" dirty="0" smtClean="0">
                <a:solidFill>
                  <a:schemeClr val="tx1"/>
                </a:solidFill>
                <a:latin typeface="+mn-lt"/>
                <a:ea typeface="+mn-ea"/>
                <a:cs typeface="+mn-cs"/>
              </a:rPr>
              <a:t>三層體系的應用層和感知層，配合傳輸層通道，</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目前國外已提出很多標準，如</a:t>
            </a:r>
            <a:r>
              <a:rPr lang="en-US" altLang="zh-TW" sz="1200" b="0" i="0" kern="1200" dirty="0" err="1" smtClean="0">
                <a:solidFill>
                  <a:schemeClr val="tx1"/>
                </a:solidFill>
                <a:latin typeface="+mn-lt"/>
                <a:ea typeface="+mn-ea"/>
                <a:cs typeface="+mn-cs"/>
              </a:rPr>
              <a:t>EPCGlobal</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的</a:t>
            </a:r>
            <a:r>
              <a:rPr lang="en-US" altLang="zh-TW" sz="1200" b="0" i="0" kern="1200" dirty="0" smtClean="0">
                <a:solidFill>
                  <a:schemeClr val="tx1"/>
                </a:solidFill>
                <a:latin typeface="+mn-lt"/>
                <a:ea typeface="+mn-ea"/>
                <a:cs typeface="+mn-cs"/>
              </a:rPr>
              <a:t>ONS/PML </a:t>
            </a:r>
            <a:r>
              <a:rPr lang="zh-TW" altLang="en-US" sz="1200" b="0" i="0" kern="1200" dirty="0" smtClean="0">
                <a:solidFill>
                  <a:schemeClr val="tx1"/>
                </a:solidFill>
                <a:latin typeface="+mn-lt"/>
                <a:ea typeface="+mn-ea"/>
                <a:cs typeface="+mn-cs"/>
              </a:rPr>
              <a:t>標準體系，</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還有</a:t>
            </a:r>
            <a:r>
              <a:rPr lang="en-US" altLang="zh-TW" sz="1200" b="0" i="0" kern="1200" dirty="0" err="1" smtClean="0">
                <a:solidFill>
                  <a:schemeClr val="tx1"/>
                </a:solidFill>
                <a:latin typeface="+mn-lt"/>
                <a:ea typeface="+mn-ea"/>
                <a:cs typeface="+mn-cs"/>
              </a:rPr>
              <a:t>Telematics</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行業推出的</a:t>
            </a:r>
            <a:r>
              <a:rPr lang="en-US" altLang="zh-TW" sz="1200" b="0" i="0" kern="1200" dirty="0" smtClean="0">
                <a:solidFill>
                  <a:schemeClr val="tx1"/>
                </a:solidFill>
                <a:latin typeface="+mn-lt"/>
                <a:ea typeface="+mn-ea"/>
                <a:cs typeface="+mn-cs"/>
              </a:rPr>
              <a:t>NGTP </a:t>
            </a:r>
            <a:r>
              <a:rPr lang="zh-TW" altLang="en-US" sz="1200" b="0" i="0" kern="1200" dirty="0" smtClean="0">
                <a:solidFill>
                  <a:schemeClr val="tx1"/>
                </a:solidFill>
                <a:latin typeface="+mn-lt"/>
                <a:ea typeface="+mn-ea"/>
                <a:cs typeface="+mn-cs"/>
              </a:rPr>
              <a:t>標準協議及其軟件體系架構，以及</a:t>
            </a:r>
            <a:r>
              <a:rPr lang="en-US" altLang="zh-TW" sz="1200" b="0" i="0" kern="1200" dirty="0" smtClean="0">
                <a:solidFill>
                  <a:schemeClr val="tx1"/>
                </a:solidFill>
                <a:latin typeface="+mn-lt"/>
                <a:ea typeface="+mn-ea"/>
                <a:cs typeface="+mn-cs"/>
              </a:rPr>
              <a:t>EDDL</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FDT/DTM</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M2MXML</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BITXML</a:t>
            </a:r>
            <a:r>
              <a:rPr lang="zh-TW" altLang="en-US" sz="1200" b="0" i="0" kern="1200" dirty="0" smtClean="0">
                <a:solidFill>
                  <a:schemeClr val="tx1"/>
                </a:solidFill>
                <a:latin typeface="+mn-lt"/>
                <a:ea typeface="+mn-ea"/>
                <a:cs typeface="+mn-cs"/>
              </a:rPr>
              <a:t>，</a:t>
            </a:r>
            <a:r>
              <a:rPr lang="en-US" altLang="zh-TW" sz="1200" b="0" i="0" kern="1200" dirty="0" err="1" smtClean="0">
                <a:solidFill>
                  <a:schemeClr val="tx1"/>
                </a:solidFill>
                <a:latin typeface="+mn-lt"/>
                <a:ea typeface="+mn-ea"/>
                <a:cs typeface="+mn-cs"/>
              </a:rPr>
              <a:t>oBIX</a:t>
            </a:r>
            <a:r>
              <a:rPr lang="en-US" altLang="zh-TW" sz="1200" b="0" i="0" kern="1200" dirty="0" smtClean="0">
                <a:solidFill>
                  <a:schemeClr val="tx1"/>
                </a:solidFill>
                <a:latin typeface="+mn-lt"/>
                <a:ea typeface="+mn-ea"/>
                <a:cs typeface="+mn-cs"/>
              </a:rPr>
              <a:t> </a:t>
            </a:r>
            <a:r>
              <a:rPr lang="zh-TW" altLang="en-US" sz="1200" b="0" i="0" kern="1200" dirty="0" smtClean="0">
                <a:solidFill>
                  <a:schemeClr val="tx1"/>
                </a:solidFill>
                <a:latin typeface="+mn-lt"/>
                <a:ea typeface="+mn-ea"/>
                <a:cs typeface="+mn-cs"/>
              </a:rPr>
              <a:t>等，</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傳感層的數據格式和模型也有</a:t>
            </a:r>
            <a:r>
              <a:rPr lang="en-US" altLang="zh-TW" sz="1200" b="0" i="0" kern="1200" dirty="0" err="1" smtClean="0">
                <a:solidFill>
                  <a:schemeClr val="tx1"/>
                </a:solidFill>
                <a:latin typeface="+mn-lt"/>
                <a:ea typeface="+mn-ea"/>
                <a:cs typeface="+mn-cs"/>
              </a:rPr>
              <a:t>TransducerML</a:t>
            </a:r>
            <a:r>
              <a:rPr lang="zh-TW" altLang="en-US" sz="1200" b="0" i="0" kern="1200" dirty="0" smtClean="0">
                <a:solidFill>
                  <a:schemeClr val="tx1"/>
                </a:solidFill>
                <a:latin typeface="+mn-lt"/>
                <a:ea typeface="+mn-ea"/>
                <a:cs typeface="+mn-cs"/>
              </a:rPr>
              <a:t>，</a:t>
            </a:r>
            <a:r>
              <a:rPr lang="en-US" altLang="zh-TW" sz="1200" b="0" i="0" kern="1200" dirty="0" err="1" smtClean="0">
                <a:solidFill>
                  <a:schemeClr val="tx1"/>
                </a:solidFill>
                <a:latin typeface="+mn-lt"/>
                <a:ea typeface="+mn-ea"/>
                <a:cs typeface="+mn-cs"/>
              </a:rPr>
              <a:t>SensorML</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IRIG</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CBRN</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EXDL</a:t>
            </a:r>
            <a:r>
              <a:rPr lang="zh-TW" altLang="en-US" sz="1200" b="0" i="0" kern="1200" dirty="0" smtClean="0">
                <a:solidFill>
                  <a:schemeClr val="tx1"/>
                </a:solidFill>
                <a:latin typeface="+mn-lt"/>
                <a:ea typeface="+mn-ea"/>
                <a:cs typeface="+mn-cs"/>
              </a:rPr>
              <a:t>，</a:t>
            </a:r>
            <a:r>
              <a:rPr lang="en-US" altLang="zh-TW" sz="1200" b="0" i="0" kern="1200" dirty="0" smtClean="0">
                <a:solidFill>
                  <a:schemeClr val="tx1"/>
                </a:solidFill>
                <a:latin typeface="+mn-lt"/>
                <a:ea typeface="+mn-ea"/>
                <a:cs typeface="+mn-cs"/>
              </a:rPr>
              <a:t>TEDS </a:t>
            </a:r>
            <a:r>
              <a:rPr lang="zh-TW" altLang="en-US" sz="1200" b="0" i="0" kern="1200" dirty="0" smtClean="0">
                <a:solidFill>
                  <a:schemeClr val="tx1"/>
                </a:solidFill>
                <a:latin typeface="+mn-lt"/>
                <a:ea typeface="+mn-ea"/>
                <a:cs typeface="+mn-cs"/>
              </a:rPr>
              <a:t>等，</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目前的挑戰是把這些現有標準融合（如表</a:t>
            </a:r>
            <a:r>
              <a:rPr lang="en-US" altLang="zh-TW" sz="1200" b="0" i="0" kern="1200" dirty="0" smtClean="0">
                <a:solidFill>
                  <a:schemeClr val="tx1"/>
                </a:solidFill>
                <a:latin typeface="+mn-lt"/>
                <a:ea typeface="+mn-ea"/>
                <a:cs typeface="+mn-cs"/>
              </a:rPr>
              <a:t>8-2 </a:t>
            </a:r>
            <a:r>
              <a:rPr lang="zh-TW" altLang="en-US" sz="1200" b="0" i="0" kern="1200" dirty="0" smtClean="0">
                <a:solidFill>
                  <a:schemeClr val="tx1"/>
                </a:solidFill>
                <a:latin typeface="+mn-lt"/>
                <a:ea typeface="+mn-ea"/>
                <a:cs typeface="+mn-cs"/>
              </a:rPr>
              <a:t>的分析），實現一個統一的物聯網數據交換大集成應用標準。</a:t>
            </a:r>
            <a:endParaRPr lang="zh-TW" altLang="en-US" dirty="0"/>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12</a:t>
            </a:fld>
            <a:endParaRPr lang="zh-TW"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F3EEB514-45B1-4C41-9BCF-21E987C208FF}" type="slidenum">
              <a:rPr lang="zh-TW" altLang="en-US" smtClean="0">
                <a:solidFill>
                  <a:prstClr val="black"/>
                </a:solidFill>
              </a:rPr>
              <a:pPr/>
              <a:t>13</a:t>
            </a:fld>
            <a:endParaRPr lang="zh-TW"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a:p>
        </p:txBody>
      </p:sp>
      <p:sp>
        <p:nvSpPr>
          <p:cNvPr id="4" name="投影片編號版面配置區 3"/>
          <p:cNvSpPr>
            <a:spLocks noGrp="1"/>
          </p:cNvSpPr>
          <p:nvPr>
            <p:ph type="sldNum" sz="quarter" idx="10"/>
          </p:nvPr>
        </p:nvSpPr>
        <p:spPr/>
        <p:txBody>
          <a:bodyPr/>
          <a:lstStyle/>
          <a:p>
            <a:fld id="{B8650823-4A54-45EB-8CCD-6E8414FB78DD}" type="slidenum">
              <a:rPr lang="zh-TW" altLang="en-US" smtClean="0"/>
              <a:pPr/>
              <a:t>14</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3" name="頁尾版面配置區 2"/>
          <p:cNvSpPr>
            <a:spLocks noGrp="1"/>
          </p:cNvSpPr>
          <p:nvPr>
            <p:ph type="ftr" sz="quarter" idx="11"/>
          </p:nvPr>
        </p:nvSpPr>
        <p:spPr/>
        <p:txBody>
          <a:bodyPr/>
          <a:lstStyle>
            <a:extLst/>
          </a:lstStyle>
          <a:p>
            <a:endParaRPr lang="zh-TW" altLang="en-US">
              <a:solidFill>
                <a:prstClr val="black"/>
              </a:solidFill>
            </a:endParaRPr>
          </a:p>
        </p:txBody>
      </p:sp>
      <p:sp>
        <p:nvSpPr>
          <p:cNvPr id="4" name="投影片編號版面配置區 3"/>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6" name="頁尾版面配置區 5"/>
          <p:cNvSpPr>
            <a:spLocks noGrp="1"/>
          </p:cNvSpPr>
          <p:nvPr>
            <p:ph type="ftr" sz="quarter" idx="11"/>
          </p:nvPr>
        </p:nvSpPr>
        <p:spPr/>
        <p:txBody>
          <a:bodyPr/>
          <a:lstStyle>
            <a:extLst/>
          </a:lstStyle>
          <a:p>
            <a:endParaRPr lang="zh-TW" altLang="en-US">
              <a:solidFill>
                <a:prstClr val="black"/>
              </a:solidFill>
            </a:endParaRPr>
          </a:p>
        </p:txBody>
      </p:sp>
      <p:sp>
        <p:nvSpPr>
          <p:cNvPr id="7" name="投影片編號版面配置區 6"/>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smtClean="0"/>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smtClean="0"/>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solidFill>
                <a:prstClr val="black"/>
              </a:solidFill>
            </a:endParaRPr>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smtClean="0"/>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extLs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x">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日期版面配置區 13"/>
          <p:cNvSpPr>
            <a:spLocks noGrp="1"/>
          </p:cNvSpPr>
          <p:nvPr>
            <p:ph type="dt" sz="half" idx="10"/>
          </p:nvPr>
        </p:nvSpPr>
        <p:spPr/>
        <p:txBody>
          <a:bodyPr/>
          <a:lstStyle>
            <a:lvl1pPr>
              <a:defRPr/>
            </a:lvl1pPr>
          </a:lstStyle>
          <a:p>
            <a:pPr>
              <a:defRPr/>
            </a:pPr>
            <a:fld id="{0C3E77D6-E9D3-4D0E-90FE-CE4B29D3535A}" type="datetimeFigureOut">
              <a:rPr lang="en-US" altLang="zh-TW"/>
              <a:pPr>
                <a:defRPr/>
              </a:pPr>
              <a:t>10/12/2019</a:t>
            </a:fld>
            <a:endParaRPr lang="en-US" altLang="zh-TW"/>
          </a:p>
        </p:txBody>
      </p:sp>
      <p:sp>
        <p:nvSpPr>
          <p:cNvPr id="5" name="頁尾版面配置區 2"/>
          <p:cNvSpPr>
            <a:spLocks noGrp="1"/>
          </p:cNvSpPr>
          <p:nvPr>
            <p:ph type="ftr" sz="quarter" idx="11"/>
          </p:nvPr>
        </p:nvSpPr>
        <p:spPr/>
        <p:txBody>
          <a:bodyPr/>
          <a:lstStyle>
            <a:lvl1pPr>
              <a:defRPr/>
            </a:lvl1pPr>
          </a:lstStyle>
          <a:p>
            <a:pPr>
              <a:defRPr/>
            </a:pPr>
            <a:endParaRPr lang="en-US" altLang="zh-TW"/>
          </a:p>
        </p:txBody>
      </p:sp>
      <p:sp>
        <p:nvSpPr>
          <p:cNvPr id="6" name="投影片編號版面配置區 22"/>
          <p:cNvSpPr>
            <a:spLocks noGrp="1"/>
          </p:cNvSpPr>
          <p:nvPr>
            <p:ph type="sldNum" sz="quarter" idx="12"/>
          </p:nvPr>
        </p:nvSpPr>
        <p:spPr/>
        <p:txBody>
          <a:bodyPr/>
          <a:lstStyle>
            <a:lvl1pPr>
              <a:defRPr/>
            </a:lvl1pPr>
          </a:lstStyle>
          <a:p>
            <a:pPr>
              <a:defRPr/>
            </a:pPr>
            <a:fld id="{ABCE2320-2F7F-4379-A005-DDAD563056CF}" type="slidenum">
              <a:rPr lang="en-US" altLang="zh-TW"/>
              <a:pPr>
                <a:defRPr/>
              </a:pPr>
              <a:t>‹#›</a:t>
            </a:fld>
            <a:endParaRPr lang="en-US" altLang="zh-T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smtClean="0"/>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2ECBD957-28B9-4AC7-814B-986466525D05}" type="datetimeFigureOut">
              <a:rPr lang="zh-TW" altLang="en-US" smtClean="0"/>
              <a:pPr/>
              <a:t>2019/10/12</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solidFill>
                <a:srgbClr val="2DA2BF">
                  <a:tint val="20000"/>
                </a:srgbClr>
              </a:solidFill>
            </a:endParaRPr>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32D5731B-CFED-4C28-AF70-3066EC192708}"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7" name="標題 6"/>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5" name="頁尾版面配置區 4"/>
          <p:cNvSpPr>
            <a:spLocks noGrp="1"/>
          </p:cNvSpPr>
          <p:nvPr>
            <p:ph type="ftr" sz="quarter" idx="11"/>
          </p:nvPr>
        </p:nvSpPr>
        <p:spPr/>
        <p:txBody>
          <a:bodyPr/>
          <a:lstStyle>
            <a:extLst/>
          </a:lstStyle>
          <a:p>
            <a:endParaRPr lang="zh-TW" altLang="en-US">
              <a:solidFill>
                <a:prstClr val="black"/>
              </a:solidFill>
            </a:endParaRPr>
          </a:p>
        </p:txBody>
      </p:sp>
      <p:sp>
        <p:nvSpPr>
          <p:cNvPr id="6" name="投影片編號版面配置區 5"/>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6" name="頁尾版面配置區 5"/>
          <p:cNvSpPr>
            <a:spLocks noGrp="1"/>
          </p:cNvSpPr>
          <p:nvPr>
            <p:ph type="ftr" sz="quarter" idx="11"/>
          </p:nvPr>
        </p:nvSpPr>
        <p:spPr/>
        <p:txBody>
          <a:bodyPr/>
          <a:lstStyle>
            <a:extLst/>
          </a:lstStyle>
          <a:p>
            <a:endParaRPr lang="zh-TW" altLang="en-US">
              <a:solidFill>
                <a:prstClr val="black"/>
              </a:solidFill>
            </a:endParaRPr>
          </a:p>
        </p:txBody>
      </p:sp>
      <p:sp>
        <p:nvSpPr>
          <p:cNvPr id="7" name="投影片編號版面配置區 6"/>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8" name="標題 7"/>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8" name="頁尾版面配置區 7"/>
          <p:cNvSpPr>
            <a:spLocks noGrp="1"/>
          </p:cNvSpPr>
          <p:nvPr>
            <p:ph type="ftr" sz="quarter" idx="11"/>
          </p:nvPr>
        </p:nvSpPr>
        <p:spPr/>
        <p:txBody>
          <a:bodyPr/>
          <a:lstStyle>
            <a:extLst/>
          </a:lstStyle>
          <a:p>
            <a:endParaRPr lang="zh-TW" altLang="en-US">
              <a:solidFill>
                <a:prstClr val="black"/>
              </a:solidFill>
            </a:endParaRPr>
          </a:p>
        </p:txBody>
      </p:sp>
      <p:sp>
        <p:nvSpPr>
          <p:cNvPr id="9" name="投影片編號版面配置區 8"/>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4" name="頁尾版面配置區 3"/>
          <p:cNvSpPr>
            <a:spLocks noGrp="1"/>
          </p:cNvSpPr>
          <p:nvPr>
            <p:ph type="ftr" sz="quarter" idx="11"/>
          </p:nvPr>
        </p:nvSpPr>
        <p:spPr/>
        <p:txBody>
          <a:bodyPr/>
          <a:lstStyle>
            <a:extLst/>
          </a:lstStyle>
          <a:p>
            <a:endParaRPr lang="zh-TW" altLang="en-US">
              <a:solidFill>
                <a:prstClr val="black"/>
              </a:solidFill>
            </a:endParaRPr>
          </a:p>
        </p:txBody>
      </p:sp>
      <p:sp>
        <p:nvSpPr>
          <p:cNvPr id="5" name="投影片編號版面配置區 4"/>
          <p:cNvSpPr>
            <a:spLocks noGrp="1"/>
          </p:cNvSpPr>
          <p:nvPr>
            <p:ph type="sldNum" sz="quarter" idx="12"/>
          </p:nvPr>
        </p:nvSpPr>
        <p:spPr/>
        <p:txBody>
          <a:bodyPr/>
          <a:lstStyle>
            <a:extLst/>
          </a:lstStyle>
          <a:p>
            <a:fld id="{32D5731B-CFED-4C28-AF70-3066EC192708}" type="slidenum">
              <a:rPr lang="zh-TW" altLang="en-US" smtClean="0">
                <a:solidFill>
                  <a:prstClr val="black"/>
                </a:solidFill>
              </a:rPr>
              <a:pPr/>
              <a:t>‹#›</a:t>
            </a:fld>
            <a:endParaRPr lang="zh-TW" altLang="en-US">
              <a:solidFill>
                <a:prstClr val="black"/>
              </a:solidFill>
            </a:endParaRPr>
          </a:p>
        </p:txBody>
      </p:sp>
      <p:sp>
        <p:nvSpPr>
          <p:cNvPr id="6" name="標題 5"/>
          <p:cNvSpPr>
            <a:spLocks noGrp="1"/>
          </p:cNvSpPr>
          <p:nvPr>
            <p:ph type="title"/>
          </p:nvPr>
        </p:nvSpPr>
        <p:spPr/>
        <p:txBody>
          <a:bodyPr rtlCol="0"/>
          <a:lstStyle>
            <a:extLst/>
          </a:lstStyle>
          <a:p>
            <a:r>
              <a:rPr kumimoji="0" lang="zh-TW" altLang="en-US" smtClean="0"/>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直角三角形 13"/>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solidFill>
                <a:prstClr val="black"/>
              </a:solidFill>
            </a:endParaRPr>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88" r:id="rId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solidFill>
                <a:prstClr val="black"/>
              </a:solidFill>
            </a:endParaRPr>
          </a:p>
        </p:txBody>
      </p:sp>
      <p:sp>
        <p:nvSpPr>
          <p:cNvPr id="14" name="直角三角形 13"/>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solidFill>
                <a:prstClr val="white"/>
              </a:solidFill>
            </a:endParaRPr>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CBD957-28B9-4AC7-814B-986466525D05}" type="datetimeFigureOut">
              <a:rPr lang="zh-TW" altLang="en-US" smtClean="0">
                <a:solidFill>
                  <a:prstClr val="black"/>
                </a:solidFill>
              </a:rPr>
              <a:pPr/>
              <a:t>2019/10/12</a:t>
            </a:fld>
            <a:endParaRPr lang="zh-TW" altLang="en-US">
              <a:solidFill>
                <a:prstClr val="black"/>
              </a:solidFill>
            </a:endParaRPr>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solidFill>
                <a:prstClr val="black"/>
              </a:solidFill>
            </a:endParaRPr>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2D5731B-CFED-4C28-AF70-3066EC192708}" type="slidenum">
              <a:rPr lang="zh-TW" altLang="en-US" smtClean="0">
                <a:solidFill>
                  <a:prstClr val="black"/>
                </a:solidFill>
              </a:rPr>
              <a:pPr/>
              <a:t>‹#›</a:t>
            </a:fld>
            <a:endParaRPr lang="zh-TW" altLang="en-US">
              <a:solidFill>
                <a:prstClr val="black"/>
              </a:solidFill>
            </a:endParaRPr>
          </a:p>
        </p:txBody>
      </p:sp>
    </p:spTree>
  </p:cSld>
  <p:clrMap bg1="lt1" tx1="dk1" bg2="lt2" tx2="dk2" accent1="accent1" accent2="accent2" accent3="accent3" accent4="accent4" accent5="accent5" accent6="accent6" hlink="hlink" folHlink="folHlink"/>
  <p:sldLayoutIdLst>
    <p:sldLayoutId id="2147483690" r:id="rId1"/>
    <p:sldLayoutId id="2147483708" r:id="rId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84A2816-2F05-4FB4-8B62-53D1AB826CF5}" type="datetimeFigureOut">
              <a:rPr lang="zh-TW" altLang="en-US" smtClean="0">
                <a:solidFill>
                  <a:prstClr val="black">
                    <a:tint val="75000"/>
                  </a:prstClr>
                </a:solidFill>
              </a:rPr>
              <a:pPr/>
              <a:t>2019/10/12</a:t>
            </a:fld>
            <a:endParaRPr lang="zh-TW" altLang="en-US">
              <a:solidFill>
                <a:prstClr val="black">
                  <a:tint val="75000"/>
                </a:prstClr>
              </a:solidFill>
            </a:endParaRPr>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solidFill>
                <a:prstClr val="black">
                  <a:tint val="75000"/>
                </a:prstClr>
              </a:solidFill>
            </a:endParaRPr>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75B8A69-4A0C-47DB-9C68-378D897D9F34}" type="slidenum">
              <a:rPr lang="zh-TW" altLang="en-US" smtClean="0">
                <a:solidFill>
                  <a:prstClr val="black">
                    <a:tint val="75000"/>
                  </a:prstClr>
                </a:solidFill>
              </a:rPr>
              <a:pPr/>
              <a:t>‹#›</a:t>
            </a:fld>
            <a:endParaRPr lang="zh-TW"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7.jpeg"/><Relationship Id="rId4" Type="http://schemas.openxmlformats.org/officeDocument/2006/relationships/image" Target="../media/image26.jpeg"/></Relationships>
</file>

<file path=ppt/slides/_rels/slide2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4.xml"/><Relationship Id="rId7" Type="http://schemas.openxmlformats.org/officeDocument/2006/relationships/image" Target="../media/image6.pn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7.jp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jpeg"/><Relationship Id="rId9" Type="http://schemas.openxmlformats.org/officeDocument/2006/relationships/image" Target="../media/image15.jpe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pPr algn="l"/>
            <a:r>
              <a:rPr lang="zh-TW" altLang="en-US" dirty="0" smtClean="0"/>
              <a:t>物聯網</a:t>
            </a:r>
            <a:r>
              <a:rPr lang="en-US" altLang="zh-TW" dirty="0" smtClean="0"/>
              <a:t/>
            </a:r>
            <a:br>
              <a:rPr lang="en-US" altLang="zh-TW" dirty="0" smtClean="0"/>
            </a:br>
            <a:r>
              <a:rPr lang="en-US" altLang="zh-TW" dirty="0" smtClean="0"/>
              <a:t>	Internet of Things</a:t>
            </a:r>
            <a:endParaRPr lang="zh-TW" altLang="en-US" dirty="0"/>
          </a:p>
        </p:txBody>
      </p:sp>
      <p:sp>
        <p:nvSpPr>
          <p:cNvPr id="3" name="副標題 2"/>
          <p:cNvSpPr>
            <a:spLocks noGrp="1"/>
          </p:cNvSpPr>
          <p:nvPr>
            <p:ph type="subTitle"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Autofit/>
          </a:bodyPr>
          <a:lstStyle/>
          <a:p>
            <a:r>
              <a:rPr lang="zh-TW" altLang="en-US" sz="5400" dirty="0">
                <a:latin typeface="Arial Black" pitchFamily="34" charset="0"/>
              </a:rPr>
              <a:t>物聯網之數據標準</a:t>
            </a:r>
          </a:p>
        </p:txBody>
      </p:sp>
      <p:sp>
        <p:nvSpPr>
          <p:cNvPr id="3" name="副標題 2"/>
          <p:cNvSpPr>
            <a:spLocks noGrp="1"/>
          </p:cNvSpPr>
          <p:nvPr>
            <p:ph type="subTitle" idx="1"/>
          </p:nvPr>
        </p:nvSpPr>
        <p:spPr>
          <a:xfrm>
            <a:off x="2411760" y="3717032"/>
            <a:ext cx="6400800" cy="1752600"/>
          </a:xfrm>
        </p:spPr>
        <p:txBody>
          <a:bodyPr/>
          <a:lstStyle/>
          <a:p>
            <a:endParaRPr lang="zh-TW" altLang="en-US" sz="5400" b="1" u="sng" dirty="0">
              <a:solidFill>
                <a:schemeClr val="bg1">
                  <a:lumMod val="50000"/>
                </a:schemeClr>
              </a:solidFill>
              <a:latin typeface="微軟正黑體" pitchFamily="34" charset="-120"/>
              <a:ea typeface="微軟正黑體" pitchFamily="34" charset="-120"/>
            </a:endParaRPr>
          </a:p>
        </p:txBody>
      </p:sp>
      <p:sp>
        <p:nvSpPr>
          <p:cNvPr id="21506" name="AutoShape 2" descr="data:image/png;base64,iVBORw0KGgoAAAANSUhEUgAAAgoAAAFRCAYAAAAVYIX8AAAgAElEQVR4nOy9yY8lSX7n9/mZufvbIiIj98zKzK4sVjWb7FYNl6Ga3QDnosGAQIMYQrxQRx5IHgXorj9AugiSQOigAyUMBAxnJAFzI6AhqCbUy1Q3e6+qrqWrutbcMyNje+/5YmY6mJk/c4/3IiJrZ9f7JV56vOfu5ubmbvb7/b6/Tf6r/+a/dqaqcMYyHA5xzmGMweLQWiMiGBx5nlMMB8zrOYiQaU1RFIwHQ4bFgCLLUEoxHo7AOjThGO1/t9bijGUyGFJkOXmeo5QCY6nr2u8P13bOYZqGsiwpy5KqqqjrmqZp2Nt7jDGGuq6Zz+fs7+/z8OFDHj9+zHw+xzlH0zTtOfHTNA3GGJRSOOdwzmGtba/rnAPAGMOajietNcYYrl+/zp/8yZ+wubnJSy+9xHg85nd+53d48OAB9+/fZzQaYYxhNpthraUoCpxzTKdT6rpGa00TnvN4Y8JTTz3FT37yE8qybJ+DCc9FKRW+wx//yX/JV3//96mamllVsn32LOPxmFlVUhQF+aCgyHJQgkJQSqGUQkTa91prDYCItB+gfQ9W0Xw+J1MaMZarly7zf/67f89f/Y//E7YqUQi2MWRZRpYryrLk4PAQ55y/90zBeARAVlvm8znnL1/hX/7xv+a3/4t/ST0ac+AEIxniVLiixeqGWhmcgNgc1e4D6fVPrei+OPz5Iljp3qdzrj2vruv2+FXttOf1L77kN9v7vqp/kYqiWLkvtnVCE8eer/MMay3g78UYR1VVGFOjHFhTY2aHbOYFYxxqdsjenbv83//m/+B7//HvwFpw9gP2YE1r+mxTyh9TynanM+pqzjAv2BgNyPMcEb+4ZlmG1posyxgMBhRFQV2XjIdDRqMRg8GATPlFN9cZhc4Yj0Y0ZUVdVp7pW+sZ+7yksoZyNmev3GU6nTKdTpkdHHJwcMD+/j7z+Zzd3V2qqmI+mzGdTinLkqZpWobeNFW7sDvnmM/nHBwcUJblypuPTABOZgRrOpmioBA/s9mM3d1d8jxvBbO9vT0AyrKkrmuMMTRN0z4zYzxDjYJCVuQ0TUNd1ysFBSfQKMWdnYe8f/8uLvPMuBTLqJ5jcbipIx8OGOZF+9IrpciUBuXfA5VnrRAc3/XTkHIwGAwojeHRg/tcvHqF81cuUVnDfD5DWccgL6hnM+y0ASALArQxhulBSVM3CJqJ1pRzw/u37vLqG2+x+aVblKMJ1WBCozKU9YKMFYfRDbU2ntG5DFBBkLCA3yqnQCyEbX+/OIWTxfe4dU7a/en3fnttu9ZvHcv3m3B+274c7Uf6vb/Vulq534nFiMKoo9c99VY0xtZghCw89yj8ZAoya3FWgzHUjaHe2eXf/u//hle+810YDGE2PdW7sqY1/VOkKETDQjlzzpHVxk+eyWSTc+fO8+zNZxgWA5QSmrqmqqpWQzfzCjVryMo59qDmIDCJ+XyOqWqcc8wCc58dTtvfq6piPp8zq0oq01A2dYeBGGMw1ULrt9bigrbfav3GCwqDUdEKLyLS9q9/Y32NKZLWuv3e367pZIroUPwbPDOMz8M5146xtbbzjMuyBOswdYNx1mu3oS3nHHVdt+c11nYYuHMOI1Bbw0E5o8YyHk8wApU15OIoBgPKusJmCpdrXBAUrAhWKbTW/noiSEAYAEgEyVSo7JMDyoCAVVgaLKVp/DXFv1tVVYWDF2NkjaExFQqHrgwKGOQaZRXlvEHNDCMGwABrNM4UKJeF/njmbF0NAg4NLggKIoEBCs4pPL4Qtr3v4hSCBEEAwN+/pAxcLBiOnJd+94w/npdcL2yz0J5dIUioEwQFLyAdbRcURgSUCgLf8uuftLUWlGRkTqOcIA6s9QKs/wIDyZCqZoCw/2iXV77/Izis0OIRrTWt6VeZ+girc45MKYUWTVMZHty+j501DLTCVDW7j3fYe7zL4eEh+/v7HO7tI02NbUyrIaZaYF3XaGQhWASt0DmHNYbaWWrTgBIkaHTgF9NBlrdaXvwtwsPWWrB+hurc/x6Rj6iltsedQMtMC+nAnKaNzzNFwQ1oxz/+VpYlNmHwzrl2bLPMQ75RiJAgKETkKqJXrZlgSTtOAUGQcOIFFJ1nqDzDOsd0PsMpQTlLbQ0qgNQZCovzzDsxO0VK+3nc83cCKtOUpmG4tYERMM4yGI84rEtMYxAcWIc1C+G1aRoaW6N0TjHIUIhnOlhMU+Pqyp9TW99jAWc9K9YIaM+aRQj4u8PhAIdyfhs/knxXOIgMMGzFycIcIB4lESXgBEHIsoLIuMWt1uxXMXo/fMnvsnwbEY7+1tQWJ/4++luUQ8Qhavn+k7bgyJRCRKEtfnysFx4I8oerG1QG2llcU/Paiy/BwT6ZEpyp8MarNa3pV5OiMpWug0VRkGUqZ5xllPuHvPPKqzx4/w4ZjqaqmB9MqeYzLxRUNWVd0dB0J0pY7L3kYdE6W9hAo6Yu4T8FKI3SmkzphT+EtS0qECUYFdqNDDzLMvI8p7F158YiY+kv8Ke1OafXXNPpKULqeZ57E1Rg9hFFiJ/0+RljwLrFMw7vTYokpQJoB/FRQRvMMkzdUJcVtmnIlGZQDMiKgnlVUuiMTGkyUYG5CloUOnzX2UIYie3rxIfhuPfAAQ0OKTKUs0yrkme++Bxf/mfP88I//AM4R6E0LghBUaB1zmFcgy40c1WhEXJxMHQYa9ivDmhcSTbaREuGFUVuFOK8gGCVQxQYcWSS+em0QkNPoX3VY/RGWRoEJ17DFnGd4327NiAAoIhzarG1gOD3x+PSraz4vb9NcIfOdlhk2HBf/W3nPoPA8qRb5xzOemFOrEPEI08qE0RZJC/QtkIqwyuvvsg3/7//CFSY0Mc1relXmaIinec5o9GIM2fOcP78ebK6rinGYyp7wIPbd/nlK68CFg8AeqfEVpPAtDBtu6g6h7UmuZBn+Oggoitpod5c6RYdiB2Ki7YW1barlCILDmet9qe8LJ/neSvxxMU9OsWlC/2yBf8kRrCmkyky/uhbENGCqqqYzWYURdEZZ601dV23jFmE4FS6QIWiE2pEFKArvDnnkOC25xqDrRucsWhRNLahqWp0kaNFkQdBIbbjGVfXzCTW4axpkYSgryNy1DkwJSNeIN3a2mK6t8tsNuO5577Ic889x9/+h//A5mAEOiPXGXlRLMZiPkdJxmg0QudCXVeI0igy6v19bt+9w/0HDzh79gJoUC3sH25AgiAT7wc80wVYwsyBICQc/V3EhTkcxiO2Yw0OUMoPmIjDEY9bbIXwexi3/lbnEeaHKHy4FVsVjku3UeC3cnSrHIizwSEyCB1PsA0toUSjFLhM2jFoqKGpyGkws0OqvR2+83f/Dw9ffgk0OANmMWxrWtOvJCml2Nzc5NKlS1y6dInz589z5swZMpRjbkqkAEMNYjpevQ1+ijks4NqJ0uG3cS2JJOJhSwfYYEYAtAgEocI6i6kbsiJfwIMStTzxTmwBcZgeHrK5teW9kq1qnen6kQonCQFrIeHDU9/fo2ka5vO5Nx8NBq0pIQp80dyQZRn37t3jRz/8IV/96u8zHo1QJIJb8F2IQkcxGLQ+C1VVcef993nqmafJhgPu3rvNrXffY3t7m/FkjMo0GKFQObku0CojUyHahiBwKLxfAuLNE4HxAqAUovP2vVrlp6CdY4AgVcMwHxIZYmMNeZYhDrT2eL4ToRGH0pnXUmkQK0jlGOgBzhmcUtTWcTidc+f+A87/ekZjHVYb0DbMPYcVUE57bT4IzAuBYflzWqb9Oudwq8IOdDC9HcMJ/amhZReEg7C1LASu9nqSRFss2S4jt0JtV84Gk8nxev1JSKI4b87UOqeyxiM9A+3XqdpSWMNQWb73nW/z2re/gxiFmMZbPpUKUQ/HdmFNa/pUqa8QrzKrxvVuNBohIly4cIHRaMTly5e5cuUKZ86caYMYsihlOwk6hywk8Hgpl/y/kqKVQQRcb/2y3j7qWq2mu7qlPgJ9yrKMza0tf/O9sK7jzlvTx0tREIhCQJ77kNeHDx9y584dZrMZm5ubLVIwm808QoSH+qMjakSUssxr3DG6JV4j3SqEqix59OAhb77xBhsbGzz7619kXBRUdcNwMibXGpGFKUHC+U650Gfdk2lP+w7FPvh+WBccY3Gt2aWpGhjkgSELZJ65t2GJjUMpwVlDJQaxFtEqRPlUwbSisEH7tc5htXjQO3DQRvxcjT47y55L2t8Ow1zFnRM6zkfDQIsFeKVB2q2T4CORtrXoRrt1ibIBR8MllVr+LFwUAI7FfJL7XXKYAEp74bVxBiN+fJ0zCIZMgW5qdm/f4tV//BF6Oofam1pVMcA29dFG17SmzxilaG5E5CN6GpHd+JtSiqtXr3L27FmuXbvmzQxhPY/nz+dzso+L0VprO5JN1PqzIu/4HqTSTjmbt8ePxqPWEWx2OGWyuYExhvl0hoi04ZBbQYhY0ydLzjkePnzIX/3VXwHwe7/3e2xvb/Ptb3+bt99+m/feew+A0WjEH/zBH7CxsUGe5+Dge//4fe7duwfA1772Nba2tnACj/d2+f4L32M+n1MUBV/4tWcAePett6mrirdef4Nrz93kwfu3+dm3XuD/As5fvMj/8L/9r5w5d4HhcIhxiyiKVAgQJShRKJV5JuvCu9d68C/eWU9H3yn/PoMNprOmaTDWtPdWlw1FUXgzWHjHjWlwyqEzjcWhlKaxpmXa4+GIpq6ZhXwLIg4PpnmUzblgiHDGRzvgWlt7SioV1FkYHNq+kwoNxzhsHuvMq0LUw5JcI8H3wLnjVQrpIQKu15eFFXNVP47Pc7JMCelcz/k1qaFBZRqtNLiGAYqNLMPtVbz0k5/y4osvQlm2b0EWhMM1remzTBElgKOO+9EnsCgyBgPvfzAajXj22WfZ3t7mwoULYc0yWNtgTN0GFGQfdUfjYpQ6i8XvIkJT1eSDoqs1Okc1LxlPJojyHS3nc7I879k4fEKYyWTC5uYmTdNwGBbYNX3yVBQFf/EXf8Hdu3f5u7/7O27cuMErr7zC7u4uN2/epKoqyrLkhRde4Etf+hJVVbG3t8tzz32Rv/zLv+TVV1/lW9/6Fr/1W79FURT8p+98lytXr5LlGVXdcPu997jx9NPcuPk0t997j+vP3ERlGffevcW1Lz7HaGuDy2fP8df/8//Cf/vf/3fgwNgAr1vPaKOzrfdqX/jBxG1ENGAhXERaBWM7Y7HWJ45yZ7a4du0aWZbhitwLCi7k/LCGqq58eFGWd9qNET7jccFuY5hOpwghFFhkwfidw9KA1UGIsG3UgcMLD1ochHBEawVRrhuW6IzPe8BRAePJyC58I/r5CRKSJDqiE9UAOOdxiba9znlgWkHlg0UfpYm04Ogz9WGQEtwqHM5axPpIr6Ez3Lp1lx989wU43PcRMkCuM+oY9rqmNX2Gqa+gQ3cu5Llu/Q8uX77MaDTi/Pnzi2i0ZK4YY1rzcpY29FFRmhCp31lRymst6YKsFJPNjdamvfL8APcOBoNFyNxaSPjUaDwe45xjc3OzzZSZ554hHh4eMpvNGIbkXA8fPuTg4ABRistXLvP1r3+dCxcu8P9+85vMq5JRVTGdTrl49Qo7OzuMxiOssZQhU6BnMg6sxRpLrhRmXnHm4gX+4F/8C6bTKcVwgMo0ThbZFqNmr+M7Zd0iGkJrb4oI71H0j4F0Tihvig/vWSaCFUue58xmU7TW3Lx5ExUYlMFhQwQQxueLUCqYPqwLgY3Ge+E7F8zeDWXpkTJvpgMQv08srnGeb4pGtEU5F+Dy4ARkXfBPDPB/68Tn90sMDZUYVrmajl0LnCwQAAnXCNuOCUH89SzO+xbEbYx+OuKAGUbatTmxaIWJU5hLOv0P99cxLyVXc2JB+zXIOLB1xVjBWOe43Rmv/eSnvPfqL0BpYljpsgyUa1rTZ5FSswPQ+vIVRcF4POYLX7jOpUuXuHDhAmfOnEGHDMsxQCAGC0TBISLHWbT9f5yU5kawxhCF+j5NDw+pq7o9xwUcs/XbErr71vSpUtTI0zTIWZYxmUx48OBBa9/6wz/8Q55++mkePXrE3//93/P0009z/vx5XnrpJcpy7s1LIXFXfDlFhDxN5xsed64znrpxnbffeBPTNLzz6mvs7jzm0tWnePbXv4jB4XTwUQiRN5J4+ccoiDStc7yX9L6W3evinVNkmSCisBYuX77MeDzm8cNH1CH6xgbGrbX2oZlOsOJagbfNRYElU5qmqjF1RT4qMC7mR1BoFnkPJPgB+L/92f5+/P35Z9D1U/CpJ1T7/aR5c5LSsEg4tITZp0xdXEzR1NkCSVrnxbVCsMXR6z+hoNCnZfdjo2O2ODIFZyYTNp3l/Vu3efEHP4SDfe+0KN7rsmkatGTetvuherOmNX28FNepvtnh4sWL3Lx5k+vXn2Jra4siRGVFASEinDGaLUZslWXJrVu3uqYHFyKdPiyli/0RWzGgwmIJeIgYy8HhlOFwyGBj0CZsikZBCceRLOppm6eJgV/TR0/95xDp4sWL/Kt/9a84d+4cdV3z/e9/nz//8z/n0aNH/PjHP+bZ555F5xmP93Zp6obRaMR4MqEYDICFLa2uKoJVHgS0eHv95njMl5//Z6hMc+fuXX747e/yR//6j/mt3/5t9udTbNovWQgKPj+HQimPJKSMc+HoE96ppa+SZ8zivB9BURRM53PGGxOuXr/G7ffe90dlGmsrjA31UnA0Nmj6ztdOwXpYT4xD64zZ/JCdnR3ObZ2lahpc1aDEoXJN3kYTeOaW1mrQnbF3wYzS7bwIC+58IuNdvd8JnagGSGIQxJ/bbz5O9bi1sjxuYaVnyJHuHM+qjwgGqflToELCjVi0CIUWNouM+v4DfvbCf+LdV18jeJKySBLl0zs3xrSBomta02eRYrr4SBsbG1y+fJnnnnuOL3zhCxRFRl74NAUOgyho6hqdCQ6DzjTFIEPEsfPoITs7O9y6/R5ZRBP6xVs+LKX2jr6ZoO+/sMzcED0zlwkA6bFxgV/Tp0f9Z/bo0SP+6I/+iLIseeeddxARDg4OePToEY0x1E3D5uYmG5MNRIThcEgxGLCxscGDe/cQrZnPZiitKQaFz9eAf+6PH+2ws7PD9RtPMx5utlBZVVWtdBzDbIUFguCzQYIKuRr6/geLd+r4e9Va46zBWMtgMKCqKiaTMTduPM3LP/1Zq9UbYyib2vcPoamNLyYVzQnOtAmqlIbpwSEP79/n6nO/zrwxGGfAaZ94LNPBiXKhxYvEMEXa/n8SpEU6rHpxVZ+KybVISad7i4gnsmMRzI9qLq9SGnzIrEHEkSvIrUE3FQ9vvccPvvNd7KOdRXh46KcKdto1remzTrHwYVxXr1+/zle+8hVu3LjBYODr6ThMmwyvv27EfESHh4e89tpr3Lt3j52dHbJlfgQfBfUdI2JVuizLOsl00pCN6dQXXIk3GsPv4rZNxmJt205sY+2z8MlQf4z7joAbG575/9mf/RkAZ86c4Rvf+Abf/OY3efPNN3lw/z53bt/xKb6tl2ABiizjq7//Vf7dv/0byrIkLwqeee7ZJD+D5o3XXue5Z5/l4OCAn7/8IuCjaJ758m8yGo+TRFyCSlEF5zVhUYnvQg/tipE3sTLjUW/5RfRO7HNd1yElsHDjxg0ADg4OGG1MOtkf66ahCD4JONcyW2cMWnnzSqxZIkCR5YhWWIEKn2+kkMIjESm6AInPQShyter1bwWjJ33i/WZcx2wYrxeTJjl11O8gHmGFxADRb7j3dUU/TzKTnmxacZimRit/ja0iZ/bwIT/81re49crPIY36MB5NsMagj7/smtb0iVBf4V6Wkdg5x2g04jd+4zf48pe/zPb2dpshtq5rjK0ZjUZtwrzhcMjh4WFb3ffevXvcunWLe/fuUdc129vb3fDIZZOs7UZfRXjCG2oz5SUL82Aw6Pw9Go06KEEUGOJxAOfOnWv/LoqCCxcusLu7e7pOrelDUz/hkohw9epVvva1rzGZTKiqisFgwPPPP8/BwQFN0/C9732Pvb09ZrMZxlnu3L0DwM2bN/nPnn+eQTA5nDt3jt/657/LvXv3mEwmnes889yzPl+/dXzhC1/gqaeuUztL5QySTJiOlGxdm8BHJb4KfSEg9VNIofVlnvMSvrvQTh7GYHNzgojPMlmMhp3x8skVo9CSCMgs+mlrHwasEYoso6lMUrchQdh0ak5Jn0e3/S6p3t+r4ftl60Hn3lec1zcxtu112gZxx/tEtfezSlDoOEN+MFLiKJQgdUk5O+Dgvff5wXe/DeUccGjskSDMmDx6TWv6LFDKX1NFx0dYZXzhC1/gy1/+MhcvXmz56MHBIWBRWtridTHMO6YiqOua119/nb29PYwx7O/vMxwOg6BwZNH54BNjlSNY6vTWv1Z6s2kbKaQd96/NDJ8datNvh3Tb0VN2d3eXN998k42NjTbz1+HhIcPhkOmhT7x05swZwENdUVCoqgotPkIhfcqpjJo+f6UUxBoROHSeIVWP0bmeICApu1tEOWgiwpB6zbuQuyBpMwgISlSburxpGq5cucJkMmHv4UMmxgsvyikfZeEUCk0mmsbZUMMhVIG0vmBRXVYc7O4xn8+RwchPYGswCnxsp0PpkJWxg4r0UbTjPADcMcfEMVv2dwohLEI3faihS453R/IkfFim3hU1Tu7/saioWKxr2BiPGIgDU1HtPfZows9+Bs50fCX6sopd8tua1vRJUt+kD913XmvN9evXefbZZ7l48aLP71LXSSI7h1Y+10uWZTgMTVOTZRn7+/vcu3eP99+73aL2fv3TZG5FJrSjPeSJHB3TxezI4s7C4TH9u/9busD3BYRlC8La7PDJUor89DMsTiYTX9sgZGWcTCZsbGy09TqUUsxmM5qm8YmSAsM/9nrOO8I6f3G0Vii3SOUdEY70vYtZEftLfP9dS7X048g7RHonReMMTVNR4njqqae4cO48t995p3OsOC+EaASsNzs4XCsMOesnr6kM+7t7VPOSyWiDubEYazCO1tQR7etp+/1JefQeOjq9D9s8ht31NZUj+45c6yQNP0Uw1ImmgxS9WNb/DxsFoZSiyHJ0NSN38OjxHj/8zrfAGUIQbuipL4l1AsCxpjV94tTnc3HdVEpx7tw5nn/+eZ566qm2mm8MkRwOh9R12fHRiuv24eEht27d4qc//WlrkijLss3QmLWaCR+9Q+MyB8U+arDsZtP9qwSONX26lD6X/vOJ38uyZBBqNkTJtpqXNFWNwkPvzngNOxZ5kqCkdiLtFhcNsH9gWqHgWIwC6ENxXvOP7xF+1V/qVr8kvXjkaBKLLIXDg7E6nazOOS5cuMDm5iaDwYBceeQA66MsvO+A8uiGEsQ5hFDy2UmbZGx/f5+qqjhbFF7oCczLmx18tINojSNkQOyZHRaMO7nNtHiC2BPnUN/ROCURaRMiddGExXNvn4Hz11tWnyEVFo7yfekcs2r/ByNFrqCez5ByRj6f8+4vXuPhO+9CnsH8aFIlicXK20RTH+Lya1rTh6S+SR8WwQDb29t86Utf4tq1a0wmE8qyPIJAxKiI1icrmG3v3LnDW2+9xcOHD9na2gI8whvDJD+WzIzL7Jx9YaEffx8HoH9+HJzTaHtr+nQpjd91ziMHxhjG4zF57rMWxtoQfXNFPKf/7qQCY0cQYGGr778fFp8YqS+oLqMnfa+UUhhrsYk5TGvN5uYmk8mknVjWLCJ5xBGEBs/IrbW+IqHzwoJyGmsM04MZu492uXjNJvfut6t09mXzZSU55fsgH9wcEMezFUo6ppo+IqA711ro66vpCHLYO+EkROIkVMqXOq85mxXs3HuHH377OzCfQX00qiH2pOOvcJyjxprW9AlSuq5tbm5y48YNnn/+eZRS1HXdKmlxLfYJ8XR7bpyre3t73Lp1qyMkOOeTNMW/W0Hho2bGaXhjeo1lTGGZ3SUeH39bBYeu6bNB8RmNx+PWuTTLstY+Fs0McSFvqhrbGJzxmneuM1TIUxC3IX1C8glJi5RgjMOGrH+IAvH5CXysf3j/8NkQQwf9uyO2dSz0r5Qv1CSBA0n0aQivWYsktIKsz3AYjzHGIIUwmUy4dOkSwCJM04EWLwQ4cSitfVXUgCa09yUeUZhOp+zs7LTCltaaXGl0lmMDH7PicBJgDYEYZCBIYGDBtBe73dHmg53yGG7r73H5PhHffGeuxnHrz8uWwy/iBfz99hpvkYNeOxEJ6Te7sufxBo7ZJ35cB3lGZh2vvfwyr/zsZ8RwSJ2BqY/xz1oLCWv6lCmiAmnxvKIoeOqpp/jN3/xNzp07x+7uboviWmt9wrCgkBnjBYCqmjEej6mqivffv83DhzvtPi9cgNYZNphGP3JEId5M3PY1vj6CEH/rH9uHsdf02aX0eV+4cMHnSwgetIsXz5eLjqE7k8mE4XDYMsmY+vnY6whBUwdjLNY4jGl86WVraayJ0fw+E6CxrZniiMbbE2AF6QisfVu5836NHq7LNBLCdetqDgN/T5evXsHaoLUa26aNliRKwqcvj9fVPuRRLM40NOUhpinJlPhQJS0IFlEZpjHe9IAXUGIeBRc1+sDAbL9yUYfruxM17lXJy/rjsgrJiGZMCc9rUVbaV5gU2/kxETT8+W2ymGNQoL6cI4lFKeXlHfOFWJSF4UCzlWdMb9/h5z/5GTzeB63BWUwCKlhfs7P9f01r+qxQTM8cTQdbW77ezK/92q+1afOrqsIY0ypr8/kcEWnNCVVVsbGxQV3X3L59m/39fbTWlGXJeDwG/ByPAsbyPAofUnI+jrHHRSjNHhU95/sLVHR6W2WSWNMnT6mJKD6bmKQDFrG9MUWoUr6M8oULF2iaxldcNMaXDBeoTUM+8F64eUAEbNh627D/xPLEWguNbdAOMq2oDJ6pKAGlgjYoRE80UdEBcpFIOH68H57D2eDnwIJhxfwEfcd/f69vV3wAACAASURBVJ/WF4aqGwY6o5zNUZNNrl27Rj4cMJ3OmUwmPi2zbdBK+ZAkW4MosqwAZzAWVF7QmIZBlmPme5jpDqqZU4wyKguUDblWoCxKoA59cm7BGqN/kXO+EFbHJhl9LwJSopQvJpUK46l/UNRU4v0vBIeIRmTtdT2F3Cat158vsa2RVjM3zqHx5bNdGD+FAmdRvQwFioUfShzvDoKhfKlyiwlRFhaNR1aUiE99oBWN8yW7jTE4UzPIMqQpmRjNAPjhD37Aiz/+CUgGZU2eDWjqsvPMjdCiDaeym6xpTZ8AxZxESimKouDq1avcvHmT2WyW5JJRrSNjykO1FqbTA0ajAWB59OgBu7s7aC0YU6OU32ZZ0SpxIkKm3AI2PknbOA2t1Nh6qEK6XZVzP/ZpqTCz4trryIePl/rjmzrWRIEv2rZiNINzjvPnz6OUYm9vj+Fw2AqLcXtaZ9WOlmgdytEWgWqFi4RSG7eTo/3vHLsEveq/baIjAxayPPcOmI0lVzmXLl+lGA6YTqetmUUBLo2+sKEPIZexDb8rZ3Gm5mB3l6aekQ+2KU1NpvLg+Gkx1kdMWFlouf27Ub17kOR3/4NtB3GZGTCNSlo6Nr35me4HXxRLwhYHTcgL32BDZz3eECM2rOuuOUrkSNttP71NCSvB8Vq51kSlQlYKpQQTRsc0DaIcOvMxDIXAhhIO7t3hlR/9GB7v+QRLTnCml2Ei2oXaTqwtD2v69ClNsmSt5ezZszzzzDOMQ8K5ZQ7dfb4Y/55Op9y/f78VPJb5e0Xq1nr4iJhs/2LHmR+W3VTsS+rj0G/vpBtb0ydLqbCZCg/RRnbmzJn2hS2KAmPMEe/b075/XrOlzW/wpM8/jaro+u33jgl+CN1+qWDuUKFeRAg/wnH58mU2Jlvs7ux5oWmgFyYBfP4BrVQb5okoRBSZr12FMZa9ncdUZcngjGY+30fQvj6RUygl6ADjRwRhlUlFRXikt3A4J0k2x3Bu+0+RLiypb1BsIwpqC+Giiwhk6bEBmUgXrzayasWzbt+DvkAqkW97rwslCqtAuSAsRv8WURjny2FbG9AGEVxdkytFZizvvfo6L33/BzCbgQnv0SolaS0drOkzRKkyr7Xm6tWr3LhxgyzLqKqqo2wtU+pcEMyzLGN3d5d79+511u5lJmDn3CI88rQa3YelVUJCuj/tYP+cVcjDmj4dShlLzB8e36MY3SAijEYjptNpa7KIaEIqIPQrnh1HkUm2NvFTCgvLwvCXvnMsl8KVW7yD1loES20NlanZ3D7D1atX2Xn0iHwwIFfSIgviguBUN54Hpv4LzuGso5yV7D3epZ7XDPOBd7fXfqwy51m5zjJvTnEOI67T/47fT3tzi3s8gpYsQfYixecSBb8ForDaP6HfxjJBI3JdFdtxR8/vCwoiPtGU358BFiO+7oRztnVYtRJyaVjIlEa5hgxQTYOylo1iQPnoPq/+6CeU778fzAk2BEDagEm4I1kZ17SmzxplWcalS5dCDYdB6/+VKtr9T6Q4Rx8/fsy9e/daRS2WS+jP7U7UwydFyzqxDBmIi15fSDiOIawFho+f+jCW1rrjS5JmAUsF0Ji4YzgctnU7VjnMnbYf0IXPPwhpkYXAEUwKKS1qFUhrJsh1hnJesMmUJssKjHGMRxucu3DRp5R2DnSONT6XgBbxCIR2YB1ZGDcnmkIslbUcWst0OqWqKobDoTfdOKGOwkVyr76vgeICkSAMR8YrfEzij7BMcEgLsa0a0+XPKQp8wQnZ2Y5dP5otFp4VvXYisz/BiVLF2InghiLifR9UkDgaZ2mcxeFDQV1jEGMZacVACe+9+zav/uiH0ASnVLyfw9Gam4Hc0j/XtKZPjUS8s/MzzzzDjRs3WnQ2z/N27kZfhf48zrIMpRRlWXLv3j0eP37crsn97MmRWmfGZVLHR3lTcXsSI0iFg/65scPLbmJNnxz1NcSYF6EoCvI8Z3d3t0UL4gtbFAWj0YjBYMD29naLMkRnm5ZJnxLRipptX1g48TxvFj+2XekdkH7TeEabRgaICEprKtMwHI9AKfYODhkWAz9xlS+X1BiDbSwD0Tia1qfDBKRBAWINWMt8OsPUDVjnE1Q5h8pyijynJDj8sfC5WDav+nOpT8edd9xvfUGxf1xbc8MtEQStRxL6id1SE8oywa9dBxw4a3FiwdlOLiniMZlmoHIaZ8kUaFUz1JrtLIP9Pd586efcefOX4CzSRGfIYCJhHd+wps8+pZEOW1tb7O3tAd31MAoKkVIUtCgKDg8P2d/fpyiKTi2lPq+N37O4My74H5ZWoQOrzA19v4T+b5GWwSdrIeHTpdQBNnrgxgIjqX9CrFxWFIVP49wrKx6f5WkQhfYFDlkZ+/D4aUix3CfB/xGOWeGjEFHx1kARaj5UZc14OOT69RsMRiOctVgElPbZ/YyjcQ3S2E7oZGPBKBUiGTwis7+/z2w2A/DZ1ZRioAeIztGm8YxWYirro+Pj/4g+HN05lSa46oxJUu0SVpd+V24RSroYzaSdtvy1BOZr0mGlrT6ZmEhEFlEmOpQIb/0olL8ZCQdnorCifGRMvN8EqcjynOFkTFXPyRGyWthUGRNjefvdd/nx975HeXDgj3exbyEHRxytCL+0g7r4ul5x1vRpkgiMx0OefvoG585tY0wNWJQCF9LZ+/Vweap2ExLBHR4eto7laWXmVYpAFvPzk+enimU/+UaOdzpMHRT76ZphuXbYX7xWHXectrOmj45SeCuGPEaGH5l2VVUcHBy0Mbx3795tYa80vCeaJmKuhdNeP/omfNRo2KKd5T4KMYZZWNS5qOvamyGKgn/+n/8e//AP/8D9u3daxt9mocxyMgRXV2R5RpbnPnJDZ6A1dd0wPdhndrAP1jAaDZjOPKIQxzplYCnzWqaBLxOe8izD9CDJ+AyiELEsUdppI6JaZcOGBSvdKeLRAI5W40zXhLRvMVok+jPE8vI1XmJzhAgLPFJxeHiILvKQvtZC1WB0w+HBIT//6U/5xSs/x7uWSsRliF4KR/JQBclBWIhD68JQa/o0SSlha2uLmzdvsrGxwXw+7yhasWZOOrcjOecrS4oIu7u7PHjwoD03modXraNZC59+SA294+C1RFhoncGS8KsIO8frR40n7u8veHHfmj4bJOJLgMcSpUBbCRL8c4tpnN955502lXPMGJY6Naamh/h9GbIUhRFfIMl13o0jzDIynCVMtP93bLu9bm8qtMcGpCFmO4uewtPplHPnzjGZTMiKHJSmsQ6coESDchR5TqE0ViucbWisAbygUZoKpQfM65pbt24xmx3iigHG1mT5AGsacu19FqIjoAkMVyf5LFI7o3M+M2W8JxcRnBaNSO7fOR9OGLRz3VsPVJyXEhYhG80BvfEMvgaKLtMXcVjxFTVUoqFLi3yE79ajB65nhvLJpgjZGbwvSbx0LgoR7SNOtaOq59i6xmAY5QV5Y9h79Ijbb73JfHcHn05pwfANfYGGtTSwpk+V0jDIVAEejUY8++yzTCaTdu2Zz+dLlZo0T0pcX40xzGYzDg8PW7+GCBakSle6NIh8DLUe0sZXUd8Omdp8+yGRfUEibf+0UPOaPlrq27+jr0EsXRp/Hw6HFEVBWZZUVdU626RONukzPs0z7bw70SxwgoAb0Yd4Xh+BOE4DX0XxfYxCS5xo0+mU2WzWSu/R+i4ilGVFZS1KfN4EXI2oDMk1CqExFQf7c/Z2d5jNvZ+DFkUmCtHBRBg0YA+3LwSAtE/9e2jnUNCjbUc+WD12fSHfOUNMu7hABFYLXhDNF/4kaZl9IiikY+q6UROxnxFNgCQ8TJJKogDWtSaMXDSqKGgO96kay9lBwa233uSnP/ph5105giAsQRTWK8yaPm1KTbRnzpzh3LlzbG1ttYpziuSma2ufz0be2jQNh4eHbQbGqPCsMksCH5+gsAwRSDt93ALVX7DTv+PNnJaxrOnjowi9w6K+wWAwaJ/RYDBgMpnw6NGjNhoiMtZ+GF303IXjhcx4vHPdbAAnmR/S98VF5iqLSgghL9Ai32Diq9C7epi0nvE1pkGpnGJYYGzDuXPnOs5BzjmsMWxOfLrUpqkp8gJlDU1doxRkeYFzcFBVuNmUg/096lnJmXMZRabRmUKLQjlH4xyigxkk9Cf0CqWCALfoaYuZS+B6Iv48l5zXGadl4x3u2cRxxIF056hyvaqvzi5aawV/hwsZFCPj79WVRCeoUjRLpLJgTIUdMz8ii0yOzvrkSlhHkWtUptCNxZRzfvHyyzx8663VN7kYyjWt6VOjKBSkpoPU7HnmzBm2t7cZDAYtGhsVaeBIJsY+Sg8wm83Y2dlhOBy2JaVjuudV9LHVeuj7C/Th5ZTJR8aRMo/jmMWqfWv/hE+W4jNLn0fqRRtDJ4EO9BUpFfhO62eQSsutbX7JeZHRdN4VJcdq3UqpFjrv70spCjvp/izLmM/nXL9+na2tLd5/9z1s3VBXFU3TsDGehGiPkLIc5y3lzoGxPkNhUyN5jq1KbFUyGRTMhwOceEGhMaY1fYj4Mtvp/R8nOC8yM54sWK9qQ+OCFu6dOP2xwVyDJPM+PGPpmiHbvvsmSDb+Hnr9jxYAG/vkHDqiIoBOOL5zEo7TGNPgBIbFgKFqeOvnP+e1l18Ct8LPYpmnYu81sMt/XtOaPlJathamZoeLFy8ymUwAWnNvRBJSPhqVr4h2RvSzaRoODg44ODhofRIi0hBdAZbRx1Zmur/ox87Ebcpk+gtcanpY1v6qfcuuu6aPnvpj3LVtSSfRUqQ0z0I8Nn0XUqkYTkYV0uuexvQQmVA/RXETBJgYhWCTIksefegyBy0OZ02b5Cm2p5ViPp9z/vw5zp7d7lzDNsbH84uQqwycrxWRiUJUmOTWMcw0E6doZiXzg30GStgYDKjqxsPqzmJEL66NYI+gCO3grBAcXGcr0h1r3+ceyiCRYQuifJ8jbq9cDC30xbqU1/lbpCJGj0REIhN1tG23yF+R5q1ofTA6yMXR+a8QEIUVX1dC8NVJJ8MM1VT85Ec/5Je/eB1sMJ0sYJZlQxLIrl0V1vSJ0yr+VRQF58+f59q1a4xGow6asCwnDRw13YNfhw8ODtpEcHENjsX7lvkBOvcxV4/s27LhqDZ20jl9+/UySWtNnywtQ4pSGxksmGiKJMV9MblHPA4WDjenNSVFH4WUTkKhIuNv0zcnZrC+AHpcL1KzQmrXM8YwGAy4dOEimShqU+HMQkDOsgwtypeddkKmFM4ZXF1h8dkExTQcPN5h5+49mtmMgQqlqZ2H5bUTjAuCjBIykTZDI/iERf35c2Tclvx+nFAOi1wPKIcVb6fp+3l05mNAEwSCYOGQYLKJYk2K+ujkt0jxt9SnQkmKXPj0zSrYVJQIzhiyQY4WTa7hYGeXt3/5BtX+Xsv1WwFgxfJxZCTSH9ZLzpo+RurztLhubW5ucv36dba3t1tkIK6rKVIf20jR2rRdEWF/fx+ggyAsS8CW0sciKBznP3BUezn53CdhIGv6+CllCqnEGsMAo2NjZJBpTYe+uSG20W//o+5v551SC0e8BXIQoOtwTqf4VI9SVEKUC+Gew9bGd/XqVUbjIbPpIXVVkytNNS9xufUFoowJCRotzhka02ABmztMWXLweIeHd+8wPzxgvLmNMw3iHJnKafBFjyKT9eYS24YIRge/PhNfFH9bMUbxvhMhqnU4lBBMqGJ4owncNhVGwvi6iBD4Q5T2CES6eHnQIggJ1i3MEeGZtAJc4ifSCpSy8K7QyTOMNzHIcnSeMRppzOyA1197hVvvvQ+NLxWl6Zo0YMH7u29dGhDZG6i1sLCmj5FS5h6FgI2NDa5cuUKe5zRN02r/cW2Nf6cKWepwHds1xrC/v98qOWn02QmCQvQi/mje/lWmhP5nFfV9GFLtId5cun9Nnyz1n2s0IWVZ1n5SiTf+HZ9XWZat42KEvaIvQ6w6eez1gzYdy1SnfZIAMnQUQOmdmwg2ItL6JJzmXRIRjLMBCXDtuc74OVTojEJnXL9+ncuXL2PqhunBlEJnECapsQ05ocATGqxCshytQsGowxnNdMZsdxcpK/JNQ+YsddMggwznDNaGe7AKp7qoiJ8/KZYunW17n9Z1xuZY52IlrdZunUOx8EsIlTaQsH5Yy6K0tcR3JOZBcCFkNAgiduFnItKtIOuPj88vODRGFxJZtlxZnIPhcAA4NgYjDvb3eO3ll7n/3rve/2MFl1/15NfywJo+bYrzMs9zNjc3W0EhmnbTFAN1Xbd+B6lyHf3CYhj7dDrFGMNwOGQ+n7fnHpd+IIsNfRim27dF939PmfpxaEELJ/ZS5PapPxBP0vc0Dj+FnJfB5FFKA/+gYqKgLMta5pcusOkxv6qUIgJpFsYY+hiff5rxazj02rYxhvl8DtAmKkrDKWN4ZRr3GylKxpHpRATASrBbW0eGoC1IUGdj7L0FcsSXhHaCSrZKxXfA1ybQonrIhzctaGIeAkVtPOStxcvZw3xIPS9bh8PLly+zeeYM1VtvUQwL32bdMBgNcRgKJUjlqJvG2+ydwhoLzmFNTX1QkTc120VOtXsATcVotMEMQUsW7PgO0T7yAmIJCUcWzCveHG/BBugfjdJByHIOUbTZA0QExC88TXD4WyAMXqAwYYx1L7qhrQ4Z0aEgEEAcUotzCudCVjgloXJmyK5J1y9CdCwKlbxrCpwoRHk0wlq78MHAeUdQ5QXOx/s7jIuc8sDy/uu/4M4bb8OjXbDeGdP4tyb0/bQvfTogpz1pTWs6Sqs8hiKlKEHkL+PxmCuXLoespQJ0kQKAuinJC41zBqX9XFNaYxrPx2azGaPRiMODA2bTKcPBgKauEacQp8ijCdWxCHl2XlJX6EX1yA9DKYScwhzpdtmxKVpwxMbZo/7+Zf0+jc9COrjOuVYCSxMGlWVJURRUVdVqySmDS71N0wJHv+pCQqRlAlzqn5BlGaPRqJVQrbXUdY1SitlsduQZHOeg2qc+WpDCxjGRj3L+k9q2IwOLELxGfNXBnrtMKjh6QSUIDtZrtTFfgtgQ2x/GItdZK/Rcu3YN53x4qG0MtvHSe1XPsbbBZgptBLHgROO015SdcwF9cMz39qgPDxlvn2NuDVYsIjlZUQQ1eyFIdRKzYIL/htf4YxijxHBGFxwHJTgOqjCPgpOh6jkbxnoSfgxpKzVGbV/82tImQMp1qJkdEAstCtGLaJKIRMSHtkoZaH+TaBDycQ6tU1YUEBGUdu2xRaYY5RptDHfe/iV333kHGoPQEN+WD8Tr1wLCmj4BioppuiaePXuWCxcuMJlMkqJ7vaqudNfRxccLH4PBgKIo2my5C/+so2bKLvnvWau9n/JG+s4RKa3yOehvTyucLLNdr0ImTkutrTMsrhECB88cyrIEFqEnMUUx0GYUhIXkl2qfnzfnyvRdiL4IEUGIZobJZML29nZbiCTWTI/QWYoirUrp3X2HTj/G3rbthQSs98xHfL2Cth1L0IaDB3HQqLX40EVnrcfTE3gvOtFp8RUKI6JSFAVaCVeuXmJrY4wxNc5aGlNTbIxRGsoylnQNoUyS+cnswGkPJdaN4cGDB+zt7bF18TKqqkAp8qKgImjkdP08WqHhGH8eP88Tk0N6XHA+zAJiYCMTT4+TmNPQCwg25m6IO5WgVciQ6HxqZUFAK3wUgQJjj/Rv2ULVPvdoKgrPJpoyfIKlhV+GtRZnanLnmBQ580cPeeWnP+HxO78EjB8zZ1iXfVrTPwWKc3uQF1w4d56zZ8+itaauyhaB82hbSDTmlp8fKSK++/v7LaLuEbnuXEzD1z15hC/re0ueRCcds0wgSJn6Ku/KZdJQKjEtM0WkXutPQn1h5+rVq9y+fRuAK1eucOfOnXZfRBiiPQfg7NmzbQrMz5twsIqioFCWJZubm1y6dInd3d0OqhDRg1hyOv0sExIindaZVVyCKoh0ShbHa3vfAouI8tUHQxlohSWdIk0QCF2AJWLIZ1bkgSlZb2M3Hi0xdcNsfsj29narBcznc88wq5LpwSGDQU6eh3tGQj8cjfN+ACLeu9kdTinLktlsRtM0vkCUwLxusNkYK8vDSbXWHYAknR8nvaft/njOiuPSa6poqkujDpQs/Byt8+afYL7wKZZVGwq5DF3smyFJftMi2Ma2zpHWRZOpf6Y0DQrHwBreeOMX/OLFn8J8GlAVw8o8Cmta02eI4tw2xjAajTh37hwbGxuts2I4yv+vUifhLg+NzsvGGLTWlGXJ48ePO87luEXtnT6P7bgU9H/4MDe3SjiAxWKV1sl+krbjti9oHA+bHKXYh8jAtra2+NM//VO+8pWvcPPmTb72ta8BcOPGDfI85+zZs1y9epXLly+38M3TTz99hMF9nqn/bOO4bW1tMR6PGQ6H7XFpEiYRaeH69Nk9yfuYmhqW7YvOj6r3ccZXcexsrcUZg1tSWCV+tMpQolsERGuvQVdNyXQ2834HmWIyGTEeD9FaGA4LjKlpTNWaBxpT+YJZZUlVzVtIcRgyW2Is5WxKU9fYZuFDlDJ953x1RofxiIDqCtbdPCVeAxetOh/UomZCOpf64xXHVymNHPPxvopyZIskfVE+WkRpvN+EckiGh1XifcQPuv3glE99Hc0+LJAPnCXDsVFkUM55/Sc/5PYv3wTbgG3a3BdrWtNnnZxb1EHa2Nhge3ub8Xgc1htBqSXIG6xcQyMKPpvNmM1mbaXouBaniZoiT+vnOMpWMd0noWUdTRezZYwg7chJOer7bX9YEpHWcS7Pc77xjW/w9a9/nRdeeAER4Ytf/CKXLl3iwoULlGXJ9evXGY/HvP3220ynU65evcrrr7/eMscPW1DrnyItl169Xf78+fNcvXqVg4MD9vf32dzcpCxLDg8P2xc0NeFE+qDmpPZ8vK1cIQH6TvbFlz74FSCyiHgIzmrR3g4szCMsomycc8zncxrn6w1mSpMFTV4TzFJiybMRkmlG4wGzg33Obp3xVSOdoQ4Ohp6st9Nb2nwAZV3hmpqqnPH4wSNM3VAMciTLGBUDKjKsZIs+YToaRb/KY3/+KLUY72WInPScNjr+CXSRhv6c7ms1/UVMlEKcOQJ3ikgnAqPzu03Od0DMay/WmzScwWFR4sgzxfnNTR6+/Uve/PkrsPfYq0K1Dz9di/Rr+qxT35y4ubnJeDxOFIQkM62LZocucppS5E1ZlrWVfOMaDJDprDWtp6GV/bay08CSJ1HfKfG09EEYQ59BpQjDae4jXdCKomjDRG7evMmbb77J3t4ezz77bFsw49atW1y5coXBYMC9e/cwxvDo0aOOb0OEcfp2oc8Tpc9xMplw6dIl7t+/z+PHj1v0JcsyiqJo7WXxnJgl7EnRmdbUED59Sp0bO+avENgnIosTgwd+zPynQtpkRHUZqvZJj8R59KQxIWxXCVle4LMMGK5duwrgYT2xZDqnrg2KkGlQg09hpHzdB0BrYSID2NiE2vDg3h2wDZnS7B8ekmc5OtcRdQyLxGJy+7m8EI/8+9h/Tq0o1J2zberqsFDE6IYIcYoXEhrX9zFoPRS8YyeuTYrkh9S1IatLhQy1qGjZjnFsecl6konC4GiURoXIDVMbchFGmaYAfvHyy9x6601oDEpsK5e5JbbcNa3p06Ajr2HqLhTmz8bGBhcuXPCCQuQ3EvObhHLtrYQd1q2QV8SF+ax19DHIsY1jf38/1JzxvndFvnDkXxYeGadfm3DptAxuFTPsO1XFY+O2/0kZ/DJhoa+dpNeJC0iUgJ5UOIlZ8qbTKVtbWzx48IC//du/5datW1y4cIHZbMbv/u7v8sILL/DgwYM2497777/Pzs4OTdO0dcDT63/ehIT+/YoIs9mMV199FfACw3PPPUdZlrz77rttiekU7hKRI0LXaSiiACmlQkOKDnRMV/RMYxL2J7B96k8RJfgWNcEzpzilnHipfDQsfBioKCyWr37t9/n3f/M3TLf2KIoC14Q2beNrNzgJ2r0CG0ptNwad5UwGA1xTc/B4l0IEGQ7Y3d9jkGccugZjF+lY+8+in6J69TM75Xzv/S3W4ZTPmhidFq343+P3+CwaF6JMVBTW7ELiICIiyzPILZ7bUX+GNppFdMhE6X1SBirjcHeXN155hd1798Aa7wB56rtd05o+XUodu7e2trh48SIbGxtopcidLwrnqTtnFvP/KGIItOtsbL+/P35P12HffkjL39fQT3Mj6cX7F0srAKba+wL67No++maH/k1Ee03qE7DMdnxaSrVYgP39ff76r/+aH/3oRzx69Ihz5861kQ8vvvgih4eHvPPOO4zHY6bTKVVVtW3FQY1tfZ6oDzWnz2Q6nXJ4eMgzzzzD5uYmDx8+5P79+2xsbLQ2t1i1LMuy1nEnNUksI8+oXXjpA/SMfw6Z6mr+3m7tQHeFTFGLJFG+w7FU8yIFtYh4+70skIcW7iM45AUhQnCtrd84S2NrFMLNmzdxIpRVRVmW5HinIWdNsNsrBlqRZRojhsY2CBZblTgDs7Lk/u3bHO7tcenCeapMM2saQIf8CYJPMhTHPVhTeoJzXxhf3EsY5xZJUAvHRL8DkTS1smfQWsBJCDX1ezwuIj4aQRwY2/hKjkp8NcgQpWBcMtawQHU4GqbV9j8KFSGk04qjGA7YPZwyzDOUZOSZxZUlw40Ndm7d4u1fvMneo0fgkrwpmcYe8ehe05o+WTpJYG3RaWAyGnPmzBmf8TUmsVNBVekJ/Clj906PIS9KMLHHdlMlKM3ZAEcRvKgowYdM4fwkKETcniazYl946CMQH4bS8A8R4fDwkO9+97s8fPgQEeHu3bs0TcOLL77Iw4cP2+P29/eXhI6sCbrPMqYavXLlChcuXGB7exutNVtbW8xmM8qybHNTAG2WxmX29ZXXW/W7C3bolvcdPdKE8sfRE1+iv0JCToL2nAgK/j7BpMiHFhQLhrAX5AAAIABJREFUtMFPOkdlGhrrTVrGOC8UFQMEjz5oEaRxAUmpfEimtTRVja19FIata2b7B+w8fMj44jkaJ8hYL6ISlqA5y3xl+oLcERtme38LH45lkL8XGmwHuveozsLjYFE6OtTUiGaLgO6oUD5qWf+gK3iuIuMsTWNDhVKNdg4VxJny8IC33/gFd+/cgqqb0+Tzhvat6Z82aaXZ2Nho89FY59BaaNxqHtSftxKE96hgR8WsMxfccp+kBfn9bcKlj2oaneSkeFqG3xcUnhQ5OK5/QBv5YK1tBYL4O9D5LTqCrOko9Z+RUorz58+TZRl3795ld3eXuq7Z29tjOp0ym82o67qDNK1iYieRYuFkl/oo9CeLU/5jxcsOLvlIiP8XpaJau0BLoprevn/4MLykba1DljR8VUmlvPCTZwOuXnuK1199lXnVUGSDkCOhIdeazPmaDw7ThkYSTBNaZYyygiJTKByT4ZBpXWPEoUS1FS676F7IVXBEI+iP2VG0AUDa0MGeSdDF44Ktx6XH9ij6goAXCFzIoxCeERKrSlpixssFRc1mIVwsI4ujbgzD8cQLZo1FOxjlA8qDPV595WXu3b7VHh0flzNAGKM1rekzQytY2sbGhg+LHI/RIi0a5xn1USfG/joMcf/CnBpR3A4f7QkK/fXDBR+ILGXCH5QR9xfmVEjoCwYnXSPVLD+O0MMUmo05s6GbfjlCMlGQiL/3vUI/z7TsJQXY29trx+vVV19lZ2eHp556itu3b7dREHt7ey3kFT1wj8szfhwte5+c4NP9CjgVpAMVmL5SoJVnrMr7+DslKPHQeCbSspLWTSiaHSS8k4Fnpv4OzkVYT+EERsMxX/zil/jH736fvZ1HWAONcT6fQpYzKcYhFbj1qY11IlQb78fgjEFhfWjU/i51U0Ge4VzXNyEuBP778uih5ISV45a2t+o3EbfSTJBeLwqAHd+TYC7pt31cfzrHCojSKAmptp0BY1HOcWF7m7sP7nP7vfeZ7e92nFSUyoLAsDCrrGlNn2Xa3NxsE9WltXOelJdGc+R8Pufx48dLzuu20Sl4J4JzbUK8rs/Ah6HUlpuWHe7bRpZ9lt1k16nso6O0vWhOiMytv+9JFrLPI/UFzfnc5wS4fv061lrefffdjg9HRBbiuKamqI+iL6YvwKggHISP0hqlNZJpRCmvzWvl0QMlyZZOfoH4UUpaS0X6u3FewPDXVygyrjx1HclyqsbgRKHUwtJXjIZMts6QDweYkI5Va81wWITS1Yb9g13uP7pPbWusWNDQuMbXTwifVHvwk9tr7KvIGINr80a4xYeuNqJJK072ytYq5/0Meh+LWfm7xWBtk1zDJ5vqa0CrIlh8B317ReGLY2U4coHcCVvDMbsPH3Lv1i2oyjYWMpqQwgVO+SataU0fMy3Asw7FdXFzc5ONjQ2c86UBbGM6c7D9pDlHkuRLfYqCwpG53KNVvLpduT4KIWGZJtJvv3UWW6G1LMvQ91Ey6dSBI5oU4m+x2BMs0IMUXfg8Oi32qW9H7puYIuO/du0aGxsbNE1DnuctctCvDioiHYHsJFLOs8E+M+lAZkIHQYjJhZTyAoHPxEi7JThJOuc9951NGk8FxeC74IgKa2JxF8E7BPoMj6X1GSrBF2hSSuG0RmcFkmUMRmPGGxMaa5jVlRdgcoUygisceSNMZzPu37/PwXSfqqlRxQRJEAMP8y+HDl2SmKAVdh3kepGDIV0QFkhgSIC1BDWwYqNjgq8gGVCV6KxoWVR8jL+r8D3WfuijhNEEkTqS9p5sejDGVihNmxlTWyiA6d6uD4t89x0/4CFHRTSVCB+deXVNa/o4SWvNmTNnGI/HbcZbCPM9rFHxO+18P+qzFJWP6CweM72m0XrOLo8uXFDwUYhfPyrNfZW5IIUj+78d1YqWCxKrpKUnoTTmvI8ixIqQqSfo5zmy4UkofS6xHkJ8Uauqamuop+9AFDIW2voT5lFIGOaq/WnWMaUUDtp0ws7zt2A/j0i1/yGG+TkJk46jQlKMgvB/x36EkM/GcebMWcajDQaDEaJzbFkhOkOUL8TcWEttjPeR0L5OQ9PUvnAUUM4PefToIYfTfQ6tQRUZKi98xsMg+Uuo0SCscmRUHUFBi0KLtDUsXDSliffT8FnfAFTwmYiVPMWDM1r71MnKn6MDUiPOhQqTPm+BAKIUWbjXuF9CXgqxrvP8jYmRKsc/cy/M1wxUjpgG7RSjPOfu++/x0s9+wsGD+/hqW/54rQkmnCxEnq9pTZ9tGo1GbG9vMxqNOrWEiMmWCOgBnPhCp8pbzJ+QhqZb0z121d8LLPQks90J/LkvCPSZQR9JeFIbadQ4PqgtO20rthEltX5J6UhpSep0u6YF9Z9pXddUVcVsNkPk/2fvzWIsy856z99aaw9niDEjonKqcrnKuMp2Ybs9UBbWBYEuLTAgGVy4QUBbPCDBkyWE1NxutfzAA6+IllDLqGlZcstWy5YlLrfBNgbJ9m1btylThV2m0q7RVTlFRGaMZ9jDGvph7bXPPjtOREZWVuGqyvNJJ0/kOfusPa29vun//T9PQQqTXhCB6CPMh2ZzqNMYgbbyEkNlQlucOxpKr6MeSuKMm6QknPNKmollHsLtx8l0vl40og+TownkUisrKywvL7Pf3yG01W5yR2RZxjjPKHQJxDhb0O90yXOHdiXjQjPOM5xzxEoh45jMOYw19TWcOk/HifNTONDWkxs1DQtZpWSEEPgybFdFUgLw0GMThOeHQjr/WxVSOaGjY2V8h0oSpRQqijzuw1qEtTW+wQnnmRoDiBTfEc+DCRoGo5gQQFnh8RqDwSGdOEZnJTGWhTTi6o1ttq5cgSLzoEUxYcC01b9SRFXVy1zm8joUR5V+7LCwsECapugj5fjekWnryYm+nWAMmjrYG+PT1AXN79rjtKMMkQ81eh51hfQoyFkPU92H/nhMQXhvGwPNnTbDi7OIH5oLXTva0Pz+TiILQog6QtDEVQQ5c+YMa2trgM/tbG1tobWeMiSaxsbdbEA0r51zrq7ZLYqCNE3pdrt1tCBJkrpDZ1mWRFFEv98nyzLSNAWoDYeT9tcUay1SG4SDpKo3xnqiH9meP1VuPowgK0XvQldC4cmPQl67CcS1OKw1KOHvuwxjBgO58qOdc2htiZMuq6vLnL9wlssvvkA+Hnpv3UkiGYEBIx1WKkpjEMaRqghXWJSIcNIiEsmNGzexueP8fRe4WZYoBIM8ZzQaee+gOhtjfDtrhyevmvAfOKLIexDWGN9e2/kzCFzvaZqi0i44h3QxIlI+2mIdURVaUSKoWwHCYSvYh5BuosyDp2NtlfIBpMM667tOSonR/hmSFU+FDQkc6ZCRwFqHs9OkMKHdt84NKo45u3EP+f4+aQQLQtKLBc//4Cn2b2x5o8NOIgo6hDewGKeZAxnn8uOUWldU83MqwgpYY1hdWWKx3yUfDyudqUkqrJNfa1zV+2QyrmDyrHhdNe38BmdYoHDW92CZ5ZDXz139lX8+I/CL15Q0QnfTn8/2ttpWSLgAs7ab5T22w9HHjTFr/FdiMISL16x0kFLy8MMP89BDD7G2tsba2lpVqy14+umnybKMr3/96xweHh6JPkzlfO4iwNQsMGpzsoVrlCQJURRRFMWJKa7buZfH3f8JL0A1X9q5OzVtnFZd0XxOvRX5bhq9R1Jm7X038oZS+g6JS0tLLC4uehZPa7wh0AAITowRhQJiqUjjBCPBipSD3V2uX9tiPB5zT9phtLvHXm7ZG2UMBgO0LohVhJAOW2q0LqpFyNQdKq0ztcGjtcaVBmtd7bl0Oj1v0PUWSHpdoiQGV5U14rDC007bKnLiROQVu5hUNTSN7TqdwHTHUFdFKLxRNo1TaV7XUGlUf+ekxyRYgbGSMs/Z3dxEjnP0wT4Da9nMxnz/X/+VrR+96G+gO6YM8rh1bS5z+XeS2enBgG30RkC32/XGe+U0TTBctdV77LjNSK3/vaod9NCwLzyj7d9PZQRau7kjwqVZBxrkNIv+rBBI05A4ydg47T7aEpR6kxtBSsk999zDH/7hH/Lggw+yu7vL/v4+N2/eZG1tjUcffZRer0ev1+PrX/86m5ubM42Cu8FImIUxaX4e7k+Y5EGZnIRBuN3rFvJ1tbcf8AZQVywEoGKYIaFkshrBPwgCAnN6fQStQ2nm93F+DB99mJ57VkywL9ZaMpuzsLDAxsZGFWXQ9NOOb2YU0hVV2abFYZw3GIL0ej064zGHg33G4zGdTod8NGb/YMTO4YCDgwOs0yQqQimBNSVaV+W9QhBFkkiqqQWgLArKwmCrsmDdW8CWvvxXyAiVJmhrkbZS9gJAeVsrhDvDFbStZ9RVC52oUjrOl1Fa0cQdhT4b/hhlY8GSTAyL5vPvqNgiJcRKcf3yZf71O9+hPDwkKnLu6fXZu/wyT33vX32nyJAxqW88NahxLnP5ccuxzkc1YaNIsrKyQpqmU3g66yZr6Cy1V6+F9TMUUos+5VAURQ3KPynN2zYUgpH/qvAonCQnHVAzitC2ck6KLJw07iuRhx9+mF//9V/n3e9+N9/97nd5+umn2dzcZGtri6WlJT7wgQ9w4cIFHnvsMc6cOcPnP/95RqNRbWjcrYyNTVBMEOc8E+F4PK4t4ZBPD2yMYbvwfjutx4UQ2ApbEAwDmExsC6iKppmpVsqi7iDYZl6sDqRWhO1n4laRsuZ3wQMYDoecWVzl7NmzdLtdcmuQUQTSpz9EVFGsOq+oFQqTOLQ1ZHlBkibEsSK3lv3dHazRpEmEcBZpDcJorM7RIqekKkHWJUI6jJQIGyHjuMYLOGuxpfbVB85htSEvfL8SGftyw/reVIaXwdW/D9fKp1sm59yOJtkjDoNECFdRyvqGWQ6qklCf3ggGgRMBFeHvg6twLUoJlIq9cVOUdOMEqSKkKJHW8fyzz3Fjc4spQqWp0NCtZtVc5vLjEx8580H+1dUzrK+vE8fxVHpc0MRzHU3rB5mwswZQvv+s2XqgKcc5fm0cRNTMxb4WhkJbmicYAILNY2iHQJqfhd/dSUQh7FNrTZIkpGnKb/3Wb/GJT3yCP//zP+e//Jf/UuMPtre3WV1d5cqVKwgh+PjHP84v//Ivs7Ozw5e+9CVgmoTpbko9NMNbQYLxVxRFzcIYrNjjGniFedBsDHWSNK/uZFJ7I6BmXKyYFkWkKkOhYuNk0kBIqQqIVyk/qw3GWmLlgY1iirp58l7PQ9sydOXkO6UUeTbCYFhcXCRJEsaHdhJSrwwYB+jSkpeGqLqM4TqMRgPf0hrJ5uYmh4eHdJKUJI7pJAlZrMAKjC7RJvMVO86iTel71tsOwiUIF6oKDFmWE/BIzjrGVXVPd6E/mcfVedgKo4Dz18IKUdNjB+Oqius05vx0kyf/ipAKBAorPCLBBvR2i1chDGql9Uya1lIaD47sKEUnjjizssy5D36QbG+PbG+X8fY2B3u72GwEppH7PTJzQmeKOUZhLj9emRV9D71XNjY2WF1drXWUlNL3w0Fg6sfMtX47+X8wFEJ6T8qoHut2cXTNdU/OWgTvRG41znE56iOeyQyipuP2c7vKOVwwpRQ/9VM/xWOPPcbly5f5m7/5G0ajEQsLCywvL9Ptdun3+ywvL9PpdPjMZz7Diy++yCc+8Qnuu+++OvcjpaxIcu4OIwEaufgZua7QTjpcn1thWMJ9vp19z4qChRQEeGOhMqfrdETzGJrGafvzWxnPzbx7G6cRwK1O+HKkcB2C4eScV1XWObSzNQrfe9XUBqzP8xu0Lrm5vcnB7g7aFNiywJQFGO2rCKzGlAXWFFhX4kyOcCVSOP9CI5xPN+giJx8NKbIReTFG5xnOaJSSxIkiiqXHO4iJQVYbX86XN7raNpuN3Zhc06qFthBIEfl3J4mieFKaFcYNnSDkhG5bSomMlK/CEJ5YRkpYW15ibXmFjdUV3vXQO1hZWiYbjaHUVXRpbgjM5fUr7fUkrJECD6ZeWloiTdO6RL8drW3+bpbD3EzzBr0EkOc5eZ7Xa23osRNesz4LnzvnkM1F/E4U3WkW2JMuWvB6mjnt9iJ8qzFPs8+g2ALi+3d+53dYXV3l05/+NGVZ8uCDD9alKffee2+93f3338/+/j5f+cpX+Mmf/Ene//730+l06mP/94jGvJ5k1lwJ1u1oNGI0GhFFEd1ud8qgOimldNtzpsIi1EyKUCu52mttKvEqvB3YGusoRCMvfqtnoAYNhX23vpsaT/l849LSkk8xGD1lsBhjsDhkYIkMBjIGFQlfCVL1IhkOD5HOYXSJ0bpKI2iksz49YDTOlEgckZIkSUSnan0dxwolqqZM1mB0jikLhPSgxqgR1fPPXrVIRQoZR/49UnUEqdnJVQk5RWUdiQjppK8w0QaMv1jCCqwxSG1RBqR2KA3KgDKuegmktkhtiSykQtGVMR0ZobRDFB7nYfKM5X6fn3jr/WA11pTgDNQpQFtDFeYyl9erNJu4SSnpdrssLy/XtM3heZyVlm2ua8d919RLRVFQluWUERAq+Zp/h/L18ArfR7N2dJLMWkxneXhhu1lKdFYOuG0MNJHP7fB2c7vblXADjDGsrq7yK7/yK1y+fJnHH3+chYUFsixjaWkJYwwrKyvcvHmztrbuvfdebty4QVEU3Hvvvb7OtSISCp7gcbmgN4s071d7Eof7dfXqVV588UW01qyurtLv94HZFvEriWi5CpxWz5/W91b4mn6DA2sRTvp8u6iAds2xnKtz4t6IPNqLoB3tmjqHan+i+jx0ZxNCkMiE9fV1NjY26Ha7xHE8IRhiks+XkUIisU4TxVV1SNVONstG7O3soMucpe4ZOnFELAVSeeWL8PwD2hQY41lGY+sZFKdQ0yJE0izGaDzNtCOSYExJWRZEuiDSJUpKROxQVem0EJ5hEVu1lG6UXk7GDXPDb2erMkhLSSR9hEEahyk8lbOzdoJ/kAInw/W02KoyIpYKJX0VhDOe7z43BSbP6PZXGQ0OePKJf2Hv5o6PHgl/fs0JMUmKzA2Huby+pLneSSnpdDp1RMGWuiar89UKEaCORF7bxkKTebi9brV1bfN3J23vn//whzzK7DZLTmtUtCMVs4yGtscXDrjNptfcvtn9cZYldSupQz1C0Ov1WFtbYzwes7OzUxsKm5ub7OzskOd5PW4cx6ysrLC7u1tzBYRSLrh7OkzOwoiEkFYce8DZ9vY2f//3f89LL71Uf97v97HW1sYV+LLJXq838dJPg1Fo7L+5fXPCNzEPYX5J5/sXtA2UtuHZfJia86kmjLI+ClAbKXIyjm+B7K3wbrdLpjPOnT/PO971TtI0JYoieosLKKXqVETwzLWzNZbCl+36udfrdbh2/QpZNqbTSSjyMdYUFS2xxVpDWeaevGk8pigK8qJEGx/BGOUZB8MB4yKvSkO9Mk1ThVQOYwuU9GMZoynLHIdBCUkniegmMQoHzpCkEVHkx6jvmdGURU6RZ+iyIM9GZOMh+XDA6GCfbHBIMRpi8gyTF4jSkBCRCkVHRnTVJGJg8hKdaWKrKIZjKA1og85yOnGCK4sKyGnIhyN0kXNj8zrDnRsVd0IDoNB6zY2EubyeJBjw4JV7qUtWVlZYXFysdVyWZbWuOS4923a0Aq4htCZoGvGzQPezHLSgg4NIKV+98sjmoMARw6AZPTgpwjDrs1uFqG8nutDcf2DK6/f7rK6ukuc5UkquXLlSK5nQwKjf7/PUU0/xzne+kwDYCxe/ycdwN0jb+mwq3eA1G2O4fPkym5ubZFlGlmUkSVLTZIco0e2E/U8rtfJv9Gw4rtGQEGKqr0Hbkm6O1zzX8HfYrm7SXIULy7Ikkop+v1+jmA8PDuktLhxhSGvuRxvfWMkKS1lkxJGkyMbc3N4kWVogz4YU2YAyH5LrglLnaFMAFcEKVbSimr/NFIx2GlRFnyx9A6lA2eyc71Qpcb6yAovQFqc0AuuvX1mFKEtdG2I61xRlhrOCqMLpSAcmL7w3FOUoYyGOsdrS6XSwRUESx0glKAuNNqVnmywKZBwhlWSx28PqklgpiGIOdvdYSlO6UUyU5Sx0Up77wQ+5dvlKjVwUkcTpOUZhLq9/meXJSylJ0/RI+r52Xrh1irtdHNBMXzQxCycdl1/Ppo/vVTcUZnn5zQX1OOulacWcZDi8GhIaPJVlyY0bNzh79ixnz57lRz/6EaurqywuLvLSSy+xsLBAt9vl8PAQKSWHh4d1WuKZZ55hZ2fnyDnebdJOIQ2HQzqdDhcvXuT69escHh4yHA6BSVgs/A5efUPBUzBPDAMJPmQuISSufYdCT2XcdjXbc+ykNFv4/yzjV2tNKUt6vQVWVlaIoojRyCPza6PEiirF0Dh+KTHOlzKOdU6v30fbku3tTdIzS+zcuMqo8DTZFk/nLJydNH9xAiVjnFAYJ2oAosXnGpVwoRNWDRBEWIQzCCyREqRKEQHO+l4KKtwbo7FFji5LdHUMZVaSF2OwglhFKASRVAhjsOMxGkFelJSVl5OsbXA48BUdg/GA4XBMnEasrq95oplOQixAGI0uS0QMkYI0UiSxQlnL+sY696yu8LX//J954dlnwHjGxdpIaN6Ku++RnMvrXNprnQczUjPZzsRynTCPm+O1I/lC+PL0PM8RQhDH8amOLzgY8BpFFGZFEY6LDjS3a16ckyILs7a5XQle7c7ODp/+9Kf55Cc/yUc/+lH+4i/+gtFoxPr6OoPBgI2NDay1XL16Fa01a2tr/NIv/RL/9m//xosvvljTYt7NDaPaHnG32+XcuXP83M/9XM1J8Za3vIUXXnih7v8QQDPtvNlp7+mxbYirYwijCADrULIyDqhshVZaYeY5MXsucpyR0EiHNI1e5xwLCwv1SwiBEhHWOcpG1UOw9iMcSkRkThDhe0ZYCZvXr7J0dp3xeL/hHUiklVinEFqAFCgZ1UyY9X2pogdOWLTTiMpI8JXbBlPklGVB11liKYgjicADJxEVcVPViEoYjSsLynFOkY0YDTPKfOyjMipCCYlBYLSmGGdYbSiiqO5aeW1vnyLX7Oze4NrmdfYPD4nThLW1NZZWVzh/8RyLS0ugJGsb6yRKkeuc9cVlb3iMc5JOF5PnPP/sM4yGQyY5hrnM5Y0lYQ3p9/qcO3eOJEmOABVl1Q9llu6b5ci0fx/K1UNq4lTHJKZ1+atuKATF0Qyf3ConfNwYx6Ue7kSaLaUHgwGf+cxn+M3f/E0+8YlP8Nd//dcMBgPSNK2PM0kSdnd32d3d5U/+5E94+9vfzqc+9SmeffZZgJon4G7u+dDkwJBScvbsWR555BGuX7/OM888w9mzZ3nhhRemWnnneY5zri4rDcrvVtKcCU2DIRgC4TNhXRU5qD6zzlf5Sx9NcMaCkJNtoFLisw2E+uELc/IYxVQ/WFVbbSE8lfPa2hqjwwGmbJQvWYcSCictifC9Kqz2JZUpmijqghQYAVeuvMz6fefoJVXEQXg1X2iLFmClL7kMbIe+rNCCsEgp/Es5rLZQcUUYZzGlZjweg4ro9Xq+7NJor/hLgxMSIlBOIJ0jdo6iLDHjMflwgB5mFOORv6ZIkihmVBSYPMeWGqsNUgh6aYder0c+zomEoNjaZv/FlxhmY4yz3HzueeJuB97337G/uABCUJ4/R9xJ2TvY4557znLx7FlMNma0p3jx6iWe+8El0CWUPi8rlMCUMxZCV3WzmpdOzuXHLLPweNZazp07xwMPPFA7nu0W8A5X4wgbze2nnJWwrvi/J05LWZaMx+MjkYpZUrNBMh2deM1SD20PMSj8dtOn9u9OUhavRjShiU+I45gbN27wuc99jj/6oz/i93//9/niF79Ypxi2t7cBeMtb3sLZs2f5+Mc/zre+9S0uXbpEHMc+R1uB19rndrdI05Cz1pJlGXmeUxRFbWAFIGDgGQ8RhfB7uP0SU+GOj8bJSvFLB6qKtKsQUXDgjMVWREHNyIGU3pNuHlfz2JpYhJOuhSc/mgAgFxcXSdOU4XBIEqUezS8iROLZCqUURGbayFZKoZKYoiiIYslwOEQJi1QGq0tsodFGUFowpfGNXgJ5VGXoegPMABapPFbSCutLMfHVB2VZMB4NMMbQ6XhlHscxSdIhEoJIQIQnW5JC4qQiR3hjojRIrYmsRRjn8Q3GIfMMZR2xkhgLZZFBxRK3HHew1rIgJStpQj9SaGt8l0xreOHS054V0lpE4o2trRs3iNOEDz/6Id7/jod529lzPL+3y87WNnY4BixKKspS1/fY3xCg3cdmbjDM5XUgQbGHdXB5eZmVlZUaiOhmkNPdKj3bTkGEV57nDIfDI+y4s6Q2NMS0U/+aGAptY6Hmc29RNN9ptOCV/LYZeinLEiEEf/VXf0Wapnz4wx9mfX2dxx9/nKIoGAwGWGv56Z/+aeI45vOf/zx/+7d/WyvCpkRRdGp2wTeTtKNFoQZ4f3+f4XCIMaauIAlGwqyUwyvFKEg3aZ3Q/jwYC8L5d5xnZbRV+SDWeUWNL/lTQhKojNsptBrcc4sQ98TCl3UN8tLSEt1+j8PDQ/pdh+p0iWNJpBQoT8mqmJCABcOz1AXWaiDCYel0EwbDm5TZiOG4pNQOjcI6SekkxkqQik6n8N0znasAihaDxjnPPgmeSlmg6tBkURrS3iGdtIeUCrWgSJOERPkySipvJRIChQ9FpkqRdrsQR0jj207bvERGyje4UhJTGLLREGcssZDECogVD771Xs5f2GA0HpOVBbk2lNYgI8Uwz5CRIjea/f19rNM89f1L/H//7zf4Hz/2P3B2cZnB3n6FTXAT3AnTZoBzRxMSc8jCXH6cclwDwU6nU0cgrbV1L5npCqzjo5jNsdrGQlEUjMdjrLWnKt8PhkKzwZTnURAt5XZc97VTPGWidYJtXMGsNtGnVfh1vuYOJCzEaZrWCv/atWv86Z/+KY8++ii/93u/x0dihx9YAAAgAElEQVQ+8hHOnTvH4uIiL7zwAv/wD//A008/zVe/+tW6ZLIZ8lFK1UbH3SjN887znMPDQ7a2thgMBgB1VCHwl4drBkfLGk8r7e5msyTgBJt4wTCzm6mE5nm4eu5LPK2q/79AHtnn5IE00DB8lPAttXXhq2pWV1c5s7LqIyrW1flGIUSDl8BiPaE0pS5RiaKwDhnFFMaiCw8gxHqiplLnlBq0i9BI/7dxRGln6rmbSvk5hzUGYSxGVh0zhe+5EDAFB3t7RFFMJ+mSRKknpnIWZ6oxTPWyPlWiVEzU6RELiISkHPlOmREC5SwWTVcplBCoOEIlMRbH6uoqURxzdfM6o3FGutDDqYjF5SXGZUF/eYnzFy94wKQ1PPfcc/wff/mXfPZ//0s6uuBwb5fRwQFSeqBXqUsU00tUFedi2ny4uwz5ubx+pdmgsNfreVwRfl1sO08WhzyFIzXRtdNjnBZHV69pjfEqB8HniWUsq9ylnaC+po5gRrOVGTuZhVFoth1uVjYc1+qymfNuL3qz0hmzSk2Ok4C6Dwo/SJZlfOMb3+AHP/gB7373u3n44YdJ05Tvfe97fPvb32YwGBzhdAjv4SbcjVUPMK3sy7IkyzKuXbvGaDSi0+lwcHBQl0d2u90pgyAYDk3OjCiK6hBZ8343OTTA+Px9yNjJyQMSJqlnTxQ4KXFSIoWsyHyEJ/uxntgnFALEUlEai6ssAikVUnr1Y61v2BS6VE7yhLbRlTI0MaoUkzU4azm3cZb7LtzH+vIaB/v7fmyFrzIwzis4pSh0gRQ+119og1CSvCy4sbfL2W6HbH9E78wSubF0iZFFiXQSXWiMK7EqwlbkRdpZlIyRIsK5AkkMZkxkQAlLJB0xEl2UqMiDHw8ODgDJaDjm8GDM+fMXWV1awTmHKf11i1VEHKUsL6+i84Iiy3FWk3Q6LHY75PGIXhLjtMHmJYkUCGPBWpJOynCc0el1KfICgeT8+lm0NaydPUfuHIOypC8FmdYMDnOSJEZZwc//h5/jK1/8Ek91Yv7v/+szJFHM8ODQszJW0q4Sb+DKb2c6z2Uur5kELJYLDjMQq4he2kMXBVZKYjkpt48irwujSE5AzIipniUetzAZH6AsNXEcT1INMrSEn5RHzkr9u+qgpiMZNZjR4k6CkocRbuHFtfPVTUXexCi089KzwiankddCMW9ubrK5ucnXvva1+iIHQ+BuSyu8EknTlMPDQzY3N9nd3fUsg43IS9MAVMqj+sM2r/R+1vOp8ZkVMFUxfCRX3fq9C/OpaYxO3oXARxWOVToT4i1co7W280fWSdK6hDH0cijKEtvoNS/8TkD4Zi62cU1MqRkeDFlYW0CpGJzGCYWtGB61szhXNVlS0z0snAGnHbowuFLjlPBcDZHG6RLnaySR0lHmGSaKGQ/3ubktGR0eIPHHHccxsVD0uz2W+j3ySBEpWOidYWN1hU6coHDkwxEUmkQKUhnhjGU8HDAYDFhdO0O32yWSilIX7O3toY1BCEc2HlHiyAtLpjVJt4MyHvEdCYEU4MqS3JRYpSjKbPr+u0nFy91pss/ljSChHDKkMfv9Pt1uF5ysq8HaTqmTTJG7naSLm852wEkFR0zP4BlpAyzbehtehaqHmSHOxgG0owGzvPKTQva3g2V4NQyH5nkEbxc4YjTMZbYErEZoDBWwCYH0o2koNO/XaRtDHbVnQyrLTaJeQCBNqOeNCCFoPJdA9ds2AEjSmJfN/TnP7OicD17U1RWVkTGJKlTjKOXbPEcK6xxJxwMMjbW+4sBaxoWvDAAQ0uM7MD5P75xDm0nHtyzL2NraYv3imRpEi60AGiHyVnVc9EBKgzH6SL6y1P46SFk1h7ElmIoFVQkQJQJLlhnKYui9GRn7Gu80ZbGzwOjQ0e/2SJMEHFgtuLk9YnB4SD/psrO5TZ5lLHa7rPQX6VWGAUrSX+ihjcEA2pZYDFYYhvkAIyzGGgqdY4VARAYjSn9PsHWlTJ5llML3jgj3YG7Ez+WNIDVGoeq0ChNDQWtdpQKbZG/TFPluFiBrhjSVfSAHFELQ6SQn/m4WfsJjFNr4hNuUWcq5iUk4aftbId1noT6bf98pGHKWNEtMYBJFmBsIp5PRaMTKygoXLlzg6tWrDAaDKRpSmCBrA9ivGW24Y5HHzwnnbGUwzJhXx0Q0ZlbvMBlC4nCikatrpMtkFUFwzrG2tsbiyjLbOzd9LwopfI+Heq55DIcz/nODQzqLQpGmKUIIDg8OsBZiGflGS4QqjcncjISsjVpb6jpiMd1wbYJqtlajrC+XVBLiWCOEAZNRln5bG8cIl0AZcXDzGpGM6cQJcRyzfmadld46z/zwh/w/f/t3vPz8i6wsrpBEMfdfvJd3veMRMJYiz7lw4QJJJyaOYzY2NohjhYwcC90uw/E+WgrG1pDpAoPgcOirQ3rdLiiHE9pfG2tnxnXCfZzLXF7v0lTGS0tLLC0tecrlgEmoDd9qXQqOSWOM43RvW8eGNMZpHOnjSihflaqHdugivDdxCu2DnIU3CGO1EedtQOSs8cNnr0ZUoe2dNKMgc8/lZFlcXOT8+fM89NBDXLp0qQbzbW1tURTFVI/1ZrQm9Im4pQgLrmr+03xshK2jCrYC1gU0weQlPEtjBDhZVTq4OidXIfaqUavWR86D/ULmTbXmmBSi+k5UBkCj45txFLZAqph7738L9z/wVl6+chmhJHGaINOYWFbpmMr7F9XcNxhsIVAuQqgYkVSRGqnoRh2UGvqGSdr47o3Wn2OapnSTlEjIunTXlhpdlL7synkMRDBOQIIwKKGJpKgiJQ7nLNI5VCRIlEaSUxZgC0tWQHd1lTPLZ0kjg7Uj3v2TD/Pw2x7g8ktX2L6+xUKvz/ryGje3d9i5cYNCF/zbpe+zur6KMSVpL+Ytb7mPg8M9olSQjQ/Z2t+lkILCGsalZns3JpYRF86dB/kAaS9lCm9QGQbTTanmhsJcXr9yRA8iOHPmDKurq74HzHhQG/XeafXb1XM8rHkBTCCO6tVmH6SmoeBTENHM42j+vv2dcw0ehZAnvRNpK/FZ1slxBsJxYx3327Yh8WqKEKLuS3A3ljzeiYTw8NraGp1Oh4WFBR544AG2t7fZ3d2d6nMOEyPstVvk7fTfwtJELzTxDc0cN8xOjXm7ovn/SVdKz4bseylI5UOLxhhy61H+KysrKKXIdUnkEtJOh7gymJwuKbIchMC6SWdJITztqpUCnZeUuUalCltaVJr4iIKTCCdRIqorKqy1ngLZThvxVlCnaIQQVc8Hg5AWKTVSOrCm5l8QTuF0RmE8oFHqiOHhiPFwl9Fgh9WlNTh3jnTV93rAFqyvrZCPC3b2d0g6MSpR7O/s45zj77/yd3zve9/lQz/1KP/z//o/IaTDkKPJubb1MmUkQEnGRYlDEKsOnTRif7hHUY6P8LC4ORphLm9gCe2lT9OUsV2ldeJ2lYSSyKAnA8Fdezs4amQ0nfdjIgqnV4xtDEJzUT3Nwt8ENJ5kHLQBkM0TeTUlNHhqVkUENsG53FrSNK17PSwtLdVh7+3tbfb39+n3+wgxoRL1ABs9s7PZrUQASIeTIfzvsQpO2PoVWg9LPJti2IsSnmNAVBTKwvn2xEqER2JSOUHVhtrP0+k5pxCex0GKSWSi2lZW3dtCN0mVxFgBw9EIqRRxJ6WsIizgqypU4F9wDmNc3VLbOUM2GvteGqJHkeekUex7VlAZMMJXnVjjIyPGGCIx3YnVd8CUxFbjnI8gSKGQwqCEIJZgbYkUnpDJ5JbCal8M5STb1/b40Qsvs793yMLCAsvLZ3yq6Z57WV+/hwvnLrDQX6LMNcPhmCTpsL7xDt7xrocRQvDf/+J/5M//tz/nye9+h+3tTRZXFhjofZAWERmyfAhJRK5LlExQUnA42uHGzavs7e1UvBLAMZ7PXObyepYmRgt8/j+OPbFaURS+pduULgxl3LfQdwFCUD8Xol57fSfJ2AOkqyarTWOhuS8pFc7ZKZ0rRCBcEo1owm1gFpoAxVme/Un4hVly2gf9OIvo1VgoggILLTqb5Y/NpkZzmS2h5XRorhWQ/mmacv78eYqiIE1TYNLfIMitWMOCTIEMG+KEV+yyPcfqKEKDw6Px++MM1ONSan7I8IC5uhEVgJKqjpiErpRSShaXllhYXERISVHklFWqQTvfsTGOJCiJlKoGO0VCVhEAN+Ey0M6fpAYZTthJjztwro4g1IBRAkOjnbycxjmFowShQLjKkAJnJMJ5ciZhDLrMsRVNeRJ1WVs9Q+Qitq5vMs4LOlHEmcVlIiXYubmNM5Z3PPQO7n/rfYyGGaNRRrfbJxK+qdr7f+r9/Id/+TD/7Vvf4MbuDVY3lgCB6sTIGCILRmqsyzydtlBk2ZBsdFi33m7fn+bi++q7DnOZy6snkzJE/+5ZUJMJGZKwrWh8I/onhKeer+RYXSpszcfQrHrwuDB3xFhpp+4naY9Jv5roTrzyZjRg1sHPMh6a6YjmgQaFMitP3cYtNH97u8bBcSHu5kUKnldT4jiugXezQjZ3kzfT7MsQRRGdToc4jsmyjMXFRTqdDltbWzjnWF5eZnFxkfe+9731Np1Op66KCPm4MO5pZNacdfhQuf971naeMyFCeEY/OQFYBmPXWovDVL/z8zGgU2w9VIVgCLwNFZwwPPjWWo/wr/521rd97vf7vOc97+Gb3/wmz73wPGVZcjga+kqHwqKlQgrP8y6URBl8a2bhAZO6sOzt7XFja4e3nTlDp9P13Scr5RjmbLPqREqJ0aZuXqaUIkoUMlKIWPjoS4XB8IaUQCpZR02EcD41oiKEUAgrWOj2WL53lfvO30en16XfXQAnWF5e5b/+12/x13/1f/LQQw/zn/7T/8L5cxcrDg1Bv9+nt9jj4GDPG97Oce+9Fzl37hzPv/Qsq2trXLz3PJc3L7O1d4O0E2NNSZGVrC0vc2N7k6WFHlKBEcLXoTfwT3fbMziXN7YoqTDW06YH6uY0TX0qrkrPAijl1yYng24KztR0p9SmTu12u+SZ7xkzGmXs7++T5zm9Xu8InqdpMNQg7Ba/kZTyqPN1u1IDt1o7DQfTjDqEPEw7D9J8BW+sPWZ77OY+bkfaZR+h/wBQL65hYQVPrQme7jkckxCibvrTHPNOWSPfSNJU7kHZN4m1tra2WFpaQgjB9evXuXHjBqPRiKeffrqezGVZ1kotKO1biTxGF7TBsM1jbB5zoGhu/u5OU1kC6vD/rLBilCZEUezbKHc9VauTfq7neU6uA8jw+PEjIYlEhCkM1oASCRJVRROqReQWynLyXRVlEAAW52wF5DQ4rT3PvG1ic6b3kcaeOKuTdOn3FtjY2ODs2bOcOXOG4f4+g4N9TFGysrpEv99HSsiyEXk+rk7IEqcpi70FoiiqIyGxlJRljtUFRhdEGKwpsEWOdBqcPRJJmhsHc3kjSni2QlfZNE2PrThoR+5njDb1v4luneyrrXfDuG057nmKjvvBcXKcR9387lZgxVm4g7aSOA3g8ZVICPOEvHgzchAMhKD8hBBk2YTUJYTGm02NgCkD6M0u7bBVSM0Eiuag8A8ODuoGJzs7Ozz77LNIKSv2P6bac5+EUTkqsorzSyZdAWWF5D9F1QQSKzx18pSBEHbtY/01L4I95dQTwofum8q6Dhc6h7a6Vopaa9LkaJWHtZaocQ4BvOQjBg4lLXleYi0kcQctHMo6pJO+p4X0vSqcM75BlLA46TDWtDAb4IGdVf9tGvNXTVI00neR8sfgQAiFsYBUKKkQeOO/319kbWWN1aVlpFQMDwfs7eySqIhumlJKSZZlPmda5piiRAnp86bO70MiiKQiFhKFwxUFRAKdZZg8IwakNfU1YW4gzOUNKE2n0lTGeFEUddO8vBhPra82pDhD5KAmhJvlFFhklfoM62nQcf75Pno87ej+cYZEzcz4SoyF5kLbTgvMomd2ztX18rMMhTDmLGBke/+v1HhoIkDDcYawbfMYmt5x2D6UmcAkenC3eTRtQ7EZ/YmiiDRN+f73v8/q6ipra2u8853vJM/z2iAL4a88z2uPO/x9q4hM8CaPTR3Jo8BaIQSK0NfgqBI/Mm/F8a1Y/bnP+Mz/Gpg2Gg0Wab2i11rT6XRI05SyLEn0hPgklEjaKpwexpUVwZOryhadc2RZRlFUAEhnjjxHYd9yxgM/uXdHm7PV5abCTo0DvozUCYnDU2ZbqzFCQEXX7RvN2Jp10lrnW1db3/ZZoHAGZOQrM0SFqdCFQefWf2YlZV5iS03kBNoapDQo55tPxUhMlvnIx+SGzbxPc5nL61ma60uS+HWg6TQ1KyCkDGvMjDVPAoQ1aWLcN3kTyrKsiAPVVAp/Vhq/fWxNaaHHbu0Rtxfa8FlzZ83w/Un4hVljB+U9i+q5LXeKr4CjjIBtjEK/32c4HE5Zgu3owd1kLLTPtXn9pPTtkK9du8YPf/hDzp8/z3A4ZHt7u0b+G2Nq5RKwCuPxmDiOT30MJ5kTswyFeq4GA1HOMkarPhJ+s+pVAfycq6MV4YGdolNtXZ/mPJZSoqQkjmLW79ngnvWN+mE2RcXnnk6zlbYjHaF0E+cYHY7JRzkyirDG4hA4KyitQeiJgq/z9lKA8+/euPB0zZ4nQiJEIBjz+/eRNl854W+r55YXQiKsoxslWAxKRqhIYJ0hz8f1QpeNRqi1dTpJQqJ8qqQ0mjIr6S0skEYxaRSjUJSZ71XRibqYEkb7Y7JBgdOCSAoiFF1lWen1oCgY7h+AsXMDYS5vaHHOYZxBCsm5c+dYX18nEpFvQ59GU6nv4MSbUK81Y+pPp0+DMeD1VHDSTnLCZunZdoQhmgpFvoITbv8dPKPw3mbcawKP2vnhKS9QTVjrmijQO01DNEsdA0AxgPOaZDkA3W6X4XAIUN+4Nr6iaf2FUM/dIMdanlHExsYGZVnyne98h+3tbfI8p9PpIKXk5s2bdelpwHkEEOvtpm7aFnLTGAjH2MQ01Md8zDy6lUHqTjjv5pGHedQYACEEKysrvmTUWIzTU/NbCOEBQzMiFqE8E2A8HpPnOf0kwWlP29w8d+vtgiPHLoTAM01JXFUpAR6kFAwjJ6A0hhCjFKKCaQqJwyGFxQqLdiWxikm7CbGKkEogVVW1Yj3i2llBUXhPRmGxxiEsvuTTCUxpKbKSSKZ00wVMWVJmmm7SwbfDznGFRmiLMI6DnV0Odvf88zVBq86Nhrm8ISVwsYT20tjJs9rmVGgqbd/kzeAdm6O6xm9rkTKaMhSUOtpk78gxNSLtbbmNqgdZPaC2PqBZEYKmQm/udGrBOuYAm4tm+9XsKHkn0sQWNIl/hBBT3wVPF+DMmTOUZelZ77pd9vf3GQwGMwEib3Zp38/wd9MwtNaSJEmNtl1fX6csfcvlwWBQG12mKrurw+6nOoAwD4/iFOqSINFqCDV1/F5JWiGRQvk2juABfbJ5TtMjNO9w4DYI+2pej2BMhP+H8zLCo5pD6kUI34nRiaPpHOGm99c0louiwBpHFMXIskSIqmpDRMgKjFvvmwn0YnKM4Xo1o4Fe31rrjQEUKBWeQ0XAMGAF2uQIZ0hcjBUGKaHT8eDGJIkgioikxGjPBrnQW8BoR5EZYpVUnToFVhu0NkipiESC1iWRjOl3F9C6xAiH1Z4wyuQFN67vsb+zO2ttPHGBm8tcXm/iI5UC62wNaFaomWRIzoVKrqN8CrNm+6Rawq+rgY1VRerEyEI7ktCWaNJV71aI/dntp9vKvbnTIM3URAgxHxcdaDcOap7YqxFVCGMHToQkSXjve9/Lww8/XOdz4jhmNBrx5S9/mT/4gz/ggQceAODBBx9kdXWVL33pS3zhC1/g6tWrLC4u0u/3GY1GHB4e3jWLVfMetI24Bx98kF/7tV/ji1/8Ii+99BLve9/7ePzxxzk8PKxxDMYYiqKoKx6CIXEnUs/kBpZhFhhxJhg3zCt365RWG3kfvH6YLh31uIgJr0OapiwvL/ueDpWRqa3xtNJJQqSU96CFp2S2jfF9iVJEXpRTD3yNSQCUDPfCVdEAH6Z3zoMZfVf7+ip4HobqulkLyroqFSGIlKwWmyrVZvy1cc7zMGitvfEcJUSJotv1+AuKsi716nb76FIwGmVEUUKn06Pb7Vcpp9gnP6roSwBzlaMSrQuSOCKKEow0CCR7uwcMh+N5x+i5vOHFOVc/id1ul06n4yNq2kfqwjaTyd4gQHLTn7WruAKuyDtjouEIH60abEMGmnp3cgxeoqbXMPHQ4KQncpb33/6uvX14b7efbv+uaVU1UxBNqt/2iTa3v5Wids7V7ItKKXq9Hr/927/Nxz72Mfb39/n+97/PhQsXEELwrW99i8cee4yLFy9y8+ZNlpaWSJKkrpwAf2N+9Vd/lSiKeP7552uF2AQ+3spaeyNKO8USRT63tru7y9ve9jY+/OEP88QTT3D58mXW19fpdrscHBwghCDPc5IkqSsf0jStlUX7/gcRItTO+/A3LrRltjhnKoZFO8ODpg7HBz+7ys4jnKm9aa9QLVStm6VoYWRmGgfgRNXroXpuIqlwxlUAPUD4OaKdP88HHryf8xfO8vxzL3I4HNDv9nxFgLWotAPaYqytmSCt86F/rTWj0YhcOPYOB2xcAO0sNdWaNVjtz6nbTYnjmP39fWQsMZQYobGiQMjSc04I32gKa8AqYhTSGNIkwZocYQ2RUCjlj0FjfHdKFHmW000XWF5cpJt262c0y0ek/Q5ZNiJSCWnaYa8cIPGU08PDEcIqYuVLwZaXl/0iiSFJFVk2ohiPMLrARQlCKtY3zrG8uM5L1/8beVmtSXWV52RBqxe3VzSb5zKXf18RCDqdDouLi40qBf/yuiWkEHwU0FX9V2wNFahmes3n4iOgUgp0aSsnOGU8HjMej1lUCaoV/TwOjzDL4W+BGU/n0R0Nj0wDGcNOpnLHMw6g+T4rjTHr+1uVcZxGQoohVDRcvXqVJ554gp2dHb761a/yx3/8x7z//e/HGMPa2hrf+ta3+OxnP8vy8jJlWfLCCy+wvb2NUoqNjQ3Onz/P3t6eB6k0CISa1+tOoiBvJCnLkqIoyLKMLMvq/uow8YyBI5+1rdtZ4k5xCY/jWThJhPCo4uPukQ8VVsdwi3tZg16r4wixhvCbxcVFer0eKvY5xMAlgbHoovS/cw5RG+GAdTWjIk5QZmPKPCeS3suXOJQQCGdRzqEcRDgfYXAO5RzCCUoHDovFYZxGUy1BbhLW9Bgd4DgPxFq6SReMZTQ4JJIRZVFweLhfN55SSpHnOaPRiPF4zMHBgMHBAd1ul9Fg4Ht+6AmxTJrGZGVOnEREsaIrPceGdJbxKOdGuc/LL10jL/TcEpjLG1pqneiYwuEJSQv8P83AGFrPNUaavV46WUUTRR31m6ro4+Q17LjPpwyF2/F4Q8jzOMzBrGhDG8jY/Dx8FhRLM+8dUhDtcPdJJ3acJElSh7yNMQwGA77whS/wd3/3d+zv7zMajfjYxz7GBz/4QQ4ODuj1emxubvKd73ynVoCBURC8sbGzs8OlS5e4dOlSzSkQju3NFEU4jQRu8SzLpsoig7SjSWGu/Lg4KOo5Ws+jowbuiZU71X9DNUQoY5x+qCciVYxUcQ2a9aVL4sh8nhyDH0opRRrFWFtQZofofEgkBM4aImOIrMVpR4ok0o5IOhIDwkKpPUVzhKhIxUBFUdUGW0AkIYpAWoywWCER0sMBBKEHpwAUcazoJx53kOe5717pvIEY2DbTNMU6TZFlYDW21AgHUaQ4PDxkPPAA4dFoxO7uLsI6dFGCdSihPHU1nq42Uoqb29tceellKOf9Vubyxpamo9tc+8QMR2mW83wkVdAaP0ThA1asLMvpcZoOTGU4nMb4jk7CFtxKZp1YyNHO8vydc3VOur3f8GoCCpsXJ4Azmu2JX4mX3qwxDR7diy++OJUfHwx8q8+VlRXfzKfa93A4RAhPwtTr9RiNRgyHQ5555hmuXr1aK8m7gXjpOAlWcpNjvHltZxlOp4kmvBZyJLUxI+UR/t+MKBy3TbUBAeswaz9AjVEI30VRhIg88llK6VMsYSwHQknSKMZ0U5QRSF0gyhwZKazRxBh6SpCVJSLX2NEIZ1JEXtVm557gKCqdp68WAme1TzNawFisMQjjcGgfXbF+/7qcRIQkjlQon0pAY0pLmXljwWhNJCoeBe2bWxVFQZ7nCOGIIkWsIrIs84uZEIxGIw729lCJP++oqvXORjlJHBOphH7a5+WbVxgeDkHfXUb3XN6cEhR0FEV1ylY4O1UW2XakbQA1ttdJ0daxkzU4RHfb6+8rcWCjttK+HTkuXTBrvLYHOStCMMsQaG/ffm9f0FtJOzoR2nymaYpzjt3d3TpnPhgM2N7e5syZM7z97W+n1+uxurrK5uYmP/ETP8E//uM/cu3aNR5//PGKdGa6quJulKZhEAy8ZkitWeMf/t+MwPy45TRG6K2+mzImgsEsPZfBytoZ1s/eQ6ffQ0SqTqdYa8E4FB6LoYT0etz5EkgpJUkUE0cOaUpiY5FKYbShKxRpJLFFQVcIZGEQaJJKsVoNsYqwriQxPvqRGEit5yuInUAagcD4uIGUnnnRVbgQvJfSUQnSKNAQi5g0TjCljxiUWU6eZThjKYuCTidBOEM2GlapDIuxJWUJ1hrKMsdp47tvak0ax3TTDqnosF/uYZ1j6cwCwsDw4BCT++drnnqYyxtdQuqh0+nUZeOipcCFmI4+2GMwg95+mKxHwTlzzjUM9Ulkvs0GexpMH7TKI0+zUB+XagjvzQOZdRBNb7tp6dQlYxUN8CxjYVaI9pV4oiGy8ba3vY2PfOQjCOGb1iwvL3Pp0iXe9a53EccxcRxz8+ZNfuZnfoZOp8N9991HmqY89dRTfOADH2Bzc5Pr16+zs7Nz4vW5myRMyDY9Nsw2LOHHF1FoR7va35001+u/xUrc9AQAACAASURBVPRvwudixrZCCC5evMj999/P4uJibVxaXF3rbCtwopACKSRgwfrERoRDa0t+eIjJM3qdFKQkFiBUjMkLEgtyXIBxVfmkJC4tibBo4+hWoKeulXSM8HgGIYhxOOs8pkEplKoIqJxv4R3HEoXC5oZcZMRxjEo66FxzuD/AasHuzR0kgjSKcNpwcLDHweE+zkJRaKzVODq+wiFS6LLAmpLDgwNcbMiGGbFK6KgUk5d04h7D/QE72zuYrJhXPMzlTSUBGN+MQB6Xlq9TmzP03nEpC601RVHUEYawHp8WMzdV9XDcF6f58ayFMEjTS2y+mpUKs/bXNgzaYzSPY1Z641bSbBX9yCOP8MlPfpLvfve7WGt56KGHOHv2LAcHBzzxxBMsLy/zjW98gw9+8IMMh0MuXboEwEsvvcTP/uzPorWuIwghhHTcsdwteIVgIIRr02zuBUcn+p1EtF4Nac4h//fpHqJjjYjKEwjVEJLGHEawvLLC+sYGaadDlud41mSLwaCStKreAOc8AMn3acD3RHCWcpyhM4fNS1YWFil0h3GeE8cx0vp5LY1GFo7IGE/Qoi2JchhtWVUJTkBkJXHpkM4ilakgGhZnLFZqzx0brosUlMKgRY4xjjhOGFqLHmsPXBzlKLnD4d4+9128yNrKOje2t8EKhgdDjKnYTnEsLS3RSWPecvEC48EhV1++zN5gB4tmf7hL2o3B96disDegHJVcfuFliqz8sWJZ5jKXV0vaa18To3BcOjT8/1YSIrhADWZUMp7Sv77KsU6mHjvWJJvq2lUPtyezLJPwIDcBis1wdE1r22JsnD6R2VUPMy2t21S+odIhdIpcW1vjySef5Mknn+TcuXO8/PLLLC0tMRqNuHLlCp/97Gf52te+xmAw8Bz9SUIcx3z0ox9FSlnnm5tc3c1jbH/2ZpdmiqHZCbTZzrkdnj9t1cNrfcx+7t15lUrwEJrYBgCBII5iX/VQpWOs822orTZ0k5RIKZyeNHIpdEXzHEUI4bDaonWJcJLVhRWM0xwMBz4CVqd5TL0A+VxlTKfTYZgphJQY6zEL4HDGt+eWApzViFBD1bgVzoHTFlOVpEolyUYZY+exOmVZUlgPZnzfe99Dr7fAYHBAnufEMqbINUmS+E6Z+Zh+v8v999/PYHjA4WCfosjQrmSUH5L2UsqyII4Tbmxus9Rd5srLlzF6biDM5c0lUzoPjui/sA1QN4NqrpvH/Q0BVG4oCzOlK4W4RT+dY/RX3T3yTry6pjEQMABt/oNwoE3K3lmGQAhbN6sq2qkI4Eiu5bQSIgrWWjqdDlmW8eUvf5knn3yy/i7P87pT5HPPPceLL76IEB5o2ev1ahrooihqcGT47SwrsGk0naQM3yhRh/Y5wYRoSAjBwcFBXVnSvN/hnsIEKxKMiOb3zajDkX3d4vI4F4gRjk8ntOe5ECeXRx67H//jY7ex1k66vQmBxREj2Vi7h16vx7Vr11haXMQUJZFSoCRSSLTT6AoUa61X0M65ykhNyfOcG1s3fKqitCz1l9C64MzKKlL6aEQNQFTh/mj6vbQmWarOAqwj0LiHaEbz+vv8qAPrj98InypZ6i+hVOwNGAdGW5L1Dc6vn6Nmc7T+WNJOjLUGqaDIRqwuL/KhRz9IkY1ZWVkhSSQHh/ssL67QW+hSljlaWy6ev8D1K1vkeUGT3eX1/4TMZS63lqZOdOZkht/J2jSJBDTXxiDWOozxJc6j0aguVw7p9jYFQlPnHLf/qYjCK/Xo6sWkVRI4S9n7E5nGKLSNhdMq1ObfzTFudQ7NPE2zBWdAY4cFOUQIwkVOkoS1tbWaFGhpaYmHHnqIf/mXfyHP83q/xpg6DdEG7jXzRMddyzeStK+9lJIoiiiKgvF4jLWWM2fO1EZBsxNnMCBDiWATxNrex7/HdXmt9+PTEQ4NXLhwgYsXL/Lss8+S5zndbpcYWZUyWXRZYirq1QkFtJ+rSsYkSQcpI0/qlAisNZVRJtC68FUNFWGLcAKE9ZkEa4Go+qzyLqp1QzpbUV/7fhHSSZz0yZOmGFy9nWtQXktRVSbZEDVSngvKNh0JH8VLkghZEctEsQSh6HQ8AVe/20MtLSERdDo9BgcDnAFVEc9Ye3f0UpnL3SnHRc0n3SNP1nUBzNjsFhnG0toSvcIcQhQGab7frjSV5Cwl3q5yEEJMtZsO3zejEk2ZFXm40whIiAYkScJ73vMetNasrq7S6/X49re/XRMqWWt55JFH+MVf/EUWFhbqng8rKys88sgjfPjDH+Z73/seV65cORI9Oe76vNEMgtOKEKKmxR6NRnUKJ9TyhihN27MP3x93P1/ta/bvcf2djyV6h11Mq9uNjQ0WF5cpCk0S+1SE0JbRcIiUBmPLGYZ7iC44hIzI8pKswiY4h09ZWEMcRdR+twiG6qRCyOjZxpiA+iUB4UTdxrZ5b2IhILS9FhM+FVcRNOVZWY8ppfBobecZ5urOq85UvSRAFwWl8aBO5wx5XrKYVF1FRzkvv/wyWZZhrGNmo4e5zOVNJM1oXnhvGgqT74FGT4V2yl4IUZfqeyes6vUwY+kLy4xzU9jsqe/viEehbf0ct6DPSiM0tw+ed2gm1N5HM7fdZn4M4zffT5Lw+9BzoN/v89hjj/ELv/ALnDt3jm63y6c+9Sm+8pWv1Dfpne98J7/7u79LHMdsb2+zvr7OYDDg3nvv5ed//udZX1/n0qVLPPvsszUpUx1Sap3nm1GauSylFFmW8Y1vfKOOKoQ0UUjTNNkr25TNr7USPw3+4LXAlNRhRgG9Xo9Oktbz2RgzKf+jmqOxqIGQpqKnds7nHYXwHAQ7Ozv0+32KMiNJYooiI4oDM9vEUPBUsJWxXnWQrIlXjpxrK0cpp9cGZ1rpCcFU9Awna4+mHlFMasONMYjSeaprDKX2aUAhBdbiu4tmZdU/ZcyVq9f9UigrtupX42bMZS5vEJno5qOft1Pc0Ow86RiNRlMpYOAVP0CvmEfhOAPjOArn5iuEqJvlkbPGOumYTrtdW4KyllKytbXFP/3TP7G1tYVSir29Pba3t2vPNyi5Z555hs997nNTx/zWt76VBx98ECEE586d49FHH2V3d5evfe1r/OAHP+DmzZv1wti8LuF43yxRhWAABUXR7XbZ3t7mRz/6ERsbG2RZxvb2Ns45lpeX2dvboyiKmpGwLg/iZEPvtVDer5W0769zDisFojLZFxcXWV9fZ3V5BSkl41FOMRrSSVMsDiVl7YGDRRjfntm4CQ4kz3Nu3rxJWZbkxRgpPRGYtRpRuw22XjSklEhFZSg0j3U6teDb2B41vOvr71wdTQj4EwBjqmZVkaoNholhP4m0hXNK4hghPCOjEIIoSXHA5o2b9LoHnFlfZ3Aw5Nq1a1X1zKt0c+YylzeQTPTpdOohiHMTIHjQN0FvhXW2mcJ4pRK1lfjtSttgOO4Vvm9uNwuj0O4g2FQibc9zVoritBcjz3OeeOIJ/uzP/sw3z6mMl7Is2dzcrMex1vLkk0/y1FNPoZRibW2Ng4MDfuM3foPV1VV2d3dZXl7mQx/6EGtra5w7d45vf/vb/PM//zOXL1/m4OCgvokhlfFmkuYkFEKQpinb29sURcHW1pZvoapUTYcNTNFcx3F85J63gZJBhBCTONlrJHdqkDTnc9tYCP9b7HZZW11leXl5QuWcjX3nUhljqhCgvwbVWAKcdUSB38Bq9g92iRNVGWm24nUvGwfT5Iv3hpm1WfuIW/8/uQ2tCoaEEKhokk4KhoK2VaWLaVe0+E53QnjMRCQV4LAV5ieKExCK/f19ysLQX1jmxs2bbO/cRIcoxqnvwlzm8saU5roxpUNlWA9mr5XN/wccXdA5dcrPWpR8ZUUAU6mHO5FZaYDjjIVmuqFpINS817dIhdyJddQ8zhs3brCzszOlvJtpEb+w+u+CZXb16lWEEDz77LN885vfRAjB+/5/9s40tq4zve+/9yx34+VOiZREkaL2kWVZixdJ3uTdHnsmniRIplOgLYI0RTIoAgQBEvRDG6ABJp8aFElRNGgGMNp0Bsh00Mx0VrfxjBdZm2VL1mqRlEiK+77c/Sz98J73vece3ktSi2fsKR+DvtTl2c+7PO//+T//59Ah0uk0w8PD7Nq1i1gsphUfl5aWWFxcZGJiYpnu9ufVog05/LtlWSQSCfbs2cPIyAiOI3PtM5kMi4uLQKXGxi8rN75a+1np3awlZAFopUW1ANBJBoGjoDgA8XicRCyGG7TlYiyGE5IXdwMHwjCo6PCmMHDcIp7vsLS0RFNDI7GYjecRhDMS5XsTXgVm6eNiCvDDykV+1KGp3vcUSOFSOZAZwacI0DYTq+L9epRL3woRw3eCAhRBoatwuqwQUoTGikmxs0wmQz6fBxHIOviUq+yu27r9f2B6jBWV30H1MUxJN4fD/eG/BUdY6YxVv41wINfWC6ODSLWJo9Y+6jN8E9VQhGohjNXOvxbnIXyt6t8qtVGlPYavMczkV/UfMpkMly5dolAo0NbWxubNm9m8eTOLi4tYlsXevXsRQrBhwwYMw2B4eJj333+f8fFxPVn+qpl6Z7lcju7ubl5//XXee+89rl69ypYtWxgfHyeTyVRIb4edsbVOxJ/WtfssR6eitiZ+g8+KVS7llCmRFMuyyGezeAHCEo/HkVciwwwikGe1LAvbUGVkA2caWaHRcaRGge9Hq88BmBB2eH1flphGTvCu72MgtRyiSIIhMyIx/CB0EmwjTAHCBN/FJ8giCvEYTGFhmvL6hOHj+mXH27IshCcdI9cpBuTe4FkbBqZhYxWK8noDxcZCoSBJkZ6/rsy4bv8fmYHvLx8Xw2hrtZCCKgRlGLIon6oeaZoy6wjv7hbYoayHsPexeo+s5hREHYa1TvbRGw6v6pVnFA5T1MqKuBMLOxeKRxAWTVKrIs/zKBbl4NXY2Mhzzz3HqVOnmJ+f5+OPP6a7u5vbt29z9uxZfuu3foutW7dy8uRJtm/fzm/+5m+Sy+W4fPkyTU1NfPDBB1y4cEGXX1amBn9V0bKWw3MnoZVPz8I1Oso6CIZhBLrlsHXrFp599lmuXr2Kbdts27aNGzduBM/RxzDKjmI+nyedTuvYWjRDxvfL6azl9XjZpLctqv67WujC8T0MIYsSVUfBgo29iFMQ2Va3Z7+S2CeECLjIEQ0HIXuVBxSBjR0dpNJpBgYGiMfj+p5jdhzPcckWFrBNi0Qihee4umCUdBxigIEhYqTqGjFNgesV8fSkX+YoVHRl4eFRZk37QmZlYAB+peiVH2yjQX8RVKrzPHzhaYdIYJSjQb6PYQiJUgTPEKkkAYDjhkTJhI1hWnieg+f5sraFL4hbcUzTopDNsTA7I5EMEbC7yyTvdVu3z6WpMdw0JMo6Pz9PY2MjpmlTJgB7FeOfGvui6KvcJoDaUPo0MsMol8uSy2WwbCNYhFiS50R4fFAHKn9Wk4r2qabMKNbutleb2CtvYmWU4W7t0155hgmPpmnqsMMrr7zCl7/8ZcbGxkgmk4yOjtLf30+xWKS3t5fh4WFOnDjB6dOnefLJJ9myZQvFYpGWlhYef/xxZmZmmJycxLZthoeHyWQyWsEQqEAzwvd6J4jJL8IkPO3pa1dSoWqF6/tSqTKbzVZkgEQVGJUz+VkJx6z1OmqiZr7saNUcWSFkSmHJdYmbJps3b6alpUU7hoq8aBgGhhUMCoFiI4BlGGAYuL4kNspLMCp4H/I4UHU2FQGW4QeOlkIzBdqxWcv9e0HB6WBX/Sn3VRwcNaMvn9ll1wp/JwCZ8eB5DrZta32TbDaL666nOqzbr46FuW/ZbJZsNovv+1i2HRr/TYSo1Cfy1jj2K7VgFeZOJBLYwcLC950K9H6leSVKZL4r+YU7je+G91tpYvhlws9hSyQSFAqFisqG27Zt47XXXiORSLBp0yb279/P7t27+fGPf8z777/P1NQUZ86cob+/n46ODmzbZmZmhtnZWZLJpC5JfeDAAfbu3ct7773HmTNncBxHaw8o5KLW81VOy/2yKKqz9v38Ck6hRGVKlEoFisUixWKRbHaJTGaRYrG4THRLOgtugC5UhiI+K7ZaCK3W36JIQtSKxSJmPEFHRwfNzc2USjIVUAiZPmoiMAPdA8/zdPU337ZlTQi/rMchYXlDO2hCCDzfoQJR0BcXrDi82n1vLeaLcgZD+L5rhRGjZprl88v9yoOVImupe8nlchX7CsPQ6Znrtm6fV1Ol5PP5vO7fCk0uKw6XZe+lrc7LU3MEoCtHlktZ+/rcUN1JWGn+vetaD3cK/98vJ2ClkMX9snw+XyH8FIvFePrpp9mzZw8nT57k137t1zh8+LB+KV1dXXzrW99ifn6eiYkJxsbGiMfjDA0NsXPnTo4fP87o6Cjd3d0UCgVaWlo4cOAAHR0d3Lx5k1OnTuH7smDOwsJCxbWEX+j9vM8oZ+Rujq0metOsVFrM5XIyHz7oBKVSSa94lQJjNVTh03YUovcYnezU52rOwErfh1GT6LsTfplslE6nSafTQJD54cuBwy86OhTh+z6FUlEiFepYokz4zWaz5HI5stkshUJOchwCkaRPexlerR/C6tLqUeJq2FFQn2rglP0wiMV6nx1Ebd3W7V5M9p1KocHlYdDlDvGaOFKBs5DL5chkMrpvhvVsVr6u6nZPRaGUrdSBo+TBz7rF43GNJihzXZdcLsfVq1d59913+Z3f+R1isRhDQ0Nks1keeugh5ufneeutt8hmsywtLXHx4kV6e3t59NFHGR8fZ2lpiR07drB7927effddSqUSzz33HIODgyQSCUqlElNTU1rVUEH2YdLKSvLPvzjzKtAEmYYjiXmGCfGETS6fYXhkiGIpj2UZLC0t4DhFTFNUOAphHgvc3zZyJ8eSXIPanbBWB406W2oAiJae1v3Dh3gsjuu6xK0Yzc3NxONx7UAZhoHnePrfAE5RMpjt4BrK4mQOpVKZrBQ+nz4ZMkRU/jcsZzUrh3htzyv8LKJhMd+XIi9r3T/8bMKDZiKR0IiJFyZfrTsK6/YrYJKMXK70WI0nF+63vu8HNKFKNG415FkdSyLjyzkOd+J4W2sdIFayaoNorYtYyXFYy+D+aRP6olCQsu9+97tcvHiR7du3c/HiRfr7++nq6mLDhg1MTU3xyCOPsG/fPrLZLGfPnuXDDz9kfn6ekydP8vHHH7Nx40amp6cB2LhxI1u2bCGRSHDkyBFOnDjBzZs3uX79Oh9//DGDg4PcunVLe4ThCfV+pRKGnZC7NSF8TFPI4kC25HPE43FyuRy3bt0im83ieR7T09NaISxMUJXHqCw//suyajwbqI46qN+rbiuqk3PlL/J327KwgLa2Nurq6sgsLmE31svsBVScshyW8X0fYQaoi1uOcfq+r8NVEPAUtMxxJPygCj8RXVUsDyWsZDr9M4Io6JoUa3Bmo+9c/VsNZLZt6xCWug0RwLXrtm6fZ4uOucpJUChhuRaRqovjV/QXdYxqx4VKETSoDAVG++Zqc3T42PcFUah1oujqI/xd9G/Rh7GSrQT/3utkoyBfJTesihrNzs7S19fH8PAw165do6enhyeeeIJXX32VCxcuMD09zVe/+lU6OzvZvn073d3dnDt3jgsXLjAxMaEn/UKhwIEDBzhx4gR9fX189NFH/NN/+k/p7u5mx44d9PT0cOXKFc6dO0dfXx+zs7M6L/Z+290ec1mjFV5Ioc8hm3W4fXuIpaVF8oUs4xOj5AtZ4vE4nu/geqUKwqi6FpVvX5nZoH5fG5oieQKr20o8G4kw1N4v2qbDx6vl8IQn87hl4SHbVlNTE5PjE9SnZelpYQeOlC+hQismyX3ClFLPvvARhsD3BYVSkdHxkYrqcIoDIKrxFChzDNbMT4nmeora9wZrCD04btW+7gpHh2USsTiZTBbXcTCEJEAaCNx1QGHdfgVMIZha9pzq6Jzk9FWOS7XHlsrjlJFGWZFWiOU1lKpZrW2CKj0qzYKAFX3vnvtq4Yhqg+1nxdSgu3//fvbt28eVK1eoq6tjbm6ObDbLzZs3mZqaYnBwENd1GRgY4OGHHyaRSOgaEM8//zwDAwOYpsnevXuZn5/n0qVLDA0Ncf36dfr6+kilUuzYsYOGhgZu377Ntm3b2LZtGz09PbS1tfHBBx9w9epVbt++vYzY9cs09W5dVxYwCnvCKmQyOztLPp+nWCwyPz+vFRrDFTuh0oH8NIWXwivXalYLUahlq3XeWua6LsKycDyPdDpNY32DHjBsw0RYhmYsK+EuVSpWOYyxWEyHw4aGhjBNk1gsRiqV0sqMd+soLLv/iKMgHbHKkrhhjolt2yvevxaiijyzsJaGlFOXCo0yZcz9lVM0Xbf/P01O/gYqrVq1d7VALY+Hd38Ox3E0UdIwLGK2qWvKrISYrmRWdThjbc5CNbRAPYhoJUWVI6/+Xm1QVttUu4lovH61lcvdmtIz2LRpE9/4xjcQQvCDH/yAiYkJhBC8//77DA0NsbCwwOLiIt/85jepr69n8+bNjIyM6IqUAMlkksOHD7N3714+/PBDXedgYGCAhYUFEokEiUSC0dFRZmZmKBaLNDY26tBEPB5n165dvPvuu9y4cYNMJqMnETUxq8lXfar34fu+TpO532ELIyjQE54kXdfB9z2tRnnjxg3N6F9aWtJKe0IIfR+pVArfd8lmlzAMS8fgq4UlwkWGwub7fkWvisbbw7C2/L0cIgg7DqvxENQ2YTlU+SzKz9bzPB0iqHad6joKrovvumzdupVNmzbpuHwxl8cURtC2BfliUV6rYVByXcxA7trzPAzLoi4e1+dW4ipl5YPoABCkWSGW3VPFfdZQZlzrmLCao2Do41YfoFzXw3U9FuaXAueodibQuq3b59VUOrIKO4QrC0e1EiRqu/ox1f6xWKxivpXHDsYuIvNqaN/a1wqWyquWO6+c2rTsABFiUjWS0t0ca6VtVoN474f5vs/v/M7vYBgGf/u3f8vXvvY1stmsJln19fXR19dHJlMuWvOd73yHc+fO8du//dvs2bOHf/iHf6C1tZVXXnmFd955h1KpxG/8xm8wODjIRx99xNTUFI7j8N3vfpdLly7x9NNPs3nzZmzbJplMsn//fi5cuEBdXR2HDx/m7NmzvPnmm1y7dk2nb6pMgmi2hHouyklQDVIpT96rqXYcnoCVV2wH+cCtra309/eTTtfrctMqDqe8W1ki2deTX7j0ePg+1O93gj5Vg/GqxQf1v1UsfJVTRCXG1f5Kc0MdQOkpRNush9REsEyTuro6rYPglaSGgNJNiEKS0WcSRUfK97jy9a/0DOW5VtpmdWdBhexqmakXArUdBZUl89kg767but1fk/2rHIp0XZdSqSRTp1dZANfiUekFEKFFixCIYOGh5gAR4j2Vr2V1u2eOQnSyrnYjnxazfbVruRszDIONGzeyf/9+9uzZQyKRIJPJ8OKLL1IqlRgYGOD48eP84Ac/4L333sPzPCYnJ3VaZD6f59VXX2VwcBDP8zh69CgvvPCCzpt/8sknSaVSDA8PUywWGRsb4+233+bq1av85m/+JgcOHGBkZIRkMsmePXuYmJigrq6O119/nQ0bNvD222+TyWT44IMPtDeqnAQFSStPUhVfUs9/tRz3tVoY2VGQsYLHhRDU1dXR3t5OoVBgbm6ehoYGZmdndV5vqVRiKbNAfX29htjz+WJk8itPKHfyXsMIQ7W2qTzze20r1ch4QohAHFk6Cp7wql6D53lgmqTTaTZs2KAzbRKJRNXrEkLoCIDWERAewjDwgvikSVmHoLotV7Ss6Ku+HLzK3XNtx4naaqiVWOZoLA9BVJStXnbe9RDEun2+zfel2qFCAqGS21PLYV8tnA/o0G4+n6+QSI8uLKotPFY6T9lRWEmgfhWLhgWiA+haB+W1OBGfNgTpeR5TU1P85V/+JUeOHKGrq4t4PM7Vq1e5dOkSTz31FDMzM5w5c4avfOUrjI6O0tfXx8DAAJlMhlOnTnHmzBkaGxt59dVX6e3txTRNvvCFL7CwsMDY2Bgvv/wy+/bt45133uGNN94gkUgwPDzMG2+8wZ49e3j99dfxPI/e3l6++MUvUigUuH79Ok899RRHjx7l9OnTZDIZJiYmmJmZIZfLSfZ8JgOUBXnCtStU2dH7YeFJxvcErudIBT1kuMW2bdrb24Oy3VN6ta2qZyrvWQkGSRKeWyGhrexO37eE6daWPXMvFkUm1MRm6LLv1RUaEYKi42Agn9WmTZtoaGigkMvKrJA1Xnd4BaHOd6f8ik/DVndGV57oP6sCXOu2bvfLwoivQlpVevRq+6x+TIdCoaC5YqpeBFQSvVc6XjUn4r5lPYRXJ+GOHhaUiP5Uu7jo50o38mkMJIo8dvLkST744AM6OjqIx+MsLS1RKpU4d+4cHR0dHD9+nI6ODizL4mc/+xmXL1/mzJkzzMzM4Psybe3SpUs0NDRonYR4PM7IyAgdHR1s2LCB119/nS984Qt6/1OnTnH58mX6+vp44oknSKVSJJNJWltb6enpYXx8HNM0ee2112htbeWHP/whFy5cYH5+ntnZWZ2Tr7xK1QAdx7lvaAJUNiDTlMV/bFtW/Bsfn6C+vp4DBx7ixo1eYrEY9fX11KcbWVxcDMIlsgBSqVSqqKVRHWq+u5VktbamOApVt2Ht6bnh36NcHFXPoNZ+KkPB8zxitk1zczOpVIrJ+TkpwBRFIKLpiGbgiCPwfL/8dAwQxtr6w3IkIWzRdhL998rvYbUBbfkjjo4DVa5x3dbtV8TCQn4+fiCWVsBNpXR4+G4sPLkXi0VdLE7KvZcXdrUQv1pIpjIrPBDcy2pdHTTsFIRFVKIFoqrtW+2zlnMR3eZ+mppcPc9jYGCAf/fv/h379+/n3/7bf0symeSNN97gD/7gD9i6dSujo6M8/fTTvPjii/zFX/wF7733HrZt9S35ngAAIABJREFUUygU+OCDD+jt7aW7u5sjR47geR7PPfcczzzzDHNzcxQKBR544AEaGhrYvHkzk5OTGIbBtWvXeOutt+jo6NAv9uDBg/zRH/0Rt2/f5oc//CEPP/ww6XSapaUluru7uXjxoq5oqWL/4UahOAD3I+5bbiflTBnlNExOTtLW1sb27dtpaWmhv7+ftrY2+vtuYZqmFuSxLEt7vtlslng8qTtJuB3eLyLbam3ubo9pGAYiqPnoeR6OVyaUVtve93wt4er5PvF4XGc0mKaJ61V3NKKOuLIyZ+LO7iPMm6h1vb8MU+12eehh3dbt829hjpNpSAVFtfpX43bUwiHTWv1UzYNKbMl1XRKJBI7jYRompVJlxkN0jI3+Hr2O+4IoRFdt6jPqJIS3rb7aq/23lW7qfpoapBSUr2JHFy9e5E/+5E84ePAgu3fvZmhoSIsypVIpBgYGMAyDLVu2kEqlSCQSDA4OMj09TX9/P4ODg7S1temMiSNHjrBhwwZmZ2fZvn07ra2tNDQ0cO3aNfbv389PfvIT+vv76evrI5FI0NfXh+u6HDt2jObmZr7//e/z7LPP8s1vfpO///u/x7ZtnnjiCf7u7/6OyclJLMvSq9xwWuK9myLDuHpQDyMYiUSCfD7PRx99JDXGXTANyYRvbW3FDyZH5cQoVEF50zVj9Hc4Z9QiM1b7+922I3X/4XYaXhFUJTMGHBI1EaZSKerq6iruNfit4lnIEg3+Mrmkcsgvcl9BHmJU9sCP7KdGoLLDoLZcjkDdK1my8gpW2MKvzku5m3awbuv2WTPf9zGC/j0/P8/CwgLtAVcpn8+v+Riq/yqkVM61dlBrJ7uMBB1GM2otnML/DvfBYFQzVl+P1NggOqHXYmXWuqBax1vJSVgtjHEvpuLoKt6vJgPLsujr6+PWrVt0dXXx2muvcfnyZbZt28bx48f527/9W0qlEv/hP/wHlpaW+I//8T+SSkkRnYmJCQDm5ubo7+/n1KlTfOlLX+LrX/+6nvSTySTHjx9HCMH8/DxPP/003/72t/n5z39OoVDgwoULDAwM8Pbbb/NXf/VXNDY28q1vfYs///M/55//83/OtWvX6Ovr48CBA/zxH/8x8/PzxGIxCWuFUm/u1aQ2fyXzXjmFKp//k08+YWlpiY0bN7Jjxw5c1yWZTFIo5ti0aRP19fVagU8IoTMlpL6C/FHnkkIhZW94JeBb10RYgcyovxERZ+EOJYzV8wynSRqGgY2FAhZd4eHp8q8+BiYYMlzg+j4xw6CxsZHmxiaZ8bCsDoIA38cXyHLLoItOaX348D14fgi7F8u9hMh9hD+X9yF1LTLTQVUMvVPk4k4tWvej1ipo3dbt82pl517qzczMzJANuErlcVqVj66+b9lUKrmhx+FiscjS0lJAiDSxTDmGGoaNXwWpW8v8aT70zIk/i1kmXsFhqP8m08Nj4PuIoJxs+ZAGrFBsJnyyaiGHlSyMPkSdimoDh1rlq4E6l8tp6WV1/vADDR836lWF48zqmOF7CceUlc3OzjIwMMDt27dJJBI6zS2TyfD222/T1tbGl7/8Zbq6ukilUqTTaZ2ZoEIaly5d4ty5c6RSKZ544gkNwR85coRNmzZp1GHHjh1MTk4yNTVFsVikr6+P//k//yeNjY0MDw/z2GOPcfnyZW7dusW+fft499132bt3L1/96leZm5tjbGys0jO0rGUFQqqFddaC3LS3b+DQoUM4jsPQ0CCWZZHJZBgeHqapqYmGhgZ27d5Jc3MTo6MjGIZBLpdj69YuHnnkEYQQDA4OkMku4fs+dXUpxsZGWVxcCFbm3rJzC+Qc6PoemIYsmmQaHD9+nB27dpLL56SWQdAGLNMM6lCYMqavODPBj6HamCGQZRqkI6Q+K38EwjTwfSPoHQLDMGUn9cBzAhlj3wPPx/NBYAQ/weDguJhCXkPcNCkUS3z04Udcv3aVpqYmDOHjug4oPXjV7fQ1SZU12fl9vJKDKQxidgwDI+ieQfvWvbj2T/RdS/KThwhxQpWjZpoCz3P1NuHtyttXe27lH+EHN1TDiXEch2QyST5fYGJiItR2yw7quq3b59YECKNMRRJAOt1A59YuTMsGT/ZBia56lDwHy7ZlcTRcTOTOMdsG38d1HExDjgxmMFhMT88wMDCIYVi4jkSUTdvG812gklcF1cP30b+ZDz1z4s/ipo1bLDLY38/0yCjg6qEkNG3rAWvZvVc5UZSXEN02ymWohhasRoQUQui63mFHIQpdhvep5jBUu0ZlUfELtU8mk9Hx+MHBQc6fP8/v//7v86UvfYlvf/vbjI+P85WvfEVzEZ5++mm2bt1KLpdjbm4O3/cZHx/n/PnzTE5O8tRTT9HX18fMzAxf/OIX2bBhAwMDA7z00kscPnyYWCzG1atXSafTlEol3n//fWKxGA888AAzMzMA9PT0MD09TW9vL8888wwvvPACtm1z+/ZtjZB4XplICOWUyrUgPfKz/LNp0yYOHz6M7/sMj9zGtm1mZ2cRQvDkk09iWRabN28mkUgwOTnB0tIiuVyejo4OXnjhBa1DMTExQTyeCMiQ4ywuLmJZpj6fmqQJ/u/5vqzPbhjkS0UwDI4dP86OXbukoxA4ASrTQqVtVmtfqqSz/ru63yrPwFcIB2Xyo3I0DELiUEGzMiKyR0IIkrE4juOwtLCAYVnYls2NTz7h44sXKBQKxGMBsqCRi2BK9xXvUKF2si27Jel4KudDCJmiuZYQQbQfKidcPS/Z1pXj7GthL8uyZMXLkPjUWrkOGrmp4SgIIdNlC/ki09PTeJ4Kd6xnQazbr4CpJqzGCGFRX19PW1sbyWQSQwhk4Ui5YPB86Ti4rkOpVMSgLFqo5ibP88gXCsH3JuPj4wwMDAX8qWABrsYNli+8o/Ov+qwYJx965sSfxUwLt1hk6OZNpoZHkPptd+8oVBuAoieuNVCFc/7V32ptA3KwVIhCLYvGqBXkXauSloLRozCPWoWHz9/b28snn3zC4uIiZ8+epbGxkUceeYS6ujpu3brFjh07+NKXvsT+/ftpbW2lq6uLfD7PyMgIvu+Tz+e5fPkyP//5z9m2bRuFQoE333yTWCzGSy+9pAsq7du3j46ODq5evaoRjE8++YQzZ84wOjrK4cOH+a//9b/y8MMP86/+1b/CMAwWFhY4evQoDz74IJ7nsbi4SCaT0WmIivgCkEqlVhXLKb9f6RFv2NDGwYMH8TyPkZFh4vE44+Pj9PT08Ou//uvcunWLmzdvMj09zY0bvSwsLJDJZGhvb+eFF14gm81qHkcikSQWi4UcBUu3peCs+v8+1R2Fnbt3k8vnEWYZzVJpR9V4MqZpYkSdz4qzRW88+J8oIw5G4DQZwXOxLBPLNDFMOcl7wcpbTrhQyEktCT8IZ5mG4OOPL3Du7FlZVTIWEFF9H2EYYICHr5MTjCD/UgTpl0qgyQ7qzpevdTm8KERlZkkFdyKY7Kt9p/qfSm1VlemURsdakUN53as7CkIIisUS09PTuG65Wum6o7Bun3uLTKwCOdc0NzTS1Nioyc2GITAMAepTb20Qj8UxTQPHcbTj7gVkSMMwGR0dZWjodtAv5Tzm+QodX74orrZQD/9diPtcFGp5/GTlbe+k46+VdBa+hlrXoxQNoVKCN5ztEHZOwkSQ8OSqrFCQMKnneXzjG9/gt3/7t3nhhRf4+c9/jud5HDt2TEv1FotFvv71r7Njxw7+4R/+gYWFBYQQDA8P85d/+ZccPHiQI0eO8MEHH5BMJuns7KS+vp5z587x8ssvE4/HOX36tE7XHBgYYGBggI6ODjZu3Mh/+S//hUceeYT6+noKhQILCwu8/PLLHDt2jG984xucPn2aW7du6eejJoNsNqtJj+H7rs7ClZ+KwKiej1qNSratw+TkJLdu3eLhhx8GoFgsag2FTCZDKpWiWCySSCS0UNTdWiV8vnx1q9rPSsTGtbQvzXMInoHnK0GrIOwVkAAFAk8s5xwYAVJSdBxs1yWdStHS2ooZs1mcXiSdTmk0IXxty++1LKgVi8VWTatSx6nFrK42OETbgGEYOgU3yqeo9lzv1pRMuWVZFIvlvrbOUVi3z7uFww4gx4+FhQUmJibYsmUL9fWyiqznO/i+iSE8PM9BCAvwER6yD+Jp4qNy1MNoYCwWk33RV8RpuZ3nVnIUqiHp4bFS9XPz4LPP/FncsvFKJQb7++8YUYjCGCv9rLTNSseL3lA4pLESolAL6ahGcoOysxCuNxBlz6vvwwx9NagtLS2Ry+W4ePEic3Nz3Lp1i3Q6LfPjgc2bN9PW1sbMzAytra3s2rWL6elpZmZmdF2GwcFBHSq4desWnufxhS98gY6ODv7H//gfvPzyy7z22mvs3LkT35eTxdTUFJcuXeLMmTN0dnYyNzfH7Owshw4dIp1O89FHH+G6Ls888wyGIT1RRShcWlrSK+9qWRHRgV8IWesBoL19I4cPH0YIwcjwKJZlMzk5QU9PD48//jgXL17kypUrdHV1cfPmTf0+mpqaOHbsGOl0mqtXrwbOg6z9MDY2dkeIQqFYxDAMjj0uQw/ZXBYUXBbqOGEOTAU6Fc3j1yteyk2e8CX4FYhC0LXwhVRbc90Snu/i4OIG8XzwgxWCScyK4QsoOQXsmEXCshkcGuK9kyeZnpmhLpVEGEJzJqL9TULxAt+Tsq9+kGkSs2MVGRi1VuzhTIxoCqJCHNQzUs9L/Vul/QL6uUZrc6xma0EUHMfBsmwWFhaCkOKqh123dftcmCEIQgvSBLK926ZFOp2mqamJZDIJQvY713cplaRQnu/7WAHZ3nVcPM/H83zm5uYZCyoUS3R3hKmpaXn8oGqkp5346iH2Wqb6/31DFGqdtBbDcrXvq61oo9/VcjTUcaodKxzaUAOdCim4rktdXR3z8/N6m1oCFQpVqKur04RKy5KFjQqFAu+88w6JRIKWlhbOnz/PwMAA3d3d7Ny5E8uymJycZMuWLfze7/0eJ0+e5OTJk0xPT1NfX8/IyAiO4zA6Osr169e5fv06X/va1/jCF77AyZMn+dM//VO2bt3K/Pw88Xicffv28f777zM8PMypU6e4ceMGTz31FGNjY/zWb/0WTU1NvPnmm2zZsoWXXnqJ7u5uhoeHGRkZ4ezZs1y9enWZamOtVbbvlzkKavJ1HEerjJVKJfL5fAAfF/VzVytZ13VZXFykWCzqlMiKCe4uLPr+wy1LTYjVECzZgcr1J0DyHyqOGYHqMORUp4sbecvbWbDbsuvzfZeS62IYFg0NDQA4gB2P0dTURDyRwPE9bL+6Qxs+lr6fGg53LSvXu6/+fhOJhP6767oV6JvqH+FrUX2onLVy76t+x3GwE/FgVVS5Alu3dfs8W7gtyxW/BxhMTU3R399Pe3s79fX1mJacezzXw3HKXAQTwdLSks4wK5VKjI2N0XuzH9/3aWxsZHx8nHw+L7OwrHjAxUKPFxXnp7JyazjUqLZZ5ijcK2y40mAVXsmtJT2jGowZXt3XGhzDYQKQk5kq5uQ4jp4QFXqg9PZ932d4eFjzF4QQJJPJionP933a29vp7u7mwoULehDN5XLs3LmTtrY2xsbGmJycpFgsUiwW+elPf8oHH3zAQw89xOHDhzl9+jR79+7li1/8Ij/96U/Zvn07/+bf/Bvefvtt3nrrLc6ePYthGExMTDA3N0dDQ4NGJ1pbW/mX//JfMjs7y1tvvcWv//qvY9s23//+93nllVeor6/nW9/6FmNjY/zgBz9gdHSUK1eusHv3bn73d3+Xn/70p5w/f57XXnsNy7J499136ezsZM+ePbz99tuMjo5qZGMlU75TOK6tJiDLjOF7le85HKpxHIdsNluh6xAO9dyJiSrxNgAz5DUrR8FEIIQhJ3ohMHwQno8Xkj6WpJ/gWMHKHSEq5JFVBoBfdeUuMGwlQqUyDwIyku+Db2AaFgWnQNyygzZo0ta+kfZNG7l0+aK83qA/+yzvN5YooyK2beMh+QKu5erU3uBhVH1mqrJp2ML9Uclql0olXdo8HpeDTT6fZ3FxcVkmkkJvDMNYtXrkWkzJjst+fM+HW7d1+8yZ6s/BVE2ukOP27dsMDg7S2NhIul4WizN8+aOq55ZKLq4rEUrJeRbEYrJGzPj4OJOTktMWRsSlNLwar4xljoHaTn1W+/2+chTCD6HW5F/t39Xim9X2V6uXat+HTa0gfd8nkUjQ1CTz1F3XJZfLsbi4qBnc6XSaTZs2kcvluHnzpoRzAy5CIpHQg6aa1PL5PPl8nvr6el0BMh6Ps7i4SEdHBwC5XI5EIkEul0MIwe3btykWi0xMTLB7927m5+dxHIf9+/czMzNDKpXiK1/5Cnv27OGBBx7g5MmTDAwMMD8/z9TUFHNzc/T29rJ9+3Y2bNhAT08PdXV1/M3f/A2HDh3iT/7kTzh79iw3b97k61//Oj/5yU945513OH36NB9++KF2hHbt2sWlS5f47ne/y6/92q/x6KOPkkwmaWtro66ujk8++YQPP/wQqKwCGG5QeqHto1eQaqIIhy9U7FwIoVNM1TtWsLXSTzAMg5JzZ6vRWhIBKpQQboNhqF0Y5bTQ8DUtQ7RCQkTh9qW4FHqfyDVHwzfhfX3fhWCiNw0zGChkKKalpUUWeQoH+8RygSEVHjCNQPOjJGvPm8IglUqFQg/VHYUoeqOei/pRPATbtkkkEjQ3N7N161bS6bSWhlWCWWNjYwwMDDA3N0c8Hqe+vv6e64mEET/ZTvSd6+tdt3X7vFo1hMw0THzPZ2lpiVu3bkk+m9mmU8ShjG57rgw1Sv6ODLtu2rSJ2QWpx1AoSIXXeDyuxyo5Xil0fGX0MTpm6tDDWiHLu3soy8MCCupfKT2x1nfh0EEtol14XyWNOzk5WXHTav9iUaZgzc/Pa3hcxkflhDc5OQlIPkIsFsNxHBYXF7l586Zeeak6Doqtn8vliMVi+m9q4JyammJ+fp6+vj4eeugh4vE4W7du5fHHH9f6Am1tbfzrf/2v2b59O9///veZmJjgwoULuoDS2NgY//k//2disRjf+MY3eOWVV/jrv/5rvv71r/O1r32NkydPsrCwwO///u+zb98+/tt/+28Ui0XGx8f5T//pP7Fp0ya+8pWvsHHjRnp7e0mn0xw6dIjh4WGam5t5+eWXeeedd/jZz37GlStXKp5ZWU2QYJK3EEI6B7lcTjtehiFLSBvCopAvVaAOYYdBxbsVkVE5gKr8dFi9UL2DUqlUZgsLgRMQL8MEPcMwpNZQ4Nwowh+mFZB5glRQUZkqGyZShtEN35fcA8Mvt+dwu1MhCBFqn0IIDCG1EzxZHgqhHFxDIEwoekUM06BEkVQqQUNDg3bODMvEcysHiDDpVvYdVz+X8H2q50ykwxeLRebm5kilUhXXrxwFNTH7vk86neaJJ57ggQce0PVMbNvWGSSmaZLP55mfn2d8fJxPPvmE69evMz4+rq9JoW2qL7muK0lazsoTvXIwXdelqamJ27dHsCwDx/GWjRnrtm6fNVs2PoTC17L9BuOA72MKA1MIXM8FDHx8pqem6L1xA893dJjP933cuYWKfqrCfeAFDoHFli1bGRgYAMB1fMDAdX08r6SRVD/CvQtfd/j6o/dgHnz2mXtKjwyHAMI/UXiy2j7hf6+UThnePgp5Kui/lvRleDUZTQGDsmSzirGqEEV0MFXbqv0V8hD+PXyOsLSxOobiMoyOjnLjxg2GhoYoFosaeairq6O/v59HH30Uy7JYXFykp6dHcxqy2ayuNnbq1Cny+TzJZJLz58/T2trK448/rlGTgwcPsmvXLjKZDOPj4ywsLGhkYmpqSnudjuOQSqVobGxECMHevXvp7Oykvb2dpaUlpqenK561QmY8z6O9vZ2DBx/SfAqA8fFxkskk+/fv59q1a1y/fo2XXnqJ+fl5pqenKZVK1NXV8eqrr5JMJunv72dqaopSySGRSDA1NUWhUNC8EcX7MAzphJiGWW6XhoHje5i2xSNHH2P37t0sLi1JJ0BUdgYRvD83qKYm/MqSxuE2EH7P+hg+gQMSQSu8SmdXO7Kh/8J/V4dTjoVlmGAILl24yNmzZ/FUYRhfOTCVBV0MXUbarzxO8D61M0Ol/ofruhQKBa0WqiZ/9bv6WVhYIJ1O8+qrr/LSSy/R09NDY2Mj9fX1JBIJNmzYQENDA6lUShc8y+VyTE5O6pCbGmyi6IVhGOXhYwUyo9xWok4TE+NB/6m6+bqt22fOYrFYeSUejF/hscg0BZZpB+OM7Kf1dbLeT306zdTUFCOjI2QyGT1+T01NkclkmJ6e1mqO09PTTE/PMDU1ycTkJDMzM2VEUxd7K3OZYHk/Wo0GoP79qYQe1AmiEOdKF3e/kY3VEIfwdmG4OOokqG3CIY9wzF05CUAF7F7t3OHtZmdnyefzzMzMsHnzZp566ileeuklLMviH//xH9m+fTtzc3MMDg5y8OBBnnrqKX7605/S399PPp9ncHCQN954g66uLp555hnOnj1LPp/Xao5/8zd/w2OPPcbOnTv55je/SX9/P4uLi0xMTPDDH/6Q6elpstksnZ2ddHV10dzczNDQENPT0xw6dIhjx45x4MAB/u///b9cvnyZwcFBfb/KVHUyMDSxRqkzjo2NSTKjJ0jEU8TsBDE7QdEqVkxUahJTSFMsFqOurk47bArJ8f1AkdOTjhlOCcMQ2L6LaVlacEipLvqUyT9hhj6eh4/AjQj4hIl4ymNfll/sSXVC3xCY6vXqkEwl2hBt++X2EIQy/HKhrnRC8mTq6upYWlwMvreW7Vutf4T5AdXOG0YWwvcT1j8Ir3gSiQTZbFaHHUqlErFYTGfuKLRHtfW6ujomJydpbm7Gtm1dH0WdK3zt8vfV+7ht2/heuWR5oVBcNtiu27p9Vk2NkUKIivFSoaKu6+Mhv0/GEzQ2NtJYL51u07TJ5XJkFrNM+JNMW7N6ARMOywF4fhlFLAbbaI6QqETPK7TrA1tpjor2t0+Vo1ANxqjV2VcaDO/03KudKxqPDn8XTvWqxYmoxadQ34dj39FQiYJl1U8ul2N4eJj+/n7OnDnDiRMnaGho4OrVqzz44IOcOHGCy5cvc+TIEXp6evi7v/s7zp07h23L9LHLly+zuLjInj17WFpaor+/n/379/Poo4/S19dHR0cH//7f/3vOnz/P//7f/5urV68yMjLChQsXuHbtGkeOHOGBBx5g8+bNjI+Pc+jQIZ06eeTIER588EH+8R//ke9973uMj48zPT2tn5sK0+RyOU2gUc9ibm6O27el6IcK79TV1eF6pWU5/wouV6tU9cwcx8G2bfL5PKWSXGlbCLJImWRhlJ0AKPMHDNPEE5Vs3vB7iDqm4e+ibSaqzOkChi9jfkJoilBFe9HHD5IoVb0H6XyUuQ3q/CYGra2tNDc3kwnSVcOhhnCIpFqxi6rt2RAVIYuwExtuj+o7jVgEWh/hNhreRmWqSLEqQzsOyWSSVCrF3Nxc+Vojz9bzPFnvYhWzLItSUQ56slBOEdM0iPI/1m3dPmumxnegolqvCoOrvpOMS+7cpvZ2mpqa8F2pMLy0lNXcuGKxiBeEuBVXDiLzjyjr2KgMMmVhBDM8N9WyavOaDv3etycUOtlKVs0RCHs+9wtVqAWp1EIaqp27Foci7NRUxp+WO0XRcynynud5ehIEyGazLCwskM/n+Y3f+A1KpRKXLl3ihRdeYMeOHfT19RGPx3n11VfZu3cvH3/8Mb29vWQyGQYGBjQHoqenh8uXL/PKK69o2eeuri6effZZtm/fzltvvcX169e5ceMGw8PDnDlzhr6+PrZu3UoqlWLnzp362hOJBJs3b+bFF18knU5z5swZbt++zcTEBOPj4wghaGhoCEg1FolEjGw2q8WelIiTIoMqgqiacMLv3Qi4BnV1dRXIi0IdDEOSdGxh4PoyW6Hke9iGiR88T8XliIm4Zvqq8s/RGFy1lMwKfQ5DyIqNopLI6bvBNRtBFoX8C54vpVeFL5n6QcApuD+5DUhugS/TGQLHowQYNDbV09rWzNDgLYTwMQzVzpSUtZpgazvaYbEsxZ1Q7TKcSRAOj6l91X6u69LQ0KAzHZLJJIVCQYsghXkmhmloES3btkkmk8sc5WV9ZQ3dO3yMVCrF/Pzi6jut27p9BiyMNqv+qPoMQCIWp7OzUxPTmxoaqKurI27LbKTp6Vn6+/sZGBiQc0OArCrkthz6dYLxy0QGOiszGaKfoMaT2h2wFk3A9++jjsJqVm2FHp1874eTcCfwZNTDWgn5WA0ZqeaY1PpO3adyEhTUnc1muXjxIgMDA7Kg0q5dxONx9u7dS0tLC42NjZw7d47nn3+eF198kTfffJPvfOc7NDQ0MDk5yaVLlxgaGqK9vZ2ZmRm2b99OQ0MDLS0tzM/Ps23bNv7Fv/gXfPzxx7z99tuMjIxw6tQpZmZmGB8fZ9OmTfyv//W/WFhY4PDhw3R2dlIsFonFYvT09DA2NkZLSwtzc3NaQGliYmKZpO/i4iL5fJ7NmzczOztbEaermGgCT9l1XdxgMlMTnmmaekUJEI/Lid1CYNo2Vsym4DoYlolvGTrtT/FCbNvWJEfFPwhPWmFoXHXmsDiToAzVV0PItGKZqKx3oMrHur5X4USWj1XmFhiGQTFYMTQ0NNDW1qb1JbAUobM82XuehyUqC7qEQwthlrMRye6oTDlcrqyonotpmjqMUCgUdLqs55XZ1uF+LIQUG6uvr6exsbFC3TNceExtu5qFnTjXdamvr2dychLPW3u/Xrd1+2VaPB7XwmRKZ8Y0TQ4fPkxX51ba29vZsGGDHLOCtm4G/VrxgUDWE7JjMZ39o8bKMMoY7lPRxY9CFCRH4e4zhuS4+wu0ahPzp8FPqGZh+HY5PBMlnFWP09Q6Zvj3WtBN9IWGMwTU/qVSidnZWXI5mVO7sLCgSY319fXl9Y/wAAAgAElEQVR0dHTQ2dnJ1q1b2bVrFw8++CD79+/nxz/+MRMTE0xMTGhlw7GxMc6cOcPTTz/Nhx9+SCKR0LoQu3fvJp/Pc+XKFZqbm5menubdd99ldHSU6elp+vv7efLJJzlx4gTNzc3Mz8/jeR7PPvtsMGh7Qc7uJIlEQq8mleJjIShQ0tLSUoEeRCdb9Uwcx8Fzyx64mtTCaZS2HRRD8XwMy8KK2cQ9l1gxjohZWvo0Ho9LzkIw8buuVDBUk12tEJewyqQ+0zQxXVO/oygPwPM8XF1quxKlAFFBmtTvHD8YDDxMw4DguXiOZPk3NzfT2toabBx2SquLivmh31UoQ11DGPYPkzXDGiHq79Wc9WQyWUFyhPKAFw0bqfOl02ntYCihrVrnWcnKDo+p25Nt2+RytWu5rNu6fZYszEtQbX/Xrl0cPXqUpobGCp6PgRr7pe5OMlnH9u3bKRQKMhW/ILlYrutoNFr24TLCaBgGCCLOv0JHFUfB0KVqVrLo+FgRevDXOkffoUMSXoVHJ4lqdj+dhWqhgmq/L5swQqvMKAIQ3abWOWuFNqDsqIQzItS+6kfF+8fGxvj5z3/O2NgY3d3dNDU1sX37dvbt26cLLL344oscOnSI733ve5w6dYqtW7dy8eJFLe38wx/+kL6+Ptrb2/kn/+SfsHHjRpaWlujq6mJqaopcLkd7ezt79uzhzJkznD9/ntHRUX70ox9x7do1nn/+eXp6epidncXzPI4eParRCTWh5/N5YrGYZtErhnwmkyGXy1EqlTSSEA4BqOfoui74smEnk8lyDFzlDgeTkeu6+MhVcSwWQ/gewjQwEzG92k2lUlqLQD1nJX6l2l5Vp8WSCIZy4lS8L5w2qEl6gVATgGmFCY++LvJiGst5GPKaKmP2Pr5ekafTaX3v6vp9v/y8KrIGou3RqPJd6H4VghN1zKu1bZUhEUUN1GpGPzt8CoVCRaqwyqRZDb2oZeqdxQIkQxEa1x2Fdfs8WJiXYBhgWQZ79+7lyJEjpOuSGCaYliz05JU8SsVSwN0RWJZBqVSgvj5NS0sTqVSCfKGA4xQ1KiGPa+p+6roewgjGlorxNXRRhqjKbVqLVQ09uL5PJCfyrg4MtaF7tSKJrjju1Gqt5ivjMbWvsdZ2UbJXNaeg1rHXch+1Bs1qDlQ+n2diYoKFhQX6+/u1HHRdXR3PP/88gOYlvP766/i+z9jYGPX19Vy9epWJiQmmpqa0NHQsFuPFF1/EMAw2btyoJ+kNGzawe/du9u/fz549e3jnnXcYGRmht7eXxcVFDhw4QEdHB3Nzcwgh2LdvH52dnVqxUqXInT9/nmKxi7GxMZ0FMT8/X1GtUygym2/gewLfExTyklmvUIB4PE4ul9MEHekwOAghS6/asQR4Ul0xHk+CaQIGhmHhuj52XObhl1wP0zJx8VnMyjLbcjFfzrRQULpwBa5bolAytG6Guh7LsrB8C8sziZmxQIxJpjY5lFOghOGj0p2iqpH4Al+AYVggTFxH5j5jSGfAMmO0tmwgnW4Aw6RUCnQHIim9vu8iKJMzS54clIQQkuCJwDYNSo6HaclwjAwhxAEZyvB9gcoiUce3bUtnl1hWjIaGJkzT1s+1UJC1OFxcCo4kZTm+x1Iuy/TcrHaw4vE409PTWtq84Mh363pe5WIm6tkEZgiBQOqKKMdNFr0ydCXJaJ8MIz3rtm6/CDOMskKtYcgy867nSp0W0NofD+zby2OPPUZjYwOm8LFNEL6DgSBm+ZR8n1LJwadcnTiTn6exOU3Xti0sLM1rbZ5SqYBlxwM+AiB8zFA3EgYo3pTrB3OKms9FkAHlrbwYjy4c9Lytv7iPyH8UWo6uYO4HcnAvIYuVJvSwwE14JaZIeZ+2RQdBxV3wPFnAqVAoMDs7S29vL//sn/0zSqUS58+fJ5FI8OUvf5nvfOc7dHV1cfToUc6cOcPZs2dZWlpidnaW733ve1y+fJlnnnmGzZs3Mzo6yv79+3nsscewbZt0Ok1LSwtdXV38n//zf7hy5QpDQ0OMjIzQ3d1NV1cXvu8zOzvLF7/4Rfbs2UOxWNShh87OTn7ykx9hWRbXrl1jYGAA0zSpq6uThYtiMXp7e2lqatLPWt2j0phQK3+1slb1BsK8As/3MU0Lw7RxPB/PKGesuCUHYZZ5D4hyhUzlIFSQFgNnSZEhhRBYMRu35GDHY9imRBZ818M1DPJOHtu0iMUsrTzp+z6uV9IZAYBm96sVtevIz1giXjn5B505mUzS3t5OOp2WE7tp6WtWHAtVFlvZMgfWkLHOaqhBWelwuWJl+KdUKtHU1ERra2sFg1urbpqVGRRKwyRmSjQnnU5rBCacjqmv9w66q0IXlD5E+HbXuihYt3X7NMz3y86C70u1FEWeBtl2d+/ezqOPPsqGDW3UJZPk81mJOgq5oJB9zqW83BeaX1XfkGbDxjaamhrI57M4TjHQVImUiffLY5nwCem2RCb84KLFnXRAdaRPg6MQXoVXm8TDg9i9OAx3e5y1Dirh1ckva6USHgyVdDTA1atXtbTzc889x+LiIrOzs/T09PDyyy9z6tQptm/fTnt7Oxs3buTy5cvcvHmTXC7HRx99xPj4OLt27SKdTmPbNrt372b37t06jPDEE0/Q3t7Od77zHa5cucLi4iKXLl1ifHycvr4+Ojs7MU2Txx9/nD179pBKpaivr2f37t10dGzkzTff5Ny5c3R2dtLa2qpFQrq7u0MCSoaGsWOxGKlUSsPXihypVAfDXAEjcBQMw8I3DZxCHicI45RKJTmxOUF4J+jAFex+T6Yt4suOLTyB7/i4jquft+N4+JZHqeQSt2zMmA12WWVQeeoeAjtwDjT8Fzg9vqd4GXLS9JxAK8K2Ktqs53kSYrditLW1BWqEt0klkhUqoashZFEOjA5VsNxxr7a/2s51Xc1n0WqYlLMW1EBkBJkbXsnBKznEkimam5tJp9MIIfPH4/E4lpChGhOBXyN0Us2Uo64IjTMzM5RK1dMj1x2FdftFmx9kMgmksy/VWQSmYeJ6Lp2dnRw9epTu7m5cV3ELypLkEtUDmQkl9Hee52oUrampSVcbzuUKkTotBkKE3QFDhwPv7b6qp0hKZUZLKjMO9vczPTICfg1lRnmoigPXmrDV77UUF8OSueHV4ko/0fMpqCabzdZUZrxTC0/OSrxCDbThNJdPy6rFjMPPTMHFS0tLDA8Pc+nSJSYmJnjyySc5d+4cW7Zs4fjx4zQ2NgJw8OBBenp6mJ6eZmpqSovijI+PMzs7y8LCAtPT09i2rbMkPv74Y+rq6mhpadGZDl1dXYES2DTDw8P09fXhOA4tLS10dHRgmiYLCwuAz86dO4nFYhSLRTo6OnAch5ERqTTW3NyM67q89NJL2LatlSJVdoaC2wHNewjzH2K2jeMGJVaBTDZL0XXYu+8B2je2UygWEaZSR0SWfA5nZYRi59F3qeWXg8wFz5H7EiAcKosirE3gaRayvGat7uiWPXvfl45IyXXKKJWQ75IAcTCF1Js4c/o0IyMjNDU2ai131Q5M00SVrYqSjnQbCfUtHZ4IiJzR9hzuo2FZ2O7ubh555BHa29v1pK/aP54HXhnxGR0dZXBwUDsWKoPGdV2SyaR2nHQfXgN0GeaPCCGIx+NB6nChYpt1W7dftEXbXbRMPT6k69KceOZpHnroII5TolgsQZAFZZqWHisU2hjuy+XMBtn2iwUpvZ7L5YMFkxnsL/T55DUpXQWFcJT/rS/NlxyqO7k/9d2nlvWwGqJQze6k898PVKKaqbh1WM5XQeC/jJVL+JxCCA1Bu67LxMQEs7OzfPDBB3qiPX36NM8//zz19fUcOXKEgYEB9uzZwx/8wR/w7W9/m/feew/DMHQYo1AoMDg4qHN3Dx8+zLZt2+jr66OlpYXf+73fY25ujomJCVpaWhgZGaG/v5/r16+TTqd5+OGHNV8hXL9h7969ANy4cQPLsnjsscfo7e3V6X8qXVFNgFphLCLcFJ7Q5UrdK6ubGZL46RoggvS5cp0DDyF8GUcUAgwfz3UBUworS1ABqxYy5ckS1B4uwpf5zyIVOBACDFNO2a7v4TklfX71nmwjptMUXdfF8dyyYEqQ6mR4lcqI9fX1NDQ0VIS+omGwVduKWB7qU1yLMKG0mvOtnKAoj6gSoTAq3k+YLGpZsnx2Op1mYWFBH7dCx2KN0Gf4+lSBKsta1CV311GEdftlmJ7XfEVOlwih48oQXSxm89BDD7Fv3z7q6uoo5rKyci0GpimpAr5XnuQNTFklFh8DOR44noPneNimTXNjCw3pRuZmFrXquRBSoVaaQdgbEIGuglrQ637nG/eENmhH4X5NurWcA/h0Ovf9PqZK98vn83oAT6fTlEolstnsfT1XNYuuFKN8BZWjq/LbVUz/v//3/86xY8fo7Ozkxz/+MZ2dnZw4cYLOzk5mZ2fJZDL87u/+Lu3t7Vy5coW+vj5c12V+fl7LSff29nLw4EG+9rWv4fs+fX19HDx4kCeffJK5uTm2b9/O5cuXaW1tZWZmhqamJoQQnD59WitCdnZuJpFI4HkeDQ0NPPDAA5RKJUZGRkgmk/zoRz+ivb1d10sHAla75Ceoyp6KT6AcC51xQNkTd7xKEqua6NxgMvd9NXl62snyvSBUEDxTx0CSkEJCKUKUY/1qRew4jszeiNkVGRmO72Fh6JW8/j5AMVQak1qRm7alwy+urwBLyTFSHBGQKIByELS5HrUWBKqthimDyskII3hh5yBsYS5IU1MT9fX1Gk2AcvEpFK/Ck3qT4RopKp0ykUgwOzur02TDz3W1sSrqIKrnqZQfl5ay66TFdfulmmEYwaKDinBczI7x0EMHeP7554nFLGZnZyv6m+dKldZon1D9XI03sq/J86RSKV0V1nU94vEYvvCkw+H7hAcEIQRuwJkwfDmmCB+Z9XAX3AQIpUfe71V5GLqvdtJqf7ub869lhXWnJoRg9+7dugpeLBZjfn6elpYWDMNgeHj4voU47uSalPm+rwsmhYmVymk4e/YsAwMD9Pf3s3nzZoaHh3nuued44IEHuH37NoVCgddee41jx47xs5/9jOvXr2t55bm5Oebn5xkeHmZhYYH9+/eTzWYZGRlh165dtLS00NnZyZYtW9iwYQOGYdDZ2Uk8Huf69evcvn2boaEhuru38uSTT9LT08PMzAxzc3M8+OCDNDU18cYbb9DU1MQLL7xQUX8hlUoxPT2twwMKvVEFsxRsblkWVhBucl2XkqdQnrIAkOc5OL4rHQUCPXRkRk/RLUq9BlzdvcopmG75WfvgB7UjEODhUnKLFAo5UjE7kGV28WS3lwiDEIgAzVB8CeXEycyJmIb4LcvCNAIUBfADNCWRSGgthUwmo0MFnidrVni+X3Z+Qqb6gud5BFSJqrBm1AkN7w9lSe5UKqWFrsL7SFIngIEhrPK/PYFhWMRiCWKxBMlkHZ4HuVxB6lqYtgznrEE0Kez0qfej1CJd1yWfL1bUV1lpvFm3dbvfJjAQvoHyeJWTkEom6O7u5onjx9nW1cXg4C1yuVxQkr2srWAIgQj8XI24ifJxHNfDtixZ/dGFVDxFU30TdYk6lnJLFZVyK9u94iM5+KE+JISJUNXs7sDCx/Z9//4jCupYa7mQez1fmK19r6aupbOzk+HhYUqlEs3NzSwtLUlt7kCE5tO26EAZvjZlirmvVoyKmZ7P5xkaGmJwcJDm5mZu3rzJjRs3+OpXv0o6nebv//7vefnll3n11Vd5+OGHOX36NFevXqWvr48LFy4wPj5OPp/nzTff5PLly+zcuZPW1lZ6e3tpaGhg48aNbNmyhY6ODkZHRzl48CC9vb2Mjo7S0NAQZDrcpFgs8od/+Ic0Nzdz+fJlxsfHaWlpwbYlLPf6668zOTmpUYNEIqGJa6rOeiaTIZvNUigUEELo0t12sGrN5QrknZLUUTAlyUdNKo7nyCwgw9dyzx4ujivLuZbccjEVOyi+hADTlGVfHceh5LkYSswEn5In0wK9TIZ4wtYSx0IIPN+lVHK1zLHMcnA1GiFX617FqtsUCsKX4kuGYWDFZfElz/M0nyM8EcprWT29Ngz5q/3UtSrRlmj/C6/gJaGzrFdfgdioaw3Cc57nUXRKGpFQ4RNFhNTjildW3FzNwiEXFWZTz2ViYmqZBsm6rdsv0rS+SGiV3tHRwYEDB9i0aZOud5JIJHR5dceRGVXCq3SChVheito0TUrFoj5GU1MT6XS6Ql12+WeoRlFwTWrRIIQUaLsTpzq6rUYU7ieqEL6JWozrKASqBodwkZ/Vjh891r2aEDLmPT09zcaNG6mrq1sWs/20rdo5qn2nGlZ0wPR9n3g8zuzsLNlslr6+Pubm5njyySeZmJgAoFgs0tDQwIsvvsjRo0d56623aGpq4tq1a1y5coVCocDExARzc3PMzMwwODjIsWPHyGazbNmyhcbGRt0hWltbeeSRR2hsbGR+fp7JyXEuXrzIpUuXuHjxIoZhkMlkmJ2d5dChQ+zatYvh4WEymQw9PT3s3r2b999/n46ODgzDYHx8nEKhQCYjdQ9U6WMlqJSMp8hm8gFsLxGWxlSSurokJacgJ0LLwPMdQE7MTjHIhjAkfOd7ZcXCcOql4bl4TiAfbZrSwfBcXF8qLeaLBWCeRFC8qi6dRBhCZkk4LkKUV97FUlGvIiQiIDUGsoU8mHIytkIyy6oEdEtLC5s2bWJ+dq6i/9hWsJLwK/tMmF+gLMorCNeAqIUmqHZuWZau3iko603o/YN3oo67mFmiWCyytLSEsEyEZdKyoY1EXYr83Fw588IA07ZCsdXqppxgxadQISrXdWWVvcZGpqen9T2tIwvr9os2Hx/TCLKZfIfGhkYeffRRDh06xMLCnK666vs+yWScYrFQQTAOz4+e51c4CTpEGuILNTQ0UF9fL8Phiqzol0nCFQJtnsD3PFRWhBfq32r7avPnSki/EAGZsVbccjWrtn0Usoh+F/53LechvF10UPy0bW5ujlgsxubNm5mbm9Ox5paWFoqBl/dZNzVBKbb7qVOnGB0dpa6ujoWFBYaGhgBoa2vDsiy6urowDIOOjg527tzJmTNnGBgYIJPJcPHiRSYnJ5menmbXrl3s3r2bnp4eenp6aG5uxvd9Nm3aREtLCzMzM1y7JhgYGGBgYIDZ2VnOnj3LY489xpkzZ3Ach+bmZm7cuEFXVxdtbW1s27aNqakpJicn9QQ0NjbGhg0bZLnVTIb29nZdm90pBiECQwQTv8vi4iLz8/NA0IaCWLjr++CVKDol8sUC2UJeIxdOyaPkFPBcEL5EGsDDcTzitoTRbdvEFBYID0NYGtnAEiRKMayCWvHKFEG1qnZdl0KuoFfFhmFgGzaYBm5eaHVH6ZzIa04nZAxepZQuzi/oyTIcjjEjHIVq5ESdwhn6W1SKOkoYVSGReDwehAuUCpxRQawUofLc4fK3wjI1p0RVAi0UZOhBhgwk5yfsHFWzamOAcuhUmCqTyeiBuBoCt27r9mmaIQxc7/+x9yZNclznuf/vnJxq7nlGYx4JUuYkSBQlkbyWLYUctmyHwxEOh73xB/BXuFvvvPTGG8ffXnoISZbCvn/JGq4lUiZFkQRIEAAxNbrR6LnmyuGcuzh5srIK1RhIipTsfiOA7q4hKyvzDO/wvM9j+A8q5QqnT59maWkpJVzTA5G/3cgtvkrq+9vtR5UF8xwkvu9TLpeNg5wjWBsVJDyqPa6D/bGWHvITd3iDH/Xcg45jz2n491+2s2A9ukajQavVQkrZ78//NbFhprpWq8WlS5eYm5vjb/7mb/jc5z7H6dOnOXHiRJbFmZqayoScjh07xo9//GOuXr3K3t4e6+vrfPe73+X69eusr6+ztrbGjRs3eOKJJ3j22WexlMpf+MIXkNKkqw8dOsTVq1f5wQ9+wNLSUrbZvP322+zu7vK1r32NnZ0dtNZcuHAhK1GcPHmSdrvN1tZWJgxl03dKKVRKXNRud4hVghaCQOgBymFzEQyaMdtotClJ2LR1GEVEUWgyDEmCaWM0bUdJIulFhuBEIpGOwHUMP3uQBChpNtle1MtYJ+MwIgy7ma5Er23OJ/B9wyzoeARa4fspgReplkWSzouggC98ZmZmqNVqdLtdwy2hwRUyRxQ1mK3Lzwc7h/PR9kDHgRgkXsqPEftcfvxo9H2OiM4BSG35xmpsIFIyLNfFcV3CKKIbhQPZwoeBGYc7PPJlFK01tVqNXq9Hp9PJskEHTsKBffKmcB2XpYUFfuOp88zNTBF22oBCqRit+1k8Q+meatXkMETmp8J2KRgSJrJsApABecfHxw1GLozT50zGL1s/0mzj42AW9wvYR9lHAjPmN//hD8//Pew45G04GnoUZ2B4cfy4zC56xWKR3d3dTPI4CAI2NzdxHOfXwmHI84Ln2z3X19dpt9v84he/4MKFC3zjG99gYmKC8fFxGo0GSilmZ2d5+umnefrpp/npT3/K66+/zp07d7hz5w6XLl1ibW0t86DX19eZnp5mZmYGIQSzs7MsLi4ihKBUKuE4DmEY8oMf/AApJQsLC7Tb7aysI4Tg/fffZ3p6munp6SyCrtfrVKtVbt26RbvdZmpqir29PbMBIrPItd3tkGjNZDHoo/JTM5kFQAiE6yBTLQfP87I6veP0JZdFboLma4lKKRKl0UQIJUhSh6PXM/oWpWKRIPBQsYmatTbshmHURSuBkx7POihagEwdoJLrIhyBTlSmHREUChklttnw+xG9GeujN8V8JGIzBHkxruEMA9zvkEdRlNIlu9n1zDtfBmPhDLxXaw1OX+TKZiUsj4aAjCjGcRxU/OjYAuu85M+3UCgwNjZGq9Vid3d3ZCByYAf2yzKBQKV4gOXlZU6fPsmhQ4uA4bYpFosD6wgwNP/6KcHh+Zh3iG13VxzHeJ6X4X6gr0ppggCy96ZHfaTvMZztf9g+6n7UtN3jRvl5x+BhpYf93v/LMPs9tre3mZmZARi46Ts7O79WACrbKWCzIXbjaDQaAPzsZz/LsAvT09Ncu3aNV155hRdeeIEwDJmZmeHkyZO89NJLfPOb3+T//t//S71eZ3d3l1dffZVTp04xPT3N22+/nWENbDTdarWy9rpjx47x8ssv85Of/ITLly9nx7BCVUePHsXzPF577TVOnDjB1NQU165dY2xsjGPHjnHz5k16vV52L7ptg1/ohb2BNJ/vebjScAXgyFT3AOMoCLLNL0kiBAqBQgpt+oeyISUgSXCkg+P3HS2TYjdlnMArEqqQqBcRqhDpgHCUcRTCjkE1S0EQeEjpZqDHOI6JVWy6ZrTEdRwKnqWINpt0J+5kVNp9JsohWekhGzX/hrkX8tmFvMx3/r3W+bKCXoVCATkkoQ19wChisHU0jmMSNNJzKVbKjE9NUqyU0XGCdByStOTzqLM3XzLJL7Ra64wJ1JYgPomS5IEdGBja5kQpZian+I2nnuLMGcNw2+l0QGgcV2Y/TZSv0k3fzNVEpP1Suu+AW04XIQyWRwmNEAq0JFGKwPUoVUv4xQKi2TZZijSjoHOOgtY6K00Mm22Q/LA7fV/r4UM6DKOi+1HOwKi/H3a8R/3cj9NWV1czDv9Wq4XWmk6nk0kt/zqYjeby3RF2UygWi/R6PcIw5OLFi9Trdc6fP0+v1+Odd97h8OHDnD9/nkKhwPr6Ok888QSlUomlpSXeeustLl68yO3bt7ly5Qrj4+N89atf5c6dO6ytrXHu3Dk6nQ5CCDY2NvB9ny9+8Yv81m/9FteuXaPb7bK0tMT29jZra2tsbm7yzDPPcPnyZQqFApOTk8zMzGQR49mzZzl+/Divv/56Nj53tnZZXV2ls2XaVG1N3ToCUkq0SNkJdIJOgYjmGiQklqUxilE6bSd0TCkADA9BvkvAMjJCChQtFbNzMSl846xEPQNelMIwCQYp+NLzguz1SWwcAnQXR0rD6V4ooTGPtzptA14aG6NQKAD9KGO/boF8tG3xFzZdaR2UUXNuVGrfOgt2g7alh7xlmREwJFIqQaQdG1IppGu4IiYnJykWi9R3drPyTKI1jhAZccwo2y8jmf9+Vj/EyqYPR0cHdmC/LFNK4bkex44d49SpE8zNzRhnOYkoFAoDpb/hcnne4R1gK+V+bILWGFr4tNRnneN765vpOFcDIEh4vPGfP7dHKj0MT8THsQc5A3mCl1H/8s/td9xRv4/6sh+nNZvNkfLPvy5OAvQHTB75bs/fkkbZDIMVfapWq7TbbRqNBi+88AJf+tKXKJVK1Ot1Dh8+zB//8R/z3HPP8a//+q+8+uqr3LhxYwC8d/v2bS5evEipVODo0aO8+uqrGW6hUChQr9f58pe/zDPPPMOPf/xjE7FKycWLF/mHf/gHvvGNbzA7O8u1a9dwXZennnqKvb09qtUqL7/8Mnfu3DGb/XEDOL303rvcvH0LBRnBkykTRAjZT4/rrKZv0vAFz8dBE2uNq428q3BkRsWaAfdyzGZS9pkNowy1bxyPXk+lQL2YRCU4UpJoh0hJorDPQKkUJlzAdNZoiw2IDa+7l+IQbOdDqVQaWFRs580oZsPhjdTea/u3fa8dE/cROdEf55YZ0zoO9prY4ymVhj0Ydbw4UjiOR6FQytokHcejVKkiXY9GuwOOS9EPTKe3frys3Kj5bUsQFsthnZsDR+HAftlmS6hnz55mfHwcrXVGtW6cecPJ4oj+vLQlQ+sAPGic5vcbi0nSOhWKqlYhMSRtkda51whGbKMPtceBHbjQX0T7X2D/fm37AfkPeljm4GFOwqNkF/b7/eM0u7Dmvbt8u9avQ+nBkjFZByFPPW0dBotZyKed2+02r776KpcvX+bNN9/knXfe4Stf+QrT09NEUZRxICwuLrK8vMy3vvUtCoUClUqFy5cv89prr1EqlSgUfE6cOMHZs2e5evUqYKSwnzLMA7AAACAASURBVH/+eY4cOcKVK1eQUrK0tEyr1eC9994njmO++91/o1wu84tfvE2tVuHJJz/DrVs3aLU6TEyMsbCwZDQFAkNKNDs/x////e+xub0NGA6JKErbI2Va808zC0axTWD8B4WIDa9CksTEWiCSdJNROSyNuL+DRwiBlpYGOZ/yN9fU821dP6ETt4lDE+26wk2BmQFSeOgkJgq7mVhSRZeNWmSiGBsbYzIVVwrDECUgQeNIgY4jnJwDPir6ZiiKsY6DXVTy49vO+TyIMQ92zDv8dm54fipqleJ1er1e9hk2q+L7PoHn47seKorRcQI+INRDc5+j6rbWzONONoYtMZTtRso7xAd2YL8MC4KAxcXFrGRqCeFc180wA1rrrGxn1R61NmUL4zCYjADcnyXMB3l9nJkZ2za40kOdE/l5mjzi+B+eVw9zsl0h+hGSKYfaDxp2FlRW5HgYLiGfWhk+qUe1YeciX6vc75gfV1Rhj2Edg18HB8GaPVe7sOfNDi4LyMxfK7vY7u3t8fbbb7O1tcUvfvELXnnlFV566SXK5TLb29ucOXOGWq1GGIbcvHmT2dlZVlZWEMIoT965c4d/+qd/4atf/SqHDpm2y93dXV588Uv4vs8771zi6NHjnDlzjosX36bT6bG4eIj19Q3+z//5Hq5rSIfefPMtZmamePLJU5RKBdrtLjMzM5SLJdbW1piZmeLcuTNcvf4BrV6XRMcIxzAm6vQ6KGlS4XYMOb6D1JpYA0latVMG3S+Eg4MYKNcIIXAcy7QYo7XI5rYWtltAG4Cfo9DC0BqHOgIFsYqJw4gewkTUUhLFMaRI5U46l1Sc4LsBumQ2wuVDRmXTkE1po1MhFUqCSFkagewnmJYtJ+VaiOM407C3NMqe56X336jVGcU6E4kYwKTOBLgsuZUjnSyV6jhG4jZWxmkMfI9ms0673caVDt1W15wDDnEvxkFQK1eYHJ9IMyixyd5oyKjpRpiZ1n1WejtEM+dG9aO0YjGgVqvQ6bRSQiuNTKV/7XsOsgwHNmgWTPjwQBj6a6RtcTx+4ihPnT+XkcRJKel2u4yVanQ6ndQhkIa/QJpWbUUC0mg4GNyUAmE6HIRwB5xxm03wHRepHVN5SNlQp8amGJucYH19Hd/3TRkwjikUgoGWaBswQDpfhKFzVunDw/MiX7obbp225+M++KI9OLNgDzScLXjc54d/5hGjw1/mwH65ZqPOO3fuZGJRH3zwAc8//zznz5/n8uXLKKX4/d//fS5dusTVq1c5ceIEWmveeOMNOp0OjUaDK1eu0G63OX/+PGEY4nkeS0tLvPDCizzzzDOsrq4yNTXDqVOn2N3dJYoSkkSzt7eVqhKuc/bsWQqFErOzsxQKBUqlElGvy5FjR/ECl56KqYzVuLu5ge+bCRcEPrHQCN3PmLiOQ1Dw0FECJDg4+NrDid3MO1exRqUbqjWLQ8iPxz4cTxrOdQFaaiIVEYURKko7KoRrOieEmUVJkhj6beGmU0oQ0s0i/XKnRbcQEBaKeL6TkWYliUjVMBVg0vxCjVadE6JP1pIvW+QxKiq30ebxKzbULxQKmaOgGTy+zTT0GSIVmpTfIQVdJlFMEARUSmVqlaqRrNGmLcz1XJL44+MisVkFK0JlIi+ycx4OLA7WkAN7mA2Pk7xg3aFDh/jSF15kYWEhl/Y3mDAjVJfgOMM6i7bl0fCAmDZJm9W7f1/M/h5yqE3Q4hhiu/oOAsN7kogoKxO6rllzhBD3Je76n7P/fHhQQD/wrQbf+OgpvFGOQD4TkAeH2ef2+ztrTxvhWOQzGQcApl+O2QFkU9QrKyv84z/+IxcvXuTll1/mzJkzgBEwWlhYyOh1X3jhBZIkYXt7m2q1SqVSYW1tje985zu8+OKLrKysZE7FqVMneP3116lWqzz99GfY3LxHGHaZnp6m3W6zvr6etnI2uXHjA6anpzl16hSnTp2iXCrhFwKOHj2KUzCtfFNzs5w+eQrPdSn4AaGKcRxBqBJ6UUicxDhCpnwEhiVRoUEqVKJJEoWKkjQLYdsvDVjSDeymqUAbtLESmLKGTDugE0PvnCRGRdJxDFGT5zhIHBSSSCUolQYHOuU70JpEC9xum1a7QeA5dJotwrCL60oajT0KhQLFcsmIVElNHMVIbRXjBKQiM6PwBNZRMKWBGCE87l8LVJbmtLwVFnw4ihgm/xlZlg9DPmM/R8oA1w2o1WpIaTbvjzvbB2SgxjAM026bzkA2YfjcD9aKA3tcM5k0TRD4nDx5nIWFBQC2tjaoVquZ3LrWOmsDNuUF64DbzqE8DlBma8B++6bRfxkcw57nUSqVTNDR7RoQ9xBYvW/3j/WPMgf6jsKDoMgPsEHABgOIz3yLVh5YZ99nTz7/d3Y6j1G2OFgAPj6zZQkrPhLHMc1mk5///OcZIdLnP/95SqUSnudx4cIF3n//fW7cuMHs7Cx/8id/wr//+7/z7rvvUqvV0Frzk5/8hK2tLY4cOcLm5ialUomFhQW01rz33ntIKfmd3/kdrl+/TqPRoFarMTY2xk9/+lNmZ2fZ2Njg5s2brK2t8fyzz3Ho8HJGujM7O8uhUpGpqSmElKZm3UkVDVMAUeB6CJXQ7UKn3R6QECfWJHFsZKuVFZYym16CRipTk0eAkKCSxKTzpDZJTCkMkDExraEFzywWWmuiJMEBHCFM2xOgYsON4EjHvJeEbtRlr7GLikIKrofnSqYnxxE6QaIMG6PW6DjBEb4Rg8vZcKp0GAfUX4wUMg/01P3vLITA87wsc5B/zl6TfBZDpzoYlmbWYnjyqctCoUAQBNnnx3F837l/VLPtpN1ul16vdyBDfWAfyfr7kil7WSzX/Pw8R44cSTVMepmT3G83VkMYmVH7mYPhdBvNZzJqzAqR4hxSnJMfGBxUu23aJN2g8MCuh/z8z3BWHyLLllE4Py6OIP8B+cUmH9nkKWyHsQb7/Ruu1wwvfAf2yzV73/LqlPaxtbU11tfX2dvb43d+53e4fPky8/PzPPnkk3zrW99ic3OTz372s/zBH/wB3/zmNwmCgNu3b2e00VeuXKFUKrG3t8cf/uEf8sorr/Cf//mfXL58meXlZX7zN3+T73//+yilWFxczDQn7t69C5iOlHt31/n8F15gcnJ8QN64UCggfJepahm9cY+dvYhEpVwKWtPrhNR3dtE66bf4aY1OQCtwhMTzXKMhoXXaMgnSEUY7QimzejjgmPyCoWylDxR1HGmkXYVRiUMbICLa9ERLKcBzQBvHIUHhoInimGarS6e9Ry0oIjVUqkVEqnLpIZGJRmlwHZlt2vn2KBO594mZ8nNmWNjJXJJk4LU2g2AAqYVcytVkC2x0Y+dvnj/B8zzTyiXUwJy15aKPe9POfxcL8hobG0MI05abJKP1ZQ7swB4lU54nM1IKqtUS586dY3Z2lijqkaiYQjFAo5COIIpipEidgNTy8vKWcRF0ynsgTdRhSwy515n3aludTM/FqOA6rqGQL5VKdDodXG9wXx1wOITdL3WWBBjeT4cdhweZixjczB/HhrMJ+23+9rn8+/K/51sprXNhfw57QqM8owP7+CwfRVr+f+s02Cjz5z//OVtbW/zlX/4lc3NzdDodlpeXM2Gpqakp/uiP/oif/exnWRtbEAS89dZb1Ot1o9kQx+zu7nLz5k0mJyd5++23UUrx7LPPsrW1RavV4qtf/SqXLl3KwJUrKytsrN/j1sptPvP0U5w+fRrHcYwgkRCMjY3RbDeRVgwqUibllyg8x2WsOm6AbzIkglzrokIKYeRZk/4GrLUmUcpoOShlonth6vNKKFSk0ucTYm2zERFSuiBijMSrRomERJtFx3YtSGW6MXAEri1hEBMnEhdJpRrgOBpXKoO30C4yjXBs1G/bHo3TEGfPWbPzxOIsTBbFtC/mcQp23nU6HSYmJrKUqtVnADKHzPd9HOkQJzHtdptms4nrurTbbbrdLoFfRAizoBUKBcrlMq1Wq48MT/oO6Iex4bXDAjWr1Sq+79PpdNIW58F274NuiAN7VMvvVVIaBsZz585RrZTotJpZxiwMw4xzxzrWw8yLg+M1j+8Z7DzK44SE6DsOUkp0Mij+lOeOUYnKCPWU6jO8jrKPsl86z37llf8deD4qjrn1wXU2bq8YJwQ9xORk66Kj0xvZAdPoxS5OwyCofEbBvjePY8gfbz/AxbAXZRepA/t4zBKH2BQ9DEZxjuNQr9fZ2tpiZmaGnZ0dLl26xAsvvMDy8jLf/va3Afj617/OysoKu7u7GbZBqZjXX/8vnn/+OSqVMt///vd44olznDhxnDt3Vpibm+Xw4WW63Q6lUpHz55/g5MkT9Hpddna2cVyXra0trly9yu7uHuVqmVazSVAMWJhdwPU8CuUShUKQbo4xnU6bdsriVywGhtFMmdZJqTHDOlGGB8EVaTNEmilwpEENK6NWmURxmiGAKEro9kJ6vZBYmcmvUjnlONHEiU6VKjWJSkWUtCJWMegYRGIAS9K0dDooauUirgMb63e5fvUqge+bVqtEEUcJruPjSA/P9fE931BEY9DNKjEZjrycc6fTyq6FKSuJbCGCnKxtFLG3t8e5c2f44hdfZH5ujjAa1M8QQuB6TtodZcS/3r38LqVSEaWM0mOpXEQ6gmKxQKfTZmd7m52dHaIoMudkQ6XH/CfS9WdUpsCuBfY7h2FIGEYD68yBHdiDzI40mWq+CMB1JXOz0zz33LOcPXsGpRSFwMf3XVzXG9i7kiQvPZ3+02nXjjaPC2n3LmnGswaNHNhpzTEFSiVI6SCkJFGmt1I6kk6ny8bGRkZfrpVp80ZoEhVDKl+v02MxFAwMYwPzP+3vw3NMa52WHuRHT+sPT8pRwMNh2682c5A5+PTMtvvY3+0mAmS9wjblnyQJnU6HdrvNxsYGf//3f8+5c+d45plnUErx13/91xw7dow/+7M/49/+7d84duwYX/7yF/nOd75DHMfU63Xm5ub4l3/5F86ePcvExARvvPEGy8vLmWBVo9FgeXmZr3/960xNTfH22xfZ2tpiZ2eH//zP/+TtS2+zfPgwi4cX6YQdpGeQvxJBpVSmUjGo+I2NDVqdNnEcEpNSoEoHAgdPKSJpUMtKm+yCg0Bh20wNu6PUAqE1AjddEJRJCyoQQiKFmwELkyQGEpR0cBwPCzqUUYTrSrTn4AgDaIwTjRIQo9nc6eIqSRh2ENI4LiItdZgFRJEkYaYroYcIjKTo0zWPwhlYp92WLvJ11ny5CQbnp/1n1SF9L8iyDNVqlTAMiWM/a8O07y0Wi9lYiaLooeqRj2sWR2PXiVqtRr1ep9k0xGIH68eBfVhzXTejmQ+CgFarieeYMS+ECaisAxyl2YV8Bs6a/V1KB7UP4dhgVt48Zua2k5X0XNfNOsAsMVqQOiyQSrQLJy09DGXwh7Ibj30t8uAj8SEAjaOcgVGevP171IW0i+sw4PFBHRAH9suxUQA2axboaAmb7IZw7949rl+/TrVa5YMPPuDJJ5/kwoULHD9+nKtXr/K1r32Nz33uc/zt3/4tL730EkqB7xdYWFii13uV1dW73Lu3yfz8PGfOnOH9969y48YtLly4wPz8IvV6nZmZOb7yld9menKGN9/6BXfv3mVl9Q6bW5v4QcDqnbscP3GKdrdFbXLC6BWkYEGRCkJZOWrP8XGEy7179ygWA1ScEPY6eL5PnCgcz0UmCb7r0Gy3kJ5RQwTDXSClQy+O0FogcEArpHRTp0HjOD5gpKxjDNUxmDSmKyFSEUkErjKoakeY8S9VQk8BPYX0NEIq4rhLoVAi7sYUixW2N+s4MiBWyQAGSEoD7HOlRHoiw2DY5w1yO0AIp6+PkfZim/7vfraoWCxm97nb7Wbz0GI7ALSncD0HKQVh2GNycjJtEwtxXZdms065XMywA9bBAJt0HR0o5EsnAzZUcthvjfF9n7m5ORzHM7K8qVObJ5vKZ1OGx/yB/fe2PHFeHpsDNhvQt8XFRT7/2Qsszs/RaTURWqM1RFEPkAiRSrYnOqVqB8vTkO7NCLtxW8rloW0sc8IxXVSOlGnnUNpuPESQZh2TbFz7wcAYt3NYkQYLsv/ePI4hPw+Gy3nDGX2tNa7WNvKIH2nCDHtK+2ERHoTAfND79/usUX8f2KdjeWfPgmuCIMha6370ox/xox/9iHPnznHmzBm++93vIqXkT//0T2k0GiRJwoULF1hYWODIkSOcOXOGTqfDO++8w8bGBmNjYzQaDVZWVnjyySd59tlnabVarK6usri4yPz8PD/88Y+Ikpj5+Vn2Wk0C1zMU1K0GuA6FYoD0PeONK83Y2BhTk1Nsbm2ytraWnfPmvbvEYYjvpM5PHBsyFU/T6nVNJ4BvFCejKMLFAddB4OJIheNAHCckMSgdZVFFHNmWJSfnCGtwEoRKkI4p7mm06ZZC4wBaKQqeS1AKCEpFGjsNHM9HOgLHtZK1DiKnfJm/H72eQWRrwUDpyGphRFF/UbHtkDZrZFskR81h+7t9T7fbpdFoZFoYxvEwHBTWoSiVSoyluhWZ05I79qg050c1IQSVSgUw12d3d3fQwTnALfyPtvw9vw9DgGFUlEIyPlHj5MnjLC4tZDwJrivvnxPalg32b0c0Pwcftx6DHfpCyH07D0ftg3Y+5x2dgfMaMaU+ylxz70tT3seaNujh5z2SUTZ88fN4grwXsx/o0X75Bx3/wGH41TG7uSilCMOQ1dVV1tbWMtzI3bt3+fM//3PefPNNer0ed+/e5bnnnqNcLuN5Hr/927+NlJKf/vSnnDt3Lov6bTljbW2NbrfL2bNnWVpaYmN9k/HxSX73d3+XU+9fplar8fa7lzIlQasy2el0CKRIwUZpy6NIWJ5aInA9VtdWKBV8Fubm2d7dYWtrg0K5xNT0NK1uBxX2cByHwC/R6LSJ44RisQyRSev1el0SFRFHCoSkUCjhOIJ6vZ7KLJvNt91tZVoExWJAEodIx3QzSI3BLkiBnwIfXdfD9wqUKxXGxsfZ2d4zHAyhotvdw/UKuDLIooMo6pkyhLBzykEIiSYZKDXYFH0U9VtD4zgmCDw8zyGOQ5IkIggCABLV31zBlCftJu+5Hs1mk1arlR3fAhYhbQ5xJL7vUatVGBursrtbolwuE3V7vzQnAfqqqbY1V2udOQv72cNKpAf238fuj6j7+5tAoHSC53jMz8xy7PCRjIW2223n9iX7Txv8wcAYHmR+NO2N/ch9eLjbY1oSJi1yvseIcw8Cj3K5SK1WM/uqJqPsFyLNoA7ss8MEUB/OBtQjH8f2yxjYn3mHIb8o5OkhR9mjlhkOJvWnY8MpK/u7HawWV9But7l9+zb37t3jr/7qr/jKV76C53msrq7y0ksvcejQoUxh8g/+4A84duwY3/nOdzLCpY2NDe7evUutVqNQKHDnzh0WFhb4zJO/wbVr15idn+HcuXOGpjiJKZWMNPLde2u4hQAcQUklBMUCSkAQeCaVrrtMjk0SFDxTy643WFpa4u7dVe6srbJx7x64DsVSkbjTNpPTM7X3MIxxhItMcQkq6UfPiW5n49ZG8omKCALPOAhJQqJCtIpAWMdcoIVGOxIpNFI6dHshjnLo9EKk5xIrhet5RCR0mxElt5xdc4MZMeUgW2rwPC/73XEcCoUinufR6/XSuTfINJkHG/u+z+Tk5IDIVnafc4yOgr7zb9/b6/Wyz6hUKjiO06+jpgjtT8pMdsQ4C1aPwnbG5MsW+e93EHz8zzUhBBKRST9PTo2zvLzM1NQUAL1eB60TXNfjUZNQfecz/6BBTptMRP91fce5ryhp2q5Tp0NLg43UfTG0Wq1m2CDDfkfafpmEj8M+9OzdLyMwHCkMv+ZhGYVHdRIOJvanY6OyRVbeOQ+KC8OQRqNBvV4nDEP+6Z/+ifPnz/PSS6+wunqXKEoYG5vgxo0bKAXPPPMsJ0+e5tVXX+X1119nbm6BS5cusb29zZtvvsXFi+8yPz/PjQ9ucurUKbTWrK+vMzY2xokTJ4hjw8536NAhYjS7jTrNZotGq0mkkqwtaW56hqDg0aw3cKXD/OwMCk2n00Kh0et32dndRQdFAjcgTAxgkRTL4ziGGyHWikSDlg5SOhQKBtzXbjcJCh5JImm3Q6LY0FcrHRFFPTzP0BmrVMJZ22hCAkri4dKLNN1QgePRSxS9OEFrgVJG/MrVpqvB9/3+AqGF4YRI8Q4KlW3+1mzpwcwf040RRcZpsK1eMzMzlEql/lwVpn6qUlS353ko+ujpKO6hKeEHLmHUNYRKQmWRjO/7A44DIxz84TH1USxPuSulpFKpMD09nWU97PUaXo8OAo//WTZ8v62TELgeS/MLLC8vUywWCbs9dKJwHee+PbifXZAMZ97vM2GcA20diPRhqa2Q1NDYl6nUdI5nwTgpKi3zOnS77SwoyDB+rpOdm8VGGPtoIGLnma+8/L89x0FFETeufsDWnTtpO4dNrgxfnvs7FIb/ftDEf5ijkFeuy9uwMyFEv3f1oD3ykzcpJXNzc1y4cIEwDLl161YGfrNCRGEYUqlUsmjz3r17vPrqa1nUeubMKcbGxlldXaXRaFIoFDh16hRKKfb29igWTYptdXWVer3Ozs4OW5ub3Lx5Ez/wqVSrvPvuu3TDHrMLc1RrVQMI8jyU1sQ6odXtsLu3R7PVMhwLjoMjBY16Hc/zmJucIU4iemGPpcVFpBCsrd+l3ekSFAoUiiWQkiiOTFcDApUowrCXMRF6npMpZ0Zxj4mJcSqVMlonhFGPJAmRUhAUXIhjszCInLw7DmiJTjQODq70QEG93mRrcxu0JFGKqBdDLNFJv9aq6CtD+r6PJWmRjkwja5ml3YvFomnltOeQlhujKKLX6+G6Lq+88grnz5/H8zyiKELK/lyzGBSARqPB5cuXuXb9WpYxCMMw+6mVQYUXgwKNRoP19XsGP/EQR+BhjoJ+yOtsJgVMe6/rulmZy2YX7OsO7H+e3T9sRO5/mBwfT9u1T1Ao+qgkwaAXbLeXzN4nBhyE/fZJjX2LEALhkGUW8u8ye1r/vToFTpq9WAIW6xRnJdx6vZ4BMLP2YDnkAKfrAWKQJ+lRHPJ8Se4holAPtgehJe3J5z9suBSRf8/DJu4obMTBZP/kLU9Tmk9PZ7THSZKh6icnJ6nVamxvb1Or1Wi322gt+Jd//iZfeOGL3Fvf5tvf/jYvv/wyxUKR+l6TTrvHF174IpMT07z33nvs7u7iewVu375NGIYp817Cd7/7b3zu859Hk1CdGGdiYoJeErG326A8VqM2PkYxKZNsKDa3tuh2uziu4M033+TQ4jyz0zN0Oh2u3bxGtVplbmaWWyu3OX36NONTk9y4eZt33nuXeqfD2NQkrXY3La+kXQSA63loFWeOUBT1QBgnQqmYOAmR0tTrE5UQ9xJcTCSvBJhd3RQl41ihtCQM28SeacGsViaYmpyl0zFOiVA+tAUykWhtMAZaGiVI1zVUyloYYqNExxluwwKfgKx90XH6vCW2m8VoM6SdRtKwUlpzHCfDLwCZ+JeVmY7jEKViOh2TTQr8xHDTB0WKxSKFQoF6vY7nGkdD67R7XA+GIlo9ZE4/pDPLOk1a99cH3/cZGxvLvq+9LjBYSsv/fmD//U1KmbEpSiGzQOX48eNMTU2hdISKUx2T9HVRbBRY0bY80HcI8jYKi2DyiLZ9uZ8J7O+BKvtpMogKR1iMUd8JrlQqWeeZH7hI6WG6MARhEg9ggPKf/1HGtvu4qb5Rkf7w48NCUMMpPlvffBAj5PCXOig1/GpZ3tGzpYc++59xIIrFInHcZ/CbnJwkSRIajQa7e9vs7m1z48YN/u7v/o4XX3yRCxcuEEURV69e5TOfOU+SJPzwhz/kS1/6Em+99Ravv/Ez3JRwqdFqcvP2DY6fPMnC8iIrKytMzEywsLBAu9Oh0+4wNjHO2SOnqVQq3L59m83NTarVKmtra9y8eZOJsXFOnTiZ1qvNJvP66z/nM08/zfLSUcamJrly7QO6Ucje9g7SdQjDXkqCYjZgiWkrNs6DIQVSKkbpOGtbjFVCohWuK4lVipFOVd6EckBDonWa4vSIEo0KY6IkAcdFqR5COLiuBNcsakkSE6kEnVgqY7MMyfR+6JSxTQhBEASZg2dBjUL0uxsspsJ2MJg2S8Mtb2maTVdDykInnIF7bEoVOo3ae3iel+EcLMC0UqmwtbE5VJO9v4T4oMVMP8ISYLk+IHWcUmCrEILx8XE6nU7G6QB9tdQD+59hdnjZPShR/ZJauVzm6JHjzMzMpSyfUbrOqRRIGBBGHSyIMT3iA/cv+5RIswhK60FHwRzCDG7RLxUMTwORPuf7RUqlAp7nZOU1IQRJkv6u9inhC/VoE2gfcw3AyX8AyDBPYN2vpdgLPVw6gPt7oYedgeGswKia4ahzGf6cA+fhk7dhpr68LkQe4FYsFqnX68RxTLlcZnd3N8UwhEBMkvRoNuskKmLlzhq7397ltdde46mnPsPCwgKvv/4md+7c4TeefoqtrS2+8fu/y5e+/CL//M//zMrKCr3I0Atfu3aN733ve5RrVaRr6tBjk+NMjo/h4tDpdagFZU4dPg5RQits47ounWaLbjfk9dd/zvh4jWp1jFKlyNLiMrVyjUa3yfkzT7C4sMB3vvMdjh86xOb2Fk2d0O52KBaLRHEPJQxbYRKGkBimRSkN65pRmXQAI2EdaRCWfdTijnS6YWpT7IsTjeNIhCeJNIRRgsIoX2oUnu8gtMRRLh6A6DsEFoehhWEnNOWQEkI4JEmM7/vEsUpxJAm+X6DX61EuV7l7d9WU/SQonaDRKTWsIAiKGfLbkEeZhdX3fRwEYcco2QVuQHWqSqvVQgpNMfDw/YBSuUi1WkZITS/sMF6tGQGnJAZHZiUCIQQ65ZwYkSPOxpgWI0HhQJ+zQghDkgWANDXoME6MeFi6zrRa4f5HtAAAIABJREFUrQEnYTgSG+ZZOMg4/PpbxhukJUmskMJFaUUvjJiamuLQkcMUUoVGpRTSdcymHkOc7wLKxufgOFX2ucxDMD90KgQlE5H6GdGAjDvCgBn750dWVtAkaKUQMkGLmF7UxfUdEh0TqZTx1JHEyqwDcRyjUiciIcECKBOlcZ0+rmm/hgTrC+T3YpnVSh5j09WZV9QXp7EX1j5uU9D2X16Ix75uFDBuP3xC/rNH/X5gn47l71c+6pyYmMg0AIIgSNNlEs93mJisUa4UcV1JpVLKgInXr1/nP/7jP9je3qbdNsx64+Pj9Ho9bt68Tq1W4S/+4i94+eWXOXv2bBrFJ1y7do3rN64hhGBra5ONjQ16nW6Gzk/CCAfBkeXDLCwsceTYUebn5+mmKP2NjS3u3LnDrVsrJsVOEaUUb731JmOVKudOn+HI0iJnjx9nulZjqlJBRyFF18cVfTIf1+tH7fZ6mM3HSRUWXRJSqWnSPiglkFoidF9mPUwneqlSJiiZTdqSIql+SJQ5ZfnW4yjVpbCZnnx7pG1h9X2fYrGYZYIsANW2Fipl6Kzv/x794CB/TvY8HMeh1+tlOhRW4dPzPONYpZ8xTA2e35BHzf/8WHvUoCi/GA6vM7Vajbm5OaanpzO68vz77DnlS2v58zywX3/LxpxWONJhaXGJU6fOZFiWTseUE+PIZkhHkwUO2+gMmTAYpH32O2MPKf+ntAVKJ/TVJ+8H4u4XTD9oXj2KuaMO+qg2CsiY50HIZwryNuwUjMpOjHrfwxDKBx7/J2v5+wZkaV6lFMvLy2yl2IDJycl0Y5IkyuHixUvU63XGxsYIw5Dt7W3GahNIKbl+/QP+/u//P06dOsX8/Dwbm+u4rsvzzz9LqVTi2pUP+OIXv8ji4jyFHxZZWVuhkQoT7db3iJTi3sYmrV7XIPgrFbxSgVanTaFS4vT8AtvNLQJpNsndrW2uX79OvV6nXK3w2muvce3GdZ557mlOnDjBlcvv89lnnqferFOv16n4BZCClbVVrt64TqlSptlrI1yHKFEgpUE2Cxetkqz+r9JOCauzHKc6E1KnaUaVNkRpkGkLo+/7SAndbhtXSoqlAiJJyVuEQuTaE4XQ+L6LCo1DHoZhhk+woN847tNv5+XELUmU1ppqpYYj3WwjV8rUTDOeeMeUSuxmnxeoseULMy5MDVVoKBdLTE1OGh6FXno90qyAQ3/R/iTmbpIkhrUz/RcEAfV6nXYqP27Hdf5cbDfPQYni19+0MjoO/cyoolyucOzYMY4fP56BeKNeD6UM/4l0bPD78G67QRaF9DN1XxlS9vsd0qTDYIvuqDkw8JgWONLF8wJc18cQuoEQNlgYJl8y3CoSiW3L/jCWyUw/jj3IS8njD/KvfVgG4UEe+6ha5oF9OjY8mIczCgDlcpnp6WmklGxubmaRWa8XEcU9yuWi4U5vN7AyxsVSwMT4JLu7u+zt7fHjH/+YyalxDh06xNLSAnfv3uXEiRPMzs7yX//1XxSLAf/r5Ve49N5Fmt0OU1NTxHFMs92iHfZoR12a3TaTk1M4nmFtnJiawMV0KJQ8k+W41Gxx+PBhut0um9tbKKXYubxDs1nn5OlTRoDq2hXTgtntce7EGYrFgPnpWY4cWubNdy8afYwkZLdRTzsh+t07CAcpQWqNilUmHqM1KG1FaMwCozEbcLHgpt0BKaZARfhugOs6dKIOQvfVVT3PitP0+6zzUX6ewjm/kdtNMb9pzs3NZVTMScrPkM8cWmE4N904DUahnGUmrHU6HUBmjI1JkgIbSyW69AxefETEnqfXHWXarIiPPE7ve2/up+2GcF2XIAjYTsWroJ/ZyI/3gwDkv5dZFkabYVpYWKBWqyClJIpCoqiHaSFW2ZgzQ/Xxs0r5zNYwNmfUsDIgR+4bg0A25y0Tbh57lP+s+473Ec39MAcatXHnN4v8icNgxGAfz6cZ7UJmF78H2X7ZhgP7pMxuaaPHjG2ja7VaGb9/p9NJJZAxYMA0LQ59FD5AkpIRNVsmem+1G9y9e5dbt6ZZWVlhbm6OF1/4Is8//zzf/e6/4hcCfu/3fo/3rl4himNqE+NoRxLuJYRxTK/eQKSTqt1uU6lVaCQNwrBL4Lh4vsPYWJWZmSnTSuhJbt68SaFU5OrVD+h2Qwqez+LcIjubO+xt73D++CmiMGR2bIqxsQlOnjzJ93/0Q66v3KIgHGI0cZIKS3mSxKYeMX3QjrR6B6Z/WuT05tInDO5DRTi+S6VWJih4qDgmDLs4jkBiNOqtg2DaqUy0TFYCFHhegO8XAIhj46gpFRuwYrq5K6UyOemZmRkjMe24xEmfyMXcV2+ANKnT7tJqtbJjyzTKiaI2SaJBxQSej+O4QF+iullvEao+D0Me85Lnot9vRZIPqT1kfP3DYDBbYk2/g3VIjP5FXym1Xq/33zPkJDzMkTmwX33r1/3NHuV5BcbHxxkfr5n24kQhMkd7RCCcwx8+ig2XwNSHDHr7+6vJ1rmuj5QuA6RM5gWgZc6f1oBEa8F+Ts6jZOLdD1vzH+5iyHs8+ShECJHxye9XXnjQ5p9/fPh1Bw7DJ2/D48Xe57wDCKRqgjHFYjGLau0m1Wi0abdbSCnTWnaHOA5ptVp0u11DKuS6CKHZ29shSSL29na4dq1IY6/Jyy+/zOLiIleuXeXmzZuGDXCsysLCAtMzMxTurtHotIhSnoNms5mCKSWdbhkpoVo0gKWjx48Rh5FJ0/selVqV69evU6lUeP/99xmv1iiXSuzu7DBZHeP27ducOXYa6bls7+0ShTFf/vwXmLw0xq07KzSbDerNhnEQlCROYrRUaMeoUUpSIKM2qUBbcrAz2/Fcur0ecZhQLpeYnZ/l1o2bNHZ2abYbTJQm8UWQXX8h+mJNFliaJAlREqdskuHABmxxCnlcQRzHmbPgOA5K31+bt5EMwkEg6HQ6tJptiqVCpi9RLBZJksTQaCcqK3tYjILhcbg7MC7sZ+QjrgeNuUcZn/utCbZenA9mrNM6Pj5OsVjE9/2s7XPYDrQhfv1N57Z4jc4yabVazcyFJBoo+8Ho1v/9hqR5rX3yfl0J+0x+zxwe3yYTOXqPG6XrYD5z+P3p70OvfdSM3LB9aApn+55hr/tBX34/LMJwm+SjYBjs6w7s0zJDNqK1SL3V/n0rFAosLi4aaedWC9d1TYag1cJx4fBhI7SytbVJuWI2kE6nlTINJrTbzTTKc9JNCDodE7026x1WVlY4f/4cL/+vV9jc2WRje4unnv0MxaAIosv09DTVqEaz3aLV7NDYa1LfNWJUd1ZD5uZm0DWzOU6OTzA9PY3Wml4U8pmFz1Aul/n5G7/g5LHjNBsNLl26RLfV48ypExw/doS99hs88cQTTExMsLa2Bonixaef5zdOnuWNN95gZX2NvVaTSGgSrYgFSM+j4HrEnZ4pt6QtUXaaJOkSoohRIiEmRriCoBTgFX10Q5DEJvrXsl/XBFInoZ/N6d8hQRJrtNQ40sNxDd9CvkvCcix4nlGWzI6rU0IZ27qlBSrRSNeUHyKVGGpsv0AcJXTomN7uMKJUKhElxiFRcQJK4UqHWqWaskNG95Wv8ghr6C9whgM/N+zu06KxL3w4zsE8lwxlBcyY9X03070IAo/NzU16vciUjaQkST58fffAfvXMlr8WF+c5ffok47UKcdjNnFcpHbQ2GCMh+xLvdmBKYcdTOhdzx9ZpSdH+rvT9Y7a/T6YMjMLupQKbsc3vd1qlmce0i0oiDNlj5oBYh0GacxfpXEqStKPKfu/+5w9MK1sSSV8z8BxpRuFhIMGRFzo3e/PvMylmeZ8TMCpieNBG/yAMw/AxDhyGT8+Go7Nms2kYD+fmaLfbmYqgTVtrrdne3qbb7VIsGh2CMOoy5o5RKhX64L/Ucw4CU4PvdDoEQcBufY/6uw1W795hr9Xg3tY9lo8dNeMDA1YKXFPO8ByXsWqNwDMpxa3dLbq9Fnt7O0zWxpiamqLb7mRdGaVKmUajQbVa5atf/SpXrlzB94wmRK1Y5caNG2zubLO4OE8YRYzVasxMTlEtV2jt7TJeqvDcU79BpVji9voau+0m3Sik1w3RWpGgcaRMux3SRUakGYa0CSKMInzPQyroxRG9KERLjV8IcGLotrog+l1HYKP+QeyBLS0kaZZBCKM+aeeR1YQwLZBORgk9POeGM0aSftnI930KhULGk2Gv+QA3gbI8D5KpqSmq1WqWubD24KziENbgEcfkfpZfi/Il0f54C5iensb3fTY3N2k0WgeZhP9GJiWZU10qlTh8+DAnT57EEYJ79+5RrVYhpT83bYYJUhvn2ETk/WOZzXXw+P3g2bb56oFBm3eIH4R9GVXa11pnwNq+ymuaIdOWtjwFN8uhjMQj7JEP2kczjMKHBezYC7PfRLePZVr0I15nJ+qDShD2NfkNZ/icDzz+X77lB7hZdBOSNF1nwXQmjW0wCXEcUioVaDQErmfwDdZ5sEqPdpOK49gwGsZhFh2HKYrfEvi0Wi38IODa9Q/Y3N3BC1yqE+NEUUK708URAjcICLsRlaBMpVIhUglCS+IwotVu0ou6RlOhG1GtlFhdXUULxbFjx2g09oh1TKFc4LMXnuPO7VU2Nzepb+2RkLBb38P1De6i6AfMz83xmXPnGR+f5PK77zE9PcmhhUV6UcjcwjynPYcrKzfZ3N2hFXYRUqJ0YtqccEAnKS+AkZ2WnksnCvF9lziJCUpFvMAnVhGV8hi9bpc4jvpOt7LgqASlRMZzYDf5JO63LiftCKTBNczMzGSaHECOy8BBChfoZfcGyLolVK4zwJQiNKVykU7X0KgXalXTpWHru9piEWImJydxXZdmo83k5OTABjzcu/2wdrHhNUKnr3+UFsZ++liPfCwIAmZmZjL+j52dnbSbZ/RceFTLs5oe2Kdj9vIrpVhYWODEsWOgFJ20bdhu8Pa+eo4h7dIJyAfoJQirFilNRkBre4zUMTAP4KQOPUIPjAW7wfcpBobLHelYU+Y4GeZACwQODtIQTdt1If38fuux6abSj8DCnP9cu9Z/qK6Hh33IfhH/g+qHo0oLoybyMDHUcCniwFn4dM1ErGQp7fzCrbXhKh/ul89nJO4D/+Tut1KGNlmmLYi9Xo92t2V4FK5fp1QqMTE1jpOIrGWvUCgSq5jZ6WmUjumqLoqEzXsbOAg67Sb1ZoMg8NhrNpifn+fEiROgJa1Wi0PLyywsLHBvbYPJmUnurK2wsrJCt9sl6oVsbm7S7XY5urTMkZPHuX71CsJ1eOqpp0gE7DTqjE1OcHd9nYtXLrPTrJMII9XsODKVmo4IUzCdFiqjS06imF7qMEnXxfE8ikWBiHO8BjgD189eT3svbORhMg0Om9sbmQKd3fzDMDSLwdD9svcsP9/ymgkWfCylob/1PCdrkyR7Xz9Q8H2fUqmUMUUCaDU6M/kw2++1H3b+5zFWNhvi+z4TExMUCgWazSbdbpfdXQN2HLVO7be2DeN3DuzTt8nJSY4cOcLY2FiG63Hd/Nj/8PcqP5Ys+tFmAvJViP2y8sPH0qmT8WHOITtG9qGPdZjMBtQjH9dhGP5yw9mF/CLzoMn0oNLCg87vwDH4NEzRz6WpoccVSRJlkajjCpSOSVREnITphmQQ+fkWWpPSUwg5yNCpM8+5X7uzE05KU2vvhh1u3rzJ2toax48fJ9k0XAaO41CtVonTtr5CoUClUmGsNo5wBEmkiOOQsNtme3UVxxHMxRG7u7skSjExMUGxFOAKF5TL8RNHmZufYaxSZqxcYmNri2trq0RJSPxBws07t/jsc88xNT/DrVu38IsF5ufnmZycpBeFlN2AQhBw6cZ17txbpblXp1gspJztCbGKU0ZH28qojf6DAtf10do4RtWgBDIfPZsoNQ6jtDVT4ziGktpiEMzcMmWee5vrWanBZgW01pRKpUw8yZgVvLE1VAeQGSV3o9Ew3SzVSkplrdMSikBIjUqdGVekWGuh8TyXarVKUCxY2AMIB6Uffe2xUrz3W1/t0rzw4ZmFhzkb1rkpFAopELOH1qa8Zsnj8t0bo46XH88H9qthDjA/O82JY0eo1SqpTonKdfWoEaKI+92/DJ6Y/plqmKTUq8MOZUaYRioCJUcTg9nXo+U+Y9mstxKRdnCkGYS0syHJHwPD36C1ztQrH9c+FpH44brLYMpk8HX7ZRXyz416Tf6Y+2UeDibjp2WD6F6EwvX6stMqZfmznOnWhrNBo+5t3om0nrEQAs9xiNNsQ6vVMou4gO3dXRSp7oDQVHQaBStFnGimp2cJij5zM3Pc21jn3toq7XabO3fvEGlTz9+u7zE3PcPhw4epVcYoF4tMFycQQrN8aBHfcwy/w/Ih3nzrF9xcXaFardJ99SccPrSMRFCpVGj3ukyOjVMtlInDCC/wcQqmlHDn9i3a7TadVgctTLrbTZ2nbrdrWA/DGJSmVChComi26xSLPo7Oj/t+54nVMLAORL6uabns8wqQQKb4afUZ7GKZLwXcjzmyaU2rKulkpSGNvdcJpMSvWRo3dw52o7XfI4+JSEfSiHFmtCzyyPH+dXj8wGFURDeYwep3f/i+nzpV5jvv7u4+UoYgf26D3+/APg3zpAFbT09PMzk5mZGR2Z8fN/nm8N6Ux8jA6D1y1OP2sUcd4/l99OPYFz+0o7Dfh4+iYR2FIxjOPOTTp33kqbzvWPa9o+zAc/8kLH99FYNaIMoA5qRLsVigUAjwPBfPc9K/C2nbmSBJVIYkt7XsfBo6r/FuNqccNiV9LEk1JhKtiJKYVqdDo9tGOg6h0sR7dZqdLoVyCUd6NHsd5uZmqVRKhN0uOolx0NTGKiQk9MKQTtil0WrQbDbZ3ttlbnqOuZlZgqMBvudlbJKxSphZmKcVdrn2wQc0m02a3Q4X33+PybFxtDZdFN1ul7GxMZOSj2Lm5+bwSgUOzS2wumrKGL2wiysdwjAmCFxD55woNA5F32WiNo4vPTq9HpEbA5YDAZRK6dG10Xjog5wMUttkeRSdTkIYdtFaZ0Qt1rFotVpZBiaPAcpbP9s3uPhYR6RQKBBGXXRiohyVvtZ1LSGMwvU8qtWq4VNoNgccwPuDi8E5bpQu7Jqh0kjLvrKP0+6nWPcpAwz/PbQw5//OOwo2A1YqlZBSUi6XTYtoq5USTHHfd8lvCAfr0q+GCSGYmZlhaWmJQqGQA/9KwjBE7ItDSOdUehvVfcPr/vs7XE61rxvY7/T++9Zwid0cMxn5Wf3X5ccwaHT6WPo5+77zwfaxZBTyNiqNMjx5hp2I/MW0gJ88Ktq+Dgbrr8OaEQdKcJ+SCYVtWxOin7I1tWj7t4vv91vj8joh9h7aKNNGytaGF1tBP8OslCJwXZCSXhQSRhEFzyUWml67RdJu4nWaFIISvSjGcX2Ugt2dOuPjE5RKJbb3NqnUjBDUjRvX6fS6phywlbC+vsH0xCRRFDE9PsFYucTiwhJ77QYbW5scP36ciclJXn/9dUqlEmjNrVu3uHd3nUOLS9weu8Ps7Czz8/ME5SI9oOwXmDx2nONHj3Hzxgd8cOM629tbRK2IJIwQyrLGge+6jJWrFFyPbppZF7K/wUJ+ExeUU36IPneFykCgu7u7hGGY4UesDkuz2WR6eprp6WmjuIgeucjZe2QkpusGpxH1iGMXxwERi+yzTVtjX8MhSRI8baSsbc3fnnuSJAgpBqL5YUdBYFLGSvTnf94+7D6831pkz82uQ/Y6+r6P67pZKcKKn1lSsYdlTQ/s07UgCDh69ChHjhwhCAK63e7A/Pk4bRR+TqtBrSOVjC6lDTvO+TmYdzQsaDErkAw7ph/TV/pYHYXhNGXeaRhOD44qNQxf1DxT47CXbt9jEd32uQP7hEww4CAY64MPpTQRpW3BS1Q00L8/nC3a/95Zvob0nuu+c+GnfftWHlm4DkiB8F2UFihpsg29sEtXGUW29c0NPAHtRpNpfzKLiGdmZpgQk/i+x+07KzRaTaJeyN7eHlG3g9Bm0z58aIkjh5eZmp6m1CvR3mxT9DyefvJJwjDk7updSgVD3HP33jq31+6w0Nyjo2OmZmdoNttGsbFUYnF+kYlqhUqlwurqKhtbm+zt7dFtd1CREYbyXJ+xyhhFv8ie3hvAdgyUZHLOlnUGhBAZO6YAs7GHcXZPrOqnjYgtMZq9H8OZgyRJ8H0/E3uyGAd7LoawJu2K0NogvYUiUREqdQJNS2xw35zPf+bg3d8HR0DSz0R9hHm/33sflAK2179QKOD7PuWyaattNpu0Wq2BTIQ9xsHa9Kth09PTLC8vMz09jRCCKOqhtSJJTEDzqB6nzSzsF5Zm6rC54WMiep3NWTNG9h8bg466HedpyS6JIVHo7PHBfdZSJ3xco86971DaSNU+ruUn/nAtZT8vO++520VveOGwzsJ+C0t+Uh7U/z5Bu28EjsYe2PR2rxuljIt+Bqb7sGyd1lFwXRfVNSl34UgjzKQSRBijBEjPRTguYTuk1aojgNbeNmPlCpVSmb1GA03M7PwcONDqtJmYmWJheYm7d+/y9ttvIxxBL464efsGlXKZZnOPe5v3mJ+fZ/noEebn53njjTdYWlpienqa25O3WF9fp9Fscf3WDcIo5u7mPdZ3tjhz5gyOkNTKFQqei0pMS9aZk6dYml/g9u3bfPDBDba3t2nt1YnikKJboFTxKRWKZiGTkJD0KYmlQKQtkkmSZOJGQRBkf1cqFUrlMuPj42xsbQ5k3ix7onUQsjbmtJdcpEAptClzCOXR63Xp9Xq4aXcLOiFJTEZAug6OkFlHhRCmM0MrhSckvhS4JIgkxBEujhY4OsbREnQCw+Q0ub+1AEcbBUmhZboYDhLHKKXTtLBdwu161pfgHrD8Qq4HS6dKJUSxMkJdUiIcSRz1kOm4BQsYLeL7LpVKJWultBwidj6Axe+MmjbDhfGPeR0TfOh1/b+TCUxbsNUzsQ61pe/OU5SPNs3jhOg24s//LZ10j9MCpRMM6/r97saowNg+rrUmyRyD2MxPkaDzxEo6LY9oBsf8h8ya5K5MfrA+3qDKb/J5L2jYk85nD/KPWRv24kdtGDYCtGnBPKbhwHP/JCwdfZBFc3l8iaUT7nR67O01SBJNtxuytbWTqp2ZBdj+M9wJpuNB6Tg3aRRWMEpriCKTjdCJ6Tl2HOjFMcI1oMZeHNEJe8SJRiQxwnNJkjR6Trq0Oy3CsEfY7LDhOMxMT1MuGx4H5cL84hy14gR+xVALVyaqlKolrr9/lZ2tXZr1Os1mg52dbbZ2t9ja3WKnucvs9P9j782bJEnS876fu8eRmZV1V3VV39s9xx6zs7PALrDA7oJYgiAIAlgKFAkTKePXkMz0HWSmDyCTzCjT8YeMggBBBCDhJHZJULvcY/aYs++ruu7KOw531x/uHhkZldXdM9MzS5n6NevOrMi4w8P99ed93ufdZKIzSqFpLbZ56bOvsHJujZ2dXaJ2xP7hMUcnh4yHA95666d0u13WVlZpdVNKHMqytLDE+vo6sUroHw5Y7qwwWRnx6P5DsC7mv7iwhBCCUmjiWFLkLksiURHaaJ+SKhkNxh5SdSmPSauNtmCFZGP7PAe9Y+JWyjj3OgnWlZheWVpm+9wWSewysmOl0NYQKdDGoCQYaUFoIgmmzElihdEFcRp7x8B1pC6jQVJoQ2oErbhFaRXlJGd8tE9qMqJigjIKnQ2IhECJmMloiAociVP9WQhjuN+FnS05bX0sSmNnlpuqvbpPe+YcMFTyFE71ToTqnhaMyz63AlTLVdo01UHcZxxJ4qhNu+3g7H5/WFWldG1a+jIp1sVQUBCWC5ddMjObrcqK+qMIH3PWIQ7trzusLt2yaotTTHn/d1PZ8szu8ixW31P0LZ746/Ob4U5t9jwdW0U4xAkxI9m8ubnOtWvXWFlZqY07kqBIKoTC2NKf6OwkN5y5kRAcz/pYI60f9+Q0S6LOCTDCiatpnCqrc+4d3yCQg2fMjf61cc+j5kJ5sVSJEXh1Rqe+KPy9sJVj6MdQpu+TqR2neczm+Fkfxxsu1EejfD4p1nKWzXMOnrT/JlrR3PaFo/Dx2qmGZE4/t36/z8OHDzk8PKQsS3q9XuXgRVE0k39fd/SaqFEz3mb9y2OYhdiMMZTeQZkUJUJboshSMs220FZjbEl/0kchKGxG2ktRSpCZCTaBdrvN6vJ6RaPc2tpiY3WNOzdvcef924xGI3q9Hse9EwxOnvn+/ftEUcSnP/dZSmsodcm57W0WlhaJ0giVJiwsdjg8PGRnZ4fhsM/BwR5Hxwdsb5/j3LltIpUQeSGWz7z6We7evYdcWGVzZZPdnYfsPHxEu72AjJRLpxIGK6Ylq61wio+uQmN4RywqjqrQnFDKCVwBUqmZOKnyvy0uLjoiog8TCF84R3nkwAonhlWWOUriMzUESkgCB0xb4wlUFhU5sRpdlFhtiCOFmUyQOmMhcRwMYwRCgRQam0hK48IhxjbQReGcA2GNq5OBnZktGY8WSL88DGfyVHfiwiGEWhv+09XemIY6hHafCvxy55jEQVjTOyZTwMOdU5rEpMohJ4m0ZG1HmBvnmQv9aOvADhvQBie/W0vlcN/DKFC9a56Q5n0K6a9xytUJ24dPM3UWrLtD/3+x4BwEIp+UAq0tm5ubXL58mcXFRax3kOuct7rVJ7WzY9TZ9/FJZMGw/6qUuWk6IrPrhSupLzfe+QhogqM7B2fATcCEUJUYpPTvR91xbl7PvIn7vDH0I3EUmjP/cOHzTqBpzd+bN+ssMpCbkZqZ7/P28cI+Oas/K6UUk8mEu3fvsrOzQ5ZlruBSTYCpKPRMSl/Yfjb0FLgJ+tSxLKfbC7VlAW3SdpYsWZoCpCY3JflgjOxDFEvG+ZBBNmBpaYnhZEiaplxauUCr1ULGba5fvc65pQ1u377F3uEBJydtTk5OeDTZQSjJ4uLjyPeTAAAgAElEQVQid2/dpXfUY2VtDSVjhoMxSdzi4vlL9Ho9up1FVpfXuH33Dr3eCYcHB+zt7XH9+hiBQmxu0Uo7rKy0abXa5MOMfJKxub7K0tISDx89YDQa0em2T71vjhukfCfhkT3leBtZlpEVrujV3t4eZVGgpKRkyjuoO3Eublt4lMehCVEsndNhDXgEyRV6SqfvoHBiWjqkwFovV43BmDBzUuR5RiQFayvL7pmUpdPbMIZup01p3PM2goqDIMQ03IAWLuzQaIPGd4jaIwbh9yYyIYNmtp3zCS790lqkdxSkb19hlbiVNI4tquO7v5TX+OiSrS5hrXtW4/GY/nBAf9hjMBjQH05wulQWHdQAfbza1isCClfmOLwbuiyrUJAX/3f3KfSDMyc3Z1A7o4ucE+A7e9P5Y9nMn8+JQ/eBTQqJsaZCE6x14Sil4OLF81y4cKFSjw2pxIF86wi4zYEyFFz68FcUuAkwDTPIpwxVod2KxnrCO5JTB+PZz6tqo6ecnznn2/j9QzsKTzrAWZDGWU7Ek5CCZowmEOLgtFzrC0fhk7e6SFIwKSW7u7uMRqMZ9GCar0wVsgihh7NKjJ9yRo3zrOvHCo5B0AgIpDxb5BVxL5D3ZCoRWpCNM3KtiaQk603oj05YWFhkd2+H9fV1VpaW0EWJyTQrKytcXr/I8vIyN2/e4GTQ5/bt2+R5TpZlHB0d8b3vfY/l5WVefvllJpMJvV6v0g0YDodsbGzw+uuvs7ax7oiLuzuMx2Nu3rxJvzfk5PJVNte3iUTExfMXSeMWOi/oXrrEpUuXGPYH/Mmf/AlaW5JEopRHUjyXwEqF1a5zV0oh/WzeCqdSmWUZDx8+BD1LOK5zCcKzCLLOoQBNSF0N761zJMqq7LLWGhl5XoKSvo6Fg0ud7oDAYJhkY4p8QitSdFdXML7oThRF5EVBnCiQU8fAP+Fp27ICYSOklafS0xwc6+Vvp6sDs0OeeEIfETplFRIufYcsbS28Gp2uPRPO0wrctUvhwxWWWEVESYwpNeNswngyYfdgnwcPHvF4d4/BoCAnjPvWOXBu7ghIjE8DNUbMIiEVwu37xuoezXNjZu/Th7Va0PE/Wps6CfUJJCwvL3Hx4kWUUtV7+6TJ6rPYsyLYc7kpz2hnIedVf2hPrxfMiOlhT6dzfjCLXGzsg+/lLHLik278vLTHuRc/5/f69zqR6GnIxQv7+KzudQohsZZqQH706BFxHFclo60NxDmfSucx1AohMqIajOoxwSZPRQgJnqVcNyFExV2B6XnkuVOELIqCrMzQFA5CFyVGGpQQFGXBeDxikmec9CPKMuctFbG4sMRqdwXTNkxUzvbmNpPJGLmzQ3n+AjKOuH//Pvv7+xwfHjEYDCoEZWFxsSqYZK1lbW2NtbU1XnnlFVZWVjjYPMfjx4+5f/8+9+7dIxtN2FncY2N1kzIzXL54hXPnzhFJxcpSl9dee82TEXeJY+V0262DrZV3wibZhIVW24VFPCpQmMKl9MWSOFEUGY7XIBWRkORlRho75r7LWrAUuqzQn+B0GIRjWBvNZDLxlRUlWjhEIlaxJ/ZJjARTaowuEZGklbTIxhOGJ8dk4yGRFHQ7bVydEE0cK7JMkqYpqCeFP6Ur0GPFaUdBUHMQAvQ8x56AwAvfphWep+BT2ZRXuIzj2EPZsmpr0qMm1seoI6kcKmI1QkqHqgiBFALEEoU2XN5a56Xz2xweH9EbjDju9dl5vMfOriPcOu1Ti8Hg4uYe0rbKQxxySlSokASDkLKaudZxuWe49DPtqdtPQ/Iz9sk5FFWQqfo7imKKUqOkwlhNFDmBtM3NTSaTUYVkBp0RY06T7R0n4KNdhXs/58/Qw5Ar7fxBvlom/LjaWD4dK/25Bx2R2nZ1a6KuH9Q+UuihGa+un9Q8aOOsG/IsUEj4V2fKB135F47CJ2dn8QfC9zR1qW/7+/ssLi5WVR+FmIrUSOnETepM44A4TJGnJ3Beal50QAzqIaiyLNG+nHAdjXIzYLBSIJT08zd8WEJj8wmxSbj34D77+4csdxe5eO4CXHuFbqeDsLCwsMDCwgLGGFZWVlymw7173Lhxg8lk4jIe+n3OX7zI9vY2ZVmyuLjoyIqRE2xqt9uc29hkdXWVOI55/HiXfn/IycmQk8MevZMBujAYc4XN9XXSOKLVadNdXOTOg7t0ipw0crC/FNIRm0qHBCx2Fqp7EccxVtsKhVtZWWEyHM1wQ4qiIPZCUp1Ox90PI7zwjECqqKZeFyNlXCERQQjLSeD6UKCmqmQn/HNN0xgKzUlZYnVJGkfEyqs2RhKlBFIkRJF3fgJn4BRpTIMPHUhORQ2qISPMJufNos4qGhXQBBHanrUgLIkSRJGinaYkSYKxZeUoTMWtTBVzdhU7XcGvoEyqdQm4/qqUlm66wNbyAtpeBCnoD0a8d+s2N27d5fH+ASf9ESdj55ppW3pZXukcCAMVIdFpYxMyPObOKude7Wn7WYcMnqdVfRQaa2Fpqcvly5erTCAXqpuV3m4i2vMG1jAwN4/1tMHXGFPpf9TN9U3T742rqEJ41bq17YwxWG2q7U9xD8K6YrpN81yfFL5t2nOTcG4SJODstMfmiTbVHOehCGcdt66x/qxQ0Av78Fb3vK21FRIQnmEoaSyEZDLJiOOEjh+8gmOwsLAwDQWIyFU/850qnH7m9bAVzPJSwn7rWhpFUaDRjuTnO/QoikhECys0WhTYyAs+aYsUChnFGGsprWE0GFCUhpOTE46PexRFwaULF5FGsNRdRErF0uoqm1tbXG61OHdui1bbVaE8OTlhf3+fwWjM0dExSZKwtbXFo0c7VYGh9aV1RumQsiyJ44SlpWUe3nvIZOzEj/KsZHgy5OHDh7zy0ktsbW5QWsP5Sxd5/9b7YB3Mr8S0swOIk4TC6CnSFgliGZPneQ3Nc9kkEkeAyrIMIQTttEOsEp++OqmcMKkURlsKo4njiEjGbpargRifXpZ7Z2T6TKR3YtAuvFTqHKMLIimI0xSCIyFc3d9IKq/n6NCk6XdT7dfB7j5TAO8oUIvn+ucfOuVmHFhAJX99yvw2xjPIY+UG9iSKnXhYHLkQSul4HEpIpJgiXyjfn+lsymvwxEwlSse10G62q60LhUkrUEnM+lKL9NOf4urFbR7s7nLcG7J/OODgqMfhUZ/jXp8S43RQpaIMDMrmpLc+CMy/SqapkvPvQbP7fGYU4nnGOD6UTc806IMYR+/g4sWLXLx4kSSJkUpgjPVoAq4dClAByaocxtmxaNonPfnC6mNQGNwD8jdv3SqM6reT1QNoFIOq8wsKTT7JyPOcREWnEVe/gRDTLIdwHsGa4+TTxs2po/Ahwg/zDjQvdHA6nje7Xd2jC3aWc1GPeQNVDmw41gtH4eO3mReh9t0Yw9ramiv8k7YqEuPKygq9Xo+9vb1qUIt8DL3OWakr8804I7VnaqydyXqon081Qyj9YBFNOQwBjRJaoSw4qZJAshMkSHJdMh6PidKEuJXSPz6hPx7w/7z5H3j4eIdXr72EMYbDw0OuXbvGxvIGg2zAua0tuouL/OQnP+HevXssLy9z3O9xdHREFEWMRiMODg64cOECV65c4eLFiwyHLkxx7tw5Op0OnbSLkjEnRye8+9a77B0c0u8PefDgAZ+6conzW9usr6+ztLTi4P2ydEiCdQSpSESVJG2aphSewBhqFATUJdy2QFwsy7JG6LKedJo4aejS+sHDUpTuWWZFRpYVZFnhHQ832y1Ll6IZikxJKZEIytIw7A+YjEYVmiRF4BqF568d2lPxj6aQrayerXTPtKYHMEUB6k6D4xQYYebPjm0dqq4Ng9btSJe5S7+NU9qtmIVW24VhPFqiIpeG5pyQ0PZ9yhsGbUqU8m3XBM4ISKsptMWWmkgp4pbPCDEFWhsWEkVnc4lzm6sYBOMc9g6OuX3nAXfv3qPXH2Ok4MTLlI/H5dxB/FTvV3cMnkoyaKRQWirO5Nx9/0dogcQYIjNJ4sIO589vuwmK59/AlHdS51BN9zNdp/5ZzfSf0SqOHfPCG3OkAvSseGBzXA1oXni/I+GynaSQVf9pRUUTmjlW2P5J538W6h89S5W1p1nzYuuDfrhRYYAPJ9rs6EOlu/p+6rr19X3X9RPqDsULJ+GTsxAaCIhOGGharTbf+Mbf5dy5cxhjaKUdut0uN27c4Nvf/jYPHjzgq7/8dZYWV9jbPaieYVmWtFqtUy9m3THUOgwoxcyLVP/d/a2cJHBzSqlBkWJsiS1LlHX157U2SKWwRhMlKZM8R2dDZCcm1yUoy6OjXbJiwuWNS6RRws7jxwgp2dzcxFrLYDAgabd49bOf4eDggNb+Pv1+n/5wwEm/R3844OjkmL29PQ4ODrh06SJJktDr9VhcXOSNN95gMs452DugnbS5ffs+x4dHjEYDSu3KWRusy3zotEijtAopWFw4pdSaJI7JiwKEU00sSkc6jPwAbowbzIf9E1ZWVijLshKhCe9f/Rk0HXNdOhQmjh36YI1AyohERlirK62MMi9I4hiEoSw0J0c9RqMJGCiNxlhXOMq90xajS4d0+Pc6hBir5wzVYG0Fp/oRa3wIUoTZvK06fiEEVvoCWUiMF3YScupIYlzxMiUscSJotVyNEotGl45c6O51hEXjNfX8y+BEmfBpq6WxPrvCVPfQgE9tlGhdYsvChcCEG9SMKbClwAgBIqYlFVsrLZbbn+Kz1y9R5CW5tTzuDfjx229zcnLCOMsZDscU2lKUbv8VDmPwuaE+nzL0o1aTpjFZVnhOg3AiDNoLNEgBpnTLjE/lE9NBtDmgTvuDs6B6Ti1/kjUHsg/atzvOjvLhH7h27RoXLpyvQpShvwj7DMdrih41uQCnz0nM7CNwBEzjPOvv0rz9NMfCgIqFRc0xM4QLx+MxeZ7TTlL/jrr3xrfU6btTc1QQz+DkNCICYez2I3OAXULDenKu6LwbEP5uDu51qyMH8xCE+o1pOgH1mGD901o7VZN7gSh8YmYtp55leFYrKyt0Oh2UUqyurLO+vu5KJC8usrS0RLvdrpyC+gta5xTUX9S65r6gdjzODlPMMzdDVWAFwkQI/0IKa/2sS2K0BumIe9rLESdpjAVGZc57t26w2O6yd3jA7sG+74guoJIYbQ1bG1uo2BHfllaWGQwGHB0dcXJywmAwQCI4ODjg4GCfl19+mX7f/f65T3+O89vnWeouce7cNq1Wh/v37zMejjg5PuQgd3UFQhsP70ekvC4FcqbDqyN51XIhSBJFlmUo5T5bLVesa3V1lW636++fT1G0JVb78A5uH8ZLRJc+TU9KSRK3kGoKtUYShDIIIdG+aFVRFGRZRixAyQghXBwfQMipTG0kFaECZT3DCSuxYpa4Nfvs5w8oU4fShSJKSo9E+JCTF6pSQiJkxLBXEEWO+BknCoXAGu0GXjuLsIsK0nCOgOvdPQoTzq2KTQe+hUMCpJ/xVknvLhUIW1qE1EghaamI9oJCLbVQMsKqhE+piIvba+zuHzIcDtnbP2b/6JDB0JEix5mm0A2oWeKnmAYhLEWRuXuC9XmlPpxTQd0SqRQiitBZjhF2pi+uo4DNd64JvX9Q+6CQ+Nx9EFRHXbZDvWLpcy4O+dxtHoJQR+RHoxEnJyf0+/2qbs5M2L5yaKm2d9kPnzCZ8UkHqsPHTSSgyUeoe3b1fc9zMoJXM3NDGt/Dvl/Yx2vznLGAKiilKMuSO3fucPfuXVqtFhcvXKbX67G7u89gMCLPS05O+pSlI8eladtD3RBg7FNqa7WXRdh6atAsKjUPqZp1ZJTrMLVCWIXw9R/8Vbj/BUQqAikoS6+aJp2M82QwgaFmMBiQxgmHx4ec9E94uPOQ9fV11jfX2d3fZXl1hZWVZU5OTjg4OCBNHVHv8PCQx4936Ha7PHr0qErb3Nraxgh4uPuQ9ZUNllTM5cuXabfb5JOMk5MjeidHPNp5WM0oTGx82MDPnsLsGedUW1+ZUyo84VfSaiekaZssK2h32lVGSqfTYW1jFRW7SUI14wpZKBhfu8GQFxnjyYgsm9But4Dp5MCK2qzM+OwmYz1PISfLxsRJAlKgZFLdc2t1hYpLTzgNs7+AXNUdGOTpiUZ47NaamclK1fG6cpZumXDPW1sL2qeKRhYllAs7xbHP+hBYbTCeRBnCJFW7DG5DOHgl8O8/RL3gT6jJ4Y5vrXOQApQdOBlJHGGMxhqD1QVCRmByn/6qsFZxfn2RzZUuSZLQH2YcHB7RH0948GiHw5MBh8cnHBydcDIcY302RInFGuMAA59dmSYxkywPL5n7UDFWa0yhq+fjUpKh4oyE67OueFmIsyvptEvOQgXC+PBJ2crKCufPn3cVS9OIsiyQ8qzqkE37aKH4s6wawM/4faof4usdBYGmgKYLSZHlFQm5XpvF2ilqUIlO2Vqb/AgT6ehsNcYnIwt1r3GeY9BEBOatU1+3Ds3UoZY6E755rLrz8cI+eQsz1bpoz/HxMd/+9rdZW1tjc3MTKSIePnxIrzfAWkuSJEwmEyaTSRVKCM+2nnLWhC0r6O3UAGFP/WtaaGNOetd1zqFzm8KG4T3wqn84DQKNI0tmeUGZ5Sy1upS5QQnLRBfcvHeH9+/c4vr167z++utkRc54PKa12uLSlctsbW1VGSCrq6u8rx2Jcmdnh16vx9raGt1ul9u3b6JLgSksW1vnaXcX2MCwurzC/sEut27cZGVtjYXFLqNBv+IdVO+DR9hM6ciMxh9HqmkYL4oiNre3gEBCLJlMJiRJwubmps9OEU4bAwefK+FqHDgypKAscyaTEVoXWKvxqvOUhZPgbrWc81BJCAlB6Jsr4nFjZhpMimiGmBqex3QV6RQpa33B7H5mCzHNha1rPXQof+325TgbnU7Lh2A8ouEdA+kJb0bX21fNQQhLAoIg5heqE8rP3IVvgVWfFuGyJ8AaC9b4NE0NRmN1jsEpDMqkTSwlykA3saTnlpHqHJcvbJEXJbuHJ9y+e5/ReMJwPOHg6IRCG/J8gi6dtHd/oMmzfNrag+hT4QcWC+1Oh/FoBEJMb5ul4gHMs7Ni3Gf99rytPn/Y3t52VVvT9EyO3Eexj+N6TvVtxlaZfUopOq121fYDUjJThKzevmvP6ElI67PYR856mAf9Nh2CJjTdLATUdCian/PWm+lg5ItaD5+0VYiwv98hNNTrufLDv/L1X/V13y/T7/dZXOwhpXTwu5S0222fj59VCmlNm+cEBFLQmb+f4ShUbVK4VCUng+xmy9RypgO8HiWKSPpwhAGMII1StDWoSGGVJNMluScV3X/wgCzP6S4soJKYJXymQJpw/uIFOt0F9nf3SOOE27dvY9FMshF7+wWj0YiHDx+xvLSOtJLj42M2189x/tJFJsMRcZrw2dc+hzGaP/3jP+Zw/wC9bF21zPAMhIsvB8lW46d9gYEf1ut0OoxGI1Tmqm1aASqOqlRjowtMqauZiHMwJFr7sLUpKYoMFQmS1GUCCAElGmNKv840PdLF4C2RdBIJwhowbuYfBJKoztGQl14tz19bvTqk9E6MMaGcc5ixT9XznGPi+w7LlNUlPNSuw8DsBmwpqZyoJEmIo1BTwhMRA+we2p0IBabq9kEmKqYazFwM2WkiRFIipaIstTtna4mUQqlQSdc5bwtJTKYzYhlTjDKyPAOhKInottski11Wl7psrnRZXlklKzR37t1FCMVwPK64Lu+89z77hwOMcYcrNKhIYq2XSNeGssjctc34We5crbUY696dMKXUxmXi1K16Zz/AHYIP35cLj5h0uy0uXrzI+vo6KnLtIY5jV3Vxrp31TJ8dWajP3p+67pP24Y8qhKuAa61z2INzPx676rKtOHHS4hbnzAkx0xKn4/DspP7D2BlFoc625gOsIwCzJzcNGcwLMTTV+OY5EXVxpkB2bKIL9fN64Sh8/Na8v1LKCqoVwrHor1y5wte+9jUmkwnr65tsbGy4DsoY2u023W6XpaUler1e5S2naTqT6niWs3nWOT2bx2zQGIywGKH9rC44DUHLX1AYJ9kbyZAH7zpvpRKKSUaJoTQODZFpTBpHjDInWx3HMaWP48dxTLfdYX19nU6nw/rmBqbUDEd9rly9xPHxMTdu3GA8ypBS8fDhDoOTAaurawz7IwDWVpaI4nWUEFy4cIFut8twOKxSwKbX7WbA9dl2GESBqoNZWVplYWEBa6da92VZVimUU8dNeGjc6R0ElEGbgtxkSGmJIkkg4wmhPdvf3VOMAel4DiHjohInwpO1bOg/HMoTYPjQroQQVS0RCFC9dYPZjOZGQFVOd9QzfZPvUOu/SSlOVzI1U+KYCtX+jEbroroGV73SgBEeRXhyGLVKKms4uQFRwEqwkiSOKYRwZcaNweSgTeEVHy2GAlOWqGgRIQwoibaWLB8RpxE2G5GqiJWWZGutA0LRliULi8sIJbl3/yFpt8Ol7U3eu3WXB4922N0/cQJm1pAmMe1Ol431dXRp6ff7jMfjKlsgz/OKKFjdRwSRLzFumtU/a/c6XPfT7Ew06BksTKw3Nzc5f3674vWEiaY+01H4YNY8r+c17tTR9Jl9C/dZaid4luc5QogKzZ03YQ/OQwgTfRR7LhyFJgz4JGehfiPqL3ogXdVvUvPim2Vb6/t/4SB88hbCBXEcAzCZTGi321y7do1Op8Pe3h5RlFQyxuPxmCzLWFlZqTriJEmmhVJqbeMshGmezXMk5jmvRoChQAsn6mOkG1iNCMpnLr6tsUh84SRjkVq4am+44kplWTpRIuU6ydD5REohIsFP3v4JN2+9z5UrV7hy6TKlLem2O3Q6HdJWzPr6OhcuXCCOFcvLy9y5fY/hcIQxcHB8xOHhEcO+U5A7WV1mcXGRTqfNw8cPuHr1Kj/8/g+qd0Za4Z00NQOlB6uXaR+NRlw4f4mvfvWr6LLkzTffpJ2krK+vu1LUnQ793rF/NsoNzNa6QcpYZKTc4IRBRW6QNdaXvBYWpaRzvKxGSJd2qouS8WjgwxUlMooRtffVhZJs5TxE0gPb2vgAUA1FNMYXffIoUHASXGPEGuuZ/GW4eIQ1vn6DU0906zvAfQbt9PuotIyqTA9bSTlXsXnP2bA4Eql5Ul2E0B4DhwLnGEuCuqKrXhiUSq0QWBRWWFxRQ+eEOORDgLFEKIrxwD+nCCFAtRStGIzJyMcjIms53rlHrg3j8RiyAZ2lJdZWOrQWurQ+/TLb57d49/1b3Lh5l/sPdugNCtZXV/jiz3+J3/3mP6IsDTdv3uTtt99md+cx1loODo4YDoeA648Ho2F1rwbDQUWmM8w6B2c5EPPsdEiJuX+fZUoJtre32djY8A6gC62YZs7gjDUVHpvLPz7OQnCTgSp7K1i9XwshxuDYO0G1KSfHGONSpo1BW4E1/p7JsydZz2o1R+HDxfmbHXkdEQjLm8JL4aLC7+E3mDoDwQGoH6fu+b+wn501B3QpJbq0jMdjFhcXWVtbq+SMQyPu9/tVIZYQGw8o0WAwYDKZVPHtcIx5MwvXyU47oqqdAYFXM52hAj6RbbaTMcxr78L61D3f7kJbjKREqdgNDNJLDeMKJmlPulNCuGJTowIhBaPJhJu3b5NlGdeuXUMIwWQyYWlpiXPrG6ysrBDHMYlKaMUt7t97QK83IpsU5HnB/fv3KcuS5e4iUSy5cOE8adJme+s8cZxgfDqfi2MKEl9rIYoiMNYT5lyFy1SoSl2xKAq++c1vcv78ef70T/6EBw8esNBqs7q+xiQbeTTHcRjqcXYhnIBSIFBFcYxUDqMRPlFQKoX2ZXqDE+U4DROyyRirC6RIZjgKdUJfcB4dslRWAyFhIMcgo2lfUkcTrJ3qa4QBoe5wSoQfrKIqzz4gBrFyoZfYd6jSIzHSunCFsRYhFLIu5CQsCuXCO3NqT0y5Lg2zEikkQgqc+qWfQOH+NrryVEC4+6qtU3vUVmB1SRIpxmPHLVEejpZYxv2eQxi0Zml51bPiC6IkZjLqUUawvLTKYHBCIiWfuXaZjZVlLm1v8dO33uHHP32XrH9EZHJeuX6V7QuX+Ae/8etV5dOiKLhz+x4HBwdkWcFw2OfhzuNKZXV/f5+HDx3hNmR9lGXpCpN5pKooi2pgnPsphH+H1TM5BfMsjhWrq6tOaVQY14a0IcvymRT8D2vuvD4mx6GGNCmliIQgEk7oLI5jRqNRJU3vkC5boblWuD6rtKZKI0bJqVP6Eay6a0+Cdps244k3/gXvsg7l1bcLN2MeAlHPGW2GEs7a50clabywD29uJqQQwkshG0GatDm3uU2v10MpRZJ4kpYLGKOUYDIZEUXSqzNmKCXQugAMaRoT4tphQHeER6fNHvLtq3PwaY3WiJnSrTTjhcZ1/EpEoC1KRBibzQxOUkYIa4i9+l1of4XRlVyu1Qbh2ew2qPIbg67D3ziYvqRk93CPTOesra6y3OmymC7w2qufoZO2yYuShfYiv/yLX2P42pi/+Ztvs/t4j6Eds/toh8lwAkqytNTFINna2OQLP/fzDPb/a+KkValcxklEPnFOWaE1SRQhwBEbVYwVrqKnilOyUpO0O6xubHLh4mWWV1YYDYfuGUnpMgq85kAcR1XoRSmFQLl4qXJ5+AjFJHOiTkhBVuSOP2AMscDr7EfVYJFIhTElkfJxVSxSuPROjCFSjieBDTNuqlFE+tm2MQZtNKVXoJTISqtf4/kRmJl+wlqXsSHVNGvGWoMSkk6rTStJ3O+eX0EIfUmBFFEF+7oWYDBiNivEEyBq74VACjXVWWDaT0khfUFIt43xban0bd34Mt0GS6k9d0ZGIGMnEiYVBZB0lgFX1lso141Hnl8RRZLxaIAQwjk/SpDGbYwpKcd97CSjMJq+zlnvrrB49TzdyLK1ssh3vvd9vvXnf4Eocv7x7/0e3/i1v88bb3yBn/uFXwBrKbPMVfyUMf3BCft7h5OdAYcAACAASURBVFhrOe6dcOPGDW7eccXSkrhFlmXs7D6uiqTdvX2Hw6N9j4TBpMgxhZNbR0Ouc8rS9RVCOqGyOHXtI45Tn95oybOCJIl8SMs5BkWhSZKIdrvN9vY5tjY2SaIIhQBtKPKcSCnqHt28sakiAPqwo6kQuhBiFx4Jqkha7mPO0On6CI0DAgJvphGyqH1aa7EalIoxZYnxyq2uzWjnLEgF2vWjxrjwVEul1fZSSnTuxNC0MRjjs6BCv9iYZFfnI6YTd6znzriWjRSCSNQYu8/qKMzjKDRnf83lzXXqzsFZGRL19YOTELynZhz7hf1szM3gZttBWH6WAzfP0ZvnqDZDUda6ojtGOia8wrP5xelMifmIgUQYizACYS3SSif1bGePNdO+Z8cApJyNB2prqxmRIyCFFYWTg56MyYqck5MTUhVxZesSaRRz8eJlzm1skiYuXXFzc4vf+e1v8t57Nzg+OOTGjVscHx9z1Dvh8PAYuMWj+48weUm6skan0/WOWMtBy77vcqIrrgOY1kCYhnm0Nbz97jskScLlT13l0f17REpVsdxOp11xCnQpXYnpCsWzjMcTjo6OKi0FcLPGICsc+XNAAHrayTrS1fzU6bqGSpAAr/8e4GzhUYF6ewg0uZArboTjMIgz4rbCczmstaRpTCtJiHyIxKXsTmdfFT9ldidOutm6+2Ht7LlOZ5teo0NMzxVwKAS4zAZ/9vUZanXO1blXDSo8SWZbpE81938F8mOdxOq4IG7A0tmESLhwSj7sczIZE8UpFzZXOb+5wcXzW/zff/lv+NZff4t333ubv/3bv+W3v/m7fPkXf8llMUlJq9sFrVlL11nb2HADi4pd1k9ZMBwO0Voz9uTJkO8/GAyYDF2RtKJwiMSg3+e4d8ygN2A0GbG7u1uVRT/p9xFCoH2dkbIseXD/LqvLK+R57gm4lkePHmGM4erVq3Q6ThNkoevqloQsoOpu+XZhas9kBm18ypByVoAi2LTv8M+9+nzSurWnWZtwW+tVRo2ttD/G4zFaa4cm+UqYFfFWKQo/WWoKP4V9N5EFMf2xOqcQZqufZ3SKNPEBrP7C1jkG9YG8fuFNByDA0vV/zXM41WnMQSJe2CdvdYegHkaqcuoby+eFEAJ5MRBynmRNx1MKiWQqPPS0bc9yBOrr1Aly9Tdlpl1aH0v2kL9L33PhDRBgvPMrpopveZ4xGozBWA72Drn/8AFbd+/yyksvs7qyQRQlpEVO0kr44hffYH9/j9ZCh52dHSbDETdv3mT30UOWuov0j3q0kpRhf0CSJLSSGGGNcwK0djMEz60QUF1H0Es4Pj7krbd+QqeV8uqrr5KmKWnieCRpkhKm8KWHk6fPVSAjF1PHCpaWllEBAUBUVfCM8CmsQDHJyEeOoa0QiAYJzlrrtBfE7DJ3TOP7DeH7MJepEEISGIuQ4lTHPu0TXHtRftswoEucw5RGMa124hxPr0DoUs38NVfEyQAFB3KlI75WTa7u9IJDZcJ3UUsjFC5kZp8YJz/tHDd/a060rJVugovXzbABrZkWO3L7M46jY10p8Dh27UZrR2DVkxwrJJcvXeArv/BlFjpv8/7te/zP/8P/wo/efJN/+Fu/wzd+7e/xpV/4CrIU7OzsuGJiK6teNtzSWezQEYLl5cWaXsEr7h4Zw2Q8ppW23T20rlhWMcnoDXuMB2MmxYQ0TTk6OuLw8JDeYOgQKWMYjycc947Z3XnsBkSfKdXr9dnf368ckuODQ9pJSpqmTtqY6XvtapBET8nAOLsv+VDjo5izrGb1n134YHa8q6cUG2OYTCaMsgmhdsu0bwptI4RV/XiMRoiIwM+pjfZPP/fa+UUu+6CsILupPZm9Ou/vs+Q96weeh0DUO+LmjWwOLEGbvn78Fw7DJ2v1DitkrwRnsb781Oy85jyE7yHL4Vm1MOrtgVqbqe/7Sds2i4iJWny8iV7UrR4SOxN98J64tdN0sMp5ktNUxqPRgIMb7/H4YJ+LFy9xYfsiKo5YTzbYPznguHdCp9Nia2sLhaDdbrP3eBddlox6fbrdLkdHR1UOdbjvpiwrjgJM04adcqOoQhXf+ta36J/0uHPzFq997nOVYmapS1eHII6JpJzJhojjmESkjEYuG2NpcaW67pD5Yq3L1Q/HzLMxg2GfIs+xaPe8jHW+RsMxCzD+vMkFUiCsqJQZ51m9LzHGiQI55com1OpCOd1OBzAuFRQXiooiRZ4HyerZcxS148zysE6Lg53ZfvCYgJ1d133OvjdVe2oMHDNtrTG5EqKudGrmbOPS7MpSu3AaIKXCSuv7VoMtC778xTd44403uHX3Pn/2Z3/B97/7E268+y5//Vd/we/+k3/Kb/7mb3H1lVcIao5RFEGkMF6BM0liF4IzXlcaF7prpQnZcFhNIqNYkqQRq9EiywsdkIJ22mK4ue5QMiVZWloiabUoC81wOKQ3HDAcDmm32/ROBjx+/Ng/D8njx4/51//HH7G8vFwVnsNMNQic/PuHTxF8Fju175rj+iwW2lzYqrROHjw825KSka+bUnp5dtfmG33XKQCg2S7tzMe886v3sdGTIOIPYs2Z/jxSY/0TpiqNzTDCWd50fTBoEiRf2M/OZgbeOc9xHtxcRx3qz7vZjk7PoIKewgc/xye1cyuYLTZ1xkxgBvb20KBz6GclbXVop4SYtY95xxIroBgXHPRPGN7MeLizyyTP+OIXFtjd3yOJYlbXV8myjEhKvvyln2M8HPGDH/yA/vGRi0WbknYau9i+lFitK4Gk4PBLpvdYExwZw/17d4iwLC60+dGPHLlRSkfqc9chIXJ5/dbiOQoRUkrK0jjRH+HkgCKlXPqeu3KUlAgLyrOviyynzF16n5uMaKRVlHYqJFN1jkYglarAGSsMnhVJc+Li5ufTQTp0pq6TnH1+M23Ik79cyXHjiZkSW2rK0lc+lY0dgJ+ZeSKiqBe5C8cUM39XkLNtDNjW13Pwew2O6sw68847pI+aqebHPJvuo9nfOs6E62sVkcLX23DXmsYJ7XZMHEWYcgIIXrn+KZZ/9x/x45/8lO/94Pt85999hwcP7vPTH/+If/bP/nNef+MLdJdXIYop8sxPFDXWRi6zxRisyTFFjsUQRwlK4pdbTOnfb6OJlH/2SrCwsszCyrK7hKIA78Aury6zvLaCMdojFpLX7WuYskTGKXdv3eLtn/5kSjbWrlCZVBIhJUWpq3eiec8+Yk3EJ9o8ZOFp68uqvdgqayGkL+fFBCO8EyEjrM8+qjg9OETMtZVpoS8/fZg92Jzy12F7p/7lziMKMqNChkb19FlZ8+9myKAZTmgub34/dZJztq0vbzohZ53bC/v47Cwn4Kx1m7PFsxyH5kB8ql3V3rj6783Z1bzjf9j2UW1nTp/bU2e4jf30xyMnDxxHWAGjYsJgf0j+ZsHx8TFf+OzraF1ycjLi3NYmVy5eYjRws7Bf+ZVfYbm7yF/95V/y8P7dqvNIothVkpMKXTgYXeFm4MAMAhdCEHt7e/z+7/8+//w/+2fovKAsCkjSGShdSEmr1ZrObIVgPM6YTHLy8YTFxUVarRZFPsHaEqlACeFyUnwZX1OUlKULY1ivJCmlRNSQpfr9mZlIeFIoZgqrVm1gTpObgWoJDtJseCrLMowNlSsdJI9Ddr3ctUujbJ7bPIf1rPYWBvZ5oQKe0GfV0bbT+3UD+jz0tfkuNe9pdb6AsV4XQwiUEBhtKYuS0pRYMWFBCIYnGUfHJ3SXFtnY2uYbv/JLXLtykfdu3OI73/sB//1/+z/y3X//b/ntb/4n/M43f5cv/PyXiJUA4eDu4+Nj58i22ySxCxPossAmhjhqIb18t5uxaqxP8RRCYPLMpcBisVrT7/e9gymIUkeaHWeOw3Du3DlH9otjMCV/9Ed/yKNHj9je3q5UC62dFoNy6NtpCedZBPD0PfwgVp+xB4fxg0xs6qi8e+f8pBgnI9/v99FaV3VZ6secm1rZRBJmmt/TlZfDiX/0XBFOd9jVDKH2kjTDBU0L68+LNzfhyHDMefD2C/t4rQl1Pu15zYPn5yEJYVldiOtJoYB5g/WzIEtTkHe+NdPcfBLDXAemfk6ywXyfIZNB9Vun1cIKV345yzNilRDHEUdHB3xnb5+9x7t85pVXGffHLHW7bGyssby85PkIKe004bOf/Qzv/PSnxLFCItBlTj5xleRURfwDo83MczDGgJBkoxGry6ukSyk//N73+cwrr/LS9evkRU4SpY0bIKuxzeKIYSvLaxzkey5rJcuxPl6KNS7Gr0vKSFahQlcGW0Jc5yTVbkrtWxU+ksIP4G5GhfXOj7UuDOG3CBoHIR206jQ95hDaaBxJX2Y8QlqDNaUfOB25USGIE5eXjjW1gaPZxutIAlXV6mbTm+cMu/Yzu95UiKkRRmjsa4oQOI4Ithmi8OnlQXK6cdywXhRFPk2xrMivQgiiSGKFQhc57TSm7LbJxkN2H94nSRK215ZY6nyGWMCP336Hd350k3d/+t/wb//mW/zzf/Ev+JVv/D0uX71KZ2GBSEryfFLdg6TdwpaueqlQEqFi98S19qEfaiW5FdYXEAMqwmyWZdjJiO7SEpiSJJKYMuekd8Ly8ir7+/vcu3sbiaWdJqRp7LOqnOBXnLZdNVBdMNfsacR77oMSH36seZa+SoU2IGYH+NI6NKHf77sqsS2nP2PKaQjXISMGZN2JdZyFSqp8LgVj1mFw24VCkb7dfNDZ1lkhgrr3PG+mF/7VHQLRuBnNGcW8m1lftx4fD+u/cBo+WXtSuGGeNR2C5r95jsQ8J8FYl0rWfP5Psqe1jWfZXvAMYQxrT5ebtW6GXBa+gw51DcqM3FhGgxFFnoMp6fV6tFTMyy+9xLvvv8fli5fYXj/nKzEWtNtt70wJrHZsckqIOgskvpx0KKvrxFfc30WZYceWra1zXLpwiV/91V8lUS6l7O7du1y9epUkbjUvxn0AIPn8a6/TXVri/XffZXd3l9FgiBRuRpjnBUkUV2lZde5KnMZEKjnzvovaQG/dCO6OK4XLUhFTItY8xxMxy3FwtRmc/HQURSSx414stJwjNBwOUSqUtjcuVFQYz01wjojbVyO0aZjbR4XjVuJhAfEVTeXaWSXaUDK7jn3PG1CCroC1QTtjfhucIlmn0btwb9M0pdVq+QwZ1zasoarpYW1BJ4mJsORlzuHuAd3uEkWu+fIbn+P6lYvcvnOPt9+/xXe+9R1++B++x9e/8Q2+8et/n9/6nW+ytrFBd9mlb9qiQAhFKXNG/QGtliRJBEJKdFGgtUuHVD6rJqTixnGMShNU7EJeeZ4751FKtDUkSeodnAiE5Xvf+x7GGBYXF4njeIZbo5IYKSKXthlNJ5qz9+35aPOcQrmrZWcjUE2boh/TMs/GOHnziU9PDdUwQ7sJhPBK+hwcMbL5rphmCK/xd3WOU0TBWusRBTG/Qz7rIs6yZqZDWL8+s2x2/s391Qtg1F/8+j5eCC797Kz+vMIzCgzcICsM0+dYh9LCs7N+Fic9YS7YWfUezvq76aCE9ucG9OnM9ayB3Q0w078104ydeY6vEALTlEyt1RKAmsxOs4N2OaREKDeZstrD7w767i4uoMQipigZDvtkQvLDH/2AO3fvcv/RJa5f/RTb57aIE8Wrn3mFpdUlEAYh3fkuLiwyHo1Q7c50sFIOcje+Y1lcWuDh/Qc8uHef/+q/+C/50pe+xMHeQVXAKwhehWt0kKlnyAPW6yJsb26xvLDIjRvvc//+fYSwDIY9wKALd6yyyCougCtWVYKvqVAYx7Y3xuECshaDDcgAwrrsghr6YKowwTQAVXXEFvD3OY4dmS7k3RsENvLhB6MR+IwJAO04HkJInHqf53cI95yqdHkPNVVFyeys6Fi9z3L3bTa0EtqCDhCEnZ73PEdh3nffrPwX6bM+pghKcGzcuyB8PMU5UXKmmRqMncLUQviMFlw8X3tie6wESkQky0vuXkaQGM2Vc5u8dPkyX3z983z3+2/yt9/9AX/8f/45f/UXf8kf/u9/wD/+J/+Uf/jbv8XW+Yue6BgRC4WKNaUB7YXYJJZCu9BUEsWV86LLEqkiUBFxKiCOaUcxg/GIJI5oSUG7swBakyQpo8GAxw8fMDg5ZnVjE4smihIX8rDTtNo0TcGEqqS1AfXUPQ7Pw/o25QbO2bBP/X6ebVV/VHMoZ34P2Une8iInSZJKUEnFTkfCYCthK5QkKwvv2JUoqUBaVOzSxpMkcVVwQ9gBUznOpnY0IUQNQnXt0piAMgXytVsvmsFLn4PN68jrTkLTkTjr77rNY7PP885eIAo/e2uiRPXlzbDFx3X82ZdyvmNRt2dtMfNmsqLxmzmjk6+c3JD3bkGElD3piINSStLIZTKMsolzGkYTBoMBxycnXNo+z+defpVLly6wtrFK/2TA2tIqy8tL6IlTvDw6OkII4bIUkqSKz1vjpHyTJGF/f88L02zT7XQrSV4lFZmv6hlFEUma0iQ/Semg606nwxe+8Aabm5vcuHGjUtwcFwPSzgKm7+LLpfVaA1KRpm3KMidgA1LK08hLQB5DmmXteUohpsqFZ1i97G4USVppiyj2OhveSZh5pvjZtD2NTAkhqpEgLKsmQ8i5fc20jTU/w/07PaO11j5zIzw14HjEIjgKwdlpvoeBFV93xqtzsAR9HY/GCC82pbBWYqXEeCeIMmOSZUxUxGJngV/96ld46dp1vvuDN/nRW+/zrb/+d/z4zR/wN3/9b/jNf/jb/NyXfp5rL79MurBAd3kFtEO58nzCpChRQtBuLyA8tB5FvsS70cTaldsWFkhbdNMWLlMld3wXKUFKHjx4wNtvv01ROLQtPKf6PTNYSqMRVngOxH+cVpcMACpdEaUUVgiGkzF5nlcChKI2troMMrefMP7Xr9Tdh4ajUq0Q2n/g/4XFzoFvSDh/OBnnefasA0EdcZi3bR15OAuFOGtwemHP3+Y5f/VwQdOa4aSnQfbPw4wxXl0QwkwgVEd8WogxVF90qAAunc9a5/kLgamVoaaWJRFmbPP6IBeKcDu12jsXXoEPwltXApJJSBW1IBNFoQse7+3QG5ywf7CLLnOGox4iUvQGfRY7i27rssSWBbowPn98VtU0zyfkY8djQFv++F//CV/+0i+wsb7O5sYmICm8iFL9mQWegfKVDJVQdLtdlIeDNzc36Xa75PmEd959i4cP75NNxgwGA/b398kHIxbSlFYr5fjkhIVOC4vAWPcvxE6r+x7akgjEsjCLnsbupcU/h+kwbGvsba2dQxAlbpaqIoEt3QCqPJIgMR51CrHYaf2H2YfnU0yDsyLVDLxfdax+0LJGB3CD+gk63Ug5g4SEn+uOwtP6zeYA6Ga+wqWcYmuZIAG5cLNMVymVSonPoquBwd00f39d7MURSP2JKiEx0iCMoswy4ijB2pJyNCBqLXDl/AYLnV/k069c571bd/jhT97hX/2rP+AP//AP+Mov/zL/6T/5Pb72d/4O169fp73URWJoJV1a1mLKjPF4jC21V/iUREniEKgkdaibjCizDCGc2JVUESbLEbFDfR7df8Du7i6rq6t02x1yXWJCzL66V06DQwlZtZ3qEde+T3UoPpp90L4s9EvCgtXTlOdKFVUptNaMRiNyn52jjOMoRYIZEiNMr6miVgjhnL5wvDlRBPfd6aJUf/u05edCZpy54MYsoLls6uFO0xznecBn7av525MciBf2/K1+j+vcghATPwviP4uL8LyfWfCs3cxSVLOoICUM7mV8Fk7SPMTA2lkniao9Tweyme3rbdT/s+C5Ax6e9vFIpxfgZhFa++qFOJ1/m01IBgPeee8d8uEYg5OstbjcdaUUaSdGF6ZCEowxrmhMpEhUhIncoH/p0iXu3LnDn//5n/OPvvlNkiQhiVtVbDggEg6FcDHRVquFUjFvv/NTJpMJ1z71KVqtFkI4J2VpqUsUv8by8jJ5Pub2++/RPz6ijFMOd3cZFJq11WU/EOmZe2SFG3RnwlSnn0bg/T/xmTkn0aEjURShIo9Q2FBDZtp3zKjBytm+pNl/Nb9P+6vZ510Ps4Xznn5q6kqOs/uc3//V9z27v8a6/mtwEOtOot+Z+wikyOmWp45T70+FcXwbq8Hgq2daA1pQ+sqgUdri3EqXC+fWefnap3jp+jXe/MnbvPP+bf79t/8dP/rhD3j51U/zG7/5D/i1X/91Pv/651hcWQefVruwtIzNMk5OTpxTn2XErZQoz5FRwve/+11+7/d+jzRN+au//HPW11en157n3L9/n06nw/nz513aa56BdY4i1mfPCOlyaMTsu/+8Jy7Poz/TWru+oOYolGXJ8fExWZFXqIMLpZ2uieQ+w4LacmG9qxoKg0/bfVjnLJTsuTsKwZozybPWeRE++P+ezcbqnp7SGH4L4kp1x+FJ8dgPe26m1vBNTXzow4Q7TjkEfpYS2PZh+bSrn25X/6zOz8/YpIxcjQh0peEADl5XcQTSepGk2Kd5WcZ5xuHxscsbj5SbdStFaTQUmqTVBiVQPtxQv79RFNGRklK4kECRldy6cZu//st/w2/8xm+4c1KKRE4ljB1BShNFEoNmNCnZ39vjrbfe4ujwkPPnz7O5uUG73SZKFOe2tkjSlJs33mVjYwM+/Wl2HjiEQel6ZoLvsJVEyng6eajdREGT7yQcH8TP8BvzZl/zA6JIkKaJc34Sp/Ufsj/CICctU45CIE2eelbT7AaYcgim3IPQrudrwTxrPxaOW2175iA2P8Y9u6eps3I6Lq5wEYWwz0Cq9LH6ClmxM++n8GmKVkqMgVaa+vLkJbFSCCXB5BSjkmIS0e0s8Manr3Hlwhaf/fTL3L7/kLffeY/vfucH/PQnP+Rf/sv/js9//vN89atf52tf+2W+8IUvsLC4hFCSlc0NEHCyt8fj+3tsbm6yuOye5c7OLnmuGQ0nLC8bIqFARjy4fY93336PhXaHVpKSFS7LRoX3vfaeVn1Rw1moW4Ds5ZzfrbVPJyXM22aOhf03fw0pjhWy5haitabX67mqkUlCHDmSpw7lyCO/njEzO7bM8iSmqEF1xa5529l2ESzcs+fuKNQJjfWLn/f9FLGjGX/jdOihCX03t3vhZHz89qRQ0Qex+gzsLOTog5qLe0/3GQhyMJ/rEix0EPPOISAL1qMBdQcBPF+ssX79s76PoLQGuLS/oAkgHP/YGO2Y2pFCAEmUYK0lG40ZjYeoVotWmiJjxXHviHNr64BhNBohjFMYxLo0OOmdGlO6ss/COw95nnPr1i1GoxG/9JWvMJlMiJMk3ICZe9lut1FKkRU5/X6fW7dusbe3x+qqq06YZRMuX75MnEa0kjbnziUsdNvcuXkTrGWh1abbanPr3fe5/+A+l89vgy6rVMvQlkrrRHgCx6B5/+HZ+uhWq8XiYteL7hinDogbECOl0Hk+DQfYafZAOEad4zCLcs5vF82/T6EPzUjG6TKTM/uSc/qw4CgFDsI8mzoatlp/7jkGh2IG6Zh+ytqg4vL33bW7fl269htHDpLWGlu6eLlEok3ByX6fqNViubPIF197mVdfucaXv/RF3n7nXf7DD9/k/t199g/+in/7rW/zP13Y5pe+8st87etf5Su/+Eu88vnPg4XlzU2W1zZ8qq1haWmJ1dVVHj3aJ4oirBHuHITg7bff5t69e1y4sF0VHwumKyShPnY834nJ87aKo+P7sCRJaLfbLosDy2A4JE3TiigsES519Cno7LyxFTjlqcw6FNN7FCGeLzehfsB53+et0zz5eS9K/UKbg8rToJMX9vxtXmip+R2Y6XRCcaH6APFx2LwOfN7yZ9pPc9snODNnIS3BjB+YjIcBndMh0dYJC4VUudIYdF5gtCZXuYcYjde9d7HX5eVlVBxRao2KI5JW6h0hjdEaaaG10EFKSZbnaFNUssxRFPHo0SOuXLnC7u4u/X6/EnCRSrkMDTGrHxBFEWma8pnPfIajoyPu3LpNq9Wi1zshyzJW1pbZ3t5Gxi7M88orr7C+sszt995lbXmJ9ZVV3n2rSzkZk+eWsjBVeAWhgj5T7R66mhqyAa9L/3mWkl6Qk06ShKLIQAiv8TBtiyG27xwF3eirpr87J645w1Iz/c3pvus0suC/hQVnth04HToIv0nPhdCcoR0T/hT+6xkz4rLq6w1YOU3PrHFwrPU/Wx+zDyiKgKJwrHslAGmJvUaF1poiG7PQajPOhoyKnO7qOqmEtW7M3/36L/HFn3uDh3sH3H34iJ/++C3ef/ceN9+/x+//b/8rn/3sa3z161/jq1/9Klc+dZXXf/7L7O7ssH3pCgudFnt7+ywsREgZEXnUy0xy3nrrLQDiOKUoXN0YFUcu08EYlFSVXoYM/At/LQEZrD+fpyHh9RDk0+zDIBAhWyyEiEKfmZdFJdvcarUq1MiVH6/VspCNA4rQ5ILWRvjdTFeon/MZ5/XcEYW5rFqoBot5nXU9ZzTso/69HlOsq6w1B5sXTsInY/UQQ/PfWYjPPEfhaQ7iPHuaS1tBr34y51i+U0EaR5qrdZbgYnfW/V0nFWF9Z2JcmiD+e5iXCIfrzYQd5oVf3HJws8LTM02HVrjgg7EW6VMSiWOUcAN3YPsHQtPCYpfl5WU3mygMrYU2o5MBMS6FM41i0igmShOEEBSli9lPxgcM+yPW1tY4v73t9QTUXOgcpiiMkpLFhS4XLlzg+vXr7D3exRjN4eEh4/GQxeUlDg72uHLlCqPxgIVWi43VDfSljMfiPpNRxudf/wLvvfsWahRhhkPHafGVP2MZIxW1FNugcV8LGRk7i5o2TUwFnkyZO0IcoW/xkr61e+4v9NQ1O/QnSDEHmWl/P57YRqeDuKwNwDNHbIQE6o5LQMCqNkEAm1wRKudfKgwGo10KpssYnUrtVn3iqdBDuMYIhHHIhsANSH5gsuEehzaMxhHg/DIsnzkODgAAIABJREFUKvHCSV7S2hhNlhUIYUnTlGwypru4xHGvT+9oH6KIwkjarZSFRHD1wjZXL1/hlatXuXnzJjs7Ozx48IDvfffHvPv2j/mz/+tPQQp+7df/Pq997vNcvHKVd959n4XFLidHg6rENUIxHPa49+AhC4tLyCgmLzUGSSSc6qnRTm3TPUtd3c+z7HmMH9N9fLh9Weu0EIT29TeMQwsPDw/Z29sjiZ3MdjN8W9V7MdOU19NnYU8jSY2JUFPnA9+eIleMZd7ta0YBn36B4bP+AoR/1k613StYq4EONJc38+qbx3hhP1ubF2IKzzlAuCHe1ul0Koewvl1g1Vtr51YTbbYPy3Q2YI2diSWGdqaSmNJCZAWRSsiLCdaCUu4F09blJTvFv1AUrcTJz1iXPmV9SpkBzNTDr79nIQyhcQ6EOwefFdHgX4hQJthajNdOCNu718/VSBC4XGb8zFRbrzOhhEun1FOtCCNARApduOuJ0wRlPFrjY7hKxmBzMIIkSolFysZqh0hFtJM2Vy9dRefO+UjTlMTXsY98XDQ4EeHZxSripWvXefXll9nd3eXhziMGgx6H+wccHx2wv7fHpQvnUYuGO8c9OknMue0LHB4es76+zvVPv8LtGzd4880fcXRwCEoxGA5ZW15GCk0UWcpsQpJ6lUSczkKWZSRJUqWDVQMo9QFX0klTlLD/L3tv1iNJkt37/czMl9hzrcrK2rOqq6d7eqY5Gzkc9txL4koioAcBAvSgzyII+iT6CgT0JFyIJMShyOHlsNnTPb33dE+tWVVZuUfG6ouZ6cHcPDw8I2vpbVq6dYBEZCzubm5mbnbO/5zzPyghEUFInqdY7eobRAqsX0htCbYjhFfw3MC6/puNnfPV+4V3ti76a7q3xeZaBFMKvPU6TwRljZn5jbEFAmBdG/wFbRFEiC3THrEWU1iL1uTFQ6ApalLOFnxTKK4yqCg+/vmYse3NbZmGsiy5rLQJBFa6jrLS52z4ap+FYiEF0jrlI7MQNltMktSxLwpLpBStOMQkE4QRhMLFD9y6vMml1SWGownHgxP6gxMQgif7e/zLv33I3bv/OwQhcaNLog2Hx0MA8lxDEICAd3/3IY+f7PPKK6/Q7vWYTqdEDcfIKHDcEKbgKnF01TkINTMGyu625YPteSi0e1rLP/879SwLXM6Ua9f/FQNDiJneWCnaNVsDQCgwJndjVgQrJknKeDwhTbOi6mehUAgXgyUsCCmK2ha1dOYCYvJr51xDq5OjpoGXLi5f66G+EH8ZWQRD17Xms5CBRdp13eqsfvZSvruyCEGqM3DWEaBFKETdVTCv6S+eo5LT9MuzC/lF2xWHEXa+Hn25GBefCWvJdaGtF0UPS4rdGpHOWX0wO1+V6cz9eejcW43Sno6RKOd+7VpeEZNSlrC8kC4mQQQGkQuiRkgURCUzY5ZlyKKPep0lhsMhg/EJK0urbG1tsbGxwSSdzBHwzPVtwcOQJgmdTqesF7G2tsby6gqPHm3T7/c5GRzzaPsBOktZarddm3TO1atX+dGPfsS9e3dYWV3ltddfZ/PSVT7++GMeP3xIt7vE3u4OnVaMKBAAlyLqDIs8LxQsbbGVanol2lGUTQ4jRRwFKCGLwNm8REqMMWA0nqPIKxveYiqhfz9fK31QHVOtZ4V2vFUHlMiBqkG/whQFfgolsExfrG1WVSzbzwuFwBfzsbawkKWnNveKqK49P6eRVt/2mf+5otxXkAgFpT8fasiY8EjHvOsFKzFi1idJlpff6VwzzscopYjiBnEYYxEkyZDR0BkIS60251Yu0x8OGGcJa6s9Op0Wj3b3+eLONo8eHaAFCCmx2tBstfDwyvb2NtMkY3lljajZINUGbSzagFQWVZSAr07nZ6ZHPwVVEHPa3NcjZ13P92iVyl4IgdUGG5w+ZhFCu0ie5rZ7mlRcD34peX6pL2rV/xcpCn6jP0tRqB9/FjLxUr6bsmicZouTe18NKKw+ANWF339XfX0eeepDXrwqFaJNhrB2boN2J5hZ/eUm4H3Vvr2cble56dT6wp1Hz1nA9RbW53RdcSpfrcUYW7KtycLGTSdTlHWWSCAVUknCIEAYy2Q0Ku9DFlkDPtZgPBnSbDZZX19HRRGByQiCgKRgzfNtgyINVrsyvz64KgxDut0urU6bc+fW2Nvb47PffwJG8+jRI373+DFXrlzhRz94g52dHXQy5S/eeotMu6DIm7de4datW/zrr/+Vjz58n62tLUYnJ4yGx6jA3YfVMySh0+wxGgxn0ey4zRIcCVQcOX7/MAyhKB9tCjZMB/K4ip6iqBtRXSznF1jjxru68PoxsaIS7DiDaIUQiKIsNcIjC8XYFTqHt0RPK7PzUHBd0ZwpJbr83ngIuUCiytlToBTWoyLMeBXK/d6n5BYKhfaWdJlNYiu/9yqLm2+lZe2RDStdbEnVULTzLhxdKtwGFVnSPCPAuTVynSJ0SBTELHeaNE2IVcusrq/xl2vnufPgIY+eHHJ4NOAf//k3TCZJQQ5mOd4/4O2332Z9fZ1Go8HBYd+Nt/QKTnVsK0pPrf//mPvJs67tXQpV1PX0/JjJN4myz9V6+KY7rbrwPe16i32833z7XsqLyyIUyFpbcAG4HP+Sl5wZ/3990r/oJJ9TICk2WPP0+SGs20y1DJEyxxiJtAaDLBdKrEQIb9VS7BmF5VRxJyyai4se4nKjrt2fr/2wqMWecMkrGA7loChpbQmEi/fodDr09/o0Q0f5KrUlEg5J0KnjtSjz631cD2FJt/3w4UMGgwHLa2tz1Np+Myz9/cYQKEWSJOzs7LC0tFRw6iukVERRg8uXr9JoNHj/d+9y/vx5Hty5w29/+1v2dx6zvLzM5Qsb/NtvfsOlq5dYWVnBKEO/3+enf/anbG1t8cXnn3Gw/4SHD+4wHg04ODig2WwQxw2SNMWalCCKQeelG8DPOxcB7mOgHGGM9el9okCShCipooutY+EcKcfVLvpcI8TMtppDS/3GW6AY3jIvjaHnXLqqinUdqYVZGm3987qUhtep7Ad398963uYRCM/+qFwgbjnPcf9bWZTmdkGvxhikdUppGKpSWcqSFKwlDALCSGE16GTCeOiUlzBuYAWk1hAK6MQx37t5k93DY/7xH/+JQEGr1QIh+OSTT/jiD3/gxz/+KaOC4KvZbDrXjrUIgooSLvE1N74rsmh/869VRUtKVz9kNBq5ehcVWYTEft336PswqH7wolK3Fuuf+/NWYT2YpVCedXNPUxS+S4P9X7ssciXBPCRbRue+IIfCIneY+3/ms33aXKinLHpRShEYRS4kWoiS2tZvxm5DVrNYhWJzQS+el37znrkeK3UE8HBzxc1h7cyqFPPnmfXFjMxKULSJGQGLVS41qtfrsf9on3bcIB1NiaRCS+X6BkFYxGT4uhrNZhOjZUm3fO/ePSaTCQBRHJNMp2XqlbUzbnkhHDfDZDLh/r1tWq1DVlZWOL+xTqMVkyQJ3W6XS5cuIYXl448/5M033+Tzzz9nd3eX4+Njtu/e4caNGzx6ssPrr7/O9269xng8ZX/3gDd+/GN63Tb37t4migJ0lvDBB7/juH9IGDUJwpgsM4ShK+BkCqtdKIkKQ8JG7HglCl+9FG7jst7NU0Dp5cIqZkS29fF0BY1n2QdVqaJeVSQMqpC2KFGo6vw0YuYaqJ6v8s7Ng8ozVL1+tWiRO6ymlJYuhLkmzyET1mrH44Fzic2J1488mYUoYjAsRbSCLOerLVsrKtcrTmBmPA5OgXNZPe4zTSAlNk/ASgJhkQqsTrFWoKKA4XBE3Gjy+NF9jk/GXLx6A5OlRIEiTXOsMUyHI3777rt0u13a7TZYSa/XY5JMT6Xfn+rvuefsbO1tvu+/fiS7fs4qeldFZa21jMdjjo6OHNpXL1L2LYgQ4qvHKDxNSah/7gOiXsr//6Q6uf34V7Mc/KSvVkSruiNKq2VBfMq8O8tbhaKE818EkZDlNQIkOda6GgDSCkyZ+rYYvTrTLVD9/ozv/HuvkBiP6taMzWrGj1cSqv2rlCIzutzAJ5MJrSjGWGhFTaSRSCEIpWNYTKcJ0zRBGce6mBVjEMcxg8GA6XRa4NCuqqCttNUxL4rS9XBycsL29jZBENBut9nbW+Pi5U26vXbRp861s7W1xUOpGI1GbJ5b5+HDhxw82eHTTz9FhgHD4ZD+YZ+LFy+ysbHBsH/CxUtXWF7ucf7CeXZ3HhM2Yu7du8P29iOEEHTaPdLplFA4LgphXSZGEEaEcYSUCmNyHIGQ88VIVwMKHzimAKR1Zaor6E99wa6vh09DPoGSGrw6v2fHPx2Bqs/bOhp16v9a28r2WnHmvJvJjPmSWq2KEnmav8zctRx0P+erm2+7xRH++LgMf4xxwYQqcAOS6xxrBdI4F43Goo1FRYpQBYxHIxCCdjNmdanHttxBWE0UOJ4Rr+SeO7eBCp1im2TpnFI0+1+caudZ8m0boosUkNlnM3fsaDSi3++jtSaKwzklwh/zTbc7sBaXYvM1QfuL4LIXUUQWHf+8x76Ub1eqkJff7H3mglcKq3EHHib2x/ox1VqX2RHVjd8rDPPpsJT/e0XBS4lc2dnS4C16vxC6AkCOv96zoPljlRVo4TjRnbLgEAAphSvZWpH6Q17/3xaMZ/iI9rKvit8w/1o52Fm0QmAq9+ghZBko8iQlasSoICgyPIxjcIwjpJYoBIKC5jVwxWS0NSRZynTsYhEcB8IJDx484MaNG7S6rRmHAswhREoprFJFqd6cNM3R2nJyckJ/cMza+gobG+dZW1shTR3F7PXr18kLf/Srr77KvT98we3bt5kkGXfvPeCLz+/y6quv8tf/zX9Hv9+nc+M6kU7ZunGTvb0nXL5yjc2LF3nnnXfZ3t5GW7AqQNscIYo0RSlBKoRUSOVS4pBFOp/vOyUKBaLIZLB5ZWwqk6RSO+KshfcstwAULgHBXGYXhWJr7MwGr4/4KUTDzBb/hZiYnZ/voqJpuueu8AaUbZxt2FXysTLqvpyIHu0t2m9qrg/rSho7CL+iUFhAFLVJCj1CF8iOsMIFeRaZHhaFtS6jxgqF1s49qbEu81VrcmPp9/tcu3mTcaLJ0pSjowOSiQXp5uXDR48YDEbO1WBdmfVJMqXZbJbptdW1yVqDKgARb6Z6pX6uayv94foQfELJ1wUoVF1C9XlUn19+zCaTCePx+FRguD/fWenmX6cEdQ7+LyNnKQfV/6v+60Vuh0UP4Vn/v5Q/ntQndlVJMAUpkFcQfMR9FEWlNVznwvfHVTfsRVbdaUSBiq901iZXMGixuIqNzmdJEZcw+3P7TmAsWliE8IjH7LrSb0KcXuCr4hSF+bbNFPGnz+E6b3sdItfaoI2hu7REb22F9fPn0NMUqR3SEKsArQ1WO3eDCAMarSbGGJIsAylotVqMJ0Mmkwn7+/tz91KvbuihUCklq6ur3Lp1i9u37zIejwkCyWAw4vBon8ePH3Pz5nUacVzECwi2trZoBMoVj1pZZvXcOl98fpvd/T3GwwnvvPMO2TTl5s2b5HnOuXNrjIcDzm9sMplMmExH/OzP/pSrN27y+08+c21VUVF4yWKtIEeQ45ArQ4AUOAIra3GcAZQVgxEWY/OnhmyfZfm7f2SZ9VId2+rvTJFSWicVK11PZyAG/n2e56eQtae1bVFbq39Vd6+1jlCrKrMaET6d2WUt+IDI8rql8luER4rKZsWsjLUsSL2MMYRSIgJ3fcfimdBoRAXhmKttEoYxzTAk0waUIk2ndLtddG558OAhD//9Pf717XeREjIDb7/9Nr97/wOOjo5YXl4mjmOGwyEqUEwmk9Jtdrovnt1v37ac5X6oGx3eVeiNsOpvqnOl7s5dJF8m4wEKRWH+5M/Hn3B6AZz/7iyXRvW4qj+mCtnV3RR1qOWs6/4xBvu/Nqn2cTXWIMuycpHI85xut4u1zs/tePcjzp07h5TSWaL9Pr1er6zqWIVxlZpPwaoqkX7DNgWj3lkLsg/+K/nHKvNOWgiEJC8eMFXw3bsCehKFIS84GoQsoPfK42CtndWR9+0rrDhbkCGI2u/Le6nUFqj+U31myrldm86WAnaPAjKrabbbNNstxtpgLSRZ6qBfawlEgMmMq/oYBghjXJEcIRiNRrTbbdI05ejoyI1dgSaI2jPnAxt9auSVK1dQKmRv7wn7+7vs7u5iyTg6OmI8HrBx/jwXL57ncHePzc0LnD9/njRNySZjmp02W9dv8rd//3cMoiFpmvHuu7/jvffe462/+AWvvHKDyWTE0nKXtfPnOD4O6S6tcPPV17l86Rrb29vcf3CXJEnoHx6RpimpEYhUo62g2WyidVagzU7xVFgQbvPIdEYoFWLOteTXnfmYg7LuMhXVTsy9OyUOtSjiHEoCK8+G58fdVg84PW/9xm4dJ4PfHE7D/vNrYD3moDqf3F/xTAlbpt5Vb84T9fiqndYatDYuO0hKhJIEwqEzPmAxy1w1RlG5ryxzCmoQe7eV+70sFMZx6pgT4yAkakYMRwkXr13h9p17JNMpw+mYcxsXeP+jj/m3f3+PR7t9XNlpkAL+5m/+hpWVFdrtJo1Gg+Pj43INCaSbqyUDo3HBy9YKhNUL95Fq3xfv5sej8kyefcz876vrV3U8YKYoijOON8ZVf00ytw5q7cpvl9wMSjomRjE7ryzuO4jCuewIj5o4dIuFMu+iqb76d+59UD4QX1bVWHjRryaLIJizIL+X8seTqpLnlbq9vT2SJOGVV15hOBySJAlpmmKtZWVlhV6vx6NHj8qKaK1Wi0ajAVTg0cpEr1/vWbqgEAUpU20BLttrqvSzIb6QmgWMNUUZWrewQnbq/NLOU5OcZYHWkYD654vkuRRdR/lHrg2ZzkkLCldXRtdgjaNvttK4yH9AFIiNUopYxEU/Osa34+NjV+SnqP6pCkSo/pyFYYiJYWVlBYBWq0Gn02L/cI/+yRHT6cRRO9+9y6VLGzTDCKUka0s9ut0uUaeN3d1F55a//uu/xuTwq1/9ij27x3g85p//6dccHx/TbjdZX18lyzK6S10uXbwMSEajhN7qGpevOoVhe3ub4+NDdJaT5Tm5NsggRKnApQAKibAOyhbSBT4GSmDNpFTWvJzlZqh+97xGyKK+q8+BZx1/1rWffuy8MXbaqHLKh7C2ZPRYdHQYhhibYzJLnmcu3kBBSIhSgjgOS6Qwz3OCsGD+zDKSXJf30GlENNst0mzKaDJxLpUgJm5FjCcJgQgQMsAqw50HD9nZPeDDjz9i9+iA8xubPN7bZ/vhkMvXz/Hf/w//I0pGvP/hR3zwwQdsbW3xgx++iZQwHPSJm+1yPVFKFSmSTkGz1ji3SaUfzhqbRX19SpF7htLwzLHy+9gZv626bQHG4zGj0ah8fj3y6vfCp+2Hiwz1LyvzFM5fQVn4pjbwl8rCd1eqLiX/OhqNHPf/8nKZHukLtXS73dIN4R8EV7xn3rVUVUBOcyu82NhLS+Gzd5HsgZRF1kGAKlAJox0boijYEKX1bhCFrOaxF4qKj4GYWwzE6eXXfW8Ai7CmyFGXZbuq921qKWsum+L0/RQZmwhAhYErjuNjKIoiU874FC7fXRaFoXBKWKazskjUyckJT548Kf26xhiS8bjkWqhuWlprsjzh/MY5pIRmM2Zr6xqHxwd8/MmHPHhwn8Ggz8nJCcPhMa0oZnf3CdPhgBs3bvDK9WtsbGzQHI4ZDAZcvHgFpRTvvfMe4/GYJ08e84fbt+n22uwd7HJwtM7m5iad9hKdpR6dXg+hApaWVmh3l7h4+SqPHm3z+OFDTk6OGQ9HjMYTVw5bCpSQ2CItzlrHrGiFcIGMYlb4yYsqoPe662f2E1H5bNEmMM+rQFVhfZ4pW0VdKUiRhJjDdS0gaoxBszlTQ0iK65cugnJ+ijnXi/SNKy1Upwl7d6B31VhhUFaRZQkq8OuwC0TMdU6qDVnuXI+JNpBMSawpaIhBygirJEY16Kw4TozxdMDB/hHvv/8hg8GAo5MRuYHucsYPfvgn/E//8/f5yU9/zht/8iMCFXN/+yH/y//6v2GM4eqVK4zGY6bTlCiQKCXJZMGtUTyjwlikEvOK4TNcOc/a9J8XWaj//7x7lkdlVegU+uFwWAYyxnFMnudz568jkd+EWFumR365TISz4JWvKotcFfXrvlQWvlviJ+vq6ip5nrO3t8fjx4/p9/vs7+8zmUxoNpu0Wi12d3d5/fXX6XQ6ZeS9EKKsiObh7kV+2qe24RnWghAOxlVFzoQrtOOC/7SUKBNgRYa1sggGzMv7MsaUOdrP0xeUiu3ss7OOrcLKpeVyxrn93FdBQK/nrPVxf4DA5bAL4+It/MZXVb5srQ1pmnJ4eFimT3pXkV+MfOCpjy2ZTCZkqabT6dBut5EK4lZAGEmWlnq8//57TMZD9vaecDCd8uRJxPD4iO3tbfYev8KVK1c4t7FJs9lkOp2wtbXF6tIqjx494sGDe/zhD19wdHzAeDxEKUWqcyZpxqXLV9nY2KTVatE/PuHylau02k3W7q7T6XQYD4fsPdnh8PAQUdRBQGiU8gRJCmsLPgjpSk2f7tjK2OGUtLplPze+LN5ozvIzzxbzMwaW+TlyFiqx6PPqZ/P0wYst4rnj54IWTRFMaQkChZDBnMvNM10GcUwUBGSZJtcaY8BIRdSMCMKYEMfzIYKQUKkitTHleDBgeLTPNMn46KNPSJOc4XDEvftHXNho8ee/+HPeePMH/PinP+Ha9S0uXr7K0sYFyA2oiM1Ll/nZT37E3oFzOwmg3WwhlHTll8OwcIE42maLwGpPtGQq/fvl97sXjRmp9/mzlAdrXSp5GLu1zyMK9dLhz4MonHWNRdd8ljL7pYtCfVPaS92qrP//Ur5bUnUX+HG6f/8+g8GA3d1dptMpd+/eZTqdkuc57Xab8XjMxYsXuX79Ojs7OyRJciqIrqopv6iUsWsLFE73qmrujRmCgXZWqBQCJRyRz/xc94vMrGYAVO05709251aFZWc8cmDsqUUcKKLMT7d5sfvFcTV0Oh3ajSYYgzGCII6wOUVhn/ljfFGuSITue2FoNBqMx2OH+IhZTIIxzi+aZS5DwvuAT05O2NnZ4cqVK3Q6HZQSCOWCHMPQQdP37t6m2Yx5dP8+SZLw8OFDDg8PeXjPZTl8/wdvcuvWLZLxhDiOuXDhPEoJ2u0m7XaLDz78HcfHhzzZ32Pv8IDByYSTwYjJJGFldY12s0Wr1aK5vMTly5eJwwCdZTx+uMa9e/cY9I9IJlPSZIrVjnxJSkBIpFIImzO/Khbput6iLvkIqumD1YV+MenWImXCWlvEOhQYkJhXHhafY7FiPD8X7JwiszgI/bSi6GRGOT07ftYG6Z+7MHAFydB4dlEolHelyHNDZjRWuPgDd2sKGTUdE0UYIYOIzGjSLGMwnHB0MuGzz7/g9p07PNmZsnG+xfWrW7z5o5/x1lu/4M033+QHb75BY2XFKXO5gSxjOJrQWVpm0D9Ga81yr8PJ0REiUEglUMoFtSohQbpnAShqpzhoTrAYMD+9jz0jBuUZKET18BdBEbx4vhn/WZqmZFmGtfNkaE9twzcgX1v1yK9rM3+pIPx/T8rAmcL1sL29XbL+CSHY398nz/MyxccrDb1er3wgtNYlwU+1uEndJfGiz0M5hwoXhKkQ6Ug7Y9STQoECWVhIdUXleS2J5/Mnnz6mrjyciaRJ4fzMxWLioUppC+tfuMj8avu9ohBI6QK8AlfEp91uM51OGQwGAERRhLGzWhJVSPPo6IjPP/+c/f19+v0jV31y8wJLK8tonREEkpuvbHFx8xw3blzn0w8/5PHjx5wcHpCmKdvb24zHY/YOjvjkk09447U3uHDhAkmS0mw2uXr1KlEUFqyGmrsP7vLFF18QN1pM04SDwz7Ly8tcv3qNNE25GEi6S8u0opDj40PS6YQsmdCPIwYnfUaDPkkywRqNMYWiJKSzoJ8yTmf5oP14VH3EdXkeGNjt6WeUigZ8meCFyqQQhaJiSkVhUfufZsGWx5gFcUBFIQBXSkGCsAgs1QqeVkCuLWmWIYKQbnsJg+S4P+J4MED3hxiriJotjBQ8erzDnXt36ff7WCmYjBNW1s7z0z99hVdvvspf/uVfcmnzIteuXSNc7oLJSY6PEEoStZpk0wk6S0Ap7tz+gt9/+gk/+dmflmyvGksYhjMX5uzOXR95x5s1SBs4grVnFXw4Q56pJDxDPNL4NKmSEaZpymQyKVNuz3KF1FGGF23X3LnO+C74sietyje1mS/S2KuxCi/l25enwaNCiDIwsVrXo9vtMhgMXDBdHJeWq49XsNa6csl2nojpy4g/ViEK/6t7lUBam09COL4BKQucwEBYWM9puajOn7d+nbPaUD7U5XuNrdSNqJ9HuDdnW6b+fXWxMK5KYqgClAhAGzBFqprwFlWBsBSc++kkpRk3MNZZJ/1+nydPnpAmSZnaCjO3g39/cnLC3bt3OTk5RuuMLMsYDgdsXrpIr9cpUAnD6uoqrVaLlW7XVZe8f4/Hjx9ztLfveBvu3eH+3btMhhOuXLnC5uZFGo0GYRgSRRFra2tcuXqJC5cukOc5WW44Ojpib//IoRMH+1w/uMZJ/5itrS1ajYg8zYjDkOXlZZSQtFtNpr0O0/GI8WDIeDJE69yhBsYUfVNfs/x7z6HhM098Vg0lTfFiNGCxS3RuUS/n9ulN+mlrqFvAVZGaOZ/+WEU95s8xn4Zc3oObkKePF47Nc1Yp0RSZPT57w4B0lUWlCgjjBtoKRknKyXDM9sMd9vaPOTjuY1VIp7uEsYIv7t7j3qMjogA2N9f487d+yX/6T/8tP/3Rj1lfXWdjawsyR+1MmjLqHyGEoNWKybOMNM2cEmAtb7/9tkMlmw1UIMjyHIwgnUwwxXNSrjvW8Z/IinFRoodPWV7mnuvZgUUPzwGAuJyJAAAgAElEQVR1Z6wJi09+lgJaP4+/B601w+GQ4XA4p7gvOu9Z/38de6Q/R1Bv5B9bzvSlLfj8u9Del+LEW60+ADGO4zLeoNfrFcVcHFd71TrzUJvnW6gXDDtrAV30sPu131rrqvBWDi1pk4uiQMJWctWxICEHQuvcEmJucZm/rsXMXb+aWz+nJFhbURRm6Z3PI4s2HQCTaxeLIFygoogkcbOBzIDUYHJXUlqKGfkP4KDiVJNkaelK0MbVW3j85AnD4ZBWUfFRGxfcqE2GEFHBa6RKH/VwOMRaw3A4wBjDUdsph5cubSKEotVosHrjJpsbG6x0O7SbLZLNi+zu7rK7u8OTJ3t88skn7O7usrV1xPr6OucubACW85sXaHTaXAyv8Gd//nOMFdy5c4f724/Y3dnhyeMdMJb9/X3S6Zgrly6TZRntdhtrNTrL6XbawDrJZMT+7h75E8duhzVYI5Hks2QwjxgVkL8tCYsox6o0TsxsPtbH55SC54xzFzOBBSMdK6SoFyx6OnI6m0/ub+aeKjbvSpBltS2LLNBF6JiXMm2vUBhkDUUwAiyCROeEQUSu4eDomIdP9rj/4DHbj55wMpiSpu5WVSBItWWSwsp6m7/6q7/irV/+kl++9RY/eP37BM0WWJgcHREqRdCISccTVNBwxoYUCJPTXl0Ba8mHI774/DY3b71C1GqT5jlWCMJGzHg8BiiyAjwPBQ59o67s+347K07B91n1mMo6IJwGbk11kGfvfQ2X6lj444WYBZKeOq8p1iw/r4qYII8oSCVPuR0WuWdflAvpeffQwPlN81kuuxCnVacXvFgd9nyehlUfPH+zdfjZE5n4z14qCt++1BXLGZfCzL9qrYMDG43GXJTueDxmY2ODJElcalWx4eV57uoQVPLGfTqQz0n2fjtvCVpr5x71cnGUooDPcyQhSkm3yhnnhzaAtjlIEIEAbbCFZY605LmLmG5GLuo/y5yvviwohSmSzWG2qPhgx4LMp7BEsf4XDtWwzBaD+vw11KBh5lPtPI2ywmKyHCstqdFsXNzk/p37xFIyGp6gMuuK7QhdsEn6XpJkmeP67w8HjnMAy5O9PR7tPMYUfaxNhgoVeZahAkmuMwIkVhia7SZJltBoxOS5o70+Oeqzu7ODEIJsmnD9+nWazZgsSZFYrl27xnJviSyZcPf2HZZ7SxwdHNM/PiYMQz744H2WVle42r/GxcuXaHbbHJwc02q1uPX9NxiOThCR5OK1S3zx+8+ZHI8YnhwzHQ/5BMPx4REXLlxgaWmJZrtLt7tUBl4Ksc7K+gZxx6XkJuMBIlXoZEKSOFZAj2S4ddBghYvi9/1fjoWQBAXsLrAVZj1VzL0K34GlrNIoKNgMoRj/MoJm4brpa4+cVkIKwiTpAjNni/QiyumqoiPwpypLLhtHCGY9+6hwKJREYDJNs9lkNJmAlMTtDlpIjFBMk4ST4ZSDB485PBnx4NEO24/3OeqPGKeGZhSwsr7C0tISST5ld3+fQGagYvZPxjza6/PRZ3cRYYfNCxdYXerRaPdIkwmBioi6yw4VsxbiJpPDAzrtBgSKO5/d5fd/uMtPfv6nTLKcKIpQgUXrjEbLuR3SNMWYrBgbhbWgy9JrjuBJ+Gd2AfFbtQ9nMSo1/h6sUzgRYI0rJmeLKrPWlAhe5QD3Uol5kUUotbUWo4txtWClIJChq7AZBExGI4bDAUGgyM0MkfRGWVUJKZHUYr2srhtz5eMXFM5zc7ZAXuoWmPCIAhoITx38ZaUKH1cn8LOCMOasMDsjYyrbW/O9+N+9jGH47kmv1ytZGoUQZUSyzwP2lryPS/A50PWIbZh/gH2swanshuJ3vmRutZSvKayhgsbmKa2eoQgS9yBGyhUhstbOkUJJITC1oLYy4OvUfPSrdPH3HP7Rp81pYR3fg7aOKldEASJQ6CQnVAJysKJYyITA4OBigSXHVYFUFrI8RyjJeJpwfHzMZDIhbjhCJgX4GkT+NctTpqlzD8lAgYEkSRBAmiYcHh9x584fePjwIVevXmZtdZkgUFxYX2Pz4gZxECIsrC2v0W40eff9D2g0Guzu7vJwd4eT4YD+aMhwPKbd7XB16zqdRoxKYxqtFlevX2dra4vtP9zn889+z6NHj9g7OCDPc/qDE9bX11ldXaXX69HpdAibLay1dJahtbzMxqWrHDx5xPT4gEH/gKPDvlMApcX6DVVKR3IUBFi0iwWxfvwtRngeggrPvg+W80GQ5UgV5By1Vyv8PBUlSVHpdvJJvELM2b3OWC2IkqxFWxenoq2zULV1QbP6KYaTU6yNK99duMotlKm1xrp2BCokS10NFKlislwwNYapMRz3R3z2xW3uPthm/2jIyThhnIFG0mr2uHLjBn/2Zz+j222TTsdsP37Eve0H3L2/zd//6tf86l/e4S9/+R/44Q8/Zuv6VW7d3OLqpYucX1tlvdVB54YgaoJSkGVIFYEMSYcjPv397xklCUGjgcGgrctscLwibqN1CS0edbHAzN/v14Cqq8X9P0tr9f1UuloqaMRMzMJXWVlbJGevNL6oUwnpC4mx3h1WrCUFyZKP5XJpqmYOaX2WLNobhfBq0otLQbj09RVqqqMCXvvxDX8axFb3q9SVDf9Z/VrV9y9Rhm9HFkGdQjh2vNXVVR4+fFgqBdVKklWmOR+E5GlXvWVXHfOqtlyd6F5p+LpEFhu5v37J+Cjd4p0kk7n7qc/HZz1BJYpQs1BeRIRH+8wMyVFKEQQB02SE0Bq1oCWur9x1tXEwptY5UVEE6qh/TJpnqCAoESBvYVdjSCaTCePphHAYooSrQomY1fcYDoe88967PN59zJVLm2ycO0cjUDQbERvnznPr1i0e3n9IFDVYXd9g+9FDJpMpk8OMncdPGEwm7O7usbG5QRzH6DRxVlaRCqqEoBm3iJstolaL/f19jsdjjsdj9vp9lvb32djYYHNzk9XV1bKoVWd1mXOblzm5ssnR40cc7j4h3HnEyckJ08mIdDIuYjYExmQEYeD4M7SrWGmtBeOQAQMzyBlm5cmrfQ34rIMZRWehVNY3LCtqx1Get0C58Uqs8zbJ2fvitdgr8WW0nSzKzlBQKCHCOvXICFmhWLDk2lmlTRUigtg5aTJN/+CIz+/d57cffMrBcYIMFXF3jVBGjKY5Vgb0J5pHe302ZMTFC5e4cP0VXhuN+Oz2H3iw/QitNec2L/H+x5/yn//2b1nudrl54zo3t65x68YWvXaH77/2BnEcs7q0jBGCZDImbjb47IvPuXr1KmEYMEmmDjGUPkvDKVlCViirhXM9WGRpODwvCj3fb/MxWeX/dv73z966q+5J8Nk29eP8npemKePxuOQ4cdVD5w2os/bHbyKc4GvLevCyaAOpa0JPUxj890/zU9c3kpfy7cmz+nx5edlxtRdMf1EUlSl3Dsp3sFqWZYzH4zIVz29M/hr+dZGC+OXlxRRiIQShVBhlynsQBCDdZuoL6FQtk5nCS/m66MFddD/PQsj8hh8EAWkR3xGp2NVuMEfIikvDmgJVkM6P7ftSpzmq8HdGUUSjGZVprEIopJwpQVU6bZ+m1Wg0yI1GKFFGmud5ShBIut02TWvY2XnEg3u3eeP7rxGHgqVeB2NyLpy7QLvXZZJm3FpbZ2VtFREork4mHBwccHB0yGAwoN3tcPv2be7du8eV61dYXl5GCMU0TWl3etx49RbdlWV2dnY4ODjg6OjIIVJSMJiMsbtPsEpyqXOJMIrRGNqNFs1uh2azSW91hfbaGvv7u/QPdxkM+hidEwiYJmOiwKlbVhsCqRBCgTZOURAUUfMzReFpxstsg5gpCvPjX1MUSmh4Nler56+m0i1yXXhEy87xhxZzq7q5iaIthaLjA1+NhjCMieMGYdRiqqH/8CGf3b7Hb377PgfHCa1uj5X1C7SXViBsMk00e4dHbO/3uf9//h29c2v86Edv8tYv/4Lrt95gaeMyV3aekOQZrbjB8XDC8WjKF/fv85t3/p0gDLh+6Qrn1td5desmVy5f5Pz581za3OAHb77Jhc3z/P72Hzh3YaO4f4MxuUNHrHepLFa4nleeW4EQCz5b8L76abVNM1ds0e8LXAFRFJGMhozH45LjxCPydUWg7uKvujXrcSpe8fkyckbWw4sXh6o3eFGcwllwSP043zGLrMtF533pfvjjSn1yZlnmShpnGUKIUlno9XpYa1lbW6PT6ZQuqjzPaTQapS8NZvMAZgVtvspEL9sqcIx9T5njfqP1i65CIGWAlLrG3CcRpkhVK2icrJ3fGOp9hHgxpedULEOR3qhw/SJDl1XSD0NsWtC8GutqBVjni3VBdUVefeAsLKkUSZ6BlNy+e5e9vT0uXrxIHIcuMMtYTK4dVGqLIEqpCCNnYQeBpBFHmCxnOs3LsWu1GozGku37T4hCRZ5MuXrlEkdLhwhjWVs5jxCK/f191tfXePXVV8kLF9S9B/fpLi+xtLTEyfCE3d1dlpeX6bU7ZNOEqBHTaLQIGzGNdosLly5y3O+zs7OD1i7jYpomDAYDJjrHBIqo3SHVKUYFKAXd9XVayz0666usHJ9ndHLENBmTpxPyNIE8c3NDa+eGwBFzYawLUpOzmePWpHkrr2rRz0mxS8tTQ7/YCKrPgXrNknpQ3HMr1IViYKUolRZH812cV7oUwlazR6OzxIPtx/zqN7/l3Q8/5eAk4fzlLS5v3WLj0hXCZgchHerQPxmyu7vL/t4Tdnd3+PU773M8zfkP/+Etrl7fYvNqh9FoxGDY5/r3XmPlwib7+7s82dnh5PiY6XTCp3fu8sHHn7Hc69BtNrlw4Tyvv/Yq58+vYwWEcYgVTmFTgeNPcNk8Dm5RSqIripa1lfgMX8SiZpWXCtypfptRQJ/Zlc/5HDsk0Y3RbI3zVUbVqd/6tXM0GpHn2gV5B6oM/K6utXUDvFp/Z5G7/ispCuVJvmR+6fNs1PUARX9cXXmo33z1/GcNzEtU4duTp1nEALu7u3Mpkt7HJoSg3W6X7oYoiuh2u3S73Tmlol7kqa5oSvH1uckWyZxSy2y7D4TEBhFZliCswkO74gUif73r4azv6vdd7+uqxegQDqdkhaHjH9CZoRk3HDJuZjEb9XNYazEmd+x2QrCzs8Pe3h55npdc/nWrxKMLFDwEWmum06kLPsOV8bVo8jQhUpIwVEwmIx5s32M4OObcyiorvSXy1LK8vMz5jQ22t7e5evWKWzylYH1jHSkUQRxyfHxcFhMbjUYcHh6ysbGBFCCDgDCIaDQsjXaL5dUVrHV04CfDIe2TE7JMk2jDMJm4xTMSBFIQBQFhoOjEikanhTUbCKuZjIaMhieESpKORug8RQoL2pQlyfMirqMaA4M9Yz6K+gbzfIrCWVKFzxefp3LGp6zHXrGxYqYolLqOlWgr0VqwurZBmlv+6e33+fXbv2XveMibP/05r7zxYzYuX2d1bQMRxiQpJFojlHuGH9y7wyeffMxH77/H+7/7CBtE/MewyYULFxAqYmn1HLk1nLt8lVelZDQaMRkO6B8fcrS3y872Nk8e3meUZ/zzv/6GO/fv0WhEvPWLnxNEIVpnLn7EBXYUz5TnlZAVZPL5XXwLn7Pa5+VmXHidzkQSKohCfRzOas8iNGA0GpXZHIvOcxYiWf37OuUprocvV3Lay1kd6ReeemXIemdVLbcqurAoI+KlovDHk/rkHA6HRQnioBwvX0HSF5I5PDzk3r173Lt3j93dXdrttqMHzrJyrKt8CnMI0tc11FZ6Z+GcSAxKWLRfGPznUhICVsoiuCzAiHwWUY156gJtyowHyns61aTKd/NN8ys6ZRCoVbNF0Vsq/rlyf45YxgpZkNlWFj9RBGMKd77JZMLRSR/ULL1VCBeArITEakOWpGXaqzuRRqcJOs/J85RsmmDynNXldSbjIY04ZKnb5uKFTdJkynA45PjokP3dAzY3N7ly7TraZKyuLiOlJMlSuksdjo76jJMxjWbE1vWrZRyGNYbxZEhmMsI4QilXKU9ISbfVBiTjZEwYBaytrzKeTMnzlH5/Sqpz4rhJMwpphBAWrpeg0UAV/RJELRrNLnmWkExzjHY+/yyfYqQgDCS5wfWjDy+wLt3xrPGcl8KdU0eanpJ3v0j8r7V4VtzWzKWw6HpejTQVF4SRDokSKmZi4b0PP+H/+M9/xxfbD7l281V+9ou3uHDte6hGB2MVuQiYmpQkt/TabZZWW6xvXGT9wiWiRpt33/kNH7z3IVIG/MVf/DmXrlzmyeE+0ySh3Vui2WqRywjRWmJzaY3rr3wPPR4yPDpg1D/ko/d/x5/88Ps8efKYqNmgt7zMZNTH13Mw1sz1ntb6ND9G+Zw7NMHUGVVrfWd99H9tXISxDoVx8GHZv7J0LZaanD/AvS2bM9u3qnuWz2Dx6dOekO74qE8ydYHeLqFinkRtfqwr7TzDTT+7v1OHPJcEp/22X01BqAavLdrA/SJUpan0vz3Lz1JPE/PKxUsF4Y8ri/q/2WyW5EmetMfXeciyrKwlcOfOHZRSPH78mLW1NZrNZumP8+c25jTD4KJ19cXmgYSa/3aRzKMYLjJcSkmgIrSYVZV089CxOUrJnPvEn2cRCrPIDbfou7mFrFiM0jSFOHKZJFIVKX4NRGMerZNSYIV0gWtWuAwQY1BSoo0u042NMQwGgxlqAGBnCnqe5yRJ4io1FvUTAgEqCCDPGI8mpFmCCl3FRoVludeh1+lwcfMCh3u75GmG1hlplrG7t8P2owe8/vrrCKkJWjFi6io89tZX2b59m+FQ0+q0GI1GdDqOe2N4MkCFE3Kb04hd1VEVBugwJBABcRwS2QCEm3fTNMGkBp1mjNOMLApIA0OzEdFqdYhU7OI4jEEFLVS3g00mHB0OMVJipSUxU6S1GGmYZjmhOpsNsTrWZ62j5Zy21U1kNu5KKYwAVYyXwr1KO8ve8e+1cA4vLWYIg7Gn115r5zN6AJcZU8Zc4NgeREgQN4CY3aMT/uGf/wu/fvvf6a1d4Cc/f4sLl7fIhCJJNWmWE8YCVECW5owmU5LMpTx3V1b5wZ/8iOHwhM/fe4ePPvqItZUlGq0m3e4SGSdMspzh0QnTPKfbaiMbbazQJIxpdJfo9TpsbJxj0D8kTVPWz51jkkxdJVAhEMLH3hTEShT7Trlx+/1j4TCc6qPnkXrl2Gf82ik0T9m45+MHRJkpNikU68xogigs18IqPcDTMsQWyVd1zwfGGPI8L+tYU2pMLybPgjzqgYmL4hY8xOmVCH+M97sApaVaRR3qdQJeyrcjfox8euOlS5fo9To8fvyYPM+LvOZZmuTGxsZcQOO9e/cIgoBLly6VldGeBs+5cRYYQ2FV+IwdCWUhJ8XM5HPBTu53VURLoOTMChdCkBfRxWXQUFbMRSvAFvS/QhPEMXmuyEVOTlqmLoHAWIFSQTmPqz5QKX2q5eKl5mlwohdjcRUolSwRlzRNWV1dpd1ukyQaKaRz7YSK1ORovxtpQ6qdIpamKXEjLFwNsavh8PARyXiE7XXBWhpxgzRJiFSItILpaEKWJDSiAGs1VrnNLp0m5FlGFIR0O22kNayvrTAaniCAbqvNF/sHXDh/Hp25VMzRZEgURbzz23/jtde+z/rGeVbW1tz9TkdcvnENO3UplxfOrzt4ejKhEQVkWmOylOEkIW80aHXa5FIh4phABiBc2mG32aAZhWhtSdotxuMx0/EJmc6RpGAsWZjRCFouJQ/l5lAUc+VGF5uNGJwcYo8DkmRESg5hSJY5n7FfuNM0pdloYm1BO+75PmrGjF+vokjNpT2emufSpZ8GUrm8f4tLazAWXZRBLzh+5l/NTEksKz+W/CazoDlHYm5QYUhRWpU002gEveV1RlNLZ+k8Xzz4iL//1f/DKMn5xX/8GTe/931Gac50MibqhBgBg9GQKG7TarXItUtZNHmG0a58/Guvvcbh3g4H92/zwfvvcvHiBV5ZX6Vtu6TGMkoyUqNJhSKXijTN0MaRXoWBQkUxt+/cITOOqtlai85zAiWQBHOIju9rnev5/se6uAsL2uQlRbZ3AnoKd99PUoq5vUwYtydaf41yrypGb0GMirWmrO0iijVnxhxZJOMahyzkee7KvBu3nrY6bYZ7Qw4PD13GQ9EeJUNXBdNKR4blWULNDCNybaBYB32jKD+vryen5t4pZXf2+6896+FZUlcMzgpurH7/NOvrpfzxZNHmdu7cuTIuwRcz8b5woFQUSp+vEKWrooownS1Py1J+nmN15f+ZzBTYWiAuMyTLWpdrP/tezRYeq/FpWvV4A/f9iyNgp9x3gjJgUghHLJWnGa1Gu1Sa0zQt8rEFmSlKaIsCOjUGEYSOO6BYZIMgIAglh4f7ZfZJdaz8OafTKUmS0Gg0XFaAFOgsxxpDECjiUKGEJRBgpSAMFOlkjM5S4jB0G4gxNFsxmU7R2vXP/v4Ox8f7nN+84IJcl5awyRgRR6ytrmK0JooceVeWuXYIa9A2R2cp0yFgLB3bQbWaFCwYBEIgAkmgnNugESiyZkA27WN0xvikj2VEM8ppt6ERdyDwgWUCEbXprSoarSbDyYDB8IDhSZ9CF0BrixCmYsw4xTOQs7Lrfl5VF2AhZsGQdePKWgvSBen5ld6NOSAF0srShqvHF/hXWWS4OOszmBtPhaM0zrMJQoA2KeD6J46adDodpjolzTR/+3//I3fu73D+0jWu3/o+iZFYFSCkwiDIC9dVbg2YjMy4/6MoIopjQing4kXeeON1fjs6Zu/xIz7/9GMu39yi1VqiEYQEmcEORyR5zijJaQQhIowQ0tLpNMgnDuVaXV2l2Wwi8EqAKTfAWd8W/VWkSAohsUaUlrpPRBTCEVaVikD5vH612Kf5Z7Uet3R6vSpdiMWcCMOAMAyZTh2aMJyMSdOUIAq/VUP4rGt8LYrCWRv+8/ym7kN5nuNeyndHqgudX6Cqm37VhbQw5oAZkrQIoq9f66vPhPkFwUO2dTu/ZOXT7pF3zGqFfxOFwKKUb6dPkQuwOoMip6JqVdrKwvaVHvgir81CSX2tOgEqDJliEVqXioIu2NyMBenT4IQt4w6wlkAppIX79+4xODlxFpbFFY8SCoq0UGsMkiJqOyhcFsWGGAchUaDK8cdY4iBkOHQlxJvNuBxfKwwaTSid4nJ0fMDJyQn7B7usnT/H9evXCYPYIQxhhFTQDpoQRASTCcJCGEiyJCXJUrIkwRiNxAW1xVEDEQTlKCEEVkkCGdIMJZnMmUwmmCwhyXIm2QitIW9Cs9lC+RgMFKiYqB2wFIeoMECpkOnJEHSO1Y70SgpVmd+yiK53bKDeohVzgXezeeBfBY6vQxSlkL1CYGeTprROz0TcfDYDbuzRtvTje9E4t5PVEEYOgXNtEggrSKcZK70V/u13n/J//e0/MDge8oOf/pLe2gZpDiIIUUGT3DqXhQiDkrDJKR4F1K4kkoBur8Nrr73K8d5D3v8v97jzh8947cGbXHmlhQpjp6DEDUZHfQZ2jGw2MLlGThNEt8noZEAynbJ29QrNKAabk+hJ4YKsrSUFa6GfkxRjrwuUXDDv5vYIjy0YNWXlfOBjD+D0imPL7+c/9gxlT3u2nbEhpSygoNk1oyii0Whw1D8uEbQsy1BBhJCqTGet8zd8W7IgRuHLyfNY/z5Yo+53rsYh1N0T9c9eyndD5jfB2YSvwp5+c6gSFHl+hWrQXHUOfDuTv+rL95S4p8X7+R1/AnNWh4OZg5JXZxGT6Lxi9HwP9rN+45+hzAd7FpZJr9dj8GTfN2fuPEKIWbZIUeZaWA3WIiVEQcjOzk7BpeDuIS9QIO9WcjEnoYuLKDZNEYLOQzR+nHM8y6vLepgwHJ0Qx3ERqCrIp3lxDYPWGcbkRdDhEcPhCaOTARsXN9Fa0+l0aPSWIQyKgl0hsiWwJiKPDdMkKenAPYtd3q7QMivl9gt8fIcgCltIERFHhjTNmE5ysumEkzxnOh3T6/UQ0hJGESgB1iBlSKuzRKPRYKAOSJMJ4/EYm2fF2IOUygWQ5gXkzyyt1/e7U5QA4Sx7RIUvxooiWM6jU7MCTc9a/1z9kYqSrQ1aOxrz8vksri+lRApNFMRIqdAmQ+cWnU7IdcjGlUv83d/9A3fubrN88Ro3X/shUyMJoyZ5wV6Za4NQgQu0QzpXYBEzOEmmZJkiEAZpDefOneO1117j7u8/5mB/j88/+ZjllXUay4KpEVgRgArQuWGSJphxQqQzTK7Z29sjiiJ6vZ7jH7DORR4ox3AIYHThq5/jsyiUoJolX1UWqu5sIZxy9zz7jItTmFcf3HXn4+sQLg5kds3Fwc7+GfMGlkdgq+uJEPOMil8VmXza7866/xdAFCQlFemXuJCXRUpCXTHw/9ePeSnfbZmb2DUlwn9+FvnWIv/Yt9lut1gYrHaLqrAF970QSKkIjHGBX4V1UvL9n6HIzo4vmPSEf/C/2v0ZY1BBiNEacGyW0+mU1dVV7uvPnSVkLPX8fot11qS1hFI5a9MYoiCk1WwyHU+wRSqgMTlpkYGipGQydjAoQtBstwvXhXC+cyDNc5QQyMApFanJEIGzVg8OD+l1uy4AL3RIk7GGzGhyawiQtFotAun47Pf29pzLKrNE17do5AZC5XYhFaCCEKwhMJYobpBlGdPUKQxpmpHmfZRShHFEHMcl86eQCkQIMiBQEMQQNw0qHDMcDkmSCbmekFlX5bTb7dJs9YoNJCQkBKkIVgXTyYgobpJMx2RZgs5SrDUOgSmyYASiZFGUUroQCI+YUWwrfs6Y4v+CLlpIiZCV9U8WdUNsAfUAc8puZUq5rAyJsAYlVBmML+TMPSH85p5rjMlx1SskSsZMxhn/8i//ziS1fP/WG1y4dIMkNxgVk2qD0ZbcFnNJSowGbTTaOprrPM8JVUC3FSNQNFoNbrxyk5uv3uLdf/lnbv/+M27cvMWlzr7f/DYAACAASURBVBKeKbLdaGJ0BjrHZJre8jJRFHGwt8/6yirLvSXyLGM0OgE7pRFFiKDgOTCF8ow3VP0aUuFdsaLsTysEBslcbY6FMu/kr6ZFyur39ewpezpYuppOW10bAYQqaj5gyXRe0tp7BaKKukpZIIEvIF/FOKl+/o3HKDzLJVGXqrKxyDXxUr47smg8PIJQJf6ol0mtKhGnfLSV778JBXHxQ3E6lmDWroJKt4J4eG1fSon0VKwLlN/6XK5mBD1fuxb/rnpOpRTpNKXdbpe/8dHZztL0x8wHn1rrYkVU8X48HnN4eIgu0IMyLdFaptNpmRoZN5vkeYbOUtIsJUlTskxjA0koHIlTblz0e9xqsn90WKZUWqQr2pU5334URaUFLoQgCkLiOGBv94BuZ4VW3CCdThFJQtgq7k8WwavSKSZx1CBoxITjhEk6YTyekumkVB4ajQZRs0EzctVMEY2iKIBGBJp2F1QI0wkk2ZQsG5NrixxrlIIoauKyKBQQohqSdiBotJpMx02m0zH940OHnukc5ZFRTq9bi9yqfvZZW+xEFUPMp27aud+X78qxrgaz+WBHh3hVlPRio9QWlyGgnU8tlKGLZbGSRthgf/+A/aMTSAyd5XVyKxBBi3GaubFDgAqwUpJZC0KQA5mxaGMJ4xZSCYJGAz3NSXTO0soyr776Kh++9y57jx/xePsBF7deodlqkqeWKAgwSmBSF/i8urRMNnXlz3/wvZuEYQhJjs0Lgjbp+rnolEK5qrO4+ui9eQPEj8up55XFbu85Q8dySs1f9Nz6SpsCO6sfd8Yxvm1a67K+w2QyeWpWYF2eZ6M/S+q/ecEYha+WIunlrBurfl7dHOr1IV7GK3x3ZdEY+s+ryEHV3VT/DVDCbnWipW9bRAEFn2lfFNaiqHD3G2NQhW9Ul/fqsxtcwKZhcZXA6mfPis0461gXEGXLyOr6OcoNq/KZZ1qUQpK5UHBsrplOxjzefshkMnEBjkq5Dd66Og95NqOx9kFsaZaR5pnznRbFhox1ZZWjRszy6gp7e09YSVaIosgFvrmWI2XgqLxzl0qbZc590e22sKX7yqU4CiEQ0rk0gjgGJSmrVSmJUpKmjAh0jAqmTLOpo5zWFj1JmOaaaZAShjmdVgNBgFQFuiMUcTMgjBs0c8F06mpWTMbHmDwjCttEUYsobBIECgIBMkAFMW2lCCLFNBmTTKbYXBdFlwoXgrFgnO/ej5ucG5vCXQcgCueBla7Og5UFAmDKjAXnF68F4dZrTSCK6wqEqSojRfVU64I8de5KbQdRRDpNyHKNUiGffvIJ00kGMqK7tEaSS3I0SWqQcYhQISpSmFxjbE4URCipSBMNgSFstgiVe46y3DA2Oc1OzLXrW9y8eZNP3/+Iu198zqtv/AnnuisMbeYyDYxECUWj2QRgf28PneU0o5g8TTG5ptVskqSOLdRPJcEscLSqsJeqQoHEaFyVZOUV+8pe4lw/z3z0niG+xsTivbPuivTt9a/eHTudTssaD9VnuUoL8GXly+6f1tpvP+vBX/isxbL6vnpjf6wN5KW8mNS18Ppni8a96i98+rkFAoM942E8S+bKURc+4JmO7FIbz7yPktffsb3NkAUzZ4mc/lO4FKr6HPZZG9VXXXl9Rh9IgbamrHCppxmxUuQTl0o1q2rpLS6QxmKlLUptz0ooV2NEjDH0+/1Zpc8gAKWwWcZkMmEyHZFlGUmSIINZLrcRoMLAUcwaCr++ImhEtIVk++FDMp0TEBZuG4VSM+purXUZ/DqdThkMBq5YlbUMhyeg3HeDwTHq/2XvTZ4kS5L0vp8tb/ElInKpyqwlu7KrqrtrBrORnJEZgAIOMDzhzAOFJx544b9F8gbhhQeQBAVCERw4IAfTA0Aw02hUTy+1ZlXu6eHb28yMBzV7/vyFe0RmVVbWkJIqEhIR7m83e6aqn6p+aixTHTBkKONBmX78lDXktsSanKIu2G63gm50HV3j8F2gbQO+WzCbzchtDBOEBugw2mDyskdQqtiUZxNasqxmPvOUZUFhNJ13UoppMooCsrzEO+hUTQixUVEcK6Xk/zj7duhCbHsus6vXemLUKd//7cPQU05KJs2bi+JT0mSQv1VsaqaUIrUV0hpa5wi+xeeJGlhjreVv/uZvWCwWmNmMd95+l9lsztePn2HKEhfARiOvQZhA80x4PJquBm3onJfvnaNzgcZ7Ouc5vXGTd+/+kP/4N/+BL+99zpNH93njzruYgCQi+oDVlrIocXXD+nzJrRvXuXH9jLauaNqK6XSCViXJkd3lDqk+lKb1qEtxIsRyKWfKg/LosMtJkHn5vHrmsvDhYF1Sg3cQSO934sDYjWla+3blkk3TEDq3CxXFbdP9Dq/zRZDI5/nsmFhJssjlQl8OkLB3E8PFc1gSN+ZVSPskkp70WYJgxtu+zlv4fmUYWkiSPGqJE8qPc/ISpBbTSokXbK3U+novsc0dIyMYk0GMoybYPwSFtekYgSwzEBTGCenKUJxzKCNzTadr7VpCcHRdQ3CeTb0Rg6Gvq1Y4F8PGWqGVnCu1rZWYp8eriCUaLeHPWIJlVY4xgRDqiDpolOpQ3sc2srpPjEyVCCI6Lj2xkuGKHAYXHLm2cl+1wyK19toapqenPHr2NW+98Sa+8VSbDWUmfAld6yjKgi500kbZe4yV65lPZxRZzi9+8UseP37KybXr0iui86hIr+2cI7MGvCfXOS7bsUBmeY61htY1ZHkhhFutpwuB2dk1ni5X3HrrNnXbUBQF3gtNdJZltDqThZGAsoa6qjB5xjvvvUUwjratAJkDnQt0bouN5ZJ5akmsIsweQNuMiZ0xKUu2lSj77XaLaxwuNLh6RVdZJpMJk0mBKXKUyoiahjLP0adTFqxYrzfpsGzrLdt6zbTLKctCkAVlePTwPvP5Kbduv8N2uWB9vkRrUASa7UZKf42iLFNnVDHQvOsgrWN9nqmcTBoFKkEFiGx6QZ41IRmVI7Q1hcyDAhXLKFUfoOhBpaA6fNfR+prQ1WxqT9U0KDtjuVzyySef4JqW3/7od7l2/YzVZk2WZWzrmnw6kRi5A6ssPrR0jSMvpbSv227pfCB0NaYsCFqxWG3JrWZqFR/+vd/j57/6Jfc++Q1//fN/y50fvc98ckrdQeU81lhMMDx78pBqteGNa9e4eeMaX3/9JViNMpCZnK6pe1p4lFQ26KBBSUt10RfpvU2cOw6Nk2eTWsIj46GGCRwD2Q+Vqn698Eqh/TjxOqLhPoDZGewmrnMuiBHjncMHoaLPraVta+mpYjT1tmK9XLNeSTOorCxIPEepnFIPxv0y5X/MCBgnXV8lvV6++NW3qVM/HIcbJ2QMjYfhfofgmbGn9lr+7suxHJPx90M5hEQc2kYWAIUn9qMfnOcyHgblQw/hynkuzvHkmVw2Dw9d4TAfwVo7Ymfs9hC0HdIw9Aol6S2M658Oida4EPpWAkoJ1OwJaGPQRSbNntq4gRckIeUiKKVQBjQ5hc3QKGrnOT8/58svv2S1WgH0lSvWwflyiW9b7KTEKIXSARvoM7WNMZjMQibGlfNgMoPV0oWwi6EAAJPlhEaMtnGzL6UEGZhMJlgrSZU7IzCgTaBu1nTO0DU1WbElz0upcLAFaBsVqcTOJ0VJbnMmxYTNZkPTbvFuSdOs6do1dZVTTmdMJhN0VoK2BOfIyzk3sylZds5isRBWyoh8nJ+f49yUvJjQ1pU8JweLJ0+YzWacnFnq7Zp6u6HuHJ1r6JygYMZEyJ4gzYwSra8ZKCUvpF1SsGGigh+/R1fkeTHUewlZ0qDEuNeKWLEgCj6gKaanlGXJvXv3WK/XvHH9BrmxGBNwTYWKRGI9EhXA5gXWyDGUMYJgBB2rX8BkGVle0gWNMxmz6zd5/6OPuPfLj/ny3hd8+flv+MlHv0fQhsY7lBF1pALc++Jz/uB3PiAEh800qsiou5p8jBgMn8pIV+ze84BWUuFDNPZVX7Ya1xV2f6eHOF6TAjp2Dr1EEmNkGI/BjhzQI+PQaUEGTSxR7uqG9XpNG6seQgjJj3lpiPo31aH2u1DAY8//0N/Dz47Fu9P/w8SOy671+4xxv5bDcfLn3S+N3RihGCNJ6cdHTz39fSzkwYG5tT8n96/9ea9/eKzhNSYYPX3WdeMGS4eP9bzPbLdQ7wyYEASSFAVrqesa2oBl1zND6R3PQc93rxTe+b4Px6NHj+i6DmMM6/W6rx4IIfTsms61tK2SDPU+pyjGebXaxY5VUniG9arlfLHi7duCInRdF8MnYdfuWKmY7a+ZzmYoI/0fEmoxjNG2XUfnHJVryZouVjd4sqxA2wKIOQxaaKYnVgvVc1ewXXs6J6WUVVP3OSRZIV37Ui6KNob5fIoxiqbp+j4likC1XfPogVCRz6ZT5icnLBcLofiezZAWzx5bWPLc0jSVXLcL0qwriPHmovIIbj9eLs/Ex+TLOM6pr8GF5W80b5S/+NlgP62lYieEIHwHVvp5FJOS8/WKzz77jGaz4fbt2xE1FOOgzHJhUexa2roiM6qvbPG1QhlL6wKZEVTMBY8xGTovqLsW0yiKyZQP3v8Rfz47YfHwMZ988gkf/dbvi3EdarJo/D959pTlZs2NG9domhoVqaqDc/14HVoTxu/w+CfNy0PPZ4cy7EJ2w2MREYr+4/ScBzkist3w74u6qkdh47plrRhazgXac9dTqY9R9O9bXmqOwvimxogB7EMfw9/D5Lf02Xi78edJXhsH35+Mx8s5t0eedGgOJOWePhuP/fC44+MMEyR1iNndR4zRcebwZS9ev5iMF5cBGpBe/mMLULouGFBBBzNazC6iZ3v3fGRd6LdNyAT7BpTWmrNrp3z16ee0rcNEJr1hLX7VNOSFxeMxaAkveM/JyQlFUbBarVgulwBxEdP9mKaFyzlHu10TOkfb1dEzi8aS1mRZRt02ApWjsTan6zo2m82uj8RgPNLYp3MqpZjP55LoGEs0d88mGhPE5kq+o+0S8ZTDmC3z+SnWZGAknJpyRIqigElOXgS6ZsN2KxnmTSM03LaRSo3JZIYxDm0MNss4yaRio9quWa/X1NUWa8WQSnXvm/VaUIm8xG03EDT5ZIoOoghsXeDahtZ1ZCbvqY6HANIOYVF9ZUpSansKTJ7c4UlypUj+gPOOpnNYEwhezpdlGV9/+gVN04HWwiehpHXz6WSKykpW1ZZtHdGhwpIFzaau0F2LyQp5ljE5OSSDy1qabQ3bBjvLuX79Jj/88EM++dnP+fyzL1kslkzmGudatJ2iAty//xXvvPMWNs+ots/w3tNst0wmhaAVo3du/J4Mew31uU8DY0IptfcE5T1P71jkmwi7d+uQHH53d+ftGTUP7CfI5A7hNMbQtg3b7ZamafqKIG0MCU3yMSfqW1ZXv5AM7/GlGQpja+6Qch/Cw+PPhp5D+j4tTsfCFePzvJZXJ8dCCslQgP2JNv47WdZpQewz6g+gCOnYMkfEODAEdPC0nSdYszc/QghCxKL1XoBhDE0mb7xHKLyP+YQK70PMP/B71xLCzitISUiycLkL55HrtRizy9lIZDrH0JdecRyBHNN1GqMIzhMw0SCyXLt2Ta4Lh9EKlCd4hTLyzlVVRSBDG0Nmd8aRMQL3n5+fc+/ePZqmoSxzjDHSyW7xlLqumWSyXLRtS1c3oDxFlvVVKyEqtuECPplMMNpS1y2gabsOFysnBFeVdset66ibmqIomMym2Cyj7Tp0LNFMxqAPrufbV0qMRueFd6HrDJ1bUBQlk8kMm5UyPj1c7bH5VMIaiAfcbLc0XYtuJbTQNA2TyYTpdEpMNgAUZVmQWUNVyDZFTLhMrYDn8zm6bZmUpeQwGAs48qZh7jtUkHs8f/qMrm3onFSOGFJyrMF7RVHmgGSu7IjA/KAWf9e35LCEWOFwJEYtxAMyT0KgcR3GZkxmM9brNZ334H0s0Yux9Lyg8VDmBW3wZASyPFWt+JgT5CUvyAtCpW0G3gnzockIBFxQlNMZP/nJb/HJv/sZD75+yIMHD7gzmUeDrSW4lvPVOe998DZKSXKf1dA0LYriYIni0ScxNOQZOgoXnRgfn5uK2ye0Z+Bm7D/HhNDsCLnjfofZYxPjqQpIaWfKVfGS0Ltarfv+DtZadAhSjvqS8gavkqucbfsisOcxuSocMPz7EEpwCD5ORkPyKP4uwTCv5aKk8UmMjMeUfZKxx7+nrKGv4R8eW+ZCfIGV6rOHw+CY6XeI5YuJSpkw8C5GMjy3Gh5jZNwkQwHYM2ouex5DBGR4zIMeyXPI8Jk4giwoCoJW5GWJzTO8DygXn0v0ntK5u65De0/VReTHCT9CWZZUzyoeP37MdruNsLuh2qx7rzsEh9GGrmto2oos24VZ0rPZfyaaPCvRWrM6X3J+fs7p2dnOqxogLd77XgGnMMehZ5PGWyNEPzp4vDYEHFoHfCPJX23dkJcTJoXQBfcZgyjQGdOphEWyrGCzWdE0XU+bm65H8i+yXvGZrGCWWepHD7l+/bogDBspJ12v1zImXUdZlmQzSchFGaGUDqBpuXnrHbbVls1qTdXUPYGO9x7tfE8J7YODlEC3V5YL34xNV4xaWVOz6K3KPdvMQZazXK1jLommiSgSTgzDqvVkkxLYb8yXrr3rOimP9bFvQlC0TgL1xhZkGrQJFGbC22/9AGI32cViwYdFQQjP2GxWbM+f0XY1LnS0vsUgLJkeLTRWWl/QFWMZ6ph0nUpJ1cdlqN3zyrF318uLxvOcoF8vg6yXqcdDXdcyv7WmCx4fevLXfh17WfIiev87KY+8Ct4df98nbhyIywwXEqVUXxVxbMF9La9exvB7kkPz4NBLFkLom0glI2MIOSejQQ8WCR+NgUNhgEPn7Gvz98oH/YXruOoVNyjJrJaoRKJvIYUYhEOBnplPxcYJke0A+SZ60oBTh+ewCocXNU3Mjie2mo0Mc845VAjMZjO2Abpti4ljIHX8Xtoy24j6dC72dFCsz9dM5jOybMtisWC7WnN6Ou8zrZVS2Ezg6dDHoINUQipwocN3oY9Zp7r0VNlgbc75+ZLVcsN0Oo1EVWrXb0IbNEEyumPyJWksQsCnDPcgLb+V8rFqVaDY4DpQgRCESbLrOurW0TQdLm/IJ1PpFWAN4IiwFMXEUuRTiqJgvdpQ1duem2K9lr/LUgydPIVNXMe0zCkmM6zSLENqLR7DLk2H8xVTNHlRIGyQUqVgMGAzJjrD6IKsqWmqRih7Q4dXHS7ErPyUEBeT7oKSZxD8OMY+oimOsHbfemBsHA/WV0+g61q6EKBtuXfvHl3Xcf32be7cuSPhqHUtFTIjxC846NIcgpg/IO9E13khUPZiPGpjUQYcHT4oTk5OuXP3A7744gu++PQz/uTv/0NpQ981LNfneOXJcotzYnQRHMrLGpHndk8f9EbB6EW5zKnc79OQnk8K6e3ybkIIkVkVdt0i948lJa6jNU2BsGyCDkKblVAwHTTK74wXYzJCpKau65omdrFVyggfRiqvTkb40bv6buWl5ygc8/yHXsR422F4Ic/zveMNt30tf7flqnE6psjTApS8uWQoJIQieeN782sIK6rDeQ5DRKPvPaGGaEEKG0imcrjCGziEhl34/8B3x37GSMsQFr3q+fWhj5gx750neEcxndBWNW1o8CpISWbnY/x9gs20hA2sJO+5xrFarXrD7PHjx5LIGA3yzWZDVUmJ4nRWsk0JhiaNUUJZQo9cpOsLIZBnBdOiZBOTPLuuk6TBlHIREOa9IHHZxGyYeCJSG2BhHAx41/YdPE1KglTRYgke1zUYbdHKooKnbSopSctr6QExn4PvIHixukzOdKYpcqGD3mw2BDxt0+GcLN7D8Ji2GeV0iq8lQfHazZvUmw3ew/n5ef/M1us1k4kYIXmek2WlhCO6ACojn+bkxZQ6ryU2XbU43+K7FpSWShbl0IjnPx7/byZePHLEuDFWST6HNrSu48Gjh2yqirfuvMedO3d4tulYLdfkc4MtM85XK8pp2e8fnCMzhs5LbwkfoHMe33bSaVIppOWxIAvegwuBvJjw7nvv8cXHH/Pxxx/TNBWnJ3M2mxVlkZHnljffvElwaybTgvVyyWa7YsocXeajqqL99+MoEvgNnpa8oy+2T8pNOIY2jsmhgJ6VMTEyKhWbhHnVh0x2IZTvRw/adNHfJgQx9u7HC2pvwQ4s06QAhqx9fa2oTq1b/YWFteu6/rxDZfJaXp0kToS2bVFK9XBxCKGHYNM4p7FN267Xa8qy7GuDU8OhYUKbtXYvVyUdZ5jXEIPckkWvd+V8IUj/g847ukiMMMx1qeICD+yQjC41YdGEAay5P6+l5noc37wAkYfIysfO+xompyXvvxcvvevDIDSxF1sdvJIqxq01oS/XS+WcKBmXPM/ZVhXzkxNmRUnXOLpCPDMVoK4rcJ6uEc+lazpp4euFaOjnP/+5xN3js3n27BmLxSIiAxbjh10+HSHE8khj8UQeFK2oNluM1Ww2m76q4uGDB9y4fiYlYUoLd4T3dK5FBYd3jrfevMXtW7cIXct8OmOzXOEVuK6RCr/g8JEwR8hr9M5QiNC6uNM79kedSf8EryDUdURYDCYzQhDlZVHWQXM2P2NbrVFO47XQXD97/JTpdIoxmqLIpFxPKYw1u3i/D9y6dYuvHzwEbWg6h9/WtC5gm44892SZIc/LiCkpyHKKvCArJ1TrSvpNtDVNU+GkZ5ckoyoGDIRG5mlIiXPy3mj2c2l6g1MNWFGD6lkip9MpqNg0ShmUFYVvM2lr/Mknn1CcvQ1oXCddSUNQtI0gG5nNsFkpSYhdB8ags0x6PzgHPlBOSug6XCfNxuq2o6lX3Lx+yt27d/kL56k2W77+4ktuv3uH0/mUX338mHfffouyzHHbLev1Guccb958A+d3OmTsFKTuqEMkcqg/9CDUtXv19hFFGOIz8bmq9I6nZ7uvqKXxkxrspeIaleO9Z7PZ7FXsqBhaMkrTNA3GGE5PTzlfrni2OO8/kyZjQrVd17UYIEr1aOL4ur+JjBHg4TGHTp/3flce+aq89jRYh0iUhj/ja7kMVr5qm9fyciU956F1PA4/jHMVlFI9E19SlL2XH3ZJdVeFEA6FpVJm8KE5E+J5fDzv8PqSoRD8xWMeu45+zR0YEUOj4RCiMUzgHXvcSXbtgA/H5of/i2Eg0LQjYIJQMmtr+oVeKQVGY/OdAda2LV3boMPFHIu0aNbbSpIe43gMDbjLDPIQpJFW56X0EcAqTTD0XAtd1+GaFqs0ToV+cbdKo4yS8ADgmlaIsSLKlK4hmWk6EJtuxQQx4hf4GPP3KK9wukM5S+06QleDtqxWG7Q1lMWUqS5BZ2JMxvljrKXIJxidyj/XfXdKCGy3cHbthOlsJsmyTdfH9ZVSzGYzyZFoXdyvARryXIw15xGEIZ/0k0mrwGQyoSxztusNxiiUgrbTBN8IhK01RideBXkaw0RbrXa5IntJ4SMP1BiDCj6WokplgidRqEs1x4mTkFaWCfNkMFmsjjCoEI0cL4mlrhP0JeAwTvIf+nP7nSef5nsxmdA5x/VrN7l+9y5P7z/is1//irfvvEvwjvX5gmu3rtG1Ncp1KJUqnQRt0wgqcek8PKAAr9IN+0bW88rF92Gsvy44EqREUt87EHVds1wu2Ww2gq6Zi5T3JIPlFeu4dD92eDOvylBIMjYSgD3v8dj1pInw2jD4fiQtBEMlArsQwBgJSoorlf6kbZPCHiqtYWnToXm5Cz0cNhTk53gYLCQINCIQvQJUFxPsZPt0XjmfRloCJx6D1Ff+wkxNQeIg3PRaK4LSe/c1FOvFWOgufHNRBNKNseggsWGtFQbL2dkZD6cTmrqDzUaUdQgolUfPyqKVMDlaZXGqgz7ODovFgmfPnglikWW70I+LXtoeiHsxqc4YQ+hCn+CmkXDifD4nS8cjjlE/JkJAFJznZDbHKI0L4DvxTPvH5dNzltJYTzQa5Chy/kTZG+msCQ7f+diTQuOVBaPpmhbXVZTlVCiotSErCrCWTCnJx4hz0Zpcekd0NcG7vtOmdKW0QvikhPNgWgoNdOuCJEhupDnVdlNTVy1F0VCWJbOZJJ+iFViLshaFZ5ZlFHVOXhZU1Zam3kajyeF88oyTcS33fUgx9gx+Ks1jNfw3ol+hn9fJaLdFzmw2k6oOpfEhzbOAVpYmGm4KSSgOnQMnXrUyAZvtWmV77yDEpFnf0nY1hckISnN2/RrvvPU2T+99xa9/+Sv++I//mGfLZ/im5vRkJiEm7wkqYIbeeHxXxyj28+iC8TaXGwdxHYpG+e4gavir3zb5GsLCCqjDfR/67o9a3os8L1iv12y3W7kOswuhjtGD71Ps96lsDyEIadKOO2fBRUPmtaHw/cpwgRrXw0tGufD7p6z5hB4Mw0djo/BFxnQ8L3rDg/0FZGgAOOcishFh1z65Mcb8jywml937Vdc3PE4KQSSPfbitcEPsd5g8Bg3uhUDSvSlHOZtIcl61ZltVGK2xSvgMsiyjrRtRuD7Q0vYhCDoZh6dPn/L06dM+BCietCQlpiz4MQf98LqMNTvjIgSBZpUiM1YWw1Gb3BRuFC+85ebNm5RlSSoNTKiG957gpalVX/ly4PGblHyGJFuOqwW00ngf6KoNG9fQ1hW2yCmLiSQfagVWsvZVS186Kv0uQOGoa8lQ11oznZ0wnU7FEwRslokCNkJFnlnhF6gqMRjquo49Mxpms6mENFJeVnBgFLYomFlRJE1VUFUVdbON4Ttg0Lo8RsSRsMsOMTsUJw/S+5EgWQaSp8HOYG+dvJdZMUGbLHYzbMEpvDZ0gUikBLmSBllGGYL2KGMwWYaNqGAbCbm08tGYFWXa4plnJTo4SVRsWp4+fEBXV9z/8kumRc7tmzcwftNXfgDCWJlJJcCLGAdDOfbOPs+7fFwuJpP2pEqDgDxLkwAAIABJREFUz5LDlD5OYUJjDOfn52y323498F7M8e/aGX6RY++VR74KxTucuMMFcRwTAfZyFYa5DEleGwqvXnaxtn3FnhTD0DpOeQqpGxrQQ8nOOebzueQTRDbAQ2jCWMbfKbUrj0wldp0eZubvl212XRd/2rRXPO6+8pHbUhcX2wtGa1xk1O7z/Xk59LoD4AaLxn6Yw3uPRWLp3SDHYXjOpPdcz65oBK3oAl1MvsMossLi8KgglM9ivFnm02nk65d3KktJZ0ZaQD9+/JDHjx/3PVmWyyUhSInaZZKuMeWc2MxgtSH4rg97PH32hB//8Idyv9E4FDZE8ZKzLOvnQ3oe47COeG76oJEAEJK32Y/BAGnC430TY/7inXZtR9dVdHWFsobZ7IR8NpMeEsFRN1vKSY6xijzP6NpdOWNS/NV2wmx+Sp6XlOUkziNxK22eMykK5hMJSWzqKirgLU1T0zUNs9lEkrg1vWJUJifXGXlWYrMKtc4grAm+FYUvFoO0ou49bKkeiQB3vA7654CKqFacl1qAOZQKvfHXtrHKxeZ0yoIOmLxAaUNbt7Gaxwo/iJb+C4LIiePtvSPgca7DBy301LH/Vl4KStP5wLXplNu3b4N3bM7PoevYnC+YFQUnkwn1ar3rxxZRQOXp0Y3xvLtszRjOH442lAuj3/2Og3jj8F2O80Dt/y8G3MXwouTkpEotYg6ChB0ePnzYE531oVhGvSReEtr/PCGYQ9vY8WL1qmRsnIwNgeHiOfQI00s/Xkhey/cj44TF5XLJarXqP0+Jj12sL0+ec9u2TKdTlJK2vnmeH0WOksi47ycbDudRMgY8KhKoDF7/wXxKxoLMp7h/VLyGfQPowv2GbxaiOwR7HjIWVPSIlR/2h9g3FtLCfOHaBknC1lq8c2i3Q2ystXRd3fNFpKQzuZ/Q96l4+PBh9HB0n4ktpFHJiho20UmhDblH5wf00JFFTxsoypxnC8lfUEaqTZz3mOg9GWPIS/G+67bpmQvxAW1NX/2QRjR14Tv8rKVLYFKmqleOCJNkQjq86zPx26ZCaUuz3XDqbjA5O8V7R9ftKnGKoiCzUvKannHKVu9cQOsl0+mcspxQ5JM+BKatReeWLATKsmS13bBcBrbVmsWioWk2zOdzYXe0ti/fTEZmicV7WR+r7UoqIkJHn6fA7rlcicx5L4W5ESJXOoDfVQ0ZawVxCb5XTkZn5GWJ0g2J0llZMVBF63ViIHQdymic9zSuQXWSRNp0DYQWqw3eO1abDW9dv82PPvwAspym2rJanKNcx6SY0rU1YZDflBDCruvAHHdqx58dMyi+sSjPjtXgyCZHFG16v7tODAFbiOFdVVVPtGSMoYlIZ2JiHDrQCSl6UXkZev2Vhx4ODeY4Fj0e1EPW4ngBfS2vRg7B/Ul5bbdb6TIYYepUClcUBUopWQgHC+xsNtvFsgeVCc8zpn2YwXvUgZd3mPgz3LaHWftSzH1DwR049d7c87uuiYcMhjHkOHxeIUjCX5+QfsBYGD7T8TMGYjdL1Stm+QGlJZmxmJRkRU63lV4EGVKN0oUOF3bkZTZyHigt/7uwCy88ePCA5XLJ6enJHsfJIZHr0n3L5DBovOWcQ0fU4PT0lPPzZ1Rtg1eQGRu9TlFKGo+ypu/xoIIXRCjmYiRkaFjo1qd/qt1/AUEdlFJiDGi9a0vuA8LZ5ZH2vnLtQUm8XWlH3TQ8efKIWVtJhYISfggaMaTMVMIiiWMhVXQ4F6irSlpazz1MxUi2xkTdIspc5TknSmG1oshM33BqvV7TtJWUU2alKBIjZaMYS17O4vGga7eS8OmanYcdf5S1Yjx4KZtwSeEEse0kpEQ0Foh5GLvyz0QetVwu0dOcpuvwTU2ZZZLMqDWKiPBajcZjfGp0NqokUNJVxLk2GjaewloMmsViQVVVckwC9z7/jDIvmE9ndLUksqa3erfGCDpx2fowfIe+jfM7TC0evuUXX/mUyzC4hjSf9hDytO4IwjaZTDCoXUlu/45rwiC80jvG3+guvrmMjazIo7BLRhP5dh0kn+cCDieahYML52VW2mtE4fuRQ4ZCXdecnp4ym81QSvV0pNJa2O8lOqbyvmGZ5VD5Hhrv5CEC4HeVCxyZG2KZy3etT9UWEjNNyYxEGDcZCkMv9eDcioaCiZz2V82/8XNK2dsKQ6CLdea+v3/v6f8/FuYZHrcntYnK3+dZ5Nrff15t20pYum7BB+kcqXUf04dYfaCULOLrDTYaRHoI3wd6Upq9+4wdLINzaK1ixYPBBC8Z+VrTdZ7VSsJQ2XSKiWrftx6vPFZZiukEt3GEoMG5ng9fKcWYv/dQs80Lz0hqKgle4YPrKy3EaRfFF4KMviJQZJblekFVb7h+/TrG5qAD3tU4PKYsMCaLIZ/k9WuMlqTHtm2FQMmfo7VlOglMMwPKQlTOZIaJnVKWOXW9ZbvdstmuWG+kw+Z8Pmc6P6Usp8IHoaWaxVpFkUPT5pJQWQlLpg7Cmqn8PjqVYGwJu+xo1YP8IUhELCU1Ks7p4GnrDfiGk2lG0wa8Dljl8VrTdXKNOgTJT7BgUQRtQMs7rwxY7cm1pbAGZzXBawprOZvMmGUZX/zyF/zsb36Gr7bY+Yyv79/no598wNnJPM6x3fxWYvmhNXsJfpehCsfYG8fljcO54hWoEAbhBAkh9R1Mg475HSL+wKGOXZOLXBPDcQEJ1VUxb0VuM5ZRs9ORMve/GTLwshxpK61cM5loGo4bCJ4BwvVcF3fIKBgncMEu7BDCrhxq3OdhSIU7POZrVOHVS1L0IYS+7A12CY3DfIO6rvf7qWvde1FJWfdZvoMchaMoUpAmUCEI0520nTZ71+a97y38LnS98u+CoB51vcW1zW7+DKo2kubRqL253sOgIyXez/G0f1zkkufbbxOIfegNQelY4qd6ha5wtKGOnl1GCCpS2Kr+2TVNi84i1I9GKXFWAwGtLZnJIIfJbM4Xn94j1waHwiiLQtE1LW3TEOLYWWtFwcfk09lsxsl0xoMvv+L8yVO6puX82QLXSp+Gpmmo6y3Bu55wafh8LArfJ3nEMI5SNE2LMRaUZnG+5OzaDdarFSHswiSPnzzknXfeocwszkp1RBvpbTUK77o+2/6wyDphVezP0K9l4vQoLU2qAkiXyxDoXCDEuauUIhhpTpRn0jhrdf5UKhp8zXQ6xdoctg1FeQYhxNbbOfMJbOtKvHBrWW3WhCAljx7HtllJ/4jJHGwpbqnWKJNTWiVIit6F5M7Pz9luaopiQpZlXL9+E1UUhNrhMOTzG+RljV2vUSFQ1RtW5wu08viukyTAlOcVux4KoiAhJO+FX6TtHMbkFOWEphHkILiKJ/c/5+GXv+Tu3R9w7fQm5FO2jWO9reh0QgAVXSuhlKywPF2scZ1HaUWeZWQmZzIpyBSUkymLZ8/YPHvM148+5m9//h/4+ovPefrwIVjNR7//O7R0nFybcXYyw7cblA9olSVzARUcxlg6T5+nklC1FJ5Ia1AyyFXMmZD3OiF68b1MaQdRMYf4EodYxYTysaJGgZe/HcJ50lczpKk+0IsqoTRKembgQyzlFVZQbW1PKjjMT/DeozMrPo+S6pa0fuyhNKNZ/6K67yoUdIjUD8/bMzOqw8jit5JhSOHQoj/8Ln0/5v6HnXExPsY4ZPFaXr2MY+yHZDg+L8Oou6ol/Pja/N78OECyMijPVCoZKOqF5tfYaB0bsPuebs8IAAS0jiQsOgN2MfHx8ff7RSQDZYCwKMk+V0ZHamUPQVgbjdd9AmFiXWxbMUSS4bfdbimLgvPFQkiXXCB0boDcILkDIcLXasCWGXa8GCAEQF5JAqFc87AsNcTcFdGZ1hqsyffCGwqhdA4R9QjaISyQhxe6Hn3Z+0Yf+Z1W9v2JJOF6qYRRQUo2uyZQEfBdizUVRXmNzCnIrPRLUJJvYZ0VxR4CBE3TVn3XTKWkNHhbt5TllHIyw2Q54MFkFBNNbqwQkbWS/FvXNev1WobWw8nJCUEpfOiwRQm2YHqaQXCotY5MiR1NtcF4mb/OtYKk+Ei1rMOOGVOpntSnaTpC5/hP/+AP+KP/5K/583/97/gX/9v/wsOHD7n+5g+YX79FMTshK8rY00HRdC3bpqYoS7Q1rLYbghLOjHq7QQe4eeM6XdPy5eefYgKUecZ7t26htht+/lc/JZtN+eN/9Ke8cfM6y6ePKCYl1hqcNzjXEKLJnUTCF/vjPvx9ZX5GnAMJVdkhbpLTlAAflEInFAMZTxW8mJyjZMgjAMVBGeo65xyN6/q20gnN+K5Jmi97NsnJOiS9ofAyvfJDBsIx+DSVPw23G8drx9d2yPAY7vtaXr2M4+vf5zikheAi7Li/sBzaLykPr+ISMtr0mNGQFp6r7j15LxeNkLiP83s8FMNDDWP0A8e9v/ahYW2MwaCwWFAei0JjyYzFCoZLVVVk2vSKrOs6ptMpT5486eOmO6ZDgUmbptl7b9N1KdTe800EUgrfE22lfJS6rsUj7xeliAbE1tJt20LwexDtbnxe/kJ6bM6GIIo1VdMotWXqPHk2JSuLqHAlpGCMZjIpKIqCZjZhWzXC3R9LgzfrivW2ZVJ2nGGY2yyeRIG2qMJSZhaCikyNGzabShoybWu8C+jMkBcWQivB+ijGGOlJQWBSZKxW56yXFW3XkGl5rgrJFQCFiiE/rS1oS72tWSwW/NZHP+a/+a//KybTE/7Fv/xX/Pm//BeYbMZ7H/yE997/EfOT69gipyin1F1L3TaYkzloTbsVg6juOtbrJeeLBf9xtWS9WvHFZ59jg8JYxa3rNzk9O+EP/8Hf5wc/+AF37txhvXrG4/v3mM/nDF8veY8DKCVK9DnCDiEc1jWH3n05fiwx7cd/pHt62CB846mXkMb0dx+qbRuePn3aI7LhW5zjZchxx0a9/PLIsZFwmTeWvKRDnAljOea5XubJvpZXI8OxPgZtXYU6vGzpz8fh8sah1z7MBeibv0QZKsC07fD448+OWeR7z2UQbxwiaSHs2AqHhsJ+KEajpE6s3y6FSYTMSKD8LMswATKVCREOCqsNrr3YNyAldyqlKItpX+Ja1zUhhD7JsYkJkjrTFzoIpuMM73f4PPI85+TkBJBeCGWR9wt7MggmsaNg27YSvDmArLwMuUzhHAt5CVLiWG/Oqc0W25ZCXW7yvgfEZFKCMZRFQTkNNHVNFQ2Gqqqomo7ttkKZc7yPDbNi6EVZKyyRwVOUJbnJKcuGumqkF0TTINxYls1GUWQl4NGxHC/Pc4nhO83EOVzboWrph6GlbSKomJPhFd6Btun+Pcvlgjyf8Pf/5I/48MMf84d/+If85b/9a/7ip/+e7ZOvWM8ntKsnVF2QttFBKkfKyQyvYL3dxKZNOV9//TVPHz/CKMWkKNHVhvbZM9rplAdNzY2bv8Of/eN/zOxkymKx6JvBNY10JO0RLLV7/gHJwxGOATEYD68lx3u2pPkG7Bnr6fj9fPAJcQi4AGZoeHwbYyFKYqBNVWKvsnrvmEF86O+h9IbCmCTiu5ZDymW8iA9zFGCfAfAyxOG1vBoZjt8wr2Q8pmMj4bser2QgDH+Pv3cRpjbsK3jn2r378envcHHeDX/31RoH7q33ItJ3wwVwpJiMFjhZ6y4a0HZw/V6qAAb13EOmPedjjDjPyfMcVzd4L7ByCJqgPU1Vo0LYEROF/eSqVMr69OlT7t27R9M00i8h5kmk+0mL3W5RV/3+EhOO9611z8xY1zWPHz9ks9kwnZRxvgQS02BKek3nSPNJen+k3JiL8dTvSobHVv391ThX07ka1xZoK1U9UzMHm9NuK7JyAllObqS3Q9N0FEVFVonBkBR/au+dZZYyL7BFQZ91okAZi8kDxgkigxKeEh9a2qKhKHMKmwnJU2zBXrU1JycnnM5nVFXFcvGs7zegtcEH6aqZaJG7Tq6jdR2+qyjLOb/90QfcevMm/+gf/gP+6t/8Db/421/z+NmCL768z29++SkPnjzl2rVrXL95DZsXMMg7KoqCN05P+f0/+gPev/tD3rtzl2ePn/A//Q//I/efPOIP/+D3+S//yT+RudM55tMZn67Oefudt8jznKqp0EFyIHwIveGe3h8/eHeGv/s50c+NwWd782SHYiUDQb4LvZGQthO7QPKSXlZ6f7qWlNuVDHSldmjjdy3H9OfYeRnKS2kKdUwuO/EQpr0M8jikdI6d57W8ehkbfJchCocYy74r8V4Sj8axg/FcSvHCxKvQdTtoPcHrJsWiowyrN9L99OGCA/fWowakGOjlYZCkJFNVSFK+Wlsk+XjnraeKhHQNLhIXZVlGu63wnZeExRD6bV3XkeW2T2YMYUeOlTpF3rt3j48//piqqnpDYRhqOCSHPHHCrjFWnudsNhs2mw3m1ptxGxcrN3YVT/L89YVjpwV9+NxetrFw+b15Uga89x1N41A+g8hBYYzBOw8+5h9oDdaQm6yv/tmWBcvlkqqq6LqWtq4lrl8UTGclZTHt702egUVTkltD29bUyyXrdU1bbWmqgqYoKMosEmcFysmExKSUB/HwEzIEYDB0kWkzhYKERdXQtg5CzXr5GO0977/3NnfffZcHDx7x2adf8hc//bc8ffiAB199xu/95Pf5h3/6X2DznLIsJW/Pe6bTKe+//z5vXH+DyWTC6fyUarPlZz/9f/g//s8vCa7h9q03uH//PkoJm+T5+Tkf/fgDbty4xv2vvpA6Eq37pNuh4xj6+uKLRvsQGRzLIT3zXPOmZ798Phm/z+N1ICGEzjk2m83OsCb0378qOaR3jz2Tl9pmOp3wWJw2fX6IXGmsZIaw8Gv5/4aMPeQXNeBelsG3r0Qu38YBnfd0kWfBdR3DpMG+G50OEeaVl9kc6HMAO49mfNq9FzFEPoXYu0ArRYg/PiIdVmcoo9E4NA4XkxzdwEhIuQE9NWz8TtoaG6Q/gCdjx5CnnHjwxqg+A95ajXOK7XZDHtkRv/rqK87OzsjzrKfiHjcBS8hBkmRgDUvTUjfOphEIPXnTxpgYv29jYuQ+h8bQ+PGR92DMsXHYaTg83sNrPDhuVygOOVdI4Wyk5BJC29Ch2CJZ7NZKCCBTStpKx/JJnVsKG7tPalgZRd21+K6hbmu6pqKt13Qz6YcymUww1gryk02Y+IKqCoQwoW4rXNuy3bTU1YZ8a5mUJUop5mfXCPWW7XpDW1e4tiPPTJ8rIgmz9Bn9Tms612BNFkm1HD54ijLDNWvKYs57777Jj374A96/e4e/+jd/yd/+0vOf/8l/xn//3/23qEhxnebkJC9jvoQhKybQBb66d487t27jm5pnjx/x4Kt7mMzStg0PHz6kaWrKMqdpa5kLad7g+umVfHq1Nx4Hcg76fy/XG6o3OGKifPw3cW70uEP08r1K9NfPL4fmU0Lm2rbl2bNnF8Is37Ucc8yv0rP2eTb6JhczlmOowiEEYXwjh0h4Dm17zEB5Ld+djEMLV3nK4+++K0Pw2Dw4hEoNjdRDXvE49g7ShGm83zGP5jIU7JhxnBTnbtvYWdPvH08PDIWgAyoocmN75e6clD0nwyYdO+UxeCLjYJbRNE1vaKxWKxaLBe+++84egjJ8hocQpOE2Sin0oK18SgwEdt0kXUdZ5tG4yfbufQyPHhq7i8/25cynsSOTfif+jwQThyCxZkGkFNZk1JOaWefJ8xJjY1hAZ9JDwnvmswJrAptqS1VJwmLA07QdbtnGZlOOgkJIosoSMk1JgTUnbGvTJ59Kyaqja6UaRXlH1za0VS2tuYNUb6QyPYLDu44OjzIwKTI2dSXjqxVawXZbkU0sPrQEV9O0jtJaTk8mXDubQge3b55y94M70LRgrVho3uMbhy5zQtVCvYWgOJvP+MmP3wc8i6eP6dqGWZnT1k6qSTRMypLtdhsN6Rhmjkaz1jpSTyflfmzsL5sX32QOCHLRH1MNIhMvdBzVVyclA7mqpF/IjrL51cihHKpDc30sNkGvr0LJDtGGcT+HQwbCcLvhIroHRQ0W5mOJZK/l5cp44YRdWetl+6TxHDY/Ge77XND2FXPUe+nqFxwQAs7LIq7DjuI5neuYkTO8tyEVdVKwgHR5HNAVS4fIHXS+V+qndgQqPuxg9v3Qm0Kh0Xrf2NJak2UZzoknYlTMA8BgtBBOy3aKrMzIbc7i8ROuXbvGl59+hnMdwpisqOs2UlR7zs/PhYlP6R6attbSNkKo88knn/Dmm29y69abTKdT2q7ue3aczE4krt22/T2OE7JSqKJtRPFZK50tZ7NZnyhZFAV1Lfudnp5KE6TYYXT4LieirOGcGT7b4RrwIoZnGqdhlYk0jfIHj6l1hk7VBiElktL/j1I0rTzLuq5RGIrJlNOTa2RThSgdBwbKWUk5K3CNQNASipCYdXCOjVK4tiXPDEYHyDIwAZuVzG2gKzJpTKUyqqqSCpcsl66YXkpdFV76bbhWkia1XLuJyYg+OJyDosilN4pz0tzJGKHRdoEQpPNl8IpyknNyMotcFPGmfQudsEC2TYPvArprCF6hlMFo4VP48Y9/LAiBCpS5ZV4WPH74gIf3v+bdd96irrdszrcUBhSeXGuM2fX6cV3X77/jx7goIaRyZ7X3viZjNVFA66SHIpQgY68Ikb1UmpKp2NJa8Iw05vL9Ya88Janidv+njqopryfPcz7//HMWi0U//3Rmo1G/D/KP1yV94PyHnI3xde0OsP/cDhnfh8SOvZjvQ66CP46hEZdR6b6W70fSPDoWSjokhzzHY9tdNdJ75x4hHFf9AHtKIx0vzTFjTM/JPo7Zj29vOKeHBvL4swvXz2FkoleeXsOAZS/9TlREKuyYI9P+XdehYiKk94HgHCYuYl3YGU+pxr6qKh4/fty3m04G3tAwOCY7D2l/IUs5F0nquu476KW1K8syfNv0Hla/uCPe3bHs8Ff5/u94HAQK35urQXpndK6FrsMrjUcUxEwrssxAJsRTuA66Dm00J6czjJWeJ9oIsrPZrmi7GquFAntWTqQNtgGVFWRZQdn5SFBnIx1wDVoQHBWI/QLk2bm2idcfpNcGEPD44FBex/bGwtOQ+mRobSINdkBZxWQ6xWYaY4RPA1fTxt4h0gBMyLGUV2LEGovSGnTGZDKhyAraumF1vmA2KVmdP6OpKsqb18mtYb31BK2Eg8N7tLYXypz7ENBRH/y4DpGffQOe8f/pGfXv4DCccVzGRuUxxDAda7Va9Qaz5Bo93zy+KvQ2/u5lAQD2m1rjr0ouMx6Gi/hr+bshh4yE55FDkPI3GdfhuYdGgIpJREEJhDhEq4bnlqzq0CMXJlx8N8aIASAJZHqHTe4vNjH3YISCje9RKSVsjYPrTIs9SmFMvGZlQbkL/erlnhzWGmF505E9MQS882Q2wxqNMhYbDQnf7Lxnay1GgzGq93IPeVBXPf94Nb2iT7TGydBomobFYsFkMuHkZNYzdyYERc43puA9HOq4eN5vJkNDcY/6eGTgpaIL5QOogA5pX98zBnrnCB4cStgfQ6BzjklZYhTSYTLPxLuLxzPWkhcFm82GLM+lXLBtcakTqnPo7YaTkxO0NeiiIC8m2Kwg6zqM0rT1lvNnC6pqg6trnG8hsxgj1MpGRUM4GFAKh9yntgajLVpnwiqQnDBlUbGkUhnN5GRKWZYUBdTNVs7RdtT1lmlRCutofJbCNmnkfdCKcjLh7OyMbbVl+fQJP7jzDm1T4dqGIo+5GMFBEGJvH4J0HlUx5KYiIvOcOm9s7O9+jxVoMkQTL4VnfBKlUhLlha/2jj/8e6xXx8GF5XLZh4/2znPFfV0Vejv2nn7b96OverjsJN9UXqYCfxWhkdfyYjJcyMee+SFk4CpU4XlhsBe5trEFPjYsh42ihi/3eL9hc6Q9A2SkvA7d87HjHpIdzH0xDOP9DikYhnKG1+jCPpW2kS46KB8os4LcWELnegjThx3Bk4QKKmn17F1f+ZHOpbW+skasV/Rul4sQwi6On5oo1XXddxNt27ZvEJaW64vhmx1j5ovMq6tkfKxxj4Dh37KQiwUnNL2hVxzDMr7YRQGjFM55ttuazgWaqmVS5ihlKIwFm6EE4aYoDLYoUVZ6dVRVRagqdICmbemUpyxLNlVNQDPHYmyJ0RrdthhthEBpsSIEgcxdF2hURxbEUAhawk7Kh52xDGivI82wQPaCjFhUhvBZmCDdIFVgNptR5obFYsF6uaIoMnCST6B1EMRKCTJGCFR1Q4GhnE64dfs2v/rsE549fcKsLMltRpFbcmshOHJjZfwDKLVDD2QMuIDaPe/YHvLCe8NwMLbjefS8aML+Phc7HcMuZJZleV9dtE+sFve5IoR77P4OrS+XIZcvKvZY84zvWg5d/FU3NV7glVKD5j6v5fuWpKxSbG48r46N7fjl/TZzMS0qFw2F/YXAI531gt9nDvRhl3egVGwUo+i584ecA8M+JH0YLOyjXcfm9GX3OFSSw0Uk8SoQHFql64/5FL2i0rHSQDwjZTQG4YHQmdlB4z4q9dhuWJZkMRqKokCzS0JM79nzjMtwDI0xZLbon4ExJrLvyf2lrqKprE4p1dNMp3tPhkbfvCscn0cSbrryEi+99kOVF8PjazUcUxURBSefQz/3lDKo2JXRe0XberyvCQF80NSNaD5blJSTCYHIlFmexBBNjtIZTVXz+NFT6u2as+vXAS1lsmRMp1Py3KKMIvjAaltTdYE2aDqBBnpP2VqLNpHWmUDwO9REI958aKU3gmsdGCkFVcaicVT1irre9rkkD76+z9NHj7n73h1ardEhhb9CNKYCzjWR0dIym8348MMP+fjXv+TBV/do6i2h65hPJhRWjA1jFCpIOaJSUpkRYnmiOPQvNriH9FoIAdSObXTn6UeLrRffI3vD86acoMvOOZwv6bMh8dhisYiNwy7yAl0lhxCLy7YbIyvfdG21hx7mdykvw7pI9h7YAAAgAElEQVQZwoTfh5HzWvZlOAZDQ2FX2vZ8CuZljeWxY6UXZYgi+MhTkDLyE5/80ABICmh8zKGh0DdI8rtkxqFXcQgKvUyG+wwNhaSAx/H6HhHB73W49J00VNDoCKuHmDAnyYupY2Q6p+QMSKvbxNB4dna2R7h0mUhseV/ZDg3I9F3btv1CmUhnnHPSUTIEtNo9h+G4HotBfxt5EcRnB01fpOBJDctMULggRo01lmANoPFeUdWOvDD4YNhWNdSOqpX3ZLlekec5N27cYNs67n35kGeLpzy6/4DV6pyTkydcu3ETpRSNk/4Pp6enTCYTrFZsa4exBbMsozUWoz2ZCnRtHatgYrhKeZTa5wIJnSMgpZFi7UgLaa2kqKHd1jhfc+PaGdNywv1793nw9X3uvv9DMqXwThAovEcbJYm+XvUlhWdnZ3z00Uf8s//9n/H1V1/KPS0XTMopWW6EH4SUrCchnd1QSyvsbzq2w7FTKln+l3vbu/2eD9o/JOM5leb/YrHom+V572MSZUTfXuDYh67l24bmDj2TEMLL51EYy6H4zbc5xlheGwl/d+Sqsfi23z/vNRxDFIbn6L8f5CyMQwr7f+/23ZGksKcUQZCKlFF96GUef3bZQjVeYHpOh7BPYCVx5/i/l/NLLLlg267pnMOaTOLcfc6FEPpYbftrkKzrnRGyXC5ZLpfcuXOnV+TqivV6aBx573HQ5yaEIF5zURRst1vW6zXz+TTS9zax9DDd40WUUI59+bm/qSFxYV4MxmjvOwUQlWnsJihfSnMobQwBhfcapQ2ZLdF5gfdQNy1t0/LoyZK6ecxitWS13uKCJO4ppZjNZrz55pYnTx7x61//mvPFU5aLcwDumJK6e8K9r7/CGMPJyQk3btzg5s2bvPnGDbqm5trpCfN5SZPnzAqL8g2Lp0/JrKZpKpTtMMaioW8khQ9IDET4H6w1wrOhQeuAtpomtFg8b964yel8zrMnT3n25AkoadrlOgeZPH3lBWVRSip2rLXM53Pu3r2Lc0KwtFwu2W4FodApyTbEJNjBOBokv+dqE/VySQhQ3xpapW7IF5Ui7NYEjqBLLyLJyE8lwY8ePeppq3tngMix8B2A4y9jXd3jUXiZOQUvW17Ugnotr0bG4YJDsb7nQQqeF3VQqEs7tsn59/eRdsfyv45w8DGv3+h9wqDecw8XlXd/TYO5eQzyG5ZDDq/10PWPldXweocyNBT6/YPHaIPVRhTyan1Q6Y0rhvr7dbG1s5U4+Xq9xuHoYpKfNZfHUIfPE6Jj6T1GZ2SZLJTz+bzPUyiKQhgofUtuYiWJl+S1oaGW2gp/13JZ6AEQxAYl+QmpOj7E1tZKoZXFW40J0k7c5iVZUQpHQtPx9YMn/ObTz/jNp5/y7HzBcrVmtd1QllOuXb/O3bt3OT09JeAwSpPlU54tvgLggw9n/OrTT/jz//tf8fD+A+bzE27evMnNmzf5e7/1EbfffIPbt97grVtvEHyLfeMamc0hLyhnU0yd0Z23mCw29Go7WjQqOAKqrz4xWqNMtjOGB/P29PSU6WTO+eIpq00lVRZK4Xx6HkY+cx5thfHRWI33hmtnJzIhgkPh0XiKSAyG79DBS/IuAafoK3lAi2Jnl7dwLAwx/nT/fdQ4347m/G67Q+8JKZyS5sRzGaLSjyWEgMeh0GBAZ5ptU/FsuaALTsIrRgxE51/MFDp0rZeF868KVRzaZyi7NtPfIn5xSA7BrePFLi1y43hs+vvQMQ+RL41hztfy3clw0iV64RRHTuM45uVIlnTaf6yIh/tedW4fHCpIUpZXnhBcbKXrL2QQK6Uib8AoPNIFSbB24DtHcB5J0B4wCo4UdXqNbYxRp5j9MPww7IUQVECFQX1+zNo3ejevxyWE6bNAABUEwiV61wpU1Ec+wrtZbkElZERF5j1DCKCV5kc/+jF/+egvICiMsX0Gukdi2s4HUMRW0xqrNU3XYG1OUJ7lcsmmrvq21SYTxkCrtEDVsQU1wfTlm9KZ0mOU7eeJ0Rmu9fgupFSPvrogNxacZz6ZUuaFsBvqCA0D7gXj0uPtDxmtQ8TDx74KWou3GbxCWmILepE8UTlWwBhLU23QWrghqqYjzw1FMWG5WpNlOc55ismUgObpYkn1+AnPFkt+89nn/OqXn/Cv//Kv+Pzzz3HBs61bqSiYTGi947333uPDDz/k1q1b/Oj9D7j99pts1jX373/Fx7/4WyrX8tu/+7tstz9l8WzJp59J18U//7/+gps3b3LrjRvcvnWTN9+4xjtv3eS9H7zNtesnXDudc/vWDebWYq0YZJvVku35uSREas26qiiKnOADynfMixJtLE3TUJYTtMo4O7vO9Tfe4ONf/pLHiyWojPzkBn61xqkMh/QWISh81ZBPDd435NOSW7dvYK3h/PycTz/5Ne/ffY/JZIIKLZnVtG0nTKKZkXBgUEzygq6uqbaCRAmqZvbGc298+8/8HriU3rVjIaZx+EnthZYGuQZjbMMPjBkkR0g6c2ocAZ3J/Hadw6M5Xz3l6eIRLnTY3OCCoos9MpxzFxCO51HtVxkAQ2fuIMo5fAaDv4fb2XSDB5C+byTHFPz4oodymZc1Njhey/8/5BDEC89v7I1RhX3o+KL3b4KKClHixYf3O8ytMBQfqYTHpZUhSO5A6otw6NqUkmS44b0e2mb82fh7qQDQe/kALpLTdE5aSvvg+6oFVEq2VCgn+yh2i0ZHwPjdPaQmTVpLbb70f5Cs++H97SEu7D/z/WuPRpsR+LWua964eQPnBH6dzkrpMqg1miPhgzTg477fV8gxT+qQohivQ4f265qGPM8BTdu4SIYlCXxZVmDygsX9hyzvPWSxWnPvqwd8/eARX3/9gM8+/5K//cUnfP3gPgTN9GRO6zq6xlNFJfnv//pn3H/wiPd/+EMePnzMnbff4nd+++/x4U9+zE9/+lPeefsOf/pn/5h/9Kd/xj/9p/8z//x//ec8eyo1+T/72ccoFTg9m3L9TAyDu++9ze3bb/Lenbf54P273HnnLU7nM05PT1Emp5xfE89Wa/Jpx3q9xmgZBeeMjB0ZCo/3cPPmmxidsVw1bLY1XSskUQ4o8py6Fr4Gqy0mUxit8XjAk+cZp6dz1lXNcrnEaLCZzEt5/kKsFfpEw924XKbgLxv7oYzD4Jd52fLdi7eCSsmju5wchMQqFyTzfH3Opt5Qd3UsQc37d1jKhO3gWN+Nzhs/y6t0MgwIl16WXObdjwemj88cmQhDr3MM3b5GDv7uybExOaZILlPIw33HMP9l4r2PNdf7577seg5dw3CB2puTg/scJoOlv8uy7A0GDmzrGSYpHvBwFNHQif8MThxICEVi2BuESWIM1PmYge98Hx/Gp3fICIqrQBslCEW69yDIRaKDTrBvU1WsV+f46CUlQ6EfR6TETI3GltHzFIZJaSHcNA1nZ2csFk/ZbrdYa8nz/JU4A1etT+PvhqEgIp+BUF9rHB2n81PWqw1a5Rit+cXHv+Kvf/Yf+MXf/ob7Dx9x/8ETzlcbmqZhvd1SVwFrcjEqTEbbebabLf8ve28abVl2F/b99t5nuMOb36tXY1dX9aRutVpqCQlJtMRgMFqKHJBkshY2BkFsQ8BO1uKLLWdlxUm+AXHWSlZWvAKBhBgPGBkTDA5CQUggCQ2N1Ehq9TzWXK/ecOcz7b3zYZ9z7rnnnfve6+qqlj7Uv+que9+95+yzx/88aD0ukzO9evESe3t7XLx4kZeOrbO1tcVDDz3EufP3MpyM6XQW2Nw8QaezgFA+cRrjt1qgpEu8lGRcvnSNa9eu8eyzzwKabqfF8WPr3HfPvawuL3L8+HHuuusM95w7z6nTJ1heXqbdDjA2JPAkSZKQZBqTq8TjxDIeZSwtrtDpLKA1MzZ2YCbkTymF8j2Xvtq4zI2dTofjx4/zrWeeZXt7C2sfLOe3mqHX+Q84jYAxGVANIzSNa1bAPBPCkQWQ2r3FljwqvXFM9lTroJRHUSU1SRJ2d3dd1s5cCymYdbCu9+VWn4mD5uGg72eqR95KqKs7CmiKDz9IiirUuaUaM3fouqNh+M6Ao+6bg6S6poM9r43Xuk3rTOi8vd7EwM5rb16bQojSca/I3li/psooHLTvmzQMeYD6jDmvzOtQ+Bx4At/z0HFKELgyxjrNiCYT8CxCG1KdIGxuMhHK2aTFlGkoVO7GOglzMhw5yTnNEO3WTH+b5qpgFKpEVgrHZLjyyl0WFha4fv0qk8kEqcw+LcythKa+NgktVagKMdX7F7pLxMmEzGharQ6e8un1x3zrqRd44aVXefJbz/Ktp5/hxZdfYTCMiFNNmCcbCsI2nW6ADELiKGE8mZDm5o8sLyNtrEH5Htvbu/R6Pfb29rhy5QrfeuZp7rnnHj7wgQ/yxBNf5/HHH+eJr30dmIauhmELBUSRJdUWrV34rNEpvb2UresD/uprLxO2oNttcfr0KR5+84Pcc889nDi2wdrqKvfcc47V5RXCVoAfOI2Urzwmkwmt9gLaBLS7HYSAyWRShtMKa4jjmCCvg6E8r6wBobVGKsPCwoILkXz+OdI0zRlHjdapYxSlBTvVKMD+NO+H4Zt5guR0DevXHCxN7/s8h+xUBYKpZs6WNExKl41xMBiU5loXnjxt0PO814zfjgpHEbAPYp5vG6NwEFQRZf1VvaaAqor1sHoAd+CNg6Me2nnaotfyjLqUN2/996kXcRJyNVTzME3GQb+bSlWYpj2bZVnJ0DbVMamGCc4b60FzU2dUiudKqZBSIYRjUoRnaYUt2u02Yz1yqX6thUyX4YhCWgIVuFA0BNpql3hHAUKQJinD/oB4ktBtd0hTl27WCIm0IvfUz23+uUbC2pRCLSJyfw5jMqTnOQkTSltzkb5WeSJHkrcXB1nrwu5mGLT8VeTxN8bkuRFwY3Bv+RgtqdEoP2Sh3WU4GPHpP/1zvvCFL/OtJ5/hlQuX2OsN2etPiDKQHkhPoQ2MxhGjKCOKi2qaGRqNH7Sc84n0yAsEEEUR7XYbKaHX76ONYRJHPPf8izz5rWcRQnD9+nWGwxGtThuDk1ZNbrZx+95DZ4kr+uW38aXF6gxNxiSBURRxfftFnnvhVbrdLiuLC6yvrXHP3Wc5d/dZTp8+zcnjJ9jc3GBzY8OloTYevh/S7XaxFq7f2KbX67G+vp5XzfTwCsc/5bI/mjgjMwalNJ1Oh/vuu4/uZ9ssLi6yuLhIlMQ50+BX9r+eUeFba/EESLvPQ+BIaz77t6n9drB0PVejcIBHdXHmq/hGSkkURUwmkzws0jE/XgVPOKao2afmZmEe4a/3t/q7tXbfrHiHIc2bharU0yStlaqXGpNQ9cRu4vKb1MF3mIbvHDhoI9als7rZqen+JibjMGiS1kuJ/pDcDtX8D02JvISZ1SAUz6tKPNW/i0qD9fFVs7LNG/9B+7ppLlESmzoHU4vFCFCBT2Y0cZ7gJRASfIWvAjzlIYSzRegi9XQucRnt6jH0e0OiKCIIWk7ytdplJcy7WZ7XPH9EYZqpOkWVDqsK2u32zBi01iy2FgjD8A0RVppwSh3mMbRSSjKtnZYmM3zuc1/g//j13+QbX3+RYQRKQmryqH8Jyg9BCqIkYxwlaJ3nA1DOzCKUypVECukLhHAlvuN4QrvVwfMV0XjkEoKZlPEo4sUXX6TbXWA4HJbFvIzRFMXDsiRFBQFdXBpum2l0Xk3USIMvnMYryxKMSRkOM4bDHtev9Qi8S3z5y99gc32R9dU1jh8/zvm7z/Lwww9z3z338NDDIXef22B9Y5NOt8Xu7i47O3ssLS2h04xWq+V8XxxnBXnYa4bBC1yCqM3jxxASlpeXaLUDkixGSLc33Hy7xEeFVmufoHALUP1BGoXDVPNNR9Jdv59mVWmVlK742ng8Jo5jtHbfddpBeY3TPDTTvjcK5o3dg1ubuGgeU1D9bZ4Wod5O033FYO4wB9+5UD/gBTQxAfMQ9eFrLXHZ1YpXcfOsOq96vbXz92aVoB3EPIvKtdW2yqdImZccnjIlhV1fCIEhL51ba/qgczBLeAVlqKYhH2tlLBXmq6hkp7UmMxppJJknCbzQqc09hU5Tp6LGuig/69p0vgeC0WRCfzAi09aFzFlTMiEI4YoAif257Kv5KYrSzIBLQzwel2GR/X6ftfWlW1az5TDcULUfT/FKlZl0CZX271WJlIpuq02WZbx66QL/4Q/+I48//iKegqUFRRC2GU9SxklGqi1ZnLo5KLdKvk9NhvU88KSLApGSwA+QyuWc6HQ6WOnmPgx8hJL0e7ukieb0yTN0u13SOGY8HJJIQRj6ZJkhy1KkJxEiT7aFJB679NHaOIZCgGP0kKBChLFIYcFosswggOvbA25sD3jl5QtcvniFySRFqZC77r4Xa+HEiRNsbGxwbWuLK9eucf78ebR2CYT8InzWGHTmQmDxFViXiXNjYwMhLAuLHbcexpSVV43JynmXThfoEkDhnARvhzB7WJNHf2YRveXN4I/C8TnLDHt7/by0tHFRSFCpUCv34crXex5u5XyVLpa3qtF5BGIe0T/o/ibp6g6T8J0Hr2fvzJOo5++Do/XjMFtc071NjMxBGo4SqVXqP9RVjnXNWXnvIf05rB/7+pQ/RwYSk7nqkNJT+EHgnNyUQihJmhl8L0QGYV4sKCPLywQbbQiUR2bzDHnSJ8kM/eGEcZTi+S6JkBB6Ov5K3w4z5RRzNRwOabVa+L5Pr9cjTY/njnHBgfNwVDicWZiNLT+IMSyuKV5xHNNud/F9n62tLaSA4yfXCMMORniw0ye1Y5LM1WQQQmLRucApnJnBOZrM7getSbSmE7bITIYwlnYYonXK7s4NjDHcffYs7/2ed3P33Xfz0vMv8Jk//zNeff55CD26Cwu0wk5OlFKEFWV1Tq2LKBlJliWgwFcBWqcYk6ABTyqX+AkXfCgA6XmkmWbQH7KzvcvO7h7jaEJ3aYlWt8vVq9e5evUqQqkyHbctkpFZRwRTo/Hz3CWe8jh2bJ1Wq5WbL5x/gpsDXVZmrZ/jGVU+r1/anifI3AqonnshphVnoyhiZ2eHyWSCUtIxe2mKzpzWxfeDPETy9mnVCsal+Fz/7SDwsiyj5fmHXngznaqrYYEyxvQwlfO8FLV3Skt/Z0GdmSteWZY5L/xKnoUCCi67uO6gcMK6ir1QFe7f6AKnNXCFaYwGbWwuPQHM5uCoawWKvVXNxTCPcNT7CLMlkauHsXBurHr1W2vReekgacXMAa7Opev1LJSahcp1BcFutVoIY1EtSTyZ0Ol0WFlZ4bnnnsMI6HYX2dvtk2rDcDxhZWmRxDinhH6vx1J3gcRYZ2bINDIISVJLpgXaeCgkhtRVR6xIS+VZl4Isc/5EinqNimmGRiklk8nEFZ+KE6R0eQSKPVOdW1mec1F5a87aOItTmrMrTos4zdtHzVova134msYyGo1YXl7m/e9/P4PBhOE4JklijMjodjsIP2BhCWd/1xnjKMILQpJRBL5AegEmTjGZRPnSEXYpUL6HyTRB4JGlKaQuZNCTimPHT/BjP/ZRfuRDP0K73WbYH/C2tz3ML//yL3Pt2lWENegsyRkuVyAqiibo1OJ5AeDScxuTYUytPk6FaQkDn9AP2Fhd4+GHH+YDP/zDPProo6UJbTCa0Ol2WVtf56mnv8VwOMRrtYiiidOGBD7K9wGJ1I4gSuVjjCVohazmSaWyOGLY6+dnJKaNc5ItnCN15uiEsNaFa5Z7otmv4DBmtQ7Tszh7f10QkHJ6nrXWJHGK53mEYVBWfyyij9x1rtprmqa0Wi16vZ7zxYgiBoMBWZaV5rfCZNHtdhFC5v5Naoa2HcbwVvdoffzzhPWmc3Eoo1CdlNsFdSJRfFdlBg56rya1Oepz7sAbA/WNXN149ddB6vX6PU1tumtfW/8OOiDFq64BqPdj5j6zn5AU70JMi5Q1JQYrVPBNJpeqFDJvHPO0G1UwwiKwSM+j1WkTdtplxUkvCPC8ACE9dGYZTSKiyBFqhEJ4isBv4QkP61uU13JVH5EIPyRsB+z1+1iSUlqytlJnooawqme3SNOcJFE5x0EQEI3GZbIZY7Szb1fmvByxhWm1xllkeJR9Mw8O09bM9MVaR/jHA06cPMWHP/xhWq0Of/zJP+GFly7QXVhGBR7La6uErTYqCLl46RKTOGI4jtjc3CRNDMNxxFi7OgoSiy9cAqw0moDvY43TBEglGOz16HbbfOCHfpC/+9M/w11nThEoF2Z6/wPnCQOPf/Txf8xwd49jx48TjSYk2uAJt8YWp0XQSebmTxjWNtaw2tAf9PIBaqyQLC4s8qb77+X06dO88x3fxSOPPMLm+gbD4Zh+v+8I32TCk08+xfXrN4gmMcPhGLIMmxPHVBRCniLVGpeqJ/efMYZOZ4G1tTUAbty4gQpUyTjWCZ+UsszQOe/Yv1YG4TBo8kuq4onRaFQy/dWIvLrjojHTiD1jDDs7O/R6vdJpd1rMsMATzRqOw7RjdTjs2vp8NTLTDdfPODPeDkJb70g9X30TcqyqBavfFe/71Lh3GIQ3DOZxrDcL9TaaKqrNaqc8nE2+Wta3+YDNEvv9e7HIDlh1cGyKjqjeI8z+8dcZgypDW0U8BWJwiZCcCtoA2Gl2xOJxMi/pWOaEyGsJVEaYM011ZwcXikh+ztrtNu2FLqPRyNmLAYwgM4bxyDEKvu+keG3AIIiz1M2zEERxxu5enyhOWVhoozPrnPSVRCAxwrgKm0W/a2YYoUAoMDor6zkApZd7gRNc9s4kT7g0u464FacJ6me/juiPskcPwiV1hFr0NRpPOHH8GN///d/L6uo6X/rK41y6fB1j4KWXL2CQdBeXWFtdRqhVjAahPOLUMhzleRVGI6IoYmGhk6vuHbE1NiP0fZIkIo0Tjt19F+9/3/u4/9w5F3mSpqQ6Y3NtjR/+a3+N//XUKZ5+6nlubF3D8wJMqtES3C7S2DxtMhaWVpc5eeI4Js1QwtDv9zE24/zd5zh37hzf+773s7S0xLmzZ5FS8sWvPM4zzzyHEIIzd93FZDLhy3/5ZV6+8CpRFLHb2yvzAhhjZnJ7ZPlaKynwfZ9UZ2xtbdFut+l2u3kRMB+lXJVMYQuFUWUNrDsn+/3wm4nerbDr13EPTDWG9WimmXorM7RJY0xWMulbW9suyZQqzse0Gqq792BzfLlHq+Odc01jG9MLZ+6pvh8E3mEcxa2Afch2DtGfJ1EdxgzcMUN8Z8BBTMRB5qImif+g7w+CwjzRROSrB6Me3VBnFJoiI4q261qvos0CcdRNJgXxqkoQpcRUSlGzYzZ2/3OOLP16EjLtyhaHARsbG4wHQybjCcK6BEwS4QgIU8dKp/p0pYGV8MAK9gZ9Ll65ys7OHp1uANKFMhYOmmVZbqbjcDbq/ZJZmXTKuCyPrgSxG1MYhsTxZN8Yyzl+A2SBpv1ZJxpxnLC8vIgxlslkxMrqEh/60Ad47LH38vKFizzz9PO88OLLPPf8S/SGI46tr7DbGyCVZW1jhcEwYmN1hXa7zfb2NleuXMml0Nz5NPBzzsrSHw5YaIW8+7vewXve+V1gNIGnQBviSYz0PbqdFo+99z28/OJLRJHGDxReIPG8gCzN05oLx9BJKRmNh+zu7nL5wqtgLQ89/CDdbpfTp0/ztkceLatT7g6GbG9v89UnvsGzzz5LNInpfv1JkjRma+saOnMMXhw59Xs7bNFuZ+WeVsrDCoGxU1PScDDim9/8JlprVldX84yO7rcsy0pt26zEPYU3Qijcbw6fxSXdbpeiwFORv6LQIhSvKrNUaBD29vZys5CHM084htMKlY9z1vxYPwNNjMA8WtkE5fcNv9e1gNV7imd7VSR0OwlunXvZvyCUE17/vn5fdeHqWoc72oU3BuZJ8NW/6+91p76D2q7ahpvgyNxwLpEU8f7V+w9iCqrXzdNsFb9XNWPzmJ2SgRDKlRWqqOXddZREFCijCYrzUJwKXfnUNB9Gg5Hu7yzLCMOQhaVFgnYLnRoEgkC4GHeLQAYGJcEa6aoFYhGWvDiPQ/rD4ZBJHLswPikRikYzoLWWMiFUjcmTSqE8bzZzX45si4iI6pwd9RwfdG0jQ1fZek33maatWd4vaPvtvN8JQRiCsPi+5a4zm5y56wT33XcPrXaXixev8MRffYPf/4P/l97uFlpbLl++zMrKKq12F9+DjfVlVhYXSJIkD5nT9Ho9lCeIxxOS8Yhz587xfY89xv333YeOJpjMpUhuec45NZQejzz0ZtKJxlMQKC/XsEkSHaOzFCEUWI3RGnTK5csXWVhe4syZM7zlkUfY3NzkxIkTKBQvv3KBCxcusLW9w+XLl7lw4RJRlLiiXkoQTQbcfe4MJ0+f4vKlC1y6dInt7W3OnjmD7/skuc+JF4Z41qKNdBE3UjIYDLh04SLCOk2XUorBeLRPGjfGkKYaz7MI6zRtmKn6v34ebyXdqrbl8IKZwVtCqNKsUMUbQuKKX+lZE6ZSzqzS7/cp6tEo5Sp0Sikxul6SfX+fZjQKB5yLKi6qf3/Usc9jGmaqR75R0DTwOvGfV8XtDiPwnQH1dSsIbtVZtU6ID2IEC6hrmZp+K+4tD2ptnxTPqu6fo+zwKsFvMn0ALpys5hR50H11KFTvEkq1pCwyI84QvdncItTmoyplVJ/n5cRYuhrBKCmd7Th1TlieFkjrbL6uboVr18tD6iwui5y1Ft935YE9z8Xhtxe6JOk2Qkzn15SFr4o5nCL9QlIqxuj7fun8VVSR3Lp6zRVEStOc0TiciSymaN4eOejvpt+aNBjztGNhGFb2s0Ypy3jcZzDoYa2gFYSEgeStjzzI8ePHuHz5Mk899RQ3bvRZWl5k5exZoijipeeepdPpsL6+jk5TbKpR0rLUaWNsxkSnYOHB++7ju9/5XWAN42GfLIlpt1q0wg5EMesbG7zp/gcRgA+BuVEAACAASURBVC8laEOqM3RmSdIk77V1QcSewvNDltdWed/73sfZs64ok9aWXm/Ac8+/wCuvvMKLL77MeBThhQHdhVXOnj/G2toG3XZAMh5w9eqrzkHWZBjhMg4W+yuLXBItrEXrfH94ChW0iOOYvb09wjAs57MwQSklZsyApd/LzMmVSAsGM3ftbzV9qJ7vqvNuPfHftN+z2kKlFL1ej/F43MjgFBqIeQxC9RlHGVsTc9zU5kHjbWrTa7j2DYH6QaxrNpq4otut9bgDrw2qqvUq4Z73goMdF+dpKRq55LLKn9lXZ8BiK4hmfr/rUBC3pn6X99X6c5AmoiopFe0X6kqR/1747BSq5wKMnTIkbkxlL/N3x1y4LHbTUUqlMJmzR1d9J7IswzMCJSQmNQgpAYsUAm1SsNqV+TWuAmSWuvLcrVYLIVxqaq3TyjrnTJqwM5qRoqMa62oXsF97UsxPkdK50Cwctj71326OKDQk0SqZHFsyQW5uiz1VXCfo9/u02206rYAoihDCogQIH3RmkMIwGe+BMJw+c4J/8vF/xNbWFr/zb/8973/f9/BP/9v/njiO+aM/+mOeeOIJ+v0+uzduEMcJUgoWF5eQAmyWoQTce885HnrTmzDjCTrN6IYtgiBEpylJltFea3Pm5CnOnjrBq5evIsmIU+eLUrDknXbI2toamydPsHb8FO3OAqtrG9zY3mVxMeOll17mqaeeYjiOiOOUwXDC8soa58+f58zpc5w8eZKVtXUWuiFLbYUk5S8ff5xPfvIPefXVV9ne3eHN3bcy3tmepi4uGBWhkMoHYDAYsLu7y7Fj62SZIY5TwnZYEnitozxKaqrGRxfnbn99lNtBC+ZpEAuoRmw1CS7Otchp4wrBaWdnp2SkXBsVB2AKU4UtI1YO6lMTLpzX9+K7eX83tVPu+dr3XpEo4rVWZTsKHEUTUJ3wplf13gKxNv120DPuwO2DqlR70CY+7FDPO/x1Yl1eD2WWxMLB0EkbNSJvrVNbHrC/ncZhtjhL03PdOM3MOKuSffG56pBZvBcIRnqBQyCVNusOgOBU5IZpsaWs/K3uuzCL1IwxrpS0gSxNCNodut2u8wkYTLC2kLpMjoxxjEIO7nypPMY+QyKIxyNGvT0Gu7to65ztMA4hThmA2bNenbuqFqnQJhTMB5CnlHZltV1UicHmpcRtSe5sjr32OyseyFDuW0PmQhO+qjK41toyYVTmuXLCrVbgwhCxdDpdjM7Ikozt0TV2tvc4c+YcH/s7f4snvvo1/uSTn+RvfvgjfORv/mc8/PDDXL9+nRs3dvj85z/PE3/5VV566SUmozEL3QWihRFbEqfRaXcY3LiOUoKg3QYsk2RCp70A1rK0tMT999/Pq5evkmVJkSOwdLxbWFji/PnzPPK2t5NowxPffJI4ikjSlCxz4cvvfu9jrB/bIEky4iQj7HRohQso5SOkJNaapD9AyDYeGcJ3UTW7vT2uXLkGuCykaZwg8ggaZfzcxAVJNOb69euMJkPuXjiL1prBoMeyvzpTv6daB6Fq6xe5hs3UzsDsAtr9FO41Qj0Sr9g+031UOEFPhQqHP3LNgAFrLBZnPrE2o9cb5D4dfsmIunwJFk/ZUqNYMKizz5v+fRTGqLpv6xqWusB2kCbN1r6/baaH+oNn1KgNnW7SJBQqnrpatx7/fodBeGOhShyrNuam9NtCiNJRqZBwq7kVit+La4tMhjCrRSoJQS4pW50hMM6WX+8bTqJ19zs1vDQCjJOS6+ASuex/Vh2aNAlNEkjTPp06O2VTgo6hKK0rfB8hvDxJT96eAG0N1ub3q8JWa0q6WfYn70tmNK0gxGSCJHO25ZPHT/HyMy+SmLFjWKRGW4uSHpnJylwKRaIlma+TFAKBwSYR494OPtqVDLYaY502Q6EQRpTRGQXj4wk3r3HsyjInSUK32yVOMleTQAi8wHdhc7aaw8LNi7QShHEOFzNrO+ubUTh9SiGQSs5oJqr3lWvD/gx/M8jUFEQp1+LUcKNOY0J/Wr0zyzJ8P0AJSJIE8oJGnpJMoiFbVy/x0Jvu44d/8Hu5dPFV/u/f/A3O33cv737sMU6Hpzh77z28493v5Ma1a1y/eo1Pf+rT/OmffJpXL7zMmx98iPd9z2MQOwfTtbUVaIWgU9rdNqlOEeMeCysdvvu97+JPPvvnLsMm4CkXabB57ARvectbaHUX6PVGDCdDBIanvvkkfiuku7CA7/ucPX8OIQR3nT9H2O4wHE8Y9CcoP0B5rlpmO/SwKiPKMrQSTNKM6MYNtnd3IcucA2VmnLYPSbC4SH9nG894DMZ7PP/c06ytrbG4ssgkmSB9L2caC5NZhifBZE7LlCURUniOiJKnDa8f3xkBoNCUVdZ2nwLp8OJSswR0Nq+BNs6Qk2nrko8ZV3xLIUFbJCrPzCpoB22GwzE3rt0gimLCMCQMA7TWldfUXFE1QdTNm2XvGwSqEjc2jEFQw9cVfFFtZ8oGNcMbanooCMtBWoMqNCXiKYhN3anlDnxnwGGqsRn7Y+W6w5wKoZmhlQXBrNxWaqAqErlTLuzXENTvOWhc1lYTONUIUGUv1z9X2yj2fz0JWXGYXXKciqQMuRYDjHaMUjHWmbZzxsjzPLR1qXg9z0Mi2FhdK7VxaarLUDOjNcbqMoyNNCVNEpc1EQ+MxmYGazJMmoLOUFKgAZf4poHBt7YcJzCTN6IY0+bmJiBIkgRr80JLJeNYTK6ZfedwYbFgOOoIdlbrZWZ+q947+/lwAcSNafbdWkiSiHZ7keXlZQb9MTqL+MiH/wbPPPMMf/TJL/Gbv/HrLC0t8dAjj4DWZNawcfw4i4uL9PtDPvOZz3Djxg3e+ta3srGxAQLWjx1jPBzS8X2wNjcFaQI/ZO3YBh/64Af4Z7/yP2EFbKyuojNYWVljc/MEe3t9Xv36k1y+doUky80Symdtze0LbQxf/vKXiZKY1WObpJkhTg1Ly6ucPH0GoXxG4wkIjS817UCw1GqxuLLMC08+xeXLl0FKDJZ2q4totUBrouGQpeVljNZc37rKtWvXckc+R3YmkwlRNCbLvNLEVRUgqnvGwX6z0XTNCgaxeC/OV7OGad76H6RVco6wwtXnsICVCJGbIZgyoVJ6GAPGwNb1G2zf2MlrO3hobdDakGV6ViMhikyO/syY59G5eZqCpvHMG/NrgdvGKMzrVDHwpoJQTYtVb6+eofGONuHbC/M2adNGttbOZD6sMwrVBCbFe5OGoq55amqvvJbioBziINlEfJsOYwOzUd2/1T3clLq5cPasQjUxC0xDrOr3CSEcoyBcjYV6f4tnZlmGzHGqtoalpeWZnPLk/bICrAbU1J5aXqfEzLr0+312enssLAdYaacVFmtzX2hRUu3W2ZfO/yDLMrIsYzKZsLa2VtGquHt939mxXaimnGEQXis0qVwrf8zVFs37+zC1b5VRSPJKiMX3nU6HLMt49NFH+ds//rd44bmLfOLffIITm6f5h//VcdY2NhDWMu4NabfbvOc97+XHf/zH6fV6vOWRt/HI294Kvgda01ldxQz6SD+gpUKieOx8Ira2mQxGGA3Hj62zvLxMpiEMW6wsLmEExJMJPpIU58cSBB57eztEaUTQCkl0hhUCv7eHF7YIPJ8sjbh29SLagFI+y8uLdNoB165c4JVen/72LgBf+Nzn+He//du86f4HMMawvLxMd2GJKE042TqJ8l2o5JUrV+h0OrTb7VzbFBPHk9JPxdppFsb553s/bjiqdiBf/rn3HNZOIaO757rATlsUiaMQdpwSqmjq+vYNBuMRShWhn9M93yRQVJ0km8wHjf1qwLe3Gr5tzoxVaLKVHHTtUTbIHbj9cGQp3E5t/00cchNBrhPAw5B19b7ylf8r4LCIi4M487p676hMbdPv1XwC1TECZVRAldFoapvKGagzXIUGpfhba10Wh/KkQniynFONdGp+nBo/CIKZeHBhBEJK9vb22N3dpbO0PtN+HVEVjFDhtCmVU8kX+e5Ho9HMWhnj6kvMy7paH1/TPqjjj4OQZ6GK3ff968ApBaNQTS+vdcpgMGBpcZkoShgMBjz22GN86D95kn/5r36bX/vff5XNzU1+8mM/RXd5mU7XJ00SfKl417vexb333ssDDzyAFwZMBgPay8sQR0g/INp1MfnfePKbXLlyhb29PV69eJm7Tqxx99lz3PvAmxiPJtx7/wM89ODDdBcXCMM2qdHc2N4mSiOiKGJr+wbK9xiOx7z44stcuXYVKxR+GDAaT7h+9SKTKHG1QqSP8gQ2TdDxhN72DZLREGXhLz7/Bb78uS9gLaytLdPudvBUwFve9lY+/vGP8/bvfhf9fp/t3R3OnDnlGIK8DkVRCKrADYW/QtPaOmguE73/ulK5fkh7R8Nj7tF2prlCw+gECPI9X2hB3PmNoggpJa1WK9eGU2pO6mb4gwh+0zmo3nuUcbweeMMYhalqZeq4AtMJOKoZocln4Q58++Ao819FBPW1bmIS5xGC+oGaaUdM/RLqh8cCtuG5Bx3QxnbsrOkB9mcCrBddKUxl1bYLQlolatO+6ZKA1pmlpjkp+1Zo/o0zP5CZUnMwGo1YWVtlb2eHTBukkC4nZO3IFZoXrTXCc2dVeAaEYTQelJJftd/kc2JqzFFxTWYNic5ATut6JFFcMkJJkjgnuDSlDjMI0BZM034fhPp6NCHO6t5q+r6+j6vXHbQO9T0bBAHj8RjPC/A8xXg8Jk1Tdnc1rXCBj370w0STmN/93d/jf/tf/meUkHzsZ36aYHEZhSCKIjY2NljdWIe8iJfyQ3a3tlDWsOj7TCZjVjc2OHXiRBmFsbK2Rrv79zh9+jQnTp3h1KkzbB4/wfLyMl5ngUl/CBh6wwFCuLoPW9s3yKxhNB6ztbVFkqUuy6b02Nvb4+KVq46xQzIajdnb22V35wZSa8hSsmgCNmOp0yaJYi5evMj27h5KKR544AEee+wxwnaLJI7Z2dsliiKXpGmcJ9bKNH7FOV1bi64y5NbVWnATbB1z3KBocus0XxMxu7YHayIPEhSK90KvMYsniuunmr04jomiKA8vVrmpbX8umYKZnydIVftSNyU07dv6OF4LnZz37Ddco9BUEAr2H7h5vxefXwtzcQduD7xWJq0gkjBf8pt30It7m643FUbEWjtVoedlaj0EVgqXc77SXt0nYh7zMMOcwL69N4/ZLZ5RH1cVGVQZCWMMvj9lIor7Zva7Kc7OlBgXZgQh8jLWQrjqkXm7kyhidXWVC0qhyzHXQq5yR880TfGlwviGLElJ4xiTaefpHyf4ygM5nWdrzD5mSQhnhy5zRkhXYthKwfLyMkHgiKhEYDNXMTBJ8poTZj4jYK2T6A7SKhyEPA80STT8fRSo35OmKWEYkmWGIPCI4xRjDEmSMOhvce7cPfzCP/h50jTld/7dJ/hnv/JLXL58kV/4h/8lx+46Q8vzyJIEr9vB5lqYIAiw1tLpdBCtgNWWDwbOnj/HqbvvKplhYyytbhfCNnYSI9ptzCRGT4a0V7rYOML3ltBaE3a7rK4sgu+DMMSTiMxmWOOcTAtmVud5QzJrSKPYRX0MhvhKInRGb2cLaaHTaaO14cbOHgZBmhk2jm+ysXmMXq/H5//iS0RpwtLS0owzn8gl7Gr20iqeOGx96uf0VtGEg/YJ7DeFFtlNpXQ5R4RQXL58mdFoVN5Tho7W8EWTCeIgZuGgPlVxwq2kj2+4M2PTojZNWP2+6ntx/x1twncGNCHmgzQH9Xura1lVt9eRgDEGI0wpQVvhMukV9sFqW2WYpDFY0ewP0xQKWf9bmFyCKGzyBWKoMC0FsT8sSVgTZ199nmvD26eNqL5E7b7is1BTxOrMF84pKtEZ5ERG5xKaKwWct2cs2jqzgy+VC/NCoLPEOVxllnYQYq0h08kUGeGEu0Kyqq590R9ROFgGPu1uh8lojOdLOp0O5IxGkQ66rCJqaw6thVkkH3hhJiklwxmE7r6vzpEQboMIkfurzK0+WicMzfilioxd+7O/u9oNCxiT5RERzuSTJq5C5LXrV1heWePvfOxvo0n5vX//+/yL3/pNhJL8/D/4BY6dPE1mM+Lebmmq2dzcZHlxEYwmGw7xAkGv1ycMQ1pra8S9HsPhkE5nAVoBJGNE4KEnfSaTmE6nw3D7Kr7voyx4woJIIUvI4gFJltAK24TtAIQCnWJMiq8EwpegBK42dYjWGd21BbdOScxSeNxpp1QAnmLt2AaD4RikYnl1HSEVOzs7DHo9NlbXWF5eZjKZTH11RJGoLU//XGi6cq/dIpywCdz3bn2nnw/TGMDU0bGpzWm12bLNihutS0gmwZBnMC3oWJ5BNT+nxlgXDjpymSeTLNeYNRSVq+OMura8TuuamIU6jTzs+tcKb7hGoZ6s4iDGoP5dwXneSs7xDtw6OMqazJMGZ4jzAb8ftNnrkm3RVsn1S1kSnHlt1j/XR1QN7Syl6hojUDWPzetvnZEo9nWapmX7RZ542B8BVEcwxfiUcipPfIEQKi9bPA1DLLUSOKbBgDOnaOdIGQYBaINNXBGnTthhcWmBOI7xpMJmGqOmkQP19SwZBWZNi0VSpclkgud5RFFEHMf5XOVOrkc40oed/RktyQECSB2hVjU81e+P8kw3D+69yMTXanVy5zYXDiuVIAxbZNoymPQ5fuoYH/vYT7C0tMC/+Jf/ml/9tX/OlWuX+Xs/91/wloffSqfTKaO7lBAoPyAeDRhNBojYsriy6My40hAudwlaoZtDkwKWdOIKT6VJygRDlqYEEjypyNIExi7UVFqLNCk2g/GuM2O4sRuSPKOn7/uErRYIgU0ShlGETTNCzyPIHTexBmSI8gNWVlfJtCFNU4JQsbO9y6uvXCAIWnlEQEVrIMjDCW3JuN4Oifj1wLxz3CTIFNemqWZra4soigDKCB/J/n03T4tafcY83Fj9rglv1hmOfZztEcETQsyoOm8HVA9hNYlGNYESzKqYmxankLDq19/RLHx74CA1WZX4FVx2ITVWCUyVqNbXvW6eKFTrVT+A6l5wiFOQWTO7f+S0JCzkYZNKonzP1T8QAimmDnjWOq/+QlJpkpgLglIl4FVEUUV2daJURSr139M0nTGJVHNKSCmdM6KYNT24V96ekbTbbSajMaEfEORMR6fjEi9l44j2wgKDwQAQSGNZX1oBa4nHE7IkxROSIPAJlUfg+UhhERgm4xFpmtIKQ8bjcUn8lVJleuaiz6l26YODICCO47KfJtP4ynNaiyTFGkPg+VitcWGg+ToVUQ/F3M/Za4eZE4rv6oj2II1C/TnVe6QomLcizDuvbmigkELdmrmxSCmw1lUSjNIxym+hPMk47nPPA+f5mb//00jf43c+8bv8zif+Lc88/xw/+3M/zwc/+CGW19ZodxedQJtmriS4pwhCyXA8QClFJ9/3Qlp0lmAG2hXYGg1d/5IUow0t3yeLYrzQR2cJWIsXuL3UarmQXJUaJ8GnCWBQ1mB0DDYFUdjQNZ4wSOWSBUGGySxSWhBtt05eQNTvkQkIWgtkiWZ7a4eNY2v0+32snZobbD6PRU4KK8idHHOGzekG8ZRPmqb7It3qjHQTU1fsEYcDXEhjExQaomn7+2lLQb8o8JqVZR4WpVQZ3twb7DGJY5IkLtNUu75PTWj5E2bzH9T3ohDl3t9H64rvZ/ovZpgBW/n9KEzCPD7gtpeZLqBE9HPswsXnujNY9XOBYOd5SN+BNx6KNSleBdNZLZpSX+P6PdXrDoPXwtBa98D8edNCLtXnlZ8PiJs/SDNQn4t9HPyc9soUtbUxVeem7qtgcjNK/gVQ8fnJ/S+yJJ3xHNfWIKQiCEM6nQ57wzE20+gkJVMuHI3MEefA8yHVTtmqTZmgSuEczyaTCUEQ0G63SwmpyjhVBYIqcfU8r9SShGFIEOZmkSRiZWXF1U/IMrSeOoVV5wqqyt/9c/5a4aB7yrWYI501Xltps6gFUWUAC0Losm1mpMZgtKE/3GV5eYmf+c9/irvuPsuv/8b/xZe+8lUuXv3v+NrXv8FP/eRP8/DDj0CSYo1geeM4WbLHJBlhhSJONUaPnZRqLN3uomNwww4Lyy6kMjJD1zcDnVYHfIXvKaQFbS1pEmOF63e4sOByZ+QMgSQX5HC5NISUBL4H1mKyDFGo6YU7WyqKoKUgd0xtByEIwXA4JFAeG6trhH4LKwzGKFeDJCuqRM6aHuvC4DS8t5kJaGL8mpj5On05bP/Uz37J3Mv9jGTxWxzHbG1t0ev1phkmdZYnk/MP3EP1MTbhz/p9B43jVtF0r6kztxrqCKWAavGg4roqkmtazCaiU8BREfodeH1Ql/TrRB/mJ1CqM6ZN+65pHZskvKZ+zdduzKlFIXINw2sYe1P7xW9N5o+D2qgzC1XEWG9fSkkmNEpIpKyZNowtHRqtrhVmku5MGSwmzdBIlHAFo3ypSOMEnWiEBVUgQG2QgJAWIS3GZoxGI+IsZVEphJRkaVo+p9AsTE0PeTOpC/fEWNIoduWIgxCtNcPhkM1jx/A8jzgvCjWdm3rO+wLZ33x+hXlQxyH5h7nXTzUJ+xF94ZMwxWkal3lQghQkuBC5oOWT6Zid3eusrW7yoQ99EL/d4Z//6q/zxDee4td+4//kC1/8Sz78Ix/hoz/yo5y/5z70ZIQXdmlbgdfxMVojpQ+eh51EiFYXsgwijR5rrDa0giUIQ9AaFlqgY4TxXd0OIAzbLi+GUuA7/wTlBSidgjUoY7FZkofW5rYqIRHSy+3twv2XCqTHZDBEei08z8dTAXocs3V1C18FLC+t5qa13O5fYdSFyOsoUMPx5H4A0mKFna3+Cbh6pzUck9+jTeHjUHxvsZVcLfOIbtO+KMBkaS5YyBlm39pZjVe/3ydNUxcq6nmo3Lyi9f707tVn1fvVJDAfBLeL/nm3uuHXotprmqSD4Khc/R349kB1g9eJdtPf9d/mccl1df7+a/bviXltNoEQoswlfxSYt+fmMTdN19eZpGlfZxnqJmRmcxdr1TAfyquY9iqVErJKNIHW2qVnFi5xU5SmpBMXphgEfuNcCyGYxGO2t2+wtLJQMoJ+bhopGJuSUciZlCRJSg3EYDCg2+3mxDRlNBqxdO+9MwzmzUDTvjjo2puBuuQqxOHarX3hwNKisGibkmlLp9UlM5prly+xtLbJe97zHj7z+S/xla8+xe7OgC8+/jWefvZl/uAP/5iP/Kc/yrvf9U6Ob66wtNyl0/EAlzhJZh57ewm7u9eIxjHD4ZAkt42vLq+wuLhIHMe0Ftu0l7tMsigP4fRYXV+j1QrJogwzivE8STv0XabFLHEJkDwJaIzIfXQ8ifTynZVpoiwGC+1AErYXXYImz0W5XLx4mSeffJI4Teh0OozioWOahCu5XI0KstaiK+Y7KSXiiOHw8+hNXbDUlXTxTevX5KNSu2LfmXT9cvf0ej2sdaXZo8glsyrMiU3aiXnjaNJMFmfqICajDvUzfLP73ysX4KZuvzmoI/EqcjmMy6sTgTvMwbcfirVoyrZZQHFgD8umWZf46+3NIwom1wzsM3dYC0Lsc2I8DOoIRtRsi0eB+p6G2cNdJiWqaBWq1eMKpFXNuVCo8CUCJMial7dOp+pWYwxWG4x0PgTr6+v0r15z6mZjSZIEIQO0duaBVquFyaZ2YCFcbLsBUIJUZ/QGfRKdTcdRjNUNoHxuad/VBoUgixOiyYQTxzby4kER1pjSt+Eoe6Npfl/v+X+tUlq5/6zzTRByjjOsMGUmv/K3vJCWsBadRmh8Qr9NGrg2+oMRN7Z3QcLmXedYXlrjxo09PvsXj/PU0y9z/NgGDz14D6dPn3L+Kp4Lw5uMxuzt9XnppZcY9EdkWUaYazaKBFpaazpLiyysL2CEIUpiPM/j+PHjrK+7TJnWZBw/foyN1RU6gY+SgqXFLiuLC3TabXzfZ6m7gFKCditkaWkJ0Qpo+7E7Zu1FhFCYKEWGAUiPOI3oDXu0ui3wQKaypDfVeStzCciiYBK4DJ3k/ipqLk1wkzvroyDENIy4+L7Ylw5XuVd13dxrNjy3iWF277mvnJ1mZARXQbTIn5CmKSKvhGkFWGNRYppHqAlPHpHfnT8Nh9DPm4VbHvVwMwe3zjHNi6F9LZLDHbh9cBhXXL1mngRdva44xMWrKV/CUdoo2qn6ImANMg9lKkof159njEHQ7CsxZThmx3XUfViVlAtCX5+XqpOuUrOx0IUEUZanzp+rKST42UJc2riQw5JRyCs1+kpx8sxpnvvmN9FJQitoO9WvnZo1wDFcqmACciJo8mI7WZaVDmVBEMyo2JvAjccxKVEUoXVKt9tFa00cx6UDWxzHiFwzVJ3WmXWeo2261TBtt7n6XkF4poLKbHbNkmkWs0yP21sueRXWEngBWRKRRhmtlkt5/OJX/oqXL15i9cRJ3v3Y+zlx6ixbV27wwnMvc+XVyzz1wivc2Ntjff1lJpOIdrsN1qM3HBD4Lfr9Pr1eH4OrclkwYOB8EILtPZIXU8Juq3Swe+bVK7Tb7dxJFoTVrCwv0m2F+FKy2G2zsbbK8mIXX3l02m0Ugk47ZHPzGBurjslIjUZ5PiBZXF5ldX2N3e0d/vhTf8QLLz3P2obTXAyHPUA5RqqC00tC3nCsit/maxT3QyG4VK+z1paatKqgWWXaD9JYz0ry7mwabcoiUAArKytcuHChDI11OUNc/RUXlXJwv5vG/lp+u1308duawrnu+V1F0vXEPLBfgrijTfjOg6OsTxOhrzsZHqRRmLlf5jUL7Kz/i64wClYKqhEMuvYM95r1qSifU+ZRKCTFaZ+bkErT+A+ak+LvqcpzvnamuFYpNS0MJcGTsqzeWDAJ1XOktUZi6Xa7JVIMgsAlS0qnqt8kSfA9z2lnhMtPVearyEsbF5kGfd9HeAqTpGV/Z9ZGu7A+4fszyZdarRZJqfKw2gAAIABJREFUkhBFkUtMFCcur0PO2OyXEW6f4/JB+KOu7Zx+V5MCbT7XYv9az66bLd91nNBqhQRBG2s8wlaLaBTz5ce/yvMvvsJd9z3IqbvOs7KxyeLSCe65/y1cv3yNV19+hZ2dGxgMo1FKlgk85SM6yywfO87J+xboLiwyjqPc3p+fH6VYWloiiif0Bzt4gSojCwaDAaPRgEmSYrOM3m6fazt9pLCQZWRJjMwrhtokoxW0kUZjdIbnuZwYSokyYqHdbqN8l3TIGMP21nXuPnuGR86cYDDql+su1f6z7DQNzYJAWbyktnbTS+cLLDNmO1y9E0slm6g1ZXRF4XvStBfAltUopbVYY8iyokaNzLU8HtevX2c4HCHlVAuidUphVqzup7pmvHh+9bp5e6qOF6oCxry5uFnwHFKQmJmJzh2Zyr8rkycMN2unqDMDBVg7DYmsOnHVkU9BDBoRE/sR9R24PdBkP2vS+FQ3bt3U1ARVyaHOLFSvmf4hcSx6JeSSgsBOf2sGWb5bq/PMTTJnKLKZK2eeaSxW7t9rTWNqGm91Pqq/FW1VzQzT5C0N+SFsroFz6W4QuaaiuL4o7d0KQqw26MR5okulXKpr4ZipLI0Bi/ID59kunFRv0Eg8bE4ANZY0zhgMhkwmMYEK8KWPRjtJVChg9qxWGZ7iXAeh80/QWucRAlmueZAYk3EQwj/Kd68XqkSh+l0Tci/6oHPHvCp+qzvYFaCwqDDEzxk66XtoK+gN+ly9tkUSJ3itDlp5ZCIgUxo/bLN+ps3K8TNkScLe3g6Xr153UmsYEgZtltfWWV5dwVjBJInz5EWQ5Qzw0tISN25cZ+XEMSajYVlrYWk1YTQaODt6lrBx8i6SeIIS4AvBZDhiOOgxGQ+J7JgYibCS4XDMYHeboiw4UoKETreLRbOytMzpk8cBXKZH36M/GOQlxg1K5Q6VFQ2OcRz5dA+J2d1QJ6pVDc/+9St+l7nWx/lZCORMW7A/EqL6uU58q5+r71Iq55Qbx1y7scV4PC6LgxWauHpl2KZ+W9vcjyZ4QzUKiQbPE0ihcg7LOO/nojOARubeO+Sqk5tzPGqanLqdpvCcbuK26qqqO/Dtgap5qIilr65VIUEW39UrJlaZgDpUa4HUEXSVUSwkb0fchWMQkBjjUtm6eGmZnzzhqrwZ4V62sDFL9xlvqlHI8j4ZgbC5jRTrJCpygugEwxko/zxEAHZIayqZ1hkudxRmo0rcK49gsNIlSFK5HTb/XVqXoyIzs2WsHQHQKATtdpvV1VXi0dhVDVQe0pcoCwvdDqNhH2s01k7jxT3hY62TdCaTmGF/RBolqEVFnMXO5motSiqyLEV6wgVZ5GdaSfcaDnq0wgCVq2wnkwlxHNPtdl2/k5Qg9HKmaH9p6XoMxFxtldyv1ZlFnhXcNYNTp4Wx3I01zUH+sfBV0UWGRwqcRJkyXAhRqVqam5yQKClITIonQHiSOI3BwNLaKs9+/Vu8evkKsrXAsRN34bWXSKxiYiHOQ1oliuWldVZbS4Qrx4miCOEpup0FwnYLlCSKYwLfZbrURueZNmEcx3QXl0iTIQtLyxRmoSDslA53hZnI930mo6FzRA0doxlFYwKpsCbBFwKZGbavXuXLX/oL9q5f5YFH3swDD96PtdqFUGYp8WhIPBmzsrKCFR5B2CYVwmn7kgSb50QxxjlKFsJfqjN8L8wDcyUIizbg+x4mq5t6puvcRGBLLaEVLuupzsDkPnmiiovI93mx7rmWs1LtUUrptGRi6rxYat+kRChFFEXcuLHl+iVdKe0CZxk09WgZW/Sl2IX1aCaxP3Ksej92FuHso7Gy+ZxU7qj92YzAPCUUhX0lCOdYIkTGG2WlaFK1HiaJ3oE3HurEfp7poOrRXjAM83In3Nz6Fvc4wu/swx4uqYrEmJTMAqYoce2ItLVTxsFockmmYEagmkrYaSpygtAgfVT7fxTv/YOl46nTZ9UjvPR2FjnSyRmw0smyYDxq7ZnCLGMtaMPCwkKZ16CQ8j3PQyr3Hk8iwDlMGlyCJKMUyio8z/kapHFCljm1a5HoyfWvknxGKKQEpVz9iGjiEjStrCwBMBoPaLdDFhYWCMOAlEKb8voFgP3mgptr47U8o9C8zPOvKXwUhBRI3yNOJlgjUV5IqjMuXrnMhatXaC8us7i8gkHRH8ckqSGzIJWPMDBKNVhIhcJ4AUhBZAzJJMJgSfMzJpVHEITuc/n8jDBYwtq8Foq1SM8jUAKVWVcd0ghkoFB6AV+l+O22U6nHiwgMnrR0PMlyu8tCd5Fnn3+B/mjMxsm7eOAtb2Ovt4OHxsYJ/Z1tVlcHdDuLxJlmPBmjci57SsBmibvTIkzxf2Z0GTWQZRm+8ku8Ul2n4uzWKzJiZZ6EOf8sVLnHDhJYqlAVTm0+l1I4jZDCMVyecia2ra0thsOhy1+i9msvDttrdaF4v2aq+Pu17uubvc+BN97rs7hxDKMzVw0st0lqW6BU8onO3LME7Ov7LYSjHOyD7DB34I2DOkNQNRs1XVfPsfBaEi1V4eCD55BBYZt3AqoGY3NNQ9EfZnIrUEMa0891hmF2XNM+5VLJ/NRAZd+r7deZ4uK6QmszTRqT/+40/LnBwSVgcsjRL9XNM+0pWRmvYWlxEU8qAuURJRP8XJJ2BaAS91ycpGOwaGFQyo079PyyZPSUAZwi0ULC0zpDqSKDoWAycb4NJ06coNNZII0jer0eq6vLdDqdEsFnOpu2V7MATGs9FPP9+pmBefC6mAthnMan3AbO/8UajTYpoecTej7j4QSpAsIwZDKZ8MILL3D58mVOnHszK2sbaAPD0RiNQnkBnW4Hqw1B2MIaAX6ATFx+A5sXYUqNxmWDlPjKaYitEK46srAICUHYxpgMHUVoqx1DoXyMD2BwRY0UFg8pE4Kw7aJUpE+mE6JohK88/KADXsgk1RipCNtdWp0Oi9YghUUmEfF4wuLqGsvrGyAESaYJRJ4zoZzignGf+uhQYRRMjjeyTKO1wWt5M7hjulbTSJ0ZfFJK5O53KUTlme5cFKry/WdxCnWaU2gRVLEv87O6tbXlUpN7HuRMRHFvkZlx356pPad4t9beLF2vtH1E3DpHk1CA9/zXn2BnbY21pUVaYcfdIAwap2abuf02MgjWTovECCFym463TxV9B74zoUn702RamgdHXds6oXVpf+dkT8uvTSYpn/qtf8V3/dAP0N1Ynbm/v7XNM3/+Fzz8Q+/Hb4UzRG9mTHbqW1CXRGYQSKZ58UvfAGD71Sv7+v/g972Txc1Vnvmzr9K/ts3Ztz/IqYfO75tHcIR9tNvnyf/vi2SxS4n8yF9/jGN3n0Zb6N/Y4St/8GnSKKa7vMgP/+SPES502Ll6nT/9N79PMolmnv03fvyjDqGlGVp6XLp4lSzTdFotzm5sOCfDJOFKr7ev38dXVgl8j5efeYXU/Ck/+3c/liNB+MTv/iEvv3KRn/+5n2I0GvGJ3/1DPvYTH2FxoQ1WMhwOybKM8STl53/xn/Jf/+LPMhpO2Dx+gv/hf/w1fvEXfpK3P/Jgbu7ISsltnt/HPMayqlGZZwc+jCetP/NmzZzunv3+NVJKV0zIgJCCMAx55aXLvPD8i+goZW1tg8XFRbJ8Tyvf4cBWq4XApQg2xpAJF85oi/LLViA1COsIkpc7vFrrQmmlLIiWcEXSlOdke6GwSuahxdZl5/R8lC/QVmCV517SoNOM1AjGScZgErHT6zOKE9qLywTtLnuDCUka0wkCsILhZIKQHmG7gxG5hG0robNz5q06ZwWBlXJ+/Qchpqa82fmfbddpBGf/njK4knoBqlkG2LVdFDCjYqIA54cQRRHDofP/UDkda+rLTL8rjC/Mlkm/GbhtPgp+0iPta64Oh1y5vAOijbPjxVgM+jYyB00wrwJfAc1S2B34dkPdp+Cga+ap2o4GhY2/auaYtlVVOTqPdMHu9esArGxukmo9wz0vHVvnHT/6QbCzoX4HIbJ6fwqpRAhBNHBlZe959yPc/763l1ftXrrGladfZnFzlWgwRqcZ7/jIDxC0WzPzM21fEI8nvPDFr/PwD72HxfUVRjs9nv6zvyTotGh3Onztk3/OI9/3Hk7ec5ZXv/ksX/gPn+Kxj34QCyysLPH9f/8nWFlZxmrD7pXrfOb/+SPe+o63obXl0sWrbKyvs9zpsrvX4/LODpvdJRaCNm863nUjs5Y4y7ja26XjB2S2yM5nmUwifN9jZ7fPcDSm02m7Xhcmj0yjswyFIhq7QlBLy8sYY13J6iRh0B9jjOH4sTWMMShPzWbey1XRRwEjSreIuet38wS/+vf+sMimewqTDOR2YmkRRqCExGjtCmzlvjRPP/0ML7zwEipsc2zzBGGrg9Y+ra5ChR3iKCFONUrBeDwhM5okzkjSGIkr6S2F889IoozQDxCeKJkFUdGMGWOxnnLEXxuXJyPXtlmc1G9yaVsolTspSqxQZIDX6qJ1RiokiQErnbajtbCIUYp4nBGGIWmm2RsMkVa7CqZCYIVCSYEwuoweKKrBVqOJqvMokCihEH5z/R+gJPTN61Wo8HN/A133dpkSeyHkzLo5Rm9Ki5yfwdRFuniWlJI4Sen1evm5CJBe4bs1je4zxqBUswm/CQ82MZs3r2J4fQyE50uFSWIybUDHjuOzVdWZl3/O5rdyE1AsYFMhoAJhF1qFwjkujl09dCklaZoyHA7vMA7fJrDWcuHCBX7pl36JlZUVHn300XLtBoMBv/d7v8dgMGB9fZ0gCHj00UdJksRlacsTkpw9e5bhcMhnP/tZ0jw//AMPPMD6+jpaa55//nk6nQ4XL14E4OzZs7TbIc888xwAp06fYWltA2vh+ae+xa/8k38MwOrmJj/x33ycMA8HHOzucf3iJT71W/+a7/nIjwBO1f71P/40K6dPcOlbz/CWH/p+vJZHPBrzV5/8LPFwTNjt8OYf/G6U5/Hs57/GyQfuZu3MKUY7PZ79wle5772P0llZYO/KFleffYUHHns70WiCkAKhpmaDZBJx8RvPce5dD5OlKc9+7qvEwwlf/4+f46Ef+G78dsCTn/oi8XBCuNDm4b/+HoJ2m9F2j/ZSl+7qEsYYOqtLLB1bIxqOERYWN1ZZObGBMYaT993NxedepLezWyaSsbnNmvzejePHWFpaotVqAXssLHTBQCsI6A0HWGphycZwY9hjudMhUB5Z6iIUhqMxly5f4fy5swwGQ1aW///2zjTGkuu677+7VL2lX3fP9HA4M9xJkSK10ZQsipQcSk4UJVEE2AIiGw5gIA6SGEaQTwliA4EdGEECJ/EnJzEQJDDixF9sx0ZiA14lRKISUaYlihIlkRRFUiSHQ85Mz0yv771a7pIP99569arf6x6usJI5jUL1q+VW1V3OPfcs/7PGZBImfdOCyE37uq4ZDAaMBkGYGE/GKKXY3QvogKPRECkV1ngQQaMJM5FwGS1bPb0VfKDhT8lJUXSYu5gx9jnmLlxA/Yyhc1opvAuJmGoDdW159tnnOXfuVTY2rue6604iVMiw0cv6SN1jPCnZ2dtFyQyvgkahrmus9WQxDNK76LhKsut7nLCNVlgEfG5QCu8ctXUY57HeIGww9SilqK3BOBtdIAXeOGpbY01AkxTSY4zFOCitozIGUUHtPL3+gKKYoDLNuKxD9tFBj9q4KG9IpJAI3xLyG4ASAWJ+kgwT7KwNutq8RSborjDRXam7joA300YcbPNFGihrbRMOGd5TRKTRgq2trZBlVesmEV2a39ogZnP95vtkztJWDBkoiTQT1kTBZTtNmbVx6GQxRQGLLdCvj7qryyQ0wHwq37Zdu91BmlhwHxDmrtHbT2tra/z0T/80zz77LJ///Oc5efIkAI8++ij33HMP73nPe3jxxRd55JFHmsFx5coV7r//fvr9Pt57Hn74Yd7//vdzyy23sLm5yVe/+lVWV1cbMJ6iKHjwwQcZj8c89dRTHDu2zkc+8iDb27u88MILDEZrGCl47Etf4ld+87coEHz29/8Hn/+t3+Gv/dTfwVl45vGv88An/wbPfv0b7Fy6hFodMd7eBmDl2PrcN33v8W9z+q7bOXP3bZx76jnOfuO73PHAvRw7fR3T3THee7bPb1LsjSknBcNja0x3xqyfug6hNFfOnmfj5lNzzOryC6/SXxsxPLaGwHPXD93H977yJHc/9AF6wwHP/tk3OH3Xrdxwzx288vTznP36M9z54A9w/IbrOX7D9SFBE1AVJeOdXc4Mbg+hhH6WPKoyBu88ppVhz1obQV4cO5eu4IGbb72NZ779NCDIsohjEFdjNQ4dkeM8sFNMAMHacCX4CEQmtzYasHX5Cnfdfhvnzr3KTTee5pVXL4TxmgSFlj+IMYa1lRG9XtCeTCYTer0eX/7qEzzwgfeQZRkq01RVGWzXXuJEC0o3Cj4NdkSL2SbfhUWLhUUaiaNQGRapnufKW8Tsmdd0Bl8F8IQIksDnfMhx4CVaK4TQKKWpSsPlS1vs7pXc/Y5TrIzWgrbACkwmUVisA2sdIvf042o9KCMESmmUlrgI+tPv99FC0hhhfECI1FKBktTOBfAfW+N8mPBSW4XvEjhnkdLHBVkwBTkTohFkcDvBOMukmFKXJboXXBRVpukPB4BnPNnDCRiNRg0P11rjTR2ikyJypRAK72PWVhfSk0uRgvNnbSqQIRIJEbUkBHOgl1Gd1Gq3JK81DQeS1qTf0ij6xjchRUDN94WuiTHUDwiR/CREkyH18uXLTKfT0N4E3xAtNSlosAtzflSfC/2oIwilMUCHuj4GTfbV7oWJjgrPmj+vR74kE0Mm1lCXVSssMjWWRUSUhbfKj3G+IWb/p9TESWBIcK9Jw9Dr9fDeU5blW/BW1+goSgA+p06doq5rdnd3yfOcyWTCBz7wAQBOnTrFqVOnmntGoxHHjh2jKApWVlb4zGc+w3e+8x0ggPG0k4JprTl9+nRzbm1tjdOnTzXnPME2SJ5RFQU7W1vkx47z4Cc/SVFXIX65qrC1YePUKU7degvnnn2em+97H5fOnmP91ElUNsvmVo1Lpjt7nHnn7YDkxC1neP78JtW0YP3UCV556nnqsqKaFtz43ru4cvZVVk8eZ//KDmfuvh1T13jryFrmhGpacuXsq9z6wfcA4KzHtex51bRgurPP6XfehveeE7ecYfuVTcrJdM4sYWvDM498nZO33sDK8TXMpGT30hZXXrnIyVtu4NwzzzHe3aOqQs6G8fYuv/+r/3WuvW68/RakVlTGhHElgyrVR1OpFwKnBDjP/nTK9mTMTSevDwmDoMmYJwU8/8JLfOC+e3n53Hne/a67wvkk/DNjstYGhtrv90ObeU9ZVAg0VW1ZHw0RqFaCnQ6wTiiM5ODomDk0HkZvhlZhETNvjonFz0gr1MDJZytgGRl+E0/vg4ZhMjaUtcE7GK2uo3XOpDBMrMNUFp3RZCAcDkdIrfEerJQIgrY1yzKcCMnAqrrCa00/02ilA1iSmzkTe+kDdoULKKFSyiaD4yw6aeYoGISEMMEppfCYEMkSk3phg7Yo72lMVQUgp2oS05ALVgYD8DbkcKDlpNdK9xyEBXNQ2GrV6aLmXOQIuEjDMPe/V/OzbEvAXOQD0dVezCKjZoiMaUGzs7NDURRz6LKzsPDlpsyuoPB6/WLS/W+FRk2v7r9IPbqJ4eAY510RDAwiYt46Qx7Bl8q36AW6NPPyng9zcc6R53mT3nZZw16jt48S+lq/32c4HAIwHo/J87wR4patwJIg6JzjySef5NVXg+Nfum+Zc898FwzlZ1nGQz/6af7tz/0s+7u7DEYjfvyf/hOOnznDzqULgGd1Y4Mb77yTP//sn3Lq7jvYuXCR295/bwsRMTiF1WXFE3/8cPMEnWdU05K8l1OXNeW4YLKzz/V33srWuYsUu1NsVaP7Pcq9Cd5DvjIkuTvsX94JIWjxmEA2M7O1wQO8Liu++SdfOvBM3QsALdW05Kn/9Sin7ryFU3ffAUiywYB3//ADfPOzX+KJsuK2+97Fxg2ncA7Ksmawtson/u5PsLa2BtbhreV//88/4nvfe4HeygpCKWrnUb0MX5Uh7EtKrJBUrmZzb4frjx2P0QhBw6fzLM6BjkG/z97+mPXVEaPBACFAuBbEdExCNZ1O2dnZ4Qfe9172J1WjARRK4bzj1ltunAuZ7SIzyrSqbNrfB81mZ9h3+1paHB7m4DZ/3Df9bZkfTVcD2qbu8WC6kSTwLk90yhMaKRVl5Rj0MnZ2L7G7sxcc/WRObzCi9hqtMhJ2Rq8/oN/PEULhrEc4j/RRa2MdSNcAcKXN4pHeYUVQ38tYZ8JblAS0xDoXvPa1wlpIIcFZxNCoyyK0u4z1ogRSaTSeXElMVUJZ0M81o2EQFpypKZ0Jz64rMhV8Eqw3yAST3kTKBLCzdvRMqsMZrHkM84nts2hV3sCPd6KoFpoqUpsm/bhvO0weREWUUs/NQalMKTVSgkBRV5adnd0YmWGbd0lYJMnpN+C6NC8Q3+dgX5vvZx2BtfmuDs7Mgr4a3judmcefWdRfgRBRs4D03//IHXzx6U2eubLNugSnJaVxIAxCOZI5Jqmn3gpaplFIDZhMEcnj1ET8+m6K3mv09lJqq6qqmE6nAAyHQ8qybGB+u9TuoPv7+/zu7/4ut99+Ox/+8IfZ3NzkscceO/rBwnV+e66/4Qb+/X//bc5fucI3HnuML/zWb/Opn/kH7G9to3SGzjLWrzsO3vPKM8/iPQzW1tjf2gLARaz3/miF937io2QR/Cd8o0OiyAd9tl+5wHB9ldWTG/RWBmy/epFs0CcfDJhs7yCUROmZw9LWyxdYP31y7li3DnujIe/6Kw+2NAgzhjTe2uU7D3+VOx54Hxs3nppNZB76ayM+/GN/M0y+Rcl3v/w4updTTqZ4H3wDamsgJqPpDYdY6xiMVvB4KmfJlYyOgCG+3wnB1t4O/V6PwWgYJnAhECqu6jx45xhPpjz2+BP0+705BmttgMbNsoxer8dkf4/V1VV6vR5bO2Ocd5RViXGSTGf0ezMt0iKNwmuhw/jAIiFhuUZgeRnioNJ3QRlBvJEShM9AOKSTCATGWfbHU4qpQeWrbG5e5vLWHoOVdU6evJ4s70Nhw6QjdGOCTciJ3ougkbLBl8xZMK06SyGyzjkq75HRiTGorMPiTwiPdw7rLNYEQdDa4MOQZRlCgoyYJCnvR+C/CmMLsBYvZDBd2BqcxTpDMRkjvA0ROt5yfH2NtbURAof0M0RdGXM9hDqltep2B/j/4vpdrrpf3iZpgvRz7dh+ThhbXaCzxWHTVQxNHQ5CpFRZluzu7h54r/ZCpC1ozN57cb+8mjnttS7cw7sfVc7i58qfvLPHz3/sRn7i7j43FTv0zZicEu0cg36GVVD1ZUpp/5ZQdwWZQiSFCB69KRFNEhbKsiTP8+b+trr6Gr19tLe3B8D58+ejU9qI4XDIcDjkueeeA+DChQucP39+4f3j8Zh+v8/KykqzorTWNo6NcJBxLxo/k91dfue//BplUcTrZ4zz2a89zjvuex8ei8oUJ248w9f+8LMcO3USlcXVio8rgF5OPuiz+cJZ8JKtc5t85+E/x5mgKt246UZe/tYzZP0BSuWsHD/OK09+l+M3ngnXv3yR4zeF//ESW4fsjasnr2uOhRVSYObeC/LBkKzf5/JL5xFCsfXKJk9/4avY2jHe2uc7D3+V2z90L8dvOM3MgcpTjCc88cdfZGdzC2s9558/Sz7ok/UH2LgKqSpDXYVJYHd7l63NS/RHI4Zr6wgp2d3dwQpJUdVkvR7ojHE5xTrHxsYJHDIgHaYNQEBtDKdObvD5Lz7CXe+4PVR0s6IFvG/GZ1EUHD9+fC5JkXOebz79HB/+0H0h74YUBzRHkllyKmBmlz6CvKAdpL+QyXfVvV31ctd/ap7mkSO7JFoYklKq4EMgM5QKmgTrBJNpybQskSrj7LlXefXCRUYrq2ycOIn3gqoyTfZBYwxVVTHZH7O/u8d0PKGuSoRzQdviIiiWmZmI8TNcE1M7rAkOjmGMmTBxi5DyWno391sL0AKUiL3U+eAj44KwoWWIXFDC4WwJtkaJcJ8zFcV0wnSyjzM1JzY2WF8bkTI5tpVFszqemZ2k1CiVhU1ohJdNu4f/ZwnQum3ZxlaYb6ewCZEc5/3cFoM6ombDLASNa/cX6x1IETAqCH4ZxlnG4zHj8bgVORUA4JKfUDtRXWMGWtAXXzNFvnK1x5cKQBF8bhnpUWZ59zFF797TnNno8+ufe5HvbsMWMBnXqNUMW9RvQM5fTOklFyV/6tqVhAiepUKIxq6m4wrt7TCHXKPFtLOzwy//8i83UQ9Jg/DAAw/we7/3ezz66KPcfPPNjZ9Bl06ePMk73vEOHnnkEQDW19dRSgVv6WjKOJKEY2VtnVwIfuZHPw2EqIe//c9+FoTH1jWjY6sEhynHmTtuY7RxnBM33xj7npgTom/+gXfz7c99kZce/xY6z7n7ow+iIkZ7bzigv7rC2vXXAdBfXaG3MmR4bB1rDM468v6gKcvVhnI8PfT1vffc9L67efrzf8bZbzyFzjPu/tgDqCxn9+JLmKrmu/9nXsty98fuZ+P09dz47rv4xp8EM8n6qeu49xMPNeNhurfPF/7bb8/d96G//ldZ3dhge3+ftTOn2HrpHDvnL9JfGXLdDTdga8Puzi5lUfDSy2fn7l1ZWWFjYw0hYgIgZzl+fJ2VlSHb2ztNxISUkq2dXf7Fv/nVuft/+C/dzyc//hDOeQoTtDcbx9ebrH3Opok5rPoWSoRvgK5Go9BdyS0yL4gFxw8WHHOG4AIMsYzOeIBxBickKhvQG4w4f+ESFzYvsXriZpTKqG1CBpWNX4MzFu9MWMEbh1AKr3K0EpEvC5wPzqwJOj04oAfhTgabA16AFhKlWvZzochcQH9M8f9ARN2cCdGf568YAAAb5ElEQVShbiDXnizX9KSKKIsOpSS5zpAITFlQTMYh+ZPeaDQiWipchBc/uIieaZK6qcZnExoLjs2bIw5rv0aIpQ3xfjAhYTdEutvWxhjyPEcp2SxQd3d32dramhNUhEjRe8uA1Y6mNzK3deuwPZwOmBu8P1JPJty//qj3tkb6mr3K8uTmPr/0G9/lqSmcB/YseK0IEM4CbAWHxBBfLS2S3JNqqr1vmyC6Un5q4Ol0SlEUyx51jd5Eagt0d955J5/+9KfJsozHH3+cY8eOMRqNGptzXddsbm7y6KOP8tBDD82lP97a2uKee+7BOcfTTz/N+vp6SKhy4ULwgo8Qw+1VXsoVr7SgKh2VqSmtwyrFj3zmM7znB+/j4vY2U2coTEVVFdjagDHYOqwWJsWUvcke5XSKMeFYVVWYMkj8PqFLuo6TUfpXigMMpU3BJLh8fMgUXheTUbX7/oEVrJhHnxNCzEIYbWKswYYqlSLv97A2oPGl8noRWlaHFJv0tObi+Qt865vfRCFCzL33eGtw1gY/Ax++YS5WHI9WAmVLbF3x7ve+jw9+8IP0+3ljClRKYU1NnmvqsuL8hVcoxvvcd999nLhuA2sczzz3PJNiykM/9BH29nepiykPPPiD5DpDSIc3NtRfhKruroq6i55mRdTySThMKJALwH5Se6T72/suU5VRW3PgPeLvxgxjZxH3Qni00Hgp2J9MEUgyvcINt9zBL/zCv+JX/uOvc9vd7+dDH/sEx2+4jb3SUwqJyPqNZkBIj0JEGPLQOlLN2+EBXF017yuj/VtFlbvAo3WIkrQuXKOyKBhEjVDAcLCUZRUFwvBMZyxKQ55Z1gc9VnTOn/7BH/CtLz7MXR+8j4/95Y+iehJTFuxuXWLz3DnecfONnD51kvF4L4Re1jWamd8JtHwFkshzwPfgIK5OWJ0fDNf3fpbG/TAocI/Du9l8MyvT0R3WycafxlNZB7+NAH4VNCDPPfccX3n0K2xtbZFlvWYxGwSHyLPiNx9ctMu5cT/P73xzf/v6dl20x8ciDViIvJkXXhbyGi8X3p9I7zjNEEMualZlyb1nhvzLf/h+ful3Hufh58Nr7RmLVYOgo8HwRuyIR9G8/ebgcZh1psPsWNfo7aE2kxIiIGp+7nOf49y5c0BwTvz4xz/OYDCYMyl06WraMjjieGZZIxN1IKEJk40QkPyHhBAI6ZuBk+KhD4ORXjbpHE3Lbe1tiFohkpq65VDZfnYM+0p93Ud1Z1jpxYnhACz2vKBQR29yLxWakOVubW2N4XAYnAqFwFgb0ubGN0sh7db7OXWxcw4fI0nG43EUEHqN01b7fYqiYDqdsjIcMhqNMMawuz/GesfGxgZSzsyL3kUhw80zxfZ3NseOqPluW84JWUvaMpyb3d+1Iy9bpc79v+AZ1nqaTKQSUBrjPFJJBr08OMHtjbE2YBB4oK4MqIyBHuCUoqiq4ICIQimB1n1KU+PqGlvPm0oUIkTxON88Mk3KCQhLAM4HwCgvYrpkqUhhlGlsJHW5QDXCisfjXYXv5xhTYesStA7pwo1hWlesDgeN0Oi9YDop8V7gomOmi3DNTV2JmR9Qu73m2+agpnmZNig5QXbPzQpsQSOLRar4eSExwb6nMvM8jya08A3W2rnU60mrNuNnsf55bbzkrdCUH1ZmWzhZRFrmObLaD9why1FWcHp1wD/+iR9m9z98gSd3w6fu2hprDzqnvdW0THC4Rn8xKcsyPvWpT7VAYQLzX5YHItEBm1mLYR/m1JSubZhZislulydcFBCCAJH+DzbJOLlF7/CZAD//zIZZNceXCTWN6mHJ+fZ9s2vneJloYd/PgALC94ooMDUrreScJcPE5MAlPH0ZYrmNc0G2EkAP1tbWWV1dZWtrqxGYBNHTvPV+YUXvm31bRVmWZeNz0G6HpAlKQmHyWynKKZubmyilOHHddRgX8y+qGRBNXddk0RkqfXc7t56P9bBQY9D93ek3TsRJc4kaeBGTXMR7kulhETcK/S2FiArAY61pJqYm86QHhGJSlNRRMxTU2RlVZbCZQqjYd1MUWPRHIA/lSB+Em2Sl0SJlN5TgXAhpdB4ZowmEl3gRVtJBKxacIoXwuBgOKbWkLCsqY6iMi5NkAGfyzpO14I/Hkwnj8Ri0ZjgcIoSgKmr8YIgxjjzrhRTa1ga/lrrGC6hrExw9mwpNAvW8RqE92XfHf1sDdCCcNvVTMf97dj75LIRJPI6g1sIzgTzNJ/dKK3EZNYoiHptOS6bT4DwcTK+zlbkQAulni4HQDxas+hcIQm8bJY3E0kdHVKWn9wWXWMHqfkBC04K1vuTGvuHnfup+7hnAGtCjjHa2DISeK3gmNy170FEwJ62ylqwsDzD/a/T/BC1q10PbN+Z1nTk4hb33wZMbgnq4ASbx0VHHp1AhiYzQzt6H1axwEhHWbEFgbqcY9jJOWnF9FgfW8r04dGuYQpj15t6zed+4km5PzGmCCkh7Bxln43AmRNArW4f0IEXQoiSNw3Q6bbLdWWsp65AIKnkre9lyMiOORw8Nw9A5UmdY66mswdr5TH69Xi/EmLuASpcP+sgsaA92dnYw1pL1e0zLSVBp+xDKJ5TEmqOThIkm+krO72Mbp323XaSfv152S4kryaQibpJPRROUcGHzWBAuRhPYZkumqqQqbgsj1lpqZ0MK8ITYKSW1tfio9pJSoiQ4X6N8dEz0Di0Fea7ROjqUO4PEk2tFP88Y9nP6uSbLFb1cN++V4vzTlgTCyjpq4uYdhbFUpsY4i/GOutGyJbv/TMCWUpApDcIxnk7Ym4xBCfrDASrPorBXUtclQocICi9mdRALRERNlWzXc+T7yzR8i0zV7Xo+SiM5z2OSSSOaEVu4Jkkb0Ka2trIsy8YPJKEDBydGG00Oi99l0Te9Fr637NxRc+FRz7zasvRj7gyXzQ7vda9yJlNh4JoJ64Me7zqd8/M/9U7++X9+hm0DE+FBDqIUYlAZc5YIL5LWawbDio9aCFE2UnVbrOhKU1210aIPSdJfOywr3bvMdnyN3hxqt1eKEW5rC9ppdtOASb4GSS1XlmUTxZJUhWnwdVcSbbualgphXcDM9zLgAKCw3qOEQItofI0TrEKGBDhCIsgD83UGrEb6HOkF1tYIJ1HI4DnuWzZR4sqdWb/zLuDKy+hjLpFYHyaiq+l5gvB+kjBW0l6J6JjmA3CxDFA5jRFDIoJJAQGOYPOOKyEpQl0GRDqHTowqMv2wwg3IqjLvMZ4UVMZijcNZR6Y0dWWQQkahKr5rTNGbhBiJRmUCrXP2xlPGk4oTGxrrDTrL8AS/EakVV7a36PcybrntVvJ+jytbl4MWQYYQQeMk++WUUW9AWZYotd70G4kMZqI48XrvQYoYUSCjn0BsIZGEOBHbQQT7fRQEhSe6tQtURAFMopYKjdpAy0m/YB/rLghqFt8yj8zPBUFtLaXEmRonBV54HBYfEyIJIYLTq4e838f5AJmMcDgcvZ5G9zMqHNaVWBPV6Qgq6+j1elhToUXil755j5Au3TXmJKllk8GzmWClphYWi2/60uwbPKKumzbItWrud7nG1gZTTVF54LE7u7tUzkI/R/VyRqMhdTlhMt5jMh0zyDSDlZyqnOLqOqJHWoK3W9t5Lupe4uCRPmJqxB7XYGz4AFrlXZhwhEiRAzNekXjMnMpfBC2C920QKWbQ0fE5cy05N5EmgZAoPAvKqkJLRa/X49LmBV45dxapmDlrNmGePvi1Jg2USlFPB/vPYq1JeGZbQzLzSZh93yLBacbD5iMCZZMVq13GYQJWTEV/Vm1QlYaBGqKUYl1bBlIw2dtllPV435kRP/Ojp7jyRxf49mSP0q6EetUCa0NYjJJgAv+LCrc2y5y314b3n3fQam/JMWqZ9LjUGQOuCQlvAzW2cu+blUpS/bfrP0366Vx7n44npiZECINtX5fKmANEIggGzlqM9VjngkpZq9AfWvnf8TLYRS0hPMx6nAle6CFHvUIrgXACi43oc77xCE+wyYjZNzff7qJCPAkHrf2RfhYAuGZEpH1a1HgEeHCxHBufm9K+p/ewhLHU8DMP0rUdoRIDCP9bEUB6ppOSXu7p9XpIqUHO6je4u8UJz4d3EdF2LT144cmyPtbWGOsY708wMaFQuDMIKeOY92FlNEIIxc7ODpNpQX844NjGOigajYP1hp29XdZGfRCpb9iA2yI9SqrGgdR6j/TBkVC4uPdB+BAtD/PEIpMwkb5nrtZ9WNgEfuVbv0XzO56cO5+mmPZE15Qpgl9C6I9g7Sx0O0x+jsFgwO7elOl0ipPBTwAlkMKiJZhqQmU8ZH2kCsmblBd4glDnnAXhF4YKOiQi84QESVHN7Yl4CR7nLEZ4hJQoKVE6THyN2c66JppMCo8UDiIok86CMC29A2fZH+9S25pjJzdYXVuhNhXgGO/tYquS4WgYk1X1MVqhEAht8GWNbKV3bziG7PABOb9oaITIlv1/0aKyPa80RXfyCR1GTV3GOkkLmbQVRYGOfhnee4qioIhh2XmeY036ooOTdyq/vU/n24vd9j1dE9qycru/uzzrsOsOe890TO94j/c98voEO5NNPniiRyYKRv1jUBX0pOKhu2/ib72yw/6XC84zZtfJwNlkwNvwxEG0sB0OTt7thl4mELSdQtqVN7MVybnKuEZvHzUhTxFKu6qqJua7LTjAbOAlB6kZUllQ4w2Hw2ZAlmXZtOkinwYH1MFdGScdVnhKU+O9pLQ1BkftLJVwGFdjXI31Qc1qXE1w2LJYV2NdWD054TA+rFJ842k/U/0nElGFqvTMT+f1mMA8+eLjHQbS9O3m+WKuv7ffEyBk+BNNUqZFKlTpHd5VCOfp572gSrcBKc8YQ6Y1Nq3Sko9ELD7izbG9t9v4glzausIdMUNeDKpgbzJmc/MitfWsb5xAqowrW1eYFhXrx0+wdnwdKT1gGQ5zMiWwrsQ5F9IrmyrMcR5iHkMQEp1pMi2pyilCJDMLzYTu429vw4Tt4sTuEC1NZ7suot+CD14r6beI14vW8fQ7OP/Jud/tZBJCQN7PG/NLURmUV40QLVWGIEeKgAsjEDhTgw2mhtVBj/3KMa2LEGGS9bEYhJAo4YNQp8BrUFLNIRKGMeRRUmKtm/meCIHQAqElGkFfqNi3Hd6lKJcggHnvEMaEOpQSL4O/gxAhE6WWgkxJ1oZDbFVRbW+xkl+HMIZqPCaTApxDCsFwOAw+SqbCG4OXkiyuZlM8yKLRU9d14B1qPplSosOcj7vjaNEkKeVi4LPZ+dkipq4tzs1MJ94bsqwX3wPG4wnFtMI7gXUOa0p05A9ppZ80CClR27K5Kh1fGk2VvmPJYmSRRqKrXTjsnmXm/kTa6yFyOOLiXo9XXzrPdVrTHw3YEHWI2c3h+mN9fuwj7+Sll57gD88B2rHrQPeH2HoSn5RKTyuf1rEowc/5NRyiNWhv3bDINgM8zN5yjd4aak/iSimUUuR5zmAwaH63O3u7vZJdL0nkWusmG2hidukZba1CGvAOj/UirNiiKrMyNVnWR2rFaDRia7wH3iGVQhpFLSqk8GgvsNLSy3OKomiEk2bybSUQ8D6A2MwJCtAg3sUvI6C4BVVj20iwfB9KSilx289Lq+H5FdH8qiMdm/8/jYNwndbZgbGTniG9p+c80ln6OsNZi60CRopNoZFR7Zuy7LVNDzOHLIdSQWjPdI7SUa1ua8qypihKBoMhJzauJ8t6FIXBWsHqsbXASKWINl2NF1BWhklZgZJoKdBZHt7dhgyJWml6KyusrAzYH+/gfY1wAidcUFUL12iGusfb+5DJMaAChogSF1S5rX06j5fBH6F9HiLj7zDVeM6JUI95fxRs2c4EoCXh8Xi0ztBqQKZLlBDUxtHLc3pZhvIebMWx4Qq2rtG5Rvc0tTFBEyIJENtaULmaupjEUEnZ5HvIM4UxNdbW2NLMmfNSXygnJcL7BvJZKUUWw5Z1ltT+LirnHE4Ewb6XaYRQlNMJPTFCY8HUaEIGS0xNUYzZ392lLgu8c+xu7+HqCk/QHvWUIidkjwxAS74ZHykaIst6WFvjiDzB+CjYh/cJ2BKLx1cIN1ZHjL/DsyCn+mo76qYcJcaY4JQZBYnt7W2m02lzft7ksXj+Sgup7jPTsSPBAxeBKy0op7n8KoSERb+792opeojeCpMJbJlVfvPhr/GTD72XezcGDFYc090t+hhuP274e5+6ka//p3NYA3uAmRTB1icFVRTPk6PKbD3YkpBa75wmg0XqjjRxLMNO6KpV2pPKNaHhraV2HSeHKaUUKysrjcanbYZoD5ikgUhahUTp/wTYdJjwl1DUwqopaALynsY7Q1VM6CmJcAIhg60//UkBUoRVqtQClUmiZjWZsONkGmyayRA+N3kDvQaKWZLs3a9JUPB6oaDQ/eZuX+6qVLvCcrus9uTQLkt5zyCXuKqkpxWjfo8yro6tNUE9LES0z88EBUjCQsg8KGVoM+sd42IahQSLtYaychgrkKpHUdZcvLTF+YuXcc5g8IzLgryfISIgkFbBuXRnb8q0qCinBVmeBE6DdSEB2MpKEbRPLqi4cQKHbbz5cSJohJb8Fh2BYNn+UEFiKcW2EMRJpmAymbCzt9tMMFVlwhiQGXVl8T5jWlome/tYU7O/s83O5UsMVg3VeD9ofmxBURYYZ0EIvBZkKwN6mWaUZ+hhHxBxAisxhWGY50HblomIf5OE+wpvLcNhP/hkxC4TBPQSUxmMSYBIvjF9OWNDIqpeL5gsXMX25quMt66A8GTCozBkQjKtLeV4gpIBwTGTCp/njclMCqL5D0SMzPFxZeld2E/LCiHCmFRCo/oZUg6QMphznLFX317d6zjaPN3wLSpMHfibNTOETJhpVLeu7LC1tc10WjQLpjTOk9nLmrAISONQqsVm87Yg0aYDfHBBP1ykTehS15Sw7N5lpM8++yIX8xxfFNR7NcUVx59+/XlWPnAzdxzLYDhC5DW6mnLLRo8fuR9+7SvQlzCN8ezWC1C68cidvR2k8Kb2q7eZ26LJvS1ALKvUtq/CUaF31+jNo7a6c3t7m6997WvYmEkuQWx3EcpgJhgm4cI5x+bmJoPBgJdffrlJGb63tzd3f7cMoSQmeSELqKyhmE75ype+zEsvvBjMD95R26guTPnj6+DVHdLjFnjjQHiscVgXsvc5b5FIvI94BNGxUIgUjuYP6rA7dJSgKjgYYrzI7NAt67Dx0L62a86bE7IBWZfgPeW04NKlSyEbqwjfTEsoWiwogHE1SoWVaL/fZ2XwNHk+w0Soi5L98R7j8ZS6Duamy5cvg7Osro9wSoQERzEcM5OKjePrnDhxHmxgxkJ2Qhtb37W/u9u0S9uRwEcBr7HPd84f0AIsqLuj69e3tCtzVoe58vN+HyGCZi3P85DwKWZrtHWJQDEarTEtDa+88grOweVLF3n6yW+zfnyDaVnRG6yg84yyLmJ0iUUoqIzB+pn9PDn8NZkgo+q+DUnR9g8iCsNtAV5K2UTbJNV7e+JKk6AQgtqUlJMpZ8+ehXLCzqULPPnENzi+foyqKrl08Xwoz9mAxuhNU6YWEjMpwLfwS1r1LoTAifn5wTGPmKhSX2V+TLx2zfKi/uFRSgPB78aYGiEkWRbgt713aJ01/OHSpUsURTHnh5LCghvh34n58d1On9769kSHOfOHG68+gnDutiWCQvcdlmog7rv/wx7n0d6SOUPmS47bK/z4h2/nh+66jlUxJS+3GOUV08Lx5CXFP/p3T/AkMB0MMdNJaGzdB2tQ3jQe1qH6o4QVnX2ORExZ8gHdD26fP0zouEZvDaW6Thk94eqiTtrXpJweKZfH1Qh9Xd7cmLiUDCoDZ+NFnQHVfS0v5w3VKPAGvIKuyrm9opTisDknLSUO+YAlN7fvS9d0y1p0vFvekf1fgNZQdcCvGrTHo9pvnpFnWRZUxTPfz4a0JuJUxIA0DbUlgGA5WtEUkOcCUwXs/VSWX/C5Siz/xMPFgaujo2qvrRheBI3vfSgj8XvvY7RJMyPOvrvXF5SlbxxZe/0hVWlw3iO0RqgwKXrvwNWtF+w6i7dfUMVKFwePi9h3U6N0SYiDfSv9VsG3IdwXl/ypjGZysw1iaHJMdTZoQ4QI8UN4H4ZT59GNC2C3fcXsWDJULBoWV8v2r2YBvayskBdCYoyb+3ylgmM/zKIKGuHgKie8hM9ytde/3aRuPnPDL2Y+JAdRUmCkxjjHuZde4PZbbmKtpxhpgSoLct3DCUkt9/jzFysmpg6rlJhGEymR3s7JAwnSIlF3ldM+drVqkK4E1l5NXRMU3lpaJLh57w/4Jhx2f7q+7ScA82rB7qo4MBrRhLIJQEsBPsCjCi9ipEI4llI5g4jYC0QNV7hWinTME03AwSGOdF3gTFF5H5HtPNFDbvnmD9sceBv3r2MjMvijrmlvB64BkIFhp5mcyKj8/FhdRN67ZpwppaItN5xTKkVbRLnD0vz2zOaQUJAkz7PgNOg91oqmOdqgvp6kUQAhBcmpfFH1LjveUv7ikdjYgxbtBSEccdE+LncONHN637YhKoWJu4YfiaZrqiw0RWXi71hv1thm5YpzeFsHU65wESMkaLRmiZKI/gatzTmE901SpyCUBP8TXB3Dh+ODhQv9Wbg4U9vwnmkvXOwTNjZEuE9IHxszHY/90sXGDtIIos2PfQADSz5s3W1Zr/McLhcvo6u97rWWkZAatVbN/0rJ5n8f/+bKaf0tfdYbFnHf3HK6pM5cf/wXlfJ4gte0iKqo2oItK+45dYx1YVCO2IkNoxNn+JMvn2NK6F8GD8m707um8eFoCf2NUtc+e43eXuqqzd/s67s0x2A8jeAAs0m+4S5xE97HBDZxEAsfWf6M4waNl58da65r/SbhMwTEu9e+uRnQzOvZ/FVe095a50IF+jiL+aB9SRWWuPgB6k6Ly9uwmRNa/6ffLdE+/grYGS4Kc77Vsr6zh4gk6JvgxTewzbAeX/teNFsSIHznfWe/VdyH2veNUdY31qtUboM9A1Gtnt42CHe+e8PVrIpbf0u/ynf2gijZ0RIaF913NaIZ8b3bor1vhIKDV88/Zfl3XR29GTNBt4x2P3YtE6Q7whz5ZtKbVT+vlaTMNCLT1B4MgrK2WK8p5DrfeuES57YKKtFD9VcwVcVqT3GiJ7j/TsWAoIpLGccQXdCZ12dPuUbXaBFF1jljsJ3ziS23BdX2sbneeNSMwsH9gTK+H+kvjCy9WPvUrfpl518vvX4hYf7Z7ojrj3qJ2XVzYtyBJ3RX3lf/kMW0aDV/oNxDZIBl98+Vs5S+70fP/7ekNnd2fnHfQI1gZWWVXpZTVzUCSV9LxHSbO24+yXpeof0EoRUGzdQNePTpy0wBoyLMrfOknOguSdDCt3pQcjS6RtfodZJYPp83FvYO52pffxSjS1vAAJzfQr/2b+DvjayE35ztYI1c3R2vn+ZXlB29+Wvf3jC9XTUde6Nob4kXtusk/d/9tvnfovvj9Wzdcl4HHXX/QYGhPfLS72v0/Ub/F368nM/f3iGU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Grp="1" noChangeAspect="1" noChangeArrowheads="1"/>
          </p:cNvPicPr>
          <p:nvPr>
            <p:ph sz="quarter" idx="4"/>
          </p:nvPr>
        </p:nvPicPr>
        <p:blipFill>
          <a:blip r:embed="rId3" cstate="print"/>
          <a:srcRect l="14063" t="29063" r="36133" b="20312"/>
          <a:stretch>
            <a:fillRect/>
          </a:stretch>
        </p:blipFill>
        <p:spPr bwMode="auto">
          <a:xfrm>
            <a:off x="3877093" y="1484784"/>
            <a:ext cx="5292111" cy="4786346"/>
          </a:xfrm>
          <a:prstGeom prst="rect">
            <a:avLst/>
          </a:prstGeom>
          <a:noFill/>
          <a:ln w="9525">
            <a:noFill/>
            <a:miter lim="800000"/>
            <a:headEnd/>
            <a:tailEnd/>
          </a:ln>
          <a:effectLst/>
        </p:spPr>
      </p:pic>
      <p:sp>
        <p:nvSpPr>
          <p:cNvPr id="2" name="標題 1"/>
          <p:cNvSpPr>
            <a:spLocks noGrp="1"/>
          </p:cNvSpPr>
          <p:nvPr>
            <p:ph type="title"/>
          </p:nvPr>
        </p:nvSpPr>
        <p:spPr/>
        <p:txBody>
          <a:bodyPr/>
          <a:lstStyle/>
          <a:p>
            <a:r>
              <a:rPr lang="zh-TW" altLang="en-US" b="1" dirty="0" smtClean="0">
                <a:latin typeface="微軟正黑體" pitchFamily="34" charset="-120"/>
                <a:ea typeface="微軟正黑體" pitchFamily="34" charset="-120"/>
              </a:rPr>
              <a:t>「標準」很重要嗎？</a:t>
            </a:r>
            <a:endParaRPr lang="zh-TW" altLang="en-US" b="1" dirty="0">
              <a:latin typeface="微軟正黑體" pitchFamily="34" charset="-120"/>
              <a:ea typeface="微軟正黑體" pitchFamily="34" charset="-120"/>
            </a:endParaRPr>
          </a:p>
        </p:txBody>
      </p:sp>
      <p:sp>
        <p:nvSpPr>
          <p:cNvPr id="6" name="內容版面配置區 5"/>
          <p:cNvSpPr>
            <a:spLocks noGrp="1"/>
          </p:cNvSpPr>
          <p:nvPr>
            <p:ph sz="half" idx="2"/>
          </p:nvPr>
        </p:nvSpPr>
        <p:spPr>
          <a:xfrm>
            <a:off x="0" y="1628800"/>
            <a:ext cx="4040188" cy="4483113"/>
          </a:xfrm>
        </p:spPr>
        <p:txBody>
          <a:bodyPr/>
          <a:lstStyle/>
          <a:p>
            <a:r>
              <a:rPr lang="zh-TW" altLang="en-US" dirty="0" smtClean="0"/>
              <a:t>物聯網應用潛力非常高、橫跨不同業界</a:t>
            </a:r>
            <a:endParaRPr lang="en-US" altLang="zh-TW" dirty="0" smtClean="0"/>
          </a:p>
          <a:p>
            <a:r>
              <a:rPr lang="zh-TW" altLang="en-US" dirty="0" smtClean="0"/>
              <a:t>但不同類型的</a:t>
            </a:r>
            <a:r>
              <a:rPr lang="en-US" altLang="zh-TW" dirty="0" smtClean="0"/>
              <a:t>Machine</a:t>
            </a:r>
            <a:r>
              <a:rPr lang="zh-TW" altLang="en-US" dirty="0" smtClean="0"/>
              <a:t>要如何溝通？洗衣機難道注定只能和洗衣機說話嗎？</a:t>
            </a:r>
            <a:endParaRPr lang="en-US" altLang="zh-TW" dirty="0" smtClean="0"/>
          </a:p>
          <a:p>
            <a:r>
              <a:rPr lang="zh-TW" altLang="en-US" dirty="0" smtClean="0"/>
              <a:t>「數據通用標準」決定物聯網的被應用的廣泛度</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數據交換標準主要於應用層、感知層，再加以配合現有的網路傳輸格式</a:t>
            </a:r>
            <a:endParaRPr lang="en-US" altLang="zh-TW" dirty="0" smtClean="0"/>
          </a:p>
          <a:p>
            <a:endParaRPr lang="en-US" altLang="zh-TW" dirty="0" smtClean="0"/>
          </a:p>
          <a:p>
            <a:r>
              <a:rPr lang="zh-TW" altLang="en-US" dirty="0" smtClean="0"/>
              <a:t>現有標準體系</a:t>
            </a:r>
            <a:endParaRPr lang="en-US" altLang="zh-TW" dirty="0" smtClean="0"/>
          </a:p>
          <a:p>
            <a:pPr>
              <a:buNone/>
            </a:pPr>
            <a:r>
              <a:rPr lang="zh-TW" altLang="en-US" dirty="0" smtClean="0"/>
              <a:t>    </a:t>
            </a:r>
            <a:r>
              <a:rPr lang="en-US" altLang="zh-TW" dirty="0" smtClean="0"/>
              <a:t>- ONS/PML</a:t>
            </a:r>
            <a:r>
              <a:rPr lang="zh-TW" altLang="en-US" dirty="0" smtClean="0"/>
              <a:t>、</a:t>
            </a:r>
            <a:r>
              <a:rPr lang="en-US" altLang="zh-TW" dirty="0" smtClean="0"/>
              <a:t>NGTP</a:t>
            </a:r>
            <a:r>
              <a:rPr lang="zh-TW" altLang="en-US" dirty="0" smtClean="0"/>
              <a:t>、</a:t>
            </a:r>
            <a:r>
              <a:rPr lang="en-US" altLang="zh-TW" dirty="0" smtClean="0"/>
              <a:t>EDDL</a:t>
            </a:r>
            <a:r>
              <a:rPr lang="zh-TW" altLang="en-US" dirty="0" smtClean="0"/>
              <a:t>、</a:t>
            </a:r>
            <a:r>
              <a:rPr lang="en-US" altLang="zh-TW" dirty="0" smtClean="0"/>
              <a:t>FDT/DTM….</a:t>
            </a:r>
          </a:p>
          <a:p>
            <a:pPr>
              <a:buNone/>
            </a:pPr>
            <a:r>
              <a:rPr lang="en-US" altLang="zh-TW" dirty="0"/>
              <a:t> </a:t>
            </a:r>
            <a:r>
              <a:rPr lang="en-US" altLang="zh-TW" dirty="0" smtClean="0"/>
              <a:t>   - </a:t>
            </a:r>
            <a:r>
              <a:rPr lang="en-US" altLang="zh-TW" dirty="0" err="1" smtClean="0"/>
              <a:t>TransducerML</a:t>
            </a:r>
            <a:r>
              <a:rPr lang="zh-TW" altLang="en-US" dirty="0" smtClean="0"/>
              <a:t>、</a:t>
            </a:r>
            <a:r>
              <a:rPr lang="en-US" altLang="zh-TW" dirty="0" err="1" smtClean="0"/>
              <a:t>SensorML</a:t>
            </a:r>
            <a:r>
              <a:rPr lang="zh-TW" altLang="en-US" dirty="0" smtClean="0"/>
              <a:t>、</a:t>
            </a:r>
            <a:r>
              <a:rPr lang="en-US" altLang="zh-TW" dirty="0" smtClean="0"/>
              <a:t>IRIG…</a:t>
            </a:r>
          </a:p>
          <a:p>
            <a:endParaRPr lang="en-US" altLang="zh-TW" sz="4400" dirty="0" smtClean="0">
              <a:solidFill>
                <a:srgbClr val="FF0000"/>
              </a:solidFill>
            </a:endParaRPr>
          </a:p>
          <a:p>
            <a:r>
              <a:rPr lang="zh-TW" altLang="en-US" sz="4400" dirty="0" smtClean="0">
                <a:solidFill>
                  <a:srgbClr val="FF0000"/>
                </a:solidFill>
              </a:rPr>
              <a:t>挑戰：將現有標準融合！</a:t>
            </a:r>
            <a:endParaRPr lang="en-US" altLang="zh-TW" sz="4400" dirty="0" smtClean="0">
              <a:solidFill>
                <a:srgbClr val="FF0000"/>
              </a:solidFill>
            </a:endParaRPr>
          </a:p>
          <a:p>
            <a:pPr>
              <a:buNone/>
            </a:pPr>
            <a:endParaRPr lang="zh-TW" altLang="en-US" dirty="0"/>
          </a:p>
        </p:txBody>
      </p:sp>
      <p:sp>
        <p:nvSpPr>
          <p:cNvPr id="2" name="標題 1"/>
          <p:cNvSpPr>
            <a:spLocks noGrp="1"/>
          </p:cNvSpPr>
          <p:nvPr>
            <p:ph type="title"/>
          </p:nvPr>
        </p:nvSpPr>
        <p:spPr/>
        <p:txBody>
          <a:bodyPr/>
          <a:lstStyle/>
          <a:p>
            <a:r>
              <a:rPr lang="zh-TW" altLang="en-US" dirty="0" smtClean="0"/>
              <a:t>從架構觀點來看數據標準</a:t>
            </a:r>
            <a:endParaRPr lang="zh-TW" altLang="en-US" dirty="0"/>
          </a:p>
        </p:txBody>
      </p:sp>
      <p:sp>
        <p:nvSpPr>
          <p:cNvPr id="3074" name="AutoShape 2" descr="data:image/png;base64,iVBORw0KGgoAAAANSUhEUgAAAkMAAAI9CAYAAAA5EXwqAAAgAElEQVR4nOydd5hV1fm279N7nTnTOwwzIEgTEwUUhUQSTUSNJRY0SFQs0diNnfwEE0s0GDUREtFPRRAVQbEEIaioCEMVRmB6nzlz5syc3r8/xrUyjFIUlKjzXNe+GPbeZ+21117lXW95XkU4HE4xgAEMYAADGMAABvADhfJIV2AAAxjAAAYwgAEM4EhiQBgawAAGMIABDGAAP2gMCEMDGMAABjCAAQzgB43DIgwlk0mUSiVKpZJ4PI5CoUCpHJCzBjCAAQxgAAMYwNeDQqGQfyeTSeLxOABqtZpEInFYn3VYJBa9Xk8ikSASiWAymQAIh8MDAtEABjCAAQxgAAP4WojH4yiVShKJBHq9HqPRKBUuarX6sD7roKWVzZs3k5ubi16v3+vIyclhw4YNaDQaAEKhELFYDIPBQDKZ3G95EyZMoKWl5YDPPZj7vgn4/X5+9rOf8cYbb3zhWktLC0OHDpXtMHTo0MNexyP9/MONr/stj2QfGMAABjCAARwZaLVaEokEqVSKUChEKpUilUqRTCYPu2boK4lWxcXFbNiwgezsbHlOp9PR09NDMBjEZDKRTCaJRCJSEOqr5uoLcV6hUOzzHoDRo0fzwQcffJVqHjaIuvWvY0tLC5MnT+bhhx/m5z//OQCPPPIIl156KUuWLMFsNn8vnn+4cbDf/HD9bgADGMAABvDdRiKRwGQyEQwGiUQiqNVqUqkUKpWKVOrwMQMdsh2rp6cHg8HAVVddxYMPPkgikeBvf/sbl1xyCW1tbfzsZz/j5ptvRqfTkZOTQ0VFBclkUgpL4u+KigpycnLQ6XTodDpWrFghz48fP56mpiYqKio4//zzOffcc79wX/9jf+Xtr4ympibKy8vR6XSccsop9PT0fKHslpYWnE4nI0eOlOfOPvtsenp62LVr1xfKKS8vp6mp6Yg9X7R7RUUFv/jFLxg/frys077qeSjvsGLFCnm+f5kAM2bMOOC7963feeedx4YNGzjppJNoamrab/kDx8AxcAwcA8f354Bei5NGo0GhUKDRaEgkEkSj0UMVX/bCIQtDVquVcDjM3Llzeeutt1i/fj3vvPMOc+fOBaC2tpZt27bR2dnJ/PnzueCCC2hra5P+REqlkra2Nq655hreeOMNIpEIH3/8MXPnzv3CfUqlkjVr1nDccccRiUR45ZVX+Nvf/kYwGJTXD6a8/ZVx1113ccUVVxCJRLj99tvZsGHDXmUrlUqGDBmC1Wpl5syZ8ne5ubl88MEHjBkz5gvlXHHFFdx1110H9Q6H4/nBYJCZM2fy8MMPE4lEmD9/PrfffjvBYJCNGzdy++23U1lZSW5u7n7r+XXeoa2tjccff5za2tov/V1NTQ2nnHLKAd/94YcfZubMmdhsNhYtWsQxxxzD6tWrUSqV+y1/4Bg4Bo6BY+D4fhzxeFxanBKJBDqdjkAgAHDYLSCKg2Wg3rx5M6eeeiqdnZ17nZ80aRITJ04E4KOPPuKdd97hlFNO4Uc/+hE9PT0sXLiQqVOnMmTIEKLRKK+99hrjx48HYMWKFZx33nlYLJa9yvT5fLz66qtMmzYNv98v7+v7t8VioaWlZZ9lHEx5/csA5H0Wi4VoNMqiRYv48Y9/zJAhQ75Q7q5du3jhhRcAMBgMXHTRRWRnZ+Pz+Vi0aBGnnXaa/P+3+fx9tUv/8/urJ/C136Hv7/qi//P39+5969a3r+yv/AEMYAADGMD3B0qlkkgkgtFopKuriz/+8Y/STBaLxQ6rE/VXEoauvvpqlixZstcipFQqmTt3LtXV1axdu5bm5mby8vLQarWkUinq6urIycnBYDAA0NjYiNVqRaPR0NzcTEFBgXS+bmxsxOv1Ar2OU8XFxcTjcXlf3781Gg2hUOgLZfTFgcrrX0b/a33ra7Va99s+oVCIhoYG8vPzUavV1NTU7KXGU6lUFBUVAXzjzwfo6OggNzcXlUq11z19y4/FYvus59d9B/H/2tpaEomE/I3BYPjS+/b17olEgqamJlwu15c+78vKH8AABjCAAXx/IHyDfvGLX7Bs2TLpZiPOCzPaYUE4HE4dzPHRRx+ljjnmmFRNTc1e50OhUGrOnDmpIUOGpC666KLUZZddlrroootSqVQq1djYmBo3blyqoqIiFY/HU263O3XOOeekKioqUhUVFalx48almpubU83NzamSkpLU8uXLU6lUaq9r+/q7/319cbDl9b/W3NycmjJlirzm8/lSkydPluUILF++PDV9+vRUf0yfPj21fPnyL5QTj8dTqVQqlUwm5fPq6upSqVQqtXHjxsP+/H21S//z/Z/Xvw33de1gv4Oo6+TJk1M+n+8rtX1zc7PsOwdb/ncRyWQylUwmj3Q1voD/1Xr9L6Lv+BaIRqNfOPdN4Jv6Tgdb7v9qP/lfrdf3DQfbzolEYq/7xJgRZYh/Y7GYvL8v7r333tRRRx2VikQiByWvfJ3jkH2GEokEwWAQlUpFJBLhrrvuIhQKsWnTJhQKBR0dHTzyyCOkUik+/PBDOjs7KSoqIhaLAb2SX0tLC2lpaYwZM0aGznV3d9PS0iK9xcX5vn9/2f+/anl9/5+VlUVOTg7PPfccqVSK1atXs2rVqi+UP2bMGN5//32WL18uzzU3N7Nz505ycnL2KieZTLJy5UqmTJmC3+8HerkTNBoNPT09MmwwkUiQmZlJTk4Ozz//PMDXfv7gwYOxWq1s2LCBVCpFRUUFxx57LM3NzXu9e//3Xb58OVOmTMHn8+332v7asP99B/v9+j9vw4YNWK1WBg8e/JXK/64dAl927tvGgeo1cHzxSCaTe2lfAdxu917jOx6Pk0gk5I72cLbt/r7dt/H9D+fzDxUD/ffbP/bX9oAkSVQqe0WNWCxGKpVCqVQSjUZJJBL4/X4ikche3EGHO2z+YPCVDG41NTUUFxd/4fyZZ55JXV0d999/P7m5uZxzzjnccMMN/PWvf8XlchGJRNBoNKSlpbFy5UpsNps0A6VSKUaNGsU555xDbm4uAOPGjcNms9HY2EhOXu+5JCmSpPb6u///BUaOHsXZX1ZeUyM5ubn7LeOvj83jzDPO5KabbmLcuHGMGzeOVL/yM7Oz+M97azlx4gn88pe/BCAtLY03336LkaNHkSTFfXPncOLEE7jppptIS0vjnXfekWHharWaxsZGxo0bh1qtlozdCoWCxx57jDPOOIMbb7yRY4455ms9H+DpZxbK6+KaQN/37l/PN99+C6PZ9KXv0Pfavtrw56edypKXlkizXklJCf95b+0Bf9f/eeJ3JpNJCncTJ05k7dq15OTk7FX+2rW99x3JifhwYq9JZoBJ4H8ayVQSxedxKP5gALPJTFp6OrX1dRQWFCI+X/+FQwhGYpHYF77W9+/zLMURGBKHs/8eav2P9POPNI7I/NHn+4uNQjQaRavV7kWPolKpiMViaLVadDrdXkX032B8Gzhon6F9IR6P89BDD7Fo0SJ27NgBQCQSQafT0dDQwJlnnsmTTz5JWVkZJpPpK/PEfMf7Igr+y6KpVCoJhUIYDAZ8Ph8Wi4V4PC7tnkqlEpVKtVcbfdff/1DxQ5cFfujf/7uAeOLz8a1QEgqHMOgN+Pw+LGYLiQOM7wPhUL//kR4/R7r+R/r5RxpHev5Q0KvlERv+ZDJJNBolHo+j1+tJJpMyZL6vL1B/zJ49m8WLF1NRUfGNbXoP2RVbrVajVCrRaDSkUincbjculwuv1ytNYbFYDLPZLIUC8eLAN7Mz+h+CAoXsCJFIRJ63WCz09PRIDYfoCP0/9Hf9/Q8ZR3o0f8Po+737L5LfFsFkql8j769OA9gbcnwrlESifca32UKPrwebZf/j+0A40Pjfb/85yKX8C3POV/j+/xP9dz/1R3mIdfiOzz/f9PpxoP4Xj8el6SsSiaBUKtHr9QB4vV7sdjvBYJBoNIrRaESr1X6zFd4PDlkYSqVShMNhYrEYCoUCl8tFc3Mzubm5FBcXU19fz3HHHYfNZqO7u3svCfGgJobv+lzc5xUFX0IoFAKQHaMvwZTwIZL4rr//oeI7PhkdLPqybPfFty0My773PTE5fpswfj6+w5+Pb4VSiUF3gPF9IBzs999H//mqZh5Rt68qtH1T/feQ63+kVUtHGt/W/LGP76/X6giFQqhUKlQqlbSEpKWl0dnZSSwWQ6lUSqVKX4ho4W8LhyVIX4Q1R6NR1Go1NpsNpVLJq6++ikajQalUkpWVRTgcJhKJyAZQKBQHHHTfdc2IVt2rMYvFYpJKPB6Pc8EFF/Dss8+iUqlkZ+jbkYTQGE9++45k/0v4rtvsD4T+37w/jkT/7+/fMoB9Q2jE9zW+1cr9j+8DOYoe6PsfqP98nfHzVb7/N91/D7X+yUOUZr7r8883PX8c8Psn/msGE07SKpWK1tZWTjzxRGkug//60sGBLUbfBA6LMCTMYVqtlnA4jMlkQqPRkJOTQyAQwOfzUVtbi06nk3ZzpVIphaL94TveFwkGgygUCrRaLXq9nkQigc1mY9OmTTgcDnw+n5SahflQTJCJROLQ1bzfdXzXO8ABsK/FRp7/hr+/eM6AOezrYV/je/Pn49vfs//xfUAz1AGef6D+ozyAauBQv/833X8PJIwcqP6HLAx8x+efb7r6B9P/RNSYWq0mHA6jUqnIz88nGo2i1+tJpVJEIhH0ej0KhUK603zbTtSHLH4Jx2DBCikmhEgkQkdHB4lEArvdjsPhQKvVotFoUKlUBzURfB/Q931TqRQKhYJwOIxer5eaNOh1shYqxC9Lzvp9hTAfiI6fSCSkgCw0h0qlUradMK+KdupLupVIJPaKUhS/gd72Fff3D98Uz+mrqRSOfKJu/b+HRqORdRHliHr3LVeUJa6L54vnqdVq2TfEfSqVSqqN+04IOp2OZDKJVquV7923HjqdToauiuiMeDwux51oMxHFIRId9nVaFPXpX3fRVweEp72xr/GtO8jxHY/HZT/r29dh7/7fd5EQz+m7oRRClkqlQq/XEw6H5VhQKpWyP/TXyou6iz4nqAAE8al4njBx9I2AE+NJvEPf/iSeK+4VzxFtoVarZduI+ojytFqtvCbK7HtdaBrE7/R6PZFIRI4LhUIh217ML2q1WrazCOsGZIqHvuMJ2EtDkUql9goRTyQSss3i8Tg6nW6vSOFoNCrrK54lnt23P4h26vuuov7imvgGfU1GQpsi2l2cE3UXY75vmQL95xkxl4o5TvRR8TtxiP4gyhCpMvaFvu8v8okpFArMZrN8jhgrsVhsL9Lkw8kq/VVwyMLQl/n+iAHQtzP2dSD8oarexXv39R/4oUOpVGI2m+WEodVqUSqVBAIBOdmHQiFCoZAcgGazGafTSSAQkMzW0DuRhcNhOQC1Wq38ndVqJR6P4/f7MRgMcrGw2+14vV5cLhd+vx+dTkcqlSIajeLz+fbarYhJWvDGBINBDAaDzKis0WikpsDhcBAKhejq6kKr1UptqUqlIhQKyUjCSCQiFwex6AjTi6iH1WollUoRDAbR6XRYLBZSqRR+v18KPyKhr8FgIJVKyWhFk8lEY2MjFotlLwdG0Ubifq1WS1dXl5y8+y56qVQKq9Uq20FM+EdClf2/jK8zvoWJQAi+YrFWKpX4fD7ZZ/oKTUKgFd+pv4Di9/tlnxH3d3R0YDab0ev1UoMfCATQ6/XY7Xba29sxGAw4nU65UAeDQYC9Fn1xzmAwEIvF8Hq92Gw2KYgIQTyZTMo0CpFIhEgkgslkkv1cqVTK8SPeTSzEXV1d9PT0oFarCYVCsr+Jd/H7/YTDYbmZaG1tpaCggHA4jNlsluOts7NzL0E/FovJRVik/BF+nH6/H7PZLE2dZrNZCgFarRaDwSADYPoLO33XN5/PR15enpy/xDhRKBSyLeLxOA6Hg0gkIoUQtVqN1+uVa6aYV5LJJN3d3ZjNZhKJBLFYTPaRSCQiE5ba7XYCgQChUIiMjAxCoZAsX7yLaAPo9V8VfcJkMhGLxUgkEnJeBXA6nfT09OB0OgmHw7KPi/cWfXd/OFASVo1G86X+Qn3H07eFwzab9fcqF9qivk6D/V/uh7i7FO0gdhc/dIiJSDjgi0GnUqmwWq2oVCqys7MZPHgw7e3tWCwWGhsbZZoSEcloMpkIhULodDpqa2vx+Xx4PB5MJhNms5m6ujoyMjLIycmhs7MTjUZDdXU1Xq+X9PR0Nm7cSElJibxmNBrJzs4mGo3i9/sxmUx0dXXh8/nwer10d3dTWFjIm2++SUdHB3a7XRKKxuNxGhoaMBqNlJWVEQqFqK6upqOjQ+5QNRoNfr+fjo4O/H6/JOVTKBS0t7fLCVSn0+F2u3G73dLM/Oabb6JQKBg8eDCJRIL6+nqsVqucgBOJBBaLhYqKCiorKykvL2fr1q3k5+cTiURob28nFAqRTCbp6elBr9fT09NDdnY2ra2tOBwOuVh1d3djtVppbW2lu7sbvV4vtQsD/feL+KrjW2jRxRwpFv2+GpFAIEDp4FI8Hg/V1dVEIhEpwDqdTjQaDZ2dnTIPYTgcJplM4vV6pUbGYrHQ1dVFNBrF4/Gg0WgoLi6mqqqKYDBIUVERtbW1VFdX09DQIE0Za9askQupVqslLy8Pn89HIBAgmUxSWlqK3++noaEBn8+HVquVQobRaOTTTz+lqamJ/Px8mpubpaDV2dlJWloaPp+Pnp4eurq6cDqdqNVq8vPz0ev1Ujhvb28nOzt7r02OXq+ntbWVzz77jIyMDJqamgiFQixdupRgMEg8HmfQoEGyPoDUBplMJrxeLxkZGQQCAYLBIEOHDqWpqYm0tDQaGhpwu93Y7Xbq6upQKBQ0NzeTk5NDIpEgLy8PpVKJ3++X4/W9995Dq9USjUZpbm5GpVLx4YcfYrVaMRgMBINBfD6f1I60trbidDqJRqO43W5CoRC5ubkYjUbUajVdXV14vV4KCwux2Ww0NTWh1+sxm824XC4ZiexyuTAajTQ1NWE0GlEoFOzatQudTic3meJ7A1IoFc/dsmULHo8HtVqNyWSioqKCtrY2/H4/NTU1pKWlSZ84tVqNVqslkUgQCoWkYHWg8dB3XPQ/hMvMl/q7fcvywSHro/qqOPuiv/DzZeGPPwRh6MtCD79uxMb3ETqdTg5Q0R4dHR1UVVXx4YcfYrfacLvdPPvss+Tm5uL3+0lLSyMUCjFt2jROOOEEAoEADodD7hLvu+8+zj33XE4++WTpsG82m3G73VI7tGvXLl599VX+9re/sWrVKubNm8dDDz1EXl4e8XicUChEXV0dlZWVNDQ0kEqlKC4uprOzk0QiQWVlJVdccQULFy7E4XCQkZGB2Wxm+vTptLa2kp2dTSKRoLu7m2QyyZAhQ/B6vfT09PDnP/+ZaDRKZmYmr7/+Ops3b2bGjBm0tbWxbt06CgsL5QJz9KiR/OxnPyMvL4/m5mZ8Ph8PPPAAjz32GOFwmMrKSmbPns2SJUtQKpU0NzdTVFREIpHg448/pry8XOZ92717N5mZmVL4Kisrk+rrQCAghc9ly5bx2muv8cQTT3Deeecxb948jjrqKOLxOIFAQGrnQqHQD2IM7w+HOr77anrE5lGlUqHT6UhLS0NvNLB582bq6+v57LPP6O7uZsqUKUSjUXbu3EllZSVms5nq6mpmzJiByWTC5XLx2GOPYTQaOfusX/HWW2/xwQcfcO+99wJgs9nwer1s376dzZs3s3TpUvLz81EoFDidTj755BOqq6vR6XQsWrSIIUOG4HK5CAQCXHnllXR0dJCRkQH05jv0er0MGTJEZiL43e9+h81mQ6VS8eabbzJ69GgqKytpbGxky5YtOJ1OYrEY7777LoMGDeKEE05Ao9Gwfv16MjMzcbvdzJkzh+HDh1NcWMRrr73GrFmzMJvN2O12Key9/vrruFwuysrKUCgUdHd389Zbb3HMMcdgt9vx+/2EQiGsVivRaBSDwUA0GuXWW2/lwgsvlOMZenNAms1mVq5cycKFC8nMzOwVQLQ6qVnes2cParWanJwcysvLufrqqzGZTCxevJh169Zx6qmnkpOTw6pVqwgEAjz77LOcdNJJUth1OBwsWLAArVZLTU0N27ZtY9q0afzkJz8hPT1dCiGFhYWsX7+et956i6KiIqmJslgsUgALBAJYLBYCgQBjxozhpz/9KV6vlwceeIApU6ZgsVhYtGgRGt1/tVrJZJLp06dTX1+P3W6nsrKS1tZWZs2aRWtrK7W1tVRVVaHX6xk2bBgGgwGVSkVDQwMmk0ma7IQZq7+bwpdhX0LO/+K8cViNc/39LuCL3uZ9rx9MNNn3AX1t3n3//l/sEN82gsEgWq1WmowsFgutra00NjayYMECLv/tZZSWlrJu3TpWr15NMBjE6XRyww03cNRRR6FSqXjooYf49NNPKSkpIRgMsmbNGhKJBK+99pqMYDCZTJx22mlMnTqVBx98kFGjRuF2u+no6KCtrY1TTjmF7u5uyXfhcDjIysriueeeY/PmzZxxxhk89NBDHH/88Rx33HF4vV52797NmDFjsFqt0iygUCh44IEHUKlUNDc343A4yM3Npba2llgsxp133inNbWq1moKCAhobGyksLGT58uUyOa7D4aCnp4empibcbjdarZZgMIjH4+HUU09l3bp1HHfccSxevJhbbrmFYDCI2WymuLgYr9cr/YTcbjfd3d2EQiH27NnD1q1bKSsro6qqivz8fEaOHMnbb7/Nfffdx1133cXkyZN58MEHOeWUU1ixYgUTJkygoqICt9uN0WikvLwco9EoTYiHNVHidxSHMr5FlFk0GpUmEBF0olKpcHs6qaio4J133sFmsxEOh/nwww859thjuffee/nrX/+KUqlk5MiRWCwWzGYz11xzDVlZWdjtdgwGAxs2bOCiiy6iu7tbmkfEQrd69Wr0ej3p6enccccd3HfffRQUFJBIJGhpaeGss86SGthgMIjRaOT//u//MJlMVFVVkZ6eTmFhIY2NjQSDQWbPni2Zhv1+Pzk5OaSnp2M2m/F6vbS3t1NTU4PL5UKtVmOxWKivr2fdunW8/PLL3H///RgMBj7++GOmTJlCQ0MD7e3tfPbZZ6SlpVFcXExWVhbV1dV0dXVRUlJCW1sbxcXFLFu2jKFDh6JQKKSWRwgDXq+XZDIpTcwvvvgiNpuNp59+GqfTybnnnovRaOT444+nvLycjo4OSkpKKCsdwvLly/nrX//Kk08+KcetMF82NDQwZMgQtm3bxvbt29m0aRM1NTWMHTuWnJwcybunVCr57LPPyM7ORqVSceutt/Lee++RlZXFvHnzqKqqwufz4XQ6Oe+88xgyZAixWAy9Xo9KpaKnp4dYLMagQYOIRqMsWbKEyZMnU1xcTGlpKfX19bzyyisUFRUxaNAgrFZr7/ik1zk5EAigUqno7OxkzJgxbN26FY1Gg8FgQKvV8uqrrzJixAgSiQThcJhgMCjZoa1WK2lpaXi9XsLhsHRlEK4N+0PfMSH+3/9a//NHCoeFZ2h/fkB9VWBfJWTz+4J9mQYHhKFeiEkllUphNBrRaDTk5+eTk5PDihUrGD16NDabTe5CzjjjDD7++GOpeo7H41x//fU4nU7cbjf3338/8+bNY+LEiXi9Xunr0tPTg1arpbm5mWeffRalUkl3dzdvvPEGS5YsIRAIsHHjRv79739z0kknMWrUKM4991wmTJhAfX09eXl5cpK57LLLpI07mUzyxBNPsG7dOtLS0ggEAuzatUuSjqZSKVwuF8FgkMbGRnJzc6XJ4uKLL8bpdLJz50727NlDTk4OY8aM4YILLiAajfLPf/4To9FIeno6W7du5emnn2b58uUEg0ES8TgWqxW/389LS5ag0+sZPXo0Tz/9NFqtlosvvphwOEx6ejr19fVce+21nHzyyeh0Otrb2znllFOkX8rIkSO58MILWbx4MSqViiVLljBixAhaW1t57733yM3N5YknnuAPf/iDdL7u6+j7Q8ahjm/h1yGcYo1Go4ywUalUONKcsg9OmDAB6NXGjBw5kj/96U+ceOKJpKen09nZSTwe54033qC+vh6Hw8HHH3+M19PFzp07+f3vf09JSQnhcBifz8fll1/OT37yE4YNG0Z7ezsmkwm73U5bWxt///vfpX+KVqtlypQp/Otf/0Kj0VBXV8euXbuIRCKEQiHq6+tpamrC4/HQ3NyM0+lk0KBB1NbWctVVV5FS9JoCJ0yYwMUXX4zNZpP+Nd3d3VgsFgYPGozP52PHjh08//zz/PjHP0atVlNZWUn1nipisRiffvopmzZt4rHHHmPbtm2cccYZlJSU4PV6+fOf/8yFF17I2rVrmThxIitXriQUCmG32znlZ1OlKT4jI4N//etfjB8/XmptKyoq+O1vf4v187Fkt9vp6Ojg0UcfpaSkBLVazebNm2lra+PJJ59EqVRy1FFHceqpp9LT08Nf/vIXXC4Xu3fvZtmyZVitVtatW0ddXR3bt2/n4YcfpqKigjvuuIOf/vSn0u9O+G+1tbXhdruZOHEiJSUlrFmzhnA4TEZGBg6HQ25ELBYLNpsNm81Gfn4+8+fPx263M2nSJCKRCIsXLyYYDHLaaaexdu1axo8fz9lnn43BZMTj8UhtcyAQYMuWLdx9990UFRVRVVWF2Wxm1apV7Ny5U26+PvnkE6LRKLNnz8ZqtdLQ0CCdsvs6pR9oDuivJe1vNjvQ777NNfKwCUN90fcFUoperocUKVAqSCl6w/1SCuTf32t8Hlqags9bISVzjYk2kPgBykYqlUr6CWk0Gmm/7u7ulqp5oSkRpJ3CvygrKwufz4fVaiWRSLB27Vpqamp47bXXeP311+WOxGq1MnfuXLlDGjZsGKNGjaKtrY1du3YxefJkWlpamDJlCvF4nKKiIjIyMrDZbKSlpdHS0sKLL75IS0sLZ555Jhs3bpST1IQJE0ilUmRnZ1NfX49KpcJisapKOc4AACAASURBVLBmzRo6OjoYP3EC6zd8wtatW7n66qvZUbmTto52Bg8ezP/NuY9ly5bx06mnMGrUKD788ENWvvUmOyp3AtDZ2cmIESPw+/0cffTR3HzzzUyfPl1Oms888wyPPPIIOp2ORCIhd/s+n4+//OUvzJgxg6lTp2IymbjgggukeUSr1ZKRkUFlZaU085177rkcf/zxPP744wBMmjSJDRs2UFVVxeTJkzn99NOls2cqlZImhx+6QL/XXNfPHwIOPL51hs+dUJUKEqkkgVBQOhgHQkHqGxtobm6mvb2ddevWUV1dzdixY6XP0PPPP4/D4cBqtXLsscei1+s566yz8Pv9xONxVq1axVVXXcX8+fO58MIL2bFjB9u2bSMvLw+bzYbJZGLHjh20trbS1dXFqaeeKjcceXl5HD1qJF1dXURiUbp9PeiNBvILC1iwYAGJRIKxY8ey9v33qKqqYtasWWzf8Sm79uwmPz+fR+f9lTvvvJOpU6eSk5PD/fffT2dnJ9FoFI1Gg9Vqxe128+ijj+Jyubj00ksJh8NceumlDB48mPPPP59FixYxdtwxTJgwgSuunNXr0KzX0eXt4uVXX8Hn83HDDTfQ1tFOdm4O0y+5mIaGBlavXk1KgQxUWLFiBYMHD2bFihVcd911jB8/njfeeIPc3FyGDBlCe3s76enpUjBUKpWcddZZ/OPJv3PSSSfx+uuvc/nll/Of//xHBlno9Xp8Ph8ulwuNRkNXVxdr167lnnvuobOzE7/fz8yZM/H7/Wi1Wl5//XWuvvpqfD4f0WiUcePGMW3atF6fsNJSRo8eza5duzAYDHg8HhwOBy+9vJTs7GxsNhvr16/nxBNPJCcvF4VKSZIUgVAQv9/PiSdNQqPR8Mwzz2C329m+41Pe/vc7GAwGenp65L/l5eWcfPLJfPbZZ4wePZqcnBzWrVtHQUEB119/PRs2bECpVFJeXk4oFCInJ0dqLU0mE4DU4otN7OEaP0cahywM9VUJf6nfEKm9pMH/pZcfwJGHiE4Si6zJZKK9vZ2//OUv7Ny5k0ceeYRf/vKXeL1eMjMzOfHEE2WOu8bGRjIyMrBaraxYsYIbbriBm2++mUmTJmG1WmlvbycYDPKf//yH+vp6Ro8ezYIFC5gxYwY2mw21Ws2oUaMYNWoUf/rTnwiFQgwfPlxG1eh0Oj799FPy8vJ44oknuOiii2SkjMfjkeYDm81GLBYjNzdXOm6WlJRgtVoZP348a9asob29nREjRvD8889TUlKCx+MhLS2NTZs2yWi4QCDAqaeeytSpU9Hr9SxYsACNRiMdPyORCA6Hg46ODrmTj0Qi0lFcCGIajYbW1la2bdtGKpWisLCQG2+8Eb1ez5/+9CfOPfdcRo8ezZYtW2R0WzweZ9OmTQwaNIh4LMYDDzyAQqGgtraWW2+9lYkTJ/LrX/9aOvgKgXQAhwaxqAiH9FAohMlkwmazEQgEZDTgpEmT6OjoYNSoUaSnp2O1WsnPz6esrIyrrrqKefPmsWfPHlpbW1EoFKSnp6PX65lw/HgcDgfHHnssmzdv5thjj2Xt2rVotVrq6+tJJBJMmjSJ008/nVWrVsloIoVCIU0mYtETZjen08nw4cPp6Ohg8uTJvPjii+Tm5lJWVobVapWOyXV1dbz15puceeaZKBQKTj/9dKxWK6+//jpDhgxh5MiRdHZ2YrfbUavVBAIB5s+fz2mnncYLL7zApZdeKqO1Fi9ezMyZMznhhBN6nYw1Gpqbm2WEZXp6OqWlpVRVVTFixAiWLl1KcXGxdNZ+6aWXmDNnDoWFhahUKjo6Orjnnnv4+9//zrXXXssdd9yB0WjEbrezefNm4vE4zz77LBMnTuSBBx7A5XJxxx13kJaWxtixY0kmk9TU1BAKhcjPz2fw4MGcc845TJgwgWOPPZY333wTpVJJUVGR1KJkZmby1ltvsXTpUl544QXuueceRowYwZ133onH4yGZTMr5RWiq3G4355xzDuXl5WRkZEiTt0ajQafTEY1Gyc3Nxefz8eSTT/L2228zf/58wuEw9fX1KJVKOjs7CYVClJaWotPp+OCDDxgzZowU4k466SR0Oh2ZmZl4PB5SqRRnnnkmnZ2dKJVKPB4PmZmZRKNRSWHQn4JjX9ifmaw/Dva+bwrfaEC/QqFA1Yd7RaVSEYlEMJvN0glONGrfRKaCK0P4k4iMt4KPQKlUytDKvrZ6jUbzBRW+MK+IZxsMBhQKhQzrFFE84vd9o0FEyJ/gUxCh2oKzIxKJ7MXzAr0OwSJsuy+XS/+6AjJE8oeOvtwdOp2OjIwM7rrrLn7/+9/zf7P/KCNItm7dSmdnrw+F2WzG4XBgNpv55z//yebNm7n11lu5//77+fOf/yyjy1KpFKeccgpFRUVUVlZy0UUXUVNTQ0VFBTU1NbzxxhsoFAomTJjAtm3bKC0tpbGxkWQySVtbG0OGDGHhwoXMmDFDqqNFJElDQwPDhg3D7XZz5ZVX8uMf/1iq57u7u/noo4+48eabqKiowG63Sz8QERny6quvcsIJJ2Aymdi2bRvhcJjt27fLcOI9e/YwatQotFotb7zxBo899hgulwvo1aKtWL6ceDyOyWQiHo+z7NVXeXrhQk4++WSee+45Lr74YjZv3kxFRQVTp04lGo1iMploa2tjw4YNnH766XR0dJBKpaioqODNN9/klltu4cEHH+R3v/sdW7duJRqNcvfdd0vBLxqNYjabDyqSZAAHhkajkSHlSqWSvLw8qqur5ULT2dnJ2rVrKSsrY8+ePfh8Pux2OwUFBZSXl0vfkrFjx+JyuRg3bhyJRIIHHniAf//735x3zrl8/PHHnHzyySxatIiTTz6ZeDyO3W6X0VtLlixh9+7d+P1+nn76abZv3y79RjQ6LaWlpVx//fVkZmbS2dmJ0+kkmUzywQcfcNttt1FYWEhXVxfxeJzu7m4p4GzcuJFfnX02u3fvpqWlhXPPPRefz8enn37KsGHDqK2tZezYsWg0GrmYC+fkXbt2MWfOHObPn09mZqY06wqtmUql4pZbbsFgMNDW1sapp56Kw+Hgueee47777pNh6iLqzO/3U1JSQnNzMwAvvvgid955J2VlZVx++eX84Q9/4JlnnkGv1zNo0CDmzp3b62S+dRs+n48zzjiD9vZ2rFardEYePnw406ZNw26309jYSGlpKW1tbVx00UVSC3vWWWdhs9l47LHHpCCxc+dOamtrWbx4sVxvnE4ngFw7hG9kLBajqqqKRCLBJ598QklJCQ6Hg3A4TDweJy0tjT179lBTU8OGDRsoLi6moKCAYDDIJZdcgl6vZ968eTidTi6//HK6u7vxeDxMnz6dTz75BLPZzJgxY1iwYAFPPfUUra2tKJVKdu/ejVar5dZbb6WgoACv1yvXYbFuH4zP0L7MZPBFn6Ejvbn6xtmN+vIJiI7c94OLBhU2cxF6LOzJ0BsK6fF4ZNoPIVCJHarg3AgEAthsNurr6xk7dixer5c9e/aQnZ0tPerVarUMcVYoFHg8HungFg6HMRqNkkdGRHoI5kxBGZBKpQiFQqSnpxMKhdBqtTQ0NJCfny+FKvGs/uRVAqKsHzqEsNmXMExEl6lUKvx+PyqVin/84x+sWrWKeDzOZ599xi233EJbWxtarZYhQ4YwZswYef6MM86gp6dHThgLFy4kkUiQmZnJmjVr+MMf/oDFYsFut3PFFVcwe/Zsfve737F48WJuuOEGTj/9dCZPniz5V4qLi7n77ru5++67mThxIldeeSW33347tbW1zJkzR/KbiIis6upqdu7cybHHHstrr73Ge++9RyqVor29nXA4jFqtpqqqio8//pgZM2awY8cOrrjiCt577z0+++wzsrKy0Gq1MrIjHA4zefJkRo0aRVZWFt3d3SxZsoTq6mrOOOMM6WMhHFs/+ugj1Gq1dKaMRCI8//zzTJ06VXKcLFiwgGQyyU9+8hP8fj9r165l0qRJklxt7ty5GI1GKisrueeee8jIyJDOsaFQSPLMDODQIOYLMZcFg0HpOxSNRsnJyWHq1KlUV1dTWFhIUVERTqcTm82GTqfD4XAQ/9w3LRwO88orr/DMM8+gVCqZNWsWrrR0mpub0Wg00t9ERFYJnq7p06czfvx4XnrpJX71q19xzTXXcNddd9HS0sKT//g7WVlZbN26FYPBQFpaGjU1Nbz//vuccMIJvPTSS7z//vvEYjGqq6vlPevXr6elpYXi4mJGjx6NSqVi4cKFTJgwQVJXPP7441x//fUMHz6cWCzGpk2bmD17Ng0NDezevZs5c+awZs0aLBYLW7ZsYdSoUfzmN7+hsrKSSCTCY489hkKh4LbbbkOn0zF06FAWLFjA+vXr5dgQARWjRo0iMzMTk8nEE088wdChQ6WW+bjjjuM///kP27Ztw2w288ILL9Dd3U1XVxeutHS6urrYtGmTDDqIx+OUlZVxySWX8NOf/pR3331XrgejR49mzJgxbN68mX/+85/85S9/IRgMyvXjH//4B6effroMTvD5fMRiMdxuN+3t7ej1ermmCD6l2tpaotEoXV1dkufJYrEQDofx+/04nU5aWlq46aabmD9/Pm63m4yMDLq6ukilUuTm5tLW1iY52NLS0sjKymLDhg2S0+jMM8/knHPO4d1335Wbw0AggEajIRQKyTVbq9XuRe3wfaLX+MaFIaGZEZoWm82Gz+eTDoKCHKypqQm73U5aWhq1tbXY7XY8Ho8kmxKDORgMEgwGpfpURGLodDqZ9dZoNFJXV0cwGKSsrIyOjg6SySQmk4na2lpGjx5NT08PPT09uFwuDAYDnZ2dmEwmWltbycrKQq1WS06Z9PR0jEaj9JUIBoMyekiEURcVFe3FE9Kf9VdgwGS4N8QuQ4QXKxQK1qxZQ11dHVVVVVx/4w1cccUVOBwO3J5OfjntdLq7u8kryO/tJ04Ho8eOwW63s/KtN3n77bfZULERrVZLKpVi0KBBVO76DJQKovEYGVmZ3H7nHej1el588UU6uzzccdedrF69mtPPmEZTSzM2hx290YA/GKC+sYFYIs7SV16mubWFW267lfzCAtZ99CFnnHUm/5j/FLfddpvk59Hqdfy/559jxsxLpXpfmL2qq6ulCaKoqIjTTz9dhsxmZmbS1dXF8OHDGT9+PF6vl9raWmlGEYRo0WiUFStWsGnTJq677jree+89HA4H6enplJSUEIlEGDt2LG63m6qqKnJyctizZw+pVIqJEyfKKJrrrruOhx56iAkTJlBVVcVTTz3F22+/jcFgQKlUMnv2bHbs2IFOp+O2224jNzeX9vZ2SR4nNKTfp8nwSED4XQnCUUEwKqJ8/H4/q1evluR4Xq+XnTt3MmTIEPLz86WJNRQK4XA4OOGEExg3bhyrVq3CZrPh8XYx9ec/48GHH+LGG2+kraOdnLxcXJkZ7Nmzh3UffYjb7cZkMRNPxJlz/1yuueYa3vvgfS655BI++eQTjjnmGMrKyqirq0Or1fLyyy8za9YsIpEIy5Yt4+STT5ZOtoLTZvDgwfziF7+Qjrd1dXV0dXVx2mmn8f777xMIBJg1axaPPPIIf/vb31iyZAkmk4msrCwikQiFhYVcdtllTJw4kXg8zogRIxg3bhxNTU1SixCJRCTrurAaCC2IwWCgubmZQYMGcc455zBlyhQ++OADtm3bxn333cegQYNwOBwsX76c7OxsrrvuOkmUev/99+PxeHjiiSeIxWL87NSfU1JSwt///nf+Om8etbW1jBw5Eo/HQ2eXB61eR3qGi3Z3BzqDHo1GQ0ZWJiaLGb3RgNXe6zReX92A3emgeFAJKBWc++vz6Onp4bkXnuetd97mtRXL6erq4te//jVWu03yDOXn53PMMccwcuTIvQgpBfFieno6OTk5aLVaPB6P9H3KyMiQpI0ul0tyOXm9XimQCs2k4EOKx+NYLBby8/Pxer3SYqPT6eQ8LVjHv2+b+W+F91pwFEQiEcLhsNTAiA8kQiRbW1slCZaYIGKxGOnp6TKsLxQK4XQ6sVgs1NTUSCIsvV5Pc3MzkUiEIUOGSCGls7MTnU5HIBDAaDRKD3oRtSGka6HxKSoqkmGYer2e7OxsfD6fpA3v6uoC/kvbLlSZRqOR6upqqUIWzMh9GVfhv8no+prifsgQPjF9UwAUFRXR2dnJI488gslkYvXq1axYsYKbb76ZTZs2UVJSwkcffcScOXN46qmnZGqTkpISrrzySiZMmEBRURE1NTV8+umn9PT0AOD3+xk1ahQGg4Fdu3bR0tJCUVERb7/9Nps2beKqq67ilVdeIS0tjYKCAiorK+no6CA9PZ3s7Gzy8/O59tprWbVqlYyOueaaa/jd737HDTfcQEtLC6FQiAsvvJDy8nIMBgO5ubmUlpbS0dHB7t27ZX8wGAxMnjyZlStXSo1APB7n97//fS8xXTKJ0WTi6quvlprGTz75hHfffZe2tjZuvPFGSktLKS0t5Y477uCkk05i27ZtHHXUURQVFXHaaafx2muvsX37dmpra/nRj34k/bO0Wi2jR49m3LhxJJNJgsEgV155Jbm5ub3jMxTiz3/+Mz6fj+7ubn7/+99jMBi4/PLLOeqoo4D/shIPCPSHBhE6LZxUNRoNhYWFADQ0NBAOh3G73aSnp0uiT61Wy8aNG5k2bVrvbl+lIjc3V2oUCgsLWblyJVVVVUydOpUFCxZw1llnsXv3btrb2yktLSUcDlNVVYXFYsHhcEgt/Pnnn88jjzzCAw88gNPp5MYbb+TnP/851113HdnZ2Xg8Hs466yxp3iotLSUvLw+v10tNTQ2BQIBwOIzL5cJisbBz507a2towGAxMnDiRnp4eAoEARUVF/OhHP2L9+vWSGPXss8+W7hE7duzgiSeeoLKyUrpGiMjNzMxMUskk1157LVqtVpKdigi4jz76iFAoREFBAXa7nSVLlrBp0yY++eQTMjIyaG1tJZFISHOxy+Xiuuuuk74x9fX1qNVqJk+ezPvvv8/zzz9PRkYG4XCYd999F4fDIfNqCVOPUqlk9erVkulekCBWVFQQj8fJy8sjNzdXmtsTiQTNzc24XC4mT57MxIkTSUtLY+vWrZjNZjweDzqdjmuuuQaTyUReXh5utxuDwcCyZcvo6ekhLS0Nu90u+4eguwiFQmRmZgK9/EkdHR24XC6sVmtvqpjP/ZJCoRBut5tt27bJb9Ta2iqjSIPBIMOGDSMzM1My74sxf7A+Q98lfOMrsVDNCU1QKpWSIZHr1q1j7NixKJVKurq6JAGc4LkQgzscDlNTUyOJoFpbW2loaKCwsJAtW7ZgMpkwmUySD8Htdkuhy2AwYLVa5SC0WCzk5ubS1NSERqPBYrHw8ccfM2LECMnDIExmWq2WpqYmYrEYDocDjUZDWlqa9Luor68nPT0dgJaWFrKysvD7/XKBF52lv4P596kDHSqEX5jIL5SZmUljYyPnn38+CoVChr3fe++9cnJ94IEHKCsrk7b59PR0Wltb8Xg8krCura0Nr9fL4sWLSU9PJxAIkJeXJ8PkxY7VZDIxdOhQpk+fzvr161Gr1Zx//vkYDAaGDRtGQUGBNHe+/vrrvPTSS4wYMYKrrrqKzs5O5s2bx7333kswGJTCxJgxY+Rk6XA4+Oyzz6iurubmm2/msssuw+v1ypQYYpIxGo0UFxfz9NNPM27cOMLhMCtXrqSgoAClUskHH3zAE088wbRp07j22mslQ+/gwYNZsmQJCxcu5N1332Xq1Kl0dXVhtVrxer0YDAZmzZpFRkYGt9xyC8OHD5cC/NVXX01aWhplZWX88pe/xOfz4ff7QaFg5syZDB48mObmZmw2G36/n+zsbMkgrFarB5yoDwNEtnulUilN+R6PR/rJCXK/qqoqFi9ezMUXX8wHH3xAV1cX48aNw+fzodPpJMN6VlYWLS0tOJ1O6ad2/PHHM2HCBDZt2kQkEmHUqFHY7XYmTJjA8OHDyczM7I1iMhp58803mT59uvRV+3//7/9x0003UVNTA/TyIk2ZMoW2tjYcDofUwu/cuZObb76Z3/72t73UD59r81OpFBaLhfLycpxOJ//4xz9k329paeHqq6/GYDAwc+ZM6Qwdj8f50Y9+xIUXXigjSp1OJ0ajEYPBwJ49e/jNjBlcddVVqNXqXg1vZyelpaX885//ZO7cucycOZOjjjoKj8fDiBEjyMjI4PLLL6eqqoqlS5fS0dFBVlYWgwcPZurUqVKL39nZyeOPP05HRwcWi4WJEycyYcIEjj76aBKJBOvWrWPlypVyvELvJqu7u5vs7GxJO5BIJBgxYoTkMtNoNAwaNIienh6i0Si/+c1vcDgcpKWlMWPGDMLhMAUFBeTn59PS0iLb7uijj6alpYWuri7MZjO7d++W5jwheAr+KYC6ujpisZjkOHv//fdZsmQJ99xzD8FgcC/zmoi0E2zXIoqstbWV9vb2vdKOiPYR3/X7uBlShMPhQ45uv//++1m6dClbtmyRjaNUKtmzZ09vyOjnqnSh6bHZbGzcuJHp06fz4osvkkqluOWWW5g9ezbl5eVyF9DQ0MD69euls7MIq/b5fDQ2NvKHP/yBX//61zzyyCMMGTIEpVLJwoULWblypSSWS0tLo7Ozk/T0dDweD8FgkLvuuovBgwdjtVpZuXIl//73v5kzZ45kdNVqtWRlZdHY2EhWVhaTJk1CoVCwdetWbDabzFEzc+ZMnnvuOW6++WYuuugiTjrpJHw+H2azWTrGiQVDtIvQCg0dOpQdO3bspWr8PnWsg4XIP2Y0GuXgzsrKIhAIEIlEcDqdVFZWMmLECLq7u+nu7qa0tFSG6PZNTNrV1SWZlUVOsi1btpCRkcHgwYOprKyUXEBiMBuNRmKxGE6nUzotBoNB2traJN+L0+kkkUiwevVqysvLSU9Pl4y3gulW2O2NRiPJZBKfzydzBNntdpnKQ6vVYrPZJBFca2srRqNR3ivyJ5lMJhwOB6lUb96xjo4OHA4HLpeL9vZ2ksmkzCMlfAsEe7aIdBN+dPF4XBK4JRIJ0tPTpRNqW1sbBQUFMopEUBXo9XqZiiOVSmE2m+ns7JSRT8IH7ofYZ/cHMe4PdnyLhUbkmFIqlXKR8ng8JBIJ6T+XSqVk39DpdHR3d0ttuxBwBa/V1q1bycjIwOPxMHr0aGpra6XDtNBim81mAFnme++9R3l5OVqtVjI9i2zignTP5/PJ1CFpaWn4/X4cDgednZ309PRgMpkoKCigubkZs9lMfX09er1eRjx1dXVht9ulH4vFYqGlpUXmCBRUGC0tLVKj6nK58Pl8tLS0SE1WXV0dWVlZ2Gw2Ghsbpb+pEAQjkYj0qxIuECaTiUAggNvtpry8nKqqKun/I0LaBRO4RqORvqUZGRloNBr27NmD3W7HaDTKci0WC83NzeTl5cnUPXq9Xj5L5HMTDPsGgwGfzyeJL8WGSUQBGgwGOYe0trZKbY5Go0Gj0eByuWhpaUGn00nnZUH26vV6JX9RX19X4dMoAlREoFJHRwd6vV7mIBPuHeFwWOZuM5vN0iQnhCGhDeubKHZfUPSTLoRpT6fTUVJS8oWk1vvC7NmzWbx4MRUVFd8Yv9m34kAtJl6Fojf31Ntvv927A+rspLCwkD179pCWlgYgO6Db7eaYY47h2Wefpa6ujgkTJrB06VImTZrEmDFj0Gg0fPLJJ0ydOlXmW8rIyECpVMrQ4VAoRGNjIyNHjgSgq6uLhx56SAozIgLi+OOPx+fz4XA4JD+HSPInaNKrq6uZN28ev/rVrzjnnHN4+eWXOfroo9myZQuFhYVUV1dLts6SkhLJRbEvHhL4YQo//SEGl7BBi6zGgovE6/VSXFwsVbQul4v6+npJJJaenk5NTQ0ajYa8vDwSiQR79uyRE01xcTFGo5FwOCzbXvCIaLVaOjo60Ol0ko5/x44dABQUFEifjfb2diKRCJMmTSIUCtHd3Y3RaCQnJ0c6p7rdbpm5W61Wk5eXJyczYaZNS0vD4XDQ0NAgzcD5+fnYbDba2tokQaTYwVVXV0uNp3g3UaZKpcLtdsukkpmZmbS3t5NIJEhLS5O7OpFbSESSxWIxotGoNDcrFAophIXDYQYNGoTH45HkfGJHWFdXR25uLsBAktbDCJEgs2+whfiuYlEXubfEjlxw0IigE5Eq4rjjjmPbtm1kZWVJmgfhzDts2DBaW1vp6enB4XAAyDlZRHIOHz5czoHNzc2kp6fLPt3W1obH4yErK4tEIoHRaKSlpaXXT06rJRAIkJOTI4UE6J3vysrKcLvd0s8yIyODeDxOVVWVnOeFr45Wq5XPF3m1hDlLr9dT9HnePxHO7vV6CYVCuFwuPB6PvMfj8VBeXk5tba1MWutyudi5cyeZmZm4XC7q6uqkpqmpqQmn04nVasXn80khIC8vj0gkIhM4C+fp1tZWXC4XJpNJCooiAbQglezLrO9wOPB4PDKVkGCeF3Naa2srmZmZMnWQ2MhZLBbpJygEke3bt5OXl4fJZKKlpUVyrImcZSKpa0tLi/QZEmtbKBSS5jchsAm/IdHuKpWKzMxM6fMajUZlmhVh4heBQAdDuvhdwjcuDAl7qphAU6kUS5cupaioCJVazaJFi1i3bh0ajYZHH32UtrY2hg4dSiQSYdiwYYwcOZLq6moGDRokB8OsWbN6nbhiMbQ6HS+88AJPPfUUTqdTqvPfeecdcnJy2Lx5s8yavGXLFpLJJEVFRZhMJv74xz/y6aefkkwmefnll3n00Ue54IILehvmc/OF0BoImvvHH3+cnp4eli5dyogRI+js7GTZsmWcffbZbN68mSuvvFLanvdFzy92ViLk/4cMsaj2Vbm63W6ZIqC5uVk6ZZpMJrq7u9HpdJSVlREOh6mrq8Nms5GVlcW2bdvIz8+Xu0AhVAlNSUFBAX6/XzrHa7VaOZGVlpbidrspLS2lBJoEBAAAIABJREFUtbUVgLa2NhKJBBkZGTKCQuwazWYzlZWVlJWV0dnZKW36IsliX/6P7du3U/Q534jgE+m7yw8EAlIYERE+kUhEJpUVi5XY1YudleBFqa2tRaVSYbfbZYSkEH5EvQVXUTAYlAtvX388l8sloy/tdjvJZJLy8nJisZgkawuFQrKc/hPjAL4ehM+g+EbChATIRbWyshKbzYbRaKS7u5v8/Hzcbrf0MRL+cm1tbVJDqVD0JgRtbGyUzvnQ6+MoNIrNzc1SyyEcZX0+H2q1WgrR6enpbNiwgdLSUsrLy+nu7pYCQ0FBgTRPi+S+7e3t0jQmNpbRaFSmwdDr9VKIUigUUsMhIpO6urpkXxaaIqfTSXd3Nx0dHdhsNkkwKjSWgndHCCBOp5P333+fsrIyucGJRqPSjUGn08ncb6FQSCZyFVoKo9G4V6SziPQT7hMlJSUydY+Y43U6neSIErxfsVgMg8FAS0uLzPclNm5CGyjmASF06PV63G43eXl5MuJPaMTsdjvFxcWEQiFaW1vlhk+YuEwmk8xXNmjQILq7u6XfoqiL8M8SQqhCoZDzj1ifBVO1SBqr1Wol+7QY/99HHDoDtWLvo/95peK//kLiqKqq4swzz5RSeXp6OmPGjCEUCrFx40YZsin8ixobG1m5ciU1NTWcddZZzJo1S/LETJs2DZ/PR05OjlQ5dnd309raSl1dHenp6Tz88MPMnDmTcePGsWzZMplBeNasWZLWfPz48dxyyy2S6Ezx/9k78/ioy2v/vyczk9knk0z2nUCCiIKgIFRRXHCt1yqIWtcuttZWRe1GW1v16hVtf1bbau1VqvZir11Ubqu1uNQFFdxAuSAgxADZk0lmMvtktt8fcB6ejGFpe4Eic14vXsmQme98l+d5znk+53M+x2BQxLTLLruME088kfHjx3PnnXfypz/9iVWrVnHDDTdQVFTEwMAAX/jCF5RKp9vtViWIos0guylRI5UqKkANVN1p6Wq/n2YT/SmpUjCZTLjdbqLRKBs3bmTMmDFqxySLqSB3UtlUUFBAZ2enEgaThpfJZFJxhUTbRxYbr9erUBGj0agCINk5SUVPOp1Wpaq9vb1KYDEajVJVVUVnZ6dqcSFBS1FREdlsdsRuVe9O7nQ6lUDi0NAQZrMZj8cDoOBsWYglTSUwNexMLRoM27tpV1ZWqv5FmUxGfb90mdcRAIvFoqB3cWJut5stW7ZQXl5ORUWFkpaQxrZyX0QOQhxE3hixoZEgt6CggPQOpFPGtaTDpKgilz+otzcQNC4Wi1FUVKTUmru6uhTBVwTzRKNLnpPBYMBq3a5qLWkMqTIqKysjmUzS3d2t1inRixEpEDlncdCxWIyWlhYAOjs7ge2NXgFFupUxKhxN6U0mY8/lchEMBpWekCBekgIU5KG/vx+v14vf71fCfuKczWYz5eXl6n7Kd0lwJWr0sB3xP+aYY+jr6yMSidDQ0EAikVDzQdYT6QEnCJjMH+GS6rwnmZOijg87N8ySUpaUuZDZ5Ro9Hg8FBQW0trYqjSBJbUkaHVBIUmlpKYlEQjVGrqmpUaKUIovg8XjU3yW4k7J7q9VKX1+fQrYFnRoeHlbFQNIDT1Brp9OJ3W5X3CS9GTOgNlUyxvY2q5HOZhQp3mw2YzAWkMqkKUinMBXulNuR9VafV/sbfd7nyJDsduT3TZs2MW7cOEWSPuOMMxQJbs6cOTz66KNccMEFjB07Vk3Kmpoa7rrrLr7yla8wPDysBqVMOuF/pFIpent7mTFjBtXV1dxxxx089dRTNDc388tf/pKHHnqIv/zlL2rQCSFu3rx5bNu2jYsuuojDDz+cZcuWkc1mVfqsrq6OYDBIIpFgw4YNtLa2cuKJJ/Lwww8rrZXbbruNeDzOz372M4Uo6R2pJQctFXRks0ydOpXg0BDGHdcSi0bBYIBsFovVSiIe3/76U27K0WezGHaQitPpNJl0GvMOsU2yWdgxCbM7HLGhoIBsJjPiJzDi/wDsDgfRSARg+/GGhzHscOqyG8wVA5PJns1myWYyWG024rEYJrOZVDJJgQQYqdQnzqtAnKNw5XYEvekdDusT7zHs1JySVJ6cwx6Djh33TO5hNpPZOWayWYw7AsNsJkPBDr4PQCqZxGqzqR11OpXa+d5sdvv93n4zPvGVo0lFHNKWzapxZdGQneZx43DsEJhVXItMRo0hYOfYkXu+Y73IZrNk0mkKdgSeRqNxxPgx7AhaZIzI2CPHUenfV7ijDF2fH6YdpdXbP7qzMgp2PX5HvN5xvqP+fYeYrhxLvtNoMqn3yvw2m80kh4fV3/RxO+p17bhfct/1eZ3NZHaun4BlR7WpzAG5LvmMzItUKvWJ+ST3ZMScyHlu8mzknGXTIHNseHiYMWPGqNSgevbasUY831HWE6PRSFJQGcNOvTuDwbBzndzxd/26zGazug+GHZ9xu90Eh4YwCdoeCKj1MJVMqmcga9Qnrl/LdOxN13q5DuOOdV1ScUktW6RvGg7UmrLPg6GCggIF5RUWFnLkkUfywx/+kM7OTmLRKA8//DBnn322gg3nzZtHe3s7RxxxBOFwWKE4V111lSptXLx4sYJen376aerq6rjpppuUSJm0aVi9ahWvvvoqTU1NSqQxEAgAKMLguHHjWLlyJR0dHfzkJz9h1apVamfy0UcfMWXKFEpKSshms3R0dHDxRRex/PXXueuuuzjllFOYM2cOU6dO5fvf/77SQXI6naocWnY4gUBAMfkLCgoY09TE448/jt1uH8FhkShZdHI+7TouI4KOHZNCdqe6GjiMRMt0vSZZuPT0Qu7/CTIiu3LZCYvtKhiCnYu6nJ8E3/r/6SkjPbDRv1O/RjmuOD75/r93NyTXJeelkxx1KF6+MxaLEY1G+frXv87dd99NU1MTwWBwBJognbn1e5K7QOWDoO0mEhvxeByr1Uo4HGZ4eJj58+fzu9/9Do/Ho3hBMq5F0kMqp2Qc6Y4UGPFcRXpCVO9l7AAjPiv/cseUaLHJeMh1QjK3JF0tY0l3ePr8ktf6OMh9n/yfzMXceaOr8+9Jfy13furHl3PVjynjGBgxL/T36uXhKqjUNiK7GuO5lAf9vgixXTg4drudQCBAb28v8+bN4/333we2zzNppzHaGiiWiwjnck6lqEj0lmRMyjiR5y4WCARIpVJcffXV3HPPPTQ2NiqlflkzRnsGufdCP+fdWSaTUQKiclyn08k777zDRRddBKAaAo9GKdmfts+DIaPRqJQsrVYrra2tPPDAA3z00UeYzGa+/e1vc/PNN3PRRRfx0ksvMWfOHEVKLS4uJp1OM2bMGL7xjW+oAOSqL1/Fj275EX/84x/5/e9/rxYkqXg54YQTuO+++7jr7rvp6OjglVdeYcyYMWzcuFHliru6uvjVr37Fl7/8ZXp7e/nKV77Cr3/9a5WX7e/v55133mFwcJBzzjmHYDDIG2+8wflz5zJmzBiGh4d59tlnee211xhOJPjGN76By+VSpaMChwsCJcQ6qe5pa2ujvr5eLUzt7e2KXGgwGFTrhkOJZK2nDIARaQbYOfH09if6wqVPUH3XpqcqZZEUBzXapNZTGPp3ymIkzzV3d5T7/bKQySKV6+x0ZXLdcenfu6fnrzsASSXKMXREQoIbi8VCUVERb61cSUtLi+Jb6Ncr6uufNh2RfWHhcFjpqEnqxmAwsHHDBuUELBaLCr7T6bQqPZdANhcV1F8DKoAQFWMpxdc3Svr4Hy3wlvEg41ecsB5E5AZD+tiH0YMh/Tzlu3SkSa84lHGl/02vThKkVkdlcgMuMf27pFWT/n1CN9CpB3J98rvOk8ldP8T2tDnRr12ekwhgStNkl8uluImyros+ksPhGBGE5R5TAkg5FxkzekAr40B+ypojx43FYurelJaWkkqleOfttxk3bpziTkpaXtbI0QKvXV337kzugWwWRAvq8MMPV/pv8gxzg7BdBcb7yvYLMiRRajAYpKGhgfnz51NSUsKZZ55JV1cXV199tUKPpkyZwrp166iqqgLg448/5qOPPuLtt99m27ZtXHPNNapX08yZM1myZAk33XST4m6kUimef/55SktLOeuss7jjjjuYPn06EyZM4M033ySdTrNt2zYOP/xwbrjhBsLhMC0tLZjNZj7++GN+8IMf8O6779LY2MikSZP4+c9/ztSpU6mtreXZZ5/loosuUqWsp512GhMnTmTp0qX893//t1KwzmazI6QA0um06pVTU1PD4OAgZLMkEglCoRBer3eEsJiU0h4Klrvz1Ce7vpDLT1kgcj+bG0DowYUgbnpazG637xZ129XOR75TJq98h37+ozkLPUiRY8vf/5mgN1e4UzgngEITxAFK4BMKhSguKSEWi5FOpxV3Sbhy+nFzn0HeRpoE2XLPZe6XlZePaK0gKLEETRaLZcQuOBfNyUU/dKRZKi31IFpsNJRBxoQEQPpzFX6dPjb1QB74xFqkv9bPWw+Wcq9LzknGqvy/jtzq82pvxWgF6dGdaTabVeXpEjTm8rckeJHr1+fnaAhNruVuxoTzZTAYlIp7YWGhmlfDw8O43W41x6TqU29pk7t+iMnY0u+5fm7C9dLXITmWjBdAzf9wOEyJ16s4RvIeCdr1sbyr+b+3wZCgcaWlpUpsOXds65tdffzu7wKj/cIZElEoKZ2ura1VhKr6+npeeuklnnvuOb7yla+wevVq/vu//5vf//73dHZ28u6773LqqadSWVlJZWWlEiCbPn061113HQsXLuTGG2/k8ssvV6XL1dXVzJo1i/7+fr761a9uv1CTifPOO4/ly5eTSqX4+OOPOfnkk3njjTd49dVXaW5uZubMmVRWVhIMBkmn05xzzjmKGLtmzRqampo48cQTlS7EE088QWVlJdlMhu9+97t0dHTwox/9iPLyclU9J80CZdJt3rwZl8uFZcdCKZOjuLhYVXXoTWg/7ekIfQeSO/lyr393zkIn9crv+kKoBw06hL6r+5ubhpMFTFAhUXHN/Yx+jrnBVq6jGi01lnuNe3r+ubtd/bVcq8DoEnDL7tTn86kyW0Fv9Weg39PdpcwOZZOxJ4GPNCuNxWL09fWp9j2ibQU7d/wS9MPI5y6v9TEuKIYgIKNx3Xb1WkcfFTdmh8kYy9WM0lGbXSFCOlqa+93673JsmT96+k1PoeXO1V3N99zgSp+Pci3y//o9GA1l0gPK0X6Ohhjr5yHPSb5T+E+SAXC73Uq6YmCH/IaOxuR+f+456ClM/RmOdh25v2ezWQKBgCJYSzWuIDKBQEBVzok/lrUiF30fbc7n3p/RTMZbJBIhk8mowExH5WTdkWPmbnr3l+3zYEgQIavVSmFhIT09PTQ3N/Phhx8S2tFjpbm5mVNOOQW3283999/PokWLGD9+PNFolAcffFCJ8T399NOsXLlSlbmbzWYWLlzIAw88oJCljz/+mOLiYjKZDBUVFYrJPzAwwNFHH82VV15JS0uLKuOUSqCbb76ZWCzG66+/zsqVK/nsZz+LyWRixowZVFRUUFVVxYQJE6ivr6e9vZ10Os2FF17I5MmT+c53vrO9X1ZtLb29vao0VdqHSJomGo1SXV2tUhoul0upJYsehghmwc5u7p9my90N6MEH7GxomxtA5O5G9d1SbrpATIfedxWo6OelH1d3FrnvHQ3e1r8vdyc32q5zV4vKnnZeueiY7iglGNc5J5lMZnufN5+PqqoqVSUiY1GQzF2dUz4QGmlyz0RV3Gq1YrPZCIdCNDQ0EA6HyWQyuFwu5WykgANGPt9dPWsdRckN/PdmfMDOMSdp41xOWO7mQ0eIxHJTRjoSId8x2utcB567489FSveEzuTOJT2lN1qgps9H+YyOIo2Gpu3uO/X7Azu5XRJ0SYAh9AjYLmlRsEPOQsruc68799hybXJuueuIvi7lXof8n16dKuteRUUFgzuEiOWcHQ6HQi53FwDmnuee1oNsNqt6nsnYk+pISRtLRudAt6baL98uF1lQUIDZbKa9vZ0pU6bwzLPPKsnz/v5+7HY7d955J11dXUohtaCgQJVuXn755dTX16u0Un9/v6oaE2GwhQsXEolEVBNWv99PZWUlTqeTl19+mbq67Q0+Kysrqa2txWAwsGjRIlpbW2lqamLKlCk89NBDqiliTU0NXV1dKue5YcMGiouL+eMf/6hafIiI2eDgIF6vV5U0mkwmRZoWFVG/369SNuFwmGQyidPpVBCq3+9Xu0z49DsfgVFloZcdiUzS0RYB3WQHqwc4EhDIZM3lZ8gOe1d8gNHuud47Td6zOy5F7gKrHzc34Mvdhe3uPEYzuU5ZYOV8UqmUIvRns1nlBB0Ox/aKRYuFQCCglKaFLyD3/NMeiP9fmHAzpJGlkGcLd5BjQ6EQw8PDeL1eMpntzZ1F/8lms40Y77tDQ0UXSgIqnVezK9MdtB4IiGP6RLUUn+S1wU6EU1WNaa9zCcSwa+RIvx45v1yUSJ+r+rFy55BctzhXfdwCiqOln4MeJMixc6U99Lmp399dzUVx6LLhkJSd8LMGBwfVxlefo/o6ot8v/fvldwlQcs8zN0jWz1XnK0r5v6TApFhCNJDS6TRut1sdV+6pnir9Z0yXERBpFFEy1/mcejA0Ghl/X9t+U6CWh282mzGZTPT19TF16lQlHlZaWko0GqW7uxubzaZ0HhKJhLqJkydPVlouspuVPkw+n0+1KhCpd5/Pp/pFJZNJmpubSafTVFdX43K52LRp0/amf9ms0lex2WyKYCjd7EV1NZlMUl9fz/DwsGqaJ8GO3W5X1ytcjGQyqQaw7AYlZWYwGEakaqRHDIxk1+/PwXAgTN8h6nlveb03JoJgem5d/k83/Xi5efi9/Q7dUeTuZHLPd3/DvLnfJ8hQ7kITiUQwFxYSCARUY2GZV3J9h0qa9v/CxAnJ/I5Go2SzWaU6LvdXHKWsM7lBx54sd9zt7Wdz07DiDGW86H/Xx4n8PXec66/13/eEHMmc0wn7uTbaOe3ORjtHWW/35ji7uva9PQeZWzonsb+/n4KCnW1VRDkcRq5VEhTpBHudY6unFGUDl8ls1+2RlJPMcQmQ5Z8cQw+M5L4Hg0E1/4XSYTKZlO6YKH9L9aHcU7mWZDKpvlOuRQIoo9GoxC/1YMpgMCi+UCKRUACHcDfl3unPf3+vPfs8GMqNrPUKGhm0EsHqEbHOmN9ddC75TafTSSKRwLlD10OgOYnQJbhIJpMj+j8JXC3noO9M9HymnLPkeUeL0vVrFrRDXutpnlwEZLT0i36/8pa3f9RGC2j0sSgNHnMRrHwwtHeWv7+HtunoWy7XRXxI7j8Y6cskqEkkEqpXopTdS8Nwi8WiWmT4fD5cLpfSr5MsSCgUUv7N4/FsT82NElTkjk/xl4KwSRm8+NKhoSEqKioUsBGLxZQkTF9fn9pQCe9IkE+pSpP7JD9zYwD9Xh5I22/tOEaDStPp9Ig8pR5g6PoPuVCvfmMlehY0x2w2q5QU7CxL1cupYacYpF5JASiVbHWDdCE6dpaN5l6THrTo+fbRJoA+GHRS5Wj3Lr9Y5u2fNT21kLsw6zu/0XhM+fG3Z8vf30PX9BSXIBviM/RUWDa7XbRwtHSf+C8YSRuQKsV4PP4JiRpBiKTVUG9vL+Xl5YpuIvILuWnJ0can/K4jTBIUGY1GqqqqVE844b4ZDNt7KEpDX+FGBYNBgsGgCqRGG9/69+s+fjRe1v60/cZY0gOY0QiAo0Wvu+JU6DdQ/l+ia8nJShCkQ53yoIXIpUetelAigYwEPvI5GeSwM9+cC0Hr567/1P+WiwjpgyL3WAc6Ws7bp8dGW5hyd265782Pv723/P099Cx3Hdc3/6M5+NFMfI2ky6Q1k8FgUDpE0kNOWpdYLBb8fr8qFrLb7UQiEdUuSM+s6OeaawaDYUQpfTKZVBVwolMmGRKLxUJnZ6dqUCv0k3R6ewNpQYtisZiSlMjNbIyWBRnt9YGw/YIM6ZZ7M3SV1dxoEXYiMPrn9MEmD1uiaL3EUd6vf15QIJ1AK+co5yIwoXB3dMJgLtyXe125172rh57LF8idOKMFSHnL299ro42r0WxX6dhPO2ftn7X8/T20TdB9vQBkNMtNB42WKdGPJ75IuD4i1WC1WlURkMvlorCwkNbWVurr6xkYGFD9vcQX5qaicsennK9OsBcfWVBQQElJCdu2bcPpdFJUVKSkYILBoHpfaWmpavYaCoWwWCyfmBej/b4n37a3weT/le03zhB8Mm8uD0sIxXq6TC8j3RXUJ6YPIF1jRmfn64GP/n9CbNSJWzonaLRBrueG9fPIRXpyrzt3EOyKN5A7UfKWt3/UcsfXroL23M+M9tm8fdLy9/fQttGevZ49GOELDIZPrP2wcyMvXCG9kk6a1waDQYaGhnj++ee5+OKLKSkpIR6P09/fr3T7qqqqGBgYwGQyqdRaLp1jtM25rjpeUFCgpGykyOjll1+mo6ODsrIyhUBJ0ZIQpa1WK8FgkCuvvFKRqHW6yWjB367G/oGaE/slTZabqxwtSsxFUvRIebTgQI4jA08v8xwtotTLSPUgS0eO9OBHyGl62bYeNeuf1c9NH+R7etj5hTBvB9p2h1xCfoz+s5a/v59u21WGYNTnuovAWEcH5fNSsWW321Vrqr6+PlasWEEymeTss8/mrrvu4txzz+XYY49VFYySvpKqtT2NL/l+8WVSfSqZlcrKSo488kjGjx+P3W5X1d8NDQ10d3cTCoV47rnnuPLKK5WMRzAYxO12k0gkPnFdn7wlB54rJLbfVY70oANGNqIbLZDQVUTlPfI5HUaUBym6BTraIykvQaDk+3M1KjKZjKpA0+FPnackQZRO8NbPb3eDTw+ecpGuXb0/b3n7Z2w01HFvxtveivod6pa/v4e26RvsXVU+j7Zhzk2LSSm86FBFo1HcbjdOp5MNGzbQ0tLCc889x/z58wFobW1ly5YtjBkzhoKCAiZMmEB7ezvDw8M4nU4ikQjwSbmN0bIq4ouTySRWq1WhUwIgtLS04Pf7ee+993C5XFRVVbF27VrOO+88VqxYQSAQYPz48RQXFxOJRD4BOuTeL/3nv5Ltl2BI10rQSxAFadHVceUGisAYbO+pYrPZFPTndDqVFkJhYaEq9ZOASBfykocixxIoEkYS1+LxuNI/EoK1y+Uik8koAUan00kqlVIkt90J94nphDr9fuQKlemW3zXmbX/Y3qRp8mPwH7f8/f3022g0DN2/yd8zmYxKk+lCkPJTNvSiYm6xWFT3gqeffprjjjuO++67jxUrVuD1evnZz37GhRdeqPxed3e3Op74QwmIdmWj8ZjEt4lPlJL7zs5Ofvvb3zJnzhxaW1u57bbbOOWUUwgGg3g8HoqKiohGo8rX7qnv42gB4oG2A87e01VVBdkRkpbcWJvNxuLFi7njjjtwu9385Cc/4amnnsJmsxEIBKioqCAej6vSwwULFqgeZNJX7MUXX2TFihW88sordHR0YDAY+J//+R9uueUWvvCFL3DZZZcRDoeJRqNKEVu0i/SyfIncdQ2FvOUtb3nLW97+XpPyc50v6/f7yWQy2Gw2+vv7+fOf/0xFRQWwXTB18+bNvPDCC7jdbr761a+qbIgoixsMBsLhsCJT786kgk0XHJagpqioSBGjhSj9+c9/nvPOOw+bzaaaz2YyGfx+/wjxSR10OFjswDYDgU+gQCaTCZ/PRza7XWG6tbWVadOm8eyzz3LTTTcRj8dpaGigs7MTn8/HypUrefPNNznjjDOwWq20t7fz8ccfU1tbS19fH6tWreK//uu/KC4uxuv1YjKZiEQi1NbWqm7S8+bN44knnuA73/kObrebmpoa/vM//xPfjsZ611xzDUcffbRCiQRCtFqtI7oO5y1vectb3vK2tyal8IKOiG8RpGXdunUcf/zx1NfXA9t7nP3yl7/km9/8JieccAKBQICf/vSnXHvttUpNWroniNbQ7kzX4ZPMjM1mU4iVlPlLY+e33npLHdtkMhEOh1VDWmmOK9dzsNkBD4YkKhaFaJvNRigUwuFw4HA4GDNmDA899BBtbW1MmjQJh8NBKBSiubmZRCLBI488wg9+8AOKiooYGhpi6dKlTJ06leuvv57DDjuMsWPHcsEFF3DuuecSDocJh8McddRR9PT0kE6nOeqoo8hkMnzpS18im82yaNEiFi5cSCqVoqysjEgkQlNTExaLhYGBAaX7IOWOB7q5XN7ylre85e3gtHA4rNJkkk6TxqUDAwOsWbOGI488kvb2dgDuvfdeZs+ezSmnnILdbmf69Ok899xzdHR04HQ6MRqNWK3WvU49SYNUSa8BqhXW4OAgBoOByspKfD4fb775JmeddZYSlgyHwxQXF6umtIODg5SUlACoxuR/b9ujA2n/Ep5chJqEq+PxeEgkEvT19REMBlmyZAmRcBiDwaB6lYXDYe655x6+9KUv0dLSQnd3N4lEguXLl7NgwQJSqRTf/va32bBhA88++6xCgdavX88tt9zC8PAwPT09WCwW7r33Xh5++GF6eno47rjjMBqN/O53v2Px4sXY7XZ6enro7e2lpKSEcDiMxWJRwlf5ZpZ5y1ve8pa3f8QkWBAekejahcNhGhoaOPfcc2loaOCll17CYrHw2c9+losvvpju7m4eeOABzjrrLP7zP/9THUsKexKJhGpVtafvl6ovKQ6KRqOq7ZTT6SQajZJKpaipqWH27NkKLZLvs1gseDweVaIfDAaxWCwHVSAE/wKcIdjJqBc4LhKJkEgkiEQiLF26lOOOOw7TjiZw2ez2btu/+MUvmDBhAmeeeSZNTU0YDNuVNK+66iq6u7uJx+OsX7+ejo4OiouLqaurw+Px8JvHHmPLli1UVVVRVVWF0Wjk/PPPZ9OmTfzqV78iGAzS3d3N66+/zlNPPcUjjzxCJBKhoqICh8OB2+2moKBAqXPmLW+K07LLAAAgAElEQVR5y1ve8vaPmrSGikajbN68GbPZTEVFBQMDA6xevZrvfe97/OEPfyC8o/fYa6+9xttvv80777xDW1sbsVhMKVEbjUZSqRR2u53h4eE9frdO+JZWVJLm8ng8JJNJIpEIZ5xxBr/85S9xu914vV4uueQSgsEga9aswel0MjAwwPDwMNFoVHGPRmuW/a9sBxwZkuan0r1Wmr95PB6cTic1NTV85jOf4f7772fLli00NTWxdetWPve5zzF37lxisRjvvvsuXq+XjRs30tPTQzKZpK2tjQ0bNmAwbO+WW1VVRVNTEw6nUwUz0WiUSCTCFVdcwRe/+EU+//nPq8j6vPPOo7i4mK1bt1JeXq6OWVFRoVJ6epfdvOUtb3nLW97+XrNarYRCIex2O0cddRQDAwN0dHRQVVVFdXU1F198MZWVlXwwbx7PPPMMFouFQCDAWWedxdSpU8lms7jdbkVilgppqVDbnYm8jLSykpSZVHhLEZLNZmPWrFlKz6irq4v333+f9evXM2nSJFXlLYBGIpEgmUweVP7xgAdDEkEmEgkMBgNDQ0MqugU49thjKSgowG638/777/P9738fi8XCWWedRUNDA36/n8bGRgYGBjjxxBOpqKhg06ZNTJo0iVmzZuH3+1m0aBFr164lFotxxhlnYLFYCAaDGI1G+vr6ePXVVzGZTEydOhWXy8X//M//4Pf7GTduHFVVVbhcLvx+Pw0NDcRiMVVZprfqyFve8pa3vOXt7zGpABPKRV9fH+FwmLKyMrLZLBMnTqSwsJCGhgbsdjunnnoqgUCAuro6DAYDPp+PqqoqVqxYwZQpU/D7/YpzlNs7czSTv4u/lbSZ8GFFj29oaIjBwUFVuV1aWspFF13EnDlzqK6uJhqN4vP5KCoqUoCC3svzYLADHgxJftNkMpHNZrHb7aqsPRKJUFpait/vJxKJUFZWxkMPPcTLL79MYWEhHR0dZDIZXnzxRa655hrWrl3LYYcdxk9+8hOOO+44nnvuOWbMmMHZZ5/NNddcQygUIpFI4PF4VJl8Op3mL3/5C9dccw2zjj8eo8mEzWYjFovx2muvEYvFuP/++znjjDMIh8NKuFHvU3Yom0jJZ7NZRcaTCSC7FGmRIq1XZOLJrkFEL4UcL1V6IrVgNpsxm82qXFT+T9A5h8NBMBjEZrORTqcxmUwjxhQwoomviKNJOau8T65FAtzRRMMONZNnp4uW6m1vdAVeeW7Dw8MjCgvkmQAjdFbk/otqrr6T1UVJRS9MENl4PK74EALzSwsCm81GOBxWmmAGg0FVq8oYFA0VOb6MSb1voclkUqr2ecvbvjKhfcRiMdXWAravV8FgkJKSEmw2G62trZSXlytNI7/fj9frxeVy0dvby6RJk+jq6lKIkDRK3ZuqLgEfTCYTwWAQl8uF0+lUJf4mkwmr1YrD4VBpNFGqtlgsDA0NkUgkKC0tJZPJKAHJg01+5oAHQ7ogYzqdVotPJBIZQabOZjKcdNJJhHcQqePxOMPDw3R2dvLtb3+buro6jj32WH7xi19w5plnMmnSJJ5++mna2trYuHEjL7zwgnKIjY2NVFVVAdDQ0MBtt93G8PAw761aRVFRES+//DI///nPefzxx4lEItTX1ytESHfC+WAI5XyMRqPSuoDt1QQGg0FpYAwPD6u+NzU1NSQSCbq7u6mtrSUWi9Hb26sa/FVWVrJ27VrKyspoampi5cqVjBs3DpfLpUTBJMjKZrNK7yIQCKhdkcvloqenB4fDoRTJi4uL1aIjSqmFhYUqAJMgWIJdi8WyV3n3T7NJYCOBkKCiov8lDRuFN2CxWCguLmZwcJCCggIVqOrBi9lsZmhoCJfLRTKZVEGuBD7BYJDq6mrS6TT9/f2YTCY8Ho9KAzidTmD7GpFKpSgtLaWvr0+db11dHZFIBL/fT1lZGQUFBUSjURwOh1pXysvL1bnrYrBynbKo56tF87YvTYIO4fjITwk0vvCFL1BUVEQwGMRg2N7Fvre3l4aGBiKRCF1dXRx33HFcc801Kt0la6OeYdmVyRotgo0AgUAAh8OBxWLBarWSSCRIJBI89NBDTJgwgZNOOonHHntMCT4mk0nsdjunnHIKXq93RMP0PDL0d5j+EPQye8k3dnV1EQwGaW5pobOzkyOPPJLJkydz77338vTTT1NTU8O9997LCSecwNq1a0kmk5SUlDB+/HguvfRSBgYGKCoqwufzKbXMgYEBAEpKShRCJJHt0NAQmUyGadOmYTAYlLM3GAxqEdbRjkM9IBK1U+F+yS4iGo3i9/upqalRE85isVBYWMjGjRsV7LtlyxYaGxvVvbXZbKxZs0Z1Zt6wYQMzZ86kra2N4uJiUqkU/f39lJWV8eabbzJz5kzC4TCFhYWUlpYSi8VIJBKEw2GqqqrIZDL09/fjdrsZGBjA7/dTVFSkdjiFhYVUV1cTDAaJRCIqIDMajQSDQbVTO1QtV6VWgoNMJqME40SGX4KHvr4+XC4XdrudaDSqqmSCwSDRaJSKigrKy8sJhUI4nU7sdjtPPfUUDQ0NTJgwgaqqKlpbW4lGoxx++OG0t7fT29tLMpmkuLiYgYEBFYy53W46OztpampSqfbOzk7C4TDl5eWqwaTBYKCvr4+6ujri8bia82azGYfDMWIzJkiW1WrdozPJW97+GZPNonBb29raqKurI5PJ4PP5WLx4Mb29vQQCAf7rv/6LyZMn4/F4MBqNTJgwAYPBQHNzs9rEhUIhhaQnEok9ItuClAqyb7fb1abH5/NRXl5OJpPhvvvuw+v1cuKJJ+JyuTCbzYRCIUpKSpS2kNPpVJ0adteW5l/VDngwJKkIvXWG7CLlwbhcLn75y18qscXm5mZuv/12mpqa6OjooK6ujqGhIerq6pg/f77aAXo8Hux2O2VlZarMLxgMYrfbcTqduFwutVM1GAxEo1EsFgtjx47F4XBQVFRELBbDarUqVGl4eFjpLOQXyp0KpjIBRati9erVavfQ2dmpJOYLCgpwu920trZy8skns2DBArq6umhsbOThhx/mT3/6E48++ijJZJKNGzfy+9//nvHjx1NVVUUgEKChoYFsNstbb73F6tWrOe644xgaGqKrq4u2tjZqamrUTufUU09VaR0Au91OKBTisssu44c//CG//vWvueyyyzjyyCPp7++nrq5OBecy0eV6DlWTdLAgoaIwK4tnQUEBXV1drFu3jmXLltHe3q4E48xmM319fTidTrxeL+Xl5dx0002YzWY++ugjmpqa1PuXLl3K5ZdfTiAQIBQKjQim3G43Tz/9NBUVFZxyyim88847GAw7u20nEgm2bt1KS0uLQggPP/xwurq6WLVqFStWrODqq6/mm9/8Jvfccw+JRILq6mrcbjexWEwVU8jaI2nTWCx20JUH5+3gMtlAiNhiS0sLPp8Pr9dLZWUloVCIb33rW8ydO5dXX32VkpISnnrqKcWNDYfDqou9UA1EeHFvRIGFiqC3B5FxX1NTg9Fo5PHHH6eqqopZs2bx2GOPceGFFzJ//nzKy8sZGhoim80qmoIgvMlkMk+g/kdM5x3o8JoubjhmzBil72MwGKivr1eITVdXl0qvCPowMDCg+rMUFhbidrspLCzEarUqGK+qqopsNqsWXz1nW1lZqRrmRaNRAJU6kR4uuR2HD0WTUkpxTC6XC6PRqJRJv/jFL6qyz4GBAQoKChgaGsJgMPDb3/5WBS6xWAy/38/JJ5+sHGRlZSWDg4MAajy8/fbbTJgwgVQqRUlJCdFoFJPJxObNm3E4HHR3d9Pf38/pp5+u0Knrr7+em2++meLiYt59910aGxuJRqMcccQRLF26lGw2yxFHHEE6nVYBrsvlIhgMHvLOUOajzFHZtEjQADuh9vXr1/PTn/6UcDisNg0i2LZ+/XqWLl2qxomkuABVPSrcg1gsRn9/PzNnzlTlxg6HQz0Tt9vN5s2b8fv9qk1AeXk59fX1PPPMM9x///3ceOONHH300bz33nsUFxcTCASoqalh/fr1pNNpioqKVAqvrKxMEVZlw2MwGPZKpyVveftnTG9Zkc1mGRgYYGhoCLPZrMZmfX09RxxxBA0NDYwbN47x48eTTqc59dRTufHGG5XOXmlpqepYn0wmVS/P3Zmk1eT7dVACtrcLmTBhAmPGjGHJkiVEo1E++OADOjs7MZvNBAIBrFYrbrebZDLJvHnzPsEZPFjsX+KMczvZChM+GAyqaDUejyuCZCaTIRwOK1Z9IpFgaGiI/v5+7HY7fX19lJSUKFg9kUjQ29tLNBrF5XJhtVoZGhpSmkHy4Lq7u5WDLS0tVYiGBGCyUMqAcblcioh5qJqQ9AQpE3FKgVJfffVVFt15J+bCQpqamlSPnauvvpr29nYlLtbR0cFTTz1FV1cXt99+O8cffzxf//rXKSoq4u233+aMM86gp6eHY445hltuuYU33niDoaEh1qxZw1VXXcXcuXOV6qkEsSUlJVgsFm644Qa+/e1vc//99/Ob3/yGWbNm0dfXx3/8x3/w2GOPcf/993PllVcybdo0JSiWyWT2moD4aTYd7hZUSIIi6T9kt9uVfMWyZctYtGiRCoTGjx9PMBjkhBNOoLm5GbPZzNatW2lvb+emm26ipaWFSCTC3/72N6LRKI8//jher5e//OUvLFu2DJvNxqOPPsrq1aupq6tj0qRJnHvuuZx11ll4PB6CwSCxWAyXy8XatWs55phjuPDCC1myZAlGo5GHH3qIRXfdxfPPP89bb72F1+tVROlp06bh9XqVE5L0mJCnD/Vnn7d9b4KwiuBwaWkpgOK29vT0EI/HeeCBB7BYLLz88sukUikymQyPP/44xxxzDD6fj+LiYkUHgO0+VFCi3ZkUQ+j8HpfLRSwWw+fz4fF4mDhxIg888ADPPPMML7zwAu+99x5btmwhGo3S29tLKBRi+vTpVFZWqkzPwTh/DngwpHdoF/EnWZRisRiNjY0MDg4Sj8eprq6mra2NsrIyBgcHKS4uJhgMqvJ8aZUhnBXpmRKPx6msrMRgMCila4fDoQIZqVARsrbOIZDARyTOAVWtFIlEDioYcF+YTLpIJEI2m6WkpESlScLhMFdccQVnn302W7Zs4YknnmDx4sVs2rSJzs5OxowZA8DWrVtZuXIlp556KieddBLZbJZly5YRDofp6enhscceIxgMcs4559DR0cHll1+Oz+fj8MMPZ9KkSfzmN7+ht7eXVCpFUVGRapsyd+5c5s2bx2c+8xmefPJJnnzySSXP4HA4IJvlsMMO484778TlcuFwOEgmkypAlrFyKJvefVuI5TI3kskkqVSKVCpFKBRiaGiIK664gtmzZ9Pa2spzzz3HLbfcQmFhIZs3b1ZBUnl5OYcddhgXXHABc+fOpbu7m1WrVvGNb3yDuro62tvb+eMf/oDZbGbcuHF8/vOfZ/Xq1VxwwQU4HA4WLVqkNiZS4RKPx/nZz36GzWbjvPPOY+rUqfziF7/A5XYzY8YM3n//fWbPns1VV11FJBJhzJgxWK1Went7cTgcqpWBcKHEiRzqzz9v+9aENJ1KpbBarWzbto3GxkYikQi9vb309/fz/e9/XxUTPPbYY3z961+noaGBeDyO3+8Htvsk6XMmRQF72zdTqCCFhYXE43GV/q6pqSGVSvHrX/+anp4exo0bR2dnJ/X19YwfPx6n08kzzzxDX18fc+bMoaqqSvnjTCYzoor0YLADfqaSq5SIUio77HY78XicgYEBCgsLCYfDSogKtiMSZrOZ7u5ujjjiCHp6eohGo1itVgwGA0VFRQwODqpy6lAopEqyZUcrVTEFBQWqvNFisahqNbvdjsvlUj1aBFIUx3Cop8hgZ2AoWlCRSESpkRYXF7N69WoefPBB4vE4BoOB888/n7KyMk466SQAvF4vGzZsYMmSJVx99dVkMhk+/vhjJk2aRDQapbm5mRNOOIFHH32UmTNnKkcszXgBZs6cSVNTE5s2bSIejzNt2jSy2Sxer5eBgQHC4TCrV69m/fr1zJkzR6mKV1ZVcdtttxEIBFiyZAnxeByr1Uomk1E6Gwfb7ub/2vRNSjKZVM/aZrPh8XjUHBAk8L333uOuu+7C4XDg9/v53ve+h8lk4nOf+5xa9EOhEOvWrVPIXSgUoqGhga6uLsaOHYvH48Gyg2PW2tpKYWEhGzZswO/309zczBe/+EVKSkq4++67mTNnDieeeCIffPCBQo17e3vp6+tTfLZbb72V8vJyli9fTn9/P1OnTuXss8+mrKwMl8ulkGZRsYedXKlD/fnnbd+azrkcHh6mqqqKnp4evF4vPT09/PjHP1btOaQ9xs9//nM2bdqExWKhsrISo9HI7bffrlLXeoXknkyKG4S3lEqlcDqdJBIJ+vv7MRgM1NbWcvzxx/PDH/6QsWPHKh/Y29tLW1uboqGIr5Yg7GBrV7XPvbkgP7qmizwo2XEKOTOdTiu0RlfAzGazlJaWUlBQQCKRYNu2bQq9EZ2FwcFBpR8i4o12u51kMklRURGFhYUKEZIycP3BDQwMYDQaCQQCikSmO0OpMpGdos5rkusSkSupRjoUTHYA+k7E7XYrQvqUKVO45557WLBgATabjYaGBs455xwaGxvp7+9naGgIq9XKlVdeSVFREQsXLuTFF1+kvr6e6upqwuEw8+fPZ+rUqdxxxx24XC5effVVKisraWtr4+qrr1YE6Pb2djo7O2lra8NqtSpSYWtrK9/73ve49tprKSgo4LTTTuPf//3fGRwc5IYbbuCOO+74RO5eAoBD3fSqycLCQsXbk2osQQBFwv+YY47h/vvv56tf/Soej4eqqipmzpyJzWbDbDbjdDpJJpPU1NTQ19eHwWDg1Vdf5eKLL+bXv/41f/3rXxUqk06nqaio4JFHHmHevHls27aN//f//h+FhYW0tbUpzbDXX3+dmTNnql3x6tWr+fGPf8wNN9xAOp3mvvvu4zOf+QzTpk3jhz/8IZdeeimNjY2fCHpdLpd67oKC5S1v+9J0/yF+y+VyKeHFn/zkJ9x7772ceOKJVFZWcsYZZ3DTTTdhMpm47777eOSRR7jvvvtUYQqgNix7E4jo/k38YigUUig/wOzZs5V8hoASw8PDFBUVUVJSMgJVNZlMI3TnDibbL8iQjqDkQu7xeByXy0UkEsFmsynyM2zfbfb396s0lzg32U0WFhZSVlZGX18fNpsNq9Wq+APJZJL+/n4qKyuJRCIUFxcTDoeJRCKYTCb8fj/FxcUUFRXR0dGhyhVLS0sxGo2qkk1I3HpaTQhidrtdKVkLqiUOVAKlTzt6JA5DJp7JZFI6FSaTidbWVgYGBvD5fLhcLpqbm5VmRm1trRLWPP300wkEAlx22WUkEglVpmk0GolGo1x99dV0dXURiUS47777+I//+A8++ugjLrzwQp599lmCwSClpaW43W5efvll2tvb+dznPkd5eTlr165l0qRJVFZWYrfbeeKJJ3jppZcYTiS48847cbvdLFiwgIkTJ+L3+1WFoQgBHsqmc4b0naYgo8PDw6q0FuC9995TPJ6ysjIaGhqUSBygGh3LJujuu+/G4/Fw/vnnc+yxx3LDDTfw5S9/mUQ8jsPh4N133yWTyXDYYYdxzDHH0N3dzZIlSzj77LPVs3rsscdIp9N89rOfJRKJ8OKLL/KVr3yFZDJJJpNh4cKFwHZO4K233kp1dTXz58/nyCOPHFEtl0gkRgiH5qUz8ravTeQqAoEARUVFCqGUYCiRSBAMBpk4cSIej4c//OEP/PjHP+aII47g9ddfZ9OmTZx22mlKKkTkIOT3vU2VSfGAtAaR3ptmsxm73a4oKG63G5/Pp/iZkhYrKSkhHo8rzbCD0e/t8zOWyFd+19EUqdgIh8Oqaqy3t1dVfIlWjNvtZtu2bUSjUQYGBigtLaWhoYGhoSG2bdtGZWUlbrdbkXf7+vpIp9OUlZUpbaE1a9bQ2NioNHGqqqpIJBL09PRQW1tLOp1WlWOJRIKBgQFSqZTqXxaJRJTasdFoVMJxsuOV6xNyG3BQDoi/18R5SPpRxMIKCgro7++nu7ub9vZ2hoeHmTp1qhI+3Lp1q6oU83q9RCIRVq1axcqVKxk7dqzSzpB7GIvFaG5uxu12s3DhQjV+HA4Hv/3tb7nooosoLi6msLCQK664gr/97W98/PHHfPjhhyNScD09Pdx9991cd911VNfUcOuttyrF8s2bN6vFSTSIDnUTyF1SRjqim8lklNaPiLRJ4BuJRCgpKVEk9HA4PEJHTEQwzzrrLGbNmkVZWRlWq5XbbruNuXPnwo5WA5WVlVxwwQWk02nlMLZt28aYMWMoKyvD4XBw44038pvf/IZoNMrzzz/PsmXLVKVYfX09V155JZdccgm1tbUsXryYW265hdPmnEYikaC1tRW/309hYaHSPJLrPRTmb94OvKXTaYWYioJ0eXk5Pp+PP//5z9x99908/PDDalO4fPlyHnjgAUpKSnjnnXd49913MZvNRKNRtWEX7tueTFApEcZNpVKKTuJyubDZbPT09Kgqtw8//FAh9n/5y19YvHgxdrud3t5ehoeHcblc+/p27TPbL8iQjgYBIxZW0TmQ6p3CwkJcLheBQIBgMIjP5+Ooo45SrTTS6TShUIjBwUHGjBlDMBhUgmylpaVKxCoQCNDU1ERvby/V1dUce+yxrFixQgVOXV1dSstEKsskaIvFYpSXl6touaGhgWQyqZrA2mw2+vv7qa2tVQGA7CL1dgJ7m7c9mE10XiTvrIvwxWIxBgcHVbrT6/XS2dmpCNZC+lu3bh2/+tWv2LRpEzfccAPHHnsspaWlZLNZuru7yWazNDQ0EAgEGBgY4Mwzz2TZsmU4nU66u7u55JJL8Hq9DA4Oks1mOfLII/nMZz6j5BJmzZrF+PHjlX7Gz372M3p7e+nq7OSRRx5h8+bNnH766Vx++eVK/fVgU0/dVyZzN5c7oyOgAD6fj61btxIMBtUcqampUUR0EY4TKL63t5fe3l7+7d/+DYPBQE9PD2VlZdTW1rJ8+XIlf1FdXU1xcTH/+7//i91uZ/ny5Vx22WWUl5djs9kIBAIce+yxzJ49WyHIV111FbNnz2bdunV0dnbyu9/9jv7+fvr7+5kzZw4tLS3Mnz+fSZMm0dzcjMFgwO/3KzkIQYv2NtWQt7z9oyZihaFQSFEsgsEgmUyG0tJSLr30UiZPnkw4HOaEE05QFc6bNm3C6XTy7//+7/h8Ptra2hg3bpwK7GUTsqc1THycoOF2u13NPeHc2mw2pk+fzuWXX87EiRPp7u7GZrNxwQUXkMlkOO2005RchQjgCnH6YJo/+zwY0lNHsuuWfKLoywjRKh6PK6Kz1WrF4/FQXFzMhg0b8Hg8quzZ6XTy3nvvkUqlGBoaUgqz27ZtU8HQ9OnTWbt2LU1NTaxfvx6LxcKMGTMYHBxUu9JIJILT6aSvr08t2uXl5eqcpE9aT08PW7ZsYcaMGYqHVFtbq/RyJPDRESLhSH3aYXZJFQqCMDw8jM/nI5vN0tzcTGNjI0ajkZ6eHtWV2el08v7772MymbBYLJSUlHDuuedSV1dHZWUlQ0NDCoqtq6sjFAphsViIRqPU19fj9/ux2WwsX76cr33ta0ydOpU1a9bw7LPPcu2119LV1cV1112H3+/H4XDwzW9+czthurKSoqIiZs2axUknnYTL5aKzsxOv14vFYiESiah8t/DTDvU0megCAYpLM1o62OVyMWHCBMrLy1WX6+rqalVxNjw8THNzM8lkEofDoVLPcn8Fhd20aROXXHIJN954I9OmTaOtrQ2Px4PVamXz5s1cf/31CkEyGAw0NjZSWVnJ9ddfj8lkorq6mqamJgYHB7eTPZNJvve9732Cr+j1elUQJg2XZREXQUdBPfOWt31lss7YbDYlVOh0OrFYLPT19WE0GlmxYgUWi4XDDjsMgHfffZf3339f8WUBZsyYQVtbm+LSymZzTyaBvyhW9/T0YLPZVBsjj8dDNBplzZo1XHPNNYwdO5Y5p87h/gfup7a2lgXXX8+mzZvVubtcLkKhkKJPHEy8uwMy03WYXZyP8Ajq6uqwWq0qkGltbaWkpITy8nLWrVuHzWbjiSee4Fvf+hYOh4OhQIACo5FMOo1xx8MXDsiFF15Ie3s7S5Ys4bTTTsPhcPDyyy+zceNGLrroIm699VYuvPBCzj33XAYGBjCZTPz0pz/F6/Uybdo0mpqaGDduHC+99BJ/+tOfOOGEE+jt7VXy6bCzGk4CH51nIH/7NJv0JZNrFbj3tNNOo6mpifr6emB7m42hoSEcDgfhcJhJkybx2c9+FgCHw8G0adPIZDL4/X6sVitlZWW43W4mTZqkOGUlJSWq39j06dNpbm5mwoQJbNmyhZkzZ/K73/1OBaWS/5aFRgKcRYsWjehRJWJh8XichoYGuru7VUViXnRv5GZGTEc/hXg5ffp0Dj/8cMrLy1UbAAkwpQGvz+dTxRLjx4+nvr5eBViycDc0NPDXv/6ViooK/vd//5fq6mri8Tinn3660hUyGo1cddVV2Gw2SkpKlFijSCtI9Wk2m2Vbe7tqv+F0OhkeHlY8DKlgFVK4bNKE66cXWOQtb/vCbDYboVBIBer19fV0dXURDoex2+309PRQUVHBwMAAVquVn//858yYMUMFT16vl6GhIdWCRm/DsTeZCUGGJEvjcDhU1aeQuWE7F9TlclFUVMRzf32OxYsX8+CDD+LakWUZO3asUqN2OBwjiqIOFtvnwZAOs+uIkNwsIX5JJYjP52Pp0qXc/IMf4HK7mTBhAldeeSWnnHIKLpcLt9tNaWkpn/vc5/jud79LNBpl/fr1GI1Gxo8fj9Vq5Zvf/CYtLS0UFRUpNOL222/nscceo7y8nIGBAZxOpyqVX7NmjVL1vPTSS7nnnnswGAw8++yzLFu2DI/HQygUUqqV+j4AACAASURBVAvwJZdcwqRJk1SuVXa+wIhgaG8a5R3sJk5DWljIjtrpdFJbW6saXjqdTqVUHY/HleClwMMiOiatTyRYka7I8rni4mIcDgdbtmyhvLycrq4unE4n/f39FBcXY7PZlAinEPlkhy9InhDlu7u7qaioUKTFzs5OFTjpufND2fQSc53rJ/NZKjiFOyQkStHmkoVW9IWkh1l9fb2aG4lEQul4ud1ugsEgdXV1uFwuBgYGKCsrw2g04vf7VRFFS0sL7e3t9Pf3qya72WyWaDTK2LFj6e7uprCwkK6uLoqLi/F6vYRCIdVE1ul0jlDCFiV0kezYWwXfvOXtnzFRjJYK5A8++ACv16v84z333ENRUREffvghHo+H7u5ufvvb3zIwMEAgEGDZsmWUlZXxox/9SBWtiJzM3mzEJQgSX2UwGAgGgxQWFqog7PXXXycQCBAOh/n+97/PFVdcQSaT4a677iIUCnH77bdTUFDA+eefz+mnn64kSg62+bPfqsn0gEgnGMvOUkqxn3jiCZxOJ6vff59oNIrT6eShhx4iFotxwQUXqN5iPp+Pt99+m+eff561a9diNptpaWlh7ty5isQbCATYtm0bJ554IhMnTmTJkiX09/erh71t2zbWrVvHqlWr+NKXvqQe3ne+8x1SqRRf//rXWbhwIdFolCeffJJzzz2Xe+65h8HBQbVoxuPxEZVjetPZQwFVkKoCaXUimk2C8Ej5c39/vxIzrKurU/wdIaRLSwan06nSbPIMS0tLKSsrU807Ozo6mDJlChs3bsTr9ZJKpaipqSEcDqtUq3RPj8fjKu0pQbff78fpdFJaWqr0O7xe7wihPZnQB9POZl+YLMqwM9DP7U8WjUbVAlxcXKy6WctuV1C5ZDKp+oFJ1Ys0+pWKz76+PsrKynjnnXdoaGigpKQEn89HRUWF4jVs3rxZNWcVcnYoFFItNjo7O/H5fJSWljJ58mRV0ehwOPD5fErRXtYfs9mMxWJRBFIxSZ/lLW/7ynQJj0wmQ1lZGV6vl/b2dnw+H11dXYoztHz5coLBIN/5znfo6uqio6OD008/nba2NtVKKhwO43Q6VfHJ3tI0xF/JHEylUng8HoqKilTzcoDm5mb++te/MnfuXE4++WSWLl3KD37wA1XOL5slWd8PpszIfkGGconFBoNBLYbyEOLxOJFIBJfLxZgxY7j00ksV9PerX/2Kt99+m1AohM1mU+q3s2fPprKykjVr1pBIJJg2bRqHHXYYjzzyiNIbeu211/jud7/Ltddey9FHH82WLVvo7OzE5XJRXl7O2LFjsdvtuN1uQqEQV1xxBeeccw5XXnklNpuNww8/nBdffBGTycTxxx+P0WjkpJNOwmaz0d3drZxuNBpVHYMlB6s7kk+rpVKpEWQ9vc+NOLpYLDaCVCcilna7Xe38Rcpgy5YtquQeoLy8nOHhYT7++GPVYDedTrN+/Xqqq6sZGhoiHo9TUlKi1FydTieACozi8ThFRUWKHCudzwWNMBgMiugN5Ftx5Fhuuxy9KtRsNlNUVKSefzgcVu/VpSVEi0p+Sv8vp9OpdpFDQ0MUFRUpdfG+vj6lb+Lz+TCZTESjUSZMmKDKegH1HlmwhTtkMBhYu3YtVVVVqr2PpMT0qjZAqe7qlg+E8ravTTYUgmgbjUa6urqorKzko48+UhsJ4asWFRVxxBFH8Oabb2K1WqmtrVX8VtmQCG92b7MSMk+lxF+qgUV3LxQKUVpaitPp5Etf+hJLly7l0ksv3V6wkskwbtw42traGDNmjKJNCAJ/MGVG9gsyJIRiPTAQRyO5zVgsxjvvvMOxxx7LKaecwp///GeOOuooOjo6qK2tZezYservsgO99dZbicViDA0NUVJSwquvvorD4cDhcChEYv78+dTX12Oz2Zg5cybhcJiCggJmz57N448/TlFREdOmTaOwsJD6+nqefPJJ1q1bp/gON910Ex6Phw8//JBrr72WlpYWpkyZQklJiQp6BF4UBVBR8jwUxBcl0NV3OHoQoacN5f/118LLEOcpaJIcUzSdLBaLSpUJZ0t29xJkifCXOGbhD8lxYCdhUZSz9TE52vnnbfeml9rDJwOnvTFJR0r6XFR59R5H8rsIJerBS+7Y0zl8okqtpwNkfBwKyG3e/rVN0FMp1pDuCxL8/+hHP+KNN97Abrdz2mmnsXDhQp588klaW1uJRCKsXLmS4uJivvWtbylpEX393Jvvl02srME2m02BExaLhWOOOYbi4mJCOzYfEydO5MYbb2R4eBib3c6FF16I0+nkuuuuY9y4cQo9FnToYLF9HgzpwYDAdjpfqLe3l9raWpX3F0lvaY8xfvx4Wltb+eijj6ivr8fpdNLV1UUikeDqq69m3bp1BAIBPB4PdrudadOmceuttyoJ8/LycrVT/NOf/kQgEGDTpk00NjZSXl7O1q1bsVqtVFVVqaq09957jxkzZlBYWMi//du/EQgEuO2227j55puZPn06dXV1KtUmTe2kvF6cvwRHn3YCph44jOYIxeHo6KCuSr6rYEjuoXxeHKE4QeF1yDiSdKv8FCctmlASOAkqIZ/flZZMrhzEoWqjBYv669yAIncM7CmwFAKnIKnSoykej4+o/pLdpslkUvopuvyBjjzrz014aoJiCYdstHPPW972t+kggV54A9DU1KSarwYCAQwGAwsWLCAWi7FixQpSqRTnnXeeSgn39fWpdkLZbFaN/d1ZIpHAYrEoTTWhB8hckwrryspKKiorGRgY4Oijj6ampgafz8fLL7/MbbfdxvDwMNXV1UqWxGAwHHTo+n5VFZOHrHNsiouLlVZNRUUFW7duZcmSJcyZM4fDDjuM888/n2w2y7vvvktdXR2RSITGxkbq6uoYHBzkb3/7GxMnTsTpdHLtN75BeXk50WhUESoTiQTPPfccq1atYuvWrRgMBmpqanjjjTc47rjjsNlsvPTSS4r7EAwGWb16NR988AHxeJyKigpeeeUVtmzZwtDQENOnTycajdLT06OcrCzcggxJB/c9dQz+NFguQT73n55q0B2VOCO9u7EEL7mvdR0qCab16j1xcDo/Jddx5zo+HVXI2+4tV2dIfz0aKjTaZ3ZluiirziHUW9uIw5DxIs9cJ3LvCp3S+wnqnIZPO2Kbt4PDZAwLUm00GlXFJKCqXd1uN+FwmJKSEiorK5Wf8Xg8eL1e1YVBClpknuzJpCdaLBZTshfSCUJ4m5WVlfj9fnp7eigtLQWgsbGRCRMmEN8hhtvY2Kh4o9JE+WCzfY4M6QRpWdjEccmiJQ1WGxoaWLlypYL/PB4PPp+PBx98kMmTJyvEYM2aNdTV1SkCrpB2jSYTvb29qkzfYrGwdetWNm7cyHXXXUdDQwPLli3jrbfe4sEHH+RrX/saU6ZMYdGiRfT19WG323nppZeYPHky/f39NDU1MWvWLF544QVuuukmbrnlFlwuFyaTiYqKCtXhV0cnJDLWF95DxUZzfnrwM9rfxbHJ++T+6Q5S78QsCJyO6MjnJNWSS0qUFImcT66zHc0Opef2z9g/e5/EEQj3LJVKqWeTm4IVzpfwGXI5PaOdi7xH5y5JkJRHhvJ2oE3GtfgQm82mSNB+v191OojH46xatYpYLEZlZSWbN28mHo/zyiuvqAzKlClT6OzsxGKxqCrPPQX9kslwuVxqYy99OoV/Kcry5sJC/H6/6h0ZiURwFxWxePFiWlpaCIfDnHTSSSo1djChQrCfkCHdOclr2P4gRHBRUKL58+fj9Xo599xzGd/SwoIFCzjiiCM444wzqKurI51O88ILLzB+/HjGjh3L9OnT2bx5M+FwmAULFigSdklJCe3t7bz33ns0Nzdjt9t55ZVXePLJJ/na176Gz+fj4osv5pVXXuHBBx9UCtfPP/88kydP5plnnuHMM8/k7bffxmw2U1dXx+LFi1m6dCmvvfaaIuWaTCbFS4jH40rB2Gw2HxLtHMRpjfYPRqZLdpVmyQ2G9Aksr/VASH+dyxfR0x/6Tz0Y0lO1u7LcMXuoWu683V3aTLe9RYYkMJGgRR8DekCso0C5pOxdPSv9/RL86AFQPhjK24E2vbBAWlJJlgG267iJkGg2m6Wvr4+enh7l/wYGBujt7SWRSKjGx9LVYW/ayQgiJUiO1+ulvLyc8vJyPB4Pfr9ffUdNTY2qxt62bRsDAwPceOONhMNh1YJHkNhcPubBYPscGcpdqITvITs7qTRKJpPKyV1++eVMnToVm82GyWTC7XZjMpno7u5m3bp1jBkzhmnTppFMJjn99NMpLCykuroan8/HWWedpSqLysvLaWho4Mwzz2Tr1q08+uij3HrrrQpmnDBhAgsWLGDLli0qKJs3bx49PT1MmzaNwcFBFi9ezK233srYsWPZsGEDy5cvV2hUIBBQhDdJ48giLhVvn3Y4fncObzTidO5uPzd1pu/Y9WAJRvKPRvspji83wMo9Zm6FY952b6MR3/XXo9neLoR6hZn+3HKfjZ7mgpHE/N1ZLvdMH0sH22Kdt0+f6euTpKsMBoPS6qqoqGDmzJmqVYYUAbndbmw2G7FYjOHhYUpKSgiFQsoXJRIJ1bB8dyZFLCLWGAqFiMViSoxUCleOO+447r77bqZMmcLJJ59Mb28vZrOZqqoqVYkr0iVGoxG3200ikdhPd/H/xvab6KIOT+udoiW1IZ12U6kUgUCAuro6bDYbg4ODijMiSrcNDQ2UlZXR0dFBRUUFBsP/Z++8w+Osrvz/ma7pGjVLcpFkGTdcsDHgQrFJiENoTkhCCyUxLIRgdiEk/AKkkCVkk0DiXUyyYQk1G3oLYDABA7ZxIPYa27gbF9lWb9M0M5r6+0M511cvkgvuMN/n0SNpylvue8u553zP95hobW0llUrxm9/8RhX6rKurY8SIEQwfPhyr1cq8efOUBoOIr1VVVTFu3DjFfp8xYwYul0uVfKitrWXEiBFEo1GleixVfJPJJJFIBKBXZpPu9vysY29hpr6I09In9MweeU8X/9I9AjpPRHgmkrmn81f6Ck/qnCIj96S/BTFvKB0e6OGvvkJiQK/nrxtK8h0jib+vPqcT8Y3HyyOPIwWTyaSKQieTSfx+v+r38l5RURFms1ml3xcVFamamGazWSnqi+FjMvVIVoj2z54g/V9ER81mMz6fT63XUjw2EokwY8YMmpqaKCgoYMCAAWzbtg2bzYbVaiUajSoitqTki3frWMEBG0OmnOHH1Pt1gc6pkUVJn4yk4Twej8oWicfjKgskGAxSXl5OJBJhzJgxNDQ0AKgaLKFQiIqKCiZNmkRjYyNNTU0qBis8JeEk2Gw2xRGSWCnsJpMJGc3n83HccccRi8Xw+/20trZSXFxMe3s7uVyulzCfaNbotZw+D9jbveqGSX8LlPF/oydIf81IwJaFT39f/y1/G7//eeNzfVrs6fkdDENC9/zpx9M3En2FV/u6Hv2a5fU99bm8IZTH0QDZ1EmKPXzSm57NZonFYuo1WU91b4xotcl6p4ea+4M+n+q8XglVW61WCgoKCIVCxONxCgsLaW5uZsiQIRQVFalzyPonMjqi4WUx9TbGjPbC0YTDWptMn4D2dSKSxpbMLTFC9CJ0EqoSy1hchYBKq+3ruCZTb/0ZWTQdDgcmU48itk64lVCavH8saSjkkUceeeRx9KEvo35fNmp9Zd/uK1dvXyHeIVnrZOMvnCDjpnNfr/1oxGHhDB3Id6TBRbNHpPT1naMYQ6Kp4HK5eqXjGneKOj9FLHI5DqDSCkXFWkI34lmS93WdkzzyyCOPPPLYHxgNF2NYq78MXf3zOo9Of/9gGSWpVKqXmLBwlfaWjWsymSB7lLl/9oDDkk1mjOn39Xd/EGNGOolOhu2LK2IkWsp59E5mNJB092BfJF3dAtYzlPKGUB555JFHHgcDn9ZxoH+vrxDxwYCenCJOgM9aqPmwii5+WktVJ72Ka1AvA2DUopG/jRZyX2E6Y0YTfNIA01O29TTgz1JHyCOPPPLI48hBD3Pta7hL39jDwZcEkQiILmqrR1P2lIByrK2Ph9wY6o/82Nd7fUEX2xOCsvFBSPaJnolitJaNKdzGzCYJh+nZJvr3pSNIeE44R3nkkUceeeRxMLE/xpARxmjGgcIoTWLUAesLx6IxdNgI1HoWz94yefrKDtENIGMHMBLJ9oVF39f55Dt6yE1/r68spP5CgHnkkUceeXy+YcoBxozr3O7X+/0e/1x39nZ8zSFwqLSz9KjMwfY8HU04rGEyHftqrOgFN2F3wU7jMSSOqasNw95VcsXzBPQqBWAsMCsdQYjZur5NHnnkkUceeRxs7GmNMUY5jJ8/GEaL7gkSY2tfStkci0bTARtDumEiISr9f3lNCrgJ72ZPDWoMa8l59hTqEiNGD6nJe/1BPD26IJsu29+XnoqRWN1XhzSeA+gVcwU+QfI2VlE3xoI/LfTzSVaAft9iOMr7ouu0r4X+8ji6caT732cd+fb9fEM8MjKXir6PURBU57tKVvK+GAt728zLb31d1M+7t/6pU0SM2kT9aXLtjwdKji1ri5zbqPvVF4y1Bw81Dlx00WTC6XQqQSir1UosFqO0tJSOjg5KykpVBXcRVhSDSCaIzzKk/hrs9mplMhmcTmcvpWp9otQ1jA7UIJE6NRaLRelDSMeXTp1MJrHZbHg8HpLJpNJxstlseYPoGMeR7n+fdeTb9/MNfX6V+VTKWZjNZhy2HkXmtrY2XC6Xmn/3RkBWOEDnypHun7lsD89XSoPI/eolPMTbJD/ymX2prXYwccDGkNlsprOzk0AgAKDS0zs7O/F6vdgsVrA7SCaTWK1WUqmUsjJFs+ezjGw2SyjWU3/Narb0KHKacnRFolhMZuxWGw6Hg2g0itlkItWd/ETxvgNBIhbH4XDQHU+QSqXwer0UFBTQ3NxMVVUVW7duZdCgQXR1dZFJpcmk0uSyWZLp7s9FOZHPOo50//usI9++n29k0xlV1aA7mcTpdFJg7ylLEYvFCIfDuN1utbEUT5LValVFWQ/p9R0F/TOXy9HV1aXqpZWUlKhitCaTqVfZjnQ6/Ymi2ocLB/wkxOMgpTNyuRxutxvoET9MJpOkUim6urqUfLdYf7o1+llGYWEh2WyWYDBIIBCgtbWVTCajxCHF6CgoKFBtaLPZVMjxQODxeOjq6sJkMlFRUUFLSwvRaJSKigpaW1tVjZna2lp27dpFIBDopcZ9uF2VeRx8HMn+93lAvn0/v7BYLHR3d2O321VpJqkTJgVQpV6XlG9KpVIkEgn8fv9h6QNHun/KOlJQUEAikaCzsxOTyUQkEsHhcJBIJJRwshhC+nUdLhywMSSeHrvdrhZRsYBDoRBmsxmPx9Njmf6zhhigapl81sNkAKFQCKfTqXYDgUBAFdKLx+PkcjlisdgndJB0EchPi66uLjUgW1paCAQCJBIJ6uvrKS0tVXXXUqmUquMm9XGORIfM4+DjSPa/zwPy7fv5RSaTUdQQ6AkxBQIBMpkM4XCYXC5Ha2srdrtdeYtMJhN2u105EA41jmT/FB6TGIewmz8lxpjYDgI9Yepw4oCNId2llUwmsdvtdHV14fF4KCoqAqClpYVUKkVFRQVFRUVEIhFlTX/WF9tsNktRURGhUIjCwkI6Ozvx+/1kMhlKS0vp7OykoKAA6B3TlZ8DdaM6HA7i8Thut5tYLKZqyghR3OVyYbPZ6OjowG63K09QQUEB6XQ6T/I8xnGk+99nHfn2/XzDYrEo74Zs7KXgdyQSYdCgQfh8PrZt29aLk2O1Wj9RY/NQ4Ej3T7PZ3GvDLcVeW1paiMViJJNJdX4xvo7UmDgoniFAMdFjsRhut5tQKMTo0aMJBoMUFRXhdrtpampSFXal8OpnPUwmBDuxkO12O263m+7ubgYMGNCLwS+xZ0nfhwNXudbVs51OJ93d3WSzWRUmE6vd7XbT1dWlitLm6659NnCk+99nHfn2/XxDz0T2eDwkEglFkvb5fJjNZtrb26mtrSWRSDBmzJhPiAcfShzp/qnTLaxWKwUFBUSjUYYNG4bVasXpdNLY2EgymaSiokJ5j3Tu0OHCQeEMCQtcz1gqLy9n7dq1FBYWKhKZfB52Z5R91mG8z3A4jM/nw+v1EgwGe4lZdXd343A4PpEWebCgZw/s2rULr9fLxIkT2bJlC+FwuFfMVq4lj2MbR1P/+ywi3755CES6BHqebVdXF2azGafTSSQSoaKigkgkot4/HDha+qdcRywWw+VyEQqFqK6uJpfLUVFR8Qk5HavVetgJ1AfFGpGb0Ku+NzU1UVhYCIDb7f7EjR1MufCjGXp9MwCv10sulyMajWKxWIhGoyo05XA4PlEo9mBCDNdcLsegQYPw+/3U1dWRSqXULkauVR8Ue4KxbMm+fl7/rE7SNupZCMQDKZ4t/bPyfSPhry+tKV3fZX88Xzq3bU/3LJ/TX+/vM7r2hrinjdfYXzslk0n1vq4rIq8Ljqb+91nEwWxf/Vn29zx1DTXp78bxoH/H2Nd1HThjjUUJi+ufNfZ1/X29z4pnoT99N72vy330d//6Z4zn16+/r+Ppr+nFtPU2EU6k/jk5Rl/toreh8Zx6W0iqeDAYVIlEck/iNTrc4+pIj3+jYSUhMZfLpegyyWRSGUtGG+Fw4oCNof4WQP31voQJj0WFykMBh8PRizdlFJM82iGDLZPpSTFNpVK9frLZLKlUis7Ozl6kPCEXptNpYrFYn5Os2WwmkUgAPXH4YDCIw+EgFAopV257e7tqP7PZTDqdJhwOAxCPx0mlUmQyGeLxOLFYTIlLwr4PNnH16n8nk0l1D4C6B+ELCIcuFAoRjUaBnkk4kUioELHNZlMuZElEkNCxZFhks1nS6TQdHR3qPnUXsiQqSJvtbyrssd7/jnbsT/v21R+Fx6cbLOJ1EJE/vX/p3gnJIo3H45jNZlpaWhRXRR83XV1dwO6QivQ/2TylUil1DgnvRCIRRXSVMIzVaiWTyRAKhTCZTDQ3NwMQiURUX5cUa9G2keuWpBu9DWSMJxIJIpEIoVCol+daF8gVyLwDu+tahkIhJXS4a9cuHA6HIjwLYrGYqjcpBpeEvESFWTfW2traeokHR6NRJRXj8/l6pdAbhRCPpnF1pMe/1WrFarV+gjtsNIwPBw6aZwj6N3Dyhk//sNlsvRSh9XY62J1BN0oPdmcTHpiIaYquhohrBQIBNWHKJBIMBpUgl0zwQu6WRb6goIC2tjZisZgKuQYCATo7OwEoLi6mu7tbGTpWqxWPx0N9fb0ih8s5ZVcicel99WRJaBFQOymZ9OQYTqeTVCpFMpns0ez454Li9/txuVy0tLSoMHIwGFTZJEbV1/b29l6ZfRaLBavVSiAQUH0kHA6rBSmbzVJYWKiMx/0dZ4ez/30ecTDaV/d42u12otEoH330Ee3t7VitVtra2vj73/+uxp6kdot3V1K+y8rK6OzspLu7m+LiYpqamgCU3IYYCGJQyHXbbDacTifBYBCbzUZjYyPZbLZXiSTZoAgvJBgMqjHq8XjUJshut+NwOJRR193d3WuzEYvF6Orq6pVRlEgk8Hq9+P1+ABYuXEgul6Ojo0PJsyxatIhMJoPD4cBqtbJt2zYSiQQNDQ28+eab6jpFU02SRuT4Iogozwx6xrTZbOaZZ55R5OJkMkl3dzc+n0+Nd4l6iCdNN870BKP+PL5HEkd6/OsClIfzvH3hgDlD/cUX+7qhvEHUP/pqr4PBqToccdeuri7FCUun08TjcZxOJzabjZKSEjKZDMFgEI/HQzAYZMCAAXi9XuUaTaVSSpArkUgQi8UoKipSOzyfz6cmHZlcJAQrCqsygQt3beDAgQB0dnaSzWYpLi5W3hiZZPelXfTyCWJQSaKA7Ko6Ojrwer3Y7XZyuRxFRUUkEgl8Ph/Nzc2UlZVRWlqqJh0hsjudTqBnMfL7/VitVnXd27dvp7q6mnQ6TSKRwOl0qp2r3+/v5dqvr6+nvLxcGbifpt8cqv6XRw8+bftK/xYvydq1axk7diy/+93veOKJJ4hEIjQ2NvLKK68wZcqUXgK48XicHTt2sGbNGuWFfeaZZ7j88sux2Wx86UtforOzk9/85jf86Ec/oqysDOgZF9dccw3nnHMO27dvp6qqisbGRsaOHUt7ezvRaJRgMMiQIUP4yle+QkFBAV6vl+eff57GxkZuuOEGHA4HH374IS0tLYwaNQq/36+0dsTYEK+AeFHFmJJwk/BbnE4nyWSShx9+mHPPPZfHHnuMKVOm8OSTT/Kd73yHtWvX8sEHH3D66aersVRTUwP0jA8xmtasWcOCBQvUhikQCNDV1cWqVau455571PzR0dFBV1cXsViMmpoann76aaZNm0Y4HCYWi9HR0cEXv/hF5XH2eDx4PB41n+hlJ/oyfvQN6dGyJh5N4/9ItclBvdu8Z2j/oXtoDncbHSwLXAwh2Zlls1keeughioqKsFqtuN1uSkpKKC8vV0ZLJBJh586dXH311Xi9XgoLCwkEAgwYMIC5c+eyYsUKAoEAHR0dZDIZPB4P99xzD5WVlUqzw2Qy8YMf/ICFCxcSjUZ7VGC7u4lEIvzjH//A5XJRXl6uJsaCgoJeYb39aW/Z1emlTCwWC01NTdxzzz3KGLr99tvZvn07DoeDpqYmBgwYoAwYk8nEBx98gMPhwOl0cu+991JUVMSAAQNoaWmho6ODeDwOwJYtWzCZTMyYMYOGhgbeeustNfkCSr/LZrPxzDPPqBBHf5yr/nAk+9/nAZ+2feWzehFp8aY+9dRTqh96vV42b97MzTffTHd3t9K4aW5uVt7L5uZmnE4nJSUlXH755cyYMYPFixdTV1dHU1MTV199NWVlZRQUFGC321Vo+rLLLuN73/se48aNY8yYMZx22ml8/etfZ9KkSRx//PH4fD4CgYAKBa1atYo5c+awatUq3njjDcLhHUPIgwAAIABJREFUML/+9a9ZuXIl7733HldffbUKI2cyGSKRCOFwWGU5OZ1ONa4tFgslJSUqvGWxWDj77LN56623yGazvPLKK0yaNEl5iM4880wsFgter1d5qdLpNM3NzTQ2NrJ27VqKi4sZPnw4N910E9dddx0XXXQR559/Prt27SKbzeLxeIjH42zatInNmzezbds2li9fTnt7OytWrKC+vp7NmzcTCoUU+VhCaOl0Wnnw9CyovkKhR9M4O9Lj3xihOJIesyOS0H80WcRHC4yxWmmjo72dZJKWEE13dzcej4fLL78cp9NJKBTie9/7HgBvv/029fX1+P1+vF4vXq+XuXPnEgwG+clPfsKwYcPYtGkT99xzD3feeScvvfSS0siwWq384Ac/wOl0UlNToya/2bNnc/bZZxMMBlWmAsD48eN55plnuPfee1m4cCGJRIJkMonP5wP2fdejh6qE/yTaGJlMhksvvZTJkyezbds2KioquOGGG7j99tt54IEHKC4uVrvozs5OHn30UX70ox/xyiuvYLFYuPnmmwG4/vrre+oY/VMWv7Ozk69//evU19fj8/n45S9/yRe/+EUA5U0SblFnZydFRUWYTCalIPtpcKz2v2MFn7Z9U6lUr7Dzzp078fv9JBIJHn74YcrKyliwYAEtLS0MHjyY7du3M3DgQP72t7/xP//zP5SUlBAMBqmpqVHh1yeffJLOzk7eeOMNPv74YwYOHMh//ud/ctddd+H3+/H7/TQ3N/Pwww8ze/ZsXn31VaCn7+VyOebNm8ell15KV1eX8pj+9a9/5aqrruKpp56ivLycIUOG0NDQoEJsQ4cO5cc//rES2zWZepdhEM6czWYjHo8Tj8dVONvr9bJ161bef/99gsEgdXV1rF27FugJKy9cuJCTTjqJt956i9bWVk4//XSmTZvGzp07aWhoYOfOnaxZswaHw8GyZcsIh8Mkk0mampqoqanp5dVxuVyMHDlShd4tFgtDhgzhuOOOUwrKU6dOVfOI3W5XoTHhCeleH6NHyNgnjhYcqfHfXyJBf+8dShywZ6ivRjRiX1/7POJIDoiDcW7h40h4xuFwKO5OS0uLmiCCwSDbtm3jlFNO6VWmRcqFVFZW4nK5GD16NL/5zW94+eWXeeKJJwAUIbG1tVXpeciO7PHHH+f888/n8ccfJx6Ps3PnTqCnf1VVVVFaWqr4NDKBpdPpfS4zIlwB/f6k/MwLL7xAcXExt956K2VlZWQyGX72s5/x5JNPsnjxYrUQDBo0CIvFQktLC1deeSWzZ8/uJX0voYFEIoHH4yEcDhMMBunu7sblcvGLX/yCadOmqWuRBTKTybB8+XK+9rWvKb6HEDrl773haJqQP4s40PYVL4NwVQBGjx5NKpXi4osvZvPmzTzwwAMUFhYyY8YMdu7cyYgRIxg+fLjiyAmHbfXq1XR0dPC1r32N++67j0QiwcUXX8yNN97IfffdR0VFBX6/n9bWVkaOHMnkyZOZP38+TU1NnHbaaTz66KM0NDRw5plnqnBvOp1my5YtLFiwgAULFtDW1sb48eMZNmwYW7Zs4YUXXsBut7Nw4UKGDh2qDJ1EIqH4d5KJJWFml8tFcXExXq9XeUJramq44IILGD9+PDabjYqKCoYOHUptbS3btm3j1FNP5bzzzmP48OHMmjWL0tJSRowYwYQJExg5ciSzZs1i0qRJnHbaaVx55ZXU1tYybdo0Lr30Ui6//HKy2WwvovmyZctobGyksbGRrVu30t7ezpYtW2hra6OtrU15n4Qn6XA4eikpH+nMqH3F0XBd/V3DMUmg3l/kDaHeMJLrdBLxgeJQd3ZjKqYor8oO6Ze//CUWi4WqqqpeGVmhUEjVv6msrGTXrl0qg6qiooILL7yQVCql0nVNJpMybFpaWlSRP4ApU6bw6quvUlxczODBgwkGg0BPxkdjY2OvzBXJttkfUUndk6lP3OvXr6e0tBSXy6U0NIqKivjKV77CypUrVSZYd3c3nZ2dDB48mKuuuopRo0Yxf/58LBYLAwYMIBwO09HRoQTJhgwZwp///Gdqa2uZO3cunZ2d2O12lSUnYYlUKsXWrVvx+XyEQqFPpFrvKw5l/8vjwNpXnnNBQQE2mw2Xy0VVVRVWq5U1a9Zw/vnn4/F46OjoUHy12tpalWTQ1tbG4MGDGT16NCeffLISwJXMxUAgQDgcxu/3q8zG4uJiwuEwI0eOZPPmzQwePJjq6moGDRrEL37xC8aOHasyqOx2O8cddxzXXnstDoeDiy++mHQ6za233kpJSQnvv/8+TU1NLFmyhNdee00Z/mvXrmX+/Pncf//93HffffzhD39g3rx5zJ07lz/96U/MmzeP7373u/zud7+jvr4egJUrV5JMJpk6dSrXXHMNHR0dzJ8/n1tuuYWWlhY2b97MlClTyOVydHZ24na7SaVSfPjhhyxZsoR169apzFZJaNi2bRvpdFqF0Ds7OwmFQsRiMRKJBDt27KCmpoaOjg7a29vxer28/vrr/P3vfycWi5FOp+nq6iKRSPTyqOh/y3OUvnC0rX9Hcvwb20NP8jnc889BC5PpDdnfw5bOkSdm9kZfbHrd1SquaClhomdyiJdAcLir/sq1yXnNZjNutxuz2YzX6+Vf//VfueWWW4hEIvz1r39V1yzy7GazmdbWVmw2m/KWZLNZEokE6XSaZDKJy+VSafp+v195ihwOB11dXYpbkEgklOcGejhCAwcOVCmveuq5MXMC6CU6phOR9YlMNDGE1Cm8nUwmowjgbreb6upqVQYlnU4TCASIRCJs376d73//+3zpS1+isLCQZDKJ1WpV2Skej4dkMsnXv/51pk+fzo9//GOqqqp45ZVXOP3004HdwmnxeJyqqipV6kayXSS8sK/Cpgcy8eztHDqBVDyIumFp1EHR21r/f2/QyfN9XZfO+ZLji6EhfUIfO8Ip079jvG/Yd+/bvt5HX5+TFPp0Os25556rpB1Wr17Ntddey6uvvsrEiRNpa2vjjDPOIBQKKf4QQEdHB3/5y19oa2ujpKSEtrY2mpqa2LRpkzJQli5dyimnnMLs2bOx2Wzs3LkTi8VCdXU1DQ0NAMycOZPf/e53jBo1irq6Onw+nypMGg6HGTduHEuWLGHKlClcfPHFvPnmm1RWVrJjxw5+8YtfsH79euXdnDhxImPGjFGZZTrPRq+nKMkYzc3NFBUVceKJJ7Jo0SKgZxN0wgkn4PV6eeqpp4hEImqMeL1eFi5cyKJFixg/fjxTpkxh1apVNDU18d577ylpgNbWVlwuF1u3bmXo0KFkMhlqa2uprKzEYrEoz7PNZmPs2LH4fD5efvllxo8fj8fjIZfr0RMSj630QSOZ+mjm5R3JcPjR1B55q+QIQwaJ7OolpVUmYwnnxONx5Q0RbY/Ozk5FSIxGo70WgL4W+0MBXe9GfptMJpLJpPKUSKbY1772NTKZjCJKCgnU7/erXZzZbKatrY1FixbhcDiUWqm0U0NDAy6XS6Xhu1wunn76acaNG6fUz7PZrOL0NDc3q92o7ICEbyOLYSQSUdlhusEuXh3JeJO2d7lcKhzw4YcfKj0VIYY+++yzvdrEarUSjUbx+XyUlJTgdruZN28ec+bMYfv27ap8jRhVoo1SWVnJgw8+yB//+Eeee+45oCf12OPxAPDMM8/whS98QfFJzGazMoQOV6kbo8EhRocU/NX7MPQWpdR30AL5X37i8bgKD4mnUPSs5HmKnouMC+N1AerZyXUKJ8RmsxGNRpVRKpwwXVkfdutoybXq7x1q6Cnrr776Kv/zP/+D1Wpl9uzZtLe3s2PHDs466yz+8pe/MG3aNILBIOPGjVOhHIvFwje+8Q3OOOMMxo0bx5e//GXmzJmjyiN95zvf4Y9//CPXXXedCsfV1NQQjUZpbGwkFouxefNm1q5dy5VXXsn//u//kk6nCQaDmM1mGhoaeOONN6ivr6e2tha73c5JJ51EU1MT5eXldHR0UFxczIknngigPLViCOl6WsIbkiwzh8NBd3c30WiUDz/8kN/97neYzWYef/xxHnnkEZUlKqn6RUVFqm8NHDiQmTNn4vF4cDqdhMNhampqGDNmDH6/n9LSUsaNG4fVamXo0KHqewMGDGDIkCEsWbKEM844g1mzZrF69WoGDx7Mxo0bKS4uVkRvqeEl823eo3rsIm8MHSUwqijrPBVAeU3EW2I2m9XOT7fsD7fXTSYyMWyk+rHE0eW6ZEJ74IEH1CScyWRoamrCYrHQ1taGxWLhww8/5JZbbuGkk07i3HPPVbtGySoZMmQIW7duVbXuvv3tb7NkyRIuueQSAEWiTiaTdHV1KbJpQ0MDXV1d3HTTTWqClVo8TqeTpqYmbr/9durq6pQ+imgnAUq/BXrS3ktLS/nCF75AOBzm97//PdlsllAoxPe//32uueYaLr74Yux2u9pVu91uOjo6aGhoIJPJMHjwYO644w7uuusuZSjJc925cyf33nsvS5cuVd6UTCajvGTJZFK1l2TQSQq+4HAXQNbDpfIjHgx51rDbeJb+3ZdLXDdyCgoKMJlMxGIxZZBKmFPOIePCeN+6grIcX4wau92Oy+VSWURSUVyvrh2JRJTBpocR9Ps9HNDPm0gkuOyyyygsLCSVSjF//nyuu+46ZRi7XC62bNlCMplUasPBYJDt27fzwQcfsGHDBnw+H62trVxxxRWceuqpfPTRR9jtdmWgOBwOdu3axbJly5g2bRrnnnsuJSUlvPfee1xyySV89NFHKmxtMpmoqqrihhtuYNasWfj9ftrb21V4TpSGoYeA3dbWBqA8uWLE61w3XYxUpAVqa2s566yzyGQy3Hbbbbjdbs466yzMZjOFhYXEYjGKi4tVn4hEIlRWViqeUjQaZcWKFbS0tLBx40a1cVq7di3vvPMOTU1NmEwmFbp/+umneeqpp6ipqcFisXDllVdyzTXXYLfbOeeccygtLVVCqHL9RgP5cPaRPA4ceWPoCEMmaV1FWXbFstuQXY+++9cHms1mU6Epga5xcaivX85jtVrxer20trby3//93/z4xz/mO9/5DqWlpRQWFlJWVsbEiRMpLy9X4m2//vWveeKJJzjppJNwOp2cffbZDB06lEceeQS/309XVxcul4toNMqDDz7I5Zdfzg033IDZbKaiooKamhpefPFFysvLyWQyFBYWEolEWLx4Md/4xjd46aWXKC4upra2lkGDBlFWVqbCYZJh1t3dTV1dHXfffbcqVqu3oyy2brebzs5OqqurVRjiueeeIx6PK1mAyspKrrnmGuWtqKysJBwO89hjjzFnzhxOPvlk3nvvPYqLi/nqV7/K5Zdf3stD0t3dTUlJCVOnTuXJJ5/EZDIxf/58br/9dux2u0qft9vtVFVVKY+G6CeJUbC/StQHox8YjXIp+ivEWHld/47xGLrhIf1fduEul0tp1YiHSNKuxUMq54Td3Cp9HIjadzKZVN4N8eiJJxJQPB39eozJIodrsZMFOpPJ8PWvfx2Xy8XOnTspKCjgoosuYvXq1TQ2NjJjxgx1bTU1NZjNZjZu3MiyZctobm5m1KhRDBo0CIBHHnmEMWPGUF1dzR/+8Ac6Ojro7Ozs5XU7/vjjqaqqYsSIEbS0tDB16lQA7rjjDgoLC4nH47S2tpJIJNi2bRt33nknGzduJBAIsH79es466yzFcZJjv/LKKzQ1NalNjsVi6aX7ZewTsgERD/Lpp5/OXXfdxZIlS5SHeP78+UycOJFIJMKyZcuU99Tr9dLW1qY2P2PHjlUFqc877zy+8pWvMHnyZGpqapTGUjAY5NFHH+XMM89kypQpdHR0sG7dOp5//nlOPPFEWlpaeokzGsO6gqONF5TH3mFKJBIH/NT+4z/+g2effZbVq1eryWdPglOfRxhTLfszVvSSFICKP8fjcZXFJIueruasZ3Tt6/UAKpVVD7UYOUv7c4+we1ETz4vE00V7p7i4WO342tvbCQQCmM1m4vG42lGK6FpxcbEyWIwGXyKRUF4CCQfoqa26xyWdTvdSmRW1XrnntrY2fv/733PDDTcobSRx50v4SuebQI+3q6CggO3btzNkyBBFohYxxu7ubrXISjtKO4h3p7KyklAohN/v7yX5L2E9+V5HR4dS4JV+IWEI6PFi6EKWcp36ZN1f/zuY41NX4DWGpiTcI23Z17nE8NDDxw6Hg3g8TjKZVO3UV0Xr/rh2xtRno+ptd3e38kZI5pUYRRLqE+5Qf5W0D1X7GgX8stks7e3t/PCHP+TBBx/ktddeA2DGjBm8/PLLbNy4kaKiIiVnYbFYWLNmDWPGjOGll17C5XJRV1fHjBkzGDp0KNAj+jlv3jy++MUvcsYZZ5DL5fj2t7/Nn/70J/X86uvrGThwIMuWLWPlypWsWbOGL3zhC5x//vmEQiFeeOEFrrrqKoLBIK+99hqDBw/mxBNPJBgM8i//8i+MHz+e0tJScrkcl156qTI+5B7FEyQhaWP4PRqNsnPnTpYuXUppaSmnnHIKTz31lBI0nT59OlarlRtuuIGJEyfyzW9+k40bN7J48WJcLhcnn3wy48aNY/HixXz00UdMmDBBhRGXLl3Kz3/+czUXiijqHXfcQUdHB7Nnz2bq1KmKp/XII48wevRorr/+euVplH4lBrjuiRQDXeabI4HDNf73dF59TIrMw76WRvr5z3/O008/zYoVKw6ZoZk3hg4T+uuMfRHrdINIFlNdQ6ejo0NxcWRh1SfrfTFiDpYxZKxun8vlSKVSSkJf31Hr96AvdiaTSS1I4vUSPg/sLp8BKAE5EYgT0rBMOOLxEe+JxPXFqyLHklpCfr9fcSOqq6t7nUsMT3lNzmMy9dRdqqio6HXf4XAYr9erJnNRpxXovCOZGGQilWvN5XK0tbVRVlZGKpVi165dVP9TiVo8BHIMMZ6kJENJSUmfBpD+98GeDI19REJ6co3pdJpQKKQMYDFOjNw2I39IXpPFCVBGo97PxLiSRchIgpbr0+u6iXHU1dVFcXGx8jCJ0SohSf3YAnl2fd33oVxsjOVWnnvuOc455xzS6bSSYygoKGD9+vXU1tbi8Xhoa2vD5XKpMbd8+XKSySSDBg2ioqJCCaD6/X5WrlzJwIED8fl82Gw2Pv74Y6qqqlTZCulbci2LFy9mxowZ6vmJN279+vUq2yyXy9He3k5ZWRmNjY1KOqKkpITu7m66u7uVcWusni7GqZwvFouxadMmysvLqaysxGQyKZV2gLq6OqqqqlSfEq5fY2Oj0vuqqKhg3bp1hMNhBg0aRDKZxOFw0NjYyIQJE1RyhHgfoYeI3dXVhc/nIxaLEYvF8Pl8qiyKXmpE35RK/80bQ8eOMZQPkx0FkE4Cu7lDMpEHg0HC4TA7duxQRE8ZmHV1der7YgTBJ6stH0qIIaQTCUX5VgQZJSVcJpn29nZl7IgHxO12Y7fbaWxsxGzuKegoIcFIJKLc5WVlZfh8PuUFEo+ZziOxWq2qRpEeNpGaR9BjBBYWFmIymfB4PGqCE06W0YMg4TN5TTLcotGoqrws6ckSfhOPRi6Xo6urSy3UqVRK1VKTVH1AaaqUlZUpQnVNTY0qYRAOh3sV4dQJw0VFRb2ey+EM4xgnU5070dzczNKlS9ViDr03Av39CKRNpOSJELOFmwa7wxXSPtIPZXOgZ17KQltQUKAqiTc0NLB161bC4bBKxV6xYoUKvUmfgt2eK+N9HyrI89U9bPF4nAsvvLCXYSce0OOOOw6Px0MsFqOkpEQlIDQ3NzNp0iRqamoYMmSI0rAS9fgTTjhBqUlnMhmGDx+uMlhl0ZLNWUNDA9OnT+8VQpSxN2rUKLZt26bCpGVlZbS3t1NRUcHgwYOVEjvsFhA1Qjzecv8mU4+g6KhRo1R2aCqVorq6mqamJrLZLFVVVbS1tal+JuOvoqICr9dLRUUFmUyGkSNHMmnSJBUyLywsZNKkSYrj6Ha7KSgoUNmdZnOPPllTUxMul0uVAero6FBzn/QP3duZD5MdezgiCtR57IbuTtUHcSqVwmKx8PHHH+NwOFi9ejUTJkxg06ZNTJ8+neXLl2O32yktLcXj8fQqE9FXmORQQs+kSCQS6m/YHeuXzwhBU7w1wq2RRU68LZJZks1mlYdJPEuhUAiPx6MyvnSVaKnNJOG3YDCoJt1AIEAqlSIUCqndaTwex+v1Ul5eTjAYVGU15PrkWiRFPpFIYLfb1T1Jem0kEun13EStV3bzQtYVj4PdblfXJrtip9NJLBZTr0WjUZxOp/L+iWikDt2jZ/SK9BfSOZgwTv7iGZK+F4lEWL16NWeeeabia7hcLmUoG3k4+nFMpp7soM7OTu68806mTZtGJBJRZF/p81IpPRaL8ZOf/KRX4VvYnTIvSs6RSISNGzeyYsUKNm/ejM/n4+STT2bo0KHEYjFVykJCrUKyN17v4YCucCwbHqfTqcKiXV1dqk0l4wxQxrcUOJVNRUVFherHHo8Hq9VKc3MzhYWFytjPZDJ0dnZSWFiovJHQ4011u90MGTIEQD0D8aJIH6/+p6yEydSTVVpcXKzGZVtbG0VFRYqPJWNcNoQ6z0v4XUJsht6yEjabjfLyctWXRK0+EAgob5jD4SAUCqkNFOw2aD0ej5ozZTOnG75CUs9ms5SXl6twe0FBAUVFRUpWQK5PrvHzGv041pE3ho4yyCIqXorW1lZMJhObN2/G7XYzdOhQBgwYwIYNG7j44ovx+/3U1dVRUlKC1+sFdmsP7avOzIHAGIqR3ZK+W5RJxBgikQlN3+HLxCoTdSKRUIaOTHA6d8bv95NMJlUIq7CwUO2UU6mU0vKJx+PKexQIBBTxVjRCcrkcXq+3Fz9E2lIma5kkJXxWUFBAV1cXTqdTnS+bzardtty7ntov4cKCggKV6dbd3a08Tna7XYUedTkAPb3fZDKpcwC9UnuN13o40Ff4SzSWysrKlPaSeOb0xAAht4pyuXgMU6kU8XicwsJCCgsLqa+vZ+bMmbS2tipOVzgcVgbm9u3biUajqi/pIQo9BCOG7Yknnsjo0aN54403ADj11FMpKCjg7bffprW1lc7OTtasWcPChQu59tprOfvss1Wf1vlph0u+QN/gyIZJ2k/aTYz4XK5HfFF4OGKUS9+yWCzKk5hIJFRWmBDLbTYbfr9fhZrEsHS73aoNAeWZ1J+bbITEKBO+nWwe5Lx6yE3vt3rYVPcQSVu73W61UclkMkSj0V5toGfYytj0+/0Eg0E1b0SjUTVP6G0r1y7Gp7SfGKF6UVmZkyS0ql+7HCuPYwt5Y+gIQwadkHVlYMZiMZqamqivr8dkMrFhwwblIt61axcbNmxgwYIF7Nixg1Qqxdlnn81JJ52kFvyjCZLppHuMhIuj8yD0hUuMEeEOGPkZsHvCkeP3lZUiuzaZzOQ8xmPpxzNeuz7JGYmdMhHLe0ZvnE6e1t3ochy9VpMeYtKv3+jp04+vP+sjNQHrXsANGzZw//33M3HiROVl2Lp1K8888wzBYJBcLscTTzzByy+/rOQiZNGR6zebzb3KvIixt2vXLtatW0dtbS0333wz1157LeFwmEAgQElJCevWrVPPM5FIKGFM8fDJJqG1tZXS0lLq6+vJZDKUlJTw7rvvEggE2L59O4WFhcyZM4dHH32U22+/ncmTJ5NIJCgoKOgl0ni4ZCz0PqX3IaMBqvOudIPC6G3T+4nOzdE9GzJudGOoL4+zzheU7+rYU/ag3I8R+uf07/cVenK73b1EZuXa9OQSQEk0yN/GY+teP71djcaSeAz1zxq9m3kcmzi6Vs3PKWTnpg9On8+H2Wzmyiuv5Fe/+pUqFDhhwgQsFgvz58/niiuu4JlnnmH8+PFUVFT0Mghk8j7U2JcF2GQy9Tnp9fWacYExfqYvwrnx+EaDZE+L1r5cvzHzTzdA9maM9HXuvX3HGObZ027zSO9AxYiRhaK2tpahQ4dy7bXX0t3dza5duzCZTFxwwQUq9Pnaa6/18jKIVpIsNHLvEgYzmUx4vV6OP/54Ro4cSTQa5YwzzmDkyJEMGTKEeDxOS0tLLy+D1M0SQ0iOmc1mKS0tZdWqVQSDQZYvX87AgQMZNmwYU6ZMYfLkydx777387Gc/46qrrlLZeuJpEI+cUTX5UGJPBoaxf/UVxttT/9mTsdJfWNA49vbn2vf3/b191lghXt9I6femJ0bof/dHJdANTuPre5pbxCDN49hD3hg6wtDJpCaTSQmR2Ww2UqkUS5YsYc6cObz44otcdtll/O1vf+P999/nnHPOIZlM8vHHH3PeeecpnomgoKDgsE7Y/aGvrBuBceIwfk6MRCOMn+vre8bP6dDTlfcHxrCIHh6S8/V1T8bJUd9F9vW3/G/8vI693ePhgt7nstksDQ0NKtQp3DCp3yQhjO7ubpUJpmdtyb1Ie8rClslkaG9vZ/Xq1SxbtgybzcbWrVt54403aGxs5Pjjj2fUqFG9eFrQu16ecDokFDR+/Hja2tp45513sNlsnHTSSaRSKRYsWIDP52P16tXkcj1FQ+WYemhSrl1fWA8X9tRv9vV9+a0b+kbvRn99a0+L/YH2x/3NbNLvz2io6B5do4fL6C3T52DjcY3eNv34h8s7mMehR94YOsLQdXEkA0ZKSQSDQUaNGsX69etxu904nU6mTJnCWWedxdatW9m4caOqj5VIJFQqt57hcaSxp12l/n9fBoO0y552on39v6/n7O+8OoyToHHyld99vd7fMY2v93XN/U2yxuvd2/UfDugp/pKNs23bNsWpkr4syt56lpuk1hq1ifQQWSaTwefzMW7cOIYMGYLT6aSuro7hw4czbNgwTj75ZJVtqHNqhNejyyrom4729naWLl3KmWeeyUsvvUQul2PMmDHU19czbdo0XnrpJSVr8cMf/lBxhcRbdbgNId1I6c8g2Zf+sCdP0b6gr/Gzr4bTp/3cnjZgZJrAAAAgAElEQVRNe/Oc9tdW+rjbm/drX72+eRy7OPKr5eccRjd1Op3ula69ZMkSNm7cyJAhQ/jlL3/J6aefztSpUwkEAlxzzTVqkpaQmC4OqP99pNHXpNmXN2RfDYlPezzjcffXTd/XLrG/ybKva9gXLad9ue6jBTqHRrK6WltbWbt2LR6Ph/b2dtatW8fIkSNVxqSQkSWdWTxARgKqyWRSbSXCnaIwXlhYyJQpU3j55Zd5/fXXmTBhgiL8iqSBZIDp7SkkYoAPPviAG2+8EZ/PRyAQwGaz8fTTT3PhhRcycuRIzGYzV1xxBXfffTctLS0q40oMP6PG1uHA3vrt/oyX/r7T3xjan/G5r+8f6HH29L2DYaz057HdF49uHscW8sbQUQA9JCSLg9PppLi4GIfDgdPp5NJLL+X2229nzJgxAJSXl1NUVKR2qSK8KJOzsZr9kcLePBl7+n9/3eT9ufuN2NPk3t85+jpuf7vXvnajuhHU13Xv7ZqPVkgfE4Nm1KhRfPe736W2tpZ0Os3mzZvp7Oxk0qRJBAIBOjs7GT9+vMqGEhK19HsdEubNZnvqvi1dulSllK9du5aHHnqIQCDAjh07VAhOvifkafEySYp4a2srFRUVrFq1SlVfdzqdtLa24vP5mDlzJgsXLgTg4Ycf5qGHHiKXyylek4wr8T4d7ehvfO2p7/UVHtrbd/s6l/7ZQ4X+PD/G8/Yl9An9zwH7E4rM47OBvDF0hKHzTnR1YUClGANcddVVjB07Fo/Hg8lk4je/+Q1z587lpz/9KePHj1cCgoAipR4N+DQTTV8wTsR9GQ9GovPedob6RLqnnafRQNNfM7rp98VQ6uu3fvw9fc+Io4E7pJP1c7kctbW1ACr1uKWlRfVp6acibQAodV7hDckiLCGygoIC3G431dXVQI8B9oMf/EBJE4wePRq/38+qVasUP0g+Zwx3iI7VqFGjVPhs165dXHTRRUrheunSpbz33nvccccdyngKBoO43e6jSktmXzTFDsRzY/R4Hiwv0P5uePTvfdp77C8Mt7+e4335/1jb0OTRg7wxdIQhhpBeLkBet1gstLS0sH37du644w7i8Thz584lnU5z66230tLSwj333MO//Mu/cMMNN3DiiSf2Goj7QqAWj5ScE1DXYwzj6N6mviYmnZisn9tINNZDF/vjgjYaG0aRQWMKfn/XoBs0cv97Ikzqlcz169JVlfVz6H/3xTmSa9PDS3rdM73dD9YCdKiQzWaVIST6LBLWymazSv9KyM1S60vaRoT79FCZbAxyuZw6dlNTEx988AEtLS1K3E8MKqlxpxOa+yoTo4vumUw9ZR/q6+upqqpiwYIFRKNR1q9fz6xZszjuuONwOBz4fD5yuVyvMiDQt4xCX9A/o3u6jGnxep8yXqfJ1FvDRm/7vowh47GM40CMT/2zxteNIXY5hhioovMjWbDGsah/V38Wekke6St7+768ZxxzRsNDH8v6//rx9D4i2mewO3NOzmX08krb6t83Ev31tpQ+nsexg7wxdJRAJnaZcILBIG1tbVRUVHDdddcpsbIhQ4Yo7Rspdvjoo48Cu9OcZVLZFwK1TAKyE9cnHCmWKoVUpY6Zw+FQdXlkwEv4AnZPfpIubTablQIt7DaqIpGIEj0Eei2SxsnIOKHncjmlHt3c3MyAAQPUsU0mk3ovlUop74LULHI6nUohV16PRCJKwDEcDlNSUgKgVKABVUJDFmi5D7lus9msvCRyb8asI1n8u7q6lJCkxWJRXgkxGHT9oaMZfWm1yOIgfemb3/ymqlUnWY7yvtF7o+tQSZ8Mh8M8++yz2O12ioqKyOVyvcJU0n+kMK7JZNqj/o2+UE2ePJm2tjaGDRtGIBDgq1/9qkrJ78sA2V/oRonwjLq7u1WiA/RUShdF41AoxI4dOxg3bpzq9zabTfUXp9OpdJf68v4Kt0rGkeiXWa1WIpEI0WiUjo4OBg0apPpefX09gwYN6mU4rF27liFDhii18EWLFlFVVcWoUaOIx+PY7fZPpLXL+Y0ZsvIsEokELpdLCanabDbV76Vt6uvrcblclJeXK7V3uadUKoXL5VK142w2G1arVR1Dxr7UKBRBTpPJREtLCxUVFdjtdrZs2cKuXbs4/fTT1UZHZBOsVivbtm2jubmZU045BdhdkxB6OGdSbFrCpeJhlLEuWZR5D9GxhbwxdIQhE6K+ExIlZRGfk4VRJnqn04nJZFITguxGpDioLi64t92J7LB1sUY9W6a4uBiTycSOHTsYMmRIr9IAZnNP3bG2tjZVykCE6aTsRktLiyoZEg6H1URhs9nUDlFqh8m96F4RmVxl4s9ms8rgEOOrrKxMTXySief1epVR1tHRoXbiUsrA7XYrI83hcOD3+wmHwzidTkpKSpRirSzcUvUeekoCmM1mVYRVUr8DgQAWi0WVDDCZTMpoBFRF+0wmo2ocSRkSmczleR+ptO1PA91wNT4/m81GaWmpkowQ8rG+29/TsUwmEz6fTxnW0h+Ec6SX5BADXIzXPYVVZGyUlJRQWFiojHJjXzsYGZm6RzKVSimNpcbGRiKRCNXV1cob29zczF//+lcGDhxIaWmpMnykv8JucVIxrHWPqO7tlDlCkEqlqKio4P/9v/+nNlCA2khEIhFVc2/9+vW0tLQwefJk3G43b731FmeddRbBYJCSkhJqamrUeJONk2zSdO8XoMjsUl9PqsKn02kuvvhi5s6dS21tLQ6Hg5UrV+LxeLDZbGqzJfcrlevLy8t57rnncDgcFBUV4XK5VK26lpYWrrjiCvWcCwoK+K//+i+mTZumyots2bKF5uZmRbiX+UiuMxQKsWDBAiZPnsxvf/tbqquraWtrUyVNVq9eza233kplZaXaGFksFtVH5X89azKPox95P94RhngUZOFPJBLK6PH7/WoSFLe+1+tVE5xUOpeipplMRk06evhrT5CJRhYxcZeLHksmk+Hxxx+npqYGj8dDIBDgtNNOw2w2EwwGueuuuxg7diw33ngjLpcLs7mnvlokEuGNN96gpqaGWbNmYbPZmD17NoWFhYwePZoHH3xQ7SBlwtPd3zK5y0QrkIXhzTffVPyptWvXEo1GKSgoIJFI0NzczNSpU/H5fDz11FMMGDCA7du3c+KJJ2KxWHjyySfVvRUVFVFaWsrzzz+P1+vFZrNRX1+PzWbjlltuYfDgwfzhD3/AarUyc+ZMTCYT1dXVbN68me3bt6sJ9/HHH1cGjN/v56233lKyB+FwmHQ6zd13343X6+UnP/kJHR0dlJaWYrPZKCsrY/v27aooKaAWlGMBuicPUNpCgDJGpW+I4auHBeXHGGbTvQ2yyIpxIMcQo10IzmII6X2mP5hMPTXjpOabrjYuRtuBQjYWMoZFLV3a6cMPP+T//u//ehUZHTBgAIWFhWpxFa0laQe5f6NXDXrPJ2IMPfjgg/zqV79i4cKF3H333YwaNYrf/va3/Pa3v+WJJ57gxhtv5J577lHlaKTNm5ub8Xg8vPvuu5x66qnY7XYefPBBGhsbe/VPuUfdANLDxbpqu8vlUhuhtrY2brzxRkaMGIHVamXDhg2q7lhxcbGaY8xmM9FolPnz5/Puu+/y4IMPUllZyfvvv8+IESMwm80qY/Hll19WbZFKpWhtbaWyspIRI0bQ0dGBydSj5l9QUEB9fT319fUsW7YMu92uNnI1NTV4vV4++ugjbr75Zs477zwuueQSrrzySr73ve/xq1/9imHDhqnnqnM9xTjX2yCPYwN5z9BRAJ1Lo0/4YiiIC1kk5aVwp8TtdVVcI0dgX84tIYnu7m7lioce930gEOCSSy4hHA7j9/u59NJLeeedd6ipqaGxsZGf//znnHDCCXzrW9/iZz/7GW63W1WmvuuuuzjppJN4/vnnAfjf//1fZs+ezYUXXsh5552nvF16SAU+qTqtc2/ERT9z5kx27txJUVERH374IWPGjCESieB0OpU438KFCznttNNobm5m0aJFrF27lk2bNnHKKacwevRoxowZQyqV4tJLL+Wll17i3HPPJRgMMnDgQLZs2cL999/P3LlzueSSSwBYsGAB3//+9wkGg1RXVxMIBPjoo4+YN28eV199tfJKXXTRRfzxj3/k1FNPJZfrEe7bvHkzv/3tb/nFL37BTTfdBMCyZcsYN24cq1atovqf5GB5JsfSRNqfCq/ch8630b078lnj9+SzuoEl3jUhWosnQg8lyTH7SyDoi0QrITfpf3phVFngDgRGTlsikVAelerqaqqrq+ns7GT9+vUsWbKEgQMH8u677zJmzBhaW1t57bXXmDNnDmPGjFG1tnQNJuM4l3aXAqROp5M5c+YQj8d5++23ueyyy5SUwDvvvMPw4cM5//zzcblcRCIRzGYz77//Pul0muXLl+Pz+Vi3bh0333wzuVyODRs2MHz4cBoaGhgwYIDyeukeXx1inOl/19fXM3DgQJYuXcq2bdvYvn07oVCIwsJCAoEAHo9HzW9SQ8xqtXLZZZfx3HPPUVVVxcyZM7nttts4//zzicfjfPzxx2zcuBG3201bW5vSZbvmmmuoqamhs7OTxYsXc9NNN2GxWPB4POzYsYNoNMqiRYsYNWoUDoeDhx56iLq6OlXnrrW1lfHjx1NcXKyK9nq9XrZt28bgwYOVd06eqRjRR0s2bx77jrwxdBRAJyL2ZcTIgJNBZ7fbVSFXiVNL6EA3ovb13BJuE5ev7EgDgYDiHfh8PoqLi8lkMpxwwgnkcjlaWloIBAKEw2Hmzp3L888/z9VXXw3Ayy+/zEknnURnZ6cq1JlMJmlsbGTAgAFYLBYikYgy8GRnqUPnCsmiKYRZgFAoxG233cYVV1zBBRdcgM/nY/v27axdu5YLL7xQhWYGDBjAt771LWKxGCUlJVx++eWKI9Td3U1NTQ0bN26krq6OYcOGsXXrVt5++21+8IMfqKKV0WgUu93Ovffey6xZs9iwYQOnnHIKW7duZe7cuRQUFBAMBiksLKS8vJwtW7aoe83lcixcuJDbbrtNcUVaW1vxer04HA71LCXUI2HGo0FB/NNAN16F2yK7Zb2OVF+LuU5sFwPd4XAQDAZxOBy9CoDK53UPo+6J6Etny2gQSZtDb87RwWp3vfYa9C4yLEVTu7u7GTt2LH6/n/r6esaPH09VVRXDhw9nxIgRjBgxQrWd3KPR8NCTHvQf8SrF43EaGhoYP348brebVCrFiBEjeO655xg+fDjTp0/H6/USj8cZNGiQEtDcuXMnoVCIp59+mlWrVhEIBPj73//O4sWLufPOOxUvT0JfYqzqnC/9eWQyGQYOHEhLSwv3338/b775JiaTiccee4zp06ezY8cO/va3v2E2mzn55JMVX1E841Lrb8mSJYwePVplLn700UdMmDCBe++9V/H94vE48Xicn//85wSDQZYsWcK6deu45JJLKCoqorm5mXQ6zY4dOxRfaPbs2bz66qusW7eOyZMns379elavXk08HmfIkCE0NTXhdDpZuXIlv//971UNPDGAxMutk7DzODZw7Gw/P8PQa4ql02mSyaQyDGSHIYNNXzhlkhUyoxAIZfHR+QL9wbhDT6fTBINBotGo+j8ejxOLxXj33Xex2WwsX76ciooKFZKz2WwMHDiQJ598ks7OTnK5HM3NzZx77rmEw2HcbjehUAin00kgEOhFotWzV6QtBDrBVgiJLpeLUChENBqlurqagQMH8rOf/YyFCxfS2dmJ0+lk3LhxdHR0UFBQQCgUAlA7t6KiImKxGLW1tSQSCVKpFD6fj+985zvMnTuXTCZDTU0NXV1dlJeXq4VEVL6z2Sy//OUv+eEPf8irr76qFmidU1RdXc0tt9zCf/zHfyiCtoTkEomE4qo4HA7a2tqwWq293OtCUD8WDCE9nAWfzAiUMKdw0vQq532FyowLiBgqIngofUH6g07GlvNJexsNob6y8yTcIwaoHCuVSh3UMKXO/+ru7mbTpk08//zz3HnnnTz22GPY7XZGjx7NhAkTiMVitLW1kc1mGT58uLo+8QTLuNBDZkYPm9VqVZ9/8cUXeeeddzjhhBMYOHCgmkM2btzIddddx44dO1i8eLHi8wwfPpwNGzbQ2dnJiSeeiNls5stf/jK1tbX86Ec/YtasWQwdOhSv16s8UMYQmRjD0ofFUEilUqTTaT788EO++93vsnz5cmw2Gzt27KC4uJhgMMgpp5yC1+vl5ZdfJhQKkcvlWLVqFfPnz+f//u//eP3111mzZo16Zg0NDaRSKeWVEVFNIZ1Dj/EcDAaZMGECa9euJZ1OU1paitlsVmMwHo+rjcqWLVt46KGHuOqqq/i3f/s3rrrqKlpaWvjXf/1Xvv3tb3PnnXeqNpbzCtFal4jI49hB3hg6SqAvBOLyl91fOp1WC4qeeg27jQd9ZyiZDftKwNXTkbPZLMXFxYqADOByuQiHwzz22GOYTCbOPvts5s2bp3aF3d3dqnDmpk2b2LhxI06nk3A4TCQSIZPJ4PF41O69oaFBcW0AFfYwEl71kInOa/L7/dhsNj7++GMcDgezZs3iT3/6E4FAgEceeYSJEydSU1NDNBolEAiQSCQUL2TdunWMGzeOyspKHA4HHo+Huro6zj//fB544AG6urp47bXXGD9+PIFAQC2K2WwWr9dLLpdj1KhRfPnLX+aFF15g5syZJJNJEokEVquVYDBIS0sLEydO5Mknn6SpqYklS5ZwwQUXkEqlFFE7kUgQDocVAVWI8WIUSnsd7dANDJ28q/PgAJUqLwuxfF6OYTymHl6RPiaLu3DlAEXGNhoGQmDtqw11z4l4L3TvlXizDkaoUvcKCb/E4XAwfPhwzjzzTCZPnszEiROVPMDChQuZPHkyDoeDDRs2fMLLqxfx1d+T32IoSlvs2LGDE044gXPOOYeOjg527NihjvPuu++yYsUKvvWtb1FeXo7P56OpqYkVK1YQDAZJJpMMGjQIr9dLUVGRUu/u7u4mEAgQCoXUPGM2m9U80peXVzY1DocDq9VKYWEhU6dOJRgMsnDhQmprayksLCSdTlNUVMTUqVOpqanhH//4B9lslpNPPpnp06dz2mmnMWnSJK677jpKS0tZs2aNKvWyZMkSTjvtNOx2uyJ6JxIJ7r//fp599lncbjdDhw4lnU7z/vvvYzabicViag6VLM/NmzczefJkrrzySrZs2cJ1111HW1sbyWSS9evXs2vXLioqKmhtbcXhcCi+mtvtVnOVnrafx7GB/NM6CqB7Z8TDA6hJzWq1Kn6EGD3yHfH+yO5R/tZ/7wm6VoZMaBaLhVgspv4Oh8PU1NRw3333kcvlVO0m+b5whC666CIef/xxFi5cyIUXXkh5eTmDBg0iGAyqcICcQxYG4SmIDo1+TTqZE3oW1EQioa41EAiQTqeVGOWLL75IWVkZhYWF7NixQ2WZ6cbWc889xze+8Q3cbjfxeFxl2DQ0NPDAAw/w5ptv8vrrr3PGGWco3oCEFSQl+G9/+xtnnXUWw4YN44knnlALt9lsxufz4XA4cLvd/Pu//zurV69mwYIFVFVVYbPZ6OzsxOfz4XK5lKdIdrN6Cq9ct56iqz9PMVQPFPrCqhsH8pp+bnldh/6M5DPynXQ6rfg7xvR5vTCrHEeI10aDXwqsynf13xKG0e9DIMRW/brlnBIe1j1UOnfvYBmiRg0p8RykUimKi4uVB7ezs1MZY2eddRYjR47sFTISKQr9HowGn8wVOuevpqaGwYMHY7fbOf3003nkkUfI5XK88cYbFBcXc/LJJ2Oz2Rg6dCjQszF6/vnn1WZg8eLFdHV18Ze//IUPPviARYsW8frrr/Pqq6/y61//mrq6OmUM6EaY0cCV18UDM378eCorK/nggw9Yvnw5V1xxBd3d3RQXF7Nz507MZjNnnHEGX/rSlxQ9IBAI0N3dTWFhIS0tLcybN4+ZM2dSUlLCxIkTmT59Oueee64K20kf+N73vsc3v/lNlfY+adIk6urqeOutt3A6nVRUVKgQ37Jly5gzZw4dHR2MHTuWFStWcP311xMIBDCZTIwaNYoXX3yRSCSiKgAAqjaeHg4+VhIg8uhB3hg6whCyo06alslTDKBIJKLSwyVbS08DFm6JTuSDfctmEKNEP58YZSKQ5/F4VD2odDqtUs4bGxvVAhgMBpk8eTLvvfeeSj13Op10dXWpNPKCggIsFgt1dXVAz8S7a9cu/vrXv9LR0QH0pPfefffdrFy5UhlLOv/A6XQqDpXucbrwwgv56le/ymWXXUYikaC0tJS6ujpMJhORSASbzcbcuXO59dZbGTBgAGvWrMHlcqlsvMrKSsaOHcvFF1/M6NGjSSaT+P1+NclJWy9atEhJCVx//fUsX76cZ599tpcGkoQ2zznnHM4++2xOP/10AJXyLxpHcuyOjg4VMnzqqadYu3YtZrOZeDzO8uXLue+++3pl1eRyu8uuHCjEQ6IbF9If5H+5f0EkElH6TRKGFCPGZrOpqvXiNRAjTwwTuTeTqadgaigUUt5M6c8yJuTYsrhJm8ViMQCl0aQXdwV6eVLFuNfvS0IbErbUhTX747B9GojBIiFsPetIDEch/W/atIkLLrgAq9VKW1sbl19+OR988IFKA/f5fKTTaR5++GHeeecdtSkQI0l/LhaLRRkPdrtdtcfVV1/Nr371K5qamrjuuuvUnCPt7vP5uO2227DZbDgcDqZPn86cOXOoqalh9OjRbNq0iZEjR/KnP/2J66+/Hr/fTyaTYevWrTz88MNs3LhR9Zeuri5ltEu/0gUbbTYbJ5xwAl6vl46Ojl5yCfLs5TnLPBWPx1m1ahULFy7kmWee4Z577mHNmjW8//77/PnPf+b111+nublZjQ9pY0lukLntsssu47TTTlOaThJ6l/kqk8nQ1dXFrl27OP744xWp22q1ctFFF/Fv//ZvvQxdp9OpPIrSB/OeoWMLRz8p4TMOPRwAu2Pr3d3dahCLpo54DyRWD7tJxrA7ZKAfZ2/ZMCZTb9XV1tZWRRo2m3t0eJ577jluuukmotEoCxcuZOrUqVitVqVZ8utf/xq/38+WLVv46U9/ypQpU1i8eDFf/OIXcTgcXHTRRfz5z3/miiuu4IUXXuDtt9/mmmuuAXoMpH/84x9KV+njjz/mH//4B4lEgmHDhuH1epXwoS6OtnLlSiZOnMj/Z++9w6Mus/bxe2aSKclkJmVSSAid0KUqIC4WFJViASyvrGvFgrw2fHV91RW91l33Ul91FXFlFde2ylpgVwWkq/RegiAgJYVkJpmZTE0ymZnfH/neh2c+O4FQXMAf57pyESYz83k+z+cp57nPfe5jsVhQWVmJRx55BE888QRcLhcee+wxfPjhh1i6dCnS09Nx+eWXY8qUKZg+fToee+wxpKSk4MUXX0SvXr0SkLCXXnoJU6dOxT333IMXX3xRCNQdOnTARRddhOLiYjQ0NODee+/Ff/3Xf2HHjh34v//7PwDAbbfdhnfeeUcW4b179+Ltt9/Go48+ijFjxuCNN97A7373O3i9XqSlpeHCCy9Ex44dYbfbUVJSIo5d//79MX/+fEQiEVitVtTV1eHhhx9Gx44dMXbs2ITw2ckgWKup7Ez7VlO/6XirJ32GBoDDWV5qSJa/q/wWWjQaFVkBajARKTxw4ADat2+PUCiE9PT0hCQBiu5xU+LmlpKSArvdLun7dDaILAUCAdhsNnEIuPHzfo1GI9xuNwKBANq1ayeOm8pDOhEjOsU+IGeKZOjq6mrEYjEMHjxYDjEABDXq2bMnjEYjTCYTQqEQLBYLxo0bh+XLl+Ojjz7CpZdeKoRhiobSAaOYI1Wfg8Eg9u7di8zMTPh8PixfvhxDhw4VziH1uyjQSH2wxsZGVFZWYvTo0Vi/fj28Xi/MZjPat28vfdSjRw90794df/jDH9ClSxdcfvnlcghiqNlkMsn8DYfDcLlckj27fv16WK1WQcwMBgPcbjeysrIQi8Xg8Xjw/vvvw2q14qGHHpKQGwA4nU54vV488MAD8v1+vx8pKSnIysrChx9+KOVUfD6fzCGPxyPZqXl5eYjH45gwYQIOHjwIv98Pp9OJqVOnIhQKweVyiZPmcDhEaoD3x7R8OnpnCdRnnunq6+tP+Ik9//zz+PTTT7F161ZZhNRTmjooTsYCcyaaFvpn/2gzppgxQbXjWCyWIE7IjTstLQ1erxcWi0WKXKok6KMt5mwHv0c9SXEz5HXUIrDcwLxeryxeJCfabDZBrLxerywwLpcLeXl5kn2mlgJgNgaLaDocDixYsABt27ZFv3795H6oKE39kzZt2sgmTnVZtWQABezy8/OF52Cz2eSkqPZ/OBxGbW0tOnTogKamJtTU1KCgoCBBXZaaQfF4XEKIhMLJNSAZW+XRcAM2Go2orKyEw+GQzT0YDAr8TsHKxsZGQRFI2v773/+OsWPHQq/Xi9PIU2prT58tjT+tqegkeQ+8Bu9dJcRTiI7OCZEO9ZrAv5fHIMFdzZrTZiCpGxsPAGpIORwOy9xQQ8iqQ8P5RXSJasUAhNzP8U7RweNJp29N/6p9sGLFCsyaNQvPPvsstm7dit27dyccYKqrq5GWloatW7fijjvuEC4MkVifz4ff/va3+Otf/yrzixw0om/MTPT5fNi4cSN2796Nyy+/HB07dkQsFsPcuXOxadMmhMNhDBgwQFDVVatWIRaLoaKiAqNGjcKCBQswbNgwcVS/+uorlJeXY+DAgRg4cGACb2bt2rUoLS3FxIkTkZGRIWsI1wU6g99++y2CwSBGjx6NYDCIgwcPYt26dZg7dy7atm2LgoICLFy4EBdccAGmTZsGvV6PtWvXomfPnrDZbFixYgUqKipgNpsRDocxe/ZsjBkzRrIDb7rpJhgMBlx33XV47rnn0KVLFzz88MN45ZVX0NDQgE8//RSRSAR+vx+TJk0S1DItLQ1lZWX4/LmT3CoAACAASURBVPPPMWHCBKSlpWHbtm1YuXIlOnXqhOuvvx7hcBiNjY2iAUfnnOuFWnePY5JI2KkKnR1pfP6c+7N6XVWLiqFMhr+Pdt1nn30Ws2fPxsaNG382J/OsM/QfsiMNRjUTgxuDChfPmTMHF198MdLS0uQEAhyuk0OCsHbDSZZRo7aH7VC1MkgopIK0Onm5yVOPKBAISCgpPT0dbrcb2dnZCaffqqoq5OXlIRQKCYpQXl6Otm3biuKr0+lEXl4eotEodu/eDb1ej5KSEtTX18PtdqOwsFDCiISh6UTxmgBkkbLb7QnlP5xOJ7KzsxM2WLfbLRIF5LSQN6BmNpEbEAwGYTKZ4PP5pHQCQxApKSmorKxEYWGhOIVsCwnc6kmWXBU++5SUFIRCIVHU9ng8EpLcvHkzunXrhnA4LGn6qtN8ouNPRQWj0ahwsqiSTFRIr9eLyrZer8eiRYvQvXt35OXlJXCCVH0Vjj+V+1ZdXY28vDwRSGxqahLyKUu96HTN6syFhYWorq6W2maRSAShUEjKlnDe0Dkmp4zjjPfscrlgt9vlJM8yD+QuUT+GP0S0jiXMcaT+VdP3mZHI6wAQRCgQCODQoUOw2WwIBoOw2Wyorq5GcXEx9Hq9yDKood9QKCRzzmQyyZyKxZpLzOzevRterxclJSVSvocbNwBBxsLhMNq0aQO9Xi9hpwsuuADl5eW44IILAECQw9raWlRUVCAlJQUdO3aU58iDyI8//ogePXpI6BQ4LKngdDqRn58Pj8cjyRo0Snzs27cP6enpCAQC6Ny5syjX07lrampCWVkZcnNzsX//frRr105kQPbu3Yt27drJ8+WhTc1q5DjatGkTRowYAeAwgsfxunPnTvTq1Uuey4YNGzBs2DAZqxzrakavuo5zPKhz4KwzdNYZOusM4ciDUSWs8sTP1ywWCy666CIsW7YM0WgU06ZNQ4cOHRJO4Vu2bMF9992HoqKiBP2V1iBDRD54gqER2m5qapIsiWAwKBslFwGDwYBwOCzERgDioHDTAZq5HtzsgcOZa4FAALm5uQiHwyIhwAVddeaCwaBoEun1+oQTfiAQgF6vR1pamjgJWkdQ3aSdTidycnIS+FoqQT0tLU2cKToJXFiJzLD/mIatbm5sLzPYIpGIpOfz2kDz5kKkjY5YTU2NoEVsGx0Fi8VyxGKkR7LWIkOqhUIh1NbWor6+XsIaI0aMQFNTE6ZPn44xY8YgJycHmZmZ/+bwqaYN51E8kP2tCtaFw2Ho9XohrRNxMBqNEibS6/UJDg0AVFdXi8Mbj8dRU1MDg8GAtLQ0Qar8fr84r8FgUMJPqmPKBZsbWGtRotb0rzqWYrEYgsGghLYYauH4VkUlVXSNa4MaQuRcYHs53sxmcwJfiAgkDzuc9xxTRFnMZrNweFTlcPa7WrqHzjNwmCOmEtHVeao6HG63G+np6eJIqzW96CyqY51oH+cRnxe5SeSfZWdno7a2VhBap9MJm80mn+HBC4A4VmqJHhUFVjWr1LGslQGh06M6RGedoX+/7unuDJ1leJ0GRkg/JaW5cCczQpgi2rVrV+zatQt1dXXo0KEDxo8fj9tuuw133HEHJk6cCLvdLoNMTWtujXFyqlkuPBlTd4VIBhdXkhkbGhpkg8rIyEAwGBQkhaETOlXc3Px+v3yfxWJBWlqaaBpxIW9qaoLb7ZbNkvA1T7sAxEEAILyTQCAg9akIX/M90WgUoVAIPp8Pubm5MBgMcDqdMBqNsFqtMBgMws+KxWLIyspKSJnna3p9cz024PApn23mcyQvwe12w+/3w+/3C/m1oKBAEACgebFgH8XjcQkjhkIh6TcqaxPNisVix4wMHcnohNPBjkQiqKurQ2VlJX788UccOHAAVVVVaGpqQm1trSxGVqsVmZmZEuKjqRllwOHNghvv/PnzYbFYYLFYsGzZMtjtdgm1ZGRkYOHChUhNTcWdd96JTz/9FGlpabj44osTNkaz2Yy9e/eK87B27Vo4HA706NFDxkFOTg4sFguWL1+OtLQ05Ofno7y8HGazGfn5+SgpKYFer8fUqVMTJBS4yZ0sAqwa+qQzE4/HEwrzkrvGTUp1zgGgqqpKJAUYImxsbJQSPXRyQqEQUlNTYbPZpBBqY2OjEM9ZKJX3R0FVs9ks9bd0Ol1CyBtodhzIFVJlCcxmM9LS0qSAalVVlXAeY7GYINZ0NMlnys7OlrA7kTO20efzwev1ynVJvqZzq+oIUd+LaxAAmUMGgwGFhYVIT0+XucoMU6/XK44QiwjzXrnGBQIBhEIh1NXVSdYfnSOTyZSQ2agehLh+ns0mO7PsLIH6FJvqOauhGYah5s+fj0AggIULF6J79+5Yt24d2rRpA4/Hgx07duD8889HVVWVnGLU8EFrHCKVQM3FWE0/5sLAzddgMKCqqgoFBQWysJF4ybBaQ0ODcI24eITDYTkJAhBSJInazEhjsVOentWTFoCEat8Wi0VgcDqQqmYMCbJsn1plvqqqCvn5+Qn37/V6JWymZuUREfL7/bBarbIhsG/oqLFAK1GO7OzsBK4EvysrK0vCZ2pBWW4Whw4dQps2bQA0bwwcFwz7kYyqogbHa2wfHQ06A3RQcnNz5ZRdX1+PzZs3w2g0YvPmzWjTpg1SUlJQVlaGe+65Rzg6HBc0lZBtNBpx9dVX46WXXsL+/ftxySWXwO12i/pyQ0MDxo4di6lTp+Lxxx+H3W7H999/j/PPPx9r1qzBeeedJ2Pj3XfflZRzo9GIjz76CNdddx127dqFAQMGoLGxEV6vFzt37kQ4HIbT6YTFYhGdmD179iAcDuOWW27BunXrMHjw4IRMpuPhDmmNfDEaURs6IlVVVRIG9vl8SE1NhcViQSgUkrljMBhQUFAgfciNnuOGqArw7yKSzPxkKJbhJr5XTdd3OBwJKCZRl/r6euTk5MgYJdmaByUeVujg0pqamhLC0CrX0WazISUlRbTKiIAydEY0Mh6PIyMjA2azWbh6VO6mE8gsTbXYKgDU1tbC4XAgGo1KaDAUCsFms0kYmG2qq6uTuevxeBAIBOBwOEQXigc1zhE+SzqPqmOkZi2etTPHzjpDp9gYZlEdADoNFosFN9xwA7766itMnjwZDQ0NOHToEK644gpUVFSgqqoKw4YNQ+fOnVFSUpJw+gSOzBlSr88fQuE82TDcqUK9Op0O+fn5Cboy/BtRKfVESyOxUzVusjzpEeGi46DVp1FLOdCJ4WlQ+90qgZFoipplxErdvEeeYtXP01FgcVyLxSJOEENsKqfGarUK+ZcnSapTc/Pj5gRAOB5aFe78/HwR2lRDi2yvKrx3osY0d/JMuKg3NDTA5/NJxk19fT0OHjyIYDAoui4lJSWIx+PYsWOHKPHyeanjBoD0Ae93woQJuPLKK6HXN2sz3X333di0aRNGjx6NWCwmWVQA4HK58Nvf/haffvopBg8ejHg8jqqqKhkvlZWV6NixI1JTU/Hggw9i1qxZ6Ny5swgFUmiQIbbMzEw52dvtdowbNw5bt27FkCFD5NlzTp6oqSE4AOIANDU1IRQKobCwUK6pjj+VhE4kic+c4SY6BioKwXAYn4c6vuncq6EsOiAqAZ0hyVgsJhXk6cCpis46nU74MwAkM4tZYKpTzJC+TqdL4NwREef6Q8eIWYKcZ0SFAEg4jVIMLNDMMDuRypycHITDYUHj+J00hmpisZiEK1NTUwUV5nNT0V6Vd6SGmdTxzz7SIkbJTJ1zR3oPv4/X47VO9DCkhvs5Blr6Xm07fmn2y7yrM8yodssFhzwNg8GA+vp6eDwerFy5Elu3bkVlZSW2bdsmG2pdXR1cLheqq6sTUunVjIbWGieBNtym/l/7GhcgOnNsAxcqho5a+tHpdEJcVb+Tn9VeN1l7WvpRHT11gqv/P9p3ABANILU/uejx/tV7Z/t5km6p/dy0+Hn2CTed1iqIn6iRAKvKMphMJmzduhUHDhzA73//eyxatAj19fXw+/0499xzYTab0bVrV3Tt2lWeIxdLlnSh00YHjt+dkpIip/N9+/ahoaEBDocDX331FRoaGrBjxw7k5+dLu4xGIy6++GKsWrUKZWVlCIVCKC8vx6BBgxCNRqVsislkwoUXXoiVK1eKDMWiRYtwxRVXADicLVZeXo6mpibs3bsX1dXV+Ne//iXZg8BhBWoiASdi6maj/qj8GjojqsOTbHyq84avkb+jjkF1I2vNPNF+J7lUdMg4lomEqg6e6pRzHSBSq3JF1NAacHhO8X18jWE3hglVB4yOEe+L1+SawXWHr3FtSeZEsP/Zx+rBT0V2+HkqxatE+5MxP1XHQqUFcFxo/6Zyfk4Gv0f7LNX/U1qDzriKgPE9vyQ76wydBkZYm4tPQUEBQqEQVq9ejS+++AIOhwN9+/ZFUVERIpEInE4ntm7dig0bNmD37t0CZSfL3jgWU50FIFEZO9nkS7b4qt/V2smqOh4AZGFW25Ls+4/k8Gjb0dLfW2vazzKk1Zp7SvZZdQNoyehkHOnnRI1cCtX54oZw6aWXon379hg0aBCGDx+OkSNHYsKECairq8OKFStgNBqlUjhrqT3zzDO46667JKxINJEn6fT0dEE2xowZg/Xr1ws/aebMmTCZTPjuu+/QpUsXRCIRSWHOzs7Ggw8+iKVLlyIjIwPz58/HoEGDpEo5ycVt2rTBlClTMHv2bBgMBuzZswfnnXceACA3Nxculwvt27dHPB5Hr1690LNnT5jNZowaNUr4Ynxuqj7SiVqyMUB0Rft6S59NNubV0HZLY+xY2wYk1ktMNv/5GT5Xym9wLKmOC43OiIowcKyRmKw6hXQK1I04JSUlQeeKpl2rVKQr2Rqlzl9ej06UNrRJh1y7+WsRkpOB0mi5dqqzzNdOxrxPZlqnlaiW1lGi/dIQorNhslNs5LFwEtbU1CAzMxPZ2dno06cPYrEYvvjiC2RkZODQoUOw2+2wWCzIz8/H8OHD0a5dO1RUVKCwsDBpSvPR0CHtBDzS+7STQZuhoBrf25rv1r5XnZBHmvjav58MDk1rrtFSu7WvH+v3q/ef7No/hzHEQB4Jw4pVVVXIycnBd999hwkTJsDr9WL9+vUYOHAgKisrMX78eBgMBuTl5aGkpARWqxUejweDBg1Cx44dRSpA5VlwgyHZ98orr8STTz6JLl264KGHHkI0GsXf/vY3SdmORCJCzt27dy9GjBiB9u3bw263o3fv3qivrxc9LhLxg8EgrrvuOinLcs4550gY1u12Iy8vDzU1NZJST55dfX29cJrUsPWJmnbsaJ9psjmV7POcD9yQtQeXk5ERdKQ5DhwmxqvhcDoaRHi0qJoamta2mcb3AIc3XiJWTF9Pdk9a50Qb8lGtpf5ieF9FXPi9zFgk/1B9rxp2P1mWzKFVw1ZaFIn9dDKuq/7L3/kMtAkRv1Q76wydYlMFCBsbG5Gbm4u6ujqBkIcOHSqTc8WKFSgpKcGyZcvQt29f5ObmorKyEn/+859RXFyM/Pz8hKyI1oTJ1Al4rM6H+h1H+v4TMa2DcLT3nWwHItmJktc5GXF79bMn+6TZGiOXhPdSX1+P9PR0FBYWYtGiRaIJEwwGMXv2bKSmpsLlcqF79+7Q6/UoLS1FOBwW4c5Ro0bB4/EkiHjqdLqE/5OQmp2djS+//BLZ2dl4+eWXMXHiRHz55ZcYPnw49Hq9hIpDoRAcDgfy8vJw++23Y/r06Vi6dKlkJarPhLyQRx99FO+99x4WL14sqt+ZmZlSyZyEYGZzUZCTG9zPdepVx412c1P/zt+1qIz288k2qeOZA8ner/3uIznr6gGGf1NDZS3NFW0/aDdmNeGCSJOK6PD7VSdGu+4dCVXh9flZVeaE3KNk8/Jkzc1kTqLah9ox8nOiQtpxpzp76jP8pXKHfll3cwZbPH643pTVaoXFYpHFpLCwELW1tfB6vejcuTP0ej0GDx6McePG4fzzz4dOp5PSFeQ9qCGz42mL+i/Q8kJyMq0lqL+l6xzLe0+2tcY5a2kR1m7gR/qOn9tUng81pWpra1FVVYWvvvoKe/bswZIlSxAMBnHhhRfio48+Qnl5OTp27Ijy8nJkZGQICpOWloZly5bhxRdfFGeGKItOd5ggy3t3OBy455570KlTJ6SmpiIvLw+vvfYaioqKpH1z587FqFGjcMUVV2D58uWYNGkS/vd//xc//vij8FiKioowY8YMjBo1CqNHj8b333+PgQMH4vHHHxfVc4ZXDh48iKysLHg8HiH1U4MmHA63itB6rKaOhWQhLSDRCVC5POp7WzqIJPs5FsS3taZVCVd1upKhNHQyotHov6ELRFfUtmrT77mWsd+04fNkDliy+9LybdTPqzIKbCNfI5LJe1bHxc/pLKt9pt6j2o8ny2FXw5JqP6mOj3Zt1dIafil2Fhk6xcYJSkVet9st2i1VVVVYsGABPB4PQqEQJk6cCL/fj5qaGmzbtk2KXcbjcVFIVmFrDuRTdU9A6xymZCfO1n72VJq6ELfGuWnJWgpP/CdMzQ6ipaenw2w245lnnoHNZkN9fT0CgQD69u2L/fv3Y+jQoVi0aBEOHjyIbdu24bXXXpN7+Omnn9ChQwcEg0FxMtQQiFo/z2KxYMaMGairq0NGRga6d+8uSA0RqvHjx2PUqFEizhmLxUSokn1E8cB7770XsVhMBD6p/8SNhKVESOJWy4hQaI/t1OsPCx+eDDsSiqhuRtqNR32/uiGrn+H7tA73sbSLv2s/m2xcqtIDdHhUQrP6XVqnLNm90rQhMjrQqoOofoeK6GhfJy9NRc+S3ae2/3gNHgx4fWpBHSnb6nhM+3y1815Fqk4GEt2SaftBdU7V//8SnSDaWWfoFBsHNlMzWVoiPT0dHTt2xDXXXIMLL7wQWVlZIlJ45ZVXSn0hokgUI2Mq97HUrWqpTS1Nupbg2mN1go7FTpWDdDRo+kTRstagXj+3qYU0fT6fjEX1NJ+Tk4M1a9Zg8uTJ0Ol0yMzMRO/evXHVVVcBgEgJ3HzzzTAajXA6neJUMdxALgkdotraWlHjJoLk8XgknTsUCkliAZ0S6sHQsaFyNzcN1rDj9wWDQQk5q+nqrHfGRR6AOFnA4Yyyk2VqSEe74akZRNyQVRRE3ZjU17QowfFkGGnXiGRhG/VvRBDVLC3toYt6PkAzJy1Z2IptpuQC9cn43Dhe1P5RESk1e04N27BvtaiTNuSjokB81tz4KdZK4Ulyl7TyET9X2Ip9o9MdVgxXs/1oJ8M5SeYQJvt+Et2ZUXe6H1SPx365bt4ZZqr3TTg0FouhsLAQvXr1Ell8q9WKyy67DO3atUPbtm3hcDgwfPhwIagyVt9aUxfnlk4l/Jcnep7Y1L+pxE717zRmRajkRACik6JuvFyQtP1D2FabdZLsXpKlfVIXqKX7TPY5VSeF7W3p88nE1vhePtOWrqttg3oNbiy8d+13n6hRIiAej4t4XTQalRpZ3JT69+8vROO8vDy0adMmoZQKa71RpFKnSyxVwtM6F1lqvlBLiU6WWlXeZDLB7/fLRsfv5bMmp4OZYDwM8DoZGRkJ1wQgmjU89VPTi47QyQ4DsL1qO7iJqxsyUa1AIIBAICBzIFk4iArUgUBANk11bKjzR5UI4Bhtaeyom5x2jut0OlRUVMDn88Hv98t3MfxJq6mpgdPphNvtTpAr4O9afo9erxf16Xnz5mHHjh1wuVwJYRs6BF6vV4jzzKDls1LJzXS4VRRLO9/o9PAwwHsPhULYvn27pJXr9Xq4XC7s3LlTnCqOsWQ6QsciyaCuDyra1dTUBI/Hg+rqang8HtFkIkql9mOyZ9natUEdl6qzyXukeTwerFq1Spw03jfbol2XzkThybPO0Glg2tMYF0v1FMi/0aipoZ4ajidUo00BV09/HOBOpxMApAQH28sN3ufzQa/Xy8SIRCLi7JCHoVZAJ1GVCroejwd6fbPOEq+tFmXkQs/74qLAchlsI1/jAkYnoqGhQcTX1D7SbhJcoFmOAoCIw/HaVNnmAsr2MDOJnwGaFXB1uuaimuQdsMyAWqyVp2GGo/T6ZsVqrabKzwWRq9+tHX8kO9NpYNkInU4nY4/cCt6/iuRQ94XojPaH96fqTqmv6fX6BH0btk+tS6ZtdzI9npZ+/hPGki68L6D5mW/atAmbNm0SR2j9+vWYM2cOjEYj3n77bRFVVPuDc6m0tBSPPfYYsrOz8dVXX2HhwoUJ45nlaWpqagRl4xzgZqceTugYNjU1Yd68eZgxYwbef/99zJgxAy+//DJuueUWbN++HZmZmXjrrbdEpJClT9Sx6XA4MH78eNGaohOvZhOmpKRg3759MrdZXJlh1j/+8Y+oqKiQbEE6gD/99BMWLVokgoxUw66trQVwWFU7FmuuMfj1119j2rRpeP311/HBBx9g+vTpePfddzFnzhy8+eabmDJlSkKNNmaQffjhh9JvDQ0N2LVrF8rLy6UEis/nk3UmEonITzx+uJTK0QQXVeNYJRKUmpoKq9WKrKwsvPTSS1JShPbDDz/Imqp9lkDrkWWumarWGfsvHo9L5mVGRgai0Sh++OEHVFdXC9pXXV0tfc/28UB+MnS6/pN2Nkx2GlmyuH9L4SGdTndEBKi1YSWepLSwPHC4oj1LQ7z00kt47rnnEA6H8eijj2LcuHEYMGCAhB9uuOEGLF68WCbP+PHj8eqrr4oScygUgt/vx1//+lc8/fTTSE1NxQcffID6+npceOGFKCgokBMdS1uo/cA0W5fLBZPJhMzMTDQ2NuKNN97AU089BY/HA4fDAZ/Ph6uvvhofffQRmpqaEA6HsWLFCowZMwYA8PLLL+PBBx+UQpCsT8STmd1ux4YNG2AwGDB37lzcfvvtiEajePTRR/GHP/wBN910k2RW+f1+mEwmZGVloampCf/85z9xxRVXIB6PSwjo8ccfx/Tp0zFnzhyMHj0ahw4dQteuXeU0vGfPHkSjUZSUlCRoerAvqKCrhht+Loie/c3vVkNFLWUvqXo0ABJqprW2jckck5Z4KEca+8eyCfynjMrPFELlIaBPnz74/e9/D6vVCp1Oh9WrV+PXv/61ZLlVVlbC4XBI8VSiETqdDmVlZXjqqadQXV0tIaWUlBT4fD44nU507twZVqtVVJOp3gwc7lf+yyKoQPPzvuSSS7B3716kp6fDYrGgtLQUjzzyCACgtLRUEBmicRyzRAFnzpyJpUuXYv78+SguLhYRRZYZ4sHgpZdeEqmGjIwMmEwmuFwuvP322/jVr36FefPmoVevXhgwYAB0Op0IgZpMJixYsABlZWXo0KEDfD4fAoEAysrKkJWVhfbt22P48OFSFuiKK67AsGHD/u3wkZKSgnHjxsFms8naYjab8fHHH2P8+PFYunSpIJCff/45rrvuOixYsAAbNmzA5ZdfjqFDhyYUe+WBiiiUWnC7JWPIkbZ3715s2bJF6sBlZmaiXbt2eO2118SZTE9Ph8lkgs1mk1prXLuOlR7B8i7AYRTcbrejpqYGq1evRm1tLerq6uBwOOB0OrF9+3ZYrVakpaXh4MGDKC4uRlFRES644IJ/E6GkU3im2Fln6DS34120W/s57YmCr6mnZ6fTiddeew0GgwH79u1Dfn4+3nnnHQwZMkQ4HE6nE5999hmuv/56TJ8+HZmZmXjyySfxxz/+EY8//jiA5kXo7rvvRmZmJlwul0y6v//97ygqKhK0SafTiSMUj8elFAYXJpbSqKurg16vx5133il8lwkTJqC4uBh33XUXXnrpJUydOhU2mw2jR4/G3Llz8c033+C2226TWmkzZ87E7bffjvnz52PDhg2YPHkyNm/ejP3796Ndu3aYOHEidDodJk6ciIceegjxeBwzZsyAzWbDq6++CpPJBLfbjUgkgquuugqff/45xo4di2AwiFAohGAwiLfffhtvvfUWRowYIcKAGzduxAUXXIC9e/cK8f3gwYNo166dlDXw+XyCsjDN/FRYMnKllsxJZ41jR30PP9vSdya7nvZQACQWFdaioKc7h4H18YBmJ4R18G655RZEo1GsX78e69atg9VqRXZ2NlwuF5YuXYqqqirs3r0bL7/8stTeq6iowLZt2zB+/HjEYs3lew4ePCgb4htvvIFhw4Zh3LhxiMVicLlcklHH6xNV0WZQ+f1++Hw+vPXWWxg+fDhsNhtef/119O3bF99//73wtDZt2gSv14thw4YhPT1dkLiZM2finHPOQWZmJoYPH4558+Zh5MiRSEtLE5QRaH5elZWVcrjiwWDJkiV45ZVX8O6772L48OHo2rVrAgKUmZmJjh07YvXq1Rg+fDhycnJkznXq1AmzZs2ScG9DQwPcbjcWL16M7du3Ix6Pi+o0ydDxeBwejwfZ2dkSgvr666/x5z//WXhpP/30E4xGozhURUVFyM3NBZBIalcV11vrkNARoSPZq1cv9O7dGxUVFfj888/R0NCAnJwcVFdXo6mpCd27d8evfvUrGAyGhDpwqqlhzaO1g22maCn1wXJycnDJJZfAYDBg3rx5Uv+P6vErV67E7373O2RnZwvSp5Yg0o6rM8HOOkNnmGlJyie6GSQjzanEzFgshpqaGrzyyiv4+uuvYbVaEQwGMWHCBCxbtgwzZ87ElClTkJeXB4/HA5vNBq/XC4fDgRtvvBHvvPOOLDJbt27FggUL4PV65bp5eXm4//77ZbNguIzQO7Pk1LYGg0HodDrhnNTX10tJhuLiYgDNBVFzc3MlxdtisaCxsRF2ux12ux319fUoLy/HJZdcAr1ej4qKChiNRuTk5KBHjx6wWq1oaGhAU1MTbrrpJoTDYaxcuRJjx47FwoUL8ac//QmpqakIBALIzs5GJBLBoEGDsHDhQqxatQpDhgyB2+3G/Pnz8eSTTwpxmPWP2rVrB5fLhUgkIuUo8vPzhQej0+lgsVhOy8VEHTNap0jl5hxpz4iFOQAAIABJREFUIW6JhJrsJJns+9QQ2ZGspfnxn3Ki1PpbQHPo1Gg0SpinS5cumDFjhpyiJ0+ejKamJnz55Zd46qmnhKhMvSWz2Ywvv/xSyvQYjUZBjg4cOIDPP/8c06ZNg8ViEWSpsLBQuDEsKqwNYwKHlZZNJhMaGhokXGs2m5GdnY0333wTTz75JHJyclBWVgagGaUgivXjjz+ie/fuGDp0KBoaGtChQwfU1tbif/7nfzB58mT0798/oW/Ky8vx7bffSqHZwsJCnHvuuXA6nVi4cCF+85vfSDg6Ho9j+vTpmDx5MhobG7Fy5Ur07dsXkUgEmZmZUn6lU6dOEsJKTU1F9+7dkZ2djUsvvVSQbtYEXLVqFd555x0pgFxWVobdu3ejoKAA8Xgc1dXVMidHjRqFH374ATpdc0HbnTt3oqioSMKOXLN4EFAz2o5mataiy+WCw+GQZ3DHHXeIdty8efMkhGYymaTyALl6qhRDa50x7cFXTTIgpeGnn37CJZdcgn79+smB5J133kF2dnYC543oHXBYQuIsMnTWjtvUrBNasgnV0olb/Z4j/V39Hu0pXI0fh0Ih7Ny5E1lZWejVqxfS09PhdDrhcDjQp08fLFiwAA888ACA5vDIzp07pRL2p59+KqUPAGDRokWYMGGCnPJ4GgGaeSYMH9BpMJvNkvHDcFd9fb2ccpmxlJaWhu+//x6vv/467r77bgDNi/QHH3wgIn8AxHlyOp2w2+1o27attI0ClgCQlZUFo9GIuro6ZGdno76+HqNGjcJ///d/o6KiAn379pUTEZ1DojfPPfccPvnkE/Tu3Rs5OTnwer1CfFfDJRT/s9lsMBgMUiyV4Tr2Cd/fUojq57BjcRS0ztCxOBfJQn3JnJYjoUutGd/H8vrJNoa8eL2cnBz5fzgcxrZt25CTkyPIyoIFC4RrsXPnTixevBg2mw133HEH0tLSsGnTJuh0OnTq1Ek28cbGRkGGHnroIdTX10Ona9Yn41rC6vbAYdVlyg6o9fCi0SjcbjfGjRuHQYMGyYbOA0XPnj2xYcMGGI1GSerYs2cPnE4nUlNTsXbtWuGRkO80YcIELF++HC+88AIeffRRdOvWDSaTCWPHjsW+ffuQkpKCyspKFBQUoGvXrnj66afx7LPPIhgMirMViURwzjnn4P3330ddXR22bNmCmTNnYvPmzWjXrh3MZrOgqSo6c+DAAfj9fixevBhVVVXCDaJzWFxcDLvdjrq6OuTm5mLLli3IzMzETz/9hJqaGhw8eBCzZ8/GnXfeKUhvOBwGAMlk1Drrx6pOrWbVEfWuqamB2+3G119/DZfLheLiYixZsgRjx44Vjk96err0TzLBydbMD64rqnNcW1sriQxEoLZt24Zvv/0WsVgM2dnZyM7OFo5nRkYGYrEY6urqkJmZKePrTLOzztBpalzEtOjPyV7E1QlD716NO6enp6OxsRFlZWXIzs6Gz+dDbm6uEGrz8/NhMBhQVVWFgoICnH/++RgyZAh0Oh3Gjx+PSZMmiaR9NBpF7969YTAYZBLz/ogMcQFkexh7B5qzjlj5OhwOw+FwSDt79eqFF154Affccw+2b9+OWbNm4f7778crr7wCs9ksi5/NZkNmZiaMRiMaGxtRU1ODwsJCEaxkMU+v14ucnBxEIhGYzWZkZWXh7rvvxlNPPYXZs2cjGo1KOIv3kpqaiv79+2PEiBGYNm0aPvroI0yYMAGzZ8+GXq9HXV0d7HZ7wim/rq4OWVlZktJOh4l1vUisTktL+1l5QqqpY069ZjInqaWwWbKxSztWp04bejhV+lnHYzx5M3vJYrGI8GQ8Hsenn36KgQMH4rrrrsMnn3yCtm3bIi0tDbW1tXA4HLj55puRk5MjB4SDBw8KFw8AqqqqUFNTA6PRiKFDh8JgMIiats/ng91uh9PplHmq3fj4nMhNM5lM+Oc//wm/34+1a9eiqakJkUgEq1evRmpqKqqrq+WzRqMRNTU1iMfj6NmzJ/R6PYYPH44tW7ZgwoQJAA6Pg3PPPRcPPvigvLZlyxa0b98e4XAYY8eOxbZt24RA7HK5kJOTg7q6Orz33nu47777YDAY0L9/f1x88cXYunUrhgwZgiFDhsDj8eCTTz5BSkqKkLk9Ho8gNkajEX379kWfPn2E4Ev+FEnPbrcbDocDADBy5Ejs3LkTHTp0QL9+/QAAc+bMQVpaGjp06ID6+nrs2LEDF110kaxryWQY6GS2hjOk8t8aGxvxxBNPoEuXLojFYqivrxeqwqBBg7Bv3z7s2LEDJpMJ48aNE0RcFWhUuZ+tmSeMAPj9fimgbDAYsGTJEuzcuRMejwfhcBhZWVmi1zVo0CDMmjULn3/+OZ577jl0794dNpstIdGBbThT7KwzdJpZMq7E8aA/x7NZqAJfPDEYDAb06tULer0eu3btQrdu3STDYseOHTjvvPPQ1NSEvLw8AMDWrVvxww8/oFu3bvKd0WgUtbW16Nu3L37/+99j0qRJUp16x44dspBy02cGWWNjIxwOhzge6enpoiPDEzczxhiKa2hoQO/evTF8+HDceuuteP7552E2m2GxWCQlmBuR0WhEfn4+IpGItNNqtaKxsRHZ2dmyGAHNWXG7du3CH//4Rzz99NOYNWuWEKSrqqokPTwjIwMvvvgivvrqK5SWlmL8+PHo0qULNm/eLKERn8+H4uJiyRwLh8PSDm6YOt1hdVwKAmqdgJ9TBK2lMaVd3LSvaU/JrRmbR0JBW1pUzxRnSO0PhmqNRiMOHDiABQsWoHfv3hg7diz8fj8ikQi6du2K7du3o0ePHqiurhbkZdiwYTKviKDGYjGsWbMGoVAIgwcPRmFhoThdRqMRVqsVgUAAeXl5iEajqK+vR0ZGhmzADNky+ycejyMQCMBut+NXv/oVdu7ciYKCAoTDYaxevRppaWlYs2YNvv32W/j9fnTv3h12ux0OhwOxWAwzZ86E3W5HbW0t1q1bh0gkgnA4DL/fjxtuuEHCv3QOe/bsiXXr1mHBggXYs2cPDAYDrr/+erz66quYOXMmioqKkJ6eLmEorgXLli0TBfFzzz0XLpcLaWlpcoiz2WzSB/v27UNFRQW2bt0qhxem8vv9fng8HnTq1Ak33HAD0tLSJAzv9/thsVgQDAYxYMAAxGIxrFixAgaDAatWrcLAgQOFvBwKhYSDxHAVw+JHM/a7Gq7au3cvXnjhBaxevRo6nQ4+n08K4Z533nnYtm0b/H4/8vLy5PCaTBOrtWsDHSki57TGxkYUFxfjlltukQw+EvaNRiOuuOIKLFq0CH379hUyvZrocSY5QsBZZ+iUm/ZkpoVeaZzc6meAw04AP0Pom1otR5sQ6qbC0BgnJ7+rT58+uOWWW/Dqq6/i2WefhcPhwD/+8Q/MmjULbrcbwGHo3Wg0IisrC6FQSE5g0WgU+fn5GDlyJF5//XVMnToVr7/+urw+bdo0TJs2Te6LVdEjkQiuvfZa4VyosXU6aiysSYVYnlaXLl2KkpISCTV5PB7k5uYmpKMSjWJKrBoS4OkmLS0NpaWlmDt3Lh599FGEw2EcOnQIzz77LCZNmoT8/HwUFBQI8hWJRDBhwgR07doV7733HkwmE3bt2oU+ffpI+1NTU+HxeOTfdu3aIRqNYsGCBcjKysL5558vC8qaNWuwe/duXHrppeJw8rkl01I6EWtN2KolwjPHmZZITdMuklqnn3/nM1BP1dwkmI1FR11FT9UTNn9Pdj9HCz//HKY6sZzHbdu2xYABAwQJpQL9119/jfT0dGzZsgXXXnst/H6/KNL36dMHer0eP/74IwoKCuD3+zFy5Eh8++23qKysxIABAyTcxsxFq9WKuro6fPzxx2jXrh2uvPJKaYu6nrA/0tPT4Xa7xfnX6XRwu93Iz8/HY489hnA4jJqaGvTq1QuDBw8WIc2GhgbEYjH07NkT55xzDsLhsEgzvPnmmwiHw0hLS5P7t9vtyMjIQCgUgs/ng9VqRX5+Prp37476+npce+21qKysRN++fSVk3tjYiGAwiGg0imeeeQZPPfUU9Ho92rZtiwMHDmDAgAGC8lDEEQCuv/562Gw2lJWVYc6cObjxxhtRV1eHzp07S5FiIkmqNpXRaEQwGMQ111yD4uJixONxzJkzB/feey8yMzMltK3qZLE/VRmPoxkFHTlnSCZfsWIF+vfvjw4dOsBms+Htt99Gz549hbDMtT8ajQoX7FhJ3PyMupbQQeZzJW9ozJgxKCkpwf79+7Fy5UpceeWVCAQCSE1NFQSRThHXzzPJITrzAnu/MOOmxoWciEcsFoPX65VQDhcubtQUKyQfAIDEkjmYW7tZahEm/l+NPz/xxBMYPHiwnEbWrl2LnTt3Ij09XYp33nrrrViyZAm6dOmCdevWCfHRaDTC7XbDbrfjo48+kpRfi8WCV199FZMnTwYAKcMQjUbx4YcfSpkHkihJHgQSM4teeuklTJkyBZMnT4bFYkFeXh5cLhdmzpwpRMMPPvgAN910E/70pz9h6tSpAA5ncnz99de48cYb8frrr+Ppp5+WNqekpOCZZ55Bv3798OKLLwoBe+LEiXjmmWfQpUsXbNmyRb7r+eefx69//WsUFRXh4YcfxsiRI/Hmm2/isccew/jx4/HBBx8gEomgqqoKJSUl0Ov16Ny5M+x2O3JzczFt2jScd9550Ol0cs/BYBA333wzSktL4fP5hE+ipkOfamtqahKuE9vExRE4vOAS4eOzq6urk9MkNy6mXgMQp4j6Vkwd50mW3DRVg4oCjXwPjRuEanwt2d9OpqmbEsuBkK8yc+ZMQY2CwSCuuuoqXHzxxSgqKsKAAQNw4YUXori4WBCSaDQKs9mMqqoq2O12hEIhEcckSup0OuHz+WR8k/z/zDPPAEDCM9KSfBk2KioqwuDBg5GWlobBgwfDarXCZDIJXzAeb0435/cRXVWzQE0mE6LRKA4dOoSePXsCaNYYIjq6ceNGOZAMHz4cbrcbKSkp+Mtf/oLc3Fzs2LFDnCeSu7/++mvccsst0Ov1GDNmDBYuXIj9+/djw4YNePfdd1FaWgq32w2z2YyDBw+iW7du4mwuWrQId911F6xWK4xGI9588005aHEMUAWbxPLGxkbs2bMHn3/+Ob788ktBwY1GozgBRJWPl86gOkJ07BlG37t3L5YtW4Z//vOf2LNnjzhalPKgrIL2eq1FhVTdK60qdywWg8VigcvlgtfrxTfffIO5c+di9+7dMoa5b6kyAmcieRoAdPX19Sfc4ueffx6ffvoptm7dKp2gEj5PxWnsdDMth0LtH7WYJTV27HZ7Aszq8XgSkBaVO0P0Q/29Ne0BIKcfVWperevD/zc1NcHr9aKgoEBqSak8GJ7EUlNT4XQ6UVhYCACyeDKTg4gVT3s8xatIQiwWw6JFiwA0x/D5Go3OIBeG1NTUhNBBIBAQ7RAiCYFAAPX19XA4HFJ2wel0wmQywW63o7KyEvn5+cIVouAhRdx0Op0oFNO4GOh0OlRVVSErK0vCXD6fT0qrAImlHpqamnDw4EF06NBB7plSA+x39n1ZWRk+/vhj3HvvvQmlIvisWrvoHWn8ncj81HKKVKg8Ho9LjTKOD5JutaaGMLSbs5olAzRnZLEEjcfjQVZWlpDYjUajoJTaBflECNet7Ydk/avKDeh0OgQCAWlnaWkpBgwYAL1ej5tvvhm9e/dGUVERdu3ahb59+yIUCqGiogKTJk2C1WqFXq+H2+3Gl19+iZtvvhmpqak4cOAAPvnkE3GY6DTedtttklG5YMEC5Obmom/fvgm6TWwz52Y83iwdcdlll2Hnzp3wer2oq6tDTU0N7HY7fvjhBxQVFWHgwIHYuHEj7r77buTk5ECv1+O1115Dbm6uhNt0Oh0yMjKwdOlS3H///SgpKUFqaipqamrwySef4NJLL0UkEsGrr76K6667TkRHq6urMWnSJGzcuBEpKSno168f0tPTMW/ePHTq1Am5ubnIysoSgrTb7UZWVhby8vKwZ88e9OrVC263G5s3b8bQoUOxdu1aPP7447j++utRWlqK4cOHS13HSCSCO+64Q0KYJpMJb731Fs4991z07t0bqampwtXatm0bKioqMHbsWBQUFCAWi8maw7Gjjm0V8WR2m/aAquqIEZV+4IEHMHPmTFRUVCA9PR2ZmZnwer3ShsrKSnTt2hWjR48WZE79tyWeXrLxybGpIqvRaBSBQAALFy5EZmYmhg4dipqaGkmGIbHbbrfj3XffxZtvvom8vDxZg7XXU//l9Vhmhwemo827Z599FrNnz8bGjRt/NifrrDP0H7KWBqP2dZ4IODH8fj/WrFmD0aNHy+avhouIptjtdnmdA1sNVSVrD5DoDPF1og6qiqg62TigSVgk14cbIKuVk8jJxYAqtGpIkErTFKOjeNzmzZvRrVs3yVYgqqDX66WUAvk8JpNJRMqsVmvCZuzxeGCxWESjRRVzpKYGAMkQYUaX2h88SQcCAYTDYdEY8Xq9om/ELBCq8mZnZwuXiCd/cqfUcBc3DuqimEwm1NXVQafTwWw2o7a2FikpKQLd6/V6efZaIcbjGX/qWACOfX7yWfKEbDQaUV1djYKCAgCJacNsb1lZGdLT05GdnS01wrRGpIjjkCrOFRUVaGxsRGZmpiAUHH/sf234J5lpUdATXZeO1L9qm+jEm81muN1uZGdny4n6m2++wRVXXCHtcTqdyMvLS9Ao4tz87rvvcN555wmCuW/fPkmFJ9+NYeFIJII9e/YgJycHhYWF0pfc/NRn1NTUhOrqahQWFspaVF5eDrvdLiKHfF5OpxNZWVlITU1FMBjEwoULMWzYMDgcDvlsNBrF1q1bMWjQoIS1hPpkkUgEhw4dgtVqhdfrRW1tLfr06ZMQAic6GI/HpfQLEXSGmplZpx40WKtRp9NhzZo1GDRoUIKERzweR2lpKdq3bw+bzSaIzI4dOzBkyBC5Nh1Mr9eLHTt2oKSkRHSJuMG3FGJWUdFkzhCAhPVKp9Nh4cKFuPTSS+X7uB75fD7U1dXB7XajpKREUvkZZlMFHJOh/S2NT7UN6kHi4MGDIkWirpsAUFFRgUOHDsFsNqN3795oaGiQkC6vo4aqzzpDZ50hsaMNRi6YPCHQUUpJScGzzz6LKVOmoKqqCkuWLJGNFQDcbjc6duyIkSNHJiwIRyPvtYQMqc4QHSuGKDiI1RM5ACFK2mw2uN1umEwmicPz9MF7UePJVH3lYsdNNRaLobKyEh3+n7osF99gMJggNsYJrC7mVMclmsBNJBQKQafT/RtyRoeO16bTx8XJYDCgvLwcbdu2lYWUDhYzLJgqbzAYhIAdiUQkK46hh/z8fGkb0LygtG3bFi6XC7m5uQljgBkq/C5yJlQdEC60Jzr+TmR+crzyROx0OvHGG28gLy9Pan65XC7JUGloaIDH48E111wjJHuOC5/Ph5SUFJjN5oTxq6J0QHMJgP/+7//GX/7yF0FLKioq0K5dOxkL6in1RO+xNXY0ZIiv0UnQ65uFFxlm5mGBbacjwdIvDEUSeeEGreWHqA6y6oQRmVT/noxbxbpy3LSYjm80GmXO8+BAsjDnRUvrDsnOdEzU4qNM2ecmzPZ4vV5ZX1jugWgQ0DzPmfrN+yNnkPdDMrnqEFgsloS1i68zLK06qUTAg8GgHPZ4wFSTOlpChtTncSRnSNtvDP9arVa5HtcmPhdyneLxuIQQ1XXwWMan2k6VswdAyOGqw8UDCscKeUUc1zQtd+h0d4bOEqhPA6PzwUXN5/NJZoPf70dOTg6qqqrgcDhw9913iwPAIpYM4XCh5eYCHD12rA1zAIkxb6bBA5AwBwBJsySaw7i3GhriBGMIQ5WpV6uG874DgYBkhXTo0AGxWExCQ3RsDAaDcKPYD2wD497acBJPwkajUVJVVbE61QlsbGyUvmdooG3btgAgDhNPP/y+pqYmqdVEoTbWI6NTycwTg8EgadNFRUWIRqOCNHFR1Ol0CU4ZHVEtgf504AypROdYLIbMzEwUFxdj7NixIsFAp7e2thZutxvLli0TfSVuQnp9cykEim0Ch4uNBoNByQSMRpuLxF511VVYtGgRLrroIhlnr732Gu677z4JX6hj+1QdwvhM1XIPDD1nZmbK+3go4EatDR9nZGTAZrPJ2qAt1cLwGTdqAHLNWKy5TpcaRlE3KW5aer1e2qRusnReWNpDdYIMhuYK86pmWH19vTgK0WhU7oeOEJ0fna6ZsK1u5rxfq9Uq/EjKUTD1m/dFNFJd/9iPnPPq4YfSGURhuTZybeB4Y9ifVet533TAAMg1WxpjrQnJquODvxPl5DNRnRzerxpRUB0w8nyONcNU5TuxX7nGWiwWQa7ZRqJlRIqo5UbnOR6PS8j753Jcfg476wydYuNCAEBUTLmx/vDDD9iyZQvee+89SfN+6KGHAEBOvhkZGairq5P6OKpj09rNUp20Ol2izhAXIDpszOjIysqCwWAQif2UlBQEg0HhiDAVNh6PC1LEdul0zVlaWm0hChhSU4fq08wAI9rDTDeGCLjA8/TEkx5PmjyB8NqEnAmNA5D3arWNWFOpqakJWVlZclLnJOcJje1hX+Xk5Ah0TIEyIlM5OTnC7/L5fLIhcOFWT716vR6HDh1CQUGBbCb/Sc2hYzH2YWNjIw4cOIDvvvsOO3bsQEFBgTjLJSUlOHTokHBKuNgTmlfRLoOhuUq5x+OB1+uF3+9HPB7Ha6+9hlGjRiE/Px9r165FTU0NLBYLSkpKhN/GzKWW0KGj2cnqW1ViQD0Vq8bxryIWDQ0Nwn3jhk8EkUkG2gMPicHA4Y1RdcRayu5Ts4konkeHSz0AsYByNBpNyIJT75FcQCKybCd5TLwfhvE5p5kNSoI9EVaSsmOxmMwTEodVjR81VEqeIn+nrhj7nyFCHr54EOLc1oZ1+TeLxSKoTCQS+bfwrrr28udopvJ0UlJShFOn1+vFcSMFgDpQNEojqKY6t2qbjmRqFjIdGbUfODbUearlKTGTluHNM9HOOkOn2DgZmFqrinQVFxejU6dO+Mc//oFu3bqhvLwcb7zxBgoLC1FdXS0VlKurq3HxxRdj5MiRCfWPWmPJJqzqRHGB48mJHj9TKtVQGDk7QDP3hgsyeUUApBI3EQBq7fj9fpjNZhEw5KJF6Bs4PCl5GiaHiG2gM8FJCxw+eRHB4GJCuXvtwkdCJNWl4/G4CDKy3Zz83My5QbANBw4cQHFxsbxXLZTJNGK2Vc0KoTOncsaIKvE5JDvhn2pTx0tjYyPS09NxzjnnoEePHhg3bpzcC+UNNmzYIBtbPN6sFWW32yULjPdnMBiQlZUlSt4MZ37xxRdSd4sOIv/GviZyqrWjbVAnm0vEeyLyy3FChXNqu9DZrq2thc1mE3QSOKz/RZX2aDQq/UeHRU2v5r2Tj6fyblibS03DVpFgIh5EKNUwlIrS8jkDkPkAQNBSNZOU/xLVIbdEPUTU1tYiJydHDnSshZWeno7a2lrhQKnt4AGJISg6Xnl5eRLet9vtks1K1JoEYa5lDQ0NCIVCCWF/Il08kHANYshaleRgW9iPan8eTXQRwL+FdOkY8tlS1ZlG5IbUA14rmSTL0Yxjk+ugGoakg6aGV/l3OlCcuzyMJuOhnSl21hk6DUxFcQwGg5xYsrKysHHjRimMOGzYMAwbNgzV1dX49ttv0bVrV/Tv31/gYfIMGH5ojYdOGB04vPA3NjbK6URVg1Zhe27uXOz5uvq7qlmkhj/UIon8frUv+K/ZbBYonv1DJ0R74ucmwDapWUnqSY2OkropaO+f96e2RZUrUOPvXOx5Mq2vr0f79u0FzWL7+Vx4MuYGpjpjABJQA35OJSSqMgyngyOkJXHzdN/Y2IgpU6bg/PPPlzDOZ599hvfeew/BYDCBO8VNW13Y1TTdSCQi4Rv23QsvvIDCwkLs27dPqqv/+te/lsOA2iY+CyBRqJK8ErUfOR9acqaOx7ROB6/BTT09PV04Z0QU1TalpaX9mxPAviBaEI1GE1Sk6QDxh+MHQFJnWg29sO9V3hwPHJw/agq96hCQO6L2s5qg0dTUJKVsLBaLOLBEk5nAEIs1Cxh6vV5J6yeKqt6DqpOjhoxURItOUSwWk/Cd1WoVDpDFYpFDEPtNzRzVotF0lOiAqXxH9d/WSJsQOaep6wDXKJV7xn5l4Wq1ffw+1Y62RvAZa40UBn43nXiurZxflIrgd7ENrRGcPN3szGvxL8xU6JaDXSVEbtu2DRdccAEuvfRS1NXV4ZVXXsGQIUNw6NAh9OrVC5999hnGjx+PUCiU4Jkfj1eung456FsD9dLxUDcZ9bvU/6vXaY3xtKNdtLXt1oYBtNdr6e98rSWUJVm7k5FxGS7kwsaFgSiP+j08YanPuSU71sXtP22qk6qeVDMyMlBTUyO14uLxOL766iukp6fLiZxIGDdK1RHixqs6SEy9HjRoECZOnCgo4vz582XTBBKJwyrRmIgDT7JAc7283/3ud3j//fdRUlIi8/FkOUItmXqvKi+PmUNEBbnJE6VUnU/ySOjwEC1QRViTcQK1z4yhJhp5dPwcN0PVweKmrTqfDCfx/5RLUDNceR06Eir3j8kDqnaOyitUkSq9PrGgM++VzpH6nWrolRwoHlzIseLYVR1LNXyo9pu6LpL4Tj6POl7pHB6LcW1Q1zz1dXXsqI6Sase6RrT0PTTtuqmOJ84t9bpnEk9ItbOii6eRka/DwncVFRVo06YNIpEI2rdvj4EDBwIA+vXrh1AoBIfDgd69e+Ovf/2rIBkqytHak4nWtBPvSD/qe9T7UBeElpyMZNCy9oecAu3nkn1fMserNX/n4tNaiDnZ96j1nvgeOjvJHLmW7uNY7+t0MLUyu4q0ZWRkwOPxwO/3C5eE9Yu4Mao6J0QV6cCwf8LhsGRYrV+/XgoGM009GAyiuLhY1Im1OjqfkAxZAAAgAElEQVTqhmSz2cSpqK+vR2FhIS655BJ06dJFEFagdeGN4zHt81SRWaIhRC6JiqmHJDol7CudTichIc4Vksd5HwyVsbK7iuAy1M3XWHyTGWzsB3KI6BAQDWCfq2ndKuLHeyG/Rw3pMAzEflHnBzPBVFSYDqrqAPJz2o2YY4tcPIbp1c+oFdYBiDPH9Y/9pR5eiEixv1iwVuXKaO/lWEzlRrbGWlqTj9da+nwyB03bhqN9x+luZ52hU2xcDLk4cQLV1dWhvLwcw4YNQ35+PqqqqrB69WpcdNFFokDq8/nQrVs3VFRUYMmSJQkOkMqbOVY71sGcbNKf7NNBS993pOscbUFKhvAcb9vUvlcha60DdCSE60w1biok/TocDoTDYfh8PixduhT/+te/8N577wnPIhAIoKmpSZwcILnzwX5lSKOurg4HDx5Ejx49BHUAgJ9++gkOh0OcZ2a1aDcJhkE8Hg90Op2Qrh955BFBZ8hjOpnWEv9IdYh4Xb2+OZuUmy9DSSQqq8gjQ1i8XzUcx3slUqFtg8qDUcNodGqZMcYCxypKRPRJRWL4dyJFJEJrD0xqGBI4LJtAx4+OrOro8XoMqanJELxXbZiMzpL6/fyXfD2dTpfgJAGHnTw6JWp71PWUzh1/V1ExLSJ3JDvSe9T1Qx2TyV77OexEkJ4z0SE6GyY7DUzlDDFDIC0tDe3btxdCrtPpRHp6Ovr37w+XyyUn7fr6etx6661Yv369cFsAHFPMVh30p+Mg1joU6utHau/R7qU1fz+WMJX2vUdyRlvbz6d7mEzLGeKYjEajOO+88zBmzBjodM315vr06SNkcZJlWYdJ1YyhY0TuDAn227dvR4cOHZCdnS3ODrMP27VrJ3os3MzV9qmbWXZ2NuLxOPx+P1wuF5588km8/vrryMrK+o8jcGq76BTxcETkgUgI+4Woh4oCqyR+Im8quqtqEqmcIJJ3mXmnPks6Y3QoVB4Lw79EsdWwJ9tNxIjXV9cZpr4TuWNokw6WyjEEIOOGWV28L/Yhr6E+ayZa8LtJTKaTRQSSnDJenwdJVcCQ6y0RIWYssi9P1DlJFmpqTRj9P2HJnGnayQjTnS521hk6xaadRFyMTSaTqPjabDZ069YNRUVF2Lx5M3788Uds2rQJ48ePh9lsRvv27ZGbm5sQFuMic7T0+iM5F8d7ukn2mRPZ1H/ODepo6NDJvG5LC8qR7HRfWIgMqJl6FRUVSEtLwwMPPCBOicPhwN69e/HZZ59h9+7d2L9/P0pKSo4YWmAm3q5du6REzfnnn49YLIZNmzZhzpw5sFgs6Ny5s4hSqkkDKkmbJG717+TYULZCG+ppzfxpjan31tL8YggiFmvWaiI/JxKJSOYWQ1I2m03CYtzsmWlG8jTFG1UNGPatKs+galep6DSfK5EYnU4nSB5RI+BwTSuGPf1+P6xWq6B07Ht1vKjOkarvQ94Rf2cavZopRoRMrc3He2N/0rFjG8hZYtgsNTVVRGLprMXjhws1a8cM26tKfNAxUxNf6DSyP491jGj/fzrN/eNZG8805PusM3SKjZNPhbcZQmAZghtvvBFt2rRBY2Mj+vTpg/bt26Nbt25wOBwJpxRVhEyd1MdrJxMp+jkm9unQttaG2rQwd2sh6NNpQUxmakouN85evXpBp9MhKysLfr8fkUgE2dnZ6NevH9q3b48+ffqgV69eCdwVbkbsG27UbrcbqampKC4uRocOHQA0Kxr36dNH1Kq7dOkiGyQ3VyIDajt54me5iZycHFitVnz88ceoqKhI2HT5+8lwhlTTjgMtyZZp3+FwGFarNUHVl2FG6v0AkOKswGGeIMeMKitBh48ZVkTr1ArtKsfN7XYjMzNTiMzU5uH6QqSJnBxKT6h8Jj4DOjkqekTEiX8n+sIMMiI4DHdRgoCSA2wDHRYiaSoCRgsGg5IO39jYKFIMDG3RISTayL6l6CNlG7gms//IO1ML4jJL72SOm5YIyqfj2nC6RhdaY6ceg/v/uWnjwoxTm0wmWCwW2Gw2dOrUSTYbchu6d+8uREkullponKeso11fa2qc/3ju5WTa0fhIJ8oZOt57VE+i6ule/Vc1LX+lpddbet/pbGrNKYvFghEjRiAUColonM1mk8yfgoIC9O3bVwiqRD54gic5tb6+HvX19cjIyED37t3RoUMHCQMxjEynCmjeyFgQlhotRBaAw/IIBoNB6sjV1dXBZDLB5XKhqKhIRACJJPyc4nHacUR0w+fzYcmSJdi/fz9qa2vFIaiqqpJsRafTCeBwlpeKUlRVVYlYIUt9AM1lNpxOp/RrU1MTysrKpNo9CbLc4Ldv347S0lIJaREdonMUjUZRXl4ujkM4HMa6deuk1ppOp5NnCxyWxFBTuakfRO7Oli1bAABVVVUIh8MJfKhIJAKv1ytOk9frxaFDhxII2FpkPB5vJtcvXrxYeE2BQABr1qyByWTC8uXLE8KPdHrYf8xqCwaDCRpjFABlOJbjltaaxBV1HCQbF6r93Ij1kexo67l6r2caEqS1s8jQKTatt69qyxCWJWciIyNDVFxZH4gnITW7RD1ZH0sb6HCpyqMGg0HUZvkav58LuJpSqv08F1j1pKTyA9Tra8Mc6uRqSWhQ/T1ZPSrtKY1tUnkOqjaI+h4VrVPfq25gWmIlTStAxoVdWw9K+6/6fXxNleNP1saWnmlLbTvZxufCtpBPwnsHIORX1VS9Ei0pVDt2uSEaDAZRl+YmriXd0lRkSH2d1yTawHIoalHjk6mToo5zaumoJHuGo1JSUlBXV4cDBw6gU6dOmD59Ou666y4UFxejoKBAQoYvv/wyRowYgWAwCKfTiS5dumDv3r0oKCjAnj17cPnll2Po0KGIx+PYtWsXdu/eLY5qWVkZIpEIBg4ciO3bt8NsNkvhYDo78Xhz8WCg2WHZtm0bysvLEQgEkJmZiYMHD0rK++233y7ZWhs3bkTnzp1RVlaGiooKVFZWCtLEjLeHH34YsVgMLpcLP/74owgkulwuzJkzB507d0Z5eTmysrIEPTIYDKiursbu3bslseTAgQNo27YtLrvsMvTo0SMhxMZ0egCoqalBaWkpRo0ahaamJni9XqxatQpDhgzB3/72N1x22WVYuHAhLrvsMgSDQezduxerV69GKBRCZmYmwuEwKioq0K1bN4wdOxYGgwGLFy9GdnY2RowYIQ5Xenp6QnmK1iJDraEYaF8/2Y7QkZyYo12rJTkT/v9McpDOIkOngWlDLSq8zMFG0iCdEnWz0H7mWFIzAchiTBHAeDwup2S14Cg3V51OB5/Ph1mzZsFisUhldp1Oh/vvvx+1tbWIRCKYOXOmwNlTp07FypUrodPpJE0XAN5++22kpqbCarXC5XJJqIU117SoCzcUknQJ8WdkZEiK629+8xtxjIqKiqR/dDod3n77bVRXV0Ov12Pjxo0SJuAGnp6ejtzcXNTU1CQ4FKzVQwfF5/PJ30KhEObMmQOdTodJkyZJ5gtPzjk5OXjmmWcQCAQQiUSwfPlyIRbfeOONmDNnDpYvX45QKIQ//elP0Ol0kkWUkpICh8OBf/zjH1i8eLGcTvmMv/zyS+h0Oni93gREieGDU228h5Z+VFmDI/1Q6VtNPU9PT094z+mIpnGMMhTI0jAGQ7O46tVXX4333nsPH3zwAWbMmIHVq1dj8eLFKC0tRXFxMZYsWYJvvvlGkC2j0Yh+/frh6quvxqWXXiolbzp16oTbb78dF1xwgYgcxmIxdO/eHV6vV+bW/v370a1bN9jtdqxfvx6dOnWCzWbDihUrJI2fSRyhUAgVFRVoampCnz59cO+99+Laa6/Fo48+iquuugoul0vuJz8/Hy6XC01NTbBarbjmmmtw33334bbbbsNNN92EKVOm4P777xcR0tzcXOzatQtLly7FDz/8gFWrVuGaa65BdnY2MjMz8f333wOA8HjatGmDjh07Yvjw4QiFQnjiiSdw9913Iz8/HzNnzsS3336LBQsW4OOPP8YXX3whhzCWAUlJScG8efPw/fffY/v27fj73/+OcDiM6dOno7S0FDt27BDl9FtvvRULFizALbfcgm+++Qa//e1vcfPNN2PGjBkwGo3YtWsXevfuLSE/VQUcQAIP66ydOXYWGTqNrKXwVDx+WNyK8X/tyeNENgE6QbFYTJAnVqan8q/P54NO15w9QhLnbbfdBrPZDJfLhUmTJsFsNuORRx7Bm2++ifvvvx933nkn2rVrh3Xr1uF3v/sdAoEAvv/+e4wdOxazZ8+Wk+WSJUtw3333wW63C8KUmpoqqrvUPeHfYrGYFG2NRqMYN24cHnvsMVnkX3zxRdTV1SEQCMBsNsPr9cJms2Hu3LkYP348AoEAHnroIeTk5OBvf/sbrr/+ejz11FMYMmQI+vbti3nz5knlbp/PJyUy2A6LxSL9wvIP/x971x0eVZW+3+mZ3lJJQg0dAUGBFQjFAiorIAg/cNdddlnWVXF1FV0bq7AKKmJZLICuuDZUinQWlCJdINIioSWBQBKSTKb3cn5/ZL/DmSEgUgPO9zx5kty5c++5557ylfd7v1//+te8dlR+fj6GDRuGzMxMFBcXY9asWfjHP/4BxhgOHz6MO++8E9OmTcOyZcsAgPNEaTQaWK1WVFRU4OTJk+jduzcqKytx+PBhhEIhdOnSBcuWLcPKlSsxbdo07NixA71798aePXuQl5eHiooKZGVlAUC9Y+RKyM8dl/WNfZJEb83VQPcvgnzF+U0ZU9nZ2ejTpw8P8QWDQezevRvDhw/nNdgIK0V1Avft24fPPvsMKSkp2LRpE2655RZEIhG8+uqrkEgk6NKlC1eGv/jiC4RCIRw5cgRLly7F0KFDMXfuXLRu3RopKSl44403cPToUVx//fUIh8Po27cvVqxYgW3btiEarSsirNPpUFVVhR07dnDsTDAYRIsWLVBTU4MjR45gx44d+O6775CbmwvGGNq1a8fB1ikpKZwUlrLPPB4P7rnnHhw9ehTV1dXYunUrvwfVDnz55Zexd+9evPbaa8jIyEAsFkN5eTn3eJWXl/MyLhkZGWjTpg2+//57nuW1YMECTuPwz3/+E23btkXXrl2hUqnQtm1bbmgMHDiQA6wJT+RyuXhRXK/Xi6VLl+K7777DY489xg0yr9fLebMSsZ/0npNy9UhSGWoA8lOTRqScF2PuYlisPjkXTAx5TWjx1Ov1PNZPWSFUMJLo7CkEJ5FIUFJSgjZt2vDaQidPnkT37t25y1+pVKK6upq3tWfPnvj444+xatUq9OnTBy6XC7/97W/Rs2dPzlOj1+vjsj8IRyWGlMLhMGpqapCamgqz2YwjR46gR48emD9/Pv74xz/CYrFwvhZS9G677TZ899136NOnD+dvGjZsGGw2G0+dzcnJwQ033MDBmcRWTDgWtVrNa6JRSI7ei9/vxyuvvIJNmzahefPm6NSpE5RKJbp164ZQKIRIJIIJEyZg8uTJ+OMf/wigDgD7u9/9jme49OrVC5mZmVzxkkql6NixIwoLC3moQavVwu12o3PnznjggQewb98+tGzZkoccRKbfyyWiS1wccxcCEKfvJgLOEzllGrqI5IFigV6DwQC73Y6dO3dyT1FOTg6v+eRwOLiX0mQyQa/XQ6FQ4NVXX4XBYEBtbS0kEgmuv/56lJaWIjMzE7169eIGhFKpxNChQ2Gz2fDkk0+iQ4cO8Hq9eOyxx/Duu++idevW+O1vf4vHH38cd9xxB9LT0xEOh9G/f39eoiI3NxcnTpxA48aN0ahRI3z66afIz89H+/btsWXLFqSmpkKv1yMrKwuLFy/GDTfcgIULF+KTTz6B0+mEVCqF3W5HkyZNsHv3bgwYMAD5+fm8ECvVVty8eTMmTpwIo9GIGTNm4J577kFWVhYHix8+fBj79++HXq/Hf//7X7Ro0QKpqanwer04efIkWrRowY3FEydOgDGGkSNHYtmyZSgqKsKzzz6Lr776CitWrECHDh1w8uRJmM1mrF69mpPXAkBJSQmOHTuGu+66C/Pnz4fL5cKuXbugVCphtVq5ckfge/LykYhr9dUyPpNSJ0llqAFKYthMtC7r+13f937OvcQUUhICksZiMXi9XsyZMwd///vfEYvF8NZbb2Hs2LFcSRo9ejQaNWqE0tJSyOVyvPvuuxwELpVKuaVG5RN69OiBzZs3Y/r06VAqlXjkkUd4WI4sRwopiGzCYokCpVLJyy/U1NTggQcewH333Ye77roLgwcP5qBMmUzGs13UajVat27N+zM1NZWDUk0mE0KhEAKBANq2bQu32w2tVguJpK4QKC2ChAegUBQpHUQ2aLFYcMcdd+Cvf/0r5s6dC51Oh6NHjwIAqqursXLlSjz//PNx9d8UCgVqampgMBjQrl07AEBRUREvCunz+dC6dWtEo1G0atUKr776Kl544QXs3bsXb775Jp5++mkAdSBZk8nEsWZi+66UnI91nDj+E8HqV5vFTe+Z/gZOcQXl5eXh8OHDyMrKQllZGSKRCAYMGIAnnngC48ePh0aj4YBwp9OJzz//nHtnKIxVW1vLs+Rqamowf/58zJ49mytYK1euxPjx4yGR1BFYfvPNN2jfvj1sNhv3/lKVdwIDB4NBrFu3Dp07d0ajRo1w6NAh7i3x+/3weDw4evQoevToAZVKxb1WS5cuxZ///Gfo9XrodDq88847+POf/wyz2YwRI0bEhZMkEgk2b96M7OxsDBs2DOvXrwdjDBUVFdi8eTNSU1Oxfv16PPvss8jIyEBeXh5Wr14Nn8+HnJwcPk9//PFHDnyWyWRITU3lOMCysjLU1tZiy5YtSEtLw9GjR1FZWcmNm9raWhgMBh5+bd++PcrLy9GpUycMHDgQGzZsQN++faFSqTBz5kye7edwOLhySmuTmMCSVISuPkm+sQYgieBRkvoW/bN5e843G0kE/Pl8Po6hob+9Xi+WL1+O48ePY9u2bRg3bhxWrFgBnU4HhUKByZMnY9++fSgrK8OoUaMwefJkxGIxaLVaVFdXc09FMBhEJBKB1WrFxIkT8cwzz6B79+7w+/0c70MeFIrFu91uznZLyhE9m1arhcfjgUqlwhdffIFoNIoRI0YgHA7ztFjCQRCGgnhYiBiOeFFCoRBP405JSeGpt7TIUWo2AJ5Bwhjj5Qsos8/pdKJ9+/YYM2YMpkyZwq1USpEOh8OwWq2IRqNwOByYNGkSFAoFcnJy8Pnnn3PMRk5ODk8Xpr6Ry+UoLy/H+vXrYTAY0LFjR7z//vu8qrvVauXniaRxl0sulqLyU+NXVC7ONHcailCIWwyNkZJ74MABtG3bFmazGXl5eejatStSUlJgsVhw8OBBWK1WeDwezJkzh6fB33///bjvvvvQoUMHdO7cGVOmTMHDDz+MTp06oXPnzhg6dCgWLVrEPTZyuRx/+MMfsHfvXsjlcrRv3x6NGzfGr371K2g0GpSWlqJ58+aora3loayVK1di+fLlyM/Px/DhwzF//nxEIhGUl5dj//79KC0txbfffouMjAwEg0E4HA4UFBQgNTUVw4cPx5YtW7B48WJs2rQJLpcLNTU1mDlzJhQKBVQqFa+d9umnnyIUCqFdu3aQy+XIzs7GzTffDLPZjIyMDLRo0QJjx47lNAMAUFZWhv79+8Pn82HNmjU8bb6mpgZKpRI1NTUcrE/KW7NmzbBs2bK40iJNmjRBXl4eNBpNXGFZv9+P8vJy9OjRgytmBQUFCAQCmDlzJtauXQu73Q6PxwOv18tB25Rll5gQk5SrR5LKUAOS+mLNYomO+tIwL8Y9RQVBo9HwEBR5QH744Qf06tULJpMJ1113HaZMmcItK5lMhsaNGyMUCiE7Oxt/+ctf8Oqrr8LhcPAsC8pMIUB4OBzGM888g127duHRRx+FRqPhSgURupEiptfreTiKMcYtS8qeMxqN3CMikUjQo0cPaDQaxGIxbrmRkiWTybB+/XoAQGZmJhQKBfR6PaqqquD1epGRkcG5bojxlmoOUd0mcoETwFutVvMQiNvthlqthtvtxr333guXy4V169ZxRTMlJQW9e/fG4sWLYTAYYLVa8dJLL+GDDz7Al19+iREjRsDlcnFAuF6vh81mAwAemmOM4cknn8Tx48fBGMPo0aNPq7xOrM6Udnw1y7nSKDRUbxFtwGLtNbfbjVgsBofDgVatWkGtVqO0tBRFRUU4cOAAFAoFvvrqK7z22mtYsmQJ5HI5jEYjamtrsXPnTrzwwgvw+/1o1aoVioqKUF1djZYtWyIajWLixIno1KkT5s2bB6VSif3792P69OnYtWsXCgsL8corr8BkMsHn86FVq1b43e9+h5tvvhmpqalQKpXweDxQq9UYNGgQnE4ngLpsO7PZjI4dO6Jp06bo1KkTOnXqxBmrZTIZsrOz0alTJ2i1WgwcOBAlJSXIz8/nuKMRI0Zg9uzZcDqdMBqNmDdvHr755hv87W9/495QlUqFwsJC6HQ66PV6mEwmFBQU8BD9tm3bYLVaYbFYoFar4XQ6ceTIER4uJ8JKCkMWFxejcePGMBqNeO6558AYQ//+/ZGeno69e/ciNzcXgwcP5gYbAHz77bcYPHgwtFotfD4fHnroIXzxxRcIBoPIzc1FWloaxo4di9atW0Or1fJyHrTOEI4xqQxdfZIMkzUAORtoNBF/cS51b870/fqElC1K3SZMg0ql4pifZs2aYfjw4bj55pvRoUMHfPbZZ7jzzjs50DAUCsFkMsHpdOLLL79E9+7dkZaWxvlMcnNz4fF4OEPthx9+iPHjx8NoNGLmzJm4//77MX78eLRt25aDLgsLC7Fz506MHTs2Di9EYa1oNAqXy8UJ2eRyObxeL5o3bw6fzxcHeKZrfvvttxgyZAimTZuGZs2awel0QqPRcPZulUoFlUrFPVW0qM2dOxd6vR6DBg3i1dH1ej0AcJA3KVCNGzfm2JC///3vGDlyJH7/+99zZeuvf/0rRo8eDZ/PhwkTJiAQCODYsWPIzMyERCKByWSCx+NBZWUlJBIJLyxKpJr0fkROnVgsBoPBcFoF9Etdef1yiWhtJ+KHGqoSREJeCrG0A3n6GjduDIlEArfbjfLycrRs2ZLPN5/Ph6effhqHDx+GRqPByZMnIZfLYbfb4XA4EIlE8OOPP2Lbtm1o1qwZtFot0tPT0bhxY/znP/9B27ZtEY1G0b17dz6GWrZsiTfeeAMKhQJGoxEejwcymQzp6elcaTOZTOjZsyfWrVvH55BWq8XatWvRvHlztGjRAocOHUJFRQU3Pnbu3ImmTZti165d0Ov1mD9/Pu69914AdYq5xWLByZMnOT4oEolg+PDhnDvJ7/ejpKQEJ06cgMFgwIEDB5Ceno4ff/yRl15RKpUoLi7GqFGjMGvWLKSnp+PGG2/EoUOHUFRUhEAgwDMqKysr0atXL2zYsAEDBgzAO++8A6/Xi0OHDsFms8Hr9aK0tBRmsxmxWAy7d+9GdnY2rFYrbrvtNsjlcsybNw+1tbXQarWoqanBrFmzIJPJUFxcjNtvv533uUiKGQwGoVarT4McJOUqkUAgwC705/nnn2cdOnRgsViMMcZYLBZjABhJLBbjP79UEftG7J9wOMwYYywajfJz6FgkEmGhUOi0YyTRaJRFo1H+t3g88dz62hOLxZhMJuP3oOsFg0EWDodZNBplTqeThUIhNnv2bAaAKZVK9s0337BIJML+9a9/MaVSyeRyOZPJZEwqlbLbb7+dFRUVsXA4zD744AOmVqsZAPaPf/yDLV26lEkkEqZUKtmhQ4cYY4xNnjyZAWAqlYqtXbuWhcNh5nQ62cSJE+POc7vdcc/n9/tZLBZjFouFAWAymYytWLGChUIhFgqFmMvl4sd1Oh0DwKRSKfv666+Zw+GIex9PPPEEA8DkcjlbsGAB7w+Hw8ECgQC766672E033cRCoRALBAKMMcZcLlfceF6/fj2zWCxMoVCwJ554grdz8+bNbNGiRSwYDPI+X716NbvxxhuZRCJhaWlpbPz48Wzr1q2MMcaCwSA7cuQIb49MJuPvc+3atQwA0+v17KmnnmLBYJCFQiEWiURYJBJh4XA47p2L7TvT+GOMsVAoxD+nZ08cSzT+xGPinBbHsXhPcVxT28RrkSQeO9vYbYhytv6NRCL8uNfr5f1SWFjIVqxYwTZu3Mjmz5/PGGNszpw5LBqNstmzZ7NoNMpefPFFZrfbGWOMeTweVlhYyGbOnMm8Xi+rqKhgzz//PFuxYgVbsGABY4yxFStWsCVLlvDvRCIRtm7dOvbyyy+zUaNGseXLlzPGGLPb7WzGjBns0KFD7G9/+xvz+/38fJfLxRYvXsw2btzIPvvsM7Zz5072yiuvsLKyMhaLxZjH42ErV65k//3vf5nH4+HrxvPPP88WLFjADhw4wBwOB/P5fGzmzJmssLCQMcZYYWEhW7hwIYtGoywcDrO7776bVVRUsFAoxD766CN24sQJ5na72WuvvcZqampYOBxme/fuZV6vl4+HUCjEXn/9dVZYWMii0SgrLi5mDz74IPvqq6/Y3Llz2Zw5c9jKlSsZY4xVV1ezsrIy9vrrrzOfz8ei0Siz2+1s1qxZ7MSJE+yVV15hNTU1/LlpbtM8onfav39//i6DwSB/F/QcHo8nbt6I36V2RyIRJpFILmiMXYicbXxeyv1ZvC9jp9aHUCjEZDLZOd/3hRdeYO3bt2fBYPCC9ZUz/UgCgcAF+/OmTp2KefPmYc+ePRzwKBLCsZ/hqbhWhQmZUADi+oe8MyLBIdUP8vl8UKvVcQyuZNERQJlAfUajEYFA4LQih2dqDwCexUQYGOBUTR6yeESyP+Lbqc9DxVh8cUHKBlMqlXHWsXi9QCDAgcmE4wmFQtzL9OCDD3JvCIW6iOyQeJBEksfEuL3YPvKc0PHEIp5iQUfC3thsNpSUlEAul6N169ZQq9WnXUIIAAkAACAASURBVFd8HgqHiF4Zar/YVvHewOl4GxoT7H+YE1ESSTBF/Axdq773fabxR5/T+yK8Ed2H2k/lCAj/RR66+gg16TvEeaNQKHhIgcYneebIY0ikh3S9qykj50z9K/aPOM/LysqwcuVKdO3aFUqlEq+88gpGjBgBqVSK6upqVFVV4d5774XH48H27dtx7733ci/i1KlT0aNHD0SjUYTDYaSnp6OwsBBWqxV2ux033HBDXLr+F198gUgkghtuuAF2ux0bNmxATk4ORo4cCa/Xi5KSErz99tt47rnn0LhxY3z//fdYvHgx+vXrBwDo2bMnZs2ahdzcXB4aKywsROfOndG3b19O0rhgwQLk5+ejZcuW2Lt3L9atW4fS0lKMGzcOeXl5vB8Ih+f1eqHX62G32/HOO++gWbNmnMqCGJ7NZjO6dOnCvy+VSvHGG29g+PDhaNy4MQBgx44d6Nq1K6LRKIqKini9OsYYTpw4gQULFmDYsGE4ceIEKioq0K9fPxgMBqxfvx47duxA69atcdNNN8FisaCgoAC7du1CJBJBIBCAwWDAtm3bkJWVhSZNmuDo0aNQqVRo1qwZunfvjiZNmnBMI4GwRaH3L9KXXAk52/y/lPuzeF+Rt40oSgiH+VP3nTRpEr788ksUFBRcshBkUhm6TPJTm5FYT4li4DSRxP8pu6GiogJyuRxWqxXhcBgqlSpuUxbveab2AKcrQ+KABc68IRHvj6j8iBu8WM5A3BASN4dEJYCUo61bt+K6664DULc5Op1OWCyWOIVKJJesj/laZI4mRTKxj8QNCgAvBEnnuN1u1NbWQqVSwWKxcGA1cSHRvSnMJjJD02aYyJwttlVsB72XRAWI+oTadz7hrzONP7GP6J42mw0Wi4X3DdW/E9m3KdtQrCzvcrl4OQYKVVI/VVdXw2Kx8H6mMU1gdyJUFNt6NclPbTZEk0B9HI1GUVJSgry8PL6JN27cGF6vl2dNZmdnIxAIwGazITs7m9+juLgYRqMRVquVY3Co7IiYfer3+3Hy5Ek4nU6YTCY0adKEl98wGAx8HIXDYRQXF6N169YIh8PweDw4ePAg2rZti1AohNTUVKxbtw6ZmZmQyWQwm804duwYUlNTkZaWxt9zYWEhsrKy+Njxer2oqKhAq1at4vqKlGxi1Q8GgygqKoLVakVGRgafL16vl9efA04p2kuWLEH//v05aNnj8cBsNgMAV6rpXfj9fqxatQoDBgzAsWPHkJ2dzZmiKWmisrISFouFYx/pPblcLuh0OtTU1HCWburXQCDA70nvV1wTEg2upDLU8JWhJGaoAQhtfrSBU5xcoVDg448/xm9/+1tuTS1ZsgRpaWkoKSlB9+7dOT+O3W7nk5MWjfMl3hMHpqjoiJu0yPhLoGPxM7o/bbSJxGThcDiuQCI9Py18GRkZvGwBYSXESUDXo8VGfE5xwgOnyPpERYIWr0Svi7hAELkkKX70XWo3PZ+ooIkgeJELh47H/lcElBQRAHHeLnou2igIyE1C/Ed0zbN5Ts5FqaD7ios0LVYEHCclj+qGUd9R1uHBgwfRqlUrrphLpVIYDAb+DOFwmOOy6BhlShFYnLLoyDsoMghf7UJKP6V7k9c3Ly+P1xdr06YN70/yMtC4y87O5ngxhUKBjIwMPiYo4YE2WvJwUvHmjIwMZGZm8owpwitRTTaj0QilUolWrVpx7KDZbEb37t15+wOBANq0acNLgpDHRpzfCoWCY578fj8kkjqm+ZYtWwKoU1IoU5O8mpTtKZfL0bRpU14ehfqHsHgAuLc2EomgY8eO/BrBYBBmsxmM1dUsIywfiVqtRn5+PrRaLZo2bco9zEDdPCY6DDLixHlAShN52OhdUrZpIBDga51YAoTmdkMgPU3KucvV4YO+hoU2rEQFhBaZ5s2b45NPPkFVVRV27tyJ5s2bo3nz5ujbty/+85//QKFQIBQKwWw2x4WaznUynimkkijkhSELVLw2WUSknNA5tLjQZ+Lzil6ARPcypcOSheb1epGVlXWaN4O8FNRnpCRQ+AwA32CB+DpuiW2iTYkyyOiZYrEYrFYrjEYj9wDRtYkYMhwOcw8ZWYGUOUT9QCK2K1GJo3EgLurURroeKU4iSFPsB/H/c7XyxPEWDoc5uzZtwKLn7KuvvoJSqUSvXr1QWVkJp9PJN9I9e/ZwPqYNGzYgPT2dg8BXrVoFjUaDnJwc/pwrVqyAVquFTCZDQUEBL+9Az3YtKEKiFw045bmJRCJcaaH35HQ6eSID+x8gPxKJ8JCRRqOBVCqFWq3m1jYpx5SsQNmWNL/UajVXhLxeb9wcJn4dAutHIhF4PB4+ZygrUaVScUOLPMnkvarPqyAyttO80uv1XNEjzzFRc1DmJ2VsEjyAxiNRVxBFQW5uLp9z4hyjtrjdbgQCAa5A0XgmDyUpLz6fj68/YsidjADGGFfMyKCjNY3WFPotytXm1UxKnSSVoSssIk6HQjROp5PXu+nRoweuv/56bNiwARs2bIDdbsd7772H9evXw+124+OPP8aECROwc+dOuFwuRKNRHsY537bQ32LbaFEXNyjCx5BV5fP5uCcHQFztKXEBEe9DCzMJxemJndZms/HzE2uuiZ4D0R1NXjXykJHilFjKhH6Th0UMDZLiQ0oCLbriebThJBYqFRUW+g4pQeRdEkNdIm6InoX6QmyrVCrlKf3i+fX9fa7vn9pMde3EYqpyuZyz7JLFP2TIEHz//fcoKChAaWkpjEYjzyhcvHgxVCoVKioqcP311+OHH37gm2eXLl1w/PhxeL1eHD58GADQv39/DBs2DN988w1uuOEGZGdn8/aT0nqtiDiHKAuJxg+FfI1GI0KhEC8BQZ5SUoxFL6tYm08ul/PMQqpdJ3qh6B0TV4+I+SJPNIA41nmioyAvIClowKmCtuJcJwUHOOWJpWxPonhgjMHtdnMjh5Q98rAQMSq1kYwm0QgRDSHR8KOQGj2naGBRPxCsgISKRXu9Xu6hqs/DHAgEOJaQFCcK39H9xTUCQFylgKRcHZJUhq6w0MQmdyvFqZ1OJ18YpFIpzGYzdu7ciW7duuGRRx5BRUUFbrnlFgwYMAAvvfQSJ2wjq0eMD/9cETdTWqgo3ksuZuCUskNtJDAsuayBU0oeLbCiZSqGjGixTUlJQSgUAmMMKpUKWq0WOp0OPp+Pe0dETw8pZBR6I14gwiyJljcArhBR+8i6FJUZen66Lj0/ES+KC6b4/CJeSnSZ07OS0N9+vz/uGiRUrZtCIWShA+AbY2IF+PMVsT8lklOcUwA4PxR9Ttwubrcbjz76KObMmYNgMMgteXoOkW6AvHGpqalQq9VYsGAB/vnPf/J3+fDDD6Nfv37w+XyoqqrifSJiX65mEccRjX2v14tgMMg3WbVajaqqqjgFmnCAQF1/0hzSaDQcF0PviZQhANyIIIwXUUTQPWleUYiKFIro/xjiae4B4N4g4BTonTxPVCSXnpHGPxVZjsViSEtL43OblCoKPXm9Xu4ZpVCqUqmE1+uF2+3mBh0piqRAkWEFnAqVU6iaaAzoc/I6kZcKAPfaUv+ICqQ4f2ndUKlU3LOmUqng8/l4vTPyPIntSeJjr15JKkNXWMRwhkRSx6pMWTZA3eK2Zs0a1NbW4vbbb0dZWRlWr14NlUqFgwcPYuvWrZg4cSIqKirirpuoBPxUG+oTwjDQokQKGykedA4pEqRYkEVH3prE7DaFQnFaVXVygYttobCVx+PhRIq06AKIs+bEelzUBroutZM2dXoOOi7ie2gzEFmDRY+NCHxOVHjomahNomeDGKpFQDopu3Se6OoXy5CImWN0T2p/fe8wMWx2NkkM7ZEyKZVKUVRUhPvuuw/Z2dm46aabUF5ejtTUVM5gvGnTJhw9ehSxWAwbN25Ejx49+CZOljptuDabDVqtFnfddRdat26NRx55BJ988gl69OgBoI6QMi0tjWfrif17tYs4ZgFwPitSdmP/IwukvwHwsHcsFoNareYeEuDUuxcBqKT4KxQKaLXa00KMFKYSPTxA3Vx0uVxxSjHNT/LoiOOTxjEdJ+8ReaYUCgX3QIlKtDieGWP8PZOCRoaNWq2GXq/noUCaq6QckWIkKiGi15eUGmqvRCLh3mYAfDwSuFr0LovgafouzdlAIBCHZSIMIc1ZMcP2WvJo/pIkqQxdYRGBtTS5yW0tk8mwatUqBAIBZGRkwGg0Iicnh1dnN5lM6N+/P8aOHYv09HSegg+cwsecy/0TU7NJxEVPzAYTsybEjLBE5etslj19JiqD4oYsWru0uNImQO09U7mJxM3np9ojtpvqQFH4QVTYEj04ieDoxOsnhvXOBHim74k4oPraJnoOEs853zCZmOFBYZhIJILa2lpOUllVVYXbbrsNzz77LMLhMA4ePIi0tDRMmjQJy5cvh1Qqxd69e9GlSxcA4B49wqhIpVKYTCY+nsaNG4cZM2age/funBZCVLDF571WhJQA0TtKc1X0NorhFQr/0DGaE2JWH23A5A2m90neIDIYCIND36P0daBOURKTDUTMmTjGaaMXDQvybIkAePqeOA7pmcUCxKKXijy5fr8/LjxNyggpRNQv5GmSSqW8vIcYjqfQtOj5pRAknUseWFKQxGcnRYdExF7ROTRe6f2InuWfY5AkpWHItbPaXMVCE4w2JMYYamtrsXv3bsydOxe///3vceutt0Imk3HrRK1WQ6vV4tixYygvL4fb7Y5zEQPn5qatb9KKXh4AcaEoMRuM2gycKv0gbmDnYiElbvbkOk8EFyfl0okITJfL5aitrUV6ejqeeuopXvTy3nvvxeeff85DmXK5HP369cOjjz6K1atXo3///tzKp42IALNUhJd4hp599lmUlpZi0qRJvPI6bWAi3o1CZteCJHogRcWWuHsoREObs1QqhV6v56EmEZQvKlTUX8FgkPcfKUXAKYOFvH70fcreSmwTzUPycJ7th0Qul8dxbYVCIa68UGFZUhKoDaJiSO0WFXJqM/EpkbeZPNYiZlHEHslkMtjtdh5mrE8xE8He9JzieYn9IR4Tw4Lie63vJylXjySVoSsspAiRl4MWjYyMDLRs2RIdO3bkLnKZTIZjx45h69atKCgoQElJCc+aIBe1yHNxLspIfTFu2hjFkIxMJotTuGKxGM80IjI+uh/F5+naYhjtbJK4gFxLnoGGKuKGSVZ2eno6HA4HHnvsMRQUFCAYDMJut2Ps2LFQKpXIyMhAZWUlTCYTnnnmGUyePBkdOnSA1WoFYwwmkwmRSITz32i1Ws4n9MILL2DixImwWq0YPXo0XnvtNY43ovAqjRMKI15rInpOxDkhlUp51lSioVEfZkYEOlMpCNFDpNfrufEihrdIEo2Nc/FiJooYdhOVKMoqTFRsSKGpra2FzWbjawk9Ez0DhdBIKaR7UFgOOAX6J5C+mDVHf9N5ic8nYv3OprScrQ/qU3qSStDVK8nd5gqLiNkQLUNKKc3MzMShQ4e49dS1a1d0794dPXv2RPv27ZGdnY3U1FSOPxAVj/PxrCSCiEXrkxZewgHRwkvWmbhIkVv/p+51NbmSr8VFLvF9i6HJCRMmYN68eUhJScGLL76It99+G4sXL0aHDh0wfPhwbN++HXfeeScef/xxpKSkQKFQwGAwQCKRYOnSpWjTpg2v3bR+/Xo0b94cU6dORXV1NXQ6HUpLS/Hmm28iPT0d69evjyssK2YnXcsiAqxFoVAtGUdi2JsyycRsTfFaoVCIV1QXcTaixwk4HfN2PnOR2gmAe2d8Ph98Ph/8fj9PV09JScGJEyfgcrnAGIPFYolLeacQWSgU4tgfsRAstU+tVnPlR/SmiZgkIvQTgc3UP2d6RnHdTPxJyi9Drn4ij6tcKFsCqJu0BPSLxeqKbw4bNoxbjCkpKVi6dCnat2+Po0ePIjs7G5WVlfB4PDAYDEhPT4fBYIhboH6OJIK5yf0cDAah0+niqjSTpyoWi3EeDlExEq9F1yYR7yF+dqb/r6Q0hDZcSklMAVar1fD5fFCpVNDpdNi4cSPf0CorK3HXXXfx80n5pc1JBKgTczJ5PR0OB2pqani4w+fz4dlnn8UzzzzDLX+73c7Zg8/VM3EtiLjZExElhXgojAPUKUFEGkhKJvHyEJ4oGAzypAdSsohOQkwGEOVMSkLiHP4pEUNlJE6nE0DduEpNTYVKpYpTer1eLy8M7ff7IZVKeZkOETdEKewSiYSHA0nhIUZtYmqnskTkHSKjjsaZuM4krkX19UF969HZ+ubn9ltSGoYklaErLIkuXBFkqNPp4rIqMjIy8NBDDyE7O5tjdoA6Pg+j0cgtQACnWUXnKvVNfFqYHQ4H5z6hxfXo0aNo0aJFXEkQsj7FzKmzSX2g4aRFdvkksf9VKhVcLhfMZjP3UMrlcmRmZgI4VUpDrIdHIS0qtSAyIgOAVqvlbNaip8NmsyE1NRWBQABWqzWOJVwE7l9Lkgi0pf4XPSJAnSJBxpFoNJEhQl5aca6QISSGzOkdipxbicrmmZSknyMEbCYPFAAYjUZ4vV5OtwDUMUwDdRlzlHFIxpeYiUlrmMvl4h5HABxLRWOF+ovO93q90Ol0cSE2kapAfA8/9Yxn+rw+hYr+P9drJ6VhyS/D9GrgQosIUGclEt27z+eLK3DZqVMnZGRk8OwKisGnpaXxxURcMM5FETkbZoh+KxQKeDwe7Ny5Ew6HA0DdgnPy5ElUVlbybA6Px8M3ucRMlOTC0LCFQmS0iZnNZng8Hq7oSCQS/u5TU1MRiURgNps5xwtlExFYljYgStGmzZnGMnkSLRYLXC4XJxokniORHPNakzNtnjT3w+EwHA4Hn4MUplYqlQgEAigtLeXGEBXLFZnh3W4358IRM7NED5T4+2xytvARtU00vERCQipjQSU4iLlap9NxDiONRsO9QgS4JiVOLpdjw4YNHBgdiUTw448/Yvfu3fD7/VCpVHA4HJzKgTzUR48e5Zgj0chMXBPFrK+f6oszfZ5c164dSXqGrrDQJBO9L5TGSVkXYvV6WigcDgdMJhN3BwcCAa50/JxN5EzucVKEqF3V1dXYt28f9Ho9PB4PSktLUVtbi5ycHBw6dAg5OTnYsWMHbrrpJg6mPhfrU2xDYpgsKZdeSHElDiUKidEmR2zgSqWSk1+SYuNyuRAIBJCeng6XywW9Xg+JpI7Mj9KYAXBFiWgLKHRG2Ws0jul8kdH7Wt1sRKMFiC9oWVpailAohHbt2vH+pDBYcXEx9uzZg1atWsWF1MlDJJPJeNkO4JSXRNz0Re/xTwGIf6r/ExmbadyQhycQCCAQCMBkMnEDrqqqinuFbDYbrFYrJ3Gk9gUCATDG8P333/Os2VgshqqqKoTDYWg0GhiNRhQXF6NHjx5xYGm/34+SkhI0atQorl0/99nE50r8/2weo2t53F7LkvQMXWEhBYY4dsxmM7cO3W43t+4oZk7WIoEPAfD4+fmko4tudtFdTwsl8ZV4PB6oVCrMnTsXu3fvxvHjxwEAx48fx6uvvooffvgBTqczDhBOi1t93qf6+uBM/yfl0gn1M4VrSRGRSCQ8rEFeISK2JIwQbUhE90AhEgLEAuA4ENFLSCVFxKQBGmtiu641pbi+5xG9KpRCvn37djidTn4+gaiDwSDcbjdkMhmvDC+WnBG9bj6fD8OGDUOTJk3w9NNPY+PGjXFGDt2zPi9RIjGjyP8kfj+RFJPeY2ZmJrRaLRYuXAiVSsUJU4PBICZOnIg2bdrgX//6Fz744ANec/DFF1/k3sTa2lpotVrs2rULer0eK1asgN1ux/r163m4b9q0adi/fz/Kysrg9/uh1+s5FUPz5s3xn//8h2ezSSR1ZLZE/UByruSI9a1PZ3qn19qY/SVJ0jPUAIQ8KImxf8Lm1Hc+CdXwqS8kdj4WSiK/htfrRXl5ObRaLYYPH45t27bxjBGj0YiRI0dCp9PBaDSiV69ecXWPzgQ+TErDkp8KAcjlco4JEpUmAsyKoHmSRGJMkdSPeIpo3Iq/67v/tSyErSOP7q5du1BWVoaRI0fyNUEmk2H//v345ptvcPToUTRt2hTPPPMMnE4nxowZgyVLlqBt27aorq7GDz/8gBdeeAELFy5Enz59sHDhQmzcuBFLly5Ft27dOKErKbCUkk7KGCk7RNSoUql4OyiDTSKRcI90dXU10tLSuBIci8XgcrkwatQozJo1C0OHDuXXcjgcmDx5MmbOnIlx48ZxUsjMzEz07NkToVAIKpUKaWlpqKmpQXl5OR588EGsW7cOtbW1kMvlyM7ORosWLWCz2dCpUydecd7v90OhUPB1qW3btpg7dy6GDBnCny9xPbxWw7BJOT9JeoausCSmNov/k6KT+COKCJpOlPPdTMT7pKSkIDU1FUDdAqrX6xGLxWA0GuF0OrFo0SL4/X6sXbsWwWAwDuuRpKW/eiRRIRLHgEQi4eHSRE8SEF/wtr7xCcR7ERKTBn7JyhAQn+SwYcMGdO7cGS6XCwA4T1Pbtm0xbtw4OJ1OPPDAA3jggQdwww03ICMjA1KpFIMGDcL999+PNm3acOW0uLgYkUgEvXr1whNPPAGLxQK/389rm1Eo0+128zpbIv6IMguBU0WRKexF7zMtLY1XsBfr/bVu3RoymQx79uzBkSNHoNPpsHz5ckycOBFZWVlgrI680+12c0C+VFpXpJq80bfccgvWrFkDxhj3RO7fvx+bN29GVlYWPv74Y1RWVsaFYAlrecstt+D999+P6+dkqnxSziZJZegKS+KC/1MT9lLwX4hYHdGVTtxGer2eE7g1bdqUE+xlZWWhY8eOuO2223DPPfegqqoKjDGeISJukklpuHI2RUisl0YbYKKSK4ZazuYJPFcv4S9p06IQFPVzIBDA9ddfz0vrKBQKVFVVAahTjDp27AipVIqNGzfCZDJxbCF520wmE5xOJwYPHoyNGzdizJgxWLRoES/wq1ar8dxzz0Eul+O2225DRUUFXn75ZTRq1Aiff/45jEYjZs6cCa/Xix07diAnJwePP/44VqxYgVAohI0bN/LSQKNHj0YwGMSUKVMgkUiwdetW7jnyeDwYP3485s+fj5YtW6KiooIXod63bx+cTidkMhkP9xPGkIg6TSYTLBYL+vfvj/T0dOTn56Ndu3Ywm81o27YtOnfujDFjxnAQud/v56VLdDodTCYTQqEQ90xSlq44Vq+V2ndJuTiSDJM1AEkML9QHdqxvw6rvuPjZxWiXWq1GRUUFioqKUFRUhEgkguzsbGzZsgVarRaHDx+G1WpFRUUFDh8+jLfeegsA4phwk3L1ihi+TQTcnilFnI6JvxPrtInXPhsG41oXhULBsTaEo6qqqkJ6ejr8fj/UajXS09MRCoXw7bffolmzZgiFQrDb7cjPz0d5eTkMBgNkMhlsNhuOHz+Ou+++G0ajEQUFBfj0008xZMgQ/PWvf8VLL72EL7/8Eunp6YhEInjrrbcwc+ZMTJo0CVOmTEFqaioOHjyIdu3aYdy4caipqcGsWbPQr18/nkn46quvYvPmzcjOzsaTTz6JL774As888wymTp0Ku90On8+HaDSK1NRU9OzZEwMHDsT48eNx+PBhDBw4EEVFRfD7/TCZTPD5fJDL5RwbqVaruZfI7XZjwYIFKCoqgslkgtFoxPbt23mNu+LiYkgkEmzatAkLFy6E1+tFRkZGXGJJbm5u3JhNxK4lJSmiJJWhBiKi4vNzOD8udFLXp2QlpuBmZWVxMjOr1QqZTIY+ffrg2LFjyM7Oxrhx4zBnzhysXLmSE0QC4O7rpDRsOVewcqKCI45ZUWgDEhWdc80U/CVuUmI/NmrUCBs3bkT79u25h0Wn08HtdsPv96NNmzacuiArKwsqlQobN27EwYMHkZeXh6ysLFRWVsJqtcLv92P06NEYMGAARowYgYKCAnTo0AFjx47FM888A7lcjhEjRvA+z8/P56zRgUAAHTt2RGFhIV5//XX85je/waFDh7Bq1SpkZmZCpVJh6NCh2LBhA88Sa9SoEVJSUuByuVBbWwulUokZM2bgu+++w6pVq/D2229j69at8Pv98Hg80Gg0nBiRwPSpqalcIerXrx+6du0Kk8mEqqoq9O7dm3t4Fi1ahJdeegnXX389qqqqkJGRwctwUPFfwhIRKWVin/8Sx1pSzixJZagBSEPjsBBDJLT4EHdJbW0tli5dirvuugsSiQRVVVUIhUJYvXo1mjVrxgn6KAMuKVeHnG2s1Ud9IGLciKOoPh6bM3mNxGv8kiXRYLjlllvw4YcfQiKRcMUiGo3CarVi8ODB2LRpE2bOnIlOnTrBbDajrKwMx48fR4sWLQAA5eXlaNWqFd59913IZDKMHDkSKSkp8Hg8aNmyJTZu3Ihx48bhzTff5PXM6B2Ul5fDaDSCsbriurm5uWjUqBG6dOmCRo0aobKyEgCwe/du9O/fH/PmzcPNN9/M6xQ2atSIA63VajXkcjn69++P6667DkuWLOGYJI1GwzMVi4uLYTabOZt0TU0NPvroIzz00EOQSCTYv38/ysvLoVAokJGRAblcDo/HA6fTiT179iAlJQVms5kz4UskEoRCIaxduxa33nprXF+L62xSGUpKoiSVoQYgiZOSskvOZbJezGytxNRbSo9PSUlBTk4OcnNzEQqF4PF4YDabkZeXB51Oh/nz52P48OGora3li2si/X9y4Wm4Up9nKNGrkwioFhUdOiZeL/HY2T47E/XCL2HDUiqVcQqRTCZDhw4dsH//frRs2ZJzCVH2llwux5/+9CccPXoUzz//PAYPHgyfz4ePPvoIPp8PbrcbRUVFaNq0KYLBIJo2bQqHw4Hp06cjIyMDgwYNwq5du3g6/r///W/s378fADBp0iS4XC6o1Wo88sgjGDRoENasWYOvvvoKkyZNgsFgwPfff49u3boBAF5++WWMGjUKf/jDGctECgAAIABJREFUH5CSkoImTZrAbrejY8eOOH78OI4cOYIPPvgAjz32GPLz8/HBBx/goYcegslkQnV1NYxGI9566y1UV1fj6aef5vdesmQJotEojEYjevfuDa1Wi8mTJ6NXr15o0qQJvF4vPvroI9xxxx0c0E218RhjcDgcKCsrw4QJE+KMM1LYk0p4UuoTSSAQuOAg/dSpUzFv3jzs2bOHL5Bn4rD4pQ1CYn6l56bJSfgASmmliXop6jFRdolY0BCoq4at0Wh4VWypVMpTbsVSCmJZBI/Hg8OHD0MqlaJFixZYs2YNZs2ahSVLlnBFKtFDcDb5pY2Hyy0iXxRZ5sQSTAy94ufnWkIlKXVysfqXQOkymQzBYBBLly7FHXfcAbVaDb/fj23btuHIkSPo3LkzunbtikgkgpKSEuh0OqxatQq/+93vAACLFi3CoEGD4jBIPyWJSRlnylwlOd85K4Lxaa1zu91ISUnhiRfExq9SqbgCo1QqsX//fu6tOnToEN544w3MmDEDaWlpcbhKu92OsrIyKBQKtG7dmhtkiezTiZjMC5HEd0okmbQXknFJ/HFEQ3A5pCHMf3oH1N90DyJ5re9dJBpCkyZNwpdffomCgoJLhitMKkOXUaiiNHlPaKLQIKBsB7Gm0MWeNHRPSlcloKbD4eD1f6iYJrWZOGQo44OOx2IxHDhwAKFQCC1btowjgkxUvJLSMIRKXVDpArG4qjhvkx6985Of27/AqUwqqjdGG5VKpeLlUOi6KSkp/D5iQWax7AZlc16uDffnSKInkdop9kliTToqx0GV7Y8fP46amhpcd911vOSH3++HUqmMKw1DStalHMPi9RljnOSRlK9wOAy/38/XVrEsypWQyz3/RSUfAC+sS4zjIinrmSg2gMujDCV3q0ssNOBIGxeLBXq9XsjlcoRCIUgkEk6jTxOKJvaFCA1uAikSsZlCoYBer+estSaTiStJpAjRxE1cwIjpOhwOo1WrVlCr1QgEAtzdLw7Wn7JMk5vtpRXaFGjTIQI8ek+i8SIqu+Imm5Qzy4X2L3lEiNuHmJppThHAGDhFYJkYRifLmriAKCWfstTOJmcDzxMW7EyfnYskKgviWiJ6a0SjUAzXR6NRrgACddQAaWlpyMzMhFKp5P0ubu5iP4vtry80ezHWHzIgSTmVy+VwOBzwer1ITU2FVqvlHi7R23451r4rPf9FQ5oiIZRpDCCuT4B4x8nl9lInlaFLLMTSSy+ZAMlarZYrR8TWLH6Hzr1Q7woNKFJgaLIGg0EOdLTb7bwGFQEZxSrPpMyR5UokazKZjBOzUTkGmmDU7iTL65UV2khoUSHuFa1WC4fDweuBAac2WTEbLPn+zi4X2r+k1JBRRNdLVALI+KDCyaISQSUqSKGiUMS5rh1n25Qv9fun64v3EdeOxPATY3WliKgv6lsjRYPsUrefFE5SVGnDN5lM3FMeiURQU1PDS4JQZYHLsdlf6flPoU6qVReNRrmHTyaTwefz8fdM+xSNx8sdrk8qQ5dYyFtCk4Q0c6PRyK0Jr9cLiaSufg65UgHEKVHnKzSgwuEwz7SgdlDMVqvVnjYIVSpVHGkZcMpKUKvV3INFITWyYqm9ovs7KVdOyOqjhYgI6hwOBywWS5x1SJvKmSy1pJwuF9q/AHhITLTWScQ6YolhL9q0qG5hYpjp5767c6U/qO87Z5L6PDCJsInE7MNEYH59Xg3aQAkXlaj81JfFKN6jvracj4iKGClobrcbSqUSSqUS1dXVyMzMhNlshsPh4O0TSxZdSrnS818s8wIALpcLZrMZoVAIVquVFxEWsaZA/Li/XJJUhi6xkBZMtZ1CoRBMJhPKy8vRuXNnlJaWcgvCbrfHWX7BYPCitUMikcQpZeS2BIAWLVqgvLycW59kWQKnBiNZDGQtkDJEGCcKqZGVSkpXMszS8IRCKWKogixssnST7+385ef0r/i5WOAYAF8LxEKpwCmAswhMpfuSIaXRaODz+c5LWRGPX2qpLzNR7IfEPhD/pnWG+hmID8uf7ZnOR/GrT8Q+l0ql0Ov1vCxRKBRCWloaqqurkZGRAcYY/zwlJYVDFC63XO75bzAYeHkZemetWrVCVVUVAoEA3+c0Gg1X+K9Exl9SGbrEQvF/4BSAOhwOo3Hjxjhw4MBpWWSkcJwJSHYhEolE+PXJa2M2m1FaWopIJHJGskQR7U+YBolEwl2wZOWQZUTXSWYmNSyhTcfhcKBDhw44fvz4aZ8l6RDOX86nf8W5A+A0708iEJqUhPrejQg8puteCjmfhJgzeYjIs5OITaS1Q9yUaS3xer3QaDR8TaK+SwyrXW5qhnA4zBNLRE+WTCaDUqmEXq+Hw+Hgddyo9uTlkisx/wnHRWEyoG5s2mw2tGzZkpeTIZxbYnsupySVoUsstCBRGEmr1SIUCuHYsWPcGiQLgaorE3DwYmnoBN4jbILo/XG73dzb43A4oNPp+GSlMJ2Y/k8VzEXApxhSo1AcYYx+CkCdDMNceqF0bbJGTSYTKisrEQgEOHaBvIKEPSHwftJD9NNyIf1LXlWy1oG6DYRoL+hzcUMhry6FtsUMMjF9mhIxLkTOBrC+WN8X075pLSIlUAz90bVoDRW5megzsbRJ4vPX1xcXuv7Q2krvEkAcXIDKjFAWlUKh4EVxRUjEpZQrOf8JksEYQygU4mM8KyuLe4RERwB5hK6EEX1ZlCEaGFKpNC7jiAawyDEgAuJESyGRr0e0mBIBiYn/1xeTFN2EIjFXfe04F+tMXNDEWDbdU7TSaBLTMbo3tVMEIF/MQSEOfJqEIoCRMsoopCZKosVK7aNwmNi39N0kALfhiEqligvByGQyXrqAjqlUKkgkp8qxXKlF6WqU8+1fcY6IoFq1Ws3XL8pEFYkDxTWGLGvy1NJ3RO+KuM6JUt+xxDR3aht9Jgqdl7iGiv8nYkESQyBiejetg4leLboW9ae4HpF3SEwPB3Bayr7YzsS94kz9IX5OBi0Q7z2nBBIRMhAMBqHVaqHX608DBIvZVJeLfuRKz3/a0+g9kmJE+/CVCIslymVZ6RJBcvSbBiRlCQCnUsHJ5UgkVTSAaROngSxKMBiEz+dDKBTi1xMXkJqaGn5MnKAymQwejydu0JNiQ3+Hw2F+72g0yrPCgFMZBVQPh875uYrA5RgUYpz4Ygx0pVIJuVxer+v+Sg/upJwSeu+JKbN0rKEsSFernG//Jh5PPJdC0iRiQoQoVI8rEonAbrcDAPx+P/8dDAb5xkuFUUlorayurgYAXn4HOEWjEQgE4Pf7eZtEr4vdbufrZTAYhNvt5iEiqbSOS0ZcKyUSCXw+Hy/vQV4IOpfuR+ssANTW1nLvi8vl4vuG1+vl16As11gsBqfTGafwVFRUxPUBebDFNd/v9/N9JhqNwm63x2E3SQGjz+kdUP+RUieXy+MyARuCNIT5L96D9p+GtO5cdrNPBMwB4Cnc5EajkBGRMREPgaggiRPLbrfzCSGTyeKK/5GV4HA4EA6HkZqayo85nU7U1NSAMYbq6mrodDqu/ADgLkTG6sgJycqgzC9y4TLG4HQ6eRtJ0/057kUxi+JiS32W3MVUhsRBnZSGLeIYIys7cWESJRnC/Hlyof2buClJJBLuISGDKxwO82rvNpuNKycKhYLXA7NarXA6ndBqtZzgjrJWAfDzKBTu9XrhcDiQlpbG11O9Xo9wOIyKigreTlqnaaP3eDy8bAa1MSUlhX/X4XDwkHkwGOQ/gUAAGo0GGRkZsNvt3Dvx8ssvQ6/Xw+PxICUlBW63G1VVVYhEIrBYLNizZw+AU55nm83GFT7ykIXDYbjdbhiNRkgkEg4DyMrKQm1tLcrLy/nzkAJEBV5JUdq4cSOvmUaYn/nz56O0tBQulwuMMR76EhUuwmQ2VGkI8/9i7z8XUy6Lj07sZFIwxHAUhVnIfaZSqWAwGLiVQOEjkYmV4rRms5lPSjFObrfb4XA40KRJExgMBh7qikajKC8vR+PGjQHUgfHS0tIAACdOnEBubi63UsLhMAc/UyVlhUIBv9+PUCgErVaLqqoqpKen83bTc4jWzvn21cUAkV0uJeV8QJVJufwihqaTcvHlUvSvGKZXKBRQKBRwu92wWCxwOBw8rOT3++FyuZCVlQWtVgun08lrm/n9fuh0Ovh8PqhUKrhcLuj1eoRCIeh0Ou6lMZvNCIfDcDqdMBqNyMrK4s9FWVJarZa3o6ysDNu3b+f3JbHZbDh8+DAefvhhmEwmKJVKeDwe6PV6zJgxA127dkXnzp1hNptRXV0Ns9mM4uJiBINB6HQ61NbWwmg0csJCAHjvvfcwZswYNG7cGNu3b0deXh5mz56NsWPHQq/Xo7i4GH369OHPHAqFeBQgEAhg69atSE1N5QqbXq/nYGyPx8PXbLVajS1btqBly5a8WsCRI0fQsWNHaDQaHDhwABqNBk2aNAFwCuspArgbKjygIcz/huQNEuWyAajFuKkIDqYYJRGOffLJJ+jUqRNuvPFGrn3TZ8FgEO+88w40Gg33GJ04cQI5OTkAgKNHj6K8vBxTp05FLBbDjBkzkJubi9zc3DgPkFwux9q1azFy5Ej07dsX0WgUDocjTkEyGAwcVCaXy2E2m+NixlqtFowxWCwW1NTUwGKxQCqVxp1zLnIllYiLMSHOhCFISsOWRDxAfYp38l2ev1ys/k3MstmzZw/mzp2LKVOm4LnnnkPv3r3Ru3dvRKNR6HQ6rvBoNBpeAoIMNo/HA51OB5fLBYPBwD0ijNUVNx01ahS2b9+OWbNmISMjA3379gVQF1YzmUxgjOG9997DHXfcgSZNmoAxhrS0NHTq1ImXV6AQVV5eHvLy8mAymXh7qObhfffdh/feew9t2rThiolcLseRI0egUqkQDAY53YhCoYDNZsPKlSuRn5+PXbt2Yc+ePWjdujVef/11DBs2DHPnzkWfPn04SJn2im3btsHhcPBnPHHiBGw2GyoqKpCTkwO73Y6FCxdi2rRpfF+IxWIoLCyExWKB1+vFp59+ilAoBL/fjyVLlnAFbejQoTxKIXo5rkQW1PnIlZ7/5OBoSHLZlCFRGyUFIxQK4cSJE/D5fNwD06ZNGwSDQVRXV8Nms0GpVMJms6FVq1Z8wg0bNoyHvzZt2oRRo0bB6/WitrYWy5cvh9FoRGlpKdq3b497772XI/hTUlJgs9mQlpaGiooKdO7cOS4+PHHiRHz44YcIBAL4+uuvMXjwYLhcLiiVSmg0Gjz33HOYNm0aXnzxRWzZsgVvv/02srKyYDQaEQwGoVQqkZKSwr1T52IdiHiq+j67VHKxrIOrYeIn5dRidzaulatlIW+Icqn6l9YQ4tM5fvw49Ho9KisrUVVVhX/961/o3r07L7lAikckEkF1dTUsFgvS09O54RkMBmEwGODxeDieUiqVYvr06Rg7dizmzZuH3bt3o7q6mmc/mUwmngGbm5uLJk2a8PuoVCq0aNECkUgEtbW1SE9PR2pqKuRyOVq0aMGfmZQG4tyZMGECotEovF4vdDodysvLkZaWxr1chw4dQk5ODmQyGcxmM6xWK5o3bw6bzYbS0lIAwMMPPwyLxYLDhw9DqVQiPz8/DjydnZ2NTp06cZgDZb22bt0aSqUSzZs3R1ZWFk8cKS4uRkFBAUpKSrB161YsW7aMK0oPP/wwxo4di+zsbDgcDh4yTEyuodAZKVYNRRrC/E9MmrqU8JDzkUuuDCU+MMVXSQkpLCxEOByGwWDgL8Xv92P79u0Ih8M4efIk2rRpw+u+eDwe2O12/v2DBw/ixIkTUKvV8Hq9qKioAFDnulyzZk0ci7PD4UBubi5qampw5MgRHtras2cPpk6div/7v//DpEmTMGnSJHz22WcYOHAgb9emTZvw+uuv47nnnsOECROwatUqvPjii3jxxRd5ujk9Iyl65+oqPZtCdLEkudH9ciUZwry0cqn7l9LqpVIptm/fjmAwiIyMDGRkZOCtt96CTCZDbW0tLBYLtFotPB5PXIgLqGP+JW9LLFZXqJNAxA6HA5s3b8bw4cNhtVrRv39/eL1eaLVaAHWecrVajYKCAgwcOBButxsajYYnqhCOyGq1QiqVwuv1cgXh4MGDaNeuHeRyOQKBAJYuXYpmzZph8eLFmD59Or788kt4PB40atQIsVgMb775JrRaLZYsWYInn3wS3bp1g9/vR35+Pv79739DpVKhXbt2KCkpQVVVFaxWK4xGI9auXYvevXvzJBq1Wo02bdqgurqag7kJ6mC1WrFkyRLcd999yMzM5B6zrKws5OfnQ6/X83Dg+++/D41Gg0AggHXr1qG8vBwOhwOtWrXCnXfeCYPBwLFGYqV64FR23JWWhjb/G0Ib6pPLpgwB8Z1Af1Pcun379jAajSgrK0Nubi6fiF9//TXy8/PBGOPZAKTI6HQ6Hpum6sBZWVkcNNelSxeMGTMGwWAQoVCIx4j/+9//YsqUKdDpdAgEAigoKMA999yD22+/HQqFAkajET/++CMOHjyINm3aQKFQ4NChQ3jqqad4nLhnz57YtGkTtmzZgoEDB8Jut8NsNvPnTUxN/7l9danlYt9HpEFISsMV0RpsaJbZtSCXon/FkMYf/vAH/OY3v8HQoUPRr18/jB8/HuFwGEajEdFoFMePH0ezZs2g1WoxfPhwTJs2DampqVCpVFi8eDGGDBkCiUSCDz/8EIMHD4ZGo4HZbMb777+P/v3747777sP999+Pzp07w+VyQSaTQavVIhKJ4MiRIwiHw7BarQiHw1i3bh0OHDjAcZuLFi1Cr169oFarkZubC4/HA5vNhurqanTr1g1KpRJ//OMfsXPnTjRq1AgSiQSjRo3iUYEFCxZg/PjxkMlkGD16NN8DyLNEEISysjKu4Bw/fhw5OTkwGAwIBAIcLE51r9asWYOqqipkZ2ejUaNGqKiowIYNG/Dtt99i8ODBnPuNFD61Wo1QKITDhw9j1KhR6NmzJ2QyGf70pz8hEAjg/fffx5gxY5CXlwegLq2ecEmMMU5z0NA8QyQNZf43xHXnkitDia44+pv+93g8PINLq9Xi4MGDyM3N5aGmZcuWoXv37sjKyuLA5G7dukGr1aKsrAwtW7bEr371K2g0Guzbtw+lpaXQarVwu92QyWTYt28f1q9fD8YYrFYrZwDdu3cvOnfuDIPBgA8++AALFy7kqZU+nw+PPvooVq9ejaZNmyIYDKKmpgbp6emorq7mBIMjRozAe++9hz59+kCv1wOIT6881/T6ywFmO1umQCLnhujO/KkBK04o8ZqJHCdiKY/E6xJZHPGTUIhRPE/sy/q4UUSweuL1E7MXxaKK9Nz0vujcs2XIJT5bYvvOh1bhUor4bsT5WN/cbGgL1NUgl7p/GWN8zDdq1AgLFy7Epk2bMGLECBQVFWH69Ol8E6YEEJvNhoyMDLz22ms80+qOO+5AKBTCwYMH8Y9//AN33303FAoFHA4HunfvjrKyMnz44YcYOHAgXnvtNYwaNQpSqRS1tbVwuVz41a9+BYvFwufJbbfdhltvvRWMMZSXl6OsrAxPPfUUXw8o1Z3mPXmicnJy+DwnfCUlxlAmGxUSNZlM8Pv90Ov1vLZWSUkJrFYrvF4vMjMzUVNTwwHdpDBRiG/EiBE4ePAgHA4H2rdvD51Oh9dffx1DhgyB0WjkdAFqtRonT57E999/j2+++Qa33norQqEQ5s+fD6PRCJ/PB5PJhJ07d/J9ZeDAgbxAtUQi4euKyPEk8s5dKYPxSs5/cS9J3A8Sz7nScslz22izETs+JSUFEskpYsFmzZph9uzZCIfDSE9Px86dO+FwOFBQUIAhQ4Zwy4Hq7ezYsQPLli3DiRMnUFRUhKVLl2Lx4sWora2FzWbjnS2TyZCZmYkHH3wQ99xzD+6++2785S9/wdixY9GtWzfIZDLYbDZs374dKSkpMBgMPAOjS5cueOKJJxAMBrF8+XIMGjQIQF1aKoG3U1NT8cknn/BUVZfLxYmlGtqGeKmEFj0a0LSoSaVSuN1u/i5EbqdAIMDpEU6ePBl3PimjxK/idDoRDAY5zxOVAyGlU0ytpU2DfmiSkyJGzKp+vz+O7EvkRKH6PNRmUtS9Xi/nFaEMHvI4UpoqZduISlFSknIhQuF22jw8Hg8sFgt+/etfo7CwEHv37sWBAwfg8/n4GF+7di0eeOABPlcoQUUul2PevHlo37499/jYbDaOmTEYDHj88ccxb948/OY3v+FzS6fToaCgAK1bt+ZznDb6YDAIp9OJJUuW4PHHH0ckEoHH4+HhLyKMpNpUlK1F86eyspJ/x+/3c9C31+vlYT29Xs8LntIcVKvVPKpgNBpRVVUVh9kUGawbN24MqVSKkydPYtmyZWjevDk6duzIPTkibQEADBgwAKFQCNnZ2ejbty+kUil69OiBdu3aoU2bNujevTt69erFKVxEg000ppJydclleWOiZhyLxeD3+xEOhzk/RjQa5amVaWlp2LNnD1JTU7F9+3Y+6Ij4ymq14sYbb0THjh2h0+mQm5uLW2+9FR06dABjjHND1NTUIBQKYeHChfj444/x+eefY86cOZg9ezbeffddTJ8+HU8//TQnJKNJYTKZYLfbkZWVhenTp2Px4sVwuVzIyMjgQGrimqAsNCKNNBgMfNFqiC7SSyWk3AKnyMwikQj0ej2cTidXPkQSS8JVZWRkAAAPY7pcLuh0OqhUKp5eq1AoOA+Iw+HgVatFokwaY8ROS/F7USkVSxaQJ4qUHI1GA+AU7xUpXOTupnRiALBYLJxmn9jUlUolVCrVaXxTSUnKhQiF28lw/PrrrzF9+nT4fD5YrVYwVsd5o9FoIJfL8cknn2D16tWYNWsWMjMzOZg6FArh7rvvRlZWFg4dOgQA3DgAgPvvvx8rV67k2WBjxoyBz+fj55SUlECn0/FCzHK5nMMWDhz4f/a+PDzK6vr/M/u+ZTLJZCMLJoQlrAEjVfYgIJtQoQWr9Kdt7WKtluJWBeFp624f+0XlsVakKsoimwuya1kDAi5A2AJJyDpJJrPv8/7+SM/lzjQJQUWJzHmeeTKZeed973vfe88995zP+ZyTKCwshNvtZvNh0KBBeP/995ne1uv1sNlsUCgUqK2tZTqirKyMpdbT+kB8RdRGACyjeNSoUaivr8fQoUMxfPhwfPrpp8jJycH8+fOxbt06NDQ0QCqVstCew+GAUqlEXl4eysvL8fnnn6NXr17o2bNnjAcaAHr06IFp06ZBJpOxkh8pKSlwOBwIBoNITk6GTqdDamoqkpKSYspJ0Kaf3wAl6Cu6l1xxY4hnbQbAdgqRSAR6vR6nT59GVlYWUlNT0dDQgIyMDPTr14+RXRkMBrZjdzgcqK+vRzAYRF5eHqxWK+RyObRaLTIzM9GvXz9otVqo1Wrs3r0bP/nJT/CLX/wCt956KwwGA2666SYUFBTg5z//OR555BE89thjyMzMxNixY3HixAmmcNLS0mCz2TB69GjMnz8fgUAAJpOJLbSNjY2QyWSoqKjAI488wvgpAoEA2zFRBtsPXXijj4wHMl5bW1tZKipxMInFYni9Xrjdbla0lpQSufNJiRCdAV2npqaGuempJhrthgOBAOOb4kk5iXuKV1y0wNTX17NUZLqG2+0GAOb2Js9WU1MT2zk6nU6GSwPaUo8p3Evu/6uRVCwh3U+CwSAAsBByXl4eevXqBY1Gg5ycHMycORMFBQWIRqOw2WxIT0/Hk08+iWXLlsFoNGLTpk2MGLFv374YNWoU1q5di3fffRdlZWXQ6/XMuKCNwN13343S0lKYzWZIpVI0NTUhPT2dGVxUcJo4d44ePQqVSoWqqiq89dZb+OSTT1BVVYUzZ87gww8/ZPMmKSmJbTQ/++wzbNu2DVOnTkVqaiozWvhqA+QpbmhoQE1NDXQ6HXbu3AmDwYDa2lo4nU5UV1fDbrfj5MmTEASBVRkgwDZl+h48eBDV1dUQBAFut5vN52AwCI/HA6fTye7L7/fHcMzl5ubi7NmzsNvtsNlsMWF/nrAwfs4nNkPdS644ZojHdhBWiGecNhgMSE9Px5AhQ1gdl8GDB6OsrAwjRoxAMBiEy+WC2WxGc3MzevbsCYvFwtyagtBWD8bhcMDr9aKhoQHBYBBWq5VxRaxduxY333wzy8BYsWIFJkyYgB49eiASiWDSpElwuVws/V4ikeDcuXNYunQp7rvvPsyaNQvvvPMOfv3rX8Pv92PdunWwWCw4fPgw+vfvz3YzCoUiBs9ypapGX03CY4skEgmcTidUKhXLaiGh9xqNJgZcToaLw+FAUlISnE4nKygok8lYSNLr9SIjIwM+nw8qlYr9JSWkUqnYb3jcFuGBSDEFAgH2O6vVimAwCJVKhdbWVmg0Gmi1WpYa29raCrFYDLVajeTkZABtZHJms5ndk1wuh0qlYs+a9wxeC2HShFxZoblC47ikpATARa8DZc/6/X5YLBaMHTuWbUIWLFgAl8sFhUIBj8eDBQsW4IknnoAgCHjwwQfZ3LNarfjlL38Jv9/PymDwBIImkwkzZsxg5IVyuZyVPaqsrGSbDeJb6927NxQKBdRqNRobGyESiWCz2ZCSkgKTyYTPPvsMc+fOxcSJE1k4mxijRaI21midTseqAmi1WkSjUeY5fuCBBxgxY25uLiZPngyv14u8vDwkJSWxkGB1dTVOnz4Nu92O0aNHY8KECQCAjz76CKtXr4bZbIZKpcKkSZPQs2dPhEIh7NmzBy0tLbBarcy7279/f+zZswdnz56Fw+FgGzgSvsDs94kNSsg3E5Hf7//Gvrwnn3wSa9aswRdffBEDluJ5hcgd63K5oNVqEQgEcPr0abS2tjJiLKKZVygU2L17N3r16gWdTofTp0/jtttuw9atWzFnzhy28JSXl2PXrl0oLS3Fvn37GItqSUkJ+vXrB7lcjmnTpmHkyJHYt28fRo8ejcyl2U3dAAAgAElEQVTMTEQiEZw8eRJ33XUXIyO755578Kc//QklJSWw2+2QyWTQarVwu90QiUTQaDRMEYjFYrz//vtYvXo1/vnPf8bUwzGZTEyZxIPU4tMueX4H9kC+owlE1yQMDc+YfTkAagAsxVahUCAajTJMAZFQUlYIXZeA6nK5nIUoiTZBq9WiqakJCoUCOp0upughhdBISVMoi8CTNM4IRMnX3wmHw/B4PFAoFFAoFHC5XCwLh697R22ORCLMOKfQHIX3xGIx6uvroVAoYDKZmDFM4TLKfvmuijB2Ra628fdDkyvZv/G4FNp0aLVaZqAolUpWwkihULDsViJc5OcyTwzb3NwckzEWiUSgUqli8H2UucvrBl7H0bwiby0R5ZKuJOGLm9Jmht4rFAqUlZWhpKQkZs5TG44dOwatVotevXqx9hM+auzYscyQIv4jn8+Hzz//nLFGE7YvGAwyhuqWlhYcPnwYw4cPZxxEDocDZ8+exbBhw+D3+6HVaiESieB0OmGz2fDll19i7NixTDfxWCNal2jTT1EC8nqTjv0+5Pua//FrSXx1B+q7S1138eLFWLVqFQ4fPnzFwo9XXFvHP3yqjAu0eQmKiorg8XhYkUGqlZOTkwOLxQK3242ePXsiMzMT06ZNg0KhgNfrhdPpRGFhIfR6PdLT06HT6dDU1ISePXsyCz0QCGDRokXo27cv/vznP7MJSGEPiodbLBYsWrQIy5YtQ3FxMatx5vV6WZycgMEikQjl5eXYsmULHn74YeaOFYlEMYbQ1bYYXimh0BYApgDIGCAPERktZKBQyMztdkOtVjNeEvII6XQ6yOVy+Hw+CIIQk2Lb3NyM5ORkBngmKnwe/0CKnhQxGVkEzqRzSiQShhkiEDwB/Ol61dXVSE9Ph0QiYSUKfD4frFYrAODChQtISUkBELto8RW8E5KQryt8RXegbSxTiQpaVMibSgY9eWUcDgdSUlIQCATgdDphNpvZPKSxbDabGW6SFidavClsRtXNaT4SZs9utzMPDulW8ppQ8gHpa7Vaze6B5hu1ge5vyJAhMZxK5OGRyWTo27cvZDIZO5fH44HH40FpaSnrF9ro0AZryJAh8Pv9rHwT3RstzAqFAqNHj0YkEoHX64VOp2NeXkqsIO+vXq+HSqWC1WqNKQvFh8b4+Z7YVHQ/ueKamnA2VH2eSlz4fD7k5eUBaMsMMBqNMJlMsFgsyM7ORlZWFgwGAxQKBXr16gXgYt0cCnEAgMViQSgUQlJSEjIyMlgILhAIQK1WY+jQoTAYDGhpaYFKpWJZFykpKUhPT2fx4qKiIrz44otobm5mRItqtRpNTU3MI0Dg6cLCQrz44osoLCxENBpl4F7COQHfDZHi1SD8Yk9ud4lEghUrViA1NRUikQh6vR69e/fG7Nmz8eGHHwIA3n//fVitVuYBMplMeOCBBwC0GRKPP/44kpKSsHDhQoRCIbS0tECn08FgMGD9+vXIzs7G7Nmz2e7LbreznS21hQCZWq2WKS+r1QqxWIyUlBQsXboUWq0WKSkpLNw2dOhQrF27FhKJBDt27MCgQYNgMBjwySefwGAwMEby5uZm3HjjjRg4cCBWr17NwmXkJQMSCjEh31wI7E+YRKPRCLFYDI1Gw7wNRqOR1dhSKBTMMKAsK7FYzDaW/HlpnIbDYbb5ow1FMBhkmD7KrCSgNrFhkyEDXMToAGChZbVaHbPxIKF2GAwGtgmmDE5aHwioTanpBF9QKpWw2WxQq9VISUlhtSbVajULkRNcgUJrlElGwGgqGEvnJHA26QyNRoNQKMQwTOQ1on4Xi8Us045P2CB9Q16qaymJ5ocg38m2leKp5DWgWl/AxWJ6VHWZBhIN0qSkJAAX06MJAEvZSfw1iPMBADPAaFDS9WiHQjsfjUbDdloikYhR1wNg1ZIJsEtKgxQFAaZpcvFYmGsJL0LZUzKZDB6PBxKJBHPnzsWSJUvw3nvvwe1248iRI8y7d+HCBZSWlmLNmjWYMmUKBEHA+fPnUVNTg127diESieDRRx/Fiy++iBdffBGNjY1sHEQiEbz88su4/vrrsX79ekSjUVZxm8fpxHMfkffo5MmTKCgowOuvv47f/va3OHToEObMmcMU2dy5czF37lysW7cOo0ePRmVlJTweD2praxntgkQiwWeffYY9e/Zg7dq1mD17NlsIyCsJxOKHqJ/oLy0wCUlIV4XAy/SedCSFuYC2cS+Xy5khk5yczMY+1d/iQ20AWCiIzkFeVrVazSrOkw4kPB0ZB+Q1l0gkLERMx9G56EXhNUqJpzCUTqdjv6c5TN4pCrvzhllSUhKbP7SxJR3EF8qWyWQIBoOIRCIsa5XWByqsSqEu8gJRNiyl/1MYnIxH2nDpdDrmhaLMOAqP8WtVQrqPfKdxnPZ2ysQFEX8cH5/mJd7bcimjo71dOo/8p2vEf8/HfTu7Phl3lCXHH3cteAZIUZASJIVKmCvCDej1ejz33HOoqqrCm2++iUcffZRhx8hNTcYBGZUejwdPPPEEdu7ciYkTJ0Kv1+PYsWPo06cPTp48CaBN2RIjLi0C8UYpLSAU0z916hQGDBiAcDgMr9eLrKwsNDQ0wGg0Mu/Uyy+/jFtvvRWCIGDJkiWYM2cOy0gLh8PYsGEDfvrTnwK4uCsOBAIsddhsNrNdNoVMyWDmDaaEJKQr0p6OpIxH/jsaW7xOi9eBEokECoWC6SueFqM9/UbziXQhn5AQjwviz0Xfx+tXalNXsCrxTP7xx13K4Ij/vUwmi5l/dC+8MUhYJj7kxbeXvx+6v4R0f/lOTFd+csYz+3Y2kNr7jj9XVwZhR8d11B7++/YmWnvXjzeErqUdPxmjZFwSbb4gCGhoaIjxCkajUUyZMgWHDx8GAFRVVWH79u1Qq9V49tln8cc//hETJkxAfX09XC4XsrKy0LNnT7z77rssXX/btm2YN28ekpKS4HK5IJfLGau4z+djqfmEp/D5fDHGGuERWltbIZVK0dzcDIVCgdTUVCgUCjQ2NmLkyJHYunUrPB4PbDYb0tLS8PTTT+PTTz9FOBzGwYMHMX36dIbVANp217RDTE9PZ7tGcteTR5P6i3aZCUlIV4TfwPE6qz3d1RUdS+Gd9q7Tnn7jN538+eN1ZHvGytfRr/x9Xo6+70h4wyu+TeT14dmy2zMK4/u+vfula10LEIkfmnxnfrxLDWYaQJczkC53wH2dQdqVdl3LA58Mv1AoFMMzpFQqYbVa4fP54PF4mIucDJTGxkYMHjwYI0eOxOrVq1FWVoY+ffogHA7DarVCp9OhoqICo0ePRu/evXH48GHU1NSgqKgITU1NLBzHE2XyQG4CX5Lrnc/sIKVH+ILa2lqEw2E4nU6kpKTA4/HAbDYjEAjAarWipaUFo0ePZkV59+zZg9LSUiiVStjtdlRXVwNADIi1sbGRgbLJUI5npL6WQqkJubLSkY6iz3jvBn/MpXRiZ8d29F28R6qr1+qKxOvjjl4d/aaj9tBfPrTdlbbSce1d/1peF7qjXDVBzcvZAXzdSdXZuTuaTJdqV0fpideS65Ri9BKJhNHrR6NRnDlzBnq9Hmq1mgEhN2/ejPHjx8NsNsNut8NgMGDKlCno168ftm7dGhNyKigogEwmw8CBA7FixQrs3bsX+fn5yMrKgtfrZSyxQBu43ul0Mm8L774mr5RMJoPb7WYYL4lEguzsbAaAJBbqr776CklJSYzLRK/Xo7i4GHl5efjwww9Zwd9oNIrU1FRkZWUxbxSdKyUlhXmKyAiK31FeS2MkId++dKSneOE/u9T37UlXx2hH576ca13OdS71iv9Nex4q/lieyR64GG7saK3hjcz4F+/RSkj3kavGGLoc+Tbcpp2ds6vnbQ9vROei73/owofHgDaWWaJHyM3NZcSYVVVVWLRoETZv3owJEybA6XTC5/PB6XRCJBLhgQcewL333ov33nuPpf7a7XYEAgFMnDgRDQ0NqK+vR35+PiorKxmwUa1W4/z581i/fj327dsXUxiRr8vEs1bn5eUxo8vtdsPj8TAW6oceegiPPfYYXnnlFYjFYphMJpjNZjQ1NWHKlCm45ZZbMHr0aAYuPX36NARBgM1mg0QiwUsvvYSlS5cCAMMw8aBXkgSAOiFdkW/qjW7vuK+rN6/EAn85nqmve/7LObarBlxXNsgJ6V7ynWWTXcrC7urnnZ37Uu7SbyKXOve1ugugfqCFXi6Xw+/3Y+3atbj77rvx4x//GBKJBKWlpTh+/Dh2796NvLw81NXVYeLEifj444/xs5/9DL1798bChQsxc+ZMiEQiLF26FD//+c+Z52bKlCmYM2cODhw4gOnTp2PVqlW444470NjYiJycHGzduhXTpk1j5JeCILA20S7P4XAgOTkZFRUVGDVqFFauXIkf/ehHWL9+PbRaLTQaDaqqqvDKK69gzJgxqK+vR1JSEm677TZs2bIFkydPxl/+8hdkZ2fjnnvuwdq1a3H//ffj448/Ztihbdu24cCBAyxTR61WMxwTlesggy2RbZKQS0lHeoUW4s50Z2fhscuRjkJrneFlOtOX8e3raiTg69xH/HXjq6Xznn2+P79pX33b609Crrx8JwzU8e7cjiQ+5vxty5U4f7xS6ExJ8JPt+2YApmt+GwzUPMuqRCJBc3MzK7ZKKaeU7UWpvR6PhzHBEvOrxWJhxXupLVTYlegUvF4vFApFTJYI0R489dRTeOihhxhYmn5DLL1EpkbEdSKRiPFKEZiU6BgotOZyuZgXikp2SCQSRshJaf9yuRy1tbU4ceIE5HI5brjhBni9Xuj1esaMzTOxf9dytY2/H5pcLf17Ja7Vmd7sqo74utf9pufmzxF/H/z/pG/i/37TNiYYqLsPA/VVtTW90nHWK3H+S8XJLyV8nRt+opARQSEWvgApCR1Px9DAiudgupIiCEIMtw/xgJDBQJl2RPFPhrJOp4MgtJFjikQimM1mlqZPIS1iyyU2Z5FIxIwRusdwOAyXy4U9e/bgscceY9eja1HbiIyTzkmVvM1mc8w1eT4RANDpdHC73fD5fDAajczAowr1FouFlQ9IT0+HRqNBr169WOVsEmLvjd+pJuSHLbQIUJ0r4H/nK+He+Pf0Hf2lscLPcf4aABiXT/z39J7OHe8d4T/jvSe0iSG9yesfAg7TvdH5+TFNx9D38UWd44UHL/Ns7vx903fUlksZF3x/xN8H/z/PIg1cxBny1+b7hv7Gb4QTc7r7ylVlDF2LwjO+SiQStLa2wu/3M9xLMBjEqVOnmIeEyMp27NjBJixlQslkMlap/fvIVOLBg0Sjfynh630R+Rn9lqrGx6cU8/9LpVIYDAYMGzYMAGKyxnhFxf+ODCZqH33Gn5OA0GTIUdkPoC0USL8ViUSM+RcA+vfvz8pz0DOgDDaen4V+m5AfttAzps0NcHFB9/l8jLSQDBWeKkIQBFZrj7BnVJKCSsnQNdxud8ymgUhAgYuGB5W4EYvFcLlcbMNBYVuqycczVZMOcjqdjIoCAGNgpnYRNpCuR2UwRCIRKioqUF1djWg0itOnT+P8+fNsLlGVeeojKuNB5TgOHDgAoE1POp1OfPzxx2yOejyeGOJH2nC0trZi7969qKqqYvdChgzpRzLSiDw3EonA6XSy63s8HkQiEZw+fRp+vx92ux3BYDCGeZooRHj8H+91ShhG3Ut++MWzuoHwzMlGo5Gxu3o8Hmg0GmzcuBETJ05ESkoKLBYLIpEI9u3bh8GDB7NaOgqFAq2trdDpdAAuKsDvM307fvFvTzrK8uhIOvqOKPTJsAJiawV15dwdHcP3IXm26D2/wEUiEZaRRgYZ3SPfjisZWkjI1SU0Dnh2ZioVRGFiIuQE2ohGiaLhzJkzyMnJYXW1RKK2osFkKGg0GrhcLkQiERiNRrYp0mg00Gq1qKurg06nY3g2qgZfV1eHtLQ0RoUBAA0NDYxOQq/Xw+FwQCQSYevWrZg8eTL8fj8++ugjGAwGqNVqVFZWorm5GaNHj0b//v0ZTQV/zz6fD5FIBKdOnYLb7UZxcTHOnDmDaDTKOLwikQiKi4thMBhiOMKAtqxOm83GaphFo1EsX74cgwYNgtVqjZlr4XA4hjTx4MGDKCgoQE1NDfbt28f6g9okEolYSJ0SKTQaDTZs2IAZM2awEPqWLVswYsQI+P1+nDlzBj/96U9hs9lgNBrZc6Kq9V3Rdwm5eiVhDF0FIhKJWKiGdjqCIKC6uhqVlZU4ePAgcnJycPr0aZZNVVJSwuj1a2trYTAYYDQaAcQaV99F23n5pgv914lfx3vDyHXf1Zh/e23mQ5fxLnT+WB4rRYsdH57r6HqXc38J6b5C85mMDkEQoNVqsXXrVkyfPh1erxeHDx/GwIEDWcV4ABg5ciSOHz+Od955BzfeeCPzeDqdThQUFCAcDuPIkSMoKChg17DZbLjjjjvw+eefY9myZbj11lsRCARgt9thNpuh0+lQWVmJ3/3ud3j//fchk8nw5JNP4oEHHkBqaiqcTiery6jX61lB4vXr12PMmDEYO3Ys6uvrGSVFNBqF2WxmmZtUOoOwgevXr2c1xlpbW1FRUYG6ujq4XC5WHoRKf/Bhb5lMhgsXLuDs2bMoKChgNdB27dqFWbNmISkpCV988QUaGhowduxYKBQK5tEiL63dbmdG409/+lO43W5WWonwKuTR0ev1bJ6PGTMG8+bNw8MPPwyz2YyysjLcfvvtMBgMWLlyJSZOnAiLxQJBENDU1ITk5OT/Aal3FRiekKtLEsbQ9yw0CamMBL8LKiwsxJ49ezBmzBjk5uYiJSUFWVlZ2LVrF86cOYP9+/dDrVZj7969+Pe//w0AzMVMu6yrfUJ+U8wVEFshni+U2JW010spLd6g6sjLxJck4fEH7Rk9/PW6w/NJyDcTHpcilUoZI3ppaSmqq6uRkpKCQ4cOoU+fPsyQ3rFjB/bt24e1a9di3LhxLASkUqnQo0cPHDlyBH369EFFRQWKiorYOcvLy7F7924sX74cU6ZMgc1mg16vh8Vigc1mQ1NTE/r06YOdO3di06ZNOHr0KDZu3IjHH38cixcvhl6vRyAQYB5WtVqNoqIilJSUsBB+v3794Ha7odVqAQCHDh2C1WpFeno6gIuhOLfbjaKiIlitVhw5cgQajQY9e/ZEKBRCZmYmBg4cCLvdjtraWqhUKkaiSsVdP/roI2Y0vfbaaygtLcWxY8eQkZGBzZs3AwBWrFiBcePGoaGhgdUe27JlCyorK7F9+3ZIpVLk5+cjPz8fJpOJhcpVKhUCgQAaGxuRmZnJjBq32w2TyYTHH38cgUCAFWD+9NNP8dVXXyEtLQ3r1q3D2bNnMXLkSJSWlrJnTGH2hHRfSRhD37PwJF9A28QKhULweDzQarVMgbW2tmLw4MFwuVxQqVSYMWMG6urq0L9/f8yaNQsAWKVlIBYw+F3Jt2HYXK7QIsNnSvAFG79OmIwkPgOjvSwUco/z7ejo2gnj59qT9mrlkffH4XBg/vz5uOeeezB37lyo1WqEw2F88sknuOuuu2AymRj+RqPRwOfzIRAIoEePHnjuuecwffp05uVwu9344IMPUFpaiqysLFYMOxqNorGxESkpKVixYgUWL16MkSNHIhgMorCwEKdPn8asWbMwe/ZsFBYWQiqVQqFQwOFwsGSB48eP4/Dhw6irq4NWq8W5c+eg0+mQn5+PxsZG9OrVC5mZmayQqkqlwvHjx1FZWckKHJtMJlRVVTEi0rKyMpw+fRpyuRyDBw+GVqtlOtDv96O5uRl33nkn0tLS8Pnnn0OtVuO2225DQUEBAKC5uRkrVqxgmD0AcDqdGD9+PKLRKN5++23ccsst2LJlC9544w2o1Wo0NTVBqVRCJBJhy5YtWLx4MbKystjGkcKOKpUKmzZtQl1dHYYOHYoJEyZg+PDhWLZsGX7+85/D4/FALpczQtb4MDivMxLSfSRhDF0FwqdcE45Aq9WitrYWra2tCAQCqK6uRlJSEo4fP47S0lJ8/vnnqKurY4aQz+dj4SFSnt1F2vPWdDWUxIejvk54sLPU2660l46lvudxQpeShGH0wxc+QUImk0GlUjGAdG5uLnJycvDnP/8ZH3/8MW688Ua4XC6UlJTgpZdeQkpKCpxOJ0wmE/MYA2ClXpYsWYI33ngDd911F+rq6jBmzBjU1NQwvIvZbAYAJCcnAwDmz5+PNWvWoKWlhX03efJkhtehDVgoFILBYMBzzz2H+vp6JCcn47777oNSqcSqVaswefJkNDc3IzMzE6mpqQyfSPfa1NSEpqYmXHfddRCLxdi4cSNsNhvbnNlsNqSnp2Ps2LEwmUwwGAzw+/1wuVxQKBRQqVSMn6u1tRXp6ekIBoOoqqpCZmYm1Go1qyrf2trK8FJ6vR4ejwdfffUVjEYjNm7ciMmTJ6OoqAjRaBTPPPMM/t//+38QBAH33HMPgsEggsEgCw0KggCdTocjR46gV69eGDx4MJYvXw65XA6LxQKHw4ENGzbgq6++wk033YQRI0YgGAwyfUVeacJBJkhVu5ck/Hrfs1DGCGVStLS0sFTO2tpa3HDDDXC5XMjIyMD58+fxox/9CFlZWQgGgygvL0djYyMAsDi9RCKBRqNh5/u+7ulydkZ8WIs3Lrqyw4rH6dA9Ewj9cqW9bK94D1t8wUYywuILPPIZRCQJBXltCp/daDQaIZfLcfr0aSiVSkyZMgWvv/46LBYL3nnnHcycORNyuRw1NTUwmUzMOAkEAvB6vaxo8dSpU7F9+3YAwFtvvYWbb74ZDocDPp8PZrMZTqcToVAIYrGYZVVRsgXhZerq6uBwONDS0gKNRsPK1gDA/fffj5EjR6KkpIRhkiiUpdFo8NVXX7EQnd1uBwB4vV4kJydj/PjxyM3NhdVqxaBBgzBr1ixMmTIF06dPx5AhQ2CxWNCnTx9kZWXB7/dDqVQyowYAWltbsXLlSrz11ls4e/YsevbsiXHjxmHVqlUoLy+HWq2G1WplRpxUKoXL5YJGo8EXX3yB6667DlOnToXP58PSpUuxZ88epKWloby8HP/5z3/g9/shl8vZ7ykzr76+HuvXr0dDQwMMBgMGDx6MESNGIDU1lYX35s6di+uvvz4G7E1UHTz9QGKz070kYQx9z0IThkIser2eGTUDBw7E1KlTYTAYWN0rKgq6d+9ezJ07F83NzXC73QzIC8SGji4llFZOvwPa5x4h4blE+IWdDDg6nucfiecE4c/H843wpSv4/ok/Dy+E0SGjKN4A4q/JczbRbyksyfOaUHYIve+I34knMCPh37eXSt/dcAWXMkY7Mu5osY3nZQFixwpw8XnEjzMg9pnH93t74ymen4e/Lp9u3p7wz51vF7WhvXZ2RfhFkxZd2rQEAgEUFxdDr9dj5cqVyMzMZIu6VqtlGwvitlKr1czY6du3L+x2O9avX4/evXuzjCpep8hkMrS2tkKr1eLee+/FZ599Bq1Wy4yXxsZGyGQy5OXlsfZ6vV5Eo1EEg0EolUrYbDZotVq8+eabGDBgAKRSKZxOJ/bv348dO3YAAPMo0XcikQg6nY55ifbv348TJ07gwIED7N6lUmkMf5LX64VOp2P9/eMf/xi/+c1vkJSUxLw+vXv3RkVFBWw2G2pqaqBWq9kz1ul0aG5uRnJyMvLy8qDValFUVASRSIThw4ejpaUF/fr1Q9++fbFq1SpWX1Cj0UCpVOLw4cNYuHAh5syZg3nz5jGdq9Pp4HK5WEbfiRMn0NzczDLRyOBUqVQs5JYIiXc/6V6a+QcqPJkXeTecTicaGhqwevVq7Nq1C+Xl5SgqKsKwYcNw6tQpjBo1CoMHD8Zrr73GSmCQYqHMla5MRprIxNhMBonP52OLBzFGA2CszsBFYjKXy8UYlvkFkD8OANxud4y3xOVyscrzDoeDGYEE4qTsFFKO8SnulBpMykcsFjOuEOIUoSwc+j3VK4tGo//zW+JKIb4VcqMTJojSnwnwnlB2F5lsyXjxer3s2ZCR6nK52F/gYjilrq6O8WsR+WYoFEJraysb09T39CxpUaJr01ghIUZ1Gme8MU0elXjjnJ4refZ4TyONS+L2AWKB85cSvg1krPh8vphFGABuvfVW3HnnnZg0aRKUSiVrK81HqqUHtM2b1tZWSCQSLFq0CLfeeit69+7NvD4tLS0A2lLMKysrYTQa4fP5cOedd2LRokXYuHEjzGYzDh48iDVr1uBf//oXQqEQ816p1Wr2XGQyGZRKJdauXYsTJ05g27Zt2Lt3L86fP49JkyZhw4YNOHv2LOPRksvlLNTf1NSEFStWQC6Xo6KiArW1tairq8P58+dRUVGBZ599lqXky2QyZlxIJBIYDAZIJBI4nU6oVCqIxWJoNBr069cPkyZNglqtxo033gigzQgi423Xrl0YM2YM23hs374dN998M1QqFcLhMGpra5GZmQmfz4fdu3dDLBbD5/NBKpVi0KBBmDx5MtMDZrMZu3fvxuHDhxEKhXD27FkcOXKEUQMEg0FotVoolcr/GTsJ3dD9JIEZugqEZz2lv/Q+LS0NN910ExQKBSwWCxQKBd577z089NBDEAQBJSUlKCsrw4033gi73c7wBXq9vksTkkJ0tOiQ25hCbR6PByqViilxYoSmTBiHw4GUlBTGYQKA7RApTVYsFqOlpQU6nQ5SqRRutxtyuZwBSSnMRIqJPqe+IMMoEAgwvhbyaMWz2ur1elYOhOcACQQCrO10rMPhANBW8d5ms8FisTCeFirwGo1GWQkQCi9Qtt73WV7jahFiKabxqlarWb8QeJiemUKhQDAYRCgUglqtRlpaGhtjGo2G4T/o+dMzIO4oSv0GwIxwnU4HsVgMm83GnhEtfDwjM2FuCBRMxhpfHoDGikwmg9vthsFggE6nY2R7BHCmY7ri5SODjdK/fT4fFAoFDh48iJEjRzKPyLx582MamgQAACAASURBVPCnP/0JUqkUv/vd77By5Uq888472LlzJwYOHMjOt3PnTkyaNAkajQYejwd33XUXHn/8cRQWFmLOnDlYu3YtysrK4HQ6cccddyA7O5v1ZV5eHo4cOYInn3wS06ZNQ1JSEhYuXIhZs2YxUkMa40qlEnv37sXp06dht9sxduxYvPLKK2yzQFlfDzzwAHuO5KEOhULQarWQyWRIT0/H1KlTEYlEWAaay+XChQsXcO7cOZYJKggCS3cnjOS6detgMplQUVGBhoYGGI1GaDQa2O12nD9/HoMGDWLQguTkZMjlcsycORMAcOzYMRQWFiIjI4N5zaxWK3Q6HSQSCfr27QulUhmD86PQ2fnz59GzZ08AbRQHRUVFCIVCSEtLwy233AKn08l0EYXoaCPH4w8TIfHuJVdVbbIfssRnJvH9w4do+OOIbfr48eMIhUIoLCzEv//9b9x///0shV6lUuHOO+/E/PnzkZ+fz3ZzPLdJR+0BwBht4z0ltAAFAgFWT4wyLRQKBSQSCVuMeJc6cf7wNWeoBAYJkb7RwkI1vOh4AGhpaWE7ZGLe5RUX79GJ34mRV0elUiEYDKKlpQVWq5Ut0vyiSp9Rhgh5uGjBpmuS94AWQb4t3UE6G3+XMz/5Y8kQUigUrPZbbW0tMjIy0NraCpVKBb/fD4PBwAz1QCDAwg9kiJC3jrwfHo8HOp2OhRzIuAYuzhUytOOpCiiRgAwingzQ7/fHZADyhjkZt2SUE/6DMDBAWwaTyWRifccD9jvq3/ZA+TabDUlJSey4xsZGpKamMm8M8eXQGOSzS6kfeIC0y+WCVqtl/Uj19MjTQnUAee8t9Tf1SyQSYUkXgUAAHo8Ha9euxe23345AIIAvv/wS7733Hmpqahgxo91uR05ODsaOHYspU6Yw6gCVSoVIJIKjR48ykkQCSJtMJoY7SkpKYgahTCZjzwAAC/2lpqbiyJEj6N+/P9LT07FhwwacOXMGZrMZN910EzNaSChN/pVXXsGIESOQm5uLQCCAFStWYOPGjXj//fehVCrR0tLCQmDUB0qlkhVY1mq1OHXqFJ5//nkMGjQIKSkpaG5uZuHKoqIi9OjRA1arlT3/9sLmidpk3ac2WcIY+o6ks8HIH0PhAFKykUgEVVVVLPwzaNAgpnDI4CEFR/W3qI9pR9pRewCw3TovfIiDx2XQZ+fPn0daWhpEorYyAIRzouPIOKIdfjgcZq5o8hJQ6q5arYbH42F/affI8wZ1ZAzx7aI+aWlpQVJSEhwOB1PuBAqtr6+HXC5n4FKdTsf6ihZcYgAG2hQktYdKIpAR1d1c4d+GMiSFz/+OpxUALoZdiWUZuFhmwePxsHRxMnYpRMILLdbRaBQOhwNKpZItsDQueAA7hXDpedfW1sLr9eK6665DMBjERx99hGHDhkGv10OhUDBvBNFPSCQSNDY2wuVyIT09nRn1dF+BQICBi/kNRnwmYmfzOxKJsPlIHksiB6QsMf78NTU1yMjIgN/vZ1424uMRBIEZ6uFwmC0qIpEoZh6GQiH4/X42ZqnEhFqtZqBnCkmR8BxC9fX1sFqtEASBeYhpIaMQEc112oB5PB4YjcYYFul+/foxQ4+KJtP1U1JSmDFEhIj0DPPy8li/0TORy+U4duwYpFIpevXqxfqSpxUJh8M4ceIE+vXrx3THhQsXYDabmYeKN8Qp9E/PmgxiQRDw2WefoU+fPowSgYDoVGuRH7NkqPOfJ4yh7mMMJTBDV4HwcWa+yCgpkJycHAwYMACDBg1iSoli1qQECd9A5wPQoSHESygUYl4Pv9+PcDgMu93OGGH5ukUUSsjJyWGLGOELqD4QGUhA246VcB82mw0qlQoNDQ0IhUIwmUyM/Izc41qtli1stBvmd+GEn6C+4gHJlGqblJQEr9cLg8HAdv9kZFqtVoaf0Ov1sNlsEAQBNTU1bHGlBZBI4CgcQ7tZEpFIxOoUXYtCCok8h36/n+F3zpw5A7VajfLycuzcuZMtOCaTif3GYrEw749IJILX64XX62WexaamJojFYphMJuZ54jE7pGB9Ph80Gg00Gg2am5uxc+dOHDlyBHv27GE4uM2bN7PwJ19+YtOmTdi5cyfee+89/POf/0RlZSXeeustZoT//e9/x/79+5lHhQ+x8oVXLyW8AUNzlfpKq9XG4NponGdkZDBvK82RpqYmBrqmcU/eGKlUiqamJma4iEQiyOVyaDQaeL1eAGB4HqlUCofDgaSkJBgMBmZk8hsYv98Pq9WKcDjMPGr0ksvl7PrURqBtgU1KSmIhTQD/w4pPBg1hkQjDRXOUvMEUsuY314QjKygoQFZWFsOZ8XhJ8hjm5+ezTZDP54PFYoFKpWKecGq/QqGI6U8yjAgjNnToUGg0GhY61Wq1zCgkbCdhwOITJNorRpuQq1cSxtBVIO2500nx0A4WAAtJ0E6JlCt5kgwGA/ufDJxLCWE5CCdAO0lS2hKJBPPnz0dqaioee+wxAG27R7fbDZFIhG3btiElJQWzZs3Czp07oVarYTabkZaWhuzsbIwZMwavvfYacnNzsXnzZtxwww0wGAy4cOECU2bRaBT19fWYNGkS8vLysGLFCmZsURFFUoZ82QsyjPhwYygUwqZNmyCXy1FSUoL9+/ejvLyceR8++OADqNVqSKVSzJ49G7t370ZGRgYLTxiNRnz55ZfIy8vDjh07EI1GGW6EL2BJO/JrTXgjlMaOIAiMefiFF17A/PnzsWzZMpSVlWHBggV44YUXIBKJcMMNN6CxsRFqtZr15eHDhyEWi5GVlYVQKISNGzciJSUFVqsVb7/9NgDgN7/5DQwGAxt/PFB+3bp1EIlEmDZtGkwmE9auXctKLIjFYlRVVWHIkCHIyckBAFaYMy0tDUqlEqFQiI33YcOGIRqN4sCBA6isrMRNN92EPn36QKlUxuzoaV50ZbETBCHGCGtsbGRZoxQupHbRpoI8ndSnZASSd4TwVVTMVSQSwW63w2q1shAhcNFLp1AoYkLEgiDAaDQyzxEVb5XL5QxcTnXOaK5R7T/auFH4jjcI+aQH6q/MzEzW9mg0ygwrwvcRxos2PDTfdTpdDKFhOBxmoHGxWMwwS2RQqtVqeL1eVtiWjPSmpibIZDIoFAqG1yKvGgHSCRJAmbLUJronCrtTxhxh2cRiMfR6PVQqFfM28vfencLoCUkAqK8K4Xe6vOue3Kq02wuHwzAYDGzRBi5mdNlstpj4NQ/27Ux4tmRSLKREKUvs6aefhtVqxYIFC/Cb3/wG2dnZzBBZuHAhSkpKsHbtWohEIrzzzjuorKzE7bffDr1ej4ULF+L+++9HcnIypk2bhm3btmHAgAFYv3497rrrLpbBVldXh48++gibNm3C5MmTmdeFFiw+hEj3TUKuaFqg5s2bh/r6euj1eixevBjFxcW47rrr8Pnnn+PZZ5/FhQsXkJKSgq1bt2LEiBF48803MXfuXBZmqaiowMCBA1FeXo6bb76ZeYt4cHBneKwfqvCGOu/2psw9oM3YfPHFF1FeXg6FQoHHHnsM48aNw7hx4zBq1CgcOXIEN954Ixtn27dvh8ViwZ49e9hCtn//fly4cAGzZs1CcXExli5dil69emHBggVYsGABC8UIgoDly5dj/Pjx2LBhA86fPw+Px4OGhgbI5XIsX74cra2tUCgUeOONN9jvKioqMHr0aDQ3NyMjIwNWqxWffPIJ9u7di0gkglWrVkEul0OtVuP999/H9OnTccMNN7DFNJ41vit9RmFcq9UaE+4jYDdPksrj3ciYoVCdIAgxBULlcjm8Xi+SkpJi8E90TfLAkNeTvDg0n0QiEbRaLUsoSEpKQm1tLcxmMzN03W4389yKRCI4nU62ESMQsVqtZp7TYDAYE3ojA4jqkZHucDqdzMtEAGqgzXNImxzCTQmCwIwjMjpcLhf0ej3L7KT+kUqlMBqNiEbbaqeREcZ7+HidS3OZz2DkPYGEmSSvE+GGKFzIc7yRFwtIcIp1N0l4hq4S4cNk/A6DXL1KpZIVFCS8kNfrZYo1OTmZKZn2DIbOrksv2qXy2W0EGDYajXj00Uexf/9+AG0hsH379mHUqFHIyMhg4TG1Wo2TJ0/CZDIhHA5j8eLF+Nvf/oYXXniBZZ7Nnz8f9957b0zW0PLlyzFnzhxYLBa2+1IoFBCJ2opAEt6Cx2iQe50WpWAwiIaGBvj9ftTV1UEqlWLhwoWYOnUqAoEA7rvvPixcuJAtApMmTcJrr72G5cuXs3sC2nAOb7/9Nv70pz8xRU0lCvg+5V3zvPAhj+4u/Pig3TsZ6PyYJS/GkCFDsHLlSigUCsyaNQs2mw0rV65EIBDA/fffj9WrV7OFv6mpCU6nEzabDcnJydBoNLjtttuQm5uL3NxcNDQ0QKVSwel0wmKx4MEHH8Tq1athNBrh9Xqxe/du9OjRAz179kRLSwu8Xi8WLFgAuVyOrKwsmM1mFBcXY9KkSQiFQsjPz0d6ejqi0Sj69+8PvV6PEydOoKqqCgaDAePGjcOvfvUrDB8+HCNHjsRjjz2GRx99FAMGDAAQW46F90h2RcgzQmOCDEkKUxFonwx72gAQJit+oaXNDuF1CABNhpAgCCykQ0KbLGo38eIQpov0C3mYiCbBYrEwQ4OMIvLYBINBZqz4/X4GpCeaBJrLEomEJUPw1ycMF21kyMtI5yd9SN5IotoQi8WwWCyQyWSQyWQsBEdzkTyA1Bd8cgiNWx6TSNemjFMyesn7Rm0iLzXpS0qrp/6l58o/q4R0D0k8ratMeDwMgJhdBk1gUhJKpZKFyOJBpV0VMqb43/E7J5roDocDkydPxt///nfWrs2bN2PixIlwOp1wuVwsdGcwGBi1vtfrRb9+/XDw4EGGK8rIyMATTzyBjz/+GE1NTaiursaUKVNY2Izuj4wKSsknnBS1jdpJ7K9yuRxWqxVvvPEGBgwYgBdffBGNjY1oaWmBQqHAoUOHkJaWxmo3RSIRFBYWYtu2bbDb7dBoNGhqaoLZbEZqaiomTJiAgwcPsl240WiM8Qa43W62c+b5b3iQYncXHisS/z//OdBGA/G3v/0Nv//97zFx4kScPXsWI0aMwLhx4yCXyzFixAjs2bMHDQ0NcLlcOHfuHEaOHBkD4pfL5WhoaEBWVhaKi4sZ4Z7f70dJSQmWLVsGl8sFtVqN3bt3Y/bs2Th37hwMBgO++OIL5OfnIysrC16vF3V1dbjhhhtw8OBB9OnTB263G3369EF6ejojGxw2bBiGDBkCh8PBQifJyclQqVQMW0aGAW0MaL501RiKB6jy8xgAG+9kFFCmF4WF6cWPJ1qo+e/5Z3GpZ8brF7o2hYvo3ITn6uxFc5A/D39dOh//im8zr8Pi+4faRMK3k9rPn4O+p/bzv+Gvx/cVb+jzczceBM//lu+/9tp9uXo4Id+/dH9t3c2FN35oUvKKkkIQ8bgi/rj4Ccmf+1JCLl4CbPNgRHLHh8NhJCUloVevXsjNzcWHH34Ij8eDCRMmQKlUQiaTsQwNlUrFGHTJIKIdo1jcRpymUqlQWlqKV199FcnJyVi1ahX69+/PXOe8cmtubmY7O6VSyRQcnwHHK2BBEDBz5kycO3cO//nPf5CXlweHw4FTp06xexWJRKisrITP52OgXqDNQ3XixAmGc5g9eza2bt0aQzRJ2A4KUYhEIhiNRsZrRO0B2mfM7s7S0YJKQHd6/haLBVqtFpmZmcjKykJ2djYD4L/88st49dVXoVQqsW/fPhQUFCASiSAlJYVRPFitVixfvhxPP/0047uSSCSYNGkSiouLceTIEezfvx833HADvF4vcnJyIJFI8JOf/IThPlasWIFp06YhEomgtbUVo0ePxpo1axjPEAF9ly1bxliU3333XXz00Ud4++238eabb+Jf//oXHnzwQTz88MMxmUDxXprOhM/Y4RdQGuP8/O/ImOHPFT+n442k+OfFv+9soY7/jDd0OnvxmwMyOKit7ekm/sW3u737jT+G/+xSxgbfv7ynmzZPNJ/b05nx+M32hH+u8c/kSmU7JeTKyrUHfLgKhSYd70Kn/3nDgD7n02cvZ4fanhCxIGGUCBRJ6fBE7kYKZNGiRVi8eDFOnjyJu+++G59++ilrm1QqZfwn5FKmtNaxY8dCIpGgrq4OkUgEQ4cOhVarxeuvvw6lUom0tDTYbLYYOn5yTdOOjdJn45UweYUCgQBza2dlZWHVqlV49913sWTJEixZsgSRSATl5eXIy8tDdnY2fD4fysvLMX78eIZd2rJlC5577jn4fD4YDAYMHDgQv/3tb2EwGBg/EYUEVCoV7HY743/h04eBawdASWEvWlgoe8ztdjMeFzIaCwoKMGXKFPTr1w8DBgyA1WqFQqHAsWPH0Lt3b4jFbbw70WgUo0aNYoSMNTU1uHDhAn73u99hyZIlGDt2LObMmYMtW7agpqYGXq8X586dw/Hjx7Fz507MnDkTqampeP311zF06FAcP34cs2fPRkpKChsrarUaU6dOZSUbxo8fD71ej5qaGrhcLvz2t79l98gDY2m88QZOR0Lzk/eW8J/HS0fhN/74eO9xe+fgf9eZdKQ7Ltezwd9jvB7rSrva60v+s/YMlI76jxcCX/OeLPqfB6DHn5//n78mTzVC38f/Nv6ZJ6R7SMIzdJUKTTAeZ0AxcdrttFcI9JtcC7iIdyEgN7nMk5OT4XK5kJqaigsXLsDhcECtVjOjgEouyOVy2Gw2AG3EZQsWLMDdd9+Nu+++G3q9Hj169GCpvjNnzsQf//hH/PjHP4bdbkfPnj0ZqJJwP++88w6OHTvGeD740hwU5yfjUKFQwOPxYM6cOaisrITX60UgEEBhYSHS09OxfPlyPPXUUzh69CgAoKysDDNmzMADDzwApVKJiooKltIrCALq6+uh0+mwe/duFjIJBoN48803sWbNGghCW1YOkf8R9wjhGq4FZUjPw+fzsQWAPHAmk4l5VIi/xWKx4O6778Zf//pXjBs3Di0tLQgGg8jPz4dYLEZlZSXWrFmDO++8EyKRCKdOnYLdbsfgwYOhUqmQn5+P8+fPo6mpCSJRG/i3R48erLJ4ZmYm5s6dC61Wix07dqBfv37Izs5GWVkZSkpK0NDQgI0bNyI7OxsOhwMulws7d+7EgQMHEAgE4Pf74XQ6UVJSglWrVrHQLmHWKF3/cuZde+OA/z2PxeKP57Et8SGnjrxGHS3inbWtPc/U5Uj8tbvqWYk/vrM+7chz1JG3kr8+D/DvyJDsyLve3jX5a3f0PK6Fuf+DE7/fL3zT16JFi4R+/foJ0WhUEARBiEajAgCBJBqNste1KnzfxPcPf0w0GhUikYgQDofZKxQKCZFIhPU3HcMfT/9fTnui0aggl8uFUCgkhMNhIRAICK2trey6giAIVVVVwiOPPCIAECQSidDa2ips3rxZ+OKLL4SdO3cKqampAgDh17/+tbBx40ZBpVIJUqlUkEqlAgDhjjvuED744ANBEARh//79AgBBoVAIr776quD1eoXnn39eOH/+vDB37lxBpVIJAIRt27YJgiAIhw4dEkaMGCH84x//EGprawVBEGLaxt8H9YPNZhPWrl0r3HHHHYJGoxFuu+02Yc+ePezYjRs3ChKJRFCr1cLNN98s7Nq1SwiHw0JZWZkgk8kEs9ksHD58WGhqahJ2794tABBMJpPw8ssvCx6PR2hqahJuv/124Ze//KVgs9kEv98veL1ewefzCS6X66od552Nv87mZ1fmLv+dy+USQqGQIAgC669ly5YJmZmZAgBh165dwldffSWUlZUJzc3NAgA2trZt2yaUlJQIBoNBACCYzWbh4MGDwkMPPSQoFApBLBYLp06dEj755BPh6NGjwrZt2wSz2SwAEObMmSN4vV7B5XIJn376qfD2228LDodDEARBeOaZZ4TDhw8L4XBYCAaDwvPPPy80NjYK06dPF15++WVh06ZNwl//+ldBEARh9erVwocffigIgiD84x//EA4fPhxzb4IgCMFg8H/641Lzm+9Dfrzy8zcSiXTat19HLvVcu/p5V6/D31f859/WvLjUWAyHw6wvQ6GQEAqFhGAwyPQnSTAYjDn2cq/FH9PR/ZGuCofDgkgkuuS5rpR83fn/bV5XEATW18FgUJBIJF2+7hNPPCH07dtXCAQC39he6eiVYKD+jkQQOmYA5WPaQGyBUwpZxadyU9YJ38ftxb8v5UqXSCSs9pZIJGK09JSKSqEer9fLuDyIiVkkErH0VroPIixTq9UsVZrCcEQCSdlyUqkUra2tMJvNDF9EmCAiPdu5cycKCwthtVoZEBIAw5GIRCIWtqB+oX4TuB0q34eUjUIhLvJm8JwuhBOSSCSoqqpCZmYmy2ZZs2YNjEYjxo0bF8OezJdzABDTru9bOht/nc1PoQu7fD6DCLgYUiLAsSAIbJwQnqympgZGo5FxOFE/0XOy2+0MON/Y2MjKYPh8Pmi1WjQ0NCA1NZVdj7+nd999Fzk5OSguLsaf//xnLFiwADabDe+//z7q6+vxy1/+Etdddx1Onz6N/Px8tLS0YOnSpZgxYwYcDgeGDBkClUoFh8OBZ599FsXFxRg1ahTLkKRxxNfR66x/4/u4s8+or9sLzcR/19n8vlzprC1f5zzCf71d8Z6UK6H/+X4gDxsfSufbwetJvo38ZySdQRDinw8/T+LPn2CgTjBQJ6SLInSCEwiFQnC73cyoiEaj8Pl8cDgcLPuKjv06wrPJAhfZdSlMFv0vR4dcLkc0GmXZYjSpCRPicDjYAkiEicT0SiRnwEVDiHg6jEYjI1kLBAKor69noYjW1lYkJyezEglU9Z7ul9rHGxyUYisIF5l4Kc0++t/yDuTe1mq1rCQC0AYYJ7I7l8vFQOU9evRAKBRCU1MTIpEIrr/+egwbNozdIxEA0uLPZ0Z1d+nKAkaGEI0JKjVBJIKEz4j+l8AyEokgMzOTGcdyuRz19fWMKC8ajcJkMiEajaKurg4pKSkA2p6tVqtl4VpiLybjlwzsHj16oE+fPqisrMQzzzwDi8WCjIwMzJkzB0888QSuu+46SKVSFBQUsKytsWPHorm5GSNGjGAEfSaTCX/5y1+Qnp7OCiAT5gRAl0k3O5rf9B3/nsJy8QZQe+f4NheuS4WcOpKOFnfaGFG2alfun/5v7147Mybbayf/mdfrZTXrhP8mabhcrhhDiNpML74d9KJ74o9p7/rfVCcn5PuRBID6KhHaPRBQmS/QWFtbC6PRiNTUVESjUbS2tjIvBl84lBYk4b84mq5MRh5cGP0v06wgCOwv7+2Ij6VTe5VKJXQ6HQShLc2cDB1ilqXFkYwU8ubQ7i0QCDC+EgJQR//LnWQ2m9m1yBtF/QVc9KbxCpTunYpXWiwWpvjIeBMEgZHKpaSksH6jrDiqz8T3gclkgiAI6NGjBzOUiGOFxyWQx+5aUIbxnkkyTukvEejxHhTalRJhoEwmg8ViYUy/1H9SqRSpqalsbJORSUzM5KERiUQxnsubbroJ4XAYRqORGTBU34yeCT8WNRoNrr/+ejbOeKJDqVSKwYMHIxwOMw/o5QLj+R0xP0bIKCcPE18wmbxlNO/IyOeNTj4bDbjoLSZiUP4Z8d5Rakv88+M/a8/jSu3lvdIdGSLUv7yXlgxW3ntKv2+PR4y/J/6cfJ1C/l6oT6h8CWEs3W43qysmlUoZF1leXh7LmKUSPmSQxnudaTPHl+ahttDzie+PRDmO7iUJY+gqEN6dSgqT3Kp6vR6ffPIJ4/nZsWMHZsyYgZ/97Gd466232Dn8fn8Miy3tmL8p1w0p1XhDKN4Yob9Ud4g/Nv5e44VS+/ksLGo77+Ju73yXEuIk4XdrvNLqSJnT5x0ZlbzxRYtEvKv8WpBLhWX5UCsdzz8PhUIRM5b4RTn+3PELDv89nYe8TbSYUemV9kJL9J4fZ/Rde2DlS91rR8J7GrxeL/R6Pct8FInagPfz5s3D//3f/6GxsRGPPvooVq5cybzAPF8OGX1A2xyn0jzUfsrk47m3pFJpTAFWQRAY8zUZIWRE8JsWCh273W5YLBZ2PaqNqNFoYgwmp9PJPMFUAX7v3r0QiUQYNGgQzGYzZDIZ7HY7jEYjy1jdu3cvjh8/zuoV1tfXw2AwoKWlBRaLBW+//TaWLVuG7OxsAMDrr78OsViMCxcuIC8vD7W1tdDr9QiHwzh58iQkEgkWL14MtVoNm82G5uZmrFu3Dg899BBEIhE2b96M/v37o3///uz5GAwGNDc34/Dhw7Db7TCbzdi+fTv69+8Pj8eDefPmQSwW49VXX8Xw4cMxdOhQNm4oeYBYuclo7WrJloRcHZIwhr5noZ0gjx+iGkJerxdWqxUHDx7EggUL8NVXX0Gn06G6uprtAMltSwUZeebmb2oIAZc2PuJ3kx1V9e7sfO1xifCL0jdpa1czPToyYDq6//jjryUDqCNp7/7bK1vCHxdvKPHSkeHT3nXIAOfPRzv3jq7Nv29vnMUb+l9X+CwlIpBUKpWM1mLz5s2YPHkypFIpNBoNRo8eDQCw2WwwGo2or69nWYs82zN5vKg8BBkodE21Wo1Dhw5hyZIlOHDgAGw2G5566in8/ve/j2G+vvfee/HPf/4TDz74IEaPHo3+/fuzIq0tLS1Yvnw5Fi1aBEEQsHHjRrS2tmLOnDmsOvzKlStx3333IS0tDT6fD2VlZcjNzYUgCIxwVSwW48yZM6z0zpAhQ5hxFIlEMHDgQAwbNgxerxcPPfQQli1bxp7de++9hx49eqClpQUGgwE/+clPmKexuroaGzduxC9+8QvW3+QBa25uxptvvomCggKo1WpEo1Fm7A0ePJh5c8moMZvN8Hq9SElJgU6nQ0ZGBkpKSnD06FHs2LEDRUVFKC0tRXp6OiOUlclkrM8pvMljE691ndCdJGEMfc9Cipav3KxWq1kdnt27d0MiUFzQpAAAIABJREFUkUCv16OyshJ6vZ7VYNqyZQtaWlpw9uxZ/OEPf2D1ymgXHe9C/joSj2mIX5za22m391uSeOUQ77KPBzh2VZl0ZrR0dk+XOn9HuICuAIsTEivt9VlHz5//TXzopD08CS1oFMaJDyHFh/O6MmYvZ0x1ds/x9001/2QyGVpaWnDo0CEsWrQIUqkUx44dg1QqRSAQgF6vxzPPPIMxY8bAbDYzQ4/KTPDlcygUTR4fKmo6fPhwrFu3Du+88w4qKirw0ksv4dlnn8WvfvUrmM1mvP3228jOzoYgCPjiiy/w2GOPYcOGDQCAM2fO4M4778TkyZNRV1eH5ORkbNu2jVWkr6mpwYABA9CnTx+WLHHs2DGsX78ew4YNg1arZQVfv/jii5jCqFTslAyGQCCAuro6Vmy6vLwcycnJDEMlEomQlJQEm80Gi8XC+Mzkcjmqq6sBtGGDCANGxJperxdKpRLV1dV4+eWXYTQa0dDQgGXLlsFgMECtVqO8vBxZWVmYO3cuxGIx3G4368NDhw6hqqoKgiBg1apVKCgowIULFzBlyhQMGDCAwRkorEvjkO4z4RnqPpIwhq4CCQaDMeGc6upqZGVlQaVSYfv27dBqtXA6nbDb7Rg1ahTOnTsHnU6H/Px8GAwGnD17NsblTQC/+F3x15Guhqgux9tyqfN3FsKKl84MpksZLF05/7exIF7r0pGBEf/s2vO28XI5fR5v8LR3/o5+15mBf7lCCz0VSKWQExF4/uc//8Hx48chEonQ3NyM/Px8vPnmm/D5fNi+fTtGjRqF4cOHw2azwWQyxZyLPEzARQ8zeTsEQcCLL76Ihx9+GKWlpZDL5ejVqxduvvlm/PrXv8a8efMYiJiSGnJzc7FhwwaGtTl06BCKi4vxhz/8gWX9jRs3DqNHj4bP50N2djYrDkttyM/PR1paGkaNGgWdToeDBw9i0qRJrGjs3r17kZOTwwrtkofrwoULCAaDUCqVKC8vx+nTp1FfX8/6nu7p6NGjsNlsSE9Ph8vlYmVwPvjgAxaW+uyzz1BSUoKioiIMHDgQ6enp0Gq1mD17NjZt2oSnnnoK9957Lx555BG88cYbmDlzJsrLy1mx2YqKCni9XiQnJ2PmzJloamrCgQMHkJubi6lTp8YwkLdn7Cake0oim+x7Fj4bijIesrKyAACbN2/G9OnTAQD79u3DjBkzkJaWhuLiYjQ3N6OgoAAmkwnDhw9HMBhkZIaEuekog+PblvgdO+2MuuJ1udSC11F2SUfHx3/3dY20y5X4zJNrRbpyz9Tf7T3rK7GAdOU6X2dMxf+mq8+ZcEzAxQxDmUyGmpoa+P1+OBwOSCQSJCUloa6uDunp6fj3v/+N8ePHY9iwYQCApKQkZuwAFykkCNhM2Xp6vR5utxsmkwlPP/00ioqKmCcpGo1izJgxqK+vR0NDA5RKJaZOnYpt27Zh7NixOHnyJNMh0WgUzz//PGbNmsWoNuRyOUKhELxeL1QqFQ4ePIiMjAwsX74cfr8farWa3VNDQwNL7vj8889ZUsSOHTsQiUTQ0NDAwoYikQgmkwmTJk3CzTffjKKiIsyYMQMjRozAqFGjYDabEQgEEI1GMWzYMBQWFqK4uBh9+/ZFr1690LNnT2RnZ6OwsBCDBw/GXXfdhfHjx6O6uhoWiwU5OTnQ6/U4evQoxo4di/3792P48OGoq6tDv3798NlnnyEtLY3hNLOzs9GnTx8Eg0E0NzcjKSkJKSkpEIvbaqU5nU54PB6GBZPL5QxkTc+F0scT0n0k4Rn6noXfXRAQklKGyQ0bCASQk5ODYDCIU6dOwWQywWQy4csvv4TP52NVvQcMGMAmIJ9x8U2kK54XPpOoPe4j/tjOztPeTp7k+9p1dXXBvNZ3hd/k/uM9R5djTLYXTu3I8OkoZBx/vW/zWfLZSLRwOp1OqNVqnDhxAqWlpVi+fDkAoKqqCrW1tThy5Aheeukl6HQ6RqNhMBiYBxkAK/tCgGqae16vFxqNhi3KxKUFgIVzotG2avetra3IyMjAhx9+iE8++QRDhw7FPffcg5dffhlSqRQnTpxgHhvyUt9yyy2IRCK4/fbb8dprr+H1119HU1MTC+0lJyfDaDTiyJEjsFqtGDJkCJ566ik89NBDcLlcSE5ORm5uLlpaWlgIzOFwwGazYefOnQiFQqioqMC6desYUJzu6f+z9+bhUZbX+/g9a2bNTIbsISQhkLAElH0VWYtWcalAxbrihtpaa7XuX9uqtRYXaqW2tUoplqqIiqAVC7IoICKiCMgaIgSyTpLZMzPJzO+P/O7DM2OA4FLgY851cUHCzLs87/s8zzn3uc99WL3Zr18/AEBhYVtPOq/Xi759+0KjOVJxGAgExJF8++23UV1djTPPPBPFxcVYsmQJpk+fjmXLlolWGHsifvnll9iyZQuGDRuGYDCIt956Cw0NDTh06BCsVivq6uqwe/du2O12/PznP5d2RUBbWxq1/QfX4E47PazTGToFTK2UUct6u3btir179yIQCKC+vl4mrEajQWVlJcrLy0UDx2AwSCWJ6ph8UzvR1Jj6+xNxZpL5SN829Px1j/d9d3KOZyc6Psd6DieSHlUtmeicnOJqDwU6Flm7o9aRzxMJ0mg0wuPj3waDAV26dEFrayv8fj+2bNkCm82GH/7wh3A6nVK5ZTabUVdXh/T0dGg0Guzduxd5eXkwm80iY8ASfZPJJKjEj370I1RWVgJoQ5LMZjN27twJk8kEp9OJ9PR0AG1tc8477zw0NjbiRz/6EdasWYPRo0fj5z//ORYvXoyf/OQnAIAzzzwTy5Ytw44dOzBjxgzh8TQ2NorERiAQgNlshtVqxdq1azFlyhQcPnwYGo0Gn3/+OQoKCtDa2gqXywWgjVeTmpqK/Px8pKSkwG63o6ysDEOGDEFTUxOsVitsNhvq6+tFeFOj0aCpqQlOp1MI5fF4XNqm2O12aDQaeDwerFixAvX19bDZbBg9ejSWLl2KkpIS5OTk4PPPP8f111+PiooKZGZmwufzITc3F3369EFrayv279+Pq666CrFYDPfccw+0Wi0uvvhipKenS7m+TqeD3W5P0B5Se0d22uljnWmyU8DUzb+1tRWhUEg0cIxGI7p164aRI0di1KhRmDRpEn7wgx8gNzcXF154IfLz83HuueeisLBQqshUAunxjJOXjpiqZcLFXu0Qz+8Qrlc3EXVTIkKl9gRKPpbaOZr/ryqSqsJmPB9JmDxue6Jv7RFteZ1H6yRP3kTytbV33PZ+r36e16h+h/fN6r9TxVSHoT0UT/030y00oh3JpqZy1L+Br6J/yd8B0G56Ifl9Uq+Bpr5rfH/pKLR3vuT7VI+V/B62d/0deY7qvAbaxpAIwpgxYxCNRpGRkQGbzYYLL7wQJSUlqK6uRiQSEb2uNWvWiBNw6NAhbNy4Ebt27QLQ9l6RtEtdLxKqb731VjzyyCN4/fXX0dLSArfbjbvuugtPPfUUSkpKEIlEMH/+fMyePRuRSAStra0IBALIyMiARqPBz372M7z11lu4/vrrUV9fjy5duqClpQV79uwR/a/q6mo0NjaKKOr+/fuRnZ2NIUOGoKqqCs3NzRgwYAAikQi2bduG8847L0EZOhQK4dNPP0VOTg769++P4uJifPzxx8jNzUXfvn1RVFSEgwcPwm63i9YSAFkfQ6FQAgnfZrPJs6Nu0IUXXoiUlBQcPHgQNpsNkyZNwquvvoq7774bLS0t2LJlC9LT05GWlgafz4f9+/ejsrISBw4cQH19PRoaGpCeno7zzz8fmzdvFsSdFb1cO8n7PFHjO6K+25xb6vqnvm9cY472DnY0Xc95T5K6Og/U76u/U9d+9Ro47kcrdDjVrdMZOoWM0SNz7UDbC1VTUyOig1wQamtr0draKmWdyZ3sebzjGSMqOlHtibvFYjH4/X75DhfgQCAg7Tc4+dRKF5/PB71eL1woAFLpwQWM6s9cwA0Gg/y/uqHxWkgYBY7omlCIktcWiUTknjhByYWgoN2hQ4cQjUYRjUblfgwGg3xf1QjhtfEe6TjxXjUaDQKBwFek5enYqr9T+Vzq4pHMvflfcY94XaoWjt/vl+v2+XzyWYqAMi1AhW+Kb/r9fuGw8PPBYDDheaop1VAoJKkSvnfUx2lvkafCNCUlQqGQ8GYo4klnUx1bkouZfub98rr4WQqAAkfeX6DNuW9qakIgEEiYLx3Z+JIDheRO6QaDAYcPH04YI5Vj5Pf7UVlZKZVJBw8exEsvvYS33noLgUBAUkk0Xp/JZEK/fv3wn//8B//6179gs9mQm5uLyy+/HLNmzYLb7YbRaERRUZEgJZmZmZg5cyays7Oh1WrhcrmwadMmOJ1OFBQUQKPR4JFHHsGYMWOg1WqxceNG3HjjjbjzzjuxYsUKpKSkoLq6GpMmTYLD4cCwYcMQiURw/fXXCz+H482x/PLLL9GnTx/k5+cjFAohGo3CYrHIHPF4PMjOzha0XKfTCSpTV1eH+vp6ZGdnIxKJyLiqSvBTp06Fx+OB0WhEfn4+Bg8ejJUrV8JutyM3N1feHWoYvfjii9izZw/0ej369+8Ph8OB7du3Y9iwYejXrx/27t2Ljz76SEQdW1tb0dzcLI7ZsQKu9kwtv1c5YcwUcEy4XnId5jui0iySVbFPBOlUBUzprHIuAm3rAK81Hm9rr0N9Ja6T/N7p5gTROtNkp4DxZVZVabkwmkwmZGZmyotNEbaCggL5fyJBAE44PdaeDo96TR6PB6mpqTCZTKipqUFGRoZUqVmtVilxBdoWbrZbiEajUoFiNptx6NAhZGRkyAQncZKLClEpIlXUCmHUxfuj82K1WpGamgqv1wuz2SxpBUbTKsrV0tKSoECr0WiQl5eHeLytmoU9criIknvA1AIXGT4fjhsASQtQ3C55ceDnuNlzM1ePwfEGTpwz802NGwgXYlYHmUwmBINB2O12qXxiWoDOENW6+c7xZ1UDh0YNnObmZnH4qRUTjUYlwrdarTIGLMt2uVzyztHh1uv1SElJSeDitLa2wufzwel0IhaLiVpwSkqK9ETTarXwer2w2WwJ6s98B/n+kMPn9/sRjUaRlpYm5+fG0dHecypyobbzANoc5uLiYnF2UlJS4Pf78fTTTwvaEAwGEQgEYDKZcMYZZ+Caa65Bz549hWMIQEQc1chdr9dj3LhxmDBhglRqcZzT09Ph9XpxxhlnwOFwYPfu3ejSpYtUqLW2topD8Oijj+K+++6D0+kUjhK1evbu3QuHwwGDwQCPx4OUlBR8+umnaGxsRE1NDTweD0KhEBobGxEIBOD3+/Gf//wHv/zlL+FwOLB3714MHDgQoVAIVqsVLS0tKCwsREVFBbZv346DBw8iMzNTuE9arRYmkwlutxvvvfcedu3ahbKysgQ9K44Fn43RaITL5UIsFsPixYvRt29fpKamYvHixaisrETPnj0BANXV1Zg3bx7sdju+/PJLVFRUYMuWLQiHwygpKYFWq8UVV1yBZ599Fp9//jluuOGGhHWmved+POO84/rDY6ll+VyzuNbw2CqqryL5J+IEqcFzLBZDIBCQdY6EeaBtrVfXMHYc4H6lrmnfhr7dybDORq3/I1OjQeCrjVpVgicdEY2mrXHq3r17UVZWJlGI3W7HsmXLcN5550Gj0YiWhqq1cjyNIZ7bYDAkQL1c4FXZ/KamJthsNpkkTU1N8Pv96Nq1KwBIVMuNntGdx+NBc3MzcnJyEs7NzYCbLTlQ2dnZ4tgRpTEajV8ZO7UnGzcPapcQXdLpdLKwq6q9AGRjBI7I/Tc0NMiCSRSB0RfRhqMpGfMZ+v1+aWPC+yQ6xUof9fNHc4a+CzvW+0en0GQyiSNIdAyAtIpg6wKiR06nEwcPHhQkgdGs2g7C6/WiuroaBw4cwIQJE2ThJtlXdZoikQi2bNmC4uJipKenyzXRWWKjV7vdLv/Hdh8ejwc7duzA2WefLQ7pxx9/jJKSEqSnpyc0j21paYHRaERNTY1Ub2VmZsLv90tJtVarTShd93q9iMfjIlaYHHAcb37zd0DifNFqtViyZAmmTJkiDkF1dTUaGhqQnZ0Nt9uNzMxM6QdYX1+P8vJylJWViXNpNpvFKVT1lZhKoRNEEnJzczNsNhs8Ho/0gFOdJbPZ/JW2E8lBFknd6s+xWFtPuYaGBglaLBYL3G434vE4MjIyAACHDx9Gnz59oNVqE5wr8o527dqF0tJSxGIx7NixAzk5ORJwNTY2imMKQNJ3DLK4DjIgo/ZSRUUFSktLpQ9iKBRCJBJBeXk5evToIW166IBEo1EsWrQIAwcORGZmpgRyfAZ8H8l9SnZGVKT3WI1a1XeMc0BV9N6/f78gc8nBFI/H8yQ7Ismp72PN/2g0elTHnmO7adMmuFwuZGdnJ1T4MbhREaXkTIWKCNN5OtUatXYiQ6eAtfcC83dGoxElJSUAIEJtra2tGDFihERv6jFOVDU3OT2jTi5Ofi7coVBIInIKPNJRCIVCEiHq9Xo0NzfD6XTKS15TU4P09HSEw2FxTFgGbLPZhMyppgiSdZI4NnRwqKlEB4QbGDdmbpYWi0VSCoz4KbkPAE1NTbKgMkpjOk/Vf0rOqasLik6nw/bt2xEMBiVtyCofKucOHDhQEBaOnVp9d7IsHj/SO8zv98NiscBoNKK8vBxz587FoEGDUFNTI81K09PT4fF40KVLF3z22We4/PLL0bVrV3Fc6VS1tLTA4XCguroa5eXlGDt2bAKR2GazIRgMSpVUPN7WE+/hhx/G7NmzsWrVKlRUVEhkX15ejsrKStx4443o1auXoKQ6nQ7r1q3D+vXrMWzYMBH9++yzz+ByuYSYSyePqs2pqalYsmQJBg0ahIyMDPz73/8WZyQvLw91dXU4ePAgunbtipkzZ8p7217/r2OZGmSw75XK6xs+fDg0Go0gI9nZ2aIAnZaWJqiAxWJBWloaevToAZvN9hUUkqXdDGLYoqSlpQVWq1XmGknXTqczAQkiYTsej0uPQKYEAQihWaPRICUlRRBAIkKsWmPTZTpaLpdLNsJAIICePXsiEAjAbrdLPzmLxSLppsLCQrmurl27wm63o6mpScRoo9EovF4vnE4nUlNTJWVqs9kSNlW+0xaLBT179hSnC2hzQtLS0tCvXz9oNG0aT6osQSwWw/Tp04WbRIFIrVaLrKwsAEdQaiAxvcS1gmnbYxkdIbUIhoridPoPHDgAs9mMzMxMuN1u6HQ6WffbU3hX53VHgiv12tnzkogX95tIJILNmzdj+vTpQmQnas7P8t+8JtVBPB2s0xk6hSyZJ8IFRO0KTifH5XLB5/MJjwhAAprT0YlAFImwrOoEAG2bo8vlQiAQwF/+8hf86le/gs1mw2WXXYYLLrgAEyZMgNFoFFXWjz/+GM8//zzy8vIwevRoeL1eHD58GPPmzcMzzzwDjUaDZ555BuFwGLNmzYJer8dzzz2HYcOGofD/1wPhvaj8ChpF55juuOuuu/Dcc8/hwQcfRGlpKWbMmJGQIlHz8eQpMMXW0tKCNWvWYObMmXIdFosFffr0kf+nk5XcNkKN+shXsVgsyMjIkN+xT1tDQ4M02lWPkSza1p79LxYTold6vV6kHFpaWmC322G1WnHBBRfAZrNh3rx5GDZsGIYPH469e/di+/btskirqFc83sZzY9RsMBjQ1NQk1Y46nQ67du1C3759ZcMOBoNYsWIF8vLyMGbMGEnRTJ48WRbalJQUPPLII8jPz0dzczN8Ph+6dOkiDufMmTNhMpkEtYjH40hPT09A/thiwmq1wmw2o6mpSRylcDiM8ePHo7i4WFKt5N8AbShEenq6cH2+jiUjjKFQSBoJ03Hh8YmyEqGJRCIwGAwSONCJVTdcFV3mv+kssOSe8h02mw1+vx8mk0mQUjokKq8tOQBqbm6WNSkcDssz4HE1Go04a0SdiPba7XZJoRNh5D2Q/MzNnmiqVquVucRAxel0JsxL9gUjr4j3ye+Sc8Q0KJ8pkRaSw9V0KNOw5CHxd3V1dbDZbDCbzQiHw5JOV0nvHX0/6Gzy3rZu3Yp9+/ahpqZGqvICgQCqqqpQU1MDvV4PvV6PkpISlJaWIjs7OwHhUdfLjgTERK/VNC73ELfbjaysLMTjcWkHY7PZxDnyer0SqJA3qDbbPd2s0xk6yXa0F7m9TZLQLxdTLlh0XIgUnYhHnky04888tt1uh9/vx5w5cxAOh+F2u+HxeLB27VrccsstWLZsGXr27In77rsP119/PVauXIn33nsP7733HsaMGYNYLIabb74Z55xzDiorK+FyubBu3TpUVFQAaJuwV111lTSFBJCQolGJ3Ix2gbYF+Y033kC/fv0QiUSwfft2PPnkk5gxY4YsrPw++Sr8rs/ng9FoRCAQwMSJE/HFF1+gsLAQL7zwAoYNGyafU5+JysVQiYIqzM3ok8+Cn8vJyRFyLp+P6qidTCMSyMWbY6WmQyn+6fF4RIiOjoTBYEBdXZ0gCgCwb98+LFy4EMXFxcLH+fDDD1FUVASPx4NoNIrly5fjiSeeQGFhIYA2RPCLL75A//79kZubizVr1qBv377wer2SyqK43Z49e3DmmWcKNL9p0ya8/PLLOO+88zB//ny0tLRg79692Lp1KzIyMqDX67Fp0yZMnToVAwcORFpaGg4fPoxXX30Vn3zyCfLy8vC73/0OvXv3xieffIJDhw6JrsyuXbswfPhwjBgxQpwQtdigo5aM2KrvENNFRFWZ8iKyoXJS6HRwk2ZKmzwT1Yg+NTc3i3NIZIznpxNLB5ibL8+tpj+YauS7SyFGpp2JoiZXiRJdYYpLrUZiWTrvz+fzweVyCeJCtLE9ykVVVRXMZjMcDkeCNAkdBnXsOF5814mqUafIZrOJw0SHNRgMCvJMPldzc7Ok+xjwJFfb0jqC+KpOUywWQ79+/TBy5Ehs2rQJu3fvhs/nE5S1qqoKt99+O4xGo/CnkpGnE023J6M4vJ6mpia8+uqr8uwcDgfeeusthEIhpKWlwWKxYPfu3SgrK8OkSZMSWkERfVN7bp4O1ukMnWRLzumqkZ2aZyZqQw+cSAShTCCxIWRHjYsE0SBGfXS64vG2nkUPP/ww1q9fj9TUVNhsNlxxxRX429/+hjVr1qC4uBj19fVCdJ04cSImT56MQCCAN998E8XFxbjtttskJz1o0CCMGDFCyNfNzc2yCcdiRxS5VRK1Wo6r0WikgWVNTQ3i8TiKi4sxf/58QQD4fZKtY7EYvF4vHA6HpCNIeiYRfcqUKUKyBY7A7DwvESCV5M7rqq2tFQeM3bgZ4XJ89+3bh6KiIhiNRvm+mn470Wf3bRidXm4MjLCZcsnIyEBpaSk2bNgAs9mMgoICfPjhhwgGgygpKYHH45EIlmhKVlYW8vPzRZOlvr4ePp8P5513HqxWKzweD9avX4/i4mLZVEkGDgQCKCwsxOOPP476+npkZWXhs88+g9lsxrXXXitolfre1tTUwOfzyXz44Q9/CAAoLi5Gjx49UFBQgJycHAwcOBAtLS1obGxEbm4urr76avz3v/9F7969MWnSJCxduhRdu3ZFdnY2vvjiCxQXF6OoqAj9+vWD1+sVhIRl1R1BX/mM+Z5xvPl9lafBTVpNSfO76hgBiRsNuVDkFJI8zPXA4XAIcZ3vNh1zOjMsXQfayLJerxcpKSnCsVLPQ/SIiCLTOQASrpFOBccgLS1NyPgcT4vFIs6fRtOmW0T0p66uTpBvBigkw7M6juchwZxcQ6Yy2RCXqUGuAeo6w7RPU1OTIFHkO6mEZrXir7m5WdZeOpy8V67HHZ3LRJI43kAbn9JoNGLWrFmIxWLweDyorq5OQO3YmJsI2ddZP9TCETp11E7SarUYOnQounfvLk7R2LFjJVPAd0YV9aRD3xHy+Klmpyft+/+Yqd6zGgGp0WByRKkSz0g+TOafdMQrVx0h8j0YibEcPRwOIxwO48wzz0yYNJdffjneffddpKSk4N5778X555+Pn/70p9i5c6dEi8899xyGDBkiXbVVqLpLly5YunQpLBYLPvzwQwCJ2jRquScnF/P2ADB9+nRs27YNV111Ff773//KYrp7925MmTIFBoMB06ZNQ3l5OQ4ePIipU6dCq9XikksuwRdffAGLxYKnn34aAwYMwL333ov8/Hy4XC6J1Dl+jJrNZrNsBvw9S6Pff/99/Otf/8I///lPPPTQQ7j77rsxd+5cLFy4EAsXLsSLL76I1157TUq26TioztXJQopUYiXHmqXKFosFvXv3xr///W+UlJQgPz8fVVVV2LhxIwYMGIBgMCjpJG5E0Wg0gTN24MAB6HQ6cS4dDocIiFKigNEn0ycDBw7ElClTMHToUCn9jsfjaGhokEU4Go3C7XbL5rx161YUFRUJAdtiscg1DB8+HEBbNE+hQ7fbjYqKCpSXlyMzMxMHDhxAz549hZfStWvXhHSKxWJJmGMngr7yb1Vnig4JU7+c80wnGgwG+S6djGSZAm7q/LfJZJKf6ZTz+um8M83B+cXUB/lyTE+p5dtMc/Fa9Hq9bOBM7QFI4ESx9JzvNgO65uZmWK1WcTa4mXNseR5WrvLeyGHiOclVVFOPyZxHOpc8rs1mE2dJ/T7TwjSucVzv+B0GC2azGampqTJPVATtRNCQZIe6ubkZGk1bQcm2bduwYMECvPDCC3jxxRdx4MABNDU1CceHVawcLz67EzF+Vw0Oea+hUAg5OTnC7auoqJAec6mpqeJwq+s0j3U6VpR1IkOngKn8E+BItZVWqxVeUGNjI+x2u0RzqqMEoN0NtSORqxotcuFiJMdoIyUlRRZEbuI0g8GAYDCIcePGoaqqCm+88QYGDhyI559/HjNmzMC6detw7bXXSvXAf//7X0ydOhWBQAAXX3wx/v73v+PXv/61nJeTkzwSLlrMyTMqcrvdKCoqwopTG+53AAAgAElEQVQVKzBnzhz88pe/xCuvvIJ//OMfKC4uxtKlS1FdXY05c+Zg3759GDNmDFasWIGWlhZceeWVMmFnzZqFUaNGYf78+dDr9diwYQOGDBmSgOgQIqf+DRdx9mzKzc3FpEmThMz56KOP4tprr8XAgQMlwmMUyZSFRqPpcGn2d21qtEknlO8OHeVu3brB7/dDq9Vi8uTJ2Lhxo0TddrsdgUAATqcTkUhEqvIqKytlI/P5fNi3bx8MBoOQtOkwc3MjehGLxbBx40ZJy/n9fpx55pkIBoNCcuUzMRgMmDJlCpYvXw6tVotevXqhvLxckCOv14tYLIbNmzcDACZOnCgVUxs2bEBpaSkyMzPx+OOPIz09HZs2bUJDQwO2bt0KoA01aG1tRVFRkYyVmjo93vxSkV/+zDFRUxx0XjjnOA7cjIlO8L1MPi+dCfW8KqpDR4TGVCg3vmRenPpeHM9UsUFeG4+pXmd70hTJn0m+L/5/MoWA5yEHrT3ey9HGib9XUVn1POT+1NXVCQdQPb96TDqsyevuiZCXVZpDeXk5Vq9eDaPRiO7du8Pv90s6MTs7GytWrMCaNWswY8YMXHDBBbKGfNOAKpmKwArjqqoq0RPT6XTw+XyoqamRwgeS5em0cvyBI47x6WKnn/v2PTCmKDQajeT0mZNn5MMUkJof5/dOZDLyeEAiX0iN+gh9rlmzRtCjWCyGTz/9FIMHDxZeSHZ2Ni6//HIsX74cN998M7xeL2bPno21a9fKoj5p0iS8/PLLuPXWW7Fo0SK4XC40NTWJcxKJRBAIBGQRZwTEyIWia4z4fT4ffv7zn+Odd95BIBDAvn37oNPp8Nprr+HJJ5/EY489Jve2YsUK3HzzzXjnnXdQW1uLxsZGaDQa9O/fHw8++CAWLlyIp59+WqLapqYmaUDJzYT3rkoYuN1u4Xp4vV6kpaWJI/Tee+9hy5YtQvrmJnQiJMvv2tS0HxFH3qPFYsH69etRUFCANWvWIBKJYM+ePZg0aRLeeecdqRB0Op0IBAJwOByoqalBdXU1tm3bhkOHDklp8759+0Tdd+TIkeJ8q+kBoheDBg3CzTffjNtuu016UVmtVimfpvNE7aOKigpBh7Zu3YqamhqsX78ee/bskcVbnRuMcvv06YOysjJMmzYNdXV16NWrF6ZNm4aioiJcf/31GDt2LHr16iWRshr1dqQRJzdYzudk9ICbIVOqaqRNET81MFE3XnXu0nguNUiiQ6+ifrwuNRhqj6fYUVPLuo+FnCV/TkVHj7ZeqRt98qbP8VSdtmQUvb1r4PeJ6KiOFqt2SSpP5iup43QsB6QjY0kEium49PR0tLS0YPr06bDb7Rg4cCBycnKQl5eHgoIC3HTTTRg4cCAKCwtlHVGrW5Od744akVZVQNVut+PQoUPYsWMH9u3bhx07dmDLli3YunUrdu3aJZwxVViW3weOXel2KtrpdbX/R01dCNqLgFRND3VB4KRsb1HsaITADQJIjML4JxqNoqysDHfccQeWLl2KvLw89OjRA88//zz+8pe/oLGxEaFQCFdeeSVuv/12jBw5EqmpqRg8eDACgQCmT5+OgoICuFwu3HvvvQiFQkhPT5dNj9okLJPXaDT46KOPUFVVhQsuuEA+4/F44HQ6RfNIr9fjmWeeQSwWww033IDS0lLs3LkTgUAAq1atwqJFizBnzhy4XC40Nzdjx44dePrpp/Hcc8/B5XIhNzcX8XgcF110Ee6++24MHz4ckUgEubm54gQYjUY8//zzGDt2LLKysmSzIlSvfo6pgYULF+Kmm26SyqORI0di0aJFIpKZmZmZwAU7WakxWjLKwdQIofGmpibU19fjkksuQZcuXRAKhXDw4EFMmDABTz31lKBIall2UVERbrnlFiE919fX45NPPsGkSZMk8h43bpw42zw/He9AIIBNmzaJErbb7cbQoUNl0aejrpb12mw29OrVC6WlpULaff/993HWWWchIyMjYbNMSUlBU1MTzjnnHDz33HOw2WwwmUzIysrC/v37sX37dhw4cACLFy9GKBTChAkTEuQfeM0dRfXUuakiI/w+nRemX8mRUSNtfk/Vg2kPoVIdLwY1nEN0flRJB/V7fB9PhHuo8t6S71c9djInjufrCHLQ3vHUn5M/l/y75M+paUY1IOE1kaNFKY6jHau959re745l5IGqyFZ9fT3MZjOWLl2K++67T9aeX/ziF7j44ouh1WpFFiHZAT1RI/KrInk6nQ5GoxFjx45FcXGxBILbt2/H+PHjRbCWqKI6hur1qFXJp4OdPlf6f9RUPlDyAsEXXBUMZOkpP6umtJJfvI6gQ8nRhLqYMj0Vj8dxww034I033sBZZ52F2tpa3Hjjjdi9e7cQDqdOnYqPPvoIo0aNAgCsXr0amZmZMBqN2LFjB5555hnpaN23b19cd911AICFCxfi//2//4devXrhjTfeQLdu3fDuu+/iT3/6E8aNGwez2SyTX6fTCeH6wIED6N+/PwwGg3T0XrhwIYYOHYoDBw5g0aJFUj594MABXH311Xj77bfx4IMPoq6uDnPnzsUjjzyCa665BkuWLMGIESNw6aWX4s9//jO0Wi2qqqrgdrsxd+5cxONxzJo1S8afz011QhsbG/Hyyy+joKAAq1evhtfrRTAYRG5uLnJycvDTn/4UCxYsSIiMT6W8OlEarVYrquORSASNjY0oLS2FTqfDD37wAyxduhRXXXUVwuEw7rnnHrz22mvSjRyAEFkLCwvlPWUZLjdlbvaNjY1wOp2yORuNRinBHzVqFC6++GKkpKRgy5YtQkivra0VtINooar3QkeBCuKtra0JbSuIflFoMT09HRs2bMDZZ58t2jhZWVn47W9/K2kBs9mcMAdP1IFtzwlQEV2mtFTeCx0Zbip8NqrzoAYv6u/aQyvoxNNx59pA4u83WT+Odq/H+11HUyjtffd4nzmacc4mI2zq97n+8b1h4Nlemozf/brBqOowkMuVmZkpYrJLly4FAHTv3l1QRHLhiJCqzu6JrinqM+eaxmtiFSzXvIaGBpl7RM/Ir+T9qmnL0ylFBnQ6Qyfd1Emk5m0JOVKQjDyH9nL7KplSneQdzVmrCzWPz7RJPB5HU1MTCgoKcMMNN+Dyyy9PkO3nQn3OOefA4XBIxQ9lAOLxOEpKSvD0009j7ty50k+MCriXX345pk6dmqAaffPNN8NoNCI7O1sWbJPJBJ/Ph1gsBofDgW7duiE1NRWpqakIBAIyqVmlQlJnIBCAzWZDOBxO6FdmMBgQCoVw4YUX4rzzzsPtt98Op9Mp+kQ5OTnIycnBgw8+iN69ewOAkL95zyQ76vV6+P1+EbUjt2jAgAGwWq0Ih8OYOHGiCEUCOGXSZCpSwYWURNVYLIbS0lKUlpaipqYGWVlZmDBhAqLRKDZv3owNGzbggw8+wLRp08RJZ0sOjj9Lk7OyshI0TeLxONLS0uQ8bPGh1WpRUFAgLWCAtqqwjRs3Yu7cueLc0PnidZNsywrFePyINgr5NLxGIkskf3fv3h1AmzLy7t27kZWVhX379qGhoQE5OTmoqanBlClTEirJTnSMOc5EgTjv2b9P5Wmp6QoiRKyMUqsqVZ6OulnT2VF5iJzP/LwaRHEMkxGXb4patudMHQ3lOdr5juWQHYu7lezwAF9dX9Xfc6w4dikpKZL+ORbqkux8nChCk6zUzLWjpaUFs2fPRlFREZqbm0Ur6rXXXsOGDRswfvx4ece/qXFceP98J1RidmtrK1wuV0J3Ar5baqDA9zb5nTodrNMZOsmmokBq7pw/WywW2WRpKqeIBD4SMvkSnkiEkMwZUhcKbvaMFqjazP5ALFMlZ4bpFaYu6DBQ9TktLQ3BYBA+n0/k/3ndOp1O+hfddtttEoFwU6STRd4IF4JwOCyQcWpqquT6ST4HjiyAHo8HdrtdynNJQExNTRWeANtEVFZWoqysDHl5eULYBSD9skik1uv1yM/PxxVXXCFtJLgJs1rohhtuEN0SNeo/2WkyNTXCn/mMs7Ozce655wIAsrKyEAgEJCIcNGgQBg0ahCuvvFLKn0mApqAfxekcDgdGjx6dEIXynWZJuMPhwOTJk5Gfny+OIp1pqnf37t0bdXV1KCgokIWWpPtLLrlEKhSZTuvZs6eUTfPeeG2E/nNzc5GdnY1YLIapU6ciNzdXHKbGxkakpqbi8OHDIsbXnhzCsSz5M2oaimR1VtkFAoGEEnIGQXSIVAdILdNXr4fnUM/d1NQEp9MpqJn6eRVdUtGFr7N+JJ+7vfs/mnXkM0dLjxFtVP8/OQWX/F21xyFRM5Wc3tzcjNTU1K8Eq8lI+jedv2obHI1Gg6KiIkyePBl6vR5FRUUJwpvTpk1DQ0MDsrKy0KtXr69c09e9Ft4/TZUQAY7wNidOnCgaS+oexGpO1Vk/He3Uwem/x8YoLpmzw0m9atUq+RyNpa3kVXBhVSs7OlJm2d5CRmn+QCAgkT3z6ERnWNJLBVe1moBaIk1NTTCbzdIWw+l0Ih5vK9e2WCxSGccWAV6vF126dIHL5ZI2BECb5ga7Navjw67oZrNZzkOnSHWEGI1TO4ROZDzeVnZLArfP55NNSKvVoqioCLm5udKXjf2pqLhKJ5AwcXZ2tkTwTAOpnKxk3aKT7QgBiS1FqM4MHFkQc3NzEQgERMFYq9Wivr5e7o8Kz42NjdLWgX9nZGQIwblPnz7isOt0OiGih0Ih6X5dWloq8gVUXG5sbAQApKenIy8vD/379xeekKp/M3bsWGlnwDTc4MGDpeiAaTQikiQqX3jhhfD5fNBq2zRVunXrBpvNhszMTBQWFsLpdGLAgAHC51Edma873ioiWF9fLxuRWq7OOVxVVQUA4mTys8cr4+ZmFo1GUVlZKchbKBQS1eRoNAq/34/m5mZxHtT1o6OWHMQlB3btffZoP7d37OP93/HSZsmcSCKRjY2N4kyozzUej2PNmjUJqcmjpR9V+zooCAM9okEAUFRUJNIBatuS1tZWZGZmYsCAATKX+Dk1oOEz6Iip5Gv+oWI3nWc6a7169UpwmnhOzlm+kzzm6YQKAZ3I0ClhnKDAEc6FyitZsGABhg8fjoyMDMyePRs2m02qkg4dOoR4PI5BgwZh/PjxEll2dKNVJw6vg1Vq1N2g80PxQsKgdrtdlHNVfgNLrNnUkpNV7cfE45CTFI/HRQyxS5cuMulaW1sFhuVioaodE52hM8lyYrW7s4qgqVEj9V34WeqzJIuP8R6SeSO8H/bo0Wg0Quxlp3OSNBlFqWmpU8U4Jnq9/ivtJuLxIx3hKW3gcDjQ0tIibSTi8ThsNttX5PjVBV51IPiux2IxcZxUUi8/Z7FYRGBRXViZbqN6MdNzHGO+v2wToSIdsVgs4b0mH43vUGtrq7znqp4NkU8+w+NtjOrY8lwqmhSJRLBv3z4sWrQIdrsdRqNReuhR6dhkMmHbtm244YYbUFJSIhsOj8Ex4988F9EkrbatOpO9rbp27Yr6+nocOnQI+/fvh8/nQzweR/fu3VFWVvaVhsqqqShIsiQE08cqatYeipV8nOTrTz5XMrqk0SRqonF8k52i5OtTxyoajYpQJ9Wk2XaDx41Go3juuecwYsQI2egZHCST5tVrby8111FTA2G1spLoFNe3aDSa0IMtmQCu3nNHkCv1fVK/z3ddVajm55MDueRx4XgkH/NUt05n6BQwQrQABLql4CE3H6DtZf/ss8/w0ksvIR5vE0XkZxlJJy80x7PkycKIOZmomfwdfk+NYul0qAuzGrG0ly5IPl6yJZND1c/z/1S+BT93LKdDjYJ4zer1Jf+swtDtHVe91+R7bC9NcroYr5VogfrMVEtGA9TvH4sXpcLwx/tZHcdkMqv6OY75iZDUj8aZUa8l+Zo7au2hJBwXk8kEk8mEX/ziF4jFYtI0tn///igvL8fWrVuRn5+P7OxsOR6dT5/PJ5wrFdFg0UM4HMaCBQvEsa+oqEBDQwPS0tIQDocxadIk9OvXT7iI9fX14rQTMb333nvxwAMPiO6OymECIGlTOhNsikwnmLwSOkMNDQ3IzMzExRdfjH/84x+wWq24//77MW7cOEmjqoRddYNV+X+8D6ZoTCYTAoGAnI8tMvj9QCAg/zYYDNi9ezc2btyIa665BgBE5JIE84qKCgwfPhypqamorq5Gdna2BJmxWFsfPKaSqZmVrP/0dZyAZKdOfY/V9y6ZK/Zt2um6Vn0bduqEp99jU1VW09LS0NDQAIvFAo/Hg3nz5mHHjh14/fXXMWfOHLjdbixfvhzvvPMOPvroIyxatAgPPfQQvvzyy4Q2Fh3N3bYHrbJK4GifVzdF1fFJ/gztaHB5Rzaq5EWgvUWhvQUh+XftQcfqpnus6z0aEtCeQ8Tfq+OUvBmebsb7ONrzOhZSot578p8TvYbj/RtAuwUGJ3KO9t7Tb/L8kr9DR4GIFlEIAPB4PCIY6Xa7AQButxsHDx4UKQZVjgJAwu9JkmZD4quuugoFBQW4/vrrMWXKFEQiEdxyyy2ora2V4geTyYRgMAiXy4XGxkbhuPl8PmzZsgWLFy+WVE44HIbH4xGUwGq1SjsPna5NnbmhoUGuQ6vVwu/3S2rd5XJh9erV8r3a2lo8/PDDOPvsswV9pOOiVgXW1NRAoznS/NVut0Oj0aC+vl7Gg04REV9eF9O7dPRaWlqwYMECjB8/XnTGWAzh8Xjwhz/8AW+99Ra2b9+OBQsWYOrUqdi7dy/uuusuPPnkk5gzZw6effZZvPHGG6Kzo6aHVHL8131f+Cd5vrU3B481vzp6/vac9eR169uYw6e6dSJDp4CpEUBLSwscDgfC4TAcDgcmTJiAl156CVdffTU0Gg02b96M7t27Iz09Hddeey2eeuopnH322bDZbFJ+zHQPcGIT8kTIjsmR+tEg4uRjtgflHu0c7V3f0a5b/U57P7fHjUq+vqMRUNs7X3sR4P+1xYHWHhn2eO/XiUSsx3p+xyLnHuv8ydd7NFMh/+Tjq/PyeNfcUWPQQ6fN6XSie/fu+PTTT7F//37MmDEDH3zwgehp9ejRQxwftrKgc0LUh/wfNe3MtiWhUAjr169HeXk5rrnmGixatAi5ubnwer2ora1FIBDAli1bcMEFFyAUCgk6cvDgQdxxxx344osvpDu5ysFjFWAoFBL9L71eL3w6Fjm0trYiLS1NSNx1dXU4fPgwdDod0tLSEIlEYDAYREeMThCV7nU6HbKzs3HgwAH5fzpy7GNGSQSOLRXfmQ51u92Cxnk8HmzevBmFhYXw+XzyXOiA3Xnnnfjb3/6G3/zmN8jPz8f777+P9PR0VFRU4LHHHoPf78f69esT0ut8ruo6eDrZ6ZTK+i6tExk6BYyLPieSWrLIUuF33nlHSrh79uwprQpyc3MFnlZJbx2dlGq5LU2dHMeaKOqG0B4ycKzoITnNcbSIoyMTNTliSv5ZRTbau8ajXW97zpq6USZ/L9npOl0XmWOhI0f7zLEczuPZsZ7f0c6t/k7diE7U2qvEOVpkrtrXjYy5wZMs7Xa7MWHCBPzzn//E5MmTUVhYiLq6Oqxbtw69evWS/mWBQCAhnR4KhaQNA0nqbI8SCoXgcrnwwQcfIB6PY+3atdDpdNi0aRM0Gg2CwSCqqqqwevVqzJ07F3a7HR6PRwoHduzYAYvFgoceeghDhw6F0WjEL37xC+Hd7dmzB263GxkZGcjMzMS///1vPPvss7DZbLjmmmuQkpKC7t27480334TD4UA8HsdDDz0EjUaDpUuXolu3bggGg1i1ahXMZjMWLlwIp9MJj8eDH//4xzCZTOjSpQusVitWrVqFe++9F/3798eyZctgNpsxa9YsrFixAgaDAQ888ICkyf74xz/CZDLhnnvuEUfn4MGDUpRB52jChAlS7Uqeo5oK/uSTT5CZmYnt27fDZrNJ4Qd7qsXjcXz55Zfw+/2C8qkK43wvOlLAcjw72nv9dd/3Y53n+26dztBJNhJMKZnPEmV2Z168eLFEPG+++SZSU1Px9ttvY+vWrTCZTJg7dy5WrVolJZjAEcJzR6w9p+l4m9qxNoKOTNIT2USO56x8E+vIAnA8x+BY18dzfNsL13dhR3MSO3rd7d37/ypCPtr7eCpH6CzzV1WnqZE1dOhQuN1uZGVloa6uTjZhjeaIzIXRaITf75fegB6PR9AP8leCwSDS0tKQl5cnfQ3pOAwdOhTjx49HYWEhzjrrLFgsFni9XmRnZ6Nv375IT09HWVkZioqKYLFYMHfuXDQ3N+Odd97Bu+++i4yMDKxevRopKSkoKyvDz372MwDAE088gZaWFvz617/G4cOH4fP5MG/ePGnxMH78eLjdbthsNowYMQJ33XUXxo4di0gkgq1bt8JisYgo6hNPPIGJEyfi4YcfhtfrhcViQVNTE1599VXE43Hs3bsXs2fPhtvthslkwrx58xCJRHD11VcLIT4/P18QrJqaGuFINTU1AWhL/RFh02g02L17NwoKCmAymdDQ0IBx48YBgFTjaTQaKRIhkZnrc/Jc+bpFEsko04muwZ329azTGTrJpvJWGAGyRHznzp2YMmUKUlNTcdFFF6GoqAihUAgjR47EqFGjkJqaittuuw2XXXaZOFCEl1nyfTw71ibSEafmeKkrdWIf73gn8tlvYu0hOMf6+duw03XhSh6XbxLtJj/fjozx8Z6Tat+Gc/xdO608PjvK9+/fH6tWrcL555+P1atXQ6fTYefOnbjgggvw1ltvSXdwKkUT+WE6HGgrfXY4HCLOZzQaEYvF0K9fPzQ1NSEej6OmpgZjxoxBWVkZzGYzMjMzE8qy7XY7TCYTDh8+LOPw6KOPiohmQ0MDfv/73+Occ84RPSlW4fXr1w8mk0kEVe+//37cfvvtyMjIgN1ux969e3HOOefAarWisLBQpEBYMv7JJ5/A7XbjrLPOwqBBg9CrVy9ceeWVKCsrS2jOPGDAADgcDnEUCwsLYTKZhOO4YMECzJkzB+vWrRMUi1IbRqMRWVlZ0iza5XKJ1pnD4RB5jNraWowcORLRaDRBUV+j0Ujajw2kw+HwV1Dnb+MdOhXWilM9ePsurNMZOkWMm4zJZEJ1dTVMJpM0QvV4PPD5fOjXrx/0ej22bduG999/H+FwGPPmzcNjjz0mFSRqRYhaCt4ROx4PIjn6aQ9Vag85ae/f7dnRUmXftn2dc3QEqm5vITzdI7jjpRXbs2PxwE70GR/vfTnac/k69l08q+S0KtNkDIL27NmD8vJyDBs2DOeffz527dqFyspKTJw4EevWrZN3ioRgr9eLV155BRs3bhSyMwnLRIVU3SC3242ePXuiZ8+eeOWVV1BQUIBwOIxYLIZgMCg6XUzD8Vo51/V6PTweD7Kzs3Hddddh+fLl6Natm/QkpF6UTqcTJOqyyy7Df/7zHzQ1NaG1tRX5+fl47733cPjwYXz55ZcoKChAPN7Wzy4cDiMjIwM5OTmS1qusrERjYyNGjx4No9GIYDAoPKBIJCJpQTo7/LmwsBC33XYbNBoNPvzwQ1RVVck4E4HLyclB3759BUkD2vhJRJ2GDRsGv98vfQ/ZSNrlciEcDiMejyMrKwsmkwlGo1HGjQEo36FvmiJrLw2svlPfprNyuq9R35Z1OkMn2fgSqrLsbF0wc+ZMUVOm8FUkEkFhYSH69euHOXPmYOzYsbj22mul1QNF546F2qimkkRZmZF8bern2uPzcHJSH4awM3CkEax6Pfx/kj7Vz6rGa1GJosnXrt6jeqxwOPyVY8Xj8QTRMPX46sLYHgdIo9EkHFP9vcq7am/MVYSO96Be68k29dmpQoZA4pgfjT+lakIBR1IJ37Z1NBV3Ki3syfOb7zI1ZJxOJ84991zEYjGMHDkSX375JWbOnAmDwYBZs2bJe0f0pq6uDvPnz8d7770nG7Df75eydBKS9Xo9NmzYgKlTp8Ln86G6uhp9+/bF7Nmz8aMf/QjxeFz4PPF4W8ud7t27w2w2IzU1VZwkOlmjR4/GRRddhNdffx1//etfEYvFUFZWBo/Hg7vvvhterxdZWVkYOXIkbrvtNixatAgvvPACdu3ahVmzZmHXrl3o1asX1q9fj3nz5uGvf/0r3nnnHTzxxBMYMWIEPB4P8vLycOutt8LpdCItLQ0jRoxAVVUV/vjHP0Kr1aJHjx646KKLAAADBw7ElClTYDKZMG3aNNTU1OCZZ56B3W7HK6+8grKyMmRkZIgDw+eg1Wpx3XXXYdGiRQn96gBIn7xBgwbB6XSif//++NWvfoWGhgY0NzfjxRdfxJ///GesW7cO1dXVollFDSp17VSlGr6Nd+h46fhvYkfjQX7frLOa7BQxOg3kDdGhaWlpETFCaohs2LABaWlpogwcCoWQkZGB8ePHywRvD7Vpz5I/Q6eB8DmrS1RHR6/Xi8gaBem4ELC6g5wGm82GQCAgTl1yU81AICDEQ54fOEKiJT9CLUVmR2lVAIyS9TwHe09ZLBYhoXJhp7AdU4kUbiTnQh0bRn1sx5HcYToajcLr9SIlJUWgefXeea1U/eXzOVVEF0keVTdtXjt5GlT6pt5VKBQSBFItLVYX02Ttp++zqfOE4pUMWsxms6ieazQajBkzBgCwadMmrF69GnV1dQlrQXZ2Nn71q1+htLQU8XhcjsHzcNxjsRi6d++ODz74AGvXrsVZZ50Fk8mE3r1744wzzpAAICsrCzqdDpmZmXC73QmCj0DbHLBYLFi7dq3cT3JwA0B6aq1bt+4r9x+Px/Hmm2/Kz08++aSsH2xR09TUhIqKCqxduxajR49GMBjEhx9+iPr6etx666248847EwQA6WxoNEcEFe+++27ce++9EvTo9XrYbDZEo1EZo3A4jLy8PJx11lnYv38/srOzYbFY0NjYCK/Xi23btqG1tRXXXHMNfD4fRo8eDb/fj9GjR+OKK65Ac3MzDow6FagAACAASURBVB48KONMwVCV39OJtJye1ukMnWTjJKJOCI2bs16vx5QpU2Qy33TTTcjNzYXVahUng5UTalosuTfPsc7fXmqHKBCdiGAwCJvNJosYtYxWrlyJ3r17o2vXrgDaWnGwhNbv98NsNsNqtaKiogI6nQ75+fmijEtHj44MF3f1utR2HwBE7ZpjFAwGkZqamrA4szeYxWJBMBhEJBKB0+kUrgU5BoTH1aaydKKam5uRnp4uOi7xeFw6oasKuKFQSBrXUpitqqoKOTk58gzUztTq801Wsz0Zxnvhe0hkobW1VUqpV65ciaFDh4r+TWZmpnwXgGxobM/C++VYfd9NRVRV9XSr1YrBgweLgJ/P5xPF8379+qFv376orq5G9+7dZQ6kpKSgtLQ0oRJK1SlTVZRLS0vRt29fdOvWDXl5eQgEAsjLywPQNr9SU1MxYMAAAEe0zgBI6Xpyry5yZsiXIRKtVrGqwQzRQc5hvhNcQ+LxuDjeNpsNqampGDVqFMLhMEpKSnD77bdjwoQJANo0mMiLMplM8r7yOimySEdJnVtqgMN7KygoQF1dnajIs4fd5MmTE5Tu2TJoypQpMBqNMBgMKCgokHYwajDQ6QSd3ta5Up0ipsK4yVHXlClTALShRyNGjIBWqxXnxGAwIDMzMwG5UfvEHM/ag0hVMxgMaG5uxo4dO7Bv3z7MmDEjQQtk69atGDBggBAdqYnidrvxr3/9Cz/+8Y9RWVmJcePG4aGHHkKfPn0wZswY0Q3p06cPvF6vaI5w82T6SRWQ5MLl8XhgNpuh0Whkw6ajwnQCU1p6vV6cRG4ozc3N0tSTeilsNwK0NYS12+0JJbds9aHystiuw+/3IxKJoLm5GQ6HAzk5OWhsbJRqk1AoJEJxvIZTBRkCvkpsptpwKBSC1+tFKBTCZ599ht69e8PhcGDXrl3YuHEjotEoHA4HevXqhbKyMnlefIan0j2eLFNb0agIHN+pkpIS+azaiJi6NyzrJhoHtPFeGDwRYVLRGjq1REX69esnc8VkMglyGo1GMWTIEPmO2uOKjotOp5MKLF43AFGiZgCgNtels6M6wvy3isaytQTb15SUlIimEblQ6vvEvn8AhCvE/+PYJCNGACQg4Zjzvrp27Zqg78bejnq9Ho2NjTCbzeJYFRUVwev1wmq1yrjSgUx+zzsR0dPTOlerk2ycNIxGOIGJgKgQr8pPUZudqkbtEaDjGj3q59UGgC0tLbK45eTkwOVy4YsvvpDUVmtrK7xeLzwej0RlAFBdXY2//e1vOOusszB//nxoNBo88sgjKCkpgdvtxubNm+H3+xMiOTobQGIfHLVxJCNSp9OJ5cuXw+FwoLy8HDU1NbBYLLDb7SI+ySjOYDBIGW1qair27t0Lp9OJpUuXorW1FX6/HykpKcK3CIVC0hy0rq4OQBvSw3Hm4k+InC0CqEdChd4rrrgCf/rTnxCNRmG32xEIBMSRIuL1dZt9fpvGxZwbK6N9OrqrV6/GG2+8gc8++wxLlizB73//e2zatAkDBgzA5MmTYbVaUV1dDa/XKwgfZR46naFE0jiRHACSLrNYLPJ7tc+ayWRCKBSS36empoqzYrPZpGAiuRO9SoKOx+OyhlCHiB3GAUgfP1Z30alS5x/QhpAkqyurbUCIYqvOUXv8PSI5KsrLAMdqtQr/higrU1AA4HA4EiRDiLCpvQ9VPpZKN+C98HpTUlJkzqtNclWUPS0tTcjhwWBQjsf74riq46IirJ12+lnnanWKmFpxpS5InHT8v1gsBp/P9xV9InVitiekeDRLJs3xj+qgNDc3o6ioCJMmTULv3r0FpjabzcjOzhbuT0VFBcLhMD755BPcdttt6N69O7p06YL8/HwMGTIEP/jBD5CXlwe3240+ffogLy8PWq32KzwaRnesOOF1MrqLxWL49NNPMXXqVGzYsAFZWVnC3fH5fOI8hkIhNDc3S3RdU1ODkpISLFq0CNFoFPX19dJUls6Z2WwWBfCcnBwEg0Hk5OQgGo2ioaEBfr8fy5cvl/Gx2WyyKQWDQTidTlRXVyMUCmH+/PmykQBHei2pEevJNuqxAEc6aBsMBpjNZgwaNAiXXHIJTCYTbrnlFgwaNAj9+vWDVqvFoUOH4HK5JEWWmpoqTVrVVOb33VQkCDiCGjD9rKbD+V4Eg8EEpCIUCsm8VlNi6mafbFShZxUV1wsGGHSyKNiq0+mkrQavNRKJiL6O2rmdP6t/q+gNz8+5y/dC5U2p8zoUCsl1M93q8/mg1WqFw8TKNK5tKr+S76/RaJRUuFoMwjFWif1cX1QHR+1nxt9xbut0OhFcVJsPc1w6HaDT3zqdoVPE1MWFOX+mfgDIAsLu1upEZ9SXvGB1tKJHJf8RIuef6upqbNy4EYsXL8bMmTPFGfj73/+OhQsXYtWqVXj33XexcOFCPPzww1iyZAmGDh2K9PR0PPTQQ+jZsycqKirQ2tqKDRs2wGq1YuvWrUL8JPGS3B6aGmkyCqVqL6X2Z8yYgW3btiEYDMJgMMBms0l6i+XDZrNZUmFZWVnQaDRwOp0IBoPyc0tLC9LT01FTUwMAqK2tFYREo9Ggrq4ORqMRaWlpCIVCeOGFF1BVVSXXGI1GE5ywlStX4oknnkD37t2xf/9+NDQ0wGq1ygKtRqQn28iJ4vvU0NCAYDCIhoYG6PV61NXVYfjw4WhtbcW+ffuQm5srm6fZbIbdbkc8HhenCIBE9N+GAu/pbkQpkqv1VE4ekMjdY5UlHRp1TtOJUkVW+X3gyDqi9sbjHCAqwxJ1dRNX21cARxwDOgB0yACIdg/PqaLTdIKJKANHqil5zapGEt8jolNEFK1WK7TatuauKSkpcDqdCWkxph2ZGue1qIEQAyf1+liiHwqFxJnh2JPz1tTUlMCTooQBAEGLWJRxLCfo2yx/77Tv3jqdoVPA1NJmtTKB0C4hXZWrws8yd9/c3CxRYHuL1NEsmfSnVkiwr9DYsWNxzjnnIBaLweFwYPLkyZg5cyamTp2Kc845B5MmTcKMGTPw7LPPYvLkyUhPT8euXbuE17Nnzx7odDpUVlbiwIEDaGpqksWFi7XFYpGFjNfPDUAld7rdbmzduhVnnHEGBg4ciD/84Q9yrD179kCj0eDBBx/EU089hbfffhs7d+7ElVdeCb1ejzvvvBPhcBgtLS3wer0477zzYLVaUVVVhVgshs8++wwajQY9evQQ4bYlS5YgJycHd911F/bv348LL7wQn3/+Obp27YrHH38cer0ea9asEccqEolg7969OPPMMzFgwABpIQBAol2iJ6fCYsnomCkEl8sFq9WKtLQ07N+/H2+//TZ69+6NBQsWYPPmzcLbWLlyJZ566imsX78eHo8nYVPhMU+FNODJNj5vjrGKANMxUdNWra2tsFqtQlamQ5MscaDRaCRVpLYUYbo3EomI8xGPx2VT5+d5TnJ36Khz/VF5gTwXiw5IQk5O8avBF8/BCspYLCYVl3QiIpGIoFxEUCkwyfSZy+UC0OZUEqUCkBBY8P5V1EcdG/5OTf+xcEIddwaWrC4lUsrv8FnxHhis8g/RNlonWnR6WaczdAqYWlrOjYQRVnNzM8LhMAKBgCx0qrPE72u1WolaaB3djNSInqXVqiPGRae1tVWiQv5/bW2tLLLM+/t8PhQXF8NoNKK8vBx2ux27du2Cy+USYqfFYhElW943nblk7gN/19raivT0dLz33nsYPnw4MjMzceONN+Lzzz9HXV0dSktLsWjRIlRVVeHSSy/F9OnT8cILL+AnP/kJamtrsX79evh8PoTDYezatQtLly7Fvffeiy1btqCyshK/+93vUFdXh5UrV+Luu++G2+3GH/7wBwSDQUybNg0FBQVYtmyZEF3vuOMOGYva2loAwOHDh1FYWIiWlhZccsklWLx4MaxWK9xut6BWfK5cLNvT8vlfORJE4xhF83exWAwHDhzAjBkz0L9/f1x11VW4//77MXv2bIwfPx6//e1vcfvtt+Paa6/FiBEjElKzKlm20xKNiCORGTobyWXatHA4DJPJlOBccH3gz0wfs+KRzUyJ7KgaW5xX3OhVbSg6XSr5ODndyZ+TydF0EtSCDK5R5AXyfmgqB5IpQzpvPBYRHBKZVd6SyklTuTrqMflZop8caxLPeU18bynwSEeV40CEKTlFFolE5Dgcm1MhyOm0E7fO1eoUMLUElRCuXq8XxIQlt6peD3AERVIrTdR8/9ct3SYJm6kO9jQiL4lRGyMqahHR7HY7tm/fLgquQBshsaGhQRbtcDgMn88nUDq7VtNJSElJkeoyVo4AbejKqlWrcM8998g1FhcXY+DAgQgEAtDr9SgqKkJeXh40Gg3+8pe/YNasWcjIyBBF33A4jLPOOguxWAzZ2dmoqqqC1+vFBx98gK5duyIcDot0wZ/+9Ce8/vrr2LNnDwYPHiyKvh6PB3a7HWazGX369IHNZgMAfP7557jllltwxx13oKGhAUBbs0g2p2SUzHFgipDOodVqTSBrftcOBTdn8iJYxROJROD1evGPf/wDOTk52L9/P95//3106dIFs2bNwtixY+Vd7d27N/Lz8xEKhZCSkgKtVpugVfN9NzVtTR4MANmQuXm3J7+gEpJVmYfW1laZ82olGNNARF44L/1+P+x2e8KcUtOZ5Caqml4dIQOrJfjJZfcsZCDiw/tpbGwUJ00tkCBao6LkRIxUB0gl56upP7UAg+fid9WxJZKkCtQyGOA6Q6eMY2IwGBJ6mPE8vC6iSskFKZ12+linM3QKmKpbQ8IyJyVhcxWdiUQisunw+yQ70ln6OpU8nMSqZgiJkEzH2Ww2PP/88xg4cCAGDBggn0lJSUFTUxNSU1NRW1uL/Px8XHbZZSgvL4fL5UL37t1x+PBh6HQ6jB07FgCwY8cOETXbuXMntm7dimuvvVY4NVyYzWYzWlpa0NjYiO3bt+O6667Dq6++CqvVCq/XC4fDgenTp0tTRnbfdrvdGDx4MDZv3gyTyYTc3FxoNG1CcywfV8eX3cOzsrJE1yQrKwuDBw/GsmXLMH/+fJx55pnYu3evoEM+nw+7du2SY2/atAlVVVUIhULIzs7Gs88+i2eeeQaPPvqoVAitXr0atbW10qHbbrfD6/UiNTVVNrDkBfy7Mp6PaRamKYAjkg6HDx9GZmYmCgoKMG/ePNx0003IysrCwIEDEwiwKvmWHdRPBS2lk2lqhZFKHladIgBSwUf+H58FkRqVC8RUL1NPABJQ1paWFmlRQYFRvlv8PIVBU1NTE9AP4IiERUeMHCbVoaATAkDIzJTDANoCI5amM9VEYjIlBTgWgUAgAamhA6ISx9XAjLzCQCAgXCs6gJzvFFwFjiBifE5qaT7HiuPBtY5BjCpwyetSHaHONNnpZZ3O0Ek2tSJCTZHp9Xr4fD7Z2JuamkQBWBVuUxcRte3DiSgAJ0cy6kLDCMvn8yE1NRUvvPACrrzyShgMBuzevVsk7Ovq6pCRkYHW1lbs3r0bhw4dgsFgwLZt2zBo0CAcPHgQO3bsgN1uh9vthtVqRWNjo4j4rVixAg888ADOP/985ObmJix8KSkp8Pv9OHDgACZNmiQ/19bWYu3atdBoNOjWrRvmzJmDBx54AD6fD7m5ucJjmjlzJm6++WaMGzcOd955J84++2xoNBrcd999eOyxx6DX67FixQrMnDkT2dnZ0Gg0mDlzJi699FK8//77ePzxxzF27Fg8++yzsFqt+Oijj/DYY4+JmOO0adPgdrsF2h8+fDjOPfdcVFVV4YEHHoDH40FlZSX++c9/orW1FZ9++ikefvhhlJSUYMSIEQCOpC1UuYH/han8DW7YqrZMRUUFtm3bBrvdjosvvhgvvfQSfvjDH+LNN9/Ezp07UVZWht69ewNoQx/Yw0kV4vu+W/ImmYz4UZ2c6CLbazA9RqPOjUajkaDH7/fLGkGHgG001JSr2u2eSCSvQafTwev1wm63C0oEdJzzwkBNrdhSidFcz3Q6Hfx+v6CfrFrkNXIOUIKCyE2yKjydRDVFRcfJZrNJ5RcRJCJqQCLapo4t9dni8bgorwNH5AfovJJYzXHnWkx07lSoEO20r2edztBJtuSSWwBfmfzxeBxOp1MiEIqCORwORKNRVFVVoaioSByT5Dz9iRijPPVvHmvIkCGYPn06GhoakJWVhZKSEixZsgQ6nQ4ul0u6Vg8YMAB+vx/BYBCjRo3C5MmTEY1G4ff74XA4MGbMGFGOphN4xRVXIC0tDenp6QCOaJvQUTSbzejevbukEIG2XkKXXHJJQoXODTfckNCeoLS0FCtXrgSQSILk4nj//ffLQh2NRqX5JG38+PH4zW9+k5Daqq2thcvlQiAQwKxZs5CVlYVYLCYRKOUPUlNTsX37duFKcaO6/vrrodVqMWLECNks2qu8Usny35XxnhjxVlVVITc3F0ajEcuXL4fP58OQIUNQUFCAUCgkG/fEiRNRVVWFuXPnYsiQIbjkkktEcJM8s2Ry/vfRVFSH6Ss6MnSKVJSSzggdyYaGBlgsFhiNRthsNuGokV/DyjKOuTr/AUg1GB0g4IhgosViEYeiublZBEzVazuetYdger1eSY8zJWez2URtmgFOY2MjnE4nampqRABVJSlTS4nIkSopQMRYncsGg0GqOolOESkiSqkWnzCdpopF8vx0HulMkW+lOqlqTzIiR7y2ZPSq005963SGTrKpmwWdF05uKimzRQQnNtWnCUEXFRUJR+NEHSG1LJV5fxIpmc8nOfqCCy4QgcGDBw8iKysLl156qRCDuZju3r1bGi3yOgOBAC6++GLs27cPGk2bGm59fT2oWk2uDbkM1D/h4k6hNKCtooyLJzWOkvVOGhoaJNImsZwbCaNARolerxexWFvTRTqihw8fht1ul4WPHAKdTof09HRJS3Tp0kWgeG4qer1exsJqtSISicgGWFFRAb/fj5/+9KcAjvCzSJRl+uB/hQ7xPNwsc3NzEQgEEIlEMHr0aKkiAtoc1JkzZwqa1KNHD/zmN7+RMVJ5G+FwWJzSTjtSGEG+D+dcIBBIGGOVhEtldhWtYAqd7xTL5nksvjtEatg3j1w5FifodEe6zHM+fh3nW+UKkUPmcrlQV1eHtLQ0QWmAI3OTqW0qtGdkZEiKlalk8glNJpM4USzvJxJG9JKBiMViEfQGQEIasrm5WRzM2tpaUe2ns6oWo1AtnhpPZrNZNIz4jqvpZABS/QckFiN02uljndVkp4CpmiystuDmy3TXyy+/DABS5so8PNWS2acr+bgdMZ6bCzIRIf5MByUvL08EH/Pz86VvD50OpgB69uyJYcOGJTR4ZQRYXFwsEWx6err0FRs1apTA+OwZRridzVlpRIIY9ZpMJtEgMRgMaGxshMvlEoE5jovX6xUEjg5IOByW7uHcIMLhMHJzc0URt6mpSdI+bIxLsUij0YiamhqYTCbpHdXQ0IBYLIZQKCSoC5GhwsJCZGVlwWq1IhgMCuGUbT1UVd7/BapCZ5eogdfrhcFgQFpamowvK/38fj8uuugi+P3+BAeJz5l6LOSsdJbWtxlTvnzvWCFKlCgUCsHj8chYe71eeS/JaeG7RkdArfjiMW02G4xGowQzapm81WqVTZzVZhRa5BxSFZxPxBFXK6zo5O3fvx/V1dXiGCxbtgyNjY0J2l9arRaNjY0SLPF6IpEIHA6HIC+ffPKJoMMmkymhshZAAhcrGo3i4MGDopIPHFFZj8ViqK2txccffwwAEmQBR5xQFg5s3/7/sffmYVJVd/7/q7qWrq6994UGmn1HlEUhIjiiKKKCIy4ZF9DEZNSMC2a+JjMmmviMZuIkY+I8TuISo2KCcQLBICLiEoS4sMsq0Cy9793VtVd11++P/n0Op8vuppEd7vt5+oGqusu59557zvt8lvdnO4ASfQSUxamiogJA3UMhUkZa/ZkNwzJ0GkB/oeCwJUMsH01NTXzwwQcsWLCAiooKvF4vH3/8sbJu1NbWcttttwGHX3zoXRC1EB8hCbrAm0BW+WK+lkFPhAzFKhUMBnE4HKpAa2o6sFhL/H4/2dnZJJMdqtD5+fnKxSJBiqk1rsSfH4lEyM/PVxNHQ0MDubm5qqwGoOIFhFiIlUkvaRAOh3G5XGqiEteWWLLa29tVxXnZTiYouT5x/eXn5wMdpDEcDpOXl0csFlP3TOK9ZHLKzc1VhE8mQZnopD+cjEwygS5g5/F4SCQS1NXV4fV6VQC9uA6rq6spKCggkUgQDAaVWrdY2eQZGMHTh6Fr+IigYCwWIxQKEY/H8fl8ynrS1tbWqY6dvDtiAZV9xTIh4oTiKpesMQkUluKmdXV19O3bV73nInGxfv16RdD1jK3eZkLpQdxiYfroo49oa2ujrKyMzMxM2traWLt2LcOGDaOwsFC5raxWK5WVlSxdupQLLriAL7/8kmXLlnHTTTdRXFzMwIEDOXDgAO+88w7Dhw/H4/Gwfv16li1bRklJCXl5eVRWVpKTk4PJZKK6upr8/HzKysqYOXMmI0aMUOOVLNjq6+vZtGkTV1xxhQo50Pt3MBiktLSUdevWkZmZyZ49e9i4caOyHGdkZLBlyxZuvvlmJkyY0MnFLQRPD8I2cObAsAydYuiB0OISEy0hm83GL3/5S1asWIHNZuNXv/oV//Zv/8auXbt4+eWXGTt2LH369OHNN98EOtLOdaLSm5dRyEdqW4RIJJNJNUFKiqy4hYLBYCf9DXGLOBwOFeioF/0Uc724/9rb28nLy1Nmbl02X7KU9FpOMjGEw2ECgQCtra1kZWUp07lMOhIDJIOUtF8mFzgcNyGTlMlkwuv1qv3EKiWrZBGHlHOJK0JIjpjPPR6PiuUQkTiv19spU0XPRPF6vfh8vk4u0pOVSSaQLEWx7KWlpZGbm6v6hZ5Bk5ub28kyJ5lRqS4x2edch56lpMf6SI28vLw89uzZo94H0ayaOnUq2dnZfPjhh/zud79TCusmk4ns7GwefvhhPv74YwDKy8uZNm0a6enprFy5EkBZOQEWLlzIuHHjeO6559RCQH/n33777U7FWOV9kPdFnqNuOZJ99YWTjDc///nPiUQi1NTUKAuoFPnVNX3C4TC5ubmsWrWKnJwc9u7dy3e+8x2mT5/Os88+i8vlYs+ePTzwwAOqXtvQoUPJy8vjrrvuYs6cORQWFjJhwgSuvfZabr/9dlVTTLLBdPkAUZqX88s1+v1+JVL56aefKut7UVERF154IQ8++CALFy5k/vz5zJ07l7y8PHJzc4HD5UckHjBVXNPAmQPDMnSKoa/U9LRXccX8y7/8Cxs2bCA/P59LLrlEKSLHYjFyc3PJzc1Vg5WsbvSsjqOZVGU/sRDp36WudiQYUR8MUy1SekC4PnDqn/VMOv1YUtm9qxgGPWiyt+4kfWLWt5eVo47UVNveHluOI5Y+XeStqzaeTgOm/uxT2yWfdTeIIPVZCwwi1AGd3Is1pKWlhWHDhlFdXc3gwYN55513uP/++5WF8tNPP2XdunWsWLGCSy+9VFlShgwZwsyZMzl48CA/+9nPuOqqq6ioqFCE6tZbb2Xx4sXccMMNakETiUR47rnneO655/jOd75Dc3NzJzI/ceJE/v73v7N27VpmzJgBoCxOcl49qFt/J1LfQ1kQFBQUUFdXh9/v5+c//zlDhw6lsbGRv/zlLypGZ+fOnYwbN46bb75Z9R2xjr355pskk0l++tOfYjKZqKioYP369bzyyiskk0mCwSCvvfYad955J3V1dWzevJmioiJCoRA7d+4kEomoRIz9+/fz7LPPMmjQIOXWKi0t5Xe/+526B88//zzvvvsuFouFHTt2MGzYMK655ho2btyI2WwmNzeXjIwMmpubGTBggMqOk0VNaqKJ3JvT6f02cGQYZOgUQ6ws8hK1tbUpTY709HSqqqqora2lpKQEq9XKK6+8wjXXXKOKpcpAG4lElN9brBq9JUJdEYWu9DL0iV1WV3INOrojF/rv+jbdraS6C+bUM3R6i+4Gpp6+7+1g1h1JSL2XX7eNJxpHe609fT7S9+cahFSLpTeRSChxUZ/Px4IFC/jxj3/M3XffrTKUVq1axV133aWIRigUora2lsmTJ1NRUUH//v15+umnaWxs5MUXX+Tf//3fAcjPz6eiooKPPvqIadOmAfDUU09x7733MnDgQMrLyykuLgbo5B4eNWoUhw4dUq5gea/FGiwxSLJw0a9LXzhZrVa2bt3Kt771LQ4ePMjw4cNVTOP06dPZsGED6enpDB48mIMHDzJnzhySySSVlZVs376dDRs2MG3aNG6//XZuu+02vvnNb/LKK68oK24oFFLu7aFDh7J7924ikQgXXHABb775JgUFBUyYMIGNGzeqGCGn00lhYSHf/e53sVqtHDx4kLS0NP7xH/9RWY+WLl2qCKJYax0OB6+//jrnnXcemzdvJhgMkp+fT2FhoXJtd/WsDZy5MNxkpwH0Kt9iTRCXzJ49e6ivr6e6uppf/OIXTJ06VaWl/uY3v+EXv/iFCoiUl1FcMMf75dTTW/Vj9/ZcqdulZlzoE0dX38l5j+a6ujrmkbb7uvcttd1Hg54sM6cSJ6IfnUtItS5K+nhaWhrBYJDhw4dz9913s3r1akwmE6WlpcycOZPS0lJ8Ph8WiwWHw0FhYSH19fX06dMH6HDzTp48mUOHDqmkC6vVyoMPPsiyZcuIx+MqW+ziiy9m165dFBcXK5e1LJbi8ThjxoyhrKwMQGVkRSIRFbSsu5uE5MuCRIiS9JHy8nLy8/Pp168fhw4dor29ncsvv5y9e/cyevRoQqEQWVlZSjstHo8zdOhQxowZw8UXX0xhYaFySwtZqa+vp6ysTOn6+P1+hg4dyquvvsrYsWPp168f/fv3Z/HixVx00UVEIhGqq6uVbIXdbic9PV1lSTY1NeHxeFTSQ1tbG83NzSooW2ICSHJ66gAAIABJREFUMzIymDFjBrfddhsFBQXqWD6fT1mu9eBx/d6cTu+wgd7BsAydYkgwpFiHWltb8Xq9BINBNUDNnz9fBQ7X1NSwePFiVqxYQXNzMz6fj4kTJwKojBI4LIR2rOjOgqNPkvp3qfvo+6aajlO/Sz1OV+fv7tyC1In7ZFllemsxSUVP5vSTaWr/uq68np65ATqlgAMqZsjj8VBTU0N7ezvf/va3ueeee5g9ezbLly/ne9/7Hm+88QZ+v18lUTQ0NJCVlaUmX9Hyqa6uxmaz0dLSQnZ2NqNGjeLSSy/lkUceYc+ePUydOpXly5d3kumQemiivl5eXo7ValXxLvJMdZkESSYQC5EE3Qspkri5K664grS0NHbv3s3HH3/MddddRyAQYMeOHdxwww0899xzLFiwgL59+1JTU0NOTg6NjY2sWrWKHTt24PV6CYVCioy9/vrrJBIJ3nrrLe677z6Ki4vxeDwq4Lu+vp5oNMrEiRN5/vnnicfjFBUV4XQ6cTqdtLS00NraSm1trdIsCgQCVFZWKjkJu92uVLGzsrLwer2kpaWxZ88e/uM//oO+ffvy5Zdfcumll6pYQD2bDbq2Dhs4s2CQoVMMPUgVUMG0VqsVh8NBZWUlzz77rIoBevPNN8nLy1PBiZLRM3jwYHJyclSA8NHGCgl011tPJKc7cpOKrshO6jF6as+R2nu0+/bUvhOJ7kja8byWrwvd9fF1ztvdc/86xzrbIJmYstiRIOja2lqys7Nxu904nU5GjBjBG2+8QTLZUQ+rtraWnJwcRYZGjhyprMU2mw2fz8dLL73ENddco87R1NREdnY2zz77LC+99JIqNLx582aSyaSqQyfK0OJ++uyzzxg1apRyRQlBiEQiKkNQCI9eukUsI5KwYDab2bdvH6tXr2bLli1cd911XHLJJSxZsoT77ruPdevWcf311xOJRNi7dy8LFixQ7bj11lvZtGkTkydPpqioiAMHDvD5559js9m49NJLuf3225XqvNVq5fPPP2fOnDksXrxYFUS+9tprWbJkibJ8QYemUFtbG2vWrFEB/9XV1ezatUsJLQ4bNoxgMEhbWxt+v5+9e/cyadIkxo8fz7x587Db7SxevJhgMKiKZuv11gRi6T7X+/yZCoMMnQaQNHAxqbe2tuJ0OsnJyWHevHmYzWbq6up49tlnueeee8jPz+eTTz7he9/7nkrnllplehZVb0XUjkRIjsYC1NPxu9u/K0vQ17XwHKkNR/qtK2LYm+Me6d7oxO90HiyPJxEycFj4L5FI4HA4aGhowOv1kpmZSV1dHbFYjPz8fG688UamTp1Kc3Oz0s0KBAJKdPDAgQOMGzcOk8lEeXk5Tz/9NLt27eL5558nGo2qbCu/38/VV1/NhRdeyCuvvEIikVAxiPX19Z3KTACEw2FqamoYNWqUcs9LXxVxxvb2dr744gv+/ve/c88993RKLpBAYiEWLpeL8ePHK7X45cuXc/755+P1ennvvfe4//77cTgcbNy4EehYtNXU1PDJJ58QCATYsGEDffv2Zfv27dx+++1s3bpVLfJcLpeSJNi/fz9Tpkzhuuuuo6GhAYfDwaWXXsqzzz6L3+8HOsa/MWPGqHhLp9PJ/v37KS0tZdq0acq9N3r0aBW87Xa7VXmZVatWEY1GFQmbMmUKGRkZZGdndyrcKjjaGEEDpxcMMnSKIRkYkv4ZiURwu93qN7vdzqJFi4hEIjz++OP8+c9/pqamhvvvv59HHnmEmTNnMn78eJxOp6r7o6stHy26epFTA6RTrUY9kZwjWX+ON/n5OhaY7tCbfY7GPXY6D5JHsuod67HOVeg6QaJVYzab2b17N6NHj6a9vZ2ysjJ+9KMf8cgjjwBw8803s3TpUt5++22WLFlCXV0dCxcuVBaZzMxMZsyYwcqVKykuLiY9PZ2srCyam5uprq7mRz/6EXfccQfTpk3j5Zdf5oEHHiCZ7JC0uOmmmzqVjygtLWXo0KEMHjxYSVsISZBxqKamhqVLl/L0009z9913K/cYHHZZi5XJ6/WSm5vLBx98gMlk4rrrrqOxsZFf/vKX3H777Xi9XlpbW7niiitIJBJ88MEHuN1uWlpaGDhwIMOGDSMSibBhwwYef/xxRowYwcKFC3nmmWeIRqPU19djs9m44IILyM3Npbi4mCVLljB9+nTcbjc33HAD7777Lna7nUQiofSUdEu5FBaW8IScnBxisRjRaJTW1lZqamrw+/3MmjWLm2++mVgsxrZt22hubqaurk6V5pBqAKLUf7KEUg2cGBhk6BRDLzSYlpamBqBgMEggEGDx4sVMmDCBcePGKS0fUVp+8sknWbRoEa+99hoPPvggY8aM+drt6MrtJYOmnqKfmlrb3cuvp5nq8Uu6tUonTzK4yPdyHv3cUhvIZDqskK2XApBVqqhWiyil3nZxO3RVw607S5rEWkgbUiUFUq/lTER3rlADxwa92rx8bmtrY9CgQYRCIdUXw+EwTzzxBAAvvvgiixYtUv3aZDJx2223fYWAJJMdgqaRSISqqiosFotKnnj88ceJRCJ861vfUplpsr0e/FxZWcn48eOVIKq8AyaTSbmb8vPz+da3vqWKGOsaZnoficVi2O12mpqa1CLv4MGDvPXWW3z7299m+/btrFmzhnXr1vG9730Pi8XCP/zDPygBREmRf+mll/j+97+v3rUHH3yQe+65hwceeEDFPvXr1w+LxUIgEGDu3Lkkk0k+/vhjtm3bxooVK5g3b57SRJPrCgaDan9Ba2sr2dnZSgXeZrORkZFBbm4uN998s8oCHDhwIJ9//jmrVq1i48aN/NM//RMm0+E6c/ozMQKoz0yYIpHIMdu0n3rqKd588022bt2qJlU9nbo7N8S5hFQria5lI993lXmiK7zG43HKy8sBKCkpUVWaUwlBb9R/9cwzScuXbBG9SKvU/BGIVoqUC5GMFb04oV6SQcznIk4mFiupNySZG5K2KwOg1PmSLBCXy6V+W7duHd/4xjdUX5IBXoJVTSaTWhlaLBY++ugjSkpK6Nevn7rHqcQnEomQlpbGe++9x4UXXojP58NkMvHnP/+Z6dOnk52dTWNjI9nZ2cDhmlKpBUlPVzLRXf+T3wSnU5vPJPT2/gJdvu/6YkD/f3cFb/WxQz+u/rsEOevbp5JeiSHSxUdlkSC10erq6lRKv8/nAw5btIGvjD/xeJyDBw9is9mUJUzI1o4dOxSREfVmUaKuqakhPT2djIwMCgsLVb2vYDCoxpb09HQ1Vsn7K+OdtDm1zmAymVTtbWxs7FQIVwrcynMoLS2loKBAlQOSBVZaWpqyTJlMHfXLROhVv79yb/WxSQhwdwWZTwZO1fufGoMq9zIej3eqq3ek8/7kJz/hjTfeUKVZTgQMy9ApRk9ByXr1eujowAUFBWobKV4onSq1WGlv3Bw96eGYTCYcDoeKYQoEAkrNubm5mby8PHVOUSKWyvSSiisrXyk/IdCr0YvZWoicx+NRirxynRLYWVZWxptvvsm4ceMoKyvjlVdeYeLEiVRUVGC1WnG73SxevJhf/OIXFBcXYzKZ+OKLLxg+fLgqELls2TJVzqCyspKbbrqJ7OxsPv/8czZv3szIkSNpbGzE7/ezevVqJk6cSE1NDdCRxSN12fQCramZOAapMAA9Z0bqn3Virv+/O9HPI1kfTCZTJ9eQbJ9KinTVad21LgVWk8kkPp+PcDisisaaTKZOhKQr61efPn1U0VRxvYlFTFTp5TjRaJSCggJsNhsWi0URqNQizbFYTF2zZMRJQLkQInGJhcNhRWSkVIyox4v1TI6lE5SSkpJOQpJiHRMCZbfbyc7OVu3Xn7Hxzp/ZMMjQaYDUl0kywmS1Jf83m81q8BKGLZkqstLRTdi9Sa/vasWpr5TEsvPee+8xd+5cxo8fz5NPPqmqt6eW4pD97XY7FRUVDB48mGeeeYbvfve7VFVVKQIVj8eJRqP4fD5VPDKZ7FDNlYBwCf4UuQDosMgMGTJEDYLDhg3j+uuvBw67s2bPno3L5WLFihVs2bKFAwcOYDabqaioYPTo0dTX13PllVfS3NxMZWUlTqeTffv2sWHDBoYPH87ixYsZNGgQK1euZPbs2SxdupSMjAw8Hg9ZWVlqoJfK2l2tzo2B0QB0DpxPXZzo1qGu+tDRFkyVfeAwMenKeqS3SRdole1EB0msxFK4VyxWItaoky25Dp18CAnSs830fcUqIJbvnJwcotGoSluXxaAQGd0SJTFK+tgpx5WFExweN+U7m81GKBTC6XR2ap9cs7j6xCokpT3k2rOzs9UCVD9/6rOTe2LgzIFBhk4DpJrCdaXX1BR53TwsA5nsF4lEVNxAb0tx6C+0/CsuL0nxr6urY/bs2ezevZsBAwbwxBNPMGHCBEwmE2VlZfTt21elDtvtdqLRqKql9Nxzz+HxeAgGgxQWFhKPx1VQY1paGpFIBJPJRF1dHbm5uYTDYZxOJ4lEQtU1kvIAS5cupaGhgY8++ojm5maGDBnCpk2b1KrN5/MRCoXYtm0b8+fPZ/bs2cyYMYP//M//5K677uLDDz9k4MCBLF68mEQiwfjx49mwYQPbtm2joaGBBQsWEAqF+OKLL5QGy6xZs9iwYQORSISLLrqIaDSKzWajrq5Oucx0pA6GBikyoKMrdwV0nW2oE6HeJhh0RZ56igfTrch6++Cw+xlQsYp6TFF37dKJlFhQhPBJ3B90jF96VposvEKhkDqHfj7djae3TwK+hRAJEdJFIuW7ZDLZKbRAt6bLIk4+62EH+n1NtcQbC6CzAwYZOg2gD4T6d9DZSpRMJtVkLG4a8UUDSjhNX6UdzcpS9yPr5CwajRKPx2lpaSEWi/Hwww9jt9tpaGigb9++anWlp9iKj15cW/rqTuozxeNxlTYr7jeHw0EkEiEUCuHz+XA4HGoFOWPGDD799FPGjBmjslrKy8uZO3cuFRUVLF26lDlz5jBx4kSKiooIBoNs27aNSZMmEYlE2LJlC2PGjMHtduPxeGhra6OxsZHc3Fz69+/Pvn37iEQijBw5Eo/Hw7Zt21i7di3RaJTt27cTjUaZOXMmyWSSrKysrwS0pj5PgwwZSMXXnTi/Tj/qyhKVeiwZI1KtLLIQCoVCighJuQ6xqqQmPQh0gifK+GLpSVW3hg5SFIlEsNvtypotlh89LkiPnZT6YHINYhnXreSSgCEuQ7Ec68HkEuMoitK6ZVysbFK/UIQlRcZE3+Z4PTMDpw5GOY7TAPqLJX8yuMjqRT6LzxsOZzbJS6qvmOSYRwN9BSd/4XAYn8/HW2+9xYQJE3jppZeoqqoiHo/j9Xp58cUXVVDjypUricVi1NXV8fjjj5Odnc1bb72lVn1r165V5vj/+q//Iicnh3vvvReLxcL69eux2+18//vfJyMjgw0bNqhtX375ZaWlsmLFChKJBLW1tbS0tCirkghQDhkyhFgsRiQSIZFIsHbtWqBDM2T79u00NTVhsVhYvHgxf/zjHzl48CChUIicnBxGjhxJMtmhOzJhwgR8Ph/FxcWMHz+eO+64g8GDB3PgwAEVbC0DpG7Z0yc7YzA0oKO7/iALniN91xN645JJJe8y8cPhMUgWXOKez8jIUIsusdbGYrFOAdRybBm74LC7Tq9SL2Oc3W5XCxw5t05g9ODxWCymiJC8a5LAIbXTJPg7mUyq7Uwmk2qjuM6ETOlJFMlkspMFXY8FkjbJ4kaIEKBceYZb7OyBYRk6TaD78vUXTEy1uolYMrkkg0JIjAQxi1+/NxNyd3XG9BppoVCI6dOnU15ezmOPPcY///M/s27dOsaMGcOrr75KZWUl+/bt4//9v//HrFmz+P73v8/UqVNpamrizjvvJCsri1gsxr//+79TWlpKeno69913H08++ST/8z//w29+8xsqKirYv38/gwcP5tFHH1XEZOfOnTz66KPceuutNDQ0qFpNf/vb3xg4cCDRaFTVdQqHwyxatIg+ffpQVFTE+++/z0MPPQTAnj17mDx5Mr///e9ZuHChKnEwYsQIRowYwebNm9m0aRMmk0m5wSS7LJlMEggElPZIdnY2JpNJpeiKGb+rAHQDBgRdWWq6C7o/2om1q+N2dezU7VIlL4QUyZ+MO+KqBjq5l1KvDw5bZCwWi7ISy4JI9pPvhdzoliY9o1VIlm6F0tsqEPImcUN66RGLxdIpUFzaqMct2Ww2tY/cP4kj0oPGpR36tqn3wHjvz0wYZOg0QE+pjbJq0X37XWn+wOFAROg+C6UryAAl5mE5jt/vx+PxqFWd3W7nqaee4sYbb+TXv/41jz32GH/7298YMmQIoVCIZDJJVVUVL7zwAnfffTcZGRlcddVVtLS00NDQwN/+9jeVNXLHHXewY8cOmpubaW9vVzWM2tvbiUajFBcX87Of/YxHHnmEuXPnkpGRwZo1a5g4cSJNTU3ceOON7Ny5k4yMDO644w4OHTpEWVkZ11xzjdJqqqio4IUXXiAWixEOh9m6dSvbt2/H7XbT1tZGXl4eDQ0NxONxRo8eTUFBAbW1tfTt25fq6mrmzJmDyWRix44dRCIRBg8ejN1uV5OCrBx1y1yqy+ForXMGzj7IxKq7dfSFT+r7J++4/C6Tv04IoHPatm49Tl1U6QHZevCynvItpEcmfb3NYoERpOpyiWtKtzzp7dYDsVNLVki2aaqlFVDESNoubZDFn5wL6BS/IwtFScjQkZqpp997qQIgENe/PiZLELgeSJ5qETYI0ZkJY6Q+xyEvtxCrRCJBMBgEUIHP9fX13HvvvezatQufz0d1dTV9+vRRirFffPEF4XCYQCBAQUEB119/PWvXrqW9vZ21a9fS1tZGv379APjggw9IJBKsXr2akSNH4vP5sNvt7N69m8zMTLVCvOWWWzjvvPPYu3cv8Xgcv99PbW0t48ePp7q6GrvdTv/+/fnyyy9555132L17NzU1NWzatImf/OQnAHznO9/hzjvv5JZbbsHtdjN//nxuuOEGvF4vs2fP5sYbb+See+5h+PDh2O123n//faqrq3niiSfYsmULW7dupb6+nn379rF9+3YOHDig9Ed06EGjXX02YECQGlQsk69ISYhOlrhl5L0MhUJqYm9paQE6EiYAlS0lVhQ4TDakr7a0tChrCBx2i0n2ph5zo1uLg8EgFosFj8dDOBxWRF/am0gklDSGHFPkJqQ9YmGRhQ6gUtZbWloUoRK3uMQV6vE4uhv6eBKN1OOmHr+73+Uv1ZJm4MyF8fTOcchqVM/K0KtVO51OCgoKGDNmDH/6058wm808//zz3H777VgsFn76058ycOBAXC4X9957L2VlZTzzzDO8+uqr2Gw2vF4vP/zhD1m9ejUffPAB1157Lfn5+eTk5DBz5kweeeQREokEL7zwApdccgnJZJKHH34Yr9fLvHnzeO2113j77bcpLy/npptuwu12K1dWIBAgLy+P4cOHM2LECB544AEyMzO59957gY6V5aFDh3jxxReZPXs2RUVFANx4441s3ryZ//qv/2LXrl3qmN/85je54ooruP7667FarVxxxRX06dOH0aNHM23aNK688kry8vKIx+MqC84ozmigJ+iFk2OxmNLegg7Lpbx3koQgUhmRSEQtVHTrkWRb6vUMxboTiUTU+SorKwmHw1itVqX9BVBXV6eO7ff7aW1tVVYUid1JS0ujubkZi8WiMjvlGqQUhVhHzGYzbrdbxffINYfDYZWFJYkKOmGQMUePFdKz16BrXaajJStHgrSpu+17Q4a6a7OBMwuGm+wMgx4HcDygm4FlQJQBSwIlHQ4H9913n4oZku2DwSA33HADiUSChoYGVagxkUiwbt06dZwf//jHSiuovr5eqVZbrVYeffRRnnrqKSorK8nPz6elpYWsrCwAnn32WSwWCz/+8Y85cOAAFouF5uZmrFYrzc3NNDc3EwqFOHjwoKpD5PF4ePnll7nyyivZs2cP48eP58EHH8Tv9+N2u0lLS6O2tpbLL7+ckSNH8vTTTzN79myuu+46tfIdO3asUsPdv38/W7duZeDAgep6xE0mk0TqQGqYyQ0IxBUlE7/oa6Wnp9OnTx9lWXE4HCSTSVpbW8nIyFCkRAiGWHTEHSYWFOh4T0XFPRAIYLPZKCoqUoHQkr3p9Xrx+XzKLebxeDrFxyQSCQKBAG63G6fT2YnI1dbWkpeXp64rEAh0cs8JqRM1e6vVSmtrq0p1l8WLy+VSpE3cga2trUrcVRSuU12CYBANAycWBhk6A3E8BwUZrHUTugzWosfR1NREVlYWRUVFavC22Ww4HA6am5txu91kZmaqwVviEkwmkypbAR0DnNvtVjE9EpQZi8UoKipSA24gEFB1h9xut5o4TCYTffv2Zfr/X5RxzJgxBINBRowYQXV1tSrZ8cMf/hCfz8fll1+OyWSivr6erKwsGhoauOSSS+jbty/QsYJ98cUXSSY7yoCI/H8ymWTWrFm0t7czePBgWlpamDRpkgo4lTRgWeUbgdMGekJq2rnu/gmFQnz44YfMnDkTs9ms3qmmpiaGDBkCHF4ANTU1kZmZyWuvvcatt96K3+8nIyOjk0igx+MhEAjgcDhYvXo1/fr1Y/To0SSTSQ4cOKBU2qU6vR4z9PHHHzNjxgzVLqnjZzablfp0IpEgFArh8XhUP9+8eTNDhgxR77leSsdms1FVVUVhYSEul4toNIrdbmfjxo2MGTNGWZfS0g7XZYTDiR3Gu2TgZMEgQ+c4uhpwxGQdDodxuVxKbTkej5OZmancSlIDqKGhAZ/Pp0znNpuN5uZmHA4HLpeLyspKpftjsVhwuVw0NTWpmkiSqp6Xl0dbWxsul4uWlhalSCsprKInUlhYqDJaLrroIkwmE3l5eZ3ShJubm/H5fESjUXJycojH4/h8PgYMGEBzczMul0tNBqFQSBVw1AMvm5qayMnJYdy4cWRmZirlWRFm0wPW5V6CQYYMHIYsDCQjShIU2traKCsro6SkhE8//ZQpU6awZcsWBg4cyN///neys7MZOHCgsrRkZGSQmZnJvn37+Pjjj7nppptUgsOyZctIS0sjGAxiNpuZNm2aIh6lpaWMGDECu93O+vXrMZvNzJ07l7a2NhWnAx0LoBdffJELL7yQnTt3smXLFpLJJHa7ndraWhwOB0VFRVx55ZVs376doqIi8vLysFqt7N69m6qqKvr06UNNTQ2XXXaZstICFBYW4vf7+e1vf8uECROYPHkyzz33HD/84Q/Jzc3F4XDQ2Niosk5Fj+hUorfvcndaTgbOPBhk6BxHatV2k8mkBu9QKKSyp2KxGG63m9bWVtxuN4FAQJm58/LylIx9MBgkLS1NEZFEIkFRUREHDhygpKREWWGEzOjmeiEbQmRaWlqw2+0qmFIK/PXt21fpl6Snp9PS0qJSY2V16vP5lBlfpPjb2trIz89XmSlC6kQ+QFRqE4mEIn4A+fn5QGflWbGe6S5GPf4q9d4aODehC/mJBSYYDJKenk5JSQm///3vmThxIhaLhffee4+HHnpILSwSiYQiFJWVlSxdupSioiJqamp4/fXX2bRpE7fddhvPPvssr776KrFYjJ/+9KdcfvnlAHi9XkKhEIcOHaKoqIjNmzdz7733qiBocdvBYYFEgKFDhzJp0iTlegaUrlggEGDSpEncd999PP744zQ0NPDhhx/ym9/8hvb2dr73ve8xc+ZMFQsk70l9fT1er5eLLrpIubkHDBgAdFiIa2pqyMrKUnFSepbcqYCxoDn3YJChcxy6UrXUQpOKwhIj0NzcDKAKIdbX15OTkwOg4gRisZhSjW5ublbEob29ncbGRkpKSlQKbjQaxePxqKDLSCRCRkYGGRkZKq6gvb1dZbCYTCa1YpRgU112XwZe0ReR+AwhOHa7Xa2ia2pq1IoWOgJS7Xa7IktC8CSOQo4n5EmIWUZGRqd06a5WkgYRMgCdY8r0TDGLxcJf/vIX/vM//1MJGq5du5ZgMEg8Huf555/n73//OwsWLGDGjBl85zvf4dNPP+UHP/gBgwcPpqKiggsuuACfz0d+fj5+v5/KykoaGxv585//zLJlyxg2bBjp6el8+umnRCIR3n77bUXO6uvrsVqtjBo1igMHDrB161YWLVpEv379mD59urKCJpNJHA4HtbW1ZGdnYzabueuuuygrK2PLli20t7fz3//937hcLgYOHMhLL73E7t27ueSSS7j00ksBWLRoEVdffTV2u51wOExDQwPJZJL9+/fzxRdf0NraSm5urhpXoHMafG/LkRwtjtUV15WL3LAOnZkwyJAB9fKKSV8GIZHR93g8nWIdcnJyOgmhSaFVOYYQHSErYq2xWq1KxVWvWi2aKhK3A3QiJm1tbWpQFmuMTChCfFJVt9vb21XV7bS0NNWmvLw8RW50S5IeSC7nhsPB0rpar2ynK9caqbUGuoP0LbG2igtr+fLlqq9t2bKFq666iuLiYt577z18Ph+3334706dPZ8SIEUBH0PK2bdu47LLLyMrKYsOGDeodlTgekZy47bbbaG1tZfDgwUyZMoXly5fz6KOPUl5eTlFREV6vl/fff5/GxkZmzZrF+vXr+f3vf8/FF1/MRx99xMGDB1WdQclYW7duHffffz8XXnghffr04Z133uHgwYMMHjyYBx54gLKyMhYtWsSdd96pXN/QEX/0l7/8hXnz5imrb3FxMbFYjEOHDgFw7bXXdooZSq2teKIsNcd6XMNNdvbAIEMGeoQufKZP9qJRciQCkCooqWefdDWI6G4n+esq9bW3Wj6p55djmM1mJS6nn7cnGKZzA0cL6cNidXW5XDQ2NmKz2WhpaWHChAk0NTVht9sZOXIkJpOJ/Px82tralBhoIBDAbrezYcMGBg0axM6dO/m///s/LrvsMmpra/F4PCxatIhEIqEWBlarlTVr1nDgwAHcbreKE/rVr37Fc899Yw/PAAAgAElEQVQ9p5Id5P0pLy+nuLiYP/3pT/zzP/8zubm5AHz729/mpZdeIhQKcc8996gMs/Xr1+PxeJg+fTq//e1v+fOf/6yCpV944QXq6+u5/vrryc/PZ/HixVxxxRUqmy2ZTFJXV8ef/vQnBg0axGWXXdapeCocdi8a75yBkwWDDBnoEV1VzpYB6utYQnrS8+jqc096Ib05f08p7/rK04CBEwFZAIgQIaCkIy655BKVXeXxeGhsbFRxe6FQiLq6OioqKqitrWXMmDFYLBYuueQSwuEwkydPZvny5bS2tvLUU0/hcrnweDwMGTIEq9XKihUr8Hq9SiaiqqqKjz/+mAULFvD5558zYsQInE4noVCIRCJBdXU1brebG264gZqaGhYuXMgPfvADKisraWtrY+nSpXzzm98kLS2Nzz77jM2bN9O/f3+GDh3K5ZdfztixYwmHwwwaNIh58+ZRVVXFkCFDWL16NRMmTGD//v1KimLlypV4PB7Gjx/PkCFDsFgsNDU1qQKwhpXVwKmAMRsY6BE6gejKetObldvRbtedqbmr4xzJLJ3a9tQyBV3t3x1ZM7LFDHxdSMJAXV0dubm51NXV4fV6KS8vJysrC6/Xy5dffonL5WLjxo3E43Hl0nW73ZSXl1NWVsbPf/5zMjMzaW5u5v/+7/949dVXmT9/vrKq7Nu3j0GDBtHc3MycOXOwWq3MnDlTKVhPnDiRd999l7179xIKhejXr59Kc3/99dcZM2YMf/3rX5k9ezajR4/G4XAQiUQYMWIE7777Lv369eO9997jqquuYuLEiZSXl1NVVUVWVhZ79+6lublZ1RnMzs7GZrMxZswYVq5cSTKZ5MMPP1SxfEKEgsEgXq/3KwsvEaI0YOBkwOhpBnpETwHBvSUFPbnDutquJ8LTU+HJrtCVSy71t97CIEEGjhZ6UWVAiQpmZGTgcrnwer0MGzaMAQMGKG0e6HjXzjvvPFXKQiwpIv3wr//6rzz22GNEo1F2797N97//fSUNIeU6hEQdOHCAV199lfb2dj755BMKCwt56623uOKKK9i1axcOh4N//Md/ZPTo0bS0tOD3+5k9ezaAIi7nn38+d999Nz/72c8oLi7uVKS0srKS1atX43a72bt3Lw0NDUqfTAouZ2VlYbFYuOiii0hPT+d///d/VTV5m81GOBxm27ZtnHfeedjtdpXVasDAyYLR2wycUHwdQcJUknK8sj0MMmPgZEOyFiWFXaQeJImgqqqKzMxM0tPTSU9PV2nl4lZzuVwqvT0UCrFjxw7eeustfvazn7FkyRLa29u5//77eeyxxxgxYgQzZ86kvb2dG264gbfffpsRI0ZQUlLCDTfcoAKxAZXBdeGFFyoBxS+++IJNmzZx8cUXK8V40f4BmDdvnhJd3b17N4MHD8bn8zFy5EjmzZvHoUOHmD59OhdeeCEtLS20t7eTk5OjZDiCwSCFhYWYTCalcO1wOAgEAuzatYuGhoZOCRQiR2DAwMmAQYYMHBHduaeOB7noLnBa/+7rHvNIx+jut97ub8DAkaBXlpeJXjIYE4kExcXFADQ2NuLxeIjH4zQ3N6tAZREa3b59O/v378fpdPJv//ZvWK1WJYDa0tLCY489xqJFi3j00UdVjb7W1laqq6tpaWlh8ODBtLe3U11dzYcffojdbmfZsmW88MILQIceUP/+/Zk+fToAy5cvp6KiAofDQXp6OrFYTOkX3XnnnbS2tmK1WiktLWXnzp0888wz5OTkUF1dzR//+EfMZjM2m43LL78cn8/H/v37lWRFOBxmzpw5PP3001gsFhKJBBkZGUyePFndFz2r1YCBkwFTJBI55lzAp556ijfffJOtW7eq2Aq9IrMxuXw1HuZU3x85p1St1oUN9baeaD2P3hCtrgiT/vlo2/F19z2Tcbr1v7MNPd1fgVShF1FTs9nMzp07GTJkiAocBti3bx8+n4+srCzC4XCnKvKinN7U1KR0gpxOJ9nZ2aqAsAiONjc3k0wmyc7OVjXKAJqamlQV+4KCApV9tmvXLgoKCpTWj9/vJxwOk5ubi8lkUmU+RIPLZrPR1NTEtm3bmDp1qpKfkDI7Mp4kEglWrlzJ1Vdf3UncdNOmTWRlZamSHyLeKi7FUym62FscaazSybCMsaeynSf7/U+dS3TxXNGi6815f/KTn/DGG2+wcePGEyZfcNwsQ7rqbk+uEVn595QldLyhB+N1F5jX1SR5vMiAXnRQrt/hcJBIJNTLfqLvhV6qQtojA6Sewi7byefjhe6u72gyy450rGNpx9mM06H/nc3o6f5KZpSMOZJRJW6gESNGkEgk1GeAfv36qf2khpgOKYMjxEiKorpcLqXuLJpDDodDubnk+CKmaLPZlCvKZDIxcuRI1bZkMqmEUGU/IUJyTgC73c43vvENtR+giFA0GlVirldddZWy+Mj35513XqdxN9UtdroTIUBplumK2focKGOoEAJ9ThF17hONU/n+m0ymrxBcybCUfna6ZA4eMxmSVYL8X1JFZbI1m82qw8RiMdLT0zuJcckq4URBOoLFYlEqxnL+eDz+lRTu490p5PzyokiRUxkYdPIh7dBxrO1J9b1L54tGo2olabPZaG1tVc/NwNmDU93/znb05v7K//XvZHIA1CKtqyzNriYKyUzTt5OgY7PZjNPpJC0tTZEXOZdsK5+FqBwL9PE8VYRU/02/lrNNP0juoTwT0YiSe6/Pc0L6pHzRicapfv+lr0tdPiHubre70/3qbu49mf3kmMlQPB5XpQyE/EhJB0BVMTebzWRkZJBMJpU6qcPhUNudKAgpE+VjIWSAWqHIoJBqGQGO2axptVpVQURRUJb/6yqturVM/xOi+XUhvvd4PI7FYlEvqVSUttlsqlRFOBxWis9CmIyMjjMbp7r/ne3ozf2VMUQsRbpFtr29Xf0uk6pYWLoSHkyVg9DdD7KfHDfVDaJbJ4BO28jv+vb6d91BzpV6ntTfUs8t/St1fO0pk/R0hDwjITe6OywtLY2Wlha8Xi9tbW1KEFPiqWS8PZE41e+/1WolHo8ry2g0GlXPXOYZsRCJ4eRU4ZifhPj95GJjsRiJRII+ffp8ZcUgbFQYcTKZPCmWCJn8ZeUUCoWIRqNkZmYqxppaB0ceyrGunIQZi+k0mUwSCoXwer29WhkcDxOiFECVEhRut5u6ujpsNhtZWVk4HA5lFtdl8CXQ08CZi9Oh/53N6O39bW9vV5OlbC8LsVTCk2r1ORIkDil1/zPh2Z0JrrCeIPOe3P9YLKYmeX2xKeOvTgBPxvh6qt9/IYdC/i0WCx6Ph9raWjUni4XqRISoHA2OmQwFg0FVvwo6LEVOp5OKigoGDhxIVVUVdrtdmegikcgxN/poIT5uYcjFxcUcOHBA/aab6GS11N3K5etCGLJA4gHkO30Vd7xXQ/IS6CsXQNUd0oMdxaxv4OzCqex/5wK6u7+RSETFR4irTD4fT6RajFJ/g1NjZempXWcDUq9P3GGJRIJYLEZxcTHl5eUUFhYCKKuQxHGdLJwu739GRgbhcJj+/fsTj8cJBAKqxqTEscGpcc8fF8uQ0+mkublZVV6uqakhKyuLbdu24XK58Pv9tLW1qQC/U4FkMqna98EHH9CvX79OMU2pHeB4xxCJ71bIhtPppKWlpVN9rBMFMc1KnJDL5SIYDKoiq4BSxj0TMjgMHD1OZf87F9DT/T1TrDQGjh66JV2KV4fDYRwOB1arlYMHD1JSUkIsFsPlctHS0kJGRsZJ7w+ny/vf2NiosiSLioqUnpUOPY7oZN6nYyZDEgwmiqTihhFrTCKR6GQ10iPb9f+fKMg5pD1tbW2UlJQAHVWgMzMz1bYnKsNN3FSSPWC1WlU0vx48JmZzvR3H2h6J5G9vb1dxQuFwGKfTqQhRY2Mj2dnZXyFCBjE6O3Aq+9+5gJ7ur1iaZSxMDV7taTHWG1eBLoeh7wtfTadOtRD1xmrTm/NLf+kqNqmn/c+GvqVP1nIvnE6nmtdKSkpIJpPU1tbidrtxOp3AyS03cirffz2VXrSxJL44FArh9/tJS0tTrkZ5H07FvHNcnoQEBgrzTE9Pp6GhQcXjhMPhTnE74nqSVdOJhBAgediigxGJRMjMzPxKEKHuxz9efku73a6C18Q1FQgESE9P/0qsUiqO9f7ISymBavIHHVa9uro68vLyaGtrIxwO43K51D2R2AMDZzZOZf87F9DT/ZXJRUQXJWZI4ie6G2dSg5+PBP0Yeop3byeVYzl/VySrJxKmQw9DOBPJkZAhIbgSL9TS0kI4HMbn82G1WikuLqaxsbETeZXnf6JxKt9/nQjJvCIuuvb2dpxOZ5d9VILvTyYpOmYyJKsePZNBICawVPars+mT8QLoN1QsRDIwCWGTIGqdER+Ptknnh8OBjtIeySzR2yaD54mApOTqEf65ubmqgzqdzk7xUmdbCuy5iBPd//Tj60jVFkk9rgyQ0sdk9drV/qmfU8/Zm4FT30efkKTvy/F1baBUpOrJpB63q/urxwbJfYAj19br7TOQ7fT26qneXR0rNTvteJw/tQ1dfe7qmGeL+1DmOOlXHo8Hj8ejsqdS3T6p/eBE4VTPP6lJUrIw0LMf9YxD+fdUWIfOjp54DBANIpGK13EyWLsMvKnmyeOJ1KA4ieA30uYNHGv/EyIBdLI6ilVRCpWaTCaVaRoMBjtp60gAJXQE9QOdylJUV1djs9nYunUr0WhU7SMkKBgMYjKZiMfjKnAVOpSWU9sVCoVIS0ujqalJDcyRSEQFkkrx0ObmZpYtW6asyKFQqFMKvJ4SfyLvr4EzD/ozFvLRVdr4qVKj1nGi+2cq8e7qT9/uVL4f5/xs2BP7PB4PprtVmJCTnoTITqRlRgiRgbMbJ6P/idvHbDZz8OBB4vE4sVhMxQfE43Hy8vLYuXOnUlQuKCjA6/UqXbJdu3ZRVVVFbW0tyWSS/fv3k5OTw6233kpBQQG///3vicfjjB07VrkkRLztm9/8JldffTU2m00lCcRiMfr27UtNTQ0tLS1MmDCBadOmKRmJ6upq1qxZA3RkxA4dOpTRo0djMplwuVx89tln7N69m2uvvRY4bNXRLVqpbuTT6f02cHpASNCRKjOcKJxu809P1rFT/S6c85ahk41jNUt/3XOe6o5m4PTA8e5/em2hWCzGtm3bqKiooLGxkSeeeIJdu3axevVq1qxZQ3NzMxs2bKC2thaXy6Vi+CwWC01NTWzatIk5c+awfPly7r77boYPH86SJUsIhUIkk0luueUWJZQaCARUkVKfz8e1117LHXfcwdixY+nfvz8LFy7k+uuvp2/fvgwZMqRTfEQ0GsXr9VJaWsqECRPYv38/Pp9PZVwC9O3bF7vdjt/vV9ox0lbofhF1Kt5vA6cnUslHVxb6U9mm3nx/ottwuhAhMCxDXbrCTpSrqruVQXcvyPFuh7ESPXdxovqfxANIYPDVV19NIBAgEAhQXV3NpEmTuPTSS4nFYl8R9dRLwPTr148dO3ZQX19PIpGgoaGBXbt20djYyH/8x38wYMAAfvzjH3P++efzT//0TyreQdxVb7/9NnfddRfl5eUA1NbWkp2dzYcffshll12mYjYSiQR2u13VzioqKsJms1FVVcWOHTtwu920traSSCTYuHEj7e3tTJgwgQkTJnQiU3pZnxN5fw2c2dD7xalMRjiV/VPPauzqmKfLe3DOk6ET/SC6Or6+QtD/f6JIWOrn06XzGTjxONH9T/YVl1EwGFTaYhaLhb/97W/s2bOHnJwcdu/ezfz583G73WRlZeF2u1V2SzAYZM+ePYwaNYpwOMzYsWMZMWIE5eXlvPHGG8yfP1/FCSUSCSVu5/V6MZlMTJgwgY8//pg9e/Zw/fXX8+GHHzJt2jQuuOACRbj0LEkJHC0tLSWRSDBp0iSqqqoIhUIUFhbS3t5OaWkpV155Jbm5uUqSQlKTu1KOPhH318CZhdRJv7s41JOVoHI698/TLVPVcJOdZJwqZpwasGbg3MTx7n+6xUUyQJLJJJ988gn3338/s2bN4lvf+ha33HIL27dvJysri/z8fAAikYjKbOzXrx99+/Zl8uTJAJ2qqWdnZ9PY2Kh0soTINDU1EQwGqa6u5rzzzmP9+vUMGTKEESNGkJWVxX333ceoUaOoqqpSqcRSgiAej1NXV8e+ffvYsWMHZWVlNDQ04HA4GDZsGC6Xi1AoRHFxsSJckiovFqGuVKRP55WvgZODnlxRp7ovnIr+2RtCdjrgnLcMnepV24leIZzql8/A6Y1j7X+6eCCgBD737t3L9ddfTzLZUfPO7/czcuRIsrKyiMViKotTzt3Q0MD+/ft57rnn8Hg8LF++nPLyctLT01m5ciV2u52GhgaWLFnCO++8owK0k8kkDocDv9/P0KFDOXToEPX19cyYMYPnn3+ekpISIpEILS0tAKqCeEZGBkVFRVx44YUcPHiQzMxM8vLy+N///V/mzJlDWlqaEslrb29XZAoOp0/3JgHhZFkADJye6Mk9dTr0iVPVP3tzvpPdruNChnSf4Jkm1JfqN00NejsdOqwBA6cKvXkH9Hp3oi5bVVXF3r17iUaj5Ofns2bNGv7hH/6BSCSCzWZT+l5CKBwOB3369OGBBx7go48+YsaMGaSlpbFixQrMZjNTp06loKCAe++9l1gspshXIBAgLS0Nj8fDl19+STAYJBgMUlNTw8yZM1mxYgXZ2dnEYjGlKQQdlqFoNIrH46GlpYWKigpGjx5NVlaWEoOzWCz4/X6cTqcSIz1SnJCBcwupfaAnoclzsb/o3EASJuTfI92Lk32vDDeZAQMGukVXMQ+pix0hQvJ9Y2Mj11xzDWVlZezdu5ddu3bx0ksvMWDAAOx2O4FAQJEmKdxcV1eH2+1m6dKlWCwWAoEAoVCIpqYmfvnLX7J8+XLS09OVyq/VaiUSieB0OolEIrzzzjucf/75PPTQQ8TjcVavXs2dd97J7t27KSsrIxKJYDJ1CK4GAgHsdjubNm3ilVde4dChQ6od8+bNY9iwYaSlpREMBnG73SpYW3SM9BIUBgwYODtwzrvJDBgw0Dt0lRocCARwuVyEw2FVkbugoAC73U5WVhYtLS243W4uuugiCgoK1DFEjj8tLY3q6mpWrVrFwYMHueCCC3A4HIRCIRUwXVhYSElJCa+//jpXXXUVHo+nk2K12+1m0qRJuN1uJap49dVXA7BgwQJ27typYoBEBM/pdPKNb3yD2bNn4/F4yM/Px2Qy4Xa7aWpqoqGhQSmyiyq1uMmATsHYBgwYOPNhkCEDBgx8bbhcLqUoHYvFeO2110gkEkSjUXw+HzabjcbGRg4cOMAf/vAH/H4/dXV1XHTRRUyZMoXs7GyysrL49re/rYpY/vKXv6SoqIglS5Zw55130tjYyOWXX86bb77JH//4R+bOnUtBQQHxeJyGhgZFsKxWK06nUwVKb926lTVr1rB582YWLFigBB+hg8xMmTIFr9fL9OnTVf2muro61qxZQ2lpKU6nU5XU0DWGdHebAQMGzg4YZMiAAQO9QlcaJG1tbTidTqUGfeutt6oaYpFIhGSyo0BkbW0tBQUFnSwq7e3tqpK7IC0tjdmzZ7Np0yZuvPFGYrGYqgI+d+5ctm/fTl5enrI4FRQU8KMf/Yjs7GzgsBii3+9n7NixjBo1itraWhWAnZ2dTTKZxGazcd5552E2m/H5fEpsMS8vj6uuugq/34/P5+vy2g0YMHD2wSBDBgwY6DVSSYEULXW73QDKQmSz2VRRYIDc3FwApeZst9tVsWCr1aoIUTwe55ZbblGJGLobym63M27cOKVA7XA4CIfDjBkzBugIpk4kEvh8PqVD1NraSnZ2tioZIqURpF1+vx+73a5cYKFQCJPJpFx6sVisU6C33IPeFIc1YMDAmQPD1mvAgIFu0VVmqF5aQDLDpOhkOBxWpTkEfr8fs9lMOBzGZrNhs9kwmUzY7XacTieBQIBkMkk4HFZExWw2E4lEMJvNpKWlqd+EzBQVFQEd5CsejxOPx3E6nfh8vk6ZKl6vVxWTlfR6CY6W/4scQDQaxeFwYLfbCYfDxGKxTsQpEokokUjRVDJgwMDZAYMMGTBg4KghZTAklkYyriTORkhSLBbD5XKpoGnosCaJhSgej6u0dbHOtLW1EQ6HlQ5RNBpVWWRiFZJsLqvVqjLLgsGgylKTcwgpstlsiigJcZL2Asr609LSgslkIiMjA6vVSktLi7IAWa1W0tPTO8UdGTBg4OyAQYYMGDiH0ZMmmD7ZJ5NJpbhsMnVUnharje46i8fjynpjsViU1SUWiynlaFGSFkKja5CYzWbMZjN2u139ZrFY1Dnb2trIyMhQ5wmHwypuKSMjQ1UJF2Vs0TOKRCKq/ZIhJlaeRCKhFLTdbrcKmE5LSyMvL0+dtzvxvNMJXRUETf2tOwi5BTpZ9mQf/Xf590RryunHb2tr6/Fzb48jcWtdbdNbgnsmaekZ6B2MmCEDBs5hCOHoqoadnjUlZES+F1eUbCPEQP4vE46QGQmY1svCdLWvnEs+61lbqfXATCYTDofjK9cgliqJOxKXlpxL2iPHkD8515FIg37vTkfoQnfyORV6ALzcF7m/so9ICkhclxBcef662OaJvh5pc+qzkc9HKjOR+n+d4KX+rn+nEyQh2qnbGzg7YJAhAwYMKKTqCHW3gga+oiIrk6oeT6OTJj2TrKsyAN1ZXnRCpBOpVOVffWJMTX3vaiKVdqTG/vQkqHimqAhLO49kzRKSqhOAtrY20tPT1TFSa7Dp6sr6fl0JdB7rvdKftfxfrHhCzLq7NviqK1Pvh6mkXO+zclydIKcex8DZBYMMGTBgAOh6JZ1qIQI6kQfdCpFaikC2Sw041o95rJOKPuF2Z9nR269bPlJLJujtP5MtAKltT70GIQi6JU6/H4lEolP2nFjY9HIKEq+V6jo9Efcr9Zip5LinPtRV+RSdLOtEsLvzynV3RcDPxP5hoGsYZMiAAQOdkEpqxF1iNpvV5KdPkKlxKt250ATHYwLRrU2p7rSuRBF14qNPoBJ7pBOHrlwjXVmjTgccybom28hv4t6S7/XnmBoYLkVtxVVmNpuJRqOkp6er+K6exCePx73S68GlkjiJ40olsanPWm9Pd/dL77+6K1i3nOnWIr1PGDg7YARQGzBgAKDTZNhVLAXQqUaXFD+V7ST4WSZdSVcXRKPRToG5eraXHONIE3tX0Ff2XQXVduVK0Sc/IXoyuctf6nFONyLUHbqKqRF0RQ5St7FYLLS3t2Oz2dT97MplKZ91cnC80V0skE5ee+ozen/QY52kUK/0W/1e6ORad7saquNnNwzLkAED5zi6snikTqAyYUjArJAHHV1NUDKxJpMd5TL0CUVXnv66bRXSlRoALL+JVUNS82U7+U0y1fRr1uOeZJ8TNdkfK7pzgaVa97rbV/50y4e4v+RfcZvJfQQ6udH0gPrjTRj09svz1a12cv7u4qP0Pqq7yHTrod4n9HsiRXn1wOlUomng7IFBdQ0YMKCQGlMRiUQIBAKqtIakneuQ1bbo++gTowgcSgFVOGxd6g16snLo7gz5Xidp4g7SNZG6ul5pUyQSIRKJEI/HOwUPd5eKfbpBvx/69aa6MOVZidQBHHb9yHai2ZSWlqZENUWoUlyL0h/kucvf8YZ+/5PJDt0p6T/yW1fPN5UYx2IxpXouREmKAaf2I9lHxDdT+56Bsw8GGTJg4ByGrJBlYtRjNAAlZtjY2IjJZGLt2rXs3r1buRjkTyZOUZqWicXv97Nr1y727dtHa2sryWSyU2p7dxOMTmTks77yT40XkW2lLYDSFwLUhK5Pqvp1xmIxysvLCQQCndx/NpuNcDj8lZikEw3dApL6byqRTCU6or0kBEf+Dx1xQFK2RO4NdLgwxVIWi8XYvHkzra2tan+z2cyGDRuUdVAnILrmU2p8jxxboLtJpTadXIN+zfp16dpV0WiU8vJyysrK1HOurKykvr7+K0QslRzZbDY+++wzDh06pK5drD66ZUjcaEKE5E+sRTr0z/pzMAQ5zzwYbjIDBs5hCKEQciKlLzIyMtQE+eSTT/Lwww8TCoX45JNPuOmmm3jvvfeYMWMGyWRSldhIJjtqeTkcDkVWrFYrFRUVuFwuRo0a1SmeSIiUEKv333+fffv24XQ6lSCiaAbJRLtz507uu+8+hg4dSiQSwW6384c//IHS0lIKCgoIhUL4fD5isRjRaJT8/HwOHjzI+vXref3119W1iWp1IpHA4XDgcDgoLS2lsbGRG2+8kbS0NJYtW8asWbNwu90kEgnC4TBut1tNmCfCLZRKtISICNFZsWKFCnpeunQp48aNY+fOnUyePJnGxkYAtm/fzpNPPonNZlN14qRIrdvt5oknnuChhx4iPz9fPfMDBw4wbNgwtf3LL7/M7373O5qamsjMzATg17/+NZdeeqlqUyQSweFwkEgk+OSTT9i3bx/z58+npqaG/Px8PvnkE7xeL4MGDaKuro6qqirGjh2rCPeqVas4ePCgKqfi8/lUjM8XX3zBQw89RF5eXqd7YbPZOHDgAH6/nwEDBhCLxdi6dStut5spU6awf/9+BgwYoMQ2GxsbcbvdyuX36aefMn/+/E6uPdlWAsPj8Th2ux2Hw8Hy5ctxu91cfPHFnaxDgUAAl8ul3MZ6YoFRpuXMhEGGDBg4x6G7hPSsIpvNpiaXAQMGAOByuTCbzRQWFvKHP/yBefPmKSuL1B7TXW0mU0dpi3A4THNzM7m5uSQSCSorK+nfv78qy+FwOIjFYpSUlJCbm8u4ceNYv349/fv3p729nVAoRFtbG3V1ddjtdtrb21UNMZ/Px+TJk5kyZQoWi4Xt27dTWlrK1VdfTTgcxuv1Mm/ePCKRiCJ/tbW15ObmsmrVKsaMGYPZbKa1tZXMzExisRg7duxg3bp1XHbZZcozY+sAACAASURBVFRXV1NQUNDJ6qETyOP1DPR/U78Xl+OwYcNYtmwZ06dPZ+HChezfv5+RI0dSXFxMMpkkMzOTH/zgB6psiM1m4y9/+QvNzc3U19djsVgIhUL89a9/VeSitraWvXv38uCDDzJ06FDS0tKorKwkkUiQmZlJKBRSBEzuYSAQwOv1qvtx8cUXE4lEiMVi5Ofns2bNGqZOncrdd9/Nb3/7Wz799FMKCgqIxWJKwHHcuHHMnDkTOBzoLKVXXn31Vfx+P/379wc66tutXr0av9+v+sXLL79Meno6u3btoqmpiaqqKmpra/nud7/bSWTT7/dTWVlJZmYmkUiEQ4cOMWjQIMrKygiFQjQ3N/ONb3wDs9nMpk2bWLVqlSr0m5WVxdtvv83evXtJT0/H6XTy/vvvc/PNN3PBBRfgdDpJJpPKWif9/kS4Cw2cWBhkyICBcxx6erxUlG9pacHr9fLuu+8yZswYWltbCQQCDBgwgEAgQElJCVVVVbz33nv07duX888/H4fDQTQa5eWXX2bPnj307dsXh8PBoUOH1KQUiUQIh8OUl5ezcOFCcnJylFVJrDWRSIT3338fs9nMM888w9SpU8nIyKCtrY2cnByV6h+LxVRpDiEq8Xgct9uNx+PBZrMRCoVobW3F6/VisVgIBoMkk0mys7OJx+OMHz+e3/72t/zwhz+kX79+arJfv349Dz/8MI2NjRQXFxOJRHA6nYowSkDxibIC6AHoYs0CGDRoEIFAgLy8PIqLi9m1axft7e1s376dYDDILbfcQigUUm7BjIwMLrvsMpLJJOnp6fzud7/jBz/4AQUFBapEidvtprq6mvz8fNrb29myZQt9+vThs88+IxAIsG3bNgCcTifLly/nr3/9K9/97ncZPnw4Ho9HkY4pU6ao2nFCCObOnUssFqO+vp7x48djtVpVDNmLL77IrFmzGDhwIB6PR5VaCYfDNDQ04PV6iUajJBIJPB4Pc+fOJRKJUFhYyLZt28jOzsZms1FYWMiVV17JxIkTSU9PJxqNquv48ssvSU9PJysri7/+9a8sWbKEiooK5s6dq+rO+Xw+zGYzoVCIlStXMmvWLIYMGYLNZsNisTBz5kxyc3NJJpNs2bKFaDTKpEmTsNvtKqg8VT09NW7NwOkPgwwZMHAOQ9fd+f/Y+/Ioqapr/a/mubqmnieGbqZmpplkkAZBEYgEgedDo2Ki0RcTk5gsnyuJz/hcSZYmDjHxxYgJaswK4IAiqIDMM9iM3Qw92NBzV1dV1zzX/f3R2ZtTZaM4JvzsvRbLtrvq3nPPOfec7+z97W8rFIq0E259fT327NkDnU6H7u5ueL1etLS0YPv27Rg7dizy8/MRDAZhtVqZ/6HRaDBgwAAMHToUM2bMQCqVwsaNG5FMJnHdddchFouho6MDr732GhwOB4dMiJdhMBgwY8YMBAIBuFwubNu2DbNnz4bBYEAsFsPZs2c5ZETeBKVSiebmZmzduhXnz5+H2+1GU1MTTp06BafTiYEDB6KnpwcKhQIGgwF+vx8AeCMtKyvD2bNn0d7ejmQyib1792LixInwer0YPHgwfD4fb9bkIaG++6LsUho4FAok4m9PTw/0ej0aGhrQ3NwMoJczM2TIEA7zSJIEk8nEUgYUtnzttdewe/duqFQqmM1m+P1+tLW14dvf/jZyc3M59NPZ2Ynu7m40NTVhyZIlmDdvHjo7O9HS0oIbb7wRH374IWw2G7KyshAKhdDY2Ij9+/ejsbERDz/8MIxGI06ePInJkydj2rRpUKvVaG9vh91uZ2+V0WiEUqmESqVCR0cHfD4fAxK73Q6fzweLxYJgMJhW4Fej0UCpVGLYsGGYMGECh7pcLhc0Gg0/Qzwex8SJEzFp0iQO9W3cuBH/8R//gaKiIqjVaixbtoz7moDYggULkJ+fjzfffBN+vx/JZBK5ublobW1FbW0tFi1ahBtuuIEBIL0voi6RmFXZb1eO9YOhfuu3fgNwMZMsHo/DbDZjz549+MY3voGsrCwsWrQI8XgcdXV1aG1txYQJEzhkplAoEAwGuQK8x+NBJBLB2LFjOZ1eJpNBq9VCq9UiFAql3ZM2fJ1Oh1gshvXr1yORSMDpdEKpVOIf//gH3n//fTz77LPo7u5m3g5xaSwWCyRJQkVFBRYuXIgNGzZg7Nix3OZkMoktW7YgFoshlUrBarUikUigp6cHa9euhVarxaFDh6BWq9Ha2orBgwejsbERXq8XAPC9730P8XicU+3p1C+ml39R/Q+kh8y0Wi0DVZVKherqajQ1NaGkpAQqlQp6vR65ubkIh8MIBoMIBALo7u4G0FsQl8KQ+/btw/79+3HPPfdgxIgRzHf53e9+B4/HA4fDAZPJBEmSMGXKFLz55ptYsWIFotEoDhw4gLKyMigUCjidTmRlZeHw4cMoLS2FTqfDoEGDoNFo4PF4+J5FRUU4cuQIpkyZgjfeeANlZWVQq9XscUwmk/D7/fB6vfB6vfD7/Vyc1+/3w+PxoKenByUlJUgmkywAGY1GEY1GcfjwYdTX10Mul6OjowNTp05lMEnCkC6Xi4HfK6+8gkWLFqGhoQEjR47Exo0bMXnyZOh0Ovh8PqhUKqhUKlRUVCAQCGDFihUsKRCJRKBUKvlnAm0qlYqBGhGpRTAE9HuGriTrB0P91m9fYyNCM5mo1ZOTkwOdTge/3w+n0wm73c4cirlz56ZlaBHoiEQiyMnJgd/vRzweh8fjgV6vRyAQQE1NDSRJQiAQgM1m43vrdDqkUin4fD4UFBTgqquuQn19PXJzc/HEE0+gtLQUTz31FLKyspCbmwuXy4Xc3Fyo1WqkUik4nU5YLBYMGDAAsVgM+/btw4gRI7Br1y5MnDgROp0OHo8nTdcoFovBaDRi2bJlsNlszHnSaDQMeF555RXk5OSwB4PIxQC+1BCZaAQyqa9mzJiBlpYWTJkyBdnZ2Th48CAUCgVOnTqFo0ePYsmSJUyMJuHE6upqqFQqzJw5Exs3bsSpU6d4kz5z5gxuueUW3uhVKhUMBgNqamoAAOvXr4fZbMbJkyexePFiZGdnw2KxoLCwEJs2bcLChQuh1+ths9k4xd7v92PhwoV46KGHUFJSgt27d+OJJ55AZ2cn7HY7P5vVakVxcTEqKiqYf0Rjs3TpUk7lDwQCCAaDePHFF2E0GrF//35kZWXBarVCkiRcuHAB+/btQ09PDxoaGmCz2fC9732P70WZkFVVVdizZw+0Wi2qqqrw3nvvYeLEiSgsLEQ8HodSqURnZydqa2s5m4ykBSKRCAoLCxEMBnHo0CGsXLkSWVlZDJLFFH/yHvZnlF1Z1g+G+q3fvuZGoSpavIlbU1lZiU2bNqGgoAAajQZyuRx5eXkAgIaGBgwePBgAOMsKAJ+wm5ubsW7dOgwaNAjnz59nL4bX64VSqURhYSFnONEJXKVSoaurC5FIBIMHD0ZLSwssFgtGjx6NJ598Ej/96U8Rj8eh1+s5zZqAlNPp5DDa+PHjce211+LYsWOora3FyJEjYbVaP5I5pFAosGfPHkSjUXi9XuTl5SGVSsHj8SAnJ4e5N6K3AfhigVCmOGJmCI7Cg0qlEolEAiaTCU6nE16vFx6PBy6Xi7lYLpcLTqcTEydOZE9KKpWC2+3G6NGjkUgkMHbsWCxduhRyuRwejwcymQyxWAyRSISfTyaToaSkBKdOncLJkydx//33Y/fu3ZgyZQqSySQ2b96M559/Hj/60Y+wYMEC9rIZDAaEw2HY7XZ4vV5UVVXh8ccfx0033QRJkhikkXQBzRUiz5PHUK/XQ6lUwmq1oqenBxaLBWazGXfddReAXoD43e9+F++//z5kMhlWrFiBP/zhD1i+fDnPQeq/pqYmbN++HcuWLUMwGITD4YBer8eQIUOwatUqnD17Fg6Hg98DIu+3tLSgq6sLLpcLEydOxLvvvouxY8di1KhRcDgcKCwsZEK5Xq9n3psYIhPL1/Tbv7/1g6Er3GgjoReRVFPp1EwnfTpZ9pUKLKY50/XEz4rXptBA5rXJTUx/p9BHZoZSPB7ndFTx2uL9MgtF0omcUrLpb7QpiQRTkdchbjCiuB59X1TWJQE2UXa/r/RpUdU4U8lWfAZqcyYPRLymuKle6ufM+/Z1ncyxytTQ+Tij/qR70uKt0Wg4nbylpQWVlZUsUDdp0iTs27cPgwcPRiwWw/vvv49rrrmGuS2TJk3CVVddBaBXY+a9995DKpViIq849jQOQO8mFg6H8c4778BsNqO7uxvHjx/H0KFDMXLkSPz+97+HUqmEWq3mTYjmE4VLDhw4gDvvvBPxeBxXXXUV/vSnP0Gn0yESifA8VygUcLvdsFqtKC0t5dTr9vZ2qFQqjBs3Dj6fD36/n/tHnOt9zZXPapfilYi/J5FKn8+H1157Dd3d3aivr0dBQQHmzJmDvXv3YvTo0aitrYXD4cDKlSvT6o9NmTIFRqMRu3fvRk1NDTweDwO+mpoaXHXVVcjPz+fPx+NxhEIhlJeX44EHHoBSqYTT6YTVakU4HIZSqUQ0GsXs2bMRCoWQlZWFcDgMg8HA75ZKpcK5c+fgdDqh1+vh8Xhgs9lYiiEYDDLopvR5AhWiTs/bb7+NxYsXI5VKwWw248knn8SYMWPQ3t4OSeqtYE9exMceewxTp05FSUkJysrK4Ha7UV1djcGDB2PdunWIx+M4ePAg9Ho9Ojs7YbPZ0Nrail//+tf47//+b17HdDodhgwZgrq6OpSWlvL8KisrQzweR0VFBerr6zFkyBAYjUYWnswsINtvV5b1g6Er3GjxCYVCvBiJMXZyfYufIfVZvV4Pn88Hk8kEt9sNu93O7nKtVouuri4YDAbodDoEAgGYTCYEg0HmfVARRwIj5FrW6XTQaDTw+/1Qq9VM7CSJfwBob29nLwORYcUsHeDiJqnRaBAMBvnEGAwGEYvFOO2XuARiVgep1Go0Gs6kAcAp5KFQCCaTiUM7CoWCU7ZFeX8SJBQBYjAYhEql4sKVoVCINwoCgGq1Gm63GzabjdV7NRoNAyQA7F7PXDhFPRPqTxIQpPZQ6i99PhaLpdUGAz4KoPoy+ntmNgwZZWSJc2306NFQKBR49913UVZWBqPRyM9N/SLqrhB4EYE7tZvmGgGPnJwc5OTkQK/XY/To0Zg8eTKP6+TJk/HGG29Ao9Hw3Kb5Wl9fD7VajVtuuSVNQPBb3/oWamtr+X4EvG02GwAgPz8f8XgcRqMRFouFQU8ikWCeDn2X5iNlGX0VlkqlmACtUqkwZswY3HzzzZwmvmfPHh4DGiej0Yinn34aP/jBD6BQKKBUKhEIBKBUKjFp0iQsWLCAn4kyA0VwF4vFOGSo0WjwxBNP4J577oFMJkN3dzdmzpyJnp4eLFy4EDKZDB6PB1lZWejo6MCOHTswefJkHDlyBEajES+99BKeeuopmEwm3H777ZDJZNweAGmZgKFQCGq1msePxA8JQP3xj3/EvHnz0NXVhXPnzqGuro5B/KBBgzBt2jRs2LABZrMZbrcbJ06cwKJFi5BIJFBZWQmVSgWPx4Orr74aRUVFAMBJA4FAAFqtFiqViqUDOjo6sGTJEpw4cYIFRB0OB9xuN3bs2IFhw4bxwSOzHEi/WvWVZ/1g6Ao3WuANBgMvLN3d3cjNzUVbWxsKCgrY1WwymRCLxXgzJR6ITCaD3W7nzxEQysnJ4bi9Wq3mDUIUFqNNnrJ6SNxMoVDAZDIhHo+jo6MDBoMBJpOJBdny8/O57eFwmDNAaHGhRRzoBTYkxEdt12g0aaJvqVQKPT09rAVCZF2ycDgMSZLSACB5b7RaLXsLTCYTgxTR60TtohN6fn4+Z6lotdo04BOJRKBWq2EymdDc3Izi4mIOI4lqwqRqSwCCOBcEsmgjBMDX93q9MJlMvAGRt0b0vpF9Gq+FCBREHhE9J9ALToPBICwWCwYNGoS9e/firbfegt1u582TvisCn6ysLPYaiaCSxjmVSsFgMMBgMGDr1q0wmUzIzs7mPqB5p9Pp0NXVhQsXLiAejyM7OxsKhQJmsxlerxdtbW3YsGEDvF4vEolEGkAuKipCKBSCVquFUqmE3+/H+fPn0d7ejgsXLnA6ONAL+oxGI86fP48hQ4ZwNhl5HC+lYv1lmKjsLUkSJkyYAL1ej+rqajQ2NsLhcGDw4MFQKpWw2Wx44403YLVa0dLSgjNnzmDAgAE8f00mEx82GhsbsXfvXmzduhUzZ87E2LFj+WCh1WoZdL/xxhuYO3cudu/ejebmZtTX12P+/PnIzc1FLBaDXC6H1Wrl7L1ly5bhmWeeYc5ONBrFf/3Xf+Gtt97Ct7/9bSxbtgyLFi1CdnY2HA4HfvOb36CtrQ1yuRxmsxmtra0YN24czpw5g+LiYixYsIDDq3PmzOGwKK1Bfr8fAwcORCKRgFarRU5ODkpLS5GVlYXRo0dDpVKl1Z/LrLEG9B4A6P08f/48GhoacPr0aaxcuRKJRAL5+fnYvHkzZ1U6HA6Ew2F4PB7uW+Biwd/+oq5XpskikcjnhrC/+c1v8Oqrr+LEiROcIioSMUWU/K92H9KGlpkZkhm7p999Ue0VU5ipHV9U/9DGJZfLmdvg9/s5vVaj0SAcDsPr9SI7O5s9FwQGotEoXC4X8vLyEI1GOauDNiMKQVFIIhgMsieF+pCAFWm6RCIRdHd3Iz8/Py1sJUkSenp6YLVaOYuDMlFo8SQvTjwe59RatVqNQCAAhUKR9nzEp6AFLx6PY82aNRg7diwGDRrEHJC6ujrMnj07zYMSCARY8M/v98NsNvMiKYbzEokEh0cIcAaDQZjNZlZK1mq18Pl8SCQSsNlsaR4rAjpUhoJCXKlUCiqVij9LRmnmRqORSxlQO8XaUhT+ISCUuQj3NZf7mn90fXo+ai/QC8LC4TCr+sZiMQaZfr8foVAIHo8HFRUV7KGSy+XM24jH43A6nZAkCQUFBTxHKfRA4xiPx9HZ2clkXOp/0j6i0ExnZydKSkrS5n40GmWiMQGrTK/YgQMHMG7cOB4rMWWd3h+ad/ReUNjM4XBwbTW5XM4k6r5CyZ/3/c70KNB40NgQkbuhoQFGoxHFxcUMiFUqFRoaGqBQKNDZ2Ynx48dDpVIxyHY6nZDJZMjPz0cymUQgEEB9fT3GjBnD16U5euTIERQUFMBgMDDobmpqgkqlYr4MKTXTmlpfX49wOIzy8nIGoZTurtPpcOrUKeTm5qZ5hOkdIJABAC0tLey5oXmWSCSwY8cOXjesViva29uhVqs5vErzaNasWTAajQAuelZp/Pbt24fKykr2ehG4Jc9YdXU1srKyMHTo0LQxcLlc8Hg8UCgUyMrKYi+mGM7uKwRMmYDk2ftXkaq/zP3ncu8r0iHi8ThHEy7nvo888gjWrl2L6urqL83r1u8ZusKNFkiR/Orz+dK4H6S9odPpkEgkoFar0d3dzWq7SqUSubm5kMvl0Ol0nJ2j0Wh4A+zs7ERxcXEaCKEFUZIkZGdnAwAvQkqlEkVFRQiHw+wtopi82WxmDxEZieARGCGlWtIj6enpYa8NgLSSC1Q6gsJdzc3NqKioQCgUQm1tLVpbW+Hz+TB27FhEo1Hs3LkTN954I7cV6FWaJR4DAAZCxBmhF5B+pk1Qo9Ggvb0dubm5nMZLkv4EcghoEBAgjw95nkQ+E4UE6Pq0yNNYkMeM+pSACdUDo5Aahfsu94RKbRA9NgDgcDh4wyCdHrF8As0Tugb9DFwEWIWFhZe8nxgCIoViMZxKbaK+LigoYLBCJ/NYLAa73Q5Jkhg8il7MeDyOgQMHprWNni+VSvGmmMmbolAaAOh0Om7zV5VJBvR6ZClcRAcRvV6PYcOGccg3lUqxInR+fj70ej0KCgrSQnxqtRpFRUXMAyNPzPjx4wFcHDsSvaysrGQgQWC0rKyMQb3f72fPLAlZUpuAXhBNoMFoNCKRSGDMmDHsoW1vb0dBQQGvW7SGBYNB9tIQYKV35frrrwdwcT7QOwWAD1EdHR3sZSY5B5pPKpUK48ePh9lsBpCuJE7vyvjx4xEIBBCNRpm/FIlEkJeXh7y8vLSxTyQScLlczGMjLxT1J9CfWn8lWb8v7wo3WvAIdS9btgx5eXkYPHgw1q5di+uvvx5ZWVlQKBSwWCxYuXIlWlpaOJumq6sL//M//4N9+/bxaX3MmDFcVsHhcODs2bMoLi7GhQsX8Kc//QkymQxZWVlYtWoV3nnnHS7oSOE2mUyG++67D0DvBhYKhfDOO+9g/fr1fGosKSlBNBpFbW0tZDIZioqKcN999+GFF16ATCaDXq9nLZQf/vCHnO5KJQVkMhmsViusViseeughaDQamEwmbNq0CSNGjMDq1avx0ksvYc+ePTCZTJg4cSK+9a1vob6+nkNUP/7xj/Hhhx+is7OTBd1EE0mRtOl4vV5Eo1GcO3eO+QVFRUXYtm0bDAYDh7zy8/Nx8OBBFm6j0xHxXYDeDYPAKQDeiGhhJr4XhZJoYaYNTaywTgDp05I4+zodit+n6xKJVySoh8Nhzh4CwCFVCltSBhQZhWjFsAWBD9oURQ8ZPTOpGhNHiO5vtVqh0WiQlZXFBUDJm+T1etO8cLm5uQzsKXwmZlCJbaC2kfcgGo2ip6eH70Gb4Vfh5RZJ2wBYy0kmk8Hr9TLPhsA8eTkppCl6OGljJh4g/V2sSq9Wq2EwGOByuViDR5IkeDweJk9TyM3hcLBQptFo5PFvaWlh6QSfzwegVxiSvAHknQJ6x4sEE+VyOYdLAcDpdLLngD5Dz05AKBwOAwDPCfIuhUKhj4THALCXi56bdK7oEEDAJhgMIhwOMwcvEAgwJ4vELIHeQ1xWVhZ0Ot1HBDn7U+uvLOsHQ/8fGL3U8Xgcr7/+Ou6++26sWrUKy5cvx6ZNm3DTTTfh2LFj6OzsxLBhw/DKK6/AZDLB5/Ph73//OyoqKjBjxgz87Gc/QygUwuuvv46f/vSn8Pv9+Mtf/gKr1QqPx4P77ruPtWKCwSBmzZqFjo4OqNVq9PT0wGg0oqenB9XV1bBYLHjrrbc4nBQKhXDddddh3bp1LL6m0WgwfPhwuFwu3HPPPXj22WfxrW99C08//TRee+01uN1uJtZOmzYNbrcbDocDdXV1cDgcCAaDuHDhAg4dOoS3334bbW1tGDp0KGbPno2lS5di6NChKC4uRjgcxvDhw3HNNdegtLQUK1asgE6nw80338y8APK40GlR5LyIGUXkCRk1ahRnpiSTSUyePBnHjh3Dgw8+CEmSsGPHDixYsACtra1p4QciYpLWDp2CKSxGRNhYLMaaNz6fL638hMfjgVKphMFgQCgU4hCJyIP4tCHeS4Ei6g8CaMRhoQ2VNmkSNATAmxB5wQCk/Sx6VejULnqxCPyJHirisojgKpFI8CZFmyn9nsLBBIioArlareZrkleNQK/oFRT7QaPRwGKxMGglAPpVgCHqbwrNUqp8PB5HVlYWg8doNMo/E+CmgrRihXrqD0mS+LBB/UDhRaB3k6cMLqVSydcjzw4BKAL71LcdHR0oKipiD53JZEI4HGbxRApNk7gi0OtNVqvV7LEKh8OIx+MoLi5mb6jdbkd7ezsDdAJJFCqmOUfvrNFo5MMFAOaeiXw4mjMU1iXSNIVqKeXfaDRyn1JCAPUrcJFcTyCJeHf9vKEry/pH6/8Do5AJufuJrEykYpEQXFVVhZqaGnR0dKC6uhperxfLly9n1VUAaG5uhtlshl6vx/z58xEOh7Flyxbs3LkTjz76KL/w5eXluOuuu5jHQyUURo4ciaysLHR1dcFkMqGtrY05OSTOptVq0dHRwYU0zWYzu+Xz8/MRjUbh9/uh0Wjw+OOP47bbbsPf/vY3AL2brcvlQjAYRHFxMb73ve9xaYJBgwZh9+7dLPpHWiHbt2/HhAkT8Nvf/hYNDQ2Qy3uLXj766KNYtWoVQqEQk2jJ0yISumkBpc1AJpMxFwHoXZSbm5s5fDhq1CisWLEC3d3dvIkSb4E2mEgkAr/fz6dcqv+l0WiYg2QymWA0GpnrBPSKIRLx3GQypQnDfdp4uhgey/wv/aOTOAEu4oPRRk28D8rOoyr0SqWST/NKpZLJywA4o1HMfiOwRZsWZRmK96Fr0/VNJhNv5uQNoo2NQBxlNNJmT/1IGypdn7RuaLMm7wG1VZQAoPZ92UYAOh6Pc1FQCgmK2YXkYfF6vWngkiQFKEmAvGP0XKSmTN4SesZgMAiZTMZ8L+onAugEVG02G4fRKNQZj8c51Et8IQp/Go1Gvp5Wq+XwNoXoqVYahQTFccjPz+fQFWWokoyImH1JQESr1XKYkeag6EUVZUjo93l5eZAkCS6Xi72wwWCQQRXVrqM2iNfWarVpoLzfM3RlWT8Y+qdRGINOTfS7TOtrgounavr5q3oRxBRmABzKoAXdYrGgpaWFyZNbt27F0KFDkZeXh9raWlRWVjKYGTJkCLRabZrLW6vVory8HCdPnsStt96KoqIiTtMl17pWq2UgQd6auro6Vohtbm5mbgIA3niIgNjR0cHlGKiiuc1mg8PhgM/ng0ajwcSJE3Ho0CFeUGUyGRobG+F2u/H888+jpKSEPS2VlZWorKzE8OHDUVZWhqFDh2Lo0KEoKSnBo48+youiTqfD9OnT8fDDD6cRwkXNpMyFjdpOng/6O3Fozp49i0AgAKfTiRdeeAHjxo3j8BZ5Nk6ePIm7774bOp0O3/72t+Hz+bB3714UFxfDbDbjww8/xDPPPAOLxYJjx47h3LlzmDlzJvLy8vDcc88B6N2QS0tL8dZbb+FnP/sZP8/Hzd1LmeiVoRM0PS8BBjLiUhCXiN4XESRSaJT6izZkuhfNTTI6SYv8DTFVWSSuk5wDAQQRKGVlZfHzEwCl6xBIE0/rBBroEEFtpw2XgJqoQC2+45fLGxIJpPS+iuuDqAlEBHmR7Crei4ALJR4QnyiV/0ObVAAAIABJREFUSiE3N5dLXdA/tVrNmaB0XUpIIPBJxHzyEpGwZTwe57C3yHkTC+qKGl307ogZieStoveL5hTdj8KcFKZUKBTweDx8qKPkDZVKxd8j75FIBibAJN4DAIf+FAoFAzKx78mDRfyiWCwGv9/PchHkETOZTGmeIOo7MRxGc7vfrkz72hOoyQ1Li6a4CNMiTy8/pQ7TgkokX5FHAXy1GXMiCCKSoMfjYZJgKBSCw+HA4sWLEQ6HcdNNN+HXv/41JEnCtm3b8P3vfx9A72JDmwUReWUyGYLBIBONabOh/ycvB3BRwHDgwIGwWCxYvnw5rr76asTjcZw4cQK33norkskkx+xFnkxWVhb3WTgcZpc5uenp+WgTpAytKVOmQK1WY+7cubj66quh1+vxwgsvIBAIwOFwwOv14vz581Cr1Rg8eDB6enqgVqvx3nvv4dlnn2Vi79KlS9Hc3Izc3FwmaZPrmzwLtEmRGKEYbhC5EG+++SZycnKg1Wrx29/+Fnq9nk+3FG7729/+hhtvvBF//etf8atf/Qr33XcfVq1ahdOnT+PFF19EeXk5bDYb5s2bh8LCQtxzzz343e9+h3HjxsFgMGDu3Ln48MMPMWjQIAwePBjXX389ZwWKXoHL0RmisaOTMaUeixsxEcFp3GQyGYdFRO8ReQgos4vCqQaDgTMBxTRx8jCKooaiJygTbGTWfxI1qcQsFdFTQN4Dek9pHtGzUJtlMlna9+gZyUNIHicCKZcbJutrDGhuAemAm8ZNPJiJfC3ycJF3jcZM/L7I16J+FsOTxP8hnSLylon9RiFN8uqJYJXWQlFrSQQBxE8iXhZ5eMg7RGNHYyCCcOpXs9mcllRA9xaTK2iMyENGNdxoHoqheJJ9oPEDkAYM6RrEFxL7VCzBQvOEEkGIE0d9TNe+3Peu3/697GsPhsSsFQBpaJ/+0UtCiwW9dLRJip4hegm+SkBEixQBouzsbFy4cAEjRoyAxWJBPB7H9u3bMXHiRN4wCeSYzWZ+4dVqNW/s5P0gL1F5eTkef/xxPPDAA1xrSlzguru7odPp0NbWBp/Px5kXtMmRt8Dr9cJqtbJujtls5nTWSCTCGjOSJDFHyOVy4eDBg5g4cSKSySS74sPhMGelKRQKtLe344477mCvFHmryNu0fv163HHHHZgwYQIKCgrY5R0IBBCLxVh8MplMIjs7m8mhtKETN4sI2CKhEwB8Ph8effRRfPe732UBP5lMxmq39N3Vq1fjlltuQTgcxm233YYRI0bg2WefhVqtxrvvvouVK1diz549mDZtGgwGA1555RW8/vrrvHk0Nzdzoc5Ro0ZxOJJOxQS+Muf2pUxMvybPEF1H5M+Qh4CEKkXNIAqhUdiBABSRYY1GY5r+EHlhMkEFndBFbhDNWeBiSjC9d9SntFFmXlvkiogAS6FQsNeA+opCNgQ6aHxpHMX37dNm6V3KCLRmqq4TuKD3izwkQLpiPF1DvB+1N5NfRWDAbDazphhlhxJ3jTyvFDITw4ri+MtkMpbIIJkH6htaG0VgQmErWqtovpGnkcaXgKfP50M8HufDCYFYAlgisBEzL0mMU/Q4UX+4XC729lDbCGSJ/UvvAQF20RNEwqxi5mvmeGZy7PrtyrB++PpPE083tLhT2ERE/YlEAqFQiN209KLR379KEESWmZ6alZUFuVzOxQ/plEg/Uwr29OnTcfbsWajVavh8Ps7MoAWnra2N73H99dejvLwc9913HyKRCIxGIxoaGvDnP/8ZCoUCI0eORCAQgEwmQ05ODoOpAwcOYMiQIcwTGjp0KCoqKrBu3Tp0dXUhEAjgrbfeAnAxjbilpQUmkwk2mw3Nzc342c9+hi1btuAb3/gGVCoV6uvr4XA4+F7JZBJerxf5+fn44IMPcO7cOVRXV+Pll19GfX09Lly4ALlcjtOnT6OlpQWdnZ3sLQiHw9i2bRsKCwuRTCZhs9nwzjvv4KWXXuJFmE6PtKmKJ0cCAaFQCLm5uWk6TQQiKO2eNImuvfZarFmzBnq9Hjt37sT9998PpVIJu92OW2+9Ffv374dMJkNeXh56enpQVVWF119/ncUEJ0+eDLfbzRwXs9mcdk/a+CgE8HEmeijon6iULWpSiUBCFOYTww60SRB/ye12IxAIpGW9xePxtPAEgUs6fIjtAi4NPqh/6do0fylEQjwPMXRCRT/J0yeCPUmSODOI3mO6lng4Ej3Hn2SZnxXDraKng7hQRMKluUagghTVM0OImeF4uq7oqRMTAWj8KIxJbSNuDJGaCTjSXKfxIc+tKLNAniRqI80JemaVSgW/38/zn+aRSqXiDEwSM6X76/V6ridHpGV6Xno2sd9ongJgGQr6PK3rdrudw380V0QuGvUvvdOJRIJD8qK8BgA+CIuRgszIQr9dYRaJRKTP++/hhx+WRo4cKaVSKUmSJCmVSkkAJLJUKsX//tUmk8mkRCIhSZLE/02lUlIymZSSyaSUSCSkRCKR9iziZ8XvkMVisbT/9vWc4vW+jP6Jx+OSJEnSnDlzJK1WK+n1emnjxo3S7NmzJYPBIDkcDmnHjh1SNBrltu7atUv6+c9/LkUiEb7Oq6++KikUCkmpVEpPPvmkFAwGpWQyKUmSJB08eFC68847Ja1WKwGQHnzwQSkWi0n19fUSAAmAJJfLJZfLxc/19NNPc7+EQiHJ4/FIp06dku68805JLpdLAKRnnnlGSiQSksfjkZ555hlJr9dLSqVSslgsEgDphz/8oXTkyBEpFApJTqdTAiAZjUZJoVBIoVCInz0UCnFfJBIJ6cUXX5Sqq6v5vitWrJAkSZJ8Pp8UjUalZDIpHTlyRPrxj38sSVLv2DqdTmnJkiXSggULpJ6eHp4bwWBQkiRJCofDUiQSkbZt2yapVCpJJpNJMplM2rBhgwRAUiqV0qOPPip1d3dLkiRJyWRSamtrk+LxuJRMJrmvFy9eLAGQ7rnnHqmzs1OSJEny+/3S6dOnJZ1OJ+3atYvnw4kTJ6SpU6dKcrlcmjZtmtTQ0CBlZ2dLcrlcuu+++3jsnE7nJefQpeYfzWcaY0mSpGg0KkUiEcnr9UqBQECKRqNSPB6XwuGwlEwm0+4RDof5vzQOPT09/D75/X5JkiSeE2R0v0QiwZ+leZlIJHieim2MRCL8jmZei/pWvF4wGOT5Qb/LfM/EuUl/TyaTUiwWk1KplBQMBqVYLCYFAgH+bGafflz/ksXjcSmVSvG8ozbRd2he0H/F/onFYjwGl7JUKiXF4/G0NsZiMb4OPZ8kSTwmNHbUvmg0KoXDYSmRSPDnqa10b3oOcb6Qeb1ebjvdm55HHFe32y1FIhHJ7/dLoVAobb0V50EwGJSCwSDPBVqbM68r9n8gEEh7Jp/Pl9Yn4vyIxWIf6VNxblE/BQIBHgdxrUwkEmn9IfaJOH70X5lM9pE++6rsy95/Lue+kpQ+vgqF4rLv+8tf/lKqqKjgtenL+NevQK34aEFM8bRLpDpyecb/WcdIdH8ScY+Evy7FExC9BV9G/1AYx+12IycnhxWeyQVM4TAiYcpkMjz//PPIy8vD9OnTUVBQAKVSie7ubi7PYTAY2GNDWWl0+qFnAtKF6Eh3SK/X80mQQjzUj62trZxum8m3Im6PqDnj9/vTsoGo8COl4VK2DF0rmUzi5MmTsFqtKCgowMGDB/G///u/2Lx5MyRJwvnz56HVajFt2jS8//77GDBgAJ/89+zZg3A4jPnz57PLncZePKUCvSGccDgMi8XCPAmFQsFZYvQMFFqIRCJcPZv6kDgN0j/d6+3t7SgpKeHTul6v59Am9SHNQ6A3i4q8gGQi1+GT5h9wkfNFoSKTycTjTPOaQkjkcSDFaLPZzDwq6Z8cKjoxk2CmxWLh0zxl3Ijk50QiwX0AgNO24/E4bDZb2hyisJg4F8VivjKZjEMmADjMSaEZ8ozQ/FSpVBy2Jd6cKFhIodRMLZnM0NnH9S/9XSQcUzsNBgO8Xi8rjms0Gg5BiTX5yGguiVwhujetPZJ0sV4dZdeJof5IJMKp8iKPh9ZFuocobCiqOZOHT8w+JD4dfY+8M/QzvUciz5G8WDT3RY6Q9E++Hr3PwEVagxj6pP+n69LzU3/T3PL7/RwOp3fD6/VyFhg9oyRJLORKYTGaZ21tbcjPz+f3AgA/F3mbaYzEPYa8kJmevK/Kvor955PuS15gWr/+3RSov/ZhMjEDAkgXmqNJ3tzcDJ/PxwsLACbxAh8vXPdlG5EJicydSvXKxAcCAZjNZiY8tra2sphYPB6H2WyGyWTCokWLcO7cOd4EotEoExjFFNdUqldwkPoIAJefIHJwIBBIqx1GwIX4JXK5HJ2dnVAoFKyGS3+PxWJcA4t4TtSfnZ2dzF2ihUlMxacCtQqFgsX55HI5xo0bh7y8PEQiERQWFuKuu+7iFOkBAwbgiSeewJo1a1BaWgoAXHQ1Pz8fEydOBNALwkiZWhQ5pDCVuIED4DCBXq/nzZbCQJQNZbFYIJP1pi0DF0OXNO9KSkq4v0kLhorsEp/FaDRysUsimff09KRlEV3OfBQXR2qL0Wjk0AiJzxHfQgzD1NTUsFqvqC0kZpOlUim0tbXB7XYz90UMKxAAjUajvLkQoKqtrUVDQ0MawVvcKOndFTWOEokEzp8/zyJ/9EwEvAj0mc1mOJ1OKBQKnDlzhnkqNAaSJKGrqwuNjY0ALmrSUPs+67su8lxE8jlJRVACRENDA2Sy3pqDBJ58Ph+/U5nEY7o2gUUxdB4KhXD+/HkWUEwkEnj77bfTPiNu1CSuSHM0Ho/zAQcAuru7GTDQP6fTiVQqhVAoxJwaAlcElLxeLyRJQigUgt/v53lP3B0CL7TGajQaNDc383UyifcNDQ04f/78R8JVAFjsEQCOHj3KKftUR621tRXAxaQQUSKDwqQKhYLLcNBccLlcaSFGAmkiB6nfrkz72hOoRUBD/8STgMfjwdGjR1FQUIBRo0ZxGqrH4+HY8qXIlKLn5MsyOg2LMXUAnCJKxRkLCwsRCoXSiIJ+vx/l5eW45ZZbUFZWxroa5PmiviCCI3kfwuEwQqEQKw+3t7dzvSPxBC+e9CiDJTc3Ny37gxb3VKq3krgojEcnfirbIZfLuUYZbbh0WqdTMGWNiJulyWSCwWDAoEGDWKAPAB544AF+BvKuaDQa5OXlMaGbCoZGo1FYrVYkk0kuJUA12ugET/1E404ickTAJ4+JSqWC0+lEdnY2F7qleUJZV5FIBFarFXK5HE1NTQzYZDIZ6urqMHjwYK72Tqd0i8XCY0sn+8udf3Rio83Z6/Vi586drC589uxZ3HTTTZyVpVQqcfr0aS4SSpsCeR4tFguDnLy8PLzyyitYunQpsrOzmUNks9nSNkxqL81hl8vFbaO5Ren0pMxNAJ5SwmWyXskFtVoNq9UKu90OlUqFjo4O5Ofnc5ZbS0sLHnjgASxZsgTr16/HypUrcfDgQS59QoAMAJYsWYLc3Nw0rzdwee93pkdIJPQSeEwkEqirq0MsFkNeXh7q6upw7NgxDBs2DMFgEDabjYm/4r1FcjOZyHshzuPJkydRU1ODGTNmwG63o6mpCXV1dXC73Tz/CVR5PB4cPnyYn3X37t0YNmwY9Ho95syZg0AggG3btqGoqAjDhg1DdnY2NBoNXn31Veb5SJKE06dPo6ysjLmFRqMRtbW1eOqpp+ByuXDq1Ck0NzdzkgOB5J6eHmRnZ6OxsZHfm9tuuy2tncl/ZnV2dnZCJpOxRzsej6OmpgajRo1iwn5jYyMOHz6MESNG8JpTX1/PUh6iF5ESQy5cuICenh74fD40NjYyd8vj8WDIkCEwm83MdRLBkGj/6ghIv316+9qDIVqkaMGSy3uL9Z08eZL1LI4fP46ysjKcPn0aJpMJp0+fhtPpxKJFizBnzhy+lliX5qsAQsBH3Z8EjmhjFHVixJeXMiMAcNVnyqARSbV06iePCmVeaDQaTpnNzs7mEBItxGRE5qXNkU741NfkphdDB6RzQt8nQEFAlDYFu93+EZ2lzAwOAhp0+iMCZTAY5NpJAFikUvxZBJriWNrtdsRiMej1em4/naxJ9C0zQ0Ucp0Qiwd4veibqG4PBAJlMxl5J8mJRiEmn06G0tBSBQIDFNUWgQCd6MZzzcSZu1ADSNoa2tjYMGjQIer0eBw4cwK233sqZV7FYDD6fj13dBEbIo3r//fez3AF5uY4ePQq9Xo/29nZotVoUFBSgoqKCx1p03Yup0gR86GexyLDH48G5c+dQV1fHQovvvfceqqqqUFdXh2QyCb/fj2PHjuHWW2/FrFmzAADFxcWIRqOYO3cutm3bhpkzZ+LQoUNczkaSJNTV1aGpqQkFBQUMwEXPcGb5lkv1L4A0MnM4HEYikUBnZyf27t0Lo9GI6upqOJ1OvPXWW5g9ezb0ej02b96MU6dOYfr06Zg7d27aHKT3iuYWGb1LQO+739DQgN27d8PlcuG6665DNBpFS0sLhg8fzu8GhYa0Wi3XK/T5fKisrMT58+dRWVmJ6upqHD9+HBUVFdBqtZg6dSpnCnq9XsjlcsybNw+5ublwuVzQ6/WYNGkScnJysH379jQCssPhwNVXXw3gohCi6KFsb29HNBpFVVUVVCoV7HY7PvjgA3zwwQeIRqMckj537hySySQ6Ojo4CzQQCDAI8/l8XJ5EJpNhy5YtOHz4MNdpPHPmDDo6OjBy5EhcddVVDJTdbjdUKhUXix01ahQnWLz22mvwer18oBOLVdM6QQeLf1VIrN8+m33twRAtHDS5AaCiooLTuNetW4d7770XeXl5XIyUFn0K/2TaV3kq6Iu3IFpf7cs0McZO/0/Xpo2Ifi9yBChllhaATFd15nfEEAedjCn0Ij6DePruq/ihaJ8kfEffEbk+5L25nL7JtExPhph5BKRnC2W2gz6XGaMXwx7iGBBQofbT5kfP0RdHoq9n/zSWueGWlZUhGAxi5MiR2LVrF8LhMHp6epCXl4eWlhZs2rQJTU1N+MUvfsEh21dffRWzZs3C0KFDcfr0aYwYMQLhcBgtLS245pprUFRUhP/7v//D3XffzaAYANauXYtIJMICoVSOJRgMctmNzs5O/PznP2e1YrPZjLKyMkyePBmSJGH16tV46qmnkJ+fn5YNSGFkmUzGQqE6nQ4ffvghbrjhBs5o2rhxIwMKt9vNQF8Ee2J49HL6mD5PAEoul7PH9qqrrsLp06cxbdo0pFIp+Hw+DB8+HF1dXWhoaMA3v/lNDB06lJWjRYFEMbyvVqt5DXO5XOwZ8vl8KCoqQk1NDfbs2YNUKoXz588zr83r9SI7OxvPPvssXnvtNVgsFva4RiIR9PT0oKWlBR6PBydOnMDLL7+MMWPG4JFHHsGcOXMwb948Fm5cu3Yt7rjjDrhcLrz33nu45ppr0NXVhdraWsycOROdnZ2cqk7Zqg6Hg/ukq6sLVquVvbEymQyFhYUIBoMYO3YsJkyYgAMHDkCtVqO0tBSHDh2CUqnEkCFD0N7ejkAggGuuuQapVK/I6alTp3DixAnU1dVhzZo1mDp1Ks6cOYPly5ejsLAQTz75JBYsWIAJEybwwc9gMKCrqwtLliwBAHg8Hhw6dAhz586FWq3GsWPHcN1117H8Ax3s6LAi6nz1p9ZfWfa1B0PEW6HFjtLGo9Eo3n//fbzzzjvQarXYtGkT7HY7nE4nhg0bhvnz5zN4IvtXx4s/KwjLDKeIP4tgI3ODF0HKpUKFHwcKLvV30TK1cj4J/GUa/Z1Ax6Wue7lGXp9Ltfdy9Gf6avOlfide71LtF5/ts8yBTDBKizuFFFOpFLq7uzF8+HC0tbVh1qxZOHr0KEpLSzF9+nRMnz6dPW3hcBgjR47EqFGjEAwG4XQ6sWfPHuTn56OwsBCDBg2Cz+fDD3/4Q/bOAL3v4dKlS9N4Pdu2bUNBQQEKCgqYx3TjjTcyYO7s7EReXh7sdjsuXLiAc+fOYfv27ZDJZAiFQpxKP378eMyfP58TCgwGA3s/bDYbjhw5gmAwiPz8fMydOxclJSUs+0AV2cmLJ0oNkBfuk0wsIdHc3Iy8vDwWcx04cCCXqIjH4xg2bBgMBgMWLlyI1tbWtJRvsZYaecpEkjzQG/q2WCxMEj9//jxmzpwJr9eL0aNHY+fOnfjP//xP1NXVIRQKIRKJYMqUKXjzzTeRlZXFOmUNDQ3Mz5k9ezamT5+OTZs2wWg0Yu7cuWhvb4fD4UAikWDdogULFmDz5s3QarW4+eabsWrVKtxxxx04ffo0Fi5cCLPZzO1NJBLYv38/GhsbIZfLYbPZsHnzZjz33HMcAiePKXmgADCfqr29ncFGTU0Ng+5YLMYlfkaNGoWCggJIkoRp06ahoKAAM2fOxKZNmzBjxgwYDAaMGTMGa9asweLFi/k+drsdr776KpYsWYLRo0fjwIEDMBqNOHLkCB544AFOGJDJZMxnE3lN/QDoyrSvPRiiEBCANHd8OBxGfX09cnJyMH/+fHzzm99ELBbDu+++yxL1tCCKWTH/bvZJAE0MsV1qYc/8u8ipupx7Z34uE8RkekpED8rHgR+x7Z/0fHRdsU2Xe7L/pP7pq22X+t3HXTvzWQgMXU77P483UvTYkUeKQMmWLVugVCqRk5OD7OxsVFdXY8yYMRg7diyOHDnChG/KUFSr1Rxe+Mtf/oKJEydi0aJF2Lt3L2fcaDQaFBQUwOfzcbspO474WWazGUeOHMHSpUtZEJDI0qSpRBl5PT09yMnJwcsvv4zy8nIsWrSIOSZbt27lPjObzfyOUoZZSUkJSkpK0NbWBq/Xi02bNsHv98Nms0GtVqO7uxujRo1iLS7aCEXRv08yWicAoKioiMeyvb0dW7duRVdXF1KpFAoKCtDa2oqTJ09i3759HBYdMmQIJkyYwGEtysyiNYe4aZQBRdk6FMKlQsk+nw9lZWUoKSnB448/jmeeeQbf//73sXz5cni9Xg47BgIBDBw4EIMGDUJLSwu8Xi9nA8rlcni9XtYSo4y0ZDIJh8OBnJwcrF27Fs899xymTJmCe++9F9dffz26u7sZvAQCAdZzGjVqFK677jpIkoS33347jfcmhrjJC5ZM9hbddTqd/Jy0FlPolMC8TqdDbm4unE4ndu/ezW0+c+YMDAYDsrOz8eabb3LpDeJMzpgxg8GW2+3Ge++9h2HDhqG0tBRKpRLHjx/HgAEDmFdIHnR6d8SM1n7u0JVjX3swBKSHkuRyOc6ePYsNGzZg+fLl+O1vf4u//vWvvKA0NjaisrIyrVCgmNEh2lfFG/o4+yLu/3k8Tpn90lc/XQqYiKDoUn35eUNBl/v5vtqQyde6nPv0BXgyf/6keZMZbusLhF3q/plGwJY+T4s6lSVYuHAhotEoXnzxRcRiMXR1dWH79u2oqqqC0+lkvgmp+jqdTjgcDoTDYdx777345S9/iR/84AcAgDFjxnCWI3kUyKjQL91XkiRW2qb2hcNhjBo1ikGV1+uF3W5HKBRiUc6///3v2LhxIzweD+x2O86dO4fi4uI0dW2qQq/X69Ha2opBgwZh//798Hq9uOGGG9DV1YWRI0dCrVZj6dKlGD9+PPOfRKXoy1H5Jk8SGVVtz8rKgtVqxcqVKxGPx/Hyyy9j6dKlWL9+PZYtW4Znn30WU6dOxbRp0zikSyR/CkcSv4s8GiSJQOn4NpsNN9xwAxQKBbq6urBz507cfffdOHv2LKqqqpBIJGC1WmGxWFBaWopQKASr1Qqj0YitW7fC6XQiFothw4YN6O7uRiQSQVdXF+rq6tDd3Y2mpiY89thjUCgUcDgcCAQCLOkRDAYRi8UwZMgQLoeza9cupFIpHn+DwQC32w0ALMgoZgVSZibNS6B3rR40aBBmzZqVlsBx/PhxFqskz8yBAwdw8uRJNDc34/7772d5hQ8//BCLFi3iLNRDhw5xiOv06dOora0F0Js1t3PnTrS2tmLatGno6OjgckLRaBSTJk1Ky9okXhgdKsTEgn7797evPRgSNTsog6qtrQ0/+clPcOTIEQwdOhR33nknlEolAoEA9uzZwwVEZTIZk3kvl7D6RVumV+Wz2KflmvTlFbrUdz7r54CLoODzej++CCB1OeDkcu57Ofe8XA/T5XidPukz5HkS+5rCMJQiTYU+FQoFZs2ahR07dnChXQod0SZgt9tRV1eHnTt3cjHZDRs2YN++fWhtbYVer4fb7UZTUxOuvvpqTJo0CTabjeUCSJbgzTffxIIFC5gEG4lEEA6HYbfbWdaCOHwNDQ2YM2cOc11uvPFG3vi2bNnC4QvKOgsEAjCZTPB6vTh16hQ8Hg9isRisViuDiD/+8Y/IysrCr371KwwfPhwul4s3X0obv5xQK60LFHKi+0ajUbS2tmLTpk2QJAkXLlzgsiPPP/883G43ampqsHXrVnR2duLJJ59kIER6SNSXCoUirfQEhUy7u7tRXV2NEydOoLW1Fd/5zncQCASwb98+rFy5Es899xxWrFiBaDTKmX3hcBixWAxz5syBw+HA+fPncfPNNwMAfv3rX8NkMmHlypXMsSHye3t7O2euLV68GLt378bs2bOhUqlw8uRJlJaWwu/3M6cmEomgs7MTdXV1cDqdUKvVnE0KII2PSKCCNLDq6urg8XhYjiIajcLpdGLq1KkALnr4nU4nxo8fj56eHhw4cACnT59GQ0MDsrOzsX79euzYsYPDuVarFeXl5Rg5ciQqKioQj8dx8OBB5OXl4fDhw3A4HLj22mshk8lY4Zr6+19Nj+i3L8a+9mBIBDG0YFVVVcHr9WLo0KFYu3Yt/vSnP7GLefPmzZg3bx4qKyv5O32ReL9qr9BXca9Mj8OX8YyX42X5NJ6PT/LefB673LDi5djH9aVMJrtkaLKvsfisni8yCj0AwJo1a2AwGOBwOKBQKFBYWIgFCxYAAKc+04ZAGYHFxcW466674PGKSmLBAAAgAElEQVR4oNPpUFtbiz179qCiogLTp0/nTY6y0SgZgUIhoVAIH3zwAR555BFuF2UvSpLE5VE6Ojpgt9sxY8YMdHV1sQTAxo0bWc+qtbUVFRUVfA0CMRRaKS4uRigUwoIFC/DCCy8wgfnxxx/Hww8/jNzcXOZDiQRoetZPIuFTphF5cWKxGMxmM4LBIIqKivCjH/0Ia9asQXl5OcxmM3JzczFgwAC0traitbUVjzzyCGcVUmhv+/btOHToEH70ox/BZrNxyRPiHhF512azYcyYMRgyZAiTlt955x2sWLECLpcLkUiEPToGg4EFBulQeO7cOdTU1DBABoDrrrsO+/btw/jx42E2m3l8FP+s9ZZIJHDzzTejqakJGzduRFVVFRobG7F79+60PtTpdKiqqsK8efM4HX/RokWcKBCNRtNANslmqNVqlJWVYcqUKUxxkMlk2LNnDye0eDweZGdnY9GiRWhtbUV+fj7mzJmDq6++GrfffjuefPJJtLS0oK6uDvfeey+v39S2RCKB7du3Q61WY+zYsWhtbUUoFEJ9fT0KCgq4/RSSpOfPTIL4d6RN9Nul7WsPhii2S2mv5NY0mUw4ceIEBgwYgBtvvBG5ubmIx+MwGAyw2WwAwOrEfV3zqwJCn/c+n6atnyccc7n3+TgP0WexS3GOLveaopp4X8/7Wb0/mdf6JM9TJmD5IsOymanNtNlrtVp885vfhCRJ2Lx5c1r4xel0orW1lYnHwMXNRFTm3b17N9ra2vDnP/8ZZ86cwSOPPIKJEyeiqqoKBoMBkUiEgR6pXG/btg33338/azHFYjHE43HU1dWhoqKCycGUAi9JEmw2G44fP46ZM2di7ty5sFqt8Pl82LdvH6sPE/eI+FByuRzl5eXIz8/nFGy3242HHnoI3/nOd7Bq1SrcddddzIEi4CMKVH6S0WdJ0oGy0eh3iUQC7777Ln76059CqVRi4MCBkMl6CyT/7W9/w+23385jYjAYEAgEsHv3bjz66KNYvHgxysrKYLPZOJuJNnYCTjqdDnl5eaw+ffvtt6Orqwu/+93v8JOf/AQ2mw01NTUoLy8H0Ave/vrXv2LgwIFYsmQJp9f7fD4UFxdj4sSJeOGFF2AymVBZWcliqySqeNttt7ECfnFxMYYNG4ahQ4di165dOHr0KAuJqtVqZGdnM++HUuiJB0XcG/K+UB0yeraamhq4XC7IZL31CUkdHQATuwlIeTweNDc3w263Y+nSpVi9ejU2b96MO+64g+d9R0cHCgsL0dHRgWPHjkGj0WD27Nlobm6GQqHA/PnzsWvXLuzcuRN2ux1VVVUoLCxkcrsodioKY/aHya4c+0rAELnYaaKL3hSRuEkmpidf6vTVVymNz2LkhqWXggh4kUgERUVF8Hq9yM3Nhc/nw7p161BbW4upU6cilUqlaUzQM3yWDfdSnxH1KvrKUsrksWRybOhlpEWFwoHAxY2rrzDbpdLDxe9Rm8TxuZQkvXhtsSxHpoltpAVRnBv0rKLGChnpHIlE9sw5Rf9P/ADxecT2igBZJruow0MeGrFN9HfydogaTZlGp+5LkW/p+ehkTtcQSyxcTriONpdLzZu+vkf9R/0ejUZRWVmJ4uJiSJLEoad4PI4jR46gpqYGTqcTdrudS1mIsguvv/46h61uu+02RCIRDBkyBL/85S+xa9cuPPfcc/jOd77DpOZIJIJAIICtW7di7NixXCDzj3/8IwKBACZNmoTVq1fjscceY+4PGRGI8/Pz4fP5oFar4ff78Y9//APHjh3DokWLOBOL2kT8FAoxSVJvNtfRo0fZIzVlyhRcc801uO2227B06VIOvYnz/ZPWIHHM6LOkVySqvjc1NQG4qBhN84BS5Umny2g04sEHH4RWq0V5eTlr/IhhMgI+wMUitZQdeOzYMezevRuPPfYYtmzZgv3796OhoQEvvvgifD4fjEYjVq9eDYPBwKE7r9eL1tZW3HLLLZDL5bjzzjvxi1/8Ah9++CGuvfZazvQbNGgQJEmCxWKBXC5HWVkZkskkfvOb38DhcEClUnFhZXq/SA6AwmDt7e2ssUWq8l1dXWhvb0dbWxva29tRXV0Ni8WCvLw8VhDv6OjApEmT8MADD+Cmm27CmDFj4PP5cPLkSRgMBhQXF+P48ePQarU4efIkfv/732PHjh148MEHObMxmUxyGj2tJRSabGlpwcyZMzFu3Dhs2bKFNYn6yuy7nHe13/797EuvTSYuGOIiL0kSEwJpQ6LNhBYbl8vFL5q4MQFg1eHM1NJPMjqJiHVjgPSTOnElSB3WZrPxyePcuXOw2+3MVxB1UjI5Ln0BI/EETj+LdZUIKHZ1dSEnJwcA+FQrhvOorVSmAQDrpxDPg+oP0cJP8vednZ3Iz89n0UTqE5FvQO0SJfMjkQhL9xNfQC6XIxQKsdw9PSeVyqCNi0iQmUBFLJNAopAulws5OTl8LeIKZGVl8UZPYpK0mZD+it/vR1ZWFm/QVAqDasyROjLVXaO5RH0mAh8AaSdM8gTK5XLmkNAJXPSGkIlClSI4orILlKJNnAVxrKlvxHlKJ38CfAqFAt3d3XA4HH2On2iXmn/0e+pXcc6SSCVwsS4VcGnisFjnyu/3w2q1po0rhVJIw4ZCXnJ5b5mWs2fPYubMmWnvpcvlQiAQYG8KeTBEE0FfbW0tRowYAaCXM9PR0YGKigpOdFCpVAiHw6zpY7FYeO3x+XxpNd4uBXb62ug+7v3O9OKJ729XVxeam5thNBphtVo5pEbq5rm5uVySI5VKIRgMora2FkOGDIHFYuF6deR56kv2we12c7X5YDAIu90Og8EAv9+PcDgMo9GYJihJxGWfzweXy4VoNIr8/Hzk5eXxWk2lYEiBn8abxoHmiyRJzK+UJImBJ7WN+pjGMBwOY+PGjZDJZAy06HMtLS08V8W1R6fTwev1cj+RZ0ihUKCpqQnJZBINDQ1QKpWorKzkFP9oNAqfz8ceHSqTI/ZfOBxGIBBgsJ95cBcPQn2Nr/gO99cm+/euTfale4bopC2e5ql2lMViQSKRwIkTJzBs2DCYzWYolUq0t7fj8OHDuP7669mLEI1G4ff74XA4eHP/tECoLxMBjDhRCHzRS0PcCMoCAS4WC/y8Jm7CALg0RSKRQEtLCwYM6FUg7u7uZg4D1aYiQqjRaOQFjjZT4GKIpbu7GxaLBWq1Gg6Hg/8muqklSYLf7+dTOY1dV1cXcnNz08pxUBq0JEm8YYo1yMQUZjE1moAFgQhSCDaZTCwsl5OTk5ZNAoBBM6XWiirbJEYXj8f5hGw0Gnkzl8lkXCxUrVbzz7RBZrrmab5SqjhxWWhxpyymSCTCCzmdcKmuE80hUQGcBOeobEdbWxtyc3NhtVoZvFFfEdjKLOBJ85XIqA6Hg8E0PReNRaYOVl9G81f0QtHmIBbKpWtlLkTimFJmTTwe50KvZLSBEPihOU+/t9lsGDlyJG/aBNSonEYymWRuCbWbPJGiN3Hw4MFcBsThcLB3lLwM1I+Uyi96KakP6JloLtBcFr2clysvIfZZ5gGAQjwWiwWBQAB2u53Lx9D3KOVbJIAXFRXxGiSqo/cVzqXsOSqxo1Kp+Pqk8k3vCh186MBDmX00PmLpHBpzap/dbk/b6EmUMJFIsP4UfYfGIxwO87yiA5FOp8O0adO45IVIqLZarWnAkICJTCZDXl5eGngHer1sxcXF0Ol0KCkpgcFggMfj4X1Do9EgOzv7I15z0bsrl8v5ICWWXhKLMvc11v1eoSvPvvRCrSIypIlCG6/X64VMJsOaNWtQX18Pn8/HxTIPHjwIn88HuVwOp9MJjUbDC4AYNviyTCyxIJ7G8/LymFv0RYTpyGVMgA8AFzSMx+NckyqZTHI2i0ql4iruSqUSBoOBCxZSai15Eaiqe05ODuuIqFQqtLe380ZN3jZanGSyXpVeAq0FBQVwu928MVD6qlh9vLu7GwqFgkmN4gZDCxqdwqh/AcDpdLJbndSmqfinTqeDVqvljBGFQsFV0k0mE1wuF4uy+f1+ABdDfH6/nwulAoDRaERzczO78SkbBLgIHGKxGHp6epijQHXPlEolk3fdbjeX8aCiqeRRIGIlgR7qIzEES/wV4rlQP1Atpc7OTiQSiTSvE80P4oVQSQIK25D3S9RooY3uckzcxEipm35H4Ai4+C6LYVDRE0F9RaRoOgCJ7RB5FFSvTZJ6yb10+qZ704aiUqm4TAT9nk7+okI5cFGbhk7jdE2as9SXGo2GCxHTeyemb9Pv6Fq0AVPbxXZ+nPW1OWZ65TQaDex2O3vNyUtD4SPy9lK/OhwOBINB7nNRiVy8F4EWKvGi0+nSSM9KpZJLWxCIoOcmsGG321lXTQyDivfVarUIhULczyJQpLbTs1B/AmD1dupTAkj5+fkMksRDqslkSgOo5IWkNtOBiA534mGV+Gm0h9A7SkBTBKqSJPFcI0oA9T0BYY1G84Ws//3272NfOhiiBYM8LSScptFokJWVhWAwyFoUR48exaFDh7Bz504YjUY0NjZizZo1WLduHdxudxpzH/jiNHREoCb+TH+jEw29XPSy0AvzeUzkqFCIhXQ47rrrLtZ9oUwKWjxpgbtw4QI8Hg9KS0vhdruZ5E3CbMBF8BQOh3kxtNvt0Ol0CIVC7F2iUBPQu3g0NTVBLpfjpZdeQnZ2No+dyWRCKBRiuX2v1wuHwwGlUomenh7OMgLAoTIAvPl3dnbyRvj8889j9erVfMIzGo3IysqCxWLBqVOneBOg8CEVoAUupt/SwkfgTCaTwW63Ix6Pw+VysTepuLgYwMUwlSgC+NBDD3GoIhQK8XgDwB/+8AccPXoUPp8PdrudC9XSXLBYLIhEIgwgDQYDbxjiKZg0VcgdT54pCiPI5XLk5ubynKANhMJp4jNGIhEGvOTBpNAFtfty3w96DtGLJXobRL4UXVv0EtDv6BriO0/tob9FIhH+G22CtIGR4rW46dBGSmCYNmmRmCqWpaA+Fb2eoheJ5pIIrMgjQuuLGG6ieUB/F8Pql7sZ0nVFbwYBBwoXJpNJBINBVl4Oh8MAkAa+6BoymSwtNEvPlxmiF/tK/GwsFmOxQJpflAlGm7/YvzQ+kUiEf0+eI7qXWIePDhM0j2k86cBBoS4yUbWZ3pVoNMqHOvIUiqCc1mR6f0XhXFqnKDxOgJueRaQMiAWjaY4BSNMPovA89T/NK+rfzDBTv1foyrQvHQxlupop/AH0vuhPP/00xowZg/LycgwcOBD5+fk4ffo0Fi9ejPz8fFRVVWH8+PHspgXAiP7LtMwTHW04fr8/7aTweY0WMfKouFwuftn//Oc/Y9asWXj//fc562bVqlUMDD2e/8fem0dJVV37459bVd3VQ1V19VB0QzdDBwQRhTghiEIIGFGixOnFIUGNY/Q9XxKDQzQJalx5zyQGNURNNNFEnwk4gIgiIhoEZFBGZR4auum5a+iax/39o/mcPnWthkbBX1w/9losurvq3nvOuWfY+7M/e28fBgwYgKKiIoTDYbhcLni9XnVQkRsFQNVi4uZOhYWVmpnjxW63Y/HixSpy56233kJ9fb1qr9XaVbOpqKgIS5YsQWVlpfLrk4MRCASU+6ujo0Ntghw7cgs2btyIoUOH4rrrrsOf//xnzJ49W3G13nvvPRQVFcFut6OtrU1tajabTbnU9MKzpaWlaG5uRjweV0oHrWiiAO3t7SrcmwkEGxsbkclkcMsttyAvL0/lwikuLkYkEkE0GsVtt92Gc889Fw6HQ8H9LATJeUjulk6uFRFFQC0sLFRRPzzoyHugAkBOU1NTUxb6wdw7RNl4sDArMgC1mQNQGz1/P5zoVj/bTReHGTUyR1TpyhLnMdEfEVFlJ+g2LCgoyApLZ04Yon7xeFwdxkQYdUWEyq5OeuczdaIyf+capSXP+xP9IsLL9nHesI16nzjOR2IE6coJkSn+ne+RPzPKCuhGMsj9o4JBl71ZYdEJ5bw/D2pz2DcjBamUsY/st+46ZO4j8t5IbqbizWfzXevuVl0h013EHGM9QSLvkZeXh8LCQoXqEj3i57roCDSfyT6SRE7lEYCae+yzHjCgexr0/ZiiK2t8Fu/Tk/JzLD0Xx+Xoy5fmJtPhTpfLhUQigblz56KzsxPNzc3Yt2+fIjHGYjFVoM/v98Pn8ylCIScvD9hj0U5daIXzAHM4HJ8hXX8R4UFAvk1paanyRTOdPJWHffv2oby8XIX2k0jMsSAJkBslrW9dEdXdf9zQHA4HfD4fbDYbGhoa8PTTT+OEE05QFtWgQYNUW1nbKZPJoKOjQx0UPLB9Pp86uJiGgARop9OJaDSqag8Fg0FceOGFaGxsVAUiqRC2tLSoZ3o8HnUgAF1ZfIkaWK1WdHR0AAAqKytht9sVJyoQCACAshIdDodym+Tn5+Nvf/sbtm3bBqCrTAJrGrW3t8MwDLhcLmXxhkIh5Wog0saSApFIRPWNLpZAIIBUKgWHw5GlLJLwGYlE4PV6FTIAdNew6tevn0JJDMNQ7uRwOKzeaUdHh8p/Q9cbExLykOiNsq4fMubq8LoSYFaMgO75z/mmo0JcR4WFhSpjLw81HjLkhPFQMaN7+fn5as3z8NQlkUhktYmICuc8lUH9OTwQmTmbCiav0f/nWJvdfERoj9Qgo5LB+1mtVrUGdRSac4Jt04MiiILoZUkAZKEmvB8P+XQ6rVBfGhTsP1Ea8qiIGlHxJVKkt0dEVPABXaEcF6A7kIMKB8ee74/vRXe1ET2igkReIt8zjQD2kc8lYsWx1dEaRtrpijLbYf6d+yjQjVrqaRDIgeJ8MEfiHpevvhxzZYiLnBOSGxithalTp8Jut2Pfvn1Yt24dGhoaMHDgQHz88cfYtm0btm/fDpvNhkgkovzS3LCOBoG6pzYD3RsLeRBcRGbey9EQnYfBCJFUKgWfz6fKfwwaNAh9+/ZFLBbDwoULUVZWpngjt9xyCwyjK/rhlVdeweDBg2GxWLB69WpVfNblcmHRokW44YYb8J//+Z9wu934yU9+gkQigZNPPhm33HILFi1ahFdffRWGYahMr7t27cKMGTNgtVqxd+9e5Ofn4+GHH8bQoUPR0NCAFStWoLCwEH/961/xrW99C9/73vfUu16+fDnGjx+vcooMGjQIW7ZsQSKRwCeffIKioiJ1+N99990oKirC6NGjUVdXh6997WvYunWrUkJ2796Nv//973A6nWhubkY6nUZtbS1qa2vx5JNPIhQK4c4774TD4cDChQtRUVGB2bNno6ysDB6PByKCu+66CzabDe+88w5mzpyJqVOn4t1331VzctGiRRg6dCjuuusuxONxvP7667Db7fj444+xZ88eGIaBP/7xj7j77rtht9uxYsUK5OXloaOjA/fdd5+K7Bk2bBhWrFihlEygy9q32+2YNWsWKioqMGDAAMyZMwd2ux133303DMPAo48+iubmZhQXF6v7bdiwAYZhoKSkBB988AHsdjtqampQUlKCl156CT/84Q9RUlICn88Hu93+GbfPoYTua6K1untQFx0t0NENopBUlHn4Ufi5HnbMQ8+MHujWuP49rn/dqOL654GlIzxEGHhw6dwmulipFNFNpCMGVOapbOdyPfEevRGdnM/28W9MlEjlhFw1nUtFRIV8J7pQOR58D2wj342OlDHaEOhWYIBu5IfpJqiE6vfi/s2xYtt11ySfQ9QcgDJuzOgaUT3zPkuUnFGwunJN4rT+HKBr36QCzb4RTWI9NbNbjs+ickPln+5EzlnOSQBKGdNdw7rhbHaX6f07Ll8RicVi8kX/zZw5U04++WTJZDIiIpLJZASAiIik02nRJZ1OSyKRUL8/88wzsmjRIonFYiIi8rOf/Uy2b98u27dvl+bmZtmwYYPU19dLPB5X12QyGUmlUvJ5xDAMdW0qlfrMvSKRiIiIaiP7FI/HJZlMSiaTkUwm85l+6MJrcv2N13N8+LdkMinxeFy1he24/vrrZc6cOSIisn//fvnwww8lEAiIiMibb76pPlu3bp0Eg0EJh8Ny7rnnys6dO2XFihVy2mmnSTqdlk2bNonFYpFNmzaJiEhnZ6f8+Mc/lmXLlkk0GpWZM2eKiEgsFpPS0lI5cOCApNNpWbJkiVx22WXi9Xrl8ccflzfeeEN8Pp+IiACQ5uZmSSQSMnPmTJk1a5akUik55ZRTZMOGDRKPx2XOnDnyt7/9TUREbrvtNnn55ZdFRGTfvn3y6quvqjGcPXu2PPnkkyIi0tLSIn/5y18klUpJOp2WTz/9VO677z5JJpOSTqdl5cqVEo/H5Tvf+Y58/PHH0tLSIgCkqalJRESsVqvMnz9fje0bb7whd9xxh4iI/OEPf1Dvc8aMGbJ+/XoJh8OSSqUEgLzxxhty4MABAaCe95Of/EQ2bNggoVBI3n33XbnooosknU7Lww8/LHPmzJFEIiEbNmyQ73znO5JMJmXRokVy7733qvebTCYlFAqJiMj27dvlu9/9rnR2dsqWLVvEMAxZunSpxGIxuffee2X79u2SSCRk9erVEo/HJRgMyujRo2Xv3r2yYsUKOeOMMyQej8snn3wieXl58sknn6jnxGIxNX/Mc/NQ84/rgGvVvGYTiUTW9clkMuteuvD55vWRyWQkkUioa3O1Mx6PSyaTkWg0+pn7mtsWjUY/85n5ftxTwuFw1nf591z9M3+m7xX638zt62l8+Xe2kWtcH0Pzs/R7pdNp9X22zefzSTqdzvo8nU6rn3m9vl+lUqnP7JmJRCLrmRx/ffz096TvhRTOa37OdvE7+nwwj5t5nuUStpv/2E/+47P5czKZ/Mzc5/hxzM3f0dsUCoXUOHP8OH84f83vnt/Xx5ft0eePYRiH7e+xksOdP7nW8tF+rohkvTOr1drr5z7wwAMyYsQIicfjX1hf6enfl+ImA3KnJpeDLpiOjg7Y7XZEo1GUlZVh586d2LZtG9auXatKYegRI9Tcc1mwRyrU9gl56zBqJBIB0F1skZYjo710v7dINomut0KCJzk87BfhaK/Xi+rqaqRSKdTU1GD06NHKsho7diyeeeYZhd4UFxejra0Ny5cvx6hRozBu3Djs3LkT9fX1KrndKaecolww3/ve91QNtgsuuEAlgWP4KXkKkyZNUjlj9u7dq0JeyT2g22jYsGGwWq2ora3F1q1bkZ+fjyuuuAILFiyAzWZDS0sLxo8fj1QqhYULF2LatGnKKuU9Wa7guuuug9VqRSAQwEknnYSXX34Zfr8ff/vb33D66acjPz8f8+bNwxlnnIHKykrYbDbs2rVLva/TTjsNQJelOHXqVKxatQorV65UcLdu4RHRAIDx48crgj/dBuTmFBUVIRqNYvLkyRAR9O/fHzt37oTFYsGoUaNw4YUXIi8vD9///vcxbtw49Y5TqZQiqTc1NaG2thZ5eXkYPnw47rjjDoVyjB07FkuWLEE8Hlf8oX379mHNmjUYN24cJkyYgHXr1ilCazqdxogRI9RcYT/4c641l0t0zo9OdiapWSebc65ynGlx041ssVgQCoWUm47RoXr7QqGQQitERBFlma+KxHG6KLgOKXIQGSE3TOevEAWg6ydzkGArB9EYnRxNREkXIi/pg3m1OC/i8XiWe+dIyOlsM4CskH3ej/XAOCZA935J5ELnNDH6kvfXXUGZgwRyPktH8fhedbKxHiVH959eAZ7tZ34mts+cViMvL09FgcpBJCscDmddw3HT0b/DCfvW0z+6UPneOAZ8rmicKZ0Uz7EAuqJJueYYvcnQecMwVB/1wJ1AIKDc8Lynzn/qTd+Oy7+XHPM3Zp4UOtwuIqpSMtC1eK+++mpMnToVF198MZxOJ6644grlYqFvl5MyV5bfIxUdbuVmz0lNuNVqtaK+vj4rQRRLBJAUqXNzjkR0hSqVSqG9vR02mw0lJSVoaGhAaWmp+pthGHjllVewevVqxfk566yzsGnTJlRVVSGdTsPr9eLMM89Ee3s7gsEgdu7ciYEDB6qwax5MADBy5EhMmDABP/vZz1BbW6uIvDyweCCQlEyCMDcWhpzTRVFaWoqOjg6UlJRgwIABSnmZOXMmIpEI5syZg5KSEkWW1fkSiUQCffv2VSTbbdu24fnnn1dlEh5//HG8/fbbGDBgAKLRKGKxGCZOnIgFCxYoQv3o0aPV/YLBICKRiIryeuCBBzB+/HiMHz8enZ2dqg1r165V8zE/Px+RSAShUAg1NTVoaGhAKpVScHskElF5kEKhEPx+P0477TQEg0GsXLlSbb579uzBxIkTAXRnuLZarYog+z//8z8Q6SoTsG7dOlRWVsIwDEycOBE//vGPsWTJErjdbpSUlMDhcGDSpEmYN2+eeidWqxX9+vVDJtOVhI/RaBQeCL3ZkHWuie5W4Tpg3TC6qshnYTSSHjXIiDeS8dl3PVSfvCCge29g9B35bkyxoZP1GcGj83TMGeDZdypvnZ2d6jDkAazzVKjw6wYIFWRyZvToKZ0821vRjSTz73S5kQxPlxX7qbuudNcdFTv2l+/NrKDJQTePTm7n+o5GowgEAlnu0XA4rAwhvrNYLKY4eSTxk7tEHh3bwiAN7tMMNKBRxb4fiaKguwJzKaA6T4h7NV1nfK90ydJFSv5VIpFAKBRSHKBkMqnSXpCbxX2d+6aIKOOSuc/IKzW7kY+GsX5cvkQ51m4yihlmTqfTEo/H5ZVXXpHXXntNRLpgyTlz5sisWbPk1VdflSeeeEJEsqFlM9x2pGJ2k5nbxXb4fD6JxWJy4MAB9TcKf2Yf4vG4gpx7gvx646ZgX0VEdu/eLTNmzBAAYrVaxeVyidVqldLSUtm9e7f6/hNPPKHcVXQdLFiwQABIWVmZ3HbbbVJXVycVFRViGIbcd9996pler1daWlrkiSeekM7OThHpcj9Mnz5dxo8fL0uWLBEAUlBQIDNnzhS32y2GYciSJUvUc44desIAACAASURBVL/97W/Lm2++KeXl5QJAHnroIQEgRUVFEggEZO7cuVJcXCxWq1UAyIwZM2THjh2ycOFCicfj4vP55JlnnhEAAkAMwxC73S4VFRXy6KOPqjFZuXKluFwuWbZsmWr/jh07ZPLkyQJAzjrrLNmzZ4/89Kc/lcLCQsnPz88a/2QyKdOnT1e/79mzR5YsWSIej0cWL14sd955pwCQ6dOny3XXXScA5JprrpFly5ZJfn6+AJBPP/1UAEhlZaXceeedYrfbBYB88MEH0tDQIC6XSwBIfn6+fPOb35T6+noREfF6vZJOp6W9vV1ERJ577jl1n3nz5klra6t0dnZKJBKR+++/X2699VaJxWJqnr3wwgvidrvFbrfL6NGjRUTEZrOJxWKR3/zmN6p/Opzf2/nX03pKp9NZriiuWV4Ti8XUXG1vb5d0Op21Prk30N1LdwNdrPyf4vV61XP1ddnZ2ancE+xXNBrN6caORqNqjPk3fs71yfuHw2FJJpNZ6988FrpLTR+fI3GTmV0nkUgky7Wlu6Ha2trUOOr3DAaDWfuP+b56W/R26C4/7lXBYFBisViPbiK2T3eh8TuJREKi0agEg8GsMdbnAv9PJBLqZ7o+c82xw0lvXCj6fuzz+dSc092R/F1vS1tbm4h0zSfOXV6r31cfK/39cM2KSNZ1uhx3k3113GTHvByHSHc9KUK5uua8du1aJBIJjB8/PqscwLvvvotFixZh6tSpOPfccxXZkVYg73OkJGZamPr99DBtht/q2X5bWlpUfTJawMXFxejo6FBZcfndnqwYfi6adSRamDtdc3TRMLKOyBEz9zILM6OX9PweAOD3+1XyP2YpLigoQGNjI/r166cyTAeDQdjtdvzlL3/B1VdfrTI3E2J2uVwAuksy+Hw+RUoEut0GDIVtb29X5QRoFWYyGcyZMwejRo1SJRJ++9vf4sYbb8xKEMj7ETFIJpNobW1FdXW1ik7TS3EQ9WDkFKNeWFtJDqIu+fn5cLlcaG5uxpYtW2C323HiiSeiqKgIhYWFqtwAo+WYZVafW7T4SJaltcjnuVwudHZ2oqGhAbt27cLFF18Mr9eLjz76COXl5Tj99NOzylfQJUHXKomxRFj4PFrmFotFJXqMHcxhRCubUXl03+lRR2yr7hrINf/Mn3EO6qHk/B4zfVPYPjmIQHDukMRN1xlTOgDd6AXHOnUw1w4ruZPYrLuNMgfzwdClySSXtOpZJ4p7QeZg+DuRXqJBbKcu+l7AdQx0h+dzHPT3kkt6Gl99jMzznAEP+hqma5ah73QXsqgr0So9QorP1t8J3z/bZHbt8d0QaSosLFRIcF5ensrcTkoC20kEm/OfJXjYVkZW8t7mlBPAZ0twHEo4bvrcyfU51yzRTKDLfUrUkaWfzONNZIfFZukNCAQCKmEl78sx9/l8KvM7165O4NeRWf6d7fo83oOjIYdb/5SjTfo27y0cF+aP070th5IvoxzHl+bY1JUE3c0yePBgDBw4UE1gn8+HRCKBMWPG4Oabb1YJCIHPRnMcjWguOchl4M+hUEgt3C1btqjSAowmIoydOhhKbg7dZF97K+YMvlyoqVRXWn673a7GgDyMwsJCeL1e5dZh5mQRUQn92C8eAkxn4HQ6EY/HsWbNGjidTuWOAaAWLBUtuiqo9PFAbmlpUdwebpBUhHhAhUIhtLW1wefzYfTo0TAMA9/97ndxxRVXqKy3kUgEra2tSgH0+/2Kr1BdXY1QKITS0lK4XK6sHC3kljD5JKFy/myxWFBeXg6Xy4X9+/djyJAhePXVVzFu3DiUl5cr915xcTEGDRoEEUFjY6PKoULlhZl5CwoKEAwGVUJJHlhsl8vlwubNmzFt2jQUFhZi4MCBaGxsVIpQe3u7cr/wgOJhx/mWSCRUPiW6D3kQMlkl37vValWwPucaYX0mswR6747geqKixsgZm82GAwcOKMWZB+Abb7wBwzDw2muvZa1HnaNBw4F5csgn8fl8+OCDD7KUQN2FBQCbN2/G7t27MX/+fNjtdhQVFeGjjz5SrmnOV4fDAZvNptyenCMbN27Ejh07lNLLPYfvjc+jokVeDt0/drtdKVM638WcUqM3m7LuOjEMQxk6utHY1tYGoDuyi0ollTPuCR0dHcqFZxiGinzS9xsqK0A3P0nnUVEJAqCMBbrp9Cz/FotFRfCSR8Y+W61W+P3+rIg2XuN0OrFx40YsX748K2+Rfv3ndZMd6nOuK93VzZIwjE5jn4Hu5Jx0HTIbOZUqlgPRlUGOPV38NDyoJNN1bI5cOy5fDTnmtcl0f7bZt221WlFeXo5+/fqpzaKsrExZ3IMHDwbQHQ6rJw/Trd4vIrrGahiGKsGwePFiNDY2Yvjw4cjLy4PX60U6ncbrr78Om82Gs88+O0uJMvf3SISbINBdRkK3InQlkN8rLS3NIvfxEKSlw43BYrGonB3cCPft24fJkyerZIBsAw8o3VIU6cpW3dLSAo/HA7vdripPk7fkcrkQDAZRWFgIh8OB7du3Y9iwYXA4HLj55ptx8803K+WFzwK6OAhsPxU1HjrmDRjo4iRkMhmlhHZ0dKg5Q8tPpDuU2uv1Km5DIpFQFc15Hx5u4XAY1dXVWcVDdbSG9bJ0tITvhujR5ZdfDpGu2m7pdBputxs+nw+lpaXo27evIqSy1hjbw4K/fr9f/cws2MyC6/f7lQJQVlamrFvOV64XCtHE3qwPHVXQlWjOt5dffhmTJ0+G3+/HkCFD4PP5sGzZMkybNg0LFizAxRdfjHg8rop92u12tLe3Y9myZZgwYYJSSIjstLW1YcWKFTjnnHPUc8gxKigowKZNm7B8+XKcccYZ2LBhAy699FJ4vV48++yzuO+++1BdXQ2Rrnp5Ho8HBQUFSoHku9i7dy8cDgeGDx+uUELW7qPClEwmEQgEsGvXLvj9frXHkCPW0dGBiooKjB07VildudCX3oiOOPEeVGS3b9+ORYsWYfDgwThw4ABEROUySyaT2LhxIy655BKcc845qKioyELGdYIzhfsslTydDwdAzXEiZq2trWhoaED//v1VAeO//vWvWVwfvlcq6Xa7HfX19bj33nsV14oKfiqVwsaNG9Ha2oqvf/3rKlcQDasjIZ/3RpgyQJ/rVGKi0ahShFm7LxqNoqqqCiJdBWSLi4uVos7C2ObyJIWFhWr96fuMHCRh6yU7gOxz6rh8deSYK0M6TKZHSBBWpztKh7lp9dI6ISJB98vncY/1JLRa9IPO6/Vi5cqVuPbaa1V0Fa2LMWPGoKWlBdu2bcOYMWOyknyZEaLeip5Nl8qYjk5YDyYwJJGP1jEVSI6LYRjqYCHRVLcseQgMGzYMfr8/S5kLh8Nqw2xubla1zOQgyZ3JCpn4zzC6ip9WVFSow5jIzbBhw9QhRGSFyQjtdnvWZsPEaGx77GCdMCI93NT0nDA+nw/FxcWqsC/RO1rzfBY/r6+vR//+/ZXVyDGn4qhnxyVawwgvoDtxoO7SAbqSKNrtduWeymQyqmZaIpFAaWmpQpOoALEEjYioIpEkZfv9fsTjcVRWVmZt8CyyGwqFUFhYiHA4rFxR7CeVLa633q4T/XBmiQOidET3WltbsXr1akQiEdTV1QEAFixYgObmZvzjH//AeeedBwDKvcK11NnZqZLZ8YBmu9vb2xXqSSWxuLgYu3btQm1tLUaOHIkPP/wQ8XgcJSUl8Hg8cLlcsFqtCAaDqKysVGhAR0cHnnjiCdTU1KC6uhpNTU3Iy8vD3Llz4fP54PP5MGLECJx//vlZxFpGPjJ/mcvlQjQahcViwZo1axQZW6S7hhUjPrlueiO6wsmgC45FZWUlXC4XLrroIhiGgVmzZmHSpEkYNGiQ2vMGDRr0GSVCfzb3IH3OsLD13r17ceDAAbS0tCjjxuPxwOv1Ii8vD+FwGIZh4IILLkBFRQUcDgcKCgpwzjnnYPjw4QiFQli0aBG+9a1voaSkBCtXrlRRngymoEIAALt374bb7VYJXGtra1W79fIset6hLyJ6Fvp4PI5oNIri4mK89tpruOWWW+D3+/Hb3/4WV1xxBdauXYvp06crJXH48OF46qmncOqpp6r7MZqRP+vRhqtWrcLChQvxq1/9Cps2bcIpp5yCxsZGDBgwAK2trejbt2+WC/C4fLXkS0OG9E2ZG6MO8dLVAWS7jmilE8LUlaaj2UZuWNFoFC0tLTj77LMRj8dx3XXX4f7770d5eTl27dqFjz/+GK2trZg/fz6eeOIJlJaWIh6Pq1pBdGUBvUOvdGWRmzQzGevXc1HSEubYEXrXXRyMyKKSRstNz+haXFysLPN4PK76ISKorKxUmXz1GkRU1vjO6DcvKirKSnBH5YYhwHzX3Dj1A5O10sifIl+Ef6ObhJLJZJSVBnQhKoxy0SNniIixP3Qz6rWKeNjRdUglgggCrXe2XY+yAaDGE+hOEkieAt8HFScqaebNlkpYJpNRY8H+h8NhFBYWol+/fkgmk6p6Pd2MfCYNByrHnNO9WSf6HGO/kskk3G43NmzYgO9///twOp2oqanBgAEDEAwG0adPH5x11lkoLS3FhAkTAEApecFgEKWlpTjvvPOQl5eHV199FS0tLbDZbCpabOvWrXj44Ydx2WWX4ZxzzlG8J5vNhsWLF+Oaa67B4sWLsXLlSng8Hng8Hrjdbrz//vtKKb3yyitVH/v06YPCwkJceOGFcLvdcDqdas5Fo1F8+OGHat5RGHWUSqWUUsqISK4topl6ugK+tyPZg3Q3EdERnWNSV1eHzs5OFS0YDodRV1cHq7Wrjh+Veo6Tbkzqe5dhGEpRZrvPPPNMjBw5UkWjcW54vd6soqW6m7WtrQ0rV66E2+2G1+vFe++9h8mTJ8MwDLz//vv41re+pYwtGokigoaGBrz33nv4j//4D5SVlWHevHkAAI/Ho57F+WZGynSEnmOmuwT1cTfzsPToYpfLBYvFggsuuADPP/889u7di4svvlhVrX/sscdQWVmJiRMnYtWqVbjtttuwdu1aFBUVZaXRoOLNtfHJJ5/g4Ycfxplnnom2tja1Z9TW1kJE0LdvX4Xq6+/8WPFbjsvRly8FGaLoGzUPQ7N1oFtRuX4/FgQvoJsYG4/HMXv2bEyZMgVPPvkkfvnLX+Jf//oXgK5FN3z4cIwaNQqXXHJJlluJlp5+3yNx4+nQtZnHpIu5/zohjpuCPqa0FvXr9N+pvBF215VNc8XxXM/ntblEf8f65mV+nz31yfxd81wAuipZ6yRh/dkk4+aaQ/rf9LBpXXk/EqRPRzW52eeyfHvaHPXn6BY+78FDQedh5Grbka4PPofzjQfuvn370NTUhL1792L79u2Ix+P41a9+hb59+8LtdqNPnz6IxWLo06ePUryBrvcRCoVQUFCAaDSKq6++Gq2traqEzP79+xEKhXD77bdnlTgJBALYtGkTmpqaMHr0aGzduhUnnXQSvvnNb+Lvf/87Tj31VDidTmzevBmXXXaZQrKo2NpsNgQCAaVA6MoC0QKdUJxMJuH1elFfX4+amhrlYkulUkqZJfeDSA4PY/MBfijhwa272AAo/lMmk0FzczNWrFgBh8OBvXv3oq2tDbt27VIZ6KmosKQGEQsaKTQgyCckb4jzkPOGyGzsYGkcrknytiwWC1paWjBs2DCMHTsWK1euRGdnJx544AH89a9/xVVXXYVAIIDa2lrVBz6bBuK1116rDLdvf/vbuO222zBx4kRccMEFcLvdKkCFc4/rhkou12IikcC+ffswePDgrDXp9/tV8AWVQvaVxqTFYlGk7f379yv0j+i2xdJVD/DMM8/Exx9/jGAwqEjf+rsmcR8AZs2ahXHjxuGee+4B0I2kUoECuowjKtGf10twXP6/k2OuDOli5ifksq5y+cCPpZB8l5eXpw7/s846C4lEApdddhkA4Nprr0VzczNee+01RKNR7Nu3D7t27YKIKNIsF4DOc+kNWVDfWPm7GUXrrfRkrZoVDnObdMWIYlYOepIjaV9vv9vT93L93axw6nNMt4TN9znUPNMt7cOJmcCqo1O97UOu75gPXPM7OhacBCJx4XAYAwcOhNPpxOuvv45p06bh1FNPxeuvv45du3Zh9+7dKsLx9ddfxyeffILbb78d/fr1QyKRwPz585FMJvHrX/8aH3zwAZqbmxEOh1FbW4vCwkK0tbWpWnF0i9rtdpXA8tNPP8WwYcPUYUPXTSKRQE1NjSrDAXQr7O3t7WhoaMDOnTuzIs8cDgfq6+sxYMAAFcECQKFY69atU4WFmR+HPJKSkhLlRgXwGaSiN6J/l4esrgQUFxdj9OjRmDx5MvLz87F582aMGjUK+fn5KC4uRkNDgyrSTJcQE6iGw+EsRFGfJ3SvEy3av3+/UjxZcNrv92PHjh249NJLkZeXh0gkgsrKSmzZsgUjRoxAfn4+du7cCafTiRtvvBEPPfQQJkyYgGAwCKvVqhSFzZs3Y+XKlRg1ahT+9Kc/oaqqSiUpPfvss+F2u3Hfffehf//+uOGGG9De3o7t27ejqakJwWAQbrdbISrhcFgla/R6vZg+fTqqqqpQVlaGvLw81XcaoQCUQqSj0HruNgAKUYvFYli6dCmmTJmCzZs345JLLkEwGMTGjRtx7rnnqnUwZcoUvP3220gmk2hra8OLL76IG264Afn5+bjzzjsxc+ZMlROLSKQepXZcEfrqyZfiJvt3hgqpxPB/u92OKVOm4NVXX8UJJ5yAcDiMmTNnorq6Glu2bMHQoUOxe/duTJkyBdXV1SqigIRfnTt0JP3O9d1cSEqu7/T0OduTS+HKda0OUesE40O1tyceQ67vmNuRS1k8HBJ1qLbwXrn62dPvuZDI3oy7uX3mw6g3ynCud2O+76HebW/beCihFU9FnhGBFosFu3btQjKZxM6dO/Hee+9h7NixmDhxIvx+PxwOByZMmACbzYZJkyahT58+SCQSiEajuOaaa5BOp/HPf/4Tffr0QSQSwQsvvIAf/vCHiEQiKvkkEVUispMnT8YHH3yAxsZGPP/88zj33HPxX//1X5g/fz7uu+8+OBwOXHXVVapIKDNQu91ujBgxAqeccgqqqqqyiPEkSjPakehIQUEBSktLMWzYMHzjG9+AYRgK6aBiQCMH6K7vlesd9Va4LxCpsVgs2LFjB7Zt24alS5cilUph06ZNWLNmjeKubdiwARdccAGGDh2q3ld7ezuKi4uz3LREgWIHK93TdVVXVwe/34/m5mYAUFFgTqcTRUVFKrCCyBPv1adPH7hcLvz5z39WqAqjT+k+Thws6hqJRHDLLbfA6/XinHPOUZ8FAgF4PB4kEgl885vfVIRvj8eDIUOGZLkuGdLPd5dIJNDe3o5+/fqpPjIggVw9fpdKTlFRkUJN8/Pz4fF44HQ6EQgEshTkp556Cn/84x8Ri8UwZ84c9OvXD+Xl5XjhhRdU8MIvfvELLFq0CCKC999/H2PGjMGMGTPwy1/+EjU1Nbj88stx+umnq6LQepSeHkF4XL468qUgQ//OChFddrTw6+vrcc8996C2thbV1dW48MILMXPmTKRSKTz11FMYO3YsVqxYgVWrVmHChAmoqqoC0J2DhX7vo8Ft0vlEbGuu9uvf1/+W60DN9TMX75G4I3vjojkcOnI03Dy5lA7zfDtUu3qDGh1K9L6Ykc9Dtbmn+xzpcz6P8qgL+SuGYSg0obKyErFYDKWlpaipqYHX68Xll18Oj8eD+++/H+PGjUNVVRVCoRCef/55zJkzR0W4Ec0BoKJEBw0ahAEDBigSeX5+Pjo6OlRgAFMFDBo0SPExLr74Ypx66qlYuHAh4vE4ampqAEDxewzDUK63RCKBHTt2KCVOJ+g7nU7s2rULw4YNw8iRI7Pc2SJd5W6o+JN3Ru4dieQkBJsPt94qy7m4kXxvRUVFOOOMMzB27FgYhoGmpiZUVVWhtLRUITPsM1E0m62rcLSe9VgnquvPHjRoEBKJBEaMGAEAWe4yppfQlbxQKKQiFt9//31cffXV2LJlC0444QScffbZmDt3Lh566CEEg0Hk5+fDZrNh4MCB2L59OxYvXoyqqirs378flZWVSKfTqqDyf/3XfylXJF3XBQUFWcops8Uz1J8lgNjv0tJSldIC6FZA6No0DCMLqdm7d6/K0QV0I3OPPfYYbrzxRhWkwoCJadOm4cYbb8SFF16I/fv3Y/To0Ugmkxg+fDj69++PgQMHoqOjA3fffTeCwaAqE5Wfn6+iGXUKAtfWcflqyJfqJvs8cqhD7WiJHsLudrtx77334sQTT8TmzZuxZMkSjB8/HoZhYMyYMbj99tsxZcoUfPe738Unn3wCj8ejDlCdFKlzDI5UcrmtDvdd88+9+d3890O50v5d5UiUl0MplT0hXb1FpnQl5XButiN9hk4u7cnF+XmFbgW6PZguoaCgAAMGDEB9fT1qa2vRt29f7N69G7FYDAMHDkRTU5OK4COxnooOD4R9+/appIbTp09HMplUkYDl5eWqb3w+uSSsnUeEBugi6zc3N6sUEuQEUfr164eLLroIVVVVWYkRfT4fli5dqlCQWCymFAtyiAAoJYrzgJXQd+/ererc8RD/vOPMw5GRVCKioufIg2F0V0lJiSpd09DQgCFDhigu0/bt27Fx40bcdNNNWbwZkrNjsRi8Xi8KCgoUMZ2EZI4xOUc6PzEcDsPhcCAcDmPXrl1wOp247LLLsGrVKqxevRpnnHEGYrEYFixYgMLCQmQyGfh8PpVqIxgM4qqrrlL5i9LpNBobGzF37lylKDMpqmEYKtEhhUqQPmYMaGDtsN///veYPHkyTjvtNDXnCgoKVA09KkodHR0YOHAgWltblcsuHA4r5NDn82Xx/JjMs7CwEO+//z4AqDk2bNgwbNiwAcuWLcO4cePw0ksv4dprr1UuO4vFgtLS0qxAhH9nAOC45JZ/e2WIcqwUIR4u3MgdDgd8Ph8eeeQRfP3rX8f555+PTCaDnTt3YsmSJSgvL4fD4VBZhocNG6Z88YSPSdI7kvDKY+ljzoWemJVMM9pwJO05nFuqp++Z26G35/NIrj7p/e6JnH8oF2VvnsmDTnf/fZHxO9r3P5TwUGauK7pnmFsnHA7jk08+wb59+zB69GgMHToUgwYNQlVVlXK3MHKP/B0SgAcNGqTq6zU2NmLp0qUqB5Pf71eZjAsLC1Wiw4qKCnV9a2srQqEQPv30U1RXV6OjowNtbW0oLi5WByAA5eIJBoMYMGCAWsuMkiRiC0AlPXQ4HIhEIqruIUWPtPT7/di8eTNGjBihUCN97Hubb0ifi4xQS6fTKjz95JNPVon9MpkMqqqqUFJSopAHJjfle1q0aBEefPBBTJkyRdUkJAGZkaTsJ5VVwzAUx8dmsynScCAQgN1ux4EDBzB48GClaLpcLpx33nloa2vD2LFjsX79elRUVGDcuHHYs2cPGhoasnhVnZ2dKC0tVW4jke7UGpFIBDabTbnUGKFKNx+5WiTicy5SMTKMrsSJra2tePfdd9GnTx8MGDAAffv2VRQFpr9gLrH58+fj9ttvVwbpJZdcgtWrV+Oyyy6DzWbDggULMGXKFABQSWVdLhfOP/98TJ48GeFwWCFSwWAQjz76KC688EKk02m88847Kt8VkSxyy3QO47Hc04/L0ZcvRRk61MFyuI39WE8oIji0kmKxGNra2jBjxgwkEgksW7Ysy2dsGAb+8Y9/4NFHH0WfPn1Utl2mpddzfnxedOVwfB2z5BrD3hyYvUUkDie9fUdHwy1mlsO5pg6Fdh0Ndx2V31z37+31vb3/sVgLPCwYshwMBlFVVaUU+VAohFAohJtuugnhcBg7duzA4sWLFYGXGbSpDBmGgQULFmDAgAF45pln8MILLyCZTOLEE0/EkCFDVLj8/Pnz4XQ6cdFFF6ks0oz4mjJlCiwWC8rKyhAKheD1enHqqadi1KhRuOuuu3DhhRdiypQpKrqK+cjWrl2Lf/3rX0oZYmb0xsZGDBkyRJW3YS6v1tZWPP/88/jd736nsp4TVbHb7XA4HBg0aJBy5RBBofRGYSaxVw//5riy+HNRUZEirxcXFyMQCKCurg5r167F+vXrcdFFFwHoSsjqcrlw4403qmLInP+MhtL3on379mHTpk2oq6uDYXRFizqdTvj9fkQiEfTt2zcroSez0VssFpUA1OPxIBKJYNSoUWhra8PChQsRjUZRVlam0B9yipYtW6bydyWTSZUMlfuqrqRx/MjVJJ+ICCWROuY/c7vdcLvduPXWW3H22Wejb9++yk3Ga3VS/fXXX48bb7xRpaewWq244IIL1DtjAVq6QKnIXHnllbjiiisUUkli9OTJk1Vupt27d6siwby3YXSXnDqS+XFc/n3kmNcmo1+WEz9XuLnZwurJ4tJrPAGfz0Jmrhs910eu54ZCIQWlVlRUqCrHAJTV2NDQgFNOOaVXzzWjEHrkmR6eCWTnMTHnGtLbq2eYBboPS3No56FQH7MLRn9GT5ylnjhRev4Pug11MjbvrbeBm6R5DNh3HWUzu570+/F3jhVDxHtqm1l4r1xjb75Gry+ljx//5/X6fGL0i+7SMKNX+vf1uW7OzWJ+3+ZaekQCzBtzrvmXC9XTQ4t5eDEf1eLFizFt2jQEAgE4nU4sXboUp59+uuJ3sF/MbZWXl4cDBw6goaEBgUBA5adxu93weDwYPny4UoSsVivmzZuHadOmwTAMtLa2KtcJw+gZWUVEie6fZcuWKfIu5xHzvvh8PoiIcmUwOSfD//XoLj3/mcViycoIzyAJ3j/Xusq1vvl5rn+8F/k7VE7oKty2bRtOPvlktT58Ph8aGhowbNgwFbyhP9Mc+q8jo1y3fJ96slbmStNdmUxCStSHe/j69etx5plnQqS7tmIoFMKqVasUpYDIXCaTQUNDA6qrq1WOL6YK0FNi6FndueapYDDHUnt7qKACgwAAIABJREFUO9LptFLE9P2Ic5bC63Xejk645u+6AqM/n7/3hG5TeLbp70D/rr73Ha9N9u9dm+yYK0O6iAii0SiKiopUkc2WlhbU19dj/PjxKhzSarVi4cKFmDp1qir8SAifUR5m105vxawM6ZFfZleSfuix/frzjqQkSE+TUVdC9NwWXq8XFosFbrc7q8QDAEVWZWZmbojcrHkI8X78me01jO5aRfThMwqF4xIIBJRlHo/HUV5ersaDbhRdmaMFpRea1BWf+vp6VFdXKzi5o6MDVVVVMAxDpbgn2kD4nIvHPF783TAMdXgwUoRlRdhHunroyrRYuoo2MtSWRRc5RlS4SKBlEjzyY3hw6hudWXnngW8YRpZyRmJnR0cHPB4P2traUF5ennUteR3kh/CgovWciy/D67hGjmT+HWq+cj3oBo3+fvjcXMp6rmSOudyV+mecoxz3XOhoTy5FKtW5REdrzYoC32Eu1y3HXt8DejLUeqMM6e02/87+mosRmw1A83o4nGtbb6/5mbqxoT+H+4t+T/196kVbgW6lIpPJfMagAbpLWOj3MRs3PSn6evup9PS05/KdmhHfXEpOT2OoX9fTmJqVB/255nl0XBn66ihDXwpLlhadYXRnS7bb7crS8Xq92LJli8r1s3jxYmzduhWpVEplFOXCo/9fz7b7ReRQmr9u/TNfBdC9uR6N2mhcoDzEuYDKysrgdrsRCAQUTAxAkfyA7vwaPEB5IDJUmaHOfA4XJXkLhHpZV4y+eavVqp7tcDhQXl6O9vZ2NVYkNPLejKigq4QEVfarsbER/fv3BwBVhZ4QfUtLizpcM5mMer8ioqqn64V6+Y8oHYsx0jK02+3wer2qbe3t7SgoKMgq6EoFsaCgAH379oVIV50iPVdJIpFQSojNZkNbW1uWskjkgBE9LN7L6vEioizgeDwOp9OJ5uZmiHSVQ4jFYoqvQmWXHJiCggJVeJeWNC1toEv5ZAQMlWY9QSbnJ7/fG9GtWyA7ypLzzDC6uDa8v74GzGHn+sHDA9d8WJktb0aVAdlhyVwT5gOHBwv5Jvo1+pzR3VS8hvfIlTdIf4auCOnX6Yr54SSXAmfuB5VqvkeOn15uQi/Aax67wx3a5mcCny0STdHz5ZgPTD1Xk45ocg8geqS/C71uHp9vVhbZNnMbOT68hgipHpGn34MKr34PXQnWv6e3J9f49HS+5Gpnru8ebcXiuBxbOebKkJ5VlIgMD4jly5fjzTffRFtbG5577jm8/vrr2Lt3L+x2OyZOnIj/+7//QyaTUfcIBAIAsiszHy3RFxIPTC5sWvj6QgY+ewB8HuGhXVRUpIiA7OcZZ5yBqqoqVFZW4vHHH4fT6VR1qwoKCvDggw+qaBE9rJMbeGFhoap4z7bG43FVG2r27NlK0aqtrVWcgk2bNsFisaCkpAShUAhvvvkmampqsG7dOrS3t6v6SkRXiFBR0XU6nSguLlbWer9+/ZDJZFRdLyo7JSUlqjhiMBhUJEtWrtfdRDqKxjBnzgHdQn366adxzTXXoLCwEHl5eVizZo1y9fBQHDlyJO655x61oX3wwQcq/T4t9NmzZ6OgoABPPfUU8vPzVcQM5wqFaATn+K5du2AYBiorK2G1WlWB0OXLl8PlcmUpKHr1dJZC4Ltktl6/36++z7FmtE4mk4HH40Emk0FTU1MW7K/Xi+qtmBUi9lVH6PTDkegb+88DXXdJmlEUM1rC98L7UCEk50fPg8R5o7uyRLoLy+rt5KGpKy16X3SkSFeyDzUuupX7eVDpXEi5/j/byT6zn3pGeB151+9jVg5yKWDmPprbY1bu2A6OMdtABJ/7ja6s8Xd9LrDNudz6h0Mn+Y6IcptRGP1vua7P1U/zZ4f6l+s68+e5UMXj8tWTY64M0fpgNEYmk1FW9sSJE1FYWIhJkybhkUcewamnnort27ejf//+GDp0KMrLy3Hfffdh4cKFAKCIgTx4j5ZCZJ7AunWRC/YEoFxRX1T0qvHkM5BI+tFHH+GOO+7A/PnzcdNNN2Hv3r0q70Z9fT22bNmCBQsWZCkP5GXo0DiVDKBrDFmZ+7//+7/x7LPP4rHHHsP27duRSqUwb948OJ1OdHZ2Yvny5chkMpg0aRJuv/12ZDIZVFRUKOU0HA7DYrHA4XCgtbUVhmEgEokgk8moRG5UZDo6OtRmTmucbqpYLAaHw4FgMIj169crEiUVHvPGB3SHOXPTZZmBZcuWYfHixWhoaFCIS0tLi9pYg8Eg3nnnHZxwwgnIZDK4/PLL8dhjj6m+RKNRNDU14d5778XTTz+Nm2++Wbn+qNCb3Q7pdFopNKeccgra29sRi8XQ3NyMWCyGuro6bNmyBTabTfGYmN9ERBQ/g1E+AFSFcOaOYdZfl8uFzs5OVXqCSFt1dbU6MACoKJsjkVwuJADK/aG7NnTkQhf9oOZhqKM6+mFI5Y33ERFFJgayuSNmMSMAugKmr1HdwOHfzKhOb5Qas/ulp3b15j78X5/Luf7Xn5FLEdf/lgv9yIWymEVHSMzzWue1AZ91N1H47thuPQpMv6f5fub+mEUfb6YsMfc1FxLUm3vr3znUv8N93/x39vW4fPXkmCtDhPqBLks4kUigb9++SKVSqujjXXfdhc2bN+Odd96BiKC1tRWbNm1COp3Gj370I1itVuzZsyeLV3AkfJ3eiNkqMsO5+kGcC6L9vEJiLQmwVBh0rksgEEBhYaFCT/Lz81FRUYFLL71UJT/Tq7ETFWEkBwDlbvT7/epgZ64Vh8OBdDoNr9eLRCKBAQMGwGaz4X//938V4qGHILOdOuGytLQ0C0FjgVWbzQav1wuPx6OsQ7/fD7/fr4qkMmHa+++/jw0bNiAejyuirJk7oh+eRAQymQwikQh27NiBH/zgB3jwwQfx9ttvw+l0YtiwYcp1ZrFYsGfPHgwZMkQluTvppJNUhAhDtF955RX8/Oc/V0gm85novAq68Hj4c5z0HC/MXbJ69WpceumlsFq7Kq7T2i8oKEA4HM5SCnhvZgZ2uVzYsWMHnE6nSpTHqCObzYbS0lKk02mEQiE1F8jhOhI+G9DzwaBn1801d6kImtESHmBmFENX2vQ5pSMMOn9LR4PM17Ad7Kse2aP3S3fL6NFzvZHeKBU9SS6kTW+T/j321XzI6kq/jrQcaQ6znlw75mfq46a3S0fUKLrCrL8XEujNz+LnucjJueRQ7yhXQsNDoZs9/X5cjgvwJShDulVmPsD27NmjMo32798fI0eOhM1mQ0dHBwzDwLnnnouGhgblpgC6E3GRx3C02qjzSczwKj/XLdVDwepHIrq1lEwms3g3drsdJSUl6jCuqalBLBbD/v370dbWhmXLliESicDv98Pj8aChoQHhcFgdUrTQWMzSYrHA5XIpTgvJxHfccYcK1W1ra0NrayuefvpprFixAkVFRdi2bRs6OzuxYcMGjBw5EjfeeCNCoRAaGxvx05/+FKNGjcKPfvQjdHZ24p577kFeXh6WL1+uChfedttt+P3vfw+Xy4WVK1eisLAQW7duVbydt956C6tWrcJVV12FO++8E3/4wx/g8/nUBqujQOQQ6egF3WCffvopTj/9dEycOBEvv/wyEokEhg4dCofDgdLSUlUYEwBOOukkNDU1oaSkBN/+9rfxyiuvqIrVTMzWv39/tLW1AYDiCwHd/C4dbdDJ7zU1Nap6e21tLVKpFMrLy+F0OuFyufDCCy/gnnvuwapVq1BSUoK8vDy8+OKLWLNmDUpKSvDzn/8c1157LZxOJxYuXIg33ngDNpsN69atQ3FxMXbs2IGpU6fCMAw8/vjjal663e6ssPIjlZ4O7uLi4qzIQK5pzl0qglwnNFio4Oj8Pt3KB7KRCbo/9bIM/Kwn9ENvt/4+zC4cfm5GhHK5jnpyhfTGjXKkot9HV3R00Q2z3t7vSNqXCxk3t4ljakaz2CY9qpMuX4pZ8TkSVO1QfdbnSE/vsTdyqGuP1I12XL668qVwhnQiMiMmrFYr5s+fj2AwiMbGRrz44ot48sknFVKQSCRw6623Yv/+/bBau9L2M+cEkG0NfhHRN0cz5Kq7ZnTLyGxpflHROSN60Vfm2QiFQkilUgpFOOGEE1BdXY1QKIQbbrhBkasfeOABLFy4EI2NjYp7Q9SCrhxuLoweq6iowCOPPIJIJIL9+/ejT58+qKqqwo9//GP4fD50dHTga1/7mqoxtWHDBhw4cAAbNmzAunXr8PWvfx3Lli1DR0cHli9fjlmzZqGgoACNjY2oq6vDpk2bsGDBAkyfPh1/+ctfMHfuXNTX1+P+++/Htm3bsGLFCjz44IM466yz8NJLL+Gxxx7DXXfdhT59+sBmsymkjHNGT9MQi8WUglNQUIB//etfihP04YcfoqWlBYFAQNVQKisrU0k1AaCqqgp79uzB9OnTMWvWLNTX12Pjxo2orKyEx+PBgQMH4PF4FOLCw5TzWXfB6CG8TU1NSuGsq6vDgQMHYBgGli1bhoKCAkyaNAkPPfQQzjnnHCSTSeXuHD16NBYtWoTVq1fjueeew/PPP48XX3wRl19+OR5++GEsX74cPp8PzzzzDG666SYkEgn89Kc/xdatW1USQiqLRxK5kuugB7otfCA7DFlHB/Tv6twtHanRUzWY1wzRP64DndCs80RyIRe8nu53XVGm6AcmlTC243AuklyKCcfriyILeht4z1z90xUMIDsCKpfCezg3T65n6Eql+dlUcvh3PZiFRpeuMJIErrdZv5+5zYfaQ80KCUVHFnvqd67+fx4F5kjdaMflqyvHXBkyR3HQJWSxWPCLX/wCV155JZxOJ6677jp4PB7s3bsX77zzjiqayBwWtED1+x4NZURf3Ho7+bOuIJkPAF3Mm7D5Xj2JHhJNAiKRHOZeycvLU7lOGCnm8/nw4osvIh6PK0WnpqYGHo8HVVVVKhkYXZRUjACo/CQAFMeH9Y4mTZoEw+jOE5Ofnw+73Y7GxkaMGDEChmGguroafr8fK1aswG233YYTTzwR//znP1FXV4d4PI5IJILRo0fD4/HA7XZjzJgxKC8vx9ChQ1FfXw+LxYJly5ZhyJAh+MY3voH169ejublZuaTIj6GSyHbrEUJMnkflaPfu3XjuuefQr18/uFwuxGIxbNiwQbkVCwsLFdemoqICwWAQ0WgUFRUVSKfTeOSRR/Dhhx9iwYIFOOecc5BIJFBVVaVCySORSBbKSSK0zlXJy8tDMpmE2+1GLBbD1q1b4Xa7MWPGDKRSKTidTsRiMfTt21cFBjz77LM4+eSTUVZWphTfiRMnKgRlwIABqKmpwdixYwEApaWleOqpp3DVVVepKLxgMKjyKun1tXqDJFB05EU/qPUoNrpqzIiMWVnRP9Pfm34tESOiTQCyXJC8h06g5WdmlEFX8vVAB7Mhw+dyfudqny65IrZ6cv0caly5nvl98uDMCDTHQieUs996OgXdODC3OVe/ciHoZkWP7dOv0RU1/TM+l3u7/hnfAzmQ/Bvfm1n50+eDLmY0ke+MCho/0+eKOeLXvK/rz9eDX+LxeNac5rNzKW/677kUuyM9k/T3R6oD/67PWz3YwvxsM+Jpvu+hhO/drGDr15vXkP65/r/ZSOltG/5d5Etxk5ktsWg0CsMw0NbWhjVr1kBEsHHjRhQUFGDo0KEYO3asiqoqLi7OCs082vAkF1cmk1EoQyQSUSTkWCyGzs5OAF2RX1w4DL3Ww10pVIx6cxhxw6Cyl0qlFGk2k+nKu8NDwuv1Ij8/X4W8M6SYB+vPf/5zTJ48WY2xw+FQ1jIVUB3m9vl8MIyu7LU+nw+FhYXwer0qa7CIKE6Q2+1W+XvC4TBKS0tRWVmJ3/zmN+js7ISI4Prrr1dIFFMpAF2k7VAohEAggPLycqRSKZx++uk4cOAAYrEYotEoqqqqEAgE0NnZqTZXKik7duxQofvkTYmIimLz+XyYP38+mpubsX//fogIFi1ahCeffFIleuNmyU2xqKhIuQ0tFgtGjx6Na6+9FldccQXi8Tjcbjfa2trUnM3Ly8Nbb72FOXPmZCF3FosF4XAYiURClRoIBoMwDAPDhg1DQ0ODmhOJREJlCk6n07jpppsUOrV161ZVBoJKlc1mQ3l5OTKZDFpbW1FaWopYLIbRo0fjzTffRDgcRjgcxpgxY9S6IFFeR6oOJTrJmcLDy0zaZb9Z34ucNL3kA+/V0tKiDm2zUhuNRpX7k6UXREQR3Vn4kgddR0eHupYuQCKfbFc4HAbQldOGBH4z0TYajSo0g/fTEWaOQSwWU/MlmUyqNBXcH450/6Gxw3ab+WEcb3Kl6Cpkdm/uMxaLRe1FnCO68pFOpxWCyX2N3Er2m3sT1xmNK8MwlAKjp3nQU2joKTO4Pql0MAs5x9GslOkue6AryWQqlVLPoXHLdaJzAZPJJEKhkNp/uIZZeoP7Hzl7DIbgPYPBYNZezH6yLURVOYf4P9vFNjLtCNttNsjNBkVvlAHdGGf+PT7PrPTrShrnMt8Bx82slB5OdKVPV3C5hnRklr8zaINzAchWRqlIH4kx9m8hsVhMvui/mTNnysknnyyZTEZERDKZjABQP/P/eDwuIiLJZFKSyaQsXLhQ3nzzTbn00kslFovJH//4R1myZInMnj1b5s2bJzfccIO88MILMm/ePEmlUpJMJrPu+XnEMAxJpVIiIpJKpSSdTme1MRaLSTqdFhGRpqYmSSQSIiISCAQkk8lIJpORZDKpvpNOpyWdTks4HFb9o/Ba8zjo4xOLxSQSiajPwuGwJBIJicViMmXKFCkvL5eysjL53e9+J8XFxVJSUiLl5eUSiUTE7/fL/v37JZ1OSyQSkQceeEAWLFgggUBAREQikYjqq4hIZ2enan99fb08/fTTUlNTI1arVVwulwAQm80mCxYsEBGRyy+/XCZMmCDPPvus2O12ASCPP/64ABCn0ylbt26VG264QV27dOlSmTlzptTU1AgASSaTAkAsFov87ne/E7vdLhaLRZ5//nl57bXX1H0uuOACCYfDsnr1arFarfL4449LZ2enfPTRRzJ58mT59a9/Lbt371bjHQwGJRgMSjKZlEQiIffdd58UFxfLT37yE0mn09LS0iJXXHGFVFdXCwCpr68XwzDEZrNJUVGRvPfeeyIiUlBQIADk+9//voiI3HrrrdLU1CR///vfxWazidvtltmzZ4vP55NgMCgPPvigFBQUyIYNG7LedSwWExGRUCgkq1evFo/HIwAEgASDQdm6datkMhkpLi4WAPKjH/1IIpGI/OxnPxObzSa/+MUvxG63y1tvvSVFRUViGIacd955YrFYxGKxyKRJkyQ/P18AyNq1a+W9996T6667TgDI6NGj5aOPPsqaY+a5d6j5Z15LyWRSMpmMBINBNYfi8bhEIhHJZDISCAQkHA5nXZNOp9U8SyaT4vP51M+8XyqVkkgkIul0WpLJpMTjcfH7/Wpdcz1xfnJtiohEo1FJpVKSSCQkEomovvHelGg0qn4OBAKqXfxOIpFQ18RiMXVPfsZ+hUIhMQvHTf+d7TvU+OrC9nM82EfuayIi8XhcOjs7s94fxysej0s6nZbOzk41xsFgULUjkUiI3++XWCwmHR0dWc8Nh8NZ7Y1Go+qefId8ZiQSUWPJvYVty2Qy0tnZKalU6jNjyHen99Xn80koFMpaL7yPiKh5Ew6Hxe/3Z40Fn6u3PZVKSTAYVHMiFApJU1PTZ/rQ2dkp0WhUQqGQZDIZSSQSauzYvlgsJvF4XJLJpJrvyWRS9T2ZTEo4HJa2tjbJZDISjUbVWs9kMqq95nNEnwf6WWMYxmfmhPk6rjURkba2tqx3y/cvIuL3+9V75Zw2r+XenD/6dTzL4vG4xGIx1V+/36/u4/f71buMRCISCoXUmJifpa89/Rlsm9VqzdnuXPLAAw/IiBEjVNuOxb8vJQM1NUVqncFgEA6HA42NjejTpw+uv/56PPXUU/jDH/6AU045BY2NjTjxxBOxY8cOWCxdCfomTZqkEBJCyZ9HCEHrOWWAbKg/GAyq8HZGEBGRKSkpUdwdIiAMB2af6frShffnmJg5R3qkkp5FORAIKAKuHrlFl5nValXlDP70pz+htrYWEyZMUFWl/X4/SktLAUBlVdaz6nZ0dCi0glY33WjMlMywfcMw4PV6UVZWpvqTyWTQ2dmJkpIS+P1+9VwAKow8kUjA5/OhsrJSuZsKCwtVdXSbzQa/3w+3243Ozk6FBPp8PixfvhxjxoyBx+OB1+uFYXRV9GYeHbatra0NHo8ny0qNxWKq70B3wsq8vDy0trYqUj7HUZ8D6XRaoT1Es7xeL55++mlFEqelpOdUAoDm5mZUVVVllQRJJpOIRCIqEy+f2d7ejoqKCoU+FBUVqQzehmFk3Zdj7Xa70dHRARFRhTGZFZjjzXdpnt89zT8KLWwW8mQf+DvbE4lEUFBQgHg8joKCgiyeEtcEoyE5BtFoVLnJgW4X+r59+zBw4ECFEgUCAZSWlqoq8plMRiUFBbosdFZi515Ct2ooFILT6VRupVgsprIp624o3pttp+Vtzv5MRIWWLp9rlp7Gl/cimsF20KouKChQGd259lOpFIqLixEKhdDc3IwhQ4ao8eO8Z04vojttbW3o27dvVpv0chucP8lkEuFwGGVlZQCgyn4Q9WPgBhEkojp8NzofKJPpSrnA+l/cH0pLSxEKhbIQfQCqqClRMCLSxcXFak4Q7dL3aWZvZ+HaoqIi1Q+3262+pyNTTFSqjwXRIp3bphf1ZTqKvLw8NDU1wePxqHOL857vlyiKGSk084m4BvW5lWu9sU16QAHXNMeruLhYzTXON/05PGe5V/dmfvK9mykAeqUCVjtIp9NqnjY1NamEtYZhwOfzIRKJoE+fPp/J5q+74fS19f/LDNR6R0VEuTmqq6ths9lw7bXXorCwEOeffz5OO+00jBkzBiNHjsQ111yDM888EyNGjMiZkv5oib7w/X6/qsQ9f/58BZmKiOKOFBYWqnIT3Eii0WhWPSYgd+inWah8cIzi8TisViu8Xq8ql8FSGHl5eXC73ao2Gg9THgY/+MEPcO6552aVxSgrK1OTmhsOIWYqWVarVSl7XLiRSCSrAnUmk8G+ffvUJmoYBhoaGmCxWNQmQiUtPz9fHZjcsCsrK1XoOnMUORwOxX9iniCXy4VQKKSSO9bW1irOSllZmSriyAObY8dM1BzHwsJCVeJj165d6v0xlxMVwKamJuUWpfuTNeny8vKU8tLZ2Yn169fj5z//uVKCqQjRZUDXQFVVFXw+n1JiDhw4gGQyiZKSEsXvERH4/X6UlZWpAqIs+UFFkdmsGY5PPlJbWxtcLhfcbjei0ShaW1tVdCUPKF0ROpzo/Aq6jOi6ys/Px/79+5Xrkoks9+zZk8XpYK6rdLorGee7776LpqYmFBUVIRAIZCUXpQJPqaqqQiwWU65cKnVNTU2fcV2zjVQqyI1LpVL49NNPFW8qHo9jxYoValNm/+SgW48Z2Ldu3Yr169crY4QuFa7DgoICtd5Zq4uHUW/dIHyu7j7ROTHbtm1DXV2dog/U1dWp64cMGYJAIIBwOKx4fQCwZs0aNDc3Y8OGDairq4PL5cKePXuwY8cONDc3A+hOUcB/TPvA3F4sjUT3GvlmQJdBuHnzZmXcbNu2DR9//LFKAirSnTJFzxtWXl6Ojo4O5U7huli7dq3KXF9QUKCSr5aVlWUplyTc8zqu7UQiAZfLpVxJeXl5+PjjjxGPx1XaDBaCpTJMFx/nCt2yzAPGtaKXz+FByyLcIqKMtkwmg7q6OoRCIaWI8746t7Q3XDKKzqvSx/Htt99W+wSV42AwiHA4jI0bN6ox09cFFUDdXX040QnyVIzsdrtaY8lkEnPnzlXKLlOzcD/nOi4tLUV1dbVShKjQfpXkmFet1/MB0TfNwzoSiSAajWLixImwWq049dRTAQCVlZVqMz/xxBOzokT0sFvdkv+8oiMyDE+OxWIIBALYvXs3JkyYoL5rtVrx+uuvIxKJYPLkyaiqqkI8HkdRUZE6pOm/NYcHH0p05YmTmXXBeGhT8vPzsXPnTgwePFiNKfkQeXl5sNvtKkuxnsqfi5wWvp7hl1a10+lUliERHCJR6XQaAwcOVBaWiKBfv35qQ21qakJVVZVCanSLiAgKkyuGQiG43W5l8acOZt6mFBcXw+FwIJVKKfRGRBCJRLJS/uuVuh0Oh3o2kS8qG4MHD1bVvMkFY9SevunpiAp5MUQPnE4nJk6cCL/fD5fLBTlIcOd74896lnWLxYJQKIR+/fqp3FgcYz1/kcvlUhFrtMrZRhFRiTKZi8rj8ShOjM1my0o7wfVwJIoQNy1dKaIiZxgGXnrpJVx99dXo06cP7HY73nnnHUyZMiVL4WIGdb0qe0dHB2w2G1auXIn29naFprW3t8PtduOaa65BZWWlmm+LFy/GyJEjFXF97ty5GDNmDPr3749169bh0ksvVWNMfp2OLs2bNw8jR46EiKChoQGvvvoq+vbtqyx/WuAdHR3KqmXGcABoa2vD0qVLMWjQIDQ0NKBfv34YOXKkOqh4WOnW+5EK0WYqcY2NjVi7di2mTZum5uTatWthGAaGDh2KYDColOh4PA6Hw4F33nkHPp8PZ5xxBq677jrcdNNN2L59O2w2G9asWYNRo0bh/PPPh91uV7mtqCCsWbMGlZWV6NevnwpOSaVS6OjoUDX6PvzwQ7jdbsyfPx+nnXaaSpVx1llnqcznRDlSqRTq6+uxfv16eDwedHZ24rnnnsOMGTNQV1eHK6+8Evn5+Zg/fz5cLheqq6thGAbWrVuHWbNmYdy4cbBYLOjo6IDL5VL7QTAYRCwWw9SpU3HCCScopNFms6k9btSoUfjVr36FBx54AP+PvTePj7I818evmSSTzL5l3xOysMgWSEA2UQQElEVF0VYtqFUUPW1PT/0EPaP1AAAgAElEQVSc2sXaRU+P59Tao6dVrNpKXdAeFAUEVJQ1kLDIEkJIyL5OMvtk9vf7R3rfPDNOFjZbf78+nw8fMsk77/u8z3o/133d1w2ADZT4+HhGcWgOHT9+HLt27cIDDzyA3bt3o6SkBPn5+WzoiihYTU0N7HY7G1nnzp2DwWDAwYMHkZKSghUrVqCkpARarTYC2YiWDBiJMULGcbSUxIEDB5CZmYkTJ05wux45cgRNTU2MSJWVlbExS88iQ+hCIq3JgIuWKpDL5WhpacHZs2dx4sQJ1mtramqC1WrF/v37UVFRgVWrVsFkMsFmszHvkQypy6kFeKXLFa+pmJQvMTHxS64eGqyU4ZgsU9pIyMggiPVK1A+IzOiclJTE/ywWC1JTU+F2u/HXv/4V+fn5yMvLQ2ZmJgBEwLt0shLD/4fblKJhW3IX9fT0IDU1lY1AQnZcLheKi4t588zIyODNQXRv0IZOmblpASeXBU1AcicR2ZraQKfToa+vDzqdjkmWPp+Ps1eTEUR9YjAYOGkqEUJp0up0OkZG6FoifHo8HhiNRvT393MfEyJBix5B2CJMTOgS3Z+K3W6HwWCAxWKB0WiExWKBQqHgZxPxtLu7G2azGS6Xi9tEdIVSG8nlcnYJiWHlSqWS60tuRWq7UCiElJQU2Gw2TmhLY5zagdx6fr+fIWcy9mgcUUZ1ceMXUT7RvdLa2gq9Xs8LNC1Iw23Y0Yt3OBzmkzcJOZpMJuTk5MDpdCIYDKKpqQl2ux0dHR3sShVPhe3t7UxsV6lUWLFiBc9zMhbJlSYiRhUVFVi3bh3+/Oc/48yZM2hvb8fs2bPR19eHffv2YdGiRZAkifvL4XDw2uByuVBRUcEuSkIUXC4XHA4Hzp49i2nTprGcBABG1MiAdrlcsNlsMJvNaGlpiXBNXGyJdunT+BBFFOPj41FdXY1XX30VJpMJ77zzDsLhMI4dO4Zt27Zh9erVmDt3LgBgz549cLvdWLJkCQAwwd5gMMBqtaK0tJQRwnA4DIvFgiNHjgAYMPb279+PWbNmwW63IyEhgYMj+vr6MHPmTCQnJ6O6uhqzZ89GKBRCY2MjsrOzYbFYMHHiRD540XsoFArk5eVh27ZtMJvN0Ol0WLJkCWbMmIG9e/eitbUVp0+fxrJly1BUVMTuH5PJhLKyMqxatQp6vR7btm3DqFGjUFxcjLa2NlRVVeHUqVNQq9VsaNvtdnzwwQeM2nZ3d8NiseCtt97CqVOnkJmZidraWtxyyy2YPXt2BDqk1+s5Rc6pU6dQWloKnU7HpGPqD4vFwppu5Kpta2vDzTffjOXLl0dEhYrBLaKBLCKmw7l0RDcS7QMkcZKcnIy33noLEyZMQGFhIbxeL375y1/C4XBw3QiVEj0ndCiXpOGFOcU9itxXZKDJZANyIHfddRdeeuklzJs3D4FAAI2NjfjWt76FNWvW8HeDf8tqIN5TzJf4dShfidkmWr6iWGJvby/MZjO7FwgdIPeAaGlH+6tFX/jlqJtoTbe2tkKSJBiNRiQlJWHz5s1obGzEtddei7y8PDY8gPNuLfHESAvgSE7nNGBpIhgMBkYsrFYrNBpNRN4njUbD0S7kWqK/kzFC95XJZHC5XKzwTBtR4G+Jc+nkSIKEJGFA/SFygwKBAIxGI/cZbWwulwtKpRJKpTLC903RbJSMl06UZPSq1Wre2Aj1EIUNaUKSa4AmFbljaJGUyWTo7e3lOuj1ejQ2NiI/Px8AkJyczKe3vr4+FnqkXGOUeJROunq9nscXLfwEzZN7rbe3l3OOiW1NxhEpTxsMBq53d3c3MjMz2VCkrPUpKSlISUkBMDD+yY1AGw0tUMS1EPkHZLAajUa+N4AI3stwRYTUCWmiedXc3Ix3330XOp0O69evx549e3D//fejoqICiYmJaG5uxvHjx5GXl8e51Do7O1FVVYX3338fo0ePxpEjR3DrrbciPz+f5y+N3f7+fiQmJsJut0OlUsFgMOCJJ57Ahg0bGKb/9a9/jczMTKjVarz55ps4d+4cZs6cidmzZ7Ohvnv3blRVVUGr1eLkyZMwGAwwm82YMGECOjs70dPTg3feeQdJSUnIyspCamoqmpqasG/fPpw4cQKhUAi1tbUs61BYWIi6ujp2VYscjcE4QyOZ50BkclQSN12yZAmmT5+O6667Dmq1GqdOncJdd92FhoYG3H777Xzq/+ijjyCXy7F48WI89dRT+OlPfwqbzYby8nJotVpYLBaWc6A5k5KSggkTJiAYDKKmpgY333wzxo0bh6qqKphMJhQWFvI6QQY5ud+CwSB2794NjUYDt9uNV155BYmJiejo6IDBYEBSUhJuvfVWXkeSk5Nhs9mQmZmJ9evXw2q14i9/+Qv6+vpQWFiIJ554Aq+//jq0Wi2cTifa2tpw4MABTJ48GdXV1QiFQkhLS0Nvby8fMMxmM48TnU6HVatWISEhAc899xx+8IMfMJ+mtrYW3/72t5lDBgxwy06fPo2pU6fC5XLh5MmTuOOOO6DT6XjuVlVVISsri1X3W1paUFdXh/b2dua77d+/nzlaxCUaM2YMJk+ezO4z6iPxADKS/YnmHdFHgsEgtm3bBp1Oh4SEBGRlZWHBggXQarWoqqqCXC6H0WjkQzN5W0S3LRlIIym03hIqTgiR2+1GIBDAhg0bsHbtWvh8PowbNw4mkwnd3d2cVYD2CxEVpvf+OhlCwFdkDBE6RJ1lMpkQDodhNBrZpUSbDXBe60G0OmmgRFvBl1pEIw0AbDYb0tPTeWL84Q9/wF133YUFCxawC4N4J+TeIfSGDJuLWSxpAAWDQXbzUPvQoCK3lkKhgEKhiHDxkdtIhEvp1CvWjd6ZFgNy38jlcjaaiBAubpLkqiEeDnEJCJURiXgA2IVFBG6n04nExEQ2JMndRLwAkWAavZgQL4gMTiK9EoJkNpu5HSVJQm5ubkR6CEJldDod9zOFfJMBTvUX0R0yDsg1SM8lg1Nst3A4HIG6kZFFhlhaWhp/hwxJMojIqCOOirioicRW6j+RiEkGK8H81G4XMgbpPYjYS8gmGeZr165Fa2sr+vv7cebMGU6E63a7UVdXB61Wy+2Ym5uL5ORkdkXQ6XL//v1MgCVXbzAYxNNPP80nynA4jMzMTFitVlitViQnJ+M73/kO+vv78fLLL+PWW2/lcUjkdhojY8eOxS233ILNmzczl2358uXo7++HWq3G/v37kZGRgdTUVDidTuTl5cFsNqOurg4lJSVYtWoVzp49izfffJNP1mQY0twRjf2RFpEITH1Dbi+bzYaqqiqsXbsWLS0t+MUvfoHJkydDq9XivffeQ21tLQoLC3HHHXfA7XZj4cKFkCQJH330ESoqKvjws3//frS2tiIvLw/19fUYM2YMj3lKlGy1WlFbW4sHH3yQXbzHjx/HmjVrIgIk1Go1CgoKMGXKFLS0tGDevHl46aWX8LOf/QxPPvkkHn30UWzfvp3d2MTVs9ls6OjoQFNTE1JSUvCNb3wDiYmJeP7557FmzRro9Xo8+OCDzCPMyMhAYWEh8/M0Gg0KCgrw6aefIi0tjd0tTqeTD8ZqtZoPVjk5Odi8eTOWLl2Kzz//HAsWLEBcXBz27NmDefPmARhwt3/xxReYOnUqAoEAUlNTmX9GgSSVlZUoKSlBeno6EhMTMWnSJBgMBmzatIk5SsCA4arX61FQUIDrr78eJpOJD4PEgxPXq5HuAyKpOBwOo729HTt37sTdd98NYMD96/P52E3W0NCAhIQEnD17FtOnT4+QVokO9b8QGgntI+Ie8fbbbyMvLw9dXV0oKipCTU0NsrOzoVar0d3dDZ1Oh4MHD2LMmDEoKSmJIHWLRt7XpXxlDr1oEjU1kuivFBGW+Ph4/hx9/eUs4iZOC93OnTshk8lQV1eHpUuXwmq1YvPmzTwpiYBYUlLCcGz0u12IzgN9DwDDi+KgjCbmiW0w3HOGG4yD3Z/aXXy36GfFGuzR/UOLCUWNiQRnIl8P9f3BCInUztETnn6muop1FK8j7ZdYHBDxs/j+FzP2yH0m1kd8ptFo/JJfXXzOSNBFul/0nBpJoeg7kehL/5PBRojdgQMH8MwzzzCMbzQakZ6eDovFAqvVyoccYABVOnDgAObMmYM1a9YgFAph+/btkMlkWLBgAS/+dAolIvquXbuQm5uL1NRUbNu2Ddu2bUNiYiLOnj2LQ4cO4bPPPsOCBQswc+ZMNuIIjSOXr9/vx4QJExg1C4VCSEpK4lQrlL8tLi4OW7duRXx8PLZu3YpRo0YxB0OlUqGvr48NIHKDk4F6oQanuEGQEVFXV4drr70WbW1tyMvLAwAUFhYiOTkZqamp6OrqYiSYDi8tLS144YUXWDV+1apVmDx5MpRKJaxWK4qLi+H1enHmzBmUlpZCkiR2L916660c/dXb24vU1FSOWJKkAY2qgwcPYvHixRx5uW/fPqxduxY1NTWYNGkS2tvbkZKSwgciGtt+v5+fR8g+Ga3kEgXA0ZIOhwMOhwNr167F/fffj1tuuQWlpaVobGzESy+9hGeffRZHjx7l9qO2W7FiBR5//HH09PSgo6MDf/rTn2Cz2SBJEmpra9HR0QGdToc5c+bA6XQiOzsbhw8fZi4orWnkgiZeEh0knE4nsrKyYLfbsWzZMjidTlgsFqxYsQLt7e3YvHkzbrvtNib2k16ZGK12IYd1mqt0AK6qqsL999+P+Ph4DlKorKyESqWCyWRCbW0twuEBxX3ivpHbnMakeLgZSaHrCSHUarXw+XwoKCiIiAJ2OBw4d+4c/H4/PvvsMzgcDk4HJZNFRhp/3cjTwN/BGBI3L3HhFdn40ZtTrM3uchVyG5EBotFoOE/XtGnTUFhYCKPRCKvVivT0dBQVFaG3txe9vb2YMmUKp4Qgoi1BjUAkOXu4QhuDTBYZGhn97qLxMZK2GO6aoTbby3F/Mnai/cdiZuuLub9osA32t+HuIZ7WB3vmpY63WIaJuFCQISQa0RfzzAsxgMRCbUBkcdEwUiqVOHjwIICB/srNzYXRaER7ezssFgtmzJjBhgZxV2QyGY4ePYrS0lKUl5ejqakJW7ZsQXNzMwwGAwwGA7Zs2YLS0lJkZWVxBBAA1NbW4vDhwygsLMT8+fPR19eHqVOnor29HQUFBcjIyMA999yDzMxM7vdwOAyXy4W9e/eiqakJTU1NuO6665CWlsYpTshFR64Oet4HH3yA6667DpMmTUIoFOK0KW63G16vlxHAuLg49Pb2Mtl9pOR04Dy/jX4mtzYAzJ07F/X19SgtLQUApKSkoKSkhLmVlMyYEvomJCSwAUVRkjLZQPRZXV0drrrqKrz99tsoLy9nw9Tn86G9vR07duzAihUrsGPHDjb0FAoFdu/ezUTYRYsWYc6cObBarTCbzdi5cyf+4z/+A6mpqXjuuefw5JNPYv369Zg1axa6urq4ncREy7W1tZg8eTKef/55eDwe9PT0YMOGDVAqlWhra0NhYSHWrl0Ls9nMZPZp06ahr68PcXFxyMvLi4gIIzSexuDo0aMxZ84czJo1i9cQ8jyQ+9hisfCcGDduHPbu3cscKEIKlUol3n//faxevZp5gl1dXVCr1XA4HGhra0NjYyM6Ojpw5swZdhsSZzIhIYFddBR9RfPvQqRfaD+kMXnTTTfh888/h8/nQ2FhIeLj47F06VJ0dHTA7/dj0qRJSE5OZoOI/ne73Yzoi2j2SIqIatF6pNFoMH78eM7P6PF4MGbMGCQnJyMuLg7V1dVYtGgR5PIBIdDe3l4+eIgenQuZK3/v8pWZb7EQBNF6jfZ7iif/aOjvctdLjLqSy+UoKytDVlYWurq6kJ6eDq1Wi3nz5nGI9qhRo1BeXg673Q6FQgGNRgOtVsu6FeTuG6khNNg7jeTdo9tpsHa72DLc/UfyDOpT+p9O1hfyPoNdN5L6R9flQqQZLkd7xvou/Y6IjoPV6Ur3r/gMcqvSyT0YDKKwsBAPP/wwbrvtNmRnZyM+Ph4GgwF79uxBbW0tq5FTmK1cLsehQ4dwzTXXQKVS4ZFHHsHRo0exevVqThOzaNEi7Nmzh/liANDV1YX169dj6tSpuO222+ByuVBfX49AIACdTgeHw4Hs7Gw0NDSgp6eHES1yn8+aNYtREtqgr732Wrz44otoaWmBwWBASkoK5HI5Iwk1NTWYP38+wuEwpk+fDrVajby8POh0OigUCrS1tXFodmpqKruExTVquCKTySJc0YSyud1uaLVaNiqam5vh9Xrx8ccfY8OGDfjwww85qoz4fc3NzZg5cyb8fj/a2trw6aefwufz4dy5cwiFQjhy5Ag8Hg9qa2tRXV0Nv9+PmpoatLa2oq+vj7lyGRkZyM7ORlJSEq666irce++9mDFjBoABRO///u//8Pjjj2PGjBnIyMhAVVUVbrrpJnR2dqK6uhpjx47lTZg0ttLT03HDDTdgzpw58Pv9ePjhh7Fu3Tq0t7cjKSkJ3/nOd/DEE0/grrvuQiAQgMViQWZmJgcBHDx4kOU7li1bho0bNyI+Ph4ej4eNF5I+IW4e9b+Yg5HQmlAoBKVSCYVCgV27dsFmsyEjI4MDGtrb2zmwJCkpCTabDWlpaaxzFQwGYbVaWTnf5XKhqamJ+5/oDERWF0u09tBwhe4HgEnfzc3N8Pv9MBgM8Hg8qKurQ0pKCt59913YbDbmFZIbXqPRwGazMUJ8IYdwGqOSJHHaooSEBCQnJ8Pj8UCn07G2VSgUwvHjx5Gfn8/IFfE3yeVJ5esUSQZ8hcYQEJkFPvrfYMhQNBJyuZEh0Zqnz3RK1ul0aG1thVarxe7du9HQ0MCnIfL9i+H0MpmM+TxAZJ6godokGnIXEbNolCLW56H+XUiJtdGO5P7Dbcxi20Y/L7qM9D1G+o6xUJlYbR3rPUQf+KWMvVjIU7QuSTTH4ELa/1IKLYbRp0iKwCN+gM1mQ39/P/r6+jBq1Cjcf//9GD16NBITE5Gens4aSIcPH8a8efN489+8eTNzNvr6+mC32xEIBJCZmYlnn32WXZEpKSmYMmUKxo8fz4hAOBxGfX09Tpw4AYfDwa5qm80Gu90OYCCiLCMjAyqVisX7aIMwGo34xS9+wSlPKPIxLi4Ora2tWLduHfr6+pCYmIjk5GSOcrLZbCz0p1QqsWPHDgCISIsRq1+HKnQt8bLUajVv9ACQk5MDo9GIhQsXYs2aNZg/fz63G3HmCgoKEA6HodVqMXr0aPzgBz9AdnY2GzTz5s3DhAkT8Pjjj+PWW29FUlIS+vr6MHHiRBYqHTVqFAoLCznyMCMjAykpKdDr9bBarcjJyUFaWhoeffRR6PV6tLW1ob6+HpMmTcLhw4fx1FNPwel0orKyEhUVFfB6vexKOn78OPbt2wcAjPosWbIEJSUlaG9v54MjocTHjh3DoUOHsGLFCjz44IM4fPgwbDYbpk6dip07d3LKI1o/nE4npkyZwusuaRGJYryiEG1cXBxSUlI4XU1jYyNHHm7cuBF33nknywmoVCrmEhUUFODBBx/EggULcP3116OiogLXXXcdHn30UYwaNYr5Y1qtlvl+JBMjIvwjHRciHcHhcKC/vx+zZ8+OQD0BsJyKVqtFbW0tdu3axUEvxMElQjXNgeGKuM7Qz+JaQKmFEhISUF9fj7feegvTpk3DjTfeiI0bN8Lv9+O1116DUqnkgAYAHCX6dSpfiTEUa5MRPw910hI3jStVRMVocaMhsubTTz8Ns9mMhx56CM899xxaW1s5iqynp4dDkckqJ2Mqmg8zVIkFaV7Jd45VLmajHcn10S4/8f8rgfSNFFEcibF5ueo0WBGfMZgRPNJnXAxiRONOPGVSeD8Rprdt24YPP/wQwWAQJpOJyfoulwstLS1ITk7m+paVlWHChAmsMO/1erFw4UIAA8aJ0WhEXFwcZs2aBZVKxYEAMpkMeXl5eOeddwAMGB5qtRplZWWYNWsWJk6ciJtuugk5OTnIyspi0rxOp0NVVRU2b96M9evXY9euXTAYDEw8Jc4PIYJUd7PZzOKgFosFHo8Hn3zyCebMmcOEbooG3LZtG29y4ombTvNDFQq4IHIr6YIRL4lU1FtbW3Hq1CkcO3YMhw8fZoFDs9nMaAYFbFD0nSRJKCwsxO7du1keg7RxSDH4+uuvR1paGrq6ulgQ1e12o6Ojg1EnuVyO+vp66PV6SJKEa665BhqNBk6nE5MmTcLKlSuxfft2AODfx8fHQ61WIykpCZ2dndi9ezeampowY8YMdu+8++67mDp1Kq699lq88MIL7Grs7++Hy+VCQUEBysrKEAqFkJubC6/XizvvvBNmsxnPPPMMZLIBvTWSYmhvb0dFRQVzlMLhMAdgEIeHoo5JqBEAlixZgrS0NBiNRnbpEUFZJhvIkalQKNggqq6uxokTJ/D6669j3759OH78OLZu3Yrf/va3iI+PR01NDVpaWvj+ZNCLHNeRFsp3Rv2r1+tZtDQzMxObNm2CyWRCbm4uzp07h5tvvhlbtmxhbp1er+d8dxR1dyE6QyI3lcYlacGFw+GIPKK1tbVYvXo1Xn75ZahUKsyYMQP79u1j4VrxvSky9utUrjiOJVqe4u9EAygcDn/JcBBTJFxJMpbf7+eBI4b4W61W7N27Fz09PfjJT37CkUH33nsvqqqq8MYbb+CGG25AeXk5APBkpFPDpZRYG2T077/KEt2Hsfp0qO9G91+0MTQYQiQ+a7C/D1ZifV80Mi7GCBuqniP5Tqy+FKMuRnqqjHWfix0b9HwRMQuHw3A6nejo6MDEiROxcuVKTo1Cm8HJkyfR19cHg8EQoQtGxofP50N+fj4mTZoEANi0aRO2bNmCBx54AMCAC/mBBx6ICMkdNWoUpk2bxsaLXC7H+++/D4vFAplMxtyTUaNGYfr06QAGFvGJEydi5syZKCoqQmVlJWw2G2bOnIlTp06hsrISwWAQd999NyNwkiRxuhMSMjxy5AiLOlLalAMHDkRErlHItqjrNVwRjU1y5cjlcpZ/IHdMe3s7tFotqqurWd23pqYGVVVVaG9vZ5cVIWGkm6RSqXD77bejqqoKn376KfR6PeLi4jiVChGZc3NzcfDgQZw8eRLAgLGZlpaGTZs2wWKxwGQyITMzkxW3yVgKhUJYv349cnJyMG/ePLzyyitoaWnBDTfcwNpjpaWl2LBhA0wmE6qrq3Hs2DGcPXsW119/PUpKShAKhXDbbbfh2Wefxdy5czF9+nTk5uZCqVRySLvH42H9oz179qC9vR379+/HAw88wMjLrl27cN999zH6IHKx6Oe+vj6W9Ni+fTt6enoYvaqrq8PPf/5z2Gw27Ny5Ex9//DGSkpJw8OBB/PjHP0ZGRgaqq6vhdDrZwA8EAlCpVEhOTkZaWhr6+vpYkT0nJ4eJz9SvNH9GeqAhtJIO5CR+m5ycjDNnzuDRRx9Fbm4u1Go1nn32Wfznf/4nxo4di61bt6KhoQHFxcWQJIlTSF1MFJcY7UiILrn/JkyYAJfLhaKiIowePRoymQwZGRk4ePAgFi5ciI8++ojlR0RBXuLmXe7D7pUsVzw3WayNVERPyM0UbQxRw4qLtWh1X+ziL4a6imQvkewcDg9IyVdXV+Paa69l4TmPx8MchTNnzkCv18NkMrHas7iR0TuKBNloKJLaghYd8R0J+hwsGupylSt571jPEtvn72XciSWWgfSPUEdyX11OdCrW+IsuYkoZSZLQ29sLvV7PCzUtli0tLfB6vRgzZgzi4uKY+0HGDaWUyM/PR0tLC7Kzs3Hu3DkUFhZyuHQoFILL5UJycjLrnFA9HQ4HamtrMXXqVG4D0sdSq9WQy+WMyPb09CAxMRFKpZK1t+j+1dXVUKvVyMrKgsFgYN5JcnIyenp6EAwGcerUKRQVFSEjI4PfHQBOnDjBqXByc3Mj9NLE+TmS9hVFM2mjSUhIwKFDhzBx4kT09vay0CqhJySBoVarodfrmWt34MABTJo0iVEQWsf279+P0tJS7jtRjLSyshJjxozhDZOEPIlsS9pdlMKDUuKYTCbo9XokJiayC8fpdGLUqFERayYZLGfPnkVzczOuueYaJCYmMqcsHA6js7MTMpkM6enpCIVCqKurw5gxY1gzh0R2yc1VX1+PsrIyOBwO3vBJwZrGC9WB8uCRkUtoBqX9EPcXiqCjceJ2u1krqaGhgdudeDS9vb3sDiOl+6SkJBgMBu5/QniICE1jgsYMkbtjcQPpXQBwm5NBIiKbO3bswOLFixlhJKOexoW4ZkQTl4can1RP2n8o5ZRMNhBRXVhYyG5jr9fLOfPy8vI4kpMiyWieimk5Yu1p/4i5yb6SRK1ApNIlLQZiB9JiSzAuGR2SJHHqAvouCbJdzEYxmDFEdRQHDaWmCIVCTHgk7Q6KChFRj6HqM9hgFNNhUGgmMHhEgvjedA0lrow+qYoLMH1PnGDiu0c/jwYyTWbxBC9+lya3eAIWhRPFCSCifWQAip/F78RS747FZYp+Jl1H14j3FvU/op8j6hwRDK9QKCL4TtEboBgqLSqZi0Z89IIY/b5UxKSa0feg02f0IhBdH3FuiIa42K6DLYbiPcVCbhTxQCLehxBRajfRXUyuKSKl6vV69Pb2wmQysUEkapCJY4CeR2uFJJ0neNO7ijpRImlVdN3SmIn+u7hIU2g/RRrZ7XbeRMk4jPUvemwO177R/R4LFY2+bzSKSu1BCLTImSG3HRk69D60jpIrRxzTIiogKuHTZ+of6g9yNZJriNpHjIIU25tkDKhetJHT52gklMjm5JIUuS/RbU/InihFEgqdT1hKci1iKicAEc/3+XycFicYDDL5moxucrXSvKXIYWp/MlrFCGBxnIlpiQYzhsQitu9IPCLivBlsbFKdhjLWxTVaHBPUZ2LgibgW+P3+iPcVuY/0zK+LMfSV0b1pgaaGooX6gw8+wJEjRzB27FhOSIvog3UAACAASURBVJicnIz4+Hi0t7fjiy++wG9+8xse8JdiCA1XoomR9JksfvGEQfW5VGRFHHShUCginQBlDBdPDqSwSgOXoiEoxQltXqT8nJKSApfLxaHFAJiUSJEDdBIST9RULzL+ooUzPR4Pn0wphJcMRwARGxzVnXKmKRQKzidG3xONEXJNUK4mcUEWP9OCERc3kLBWq9VyKG5CQgK7CWjTIWPD7/fDZrMhNTU14pQpuvQUCgWrbQPnjUNqI8rKLUaCUDQhnYgpFDcuLo7fkwyWcDjMBFqLxcIq1HSqIqRFHAM0JslIB8D1oDQsNDcuVySHmNxXLPSZ2k08WdLfReOedGY0Gg1kMhknVBWvjTaIRYQqug7RStDi36I3TLp/rPvIZDLWvCLDik7FwJcjQi9mnkcb5bHqOZL702YjbpTiJhwdIi0mNaYNHPiytMNg6574HPF/8V1oTkXXW2xvMTWMuB7ECruOrmO0qnF0oXVZ/H70+0Q/R0yhIYbni9fT70WpFBqP4r1JJf5C+nGoIs6FkdJDosfzhZTocUl7Go0ZsU6x5hvNf7F/v67lihOoiegWLaooSRITvsaPH4+VK1di9erV+N73voe7774bS5cuxfe//324XC6YzWZ4vV7Ozkv8ncttIUZ3ptj50TloRooIjaTQximXy5Geno7GxkbIZDKsW7eOjR25XA6NRoPjx4/Dbrcz14k0NcjY3LVrF9LS0tiHD5xHRIh7QS6FtrY2lqYnC52udblcnISWTk3AQH/a7XYmTk6ZMgUGgwHvv/8+PvnkE8hkMqxcuZLTY9Dm953vfAculwsKhQJvvvkma84sW7YMNpsNa9euhVw+oHR95MgRdoX09/fz6UPcDCiSpLW1FW+88QauvvpqfhaRJDs6OrBkyRKWtqdF5le/+hVHalRXV7NwGn2vvLwc27dvZyTwpptuYuSttraW9WboBErGYkdHB+TyAd0NhUIBo9GI6upqxMfHw2w2sxtHJpNh48aN0Gg0eOWVV3D69Gl8+umnSExMxKuvvgqr1YqEhAQWqyPjlU6oADjBJhFpKSpJHIuXg8A41AIXfSIcah7Q/CHjKlrMcjDkRVyIY2244j0Gu264d6GFnwzNWIjg5VroY73fhdyfDMzoDT/W+0UHhYhlMMMw1sYai/Mn/i1WvcXNPHpjp71ArItYn2gDbTgDMdbvhnovcWMX/xfH5GBGWPS9LiRyLFaJhQxGGx5DFRGtvVyGyFBjazADfqgx9nUpV9wYIsuZ4L/+/n7ecBUKBYLBIE6cOIENGzbg+eefx7PPPotnn30WmzZtwh/+8Af4/X50d3dDo9Ew2Yzg+MtthUZ3Hn2O5u4QjAlcuiFEG5l4MsnPz4fL5cLLL7+M66+/Hnv27EEoFMIbb7yBn/zkJ+w6CYfPJ0El5c/rrrsO69atQ35+Pqc4oVBUyh/V3t4Ov9+PrKysCCNHTIQrl8t54xJPKiqVivN3ffe738Vjjz3GPvXq6mpIkoR3330XS5YsQW1tLbxeL44dOwa3241169bB7XZj1apVOHr0KNasWYPNmzdDrVbjmWeewYoVK/DZZ5+hoqICvb296OjogEajYajbbrfD4/Fw4takpCRkZ2fj9ttvx7PPPouVK1cyqvTXv/4VLS0t+OCDD7Bw4UIcP34ckiShvr4ex44dww9+8AMEg0Hk5+fjs88+w4svvojOzk5IkoRbbrkFt9xyC/74xz8iLi4Omzdvxr/8y7/g4MGDyM/P5/YS9UYkSUJmZia7UwklmzJlCjo7O+F2u1FbW4tQKITu7m44nU4EAgGsXLkSZWVlmDlzJv7nf/4HPp8PBoOBDQxClGixsdlsLPJG/9xuN+RyOSdSJY6ByF+4lPE52D/x79HXA+cRkWidqVhaYkM9V/wdIY4jXWiHqr9YN3Gux3qvSy2DbSIjeUZ0XWJtOhernTXS60dyr8Had7CxEv0+F9OnVETUWrxuqOdHu47o5+jfR99nqHa5HGPm742uDNdfg10Xq22/TuWKu8nIcKCTAEU3kGvFbDajoqICixcv5sYjV8THH3+M119/ncl1tBnTQCWXxOUo0Z33VVm1MpmMDRJJkvjdKXJFo9Gw66mhoQFZWVkAzuf+EiXv6fr4+HhGYWQyGaMgJEmfmZkJ4Hyi3ObmZmRlZTGxkKIDyM0kcowIobDb7bBYLGxALVmyBEuWLGGfPbm7ZLKBkOmnn34aycnJuO+++7Bw4UJ0d3fDaDSyoUxjRK1Ww+Vy8d8otJOeQ1niJUlieYO4uDioVCrOYk8CZRUVFexadTqdAAZUfh977DEsXrwY9913H2bPno3Tp0+jtraW+RVr165FamoqNm7ciAcffJA5WSdOnMDkyZO5DSRJYs4M5Y0jhdpgMAiLxYL09HR2UVKW+rfffhsPPfQQh48TN6a3txcGgwHhcBgOh4O1byiPm91uZ1eoQqHgJLyUakKtVke4Ny/H3BhuQYueN7Gup4NE9P+DXX8hyM5wi+5I6k91BCJDjcW/j/R+F1OGaouhNhjxc3TbDPW3wVCEWMZarDJcfw9338HqKBoiF3q/WEhKrAPrSOo+HBok/n4whG2k5e9tMAxliNJcHe67gxn6g933H7VccWSIIF2KRPH7/cy/0Gg06OrqQk9PD7Zt24bf/e53WL9+PV555RW89NJLOHDgALq6uhi6VqlUvOnLZLLLaghFl8sB+430euKQkD5GQkICTp8+DWDAHTJ37lwkJCRAqVTiqaeeYmSmpaUFDz/8MIqKivDzn/+cOS3hcJj1Jx555BFotVqkpqZi3759OHbsGKM83d3d2Lp1K8rKynD06FHW8yBCIcHV4oTweDzMyXnqqaewfPlyfPe738WWLVsADLjZPB4PsrOzeWHT6XTQ6XT49re/zSkPbDYbfvOb37B4WVZWFt577z1IkgSNRvMlzRvgfKJa6h+qXzgchsViQVVVFRQKBa699lq+xmKxoKenB7m5uXC73VAoFCgvL8fUqVNZ4Zey2UuSxPUpLS3Fjh070N3djaSkJKSkpHCmezIKKQqSVGMTExPZFUkJSUOhEBwOB3w+H0wmE5KSkmAymeB2u3Hw4EHExcVh06ZNiI+PR0ZGBmpra3HdddchJSUFx48fR2JiIvbs2QOdToeMjAxs2bIFnZ2dKCoqgtFoxNtvv41f//rXnCaC5hnxsK50GW4DH2wOXY6To3iviy3RdRjMJXSpboihUJGh7j2S58cyhMT/L7WM1DgY7rvDjRX6fCH1Hu7aizVSRlpiGZojrVt0iYWujPQ7lxvFBIbPe/n/tXLF31YMoSdlWZlMxkYR5UCZN28eHn74YaxevRr3338/Vq9ejccffxzZ2dkRIlKiLsOFZpC+2DLYgjkSCHG4QmgQEfba29sBAKNHjwYwICq3adMmTJ8+HcXFxdDpdBzhsHnzZtxxxx2oqalBbW0tPvnkEyQmJsJqtbLx+MILL6C9vR0vvfQSTp06hfLycpw4cQK33norUlNToVKpsHHjRkyZMoVdT9FEZ+A8CZKIr3K5HOPGjYPdbsf48eNx22234cUXX2Sdkp6eHsTHx7MmR39/P+rq6ljDqbS0lDNoOxwONDQ0YPny5XxtfHw82traIrLaU9gskbaJZxUfH4/k5GTO1v3ee++x5k1ycjLMZjOsViu7rghJysrKQm9vL9RqNSNqvb29kMvlnL6ASNHnzp2LSP8AROa1o5BlQnNCoRAbKITYdHd3w2q1Mrl17Nix+OEPf4iCggK4XC5u523btuG1117DT3/6U8jlcjz++OPYv38/Nm/ejP/6r/9Cfn4+fvvb3yIYDGLevHn43ve+h46ODh5PIgfmSpTBFmDxd8O5bmKdHAfbDK7Egi/WI1Zdvw4n2mg322B9Mtznof4NV0byffFnEQEa6r0Gu/dgdYhVn+jfDfY5eixG132w973S5UKecTkNvcth9H9VbXQ5yxV3k8WCm8Uoo+bmZlYwJZ6KVqtFX18fHA4H7HY7CgoKsGrVKt6wgCub9yQa+hzu/8G+P5JCLiDiUWVmZrK7qru7m0nQzz33HNatW4fdu3fD5/PB4/GgpaUF69atgyRJMBqNmD9/PhOBT5w4gbKyMpw5cwb79u3Dww8/jKeffhpyuRwlJSUoLi7G9u3b4XQ6cc899zAnx2AwoLu7G2lpaWxQ0fuQ28xqtUKv13O977zzThQXF+Mb3/gGbr75ZtaNCYfDrM/i8/lw4MABPPbYYzAYDPj00085tDIUCsFsNsPlcrGMgsfjQVZWFiMIHo+H3WbkQiOXa39/PzQaDTIyMuB2u1FeXs59QxGK6enpCIcH8hadO3cOH3/8Mb75zW/CaDRCqVTi9OnT8Hq9XI/u7m5MmzYNSqUScXFxGD9+PPr6+tjIkMvlXCciO0vSed0PMTzV4XBAq9Wiu7sbBQUFWLBgARtO1M8TJkyA3W7HqFGjoFQqMWPGDNxzzz2orKzEF198gaVLl7J2T0tLC0pKShAXF8fJgdPT0yFJ58OHo0PrL2e5EPeC+LNooF0OV8Ll2gDI2AYieSSX6/6XsimI9aANZrjD2IW4DS/kHYdy011MuRRXXfTfY7mrRnqPWNcN9q6DXRPLuBrJc4dqw0txQV5oiTYWB3MBxvrOUOjb18kguuLIUHQj9/X1QalUIikpCT09Peju7sbtt9+ORx99FHfffTf6+/uxePFizJ07F4899hh+9KMfYfXq1TAYDMxHiXXvSyk0yEVyZqzToohERUfqRF9/IQsFaVBE53VJSUlBU1MTsrKyUFZWhsWLF2PNmjWshZGdnY3169cjFAqhsbER69atAzAQsVNSUoLOzk6MHTsWEyZMwKZNmzhaJi4uDkuXLsW9996LoqIi1vUwGAzo7OzEvn37UFdXx9wO4gARv4XURm+++Wbs27ePcziZzWY23sLhMEwmE9rb21FfX48nn3wS06dPx7Rp0yCTDaQ6ETU6JEliETPiLDmdTvz+97/H1q1bGamiVAliRJ1SqYTL5YLT6WSEjdxser0eGo0GdXV1UCgUOHnyJH74wx9iwYIFnHU5HA4jPz8fCoUCHo8Hr732Gu677z6sW7cOKpUKcXFxaGxsZCI3Rdtt2bIFW7ZsYTcuSQEQ2Z/Gg8Fg4NB3encaYyQWR3Wtr69HKBTCyZMn8cADD2DcuHGYMWMGduzYwcRos9nMRm+0CCCNITE0drixJ5PJIoICgC+nmhBPyvQMQn2jy2An6+j5ILo9CekTDRNxQRbnnvh8KuLci7VGkNEd691i6WaJRdS6iYVcDVWiN9HBvjMYiib2KXBeWgGIXLfEz/SMaPRczJVIvxd/J76nWJ/o9qb2o3cSOY/i/2I9o9dGcYzQdZIkfUlXSPx7dBGDP2gM0z3FdTz6uWIbxRqntN6JRRy70eOTDvc0fi8W0RnK5XYliyRJETIxFxLJ91XV8SspXq9XutR/TzzxhHTVVVdJ4XBYkiRJCofDEgCJit/v559DoZDU398vud1u6cyZM9KWLVskl8sl2Ww26X//938lj8cjeb1eqaamRvrd737H3w0EAlIwGOT7iD9fSJHJZPxd+t/v90uBQICv8fl8/B5Wq5Wv8fl8ksvl4uvC4TDfIxwO8/vTe4pFbJvo9gkGgxHvSWX58uWS2WyWZDKZ9Je//EVyu91SeXm5pFAopA8//FDq6OiQ1q5dKwGQkpKSpE2bNkkff/yxBEAymUxSe3u7NGrUKGnevHnSd7/7XWnJkiXSmTNn+P533nkntzfVb9++fdL8+fOlX/3qV5LT6ZS8Xu+X3sHn80kWi0U6fPiw9N///d+SXC6XFAqF9Nlnn0nhcFi66667JABSXFycpFKpJKVSKT3yyCOS3++XXC6XtG/fPgmAlJiYKN19992S0+mUHnjgAf7O3r17JUmSpJ6eHmnp0qVSWVkZtym1f39/P7fla6+9JqWkpEgAJKVSKbW2tnKdFy1aJAGQDAYDt9OPfvQj7vP169dL6enpEgApISFBAiAtX75c2rJliyRJktTc3CzdddddkkqlkuLj46V3331XkiRJ8nq90j333COVl5dLTqdTkiRJstvtkiRJksfjkfr7+yVJkqQ9e/ZIKpVKAiABkCorK/n7GzdulDQajaRUKqWDBw9KkiRJd911l6TRaKSHH35YOn36tCRJkrRx40YpKSlJAiCtXLlS8vv9/D7f//73I8YsjSFxHA03/mgMhsNhKRAI8Bz1er2Sz+fjdwkGg5LH4+H70DNDoZDkdDolt9sdcb/oEgqFpFAoJIXDYSkUCnEdxXkTCAQku90uBYNBrofH45F8Pp/k9/ulYDAoNTQ0SJIkSS6XS/L7/VI4HOb5SfOOxi2N4eg573a7+fl9fX0RdXQ6nRH1d7lcktvtjmhjeoeRti/9ntqA2iEYDHL70t+pvjQ3xXrTeuTxePj9JUmSHA4Ht7/L5YqoG/UZtUsgEJA8Hg9fQ+OW3p/GT6z1LBAISH6/n8c4PZ/WEKon1Zv6TdwDxDYR11qxvj6fT/L5fDwmJUmS2traJEmSeBxQvajNxHHldDr5OofDwc9wu90R36U6eDweKRgMcn3oO3Rvh8Mh9ff3f2kcieOY6kttJbZHMBiUZDLZl9rgqypDjU/6ndgHV+K5knR+HPn9fikuLm7Ez/3Zz34mjRs3TvL5fJdsrwz274orUBOngsLT+/r6YDQa0dbWhi+++ALz58/Hvn378Otf/xpz587F6dOnMXPmTBads9vtuPvuu2E2mxmlEMPQL7QQmTuWArUknReGJISChNjE6BwiCZNlLBKNo0XaxHuLpwYRdaFoLQAsRU8RQiRlD4CvoyglANxO0agWRSOJdSckhjIdf/7551i2bBmfrIgY/P777+Oqq65CSUkJ151OmWI4N0nYe71eRkQo8orelVATGhP0vpQWISEhgQnhopggvUt9fT0aGxuxYMECflfSPQqHwxxtR6RhUjomJMbj8bCEgySdV44VpQQoHQBxpUhKgNrNarVCJpOxKjHxmg4cOIBAIIAFCxZwnalPSPcnLi6OhTSjxwOdbCn/UVdXFyfVTElJiUDyenp6mFwfCARgsViQnZ0Nt9sdkYCToi1HOv6oEP+KBChJCZg0rpqbm5Gbm8t9SvoqXV1dLNlA/UfXRLvp6OQuIhhyuZzbKxAIcOJSsY/oedHzkaIl6ff0PbfbzUKKNN8pZQO5FqndHQ4HzGYzp6CgfqY5EfxbctThylDtS3OS+oXGCbUZvSclQKVcb3Q98fbi4+NZ98vn80Gr1Ub0P12rVqsZRRSFBemdAUTM96EiEKneNG/9fj/z6AjVDQaDHAUrqkaTJhL1PXHsgPMis2IwAr2vqHhPLnbiDIrrDc1niqxUKpUsdWE0GiPqT+KlVCiDgCRJESKu4XCY3e5EHSDhVXpnqoMkSYwG07NEgVjxvUeqQH2lynDjk8rlRnrE51L70pz8/50CNbkhqPF1Oh0kSUJ2djZSUlIQCARwzTXXQK1Wo7i4mIX3gIGBVFtbC7PZzCHMNFlpgbmcJFFRtt7n80XAtA6HAyaTicnfcXFxnE06VkeKxs1QhZIUEjcnEAhAp9PB4/GwMSOTyXijCgQCnNsnWkODNn6FQgGz2Yzu7m6kpqaySCVN5Pz8fEyePBlvvvkm+vr6oFarmSwdDAaRmpoKs9nMBgoZeSQ/HwgEoFar4XA42EBQqVRMUqZFkyKtqJ+am5uRmpqK/v5+JCUlcc4rcZMKhQaSfIrum7Fjx7IStiRJvAnS2KIIuvj4eOj1elgsFl7AkpKSWHIfOK+CLbpKyMASFzan08k6P0ajkTcgpVLJxlNOTg5ycnIiFuLExETodDqEQiE2mKm/xE3D7XbDZDJFQOwmkwlerxdpaWmQJAl2ux3hcBhGozEie7fT6UR2djb3g8fj4Z9FA19ULh+siBu1qCdFmxWN7ZSUFFRXV6OtrQ2LFy/mqENK1Erzh+Z6tFI8jVMyhOg5wHmVXzGvGM17MhKImH/69GlkZ2fzd2hTJGMOAJPiU1JSuN3JrQiA5xuNl4aGBhQUFHDWdgAc3Ul5mmicEVcNiMxnOJI2HmytoqhDu92OYDCIvLw8NnJI4BM4n2qisrISJSUl7I7dsWMHFi5cCKvVyrpcoks3HA7z2tHT0wOLxYKKigr+O40fvV7P7krxAEtrIgD+PRlsNMYcDgfPmeTkZHa70KHJ7XbzfKdC454OKPTsQCDACXTpd1qtljOpk6FCY9vn80Gv13O/UrokajuqA0WGWiwWNDY2Yu7cuQiHw7DZbAAG3NnUTtS3JPjb1dUFn8/HB0TRyBQPefRe/yxfv/KVEKjJ8qfPtJDSZkPidDSILBYLT6hRo0axnowYYk2L1aUWWvBpA5AkCe+88w5vfB9++CEeeOABbN68GSaTiU9mMpkM11xzDbKysiLQBIVC8SWF1eGKSqXiySSScQHwu9OpmRIrEpqQkJCA7u5u6PV65pCQCCAZHpQGQqFQwG63c2JLKoR0KRQKaDQajB07lrk/Xq+XjQUiVIuLEgA2Akjc0efz8aJGRkZiYiKTqYn4HB8fzwZVMBhkojHxkoLBIDIyMvj7xJ+gviIjjwyCnp4e1vUBBja9xMRETk1C2aXDf0tFIkkS9yXVlQjcWq02IpcYnWbsdjufMCmBJZ2ASe+JkEJKbEhtTCdnChSg+3q9XshkA2khEhIS0N/fj/7+fphMJjYOExMTGQ2hQwQR2UWNJRFBGc4QAr7s96cNWzS0qezduxd1dXVYsmQJlEolo7xErBfzkpGhIs4D0RigZ1JeMEka0I167rnnMG3aNJw8eRIPPfQQp5k5evQoRo8ejba2Nhw9epQRTXFMqtVquN1uBAIB7Nu3D8uWLUMoFIJSqcTZs2cxatQoSJLE/WexWKBSqbB9+3asXLmSx+LWrVthNptRU1MDmUyGq6++GuPHj2djispI15/odhQNUOovqrPZbEZWVhZv+GTsEbcnMTERO3fuRE5ODmw2G4xGIyorK2EwGNDQ0IA777yTDXdCboCBQwEFp9TU1KCurg4GgwEpKSlITExkHqKYiiJaXVqSzoteUj87nU7odDqYzWa8+OKLKCoqigggsNvtMJlMaGtrQ3l5OYqLiyMQEjGnH62fO3bswLx581BdXY3i4mJoNJqIRKAA+B1VKhUbW+IhDBgwMs+ePYs//OEP+PnPf47U1FQAQFtbGz766CNMmTKF5w+9Z1JSEh5//HHce++9GDduHMtxSJKExsZGZGdn8/ouok0iEkrz8EohGP8sV6ZccWNIdAMRXCgmXdXpdPB6vQxXe71ejkai0yJNPofDgcTERHbPjPRkNlShxVpECk6ePImVK1eipKQEb775JjIzM6HX6/HII49AkgYidqxWK6MiIiQqRnqMBLmKhi8pCos2eEJXZDIZiySSC89ms0Gv18NoNPICIwpR0juRu4BOUMD5/GS0+IlQLy06RGQGwEl0JUninGJEOBYJhR6Ph0PHKayc+pIWLDFjNp3ikpKSIkLnCS3S6XTsXpXJZDAajVxXMR9aUlISp67Q6/VwOBxs9JDrg/qa7h0Xdz7LNC2gohuI3rGvrw8Gg4E3Q9LyIfSpv7+fn0WfCQIOh8Osmk0uJ7vdzm4cAEwWJzcZjXFRTZrqRfMhISGBF/e+vj7OY6bRaBjJuBDUVESHaNOjzZA26tGjR6O0tBQnT55EZmYmK2XTRkbPE/PZRSOndG/xAEJGbk9PD5xOJ+RyObq6ulBXV4fTp09j0aJF2LhxI5YvX87jj0jzkiRh165djB4lJiYiEAhgy5YtcDqdSE5Ohk6nQ2trK2dgdzqdsFqtOHbsGJqbm1m+oqGhAXPnzsW7776L119/HQsWLGCEBQAbwuQiHCkCEE2+pTagtYRQL7VajT/+8Y/o7OyE3+9HS0sLioqKMHv2bD5I9Pf3Iz09ndPZrF+/HsuXL8fEiRPxl7/8BUuWLOE5Rs/94IMP2FBUKBQ4c+YMQqEQ9Ho9uru7cfjwYXzzm99Efn4+S0SIRi1w3t1DqBEhOnq9nlGfzs5O3H333dizZw9kMhkbMjKZDI2NjZzLEIg0jMXnbdy4EX6/H263Gxs3bsSvfvUrxMfHY9++fVi+fDnPdYvFgjNnzqC8vJxRYY1GgxdeeAF33HEHo68ZGRkwGo1QKBQ4fvw4Pv74Y9xxxx0YP348NBoNjhw5gry8PJhMJnR1dSE5ORkZGRlQKBScDicUCsFqtcLpdPLBIzoxs9jP/0SGvp7lihtDhGQQ7C6Xy9Ha2oq0tDROeCmXy5GamsqnH7KyKRkonUbIfSZC8ZdaaCMW72UwGJCXl8fIhSRJsNlssFqtcDgckMvlOHz4MG6++WbOGi0u8uK/4YoYySOiXeG/hYH7fD709vYiLS0tAgrW6XTo6+tjbozIUyFuDSFwACLyjJEiMnEsgPM+fEI2gPNJ+IDziTZFXorf7+ffOxwOKJVKqFQq1tkhVJDeiU6qXq+XkSrRmCUER6VSscsHALuQAEQYEpRoViaTMceKIHwaK5IkweVysQuOor5oUacTNLUPGbGEWITDYaSmprIrLpoLFfqbnlAgEGAjSHTlhkIhRrvo1CqevonjlJCQgLS0tIjksDTGKeKM2poEM1NTU/l60V1KBsxIRElpLtGco3FI7djd3Y2GhgbI5XJUVFRAq9Xi008/xeHDh3HDDTcgPT2dxxi1mYhIDcZfonrStcFgEGfOnMFVV13FbofGxkbOhZeWloa8vDx89NFHHFFI47C3txfjx49nDbOkpCTk5+cjKysLoVAIb731FpqamlBUVISysjKo1WpotVqYzWa8++67uPXWW7FhwwZcf/31uPrqq/GnP/2J88D5fD44HA6kpKSwC4rabbD3iy5i1JGICFEhhMfv9+Pf//3fMXbsWOa+kPaXy+WCx+PBJ598gsrKSjQ3nMzV1gAAIABJREFUNyM7OxudnZ3weDzYvn075+lTKBRITU3F9ddfz2idTqdDcXExjEYjysrK4Ha7IUkSxo8fj5KSEowbNw4ej4fHl8j7FOsrGrjkPpPJZHj77beRnZ3NUg8+nw+ZmZmMmNJBFsCXEEPiTBE6+uqrryIvLw+HDh3Cnj17MGHCBCxYsAB1dXUoKiqC2+2G1+tFWVkZtm3bhvfeew/PPPMMTp06hQULFiA5ORnz5s0DAJw9exYZGRkIBoPIycmBw+GAx+NhyZFdu3Zh9OjRuPHGG5mnBwAmkwmBQADbtm3DggULkJ6eju7ubqYyqNVqNrzFeTYYbeKf5R+/fCVZ68mgIQOBcmIR9EkLC/n1aVMGzkPMlIEdQMSicqklKSmJDQQiY1qtVrz44os4evQozGYzcxn27t3LPKH33nsP8+fP59O+SEy7kEKGongaF33narUaaWlpABChDi2TyTgfGW0AtLkQiVJ0Y1G7El+G2lxEAIhvRN8RXZxkNGg0GjbA6B5Wq5VRAuJnRHM6qK2BgfFAhhlB6XSCpHQWRI70er2MKBJiRuOI+FVUX5VKBYVCweiaSEQlJfTQ38K5ExISIlJYiOOJCN7UN9FJbOkZ1O90wqd+i4+PZ4KmaHiRsCIZrZIksYuIuDFms5l1pLRaLZNmyWgnMrbBYGB0KhAIMFoocjpGgg7F0v0RCekNDQ2ora3FrFmz0NvbC7fbjYKCAnz++ef47W9/i/LycpSXlyMnJycCiaQ+iUaHoucujQ2Xy4VAIICZM2eiq6sLAJCVlYWMjAy0traip6cHbrcbKSkp/F2fzwev1wu73Y76+npGU6nN6uvrGVWsqKjA5MmT2YVLhqnf78fJkyeRmJiIoqIiVFVVobu7G+3t7QgGg3C73QiFQqwaTrIIF4MMRbuGgIFDxPvvv4/8/Hx0dXWhoaEB586dg1wuR29vL+bNm4e0tDRoNBqo1WqsXLkSFosFixcvhsvlwoYNG7Bs2TLk5eVh+fLlePDBB9Ha2oqMjAyeN2Q8FBQUwO12syYXjemJEyd+iY8ZbRyLvBhK9UPoslqtxv79+3HHHXfA6XSitbUVHo8He/bsgdfrhVqtRmNjI68tImmbSPr0+xtvvBGTJk1CdnY2XnjhBZSWlvKzaf6Rq9PtdsNoNCIzMxNJSUm46qqrsGLFCqSnp8Nms+Hs2bPo7OzEp59+iv7+fhQUFCA5ORnd3d04duwYbr75ZkyZMoVdyj6fD++88w5Onz6NvXv3wmazobGxEdOmTeOx1t7ezjxLcmmLau904Kd2+2f5+pSvxBgCIsWxZLKBCCxi/APnycu0sJN7gzZhIhMDl18mnBYN0qwpLi7GpEmTIJPJ8K1vfYtzSN14442cKf7FF19kMji9FxkPVMeRGGxkCInvRYsDuaEIIaCNU4SuRZcD3Ye4JmRgAed98mL7AwObEEH/xDUisrRIoBWjvAgxAQZcQnq9no0TSZIiriUEiAwqIkBTe4VCA/m8yPgSuQBkwFD7ij/Ts6gdRMI1GTPk5qP60mZNCzFFDdF3Rf0U0W1GEXT0mWB5cu9Q29LmQUanqAkDnDeCRF0Wug8ANl6J20RGCXA+kjA1NZX7SDQ+gfP56ujzSOeJSP4krpxcLsf27dsRFxeH0tJS1NbWRrgzpkyZgrFjx2Lv3r14++238a//+q9fcs+Jm77ohiMDW3R1k1bVwYMHWZepqamJEw0nJyczkmi32yFJEnOsVq1axW7U+Ph4nDlzBk6nE1OmTEEoFMLEiRO5X6lt4+Pj8f7770OpVOKtt97CnDlzsGfPHtayqqmpgcPhQF9fH3Q6HaZMmcI6UdTuI0WmCQmRyweEOtVqNc8FQirMZjNuuukm+Hw+ZGRkoKmpCc3NzUwfIDI3Rd1t3boVs2bNgtFoxGeffYb29nao1Wo899xz6OjowJo1a1BUVAS5XI7s7Gz09fXxOkbzheYgEfspMpPqKvY39SdFWhFpHQB2796NSZMmoaenB+Xl5dBqtTCZTCgsLGREc+fOnTzOac2LRsiIP0epfEaPHs2ud0J2iQpAWnUWiwV1dXWora2FUqnE+vXr8eMf/xgmk4kFVcvKyrB8+XLU1NRgy5YtmDRpEq6++mqMHTsW3d3d6OjoYK7gwoULGYnPz8+HzWaDTDaQPujYsWOwWq2MXo8aNYrnO7nTouffPw2ir0/5yoyhoUo0UQ84bzzRxLyS0CNNyEAgAJlMxie0+vp6/P73v8dNN93EXB1xUxY3T0IbLvcEIOg/ll+afh+r7cRFTPxedFEqlRFuMfHUNpLNlN4Z+LLQHxlxVFcyguh5ItGc+ll0qdE9Y53CCZERvyu+Z0JCQoQgodge4v2iOWdDjbNYxq1ozMb6bjSRPppUKfLFxO/HQmxifY7u/wudJ7Sp09gnrpNcLseCBQvg8XgYwRKJ+7SRT5kyBcXFxQAQkSuONtr29nZODEwRWeTuowMQcYyIQ0guHLlcjs7OTixevBi1tbWw2Wzwer3QarURc49ENU+cOIE1a9bg1KlT6O/vR1ZWFkeAKRQKdmMSUVqtViM7Oxvbtm0DMOCumj17Ngu/vvfeeygtLUVFRQU/S4ySjHb3DFbooEEcOq/XC6/XC4PBwAhlcXExB4l0dXVhzJgx+OCDD2AwGLiN4uPj8Ytf/AK7d+/Gk08+iQkTJmDPnj2YOnUqxo4dixUrVuC+++5jtJoMZXKzRvN1qI3FSDsyhsngJ1e6GOBBfUmIdElJCVwuF7vyKHggPT2dx5TRaOQDjEg2Fg8hIipOBj+5/MWoQKVSyUipXq/Hq6++ij//+c/MuUpPT4fL5UJxcTHa29thsVhw+vRp1NTUYP78+SgqKsKhQ4d4vTObzRy0Q7ym/Pz8iANhUlISpk2bhmuvvTZC2JXc3lT/f5Kmv77l72YMiZsAfY5ViKwY6/uXq5Bvnk5JMpmMozpWrFiBxMREHDp0CC+//DK8Xi9SU1N5AxZPV2RIiAjMpZZYi+1IN7/hnk8Ljnh99POGu4d4/XD9NJKNQ1y0gcENMjJoBnNZRL/LYG6NC+mjwa4djBcz0ucNdd/h6nepKCltdGRUkcHg9XpRWVmJEydO8Ca4d+9eaLVapKSkwGQyITc3F3v27MHVV1+NOXPmcDJauVzOm0tmZiaHLxsMBjaERDkJWgcIyTOZTMjMzMTYsWNx6tQpnD17lsnl9fX16Ovri0iOGwgE4HQ6YTAY0Nvbi/7+fjQ1NeH5559Hd3c3Jk2axNFnCQkJjDxpNBo0Nzfj6quvRnJyMgoKCpCWloaZM2eyCrzf74dWq2XXsIgYjnTsiC4ouk9SUhKam5sRCASwd+9e3HjjjTh37hza2towffp0HD16FGfOnGGSPxn0c+bMgdFoRH5+Pnp6eth11NrayoaU2+1GTk4OVCoVG0N0mAMiD1SiBAgZR36/P8JIJUSLDk601pG+j16vZ60pMvba29uRkZEBjUaD1tZW2Gw2jkoV9dpENzZwPjFztMxJKBRig5zcnGTA//KXv8S//du/scGpUCg4QjYuLg5paWmYMGECRo0ahT/+8Y/o7e1FY2MjKisr0dTUhCVLlsBgMLCMBnGnVCoVB2MQGhYXF8fcODoIiWvQpRxM/ln+vuUrN4ZinfAHGzRfFRmNfL40wUOhEGw2G1JTU5GcnIyjR48iPz8f999/P59ISG+CCrlELiSk/mKKOPno84WUWJM1FjIx0vvGMvxEV2Gsvw+GpEQbNqLLJRaiEuteQ6E0w5VY7zyS+8Sqw0j7Z6h6D4dSjbR+Q5VocUSZ7HxS3BkzZmDGjBmw2+04deoUMjIyMGvWLBw4cABTp05FQkIC5s6dyy47tVrNm31LSwtef/113HvvvdBqtYxw0OYbjcwRl6evrw+TJk1idxVF/o0ZMwZy+YDkAqES9NyEhAS0t7cjPT2dXUpjxozBwoULGfWi6CkAHHVHyCQhWmfPnkUoFEJJSQkjZDSfExIS+N1oDo7EEB1sTQiHB/L2NTY24s4774RcLsfo0aMxc+ZM9Pb2IjMzE3feeSeHqROnZfr06Thw4AC8Xi8yMjIQCARw7NgxdjMeOnQIFosF11xzDcaOHcsu5ezsbABfXlOjDwwUKdbb24uPPvoI06ZNw7hx4yKCKcQ5SuR5Qg3JRWy1WtHU1IRAIMBRbI2NjZgyZQojh4QEkavY5XKxpARRDij/IYXPq1QqtLe3Izc3F8CAm7+3t5fdpiS4SeiWx+NBf38/Dh8+DK1WC71ej+LiYkazKNqMUG3iJh06dAg6nQ719fW47rrroNFo0Nvby4dgMhhpvyBDKRqB/mf5+pS/q5tsuBP1YH+/3EUkEdvtdsjlcvT09ODo0aMoKCiA0WjE6NGjGUECgLS0NNhsNp54crmcQ6kv5ySIXryu1Okj1nNGWob63kjvE2tjEX832H2iv3cp7XGx3x3qnS/0niM9AFyufqf283q9SExM5IACOgwAwLFjx6BSqTBnzhwoFApcffXVeOaZZ7Bs2TLk5OTw6T0pKYl5S5QDrqCgAGVlZcjJyYmQwqDNndysodBAsl673c6RVSQdkZubi+zsbPT398Pv90Oj0XB0UlxcHHp7e3kT2717N1wuF8xmM89VMngkSYqIgDx16hTuvfdePPTQQ1i6dCm6u7tRXV3NkUiEQFA4N3HECP0dyeFHbF9qH5Kj8Pv9OHXqFFasWIHKykrodDoYjUbs3LkT3/jGNwAAn3zyCRYtWgTgvOs3EAhwImWlUolZs2YhISEBzz33HG677TZGzMLhMKxWKyRJQlZWVoSCcjS5nlAWiqLr7e3F+vXr0dLSAoPBgKysLG4TMmTIuPX7/fB4POxSmjFjBgc+kODonDlzOJTfbDZzHWhMyGQD8heiFhhxgxISEvDGG2/gvvvug8fjwaJFi1BZWYkDBw5g/vz/x96Zh9lVVWn/d84da7o1V6VSmStzKoGETASIRJCAYEDQLwEZWu0WQRRt8LPtFoHmU8FWGlsabFplFprRMBMkBjTBREJCQoYKmSupqtR8b9353nP298fN2tl1qSQVCDTdD4unqMod9tlnn733Wnutd73rM/peb7/9dk14mkwmWbVqFZ2dndTV1TFx4kSKi4tZvXo1b7/9NnV1dZxxxhkopXj99dfxer1MnjyZl19+WYckTz75ZJqamgBoa2ujtrZWYxvF+AH6GXefyP9c+VhghkwZyFtwtM98EJFTnsl7M3LkSCZMmMAVV1wB5ACC69ev12BHr9dLfX09ZWVlzJ07V7dlYleA92w477d/H7bn7HCYHHnv/bSXL4cztg7nVTnWexvo80fy0Ay27cGEco+HvN+2P2j/ZKzN0iRCouc4Dvfeey8vvPAC06ZN4+c//zljx46lurqaMWPG8Oijj3Luuedy8skna8JJKWuyaNEilFIsXLhQhxMkw86kdwC0R7aurk4TVXo8Htrb2xk2bBh9fX2UlpayceNGVq9ezfnnn6+zCPft28fOnTs56aSTmDZtGs888wyvvvoqvb29mvJ/z549GkMyd+5cncb/2c9+lieffJLKykpaWlpIp9OMHz+ekSNHAjnWbcH3SAakiQc08XVHGl+5X/mO6+YIS++77z7taSopKeGdd97RhXmXLl3KpZdeypgxY/i///f/8rOf/YxsNsuLL77I+vXraWtro76+np6eHl544QWqqqo4//zzueOOO0gmk8ybN4/p06fT1dVFeXm5pryQfshzl7CVvC5UJ9OmTePaa69l3rx52pASvJeZ/SpA//LychKJBNu2bdOUHxIelKLKsViMk046SYfTLMvSYU45jAq4WzIwhYbj4osvZsmSJXqOd3d38+lPf7rf/I9EIppJu7CwkDFjxjBnzhyNMevo6KC5uZnq6moqKyvZsWMHiUSCcDjMnDlzCAaD1NbWctFFFxGPx3nppZf4wx/+QENDg66G0NbWRiAQoLy8nEmTJlFfX/+ebNRP5H+mfOi1yUSOR/jieEw28eBIJpO5mUm2goBEAV3aQTYN+W4qldLZGbKITTCx9HsgJS/9kL+PpNDyQ0X54ajBGltH8qjlh7Ckn4M57QxkcAwULhrofTPDLR94m5/JcqS+DxaUfLj+D9Tm4fo80PcPd/9HCvMNdK33I8dyn4ebfyYGxCScDAQCvPPOO0SjUW309/T0aF6rTCbDW2+9xezZs3VmqCi2bdu2UVZWpglBhbFXPCziqRFvgrwvYZempiYmTpzYz5vR09NDc3OzDvmUlJTg8XhobW2lvr6+35zZu3cv27dvZ+fOnYwfP57CwkJmzZrVzzvV1tZGUVERW7ZsobS0lKFDh+pQXDwe17XKampqNOjarK012PE1aUUA3db69euZNm2aBju3tbUxbNgwjX0R/NbevXsZNWoUtm3T3NxMIpHQHrndu3czZswYPB4P3d3duhyFYB/37NkDwJgxYzT4W/pqzk+TbV3wUlu3bmXy5MnvoR/JB9IrpWhtbdU0FLFYjEQi0S8LziQMFSZ/uZ4YPqYIfYh4q2Seitde6Ea6uroIBoPvybQFdO1D2cvT6bRm65YU+TFjxrBz505OO+00TQ+hlKKzs1N7JgVbGQ6H9bytqKjoxzs1kDFkeg8/qU328a9N9rE1hgbz+fdjjecbQ5Zl9cP7iDEUj8c1542p7CR+L1kOgDaMpN6RubF8UGPoSPd7PE4jx/NEc6z9M3mVzCy8wdISfBxkIIPnWHBGA33+w8AcHG3+yZqVunFCoimhJgkXSRmO0tJSDSa1rEOEkAIu7evr06VQxBsiyk3+FioFMztHuFukHhXQz6MkfFryPQlNm9gjyR4z115ra6vOatu7dy9VVVX9CneahWmloLFpOIiRl88hk39QOZwxlD+nu7q6dK1D4dmSPUlKt5hM5kIQGggENB2GeVARVmQp8yL7lJQzGcjwyb8HMaAkISQej2sPnOyZ8lkxUoWPSvoqHnb5t6n88mt3meve5FaTmmTymWg0+h4aFmFnF4iCAPLFq2jbdj+eNBOfJLQbAviXeWnOZfOgbGZEms/ZTDzIP4DJv8V7+Ikx9PE3hj70MJkMggA1zQUoAyMbm7lgzayDI7Urv/NPPYMV+azE4pXKZTCUlJToop6myMSWop7iyRAPkfzbbHsw45NvGMAh5WDiFERMJTIQ54mZJXI4D9JAXiDz7/zNUvpkbjT5nzM3EemDaSBKzD3fCJXxMkn5TGM1f1PNHzPTCM8fk4GUUf6YDTTu5jVNZSsKZyBDWu7FrABuXtds+3AhFrPkgZnWnO/JPB5hWFME/CpcUoBWLpJRJozaEs4Q3ho5ycv3ioqK+iktOeGLopDxkDUrz048CBK2k3kuKdWyRs1xMNuVmnP5SlAMAsdxNH5J+ifflfkphpRSh4ofm2EuGHwWn7mu5LuWZWluLaWUPlQJA7/J1i9tCDO8Uuo9NdIkHCVGkOlNkfsWL5ysXVMp5vdT+iWFkWWM5XPSRzi0b9p2rtyPiMx9s3i0zDEZc3MMxYDN38O9Xq8G35v9NPc+CbdJn/PH3tQTMgbFxcWUlJT0M3JNMlRAG9q1tbV6vss9y+fM+Zzvpf6fcJj7RA7JR4b4ksVkKitxDz/00EM88MADWJbFhg0buOaaa6ioqOCkk07iueeeY9myZSxfvpyf//znuj3ZOPIt7YG8UUcSc8J6PB7t0pdTlrjoj/Yji26w1xUxiftkwUlWhpxWvv/971NaWorX6+W3v/0tv/3tb/H7/WzduhXLsvjlL3+pxyOZTGqlKYtWmI8BTfYm9y6bpxilsuDN05p4ywTwKhugZVn8/ve/x+PxsHbt2n4bhoAQhQ3a3FRNg8Tj8bB48WIsK8dDtHz5cnp7e4lEItxwww14PB5uuOEGli1bBuQ2YZkrwlpdUlLCN77xDVatWoXjOHR1dXHzzTdTXV3NI488ot3+zz77LF6vl1AoxPLlyzW7sKR+yykln2BRTuUAP/nJT/S8EH6alStXatbjpqYmnnvuOUpLS7US9fv9PProo7iuS1NTE4WFhZx22mm0t7fT3d2N67pceOGFFBUVaeUt2DR4bx2nfEX2QUU2clEK5ryWezBToMUwMgt6msSU+a/lt2GuFfP6+T/yLMz7lDblNfk7vz25vqxp+ZzMP2lHvFfCLyPfkTZNPI20/UHG2Lx/27b1epJxletLv+Ue5bX88ckf6/zxGWh8zdfyx0yev8kpdCTJf8aSGi/XlwK+Iuacyr+fo/0MdC/mmJn7r7lO8schv/9Hmj9Hez6fGDz/e+RDN4bMySKnOtNF9+ijj7Jp0yYuueQSNm/ezJw5c5gzZw6tra389a9/Zfz48XR2djJ79myUUvzkJz+hvb1dx5/lVGkulmMVs438TWYw9zfQj7R5NDEXmvnbsiz6+vq49NJL6erqYseOHWSzWWbPnk1BQQGtra1MmDCBP/7xj/pE1dPTo/EC2WxWZ5LIaUkycDo7O3W5E9PjYaYZJxIJvcnJCRlyz1Bq9FiWxaJFi/h//+//aQNMMovEOJNTvXk6NcdGKcUvf/lLfvjDH/LCCy8wb948SktLefDBB3WY8swzz+SJJ56gt7eXbDbLJZdcwq9//WueeOIJMpkMa9euxefzccYZZ/D2229TWVnJLbfcwq9+9Ssuu+wy9uzZg1KKc845h2XLlvHYY4+xYMECXURWToUyFtJP0/sgJ90bbriBr33ta3zve9/j7LPPBmD27Nlcf/31vPbaa0yYMIHzzjuPJ554gu985zvE43F2797NxRdfzM6dO2lsbKSpqYmhQ4fyox/9iIqKCnp6erj//vu55ppr6Onp0a76ZDKp14wUg32/RvdgZCClk78GBgrhDWTgQH/iyPz3BlJUZhgqv43DXWugtgd6Pd9bm9+3w+0bA7FMv989xhxPMSwHMgrzr2MacWZ7A/XrSGOR/97RPnusBspAcyC/38d6jaN9b6Brmvemcv8AO+/Hsg69d/Bv80deH8zz+UT+d8hH5hkyjSDxejQ3N/O73/2O6667Dq/XyyuvvMLll1/OxRdfrDfG8ePHM3/+fIqLi7n66qt56623tOfEDIuYm4zIYCer6cKGQ14Ree9IP4eTI22wh+sDHGK1dhyHNWvW8Pzzz3PPPfdQUFBAIpFgypQp/J//83+oq6vDsixaWlqor6/XsXbI4Qdc91BhW8nMkfh/dXW1Tl3t7u7WIcmOjg7i8bgGR0qxSOFlkdNzTU0NPp9Pl0BIp9N0dXVpcjQplCoVyGU8zEwRud9oNEpNTQ19fX0akG7bOaK43bt3k0qlmD9/Pr/+9a8pKyvrh3uQk9nEiRP5xS9+wfnnn8/atWtpb28HoKamhgceeIDLL7+c9vZ23X85kUs/zJAj9Gd1zp8LjuNw3XXXsWvXLjKZDOl0mmw2y4knnsjcuXNxHIe+vj5CoRB1dXW61MRVV11Fb28v0WiU4cOHM3bsWOrq6rjnnnuorKzUIFCpAi7KU06m+bgkGdMPKoOdz+Zn81872mfMMRzoO8fSz2O99uGud6zrebCHm8N99/28Z4r5rE2vh3kgzO+rOebHuh8NVo40tua6GchTc7yNeZGBDHkr77+BRB38b7Ay0MHgE/mfKx+6MWQuVjmdicJft24dM2bMYOjQoUQiEe6//37OPvtszfgpFauHDh2qsSLnnXceGzduxLIsHS8WzIhZFPRYZKCTzkDvfRAP0JHGR8ZEwlKQW2hr1qzhyiuv1My8Uq+tp6cHyMXjR48ezcqVK7n66qupqqpi165dVFRUkEwmufbaazXWoq2tDYCnnnqKwsJCnn76aU477TTOP/98Xarg7rvvZujQofz5z38mEAjw3e9+l0AggNfrpa+vj2uuuQbLsvjmN79Je3u7LhQbj8epr6/XIQUz3JQftjNTe+FQvS6p++Q4DpFIhEsvvZRdu3ZxxRVX8Oyzz2rPlJmmHIlENCYllUqxYMECHnnkEWpqajTItKqqiltuuYUf//jHmtivoqJCY1yCwSCxWIx0Oq0zpOAQ0N7EuWWzWT0f9+7dy1tvvYXX66W7u1vXkbMsS4fR/uu//ktXX3/kkUd04dZUKkUoFOK73/0uL730Eg8//LC+jvDRyPiEw2EdnhTjbyDF8n4l39twpDDzQCfxw53ej/SaHHSOtZ9H82wcyTNieqPNzx7JEyFijsuxKr6jff5onoeB9hfzcyaAN//9w3n1jiTHYhzn9/9w1z+cB+fjZkQMZCgdq2fo43ZPn8jg5UM3hmQRCJbEBFN2dXXR2NjI/v37CYVCbN++nVAo1E/5lJaWajex67qMHTuWFStW9AN7mkU64YOd4oABN5IjfXagBTDYPsh1zAwI8Vw4jkNVVVW/gqlCKCffaW1tJZVK8c///M/ccsstPP/885pY7uc//zmO4/DQQw+xfPlyuru7ufDCC/nGN75BS0sLf/nLX7AsizVr1tDe3s7NN99MOBxm//797Nixg3vuuYft27dTUFDAs88+y4IFC1Aql3a6fPlyfY/xeJy9e/fqexKMkih1UxmJd8UcZ9d1NcbI4/EQCoUoLi7mmWeeYeHChZx//vl8//vfRynVj+NEvFDRaFRjP+rq6mhvbycYDNLe3k42m+VTn/oUiUSCp59+GkBznsRiMWzb1mRvktEjz014TiT05/P5tFftBz/4AU888QSWZbFp0yZOPPFECgsLCYfDel6uWbOGQCDA9OnT+cUvfsHUqVM1c60Yd7feeiv33HMPnZ2dRKNRgsGgrp8lfRJ8nVkI0pzvH1SOZBAM1qvxfr2kR/LmHK7ND+qhyf99NBlImR/rHjOQ5+b9eIXk3+9X6Q7Wo/1+PNvH6pX7MOTDbHsg+cT4+d8jH1mYTE450L+qr+M41NfX09nZyeLFi3njjTd0yquEag4cOKBDOcJSK/F205si13k/4an8vz9KEWPHzF5SSjFt2jR0dUTEAAAgAElEQVQeeughbSAKHb0wrEoGRUNDA3V1dQA6VVRCOD/+8Y9ZvHgxtbW1lJeXk0wmqa6uZtasWVjWoQyakSNHah6YL33pSxQWFpJOpxkyZAiu67Js2TKuuOIKLMvi8ccfp6ioSHOxVFZWcvLJJ9Pe3q7TYCVNVTBDcp+yWclzkgrkcAgUH4vFCIVC2LbNl7/8ZVpbW3njjTdYt26dxjMVFxdTUFBAZ2cnpaWlZLNZli1bxvjx46mpqdFZKPX19RQWFvKjH/2IX//61zz//PMEAgHKysoIhUIaxL1v3z6A9wDJpVp2IBDQ/e/o6GDGjBn87ne/o6+vj9dee40xY8Zowjcx1q677jocx6Gzs5NzzjkHy7K0dw9yxn5DQwNXXXUVN954o8YJtbW16c8I5w/kcF0yN+S9D1OkDwMp74G8FYMR0xAx58FA1z5cm+9XSR/NGBps2Ox4eYlMz8/hrn08DJKBrn+89rrDheiO9Pnj3QdTjpfH3pSjPaNP5H+HfCRhMuF3sKxD9YSEWVTwHSUlJfz93/89P/zhD7n99ttxHIdYLMaf/vQn1q1bRyAQoLe3lxUrVnD22WfrMJmZin00F+ZAcjiXMgzerXykdgcjYgyJx0wU8axZs2hsbORv/uZv6OjoIBgMsmHDBu6//36CwSDJZJL6+nr8fr8uUyCcLMIvctlll/Hqq68SiUQ0oFpCTZlMhpEjR+qyA6KM9+7dq1OjxXsye/Zsbr31VlzXpbm5mYULF2rSNdvO1XUqKyujuLiYVCrF7t27+elPf6oLKgLvCZW5rktpaSm9vb0UFhZq3E5RURF33XUX//7v/47jOFRXV2uvmWXlwMVdXV3Ytk1VVRXbtm3juuuu46mnnuLrX/86ruvS3d1NIBCgtbWVcDhMUVERP/7xj3nyySdZt24d6XRal3fo6Ohg6dKlbNq0CciBpcVQl/uTZ5pKpRg+fDgVFRVMnTqVRx55hIaGBu3xEpZyITHs6OigvLyckpISnZXn8XgIh8MalL148WI8Hg/btm3D7/dTW1tLSUkJnZ2dLF26lDfeeINsNqtLE5jz5njIkTb4w3kKTKUzUHuHE2njgxxaDvfa0UJKh+tL/mfz7/dohuCx9n2gcTxayG6gezuWe82X4+XROFrf+13HVe/F7gw0lBrFfOifBxsY4Odw/VJYltKfO/T/g+/nfd4FHJyDmCFXv6pwdVv5fTdDav0A2IMc2nzQdv/7/EQ+ckkmk+qD/tx0002qsbFRua6rlFLKdV0F6L+VUspxHKWUUplMRmWzWZVIJFQ0GlUnnnii6uzsVK7rqlQqpVavXq1OOukk5fV6ld/vV7/5zW9UJpNRIosWLVItLS3KdV3V19enstmschxHOY6jMpmMvo55TVMsy1LZbFYppVQ2m9Vtp9Ppfv03v5/NZvVr6XRatyXtuK474LVMMds2x8fsq/xks1ndt23btqlvfetbClBer1fdeOONKhaLKdd11erVqxWg/H6/+sd//EcVDAYVoJYvX66UUmrmzJlq9uzZ6tprr1Xz5s1TXV1d6tlnn1WBQEB5vV51xx13KMuylG3bqrW1Vd1www3K5/Opz33uc2rBggVq5MiR6rzzzlPt7e1KKaW+8pWvKEBVVFSop556Siml1LJly5Tf71e2bat4PK4ikYhSSqknnnhCeb1etXLlStXa2qpc11XZbFalUinlOI7+t1JKXXjhhQpQHo9HPfPMMyqdTqvXX39dPfvss8rn8ynbttU999yjx+Wee+5Rtm0rn8+nABUIBNT3vvc99Ze//EU/T+mXZVnqj3/8ox7nu+66SzU1NaloNKrn45tvvqkWLFigfvrTn+o+5T/P/OefyWTU888/ryzLUi0tLfqZKKXUK6+8ogBVUFCgfvazn6kDBw7odjKZjLrgggtUeXl5vzXS3t6urr76an0NWSc33HCDAlRzc7NSSqlUKnXEeXY4OdL8M+evPBullEomk+9pw1yLpphrRNox7zm/PfM6Mub5nzf7rVT/tWeuF5GBxib//fy1rZRS8Xj8Pdcz1/7h2jb7c7Txle/n70/5Y2A+C2nLFHOPk71P2pY5Y7Zntpnfx/zrmiLrI7+NgfplPi/z/lzXValkXCnlKKUc5aZT8qfKJlNKuUqpjMr9dpVys47+Ox2NK+Uq5ShXZZVSGSetXCellJtRykkr5WaUk8q17TiZ3NdcVynlqEw6mfucm1GOSqusyqiMclRSJVX2YAecbFq5bla5ylGJbFKlVEZlVEal3LRyVUZlMinlqLRyVVplVVJlMwmlnGyu/1mlVDqb66tylKOyKq0yKqsclVWOyqisyrqOyvUm92omk1Jej3VoLA6+k1bZgz3MquzB112VUe7Bdo+XHG1+DjTXjvd1lTo0P9LptPJ4PIO+7s0336ymTJmiUqnUB7ZXDvfzkTBQm0RlwlAbiUQoLCzkr3/9K08//TTf+c53qKioIBAIaMI68SoUFRXR2trKnXfeyeTJk5k3bx7Dhw9/TwaZOoLbXUTCUGY5DrN/ZkgiGAz2Y5uWfpnVq+FQ+Ec8F/J6/ukyP1Qof5u/813ZkjUlYhK3KcNrYRIDmv8eiA3bpIgXrifB4kiITRh/Ba8l5HviUTJJAc025bWdO3fyyiuvcMkllxAMBrWnxeQgMUnxzLkBh0gRpY8DnZTdg8SF0m9pR0TAyPI8xRMj/RfW2kwmwwsvvMD48eOZNGlSP7LH/GdiXkPwRGaKtPl+/vyS+WCOv/lb+tXb20tZWZmu4v7yyy+zePHifhlv5v0PRg43/5Q6VA5B+t7X16c5nPr6+lBKEQqF+pGjytz0+/26sryMtbAPyzoRD6NUjTefj3C3CN+TzC/zNaUUgUCAZDKpOZiqqqr0PJH7kbWdTqf7EegJ/kpCnvJMlFL09PRQVVWl5570XalDtdSELdcsDZJPvXCk9W3OC7kHWRMyH2UdmEzTsuZkzmSzWYqKit6ztgF2797NqFGjCIfDhEIhuru7dcjcbE/WrVSBFwZnyfQUDzOgy6NIOLuoqEizS0vYOH8f6O7upry8/NBYKEe3Y9s+UKAyGSy/j77eXkrKynIDZB1kGvd48Xi9qGwWy+sl5WbxeLx4cMlkkqh0lkBRAX09YUpKS8H24HJoz1KOi8djkY5F8RcWoiyFi0VvXx9lJSU4WQe/13fQDZPzA6WVQzKVorigABubAwdaGFI7lHQmCTb4PD4sLNy0g5tVeLCwvB5cFLbPh2s5ZNxDeD4nq7DdHL4RywJcXMfB7/OTyeSgAJbHg4t4hBQWNuDm2u63So5P8GYw+geOPwbKvG4+FOTjxkD9kabWA1p5ySY4efJkxo0bx9tvv00ikei38fn9frLZLL29vZpb6KyzzmL06NFaWZnKT5SmbPLHIiaOSapBezwe9u/fTyqV0uUF0uk0JSUldHd3a/p4CddJVttAfCmDkXxXswCpzdRkM3tE8C3yXRHZpERZJhIJvSmK0SbPQkKXohzyK4vLJicEZEqpfmRwcKjitalogsEgp59+uq4fJaFSWYQCChZFALnwmGDAhG3XxIbJhi3jLO0OZAg5zqFK45ALfYniNBWoZJhNmTKF+vp6fU0xEmVcTY6sZDKJUjn+pnyCRvmejK/0RZ6bKDi5jvyWIpqJRIJQKERnZyder5ddu3Zx+umn6zGT33L/H1TM5yn9FmbeaDRKQUEBu3fvprm5Ga/XSyaToaOjQ4cBzbId0WiUcDisjQkJ365du1ZXLG9padHXMY1hMaQF+yUhY6/Xyx/+8Ac6Ojp0nSkxurq6ujRDtzx7s/imEJiWlpbquZBMJjXlg2VZVFVV6WcgxsGePXv0+JqHGSliaj67wYiZ/RcMBrUhlM1m6evr63eIEUNDPi9rIRAIaENo/fr1ut4X5DIOR40apck+9+/fT2VlpabYSCaTpNNpvF6vLjQqIVvLsvQeolSODVuoHdauXav3NyF9ffjhh3WIWsLxsv+JASZjZVkWWB6CBUVkHUW4N0I8nsDy+1BAcVkZe5r30RuLkVHgCwaxfV4i0RhtnV24gMfjJZaIEU8k8fuCuJbNpnc2UVJWDraHF19exqYtTXh8fiLRKPbB5+IvLCbeF8PCQ1+kj7LiUnAUzbuaURkXsImGo/zptT/jt3yECkpIp9IoF4bUDuVAazs+j59sOodZdR2FoyyyKDoiEfB5cYFYPEY6ncVyLTx48OEl6PXh9/pzBpTjADaW5UEpwAHlWljKxlYWHmw82Niuhe1aWK4FyjZ+3s+q/kTej3wkVetNb0wwGNQnX8GMfPGLX8SyLEpLS3Ech0QioU92Akg94YQTGDp0KNXV1QAa5yL1b0zFeTgsw0BigpflZGZiaOrr61m5ciVNTU185Stfwe/3k0qlWL58OZ/73OcGLBkixphpeLxfMb0/psfJPJmLoSGnWrkfyHlERDmZnhH3IIW/iGzy+YpRDDtTsUtmn3jETI+FeGN8Ph8NDQ2aEwreS+kPaA+UybArCk6+I/dlirwmp1pRWuLt8Xj6F/4UA9x1XT1nEokE5eXlpNNpqqqqtLdP2hqoBAagyxSYngsp4ZBfJkWUhoydeCfMZ+fxePqdkmzbpry8HMdxqK2tZejQodpYMMdxoL4dq8j4SW09KUEja/Ddd9/lueee4/rrr2fp0qW0tbUxZMgQ9u3bh8/n4+WXX+YHP/gBM2bM0AeFP//5z0ybNk1XeX/nnXdob29nwoQJuh6UGFryLDOZDGVlZezfv5/du3drBRuPx3n22WcZMWIEZWVluhQOoHmzZH3Iml2xYgVjx45l3LhxBINBFi9ezO9+9zvNYwWwa9cuVqxYoesK+v1+ioqK6OrqoqSkhKKiIpqbmzlw4ABz587li1/8ovZ4mPPvWESMP5k3kUiEzZs361pofX19FBYWkkqltAGzatUqTj31VJYsWUIymSQcDrN06VJOOOEEvF4vsViMYDDI9u3bWbduncbyiRepp6eHxYsX873vfY9Vq1bR29vLbbfdpg1LMWqlbIbszclkklgsxooVKzjrrLM0AeiGDRsYO3YsBQUFVFRU6JphTU1NdHR0oFSuSK4cgnKZwmVMmzaNG264gYceeoh0Nmekevw+nnp2qa5477ou6WTucDJ6xEguuOjzWEAilqS2qpI1a9ZQWlrKE08+zZTGE8m6Dj3hPqJbtzJp0kSKi0tQCmzLg3JcVr6xmngyVzD2wIEDPPn4E3zzG9+gs72d2bNn09XVxe+feopTTz01dyjDZu1f3+TBBx9k+vTpOe9FYQAFeDw+WlpaCJWW09HdxdmfOYvJkyfjDwbwerw5H5OrDoF/XMCCbNbF5zl40LZssG1sMbAdF9vryYGMFICdAzOZquuTZLWPTD4SYyhfzPBZb28vFRUVwKFTkHgIzLCX67pUV1frRWOWAxDFNFD669G8M6aStyyLSCTCm2++yXPPPceUKVPo6+vD7/cTDAb553/+Z2zbJhKJUFlZyZ49e6itrdV9lDDS8aRpN0Mh4gUxrwc54yYQCFBQUKCNARHxiIinRTxBImb4SAwdk40aDlWQFgJAoF874hURZS/FPk32Xjn1C+mh6cWR8TKNItNwMg0aubYYeOYzBPrVJpJxMOupSTiuoKBAb+Ti9ZJxlc+bYc780gQy/ua1xRAUI9GsjWaGO6UQZ75XS8ZGCkP29PRogLt4sYT3CY5vOQ6ZA5INKOEtKQgajUY599xztVdKinJeeeWV+rWKigqy2SyjRo3iH/7hH7jxxhuJRCKsWLGC+++/H9u2ufjii7nzzjuprKzsd99FRUW0t7dz4MABHd6ROTNixAhs2+bAgQNs3ryZk08+meLiYj0OUk9MDLiFCxeyceNGAN555x3OOOMMfY/hcJhsNsuwYcP48pe/zLp166ivr+fxxx+nsbGR2tpavva1r3HrrbdywQUX8PLLL3PmmWfq5ybP+1gMITMsLHtVMBgkFAoxbNgwuru7taG3cuVKKisrmTBhAqNGjWLBggXa+2KGuV988UUgN3fnzZvHo48+Sl1dHf/2b//GO++8w7333ktfXx/BYJCFCxeSzWb5zGc+wwMPPKDDl1LMVbJUlVKUlZXR29tLUVERCxYs4Nvf/jYzZ86koqKCt99+m8WLFzN+/Hj++te/cvLJJwO5PSYUCmlv9aRJk/D5fNx222187cqrCARyxX3/5We34/F68fg84LGxbItoNErD+HEodZBlPZPj8lK2heO4+D02tVWVWMBbb61n9OjRVNXU0hvuo6S0hE2bNnHTzTfhuOAqh0QkR7ORTCQ486yz+Ju/+TLf/e53Wbd2Pd/6xreoqanhV7/6FSfNmMWmd7bw/X/4J9pb2xlSX0c0GmPUqDEUh0r58le/QiKW5LnnnmHSlMlMaWyko7uHFSv/RGtvF5X1Q8h4wO85uMazCieTxePx4bWtnBFjH9qbXBTK4qDxk5sXSlkoyYGw8n6LUfWJMfSRyUdiDJkKPZlMapZdOV3E43HC4TB1dXX9KmKbRfTC4bB21Zr4FpF8b9BgvUMS/hDDKhgMMnPmTF577TVmz57Ntm3bSCQSTJ8+nXXr1rFo0SKeeuoprr32Wurr64/Y9mCMscN9ZyBFbxpFgHa1mx4es+BtfjhFFIypRCT2byp2aU9CN6bRKRtoflhOsDNi0BQUFOhK2mJEmQZuPj4JDtUJEsyIXEv6avZbshNN3JY5RmYmmMngLJ4huY4YIGa7ZrabnORNwlDxxJki4VW5dn6BX9MQkvE1jRkxdGzb1oVQpRyJ8B2ZBTrN8TgeIjgY8bx2dnby1FNP0drayltvvUVVVRUTJkxg1qxZeDweotGoLk7c1tZGWVmZ9gjW1dVx9dVXs3v3brZu3UooFGLZsmWsXr2auXPn8sorr7Bq1SrmzZvHkiVLdLht3bp1vP7660ycOJFbbrmFyspKbNtmxIgRdHR00NrayksvvURjYyOFhYXakBSD33VdfvrTn3LbbbcxZ84cbNvm3nvv5frrr9fPs7S0VM/DnTt3ct999/HpT3+aP/3pT4wePZo9e/YwZMgQmpqaePPNNzXDuPm8ZKzkUHYkMfcg+b48f6/Xy/DhwxkxYoQ2jB988EEuuOACysrKiEaj1NXVaQPYcRxeeeUVrrzySgDWrFmDz+dj6dKlNDQ0cP755/PHP/6RmTNnkkwmtaezoaGBOXPmsHbtWq6++moqKip0SEsMM0Bnjno8HlatWsWWLVtobm7m97//PeFwmMLCQl577TXOPfdcYrEYw4YNY9y4cWSzWerq6qirq9NezxdffJGGhgZGjBhONJpgyJAqksk0yrZwlUs2m1vjXtuiqrSU2tra3IHNcdi0aRNe24ebTpFSuUNJPB6nvb2dsrIytjVt55e//CUnzJjO3r17uf++++ns7KSmsoqOjg6GDxvGF77wBbJZh/aOjly/0hlSySTr168nnUnym/vuZdu2rWzfvp3tO7Zx4w9vzo15PEYikeDJJ5/moos+z65de5g4cTLt7Z10h7uJRiN0drWTTCco8AdIJhP4bR+WyhlGltfqZ9h4vTkskOuqnEEkBzoOclepg44hBdYhO0k7iI4zhOcTOYJ8JMZQPnhXQjKmghKenKKiIq14ROG5rtsPwCzKSeLgYjBJaOpYDBAzhJHNZonH45SXl1NdXU1BQQF1dXU0NTXx7rvvMmHCBKqrq0kmk1RWVpJKpd4TljNDSscCcM2XIxlzphIVj48obpMx2VSW4jGSEJQZEvN4PP3AxgIYzz/9WpallbyEFcWLI4aFhLkkJNHT06NLecg9Sf/MNPtYLKaNARlT07CTa5jPzMQJyThLmMocdxOHJB4auX857QuVgIDG80HRco3DGSCml8c0imTczDAsHKq2LQamjLUY/fmcTCbYOP/ZfhAxQ4wyD2KxGFVVVSxZsoTXX38dv9/PtGnTePvtt1m7di1Dhw7FcRyam5tpb2+nra2Nf//3f+9X0LaxsZHbb7+deDxOQ0MDs2bN4uSTT+aOO+7g6quv5otf/CKZTEYXAJZ1PXfuXM4991weeOABPB4PtbW1fPrTn8br9WpqjXQ6TSqVwrZtPWe7u7uJRCLaYOzq6mLv3r3MmTNHewh9Ph+RSISSkhJs26a0tJSSkhJOOeUU2tvbKS8vp7S0lMcff5wZM2YQj8d59dVXNeWEPH8Jfw9mbZuYM5M2w3EOAYuDwSA9PT1s3LiRtWvX0tHRQVlZGV6vl2g0qnE4a9asYePGjQwbNox9+/ZpNvULL7yQ1157jTvvvJMzzzyTyZMn6zZDoRCnn3465eXlnHLKKbo/AtAXDJqEjqWI6qmnnsrs2bNZuXIln//85ykvL9chvcWLFxONRikpKdHhNaHyUErR3d3N6tWr+fSnP00mncHntXFd2c8VynUo9PuIRqN4XIft77zDri1byKTS+Oxc6aAJk6dgZ7MECorBtsikEjROnsT4iZPY2tTENddcwx133MGD9/6WSy65hDv/7Zf85je/YfLEibS2tqKcLGknSyDo49VXX6GjvY0pEycQKi/jM2ctYPGXLuWZZ35PpDtMRVUlYJNJJYlGI4waM5JxE8by2p9ep8AfwM1k2da0hb5YhOlTG2nbv4+ywkJsN0Ohz4ttedAWkJWLliWzGXy2B58HUA4WCo8FWAonm8Vr2Vi2F5yDJUssGwfDEWTlDCGbT5xDH5V86MaQbByy+cupSDIWduzYoXlaOjs7qa6u1gZTKpXSCldKHIhSk6wMc1MyFTQMDhlvnrADgQCBQID29nZ27NjB448/zoEDB/jc5z5Hb28v48aN46677qKtrU2f/k0PhRnWg/cXxhjI25WvlE0MkShaAXTK/ZiGguBBxIg0DSb5LTgYMTzzAclmOE2uaypkMbLMsKYAMsULA/3DTaaXSJTYQNlY8nq+EWSOg3inBsLTiCdHDCAzi8vn8+lMIvN+zHE3DRgT0G1mwpkGvokJMsXMQhMlbobTUqmUxsh5vV6dcWlZFmUHs25MfNzxEGlHxiAYDOpnBdDa2srOnTvZvXs3v/rVr7AsizfffJPnn3+eG2+88T3ZdQKkfvvttykvL6empoaXX36ZxsZGEokEHR0dPPfcc+zYsYP58+cze/ZsbXwKK7d4x3p7exk+fDg9PT1UVFRQXFzMkCFDKCws1AaOUjk27w0bNtDQ0EBxcTFKKWpqarjzzju55ppreOyxx7jyyivJZDKEQiFtuEciEWprazXv1L333suFF17IBRdcwObNm7EsixEjRuD3+8lkMsRiMcrKyrRxaoZkDyfm/DA9obLXyHPfvXs3SikNgO7o6ODEE0/U4b9gMMisWbNYt24dsViMeDyOz+ejs7OTUCiE3+9n69atfP3rX9chWCE/lXCw4B0lLGaGcdPpNKWlpZr/KplMUlBQoMOmmUyGkpISbZQLKaqES0tLS/XB4rHHHmPcuHG0tLRw//33c8kllxAJhykqKiARjxMKFYNyKC4s4O++9CXKSkJYhUWQyYDloXvfPopCJQQUpHo6iSYT9PRGGD1yJKUlxfg9Xpa/8gduuuEHrH1jNX/7pUt547XlLDhlLulUltKxDXgshb8wSNDvY9FnzyHe2k60q4uqqkr8hSFGDK/DyaapqCon1tFBUUUFPhuKfD7cTJoRw+p58r8e56xPLeCEadNY+tTjLFu+jFt+dAsltk22p5eEoyiprIasA1kXPDb4PLjKweOxcoZQKgPKxWNB0GNh4eBVziF8ERaWUlgWKGzNMHQwyvaJfITyoRtDouxMZWGy6DY0NOgsJ3HbSpaDqTDMEIu4xuVvOeEM9rRmSj6oV0IFV155pVbsjuPw05/+lP/8z//kO9/5Du3t7XozFheupGiL10HeG+wYHS41XgwdEy+Uj0mR9/OxOCIDhWVMRW72Y6DXnYMMzHDIeDRB4vJMRfmb2ArT+JA5IONiZupIO3J/5r3kp+3ntyMbt2kAmfNAjD/TqDQ9eDLP5PRvhtVMMT1gR0r5lzYO56U8nBKVLCKZ0zLH5XlLyDPfGP4gItcTY9RMJ4/FYuzfv59p06bR2NjI+vXrue+++7juuuuwbZsNGzaQTqeZOXOmxqEAtLW18fvf/5558+YxadIk+vr6GDFiBLFYjPr6eubOncuECRMYOXIkAL29vVRWVmJZFtu2bePuu++ms7OThoYGJk2axN13382iRYuor68nmUzmQiI1NXredHR00NzczNixY3UCxosvvsiCBQsoLi5mwYIFPPzwwyxatEiHRR3HYfTo0Vx11VXE43Hmz5/Pv/7rv3L22WfrFPOCggI2b97Mnj17GDlypDZI5Rnmr5OBJP99n8+n56Pscxs2bCASiTBv3jxuu+02TjvtNN566y1uuukmrr/+eiorK0mn07qYb0NDA9u2baOgoIDa2loefvhhGhoacF1XH+A8Hg/XXXedZooPBoN4PB4N0FZK6dIwwWBQe/QCgQAbNmygra1Nh7yffPJJjdHbt28fL774IitXrmTSpEl84Qtf0Pdl2za//e1vufzyy3n99dcBWPS5Rfzm178mEAhw6eVfwu8tIBnuoWnjRrZvaaLQ6ydUWERvdw9dHZ0MGzYC2+MjWFhAR3cHQ0eNYNK0RkpH1OMtKaF5VzNb39nInJNmYKVSvPT7p/inm29m1R+WUeLx0JHqI5VO4fX76O5ox+c43H/3r+jYvY99NbVs37yJPa37KfTa/O6+3+JE4nS1dzBv9jxOO38RVipFKBAgYFtMahiF37VId3Qyu3Eq+7c3UeHxUuP3Uev3YSeSEO6DVIas4+AtKISyEqxMhkBBAJVOYWVdCIehwM+winL2b91CQSBIkb+QQCiUA1oXFWA7aXy2nww5D5HrOgRtT791buo/cw/NPzDnH5Zknpr7rLn+B4JPmHu8fNfMloZDUR7pR36b5utm/6SN44V5PF7ykb6r2qYAACAASURBVAKozYHLP3nnP8B8D4kpA3lf3q9iMLl0pJ3XX39dl3mIRqOsW7eOiy++mLVr11JfX8+mTZtobW1lyZIlRKPR9yjzY72+iVPp6+ujqKhIZ7XJj6T1CzYHDnF6wCHPjYCfZUwFfGsapebYDRSKkwUnnxEDSYCqYrCKN0m+I8aIVLlPp9M67JjNZvtlCSaTSa3cTU4Z8dY4Tq7kiAkGl/pl8jlx74tiMg0mMbhNMLsAuE0uH1Gekr4s2JNsNksqldJ8O+b3ZZ58GCIet/yNKN/rKJ/9oGKuOzFifT4f3d3drFmzhksuuYSXX36ZOXPm8Mwzz+jMz1QqxZQpU3j00UeprKxk9OjRZDIZdu/ezV133cWll17KxIkTCYfDOkQklBWxWIzdu3droLSp7KdMmcKiRYt45plnNNj9qquu4u///u+56aabKCws1Aco2VQfe+wxLrzwQl2W5aWXXqKgoIAZM2YQDAYZN24cjz/+OPv27aOhoYFYLKY/F41G8Xg8LF++nM9+9rP85je/Yf/+/bqvQv9RXV2tjf18o/Ro4yv9lHXj9XpJp9NEIhFaWlrwer3MmDFDFzp2XZcxY8Zw44038s1vfpMrrriC+fPnA9DS0sL27dvZsmULjY2NVFdXM3nyZO6++27+8R//kbq6Ov7jP/6DL37xi3i9Xp26L+OrlNIhSRNrGAgEdIbclClTSCQSjBs3jieffJKpU6dSUFBAR0cH48aNY+zYsZx44omEQiG9vnfv3s2qVatYuHCh9ga7bo5f57LLLuPFl57n2m9czS9+eQdBr5fa8nL8DWN47vGnWHDafEZWVvHum+s4ZfpMQqWl7Gnex5Rx40i4KTaue5NhoxrYsHkLr7y6grmzZnLGmWey5o/LOX3uPMg6rPrDq3z+oovY+vY6SioriXd1UVFZhTfrcuXXv86y+x6mwh/EDvqpKivh+ReW0jhmNIvO/Azdbe14lYfIls14vR5ULEa8q4vygiIeuOcervrbr7F50wbSnT08evd/sGf7dppq6iguKCabcVAeP1nbxltYQP3Y0RRVV0I2S6Kri8zeFuK9YWJk8cQTHNixk2AwSKE3gMoqqmpqKKkbAsEAlteLxwIbG8v25DxDeTjY/HUvBq3MR9NYETHhKOa+LvrB9KCLLlRKaV1iznnzc7Lfyt6bf5g29y3zkCi6QkLGHxf5SEyzfMUhg2Yq5XygcP4DNa3JfCVwuNcHo7BMLh0xNmKxGLW1tfrkevrpp1NZWYnH46Gnp4clS5bw8ssv65CSVFwXzhpR1oMRqd0loQnBM5jp70rleDuEt0V4QSQLz/ScyclTKaXrg5k/A42J+X1TJP1c7klOj6YHThaUnDQFdyChTfEW5C8ACROYz0zakc+LC958HdCGk4RLTe+JfE6UrzxX+d3b26uvL6SeZjZZKpXSITcx3CT9Wha/pGLLNUXyjZUPYjCZm1r+ejmeYm6U5nP1eDx6fnm9XpqbmykoKGDu3LmUlpYydOhQlMpRXtx7773aOB03bpzO9pLU7Y0bN7Jjxw42bdrEhg0b2L9/P0A/D4WEcIqKigiHwxoPVFRURDKZ5Nvf/jahUIhNmzZpnhx5vt/61rcYM2YMO3fu5LHHHsPr9XLWWWdpTMtrr73GZZddxuTJk/WaraysZMmSJXz1q1/FcRx+8pOfcPHFF3PBBRcwefJkvvSlL3Httddy+eWXM2PGDG2Em4cRUSxHknzj1cROSniprq6OoqIi0um0BrBLEskPf/hDOjs7NfdPcXExjY2NuuZeMplk1apV3HjjjTzwwAOsWLGCSZMmMXToUABt/EhChYjMTRl/oSzYu3cvtm0zdepUlFKccsopDBs2jOHDh2vPWG1tLZWVlf1IGFOpFPPnz6eqqkofLFKpFPbBOTVz+gy+cNGF7G1qAr8Pn4Iij4c3V66kprgETyrNgb3N/GXFH3nxmaUse/EFdjRtpcDvp6w0hNcCrwXf/uY1lJWEWL9yFbGeMKecNJNXH/4d82fOpGPvHnpaWhkxZAiFhQW4fRGsVIqm1//M6leW8+7atVQE/Lz20ot8ZckS9mxuYu/mJnzxNHVFIbJdvezbuo368gp2b97C7MapnH36Arqa9+FPZ7nkvM+x8611uN09+KIxRpVXUF1UQlVhEWX+AHY6izeVBddC9fSSau/CDscJuRaEo5TaXkqwCSQzFGXBG0vQ19JG6kAHxBPgKuxMFo9y8CjAcfvt26ZeEcPG7/drCIkYICaBpoRAzcxNy7L0IU8OzQL3MEkQBT9mHoZNQ0cO2rImZH6ZUAkTjmHOv4+jfCSeoYGUcL7rT16Tz5ufGew13o+YJGfSRjgcpqenh0QiwSuvvML06dPZvHkzmUyG+vp6Zs+ezZ49ezTpoihNMURgcBulfM70bkHuhJ5MJgmFQhqbIIaIhFji8bjmElFK9SsAKuMqIaV8TJNcayB3pinipRBvSH54ykz3NUNkgUCAAwcOUFBQoJWZ1+ulpKREG4z5TMNmGyZXj7hV5R6l72Io9vT0aG+PtGvim0x8T2FhocalSFhNrhOPx/XCNrPphHxT6AVMb9XxME6OpY389XA8wmRwiFNKnkUymaS4uJjZs2ezd+9eTTw6d+5cvF4vLS0t2iAdN24cw4cPBw5hqyorK9m0aZM2OsaPH88ZZ5xBa2srkUiEqVOn9qtDJyDcsrIyHnroIVpaWti/f7/OsvJ6vQwdOpSOjg6t5OXZCJZs9erVLF++nG9/+9ucdtpp2qBdv349Xq+XESNG0N7eTjAYpKCgQGdH+f1+ysvLWbFihQYlNzY2EolEgNzhRLiX5Lpm7brBeIdEKZhzy+PxaNyNzKdsNqtr6VVVVZHJZBg1ahQ+n0+v+3PPPZfKykq++93v8uCDDzJmzBhOO+00AKZMmUJJSQknn3yy9jDJQc3v9+t1mJ/YYWLbRowYoYHt69atY9asWdqbJ0kswu+klNKHHdu2GTZsGJDz+nZ3d+fGLpmgIBCkblg99fVDSEV6cXp68dseVq9dz7Vf/zrPP/00w4YOZ/L4cZw67xQKS4pxvD5imQSZdJKUcgjW1/OZs85iX3ML2WSKCaMaKJjcyH/ddTc+y6V2zBhGjR3NihUrqCopId7Vk+MlKiigbddeQn4/c6dOJ9UbIahsxgwbRsNF9bzwyBNc8+W/o6v1AFlcVCZJz4EDzDppJuWVVUwaN56Nb61n5gnTaN/XwhVLlrB2zRo8jkvz3t24tg/H9oI/SKComEBhEaAIt7YR3t9KYThOVVkpRbaHVCRCeVERvT09WPjwuS5uPEmsswvl8xAsKQFcLDvHN2S5SiOozRCZzBXxxKdSKXw+n86Slc/IcxU9ICKGtWQUindIDCc5VMuhXLKB5Zr5HihTH5iJJ4L7NQ2qfC/Sx0n+W3mGBvIYHU8ZTHuiYM2SBOXl5dh2rjhpRUUF06dP1wDTP//5zyxfvpyRI0dqpQz9jZpjEWlDFImkLAto0wxPdXR0UFVVRTgc1qe0aDSqT5imgSRu8Hxr3HR75seATc+KvG56gExXurxnhq7EQ2fbNhUVFfrUYYYhzYUk452PlxLlE4lE+m284gGS78Gh7ENZyPIsxcCVk44ogqKiIvr6+nAcR5/Gg8GgBpi7rks4HNYswSb4WsJyskmY4SzT4D+SgXm0uZAv+QeFoxmw70dk/KR987kXFBQwfPhwqqqqqKys5KWXXuLdd98lmUwCOQ/bV7/6VW0EK6U4+eSTcRyHkpISmpub2bJlC//5n/+pswyXLl1KIpGgrq6Oc845R3uQOjs7Wbx4MZ/61KfYvHkznZ2d2LatyQK3bt3KWWedRTqdpqKiglQqRXd3Nxs2bMDr9fJ3f/d33H777axcuVInZuzZs4d/+Zd/IZPJUFNTo++5oKCA5uZm9u7dS319PW+88QYjR45k7ty57Nq1iwceeIDOzk7OO+88Fi5cCKAzpoD38HkdTfKflXCXyZgLfqiqqoqqqio91yKRCNXV1TpBoa6ujq1bt7Jr1y4955ctW8aWLVv4/Oc/z4gRIwA0+3RJSYn2eJtQAPNgY+ITXTfH/faXv/yF0tJSTjjhBJ3huH//fj0P4/E4SinNil1dXa3XiOM4DBs2LLd/KQtlW2SSGQIBP+l0lkBxETveXcOe3buZfd7nmDymgabNTaxctYpgKETtyOF0RvrY27aPcRNHc8bZZxGsrgXHoryskp3vbifaG+bnN97MOZ86jVQ0wuZ161jx6h9oGD2KTDJFYXU1py9axOkzZ7PjrY20VVbT19PLspUruPCKLxGzMzRMmEj3jmZ+8a93cN5Zn2Xs5Il0Nu+it7uHqvHjObClCdf2MG7CeEJlpWzd+DbPr3oN23IZMWo4pUNrKAhVEM+6RJJpMriQTkMsQTocxee4eFGoTJpQaTFlpSVUDatDuVm8abCzHrJKEQtHyAT9BIfUYQV9YNs5LJHtIZ1K4Q8G9B4thkQmk9EeOdd19aFNIg1wCHcq/5Y5IdnCmUyG3t5e/fwkq1ZEDq5CkWJZh3C8PT09hMNhnQVcU1Oj9+pIJEIkEtEYzMrKSh3xkH3mcFGK/075bzGGjiWUkK9gBvre4TxLg5H803UsFmPUqFGaxv+kk07SCtG2bebNm8err77K9ddfr92TcIiYMB/7dDTJx2uYoFnxmAjAVFzoMqEcx6G4uJh4PK5Pf6KsxdgxjZn8sRkIi5X/PCQF2Ov19iM6lLZFcQoOQ9hsy8vL9WKStHWznya3kekRM0/BpgFgumml/IOkV8smLMrJdN0XFxfrsi5yf4FAQJ+abNsmkUhg27Z+npZl9fMW7t+/n/r6eh0ek/lgxtvzPW3vR4703Q8jRGa2LWMt9y9jWlJSwsKFC3VY7Oyzz2bChAmMHj1ap7gLD46440VBKpVLirjsssuYP39+P0wXoAlNBSd33nnn6Wc4YsQIxowZA+Q8Hp2dnQwbNowTTjhBhyp7eno0v43MnVtvvZW2tjZqamqwbVtjw8RQlrkMufT78vJyysrKNCYnlUoxYcIEzj77bPbv36/7KGEkmbfC8nw0ioN8wKrUPBTFIMa6hP4uvfRSPXbZbJZQKNQvLFxcXMz06dMpKyujoqKCAwcOMHPmTM466yxSqZSuzSZeKFk7YqyafZb5atYbdByH9evXM3fuXD23pdbZuHHjmDp1KnCI0DQajeLz+d4DLh82bBguimBhkEQ6Q9AfJJ3IeZcI5K7z5S9/mb1bmygOBKisqebWX90NmTSRdIpIOsX4aJgJk8bgK5JMs1yIZ8qUqex8dydX/92V7GtqYuLEyUwcMZI3N6xn7LSpuJLq3tsHRcWE+yIMGTKURCLB3/7t37LtwD4aT5kFXg+nnHMOQ0rKKfLlvF91Q4cy3WdBIk7tiJHUDrPB46Vr21bmzp/HyFF1pNJx6ocNI6UUB+IRho4cTam/ANv2QqgUUkncTBbbyXnOeiO94CmksrYGigopLC4i3RPL1TbzenGyaVKpDKDA9qGZqLMu/oOeRIEsyJxsaWkhEon0C3cVFxdTU1PD8OHDNQu/rOvu7m7effddYrEYsViM1tZWNmzYQDwex+PxUF9fr8Pfksm6d+9euru7CYfD+P1+iouLqaqqIhAI0NnZSTwe13t6OBxm3LgceebOnTtpaWnRurCsrIzhw4dTV1d3TJneH7X8txhDpgx0oh6MUSPvmcj69yMmKzLkFOn48eP7eVSEB0a8Ip/5zGf05ppMJjUg0bSq5T6O1jeTQFB++vr6SCaTlJeX4/V69cYruB7ZeLq6ujSuQwwD27a1UpJU4HyFbYJx8/9tviYGjxho4j6V8g0meE5Yw8WokL6YGB4h6ZMQgxgXsjkLyabgDUKhEEopzcciisXc0CVUIrge13UJhUI6HCLYDPHkhMNhysvLdV/lOYoBtmnTJtLpNBMnTsR1czXW3nzzTWpqanAch66uLoqLi3V2zkCG/fH23HzYMpABLM/dtm3NeyTeAOGoEcNWykj4/X6txGUuBQIBFixYAOTS9GtrawF0QVEJtYghnUwmSSQSlJSU6HlQWlqqQfgmW/OQIUP0vHddl76+PjweD0OGDAFyBxsB+QYCATKZjM6mCgQCjBgxgtraWh0WMr1dSinq6+v1nDTB/zJmg+F6yg/5m/gPCfXCofT2hQsX9itYLOEMOQiJR2DcuHG61I2sbzF2EomEDrOZXmdTzAOVZfWvczdr1ixteAG6SkAikeDMM8/UtCaiIOPxOK7r9kucqK2txXEh44DH7yOZTlFYWASpFMRi+AJ+mvftY+y4ccTCETyBNKnebgKTJhLyeymO9jGstBgycfD5IAP4i4i3Rzh13ins2byNSDjMtClT6T3Qgse1WXDqfDoTMTIef46/p6iI5IE2auuH0lg/mgP797H3QCsjG8bQ1t3BkAkTiTdvpay6kkw0he33kVZZig+WiymuHQJJF4IFlA6toad9H6GhNbR3tNLtJOmJxSiorKZw1FDwFeVuNuWgYglUVuH3B7C9Plyvl1gmiQp4we8l67NJ42L5PFiWDXjI2rkMMttSKBTKBUe5eF2wPLlEgq6uLvbt20c6ndZZn1JAOJFIEI/H9RwWgyiTydDd3c2+ffs4cOAAtm1rSACgPeO9vb2kUimqq6sJBoOUlZVpg8u2c4Sy4XCY7u5uTfdgWZZOMtq1axexWEzPT/GcJhIJent7cRxH83rlr42Pi/y3GUPHC+9wpDYGcw3ZKEzsi2zyiURCe1/EIyEcHQIslg1DYq3iLRhsyCyfRE+Ug2wyQlooYGKv10tHRweFhYXU1NT0w07ISaCvr4/KykrNXGym84rxKAaYSQxognTlNCoLQQp0lpeXa54UGT9RLtFolHQ6rWsBlZWVUVxcTDQa1ZkyUuFcNm7JSvN6vf0Kq0qqtIxtUVGRVlJdXV2alE42BnHRwiGwnnmalxptpaWlWJbFzp07dTqyiRV76623NHCwtbWV8ePHs3nzZsaPH6/7X1dXpzFMA2HhjpcMhBESOV4biRneFOUp15L5LJgB8aiJ8WnWvJO5l06n9eEiGo3iuq5mQ66rq9Muesn8EsBnPB7XDPMyX8Q7KkZDJpPRGWimQjZxYYIJM0kAzXp9ZkZgTU1NvzCvbNQyx/x+P6FQqB8QNP85DEZMtmoZP9OIATRgHHKGuSiTcDhMdXV1vxIaUjrD5/NRU1OjDyXRaJRQKERVVZUOC5sM9bJO80P65jyzbVuHnlOpFOFwWNMYmDi8trY2amtrcV1Xe4kEvyjh44DHgwNkQYfhbNsGr5chQ4bQun0nra0HcJJp/AVBAkVFxPfsZn97O67Xi9dr47WyFBWVUFxRRbAyQNXQWrLxFHXDR0BfjH3r1+FJp/AdfOYq4CMajYCbu3JHxwHS6RQxJ4MvGKB2+BC27N7F1FPnQCZDwnFQfj9DxtWzedMmSobVEQtHKS4vw0kl8fgLaWvew5CRdTRvepOgDQUlxfgKgxT7fKQchZN1cN0kPm8Qgh6yKLIqi9d1iMbTBEuKiKoUcScDxYWkXYdkNkOB5cdJZ7A9FpaCbDqD13HA48H2WlgeL0q5WOS8qFLo2O/34/f7KSkp0V5vOXiKR8fv9zN69Ghc19X1/oQ2RnSCgK+lTE1LSwuFhYWMGjVKrzfZny3L0vOnpqaGSCRCb2+vnhcyVwSyIfOrtraW3bt309fXpz2esuY/bmGyjwzBlB+CyQ/XHOnfR2v3SO0MVqRvjuMQiUT0Zi+svJLVJAqgtLRUW+XiORJ35UDcC4cTcZOLN0fSYC0rh/ifNGkShYWFbNu2Da/XyyOPPEJNTQ319fUaI2RZFr29vbz++usEg0GNO7jtttuora3VBGsLFiygo6NDZ2ABGksghpAoE1FuMi6dnZ2sWLFCA06vu+467rnnHu2RgZyXpri4mH379jFhwgSWLFlCJpPRDNR9fX0UFxdz3XXX0dHRQSAQ0IampLiLEv3Tn/6klbEUU7Usi3fffZcTTzxR43wKCwspLS3lrrvuAtAn1Jtuuonq6mouuugi1qxZQ0dHB2+88YZe2I2NjTrebXrexC28cuVK4vE4Dz/8MCeccAL/9E//xI4d/5+9N4+yo7ru/T+nqu58b9+eu9VqtbpbE0goIMQgZGIL5OEFjI0T4zgYB/9sr2T5Zzt5yVt23luJk/ULiV/CyrMfz8S8OI6HOE7i4MTYEAwxwiZmkGUswEIg1JpaPc93nqvq90fdfbr60i0JjIkIvVmiu++t4VTVqXO+Z+/v/u7jDA8Pa86R9Bu/V+2VEkNcrv/4z/NKmT+bzJ9VJ2ngjYVu/SEbGdwETMgELceLRqMa2Et2i4ABWLoAELDvui5tbW063CPkeBl0pU+KGKXwbQRcCGCQfiVV1/0SE+KFkeP7C6UCWoFbyNO1Wo1wOLykNMdL4TwI2PRn40jGZblc1scV0CX3tFwuay+YZD9KiE1W4NIeud9yrXJvpVaejC3LLRAbPcTy7luWRVtHOw5eKYmaY1NzbGzXoaura8mY6QfR+ndcKrUKBg6G8qgwVKpQKGEqk57utSjXIGwFaEs2Mzx0jPHhYWKmRaJYpblQpTQ8RXU6hVWxPYBjutAUgkQA1iRZu30LbiKMGwoQioQxTJNgLAIhA4IGTdEIEcugWikTi0XJpTPEIlEMFNgusbZW0tUyJ0aGiXe0U6p5BYMzqXnMYACCAbrW9kClRLKt1RvnXZfifJZABVqjTZhGBMs1wVGAwjbAVQ6lagnXUF6h11CACkC1ihsIYAQs3JpNEIOwrQjXHIKOi+E6KKeK49TqKtTes5qdndWEZ5FeMU2Tnp4eBgYG9GJRMo6FC5TL5Uin09i2TVtbmybCb9u2jQsuuABYLHq+Zs0aTp8+rfubX6DX7/XfuHEjfX19uK5XT04W8K7rsnv3bnbs2AF4AC6dThOLxSiXyzqTV96H883+w8Nk54v5PUOuu1irTEJEy01AjRNh43eNfIHlTLw3siqUODDA2NgYN9xwA3fffbcGP+9973t54IEHtOaKrNJbWlp44xvfyE9+8hMuvvhiZmZmsG2v6nkymeTGG2/k/vvv5z3veQ8/+MEP9Pkls0BWd7Lq9K8UC4UCf/M3f8Phw4cZHh5m3bp11Go1brvtNp2R5RdwCwaD/Nu//Ruf/exnUUpx+vRp+vr6SCQSHDp0iN///d8nkUgsEfmSFw88dfJUKqXbIN6vmZkZtmzZwunTp7WHrKmpiXvuuYf3ve99jI+Pc9ttt/HEE08wMjLC8ePHiUQifOhDH+Izn/kMV111Fffddx+33347+/btY35+XqdyJ5NJHnjgAT7ykY+QyWS4++679eAj2imFQoFrr71WhwTFq+B/3o1947VijYCu0bvp7+MvxUPln2D9fUpMJujGd0UWFf7zLneu5b73/2z0/PrbJecUgCzvgLyLEuZrzPZ8OWFQ//317+fXLhLzh5dhkcfl31e4emcD337C6pnavPLniws7ZdW1ypSxpESEv68v/amIWEEcHBR1xWXTBNOiXLMpFAvEAwGsQJBCsYxhmVjBIAHTIDW7QDiRIBmMYBfKZGfmScYTGJFWDNPEdl1Mx6VqQtXw0u4d/c8F5QAuhgIcTxHaxcZ1DQwUjuNiWCa2MnBCQWynTKVWwVUmhhXADIa88JyhUKYBGLhufQGJgeGC4RioildcTCkTDAWOg217/J9FrR1FzfFqkHmoUJ4lGK7CcBxc21f1Hm87h3pqPeiyNdJnpU/09PQwOzurv5cFbSaTwTRNvVBwXVdTGwTUyEJHMi/F25rNZrWieGOVAf8iNBwOLwH4QuCORCI6IeVs/et8svMPnr3K5icEi/kLkZ5N3+VM37+cDiAch5GREXp6evjUpz7F8PCwDjNlMhkuvfRSBgYGdOw3l8thGAZzc3PaCyRCglNTUzobZffu3Tz++OPMzc1ptn8sFtMASDwxfp4PwPT0NJ/+9Kf5+Mc/Tl9fn9aB+eQnP6lBgZBMT5486fEFbJvp6Wmd1pzJZHTatoTwstkslUqFaDSqi0SWy2V+8pOfsHPnTnK5nCZuT09P097eDnjcE6mUnclkuOGGG/jHf/xH/uIv/oJjx45pl6xURv/KV77CunXrmJ2dJRwOs3HjRorFIq2trdpDZds2e/bs4ciRIwwNDdHb20skEmFoaIiHHnqIyclJTpw4oV3BwBJPhf+fv1+9Fk0m/5WA/Mv1UK20IpQQbaP5heTOdK4zeZZX2td/Tn+6ud/TJW327+O3c33GKwGhs7WvESA1XuO5eCHlnp/r85LtGp+VAgwUBupFtbIaj6vPJ/u5ygMSyvAARiSKGwpRDViUDEVRuWRqFYhG6Ozvo3VtD1Y0QigWJxLxki8ymQzlQhFcUChc1/YOztLwpYGDoSu+15+x42AGgjiuomo7KNOkZrtgWFiRCK2dXXSs6aGlq4vW7m6SHR2Y4YgHXDDAMkFZng6Q4xJQBgHDxERS3V0wvU1x62rxLgQME9fxgJByFLgGKBMTywNP9Xvl4vGDcN0l3iAw9HjsB7/i3RRSvPD1wuEwTU1NS7y5Msb6i2ELsdkfLpWwmFKKYrG45NmKt0/eDX8ZKv8CSfqkv6++lsbBVTDUsJr3m0x6y012cHaC97kMPkLSFXc/LKYzA/zCL/wCX/nKVwBvtfzMM89w5ZVXcuzYMT7+8Y+jlOLWW29ldHRUp9HatleJenJykgsvvJB9+/YxOjrK4cOHueKKK+jo6NB1qATZS4hKXhDJTLFtm/3791OtVtm1axfZbJbm5mZc1xOAi8fjfPe739XkuEceeQRYrID90Y9+FKUUTz/9NEopent7OXr0KEoppqenufrqq1FKce+99+oBeN++fVrAzTAM7Y0yDIPZ2VkdDpDU+1qtxo4dO3SW0Rve8Aa6uroIBAI89NBDxGIxJiYmaG9vECJg5gAAIABJREFURynFwsIC+XweQBMGbdumvb2dwcFBwuEwl112GZs2baK3t5e1a9eyZ88e3vrWt7KwsPCi0GZjvzhb3zjf7dUCdMvxrZa7lyvt629n43t8pmOv9D0sLooauVM/6zM+23iw0nmkf610bctd10u5j2czV/5b5n6f0/Hr4EW5XrFWt1ylWCyQrVUp4VJUkK5VqAYt7IBFdG0PZkszoWSSGuAai6DPtm2wbRzbrisz1wEvLgKKXNdF4dRnNhfDRXtDHMeh5tigFBW7BgaEohHa1nTR1r+erv71dPUP0LGmh3AihqOMujfHAMPwdH9qDiYeEMK1cal7P/Sz9QCZ2QAUPIDkiQaZ+nOFMk0cZWC7deBV/+fwYq+sH9hKGFtIy0opzZOUcblUKmlvj1/fSjxF/hqE4sXyL4TkMwmTNf4T8v1yfVISV/ztl+/OV3vdh8nO5AF6KdyfRhf6uZp4Y4SvIZk5QvYcGBhg3bp1PPzww1x77bU88cQTfPSjH+XP//zPeec738lf/dVf6XpR3/jGN1hYWNAx/M7OTkZHR7ntttu4/fbbcRyH7373uyilyGQyOtNMwgn+dH5/aKBardLV1aWJsOVymdnZWZ3tds0115BKpTh06JBW8rVtm1QqxR/90R/xsY99jG3btjExMcH4+DgXXHABuVyO2267jc9//vP09vbS09PDVVddRX9/v66K/tRTT/G5z32OBx98kN/7vd/jv//3/67bGQ6H9QsvIMtxHIaGhrjooou444472Lt3L3/7t3/L7bffzgMPPKAzg4LBIO3t7YyMjNDV1aUJ0w888ADFYlF7nuR4yWRSlxaZn59nz5497Nq1i3g8vkR40v/8/7OAobN5Q852nY0rR/8xZCBtvGfLLVDOtvA4W5vO1s7GmnavZArwStew3LU3WqPHTO6Z/++fp+mA2DmcZskzrv9P1QDT210ZBgSDREJBegfBdFzCGFRyOUKRCOVaCUJhcBwqQCmbJRGwsKwghhnEqbm4NRsjEMC2XVB14AO42Biuqv+tvAbUb5Pr+NT3lQewHFwPwAQDXvzKCoNtQ8DCVA5YJobyAJyS21338BhKoRzP0eNdmQNuDZQJhotSLko8PSiUMlCueKwMcBTKUdj1Nrj1e+e/x97fS0tgSOarHxxJBYRoNPqirMHGGoh+UOiXNZE5SDxOso0ILApIWqkv+vu3bNeYTbwKhl7j9lJIXst1jHMxieuKzpCIYUnGQK1W41d/9Vf553/+Z60GG4/H+ZM/+RMOHz6MYRhs3ryZj3zkIziOw9atW0kmk5w+fZqBgQGSySTf/e532bNnj345JAsH0KAmFAqRzWZ17Nj/Il199dWMjY3x7LPPcsUVV1CpVFi7di2ABm9//dd/zUc/+lHe9ra36Sy7Sy65hM7OTl2JXQBMLpcjmUzy1a9+lX/4h3/QhNfTp08zNDRES0sLSikuvPBC/uAP/oB169Zx//33a9l30csQvsfCwgL79u0jGAxy0UUX6fbv2bOH66+/nv/6X/8r999/P7fccot2A5dKJQ2gXNfLgtq7dy9jY2Ns27YN8JSU3/zmN+O6Lo8++iiXX345hUKBbdu2aVKwPwThj5G/1jhDfvMvEFb67uUe81yO80qAm5diyz2rV+r4Zxv8z9RPXu53L6ddP7e+asrxwbZdnIpNIKgIBMOEggEoVQg1JSEUIORGoFYBK4AVCmJEI9ilEpj1yblS9YCJMjzPjMifuHb983poE0eHyZRSXjV5QJkGhlGvz2jWG+XUoOKArTwwVK1QNVwCZhzXqHucXMc7Bx5/27Bd7/Cub5JXHghC1YVsAeXYeFOs64UYvXiYxw2qm/CcXFVvj4DjOjiybRvTWhq2bgQZktAgyT3+ccmvVC2fLcdBExAkwMfv8V4uzCvAZ7myU41exJ/3+/tK2es+TCbWOJEtZ2dzQ/s7zLm6kf3FQ2Vfyc6SVOedO3fywAMPaG9HpVLh1ltv5Vvf+pYGBZ/+9KexbZvTp0+TTqcZHBzEdV2mp6cxTZNwOKwVSCU9d3Jyki996Uvs379fKztLvBkWw0CdnZ28733v42tf+xqHDh3SBOc/+IM/IBQK8bGPfYyOjg5eeOEFAoEAsViMlpYWHnnkERYWFjh8+DA7d+7UGUKS3XDddddx//33UygUGB8fZ8+ePYyOjrJ3714Mw+CFF17g7/7u75idneXLX/4yDz/8MLlcjq1bt2KaJnNzcwD88Ic/5JZbbuHzn/88g4ODjI2N8f73v1+T0yX1XjLWpBDn5OQkhmFw2223Ua1WmZ6eZmhoiGPHjvG1r32Ne+65h/HxcQ4dOsSDDz7I8PCwLjwqz+7VCim9mvZqD1TLvU/+gfhs+zbus9xxzxQe83tblnuOy4Wu/BzDM5m//SsBkHNt50sNkZ2pT56Jx9RoK513yTZ4E7rPIdNwDDAMRSAYBMPEQOFWqlDP6qLmhcBk45pT594oj6mEnFOpeugNUF4YzN+uF50XG6VcHKeGUi6G6e1nGQa4NuV8gYWZaYpTk+RnZpmbnGJhZpZyLkutVF68Ny5YysBUFkYdwXhhL+ogTP6B63q/+4GDqRSm64Bdw3Bsz1NkLC1mql1Djsc5Muu/wyJhXhaEAoIk09kvkSLjnISxpH8LIBKwI7IiAmzkPPLTzxfyZzrKvfbv7wdVEplo9GCe72Pk6x4MnQm1ngnsnA30nCtnyC+IKKGlSCSixeSCwSAdHR3cdNNNPPbYY6xfv55AIMCnP/1pDhw4wMDAAF/84he55ZZb+Ld/+zf27NmDUopYLMbXv/51PvGJT3D99dfzyCOPEIvFMAxDC3PNzs7y0EMPcfz4cV1zCdCpu+JWDYfD3HXXXViWxY4dO4hEIvzu7/4uv/M7v6PBz7vf/W7+6Z/+iQcffJBvfvObbNy4kZtvvpk1a9bwhS98gTvvvJP29na2b9/OQw89xOc+9zn+8i//kj/+4z8mkUhw3XXX6fpvSinm5+e54447+B//438Qj8e55557ePvb386DDz6oX+a1a9cSi8W46aabuOOOO3j729+OaZocPXqU3/iN3+DWW2+lv7+fYrHIO97xDh555BGuu+46Dhw4QHt7OxdeeCHhcJh0Ok02m6W3t5drrrmGvXv3snv3bnp6erj66qvZtWsXu3btYs+ePbz97W/X5RKAZV/8lfrVa8XOBeCdM2dkheP4s5xWegfPZZJuDFEu9/eZJv6VwoDnAiTO1c7mBTvTv3PdbqV/P8sEtNK+K11/4/ZOndbj4uEc13ahVsXNF5keHWX4haNMHz3O6SPPM3/iFDPDw16oybWxjHo2oz/sIgfD8Q5uLgY2XH9zXEN7WGqOg6ug6tTD/yhUXdwQ26aQzTA3Nc3k6AhTIyPMjI6RnpnDLpaxqHt7XO+fEMhhMfRWvyFeCLCOzGxcL8secPB4Rcp1MGwXHM+zZIAH0nBwlePtq89lL3qifGEyWUwK50eywiQDWspjyDYihivUAkmhl/2FRC2gRgCVeJb8obFGL5H/M7+Xyg+ulhMlPZ8B0WqYrG4SP30lB7pz3V86iEiXw2Iml3iJ/vRP/1R3Msdx6O7u5p577lkiqnjdddcxOTmpO7NpmvzyL//yEjFDIWwDbN26lV//9V/n6quvXlJeQMJz0WhUS/snEgk++9nP8hd/8RdLeEWu63LnnXdy5513AvDJT35SX9unPvUpPvnJT+q2+DlJ8hI99NBDS4iBW7duxXW9rIU77riDz3zmM5TLZUqlkk6Bv/baa7UisbiI/Snub33rW6lWq/zN3/yNVjculUr84i/+IqVSSQNP8YZJhkUulyMajWIYBpdeeinHjh3DcRyefPJJhoeHmZub00racu3+F365yee1AIqEQyAlGUQN2t92v3aNP4wq70xj9pW/3pyEfWV7SeX1K1VLv4bF1a3/nRRbyf3uz4zxt0n0feR8/vfKL0Aoz04WAn6RQH97Gn+ezfxtkevx10H0gxZ/m8X855Ft/IWM5Xv//V6pbbKNf9vlsub8/cAvseDfVtogvb1aqxKwArgsEtFNw/T+UmDLvbdBhUKUF9Lk5+epuQYmLuVKDaJWPXTlkE+naLICuPXEfGV4z49QSIMT7zw2gWCQUr5AOBajUi5hm4G6B8n1UtSVg2kFoGpTq9nUHMfz0hiKiKmwiwXcikM4EqNm27iFEkEUCgOnUvWAk2HhKoOq7RBQBso0sOXi1WJ4C8fGCgaoul50znC9UJtyHQzHBtMgoMCpVb3q9paLq1wcu+rxjgwDt1rBDFiId0m4QgJ6RDNKwv3FYpGDBw9qoCORhl27dmkdPMmQjMViZDIZ3dekX0q/kOfrL18k75woWsv7IIrx/rbJWOrnJglXs/H7V1KT7ZWw171n6Hw34Q4JydevAaOU0uJt4E0iog4t24qarD8ebFkW2WyWU6dOcckll9Dd3f2izikTjV9EEtCuWr9Y45n+hcPhJe3xfyfHWi5tWNrp18MQHRgp+ifX2ghIRC1Zthf9C7kWOa9/X6U8kUv5vr29nUsvvRTDMNi0aRM33HAD/f39JBIJfR3LlTl4rZl/4BLNH6kvV61W2bdvn5ZFcF2PTH/48GFSqZQuA1CpVPQE6dc1EZudneV73/uelvAXIVNx+VerVbLZrAYH8GJ9HPlMjuvnRIjERDab1cC3VCrprEjbtnWxSUkwkMG7Uqnw6KOPkslkcF1XZ1WCBwBzuZz+HV4sRno2k/bLPZF3VCY4uafiDZUCrLKP3CvHcZiYmNDAUiQtJMNS+qJMTtK+H/3oR/pcgUCAxx57jPHxcQAtmGcYS5W7A4EA4+PjS959AWmGYegws0yetuN5R2t2bUkG7uTMNBXbwQGqtTLg4BTzUCiQnp6mks3iFIo0h8KUUimaQ1FILUC5wqaBfoaOvMCxE8eZnZ9jbGyM2fk5MhNTPLrvYbAsqC+GJKGiWK54XCPDgHwRO5Mh0daKayrKtSo2daJwnfdDIU92IU1IKZqiUUzHpr05iYmLqtWBn1kHOobCVQrXNHFNC8OysAJBj8hdreLUakA968y0cA2FrSAYi1CpeVlfhlIwM4sjnB4T8sUCjqkIRuoczVoZt65C7TrevfSnsgt1oVwu09bWpvtIuVzWoTHhhPoXbVLANZPJ6PeuUChor1GxWHzRQkhoGv75w+8Fkr4j3CEheftFGhsTcuQ78VKdT7bqGTrP7WyeheXQdaMbUzqirMiFqG3bNj09PUuI1X6S3UrnP1di+Zm8bGe7Lv/30hYZ8JcTqoOlWTuN19DoXfB7EWDx2v2TnmT1dXd309vbuwT8yGrnfFvdvFRTSi2pa+e6LgsLC7S2tpLJZPg//+f/8O1vfxuAAwcOsGPHDsbGxkgmk2zcuFEPtKLS7DiOzlScn58HvOd15MgR3vSmN2lXfywW02Hh5uZmHaKVle9K1shDGB4e5plnnmF+fl57W2RAlppqp0+f1mD8v/23/wag68wlEgnuvfdelFLMzMzozEEpUrllyxauueaaJeVegCUA/FxM+ol41YTH9pWvfIX3vOc9zM3NcejQIUZHR2lqauKv//qv+eAHP0h3dzeBQIDp6WkSiQS/8zu/w9atW7Ftm9bWVg3oSqUSo6OjXHLJJdx0000o5Ymd3nPPPezatYvp6Wmam5vZv38/1113HePj4/T09FAqlbReDaDV3m+77TbuuusuCrm8BoDhcBjbdTh48CD33XcfxWKRaDymAW0qlaK/v59MJsPk9DSjo6NcsetKarUaqfkFpoaH+exn/jdkcoQDQR79/iP80huvJTM7TyaXxQhZPPnIQxw6dIi2YIywMsllcnT3rsOMRRmIRThx4gT/8i//whW7riQYDlEolwlHI8xOz9Da0oLtKELRKMSimFULcnmqrkdSDoZCVEpeTTAjFIJAiLZkEypXwinVKGW9bbEUZsD0ABcuruOgHBdbeUrcVdcjQduOSzAcByPA4vDiUnVtSjVPUy0QCqICFrFAzCv3kkgQLhRYcOu16WJRCrUaNeXWdY3qALlUIp3LYpghmpub9WJDvJlS3FgWvE1NTZimSaVSIZfLad23UCik62cKmEomk1o40Q+sQ6GQXjSYpqkrMIhkiZTw8AN8ATzSh4R3KguVxrCtjLvnIhj6atsqGHqN2JnCL8vFcxv3k/iwZK0ZhqFDcv46ZGc798sN+5xL+MgPZhpNVkD+rAfZp9Gr5Dd/KEK2X24fGfBFk0MUXSORCLFYTGfZyQrrfHuRfxaTwU+AYGtrK5VKRQOAbDZLJBLh61//OoODg9rL5rquDtOapqnLWjQ1Nek6YiLEmclkloR2AF3YU/aVY8rxGvuDn/gpz3HdunW0tbWhlFc0UqrSS7irXC7ze7/3e/yv//W/dKamhMw6Ozv54he/yEc+8hF6e3sZGhrSYdWdO3dqj1cymdQTkKjwLhfSWs6krzX2F6mrd/DgQd7//vfT3d3Nvn37uPDCC+no6OATn/gEH/7wh7nzzjupVCp0d3fz1FNP4boufX19mjibSCRIpVIMDAwQiUR026ampkgmk1x22WUAjI+P09nZyY9//GP27t1LtVrVNawSiQThcJj5+XmtufW2t72Nxx9/nN1X7aZWrWIFAjx3+DBbL9rGVVddxejoKJ2dnTz902colUps2LCBF154gf7+fs+jZFkMDAzw9E89oNrd1cEbr7iCB/75n5k+dZpSJkM+n+d733uQ2ckpduzcQee6NfzKLe/H/PrXuXLrLxBwFY8+9jj5coV8PkeuWCB9Ks2OHTu8PlAs0tzczKnxSdo7u8imM1jRKNVyBYplMBU2oAIW1ZJNzQHDClCuVcjOzZGoVMhns+SzOQKut0CcyedoXtMJiRjggmPjug5KubimhWtZ1BwXp05bwvZCdl76vQdogtEYoUSckuNQqHutapUKp0dGIOcVLs0Xy8QScRzLoGa7hAMhMC2mxyY4cuI4Vdeh4rh0dHQxODhIa2srx48fx7Is7dGR0ivpdFoXQ5X3R/TXpD6fjINS1mVmZoZsNks2m9WRB1kAylggnj8BNuKdknnE/5mQtaUN0rZYLKbDd40E7PPNVsHQa8TOhYS53OeNxSBlQhHXvMSS/RN8I3/hTOc+G8h5KTyslbYRsp94dPxg5mzHbZyslvMSLeeFEtczoGty+Y/1UmQXznfz9xF/2PCnP/0ppmly9913s2fPHpqbmzVBM5PJ8JOf/ISZmRmuvvpqXaRTAE+tVuPo0aNs3ryZdDqt63xlMhlaW1v1uWSlK2DoXEOPAoZkxSvkUan2Pjk5SWdnJ5FIhOHh4SW8GgmrPfHEE7zrXe/iO9/5Dtdddx0bN24kEAiQSqX0hCLVuiORyIuKAZ9LH/BPEAKkwBNWHR0dJR6PMzExQUtLC2NjY2zdupUnn3ySDRs28J73vIf9+/ezefNmyuUyAwMDtLa2snfvXh577DH279/Pe9/7Xh577DFmZ2fZtGkTbW1tgFfK5+///u9JJBJks1mOHz/O0aNHueGGGyiVSjz77LMcPHiQ3bt3s3fvXr7zne8wPT2tPVcLCwt8//vf58kDP6apqYlKpUIkEmHTls20tbXxyU9+khtuuIFDh59lcHCQ0dFR/vVf/5Wbb7mFWq3GnXfeybe//W1S8wtk0xkKxRw3Xn8Ds6dOk17fz09//GOuuvwyvvyXn+fG629gPrVAplAgMjHOxNQkxYFNFCo1StUKrqHYdeUuNm6/iKJS/H//8zbe/6EPAg6piUlQirn5BXp7epicX8A2TQhHAQcz4hJpaqaUmyVv1+tNKpf5uRSlYoViKkPVdggFg1iREKZdwQiHQfSDLAtVrYJycU0D17KwbQfHdeu8IccTZQyY3j7KJBiLEmpOUi6XKZSrWCEDWxnMpdJkpqYpFMuoQBArHGEhl6GmFFY0CrE4bjpDJlegZFdRhqUzgOPxuOboWJaly10cO3YMQBdUlfp1nZ2d2tsnof1yuUw0GqVUKjEyMsLU1JTmiBYKBfL5PJ2dnZo3KceNxWJLauDJmCHziZ/qIBxTGQsEXItXSOaV87FQ6yoY+k9my3lXZDXcuMKWiW8lT8e5DvYv9/tGIHI2aySjLvfdmbxYy5Fu5fPG313X1WEycVH7PQLnCsZeK+YnFwtR/f777yccDtPb28sjjzzCFVdcwcjICMeOHdOhVuEcyEArBOlarcZXv/pV/vAP/1Crgbuuy8mTJ5mbm2PTpk1EIhEWFhaIx+MaIElb/JksYvJcBOTLvU+n09x99926eGw4HObgwYPcfvvtVKtV1q1bp0GWpCFHo1EdJspkMjz66KP09PRw6tQp1q5dq1e+R44cIRwO86Y3vUl7xYTzIMDvbObnTsg1CG9t06ZNvPDCC0xPT/Pcc89x9dVXMz09zalTpzSw+eEPf8iv/dqvkU6naW1t5b777mN+fp41a9YwOTnJvn37+JVf+RWeeeYZrrvuOhYWFujt7WXdunX89m//Ns888wwnTpwgn8/z/ve/f7GqfL3aeLlcZuPGjbzjHe+gVCphmibf/va32bp1K9f/0nU67CKLqEAgwPz8PDt27KC7Zw1TU1P09/ezY8cOWltbaW9v10VkRQ35wIEDVCoVnvjRAdIzMwz29fH0c89x2VW7OfD0QfoG+lnIpHn0X76FC+SLRebGJ4nF4xwfPs3QieP8+PCzVAMBbnzXr1Apl8guzBGPxxjO5+lubSOdzWNYFoVqhUoqQyAWRVkBmtvaSWfK2IUCNdelZrtUimXMQBDXVZiBIMVqlVwmS2tPN4HmBBgujqEjV+A6lJ0ajlOjWnOgZmO6JjEjWidPL3qelRXACkcwo1GyhXlUsUjAtIjGEszOLxCJhAkqk0KlggoGScQTxJLNYAWIxOK0tneQKeQpFMs6PBkKhVizZg3Hjh3TnLNqtcrExITuV/KOJZNJ7fWXYq7iPRJwvrCwoInU8k4YhkFPT48XzqubeMeFeydASd57v6enERgJV0/KgfjHzNUw2ar9THYmJH2mid+/2paJRswfdvKTU8+1DWcDA43g7GdZDawEQBoJrf5rb/y9cX+5dvE8iQfBDx6Fa+UHk7AUQLxWzZ8dJTXtkskkhw4dYvPmzTz77LP84i/+Il/60pe48sor9UA8MDBAf122wHEcXXW+UCjQ1NSkZSCEpD49PU00GqWvr49nn32WSqXC9u3bl6xC0+n0skq6Yss903K5THt7O9FolKuuukoLdkqdvlQqxdjYmL4+QFe2X79+PR/84Ae5/fbbaWlp4eDBg+zdu5dyucz+/ftJJpP8l//yX4hGo/T29uoMRCHkn6v5w7BS0FgpRXt7Ox/4wAeo1WocOnRI84A2b95MJpPhxIkTvPnNb9bHOX78OIFAgB07djA6OkoqlaKvr49NmzbR2trKFVdcQVtbG8FgkBMnTuhnFYlEyOfz7N69m2PHjrFu3TrdzyXkuXXrVubm5jQAE86X67rE65NjpVzGVIr52Tn6+/s9UBywuO+++7j++uvp7u7myJEjbNu2jZtvvhnTNJmdmiUWj/CWt7yFb3/721x0wQU8VypSwubSN+xi5Pkh5jIpsuUy3evX8/DTTxINBhg6fpxHvrePN+29lp7etWzatImS6zI6P88TTzzB7jfupq2jm/TIaZLJJKn5NM1NTYQwcU2FZQVQwQA4LomWdiJlk8L8PPl8nlq1RKXmkM3kMGoOISOIEQrQ1JSkrb8P4lEIB6nYFcKYuK6NMhRmKIjpGAQCnhJ20LQ8KYCqDa4DIQvHATMQoLm9g0Q0xgQmlUKeWtUmVyqRyRcwgwGUFcBV0NLaSktHJ1ZzEmyHuXSGVCZHsVKlVK3i4iWhCHCWrFoB48FgkHw+T6lUIhqN0tHRwcDAwJKs5PXr1zM+Pk61WtVhbSFcF4tFYrEYXV1dtLW10dvbC6CFgCWpRPhHAoolM02Kw8r4KKBHqAaSdSh1HP0lOs5Vq+vVstf2SP46s5cTavKTqP3uSvlO9pHVrn9yXy4U4Pe+NHpiljv/2f5ubOtK+/gnwOXAmv+z5dol2/g/b0zFlp/+lY3EzcUF7S90+FoHQrB4D/zkdHHLv/Od7+RLX/oSJ0+eZOfOnbpQrqwmM5kM8/PzDAwM6PsqJUr+/d//nU996lPUajWy2ewSwv7w8DCHDh2iv7+f5uZmisWiJms2VrH390E/GPJrpeTzeebn57Esi46ODg4fPkwoFGJiYoI1a9ZoHoQAgEKhQCKR4Bvf+AaDg4OcOnWK9vZ2Lr/8cmAx5GDbNn19fUuqe0voQdpxtnfSz3WTLEfXdZmdnaWzs1MTvPft28f09DQdHR2cPHmSdDrNU089xc6dO2lpaaFQKLBx40a++MUvctFFF/Hoo4/S39/P/v37WVhYIBQK8eSTTzI6Osqtt95KtVrlscceIxwO09LSQkdHB5s2beLxxx9nYWGBq666CtM0SaVSevV/4MABzeN67rnnGBwc5Jvf/CaWZfHwww9z++23Ew6HaW1r48///M8JhUKMjI2yY8cOLr74Ygb6B3BxmU+l6OnuJjU/T8CycG24ePt2vvD5u7ji0p08+/wRBgfWc/LkScyqQ+/mTR5IPjbE1OwcF1+0jS1bt5PNFbj2ul/CDEdItHcwMj7G39/7HX7t1vdzdGiICy/YQrK72xu/WtpwajYdrW2ky2UcQ2FgesqFoRBWRxtN0QhmOk2g0kyuVvSuNRknFo54Watd3WA4EDBxcLFtB0wwDAssi+aWNsxmCLgKVXOxLNOrTBYJe0rWeBQiU0EgGiUQj9MfipBLpyhl8xiRGF396zEtC0wDKxigpaMTFYuBYUIgSGfXGmzTxMWg6tgEDKUzDmOxGLt27WJycpKpqSmmp6cB6Orq0iHUpqYmHc4VD7Z4XTs6OpiensZxHNra2mhra/PAbjzO2rVrNfdOpB/WrFmjj5WuV1C3AAAgAElEQVTP50kmk5qLZ1kWGzZsIJ1OEwqFCIVCpNNp/f62tbWxZs0azRUULqGMn9K+88le+6P5qp3R/ByZRv6QfC9/N652V/IQnYmw/LO29ZX6biUv0koeNH8Izv/Tn+Xkd/X+ZzH/9QgYnpmZYWBggFKpRCwWY+PGjaRSKe68804cx+H06dNccMEFgAd+kskkyWRSr05PnTrFzp07tTemUqnQ3NysiZQyoD/44IPceOONGmwI7wiWKuHCorKtZKLJM5LQ2NTUFPv37+f73/++Th/u7u5eco3yDF3XJZVK6ZBUT08PY2NjusSM9AchywuRuvH9eClhXuHoyXV0dnbqBUgmk+Hiiy/W5O03vOENfPWrX+VjH/uYnowMwyCfz7Njxw4GBgZ45pln2L59O6Ojo7z97W9ny5YtfO973+Pmm2/WZW+uuOIKPvCBDzA6Osrx48cB2LZtG1/4whfo6+vTJHK5rgsuuADDMGhrayOdTpPL5bjxxhuZmJhg+8W/QDAcIl8s8J3vfIdUKsX8/DxTU1OsW7eOH//oAP96730MDQ1x4batGCjy+TwXX3wxs9MzjI2M0t3ZxTPPHqKmXILRGKVKGTMU4ujkOFZzEzfc8j42X3IxmfQCGy/YytfvvZdvPryPbLFIsqWZqgvPnzzG0KkTNCWTbLloK8owaervxy6UPC0hQ9GiFJgB3FoVBxcjYKGaAhCLEOtsI2a4tLsuyGRs1+uImQYEQ6AMXMfBUoYn8miY4Lh0reutaxzhpafh4NgurltDWQEwXAIBC7tWw1AGChcVCZOIdJHoMbjoDbtYc+EWME0vvT4cQhdnVYDjEonHGEgMeP0LwF0srSEemfb2djo6OpYs5hoXto2e/lgsRigUor29Hdd1ufzyy9m5c6eWT/BXYJBFyNq1a1ecAzo6Oujo6FhWPNV1XbZs2fKi4wlvSbxG59ti8vxqzaqt2qtsZyJTv17Mn3EIXhhJtErS6TSVSoXOzk4+9KEPYVkWDz74IBdddBH9/f3Ytk06nV6iRfLDH/6QW2+9Vbvk29raGBkZ0cWIbdvm0ksvxXU91dxYLEYsFqNarfLUU0/x6KOP8ru/+7s6JbhSqWj+iXiwxCuUyWRoamrij/7oj/Tq2TRNRkZGUMqTDahWq/rZFgoFLTDa3NzM+Pg4pmnS1dWlM2tkpSsAZrnwHJwbp07uaSgU0ituEf6UDK6hoSHe9a534TgO3/jGN3jhhRfo6emhq6sL13WZmZmhra1N64IJBysSifDWt76Vr3zlKxw8eJBLLrmEnp4ePblls1mt9SX8kGQyycc//nGCwSC5XE4L8wWDQQYGBrQnTngqSikGBweXpETffPPNOI7D/fffTywW45prriGbzfLwww/zhje8gUsvvZRUKkU0GuWR7/+AsbEx/u5vv8bll1/O3jdfw65du0gkEnzoA/8Pf/+Pf8+JoSHm5uYolYpMz89x5MgRssUS3YP9vPvXf52fPHWQaCLOVbt389C//4Cb3vurWKZFppAjHoliA5WgRbie9u3p+HhZZAq1KIroeAKIniy2CDcq6hrZ3jb1OmYmwkkztBrfkkwoE1xXYQSlJIfHG1IKTLMe5nWhpqpYoTB2pcy/PvwQrqj8i66QlvpT+jD+Ech1jSULV//Czb/gW86r7vfASP+TxclDDz2k0+79ApsS7jrXcbBxUb1ce+TYfs+qP3v1fLFVMLRqq1a35QaA8y3j4edhfvkB/4QdCATo7e3VKzrhBgjwkUm0UCiQTCZ1ZuKNN96oCegLCwvkcjkSicQSYcDOzk4NdoSoDp7o36c//Wm6urr45V/+ZZ1lJoNoY4ajZDpJG0VrZd26dbrNkUhEe4T8tfcAkskkuVyOrq4u7QlKpVJMT08vAQGwvCzDuZiEVyWTTUKG09PTfOtb3+LDH/6w/vzUqVN0dnZSKBQ0f6ujowOAp59+mne/+92a2+W6Lj/4wQ+49tpr+cEPfsDAwAChUIhMJkMsFmN8fJw/+7M/I5FIsHbt2hdlY2azWXK5nA6jCGiU+9vc3KxVh7PZLEopmpqaKJfLpFIpenp6eOyxxzQoWrt2Ldu3b9f3FaBYrnD1G9/Eli2bOHLkCP/7js/R29uLUi4LmTT/8I/fwHBhaOgFent7qbgOPb29rOtbT1NLC80d7Vy26ypGRkaYnJ7BVQaFUoV4LEgoHMWhrlxuePwdF3BcB0N53hbNf4Ylf2vSsyu/170zXj37+iYGeo+GDFYNSAyNlHzHZbGEh+Ed1wwEKBQrKMv0vlNq8adu01IgtNgG/9/n5vH2f+YHsoDWBZPv/P9WOtZKttK2/s/9iTr+TObzbeG5CoZWbdXO0c63l/eVMv+K01+2RXg5Bw4cYGRkhFQqRSgUYmhoiFOnTlEsFpmYmCAej/PhD3+YtWvXMjY2xpo1a7RHY//+/Rw6dIju7m7S6TTBYFADEgE4uVxOpw6/5S1v4U/+5E+44YYbdBqwgC8/gdnP6woGg5TLZU0aFXLp4cOHsSyLtrY2yuWyJnrLNUu6ugzWgUCAAwcOcOjQIZ588kk6OjpexD97OWBI2ieidKdPn6avr48jR47wvve9j2w2y09/+lOefvppPvGJTzA7O8uzzz7L//2//xfbttm2bRvbtm1j06ZNdHd3k81mWVhY4P777+e3f/u3SaVS3HTTTXz+85/ns5/9LB//+MeJxWJs3bqV3/zN3ySdTnPfffdh2zbDw8M8/PDDgCew2NfXR6VS4b777uPYsWPEYjFaW1t56qmniMViPPfcczo8k8vl+KVf+iUGBgaoVqucOnWKQCDA3r176erqYnR0lIceeogDBw7Q19fHb/3Wb+E4jtYvuuyyy9i5cyeZXJaWZDPf+ta3uOk976FcLhMOhTAtQwORjvZ2DDNAzXY8ccVSkUd++EO2X3wxuUKeWCyOYVhUa5XFEEzN01Cr2TUwPO5frQ703XpYTLkOpuErv1IXZATqxWYdXEPVi3HgCS6e4dk6vgKpqg5w/BmpCnCrVVQgQChkLYIm28Y1lA7VueKgelFRiMUwlN8z5X9nz2SyTaNcioDc5TxBwi19qX29MVFFfheekYTkRE7jfAuTqVKp9DMvff/sz/6Mb37zm/z0pz9d7GQNwnj6hP/BE4o8mMb6Qiu5GV+p9jamfp+v92fV/nPamfqffC8mHhvDMDhx4gSDg4NLyPXZbJZEIqE9HuLVmJ+f10KL/vfqySef5KKLLiISiehBUUihfkK/bdscPHiQzZs309TUxPz8PJ2dnTpNOxwOv4hg3WgCOorFIqOjo4yMjDA3N8db3/pWksmk/l68WsPDw3R1dWnytqQBj42N0dPT8yJOxEor2pXur6QsK6X0tZfLZb39yZMnOXXqFBs2bGDTpk1L6o5ls1kymQwjIyP09/eTTCZRShEOh8lmszq7R/SVRJVY7ouEEOXZFQoFHMdhdnaWiYkJenp66O3tpVarMT09XffYKA18IpHIkpp/2WyWZDLJj370IzKZDNu3b6e7u1uXVZC06omJCTKZDFu2bGFyaoZ8Pk9/f3/9vkCpWiFoWdx111189P/9KI5bw6l54dZYNOoB1vq9LJYrhMIRxsbHmJ2dJRKLsmHDJlxcCpUi4WCoDlwMbLtKwKzXvvJ5VFz9jBwMwFQGAjLEPO+SwkUteoYAE2PxAMtZo3fH/5nyqtR7v5vEIxFyxWJDHMxY8nfjqV6J2cBP4pcFRG9vL5OTk3qbc9XNernW+B4JH9GfXXYm++M//mP+6Z/+iYMHD/7cvPXnFzRbtVVbtVfV/IB/OT5MX1/fEjJmrVbDdb2ito7j6AwR8EJWMjHncjkt6b9jx44l4p7+VaKf3K+UYteuXYA3eHZ2duq2LEful+Pl83ldh06yVZRSbNq0iVgsRjKZ1B4haYe0ed26dUukEqQdvb29y9ZHe6mLJf+iy7IsZmdnaW9v58SJE6xdu5YLLriACy64gHw+r2u3ZTIZHMehubmZWCxGS0uLnszC4bAGJolEQh9P0uILhQLBYJBKpUI+n9dgyLZtnWLf399Pf38/hUJBZ9m1trbqa5FsQrleKT0jpUquvPJKXNddoiEj9a2UUqxZs4b29nbNB+vq6sBxPKA6OTNNJBKhVCrwjhtv5Nnnn6OtrY2FuTk2bBhgbmaWfL0kSSaXxXYVXV1dWJbl3Y9EnIlpD2yZAUuD7mg4Qi6dIRTweENy313l81jYHhgyDAPlOksyFiU45hpKAzHXcbBcs64uvdSW6xOisiz9zDRNcGqUy0Wi0TjNba2MjJxGyv5YloXdkFDlNniGFGfOuGrsf2fK0PLzdFpaWjhx4sSS+oD++7ZSOK7RzhWYSGhO3iuRCzif7Pxqzaqt2qq9qtboahegIt4hGeBFdE14I2KlUklzjSzLU8wVfRLJ2hLlakmf9xdvFHAkK1Yh/goRWtLclVKaSC2DtgzsUgtJ2ieDLcCaNWv0NUo4zl/SAxbLg8h1ZLNZwuGwBh5+e6neYgnhCCBqbW2lWq0yODjI7OwsSnlZV1ITTFR78/m8vkeSki9SDyKkV61WaWtrY3R0lN7e3iWeORHpE6K2/14JUBJwFIvFNMk6Ho/rScpf4NVPgpUJVwCTALBYLEapVCKXy2FZluYNLcxnaW5NEImEsJTB0eePMJdaIJ/Pa92pSCTC6dFRlOtpMYmcgKtMDh06rMEuhqJYKS8pvVKr1WiKxclkMkTDkSX9wFV1jplbD9nAEtCnGpCOP2SmAMNWKHd53k7j7/4+5Xk8vUS0bDbrpbEDzx850hC6qntQV+hSBssLya4UTWjktbmuqzlm8Xhc97FsNsvzzz9PKBTSPDvx0vrDZOdSbuZMJqV2DMMgEonQ2tqqxVlXC7Wu2qqt2nll/hCYVAAvFAqEw2ENbCQEIpbL5bBtm2QyqSdoIfwKoEkkEsRiMQ0IxMPgH7Al3V30nAKBAMlkUoMdy7Iol8u6fVIaRQZqSa33q6gLeKtUKlrUUQjdsJimnkgkdPkJIV8bhlezz1+XaaUB/1xAkUwu/rp6AiBFt0kyuwSoSCp0LpfTmV3+kjlybx3HIZ/Ps2bNGg2E/NXHhQwuGi+iLO4n0oJXuqOjo0ODXAGcsOixk/sgoEw8cLVaTd9XyUAMBoP6nmUyOVpaEpRKFVCKYDDIG994NQCVulvEMg1sx6ZWn5D99e7CoTC5YomQFcA1PC9Vueo9V2ljqVQiHo1SKpWJhEOUK1WU4+IoUGqREO6f1jWvx65hWOaSNHWn7k1SmBiOWtYz5D9OoxdFwqO27YlaVmtlQuEw/f39XHvttRqses+6HoZcoSud6dyN55e/pS1+jpA8V9ER6+7u5vrrr9fvlvQ7fz99Kdb4jjQSqEXRXTy0EmI/n+z8as2qrdqqvermV9eWkIes8gUQyaQuKe1S9BRY4sGRUhxSlV7CEJKpBYsraP8qVDLNxDskK1p/6RU5ln/VKt83hgekzpkQwWFRg0UppUsOyKQoqcd+EFAsFvW9kQn15XD6BIzJz8ZK4ZLl5s/qc11Xe1783EK/2reEuFzXpampSU+y4jlTSmkFYQlp+r1iInbZ3d2tNY8knCdt8T8juYf+EKXcU/9zlc8qlQpNiTiO7WKgCAQDdHd1YNt1L10igWF4gCmRiBMIRXBdCAfDZLOel0cB4UAQy6xnZRH0QjuGB5aDAQvHCqCAWDhEtWoTMEyUAY7rYlr1elmBAAZe2xfr4AWx8UjbylUaaJuGwlAeQDNNv5ir97NSqREIWDiOi2kYmiJUrdbqE34YM2BQLjuYAQsHm0KhwMGDB/WiolZzsKwgyjCoVCtYpnfugBXw/rasulYRGnQKWJF3pDHk6+ebCTnaX0tMFiGu6zI0NLSkf8rCAhYJ/8FgUJ/HX8xb3kd/0WP/u+Z/X6TP+usOyhhyvmXqroKhVVu1VVsyUPq9AX5PTuPgJd4bGSBlexnwJeXdD4L8hGk5ht+WEwM9W7vPZMvVP/IDGj9IaxQlDdZ1a2SfRiD0chIsBKj4r0vuSeNnjb+fa/aQ3/xAt/FcfrJ3Iznc/xxWeiZ+0OX/HBYnPFwwDA9o4HjhJ9P0PESmAeWK5y0wFNi2W69xF9ZE8FrNIWB5gKNWtQkETAzXpFatYSqFCZgojPptMZTSAMas84AiIS9kKsAgFAqB4+LUFosvi2dGQkZGIIBlLPYHx1lMBPP6sXcdxWJZT+yhUKB+PwQwBTRQaAQUOpHHqJewQKEshe3YekHi4ODai0CiVCrp+6y9Xb73zM+XcxxHL2b8CQdy3mw2qxcBAnhkUeGvRi9gR74XjSyRipDr87dLrFgsauAvoMifvXa+JQutgqFVW7XXuTW6+hvd/v7P/NvKwOfPnPJ7cvxu8JV4D40DYiNYOpv9rAPqmYpF/rwKSS43EZzrdbwc8LWcNQKv5bZbSXfmXNogQAkbUB4gct06h8owFsu/BCzP4+KCqRSWYeLUXA+dKC+E5tQ8T0ggEKgLJ7oETANleplepgFKQq+uA87S7CUMF9fxwm+RSMS7LhNqdY+nUp7MghH0dIOCgSCu4/GH5Db5u6S/X4TDIfy3w/NCmvUFgdwrjxtUrdqUShXNATMMA8NX4NVQimq1hhUKYTte+Bhz0ePjDz8KMK7VakuKBgvnz182plQq6ZIYUhtPMhPFm+P3Ivk5eQKGqtWqloYwTZNCoUAgECCTyeh6duCF4iRTTF+jLwTpt1XP0Kqt2qqdN7Ycx0DMT1ZuBEjLeXnkeP7Vr4Ak8RSs5P3w21KC6Su7elwJlPnP5Q9XvdLn9Xt35PeVzvOzSG68VA9S477nej7/tSz7PYvp4Uq9uF3VqudZHB8dI5/P09XVRTgcJhIMgQup1AInTpwgHo+zefNmLQwZCASoVTyumms7YJiLAEwpTKXqcS0blIFSBvPz86TTaVpaWuipi1CWSiUi0ajmpoVFh6qe8S7NlZ9KiQaXUQ8NB8lkcgwNDZHJZLjyyivJ5XJ1XleMRD0UaJqe9zQajWrisIS8hEc2PT1NuVymu7tbJwAUi0Wef/552tvb6e3t1aFVAWSVSkUDHwlRC9Cs1WqMjY0xMzNDV1cXvb29uqRQe3s7Bw4cYP369SSTSS0IGovFljwffwajPOPJyUmOHz/O5s2bdUmOkydPapHOUqmkPUzNzc1LPEHL8ZvOF1sFQ6u2aq9jW24S83NUBMT4+SDiAfJXl5ft/Flefs4QLPVGNJI0GydVP7/nlbAzETwbB+mfl5dG2tEIQF/J47/UfVci4PoJ7n7Q6D/2uWQbKaMuXGh46MJVDi4GjlPDdQNYlgeaU5kFjh8/TlNTnGQygbIM3FqNiYkJxibGaWtrY9CxFzkrSqEa+pWkyEsfDQaDVMoeMRjXYGpqirGxMTZs2EAgFOTQoUNUq1Uuv/xyWltaUcoL62ngYywCONddzAoMBq068Arq8Fgmk2JhYYFqtczhw4c4efIku3fvpqmpyQvx1eUNAO2dEc+JLCpGR0e9zLimJuLxKODoz2dnZwG0qOn69es1+PMXP41EIriuSyaTIZ/PMzExQT6fJxQKEYvFiMfjmjM1MTGh5S8iES8LT8RJJbQnx/VnyolCe1tbGx0dHRQKBV544QUATfCXfffs2aMzJGWh5A/Bn0+2CoZWbdVe57ach0T4AvK9TDD+idMvlrhcBkqjF0RsuRXhcpP3K+mZebnHOhOIerntOF+4EiuFKVf6+1zDZUueuapHvJRvH58Hzh9yEjL53NwchVyOhXSafLGgS74cPXqUWqVKJBIhmUzS2dUFgOnj/ZjGUhHdYDAISuHUXA3Sky3NNDU1USwWKZVKHhdHgWEKEAdcsGsOZmApcX5iYgJAE7E9zaQSxWKRlpYWcrmcLlycz+f13/57JYWGAY4cOaJTz6enp1FKcfToUaamJmhqaqK/f1BvL4rvhmHQ19eHUkqHx+TdrFarnD59muHhYXK5nPYUTU1NsbCwQEdHB6dOneKFF16gUqkwMTHB/Pw8hmHQ3t7ORRddpOvy+UnUCwsLjI6O6nOEw2FOnz6t5RgqlQrd3d309vbiui6zs7NMTU3prLHGvnK+eYVgFQyt2qq97q3RE+T/3A9yGrlDYpJx5K98DYurSRkM/avCs4WI5Hw/bzub52O563259h8Bgs4ERl+pMORy923JOY1FVeeaY6OwMCyTmm0zPHKaYrHI5PQUZsBibGLcI/imPeFJK2hSqpSp1Wo44za5jCcr0N3dTTQe0WEdz0vioRgXqDlVTZIOBAK4CqxgAMPyjhcMhdix81IW5tOEIzGyuQKmYRCJhD0wpKhnii1qUVWrVQ4dOqRBnAhOGoZBoVCgXC6zf//+emjMYHh4mHw+z6ZNm5Zocynl6VmVy2VymSzT09NEoiGaEt61VMpFpibzmIanAF+tVmlpaSEajWq1dCFC+8NkfgFN13WZn58nk8kAEA6HiUaj9PX1af6V1AWMxWI0NzezZs2aJcR6KeQqRXsLhQKFQoFcLgegr12U4UUt3bZtUqkU5XKZSCRCOBxeclyxMwlE/kfYKhhatVV7HZs/0wSW8nX8ZMhGj0atVlsS/mrkA0nqdjAY1OE0EVf0p9j6z302/snP2850/p8Hf+hsx34lwMqZrqURIK20ej8bWPR7AOV7vY3veLZT57QEQzoLamzM4wqlUikikQgT+QI9PT0MDg6SbGlmcnKcialJmpqauPDCCykViiQSCeLx+BKSsIAVBy9ENDk56WWFoeoE4SCpVApXoT0a2WyWfK5ILpejubnZA1iKOtHbxTQXJRzkX7lcJh6P09nZuUSUc3x8nGw2y/r162lubtYlV2KxmC60K1liWjU7GmVwcJCWlhaU4S6RpSgUCrS3t3NqeIR8Pq+zG8ETuZTj+TPEhOPX0tKihTtzuRylUomuri5dJDUej+vQt4CdRCKhNcMke01CeeB52DZt2kQkEuHAgQMUi0U2bNhAc3OzvveWZeksQGljKBRakkhxvnhFl7NVMLRqq/Y6Nhnsxavj1xIpl8tks1lM09TiiRISEO2haDSq3eniQhe3fCaTIRgM0tnZuaRAqt9kIJfB99XmESwX9lvuu1fiPH7w8FLb9vO2cwGA5xpCW7JdPUvKdV0swyQejXmV5W2HgGmxcXAD+Xxeh3HWDaynt7eXRCKhy4ocO3aC5qYWujvXaPDhEakXw21gEA5HqdVqxKMJ5maeI51Oa4+kZVleOrhpMTk+QSaVJpFIYJmKkyeOkUwmaWttplaTMhEOsBTgSygsm80SjUY1OVhEMEulEps3b9b13zo6OojH4/rdWjY8bBpk8zlOnz6tuTpSb+6yRFKLIjqOQyqVIp/Pa/XtaDSqwZVkhAlHb2xsjImJCc1BCoVCpFIpRkZGmJqa0qrhyWRSh94qlQoDAwO65I4sWiQFv62tjaNHjzI/Pw94oFKKDieTySWaYkopPX60t7drCY6Xwjd7tW0VDK3aqr2OTdzXQnwWUFIsFmlqauLWW2/l7rvvRinFM888w6ZNm3jqqafYvHmzLuHgkURdrRwM0NXVxZe//GXe+c53amVlPw9JJhBAu+3PRN5dtdem+b1Q4m0Uc11XlwxxHIeFhQXS6TR9fX0cPnyYyclJLQA6MzPDAw88QKVS4dprryUejy8RrfQfPx6Pc/nll1MsFunq6mJsbIxnn32WarWqPSOxWIyLL75Y62JJHxZunGgH+cUtDcPQZORjx47psi1dXV24rqtJyEeOHGFycpKenh4uv/xyDXLkWI1ComNjY6xbt47169dTrVYZGhrCMDwV8o0bN+ryNAMDA1og0y+Q6C+lUalUeOKJJygUCvT29jI3N0cwGKSjo4O2tjYef/xxtmzZorlAg4ODRKNRhoeHMU2TgYEBnU4v99fTe6rxzDPPMDMzQ1tbG+l0WvOKjh07ptP7Y7EY4+PjLCws0NLSooVZ/WEyPyn7fLLzC5qt2qqt2qtq/krWhmFoMTZRlJXK0gsLC9x1110ATE9PMzs7i2EYOnvFX/RT3P0ymPrPJatkfzV0seXCN6v22rbG52vUNYYkW6lUKnH8+HEmJycxDINMJsPc3JwX0qoDjK6uLuLxuJ7Ac7mcDuEIkBcPkHgbmpqa6OrqolarkclkmJ+f1+negUCAhYUFcrkcra2tGpSXy2XdTvkpoSj5W0jJvb29bN26VRcCjsViTE1NMT4+rkNPPT09L7oPArCET5dIJCiXy5w8eZLZ2VmKxSLlcpnx8XHi8Ti5XI5CoUA6neb48ePaoyNJC5I1J4uZYDBIX18f69ato7m5mQ0bNlAsFhkZGeHEiRP09/fT2dnJ1q1b6evrIxQKsX37dq666ioGBweXlLrx18OrVCqkUikCgQBNTU0YhsGWLVvYtm2bfj6BQID29nYGBgZoaWkhFAq9CPCcj8RpsVUwtGqr9jo2f1qyXxvIsiyeeOIJcrkc9957L8VikXXr1mluRygU4qmnnuKRRx5hfHycWOz/b+/KYqO6zvB3ZzyLh1ntsZnxAsbGbDVQA0aUpBWKARWVKg+FuqHKpkqJFPqAlFZqWqkPaaRWSpuC+hSpD6BKVAmoagAlldJUSUmiADZma9hqm8X2DLZnzOz73D64/8+Z6/GMwQYMnE8a2TP33nP/c+5/7vnPv85DOp1GOp3G6OgodDod7HY7XC4XstksQqEQTCYTEokEt08RMFMJP1IoevRBQgpwxyEfmOC3YDCIc+fO4T//+Q8CgQAnB3S5XKx5NBqNWL58OZqamqAoCurr62G1WlmA12oRjUYjm3JVVeWcP2azGQ6HA2azmf19BgYG+LpMJsM+OeQbRBpSym1kNptRU1MDk8mEpUuXwuv1wu/3IxaLcRTVjRs32F/G5XIBAOcwIp8h0rQAE1rR+vp6eL1eXLt2DSdOnIDD4UBzczNUVWWhyGw2Y3x8nAU2Ei+i7k8AAB7KSURBVNJojojaooULF2LZsmVobGxEY2Mj3G43RkZGMDo6ikwmg7Nnz+LGjQnH9UuXLuHatWtwu91wu90FRVqBOwkmVVXFkiVL8NRTT6G+vp7NeUuWLEFTUxMLmMePH8fVq1eRSCQQiUR4MySm5hA/cwnSTCYh8YSDs/tiIuw3kUggHA7jxIkTqKqqgsFgwKFDh7B27VpcunSJhZ/bt2+zrwIwEbHywQcfoKGhAU6nk3f5oVAIPp8PmUwGtbW1UJSJbMC0IyeQQ/Vc9CeQmDm00YrAhINtbW0tkskkIpEIVqxYgerqamQyGfT29rJWwu/3Y2hoCB0dHVyzjTSYWsduSliYSqXg8/kQjUY5CisajcLlcsFgMODKlSv46quvsGLFCjgcDqiqysIA+b2Q1gUAAoEAgsEgnE4na0DpnkajESaTic3G9fX1XMBW1DSRXw0JMkajEXV1dTCbzThz5gxqa2uxYMECZLNZjuCy2WyIxWIwGAxcoJc0TCTA0RwUixrH43H09/cjGAzCarXC7XYjmUxCr9fDYDAgEokgHo9DVVW43W7Y7fZJofqkHdPr9fB4PEilJiL7mpubkUhMOJ8TXYsXL4bNZoPJZEI0GsXIyEhBQkgxjcJcNIFLYUhC4gmGWFGd1O56vR7BYBCrVq3Cv//9b3znO9/Be++9h+9973sIh8NIpVKoqanB5s2b+aVGPkDd3d3YuHEjTCYTrFbrhGNqdTUURcGFCxewZcuWSYVCS+WykXi0ISbOFEsz6HQ6VFVVceRVf38/IpEInE4nYrEYjEYjvvnNb+LcuXM4deoUAoEA2tra0NLSAgBcKgJAgVYnFouxaXdgYABff/01qqqq0NraimAwyKaexYsXIx6Pw+fzwWq1oqWlBel0mqOjKKhALHRK88RiseDSpUsIhUIsZGQyGVRVVSGbzWL+/Ploa2tj7RSV0qDK8CTEZLNZdmomTZfVasXY2Bj6+voQjUaRz+dRVVWFZDLJEWVkGiQfIbHUBtUQU1UV/f39uHLlCnQ6HRYtWsRC4YIFC7Bw4UKk02mYzWa0tbXB6XTyMxMDIki4ohIcJ06cgMlkwooVK3D+/HkEg0EsXrwYw8PDSKfT2LBhAwKBAIaGhhAKheB2u2Gz2VgQBAo3PXMJcvslIfEEQ9ytVVRU8MLidruxefNmBAIBAMCmTZt4R+vxeOB0OjEyMsIZbvV6PU6cOIG2tjZ4PB7W/kQiEWSzWbhcLiQSCRw/fhyRSAR2u70gxB6QPkOPI7SmHArvpozMFKloNBqRSCQwMjLCYdoejwcVFRUIhSYiv1wuFwsTxKvA5Bp4yWQSly5dQl9fH6xWK1pbW1FTU4NEIoF0Os3RYMuWLYNer8fXX3+NL774AtevX2eagTs+Q/l8HpFIBKOjozCZTKxhGRsbQ2VlJfL5PG7cuIFkMolYLIaxsTEEg0Fcv34dN27cmKh7JiQopf+j0Sj6+/u5REhDQwOCwSAsFgtsNhsuXLiAXC4Hp9PJpsFIJIJoNMolPUSfPBpnSmHR3NyMtrY2fPvb30ZjYyPS6TQGBwdx8+ZNXLhwAfF4nOcyMJEZm2qQUS4k8stKp9MIBAKIRqMwmUxIpVK4cuUK7HY7R6tls1nWKieTSc74TakBtJueuSYMSc2QhMQTDkoeRzvTTCYDp9OJdDqNZcuWIZWaqMz917/+lRes2tpaxGIx2Gw27Nq1CxUVFQgGg/jBD34AAAV+GrTgPfPMM3j77bexdOlS/p2SNYo7RRlN9viBNESkwaHnnUwmMT4+zlqhiooKOJ1O3L59G9evX2fBOZfL4YsvvsCaNWugKArmz5/PWhy9Xs8CgNVqRTgcxrVr16AoClpaWtDQ0MBaGNJ45PN5OJ1OrFmzBteuXeOcWMAdPycyaRkMBsRiMfj9fgD4f2boJpjNZlitVgSDQdy4cQNmsxl2ux3RaBTnz59HPB5noQ644ztksVjYn4mCFGw2G27evAmXy4WFCxeisrISvb298Hg8cLlcGBwcZE0WAM6LRP0nrRCFxKuqCovFgqamJhiNRq57FovFEAgEkE6n0dbWxvXe9Ho9h/QbDAYOfiBfpGQyCZ/PB0VR4PV6YbVaUVdXh0wmg0AggJUrV2L+/Pn49NNPEQqFsHz5clitVgwPD6O+vp5NlyQMivUO5wpmLAyRI5johFYsZK5cLaIHAa1TmMj0otqV/p8N2ohZaXy4to4AUpHe72RvEk8epsN/2nBfWlxyuRzC4TC8Xi9qa2vR3NwMRVHwj3/8AwsWLMDKlSsBTJgmLl68iIqKCjYHWK1WDpeurq5mp+mVK1eyLwWZySgHUbHw27kOOb9LgwRarYmEfotGo+jr68Pg4CDsdjvS6TROnz7N5q2qqirU1dVBr9djYGAA3d3dcLvdnCiQQMI8MFGfa+nSpTCZTKivrwcwMc52ux2Dg4MFGZwbGhq4vpbNZptSAKckjRSiTrz69dcT+YyWLFmCb3zjGxgZGcGlS5cQjUZ5HokpJCwWC6LRKAsTHo8HIyMjiEYncg01NjbiwoULGBgY4Igto9HIvkikaVmwYAFcLhebxMh8RnSNjo6yViqTyWB8fJwDH2pqarB+/XosXryYcxiRWZAEQoPBwPysqipu376NcDjM0XOpVApjY2OwWCwYGRmBxWLB+fPnuY9msxmLFy9GKBTijNiKonDUGwmaxeoPPqw5MWNhSKxoSy9Ckr5JqCiabOoBdZhoE8N80+k0crkczGYzS8Wid7v4Up4pnXq9nqMkiMHoZRmPx1nNKr4wJCRmC9PhP9pZKoqC8fFxVptTmn3KH0Tn2Ww2DqmnEPq2tjbEYrGCKB+j0ci7+lwuh8rKSjz77LPsL6H1F3oUIed3aUyVxZpgMBjgdDrZx6yqqgpWq5WjtxobG7mUhc1mQyAQKHAkFosFUx4fg8HA2gtyik4mkxxuT4ITbX6pmrzW3AbcMZm5XC6sWrWKz8vlciyMOJ1OuFwuGI1GeL1eGAwGDA4OIhgMYuPGjZMEfIvFwolGFUXhdWjBggVcEmPZsmV8L51Oh/nz57MJsbGxEQ0NDVykFUBBZB0JN/PmzUM4HOZUACQcOhwOfPnllyz4EP+SbxCASWPr8XhgtVoLzn3qqafg8/k4SpCKvjqdTqZPfDbULpnfRE3cXHgPzIpmSFVVxGKxiQaF/CGiMEQDphU07vcOUKzDEovFUF1dzQmwABTkZyAQjWJY6L2CJjX9T/RQynRiApGZCXPRrirxaKEc/wETmwMyWVVVVTEv3r59G2azGZ988glu3rzJ6f7Hx8fhcDg4+ZzJZMKuXbuwfPly5PN5nD9/HpcuXcKXX36JzZs3o7a2lnfJ2uiXuZZ47W4h53dpaAVA8d0KgCOzTCYTCwcAWJsgLsjz589HdXU1ABSYWWhdEYUZMeM5mWmbmprg9XoLFn0AnJ2aIIaX0xpQWVkJi8XCGg1VVVFdXQ2n08maTqKlqqoKLpeLNaShUAh2ux0Oh4O1oZS/x2AwcK6jmpoaWCyWAisFoa2tDclkskDTBNzhOfF8KrrqdrvR3NzMwgdpwyoqKmA2m9lRmsaSNGvkLC5G1+n1ek5WSePe0tKClpaWAkGX/LhovtMGQZQL8vk8UqkUUqlUQb3Ch40ZC0OkFqNwR7IDk+RHwhJwZ3cgTpAHMQjE1BaLBWNjYwW2axKGiPkpKVcxWu8FJHQRQ5hMJoRCIYyPjyMcDsPpdLJzWbF7zQUmkXh0MR3+A+68AAFgfHycaxW98cYbnLiNtEHEk9lslnOwWCwW3vWtXLkSK1asQGdnJ2prawGgYBGg+xWrdP+oQc7v0tBufMV8MwA4uR+9j8l/jfxeiKeAQqGFFupMJoN8Ps8CKfkOUT6eioqKghpeVNiVeJfcIcghmyK0yHxkNBr5WkomSsIBaYiACVOxqqq8DkajUb6Xw+FALpdDKBRivyGyniQSCdbAas2rtEmJxWKw2+0wm81siSHhWnRToRI6tIaREoAsIjRXM5kMkskkb0RofOjZiM9LFLLIaZs2TmQFItcYSqip9bkSE7FS0Vcq5SPmoNI6WT9ozFgYotwNxJiUxp+Yh5hadIostku6X9Dr9fwipu/AxMtZURSuuUSMRarW2fJdoAkjPmiHwwGDwcA1ZsTJJdpSJSRminL8RyYEmreKonBhSQBoamoCcMe/LhwOczI8miekaSVTNL0caWGgrMFkFqP3Ab0HSmGua07k/C4NMWkfMNkkImp/tIuvGIpPghFpEqg90U1DvJ+oeRQjuej+pB3SaurI1EP3JMGCjos+YWJainnz5rGvTkVFBSdcJO0I0UQmOlEQ0pq3iHYSLMhMGI/HOSu06Nsjji8JPxQBRgIKzTmKFKPfU6kU0yEKlKRtEqPfiB7RLUZMokmClslk4r+ifxiZlEkYpHQB9GzF50d9epDC0YyFIXoJ0IOmh5NIJKDX6xGJRJjJSPrVqgDvN0iNSeGclC6daCUGEemfLYgJtog5gTs7GKJNG0EzF73tJR49lOM/APyyBSZeuLRDBib8NCjfik6ng8PhYH9AOi8cDkNRFFbfUwgzqcgdDgdqamom+c7M9lx7GJDzuzRokZtK006bTxKMaQEWg3FIeyOOn9iONhqRhE76jcpfiJtxOo9ya4kLMt2LriFtED1nUZglXzvqG20kSKMVj8c5cpKsJsT3JHSJofd0T+o/aV+AO9pb0gZRf7WFYEloEesNkgBFJirSspFQSGNMz0DUmInPke5Hz0UrwNHYiekJxHmRzWbhcDhYo6f11RXxyAlDwJ2QQVK95XI5NDY2soe+CJJYtTWK7hfE9OeVlZVYuHAhAoEA142Jx+MwGAysAqSdGzH9TOkjp1NKmAUA/f39aGtrw+joKGpqapi5RDUlSdJPyg5S4v5gOvxH0R2JRAImkwlms7lgx6bT6XjXKApC4guVfA7S6XRBhJjoOJlMJlFZWYlUKjXJz2EqzHWBQc7v0hA1OwTRx4R4QNSsaZMLim2J9e1o0S1W546+U5ui64OoWRJL0Gh5TVzAxagn+l+0MtC5tPmnWmpGoxGZTAYDAwNwOBxsdqN8S6IZS7w/tUfjQCY7kf5ipiyKHqPab1R0VexLIBBAQ0MDF1MlwTyRSHBgEa2ZopBGc1Ycb2pfNINSH+kcuk6n07G2eHh4GB6Pp6AQrnb8H/Tcn7EkIkqaZrMZ2WwWN2/exOjoKBoaGhAKhQCgoMNas9n9BO06yCaczWaxbt06BAIBZkaz2cw2X3q4ouP3TJHL5WAymXgxqKqqwuDgINrb2zE0NAQAzLy0qIgF8yQkZoJy/EeLgd1uRzgc5s2B+LIV/TZoMaLka+KOntTvpAIHwKHMtEsnX0IxmOJRhpzfpVHsPUq/aYUk+i5WY6fftI6+5IpB72rR/0QUfAii4EkCiXgOPUPtOaL2Qly7tGHiRDdpRGmDXVlZCbvdzgkVxfpitAal0+mCfhK9ovmM+i4KKCKtIr2iAzQJNjRfm5qacOPGDSxbtgxjY2O86acEk+TfQ2sncEfbRrxbLFUCQUyISSBTOvWxrq4Ofr+fTWbFIvkeOWGI7JA08Pl8Ho2NjQgEAuw3QL+L6mHaKT3sl4FOp2OnM2II6hcwew9EnPxalS5hru+CJR5dTMV/pDovNj+19YSAyTwqanjoJU/OofRCpJc2CQPi98dFMyLn99S4n/0uJ0yXW1/K8V8x0432ehKWxI1+MQFQPI++l6O/3NgVu178rZg5UdTizNTyUY4+rX+YOC5aP2IS+B7WPJm2JHLmzBk8/fTTnAGToCgK/H4/+vr6MDIygvPnz2Pjxo0YHx9n1TqphLWqUPETj8fx3HPP4ezZswX/v/zyy/jwww8nnT/dj8iAiqIgFovhueeew5kzZ5gWigIRIwf27t3L9lS9Xo/W1lbcunWroO2zZ89iw4YNk37Xfs6ePYtvfetbGB0d5Wq/9NHSeq/9vJePOM7TvUbbZ7GNs2fPchi1Xq8veG63bt1Ca2sr9Ho9tm7ding8XrbtcteVOibSon1206W5FF2l2i/VZjwex9atW6HX61FbW1sw9n/84x/5mnvhuVLHyC9Ay38kAGkdSnU6XYGvhvYlTh/xZSqazOg7aUTIX5BoISHrQfL7/fxMNb7iOQ96fs+Fz1QL22wtelr+LMav9/N6bT+1z1icz+K5s7ngl6JfKxgRLdoou1LPbybjU4zOcvd6WJixWkZUTwKFjnKiUxV1uODmwverV68CAFpbWwv+nymmeoDi/8Qkok343LlzOHr0KEuyfX198Hq93O6xY8ewZs0art00FaaS/GeDuWaK2RhnasNqteLVV1/Fxx9/DFVVcfr0abz++uvo7e1FNBrF888/j3379kFVVWzbtg27d+8uaKfYeJa6rtQxn89XQMtrr72G559/HtFodNo0l6LL5/Nhx44d2L9//6T2tffWtrl7927s2bMHqqpi//79+PnPf850leO5e0E5/pvqu/jbdHlUO8fF+fW4akXm8vyeKyg1DuUW25l+7oW2u71+qt+LCRMP4v5TXV9s7KfT/myOv3hMu0HQnv+gTeh3LQz95Cc/4TC8Dz/8ED6fD++//z4SiQTq6uqwdu1anDp1Ck8//TR6e3uxZcsW/OxnP4OiKHC73Th9+jRUVUVvby/Wr1/PmqahoSGu9SL+DwBHjx7lATx27BjT4vP5OOlTS0tLgdaq1DFCNBrF5s2bsWXLFk4aqaoqIpEIEokEp3LX4sUXX8RLL72EP//5z5wErNh93W43PvroI+zYsYPHZHh4GMPDw2VpK9YWLahT9S0ajaKrqwu/+c1veLz+8Ic/4NixYwXfCeI49/b2wu12Txrn3t5ebNu2DevXr4eiKFizZg33xefzcRuXL1/G8uXL0d7eDgBob2/Hhg0bMDQ0xE6Fa9euBQA888wzuHjxItM91XiWuq7UMb/fj0WLFrGQt2vXLijKRJFDsd+laC5Fl9/vx7p167Bp0yZuPxwO4+rVq+jp6ZmyTZ/Ph+HhYaZ5+/bt+Oc//wmr1YpoNIpkMjklz2nxwgsvFDwrEtDo2Vy9ehVdXV146623Cp69OJd+//vfT1JbT6XiLwXRb0BRlLJt3Ms95iqKvcAfp/7NFI+bADhb/XlQ/PEoj/+Dpv2uhKGBgQFs3boVyWQSf/vb3/CnP/0JTqcTXV1dqKysxPDwMLq7u9HR0YHjx4/D4/Ggv78fZ86cQSQSwf79+7Fz5074fD60t7fj5MmTvPM9dOgQdu7cOel/AOjr60MkEsHp06fx5ptv8iL6i1/8Aq+99hpUVcW+ffsKdv+ljhF2796Nbdu28YIETDyAeDyOnp4eLgqoFcIOHDiAsbExrFmzpqA9rbZi//79eOedd7B//350dHTg888/R11dHd54442ytBVri7QIpfoWCATw3//+l7USv/3tb3Ho0CH+/t577/H40TgX02aI43zq1Cn8+te/5mPUF6/Xy21s374dBw4cYPp9Ph8uXryI+vp6+P1+zrIKgAsXUuHDqcaz1HWljnk8HgwMDLAG6ODBg1BVlc+dDs2l6CqF6YzDT3/600kCbiQSQXd395Q8J6K/vx/f/e53oaoqjh49ir1798Jms+Hw4cMFz6YYLxw+fJi/v//++/D7/fzSEXdzd/siKrbjLNYuMNm08Djhbnf2Eo8eij3fqXzGyrXxMCCF9eK4K2Fo0aJF6OrqAjDhDR6JRBAOhydFBGixZ88eWK1WbNq0CevWrcOtW7cKjou74mI7ZLq+vb0dy5cvR09PD++yd+3aBQBYu3Yt785LHSP86Ec/wqpVq/D6669Potfv96OiogI9PT2sKfrLX/5SYD4phqtXryIcDhfd+ROmQ1uptiKRSMnrq6ursWfPHgAT5q/Ozk7+LgoM4jh7vV6cPHmStRkejwcOh4NpaW5uZjpETKXNIEGuq6uLI2rKmROLodR1pY55vV588MEH2LFjBxRFwUcffYS///3vJTUwWppLwePxoLu7G59++imACWGrv79/0nnF2vzkk0/w8ssvQ1VVfPzxx/jd736HaDTKPEea01I819zczM+/vr6ei0hqMV1e0KLcS1r7Mp1KHS4h8aTgXkxcs4F7EWoetrBeSnB8mELarPgMFesAfa+uruaFx2q1wmw2sxmCUMpfyO12FzUd+P1+DtsHJpLDLVq0qOwxYEJ78v3vfx+XL19GJBKZ1If29nZcvnyZF7Cp6C6GRYsWTaodI5ohfD5fSdpKtTWdvk0XxfyFXnzxRSiKgrq6uqKL+3Ta8Pl8WL16NbZt28aCZn19/SRz4nRQ6rpSx3p7e7Fp0ybWguzZswerV6+Gz+ebNs2l4PV6cfjwYbz00ktQFAXRaBSdnZ0F50zVZmdnJ5vXRA3WTHiuFIpFcJSLQCkH7Y5Ye6+p7v847kaL9e9x6+P9ghynB4O5Ns7FfJnmAmYsDGm9wKfqGO12i+3KS/kLjY2N8YIQjUb5f632IhKJYGBgoOwxYEJA+/GPf4ylS5fi3XffLZCUy2m5ymFgYKBgl64dG6/XW5K2Um1Np2/ThTjO5IO0c+dONqFMR3jRPqve3l6sXLkS+/btKxAAPB4PgsEg94W0EaSdmAqlrit1bGhoCI2NjSzwrF27FtXV1fD7/dOmuRza29sxNjYGVVXxyiuvIBgMcn9KjYP47B4EtLvAUo6N99Lu3dz/cTQdTddxtBjm2iL1IPC4CYzlfOMeBMrxm3ZdmwvjP1vvodnEjIUhMfskgIKEWKqqIhAIYO/evVAUBZ999hkCgcCk6KVS/kL0G1BoOvJ6vairq8PBgwcBAD09PbDb7WhtbS15TMSrr76KU6dOFZgiyFdj8+bN7IcTjUZhMpmKmopEtLa2wm63o6enBwAmOYkDmDZtU7UFYFrXl4M4zn6/H9XV1QX9C4VCRU0oU7VBzvL79+/H9u3bC86z2WxQVZVp/te//oXly5eXjZQqdV2pY/X19bh58yZrgXp6ehAIBODxeKZNcyn4fD6sX7+e+ebgwYOoq6uD1+st2abX60UqlWLzmujofa8897Ch9RV63ISd+4kncaweN8G4VD8eRP+me4+5Ok+nIxCJBWUpSeNU184IyWRSnc7nq6++UtetW6cODAwUfO/v71d/+ctfqjabTW1ublavXLmidnZ2qs3NzeqpU6fUjo4OtaurSwWgVldXqz09PWo+n1d7enrUjo4O9fLly+oPf/hDtaenRw2Hw/x/Pp9X8/m8+sILL6ivvPLKpOvz+bw6NDSkNjc3qwDU5uZmdWhoqOwx7T2IjmPHjqkdHR183ttvv60CKHpf+tC1U92XrguHwzwmQ0NDU9Kmba9YW3fTN+33oaEhtaOjQ/3ss88mjbPY346ODrWjo0M9cuTIJJqoL9XV1erGjRu5DfF68XPkyJFJNHd2dqrhcPiux1N7XaljR44cmfT8tONRjuZSdInti/e+m3HQ8uxUPCfeX0uL+F3kM3FeleKFYnwtP/IjP/IzFz65XE5VVVX91a9+pa5evVqNxWLq7du31Ww2q8bj8WnJLtP9KMlkckb6snw+j3feeQcHDhzAlStXOJNzJpPB2NgYnn32Wbz77rtlnVIlJCQkJCQkJAgkT7z55ps4dOgQTp8+zYldY7HYrNY2nbGZjOoMUS0UqmNEtUgkJCQkJCQkJO4WYt05qouWTCYxPj6OefPmze69ZtpAJpNBNBqFy+WCotyp9J7/f42ykydPzgadEhISEhISEk8QxOLPqqrCbDYjk8nAZrMhGo1yLdHZwIyFIYPBgMrKSqxYsQJvvfUW4vE4FEWBxWJh52oJCQkJCQkJibuBqqrQ6/VsbYpEIrDZbAiFQpg3bx4HbM0GZiwMZbNZ3Lp1C59//jm6u7vZXBYOhzFv3rzHpiq1hISEhISExIODqqpc77CtrQ16vR63b9+G0+lEOp2e1XvNigM1ADaNZTIZrl49m1KbhISEhISExJMFRVGQzWahqipbnCjEfjbzJSmZTEalG5nNZsTjcej1ehZm8vk8zGYzYrEY9Ho9jEYjUqkUe3E/7ORNEhISEhISEhIzgS6TySAej3NCI7PZzJFgiqJAp9MhHA7DYrFAURRkMhnodDq240lISEhISEhIPMpQ0um0ajAYEI/HUVFRUaB+olB5VVWRy+VYY5RMJqEoCgwGgzSFSUhISEhISDzS0CmKglAoxH4+BoMBiqIUmMqACXNYNptFMpmEqqqorKxELBZ7yORLSEhISEhISMwMSjqdVkkLRFohvV6PdDrNRVjFv7lcjpMgmUwmZDKZh90HCQkJCQkJCYl7hi6VSnHiIpPJBLPZjEQiAZPJBKPRiMrKShiNRqTTaeTzeeTzeRaGpCAkISEhISEh8ahDZ7PZOMW1Xq9HJpOB0WhELpcDCUqBQIAzPxoMBo4km83sjxISEhISEhISDwNKJpNRk8kkLBYL9Hr9xI+KAlVV+S9phug7APYdkhmmJSQkJCQkJB5llE26SGYzEnry+TxnmZaQkJCQkJCQeNTxP5TRbZzdQbg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p:cTn id="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dirty="0"/>
          </a:p>
        </p:txBody>
      </p:sp>
      <p:sp>
        <p:nvSpPr>
          <p:cNvPr id="2" name="標題 1"/>
          <p:cNvSpPr>
            <a:spLocks noGrp="1"/>
          </p:cNvSpPr>
          <p:nvPr>
            <p:ph type="title"/>
          </p:nvPr>
        </p:nvSpPr>
        <p:spPr/>
        <p:txBody>
          <a:bodyPr/>
          <a:lstStyle/>
          <a:p>
            <a:endParaRPr lang="zh-TW" altLang="en-US"/>
          </a:p>
        </p:txBody>
      </p:sp>
      <p:sp>
        <p:nvSpPr>
          <p:cNvPr id="25602" name="AutoShape 2" descr="data:image/png;base64,iVBORw0KGgoAAAANSUhEUgAAAkMAAAI9CAYAAAA5EXwqAAAgAElEQVR4nOydd5hV1fm279N7nTnTOwwzIEgTEwUUhUQSTUSNJRY0SFQs0diNnfwEE0s0GDUREtFPRRAVQbEEIaioCEMVRmB6nzlz5syc3r8/xrUyjFIUlKjzXNe+GPbeZ+21117lXW95XkU4HE4xgAEMYAADGMAABvADhfJIV2AAAxjAAAYwgAEM4EhiQBgawAAGMIABDGAAP2gMCEMDGMAABjCAAQzgB43DIgwlk0mUSiVKpZJ4PI5CoUCpHJCzBjCAAQxgAAMYwNeDQqGQfyeTSeLxOABqtZpEInFYn3VYJBa9Xk8ikSASiWAymQAIh8MDAtEABjCAAQxgAAP4WojH4yiVShKJBHq9HqPRKBUuarX6sD7roKWVzZs3k5ubi16v3+vIyclhw4YNaDQaAEKhELFYDIPBQDKZ3G95EyZMoKWl5YDPPZj7vgn4/X5+9rOf8cYbb3zhWktLC0OHDpXtMHTo0MNexyP9/MONr/stj2QfGMAABjCAARwZaLVaEokEqVSKUChEKpUilUqRTCYPu2boK4lWxcXFbNiwgezsbHlOp9PR09NDMBjEZDKRTCaJRCJSEOqr5uoLcV6hUOzzHoDRo0fzwQcffJVqHjaIuvWvY0tLC5MnT+bhhx/m5z//OQCPPPIIl156KUuWLMFsNn8vnn+4cbDf/HD9bgADGMAABvDdRiKRwGQyEQwGiUQiqNVqUqkUKpWKVOrwMQMdsh2rp6cHg8HAVVddxYMPPkgikeBvf/sbl1xyCW1tbfzsZz/j5ptvRqfTkZOTQ0VFBclkUgpL4u+KigpycnLQ6XTodDpWrFghz48fP56mpiYqKio4//zzOffcc79wX/9jf+Xtr4ympibKy8vR6XSccsop9PT0fKHslpYWnE4nI0eOlOfOPvtsenp62LVr1xfKKS8vp6mp6Yg9X7R7RUUFv/jFLxg/frys077qeSjvsGLFCnm+f5kAM2bMOOC7963feeedx4YNGzjppJNoamrab/kDx8AxcAwcA8f354Bei5NGo0GhUKDRaEgkEkSj0UMVX/bCIQtDVquVcDjM3Llzeeutt1i/fj3vvPMOc+fOBaC2tpZt27bR2dnJ/PnzueCCC2hra5P+REqlkra2Nq655hreeOMNIpEIH3/8MXPnzv3CfUqlkjVr1nDccccRiUR45ZVX+Nvf/kYwGJTXD6a8/ZVx1113ccUVVxCJRLj99tvZsGHDXmUrlUqGDBmC1Wpl5syZ8ne5ubl88MEHjBkz5gvlXHHFFdx1110H9Q6H4/nBYJCZM2fy8MMPE4lEmD9/PrfffjvBYJCNGzdy++23U1lZSW5u7n7r+XXeoa2tjccff5za2tov/V1NTQ2nnHLKAd/94YcfZubMmdhsNhYtWsQxxxzD6tWrUSqV+y1/4Bg4Bo6BY+D4fhzxeFxanBKJBDqdjkAgAHDYLSCKg2Wg3rx5M6eeeiqdnZ17nZ80aRITJ04E4KOPPuKdd97hlFNO4Uc/+hE9PT0sXLiQqVOnMmTIEKLRKK+99hrjx48HYMWKFZx33nlYLJa9yvT5fLz66qtMmzYNv98v7+v7t8VioaWlZZ9lHEx5/csA5H0Wi4VoNMqiRYv48Y9/zJAhQ75Q7q5du3jhhRcAMBgMXHTRRWRnZ+Pz+Vi0aBGnnXaa/P+3+fx9tUv/8/urJ/C136Hv7/qi//P39+5969a3r+yv/AEMYAADGMD3B0qlkkgkgtFopKuriz/+8Y/STBaLxQ6rE/VXEoauvvpqlixZstcipFQqmTt3LtXV1axdu5bm5mby8vLQarWkUinq6urIycnBYDAA0NjYiNVqRaPR0NzcTEFBgXS+bmxsxOv1Ar2OU8XFxcTjcXlf3781Gg2hUOgLZfTFgcrrX0b/a33ra7Va99s+oVCIhoYG8vPzUavV1NTU7KXGU6lUFBUVAXzjzwfo6OggNzcXlUq11z19y4/FYvus59d9B/H/2tpaEomE/I3BYPjS+/b17olEgqamJlwu15c+78vKH8AABjCAAXx/IHyDfvGLX7Bs2TLpZiPOCzPaYUE4HE4dzPHRRx+ljjnmmFRNTc1e50OhUGrOnDmpIUOGpC666KLUZZddlrroootSqVQq1djYmBo3blyqoqIiFY/HU263O3XOOeekKioqUhUVFalx48almpubU83NzamSkpLU8uXLU6lUaq9r+/q7/319cbDl9b/W3NycmjJlirzm8/lSkydPluUILF++PDV9+vRUf0yfPj21fPnyL5QTj8dTqVQqlUwm5fPq6upSqVQqtXHjxsP+/H21S//z/Z/Xvw33de1gv4Oo6+TJk1M+n+8rtX1zc7PsOwdb/ncRyWQylUwmj3Q1voD/1Xr9L6Lv+BaIRqNfOPdN4Jv6Tgdb7v9qP/lfrdf3DQfbzolEYq/7xJgRZYh/Y7GYvL8v7r333tRRRx2VikQiByWvfJ3jkH2GEokEwWAQlUpFJBLhrrvuIhQKsWnTJhQKBR0dHTzyyCOkUik+/PBDOjs7KSoqIhaLAb2SX0tLC2lpaYwZM0aGznV3d9PS0iK9xcX5vn9/2f+/anl9/5+VlUVOTg7PPfccqVSK1atXs2rVqi+UP2bMGN5//32WL18uzzU3N7Nz505ycnL2KieZTLJy5UqmTJmC3+8HerkTNBoNPT09MmwwkUiQmZlJTk4Ozz//PMDXfv7gwYOxWq1s2LCBVCpFRUUFxx57LM3NzXu9e//3Xb58OVOmTMHn8+332v7asP99B/v9+j9vw4YNWK1WBg8e/JXK/64dAl927tvGgeo1cHzxSCaTe2lfAdxu917jOx6Pk0gk5I72cLbt/r7dt/H9D+fzDxUD/ffbP/bX9oAkSVQqe0WNWCxGKpVCqVQSjUZJJBL4/X4ikche3EGHO2z+YPCVDG41NTUUFxd/4fyZZ55JXV0d999/P7m5uZxzzjnccMMN/PWvf8XlchGJRNBoNKSlpbFy5UpsNps0A6VSKUaNGsU555xDbm4uAOPGjcNms9HY2EhOXu+5JCmSpPb6u///BUaOHsXZX1ZeUyM5ubn7LeOvj83jzDPO5KabbmLcuHGMGzeOVL/yM7Oz+M97azlx4gn88pe/BCAtLY03336LkaNHkSTFfXPncOLEE7jppptIS0vjnXfekWHharWaxsZGxo0bh1qtlozdCoWCxx57jDPOOIMbb7yRY4455ms9H+DpZxbK6+KaQN/37l/PN99+C6PZ9KXv0Pfavtrw56edypKXlkizXklJCf95b+0Bf9f/eeJ3JpNJCncTJ05k7dq15OTk7FX+2rW99x3JifhwYq9JZoBJ4H8ayVQSxedxKP5gALPJTFp6OrX1dRQWFCI+X/+FQwhGYpHYF77W9+/zLMURGBKHs/8eav2P9POPNI7I/NHn+4uNQjQaRavV7kWPolKpiMViaLVadDrdXkX032B8Gzhon6F9IR6P89BDD7Fo0SJ27NgBQCQSQafT0dDQwJlnnsmTTz5JWVkZJpPpK/PEfMf7Igr+y6KpVCoJhUIYDAZ8Ph8Wi4V4PC7tnkqlEpVKtVcbfdff/1DxQ5cFfujf/7uAeOLz8a1QEgqHMOgN+Pw+LGYLiQOM7wPhUL//kR4/R7r+R/r5RxpHev5Q0KvlERv+ZDJJNBolHo+j1+tJJpMyZL6vL1B/zJ49m8WLF1NRUfGNbXoP2RVbrVajVCrRaDSkUincbjculwuv1ytNYbFYDLPZLIUC8eLAN7Mz+h+CAoXsCJFIRJ63WCz09PRIDYfoCP0/9Hf9/Q8ZR3o0f8Po+737L5LfFsFkql8j769OA9gbcnwrlESifca32UKPrwebZf/j+0A40Pjfb/85yKX8C3POV/j+/xP9dz/1R3mIdfiOzz/f9PpxoP4Xj8el6SsSiaBUKtHr9QB4vV7sdjvBYJBoNIrRaESr1X6zFd4PDlkYSqVShMNhYrEYCoUCl8tFc3Mzubm5FBcXU19fz3HHHYfNZqO7u3svCfGgJobv+lzc5xUFX0IoFAKQHaMvwZTwIZL4rr//oeI7PhkdLPqybPfFty0My773PTE5fpswfj6+w5+Pb4VSiUF3gPF9IBzs999H//mqZh5Rt68qtH1T/feQ63+kVUtHGt/W/LGP76/X6giFQqhUKlQqlbSEpKWl0dnZSSwWQ6lUSqVKX4ho4W8LhyVIX4Q1R6NR1Go1NpsNpVLJq6++ikajQalUkpWVRTgcJhKJyAZQKBQHHHTfdc2IVt2rMYvFYpJKPB6Pc8EFF/Dss8+iUqlkZ+jbkYTQGE9++45k/0v4rtvsD4T+37w/jkT/7+/fMoB9Q2jE9zW+1cr9j+8DOYoe6PsfqP98nfHzVb7/N91/D7X+yUOUZr7r8883PX8c8Psn/msGE07SKpWK1tZWTjzxRGkug//60sGBLUbfBA6LMCTMYVqtlnA4jMlkQqPRkJOTQyAQwOfzUVtbi06nk3ZzpVIphaL94TveFwkGgygUCrRaLXq9nkQigc1mY9OmTTgcDnw+n5SahflQTJCJROLQ1bzfdXzXO8ABsK/FRp7/hr+/eM6AOezrYV/je/Pn49vfs//xfUAz1AGef6D+ozyAauBQv/833X8PJIwcqP6HLAx8x+efb7r6B9P/RNSYWq0mHA6jUqnIz88nGo2i1+tJpVJEIhH0ej0KhUK603zbTtSHLH4Jx2DBCikmhEgkQkdHB4lEArvdjsPhQKvVotFoUKlUBzURfB/Q931TqRQKhYJwOIxer5eaNOh1shYqxC9Lzvp9hTAfiI6fSCSkgCw0h0qlUradMK+KdupLupVIJPaKUhS/gd72Fff3D98Uz+mrqRSOfKJu/b+HRqORdRHliHr3LVeUJa6L54vnqdVq2TfEfSqVSqqN+04IOp2OZDKJVquV7923HjqdToauiuiMeDwux51oMxHFIRId9nVaFPXpX3fRVweEp72xr/GtO8jxHY/HZT/r29dh7/7fd5EQz+m7oRRClkqlQq/XEw6H5VhQKpWyP/TXyou6iz4nqAAE8al4njBx9I2AE+NJvEPf/iSeK+4VzxFtoVarZduI+ojytFqtvCbK7HtdaBrE7/R6PZFIRI4LhUIh217ML2q1WrazCOsGZIqHvuMJ2EtDkUql9goRTyQSss3i8Tg6nW6vSOFoNCrrK54lnt23P4h26vuuov7imvgGfU1GQpsi2l2cE3UXY75vmQL95xkxl4o5TvRR8TtxiP4gyhCpMvaFvu8v8okpFArMZrN8jhgrsVhsL9Lkw8kq/VVwyMLQl/n+iAHQtzP2dSD8oarexXv39R/4oUOpVGI2m+WEodVqUSqVBAIBOdmHQiFCoZAcgGazGafTSSAQkMzW0DuRhcNhOQC1Wq38ndVqJR6P4/f7MRgMcrGw2+14vV5cLhd+vx+dTkcqlSIajeLz+fbarYhJWvDGBINBDAaDzKis0WikpsDhcBAKhejq6kKr1UptqUqlIhQKyUjCSCQiFwex6AjTi6iH1WollUoRDAbR6XRYLBZSqRR+v18KPyKhr8FgIJVKyWhFk8lEY2MjFotlLwdG0Ubifq1WS1dXl5y8+y56qVQKq9Uq20FM+EdClf2/jK8zvoWJQAi+YrFWKpX4fD7ZZ/oKTUKgFd+pv4Di9/tlnxH3d3R0YDab0ev1UoMfCATQ6/XY7Xba29sxGAw4nU65UAeDQYC9Fn1xzmAwEIvF8Hq92Gw2KYgIQTyZTMo0CpFIhEgkgslkkv1cqVTK8SPeTSzEXV1d9PT0oFarCYVCsr+Jd/H7/YTDYbmZaG1tpaCggHA4jNlsluOts7NzL0E/FovJRVik/BF+nH6/H7PZLE2dZrNZCgFarRaDwSADYPoLO33XN5/PR15enpy/xDhRKBSyLeLxOA6Hg0gkIoUQtVqN1+uVa6aYV5LJJN3d3ZjNZhKJBLFYTPaRSCQiE5ba7XYCgQChUIiMjAxCoZAsX7yLaAPo9V8VfcJkMhGLxUgkEnJeBXA6nfT09OB0OgmHw7KPi/cWfXd/OFASVo1G86X+Qn3H07eFwzab9fcqF9qivk6D/V/uh7i7FO0gdhc/dIiJSDjgi0GnUqmwWq2oVCqys7MZPHgw7e3tWCwWGhsbZZoSEcloMpkIhULodDpqa2vx+Xx4PB5MJhNms5m6ujoyMjLIycmhs7MTjUZDdXU1Xq+X9PR0Nm7cSElJibxmNBrJzs4mGo3i9/sxmUx0dXXh8/nwer10d3dTWFjIm2++SUdHB3a7XRKKxuNxGhoaMBqNlJWVEQqFqK6upqOjQ+5QNRoNfr+fjo4O/H6/JOVTKBS0t7fLCVSn0+F2u3G73dLM/Oabb6JQKBg8eDCJRIL6+nqsVqucgBOJBBaLhYqKCiorKykvL2fr1q3k5+cTiURob28nFAqRTCbp6elBr9fT09NDdnY2ra2tOBwOuVh1d3djtVppbW2lu7sbvV4vtQsD/feL+KrjW2jRxRwpFv2+GpFAIEDp4FI8Hg/V1dVEIhEpwDqdTjQaDZ2dnTIPYTgcJplM4vV6pUbGYrHQ1dVFNBrF4/Gg0WgoLi6mqqqKYDBIUVERtbW1VFdX09DQIE0Za9askQupVqslLy8Pn89HIBAgmUxSWlqK3++noaEBn8+HVquVQobRaOTTTz+lqamJ/Px8mpubpaDV2dlJWloaPp+Pnp4eurq6cDqdqNVq8vPz0ev1Ujhvb28nOzt7r02OXq+ntbWVzz77jIyMDJqamgiFQixdupRgMEg8HmfQoEGyPoDUBplMJrxeLxkZGQQCAYLBIEOHDqWpqYm0tDQaGhpwu93Y7Xbq6upQKBQ0NzeTk5NDIpEgLy8PpVKJ3++X4/W9995Dq9USjUZpbm5GpVLx4YcfYrVaMRgMBINBfD6f1I60trbidDqJRqO43W5CoRC5ubkYjUbUajVdXV14vV4KCwux2Ww0NTWh1+sxm824XC4ZiexyuTAajTQ1NWE0GlEoFOzatQudTic3meJ7A1IoFc/dsmULHo8HtVqNyWSioqKCtrY2/H4/NTU1pKWlSZ84tVqNVqslkUgQCoWkYHWg8dB3XPQ/hMvMl/q7fcvywSHro/qqOPuiv/DzZeGPPwRh6MtCD79uxMb3ETqdTg5Q0R4dHR1UVVXx4YcfYrfacLvdPPvss+Tm5uL3+0lLSyMUCjFt2jROOOEEAoEADodD7hLvu+8+zj33XE4++WTpsG82m3G73VI7tGvXLl599VX+9re/sWrVKubNm8dDDz1EXl4e8XicUChEXV0dlZWVNDQ0kEqlKC4uprOzk0QiQWVlJVdccQULFy7E4XCQkZGB2Wxm+vTptLa2kp2dTSKRoLu7m2QyyZAhQ/B6vfT09PDnP/+ZaDRKZmYmr7/+Ops3b2bGjBm0tbWxbt06CgsL5QJz9KiR/OxnPyMvL4/m5mZ8Ph8PPPAAjz32GOFwmMrKSmbPns2SJUtQKpU0NzdTVFREIpHg448/pry8XOZ92717N5mZmVL4Kisrk+rrQCAghc9ly5bx2muv8cQTT3Deeecxb948jjrqKOLxOIFAQGrnQqHQD2IM7w+HOr77anrE5lGlUqHT6UhLS0NvNLB582bq6+v57LPP6O7uZsqUKUSjUXbu3EllZSVms5nq6mpmzJiByWTC5XLx2GOPYTQaOfusX/HWW2/xwQcfcO+99wJgs9nwer1s376dzZs3s3TpUvLz81EoFDidTj755BOqq6vR6XQsWrSIIUOG4HK5CAQCXHnllXR0dJCRkQH05jv0er0MGTJEZiL43e9+h81mQ6VS8eabbzJ69GgqKytpbGxky5YtOJ1OYrEY7777LoMGDeKEE05Ao9Gwfv16MjMzcbvdzJkzh+HDh1NcWMRrr73GrFmzMJvN2O12Key9/vrruFwuysrKUCgUdHd389Zbb3HMMcdgt9vx+/2EQiGsVivRaBSDwUA0GuXWW2/lwgsvlOMZenNAms1mVq5cycKFC8nMzOwVQLQ6qVnes2cParWanJwcysvLufrqqzGZTCxevJh169Zx6qmnkpOTw6pVqwgEAjz77LOcdNJJUth1OBwsWLAArVZLTU0N27ZtY9q0afzkJz8hPT1dCiGFhYWsX7+et956i6KiIqmJslgsUgALBAJYLBYCgQBjxozhpz/9KV6vlwceeIApU6ZgsVhYtGgRGt1/tVrJZJLp06dTX1+P3W6nsrKS1tZWZs2aRWtrK7W1tVRVVaHX6xk2bBgGgwGVSkVDQwMmk0ma7IQZq7+bwpdhX0LO/+K8cViNc/39LuCL3uZ9rx9MNNn3AX1t3n3//l/sEN82gsEgWq1WmowsFgutra00NjayYMECLv/tZZSWlrJu3TpWr15NMBjE6XRyww03cNRRR6FSqXjooYf49NNPKSkpIRgMsmbNGhKJBK+99pqMYDCZTJx22mlMnTqVBx98kFGjRuF2u+no6KCtrY1TTjmF7u5uyXfhcDjIysriueeeY/PmzZxxxhk89NBDHH/88Rx33HF4vV52797NmDFjsFqt0iygUCh44IEHUKlUNDc343A4yM3Npba2llgsxp133inNbWq1moKCAhobGyksLGT58uUyOa7D4aCnp4empibcbjdarZZgMIjH4+HUU09l3bp1HHfccSxevJhbbrmFYDCI2WymuLgYr9cr/YTcbjfd3d2EQiH27NnD1q1bKSsro6qqivz8fEaOHMnbb7/Nfffdx1133cXkyZN58MEHOeWUU1ixYgUTJkygoqICt9uN0WikvLwco9EoTYiHNVHidxSHMr5FlFk0GpUmEBF0olKpcHs6qaio4J133sFmsxEOh/nwww859thjuffee/nrX/+KUqlk5MiRWCwWzGYz11xzDVlZWdjtdgwGAxs2bOCiiy6iu7tbmkfEQrd69Wr0ej3p6enccccd3HfffRQUFJBIJGhpaeGss86SGthgMIjRaOT//u//MJlMVFVVkZ6eTmFhIY2NjQSDQWbPni2Zhv1+Pzk5OaSnp2M2m/F6vbS3t1NTU4PL5UKtVmOxWKivr2fdunW8/PLL3H///RgMBj7++GOmTJlCQ0MD7e3tfPbZZ6SlpVFcXExWVhbV1dV0dXVRUlJCW1sbxcXFLFu2jKFDh6JQKKSWRwgDXq+XZDIpTcwvvvgiNpuNp59+GqfTybnnnovRaOT444+nvLycjo4OSkpKKCsdwvLly/nrX//Kk08+KcetMF82NDQwZMgQtm3bxvbt29m0aRM1NTWMHTuWnJwcybunVCr57LPPyM7ORqVSceutt/Lee++RlZXFvHnzqKqqwufz4XQ6Oe+88xgyZAixWAy9Xo9KpaKnp4dYLMagQYOIRqMsWbKEyZMnU1xcTGlpKfX19bzyyisUFRUxaNAgrFZr7/ik1zk5EAigUqno7OxkzJgxbN26FY1Gg8FgQKvV8uqrrzJixAgSiQThcJhgMCjZoa1WK2lpaXi9XsLhsHRlEK4N+0PfMSH+3/9a//NHCoeFZ2h/fkB9VWBfJWTz+4J9mQYHhKFeiEkllUphNBrRaDTk5+eTk5PDihUrGD16NDabTe5CzjjjDD7++GOpeo7H41x//fU4nU7cbjf3338/8+bNY+LEiXi9Xunr0tPTg1arpbm5mWeffRalUkl3dzdvvPEGS5YsIRAIsHHjRv79739z0kknMWrUKM4991wmTJhAfX09eXl5cpK57LLLpI07mUzyxBNPsG7dOtLS0ggEAuzatUuSjqZSKVwuF8FgkMbGRnJzc6XJ4uKLL8bpdLJz50727NlDTk4OY8aM4YILLiAajfLPf/4To9FIeno6W7du5emnn2b58uUEg0ES8TgWqxW/389LS5ag0+sZPXo0Tz/9NFqtlosvvphwOEx6ejr19fVce+21nHzyyeh0Otrb2znllFOkX8rIkSO58MILWbx4MSqViiVLljBixAhaW1t57733yM3N5YknnuAPf/iDdL7u6+j7Q8ahjm/h1yGcYo1Go4ywUalUONKcsg9OmDAB6NXGjBw5kj/96U+ceOKJpKen09nZSTwe54033qC+vh6Hw8HHH3+M19PFzp07+f3vf09JSQnhcBifz8fll1/OT37yE4YNG0Z7ezsmkwm73U5bWxt///vfpX+KVqtlypQp/Otf/0Kj0VBXV8euXbuIRCKEQiHq6+tpamrC4/HQ3NyM0+lk0KBB1NbWctVVV5FS9JoCJ0yYwMUXX4zNZpP+Nd3d3VgsFgYPGozP52PHjh08//zz/PjHP0atVlNZWUn1nipisRiffvopmzZt4rHHHmPbtm2cccYZlJSU4PV6+fOf/8yFF17I2rVrmThxIitXriQUCmG32znlZ1OlKT4jI4N//etfjB8/XmptKyoq+O1vf4v187Fkt9vp6Ojg0UcfpaSkBLVazebNm2lra+PJJ59EqVRy1FFHceqpp9LT08Nf/vIXXC4Xu3fvZtmyZVitVtatW0ddXR3bt2/n4YcfpqKigjvuuIOf/vSn0u9O+G+1tbXhdruZOHEiJSUlrFmzhnA4TEZGBg6HQ25ELBYLNpsNm81Gfn4+8+fPx263M2nSJCKRCIsXLyYYDHLaaaexdu1axo8fz9lnn43BZMTj8UhtcyAQYMuWLdx9990UFRVRVVWF2Wxm1apV7Ny5U26+PvnkE6LRKLNnz8ZqtdLQ0CCdsvs6pR9oDuivJe1vNjvQ777NNfKwCUN90fcFUoperocUKVAqSCl6w/1SCuTf32t8Hlqags9bISVzjYk2kPgBykYqlUr6CWk0Gmm/7u7ulqp5oSkRpJ3CvygrKwufz4fVaiWRSLB27Vpqamp47bXXeP311+WOxGq1MnfuXLlDGjZsGKNGjaKtrY1du3YxefJkWlpamDJlCvF4nKKiIjIyMrDZbKSlpdHS0sKLL75IS0sLZ555Jhs3bpST1IQJE0ilUmRnZ1NfX49KpcJisapKOc4AACAASURBVLBmzRo6OjoYP3EC6zd8wtatW7n66qvZUbmTto52Bg8ezP/NuY9ly5bx06mnMGrUKD788ENWvvUmOyp3AtDZ2cmIESPw+/0cffTR3HzzzUyfPl1Oms888wyPPPIIOp2ORCIhd/s+n4+//OUvzJgxg6lTp2IymbjgggukeUSr1ZKRkUFlZaU085177rkcf/zxPP744wBMmjSJDRs2UFVVxeTJkzn99NOls2cqlZImhx+6QL/XXNfPHwIOPL51hs+dUJUKEqkkgVBQOhgHQkHqGxtobm6mvb2ddevWUV1dzdixY6XP0PPPP4/D4cBqtXLsscei1+s566yz8Pv9xONxVq1axVVXXcX8+fO58MIL2bFjB9u2bSMvLw+bzYbJZGLHjh20trbS1dXFqaeeKjcceXl5HD1qJF1dXURiUbp9PeiNBvILC1iwYAGJRIKxY8ey9v33qKqqYtasWWzf8Sm79uwmPz+fR+f9lTvvvJOpU6eSk5PD/fffT2dnJ9FoFI1Gg9Vqxe128+ijj+Jyubj00ksJh8NceumlDB48mPPPP59FixYxdtwxTJgwgSuunNXr0KzX0eXt4uVXX8Hn83HDDTfQ1tFOdm4O0y+5mIaGBlavXk1KgQxUWLFiBYMHD2bFihVcd911jB8/njfeeIPc3FyGDBlCe3s76enpUjBUKpWcddZZ/OPJv3PSSSfx+uuvc/nll/Of//xHBlno9Xp8Ph8ulwuNRkNXVxdr167lnnvuobOzE7/fz8yZM/H7/Wi1Wl5//XWuvvpqfD4f0WiUcePGMW3atF6fsNJSRo8eza5duzAYDHg8HhwOBy+9vJTs7GxsNhvr16/nxBNPJCcvF4VKSZIUgVAQv9/PiSdNQqPR8Mwzz2C329m+41Pe/vc7GAwGenp65L/l5eWcfPLJfPbZZ4wePZqcnBzWrVtHQUEB119/PRs2bECpVFJeXk4oFCInJ0dqLU0mE4DU4otN7OEaP0cahywM9VUJf6nfEKm9pMH/pZcfwJGHiE4Si6zJZKK9vZ2//OUv7Ny5k0ceeYRf/vKXeL1eMjMzOfHEE2WOu8bGRjIyMrBaraxYsYIbbriBm2++mUmTJmG1WmlvbycYDPKf//yH+vp6Ro8ezYIFC5gxYwY2mw21Ws2oUaMYNWoUf/rTnwiFQgwfPlxG1eh0Oj799FPy8vJ44oknuOiii2SkjMfjkeYDm81GLBYjNzdXOm6WlJRgtVoZP348a9asob29nREjRvD8889TUlKCx+MhLS2NTZs2yWi4QCDAqaeeytSpU9Hr9SxYsACNRiMdPyORCA6Hg46ODrmTj0Qi0lFcCGIajYbW1la2bdtGKpWisLCQG2+8Eb1ez5/+9CfOPfdcRo8ezZYtW2R0WzweZ9OmTQwaNIh4LMYDDzyAQqGgtraWW2+9lYkTJ/LrX/9aOvgKgXQAhwaxqAiH9FAohMlkwmazEQgEZDTgpEmT6OjoYNSoUaSnp2O1WsnPz6esrIyrrrqKefPmsWfPHlpbW1EoFKSnp6PX65lw/HgcDgfHHnssmzdv5thjj2Xt2rVotVrq6+tJJBJMmjSJ008/nVWrVsloIoVCIU0mYtETZjen08nw4cPp6Ohg8uTJvPjii+Tm5lJWVobVapWOyXV1dbz15puceeaZKBQKTj/9dKxWK6+//jpDhgxh5MiRdHZ2YrfbUavVBAIB5s+fz2mnncYLL7zApZdeKqO1Fi9ezMyZMznhhBN6nYw1Gpqbm2WEZXp6OqWlpVRVVTFixAiWLl1KcXGxdNZ+6aWXmDNnDoWFhahUKjo6Orjnnnv4+9//zrXXXssdd9yB0WjEbrezefNm4vE4zz77LBMnTuSBBx7A5XJxxx13kJaWxtixY0kmk9TU1BAKhcjPz2fw4MGcc845TJgwgWOPPZY333wTpVJJUVGR1KJkZmby1ltvsXTpUl544QXuueceRowYwZ133onH4yGZTMr5RWiq3G4355xzDuXl5WRkZEiTt0ajQafTEY1Gyc3Nxefz8eSTT/L2228zf/58wuEw9fX1KJVKOjs7CYVClJaWotPp+OCDDxgzZowU4k466SR0Oh2ZmZl4PB5SqRRnnnkmnZ2dKJVKPB4PmZmZRKNRSWHQn4JjX9ifmaw/Dva+bwrfaEC/QqFA1Yd7RaVSEYlEMJvN0glONGrfRKaCK0P4k4iMt4KPQKlUytDKvrZ6jUbzBRW+MK+IZxsMBhQKhQzrFFE84vd9o0FEyJ/gUxCh2oKzIxKJ7MXzAr0OwSJsuy+XS/+6AjJE8oeOvtwdOp2OjIwM7rrrLn7/+9/zf7P/KCNItm7dSmdnrw+F2WzG4XBgNpv55z//yebNm7n11lu5//77+fOf/yyjy1KpFKeccgpFRUVUVlZy0UUXUVNTQ0VFBTU1NbzxxhsoFAomTJjAtm3bKC0tpbGxkWQySVtbG0OGDGHhwoXMmDFDqqNFJElDQwPDhg3D7XZz5ZVX8uMf/1iq57u7u/noo4+48eabqKiowG63Sz8QERny6quvcsIJJ2Aymdi2bRvhcJjt27fLcOI9e/YwatQotFotb7zxBo899hgulwvo1aKtWL6ceDyOyWQiHo+z7NVXeXrhQk4++WSee+45Lr74YjZv3kxFRQVTp04lGo1iMploa2tjw4YNnH766XR0dJBKpaioqODNN9/klltu4cEHH+R3v/sdW7duJRqNcvfdd0vBLxqNYjabDyqSZAAHhkajkSHlSqWSvLw8qqur5ULT2dnJ2rVrKSsrY8+ePfh8Pux2OwUFBZSXl0vfkrFjx+JyuRg3bhyJRIIHHniAf//735x3zrl8/PHHnHzyySxatIiTTz6ZeDyO3W6X0VtLlixh9+7d+P1+nn76abZv3y79RjQ6LaWlpVx//fVkZmbS2dmJ0+kkmUzywQcfcNttt1FYWEhXVxfxeJzu7m4p4GzcuJFfnX02u3fvpqWlhXPPPRefz8enn37KsGHDqK2tZezYsWg0GrmYC+fkXbt2MWfOHObPn09mZqY06wqtmUql4pZbbsFgMNDW1sapp56Kw+Hgueee47777pNh6iLqzO/3U1JSQnNzMwAvvvgid955J2VlZVx++eX84Q9/4JlnnkGv1zNo0CDmzp3b62S+dRs+n48zzjiD9vZ2rFardEYePnw406ZNw26309jYSGlpKW1tbVx00UVSC3vWWWdhs9l47LHHpCCxc+dOamtrWbx4sVxvnE4ngFw7hG9kLBajqqqKRCLBJ598QklJCQ6Hg3A4TDweJy0tjT179lBTU8OGDRsoLi6moKCAYDDIJZdcgl6vZ968eTidTi6//HK6u7vxeDxMnz6dTz75BLPZzJgxY1iwYAFPPfUUra2tKJVKdu/ejVar5dZbb6WgoACv1yvXYbFuH4zP0L7MZPBFn6Ejvbn6xtmN+vIJiI7c94OLBhU2cxF6LOzJ0BsK6fF4ZNoPIVCJHarg3AgEAthsNurr6xk7dixer5c9e/aQnZ0tPerVarUMcVYoFHg8HungFg6HMRqNkkdGRHoI5kxBGZBKpQiFQqSnpxMKhdBqtTQ0NJCfny+FKvGs/uRVAqKsHzqEsNmXMExEl6lUKvx+PyqVin/84x+sWrWKeDzOZ599xi233EJbWxtarZYhQ4YwZswYef6MM86gp6dHThgLFy4kkUiQmZnJmjVr+MMf/oDFYsFut3PFFVcwe/Zsfve737F48WJuuOEGTj/9dCZPniz5V4qLi7n77ru5++67mThxIldeeSW33347tbW1zJkzR/KbiIis6upqdu7cybHHHstrr73Ge++9RyqVor29nXA4jFqtpqqqio8//pgZM2awY8cOrrjiCt577z0+++wzsrKy0Gq1MrIjHA4zefJkRo0aRVZWFt3d3SxZsoTq6mrOOOMM6WMhHFs/+ugj1Gq1dKaMRCI8//zzTJ06VXKcLFiwgGQyyU9+8hP8fj9r165l0qRJklxt7ty5GI1GKisrueeee8jIyJDOsaFQSPLMDODQIOYLMZcFg0HpOxSNRsnJyWHq1KlUV1dTWFhIUVERTqcTm82GTqfD4XAQ/9w3LRwO88orr/DMM8+gVCqZNWsWrrR0mpub0Wg00t9ERFYJnq7p06czfvx4XnrpJX71q19xzTXXcNddd9HS0sKT//g7WVlZbN26FYPBQFpaGjU1Nbz//vuccMIJvPTSS7z//vvEYjGqq6vlPevXr6elpYXi4mJGjx6NSqVi4cKFTJgwQVJXPP7441x//fUMHz6cWCzGpk2bmD17Ng0NDezevZs5c+awZs0aLBYLW7ZsYdSoUfzmN7+hsrKSSCTCY489hkKh4LbbbkOn0zF06FAWLFjA+vXr5dgQARWjRo0iMzMTk8nEE088wdChQ6WW+bjjjuM///kP27Ztw2w288ILL9Dd3U1XVxeutHS6urrYtGmTDDqIx+OUlZVxySWX8NOf/pR3331XrgejR49mzJgxbN68mX/+85/85S9/IRgMyvXjH//4B6effroMTvD5fMRiMdxuN+3t7ej1ermmCD6l2tpaotEoXV1dkufJYrEQDofx+/04nU5aWlq46aabmD9/Pm63m4yMDLq6ukilUuTm5tLW1iY52NLS0sjKymLDhg2S0+jMM8/knHPO4d1335Wbw0AggEajIRQKyTVbq9XuRe3wfaLX+MaFIaGZEZoWm82Gz+eTDoKCHKypqQm73U5aWhq1tbXY7XY8Ho8kmxKDORgMEgwGpfpURGLodDqZ9dZoNFJXV0cwGKSsrIyOjg6SySQmk4na2lpGjx5NT08PPT09uFwuDAYDnZ2dmEwmWltbycrKQq1WS06Z9PR0jEaj9JUIBoMyekiEURcVFe3FE9Kf9VdgwGS4N8QuQ4QXKxQK1qxZQ11dHVVVVVx/4w1cccUVOBwO3J5OfjntdLq7u8kryO/tJ04Ho8eOwW63s/KtN3n77bfZULERrVZLKpVi0KBBVO76DJQKovEYGVmZ3H7nHej1el588UU6uzzccdedrF69mtPPmEZTSzM2hx290YA/GKC+sYFYIs7SV16mubWFW267lfzCAtZ99CFnnHUm/5j/FLfddpvk59Hqdfy/559jxsxLpXpfmL2qq6ulCaKoqIjTTz9dhsxmZmbS1dXF8OHDGT9+PF6vl9raWmlGEYRo0WiUFStWsGnTJq677jree+89HA4H6enplJSUEIlEGDt2LG63m6qqKnJyctizZw+pVIqJEyfKKJrrrruOhx56iAkTJlBVVcVTTz3F22+/jcFgQKlUMnv2bHbs2IFOp+O2224jNzeX9vZ2SR4nNKTfp8nwSED4XQnCUUEwKqJ8/H4/q1evluR4Xq+XnTt3MmTIEPLz86WJNRQK4XA4OOGEExg3bhyrVq3CZrPh8XYx9ec/48GHH+LGG2+kraOdnLxcXJkZ7Nmzh3UffYjb7cZkMRNPxJlz/1yuueYa3vvgfS655BI++eQTjjnmGMrKyqirq0Or1fLyyy8za9YsIpEIy5Yt4+STT5ZOtoLTZvDgwfziF7+Qjrd1dXV0dXVx2mmn8f777xMIBJg1axaPPPIIf/vb31iyZAkmk4msrCwikQiFhYVcdtllTJw4kXg8zogRIxg3bhxNTU1SixCJRCTrurAaCC2IwWCgubmZQYMGcc455zBlyhQ++OADtm3bxn333cegQYNwOBwsX76c7OxsrrvuOkmUev/99+PxeHjiiSeIxWL87NSfU1JSwt///nf+Om8etbW1jBw5Eo/HQ2eXB61eR3qGi3Z3BzqDHo1GQ0ZWJiaLGb3RgNXe6zReX92A3emgeFAJKBWc++vz6Onp4bkXnuetd97mtRXL6erq4te//jVWu03yDOXn53PMMccwcuTIvQgpBfFieno6OTk5aLVaPB6P9H3KyMiQpI0ul0tyOXm9XimQCs2k4EOKx+NYLBby8/Pxer3SYqPT6eQ8LVjHv2+b+W+F91pwFEQiEcLhsNTAiA8kQiRbW1slCZaYIGKxGOnp6TKsLxQK4XQ6sVgs1NTUSCIsvV5Pc3MzkUiEIUOGSCGls7MTnU5HIBDAaDRKD3oRtSGka6HxKSoqkmGYer2e7OxsfD6fpA3v6uoC/kvbLlSZRqOR6upqqUIWzMh9GVfhv8no+prifsgQPjF9UwAUFRXR2dnJI488gslkYvXq1axYsYKbb76ZTZs2UVJSwkcffcScOXN46qmnZGqTkpISrrzySiZMmEBRURE1NTV8+umn9PT0AOD3+xk1ahQGg4Fdu3bR0tJCUVERb7/9Nps2beKqq67ilVdeIS0tjYKCAiorK+no6CA9PZ3s7Gzy8/O59tprWbVqlYyOueaaa/jd737HDTfcQEtLC6FQiAsvvJDy8nIMBgO5ubmUlpbS0dHB7t27ZX8wGAxMnjyZlStXSo1APB7n97//fS8xXTKJ0WTi6quvlprGTz75hHfffZe2tjZuvPFGSktLKS0t5Y477uCkk05i27ZtHHXUURQVFXHaaafx2muvsX37dmpra/nRj34k/bO0Wi2jR49m3LhxJJNJgsEgV155Jbm5ub3jMxTiz3/+Mz6fj+7ubn7/+99jMBi4/PLLOeqoo4D/shIPCPSHBhE6LZxUNRoNhYWFADQ0NBAOh3G73aSnp0uiT61Wy8aNG5k2bVrvbl+lIjc3V2oUCgsLWblyJVVVVUydOpUFCxZw1llnsXv3btrb2yktLSUcDlNVVYXFYsHhcEgt/Pnnn88jjzzCAw88gNPp5MYbb+TnP/851113HdnZ2Xg8Hs466yxp3iotLSUvLw+v10tNTQ2BQIBwOIzL5cJisbBz507a2towGAxMnDiRnp4eAoEARUVF/OhHP2L9+vWSGPXss8+W7hE7duzgiSeeoLKyUrpGiMjNzMxMUskk1157LVqtVpKdigi4jz76iFAoREFBAXa7nSVLlrBp0yY++eQTMjIyaG1tJZFISHOxy+Xiuuuuk74x9fX1qNVqJk+ezPvvv8/zzz9PRkYG4XCYd999F4fDIfNqCVOPUqlk9erVkulekCBWVFQQj8fJy8sjNzdXmtsTiQTNzc24XC4mT57MxIkTSUtLY+vWrZjNZjweDzqdjmuuuQaTyUReXh5utxuDwcCyZcvo6ekhLS0Nu90u+4eguwiFQmRmZgK9/EkdHR24XC6sVmtvqpjP/ZJCoRBut5tt27bJb9Ta2iqjSIPBIMOGDSMzM1My74sxf7A+Q98lfOMrsVDNCU1QKpWSIZHr1q1j7NixKJVKurq6JAGc4LkQgzscDlNTUyOJoFpbW2loaKCwsJAtW7ZgMpkwmUySD8Htdkuhy2AwYLVa5SC0WCzk5ubS1NSERqPBYrHw8ccfM2LECMnDIExmWq2WpqYmYrEYDocDjUZDWlqa9Luor68nPT0dgJaWFrKysvD7/XKBF52lv4P596kDHSqEX5jIL5SZmUljYyPnn38+CoVChr3fe++9cnJ94IEHKCsrk7b59PR0Wltb8Xg8krCura0Nr9fL4sWLSU9PJxAIkJeXJ8PkxY7VZDIxdOhQpk+fzvr161Gr1Zx//vkYDAaGDRtGQUGBNHe+/vrrvPTSS4wYMYKrrrqKzs5O5s2bx7333kswGJTCxJgxY+Rk6XA4+Oyzz6iurubmm2/msssuw+v1ypQYYpIxGo0UFxfz9NNPM27cOMLhMCtXrqSgoAClUskHH3zAE088wbRp07j22mslQ+/gwYNZsmQJCxcu5N1332Xq1Kl0dXVhtVrxer0YDAZmzZpFRkYGt9xyC8OHD5cC/NVXX01aWhplZWX88pe/xOfz4ff7QaFg5syZDB48mObmZmw2G36/n+zsbMkgrFarB5yoDwNEtnulUilN+R6PR/rJCXK/qqoqFi9ezMUXX8wHH3xAV1cX48aNw+fzodPpJMN6VlYWLS0tOJ1O6ad2/PHHM2HCBDZt2kQkEmHUqFHY7XYmTJjA8OHDyczM7I1iMhp58803mT59uvRV+3//7/9x0003UVNTA/TyIk2ZMoW2tjYcDofUwu/cuZObb76Z3/72t73UD59r81OpFBaLhfLycpxOJ//4xz9k329paeHqq6/GYDAwc+ZM6Qwdj8f50Y9+xIUXXigjSp1OJ0ajEYPBwJ49e/jNjBlcddVVqNXqXg1vZyelpaX885//ZO7cucycOZOjjjoKj8fDiBEjyMjI4PLLL6eqqoqlS5fS0dFBVlYWgwcPZurUqVKL39nZyeOPP05HRwcWi4WJEycyYcIEjj76aBKJBOvWrWPlypVyvELvJqu7u5vs7GxJO5BIJBgxYoTkMtNoNAwaNIienh6i0Si/+c1vcDgcpKWlMWPGDMLhMAUFBeTn59PS0iLb7uijj6alpYWuri7MZjO7d++W5jwheAr+KYC6ujpisZjkOHv//fdZsmQJ99xzD8FgcC/zmoi0E2zXIoqstbWV9vb2vdKOiPYR3/X7uBlShMPhQ45uv//++1m6dClbtmyRjaNUKtmzZ09vyOjnqnSh6bHZbGzcuJHp06fz4osvkkqluOWWW5g9ezbl5eVyF9DQ0MD69euls7MIq/b5fDQ2NvKHP/yBX//61zzyyCMMGTIEpVLJwoULWblypSSWS0tLo7Ozk/T0dDweD8FgkLvuuovBgwdjtVpZuXIl//73v5kzZ45kdNVqtWRlZdHY2EhWVhaTJk1CoVCwdetWbDabzFEzc+ZMnnvuOW6++WYuuugiTjrpJHw+H2azWTrGiQVDtIvQCg0dOpQdO3bspWr8PnWsg4XIP2Y0GuXgzsrKIhAIEIlEcDqdVFZWMmLECLq7u+nu7qa0tFSG6PZNTNrV1SWZlUVOsi1btpCRkcHgwYOprKyUXEBiMBuNRmKxGE6nUzotBoNB2traJN+L0+kkkUiwevVqysvLSU9Pl4y3gulW2O2NRiPJZBKfzydzBNntdpnKQ6vVYrPZJBFca2srRqNR3ivyJ5lMJhwOB6lUb96xjo4OHA4HLpeL9vZ2ksmkzCMlfAsEe7aIdBN+dPF4XBK4JRIJ0tPTpRNqW1sbBQUFMopEUBXo9XqZiiOVSmE2m+ns7JSRT8IH7ofYZ/cHMe4PdnyLhUbkmFIqlXKR8ng8JBIJ6T+XSqVk39DpdHR3d0ttuxBwBa/V1q1bycjIwOPxMHr0aGpra6XDtNBim81mAFnme++9R3l5OVqtVjI9i2zignTP5/PJ1CFpaWn4/X4cDgednZ309PRgMpkoKCigubkZs9lMfX09er1eRjx1dXVht9ulH4vFYqGlpUXmCBRUGC0tLVKj6nK58Pl8tLS0SE1WXV0dWVlZ2Gw2Ghsbpb+pEAQjkYj0qxIuECaTiUAggNvtpry8nKqqKun/I0LaBRO4RqORvqUZGRloNBr27NmD3W7HaDTKci0WC83NzeTl5cnUPXq9Xj5L5HMTDPsGgwGfzyeJL8WGSUQBGgwGOYe0trZKbY5Go0Gj0eByuWhpaUGn00nnZUH26vV6JX9RX19X4dMoAlREoFJHRwd6vV7mIBPuHeFwWOZuM5vN0iQnhCGhDeubKHZfUPSTLoRpT6fTUVJS8oWk1vvC7NmzWbx4MRUVFd8Yv9m34kAtJl6Fojf31Ntvv927A+rspLCwkD179pCWlgYgO6Db7eaYY47h2Wefpa6ujgkTJrB06VImTZrEmDFj0Gg0fPLJJ0ydOlXmW8rIyECpVMrQ4VAoRGNjIyNHjgSgq6uLhx56SAozIgLi+OOPx+fz4XA4JD+HSPInaNKrq6uZN28ev/rVrzjnnHN4+eWXOfroo9myZQuFhYVUV1dLts6SkhLJRbEvHhL4YQo//SEGl7BBi6zGgovE6/VSXFwsVbQul4v6+npJJJaenk5NTQ0ajYa8vDwSiQR79uyRE01xcTFGo5FwOCzbXvCIaLVaOjo60Ol0ko5/x44dABQUFEifjfb2diKRCJMmTSIUCtHd3Y3RaCQnJ0c6p7rdbpm5W61Wk5eXJyczYaZNS0vD4XDQ0NAgzcD5+fnYbDba2tokQaTYwVVXV0uNp3g3UaZKpcLtdsukkpmZmbS3t5NIJEhLS5O7OpFbSESSxWIxotGoNDcrFAophIXDYQYNGoTH45HkfGJHWFdXR25uLsBAktbDCJEgs2+whfiuYlEXubfEjlxw0IigE5Eq4rjjjmPbtm1kZWVJmgfhzDts2DBaW1vp6enB4XAAyDlZRHIOHz5czoHNzc2kp6fLPt3W1obH4yErK4tEIoHRaKSlpaXXT06rJRAIkJOTI4UE6J3vysrKcLvd0s8yIyODeDxOVVWVnOeFr45Wq5XPF3m1hDlLr9dT9HnePxHO7vV6CYVCuFwuPB6PvMfj8VBeXk5tba1MWutyudi5cyeZmZm4XC7q6uqkpqmpqQmn04nVasXn80khIC8vj0gkIhM4C+fp1tZWXC4XJpNJCooiAbQglezLrO9wOPB4PDKVkGCeF3Naa2srmZmZMnWQ2MhZLBbpJygEke3bt5OXl4fJZKKlpUVyrImcZSKpa0tLi/QZEmtbKBSS5jchsAm/IdHuKpWKzMxM6fMajUZlmhVh4heBQAdDuvhdwjcuDAl7qphAU6kUS5cupaioCJVazaJFi1i3bh0ajYZHH32UtrY2hg4dSiQSYdiwYYwcOZLq6moGDRokB8OsWbN6nbhiMbQ6HS+88AJPPfUUTqdTqvPfeecdcnJy2Lx5s8yavGXLFpLJJEVFRZhMJv74xz/y6aefkkwmefnll3n00Ue54IILehvmc/OF0BoImvvHH3+cnp4eli5dyogRI+js7GTZsmWcffbZbN68mSuvvFLanvdFzy92ViLk/4cMsaj2Vbm63W6ZIqC5uVk6ZZpMJrq7u9HpdJSVlREOh6mrq8Nms5GVlcW2bdvIz8+Xu0AhVAlNSUFBAX6/XzrHa7VaOZGVlpbidrspLS2lBJoEBAAAIABJREFUtbUVgLa2NhKJBBkZGTKCQuwazWYzlZWVlJWV0dnZKW36IsliX/6P7du3U/Q534jgE+m7yw8EAlIYERE+kUhEJpUVi5XY1YudleBFqa2tRaVSYbfbZYSkEH5EvQVXUTAYlAtvX388l8sloy/tdjvJZJLy8nJisZgkawuFQrKc/hPjAL4ehM+g+EbChATIRbWyshKbzYbRaKS7u5v8/Hzcbrf0MRL+cm1tbVJDqVD0JgRtbGyUzvnQ6+MoNIrNzc1SyyEcZX0+H2q1WgrR6enpbNiwgdLSUsrLy+nu7pYCQ0FBgTRPi+S+7e3t0jQmNpbRaFSmwdDr9VKIUigUUsMhIpO6urpkXxaaIqfTSXd3Nx0dHdhsNkkwKjSWgndHCCBOp5P333+fsrIyucGJRqPSjUGn08ncb6FQSCZyFVoKo9G4V6SziPQT7hMlJSUydY+Y43U6neSIErxfsVgMg8FAS0uLzPclNm5CGyjmASF06PV63G43eXl5MuJPaMTsdjvFxcWEQiFaW1vlhk+YuEwmk8xXNmjQILq7u6XfoqiL8M8SQqhCoZDzj1ifBVO1SBqr1Wol+7QY/99HHDoDtWLvo/95peK//kLiqKqq4swzz5RSeXp6OmPGjCEUCrFx40YZsin8ixobG1m5ciU1NTWcddZZzJo1S/LETJs2DZ/PR05OjlQ5dnd309raSl1dHenp6Tz88MPMnDmTcePGsWzZMplBeNasWZLWfPz48dxyyy2S6Ezx/9k78/ioy2v/vyczk9knk0z2nUCCiIKgIFRRXHCt1yqIWtcuttZWRe1GW1v16hVtf1bbau1VqvZir11Ubqu1uNQFFdxAuSAgxADZk0lmMvtktt8fcB6ejGFpe4Eic14vXsmQme98l+d5znk+53M+x2BQxLTLLruME088kfHjx3PnnXfypz/9iVWrVnHDDTdQVFTEwMAAX/jCF5RKp9vtViWIos0guylRI5UqKkANVN1p6Wq/n2YT/SmpUjCZTLjdbqLRKBs3bmTMmDFqxySLqSB3UtlUUFBAZ2enEgaThpfJZFJxhUTbRxYbr9erUBGj0agCINk5SUVPOp1Wpaq9vb1KYDEajVJVVUVnZ6dqcSFBS1FREdlsdsRuVe9O7nQ6lUDi0NAQZrMZj8cDoOBsWYglTSUwNexMLRoM27tpV1ZWqv5FmUxGfb90mdcRAIvFoqB3cWJut5stW7ZQXl5ORUWFkpaQxrZyX0QOQhxE3hixoZEgt6CggPQOpFPGtaTDpKgilz+otzcQNC4Wi1FUVKTUmru6uhTBVwTzRKNLnpPBYMBq3a5qLWkMqTIqKysjmUzS3d2t1inRixEpEDlncdCxWIyWlhYAOjs7ge2NXgFFupUxKhxN6U0mY8/lchEMBpWekCBekgIU5KG/vx+v14vf71fCfuKczWYz5eXl6n7Kd0lwJWr0sB3xP+aYY+jr6yMSidDQ0EAikVDzQdYT6QEnCJjMH+GS6rwnmZOijg87N8ySUpaUuZDZ5Ro9Hg8FBQW0trYqjSBJbUkaHVBIUmlpKYlEQjVGrqmpUaKUIovg8XjU3yW4k7J7q9VKX1+fQrYFnRoeHlbFQNIDT1Brp9OJ3W5X3CS9GTOgNlUyxvY2q5HOZhQp3mw2YzAWkMqkKUinMBXulNuR9VafV/sbfd7nyJDsduT3TZs2MW7cOEWSPuOMMxQJbs6cOTz66KNccMEFjB07Vk3Kmpoa7rrrLr7yla8wPDysBqVMOuF/pFIpent7mTFjBtXV1dxxxx089dRTNDc388tf/pKHHnqIv/zlL2rQCSFu3rx5bNu2jYsuuojDDz+cZcuWkc1mVfqsrq6OYDBIIpFgw4YNtLa2cuKJJ/Lwww8rrZXbbruNeDzOz372M4Uo6R2pJQctFXRks0ydOpXg0BDGHdcSi0bBYIBsFovVSiIe3/76U27K0WezGHaQitPpNJl0GvMOsU2yWdgxCbM7HLGhoIBsJjPiJzDi/wDsDgfRSARg+/GGhzHscOqyG8wVA5PJns1myWYyWG024rEYJrOZVDJJgQQYqdQnzqtAnKNw5XYEvekdDusT7zHs1JySVJ6cwx6Djh33TO5hNpPZOWayWYw7AsNsJkPBDr4PQCqZxGqzqR11OpXa+d5sdvv93n4zPvGVo0lFHNKWzapxZdGQneZx43DsEJhVXItMRo0hYOfYkXu+Y73IZrNk0mkKdgSeRqNxxPgx7AhaZIzI2CPHUenfV7ijDF2fH6YdpdXbP7qzMgp2PX5HvN5xvqP+fYeYrhxLvtNoMqn3yvw2m80kh4fV3/RxO+p17bhfct/1eZ3NZHaun4BlR7WpzAG5LvmMzItUKvWJ+ST3ZMScyHlu8mzknGXTIHNseHiYMWPGqNSgevbasUY831HWE6PRSFJQGcNOvTuDwbBzndzxd/26zGazug+GHZ9xu90Eh4YwCdoeCKj1MJVMqmcga9Qnrl/LdOxN13q5DuOOdV1ScUktW6RvGg7UmrLPg6GCggIF5RUWFnLkkUfywx/+kM7OTmLRKA8//DBnn322gg3nzZtHe3s7RxxxBOFwWKE4V111lSptXLx4sYJen376aerq6rjpppuUSJm0aVi9ahWvvvoqTU1NSqQxEAgAKMLguHHjWLlyJR0dHfzkJz9h1apVamfy0UcfMWXKFEpKSshms3R0dHDxRRex/PXXueuuuzjllFOYM2cOU6dO5fvf/77SQXI6naocWnY4gUBAMfkLCgoY09TE448/jt1uH8FhkShZdHI+7TouI4KOHZNCdqe6GjiMRMt0vSZZuPT0Qu7/CTIiu3LZCYvtKhiCnYu6nJ8E3/r/6SkjPbDRv1O/RjmuOD75/r93NyTXJeelkxx1KF6+MxaLEY1G+frXv87dd99NU1MTwWBwBJognbn1e5K7QOWDoO0mEhvxeByr1Uo4HGZ4eJj58+fzu9/9Do/Ho3hBMq5F0kMqp2Qc6Y4UGPFcRXpCVO9l7AAjPiv/cseUaLHJeMh1QjK3JF0tY0l3ePr8ktf6OMh9n/yfzMXceaOr8+9Jfy13furHl3PVjynjGBgxL/T36uXhKqjUNiK7GuO5lAf9vgixXTg4drudQCBAb28v8+bN4/333we2zzNppzHaGiiWiwjnck6lqEj0lmRMyjiR5y4WCARIpVJcffXV3HPPPTQ2NiqlflkzRnsGufdCP+fdWSaTUQKiclyn08k777zDRRddBKAaAo9GKdmfts+DIaPRqJQsrVYrra2tPPDAA3z00UeYzGa+/e1vc/PNN3PRRRfx0ksvMWfOHEVKLS4uJp1OM2bMGL7xjW+oAOSqL1/Fj275EX/84x/5/e9/rxYkqXg54YQTuO+++7jr7rvp6OjglVdeYcyYMWzcuFHliru6uvjVr37Fl7/8ZXp7e/nKV77Cr3/9a5WX7e/v55133mFwcJBzzjmHYDDIG2+8wflz5zJmzBiGh4d59tlnee211xhOJPjGN76By+VSpaMChwsCJcQ6qe5pa2ujvr5eLUzt7e2KXGgwGFTrhkOJZK2nDIARaQbYOfH09if6wqVPUH3XpqcqZZEUBzXapNZTGPp3ymIkzzV3d5T7/bKQySKV6+x0ZXLdcenfu6fnrzsASSXKMXREQoIbi8VCUVERb61cSUtLi+Jb6Ncr6uufNh2RfWHhcFjpqEnqxmAwsHHDBuUELBaLCr7T6bQqPZdANhcV1F8DKoAQFWMpxdc3Svr4Hy3wlvEg41ecsB5E5AZD+tiH0YMh/Tzlu3SkSa84lHGl/02vThKkVkdlcgMuMf27pFWT/n1CN9CpB3J98rvOk8ldP8T2tDnRr12ekwhgStNkl8uluImyros+ksPhGBGE5R5TAkg5FxkzekAr40B+ypojx43FYurelJaWkkqleOfttxk3bpziTkpaXtbI0QKvXV337kzugWwWRAvq8MMPV/pv8gxzg7BdBcb7yvYLMiRRajAYpKGhgfnz51NSUsKZZ55JV1cXV199tUKPpkyZwrp166iqqgLg448/5qOPPuLtt99m27ZtXHPNNapX08yZM1myZAk33XST4m6kUimef/55SktLOeuss7jjjjuYPn06EyZM4M033ySdTrNt2zYOP/xwbrjhBsLhMC0tLZjNZj7++GN+8IMf8O6779LY2MikSZP4+c9/ztSpU6mtreXZZ5/loosuUqWsp512GhMnTmTp0qX893//t1KwzmazI6QA0um06pVTU1PD4OAgZLMkEglCoRBer3eEsJiU0h4Klrvz1Ce7vpDLT1kgcj+bG0DowYUgbnpazG637xZ129XOR75TJq98h37+ozkLPUiRY8vf/5mgN1e4UzgngEITxAFK4BMKhSguKSEWi5FOpxV3Sbhy+nFzn0HeRpoE2XLPZe6XlZePaK0gKLEETRaLZcQuOBfNyUU/dKRZKi31IFpsNJRBxoQEQPpzFX6dPjb1QB74xFqkv9bPWw+Wcq9LzknGqvy/jtzq82pvxWgF6dGdaTabVeXpEjTm8rckeJHr1+fnaAhNruVuxoTzZTAYlIp7YWGhmlfDw8O43W41x6TqU29pk7t+iMnY0u+5fm7C9dLXITmWjBdAzf9wOEyJ16s4RvIeCdr1sbyr+b+3wZCgcaWlpUpsOXds65tdffzu7wKj/cIZElEoKZ2ura1VhKr6+npeeuklnnvuOb7yla+wevVq/vu//5vf//73dHZ28u6773LqqadSWVlJZWWlEiCbPn061113HQsXLuTGG2/k8ssvV6XL1dXVzJo1i/7+fr761a9uv1CTifPOO4/ly5eTSqX4+OOPOfnkk3njjTd49dVXaW5uZubMmVRWVhIMBkmn05xzzjmKGLtmzRqampo48cQTlS7EE088QWVlJdlMhu9+97t0dHTwox/9iPLyclU9J80CZdJt3rwZl8uFZcdCKZOjuLhYVXXoTWg/7ekIfQeSO/lyr393zkIn9crv+kKoBw06hL6r+5ubhpMFTFAhUXHN/Yx+jrnBVq6jGi01lnuNe3r+ubtd/bVcq8DoEnDL7tTn86kyW0Fv9Weg39PdpcwOZZOxJ4GPNCuNxWL09fWp9j2ibQU7d/wS9MPI5y6v9TEuKIYgIKNx3Xb1WkcfFTdmh8kYy9WM0lGbXSFCOlqa+93673JsmT96+k1PoeXO1V3N99zgSp+Pci3y//o9GA1l0gPK0X6Ohhjr5yHPSb5T+E+SAXC73Uq6YmCH/IaOxuR+f+456ClM/RmOdh25v2ezWQKBgCJYSzWuIDKBQEBVzok/lrUiF30fbc7n3p/RTMZbJBIhk8mowExH5WTdkWPmbnr3l+3zYEgQIavVSmFhIT09PTQ3N/Phhx8S2tFjpbm5mVNOOQW3283999/PokWLGD9+PNFolAcffFCJ8T399NOsXLlSlbmbzWYWLlzIAw88oJCljz/+mOLiYjKZDBUVFYrJPzAwwNFHH82VV15JS0uLKuOUSqCbb76ZWCzG66+/zsqVK/nsZz+LyWRixowZVFRUUFVVxYQJE6ivr6e9vZ10Os2FF17I5MmT+c53vrO9X1ZtLb29vao0VdqHSJomGo1SXV2tUhoul0upJYsehghmwc5u7p9my90N6MEH7GxomxtA5O5G9d1SbrpATIfedxWo6OelH1d3FrnvHQ3e1r8vdyc32q5zV4vKnnZeueiY7iglGNc5J5lMZnufN5+PqqoqVSUiY1GQzF2dUz4QGmlyz0RV3Gq1YrPZCIdCNDQ0EA6HyWQyuFwu5WykgANGPt9dPWsdRckN/PdmfMDOMSdp41xOWO7mQ0eIxHJTRjoSId8x2utcB567489FSveEzuTOJT2lN1qgps9H+YyOIo2Gpu3uO/X7Azu5XRJ0SYAh9AjYLmlRsEPOQsruc68799hybXJuueuIvi7lXof8n16dKuteRUUFgzuEiOWcHQ6HQi53FwDmnuee1oNsNqt6nsnYk+pISRtLRudAt6baL98uF1lQUIDZbKa9vZ0pU6bwzLPPKsnz/v5+7HY7d955J11dXUohtaCgQJVuXn755dTX16u0Un9/v6oaE2GwhQsXEolEVBNWv99PZWUlTqeTl19+mbq67Q0+Kysrqa2txWAwsGjRIlpbW2lqamLKlCk89NBDqiliTU0NXV1dKue5YcMGiouL+eMf/6hafIiI2eDgIF6vV5U0mkwmRZoWFVG/369SNuFwmGQyidPpVBCq3+9Xu0z49DsfgVFloZcdiUzS0RYB3WQHqwc4EhDIZM3lZ8gOe1d8gNHuud47Td6zOy5F7gKrHzc34Mvdhe3uPEYzuU5ZYOV8UqmUIvRns1nlBB0Ox/aKRYuFQCCglKaFLyD3/NMeiP9fmHAzpJGlkGcLd5BjQ6EQw8PDeL1eMpntzZ1F/8lms40Y77tDQ0UXSgIqnVezK9MdtB4IiGP6RLUUn+S1wU6EU1WNaa9zCcSwa+RIvx45v1yUSJ+r+rFy55BctzhXfdwCiqOln4MeJMixc6U99Lmp399dzUVx6LLhkJSd8LMGBwfVxlefo/o6ot8v/fvldwlQcs8zN0jWz1XnK0r5v6TApFhCNJDS6TRut1sdV+6pnir9Z0yXERBpFFEy1/mcejA0Ghl/X9t+U6CWh282mzGZTPT19TF16lQlHlZaWko0GqW7uxubzaZ0HhKJhLqJkydPVlouspuVPkw+n0+1KhCpd5/Pp/pFJZNJmpubSafTVFdX43K52LRp0/amf9ms0lex2WyKYCjd7EV1NZlMUl9fz/DwsGqaJ8GO3W5X1ytcjGQyqQaw7AYlZWYwGEakaqRHDIxk1+/PwXAgTN8h6nlveb03JoJgem5d/k83/Xi5efi9/Q7dUeTuZHLPd3/DvLnfJ8hQ7kITiUQwFxYSCARUY2GZV3J9h0qa9v/CxAnJ/I5Go2SzWaU6LvdXHKWsM7lBx54sd9zt7Wdz07DiDGW86H/Xx4n8PXec66/13/eEHMmc0wn7uTbaOe3ORjtHWW/35ji7uva9PQeZWzonsb+/n4KCnW1VRDkcRq5VEhTpBHudY6unFGUDl8ls1+2RlJPMcQmQ5Z8cQw+M5L4Hg0E1/4XSYTKZlO6YKH9L9aHcU7mWZDKpvlOuRQIoo9GoxC/1YMpgMCi+UCKRUACHcDfl3unPf3+vPfs8GMqNrPUKGhm0EsHqEbHOmN9ddC75TafTSSKRwLlD10OgOYnQJbhIJpMj+j8JXC3noO9M9HymnLPkeUeL0vVrFrRDXutpnlwEZLT0i36/8pa3f9RGC2j0sSgNHnMRrHwwtHeWv7+HtunoWy7XRXxI7j8Y6cskqEkkEqpXopTdS8Nwi8WiWmT4fD5cLpfSr5MsSCgUUv7N4/FsT82NElTkjk/xl4KwSRm8+NKhoSEqKioUsBGLxZQkTF9fn9pQCe9IkE+pSpP7JD9zYwD9Xh5I22/tOEaDStPp9Ig8pR5g6PoPuVCvfmMlehY0x2w2q5QU7CxL1cupYacYpF5JASiVbHWDdCE6dpaN5l6THrTo+fbRJoA+GHRS5Wj3Lr9Y5u2fNT21kLsw6zu/0XhM+fG3Z8vf30PX9BSXIBviM/RUWDa7XbRwtHSf+C8YSRuQKsV4PP4JiRpBiKTVUG9vL+Xl5YpuIvILuWnJ0can/K4jTBIUGY1GqqqqVE844b4ZDNt7KEpDX+FGBYNBgsGgCqRGG9/69+s+fjRe1v60/cZY0gOY0QiAo0Wvu+JU6DdQ/l+ia8nJShCkQ53yoIXIpUetelAigYwEPvI5GeSwM9+cC0Hr567/1P+WiwjpgyL3WAc6Ws7bp8dGW5hyd265782Pv723/P099Cx3Hdc3/6M5+NFMfI2ky6Q1k8FgUDpE0kNOWpdYLBb8fr8qFrLb7UQiEdUuSM+s6OeaawaDYUQpfTKZVBVwolMmGRKLxUJnZ6dqUCv0k3R6ewNpQYtisZiSlMjNbIyWBRnt9YGw/YIM6ZZ7M3SV1dxoEXYiMPrn9MEmD1uiaL3EUd6vf15QIJ1AK+co5yIwoXB3dMJgLtyXe125172rh57LF8idOKMFSHnL299ro42r0WxX6dhPO2ftn7X8/T20TdB9vQBkNMtNB42WKdGPJ75IuD4i1WC1WlURkMvlorCwkNbWVurr6xkYGFD9vcQX5qaicsennK9OsBcfWVBQQElJCdu2bcPpdFJUVKSkYILBoHpfaWmpavYaCoWwWCyfmBej/b4n37a3weT/le03zhB8Mm8uD0sIxXq6TC8j3RXUJ6YPIF1jRmfn64GP/n9CbNSJWzonaLRBrueG9fPIRXpyrzt3EOyKN5A7UfKWt3/UcsfXroL23M+M9tm8fdLy9/fQttGevZ49GOELDIZPrP2wcyMvXCG9kk6a1waDQYaGhnj++ee5+OKLKSkpIR6P09/fr3T7qqqqGBgYwGQyqdRaLp1jtM25rjpeUFCgpGykyOjll1+mo6ODsrIyhUBJ0ZIQpa1WK8FgkCuvvFKRqHW6yWjB367G/oGaE/slTZabqxwtSsxFUvRIebTgQI4jA08v8xwtotTLSPUgS0eO9OBHyGl62bYeNeuf1c9NH+R7etj5hTBvB9p2h1xCfoz+s5a/v59u21WGYNTnuovAWEcH5fNSsWW321Vrqr6+PlasWEEymeTss8/mrrvu4txzz+XYY49VFYySvpKqtT2NL/l+8WVSfSqZlcrKSo488kjGjx+P3W5X1d8NDQ10d3cTCoV47rnnuPLKK5WMRzAYxO12k0gkPnFdn7wlB54rJLbfVY70oANGNqIbLZDQVUTlPfI5HUaUBym6BTraIykvQaDk+3M1KjKZjKpA0+FPnackQZRO8NbPb3eDTw+ecpGuXb0/b3n7Z2w01HFvxtveivod6pa/v4e26RvsXVU+j7Zhzk2LSSm86FBFo1HcbjdOp5MNGzbQ0tLCc889x/z58wFobW1ly5YtjBkzhoKCAiZMmEB7ezvDw8M4nU4ikQjwSbmN0bIq4ouTySRWq1WhUwIgtLS04Pf7ee+993C5XFRVVbF27VrOO+88VqxYQSAQYPz48RQXFxOJRD4BOuTeL/3nv5Ltl2BI10rQSxAFadHVceUGisAYbO+pYrPZFPTndDqVFkJhYaEq9ZOASBfykocixxIoEkYS1+LxuNI/EoK1y+Uik8koAUan00kqlVIkt90J94nphDr9fuQKlemW3zXmbX/Y3qRp8mPwH7f8/f3022g0DN2/yd8zmYxKk+lCkPJTNvSiYm6xWFT3gqeffprjjjuO++67jxUrVuD1evnZz37GhRdeqPxed3e3Op74QwmIdmWj8ZjEt4lPlJL7zs5Ofvvb3zJnzhxaW1u57bbbOOWUUwgGg3g8HoqKiohGo8rX7qnv42gB4oG2A87e01VVBdkRkpbcWJvNxuLFi7njjjtwu9385Cc/4amnnsJmsxEIBKioqCAej6vSwwULFqgeZNJX7MUXX2TFihW88sordHR0YDAY+J//+R9uueUWvvCFL3DZZZcRDoeJRqNKEVu0i/SyfIncdQ2FvOUtb3nLW97+XpPyc50v6/f7yWQy2Gw2+vv7+fOf/0xFRQWwXTB18+bNvPDCC7jdbr761a+qbIgoixsMBsLhsCJT786kgk0XHJagpqioSBGjhSj9+c9/nvPOOw+bzaaaz2YyGfx+/wjxSR10OFjswDYDgU+gQCaTCZ/PRza7XWG6tbWVadOm8eyzz3LTTTcRj8dpaGigs7MTn8/HypUrefPNNznjjDOwWq20t7fz8ccfU1tbS19fH6tWreK//uu/KC4uxuv1YjKZiEQi1NbWqm7S8+bN44knnuA73/kObrebmpoa/vM//xPfjsZ611xzDUcffbRCiQRCtFqtI7oO5y1vectb3vK2tyal8IKOiG8RpGXdunUcf/zx1NfXA9t7nP3yl7/km9/8JieccAKBQICf/vSnXHvttUpNWroniNbQ7kzX4ZPMjM1mU4iVlPlLY+e33npLHdtkMhEOh1VDWmmOK9dzsNkBD4YkKhaFaJvNRigUwuFw4HA4GDNmDA899BBtbW1MmjQJh8NBKBSiubmZRCLBI488wg9+8AOKiooYGhpi6dKlTJ06leuvv57DDjuMsWPHcsEFF3DuuecSDocJh8McddRR9PT0kE6nOeqoo8hkMnzpS18im82yaNEiFi5cSCqVoqysjEgkQlNTExaLhYGBAaX7IOWOB7q5XN7ylre85e3gtHA4rNJkkk6TxqUDAwOsWbOGI488kvb2dgDuvfdeZs+ezSmnnILdbmf69Ok899xzdHR04HQ6MRqNWK3WvU49SYNUSa8BqhXW4OAgBoOByspKfD4fb775JmeddZYSlgyHwxQXF6umtIODg5SUlACoxuR/b9ujA2n/Ep5chJqEq+PxeEgkEvT19REMBlmyZAmRcBiDwaB6lYXDYe655x6+9KUv0dLSQnd3N4lEguXLl7NgwQJSqRTf/va32bBhA88++6xCgdavX88tt9zC8PAwPT09WCwW7r33Xh5++GF6eno47rjjMBqN/O53v2Px4sXY7XZ6enro7e2lpKSEcDiMxWJRwlf5ZpZ5y1ve8pa3f8QkWBAekejahcNhGhoaOPfcc2loaOCll17CYrHw2c9+losvvpju7m4eeOABzjrrLP7zP/9THUsKexKJhGpVtafvl6ovKQ6KRqOq7ZTT6SQajZJKpaipqWH27NkKLZLvs1gseDweVaIfDAaxWCwHVSAE/wKcIdjJqBc4LhKJkEgkiEQiLF26lOOOOw7TjiZw2ez2btu/+MUvmDBhAmeeeSZNTU0YDNuVNK+66iq6u7uJx+OsX7+ejo4OiouLqaurw+Px8JvHHmPLli1UVVVRVVWF0Wjk/PPPZ9OmTfzqV78iGAzS3d3N66+/zlNPPcUjjzxCJBKhoqICh8OB2+2moKBAqXPmLW+K07LLAAAgAElEQVR5y1ve8vaPmrSGikajbN68GbPZTEVFBQMDA6xevZrvfe97/OEPfyC8o/fYa6+9xttvv80777xDW1sbsVhMKVEbjUZSqRR2u53h4eE9frdO+JZWVJLm8ng8JJNJIpEIZ5xxBr/85S9xu914vV4uueQSgsEga9aswel0MjAwwPDwMNFoVHGPRmuW/a9sBxwZkuan0r1Wmr95PB6cTic1NTV85jOf4f7772fLli00NTWxdetWPve5zzF37lxisRjvvvsuXq+XjRs30tPTQzKZpK2tjQ0bNmAwbO+WW1VVRVNTEw6nUwUz0WiUSCTCFVdcwRe/+EU+//nPq8j6vPPOo7i4mK1bt1JeXq6OWVFRoVJ6epfdvOUtb3nLW97+XrNarYRCIex2O0cddRQDAwN0dHRQVVVFdXU1F198MZWVlXwwbx7PPPMMFouFQCDAWWedxdSpU8lms7jdbkVilgppqVDbnYm8jLSykpSZVHhLEZLNZmPWrFlKz6irq4v333+f9evXM2nSJFXlLYBGIpEgmUweVP7xgAdDEkEmEgkMBgNDQ0MqugU49thjKSgowG638/777/P9738fi8XCWWedRUNDA36/n8bGRgYGBjjxxBOpqKhg06ZNTJo0iVmzZuH3+1m0aBFr164lFotxxhlnYLFYCAaDGI1G+vr6ePXVVzGZTEydOhWXy8X//M//4Pf7GTduHFVVVbhcLvx+Pw0NDcRiMVVZprfqyFve8pa3vOXt7zGpABPKRV9fH+FwmLKyMrLZLBMnTqSwsJCGhgbsdjunnnoqgUCAuro6DAYDPp+PqqoqVqxYwZQpU/D7/YpzlNs7czSTv4u/lbSZ8GFFj29oaIjBwUFVuV1aWspFF13EnDlzqK6uJhqN4vP5KCoqUoCC3svzYLADHgxJftNkMpHNZrHb7aqsPRKJUFpait/vJxKJUFZWxkMPPcTLL79MYWEhHR0dZDIZXnzxRa655hrWrl3LYYcdxk9+8hOOO+44nnvuOWbMmMHZZ5/NNddcQygUIpFI4PF4VJl8Op3mL3/5C9dccw2zjj8eo8mEzWYjFovx2muvEYvFuP/++znjjDMIh8NKuFHvU3Yom0jJZ7NZRcaTCSC7FGmRIq1XZOLJrkFEL4UcL1V6IrVgNpsxm82qXFT+T9A5h8NBMBjEZrORTqcxmUwjxhQwoomviKNJOau8T65FAtzRRMMONZNnp4uW6m1vdAVeeW7Dw8MjCgvkmQAjdFbk/otqrr6T1UVJRS9MENl4PK74EALzSwsCm81GOBxWmmAGg0FVq8oYFA0VOb6MSb1voclkUqr2ecvbvjKhfcRiMdXWAravV8FgkJKSEmw2G62trZSXlytNI7/fj9frxeVy0dvby6RJk+jq6lKIkDRK3ZuqLgEfTCYTwWAQl8uF0+lUJf4mkwmr1YrD4VBpNFGqtlgsDA0NkUgkKC0tJZPJKAHJg01+5oAHQ7ogYzqdVotPJBIZQabOZjKcdNJJhHcQqePxOMPDw3R2dvLtb3+buro6jj32WH7xi19w5plnMmnSJJ5++mna2trYuHEjL7zwgnKIjY2NVFVVAdDQ0MBtt93G8PAw761aRVFRES+//DI///nPefzxx4lEItTX1ytESHfC+WAI5XyMRqPSuoDt1QQGg0FpYAwPD6u+NzU1NSQSCbq7u6mtrSUWi9Hb26sa/FVWVrJ27VrKyspoampi5cqVjBs3DpfLpUTBJMjKZrNK7yIQCKhdkcvloqenB4fDoRTJi4uL1aIjSqmFhYUqAJMgWIJdi8WyV3n3T7NJYCOBkKCiov8lDRuFN2CxWCguLmZwcJCCggIVqOrBi9lsZmhoCJfLRTKZVEGuBD7BYJDq6mrS6TT9/f2YTCY8Ho9KAzidTmD7GpFKpSgtLaWvr0+db11dHZFIBL/fT1lZGQUFBUSjURwOh1pXysvL1bnrYrBynbKo56tF87YvTYIO4fjITwk0vvCFL1BUVEQwGMRg2N7Fvre3l4aGBiKRCF1dXRx33HFcc801Kt0la6OeYdmVyRotgo0AgUAAh8OBxWLBarWSSCRIJBI89NBDTJgwgZNOOonHHntMCT4mk0nsdjunnHIKXq93RMP0PDL0d5j+EPQye8k3dnV1EQwGaW5pobOzkyOPPJLJkydz77338vTTT1NTU8O9997LCSecwNq1a0kmk5SUlDB+/HguvfRSBgYGKCoqwufzKbXMgYEBAEpKShRCJJHt0NAQmUyGadOmYTAYlLM3GAxqEdbRjkM9IBK1U+F+yS4iGo3i9/upqalRE85isVBYWMjGjRsV7LtlyxYaGxvVvbXZbKxZs0Z1Zt6wYQMzZ86kra2N4uJiUqkU/f39lJWV8eabbzJz5kzC4TCFhYWUlpYSi8VIJBKEw2GqqqrIZDL09/fjdrsZGBjA7/dTVFSkdjiFhYVUV1cTDAaJRCIqIDMajQSDQbVTO1QtV6VWgoNMJqME40SGX4KHvr4+XC4XdrudaDSqqmSCwSDRaJSKigrKy8sJhUI4nU7sdjtPPfUUDQ0NTJgwgaqqKlpbW4lGoxx++OG0t7fT29tLMpmkuLiYgYEBFYy53W46OztpampSqfbOzk7C4TDl5eWqwaTBYKCvr4+6ujri8bia82azGYfDMWIzJkiW1WrdozPJW97+GZPNonBb29raqKurI5PJ4PP5WLx4Mb29vQQCAf7rv/6LyZMn4/F4MBqNTJgwAYPBQHNzs9rEhUIhhaQnEok9ItuClAqyb7fb1abH5/NRXl5OJpPhvvvuw+v1cuKJJ+JyuTCbzYRCIUpKSpS2kNPpVJ0adteW5l/VDngwJKkIvXWG7CLlwbhcLn75y18qscXm5mZuv/12mpqa6OjooK6ujqGhIerq6pg/f77aAXo8Hux2O2VlZarMLxgMYrfbcTqduFwutVM1GAxEo1EsFgtjx47F4XBQVFRELBbDarUqVGl4eFjpLOQXyp0KpjIBRati9erVavfQ2dmpJOYLCgpwu920trZy8skns2DBArq6umhsbOThhx/mT3/6E48++ijJZJKNGzfy+9//nvHjx1NVVUUgEKChoYFsNstbb73F6tWrOe644xgaGqKrq4u2tjZqamrUTufUU09VaR0Au91OKBTisssu44c//CG//vWvueyyyzjyyCPp7++nrq5OBecy0eV6DlWTdLAgoaIwK4tnQUEBXV1drFu3jmXLltHe3q4E48xmM319fTidTrxeL+Xl5dx0002YzWY++ugjmpqa1PuXLl3K5ZdfTiAQIBQKjQim3G43Tz/9NBUVFZxyyim88847GAw7u20nEgm2bt1KS0uLQggPP/xwurq6WLVqFStWrODqq6/mm9/8Jvfccw+JRILq6mrcbjexWEwVU8jaI2nTWCx20JUH5+3gMtlAiNhiS0sLPp8Pr9dLZWUloVCIb33rW8ydO5dXX32VkpISnnrqKcWNDYfDqou9UA1EeHFvRIGFiqC3B5FxX1NTg9Fo5PHHH6eqqopZs2bx2GOPceGFFzJ//nzKy8sZGhoim80qmoIgvMlkMk+g/kdM5x3o8JoubjhmzBil72MwGKivr1eITVdXl0qvCPowMDCg+rMUFhbidrspLCzEarUqGK+qqopsNqsWXz1nW1lZqRrmRaNRAJU6kR4uuR2HD0WTUkpxTC6XC6PRqJRJv/jFL6qyz4GBAQoKChgaGsJgMPDb3/5WBS6xWAy/38/JJ5+sHGRlZSWDg4MAajy8/fbbTJgwgVQqRUlJCdFoFJPJxObNm3E4HHR3d9Pf38/pp5+u0Knrr7+em2++meLiYt59910aGxuJRqMcccQRLF26lGw2yxFHHEE6nVYBrsvlIhgMHvLOUOajzFHZtEjQADuh9vXr1/PTn/6UcDisNg0i2LZ+/XqWLl2qxomkuABVPSrcg1gsRn9/PzNnzlTlxg6HQz0Tt9vN5s2b8fv9qk1AeXk59fX1PPPMM9x///3ceOONHH300bz33nsUFxcTCASoqalh/fr1pNNpioqKVAqvrKxMEVZlw2MwGPZKpyVveftnTG9Zkc1mGRgYYGhoCLPZrMZmfX09RxxxBA0NDYwbN47x48eTTqc59dRTufHGG5XOXmlpqepYn0wmVS/P3Zmk1eT7dVACtrcLmTBhAmPGjGHJkiVEo1E++OADOjs7MZvNBAIBrFYrbrebZDLJvHnzPsEZPFjsX+KMczvZChM+GAyqaDUejyuCZCaTIRwOK1Z9IpFgaGiI/v5+7HY7fX19lJSUKFg9kUjQ29tLNBrF5XJhtVoZGhpSmkHy4Lq7u5WDLS0tVYiGBGCyUMqAcblcioh5qJqQ9AQpE3FKgVJfffVVFt15J+bCQpqamlSPnauvvpr29nYlLtbR0cFTTz1FV1cXt99+O8cffzxf//rXKSoq4u233+aMM86gp6eHY445hltuuYU33niDoaEh1qxZw1VXXcXcuXOV6qkEsSUlJVgsFm644Qa+/e1vc//99/Ob3/yGWbNm0dfXx3/8x3/w2GOPcf/993PllVcybdo0JSiWyWT2moD4aTYd7hZUSIIi6T9kt9uVfMWyZctYtGiRCoTGjx9PMBjkhBNOoLm5GbPZzNatW2lvb+emm26ipaWFSCTC3/72N6LRKI8//jher5e//OUvLFu2DJvNxqOPPsrq1aupq6tj0qRJnHvuuZx11ll4PB6CwSCxWAyXy8XatWs55phjuPDCC1myZAlGo5GHH3qIRXfdxfPPP89bb72F1+tVROlp06bh9XqVE5L0mJCnD/Vnn7d9b4KwiuBwaWkpgOK29vT0EI/HeeCBB7BYLLz88sukUikymQyPP/44xxxzDD6fj+LiYkUHgO0+VFCi3ZkUQ+j8HpfLRSwWw+fz4fF4mDhxIg888ADPPPMML7zwAu+99x5btmwhGo3S29tLKBRi+vTpVFZWqkzPwTh/DngwpHdoF/EnWZRisRiNjY0MDg4Sj8eprq6mra2NsrIyBgcHKS4uJhgMqvJ8aZUhnBXpmRKPx6msrMRgMCila4fDoQIZqVARsrbOIZDARyTOAVWtFIlEDioYcF+YTLpIJEI2m6WkpESlScLhMFdccQVnn302W7Zs4YknnmDx4sVs2rSJzs5OxowZA8DWrVtZuXIlp556KieddBLZbJZly5YRDofp6enhscceIxgMcs4559DR0cHll1+Oz+fj8MMPZ9KkSfzmN7+ht7eXVCpFUVGRapsyd+5c5s2bx2c+8xmefPJJnnzySSXP4HA4IJvlsMMO484778TlcuFwOEgmkypAlrFyKJvefVuI5TI3kskkqVSKVCpFKBRiaGiIK664gtmzZ9Pa2spzzz3HLbfcQmFhIZs3b1ZBUnl5OYcddhgXXHABc+fOpbu7m1WrVvGNb3yDuro62tvb+eMf/oDZbGbcuHF8/vOfZ/Xq1VxwwQU4HA4WLVqkNiZS4RKPx/nZz36GzWbjvPPOY+rUqfziF7/A5XYzY8YM3n//fWbPns1VV11FJBJhzJgxWK1Went7cTgcqpWBcKHEiRzqzz9v+9aENJ1KpbBarWzbto3GxkYikQi9vb309/fz/e9/XxUTPPbYY3z961+noaGBeDyO3+8Htvsk6XMmRQF72zdTqCCFhYXE43GV/q6pqSGVSvHrX/+anp4exo0bR2dnJ/X19YwfPx6n08kzzzxDX18fc+bMoaqqSvnjTCYzoor0YLADfqaSq5SIUio77HY78XicgYEBCgsLCYfDSogKtiMSZrOZ7u5ujjjiCHp6eohGo1itVgwGA0VFRQwODqpy6lAopEqyZUcrVTEFBQWqvNFisahqNbvdjsvlUj1aBFIUx3Cop8hgZ2AoWlCRSESpkRYXF7N69WoefPBB4vE4BoOB888/n7KyMk466SQAvF4vGzZsYMmSJVx99dVkMhk+/vhjJk2aRDQapbm5mRNOOIFHH32UmTNnKkcszXgBZs6cSVNTE5s2bSIejzNt2jSy2Sxer5eBgQHC4TCrV69m/fr1zJkzR6mKV1ZVcdtttxEIBFiyZAnxeByr1Uomk1E6Gwfb7ub/2vRNSjKZVM/aZrPh8XjUHBAk8L333uOuu+7C4XDg9/v53ve+h8lk4nOf+5xa9EOhEOvWrVPIXSgUoqGhga6uLsaOHYvH48Gyg2PW2tpKYWEhGzZswO/309zczBe/+EVKSkq4++67mTNnDieeeCIffPCBQo17e3vp6+tTfLZbb72V8vJyli9fTn9/P1OnTuXss8+mrKwMl8ulkGZRsYedXKlD/fnnbd+azrkcHh6mqqqKnp4evF4vPT09/PjHP1btOaQ9xs9//nM2bdqExWKhsrISo9HI7bffrlLXeoXknkyKG4S3lEqlcDqdJBIJ+vv7MRgM1NbWcvzxx/PDH/6QsWPHKh/Y29tLW1uboqGIr5Yg7GBrV7XPvbkgP7qmizwo2XEKOTOdTiu0RlfAzGazlJaWUlBQQCKRYNu2bQq9EZ2FwcFBpR8i4o12u51kMklRURGFhYUKEZIycP3BDQwMYDQaCQQCikSmO0OpMpGdos5rkusSkSupRjoUTHYA+k7E7XYrQvqUKVO45557WLBgATabjYaGBs455xwaGxvp7+9naGgIq9XKlVdeSVFREQsXLuTFF1+kvr6e6upqwuEw8+fPZ+rUqdxxxx24XC5effVVKisraWtr4+qrr1YE6Pb2djo7O2lra8NqtSpSYWtrK9/73ve49tprKSgo4LTTTuPf//3fGRwc5IYbbuCOO+74RO5eAoBD3fSqycLCQsXbk2osQQBFwv+YY47h/vvv56tf/Soej4eqqipmzpyJzWbDbDbjdDpJJpPU1NTQ19eHwWDg1Vdf5eKLL+bXv/41f/3rXxUqk06nqaio4JFHHmHevHls27aN//f//h+FhYW0tbUpzbDXX3+dmTNnql3x6tWr+fGPf8wNN9xAOp3mvvvu4zOf+QzTpk3jhz/8IZdeeimNjY2fCHpdLpd67oKC5S1v+9J0/yF+y+VyKeHFn/zkJ9x7772ceOKJVFZWcsYZZ3DTTTdhMpm47777eOSRR7jvvvtUYQqgNix7E4jo/k38YigUUig/wOzZs5V8hoASw8PDFBUVUVJSMgJVNZlMI3TnDibbL8iQjqDkQu7xeByXy0UkEsFmsynyM2zfbfb396s0lzg32U0WFhZSVlZGX18fNpsNq9Wq+APJZJL+/n4qKyuJRCIUFxcTDoeJRCKYTCb8fj/FxcUUFRXR0dGhyhVLS0sxGo2qkk1I3HpaTQhidrtdKVkLqiUOVAKlTzt6JA5DJp7JZFI6FSaTidbWVgYGBvD5fLhcLpqbm5VmRm1trRLWPP300wkEAlx22WUkEglVpmk0GolGo1x99dV0dXURiUS47777+I//+A8++ugjLrzwQp599lmCwSClpaW43W5efvll2tvb+dznPkd5eTlr165l0qRJVFZWYrfbeeKJJ3jppZcYTiS48847cbvdLFiwgIkTJ+L3+1WFoQgBHsqmc4b0naYgo8PDw6q0FuC9995TPJ6ysjIaGhqUSBygGh3LJujuu+/G4/Fw/vnnc+yxx3LDDTfw5S9/mUQ8jsPh4N133yWTyXDYYYdxzDHH0N3dzZIlSzj77LPVs3rsscdIp9N89rOfJRKJ8OKLL/KVr3yFZDJJJpNh4cKFwHZO4K233kp1dTXz58/nyCOPHFEtl0gkRgiH5qUz8ravTeQqAoEARUVFCqGUYCiRSBAMBpk4cSIej4c//OEP/PjHP+aII47g9ddfZ9OmTZx22mlKKkTkIOT3vU2VSfGAtAaR3ptmsxm73a4oKG63G5/Pp/iZkhYrKSkhHo8rzbCD0e/t8zOWyFd+19EUqdgIh8Oqaqy3t1dVfIlWjNvtZtu2bUSjUQYGBigtLaWhoYGhoSG2bdtGZWUlbrdbkXf7+vpIp9OUlZUpbaE1a9bQ2NioNHGqqqpIJBL09PRQW1tLOp1WlWOJRIKBgQFSqZTqXxaJRJTasdFoVMJxsuOV6xNyG3BQDoi/18R5SPpRxMIKCgro7++nu7ub9vZ2hoeHmTp1qhI+3Lp1q6oU83q9RCIRVq1axcqVKxk7dqzSzpB7GIvFaG5uxu12s3DhQjV+HA4Hv/3tb7nooosoLi6msLCQK664gr/97W98/PHHfPjhhyNScD09Pdx9991cd911VNfUcOuttyrF8s2bN6vFSTSIDnUTyF1SRjqim8lklNaPiLRJ4BuJRCgpKVEk9HA4PEJHTEQwzzrrLGbNmkVZWRlWq5XbbruNuXPnwo5WA5WVlVxwwQWk02nlMLZt28aYMWMoKyvD4XBw44038pvf/IZoNMrzzz/PsmXLVKVYfX09V155JZdccgm1tbUsXryYW265hdPmnEYikaC1tRW/309hYaHSPJLrPRTmb94OvKXTaYWYioJ0eXk5Pp+PP//5z9x99908/PDDalO4fPlyHnjgAUpKSnjnnXd49913MZvNRKNRtWEX7tueTFApEcZNpVKKTuJyubDZbPT09Kgqtw8//FAh9n/5y19YvHgxdrud3t5ehoeHcblc+/p27TPbL8iQjgYBIxZW0TmQ6p3CwkJcLheBQIBgMIjP5+Ooo45SrTTS6TShUIjBwUHGjBlDMBhUgmylpaVKxCoQCNDU1ERvby/V1dUce+yxrFixQgVOXV1dSstEKsskaIvFYpSXl6touaGhgWQyqZrA2mw2+vv7qa2tVQGA7CL1dgJ7m7c9mE10XiTvrIvwxWIxBgcHVbrT6/XS2dmpCNZC+lu3bh2/+tWv2LRpEzfccAPHHnsspaWlZLNZuru7yWazNDQ0EAgEGBgY4Mwzz2TZsmU4nU66u7u55JJL8Hq9DA4Oks1mOfLII/nMZz6j5BJmzZrF+PHjlX7Gz372M3p7e+nq7OSRRx5h8+bNnH766Vx++eVK/fVgU0/dVyZzN5c7oyOgAD6fj61btxIMBtUcqampUUR0EY4TKL63t5fe3l7+7d/+DYPBQE9PD2VlZdTW1rJ8+XIlf1FdXU1xcTH/+7//i91uZ/ny5Vx22WWUl5djs9kIBAIce+yxzJ49WyHIV111FbNnz2bdunV0dnbyu9/9jv7+fvr7+5kzZw4tLS3Mnz+fSZMm0dzcjMFgwO/3KzkIQYv2NtWQt7z9oyZihaFQSFEsgsEgmUyG0tJSLr30UiZPnkw4HOaEE05QFc6bNm3C6XTy7//+7/h8Ptra2hg3bpwK7GUTsqc1THycoOF2u13NPeHc2mw2pk+fzuWXX87EiRPp7u7GZrNxwQUXkMlkOO2005RchQjgCnH6YJo/+zwY0lNHsuuWfKLoywjRKh6PK6Kz1WrF4/FQXFzMhg0b8Hg8quzZ6XTy3nvvkUqlGBoaUgqz27ZtU8HQ9OnTWbt2LU1NTaxfvx6LxcKMGTMYHBxUu9JIJILT6aSvr08t2uXl5eqcpE9aT08PW7ZsYcaMGYqHVFtbq/RyJPDRESLhSH3aYXZJFQqCMDw8jM/nI5vN0tzcTGNjI0ajkZ6eHtWV2el08v7772MymbBYLJSUlHDuuedSV1dHZWUlQ0NDCoqtq6sjFAphsViIRqPU19fj9/ux2WwsX76cr33ta0ydOpU1a9bw7LPPcu2119LV1cV1112H3+/H4XDwzW9+czthurKSoqIiZs2axUknnYTL5aKzsxOv14vFYiESiah8t/DTDvU0megCAYpLM1o62OVyMWHCBMrLy1WX6+rqalVxNjw8THNzM8lkEofDoVLPcn8Fhd20aROXXHIJN954I9OmTaOtrQ2Px4PVamXz5s1cf/31CkEyGAw0NjZSWVnJ9ddfj8lkorq6mqamJgYHB7eTPZNJvve9732Cr+j1elUQJg2XZREXQUdBPfOWt31lss7YbDYlVOh0OrFYLPT19WE0GlmxYgUWi4XDDjsMgHfffZf3339f8WUBZsyYQVtbm+LSymZzTyaBvyhW9/T0YLPZVBsjj8dDNBplzZo1XHPNNYwdO5Y5p87h/gfup7a2lgXXX8+mzZvVubtcLkKhkKJPHEy8uwMy03WYXZyP8Ajq6uqwWq0qkGltbaWkpITy8nLWrVuHzWbjiSee4Fvf+hYOh4OhQIACo5FMOo1xx8MXDsiFF15Ie3s7S5Ys4bTTTsPhcPDyyy+zceNGLrroIm699VYuvPBCzj33XAYGBjCZTPz0pz/F6/Uybdo0mpqaGDduHC+99BJ/+tOfOOGEE+jt7VXy6bCzGk4CH51nIH/7NJv0JZNrFbj3tNNOo6mpifr6emB7m42hoSEcDgfhcJhJkybx2c9+FgCHw8G0adPIZDL4/X6sVitlZWW43W4mTZqkOGUlJSWq39j06dNpbm5mwoQJbNmyhZkzZ/K73/1OBaWS/5aFRgKcRYsWjehRJWJh8XichoYGuru7VUViXnRv5GZGTEc/hXg5ffp0Dj/8cMrLy1UbAAkwpQGvz+dTxRLjx4+nvr5eBViycDc0NPDXv/6ViooK/vd//5fq6mri8Tinn3660hUyGo1cddVV2Gw2SkpKlFijSCtI9Wk2m2Vbe7tqv+F0OhkeHlY8DKlgFVK4bNKE66cXWOQtb/vCbDYboVBIBer19fV0dXURDoex2+309PRQUVHBwMAAVquVn//858yYMUMFT16vl6GhIdWCRm/DsTeZCUGGJEvjcDhU1aeQuWE7F9TlclFUVMRzf32OxYsX8+CDD+LakWUZO3asUqN2OBwjiqIOFtvnwZAOs+uIkNwsIX5JJYjP52Pp0qXc/IMf4HK7mTBhAldeeSWnnHIKLpcLt9tNaWkpn/vc5/jud79LNBpl/fr1GI1Gxo8fj9Vq5Zvf/CYtLS0UFRUpNOL222/nscceo7y8nIGBAZxOpyqVX7NmjVL1vPTSS7nnnnswGAw8++yzLFu2DI/HQygUUqqV+j4AACAASURBVAvwJZdcwqRJk1SuVXa+wIhgaG8a5R3sJk5DWljIjtrpdFJbW6saXjqdTqVUHY/HleClwMMiOiatTyRYka7I8rni4mIcDgdbtmyhvLycrq4unE4n/f39FBcXY7PZlAinEPlkhy9InhDlu7u7qaioUKTFzs5OFTjpufND2fQSc53rJ/NZKjiFOyQkStHmkoVW9IWkh1l9fb2aG4lEQul4ud1ugsEgdXV1uFwuBgYGKCsrw2g04vf7VRFFS0sL7e3t9Pf3qya72WyWaDTK2LFj6e7uprCwkK6uLoqLi/F6vYRCIdVE1ul0jlDCFiV0kezYWwXfvOXtnzFRjJYK5A8++ACv16v84z333ENRUREffvghHo+H7u5ufvvb3zIwMEAgEGDZsmWUlZXxox/9SBWtiJzM3mzEJQgSX2UwGAgGgxQWFqog7PXXXycQCBAOh/n+97/PFVdcQSaT4a677iIUCnH77bdTUFDA+eefz+mnn64kSg62+bPfqsn0gEgnGMvOUkqxn3jiCZxOJ6vff59oNIrT6eShhx4iFotxwQUXqN5iPp+Pt99+m+eff561a9diNptpaWlh7ty5isQbCATYtm0bJ554IhMnTmTJkiX09/erh71t2zbWrVvHqlWr+NKXvqQe3ne+8x1SqRRf//rXWbhwIdFolCeffJJzzz2Xe+65h8HBQbVoxuPxEZVjetPZQwFVkKoCaXUimk2C8Ej5c39/vxIzrKurU/wdIaRLSwan06nSbPIMS0tLKSsrU807Ozo6mDJlChs3bsTr9ZJKpaipqSEcDqtUq3RPj8fjKu0pQbff78fpdFJaWqr0O7xe7wihPZnQB9POZl+YLMqwM9DP7U8WjUbVAlxcXKy6WctuV1C5ZDKp+oFJ1Ys0+pWKz76+PsrKynjnnXdoaGigpKQEn89HRUWF4jVs3rxZNWcVcnYoFFItNjo7O/H5fJSWljJ58mRV0ehwOPD5fErRXtYfs9mMxWJRBFIxSZ/lLW/7ynQJj0wmQ1lZGV6vl/b2dnw+H11dXYoztHz5coLBIN/5znfo6uqio6OD008/nba2NtVKKhwO43Q6VfHJ3tI0xF/JHEylUng8HoqKilTzcoDm5mb++te/MnfuXE4++WSWLl3KD37wA1XOL5slWd8PpszIfkGGconFBoNBLYbyEOLxOJFIBJfLxZgxY7j00ksV9PerX/2Kt99+m1AohM1mU+q3s2fPprKykjVr1pBIJJg2bRqHHXYYjzzyiNIbeu211/jud7/Ltddey9FHH82WLVvo7OzE5XJRXl7O2LFjsdvtuN1uQqEQV1xxBeeccw5XXnklNpuNww8/nBdffBGTycTxxx+P0WjkpJNOwmaz0d3drZxuNBpVHYMlB6s7kk+rpVKpEWQ9vc+NOLpYLDaCVCcilna7Xe38Rcpgy5YtquQeoLy8nOHhYT7++GPVYDedTrN+/Xqqq6sZGhoiHo9TUlKi1FydTieACozi8ThFRUWKHCudzwWNMBgMiugN5Ftx5Fhuuxy9KtRsNlNUVKSefzgcVu/VpSVEi0p+Sv8vp9OpdpFDQ0MUFRUpdfG+vj6lb+Lz+TCZTESjUSZMmKDKegH1HlmwhTtkMBhYu3YtVVVVqr2PpMT0qjZAqe7qlg+E8ravTTYUgmgbjUa6urqorKzko48+UhsJ4asWFRVxxBFH8Oabb2K1WqmtrVX8VtmQCG92b7MSMk+lxF+qgUV3LxQKUVpaitPp5Etf+hJLly7l0ksv3V6wkskwbtw42traGDNmjKJNCAJ/MGVG9gsyJIRiPTAQRyO5zVgsxjvvvMOxxx7LKaecwp///GeOOuooOjo6qK2tZezYservsgO99dZbicViDA0NUVJSwquvvorD4cDhcChEYv78+dTX12Oz2Zg5cybhcJiCggJmz57N448/TlFREdOmTaOwsJD6+nqefPJJ1q1bp/gON910Ex6Phw8//JBrr72WlpYWpkyZQklJiQp6BF4UBVBR8jwUxBcl0NV3OHoQoacN5f/118LLEOcpaJIcUzSdLBaLSpUJZ0t29xJkifCXOGbhD8lxYCdhUZSz9TE52vnnbfeml9rDJwOnvTFJR0r6XFR59R5H8rsIJerBS+7Y0zl8okqtpwNkfBwKyG3e/rVN0FMp1pDuCxL8/+hHP+KNN97Abrdz2mmnsXDhQp588klaW1uJRCKsXLmS4uJivvWtbylpEX393Jvvl02srME2m02BExaLhWOOOYbi4mJCOzYfEydO5MYbb2R4eBib3c6FF16I0+nkuuuuY9y4cQo9FnToYLF9HgzpwYDAdjpfqLe3l9raWpX3F0lvaY8xfvx4Wltb+eijj6ivr8fpdNLV1UUikeDqq69m3bp1BAIBPB4PdrudadOmceuttyoJ8/LycrVT/NOf/kQgEGDTpk00NjZSXl7O1q1bsVqtVFVVqaq09957jxkzZlBYWMi//du/EQgEuO2227j55puZPn06dXV1KtUmTe2kvF6cvwRHn3YCph44jOYIxeHo6KCuSr6rYEjuoXxeHKE4QeF1yDiSdKv8FCctmlASOAkqIZ/flZZMrhzEoWqjBYv669yAIncM7CmwFAKnIKnSoykej4+o/pLdpslkUvopuvyBjjzrz014aoJiCYdstHPPW972t+kggV54A9DU1KSarwYCAQwGAwsWLCAWi7FixQpSqRTnnXeeSgn39fWpdkLZbFaN/d1ZIpHAYrEoTTWhB8hckwrryspKKiorGRgY4Oijj6ampgafz8fLL7/MbbfdxvDwMNXV1UqWxGAwHHTo+n5VFZOHrHNsiouLlVZNRUUFW7duZcmSJcyZM4fDDjuM888/n2w2y7vvvktdXR2RSITGxkbq6uoYHBzkb3/7GxMnTsTpdHLtN75BeXk50WhUESoTiQTPPfccq1atYuvWrRgMBmpqanjjjTc47rjjsNlsvPTSS4r7EAwGWb16NR988AHxeJyKigpeeeUVtmzZwtDQENOnTycajdLT06OcrCzcggxJB/c9dQz+NFguQT73n55q0B2VOCO9u7EEL7mvdR0qCab16j1xcDo/Jddx5zo+HVXI2+4tV2dIfz0aKjTaZ3ZluiirziHUW9uIw5DxIs9cJ3LvCp3S+wnqnIZPO2Kbt4PDZAwLUm00GlXFJKCqXd1uN+FwmJKSEiorK5Wf8Xg8eL1e1YVBClpknuzJpCdaLBZTshfSCUJ4m5WVlfj9fnp7eigtLQWgsbGRCRMmEN8hhtvY2Kh4o9JE+WCzfY4M6QRpWdjEccmiJQ1WGxoaWLlypYL/PB4PPp+PBx98kMmTJyvEYM2aNdTV1SkCrpB2jSYTvb29qkzfYrGwdetWNm7cyHXXXUdDQwPLli3jrbfe4sEHH+RrX/saU6ZMYdGiRfT19WG323nppZeYPHky/f39NDU1MWvWLF544QVuuukmbrnlFlwuFyaTiYqKCtXhV0cnJDLWF95DxUZzfnrwM9rfxbHJ++T+6Q5S78QsCJyO6MjnJNWSS0qUFImcT66zHc0Opef2z9g/e5/EEQj3LJVKqWeTm4IVzpfwGXI5PaOdi7xH5y5JkJRHhvJ2oE3GtfgQm82mSNB+v191OojH46xatYpYLEZlZSWbN28mHo/zyiuvqAzKlClT6OzsxGKxqCrPPQX9kslwuVxqYy99OoV/Kcry5sJC/H6/6h0ZiURwFxWxePFiWlpaCIfDnHTSSSo1djChQrCfkCHdOclr2P4gRHBRUKL58+fj9Xo599xzGd/SwoIFCzjiiCM444wzqKurI51O88ILLzB+/HjGjh3L9OnT2bx5M+FwmAULFigSdklJCe3t7bz33ns0Nzdjt9t55ZVXePLJJ/na176Gz+fj4osv5pVXXuHBBx9UCtfPP/88kydP5plnnuHMM8/k7bffxmw2U1dXx+LFi1m6dCmvvfaaIuWaTCbFS4jH40rB2Gw2HxLtHMRpjfYPRqZLdpVmyQ2G9Aksr/VASH+dyxfR0x/6Tz0Y0lO1u7LcMXuoWu683V3aTLe9RYYkMJGgRR8DekCso0C5pOxdPSv9/RL86AFQPhjK24E2vbBAWlJJlgG267iJkGg2m6Wvr4+enh7l/wYGBujt7SWRSKjGx9LVYW/ayQgiJUiO1+ulvLyc8vJyPB4Pfr9ffUdNTY2qxt62bRsDAwPceOONhMNh1YJHkNhcPubBYPscGcpdqITvITs7qTRKJpPKyV1++eVMnToVm82GyWTC7XZjMpno7u5m3bp1jBkzhmnTppFMJjn99NMpLCykuroan8/HWWedpSqLysvLaWho4Mwzz2Tr1q08+uij3HrrrQpmnDBhAgsWLGDLli0qKJs3bx49PT1MmzaNwcFBFi9ezK233srYsWPZsGEDy5cvV2hUIBBQhDdJ48giLhVvn3Y4fncObzTidO5uPzd1pu/Y9WAJRvKPRvspji83wMo9Zm6FY952b6MR3/XXo9neLoR6hZn+3HKfjZ7mgpHE/N1ZLvdMH0sH22Kdt0+f6euTpKsMBoPS6qqoqGDmzJmqVYYUAbndbmw2G7FYjOHhYUpKSgiFQsoXJRIJ1bB8dyZFLCLWGAqFiMViSoxUCleOO+447r77bqZMmcLJJ59Mb28vZrOZqqoqVYkr0iVGoxG3200ikdhPd/H/xvab6KIOT+udoiW1IZ12U6kUgUCAuro6bDYbg4ODijMiSrcNDQ2UlZXR0dFBRUUFBsP/Z++8w+Osrvz/ma7pGjVLcpFkGTdcsDHgQrFJiENoTkhCCyUxLIRgdiEk/AKkkCVkk0DiXUyyYQk1G3oLYDABA7ZxIPYa27gbF9lWb9M0M5r6+0M511cvkgvuMN/n0SNpylvue8u553zP95hobW0llUrxm9/8RhX6rKurY8SIEQwfPhyr1cq8efOUBoOIr1VVVTFu3DjFfp8xYwYul0uVfKitrWXEiBFEo1GleixVfJPJJJFIBKBXZpPu9vysY29hpr6I09In9MweeU8X/9I9AjpPRHgmkrmn81f6Ck/qnCIj96S/BTFvKB0e6OGvvkJiQK/nrxtK8h0jib+vPqcT8Y3HyyOPIwWTyaSKQieTSfx+v+r38l5RURFms1ml3xcVFamamGazWSnqi+FjMvVIVoj2z54g/V9ER81mMz6fT63XUjw2EokwY8YMmpqaKCgoYMCAAWzbtg2bzYbVaiUajSoitqTki3frWMEBG0OmnOHH1Pt1gc6pkUVJn4yk4Twej8oWicfjKgskGAxSXl5OJBJhzJgxNDQ0AKgaLKFQiIqKCiZNmkRjYyNNTU0qBis8JeEk2Gw2xRGSWCnsJpMJGc3n83HccccRi8Xw+/20trZSXFxMe3s7uVyulzCfaNbotZw+D9jbveqGSX8LlPF/oydIf81IwJaFT39f/y1/G7//eeNzfVrs6fkdDENC9/zpx9M3En2FV/u6Hv2a5fU99bm8IZTH0QDZ1EmKPXzSm57NZonFYuo1WU91b4xotcl6p4ea+4M+n+q8XglVW61WCgoKCIVCxONxCgsLaW5uZsiQIRQVFalzyPonMjqi4WUx9TbGjPbC0YTDWptMn4D2dSKSxpbMLTFC9CJ0EqoSy1hchYBKq+3ruCZTb/0ZWTQdDgcmU48itk64lVCavH8saSjkkUceeeRx9KEvo35fNmp9Zd/uK1dvXyHeIVnrZOMvnCDjpnNfr/1oxGHhDB3Id6TBRbNHpPT1naMYQ6Kp4HK5eqXjGneKOj9FLHI5DqDSCkXFWkI34lmS93WdkzzyyCOPPPLYHxgNF2NYq78MXf3zOo9Of/9gGSWpVKqXmLBwlfaWjWsymSB7lLl/9oDDkk1mjOn39Xd/EGNGOolOhu2LK2IkWsp59E5mNJB092BfJF3dAtYzlPKGUB555JFHHgcDn9ZxoH+vrxDxwYCenCJOgM9aqPmwii5+WktVJ72Ka1AvA2DUopG/jRZyX2E6Y0YTfNIA01O29TTgz1JHyCOPPPLI48hBD3Pta7hL39jDwZcEkQiILmqrR1P2lIByrK2Ph9wY6o/82Nd7fUEX2xOCsvFBSPaJnolitJaNKdzGzCYJh+nZJvr3pSNIeE44R3nkkUceeeRxMLE/xpARxmjGgcIoTWLUAesLx6IxdNgI1HoWz94yefrKDtENIGMHMBLJ9oVF39f55Dt6yE1/r68spP5CgHnkkUceeXy+YcoBxozr3O7X+/0e/1x39nZ8zSFwqLSz9KjMwfY8HU04rGEyHftqrOgFN2F3wU7jMSSOqasNw95VcsXzBPQqBWAsMCsdQYjZur5NHnnkkUceeRxs7GmNMUY5jJ8/GEaL7gkSY2tfStkci0bTARtDumEiISr9f3lNCrgJ72ZPDWoMa8l59hTqEiNGD6nJe/1BPD26IJsu29+XnoqRWN1XhzSeA+gVcwU+QfI2VlE3xoI/LfTzSVaAft9iOMr7ouu0r4X+8ji6caT732cd+fb9fEM8MjKXir6PURBU57tKVvK+GAt728zLb31d1M+7t/6pU0SM2kT9aXLtjwdKji1ri5zbqPvVF4y1Bw81Dlx00WTC6XQqQSir1UosFqO0tJSOjg5KykpVBXcRVhSDSCaIzzKk/hrs9mplMhmcTmcvpWp9otQ1jA7UIJE6NRaLRelDSMeXTp1MJrHZbHg8HpLJpNJxstlseYPoGMeR7n+fdeTb9/MNfX6V+VTKWZjNZhy2HkXmtrY2XC6Xmn/3RkBWOEDnypHun7lsD89XSoPI/eolPMTbJD/ymX2prXYwccDGkNlsprOzk0AgAKDS0zs7O/F6vdgsVrA7SCaTWK1WUqmUsjJFs+ezjGw2SyjWU3/Narb0KHKacnRFolhMZuxWGw6Hg2g0itlkItWd/ETxvgNBIhbH4XDQHU+QSqXwer0UFBTQ3NxMVVUVW7duZdCgQXR1dZFJpcmk0uSyWZLp7s9FOZHPOo50//usI9++n29k0xlV1aA7mcTpdFJg7ylLEYvFCIfDuN1utbEUT5LValVFWQ/p9R0F/TOXy9HV1aXqpZWUlKhitCaTqVfZjnQ6/Ymi2ocLB/wkxOMgpTNyuRxutxvoET9MJpOkUim6urqUfLdYf7o1+llGYWEh2WyWYDBIIBCgtbWVTCajxCHF6CgoKFBtaLPZVMjxQODxeOjq6sJkMlFRUUFLSwvRaJSKigpaW1tVjZna2lp27dpFIBDopcZ9uF2VeRx8HMn+93lAvn0/v7BYLHR3d2O321VpJqkTJgVQpV6XlG9KpVIkEgn8fv9h6QNHun/KOlJQUEAikaCzsxOTyUQkEsHhcJBIJJRwshhC+nUdLhywMSSeHrvdrhZRsYBDoRBmsxmPx9Njmf6zhhigapl81sNkAKFQCKfTqXYDgUBAFdKLx+PkcjlisdgndJB0EchPi66uLjUgW1paCAQCJBIJ6uvrKS0tVXXXUqmUquMm9XGORIfM4+DjSPa/zwPy7fv5RSaTUdQQ6AkxBQIBMpkM4XCYXC5Ha2srdrtdeYtMJhN2u105EA41jmT/FB6TGIewmz8lxpjYDgI9Yepw4oCNId2llUwmsdvtdHV14fF4KCoqAqClpYVUKkVFRQVFRUVEIhFlTX/WF9tsNktRURGhUIjCwkI6Ozvx+/1kMhlKS0vp7OykoKAA6B3TlZ8DdaM6HA7i8Thut5tYLKZqyghR3OVyYbPZ6OjowG63K09QQUEB6XQ6T/I8xnGk+99nHfn2/XzDYrEo74Zs7KXgdyQSYdCgQfh8PrZt29aLk2O1Wj9RY/NQ4Ej3T7PZ3GvDLcVeW1paiMViJJNJdX4xvo7UmDgoniFAMdFjsRhut5tQKMTo0aMJBoMUFRXhdrtpampSFXal8OpnPUwmBDuxkO12O263m+7ubgYMGNCLwS+xZ0nfhwNXudbVs51OJ93d3WSzWRUmE6vd7XbT1dWlitLm6659NnCk+99nHfn2/XxDz0T2eDwkEglFkvb5fJjNZtrb26mtrSWRSDBmzJhPiAcfShzp/qnTLaxWKwUFBUSjUYYNG4bVasXpdNLY2EgymaSiokJ5j3Tu0OHCQeEMCQtcz1gqLy9n7dq1FBYWKhKZfB52Z5R91mG8z3A4jM/nw+v1EgwGe4lZdXd343A4PpEWebCgZw/s2rULr9fLxIkT2bJlC+FwuFfMVq4lj2MbR1P/+ywi3755CES6BHqebVdXF2azGafTSSQSoaKigkgkot4/HDha+qdcRywWw+VyEQqFqK6uJpfLUVFR8Qk5HavVetgJ1AfFGpGb0Ku+NzU1UVhYCIDb7f7EjR1MufCjGXp9MwCv10sulyMajWKxWIhGoyo05XA4PlEo9mBCDNdcLsegQYPw+/3U1dWRSqXULkauVR8Ue4KxbMm+fl7/rE7SNupZCMQDKZ4t/bPyfSPhry+tKV3fZX88Xzq3bU/3LJ/TX+/vM7r2hrinjdfYXzslk0n1vq4rIq8Ljqb+91nEwWxf/Vn29zx1DTXp78bxoH/H2Nd1HThjjUUJi+ufNfZ1/X29z4pnoT99N72vy330d//6Z4zn16+/r+Ppr+nFtPU2EU6k/jk5Rl/toreh8Zx6W0iqeDAYVIlEck/iNTrc4+pIj3+jYSUhMZfLpegyyWRSGUtGG+Fw4oCNof4WQP31voQJj0WFykMBh8PRizdlFJM82iGDLZPpSTFNpVK9frLZLKlUis7Ozl6kPCEXptNpYrFYn5Os2WwmkUgAPXH4YDCIw+EgFAopV257e7tqP7PZTDqdJhwOAxCPx0mlUmQyGeLxOLFYTIlLwr4PNnH16n8nk0l1D4C6B+ELCIcuFAoRjUaBnkk4kUioELHNZlMuZElEkNCxZFhks1nS6TQdHR3qPnUXsiQqSJvtbyrssd7/jnbsT/v21R+Fx6cbLOJ1EJE/vX/p3gnJIo3H45jNZlpaWhRXRR83XV1dwO6QivQ/2TylUil1DgnvRCIRRXSVMIzVaiWTyRAKhTCZTDQ3NwMQiURUX5cUa9G2keuWpBu9DWSMJxIJIpEIoVCol+daF8gVyLwDu+tahkIhJXS4a9cuHA6HIjwLYrGYqjcpBpeEvESFWTfW2traeokHR6NRJRXj8/l6pdAbhRCPpnF1pMe/1WrFarV+gjtsNIwPBw6aZwj6N3Dyhk//sNlsvRSh9XY62J1BN0oPdmcTHpiIaYquhohrBQIBNWHKJBIMBpUgl0zwQu6WRb6goIC2tjZisZgKuQYCATo7OwEoLi6mu7tbGTpWqxWPx0N9fb0ih8s5ZVcicel99WRJaBFQOymZ9OQYTqeTVCpFMpns0ez454Li9/txuVy0tLSoMHIwGFTZJEbV1/b29l6ZfRaLBavVSiAQUH0kHA6rBSmbzVJYWKiMx/0dZ4ez/30ecTDaV/d42u12otEoH330Ee3t7VitVtra2vj73/+uxp6kdot3V1K+y8rK6OzspLu7m+LiYpqamgCU3IYYCGJQyHXbbDacTifBYBCbzUZjYyPZbLZXiSTZoAgvJBgMqjHq8XjUJshut+NwOJRR193d3WuzEYvF6Orq6pVRlEgk8Hq9+P1+ABYuXEgul6Ojo0PJsyxatIhMJoPD4cBqtbJt2zYSiQQNDQ28+eab6jpFU02SRuT4Iogozwx6xrTZbOaZZ55R5OJkMkl3dzc+n0+Nd4l6iCdNN870BKP+PL5HEkd6/OsClIfzvH3hgDlD/cUX+7qhvEHUP/pqr4PBqToccdeuri7FCUun08TjcZxOJzabjZKSEjKZDMFgEI/HQzAYZMCAAXi9XuUaTaVSSpArkUgQi8UoKipSOzyfz6cmHZlcJAQrCqsygQt3beDAgQB0dnaSzWYpLi5W3hiZZPelXfTyCWJQSaKA7Ko6Ojrwer3Y7XZyuRxFRUUkEgl8Ph/Nzc2UlZVRWlqqJh0hsjudTqBnMfL7/VitVnXd27dvp7q6mnQ6TSKRwOl0qp2r3+/v5dqvr6+nvLxcGbifpt8cqv6XRw8+bftK/xYvydq1axk7diy/+93veOKJJ4hEIjQ2NvLKK68wZcqUXgK48XicHTt2sGbNGuWFfeaZZ7j88sux2Wx86UtforOzk9/85jf86Ec/oqysDOgZF9dccw3nnHMO27dvp6qqisbGRsaOHUt7ezvRaJRgMMiQIUP4yle+QkFBAV6vl+eff57GxkZuuOEGHA4HH374IS0tLYwaNQq/36+0dsTYEK+AeFHFmJJwk/BbnE4nyWSShx9+mHPPPZfHHnuMKVOm8OSTT/Kd73yHtWvX8sEHH3D66aersVRTUwP0jA8xmtasWcOCBQvUhikQCNDV1cWqVau455571PzR0dFBV1cXsViMmpoann76aaZNm0Y4HCYWi9HR0cEXv/hF5XH2eDx4PB41n+hlJ/oyfvQN6dGyJh5N4/9ItclBvdu8Z2j/oXtoDncbHSwLXAwh2Zlls1keeughioqKsFqtuN1uSkpKKC8vV0ZLJBJh586dXH311Xi9XgoLCwkEAgwYMIC5c+eyYsUKAoEAHR0dZDIZPB4P99xzD5WVlUqzw2Qy8YMf/ICFCxcSjUZ7VGC7u4lEIvzjH//A5XJRXl6uJsaCgoJeYb39aW/Z1emlTCwWC01NTdxzzz3KGLr99tvZvn07DoeDpqYmBgwYoAwYk8nEBx98gMPhwOl0cu+991JUVMSAAQNoaWmho6ODeDwOwJYtWzCZTMyYMYOGhgbeeustNfkCSr/LZrPxzDPPqBBHf5yr/nAk+9/nAZ+2feWzehFp8aY+9dRTqh96vV42b97MzTffTHd3t9K4aW5uVt7L5uZmnE4nJSUlXH755cyYMYPFixdTV1dHU1MTV199NWVlZRQUFGC321Vo+rLLLuN73/se48aNY8yYMZx22ml8/etfZ9KkSRx//PH4fD4CgYAKBa1atYo5c+awatUq3njjDcLhHUPIgwAAIABJREFUML/+9a9ZuXIl7733HldffbUKI2cyGSKRCOFwWGU5OZ1ONa4tFgslJSUqvGWxWDj77LN56623yGazvPLKK0yaNEl5iM4880wsFgter1d5qdLpNM3NzTQ2NrJ27VqKi4sZPnw4N910E9dddx0XXXQR559/Prt27SKbzeLxeIjH42zatInNmzezbds2li9fTnt7OytWrKC+vp7NmzcTCoUU+VhCaOl0Wnnw9CyovkKhR9M4O9Lj3xihOJIesyOS0H80WcRHC4yxWmmjo72dZJKWEE13dzcej4fLL78cp9NJKBTie9/7HgBvv/029fX1+P1+vF4vXq+XuXPnEgwG+clPfsKwYcPYtGkT99xzD3feeScvvfSS0siwWq384Ac/wOl0UlNToya/2bNnc/bZZxMMBlWmAsD48eN55plnuPfee1m4cCGJRIJkMonP5wP2fdejh6qE/yTaGJlMhksvvZTJkyezbds2KioquOGGG7j99tt54IEHKC4uVrvozs5OHn30UX70ox/xyiuvYLFYuPnmmwG4/vrre+oY/VMWv7Ozk69//evU19fj8/n45S9/yRe/+EUA5U0SblFnZydFRUWYTCalIPtpcKz2v2MFn7Z9U6lUr7Dzzp078fv9JBIJHn74YcrKyliwYAEtLS0MHjyY7du3M3DgQP72t7/xP//zP5SUlBAMBqmpqVHh1yeffJLOzk7eeOMNPv74YwYOHMh//ud/ctddd+H3+/H7/TQ3N/Pwww8ze/ZsXn31VaCn7+VyOebNm8ell15KV1eX8pj+9a9/5aqrruKpp56ivLycIUOG0NDQoEJsQ4cO5cc//rES2zWZepdhEM6czWYjHo8Tj8dVONvr9bJ161bef/99gsEgdXV1rF27FugJKy9cuJCTTjqJt956i9bWVk4//XSmTZvGzp07aWhoYOfOnaxZswaHw8GyZcsIh8Mkk0mampqoqanp5dVxuVyMHDlShd4tFgtDhgzhuOOOUwrKU6dOVfOI3W5XoTHhCeleH6NHyNgnjhYcqfHfXyJBf+8dShywZ6ivRjRiX1/7POJIDoiDcW7h40h4xuFwKO5OS0uLmiCCwSDbtm3jlFNO6VWmRcqFVFZW4nK5GD16NL/5zW94+eWXeeKJJwAUIbG1tVXpeciO7PHHH+f888/n8ccfJx6Ps3PnTqCnf1VVVVFaWqr4NDKBpdPpfS4zIlwB/f6k/MwLL7xAcXExt956K2VlZWQyGX72s5/x5JNPsnjxYrUQDBo0CIvFQktLC1deeSWzZ8/uJX0voYFEIoHH4yEcDhMMBunu7sblcvGLX/yCadOmqWuRBTKTybB8+XK+9rWvKb6HEDrl773haJqQP4s40PYVL4NwVQBGjx5NKpXi4osvZvPmzTzwwAMUFhYyY8YMdu7cyYgRIxg+fLjiyAmHbfXq1XR0dPC1r32N++67j0QiwcUXX8yNN97IfffdR0VFBX6/n9bWVkaOHMnkyZOZP38+TU1NnHbaaTz66KM0NDRw5plnqnBvOp1my5YtLFiwgAULFtDW1sb48eMZNmwYW7Zs4YUXXsBut7Nw4UKGDh2qDJ1EIqH4d5KJJWFml8tFcXExXq9XeUJramq44IILGD9+PDabjYqKCoYOHUptbS3btm3j1FNP5bzzzmP48OHMmjWL0tJSRowYwYQJExg5ciSzZs1i0qRJnHbaaVx55ZXU1tYybdo0Lr30Ui6//HKy2WwvovmyZctobGyksbGRrVu30t7ezpYtW2hra6OtrU15n4Qn6XA4eikpH+nMqH3F0XBd/V3DMUmg3l/kDaHeMJLrdBLxgeJQd3ZjKqYor8oO6Ze//CUWi4WqqqpeGVmhUEjVv6msrGTXrl0qg6qiooILL7yQVCql0nVNJpMybFpaWlSRP4ApU6bw6quvUlxczODBgwkGg0BPxkdjY2OvzBXJttkfUUndk6lP3OvXr6e0tBSXy6U0NIqKivjKV77CypUrVSZYd3c3nZ2dDB48mKuuuopRo0Yxf/58LBYLAwYMIBwO09HRoQTJhgwZwp///Gdqa2uZO3cunZ2d2O12lSUnYYlUKsXWrVvx+XyEQqFPpFrvKw5l/8vjwNpXnnNBQQE2mw2Xy0VVVRVWq5U1a9Zw/vnn4/F46OjoUHy12tpalWTQ1tbG4MGDGT16NCeffLISwJXMxUAgQDgcxu/3q8zG4uJiwuEwI0eOZPPmzQwePJjq6moGDRrEL37xC8aOHasyqOx2O8cddxzXXnstDoeDiy++mHQ6za233kpJSQnvv/8+TU1NLFmyhNdee00Z/mvXrmX+/Pncf//93HffffzhD39g3rx5zJ07lz/96U/MmzeP7373u/zud7+jvr4egJUrV5JMJpk6dSrXXHMNHR0dzJ8/n1tuuYWWlhY2b97MlClTyOVydHZ24na7SaVSfPjhhyxZsoR169apzFZJaNi2bRvpdFqF0Ds7OwmFQsRiMRKJBDt27KCmpoaOjg7a29vxer28/vrr/P3vfycWi5FOp+nq6iKRSPTyqOh/y3OUvnC0rX9Hcvwb20NP8jnc889BC5PpDdnfw5bOkSdm9kZfbHrd1SquaClhomdyiJdAcLir/sq1yXnNZjNutxuz2YzX6+Vf//VfueWWW4hEIvz1r39V1yzy7GazmdbWVmw2m/KWZLNZEokE6XSaZDKJy+VSafp+v195ihwOB11dXYpbkEgklOcGejhCAwcOVCmveuq5MXMC6CU6phOR9YlMNDGE1Cm8nUwmowjgbreb6upqVQYlnU4TCASIRCJs376d73//+3zpS1+isLCQZDKJ1WpV2Skej4dkMsnXv/51pk+fzo9//GOqqqp45ZVXOP3004HdwmnxeJyqqipV6kayXSS8sK/Cpgcy8eztHDqBVDyIumFp1EHR21r/f2/QyfN9XZfO+ZLji6EhfUIfO8Ip079jvG/Yd+/bvt5HX5+TFPp0Os25556rpB1Wr17Ntddey6uvvsrEiRNpa2vjjDPOIBQKKf4QQEdHB3/5y19oa2ujpKSEtrY2mpqa2LRpkzJQli5dyimnnMLs2bOx2Wzs3LkTi8VCdXU1DQ0NAMycOZPf/e53jBo1irq6Onw+nypMGg6HGTduHEuWLGHKlClcfPHFvPnmm1RWVrJjxw5+8YtfsH79euXdnDhxImPGjFGZZTrPRq+nKMkYzc3NFBUVceKJJ7Jo0SKgZxN0wgkn4PV6eeqpp4hEImqMeL1eFi5cyKJFixg/fjxTpkxh1apVNDU18d577ylpgNbWVlwuF1u3bmXo0KFkMhlqa2uprKzEYrEoz7PNZmPs2LH4fD5efvllxo8fj8fjIZfr0RMSj630QSOZ+mjm5R3JcPjR1B55q+QIQwaJ7OolpVUmYwnnxONx5Q0RbY/Ozk5FSIxGo70WgL4W+0MBXe9GfptMJpLJpPKUSKbY1772NTKZjCJKCgnU7/erXZzZbKatrY1FixbhcDiUWqm0U0NDAy6XS6Xhu1wunn76acaNG6fUz7PZrOL0NDc3q92o7ICEbyOLYSQSUdlhusEuXh3JeJO2d7lcKhzw4YcfKj0VIYY+++yzvdrEarUSjUbx+XyUlJTgdruZN28ec+bMYfv27ap8jRhVoo1SWVnJgw8+yB//+Eeee+45oCf12OPxAPDMM8/whS98QfFJzGazMoQOV6kbo8EhRocU/NX7MPQWpdR30AL5X37i8bgKD4mnUPSs5HmKnouMC+N1AerZyXUKJ8RmsxGNRpVRKpwwXVkfdutoybXq7x1q6Cnrr776Kv/zP/+D1Wpl9uzZtLe3s2PHDs466yz+8pe/MG3aNILBIOPGjVOhHIvFwje+8Q3OOOMMxo0bx5e//GXmzJmjyiN95zvf4Y9//CPXXXedCsfV1NQQjUZpbGwkFouxefNm1q5dy5VXXsn//u//kk6nCQaDmM1mGhoaeOONN6ivr6e2tha73c5JJ51EU1MT5eXldHR0UFxczIknngigPLViCOl6WsIbkiwzh8NBd3c30WiUDz/8kN/97neYzWYef/xxHnnkEZUlKqn6RUVFqm8NHDiQmTNn4vF4cDqdhMNhampqGDNmDH6/n9LSUsaNG4fVamXo0KHqewMGDGDIkCEsWbKEM844g1mzZrF69WoGDx7Mxo0bKS4uVkRvqeEl823eo3rsIm8MHSUwqijrPBVAeU3EW2I2m9XOT7fsD7fXTSYyMWyk+rHE0eW6ZEJ74IEH1CScyWRoamrCYrHQ1taGxWLhww8/5JZbbuGkk07i3HPPVbtGySoZMmQIW7duVbXuvv3tb7NkyRIuueQSAEWiTiaTdHV1KbJpQ0MDXV1d3HTTTWqClVo8TqeTpqYmbr/9durq6pQ+imgnAUq/BXrS3ktLS/nCF75AOBzm97//PdlsllAoxPe//32uueYaLr74Yux2u9pVu91uOjo6aGhoIJPJMHjwYO644w7uuusuZSjJc925cyf33nsvS5cuVd6UTCajvGTJZFK1l2TQSQq+4HAXQNbDpfIjHgx51rDbeJb+3ZdLXDdyCgoKMJlMxGIxZZBKmFPOIePCeN+6grIcX4wau92Oy+VSWURSUVyvrh2JRJTBpocR9Ps9HNDPm0gkuOyyyygsLCSVSjF//nyuu+46ZRi7XC62bNlCMplUasPBYJDt27fzwQcfsGHDBnw+H62trVxxxRWceuqpfPTRR9jtdmWgOBwOdu3axbJly5g2bRrnnnsuJSUlvPfee1xyySV89NFHKmxtMpmoqqrihhtuYNasWfj9ftrb21V4TpSGoYeA3dbWBqA8uWLE61w3XYxUpAVqa2s566yzyGQy3Hbbbbjdbs466yzMZjOFhYXEYjGKi4tVn4hEIlRWViqeUjQaZcWKFbS0tLBx40a1cVq7di3vvPMOTU1NmEwmFbp/+umneeqpp6ipqcFisXDllVdyzTXXYLfbOeeccygtLVVCqHL9RgP5cPaRPA4ceWPoCEMmaV1FWXbFstuQXY+++9cHms1mU6Epga5xcaivX85jtVrxer20trby3//93/z4xz/mO9/5DqWlpRQWFlJWVsbEiRMpLy9X4m2//vWveeKJJzjppJNwOp2cffbZDB06lEceeQS/309XVxcul4toNMqDDz7I5Zdfzg033IDZbKaiooKamhpefPFFysvLyWQyFBYWEolEWLx4Md/4xjd46aWXKC4upra2lkGDBlFWVqbCYZJh1t3dTV1dHXfffbcqVqu3oyy2brebzs5OqqurVRjiueeeIx6PK1mAyspKrrnmGuWtqKysJBwO89hjjzFnzhxOPvlk3nvvPYqLi/nqV7/K5Zdf3stD0t3dTUlJCVOnTuXJJ5/EZDIxf/58br/9dux2u0qft9vtVFVVKY+G6CeJUbC/StQHox8YjXIp+ivEWHld/47xGLrhIf1fduEul0tp1YiHSNKuxUMq54Td3Cp9HIjadzKZVN4N8eiJJxJQPB39eozJIodrsZMFOpPJ8PWvfx2Xy8XOnTspKCjgoosuYvXq1TQ2NjJjxgx1bTU1NZjNZjZu3MiyZctobm5m1KhRDBo0CIBHHnmEMWPGUF1dzR/+8Ac6Ojro7Ozs5XU7/vjjqaqqYsSIEbS0tDB16lQA7rjjDgoLC4nH47S2tpJIJNi2bRt33nknGzduJBAIsH79es466yzFcZJjv/LKKzQ1NalNjsVi6aX7ZewTsgERD/Lpp5/OXXfdxZIlS5SHeP78+UycOJFIJMKyZcuU99Tr9dLW1qY2P2PHjlUFqc877zy+8pWvMHnyZGpqapTGUjAY5NFHH+XMM89kypQpdHR0sG7dOp5//nlOPPFEWlpaeokzGsO6gqONF5TH3mFKJBIH/NT+4z/+g2effZbVq1eryWdPglOfRxhTLfszVvSSFICKP8fjcZXFJIueruasZ3Tt6/UAKpVVD7UYOUv7c4+we1ETz4vE00V7p7i4WO342tvbCQQCmM1m4vG42lGK6FpxcbEyWIwGXyKRUF4CCQfoqa26xyWdTvdSmRW1XrnntrY2fv/733PDDTcobSRx50v4SuebQI+3q6CggO3btzNkyBBFohYxxu7ubrXISjtKO4h3p7KyklAohN/v7yX5L2E9+V5HR4dS4JV+IWEI6PFi6EKWcp36ZN1f/zuY41NX4DWGpiTcI23Z17nE8NDDxw6Hg3g8TjKZVO3UV0Xr/rh2xtRno+ptd3e38kZI5pUYRRLqE+5Qf5W0D1X7GgX8stks7e3t/PCHP+TBBx/ktddeA2DGjBm8/PLLbNy4kaKiIiVnYbFYWLNmDWPGjOGll17C5XJRV1fHjBkzGDp0KNAj+jlv3jy++MUvcsYZZ5DL5fj2t7/Nn/70J/X86uvrGThwIMuWLWPlypWsWbOGL3zhC5x//vmEQiFeeOEFrrrqKoLBIK+99hqDBw/mxBNPJBgM8i//8i+MHz+e0tJScrkcl156qTI+5B7FEyQhaWP4PRqNsnPnTpYuXUppaSmnnHIKTz31lBI0nT59OlarlRtuuIGJEyfyzW9+k40bN7J48WJcLhcnn3wy48aNY/HixXz00UdMmDBBhRGXLl3Kz3/+czUXiijqHXfcQUdHB7Nnz2bq1KmKp/XII48wevRorr/+euVplH4lBrjuiRQDXeabI4HDNf73dF59TIrMw76WRvr5z3/O008/zYoVKw6ZoZk3hg4T+uuMfRHrdINIFlNdQ6ejo0NxcWRh1SfrfTFiDpYxZKxun8vlSKVSSkJf31Hr96AvdiaTSS1I4vUSPg/sLp8BKAE5EYgT0rBMOOLxEe+JxPXFqyLHklpCfr9fcSOqq6t7nUsMT3lNzmMy9dRdqqio6HXf4XAYr9erJnNRpxXovCOZGGQilWvN5XK0tbVRVlZGKpVi165dVP9TiVo8BHIMMZ6kJENJSUmfBpD+98GeDI19REJ6co3pdJpQKKQMYDFOjNw2I39IXpPFCVBGo97PxLiSRchIgpbr0+u6iXHU1dVFcXGx8jCJ0SohSf3YAnl2fd33oVxsjOVWnnvuOc455xzS6bSSYygoKGD9+vXU1tbi8Xhoa2vD5XKpMbd8+XKSySSDBg2ioqJCCaD6/X5WrlzJwIED8fl82Gw2Pv74Y6qqqlTZCulbci2LFy9mxowZ6vmJN279+vUq2yyXy9He3k5ZWRmNjY1KOqKkpITu7m66u7uVcWusni7GqZwvFouxadMmysvLqaysxGQyKZV2gLq6OqqqqlSfEq5fY2Oj0vuqqKhg3bp1hMNhBg0aRDKZxOFw0NjYyIQJE1RyhHgfoYeI3dXVhc/nIxaLEYvF8Pl8qiyKXmpE35RK/80bQ8eOMZQPkx0FkE4Cu7lDMpEHg0HC4TA7duxQRE8ZmHV1der7YgTBJ6stH0qIIaQTCUX5VgQZJSVcJpn29nZl7IgHxO12Y7fbaWxsxGzuKegoIcFIJKLc5WVlZfh8PuUFEo+ZziOxWq2qRpEeNpGaR9BjBBYWFmIymfB4PGqCE06W0YMg4TN5TTLcotGoqrws6ckSfhOPRi6Xo6urSy3UqVRK1VKTVH1AaaqUlZUpQnVNTY0qYRAOh3sV4dQJw0VFRb2ey+EM4xgnU5070dzczNKlS9ViDr03Av39CKRNpOSJELOFmwa7wxXSPtIPZXOgZ17KQltQUKAqiTc0NLB161bC4bBKxV6xYoUKvUmfgt2eK+N9HyrI89U9bPF4nAsvvLCXYSce0OOOOw6Px0MsFqOkpEQlIDQ3NzNp0iRqamoYMmSI0rAS9fgTTjhBqUlnMhmGDx+uMlhl0ZLNWUNDA9OnT+8VQpSxN2rUKLZt26bCpGVlZbS3t1NRUcHgwYOVEjvsFhA1Qjzecv8mU4+g6KhRo1R2aCqVorq6mqamJrLZLFVVVbS1tal+JuOvoqICr9dLRUUFmUyGkSNHMmnSJBUyLywsZNKkSYrj6Ha7KSgoUNmdZnOPPllTUxMul0uVAero6FBzn/QP3duZD5MdezgiCtR57IbuTtUHcSqVwmKx8PHHH+NwOFi9ejUTJkxg06ZNTJ8+neXLl2O32yktLcXj8fQqE9FXmORQQs+kSCQS6m/YHeuXzwhBU7w1wq2RRU68LZJZks1mlYdJPEuhUAiPx6MyvnSVaKnNJOG3YDCoJt1AIEAqlSIUCqndaTwex+v1Ul5eTjAYVGU15PrkWiRFPpFIYLfb1T1Jem0kEun13EStV3bzQtYVj4PdblfXJrtip9NJLBZTr0WjUZxOp/L+iWikDt2jZ/SK9BfSOZgwTv7iGZK+F4lEWL16NWeeeabia7hcLmUoG3k4+nFMpp7soM7OTu68806mTZtGJBJRZF/p81IpPRaL8ZOf/KRX4VvYnTIvSs6RSISNGzeyYsUKNm/ejM/n4+STT2bo0KHEYjFVykJCrUKyN17v4YCucCwbHqfTqcKiXV1dqk0l4wxQxrcUOJVNRUVFherHHo8Hq9VKc3MzhYWFytjPZDJ0dnZSWFiovJHQ4011u90MGTIEQD0D8aJIH6/+p6yEydSTVVpcXKzGZVtbG0VFRYqPJWNcNoQ6z0v4XUJsht6yEjabjfLyctWXRK0+EAgob5jD4SAUCqkNFOw2aD0ej5ozZTOnG75CUs9ms5SXl6twe0FBAUVFRUpWQK5PrvHzGv041pE3ho4yyCIqXorW1lZMJhObN2/G7XYzdOhQBgwYwIYNG7j44ovx+/3U1dVRUlKC1+sFdmsP7avOzIHAGIqR3ZK+W5RJxBgikQlN3+HLxCoTdSKRUIaOTHA6d8bv95NMJlUIq7CwUO2UU6mU0vKJx+PKexQIBBTxVjRCcrkcXq+3Fz9E2lIma5kkJXxWUFBAV1cXTqdTnS+bzardtty7ntov4cKCggKV6dbd3a08Tna7XYUedTkAPb3fZDKpcwC9UnuN13o40Ff4SzSWysrKlPaSeOb0xAAht4pyuXgMU6kU8XicwsJCCgsLqa+vZ+bMmbS2tipOVzgcVgbm9u3biUajqi/pIQo9BCOG7Yknnsjo0aN54403ADj11FMpKCjg7bffprW1lc7OTtasWcPChQu59tprOfvss1Wf1vlph0u+QN/gyIZJ2k/aTYz4XK5HfFF4OGKUS9+yWCzKk5hIJFRWmBDLbTYbfr9fhZrEsHS73aoNAeWZ1J+bbITEKBO+nWwe5Lx6yE3vt3rYVPcQSVu73W61UclkMkSj0V5toGfYytj0+/0Eg0E1b0SjUTVP6G0r1y7Gp7SfGKF6UVmZkyS0ql+7HCuPYwt5Y+gIQwadkHVlYMZiMZqamqivr8dkMrFhwwblIt61axcbNmxgwYIF7Nixg1Qqxdlnn81JJ52kFvyjCZLppHuMhIuj8yD0hUuMEeEOGPkZsHvCkeP3lZUiuzaZzOQ8xmPpxzNeuz7JGYmdMhHLe0ZvnE6e1t3ochy9VpMeYtKv3+jp04+vP+sjNQHrXsANGzZw//33M3HiROVl2Lp1K8888wzBYJBcLscTTzzByy+/rOQiZNGR6zebzb3KvIixt2vXLtatW0dtbS0333wz1157LeFwmEAgQElJCevWrVPPM5FIKGFM8fDJJqG1tZXS0lLq6+vJZDKUlJTw7rvvEggE2L59O4WFhcyZM4dHH32U22+/ncmTJ5NIJCgoKOgl0ni4ZCz0PqX3IaMBqvOudIPC6G3T+4nOzdE9GzJudGOoL4+zzheU7+rYU/ag3I8R+uf07/cVenK73b1EZuXa9OQSQEk0yN/GY+teP71djcaSeAz1zxq9m3kcmzi6Vs3PKWTnpg9On8+H2Wzmyiuv5Fe/+pUqFDhhwgQsFgvz58/niiuu4JlnnmH8+PFUVFT0Mghk8j7U2JcF2GQy9Tnp9fWacYExfqYvwrnx+EaDZE+L1r5cvzHzTzdA9maM9HXuvX3HGObZ027zSO9AxYiRhaK2tpahQ4dy7bXX0t3dza5duzCZTFxwwQUq9Pnaa6/18jKIVpIsNHLvEgYzmUx4vV6OP/54Ro4cSTQa5YwzzmDkyJEMGTKEeDxOS0tLLy+D1M0SQ0iOmc1mKS0tZdWqVQSDQZYvX87AgQMZNmwYU6ZMYfLkydx777387Gc/46qrrlLZeuJpEI+cUTX5UGJPBoaxf/UVxttT/9mTsdJfWNA49vbn2vf3/b191lghXt9I6femJ0bof/dHJdANTuPre5pbxCDN49hD3hg6wtDJpCaTSQmR2Ww2UqkUS5YsYc6cObz44otcdtll/O1vf+P999/nnHPOIZlM8vHHH3PeeecpnomgoKDgsE7Y/aGvrBuBceIwfk6MRCOMn+vre8bP6dDTlfcHxrCIHh6S8/V1T8bJUd9F9vW3/G/8vI693ePhgt7nstksDQ0NKtQp3DCp3yQhjO7ubpUJpmdtyb1Ie8rClslkaG9vZ/Xq1SxbtgybzcbWrVt54403aGxs5Pjjj2fUqFG9eFrQu16ecDokFDR+/Hja2tp45513sNlsnHTSSaRSKRYsWIDP52P16tXkcj1FQ+WYemhSrl1fWA8X9tRv9vV9+a0b+kbvRn99a0+L/YH2x/3NbNLvz2io6B5do4fL6C3T52DjcY3eNv34h8s7mMehR94YOsLQdXEkA0ZKSQSDQUaNGsX69etxu904nU6mTJnCWWedxdatW9m4caOqj5VIJFQqt57hcaSxp12l/n9fBoO0y552on39v6/n7O+8OoyToHHyld99vd7fMY2v93XN/U2yxuvd2/UfDugp/pKNs23bNsWpkr4syt56lpuk1hq1ifQQWSaTwefzMW7cOIYMGYLT6aSuro7hw4czbNgwTj75ZJVtqHNqhNejyyrom4729naWLl3KmWeeyUsvvUQul2PMmDHU19czbdo0XnrpJSVr8cMf/lBxhcRbdbgNId1I6c8g2Zf+sCdP0b6gr/Gzr4bTp/3cnjZgZJrAAAAgAElEQVRNe/Oc9tdW+rjbm/drX72+eRy7OPKr5eccRjd1Op3ula69ZMkSNm7cyJAhQ/jlL3/J6aefztSpUwkEAlxzzTVqkpaQmC4OqP99pNHXpNmXN2RfDYlPezzjcffXTd/XLrG/ybKva9gXLad9ue6jBTqHRrK6WltbWbt2LR6Ph/b2dtatW8fIkSNVxqSQkSWdWTxARgKqyWRSbSXCnaIwXlhYyJQpU3j55Zd5/fXXmTBhgiL8iqSBZIDp7SkkYoAPPviAG2+8EZ/PRyAQwGaz8fTTT3PhhRcycuRIzGYzV1xxBXfffTctLS0q40oMP6PG1uHA3vrt/oyX/r7T3xjan/G5r+8f6HH29L2DYaz057HdF49uHscW8sbQUQA9JCSLg9PppLi4GIfDgdPp5NJLL+X2229nzJgxAJSXl1NUVKR2qSK8KJOzsZr9kcLePBl7+n9/3eT9ufuN2NPk3t85+jpuf7vXvnajuhHU13Xv7ZqPVkgfE4Nm1KhRfPe736W2tpZ0Os3mzZvp7Oxk0qRJBAIBOjs7GT9+vMqGEhK19HsdEubNZnvqvi1dulSllK9du5aHHnqIQCDAjh07VAhOvifkafEySYp4a2srFRUVrFq1SlVfdzqdtLa24vP5mDlzJgsXLgTg4Ycf5qGHHiKXyylek4wr8T4d7ehvfO2p7/UVHtrbd/s6l/7ZQ4X+PD/G8/Yl9An9zwH7E4rM47OBvDF0hKHzTnR1YUClGANcddVVjB07Fo/Hg8lk4je/+Q1z587lpz/9KePHj1cCgoAipR4N+DQTTV8wTsR9GQ9GovPedob6RLqnnafRQNNfM7rp98VQ6uu3fvw9fc+Io4E7pJP1c7kctbW1ACr1uKWlRfVp6acibQAodV7hDckiLCGygoIC3G431dXVQI8B9oMf/EBJE4wePRq/38+qVasUP0g+Zwx3iI7VqFGjVPhs165dXHTRRUrheunSpbz33nvccccdyngKBoO43e6jSktmXzTFDsRzY/R4Hiwv0P5uePTvfdp77C8Mt7+e4335/1jb0OTRg7wxdIQhhpBeLkBet1gstLS0sH37du644w7i8Thz584lnU5z66230tLSwj333MO//Mu/cMMNN3DiiSf2Goj7QqAWj5ScE1DXYwzj6N6mviYmnZisn9tINNZDF/vjgjYaG0aRQWMKfn/XoBs0cv97Ikzqlcz169JVlfVz6H/3xTmSa9PDS3rdM73dD9YCdKiQzWaVIST6LBLWymazSv9KyM1S60vaRoT79FCZbAxyuZw6dlNTEx988AEtLS1K3E8MKqlxpxOa+yoTo4vumUw9ZR/q6+upqqpiwYIFRKNR1q9fz6xZszjuuONwOBz4fD5yuVyvMiDQt4xCX9A/o3u6jGnxep8yXqfJ1FvDRm/7vowh47GM40CMT/2zxteNIXY5hhioovMjWbDGsah/V38Wekke6St7+768ZxxzRsNDH8v6//rx9D4i2mewO3NOzmX08krb6t83Ev31tpQ+nsexg7wxdJRAJnaZcILBIG1tbVRUVHDdddcpsbIhQ4Yo7Rspdvjoo48Cu9OcZVLZFwK1TAKyE9cnHCmWKoVUpY6Zw+FQdXlkwEv4AnZPfpIubTablQIt7DaqIpGIEj0Eei2SxsnIOKHncjmlHt3c3MyAAQPUsU0mk3ovlUop74LULHI6nUohV16PRCJKwDEcDlNSUgKgVKABVUJDFmi5D7lus9msvCRyb8asI1n8u7q6lJCkxWJRXgkxGHT9oaMZfWm1yOIgfemb3/ymqlUnWY7yvtF7o+tQSZ8Mh8M8++yz2O12ioqKyOVyvcJU0n+kMK7JZNqj/o2+UE2ePJm2tjaGDRtGIBDgq1/9qkrJ78sA2V/oRonwjLq7u1WiA/RUShdF41AoxI4dOxg3bpzq9zabTfUXp9OpdJf68v4Kt0rGkeiXWa1WIpEI0WiUjo4OBg0apPpefX09gwYN6mU4rF27liFDhii18EWLFlFVVcWoUaOIx+PY7fZPpLXL+Y0ZsvIsEokELpdLCanabDbV76Vt6uvrcblclJeXK7V3uadUKoXL5VK142w2G1arVR1Dxr7UKBRBTpPJREtLCxUVFdjtdrZs2cKuXbs4/fTT1UZHZBOsVivbtm2jubmZU045BdhdkxB6OGdSbFrCpeJhlLEuWZR5D9GxhbwxdIQhE6K+ExIlZRGfk4VRJnqn04nJZFITguxGpDioLi64t92J7LB1sUY9W6a4uBiTycSOHTsYMmRIr9IAZnNP3bG2tjZVykCE6aTsRktLiyoZEg6H1URhs9nUDlFqh8m96F4RmVxl4s9ms8rgEOOrrKxMTXySief1epVR1tHRoXbiUsrA7XYrI83hcOD3+wmHwzidTkpKSpRirSzcUvUeekoCmM1mVYRVUr8DgQAWi0WVDDCZTMpoBFRF+0wmo2ocSRkSmczleR+ptO1PA91wNT4/m81GaWmpkowQ8rG+29/TsUwmEz6fTxnW0h+Ec6SX5BADXIzXPYVVZGyUlJRQWFiojHJjXzsYGZm6RzKVSimNpcbGRiKRCNXV1cob29zczF//+lcGDhxIaWmpMnykv8JucVIxrHWPqO7tlDlCkEqlqKio4P/9v/+nNlCA2khEIhFVc2/9+vW0tLQwefJk3G43b731FmeddRbBYJCSkhJqamrUeJONk2zSdO8XoMjsUl9PqsKn02kuvvhi5s6dS21tLQ6Hg5UrV+LxeLDZbGqzJfcrlevLy8t57rnncDgcFBUV4XK5VK26lpYWrrjiCvWcCwoK+K//+i+mTZumyots2bKF5uZmRbiX+UiuMxQKsWDBAiZPnsxvf/tbqquraWtrUyVNVq9eza233kplZaXaGFksFtVH5X89azKPox95P94RhngUZOFPJBLK6PH7/WoSFLe+1+tVE5xUOpeipplMRk06evhrT5CJRhYxcZeLHksmk+Hxxx+npqYGj8dDIBDgtNNOw2w2EwwGueuuuxg7diw33ngjLpcLs7mnvlokEuGNN96gpqaGWbNmYbPZmD17NoWFhYwePZoHH3xQ7SBlwtPd3zK5y0QrkIXhzTffVPyptWvXEo1GKSgoIJFI0NzczNSpU/H5fDz11FMMGDCA7du3c+KJJ2KxWHjyySfVvRUVFVFaWsrzzz+P1+vFZrNRX1+PzWbjlltuYfDgwfzhD3/AarUyc+ZMTCYT1dXVbN68me3bt6sJ9/HHH1cGjN/v56233lKyB+FwmHQ6zd13343X6+UnP/kJHR0dlJaWYrPZKCsrY/v27aooKaAWlGMBuicPUNpCgDJGpW+I4auHBeXHGGbTvQ2yyIpxIMcQo10IzmII6X2mP5hMPTXjpOabrjYuRtuBQjYWMoZFLV3a6cMPP+T//u//ehUZHTBgAIWFhWpxFa0laQe5f6NXDXrPJ2IMPfjgg/zqV79i4cKF3H333YwaNYrf/va3/Pa3v+WJJ57gxhtv5J577lHlaKTNm5ub8Xg8vPvuu5x66qnY7XYefPBBGhsbe/VPuUfdANLDxbpqu8vlUhuhtrY2brzxRkaMGIHVamXDhg2q7lhxcbGaY8xmM9FolPnz5/Puu+/y4IMPUllZyfvvv8+IESMwm80qY/Hll19WbZFKpWhtbaWyspIRI0bQ0dGBydSj5l9QUEB9fT319fUsW7YMu92uNnI1NTV4vV4++ugjbr75Zs477zwuueQSrrzySr73ve/xq1/9imHDhqnnqnM9xTjX2yCPYwN5z9BRAJ1Lo0/4YiiIC1kk5aVwp8TtdVVcI0dgX84tIYnu7m7lioce930gEOCSSy4hHA7j9/u59NJLeeedd6ipqaGxsZGf//znnHDCCXzrW9/iZz/7GW63W1WmvuuuuzjppJN4/vnnAfjf//1fZs+ezYUXXsh5552nvF16SAU+qTqtc2/ERT9z5kx27txJUVERH374IWPGjCESieB0OpU438KFCznttNNobm5m0aJFrF27lk2bNnHKKacwevRoxowZQyqV4tJLL+Wll17i3HPPJRgMMnDgQLZs2cL999/P3LlzueSSSwBYsGAB3//+9wkGg1RXVxMIBPjoo4+YN28eV199tfJKXXTRRfzxj3/k1FNPJZfrEe7bvHkzv/3tb/nFL37BTTfdBMCyZcsYN24cq1atovqf5GB5JsfSRNqfCq/ch8630b078lnj9+SzuoEl3jUhWosnQg8lyTH7SyDoi0QrITfpf3phVFngDgRGTlsikVAelerqaqqrq+ns7GT9+vUsWbKEgQMH8u677zJmzBhaW1t57bXXmDNnDmPGjFG1tnQNJuM4l3aXAqROp5M5c+YQj8d5++23ueyyy5SUwDvvvMPw4cM5//zzcblcRCIRzGYz77//Pul0muXLl+Pz+Vi3bh0333wzuVyODRs2MHz4cBoaGhgwYIDyeukeXx1inOl/19fXM3DgQJYuXcq2bdvYvn07oVCIwsJCAoEAHo9HzW9SQ8xqtXLZZZfx3HPPUVVVxcyZM7nttts4//zzicfjfPzxx2zcuBG3201bW5vSZbvmmmuoqamhs7OTxYsXc9NNN2GxWPB4POzYsYNoNMqiRYsYNWoUDoeDhx56iLq6OlXnrrW1lfHjx1NcXKyK9nq9XrZt28bgwYOVd06eqRjRR0s2bx77jrwxdBRAJyL2ZcTIgJNBZ7fbVSFXiVNL6EA3ovb13BJuE5ev7EgDgYDiHfh8PoqLi8lkMpxwwgnkcjlaWloIBAKEw2Hmzp3L888/z9VXXw3Ayy+/zEknnURnZ6cq1JlMJmlsbGTAgAFYLBYikYgy8GRnqUPnCsmiKYRZgFAoxG233cYVV1zBBRdcgM/nY/v27axdu5YLL7xQhWYGDBjAt771LWKxGCUlJVx++eWKI9Td3U1NTQ0bN26krq6OYcOGsXXrVt5++21+8IMfqKKV0WgUu93Ovffey6xZs9iwYQOnnHIKW7duZe7cuRQUFBAMBiksLKS8vJwtW7aoe83lcixcuJDbbrtNcUVaW1vxer04HA71LCXUI2HGo0FB/NNAN16F2yK7Zb2OVF+LuU5sFwPd4XAQDAZxOBy9CoDK53UPo+6J6Etny2gQSZtDb87RwWp3vfYa9C4yLEVTu7u7GTt2LH6/n/r6esaPH09VVRXDhw9nxIgRjBgxQrWd3KPR8NCTHvQf8SrF43EaGhoYP348brebVCrFiBEjeO655xg+fDjTp0/H6/USj8cZNGiQEtDcuXMnoVCIp59+mlWrVhEIBPj73//O4sWLufPOOxUvT0JfYqzqnC/9eWQyGQYOHEhLSwv3338/b775JiaTiccee4zp06ezY8cO/va3v2E2mzn55JMVX1E841Lrb8mSJYwePVplLn700UdMmDCBe++9V/H94vE48Xicn//85wSDQZYsWcK6deu45JJLKCoqorm5mXQ6zY4dOxRfaPbs2bz66qusW7eOyZMns379elavXk08HmfIkCE0NTXhdDpZuXIlv//971UNPDGAxMutk7DzODZw7Gw/P8PQa4ql02mSyaQyDGSHIYNNXzhlkhUyoxAIZfHR+QL9wbhDT6fTBINBotGo+j8ejxOLxXj33Xex2WwsX76ciooKFZKz2WwMHDiQJ598ks7OTnK5HM3NzZx77rmEw2HcbjehUAin00kgEOhFotWzV6QtBDrBVgiJLpeLUChENBqlurqagQMH8rOf/YyFCxfS2dmJ0+lk3LhxdHR0UFBQQCgUAlA7t6KiImKxGLW1tSQSCVKpFD6fj+985zvMnTuXTCZDTU0NXV1dlJeXq4VEVL6z2Sy//OUv+eEPf8irr76qFmidU1RdXc0tt9zCf/zHfyiCtoTkEomE4qo4HA7a2tqwWq293OtCUD8WDCE9nAWfzAiUMKdw0vQq532FyowLiBgqIngofUH6g07GlvNJexsNob6y8yTcIwaoHCuVSh3UMKXO/+ru7mbTpk08//zz3HnnnTz22GPY7XZGjx7NhAkTiMVitLW1kc1mGT58uLo+8QTLuNBDZkYPm9VqVZ9/8cUXeeeddzjhhBMYOHCgmkM2btzIddddx44dO1i8eLHi8wwfPpwNGzbQ2dnJiSeeiNls5stf/jK1tbX86Ec/YtasWQwdOhSv16s8UMYQmRjD0ofFUEilUqTTaT788EO++93vsnz5cmw2Gzt27KC4uJhgMMgpp5yC1+vl5ZdfJhQKkcvlWLVqFfPnz+f//u//eP3111mzZo16Zg0NDaRSKeWVEVFNIZ1Dj/EcDAaZMGECa9euJZ1OU1paitlsVmMwHo+rjcqWLVt46KGHuOqqq/i3f/s3rrrqKlpaWvjXf/1Xvv3tb3PnnXeqNpbzCtFal4jI49hB3hg6SqAvBOLyl91fOp1WC4qeeg27jQd9ZyiZDftKwNXTkbPZLMXFxYqADOByuQiHwzz22GOYTCbOPvts5s2bp3aF3d3dqnDmpk2b2LhxI06nk3A4TCQSIZPJ4PF41O69oaFBcW0AFfYwEl71kInOa/L7/dhsNj7++GMcDgezZs3iT3/6E4FAgEceeYSJEydSU1NDNBolEAiQSCQUL2TdunWMGzeOyspKHA4HHo+Huro6zj//fB544AG6urp47bXXGD9+PIFAQC2K2WwWr9dLLpdj1KhRfPnLX+aFF15g5syZJJNJEokEVquVYDBIS0sLEydO5Mknn6SpqYklS5ZwwQUXkEqlFFE7kUgQDocVAVWI8WIUSnsd7dANDJ28q/PgAJUqLwuxfF6OYTymHl6RPiaLu3DlAEXGNhoGQmDtqw11z4l4L3TvlXizDkaoUvcKCb/E4XAwfPhwzjzzTCZPnszEiROVPMDChQuZPHkyDoeDDRs2fMLLqxfx1d+T32IoSlvs2LGDE044gXPOOYeOjg527NihjvPuu++yYsUKvvWtb1FeXo7P56OpqYkVK1YQDAZJJpMMGjQIr9dLUVGRUu/u7u4mEAgQCoXUPGM2m9U80peXVzY1DocDq9VKYWEhU6dOJRgMsnDhQmprayksLCSdTlNUVMTUqVOpqanhH//4B9lslpNPPpnp06dz2mmnMWnSJK677jpKS0tZs2aNKvWyZMkSTjvtNOx2uyJ6JxIJ7r//fp599lncbjdDhw4lnU7z/vvvYzabicViag6VLM/NmzczefJkrrzySrZs2cJ1111HW1sbyWSS9evXs2vXLioqKmhtbcXhcCi+mtvtVnOVnrafx7GB/NM6CqB7Z8TDA6hJzWq1Kn6EGD3yHfH+yO5R/tZ/7wm6VoZMaBaLhVgspv4Oh8PU1NRw3333kcvlVO0m+b5whC666CIef/xxFi5cyIUXXkh5eTmDBg0iGAyqcICcQxYG4SmIDo1+TTqZE3oW1EQioa41EAiQTqeVGOWLL75IWVkZhYWF7NixQ2WZ6cbWc889xze+8Q3cbjfxeFxl2DQ0NPDAAw/w5ptv8vrrr3PGGWco3oCEFSQl+G9/+xtnnXUWw4YN44knnlALt9lsxufz4XA4cLvd/Pu//zurV69mwYIFVFVVYbPZ6OzsxOfz4XK5lKdIdrN6Cq9ct56iqz9PMVQPFPrCqhsH8pp+bnldh/6M5DPynXQ6rfg7xvR5vTCrHEeI10aDXwqsynf13xKG0e9DIMRW/brlnBIe1j1UOnfvYBmiRg0p8RykUimKi4uVB7ezs1MZY2eddRYjR47sFTISKQr9HowGn8wVOuevpqaGwYMHY7fbOf3003nkkUfI5XK88cYbFBcXc/LJJ2Oz2Rg6dCjQszF6/vnn1WZg8eLFdHV18Ze//IUPPviARYsW8frrr/Pqq6/y61//mrq6OmUM6EaY0cCV18UDM378eCorK/nggw9Yvnw5V1xxBd3d3RQXF7Nz507MZjNnnHEGX/rSlxQ9IBAI0N3dTWFhIS0tLcybN4+ZM2dSUlLCxIkTmT59Oueee64K20kf+N73vsc3v/lNlfY+adIk6urqeOutt3A6nVRUVKgQ37Jly5gzZw4dHR2MHTuWFStWcP311xMIBDCZTIwaNYoXX3yRSCSiKgAAqjaeHg4+VhIg8uhB3hg6whCyo06alslTDKBIJKLSwyVbS08DFm6JTuSDfctmEKNEP58YZSKQ5/F4VD2odDqtUs4bGxvVAhgMBpk8eTLvvfeeSj13Op10dXWpNPKCggIsFgt1dXVAz8S7a9cu/vrXv9LR0QH0pPfefffdrFy5UhlLOv/A6XQqDpXucbrwwgv56le/ymWXXUYikaC0tJS6ujpMJhORSASbzcbcuXO59dZbGTBgAGvWrMHlcqlsvMrKSsaOHcvFF1/M6NGjSSaT+P1+NclJWy9atEhJCVx//fUsX76cZ599tpcGkoQ2zznnHM4++2xOP/10AJXyLxpHcuyOjg4VMnzqqadYu3YtZrOZeDzO8uXLue+++3pl1eRyu8uuHCjEQ6IbF9If5H+5f0EkElH6TRKGFCPGZrOpqvXiNRAjTwwTuTeTqadgaigUUt5M6c8yJuTYsrhJm8ViMQCl0aQXdwV6eVLFuNfvS0IbErbUhTX747B9GojBIiFsPetIDEch/W/atIkLLrgAq9VKW1sbl19+OR988IFKA/f5fKTTaR5++GHeeecdtSkQI0l/LhaLRRkPdrtdtcfVV1/Nr371K5qamrjuuuvUnCPt7vP5uO2227DZbDgcDqZPn86cOXOoqalh9OjRbNq0iZEjR/KnP/2J66+/Hr/fTyaTYevWrTz88MNs3LhR9Zeuri5ltEu/0gUbbTYbJ5xwAl6vl46Ojl5yCfLs5TnLPBWPx1m1ahULFy7kmWee4Z577mHNmjW8//77/PnPf+b111+nublZjQ9pY0lukLntsssu47TTTlOaThJ6l/kqk8nQ1dXFrl27OP744xWp22q1ctFFF/Fv//ZvvQxdp9OpPIrSB/OeoWMLRz8p4TMOPRwAu2Pr3d3dahCLpo54DyRWD7tJxrA7ZKAfZ2/ZMCZTb9XV1tZWRRo2m3t0eJ577jluuukmotEoCxcuZOrUqVitVqVZ8utf/xq/38+WLVv46U9/ypQpU1i8eDFf/OIXcTgcXHTRRfz5z3/miiuu4IUXXuDtt9/mmmuuAXoMpH/84x9KV+njjz/mH//4B4lEgmHDhuH1epXwoS6OtnLlSiZOnMj/Z++9w6Mus/bxe2aSKclkJmVSSAid0KUqIC4WFJViASyvrGvFgrw2fHV91RW91l33Ul91FXFlFde2ylpgVwWkq/RegiAgJYVkJpmZTE0ymZnfH/neh2c+O4FQXMAf57pyESYz83k+z+cp57nPfe5jsVhQWVmJRx55BE888QRcLhcee+wxfPjhh1i6dCnS09Nx+eWXY8qUKZg+fToee+wxpKSk4MUXX0SvXr0SkLCXXnoJU6dOxT333IMXX3xRCNQdOnTARRddhOLiYjQ0NODee+/Ff/3Xf2HHjh34v//7PwDAbbfdhnfeeUcW4b179+Ltt9/Go48+ijFjxuCNN97A7373O3i9XqSlpeHCCy9Ex44dYbfbUVJSIo5d//79MX/+fEQiEVitVtTV1eHhhx9Gx44dMXbs2ITw2ckgWKup7Ez7VlO/6XirJ32GBoDDWV5qSJa/q/wWWjQaFVkBajARKTxw4ADat2+PUCiE9PT0hCQBiu5xU+LmlpKSArvdLun7dDaILAUCAdhsNnEIuPHzfo1GI9xuNwKBANq1ayeOm8pDOhEjOsU+IGeKZOjq6mrEYjEMHjxYDjEABDXq2bMnjEYjTCYTQqEQLBYLxo0bh+XLl+Ojjz7CpZdeKoRhiobSAaOYI1Wfg8Eg9u7di8zMTPh8PixfvhxDhw4VziH1uyjQSH2wxsZGVFZWYvTo0Vi/fj28Xi/MZjPat28vfdSjRw90794df/jDH9ClSxdcfvnlcghiqNlkMsn8DYfDcLlckj27fv16WK1WQcwMBgPcbjeysrIQi8Xg8Xjw/vvvw2q14qGHHpKQGwA4nU54vV488MAD8v1+vx8pKSnIysrChx9+KOVUfD6fzCGPxyPZqXl5eYjH45gwYQIOHjwIv98Pp9OJqVOnIhQKweVyiZPmcDhEaoD3x7R8OnpnCdRnnunq6+tP+Ik9//zz+PTTT7F161ZZhNRTmjooTsYCcyaaFvpn/2gzppgxQbXjWCyWIE7IjTstLQ1erxcWi0WKXKok6KMt5mwHv0c9SXEz5HXUIrDcwLxeryxeJCfabDZBrLxerywwLpcLeXl5kn2mlgJgNgaLaDocDixYsABt27ZFv3795H6oKE39kzZt2sgmTnVZtWQABezy8/OF52Cz2eSkqPZ/OBxGbW0tOnTogKamJtTU1KCgoCBBXZaaQfF4XEKIhMLJNSAZW+XRcAM2Go2orKyEw+GQzT0YDAr8TsHKxsZGQRFI2v773/+OsWPHQq/Xi9PIU2prT58tjT+tqegkeQ+8Bu9dJcRTiI7OCZEO9ZrAv5fHIMFdzZrTZiCpGxsPAGpIORwOy9xQQ8iqQ8P5RXSJasUAhNzP8U7RweNJp29N/6p9sGLFCsyaNQvPPvsstm7dit27dyccYKqrq5GWloatW7fijjvuEC4MkVifz4ff/va3+Otf/yrzixw0om/MTPT5fNi4cSN2796Nyy+/HB07dkQsFsPcuXOxadMmhMNhDBgwQFDVVatWIRaLoaKiAqNGjcKCBQswbNgwcVS/+uorlJeXY+DAgRg4cGACb2bt2rUoLS3FxIkTkZGRIWsI1wU6g99++y2CwSBGjx6NYDCIgwcPYt26dZg7dy7atm2LgoICLFy4EBdccAGmTZsGvV6PtWvXomfPnrDZbFixYgUqKipgNpsRDocxe/ZsjBkzRrIDb7rpJhgMBlx33XV47rnn0KVLFzz88MN45ZVX0NDQgE8//RSRSAR+vx+TJk0S1DItLQ1lZWX4/LmT3CoAACAASURBVPPPMWHCBKSlpWHbtm1YuXIlOnXqhOuvvx7hcBiNjY2iAUfnnOuFWnePY5JI2KkKnR1pfP6c+7N6XVWLiqFMhr+Pdt1nn30Ws2fPxsaNG382J/OsM/QfsiMNRjUTgxuDChfPmTMHF198MdLS0uQEAhyuk0OCsHbDSZZRo7aH7VC1MkgopIK0Onm5yVOPKBAISCgpPT0dbrcb2dnZCaffqqoq5OXlIRQKCYpQXl6Otm3biuKr0+lEXl4eotEodu/eDb1ej5KSEtTX18PtdqOwsFDCiISh6UTxmgBkkbLb7QnlP5xOJ7KzsxM2WLfbLRIF5LSQN6BmNpEbEAwGYTKZ4PP5pHQCQxApKSmorKxEYWGhOIVsCwnc6kmWXBU++5SUFIRCIVHU9ng8EpLcvHkzunXrhnA4LGn6qtN8ouNPRQWj0ahwsqiSTFRIr9eLyrZer8eiRYvQvXt35OXlJXCCVH0Vjj+V+1ZdXY28vDwRSGxqahLyKUu96HTN6syFhYWorq6W2maRSAShUEjKlnDe0Dkmp4zjjPfscrlgt9vlJM8yD+QuUT+GP0S0jiXMcaT+VdP3mZHI6wAQRCgQCODQoUOw2WwIBoOw2Wyorq5GcXEx9Hq9yDKood9QKCRzzmQyyZyKxZpLzOzevRterxclJSVSvocbNwBBxsLhMNq0aQO9Xi9hpwsuuADl5eW44IILAECQw9raWlRUVCAlJQUdO3aU58iDyI8//ogePXpI6BQ4LKngdDqRn58Pj8cjyRo0Snzs27cP6enpCAQC6Ny5syjX07lrampCWVkZcnNzsX//frRr105kQPbu3Yt27drJ8+WhTc1q5DjatGkTRowYAeAwgsfxunPnTvTq1Uuey4YNGzBs2DAZqxzrakavuo5zPKhz4KwzdNYZOusM4ciDUSWs8sTP1ywWCy666CIsW7YM0WgU06ZNQ4cOHRJO4Vu2bMF9992HoqKiBP2V1iBDRD54gqER2m5qapIsiWAwKBslFwGDwYBwOCzERgDioHDTAZq5HtzsgcOZa4FAALm5uQiHwyIhwAVddeaCwaBoEun1+oQTfiAQgF6vR1pamjgJWkdQ3aSdTidycnIS+FoqQT0tLU2cKToJXFiJzLD/mIatbm5sLzPYIpGIpOfz2kDz5kKkjY5YTU2NoEVsGx0Fi8VyxGKkR7LWIkOqhUIh1NbWor6+XsIaI0aMQFNTE6ZPn44xY8YgJycHmZmZ/+bwqaYN51E8kP2tCtaFw2Ho9XohrRNxMBqNEibS6/UJDg0AVFdXi8Mbj8dRU1MDg8GAtLQ0Qar8fr84r8FgUMJPqmPKBZsbWGtRotb0rzqWYrEYgsGghLYYauH4VkUlVXSNa4MaQuRcYHs53sxmcwJfiAgkDzuc9xxTRFnMZrNweFTlcPa7WrqHzjNwmCOmEtHVeao6HG63G+np6eJIqzW96CyqY51oH+cRnxe5SeSfZWdno7a2VhBap9MJm80mn+HBC4A4VmqJHhUFVjWr1LGslQGh06M6RGedoX+/7unuDJ1leJ0GRkg/JaW5cCczQpgi2rVrV+zatQt1dXXo0KEDxo8fj9tuuw133HEHJk6cCLvdLoNMTWtujXFyqlkuPBlTd4VIBhdXkhkbGhpkg8rIyEAwGBQkhaETOlXc3Px+v3yfxWJBWlqaaBpxIW9qaoLb7ZbNkvA1T7sAxEEAILyTQCAg9akIX/M90WgUoVAIPp8Pubm5MBgMcDqdMBqNsFqtMBgMws+KxWLIyspKSJnna3p9cz024PApn23mcyQvwe12w+/3w+/3C/m1oKBAEACgebFgH8XjcQkjhkIh6TcqaxPNisVix4wMHcnohNPBjkQiqKurQ2VlJX788UccOHAAVVVVaGpqQm1trSxGVqsVmZmZEuKjqRllwOHNghvv/PnzYbFYYLFYsGzZMtjtdgm1ZGRkYOHChUhNTcWdd96JTz/9FGlpabj44osTNkaz2Yy9e/eK87B27Vo4HA706NFDxkFOTg4sFguWL1+OtLQ05Ofno7y8HGazGfn5+SgpKYFer8fUqVMTJBS4yZ0sAqwa+qQzE4/HEwrzkrvGTUp1zgGgqqpKJAUYImxsbJQSPXRyQqEQUlNTYbPZpBBqY2OjEM9ZKJX3R0FVs9ks9bd0Ol1CyBtodhzIFVJlCcxmM9LS0qSAalVVlXAeY7GYINZ0NMlnys7OlrA7kTO20efzwev1ynVJvqZzq+oIUd+LaxAAmUMGgwGFhYVIT0+XucoMU6/XK44QiwjzXrnGBQIBhEIh1NXVSdYfnSOTyZSQ2agehLh+ns0mO7PsLIH6FJvqOauhGYah5s+fj0AggIULF6J79+5Yt24d2rRpA4/Hgx07duD8889HVVWVnGLU8EFrHCKVQM3FWE0/5sLAzddgMKCqqgoFBQWysJF4ybBaQ0ODcI24eITDYTkJAhBSJInazEhjsVOentWTFoCEat8Wi0VgcDqQqmYMCbJsn1plvqqqCvn5+Qn37/V6JWymZuUREfL7/bBarbIhsG/oqLFAK1GO7OzsBK4EvysrK0vCZ2pBWW4Whw4dQps2bQA0bwwcFwz7kYyqogbHa2wfHQ06A3RQcnNz5ZRdX1+PzZs3w2g0YvPmzWjTpg1SUlJQVlaGe+65Rzg6HBc0lZBtNBpx9dVX46WXXsL+/ftxySWXwO12i/pyQ0MDxo4di6lTp+Lxxx+H3W7H999/j/PPPx9r1qzBeeedJ2Pj3XfflZRzo9GIjz76CNdddx127dqFAQMGoLGxEV6vFzt37kQ4HIbT6YTFYhGdmD179iAcDuOWW27BunXrMHjw4IRMpuPhDmmNfDEaURs6IlVVVRIG9vl8SE1NhcViQSgUkrljMBhQUFAgfciNnuOGqArw7yKSzPxkKJbhJr5XTdd3OBwJKCZRl/r6euTk5MgYJdmaByUeVujg0pqamhLC0CrX0WazISUlRbTKiIAydEY0Mh6PIyMjA2azWbh6VO6mE8gsTbXYKgDU1tbC4XAgGo1KaDAUCsFms0kYmG2qq6uTuevxeBAIBOBwOEQXigc1zhE+SzqPqmOkZi2etTPHzjpDp9gYZlEdADoNFosFN9xwA7766itMnjwZDQ0NOHToEK644gpUVFSgqqoKw4YNQ+fOnVFSUpJw+gSOzBlSr88fQuE82TDcqUK9Op0O+fn5Cboy/BtRKfVESyOxUzVusjzpEeGi46DVp1FLOdCJ4WlQ+90qgZFoipplxErdvEeeYtXP01FgcVyLxSJOEENsKqfGarUK+ZcnSapTc/Pj5gRAOB5aFe78/HwR2lRDi2yvKrx3osY0d/JMuKg3NDTA5/NJxk19fT0OHjyIYDAoui4lJSWIx+PYsWOHKPHyeanjBoD0Ae93woQJuPLKK6HXN2sz3X333di0aRNGjx6NWCwmWVQA4HK58Nvf/haffvopBg8ejHg8jqqqKhkvlZWV6NixI1JTU/Hggw9i1qxZ6Ny5swgFUmiQIbbMzEw52dvtdowbNw5bt27FkCFD5NlzTp6oqSE4AOIANDU1IRQKobCwUK6pjj+VhE4kic+c4SY6BioKwXAYn4c6vuncq6EsOiAqAZ0hyVgsJhXk6cCpis46nU74MwAkM4tZYKpTzJC+TqdL4NwREef6Q8eIWYKcZ0SFAEg4jVIMLNDMMDuRypycHITDYUHj+J00hmpisZiEK1NTUwUV5nNT0V6Vd6SGmdTxzz7SIkbJTJ1zR3oPv4/X47VO9DCkhvs5Blr6Xm07fmn2y7yrM8yodssFhzwNg8GA+vp6eDwerFy5Elu3bkVlZSW2bdsmG2pdXR1cLheqq6sTUunVjIbWGieBNtym/l/7GhcgOnNsAxcqho5a+tHpdEJcVb+Tn9VeN1l7WvpRHT11gqv/P9p3ABANILU/uejx/tV7Z/t5km6p/dy0+Hn2CTed1iqIn6iRAKvKMphMJmzduhUHDhzA73//eyxatAj19fXw+/0499xzYTab0bVrV3Tt2lWeIxdLlnSh00YHjt+dkpIip/N9+/ahoaEBDocDX331FRoaGrBjxw7k5+dLu4xGIy6++GKsWrUKZWVlCIVCKC8vx6BBgxCNRqVsislkwoUXXoiVK1eKDMWiRYtwxRVXADicLVZeXo6mpibs3bsX1dXV+Ne//iXZg8BhBWoiASdi6maj/qj8GjojqsOTbHyq84avkb+jjkF1I2vNPNF+J7lUdMg4lomEqg6e6pRzHSBSq3JF1NAacHhO8X18jWE3hglVB4yOEe+L1+SawXWHr3FtSeZEsP/Zx+rBT0V2+HkqxatE+5MxP1XHQqUFcFxo/6Zyfk4Gv0f7LNX/U1qDzriKgPE9vyQ76wydBkZYm4tPQUEBQqEQVq9ejS+++AIOhwN9+/ZFUVERIpEInE4ntm7dig0bNmD37t0CZSfL3jgWU50FIFEZO9nkS7b4qt/V2smqOh4AZGFW25Ls+4/k8Gjb0dLfW2vazzKk1Zp7SvZZdQNoyehkHOnnRI1cCtX54oZw6aWXon379hg0aBCGDx+OkSNHYsKECairq8OKFStgNBqlUjhrqT3zzDO46667JKxINJEn6fT0dEE2xowZg/Xr1ws/aebMmTCZTPjuu+/QpUsXRCIRSWHOzs7Ggw8+iKVLlyIjIwPz58/HoEGDpEo5ycVt2rTBlClTMHv2bBgMBuzZswfnnXceACA3Nxculwvt27dHPB5Hr1690LNnT5jNZowaNUr4Ynxuqj7SiVqyMUB0Rft6S59NNubV0HZLY+xY2wYk1ktMNv/5GT5Xym9wLKmOC43OiIowcKyRmKw6hXQK1I04JSUlQeeKpl2rVKQr2Rqlzl9ej06UNrRJh1y7+WsRkpOB0mi5dqqzzNdOxrxPZlqnlaiW1lGi/dIQorNhslNs5LFwEtbU1CAzMxPZ2dno06cPYrEYvvjiC2RkZODQoUOw2+2wWCzIz8/H8OHD0a5dO1RUVKCwsDBpSvPR0CHtBDzS+7STQZuhoBrf25rv1r5XnZBHmvjav58MDk1rrtFSu7WvH+v3q/ef7No/hzHEQB4Jw4pVVVXIycnBd999hwkTJsDr9WL9+vUYOHAgKisrMX78eBgMBuTl5aGkpARWqxUejweDBg1Cx44dRSpA5VlwgyHZ98orr8STTz6JLl264KGHHkI0GsXf/vY3SdmORCJCzt27dy9GjBiB9u3bw263o3fv3qivrxc9LhLxg8EgrrvuOinLcs4550gY1u12Iy8vDzU1NZJST55dfX29cJrUsPWJmnbsaJ9psjmV7POcD9yQtQeXk5ERdKQ5DhwmxqvhcDoaRHi0qJoamta2mcb3AIc3XiJWTF9Pdk9a50Qb8lGtpf5ieF9FXPi9zFgk/1B9rxp2P1mWzKFVw1ZaFIn9dDKuq/7L3/kMtAkRv1Q76wydYlMFCBsbG5Gbm4u6ujqBkIcOHSqTc8WKFSgpKcGyZcvQt29f5ObmorKyEn/+859RXFyM/Pz8hKyI1oTJ1Al4rM6H+h1H+v4TMa2DcLT3nWwHItmJktc5GXF79bMn+6TZGiOXhPdSX1+P9PR0FBYWYtGiRaIJEwwGMXv2bKSmpsLlcqF79+7Q6/UoLS1FOBwW4c5Ro0bB4/EkiHjqdLqE/5OQmp2djS+//BLZ2dl4+eWXMXHiRHz55ZcYPnw49Hq9hIpDoRAcDgfy8vJw++23Y/r06Vi6dKlkJarPhLyQRx99FO+99x4WL14sqt+ZmZlSyZyEYGZzUZCTG9zPdepVx412c1P/zt+1qIz288k2qeOZA8ner/3uIznr6gGGf1NDZS3NFW0/aDdmNeGCSJOK6PD7VSdGu+4dCVXh9flZVeaE3KNk8/Jkzc1kTqLah9ox8nOiQtpxpzp76jP8pXKHfll3cwZbPH643pTVaoXFYpHFpLCwELW1tfB6vejcuTP0ej0GDx6McePG4fzzz4dOp5PSFeQ9qCGz42mL+i/Q8kJyMq0lqL+l6xzLe0+2tcY5a2kR1m7gR/qOn9tUng81pWpra1FVVYWvvvoKe/bswZIlSxAMBnHhhRfio48+Qnl5OTp27Ijy8nJkZGQICpOWloZly5bhxRdfFGeGKItOd5ggy3t3OBy455570KlTJ6SmpiIvLw+vvfYaioqKpH1z587FqFGjcMUVV2D58uWYNGkS/vd//xc//vij8FiKioowY8YMjBo1CqNHj8b333+PgQMH4vHHHxfVc4ZXDh48iKysLHg8HiH1U4MmHA63itB6rKaOhWQhLSDRCVC5POp7WzqIJPs5FsS3taZVCVd1upKhNHQyotHov6ELRFfUtmrT77mWsd+04fNkDliy+9LybdTPqzIKbCNfI5LJe1bHxc/pLKt9pt6j2o8ny2FXw5JqP6mOj3Zt1dIafil2Fhk6xcYJSkVet9st2i1VVVVYsGABPB4PQqEQJk6cCL/fj5qaGmzbtk2KXcbjcVFIVmFrDuRTdU9A6xymZCfO1n72VJq6ELfGuWnJWgpP/CdMzQ6ipaenw2w245lnnoHNZkN9fT0CgQD69u2L/fv3Y+jQoVi0aBEOHjyIbdu24bXXXpN7+Omnn9ChQwcEg0FxMtQQiFo/z2KxYMaMGairq0NGRga6d+8uSA0RqvHjx2PUqFEizhmLxUSokn1E8cB7770XsVhMBD6p/8SNhKVESOJWy4hQaI/t1OsPCx+eDDsSiqhuRtqNR32/uiGrn+H7tA73sbSLv2s/m2xcqtIDdHhUQrP6XVqnLNm90rQhMjrQqoOofoeK6GhfJy9NRc+S3ae2/3gNHgx4fWpBHSnb6nhM+3y1815Fqk4GEt2SaftBdU7V//8SnSDaWWfoFBsHNlMzWVoiPT0dHTt2xDXXXIMLL7wQWVlZIlJ45ZVXSn0hokgUI2Mq97HUrWqpTS1Nupbg2mN1go7FTpWDdDRo+kTRstagXj+3qYU0fT6fjEX1NJ+Tk4M1a9Zg8uTJ0Ol0yMzMRO/evXHVVVcBgEgJ3HzzzTAajXA6neJUMdxALgkdotraWlHjJoLk8XgknTsUCkliAZ0S6sHQsaFyNzcN1rDj9wWDQQk5q+nqrHfGRR6AOFnA4Yyyk2VqSEe74akZRNyQVRRE3ZjU17QowfFkGGnXiGRhG/VvRBDVLC3toYt6PkAzJy1Z2IptpuQC9cn43Dhe1P5RESk1e04N27BvtaiTNuSjokB81tz4KdZK4Ulyl7TyET9X2Ip9o9MdVgxXs/1oJ8M5SeYQJvt+Et2ZUXe6H1SPx365bt4ZZqr3TTg0FouhsLAQvXr1Ell8q9WKyy67DO3atUPbtm3hcDgwfPhwIagyVt9aUxfnlk4l/Jcnep7Y1L+pxE717zRmRajkRACik6JuvFyQtP1D2FabdZLsXpKlfVIXqKX7TPY5VSeF7W3p88nE1vhePtOWrqttg3oNbiy8d+13n6hRIiAej4t4XTQalRpZ3JT69+8vROO8vDy0adMmoZQKa71RpFKnSyxVwtM6F1lqvlBLiU6WWlXeZDLB7/fLRsfv5bMmp4OZYDwM8DoZGRkJ1wQgmjU89VPTi47QyQ4DsL1qO7iJqxsyUa1AIIBAICBzIFk4iArUgUBANk11bKjzR5UI4Bhtaeyom5x2jut0OlRUVMDn88Hv98t3MfxJq6mpgdPphNvtTpAr4O9afo9erxf16Xnz5mHHjh1wuVwJYRs6BF6vV4jzzKDls1LJzXS4VRRLO9/o9PAwwHsPhULYvn27pJXr9Xq4XC7s3LlTnCqOsWQ6QsciyaCuDyra1dTUBI/Hg+rqang8HtFkIkql9mOyZ9natUEdl6qzyXukeTwerFq1Spw03jfbol2XzkThybPO0Glg2tMYF0v1FMi/0aipoZ4ajidUo00BV09/HOBOpxMApAQH28sN3ufzQa/Xy8SIRCLi7JCHoVZAJ1GVCroejwd6fbPOEq+tFmXkQs/74qLAchlsI1/jAkYnoqGhQcTX1D7SbhJcoFmOAoCIw/HaVNnmAsr2MDOJnwGaFXB1uuaimuQdsMyAWqyVp2GGo/T6ZsVqrabKzwWRq9+tHX8kO9NpYNkInU4nY4/cCt6/iuRQ94XojPaH96fqTqmv6fX6BH0btk+tS6ZtdzI9npZ+/hPGki68L6D5mW/atAmbNm0SR2j9+vWYM2cOjEYj3n77bRFVVPuDc6m0tBSPPfYYsrOz8dVXX2HhwoUJ45nlaWpqagRl4xzgZqceTugYNjU1Yd68eZgxYwbef/99zJgxAy+//DJuueUWbN++HZmZmXjrrbdEpJClT9Sx6XA4MH78eNGaohOvZhOmpKRg3759MrdZXJlh1j/+8Y+oqKiQbEE6gD/99BMWLVokgoxUw66trQVwWFU7FmuuMfj1119j2rRpeP311/HBBx9g+vTpePfddzFnzhy8+eabmDJlSkKNNmaQffjhh9JvDQ0N2LVrF8rLy6UEis/nk3UmEonITzx+uJTK0QQXVeNYJRKUmpoKq9WKrKwsvPTSS1JShPbDDz/Imqp9lkDrkWWumarWGfsvHo9L5mVGRgai0Sh++OEHVFdXC9pXXV0tfc/28UB+MnS6/pN2Nkx2GlmyuH9L4SGdTndEBKi1YSWepLSwPHC4oj1LQ7z00kt47rnnEA6H8eijj2LcuHEYMGCAhB9uuOEGLF68WCbP+PHj8eqrr4oScygUgt/vx1//+lc8/fTTSE1NxQcffID6+npceOGFKCgokBMdS1uo/cA0W5fLBZPJhMzMTDQ2NuKNN97AU089BY/HA4fDAZ/Ph6uvvhofffQRmpqaEA6HsWLFCowZMwYA8PLLL+PBBx+UQpCsT8STmd1ux4YNG2AwGDB37lzcfvvtiEajePTRR/GHP/wBN910k2RW+f1+mEwmZGVloampCf/85z9xxRVXIB6PSwjo8ccfx/Tp0zFnzhyMHj0ahw4dQteuXeU0vGfPHkSjUZSUlCRoerAvqKCrhht+Loie/c3vVkNFLWUvqXo0ABJqprW2jckck5Z4KEca+8eyCfynjMrPFELlIaBPnz74/e9/D6vVCp1Oh9WrV+PXv/61ZLlVVlbC4XBI8VSiETqdDmVlZXjqqadQXV0tIaWUlBT4fD44nU507twZVqtVVJOp3gwc7lf+yyKoQPPzvuSSS7B3716kp6fDYrGgtLQUjzzyCACgtLRUEBmicRyzRAFnzpyJpUuXYv78+SguLhYRRZYZ4sHgpZdeEqmGjIwMmEwmuFwuvP322/jVr36FefPmoVevXhgwYAB0Op0IgZpMJixYsABlZWXo0KEDfD4fAoEAysrKkJWVhfbt22P48OFSFuiKK67AsGHD/u3wkZKSgnHjxsFms8naYjab8fHHH2P8+PFYunSpIJCff/45rrvuOixYsAAbNmzA5ZdfjqFDhyYUe+WBiiiUWnC7JWPIkbZ3715s2bJF6sBlZmaiXbt2eO2118SZTE9Ph8lkgs1mk1prXLuOlR7B8i7AYRTcbrejpqYGq1evRm1tLerq6uBwOOB0OrF9+3ZYrVakpaXh4MGDKC4uRlFRES644IJ/E6GkU3im2Fln6DS34120W/s57YmCr6mnZ6fTiddeew0GgwH79u1Dfn4+3nnnHQwZMkQ4HE6nE5999hmuv/56TJ8+HZmZmXjyySfxxz/+EY8//jiA5kXo7rvvRmZmJlwul0y6v//97ygqKhK0SafTiSMUj8elFAYXJpbSqKurg16vx5133il8lwkTJqC4uBh33XUXXnrpJUydOhU2mw2jR4/G3Llz8c033+C2226TWmkzZ87E7bffjvnz52PDhg2YPHkyNm/ejP3796Ndu3aYOHEidDodJk6ciIceegjxeBwzZsyAzWbDq6++CpPJBLfbjUgkgquuugqff/45xo4di2AwiFAohGAwiLfffhtvvfUWRowYIcKAGzduxAUXXIC9e/cK8f3gwYNo166dlDXw+XyCsjDN/FRYMnKllsxJZ41jR30PP9vSdya7nvZQACQWFdaioKc7h4H18YBmJ4R18G655RZEo1GsX78e69atg9VqRXZ2NlwuF5YuXYqqqirs3r0bL7/8stTeq6iowLZt2zB+/HjEYs3lew4ePCgb4htvvIFhw4Zh3LhxiMVicLlcklHH6xNV0WZQ+f1++Hw+vPXWWxg+fDhsNhtef/119O3bF99//73wtDZt2gSv14thw4YhPT1dkLiZM2finHPOQWZmJoYPH4558+Zh5MiRSEtLE5QRaH5elZWVcrjiwWDJkiV45ZVX8O6772L48OHo2rVrAgKUmZmJjh07YvXq1Rg+fDhycnJkznXq1AmzZs2ScG9DQwPcbjcWL16M7du3Ix6Pi+o0ydDxeBwejwfZ2dkSgvr666/x5z//WXhpP/30E4xGozhURUVFyM3NBZBIalcV11vrkNARoSPZq1cv9O7dGxUVFfj888/R0NCAnJwcVFdXo6mpCd27d8evfvUrGAyGhDpwqqlhzaO1g22maCn1wXJycnDJJZfAYDBg3rx5Uv+P6vErV67E7373O2RnZwvSp5Yg0o6rM8HOOkNnmGlJyie6GSQjzanEzFgshpqaGrzyyiv4+uuvYbVaEQwGMWHCBCxbtgwzZ87ElClTkJeXB4/HA5vNBq/XC4fDgRtvvBHvvPOOLDJbt27FggUL4PV65bp5eXm4//77ZbNguIzQO7Pk1LYGg0HodDrhnNTX10tJhuLiYgDNBVFzc3MlxdtisaCxsRF2ux12ux319fUoLy/HJZdcAr1ej4qKChiNRuTk5KBHjx6wWq1oaGhAU1MTbrrpJoTDYaxcuRJjx47FwoUL8ac//QmpqakIBALIzs5GJBLBoEGDsHDhQqxatQpDhgyB2+3G/Pnz8eSTTwpxmPWP2rVrB5fLhUgkIuUo8vPzhQej0+lgsVhOy8VEHTNap0jl5hxpz4iFOQAAIABJREFUIW6JhJrsJJns+9QQ2ZGspfnxn3Ki1PpbQHPo1Gg0SpinS5cumDFjhpyiJ0+ejKamJnz55Zd46qmnhKhMvSWz2Ywvv/xSyvQYjUZBjg4cOIDPP/8c06ZNg8ViEWSpsLBQuDEsKqwNYwKHlZZNJhMaGhokXGs2m5GdnY0333wTTz75JHJyclBWVgagGaUgivXjjz+ie/fuGDp0KBoaGtChQwfU1tbif/7nfzB58mT0798/oW/Ky8vx7bffSqHZwsJCnHvuuXA6nVi4cCF+85vfSDg6Ho9j+vTpmDx5MhobG7Fy5Ur07dsXkUgEmZmZUn6lU6dOEsJKTU1F9+7dkZ2djUsvvVSQbtYEXLVqFd555x0pgFxWVobdu3ejoKAA8Xgc1dXVMidHjRqFH374ATpdc0HbnTt3oqioSMKOXLN4EFAz2o5mataiy+WCw+GQZ3DHHXeIdty8efMkhGYymaTyALl6qhRDa50x7cFXTTIgpeGnn37CJZdcgn79+smB5J133kF2dnYC543oHXBYQuIsMnTWjtvUrBNasgnV0olb/Z4j/V39Hu0pXI0fh0Ih7Ny5E1lZWejVqxfS09PhdDrhcDjQp08fLFiwAA888ACA5vDIzp07pRL2p59+KqUPAGDRokWYMGGCnPJ4GgGaeSYMH9BpMJvNkvHDcFd9fb2ccpmxlJaWhu+//x6vv/467r77bgDNi/QHH3wgIn8AxHlyOp2w2+1o27attI0ClgCQlZUFo9GIuro6ZGdno76+HqNGjcJ///d/o6KiAn379pUTEZ1DojfPPfccPvnkE/Tu3Rs5OTnwer1CfFfDJRT/s9lsMBgMUiyV4Tr2Cd/fUojq57BjcRS0ztCxOBfJQn3JnJYjoUutGd/H8vrJNoa8eL2cnBz5fzgcxrZt25CTkyPIyoIFC4RrsXPnTixevBg2mw133HEH0tLSsGnTJuh0OnTq1Ek28cbGRkGGHnroIdTX10Ona9Yn41rC6vbAYdVlyg6o9fCi0SjcbjfGjRuHQYMGyYbOA0XPnj2xYcMGGI1GSerYs2cPnE4nUlNTsXbtWuGRkO80YcIELF++HC+88AIeffRRdOvWDSaTCWPHjsW+ffuQkpKCyspKFBQUoGvXrnj66afx7LPPIhgMirMViURwzjnn4P3330ddXR22bNmCmTNnYvPmzWjXrh3MZrOgqSo6c+DAAfj9fixevBhVVVXCDaJzWFxcDLvdjrq6OuTm5mLLli3IzMzETz/9hJqaGhw8eBCzZ8/GnXfeKUhvOBwGAMlk1Drrx6pOrWbVEfWuqamB2+3G119/DZfLheLiYixZsgRjx44Vjk96err0TzLBydbMD64rqnNcW1sriQxEoLZt24Zvv/0WsVgM2dnZyM7OFo5nRkYGYrEY6urqkJmZKePrTLOzztBpalzEtOjPyV7E1QlD716NO6enp6OxsRFlZWXIzs6Gz+dDbm6uEGrz8/NhMBhQVVWFgoICnH/++RgyZAh0Oh3Gjx+PSZMmiaR9NBpF7969YTAYZBLz/ogMcQFkexh7B5qzjlj5OhwOw+FwSDt79eqFF154Affccw+2b9+OWbNm4f7778crr7wCs9ksi5/NZkNmZiaMRiMaGxtRU1ODwsJCEaxkMU+v14ucnBxEIhGYzWZkZWXh7rvvxlNPPYXZs2cjGo1KOIv3kpqaiv79+2PEiBGYNm0aPvroI0yYMAGzZ8+GXq9HXV0d7HZ7wim/rq4OWVlZktJOh4l1vUisTktL+1l5QqqpY069ZjInqaWwWbKxSztWp04bejhV+lnHYzx5M3vJYrGI8GQ8Hsenn36KgQMH4rrrrsMnn3yCtm3bIi0tDbW1tXA4HLj55puRk5MjB4SDBw8KFw8AqqqqUFNTA6PRiKFDh8JgMIiats/ng91uh9PplHmq3fj4nMhNM5lM+Oc//wm/34+1a9eiqakJkUgEq1evRmpqKqqrq+WzRqMRNTU1iMfj6NmzJ/R6PYYPH44tW7ZgwoQJAA6Pg3PPPRcPPvigvLZlyxa0b98e4XAYY8eOxbZt24RA7HK5kJOTg7q6Orz33nu47777YDAY0L9/f1x88cXYunUrhgwZgiFDhsDj8eCTTz5BSkqKkLk9Ho8gNkajEX379kWfPn2E4Ev+FEnPbrcbDocDADBy5Ejs3LkTHTp0QL9+/QAAc+bMQVpaGjp06ID6+nrs2LEDF110kaxryWQY6GS2hjOk8t8aGxvxxBNPoEuXLojFYqivrxeqwqBBg7Bv3z7s2LEDJpMJ48aNE0RcFWhUuZ+tmSeMAPj9fimgbDAYsGTJEuzcuRMejwfhcBhZWVmi1zVo0CDMmjULn3/+OZ577jl0794dNpstIdGBbThT7KwzdJpZMq7E8aA/x7NZqAJfPDEYDAb06tULer0eu3btQrdu3STDYseOHTjvvPPQ1NSEvLw8AMDWrVvxww8/oFu3bvKd0WgUtbW16Nu3L37/+99j0qRJUp16x44dspBy02cGWWNjIxwOhzge6enpoiPDEzczxhiKa2hoQO/evTF8+HDceuuteP7552E2m2GxWCQlmBuR0WhEfn4+IpGItNNqtaKxsRHZ2dmyGAHNWXG7du3CH//4Rzz99NOYNWuWEKSrqqokPTwjIwMvvvgivvrqK5SWlmL8+PHo0qULNm/eLKERn8+H4uJiyRwLh8PSDm6YOt1hdVwKAmqdgJ9TBK2lMaVd3LSvaU/JrRmbR0JBW1pUzxRnSO0PhmqNRiMOHDiABQsWoHfv3hg7diz8fj8ikQi6du2K7du3o0ePHqiurhbkZdiwYTKviKDGYjGsWbMGoVAIgwcPRmFhoThdRqMRVqsVgUAAeXl5iEajqK+vR0ZGhmzADNky+ycejyMQCMBut+NXv/oVdu7ciYKCAoTDYaxevRppaWlYs2YNvv32W/j9fnTv3h12ux0OhwOxWAwzZ86E3W5HbW0t1q1bh0gkgnA4DL/fjxtuuEHCv3QOe/bsiXXr1mHBggXYs2cPDAYDrr/+erz66quYOXMmioqKkJ6eLmEorgXLli0TBfFzzz0XLpcLaWlpcoiz2WzSB/v27UNFRQW2bt0qhxem8vv9fng8HnTq1Ak33HAD0tLSJAzv9/thsVgQDAYxYMAAxGIxrFixAgaDAatWrcLAgQOFvBwKhYSDxHAVw+JHM/a7Gq7au3cvXnjhBaxevRo6nQ4+n08K4Z533nnYtm0b/H4/8vLy5PCaTBOrtWsDHSki57TGxkYUFxfjlltukQw+EvaNRiOuuOIKLFq0CH379hUyvZrocSY5QsBZZ+iUm/ZkpoVeaZzc6meAw04AP0Pom1otR5sQ6qbC0BgnJ7+rT58+uOWWW/Dqq6/i2WefhcPhwD/+8Q/MmjULbrcbwGHo3Wg0IisrC6FQSE5g0WgU+fn5GDlyJF5//XVMnToVr7/+urw+bdo0TJs2Te6LVdEjkQiuvfZa4VyosXU6aiysSYVYnlaXLl2KkpISCTV5PB7k5uYmpKMSjWJKrBoS4OkmLS0NpaWlmDt3Lh599FGEw2EcOnQIzz77LCZNmoT8/HwUFBQI8hWJRDBhwgR07doV7733HkwmE3bt2oU+ffpI+1NTU+HxeOTfdu3aIRqNYsGCBcjKysL5558vC8qaNWuwe/duXHrppeJw8rkl01I6EWtN2KolwjPHmZZITdMuklqnn3/nM1BP1dwkmI1FR11FT9UTNn9Pdj9HCz//HKY6sZzHbdu2xYABAwQJpQL9119/jfT0dGzZsgXXXnst/H6/KNL36dMHer0eP/74IwoKCuD3+zFy5Eh8++23qKysxIABAyTcxsxFq9WKuro6fPzxx2jXrh2uvPJKaYu6nrA/0tPT4Xa7xfnX6XRwu93Iz8/HY489hnA4jJqaGvTq1QuDBw8WIc2GhgbEYjH07NkT55xzDsLhsEgzvPnmmwiHw0hLS5P7t9vtyMjIQCgUgs/ng9VqRX5+Prp37476+npce+21qKysRN++fSVk3tjYiGAwiGg0imeeeQZPPfUU9Ho92rZtiwMHDmDAgAGC8lDEEQCuv/562Gw2lJWVYc6cObjxxhtRV1eHzp07S5FiIkmqNpXRaEQwGMQ111yD4uJixONxzJkzB/feey8yMzMltK3qZLE/VRmPoxkFHTlnSCZfsWIF+vfvjw4dOsBms+Htt99Gz549hbDMtT8ajQoX7FhJ3PyMupbQQeZzJW9ozJgxKCkpwf79+7Fy5UpceeWVCAQCSE1NFQSRThHXzzPJITrzAnu/MOOmxoWciEcsFoPX65VQDhcubtQUKyQfAIDEkjmYW7tZahEm/l+NPz/xxBMYPHiwnEbWrl2LnTt3Ij09XYp33nrrrViyZAm6dOmCdevWCfHRaDTC7XbDbrfjo48+kpRfi8WCV199FZMnTwYAKcMQjUbx4YcfSpkHkihJHgQSM4teeuklTJkyBZMnT4bFYkFeXh5cLhdmzpwpRMMPPvgAN910E/70pz9h6tSpAA5ncnz99de48cYb8frrr+Ppp5+WNqekpOCZZ55Bv3798OKLLwoBe+LEiXjmmWfQpUsXbNmyRb7r+eefx69//WsUFRXh4YcfxsiRI/Hmm2/isccew/jx4/HBBx8gEomgqqoKJSUl0Ov16Ny5M+x2O3JzczFt2jScd9550Ol0cs/BYBA333wzSktL4fP5hE+ipkOfamtqahKuE9vExRE4vOAS4eOzq6urk9MkNy6mXgMQp4j6Vkwd50mW3DRVg4oCjXwPjRuEanwt2d9OpqmbEsuBkK8yc+ZMQY2CwSCuuuoqXHzxxSgqKsKAAQNw4YUXori4WBCSaDQKs9mMqqoq2O12hEIhEcckSup0OuHz+WR8k/z/zDPPAEDCM9KSfBk2KioqwuDBg5GWlobBgwfDarXCZDIJXzAeb0435/cRXVWzQE0mE6LRKA4dOoSePXsCaNYYIjq6ceNGOZAMHz4cbrcbKSkp+Mtf/oLc3Fzs2LFDnCeSu7/++mvccsst0Ov1GDNmDBYuXIj9+/djw4YNePfdd1FaWgq32w2z2YyDBw+iW7du4mwuWrQId911F6xWK4xGI9588005aHEMUAWbxPLGxkbs2bMHn3/+Ob788ktBwY1GozgBRJWPl86gOkJ07BlG37t3L5YtW4Z//vOf2LNnjzhalPKgrIL2eq1FhVTdK60qdywWg8VigcvlgtfrxTfffIO5c+di9+7dMoa5b6kyAmcieRoAdPX19Sfc4ueffx6ffvoptm7dKp2gEj5PxWnsdDMth0LtH7WYJTV27HZ7Aszq8XgSkBaVO0P0Q/29Ne0BIKcfVWperevD/zc1NcHr9aKgoEBqSak8GJ7EUlNT4XQ6UVhYCACyeDKTg4gVT3s8xatIQiwWw6JFiwA0x/D5Go3OIBeG1NTUhNBBIBAQ7RAiCYFAAPX19XA4HFJ2wel0wmQywW63o7KyEvn5+cIVouAhRdx0Op0oFNO4GOh0OlRVVSErK0vCXD6fT0qrAImlHpqamnDw4EF06NBB7plSA+x39n1ZWRk+/vhj3HvvvQmlIvisWrvoHWn8ncj81HKKVKg8Ho9LjTKOD5JutaaGMLSbs5olAzRnZLEEjcfjQVZWlpDYjUajoJTaBflECNet7Ydk/avKDeh0OgQCAWlnaWkpBgwYAL1ej5tvvhm9e/dGUVERdu3ahb59+yIUCqGiogKTJk2C1WqFXq+H2+3Gl19+iZtvvhmpqak4cOAAPvnkE3GY6DTedtttklG5YMEC5Obmom/fvgm6TWwz52Y83iwdcdlll2Hnzp3wer2oq6tDTU0N7HY7fvjhBxQVFWHgwIHYuHEj7r77buTk5ECv1+O1115Dbm6uhNt0Oh0yMjKwdOlS3H///SgpKUFqaipqamrwySef4NJLL0UkEsGrr76K6667TkRHq6urMWnSJGzcuBEpKSno168f0tPTMW/ePHTq1Am5ubnIysoSgrTb7UZWVhby8vKwZ88e9OrVC263G5s3b8bQoUOxdu1aPP7447j++utRWlqK4cOHS13HSCSCO+64Q0KYJpMJb731Fs4991z07t0bqampwtXatm0bKioqMHbsWBQUFCAWi8maw7Gjjm0V8WR2m/aAquqIEZV+4IEHMHPmTFRUVCA9PR2ZmZnwer3ShsrKSnTt2hWjR48WZE79tyWeXrLxybGpIqvRaBSBQAALFy5EZmYmhg4dipqaGkmGIbHbbrfj3XffxZtvvom8vDxZg7XXU//l9Vhmhwemo827Z599FrNnz8bGjRt/NifrrDP0H7KWBqP2dZ4IODH8fj/WrFmD0aNHy+avhouIptjtdnmdA1sNVSVrD5DoDPF1og6qiqg62TigSVgk14cbIKuVk8jJxYAqtGpIkErTFKOjeNzmzZvRrVs3yVYgqqDX66WUAvk8JpNJRMqsVmvCZuzxeGCxWESjRRVzpKYGAMkQYUaX2h88SQcCAYTDYdEY8Xq9om/ELBCq8mZnZwuXiCd/cqfUcBc3DuqimEwm1NXVQafTwWw2o7a2FikpKQLd6/V6efZaIcbjGX/qWACOfX7yWfKEbDQaUV1djYKCAgCJacNsb1lZGdLT05GdnS01wrRGpIjjkCrOFRUVaGxsRGZmpiAUHH/sf234J5lpUdATXZeO1L9qm+jEm81muN1uZGdny4n6m2++wRVXXCHtcTqdyMvLS9Ao4tz87rvvcN555wmCuW/fPkmFJ9+NYeFIJII9e/YgJycHhYWF0pfc/NRn1NTUhOrqahQWFspaVF5eDrvdLiKHfF5OpxNZWVlITU1FMBjEwoULMWzYMDgcDvlsNBrF1q1bMWjQoIS1hPpkkUgEhw4dgtVqhdfrRW1tLfr06ZMQAic6GI/HpfQLEXSGmplZpx40WKtRp9NhzZo1GDRoUIKERzweR2lpKdq3bw+bzSaIzI4dOzBkyBC5Nh1Mr9eLHTt2oKSkRHSJuMG3FGJWUdFkzhCAhPVKp9Nh4cKFuPTSS+X7uB75fD7U1dXB7XajpKREUvkZZlMFHJOh/S2NT7UN6kHi4MGDIkWirpsAUFFRgUOHDsFsNqN3795oaGiQkC6vo4aqzzpDZ50hsaMNRi6YPCHQUUpJScGzzz6LKVOmoKqqCkuWLJGNFQDcbjc6duyIkSNHJiwIRyPvtYQMqc4QHSuGKDiI1RM5ACFK2mw2uN1umEwmicPz9MF7UePJVH3lYsdNNRaLobKyEh3+n7osF99gMJggNsYJrC7mVMclmsBNJBQKQafT/RtyRoeO16bTx8XJYDCgvLwcbdu2lYWUDhYzLJgqbzAYhIAdiUQkK46hh/z8fGkb0LygtG3bFi6XC7m5uQljgBkq/C5yJlQdEC60Jzr+TmR+crzyROx0OvHGG28gLy9Pan65XC7JUGloaIDH48E111wjJHuOC5/Ph5SUFJjN5oTxq6J0QHMJgP/+7//GX/7yF0FLKioq0K5dOxkL6in1RO+xNXY0ZIiv0UnQ65uFFxlm5mGBbacjwdIvDEUSeeEGreWHqA6y6oQRmVT/noxbxbpy3LSYjm80GmXO8+BAsjDnRUvrDsnOdEzU4qNM2ecmzPZ4vV5ZX1jugWgQ0DzPmfrN+yNnkPdDMrnqEFgsloS1i68zLK06qUTAg8GgHPZ4wFSTOlpChtTncSRnSNtvDP9arVa5HtcmPhdyneLxuIQQ1XXwWMan2k6VswdAyOGqw8UDCscKeUUc1zQtd+h0d4bOEqhPA6PzwUXN5/NJZoPf70dOTg6qqqrgcDhw9913iwPAIpYM4XCh5eYCHD12rA1zAIkxb6bBA5AwBwBJsySaw7i3GhriBGMIQ5WpV6uG874DgYBkhXTo0AGxWExCQ3RsDAaDcKPYD2wD497acBJPwkajUVJVVbE61QlsbGyUvmdooG3btgAgDhNPP/y+pqYmqdVEoTbWI6NTycwTg8EgadNFRUWIRqOCNHFR1Ol0CU4ZHVEtgf504AypROdYLIbMzEwUFxdj7NixIsFAp7e2thZutxvLli0TfSVuQnp9cykEim0Ch4uNBoNByQSMRpuLxF511VVYtGgRLrroIhlnr732Gu677z4JX6hj+1QdwvhM1XIPDD1nZmbK+3go4EatDR9nZGTAZrPJ2qAt1cLwGTdqAHLNWKy5TpcaRlE3KW5aer1e2qRusnReWNpDdYIMhuYK86pmWH19vTgK0WhU7oeOEJ0fna6ZsK1u5rxfq9Uq/EjKUTD1m/dFNFJd/9iPnPPq4YfSGURhuTZybeB4Y9ifVet533TAAMg1WxpjrQnJquODvxPl5DNRnRzerxpRUB0w8nyONcNU5TuxX7nGWiwWQa7ZRqJlRIqo5UbnOR6PS8j753Jcfg476wydYuNCAEBUTLmx/vDDD9iyZQvee+89SfN+6KGHAEBOvhkZGairq5P6OKpj09rNUp20Ol2izhAXIDpszOjIysqCwWAQif2UlBQEg0HhiDAVNh6PC1LEdul0zVlaWm0hChhSU4fq08wAI9rDTDeGCLjA8/TEkx5PmjyB8NqEnAmNA5D3arWNWFOpqakJWVlZclLnJOcJje1hX+Xk5Ah0TIEyIlM5OTnC7/L5fLIhcOFWT716vR6HDh1CQUGBbCb/Sc2hYzH2YWNjIw4cOIDvvvsOO3bsQEFBgTjLJSUlOHTokHBKuNgTmlfRLoOhuUq5x+OB1+uF3+9HPB7Ha6+9hlGjRiE/Px9r165FTU0NLBYLSkpKhN/GzKWW0KGj2cnqW1ViQD0Vq8bxryIWDQ0Nwn3jhk8EkUkG2gMPicHA4Y1RdcRayu5Ts4konkeHSz0AsYByNBpNyIJT75FcQCKybCd5TLwfhvE5p5kNSoI9EVaSsmOxmMwTEodVjR81VEqeIn+nrhj7nyFCHr54EOLc1oZ1+TeLxSKoTCQS+bfwrrr28udopvJ0UlJShFOn1+vFcSMFgDpQNEojqKY6t2qbjmRqFjIdGbUfODbUearlKTGTluHNM9HOOkOn2DgZmFqrinQVFxejU6dO+Mc//oFu3bqhvLwcb7zxBgoLC1FdXS0VlKurq3HxxRdj5MiRCfWPWmPJJqzqRHGB48mJHj9TKtVQGDk7QDP3hgsyeUUApBI3EQBq7fj9fpjNZhEw5KJF6Bs4PCl5GiaHiG2gM8FJCxw+eRHB4GJCuXvtwkdCJNWl4/G4CDKy3Zz83My5QbANBw4cQHFxsbxXLZTJNGK2Vc0KoTOncsaIKvE5JDvhn2pTx0tjYyPS09NxzjnnoEePHhg3bpzcC+UNNmzYIBtbPN6sFWW32yULjPdnMBiQlZUlSt4MZ37xxRdSd4sOIv/GviZyqrWjbVAnm0vEeyLyy3FChXNqu9DZrq2thc1mE3QSOKz/RZX2aDQq/UeHRU2v5r2Tj6fyblibS03DVpFgIh5EKNUwlIrS8jkDkPkAQNBSNZOU/xLVIbdEPUTU1tYiJydHDnSshZWeno7a2lrhQKnt4AGJISg6Xnl5eRLet9vtks1K1JoEYa5lDQ0NCIVCCWF/Il08kHANYshaleRgW9iPan8eTXQRwL+FdOkY8tlS1ZlG5IbUA14rmSTL0Yxjk+ugGoakg6aGV/l3OlCcuzyMJuOhnSl21hk6DUxFcQwGg5xYsrKysHHjRimMOGzYMAwbNgzV1dX49ttv0bVrV/Tv31/gYfIMGH5ojYdOGB04vPA3NjbK6URVg1Zhe27uXOz5uvq7qlmkhj/UIon8frUv+K/ZbBYonv1DJ0R74ucmwDapWUnqSY2OkropaO+f96e2RZUrUOPvXOx5Mq2vr0f79u0FzWL7+Vx4MuYGpjpjABJQA35OJSSqMgyngyOkJXHzdN/Y2IgpU6bg/PPPlzDOZ599hvfeew/BYDCBO8VNW13Y1TTdSCQi4Rv23QsvvIDCwkLs27dPqqv/+te/lsOA2iY+CyBRqJK8ErUfOR9acqaOx7ROB6/BTT09PV04Z0QU1TalpaX9mxPAviBaEI1GE1Sk6QDxh+MHQFJnWg29sO9V3hwPHJw/agq96hCQO6L2s5qg0dTUJKVsLBaLOLBEk5nAEIs1Cxh6vV5J6yeKqt6DqpOjhoxURItOUSwWk/Cd1WoVDpDFYpFDEPtNzRzVotF0lOiAqXxH9d/WSJsQOaep6wDXKJV7xn5l4Wq1ffw+1Y62RvAZa40UBn43nXiurZxflIrgd7ENrRGcPN3szGvxL8xU6JaDXSVEbtu2DRdccAEuvfRS1NXV4ZVXXsGQIUNw6NAh9OrVC5999hnGjx+PUCiU4Jkfj1eung456FsD9dLxUDcZ9bvU/6vXaY3xtKNdtLXt1oYBtNdr6e98rSWUJVm7k5FxGS7kwsaFgSiP+j08YanPuSU71sXtP22qk6qeVDMyMlBTUyO14uLxOL766iukp6fLiZxIGDdK1RHixqs6SEy9HjRoECZOnCgo4vz582XTBBKJwyrRmIgDT7JAc7283/3ud3j//fdRUlIi8/FkOUItmXqvKi+PmUNEBbnJE6VUnU/ySOjwEC1QRViTcQK1z4yhJhp5dPwcN0PVweKmrTqfDCfx/5RLUDNceR06Eir3j8kDqnaOyitUkSq9PrGgM++VzpH6nWrolRwoHlzIseLYVR1LNXyo9pu6LpL4Tj6POl7pHB6LcW1Q1zz1dXXsqI6Sase6RrT0PTTtuqmOJ84t9bpnEk9ItbOii6eRka/DwncVFRVo06YNIpEI2rdvj4EDBwIA+vXrh1AoBIfDgd69e+Ovf/2rIBkqytHak4nWtBPvSD/qe9T7UBeElpyMZNCy9oecAu3nkn1fMserNX/n4tNaiDnZ96j1nvgeOjvJHLmW7uNY7+t0MLUyu4q0ZWRkwOPxwO/3C5eE9Yu4Mao6J0QV6cCwf8LhsGRYrV+/XgoGM009GAyiuLhY1Im1OjqfkAxZAAAgAElEQVTqhmSz2cSpqK+vR2FhIS655BJ06dJFEFagdeGN4zHt81SRWaIhRC6JiqmHJDol7CudTichIc4Vksd5HwyVsbK7iuAy1M3XWHyTGWzsB3KI6BAQDWCfq2ndKuLHeyG/Rw3pMAzEflHnBzPBVFSYDqrqAPJz2o2YY4tcPIbp1c+oFdYBiDPH9Y/9pR5eiEixv1iwVuXKaO/lWEzlRrbGWlqTj9da+nwyB03bhqN9x+luZ52hU2xcDLk4cQLV1dWhvLwcw4YNQ35+PqqqqrB69WpcdNFFokDq8/nQrVs3VFRUYMmSJQkOkMqbOVY71sGcbNKf7NNBS993pOscbUFKhvAcb9vUvlcha60DdCSE60w1biok/TocDoTDYfh8PixduhT/+te/8N577wnPIhAIoKmpSZwcILnzwX5lSKOurg4HDx5Ejx49BHUAgJ9++gkOh0OcZ2a1aDcJhkE8Hg90Op2Qrh955BFBZ8hjOpnWEv9IdYh4Xb2+OZuUmy9DSSQqq8gjQ1i8XzUcx3slUqFtg8qDUcNodGqZMcYCxypKRPRJRWL4dyJFJEJrD0xqGBI4LJtAx4+OrOro8XoMqanJELxXbZiMzpL6/fyXfD2dTpfgJAGHnTw6JWp71PWUzh1/V1ExLSJ3JDvSe9T1Qx2TyV77OexEkJ4z0SE6GyY7DUzlDDFDIC0tDe3btxdCrtPpRHp6Ovr37w+XyyUn7fr6etx6661Yv369cFsAHFPMVh30p+Mg1joU6utHau/R7qU1fz+WMJX2vUdyRlvbz6d7mEzLGeKYjEajOO+88zBmzBjodM315vr06SNkcZJlWYdJ1YyhY0TuDAn227dvR4cOHZCdnS3ODrMP27VrJ3os3MzV9qmbWXZ2NuLxOPx+P1wuF5588km8/vrryMrK+o8jcGq76BTxcETkgUgI+4Woh4oCqyR+Im8quqtqEqmcIJJ3mXmnPks6Y3QoVB4Lw79EsdWwJ9tNxIjXV9cZpr4TuWNokw6WyjEEIOOGWV28L/Yhr6E+ayZa8LtJTKaTRQSSnDJenwdJVcCQ6y0RIWYssi9P1DlJFmpqTRj9P2HJnGnayQjTnS521hk6xaadRFyMTSaTqPjabDZ069YNRUVF2Lx5M3788Uds2rQJ48ePh9lsRvv27ZGbm5sQFuMic7T0+iM5F8d7ukn2mRPZ1H/ODepo6NDJvG5LC8qR7HRfWIgMqJl6FRUVSEtLwwMPPCBOicPhwN69e/HZZ59h9+7d2L9/P0pKSo4YWmAm3q5du6REzfnnn49YLIZNmzZhzpw5sFgs6Ny5s4hSqkkDKkmbJG717+TYULZCG+ppzfxpjan31tL8YggiFmvWaiI/JxKJSOYWQ1I2m03CYtzsmWlG8jTFG1UNGPatKs+galep6DSfK5EYnU4nSB5RI+BwTSuGPf1+P6xWq6B07Ht1vKjOkarvQ94Rf2cavZopRoRMrc3He2N/0rFjG8hZYtgsNTVVRGLprMXjhws1a8cM26tKfNAxUxNf6DSyP491jGj/fzrN/eNZG8805PusM3SKjZNPhbcZQmAZghtvvBFt2rRBY2Mj+vTpg/bt26Nbt25wOBwJpxRVhEyd1MdrJxMp+jkm9unQttaG2rQwd2sh6NNpQUxmakouN85evXpBp9MhKysLfr8fkUgE2dnZ6NevH9q3b48+ffqgV69eCdwVbkbsG27UbrcbqampKC4uRocOHQA0Kxr36dNH1Kq7dOkiGyQ3VyIDajt54me5iZycHFitVnz88ceoqKhI2HT5+8lwhlTTjgMtyZZp3+FwGFarNUHVl2FG6v0AkOKswGGeIMeMKitBh48ZVkTr1ArtKsfN7XYjMzNTiMzU5uH6QqSJnBxKT6h8Jj4DOjkqekTEiX8n+sIMMiI4DHdRgoCSA2wDHRYiaSoCRgsGg5IO39jYKFIMDG3RISTayL6l6CNlG7gms//IO1ML4jJL72SOm5YIyqfj2nC6RhdaY6ceg/v/uWnjwoxTm0wmWCwW2Gw2dOrUSTYbchu6d+8uREkullponKeso11fa2qc/3ju5WTa0fhIJ8oZOt57VE+i6ule/Vc1LX+lpddbet/pbGrNKYvFghEjRiAUColonM1mk8yfgoIC9O3bVwiqRD54gic5tb6+HvX19cjIyED37t3RoUMHCQMxjEynCmjeyFgQlhotRBaAw/IIBoNB6sjV1dXBZDLB5XKhqKhIRACJJPyc4nHacUR0w+fzYcmSJdi/fz9qa2vFIaiqqpJsRafTCeBwlpeKUlRVVYlYIUt9AM1lNpxOp/RrU1MTysrKpNo9CbLc4Ldv347S0lIJaREdonMUjUZRXl4ujkM4HMa6deuk1ppOp5NnCxyWxFBTuakfRO7Oli1bAABVVVUIh8MJfKhIJAKv1ytOk9frxaFDhxII2FpkPB5vJtcvXrxYeE2BQABr1qyByWTC8uXLE8KPdHrYf8xqCwaDCRpjFABlOJbjltaaxBV1HCQbF6r93Ij1kexo67l6r2caEqS1s8jQKTatt69qyxCWJWciIyNDVFxZH4gnITW7RD1ZH0sb6HCpyqMGg0HUZvkav58LuJpSqv08F1j1pKTyA9Tra8Mc6uRqSWhQ/T1ZPSrtKY1tUnkOqjaI+h4VrVPfq25gWmIlTStAxoVdWw9K+6/6fXxNleNP1saWnmlLbTvZxufCtpBPwnsHIORX1VS9Ei0pVDt2uSEaDAZRl+YmriXd0lRkSH2d1yTawHIoalHjk6mToo5zaumoJHuGo1JSUlBXV4cDBw6gU6dOmD59Ou666y4UFxejoKBAQoYvv/wyRowYgWAwCKfTiS5dumDv3r0oKCjAnj17cPnll2Po0KGIx+PYtWsXdu/eLY5qWVkZIpEIBg4ciO3bt8NsNkvhYDo78Xhz8WCg2WHZtm0bysvLEQgEkJmZiYMHD0rK++233y7ZWhs3bkTnzp1RVlaGiooKVFZWCtLEjLeHH34YsVgMLpcLP/74owgkulwuzJkzB507d0Z5eTmysrIEPTIYDKiursbu3bslseTAgQNo27YtLrvsMvTo0SMhxMZ0egCoqalBaWkpRo0ahaamJni9XqxatQpDhgzB3/72N1x22WVYuHAhLrvsMgSDQezduxerV69GKBRCZmYmwuEwKioq0K1bN4wdOxYGgwGLFy9GdnY2RowYIQ5Xenp6QnmK1iJDraEYaF8/2Y7QkZyYo12rJTkT/v9McpDOIkOngWlDLSq8zMFG0iCdEnWz0H7mWFIzAchiTBHAeDwup2S14Cg3V51OB5/Ph1mzZsFisUhldp1Oh/vvvx+1tbWIRCKYOXOmwNlTp07FypUrodPpJE0XAN5++22kpqbCarXC5XJJqIU117SoCzcUknQJ8WdkZEiK629+8xtxjIqKiqR/dDod3n77bVRXV0Ov12Pjxo0SJuAGnp6ejtzcXNTU1CQ4FKzVQwfF5/PJ30KhEObMmQOdTodJkyZJ5gtPzjk5OXjmmWcQCAQQiUSwfPlyIRbfeOONmDNnDpYvX45QKIQ//elP0Ol0kkWUkpICh8OBf/zjH1i8eLGcTvmMv/zyS+h0Oni93gREieGDU228h5Z+VFmDI/1Q6VtNPU9PT094z+mIpnGMMhTI0jAGQ7O46tVXX4333nsPH3zwAWbMmIHVq1dj8eLFKC0tRXFxMZYsWYJvvvlGkC2j0Yh+/frh6quvxqWXXiolbzp16oTbb78dF1xwgYgcxmIxdO/eHV6vV+bW/v370a1bN9jtdqxfvx6dOnWCzWbDihUrJI2fSRyhUAgVFRVoampCnz59cO+99+Laa6/Fo48+iquuugoul0vuJz8/Hy6XC01NTbBarbjmmmtw33334bbbbsNNN92EKVOm4P777xcR0tzcXOzatQtLly7FDz/8gFWrVuGaa65BdnY2MjMz8f333wOA8HjatGmDjh07Yvjw4QiFQnjiiSdw9913Iz8/HzNnzsS3336LBQsW4OOPP8YXX3whhzCWAUlJScG8efPw/fffY/v27fj73/+OcDiM6dOno7S0FDt27BDl9FtvvRULFizALbfcgm+++Qa//e1vcfPNN2PGjBkwGo3YtWsXevfuLSE/VQUcQAIP66ydOXYWGTqNrKXwVDx+WNyK8X/tyeNENgE6QbFYTJAnVqan8q/P54NO15w9QhLnbbfdBrPZDJfLhUmTJsFsNuORRx7Bm2++ifvvvx933nkn2rVrh3Xr1uF3v/sdAoEAvv/+e4wdOxazZ8+Wk+WSJUtw3333wW63C8KUmpoqqrvUPeHfYrGYFG2NRqMYN24cHnvsMVnkX3zxRdTV1SEQCMBsNsPr9cJms2Hu3LkYP348AoEAHnroIeTk5OBvf/sbrr/+ejz11FMYMmQI+vbti3nz5knlbp/PJyUy2A6LxSL9wvIP/x971x0eVZW+3+mZ3lJJQg0dAUGBFQjFAiorIAg/cNdddlnWVXF1FV0bq7AKKmJZLICuuDZUinQWlCJdINIioSWBQBKSTKb3cn5/ZL/DmSEgUgPO9zx5kty5c++5557ylfd7v1//+te8dlR+fj6GDRuGzMxMFBcXY9asWfjHP/4BxhgOHz6MO++8E9OmTcOyZcsAgPNEaTQaWK1WVFRU4OTJk+jduzcqKytx+PBhhEIhdOnSBcuWLcPKlSsxbdo07NixA71798aePXuQl5eHiooKZGVlAUC9Y+RKyM8dl/WNfZJEb83VQPcvgnzF+U0ZU9nZ2ejTpw8P8QWDQezevRvDhw/nNdgIK0V1Avft24fPPvsMKSkp2LRpE2655RZEIhG8+uqrkEgk6NKlC1eGv/jiC4RCIRw5cgRLly7F0KFDMXfuXLRu3RopKSl44403cPToUVx//fUIh8Po27cvVqxYgW3btiEarSsirNPpUFVVhR07dnDsTDAYRIsWLVBTU4MjR45gx44d+O6775CbmwvGGNq1a8fB1ikpKZwUlrLPPB4P7rnnHhw9ehTV1dXYunUrvwfVDnz55Zexd+9evPbaa8jIyEAsFkN5eTn3eJWXl/MyLhkZGWjTpg2+//57nuW1YMECTuPwz3/+E23btkXXrl2hUqnQtm1bbmgMHDiQA6wJT+RyuXhRXK/Xi6VLl+K7777DY489xg0yr9fLebMSsZ/0npNy9UhSGWoA8lOTRqScF2PuYlisPjkXTAx5TWjx1Ov1PNZPWSFUMJLo7CkEJ5FIUFJSgjZt2vDaQidPnkT37t25y1+pVKK6upq3tWfPnvj444+xatUq9OnTBy6XC7/97W/Rs2dPzlOj1+vjsj8IRyWGlMLhMGpqapCamgqz2YwjR46gR48emD9/Pv74xz/CYrFwvhZS9G677TZ899136NOnD+dvGjZsGGw2G0+dzcnJwQ033MDBmcRWTDgWtVrNa6JRSI7ei9/vxyuvvIJNmzahefPm6NSpE5RKJbp164ZQKIRIJIIJEyZg8uTJ+OMf/wigDgD7u9/9jme49OrVC5mZmVzxkkql6NixIwoLC3moQavVwu12o3PnznjggQewb98+tGzZkoccRKbfyyWiS1wccxcCEKfvJgLOEzllGrqI5IFigV6DwQC73Y6dO3dyT1FOTg6v+eRwOLiX0mQyQa/XQ6FQ4NVXX4XBYEBtbS0kEgmuv/56lJaWIjMzE7169eIGhFKpxNChQ2Gz2fDkk0+iQ4cO8Hq9eOyxx/Duu++idevW+O1vf4vHH38cd9xxB9LT0xEOh9G/f39eoiI3NxcnTpxA48aN0ahRI3z66afIz89H+/btsWXLFqSmpkKv1yMrKwuLFy/GDTfcgIULF+KTTz6B0+mEVCqF3W5HkyZNsHv3bgwYMAD5+fm8ECvVVty8eTMmTpwIo9GIGTNm4J577kFWVhYHix8+fBj79++HXq/Hf//7X7Ro0QKpqanwer04efIkWrRowY3FEydOgDGGkSNHYtmyZSgqKsKzzz6Lr776CitWrECHDh1w8uRJmM1mrF69mpPXAkBJSQmOHTuGu+66C/Pnz4fL5cKuXbugVCphtVq5ckfge/LykYhr9dUyPpNSJ0llqAFKYthMtC7r+13f937OvcQUUhICksZiMXi9XsyZMwd///vfEYvF8NZbb2Hs2LFcSRo9ejQaNWqE0tJSyOVyvPvuuxwELpVKuaVG5RN69OiBzZs3Y/r06VAqlXjkkUd4WI4sRwopiGzCYokCpVLJyy/U1NTggQcewH333Ye77roLgwcP5qBMmUzGs13UajVat27N+zM1NZWDUk0mE0KhEAKBANq2bQu32w2tVguJpK4QKC2ChAegUBQpHUQ2aLFYcMcdd+Cvf/0r5s6dC51Oh6NHjwIAqqursXLlSjz//PNx9d8UCgVqampgMBjQrl07AEBRUREvCunz+dC6dWtEo1G0atUKr776Kl544QXs3bsXb775Jp5++mkAdSBZk8nEsWZi+66UnI91nDj+E8HqV5vFTe+Z/gZOcQXl5eXh8OHDyMrKQllZGSKRCAYMGIAnnngC48ePh0aj4YBwp9OJzz//nHtnKIxVW1vLs+Rqamowf/58zJ49mytYK1euxPjx4yGR1BFYfvPNN2jfvj1sNhv3/lKVdwIDB4NBrFu3Dp07d0ajRo1w6NAh7i3x+/3weDw4evQoevToAZVKxb1WS5cuxZ///Gfo9XrodDq88847+POf/wyz2YwRI0bEhZMkEgk2b96M7OxsDBs2DOvXrwdjDBUVFdi8eTNSU1Oxfv16PPvss8jIyEBeXh5Wr14Nn8+HnJwcPk9//PFHDnyWyWRITU3lOMCysjLU1tZiy5YtSEtLw9GjR1FZWcmNm9raWhgMBh5+bd++PcrLy9GpUycMHDgQGzZsQN++faFSqTBz5kye7edwOLhySmuTmMCSVISuPkm+sQYgieBRkvoW/bN5e843G0kE/Pl8Po6hob+9Xi+WL1+O48ePY9u2bRg3bhxWrFgBnU4HhUKByZMnY9++fSgrK8OoUaMwefJkxGIxaLVaVFdXc09FMBhEJBKB1WrFxIkT8cwzz6B79+7w+/0c70MeFIrFu91uznZLyhE9m1arhcfjgUqlwhdffIFoNIoRI0YgHA7ztFjCQRCGgnhYiBiOeFFCoRBP405JSeGpt7TIUWo2AJ5Bwhjj5Qsos8/pdKJ9+/YYM2YMpkyZwq1USpEOh8OwWq2IRqNwOByYNGkSFAoFcnJy8Pnnn3PMRk5ODk8Xpr6Ry+UoLy/H+vXrYTAY0LFjR7z//vu8qrvVauXniaRxl0sulqLyU+NXVC7ONHcailCIWwyNkZJ74MABtG3bFmazGXl5eejatStSUlJgsVhw8OBBWK1WeDwezJkzh6fB33///bjvvvvQoUMHdO7cGVOmTMHDDz+MTp06oXPnzhg6dCgWLVrEPTZyuRx/+MMfsHfvXsjlcrRv3x6NGzfGr371K2g0GpSWlqJ58+aora3loayVK1di+fLlyM/Px/DhwzF//nxEIhGUl5dj//79KC0txbfffouMjAwEg0E4HA4UFBQgNTUVw4cPx5YtW7B48WJs2rQJLpcLNTU1mDlzJhQKBVQqFa+d9umnnyIUCqFdu3aQy+XIzs7GzTffDLPZjIyMDLRo0QJjx47lNAMAUFZWhv79+8Pn82HNmjU8bb6mpgZKpRI1NTUcrE/KW7NmzbBs2bK40iJNmjRBXl4eNBpNXGFZv9+P8vJy9OjRgytmBQUFCAQCmDlzJtauXQu73Q6PxwOv18tB25Rll5gQk5SrR5LKUAOS+mLNYomO+tIwL8Y9RQVBo9HwEBR5QH744Qf06tULJpMJ1113HaZMmcItK5lMhsaNGyMUCiE7Oxt/+ctf8Oqrr8LhcPAsC8pMIUB4OBzGM888g127duHRRx+FRqPhSgURupEiptfreTiKMcYtS8qeMxqN3CMikUjQo0cPaDQaxGIxbrmRkiWTybB+/XoAQGZmJhQKBfR6PaqqquD1epGRkcG5bojxlmoOUd0mcoETwFutVvMQiNvthlqthtvtxr333guXy4V169ZxRTMlJQW9e/fG4sWLYTAYYLVa8dJLL+GDDz7Al19+iREjRsDlcnFAuF6vh81mAwAemmOM4cknn8Tx48fBGMPo0aNPq7xOrM6Udnw1y7nSKDRUbxFtwGLtNbfbjVgsBofDgVatWkGtVqO0tBRFRUU4cOAAFAoFvvrqK7z22mtYsmQJ5HI5jEYjamtrsXPnTrzwwgvw+/1o1aoVioqKUF1djZYtWyIajWLixIno1KkT5s2bB6VSif3792P69OnYtWsXCgsL8corr8BkMsHn86FVq1b43e9+h5tvvhmpqalQKpXweDxQq9UYNGgQnE4ngLpsO7PZjI4dO6Jp06bo1KkTOnXqxBmrZTIZsrOz0alTJ2i1WgwcOBAlJSXIz8/nuKMRI0Zg9uzZcDqdMBqNmDdvHr755hv87W9/495QlUqFwsJC6HQ66PV6mEwmFBQU8BD9tm3bYLVaYbFYoFar4XQ6ceTIER4uJ8JKCkMWFxejcePGMBqNeO6558AYQ//+/ZGeno69e/ciNzcXgwcP5gYbAHz77bcYPHgwtFotfD4fHnroIXzxxRcIBoPIzc1FWloaxo4di9atW0Or1fJyHrTOEI4xqQxdfZIMkzUAORtoNBF/cS51b870/fqElC1K3SZMg0ql4pifZs2aYfjw4bj55pvRoUMHfPbZZ7jzzjs50DAUCsFkMsHpdOLLL79E9+7dkZaWxvlMcnNz4fF4OEPthx9+iPHjx8NoNGLmzJm4//77MX78eLRt25aDLgsLC7Fz506MHTs2Di9EYa1oNAqXy8UJ2eRyObxeL5o3bw6fzxcHeKZrfvvttxgyZAimTZuGZs2awel0QqPRcPZulUoFlUrFPVW0qM2dOxd6vR6DBg3i1dH1ej0AcJA3KVCNGzfm2JC///3vGDlyJH7/+99zZeuvf/0rRo8eDZ/PhwkTJiAQCODYsWPIzMyERCKByWSCx+NBZWUlJBIJLyxKpJr0fkROnVgsBoPBcFoF9Etdef1yiWhtJ+KHGqoSREJeCrG0A3n6GjduDIlEArfbjfLycrRs2ZLPN5/Ph6effhqHDx+GRqPByZMnIZfLYbfb4XA4EIlE8OOPP2Lbtm1o1qwZtFot0tPT0bhxY/znP/9B27ZtEY1G0b17dz6GWrZsiTfeeAMKhQJGoxEejwcymQzp6elcaTOZTOjZsyfWrVvH55BWq8XatWvRvHlztGjRAocOHUJFRQU3Pnbu3ImmTZti165d0Ov1mD9/Pu69914AdYq5xWLByZMnOT4oEolg+PDhnDvJ7/ejpKQEJ06cgMFgwIEDB5Ceno4ff/yRl15RKpUoLi7GqFGjMGvWLKSnp+PGG2/EoUOHUFRUhEAgwDMqKysr0atXL2zYsAEDBgzAO++8A6/Xi0OHDsFms8Hr9aK0tBRmsxmxWAy7d+9GdnY2rFYrbrvtNsjlcsybNw+1tbXQarWoqanBrFmzIJPJUFxcjNtvv533uUiKGQwGoVarT4McJOUqkUAgwC705/nnn2cdOnRgsViMMcZYLBZjABhJLBbjP79UEftG7J9wOMwYYywajfJz6FgkEmGhUOi0YyTRaJRFo1H+t3g88dz62hOLxZhMJuP3oOsFg0EWDodZNBplTqeThUIhNnv2bAaAKZVK9s0337BIJML+9a9/MaVSyeRyOZPJZEwqlbLbb7+dFRUVsXA4zD744AOmVqsZAPaPf/yDLV26lEkkEqZUKtmhQ4cYY4xNnjyZAWAqlYqtXbuWhcNh5nQ62cSJE+POc7vdcc/n9/tZLBZjFouFAWAymYytWLGChUIhFgqFmMvl4sd1Oh0DwKRSKfv666+Zw+GIex9PPPEEA8DkcjlbsGAB7w+Hw8ECgQC766672E033cRCoRALBAKMMcZcLlfceF6/fj2zWCxMoVCwJ554grdz8+bNbNGiRSwYDPI+X716NbvxxhuZRCJhaWlpbPz48Wzr1q2MMcaCwSA7cuQIb49MJuPvc+3atQwA0+v17KmnnmLBYJCFQiEWiURYJBJh4XA47p2L7TvT+GOMsVAoxD+nZ08cSzT+xGPinBbHsXhPcVxT28RrkSQeO9vYbYhytv6NRCL8uNfr5f1SWFjIVqxYwTZu3Mjmz5/PGGNszpw5LBqNstmzZ7NoNMpefPFFZrfbGWOMeTweVlhYyGbOnMm8Xi+rqKhgzz//PFuxYgVbsGABY4yxFStWsCVLlvDvRCIRtm7dOvbyyy+zUaNGseXLlzPGGLPb7WzGjBns0KFD7G9/+xvz+/38fJfLxRYvXsw2btzIPvvsM7Zz5072yiuvsLKyMhaLxZjH42ErV65k//3vf5nH4+HrxvPPP88WLFjADhw4wBwOB/P5fGzmzJmssLCQMcZYYWEhW7hwIYtGoywcDrO7776bVVRUsFAoxD766CN24sQJ5na72WuvvcZqampYOBxme/fuZV6vl4+HUCjEXn/9dVZYWMii0SgrLi5mDz74IPvqq6/Y3Llz2Zw5c9jKlSsZY4xVV1ezsrIy9vrrrzOfz8ei0Siz2+1s1qxZ7MSJE+yVV15hNTU1/LlpbtM8onfav39//i6DwSB/F/QcHo8nbt6I36V2RyIRJpFILmiMXYicbXxeyv1ZvC9jp9aHUCjEZDLZOd/3hRdeYO3bt2fBYPCC9ZUz/UgCgcAF+/OmTp2KefPmYc+ePRzwKBLCsZ/hqbhWhQmZUADi+oe8MyLBIdUP8vl8UKvVcQyuZNERQJlAfUajEYFA4LQih2dqDwCexUQYGOBUTR6yeESyP+Lbqc9DxVh8cUHKBlMqlXHWsXi9QCDAgcmE4wmFQtzL9OCDD3JvCIW6iOyQeJBEksfEuL3YPvKc0PHEIp5iQUfC3thsNpSUlEAul6N169ZQq9WnXUIIAAkAACAASURBVFd8HgqHiF4Zar/YVvHewOl4GxoT7H+YE1ESSTBF/Axdq773fabxR5/T+yK8Ed2H2k/lCAj/RR66+gg16TvEeaNQKHhIgcYneebIY0ikh3S9qykj50z9K/aPOM/LysqwcuVKdO3aFUqlEq+88gpGjBgBqVSK6upqVFVV4d5774XH48H27dtx7733ci/i1KlT0aNHD0SjUYTDYaSnp6OwsBBWqxV2ux033HBDXLr+F198gUgkghtuuAF2ux0bNmxATk4ORo4cCa/Xi5KSErz99tt47rnn0LhxY3z//fdYvHgx+vXrBwDo2bMnZs2ahdzcXB4aKywsROfOndG3b19O0rhgwQLk5+ejZcuW2Lt3L9atW4fS0lKMGzcOeXl5vB8Ih+f1eqHX62G32/HOO++gWbNmnMqCGJ7NZjO6dOnCvy+VSvHGG29g+PDhaNy4MQBgx44d6Nq1K6LRKIqKini9OsYYTpw4gQULFmDYsGE4ceIEKioq0K9fPxgMBqxfvx47duxA69atcdNNN8FisaCgoAC7du1CJBJBIBCAwWDAtm3bkJWVhSZNmuDo0aNQqVRo1qwZunfvjiZNmnBMI4GwRaH3L9KXXAk52/y/lPuzeF+Rt40oSgiH+VP3nTRpEr788ksUFBRcshBkUhm6TPJTm5FYT4li4DSRxP8pu6GiogJyuRxWqxXhcBgqlSpuUxbveab2AKcrQ+KABc68IRHvj6j8iBu8WM5A3BASN4dEJYCUo61bt+K6664DULc5Op1OWCyWOIVKJJesj/laZI4mRTKxj8QNCgAvBEnnuN1u1NbWQqVSwWKxcGA1cSHRvSnMJjJD02aYyJwttlVsB72XRAWI+oTadz7hrzONP7GP6J42mw0Wi4X3DdW/E9m3KdtQrCzvcrl4OQYKVVI/VVdXw2Kx8H6mMU1gdyJUFNt6NclPbTZEk0B9HI1GUVJSgry8PL6JN27cGF6vl2dNZmdnIxAIwGazITs7m9+juLgYRqMRVquVY3Co7IiYfer3+3Hy5Ek4nU6YTCY0adKEl98wGAx8HIXDYRQXF6N169YIh8PweDw4ePAg2rZti1AohNTUVKxbtw6ZmZmQyWQwm804duwYUlNTkZaWxt9zYWEhsrKy+Njxer2oqKhAq1at4vqKlGxi1Q8GgygqKoLVakVGRgafL16vl9efA04p2kuWLEH//v05aNnj8cBsNgMAV6rpXfj9fqxatQoDBgzAsWPHkJ2dzZmiKWmisrISFouFYx/pPblcLuh0OtTU1HCWburXQCDA70nvV1wTEg2upDLU8JWhJGaoAQhtfrSBU5xcoVDg448/xm9/+1tuTS1ZsgRpaWkoKSlB9+7dOT+O3W7nk5MWjfMl3hMHpqjoiJu0yPhLoGPxM7o/bbSJxGThcDiuQCI9Py18GRkZvGwBYSXESUDXo8VGfE5xwgOnyPpERYIWr0Svi7hAELkkKX70XWo3PZ+ooIkgeJELh47H/lcElBQRAHHeLnou2igIyE1C/Ed0zbN5Ts5FqaD7ios0LVYEHCclj+qGUd9R1uHBgwfRqlUrrphLpVIYDAb+DOFwmOOy6BhlShFYnLLoyDsoMghf7UJKP6V7k9c3Ly+P1xdr06YN70/yMtC4y87O5ngxhUKBjIwMPiYo4YE2WvJwUvHmjIwMZGZm8owpwitRTTaj0QilUolWrVpx7KDZbEb37t15+wOBANq0acNLgpDHRpzfCoWCY578fj8kkjqm+ZYtWwKoU1IoU5O8mpTtKZfL0bRpU14ehfqHsHgAuLc2EomgY8eO/BrBYBBmsxmM1dUsIywfiVqtRn5+PrRaLZo2bco9zEDdPCY6DDLixHlAShN52OhdUrZpIBDga51YAoTmdkMgPU3KucvV4YO+hoU2rEQFhBaZ5s2b45NPPkFVVRV27tyJ5s2bo3nz5ujbty/+85//QKFQIBQKwWw2x4WaznUynimkkijkhSELVLw2WUSknNA5tLjQZ+Lzil6ARPcypcOSheb1epGVlXWaN4O8FNRnpCRQ+AwA32CB+DpuiW2iTYkyyOiZYrEYrFYrjEYj9wDRtYkYMhwOcw8ZWYGUOUT9QCK2K1GJo3EgLurURroeKU4iSFPsB/H/c7XyxPEWDoc5uzZtwKLn7KuvvoJSqUSvXr1QWVkJp9PJN9I9e/ZwPqYNGzYgPT2dg8BXrVoFjUaDnJwc/pwrVqyAVquFTCZDQUEBL+9Az3YtKEKiFw045bmJRCJcaaH35HQ6eSID+x8gPxKJ8JCRRqOBVCqFWq3m1jYpx5SsQNmWNL/UajVXhLxeb9wcJn4dAutHIhF4PB4+ZygrUaVScUOLPMnkvarPqyAyttO80uv1XNEjzzFRc1DmJ2VsEjyAxiNRVxBFQW5uLp9z4hyjtrjdbgQCAa5A0XgmDyUpLz6fj68/YsidjADGGFfMyKCjNY3WFPotytXm1UxKnSSVoSssIk6HQjROp5PXu+nRoweuv/56bNiwARs2bIDdbsd7772H9evXw+124+OPP8aECROwc+dOuFwuRKNRHsY537bQ32LbaFEXNyjCx5BV5fP5uCcHQFztKXEBEe9DCzMJxemJndZms/HzE2uuiZ4D0R1NXjXykJHilFjKhH6Th0UMDZLiQ0oCLbriebThJBYqFRUW+g4pQeRdEkNdIm6InoX6QmyrVCrlKf3i+fX9fa7vn9pMde3EYqpyuZyz7JLFP2TIEHz//fcoKChAaWkpjEYjzyhcvHgxVCoVKioqcP311+OHH37gm2eXLl1w/PhxeL1eHD58GADQv39/DBs2DN988w1uuOEGZGdn8/aT0nqtiDiHKAuJxg+FfI1GI0KhEC8BQZ5SUoxFL6tYm08ul/PMQqpdJ3qh6B0TV4+I+SJPNIA41nmioyAvIClowKmCtuJcJwUHOOWJpWxPonhgjMHtdnMjh5Q98rAQMSq1kYwm0QgRDSHR8KOQGj2naGBRPxCsgISKRXu9Xu6hqs/DHAgEOJaQFCcK39H9xTUCQFylgKRcHZJUhq6w0MQmdyvFqZ1OJ18YpFIpzGYzdu7ciW7duuGRRx5BRUUFbrnlFgwYMAAvvfQSJ2wjq0eMD/9cETdTWqgo3ksuZuCUskNtJDAsuayBU0oeLbCiZSqGjGixTUlJQSgUAmMMKpUKWq0WOp0OPp+Pe0dETw8pZBR6I14gwiyJljcArhBR+8i6FJUZen66Lj0/ES+KC6b4/CJeSnSZ07OS0N9+vz/uGiRUrZtCIWShA+AbY2IF+PMVsT8lklOcUwA4PxR9Ttwubrcbjz76KObMmYNgMMgteXoOkW6AvHGpqalQq9VYsGAB/vnPf/J3+fDDD6Nfv37w+XyoqqrifSJiX65mEccRjX2v14tgMMg3WbVajaqqqjgFmnCAQF1/0hzSaDQcF0PviZQhANyIIIwXUUTQPWleUYiKFIro/xjiae4B4N4g4BTonTxPVCSXnpHGPxVZjsViSEtL43OblCoKPXm9Xu4ZpVCqUqmE1+uF2+3mBh0piqRAkWEFnAqVU6iaaAzoc/I6kZcKAPfaUv+ICqQ4f2ndUKlU3LOmUqng8/l4vTPyPIntSeJjr15JKkNXWMRwhkRSx6pMWTZA3eK2Zs0a1NbW4vbbb0dZWRlWr14NlUqFgwcPYuvWrZg4cSIqKirirpuoBPxUG+oTwjDQokQKGykedA4pEqRYkEVH3prE7DaFQnFaVXVygYttobCVx+PhRIq06AKIs+bEelzUBroutZM2dXoOOi7ie2gzEFmDRY+NCHxOVHjomahNomeDGKpFQDopu3Se6OoXy5CImWN0T2p/fe8wMWx2NkkM7ZEyKZVKUVRUhPvuuw/Z2dm46aabUF5ejtTUVM5gvGnTJhw9ehSxWAwbN25Ejx49+CZOljptuDabDVqtFnfddRdat26NRx55BJ988gl69OgBoI6QMi0tjWfrif17tYs4ZgFwPitSdmP/IwukvwHwsHcsFoNareYeEuDUuxcBqKT4KxQKaLXa00KMFKYSPTxA3Vx0uVxxSjHNT/LoiOOTxjEdJ+8ReaYUCgX3QIlKtDieGWP8PZOCRoaNWq2GXq/noUCaq6QckWIkKiGi15eUGmqvRCLh3mYAfDwSuFr0LovgafouzdlAIBCHZSIMIc1ZMcP2WvJo/pIkqQxdYRGBtTS5yW0tk8mwatUqBAIBZGRkwGg0Iicnh1dnN5lM6N+/P8aOHYv09HSegg+cwsecy/0TU7NJxEVPzAYTsybEjLBE5etslj19JiqD4oYsWru0uNImQO09U7mJxM3np9ojtpvqQFH4QVTYEj04ieDoxOsnhvXOBHim74k4oPraJnoOEs853zCZmOFBYZhIJILa2lpOUllVVYXbbrsNzz77LMLhMA4ePIi0tDRMmjQJy5cvh1Qqxd69e9GlSxcA4B49wqhIpVKYTCY+nsaNG4cZM2age/funBZCVLDF571WhJQA0TtKc1X0NorhFQr/0DGaE2JWH23A5A2m90neIDIYCIND36P0daBOURKTDUTMmTjGaaMXDQvybIkAePqeOA7pmcUCxKKXijy5fr8/LjxNyggpRNQv5GmSSqW8vIcYjqfQtOj5pRAknUseWFKQxGcnRYdExF7ROTRe6f2InuWfY5AkpWHItbPaXMVCE4w2JMYYamtrsXv3bsydOxe///3vceutt0Imk3HrRK1WQ6vV4tixYygvL4fb7Y5zEQPn5qatb9KKXh4AcaEoMRuM2gycKv0gbmDnYiElbvbkOk8EFyfl0okITJfL5aitrUV6ejqeeuopXvTy3nvvxeeff85DmXK5HP369cOjjz6K1atXo3///tzKp42IALNUhJd4hp599lmUlpZi0qRJvPI6bWAi3o1CZteCJHogRcWWuHsoREObs1QqhV6v56EmEZQvKlTUX8FgkPcfKUXAKYOFvH70fcreSmwTzUPycJ7th0Qul8dxbYVCIa68UGFZUhKoDaJiSO0WFXJqM/EpkbeZPNYiZlHEHslkMtjtdh5mrE8xE8He9JzieYn9IR4Tw4Lie63vJylXjySVoSsspAiRl4MWjYyMDLRs2RIdO3bkLnKZTIZjx45h69atKCgoQElJCc+aIBe1yHNxLspIfTFu2hjFkIxMJotTuGKxGM80IjI+uh/F5+naYhjtbJK4gFxLnoGGKuKGSVZ2eno6HA4HHnvsMRQUFCAYDMJut2Ps2LFQKpXIyMhAZWUlTCYTnnnmGUyePBkdOnSA1WoFYwwmkwmRSITz32i1Ws4n9MILL2DixImwWq0YPXo0XnvtNY43ovAqjRMKI15rInpOxDkhlUp51lSioVEfZkYEOlMpCNFDpNfrufEihrdIEo2Nc/FiJooYdhOVKMoqTFRsSKGpra2FzWbjawk9Ez0DhdBIKaR7UFgOOAX6J5C+mDVHf9N5ic8nYv3OprScrQ/qU3qSStDVK8nd5gqLiNkQLUNKKc3MzMShQ4e49dS1a1d0794dPXv2RPv27ZGdnY3U1FSOPxAVj/PxrCSCiEXrkxZewgHRwkvWmbhIkVv/p+51NbmSr8VFLvF9i6HJCRMmYN68eUhJScGLL76It99+G4sXL0aHDh0wfPhwbN++HXfeeScef/xxpKSkQKFQwGAwQCKRYOnSpWjTpg2v3bR+/Xo0b94cU6dORXV1NXQ6HUpLS/Hmm28iPT0d69evjyssK2YnXcsiAqxFoVAtGUdi2JsyycRsTfFaoVCIV1QXcTaixwk4HfN2PnOR2gmAe2d8Ph98Ph/8fj9PV09JScGJEyfgcrnAGIPFYolLeacQWSgU4tgfsRAstU+tVnPlR/SmiZgkIvQTgc3UP2d6RnHdTPxJyi9Drn4ij6tcKFsCqJu0BPSLxeqKbw4bNoxbjCkpKVi6dCnat2+Po0ePIjs7G5WVlfB4PDAYDEhPT4fBYIhboH6OJIK5yf0cDAah0+niqjSTpyoWi3EeDlExEq9F1yYR7yF+dqb/r6Q0hDZcSklMAVar1fD5fFCpVNDpdNi4cSPf0CorK3HXXXfx80n5pc1JBKgTczJ5PR0OB2pqani4w+fz4dlnn8UzzzzDLX+73c7Zg8/VM3EtiLjZExElhXgojAPUKUFEGkhKJvHyEJ4oGAzypAdSsohOQkwGEOVMSkLiHP4pEUNlJE6nE0DduEpNTYVKpYpTer1eLy8M7ff7IZVKeZkOETdEKewSiYSHA0nhIUZtYmqnskTkHSKjjsaZuM4krkX19UF969HZ+ubn9ltSGoYklaErLIkuXBFkqNPp4rIqMjIy8NBDDyE7O5tjdoA6Pg+j0cgtQACnWUXnKvVNfFqYHQ4H5z6hxfXo0aNo0aJFXEkQsj7FzKmzSX2g4aRFdvkksf9VKhVcLhfMZjP3UMrlcmRmZgI4VUpDrIdHIS0qtSAyIgOAVqvlbNaip8NmsyE1NRWBQABWqzWOJVwE7l9Lkgi0pf4XPSJAnSJBxpFoNJEhQl5aca6QISSGzOkdipxbicrmmZSknyMEbCYPFAAYjUZ4vV5OtwDUMUwDdRlzlHFIxpeYiUlrmMvl4h5HABxLRWOF+ovO93q90Ol0cSE2kapAfA8/9Yxn+rw+hYr+P9drJ6VhyS/D9GrgQosIUGclEt27z+eLK3DZqVMnZGRk8OwKisGnpaXxxURcMM5FETkbZoh+KxQKeDwe7Ny5Ew6HA0DdgnPy5ElUVlbybA6Px8M3ucRMlOTC0LCFQmS0iZnNZng8Hq7oSCQS/u5TU1MRiURgNps5xwtlExFYljYgStGmzZnGMnkSLRYLXC4XJxokniORHPNakzNtnjT3w+EwHA4Hn4MUplYqlQgEAigtLeXGEBXLFZnh3W4358IRM7NED5T4+2xytvARtU00vERCQipjQSU4iLlap9NxDiONRsO9QgS4JiVOLpdjw4YNHBgdiUTw448/Yvfu3fD7/VCpVHA4HJzKgTzUR48e5Zgj0chMXBPFrK+f6oszfZ5c164dSXqGrrDQJBO9L5TGSVkXYvV6WigcDgdMJhN3BwcCAa50/JxN5EzucVKEqF3V1dXYt28f9Ho9PB4PSktLUVtbi5ycHBw6dAg5OTnYsWMHbrrpJg6mPhfrU2xDYpgsKZdeSHElDiUKidEmR2zgSqWSk1+SYuNyuRAIBJCeng6XywW9Xg+JpI7Mj9KYAXBFiWgLKHRG2Ws0jul8kdH7Wt1sRKMFiC9oWVpailAohHbt2vH+pDBYcXEx9uzZg1atWsWF1MlDJJPJeNkO4JSXRNz0Re/xTwGIf6r/ExmbadyQhycQCCAQCMBkMnEDrqqqinuFbDYbrFYrJ3Gk9gUCATDG8P333/Os2VgshqqqKoTDYWg0GhiNRhQXF6NHjx5xYGm/34+SkhI0atQorl0/99nE50r8/2weo2t53F7LkvQMXWEhBYY4dsxmM7cO3W43t+4oZk7WIoEPAfD4+fmko4tudtFdTwsl8ZV4PB6oVCrMnTsXu3fvxvHjxwEAx48fx6uvvooffvgBTqczDhBOi1t93qf6+uBM/yfl0gn1M4VrSRGRSCQ8rEFeISK2JIwQbUhE90AhEgLEAuA4ENFLSCVFxKQBGmtiu641pbi+5xG9KpRCvn37djidTn4+gaiDwSDcbjdkMhmvDC+WnBG9bj6fD8OGDUOTJk3w9NNPY+PGjXFGDt2zPi9RIjGjyP8kfj+RFJPeY2ZmJrRaLRYuXAiVSsUJU4PBICZOnIg2bdrgX//6Fz744ANec/DFF1/k3sTa2lpotVrs2rULer0eK1asgN1ux/r163m4b9q0adi/fz/Kysrg9/uh1+s5FUPz5s3xn//8h2ezSSR1ZLZE/UByruSI9a1PZ3qn19qY/SVJ0jPUAIQ8KImxf8Lm1Hc+CdXwqS8kdj4WSiK/htfrRXl5ObRaLYYPH45t27bxjBGj0YiRI0dCp9PBaDSiV69ecXWPzgQ+TErDkp8KAcjlco4JEpUmAsyKoHmSRGJMkdSPeIpo3Iq/67v/tSyErSOP7q5du1BWVoaRI0fyNUEmk2H//v345ptvcPToUTRt2hTPPPMMnE4nxowZgyVLlqBt27aorq7GDz/8gBdeeAELFy5Enz59sHDhQmzcuBFLly5Ft27dOKErKbCUkk7KGCk7RNSoUql4OyiDTSKRcI90dXU10tLSuBIci8XgcrkwatQozJo1C0OHDuXXcjgcmDx5MmbOnIlx48ZxUsjMzEz07NkToVAIKpUKaWlpqKmpQXl5OR588EGsW7cOtbW1kMvlyM7ORosWLWCz2dCpUydecd7v90OhUPB1qW3btpg7dy6GDBnCny9xPbxWw7BJOT9JeoausCSmNov/k6KT+COKCJpOlPPdTMT7pKSkIDU1FUDdAqrX6xGLxWA0GuF0OrFo0SL4/X6sXbsWwWAwDuuRpKW/eiRRIRLHgEQi4eHSRE8SEF/wtr7xCcR7ERKTBn7JyhAQn+SwYcMGdO7cGS6XCwA4T1Pbtm0xbtw4OJ1OPPDAA3jggQdwww03ICMjA1KpFIMGDcL999+PNm3acOW0uLgYkUgEvXr1whNPPAGLxQK/389rm1Eo0+128zpbIv6IMguBU0WRKexF7zMtLY1XsBfr/bVu3RoymQx79uzBkSNHoNPpsHz5ckycOBFZWVlgrI680+12c0C+VFpXpJq80bfccgvWrFkDxhj3RO7fvx+bN29GVlYWPv74Y1RWVsaFYAlrecstt+D999+P6+dkqnxSziZJZegKS+KC/1MT9lLwX4hYHdGVTtxGer2eE7g1bdqUE+xlZWWhY8eOuO2223DPPfegqqoKjDGeISJukklpuHI2RUisl0YbYKKSK4ZazuYJPFcv4S9p06IQFPVzIBDA9ddfz0vrKBQKVFVVAahTjDp27AipVIqNGzfCZDJxbCF520wmE5xOJwYPHoyNGzdizJgxWLRoES/wq1ar8dxzz0Eul+O2225DRUUFXn75ZTRq1Aiff/45jEYjZs6cCa/Xix07diAnJwePP/44VqxYgVAohI0bN/LSQKNHj0YwGMSUKVMgkUiwdetW7jnyeDwYP3485s+fj5YtW6KiooIXod63bx+cTidkMhkP9xPGkIg6TSYTLBYL+vfvj/T0dOTn56Ndu3Ywm81o27YtOnfujDFjxnAQud/v56VLdDodTCYTQqEQ90xSlq44Vq+V2ndJuTiSDJM1AEkML9QHdqxvw6rvuPjZxWiXWq1GRUUFioqKUFRUhEgkguzsbGzZsgVarRaHDx+G1WpFRUUFDh8+jLfeegsA4phwk3L1ihi+TQTcnilFnI6JvxPrtInXPhsG41oXhULBsTaEo6qqqkJ6ejr8fj/UajXS09MRCoXw7bffolmzZgiFQrDb7cjPz0d5eTkMBgNkMhlsNhuOHz+Ou+++G0ajEQUFBfj0008xZMgQ/PWvf8VLL72EL7/8Eunp6YhEInjrrbcwc+ZMTJo0CVOmTEFqaioOHjyIdu3aYdy4caipqcGsWbPQr18/nkn46quvYvPmzcjOzsaTTz6JL774As888wymTp0Ku90On8+HaDSK1NRU9OzZEwMHDsT48eNx+PBhDBw4EEVFRfD7/TCZTPD5fJDL5RwbqVaruZfI7XZjwYIFKCoqgslkgtFoxPbt23mNu+LiYkgkEmzatAkLFy6E1+tFRkZGXGJJbm5u3JhNxK4lJSmiJJWhBiKi4vNzOD8udFLXp2QlpuBmZWVxMjOr1QqZTIY+ffrg2LFjyM7Oxrhx4zBnzhysXLmSE0QC4O7rpDRsOVewcqKCI45ZUWgDEhWdc80U/CVuUmI/NmrUCBs3bkT79u25h0Wn08HtdsPv96NNmzacuiArKwsqlQobN27EwYMHkZeXh6ysLFRWVsJqtcLv92P06NEYMGAARowYgYKCAnTo0AFjx47FM888A7lcjhEjRvA+z8/P56zRgUAAHTt2RGFhIV5//XX85je/waFDh7Bq1SpkZmZCpVJh6NCh2LBhA88Sa9SoEVJSUuByuVBbWwulUokZM2bgu+++w6pVq/D2229j69at8Pv98Hg80Gg0nBiRwPSpqalcIerXrx+6du0Kk8mEqqoq9O7dm3t4Fi1ahJdeegnXX389qqqqkJGRwctwUPFfwhIRKWVin/8Sx1pSzixJZagBSEPjsBBDJLT4EHdJbW0tli5dirvuugsSiQRVVVUIhUJYvXo1mjVrxgn6KAMuKVeHnG2s1Ud9IGLciKOoPh6bM3mNxGv8kiXRYLjlllvw4YcfQiKRcMUiGo3CarVi8ODB2LRpE2bOnIlOnTrBbDajrKwMx48fR4sWLQAA5eXlaNWqFd59913IZDKMHDkSKSkp8Hg8aNmyJTZu3Ihx48bhzTff5PXM6B2Ul5fDaDSCsbriurm5uWjUqBG6dOmCRo0aobKyEgCwe/du9O/fH/PmzcPNN9/M6xQ2atSIA63VajXkcjn69++P6667DkuWLOGYJI1GwzMVi4uLYTabOZt0TU0NPvroIzz00EOQSCTYv38/ysvLoVAokJGRAblcDo/HA6fTiT179iAlJQVms5kz4UskEoRCIaxduxa33nprXF+L62xSGUpKoiSVoQYgiZOSskvOZbJezGytxNRbSo9PSUlBTk4OcnNzEQqF4PF4YDabkZeXB51Oh/nz52P48OGora3li2si/X9y4Wm4Up9nKNGrkwioFhUdOiZeL/HY2T47E/XCL2HDUiqVcQqRTCZDhw4dsH//frRs2ZJzCVH2llwux5/+9CccPXoUzz//PAYPHgyfz4ePPvoIPp8PbrcbRUVFaNq0KYLBIJo2bQqHw4Hp06cjIyMDgwYNwq5du3g6/r///W/s378fADBp0iS4XC6o1Wo88sgjGDRoENasWYOvvvoKkyZNgsFgwPfff49u3boBAF5++WWMGjUKf/jDGctECgAAIABJREFUH5CSkoImTZrAbrejY8eOOH78OI4cOYIPPvgAjz32GPLz8/HBBx/goYcegslkQnV1NYxGI9566y1UV1fj6aef5vdesmQJotEojEYjevfuDa1Wi8mTJ6NXr15o0qQJvF4vPvroI9xxxx0c0E218RhjcDgcKCsrw4QJE+KMM1LYk0p4UuoTSSAQuOAg/dSpUzFv3jzs2bOHL5Bn4rD4pQ1CYn6l56bJSfgASmmliXop6jFRdolY0BCoq4at0Wh4VWypVMpTbsVSCmJZBI/Hg8OHD0MqlaJFixZYs2YNZs2ahSVLlnBFKtFDcDb5pY2Hyy0iXxRZ5sQSTAy94ufnWkIlKXVysfqXQOkymQzBYBBLly7FHXfcAbVaDb/fj23btuHIkSPo3LkzunbtikgkgpKSEuh0OqxatQq/+93vAACLFi3CoEGD4jBIPyWJSRlnylwlOd85K4Lxaa1zu91ISUnhiRfExq9SqbgCo1QqsX//fu6tOnToEN544w3MmDEDaWlpcbhKu92OsrIyKBQKtG7dmhtkiezTiZjMC5HEd0okmbQXknFJ/HFEQ3A5pCHMf3oH1N90DyJ5re9dJBpCkyZNwpdffomCgoJLhitMKkOXUaiiNHlPaKLQIKBsB7Gm0MWeNHRPSlcloKbD4eD1f6iYJrWZOGQo44OOx2IxHDhwAKFQCC1btowjgkxUvJLSMIRKXVDpArG4qjhvkx6985Of27/AqUwqqjdGG5VKpeLlUOi6KSkp/D5iQWax7AZlc16uDffnSKInkdop9kliTToqx0GV7Y8fP46amhpcd911vOSH3++HUqmMKw1DStalHMPi9RljnOSRlK9wOAy/38/XVrEsypWQyz3/RSUfAC+sS4zjIinrmSg2gMujDCV3q0ssNOBIGxeLBXq9XsjlcoRCIUgkEk6jTxOKJvaFCA1uAikSsZlCoYBer+estSaTiStJpAjRxE1cwIjpOhwOo1WrVlCr1QgEAtzdLw7Wn7JMk5vtpRXaFGjTIQI8ek+i8SIqu+Imm5Qzy4X2L3lEiNuHmJppThHAGDhFYJkYRifLmriAKCWfstTOJmcDzxMW7EyfnYskKgviWiJ6a0SjUAzXR6NRrgACddQAaWlpyMzMhFKp5P0ubu5iP4vtry80ezHWHzIgSTmVy+VwOBzwer1ITU2FVqvlHi7R23451r4rPf9FQ5oiIZRpDCCuT4B4x8nl9lInlaFLLMTSSy+ZAMlarZYrR8TWLH6Hzr1Q7woNKFJgaLIGg0EOdLTb7bwGFQEZxSrPpMyR5UokazKZjBOzUTkGmmDU7iTL65UV2khoUSHuFa1WC4fDweuBAac2WTEbLPn+zi4X2r+k1JBRRNdLVALI+KDCyaISQSUqSKGiUMS5rh1n25Qv9fun64v3EdeOxPATY3WliKgv6lsjRYPsUrefFE5SVGnDN5lM3FMeiURQU1PDS4JQZYHLsdlf6flPoU6qVReNRrmHTyaTwefz8fdM+xSNx8sdrk8qQ5dYyFtCk4Q0c6PRyK0Jr9cLiaSufg65UgHEKVHnKzSgwuEwz7SgdlDMVqvVnjYIVSpVHGkZcMpKUKvV3INFITWyYqm9ovs7KVdOyOqjhYgI6hwOBywWS5x1SJvKmSy1pJwuF9q/AHhITLTWScQ6YolhL9q0qG5hYpjp5767c6U/qO87Z5L6PDCJsInE7MNEYH59Xg3aQAkXlaj81JfFKN6jvracj4iKGClobrcbSqUSSqUS1dXVyMzMhNlshsPh4O0TSxZdSrnS818s8wIALpcLZrMZoVAIVquVFxEWsaZA/Li/XJJUhi6xkBZMtZ1CoRBMJhPKy8vRuXNnlJaWcgvCbrfHWX7BYPCitUMikcQpZeS2BIAWLVqgvLycW59kWQKnBiNZDGQtkDJEGCcKqZGVSkpXMszS8IRCKWKogixssnST7+385ef0r/i5WOAYAF8LxEKpwCmAswhMpfuSIaXRaODz+c5LWRGPX2qpLzNR7IfEPhD/pnWG+hmID8uf7ZnOR/GrT8Q+l0ql0Ov1vCxRKBRCWloaqqurkZGRAcYY/zwlJYVDFC63XO75bzAYeHkZemetWrVCVVUVAoEA3+c0Gg1X+K9Exl9SGbrEQvF/4BSAOhwOo3Hjxjhw4MBpWWSkcJwJSHYhEolE+PXJa2M2m1FaWopIJHJGskQR7U+YBolEwl2wZOWQZUTXSWYmNSyhTcfhcKBDhw44fvz4aZ8l6RDOX86nf8W5A+A0708iEJqUhPrejQg8puteCjmfhJgzeYjIs5OITaS1Q9yUaS3xer3QaDR8TaK+SwyrXW5qhnA4zBNLRE+WTCaDUqmEXq+Hw+Hgddyo9uTlkisx/wnHRWEyoG5s2mw2tGzZkpeTIZxbYnsupySVoUsstCBRGEmr1SIUCuHYsWPcGiQLgaorE3DwYmnoBN4jbILo/XG73dzb43A4oNPp+GSlMJ2Y/k8VzEXApxhSo1AcYYx+CkCdDMNceqF0bbJGTSYTKisrEQgEOHaBvIKEPSHwftJD9NNyIf1LXlWy1oG6DYRoL+hzcUMhry6FtsUMMjF9mhIxLkTOBrC+WN8X075pLSIlUAz90bVoDRW5megzsbRJ4vPX1xcXuv7Q2krvEkAcXIDKjFAWlUKh4EVxRUjEpZQrOf8JksEYQygU4mM8KyuLe4RERwB5hK6EEX1ZlCEaGFKpNC7jiAawyDEgAuJESyGRr0e0mBIBiYn/1xeTFN2EIjFXfe04F+tMXNDEWDbdU7TSaBLTMbo3tVMEIF/MQSEOfJqEIoCRMsoopCZKosVK7aNwmNi39N0kALfhiEqligvByGQyXrqAjqlUKkgkp8qxXKlF6WqU8+1fcY6IoFq1Ws3XL8pEFYkDxTWGLGvy1NJ3RO+KuM6JUt+xxDR3aht9Jgqdl7iGiv8nYkESQyBiejetg4leLboW9ae4HpF3SEwPB3Bayr7YzsS94kz9IX5OBi0Q7z2nBBIRMhAMBqHVaqHX608DBIvZVJeLfuRKz3/a0+g9kmJE+/CVCIslymVZ6RJBcvSbBiRlCQCnUsHJ5UgkVTSAaROngSxKMBiEz+dDKBTi1xMXkJqaGn5MnKAymQwejydu0JNiQ3+Hw2F+72g0yrPCgFMZBVQPh875uYrA5RgUYpz4Ygx0pVIJuVxer+v+Sg/upJwSeu+JKbN0rKEsSFernG//Jh5PPJdC0iRiQoQoVI8rEonAbrcDAPx+P/8dDAb5xkuFUUlorayurgYAXn4HOEWjEQgE4Pf7eZtEr4vdbufrZTAYhNvt5iEiqbSOS0ZcKyUSCXw+Hy/vQV4IOpfuR+ssANTW1nLvi8vl4vuG1+vl16As11gsBqfTGafwVFRUxPUBebDFNd/v9/N9JhqNwm63x2E3SQGjz+kdUP+RUieXy+MyARuCNIT5L96D9p+GtO5cdrNPBMwB4Cnc5EajkBGRMREPgaggiRPLbrfzCSGTyeKK/5GV4HA4EA6HkZqayo85nU7U1NSAMYbq6mrodDqu/ADgLkTG6sgJycqgzC9y4TLG4HQ6eRtJ0/057kUxi+JiS32W3MVUhsRBnZSGLeIYIys7cWESJRnC/Hlyof2buClJJBLuISGDKxwO82rvNpuNKycKhYLXA7NarXA6ndBqtZzgjrJWAfDzKBTu9XrhcDiQlpbG11O9Xo9wOIyKigreTlqnaaP3eDy8bAa1MSUlhX/X4XDwkHkwGOQ/gUAAGo0GGRkZsNvt3Dvx8ssvQ6/Xw+PxICUlBW63G1VVVYhEIrBYLNizZw+AU55nm83GFT7ykIXDYbjdbhiNRkgkEg4DyMrKQm1tLcrLy/nzkAJEBV5JUdq4cSOvmUaYn/nz56O0tBQulwuMMR76EhUuwmQ2VGkI8/9i7z8XUy6Lj07sZFIwxHAUhVnIfaZSqWAwGLiVQOEjkYmV4rRms5lPSjFObrfb4XA40KRJExgMBh7qikajKC8vR+PGjQHUgfHS0tIAACdOnEBubi63UsLhMAc/UyVlhUIBv9+PUCgErVaLqqoqpKen83bTc4jWzvn21cUAkV0uJeV8QJVJufwihqaTcvHlUvSvGKZXKBRQKBRwu92wWCxwOBw8rOT3++FyuZCVlQWtVgun08lrm/n9fuh0Ovh8PqhUKrhcLuj1eoRCIeh0Ou6lMZvNCIfDcDqdMBqNyMrK4s9FWVJarZa3o6ysDNu3b+f3JbHZbDh8+DAefvhhmEwmKJVKeDwe6PV6zJgxA127dkXnzp1hNptRXV0Ns9mM4uJiBINB6HQ61NbWwmg0csJCAHjvvfcwZswYNG7cGNu3b0deXh5mz56NsWPHQq/Xo7i4GH369OHPHAqFeBQgEAhg69atSE1N5QqbXq/nYGyPx8PXbLVajS1btqBly5a8WsCRI0fQsWNHaDQaHDhwABqNBk2aNAFwCuspArgbKjygIcz/huQNEuWyAajFuKkIDqYYJRGOffLJJ+jUqRNuvPFGrn3TZ8FgEO+88w40Gg33GJ04cQI5OTkAgKNHj6K8vBxTp05FLBbDjBkzkJubi9zc3DgPkFwux9q1azFy5Ej07dsX0WgUDocjTkEyGAwcVCaXy2E2m+NixlqtFowxWCwW1NTUwGKxQCqVxp1zLnIllYiLMSHOhCFISsOWRDxAfYp38l2ev1ys/k3MstmzZw/mzp2LKVOm4LnnnkPv3r3Ru3dvRKNR6HQ6rvBoNBpeAoIMNo/HA51OB5fLBYPBwD0ijNUVNx01ahS2b9+OWbNmISMjA3379gVQF1YzmUxgjOG9997DHXfcgSZNmoAxhrS0NHTq1ImXV6AQVV5eHvLy8mAymXh7qObhfffdh/feew9t2rThiolcLseRI0egUqkQDAY53YhCoYDNZsPKlSuRn5+PXbt2Yc+ePWjdujVef/11DBs2DHPnzkWfPn04SJn2im3btsHhcPBnPHHiBGw2GyoqKpCTkwO73Y6FCxdi2rRpfF+IxWIoLCyExWKB1+vFp59+ilAoBL/fjyVLlnAFbejQoTxKIXo5rkQW1PnIlZ7/5OBoSHLZlCFRGyUFIxQK4cSJE/D5fNwD06ZNGwSDQVRXV8Nms0GpVMJms6FVq1Z8wg0bNoyHvzZt2oRRo0bB6/WitrYWy5cvh9FoRGlpKdq3b497772XI/hTUlJgs9mQlpaGiooKdO7cOS4+PHHiRHz44YcIBAL4+uuvMXjwYLhcLiiVSmg0Gjz33HOYNm0aXnzxRWzZsgVvv/02srKyYDQaEQwGoVQqkZKSwr1T52IdiHiq+j67VHKxrIOrYeIn5dRidzaulatlIW+Icqn6l9YQ4tM5fvw49Ho9KisrUVVVhX/961/o3r07L7lAikckEkF1dTUsFgvS09O54RkMBmEwGODxeDieUiqVYvr06Rg7dizmzZuH3bt3o7q6mmc/mUwmngGbm5uLJk2a8PuoVCq0aNECkUgEtbW1SE9PR2pqKuRyOVq0aMGfmZQG4tyZMGECotEovF4vdDodysvLkZaWxr1chw4dQk5ODmQyGcxmM6xWK5o3bw6bzYbS0lIAwMMPPwyLxYLDhw9DqVQiPz8/DjydnZ2NTp06cZgDZb22bt0aSqUSzZs3R1ZWFk8cKS4uRkFBAUpKSrB161YsW7aMK0oPP/wwxo4di+zsbDgcDh4yTEyuodAZKVYNRRrC/E9MmrqU8JDzkUuuDCU+MMVXSQkpLCxEOByGwWDgL8Xv92P79u0Ih8M4efIk2rRpw+u+eDwe2O12/v2DBw/ixIkTUKvV8Hq9qKioAFDnulyzZk0ci7PD4UBubi5qampw5MgRHtras2cPpk6div/7v//DpEmTMGnSJHz22WcYOHAgb9emTZvw+uuv47nnnsOECROwatUqvPjii3jxxRd5ujk9Iyl65+oqPZtCdLEkudH9ciUZwry0cqn7l9LqpVIptm/fjmAwiIyMDGRkZOCtt96CTCZDbW0tLBYLtFotPB5PXIgLqGP+JW9LLFZXqJNAxA6HA5s3b8bw4cNhtVrRv39/eL1eaLVaAHWecrVajYKCAgwcOBButxsajYYnqhCOyGq1QiqVwuv1cgXh4MGDaNeuHeRyOQKBAJYuXYpmzZph8eLFmD59Or788kt4PB40atQIsVgMb775JrRaLZYsWYInn3wS3bp1g9/vR35+Pv79739DpVKhXbt2KCkpQVVVFaxWK4xGI9auXYvevXvzJBq1Wo02bdqgurqag7kJ6mC1WrFkyRLcd999yMzM5B6zrKws5OfnQ6/X83Dg+++/D41Gg0AggHXr1qG8vBwOhwOtWrXCnXfeCYPBwLFGYqV64FR23JWWhjb/G0Ib6pPLpgwB8Z1Af1Pcun379jAajSgrK0Nubi6fiF9//TXy8/PBGOPZAKTI6HQ6Hpum6sBZWVkcNNelSxeMGTMGwWAQoVCIx4j/+9//YsqUKdDpdAgEAigoKMA999yD22+/HQqFAkajET/++CMOHjyINm3aQKFQ4NChQ3jqqad4nLhnz57YtGkTtmzZgoEDB8Jut8NsNvPnTUxN/7l9danlYt9HpEFISsMV0RpsaJbZtSCXon/FkMYf/vAH/OY3v8HQoUPRr18/jB8/HuFwGEajEdFoFMePH0ezZs2g1WoxfPhwTJs2DampqVCpVFi8eDGGDBkCiUSCDz/8EIMHD4ZGo4HZbMb777+P/v3747777sP999+Pzp07w+VyQSaTQavVIhKJ4MiRIwiHw7BarQiHw1i3bh0OHDjAcZuLFi1Cr169oFarkZubC4/HA5vNhurqanTr1g1KpRJ//OMfsXPnTjRq1AgSiQSjRo3iUYEFCxZg/PjxkMlkGD16NN8DyLNEEISysjKu4Bw/fhw5OTkwGAwIBAIcLE51r9asWYOqqipkZ2ejUaNGqKiowIYNG/Dtt99i8ODBnPuNFD61Wo1QKITDhw9j1KhR6NmzJ2QyGf70pz8hEAjg/fffx5gxY5CXlwegLq2ecEmMMU5z0NA8QyQNZf43xHXnkitDia44+pv+93g8PINLq9Xi4MGDyM3N5aGmZcuWoXv37sjKyuLA5G7dukGr1aKsrAwtW7bEr371K2g0Guzbtw+lpaXQarVwu92QyWTYt28f1q9fD8YYrFYrZwDdu3cvOnfuDIPBgA8++AALFy7kqZU+nw+PPvooVq9ejaZNmyIYDKKmpgbp6emorq7mBIMjRozAe++9hz59+kCv1wOIT6881/T6ywFmO1umQCLnhujO/KkBK04o8ZqJHCdiKY/E6xJZHPGTUIhRPE/sy/q4UUSweuL1E7MXxaKK9Nz0vujcs2XIJT5bYvvOh1bhUor4bsT5WN/cbGgL1NUgl7p/GWN8zDdq1AgLFy7Epk2bMGLECBQVFWH69Ol8E6YEEJvNhoyMDLz22ms80+qOO+5AKBTCwYMH8Y9//AN33303FAoFHA4HunfvjrKyMnz44YcYOHAgXnvtNYwaNQpSqRS1tbVwuVz41a9+BYvFwufJbbfdhltvvRWMMZSXl6OsrAxPPfUUXw8o1Z3mPXmicnJy+DwnfCUlxlAmGxUSNZlM8Pv90Ov1vLZWSUkJrFYrvF4vMjMzUVNTwwHdpDBRiG/EiBE4ePAgHA4H2rdvD51Oh9dffx1DhgyB0WjkdAFqtRonT57E999/j2+++Qa33norQqEQ5s+fD6PRCJ/PB5PJhJ07d/J9ZeDAgbxAtUQi4euKyPEk8s5dKYPxSs5/cS9J3A8Sz7nScslz22izETs+JSUFEskpYsFmzZph9uzZCIfDSE9Px86dO+FwOFBQUIAhQ4Zwy4Hq7ezYsQPLli3DiRMnUFRUhKVLl2Lx4sWora2FzWbjnS2TyZCZmYkHH3wQ99xzD+6++2785S9/wdixY9GtWzfIZDLYbDZs374dKSkpMBgMPAOjS5cueOKJJxAMBrF8+XIMGjQIQF1aKoG3U1NT8cknn/BUVZfLxYmlGtqGeKmEFj0a0LSoSaVSuN1u/i5EbqdAIMDpEU6ePBl3PimjxK/idDoRDAY5zxOVAyGlU0ytpU2DfmiSkyJGzKp+vz+O7EvkRKH6PNRmUtS9Xi/nFaEMHvI4UpoqZduISlFSknIhQuF22jw8Hg8sFgt+/etfo7CwEHv37sWBAwfg8/n4GF+7di0eeOABPlcoQUUul2PevHlo37499/jYbDaOmTEYDHj88ccxb948/OY3v+FzS6fToaCgAK1bt+ZznDb6YDAIp9OJJUuW4PHHH0ckEoHH4+HhLyKMpNpUlK1F86eyspJ/x+/3c9C31+vlYT29Xs8LntIcVKvVPKpgNBpRVVUVh9kUGawbN24MqVSKkydPYtmyZWjevDk6duzIPTkibQEADBgwAKFQCNnZ2ejbty+kUil69OiBdu3aoU2bNujevTt69erFKVxEg000ppJydclleWOiZhyLxeD3+xEOhzk/RjQa5amVaWlp2LNnD1JTU7F9+3Y+6Ij4ymq14sYbb0THjh2h0+mQm5uLW2+9FR06dABjjHND1NTUIBQKYeHChfj444/x+eefY86cOZg9ezbeffddTJ8+HU8//TQnJKNJYTKZYLfbkZWVhenTp2Px4sVwuVzIyMjgQGrimqAsNCKNNBgMfNFqiC7SSyWk3AKnyMwikQj0ej2cTidXPkQSS8JVZWRkAAAPY7pcLuh0OqhUKp5eq1AoOA+Iw+HgVatFokwaY8ROS/F7USkVSxaQJ4qUHI1GA+AU7xUpXOTupnRiALBYLJxmn9jUlUolVCrVaXxTSUnKhQiF28lw/PrrrzF9+nT4fD5YrVYwVsd5o9FoIJfL8cknn2D16tWYNWsWMjMzOZg6FArh7rvvRlZWFg4dOgQA3DgAgPvvvx8rV67k2WBjxoyBz+fj55SUlECn0/FCzHK5nMMWDhz4f/a+PDzK6vr/M/u+ZTLJZCMLJoQlrAEjVfYgIJtQoQWr9Kdt7WKtluJWBeFp624f+0XlsVakKsoimwuya1kDAi5A2AJJyDpJJrPv8/7+SM/lzjQJQUWJzHmeeTKZeed973vfe88995zP+ZyTKCwshNvtZvNh0KBBeP/995ne1uv1sNlsUCgUqK2tZTqirKyMpdbT+kB8RdRGACyjeNSoUaivr8fQoUMxfPhwfPrpp8jJycH8+fOxbt06NDQ0QCqVstCew+GAUqlEXl4eysvL8fnnn6NXr17o2bNnjAcaAHr06IFp06ZBJpOxkh8pKSlwOBwIBoNITk6GTqdDamoqkpKSYspJ0Kaf3wAl6Cu6l1xxY4hnbQbAdgqRSAR6vR6nT59GVlYWUlNT0dDQgIyMDPTr14+RXRkMBrZjdzgcqK+vRzAYRF5eHqxWK+RyObRaLTIzM9GvXz9otVqo1Wrs3r0bP/nJT/CLX/wCt956KwwGA2666SYUFBTg5z//OR555BE89thjyMzMxNixY3HixAmmcNLS0mCz2TB69GjMnz8fgUAAJpOJLbSNjY2QyWSoqKjAI488wvgpAoEA2zFRBtsPXXijj4wHMl5bW1tZKipxMInFYni9Xrjdbla0lpQSufNJiRCdAV2npqaGuempJhrthgOBAOOb4kk5iXuKV1y0wNTX17NUZLqG2+0GAOb2Js9WU1MT2zk6nU6GSwPaUo8p3Evu/6uRVCwh3U+CwSAAsBByXl4eevXqBY1Gg5ycHMycORMFBQWIRqOw2WxIT0/Hk08+iWXLlsFoNGLTpk2MGLFv374YNWoU1q5di3fffRdlZWXQ6/XMuKCNwN13343S0lKYzWZIpVI0NTUhPT2dGVxUcJo4d44ePQqVSoWqqiq89dZb+OSTT1BVVYUzZ87gww8/ZPMmKSmJbTQ/++wzbNu2DVOnTkVqaiozWvhqA+QpbmhoQE1NDXQ6HXbu3AmDwYDa2lo4nU5UV1fDbrfj5MmTEASBVRkgwDZl+h48eBDV1dUQBAFut5vN52AwCI/HA6fTye7L7/fHcMzl5ubi7NmzsNvtsNlsMWF/nrAwfs4nNkPdS644ZojHdhBWiGecNhgMSE9Px5AhQ1gdl8GDB6OsrAwjRoxAMBiEy+WC2WxGc3MzevbsCYvFwtyagtBWD8bhcMDr9aKhoQHBYBBWq5VxRaxduxY333wzy8BYsWIFJkyYgB49eiASiWDSpElwuVws/V4ikeDcuXNYunQp7rvvPsyaNQvvvPMOfv3rX8Pv92PdunWwWCw4fPgw+vfvz3YzCoUiBs9ypapGX03CY4skEgmcTidUKhXLaiGh9xqNJgZcToaLw+FAUlISnE4nKygok8lYSNLr9SIjIwM+nw8qlYr9JSWkUqnYb3jcFuGBSDEFAgH2O6vVimAwCJVKhdbWVmg0Gmi1WpYa29raCrFYDLVajeTkZABtZHJms5ndk1wuh0qlYs+a9wxeC2HShFxZoblC47ikpATARa8DZc/6/X5YLBaMHTuWbUIWLFgAl8sFhUIBj8eDBQsW4IknnoAgCHjwwQfZ3LNarfjlL38Jv9/PymDwBIImkwkzZsxg5IVyuZyVPaqsrGSbDeJb6927NxQKBdRqNRobGyESiWCz2ZCSkgKTyYTPPvsMc+fOxcSJE1k4mxijRaI21midTseqAmi1WkSjUeY5fuCBBxgxY25uLiZPngyv14u8vDwkJSWxkGB1dTVOnz4Nu92O0aNHY8KECQCAjz76CKtXr4bZbIZKpcKkSZPQs2dPhEIh7NmzBy0tLbBarcy7279/f+zZswdnz56Fw+FgGzgSvsDs94kNSsg3E5Hf7//Gvrwnn3wSa9aswRdffBEDluJ5hcgd63K5oNVqEQgEcPr0abS2tjJiLKKZVygU2L17N3r16gWdTofTp0/jtttuw9atWzFnzhy28JSXl2PXrl0oLS3Fvn37GItqSUkJ+vXrB7lcjmnTpmHkyJHYt28fRo8ejcyl2U3dAAAgAElEQVTMTEQiEZw8eRJ33XUXIyO755578Kc//QklJSWw2+2QyWTQarVwu90QiUTQaDRMEYjFYrz//vtYvXo1/vnPf8bUwzGZTEyZxIPU4tMueX4H9kC+owlE1yQMDc+YfTkAagAsxVahUCAajTJMAZFQUlYIXZeA6nK5nIUoiTZBq9WiqakJCoUCOp0upughhdBISVMoi8CTNM4IRMnX3wmHw/B4PFAoFFAoFHC5XCwLh697R22ORCLMOKfQHIX3xGIx6uvroVAoYDKZmDFM4TLKfvmuijB2Ra628fdDkyvZv/G4FNp0aLVaZqAolUpWwkihULDsViJc5OcyTwzb3NwckzEWiUSgUqli8H2UucvrBl7H0bwiby0R5ZKuJOGLm9Jmht4rFAqUlZWhpKQkZs5TG44dOwatVotevXqx9hM+auzYscyQIv4jn8+Hzz//nLFGE7YvGAwyhuqWlhYcPnwYw4cPZxxEDocDZ8+exbBhw+D3+6HVaiESieB0OmGz2fDll19i7NixTDfxWCNal2jTT1EC8nqTjv0+5Pua//FrSXx1B+q7S1138eLFWLVqFQ4fPnzFwo9XXFvHP3yqjAu0eQmKiorg8XhYkUGqlZOTkwOLxQK3242ePXsiMzMT06ZNg0KhgNfrhdPpRGFhIfR6PdLT06HT6dDU1ISePXsyCz0QCGDRokXo27cv/vznP7MJSGEPiodbLBYsWrQIy5YtQ3FxMatx5vV6WZycgMEikQjl5eXYsmULHn74YeaOFYlEMYbQ1bYYXimh0BYApgDIGCAPERktZKBQyMztdkOtVjNeEvII6XQ6yOVy+Hw+CIIQk2Lb3NyM5ORkBngmKnwe/0CKnhQxGVkEzqRzSiQShhkiEDwB/Ol61dXVSE9Ph0QiYSUKfD4frFYrAODChQtISUkBELto8RW8E5KQryt8RXegbSxTiQpaVMibSgY9eWUcDgdSUlIQCATgdDphNpvZPKSxbDabGW6SFidavClsRtXNaT4SZs9utzMPDulW8ppQ8gHpa7Vaze6B5hu1ge5vyJAhMZxK5OGRyWTo27cvZDIZO5fH44HH40FpaSnrF9ro0AZryJAh8Pv9rHwT3RstzAqFAqNHj0YkEoHX64VOp2NeXkqsIO+vXq+HSqWC1WqNKQvFh8b4+Z7YVHQ/ueKamnA2VH2eSlz4fD7k5eUBaMsMMBqNMJlMsFgsyM7ORlZWFgwGAxQKBXr16gXgYt0cCnEAgMViQSgUQlJSEjIyMlgILhAIQK1WY+jQoTAYDGhpaYFKpWJZFykpKUhPT2fx4qKiIrz44otobm5mRItqtRpNTU3MI0Dg6cLCQrz44osoLCxENBpl4F7COQHfDZHi1SD8Yk9ud4lEghUrViA1NRUikQh6vR69e/fG7Nmz8eGHHwIA3n//fVitVuYBMplMeOCBBwC0GRKPP/44kpKSsHDhQoRCIbS0tECn08FgMGD9+vXIzs7G7Nmz2e7LbreznS21hQCZWq2WKS+r1QqxWIyUlBQsXboUWq0WKSkpLNw2dOhQrF27FhKJBDt27MCgQYNgMBjwySefwGAwMEby5uZm3HjjjRg4cCBWr17NwmXkJQMSCjEh31wI7E+YRKPRCLFYDI1Gw7wNRqOR1dhSKBTMMKAsK7FYzDaW/HlpnIbDYbb5ow1FMBhkmD7KrCSgNrFhkyEDXMToAGChZbVaHbPxIKF2GAwGtgmmDE5aHwioTanpBF9QKpWw2WxQq9VISUlhtSbVajULkRNcgUJrlElGwGgqGEvnJHA26QyNRoNQKMQwTOQ1on4Xi8Us045P2CB9Q16qaymJ5ocg38m2leKp5DWgWl/AxWJ6VHWZBhIN0qSkJAAX06MJAEvZSfw1iPMBADPAaFDS9WiHQjsfjUbDdloikYhR1wNg1ZIJsEtKgxQFAaZpcvFYmGsJL0LZUzKZDB6PBxKJBHPnzsWSJUvw3nvvwe1248iRI8y7d+HCBZSWlmLNmjWYMmUKBEHA+fPnUVNTg127diESieDRRx/Fiy++iBdffBGNjY1sHEQiEbz88su4/vrrsX79ekSjUVZxm8fpxHMfkffo5MmTKCgowOuvv47f/va3OHToEObMmcMU2dy5czF37lysW7cOo0ePRmVlJTweD2praxntgkQiwWeffYY9e/Zg7dq1mD17NlsIyCsJxOKHqJ/oLy0wCUlIV4XAy/SedCSFuYC2cS+Xy5khk5yczMY+1d/iQ20AWCiIzkFeVrVazSrOkw4kPB0ZB+Q1l0gkLERMx9G56EXhNUqJpzCUTqdjv6c5TN4pCrvzhllSUhKbP7SxJR3EF8qWyWQIBoOIRCIsa5XWByqsSqEu8gJRNiyl/1MYnIxH2nDpdDrmhaLMOAqP8WtVQrqPfKdxnPZ2ysQFEX8cH5/mJd7bcimjo71dOo/8p2vEf8/HfTu7Phl3lCXHH3cteAZIUZASJIVKmCvCDej1ejz33HOoqqrCm2++iUcffZRhx8hNTcYBGZUejwdPPPEEdu7ciYkTJ0Kv1+PYsWPo06cPTp48CaBN2RIjLi0C8UYpLSAU0z916hQGDBiAcDgMr9eLrKwsNDQ0wGg0Mu/Uyy+/jFtvvRWCIGDJkiWYM2cOy0gLh8PYsGEDfvrTnwK4uCsOBAIsddhsNrNdNoVMyWDmDaaEJKQr0p6OpIxH/jsaW7xOi9eBEokECoWC6SueFqM9/UbziXQhn5AQjwviz0Xfx+tXalNXsCrxTP7xx13K4Ij/vUwmi5l/dC+8MUhYJj7kxbeXvx+6v4R0f/lOTFd+csYz+3Y2kNr7jj9XVwZhR8d11B7++/YmWnvXjzeErqUdPxmjZFwSbb4gCGhoaIjxCkajUUyZMgWHDx8GAFRVVWH79u1Qq9V49tln8cc//hETJkxAfX09XC4XsrKy0LNnT7z77rssXX/btm2YN28ekpKS4HK5IJfLGau4z+djqfmEp/D5fDHGGuERWltbIZVK0dzcDIVCgdTUVCgUCjQ2NmLkyJHYunUrPB4PbDYb0tLS8PTTT+PTTz9FOBzGwYMHMX36dIbVANp217RDTE9PZ7tGcteTR5P6i3aZCUlIV4TfwPE6qz3d1RUdS+Gd9q7Tnn7jN538+eN1ZHvGytfRr/x9Xo6+70h4wyu+TeT14dmy2zMK4/u+vfula10LEIkfmnxnfrxLDWYaQJczkC53wH2dQdqVdl3LA58Mv1AoFMMzpFQqYbVa4fP54PF4mIucDJTGxkYMHjwYI0eOxOrVq1FWVoY+ffogHA7DarVCp9OhoqICo0ePRu/evXH48GHU1NSgqKgITU1NLBzHE2XyQG4CX5Lrnc/sIKVH+ILa2lqEw2E4nU6kpKTA4/HAbDYjEAjAarWipaUFo0ePZkV59+zZg9LSUiiVStjtdlRXVwNADIi1sbGRgbLJUI5npL6WQqkJubLSkY6iz3jvBn/MpXRiZ8d29F28R6qr1+qKxOvjjl4d/aaj9tBfPrTdlbbSce1d/1peF7qjXDVBzcvZAXzdSdXZuTuaTJdqV0fpideS65Ri9BKJhNHrR6NRnDlzBnq9Hmq1mgEhN2/ejPHjx8NsNsNut8NgMGDKlCno168ftm7dGhNyKigogEwmw8CBA7FixQrs3bsX+fn5yMrKgtfrZSyxQBu43ul0Mm8L774mr5RMJoPb7WYYL4lEguzsbAaAJBbqr776CklJSYzLRK/Xo7i4GHl5efjwww9Zwd9oNIrU1FRkZWUxbxSdKyUlhXmKyAiK31FeS2MkId++dKSneOE/u9T37UlXx2hH576ca13OdS71iv9Nex4q/lieyR64GG7saK3hjcz4F+/RSkj3kavGGLoc+Tbcpp2ds6vnbQ9vROei73/owofHgDaWWaJHyM3NZcSYVVVVWLRoETZv3owJEybA6XTC5/PB6XRCJBLhgQcewL333ov33nuPpf7a7XYEAgFMnDgRDQ0NqK+vR35+PiorKxmwUa1W4/z581i/fj327dsXUxiRr8vEs1bn5eUxo8vtdsPj8TAW6oceegiPPfYYXnnlFYjFYphMJpjNZjQ1NWHKlCm45ZZbMHr0aAYuPX36NARBgM1mg0QiwUsvvYSlS5cCAMMw8aBXkgSAOiFdkW/qjW7vuK+rN6/EAn85nqmve/7LObarBlxXNsgJ6V7ynWWTXcrC7urnnZ37Uu7SbyKXOve1ugugfqCFXi6Xw+/3Y+3atbj77rvx4x//GBKJBKWlpTh+/Dh2796NvLw81NXVYeLEifj444/xs5/9DL1798bChQsxc+ZMiEQiLF26FD//+c+Z52bKlCmYM2cODhw4gOnTp2PVqlW444470NjYiJycHGzduhXTpk1j5JeCILA20S7P4XAgOTkZFRUVGDVqFFauXIkf/ehHWL9+PbRaLTQaDaqqqvDKK69gzJgxqK+vR1JSEm677TZs2bIFkydPxl/+8hdkZ2fjnnvuwdq1a3H//ffj448/Ztihbdu24cCBAyxTR61WMxwTlesggy2RbZKQS0lHeoUW4s50Z2fhscuRjkJrneFlOtOX8e3raiTg69xH/HXjq6Xznn2+P79pX33b609Crrx8JwzU8e7cjiQ+5vxty5U4f7xS6ExJ8JPt+2YApmt+GwzUPMuqRCJBc3MzK7ZKKaeU7UWpvR6PhzHBEvOrxWJhxXupLVTYlegUvF4vFApFTJYI0R489dRTeOihhxhYmn5DLL1EpkbEdSKRiPFKEZiU6BgotOZyuZgXikp2SCQSRshJaf9yuRy1tbU4ceIE5HI5brjhBni9Xuj1esaMzTOxf9dytY2/H5pcLf17Ja7Vmd7sqo74utf9pufmzxF/H/z/pG/i/37TNiYYqLsPA/VVtTW90nHWK3H+S8XJLyV8nRt+opARQSEWvgApCR1Px9DAiudgupIiCEIMtw/xgJDBQJl2RPFPhrJOp4MgtJFjikQimM1mlqZPIS1iyyU2Z5FIxIwRusdwOAyXy4U9e/bgscceY9eja1HbiIyTzkmVvM1mc8w1eT4RANDpdHC73fD5fDAajczAowr1FouFlQ9IT0+HRqNBr169WOVsEmLvjd+pJuSHLbQIUJ0r4H/nK+He+Pf0Hf2lscLPcf4aABiXT/z39J7OHe8d4T/jvSe0iSG9yesfAg7TvdH5+TFNx9D38UWd44UHL/Ns7vx903fUlksZF3x/xN8H/z/PIg1cxBny1+b7hv7Gb4QTc7r7ylVlDF2LwjO+SiQStLa2wu/3M9xLMBjEqVOnmIeEyMp27NjBJixlQslkMlap/fvIVOLBg0Sjfynh630R+Rn9lqrGx6cU8/9LpVIYDAYMGzYMAGKyxnhFxf+ODCZqH33Gn5OA0GTIUdkPoC0USL8ViUSM+RcA+vfvz8pz0DOgDDaen4V+m5AfttAzps0NcHFB9/l8jLSQDBWeKkIQBFZrj7BnVJKCSsnQNdxud8ymgUhAgYuGB5W4EYvFcLlcbMNBYVuqycczVZMOcjqdjIoCAGNgpnYRNpCuR2UwRCIRKioqUF1djWg0itOnT+P8+fNsLlGVeeojKuNB5TgOHDgAoE1POp1OfPzxx2yOejyeGOJH2nC0trZi7969qKqqYvdChgzpRzLSiDw3EonA6XSy63s8HkQiEZw+fRp+vx92ux3BYDCGeZooRHj8H+91ShhG3Ut++MWzuoHwzMlGo5Gxu3o8Hmg0GmzcuBETJ05ESkoKLBYLIpEI9u3bh8GDB7NaOgqFAq2trdDpdAAuKsDvM307fvFvTzrK8uhIOvqOKPTJsAJiawV15dwdHcP3IXm26D2/wEUiEZaRRgYZ3SPfjisZWkjI1SU0Dnh2ZioVRGFiIuQE2ohGiaLhzJkzyMnJYXW1RKK2osFkKGg0GrhcLkQiERiNRrYp0mg00Gq1qKurg06nY3g2qgZfV1eHtLQ0RoUBAA0NDYxOQq/Xw+FwQCQSYevWrZg8eTL8fj8++ugjGAwGqNVqVFZWorm5GaNHj0b//v0ZTQV/zz6fD5FIBKdOnYLb7UZxcTHOnDmDaDTKOLwikQiKi4thMBhiOMKAtqxOm83GaphFo1EsX74cgwYNgtVqjZlr4XA4hjTx4MGDKCgoQE1NDfbt28f6g9okEolYSJ0SKTQaDTZs2IAZM2awEPqWLVswYsQI+P1+nDlzBj/96U9hs9lgNBrZc6Kq9V3Rdwm5eiVhDF0FIhKJWKiGdjqCIKC6uhqVlZU4ePAgcnJycPr0aZZNVVJSwuj1a2trYTAYYDQaAcQaV99F23n5pgv914lfx3vDyHXf1Zh/e23mQ5fxLnT+WB4rRYsdH57r6HqXc38J6b5C85mMDkEQoNVqsXXrVkyfPh1erxeHDx/GwIEDWcV4ABg5ciSOHz+Od955BzfeeCPzeDqdThQUFCAcDuPIkSMoKChg17DZbLjjjjvw+eefY9myZbj11lsRCARgt9thNpuh0+lQWVmJ3/3ud3j//fchk8nw5JNP4oEHHkBqaiqcTiery6jX61lB4vXr12PMmDEYO3Ys6uvrGSVFNBqF2WxmmZtUOoOwgevXr2c1xlpbW1FRUYG6ujq4XC5WHoRKf/Bhb5lMhgsXLuDs2bMoKChgNdB27dqFWbNmISkpCV988QUaGhowduxYKBQK5tEiL63dbmdG409/+lO43W5WWonwKuTR0ev1bJ6PGTMG8+bNw8MPPwyz2YyysjLcfvvtMBgMWLlyJSZOnAiLxQJBENDU1ITk5OT/Aal3FRiekKtLEsbQ9yw0CamMBL8LKiwsxJ49ezBmzBjk5uYiJSUFWVlZ2LVrF86cOYP9+/dDrVZj7969+Pe//w0AzMVMu6yrfUJ+U8wVEFshni+U2JW010spLd6g6sjLxJck4fEH7Rk9/PW6w/NJyDcTHpcilUoZI3ppaSmqq6uRkpKCQ4cOoU+fPsyQ3rFjB/bt24e1a9di3LhxLASkUqnQo0cPHDlyBH369EFFRQWKiorYOcvLy7F7924sX74cU6ZMgc1mg16vh8Vigc1mQ1NTE/r06YOdO3di06ZNOHr0KDZu3IjHH38cixcvhl6vRyAQYB5WtVqNoqIilJSUsBB+v3794Ha7odVqAQCHDh2C1WpFeno6gIuhOLfbjaKiIlitVhw5cgQajQY9e/ZEKBRCZmYmBg4cCLvdjtraWqhUKkaiSsVdP/roI2Y0vfbaaygtLcWxY8eQkZGBzZs3AwBWrFiBcePGoaGhgdUe27JlCyorK7F9+3ZIpVLk5+cjPz8fJpOJhcpVKhUCgQAaGxuRmZnJjBq32w2TyYTHH38cgUCAFWD+9NNP8dVXXyEtLQ3r1q3D2bNnMXLkSJSWlrJnTGH2hHRfSRhD37PwJF9A28QKhULweDzQarVMgbW2tmLw4MFwuVxQqVSYMWMG6urq0L9/f8yaNQsAWKVlIBYw+F3Jt2HYXK7QIsNnSvAFG79OmIwkPgOjvSwUco/z7ejo2gnj59qT9mrlkffH4XBg/vz5uOeeezB37lyo1WqEw2F88sknuOuuu2AymRj+RqPRwOfzIRAIoEePHnjuuecwffp05uVwu9344IMPUFpaiqysLFYMOxqNorGxESkpKVixYgUWL16MkSNHIhgMorCwEKdPn8asWbMwe/ZsFBYWQiqVQqFQwOFwsGSB48eP4/Dhw6irq4NWq8W5c+eg0+mQn5+PxsZG9OrVC5mZmayQqkqlwvHjx1FZWckKHJtMJlRVVTEi0rKyMpw+fRpyuRyDBw+GVqtlOtDv96O5uRl33nkn0tLS8Pnnn0OtVuO2225DQUEBAKC5uRkrVqxgmD0AcDqdGD9+PKLRKN5++23ccsst2LJlC9544w2o1Wo0NTVBqVRCJBJhy5YtWLx4MbKystjGkcKOKpUKmzZtQl1dHYYOHYoJEyZg+PDhWLZsGX7+85/D4/FALpczQtb4MDivMxLSfSRhDF0FwqdcE45Aq9WitrYWra2tCAQCqK6uRlJSEo4fP47S0lJ8/vnnqKurY4aQz+dj4SFSnt1F2vPWdDWUxIejvk54sLPU2660l46lvudxQpeShGH0wxc+QUImk0GlUjGAdG5uLnJycvDnP/8ZH3/8MW688Ua4XC6UlJTgpZdeQkpKCpxOJ0wmE/MYA2ClXpYsWYI33ngDd911F+rq6jBmzBjU1NQwvIvZbAYAJCcnAwDmz5+PNWvWoKWlhX03efJkhtehDVgoFILBYMBzzz2H+vp6JCcn47777oNSqcSqVaswefJkNDc3IzMzE6mpqQyfSPfa1NSEpqYmXHfddRCLxdi4cSNsNhvbnNlsNqSnp2Ps2LEwmUwwGAzw+/1wuVxQKBRQqVSMn6u1tRXp6ekIBoOoqqpCZmYm1Go1qyrf2trK8FJ6vR4ejwdfffUVjEYjNm7ciMmTJ6OoqAjRaBTPPPMM/t//+38QBAH33HMPgsEggsEgCw0KggCdTocjR46gV69eGDx4MJYvXw65XA6LxQKHw4ENGzbgq6++wk033YQRI0YgGAwyfUVeacJBJkhVu5ck/Hrfs1DGCGVStLS0sFTO2tpa3HDDDXC5XMjIyMD58+fxox/9CFlZWQgGgygvL0djYyMAsDi9RCKBRqNh5/u+7ulydkZ8WIs3Lrqyw4rH6dA9Ewj9cqW9bK94D1t8wUYywuILPPIZRCQJBXltCp/daDQaIZfLcfr0aSiVSkyZMgWvv/46LBYL3nnnHcycORNyuRw1NTUwmUzMOAkEAvB6vaxo8dSpU7F9+3YAwFtvvYWbb74ZDocDPp8PZrMZTqcToVAIYrGYZVVRsgXhZerq6uBwONDS0gKNRsPK1gDA/fffj5EjR6KkpIRhkiiUpdFo8NVXX7EQnd1uBwB4vV4kJydj/PjxyM3NhdVqxaBBgzBr1ixMmTIF06dPx5AhQ2CxWNCnTx9kZWXB7/dDqVQyowYAWltbsXLlSrz11ls4e/YsevbsiXHjxmHVqlUoLy+HWq2G1WplRpxUKoXL5YJGo8EXX3yB6667DlOnToXP58PSpUuxZ88epKWloby8HP/5z3/g9/shl8vZ7ykzr76+HuvXr0dDQwMMBgMGDx6MESNGIDU1lYX35s6di+uvvz4G7E1UHTz9QGKz070kYQx9z0IThkIser2eGTUDBw7E1KlTYTAYWN0rKgq6d+9ezJ07F83NzXC73QzIC8SGji4llFZOvwPa5x4h4blE+IWdDDg6nucfiecE4c/H843wpSv4/ok/Dy+E0SGjKN4A4q/JczbRbyksyfOaUHYIve+I34knMCPh37eXSt/dcAWXMkY7Mu5osY3nZQFixwpw8XnEjzMg9pnH93t74ymen4e/Lp9u3p7wz51vF7WhvXZ2RfhFkxZd2rQEAgEUFxdDr9dj5cqVyMzMZIu6VqtlGwvitlKr1czY6du3L+x2O9avX4/evXuzjCpep8hkMrS2tkKr1eLee+/FZ599Bq1Wy4yXxsZGyGQy5OXlsfZ6vV5Eo1EEg0EolUrYbDZotVq8+eabGDBgAKRSKZxOJ/bv348dO3YAAPMo0XcikQg6nY55ifbv348TJ07gwIED7N6lUmkMf5LX64VOp2P9/eMf/xi/+c1vkJSUxLw+vXv3RkVFBWw2G2pqaqBWq9kz1ul0aG5uRnJyMvLy8qDValFUVASRSIThw4ejpaUF/fr1Q9++fbFq1SpWX1Cj0UCpVOLw4cNYuHAh5syZg3nz5jGdq9Pp4HK5WEbfiRMn0NzczDLRyOBUqVQs5JYIiXc/6V6a+QcqPJkXeTecTicaGhqwevVq7Nq1C+Xl5SgqKsKwYcNw6tQpjBo1CoMHD8Zrr73GSmCQYqHMla5MRprIxNhMBonP52OLBzFGA2CszsBFYjKXy8UYlvkFkD8OANxud4y3xOVyscrzDoeDGYEE4qTsFFKO8SnulBpMykcsFjOuEOIUoSwc+j3VK4tGo//zW+JKIb4VcqMTJojSnwnwnlB2F5lsyXjxer3s2ZCR6nK52F/gYjilrq6O8WsR+WYoFEJraysb09T39CxpUaJr01ghIUZ1Gme8MU0elXjjnJ4refZ4TyONS+L2AWKB85cSvg1krPh8vphFGABuvfVW3HnnnZg0aRKUSiVrK81HqqUHtM2b1tZWSCQSLFq0CLfeeit69+7NvD4tLS0A2lLMKysrYTQa4fP5cOedd2LRokXYuHEjzGYzDh48iDVr1uBf//oXQqEQ816p1Wr2XGQyGZRKJdauXYsTJ05g27Zt2Lt3L86fP49JkyZhw4YNOHv2LOPRksvlLNTf1NSEFStWQC6Xo6KiArW1tairq8P58+dRUVGBZ599lqXky2QyZlxIJBIYDAZIJBI4nU6oVCqIxWJoNBr069cPkyZNglqtxo033gigzQgi423Xrl0YM2YM23hs374dN998M1QqFcLhMGpra5GZmQmfz4fdu3dDLBbD5/NBKpVi0KBBmDx5MtMDZrMZu3fvxuHDhxEKhXD27FkcOXKEUQMEg0FotVoolcr/GTsJ3dD9JIEZugqEZz2lv/Q+LS0NN910ExQKBSwWCxQKBd577z089NBDEAQBJSUlKCsrw4033gi73c7wBXq9vksTkkJ0tOiQ25hCbR6PByqViilxYoSmTBiHw4GUlBTGYQKA7RApTVYsFqOlpQU6nQ5SqRRutxtyuZwBSSnMRIqJPqe+IMMoEAgwvhbyaMWz2ur1elYOhOcACQQCrO10rMPhANBW8d5ms8FisTCeFirwGo1GWQkQCi9Qtt73WV7jahFiKabxqlarWb8QeJiemUKhQDAYRCgUglqtRlpaGhtjGo2G4T/o+dMzIO4oSv0GwIxwnU4HsVgMm83GnhEtfDwjM2FuCBRMxhpfHoDGikwmg9vthsFggE6nY2R7BHCmY7ri5SODjdK/fT4fFAoFDh48iJEjRzKPyLx582MamgQAACAASURBVPCnP/0JUqkUv/vd77By5Uq888472LlzJwYOHMjOt3PnTkyaNAkajQYejwd33XUXHn/8cRQWFmLOnDlYu3YtysrK4HQ6cccddyA7O5v1ZV5eHo4cOYInn3wS06ZNQ1JSEhYuXIhZs2YxUkMa40qlEnv37sXp06dht9sxduxYvPLKK2yzQFlfDzzwAHuO5KEOhULQarWQyWRIT0/H1KlTEYlEWAaay+XChQsXcO7cOZYJKggCS3cnjOS6detgMplQUVGBhoYGGI1GaDQa2O12nD9/HoMGDWLQguTkZMjlcsycORMAcOzYMRQWFiIjI4N5zaxWK3Q6HSQSCfr27QulUhmD86PQ2fnz59GzZ08AbRQHRUVFCIVCSEtLwy233AKn08l0EYXoaCPH4w8TIfHuJVdVbbIfssRnJvH9w4do+OOIbfr48eMIhUIoLCzEv//9b9x///0shV6lUuHOO+/E/PnzkZ+fz3ZzPLdJR+0BwBht4z0ltAAFAgFWT4wyLRQKBSQSCVuMeJc6cf7wNWeoBAYJkb7RwkI1vOh4AGhpaWE7ZGLe5RUX79GJ34mRV0elUiEYDKKlpQVWq5Ut0vyiSp9Rhgh5uGjBpmuS94AWQb4t3UE6G3+XMz/5Y8kQUigUrPZbbW0tMjIy0NraCpVKBb/fD4PBwAz1QCDAwg9kiJC3jrwfHo8HOp2OhRzIuAYuzhUytOOpCiiRgAwingzQ7/fHZADyhjkZt2SUE/6DMDBAWwaTyWRifccD9jvq3/ZA+TabDUlJSey4xsZGpKamMm8M8eXQGOSzS6kfeIC0y+WCVqtl/Uj19MjTQnUAee8t9Tf1SyQSYUkXgUAAHo8Ha9euxe23345AIIAvv/wS7733Hmpqahgxo91uR05ODsaOHYspU6Yw6gCVSoVIJIKjR48ykkQCSJtMJoY7SkpKYgahTCZjzwAAC/2lpqbiyJEj6N+/P9LT07FhwwacOXMGZrMZN910EzNaSChN/pVXXsGIESOQm5uLQCCAFStWYOPGjXj//fehVCrR0tLCQmDUB0qlkhVY1mq1OHXqFJ5//nkMGjQIKSkpaG5uZuHKoqIi9OjRA1arlT3/9sLmidpk3ac2WcIY+o6ks8HIH0PhAFKykUgEVVVVLPwzaNAgpnDI4CEFR/W3qI9pR9pRewCw3TovfIiDx2XQZ+fPn0daWhpEorYyAIRzouPIOKIdfjgcZq5o8hJQ6q5arYbH42F/affI8wZ1ZAzx7aI+aWlpQVJSEhwOB1PuBAqtr6+HXC5n4FKdTsf6ihZcYgAG2hQktYdKIpAR1d1c4d+GMiSFz/+OpxUALoZdiWUZuFhmwePxsHRxMnYpRMILLdbRaBQOhwNKpZItsDQueAA7hXDpedfW1sLr9eK6665DMBjERx99hGHDhkGv10OhUDBvBNFPSCQSNDY2wuVyIT09nRn1dF+BQICBi/kNRnwmYmfzOxKJsPlIHksiB6QsMf78NTU1yMjIgN/vZ1424uMRBIEZ6uFwmC0qIpEoZh6GQiH4/X42ZqnEhFqtZqBnCkmR8BxC9fX1sFqtEASBeYhpIaMQEc112oB5PB4YjcYYFul+/foxQ4+KJtP1U1JSmDFEhIj0DPPy8li/0TORy+U4duwYpFIpevXqxfqSpxUJh8M4ceIE+vXrx3THhQsXYDabmYeKN8Qp9E/PmgxiQRDw2WefoU+fPowSgYDoVGuRH7NkqPOfJ4yh7mMMJTBDV4HwcWa+yCgpkJycHAwYMACDBg1iSoli1qQECd9A5wPQoSHESygUYl4Pv9+PcDgMu93OGGH5ukUUSsjJyWGLGOELqD4QGUhA246VcB82mw0qlQoNDQ0IhUIwmUyM/Izc41qtli1stBvmd+GEn6C+4gHJlGqblJQEr9cLg8HAdv9kZFqtVoaf0Ov1sNlsEAQBNTU1bHGlBZBI4CgcQ7tZEpFIxOoUXYtCCok8h36/n+F3zpw5A7VajfLycuzcuZMtOCaTif3GYrEw749IJILX64XX62WexaamJojFYphMJuZ54jE7pGB9Ph80Gg00Gg2am5uxc+dOHDlyBHv27GE4uM2bN7PwJ19+YtOmTdi5cyfee+89/POf/0RlZSXeeustZoT//e9/x/79+5lHhQ+x8oVXLyW8AUNzlfpKq9XG4NponGdkZDBvK82RpqYmBrqmcU/eGKlUiqamJma4iEQiyOVyaDQaeL1eAGB4HqlUCofDgaSkJBgMBmZk8hsYv98Pq9WKcDjMPGr0ksvl7PrURqBtgU1KSmIhTQD/w4pPBg1hkQjDRXOUvMEUsuY314QjKygoQFZWFsOZ8XhJ8hjm5+ezTZDP54PFYoFKpWKecGq/QqGI6U8yjAgjNnToUGg0GhY61Wq1zCgkbCdhwOITJNorRpuQq1cSxtBVIO2500nx0A4WAAtJ0E6JlCt5kgwGA/ufDJxLCWE5CCdAO0lS2hKJBPPnz0dqaioee+wxAG27R7fbDZFIhG3btiElJQWzZs3Czp07oVarYTabkZaWhuzsbIwZMwavvfYacnNzsXnzZtxwww0wGAy4cOECU2bRaBT19fWYNGkS8vLysGLFCmZsURFFUoZ82QsyjPhwYygUwqZNmyCXy1FSUoL9+/ejvLyceR8++OADqNVqSKVSzJ49G7t370ZGRgYLTxiNRnz55ZfIy8vDjh07EI1GGW6EL2BJO/JrTXgjlMaOIAiMefiFF17A/PnzsWzZMpSVlWHBggV44YUXIBKJcMMNN6CxsRFqtZr15eHDhyEWi5GVlYVQKISNGzciJSUFVqsVb7/9NgDgN7/5DQwGAxt/PFB+3bp1EIlEmDZtGkwmE9auXctKLIjFYlRVVWHIkCHIyckBAFaYMy0tDUqlEqFQiI33YcOGIRqN4sCBA6isrMRNN92EPn36QKlUxuzoaV50ZbETBCHGCGtsbGRZoxQupHbRpoI8ndSnZASSd4TwVVTMVSQSwW63w2q1shAhcNFLp1AoYkLEgiDAaDQyzxEVb5XL5QxcTnXOaK5R7T/auFH4jjcI+aQH6q/MzEzW9mg0ygwrwvcRxos2PDTfdTpdDKFhOBxmoHGxWMwwS2RQqtVqeL1eVtiWjPSmpibIZDIoFAqG1yKvGgHSCRJAmbLUJronCrtTxhxh2cRiMfR6PVQqFfM28vfencLoCUkAqK8K4Xe6vOue3Kq02wuHwzAYDGzRBi5mdNlstpj4NQ/27Ux4tmRSLKREKUvs6aefhtVqxYIFC/Cb3/wG2dnZzBBZuHAhSkpKsHbtWohEIrzzzjuorKzE7bffDr1ej4ULF+L+++9HcnIypk2bhm3btmHAgAFYv3497rrrLpbBVldXh48++gibNm3C5MmTmdeFFiw+hEj3TUKuaFqg5s2bh/r6euj1eixevBjFxcW47rrr8Pnnn+PZZ5/FhQsXkJKSgq1bt2LEiBF48803MXfuXBZmqaiowMCBA1FeXo6bb76ZeYt4cHBneKwfqvCGOu/2psw9oM3YfPHFF1FeXg6FQoHHHnsM48aNw7hx4zBq1CgcOXIEN954Ixtn27dvh8ViwZ49e9hCtn//fly4cAGzZs1CcXExli5dil69emHBggVYsGABC8UIgoDly5dj/Pjx2LBhA86fPw+Px4OGhgbI5XIsX74cra2tUCgUeOONN9jvKioqMHr0aDQ3NyMjIwNWqxWffPIJ9u7di0gkglWrVkEul0OtVuP999/H9OnTccMNN7DFNJ41vit9RmFcq9UaE+4jYDdPksrj3ciYoVCdIAgxBULlcjm8Xi+SkpJi8E90TfLAkNeTvDg0n0QiEbRaLUsoSEpKQm1tLcxmMzN03W4389yKRCI4nU62ESMQsVqtZp7TYDAYE3ojA4jqkZHucDqdzMtEAGqgzXNImxzCTQmCwIwjMjpcLhf0ej3L7KT+kUqlMBqNiEbbaqeREcZ7+HidS3OZz2DkPYGEmSSvE+GGKFzIc7yRFwtIcIp1N0l4hq4S4cNk/A6DXL1KpZIVFCS8kNfrZYo1OTmZKZn2DIbOrksv2qXy2W0EGDYajXj00Uexf/9+AG0hsH379mHUqFHIyMhg4TG1Wo2TJ0/CZDIhHA5j8eLF+Nvf/oYXXniBZZ7Nnz8f9957b0zW0PLlyzFnzhxYLBa2+1IoFBCJ2opAEt6Cx2iQe50WpWAwiIaGBvj9ftTV1UEqlWLhwoWYOnUqAoEA7rvvPixcuJAtApMmTcJrr72G5cuXs3sC2nAOb7/9Nv70pz8xRU0lCvg+5V3zvPAhj+4u/Pig3TsZ6PyYJS/GkCFDsHLlSigUCsyaNQs2mw0rV65EIBDA/fffj9WrV7OFv6mpCU6nEzabDcnJydBoNLjtttuQm5uL3NxcNDQ0QKVSwel0wmKx4MEHH8Tq1athNBrh9Xqxe/du9OjRAz179kRLSwu8Xi8WLFgAuVyOrKwsmM1mFBcXY9KkSQiFQsjPz0d6ejqi0Sj69+8PvV6PEydOoKqqCgaDAePGjcOvfvUrDB8+HCNHjsRjjz2GRx99FAMGDAAQW46F90h2RcgzQmOCDEkKUxFonwx72gAQJit+oaXNDuF1CABNhpAgCCykQ0KbLGo38eIQpov0C3mYiCbBYrEwQ4OMIvLYBINBZqz4/X4GpCeaBJrLEomEJUPw1ycMF21kyMtI5yd9SN5IotoQi8WwWCyQyWSQyWQsBEdzkTyA1Bd8cgiNWx6TSNemjFMyesn7Rm0iLzXpS0qrp/6l58o/q4R0D0k8ratMeDwMgJhdBk1gUhJKpZKFyOJBpV0VMqb43/E7J5roDocDkydPxt///nfWrs2bN2PixIlwOp1wuVwsdGcwGBi1vtfrRb9+/XDw4EGGK8rIyMATTzyBjz/+GE1NTaiursaUKVNY2Izuj4wKSsknnBS1jdpJ7K9yuRxWqxVvvPEGBgwYgBdffBGNjY1oaWmBQqHAoUOHkJaWxmo3RSIRFBYWYtu2bbDb7dBoNGhqaoLZbEZqaiomTJiAgwcPsl240WiM8Qa43W62c+b5b3iQYncXHisS/z//OdBGA/G3v/0Nv//97zFx4kScPXsWI0aMwLhx4yCXyzFixAjs2bMHDQ0NcLlcOHfuHEaOHBkD4pfL5WhoaEBWVhaKi4sZ4Z7f70dJSQmWLVsGl8sFtVqN3bt3Y/bs2Th37hwMBgO++OIL5OfnIysrC16vF3V1dbjhhhtw8OBB9OnTB263G3369EF6ejojGxw2bBiGDBkCh8PBQifJyclQqVQMW0aGAW0MaL501RiKB6jy8xgAG+9kFFCmF4WF6cWPJ1qo+e/5Z3GpZ8brF7o2hYvo3ITn6uxFc5A/D39dOh//im8zr8Pi+4faRMK3k9rPn4O+p/bzv+Gvx/cVb+jzczceBM//lu+/9tp9uXo4Id+/dH9t3c2FN35oUvKKkkIQ8bgi/rj4Ccmf+1JCLl4CbPNgRHLHh8NhJCUloVevXsjNzcWHH34Ij8eDCRMmQKlUQiaTsQwNlUrFGHTJIKIdo1jcRpymUqlQWlqKV199FcnJyVi1ahX69+/PXOe8cmtubmY7O6VSyRQcnwHHK2BBEDBz5kycO3cO//nPf5CXlweHw4FTp06xexWJRKisrITP52OgXqDNQ3XixAmGc5g9eza2bt0aQzRJ2A4KUYhEIhiNRsZrRO0B2mfM7s7S0YJKQHd6/haLBVqtFpmZmcjKykJ2djYD4L/88st49dVXoVQqsW/fPhQUFCASiSAlJYVRPFitVixfvhxPP/0047uSSCSYNGkSiouLceTIEezfvx833HADvF4vcnJyIJFI8JOf/IThPlasWIFp06YhEomgtbUVo0ePxpo1axjPEAF9ly1bxliU3333XXz00Ud4++238eabb+Jf//oXHnzwQTz88MMxmUDxXprOhM/Y4RdQGuP8/O/ImOHPFT+n442k+OfFv+9soY7/jDd0OnvxmwMyOKit7ekm/sW3u737jT+G/+xSxgbfv7ynmzZPNJ/b05nx+M32hH+u8c/kSmU7JeTKyrUHfLgKhSYd70Kn/3nDgD7n02cvZ4fanhCxIGGUCBRJ6fBE7kYKZNGiRVi8eDFOnjyJu+++G59++ilrm1QqZfwn5FKmtNaxY8dCIpGgrq4OkUgEQ4cOhVarxeuvvw6lUom0tDTYbLYYOn5yTdOOjdJn45UweYUCgQBza2dlZWHVqlV49913sWTJEixZsgSRSATl5eXIy8tDdnY2fD4fysvLMX78eIZd2rJlC5577jn4fD4YDAYMHDgQv/3tb2EwGBg/EYUEVCoV7HY743/h04eBawdASWEvWlgoe8ztdjMeFzIaCwoKMGXKFPTr1w8DBgyA1WqFQqHAsWPH0Lt3b4jFbbw70WgUo0aNYoSMNTU1uHDhAn73u99hyZIlGDt2LObMmYMtW7agpqYGXq8X586dw/Hjx7Fz507MnDkTqampeP311zF06FAcP34cs2fPRkpKChsrarUaU6dOZSUbxo8fD71ej5qaGrhcLvz2t79l98gDY2m88QZOR0Lzk/eW8J/HS0fhN/74eO9xe+fgf9eZdKQ7Ltezwd9jvB7rSrva60v+s/YMlI76jxcCX/OeLPqfB6DHn5//n78mTzVC38f/Nv6ZJ6R7SMIzdJUKTTAeZ0AxcdrttFcI9JtcC7iIdyEgN7nMk5OT4XK5kJqaigsXLsDhcECtVjOjgEouyOVy2Gw2AG3EZQsWLMDdd9+Nu+++G3q9Hj169GCpvjNnzsQf//hH/PjHP4bdbkfPnj0ZqJJwP++88w6OHTvGeD740hwU5yfjUKFQwOPxYM6cOaisrITX60UgEEBhYSHS09OxfPlyPPXUUzh69CgAoKysDDNmzMADDzwApVKJiooKltIrCALq6+uh0+mwe/duFjIJBoN48803sWbNGghCW1YOkf8R9wjhGq4FZUjPw+fzsQWAPHAmk4l5VIi/xWKx4O6778Zf//pXjBs3Di0tLQgGg8jPz4dYLEZlZSXWrFmDO++8EyKRCKdOnYLdbsfgwYOhUqmQn5+P8+fPo6mpCSJRG/i3R48erLJ4ZmYm5s6dC61Wix07dqBfv37Izs5GWVkZSkpK0NDQgI0bNyI7OxsOhwMulws7d+7EgQMHEAgE4Pf74XQ6UVJSglWrVrHQLmHWKF3/cuZde+OA/z2PxeKP57Et8SGnjrxGHS3inbWtPc/U5Uj8tbvqWYk/vrM+7chz1JG3kr8+D/DvyJDsyLve3jX5a3f0PK6Fuf+DE7/fL3zT16JFi4R+/foJ0WhUEARBiEajAgCBJBqNste1KnzfxPcPf0w0GhUikYgQDofZKxQKCZFIhPU3HcMfT/9fTnui0aggl8uFUCgkhMNhIRAICK2trey6giAIVVVVwiOPPCIAECQSidDa2ips3rxZ+OKLL4SdO3cKqampAgDh17/+tbBx40ZBpVIJUqlUkEqlAgDhjjvuED744ANBEARh//79AgBBoVAIr776quD1eoXnn39eOH/+vDB37lxBpVIJAIRt27YJgiAIhw4dEkaMGCH84x//EGprawVBEGLaxt8H9YPNZhPWrl0r3HHHHYJGoxFuu+02Yc+ePezYjRs3ChKJRFCr1cLNN98s7Nq1SwiHw0JZWZkgk8kEs9ksHD58WGhqahJ2794tABBMJpPw8ssvCx6PR2hqahJuv/124Ze//KVgs9kEv98veL1ewefzCS6X66od552Nv87mZ1fmLv+dy+USQqGQIAgC669ly5YJmZmZAgBh165dwldffSWUlZUJzc3NAgA2trZt2yaUlJQIBoNBACCYzWbh4MGDwkMPPSQoFApBLBYLp06dEj755BPh6NGjwrZt2wSz2SwAEObMmSN4vV7B5XIJn376qfD2228LDodDEARBeOaZZ4TDhw8L4XBYCAaDwvPPPy80NjYK06dPF15++WVh06ZNwl//+ldBEARh9erVwocffigIgiD84x//EA4fPhxzb4IgCMFg8H/641Lzm+9Dfrzy8zcSiXTat19HLvVcu/p5V6/D31f859/WvLjUWAyHw6wvQ6GQEAqFhGAwyPQnSTAYjDn2cq/FH9PR/ZGuCofDgkgkuuS5rpR83fn/bV5XEATW18FgUJBIJF2+7hNPPCH07dtXCAQC39he6eiVYKD+jkQQOmYA5WPaQGyBUwpZxadyU9YJ38ftxb8v5UqXSCSs9pZIJGK09JSKSqEer9fLuDyIiVkkErH0VroPIixTq9UsVZrCcEQCSdlyUqkUra2tMJvNDF9EmCAiPdu5cycKCwthtVoZEBIAw5GIRCIWtqB+oX4TuB0q34eUjUIhLvJm8JwuhBOSSCSoqqpCZmYmy2ZZs2YNjEYjxo0bF8OezJdzABDTru9bOht/nc1PoQu7fD6DCLgYUiLAsSAIbJwQnqympgZGo5FxOFE/0XOy2+0MON/Y2MjKYPh8Pmi1WjQ0NCA1NZVdj7+nd999Fzk5OSguLsaf//xnLFiwADabDe+//z7q6+vxy1/+Etdddx1Onz6N/Px8tLS0YOnSpZgxYwYcDgeGDBkClUoFh8OBZ599FsXFxRg1ahTLkKRxxNfR66x/4/u4s8+or9sLzcR/19n8vlzprC1f5zzCf71d8Z6UK6H/+X4gDxsfSufbwetJvo38ZySdQRDinw8/T+LPn2CgTjBQJ6SLInSCEwiFQnC73cyoiEaj8Pl8cDgcLPuKjv06wrPJAhfZdSlMFv0vR4dcLkc0GmXZYjSpCRPicDjYAkiEicT0SiRnwEVDiHg6jEYjI1kLBAKor69noYjW1lYkJyezEglU9Z7ul9rHGxyUYisIF5l4Kc0++t/yDuTe1mq1rCQC0AYYJ7I7l8vFQOU9evRAKBRCU1MTIpEIrr/+egwbNozdIxEA0uLPZ0Z1d+nKAkaGEI0JKjVBJIKEz4j+l8AyEokgMzOTGcdyuRz19fWMKC8ajcJkMiEajaKurg4pKSkA2p6tVqtl4VpiLybjlwzsHj16oE+fPqisrMQzzzwDi8WCjIwMzJkzB0888QSuu+46SKVSFBQUsKytsWPHorm5GSNGjGAEfSaTCX/5y1+Qnp7OCiAT5gRAl0k3O5rf9B3/nsJy8QZQe+f4NheuS4WcOpKOFnfaGFG2alfun/5v7147Mybbayf/mdfrZTXrhP8mabhcrhhDiNpML74d9KJ74o9p7/rfVCcn5PuRBID6KhHaPRBQmS/QWFtbC6PRiNTUVESjUbS2tjIvBl84lBYk4b84mq5MRh5cGP0v06wgCOwv7+2Ij6VTe5VKJXQ6HQShLc2cDB1ilqXFkYwU8ubQ7i0QCDC+EgJQR//LnWQ2m9m1yBtF/QVc9KbxCpTunYpXWiwWpvjIeBMEgZHKpaSksH6jrDiqz8T3gclkgiAI6NGjBzOUiGOFxyWQx+5aUIbxnkkyTukvEejxHhTalRJhoEwmg8ViYUy/1H9SqRSpqalsbJORSUzM5KERiUQxnsubbroJ4XAYRqORGTBU34yeCT8WNRoNrr/+ejbOeKJDqVSKwYMHIxwOMw/o5QLj+R0xP0bIKCcPE18wmbxlNO/IyOeNTj4bDbjoLSZiUP4Z8d5Rakv88+M/a8/jSu3lvdIdGSLUv7yXlgxW3ntKv2+PR4y/J/6cfJ1C/l6oT6h8CWEs3W43qysmlUoZF1leXh7LmKUSPmSQxnudaTPHl+ahttDzie+PRDmO7iUJY+gqEN6dSgqT3Kp6vR6ffPIJ4/nZsWMHZsyYgZ/97Gd466232Dn8fn8Miy3tmL8p1w0p1XhDKN4Yob9Ud4g/Nv5e44VS+/ksLGo77+Ju73yXEuIk4XdrvNLqSJnT5x0ZlbzxRYtEvKv8WpBLhWX5UCsdzz8PhUIRM5b4RTn+3PELDv89nYe8TbSYUemV9kJL9J4fZ/Rde2DlS91rR8J7GrxeL/R6Pct8FInagPfz5s3D//3f/6GxsRGPPvooVq5cybzAPF8OGX1A2xyn0jzUfsrk47m3pFJpTAFWQRAY8zUZIWRE8JsWCh273W5YLBZ2PaqNqNFoYgwmp9PJPMFUAX7v3r0QiUQYNGgQzGYzZDIZ7HY7jEYjy1jdu3cvjh8/zuoV1tfXw2AwoKWlBRaLBW+//TaWLVuG7OxsAMDrr78OsViMCxcuIC8vD7W1tdDr9QiHwzh58iQkEgkWL14MtVoNm82G5uZmrFu3Dg899BBEIhE2b96M/v37o3///uz5GAwGNDc34/Dhw7Db7TCbzdi+fTv69+8Pj8eDefPmQSwW49VXX8Xw4cMxdOhQNm4oeYBYuclo7WrJloRcHZIwhr5noZ0gjx+iGkJerxdWqxUHDx7EggUL8NVXX0Gn06G6uprtAMltSwUZeebmb2oIAZc2PuJ3kx1V9e7sfO1xifCL0jdpa1czPToyYDq6//jjryUDqCNp7/7bK1vCHxdvKPHSkeHT3nXIAOfPRzv3jq7Nv29vnMUb+l9X+CwlIpBUKpWM1mLz5s2YPHkypFIpNBoNRo8eDQCw2WwwGo2or69nWYs82zN5vKg8BBkodE21Wo1Dhw5hyZIlOHDgAGw2G5566in8/ve/j2G+vvfee/HPf/4TDz74IEaPHo3+/fuzIq0tLS1Yvnw5Fi1aBEEQsHHjRrS2tmLOnDmsOvzKlStx3333IS0tDT6fD2VlZcjNzYUgCIxwVSwW48yZM6z0zpAhQ5hxFIlEMHDgQAwbNgxerxcPPfQQli1bxp7de++9hx49eqClpQUGgwE/+clPmKexuroaGzduxC9+8QvW3+QBa25uxptvvomCggKo1WpEo1Fm7A0ePJh5c8moMZvN8Hq9SElJgU6nQ0ZGBkpKSnD06FHs2LEDRUVFKC0tRXp6OiOUlclkrM8pvMljE691ndCdJGEMfc9Cipav3KxWq1kdnt27d0MiUFzQpAAAIABJREFUkUCv16OyshJ6vZ7VYNqyZQtaWlpw9uxZ/OEPf2D1ymgXHe9C/joSj2mIX5za22m391uSeOUQ77KPBzh2VZl0ZrR0dk+XOn9HuICuAIsTEivt9VlHz5//TXzopD08CS1oFMaJDyHFh/O6MmYvZ0x1ds/x9001/2QyGVpaWnDo0CEsWrQIUqkUx44dg1QqRSAQgF6vxzPPPIMxY8bAbDYzQ4/KTPDlcygUTR4fKmo6fPhwrFu3Du+88w4qKirw0ksv4dlnn8WvfvUrmM1mvP3228jOzoYgCPjiiy/w2GOPYcOGDQCAM2fO4M4778TkyZNRV1eH5ORkbNu2jVWkr6mpwYABA9CnTx+WLHHs2DGsX78ew4YNg1arZQVfv/jii5jCqFTslAyGQCCAuro6Vmy6vLwcycnJDEMlEomQlJQEm80Gi8XC+Mzkcjmqq6sBtGGDCANGxJperxdKpRLV1dV4+eWXYTQa0dDQgGXLlsFgMECtVqO8vBxZWVmYO3cuxGIx3G4368NDhw6hqqoKgiBg1apVKCgowIULFzBlyhQMGDCAwRkorEvjkO4z4RnqPpIwhq4CCQaDMeGc6upqZGVlQaVSYfv27dBqtXA6nbDb7Rg1ahTOnTsHnU6H/Px8GAwGnD17NsblTQC/+F3x15Guhqgux9tyqfN3FsKKl84MpksZLF05/7exIF7r0pGBEf/s2vO28XI5fR5v8LR3/o5+15mBf7lCCz0VSKWQExF4/uc//8Hx48chEonQ3NyM/Px8vPnmm/D5fNi+fTtGjRqF4cOHw2azwWQyxZyLPEzARQ8zeTsEQcCLL76Ihx9+GKWlpZDL5ejVqxduvvlm/PrXv8a8efMYiJiSGnJzc7FhwwaGtTl06BCKi4vxhz/8gWX9jRs3DqNHj4bP50N2djYrDkttyM/PR1paGkaNGgWdToeDBw9i0qRJrGjs3r17kZOTwwrtkofrwoULCAaDUCqVKC8vx+nTp1FfX8/6nu7p6NGjsNlsSE9Ph8vlYmVwPvjgAxaW+uyzz1BSUoKioiIMHDgQ6enp0Gq1mD17NjZt2oSnnnoK9957Lx555BG88cYbmDlzJsrLy1mx2YqKCni9XiQnJ2PmzJloamrCgQMHkJubi6lTp8YwkLdn7Cake0oim+x7Fj4bijIesrKyAACbN2/G9OnTAQD79u3DjBkzkJaWhuLiYjQ3N6OgoAAmkwnDhw9HMBhkZIaEuekog+PblvgdO+2MuuJ1udSC11F2SUfHx3/3dY20y5X4zJNrRbpyz9Tf7T3rK7GAdOU6X2dMxf+mq8+ZcEzAxQxDmUyGmpoa+P1+OBwOSCQSJCUloa6uDunp6fj3v/+N8ePHY9iwYQCApKQkZuwAFykkCNhM2Xp6vR5utxsmkwlPP/00ioqKmCcpGo1izJgxqK+vR0NDA5RKJaZOnYpt27Zh7NixOHnyJNMh0WgUzz//PGbNmsWoNuRyOUKhELxeL1QqFQ4ePIiMjAwsX74cfr8farWa3VNDQwNL7vj8889ZUsSOHTsQiUTQ0NDAwoYikQgmkwmTJk3CzTffjKKiIsyYMQMjRozAqFGjYDabEQgEEI1GMWzYMBQWFqK4uBh9+/ZFr1690LNnT2RnZ6OwsBCDBw/GXXfdhfHjx6O6uhoWiwU5OTnQ6/U4evQoxo4di/3792P48OGoq6tDv3798NlnnyEtLY3hNLOzs9GnTx8Eg0E0NzcjKSkJKSkpEIvbaqU5nU54PB6GBZPL5QxkTc+F0scT0n0k4Rn6noXfXRAQklKGyQ0bCASQk5ODYDCIU6dOwWQywWQy4csvv4TP52NVvQcMGMAmIJ9x8U2kK54XPpOoPe4j/tjOztPeTp7k+9p1dXXBvNZ3hd/k/uM9R5djTLYXTu3I8OkoZBx/vW/zWfLZSLRwOp1OqNVqnDhxAqWlpVi+fDkAoKqqCrW1tThy5Aheeukl6HQ6RqNhMBiYBxkAK/tCgGqae16vFxqNhi3KxKUFgIVzotG2avetra3IyMjAhx9+iE8++QRDhw7FPffcg5dffhlSqRQnTpxgHhvyUt9yyy2IRCK4/fbb8dprr+H1119HU1MTC+0lJyfDaDTiyJEjsFqtGDJkCJ566ik89NBDcLlcSE5ORm5uLlpaWlgIzOFwwGazYefOnQiFQqioqMC6desYUJzu6f+z9+bhUZbX+/g9a2bNTIbsISQhkLAElH0VWYtWcalAxbrihtpaa7XuX9uqtRYXaqW2tUoplqqIiqAVC7IoICKiCMgaIgSyTpLZMzPJzO+P/O7DM2OA4FLgY851cUHCzLs87/s8zzn3uc99WL3Zr18/AEBhYVtPOq/Xi759+0KjOVJxGAgExJF8++23UV1djTPPPBPFxcVYsmQJpk+fjmXLlolWGHsifvnll9iyZQuGDRuGYDCIt956Cw0NDTh06BCsVivq6uqwe/du2O12/PznP5d2RUBbWxq1/QfX4E47PazTGToFTK2UUct6u3btir179yIQCKC+vl4mrEajQWVlJcrLy0UDx2AwSCWJ6ph8UzvR1Jj6+xNxZpL5SN829Px1j/d9d3KOZyc6Psd6DieSHlUtmeicnOJqDwU6Flm7o9aRzxMJ0mg0wuPj3waDAV26dEFrayv8fj+2bNkCm82GH/7wh3A6nVK5ZTabUVdXh/T0dGg0Guzduxd5eXkwm80iY8ASfZPJJKjEj370I1RWVgJoQ5LMZjN27twJk8kEp9OJ9PR0AG1tc8477zw0NjbiRz/6EdasWYPRo0fj5z//ORYvXoyf/OQnAIAzzzwTy5Ytw44dOzBjxgzh8TQ2NorERiAQgNlshtVqxdq1azFlyhQcPnwYGo0Gn3/+OQoKCtDa2gqXywWgjVeTmpqK/Px8pKSkwG63o6ysDEOGDEFTUxOsVitsNhvq6+tFeFOj0aCpqQlOp1MI5fF4XNqm2O12aDQaeDwerFixAvX19bDZbBg9ejSWLl2KkpIS5OTk4PPPP8f111+PiooKZGZmwufzITc3F3369EFrayv279+Pq666CrFYDPfccw+0Wi0uvvhipKenS7m+TqeD3W5P0B5Se0d22uljnWmyU8DUzb+1tRWhUEg0cIxGI7p164aRI0di1KhRmDRpEn7wgx8gNzcXF154IfLz83HuueeisLBQqshUAunxjJOXjpiqZcLFXu0Qz+8Qrlc3EXVTIkKl9gRKPpbaOZr/ryqSqsJmPB9JmDxue6Jv7RFteZ1H6yRP3kTytbV33PZ+r36e16h+h/fN6r9TxVSHoT0UT/030y00oh3JpqZy1L+Br6J/yd8B0G56Ifl9Uq+Bpr5rfH/pKLR3vuT7VI+V/B62d/0deY7qvAbaxpAIwpgxYxCNRpGRkQGbzYYLL7wQJSUlqK6uRiQSEb2uNWvWiBNw6NAhbNy4Ebt27QLQ9l6RtEtdLxKqb731VjzyyCN4/fXX0dLSArfbjbvuugtPPfUUSkpKEIlEMH/+fMyePRuRSAStra0IBALIyMiARqPBz372M7z11lu4/vrrUV9fjy5duqClpQV79uwR/a/q6mo0NjaKKOr+/fuRnZ2NIUOGoKqqCs3NzRgwYAAikQi2bduG8847L0EZOhQK4dNPP0VOTg769++P4uJifPzxx8jNzUXfvn1RVFSEgwcPwm63i9YSAFkfQ6FQAgnfZrPJs6Nu0IUXXoiUlBQcPHgQNpsNkyZNwquvvoq7774bLS0t2LJlC9LT05GWlgafz4f9+/ejsrISBw4cQH19PRoaGpCeno7zzz8fmzdvFsSdFb1cO8n7PFHjO6K+25xb6vqnvm9cY472DnY0Xc95T5K6Og/U76u/U9d+9Ro47kcrdDjVrdMZOoWM0SNz7UDbC1VTUyOig1wQamtr0draKmWdyZ3sebzjGSMqOlHtibvFYjH4/X75DhfgQCAg7Tc4+dRKF5/PB71eL1woAFLpwQWM6s9cwA0Gg/y/uqHxWkgYBY7omlCIktcWiUTknjhByYWgoN2hQ4cQjUYRjUblfgwGg3xf1QjhtfEe6TjxXjUaDQKBwFek5enYqr9T+Vzq4pHMvflfcY94XaoWjt/vl+v2+XzyWYqAMi1AhW+Kb/r9fuGw8PPBYDDheaop1VAoJKkSvnfUx2lvkafCNCUlQqGQ8GYo4klnUx1bkouZfub98rr4WQqAAkfeX6DNuW9qakIgEEiYLx3Z+JIDheRO6QaDAYcPH04YI5Vj5Pf7UVlZKZVJBw8exEsvvYS33noLgUBAUkk0Xp/JZEK/fv3wn//8B//6179gs9mQm5uLyy+/HLNmzYLb7YbRaERRUZEgJZmZmZg5cyays7Oh1WrhcrmwadMmOJ1OFBQUQKPR4JFHHsGYMWOg1WqxceNG3HjjjbjzzjuxYsUKpKSkoLq6GpMmTYLD4cCwYcMQiURw/fXXCz+H482x/PLLL9GnTx/k5+cjFAohGo3CYrHIHPF4PMjOzha0XKfTCSpTV1eH+vp6ZGdnIxKJyLiqSvBTp06Fx+OB0WhEfn4+Bg8ejJUrV8JutyM3N1feHWoYvfjii9izZw/0ej369+8Ph8OB7du3Y9iwYejXrx/27t2Ljz76SEQdW1tb0dzcLI7ZsQKu9kwtv1c5YcwUcEy4XnId5jui0iySVbFPBOlUBUzprHIuAm3rAK81Hm9rr0N9Ja6T/N7p5gTROtNkp4DxZVZVabkwmkwmZGZmyotNEbaCggL5fyJBAE44PdaeDo96TR6PB6mpqTCZTKipqUFGRoZUqVmtVilxBdoWbrZbiEajUoFiNptx6NAhZGRkyAQncZKLClEpIlXUCmHUxfuj82K1WpGamgqv1wuz2SxpBUbTKsrV0tKSoECr0WiQl5eHeLytmoU9criIknvA1AIXGT4fjhsASQtQ3C55ceDnuNlzM1ePwfEGTpwz802NGwgXYlYHmUwmBINB2O12qXxiWoDOENW6+c7xZ1UDh0YNnObmZnH4qRUTjUYlwrdarTIGLMt2uVzyztHh1uv1SElJSeDitLa2wufzwel0IhaLiVpwSkqK9ETTarXwer2w2WwJ6s98B/n+kMPn9/sRjUaRlpYm5+fG0dHecypyobbzANoc5uLiYnF2UlJS4Pf78fTTTwvaEAwGEQgEYDKZcMYZZ+Caa65Bz549hWMIQEQc1chdr9dj3LhxmDBhglRqcZzT09Ph9XpxxhlnwOFwYPfu3ejSpYtUqLW2topD8Oijj+K+++6D0+kUjhK1evbu3QuHwwGDwQCPx4OUlBR8+umnaGxsRE1NDTweD0KhEBobGxEIBOD3+/Gf//wHv/zlL+FwOLB3714MHDgQoVAIVqsVLS0tKCwsREVFBbZv346DBw8iMzNTuE9arRYmkwlutxvvvfcedu3ahbKysgQ9K44Fn43RaITL5UIsFsPixYvRt29fpKamYvHixaisrETPnj0BANXV1Zg3bx7sdju+/PJLVFRUYMuWLQiHwygpKYFWq8UVV1yBZ599Fp9//jluuOGGhHWmved+POO84/rDY6ll+VyzuNbw2CqqryL5J+IEqcFzLBZDIBCQdY6EeaBtrVfXMHYc4H6lrmnfhr7dybDORq3/I1OjQeCrjVpVgicdEY2mrXHq3r17UVZWJlGI3W7HsmXLcN5550Gj0YiWhqq1cjyNIZ7bYDAkQL1c4FXZ/KamJthsNpkkTU1N8Pv96Nq1KwBIVMuNntGdx+NBc3MzcnJyEs7NzYCbLTlQ2dnZ4tgRpTEajV8ZO7UnGzcPapcQXdLpdLKwq6q9AGRjBI7I/Tc0NMiCSRSB0RfRhqMpGfMZ+v1+aWPC+yQ6xUof9fNHc4a+CzvW+0en0GQyiSNIdAyAtIpg6wKiR06nEwcPHhQkgdGs2g7C6/WiuroaBw4cwIQJE2ThJtlXdZoikQi2bNmC4uJipKenyzXRWWKjV7vdLv/Hdh8ejwc7duzA2WefLQ7pxx9/jJKSEqSnpyc0j21paYHRaERNTY1Ub2VmZsLv90tJtVarTShd93q9iMfjIlaYHHAcb37zd0DifNFqtViyZAmmTJkiDkF1dTUaGhqQnZ0Nt9uNzMxM6QdYX1+P8vJylJWViXNpNpvFKVT1lZhKoRNEEnJzczNsNhs8Ho/0gFOdJbPZ/JW2E8lBFknd6s+xWFtPuYaGBglaLBYL3G434vE4MjIyAACHDx9Gnz59oNVqE5wr8o527dqF0tJSxGIx7NixAzk5ORJwNTY2imMKQNJ3DLK4DjIgo/ZSRUUFSktLpQ9iKBRCJBJBeXk5evToIW166IBEo1EsWrQIAwcORGZmpgRyfAZ8H8l9SnZGVKT3WI1a1XeMc0BV9N6/f78gc8nBFI/H8yQ7Ismp72PN/2g0elTHnmO7adMmuFwuZGdnJ1T4MbhREaXkTIWKCNN5OtUatXYiQ6eAtfcC83dGoxElJSUAIEJtra2tGDFihERv6jFOVDU3OT2jTi5Ofi7coVBIInIKPNJRCIVCEiHq9Xo0NzfD6XTKS15TU4P09HSEw2FxTFgGbLPZhMyppgiSdZI4NnRwqKlEB4QbGDdmbpYWi0VSCoz4KbkPAE1NTbKgMkpjOk/Vf0rOqasLik6nw/bt2xEMBiVtyCofKucOHDhQEBaOnVp9d7IsHj/SO8zv98NiscBoNKK8vBxz587FoEGDUFNTI81K09PT4fF40KVLF3z22We4/PLL0bVrV3Fc6VS1tLTA4XCguroa5eXlGDt2bAKR2GazIRgMSpVUPN7WE+/hhx/G7NmzsWrVKlRUVEhkX15ejsrKStx4443o1auXoKQ6nQ7r1q3D+vXrMWzYMBH9++yzz+ByuYSYSyePqs2pqalYsmQJBg0ahIyMDPz73/8WZyQvLw91dXU4ePAgunbtipkzZ8p7217/r2OZGmSw75XK6xs+fDg0Go0gI9nZ2aIAnZaWJqiAxWJBWloaevToAZvN9hUUkqXdDGLYoqSlpQVWq1XmGknXTqczAQkiYTsej0uPQKYEAQihWaPRICUlRRBAIkKsWmPTZTpaLpdLNsJAIICePXsiEAjAbrdLPzmLxSLppsLCQrmurl27wm63o6mpScRoo9EovF4vnE4nUlNTJWVqs9kSNlW+0xaLBT179hSnC2hzQtLS0tCvXz9oNG0aT6osQSwWw/Tp04WbRIFIrVaLrKwsAEdQaiAxvcS1gmnbYxkdIbUIhoridPoPHDgAs9mMzMxMuN1u6HQ6WffbU3hX53VHgiv12tnzkogX95tIJILNmzdj+vTpQmQnas7P8t+8JtVBPB2s0xk6hSyZJ8IFRO0KTifH5XLB5/MJjwhAAprT0YlAFImwrOoEAG2bo8vlQiAQwF/+8hf86le/gs1mw2WXXYYLLrgAEyZMgNFoFFXWjz/+GM8//zzy8vIwevRoeL1eHD58GPPmzcMzzzwDjUaDZ555BuFwGLNmzYJer8dzzz2HYcOGofD/1wPhvaj8ChpF55juuOuuu/Dcc8/hwQcfRGlpKWbMmJGQIlHz8eQpMMXW0tKCNWvWYObMmXIdFosFffr0kf+nk5XcNkKN+shXsVgsyMjIkN+xT1tDQ4M02lWPkSza1p79LxYTold6vV6kHFpaWmC322G1WnHBBRfAZrNh3rx5GDZsGIYPH469e/di+/btskirqFc83sZzY9RsMBjQ1NQk1Y46nQ67du1C3759ZcMOBoNYsWIF8vLyMGbMGEnRTJ48WRbalJQUPPLII8jPz0dzczN8Ph+6dOkiDufMmTNhMpkEtYjH40hPT09A/thiwmq1wmw2o6mpSRylcDiM8ePHo7i4WFKt5N8AbShEenq6cH2+jiUjjKFQSBoJ03Hh8YmyEqGJRCIwGAwSONCJVTdcFV3mv+kssOSe8h02mw1+vx8mk0mQUjokKq8tOQBqbm6WNSkcDssz4HE1Go04a0SdiPba7XZJoRNh5D2Q/MzNnmiqVquVucRAxel0JsxL9gUjr4j3ye+Sc8Q0KJ8pkRaSw9V0KNOw5CHxd3V1dbDZbDCbzQiHw5JOV0nvHX0/6Gzy3rZu3Yp9+/ahpqZGqvICgQCqqqpQU1MDvV4PvV6PkpISlJaWIjs7OwHhUdfLjgTERK/VNC73ELfbjaysLMTjcWkHY7PZxDnyer0SqJA3qDbbPd2s0xk6yXa0F7m9TZLQLxdTLlh0XIgUnYhHnky04888tt1uh9/vx5w5cxAOh+F2u+HxeLB27VrccsstWLZsGXr27In77rsP119/PVauXIn33nsP7733HsaMGYNYLIabb74Z55xzDiorK+FyubBu3TpUVFQAaJuwV111lTSFBJCQolGJ3Ix2gbYF+Y033kC/fv0QiUSwfft2PPnkk5gxY4YsrPw++Sr8rs/ng9FoRCAQwMSJE/HFF1+gsLAQL7zwAoYNGyafU5+JysVQiYIqzM3ok8+Cn8vJyRFyLp+P6qidTCMSyMWbY6WmQyn+6fF4RIiOjoTBYEBdXZ0gCgCwb98+LFy4EMXFxcLH+fDDD1FUVASPx4NoNIrly5fjiSeeQGFhIYA2RPCLL75A//79kZubizVr1qBv377wer2SyqK43Z49e3DmmWcKNL9p0ya8/PLLOO+88zB//ny0tLRg79692Lp1KzIyMqDX67Fp0yZMnToVAwcORFpaGg4fPoxXX30Vn3zyCfLy8vC73/0OvXv3xieffIJDhw6JrsyuXbswfPhwjBgxQpwQtdigo5aM2KrvENNFRFWZ8iKyoXJS6HRwk2ZKmzwT1Yg+NTc3i3NIZIznpxNLB5ibL8+tpj+YauS7SyFGpp2JoiZXiRJdYYpLrUZiWTrvz+fzweVyCeJCtLE9ykVVVRXMZjMcDkeCNAkdBnXsOF5814mqUafIZrOJw0SHNRgMCvJMPldzc7Ok+xjwJFfb0jqC+KpOUywWQ79+/TBy5Ehs2rQJu3fvhs/nE5S1qqoKt99+O4xGo/CnkpGnE023J6M4vJ6mpia8+uqr8uwcDgfeeusthEIhpKWlwWKxYPfu3SgrK8OkSZMSWkERfVN7bp4O1ukMnWRLzumqkZ2aZyZqQw+cSAShTCCxIWRHjYsE0SBGfXS64vG2nkUPP/ww1q9fj9TUVNhsNlxxxRX429/+hjVr1qC4uBj19fVCdJ04cSImT56MQCCAN998E8XFxbjtttskJz1o0CCMGDFCyNfNzc2yCcdiRxS5VRK1Wo6r0WikgWVNTQ3i8TiKi4sxf/58QQD4fZKtY7EYvF4vHA6HpCNIeiYRfcqUKUKyBY7A7DwvESCV5M7rqq2tFQeM3bgZ4XJ89+3bh6KiIhiNRvm+mn470Wf3bRidXm4MjLCZcsnIyEBpaSk2bNgAs9mMgoICfPjhhwgGgygpKYHH45EIlmhKVlYW8vPzRZOlvr4ePp8P5513HqxWKzweD9avX4/i4mLZVEkGDgQCKCwsxOOPP476+npkZWXhs88+g9lsxrXXXitolfre1tTUwOfzyXz44Q9/CAAoLi5Gjx49UFBQgJycHAwcOBAtLS1obGxEbm4urr76avz3v/9F7969MWnSJCxduhRdu3ZFdnY2vvjiCxQXF6OoqAj9+vWD1+sVhIRl1R1BX/mM+Z5xvPl9lafBTVpNSfO76hgBiRsNuVDkFJI8zPXA4XAIcZ3vNh1zOjMsXQfayLJerxcpKSnCsVLPQ/SIiCLTOQASrpFOBccgLS1NyPgcT4vFIs6fRtOmW0T0p66uTpBvBigkw7M6juchwZxcQ6Yy2RCXqUGuAeo6w7RPU1OTIFHkO6mEZrXir7m5WdZeOpy8V67HHZ3LRJI43kAbn9JoNGLWrFmIxWLweDyorq5OQO3YmJsI2ddZP9TCETp11E7SarUYOnQounfvLk7R2LFjJVPAd0YV9aRD3xHy+Klmpyft+/+Yqd6zGgGp0WByRKkSz0g+TOafdMQrVx0h8j0YibEcPRwOIxwO48wzz0yYNJdffjneffddpKSk4N5778X555+Pn/70p9i5c6dEi8899xyGDBkiXbVVqLpLly5YunQpLBYLPvzwQwCJ2jRquScnF/P2ADB9+nRs27YNV111Ff773//KYrp7925MmTIFBoMB06ZNQ3l5OQ4ePIipU6dCq9XikksuwRdffAGLxYKnn34aAwYMwL333ov8/Hy4XC6J1Dl+jJrNZrNsBvw9S6Pff/99/Otf/8I///lPPPTQQ7j77rsxd+5cLFy4EAsXLsSLL76I1157TUq26TioztXJQopUYiXHmqXKFosFvXv3xr///W+UlJQgPz8fVVVV2LhxIwYMGIBgMCjpJG5E0Wg0gTN24MAB6HQ6cS4dDocIiFKigNEn0ycDBw7ElClTMHToUCn9jsfjaGhokEU4Go3C7XbL5rx161YUFRUJAdtiscg1DB8+HEBbNE+hQ7fbjYqKCpSXlyMzMxMHDhxAz549hZfStWvXhHSKxWJJmGMngr7yb1Vnig4JU7+c80wnGgwG+S6djGSZAm7q/LfJZJKf6ZTz+um8M83B+cXUB/lyTE+p5dtMc/Fa9Hq9bOBM7QFI4ESx9JzvNgO65uZmWK1WcTa4mXNseR5WrvLeyGHiOclVVFOPyZxHOpc8rs1mE2dJ/T7TwjSucVzv+B0GC2azGampqTJPVATtRNCQZIe6ubkZGk1bQcm2bduwYMECvPDCC3jxxRdx4MABNDU1CceHVawcLz67EzF+Vw0Oea+hUAg5OTnC7auoqJAec6mpqeJwq+s0j3U6VpR1IkOngKn8E+BItZVWqxVeUGNjI+x2u0RzqqMEoN0NtSORqxotcuFiJMdoIyUlRRZEbuI0g8GAYDCIcePGoaqqCm+88QYGDhyI559/HjNmzMC6detw7bXXSvXAf//7X0ydOhWBQAAXX3wx/v73v+PXv/61nJeTkzwSLlrMyTMqcrvdKCoqwopTG+53AAAgAElEQVQVKzBnzhz88pe/xCuvvIJ//OMfKC4uxtKlS1FdXY05c+Zg3759GDNmDFasWIGWlhZceeWVMmFnzZqFUaNGYf78+dDr9diwYQOGDBmSgOgQIqf+DRdx9mzKzc3FpEmThMz56KOP4tprr8XAgQMlwmMUyZSFRqPpcGn2d21qtEknlO8OHeVu3brB7/dDq9Vi8uTJ2Lhxo0TddrsdgUAATqcTkUhEqvIqKytlI/P5fNi3bx8MBoOQtOkwc3MjehGLxbBx40ZJy/n9fpx55pkIBoNCcuUzMRgMmDJlCpYvXw6tVotevXqhvLxckCOv14tYLIbNmzcDACZOnCgVUxs2bEBpaSkyMzPx+OOPIz09HZs2bUJDQwO2bt0KoA01aG1tRVFRkYyVmjo93vxSkV/+zDFRUxx0XjjnOA7cjIlO8L1MPi+dCfW8KqpDR4TGVCg3vmRenPpeHM9UsUFeG4+pXmd70hTJn0m+L/5/MoWA5yEHrT3ey9HGib9XUVn1POT+1NXVCQdQPb96TDqsyevuiZCXVZpDeXk5Vq9eDaPRiO7du8Pv90s6MTs7GytWrMCaNWswY8YMXHDBBbKGfNOAKpmKwArjqqoq0RPT6XTw+XyoqamRwgeS5em0cvyBI47x6WKnn/v2PTCmKDQajeT0mZNn5MMUkJof5/dOZDLyeEAiX0iN+gh9rlmzRtCjWCyGTz/9FIMHDxZeSHZ2Ni6//HIsX74cN998M7xeL2bPno21a9fKoj5p0iS8/PLLuPXWW7Fo0SK4XC40NTWJcxKJRBAIBGQRZwTEyIWia4z4fT4ffv7zn+Odd95BIBDAvn37oNPp8Nprr+HJJ5/EY489Jve2YsUK3HzzzXjnnXdQW1uLxsZGaDQa9O/fHw8++CAWLlyIp59+WqLapqYmaUDJzYT3rkoYuN1u4Xp4vV6kpaWJI/Tee+9hy5YtQvrmJnQiJMvv2tS0HxFH3qPFYsH69etRUFCANWvWIBKJYM+ePZg0aRLeeecdqRB0Op0IBAJwOByoqalBdXU1tm3bhkOHDklp8759+0Tdd+TIkeJ8q+kBoheDBg3CzTffjNtuu016UVmtVimfpvNE7aOKigpBh7Zu3YqamhqsX78ee/bskcVbnRuMcvv06YOysjJMmzYNdXV16NWrF6ZNm4aioiJcf/31GDt2LHr16iWRshr1dqQRJzdYzudk9ICbIVOqaqRNET81MFE3XnXu0nguNUiiQ6+ifrwuNRhqj6fYUVPLuo+FnCV/TkVHj7ZeqRt98qbP8VSdtmQUvb1r4PeJ6KiOFqt2SSpP5iup43QsB6QjY0kEium49PR0tLS0YPr06bDb7Rg4cCBycnKQl5eHgoIC3HTTTRg4cCAKCwtlHVGrW5Od744akVZVQNVut+PQoUPYsWMH9u3bhx07dmDLli3YunUrdu3aJZwxVViW3weOXel2KtrpdbX/R01dCNqLgFRND3VB4KRsb1HsaITADQJIjML4JxqNoqysDHfccQeWLl2KvLw89OjRA88//zz+8pe/oLGxEaFQCFdeeSVuv/12jBw5EqmpqRg8eDACgQCmT5+OgoICuFwu3HvvvQiFQkhPT5dNj9okLJPXaDT46KOPUFVVhQsuuEA+4/F44HQ6RfNIr9fjmWeeQSwWww033IDS0lLs3LkTgUAAq1atwqJFizBnzhy4XC40Nzdjx44dePrpp/Hcc8/B5XIhNzcX8XgcF110Ee6++24MHz4ckUgEubm54gQYjUY8//zzGDt2LLKysmSzIlSvfo6pgYULF+Kmm26SyqORI0di0aJFIpKZmZmZwAU7WakxWjLKwdQIofGmpibU19fjkksuQZcuXRAKhXDw4EFMmDABTz31lKBIall2UVERbrnlFiE919fX45NPPsGkSZMk8h43bpw42zw/He9AIIBNmzaJErbb7cbQoUNl0aejrpb12mw29OrVC6WlpULaff/993HWWWchIyMjYbNMSUlBU1MTzjnnHDz33HOw2WwwmUzIysrC/v37sX37dhw4cACLFy9GKBTChAkTEuQfeM0dRfXUuakiI/w+nRemX8mRUSNtfk/Vg2kPoVIdLwY1nEN0flRJB/V7fB9PhHuo8t6S71c9djInjufrCHLQ3vHUn5M/l/y75M+paUY1IOE1kaNFKY6jHau959re745l5IGqyFZ9fT3MZjOWLl2K++67T9aeX/ziF7j44ouh1WpFFiHZAT1RI/KrInk6nQ5GoxFjx45FcXGxBILbt2/H+PHjRbCWqKI6hur1qFXJp4OdPlf6f9RUPlDyAsEXXBUMZOkpP6umtJJfvI6gQ8nRhLqYMj0Vj8dxww034I033sBZZ52F2tpa3Hjjjdi9e7cQDqdOnYqPPvoIo0aNAgCsXr0amZmZMBqN2LFjB5555hnpaN23b19cd911AICFCxfi//2//4devXrhjTfeQLdu3fDuu+/iT3/6E8aNGwez2SyTX6fTCeH6wIED6N+/PwwGg3T0XrhwIYYOHYoDBw5g0aJFUj594MABXH311Xj77bfx4IMPoq6uDnPnzsUjjzyCa665BkuWLMGIESNw6aWX4s9//jO0Wi2qqqrgdrsxd+5cxONxzJo1S8afz011QhsbG/Hyyy+joKAAq1evhtfrRTAYRG5uLnJycvDTn/4UCxYsSIiMT6W8OlEarVYrquORSASNjY0oLS2FTqfDD37wAyxduhRXXXUVwuEw7rnnHrz22mvSjRyAEFkLCwvlPWUZLjdlbvaNjY1wOp2yORuNRinBHzVqFC6++GKkpKRgy5YtQkivra0VtINooar3QkeBCuKtra0JbSuIflFoMT09HRs2bMDZZ58t2jhZWVn47W9/K2kBs9mcMAdP1IFtzwlQEV2mtFTeCx0Zbip8NqrzoAYv6u/aQyvoxNNx59pA4u83WT+Odq/H+11HUyjtffd4nzmacc4mI2zq97n+8b1h4Nlemozf/brBqOowkMuVmZkpYrJLly4FAHTv3l1QRHLhiJCqzu6JrinqM+eaxmtiFSzXvIaGBpl7RM/Ir+T9qmnL0ylFBnQ6Qyfd1Emk5m0JOVKQjDyH9nL7KplSneQdzVmrCzWPz7RJPB5HU1MTCgoKcMMNN+Dyyy9PkO3nQn3OOefA4XBIxQ9lAOLxOEpKSvD0009j7ty50k+MCriXX345pk6dmqAaffPNN8NoNCI7O1sWbJPJBJ/Ph1gsBofDgW7duiE1NRWpqakIBAIyqVmlQlJnIBCAzWZDOBxO6FdmMBgQCoVw4YUX4rzzzsPtt98Op9Mp+kQ5OTnIycnBgw8+iN69ewOAkL95zyQ76vV6+P1+EbUjt2jAgAGwWq0Ih8OYOHGiCEUCOGXSZCpSwYWURNVYLIbS0lKUlpaipqYGWVlZmDBhAqLRKDZv3owNGzbggw8+wLRp08RJZ0sOjj9Lk7OyshI0TeLxONLS0uQ8bPGh1WpRUFAgLWCAtqqwjRs3Yu7cueLc0PnidZNsywrFePyINgr5NLxGIkskf3fv3h1AmzLy7t27kZWVhX379qGhoQE5OTmoqanBlClTEirJTnSMOc5EgTjv2b9P5Wmp6QoiRKyMUqsqVZ6OulnT2VF5iJzP/LwaRHEMkxGXb4patudMHQ3lOdr5juWQHYu7lezwAF9dX9Xfc6w4dikpKZL+ORbqkux8nChCk6zUzLWjpaUFs2fPRlFREZqbm0Ur6rXXXsOGDRswfvx4ece/qXFceP98J1RidmtrK1wuV0J3Ar5baqDA9zb5nTodrNMZOsmmokBq7pw/WywW2WRpKqeIBD4SMvkSnkiEkMwZUhcKbvaMFqjazP5ALFMlZ4bpFaYu6DBQ9TktLQ3BYBA+n0/k/3ndOp1O+hfddtttEoFwU6STRd4IF4JwOCyQcWpqquT6ST4HjiyAHo8HdrtdynNJQExNTRWeANtEVFZWoqysDHl5eULYBSD9skik1uv1yM/PxxVXXCFtJLgJs1rohhtuEN0SNeo/2WkyNTXCn/mMs7Ozce655wIAsrKyEAgEJCIcNGgQBg0ahCuvvFLKn0mApqAfxekcDgdGjx6dEIXynWZJuMPhwOTJk5Gfny+OIp1pqnf37t0bdXV1KCgokIWWpPtLLrlEKhSZTuvZs6eUTfPeeG2E/nNzc5GdnY1YLIapU6ciNzdXHKbGxkakpqbi8OHDIsbXnhzCsSz5M2oaimR1VtkFAoGEEnIGQXSIVAdILdNXr4fnUM/d1NQEp9MpqJn6eRVdUtGFr7N+JJ+7vfs/mnXkM0dLjxFtVP8/OQWX/F21xyFRM5Wc3tzcjNTU1K8Eq8lI+jedv2obHI1Gg6KiIkyePBl6vR5FRUUJwpvTpk1DQ0MDsrKy0KtXr69c09e9Ft4/TZUQAY7wNidOnCgaS+oexGpO1Vk/He3Uwem/x8YoLpmzw0m9atUq+RyNpa3kVXBhVSs7OlJm2d5CRmn+QCAgkT3z6ERnWNJLBVe1moBaIk1NTTCbzdIWw+l0Ih5vK9e2WCxSGccWAV6vF126dIHL5ZI2BECb5ga7Navjw67oZrNZzkOnSHWEGI1TO4ROZDzeVnZLArfP55NNSKvVoqioCLm5udKXjf2pqLhKJ5AwcXZ2tkTwTAOpnKxk3aKT7QgBiS1FqM4MHFkQc3NzEQgERMFYq9Wivr5e7o8Kz42NjdLWgX9nZGQIwblPnz7isOt0OiGih0Ih6X5dWloq8gVUXG5sbAQApKenIy8vD/379xeekKp/M3bsWGlnwDTc4MGDpeiAaTQikiQqX3jhhfD5fNBq2zRVunXrBpvNhszMTBQWFsLpdGLAgAHC51Edma873ioiWF9fLxuRWq7OOVxVVQUA4mTys8cr4+ZmFo1GUVlZKchbKBQS1eRoNAq/34/m5mZxHtT1o6OWHMQlB3btffZoP7d37OP93/HSZsmcSCKRjY2N4kyozzUej2PNmjUJqcmjpR9V+zooCAM9okEAUFRUJNIBatuS1tZWZGZmYsCAATKX+Dk1oOEz6Iip5Gv+oWI3nWc6a7169UpwmnhOzlm+kzzm6YQKAZ3I0ClhnKDAEc6FyitZsGABhg8fjoyMDMyePRs2m02qkg4dOoR4PI5BgwZh/PjxEll2dKNVJw6vg1Vq1N2g80PxQsKgdrtdlHNVfgNLrNnUkpNV7cfE45CTFI/HRQyxS5cuMulaW1sFhuVioaodE52hM8lyYrW7s4qgqVEj9V34WeqzJIuP8R6SeSO8H/bo0Wg0Quxlp3OSNBlFqWmpU8U4Jnq9/ivtJuLxIx3hKW3gcDjQ0tIibSTi8ThsNttX5PjVBV51IPiux2IxcZxUUi8/Z7FYRGBRXViZbqN6MdNzHGO+v2wToSIdsVgs4b0mH43vUGtrq7znqp4NkU8+w+NtjOrY8lwqmhSJRLBv3z4sWrQIdrsdRqNReuhR6dhkMmHbtm244YYbUFJSIhsOj8Ex4988F9EkrbatOpO9rbp27Yr6+nocOnQI+/fvh8/nQzweR/fu3VFWVvaVhsqqqShIsiQE08cqatYeipV8nOTrTz5XMrqk0SRqonF8k52i5OtTxyoajYpQJ9Wk2XaDx41Go3juuecwYsQI2egZHCST5tVrby8111FTA2G1spLoFNe3aDSa0IMtmQCu3nNHkCv1fVK/z3ddVajm55MDueRx4XgkH/NUt05n6BQwQrQABLql4CE3H6DtZf/ss8/w0ksvIR5vE0XkZxlJJy80x7PkycKIOZmomfwdfk+NYul0qAuzGrG0ly5IPl6yJZND1c/z/1S+BT93LKdDjYJ4zer1Jf+swtDtHVe91+R7bC9NcroYr5VogfrMVEtGA9TvH4sXpcLwx/tZHcdkMqv6OY75iZDUj8aZUa8l+Zo7au2hJBwXk8kEk8mEX/ziF4jFYtI0tn///igvL8fWrVuRn5+P7OxsOR6dT5/PJ5wrFdFg0UM4HMaCBQvEsa+oqEBDQwPS0tIQDocxadIk9OvXT7iI9fX14rQTMb333nvxwAMPiO6OymECIGlTOhNsikwnmLwSOkMNDQ3IzMzExRdfjH/84x+wWq24//77MW7cOEmjqoRddYNV+X+8D6ZoTCYTAoGAnI8tMvj9QCAg/zYYDNi9ezc2btyIa665BgBE5JIE84qKCgwfPhypqamorq5Gdna2BJmxWFsfPKaSqZmVrP/0dZyAZKdOfY/V9y6ZK/Zt2um6Vn0bduqEp99jU1VW09LS0NDQAIvFAo/Hg3nz5mHHjh14/fXXMWfOHLjdbixfvhzvvPMOPvroIyxatAgPPfQQvvzyy4Q2Fh3N3bYHrbJK4GifVzdF1fFJ/gztaHB5Rzaq5EWgvUWhvQUh+XftQcfqpnus6z0aEtCeQ8Tfq+OUvBmebsb7ONrzOhZSot578p8TvYbj/RtAuwUGJ3KO9t7Tb/L8kr9DR4GIFlEIAPB4PCIY6Xa7AQButxsHDx4UKQZVjgJAwu9JkmZD4quuugoFBQW4/vrrMWXKFEQiEdxyyy2ora2V4geTyYRgMAiXy4XGxkbhuPl8PmzZsgWLFy+WVE44HIbH4xGUwGq1SjsPna5NnbmhoUGuQ6vVwu/3S2rd5XJh9erV8r3a2lo8/PDDOPvsswV9pOOiVgXW1NRAoznS/NVut0Oj0aC+vl7Gg04REV9eF9O7dPRaWlqwYMECjB8/XnTGWAzh8Xjwhz/8AW+99Ra2b9+OBQsWYOrUqdi7dy/uuusuPPnkk5gzZw6effZZvPHGG6Kzo6aHVHL8131f+Cd5vrU3B481vzp6/vac9eR169uYw6e6dSJDp4CpEUBLSwscDgfC4TAcDgcmTJiAl156CVdffTU0Gg02b96M7t27Iz09Hddeey2eeuopnH322bDZbFJ+zHQPcGIT8kTIjsmR+tEg4uRjtgflHu0c7V3f0a5b/U57P7fHjUq+vqMRUNs7X3sR4P+1xYHWHhn2eO/XiUSsx3p+xyLnHuv8ydd7NFMh/+Tjq/PyeNfcUWPQQ6fN6XSie/fu+PTTT7F//37MmDEDH3zwgehp9ejRQxwftrKgc0LUh/wfNe3MtiWhUAjr169HeXk5rrnmGixatAi5ubnwer2ora1FIBDAli1bcMEFFyAUCgk6cvDgQdxxxx344osvpDu5ysFjFWAoFBL9L71eL3w6Fjm0trYiLS1NSNx1dXU4fPgwdDod0tLSEIlEYDAYREeMThCV7nU6HbKzs3HgwAH5fzpy7GNGSQSOLRXfmQ51u92Cxnk8HmzevBmFhYXw+XzyXOiA3Xnnnfjb3/6G3/zmN8jPz8f777+P9PR0VFRU4LHHHoPf78f69esT0ut8ruo6eDrZ6ZTK+i6tExk6BYyLPieSWrLIUuF33nlHSrh79uwprQpyc3MFnlZJbx2dlGq5LU2dHMeaKOqG0B4ycKzoITnNcbSIoyMTNTliSv5ZRTbau8ajXW97zpq6USZ/L9npOl0XmWOhI0f7zLEczuPZsZ7f0c6t/k7diE7U2qvEOVpkrtrXjYy5wZMs7Xa7MWHCBPzzn//E5MmTUVhYiLq6Oqxbtw69evWS/mWBQCAhnR4KhaQNA0nqbI8SCoXgcrnwwQcfIB6PY+3atdDpdNi0aRM0Gg2CwSCqqqqwevVqzJ07F3a7HR6PRwoHduzYAYvFgoceeghDhw6F0WjEL37xC+Hd7dmzB263GxkZGcjMzMS///1vPPvss7DZbLjmmmuQkpKC7t27480334TD4UA8HsdDDz0EjUaDpUuXolu3bggGg1i1ahXMZjMWLlwIp9MJj8eDH//4xzCZTOjSpQusVitWrVqFe++9F/3798eyZctgNpsxa9YsrFixAgaDAQ888ICkyf74xz/CZDLhnnvuEUfn4MGDUpRB52jChAlS7Uqeo5oK/uSTT5CZmYnt27fDZrNJ4Qd7qsXjcXz55Zfw+/2C8qkK43wvOlLAcjw72nv9dd/3Y53n+26dztBJNhJMKZnPEmV2Z168eLFEPG+++SZSU1Px9ttvY+vWrTCZTJg7dy5WrVolJZjAEcJzR6w9p+l4m9qxNoKOTNIT2USO56x8E+vIAnA8x+BY18dzfNsL13dhR3MSO3rd7d37/ypCPtr7eCpH6CzzV1WnqZE1dOhQuN1uZGVloa6uTjZhjeaIzIXRaITf75fegB6PR9AP8leCwSDS0tKQl5cnfQ3pOAwdOhTjx49HYWEhzjrrLFgsFni9XmRnZ6Nv375IT09HWVkZioqKYLFYMHfuXDQ3N+Odd97Bu+++i4yMDKxevRopKSkoKyvDz372MwDAE088gZaWFvz617/G4cOH4fP5MG/ePGnxMH78eLjdbthsNowYMQJ33XUXxo4di0gkgq1bt8JisYgo6hNPPIGJEyfi4YcfhtfrhcViQVNTE1599VXE43Hs3bsXs2fPhtvthslkwrx58xCJRHD11VcLIT4/P18QrJqaGuFINTU1AWhL/RFh02g02L17NwoKCmAymdDQ0IBx48YBgFTjaTQaKRIhkZnrc/Jc+bpFEsko04muwZ329azTGTrJpvJWGAGyRHznzp2YMmUKUlNTcdFFF6GoqAihUAgjR47EqFGjkJqaittuuw2XXXaZOFCEl1nyfTw71ibSEafmeKkrdWIf73gn8tlvYu0hOMf6+duw03XhSh6XbxLtJj/fjozx8Z6Tat+Gc/xdO608PjvK9+/fH6tWrcL555+P1atXQ6fTYefOnbjgggvw1ltvSXdwKkUT+WE6HGgrfXY4HCLOZzQaEYvF0K9fPzQ1NSEej6OmpgZjxoxBWVkZzGYzMjMzE8qy7XY7TCYTDh8+LOPw6KOPiohmQ0MDfv/73+Occ84RPSlW4fXr1w8mk0kEVe+//37cfvvtyMjIgN1ux969e3HOOefAarWisLBQpEBYMv7JJ5/A7XbjrLPOwqBBg9CrVy9ceeWVKCsrS2jOPGDAADgcDnEUCwsLYTKZhOO4YMECzJkzB+vWrRMUi1IbRqMRWVlZ0iza5XKJ1pnD4RB5jNraWowcORLRaDRBUV+j0Ujajw2kw+HwV1Dnb+MdOhXWilM9ePsurNMZOkWMm4zJZEJ1dTVMJpM0QvV4PPD5fOjXrx/0ej22bduG999/H+FwGPPmzcNjjz0mFSRqRYhaCt4ROx4PIjn6aQ9Vag85ae/f7dnRUmXftn2dc3QEqm5vITzdI7jjpRXbs2PxwE70GR/vfTnac/k69l08q+S0KtNkDIL27NmD8vJyDBs2DOeffz527dqFyspKTJw4EevWrZN3ioRgr9eLV155BRs3bhSyMwnLRIVU3SC3242ePXuiZ8+eeOWVV1BQUIBwOIxYLIZgMCg6XUzD8Vo51/V6PTweD7Kzs3Hddddh+fLl6Natm/QkpF6UTqcTJOqyyy7Df/7zHzQ1NaG1tRX5+fl47733cPjwYXz55ZcoKChAPN7Wzy4cDiMjIwM5OTmS1qusrERjYyNGjx4No9GIYDAoPKBIJCJpQTo7/LmwsBC33XYbNBoNPvzwQ1RVVck4E4HLyclB3759BUkD2vhJRJ2GDRsGv98vfQ/ZSNrlciEcDiMejyMrKwsmkwlGo1HGjQEo36FvmiJrLw2svlPfprNyuq9R35Z1OkMn2fgSqrLsbF0wc+ZMUVOm8FUkEkFhYSH69euHOXPmYOzYsbj22mul1QNF546F2qimkkRZmZF8bern2uPzcHJSH4awM3CkEax6Pfx/kj7Vz6rGa1GJosnXrt6jeqxwOPyVY8Xj8QTRMPX46sLYHgdIo9EkHFP9vcq7am/MVYSO96Be68k29dmpQoZA4pgfjT+lakIBR1IJ37Z1NBV3Ki3syfOb7zI1ZJxOJ84991zEYjGMHDkSX375JWbOnAmDwYBZs2bJe0f0pq6uDvPnz8d7770nG7Df75eydBKS9Xo9NmzYgKlTp8Ln86G6uhp9+/bF7Nmz8aMf/QjxeFz4PPF4W8ud7t27w2w2IzU1VZwkOlmjR4/GRRddhNdffx1//etfEYvFUFZWBo/Hg7vvvhterxdZWVkYOXIkbrvtNixatAgvvPACdu3ahVmzZmHXrl3o1asX1q9fj3nz5uGvf/0r3nnnHTzxxBMYMWIEPB4P8vLycOutt8LpdCItLQ0jRoxAVVUV/vjHP0Kr1aJHjx646KKLAAADBw7ElClTYDKZMG3aNNTU1OCZZ56B3W7HK6+8grKyMmRkZIgDw+eg1Wpx3XXXYdGiRQn96gBIn7xBgwbB6XSif//++NWvfoWGhgY0NzfjxRdfxJ///GesW7cO1dXVollFDSp17VSlGr6Nd+h46fhvYkfjQX7frLOa7BQxOg3kDdGhaWlpETFCaohs2LABaWlpogwcCoWQkZGB8ePHywRvD7Vpz5I/Q6eB8DmrS1RHR6/Xi8gaBem4ELC6g5wGm82GQCAgTl1yU81AICDEQ54fOEKiJT9CLUVmR2lVAIyS9TwHe09ZLBYhoXJhp7AdU4kUbiTnQh0bRn1sx5HcYToajcLr9SIlJUWgefXeea1U/eXzOVVEF0keVTdtXjt5GlT6pt5VKBQSBFItLVYX02Ttp++zqfOE4pUMWsxms6ieazQajBkzBgCwadMmrF69GnV1dQlrQXZ2Nn71q1+htLQU8XhcjsHzcNxjsRi6d++ODz74AGvXrsVZZ50Fk8mE3r1744wzzpAAICsrCzqdDpmZmXC73QmCj0DbHLBYLFi7dq3cT3JwA0B6aq1bt+4r9x+Px/Hmm2/Kz08++aSsH2xR09TUhIqKCqxduxajR49GMBjEhx9+iPr6etx666248847EwQA6WxoNEcEFe+++27ce++9EvTo9XrYbDZEo1EZo3A4jLy8PJx11lnYv38/srOzYbFY0NjYCK/Xi23btqG1tRXXXHMNfD4fRo8eDb/fj9GjR+OKK65Ac3MzDow6FagAACAASURBVB48KONMwVCV39OJtJye1ukMnWTjJKJOCI2bs16vx5QpU2Qy33TTTcjNzYXVahUng5UTalosuTfPsc7fXmqHKBCdiGAwCJvNJosYtYxWrlyJ3r17o2vXrgDaWnGwhNbv98NsNsNqtaKiogI6nQ75+fmijEtHj44MF3f1utR2HwBE7ZpjFAwGkZqamrA4szeYxWJBMBhEJBKB0+kUrgU5BoTH1aaydKKam5uRnp4uOi7xeFw6oasKuKFQSBrXUpitqqoKOTk58gzUztTq801Wsz0Zxnvhe0hkobW1VUqpV65ciaFDh4r+TWZmpnwXgGxobM/C++VYfd9NRVRV9XSr1YrBgweLgJ/P5xPF8379+qFv376orq5G9+7dZQ6kpKSgtLQ0oRJK1SlTVZRLS0vRt29fdOvWDXl5eQgEAsjLywPQNr9SU1MxYMAAAEe0zgBI6Xpyry5yZsiXIRKtVrGqwQzRQc5hvhNcQ+LxuDjeNpsNqampGDVqFMLhMEpKSnD77bdjwoQJANo0mMiLMplM8r7yOimySEdJnVtqgMN7KygoQF1dnajIs4fd5MmTE5Tu2TJoypQpMBqNMBgMKCgokHYwajDQ6QSd3ta5Up0ipsK4yVHXlClTALShRyNGjIBWqxXnxGAwIDMzMwG5UfvEHM/ag0hVMxgMaG5uxo4dO7Bv3z7MmDEjQQtk69atGDBggBAdqYnidrvxr3/9Cz/+8Y9RWVmJcePG4aGHHkKfPn0wZswY0Q3p06cPvF6vaI5w82T6SRWQ5MLl8XhgNpuh0Whkw6ajwnQCU1p6vV6cRG4ozc3N0tSTeilsNwK0NYS12+0JJbds9aHystiuw+/3IxKJoLm5GQ6HAzk5OWhsbJRqk1AoJEJxvIZTBRkCvkpsptpwKBSC1+tFKBTCZ599ht69e8PhcGDXrl3YuHEjotEoHA4HevXqhbKyMnlefIan0j2eLFNb0agIHN+pkpIS+azaiJi6NyzrJhoHtPFeGDwRYVLRGjq1REX69esnc8VkMglyGo1GMWTIEPmO2uOKjotOp5MKLF43AFGiZgCgNtels6M6wvy3isaytQTb15SUlIimEblQ6vvEvn8AhCvE/+PYJCNGACQg4Zjzvrp27Zqg78bejnq9Ho2NjTCbzeJYFRUVwev1wmq1yrjSgUx+zzsR0dPTOlerk2ycNIxGOIGJgKgQr8pPUZudqkbtEaDjGj3q59UGgC0tLbK45eTkwOVy4YsvvpDUVmtrK7xeLzwej0RlAFBdXY2//e1vOOusszB//nxoNBo88sgjKCkpgdvtxubNm+H3+xMiOTobQGIfHLVxJCNSp9OJ5cuXw+FwoLy8HDU1NbBYLLDb7SI+ySjOYDBIGW1qair27t0Lp9OJpUuXorW1FX6/HykpKcK3CIVC0hy0rq4OQBvSw3Hm4k+InC0CqEdChd4rrrgCf/rTnxCNRmG32xEIBMSRIuL1dZt9fpvGxZwbK6N9OrqrV6/GG2+8gc8++wxLlizB73//e2zatAkDBgzA5MmTYbVaUV1dDa/XKwgfZR46naFE0jiRHACSLrNYLPJ7tc+ayWRCKBSS36empoqzYrPZpGAiuRO9SoKOx+OyhlCHiB3GAUgfP1Z30alS5x/QhpAkqyurbUCIYqvOUXv8PSI5KsrLAMdqtQr/higrU1AA4HA4EiRDiLCpvQ9VPpZKN+C98HpTUlJkzqtNclWUPS0tTcjhwWBQjsf74riq46IirJ12+lnnanWKmFpxpS5InHT8v1gsBp/P9xV9InVitiekeDRLJs3xj+qgNDc3o6ioCJMmTULv3r0FpjabzcjOzhbuT0VFBcLhMD755BPcdttt6N69O7p06YL8/HwMGTIEP/jBD5CXlwe3240+ffogLy8PWq32KzwaRnesOOF1MrqLxWL49NNPMXXqVGzYsAFZWVnC3fH5fOI8hkIhNDc3S3RdU1ODkpISLFq0CNFoFPX19dJUls6Z2WwWBfCcnBwEg0Hk5OQgGo2ioaEBfr8fy5cvl/Gx2WyyKQWDQTidTlRXVyMUCmH+/PmykQBHei2pEevJNuqxAEc6aBsMBpjNZgwaNAiXXHIJTCYTbrnlFgwaNAj9+vWDVqvFoUOH4HK5JEWWmpoqTVrVVOb33VQkCDiCGjD9rKbD+V4Eg8EEpCIUCsm8VlNi6mafbFShZxUV1wsGGHSyKNiq0+mkrQavNRKJiL6O2rmdP6t/q+gNz8+5y/dC5U2p8zoUCsl1M93q8/mg1WqFw8TKNK5tKr+S76/RaJRUuFoMwjFWif1cX1QHR+1nxt9xbut0OhFcVJsPc1w6HaDT3zqdoVPE1MWFOX+mfgDIAsLu1upEZ9SXvGB1tKJHJf8RIuef6upqbNy4EYsXL8bMmTPFGfj73/+OhQsXYtWqVXj33XexcOFCPPzww1iyZAmGDh2K9PR0PPTQQ+jZsycqKirQ2tqKDRs2wGq1YuvWrUL8JPGS3B6aGmkyCqVqL6X2Z8yYgW3btiEYDMJgMMBms0l6i+XDZrNZUmFZWVnQaDRwOp0IBoPyc0tLC9LT01FTUwMAqK2tFYREo9Ggrq4ORqMRaWlpCIVCeOGFF1BVVSXXGI1GE5ywlStX4oknnkD37t2xf/9+NDQ0wGq1ygKtRqQn28iJ4vvU0NCAYDCIhoYG6PV61NXVYfjw4WhtbcW+ffuQm5srm6fZbIbdbkc8HhenCIBE9N+GAu/pbkQpkqv1VE4ekMjdY5UlHRp1TtOJUkVW+X3gyDqi9sbjHCAqwxJ1dRNX21cARxwDOgB0yACIdg/PqaLTdIKJKANHqil5zapGEt8jolNEFK1WK7TatuauKSkpcDqdCWkxph2ZGue1qIEQAyf1+liiHwqFxJnh2JPz1tTUlMCTooQBAEGLWJRxLCfo2yx/77Tv3jqdoVPA1NJmtTKB0C4hXZWrws8yd9/c3CxRYHuL1NEsmfSnVkiwr9DYsWNxzjnnIBaLweFwYPLkyZg5cyamTp2Kc845B5MmTcKMGTPw7LPPYvLkyUhPT8euXbuE17Nnzx7odDpUVlbiwIEDaGpqksWFi7XFYpGFjNfPDUAld7rdbmzduhVnnHEGBg4ciD/84Q9yrD179kCj0eDBBx/EU089hbfffhs7d+7ElVdeCb1ejzvvvBPhcBgtLS3wer0477zzYLVaUVVVhVgshs8++wwajQY9evQQ4bYlS5YgJycHd911F/bv348LL7wQn3/+Obp27YrHH38cer0ea9asEccqEolg7969OPPMMzFgwABpIQBAol2iJ6fCYsnomCkEl8sFq9WKtLQ07N+/H2+//TZ69+6NBQsWYPPmzcLbWLlyJZ566imsX78eHo8nYVPhMU+FNODJNj5vjrGKANMxUdNWra2tsFqtQlamQ5MscaDRaCRVpLYUYbo3EomI8xGPx2VT5+d5TnJ36Khz/VF5gTwXiw5IQk5O8avBF8/BCspYLCYVl3QiIpGIoFxEUCkwyfSZy+UC0OZUEqUCkBBY8P5V1EcdG/5OTf+xcEIddwaWrC4lUsrv8FnxHhis8g/RNlonWnR6WaczdAqYWlrOjYQRVnNzM8LhMAKBgCx0qrPE72u1WolaaB3djNSInqXVqiPGRae1tVWiQv5/bW2tLLLM+/t8PhQXF8NoNKK8vBx2ux27du2Cy+USYqfFYhElW943nblk7gN/19raivT0dLz33nsYPnw4MjMzceONN+Lzzz9HXV0dSktLsWjRIlRVVeHSSy/F9OnT8cILL+AnP/kJamtrsX79evh8PoTDYezatQtLly7Fvffeiy1btqCyshK/+93vUFdXh5UrV+Luu++G2+3GH/7wBwSDQUybNg0FBQVYtmyZEF3vuOMOGYva2loAwOHDh1FYWIiWlhZccsklWLx4MaxWK9xut6BWfK5cLNvT8vlfORJE4xhF83exWAwHDhzAjBkz0L9/f1x11VW4//77MXv2bIwfPx6//e1vcfvtt+Paa6/FiBEjElKzKlm20xKNiCORGTobyWXatHA4DJPJlOBccH3gz0wfs+KRzUyJ7KgaW5xX3OhVbSg6XSr5ODndyZ+TydF0EtSCDK5R5AXyfmgqB5IpQzpvPBYRHBKZVd6SyklTuTrqMflZop8caxLPeU18bynwSEeV40CEKTlFFolE5Dgcm1MhyOm0E7fO1eoUMLUElRCuXq8XxIQlt6peD3AERVIrTdR8/9ct3SYJm6kO9jQiL4lRGyMqahHR7HY7tm/fLgquQBshsaGhQRbtcDgMn88nUDq7VtNJSElJkeoyVo4AbejKqlWrcM8998g1FhcXY+DAgQgEAtDr9SgqKkJeXh40Gg3+8pe/YNasWcjIyBBF33A4jLPOOguxWAzZ2dmoqqqC1+vFBx98gK5duyIcDot0wZ/+9Ce8/vrr2LNnDwYPHiyKvh6PB3a7HWazGX369IHNZgMAfP7557jllltwxx13oKGhAUBbs0g2p2SUzHFgipDOodVqTSBrftcOBTdn8iJYxROJROD1evGPf/wDOTk52L9/P95//3106dIFs2bNwtixY+Vd7d27N/Lz8xEKhZCSkgKtVpugVfN9NzVtTR4MANmQuXm3J7+gEpJVmYfW1laZ82olGNNARF44L/1+P+x2e8KcUtOZ5Caqml4dIQOrJfjJZfcsZCDiw/tpbGwUJ00tkCBao6LkRIxUB0gl56upP7UAg+fid9WxJZKkCtQyGOA6Q6eMY2IwGBJ6mPE8vC6iSskFKZ12+linM3QKmKpbQ8IyJyVhcxWdiUQisunw+yQ70ln6OpU8nMSqZgiJkEzH2Ww2PP/88xg4cCAGDBggn0lJSUFTUxNSU1NRW1uL/Px8XHbZZSgvL4fL5UL37t1x+PBh6HQ6jB07FgCwY8cOETXbuXMntm7dimuvvVY4NVyYzWYzWlpa0NjYiO3bt+O6667Dq6++CqvVCq/XC4fDgenTp0tTRnbfdrvdGDx4MDZv3gyTyYTc3FxoNG1CcywfV8eX3cOzsrJE1yQrKwuDBw/GsmXLMH/+fJx55pnYu3evoEM+nw+7du2SY2/atAlVVVUIhULIzs7Gs88+i2eeeQaPPvqoVAitXr0atbW10qHbbrfD6/UiNTVVNrDkBfy7Mp6PaRamKYAjkg6HDx9GZmYmCgoKMG/ePNx0003IysrCwIEDEwiwKvmWHdRPBS2lk2lqhZFKHladIgBSwUf+H58FkRqVC8RUL1NPABJQ1paWFmlRQYFRvlv8PIVBU1NTE9AP4IiERUeMHCbVoaATAkDIzJTDANoCI5amM9VEYjIlBTgWgUAgAamhA6ISx9XAjLzCQCAgXCs6gJzvFFwFjiBifE5qaT7HiuPBtY5BjCpwyetSHaHONNnpZZ3O0Ek2tSJCTZHp9Xr4fD7Z2JuamkQBWBVuUxcRte3DiSgAJ0cy6kLDCMvn8yE1NRUvvPACrrzyShgMBuzevVsk7Ovq6pCRkYHW1lbs3r0bhw4dgsFgwLZt2zBo0CAcPHgQO3bsgN1uh9vthtVqRWNjo4j4rVixAg888ADOP/985ObmJix8KSkp8Pv9OHDgACZNmiQ/19bWYu3atdBoNOjWrRvmzJmDBx54AD6fD7m5ucJjmjlzJm6++WaMGzcOd955J84++2xoNBrcd999eOyxx6DX67FixQrMnDkT2dnZ0Gg0mDlzJi699FK8//77ePzxxzF27Fg8++yzsFqt+Oijj/DYY4+JmOO0adPgdrsF2h8+fDjOPfdcVFVV4YEHHoDH40FlZSX++c9/orW1FZ9++ikefvhhlJSUYMSIEQCOpC1UuYH/han8DW7YqrZMRUUFtm3bBrvdjosvvhgvvfQSfvjDH+LNN9/Ezp07UVZWht69ewNoQx/Yw0kV4vu+W/ImmYz4UZ2c6CLbazA9RqPOjUajkaDH7/fLGkGHgG001JSr2u2eSCSvQafTwev1wm63C0oEdJzzwkBNrdhSidFcz3Q6Hfx+v6CfrFrkNXIOUIKCyE2yKjydRDVFRcfJZrNJ5RcRJCJqQCLapo4t9dni8bgorwNH5AfovJJYzXHnWkx07lSoEO20r2edztBJtuSSWwBfmfzxeBxOp1MiEIqCORwORKNRVFVVoaioSByT5Dz9iRijPPVvHmvIkCGYPn06GhoakJWVhZKSEixZsgQ6nQ4ul0u6Vg8YMAB+vx/BYBCjRo3C5MmTEY1G4ff74XA4MGbMGFGOphN4xRVXIC0tDenp6QCOaJvQUTSbzejevbukEIG2XkKXXHJJQoXODTfckNCeoLS0FCtXrgSQSILk4nj//ffLQh2NRqX5JG38+PH4zW9+k5Daqq2thcvlQiAQwKxZs5CVlYVYLCYRKOUPUlNTsX37duFKcaO6/vrrodVqMWLECNks2qu8Usny35XxnhjxVlVVITc3F0ajEcuXL4fP58OQIUNQUFCAUCgkG/fEiRNRVVWFuXPnYsiQIbjkkktEcJM8s2Ry/vfRVFSH6Ss6MnSKVJSSzggdyYaGBlgsFhiNRthsNuGokV/DyjKOuTr/AUg1GB0g4IhgosViEYeiublZBEzVazuetYdger1eSY8zJWez2URtmgFOY2MjnE4nampqRABVJSlTS4nIkSopQMRYncsGg0GqOolOESkiSqkWnzCdpopF8vx0HulMkW+lOqlqTzIiR7y2ZPSq005963SGTrKpmwWdF05uKimzRQQnNtWnCUEXFRUJR+NEHSG1LJV5fxIpmc8nOfqCCy4QgcGDBw8iKysLl156qRCDuZju3r1bGi3yOgOBAC6++GLs27cPGk2bGm59fT2oWk2uDbkM1D/h4k6hNKCtooyLJzWOkvVOGhoaJNImsZwbCaNARolerxexWFvTRTqihw8fht1ul4WPHAKdTof09HRJS3Tp0kWgeG4qer1exsJqtSISicgGWFFRAb/fj5/+9KcAjvCzSJRl+uB/hQ7xPNwsc3NzEQgEEIlEMHr0aKkiAtoc1JkzZwqa1KNHD/zmN7+RMVJ5G+FwWJzSTjtSGEG+D+dcIBBIGGOVhEtldhWtYAqd7xTL5nksvjtEatg3j1w5FifodEe6zHM+fh3nW+UKkUPmcrlQV1eHtLQ0QWmAI3OTqW0qtGdkZEiKlalk8glNJpM4USzvJxJG9JKBiMViEfQGQEIasrm5WRzM2tpaUe2ns6oWo1AtnhpPZrNZNIz4jqvpZABS/QckFiN02uljndVkp4CpmiystuDmy3TXyy+/DABS5so8PNWS2acr+bgdMZ6bCzIRIf5MByUvL08EH/Pz86VvD50OpgB69uyJYcOGJTR4ZQRYXFwsEWx6err0FRs1apTA+OwZRridzVlpRIIY9ZpMJtEgMRgMaGxshMvlEoE5jovX6xUEjg5IOByW7uHcIMLhMHJzc0URt6mpSdI+bIxLsUij0YiamhqYTCbpHdXQ0IBYLIZQKCSoC5GhwsJCZGVlwWq1IhgMCuGUbT1UVd7/BapCZ5eogdfrhcFgQFpamowvK/38fj8uuugi+P3+BAeJz5l6LOSsdJbWtxlTvnzvWCFKlCgUCsHj8chYe71eeS/JaeG7RkdArfjiMW02G4xGowQzapm81WqVTZzVZhRa5BxSFZxPxBFXK6zo5O3fvx/V1dXiGCxbtgyNjY0J2l9arRaNjY0SLPF6IpEIHA6HIC+ffPKJoMMmkymhshZAAhcrGo3i4MGDopIPHFFZj8ViqK2txccffwwAEmQBR5xQFg5s3/7/sffmYVJVd/7/q7qWrq6994UGmn1HlEUhIjiiKKKCIy4ZF9DEZNSMC2a+JjMmmviMZuIkY+I8TuISo2KCcQLBICLiEoS4sMsq0Cy9793VtVd11++P/n0Op8vuppEd7vt5+oGqusu59557zvt8lvdnO4ASfQSUxamiogJA3UMhUkZa/ZkNwzJ0GkB/oeCwJUMsH01NTXzwwQcsWLCAiooKvF4vH3/8sbJu1NbWcttttwGHX3zoXRC1EB8hCbrAm0BW+WK+lkFPhAzFKhUMBnE4HKpAa2o6sFhL/H4/2dnZJJMdqtD5+fnKxSJBiqk1rsSfH4lEyM/PVxNHQ0MDubm5qqwGoOIFhFiIlUkvaRAOh3G5XGqiEteWWLLa29tVxXnZTiYouT5x/eXn5wMdpDEcDpOXl0csFlP3TOK9ZHLKzc1VhE8mQZnopD+cjEwygS5g5/F4SCQS1NXV4fV6VQC9uA6rq6spKCggkUgQDAaVWrdY2eQZGMHTh6Fr+IigYCwWIxQKEY/H8fl8ynrS1tbWqY6dvDtiAZV9xTIh4oTiKpesMQkUluKmdXV19O3bV73nInGxfv16RdD1jK3eZkLpQdxiYfroo49oa2ujrKyMzMxM2traWLt2LcOGDaOwsFC5raxWK5WVlSxdupQLLriAL7/8kmXLlnHTTTdRXFzMwIEDOXDgAO+88w7Dhw/H4/Gwfv16li1bRklJCXl5eVRWVpKTk4PJZKK6upr8/HzKysqYOXMmI0aMUOOVLNjq6+vZtGkTV1xxhQo50Pt3MBiktLSUdevWkZmZyZ49e9i4caOyHGdkZLBlyxZuvvlmJkyY0MnFLQRPD8I2cObAsAydYuiB0OISEy0hm83GL3/5S1asWIHNZuNXv/oV//Zv/8auXbt4+eWXGTt2LH369OHNN98EOtLOdaLSm5dRyEdqW4RIJJNJNUFKiqy4hYLBYCf9DXGLOBwOFeioF/0Uc724/9rb28nLy1Nmbl02X7KU9FpOMjGEw2ECgQCtra1kZWUp07lMOhIDJIOUtF8mFzgcNyGTlMlkwuv1qv3EKiWrZBGHlHOJK0JIjpjPPR6PiuUQkTiv19spU0XPRPF6vfh8vk4u0pOVSSaQLEWx7KWlpZGbm6v6hZ5Bk5ub28kyJ5lRqS4x2edch56lpMf6SI28vLw89uzZo94H0ayaOnUq2dnZfPjhh/zud79TCusmk4ns7GwefvhhPv74YwDKy8uZNm0a6enprFy5EkBZOQEWLlzIuHHjeO6559RCQH/n33777U7FWOV9kPdFnqNuOZJ99YWTjDc///nPiUQi1NTUKAuoFPnVNX3C4TC5ubmsWrWKnJwc9u7dy3e+8x2mT5/Os88+i8vlYs+ePTzwwAOqXtvQoUPJy8vjrrvuYs6cORQWFjJhwgSuvfZabr/9dlVTTLLBdPkAUZqX88s1+v1+JVL56aefKut7UVERF154IQ8++CALFy5k/vz5zJ07l7y8PHJzc4HD5UckHjBVXNPAmQPDMnSKoa/U9LRXccX8y7/8Cxs2bCA/P59LLrlEKSLHYjFyc3PJzc1Vg5WsbvSsjqOZVGU/sRDp36WudiQYUR8MUy1SekC4PnDqn/VMOv1YUtm9qxgGPWiyt+4kfWLWt5eVo47UVNveHluOI5Y+XeStqzaeTgOm/uxT2yWfdTeIIPVZCwwi1AGd3Is1pKWlhWHDhlFdXc3gwYN55513uP/++5WF8tNPP2XdunWsWLGCSy+9VFlShgwZwsyZMzl48CA/+9nPuOqqq6ioqFCE6tZbb2Xx4sXccMMNakETiUR47rnneO655/jOd75Dc3NzJzI/ceJE/v73v7N27VpmzJgBoCxOcl49qFt/J1LfQ1kQFBQUUFdXh9/v5+c//zlDhw6lsbGRv/zlLypGZ+fOnYwbN46bb75Z9R2xjr355pskk0l++tOfYjKZqKioYP369bzyyiskk0mCwSCvvfYad955J3V1dWzevJmioiJCoRA7d+4kEomoRIz9+/fz7LPPMmjQIOXWKi0t5Xe/+526B88//zzvvvsuFouFHTt2MGzYMK655ho2btyI2WwmNzeXjIwMmpubGTBggMqOk0VNaqKJ3JvT6f02cGQYZOgUQ6ws8hK1tbUpTY709HSqqqqora2lpKQEq9XKK6+8wjXXXKOKpcpAG4lElN9brBq9JUJdEYWu9DL0iV1WV3INOrojF/rv+jbdraS6C+bUM3R6i+4Gpp6+7+1g1h1JSL2XX7eNJxpHe609fT7S9+cahFSLpTeRSChxUZ/Px4IFC/jxj3/M3XffrTKUVq1axV133aWIRigUora2lsmTJ1NRUUH//v15+umnaWxs5MUXX+Tf//3fAcjPz6eiooKPPvqIadOmAfDUU09x7733MnDgQMrLyykuLgbo5B4eNWoUhw4dUq5gea/FGiwxSLJw0a9LXzhZrVa2bt3Kt771LQ4ePMjw4cNVTOP06dPZsGED6enpDB48mIMHDzJnzhySySSVlZVs376dDRs2MG3aNG6//XZuu+02vvnNb/LKK68oK24oFFLu7aFDh7J7924ikQgXXHABb775JgUFBUyYMIGNGzeqGCGn00lhYSHf/e53sVqtHDx4kLS0NP7xH/9RWY+WLl2qCKJYax0OB6+//jrnnXcemzdvJhgMkp+fT2FhoXJtd/WsDZy5MNxkpwH0Kt9iTRCXzJ49e6ivr6e6uppf/OIXTJ06VaWl/uY3v+EXv/iFCoiUl1FcMMf75dTTW/Vj9/ZcqdulZlzoE0dX38l5j+a6ujrmkbb7uvcttd1Hg54sM6cSJ6IfnUtItS5K+nhaWhrBYJDhw4dz9913s3r1akwmE6WlpcycOZPS0lJ8Ph8WiwWHw0FhYSH19fX06dMH6HDzTp48mUOHDqmkC6vVyoMPPsiyZcuIx+MqW+ziiy9m165dFBcXK5e1LJbi8ThjxoyhrKwMQGVkRSIRFbSsu5uE5MuCRIiS9JHy8nLy8/Pp168fhw4dor29ncsvv5y9e/cyevRoQqEQWVlZSjstHo8zdOhQxowZw8UXX0xhYaFySwtZqa+vp6ysTOn6+P1+hg4dyquvvsrYsWPp168f/fv3Z/HixVx00UVEIhGqq6uVbIXdbic9PV1lSTY1NeHxeFTSQ1tbG83NzSooW2ICSHJ66gAAIABJREFUMzIymDFjBrfddhsFBQXqWD6fT1mu9eBx/d6cTu+wgd7BsAydYkgwpFiHWltb8Xq9BINBNUDNnz9fBQ7X1NSwePFiVqxYQXNzMz6fj4kTJwKojBI4LIR2rOjOgqNPkvp3qfvo+6aajlO/Sz1OV+fv7tyC1In7ZFllemsxSUVP5vSTaWr/uq68np65ATqlgAMqZsjj8VBTU0N7ezvf/va3ueeee5g9ezbLly/ne9/7Hm+88QZ+v18lUTQ0NJCVlaUmX9Hyqa6uxmaz0dLSQnZ2NqNGjeLSSy/lkUceYc+ePUydOpXly5d3kumQemiivl5eXo7ValXxLvJMdZkESSYQC5EE3Qspkri5K664grS0NHbv3s3HH3/MddddRyAQYMeOHdxwww0899xzLFiwgL59+1JTU0NOTg6NjY2sWrWKHTt24PV6CYVCioy9/vrrJBIJ3nrrLe677z6Ki4vxeDwq4Lu+vp5oNMrEiRN5/vnnicfjFBUV4XQ6cTqdtLS00NraSm1trdIsCgQCVFZWKjkJu92uVLGzsrLwer2kpaWxZ88e/uM//oO+ffvy5Zdfcumll6pYQD2bDbq2Dhs4s2CQoVMMPUgVUMG0VqsVh8NBZWUlzz77rIoBevPNN8nLy1PBiZLRM3jwYHJyclSA8NHGCgl011tPJKc7cpOKrshO6jF6as+R2nu0+/bUvhOJ7kja8byWrwvd9fF1ztvdc/86xzrbIJmYstiRIOja2lqys7Nxu904nU5GjBjBG2+8QTLZUQ+rtraWnJwcRYZGjhyprMU2mw2fz8dLL73ENddco87R1NREdnY2zz77LC+99JIqNLx582aSyaSqQyfK0OJ++uyzzxg1apRyRQlBiEQiKkNQCI9eukUsI5KwYDab2bdvH6tXr2bLli1cd911XHLJJSxZsoT77ruPdevWcf311xOJRNi7dy8LFixQ7bj11lvZtGkTkydPpqioiAMHDvD5559js9m49NJLuf3225XqvNVq5fPPP2fOnDksXrxYFUS+9tprWbJkibJ8QYemUFtbG2vWrFEB/9XV1ezatUsJLQ4bNoxgMEhbWxt+v5+9e/cyadIkxo8fz7x587Db7SxevJhgMKiKZuv11gRi6T7X+/yZCoMMnQaQNHAxqbe2tuJ0OsnJyWHevHmYzWbq6up49tlnueeee8jPz+eTTz7he9/7nkrnllplehZVb0XUjkRIjsYC1NPxu9u/K0vQ17XwHKkNR/qtK2LYm+Me6d7oxO90HiyPJxEycFj4L5FI4HA4aGhowOv1kpmZSV1dHbFYjPz8fG688UamTp1Kc3Oz0s0KBAJKdPDAgQOMGzcOk8lEeXk5Tz/9NLt27eL5558nGo2qbCu/38/VV1/NhRdeyCuvvEIikVAxiPX19Z3KTACEw2FqamoYNWqUcs9LXxVxxvb2dr744gv+/ve/c88993RKLpBAYiEWLpeL8ePHK7X45cuXc/755+P1ennvvfe4//77cTgcbNy4EehYtNXU1PDJJ58QCATYsGEDffv2Zfv27dx+++1s3bpVLfJcLpeSJNi/fz9Tpkzhuuuuo6GhAYfDwaWXXsqzzz6L3+8HOsa/MWPGqHhLp9PJ/v37KS0tZdq0acq9N3r0aBW87Xa7VXmZVatWEY1GFQmbMmUKGRkZZGdndyrcKjjaGEEDpxcMMnSKIRkYkv4ZiURwu93qN7vdzqJFi4hEIjz++OP8+c9/pqamhvvvv59HHnmEmTNnMn78eJxOp6r7o6stHy26epFTA6RTrUY9kZwjWX+ON/n5OhaY7tCbfY7GPXY6D5JHsuod67HOVeg6QaJVYzab2b17N6NHj6a9vZ2ysjJ+9KMf8cgjjwBw8803s3TpUt5++22WLFlCXV0dCxcuVBaZzMxMZsyYwcqVKykuLiY9PZ2srCyam5uprq7mRz/6EXfccQfTpk3j5Zdf5oEHHiCZ7JC0uOmmmzqVjygtLWXo0KEMHjxYSVsISZBxqKamhqVLl/L0009z9913K/cYHHZZi5XJ6/WSm5vLBx98gMlk4rrrrqOxsZFf/vKX3H777Xi9XlpbW7niiitIJBJ88MEHuN1uWlpaGDhwIMOGDSMSibBhwwYef/xxRowYwcKFC3nmmWeIRqPU19djs9m44IILyM3Npbi4mCVLljB9+nTcbjc33HAD7777Lna7nUQiofSUdEu5FBaW8IScnBxisRjRaJTW1lZqamrw+/3MmjWLm2++mVgsxrZt22hubqaurk6V5pBqAKLUf7KEUg2cGBhk6BRDLzSYlpamBqBgMEggEGDx4sVMmDCBcePGKS0fUVp+8sknWbRoEa+99hoPPvggY8aM+drt6MrtJYOmnqKfmlrb3cuvp5nq8Uu6tUonTzK4yPdyHv3cUhvIZDqskK2XApBVqqhWiyil3nZxO3RVw607S5rEWkgbUiUFUq/lTER3rlADxwa92rx8bmtrY9CgQYRCIdUXw+EwTzzxBAAvvvgiixYtUv3aZDJx2223fYWAJJMdgqaRSISqqiosFotKnnj88ceJRCJ861vfUplpsr0e/FxZWcn48eOVIKq8AyaTSbmb8vPz+da3vqWKGOsaZnoficVi2O12mpqa1CLv4MGDvPXWW3z7299m+/btrFmzhnXr1vG9730Pi8XCP/zDPygBREmRf+mll/j+97+v3rUHH3yQe+65hwceeEDFPvXr1w+LxUIgEGDu3Lkkk0k+/vhjtm3bxooVK5g3b57SRJPrCgaDan9Ba2sr2dnZSgXeZrORkZFBbm4uN998s8oCHDhwIJ9//jmrVq1i48aN/NM//RMm0+E6c/ozMQKoz0yYIpHIMdu0n3rqKd588022bt2qJlU9nbo7N8S5hFQria5lI993lXmiK7zG43HKy8sBKCkpUVWaUwlBb9R/9cwzScuXbBG9SKvU/BGIVoqUC5GMFb04oV6SQcznIk4mFiupNySZG5K2KwOg1PmSLBCXy6V+W7duHd/4xjdUX5IBXoJVTSaTWhlaLBY++ugjSkpK6Nevn7rHqcQnEomQlpbGe++9x4UXXojP58NkMvHnP/+Z6dOnk52dTWNjI9nZ2cDhmlKpBUlPVzLRXf+T3wSnU5vPJPT2/gJdvu/6YkD/f3cFb/WxQz+u/rsEOevbp5JeiSHSxUdlkSC10erq6lRKv8/nAw5btIGvjD/xeJyDBw9is9mUJUzI1o4dOxSREfVmUaKuqakhPT2djIwMCgsLVb2vYDCoxpb09HQ1Vsn7K+OdtDm1zmAymVTtbWxs7FQIVwrcynMoLS2loKBAlQOSBVZaWpqyTJlMHfXLROhVv79yb/WxSQhwdwWZTwZO1fufGoMq9zIej3eqq3ek8/7kJz/hjTfeUKVZTgQMy9ApRk9ByXr1eujowAUFBWobKV4onSq1WGlv3Bw96eGYTCYcDoeKYQoEAkrNubm5mby8PHVOUSKWyvSSiisrXyk/IdCr0YvZWoicx+NRirxynRLYWVZWxptvvsm4ceMoKyvjlVdeYeLEiVRUVGC1WnG73SxevJhf/OIXFBcXYzKZ+OKLLxg+fLgqELls2TJVzqCyspKbbrqJ7OxsPv/8czZv3szIkSNpbGzE7/ezevVqJk6cSE1NDdCRxSN12fQCramZOAapMAA9Z0bqn3Virv+/O9HPI1kfTCZTJ9eQbJ9KinTVad21LgVWk8kkPp+PcDisisaaTKZOhKQr61efPn1U0VRxvYlFTFTp5TjRaJSCggJsNhsWi0URqNQizbFYTF2zZMRJQLkQInGJhcNhRWSkVIyox4v1TI6lE5SSkpJOQpJiHRMCZbfbyc7OVu3Xn7Hxzp/ZMMjQaYDUl0kywmS1Jf83m81q8BKGLZkqstLRTdi9Sa/vasWpr5TEsvPee+8xd+5cxo8fz5NPPqmqt6eW4pD97XY7FRUVDB48mGeeeYbvfve7VFVVKQIVj8eJRqP4fD5VPDKZ7FDNlYBwCf4UuQDosMgMGTJEDYLDhg3j+uuvBw67s2bPno3L5WLFihVs2bKFAwcOYDabqaioYPTo0dTX13PllVfS3NxMZWUlTqeTffv2sWHDBoYPH87ixYsZNGgQK1euZPbs2SxdupSMjAw8Hg9ZWVlqoJfK2l2tzo2B0QB0DpxPXZzo1qGu+tDRFkyVfeAwMenKeqS3SRdole1EB0msxFK4VyxWItaoky25Dp18CAnSs830fcUqIJbvnJwcotGoSluXxaAQGd0SJTFK+tgpx5WFExweN+U7m81GKBTC6XR2ap9cs7j6xCokpT3k2rOzs9UCVD9/6rOTe2LgzIFBhk4DpJrCdaXX1BR53TwsA5nsF4lEVNxAb0tx6C+0/CsuL0nxr6urY/bs2ezevZsBAwbwxBNPMGHCBEwmE2VlZfTt21elDtvtdqLRqKql9Nxzz+HxeAgGgxQWFhKPx1VQY1paGpFIBJPJRF1dHbm5uYTDYZxOJ4lEQtU1kvIAS5cupaGhgY8++ojm5maGDBnCpk2b1KrN5/MRCoXYtm0b8+fPZ/bs2cyYMYP//M//5K677uLDDz9k4MCBLF68mEQiwfjx49mwYQPbtm2joaGBBQsWEAqF+OKLL5QGy6xZs9iwYQORSISLLrqIaDSKzWajrq5Oucx0pA6GBikyoKMrdwV0nW2oE6HeJhh0RZ56igfTrch6++Cw+xlQsYp6TFF37dKJlFhQhPBJ3B90jF96VposvEKhkDqHfj7djae3TwK+hRAJEdJFIuW7ZDLZKbRAt6bLIk4+62EH+n1NtcQbC6CzAwYZOg2gD4T6d9DZSpRMJtVkLG4a8UUDSjhNX6UdzcpS9yPr5CwajRKPx2lpaSEWi/Hwww9jt9tpaGigb9++anWlp9iKj15cW/rqTuozxeNxlTYr7jeHw0EkEiEUCuHz+XA4HGoFOWPGDD799FPGjBmjslrKy8uZO3cuFRUVLF26lDlz5jBx4kSKiooIBoNs27aNSZMmEYlE2LJlC2PGjMHtduPxeGhra6OxsZHc3Fz69+/Pvn37iEQijBw5Eo/Hw7Zt21i7di3RaJTt27cTjUaZOXMmyWSSrKysrwS0pj5PgwwZSMXXnTi/Tj/qyhKVeiwZI1KtLLIQCoVCighJuQ6xqqQmPQh0gifK+GLpSVW3hg5SFIlEsNvtypotlh89LkiPnZT6YHINYhnXreSSgCEuQ7Ec68HkEuMoitK6ZVysbFK/UIQlRcZE3+Z4PTMDpw5GOY7TAPqLJX8yuMjqRT6LzxsOZzbJS6qvmOSYRwN9BSd/4XAYn8/HW2+9xYQJE3jppZeoqqoiHo/j9Xp58cUXVVDjypUricVi1NXV8fjjj5Odnc1bb72lVn1r165V5vj/+q//Iicnh3vvvReLxcL69eux2+18//vfJyMjgw0bNqhtX375ZaWlsmLFChKJBLW1tbS0tCirkghQDhkyhFgsRiQSIZFIsHbtWqBDM2T79u00NTVhsVhYvHgxf/zjHzl48CChUIicnBxGjhxJMtmhOzJhwgR8Ph/FxcWMHz+eO+64g8GDB3PgwAEVbC0DpG7Z0yc7YzA0oKO7/iALniN91xN645JJJe8y8cPhMUgWXOKez8jIUIsusdbGYrFOAdRybBm74LC7Tq9SL2Oc3W5XCxw5t05g9ODxWCymiJC8a5LAIbXTJPg7mUyq7Uwmk2qjuM6ETOlJFMlkspMFXY8FkjbJ4kaIEKBceYZb7OyBYRk6TaD78vUXTEy1uolYMrkkg0JIjAQxi1+/NxNyd3XG9BppoVCI6dOnU15ezmOPPcY///M/s27dOsaMGcOrr75KZWUl+/bt4//9v//HrFmz+P73v8/UqVNpamrizjvvJCsri1gsxr//+79TWlpKeno69913H08++ST/8z//w29+8xsqKirYv38/gwcP5tFHH1XEZOfOnTz66KPceuutNDQ0qFpNf/vb3xg4cCDRaFTVdQqHwyxatIg+ffpQVFTE+++/z0MPPQTAnj17mDx5Mr///e9ZuHChKnEwYsQIRowYwebNm9m0aRMmk0m5wSS7LJlMEggElPZIdnY2JpNJpeiKGb+rAHQDBgRdWWq6C7o/2om1q+N2dezU7VIlL4QUyZ+MO+KqBjq5l1KvDw5bZCwWi7ISy4JI9pPvhdzoliY9o1VIlm6F0tsqEPImcUN66RGLxdIpUFzaqMct2Ww2tY/cP4kj0oPGpR36tqn3wHjvz0wYZOg0QE+pjbJq0X37XWn+wOFAROg+C6UryAAl5mE5jt/vx+PxqFWd3W7nqaee4sYbb+TXv/41jz32GH/7298YMmQIoVCIZDJJVVUVL7zwAnfffTcZGRlcddVVtLS00NDQwN/+9jeVNXLHHXewY8cOmpubaW9vVzWM2tvbiUajFBcX87Of/YxHHnmEuXPnkpGRwZo1a5g4cSJNTU3ceOON7Ny5k4yMDO644w4OHTpEWVkZ11xzjdJqqqio4IUXXiAWixEOh9m6dSvbt2/H7XbT1tZGXl4eDQ0NxONxRo8eTUFBAbW1tfTt25fq6mrmzJmDyWRix44dRCIRBg8ejN1uV5OCrBx1y1yqy+ForXMGzj7IxKq7dfSFT+r7J++4/C6Tv04IoHPatm49Tl1U6QHZevCynvItpEcmfb3NYoERpOpyiWtKtzzp7dYDsVNLVki2aaqlFVDESNoubZDFn5wL6BS/IwtFScjQkZqpp997qQIgENe/PiZLELgeSJ5qETYI0ZkJY6Q+xyEvtxCrRCJBMBgEUIHP9fX13HvvvezatQufz0d1dTV9+vRRirFffPEF4XCYQCBAQUEB119/PWvXrqW9vZ21a9fS1tZGv379APjggw9IJBKsXr2akSNH4vP5sNvt7N69m8zMTLVCvOWWWzjvvPPYu3cv8Xgcv99PbW0t48ePp7q6GrvdTv/+/fnyyy9555132L17NzU1NWzatImf/OQnAHznO9/hzjvv5JZbbsHtdjN//nxuuOEGvF4vs2fP5sYbb+See+5h+PDh2O123n//faqrq3niiSfYsmULW7dupb6+nn379rF9+3YOHDig9Ed06EGjXX02YECQGlQsk69ISYhOlrhl5L0MhUJqYm9paQE6EiYAlS0lVhQ4TDakr7a0tChrCBx2i0n2ph5zo1uLg8EgFosFj8dDOBxWRF/am0gklDSGHFPkJqQ9YmGRhQ6gUtZbWloUoRK3uMQV6vE4uhv6eBKN1OOmHr+73+Uv1ZJm4MyF8fTOcchqVM/K0KtVO51OCgoKGDNmDH/6058wm808//zz3H777VgsFn76058ycOBAXC4X9957L2VlZTzzzDO8+uqr2Gw2vF4vP/zhD1m9ejUffPAB1157Lfn5+eTk5DBz5kweeeQREokEL7zwApdccgnJZJKHH34Yr9fLvHnzeO2113j77bcpLy/npptuwu12K1dWIBAgLy+P4cOHM2LECB544AEyMzO59957gY6V5aFDh3jxxReZPXs2RUVFANx4441s3ryZ//qv/2LXrl3qmN/85je54ooruP7667FarVxxxRX06dOH0aNHM23aNK688kry8vKIx+MqC84ozmigJ+iFk2OxmNLegg7Lpbx3koQgUhmRSEQtVHTrkWRb6vUMxboTiUTU+SorKwmHw1itVqX9BVBXV6eO7ff7aW1tVVYUid1JS0ujubkZi8WiMjvlGqQUhVhHzGYzbrdbxffINYfDYZWFJYkKOmGQMUePFdKz16BrXaajJStHgrSpu+17Q4a6a7OBMwuGm+wMgx4HcDygm4FlQJQBSwIlHQ4H9913n4oZku2DwSA33HADiUSChoYGVagxkUiwbt06dZwf//jHSiuovr5eqVZbrVYeffRRnnrqKSorK8nPz6elpYWsrCwAnn32WSwWCz/+8Y85cOAAFouF5uZmrFYrzc3NNDc3EwqFOHjwoKpD5PF4ePnll7nyyivZs2cP48eP58EHH8Tv9+N2u0lLS6O2tpbLL7+ckSNH8vTTTzN79myuu+46tfIdO3asUsPdv38/W7duZeDAgep6xE0mk0TqQGqYyQ0IxBUlE7/oa6Wnp9OnTx9lWXE4HCSTSVpbW8nIyFCkRAiGWHTEHSYWFOh4T0XFPRAIYLPZKCoqUoHQkr3p9Xrx+XzKLebxeDrFxyQSCQKBAG63G6fT2YnI1dbWkpeXp64rEAh0cs8JqRM1e6vVSmtrq0p1l8WLy+VSpE3cga2trUrcVRSuU12CYBANAycWBhk6A3E8BwUZrHUTugzWosfR1NREVlYWRUVFavC22Ww4HA6am5txu91kZmaqwVviEkwmkypbAR0DnNvtVjE9EpQZi8UoKipSA24gEFB1h9xut5o4TCYTffv2Zfr/X5RxzJgxBINBRowYQXV1tSrZ8cMf/hCfz8fll1+OyWSivr6erKwsGhoauOSSS+jbty/QsYJ98cUXSSY7yoCI/H8ymWTWrFm0t7czePBgWlpamDRpkgo4lTRgWeUbgdMGekJq2rnu/gmFQnz44YfMnDkTs9ms3qmmpiaGDBkCHF4ANTU1kZmZyWuvvcatt96K3+8nIyOjk0igx+MhEAjgcDhYvXo1/fr1Y/To0SSTSQ4cOKBU2qU6vR4z9PHHHzNjxgzVLqnjZzablfp0IpEgFArh8XhUP9+8eTNDhgxR77leSsdms1FVVUVhYSEul4toNIrdbmfjxo2MGTNGWZfS0g7XZYTDiR3Gu2TgZMEgQ+c4uhpwxGQdDodxuVxKbTkej5OZmancSlIDqKGhAZ/Pp0znNpuN5uZmHA4HLpeLyspKpftjsVhwuVw0NTWpmkiSqp6Xl0dbWxsul4uWlhalSCsprKInUlhYqDJaLrroIkwmE3l5eZ3ShJubm/H5fESjUXJycojH4/h8PgYMGEBzczMul0tNBqFQSBVw1AMvm5qayMnJYdy4cWRmZirlWRFm0wPW5V6CQYYMHIYsDCQjShIU2traKCsro6SkhE8//ZQpU6awZcsWBg4cyN///neys7MZOHCgsrRkZGSQmZnJvn37+Pjjj7nppptUgsOyZctIS0sjGAxiNpuZNm2aIh6lpaWMGDECu93O+vXrMZvNzJ07l7a2NhWnAx0LoBdffJELL7yQnTt3smXLFpLJJHa7ndraWhwOB0VFRVx55ZVs376doqIi8vLysFqt7N69m6qqKvr06UNNTQ2XXXaZstICFBYW4vf7+e1vf8uECROYPHkyzz33HD/84Q/Jzc3F4XDQ2Niosk5Fj+hUorfvcndaTgbOPBhk6BxHatV2k8mkBu9QKKSyp2KxGG63m9bWVtxuN4FAQJm58/LylIx9MBgkLS1NEZFEIkFRUREHDhygpKREWWGEzOjmeiEbQmRaWlqw2+0qmFIK/PXt21fpl6Snp9PS0qJSY2V16vP5lBlfpPjb2trIz89XmSlC6kQ+QFRqE4mEIn4A+fn5QGflWbGe6S5GPf4q9d4aODehC/mJBSYYDJKenk5JSQm///3vmThxIhaLhffee4+HHnpILSwSiYQiFJWVlSxdupSioiJqamp4/fXX2bRpE7fddhvPPvssr776KrFYjJ/+9KdcfvnlAHi9XkKhEIcOHaKoqIjNmzdz7733qiBocdvBYYFEgKFDhzJp0iTlegaUrlggEGDSpEncd999PP744zQ0NPDhhx/ym9/8hvb2dr73ve8xc+ZMFQsk70l9fT1er5eLLrpIubkHDBgAdFiIa2pqyMrKUnFSepbcqYCxoDn3YJChcxy6UrXUQpOKwhIj0NzcDKAKIdbX15OTkwOg4gRisZhSjW5ublbEob29ncbGRkpKSlQKbjQaxePxqKDLSCRCRkYGGRkZKq6gvb1dZbCYTCa1YpRgU112XwZe0ReR+AwhOHa7Xa2ia2pq1IoWOgJS7Xa7IktC8CSOQo4n5EmIWUZGRqd06a5WkgYRMgCdY8r0TDGLxcJf/vIX/vM//1MJGq5du5ZgMEg8Huf555/n73//OwsWLGDGjBl85zvf4dNPP+UHP/gBgwcPpqKiggsuuACfz0d+fj5+v5/KykoaGxv585//zLJlyxg2bBjp6el8+umnRCIR3n77bUXO6uvrsVqtjBo1igMHDrB161YWLVpEv379mD59urKCJpNJHA4HtbW1ZGdnYzabueuuuygrK2PLli20t7fz3//937hcLgYOHMhLL73E7t27ueSSS7j00ksBWLRoEVdffTV2u51wOExDQwPJZJL9+/fzxRdf0NraSm5urhpXoHMafG/LkRwtjtUV15WL3LAOnZkwyJAB9fKKSV8GIZHR93g8nWIdcnJyOgmhSaFVOYYQHSErYq2xWq1KxVWvWi2aKhK3A3QiJm1tbWpQFmuMTChCfFJVt9vb21XV7bS0NNWmvLw8RW50S5IeSC7nhsPB0rpar2ynK9caqbUGuoP0LbG2igtr+fLlqq9t2bKFq666iuLiYt577z18Ph+3334706dPZ8SIEUBH0PK2bdu47LLLyMrKYsOGDeodlTgekZy47bbbaG1tZfDgwUyZMoXly5fz6KOPUl5eTlFREV6vl/fff5/GxkZmzZrF+vXr+f3vf8/FF1/MRx99xMGDB1WdQclYW7duHffffz8XXnghffr04Z133uHgwYMMHjyYBx54gLKyMhYtWsSdd96pXN/QEX/0l7/8hXnz5imrb3FxMbFYjEOHDgFw7bXXdooZSq2teKIsNcd6XMNNdvbAIEMGeoQufKZP9qJRciQCkCooqWefdDWI6G4n+esq9bW3Wj6p55djmM1mJS6nn7cnGKZzA0cL6cNidXW5XDQ2NmKz2WhpaWHChAk0NTVht9sZOXIkJpOJ/Px82tralBhoIBDAbrezYcMGBg0axM6dO/m///s/LrvsMmpra/F4PCxatIhEIqEWBlarlTVr1nDgwAHcbreKE/rVr37Fc899Yw/PAAAgAElEQVQ9p5Id5P0pLy+nuLiYP/3pT/zzP/8zubm5AHz729/mpZdeIhQKcc8996gMs/Xr1+PxeJg+fTq//e1v+fOf/6yCpV944QXq6+u5/vrryc/PZ/HixVxxxRUqmy2ZTFJXV8ef/vQnBg0axGWXXdapeCocdi8a75yBkwWDDBnoEV1VzpYB6utYQnrS8+jqc096Ib05f08p7/rK04CBEwFZAIgQIaCkIy655BKVXeXxeGhsbFRxe6FQiLq6OioqKqitrWXMmDFYLBYuueQSwuEwkydPZvny5bS2tvLUU0/hcrnweDwMGTIEq9XKihUr8Hq9SiaiqqqKjz/+mAULFvD5558zYsQInE4noVCIRCJBdXU1brebG264gZqaGhYuXMgPfvADKisraWtrY+nSpXzzm98kLS2Nzz77jM2bN9O/f3+GDh3K5ZdfztixYwmHwwwaNIh58+ZRVVXFkCFDWL16NRMmTGD//v1KimLlypV4PB7Gjx/PkCFDsFgsNDU1qQKwhpXVwKmAMRsY6BE6gejKetObldvRbtedqbmr4xzJLJ3a9tQyBV3t3x1ZM7LFDHxdSMJAXV0dubm51NXV4fV6KS8vJysrC6/Xy5dffonL5WLjxo3E43Hl0nW73ZSXl1NWVsbPf/5zMjMzaW5u5v/+7/949dVXmT9/vrKq7Nu3j0GDBtHc3MycOXOwWq3MnDlTKVhPnDiRd999l7179xIKhejXr59Kc3/99dcZM2YMf/3rX5k9ezajR4/G4XAQiUQYMWIE7777Lv369eO9997jqquuYuLEiZSXl1NVVUVWVhZ79+6lublZ1RnMzs7GZrMxZswYVq5cSTKZ5MMPP1SxfEKEgsEgXq/3KwsvEaI0YOBkwOhpBnpETwHBvSUFPbnDutquJ8LTU+HJrtCVSy71t97CIEEGjhZ6UWVAiQpmZGTgcrnwer0MGzaMAQMGKG0e6HjXzjvvPFXKQiwpIv3wr//6rzz22GNEo1F2797N97//fSUNIeU6hEQdOHCAV199lfb2dj755BMKCwt56623uOKKK9i1axcOh4N//Md/ZPTo0bS0tOD3+5k9ezaAIi7nn38+d999Nz/72c8oLi7uVKS0srKS1atX43a72bt3Lw0NDUqfTAouZ2VlYbFYuOiii0hPT+d///d/VTV5m81GOBxm27ZtnHfeedjtdpXVasDAyYLR2wycUHwdQcJUknK8sj0MMmPgZEOyFiWFXaQeJImgqqqKzMxM0tPTSU9PV2nl4lZzuVwqvT0UCrFjxw7eeustfvazn7FkyRLa29u5//77eeyxxxgxYgQzZ86kvb2dG264gbfffpsRI0ZQUlLCDTfcoAKxAZXBdeGFFyoBxS+++IJNmzZx8cUXK8V40f4BmDdvnhJd3b17N4MHD8bn8zFy5EjmzZvHoUOHmD59OhdeeCEtLS20t7eTk5OjZDiCwSCFhYWYTCalcO1wOAgEAuzatYuGhoZOCRQiR2DAwMmAQYYMHBHduaeOB7noLnBa/+7rHvNIx+jut97ub8DAkaBXlpeJXjIYE4kExcXFADQ2NuLxeIjH4zQ3N6tAZREa3b59O/v378fpdPJv//ZvWK1WJYDa0tLCY489xqJFi3j00UdVjb7W1laqq6tpaWlh8ODBtLe3U11dzYcffojdbmfZsmW88MILQIceUP/+/Zk+fToAy5cvp6KiAofDQXp6OrFYTOkX3XnnnbS2tmK1WiktLWXnzp0888wz5OTkUF1dzR//+EfMZjM2m43LL78cn8/H/v37lWRFOBxmzpw5PP3001gsFhKJBBkZGUyePFndFz2r1YCBkwFTJBI55lzAp556ijfffJOtW7eq2Aq9IrMxuXw1HuZU3x85p1St1oUN9baeaD2P3hCtrgiT/vlo2/F19z2Tcbr1v7MNPd1fgVShF1FTs9nMzp07GTJkiAocBti3bx8+n4+srCzC4XCnKvKinN7U1KR0gpxOJ9nZ2aqAsAiONjc3k0wmyc7OVjXKAJqamlQV+4KCApV9tmvXLgoKCpTWj9/vJxwOk5ubi8lkUmU+RIPLZrPR1NTEtm3bmDp1qpKfkDI7Mp4kEglWrlzJ1Vdf3UncdNOmTWRlZamSHyLeKi7FUym62FscaazSybCMsaeynSf7/U+dS3TxXNGi6815f/KTn/DGG2+wcePGEyZfcNwsQ7rqbk+uEVn595QldLyhB+N1F5jX1SR5vMiAXnRQrt/hcJBIJNTLfqLvhV6qQtojA6Sewi7byefjhe6u72gyy450rGNpx9mM06H/nc3o6f5KZpSMOZJRJW6gESNGkEgk1GeAfv36qf2khpgOKYMjxEiKorpcLqXuLJpDDodDubnk+CKmaLPZlCvKZDIxcuRI1bZkMqmEUGU/IUJyTgC73c43vvENtR+giFA0GlVirldddZWy+Mj35513XqdxN9UtdroTIUBplumK2focKGOoEAJ9ThF17hONU/n+m0ymrxBcybCUfna6ZA4eMxmSVYL8X1JFZbI1m82qw8RiMdLT0zuJcckq4URBOoLFYlEqxnL+eDz+lRTu490p5PzyokiRUxkYdPIh7dBxrO1J9b1L54tGo2olabPZaG1tVc/NwNmDU93/znb05v7K//XvZHIA1CKtqyzNriYKyUzTt5OgY7PZjNPpJC0tTZEXOZdsK5+FqBwL9PE8VYRU/02/lrNNP0juoTwT0YiSe6/Pc0L6pHzRicapfv+lr0tdPiHubre70/3qbu49mf3kmMlQPB5XpQyE/EhJB0BVMTebzWRkZJBMJpU6qcPhUNudKAgpE+VjIWSAWqHIoJBqGQGO2axptVpVQURRUJb/6yqturVM/xOi+XUhvvd4PI7FYlEvqVSUttlsqlRFOBxWis9CmIyMjjMbp7r/ne3ozf2VMUQsRbpFtr29Xf0uk6pYWLoSHkyVg9DdD7KfHDfVDaJbJ4BO28jv+vb6d91BzpV6ntTfUs8t/St1fO0pk/R0hDwjITe6OywtLY2Wlha8Xi9tbW1KEFPiqWS8PZE41e+/1WolHo8ry2g0GlXPXOYZsRCJ4eRU4ZifhPj95GJjsRiJRII+ffp8ZcUgbFQYcTKZPCmWCJn8ZeUUCoWIRqNkZmYqxppaB0ceyrGunIQZi+k0mUwSCoXwer29WhkcDxOiFECVEhRut5u6ujpsNhtZWVk4HA5lFtdl8CXQ08CZi9Oh/53N6O39bW9vV5OlbC8LsVTCk2r1ORIkDil1/zPh2Z0JrrCeIPOe3P9YLKYmeX2xKeOvTgBPxvh6qt9/IYdC/i0WCx6Ph9raWjUni4XqRISoHA2OmQwFg0FVvwo6LEVOp5OKigoGDhxIVVUVdrtdmegikcgxN/poIT5uYcjFxcUcOHBA/aab6GS11N3K5etCGLJA4gHkO30Vd7xXQ/IS6CsXQNUd0oMdxaxv4OzCqex/5wK6u7+RSETFR4irTD4fT6RajFJ/g1NjZempXWcDUq9P3GGJRIJYLEZxcTHl5eUUFhYCKKuQxHGdLJwu739GRgbhcJj+/fsTj8cJBAKqxqTEscGpcc8fF8uQ0+mkublZVV6uqakhKyuLbdu24XK58Pv9tLW1qQC/U4FkMqna98EHH9CvX79OMU2pHeB4xxCJ71bIhtPppKWlpVN9rBMFMc1KnJDL5SIYDKoiq4BSxj0TMjgMHD1OZf87F9DT/T1TrDQGjh66JV2KV4fDYRwOB1arlYMHD1JSUkIsFsPlctHS0kJGRsZJ7w+ny/vf2NiosiSLioqUnpUOPY7oZN6nYyZDEgwmiqTihhFrTCKR6GQ10iPb9f+fKMg5pD1tbW2UlJQAHVWgMzMz1bYnKsNN3FSSPWC1WlU0vx48JmZzvR3H2h6J5G9vb1dxQuFwGKfTqQhRY2Mj2dnZXyFCBjE6O3Aq+9+5gJ7ur1iaZSxMDV7taTHWG1eBLoeh7wtfTadOtRD1xmrTm/NLf+kqNqmn/c+GvqVP1nIvnE6nmtdKSkpIJpPU1tbidrtxOp3AyS03cirffz2VXrSxJL44FArh9/tJS0tTrkZ5H07FvHNcnoQEBgrzTE9Pp6GhQcXjhMPhTnE74nqSVdOJhBAgediigxGJRMjMzPxKEKHuxz9efku73a6C18Q1FQgESE9P/0qsUiqO9f7ISymBavIHHVa9uro68vLyaGtrIxwO43K51D2R2AMDZzZOZf87F9DT/ZXJRUQXJWZI4ie6G2dSg5+PBP0Yeop3byeVYzl/VySrJxKmQw9DOBPJkZAhIbgSL9TS0kI4HMbn82G1WikuLqaxsbETeZXnf6JxKt9/nQjJvCIuuvb2dpxOZ5d9VILvTyYpOmYyJKsePZNBICawVPars+mT8QLoN1QsRDIwCWGTIGqdER+Ptknnh8OBjtIeySzR2yaD54mApOTqEf65ubmqgzqdzk7xUmdbCuy5iBPd//Tj60jVFkk9rgyQ0sdk9drV/qmfU8/Zm4FT30efkKTvy/F1baBUpOrJpB63q/urxwbJfYAj19br7TOQ7fT26qneXR0rNTvteJw/tQ1dfe7qmGeL+1DmOOlXHo8Hj8ejsqdS3T6p/eBE4VTPP6lJUrIw0LMf9YxD+fdUWIfOjp54DBANIpGK13EyWLsMvKnmyeOJ1KA4ieA30uYNHGv/EyIBdLI6ilVRCpWaTCaVaRoMBjtp60gAJXQE9QOdylJUV1djs9nYunUr0WhU7SMkKBgMYjKZiMfjKnAVOpSWU9sVCoVIS0ujqalJDcyRSEQFkkrx0ObmZpYtW6asyKFQqFMKvJ4SfyLvr4EzD/ozFvLRVdr4qVKj1nGi+2cq8e7qT9/uVL4f5/xs2BP7PB4PprtVmJCTnoTITqRlRgiRgbMbJ6P/idvHbDZz8OBB4vE4sVhMxQfE43Hy8vLYuXOnUlQuKCjA6/UqXbJdu3ZRVVVFbW0tyWSS/fv3k5OTw6233kpBQQG///3vicfjjB07VrkkRLztm9/8JldffTU2m00lCcRiMfr27UtNTQ0tLS1MmDCBadOmKRmJ6upq1qxZA3RkxA4dOpTRo0djMplwuVx89tln7N69m2uvvRY4bNXRLVqpbuTT6f02cHpASNCRKjOcKJxu809P1rFT/S6c85ahk41jNUt/3XOe6o5m4PTA8e5/em2hWCzGtm3bqKiooLGxkSeeeIJdu3axevVq1qxZQ3NzMxs2bKC2thaXy6Vi+CwWC01NTWzatIk5c+awfPly7r77boYPH86SJUsIhUIkk0luueUWJZQaCARUkVKfz8e1117LHXfcwdixY+nfvz8LFy7k+uuvp2/fvgwZMqRTfEQ0GsXr9VJaWsqECRPYv38/Pp9PZVwC9O3bF7vdjt/vV9ox0lbofhF1Kt5vA6cnUslHVxb6U9mm3nx/ottwuhAhMCxDXbrCTpSrqruVQXcvyPFuh7ESPXdxovqfxANIYPDVV19NIBAgEAhQXV3NpEmTuPTSS4nFYl8R9dRLwPTr148dO3ZQX19PIpGgoaGBXbt20djYyH/8x38wYMAAfvzjH3P++efzT//0TyreQdxVb7/9NnfddRfl5eUA1NbWkp2dzYcffshll12mYjYSiQR2u13VzioqKsJms1FVVcWOHTtwu920traSSCTYuHEj7e3tTJgwgQkTJnQiU3pZnxN5fw2c2dD7xalMRjiV/VPPauzqmKfLe3DOk6ET/SC6Or6+QtD/f6JIWOrn06XzGTjxONH9T/YVl1EwGFTaYhaLhb/97W/s2bOHnJwcdu/ezfz583G73WRlZeF2u1V2SzAYZM+ePYwaNYpwOMzYsWMZMWIE5eXlvPHGG8yfP1/FCSUSCSVu5/V6MZlMTJgwgY8//pg9e/Zw/fXX8+GHHzJt2jQuuOACRbj0LEkJHC0tLSWRSDBp0iSqqqoIhUIUFhbS3t5OaWkpV155Jbm5uUqSQlKTu1KOPhH318CZhdRJv7s41JOVoHI698/TLVPVcJOdZJwqZpwasGbg3MTx7n+6xUUyQJLJJJ988gn3338/s2bN4lvf+ha33HIL27dvJysri/z8fAAikYjKbOzXrx99+/Zl8uTJAJ2qqWdnZ9PY2Kh0soTINDU1EQwGqa6u5rzzzmP9+vUMGTKEESNGkJWVxX333ceoUaOoqqpSqcRSgiAej1NXV8e+ffvYsWMHZWVlNDQ04HA4GDZsGC6Xi1AoRHFxsSJckiovFqGuVKRP55WvgZODnlxRp7ovnIr+2RtCdjrgnLcMnepV24leIZzql8/A6Y1j7X+6eCCgBD737t3L9ddfTzLZUfPO7/czcuRIsrKyiMViKotTzt3Q0MD+/ft57rnn8Hg8LF++nPLyctLT01m5ciV2u52GhgaWLFnCO++8owK0k8kkDocDv9/P0KFDOXToEPX19cyYMYPnn3+ekpISIpEILS0tAKqCeEZGBkVFRVx44YUcPHiQzMxM8vLy+N///V/mzJlDWlqaEslrb29XZAoOp0/3JgHhZFkADJye6Mk9dTr0iVPVP3tzvpPdruNChnSf4Jkm1JfqN00NejsdOqwBA6cKvXkH9Hp3oi5bVVXF3r17iUaj5Ofns2bNGv7hH/6BSCSCzWZT+l5CKBwOB3369OGBBx7go48+YsaMGaSlpbFixQrMZjNTp06loKCAe++9l1gspshXIBAgLS0Nj8fDl19+STAYJBgMUlNTw8yZM1mxYgXZ2dnEYjGlKQQdlqFoNIrH46GlpYWKigpGjx5NVlaWEoOzWCz4/X6cTqcSIz1SnJCBcwupfaAnoclzsb/o3EASJuTfI92Lk32vDDeZAQMGukVXMQ+pix0hQvJ9Y2Mj11xzDWVlZezdu5ddu3bx0ksvMWDAAOx2O4FAQJEmKdxcV1eH2+1m6dKlWCwWAoEAoVCIpqYmfvnLX7J8+XLS09OVyq/VaiUSieB0OolEIrzzzjucf/75PPTQQ8TjcVavXs2dd97J7t27KSsrIxKJYDJ1CK4GAgHsdjubNm3ilVde4dChQ6od8+bNY9iwYaSlpREMBnG73SpYW3SM9BIUBgwYODtwzrvJDBgw0Dt0lRocCARwuVyEw2FVkbugoAC73U5WVhYtLS243W4uuugiCgoK1DFEjj8tLY3q6mpWrVrFwYMHueCCC3A4HIRCIRUwXVhYSElJCa+//jpXXXUVHo+nk2K12+1m0qRJuN1uJap49dVXA7BgwQJ27typYoBEBM/pdPKNb3yD2bNn4/F4yM/Px2Qy4Xa7aWpqoqGhQSmyiyq1uMmATsHYBgwYOPNhkCEDBgx8bbhcLqUoHYvFeO2110gkEkSjUXw+HzabjcbGRg4cOMAf/vAH/H4/dXV1XHTRRUyZMoXs7GyysrL49re/rYpY/vKXv6SoqIglS5Zw55130tjYyOWXX86bb77JH//4R+bOnUtBQQHxeJyGhgZFsKxWK06nUwVKb926lTVr1rB582YWLFigBB+hg8xMmTIFr9fL9OnTVf2muro61qxZQ2lpKU6nU5XU0DWGdHebAQMGzg4YZMiAAQO9QlcaJG1tbTidTqUGfeutt6oaYpFIhGSyo0BkbW0tBQUFnSwq7e3tqpK7IC0tjdmzZ7Np0yZuvPFGYrGYqgI+d+5ctm/fTl5enrI4FRQU8KMf/Yjs7GzgsBii3+9n7NixjBo1itraWhWAnZ2dTTKZxGazcd5552E2m/H5fEpsMS8vj6uuugq/34/P5+vy2g0YMHD2wSBDBgwY6DVSSYEULXW73QDKQmSz2VRRYIDc3FwApeZst9tVsWCr1aoIUTwe55ZbblGJGLobym63M27cOKVA7XA4CIfDjBkzBugIpk4kEvh8PqVD1NraSnZ2tioZIqURpF1+vx+73a5cYKFQCJPJpFx6sVisU6C33IPeFIc1YMDAmQPD1mvAgIFu0VVmqF5aQDLDpOhkOBxWpTkEfr8fs9lMOBzGZrNhs9kwmUzY7XacTieBQIBkMkk4HFZExWw2E4lEMJvNpKWlqd+EzBQVFQEd5CsejxOPx3E6nfh8vk6ZKl6vVxWTlfR6CY6W/4scQDQaxeFwYLfbCYfDxGKxTsQpEokokUjRVDJgwMDZAYMMGTBg4KghZTAklkYyriTORkhSLBbD5XKpoGnosCaJhSgej6u0dbHOtLW1EQ6HlQ5RNBpVWWRiFZJsLqvVqjLLgsGgylKTcwgpstlsiigJcZL2Asr609LSgslkIiMjA6vVSktLi7IAWa1W0tPTO8UdGTBg4OyAQYYMGDiH0ZMmmD7ZJ5NJpbhsMnVUnharje46i8fjynpjsViU1SUWiynlaFGSFkKja5CYzWbMZjN2u139ZrFY1Dnb2trIyMhQ5wmHwypuKSMjQ1UJF2Vs0TOKRCKq/ZIhJlaeRCKhFLTdbrcKmE5LSyMvL0+dtzvxvNMJXRUETf2tOwi5BTpZ9mQf/Xf590RryunHb2tr6/Fzb48jcWtdbdNbgnsmaekZ6B2MmCEDBs5hCOHoqoadnjUlZES+F1eUbCPEQP4vE46QGQmY1svCdLWvnEs+61lbqfXATCYTDofjK9cgliqJOxKXlpxL2iPHkD8515FIg37vTkfoQnfyORV6ALzcF7m/so9ICkhclxBcef662OaJvh5pc+qzkc9HKjOR+n+d4KX+rn+nEyQh2qnbGzg7YJAhAwYMKKTqCHW3gga+oiIrk6oeT6OTJj2TrKsyAN1ZXnRCpBOpVOVffWJMTX3vaiKVdqTG/vQkqHimqAhLO49kzRKSqhOAtrY20tPT1TFSa7Dp6sr6fl0JdB7rvdKftfxfrHhCzLq7NviqK1Pvh6mkXO+zclydIKcex8DZBYMMGTBgAOh6JZ1qIQI6kQfdCpFaikC2Sw041o95rJOKPuF2Z9nR269bPlJLJujtP5MtAKltT70GIQi6JU6/H4lEolP2nFjY9HIKEq+V6jo9Efcr9Zip5LinPtRV+RSdLOtEsLvzynV3RcDPxP5hoGsYZMiAAQOdkEpqxF1iNpvV5KdPkKlxKt250ATHYwLRrU2p7rSuRBF14qNPoBJ7pBOHrlwjXVmjTgccybom28hv4t6S7/XnmBoYLkVtxVVmNpuJRqOkp6er+K6exCePx73S68GlkjiJ40olsanPWm9Pd/dL77+6K1i3nOnWIr1PGDg7YARQGzBgAKDTZNhVLAXQqUaXFD+V7ST4WSZdSVcXRKPRToG5eraXHONIE3tX0Ff2XQXVduVK0Sc/IXoyuctf6nFONyLUHbqKqRF0RQ5St7FYLLS3t2Oz2dT97MplKZ91cnC80V0skE5ee+ozen/QY52kUK/0W/1e6ORad7saquNnNwzLkAED5zi6snikTqAyYUjArJAHHV1NUDKxJpMd5TL0CUVXnv66bRXSlRoALL+JVUNS82U7+U0y1fRr1uOeZJ8TNdkfK7pzgaVa97rbV/50y4e4v+RfcZvJfQQ6udH0gPrjTRj09svz1a12cv7u4qP0Pqq7yHTrod4n9HsiRXn1wOlUomng7IFBdQ0YMKCQGlMRiUQIBAKqtIakneuQ1bbo++gTowgcSgFVOGxd6g16snLo7gz5Xidp4g7SNZG6ul5pUyQSIRKJEI/HOwUPd5eKfbpBvx/69aa6MOVZidQBHHb9yHai2ZSWlqZENUWoUlyL0h/kucvf8YZ+/5PJDt0p6T/yW1fPN5UYx2IxpXouREmKAaf2I9lHxDdT+56Bsw8GGTJg4ByGrJBlYtRjNAAlZtjY2IjJZGLt2rXs3r1buRjkTyZOUZqWicXv97Nr1y727dtHa2sryWSyU2p7dxOMTmTks77yT40XkW2lLYDSFwLUhK5Pqvp1xmIxysvLCQQCndx/NpuNcDj8lZikEw3dApL6byqRTCU6or0kBEf+Dx1xQFK2RO4NdLgwxVIWi8XYvHkzra2tan+z2cyGDRuUdVAnILrmU2p8jxxboLtJpTadXIN+zfp16dpV0WiU8vJyysrK1HOurKykvr7+K0QslRzZbDY+++wzDh06pK5drD66ZUjcaEKE5E+sRTr0z/pzMAQ5zzwYbjIDBs5hCKEQciKlLzIyMtQE+eSTT/Lwww8TCoX45JNPuOmmm3jvvfeYMWMGyWRSldhIJjtqeTkcDkVWrFYrFRUVuFwuRo0a1SmeSIiUEKv333+fffv24XQ6lSCiaAbJRLtz507uu+8+hg4dSiQSwW6384c//IHS0lIKCgoIhUL4fD5isRjRaJT8/HwOHjzI+vXref3119W1iWp1IpHA4XDgcDgoLS2lsbGRG2+8kbS0NJYtW8asWbNwu90kEgnC4TBut1tNmCfCLZRKtISICNFZsWKFCnpeunQp48aNY+fOnUyePJnGxkYAtm/fzpNPPonNZlN14qRIrdvt5oknnuChhx4iPz9fPfMDBw4wbNgwtf3LL7/M7373O5qamsjMzATg17/+NZdeeqlqUyQSweFwkEgk+OSTT9i3bx/z58+npqaG/Px8PvnkE7xeL4MGDaKuro6qqirGjh2rCPeqVas4ePCgKqfi8/lUjM8XX3zBQw89RF5eXqd7YbPZOHDgAH6/nwEDBhCLxdi6dStut5spU6awf/9+BgwYoMQ2GxsbcbvdyuX36aefMn/+/E6uPdlWAsPj8Th2ux2Hw8Hy5ctxu91cfPHFnaxDgUAAl8ul3MZ6YoFRpuXMhEGGDBg4x6G7hPSsIpvNpiaXAQMGAOByuTCbzRQWFvKHP/yBefPmKSuL1B7TXW0mU0dpi3A4THNzM7m5uSQSCSorK+nfv78qy+FwOIjFYpSUlJCbm8u4ceNYv349/fv3p729nVAoRFtbG3V1ddjtdtrb21UNMZ/Px+TJk5kyZQoWi4Xt27dTWlrK1VdfTTgcxuv1Mm/ePCKRiCJ/tbW15ObmsmrVKsaMGYPZbKa1tZXMzExisRg7duxg3bp1XHbZZcozY+sAACAASURBVFRXV1NQUNDJ6qETyOP1DPR/U78Xl+OwYcNYtmwZ06dPZ+HChezfv5+RI0dSXFxMMpkkMzOTH/zgB6psiM1m4y9/+QvNzc3U19djsVgIhUL89a9/VeSitraWvXv38uCDDzJ06FDS0tKorKwkkUiQmZlJKBRSBEzuYSAQwOv1qvtx8cUXE4lEiMVi5Ofns2bNGqZOncrdd9/Nb3/7Wz799FMKCgqIxWJKwHHcuHHMnDkTOBzoLKVXXn31Vfx+P/379wc66tutXr0av9+v+sXLL79Meno6u3btoqmpiaqqKmpra/nud7/bSWTT7/dTWVlJZmYmkUiEQ4cOMWjQIMrKygiFQjQ3N/ONb3wDs9nMpk2bWLVqlSr0m5WVxdtvv83evXtJT0/H6XTy/vvvc/PNN3PBBRfgdDpJJpPKWif9/kS4Cw2cWBhkyICBcxx6erxUlG9pacHr9fLuu+8yZswYWltbCQQCDBgwgEAgQElJCVVVVbz33nv07duX888/H4fDQTQa5eWXX2bPnj307dsXh8PBoUOH1KQUiUQIh8OUl5ezcOFCcnJylFVJrDWRSIT3338fs9nMM888w9SpU8nIyKCtrY2cnByV6h+LxVRpDiEq8Xgct9uNx+PBZrMRCoVobW3F6/VisVgIBoMkk0mys7OJx+OMHz+e3/72t/zwhz+kX79+arJfv349Dz/8MI2NjRQXFxOJRHA6nYowSkDxibIC6AHoYs0CGDRoEIFAgLy8PIqLi9m1axft7e1s376dYDDILbfcQigUUm7BjIwMLrvsMpLJJOnp6fzud7/jBz/4AQUFBapEidvtprq6mvz8fNrb29myZQt9+vThs88+IxAIsG3bNgCcTifLly/nr3/9K9/97ncZPnw4Ho9HkY4pU6ao2nFCCObOnUssFqO+vp7x48djtVpVDNmLL77IrFmzGDhwIB6PR5VaCYfDNDQ04PV6iUajJBIJPB4Pc+fOJRKJUFhYyLZt28jOzsZms1FYWMiVV17JxIkTSU9PJxqNquv48ssvSU9PJysri7/+9a8sWbKEiooK5s6dq+rO+Xw+zGYzoVCIlStXMmvWLIYMGYLNZsNisTBz5kxyc3NJJpNs2bKFaDTKpEmTsNvtKqg8VT09NW7NwOkPgwwZMHAOQ9fd+f/Y+/Ioqapr/a/mubqmnieGbqZmpplkkAZBEYgEgedDo2Ki0RcTk5gsnyuJz/hcSZYmDjHxxYgJaswK4IAiqIDMM9iM3Qw92NBzV1dV1zzX/f3R2ZtTZaM4JvzsvRbLtrvq3nPPOfec7+z97W8rFIq0E259fT327NkDnU6H7u5ueL1etLS0YPv27Rg7dizy8/MRDAZhtVqZ/6HRaDBgwAAMHToUM2bMQCqVwsaNG5FMJnHdddchFouho6MDr732GhwOB4dMiJdhMBgwY8YMBAIBuFwubNu2DbNnz4bBYEAsFsPZs2c5ZETeBKVSiebmZmzduhXnz5+H2+1GU1MTTp06BafTiYEDB6KnpwcKhQIGgwF+vx8AeCMtKyvD2bNn0d7ejmQyib1792LixInwer0YPHgwfD4fb9bkIaG++6LsUho4FAok4m9PTw/0ej0aGhrQ3NwMoJczM2TIEA7zSJIEk8nEUgYUtnzttdewe/duqFQqmM1m+P1+tLW14dvf/jZyc3M59NPZ2Ynu7m40NTVhyZIlmDdvHjo7O9HS0oIbb7wRH374IWw2G7KyshAKhdDY2Ij9+/ejsbERDz/8MIxGI06ePInJkydj2rRpUKvVaG9vh91uZ2+V0WiEUqmESqVCR0cHfD4fAxK73Q6fzweLxYJgMJhW4Fej0UCpVGLYsGGYMGECh7pcLhc0Gg0/Qzwex8SJEzFp0iQO9W3cuBH/8R//gaKiIqjVaixbtoz7moDYggULkJ+fjzfffBN+vx/JZBK5ublobW1FbW0tFi1ahBtuuIEBIL0voi6RmFXZb1eO9YOhfuu3fgNwMZMsHo/DbDZjz549+MY3voGsrCwsWrQI8XgcdXV1aG1txYQJEzhkplAoEAwGuQK8x+NBJBLB2LFjOZ1eJpNBq9VCq9UiFAql3ZM2fJ1Oh1gshvXr1yORSMDpdEKpVOIf//gH3n//fTz77LPo7u5m3g5xaSwWCyRJQkVFBRYuXIgNGzZg7Nix3OZkMoktW7YgFoshlUrBarUikUigp6cHa9euhVarxaFDh6BWq9Ha2orBgwejsbERXq8XAPC9730P8XicU+3p1C+ml39R/Q+kh8y0Wi0DVZVKherqajQ1NaGkpAQqlQp6vR65ubkIh8MIBoMIBALo7u4G0FsQl8KQ+/btw/79+3HPPfdgxIgRzHf53e9+B4/HA4fDAZPJBEmSMGXKFLz55ptYsWIFotEoDhw4gLKyMigUCjidTmRlZeHw4cMoLS2FTqfDoEGDoNFo4PF4+J5FRUU4cuQIpkyZgjfeeANlZWVQq9XscUwmk/D7/fB6vfB6vfD7/Vyc1+/3w+PxoKenByUlJUgmkywAGY1GEY1GcfjwYdTX10Mul6OjowNTp05lMEnCkC6Xi4HfK6+8gkWLFqGhoQEjR47Exo0bMXnyZOh0Ovh8PqhUKqhUKlRUVCAQCGDFihUsKRCJRKBUKvlnAm0qlYqBGhGpRTAE9HuGriTrB0P91m9fYyNCM5mo1ZOTkwOdTge/3w+n0wm73c4cirlz56ZlaBHoiEQiyMnJgd/vRzweh8fjgV6vRyAQQE1NDSRJQiAQgM1m43vrdDqkUin4fD4UFBTgqquuQn19PXJzc/HEE0+gtLQUTz31FLKyspCbmwuXy4Xc3Fyo1WqkUik4nU5YLBYMGDAAsVgM+/btw4gRI7Br1y5MnDgROp0OHo8nTdcoFovBaDRi2bJlsNlszHnSaDQMeF555RXk5OSwB4PIxQC+1BCZaAQyqa9mzJiBlpYWTJkyBdnZ2Th48CAUCgVOnTqFo0ePYsmSJUyMJuHE6upqqFQqzJw5Exs3bsSpU6d4kz5z5gxuueUW3uhVKhUMBgNqamoAAOvXr4fZbMbJkyexePFiZGdnw2KxoLCwEJs2bcLChQuh1+ths9k4xd7v92PhwoV46KGHUFJSgt27d+OJJ55AZ2cn7HY7P5vVakVxcTEqKiqYf0Rjs3TpUk7lDwQCCAaDePHFF2E0GrF//35kZWXBarVCkiRcuHAB+/btQ09PDxoaGmCz2fC9732P70WZkFVVVdizZw+0Wi2qqqrw3nvvYeLEiSgsLEQ8HodSqURnZydqa2s5m4ykBSKRCAoLCxEMBnHo0CGsXLkSWVlZDJLFFH/yHvZnlF1Z1g+G+q3fvuZGoSpavIlbU1lZiU2bNqGgoAAajQZyuRx5eXkAgIaGBgwePBgAOMsKAJ+wm5ubsW7dOgwaNAjnz59nL4bX64VSqURhYSFnONEJXKVSoaurC5FIBIMHD0ZLSwssFgtGjx6NJ598Ej/96U8Rj8eh1+s5zZqAlNPp5DDa+PHjce211+LYsWOora3FyJEjYbVaP5I5pFAosGfPHkSjUXi9XuTl5SGVSsHj8SAnJ4e5N6K3AfhigVCmOGJmCI7Cg0qlEolEAiaTCU6nE16vFx6PBy6Xi7lYLpcLTqcTEydOZE9KKpWC2+3G6NGjkUgkMHbsWCxduhRyuRwejwcymQyxWAyRSISfTyaToaSkBKdOncLJkydx//33Y/fu3ZgyZQqSySQ2b96M559/Hj/60Y+wYMEC9rIZDAaEw2HY7XZ4vV5UVVXh8ccfx0033QRJkhikkXQBzRUiz5PHUK/XQ6lUwmq1oqenBxaLBWazGXfddReAXoD43e9+F++//z5kMhlWrFiBP/zhD1i+fDnPQeq/pqYmbN++HcuWLUMwGITD4YBer8eQIUOwatUqnD17Fg6Hg98DIu+3tLSgq6sLLpcLEydOxLvvvouxY8di1KhRcDgcKCwsZEK5Xq9n3psYIhPL1/Tbv7/1g6Er3GgjoReRVFPp1EwnfTpZ9pUKLKY50/XEz4rXptBA5rXJTUx/p9BHZoZSPB7ndFTx2uL9MgtF0omcUrLpb7QpiQRTkdchbjCiuB59X1TWJQE2UXa/r/RpUdU4U8lWfAZqcyYPRLymuKle6ufM+/Z1ncyxytTQ+Tij/qR70uKt0Wg4nbylpQWVlZUsUDdp0iTs27cPgwcPRiwWw/vvv49rrrmGuS2TJk3CVVddBaBXY+a9995DKpViIq849jQOQO8mFg6H8c4778BsNqO7uxvHjx/H0KFDMXLkSPz+97+HUqmEWq3mTYjmE4VLDhw4gDvvvBPxeBxXXXUV/vSnP0Gn0yESifA8VygUcLvdsFqtKC0t5dTr9vZ2qFQqjBs3Dj6fD36/n/tHnOt9zZXPapfilYi/J5FKn8+H1157Dd3d3aivr0dBQQHmzJmDvXv3YvTo0aitrYXD4cDKlSvT6o9NmTIFRqMRu3fvRk1NDTweDwO+mpoaXHXVVcjPz+fPx+NxhEIhlJeX44EHHoBSqYTT6YTVakU4HIZSqUQ0GsXs2bMRCoWQlZWFcDgMg8HA75ZKpcK5c+fgdDqh1+vh8Xhgs9lYiiEYDDLopvR5AhWiTs/bb7+NxYsXI5VKwWw248knn8SYMWPQ3t4OSeqtYE9exMceewxTp05FSUkJysrK4Ha7UV1djcGDB2PdunWIx+M4ePAg9Ho9Ojs7YbPZ0Nrail//+tf47//+b17HdDodhgwZgrq6OpSWlvL8KisrQzweR0VFBerr6zFkyBAYjUYWnswsINtvV5b1g6Er3GjxCYVCvBiJMXZyfYufIfVZvV4Pn88Hk8kEt9sNu93O7nKtVouuri4YDAbodDoEAgGYTCYEg0HmfVARRwIj5FrW6XTQaDTw+/1Qq9VM7CSJfwBob29nLwORYcUsHeDiJqnRaBAMBvnEGAwGEYvFOO2XuARiVgep1Go0Gs6kAcAp5KFQCCaTiUM7CoWCU7ZFeX8SJBQBYjAYhEql4sKVoVCINwoCgGq1Gm63GzabjdV7NRoNAyQA7F7PXDhFPRPqTxIQpPZQ6i99PhaLpdUGAz4KoPoy+ntmNgwZZWSJc2306NFQKBR49913UVZWBqPRyM9N/SLqrhB4EYE7tZvmGgGPnJwc5OTkQK/XY/To0Zg8eTKP6+TJk/HGG29Ao9Hw3Kb5Wl9fD7VajVtuuSVNQPBb3/oWamtr+X4EvG02GwAgPz8f8XgcRqMRFouFQU8ikWCeDn2X5iNlGX0VlkqlmACtUqkwZswY3HzzzZwmvmfPHh4DGiej0Yinn34aP/jBD6BQKKBUKhEIBKBUKjFp0iQsWLCAn4kyA0VwF4vFOGSo0WjwxBNP4J577oFMJkN3dzdmzpyJnp4eLFy4EDKZDB6PB1lZWejo6MCOHTswefJkHDlyBEajES+99BKeeuopmEwm3H777ZDJZNweAGmZgKFQCGq1msePxA8JQP3xj3/EvHnz0NXVhXPnzqGuro5B/KBBgzBt2jRs2LABZrMZbrcbJ06cwKJFi5BIJFBZWQmVSgWPx4Orr74aRUVFAMBJA4FAAFqtFiqViqUDOjo6sGTJEpw4cYIFRB0OB9xuN3bs2IFhw4bxwSOzHEi/WvWVZ/1g6Ao3WuANBgMvLN3d3cjNzUVbWxsKCgrY1WwymRCLxXgzJR6ITCaD3W7nzxEQysnJ4bi9Wq3mDUIUFqNNnrJ6SNxMoVDAZDIhHo+jo6MDBoMBJpOJBdny8/O57eFwmDNAaHGhRRzoBTYkxEdt12g0aaJvqVQKPT09rAVCZF2ycDgMSZLSACB5b7RaLXsLTCYTgxTR60TtohN6fn4+Z6lotdo04BOJRKBWq2EymdDc3Izi4mIOI4lqwqRqSwCCOBcEsmgjBMDX93q9MJlMvAGRt0b0vpF9Gq+FCBREHhE9J9ALToPBICwWCwYNGoS9e/firbfegt1u582TvisCn6ysLPYaiaCSxjmVSsFgMMBgMGDr1q0wmUzIzs7mPqB5p9Pp0NXVhQsXLiAejyM7OxsKhQJmsxlerxdtbW3YsGEDvF4vEolEGkAuKipCKBSCVquFUqmE3+/H+fPn0d7ejgsXLnA6ONAL+oxGI86fP48hQ4ZwNhl5HC+lYv1lmKjsLUkSJkyYAL1ej+rqajQ2NsLhcGDw4MFQKpWw2Wx44403YLVa0dLSgjNnzmDAgAE8f00mEx82GhsbsXfvXmzduhUzZ87E2LFj+WCh1WoZdL/xxhuYO3cudu/ejebmZtTX12P+/PnIzc1FLBaDXC6H1Wrl7L1ly5bhmWeeYc5ONBrFf/3Xf+Gtt97Ct7/9bSxbtgyLFi1CdnY2HA4HfvOb36CtrQ1yuRxmsxmtra0YN24czpw5g+LiYixYsIDDq3PmzOGwKK1Bfr8fAwcORCKRgFarRU5ODkpLS5GVlYXRo0dDpVKl1Z/LrLEG9B4A6P08f/48GhoacPr0aaxcuRKJRAL5+fnYvHkzZ1U6HA6Ew2F4PB7uW+Biwd/+oq5XpskikcjnhrC/+c1v8Oqrr+LEiROcIioSMUWU/K92H9KGlpkZkhm7p999Ue0VU5ipHV9U/9DGJZfLmdvg9/s5vVaj0SAcDsPr9SI7O5s9FwQGotEoXC4X8vLyEI1GOauDNiMKQVFIIhgMsieF+pCAFWm6RCIRdHd3Iz8/Py1sJUkSenp6YLVaOYuDMlFo8SQvTjwe59RatVqNQCAAhUKR9nzEp6AFLx6PY82aNRg7diwGDRrEHJC6ujrMnj07zYMSCARY8M/v98NsNvMiKYbzEokEh0cIcAaDQZjNZlZK1mq18Pl8SCQSsNlsaR4rAjpUhoJCXKlUCiqVij9LRmnmRqORSxlQO8XaUhT+ISCUuQj3NZf7mn90fXo+ai/QC8LC4TCr+sZiMQaZfr8foVAIHo8HFRUV7KGSy+XM24jH43A6nZAkCQUFBTxHKfRA4xiPx9HZ2clkXOp/0j6i0ExnZydKSkrS5n40GmWiMQGrTK/YgQMHMG7cOB4rMWWd3h+ad/ReUNjM4XBwbTW5XM4k6r5CyZ/3/c70KNB40NgQkbuhoQFGoxHFxcUMiFUqFRoaGqBQKNDZ2Ynx48dDpVIxyHY6nZDJZMjPz0cymUQgEEB9fT3GjBnD16U5euTIERQUFMBgMDDobmpqgkqlYr4MKTXTmlpfX49wOIzy8nIGoZTurtPpcOrUKeTm5qZ5hOkdIJABAC0tLey5oXmWSCSwY8cOXjesViva29uhVqs5vErzaNasWTAajQAuelZp/Pbt24fKykr2ehG4Jc9YdXU1srKyMHTo0LQxcLlc8Hg8UCgUyMrKYi+mGM7uKwRMmYDk2ftXkaq/zP3ncu8r0iHi8ThHEy7nvo888gjWrl2L6urqL83r1u8ZusKNFkiR/Orz+dK4H6S9odPpkEgkoFar0d3dzWq7SqUSubm5kMvl0Ol0nJ2j0Wh4A+zs7ERxcXEaCKEFUZIkZGdnAwAvQkqlEkVFRQiHw+wtopi82WxmDxEZieARGCGlWtIj6enpYa8NgLSSC1Q6gsJdzc3NqKioQCgUQm1tLVpbW+Hz+TB27FhEo1Hs3LkTN954I7cV6FWaJR4DAAZCxBmhF5B+pk1Qo9Ggvb0dubm5nMZLkv4EcghoEBAgjw95nkQ+E4UE6Pq0yNNYkMeM+pSACdUDo5Aahfsu94RKbRA9NgDgcDh4wyCdHrF8As0Tugb9DFwEWIWFhZe8nxgCIoViMZxKbaK+LigoYLBCJ/NYLAa73Q5Jkhg8il7MeDyOgQMHprWNni+VSvGmmMmbolAaAOh0Om7zV5VJBvR6ZClcRAcRvV6PYcOGccg3lUqxInR+fj70ej0KCgrSQnxqtRpFRUXMAyNPzPjx4wFcHDsSvaysrGQgQWC0rKyMQb3f72fPLAlZUpuAXhBNoMFoNCKRSGDMmDHsoW1vb0dBQQGvW7SGBYNB9tIQYKV35frrrwdwcT7QOwWAD1EdHR3sZSY5B5pPKpUK48ePh9lsBpCuJE7vyvjx4xEIBBCNRpm/FIlEkJeXh7y8vLSxTyQScLlczGMjLxT1J9CfWn8lWb8v7wo3WvAIdS9btgx5eXkYPHgw1q5di+uvvx5ZWVlQKBSwWCxYuXIlWlpaOJumq6sL//M//4N9+/bxaX3MmDFcVsHhcODs2bMoLi7GhQsX8Kc//QkymQxZWVlYtWoV3nnnHS7oSOE2mUyG++67D0DvBhYKhfDOO+9g/fr1fGosKSlBNBpFbW0tZDIZioqKcN999+GFF16ATCaDXq9nLZQf/vCHnO5KJQVkMhmsViusViseeughaDQamEwmbNq0CSNGjMDq1avx0ksvYc+ePTCZTJg4cSK+9a1vob6+nkNUP/7xj/Hhhx+is7OTBd1EE0mRtOl4vV5Eo1GcO3eO+QVFRUXYtm0bDAYDh7zy8/Nx8OBBFm6j0xHxXYDeDYPAKQDeiGhhJr4XhZJoYaYNTaywTgDp05I4+zodit+n6xKJVySoh8Nhzh4CwCFVCltSBhQZhWjFsAWBD9oURQ8ZPTOpGhNHiO5vtVqh0WiQlZXFBUDJm+T1etO8cLm5uQzsKXwmZlCJbaC2kfcgGo2ip6eH70Gb4Vfh5RZJ2wBYy0kmk8Hr9TLPhsA8eTkppCl6OGljJh4g/V2sSq9Wq2EwGOByuViDR5IkeDweJk9TyM3hcLBQptFo5PFvaWlh6QSfzwegVxiSvAHknQJ6x4sEE+VyOYdLAcDpdLLngD5Dz05AKBwOAwDPCfIuhUKhj4THALCXi56bdK7oEEDAJhgMIhwOMwcvEAgwJ4vELIHeQ1xWVhZ0Ot1HBDn7U+uvLOsHQ/8fGL3U8Xgcr7/+Ou6++26sWrUKy5cvx6ZNm3DTTTfh2LFj6OzsxLBhw/DKK6/AZDLB5/Ph73//OyoqKjBjxgz87Gc/QygUwuuvv46f/vSn8Pv9+Mtf/gKr1QqPx4P77ruPtWKCwSBmzZqFjo4OqNVq9PT0wGg0oqenB9XV1bBYLHjrrbc4nBQKhXDddddh3bp1LL6m0WgwfPhwuFwu3HPPPXj22WfxrW99C08//TRee+01uN1uJtZOmzYNbrcbDocDdXV1cDgcCAaDuHDhAg4dOoS3334bbW1tGDp0KGbPno2lS5di6NChKC4uRjgcxvDhw3HNNdegtLQUK1asgE6nw80338y8APK40GlR5LyIGUXkCRk1ahRnpiSTSUyePBnHjh3Dgw8+CEmSsGPHDixYsACtra1p4QciYpLWDp2CKSxGRNhYLMaaNz6fL638hMfjgVKphMFgQCgU4hCJyIP4tCHeS4Ei6g8CaMRhoQ2VNmkSNATAmxB5wQCk/Sx6VejULnqxCPyJHirisojgKpFI8CZFmyn9nsLBBIioArlareZrkleNQK/oFRT7QaPRwGKxMGglAPpVgCHqbwrNUqp8PB5HVlYWg8doNMo/E+CmgrRihXrqD0mS+LBB/UDhRaB3k6cMLqVSydcjzw4BKAL71LcdHR0oKipiD53JZEI4HGbxRApNk7gi0OtNVqvV7LEKh8OIx+MoLi5mb6jdbkd7ezsDdAJJFCqmOUfvrNFo5MMFAOaeiXw4mjMU1iXSNIVqKeXfaDRyn1JCAPUrcJFcTyCJeHf9vKEry/pH6/8Do5AJufuJrEykYpEQXFVVhZqaGnR0dKC6uhperxfLly9n1VUAaG5uhtlshl6vx/z58xEOh7Flyxbs3LkTjz76KL/w5eXluOuuu5jHQyUURo4ciaysLHR1dcFkMqGtrY05OSTOptVq0dHRwYU0zWYzu+Xz8/MRjUbh9/uh0Wjw+OOP47bbbsPf/vY3AL2brcvlQjAYRHFxMb73ve9xaYJBgwZh9+7dLPpHWiHbt2/HhAkT8Nvf/hYNDQ2Qy3uLXj766KNYtWoVQqEQk2jJ0yISumkBpc1AJpMxFwHoXZSbm5s5fDhq1CisWLEC3d3dvIkSb4E2mEgkAr/fz6dcqv+l0WiYg2QymWA0GpnrBPSKIRLx3GQypQnDfdp4uhgey/wv/aOTOAEu4oPRRk28D8rOoyr0SqWST/NKpZLJywA4o1HMfiOwRZsWZRmK96Fr0/VNJhNv5uQNoo2NQBxlNNJmT/1IGypdn7RuaLMm7wG1VZQAoPZ92UYAOh6Pc1FQCgmK2YXkYfF6vWngkiQFKEmAvGP0XKSmTN4SesZgMAiZTMZ8L+onAugEVG02G4fRKNQZj8c51Et8IQp/Go1Gvp5Wq+XwNoXoqVYahQTFccjPz+fQFWWokoyImH1JQESr1XKYkeag6EUVZUjo93l5eZAkCS6Xi72wwWCQQRXVrqM2iNfWarVpoLzfM3RlWT8Y+qdRGINOTfS7TOtrgounavr5q3oRxBRmABzKoAXdYrGgpaWFyZNbt27F0KFDkZeXh9raWlRWVjKYGTJkCLRabZrLW6vVory8HCdPnsStt96KoqIiTtMl17pWq2UgQd6auro6Vohtbm5mbgIA3niIgNjR0cHlGKiiuc1mg8PhgM/ng0ajwcSJE3Ho0CFeUGUyGRobG+F2u/H888+jpKSEPS2VlZWorKzE8OHDUVZWhqFDh2Lo0KEoKSnBo48+youiTqfD9OnT8fDDD6cRwkXNpMyFjdpOng/6O3Fozp49i0AgAKfTiRdeeAHjxo3j8BZ5Nk6ePIm7774bOp0O3/72t+Hz+bB3714UFxfDbDbjww8/xDPPPAOLxYJjx47h3LlzmDlzJvLy8vDcc88B6N2QS0tL8dZbb+FnP/sZP8/Hzd1LmeiVoRM0PS8BBjLiUhCXiN4XESRSaJT6izZkuhfNTTI6SYv8DTFVWSSuk5wDAQQRKGVlZfHzEwCl6xBIE0/rBBroEEFtpw2XgJqoQC2+45fLGxIJpPS+iuuDqAlEBHmR7Crei4ALJR4QnyiV/0ObVAAAIABJREFUSiE3N5dLXdA/tVrNmaB0XUpIIPBJxHzyEpGwZTwe57C3yHkTC+qKGl307ogZieStoveL5hTdj8KcFKZUKBTweDx8qKPkDZVKxd8j75FIBibAJN4DAIf+FAoFAzKx78mDRfyiWCwGv9/PchHkETOZTGmeIOo7MRxGc7vfrkz72hOoyQ1Li6a4CNMiTy8/pQ7TgkokX5FHAXy1GXMiCCKSoMfjYZJgKBSCw+HA4sWLEQ6HcdNNN+HXv/41JEnCtm3b8P3vfx9A72JDmwUReWUyGYLBIBONabOh/ycvB3BRwHDgwIGwWCxYvnw5rr76asTjcZw4cQK33norkskkx+xFnkxWVhb3WTgcZpc5uenp+WgTpAytKVOmQK1WY+7cubj66quh1+vxwgsvIBAIwOFwwOv14vz581Cr1Rg8eDB6enqgVqvx3nvv4dlnn2Vi79KlS9Hc3Izc3FwmaZPrmzwLtEmRGKEYbhC5EG+++SZycnKg1Wrx29/+Fnq9nk+3FG7729/+hhtvvBF//etf8atf/Qr33XcfVq1ahdOnT+PFF19EeXk5bDYb5s2bh8LCQtxzzz343e9+h3HjxsFgMGDu3Ln48MMPMWjQIAwePBjXX389ZwWKXoHL0RmisaOTMaUeixsxEcFp3GQyGYdFRO8ReQgos4vCqQaDgTMBxTRx8jCKooaiJygTbGTWfxI1qcQsFdFTQN4Dek9pHtGzUJtlMlna9+gZyUNIHicCKZcbJutrDGhuAemAm8ZNPJiJfC3ycJF3jcZM/L7I16J+FsOTxP8hnSLylon9RiFN8uqJYJXWQlFrSQQBxE8iXhZ5eMg7RGNHYyCCcOpXs9mcllRA9xaTK2iMyENGNdxoHoqheJJ9oPEDkAYM6RrEFxL7VCzBQvOEEkGIE0d9TNe+3Peu3/697GsPhsSsFQBpaJ/+0UtCiwW9dLRJip4hegm+SkBEixQBouzsbFy4cAEjRoyAxWJBPB7H9u3bMXHiRN4wCeSYzWZ+4dVqNW/s5P0gL1F5eTkef/xxPPDAA1xrSlzguru7odPp0NbWBp/Px5kXtMmRt8Dr9cJqtbJujtls5nTWSCTCGjOSJDFHyOVy4eDBg5g4cSKSySS74sPhMGelKRQKtLe344477mCvFHmryNu0fv163HHHHZgwYQIKCgrY5R0IBBCLxVh8MplMIjs7m8mhtKETN4sI2CKhEwB8Ph8effRRfPe732UBP5lMxmq39N3Vq1fjlltuQTgcxm233YYRI0bg2WefhVqtxrvvvouVK1diz549mDZtGgwGA1555RW8/vrrvHk0Nzdzoc5Ro0ZxOJJOxQS+Muf2pUxMvybPEF1H5M+Qh4CEKkXNIAqhUdiBABSRYY1GY5r+EHlhMkEFndBFbhDNWeBiSjC9d9SntFFmXlvkiogAS6FQsNeA+opCNgQ6aHxpHMX37dNm6V3KCLRmqq4TuKD3izwkQLpiPF1DvB+1N5NfRWDAbDazphhlhxJ3jTyvFDITw4ri+MtkMpbIIJkH6htaG0VgQmErWqtovpGnkcaXgKfP50M8HufDCYFYAlgisBEzL0mMU/Q4UX+4XC729lDbCGSJ/UvvAQF20RNEwqxi5mvmeGZy7PrtyrB++PpPE083tLhT2ERE/YlEAqFQiN209KLR379KEESWmZ6alZUFuVzOxQ/plEg/Uwr29OnTcfbsWajVavh8Ps7MoAWnra2N73H99dejvLwc9913HyKRCIxGIxoaGvDnP/8ZCoUCI0eORCAQgEwmQ05ODoOpAwcOYMiQIcwTGjp0KCoqKrBu3Tp0dXUhEAjgrbfeAnAxjbilpQUmkwk2mw3Nzc342c9+hi1btuAb3/gGVCoV6uvr4XA4+F7JZBJerxf5+fn44IMPcO7cOVRXV+Pll19GfX09Lly4ALlcjtOnT6OlpQWdnZ3sLQiHw9i2bRsKCwuRTCZhs9nwzjvv4KWXXuJFmE6PtKmKJ0cCAaFQCLm5uWk6TQQiKO2eNImuvfZarFmzBnq9Hjt37sT9998PpVIJu92OW2+9Ffv374dMJkNeXh56enpQVVWF119/ncUEJ0+eDLfbzRwXs9mcdk/a+CgE8HEmeijon6iULWpSiUBCFOYTww60SRB/ye12IxAIpGW9xePxtPAEgUs6fIjtAi4NPqh/6do0fylEQjwPMXRCRT/J0yeCPUmSODOI3mO6lng4Ej3Hn2SZnxXDraKng7hQRMKluUagghTVM0OImeF4uq7oqRMTAWj8KIxJbSNuDJGaCTjSXKfxIc+tKLNAniRqI80JemaVSgW/38/zn+aRSqXiDEwSM6X76/V6ridHpGV6Xno2sd9ongJgGQr6PK3rdrudw380V0QuGvUvvdOJRIJD8qK8BgA+CIuRgszIQr9dYRaJRKTP++/hhx+WRo4cKaVSKUmSJCmVSkkAJLJUKsX//tUmk8mkRCIhSZLE/02lUlIymZSSyaSUSCSkRCKR9iziZ8XvkMVisbT/9vWc4vW+jP6Jx+OSJEnSnDlzJK1WK+n1emnjxo3S7NmzJYPBIDkcDmnHjh1SNBrltu7atUv6+c9/LkUiEb7Oq6++KikUCkmpVEpPPvmkFAwGpWQyKUmSJB08eFC68847Ja1WKwGQHnzwQSkWi0n19fUSAAmAJJfLJZfLxc/19NNPc7+EQiHJ4/FIp06dku68805JLpdLAKRnnnlGSiQSksfjkZ555hlJr9dLSqVSslgsEgDphz/8oXTkyBEpFApJTqdTAiAZjUZJoVBIoVCInz0UCnFfJBIJ6cUXX5Sqq6v5vitWrJAkSZJ8Pp8UjUalZDIpHTlyRPrxj38sSVLv2DqdTmnJkiXSggULpJ6eHp4bwWBQkiRJCofDUiQSkbZt2yapVCpJJpNJMplM2rBhgwRAUiqV0qOPPip1d3dLkiRJyWRSamtrk+LxuJRMJrmvFy9eLAGQ7rnnHqmzs1OSJEny+/3S6dOnJZ1OJ+3atYvnw4kTJ6SpU6dKcrlcmjZtmtTQ0CBlZ2dLcrlcuu+++3jsnE7nJefQpeYfzWcaY0mSpGg0KkUiEcnr9UqBQECKRqNSPB6XwuGwlEwm0+4RDof5vzQOPT09/D75/X5JkiSeE2R0v0QiwZ+leZlIJHieim2MRCL8jmZei/pWvF4wGOT5Qb/LfM/EuUl/TyaTUiwWk1KplBQMBqVYLCYFAgH+bGafflz/ksXjcSmVSvG8ozbRd2he0H/F/onFYjwGl7JUKiXF4/G0NsZiMb4OPZ8kSTwmNHbUvmg0KoXDYSmRSPDnqa10b3oOcb6Qeb1ebjvdm55HHFe32y1FIhHJ7/dLoVAobb0V50EwGJSCwSDPBVqbM68r9n8gEEh7Jp/Pl9Yn4vyIxWIf6VNxblE/BQIBHgdxrUwkEmn9IfaJOH70X5lM9pE++6rsy95/Lue+kpQ+vgqF4rLv+8tf/lKqqKjgtenL+NevQK34aEFM8bRLpDpyecb/WcdIdH8ScY+Evy7FExC9BV9G/1AYx+12IycnhxWeyQVM4TAiYcpkMjz//PPIy8vD9OnTUVBQAKVSie7ubi7PYTAY2GNDWWl0+qFnAtKF6Eh3SK/X80mQQjzUj62trZxum8m3Im6PqDnj9/vTsoGo8COl4VK2DF0rmUzi5MmTsFqtKCgowMGDB/G///u/2Lx5MyRJwvnz56HVajFt2jS8//77GDBgAJ/89+zZg3A4jPnz57PLncZePKUCvSGccDgMi8XCPAmFQsFZYvQMFFqIRCJcPZv6kDgN0j/d6+3t7SgpKeHTul6v59Am9SHNQ6A3i4q8gGQi1+GT5h9wkfNFoSKTycTjTPOaQkjkcSDFaLPZzDwq6Z8cKjoxk2CmxWLh0zxl3Ijk50QiwX0AgNO24/E4bDZb2hyisJg4F8VivjKZjEMmADjMSaEZ8ozQ/FSpVBy2Jd6cKFhIodRMLZnM0NnH9S/9XSQcUzsNBgO8Xi8rjms0Gg5BiTX5yGguiVwhujetPZJ0sV4dZdeJof5IJMKp8iKPh9ZFuocobCiqOZOHT8w+JD4dfY+8M/QzvUciz5G8WDT3RY6Q9E++Hr3PwEVagxj6pP+n69LzU3/T3PL7/RwOp3fD6/VyFhg9oyRJLORKYTGaZ21tbcjPz+f3AgA/F3mbaYzEPYa8kJmevK/Kvor955PuS15gWr/+3RSov/ZhMjEDAkgXmqNJ3tzcDJ/PxwsLACbxAh8vXPdlG5EJicydSvXKxAcCAZjNZiY8tra2sphYPB6H2WyGyWTCokWLcO7cOd4EotEoExjFFNdUqldwkPoIAJefIHJwIBBIqx1GwIX4JXK5HJ2dnVAoFKyGS3+PxWJcA4t4TtSfnZ2dzF2ihUlMxacCtQqFgsX55HI5xo0bh7y8PEQiERQWFuKuu+7iFOkBAwbgiSeewJo1a1BaWgoAXHQ1Pz8fEydOBNALwkiZWhQ5pDCVuIED4DCBXq/nzZbCQJQNZbFYIJP1pi0DF0OXNO9KSkq4v0kLhorsEp/FaDRysUsimff09KRlEV3OfBQXR2qL0Wjk0AiJzxHfQgzD1NTUsFqvqC0kZpOlUim0tbXB7XYz90UMKxAAjUajvLkQoKqtrUVDQ0MawVvcKOndFTWOEokEzp8/zyJ/9EwEvAj0mc1mOJ1OKBQKnDlzhnkqNAaSJKGrqwuNjY0ALmrSUPs+67su8lxE8jlJRVACRENDA2Sy3pqDBJ58Ph+/U5nEY7o2gUUxdB4KhXD+/HkWUEwkEnj77bfTPiNu1CSuSHM0Ho/zAQcAuru7GTDQP6fTiVQqhVAoxJwaAlcElLxeLyRJQigUgt/v53lP3B0CL7TGajQaNDc383UyifcNDQ04f/78R8JVAFjsEQCOHj3KKftUR621tRXAxaQQUSKDwqQKhYLLcNBccLlcaSFGAmkiB6nfrkz72hOoRUBD/8STgMfjwdGjR1FQUIBRo0ZxGqrH4+HY8qXIlKLn5MsyOg2LMXUAnCJKxRkLCwsRCoXSiIJ+vx/l5eW45ZZbUFZWxroa5PmiviCCI3kfwuEwQqEQKw+3t7dzvSPxBC+e9CiDJTc3Ny37gxb3VKq3krgojEcnfirbIZfLuUYZbbh0WqdTMGWNiJulyWSCwWDAoEGDWKAPAB544AF+BvKuaDQa5OXlMaGbCoZGo1FYrVYkk0kuJUA12ugET/1E404ickTAJ4+JSqWC0+lEdnY2F7qleUJZV5FIBFarFXK5HE1NTQzYZDIZ6urqMHjwYK72Tqd0i8XCY0sn+8udf3Rio83Z6/Vi586drC589uxZ3HTTTZyVpVQqcfr0aS4SSpsCeR4tFguDnLy8PLzyyitYunQpsrOzmUNks9nSNkxqL81hl8vFbaO5Ren0pMxNAJ5SwmWyXskFtVoNq9UKu90OlUqFjo4O5Ofnc5ZbS0sLHnjgASxZsgTr16/HypUrcfDgQS59QoAMAJYsWYLc3Nw0rzdwee93pkdIJPQSeEwkEqirq0MsFkNeXh7q6upw7NgxDBs2DMFgEDabjYm/4r1FcjOZyHshzuPJkydRU1ODGTNmwG63o6mpCXV1dXC73Tz/CVR5PB4cPnyYn3X37t0YNmwY9Ho95syZg0AggG3btqGoqAjDhg1DdnY2NBoNXn31Veb5SJKE06dPo6ysjLmFRqMRtbW1eOqpp+ByuXDq1Ck0NzdzkgOB5J6eHmRnZ6OxsZHfm9tuuy2tncl/ZnV2dnZCJpOxRzsej6OmpgajRo1iwn5jYyMOHz6MESNG8JpTX1/PUh6iF5ESQy5cuICenh74fD40NjYyd8vj8WDIkCEwm83MdRLBkGj/6ghIv316+9qDIVqkaMGSy3uL9Z08eZL1LI4fP46ysjKcPn0aJpMJp0+fhtPpxKJFizBnzhy+lliX5qsAQsBH3Z8EjmhjFHVixJeXMiMAcNVnyqARSbV06iePCmVeaDQaTpnNzs7mEBItxGRE5qXNkU741NfkphdDB6RzQt8nQEFAlDYFu93+EZ2lzAwOAhp0+iMCZTAY5NpJAFikUvxZBJriWNrtdsRiMej1em4/naxJ9C0zQ0Ucp0Qiwd4veibqG4PBAJlMxl5J8mJRiEmn06G0tBSBQIDFNUWgQCd6MZzzcSZu1ADSNoa2tjYMGjQIer0eBw4cwK233sqZV7FYDD6fj13dBEbIo3r//fez3AF5uY4ePQq9Xo/29nZotVoUFBSgoqKCx1p03Yup0gR86GexyLDH48G5c+dQV1fHQovvvfceqqqqUFdXh2QyCb/fj2PHjuHWW2/FrFmzAADFxcWIRqOYO3cutm3bhpkzZ+LQoUNczkaSJNTV1aGpqQkFBQUMwEXPcGb5lkv1L4A0MnM4HEYikUBnZyf27t0Lo9GI6upqOJ1OvPXWW5g9ezb0ej02b96MU6dOYfr06Zg7d27aHKT3iuYWGb1LQO+739DQgN27d8PlcuG6665DNBpFS0sLhg8fzu8GhYa0Wi3XK/T5fKisrMT58+dRWVmJ6upqHD9+HBUVFdBqtZg6dSpnCnq9XsjlcsybNw+5ublwuVzQ6/WYNGkScnJysH379jQCssPhwNVXXw3gohCi6KFsb29HNBpFVVUVVCoV7HY7PvjgA3zwwQeIRqMckj537hySySQ6Ojo4CzQQCDAI8/l8XJ5EJpNhy5YtOHz4MNdpPHPmDDo6OjBy5EhcddVVDJTdbjdUKhUXix01ahQnWLz22mvwer18oBOLVdM6QQeLf1VIrN8+m33twRAtHDS5AaCiooLTuNetW4d7770XeXl5XIyUFn0K/2TaV3kq6Iu3IFpf7cs0McZO/0/Xpo2Ifi9yBChllhaATFd15nfEEAedjCn0Ij6DePruq/ihaJ8kfEffEbk+5L25nL7JtExPhph5BKRnC2W2gz6XGaMXwx7iGBBQofbT5kfP0RdHoq9n/zSWueGWlZUhGAxi5MiR2LVrF8LhMHp6epCXl4eWlhZs2rQJTU1N+MUvfsEh21dffRWzZs3C0KFDcfr0aYwYMQLhcBgtLS245pprUFRUhP/7v//D3XffzaAYANauXYtIJMICoVSOJRgMctmNzs5O/PznP2e1YrPZjLKyMkyePBmSJGH16tV46qmnkJ+fn5YNSGFkmUzGQqE6nQ4ffvghbrjhBs5o2rhxIwMKt9vNQF8Ee2J49HL6mD5PAEoul7PH9qqrrsLp06cxbdo0pFIp+Hw+DB8+HF1dXWhoaMA3v/lNDB06lJWjRYFEMbyvVqt5DXO5XOwZ8vl8KCoqQk1NDfbs2YNUKoXz588zr83r9SI7OxvPPvssXnvtNVgsFva4RiIR9PT0oKWlBR6PBydOnMDLL7+MMWPG4JFHHsGcOXMwb948Fm5cu3Yt7rjjDrhcLrz33nu45ppr0NXVhdraWsycOROdnZ2cqk7Zqg6Hg/ukq6sLVquVvbEymQyFhYUIBoMYO3YsJkyYgAMHDkCtVqO0tBSHDh2CUqnEkCFD0N7ejkAggGuuuQapVK/I6alTp3DixAnU1dVhzZo1mDp1Ks6cOYPly5ejsLAQTz75JBYsWIAJEybwwc9gMKCrqwtLliwBAHg8Hhw6dAhz586FWq3GsWPHcN1117H8Ax3s6LAi6nz1p9ZfWfa1B0PEW6HFjtLGo9Eo3n//fbzzzjvQarXYtGkT7HY7nE4nhg0bhvnz5zN4IvtXx4s/KwjLDKeIP4tgI3ODF0HKpUKFHwcKLvV30TK1cj4J/GUa/Z1Ax6Wue7lGXp9Ltfdy9Gf6avOlfide71LtF5/ts8yBTDBKizuFFFOpFLq7uzF8+HC0tbVh1qxZOHr0KEpLSzF9+nRMnz6dPW3hcBgjR47EqFGjEAwG4XQ6sWfPHuTn56OwsBCDBg2Cz+fDD3/4Q/bOAL3v4dKlS9N4Pdu2bUNBQQEKCgqYx3TjjTcyYO7s7EReXh7sdjsuXLiAc+fOYfv27ZDJZAiFQpxKP378eMyfP58TCgwGA3s/bDYbjhw5gmAwiPz8fMydOxclJSUs+0AV2cmLJ0oNkBfuk0wsIdHc3Iy8vDwWcx04cCCXqIjH4xg2bBgMBgMWLlyI1tbWtJRvsZYaecpEkjzQG/q2WCxMEj9//jxmzpwJr9eL0aNHY+fOnfjP//xP1NXVIRQKIRKJYMqUKXjzzTeRlZXFOmUNDQ3Mz5k9ezamT5+OTZs2wWg0Yu7cuWhvb4fD4UAikWDdogULFmDz5s3QarW4+eabsWrVKtxxxx04ffo0Fi5cCLPZzO1NJBLYv38/GhsbIZfLYbPZsHnzZjz33HMcAiePKXmgADCfqr29ncFGTU0Ng+5YLMYlfkaNGoWCggJIkoRp06ahoKAAM2fOxKZNmzBjxgwYDAaMGTMGa9asweLFi/k+drsdr776KpYsWYLRo0fjwIEDMBqNOHLkCB544AFOGJDJZMxnE3lN/QDoyrSvPRiiEBCANHd8OBxGfX09cnJyMH/+fHzzm99ELBbDu+++yxL1tCCKWTH/bvZJAE0MsV1qYc/8u8ipupx7Z34uE8RkekpED8rHgR+x7Z/0fHRdsU2Xe7L/pP7pq22X+t3HXTvzWQgMXU77P483UvTYkUeKQMmWLVugVCqRk5OD7OxsVFdXY8yYMRg7diyOHDnChG/KUFSr1Rxe+Mtf/oKJEydi0aJF2Lt3L2fcaDQaFBQUwOfzcbspO474WWazGUeOHMHSpUtZEJDI0qSpRBl5PT09yMnJwcsvv4zy8nIsWrSIOSZbt27lPjObzfyOUoZZSUkJSkpK0NbWBq/Xi02bNsHv98Nms0GtVqO7uxujRo1iLS7aCEXRv08yWicAoKioiMeyvb0dW7duRVdXF1KpFAoKCtDa2oqTJ09i3759HBYdMmQIJkyYwGEtysyiNYe4aZQBRdk6FMKlQsk+nw9lZWUoKSnB448/jmeeeQbf//73sXz5cni9Xg47BgIBDBw4EIMGDUJLSwu8Xi9nA8rlcni9XtYSo4y0ZDIJh8OBnJwcrF27Fs899xymTJmCe++9F9dffz26u7sZvAQCAdZzGjVqFK677jpIkoS33347jfcmhrjJC5ZM9hbddTqd/Jy0FlPolMC8TqdDbm4unE4ndu/ezW0+c+YMDAYDsrOz8eabb3LpDeJMzpgxg8GW2+3Ge++9h2HDhqG0tBRKpRLHjx/HgAEDmFdIHnR6d8SM1n7u0JVjX3swBKSHkuRyOc6ePYsNGzZg+fLl+O1vf4u//vWvvKA0NjaisrIyrVCgmNEh2lfFG/o4+yLu/3k8Tpn90lc/XQqYiKDoUn35eUNBl/v5vtqQyde6nPv0BXgyf/6keZMZbusLhF3q/plGwJY+T4s6lSVYuHAhotEoXnzxRcRiMXR1dWH79u2oqqqC0+lkvgmp+jqdTjgcDoTDYdx777345S9/iR/84AcAgDFjxnCWI3kUyKjQL91XkiRW2qb2hcNhjBo1ikGV1+uF3W5HKBRiUc6///3v2LhxIzweD+x2O86dO4fi4uI0dW2qQq/X69Ha2opBgwZh//798Hq9uOGGG9DV1YWRI0dCrVZj6dKlGD9+PPOfRKXoy1H5Jk8SGVVtz8rKgtVqxcqVKxGPx/Hyyy9j6dKlWL9+PZYtW4Znn30WU6dOxbRp0zikSyR/CkcSv4s8GiSJQOn4NpsNN9xwAxQKBbq6urBz507cfffdOHv2LKqqqpBIJGC1WmGxWFBaWopQKASr1Qqj0YitW7fC6XQiFothw4YN6O7uRiQSQVdXF+rq6tDd3Y2mpiY89thjUCgUcDgcCAQCLOkRDAYRi8UwZMgQLoeza9cupFIpHn+DwQC32w0ALMgoZgVSZibNS6B3rR40aBBmzZqVlsBx/PhxFqskz8yBAwdw8uRJNDc34/7772d5hQ8//BCLFi3iLNRDhw5xiOv06dOora0F0Js1t3PnTrS2tmLatGno6OjgckLRaBSTJk1Ky9okXhgdKsTEgn7797evPRgSNTsog6qtrQ0/+clPcOTIEQwdOhR33nknlEolAoEA9uzZwwVEZTIZk3kvl7D6RVumV+Wz2KflmvTlFbrUdz7r54CLoODzej++CCB1OeDkcu57Ofe8XA/T5XidPukz5HkS+5rCMJQiTYU+FQoFZs2ahR07dnChXQod0SZgt9tRV1eHnTt3cjHZDRs2YN++fWhtbYVer4fb7UZTUxOuvvpqTJo0CTabjeUCSJbgzTffxIIFC5gEG4lEEA6HYbfbWdaCOHwNDQ2YM2cOc11uvPFG3vi2bNnC4QvKOgsEAjCZTPB6vTh16hQ8Hg9isRisViuDiD/+8Y/IysrCr371KwwfPhwul4s3X0obv5xQK60LFHKi+0ajUbS2tmLTpk2QJAkXLlzgsiPPP/883G43ampqsHXrVnR2duLJJ59kIER6SNSXCoUirfQEhUy7u7tRXV2NEydOoLW1Fd/5zncQCASwb98+rFy5Es899xxWrFiBaDTKmX3hcBixWAxz5syBw+HA+fPncfPNNwMAfv3rX8NkMmHlypXMsSHye3t7O2euLV68GLt378bs2bOhUqlw8uRJlJaWwu/3M6cmEomgs7MTdXV1cDqdUKvVnE0KII2PSKCCNLDq6urg8XhYjiIajcLpdGLq1KkALnr4nU4nxo8fj56eHhw4cACnT59GQ0MDsrOzsX79euzYsYPDuVarFeXl5Rg5ciQqKioQj8dx8OBB5OXl4fDhw3A4HLj22mshk8lY4Zr6+19Nj+i3L8a+9mBIBDG0YFVVVcHr9WLo0KFYu3Yt/vSnP7GLefPmzZg3bx4qKyv5O32ReL9qr9BXca9Mj8OX8YyX42X5NJ6PT/LefB673LDi5djH9aVMJrtkaLKvsfisni8yCj0AwJo1a2AwGOBwOKBQKFBYWIgFCxYAAKc+04ZAGYHFxcW466674PGKSmLBAAAgAElEQVR4oNPpUFtbiz179qCiogLTp0/nTY6y0SgZgUIhoVAIH3zwAR555BFuF2UvSpLE5VE6Ojpgt9sxY8YMdHV1sQTAxo0bWc+qtbUVFRUVfA0CMRRaKS4uRigUwoIFC/DCCy8wgfnxxx/Hww8/jNzcXOZDiQRoetZPIuFTphF5cWKxGMxmM4LBIIqKivCjH/0Ia9asQXl5OcxmM3JzczFgwAC0traitbUVjzzyCGcVUmhv+/btOHToEH70ox/BZrNxyRPiHhF512azYcyYMRgyZAiTlt955x2sWLECLpcLkUiEPToGg4EFBulQeO7cOdTU1DBABoDrrrsO+/btw/jx42E2m3l8FP+s9ZZIJHDzzTejqakJGzduRFVVFRobG7F79+60PtTpdKiqqsK8efM4HX/RokWcKBCNRtNANslmqNVqlJWVYcqUKUxxkMlk2LNnDye0eDweZGdnY9GiRWhtbUV+fj7mzJmDq6++GrfffjuefPJJtLS0oK6uDvfeey+v39S2RCKB7du3Q61WY+zYsWhtbUUoFEJ9fT0KCgq4/RSSpOfPTIL4d6RN9Nul7WsPhii2S2mv5NY0mUw4ceIEBgwYgBtvvBG5ubmIx+MwGAyw2WwAwOrEfV3zqwJCn/c+n6atnyccc7n3+TgP0WexS3GOLveaopp4X8/7Wb0/mdf6JM9TJmD5IsOymanNtNlrtVp885vfhCRJ2Lx5c1r4xel0orW1lYnHwMXNRFTm3b17N9ra2vDnP/8ZZ86cwSOPPIKJEyeiqqoKBoMBkUiEgR6pXG/btg33338/azHFYjHE43HU1dWhoqKCycGUAi9JEmw2G44fP46ZM2di7ty5sFqt8Pl82LdvH6sPE/eI+FByuRzl5eXIz8/nFGy3242HHnoI3/nOd7Bq1SrcddddzIEi4CMKVH6S0WdJ0oGy0eh3iUQC7777Ln76059CqVRi4MCBkMl6CyT/7W9/w+23385jYjAYEAgEsHv3bjz66KNYvHgxysrKYLPZOJuJNnYCTjqdDnl5eaw+ffvtt6Orqwu/+93v8JOf/AQ2mw01NTUoLy8H0Ave/vrXv2LgwIFYsmQJp9f7fD4UFxdj4sSJeOGFF2AymVBZWcliqySqeNttt7ECfnFxMYYNG4ahQ4di165dOHr0KAuJqtVqZGdnM++HUuiJB0XcG/K+UB0yeraamhq4XC7IZL31CUkdHQATuwlIeTweNDc3w263Y+nSpVi9ejU2b96MO+64g+d9R0cHCgsL0dHRgWPHjkGj0WD27Nlobm6GQqHA/PnzsWvXLuzcuRN2ux1VVVUoLCxkcrsodioKY/aHya4c+0rAELnYaaKL3hSRuEkmpidf6vTVVymNz2LkhqWXggh4kUgERUVF8Hq9yM3Nhc/nw7p161BbW4upU6cilUqlaUzQM3yWDfdSnxH1KvrKUsrksWRybOhlpEWFwoHAxY2rrzDbpdLDxe9Rm8TxuZQkvXhtsSxHpoltpAVRnBv0rKLGChnpHIlE9sw5Rf9P/ADxecT2igBZJruow0MeGrFN9HfydogaTZlGp+5LkW/p+ehkTtcQSyxcTriONpdLzZu+vkf9R/0ejUZRWVmJ4uJiSJLEoad4PI4jR46gpqYGTqcTdrudS1mIsguvv/46h61uu+02RCIRDBkyBL/85S+xa9cuPPfcc/jOd77DpOZIJIJAIICtW7di7NixXCDzj3/8IwKBACZNmoTVq1fjscceY+4PGRGI8/Pz4fP5oFar4ff78Y9//APHjh3DokWLOBOL2kT8FAoxSVJvNtfRo0fZIzVlyhRcc801uO2227B06VIOvYnz/ZPWIHHM6LOkVySqvjc1NQG4qBhN84BS5Umny2g04sEHH4RWq0V5eTlr/IhhMgI+wMUitZQdeOzYMezevRuPPfYYtmzZgv3796OhoQEvvvgifD4fjEYjVq9eDYPBwKE7r9eL1tZW3HLLLZDL5bjzzjvxi1/8Ah9++CGuvfZazvQbNGgQJEmCxWKBXC5HWVkZkskkfvOb38DhcEClUnFhZXq/SA6AwmDt7e2ssUWq8l1dXWhvb0dbWxva29tRXV0Ni8WCvLw8VhDv6OjApEmT8MADD+Cmm27CmDFj4PP5cPLkSRgMBhQXF+P48ePQarU4efIkfv/732PHjh148MEHObMxmUxyGj2tJRSabGlpwcyZMzFu3Dhs2bKFNYn6yuy7nHe13/797EuvTSYuGOIiL0kSEwJpQ6LNhBYbl8vFL5q4MQFg1eHM1NJPMjqJiHVjgPSTOnElSB3WZrPxyePcuXOw2+3MVxB1UjI5Ln0BI/EETj+LdZUIKHZ1dSEnJwcA+FQrhvOorVSmAQDrpxDPg+oP0cJP8vednZ3Iz89n0UTqE5FvQO0SJfMjkQhL9xNfQC6XIxQKsdw9PSeVyqCNi0iQmUBFLJNAopAulws5OTl8LeIKZGVl8UZPYpK0mZD+it/vR1ZWFm/QVAqDasyROjLVXaO5RH0mAh8AaSdM8gTK5XLmkNAJXPSGkIlClSI4orILlKJNnAVxrKlvxHlKJ38CfAqFAt3d3XA4HH2On2iXmn/0e+pXcc6SSCVwsS4VcGnisFjnyu/3w2q1po0rhVJIw4ZCXnJ5b5mWs2fPYubMmWnvpcvlQiAQYG8KeTBEE0FfbW0tRowYAaCXM9PR0YGKigpOdFCpVAiHw6zpY7FYeO3x+XxpNd4uBXb62ug+7v3O9OKJ729XVxeam5thNBphtVo5pEbq5rm5uVySI5VKIRgMora2FkOGDIHFYuF6deR56kv2we12c7X5YDAIu90Og8EAv9+PcDgMo9GYJihJxGWfzweXy4VoNIr8/Hzk5eXxWk2lYEiBn8abxoHmiyRJzK+UJImBJ7WN+pjGMBwOY+PGjZDJZAy06HMtLS08V8W1R6fTwev1cj+RZ0ihUKCpqQnJZBINDQ1QKpWorKzkFP9oNAqfz8ceHSqTI/ZfOBxGIBBgsJ95cBcPQn2Nr/gO99cm+/euTfale4bopC2e5ql2lMViQSKRwIkTJzBs2DCYzWYolUq0t7fj8OHDuP7669mLEI1G4ff74XA4eHP/tECoLxMBjDhRCHzRS0PcCMoCAS4WC/y8Jm7CALg0RSKRQEtLCwYM6FUg7u7uZg4D1aYiQqjRaOQFjjZT4GKIpbu7GxaLBWq1Gg6Hg/8muqklSYLf7+dTOY1dV1cXcnNz08pxUBq0JEm8YYo1yMQUZjE1moAFgQhSCDaZTCwsl5OTk5ZNAoBBM6XWiirbJEYXj8f5hGw0Gnkzl8lkXCxUrVbzz7RBZrrmab5SqjhxWWhxpyymSCTCCzmdcKmuE80hUQGcBOeobEdbWxtyc3NhtVoZvFFfEdjKLOBJ85XIqA6Hg8E0PReNRaYOVl9G81f0QtHmIBbKpWtlLkTimFJmTTwe50KvZLSBEPihOU+/t9lsGDlyJG/aBNSonEYymWRuCbWbPJGiN3Hw4MFcBsThcLB3lLwM1I+Uyi96KakP6JloLtBcFr2clysvIfZZ5gGAQjwWiwWBQAB2u53Lx9D3KOVbJIAXFRXxGiSqo/cVzqXsOSqxo1Kp+Pqk8k3vCh186MBDmX00PmLpHBpzap/dbk/b6EmUMJFIsP4UfYfGIxwO87yiA5FOp8O0adO45IVIqLZarWnAkICJTCZDXl5eGngHer1sxcXF0Ol0KCkpgcFggMfj4X1Do9EgOzv7I15z0bsrl8v5ICWWXhKLMvc11v1eoSvPvvRCrSIypIlCG6/X64VMJsOaNWtQX18Pn8/HxTIPHjwIn88HuVwOp9MJjUbDC4AYNviyTCyxIJ7G8/LymFv0RYTpyGVMgA8AFzSMx+NckyqZTHI2i0ql4iruSqUSBoOBCxZSai15Eaiqe05ODuuIqFQqtLe380ZN3jZanGSyXpVeAq0FBQVwu928MVD6qlh9vLu7GwqFgkmN4gZDCxqdwqh/AcDpdLJbndSmqfinTqeDVqvljBGFQsFV0k0mE1wuF4uy+f1+ABdDfH6/nwulAoDRaERzczO78SkbBLgIHGKxGHp6epijQHXPlEolk3fdbjeX8aCiqeRRIGIlgR7qIzEES/wV4rlQP1Atpc7OTiQSiTSvE80P4oVQSQIK25D3S9RooY3uckzcxEipm35H4Ai4+C6LYVDRE0F9RaRoOgCJ7RB5FFSvTZJ6yb10+qZ704aiUqm4TAT9nk7+okI5cFGbhk7jdE2as9SXGo2GCxHTeyemb9Pv6Fq0AVPbxXZ+nPW1OWZ65TQaDex2O3vNyUtD4SPy9lK/OhwOBINB7nNRiVy8F4EWKvGi0+nSSM9KpZJLWxCIoOcmsGG321lXTQyDivfVarUIhULczyJQpLbTs1B/AmD1dupTAkj5+fkMksRDqslkSgOo5IWkNtOBiA534mGV+Gm0h9A7SkBTBKqSJPFcI0oA9T0BYY1G84Ws//3272NfOhiiBYM8LSScptFokJWVhWAwyFoUR48exaFDh7Bz504YjUY0NjZizZo1WLduHdxudxpzH/jiNHREoCb+TH+jEw29XPSy0AvzeUzkqFCIhXQ47rrrLtZ9oUwKWjxpgbtw4QI8Hg9KS0vhdruZ5E3CbMBF8BQOh3kxtNvt0Ol0CIVC7F2iUBPQu3g0NTVBLpfjpZdeQnZ2No+dyWRCKBRiuX2v1wuHwwGlUomenh7OMgLAoTIAvPl3dnbyRvj8889j9erVfMIzGo3IysqCxWLBqVOneBOg8CEVoAUupt/SwkfgTCaTwW63Ix6Pw+VysTepuLgYwMUwlSgC+NBDD3GoIhQK8XgDwB/+8AccPXoUPp8PdrudC9XSXLBYLIhEIgwgDQYDbxjiKZg0VcgdT54pCiPI5XLk5ubynKANhMJp4jNGIhEGvOTBpNAFtfty3w96DtGLJXobRL4UXVv0EtDv6BriO0/tob9FIhH+G22CtIGR4rW46dBGSmCYNmmRmCqWpaA+Fb2eoheJ5pIIrMgjQuuLGG6ieUB/F8Pql7sZ0nVFbwYBBwoXJpNJBINBVl4Oh8MAkAa+6BoymSwtNEvPlxmiF/tK/GwsFmOxQJpflAlGm7/YvzQ+kUiEf0+eI7qXWIePDhM0j2k86cBBoS4yUbWZ3pVoNMqHOvIUiqCc1mR6f0XhXFqnKDxOgJueRaQMiAWjaY4BSNMPovA89T/NK+rfzDBTv1foyrQvHQxlupop/AH0vuhPP/00xowZg/LycgwcOBD5+fk4ffo0Fi9ejPz8fFRVVWH8+PHspgXAiP7LtMwTHW04fr8/7aTweY0WMfKouFwuftn//Oc/Y9asWXj//fc562bVqlUMDD2e/8fem0dJVV37459bVd3VQ1V19VB0QzdDBwQRhTghiEIIGFGixOnFIUGNY/Q9XxKDQzQJalx5zyQGNURNNNFEnwk4gIgiIhoEZFBGZR4auum5a+iax/39o/mcPnWthkbBX1w/9losurvq3nvOuWfY+7M/e28fBgwYgKKiIoTDYbhcLni9XnVQkRsFQNVi4uZOhYWVmpnjxW63Y/HixSpy56233kJ9fb1qr9XaVbOpqKgIS5YsQWVlpfLrk4MRCASU+6ujo0Ntghw7cgs2btyIoUOH4rrrrsOf//xnzJ49W3G13nvvPRQVFcFut6OtrU1tajabTbnU9MKzpaWlaG5uRjweV0oHrWiiAO3t7SrcmwkEGxsbkclkcMsttyAvL0/lwikuLkYkEkE0GsVtt92Gc889Fw6HQ8H9LATJeUjulk6uFRFFQC0sLFRRPzzoyHugAkBOU1NTUxb6wdw7RNl4sDArMgC1mQNQGz1/P5zoVj/bTReHGTUyR1TpyhLnMdEfEVFlJ+g2LCgoyApLZ04Yon7xeFwdxkQYdUWEyq5OeuczdaIyf+capSXP+xP9IsLL9nHesI16nzjOR2IE6coJkSn+ne+RPzPKCuhGMsj9o4JBl71ZYdEJ5bw/D2pz2DcjBamUsY/st+46ZO4j8t5IbqbizWfzXevuVl0h013EHGM9QSLvkZeXh8LCQoXqEj3i57roCDSfyT6SRE7lEYCae+yzHjCgexr0/ZiiK2t8Fu/Tk/JzLD0Xx+Xoy5fmJtPhTpfLhUQigblz56KzsxPNzc3Yt2+fIjHGYjFVoM/v98Pn8ylCIScvD9hj0U5daIXzAHM4HJ8hXX8R4UFAvk1paanyRTOdPJWHffv2oby8XIX2k0jMsSAJkBslrW9dEdXdf9zQHA4HfD4fbDYbGhoa8PTTT+OEE05QFtWgQYNUW1nbKZPJoKOjQx0UPLB9Pp86uJiGgARop9OJaDSqag8Fg0FceOGFaGxsVAUiqRC2tLSoZ3o8HnUgAF1ZfIkaWK1WdHR0AAAqKytht9sVJyoQCACAshIdDodym+Tn5+Nvf/sbtm3bBqCrTAJrGrW3t8MwDLhcLmXxhkIh5Wog0saSApFIRPWNLpZAIIBUKgWHw5GlLJLwGYlE4PV6FTIAdNew6tevn0JJDMNQ7uRwOKzeaUdHh8p/Q9cbExLykOiNsq4fMubq8LoSYFaMgO75z/mmo0JcR4WFhSpjLw81HjLkhPFQMaN7+fn5as3z8NQlkUhktYmICuc8lUH9OTwQmTmbCiav0f/nWJvdfERoj9Qgo5LB+1mtVrUGdRSac4Jt04MiiILoZUkAZKEmvB8P+XQ6rVBfGhTsP1Ea8qiIGlHxJVKkt0dEVPABXaEcF6A7kIMKB8ee74/vRXe1ET2igkReIt8zjQD2kc8lYsWx1dEaRtrpijLbYf6d+yjQjVrqaRDIgeJ8MEfiHpevvhxzZYiLnBOSGxithalTp8Jut2Pfvn1Yt24dGhoaMHDgQHz88cfYtm0btm/fDpvNhkgkovzS3LCOBoG6pzYD3RsLeRBcRGbey9EQnYfBCJFUKgWfz6fKfwwaNAh9+/ZFLBbDwoULUVZWpngjt9xyCwyjK/rhlVdeweDBg2GxWLB69WpVfNblcmHRokW44YYb8J//+Z9wu934yU9+gkQigZNPPhm33HILFi1ahFdffRWGYahMr7t27cKMGTNgtVqxd+9e5Ofn4+GHH8bQoUPR0NCAFStWoLCwEH/961/xrW99C9/73vfUu16+fDnGjx+vcooMGjQIW7ZsQSKRwCeffIKioiJ1+N99990oKirC6NGjUVdXh6997WvYunWrUkJ2796Nv//973A6nWhubkY6nUZtbS1qa2vx5JNPIhQK4c4774TD4cDChQtRUVGB2bNno6ysDB6PByKCu+66CzabDe+88w5mzpyJqVOn4t1331VzctGiRRg6dCjuuusuxONxvP7667Db7fj444+xZ88eGIaBP/7xj7j77rtht9uxYsUK5OXloaOjA/fdd5+K7Bk2bBhWrFihlEygy9q32+2YNWsWKioqMGDAAMyZMwd2ux133303DMPAo48+iubmZhQXF6v7bdiwAYZhoKSkBB988AHsdjtqampQUlKCl156CT/84Q9RUlICn88Hu93+GbfPoYTua6K1untQFx0t0NENopBUlHn4Ufi5HnbMQ8+MHujWuP49rn/dqOL654GlIzxEGHhw6dwmulipFNFNpCMGVOapbOdyPfEevRGdnM/28W9MlEjlhFw1nUtFRIV8J7pQOR58D2wj342OlDHaEOhWYIBu5IfpJqiE6vfi/s2xYtt11ySfQ9QcgDJuzOgaUT3zPkuUnFGwunJN4rT+HKBr36QCzb4RTWI9NbNbjs+ickPln+5EzlnOSQBKGdNdw7rhbHaX6f07Ll8RicVi8kX/zZw5U04++WTJZDIiIpLJZASAiIik02nRJZ1OSyKRUL8/88wzsmjRIonFYiIi8rOf/Uy2b98u27dvl+bmZtmwYYPU19dLPB5X12QyGUmlUvJ5xDAMdW0qlfrMvSKRiIiIaiP7FI/HJZlMSiaTkUwm85l+6MJrcv2N13N8+LdkMinxeFy1he24/vrrZc6cOSIisn//fvnwww8lEAiIiMibb76pPlu3bp0Eg0EJh8Ny7rnnys6dO2XFihVy2mmnSTqdlk2bNonFYpFNmzaJiEhnZ6f8+Mc/lmXLlkk0GpWZM2eKiEgsFpPS0lI5cOCApNNpWbJkiVx22WXi9Xrl8ccflzfeeEN8Pp+IiACQ5uZmSSQSMnPmTJk1a5akUik55ZRTZMOGDRKPx2XOnDnyt7/9TUREbrvtNnn55ZdFRGTfvn3y6quvqjGcPXu2PPnkkyIi0tLSIn/5y18klUpJOp2WTz/9VO677z5JJpOSTqdl5cqVEo/H5Tvf+Y58/PHH0tLSIgCkqalJRESsVqvMnz9fje0bb7whd9xxh4iI/OEPf1Dvc8aMGbJ+/XoJh8OSSqUEgLzxxhty4MABAaCe95Of/EQ2bNggoVBI3n33XbnooosknU7Lww8/LHPmzJFEIiEbNmyQ73znO5JMJmXRokVy7733qvebTCYlFAqJiMj27dvlu9/9rnR2dsqWLVvEMAxZunSpxGIxuffee2X79u2SSCRk9erVEo/HJRgMyujRo2Xv3r2yYsUKOeOMMyQej8snn3wieXl58sknn6jnxGIxNX/Mc/NQ84/rgGvVvGYTiUTW9clkMuteuvD55vWRyWQkkUioa3O1Mx6PSyaTkWg0+pn7mtsWjUY/85n5ftxTwuFw1nf591z9M3+m7xX638zt62l8+Xe2kWtcH0Pzs/R7pdNp9X22zefzSTqdzvo8nU6rn3m9vl+lUqnP7JmJRCLrmRx/ffz096TvhRTOa37OdvE7+nwwj5t5nuUStpv/2E/+47P5czKZ/Mzc5/hxzM3f0dsUCoXUOHP8OH84f83vnt/Xx5ft0eePYRiH7e+xksOdP7nW8tF+rohkvTOr1drr5z7wwAMyYsQIicfjX1hf6enfl+ImA3KnJpeDLpiOjg7Y7XZEo1GUlZVh586d2LZtG9auXatKYegRI9Tcc1mwRyrU9gl56zBqJBIB0F1skZYjo710v7dINomut0KCJzk87BfhaK/Xi+rqaqRSKdTU1GD06NHKsho7diyeeeYZhd4UFxejra0Ny5cvx6hRozBu3Djs3LkT9fX1KrndKaecolww3/ve91QNtgsuuEAlgWP4KXkKkyZNUjlj9u7dq0JeyT2g22jYsGGwWq2ora3F1q1bkZ+fjyuuuAILFiyAzWZDS0sLxo8fj1QqhYULF2LatGnKKuU9Wa7guuuug9VqRSAQwEknnYSXX34Zfr8ff/vb33D66acjPz8f8+bNwxlnnIHKykrYbDbs2rVLva/TTjsNQJelOHXqVKxatQorV65UcLdu4RHRAIDx48crgj/dBuTmFBUVIRqNYvLkyRAR9O/fHzt37oTFYsGoUaNw4YUXIi8vD9///vcxbtw49Y5TqZQiqTc1NaG2thZ5eXkYPnw47rjjDoVyjB07FkuWLEE8Hlf8oX379mHNmjUYN24cJkyYgHXr1ilCazqdxogRI9RcYT/4c641l0t0zo9OdiapWSebc65ynGlx041ssVgQCoWUm47RoXr7QqGQQitERBFlma+KxHG6KLgOKXIQGSE3TOevEAWg6ydzkGArB9EYnRxNREkXIi/pg3m1OC/i8XiWe+dIyOlsM4CskH3ej/XAOCZA935J5ELnNDH6kvfXXUGZgwRyPktH8fhedbKxHiVH959eAZ7tZ34mts+cViMvL09FgcpBJCscDmddw3HT0b/DCfvW0z+6UPneOAZ8rmicKZ0Uz7EAuqJJueYYvcnQecMwVB/1wJ1AIKDc8Lynzn/qTd+Oy7+XHPM3Zp4UOtwuIqpSMtC1eK+++mpMnToVF198MZxOJ6644grlYqFvl5MyV5bfIxUdbuVmz0lNuNVqtaK+vj4rQRRLBJAUqXNzjkR0hSqVSqG9vR02mw0lJSVoaGhAaWmp+pthGHjllVewevVqxfk566yzsGnTJlRVVSGdTsPr9eLMM89Ee3s7gsEgdu7ciYEDB6qwax5MADBy5EhMmDABP/vZz1BbW6uIvDyweCCQlEyCMDcWhpzTRVFaWoqOjg6UlJRgwIABSnmZOXMmIpEI5syZg5KSEkWW1fkSiUQCffv2VSTbbdu24fnnn1dlEh5//HG8/fbbGDBgAKLRKGKxGCZOnIgFCxYoQv3o0aPV/YLBICKRiIryeuCBBzB+/HiMHz8enZ2dqg1r165V8zE/Px+RSAShUAg1NTVoaGhAKpVScHskElF5kEKhEPx+P0477TQEg0GsXLlSbb579uzBxIkTAXRnuLZarYog+z//8z8Q6SoTsG7dOlRWVsIwDEycOBE//vGPsWTJErjdbpSUlMDhcGDSpEmYN2+eeidWqxX9+vVDJtOVhI/RaBQeCL3ZkHWuie5W4Tpg3TC6qshnYTSSHjXIiDeS8dl3PVSfvCCge29g9B35bkyxoZP1GcGj83TMGeDZdypvnZ2d6jDkAazzVKjw6wYIFWRyZvToKZ0821vRjSTz73S5kQxPlxX7qbuudNcdFTv2l+/NrKDJQTePTm7n+o5GowgEAlnu0XA4rAwhvrNYLKY4eSTxk7tEHh3bwiAN7tMMNKBRxb4fiaKguwJzKaA6T4h7NV1nfK90ydJFSv5VIpFAKBRSHKBkMqnSXpCbxX2d+6aIKOOSuc/IKzW7kY+GsX5cvkQ51m4yihlmTqfTEo/H5ZVXXpHXXntNRLpgyTlz5sisWbPk1VdflSeeeEJEsqFlM9x2pGJ2k5nbxXb4fD6JxWJy4MAB9TcKf2Yf4vG4gpx7gvx646ZgX0VEdu/eLTNmzBAAYrVaxeVyidVqldLSUtm9e7f6/hNPPKHcVXQdLFiwQABIWVmZ3HbbbVJXVycVFRViGIbcd9996pler1daWlrkiSeekM7OThHpcj9Mnz5dxo8fL0uWLBEAUlBQIDNnzhS32y2GYciSJUvUc44desIAACAASURBVL/97W/Lm2++KeXl5QJAHnroIQEgRUVFEggEZO7cuVJcXCxWq1UAyIwZM2THjh2ycOFCicfj4vP55JlnnhEAAkAMwxC73S4VFRXy6KOPqjFZuXKluFwuWbZsmWr/jh07ZPLkyQJAzjrrLNmzZ4/89Kc/lcLCQsnPz88a/2QyKdOnT1e/79mzR5YsWSIej0cWL14sd955pwCQ6dOny3XXXScA5JprrpFly5ZJfn6+AJBPP/1UAEhlZaXceeedYrfbBYB88MEH0tDQIC6XSwBIfn6+fPOb35T6+noREfF6vZJOp6W9vV1ERJ577jl1n3nz5klra6t0dnZKJBKR+++/X2699VaJxWJqnr3wwgvidrvFbrfL6NGjRUTEZrOJxWKR3/zmN6p/Opzf2/nX03pKp9NZriiuWV4Ti8XUXG1vb5d0Op21Prk30N1LdwNdrPyf4vV61XP1ddnZ2ancE+xXNBrN6caORqNqjPk3fs71yfuHw2FJJpNZ6988FrpLTR+fI3GTmV0nkUgky7Wlu6Ha2trUOOr3DAaDWfuP+b56W/R26C4/7lXBYFBisViPbiK2T3eh8TuJREKi0agEg8GsMdbnAv9PJBLqZ7o+c82xw0lvXCj6fuzz+dSc092R/F1vS1tbm4h0zSfOXV6r31cfK/39cM2KSNZ1uhx3k3113GTHvByHSHc9KUK5uua8du1aJBIJjB8/PqscwLvvvotFixZh6tSpOPfccxXZkVYg73OkJGZamPr99DBtht/q2X5bWlpUfTJawMXFxejo6FBZcfndnqwYfi6adSRamDtdc3TRMLKOyBEz9zILM6OX9PweAOD3+1XyP2YpLigoQGNjI/r166cyTAeDQdjtdvzlL3/B1VdfrTI3E2J2uVwAuksy+Hw+RUoEut0GDIVtb29X5QRoFWYyGcyZMwejRo1SJRJ++9vf4sYbb8xKEMj7ETFIJpNobW1FdXW1ik7TS3EQ9WDkFKNeWFtJDqIu+fn5cLlcaG5uxpYtW2C323HiiSeiqKgIhYWFqtwAo+WYZVafW7T4SJaltcjnuVwudHZ2oqGhAbt27cLFF18Mr9eLjz76COXl5Tj99NOzylfQJUHXKomxRFj4PFrmFotFJXqMHcxhRCubUXl03+lRR2yr7hrINf/Mn3EO6qHk/B4zfVPYPjmIQHDukMRN1xlTOgDd6AXHOnUw1w4ruZPYrLuNMgfzwdClySSXtOpZJ4p7QeZg+DuRXqJBbKcu+l7AdQx0h+dzHPT3kkt6Gl99jMzznAEP+hqma5ah73QXsqgr0So9QorP1t8J3z/bZHbt8d0QaSosLFRIcF5ensrcTkoC20kEm/OfJXjYVkZW8t7mlBPAZ0twHEo4bvrcyfU51yzRTKDLfUrUkaWfzONNZIfFZukNCAQCKmEl78sx9/l8KvM7165O4NeRWf6d7fo83oOjIYdb/5SjTfo27y0cF+aP070th5IvoxzHl+bY1JUE3c0yePBgDBw4UE1gn8+HRCKBMWPG4Oabb1YJCIHPRnMcjWguOchl4M+hUEgt3C1btqjSAowmIoydOhhKbg7dZF97K+YMvlyoqVRXWn673a7GgDyMwsJCeL1e5dZh5mQRUQn92C8eAkxn4HQ6EY/HsWbNGjidTuWOAaAWLBUtuiqo9PFAbmlpUdwebpBUhHhAhUIhtLW1wefzYfTo0TAMA9/97ndxxRVXqKy3kUgEra2tSgH0+/2Kr1BdXY1QKITS0lK4XK6sHC3kljD5JKFy/myxWFBeXg6Xy4X9+/djyJAhePXVVzFu3DiUl5cr915xcTEGDRoEEUFjY6PKoULlhZl5CwoKEAwGVUJJHlhsl8vlwubNmzFt2jQUFhZi4MCBaGxsVIpQe3u7cr/wgOJhx/mWSCRUPiW6D3kQMlkl37vValWwPucaYX0mswR6747geqKixsgZm82GAwcOKMWZB+Abb7wBwzDw2muvZa1HnaNBw4F5csgn8fl8+OCDD7KUQN2FBQCbN2/G7t27MX/+fNjtdhQVFeGjjz5SrmnOV4fDAZvNptyenCMbN27Ejh07lNLLPYfvjc+jokVeDt0/drtdKVM638WcUqM3m7LuOjEMQxk6utHY1tYGoDuyi0ollTPuCR0dHcqFZxiGinzS9xsqK0A3P0nnUVEJAqCMBbrp9Cz/FotFRfCSR8Y+W61W+P3+rIg2XuN0OrFx40YsX748K2+Rfv3ndZMd6nOuK93VzZIwjE5jn4Hu5Jx0HTIbOZUqlgPRlUGOPV38NDyoJNN1bI5cOy5fDTnmtcl0f7bZt221WlFeXo5+/fqpzaKsrExZ3IMHDwbQHQ6rJw/Trd4vIrrGahiGKsGwePFiNDY2Yvjw4cjLy4PX60U6ncbrr78Om82Gs88+O0uJMvf3SISbINBdRkK3InQlkN8rLS3NIvfxEKSlw43BYrGonB3cCPft24fJkyerZIBsAw8o3VIU6cpW3dLSAo/HA7vdripPk7fkcrkQDAZRWFgIh8OB7du3Y9iwYXA4HLj55ptx8803K+WFzwK6OAhsPxU1HjrmDRjo4iRkMhmlhHZ0dKg5Q8tPpDuU2uv1Km5DIpFQFc15Hx5u4XAY1dXVWcVDdbSG9bJ0tITvhujR5ZdfDpGu2m7pdBputxs+nw+lpaXo27evIqSy1hjbw4K/fr9f/cws2MyC6/f7lQJQVlamrFvOV64XCtHE3qwPHVXQlWjOt5dffhmTJ0+G3+/HkCFD4PP5sGzZMkybNg0LFizAxRdfjHg8rop92u12tLe3Y9myZZgwYYJSSIjstLW1YcWKFTjnnHPUc8gxKigowKZNm7B8+XKcccYZ2LBhAy699FJ4vV48++yzuO+++1BdXQ2Rrnp5Ho8HBQUFSoHku9i7dy8cDgeGDx+uUELW7qPClEwmEQgEsGvXLvj9frXHkCPW0dGBiooKjB07VildudCX3oiOOPEeVGS3b9+ORYsWYfDgwThw4ABEROUySyaT2LhxIy655BKcc845qKioyELGdYIzhfsslTydDwdAzXEiZq2trWhoaED//v1VAeO//vWvWVwfvlcq6Xa7HfX19bj33nsV14oKfiqVwsaNG9Ha2oqvf/3rKlcQDasjIZ/3RpgyQJ/rVGKi0ahShFm7LxqNoqqqCiJdBWSLi4uVos7C2ObyJIWFhWr96fuMHCRh6yU7gOxz6rh8deSYK0M6TKZHSBBWpztKh7lp9dI6ISJB98vncY/1JLRa9IPO6/Vi5cqVuPbaa1V0Fa2LMWPGoKWlBdu2bcOYMWOyknyZEaLeip5Nl8qYjk5YDyYwJJGP1jEVSI6LYRjqYCHRVLcseQgMGzYMfr8/S5kLh8Nqw2xubla1zOQgyZ3JCpn4zzC6ip9WVFSow5jIzbBhw9QhRGSFyQjtdnvWZsPEaGx77GCdMCI93NT0nDA+nw/FxcWqsC/RO1rzfBY/r6+vR//+/ZXVyDGn4qhnxyVawwgvoDtxoO7SAbqSKNrtduWeymQyqmZaIpFAaWmpQpOoALEEjYioIpEkZfv9fsTjcVRWVmZt8CyyGwqFUFhYiHA4rFxR7CeVLa633q4T/XBmiQOidET3WltbsXr1akQiEdTV1QEAFixYgObmZvzjH//AeeedBwDKvcK11NnZqZLZ8YBmu9vb2xXqSSWxuLgYu3btQm1tLUaOHIkPP/wQ8XgcJSUl8Hg8cLlcsFqtCAaDqKysVGhAR0cHnnjiCdTU1KC6uhpNTU3Iy8vD3Llz4fP54PP5MGLECJx//vlZxFpGPjJ/mcvlQjQahcViwZo1axQZW6S7hhUjPrlueiO6wsmgC45FZWUlXC4XLrroIhiGgVmzZmHSpEkYNGiQ2vMGDRr0GSVCfzb3IH3OsLD13r17ceDAAbS0tCjjxuPxwOv1Ii8vD+FwGIZh4IILLkBFRQUcDgcKCgpwzjnnYPjw4QiFQli0aBG+9a1voaSkBCtXrlRRngymoEIAALt374bb7VYJXGtra1W79fIset6hLyJ6Fvp4PI5oNIri4mK89tpruOWWW+D3+/Hb3/4WV1xxBdauXYvp06crJXH48OF46qmncOqpp6r7MZqRP+vRhqtWrcLChQvxq1/9Cps2bcIpp5yCxsZGDBgwAK2trejbt2+WC/C4fLXkS0OG9E2ZG6MO8dLVAWS7jmilE8LUlaaj2UZuWNFoFC0tLTj77LMRj8dx3XXX4f7770d5eTl27dqFjz/+GK2trZg/fz6eeOIJlJaWIh6Pq1pBdGUBvUOvdGWRmzQzGevXc1HSEubYEXrXXRyMyKKSRstNz+haXFysLPN4PK76ISKorKxUmXz1GkRU1vjO6DcvKirKSnBH5YYhwHzX3Dj1A5O10sifIl+Ef6ObhJLJZJSVBnQhKoxy0SNniIixP3Qz6rWKeNjRdUglgggCrXe2XY+yAaDGE+hOEkieAt8HFScqaebNlkpYJpNRY8H+h8NhFBYWol+/fkgmk6p6Pd2MfCYNByrHnNO9WSf6HGO/kskk3G43NmzYgO9///twOp2oqanBgAEDEAwG0adPH5x11lkoLS3FhAkTAEApecFgEKWlpTjvvPOQl5eHV199FS0tLbDZbCpabOvWrXj44Ydx2WWX4ZxzzlG8J5vNhsWLF+Oaa67B4sWLsXLlSng8Hng8Hrjdbrz//vtKKb3yyitVH/v06YPCwkJceOGFcLvdcDqdas5Fo1F8+OGHat5RGHWUSqWUUsqISK4topl6ugK+tyPZg3Q3EdERnWNSV1eHzs5OFS0YDodRV1cHq7Wrjh+Veo6Tbkzqe5dhGEpRZrvPPPNMjBw5UkWjcW54vd6soqW6m7WtrQ0rV66E2+2G1+vFe++9h8mTJ8MwDLz//vv41re+pYwtGokigoaGBrz33nv4j//4D5SVlWHevHkAAI/Ho57F+WZGynSEnmOmuwT1cTfzsPToYpfLBYvFggsuuADPP/889u7di4svvlhVrX/sscdQWVmJiRMnYtWqVbjtttuwdu1aFBUVZaXRoOLNtfHJJ5/g4Ycfxplnnom2tja1Z9TW1kJE0LdvX4Xq6+/8WPFbjsvRly8FGaLoGzUPQ7N1oFtRuX4/FgQvoJsYG4/HMXv2bEyZMgVPPvkkfvnLX+Jf//oXgK5FN3z4cIwaNQqXXHJJlluJlp5+3yNx4+nQtZnHpIu5/zohjpuCPqa0FvXr9N+pvBF215VNc8XxXM/ntblEf8f65mV+nz31yfxd81wAuipZ6yRh/dkk4+aaQ/rf9LBpXXk/EqRPRzW52eeyfHvaHPXn6BY+78FDQedh5Grbka4PPofzjQfuvn370NTUhL1792L79u2Ix+P41a9+hb59+8LtdqNPnz6IxWLo06ePUryBrvcRCoVQUFCAaDSKq6++Gq2traqEzP79+xEKhXD77bdnlTgJBALYtGkTmpqaMHr0aGzduhUnnXQSvvnNb+Lvf/87Tj31VDidTmzevBmXXXaZQrKo2NpsNgQCAaVA6MoC0QKdUJxMJuH1elFfX4+amhrlYkulUkqZJfeDSA4PY/MBfijhwa272AAo/lMmk0FzczNWrFgBh8OBvXv3oq2tDbt27VIZ6KmosKQGEQsaKTQgyCckb4jzkPOGyGzsYGkcrknytiwWC1paWjBs2DCMHTsWK1euRGdnJx544AH89a9/xVVXXYVAIIDa2lrVBz6bBuK1116rDLdvf/vbuO222zBx4kRccMEFcLvdKkCFc4/rhkou12IikcC+ffswePDgrDXp9/tV8AWVQvaVxqTFYlGk7f379yv0j+i2xdJVD/DMM8/Exx9/jGAwqEjf+rsmcR8AZs2ahXHjxuGee+4B0I2kUoECuowjKtGf10twXP6/k2OuDOli5ifksq5y+cCPpZB8l5eXpw7/s846C4lEApdddhkA4Nprr0VzczNee+01RKNR7Nu3D7t27YKIKNIsF4DOc+kNWVDfWPm7GUXrrfRkrZoVDnObdMWIYlYOepIjaV9vv9vT93L93axw6nNMt4TN9znUPNMt7cOJmcCqo1O97UOu75gPXPM7OhacBCJx4XAYAwcOhNPpxOuvv45p06bh1FNPxeuvv45du3Zh9+7dKsLx9ddfxyeffILbb78d/fr1QyKRwPz585FMJvHrX/8aH3zwAZqbmxEOh1FbW4vCwkK0tbWpWnF0i9rtdpXA8tNPP8WwYcPUYUPXTSKRQE1NjSrDAXQr7O3t7WhoaMDOnTuzIs8cDgfq6+sxYMAAFcECQKFY69atU4WFmR+HPJKSkhLlRgXwGaSiN6J/l4esrgQUFxdj9OjRmDx5MvLz87F582aMGjUK+fn5KC4uRkNDgyrSTJcQE6iGw+EsRFGfJ3SvEy3av3+/UjxZcNrv92PHjh249NJLkZeXh0gkgsrKSmzZsgUjRoxAfn4+du7cCafTiRtvvBEPPfQQJkyYgGAwCKvVqhSFzZs3Y+XKlRg1ahT+9Kc/oaqqSiUpPfvss+F2u3Hfffehf//+uOGGG9De3o7t27ejqakJwWAQbrdbISrhcFgla/R6vZg+fTqqqqpQVlaGvLw81XcaoQCUQqSj0HruNgAKUYvFYli6dCmmTJmCzZs345JLLkEwGMTGjRtx7rnnqnUwZcoUvP3220gmk2hra8OLL76IG264Afn5+bjzzjsxc+ZMlROLSKQepXZcEfrqyZfiJvt3hgqpxPB/u92OKVOm4NVXX8UJJ5yAcDiMmTNnorq6Glu2bMHQoUOxe/duTJkyBdXV1SqigIRfnTt0JP3O9d1cSEqu7/T0OduTS+HKda0OUesE40O1tyceQ67vmNuRS1k8HBJ1qLbwXrn62dPvuZDI3oy7uX3mw6g3ynCud2O+76HebW/beCihFU9FnhGBFosFu3btQjKZxM6dO/Hee+9h7NixmDhxIvx+PxwOByZMmACbzYZJkyahT58+SCQSiEajuOaaa5BOp/HPf/4Tffr0QSQSwQsvvIAf/vCHiEQiKvkkEVUispMnT8YHH3yAxsZGPP/88zj33HPxX//1X5g/fz7uu+8+OBwOXHXVVapIKDNQu91ujBgxAqeccgqqqqqyiPEkSjPakehIQUEBSktLMWzYMHzjG9+AYRgK6aBiQCMH6K7vlesd9Va4LxCpsVgs2LFjB7Zt24alS5cilUph06ZNWLNmjeKubdiwARdccAGGDh2q3ld7ezuKi4uz3LREgWIHK93TdVVXVwe/34/m5mYAUFFgTqcTRUVFKrCCyBPv1adPH7hcLvz5z39WqAqjT+k+Thws6hqJRHDLLbfA6/XinHPOUZ8FAgF4PB4kEgl885vfVIRvj8eDIUOGZLkuGdLPd5dIJNDe3o5+/fqpPjIggVw9fpdKTlFRkUJN8/Pz4fF44HQ6EQgEshTkp556Cn/84x8Ri8UwZ84c9OvXD+Xl5XjhhRdU8MIvfvELLFq0CCKC999/H2PGjMGMGTPwy1/+EjU1Nbj88stx+umnq6LQepSeHkF4XL468qUgQ//OChFddrTw6+vrcc8996C2thbV1dW48MILMXPmTKRSKTz11FMYO3YsVqxYgVWrVmHChAmoqqoC0J2DhX7vo8Ft0vlEbGuu9uvf1/+W60DN9TMX75G4I3vjojkcOnI03Dy5lA7zfDtUu3qDGh1K9L6Ykc9Dtbmn+xzpcz6P8qgL+SuGYSg0obKyErFYDKWlpaipqYHX68Xll18Oj8eD+++/H+PGjUNVVRVCoRCef/55zJkzR0W4Ec0BoKJEBw0ahAEDBigSeX5+Pjo6OlRgAFMFDBo0SPExLr74Ypx66qlYuHAh4vE4ampqAEDxewzDUK63RCKBHTt2KCVOJ+g7nU7s2rULw4YNw8iRI7Pc2SJd5W6o+JN3Ru4dieQkBJsPt94qy7m4kXxvRUVFOOOMMzB27FgYhoGmpiZUVVWhtLRUITPsM1E0m62rcLSe9VgnquvPHjRoEBKJBEaMGAEAWe4yppfQlbxQKKQiFt9//31cffXV2LJlC0444QScffbZmDt3Lh566CEEg0Hk5+fDZrNh4MCB2L59OxYvXoyqqirs378flZWVSKfTqqDyf/3XfylXJF3XBQUFWcops8Uz1J8lgNjv0tJSldIC6FZA6No0DCMLqdm7d6/K0QV0I3OPPfYYbrzxRhWkwoCJadOm4cYbb8SFF16I/fv3Y/To0Ugmkxg+fDj69++PgQMHoqOjA3fffTeCwaAqE5Wfn6+iGXUKAtfWcflqyJfqJvs8cqhD7WiJHsLudrtx77334sQTT8TmzZuxZMkSjB8/HoZhYMyYMbj99tsxZcoUfPe738Unn3wCj8ejDlCdFKlzDI5UcrmtDvdd88+9+d3890O50v5d5UiUl0MplT0hXb1FpnQl5XButiN9hk4u7cnF+XmFbgW6PZguoaCgAAMGDEB9fT1qa2vRt29f7N69G7FYDAMHDkRTU5OK4COxnooOD4R9+/appIbTp09HMplUkYDl5eWqb3w+uSSsnUeEBugi6zc3N6sUEuQEUfr164eLLroIVVVVWYkRfT4fli5dqlCQWCymFAtyiAAoJYrzgJXQd+/ererc8RD/vOPMw5GRVCKioufIg2F0V0lJiSpd09DQgCFDhigu0/bt27Fx40bcdNNNWbwZkrNjsRi8Xi8KCgoUMZ2EZI4xOUc6PzEcDsPhcCAcDmPXrl1wOp247LLLsGrVKqxevRpnnHEGYrEYFixYgMLCQmQyGfh8PpVqIxgM4qqrrlL5i9LpNBobGzF37lylKDMpqmEYKtEhhUqQPmYMaGDtsN///veYPHkyTjvtNDXnCgoKVA09KkodHR0YOHAgWltblcsuHA4r5NDn82Xx/JjMs7CwEO+//z4AqDk2bNgwbNiwAcuWLcO4cePw0ksv4dprr1UuO4vFgtLS0qxAhH9nAOC45JZ/e2WIcqwUIR4u3MgdDgd8Ph8eeeQRfP3rX8f555+PTCaDnTt3YsmSJSgvL4fD4VBZhocNG6Z88YSPSdI7kvDKY+ljzoWemJVMM9pwJO05nFuqp++Z26G35/NIrj7p/e6JnH8oF2VvnsmDTnf/fZHxO9r3P5TwUGauK7pnmFsnHA7jk08+wb59+zB69GgMHToUgwYNQlVVlXK3MHKP/B0SgAcNGqTq6zU2NmLp0qUqB5Pf71eZjAsLC1Wiw4qKCnV9a2srQqEQPv30U1RXV6OjowNtbW0oLi5WByAA5eIJBoMYMGCAWsuMkiRiC0AlPXQ4HIhEIqruIUWPtPT7/di8eTNGjBihUCN97Hubb0ifi4xQS6fTKjz95JNPVon9MpkMqqqqUFJSopAHJjfle1q0aBEefPBBTJkyRdUkJAGZkaTsJ5VVwzAUx8dmsynScCAQgN1ux4EDBzB48GClaLpcLpx33nloa2vD2LFjsX79elRUVGDcuHHYs2cPGhoasnhVnZ2dKC0tVW4jke7UGpFIBDabTbnUGKFKNx+5WiTicy5SMTKMrsSJra2tePfdd9GnTx8MGDAAffv2VRQFpr9gLrH58+fj9ttvVwbpJZdcgtWrV+Oyyy6DzWbDggULMGXKFABQSWVdLhfOP/98TJ48GeFwWCFSwWAQjz76KC688EKk02m88847Kt8VkSxyy3QO47Hc04/L0ZcvRRk61MFyuI39WE8oIji0kmKxGNra2jBjxgwkEgksW7Ysy2dsGAb+8Y9/4NFHH0WfPn1Utl2mpddzfnxedOVwfB2z5BrD3hyYvUUkDie9fUdHwy1mlsO5pg6Fdh0Ndx2V31z37+31vb3/sVgLPCwYshwMBlFVVaUU+VAohFAohJtuugnhcBg7duzA4sWLFYGXGbSpDBmGgQULFmDAgAF45pln8MILLyCZTOLEE0/EkCFDVLj8/Pnz4XQ6cdFFF6ks0oz4mjJlCiwWC8rKyhAKheD1enHqqadi1KhRuOuuu3DhhRdiypQpKrqK+cjWrl2Lf/3rX0oZYmb0xsZGDBkyRJW3YS6v1tZWPP/88/jd736nsp4TVbHb7XA4HBg0aJBy5RBBofRGYSaxVw//5riy+HNRUZEirxcXFyMQCKCurg5r167F+vXrcdFFFwHoSsjqcrlw4403qmLInP+MhtL3on379mHTpk2oq6uDYXRFizqdTvj9fkQiEfTt2zcroSez0VssFpUA1OPxIBKJYNSoUWhra8PChQsRjUZRVlam0B9yipYtW6bydyWTSZUMlfuqrqRx/MjVJJ+ICCWROuY/c7vdcLvduPXWW3H22Wejb9++yk3Ga3VS/fXXX48bb7xRpaewWq244IIL1DtjAVq6QKnIXHnllbjiiisUUkli9OTJk1Vupt27d6siwby3YXSXnDqS+XFc/n3kmNcmo1+WEz9XuLnZwurJ4tJrPAGfz0Jmrhs910eu54ZCIQWlVlRUqCrHAJTV2NDQgFNOOaVXzzWjEHrkmR6eCWTnMTHnGtLbq2eYBboPS3No56FQH7MLRn9GT5ylnjhRev4Pug11MjbvrbeBm6R5DNh3HWUzu570+/F3jhVDxHtqm1l4r1xjb75Gry+ljx//5/X6fGL0i+7SMKNX+vf1uW7OzWJ+3+ZaekQCzBtzrvmXC9XTQ4t5eDEf1eLFizFt2jQEAgE4nU4sXboUp59+uuJ3sF/MbZWXl4cDBw6goaEBgUBA5adxu93weDwYPny4UoSsVivmzZuHadOmwTAMtLa2KtcJw+gZWUVEie6fZcuWKfIu5xHzvvh8PoiIcmUwOSfD//XoLj3/mcViycoIzyAJ3j/Xusq1vvl5rn+8F/k7VE7oKty2bRtOPvlktT58Ph8aGhowbNgwFbyhP9Mc+q8jo1y3fJ96slbmStNdmUxCStSHe/j69etx5plnQqS7tmIoFMKqVasUpYDIXCaTQUNDA6qrq1WOL6YK0FNi6FndueapYDDHUnt7qKACgwAAIABJREFUO9LptFLE9P2Ic5bC63Xejk645u+6AqM/n7/3hG5TeLbp70D/rr73Ha9N9u9dm+yYK0O6iAii0SiKiopUkc2WlhbU19dj/PjxKhzSarVi4cKFmDp1qir8SAifUR5m105vxawM6ZFfZleSfuix/frzjqQkSE+TUVdC9NwWXq8XFosFbrc7q8QDAEVWZWZmbojcrHkI8X78me01jO5aRfThMwqF4xIIBJRlHo/HUV5ersaDbhRdmaMFpRea1BWf+vp6VFdXKzi5o6MDVVVVMAxDpbgn2kD4nIvHPF783TAMdXgwUoRlRdhHunroyrRYuoo2MtSWRRc5RlS4SKBlEjzyY3hw6hudWXnngW8YRpZyRmJnR0cHPB4P2traUF5ennUteR3kh/CgovWciy/D67hGjmT+HWq+cj3oBo3+fvjcXMp6rmSOudyV+mecoxz3XOhoTy5FKtW5REdrzYoC32Eu1y3HXt8DejLUeqMM6e02/87+mosRmw1A83o4nGtbb6/5mbqxoT+H+4t+T/196kVbgW6lIpPJfMagAbpLWOj3MRs3PSn6evup9PS05/KdmhHfXEpOT2OoX9fTmJqVB/255nl0XBn66ihDXwpLlhadYXRnS7bb7crS8Xq92LJli8r1s3jxYmzduhWpVEplFOXCo/9fz7b7ReRQmr9u/TNfBdC9uR6N2mhcoDzEuYDKysrgdrsRCAQUTAxAkfyA7vwaPEB5IDJUmaHOfA4XJXkLhHpZV4y+eavVqp7tcDhQXl6O9vZ2NVYkNPLejKigq4QEVfarsbER/fv3BwBVhZ4QfUtLizpcM5mMer8ioqqn64V6+Y8oHYsx0jK02+3wer2qbe3t7SgoKMgq6EoFsaCgAH379oVIV50iPVdJIpFQSojNZkNbW1uWskjkgBE9LN7L6vEioizgeDwOp9OJ5uZmiHSVQ4jFYoqvQmWXHJiCggJVeJeWNC1toEv5ZAQMlWY9QSbnJ7/fG9GtWyA7ypLzzDC6uDa8v74GzGHn+sHDA9d8WJktb0aVAdlhyVwT5gOHBwv5Jvo1+pzR3VS8hvfIlTdIf4auCOnX6Yr54SSXAmfuB5VqvkeOn15uQi/Aax67wx3a5mcCny0STdHz5ZgPTD1Xk45ocg8geqS/C71uHp9vVhbZNnMbOT68hgipHpGn34MKr34PXQnWv6e3J9f49HS+5Gpnru8ebcXiuBxbOebKkJ5VlIgMD4jly5fjzTffRFtbG5577jm8/vrr2Lt3L+x2OyZOnIj/+7//QyaTUfcIBAIAsiszHy3RFxIPTC5sWvj6QgY+ewB8HuGhXVRUpIiA7OcZZ5yBqqoqVFZW4vHHH4fT6VR1qwoKCvDggw+qaBE9rJMbeGFhoap4z7bG43FVG2r27NlK0aqtrVWcgk2bNsFisaCkpAShUAhvvvkmampqsG7dOrS3t6v6SkRXiFBR0XU6nSguLlbWer9+/ZDJZFRdLyo7JSUlqjhiMBhUJEtWrtfdRDqKxjBnzgHdQn366adxzTXXoLCwEHl5eVizZo1y9fBQHDlyJO655x61oX3wwQcq/T4t9NmzZ6OgoABPPfUU8vPzVcQM5wqFaATn+K5du2AYBiorK2G1WlWB0OXLl8PlcmUpKHr1dJZC4Ltktl6/36++z7FmtE4mk4HH40Emk0FTU1MW7K/Xi+qtmBUi9lVH6PTDkegb+88DXXdJmlEUM1rC98L7UCEk50fPg8R5o7uyRLoLy+rt5KGpKy16X3SkSFeyDzUuupX7eVDpXEi5/j/byT6zn3pGeB151+9jVg5yKWDmPprbY1bu2A6OMdtABJ/7ja6s8Xd9LrDNudz6h0Mn+Y6IcptRGP1vua7P1U/zZ4f6l+s68+e5UMXj8tWTY64M0fpgNEYmk1FW9sSJE1FYWIhJkybhkUcewamnnort27ejf//+GDp0KMrLy3Hfffdh4cKFAKCIgTx4j5ZCZJ7AunWRC/YEoFxRX1T0qvHkM5BI+tFHH+GOO+7A/PnzcdNNN2Hv3r0q70Z9fT22bNmCBQsWZCkP5GXo0DiVDKBrDFmZ+7//+7/x7LPP4rHHHsP27duRSqUwb948OJ1OdHZ2Yvny5chkMpg0aRJuv/12ZDIZVFRUKOU0HA7DYrHA4XCgtbUVhmEgEokgk8moRG5UZDo6OtRmTmucbqpYLAaHw4FgMIj169crEiUVHvPGB3SHOXPTZZmBZcuWYfHixWhoaFCIS0tLi9pYg8Eg3nnnHZxwwgnIZDK4/PLL8dhjj6m+RKNRNDU14d5778XTTz+Nm2++Wbn+qNCb3Q7pdFopNKeccgra29sRi8XQ3NyMWCyGuro6bNmyBTabTfGYmN9ERBQ/g1E+AFSFcOaOYdZfl8uFzs5OVXqCSFt1dbU6MACoKJsjkVwuJADK/aG7NnTkQhf9oOZhqKM6+mFI5Y33ERFFJgayuSNmMSMAugKmr1HdwOHfzKhOb5Qas/ulp3b15j78X5/Luf7Xn5FLEdf/lgv9yIWymEVHSMzzWue1AZ91N1H47thuPQpMv6f5fub+mEUfb6YsMfc1FxLUm3vr3znUv8N93/x39vW4fPXkmCtDhPqBLks4kUigb9++SKVSqujjXXfdhc2bN+Odd96BiKC1tRWbNm1COp3Gj370I1itVuzZsyeLV3AkfJ3eiNkqMsO5+kGcC6L9vEJiLQmwVBh0rksgEEBhYaFCT/Lz81FRUYFLL71UJT/Tq7ETFWEkBwDlbvT7/epgZ64Vh8OBdDoNr9eLRCKBAQMGwGaz4X//938V4qGHILOdOuGytLQ0C0FjgVWbzQav1wuPx6OsQ7/fD7/fr4qkMmHa+++/jw0bNiAejyuirJk7oh+eRAQymQwikQh27NiBH/zgB3jwwQfx9ttvw+l0YtiwYcp1ZrFYsGfPHgwZMkQluTvppJNUhAhDtF955RX8/Oc/V0gm85novAq68Hj4c5z0HC/MXbJ69WpceumlsFq7Kq7T2i8oKEA4HM5SCnhvZgZ2uVzYsWMHnE6nSpTHqCObzYbS0lKk02mEQiE1F8jhOhI+G9DzwaBn1801d6kImtESHmBmFENX2vQ5pSMMOn9LR4PM17Ad7Kse2aP3S3fL6NFzvZHeKBU9SS6kTW+T/j321XzI6kq/jrQcaQ6znlw75mfq46a3S0fUKLrCrL8XEujNz+LnucjJueRQ7yhXQsNDoZs9/X5cjgvwJShDulVmPsD27NmjMo32798fI0eOhM1mQ0dHBwzDwLnnnouGhgblpgC6E3GRx3C02qjzSczwKj/XLdVDwepHIrq1lEwms3g3drsdJSUl6jCuqalBLBbD/v370dbWhmXLliESicDv98Pj8aChoQHhcFgdUrTQWMzSYrHA5XIpTgvJxHfccYcK1W1ra0NrayuefvpprFixAkVFRdi2bRs6OzuxYcMGjBw5EjfeeCNCoRAaGxvx05/+FKNGjcKPfvQjdHZ24p577kFeXh6WL1+uChfedttt+P3vfw+Xy4WVK1eisLAQW7duVbydt956C6tWrcJVV12FO++8E3/4wx/g8/nUBqujQOQQ6egF3WCffvopTj/9dEycOBEvv/wyEokEhg4dCofDgdLSUlUYEwBOOukkNDU1oaSkBN/+9rfxyiuvqIrVTMzWv39/tLW1AYDiCwHd/C4dbdDJ7zU1Nap6e21tLVKpFMrLy+F0OuFyufDCCy/gnnvuwapVq1BSUoK8vDy8+OKLWLNmDUpKSvDzn/8c1157LZxOJxYuXIg33ngDNpsN69atQ3FxMXbs2IGpU6fCMAw8/vjjal663e6ssPIjlZ4O7uLi4qzIQK5pzl0qglwnNFio4Oj8Pt3KB7KRCbo/9bIM/Kwn9ENvt/4+zC4cfm5GhHK5jnpyhfTGjXKkot9HV3R00Q2z3t7vSNqXCxk3t4ljakaz2CY9qpMuX4pZ8TkSVO1QfdbnSE/vsTdyqGuP1I12XL668qVwhnQiMiMmrFYr5s+fj2AwiMbGRrz44ot48sknFVKQSCRw6623Yv/+/bBau9L2M+cEkG0NfhHRN0cz5Kq7ZnTLyGxpflHROSN60Vfm2QiFQkilUgpFOOGEE1BdXY1QKIQbbrhBkasfeOABLFy4EI2NjYp7Q9SCrhxuLoweq6iowCOPPIJIJIL9+/ejT58+qKqqwo9//GP4fD50dHTga1/7mqoxtWHDBhw4cAAbNmzAunXr8PWvfx3Lli1DR0cHli9fjlmzZqGgoACNjY2oq6vDpk2bsGDBAkyfPh1/+ctfMHfuXNTX1+P+++/Htm3bsGLFCjz44IM466yz8NJLL+Gxxx7DXXfdhT59+sBmsymkjHNGT9MQi8WUglNQUIB//etfihP04YcfoqWlBYFAQNVQKisrU0k1AaCqqgp79uzB9OnTMWvWLNTX12Pjxo2orKyEx+PBgQMH4PF4FOLCw5TzWXfB6CG8TU1NSuGsq6vDgQMHYBgGli1bhoKCAkyaNAkPPfQQzjnnHCSTSeXuHD16NBYtWoTVq1fjueeew/PPP48XX3wRl19+OR5++GEsX74cPp8PzzzzDG666SYkEgn89Kc/xdatW1USQiqLRxK5kuugB7otfCA7DFlHB/Tv6twtHanRUzWY1wzRP64DndCs80RyIRe8nu53XVGm6AcmlTC243AuklyKCcfriyILeht4z1z90xUMIDsCKpfCezg3T65n6Eql+dlUcvh3PZiFRpeuMJIErrdZv5+5zYfaQ80KCUVHFnvqd67+fx4F5kjdaMflqyvHXBkyR3HQJWSxWPCLX/wCV155JZxOJ6677jp4PB7s3bsX77zzjiqayBwWtED1+x4NZURf3Ho7+bOuIJkPAF3Mm7D5Xj2JHhJNAiKRHOZeycvLU7lOGCnm8/nw4osvIh6PK0WnpqYGHo8HVVVVKhkYXZRUjACo/CQAFMeH9Y4mTZoEw+jOE5Ofnw+73Y7GxkaMGDEChmGguroafr8fK1aswG233YYTTzwR//znP1FXV4d4PI5IJILRo0fD4/HA7XZjzJgxKC8vx9ChQ1FfXw+LxYJly5ZhyJAh+MY3voH169ejublZuaTIj6GSyHbrEUJMnkflaPfu3XjuuefQr18/uFwuxGIxbNiwQbkVCwsLFdemoqICwWAQ0WgUFRUVSKfTeOSRR/Dhhx9iwYIFOOecc5BIJFBVVaVCySORSBbKSSK0zlXJy8tDMpmE2+1GLBbD1q1b4Xa7MWPGDKRSKTidTsRiMfTt21cFBjz77LM4+eSTUVZWphTfiRMnKgRlwIABqKmpwdixYwEApaWleOqpp3DVVVepKLxgMKjyKun1tXqDJFB05EU/qPUoNrpqzIiMWVnRP9Pfm34tESOiTQCyXJC8h06g5WdmlEFX8vVAB7Mhw+dyfudqny65IrZ6cv0caly5nvl98uDMCDTHQieUs996OgXdODC3OVe/ciHoZkWP7dOv0RU1/TM+l3u7/hnfAzmQ/Bvfm1n50+eDLmY0ke+MCho/0+eKOeLXvK/rz9eDX+LxeNac5rNzKW/677kUuyM9k/T3R6oD/67PWz3YwvxsM+Jpvu+hhO/drGDr15vXkP65/r/ZSOltG/5d5Etxk5ktsWg0CsMw0NbWhjVr1kBEsHHjRhQUFGDo0KEYO3asiqoqLi7OCs082vAkF1cmk1EoQyQSUSTkWCyGzs5OAF2RX1w4DL3Ww10pVIx6cxhxw6Cyl0qlFGk2k+nKu8NDwuv1Ij8/X4W8M6SYB+vPf/5zTJ48WY2xw+FQ1jIVUB3m9vl8MIyu7LU+nw+FhYXwer0qa7CIKE6Q2+1W+XvC4TBKS0tRWVmJ3/zmN+js7ISI4Prrr1dIFFMpAF2k7VAohEAggPLycqRSKZx++uk4cOAAYrEYotEoqqqqEAgE0NnZqTZXKik7duxQofvkTYmIimLz+XyYP38+mpubsX//fogIFi1ahCeffFIleuNmyU2xqKhIuQ0tFgtGjx6Na6+9FldccQXi8Tjcbjfa2trUnM3Ly8Nbb72FOXPmZCF3FosF4XAYiURClRoIBoMwDAPDhg1DQ0ODmhOJREJlCk6n07jpppsUOrV161ZVBoJKlc1mQ3l5OTKZDFpbW1FaWopYLIbRo0fjzTffRDgcRjgcxpgxY9S6IFFeR6oOJTrJmcLDy0zaZb9Z34ucNL3kA+/V0tKiDm2zUhuNRpX7k6UXREQR3Vn4kgddR0eHupYuQCKfbFc4HAbQldOGBH4z0TYajSo0g/fTEWaOQSwWU/MlmUyqNBXcH450/6Gxw3ab+WEcb3Kl6Cpkdm/uMxaLRe1FnCO68pFOpxWCyX2N3Er2m3sT1xmNK8MwlAKjp3nQU2joKTO4Pql0MAs5x9GslOkue6AryWQqlVLPoXHLdaJzAZPJJEKhkNp/uIZZeoP7Hzl7DIbgPYPBYNZezH6yLURVOYf4P9vFNjLtCNttNsjNBkVvlAHdGGf+PT7PrPTrShrnMt8Bx82slB5OdKVPV3C5hnRklr8zaINzAchWRqlIH4kx9m8hsVhMvui/mTNnysknnyyZTEZERDKZjABQP/P/eDwuIiLJZFKSyaQsXLhQ3nzzTbn00kslFovJH//4R1myZInMnj1b5s2bJzfccIO88MILMm/ePEmlUpJMJrPu+XnEMAxJpVIiIpJKpSSdTme1MRaLSTqdFhGRpqYmSSQSIiISCAQkk8lIJpORZDKpvpNOpyWdTks4HFb9o/Ba8zjo4xOLxSQSiajPwuGwJBIJicViMmXKFCkvL5eysjL53e9+J8XFxVJSUiLl5eUSiUTE7/fL/v37JZ1OSyQSkQceeEAWLFgggUBAREQikYjqq4hIZ2enan99fb08/fTTUlNTI1arVVwulwAQm80mCxYsEBGRyy+/XCZMmCDPPvus2O12ASCPP/64ABCn0ylbt26VG264QV27dOlSmTlzptTU1AgASSaTAkAsFov87ne/E7vdLhaLRZ5//nl57bXX1H0uuOACCYfDsnr1arFarfL4449LZ2enfPTRRzJ58mT59a9/Lbt371bjHQwGJRgMSjKZlEQiIffdd58UFxfLT37yE0mn09LS0iJXXHGFVFdXCwCpr68XwzDEZrNJUVGRvPfeeyIiUlBQIADk+9//voiI3HrrrdLU1CR///vfxWazidvtltmzZ4vP55NgMCgPPvigFBQUyIYNG7LedSwWExGRUCgkq1evFo/HIwAEgASDQdm6datkMhkpLi4WAPKjH/1IIpGI/OxnPxObzSa/+MUvxG63y1tvvSVFRUViGIacd955YrFYxGKxyKRJkyQ/P18AyNq1a+W9996T6667TgDI6NGj5aOPPsqaY+a5d6j5Z15LyWRSMpmMBINBNYfi8bhEIhHJZDISCAQkHA5nXZNOp9U8SyaT4vP51M+8XyqVkkgkIul0WpLJpMTjcfH7/Wpdcz1xfnJtiohEo1FJpVKSSCQkEomovvHelGg0qn4OBAKqXfxOIpFQ18RiMXVPfsZ+hUIhMQvHTf+d7TvU+OrC9nM82EfuayIi8XhcOjs7s94fxysej0s6nZbOzk41xsFgULUjkUiI3++XWCwmHR0dWc8Nh8NZ7Y1Go+qefId8ZiQSUWPJvYVty2Qy0tnZKalU6jNjyHen99Xn80koFMpaL7yPiKh5Ew6Hxe/3Z40Fn6u3PZVKSTAYVHMiFApJU1PTZ/rQ2dkp0WhUQqGQZDIZSSQSauzYvlgsJvF4XJLJpJrvyWRS9T2ZTEo4HJa2tjbJZDISjUbVWs9kMqq95nNEnwf6WWMYxmfmhPk6rjURkba2tqx3y/cvIuL3+9V75Zw2r+XenD/6dTzL4vG4xGIx1V+/36/u4/f71buMRCISCoXUmJifpa89/Rlsm9VqzdnuXPLAAw/IiBEjVNuOxb8vJQM1NUVqncFgEA6HA42NjejTpw+uv/56PPXUU/jDH/6AU045BY2NjTjxxBOxY8cOWCxdCfomTZqkEBJCyZ9HCEHrOWWAbKg/GAyq8HZGEBGRKSkpUdwdIiAMB2af6frShffnmJg5R3qkkp5FORAIKAKuHrlFl5nValXlDP70pz+htrYWEyZMUFWl/X4/SktLAUBlVdaz6nZ0dCi0glY33WjMlMywfcMw4PV6UVZWpvqTyWTQ2dmJkpIS+P1+9VwAKow8kUjA5/OhsrJSuZsKCwtVdXSbzQa/3w+3243Ozk6FBPp8PixfvhxjxoyBx+OB1+uFYXRV9GYeHbatra0NHo8ny0qNxWKq70B3wsq8vDy0trYqUj7HUZ8D6XRaoT1Es7xeL55++mlFEqelpOdUAoDm5mZUVVVllQRJJpOIRCIqEy+f2d7ejoqKCoU+FBUVqQzehmFk3Zdj7Xa70dHRARFRhTGZFZjjzXdpnt89zT8KLWwW8mQf+DvbE4lEUFBQgHg8joKCgiyeEtcEoyE5BtFoVLnJgW4X+r59+zBw4ECFEgUCAZSWlqoq8plMRiUFBbosdFZi515Ct2ooFILT6VRupVgsprIp624o3pttp+Vtzv5MRIWWLp9rlp7Gl/cimsF20KouKChQGd259lOpFIqLixEKhdDc3IwhQ4ao8eO8Z04vojttbW3o27dvVpv0chucP8lkEuFwGGVlZQCgyn4Q9WPgBhEkojp8NzofKJPpSrnA+l/cH0pLSxEKhbIQfQCqqClRMCLSxcXFak4Q7dL3aWZvZ+HaoqIi1Q+3262+pyNTTFSqjwXRIp3bphf1ZTqKvLw8NDU1wePxqHOL857vlyiKGSk084m4BvW5lWu9sU16QAHXNMeruLhYzTXON/05PGe5V/dmfvK9mykAeqUCVjtIp9NqnjY1NamEtYZhwOfzIRKJoE+fPp/J5q+74fS19f/LDNR6R0VEuTmqq6ths9lw7bXXorCwEOeffz5OO+00jBkzBiNHjsQ111yDM888EyNGjMiZkv5oib7w/X6/qsQ9f/58BZmKiOKOFBYWqnIT3Eii0WhWPSYgd+inWah8cIzi8TisViu8Xq8ql8FSGHl5eXC73ao2Gg9THgY/+MEPcO6552aVxSgrK1OTmhsOIWYqWVarVSl7XLiRSCSrAnUmk8G+ffvUJmoYBhoaGmCxWNQmQiUtPz9fHZjcsCsrK1XoOnMUORwOxX9iniCXy4VQKKSSO9bW1irOSllZmSriyAObY8dM1BzHwsJCVeJj165d6v0xlxMVwKamJuUWpfuTNeny8vKU8tLZ2Yn169fj5z//uVKCqQjRZUDXQFVVFXw+n1JiDhw4gGQyiZKSEsXvERH4/X6UlZWpAqIs+UFFkdmsGY5PPlJbWxtcLhfcbjei0ShaW1tVdCUPKF0ROpzo/Aq6jOi6ys/Px/79+5Xrkoks9+zZk8XpYK6rdLorGee7776LpqYmFBUVIRAIZCUXpQJPqaqqQiwWU65cKnVNTU2fcV2zjVQqyI1LpVL49NNPFW8qHo9jxYoValNm/+SgW48Z2Ldu3Yr169crY4QuFa7DgoICtd5Zq4uHUW/dIHyu7j7ROTHbtm1DXV2dog/U1dWp64cMGYJAIIBwOKx4fQCwZs0aNDc3Y8OGDairq4PL5cKePXuwY8cONDc3A+hOUcB/TPvA3F4sjUT3GvlmQJdBuHnzZmXcbNu2DR9//LFKAirSnTJFzxtWXl6Ojo4O5U7huli7dq3KXF9QUKCSr5aVlWUplyTc8zqu7UQiAZfLpVxJeXl5+PjjjxGPx1XaDBaCpTJMFx/nCt2yzAPGtaKXz+FByyLcIqKMtkwmg7q6OoRCIaWI8746t7Q3XDKKzqvSx/Htt99W+wSV42AwiHA4jI0bN6ox09cFFUDdXX040QnyVIzsdrtaY8lkEnPnzlXKLlOzcD/nOi4tLUV1dbVShKjQfpXkmFet1/MB0TfNwzoSiSAajWLixImwWq049dRTAQCVlZVqMz/xxBOzokT0sFvdkv+8oiMyDE+OxWIIBALYvXs3JkyYoL5rtVrx+uuvIxKJYPLkyaiqqkI8HkdRUZE6pOm/NYcHH0p05YmTmXXBeGhT8vPzsXPnTgwePFiNKfkQeXl5sNvtKkuxnsqfi5wWvp7hl1a10+lUliERHCJR6XQaAwcOVBaWiKBfv35qQ21qakJVVZVCanSLiAgKkyuGQiG43W5l8acOZt6mFBcXw+FwIJVKKfRGRBCJRLJS/uuVuh0Oh3o2kS8qG4MHD1bVvMkFY9SevunpiAp5MUQPnE4nJk6cCL/fD5fLBTlIcOd74896lnWLxYJQKIR+/fqp3FgcYz1/kcvlUhFrtMrZRhFRiTKZi8rj8ShOjM1my0o7wfVwJIoQNy1dKaIiZxgGXnrpJVx99dXo06cP7HY73nnnHUyZMiVL4WIGdb0qe0dHB2w2G1auXIn29naFprW3t8PtduOaa65BZWWlmm+LFy/GyJEjFXF97ty5GDNmDPr3749169bh0ksvVWNMfp2OLs2bNw8jR46EiKChoQGvvvoq+vbtqyx/WuAdHR3KqmXGcABoa2vD0qVLMWjQIDQ0NKBfv34YOXKkOqh4WOnW+5EK0WYqcY2NjVi7di2mTZum5uTatWthGAaGDh2KYDColOh4PA6Hw4F33nkHPp8PZ5xxBq677jrcdNNN2L59O2w2G9asWYNRo0bh/PPPh91uV7mtqCCsWbMGlZWV6NevnwpOSaVS6OjoUDX6PvzwQ7jdbsyfPx+nnXaaSpVx1llnqcznRDlSqRTq6+uxfv16eDwedHZ24rnnnsOMGTNQV1eHK6+8Evn5+Zg/fz5cLheqq6thGAbWrVuHWbNmYdy4cbBYLOjo6IDL5VL7QTAYRCwWw9SpU3HCCScopNFms6k9btSoUfjVr36FBx54AP+PvTePj7I818evmSSTzL5l3xOysMgWSEA2UQQElEVF0VYtqFUUPW1PT/0EPaP1AAAgAElEQVSc2sXaRU+P59Tao6dVrNpKXdAeFAUEVJQ1kLDIEkJIyL5OMvtk9vf7R3rfPDNOFjZbf78+nw8fMsk77/u8z3o/133d1w2ADZT4+HhGcWgOHT9+HLt27cIDDzyA3bt3o6SkBPn5+WzoiihYTU0N7HY7G1nnzp2DwWDAwYMHkZKSghUrVqCkpARarTYC2YiWDBiJMULGcbSUxIEDB5CZmYkTJ05wux45cgRNTU2MSJWVlbExS88iQ+hCIq3JgIuWKpDL5WhpacHZs2dx4sQJ1mtramqC1WrF/v37UVFRgVWrVsFkMsFmszHvkQypy6kFeKXLFa+pmJQvMTHxS64eGqyU4ZgsU9pIyMggiPVK1A+IzOiclJTE/ywWC1JTU+F2u/HXv/4V+fn5yMvLQ2ZmJgBEwLt0shLD/4fblKJhW3IX9fT0IDU1lY1AQnZcLheKi4t588zIyODNQXRv0IZOmblpASeXBU1AcicR2ZraQKfToa+vDzqdjkmWPp+Ps1eTEUR9YjAYOGkqEUJp0up0OkZG6FoifHo8HhiNRvT393MfEyJBix5B2CJMTOgS3Z+K3W6HwWCAxWKB0WiExWKBQqHgZxPxtLu7G2azGS6Xi9tEdIVSG8nlcnYJiWHlSqWS60tuRWq7UCiElJQU2Gw2TmhLY5zagdx6fr+fIWcy9mgcUUZ1ceMXUT7RvdLa2gq9Xs8LNC1Iw23Y0Yt3OBzmkzcJOZpMJuTk5MDpdCIYDKKpqQl2ux0dHR3sShVPhe3t7UxsV6lUWLFiBc9zMhbJlSYiRhUVFVi3bh3+/Oc/48yZM2hvb8fs2bPR19eHffv2YdGiRZAkifvL4XDw2uByuVBRUcEuSkIUXC4XHA4Hzp49i2nTprGcBABG1MiAdrlcsNlsMJvNaGlpiXBNXGyJdunT+BBFFOPj41FdXY1XX30VJpMJ77zzDsLhMI4dO4Zt27Zh9erVmDt3LgBgz549cLvdWLJkCQAwwd5gMMBqtaK0tJQRwnA4DIvFgiNHjgAYMPb279+PWbNmwW63IyEhgYMj+vr6MHPmTCQnJ6O6uhqzZ89GKBRCY2MjsrOzYbFYMHHiRD540XsoFArk5eVh27ZtMJvN0Ol0WLJkCWbMmIG9e/eitbUVp0+fxrJly1BUVMTuH5PJhLKyMqxatQp6vR7btm3DqFGjUFxcjLa2NlRVVeHUqVNQq9VsaNvtdnzwwQeM2nZ3d8NiseCtt97CqVOnkJmZidraWtxyyy2YPXt2BDqk1+s5Rc6pU6dQWloKnU7HpGPqD4vFwppu5Kpta2vDzTffjOXLl0dEhYrBLaKBLCKmw7l0RDcS7QMkcZKcnIy33noLEyZMQGFhIbxeL375y1/C4XBw3QiVEj0ndCiXpOGFOcU9itxXZKDJZANyIHfddRdeeuklzJs3D4FAAI2NjfjWt76FNWvW8HeDf8tqIN5TzJf4dShfidkmWr6iWGJvby/MZjO7FwgdIPeAaGlH+6tFX/jlqJtoTbe2tkKSJBiNRiQlJWHz5s1obGzEtddei7y8PDY8gPNuLfHESAvgSE7nNGBpIhgMBkYsrFYrNBpNRN4njUbD0S7kWqK/kzFC95XJZHC5XKzwTBtR4G+Jc+nkSIKEJGFA/SFygwKBAIxGI/cZbWwulwtKpRJKpTLC903RbJSMl06UZPSq1Wre2Aj1EIUNaUKSa4AmFbljaJGUyWTo7e3lOuj1ejQ2NiI/Px8AkJyczKe3vr4+FnqkXGOUeJROunq9nscXLfwEzZN7rbe3l3OOiW1NxhEpTxsMBq53d3c3MjMz2VCkrPUpKSlISUkBMDD+yY1AGw0tUMS1EPkHZLAajUa+N4AI3stwRYTUCWmiedXc3Ix3330XOp0O69evx549e3D//fejoqICiYmJaG5uxvHjx5GXl8e51Do7O1FVVYX3338fo0ePxpEjR3DrrbciPz+f5y+N3f7+fiQmJsJut0OlUsFgMOCJJ57Ahg0bGKb/9a9/jczMTKjVarz55ps4d+4cZs6cidmzZ7Ohvnv3blRVVUGr1eLkyZMwGAwwm82YMGECOjs70dPTg3feeQdJSUnIyspCamoqmpqasG/fPpw4cQKhUAi1tbUs61BYWIi6ujp2VYscjcE4QyOZ50BkclQSN12yZAmmT5+O6667Dmq1GqdOncJdd92FhoYG3H777Xzq/+ijjyCXy7F48WI89dRT+OlPfwqbzYby8nJotVpYLBaWc6A5k5KSggkTJiAYDKKmpgY333wzxo0bh6qqKphMJhQWFvI6QQY5ud+CwSB2794NjUYDt9uNV155BYmJiejo6IDBYEBSUhJuvfVWXkeSk5Nhs9mQmZmJ9evXw2q14i9/+Qv6+vpQWFiIJ554Aq+//jq0Wi2cTifa2tpw4MABTJ48GdXV1QiFQkhLS0Nvby8fMMxmM48TnU6HVatWISEhAc899xx+8IMfMJ+mtrYW3/72t5lDBgxwy06fPo2pU6fC5XLh5MmTuOOOO6DT6XjuVlVVISsri1X3W1paUFdXh/b2dua77d+/nzlaxCUaM2YMJk+ezO4z6iPxADKS/YnmHdFHgsEgtm3bBp1Oh4SEBGRlZWHBggXQarWoqqqCXC6H0WjkQzN5W0S3LRlIIym03hIqTgiR2+1GIBDAhg0bsHbtWvh8PowbNw4mkwnd3d2cVYD2CxEVpvf+OhlCwFdkDBE6RJ1lMpkQDodhNBrZpUSbDXBe60G0OmmgRFvBl1pEIw0AbDYb0tPTeWL84Q9/wF133YUFCxawC4N4J+TeIfSGDJuLWSxpAAWDQXbzUPvQoCK3lkKhgEKhiHDxkdtIhEvp1CvWjd6ZFgNy38jlcjaaiBAubpLkqiEeDnEJCJURiXgA2IVFBG6n04nExEQ2JMndRLwAkWAavZgQL4gMTiK9EoJkNpu5HSVJQm5ubkR6CEJldDod9zOFfJMBTvUX0R0yDsg1SM8lg1Nst3A4HIG6kZFFhlhaWhp/hwxJMojIqCOOirioicRW6j+RiEkGK8H81G4XMgbpPYjYS8gmGeZr165Fa2sr+vv7cebMGU6E63a7UVdXB61Wy+2Ym5uL5ORkdkXQ6XL//v1MgCVXbzAYxNNPP80nynA4jMzMTFitVlitViQnJ+M73/kO+vv78fLLL+PWW2/lcUjkdhojY8eOxS233ILNmzczl2358uXo7++HWq3G/v37kZGRgdTUVDidTuTl5cFsNqOurg4lJSVYtWoVzp49izfffJNP1mQY0twRjf2RFpEITH1Dbi+bzYaqqiqsXbsWLS0t+MUvfoHJkydDq9XivffeQ21tLQoLC3HHHXfA7XZj4cKFkCQJH330ESoqKvjws3//frS2tiIvLw/19fUYM2YMj3lKlGy1WlFbW4sHH3yQXbzHjx/HmjVrIgIk1Go1CgoKMGXKFLS0tGDevHl46aWX8LOf/QxPPvkkHn30UWzfvp3d2MTVs9ls6OjoQFNTE1JSUvCNb3wDiYmJeP7557FmzRro9Xo8+OCDzCPMyMhAYWEh8/M0Gg0KCgrw6aefIi0tjd0tTqeTD8ZqtZoPVjk5Odi8eTOWLl2Kzz//HAsWLEBcXBz27NmDefPmARhwt3/xxReYOnUqAoEAUlNTmX9GgSSVlZUoKSlBeno6EhMTMWnSJBgMBmzatIk5SsCA4arX61FQUIDrr78eJpOJD4PEgxPXq5HuAyKpOBwOo729HTt37sTdd98NYMD96/P52E3W0NCAhIQEnD17FtOnT4+QVokO9b8QGgntI+Ie8fbbbyMvLw9dXV0oKipCTU0NsrOzoVar0d3dDZ1Oh4MHD2LMmDEoKSmJIHWLRt7XpXxlDr1oEjU1kuivFBGW+Ph4/hx9/eUs4iZOC93OnTshk8lQV1eHpUuXwmq1YvPmzTwpiYBYUlLCcGz0u12IzgN9DwDDi+KgjCbmiW0w3HOGG4yD3Z/aXXy36GfFGuzR/UOLCUWNiQRnIl8P9f3BCInUztETnn6muop1FK8j7ZdYHBDxs/j+FzP2yH0m1kd8ptFo/JJfXXzOSNBFul/0nBpJoeg7kehL/5PBRojdgQMH8MwzzzCMbzQakZ6eDovFAqvVyoccYABVOnDgAObMmYM1a9YgFAph+/btkMlkWLBgAS/+dAolIvquXbuQm5uL1NRUbNu2Ddu2bUNiYiLOnj2LQ4cO4bPPPsOCBQswc+ZMNuIIjSOXr9/vx4QJExg1C4VCSEpK4lQrlL8tLi4OW7duRXx8PLZu3YpRo0YxB0OlUqGvr48NIHKDk4F6oQanuEGQEVFXV4drr70WbW1tyMvLAwAUFhYiOTkZqamp6OrqYiSYDi8tLS144YUXWDV+1apVmDx5MpRKJaxWK4qLi+H1enHmzBmUlpZCkiR2L916660c/dXb24vU1FSOWJKkAY2qgwcPYvHixRx5uW/fPqxduxY1NTWYNGkS2tvbkZKSwgciGtt+v5+fR8g+Ga3kEgXA0ZIOhwMOhwNr167F/fffj1tuuQWlpaVobGzESy+9hGeffRZHjx7l9qO2W7FiBR5//HH09PSgo6MDf/rTn2Cz2SBJEmpra9HR0QGdToc5c+bA6XQiOzsbhw8fZi4orWnkgiZeEh0knE4nsrKyYLfbsWzZMjidTlgsFqxYsQLt7e3YvHkzbrvtNib2k16ZGK12IYd1mqt0AK6qqsL999+P+Ph4DlKorKyESqWCyWRCbW0twuEBxX3ivpHbnMakeLgZSaHrCSHUarXw+XwoKCiIiAJ2OBw4d+4c/H4/PvvsMzgcDk4HJZNFRhp/3cjTwN/BGBI3L3HhFdn40ZtTrM3uchVyG5EBotFoOE/XtGnTUFhYCKPRCKvVivT0dBQVFaG3txe9vb2YMmUKp4Qgoi1BjUAkOXu4QhuDTBYZGhn97qLxMZK2GO6aoTbby3F/Mnai/cdiZuuLub9osA32t+HuIZ7WB3vmpY63WIaJuFCQISQa0RfzzAsxgMRCbUBkcdEwUiqVOHjwIICB/srNzYXRaER7ezssFgtmzJjBhgZxV2QyGY4ePYrS0lKUl5ejqakJW7ZsQXNzMwwGAwwGA7Zs2YLS0lJkZWVxBBAA1NbW4vDhwygsLMT8+fPR19eHqVOnor29HQUFBcjIyMA999yDzMxM7vdwOAyXy4W9e/eiqakJTU1NuO6665CWlsYpTshFR64Oet4HH3yA6667DpMmTUIoFOK0KW63G16vlxHAuLg49Pb2Mtl9pOR04Dy/jX4mtzYAzJ07F/X19SgtLQUApKSkoKSkhLmVlMyYEvomJCSwAUVRkjLZQPRZXV0drrrqKrz99tsoLy9nw9Tn86G9vR07duzAihUrsGPHDjb0FAoFdu/ezUTYRYsWYc6cObBarTCbzdi5cyf+4z/+A6mpqXjuuefw5JNPYv369Zg1axa6urq4ncREy7W1tZg8eTKef/55eDwe9PT0YMOGDVAqlWhra0NhYSHWrl0Ls9nMZPZp06ahr68PcXFxyMvLi4gIIzSexuDo0aMxZ84czJo1i9cQ8jyQ+9hisfCcGDduHPbu3cscKEIKlUol3n//faxevZp5gl1dXVCr1XA4HGhra0NjYyM6Ojpw5swZdhsSZzIhIYFddBR9RfPvQqRfaD+kMXnTTTfh888/h8/nQ2FhIeLj47F06VJ0dHTA7/dj0qRJSE5OZoOI/ne73Yzoi2j2SIqIatF6pNFoMH78eM7P6PF4MGbMGCQnJyMuLg7V1dVYtGgR5PIBIdDe3l4+eIgenQuZK3/v8pWZb7EQBNF6jfZ7iif/aOjvctdLjLqSy+UoKytDVlYWurq6kJ6eDq1Wi3nz5nGI9qhRo1BeXg673Q6FQgGNRgOtVsu6FeTuG6khNNg7jeTdo9tpsHa72DLc/UfyDOpT+p9O1hfyPoNdN5L6R9flQqQZLkd7xvou/Y6IjoPV6Ur3r/gMcqvSyT0YDKKwsBAPP/wwbrvtNmRnZyM+Ph4GgwF79uxBbW0tq5FTmK1cLsehQ4dwzTXXQKVS4ZFHHsHRo0exevVqThOzaNEi7Nmzh/liANDV1YX169dj6tSpuO222+ByuVBfX49AIACdTgeHw4Hs7Gw0NDSgp6eHES1yn8+aNYtREtqgr732Wrz44otoaWmBwWBASkoK5HI5Iwk1NTWYP38+wuEwpk+fDrVajby8POh0OigUCrS1tXFodmpqKruExTVquCKTySJc0YSyud1uaLVaNiqam5vh9Xrx8ccfY8OGDfjwww85qoz4fc3NzZg5cyb8fj/a2trw6aefwufz4dy5cwiFQjhy5Ag8Hg9qa2tRXV0Nv9+PmpoatLa2oq+vj7lyGRkZyM7ORlJSEq666irce++9mDFjBoABRO///u//8Pjjj2PGjBnIyMhAVVUVbrrpJnR2dqK6uhpjx47lTZg0ttLT03HDDTdgzpw58Pv9ePjhh7Fu3Tq0t7cjKSkJ3/nOd/DEE0/grrvuQiAQgMViQWZmJgcBHDx4kOU7li1bho0bNyI+Ph4ej4eNF5I+IW4e9b+Yg5HQmlAoBKVSCYVCgV27dsFmsyEjI4MDGtrb2zmwJCkpCTabDWlpaaxzFQwGYbVaWTnf5XKhqamJ+5/oDERWF0u09tBwhe4HgEnfzc3N8Pv9MBgM8Hg8qKurQ0pKCt59913YbDbmFZIbXqPRwGazMUJ8IYdwGqOSJHHaooSEBCQnJ8Pj8UCn07G2VSgUwvHjx5Gfn8/IFfE3yeVJ5esUSQZ8hcYQEJkFPvrfYMhQNBJyuZEh0Zqnz3RK1ul0aG1thVarxe7du9HQ0MCnIfL9i+H0MpmM+TxAZJ6godokGnIXEbNolCLW56H+XUiJtdGO5P7Dbcxi20Y/L7qM9D1G+o6xUJlYbR3rPUQf+KWMvVjIU7QuSTTH4ELa/1IKLYbRp0iKwCN+gM1mQ39/P/r6+jBq1Cjcf//9GD16NBITE5Gens4aSIcPH8a8efN489+8eTNzNvr6+mC32xEIBJCZmYlnn32WXZEpKSmYMmUKxo8fz4hAOBxGfX09Tpw4AYfDwa5qm80Gu90OYCCiLCMjAyqVisX7aIMwGo34xS9+wSlPKPIxLi4Ora2tWLduHfr6+pCYmIjk5GSOcrLZbCz0p1QqsWPHDgCISIsRq1+HKnQt8bLUajVv9ACQk5MDo9GIhQsXYs2aNZg/fz63G3HmCgoKEA6HodVqMXr0aPzgBz9AdnY2GzTz5s3DhAkT8Pjjj+PWW29FUlIS+vr6MHHiRBYqHTVqFAoLCznyMCMjAykpKdDr9bBarcjJyUFaWhoeffRR6PV6tLW1ob6+HpMmTcLhw4fx1FNPwel0orKyEhUVFfB6vexKOn78OPbt2wcAjPosWbIEJSUlaG9v54MjocTHjh3DoUOHsGLFCjz44IM4fPgwbDYbpk6dip07d3LKI1o/nE4npkyZwusuaRGJYryiEG1cXBxSUlI4XU1jYyNHHm7cuBF33nknywmoVCrmEhUUFODBBx/EggULcP3116OiogLXXXcdHn30UYwaNYr5Y1qtlvl+JBMjIvwjHRciHcHhcKC/vx+zZ8+OQD0BsJyKVqtFbW0tdu3axUEvxMElQjXNgeGKuM7Qz+JaQKmFEhISUF9fj7feegvTpk3DjTfeiI0bN8Lv9+O1116DUqnkgAYAHCX6dSpfiTEUa5MRPw910hI3jStVRMVocaMhsubTTz8Ns9mMhx56CM899xxaW1s5iqynp4dDkckqJ2Mqmg8zVIkFaV7Jd45VLmajHcn10S4/8f8rgfSNFFEcibF5ueo0WBGfMZgRPNJnXAxiRONOPGVSeD8Rprdt24YPP/wQwWAQJpOJyfoulwstLS1ITk7m+paVlWHChAmsMO/1erFw4UIAA8aJ0WhEXFwcZs2aBZVKxYEAMpkMeXl5eOeddwAMGB5qtRplZWWYNWsWJk6ciJtuugk5OTnIyspi0rxOp0NVVRU2b96M9evXY9euXTAYDEw8Jc4PIYJUd7PZzOKgFosFHo8Hn3zyCebMmcOEbooG3LZtG29y4ombTvNDFQq4IHIr6YIRL4lU1FtbW3Hq1CkcO3YMhw8fZoFDs9nMaAYFbFD0nSRJKCwsxO7du1keg7RxSDH4+uuvR1paGrq6ulgQ1e12o6Ojg1EnuVyO+vp66PV6SJKEa665BhqNBk6nE5MmTcLKlSuxfft2AODfx8fHQ61WIykpCZ2dndi9ezeampowY8YMdu+8++67mDp1Kq699lq88MIL7Grs7++Hy+VCQUEBysrKEAqFkJubC6/XizvvvBNmsxnPPPMMZLIBvTWSYmhvb0dFRQVzlMLhMAdgEIeHoo5JqBEAlixZgrS0NBiNRnbpEUFZJhvIkalQKNggqq6uxokTJ/D6669j3759OH78OLZu3Yrf/va3iI+PR01NDVpaWvj+ZNCLHNeRFsp3Rv2r1+tZtDQzMxObNm2CyWRCbm4uzp07h5tvvhlbtmxhbp1er+d8dxR1dyE6QyI3lcYlacGFw+GIPKK1tbVYvXo1Xn75ZahUKsyYMQP79u1j4VrxvSky9utUrjiOJVqe4u9EAygcDn/JcBBTJFxJMpbf7+eBI4b4W61W7N27Fz09PfjJT37CkUH33nsvqqqq8MYbb+CGG25AeXk5APBkpFPDpZRYG2T077/KEt2Hsfp0qO9G91+0MTQYQiQ+a7C/D1ZifV80Mi7GCBuqniP5Tqy+FKMuRnqqjHWfix0b9HwRMQuHw3A6nejo6MDEiROxcuVKTo1Cm8HJkyfR19cHg8EQoQtGxofP50N+fj4mTZoEANi0aRO2bNmCBx54AMCAC/mBBx6ICMkdNWoUpk2bxsaLXC7H+++/D4vFAplMxtyTUaNGYfr06QAGFvGJEydi5syZKCoqQmVlJWw2G2bOnIlTp06hsrISwWAQd999NyNwkiRxuhMSMjxy5AiLOlLalAMHDkRErlHItqjrNVwRjU1y5cjlcpZ/IHdMe3s7tFotqqurWd23pqYGVVVVaG9vZ5cVIWGkm6RSqXD77bejqqoKn376KfR6PeLi4jiVChGZc3NzcfDgQZw8eRLAgLGZlpaGTZs2wWKxwGQyITMzkxW3yVgKhUJYv349cnJyMG/ePLzyyitoaWnBDTfcwNpjpaWl2LBhA0wmE6qrq3Hs2DGcPXsW119/PUpKShAKhXDbbbfh2Wefxdy5czF9+nTk5uZCqVRySLvH42H9oz179qC9vR379+/HAw88wMjLrl27cN999zH6IHKx6Oe+vj6W9Ni+fTt6enoYvaqrq8PPf/5z2Gw27Ny5Ex9//DGSkpJw8OBB/PjHP0ZGRgaqq6vhdDrZwA8EAlCpVEhOTkZaWhr6+vpYkT0nJ4eJz9SvNH9GeqAhtJIO5CR+m5ycjDNnzuDRRx9Fbm4u1Go1nn32Wfznf/4nxo4di61bt6KhoQHFxcWQJIlTSF1MFJcY7UiILrn/JkyYAJfLhaKiIowePRoymQwZGRk4ePAgFi5ciI8++ojlR0RBXuLmXe7D7pUsVzw3WayNVERPyM0UbQxRw4qLtWh1X+ziL4a6imQvkewcDg9IyVdXV+Paa69l4TmPx8MchTNnzkCv18NkMrHas7iR0TuKBNloKJLaghYd8R0J+hwsGupylSt571jPEtvn72XciSWWgfSPUEdyX11OdCrW+IsuYkoZSZLQ29sLvV7PCzUtli0tLfB6vRgzZgzi4uKY+0HGDaWUyM/PR0tLC7Kzs3Hu3DkUFhZyuHQoFILL5UJycjLrnFA9HQ4HamtrMXXqVG4D0sdSq9WQy+WMyPb09CAxMRFKpZK1t+j+1dXVUKvVyMrKgsFgYN5JcnIyenp6EAwGcerUKRQVFSEjI4PfHQBOnDjBqXByc3Mj9NLE+TmS9hVFM2mjSUhIwKFDhzBx4kT09vay0CqhJySBoVarodfrmWt34MABTJo0iVEQWsf279+P0tJS7jtRjLSyshJjxozhDZOEPIlsS9pdlMKDUuKYTCbo9XokJiayC8fpdGLUqFERayYZLGfPnkVzczOuueYaJCYmMqcsHA6js7MTMpkM6enpCIVCqKurw5gxY1gzh0R2yc1VX1+PsrIyOBwO3vBJwZrGC9WB8uCRkUtoBqX9EPcXiqCjceJ2u1krqaGhgdudeDS9vb3sDiOl+6SkJBgMBu5/QniICE1jgsYMkbtjcQPpXQBwm5NBIiKbO3bswOLFixlhJKOexoW4ZkQTl4can1RP2n8o5ZRMNhBRXVhYyG5jr9fLOfPy8vI4kpMiyWieimk5Yu1p/4i5yb6SRK1ApNIlLQZiB9JiSzAuGR2SJHHqAvouCbJdzEYxmDFEdRQHDaWmCIVCTHgk7Q6KChFRj6HqM9hgFNNhUGgmMHhEgvjedA0lrow+qYoLMH1PnGDiu0c/jwYyTWbxBC9+lya3eAIWhRPFCSCifWQAip/F78RS747FZYp+Jl1H14j3FvU/op8j6hwRDK9QKCL4TtEboBgqLSqZi0Z89IIY/b5UxKSa0feg02f0IhBdH3FuiIa42K6DLYbiPcVCbhTxQCLehxBRajfRXUyuKSKl6vV69Pb2wmQysUEkapCJY4CeR2uFJJ0neNO7ijpRImlVdN3SmIn+u7hIU2g/RRrZ7XbeRMk4jPUvemwO177R/R4LFY2+bzSKSu1BCLTImSG3HRk69D60jpIrRxzTIiogKuHTZ+of6g9yNZJriNpHjIIU25tkDKhetJHT52gklMjm5JIUuS/RbU/InihFEgqdT1hKci1iKicAEc/3+XycFicYDDL5moxucrXSvKXIYWp/MlrFCGBxnIlpiQYzhsQitu9IPCLivBlsbFKdhjLWxTVaHBPUZ2LgibgW+P3+iPcVuY/0zK+LMfSV0b1pgaaGooX6gw8+wJEjRzB27FhOSIvog3UAACAASURBVJicnIz4+Hi0t7fjiy++wG9+8xse8JdiCA1XoomR9JksfvGEQfW5VGRFHHShUCginQBlDBdPDqSwSgOXoiEoxQltXqT8nJKSApfLxaHFAJiUSJEDdBIST9RULzL+ooUzPR4Pn0wphJcMRwARGxzVnXKmKRQKzidG3xONEXJNUK4mcUEWP9OCERc3kLBWq9VyKG5CQgK7CWjTIWPD7/fDZrMhNTU14pQpuvQUCgWrbQPnjUNqI8rKLUaCUDQhnYgpFDcuLo7fkwyWcDjMBFqLxcIq1HSqIqRFHAM0JslIB8D1oDQsNDcuVySHmNxXLPSZ2k08WdLfReOedGY0Gg1kMhknVBWvjTaIRYQqug7RStDi36I3TLp/rPvIZDLWvCLDik7FwJcjQi9mnkcb5bHqOZL702YjbpTiJhwdIi0mNaYNHPiytMNg6574HPF/8V1oTkXXW2xvMTWMuB7ECruOrmO0qnF0oXVZ/H70+0Q/R0yhIYbni9fT70WpFBqP4r1JJf5C+nGoIs6FkdJDosfzhZTocUl7Go0ZsU6x5hvNf7F/v67lihOoiegWLaooSRITvsaPH4+VK1di9erV+N73voe7774bS5cuxfe//324XC6YzWZ4vV7Ozkv8ncttIUZ3ptj50TloRooIjaTQximXy5Geno7GxkbIZDKsW7eOjR25XA6NRoPjx4/Dbrcz14k0NcjY3LVrF9LS0tiHD5xHRIh7QS6FtrY2lqYnC52udblcnISWTk3AQH/a7XYmTk6ZMgUGgwHvv/8+PvnkE8hkMqxcuZLTY9Dm953vfAculwsKhQJvvvkma84sW7YMNpsNa9euhVw+oHR95MgRdoX09/fz6UPcDCiSpLW1FW+88QauvvpqfhaRJDs6OrBkyRKWtqdF5le/+hVHalRXV7NwGn2vvLwc27dvZyTwpptuYuSttraW9WboBErGYkdHB+TyAd0NhUIBo9GI6upqxMfHw2w2sxtHJpNh48aN0Gg0eOWVV3D69Gl8+umnSExMxKuvvgqr1YqEhAQWqyPjlU6oADjBJhFpKSpJHIuXg8A41AIXfSIcah7Q/CHjKlrMcjDkRVyIY2244j0Gu264d6GFnwzNWIjg5VroY73fhdyfDMzoDT/W+0UHhYhlMMMw1sYai/Mn/i1WvcXNPHpjp71ArItYn2gDbTgDMdbvhnovcWMX/xfH5GBGWPS9LiRyLFaJhQxGGx5DFRGtvVyGyFBjazADfqgx9nUpV9wYIsuZ4L/+/n7ecBUKBYLBIE6cOIENGzbg+eefx7PPPotnn30WmzZtwh/+8Af4/X50d3dDo9Ew2Yzg+MtthUZ3Hn2O5u4QjAlcuiFEG5l4MsnPz4fL5cLLL7+M66+/Hnv27EEoFMIbb7yBn/zkJ+w6CYfPJ0El5c/rrrsO69atQ35+Pqc4oVBUyh/V3t4Ov9+PrKysCCNHTIQrl8t54xJPKiqVivN3ffe738Vjjz3GPvXq6mpIkoR3330XS5YsQW1tLbxeL44dOwa3241169bB7XZj1apVOHr0KNasWYPNmzdDrVbjmWeewYoVK/DZZ5+hoqICvb296OjogEajYajbbrfD4/Fw4takpCRkZ2fj9ttvx7PPPouVK1cyqvTXv/4VLS0t+OCDD7Bw4UIcP34ckiShvr4ex44dww9+8AMEg0Hk5+fjs88+w4svvojOzk5IkoRbbrkFt9xyC/74xz8iLi4Omzdvxr/8y7/g4MGDyM/P5/YS9UYkSUJmZia7UwklmzJlCjo7O+F2u1FbW4tQKITu7m44nU4EAgGsXLkSZWVlmDlzJv7nf/4HPp8PBoOBDQxClGixsdlsLPJG/9xuN+RyOSdSJY6ByF+4lPE52D/x79HXA+cRkWidqVhaYkM9V/wdIY4jXWiHqr9YN3Gux3qvSy2DbSIjeUZ0XWJtOhernTXS60dyr8Had7CxEv0+F9OnVETUWrxuqOdHu47o5+jfR99nqHa5HGPm742uDNdfg10Xq22/TuWKu8nIcKCTAEU3kGvFbDajoqICixcv5sYjV8THH3+M119/ncl1tBnTQCWXxOUo0Z33VVm1MpmMDRJJkvjdKXJFo9Gw66mhoQFZWVkAzuf+EiXv6fr4+HhGYWQyGaMgJEmfmZkJ4Hyi3ObmZmRlZTGxkKIDyM0kcowIobDb7bBYLGxALVmyBEuWLGGfPbm7ZLKBkOmnn34aycnJuO+++7Bw4UJ0d3fDaDSyoUxjRK1Ww+Vy8d8otJOeQ1niJUlieYO4uDioVCrOYk8CZRUVFexadTqdAAZUfh977DEsXrwY9913H2bPno3Tp0+jtraW+RVr165FamoqNm7ciAcffJA5WSdOnMDkyZO5DSRJYs4M5Y0jhdpgMAiLxYL09HR2UVKW+rfffhsPPfQQh48TN6a3txcGgwHhcBgOh4O1byiPm91uZ1eoQqHgJLyUakKtVke4Ny/H3BhuQYueN7Gup4NE9P+DXX8hyM5wi+5I6k91BCJDjcW/j/R+F1OGaouhNhjxc3TbDPW3wVCEWMZarDJcfw9338HqKBoiF3q/WEhKrAPrSOo+HBok/n4whG2k5e9tMAxliNJcHe67gxn6g933H7VccWSIIF2KRPH7/cy/0Gg06OrqQk9PD7Zt24bf/e53WL9+PV555RW89NJLOHDgALq6uhi6VqlUvOnLZLLLaghFl8sB+430euKQkD5GQkICTp8+DWDAHTJ37lwkJCRAqVTiqaeeYmSmpaUFDz/8MIqKivDzn/+cOS3hcJj1Jx555BFotVqkpqZi3759OHbsGKM83d3d2Lp1K8rKynD06FHW8yBCIcHV4oTweDzMyXnqqaewfPlyfPe738WWLVsADLjZPB4PsrOzeWHT6XTQ6XT49re/zSkPbDYbfvOb37B4WVZWFt577z1IkgSNRvMlzRvgfKJa6h+qXzgchsViQVVVFRQKBa699lq+xmKxoKenB7m5uXC73VAoFCgvL8fUqVNZ4Zey2UuSxPUpLS3Fjh070N3djaSkJKSkpHCmezIKKQqSVGMTExPZFUkJSUOhEBwOB3w+H0wmE5KSkmAymeB2u3Hw4EHExcVh06ZNiI+PR0ZGBmpra3HdddchJSUFx48fR2JiIvbs2QOdToeMjAxs2bIFnZ2dKCoqgtFoxNtvv41f//rXnCaC5hnxsK50GW4DH2wOXY6To3iviy3RdRjMJXSpboihUJGh7j2S58cyhMT/L7WM1DgY7rvDjRX6fCH1Hu7aizVSRlpiGZojrVt0iYWujPQ7lxvFBIbPe/n/tXLF31YMoSdlWZlMxkYR5UCZN28eHn74YaxevRr3338/Vq9ejccffxzZ2dkRIlKiLsOFZpC+2DLYgjkSCHG4QmgQEfba29sBAKNHjwYwICq3adMmTJ8+HcXFxdDpdBzhsHnzZtxxxx2oqalBbW0tPvnkEyQmJsJqtbLx+MILL6C9vR0vvfQSTp06hfLycpw4cQK33norUlNToVKpsHHjRkyZMoVdT9FEZ+A8CZKIr3K5HOPGjYPdbsf48eNx22234cUXX2Sdkp6eHsTHx7MmR39/P+rq6ljDqbS0lDNoOxwONDQ0YPny5XxtfHw82traIrLaU9gskbaJZxUfH4/k5GTO1v3ee++x5k1ycjLMZjOsViu7rghJysrKQm9vL9RqNSNqvb29kMvlnL6ASNHnzp2LSP8AROa1o5BlQnNCoRAbKITYdHd3w2q1Mrl17Nix+OEPf4iCggK4XC5u523btuG1117DT3/6U8jlcjz++OPYv38/Nm/ejP/6r/9Cfn4+fvvb3yIYDGLevHn43ve+h46ODh5PIgfmSpTBFmDxd8O5bmKdHAfbDK7Egi/WI1Zdvw4n2mg322B9Mtznof4NV0byffFnEQEa6r0Gu/dgdYhVn+jfDfY5eixG132w973S5UKecTkNvcth9H9VbXQ5yxV3k8WCm8Uoo+bmZlYwJZ6KVqtFX18fHA4H7HY7CgoKsGrVKt6wgCub9yQa+hzu/8G+P5JCLiDiUWVmZrK7qru7m0nQzz33HNatW4fdu3fD5/PB4/GgpaUF69atgyRJMBqNmD9/PhOBT5w4gbKyMpw5cwb79u3Dww8/jKeffhpyuRwlJSUoLi7G9u3b4XQ6cc899zAnx2AwoLu7G2lpaWxQ0fuQ28xqtUKv13O977zzThQXF+Mb3/gGbr75ZtaNCYfDrM/i8/lw4MABPPbYYzAYDPj00085tDIUCsFsNsPlcrGMgsfjQVZWFiMIHo+H3WbkQiOXa39/PzQaDTIyMuB2u1FeXs59QxGK6enpCIcH8hadO3cOH3/8Mb75zW/CaDRCqVTi9OnT8Hq9XI/u7m5MmzYNSqUScXFxGD9+PPr6+tjIkMvlXCciO0vSed0PMTzV4XBAq9Wiu7sbBQUFWLBgARtO1M8TJkyA3W7HqFGjoFQqMWPGDNxzzz2orKzEF198gaVLl7J2T0tLC0pKShAXF8fJgdPT0yFJ58OHo0PrL2e5EPeC+LNooF0OV8Ll2gDI2AYieSSX6/6XsimI9aANZrjD2IW4DS/kHYdy011MuRRXXfTfY7mrRnqPWNcN9q6DXRPLuBrJc4dqw0txQV5oiTYWB3MBxvrOUOjb18kguuLIUHQj9/X1QalUIikpCT09Peju7sbtt9+ORx99FHfffTf6+/uxePFizJ07F4899hh+9KMfYfXq1TAYDMxHiXXvSyk0yEVyZqzToohERUfqRF9/IQsFaVBE53VJSUlBU1MTsrKyUFZWhsWLF2PNmjWshZGdnY3169cjFAqhsbER69atAzAQsVNSUoLOzk6MHTsWEyZMwKZNmzhaJi4uDkuXLsW9996LoqIi1vUwGAzo7OzEvn37UFdXx9wO4gARv4XURm+++Wbs27ePcziZzWY23sLhMEwmE9rb21FfX48nn3wS06dPx7Rp0yCTDaQ6ETU6JEliETPiLDmdTvz+97/H1q1bGamiVAliRJ1SqYTL5YLT6WSEjdxser0eGo0GdXV1UCgUOHnyJH74wx9iwYIFnHU5HA4jPz8fCoUCHo8Hr732Gu677z6sW7cOKpUKcXFxaGxsZCI3Rdtt2bIFW7ZsYTcuSQEQ2Z/Gg8Fg4NB3encaYyQWR3Wtr69HKBTCyZMn8cADD2DcuHGYMWMGduzYwcRos9nMRm+0CCCNITE0drixJ5PJIoICgC+nmhBPyvQMQn2jy2An6+j5ILo9CekTDRNxQRbnnvh8KuLci7VGkNEd691i6WaJRdS6iYVcDVWiN9HBvjMYiib2KXBeWgGIXLfEz/SMaPRczJVIvxd/J76nWJ/o9qb2o3cSOY/i/2I9o9dGcYzQdZIkfUlXSPx7dBGDP2gM0z3FdTz6uWIbxRqntN6JRRy70eOTDvc0fi8W0RnK5XYliyRJETIxFxLJ91XV8SspXq9XutR/TzzxhHTVVVdJ4XBYkiRJCofDEgCJit/v559DoZDU398vud1u6cyZM9KWLVskl8sl2Ww26X//938lj8cjeb1eqaamRvrd737H3w0EAlIwGOT7iD9fSJHJZPxd+t/v90uBQICv8fl8/B5Wq5Wv8fl8ksvl4uvC4TDfIxwO8/vTe4pFbJvo9gkGgxHvSWX58uWS2WyWZDKZ9Je//EVyu91SeXm5pFAopA8//FDq6OiQ1q5dKwGQkpKSpE2bNkkff/yxBEAymUxSe3u7NGrUKGnevHnSd7/7XWnJkiXSmTNn+P533nkntzfVb9++fdL8+fOlX/3qV5LT6ZS8Xu+X3sHn80kWi0U6fPiw9N///d+SXC6XFAqF9Nlnn0nhcFi66667JABSXFycpFKpJKVSKT3yyCOS3++XXC6XtG/fPgmAlJiYKN19992S0+mUHnjgAf7O3r17JUmSpJ6eHmnp0qVSWVkZtym1f39/P7fla6+9JqWkpEgAJKVSKbW2tnKdFy1aJAGQDAYDt9OPfvQj7vP169dL6enpEgApISFBAiAtX75c2rJliyRJktTc3CzdddddkkqlkuLj46V3331XkiRJ8nq90j333COVl5dLTqdTkiRJstvtkiRJksfjkfr7+yVJkqQ9e/ZIKpVKAiABkCorK/n7GzdulDQajaRUKqWDBw9KkiRJd911l6TRaKSHH35YOn36tCRJkrRx40YpKSlJAiCtXLlS8vv9/D7f//73I8YsjSFxHA03/mgMhsNhKRAI8Bz1er2Sz+fjdwkGg5LH4+H70DNDoZDkdDolt9sdcb/oEgqFpFAoJIXDYSkUCnEdxXkTCAQku90uBYNBrofH45F8Pp/k9/ulYDAoNTQ0SJIkSS6XS/L7/VI4HOb5SfOOxi2N4eg573a7+fl9fX0RdXQ6nRH1d7lcktvtjmhjeoeRti/9ntqA2iEYDHL70t+pvjQ3xXrTeuTxePj9JUmSHA4Ht7/L5YqoG/UZtUsgEJA8Hg9fQ+OW3p/GT6z1LBAISH6/n8c4PZ/WEKon1Zv6TdwDxDYR11qxvj6fT/L5fDwmJUmS2traJEmSeBxQvajNxHHldDr5OofDwc9wu90R36U6eDweKRgMcn3oO3Rvh8Mh9ff3f2kcieOY6kttJbZHMBiUZDLZl9rgqypDjU/6ndgHV+K5knR+HPn9fikuLm7Ez/3Zz34mjRs3TvL5fJdsrwz274orUBOngsLT+/r6YDQa0dbWhi+++ALz58/Hvn378Otf/xpz587F6dOnMXPmTBads9vtuPvuu2E2mxmlEMPQL7QQmTuWArUknReGJISChNjE6BwiCZNlLBKNo0XaxHuLpwYRdaFoLQAsRU8RQiRlD4CvoyglANxO0agWRSOJdSckhjIdf/7551i2bBmfrIgY/P777+Oqq65CSUkJ151OmWI4N0nYe71eRkQo8orelVATGhP0vpQWISEhgQnhopggvUt9fT0aGxuxYMECflfSPQqHwxxtR6RhUjomJMbj8bCEgySdV44VpQQoHQBxpUhKgNrNarVCJpOxKjHxmg4cOIBAIIAFCxZwnalPSPcnLi6OhTSjxwOdbCn/UVdXFyfVTElJiUDyenp6mFwfCARgsViQnZ0Nt9sdkYCToi1HOv6oEP+KBChJCZg0rpqbm5Gbm8t9SvoqXV1dLNlA/UfXRLvp6OQuIhhyuZzbKxAIcOJSsY/oedHzkaIl6ff0PbfbzUKKNN8pZQO5FqndHQ4HzGYzp6CgfqY5EfxbctThylDtS3OS+oXGCbUZvSclQKVcb3Q98fbi4+NZ98vn80Gr1Ub0P12rVqsZRRSFBemdAUTM96EiEKneNG/9fj/z6AjVDQaDHAUrqkaTJhL1PXHsgPMis2IwAr2vqHhPLnbiDIrrDc1niqxUKpUsdWE0GiPqT+KlVCiDgCRJESKu4XCY3e5EHSDhVXpnqoMkSYwG07NEgVjxvUeqQH2lynDjk8rlRnrE51L70pz8/50CNbkhqPF1Oh0kSUJ2djZSUlIQCARwzTXXQK1Wo7i4mIX3gIGBVFtbC7PZzCHMNFlpgbmcJFFRtt7n80XAtA6HAyaTicnfcXFxnE06VkeKxs1QhZIUEjcnEAhAp9PB4/GwMSOTyXijCgQCnNsnWkODNn6FQgGz2Yzu7m6kpqaySCVN5Pz8fEyePBlvvvkm+vr6oFarmSwdDAaRmpoKs9nMBgoZeSQ/HwgEoFar4XA42EBQqVRMUqZFkyKtqJ+am5uRmpqK/v5+JCUlcc4rcZMKhQaSfIrum7Fjx7IStiRJvAnS2KIIuvj4eOj1elgsFl7AkpKSWHIfOK+CLbpKyMASFzan08k6P0ajkTcgpVLJxlNOTg5ycnIiFuLExETodDqEQiE2mKm/xE3D7XbDZDJFQOwmkwlerxdpaWmQJAl2ux3hcBhGozEie7fT6UR2djb3g8fj4Z9FA19ULh+siBu1qCdFmxWN7ZSUFFRXV6OtrQ2LFy/mqENK1Erzh+Z6tFI8jVMyhOg5wHmVXzGvGM17MhKImH/69GlkZ2fzd2hTJGMOAJPiU1JSuN3JrQiA5xuNl4aGBhQUFHDWdgAc3Ul5mmicEVcNiMxnOJI2HmytoqhDu92OYDCIvLw8NnJI4BM4n2qisrISJSUl7I7dsWMHFi5cCKvVyrpcoks3HA7z2tHT0wOLxYKKigr+O40fvV7P7krxAEtrIgD+PRlsNMYcDgfPmeTkZHa70KHJ7XbzfKdC454OKPTsQCDACXTpd1qtljOpk6FCY9vn80Gv13O/UrokajuqA0WGWiwWNDY2Yu7cuQiHw7DZbAAG3NnUTtS3JPjb1dUFn8/HB0TRyBQPefRe/yxfv/KVEKjJ8qfPtJDSZkPidDSILBYLT6hRo0axnowYYk2L1aUWWvBpA5AkCe+88w5vfB9++CEeeOABbN68GSaTiU9mMpkM11xzDbKysiLQBIVC8SWF1eGKSqXiySSScQHwu9OpmRIrEpqQkJCA7u5u6PV65pCQCCAZHpQGQqFQwG63c2JLKoR0KRQKaDQajB07lrk/Xq+XjQUiVIuLEgA2Akjc0efz8aJGRkZiYiKTqYn4HB8fzwZVMBhkojHxkoLBIDIyMvj7xJ+gviIjjwyCnp4e1vUBBja9xMRETk1C2aXDf0tFIkkS9yXVlQjcWq02IpcYnWbsdjufMCmBJZ2ASe+JkEJKbEhtTCdnChSg+3q9XshkA2khEhIS0N/fj/7+fphMJjYOExMTGQ2hQwQR2UWNJRFBGc4QAr7s96cNWzS0qezduxd1dXVYsmQJlEolo7xErBfzkpGhIs4D0RigZ1JeMEka0I167rnnMG3aNJw8eRIPPfQQp5k5evQoRo8ejba2Nhw9epQRTXFMqtVquN1uBAIB7Nu3D8uWLUMoFIJSqcTZs2cxatQoSJLE/WexWKBSqbB9+3asXLmSx+LWrVthNptRU1MDmUyGq6++GuPHj2djispI15/odhQNUOovqrPZbEZWVhZv+GTsEbcnMTERO3fuRE5ODmw2G4xGIyorK2EwGNDQ0IA777yTDXdCboCBQwEFp9TU1KCurg4GgwEpKSlITExkHqKYiiJaXVqSzoteUj87nU7odDqYzWa8+OKLKCoqigggsNvtMJlMaGtrQ3l5OYqLiyMQEjGnH62fO3bswLx581BdXY3i4mJoNJqIRKAA+B1VKhUbW+IhDBgwMs+ePYs//OEP+PnPf47U1FQAQFtbGz766CNMmTKF5w+9Z1JSEh5//HHce++9GDduHMtxSJKExsZGZGdn8/ouok0iEkrz8EohGP8sV6ZccWNIdAMRXCgmXdXpdPB6vQxXe71ejkai0yJNPofDgcTERHbPjPRkNlShxVpECk6ePImVK1eipKQEb775JjIzM6HX6/HII49AkgYidqxWK6MiIiQqRnqMBLmKhi8pCos2eEJXZDIZiySSC89ms0Gv18NoNPICIwpR0juRu4BOUMD5/GS0+IlQLy06RGQGwEl0JUninGJEOBYJhR6Ph0PHKayc+pIWLDFjNp3ikpKSIkLnCS3S6XTsXpXJZDAajVxXMR9aUlISp67Q6/VwOBxs9JDrg/qa7h0Xdz7LNC2gohuI3rGvrw8Gg4E3Q9LyIfSpv7+fn0WfCQIOh8Osmk0uJ7vdzm4cAEwWJzcZjXFRTZrqRfMhISGBF/e+vj7OY6bRaBjJuBDUVESHaNOjzZA26tGjR6O0tBQnT55EZmYmK2XTRkbPE/PZRSOndG/xAEJGbk9PD5xOJ+RyObq6ulBXV4fTp09j0aJF2LhxI5YvX87jj0jzkiRh165djB4lJiYiEAhgy5YtcDqdSE5Ohk6nQ2trK2dgdzqdsFqtOHbsGJqbm1m+oqGhAXPnzsW7776L119/HQsWLGCEBQAbwuQiHCkCEE2+pTagtYRQL7VajT/+8Y/o7OyE3+9HS0sLioqKMHv2bD5I9Pf3Iz09ndPZrF+/HsuXL8fEiRPxl7/8BUuWLOE5Rs/94IMP2FBUKBQ4c+YMQqEQ9Ho9uru7cfjwYXzzm99Efn4+S0SIRi1w3t1DqBEhOnq9nlGfzs5O3H333dizZw9kMhkbMjKZDI2NjZzLEIg0jMXnbdy4EX6/H263Gxs3bsSvfvUrxMfHY9++fVi+fDnPdYvFgjNnzqC8vJxRYY1GgxdeeAF33HEHo68ZGRkwGo1QKBQ4fvw4Pv74Y9xxxx0YP348NBoNjhw5gry8PJhMJnR1dSE5ORkZGRlQKBScDicUCsFqtcLpdPLBIzoxs9jP/0SGvp7lihtDhGQQ7C6Xy9Ha2oq0tDROeCmXy5GamsqnH7KyKRkonUbIfSZC8ZdaaCMW72UwGJCXl8fIhSRJsNlssFqtcDgckMvlOHz4MG6++WbOGi0u8uK/4YoYySOiXeG/hYH7fD709vYiLS0tAgrW6XTo6+tjbozIUyFuDSFwACLyjJEiMnEsgPM+fEI2gPNJ+IDziTZFXorf7+ffOxwOKJVKqFQq1tkhVJDeiU6qXq+XkSrRmCUER6VSscsHALuQAEQYEpRoViaTMceKIHwaK5IkweVysQuOor5oUacTNLUPGbGEWITDYaSmprIrLpoLFfqbnlAgEGAjSHTlhkIhRrvo1CqevonjlJCQgLS0tIjksDTGKeKM2poEM1NTU/l60V1KBsxIRElpLtGco3FI7djd3Y2GhgbI5XJUVFRAq9Xi008/xeHDh3HDDTcgPT2dxxi1mYhIDcZfonrStcFgEGfOnMFVV13FbofGxkbOhZeWloa8vDx89NFHHFFI47C3txfjx49nDbOkpCTk5+cjKysLoVAIb731FpqamlBUVISysjKo1WpotVqYzWa8++67uPXWW7FhwwZcf/31uPrqq/GnP/2J88D5fD44HA6kpKSwC4rabbD3iy5i1JGICFEhhMfv9+Pf//3fMXbsWOa+kPaXy+WCx+PBJ598gsrKSjQ3nMzV1gAAIABJREFUNyM7OxudnZ3weDzYvn075+lTKBRITU3F9ddfz2idTqdDcXExjEYjysrK4Ha7IUkSxo8fj5KSEowbNw4ej4fHl8j7FOsrGrjkPpPJZHj77beRnZ3NUg8+nw+ZmZmMmNJBFsCXEEPiTBE6+uqrryIvLw+HDh3Cnj17MGHCBCxYsAB1dXUoKiqC2+2G1+tFWVkZtm3bhvfeew/PPPMMTp06hQULFiA5ORnz5s0DAJw9exYZGRkIBoPIycmBw+GAx+NhyZFdu3Zh9OjRuPHGG5mnBwAmkwmBQADbtm3DggULkJ6eju7ubqYyqNVqNrzFeTYYbeKf5R+/fCVZ68mgIQOBcmIR9EkLC/n1aVMGzkPMlIEdQMSicqklKSmJDQQiY1qtVrz44os4evQozGYzcxn27t3LPKH33nsP8+fP59O+SEy7kEKGongaF33narUaaWlpABChDi2TyTgfGW0AtLkQiVJ0Y1G7El+G2lxEAIhvRN8RXZxkNGg0GjbA6B5Wq5VRAuJnRHM6qK2BgfFAhhlB6XSCpHQWRI70er2MKBJiRuOI+FVUX5VKBYVCweiaSEQlJfTQ38K5ExISIlJYiOOJCN7UN9FJbOkZ1O90wqd+i4+PZ4KmaHiRsCIZrZIksYuIuDFms5l1pLRaLZNmyWgnMrbBYGB0KhAIMFoocjpGgg7F0v0RCekNDQ2ora3FrFmz0NvbC7fbjYKCAnz++ef47W9/i/LycpSXlyMnJycCiaQ+iUaHoucujQ2Xy4VAIICZM2eiq6sLAJCVlYWMjAy0traip6cHbrcbKSkp/F2fzwev1wu73Y76+npGU6nN6uvrGVWsqKjA5MmT2YVLhqnf78fJkyeRmJiIoqIiVFVVobu7G+3t7QgGg3C73QiFQqwaTrIIF4MMRbuGgIFDxPvvv4/8/Hx0dXWhoaEB586dg1wuR29vL+bNm4e0tDRoNBqo1WqsXLkSFosFixcvhsvlwoYNG7Bs2TLk5eVh+fLlePDBB9Ha2oqMjAyeN2Q8FBQUwO12syYXjemJEyd+iY8ZbRyLvBhK9UPoslqtxv79+3HHHXfA6XSitbUVHo8He/bsgdfrhVqtRmNjI68tImmbSPr0+xtvvBGTJk1CdnY2XnjhBZSWlvKzaf6Rq9PtdsNoNCIzMxNJSUm46qqrsGLFCqSnp8Nms+Hs2bPo7OzEp59+iv7+fhQUFCA5ORnd3d04duwYbr75ZkyZMoVdyj6fD++88w5Onz6NvXv3wmazobGxEdOmTeOx1t7ezjxLcmmLau904Kd2+2f5+pSvxBgCIsWxZLKBCCxi/APnycu0sJN7gzZhIhMDl18mnBYN0qwpLi7GpEmTIJPJ8K1vfYtzSN14442cKf7FF19kMji9FxkPVMeRGGxkCInvRYsDuaEIIaCNU4SuRZcD3Ye4JmRgAed98mL7AwObEEH/xDUisrRIoBWjvAgxAQZcQnq9no0TSZIiriUEiAwqIkBTe4VCA/m8yPgSuQBkwFD7ij/Ts6gdRMI1GTPk5qP60mZNCzFFDdF3Rf0U0W1GEXT0mWB5cu9Q29LmQUanqAkDnDeCRF0Wug8ANl6J20RGCXA+kjA1NZX7SDQ+gfP56ujzSOeJSP4krpxcLsf27dsRFxeH0tJS1NbWRrgzpkyZgrFjx2Lv3r14++238a//+q9fcs+Jm77ohiMDW3R1k1bVwYMHWZepqamJEw0nJyczkmi32yFJEnOsVq1axW7U+Ph4nDlzBk6nE1OmTEEoFMLEiRO5X6lt4+Pj8f7770OpVOKtt97CnDlzsGfPHtayqqmpgcPhQF9fH3Q6HaZMmcI6UdTuI0WmCQmRyweEOtVqNc8FQirMZjNuuukm+Hw+ZGRkoKmpCc3NzUwfIDI3Rd1t3boVs2bNgtFoxGeffYb29nao1Wo899xz6OjowJo1a1BUVAS5XI7s7Gz09fXxOkbzheYgEfspMpPqKvY39SdFWhFpHQB2796NSZMmoaenB+Xl5dBqtTCZTCgsLGREc+fOnTzOac2LRsiIP0epfEaPHs2ud0J2iQpAWnUWiwV1dXWora2FUqnE+vXr8eMf/xgmk4kFVcvKyrB8+XLU1NRgy5YtmDRpEq6++mqMHTsW3d3d6OjoYK7gwoULGYnPz8+HzWaDTDaQPujYsWOwWq2MXo8aNYrnO7nTouffPw2ir0/5yoyhoUo0UQ84bzzRxLyS0CNNyEAgAJlMxie0+vp6/P73v8dNN93EXB1xUxY3T0IbLvcEIOg/ll+afh+r7cRFTPxedFEqlRFuMfHUNpLNlN4Z+LLQHxlxVFcyguh5ItGc+ll0qdE9Y53CCZERvyu+Z0JCQoQgodge4v2iOWdDjbNYxq1ozMb6bjSRPppUKfLFxO/HQmxifY7u/wudJ7Sp09gnrpNcLseCBQvg8XgYwRKJ+7SRT5kyBcXFxQAQkSuONtr29nZODEwRWeTuowMQcYyIQ0guHLlcjs7OTixevBi1tbWw2Wzwer3QarURc49ENU+cOIE1a9bg1KlT6O/vR1ZWFkeAKRQKdmMSUVqtViM7Oxvbtm0DMOCumj17Ngu/vvfeeygtLUVFRQU/S4ySjHb3DFbooEEcOq/XC6/XC4PBwAhlcXExB4l0dXVhzJgx+OCDD2AwGLiN4uPj8Ytf/AK7d+/Gk08+iQkTJmDPnj2YOnUqxo4dixUrVuC+++5jtJoMZXKzRvN1qI3FSDsyhsngJ1e6GOBBfUmIdElJCVwuF7vyKHggPT2dx5TRaOQDjEg2Fg8hIipOBj+5/MWoQKVSyUipXq/Hq6++ij//+c/MuUpPT4fL5UJxcTHa29thsVhw+vRp1NTUYP78+SgqKsKhQ4d4vTObzRy0Q7ym/Pz8iANhUlISpk2bhmuvvTZC2JXc3lT/f5Kmv77l72YMiZsAfY5ViKwY6/uXq5Bvnk5JMpmMozpWrFiBxMREHDp0CC+//DK8Xi9SU1N5AxZPV2RIiAjMpZZYi+1IN7/hnk8Ljnh99POGu4d4/XD9NJKNQ1y0gcENMjJoBnNZRL/LYG6NC+mjwa4djBcz0ucNdd/h6nepKCltdGRUkcHg9XpRWVmJEydO8Ca4d+9eaLVapKSkwGQyITc3F3v27MHVV1+NOXPmcDJauVzOm0tmZiaHLxsMBjaERDkJWgcIyTOZTMjMzMTYsWNx6tQpnD17lsnl9fX16Ovri0iOGwgE4HQ6YTAY0Nvbi/7+fjQ1NeH5559Hd3c3Jk2axNFnCQkJjDxpNBo0Nzfj6quvRnJyMgoKCpCWloaZM2eyCrzf74dWq2XXsIgYjnTsiC4ouk9SUhKam5sRCASwd+9e3HjjjTh37hza2towffp0HD16FGfOnGGSPxn0c+bMgdFoRH5+Pnp6eth11NrayoaU2+1GTk4OVCoVG0N0mAMiD1SiBAgZR36/P8JIJUSLDk601pG+j16vZ60pMvba29uRkZEBjUaD1tZW2Gw2jkoV9dpENzZwPjFztMxJKBRig5zcnGTA//KXv8S//du/scGpUCg4QjYuLg5paWmYMGECRo0ahT/+8Y/o7e1FY2MjKisr0dTUhCVLlsBgMLCMBnGnVCoVB2MQGhYXF8fcODoIiWvQpRxM/ln+vuUrN4ZinfAHGzRfFRmNfL40wUOhEGw2G1JTU5GcnIyjR48iPz8f999/P59ISG+CCrlELiSk/mKKOPno84WUWJM1FjIx0vvGMvxEV2Gsvw+GpEQbNqLLJRaiEuteQ6E0w5VY7zyS+8Sqw0j7Z6h6D4dSjbR+Q5VocUSZ7HxS3BkzZmDGjBmw2+04deoUMjIyMGvWLBw4cABTp05FQkIC5s6dyy47tVrNm31LSwtef/113HvvvdBqtYxw0OYbjcwRl6evrw+TJk1idxVF/o0ZMwZy+YDkAqES9NyEhAS0t7cjPT2dXUpjxozBwoULGfWi6CkAHHVHyCQhWmfPnkUoFEJJSQkjZDSfExIS+N1oDo7EEB1sTQiHB/L2NTY24s4774RcLsfo0aMxc+ZM9Pb2IjMzE3feeSeHqROnZfr06Thw4AC8Xi8yMjIQCARw7NgxdjMeOnQIFosF11xzDcaOHcsu5ezsbABfXlOjDwwUKdbb24uPPvoI06ZNw7hx4yKCKcQ5SuR5Qg3JRWy1WtHU1IRAIMBRbI2NjZgyZQojh4QEkavY5XKxpARRDij/IYXPq1QqtLe3Izc3F8CAm7+3t5fdpiS4SeiWx+NBf38/Dh8+DK1WC71ej+LiYkazKNqMUG3iJh06dAg6nQ719fW47rrroNFo0Nvby4dgMhhpvyBDKRqB/mf5+pS/q5tsuBP1YH+/3EUkEdvtdsjlcvT09ODo0aMoKCiA0WjE6NGjGUECgLS0NNhsNp54crmcQ6kv5ySIXryu1Okj1nNGWob63kjvE2tjEX832H2iv3cp7XGx3x3qnS/0niM9AFyufqf283q9SExM5IACOgwAwLFjx6BSqTBnzhwoFApcffXVeOaZZ7Bs2TLk5OTw6T0pKYl5S5QDrqCgAGVlZcjJyYmQwqDNndysodBAsl673c6RVSQdkZubi+zsbPT398Pv90Oj0XB0UlxcHHp7e3kT2717N1wuF8xmM89VMngkSYqIgDx16hTuvfdePPTQQ1i6dCm6u7tRXV3NkUiEQFA4N3HECP0dyeFHbF9qH5Kj8Pv9OHXqFFasWIHKykrodDoYjUbs3LkT3/jGNwAAn3zyCRYtWgTgvOs3EAhwImWlUolZs2YhISEBzz33HG677TZGzMLhMKxWKyRJQlZWVoSCcjS5nlAWiqLr7e3F+vXr0dLSAoPBgKysLG4TMmTIuPX7/fB4POxSmjFjBgc+kODonDlzOJTfbDZzHWhMyGQD8heiFhhxgxISEvDGG2/gvvvug8fjwaJFi1BZWYkDBw5g/vz/x96Zh9lVVWn/d84da7o1V6VSmStzKoGETASIRJCAYEDQLwEZWu0WQRRt8LPtFoHmU8FWGlsabFplFprRMBMkBjTBREJCQoYKmSupqtR8b9353nP298fN2tl1qSQVCDTdD4unqMod9tlnn733Wnutd73rM/peb7/9dk14mkwmWbVqFZ2dndTV1TFx4kSKi4tZvXo1b7/9NnV1dZxxxhkopXj99dfxer1MnjyZl19+WYckTz75ZJqamgBoa2ujtrZWYxvF+AH6GXefyP9c+VhghkwZyFtwtM98EJFTnsl7M3LkSCZMmMAVV1wB5ACC69ev12BHr9dLfX09ZWVlzJ07V7dlYleA92w477d/H7bn7HCYHHnv/bSXL4cztg7nVTnWexvo80fy0Ay27cGEco+HvN+2P2j/ZKzN0iRCouc4Dvfeey8vvPAC06ZN4+c//zljx46lurqaMWPG8Oijj3Luuedy8skna8JJKWuyaNEilFIsXLhQhxMkw86kdwC0R7aurk4TVXo8Htrb2xk2bBh9fX2UlpayceNGVq9ezfnnn6+zCPft28fOnTs56aSTmDZtGs888wyvvvoqvb29mvJ/z549GkMyd+5cncb/2c9+lieffJLKykpaWlpIp9OMHz+ekSNHAjnWbcH3SAakiQc08XVHGl+5X/mO6+YIS++77z7taSopKeGdd97RhXmXLl3KpZdeypgxY/i///f/8rOf/YxsNsuLL77I+vXraWtro76+np6eHl544QWqqqo4//zzueOOO0gmk8ybN4/p06fT1dVFeXm5pryQfshzl7CVvC5UJ9OmTePaa69l3rx52pASvJeZ/SpA//LychKJBNu2bdOUHxIelKLKsViMk046SYfTLMvSYU45jAq4WzIwhYbj4osvZsmSJXqOd3d38+lPf7rf/I9EIppJu7CwkDFjxjBnzhyNMevo6KC5uZnq6moqKyvZsWMHiUSCcDjMnDlzCAaD1NbWctFFFxGPx3nppZf4wx/+QENDg66G0NbWRiAQoLy8nEmTJlFfX/+ebNRP5H+mfOi1yUSOR/jieEw28eBIJpO5mUm2goBEAV3aQTYN+W4qldLZGbKITTCx9HsgJS/9kL+PpNDyQ0X54ajBGltH8qjlh7Ckn4M57QxkcAwULhrofTPDLR94m5/JcqS+DxaUfLj+D9Tm4fo80PcPd/9HCvMNdK33I8dyn4ebfyYGxCScDAQCvPPOO0SjUW309/T0aF6rTCbDW2+9xezZs3VmqCi2bdu2UVZWpglBhbFXPCziqRFvgrwvYZempiYmTpzYz5vR09NDc3OzDvmUlJTg8XhobW2lvr6+35zZu3cv27dvZ+fOnYwfP57CwkJmzZrVzzvV1tZGUVERW7ZsobS0lKFDh+pQXDwe17XKampqNOjarK012PE1aUUA3db69euZNm2aBju3tbUxbNgwjX0R/NbevXsZNWoUtm3T3NxMIpHQHrndu3czZswYPB4P3d3duhyFYB/37NkDwJgxYzT4W/pqzk+TbV3wUlu3bmXy5MnvoR/JB9IrpWhtbdU0FLFYjEQi0S8LziQMFSZ/uZ4YPqYIfYh4q2Seitde6Ea6uroIBoPvybQFdO1D2cvT6bRm65YU+TFjxrBz505OO+00TQ+hlKKzs1N7JgVbGQ6H9bytqKjoxzs1kDFkeg8/qU328a9N9rE1hgbz+fdjjecbQ5Zl9cP7iDEUj8c1542p7CR+L1kOgDaMpN6RubF8UGPoSPd7PE4jx/NEc6z9M3mVzCy8wdISfBxkIIPnWHBGA33+w8AcHG3+yZqVunFCoimhJgkXSRmO0tJSDSa1rEOEkAIu7evr06VQxBsiyk3+FioFMztHuFukHhXQz6MkfFryPQlNm9gjyR4z115ra6vOatu7dy9VVVX9CneahWmloLFpOIiRl88hk39QOZwxlD+nu7q6dK1D4dmSPUlKt5hM5kIQGggENB2GeVARVmQp8yL7lJQzGcjwyb8HMaAkISQej2sPnOyZ8lkxUoWPSvoqHnb5t6n88mt3meve5FaTmmTymWg0+h4aFmFnF4iCAPLFq2jbdj+eNBOfJLQbAviXeWnOZfOgbGZEms/ZTDzIP4DJv8V7+Ikx9PE3hj70MJkMggA1zQUoAyMbm7lgzayDI7Urv/NPPYMV+azE4pXKZTCUlJToop6myMSWop7iyRAPkfzbbHsw45NvGMAh5WDiFERMJTIQ54mZJXI4D9JAXiDz7/zNUvpkbjT5nzM3EemDaSBKzD3fCJXxMkn5TGM1f1PNHzPTCM8fk4GUUf6YDTTu5jVNZSsKZyBDWu7FrABuXtds+3AhFrPkgZnWnO/JPB5hWFME/CpcUoBWLpJRJozaEs4Q3ho5ycv3ioqK+iktOeGLopDxkDUrz048CBK2k3kuKdWyRs1xMNuVmnP5SlAMAsdxNH5J+ifflfkphpRSh4ofm2EuGHwWn7mu5LuWZWluLaWUPlQJA7/J1i9tCDO8Uuo9NdIkHCVGkOlNkfsWL5ysXVMp5vdT+iWFkWWM5XPSRzi0b9p2rtyPiMx9s3i0zDEZc3MMxYDN38O9Xq8G35v9NPc+CbdJn/PH3tQTMgbFxcWUlJT0M3JNMlRAG9q1tbV6vss9y+fM+Zzvpf6fcJj7RA7JR4b4ksVkKitxDz/00EM88MADWJbFhg0buOaaa6ioqOCkk07iueeeY9myZSxfvpyf//znuj3ZOPIt7YG8UUcSc8J6PB7t0pdTlrjoj/Yji26w1xUxiftkwUlWhpxWvv/971NaWorX6+W3v/0tv/3tb/H7/WzduhXLsvjlL3+pxyOZTGqlKYtWmI8BTfYm9y6bpxilsuDN05p4ywTwKhugZVn8/ve/x+PxsHbt2n4bhoAQhQ3a3FRNg8Tj8bB48WIsK8dDtHz5cnp7e4lEItxwww14PB5uuOEGli1bBuQ2YZkrwlpdUlLCN77xDVatWoXjOHR1dXHzzTdTXV3NI488ot3+zz77LF6vl1AoxPLlyzW7sKR+yykln2BRTuUAP/nJT/S8EH6alStXatbjpqYmnnvuOUpLS7US9fv9PProo7iuS1NTE4WFhZx22mm0t7fT3d2N67pceOGFFBUVaeUt2DR4bx2nfEX2QUU2clEK5ryWezBToMUwMgt6msSU+a/lt2GuFfP6+T/yLMz7lDblNfk7vz25vqxp+ZzMP2lHvFfCLyPfkTZNPI20/UHG2Lx/27b1epJxletLv+Ue5bX88ckf6/zxGWh8zdfyx0yev8kpdCTJf8aSGi/XlwK+Iuacyr+fo/0MdC/mmJn7r7lO8schv/9Hmj9Hez6fGDz/e+RDN4bMySKnOtNF9+ijj7Jp0yYuueQSNm/ezJw5c5gzZw6tra389a9/Zfz48XR2djJ79myUUvzkJz+hvb1dx5/lVGkulmMVs438TWYw9zfQj7R5NDEXmvnbsiz6+vq49NJL6erqYseOHWSzWWbPnk1BQQGtra1MmDCBP/7xj/pE1dPTo/EC2WxWZ5LIaUkycDo7O3W5E9PjYaYZJxIJvcnJCRlyz1Bq9FiWxaJFi/h//+//aQNMMovEOJNTvXk6NcdGKcUvf/lLfvjDH/LCCy8wb948SktLefDBB3WY8swzz+SJJ56gt7eXbDbLJZdcwq9//WueeOIJMpkMa9euxefzccYZZ/D2229TWVnJLbfcwq9+9Ssuu+wy9uzZg1KKc845h2XLlvHYY4+xYMECXURWToUyFtJP0/sgJ90bbriBr33ta3zve9/j7LPPBmD27Nlcf/31vPbaa0yYMIHzzjuPJ554gu985zvE43F2797NxRdfzM6dO2lsbKSpqYmhQ4fyox/9iIqKCnp6erj//vu55ppr6Onp0a76ZDKp14wUg32/RvdgZCClk78GBgrhDWTgQH/iyPz3BlJUZhgqv43DXWugtgd6Pd9bm9+3w+0bA7FMv989xhxPMSwHMgrzr2MacWZ7A/XrSGOR/97RPnusBspAcyC/38d6jaN9b6Brmvemcv8AO+/Hsg69d/Bv80deH8zz+UT+d8hH5hkyjSDxejQ3N/O73/2O6667Dq/XyyuvvMLll1/OxRdfrDfG8ePHM3/+fIqLi7n66qt56623tOfEDIuYm4zIYCer6cKGQ14Ree9IP4eTI22wh+sDHGK1dhyHNWvW8Pzzz3PPPfdQUFBAIpFgypQp/J//83+oq6vDsixaWlqor6/XsXbI4Qdc91BhW8nMkfh/dXW1Tl3t7u7WIcmOjg7i8bgGR0qxSOFlkdNzTU0NPp9Pl0BIp9N0dXVpcjQplCoVyGU8zEwRud9oNEpNTQ19fX0akG7bOaK43bt3k0qlmD9/Pr/+9a8pKyvrh3uQk9nEiRP5xS9+wfnnn8/atWtpb28HoKamhgceeIDLL7+c9vZ23X85kUs/zJAj9Gd1zp8LjuNw3XXXsWvXLjKZDOl0mmw2y4knnsjcuXNxHIe+vj5CoRB1dXW61MRVV11Fb28v0WiU4cOHM3bsWOrq6rjnnnuorKzUIFCpAi7KU06m+bgkGdMPKoOdz+Zn81872mfMMRzoO8fSz2O99uGud6zrebCHm8N99/28Z4r5rE2vh3kgzO+rOebHuh8NVo40tua6GchTc7yNeZGBDHkr77+BRB38b7Ay0MHgE/mfKx+6MWQuVjmdicJft24dM2bMYOjQoUQiEe6//37OPvtszfgpFauHDh2qsSLnnXceGzduxLIsHS8WzIhZFPRYZKCTzkDvfRAP0JHGR8ZEwlKQW2hr1qzhyiuv1My8Uq+tp6cHyMXjR48ezcqVK7n66qupqqpi165dVFRUkEwmufbaazXWoq2tDYCnnnqKwsJCnn76aU477TTOP/98Xarg7rvvZujQofz5z38mEAjw3e9+l0AggNfrpa+vj2uuuQbLsvjmN79Je3u7LhQbj8epr6/XIQUz3JQftjNTe+FQvS6p++Q4DpFIhEsvvZRdu3ZxxRVX8Oyzz2rPlJmmHIlENCYllUqxYMECHnnkEWpqajTItKqqiltuuYUf//jHmtivoqJCY1yCwSCxWIx0Oq0zpOAQ0N7EuWWzWT0f9+7dy1tvvYXX66W7u1vXkbMsS4fR/uu//ktXX3/kkUd04dZUKkUoFOK73/0uL730Eg8//LC+jvDRyPiEw2EdnhTjbyDF8n4l39twpDDzQCfxw53ej/SaHHSOtZ9H82wcyTNieqPNzx7JEyFijsuxKr6jff5onoeB9hfzcyaAN//9w3n1jiTHYhzn9/9w1z+cB+fjZkQMZCgdq2fo43ZPn8jg5UM3hmQRCJbEBFN2dXXR2NjI/v37CYVCbN++nVAo1E/5lJaWajex67qMHTuWFStW9AN7mkU64YOd4oABN5IjfXagBTDYPsh1zAwI8Vw4jkNVVVW/gqlCKCffaW1tJZVK8c///M/ccsstPP/885pY7uc//zmO4/DQQw+xfPlyuru7ufDCC/nGN75BS0sLf/nLX7AsizVr1tDe3s7NN99MOBxm//797Nixg3vuuYft27dTUFDAs88+y4IFC1Aql3a6fPlyfY/xeJy9e/fqexKMkih1UxmJd8UcZ9d1NcbI4/EQCoUoLi7mmWeeYeHChZx//vl8//vfRynVj+NEvFDRaFRjP+rq6mhvbycYDNLe3k42m+VTn/oUiUSCp59+GkBznsRiMWzb1mRvktEjz014TiT05/P5tFftBz/4AU888QSWZbFp0yZOPPFECgsLCYfDel6uWbOGQCDA9OnT+cUvfsHUqVM1c60Yd7feeiv33HMPnZ2dRKNRgsGgrp8lfRJ8nVkI0pzvH1SOZBAM1qvxfr2kR/LmHK7ND+qhyf99NBlImR/rHjOQ5+b9eIXk3+9X6Q7Wo/1+PNvH6pX7MOTDbHsg+cT4+d8jH1mYTE450L+qr+M41NfX09nZyeLFi3njjTd0yquEag4cOKBDOcJSK/F205si13k/4an8vz9KEWPHzF5SSjFt2jR0dUTEAAAgAElEQVQeeughbSAKHb0wrEoGRUNDA3V1dQA6VVRCOD/+8Y9ZvHgxtbW1lJeXk0wmqa6uZtasWVjWoQyakSNHah6YL33pSxQWFpJOpxkyZAiu67Js2TKuuOIKLMvi8ccfp6ioSHOxVFZWcvLJJ9Pe3q7TYCVNVTBDcp+yWclzkgrkcAgUH4vFCIVC2LbNl7/8ZVpbW3njjTdYt26dxjMVFxdTUFBAZ2cnpaWlZLNZli1bxvjx46mpqdFZKPX19RQWFvKjH/2IX//61zz//PMEAgHKysoIhUIaxL1v3z6A9wDJpVp2IBDQ/e/o6GDGjBn87ne/o6+vj9dee40xY8Zowjcx1q677jocx6Gzs5NzzjkHy7K0dw9yxn5DQwNXXXUVN954o8YJtbW16c8I5w/kcF0yN+S9D1OkDwMp74G8FYMR0xAx58FA1z5cm+9XSR/NGBps2Ox4eYlMz8/hrn08DJKBrn+89rrDheiO9Pnj3QdTjpfH3pSjPaNP5H+HfCRhMuF3sKxD9YSEWVTwHSUlJfz93/89P/zhD7n99ttxHIdYLMaf/vQn1q1bRyAQoLe3lxUrVnD22WfrMJmZin00F+ZAcjiXMgzerXykdgcjYgyJx0wU8axZs2hsbORv/uZv6OjoIBgMsmHDBu6//36CwSDJZJL6+nr8fr8uUyCcLMIvctlll/Hqq68SiUQ0oFpCTZlMhpEjR+qyA6KM9+7dq1OjxXsye/Zsbr31VlzXpbm5mYULF2rSNdvO1XUqKyujuLiYVCrF7t27+elPf6oLKgLvCZW5rktpaSm9vb0UFhZq3E5RURF33XUX//7v/47jOFRXV2uvmWXlwMVdXV3Ytk1VVRXbtm3juuuu46mnnuLrX/86ruvS3d1NIBCgtbWVcDhMUVERP/7xj3nyySdZt24d6XRal3fo6Ohg6dKlbNq0CciBpcVQl/uTZ5pKpRg+fDgVFRVMnTqVRx55hIaGBu3xEpZyITHs6OigvLyckpISnZXn8XgIh8MalL148WI8Hg/btm3D7/dTW1tLSUkJnZ2dLF26lDfeeINsNqtLE5jz5njIkTb4w3kKTKUzUHuHE2njgxxaDvfa0UJKh+tL/mfz7/dohuCx9n2gcTxayG6gezuWe82X4+XROFrf+13HVe/F7gw0lBrFfOifBxsY4Odw/VJYltKfO/T/g+/nfd4FHJyDmCFXv6pwdVv5fTdDav0A2IMc2nzQdv/7/EQ+ckkmk+qD/tx0002qsbFRua6rlFLKdV0F6L+VUspxHKWUUplMRmWzWZVIJFQ0GlUnnnii6uzsVK7rqlQqpVavXq1OOukk5fV6ld/vV7/5zW9UJpNRIosWLVItLS3KdV3V19enstmschxHOY6jMpmMvo55TVMsy1LZbFYppVQ2m9Vtp9Ppfv03v5/NZvVr6XRatyXtuK474LVMMds2x8fsq/xks1ndt23btqlvfetbClBer1fdeOONKhaLKdd11erVqxWg/H6/+sd//EcVDAYVoJYvX66UUmrmzJlq9uzZ6tprr1Xz5s1TXV1d6tlnn1WBQEB5vV51xx13KMuylG3bqrW1Vd1www3K5/Opz33uc2rBggVq5MiR6rzzzlPt7e1KKaW+8pWvKEBVVFSop556Siml1LJly5Tf71e2bat4PK4ikYhSSqknnnhCeb1etXLlStXa2qpc11XZbFalUinlOI7+t1JKXXjhhQpQHo9HPfPMMyqdTqvXX39dPfvss8rn8ynbttU999yjx+Wee+5Rtm0rn8+nABUIBNT3vvc99Ze//EU/T+mXZVnqj3/8ox7nu+66SzU1NaloNKrn45tvvqkWLFigfvrTn+o+5T/P/OefyWTU888/ryzLUi0tLfqZKKXUK6+8ogBVUFCgfvazn6kDBw7odjKZjLrgggtUeXl5vzXS3t6urr76an0NWSc33HCDAlRzc7NSSqlUKnXEeXY4OdL8M+evPBullEomk+9pw1yLpphrRNox7zm/PfM6Mub5nzf7rVT/tWeuF5GBxib//fy1rZRS8Xj8Pdcz1/7h2jb7c7Txle/n70/5Y2A+C2nLFHOPk71P2pY5Y7Zntpnfx/zrmiLrI7+NgfplPi/z/lzXValkXCnlKKUc5aZT8qfKJlNKuUqpjMr9dpVys47+Ox2NK+Uq5ShXZZVSGSetXCellJtRykkr5WaUk8q17TiZ3NdcVynlqEw6mfucm1GOSqusyqiMclRSJVX2YAecbFq5bla5ylGJbFKlVEZlVEal3LRyVUZlMinlqLRyVVplVVJlMwmlnGyu/1mlVDqb66tylKOyKq0yKqsclVWOyqisyrqOyvUm92omk1Jej3VoLA6+k1bZgz3MquzB112VUe7Bdo+XHG1+DjTXjvd1lTo0P9LptPJ4PIO+7s0336ymTJmiUqnUB7ZXDvfzkTBQm0RlwlAbiUQoLCzkr3/9K08//TTf+c53qKioIBAIaMI68SoUFRXR2trKnXfeyeTJk5k3bx7Dhw9/TwaZOoLbXUTCUGY5DrN/ZkgiGAz2Y5uWfpnVq+FQ+Ec8F/J6/ukyP1Qof5u/813ZkjUlYhK3KcNrYRIDmv8eiA3bpIgXrifB4kiITRh/Ba8l5HviUTJJAc025bWdO3fyyiuvcMkllxAMBrWnxeQgMUnxzLkBh0gRpY8DnZTdg8SF0m9pR0TAyPI8xRMj/RfW2kwmwwsvvMD48eOZNGlSP7LH/GdiXkPwRGaKtPl+/vyS+WCOv/lb+tXb20tZWZmu4v7yyy+zePHifhlv5v0PRg43/5Q6VA5B+t7X16c5nPr6+lBKEQqF+pGjytz0+/26sryMtbAPyzoRD6NUjTefj3C3CN+TzC/zNaUUgUCAZDKpOZiqqqr0PJH7kbWdTqf7EegJ/kpCnvJMlFL09PRQVVWl5570XalDtdSELdcsDZJPvXCk9W3OC7kHWRMyH2UdmEzTsuZkzmSzWYqKit6ztgF2797NqFGjCIfDhEIhuru7dcjcbE/WrVSBFwZnyfQUDzOgy6NIOLuoqEizS0vYOH8f6O7upry8/NBYKEe3Y9s+UKAyGSy/j77eXkrKynIDZB1kGvd48Xi9qGwWy+sl5WbxeLx4cMlkkqh0lkBRAX09YUpKS8H24HJoz1KOi8djkY5F8RcWoiyFi0VvXx9lJSU4WQe/13fQDZPzA6WVQzKVorigABubAwdaGFI7lHQmCTb4PD4sLNy0g5tVeLCwvB5cFLbPh2s5ZNxDeD4nq7DdHL4RywJcXMfB7/OTyeSgAJbHg4t4hBQWNuDm2u63So5P8GYw+geOPwbKvG4+FOTjxkD9kabWA1p5ySY4efJkxo0bx9tvv00ikei38fn9frLZLL29vZpb6KyzzmL06NFaWZnKT5SmbPLHIiaOSapBezwe9u/fTyqV0uUF0uk0JSUldHd3a/p4CddJVttAfCmDkXxXswCpzdRkM3tE8C3yXRHZpERZJhIJvSmK0SbPQkKXohzyK4vLJicEZEqpfmRwcKjitalogsEgp59+uq4fJaFSWYQCChZFALnwmGDAhG3XxIbJhi3jLO0OZAg5zqFK45ALfYniNBWoZJhNmTKF+vp6fU0xEmVcTY6sZDKJUjn+pnyCRvmejK/0RZ6bKDi5jvyWIpqJRIJQKERnZyder5ddu3Zx+umn6zGT33L/H1TM5yn9FmbeaDRKQUEBu3fvprm5Ga/XSyaToaOjQ4cBzbId0WiUcDisjQkJ365du1ZXLG9padHXMY1hMaQF+yUhY6/Xyx/+8Ac6Ojp0nSkxurq6ujRDtzx7s/imEJiWlpbquZBMJjXlg2VZVFVV6WcgxsGePXv0+JqHGSliaj67wYiZ/RcMBrUhlM1m6evr63eIEUNDPi9rIRAIaENo/fr1ut4X5DIOR40apck+9+/fT2VlpabYSCaTpNNpvF6vLjQqIVvLsvQeolSODVuoHdauXav3NyF9ffjhh3WIWsLxsv+JASZjZVkWWB6CBUVkHUW4N0I8nsDy+1BAcVkZe5r30RuLkVHgCwaxfV4i0RhtnV24gMfjJZaIEU8k8fuCuJbNpnc2UVJWDraHF19exqYtTXh8fiLRKPbB5+IvLCbeF8PCQ1+kj7LiUnAUzbuaURkXsImGo/zptT/jt3yECkpIp9IoF4bUDuVAazs+j59sOodZdR2FoyyyKDoiEfB5cYFYPEY6ncVyLTx48OEl6PXh9/pzBpTjADaW5UEpwAHlWljKxlYWHmw82Niuhe1aWK4FyjZ+3s+q/kTej3wkVetNb0wwGNQnX8GMfPGLX8SyLEpLS3Ech0QioU92Akg94YQTGDp0KNXV1QAa5yL1b0zFeTgsw0BigpflZGZiaOrr61m5ciVNTU185Stfwe/3k0qlWL58OZ/73OcGLBkixphpeLxfMb0/psfJPJmLoSGnWrkfyHlERDmZnhH3IIW/iGzy+YpRDDtTsUtmn3jETI+FeGN8Ph8NDQ2aEwreS+kPaA+UybArCk6+I/dlirwmp1pRWuLt8Xj6F/4UA9x1XT1nEokE5eXlpNNpqqqqtLdP2hqoBAagyxSYngsp4ZBfJkWUhoydeCfMZ+fxePqdkmzbpry8HMdxqK2tZejQodpYMMdxoL4dq8j4SW09KUEja/Ddd9/lueee4/rrr2fp0qW0tbUxZMgQ9u3bh8/n4+WXX+YHP/gBM2bM0AeFP//5z0ybNk1XeX/nnXdob29nwoQJuh6UGFryLDOZDGVlZezfv5/du3drBRuPx3n22WcZMWIEZWVluhQOoHmzZH3Iml2xYgVjx45l3LhxBINBFi9ezO9+9zvNYwWwa9cuVqxYoesK+v1+ioqK6OrqoqSkhKKiIpqbmzlw4ABz587li1/8ovZ4mPPvWESMP5k3kUiEzZs361pofX19FBYWkkqltAGzatUqTj31VJYsWUIymSQcDrN06VJOOOEEvF4vsViMYDDI9u3bWbduncbyiRepp6eHxYsX873vfY9Vq1bR29vLbbfdpg1LMWqlbIbszclkklgsxooVKzjrrLM0AeiGDRsYO3YsBQUFVFRU6JphTU1NdHR0oFSuSK4cgnKZwmVMmzaNG264gYceeoh0Nmekevw+nnp2qa5477ou6WTucDJ6xEguuOjzWEAilqS2qpI1a9ZQWlrKE08+zZTGE8m6Dj3hPqJbtzJp0kSKi0tQCmzLg3JcVr6xmngyVzD2wIEDPPn4E3zzG9+gs72d2bNn09XVxe+feopTTz01dyjDZu1f3+TBBx9k+vTpOe9FYQAFeDw+WlpaCJWW09HdxdmfOYvJkyfjDwbwerw5H5OrDoF/XMCCbNbF5zl40LZssG1sMbAdF9vryYGMFICdAzOZquuTZLWPTD4SYyhfzPBZb28vFRUVwKFTkHgIzLCX67pUV1frRWOWAxDFNFD669G8M6aStyyLSCTCm2++yXPPPceUKVPo6+vD7/cTDAb553/+Z2zbJhKJUFlZyZ49e6itrdV9lDDS8aRpN0Mh4gUxrwc54yYQCFBQUKCNARHxiIinRTxBImb4SAwdk40aDlWQFgJAoF874hURZS/FPk32Xjn1C+mh6cWR8TKNItNwMg0aubYYeOYzBPrVJpJxMOupSTiuoKBAb+Ti9ZJxlc+bYc780gQy/ua1xRAUI9GsjWaGO6UQZ75XS8ZGCkP29PRogLt4sYT3CY5vOQ6ZA5INKOEtKQgajUY599xztVdKinJeeeWV+rWKigqy2SyjRo3iH/7hH7jxxhuJRCKsWLGC+++/H9u2ufjii7nzzjuprKzsd99FRUW0t7dz4MABHd6ROTNixAhs2+bAgQNs3ryZk08+meLiYj0OUk9MDLiFCxeyceNGAN555x3OOOMMfY/hcJhsNsuwYcP48pe/zLp166ivr+fxxx+nsbGR2tpavva1r3HrrbdywQUX8PLLL3PmmWfq5ybP+1gMITMsLHtVMBgkFAoxbNgwuru7taG3cuVKKisrmTBhAqNGjWLBggXa+2KGuV988UUgN3fnzZvHo48+Sl1dHf/2b//GO++8w7333ktfXx/BYJCFCxeSzWb5zGc+wwMPPKDDl1LMVbJUlVKUlZXR29tLUVERCxYs4Nvf/jYzZ86koqKCt99+m8WLFzN+/Hj++te/cvLJJwO5PSYUCmlv9aRJk/D5fNx222187cqrCARyxX3/5We34/F68fg84LGxbItoNErD+HEodZBlPZPj8lK2heO4+D02tVWVWMBbb61n9OjRVNXU0hvuo6S0hE2bNnHTzTfhuOAqh0QkR7ORTCQ486yz+Ju/+TLf/e53Wbd2Pd/6xreoqanhV7/6FSfNmMWmd7bw/X/4J9pb2xlSX0c0GmPUqDEUh0r58le/QiKW5LnnnmHSlMlMaWyko7uHFSv/RGtvF5X1Q8h4wO85uMazCieTxePx4bWtnBFjH9qbXBTK4qDxk5sXSlkoyYGw8n6LUfWJMfSRyUdiDJkKPZlMapZdOV3E43HC4TB1dXX9KmKbRfTC4bB21Zr4FpF8b9BgvUMS/hDDKhgMMnPmTF577TVmz57Ntm3bSCQSTJ8+nXXr1rFo0SKeeuoprr32Wurr64/Y9mCMscN9ZyBFbxpFgHa1mx4es+BtfjhFFIypRCT2byp2aU9CN6bRKRtoflhOsDNi0BQUFOhK2mJEmQZuPj4JDtUJEsyIXEv6avZbshNN3JY5RmYmmMngLJ4huY4YIGa7ZrabnORNwlDxxJki4VW5dn6BX9MQkvE1jRkxdGzb1oVQpRyJ8B2ZBTrN8TgeIjgY8bx2dnby1FNP0drayltvvUVVVRUTJkxg1qxZeDweotGoLk7c1tZGWVmZ9gjW1dVx9dVXs3v3brZu3UooFGLZsmWsXr2auXPn8sorr7Bq1SrmzZvHkiVLdLht3bp1vP7660ycOJFbbrmFyspKbNtmxIgRdHR00NrayksvvURjYyOFhYXakBSD33VdfvrTn3LbbbcxZ84cbNvm3nvv5frrr9fPs7S0VM/DnTt3ct999/HpT3+aP/3pT4wePZo9e/YwZMgQmpqaePPNNzXDuPm8ZKzkUHYkMfcg+b48f6/Xy/DhwxkxYoQ2jB988EEuuOACysrKiEaj1NXVaQPYcRxeeeUVrrzySgDWrFmDz+dj6dKlNDQ0cP755/PHP/6RmTNnkkwmtaezoaGBOXPmsHbtWq6++moqKip0SEsMM0Bnjno8HlatWsWWLVtobm7m97//PeFwmMLCQl577TXOPfdcYrEYw4YNY9y4cWSzWerq6qirq9NezxdffJGGhgZGjBhONJpgyJAqksk0yrZwlUs2m1vjXtuiqrSU2tra3IHNcdi0aRNe24ebTpFSuUNJPB6nvb2dsrIytjVt55e//CUnzJjO3r17uf++++ns7KSmsoqOjg6GDxvGF77wBbJZh/aOjly/0hlSySTr168nnUnym/vuZdu2rWzfvp3tO7Zx4w9vzo15PEYikeDJJ5/moos+z65de5g4cTLt7Z10h7uJRiN0drWTTCco8AdIJhP4bR+WyhlGltfqZ9h4vTkskOuqnEEkBzoOclepg44hBdYhO0k7iI4zhOcTOYJ8JMZQPnhXQjKmghKenKKiIq14ROG5rtsPwCzKSeLgYjBJaOpYDBAzhJHNZonH45SXl1NdXU1BQQF1dXU0NTXx7rvvMmHCBKqrq0kmk1RWVpJKpd4TljNDSscCcM2XIxlzphIVj48obpMx2VSW4jGSEJQZEvN4PP3AxgIYzz/9WpallbyEFcWLI4aFhLkkJNHT06NLecg9Sf/MNPtYLKaNARlT07CTa5jPzMQJyThLmMocdxOHJB4auX857QuVgIDG80HRco3DGSCml8c0imTczDAsHKq2LQamjLUY/fmcTCbYOP/ZfhAxQ4wyD2KxGFVVVSxZsoTXX38dv9/PtGnTePvtt1m7di1Dhw7FcRyam5tpb2+nra2Nf//3f+9X0LaxsZHbb7+deDxOQ0MDs2bN4uSTT+aOO+7g6quv5otf/CKZTEYXAJZ1PXfuXM4991weeOABPB4PtbW1fPrTn8br9WpqjXQ6TSqVwrZtPWe7u7uJRCLaYOzq6mLv3r3MmTNHewh9Ph+RSISSkhJs26a0tJSSkhJOOeUU2tvbKS8vp7S0lMcff5wZM2YQj8d59dVXNeWEPH8Jfw9mbZuYM5M2w3EOAYuDwSA9PT1s3LiRtWvX0tHRQVlZGV6vl2g0qnE4a9asYePGjQwbNox9+/ZpNvULL7yQ1157jTvvvJMzzzyTyZMn6zZDoRCnn3465eXlnHLKKbo/AtAXDJqEjqWI6qmnnsrs2bNZuXIln//85ykvL9chvcWLFxONRikpKdHhNaHyUErR3d3N6tWr+fSnP00mncHntXFd2c8VynUo9PuIRqN4XIft77zDri1byKTS+Oxc6aAJk6dgZ7MECorBtsikEjROnsT4iZPY2tTENddcwx133MGD9/6WSy65hDv/7Zf85je/YfLEibS2tqKcLGknSyDo49VXX6GjvY0pEycQKi/jM2ctYPGXLuWZZ35PpDtMRVUlYJNJJYlGI4waM5JxE8by2p9ep8AfwM1k2da0hb5YhOlTG2nbv4+ywkJsN0Ohz4ttedAWkJWLliWzGXy2B58HUA4WCo8FWAonm8Vr2Vi2F5yDJUssGwfDEWTlDCGbT5xDH5V86MaQbByy+cupSDIWduzYoXlaOjs7qa6u1gZTKpXSCldKHIhSk6wMc1MyFTQMDhlvnrADgQCBQID29nZ27NjB448/zoEDB/jc5z5Hb28v48aN46677qKtrU2f/k0PhRnWg/cXxhjI25WvlE0MkShaAXTK/ZiGguBBxIg0DSb5LTgYMTzzAclmOE2uaypkMbLMsKYAMsULA/3DTaaXSJTYQNlY8nq+EWSOg3inBsLTiCdHDCAzi8vn8+lMIvN+zHE3DRgT0G1mwpkGvokJMsXMQhMlbobTUqmUxsh5vV6dcWlZFmUHs25MfNzxEGlHxiAYDOpnBdDa2srOnTvZvXs3v/rVr7AsizfffJPnn3+eG2+88T3ZdQKkfvvttykvL6empoaXX36ZxsZGEokEHR0dPPfcc+zYsYP58+cze/ZsbXwKK7d4x3p7exk+fDg9PT1UVFRQXFzMkCFDKCws1AaOUjk27w0bNtDQ0EBxcTFKKWpqarjzzju55ppreOyxx7jyyivJZDKEQiFtuEciEWprazXv1L333suFF17IBRdcwObNm7EsixEjRuD3+8lkMsRiMcrKyrRxaoZkDyfm/DA9obLXyHPfvXs3SikNgO7o6ODEE0/U4b9gMMisWbNYt24dsViMeDyOz+ejs7OTUCiE3+9n69atfP3rX9chWCE/lXCw4B0lLGaGcdPpNKWlpZr/KplMUlBQoMOmmUyGkpISbZQLKaqES0tLS/XB4rHHHmPcuHG0tLRw//33c8kllxAJhykqKiARjxMKFYNyKC4s4O++9CXKSkJYhUWQyYDloXvfPopCJQQUpHo6iSYT9PRGGD1yJKUlxfg9Xpa/8gduuuEHrH1jNX/7pUt547XlLDhlLulUltKxDXgshb8wSNDvY9FnzyHe2k60q4uqqkr8hSFGDK/DyaapqCon1tFBUUUFPhuKfD7cTJoRw+p58r8e56xPLeCEadNY+tTjLFu+jFt+dAsltk22p5eEoyiprIasA1kXPDb4PLjKweOxcoZQKgPKxWNB0GNh4eBVziF8ERaWUlgWKGzNMHQwyvaJfITyoRtDouxMZWGy6DY0NOgsJ3HbSpaDqTDMEIu4xuVvOeEM9rRmSj6oV0IFV155pVbsjuPw05/+lP/8z//kO9/5Du3t7XozFheupGiL10HeG+wYHS41XgwdEy+Uj0mR9/OxOCIDhWVMRW72Y6DXnYMMzHDIeDRB4vJMRfmb2ArT+JA5IONiZupIO3J/5r3kp+3ntyMbt2kAmfNAjD/TqDQ9eDLP5PRvhtVMMT1gR0r5lzYO56U8nBKVLCKZ0zLH5XlLyDPfGP4gItcTY9RMJ4/FYuzfv59p06bR2NjI+vXrue+++7juuuuwbZsNGzaQTqeZOXOmxqEAtLW18fvf/5558+YxadIk+vr6GDFiBLFYjPr6eubOncuECRMYOXIkAL29vVRWVmJZFtu2bePuu++ms7OThoYGJk2axN13382iRYuor68nmUzmQiI1NXredHR00NzczNixY3UCxosvvsiCBQsoLi5mwYIFPPzwwyxatEiHRR3HYfTo0Vx11VXE43Hmz5/Pv/7rv3L22WfrFPOCggI2b97Mnj17GDlypDZI5Rnmr5OBJP99n8+n56Pscxs2bCASiTBv3jxuu+02TjvtNN566y1uuukmrr/+eiorK0mn07qYb0NDA9u2baOgoIDa2loefvhhGhoacF1XH+A8Hg/XXXedZooPBoN4PB4N0FZK6dIwwWBQe/QCgQAbNmygra1Nh7yffPJJjdHbt28fL774IitXrmTSpEl84Qtf0Pdl2za//e1vufzyy3n99dcBWPS5Rfzm178mEAhw6eVfwu8tIBnuoWnjRrZvaaLQ6ydUWERvdw9dHZ0MGzYC2+MjWFhAR3cHQ0eNYNK0RkpH1OMtKaF5VzNb39nInJNmYKVSvPT7p/inm29m1R+WUeLx0JHqI5VO4fX76O5ox+c43H/3r+jYvY99NbVs37yJPa37KfTa/O6+3+JE4nS1dzBv9jxOO38RVipFKBAgYFtMahiF37VId3Qyu3Eq+7c3UeHxUuP3Uev3YSeSEO6DVIas4+AtKISyEqxMhkBBAJVOYWVdCIehwM+winL2b91CQSBIkb+QQCiUA1oXFWA7aXy2nww5D5HrOgRtT791buo/cw/NPzDnH5Zknpr7rLn+B4JPmHu8fNfMloZDUR7pR36b5utm/6SN44V5PF7ykb6r2qYAACAASURBVAKozYHLP3nnP8B8D4kpA3lf3q9iMLl0pJ3XX39dl3mIRqOsW7eOiy++mLVr11JfX8+mTZtobW1lyZIlRKPR9yjzY72+iVPp6+ujqKhIZ7XJj6T1CzYHDnF6wCHPjYCfZUwFfGsapebYDRSKkwUnnxEDSYCqYrCKN0m+I8aIVLlPp9M67JjNZvtlCSaTSa3cTU4Z8dY4Tq7kiAkGl/pl8jlx74tiMg0mMbhNMLsAuE0uH1Gekr4s2JNsNksqldJ8O+b3ZZ58GCIet/yNKN/rKJ/9oGKuOzFifT4f3d3drFmzhksuuYSXX36ZOXPm8Mwzz+jMz1QqxZQpU3j00UeprKxk9OjRZDIZdu/ezV133cWll17KxIkTCYfDOkQklBWxWIzdu3droLSp7KdMmcKiRYt45plnNNj9qquu4u///u+56aabKCws1Aco2VQfe+wxLrzwQl2W5aWXXqKgoIAZM2YQDAYZN24cjz/+OPv27aOhoYFYLKY/F41G8Xg8LF++nM9+9rP85je/Yf/+/bqvQv9RXV2tjf18o/Ro4yv9lHXj9XpJp9NEIhFaWlrwer3MmDFDFzp2XZcxY8Zw44038s1vfpMrrriC+fPnA9DS0sL27dvZsmULjY2NVFdXM3nyZO6++27+8R//kbq6Ov7jP/6DL37xi3i9Xp26L+OrlNIhSRNrGAgEdIbclClTSCQSjBs3jieffJKpU6dSUFBAR0cH48aNY+zYsZx44omEQiG9vnfv3s2qVatYuHCh9ga7bo5f57LLLuPFl57n2m9czS9+eQdBr5fa8nL8DWN47vGnWHDafEZWVvHum+s4ZfpMQqWl7Gnex5Rx40i4KTaue5NhoxrYsHkLr7y6grmzZnLGmWey5o/LOX3uPMg6rPrDq3z+oovY+vY6SioriXd1UVFZhTfrcuXXv86y+x6mwh/EDvqpKivh+ReW0jhmNIvO/Azdbe14lYfIls14vR5ULEa8q4vygiIeuOcervrbr7F50wbSnT08evd/sGf7dppq6iguKCabcVAeP1nbxltYQP3Y0RRVV0I2S6Kri8zeFuK9YWJk8cQTHNixk2AwSKE3gMoqqmpqKKkbAsEAlteLxwIbG8v25DxDeTjY/HUvBq3MR9NYETHhKOa+LvrB9KCLLlRKaV1iznnzc7Lfyt6bf5g29y3zkCi6QkLGHxf5SEyzfMUhg2Yq5XygcP4DNa3JfCVwuNcHo7BMLh0xNmKxGLW1tfrkevrpp1NZWYnH46Gnp4clS5bw8ssv65CSVFwXzhpR1oMRqd0loQnBM5jp70rleDuEt0V4QSQLz/ScyclTKaXrg5k/A42J+X1TJP1c7klOj6YHThaUnDQFdyChTfEW5C8ACROYz0zakc+LC958HdCGk4RLTe+JfE6UrzxX+d3b26uvL6SeZjZZKpXSITcx3CT9Wha/pGLLNUXyjZUPYjCZm1r+ejmeYm6U5nP1eDx6fnm9XpqbmykoKGDu3LmUlpYydOhQlMpRXtx7773aOB03bpzO9pLU7Y0bN7Jjxw42bdrEhg0b2L9/P0A/D4WEcIqKigiHwxoPVFRURDKZ5Nvf/jahUIhNmzZpnhx5vt/61rcYM2YMO3fu5LHHHsPr9XLWWWdpTMtrr73GZZddxuTJk/WaraysZMmSJXz1q1/FcRx+8pOfcPHFF3PBBRcwefJkvvSlL3Httddy+eWXM2PGDG2Em4cRUSxHknzj1cROSniprq6OoqIi0um0BrBLEskPf/hDOjs7NfdPcXExjY2NuuZeMplk1apV3HjjjTzwwAOsWLGCSZMmMXToUABt/EhChYjMTRl/oSzYu3cvtm0zdepUlFKccsopDBs2jOHDh2vPWG1tLZWVlf1IGFOpFPPnz6eqqkofLFKpFPbBOTVz+gy+cNGF7G1qAr8Pn4Iij4c3V66kprgETyrNgb3N/GXFH3nxmaUse/EFdjRtpcDvp6w0hNcCrwXf/uY1lJWEWL9yFbGeMKecNJNXH/4d82fOpGPvHnpaWhkxZAiFhQW4fRGsVIqm1//M6leW8+7atVQE/Lz20ot8ZckS9mxuYu/mJnzxNHVFIbJdvezbuo368gp2b97C7MapnH36Arqa9+FPZ7nkvM+x8611uN09+KIxRpVXUF1UQlVhEWX+AHY6izeVBddC9fSSau/CDscJuRaEo5TaXkqwCSQzFGXBG0vQ19JG6kAHxBPgKuxMFo9y8CjAcfvt26ZeEcPG7/drCIkYICaBpoRAzcxNy7L0IU8OzQL3MEkQBT9mHoZNQ0cO2rImZH6ZUAkTjmHOv4+jfCSeoYGUcL7rT16Tz5ufGew13o+YJGfSRjgcpqenh0QiwSuvvML06dPZvHkzmUyG+vp6Zs+ezZ49ezTpoihNMURgcBulfM70bkHuhJ5MJgmFQhqbIIaIhFji8bjmElFK9SsAKuMqIaV8TJNcayB3pinipRBvSH54ykz3NUNkgUCAAwcOUFBQoJWZ1+ulpKREG4z5TMNmGyZXj7hV5R6l72Io9vT0aG+PtGvim0x8T2FhocalSFhNrhOPx/XCNrPphHxT6AVMb9XxME6OpY389XA8wmRwiFNKnkUymaS4uJjZs2ezd+9eTTw6d+5cvF4vLS0t2iAdN24cw4cPBw5hqyorK9m0aZM2OsaPH88ZZ5xBa2srkUiEqVOn9qtDJyDcsrIyHnroIVpaWti/f7/OsvJ6vQwdOpSOjg6t5OXZCJZs9erVLF++nG9/+9ucdtpp2qBdv349Xq+XESNG0N7eTjAYpKCgQGdH+f1+ysvLWbFihQYlNzY2EolEgNzhRLiX5Lpm7brBeIdEKZhzy+PxaNyNzKdsNqtr6VVVVZHJZBg1ahQ+n0+v+3PPPZfKykq++93v8uCDDzJmzBhOO+00AKZMmUJJSQknn3yy9jDJQc3v9+t1mJ/YYWLbRowYoYHt69atY9asWdqbJ0kswu+klNKHHdu2GTZsGJDz+nZ3d+fGLpmgIBCkblg99fVDSEV6cXp68dseVq9dz7Vf/zrPP/00w4YOZ/L4cZw67xQKS4pxvD5imQSZdJKUcgjW1/OZs85iX3ML2WSKCaMaKJjcyH/ddTc+y6V2zBhGjR3NihUrqCopId7Vk+MlKiigbddeQn4/c6dOJ9UbIahsxgwbRsNF9bzwyBNc8+W/o6v1AFlcVCZJz4EDzDppJuWVVUwaN56Nb61n5gnTaN/XwhVLlrB2zRo8jkvz3t24tg/H9oI/SKComEBhEaAIt7YR3t9KYThOVVkpRbaHVCRCeVERvT09WPjwuS5uPEmsswvl8xAsKQFcLDvHN2S5SiOozRCZzBXxxKdSKXw+n86Slc/IcxU9ICKGtWQUindIDCc5VMuhXLKB5Zr5HihTH5iJJ4L7NQ2qfC/Sx0n+W3mGBvIYHU8ZTHuiYM2SBOXl5dh2rjhpRUUF06dP1wDTP//5zyxfvpyRI0dqpQz9jZpjEWlDFImkLAto0wxPdXR0UFVVRTgc1qe0aDSqT5imgSRu8Hxr3HR75seATc+KvG56gExXurxnhq7EQ2fbNhUVFfrUYYYhzYUk452PlxLlE4lE+m284gGS78Gh7ENZyPIsxcCVk44ogqKiIvr6+nAcR5/Gg8GgBpi7rks4HNYswSb4WsJyskmY4SzT4D+SgXm0uZAv+QeFoxmw70dk/KR987kXFBQwfPhwqqqqqKys5KWXXuLdd98lmUwCOQ/bV7/6VW0EK6U4+eSTcRyHkpISmpub2bJlC//5n/+pswyXLl1KIpGgrq6Oc845R3uQOjs7Wbx4MZ/61KfYvHkznZ2d2LatyQK3bt3KWWedRTqdpqKiglQqRXd3Nxs2bMDr9fJ3f/d33H777axcuVInZuzZs4d/+Zd/IZPJUFNTo++5oKCA5uZm9u7dS319PW+88QYjR45k7ty57Nq1iwceeIDOzk7OO+88Fi5cCKAzpoD38HkdTfKflXCXyZgLfqiqqoqqqio91yKRCNXV1TpBoa6ujq1bt7Jr1y4955ctW8aWLVv4/Oc/z4gRIwA0+3RJSYn2eJtQAPNgY+ITXTfH/faXv/yF0tJSTjjhBJ3huH//fj0P4/E4SinNil1dXa3XiOM4DBs2LLd/KQtlW2SSGQIBP+l0lkBxETveXcOe3buZfd7nmDymgabNTaxctYpgKETtyOF0RvrY27aPcRNHc8bZZxGsrgXHoryskp3vbifaG+bnN97MOZ86jVQ0wuZ161jx6h9oGD2KTDJFYXU1py9axOkzZ7PjrY20VVbT19PLspUruPCKLxGzMzRMmEj3jmZ+8a93cN5Zn2Xs5Il0Nu+it7uHqvHjObClCdf2MG7CeEJlpWzd+DbPr3oN23IZMWo4pUNrKAhVEM+6RJJpMriQTkMsQTocxee4eFGoTJpQaTFlpSVUDatDuVm8abCzHrJKEQtHyAT9BIfUYQV9YNs5LJHtIZ1K4Q8G9B4thkQmk9EeOdd19aFNIg1wCHcq/5Y5IdnCmUyG3t5e/fwkq1ZEDq5CkWJZh3C8PT09hMNhnQVcU1Oj9+pIJEIkEtEYzMrKSh3xkH3mcFGK/075bzGGjiWUkK9gBvre4TxLg5H803UsFmPUqFGaxv+kk07SCtG2bebNm8err77K9ddfr92TcIiYMB/7dDTJx2uYoFnxmAjAVFzoMqEcx6G4uJh4PK5Pf6KsxdgxjZn8sRkIi5X/PCQF2Ov19iM6lLZFcQoOQ9hsy8vL9WKStHWznya3kekRM0/BpgFgumml/IOkV8smLMrJdN0XFxfrsi5yf4FAQJ+abNsmkUhg27Z+npZl9fMW7t+/n/r6eh0ek/lgxtvzPW3vR4703Q8jRGa2LWMt9y9jWlJSwsKFC3VY7Oyzz2bChAmMHj1ap7gLD46440VBKpVLirjsssuYP39+P0wXoAlNBSd33nnn6Wc4YsQIxowZA+Q8Hp2dnQwbNowTTjhBhyp7eno0v43MnVtvvZW2tjZqamqwbVtjw8RQlrkMufT78vJyysrKNCYnlUoxYcIEzj77bPbv36/7KGEkmbfC8nw0ioN8wKrUPBTFIMa6hP4uvfRSPXbZbJZQKNQvLFxcXMz06dMpKyujoqKCAwcOMHPmTM466yxSqZSuzSZeKFk7YqyafZb5atYbdByH9evXM3fuXD23pdbZuHHjmDp1KnCI0DQajeLz+d4DLh82bBguimBhkEQ6Q9AfJJ3IeZcI5K7z5S9/mb1bmygOBKisqebWX90NmTSRdIpIOsX4aJgJk8bgK5JMs1yIZ8qUqex8dydX/92V7GtqYuLEyUwcMZI3N6xn7LSpuJLq3tsHRcWE+yIMGTKURCLB3/7t37LtwD4aT5kFXg+nnHMOQ0rKKfLlvF91Q4cy3WdBIk7tiJHUDrPB46Vr21bmzp/HyFF1pNJx6ocNI6UUB+IRho4cTam/ANv2QqgUUkncTBbbyXnOeiO94CmksrYGigopLC4i3RPL1TbzenGyaVKpDKDA9qGZqLMu/oOeRIEsyJxsaWkhEon0C3cVFxdTU1PD8OHDNQu/rOvu7m7effddYrEYsViM1tZWNmzYQDwex+PxUF9fr8Pfksm6d+9euru7CYfD+P1+iouLqaqqIhAI0NnZSTwe13t6OBxm3LgceebOnTtpaWnRurCsrIzhw4dTV1d3TJneH7X8txhDpgx0oh6MUSPvmcj69yMmKzLkFOn48eP7eVSEB0a8Ip/5zGf05ppMJjUg0bSq5T6O1jeTQFB++vr6SCaTlJeX4/V69cYruB7ZeLq6ujSuQwwD27a1UpJU4HyFbYJx8/9tviYGjxho4j6V8g0meE5Yw8WokL6YGB4h6ZMQgxgXsjkLyabgDUKhEEopzcciisXc0CVUIrge13UJhUI6HCLYDPHkhMNhysvLdV/lOYoBtmnTJtLpNBMnTsR1czXW3nzzTWpqanAch66uLoqLi3V2zkCG/fH23HzYMpABLM/dtm3NeyTeAOGoEcNWykj4/X6txGUuBQIBFixYAOTS9GtrawF0QVEJtYghnUwmSSQSlJSU6HlQWlqqQfgmW/OQIUP0vHddl76+PjweD0OGDAFyBxsB+QYCATKZjM6mCgQCjBgxgtraWh0WMr1dSinq6+v1nDTB/zJmg+F6yg/5m/gPCfXCofT2hQsX9itYLOEMOQiJR2DcuHG61I2sbzF2EomEDrOZXmdTzAOVZfWvczdr1ixteAG6SkAikeDMM8/UtCaiIOPxOK7r9kucqK2txXEh44DH7yOZTlFYWASpFMRi+AJ+mvftY+y4ccTCETyBNKnebgKTJhLyeymO9jGstBgycfD5IAP4i4i3Rzh13ins2byNSDjMtClT6T3Qgse1WXDqfDoTMTIef46/p6iI5IE2auuH0lg/mgP797H3QCsjG8bQ1t3BkAkTiTdvpay6kkw0he33kVZZig+WiymuHQJJF4IFlA6toad9H6GhNbR3tNLtJOmJxSiorKZw1FDwFeVuNuWgYglUVuH3B7C9Plyvl1gmiQp4we8l67NJ42L5PFiWDXjI2rkMMttSKBTKBUe5eF2wPLlEgq6uLvbt20c6ndZZn1JAOJFIEI/H9RwWgyiTydDd3c2+ffs4cOAAtm1rSACgPeO9vb2kUimqq6sJBoOUlZVpg8u2c4Sy4XCY7u5uTfdgWZZOMtq1axexWEzPT/GcJhIJent7cRxH83rlr42Pi/y3GUPHC+9wpDYGcw3ZKEzsi2zyiURCe1/EIyEcHQIslg1DYq3iLRhsyCyfRE+Ug2wyQlooYGKv10tHRweFhYXU1NT0w07ISaCvr4/KykrNXGym84rxKAaYSQxognTlNCoLQQp0lpeXa54UGT9RLtFolHQ6rWsBlZWVUVxcTDQa1ZkyUuFcNm7JSvN6vf0Kq0qqtIxtUVGRVlJdXV2alE42BnHRwiGwnnmalxptpaWlWJbFzp07dTqyiRV76623NHCwtbWV8ePHs3nzZsaPH6/7X1dXpzFMA2HhjpcMhBESOV4biRneFOUp15L5LJgB8aiJ8WnWvJO5l06n9eEiGo3iuq5mQ66rq9Muesn8EsBnPB7XDPMyX8Q7KkZDJpPRGWimQjZxYYIJM0kAzXp9ZkZgTU1NvzCvbNQyx/x+P6FQqB8QNP85DEZMtmoZP9OIATRgHHKGuSiTcDhMdXV1vxIaUjrD5/NRU1OjDyXRaJRQKERVVZUOC5sM9bJO80P65jyzbVuHnlOpFOFwWNMYmDi8trY2amtrcV1Xe4kEvyjh44DHgwNkQYfhbNsGr5chQ4bQun0nra0HcJJp/AVBAkVFxPfsZn97O67Xi9dr47WyFBWVUFxRRbAyQNXQWrLxFHXDR0BfjH3r1+FJp/AdfOYq4CMajYCbu3JHxwHS6RQxJ4MvGKB2+BC27N7F1FPnQCZDwnFQfj9DxtWzedMmSobVEQtHKS4vw0kl8fgLaWvew5CRdTRvepOgDQUlxfgKgxT7fKQchZN1cN0kPm8Qgh6yKLIqi9d1iMbTBEuKiKoUcScDxYWkXYdkNkOB5cdJZ7A9FpaCbDqD13HA48H2WlgeL0q5WOS8qFLo2O/34/f7KSkp0V5vOXiKR8fv9zN69Ghc19X1/oQ2RnSCgK+lTE1LSwuFhYWMGjVKrzfZny3L0vOnpqaGSCRCb2+vnhcyVwSyIfOrtraW3bt309fXpz2esuY/bmGyjwzBlB+CyQ/XHOnfR2v3SO0MVqRvjuMQiUT0Zi+svJLVJAqgtLRUW+XiORJ35UDcC4cTcZOLN0fSYC0rh/ifNGkShYWFbNu2Da/XyyOPPEJNTQ319fUaI2RZFr29vbz++usEg0GNO7jtttuora3VBGsLFiygo6NDZ2ABGksghpAoE1FuMi6dnZ2sWLFCA06vu+467rnnHu2RgZyXpri4mH379jFhwgSWLFlCJpPRDNR9fX0UFxdz3XXX0dHRQSAQ0IampLiLEv3Tn/6klbEUU7Usi3fffZcTTzxR43wKCwspLS3lrrvuAtAn1Jtuuonq6mouuugi1qxZQ0dHB2+88YZe2I2NjTrebXrexC28cuVK4vE4Dz/8MCeccAL/9E//xI4d/5+9N4+yo7ru/T+nqu58b9+eu9VqtbpbE0goIMQgZGIL5OEFjI0T4zgYB/9sr2T5Zzt5yVt23luJk/ULiV/CyrMfz8S8OI6HOE7i4MTYEAwxwiZmkGUswEIg1JpaPc93nqvq90fdfbr60i0JjIkIvVmiu++t4VTVqXO+Z+/v/u7jDA8Pa86R9Bu/V+2VEkNcrv/4z/NKmT+bzJ9VJ2ngjYVu/SEbGdwETMgELceLRqMa2Et2i4ABWLoAELDvui5tbW063CPkeBl0pU+KGKXwbQRcCGCQfiVV1/0SE+KFkeP7C6UCWoFbyNO1Wo1wOLykNMdL4TwI2PRn40jGZblc1scV0CX3tFwuay+YZD9KiE1W4NIeud9yrXJvpVaejC3LLRAbPcTy7luWRVtHOw5eKYmaY1NzbGzXoaura8mY6QfR+ndcKrUKBg6G8qgwVKpQKGEqk57utSjXIGwFaEs2Mzx0jPHhYWKmRaJYpblQpTQ8RXU6hVWxPYBjutAUgkQA1iRZu30LbiKMGwoQioQxTJNgLAIhA4IGTdEIEcugWikTi0XJpTPEIlEMFNgusbZW0tUyJ0aGiXe0U6p5BYMzqXnMYACCAbrW9kClRLKt1RvnXZfifJZABVqjTZhGBMs1wVGAwjbAVQ6lagnXUF6h11CACkC1ihsIYAQs3JpNEIOwrQjXHIKOi+E6KKeK49TqKtTes5qdndWEZ5FeMU2Tnp4eBgYG9GJRMo6FC5TL5Uin09i2TVtbmybCb9u2jQsuuABYLHq+Zs0aTp8+rfubX6DX7/XfuHEjfX19uK5XT04W8K7rsnv3bnbs2AF4AC6dThOLxSiXyzqTV96H883+w8Nk54v5PUOuu1irTEJEy01AjRNh43eNfIHlTLw3siqUODDA2NgYN9xwA3fffbcGP+9973t54IEHtOaKrNJbWlp44xvfyE9+8hMuvvhiZmZmsG2v6nkymeTGG2/k/vvv5z3veQ8/+MEP9Pkls0BWd7Lq9K8UC4UCf/M3f8Phw4cZHh5m3bp11Go1brvtNp2R5RdwCwaD/Nu//Ruf/exnUUpx+vRp+vr6SCQSHDp0iN///d8nkUgsEfmSFw88dfJUKqXbIN6vmZkZtmzZwunTp7WHrKmpiXvuuYf3ve99jI+Pc9ttt/HEE08wMjLC8ePHiUQifOhDH+Izn/kMV111Fffddx+33347+/btY35+XqdyJ5NJHnjgAT7ykY+QyWS4++679eAj2imFQoFrr71WhwTFq+B/3o1947VijYCu0bvp7+MvxUPln2D9fUpMJujGd0UWFf7zLneu5b73/2z0/PrbJecUgCzvgLyLEuZrzPZ8OWFQ//317+fXLhLzh5dhkcfl31e4emcD337C6pnavPLniws7ZdW1ypSxpESEv68v/amIWEEcHBR1xWXTBNOiXLMpFAvEAwGsQJBCsYxhmVjBIAHTIDW7QDiRIBmMYBfKZGfmScYTGJFWDNPEdl1Mx6VqQtXw0u4d/c8F5QAuhgIcTxHaxcZ1DQwUjuNiWCa2MnBCQWynTKVWwVUmhhXADIa88JyhUKYBGLhufQGJgeGC4RioildcTCkTDAWOg217/J9FrR1FzfFqkHmoUJ4lGK7CcBxc21f1Hm87h3pqPeiyNdJnpU/09PQwOzurv5cFbSaTwTRNvVBwXVdTGwTUyEJHMi/F25rNZrWieGOVAf8iNBwOLwH4QuCORCI6IeVs/et8svMPnr3K5icEi/kLkZ5N3+VM37+cDiAch5GREXp6evjUpz7F8PCwDjNlMhkuvfRSBgYGdOw3l8thGAZzc3PaCyRCglNTUzobZffu3Tz++OPMzc1ptn8sFtMASDwxfp4PwPT0NJ/+9Kf5+Mc/Tl9fn9aB+eQnP6lBgZBMT5486fEFbJvp6Wmd1pzJZHTatoTwstkslUqFaDSqi0SWy2V+8pOfsHPnTnK5nCZuT09P097eDnjcE6mUnclkuOGGG/jHf/xH/uIv/oJjx45pl6xURv/KV77CunXrmJ2dJRwOs3HjRorFIq2trdpDZds2e/bs4ciRIwwNDdHb20skEmFoaIiHHnqIyclJTpw4oV3BwBJPhf+fv1+9Fk0m/5WA/Mv1UK20IpQQbaP5heTOdK4zeZZX2td/Tn+6ud/TJW327+O3c33GKwGhs7WvESA1XuO5eCHlnp/r85LtGp+VAgwUBupFtbIaj6vPJ/u5ygMSyvAARiSKGwpRDViUDEVRuWRqFYhG6Ozvo3VtD1Y0QigWJxLxki8ymQzlQhFcUChc1/YOztLwpYGDoSu+15+x42AGgjiuomo7KNOkZrtgWFiRCK2dXXSs6aGlq4vW7m6SHR2Y4YgHXDDAMkFZng6Q4xJQBgHDxERS3V0wvU1x62rxLgQME9fxgJByFLgGKBMTywNP9Xvl4vGDcN0l3iAw9HjsB7/i3RRSvPD1wuEwTU1NS7y5Msb6i2ELsdkfLpWwmFKKYrG45NmKt0/eDX8ZKv8CSfqkv6++lsbBVTDUsJr3m0x6y012cHaC97kMPkLSFXc/LKYzA/zCL/wCX/nKVwBvtfzMM89w5ZVXcuzYMT7+8Y+jlOLWW29ldHRUp9HatleJenJykgsvvJB9+/YxOjrK4cOHueKKK+jo6NB1qATZS4hKXhDJTLFtm/3791OtVtm1axfZbJbm5mZc1xOAi8fjfPe739XkuEceeQRYrID90Y9+FKUUTz/9NEopent7OXr0KEoppqenufrqq1FKce+99+oBeN++fVrAzTAM7Y0yDIPZ2VkdDpDU+1qtxo4dO3SW0Rve8Aa6uroIBAI89NBDxGIxJiYmaG9vECJg5gAAIABJREFURynFwsIC+XweQBMGbdumvb2dwcFBwuEwl112GZs2baK3t5e1a9eyZ88e3vrWt7KwsPCi0GZjvzhb3zjf7dUCdMvxrZa7lyvt629n43t8pmOv9D0sLooauVM/6zM+23iw0nmkf610bctd10u5j2czV/5b5n6f0/Hr4EW5XrFWt1ylWCyQrVUp4VJUkK5VqAYt7IBFdG0PZkszoWSSGuAai6DPtm2wbRzbrisz1wEvLgKKXNdF4dRnNhfDRXtDHMeh5tigFBW7BgaEohHa1nTR1r+erv71dPUP0LGmh3AihqOMujfHAMPwdH9qDiYeEMK1cal7P/Sz9QCZ2QAUPIDkiQaZ+nOFMk0cZWC7deBV/+fwYq+sH9hKGFtIy0opzZOUcblUKmlvj1/fSjxF/hqE4sXyL4TkMwmTNf4T8v1yfVISV/ztl+/OV3vdh8nO5AF6KdyfRhf6uZp4Y4SvIZk5QvYcGBhg3bp1PPzww1x77bU88cQTfPSjH+XP//zPeec738lf/dVf6XpR3/jGN1hYWNAx/M7OTkZHR7ntttu4/fbbcRyH7373uyilyGQyOtNMwgn+dH5/aKBardLV1aWJsOVymdnZWZ3tds0115BKpTh06JBW8rVtm1QqxR/90R/xsY99jG3btjExMcH4+DgXXHABuVyO2267jc9//vP09vbS09PDVVddRX9/v66K/tRTT/G5z32OBx98kN/7vd/jv//3/67bGQ6H9QsvIMtxHIaGhrjooou444472Lt3L3/7t3/L7bffzgMPPKAzg4LBIO3t7YyMjNDV1aUJ0w888ADFYlF7nuR4yWRSlxaZn59nz5497Nq1i3g8vkR40v/8/7OAobN5Q852nY0rR/8xZCBtvGfLLVDOtvA4W5vO1s7GmnavZArwStew3LU3WqPHTO6Z/++fp+mA2DmcZskzrv9P1QDT210ZBgSDREJBegfBdFzCGFRyOUKRCOVaCUJhcBwqQCmbJRGwsKwghhnEqbm4NRsjEMC2XVB14AO42Biuqv+tvAbUb5Pr+NT3lQewHFwPwAQDXvzKCoNtQ8DCVA5YJobyAJyS21338BhKoRzP0eNdmQNuDZQJhotSLko8PSiUMlCueKwMcBTKUdj1Nrj1e+e/x97fS0tgSOarHxxJBYRoNPqirMHGGoh+UOiXNZE5SDxOso0ILApIWqkv+vu3bNeYTbwKhl7j9lJIXst1jHMxieuKzpCIYUnGQK1W41d/9Vf553/+Z60GG4/H+ZM/+RMOHz6MYRhs3ryZj3zkIziOw9atW0kmk5w+fZqBgQGSySTf/e532bNnj345JAsH0KAmFAqRzWZ17Nj/Il199dWMjY3x7LPPcsUVV1CpVFi7di2ABm9//dd/zUc/+lHe9ra36Sy7Sy65hM7OTl2JXQBMLpcjmUzy1a9+lX/4h3/QhNfTp08zNDRES0sLSikuvPBC/uAP/oB169Zx//33a9l30csQvsfCwgL79u0jGAxy0UUX6fbv2bOH66+/nv/6X/8r999/P7fccot2A5dKJQ2gXNfLgtq7dy9jY2Ns27YN8JSU3/zmN+O6Lo8++iiXX345hUKBbdu2aVKwPwThj5G/1jhDfvMvEFb67uUe81yO80qAm5diyz2rV+r4Zxv8z9RPXu53L6ddP7e+asrxwbZdnIpNIKgIBMOEggEoVQg1JSEUIORGoFYBK4AVCmJEI9ilEpj1yblS9YCJMjzPjMifuHb983poE0eHyZRSXjV5QJkGhlGvz2jWG+XUoOKArTwwVK1QNVwCZhzXqHucXMc7Bx5/27Bd7/Cub5JXHghC1YVsAeXYeFOs64UYvXiYxw2qm/CcXFVvj4DjOjiybRvTWhq2bgQZktAgyT3+ccmvVC2fLcdBExAkwMfv8V4uzCvAZ7myU41exJ/3+/tK2es+TCbWOJEtZ2dzQ/s7zLm6kf3FQ2Vfyc6SVOedO3fywAMPaG9HpVLh1ltv5Vvf+pYGBZ/+9KexbZvTp0+TTqcZHBzEdV2mp6cxTZNwOKwVSCU9d3Jyki996Uvs379fKztLvBkWw0CdnZ28733v42tf+xqHDh3SBOc/+IM/IBQK8bGPfYyOjg5eeOEFAoEAsViMlpYWHnnkERYWFjh8+DA7d+7UGUKS3XDddddx//33UygUGB8fZ8+ePYyOjrJ3714Mw+CFF17g7/7u75idneXLX/4yDz/8MLlcjq1bt2KaJnNzcwD88Ic/5JZbbuHzn/88g4ODjI2N8f73v1+T0yX1XjLWpBDn5OQkhmFw2223Ua1WmZ6eZmhoiGPHjvG1r32Ne+65h/HxcQ4dOsSDDz7I8PCwLjwqz+7VCim9mvZqD1TLvU/+gfhs+zbus9xxzxQe83tblnuOy4Wu/BzDM5m//SsBkHNt50sNkZ2pT56Jx9RoK513yTZ4E7rPIdNwDDAMRSAYBMPEQOFWqlDP6qLmhcBk45pT594oj6mEnFOpeugNUF4YzN+uF50XG6VcHKeGUi6G6e1nGQa4NuV8gYWZaYpTk+RnZpmbnGJhZpZyLkutVF68Ny5YysBUFkYdwXhhL+ogTP6B63q/+4GDqRSm64Bdw3Bsz1NkLC1mql1Djsc5Muu/wyJhXhaEAoIk09kvkSLjnISxpH8LIBKwI7IiAmzkPPLTzxfyZzrKvfbv7wdVEplo9GCe72Pk6x4MnQm1ngnsnA30nCtnyC+IKKGlSCSixeSCwSAdHR3cdNNNPPbYY6xfv55AIMCnP/1pDhw4wMDAAF/84he55ZZb+Ld/+zf27NmDUopYLMbXv/51PvGJT3D99dfzyCOPEIvFMAxDC3PNzs7y0EMPcfz4cV1zCdCpu+JWDYfD3HXXXViWxY4dO4hEIvzu7/4uv/M7v6PBz7vf/W7+6Z/+iQcffJBvfvObbNy4kZtvvpk1a9bwhS98gTvvvJP29na2b9/OQw89xOc+9zn+8i//kj/+4z8mkUhw3XXX6fpvSinm5+e54447+B//438Qj8e55557ePvb386DDz6oX+a1a9cSi8W46aabuOOOO3j729+OaZocPXqU3/iN3+DWW2+lv7+fYrHIO97xDh555BGuu+46Dhw4QHt7OxdeeCHhcJh0Ok02m6W3t5drrrmGvXv3snv3bnp6erj66qvZtWsXu3btYs+ePbz97W/X5RKAZV/8lfrVa8XOBeCdM2dkheP4s5xWegfPZZJuDFEu9/eZJv6VwoDnAiTO1c7mBTvTv3PdbqV/P8sEtNK+K11/4/ZOndbj4uEc13ahVsXNF5keHWX4haNMHz3O6SPPM3/iFDPDw16oybWxjHo2oz/sIgfD8Q5uLgY2XH9zXEN7WGqOg6ug6tTD/yhUXdwQ26aQzTA3Nc3k6AhTIyPMjI6RnpnDLpaxqHt7XO+fEMhhMfRWvyFeCLCOzGxcL8secPB4Rcp1MGwXHM+zZIAH0nBwlePtq89lL3qifGEyWUwK50eywiQDWspjyDYihivUAkmhl/2FRC2gRgCVeJb8obFGL5H/M7+Xyg+ulhMlPZ8B0WqYrG4SP30lB7pz3V86iEiXw2Iml3iJ/vRP/1R3Msdx6O7u5p577lkiqnjdddcxOTmpO7NpmvzyL//yEjFDIWwDbN26lV//9V/n6quvXlJeQMJz0WhUS/snEgk++9nP8hd/8RdLeEWu63LnnXdy5513AvDJT35SX9unPvUpPvnJT+q2+DlJ8hI99NBDS4iBW7duxXW9rIU77riDz3zmM5TLZUqlkk6Bv/baa7UisbiI/Snub33rW6lWq/zN3/yNVjculUr84i/+IqVSSQNP8YZJhkUulyMajWIYBpdeeinHjh3DcRyefPJJhoeHmZub00racu3+F365yee1AIqEQyAlGUQN2t92v3aNP4wq70xj9pW/3pyEfWV7SeX1K1VLv4bF1a3/nRRbyf3uz4zxt0n0feR8/vfKL0Aoz04WAn6RQH97Gn+ezfxtkevx10H0gxZ/m8X855Ft/IWM5Xv//V6pbbKNf9vlsub8/cAvseDfVtogvb1aqxKwArgsEtFNw/T+UmDLvbdBhUKUF9Lk5+epuQYmLuVKDaJWPXTlkE+naLICuPXEfGV4z49QSIMT7zw2gWCQUr5AOBajUi5hm4G6B8n1UtSVg2kFoGpTq9nUHMfz0hiKiKmwiwXcikM4EqNm27iFEkEUCgOnUvWAk2HhKoOq7RBQBso0sOXi1WJ4C8fGCgaoul50znC9UJtyHQzHBtMgoMCpVb3q9paLq1wcu+rxjgwDt1rBDFiId0m4QgJ6RDNKwv3FYpGDBw9qoCORhl27dmkdPMmQjMViZDIZ3dekX0q/kOfrL18k75woWsv7IIrx/rbJWOrnJglXs/H7V1KT7ZWw171n6Hw34Q4JydevAaOU0uJt4E0iog4t24qarD8ebFkW2WyWU6dOcckll9Dd3f2izikTjV9EEtCuWr9Y45n+hcPhJe3xfyfHWi5tWNrp18MQHRgp+ifX2ghIRC1Zthf9C7kWOa9/X6U8kUv5vr29nUsvvRTDMNi0aRM33HAD/f39JBIJfR3LlTl4rZl/4BLNH6kvV61W2bdvn5ZFcF2PTH/48GFSqZQuA1CpVPQE6dc1EZudneV73/uelvAXIVNx+VerVbLZrAYH8GJ9HPlMjuvnRIjERDab1cC3VCrprEjbtnWxSUkwkMG7Uqnw6KOPkslkcF1XZ1WCBwBzuZz+HV4sRno2k/bLPZF3VCY4uafiDZUCrLKP3CvHcZiYmNDAUiQtJMNS+qJMTtK+H/3oR/pcgUCAxx57jPHxcQAtmGcYS5W7A4EA4+PjS959AWmGYegws0yetuN5R2t2bUkG7uTMNBXbwQGqtTLg4BTzUCiQnp6mks3iFIo0h8KUUimaQ1FILUC5wqaBfoaOvMCxE8eZnZ9jbGyM2fk5MhNTPLrvYbAsqC+GJKGiWK54XCPDgHwRO5Mh0daKayrKtSo2daJwnfdDIU92IU1IKZqiUUzHpr05iYmLqtWBn1kHOobCVQrXNHFNC8OysAJBj8hdreLUakA968y0cA2FrSAYi1CpeVlfhlIwM4sjnB4T8sUCjqkIRuoczVoZt65C7TrevfSnsgt1oVwu09bWpvtIuVzWoTHhhPoXbVLANZPJ6PeuUChor1GxWHzRQkhoGv75w+8Fkr4j3CEheftFGhsTcuQ78VKdT7bqGTrP7WyeheXQdaMbUzqirMiFqG3bNj09PUuI1X6S3UrnP1di+Zm8bGe7Lv/30hYZ8JcTqoOlWTuN19DoXfB7EWDx2v2TnmT1dXd309vbuwT8yGrnfFvdvFRTSi2pa+e6LgsLC7S2tpLJZPg//+f/8O1vfxuAAwcOsGPHDsbGxkgmk2zcuFEPtKLS7DiOzlScn58HvOd15MgR3vSmN2lXfywW02Hh5uZmHaKVle9K1shDGB4e5plnnmF+fl57W2RAlppqp0+f1mD8v/23/wag68wlEgnuvfdelFLMzMzozEEpUrllyxauueaaJeVegCUA/FxM+ol41YTH9pWvfIX3vOc9zM3NcejQIUZHR2lqauKv//qv+eAHP0h3dzeBQIDp6WkSiQS/8zu/w9atW7Ftm9bWVg3oSqUSo6OjXHLJJdx0000o5Ymd3nPPPezatYvp6Wmam5vZv38/1113HePj4/T09FAqlbReDaDV3m+77TbuuusuCrm8BoDhcBjbdTh48CD33XcfxWKRaDymAW0qlaK/v59MJsPk9DSjo6NcsetKarUaqfkFpoaH+exn/jdkcoQDQR79/iP80huvJTM7TyaXxQhZPPnIQxw6dIi2YIywMsllcnT3rsOMRRmIRThx4gT/8i//whW7riQYDlEolwlHI8xOz9Da0oLtKELRKMSimFULcnmqrkdSDoZCVEpeTTAjFIJAiLZkEypXwinVKGW9bbEUZsD0ABcuruOgHBdbeUrcVdcjQduOSzAcByPA4vDiUnVtSjVPUy0QCqICFrFAzCv3kkgQLhRYcOu16WJRCrUaNeXWdY3qALlUIp3LYpghmpub9WJDvJlS3FgWvE1NTZimSaVSIZfLad23UCik62cKmEomk1o40Q+sQ6GQXjSYpqkrMIhkiZTw8AN8ATzSh4R3KguVxrCtjLvnIhj6atsqGHqN2JnCL8vFcxv3k/iwZK0ZhqFDcv46ZGc798sN+5xL+MgPZhpNVkD+rAfZp9Gr5Dd/KEK2X24fGfBFk0MUXSORCLFYTGfZyQrrfHuRfxaTwU+AYGtrK5VKRQOAbDZLJBLh61//OoODg9rL5rquDtOapqnLWjQ1Nek6YiLEmclkloR2AF3YU/aVY8rxGvuDn/gpz3HdunW0tbWhlFc0UqrSS7irXC7ze7/3e/yv//W/dKamhMw6Ozv54he/yEc+8hF6e3sZGhrSYdWdO3dqj1cymdQTkKjwLhfSWs6krzX2F6mrd/DgQd7//vfT3d3Nvn37uPDCC+no6OATn/gEH/7wh7nzzjupVCp0d3fz1FNP4boufX19mjibSCRIpVIMDAwQiUR026ampkgmk1x22WUAjI+P09nZyY9//GP27t1LtVrVNawSiQThcJj5+XmtufW2t72Nxx9/nN1X7aZWrWIFAjx3+DBbL9rGVVddxejoKJ2dnTz902colUps2LCBF154gf7+fs+jZFkMDAzw9E89oNrd1cEbr7iCB/75n5k+dZpSJkM+n+d733uQ2ckpduzcQee6NfzKLe/H/PrXuXLrLxBwFY8+9jj5coV8PkeuWCB9Ks2OHTu8PlAs0tzczKnxSdo7u8imM1jRKNVyBYplMBU2oAIW1ZJNzQHDClCuVcjOzZGoVMhns+SzOQKut0CcyedoXtMJiRjggmPjug5KubimhWtZ1BwXp05bwvZCdl76vQdogtEYoUSckuNQqHutapUKp0dGIOcVLs0Xy8QScRzLoGa7hAMhMC2mxyY4cuI4Vdeh4rh0dHQxODhIa2srx48fx7Is7dGR0ivpdFoXQ5X3R/TXpD6fjINS1mVmZoZsNks2m9WRB1kAylggnj8BNuKdknnE/5mQtaUN0rZYLKbDd40E7PPNVsHQa8TOhYS53OeNxSBlQhHXvMSS/RN8I3/hTOc+G8h5KTyslbYRsp94dPxg5mzHbZyslvMSLeeFEtczoGty+Y/1UmQXznfz9xF/2PCnP/0ppmly9913s2fPHpqbmzVBM5PJ8JOf/ISZmRmuvvpqXaRTAE+tVuPo0aNs3ryZdDqt63xlMhlaW1v1uWSlK2DoXEOPAoZkxSvkUan2Pjk5SWdnJ5FIhOHh4SW8GgmrPfHEE7zrXe/iO9/5Dtdddx0bN24kEAiQSqX0hCLVuiORyIuKAZ9LH/BPEAKkwBNWHR0dJR6PMzExQUtLC2NjY2zdupUnn3ySDRs28J73vIf9+/ezefNmyuUyAwMDtLa2snfvXh577DH279/Pe9/7Xh577DFmZ2fZtGkTbW1tgFfK5+///u9JJBJks1mOHz/O0aNHueGGGyiVSjz77LMcPHiQ3bt3s3fvXr7zne8wPT2tPVcLCwt8//vf58kDP6apqYlKpUIkEmHTls20tbXxyU9+khtuuIFDh59lcHCQ0dFR/vVf/5Wbb7mFWq3GnXfeybe//W1S8wtk0xkKxRw3Xn8Ds6dOk17fz09//GOuuvwyvvyXn+fG629gPrVAplAgMjHOxNQkxYFNFCo1StUKrqHYdeUuNm6/iKJS/H//8zbe/6EPAg6piUlQirn5BXp7epicX8A2TQhHAQcz4hJpaqaUmyVv1+tNKpf5uRSlYoViKkPVdggFg1iREKZdwQiHQfSDLAtVrYJycU0D17KwbQfHdeu8IccTZQyY3j7KJBiLEmpOUi6XKZSrWCEDWxnMpdJkpqYpFMuoQBArHGEhl6GmFFY0CrE4bjpDJlegZFdRhqUzgOPxuOboWJaly10cO3YMQBdUlfp1nZ2d2tsnof1yuUw0GqVUKjEyMsLU1JTmiBYKBfL5PJ2dnZo3KceNxWJLauDJmCHziZ/qIBxTGQsEXItXSOaV87FQ6yoY+k9my3lXZDXcuMKWiW8lT8e5DvYv9/tGIHI2aySjLvfdmbxYy5Fu5fPG313X1WEycVH7PQLnCsZeK+YnFwtR/f777yccDtPb28sjjzzCFVdcwcjICMeOHdOhVuEcyEArBOlarcZXv/pV/vAP/1Crgbuuy8mTJ5mbm2PTpk1EIhEWFhaIx+MaIElb/JksYvJcBOTLvU+n09x99926eGw4HObgwYPcfvvtVKtV1q1bp0GWpCFHo1EdJspkMjz66KP09PRw6tQp1q5dq1e+R44cIRwO86Y3vUl7xYTzIMDvbObnTsg1CG9t06ZNvPDCC0xPT/Pcc89x9dVXMz09zalTpzSw+eEPf8iv/dqvkU6naW1t5b777mN+fp41a9YwOTnJvn37+JVf+RWeeeYZrrvuOhYWFujt7WXdunX89m//Ns888wwnTpwgn8/z/ve/f7GqfL3aeLlcZuPGjbzjHe+gVCphmibf/va32bp1K9f/0nU67CKLqEAgwPz8PDt27KC7Zw1TU1P09/ezY8cOWltbaW9v10VkRQ35wIEDVCoVnvjRAdIzMwz29fH0c89x2VW7OfD0QfoG+lnIpHn0X76FC+SLRebGJ4nF4xwfPs3QieP8+PCzVAMBbnzXr1Apl8guzBGPxxjO5+lubSOdzWNYFoVqhUoqQyAWRVkBmtvaSWfK2IUCNdelZrtUimXMQBDXVZiBIMVqlVwmS2tPN4HmBBgujqEjV+A6lJ0ajlOjWnOgZmO6JjEjWidPL3qelRXACkcwo1GyhXlUsUjAtIjGEszOLxCJhAkqk0KlggoGScQTxJLNYAWIxOK0tneQKeQpFMs6PBkKhVizZg3Hjh3TnLNqtcrExITuV/KOJZNJ7fWXYq7iPRJwvrCwoInU8k4YhkFPT48XzqubeMeFeydASd57v6enERgJV0/KgfjHzNUw2ar9THYmJH2mid+/2paJRswfdvKTU8+1DWcDA43g7GdZDawEQBoJrf5rb/y9cX+5dvE8iQfBDx6Fa+UHk7AUQLxWzZ8dJTXtkskkhw4dYvPmzTz77LP84i/+Il/60pe48sor9UA8MDBAf122wHEcXXW+UCjQ1NSkZSCEpD49PU00GqWvr49nn32WSqXC9u3bl6xC0+n0skq6Yss903K5THt7O9FolKuuukoLdkqdvlQqxdjYmL4+QFe2X79+PR/84Ae5/fbbaWlp4eDBg+zdu5dyucz+/ftJJpP8l//yX4hGo/T29uoMRCHkn6v5w7BS0FgpRXt7Ox/4wAeo1WocOnRI84A2b95MJpPhxIkTvPnNb9bHOX78OIFAgB07djA6OkoqlaKvr49NmzbR2trKFVdcQVtbG8FgkBMnTuhnFYlEyOfz7N69m2PHjrFu3TrdzyXkuXXrVubm5jQAE86X67rE65NjpVzGVIr52Tn6+/s9UBywuO+++7j++uvp7u7myJEjbNu2jZtvvhnTNJmdmiUWj/CWt7yFb3/721x0wQU8VypSwubSN+xi5Pkh5jIpsuUy3evX8/DTTxINBhg6fpxHvrePN+29lp7etWzatImS6zI6P88TTzzB7jfupq2jm/TIaZLJJKn5NM1NTYQwcU2FZQVQwQA4LomWdiJlk8L8PPl8nlq1RKXmkM3kMGoOISOIEQrQ1JSkrb8P4lEIB6nYFcKYuK6NMhRmKIjpGAQCnhJ20LQ8KYCqDa4DIQvHATMQoLm9g0Q0xgQmlUKeWtUmVyqRyRcwgwGUFcBV0NLaSktHJ1ZzEmyHuXSGVCZHsVKlVK3i4iWhCHCWrFoB48FgkHw+T6lUIhqN0tHRwcDAwJKs5PXr1zM+Pk61WtVhbSFcF4tFYrEYXV1dtLW10dvbC6CFgCWpRPhHAoolM02Kw8r4KKBHqAaSdSh1HP0lOs5Vq+vVstf2SP46s5cTavKTqP3uSvlO9pHVrn9yXy4U4Pe+NHpiljv/2f5ubOtK+/gnwOXAmv+z5dol2/g/b0zFlp/+lY3EzcUF7S90+FoHQrB4D/zkdHHLv/Od7+RLX/oSJ0+eZOfOnbpQrqwmM5kM8/PzDAwM6PsqJUr+/d//nU996lPUajWy2ewSwv7w8DCHDh2iv7+f5uZmisWiJms2VrH390E/GPJrpeTzeebn57Esi46ODg4fPkwoFGJiYoI1a9ZoHoQAgEKhQCKR4Bvf+AaDg4OcOnWK9vZ2Lr/8cmAx5GDbNn19fUuqe0voQdpxtnfSz3WTLEfXdZmdnaWzs1MTvPft28f09DQdHR2cPHmSdDrNU089xc6dO2lpaaFQKLBx40a++MUvctFFF/Hoo4/S39/P/v37WVhYIBQK8eSTTzI6Osqtt95KtVrlscceIxwO09LSQkdHB5s2beLxxx9nYWGBq666CtM0SaVSevV/4MABzeN67rnnGBwc5Jvf/CaWZfHwww9z++23Ew6HaW1r48///M8JhUKMjI2yY8cOLr74Ygb6B3BxmU+l6OnuJjU/T8CycG24ePt2vvD5u7ji0p08+/wRBgfWc/LkScyqQ+/mTR5IPjbE1OwcF1+0jS1bt5PNFbj2ul/CDEdItHcwMj7G39/7HX7t1vdzdGiICy/YQrK72xu/WtpwajYdrW2ky2UcQ2FgesqFoRBWRxtN0QhmOk2g0kyuVvSuNRknFo54Watd3WA4EDBxcLFtB0wwDAssi+aWNsxmCLgKVXOxLNOrTBYJe0rWeBQiU0EgGiUQj9MfipBLpyhl8xiRGF396zEtC0wDKxigpaMTFYuBYUIgSGfXGmzTxMWg6tgEDKUzDmOxGLt27WJycpKpqSmmp6cB6Orq0iHUpqYmHc4VD7Z4XTs6OpiensZxHNra2mhra/PAbjzO2rVrNfdOpB/WrFmjj5WuV1C3AAAgAElEQVTP50kmk5qLZ1kWGzZsIJ1OEwqFCIVCpNNp/f62tbWxZs0azRUULqGMn9K+88le+6P5qp3R/ByZRv6QfC9/N652V/IQnYmw/LO29ZX6biUv0koeNH8Izv/Tn+Xkd/X+ZzH/9QgYnpmZYWBggFKpRCwWY+PGjaRSKe68804cx+H06dNccMEFgAd+kskkyWRSr05PnTrFzp07tTemUqnQ3NysiZQyoD/44IPceOONGmwI7wiWKuHCorKtZKLJM5LQ2NTUFPv37+f73/++Th/u7u5eco3yDF3XJZVK6ZBUT08PY2NjusSM9AchywuRuvH9eClhXuHoyXV0dnbqBUgmk+Hiiy/W5O03vOENfPWrX+VjH/uYnowMwyCfz7Njxw4GBgZ45pln2L59O6Ojo7z97W9ny5YtfO973+Pmm2/WZW+uuOIKPvCBDzA6Osrx48cB2LZtG1/4whfo6+vTJHK5rgsuuADDMGhrayOdTpPL5bjxxhuZmJhg+8W/QDAcIl8s8J3vfIdUKsX8/DxTU1OsW7eOH//oAP96730MDQ1x4batGCjy+TwXX3wxs9MzjI2M0t3ZxTPPHqKmXILRGKVKGTMU4ujkOFZzEzfc8j42X3IxmfQCGy/YytfvvZdvPryPbLFIsqWZqgvPnzzG0KkTNCWTbLloK8owaervxy6UPC0hQ9GiFJgB3FoVBxcjYKGaAhCLEOtsI2a4tLsuyGRs1+uImQYEQ6AMXMfBUoYn8miY4Lh0reutaxzhpafh4NgurltDWQEwXAIBC7tWw1AGChcVCZOIdJHoMbjoDbtYc+EWME0vvT4cQhdnVYDjEonHGEgMeP0LwF0srSEemfb2djo6OpYs5hoXto2e/lgsRigUor29Hdd1ufzyy9m5c6eWT/BXYJBFyNq1a1ecAzo6Oujo6FhWPNV1XbZs2fKi4wlvSbxG59ti8vxqzaqt2qtsZyJTv17Mn3EIXhhJtErS6TSVSoXOzk4+9KEPYVkWDz74IBdddBH9/f3Ytk06nV6iRfLDH/6QW2+9Vbvk29raGBkZ0cWIbdvm0ksvxXU91dxYLEYsFqNarfLUU0/x6KOP8ru/+7s6JbhSqWj+iXiwxCuUyWRoamrij/7oj/Tq2TRNRkZGUMqTDahWq/rZFgoFLTDa3NzM+Pg4pmnS1dWlM2tkpSsAZrnwHJwbp07uaSgU0ituEf6UDK6hoSHe9a534TgO3/jGN3jhhRfo6emhq6sL13WZmZmhra1N64IJBysSifDWt76Vr3zlKxw8eJBLLrmEnp4ePblls1mt9SX8kGQyycc//nGCwSC5XE4L8wWDQQYGBrQnTngqSikGBweXpETffPPNOI7D/fffTywW45prriGbzfLwww/zhje8gUsvvZRUKkU0GuWR7/+AsbEx/u5vv8bll1/O3jdfw65du0gkEnzoA/8Pf/+Pf8+JoSHm5uYolYpMz89x5MgRssUS3YP9vPvXf52fPHWQaCLOVbt389C//4Cb3vurWKZFppAjHoliA5WgRbie9u3p+HhZZAq1KIroeAKIniy2CDcq6hrZ3jb1OmYmwkkztBrfkkwoE1xXYQSlJIfHG1IKTLMe5nWhpqpYoTB2pcy/PvwQrqj8i66QlvpT+jD+Ech1jSULV//Czb/gW86r7vfASP+TxclDDz2k0+79ApsS7jrXcbBxUb1ce+TYfs+qP3v1fLFVMLRqq1a35QaA8y3j4edhfvkB/4QdCATo7e3VKzrhBgjwkUm0UCiQTCZ1ZuKNN96oCegLCwvkcjkSicQSYcDOzk4NdoSoDp7o36c//Wm6urr45V/+ZZ1lJoNoY4ajZDpJG0VrZd26dbrNkUhEe4T8tfcAkskkuVyOrq4u7QlKpVJMT08vAQGwvCzDuZiEVyWTTUKG09PTfOtb3+LDH/6w/vzUqVN0dnZSKBQ0f6ujowOAp59+mne/+92a2+W6Lj/4wQ+49tpr+cEPfsDAwAChUIhMJkMsFmN8fJw/+7M/I5FIsHbt2hdlY2azWXK5nA6jCGiU+9vc3KxVh7PZLEopmpqaKJfLpFIpenp6eOyxxzQoWrt2Ldu3b9f3FaBYrnD1G9/Eli2bOHLkCP/7js/R29uLUi4LmTT/8I/fwHBhaOgFent7qbgOPb29rOtbT1NLC80d7Vy26ypGRkaYnJ7BVQaFUoV4LEgoHMWhrlxuePwdF3BcB0N53hbNf4Ylf2vSsyu/170zXj37+iYGeo+GDFYNSAyNlHzHZbGEh+Ed1wwEKBQrKMv0vlNq8adu01IgtNgG/9/n5vH2f+YHsoDWBZPv/P9WOtZKttK2/s/9iTr+TObzbeG5CoZWbdXO0c63l/eVMv+K01+2RXg5Bw4cYGRkhFQqRSgUYmhoiFOnTlEsFpmYmCAej/PhD3+YtWvXMjY2xpo1a7RHY//+/Rw6dIju7m7S6TTBYFADEgE4uVxOpw6/5S1v4U/+5E+44YYbdBqwgC8/gdnP6woGg5TLZU0aFXLp4cOHsSyLtrY2yuWyJnrLNUu6ugzWgUCAAwcOcOjQIZ588kk6OjpexD97OWBI2ieidKdPn6avr48jR47wvve9j2w2y09/+lOefvppPvGJTzA7O8uzzz7L//2//xfbttm2bRvbtm1j06ZNdHd3k81mWVhY4P777+e3f/u3SaVS3HTTTXz+85/ns5/9LB//+MeJxWJs3bqV3/zN3ySdTnPfffdh2zbDw8M8/PDDgCew2NfXR6VS4b777uPYsWPEYjFaW1t56qmniMViPPfcczo8k8vl+KVf+iUGBgaoVqucOnWKQCDA3r176erqYnR0lIceeogDBw7Q19fHb/3Wb+E4jtYvuuyyy9i5cyeZXJaWZDPf+ta3uOk976FcLhMOhTAtQwORjvZ2DDNAzXY8ccVSkUd++EO2X3wxuUKeWCyOYVhUa5XFEEzN01Cr2TUwPO5frQ703XpYTLkOpuErv1IXZATqxWYdXEPVi3HgCS6e4dk6vgKpqg5w/BmpCnCrVVQgQChkLYIm28Y1lA7VueKgelFRiMUwlN8z5X9nz2SyTaNcioDc5TxBwi19qX29MVFFfheekYTkRE7jfAuTqVKp9DMvff/sz/6Mb37zm/z0pz9d7GQNwnj6hP/BE4o8mMb6Qiu5GV+p9jamfp+v92fV/nPamfqffC8mHhvDMDhx4gSDg4NLyPXZbJZEIqE9HuLVmJ+f10KL/vfqySef5KKLLiISiehBUUihfkK/bdscPHiQzZs309TUxPz8PJ2dnTpNOxwOv4hg3WgCOorFIqOjo4yMjDA3N8db3/pWksmk/l68WsPDw3R1dWnytqQBj42N0dPT8yJOxEor2pXur6QsK6X0tZfLZb39yZMnOXXqFBs2bGDTpk1L6o5ls1kymQwjIyP09/eTTCZRShEOh8lmszq7R/SVRJVY7ouEEOXZFQoFHMdhdnaWiYkJenp66O3tpVarMT09XffYKA18IpHIkpp/2WyWZDLJj370IzKZDNu3b6e7u1uXVZC06omJCTKZDFu2bGFyaoZ8Pk9/f3/9vkCpWiFoWdx111189P/9KI5bw6l54dZYNOoB1vq9LJYrhMIRxsbHmJ2dJRKLsmHDJlxcCpUi4WCoDlwMbLtKwKzXvvJ5VFz9jBwMwFQGAjLEPO+SwkUteoYAE2PxAMtZo3fH/5nyqtR7v5vEIxFyxWJDHMxY8nfjqV6J2cBP4pcFRG9vL5OTk3qbc9XNernW+B4JH9GfXXYm++M//mP+6Z/+iYMHD/7cvPXnFzRbtVVbtVfV/IB/OT5MX1/fEjJmrVbDdb2ito7j6AwR8EJWMjHncjkt6b9jx44l4p7+VaKf3K+UYteuXYA3eHZ2duq2LEful+Pl83ldh06yVZRSbNq0iVgsRjKZ1B4haYe0ed26dUukEqQdvb29y9ZHe6mLJf+iy7IsZmdnaW9v58SJE6xdu5YLLriACy64gHw+r2u3ZTIZHMehubmZWCxGS0uLnszC4bAGJolEQh9P0uILhQLBYJBKpUI+n9dgyLZtnWLf399Pf38/hUJBZ9m1trbqa5FsQrleKT0jpUquvPJKXNddoiEj9a2UUqxZs4b29nbNB+vq6sBxPKA6OTNNJBKhVCrwjhtv5Nnnn6OtrY2FuTk2bBhgbmaWfL0kSSaXxXYVXV1dWJbl3Y9EnIlpD2yZAUuD7mg4Qi6dIRTweENy313l81jYHhgyDAPlOksyFiU45hpKAzHXcbBcs64uvdSW6xOisiz9zDRNcGqUy0Wi0TjNba2MjJxGyv5YloXdkFDlNniGFGfOuGrsf2fK0PLzdFpaWjhx4sSS+oD++7ZSOK7RzhWYSGhO3iuRCzif7Pxqzaqt2qq9qtboahegIt4hGeBFdE14I2KlUklzjSzLU8wVfRLJ2hLlakmf9xdvFHAkK1Yh/goRWtLclVKaSC2DtgzsUgtJ2ieDLcCaNWv0NUo4zl/SAxbLg8h1ZLNZwuGwBh5+e6neYgnhCCBqbW2lWq0yODjI7OwsSnlZV1ITTFR78/m8vkeSki9SDyKkV61WaWtrY3R0lN7e3iWeORHpE6K2/14JUBJwFIvFNMk6Ho/rScpf4NVPgpUJVwCTALBYLEapVCKXy2FZluYNLcxnaW5NEImEsJTB0eePMJdaIJ/Pa92pSCTC6dFRlOtpMYmcgKtMDh06rMEuhqJYKS8pvVKr1WiKxclkMkTDkSX9wFV1jplbD9nAEtCnGpCOP2SmAMNWKHd53k7j7/4+5Xk8vUS0bDbrpbEDzx850hC6qntQV+hSBssLya4UTWjktbmuqzlm8Xhc97FsNsvzzz9PKBTSPDvx0vrDZOdSbuZMJqV2DMMgEonQ2tqqxVlXC7Wu2qqt2nll/hCYVAAvFAqEw2ENbCQEIpbL5bBtm2QyqSdoIfwKoEkkEsRiMQ0IxMPgH7Al3V30nAKBAMlkUoMdy7Iol8u6fVIaRQZqSa33q6gLeKtUKlrUUQjdsJimnkgkdPkJIV8bhlezz1+XaaUB/1xAkUwu/rp6AiBFt0kyuwSoSCp0LpfTmV3+kjlybx3HIZ/Ps2bNGg2E/NXHhQwuGi+iLO4n0oJXuqOjo0ODXAGcsOixk/sgoEw8cLVaTd9XyUAMBoP6nmUyOVpaEpRKFVCKYDDIG994NQCVulvEMg1sx6ZWn5D99e7CoTC5YomQFcA1PC9Vueo9V2ljqVQiHo1SKpWJhEOUK1WU4+IoUGqREO6f1jWvx65hWOaSNHWn7k1SmBiOWtYz5D9OoxdFwqO27YlaVmtlQuEw/f39XHvttRqses+6HoZcoSud6dyN55e/pS1+jpA8V9ER6+7u5vrrr9fvlvQ7fz99Kdb4jjQSqEXRXTy0EmI/n+z8as2qrdqqvermV9eWkIes8gUQyaQuKe1S9BRY4sGRUhxSlV7CEJKpBYsraP8qVDLNxDskK1p/6RU5ln/VKt83hgekzpkQwWFRg0UppUsOyKQoqcd+EFAsFvW9kQn15XD6BIzJz8ZK4ZLl5s/qc11Xe1783EK/2reEuFzXpampSU+y4jlTSmkFYQlp+r1iInbZ3d2tNY8knCdt8T8juYf+EKXcU/9zlc8qlQpNiTiO7WKgCAQDdHd1YNt1L10igWF4gCmRiBMIRXBdCAfDZLOel0cB4UAQy6xnZRH0QjuGB5aDAQvHCqCAWDhEtWoTMEyUAY7rYlr1elmBAAZe2xfr4AWx8UjbylUaaJuGwlAeQDNNv5ir97NSqREIWDiOi2kYmiJUrdbqE34YM2BQLjuYAQsHm0KhwMGDB/WiolZzsKwgyjCoVCtYpnfugBXw/rasulYRGnQKWJF3pDHk6+ebCTnaX0tMFiGu6zI0NLSkf8rCAhYJ/8FgUJ/HX8xb3kd/0WP/u+Z/X6TP+usOyhhyvmXqroKhVVu1VVsyUPq9AX5PTuPgJd4bGSBlexnwJeXdD4L8hGk5ht+WEwM9W7vPZMvVP/IDGj9IaxQlDdZ1a2SfRiD0chIsBKj4r0vuSeNnjb+fa/aQ3/xAt/FcfrJ3Iznc/xxWeiZ+0OX/HBYnPFwwDA9o4HjhJ9P0PESmAeWK5y0wFNi2W69xF9ZE8FrNIWB5gKNWtQkETAzXpFatYSqFCZgojPptMZTSAMas84AiIS9kKsAgFAqB4+LUFosvi2dGQkZGIIBlLPYHx1lMBPP6sXcdxWJZT+yhUKB+PwQwBTRQaAQUOpHHqJewQKEshe3YekHi4ODai0CiVCrp+6y9Xb73zM+XcxxHL2b8CQdy3mw2qxcBAnhkUeGvRi9gR74XjSyRipDr87dLrFgsauAvoMifvXa+JQutgqFVW7XXuTW6+hvd/v7P/NvKwOfPnPJ7cvxu8JV4D40DYiNYOpv9rAPqmYpF/rwKSS43EZzrdbwc8LWcNQKv5bZbSXfmXNogQAkbUB4gct06h8owFsu/BCzP4+KCqRSWYeLUXA+dKC+E5tQ8T0ggEKgLJ7oETANleplepgFKQq+uA87S7CUMF9fxwm+RSMS7LhNqdY+nUp7MghH0dIOCgSCu4/GH5Db5u6S/X4TDIfy3w/NCmvUFgdwrjxtUrdqUShXNATMMA8NX4NVQimq1hhUKYTte+Bhz0ePjDz8KMK7VakuKBgvnz182plQq6ZIYUhtPMhPFm+P3Ivk5eQKGqtWqloYwTZNCoUAgECCTyeh6duCF4iRTTF+jLwTpt1XP0Kqt2qqdN7Ycx0DMT1ZuBEjLeXnkeP7Vr4Ak8RSs5P3w21KC6Su7elwJlPnP5Q9XvdLn9Xt35PeVzvOzSG68VA9S477nej7/tSz7PYvp4Uq9uF3VqudZHB8dI5/P09XVRTgcJhIMgQup1AInTpwgHo+zefNmLQwZCASoVTyumms7YJiLAEwpTKXqcS0blIFSBvPz86TTaVpaWuipi1CWSiUi0ajmpoVFh6qe8S7NlZ9KiQaXUQ8NB8lkcgwNDZHJZLjyyivJ5XJ1XleMRD0UaJqe9zQajWrisIS8hEc2PT1NuVymu7tbJwAUi0Wef/552tvb6e3t1aFVAWSVSkUDHwlRC9Cs1WqMjY0xMzNDV1cXvb29uqRQe3s7Bw4cYP369SSTSS0IGovFljwffwajPOPJyUmOHz/O5s2bdUmOkydPapHOUqmkPUzNzc1LPEHL8ZvOF1sFQ6u2aq9jW24S83NUBMT4+SDiAfJXl5ft/Flefs4QLPVGNJI0GydVP7/nlbAzETwbB+mfl5dG2tEIQF/J47/UfVci4PoJ7n7Q6D/2uWQbKaMuXGh46MJVDi4GjlPDdQNYlgeaU5kFjh8/TlNTnGQygbIM3FqNiYkJxibGaWtrY9CxFzkrSqEa+pWkyEsfDQaDVMoeMRjXYGpqirGxMTZs2EAgFOTQoUNUq1Uuv/xyWltaUcoL62ngYywCONddzAoMBq068Arq8Fgmk2JhYYFqtczhw4c4efIku3fvpqmpyQvx1eUNAO2dEc+JLCpGR0e9zLimJuLxKODoz2dnZwG0qOn69es1+PMXP41EIriuSyaTIZ/PMzExQT6fJxQKEYvFiMfjmjM1MTGh5S8iES8LT8RJJbQnx/VnyolCe1tbGx0dHRQKBV544QUATfCXfffs2aMzJGWh5A/Bn0+2CoZWbdVe57ach0T4AvK9TDD+idMvlrhcBkqjF0RsuRXhcpP3K+mZebnHOhOIerntOF+4EiuFKVf6+1zDZUueuapHvJRvH58Hzh9yEjL53NwchVyOhXSafLGgS74cPXqUWqVKJBIhmUzS2dUFgOnj/ZjGUhHdYDAISuHUXA3Sky3NNDU1USwWKZVKHhdHgWEKEAdcsGsOZmApcX5iYgJAE7E9zaQSxWKRlpYWcrmcLlycz+f13/57JYWGAY4cOaJTz6enp1FKcfToUaamJmhqaqK/f1BvL4rvhmHQ19eHUkqHx+TdrFarnD59muHhYXK5nPYUTU1NsbCwQEdHB6dOneKFF16gUqkwMTHB/Pw8hmHQ3t7ORRddpOvy+UnUCwsLjI6O6nOEw2FOnz6t5RgqlQrd3d309vbiui6zs7NMTU3prLHGvnK+eYVgFQyt2qq97q3RE+T/3A9yGrlDYpJx5K98DYurSRkM/avCs4WI5Hw/bzub52O563259h8Bgs4ERl+pMORy923JOY1FVeeaY6OwMCyTmm0zPHKaYrHI5PQUZsBibGLcI/imPeFJK2hSqpSp1Wo44za5jCcr0N3dTTQe0WEdz0vioRgXqDlVTZIOBAK4CqxgAMPyjhcMhdix81IW5tOEIzGyuQKmYRCJhD0wpKhnii1qUVWrVQ4dOqRBnAhOGoZBoVCgXC6zf//+emjMYHh4mHw+z6ZNm5Zocynl6VmVy2VymSzT09NEoiGaEt61VMpFpibzmIanAF+tVmlpaSEajWq1dCFC+8NkfgFN13WZn58nk8kAEA6HiUaj9PX1af6V1AWMxWI0NzezZs2aJcR6KeQqRXsLhQKFQoFcLgegr12U4UUt3bZtUqkU5XKZSCRCOBxeclyxMwlE/kfYKhhatVV7HZs/0wSW8nX8ZMhGj0atVlsS/mrkA0nqdjAY1OE0EVf0p9j6z302/snP2850/p8Hf+hsx34lwMqZrqURIK20ej8bWPR7AOV7vY3veLZT57QEQzoLamzM4wqlUikikQgT+QI9PT0MDg6SbGlmcnKcialJmpqauPDCCykViiQSCeLx+BKSsIAVBy9ENDk56WWFoeoE4SCpVApXoT0a2WyWfK5ILpejubnZA1iKOtHbxTQXJRzkX7lcJh6P09nZuUSUc3x8nGw2y/r162lubtYlV2KxmC60K1liWjU7GmVwcJCWlhaU4S6RpSgUCrS3t3NqeIR8Pq+zG8ETuZTj+TPEhOPX0tKihTtzuRylUomuri5dJDUej+vQt4CdRCKhNcMke01CeeB52DZt2kQkEuHAgQMUi0U2bNhAc3OzvveWZeksQGljKBRakkhxvnhFl7NVMLRqq/Y6Nhnsxavj1xIpl8tks1lM09TiiRISEO2haDSq3eniQhe3fCaTIRgM0tnZuaRAqt9kIJfB99XmESwX9lvuu1fiPH7w8FLb9vO2cwGA5xpCW7JdPUvKdV0swyQejXmV5W2HgGmxcXAD+Xxeh3HWDaynt7eXRCKhy4ocO3aC5qYWujvXaPDhEakXw21gEA5HqdVqxKMJ5maeI51Oa4+kZVleOrhpMTk+QSaVJpFIYJmKkyeOkUwmaWttplaTMhEOsBTgSygsm80SjUY1OVhEMEulEps3b9b13zo6OojH4/rdWjY8bBpk8zlOnz6tuTpSb+6yRFKLIjqOQyqVIp/Pa/XtaDSqwZVkhAlHb2xsjImJCc1BCoVCpFIpRkZGmJqa0qrhyWRSh94qlQoDAwO65I4sWiQFv62tjaNHjzI/Pw94oFKKDieTySWaYkopPX60t7drCY6Xwjd7tW0VDK3aqr2OTdzXQnwWUFIsFmlqauLWW2/l7rvvRinFM888w6ZNm3jqqafYvHmzLuHgkURdrRwM0NXVxZe//GXe+c53amVlPw9JJhBAu+3PRN5dtdem+b1Q4m0Uc11XlwxxHIeFhQXS6TR9fX0cPnyYyclJLQA6MzPDAw88QKVS4dprryUejy8RrfQfPx6Pc/nll1MsFunq6mJsbIxnn32WarWqPSOxWIyLL75Y62JJHxZunGgH+cUtDcPQZORjx47psi1dXV24rqtJyEeOHGFycpKenh4uv/xyDXLkWI1ComNjY6xbt47169dTrVYZGhrCMDwV8o0bN+ryNAMDA1og0y+Q6C+lUalUeOKJJygUCvT29jI3N0cwGKSjo4O2tjYef/xxtmzZorlAg4ODRKNRhoeHMU2TgYEBnU4v99fTe6rxzDPPMDMzQ1tbG+l0WvOKjh07ptP7Y7EY4+PjLCws0NLSooVZ/WEyPyn7fLLzC5qt2qqt2qtq/krWhmFoMTZRlJXK0gsLC9x1110ATE9PMzs7i2EYOnvFX/RT3P0ymPrPJatkfzV0seXCN6v22rbG52vUNYYkW6lUKnH8+HEmJycxDINMJsPc3JwX0qoDjK6uLuLxuJ7Ac7mcDuEIkBcPkHgbmpqa6OrqolarkclkmJ+f1+negUCAhYUFcrkcra2tGpSXy2XdTvkpoSj5W0jJvb29bN26VRcCjsViTE1NMT4+rkNPPT09L7oPArCET5dIJCiXy5w8eZLZ2VmKxSLlcpnx8XHi8Ti5XI5CoUA6neb48ePaoyNJC5I1J4uZYDBIX18f69ato7m5mQ0bNlAsFhkZGeHEiRP09/fT2dnJ1q1b6evrIxQKsX37dq666ioGBweXlLrx18OrVCqkUikCgQBNTU0YhsGWLVvYtm2bfj6BQID29nYGBgZoaWkhFAq9CPCcj8RpsVUwtGqr9jo2f1qyXxvIsiyeeOIJcrkc9957L8VikXXr1mluRygU4qmnnuKRRx5hfHycWOz/b+/KYqO6zvB3ZzyLh1ntsZnxAsbGbDVQA0aUpBWKARWVKg+FuqHKpkqJFPqAlFZqWqkPaaRWSpuC+hSpD6BKVAmoagAlldJUSUmiADZma9hqm8X2DLZnzOz73D64/8+Z6/GMwQYMnE8a2TP33nP/c+5/7vnPv85DOp1GOp3G6OgodDod7HY7XC4XstksQqEQTCYTEokEt08RMFMJP1IoevRBQgpwxyEfmOC3YDCIc+fO4T//+Q8CgQAnB3S5XKx5NBqNWL58OZqamqAoCurr62G1WlmA12oRjUYjm3JVVeWcP2azGQ6HA2azmf19BgYG+LpMJsM+OeQbRBpSym1kNptRU1MDk8mEpUuXwuv1wu/3IxaLcRTVjRs32F/G5XIBAOcwIp8h0rQAE1rR+vp6eL1eXLt2DSdOnIDD4UBzczNUVWWhyGw2Y3x8nAU2Ei+i7k8AAB7KSURBVNJojojaooULF2LZsmVobGxEY2Mj3G43RkZGMDo6ikwmg7Nnz+LGjQnH9UuXLuHatWtwu91wu90FRVqBOwkmVVXFkiVL8NRTT6G+vp7NeUuWLEFTUxMLmMePH8fVq1eRSCQQiUR4MySm5hA/cwnSTCYh8YSDs/tiIuw3kUggHA7jxIkTqKqqgsFgwKFDh7B27VpcunSJhZ/bt2+zrwIwEbHywQcfoKGhAU6nk3f5oVAIPp8PmUwGtbW1UJSJbMC0IyeQQ/Vc9CeQmDm00YrAhINtbW0tkskkIpEIVqxYgerqamQyGfT29rJWwu/3Y2hoCB0dHVyzjTSYWsduSliYSqXg8/kQjUY5CisajcLlcsFgMODKlSv46quvsGLFCjgcDqiqysIA+b2Q1gUAAoEAgsEgnE4na0DpnkajESaTic3G9fX1XMBW1DSRXw0JMkajEXV1dTCbzThz5gxqa2uxYMECZLNZjuCy2WyIxWIwGAxcoJc0TCTA0RwUixrH43H09/cjGAzCarXC7XYjmUxCr9fDYDAgEokgHo9DVVW43W7Y7fZJofqkHdPr9fB4PEilJiL7mpubkUhMOJ8TXYsXL4bNZoPJZEI0GsXIyEhBQkgxjcJcNIFLYUhC4gmGWFGd1O56vR7BYBCrVq3Cv//9b3znO9/Be++9h+9973sIh8NIpVKoqanB5s2b+aVGPkDd3d3YuHEjTCYTrFbrhGNqdTUURcGFCxewZcuWSYVCS+WykXi0ISbOFEsz6HQ6VFVVceRVf38/IpEInE4nYrEYjEYjvvnNb+LcuXM4deoUAoEA2tra0NLSAgBcKgJAgVYnFouxaXdgYABff/01qqqq0NraimAwyKaexYsXIx6Pw+fzwWq1oqWlBel0mqOjKKhALHRK88RiseDSpUsIhUIsZGQyGVRVVSGbzWL+/Ploa2tj7RSV0qDK8CTEZLNZdmomTZfVasXY2Bj6+voQjUaRz+dRVVWFZDLJEWVkGiQfIbHUBtUQU1UV/f39uHLlCnQ6HRYtWsRC4YIFC7Bw4UKk02mYzWa0tbXB6XTyMxMDIki4ohIcJ06cgMlkwooVK3D+/HkEg0EsXrwYw8PDSKfT2LBhAwKBAIaGhhAKheB2u2Gz2VgQBAo3PXMJcvslIfEEQ9ytVVRU8MLidruxefNmBAIBAMCmTZt4R+vxeOB0OjEyMsIZbvV6PU6cOIG2tjZ4PB7W/kQiEWSzWbhcLiQSCRw/fhyRSAR2u70gxB6QPkOPI7SmHArvpozMFKloNBqRSCQwMjLCYdoejwcVFRUIhSYiv1wuFwsTxKvA5Bp4yWQSly5dQl9fH6xWK1pbW1FTU4NEIoF0Os3RYMuWLYNer8fXX3+NL774AtevX2eagTs+Q/l8HpFIBKOjozCZTKxhGRsbQ2VlJfL5PG7cuIFkMolYLIaxsTEEg0Fcv34dN27cmKh7JiQopf+j0Sj6+/u5REhDQwOCwSAsFgtsNhsuXLiAXC4Hp9PJpsFIJIJoNMolPUSfPBpnSmHR3NyMtrY2fPvb30ZjYyPS6TQGBwdx8+ZNXLhwAfF4nOcyMJEZm2qQUS4k8stKp9MIBAKIRqMwmUxIpVK4cuUK7HY7R6tls1nWKieTSc74TakBtJueuSYMSc2QhMQTDkoeRzvTTCYDp9OJdDqNZcuWIZWaqMz917/+lRes2tpaxGIx2Gw27Nq1CxUVFQgGg/jBD34AAAV+GrTgPfPMM3j77bexdOlS/p2SNYo7RRlN9viBNESkwaHnnUwmMT4+zlqhiooKOJ1O3L59G9evX2fBOZfL4YsvvsCaNWugKArmz5/PWhy9Xs8CgNVqRTgcxrVr16AoClpaWtDQ0MBaGNJ45PN5OJ1OrFmzBteuXeOcWMAdPycyaRkMBsRiMfj9fgD4f2boJpjNZlitVgSDQdy4cQNmsxl2ux3RaBTnz59HPB5noQ644ztksVjYn4mCFGw2G27evAmXy4WFCxeisrISvb298Hg8cLlcGBwcZE0WAM6LRP0nrRCFxKuqCovFgqamJhiNRq57FovFEAgEkE6n0dbWxvXe9Ho9h/QbDAYOfiBfpGQyCZ/PB0VR4PV6YbVaUVdXh0wmg0AggJUrV2L+/Pn49NNPEQqFsHz5clitVgwPD6O+vp5NlyQMivUO5wpmLAyRI5johFYsZK5cLaIHAa1TmMj0otqV/p8N2ohZaXy4to4AUpHe72RvEk8epsN/2nBfWlxyuRzC4TC8Xi9qa2vR3NwMRVHwj3/8AwsWLMDKlSsBTJgmLl68iIqKCjYHWK1WDpeurq5mp+mVK1eyLwWZySgHUbHw27kOOb9LgwRarYmEfotGo+jr68Pg4CDsdjvS6TROnz7N5q2qqirU1dVBr9djYGAA3d3dcLvdnCiQQMI8MFGfa+nSpTCZTKivrwcwMc52ux2Dg4MFGZwbGhq4vpbNZptSAKckjRSiTrz69dcT+YyWLFmCb3zjGxgZGcGlS5cQjUZ5HokpJCwWC6LRKAsTHo8HIyMjiEYncg01NjbiwoULGBgY4Igto9HIvkikaVmwYAFcLhebxMh8RnSNjo6yViqTyWB8fJwDH2pqarB+/XosXryYcxiRWZAEQoPBwPysqipu376NcDjM0XOpVApjY2OwWCwYGRmBxWLB+fPnuY9msxmLFy9GKBTijNiKonDUGwmaxeoPPqw5MWNhSKxoSy9Ckr5JqCiabOoBdZhoE8N80+k0crkczGYzS8Wid7v4Up4pnXq9nqMkiMHoZRmPx1nNKr4wJCRmC9PhP9pZKoqC8fFxVptTmn3KH0Tn2Ww2DqmnEPq2tjbEYrGCKB+j0ci7+lwuh8rKSjz77LPsL6H1F3oUIed3aUyVxZpgMBjgdDrZx6yqqgpWq5WjtxobG7mUhc1mQyAQKHAkFosFUx4fg8HA2gtyik4mkxxuT4ITbX6pmrzW3AbcMZm5XC6sWrWKz8vlciyMOJ1OuFwuGI1GeL1eGAwGDA4OIhgMYuPGjZMEfIvFwolGFUXhdWjBggVcEmPZsmV8L51Oh/nz57MJsbGxEQ0NDVykFUBBZB0JN/PmzUM4HOZUACQcOhwOfPnllyz4EP+SbxCASWPr8XhgtVoLzn3qqafg8/k4SpCKvjqdTqZPfDbULpnfRE3cXHgPzIpmSFVVxGKxiQaF/CGiMEQDphU07vcOUKzDEovFUF1dzQmwABTkZyAQjWJY6L2CJjX9T/RQynRiApGZCXPRrirxaKEc/wETmwMyWVVVVTEv3r59G2azGZ988glu3rzJ6f7Hx8fhcDg4+ZzJZMKuXbuwfPly5PN5nD9/HpcuXcKXX36JzZs3o7a2lnfJ2uiXuZZ47W4h53dpaAVA8d0KgCOzTCYTCwcAWJsgLsjz589HdXU1ABSYWWhdEYUZMeM5mWmbmprg9XoLFn0AnJ2aIIaX0xpQWVkJi8XCGg1VVVFdXQ2n08maTqKlqqoKLpeLNaShUAh2ux0Oh4O1oZS/x2AwcK6jmpoaWCyWAisFoa2tDclkskDTBNzhOfF8KrrqdrvR3NzMwgdpwyoqKmA2m9lRmsaSNGvkLC5G1+n1ek5WSePe0tKClpaWAkGX/LhovtMGQZQL8vk8UqkUUqlUQb3Ch40ZC0OkFqNwR7IDk+RHwhJwZ3cgTpAHMQjE1BaLBWNjYwW2axKGiPkpKVcxWu8FJHQRQ5hMJoRCIYyPjyMcDsPpdLJzWbF7zQUmkXh0MR3+A+68AAFgfHycaxW98cYbnLiNtEHEk9lslnOwWCwW3vWtXLkSK1asQGdnJ2prawGgYBGg+xWrdP+oQc7v0tBufMV8MwA4uR+9j8l/jfxeiKeAQqGFFupMJoN8Ps8CKfkOUT6eioqKghpeVNiVeJfcIcghmyK0yHxkNBr5WkomSsIBaYiACVOxqqq8DkajUb6Xw+FALpdDKBRivyGyniQSCdbAas2rtEmJxWKw2+0wm81siSHhWnRToRI6tIaREoAsIjRXM5kMkskkb0RofOjZiM9LFLLIaZs2TmQFItcYSqip9bkSE7FS0Vcq5SPmoNI6WT9ozFgYotwNxJiUxp+Yh5hadIostku6X9Dr9fwipu/AxMtZURSuuUSMRarW2fJdoAkjPmiHwwGDwcA1ZsTJJdpSJSRminL8RyYEmreKonBhSQBoamoCcMe/LhwOczI8miekaSVTNL0caWGgrMFkFqP3Ab0HSmGua07k/C4NMWkfMNkkImp/tIuvGIpPghFpEqg90U1DvJ+oeRQjuej+pB3SaurI1EP3JMGCjos+YWJainnz5rGvTkVFBSdcJO0I0UQmOlEQ0pq3iHYSLMhMGI/HOSu06Nsjji8JPxQBRgIKzTmKFKPfU6kU0yEKlKRtEqPfiB7RLUZMokmClslk4r+ifxiZlEkYpHQB9GzF50d9epDC0YyFIXoJ0IOmh5NIJKDX6xGJRJjJSPrVqgDvN0iNSeGclC6daCUGEemfLYgJtog5gTs7GKJNG0EzF73tJR49lOM/APyyBSZeuLRDBib8NCjfik6ng8PhYH9AOi8cDkNRFFbfUwgzqcgdDgdqamom+c7M9lx7GJDzuzRokZtK006bTxKMaQEWg3FIeyOOn9iONhqRhE76jcpfiJtxOo9ya4kLMt2LriFtED1nUZglXzvqG20kSKMVj8c5cpKsJsT3JHSJofd0T+o/aV+AO9pb0gZRf7WFYEloEesNkgBFJirSspFQSGNMz0DUmInPke5Hz0UrwNHYiekJxHmRzWbhcDhYo6f11RXxyAlDwJ2QQVK95XI5NDY2soe+CJJYtTWK7hfE9OeVlZVYuHAhAoEA142Jx+MwGAysAqSdGzH9TOkjp1NKmAUA/f39aGtrw+joKGpqapi5RDUlSdJPyg5S4v5gOvxH0R2JRAImkwlms7lgx6bT6XjXKApC4guVfA7S6XRBhJjoOJlMJlFZWYlUKjXJz2EqzHWBQc7v0hA1OwTRx4R4QNSsaZMLim2J9e1o0S1W546+U5ui64OoWRJL0Gh5TVzAxagn+l+0MtC5tPmnWmpGoxGZTAYDAwNwOBxsdqN8S6IZS7w/tUfjQCY7kf5ipiyKHqPab1R0VexLIBBAQ0MDF1MlwTyRSHBgEa2ZopBGc1Ycb2pfNINSH+kcuk6n07G2eHh4GB6Pp6AQrnb8H/Tcn7EkIkqaZrMZ2WwWN2/exOjoKBoaGhAKhQCgoMNas9n9BO06yCaczWaxbt06BAIBZkaz2cw2X3q4ouP3TJHL5WAymXgxqKqqwuDgINrb2zE0NAQAzLy0qIgF8yQkZoJy/EeLgd1uRzgc5s2B+LIV/TZoMaLka+KOntTvpAIHwKHMtEsnX0IxmOJRhpzfpVHsPUq/aYUk+i5WY6fftI6+5IpB72rR/0QUfAii4EkCiXgOPUPtOaL2Qly7tGHiRDdpRGmDXVlZCbvdzgkVxfpitAal0+mCfhK9ovmM+i4KKCKtIr2iAzQJNjRfm5qacOPGDSxbtgxjY2O86acEk+TfQ2sncEfbRrxbLFUCQUyISSBTOvWxrq4Ofr+fTWbFIvkeOWGI7JA08Pl8Ho2NjQgEAuw3QL+L6mHaKT3sl4FOp2OnM2II6hcwew9EnPxalS5hru+CJR5dTMV/pDovNj+19YSAyTwqanjoJU/OofRCpJc2CQPi98dFMyLn99S4n/0uJ0yXW1/K8V8x0432ehKWxI1+MQFQPI++l6O/3NgVu178rZg5UdTizNTyUY4+rX+YOC5aP2IS+B7WPJm2JHLmzBk8/fTTnAGToCgK/H4/+vr6MDIygvPnz2Pjxo0YHx9n1TqphLWqUPETj8fx3HPP4ezZswX/v/zyy/jwww8nnT/dj8iAiqIgFovhueeew5kzZ5gWigIRIwf27t3L9lS9Xo/W1lbcunWroO2zZ89iw4YNk37Xfs6ePYtvfetbGB0d5Wq/9NHSeq/9vJePOM7TvUbbZ7GNs2fPchi1Xq8veG63bt1Ca2sr9Ho9tm7ding8XrbtcteVOibSon1206W5FF2l2i/VZjwex9atW6HX61FbW1sw9n/84x/5mnvhuVLHyC9Ay38kAGkdSnU6XYGvhvYlTh/xZSqazOg7aUTIX5BoISHrQfL7/fxMNb7iOQ96fs+Fz1QL22wtelr+LMav9/N6bT+1z1icz+K5s7ngl6JfKxgRLdoou1LPbybjU4zOcvd6WJixWkZUTwKFjnKiUxV1uODmwverV68CAFpbWwv+nymmeoDi/8Qkok343LlzOHr0KEuyfX198Hq93O6xY8ewZs0art00FaaS/GeDuWaK2RhnasNqteLVV1/Fxx9/DFVVcfr0abz++uvo7e1FNBrF888/j3379kFVVWzbtg27d+8uaKfYeJa6rtQxn89XQMtrr72G559/HtFodNo0l6LL5/Nhx44d2L9//6T2tffWtrl7927s2bMHqqpi//79+PnPf850leO5e0E5/pvqu/jbdHlUO8fF+fW4akXm8vyeKyg1DuUW25l+7oW2u71+qt+LCRMP4v5TXV9s7KfT/myOv3hMu0HQnv+gTeh3LQz95Cc/4TC8Dz/8ED6fD++//z4SiQTq6uqwdu1anDp1Ck8//TR6e3uxZcsW/OxnP4OiKHC73Th9+jRUVUVvby/Wr1/PmqahoSGu9SL+DwBHjx7lATx27BjT4vP5OOlTS0tLgdaq1DFCNBrF5s2bsWXLFk4aqaoqIpEIEokEp3LX4sUXX8RLL72EP//5z5wErNh93W43PvroI+zYsYPHZHh4GMPDw2VpK9YWLahT9S0ajaKrqwu/+c1veLz+8Ic/4NixYwXfCeI49/b2wu12Txrn3t5ebNu2DevXr4eiKFizZg33xefzcRuXL1/G8uXL0d7eDgBob2/Hhg0bMDQ0xE6Fa9euBQA888wzuHjxItM91XiWuq7UMb/fj0WLFrGQt2vXLijKRJFDsd+laC5Fl9/vx7p167Bp0yZuPxwO4+rVq+jp6ZmyTZ/Ph+HhYaZ5+/bt+Oc//wmr1YpoNIpkMjklz2nxwgsvFDwrEtDo2Vy9ehVdXV146623Cp69OJd+//vfT1JbT6XiLwXRb0BRlLJt3Ms95iqKvcAfp/7NFI+bADhb/XlQ/PEoj/+Dpv2uhKGBgQFs3boVyWQSf/vb3/CnP/0JTqcTXV1dqKysxPDwMLq7u9HR0YHjx4/D4/Ggv78fZ86cQSQSwf79+7Fz5074fD60t7fj5MmTvPM9dOgQdu7cOel/AOjr60MkEsHp06fx5ptv8iL6i1/8Aq+99hpUVcW+ffsKdv+ljhF2796Nbdu28YIETDyAeDyOnp4eLgqoFcIOHDiAsbExrFmzpqA9rbZi//79eOedd7B//350dHTg888/R11dHd54442ytBVri7QIpfoWCATw3//+l7USv/3tb3Ho0CH+/t577/H40TgX02aI43zq1Cn8+te/5mPUF6/Xy21s374dBw4cYPp9Ph8uXryI+vp6+P1+zrIKgAsXUuHDqcaz1HWljnk8HgwMDLAG6ODBg1BVlc+dDs2l6CqF6YzDT3/600kCbiQSQXd395Q8J6K/vx/f/e53oaoqjh49ir1798Jms+Hw4cMFz6YYLxw+fJi/v//++/D7/fzSEXdzd/siKrbjLNYuMNm08Djhbnf2Eo8eij3fqXzGyrXxMCCF9eK4K2Fo0aJF6OrqAjDhDR6JRBAOhydFBGixZ88eWK1WbNq0CevWrcOtW7cKjou74mI7ZLq+vb0dy5cvR09PD++yd+3aBQBYu3Yt785LHSP86Ec/wqpVq/D6669Potfv96OiogI9PT2sKfrLX/5SYD4phqtXryIcDhfd+ROmQ1uptiKRSMnrq6ursWfPHgAT5q/Ozk7+LgoM4jh7vV6cPHmStRkejwcOh4NpaW5uZjpETKXNIEGuq6uLI2rKmROLodR1pY55vV588MEH2LFjBxRFwUcffYS///3vJTUwWppLwePxoLu7G59++imACWGrv79/0nnF2vzkk0/w8ssvQ1VVfPzxx/jd736HaDTKPEea01I819zczM+/vr6ei0hqMV1e0KLcS1r7Mp1KHS4h8aTgXkxcs4F7EWoetrBeSnB8mELarPgMFesAfa+uruaFx2q1wmw2sxmCUMpfyO12FzUd+P1+DtsHJpLDLVq0qOwxYEJ78v3vfx+XL19GJBKZ1If29nZcvnyZF7Cp6C6GRYsWTaodI5ohfD5fSdpKtTWdvk0XxfyFXnzxRSiKgrq6uqKL+3Ta8Pl8WL16NbZt28aCZn19/SRz4nRQ6rpSx3p7e7Fp0ybWguzZswerV6+Gz+ebNs2l4PV6cfjwYbz00ktQFAXRaBSdnZ0F50zVZmdnJ5vXRA3WTHiuFIpFcJSLQCkH7Y5Ye6+p7v847kaL9e9x6+P9ghynB4O5Ns7FfJnmAmYsDGm9wKfqGO12i+3KS/kLjY2N8YIQjUb5f632IhKJYGBgoOwxYEJA+/GPf4ylS5fi3XffLZCUy2m5ymFgYKBgl64dG6/XW5K2Um1Np2/ThTjO5IO0c+dONqFMR3jRPqve3l6sXLkS+/btKxAAPB4PgsEg94W0EaSdmAqlrit1bGhoCI2NjSzwrF27FtXV1fD7/dOmuRza29sxNjYGVVXxyiuvIBgMcn9KjYP47B4EtLvAUo6N99Lu3dz/cTQdTddxtBjm2iL1IPC4CYzlfOMeBMrxm3ZdmwvjP1vvodnEjIUhMfskgIKEWKqqIhAIYO/evVAUBZ999hkCgcCk6KVS/kL0G1BoOvJ6vairq8PBgwcBAD09PbDb7WhtbS15TMSrr76KU6dOFZgiyFdj8+bN7IcTjUZhMpmKmopEtLa2wm63o6enBwAmOYkDmDZtU7UFYFrXl4M4zn6/H9XV1QX9C4VCRU0oU7VBzvL79+/H9u3bC86z2WxQVZVp/te//oXly5eXjZQqdV2pY/X19bh58yZrgXp6ehAIBODxeKZNcyn4fD6sX7+e+ebgwYOoq6uD1+st2abX60UqlWLzmujofa8897Ch9RV63ISd+4kncaweN8G4VD8eRP+me4+5Ok+nIxCJBWUpSeNU184IyWRSnc7nq6++UtetW6cODAwUfO/v71d/+ctfqjabTW1ublavXLmidnZ2qs3NzeqpU6fUjo4OtaurSwWgVldXqz09PWo+n1d7enrUjo4O9fLly+oPf/hDtaenRw2Hw/x/Pp9X8/m8+sILL6ivvPLKpOvz+bw6NDSkNjc3qwDU5uZmdWhoqOwx7T2IjmPHjqkdHR183ttvv60CKHpf+tC1U92XrguHwzwmQ0NDU9Kmba9YW3fTN+33oaEhtaOjQ/3ss88mjbPY346ODrWjo0M9cuTIJJqoL9XV1erGjRu5DfF68XPkyJFJNHd2dqrhcPiux1N7XaljR44cmfT8tONRjuZSdInti/e+m3HQ8uxUPCfeX0uL+F3kM3FeleKFYnwtP/IjP/IzFz65XE5VVVX91a9+pa5evVqNxWLq7du31Ww2q8bj8WnJLtP9KMlkckb6snw+j3feeQcHDhzAlStXOJNzJpPB2NgYnn32Wbz77rtlnVIlJCQkJCQkJAgkT7z55ps4dOgQTp8+zYldY7HYrNY2nbGZjOoMUS0UqmNEtUgkJCQkJCQkJO4WYt05qouWTCYxPj6OefPmze69ZtpAJpNBNBqFy+WCotyp9J7/f42ykydPzgadEhISEhISEk8QxOLPqqrCbDYjk8nAZrMhGo1yLdHZwIyFIYPBgMrKSqxYsQJvvfUW4vE4FEWBxWJh52oJCQkJCQkJibuBqqrQ6/VsbYpEIrDZbAiFQpg3bx4HbM0GZiwMZbNZ3Lp1C59//jm6u7vZXBYOhzFv3rzHpiq1hISEhISExIODqqpc77CtrQ16vR63b9+G0+lEOp2e1XvNigM1ADaNZTIZrl49m1KbhISEhISExJMFRVGQzWahqipbnCjEfjbzJSmZTEalG5nNZsTjcej1ehZm8vk8zGYzYrEY9Ho9jEYjUqkUe3E/7ORNEhISEhISEhIzgS6TySAej3NCI7PZzJFgiqJAp9MhHA7DYrFAURRkMhnodDq240lISEhISEhIPMpQ0um0ajAYEI/HUVFRUaB+olB5VVWRy+VYY5RMJqEoCgwGgzSFSUhISEhISDzS0CmKglAoxH4+BoMBiqIUmMqACXNYNptFMpmEqqqorKxELBZ7yORLSEhISEhISMwMSjqdVkkLRFohvV6PdDrNRVjFv7lcjpMgmUwmZDKZh90HCQkJCQkJCYl7hi6VSnHiIpPJBLPZjEQiAZPJBKPRiMrKShiNRqTTaeTzeeTzeRaGpCAkISEhISEh8ahDZ7PZOMW1Xq9HJpOB0WhELpcDCUqBQIAzPxoMBo4km83sjxISEhISEhISDwNKJpNRk8kkLBYL9Hr9xI+KAlVV+S9phug7APYdkhmmJSQkJCQkJB5llE26SGYzEnry+TxnmZaQkJCQkJCQeNTxP5TRbZzdQbg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5604" name="AutoShape 4" descr="data:image/png;base64,iVBORw0KGgoAAAANSUhEUgAAAkMAAAI9CAYAAAA5EXwqAAAgAElEQVR4nOydd5hV1fm279N7nTnTOwwzIEgTEwUUhUQSTUSNJRY0SFQs0diNnfwEE0s0GDUREtFPRRAVQbEEIaioCEMVRmB6nzlz5syc3r8/xrUyjFIUlKjzXNe+GPbeZ+21117lXW95XkU4HE4xgAEMYAADGMAABvADhfJIV2AAAxjAAAYwgAEM4EhiQBgawAAGMIABDGAAP2gMCEMDGMAABjCAAQzgB43DIgwlk0mUSiVKpZJ4PI5CoUCpHJCzBjCAAQxgAAMYwNeDQqGQfyeTSeLxOABqtZpEInFYn3VYJBa9Xk8ikSASiWAymQAIh8MDAtEABjCAAQxgAAP4WojH4yiVShKJBHq9HqPRKBUuarX6sD7roKWVzZs3k5ubi16v3+vIyclhw4YNaDQaAEKhELFYDIPBQDKZ3G95EyZMoKWl5YDPPZj7vgn4/X5+9rOf8cYbb3zhWktLC0OHDpXtMHTo0MNexyP9/MONr/stj2QfGMAABjCAARwZaLVaEokEqVSKUChEKpUilUqRTCYPu2boK4lWxcXFbNiwgezsbHlOp9PR09NDMBjEZDKRTCaJRCJSEOqr5uoLcV6hUOzzHoDRo0fzwQcffJVqHjaIuvWvY0tLC5MnT+bhhx/m5z//OQCPPPIIl156KUuWLMFsNn8vnn+4cbDf/HD9bgADGMAABvDdRiKRwGQyEQwGiUQiqNVqUqkUKpWKVOrwMQMdsh2rp6cHg8HAVVddxYMPPkgikeBvf/sbl1xyCW1tbfzsZz/j5ptvRqfTkZOTQ0VFBclkUgpL4u+KigpycnLQ6XTodDpWrFghz48fP56mpiYqKio4//zzOffcc79wX/9jf+Xtr4ympibKy8vR6XSccsop9PT0fKHslpYWnE4nI0eOlOfOPvtsenp62LVr1xfKKS8vp6mp6Yg9X7R7RUUFv/jFLxg/frys077qeSjvsGLFCnm+f5kAM2bMOOC7963feeedx4YNGzjppJNoamrab/kDx8AxcAwcA8f354Bei5NGo0GhUKDRaEgkEkSj0UMVX/bCIQtDVquVcDjM3Llzeeutt1i/fj3vvPMOc+fOBaC2tpZt27bR2dnJ/PnzueCCC2hra5P+REqlkra2Nq655hreeOMNIpEIH3/8MXPnzv3CfUqlkjVr1nDccccRiUR45ZVX+Nvf/kYwGJTXD6a8/ZVx1113ccUVVxCJRLj99tvZsGHDXmUrlUqGDBmC1Wpl5syZ8ne5ubl88MEHjBkz5gvlXHHFFdx1110H9Q6H4/nBYJCZM2fy8MMPE4lEmD9/PrfffjvBYJCNGzdy++23U1lZSW5u7n7r+XXeoa2tjccff5za2tov/V1NTQ2nnHLKAd/94YcfZubMmdhsNhYtWsQxxxzD6tWrUSqV+y1/4Bg4Bo6BY+D4fhzxeFxanBKJBDqdjkAgAHDYLSCKg2Wg3rx5M6eeeiqdnZ17nZ80aRITJ04E4KOPPuKdd97hlFNO4Uc/+hE9PT0sXLiQqVOnMmTIEKLRKK+99hrjx48HYMWKFZx33nlYLJa9yvT5fLz66qtMmzYNv98v7+v7t8VioaWlZZ9lHEx5/csA5H0Wi4VoNMqiRYv48Y9/zJAhQ75Q7q5du3jhhRcAMBgMXHTRRWRnZ+Pz+Vi0aBGnnXaa/P+3+fx9tUv/8/urJ/C136Hv7/qi//P39+5969a3r+yv/AEMYAADGMD3B0qlkkgkgtFopKuriz/+8Y/STBaLxQ6rE/VXEoauvvpqlixZstcipFQqmTt3LtXV1axdu5bm5mby8vLQarWkUinq6urIycnBYDAA0NjYiNVqRaPR0NzcTEFBgXS+bmxsxOv1Ar2OU8XFxcTjcXlf3781Gg2hUOgLZfTFgcrrX0b/a33ra7Va99s+oVCIhoYG8vPzUavV1NTU7KXGU6lUFBUVAXzjzwfo6OggNzcXlUq11z19y4/FYvus59d9B/H/2tpaEomE/I3BYPjS+/b17olEgqamJlwu15c+78vKH8AABjCAAXx/IHyDfvGLX7Bs2TLpZiPOCzPaYUE4HE4dzPHRRx+ljjnmmFRNTc1e50OhUGrOnDmpIUOGpC666KLUZZddlrroootSqVQq1djYmBo3blyqoqIiFY/HU263O3XOOeekKioqUhUVFalx48almpubU83NzamSkpLU8uXLU6lUaq9r+/q7/319cbDl9b/W3NycmjJlirzm8/lSkydPluUILF++PDV9+vRUf0yfPj21fPnyL5QTj8dTqVQqlUwm5fPq6upSqVQqtXHjxsP+/H21S//z/Z/Xvw33de1gv4Oo6+TJk1M+n+8rtX1zc7PsOwdb/ncRyWQylUwmj3Q1voD/1Xr9L6Lv+BaIRqNfOPdN4Jv6Tgdb7v9qP/lfrdf3DQfbzolEYq/7xJgRZYh/Y7GYvL8v7r333tRRRx2VikQiByWvfJ3jkH2GEokEwWAQlUpFJBLhrrvuIhQKsWnTJhQKBR0dHTzyyCOkUik+/PBDOjs7KSoqIhaLAb2SX0tLC2lpaYwZM0aGznV3d9PS0iK9xcX5vn9/2f+/anl9/5+VlUVOTg7PPfccqVSK1atXs2rVqi+UP2bMGN5//32WL18uzzU3N7Nz505ycnL2KieZTLJy5UqmTJmC3+8HerkTNBoNPT09MmwwkUiQmZlJTk4Ozz//PMDXfv7gwYOxWq1s2LCBVCpFRUUFxx57LM3NzXu9e//3Xb58OVOmTMHn8+332v7asP99B/v9+j9vw4YNWK1WBg8e/JXK/64dAl927tvGgeo1cHzxSCaTe2lfAdxu917jOx6Pk0gk5I72cLbt/r7dt/H9D+fzDxUD/ffbP/bX9oAkSVQqe0WNWCxGKpVCqVQSjUZJJBL4/X4ikche3EGHO2z+YPCVDG41NTUUFxd/4fyZZ55JXV0d999/P7m5uZxzzjnccMMN/PWvf8XlchGJRNBoNKSlpbFy5UpsNps0A6VSKUaNGsU555xDbm4uAOPGjcNms9HY2EhOXu+5JCmSpPb6u///BUaOHsXZX1ZeUyM5ubn7LeOvj83jzDPO5KabbmLcuHGMGzeOVL/yM7Oz+M97azlx4gn88pe/BCAtLY03336LkaNHkSTFfXPncOLEE7jppptIS0vjnXfekWHharWaxsZGxo0bh1qtlozdCoWCxx57jDPOOIMbb7yRY4455ms9H+DpZxbK6+KaQN/37l/PN99+C6PZ9KXv0Pfavtrw56edypKXlkizXklJCf95b+0Bf9f/eeJ3JpNJCncTJ05k7dq15OTk7FX+2rW99x3JifhwYq9JZoBJ4H8ayVQSxedxKP5gALPJTFp6OrX1dRQWFCI+X/+FQwhGYpHYF77W9+/zLMURGBKHs/8eav2P9POPNI7I/NHn+4uNQjQaRavV7kWPolKpiMViaLVadDrdXkX032B8Gzhon6F9IR6P89BDD7Fo0SJ27NgBQCQSQafT0dDQwJlnnsmTTz5JWVkZJpPpK/PEfMf7Igr+y6KpVCoJhUIYDAZ8Ph8Wi4V4PC7tnkqlEpVKtVcbfdff/1DxQ5cFfujf/7uAeOLz8a1QEgqHMOgN+Pw+LGYLiQOM7wPhUL//kR4/R7r+R/r5RxpHev5Q0KvlERv+ZDJJNBolHo+j1+tJJpMyZL6vL1B/zJ49m8WLF1NRUfGNbXoP2RVbrVajVCrRaDSkUincbjculwuv1ytNYbFYDLPZLIUC8eLAN7Mz+h+CAoXsCJFIRJ63WCz09PRIDYfoCP0/9Hf9/Q8ZR3o0f8Po+737L5LfFsFkql8j769OA9gbcnwrlESifca32UKPrwebZf/j+0A40Pjfb/85yKX8C3POV/j+/xP9dz/1R3mIdfiOzz/f9PpxoP4Xj8el6SsSiaBUKtHr9QB4vV7sdjvBYJBoNIrRaESr1X6zFd4PDlkYSqVShMNhYrEYCoUCl8tFc3Mzubm5FBcXU19fz3HHHYfNZqO7u3svCfGgJobv+lzc5xUFX0IoFAKQHaMvwZTwIZL4rr//oeI7PhkdLPqybPfFty0My773PTE5fpswfj6+w5+Pb4VSiUF3gPF9IBzs999H//mqZh5Rt68qtH1T/feQ63+kVUtHGt/W/LGP76/X6giFQqhUKlQqlbSEpKWl0dnZSSwWQ6lUSqVKX4ho4W8LhyVIX4Q1R6NR1Go1NpsNpVLJq6++ikajQalUkpWVRTgcJhKJyAZQKBQHHHTfdc2IVt2rMYvFYpJKPB6Pc8EFF/Dss8+iUqlkZ+jbkYTQGE9++45k/0v4rtvsD4T+37w/jkT/7+/fMoB9Q2jE9zW+1cr9j+8DOYoe6PsfqP98nfHzVb7/N91/D7X+yUOUZr7r8883PX8c8Psn/msGE07SKpWK1tZWTjzxRGkug//60sGBLUbfBA6LMCTMYVqtlnA4jMlkQqPRkJOTQyAQwOfzUVtbi06nk3ZzpVIphaL94TveFwkGgygUCrRaLXq9nkQigc1mY9OmTTgcDnw+n5SahflQTJCJROLQ1bzfdXzXO8ABsK/FRp7/hr+/eM6AOezrYV/je/Pn49vfs//xfUAz1AGef6D+ozyAauBQv/833X8PJIwcqP6HLAx8x+efb7r6B9P/RNSYWq0mHA6jUqnIz88nGo2i1+tJpVJEIhH0ej0KhUK603zbTtSHLH4Jx2DBCikmhEgkQkdHB4lEArvdjsPhQKvVotFoUKlUBzURfB/Q931TqRQKhYJwOIxer5eaNOh1shYqxC9Lzvp9hTAfiI6fSCSkgCw0h0qlUradMK+KdupLupVIJPaKUhS/gd72Fff3D98Uz+mrqRSOfKJu/b+HRqORdRHliHr3LVeUJa6L54vnqdVq2TfEfSqVSqqN+04IOp2OZDKJVquV7923HjqdToauiuiMeDwux51oMxHFIRId9nVaFPXpX3fRVweEp72xr/GtO8jxHY/HZT/r29dh7/7fd5EQz+m7oRRClkqlQq/XEw6H5VhQKpWyP/TXyou6iz4nqAAE8al4njBx9I2AE+NJvEPf/iSeK+4VzxFtoVarZduI+ojytFqtvCbK7HtdaBrE7/R6PZFIRI4LhUIh217ML2q1WrazCOsGZIqHvuMJ2EtDkUql9goRTyQSss3i8Tg6nW6vSOFoNCrrK54lnt23P4h26vuuov7imvgGfU1GQpsi2l2cE3UXY75vmQL95xkxl4o5TvRR8TtxiP4gyhCpMvaFvu8v8okpFArMZrN8jhgrsVhsL9Lkw8kq/VVwyMLQl/n+iAHQtzP2dSD8oarexXv39R/4oUOpVGI2m+WEodVqUSqVBAIBOdmHQiFCoZAcgGazGafTSSAQkMzW0DuRhcNhOQC1Wq38ndVqJR6P4/f7MRgMcrGw2+14vV5cLhd+vx+dTkcqlSIajeLz+fbarYhJWvDGBINBDAaDzKis0WikpsDhcBAKhejq6kKr1UptqUqlIhQKyUjCSCQiFwex6AjTi6iH1WollUoRDAbR6XRYLBZSqRR+v18KPyKhr8FgIJVKyWhFk8lEY2MjFotlLwdG0Ubifq1WS1dXl5y8+y56qVQKq9Uq20FM+EdClf2/jK8zvoWJQAi+YrFWKpX4fD7ZZ/oKTUKgFd+pv4Di9/tlnxH3d3R0YDab0ev1UoMfCATQ6/XY7Xba29sxGAw4nU65UAeDQYC9Fn1xzmAwEIvF8Hq92Gw2KYgIQTyZTMo0CpFIhEgkgslkkv1cqVTK8SPeTSzEXV1d9PT0oFarCYVCsr+Jd/H7/YTDYbmZaG1tpaCggHA4jNlsluOts7NzL0E/FovJRVik/BF+nH6/H7PZLE2dZrNZCgFarRaDwSADYPoLO33XN5/PR15enpy/xDhRKBSyLeLxOA6Hg0gkIoUQtVqN1+uVa6aYV5LJJN3d3ZjNZhKJBLFYTPaRSCQiE5ba7XYCgQChUIiMjAxCoZAsX7yLaAPo9V8VfcJkMhGLxUgkEnJeBXA6nfT09OB0OgmHw7KPi/cWfXd/OFASVo1G86X+Qn3H07eFwzab9fcqF9qivk6D/V/uh7i7FO0gdhc/dIiJSDjgi0GnUqmwWq2oVCqys7MZPHgw7e3tWCwWGhsbZZoSEcloMpkIhULodDpqa2vx+Xx4PB5MJhNms5m6ujoyMjLIycmhs7MTjUZDdXU1Xq+X9PR0Nm7cSElJibxmNBrJzs4mGo3i9/sxmUx0dXXh8/nwer10d3dTWFjIm2++SUdHB3a7XRKKxuNxGhoaMBqNlJWVEQqFqK6upqOjQ+5QNRoNfr+fjo4O/H6/JOVTKBS0t7fLCVSn0+F2u3G73dLM/Oabb6JQKBg8eDCJRIL6+nqsVqucgBOJBBaLhYqKCiorKykvL2fr1q3k5+cTiURob28nFAqRTCbp6elBr9fT09NDdnY2ra2tOBwOuVh1d3djtVppbW2lu7sbvV4vtQsD/feL+KrjW2jRxRwpFv2+GpFAIEDp4FI8Hg/V1dVEIhEpwDqdTjQaDZ2dnTIPYTgcJplM4vV6pUbGYrHQ1dVFNBrF4/Gg0WgoLi6mqqqKYDBIUVERtbW1VFdX09DQIE0Za9askQupVqslLy8Pn89HIBAgmUxSWlqK3++noaEBn8+HVquVQobRaOTTTz+lqamJ/Px8mpubpaDV2dlJWloaPp+Pnp4eurq6cDqdqNVq8vPz0ev1Ujhvb28nOzt7r02OXq+ntbWVzz77jIyMDJqamgiFQixdupRgMEg8HmfQoEGyPoDUBplMJrxeLxkZGQQCAYLBIEOHDqWpqYm0tDQaGhpwu93Y7Xbq6upQKBQ0NzeTk5NDIpEgLy8PpVKJ3++X4/W9995Dq9USjUZpbm5GpVLx4YcfYrVaMRgMBINBfD6f1I60trbidDqJRqO43W5CoRC5ubkYjUbUajVdXV14vV4KCwux2Ww0NTWh1+sxm824XC4ZiexyuTAajTQ1NWE0GlEoFOzatQudTic3meJ7A1IoFc/dsmULHo8HtVqNyWSioqKCtrY2/H4/NTU1pKWlSZ84tVqNVqslkUgQCoWkYHWg8dB3XPQ/hMvMl/q7fcvywSHro/qqOPuiv/DzZeGPPwRh6MtCD79uxMb3ETqdTg5Q0R4dHR1UVVXx4YcfYrfacLvdPPvss+Tm5uL3+0lLSyMUCjFt2jROOOEEAoEADodD7hLvu+8+zj33XE4++WTpsG82m3G73VI7tGvXLl599VX+9re/sWrVKubNm8dDDz1EXl4e8XicUChEXV0dlZWVNDQ0kEqlKC4uprOzk0QiQWVlJVdccQULFy7E4XCQkZGB2Wxm+vTptLa2kp2dTSKRoLu7m2QyyZAhQ/B6vfT09PDnP/+ZaDRKZmYmr7/+Ops3b2bGjBm0tbWxbt06CgsL5QJz9KiR/OxnPyMvL4/m5mZ8Ph8PPPAAjz32GOFwmMrKSmbPns2SJUtQKpU0NzdTVFREIpHg448/pry8XOZ92717N5mZmVL4Kisrk+rrQCAghc9ly5bx2muv8cQTT3Deeecxb948jjrqKOLxOIFAQGrnQqHQD2IM7w+HOr77anrE5lGlUqHT6UhLS0NvNLB582bq6+v57LPP6O7uZsqUKUSjUXbu3EllZSVms5nq6mpmzJiByWTC5XLx2GOPYTQaOfusX/HWW2/xwQcfcO+99wJgs9nwer1s376dzZs3s3TpUvLz81EoFDidTj755BOqq6vR6XQsWrSIIUOG4HK5CAQCXHnllXR0dJCRkQH05jv0er0MGTJEZiL43e9+h81mQ6VS8eabbzJ69GgqKytpbGxky5YtOJ1OYrEY7777LoMGDeKEE05Ao9Gwfv16MjMzcbvdzJkzh+HDh1NcWMRrr73GrFmzMJvN2O12Key9/vrruFwuysrKUCgUdHd389Zbb3HMMcdgt9vx+/2EQiGsVivRaBSDwUA0GuXWW2/lwgsvlOMZenNAms1mVq5cycKFC8nMzOwVQLQ6qVnes2cParWanJwcysvLufrqqzGZTCxevJh169Zx6qmnkpOTw6pVqwgEAjz77LOcdNJJUth1OBwsWLAArVZLTU0N27ZtY9q0afzkJz8hPT1dCiGFhYWsX7+et956i6KiIqmJslgsUgALBAJYLBYCgQBjxozhpz/9KV6vlwceeIApU6ZgsVhYtGgRGt1/tVrJZJLp06dTX1+P3W6nsrKS1tZWZs2aRWtrK7W1tVRVVaHX6xk2bBgGgwGVSkVDQwMmk0ma7IQZq7+bwpdhX0LO/+K8cViNc/39LuCL3uZ9rx9MNNn3AX1t3n3//l/sEN82gsEgWq1WmowsFgutra00NjayYMECLv/tZZSWlrJu3TpWr15NMBjE6XRyww03cNRRR6FSqXjooYf49NNPKSkpIRgMsmbNGhKJBK+99pqMYDCZTJx22mlMnTqVBx98kFGjRuF2u+no6KCtrY1TTjmF7u5uyXfhcDjIysriueeeY/PmzZxxxhk89NBDHH/88Rx33HF4vV52797NmDFjsFqt0iygUCh44IEHUKlUNDc343A4yM3Npba2llgsxp133inNbWq1moKCAhobGyksLGT58uUyOa7D4aCnp4empibcbjdarZZgMIjH4+HUU09l3bp1HHfccSxevJhbbrmFYDCI2WymuLgYr9cr/YTcbjfd3d2EQiH27NnD1q1bKSsro6qqivz8fEaOHMnbb7/Nfffdx1133cXkyZN58MEHOeWUU1ixYgUTJkygoqICt9uN0WikvLwco9EoTYiHNVHidxSHMr5FlFk0GpUmEBF0olKpcHs6qaio4J133sFmsxEOh/nwww859thjuffee/nrX/+KUqlk5MiRWCwWzGYz11xzDVlZWdjtdgwGAxs2bOCiiy6iu7tbmkfEQrd69Wr0ej3p6enccccd3HfffRQUFJBIJGhpaeGss86SGthgMIjRaOT//u//MJlMVFVVkZ6eTmFhIY2NjQSDQWbPni2Zhv1+Pzk5OaSnp2M2m/F6vbS3t1NTU4PL5UKtVmOxWKivr2fdunW8/PLL3H///RgMBj7++GOmTJlCQ0MD7e3tfPbZZ6SlpVFcXExWVhbV1dV0dXVRUlJCW1sbxcXFLFu2jKFDh6JQKKSWRwgDXq+XZDIpTcwvvvgiNpuNp59+GqfTybnnnovRaOT444+nvLycjo4OSkpKKCsdwvLly/nrX//Kk08+KcetMF82NDQwZMgQtm3bxvbt29m0aRM1NTWMHTuWnJwcybunVCr57LPPyM7ORqVSceutt/Lee++RlZXFvHnzqKqqwufz4XQ6Oe+88xgyZAixWAy9Xo9KpaKnp4dYLMagQYOIRqMsWbKEyZMnU1xcTGlpKfX19bzyyisUFRUxaNAgrFZr7/ik1zk5EAigUqno7OxkzJgxbN26FY1Gg8FgQKvV8uqrrzJixAgSiQThcJhgMCjZoa1WK2lpaXi9XsLhsHRlEK4N+0PfMSH+3/9a//NHCoeFZ2h/fkB9VWBfJWTz+4J9mQYHhKFeiEkllUphNBrRaDTk5+eTk5PDihUrGD16NDabTe5CzjjjDD7++GOpeo7H41x//fU4nU7cbjf3338/8+bNY+LEiXi9Xunr0tPTg1arpbm5mWeffRalUkl3dzdvvPEGS5YsIRAIsHHjRv79739z0kknMWrUKM4991wmTJhAfX09eXl5cpK57LLLpI07mUzyxBNPsG7dOtLS0ggEAuzatUuSjqZSKVwuF8FgkMbGRnJzc6XJ4uKLL8bpdLJz50727NlDTk4OY8aM4YILLiAajfLPf/4To9FIeno6W7du5emnn2b58uUEg0ES8TgWqxW/389LS5ag0+sZPXo0Tz/9NFqtlosvvphwOEx6ejr19fVce+21nHzyyeh0Otrb2znllFOkX8rIkSO58MILWbx4MSqViiVLljBixAhaW1t57733yM3N5YknnuAPf/iDdL7u6+j7Q8ahjm/h1yGcYo1Go4ywUalUONKcsg9OmDAB6NXGjBw5kj/96U+ceOKJpKen09nZSTwe54033qC+vh6Hw8HHH3+M19PFzp07+f3vf09JSQnhcBifz8fll1/OT37yE4YNG0Z7ezsmkwm73U5bWxt///vfpX+KVqtlypQp/Otf/0Kj0VBXV8euXbuIRCKEQiHq6+tpamrC4/HQ3NyM0+lk0KBB1NbWctVVV5FS9JoCJ0yYwMUXX4zNZpP+Nd3d3VgsFgYPGozP52PHjh08//zz/PjHP0atVlNZWUn1nipisRiffvopmzZt4rHHHmPbtm2cccYZlJSU4PV6+fOf/8yFF17I2rVrmThxIitXriQUCmG32znlZ1OlKT4jI4N//etfjB8/XmptKyoq+O1vf4v187Fkt9vp6Ojg0UcfpaSkBLVazebNm2lra+PJJ59EqVRy1FFHceqpp9LT08Nf/vIXXC4Xu3fvZtmyZVitVtatW0ddXR3bt2/n4YcfpqKigjvuuIOf/vSn0u9O+G+1tbXhdruZOHEiJSUlrFmzhnA4TEZGBg6HQ25ELBYLNpsNm81Gfn4+8+fPx263M2nSJCKRCIsXLyYYDHLaaaexdu1axo8fz9lnn43BZMTj8UhtcyAQYMuWLdx9990UFRVRVVWF2Wxm1apV7Ny5U26+PvnkE6LRKLNnz8ZqtdLQ0CCdsvs6pR9oDuivJe1vNjvQ777NNfKwCUN90fcFUoperocUKVAqSCl6w/1SCuTf32t8Hlqags9bISVzjYk2kPgBykYqlUr6CWk0Gmm/7u7ulqp5oSkRpJ3CvygrKwufz4fVaiWRSLB27Vpqamp47bXXeP311+WOxGq1MnfuXLlDGjZsGKNGjaKtrY1du3YxefJkWlpamDJlCvF4nKKiIjIyMrDZbKSlpdHS0sKLL75IS0sLZ555Jhs3bpST1IQJE0ilUmRnZ1NfX49KpcJisapKOc4AACAASURBVLBmzRo6OjoYP3EC6zd8wtatW7n66qvZUbmTto52Bg8ezP/NuY9ly5bx06mnMGrUKD788ENWvvUmOyp3AtDZ2cmIESPw+/0cffTR3HzzzUyfPl1Oms888wyPPPIIOp2ORCIhd/s+n4+//OUvzJgxg6lTp2IymbjgggukeUSr1ZKRkUFlZaU085177rkcf/zxPP744wBMmjSJDRs2UFVVxeTJkzn99NOls2cqlZImhx+6QL/XXNfPHwIOPL51hs+dUJUKEqkkgVBQOhgHQkHqGxtobm6mvb2ddevWUV1dzdixY6XP0PPPP4/D4cBqtXLsscei1+s566yz8Pv9xONxVq1axVVXXcX8+fO58MIL2bFjB9u2bSMvLw+bzYbJZGLHjh20trbS1dXFqaeeKjcceXl5HD1qJF1dXURiUbp9PeiNBvILC1iwYAGJRIKxY8ey9v33qKqqYtasWWzf8Sm79uwmPz+fR+f9lTvvvJOpU6eSk5PD/fffT2dnJ9FoFI1Gg9Vqxe128+ijj+Jyubj00ksJh8NceumlDB48mPPPP59FixYxdtwxTJgwgSuunNXr0KzX0eXt4uVXX8Hn83HDDTfQ1tFOdm4O0y+5mIaGBlavXk1KgQxUWLFiBYMHD2bFihVcd911jB8/njfeeIPc3FyGDBlCe3s76enpUjBUKpWcddZZ/OPJv3PSSSfx+uuvc/nll/Of//xHBlno9Xp8Ph8ulwuNRkNXVxdr167lnnvuobOzE7/fz8yZM/H7/Wi1Wl5//XWuvvpqfD4f0WiUcePGMW3atF6fsNJSRo8eza5duzAYDHg8HhwOBy+9vJTs7GxsNhvr16/nxBNPJCcvF4VKSZIUgVAQv9/PiSdNQqPR8Mwzz2C329m+41Pe/vc7GAwGenp65L/l5eWcfPLJfPbZZ4wePZqcnBzWrVtHQUEB119/PRs2bECpVFJeXk4oFCInJ0dqLU0mE4DU4otN7OEaP0cahywM9VUJf6nfEKm9pMH/pZcfwJGHiE4Si6zJZKK9vZ2//OUv7Ny5k0ceeYRf/vKXeL1eMjMzOfHEE2WOu8bGRjIyMrBaraxYsYIbbriBm2++mUmTJmG1WmlvbycYDPKf//yH+vp6Ro8ezYIFC5gxYwY2mw21Ws2oUaMYNWoUf/rTnwiFQgwfPlxG1eh0Oj799FPy8vJ44oknuOiii2SkjMfjkeYDm81GLBYjNzdXOm6WlJRgtVoZP348a9asob29nREjRvD8889TUlKCx+MhLS2NTZs2yWi4QCDAqaeeytSpU9Hr9SxYsACNRiMdPyORCA6Hg46ODrmTj0Qi0lFcCGIajYbW1la2bdtGKpWisLCQG2+8Eb1ez5/+9CfOPfdcRo8ezZYtW2R0WzweZ9OmTQwaNIh4LMYDDzyAQqGgtraWW2+9lYkTJ/LrX/9aOvgKgXQAhwaxqAiH9FAohMlkwmazEQgEZDTgpEmT6OjoYNSoUaSnp2O1WsnPz6esrIyrrrqKefPmsWfPHlpbW1EoFKSnp6PX65lw/HgcDgfHHnssmzdv5thjj2Xt2rVotVrq6+tJJBJMmjSJ008/nVWrVsloIoVCIU0mYtETZjen08nw4cPp6Ohg8uTJvPjii+Tm5lJWVobVapWOyXV1dbz15puceeaZKBQKTj/9dKxWK6+//jpDhgxh5MiRdHZ2YrfbUavVBAIB5s+fz2mnncYLL7zApZdeKqO1Fi9ezMyZMznhhBN6nYw1Gpqbm2WEZXp6OqWlpVRVVTFixAiWLl1KcXGxdNZ+6aWXmDNnDoWFhahUKjo6Orjnnnv4+9//zrXXXssdd9yB0WjEbrezefNm4vE4zz77LBMnTuSBBx7A5XJxxx13kJaWxtixY0kmk9TU1BAKhcjPz2fw4MGcc845TJgwgWOPPZY333wTpVJJUVGR1KJkZmby1ltvsXTpUl544QXuueceRowYwZ133onH4yGZTMr5RWiq3G4355xzDuXl5WRkZEiTt0ajQafTEY1Gyc3Nxefz8eSTT/L2228zf/58wuEw9fX1KJVKOjs7CYVClJaWotPp+OCDDxgzZowU4k466SR0Oh2ZmZl4PB5SqRRnnnkmnZ2dKJVKPB4PmZmZRKNRSWHQn4JjX9ifmaw/Dva+bwrfaEC/QqFA1Yd7RaVSEYlEMJvN0glONGrfRKaCK0P4k4iMt4KPQKlUytDKvrZ6jUbzBRW+MK+IZxsMBhQKhQzrFFE84vd9o0FEyJ/gUxCh2oKzIxKJ7MXzAr0OwSJsuy+XS/+6AjJE8oeOvtwdOp2OjIwM7rrrLn7/+9/zf7P/KCNItm7dSmdnrw+F2WzG4XBgNpv55z//yebNm7n11lu5//77+fOf/yyjy1KpFKeccgpFRUVUVlZy0UUXUVNTQ0VFBTU1NbzxxhsoFAomTJjAtm3bKC0tpbGxkWQySVtbG0OGDGHhwoXMmDFDqqNFJElDQwPDhg3D7XZz5ZVX8uMf/1iq57u7u/noo4+48eabqKiowG63Sz8QERny6quvcsIJJ2Aymdi2bRvhcJjt27fLcOI9e/YwatQotFotb7zxBo899hgulwvo1aKtWL6ceDyOyWQiHo+z7NVXeXrhQk4++WSee+45Lr74YjZv3kxFRQVTp04lGo1iMploa2tjw4YNnH766XR0dJBKpaioqODNN9/klltu4cEHH+R3v/sdW7duJRqNcvfdd0vBLxqNYjabDyqSZAAHhkajkSHlSqWSvLw8qqur5ULT2dnJ2rVrKSsrY8+ePfh8Pux2OwUFBZSXl0vfkrFjx+JyuRg3bhyJRIIHHniAf//735x3zrl8/PHHnHzyySxatIiTTz6ZeDyO3W6X0VtLlixh9+7d+P1+nn76abZv3y79RjQ6LaWlpVx//fVkZmbS2dmJ0+kkmUzywQcfcNttt1FYWEhXVxfxeJzu7m4p4GzcuJFfnX02u3fvpqWlhXPPPRefz8enn37KsGHDqK2tZezYsWg0GrmYC+fkXbt2MWfOHObPn09mZqY06wqtmUql4pZbbsFgMNDW1sapp56Kw+Hgueee47777pNh6iLqzO/3U1JSQnNzMwAvvvgid955J2VlZVx++eX84Q9/4JlnnkGv1zNo0CDmzp3b62S+dRs+n48zzjiD9vZ2rFardEYePnw406ZNw26309jYSGlpKW1tbVx00UVSC3vWWWdhs9l47LHHpCCxc+dOamtrWbx4sVxvnE4ngFw7hG9kLBajqqqKRCLBJ598QklJCQ6Hg3A4TDweJy0tjT179lBTU8OGDRsoLi6moKCAYDDIJZdcgl6vZ968eTidTi6//HK6u7vxeDxMnz6dTz75BLPZzJgxY1iwYAFPPfUUra2tKJVKdu/ejVar5dZbb6WgoACv1yvXYbFuH4zP0L7MZPBFn6Ejvbn6xtmN+vIJiI7c94OLBhU2cxF6LOzJ0BsK6fF4ZNoPIVCJHarg3AgEAthsNurr6xk7dixer5c9e/aQnZ0tPerVarUMcVYoFHg8HungFg6HMRqNkkdGRHoI5kxBGZBKpQiFQqSnpxMKhdBqtTQ0NJCfny+FKvGs/uRVAqKsHzqEsNmXMExEl6lUKvx+PyqVin/84x+sWrWKeDzOZ599xi233EJbWxtarZYhQ4YwZswYef6MM86gp6dHThgLFy4kkUiQmZnJmjVr+MMf/oDFYsFut3PFFVcwe/Zsfve737F48WJuuOEGTj/9dCZPniz5V4qLi7n77ru5++67mThxIldeeSW33347tbW1zJkzR/KbiIis6upqdu7cybHHHstrr73Ge++9RyqVor29nXA4jFqtpqqqio8//pgZM2awY8cOrrjiCt577z0+++wzsrKy0Gq1MrIjHA4zefJkRo0aRVZWFt3d3SxZsoTq6mrOOOMM6WMhHFs/+ugj1Gq1dKaMRCI8//zzTJ06VXKcLFiwgGQyyU9+8hP8fj9r165l0qRJklxt7ty5GI1GKisrueeee8jIyJDOsaFQSPLMDODQIOYLMZcFg0HpOxSNRsnJyWHq1KlUV1dTWFhIUVERTqcTm82GTqfD4XAQ/9w3LRwO88orr/DMM8+gVCqZNWsWrrR0mpub0Wg00t9ERFYJnq7p06czfvx4XnrpJX71q19xzTXXcNddd9HS0sKT//g7WVlZbN26FYPBQFpaGjU1Nbz//vuccMIJvPTSS7z//vvEYjGqq6vlPevXr6elpYXi4mJGjx6NSqVi4cKFTJgwQVJXPP7441x//fUMHz6cWCzGpk2bmD17Ng0NDezevZs5c+awZs0aLBYLW7ZsYdSoUfzmN7+hsrKSSCTCY489hkKh4LbbbkOn0zF06FAWLFjA+vXr5dgQARWjRo0iMzMTk8nEE088wdChQ6WW+bjjjuM///kP27Ztw2w288ILL9Dd3U1XVxeutHS6urrYtGmTDDqIx+OUlZVxySWX8NOf/pR3331XrgejR49mzJgxbN68mX/+85/85S9/IRgMyvXjH//4B6effroMTvD5fMRiMdxuN+3t7ej1ermmCD6l2tpaotEoXV1dkufJYrEQDofx+/04nU5aWlq46aabmD9/Pm63m4yMDLq6ukilUuTm5tLW1iY52NLS0sjKymLDhg2S0+jMM8/knHPO4d1335Wbw0AggEajIRQKyTVbq9XuRe3wfaLX+MaFIaGZEZoWm82Gz+eTDoKCHKypqQm73U5aWhq1tbXY7XY8Ho8kmxKDORgMEgwGpfpURGLodDqZ9dZoNFJXV0cwGKSsrIyOjg6SySQmk4na2lpGjx5NT08PPT09uFwuDAYDnZ2dmEwmWltbycrKQq1WS06Z9PR0jEaj9JUIBoMyekiEURcVFe3FE9Kf9VdgwGS4N8QuQ4QXKxQK1qxZQ11dHVVVVVx/4w1cccUVOBwO3J5OfjntdLq7u8kryO/tJ04Ho8eOwW63s/KtN3n77bfZULERrVZLKpVi0KBBVO76DJQKovEYGVmZ3H7nHej1el588UU6uzzccdedrF69mtPPmEZTSzM2hx290YA/GKC+sYFYIs7SV16mubWFW267lfzCAtZ99CFnnHUm/5j/FLfddpvk59Hqdfy/559jxsxLpXpfmL2qq6ulCaKoqIjTTz9dhsxmZmbS1dXF8OHDGT9+PF6vl9raWmlGEYRo0WiUFStWsGnTJq677jree+89HA4H6enplJSUEIlEGDt2LG63m6qqKnJyctizZw+pVIqJEyfKKJrrrruOhx56iAkTJlBVVcVTTz3F22+/jcFgQKlUMnv2bHbs2IFOp+O2224jNzeX9vZ2SR4nNKTfp8nwSED4XQnCUUEwKqJ8/H4/q1evluR4Xq+XnTt3MmTIEPLz86WJNRQK4XA4OOGEExg3bhyrVq3CZrPh8XYx9ec/48GHH+LGG2+kraOdnLxcXJkZ7Nmzh3UffYjb7cZkMRNPxJlz/1yuueYa3vvgfS655BI++eQTjjnmGMrKyqirq0Or1fLyyy8za9YsIpEIy5Yt4+STT5ZOtoLTZvDgwfziF7+Qjrd1dXV0dXVx2mmn8f777xMIBJg1axaPPPIIf/vb31iyZAkmk4msrCwikQiFhYVcdtllTJw4kXg8zogRIxg3bhxNTU1SixCJRCTrurAaCC2IwWCgubmZQYMGcc455zBlyhQ++OADtm3bxn333cegQYNwOBwsX76c7OxsrrvuOkmUev/99+PxeHjiiSeIxWL87NSfU1JSwt///nf+Om8etbW1jBw5Eo/HQ2eXB61eR3qGi3Z3BzqDHo1GQ0ZWJiaLGb3RgNXe6zReX92A3emgeFAJKBWc++vz6Onp4bkXnuetd97mtRXL6erq4te//jVWu03yDOXn53PMMccwcuTIvQgpBfFieno6OTk5aLVaPB6P9H3KyMiQpI0ul0tyOXm9XimQCs2k4EOKx+NYLBby8/Pxer3SYqPT6eQ8LVjHv2+b+W+F91pwFEQiEcLhsNTAiA8kQiRbW1slCZaYIGKxGOnp6TKsLxQK4XQ6sVgs1NTUSCIsvV5Pc3MzkUiEIUOGSCGls7MTnU5HIBDAaDRKD3oRtSGka6HxKSoqkmGYer2e7OxsfD6fpA3v6uoC/kvbLlSZRqOR6upqqUIWzMh9GVfhv8no+prifsgQPjF9UwAUFRXR2dnJI488gslkYvXq1axYsYKbb76ZTZs2UVJSwkcffcScOXN46qmnZGqTkpISrrzySiZMmEBRURE1NTV8+umn9PT0AOD3+xk1ahQGg4Fdu3bR0tJCUVERb7/9Nps2beKqq67ilVdeIS0tjYKCAiorK+no6CA9PZ3s7Gzy8/O59tprWbVqlYyOueaaa/jd737HDTfcQEtLC6FQiAsvvJDy8nIMBgO5ubmUlpbS0dHB7t27ZX8wGAxMnjyZlStXSo1APB7n97//fS8xXTKJ0WTi6quvlprGTz75hHfffZe2tjZuvPFGSktLKS0t5Y477uCkk05i27ZtHHXUURQVFXHaaafx2muvsX37dmpra/nRj34k/bO0Wi2jR49m3LhxJJNJgsEgV155Jbm5ub3jMxTiz3/+Mz6fj+7ubn7/+99jMBi4/PLLOeqoo4D/shIPCPSHBhE6LZxUNRoNhYWFADQ0NBAOh3G73aSnp0uiT61Wy8aNG5k2bVrvbl+lIjc3V2oUCgsLWblyJVVVVUydOpUFCxZw1llnsXv3btrb2yktLSUcDlNVVYXFYsHhcEgt/Pnnn88jjzzCAw88gNPp5MYbb+TnP/851113HdnZ2Xg8Hs466yxp3iotLSUvLw+v10tNTQ2BQIBwOIzL5cJisbBz507a2towGAxMnDiRnp4eAoEARUVF/OhHP2L9+vWSGPXss8+W7hE7duzgiSeeoLKyUrpGiMjNzMxMUskk1157LVqtVpKdigi4jz76iFAoREFBAXa7nSVLlrBp0yY++eQTMjIyaG1tJZFISHOxy+Xiuuuuk74x9fX1qNVqJk+ezPvvv8/zzz9PRkYG4XCYd999F4fDIfNqCVOPUqlk9erVkulekCBWVFQQj8fJy8sjNzdXmtsTiQTNzc24XC4mT57MxIkTSUtLY+vWrZjNZjweDzqdjmuuuQaTyUReXh5utxuDwcCyZcvo6ekhLS0Nu90u+4eguwiFQmRmZgK9/EkdHR24XC6sVmtvqpjP/ZJCoRBut5tt27bJb9Ta2iqjSIPBIMOGDSMzM1My74sxf7A+Q98lfOMrsVDNCU1QKpWSIZHr1q1j7NixKJVKurq6JAGc4LkQgzscDlNTUyOJoFpbW2loaKCwsJAtW7ZgMpkwmUySD8Htdkuhy2AwYLVa5SC0WCzk5ubS1NSERqPBYrHw8ccfM2LECMnDIExmWq2WpqYmYrEYDocDjUZDWlqa9Luor68nPT0dgJaWFrKysvD7/XKBF52lv4P596kDHSqEX5jIL5SZmUljYyPnn38+CoVChr3fe++9cnJ94IEHKCsrk7b59PR0Wltb8Xg8krCura0Nr9fL4sWLSU9PJxAIkJeXJ8PkxY7VZDIxdOhQpk+fzvr161Gr1Zx//vkYDAaGDRtGQUGBNHe+/vrrvPTSS4wYMYKrrrqKzs5O5s2bx7333kswGJTCxJgxY+Rk6XA4+Oyzz6iurubmm2/msssuw+v1ypQYYpIxGo0UFxfz9NNPM27cOMLhMCtXrqSgoAClUskHH3zAE088wbRp07j22mslQ+/gwYNZsmQJCxcu5N1332Xq1Kl0dXVhtVrxer0YDAZmzZpFRkYGt9xyC8OHD5cC/NVXX01aWhplZWX88pe/xOfz4ff7QaFg5syZDB48mObmZmw2G36/n+zsbMkgrFarB5yoDwNEtnulUilN+R6PR/rJCXK/qqoqFi9ezMUXX8wHH3xAV1cX48aNw+fzodPpJMN6VlYWLS0tOJ1O6ad2/PHHM2HCBDZt2kQkEmHUqFHY7XYmTJjA8OHDyczM7I1iMhp58803mT59uvRV+3//7/9x0003UVNTA/TyIk2ZMoW2tjYcDofUwu/cuZObb76Z3/72t73UD59r81OpFBaLhfLycpxOJ//4xz9k329paeHqq6/GYDAwc+ZM6Qwdj8f50Y9+xIUXXigjSp1OJ0ajEYPBwJ49e/jNjBlcddVVqNXqXg1vZyelpaX885//ZO7cucycOZOjjjoKj8fDiBEjyMjI4PLLL6eqqoqlS5fS0dFBVlYWgwcPZurUqVKL39nZyeOPP05HRwcWi4WJEycyYcIEjj76aBKJBOvWrWPlypVyvELvJqu7u5vs7GxJO5BIJBgxYoTkMtNoNAwaNIienh6i0Si/+c1vcDgcpKWlMWPGDMLhMAUFBeTn59PS0iLb7uijj6alpYWuri7MZjO7d++W5jwheAr+KYC6ujpisZjkOHv//fdZsmQJ99xzD8FgcC/zmoi0E2zXIoqstbWV9vb2vdKOiPYR3/X7uBlShMPhQ45uv//++1m6dClbtmyRjaNUKtmzZ09vyOjnqnSh6bHZbGzcuJHp06fz4osvkkqluOWWW5g9ezbl5eVyF9DQ0MD69euls7MIq/b5fDQ2NvKHP/yBX//61zzyyCMMGTIEpVLJwoULWblypSSWS0tLo7Ozk/T0dDweD8FgkLvuuovBgwdjtVpZuXIl//73v5kzZ45kdNVqtWRlZdHY2EhWVhaTJk1CoVCwdetWbDabzFEzc+ZMnnvuOW6++WYuuugiTjrpJHw+H2azWTrGiQVDtIvQCg0dOpQdO3bspWr8PnWsg4XIP2Y0GuXgzsrKIhAIEIlEcDqdVFZWMmLECLq7u+nu7qa0tFSG6PZNTNrV1SWZlUVOsi1btpCRkcHgwYOprKyUXEBiMBuNRmKxGE6nUzotBoNB2traJN+L0+kkkUiwevVqysvLSU9Pl4y3gulW2O2NRiPJZBKfzydzBNntdpnKQ6vVYrPZJBFca2srRqNR3ivyJ5lMJhwOB6lUb96xjo4OHA4HLpeL9vZ2ksmkzCMlfAsEe7aIdBN+dPF4XBK4JRIJ0tPTpRNqW1sbBQUFMopEUBXo9XqZiiOVSmE2m+ns7JSRT8IH7ofYZ/cHMe4PdnyLhUbkmFIqlXKR8ng8JBIJ6T+XSqVk39DpdHR3d0ttuxBwBa/V1q1bycjIwOPxMHr0aGpra6XDtNBim81mAFnme++9R3l5OVqtVjI9i2zignTP5/PJ1CFpaWn4/X4cDgednZ309PRgMpkoKCigubkZs9lMfX09er1eRjx1dXVht9ulH4vFYqGlpUXmCBRUGC0tLVKj6nK58Pl8tLS0SE1WXV0dWVlZ2Gw2Ghsbpb+pEAQjkYj0qxIuECaTiUAggNvtpry8nKqqKun/I0LaBRO4RqORvqUZGRloNBr27NmD3W7HaDTKci0WC83NzeTl5cnUPXq9Xj5L5HMTDPsGgwGfzyeJL8WGSUQBGgwGOYe0trZKbY5Go0Gj0eByuWhpaUGn00nnZUH26vV6JX9RX19X4dMoAlREoFJHRwd6vV7mIBPuHeFwWOZuM5vN0iQnhCGhDeubKHZfUPSTLoRpT6fTUVJS8oWk1vvC7NmzWbx4MRUVFd8Yv9m34kAtJl6Fojf31Ntvv927A+rspLCwkD179pCWlgYgO6Db7eaYY47h2Wefpa6ujgkTJrB06VImTZrEmDFj0Gg0fPLJJ0ydOlXmW8rIyECpVMrQ4VAoRGNjIyNHjgSgq6uLhx56SAozIgLi+OOPx+fz4XA4JD+HSPInaNKrq6uZN28ev/rVrzjnnHN4+eWXOfroo9myZQuFhYVUV1dLts6SkhLJRbEvHhL4YQo//SEGl7BBi6zGgovE6/VSXFwsVbQul4v6+npJJJaenk5NTQ0ajYa8vDwSiQR79uyRE01xcTFGo5FwOCzbXvCIaLVaOjo60Ol0ko5/x44dABQUFEifjfb2diKRCJMmTSIUCtHd3Y3RaCQnJ0c6p7rdbpm5W61Wk5eXJyczYaZNS0vD4XDQ0NAgzcD5+fnYbDba2tokQaTYwVVXV0uNp3g3UaZKpcLtdsukkpmZmbS3t5NIJEhLS5O7OpFbSESSxWIxotGoNDcrFAophIXDYQYNGoTH45HkfGJHWFdXR25uLsBAktbDCJEgs2+whfiuYlEXubfEjlxw0IigE5Eq4rjjjmPbtm1kZWVJmgfhzDts2DBaW1vp6enB4XAAyDlZRHIOHz5czoHNzc2kp6fLPt3W1obH4yErK4tEIoHRaKSlpaXXT06rJRAIkJOTI4UE6J3vysrKcLvd0s8yIyODeDxOVVWVnOeFr45Wq5XPF3m1hDlLr9dT9HnePxHO7vV6CYVCuFwuPB6PvMfj8VBeXk5tba1MWutyudi5cyeZmZm4XC7q6uqkpqmpqQmn04nVasXn80khIC8vj0gkIhM4C+fp1tZWXC4XJpNJCooiAbQglezLrO9wOPB4PDKVkGCeF3Naa2srmZmZMnWQ2MhZLBbpJygEke3bt5OXl4fJZKKlpUVyrImcZSKpa0tLi/QZEmtbKBSS5jchsAm/IdHuKpWKzMxM6fMajUZlmhVh4heBQAdDuvhdwjcuDAl7qphAU6kUS5cupaioCJVazaJFi1i3bh0ajYZHH32UtrY2hg4dSiQSYdiwYYwcOZLq6moGDRokB8OsWbN6nbhiMbQ6HS+88AJPPfUUTqdTqvPfeecdcnJy2Lx5s8yavGXLFpLJJEVFRZhMJv74xz/y6aefkkwmefnll3n00Ue54IILehvmc/OF0BoImvvHH3+cnp4eli5dyogRI+js7GTZsmWcffbZbN68mSuvvFLanvdFzy92ViLk/4cMsaj2Vbm63W6ZIqC5uVk6ZZpMJrq7u9HpdJSVlREOh6mrq8Nms5GVlcW2bdvIz8+Xu0AhVAlNSUFBAX6/XzrHa7VaOZGVlpbidrspLS2lBJoEBAAAIABJREFUtbUVgLa2NhKJBBkZGTKCQuwazWYzlZWVlJWV0dnZKW36IsliX/6P7du3U/Q534jgE+m7yw8EAlIYERE+kUhEJpUVi5XY1YudleBFqa2tRaVSYbfbZYSkEH5EvQVXUTAYlAtvX388l8sloy/tdjvJZJLy8nJisZgkawuFQrKc/hPjAL4ehM+g+EbChATIRbWyshKbzYbRaKS7u5v8/Hzcbrf0MRL+cm1tbVJDqVD0JgRtbGyUzvnQ6+MoNIrNzc1SyyEcZX0+H2q1WgrR6enpbNiwgdLSUsrLy+nu7pYCQ0FBgTRPi+S+7e3t0jQmNpbRaFSmwdDr9VKIUigUUsMhIpO6urpkXxaaIqfTSXd3Nx0dHdhsNkkwKjSWgndHCCBOp5P333+fsrIyucGJRqPSjUGn08ncb6FQSCZyFVoKo9G4V6SziPQT7hMlJSUydY+Y43U6neSIErxfsVgMg8FAS0uLzPclNm5CGyjmASF06PV63G43eXl5MuJPaMTsdjvFxcWEQiFaW1vlhk+YuEwmk8xXNmjQILq7u6XfoqiL8M8SQqhCoZDzj1ifBVO1SBqr1Wol+7QY/99HHDoDtWLvo/95peK//kLiqKqq4swzz5RSeXp6OmPGjCEUCrFx40YZsin8ixobG1m5ciU1NTWcddZZzJo1S/LETJs2DZ/PR05OjlQ5dnd309raSl1dHenp6Tz88MPMnDmTcePGsWzZMplBeNasWZLWfPz48dxyyy2S6Ezx/9k78/ioy2v/vyczk9knk0z2nUCCiIKgIFRRXHCt1yqIWtcuttZWRe1GW1v16hVtf1bbau1VqvZir11Ubqu1uNQFFdxAuSAgxADZk0lmMvtktt8fcB6ejGFpe4Eic14vXsmQme98l+d5znk+53M+x2BQxLTLLruME088kfHjx3PnnXfypz/9iVWrVnHDDTdQVFTEwMAAX/jCF5RKp9vtViWIos0guylRI5UqKkANVN1p6Wq/n2YT/SmpUjCZTLjdbqLRKBs3bmTMmDFqxySLqSB3UtlUUFBAZ2enEgaThpfJZFJxhUTbRxYbr9erUBGj0agCINk5SUVPOp1Wpaq9vb1KYDEajVJVVUVnZ6dqcSFBS1FREdlsdsRuVe9O7nQ6lUDi0NAQZrMZj8cDoOBsWYglTSUwNexMLRoM27tpV1ZWqv5FmUxGfb90mdcRAIvFoqB3cWJut5stW7ZQXl5ORUWFkpaQxrZyX0QOQhxE3hixoZEgt6CggPQOpFPGtaTDpKgilz+otzcQNC4Wi1FUVKTUmru6uhTBVwTzRKNLnpPBYMBq3a5qLWkMqTIqKysjmUzS3d2t1inRixEpEDlncdCxWIyWlhYAOjs7ge2NXgFFupUxKhxN6U0mY8/lchEMBpWekCBekgIU5KG/vx+v14vf71fCfuKczWYz5eXl6n7Kd0lwJWr0sB3xP+aYY+jr6yMSidDQ0EAikVDzQdYT6QEnCJjMH+GS6rwnmZOijg87N8ySUpaUuZDZ5Ro9Hg8FBQW0trYqjSBJbUkaHVBIUmlpKYlEQjVGrqmpUaKUIovg8XjU3yW4k7J7q9VKX1+fQrYFnRoeHlbFQNIDT1Brp9OJ3W5X3CS9GTOgNlUyxvY2q5HOZhQp3mw2YzAWkMqkKUinMBXulNuR9VafV/sbfd7nyJDsduT3TZs2MW7cOEWSPuOMMxQJbs6cOTz66KNccMEFjB07Vk3Kmpoa7rrrLr7yla8wPDysBqVMOuF/pFIpent7mTFjBtXV1dxxxx089dRTNDc388tf/pKHHnqIv/zlL2rQCSFu3rx5bNu2jYsuuojDDz+cZcuWkc1mVfqsrq6OYDBIIpFgw4YNtLa2cuKJJ/Lwww8rrZXbbruNeDzOz372M4Uo6R2pJQctFXRks0ydOpXg0BDGHdcSi0bBYIBsFovVSiIe3/76U27K0WezGHaQitPpNJl0GvMOsU2yWdgxCbM7HLGhoIBsJjPiJzDi/wDsDgfRSARg+/GGhzHscOqyG8wVA5PJns1myWYyWG024rEYJrOZVDJJgQQYqdQnzqtAnKNw5XYEvekdDusT7zHs1JySVJ6cwx6Djh33TO5hNpPZOWayWYw7AsNsJkPBDr4PQCqZxGqzqR11OpXa+d5sdvv93n4zPvGVo0lFHNKWzapxZdGQneZx43DsEJhVXItMRo0hYOfYkXu+Y73IZrNk0mkKdgSeRqNxxPgx7AhaZIzI2CPHUenfV7ijDF2fH6YdpdXbP7qzMgp2PX5HvN5xvqP+fYeYrhxLvtNoMqn3yvw2m80kh4fV3/RxO+p17bhfct/1eZ3NZHaun4BlR7WpzAG5LvmMzItUKvWJ+ST3ZMScyHlu8mzknGXTIHNseHiYMWPGqNSgevbasUY831HWE6PRSFJQGcNOvTuDwbBzndzxd/26zGazug+GHZ9xu90Eh4YwCdoeCKj1MJVMqmcga9Qnrl/LdOxN13q5DuOOdV1ScUktW6RvGg7UmrLPg6GCggIF5RUWFnLkkUfywx/+kM7OTmLRKA8//DBnn322gg3nzZtHe3s7RxxxBOFwWKE4V111lSptXLx4sYJen376aerq6rjpppuUSJm0aVi9ahWvvvoqTU1NSqQxEAgAKMLguHHjWLlyJR0dHfzkJz9h1apVamfy0UcfMWXKFEpKSshms3R0dHDxRRex/PXXueuuuzjllFOYM2cOU6dO5fvf/77SQXI6naocWnY4gUBAMfkLCgoY09TE448/jt1uH8FhkShZdHI+7TouI4KOHZNCdqe6GjiMRMt0vSZZuPT0Qu7/CTIiu3LZCYvtKhiCnYu6nJ8E3/r/6SkjPbDRv1O/RjmuOD75/r93NyTXJeelkxx1KF6+MxaLEY1G+frXv87dd99NU1MTwWBwBJognbn1e5K7QOWDoO0mEhvxeByr1Uo4HGZ4eJj58+fzu9/9Do/Ho3hBMq5F0kMqp2Qc6Y4UGPFcRXpCVO9l7AAjPiv/cseUaLHJeMh1QjK3JF0tY0l3ePr8ktf6OMh9n/yfzMXceaOr8+9Jfy13furHl3PVjynjGBgxL/T36uXhKqjUNiK7GuO5lAf9vgixXTg4drudQCBAb28v8+bN4/333we2zzNppzHaGiiWiwjnck6lqEj0lmRMyjiR5y4WCARIpVJcffXV3HPPPTQ2NiqlflkzRnsGufdCP+fdWSaTUQKiclyn08k777zDRRddBKAaAo9GKdmfts+DIaPRqJQsrVYrra2tPPDAA3z00UeYzGa+/e1vc/PNN3PRRRfx0ksvMWfOHEVKLS4uJp1OM2bMGL7xjW+oAOSqL1/Fj275EX/84x/5/e9/rxYkqXg54YQTuO+++7jr7rvp6OjglVdeYcyYMWzcuFHliru6uvjVr37Fl7/8ZXp7e/nKV77Cr3/9a5WX7e/v55133mFwcJBzzjmHYDDIG2+8wflz5zJmzBiGh4d59tlnee211xhOJPjGN76By+VSpaMChwsCJcQ6qe5pa2ujvr5eLUzt7e2KXGgwGFTrhkOJZK2nDIARaQbYOfH09if6wqVPUH3XpqcqZZEUBzXapNZTGPp3ymIkzzV3d5T7/bKQySKV6+x0ZXLdcenfu6fnrzsASSXKMXREQoIbi8VCUVERb61cSUtLi+Jb6Ncr6uufNh2RfWHhcFjpqEnqxmAwsHHDBuUELBaLCr7T6bQqPZdANhcV1F8DKoAQFWMpxdc3Svr4Hy3wlvEg41ecsB5E5AZD+tiH0YMh/Tzlu3SkSa84lHGl/02vThKkVkdlcgMuMf27pFWT/n1CN9CpB3J98rvOk8ldP8T2tDnRr12ekwhgStNkl8uluImyros+ksPhGBGE5R5TAkg5FxkzekAr40B+ypojx43FYurelJaWkkqleOfttxk3bpziTkpaXtbI0QKvXV337kzugWwWRAvq8MMPV/pv8gxzg7BdBcb7yvYLMiRRajAYpKGhgfnz51NSUsKZZ55JV1cXV199tUKPpkyZwrp166iqqgLg448/5qOPPuLtt99m27ZtXHPNNapX08yZM1myZAk33XST4m6kUimef/55SktLOeuss7jjjjuYPn06EyZM4M033ySdTrNt2zYOP/xwbrjhBsLhMC0tLZjNZj7++GN+8IMf8O6779LY2MikSZP4+c9/ztSpU6mtreXZZ5/loosuUqWsp512GhMnTmTp0qX893//t1KwzmazI6QA0um06pVTU1PD4OAgZLMkEglCoRBer3eEsJiU0h4Klrvz1Ce7vpDLT1kgcj+bG0DowYUgbnpazG637xZ129XOR75TJq98h37+ozkLPUiRY8vf/5mgN1e4UzgngEITxAFK4BMKhSguKSEWi5FOpxV3Sbhy+nFzn0HeRpoE2XLPZe6XlZePaK0gKLEETRaLZcQuOBfNyUU/dKRZKi31IFpsNJRBxoQEQPpzFX6dPjb1QB74xFqkv9bPWw+Wcq9LzknGqvy/jtzq82pvxWgF6dGdaTabVeXpEjTm8rckeJHr1+fnaAhNruVuxoTzZTAYlIp7YWGhmlfDw8O43W41x6TqU29pk7t+iMnY0u+5fm7C9dLXITmWjBdAzf9wOEyJ16s4RvIeCdr1sbyr+b+3wZCgcaWlpUpsOXds65tdffzu7wKj/cIZElEoKZ2ura1VhKr6+npeeuklnnvuOb7yla+wevVq/vu//5vf//73dHZ28u6773LqqadSWVlJZWWlEiCbPn061113HQsXLuTGG2/k8ssvV6XL1dXVzJo1i/7+fr761a9uv1CTifPOO4/ly5eTSqX4+OOPOfnkk3njjTd49dVXaW5uZubMmVRWVhIMBkmn05xzzjmKGLtmzRqampo48cQTlS7EE088QWVlJdlMhu9+97t0dHTwox/9iPLyclU9J80CZdJt3rwZl8uFZcdCKZOjuLhYVXXoTWg/7ekIfQeSO/lyr393zkIn9crv+kKoBw06hL6r+5ubhpMFTFAhUXHN/Yx+jrnBVq6jGi01lnuNe3r+ubtd/bVcq8DoEnDL7tTn86kyW0Fv9Weg39PdpcwOZZOxJ4GPNCuNxWL09fWp9j2ibQU7d/wS9MPI5y6v9TEuKIYgIKNx3Xb1WkcfFTdmh8kYy9WM0lGbXSFCOlqa+93673JsmT96+k1PoeXO1V3N99zgSp+Pci3y//o9GA1l0gPK0X6Ohhjr5yHPSb5T+E+SAXC73Uq6YmCH/IaOxuR+f+456ClM/RmOdh25v2ezWQKBgCJYSzWuIDKBQEBVzok/lrUiF30fbc7n3p/RTMZbJBIhk8mowExH5WTdkWPmbnr3l+3zYEgQIavVSmFhIT09PTQ3N/Phhx8S2tFjpbm5mVNOOQW3283999/PokWLGD9+PNFolAcffFCJ8T399NOsXLlSlbmbzWYWLlzIAw88oJCljz/+mOLiYjKZDBUVFYrJPzAwwNFHH82VV15JS0uLKuOUSqCbb76ZWCzG66+/zsqVK/nsZz+LyWRixowZVFRUUFVVxYQJE6ivr6e9vZ10Os2FF17I5MmT+c53vrO9X1ZtLb29vao0VdqHSJomGo1SXV2tUhoul0upJYsehghmwc5u7p9my90N6MEH7GxomxtA5O5G9d1SbrpATIfedxWo6OelH1d3FrnvHQ3e1r8vdyc32q5zV4vKnnZeueiY7iglGNc5J5lMZnufN5+PqqoqVSUiY1GQzF2dUz4QGmlyz0RV3Gq1YrPZCIdCNDQ0EA6HyWQyuFwu5WykgANGPt9dPWsdRckN/PdmfMDOMSdp41xOWO7mQ0eIxHJTRjoSId8x2utcB567489FSveEzuTOJT2lN1qgps9H+YyOIo2Gpu3uO/X7Azu5XRJ0SYAh9AjYLmlRsEPOQsruc68799hybXJuueuIvi7lXof8n16dKuteRUUFgzuEiOWcHQ6HQi53FwDmnuee1oNsNqt6nsnYk+pISRtLRudAt6baL98uF1lQUIDZbKa9vZ0pU6bwzLPPKsnz/v5+7HY7d955J11dXUohtaCgQJVuXn755dTX16u0Un9/v6oaE2GwhQsXEolEVBNWv99PZWUlTqeTl19+mbq67Q0+Kysrqa2txWAwsGjRIlpbW2lqamLKlCk89NBDqiliTU0NXV1dKue5YcMGiouL+eMf/6hafIiI2eDgIF6vV5U0mkwmRZoWFVG/369SNuFwmGQyidPpVBCq3+9Xu0z49DsfgVFloZcdiUzS0RYB3WQHqwc4EhDIZM3lZ8gOe1d8gNHuud47Td6zOy5F7gKrHzc34Mvdhe3uPEYzuU5ZYOV8UqmUIvRns1nlBB0Ox/aKRYuFQCCglKaFLyD3/NMeiP9fmHAzpJGlkGcLd5BjQ6EQw8PDeL1eMpntzZ1F/8lms40Y77tDQ0UXSgIqnVezK9MdtB4IiGP6RLUUn+S1wU6EU1WNaa9zCcSwa+RIvx45v1yUSJ+r+rFy55BctzhXfdwCiqOln4MeJMixc6U99Lmp399dzUVx6LLhkJSd8LMGBwfVxlefo/o6ot8v/fvldwlQcs8zN0jWz1XnK0r5v6TApFhCNJDS6TRut1sdV+6pnir9Z0yXERBpFFEy1/mcejA0Ghl/X9t+U6CWh282mzGZTPT19TF16lQlHlZaWko0GqW7uxubzaZ0HhKJhLqJkydPVlouspuVPkw+n0+1KhCpd5/Pp/pFJZNJmpubSafTVFdX43K52LRp0/amf9ms0lex2WyKYCjd7EV1NZlMUl9fz/DwsGqaJ8GO3W5X1ytcjGQyqQaw7AYlZWYwGEakaqRHDIxk1+/PwXAgTN8h6nlveb03JoJgem5d/k83/Xi5efi9/Q7dUeTuZHLPd3/DvLnfJ8hQ7kITiUQwFxYSCARUY2GZV3J9h0qa9v/CxAnJ/I5Go2SzWaU6LvdXHKWsM7lBx54sd9zt7Wdz07DiDGW86H/Xx4n8PXec66/13/eEHMmc0wn7uTbaOe3ORjtHWW/35ji7uva9PQeZWzonsb+/n4KCnW1VRDkcRq5VEhTpBHudY6unFGUDl8ls1+2RlJPMcQmQ5Z8cQw+M5L4Hg0E1/4XSYTKZlO6YKH9L9aHcU7mWZDKpvlOuRQIoo9GoxC/1YMpgMCi+UCKRUACHcDfl3unPf3+vPfs8GMqNrPUKGhm0EsHqEbHOmN9ddC75TafTSSKRwLlD10OgOYnQJbhIJpMj+j8JXC3noO9M9HymnLPkeUeL0vVrFrRDXutpnlwEZLT0i36/8pa3f9RGC2j0sSgNHnMRrHwwtHeWv7+HtunoWy7XRXxI7j8Y6cskqEkkEqpXopTdS8Nwi8WiWmT4fD5cLpfSr5MsSCgUUv7N4/FsT82NElTkjk/xl4KwSRm8+NKhoSEqKioUsBGLxZQkTF9fn9pQCe9IkE+pSpP7JD9zYwD9Xh5I22/tOEaDStPp9Ig8pR5g6PoPuVCvfmMlehY0x2w2q5QU7CxL1cupYacYpF5JASiVbHWDdCE6dpaN5l6THrTo+fbRJoA+GHRS5Wj3Lr9Y5u2fNT21kLsw6zu/0XhM+fG3Z8vf30PX9BSXIBviM/RUWDa7XbRwtHSf+C8YSRuQKsV4PP4JiRpBiKTVUG9vL+Xl5YpuIvILuWnJ0can/K4jTBIUGY1GqqqqVE844b4ZDNt7KEpDX+FGBYNBgsGgCqRGG9/69+s+fjRe1v60/cZY0gOY0QiAo0Wvu+JU6DdQ/l+ia8nJShCkQ53yoIXIpUetelAigYwEPvI5GeSwM9+cC0Hr567/1P+WiwjpgyL3WAc6Ws7bp8dGW5hyd265782Pv723/P099Cx3Hdc3/6M5+NFMfI2ky6Q1k8FgUDpE0kNOWpdYLBb8fr8qFrLb7UQiEdUuSM+s6OeaawaDYUQpfTKZVBVwolMmGRKLxUJnZ6dqUCv0k3R6ewNpQYtisZiSlMjNbIyWBRnt9YGw/YIM6ZZ7M3SV1dxoEXYiMPrn9MEmD1uiaL3EUd6vf15QIJ1AK+co5yIwoXB3dMJgLtyXe125172rh57LF8idOKMFSHnL299ro42r0WxX6dhPO2ftn7X8/T20TdB9vQBkNMtNB42WKdGPJ75IuD4i1WC1WlURkMvlorCwkNbWVurr6xkYGFD9vcQX5qaicsennK9OsBcfWVBQQElJCdu2bcPpdFJUVKSkYILBoHpfaWmpavYaCoWwWCyfmBej/b4n37a3weT/le03zhB8Mm8uD0sIxXq6TC8j3RXUJ6YPIF1jRmfn64GP/n9CbNSJWzonaLRBrueG9fPIRXpyrzt3EOyKN5A7UfKWt3/UcsfXroL23M+M9tm8fdLy9/fQttGevZ49GOELDIZPrP2wcyMvXCG9kk6a1waDQYaGhnj++ee5+OKLKSkpIR6P09/fr3T7qqqqGBgYwGQyqdRaLp1jtM25rjpeUFCgpGykyOjll1+mo6ODsrIyhUBJ0ZIQpa1WK8FgkCuvvFKRqHW6yWjB367G/oGaE/slTZabqxwtSsxFUvRIebTgQI4jA08v8xwtotTLSPUgS0eO9OBHyGl62bYeNeuf1c9NH+R7etj5hTBvB9p2h1xCfoz+s5a/v59u21WGYNTnuovAWEcH5fNSsWW321Vrqr6+PlasWEEymeTss8/mrrvu4txzz+XYY49VFYySvpKqtT2NL/l+8WVSfSqZlcrKSo488kjGjx+P3W5X1d8NDQ10d3cTCoV47rnnuPLKK5WMRzAYxO12k0gkPnFdn7wlB54rJLbfVY70oANGNqIbLZDQVUTlPfI5HUaUBym6BTraIykvQaDk+3M1KjKZjKpA0+FPnackQZRO8NbPb3eDTw+ecpGuXb0/b3n7Z2w01HFvxtveivod6pa/v4e26RvsXVU+j7Zhzk2LSSm86FBFo1HcbjdOp5MNGzbQ0tLCc889x/z58wFobW1ly5YtjBkzhoKCAiZMmEB7ezvDw8M4nU4ikQjwSbmN0bIq4ouTySRWq1WhUwIgtLS04Pf7ee+993C5XFRVVbF27VrOO+88VqxYQSAQYPz48RQXFxOJRD4BOuTeL/3nv5Ltl2BI10rQSxAFadHVceUGisAYbO+pYrPZFPTndDqVFkJhYaEq9ZOASBfykocixxIoEkYS1+LxuNI/EoK1y+Uik8koAUan00kqlVIkt90J94nphDr9fuQKlemW3zXmbX/Y3qRp8mPwH7f8/f3022g0DN2/yd8zmYxKk+lCkPJTNvSiYm6xWFT3gqeffprjjjuO++67jxUrVuD1evnZz37GhRdeqPxed3e3Op74QwmIdmWj8ZjEt4lPlJL7zs5Ofvvb3zJnzhxaW1u57bbbOOWUUwgGg3g8HoqKiohGo8rX7qnv42gB4oG2A87e01VVBdkRkpbcWJvNxuLFi7njjjtwu9385Cc/4amnnsJmsxEIBKioqCAej6vSwwULFqgeZNJX7MUXX2TFihW88sordHR0YDAY+J//+R9uueUWvvCFL3DZZZcRDoeJRqNKEVu0i/SyfIncdQ2FvOUtb3nLW97+XpPyc50v6/f7yWQy2Gw2+vv7+fOf/0xFRQWwXTB18+bNvPDCC7jdbr761a+qbIgoixsMBsLhsCJT786kgk0XHJagpqioSBGjhSj9+c9/nvPOOw+bzaaaz2YyGfx+/wjxSR10OFjswDYDgU+gQCaTCZ/PRza7XWG6tbWVadOm8eyzz3LTTTcRj8dpaGigs7MTn8/HypUrefPNNznjjDOwWq20t7fz8ccfU1tbS19fH6tWreK//uu/KC4uxuv1YjKZiEQi1NbWqm7S8+bN44knnuA73/kObrebmpoa/vM//xPfjsZ611xzDUcffbRCiQRCtFqtI7oO5y1vectb3vK2tyal8IKOiG8RpGXdunUcf/zx1NfXA9t7nP3yl7/km9/8JieccAKBQICf/vSnXHvttUpNWroniNbQ7kzX4ZPMjM1mU4iVlPlLY+e33npLHdtkMhEOh1VDWmmOK9dzsNkBD4YkKhaFaJvNRigUwuFw4HA4GDNmDA899BBtbW1MmjQJh8NBKBSiubmZRCLBI488wg9+8AOKiooYGhpi6dKlTJ06leuvv57DDjuMsWPHcsEFF3DuuecSDocJh8McddRR9PT0kE6nOeqoo8hkMnzpS18im82yaNEiFi5cSCqVoqysjEgkQlNTExaLhYGBAaX7IOWOB7q5XN7ylre85e3gtHA4rNJkkk6TxqUDAwOsWbOGI488kvb2dgDuvfdeZs+ezSmnnILdbmf69Ok899xzdHR04HQ6MRqNWK3WvU49SYNUSa8BqhXW4OAgBoOByspKfD4fb775JmeddZYSlgyHwxQXF6umtIODg5SUlACoxuR/b9ujA2n/Ep5chJqEq+PxeEgkEvT19REMBlmyZAmRcBiDwaB6lYXDYe655x6+9KUv0dLSQnd3N4lEguXLl7NgwQJSqRTf/va32bBhA88++6xCgdavX88tt9zC8PAwPT09WCwW7r33Xh5++GF6eno47rjjMBqN/O53v2Px4sXY7XZ6enro7e2lpKSEcDiMxWJRwlf5ZpZ5y1ve8pa3f8QkWBAekejahcNhGhoaOPfcc2loaOCll17CYrHw2c9+losvvpju7m4eeOABzjrrLP7zP/9THUsKexKJhGpVtafvl6ovKQ6KRqOq7ZTT6SQajZJKpaipqWH27NkKLZLvs1gseDweVaIfDAaxWCwHVSAE/wKcIdjJqBc4LhKJkEgkiEQiLF26lOOOOw7TjiZw2ez2btu/+MUvmDBhAmeeeSZNTU0YDNuVNK+66iq6u7uJx+OsX7+ejo4OiouLqaurw+Px8JvHHmPLli1UVVVRVVWF0Wjk/PPPZ9OmTfzqV78iGAzS3d3N66+/zlNPPcUjjzxCJBKhoqICh8OB2+2moKBAqXPmLW+K07LLAAAgAElEQVR5y1ve8vaPmrSGikajbN68GbPZTEVFBQMDA6xevZrvfe97/OEPfyC8o/fYa6+9xttvv80777xDW1sbsVhMKVEbjUZSqRR2u53h4eE9frdO+JZWVJLm8ng8JJNJIpEIZ5xxBr/85S9xu914vV4uueQSgsEga9aswel0MjAwwPDwMNFoVHGPRmuW/a9sBxwZkuan0r1Wmr95PB6cTic1NTV85jOf4f7772fLli00NTWxdetWPve5zzF37lxisRjvvvsuXq+XjRs30tPTQzKZpK2tjQ0bNmAwbO+WW1VVRVNTEw6nUwUz0WiUSCTCFVdcwRe/+EU+//nPq8j6vPPOo7i4mK1bt1JeXq6OWVFRoVJ6epfdvOUtb3nLW97+XrNarYRCIex2O0cddRQDAwN0dHRQVVVFdXU1F198MZWVlXwwbx7PPPMMFouFQCDAWWedxdSpU8lms7jdbkVilgppqVDbnYm8jLSykpSZVHhLEZLNZmPWrFlKz6irq4v333+f9evXM2nSJFXlLYBGIpEgmUweVP7xgAdDEkEmEgkMBgNDQ0MqugU49thjKSgowG638/777/P9738fi8XCWWedRUNDA36/n8bGRgYGBjjxxBOpqKhg06ZNTJo0iVmzZuH3+1m0aBFr164lFotxxhlnYLFYCAaDGI1G+vr6ePXVVzGZTEydOhWXy8X//M//4Pf7GTduHFVVVbhcLvx+Pw0NDcRiMVVZprfqyFve8pa3vOXt7zGpABPKRV9fH+FwmLKyMrLZLBMnTqSwsJCGhgbsdjunnnoqgUCAuro6DAYDPp+PqqoqVqxYwZQpU/D7/YpzlNs7czSTv4u/lbSZ8GFFj29oaIjBwUFVuV1aWspFF13EnDlzqK6uJhqN4vP5KCoqUoCC3svzYLADHgxJftNkMpHNZrHb7aqsPRKJUFpait/vJxKJUFZWxkMPPcTLL79MYWEhHR0dZDIZXnzxRa655hrWrl3LYYcdxk9+8hOOO+44nnvuOWbMmMHZZ5/NNddcQygUIpFI4PF4VJl8Op3mL3/5C9dccw2zjj8eo8mEzWYjFovx2muvEYvFuP/++znjjDMIh8NKuFHvU3Yom0jJZ7NZRcaTCSC7FGmRIq1XZOLJrkFEL4UcL1V6IrVgNpsxm82qXFT+T9A5h8NBMBjEZrORTqcxmUwjxhQwoomviKNJOau8T65FAtzRRMMONZNnp4uW6m1vdAVeeW7Dw8MjCgvkmQAjdFbk/otqrr6T1UVJRS9MENl4PK74EALzSwsCm81GOBxWmmAGg0FVq8oYFA0VOb6MSb1voclkUqr2ecvbvjKhfcRiMdXWAravV8FgkJKSEmw2G62trZSXlytNI7/fj9frxeVy0dvby6RJk+jq6lKIkDRK3ZuqLgEfTCYTwWAQl8uF0+lUJf4mkwmr1YrD4VBpNFGqtlgsDA0NkUgkKC0tJZPJKAHJg01+5oAHQ7ogYzqdVotPJBIZQabOZjKcdNJJhHcQqePxOMPDw3R2dvLtb3+buro6jj32WH7xi19w5plnMmnSJJ5++mna2trYuHEjL7zwgnKIjY2NVFVVAdDQ0MBtt93G8PAw761aRVFRES+//DI///nPefzxx4lEItTX1ytESHfC+WAI5XyMRqPSuoDt1QQGg0FpYAwPD6u+NzU1NSQSCbq7u6mtrSUWi9Hb26sa/FVWVrJ27VrKyspoampi5cqVjBs3DpfLpUTBJMjKZrNK7yIQCKhdkcvloqenB4fDoRTJi4uL1aIjSqmFhYUqAJMgWIJdi8WyV3n3T7NJYCOBkKCiov8lDRuFN2CxWCguLmZwcJCCggIVqOrBi9lsZmhoCJfLRTKZVEGuBD7BYJDq6mrS6TT9/f2YTCY8Ho9KAzidTmD7GpFKpSgtLaWvr0+db11dHZFIBL/fT1lZGQUFBUSjURwOh1pXysvL1bnrYrBynbKo56tF87YvTYIO4fjITwk0vvCFL1BUVEQwGMRg2N7Fvre3l4aGBiKRCF1dXRx33HFcc801Kt0la6OeYdmVyRotgo0AgUAAh8OBxWLBarWSSCRIJBI89NBDTJgwgZNOOonHHntMCT4mk0nsdjunnHIKXq93RMP0PDL0d5j+EPQye8k3dnV1EQwGaW5pobOzkyOPPJLJkydz77338vTTT1NTU8O9997LCSecwNq1a0kmk5SUlDB+/HguvfRSBgYGKCoqwufzKbXMgYEBAEpKShRCJJHt0NAQmUyGadOmYTAYlLM3GAxqEdbRjkM9IBK1U+F+yS4iGo3i9/upqalRE85isVBYWMjGjRsV7LtlyxYaGxvVvbXZbKxZs0Z1Zt6wYQMzZ86kra2N4uJiUqkU/f39lJWV8eabbzJz5kzC4TCFhYWUlpYSi8VIJBKEw2GqqqrIZDL09/fjdrsZGBjA7/dTVFSkdjiFhYVUV1cTDAaJRCIqIDMajQSDQbVTO1QtV6VWgoNMJqME40SGX4KHvr4+XC4XdrudaDSqqmSCwSDRaJSKigrKy8sJhUI4nU7sdjtPPfUUDQ0NTJgwgaqqKlpbW4lGoxx++OG0t7fT29tLMpmkuLiYgYEBFYy53W46OztpampSqfbOzk7C4TDl5eWqwaTBYKCvr4+6ujri8bia82azGYfDMWIzJkiW1WrdozPJW97+GZPNonBb29raqKurI5PJ4PP5WLx4Mb29vQQCAf7rv/6LyZMn4/F4MBqNTJgwAYPBQHNzs9rEhUIhhaQnEok9ItuClAqyb7fb1abH5/NRXl5OJpPhvvvuw+v1cuKJJ+JyuTCbzYRCIUpKSpS2kNPpVJ0adteW5l/VDngwJKkIvXWG7CLlwbhcLn75y18qscXm5mZuv/12mpqa6OjooK6ujqGhIerq6pg/f77aAXo8Hux2O2VlZarMLxgMYrfbcTqduFwutVM1GAxEo1EsFgtjx47F4XBQVFRELBbDarUqVGl4eFjpLOQXyp0KpjIBRati9erVavfQ2dmpJOYLCgpwu920trZy8skns2DBArq6umhsbOThhx/mT3/6E48++ijJZJKNGzfy+9//nvHjx1NVVUUgEKChoYFsNstbb73F6tWrOe644xgaGqKrq4u2tjZqamrUTufUU09VaR0Au91OKBTisssu44c//CG//vWvueyyyzjyyCPp7++nrq5OBecy0eV6DlWTdLAgoaIwK4tnQUEBXV1drFu3jmXLltHe3q4E48xmM319fTidTrxeL+Xl5dx0002YzWY++ugjmpqa1PuXLl3K5ZdfTiAQIBQKjQim3G43Tz/9NBUVFZxyyim88847GAw7u20nEgm2bt1KS0uLQggPP/xwurq6WLVqFStWrODqq6/mm9/8Jvfccw+JRILq6mrcbjexWEwVU8jaI2nTWCx20JUH5+3gMtlAiNhiS0sLPp8Pr9dLZWUloVCIb33rW8ydO5dXX32VkpISnnrqKcWNDYfDqou9UA1EeHFvRIGFiqC3B5FxX1NTg9Fo5PHHH6eqqopZs2bx2GOPceGFFzJ//nzKy8sZGhoim80qmoIgvMlkMk+g/kdM5x3o8JoubjhmzBil72MwGKivr1eITVdXl0qvCPowMDCg+rMUFhbidrspLCzEarUqGK+qqopsNqsWXz1nW1lZqRrmRaNRAJU6kR4uuR2HD0WTUkpxTC6XC6PRqJRJv/jFL6qyz4GBAQoKChgaGsJgMPDb3/5WBS6xWAy/38/JJ5+sHGRlZSWDg4MAajy8/fbbTJgwgVQqRUlJCdFoFJPJxObNm3E4HHR3d9Pf38/pp5+u0Knrr7+em2++meLiYt59910aGxuJRqMcccQRLF26lGw2yxFHHEE6nVYBrsvlIhgMHvLOUOajzFHZtEjQADuh9vXr1/PTn/6UcDisNg0i2LZ+/XqWLl2qxomkuABVPSrcg1gsRn9/PzNnzlTlxg6HQz0Tt9vN5s2b8fv9qk1AeXk59fX1PPPMM9x///3ceOONHH300bz33nsUFxcTCASoqalh/fr1pNNpioqKVAqvrKxMEVZlw2MwGPZKpyVveftnTG9Zkc1mGRgYYGhoCLPZrMZmfX09RxxxBA0NDYwbN47x48eTTqc59dRTufHGG5XOXmlpqepYn0wmVS/P3Zmk1eT7dVACtrcLmTBhAmPGjGHJkiVEo1E++OADOjs7MZvNBAIBrFYrbrebZDLJvHnzPsEZPFjsX+KMczvZChM+GAyqaDUejyuCZCaTIRwOK1Z9IpFgaGiI/v5+7HY7fX19lJSUKFg9kUjQ29tLNBrF5XJhtVoZGhpSmkHy4Lq7u5WDLS0tVYiGBGCyUMqAcblcioh5qJqQ9AQpE3FKgVJfffVVFt15J+bCQpqamlSPnauvvpr29nYlLtbR0cFTTz1FV1cXt99+O8cffzxf//rXKSoq4u233+aMM86gp6eHY445hltuuYU33niDoaEh1qxZw1VXXcXcuXOV6qkEsSUlJVgsFm644Qa+/e1vc//99/Ob3/yGWbNm0dfXx3/8x3/w2GOPcf/993PllVcybdo0JSiWyWT2moD4aTYd7hZUSIIi6T9kt9uVfMWyZctYtGiRCoTGjx9PMBjkhBNOoLm5GbPZzNatW2lvb+emm26ipaWFSCTC3/72N6LRKI8//jher5e//OUvLFu2DJvNxqOPPsrq1aupq6tj0qRJnHvuuZx11ll4PB6CwSCxWAyXy8XatWs55phjuPDCC1myZAlGo5GHH3qIRXfdxfPPP89bb72F1+tVROlp06bh9XqVE5L0mJCnD/Vnn7d9b4KwiuBwaWkpgOK29vT0EI/HeeCBB7BYLLz88sukUikymQyPP/44xxxzDD6fj+LiYkUHgO0+VFCi3ZkUQ+j8HpfLRSwWw+fz4fF4mDhxIg888ADPPPMML7zwAu+99x5btmwhGo3S29tLKBRi+vTpVFZWqkzPwTh/DngwpHdoF/EnWZRisRiNjY0MDg4Sj8eprq6mra2NsrIyBgcHKS4uJhgMqvJ8aZUhnBXpmRKPx6msrMRgMCila4fDoQIZqVARsrbOIZDARyTOAVWtFIlEDioYcF+YTLpIJEI2m6WkpESlScLhMFdccQVnn302W7Zs4YknnmDx4sVs2rSJzs5OxowZA8DWrVtZuXIlp556KieddBLZbJZly5YRDofp6enhscceIxgMcs4559DR0cHll1+Oz+fj8MMPZ9KkSfzmN7+ht7eXVCpFUVGRapsyd+5c5s2bx2c+8xmefPJJnnzySSXP4HA4IJvlsMMO484778TlcuFwOEgmkypAlrFyKJvefVuI5TI3kskkqVSKVCpFKBRiaGiIK664gtmzZ9Pa2spzzz3HLbfcQmFhIZs3b1ZBUnl5OYcddhgXXHABc+fOpbu7m1WrVvGNb3yDuro62tvb+eMf/oDZbGbcuHF8/vOfZ/Xq1VxwwQU4HA4WLVqkNiZS4RKPx/nZz36GzWbjvPPOY+rUqfziF7/A5XYzY8YM3n//fWbPns1VV11FJBJhzJgxWK1Went7cTgcqpWBcKHEiRzqzz9v+9aENJ1KpbBarWzbto3GxkYikQi9vb309/fz/e9/XxUTPPbYY3z961+noaGBeDyO3+8Htvsk6XMmRQF72zdTqCCFhYXE43GV/q6pqSGVSvHrX/+anp4exo0bR2dnJ/X19YwfPx6n08kzzzxDX18fc+bMoaqqSvnjTCYzoor0YLADfqaSq5SIUio77HY78XicgYEBCgsLCYfDSogKtiMSZrOZ7u5ujjjiCHp6eohGo1itVgwGA0VFRQwODqpy6lAopEqyZUcrVTEFBQWqvNFisahqNbvdjsvlUj1aBFIUx3Cop8hgZ2AoWlCRSESpkRYXF7N69WoefPBB4vE4BoOB888/n7KyMk466SQAvF4vGzZsYMmSJVx99dVkMhk+/vhjJk2aRDQapbm5mRNOOIFHH32UmTNnKkcszXgBZs6cSVNTE5s2bSIejzNt2jSy2Sxer5eBgQHC4TCrV69m/fr1zJkzR6mKV1ZVcdtttxEIBFiyZAnxeByr1Uomk1E6Gwfb7ub/2vRNSjKZVM/aZrPh8XjUHBAk8L333uOuu+7C4XDg9/v53ve+h8lk4nOf+5xa9EOhEOvWrVPIXSgUoqGhga6uLsaOHYvH48Gyg2PW2tpKYWEhGzZswO/309zczBe/+EVKSkq4++67mTNnDieeeCIffPCBQo17e3vp6+tTfLZbb72V8vJyli9fTn9/P1OnTuXss8+mrKwMl8ulkGZRsYedXKlD/fnnbd+azrkcHh6mqqqKnp4evF4vPT09/PjHP1btOaQ9xs9//nM2bdqExWKhsrISo9HI7bffrlLXeoXknkyKG4S3lEqlcDqdJBIJ+vv7MRgM1NbWcvzxx/PDH/6QsWPHKh/Y29tLW1uboqGIr5Yg7GBrV7XPvbkgP7qmizwo2XEKOTOdTiu0RlfAzGazlJaWUlBQQCKRYNu2bQq9EZ2FwcFBpR8i4o12u51kMklRURGFhYUKEZIycP3BDQwMYDQaCQQCikSmO0OpMpGdos5rkusSkSupRjoUTHYA+k7E7XYrQvqUKVO45557WLBgATabjYaGBs455xwaGxvp7+9naGgIq9XKlVdeSVFREQsXLuTFF1+kvr6e6upqwuEw8+fPZ+rUqdxxxx24XC5effVVKisraWtr4+qrr1YE6Pb2djo7O2lra8NqtSpSYWtrK9/73ve49tprKSgo4LTTTuPf//3fGRwc5IYbbuCOO+74RO5eAoBD3fSqycLCQsXbk2osQQBFwv+YY47h/vvv56tf/Soej4eqqipmzpyJzWbDbDbjdDpJJpPU1NTQ19eHwWDg1Vdf5eKLL+bXv/41f/3rXxUqk06nqaio4JFHHmHevHls27aN//f//h+FhYW0tbUpzbDXX3+dmTNnql3x6tWr+fGPf8wNN9xAOp3mvvvu4zOf+QzTpk3jhz/8IZdeeimNjY2fCHpdLpd67oKC5S1v+9J0/yF+y+VyKeHFn/zkJ9x7772ceOKJVFZWcsYZZ3DTTTdhMpm47777eOSRR7jvvvtUYQqgNix7E4jo/k38YigUUig/wOzZs5V8hoASw8PDFBUVUVJSMgJVNZlMI3TnDibbL8iQjqDkQu7xeByXy0UkEsFmsynyM2zfbfb396s0lzg32U0WFhZSVlZGX18fNpsNq9Wq+APJZJL+/n4qKyuJRCIUFxcTDoeJRCKYTCb8fj/FxcUUFRXR0dGhyhVLS0sxGo2qkk1I3HpaTQhidrtdKVkLqiUOVAKlTzt6JA5DJp7JZFI6FSaTidbWVgYGBvD5fLhcLpqbm5VmRm1trRLWPP300wkEAlx22WUkEglVpmk0GolGo1x99dV0dXURiUS47777+I//+A8++ugjLrzwQp599lmCwSClpaW43W5efvll2tvb+dznPkd5eTlr165l0qRJVFZWYrfbeeKJJ3jppZcYTiS48847cbvdLFiwgIkTJ+L3+1WFoQgBHsqmc4b0naYgo8PDw6q0FuC9995TPJ6ysjIaGhqUSBygGh3LJujuu+/G4/Fw/vnnc+yxx3LDDTfw5S9/mUQ8jsPh4N133yWTyXDYYYdxzDHH0N3dzZIlSzj77LPVs3rsscdIp9N89rOfJRKJ8OKLL/KVr3yFZDJJJpNh4cKFwHZO4K233kp1dTXz58/nyCOPHFEtl0gkRgiH5qUz8ravTeQqAoEARUVFCqGUYCiRSBAMBpk4cSIej4c//OEP/PjHP+aII47g9ddfZ9OmTZx22mlKKkTkIOT3vU2VSfGAtAaR3ptmsxm73a4oKG63G5/Pp/iZkhYrKSkhHo8rzbCD0e/t8zOWyFd+19EUqdgIh8Oqaqy3t1dVfIlWjNvtZtu2bUSjUQYGBigtLaWhoYGhoSG2bdtGZWUlbrdbkXf7+vpIp9OUlZUpbaE1a9bQ2NioNHGqqqpIJBL09PRQW1tLOp1WlWOJRIKBgQFSqZTqXxaJRJTasdFoVMJxsuOV6xNyG3BQDoi/18R5SPpRxMIKCgro7++nu7ub9vZ2hoeHmTp1qhI+3Lp1q6oU83q9RCIRVq1axcqVKxk7dqzSzpB7GIvFaG5uxu12s3DhQjV+HA4Hv/3tb7nooosoLi6msLCQK664gr/97W98/PHHfPjhhyNScD09Pdx9991cd911VNfUcOuttyrF8s2bN6vFSTSIDnUTyF1SRjqim8lklNaPiLRJ4BuJRCgpKVEk9HA4PEJHTEQwzzrrLGbNmkVZWRlWq5XbbruNuXPnwo5WA5WVlVxwwQWk02nlMLZt28aYMWMoKyvD4XBw44038pvf/IZoNMrzzz/PsmXLVKVYfX09V155JZdccgm1tbUsXryYW265hdPmnEYikaC1tRW/309hYaHSPJLrPRTmb94OvKXTaYWYioJ0eXk5Pp+PP//5z9x99908/PDDalO4fPlyHnjgAUpKSnjnnXd49913MZvNRKNRtWEX7tueTFApEcZNpVKKTuJyubDZbPT09Kgqtw8//FAh9n/5y19YvHgxdrud3t5ehoeHcblc+/p27TPbL8iQjgYBIxZW0TmQ6p3CwkJcLheBQIBgMIjP5+Ooo45SrTTS6TShUIjBwUHGjBlDMBhUgmylpaVKxCoQCNDU1ERvby/V1dUce+yxrFixQgVOXV1dSstEKsskaIvFYpSXl6touaGhgWQyqZrA2mw2+vv7qa2tVQGA7CL1dgJ7m7c9mE10XiTvrIvwxWIxBgcHVbrT6/XS2dmpCNZC+lu3bh2/+tWv2LRpEzfccAPHHnsspaWlZLNZuru7yWazNDQ0EAgEGBgY4Mwzz2TZsmU4nU66u7u55JJL8Hq9DA4Oks1mOfLII/nMZz6j5BJmzZrF+PHjlX7Gz372M3p7e+nq7OSRRx5h8+bNnH766Vx++eVK/fVgU0/dVyZzN5c7oyOgAD6fj61btxIMBtUcqampUUR0EY4TKL63t5fe3l7+7d/+DYPBQE9PD2VlZdTW1rJ8+XIlf1FdXU1xcTH/+7//i91uZ/ny5Vx22WWUl5djs9kIBAIce+yxzJ49WyHIV111FbNnz2bdunV0dnbyu9/9jv7+fvr7+5kzZw4tLS3Mnz+fSZMm0dzcjMFgwO/3KzkIQYv2NtWQt7z9oyZihaFQSFEsgsEgmUyG0tJSLr30UiZPnkw4HOaEE05QFc6bNm3C6XTy7//+7/h8Ptra2hg3bpwK7GUTsqc1THycoOF2u13NPeHc2mw2pk+fzuWXX87EiRPp7u7GZrNxwQUXkMlkOO2005RchQjgCnH6YJo/+zwY0lNHsuuWfKLoywjRKh6PK6Kz1WrF4/FQXFzMhg0b8Hg8quzZ6XTy3nvvkUqlGBoaUgqz27ZtU8HQ9OnTWbt2LU1NTaxfvx6LxcKMGTMYHBxUu9JIJILT6aSvr08t2uXl5eqcpE9aT08PW7ZsYcaMGYqHVFtbq/RyJPDRESLhSH3aYXZJFQqCMDw8jM/nI5vN0tzcTGNjI0ajkZ6eHtWV2el08v7772MymbBYLJSUlHDuuedSV1dHZWUlQ0NDCoqtq6sjFAphsViIRqPU19fj9/ux2WwsX76cr33ta0ydOpU1a9bw7LPPcu2119LV1cV1112H3+/H4XDwzW9+czthurKSoqIiZs2axUknnYTL5aKzsxOv14vFYiESiah8t/DTDvU0megCAYpLM1o62OVyMWHCBMrLy1WX6+rqalVxNjw8THNzM8lkEofDoVLPcn8Fhd20aROXXHIJN954I9OmTaOtrQ2Px4PVamXz5s1cf/31CkEyGAw0NjZSWVnJ9ddfj8lkorq6mqamJgYHB7eTPZNJvve9732Cr+j1elUQJg2XZREXQUdBPfOWt31lss7YbDYlVOh0OrFYLPT19WE0GlmxYgUWi4XDDjsMgHfffZf3339f8WUBZsyYQVtbm+LSymZzTyaBvyhW9/T0YLPZVBsjj8dDNBplzZo1XHPNNYwdO5Y5p87h/gfup7a2lgXXX8+mzZvVubtcLkKhkKJPHEy8uwMy03WYXZyP8Ajq6uqwWq0qkGltbaWkpITy8nLWrVuHzWbjiSee4Fvf+hYOh4OhQIACo5FMOo1xx8MXDsiFF15Ie3s7S5Ys4bTTTsPhcPDyyy+zceNGLrroIm699VYuvPBCzj33XAYGBjCZTPz0pz/F6/Uybdo0mpqaGDduHC+99BJ/+tOfOOGEE+jt7VXy6bCzGk4CH51nIH/7NJv0JZNrFbj3tNNOo6mpifr6emB7m42hoSEcDgfhcJhJkybx2c9+FgCHw8G0adPIZDL4/X6sVitlZWW43W4mTZqkOGUlJSWq39j06dNpbm5mwoQJbNmyhZkzZ/K73/1OBaWS/5aFRgKcRYsWjehRJWJh8XichoYGuru7VUViXnRv5GZGTEc/hXg5ffp0Dj/8cMrLy1UbAAkwpQGvz+dTxRLjx4+nvr5eBViycDc0NPDXv/6ViooK/vd//5fq6mri8Tinn3660hUyGo1cddVV2Gw2SkpKlFijSCtI9Wk2m2Vbe7tqv+F0OhkeHlY8DKlgFVK4bNKE66cXWOQtb/vCbDYboVBIBer19fV0dXURDoex2+309PRQUVHBwMAAVquVn//858yYMUMFT16vl6GhIdWCRm/DsTeZCUGGJEvjcDhU1aeQuWE7F9TlclFUVMRzf32OxYsX8+CDD+LakWUZO3asUqN2OBwjiqIOFtvnwZAOs+uIkNwsIX5JJYjP52Pp0qXc/IMf4HK7mTBhAldeeSWnnHIKLpcLt9tNaWkpn/vc5/jud79LNBpl/fr1GI1Gxo8fj9Vq5Zvf/CYtLS0UFRUpNOL222/nscceo7y8nIGBAZxOpyqVX7NmjVL1vPTSS7nnnnswGAw8++yzLFu2DI/HQygUUqqV+j4AACAASURBVAvwJZdcwqRJk1SuVXa+wIhgaG8a5R3sJk5DWljIjtrpdFJbW6saXjqdTqVUHY/HleClwMMiOiatTyRYka7I8rni4mIcDgdbtmyhvLycrq4unE4n/f39FBcXY7PZlAinEPlkhy9InhDlu7u7qaioUKTFzs5OFTjpufND2fQSc53rJ/NZKjiFOyQkStHmkoVW9IWkh1l9fb2aG4lEQul4ud1ugsEgdXV1uFwuBgYGKCsrw2g04vf7VRFFS0sL7e3t9Pf3qya72WyWaDTK2LFj6e7uprCwkK6uLoqLi/F6vYRCIdVE1ul0jlDCFiV0kezYWwXfvOXtnzFRjJYK5A8++ACv16v84z333ENRUREffvghHo+H7u5ufvvb3zIwMEAgEGDZsmWUlZXxox/9SBWtiJzM3mzEJQgSX2UwGAgGgxQWFqog7PXXXycQCBAOh/n+97/PFVdcQSaT4a677iIUCnH77bdTUFDA+eefz+mnn64kSg62+bPfqsn0gEgnGMvOUkqxn3jiCZxOJ6vff59oNIrT6eShhx4iFotxwQUXqN5iPp+Pt99+m+eff561a9diNptpaWlh7ty5isQbCATYtm0bJ554IhMnTmTJkiX09/erh71t2zbWrVvHqlWr+NKXvqQe3ne+8x1SqRRf//rXWbhwIdFolCeffJJzzz2Xe+65h8HBQbVoxuPxEZVjetPZQwFVkKoCaXUimk2C8Ej5c39/vxIzrKurU/wdIaRLSwan06nSbPIMS0tLKSsrU807Ozo6mDJlChs3bsTr9ZJKpaipqSEcDqtUq3RPj8fjKu0pQbff78fpdFJaWqr0O7xe7wihPZnQB9POZl+YLMqwM9DP7U8WjUbVAlxcXKy6WctuV1C5ZDKp+oFJ1Ys0+pWKz76+PsrKynjnnXdoaGigpKQEn89HRUWF4jVs3rxZNWcVcnYoFFItNjo7O/H5fJSWljJ58mRV0ehwOPD5fErRXtYfs9mMxWJRBFIxSZ/lLW/7ynQJj0wmQ1lZGV6vl/b2dnw+H11dXYoztHz5coLBIN/5znfo6uqio6OD008/nba2NtVKKhwO43Q6VfHJ3tI0xF/JHEylUng8HoqKilTzcoDm5mb++te/MnfuXE4++WSWLl3KD37wA1XOL5slWd8PpszIfkGGconFBoNBLYbyEOLxOJFIBJfLxZgxY7j00ksV9PerX/2Kt99+m1AohM1mU+q3s2fPprKykjVr1pBIJJg2bRqHHXYYjzzyiNIbeu211/jud7/Ltddey9FHH82WLVvo7OzE5XJRXl7O2LFjsdvtuN1uQqEQV1xxBeeccw5XXnklNpuNww8/nBdffBGTycTxxx+P0WjkpJNOwmaz0d3drZxuNBpVHYMlB6s7kk+rpVKpEWQ9vc+NOLpYLDaCVCcilna7Xe38Rcpgy5YtquQeoLy8nOHhYT7++GPVYDedTrN+/Xqqq6sZGhoiHo9TUlKi1FydTieACozi8ThFRUWKHCudzwWNMBgMiugN5Ftx5Fhuuxy9KtRsNlNUVKSefzgcVu/VpSVEi0p+Sv8vp9OpdpFDQ0MUFRUpdfG+vj6lb+Lz+TCZTESjUSZMmKDKegH1HlmwhTtkMBhYu3YtVVVVqr2PpMT0qjZAqe7qlg+E8ravTTYUgmgbjUa6urqorKzko48+UhsJ4asWFRVxxBFH8Oabb2K1WqmtrVX8VtmQCG92b7MSMk+lxF+qgUV3LxQKUVpaitPp5Etf+hJLly7l0ksv3V6wkskwbtw42traGDNmjKJNCAJ/MGVG9gsyJIRiPTAQRyO5zVgsxjvvvMOxxx7LKaecwp///GeOOuooOjo6qK2tZezYservsgO99dZbicViDA0NUVJSwquvvorD4cDhcChEYv78+dTX12Oz2Zg5cybhcJiCggJmz57N448/TlFREdOmTaOwsJD6+nqefPJJ1q1bp/gON910Ex6Phw8//JBrr72WlpYWpkyZQklJiQp6BF4UBVBR8jwUxBcl0NV3OHoQoacN5f/118LLEOcpaJIcUzSdLBaLSpUJZ0t29xJkifCXOGbhD8lxYCdhUZSz9TE52vnnbfeml9rDJwOnvTFJR0r6XFR59R5H8rsIJerBS+7Y0zl8okqtpwNkfBwKyG3e/rVN0FMp1pDuCxL8/+hHP+KNN97Abrdz2mmnsXDhQp588klaW1uJRCKsXLmS4uJivvWtbylpEX393Jvvl02srME2m02BExaLhWOOOYbi4mJCOzYfEydO5MYbb2R4eBib3c6FF16I0+nkuuuuY9y4cQo9FnToYLF9HgzpwYDAdjpfqLe3l9raWpX3F0lvaY8xfvx4Wltb+eijj6ivr8fpdNLV1UUikeDqq69m3bp1BAIBPB4PdrudadOmceuttyoJ8/LycrVT/NOf/kQgEGDTpk00NjZSXl7O1q1bsVqtVFVVqaq09957jxkzZlBYWMi//du/EQgEuO2227j55puZPn06dXV1KtUmTe2kvF6cvwRHn3YCph44jOYIxeHo6KCuSr6rYEjuoXxeHKE4QeF1yDiSdKv8FCctmlASOAkqIZ/flZZMrhzEoWqjBYv669yAIncM7CmwFAKnIKnSoykej4+o/pLdpslkUvopuvyBjjzrz014aoJiCYdstHPPW972t+kggV54A9DU1KSarwYCAQwGAwsWLCAWi7FixQpSqRTnnXeeSgn39fWpdkLZbFaN/d1ZIpHAYrEoTTWhB8hckwrryspKKiorGRgY4Oijj6ampgafz8fLL7/MbbfdxvDwMNXV1UqWxGAwHHTo+n5VFZOHrHNsiouLlVZNRUUFW7duZcmSJcyZM4fDDjuM888/n2w2y7vvvktdXR2RSITGxkbq6uoYHBzkb3/7GxMnTsTpdHLtN75BeXk50WhUESoTiQTPPfccq1atYuvWrRgMBmpqanjjjTc47rjjsNlsvPTSS4r7EAwGWb16NR988AHxeJyKigpeeeUVtmzZwtDQENOnTycajdLT06OcrCzcggxJB/c9dQz+NFguQT73n55q0B2VOCO9u7EEL7mvdR0qCab16j1xcDo/Jddx5zo+HVXI2+4tV2dIfz0aKjTaZ3ZluiirziHUW9uIw5DxIs9cJ3LvCp3S+wnqnIZPO2Kbt4PDZAwLUm00GlXFJKCqXd1uN+FwmJKSEiorK5Wf8Xg8eL1e1YVBClpknuzJpCdaLBZTshfSCUJ4m5WVlfj9fnp7eigtLQWgsbGRCRMmEN8hhtvY2Kh4o9JE+WCzfY4M6QRpWdjEccmiJQ1WGxoaWLlypYL/PB4PPp+PBx98kMmTJyvEYM2aNdTV1SkCrpB2jSYTvb29qkzfYrGwdetWNm7cyHXXXUdDQwPLli3jrbfe4sEHH+RrX/saU6ZMYdGiRfT19WG323nppZeYPHky/f39NDU1MWvWLF544QVuuukmbrnlFlwuFyaTiYqKCtXhV0cnJDLWF95DxUZzfnrwM9rfxbHJ++T+6Q5S78QsCJyO6MjnJNWSS0qUFImcT66zHc0Opef2z9g/e5/EEQj3LJVKqWeTm4IVzpfwGXI5PaOdi7xH5y5JkJRHhvJ2oE3GtfgQm82mSNB+v191OojH46xatYpYLEZlZSWbN28mHo/zyiuvqAzKlClT6OzsxGKxqCrPPQX9kslwuVxqYy99OoV/Kcry5sJC/H6/6h0ZiURwFxWxePFiWlpaCIfDnHTSSSo1djChQrCfkCHdOclr2P4gRHBRUKL58+fj9Xo599xzGd/SwoIFCzjiiCM444wzqKurI51O88ILLzB+/HjGjh3L9OnT2bx5M+FwmAULFigSdklJCe3t7bz33ns0Nzdjt9t55ZVXePLJJ/na176Gz+fj4osv5pVXXuHBBx9UCtfPP/88kydP5plnnuHMM8/k7bffxmw2U1dXx+LFi1m6dCmvvfaaIuWaTCbFS4jH40rB2Gw2HxLtHMRpjfYPRqZLdpVmyQ2G9Aksr/VASH+dyxfR0x/6Tz0Y0lO1u7LcMXuoWu683V3aTLe9RYYkMJGgRR8DekCso0C5pOxdPSv9/RL86AFQPhjK24E2vbBAWlJJlgG267iJkGg2m6Wvr4+enh7l/wYGBujt7SWRSKjGx9LVYW/ayQgiJUiO1+ulvLyc8vJyPB4Pfr9ffUdNTY2qxt62bRsDAwPceOONhMNh1YJHkNhcPubBYPscGcpdqITvITs7qTRKJpPKyV1++eVMnToVm82GyWTC7XZjMpno7u5m3bp1jBkzhmnTppFMJjn99NMpLCykuroan8/HWWedpSqLysvLaWho4Mwzz2Tr1q08+uij3HrrrQpmnDBhAgsWLGDLli0qKJs3bx49PT1MmzaNwcFBFi9ezK233srYsWPZsGEDy5cvV2hUIBBQhDdJ48giLhVvn3Y4fncObzTidO5uPzd1pu/Y9WAJRvKPRvspji83wMo9Zm6FY952b6MR3/XXo9neLoR6hZn+3HKfjZ7mgpHE/N1ZLvdMH0sH22Kdt0+f6euTpKsMBoPS6qqoqGDmzJmqVYYUAbndbmw2G7FYjOHhYUpKSgiFQsoXJRIJ1bB8dyZFLCLWGAqFiMViSoxUCleOO+447r77bqZMmcLJJ59Mb28vZrOZqqoqVYkr0iVGoxG3200ikdhPd/H/xvab6KIOT+udoiW1IZ12U6kUgUCAuro6bDYbg4ODijMiSrcNDQ2UlZXR0dFBRUUFBsP/Z++8w+Osrvz/ma7pGjVLcpFkGTdcsDHgQrFJiENoTkhCCyUxLIRgdiEk/AKkkCVkk0DiXUyyYQk1G3oLYDABA7ZxIPYa27gbF9lWb9M0M5r6+0M511cvkgvuMN/n0SNpylvue8u553zP95hobW0llUrxm9/8RhX6rKurY8SIEQwfPhyr1cq8efOUBoOIr1VVVTFu3DjFfp8xYwYul0uVfKitrWXEiBFEo1GleixVfJPJJJFIBKBXZpPu9vysY29hpr6I09In9MweeU8X/9I9AjpPRHgmkrmn81f6Ck/qnCIj96S/BTFvKB0e6OGvvkJiQK/nrxtK8h0jib+vPqcT8Y3HyyOPIwWTyaSKQieTSfx+v+r38l5RURFms1ml3xcVFamamGazWSnqi+FjMvVIVoj2z54g/V9ER81mMz6fT63XUjw2EokwY8YMmpqaKCgoYMCAAWzbtg2bzYbVaiUajSoitqTki3frWMEBG0OmnOHH1Pt1gc6pkUVJn4yk4Twej8oWicfjKgskGAxSXl5OJBJhzJgxNDQ0AKgaLKFQiIqKCiZNmkRjYyNNTU0qBis8JeEk2Gw2xRGSWCnsJpMJGc3n83HccccRi8Xw+/20trZSXFxMe3s7uVyulzCfaNbotZw+D9jbveqGSX8LlPF/oydIf81IwJaFT39f/y1/G7//eeNzfVrs6fkdDENC9/zpx9M3En2FV/u6Hv2a5fU99bm8IZTH0QDZ1EmKPXzSm57NZonFYuo1WU91b4xotcl6p4ea+4M+n+q8XglVW61WCgoKCIVCxONxCgsLaW5uZsiQIRQVFalzyPonMjqi4WUx9TbGjPbC0YTDWptMn4D2dSKSxpbMLTFC9CJ0EqoSy1hchYBKq+3ruCZTb/0ZWTQdDgcmU48itk64lVCavH8saSjkkUceeeRx9KEvo35fNmp9Zd/uK1dvXyHeIVnrZOMvnCDjpnNfr/1oxGHhDB3Id6TBRbNHpPT1naMYQ6Kp4HK5eqXjGneKOj9FLHI5DqDSCkXFWkI34lmS93WdkzzyyCOPPPLYHxgNF2NYq78MXf3zOo9Of/9gGSWpVKqXmLBwlfaWjWsymSB7lLl/9oDDkk1mjOn39Xd/EGNGOolOhu2LK2IkWsp59E5mNJB092BfJF3dAtYzlPKGUB555JFHHgcDn9ZxoH+vrxDxwYCenCJOgM9aqPmwii5+WktVJ72Ka1AvA2DUopG/jRZyX2E6Y0YTfNIA01O29TTgz1JHyCOPPPLI48hBD3Pta7hL39jDwZcEkQiILmqrR1P2lIByrK2Ph9wY6o/82Nd7fUEX2xOCsvFBSPaJnolitJaNKdzGzCYJh+nZJvr3pSNIeE44R3nkkUceeeRxMLE/xpARxmjGgcIoTWLUAesLx6IxdNgI1HoWz94yefrKDtENIGMHMBLJ9oVF39f55Dt6yE1/r68spP5CgHnkkUceeXy+YcoBxozr3O7X+/0e/1x39nZ8zSFwqLSz9KjMwfY8HU04rGEyHftqrOgFN2F3wU7jMSSOqasNw95VcsXzBPQqBWAsMCsdQYjZur5NHnnkkUceeRxs7GmNMUY5jJ8/GEaL7gkSY2tfStkci0bTARtDumEiISr9f3lNCrgJ72ZPDWoMa8l59hTqEiNGD6nJe/1BPD26IJsu29+XnoqRWN1XhzSeA+gVcwU+QfI2VlE3xoI/LfTzSVaAft9iOMr7ouu0r4X+8ji6caT732cd+fb9fEM8MjKXir6PURBU57tKVvK+GAt728zLb31d1M+7t/6pU0SM2kT9aXLtjwdKji1ri5zbqPvVF4y1Bw81Dlx00WTC6XQqQSir1UosFqO0tJSOjg5KykpVBXcRVhSDSCaIzzKk/hrs9mplMhmcTmcvpWp9otQ1jA7UIJE6NRaLRelDSMeXTp1MJrHZbHg8HpLJpNJxstlseYPoGMeR7n+fdeTb9/MNfX6V+VTKWZjNZhy2HkXmtrY2XC6Xmn/3RkBWOEDnypHun7lsD89XSoPI/eolPMTbJD/ymX2prXYwccDGkNlsprOzk0AgAKDS0zs7O/F6vdgsVrA7SCaTWK1WUqmUsjJFs+ezjGw2SyjWU3/Narb0KHKacnRFolhMZuxWGw6Hg2g0itlkItWd/ETxvgNBIhbH4XDQHU+QSqXwer0UFBTQ3NxMVVUVW7duZdCgQXR1dZFJpcmk0uSyWZLp7s9FOZHPOo50//usI9++n29k0xlV1aA7mcTpdFJg7ylLEYvFCIfDuN1utbEUT5LValVFWQ/p9R0F/TOXy9HV1aXqpZWUlKhitCaTqVfZjnQ6/Ymi2ocLB/wkxOMgpTNyuRxutxvoET9MJpOkUim6urqUfLdYf7o1+llGYWEh2WyWYDBIIBCgtbWVTCajxCHF6CgoKFBtaLPZVMjxQODxeOjq6sJkMlFRUUFLSwvRaJSKigpaW1tVjZna2lp27dpFIBDopcZ9uF2VeRx8HMn+93lAvn0/v7BYLHR3d2O321VpJqkTJgVQpV6XlG9KpVIkEgn8fv9h6QNHun/KOlJQUEAikaCzsxOTyUQkEsHhcJBIJJRwshhC+nUdLhywMSSeHrvdrhZRsYBDoRBmsxmPx9Njmf6zhhigapl81sNkAKFQCKfTqXYDgUBAFdKLx+PkcjlisdgndJB0EchPi66uLjUgW1paCAQCJBIJ6uvrKS0tVXXXUqmUquMm9XGORIfM4+DjSPa/zwPy7fv5RSaTUdQQ6AkxBQIBMpkM4XCYXC5Ha2srdrtdeYtMJhN2u105EA41jmT/FB6TGIewmz8lxpjYDgI9Yepw4oCNId2llUwmsdvtdHV14fF4KCoqAqClpYVUKkVFRQVFRUVEIhFlTX/WF9tsNktRURGhUIjCwkI6Ozvx+/1kMhlKS0vp7OykoKAA6B3TlZ8DdaM6HA7i8Thut5tYLKZqyghR3OVyYbPZ6OjowG63K09QQUEB6XQ6T/I8xnGk+99nHfn2/XzDYrEo74Zs7KXgdyQSYdCgQfh8PrZt29aLk2O1Wj9RY/NQ4Ej3T7PZ3GvDLcVeW1paiMViJJNJdX4xvo7UmDgoniFAMdFjsRhut5tQKMTo0aMJBoMUFRXhdrtpampSFXal8OpnPUwmBDuxkO12O263m+7ubgYMGNCLwS+xZ0nfhwNXudbVs51OJ93d3WSzWRUmE6vd7XbT1dWlitLm6659NnCk+99nHfn2/XxDz0T2eDwkEglFkvb5fJjNZtrb26mtrSWRSDBmzJhPiAcfShzp/qnTLaxWKwUFBUSjUYYNG4bVasXpdNLY2EgymaSiokJ5j3Tu0OHCQeEMCQtcz1gqLy9n7dq1FBYWKhKZfB52Z5R91mG8z3A4jM/nw+v1EgwGe4lZdXd343A4PpEWebCgZw/s2rULr9fLxIkT2bJlC+FwuFfMVq4lj2MbR1P/+ywi3755CES6BHqebVdXF2azGafTSSQSoaKigkgkot4/HDha+qdcRywWw+VyEQqFqK6uJpfLUVFR8Qk5HavVetgJ1AfFGpGb0Ku+NzU1UVhYCIDb7f7EjR1MufCjGXp9MwCv10sulyMajWKxWIhGoyo05XA4PlEo9mBCDNdcLsegQYPw+/3U1dWRSqXULkauVR8Ue4KxbMm+fl7/rE7SNupZCMQDKZ4t/bPyfSPhry+tKV3fZX88Xzq3bU/3LJ/TX+/vM7r2hrinjdfYXzslk0n1vq4rIq8Ljqb+91nEwWxf/Vn29zx1DTXp78bxoH/H2Nd1HThjjUUJi+ufNfZ1/X29z4pnoT99N72vy330d//6Z4zn16+/r+Ppr+nFtPU2EU6k/jk5Rl/toreh8Zx6W0iqeDAYVIlEck/iNTrc4+pIj3+jYSUhMZfLpegyyWRSGUtGG+Fw4oCNof4WQP31voQJj0WFykMBh8PRizdlFJM82iGDLZPpSTFNpVK9frLZLKlUis7Ozl6kPCEXptNpYrFYn5Os2WwmkUgAPXH4YDCIw+EgFAopV257e7tqP7PZTDqdJhwOAxCPx0mlUmQyGeLxOLFYTIlLwr4PNnH16n8nk0l1D4C6B+ELCIcuFAoRjUaBnkk4kUioELHNZlMuZElEkNCxZFhks1nS6TQdHR3qPnUXsiQqSJvtbyrssd7/jnbsT/v21R+Fx6cbLOJ1EJE/vX/p3gnJIo3H45jNZlpaWhRXRR83XV1dwO6QivQ/2TylUil1DgnvRCIRRXSVMIzVaiWTyRAKhTCZTDQ3NwMQiURUX5cUa9G2keuWpBu9DWSMJxIJIpEIoVCol+daF8gVyLwDu+tahkIhJXS4a9cuHA6HIjwLYrGYqjcpBpeEvESFWTfW2traeokHR6NRJRXj8/l6pdAbhRCPpnF1pMe/1WrFarV+gjtsNIwPBw6aZwj6N3Dyhk//sNlsvRSh9XY62J1BN0oPdmcTHpiIaYquhohrBQIBNWHKJBIMBpUgl0zwQu6WRb6goIC2tjZisZgKuQYCATo7OwEoLi6mu7tbGTpWqxWPx0N9fb0ih8s5ZVcicel99WRJaBFQOymZ9OQYTqeTVCpFMpns0ez454Li9/txuVy0tLSoMHIwGFTZJEbV1/b29l6ZfRaLBavVSiAQUH0kHA6rBSmbzVJYWKiMx/0dZ4ez/30ecTDaV/d42u12otEoH330Ee3t7VitVtra2vj73/+uxp6kdot3V1K+y8rK6OzspLu7m+LiYpqamgCU3IYYCGJQyHXbbDacTifBYBCbzUZjYyPZbLZXiSTZoAgvJBgMqjHq8XjUJshut+NwOJRR193d3WuzEYvF6Orq6pVRlEgk8Hq9+P1+ABYuXEgul6Ojo0PJsyxatIhMJoPD4cBqtbJt2zYSiQQNDQ28+eab6jpFU02SRuT4Iogozwx6xrTZbOaZZ55R5OJkMkl3dzc+n0+Nd4l6iCdNN870BKP+PL5HEkd6/OsClIfzvH3hgDlD/cUX+7qhvEHUP/pqr4PBqToccdeuri7FCUun08TjcZxOJzabjZKSEjKZDMFgEI/HQzAYZMCAAXi9XuUaTaVSSpArkUgQi8UoKipSOzyfz6cmHZlcJAQrCqsygQt3beDAgQB0dnaSzWYpLi5W3hiZZPelXfTyCWJQSaKA7Ko6Ojrwer3Y7XZyuRxFRUUkEgl8Ph/Nzc2UlZVRWlqqJh0hsjudTqBnMfL7/VitVnXd27dvp7q6mnQ6TSKRwOl0qp2r3+/v5dqvr6+nvLxcGbifpt8cqv6XRw8+bftK/xYvydq1axk7diy/+93veOKJJ4hEIjQ2NvLKK68wZcqUXgK48XicHTt2sGbNGuWFfeaZZ7j88sux2Wx86UtforOzk9/85jf86Ec/oqysDOgZF9dccw3nnHMO27dvp6qqisbGRsaOHUt7ezvRaJRgMMiQIUP4yle+QkFBAV6vl+eff57GxkZuuOEGHA4HH374IS0tLYwaNQq/36+0dsTYEK+AeFHFmJJwk/BbnE4nyWSShx9+mHPPPZfHHnuMKVOm8OSTT/Kd73yHtWvX8sEHH3D66aersVRTUwP0jA8xmtasWcOCBQvUhikQCNDV1cWqVau455571PzR0dFBV1cXsViMmpoann76aaZNm0Y4HCYWi9HR0cEXv/hF5XH2eDx4PB41n+hlJ/oyfvQN6dGyJh5N4/9ItclBvdu8Z2j/oXtoDncbHSwLXAwh2Zlls1keeughioqKsFqtuN1uSkpKKC8vV0ZLJBJh586dXH311Xi9XgoLCwkEAgwYMIC5c+eyYsUKAoEAHR0dZDIZPB4P99xzD5WVlUqzw2Qy8YMf/ICFCxcSjUZ7VGC7u4lEIvzjH//A5XJRXl6uJsaCgoJeYb39aW/Z1emlTCwWC01NTdxzzz3KGLr99tvZvn07DoeDpqYmBgwYoAwYk8nEBx98gMPhwOl0cu+991JUVMSAAQNoaWmho6ODeDwOwJYtWzCZTMyYMYOGhgbeeustNfkCSr/LZrPxzDPPqBBHf5yr/nAk+9/nAZ+2feWzehFp8aY+9dRTqh96vV42b97MzTffTHd3t9K4aW5uVt7L5uZmnE4nJSUlXH755cyYMYPFixdTV1dHU1MTV199NWVlZRQUFGC321Vo+rLLLuN73/se48aNY8yYMZx22ml8/etfZ9KkSRx//PH4fD4CgYAKBa1atYo5c+awatUq3njjDcLhHUPIgwAAIABJREFUML/+9a9ZuXIl7733HldffbUKI2cyGSKRCOFwWGU5OZ1ONa4tFgslJSUqvGWxWDj77LN56623yGazvPLKK0yaNEl5iM4880wsFgter1d5qdLpNM3NzTQ2NrJ27VqKi4sZPnw4N910E9dddx0XXXQR559/Prt27SKbzeLxeIjH42zatInNmzezbds2li9fTnt7OytWrKC+vp7NmzcTCoUU+VhCaOl0Wnnw9CyovkKhR9M4O9Lj3xihOJIesyOS0H80WcRHC4yxWmmjo72dZJKWEE13dzcej4fLL78cp9NJKBTie9/7HgBvv/029fX1+P1+vF4vXq+XuXPnEgwG+clPfsKwYcPYtGkT99xzD3feeScvvfSS0siwWq384Ac/wOl0UlNToya/2bNnc/bZZxMMBlWmAsD48eN55plnuPfee1m4cCGJRIJkMonP5wP2fdejh6qE/yTaGJlMhksvvZTJkyezbds2KioquOGGG7j99tt54IEHKC4uVrvozs5OHn30UX70ox/xyiuvYLFYuPnmmwG4/vrre+oY/VMWv7Ozk69//evU19fj8/n45S9/yRe/+EUA5U0SblFnZydFRUWYTCalIPtpcKz2v2MFn7Z9U6lUr7Dzzp078fv9JBIJHn74YcrKyliwYAEtLS0MHjyY7du3M3DgQP72t7/xP//zP5SUlBAMBqmpqVHh1yeffJLOzk7eeOMNPv74YwYOHMh//ud/ctddd+H3+/H7/TQ3N/Pwww8ze/ZsXn31VaCn7+VyOebNm8ell15KV1eX8pj+9a9/5aqrruKpp56ivLycIUOG0NDQoEJsQ4cO5cc//rES2zWZepdhEM6czWYjHo8Tj8dVONvr9bJ161bef/99gsEgdXV1rF27FugJKy9cuJCTTjqJt956i9bWVk4//XSmTZvGzp07aWhoYOfOnaxZswaHw8GyZcsIh8Mkk0mampqoqanp5dVxuVyMHDlShd4tFgtDhgzhuOOOUwrKU6dOVfOI3W5XoTHhCeleH6NHyNgnjhYcqfHfXyJBf+8dShywZ6ivRjRiX1/7POJIDoiDcW7h40h4xuFwKO5OS0uLmiCCwSDbtm3jlFNO6VWmRcqFVFZW4nK5GD16NL/5zW94+eWXeeKJJwAUIbG1tVXpeciO7PHHH+f888/n8ccfJx6Ps3PnTqCnf1VVVVFaWqr4NDKBpdPpfS4zIlwB/f6k/MwLL7xAcXExt956K2VlZWQyGX72s5/x5JNPsnjxYrUQDBo0CIvFQktLC1deeSWzZ8/uJX0voYFEIoHH4yEcDhMMBunu7sblcvGLX/yCadOmqWuRBTKTybB8+XK+9rWvKb6HEDrl773haJqQP4s40PYVL4NwVQBGjx5NKpXi4osvZvPmzTzwwAMUFhYyY8YMdu7cyYgRIxg+fLjiyAmHbfXq1XR0dPC1r32N++67j0QiwcUXX8yNN97IfffdR0VFBX6/n9bWVkaOHMnkyZOZP38+TU1NnHbaaTz66KM0NDRw5plnqnBvOp1my5YtLFiwgAULFtDW1sb48eMZNmwYW7Zs4YUXXsBut7Nw4UKGDh2qDJ1EIqH4d5KJJWFml8tFcXExXq9XeUJramq44IILGD9+PDabjYqKCoYOHUptbS3btm3j1FNP5bzzzmP48OHMmjWL0tJSRowYwYQJExg5ciSzZs1i0qRJnHbaaVx55ZXU1tYybdo0Lr30Ui6//HKy2WwvovmyZctobGyksbGRrVu30t7ezpYtW2hra6OtrU15n4Qn6XA4eikpH+nMqH3F0XBd/V3DMUmg3l/kDaHeMJLrdBLxgeJQd3ZjKqYor8oO6Ze//CUWi4WqqqpeGVmhUEjVv6msrGTXrl0qg6qiooILL7yQVCql0nVNJpMybFpaWlSRP4ApU6bw6quvUlxczODBgwkGg0BPxkdjY2OvzBXJttkfUUndk6lP3OvXr6e0tBSXy6U0NIqKivjKV77CypUrVSZYd3c3nZ2dDB48mKuuuopRo0Yxf/58LBYLAwYMIBwO09HRoQTJhgwZwp///Gdqa2uZO3cunZ2d2O12lSUnYYlUKsXWrVvx+XyEQqFPpFrvKw5l/8vjwNpXnnNBQQE2mw2Xy0VVVRVWq5U1a9Zw/vnn4/F46OjoUHy12tpalWTQ1tbG4MGDGT16NCeffLISwJXMxUAgQDgcxu/3q8zG4uJiwuEwI0eOZPPmzQwePJjq6moGDRrEL37xC8aOHasyqOx2O8cddxzXXnstDoeDiy++mHQ6za233kpJSQnvv/8+TU1NLFmyhNdee00Z/mvXrmX+/Pncf//93HffffzhD39g3rx5zJ07lz/96U/MmzeP7373u/zud7+jvr4egJUrV5JMJpk6dSrXXHMNHR0dzJ8/n1tuuYWWlhY2b97MlClTyOVydHZ24na7SaVSfPjhhyxZsoR169apzFZJaNi2bRvpdFqF0Ds7OwmFQsRiMRKJBDt27KCmpoaOjg7a29vxer28/vrr/P3vfycWi5FOp+nq6iKRSPTyqOh/y3OUvnC0rX9Hcvwb20NP8jnc889BC5PpDdnfw5bOkSdm9kZfbHrd1SquaClhomdyiJdAcLir/sq1yXnNZjNutxuz2YzX6+Vf//VfueWWW4hEIvz1r39V1yzy7GazmdbWVmw2m/KWZLNZEokE6XSaZDKJy+VSafp+v195ihwOB11dXYpbkEgklOcGejhCAwcOVCmveuq5MXMC6CU6phOR9YlMNDGE1Cm8nUwmowjgbreb6upqVQYlnU4TCASIRCJs376d73//+3zpS1+isLCQZDKJ1WpV2Skej4dkMsnXv/51pk+fzo9//GOqqqp45ZVXOP3004HdwmnxeJyqqipV6kayXSS8sK/Cpgcy8eztHDqBVDyIumFp1EHR21r/f2/QyfN9XZfO+ZLji6EhfUIfO8Ip079jvG/Yd+/bvt5HX5+TFPp0Os25556rpB1Wr17Ntddey6uvvsrEiRNpa2vjjDPOIBQKKf4QQEdHB3/5y19oa2ujpKSEtrY2mpqa2LRpkzJQli5dyimnnMLs2bOx2Wzs3LkTi8VCdXU1DQ0NAMycOZPf/e53jBo1irq6Onw+nypMGg6HGTduHEuWLGHKlClcfPHFvPnmm1RWVrJjxw5+8YtfsH79euXdnDhxImPGjFGZZTrPRq+nKMkYzc3NFBUVceKJJ7Jo0SKgZxN0wgkn4PV6eeqpp4hEImqMeL1eFi5cyKJFixg/fjxTpkxh1apVNDU18d577ylpgNbWVlwuF1u3bmXo0KFkMhlqa2uprKzEYrEoz7PNZmPs2LH4fD5efvllxo8fj8fjIZfr0RMSj630QSOZ+mjm5R3JcPjR1B55q+QIQwaJ7OolpVUmYwnnxONx5Q0RbY/Ozk5FSIxGo70WgL4W+0MBXe9GfptMJpLJpPKUSKbY1772NTKZjCJKCgnU7/erXZzZbKatrY1FixbhcDiUWqm0U0NDAy6XS6Xhu1wunn76acaNG6fUz7PZrOL0NDc3q92o7ICEbyOLYSQSUdlhusEuXh3JeJO2d7lcKhzw4YcfKj0VIYY+++yzvdrEarUSjUbx+XyUlJTgdruZN28ec+bMYfv27ap8jRhVoo1SWVnJgw8+yB//+Eeee+45oCf12OPxAPDMM8/whS98QfFJzGazMoQOV6kbo8EhRocU/NX7MPQWpdR30AL5X37i8bgKD4mnUPSs5HmKnouMC+N1AerZyXUKJ8RmsxGNRpVRKpwwXVkfdutoybXq7x1q6Cnrr776Kv/zP/+D1Wpl9uzZtLe3s2PHDs466yz+8pe/MG3aNILBIOPGjVOhHIvFwje+8Q3OOOMMxo0bx5e//GXmzJmjyiN95zvf4Y9//CPXXXedCsfV1NQQjUZpbGwkFouxefNm1q5dy5VXXsn//u//kk6nCQaDmM1mGhoaeOONN6ivr6e2tha73c5JJ51EU1MT5eXldHR0UFxczIknngigPLViCOl6WsIbkiwzh8NBd3c30WiUDz/8kN/97neYzWYef/xxHnnkEZUlKqn6RUVFqm8NHDiQmTNn4vF4cDqdhMNhampqGDNmDH6/n9LSUsaNG4fVamXo0KHqewMGDGDIkCEsWbKEM844g1mzZrF69WoGDx7Mxo0bKS4uVkRvqeEl823eo3rsIm8MHSUwqijrPBVAeU3EW2I2m9XOT7fsD7fXTSYyMWyk+rHE0eW6ZEJ74IEH1CScyWRoamrCYrHQ1taGxWLhww8/5JZbbuGkk07i3HPPVbtGySoZMmQIW7duVbXuvv3tb7NkyRIuueQSAEWiTiaTdHV1KbJpQ0MDXV1d3HTTTWqClVo8TqeTpqYmbr/9durq6pQ+imgnAUq/BXrS3ktLS/nCF75AOBzm97//PdlsllAoxPe//32uueYaLr74Yux2u9pVu91uOjo6aGhoIJPJMHjwYO644w7uuusuZSjJc925cyf33nsvS5cuVd6UTCajvGTJZFK1l2TQSQq+4HAXQNbDpfIjHgx51rDbeJb+3ZdLXDdyCgoKMJlMxGIxZZBKmFPOIePCeN+6grIcX4wau92Oy+VSWURSUVyvrh2JRJTBpocR9Ps9HNDPm0gkuOyyyygsLCSVSjF//nyuu+46ZRi7XC62bNlCMplUasPBYJDt27fzwQcfsGHDBnw+H62trVxxxRWceuqpfPTRR9jtdmWgOBwOdu3axbJly5g2bRrnnnsuJSUlvPfee1xyySV89NFHKmxtMpmoqqrihhtuYNasWfj9ftrb21V4TpSGoYeA3dbWBqA8uWLE61w3XYxUpAVqa2s566yzyGQy3Hbbbbjdbs466yzMZjOFhYXEYjGKi4tVn4hEIlRWViqeUjQaZcWKFbS0tLBx40a1cVq7di3vvPMOTU1NmEwmFbp/+umneeqpp6ipqcFisXDllVdyzTXXYLfbOeeccygtLVVCqHL9RgP5cPaRPA4ceWPoCEMmaV1FWXbFstuQXY+++9cHms1mU6Epga5xcaivX85jtVrxer20trby3//93/z4xz/mO9/5DqWlpRQWFlJWVsbEiRMpLy9X4m2//vWveeKJJzjppJNwOp2cffbZDB06lEceeQS/309XVxcul4toNMqDDz7I5Zdfzg033IDZbKaiooKamhpefPFFysvLyWQyFBYWEolEWLx4Md/4xjd46aWXKC4upra2lkGDBlFWVqbCYZJh1t3dTV1dHXfffbcqVqu3oyy2brebzs5OqqurVRjiueeeIx6PK1mAyspKrrnmGuWtqKysJBwO89hjjzFnzhxOPvlk3nvvPYqLi/nqV7/K5Zdf3stD0t3dTUlJCVOnTuXJJ5/EZDIxf/58br/9dux2u0qft9vtVFVVKY+G6CeJUbC/StQHox8YjXIp+ivEWHld/47xGLrhIf1fduEul0tp1YiHSNKuxUMq54Td3Cp9HIjadzKZVN4N8eiJJxJQPB39eozJIodrsZMFOpPJ8PWvfx2Xy8XOnTspKCjgoosuYvXq1TQ2NjJjxgx1bTU1NZjNZjZu3MiyZctobm5m1KhRDBo0CIBHHnmEMWPGUF1dzR/+8Ac6Ojro7Ozs5XU7/vjjqaqqYsSIEbS0tDB16lQA7rjjDgoLC4nH47S2tpJIJNi2bRt33nknGzduJBAIsH79es466yzFcZJjv/LKKzQ1NalNjsVi6aX7ZewTsgERD/Lpp5/OXXfdxZIlS5SHeP78+UycOJFIJMKyZcuU99Tr9dLW1qY2P2PHjlUFqc877zy+8pWvMHnyZGpqapTGUjAY5NFHH+XMM89kypQpdHR0sG7dOp5//nlOPPFEWlpaeokzGsO6gqONF5TH3mFKJBIH/NT+4z/+g2effZbVq1eryWdPglOfRxhTLfszVvSSFICKP8fjcZXFJIueruasZ3Tt6/UAKpVVD7UYOUv7c4+we1ETz4vE00V7p7i4WO342tvbCQQCmM1m4vG42lGK6FpxcbEyWIwGXyKRUF4CCQfoqa26xyWdTvdSmRW1XrnntrY2fv/733PDDTcobSRx50v4SuebQI+3q6CggO3btzNkyBBFohYxxu7ubrXISjtKO4h3p7KyklAohN/v7yX5L2E9+V5HR4dS4JV+IWEI6PFi6EKWcp36ZN1f/zuY41NX4DWGpiTcI23Z17nE8NDDxw6Hg3g8TjKZVO3UV0Xr/rh2xtRno+ptd3e38kZI5pUYRRLqE+5Qf5W0D1X7GgX8stks7e3t/PCHP+TBBx/ktddeA2DGjBm8/PLLbNy4kaKiIiVnYbFYWLNmDWPGjOGll17C5XJRV1fHjBkzGDp0KNAj+jlv3jy++MUvcsYZZ5DL5fj2t7/Nn/70J/X86uvrGThwIMuWLWPlypWsWbOGL3zhC5x//vmEQiFeeOEFrrrqKoLBIK+99hqDBw/mxBNPJBgM8i//8i+MHz+e0tJScrkcl156qTI+5B7FEyQhaWP4PRqNsnPnTpYuXUppaSmnnHIKTz31lBI0nT59OlarlRtuuIGJEyfyzW9+k40bN7J48WJcLhcnn3wy48aNY/HixXz00UdMmDBBhRGXLl3Kz3/+czUXiijqHXfcQUdHB7Nnz2bq1KmKp/XII48wevRorr/+euVplH4lBrjuiRQDXeabI4HDNf73dF59TIrMw76WRvr5z3/O008/zYoVKw6ZoZk3hg4T+uuMfRHrdINIFlNdQ6ejo0NxcWRh1SfrfTFiDpYxZKxun8vlSKVSSkJf31Hr96AvdiaTSS1I4vUSPg/sLp8BKAE5EYgT0rBMOOLxEe+JxPXFqyLHklpCfr9fcSOqq6t7nUsMT3lNzmMy9dRdqqio6HXf4XAYr9erJnNRpxXovCOZGGQilWvN5XK0tbVRVlZGKpVi165dVP9TiVo8BHIMMZ6kJENJSUmfBpD+98GeDI19REJ6co3pdJpQKKQMYDFOjNw2I39IXpPFCVBGo97PxLiSRchIgpbr0+u6iXHU1dVFcXGx8jCJ0SohSf3YAnl2fd33oVxsjOVWnnvuOc455xzS6bSSYygoKGD9+vXU1tbi8Xhoa2vD5XKpMbd8+XKSySSDBg2ioqJCCaD6/X5WrlzJwIED8fl82Gw2Pv74Y6qqqlTZCulbci2LFy9mxowZ6vmJN279+vUq2yyXy9He3k5ZWRmNjY1KOqKkpITu7m66u7uVcWusni7GqZwvFouxadMmysvLqaysxGQyKZV2gLq6OqqqqlSfEq5fY2Oj0vuqqKhg3bp1hMNhBg0aRDKZxOFw0NjYyIQJE1RyhHgfoYeI3dXVhc/nIxaLEYvF8Pl8qiyKXmpE35RK/80bQ8eOMZQPkx0FkE4Cu7lDMpEHg0HC4TA7duxQRE8ZmHV1der7YgTBJ6stH0qIIaQTCUX5VgQZJSVcJpn29nZl7IgHxO12Y7fbaWxsxGzuKegoIcFIJKLc5WVlZfh8PuUFEo+ZziOxWq2qRpEeNpGaR9BjBBYWFmIymfB4PGqCE06W0YMg4TN5TTLcotGoqrws6ckSfhOPRi6Xo6urSy3UqVRK1VKTVH1AaaqUlZUpQnVNTY0qYRAOh3sV4dQJw0VFRb2ey+EM4xgnU5070dzczNKlS9ViDr03Av39CKRNpOSJELOFmwa7wxXSPtIPZXOgZ17KQltQUKAqiTc0NLB161bC4bBKxV6xYoUKvUmfgt2eK+N9HyrI89U9bPF4nAsvvLCXYSce0OOOOw6Px0MsFqOkpEQlIDQ3NzNp0iRqamoYMmSI0rAS9fgTTjhBqUlnMhmGDx+uMlhl0ZLNWUNDA9OnT+8VQpSxN2rUKLZt26bCpGVlZbS3t1NRUcHgwYOVEjvsFhA1Qjzecv8mU4+g6KhRo1R2aCqVorq6mqamJrLZLFVVVbS1tal+JuOvoqICr9dLRUUFmUyGkSNHMmnSJBUyLywsZNKkSYrj6Ha7KSgoUNmdZnOPPllTUxMul0uVAero6FBzn/QP3duZD5MdezgiCtR57IbuTtUHcSqVwmKx8PHHH+NwOFi9ejUTJkxg06ZNTJ8+neXLl2O32yktLcXj8fQqE9FXmORQQs+kSCQS6m/YHeuXzwhBU7w1wq2RRU68LZJZks1mlYdJPEuhUAiPx6MyvnSVaKnNJOG3YDCoJt1AIEAqlSIUCqndaTwex+v1Ul5eTjAYVGU15PrkWiRFPpFIYLfb1T1Jem0kEun13EStV3bzQtYVj4PdblfXJrtip9NJLBZTr0WjUZxOp/L+iWikDt2jZ/SK9BfSOZgwTv7iGZK+F4lEWL16NWeeeabia7hcLmUoG3k4+nFMpp7soM7OTu68806mTZtGJBJRZF/p81IpPRaL8ZOf/KRX4VvYnTIvSs6RSISNGzeyYsUKNm/ejM/n4+STT2bo0KHEYjFVykJCrUKyN17v4YCucCwbHqfTqcKiXV1dqk0l4wxQxrcUOJVNRUVFherHHo8Hq9VKc3MzhYWFytjPZDJ0dnZSWFiovJHQ4011u90MGTIEQD0D8aJIH6/+p6yEydSTVVpcXKzGZVtbG0VFRYqPJWNcNoQ6z0v4XUJsht6yEjabjfLyctWXRK0+EAgob5jD4SAUCqkNFOw2aD0ej5ozZTOnG75CUs9ms5SXl6twe0FBAUVFRUpWQK5PrvHzGv041pE3ho4yyCIqXorW1lZMJhObN2/G7XYzdOhQBgwYwIYNG7j44ovx+/3U1dVRUlKC1+sFdmsP7avOzIHAGIqR3ZK+W5RJxBgikQlN3+HLxCoTdSKRUIaOTHA6d8bv95NMJlUIq7CwUO2UU6mU0vKJx+PKexQIBBTxVjRCcrkcXq+3Fz9E2lIma5kkJXxWUFBAV1cXTqdTnS+bzardtty7ntov4cKCggKV6dbd3a08Tna7XYUedTkAPb3fZDKpcwC9UnuN13o40Ff4SzSWysrKlPaSeOb0xAAht4pyuXgMU6kU8XicwsJCCgsLqa+vZ+bMmbS2tipOVzgcVgbm9u3biUajqi/pIQo9BCOG7Yknnsjo0aN54403ADj11FMpKCjg7bffprW1lc7OTtasWcPChQu59tprOfvss1Wf1vlph0u+QN/gyIZJ2k/aTYz4XK5HfFF4OGKUS9+yWCzKk5hIJFRWmBDLbTYbfr9fhZrEsHS73aoNAeWZ1J+bbITEKBO+nWwe5Lx6yE3vt3rYVPcQSVu73W61UclkMkSj0V5toGfYytj0+/0Eg0E1b0SjUTVP6G0r1y7Gp7SfGKF6UVmZkyS0ql+7HCuPYwt5Y+gIQwadkHVlYMZiMZqamqivr8dkMrFhwwblIt61axcbNmxgwYIF7Nixg1Qqxdlnn81JJ52kFvyjCZLppHuMhIuj8yD0hUuMEeEOGPkZsHvCkeP3lZUiuzaZzOQ8xmPpxzNeuz7JGYmdMhHLe0ZvnE6e1t3ochy9VpMeYtKv3+jp04+vP+sjNQHrXsANGzZw//33M3HiROVl2Lp1K8888wzBYJBcLscTTzzByy+/rOQiZNGR6zebzb3KvIixt2vXLtatW0dtbS0333wz1157LeFwmEAgQElJCevWrVPPM5FIKGFM8fDJJqG1tZXS0lLq6+vJZDKUlJTw7rvvEggE2L59O4WFhcyZM4dHH32U22+/ncmTJ5NIJCgoKOgl0ni4ZCz0PqX3IaMBqvOudIPC6G3T+4nOzdE9GzJudGOoL4+zzheU7+rYU/ag3I8R+uf07/cVenK73b1EZuXa9OQSQEk0yN/GY+teP71djcaSeAz1zxq9m3kcmzi6Vs3PKWTnpg9On8+H2Wzmyiuv5Fe/+pUqFDhhwgQsFgvz58/niiuu4JlnnmH8+PFUVFT0Mghk8j7U2JcF2GQy9Tnp9fWacYExfqYvwrnx+EaDZE+L1r5cvzHzTzdA9maM9HXuvX3HGObZ027zSO9AxYiRhaK2tpahQ4dy7bXX0t3dza5duzCZTFxwwQUq9Pnaa6/18jKIVpIsNHLvEgYzmUx4vV6OP/54Ro4cSTQa5YwzzmDkyJEMGTKEeDxOS0tLLy+D1M0SQ0iOmc1mKS0tZdWqVQSDQZYvX87AgQMZNmwYU6ZMYfLkydx777387Gc/46qrrlLZeuJpEI+cUTX5UGJPBoaxf/UVxttT/9mTsdJfWNA49vbn2vf3/b191lghXt9I6femJ0bof/dHJdANTuPre5pbxCDN49hD3hg6wtDJpCaTSQmR2Ww2UqkUS5YsYc6cObz44otcdtll/O1vf+P999/nnHPOIZlM8vHHH3PeeecpnomgoKDgsE7Y/aGvrBuBceIwfk6MRCOMn+vre8bP6dDTlfcHxrCIHh6S8/V1T8bJUd9F9vW3/G/8vI693ePhgt7nstksDQ0NKtQp3DCp3yQhjO7ubpUJpmdtyb1Ie8rClslkaG9vZ/Xq1SxbtgybzcbWrVt54403aGxs5Pjjj2fUqFG9eFrQu16ecDokFDR+/Hja2tp45513sNlsnHTSSaRSKRYsWIDP52P16tXkcj1FQ+WYemhSrl1fWA8X9tRv9vV9+a0b+kbvRn99a0+L/YH2x/3NbNLvz2io6B5do4fL6C3T52DjcY3eNv34h8s7mMehR94YOsLQdXEkA0ZKSQSDQUaNGsX69etxu904nU6mTJnCWWedxdatW9m4caOqj5VIJFQqt57hcaSxp12l/n9fBoO0y552on39v6/n7O+8OoyToHHyld99vd7fMY2v93XN/U2yxuvd2/UfDugp/pKNs23bNsWpkr4syt56lpuk1hq1ifQQWSaTwefzMW7cOIYMGYLT6aSuro7hw4czbNgwTj75ZJVtqHNqhNejyyrom4729naWLl3KmWeeyUsvvUQul2PMmDHU19czbdo0XnrpJSVr8cMf/lBxhcRbdbgNId1I6c8g2Zf+sCdP0b6gr/Gzr4bTp/3cnjZgZJrAAAAgAElEQVRNe/Oc9tdW+rjbm/drX72+eRy7OPKr5eccRjd1Op3ula69ZMkSNm7cyJAhQ/jlL3/J6aefztSpUwkEAlxzzTVqkpaQmC4OqP99pNHXpNmXN2RfDYlPezzjcffXTd/XLrG/ybKva9gXLad9ue6jBTqHRrK6WltbWbt2LR6Ph/b2dtatW8fIkSNVxqSQkSWdWTxARgKqyWRSbSXCnaIwXlhYyJQpU3j55Zd5/fXXmTBhgiL8iqSBZIDp7SkkYoAPPviAG2+8EZ/PRyAQwGaz8fTTT3PhhRcycuRIzGYzV1xxBXfffTctLS0q40oMP6PG1uHA3vrt/oyX/r7T3xjan/G5r+8f6HH29L2DYaz057HdF49uHscW8sbQUQA9JCSLg9PppLi4GIfDgdPp5NJLL+X2229nzJgxAJSXl1NUVKR2qSK8KJOzsZr9kcLePBl7+n9/3eT9ufuN2NPk3t85+jpuf7vXvnajuhHU13Xv7ZqPVkgfE4Nm1KhRfPe736W2tpZ0Os3mzZvp7Oxk0qRJBAIBOjs7GT9+vMqGEhK19HsdEubNZnvqvi1dulSllK9du5aHHnqIQCDAjh07VAhOvifkafEySYp4a2srFRUVrFq1SlVfdzqdtLa24vP5mDlzJgsXLgTg4Ycf5qGHHiKXyylek4wr8T4d7ehvfO2p7/UVHtrbd/s6l/7ZQ4X+PD/G8/Yl9An9zwH7E4rM47OBvDF0hKHzTnR1YUClGANcddVVjB07Fo/Hg8lk4je/+Q1z587lpz/9KePHj1cCgoAipR4N+DQTTV8wTsR9GQ9GovPedob6RLqnnafRQNNfM7rp98VQ6uu3fvw9fc+Io4E7pJP1c7kctbW1ACr1uKWlRfVp6acibQAodV7hDckiLCGygoIC3G431dXVQI8B9oMf/EBJE4wePRq/38+qVasUP0g+Zwx3iI7VqFGjVPhs165dXHTRRUrheunSpbz33nvccccdyngKBoO43e6jSktmXzTFDsRzY/R4Hiwv0P5uePTvfdp77C8Mt7+e4335/1jb0OTRg7wxdIQhhpBeLkBet1gstLS0sH37du644w7i8Thz584lnU5z66230tLSwj333MO//Mu/cMMNN3DiiSf2Goj7QqAWj5ScE1DXYwzj6N6mviYmnZisn9tINNZDF/vjgjYaG0aRQWMKfn/XoBs0cv97Ikzqlcz169JVlfVz6H/3xTmSa9PDS3rdM73dD9YCdKiQzWaVIST6LBLWymazSv9KyM1S60vaRoT79FCZbAxyuZw6dlNTEx988AEtLS1K3E8MKqlxpxOa+yoTo4vumUw9ZR/q6+upqqpiwYIFRKNR1q9fz6xZszjuuONwOBz4fD5yuVyvMiDQt4xCX9A/o3u6jGnxep8yXqfJ1FvDRm/7vowh47GM40CMT/2zxteNIXY5hhioovMjWbDGsah/V38Wekke6St7+768ZxxzRsNDH8v6//rx9D4i2mewO3NOzmX08krb6t83Ev31tpQ+nsexg7wxdJRAJnaZcILBIG1tbVRUVHDdddcpsbIhQ4Yo7Rspdvjoo48Cu9OcZVLZFwK1TAKyE9cnHCmWKoVUpY6Zw+FQdXlkwEv4AnZPfpIubTablQIt7DaqIpGIEj0Eei2SxsnIOKHncjmlHt3c3MyAAQPUsU0mk3ovlUop74LULHI6nUohV16PRCJKwDEcDlNSUgKgVKABVUJDFmi5D7lus9msvCRyb8asI1n8u7q6lJCkxWJRXgkxGHT9oaMZfWm1yOIgfemb3/ymqlUnWY7yvtF7o+tQSZ8Mh8M8++yz2O12ioqKyOVyvcJU0n+kMK7JZNqj/o2+UE2ePJm2tjaGDRtGIBDgq1/9qkrJ78sA2V/oRonwjLq7u1WiA/RUShdF41AoxI4dOxg3bpzq9zabTfUXp9OpdJf68v4Kt0rGkeiXWa1WIpEI0WiUjo4OBg0apPpefX09gwYN6mU4rF27liFDhii18EWLFlFVVcWoUaOIx+PY7fZPpLXL+Y0ZsvIsEokELpdLCanabDbV76Vt6uvrcblclJeXK7V3uadUKoXL5VK142w2G1arVR1Dxr7UKBRBTpPJREtLCxUVFdjtdrZs2cKuXbs4/fTT1UZHZBOsVivbtm2jubmZU045BdhdkxB6OGdSbFrCpeJhlLEuWZR5D9GxhbwxdIQhE6K+ExIlZRGfk4VRJnqn04nJZFITguxGpDioLi64t92J7LB1sUY9W6a4uBiTycSOHTsYMmRIr9IAZnNP3bG2tjZVykCE6aTsRktLiyoZEg6H1URhs9nUDlFqh8m96F4RmVxl4s9ms8rgEOOrrKxMTXySief1epVR1tHRoXbiUsrA7XYrI83hcOD3+wmHwzidTkpKSpRirSzcUvUeekoCmM1mVYRVUr8DgQAWi0WVDDCZTMpoBFRF+0wmo2ocSRkSmczleR+ptO1PA91wNT4/m81GaWmpkowQ8rG+29/TsUwmEz6fTxnW0h+Ec6SX5BADXIzXPYVVZGyUlJRQWFiojHJjXzsYGZm6RzKVSimNpcbGRiKRCNXV1cob29zczF//+lcGDhxIaWmpMnykv8JucVIxrHWPqO7tlDlCkEqlqKio4P/9v/+nNlCA2khEIhFVc2/9+vW0tLQwefJk3G43b731FmeddRbBYJCSkhJqamrUeJONk2zSdO8XoMjsUl9PqsKn02kuvvhi5s6dS21tLQ6Hg5UrV+LxeLDZbGqzJfcrlevLy8t57rnncDgcFBUV4XK5VK26lpYWrrjiCvWcCwoK+K//+i+mTZumyots2bKF5uZmRbiX+UiuMxQKsWDBAiZPnsxvf/tbqquraWtrUyVNVq9eza233kplZaXaGFksFtVH5X89azKPox95P94RhngUZOFPJBLK6PH7/WoSFLe+1+tVE5xUOpeipplMRk06evhrT5CJRhYxcZeLHksmk+Hxxx+npqYGj8dDIBDgtNNOw2w2EwwGueuuuxg7diw33ngjLpcLs7mnvlokEuGNN96gpqaGWbNmYbPZmD17NoWFhYwePZoHH3xQ7SBlwtPd3zK5y0QrkIXhzTffVPyptWvXEo1GKSgoIJFI0NzczNSpU/H5fDz11FMMGDCA7du3c+KJJ2KxWHjyySfVvRUVFVFaWsrzzz+P1+vFZrNRX1+PzWbjlltuYfDgwfzhD3/AarUyc+ZMTCYT1dXVbN68me3bt6sJ9/HHH1cGjN/v56233lKyB+FwmHQ6zd13343X6+UnP/kJHR0dlJaWYrPZKCsrY/v27aooKaAWlGMBuicPUNpCgDJGpW+I4auHBeXHGGbTvQ2yyIpxIMcQo10IzmII6X2mP5hMPTXjpOabrjYuRtuBQjYWMoZFLV3a6cMPP+T//u//ehUZHTBgAIWFhWpxFa0laQe5f6NXDXrPJ2IMPfjgg/zqV79i4cKF3H333YwaNYrf/va3/Pa3v+WJJ57gxhtv5J577lHlaKTNm5ub8Xg8vPvuu5x66qnY7XYefPBBGhsbe/VPuUfdANLDxbpqu8vlUhuhtrY2brzxRkaMGIHVamXDhg2q7lhxcbGaY8xmM9FolPnz5/Puu+/y4IMPUllZyfvvv8+IESMwm80qY/Hll19WbZFKpWhtbaWyspIRI0bQ0dGBydSj5l9QUEB9fT319fUsW7YMu92uNnI1NTV4vV4++ugjbr75Zs477zwuueQSrrzySr73ve/xq1/9imHDhqnnqnM9xTjX2yCPYwN5z9BRAJ1Lo0/4YiiIC1kk5aVwp8TtdVVcI0dgX84tIYnu7m7lioce930gEOCSSy4hHA7j9/u59NJLeeedd6ipqaGxsZGf//znnHDCCXzrW9/iZz/7GW63W1WmvuuuuzjppJN4/vnnAfjf//1fZs+ezYUXXsh5552nvF16SAU+qTqtc2/ERT9z5kx27txJUVERH374IWPGjCESieB0OpU438KFCznttNNobm5m0aJFrF27lk2bNnHKKacwevRoxowZQyqV4tJLL+Wll17i3HPPJRgMMnDgQLZs2cL999/P3LlzueSSSwBYsGAB3//+9wkGg1RXVxMIBPjoo4+YN28eV199tfJKXXTRRfzxj3/k1FNPJZfrEe7bvHkzv/3tb/nFL37BTTfdBMCyZcsYN24cq1atovqf5GB5JsfSRNqfCq/ch8630b078lnj9+SzuoEl3jUhWosnQg8lyTH7SyDoi0QrITfpf3phVFngDgRGTlsikVAelerqaqqrq+ns7GT9+vUsWbKEgQMH8u677zJmzBhaW1t57bXXmDNnDmPGjFG1tnQNJuM4l3aXAqROp5M5c+YQj8d5++23ueyyy5SUwDvvvMPw4cM5//zzcblcRCIRzGYz77//Pul0muXLl+Pz+Vi3bh0333wzuVyODRs2MHz4cBoaGhgwYIDyeukeXx1inOl/19fXM3DgQJYuXcq2bdvYvn07oVCIwsJCAoEAHo9HzW9SQ8xqtXLZZZfx3HPPUVVVxcyZM7nttts4//zzicfjfPzxx2zcuBG3201bW5vSZbvmmmuoqamhs7OTxYsXc9NNN2GxWPB4POzYsYNoNMqiRYsYNWoUDoeDhx56iLq6OlXnrrW1lfHjx1NcXKyK9nq9XrZt28bgwYOVd06eqRjRR0s2bx77jrwxdBRAJyL2ZcTIgJNBZ7fbVSFXiVNL6EA3ovb13BJuE5ev7EgDgYDiHfh8PoqLi8lkMpxwwgnkcjlaWloIBAKEw2Hmzp3L888/z9VXXw3Ayy+/zEknnURnZ6cq1JlMJmlsbGTAgAFYLBYikYgy8GRnqUPnCsmiKYRZgFAoxG233cYVV1zBBRdcgM/nY/v27axdu5YLL7xQhWYGDBjAt771LWKxGCUlJVx++eWKI9Td3U1NTQ0bN26krq6OYcOGsXXrVt5++21+8IMfqKKV0WgUu93Ovffey6xZs9iwYQOnnHIKW7duZe7cuRQUFBAMBiksLKS8vJwtW7aoe83lcixcuJDbbrtNcUVaW1vxer04HA71LCXUI2HGo0FB/NNAN16F2yK7Zb2OVF+LuU5sFwPd4XAQDAZxOBy9CoDK53UPo+6J6Etny2gQSZtDb87RwWp3vfYa9C4yLEVTu7u7GTt2LH6/n/r6esaPH09VVRXDhw9nxIgRjBgxQrWd3KPR8NCTHvQf8SrF43EaGhoYP348brebVCrFiBEjeO655xg+fDjTp0/H6/USj8cZNGiQEtDcuXMnoVCIp59+mlWrVhEIBPj73//O4sWLufPOOxUvT0JfYqzqnC/9eWQyGQYOHEhLSwv3338/b775JiaTiccee4zp06ezY8cO/va3v2E2mzn55JMVX1E841Lrb8mSJYwePVplLn700UdMmDCBe++9V/H94vE48Xicn//85wSDQZYsWcK6deu45JJLKCoqorm5mXQ6zY4dOxRfaPbs2bz66qusW7eOyZMns379elavXk08HmfIkCE0NTXhdDpZuXIlv//971UNPDGAxMutk7DzODZw7Gw/P8PQa4ql02mSyaQyDGSHIYNNXzhlkhUyoxAIZfHR+QL9wbhDT6fTBINBotGo+j8ejxOLxXj33Xex2WwsX76ciooKFZKz2WwMHDiQJ598ks7OTnK5HM3NzZx77rmEw2HcbjehUAin00kgEOhFotWzV6QtBDrBVgiJLpeLUChENBqlurqagQMH8rOf/YyFCxfS2dmJ0+lk3LhxdHR0UFBQQCgUAlA7t6KiImKxGLW1tSQSCVKpFD6fj+985zvMnTuXTCZDTU0NXV1dlJeXq4VEVL6z2Sy//OUv+eEPf8irr76qFmidU1RdXc0tt9zCf/zHfyiCtoTkEomE4qo4HA7a2tqwWq293OtCUD8WDCE9nAWfzAiUMKdw0vQq532FyowLiBgqIngofUH6g07GlvNJexsNob6y8yTcIwaoHCuVSh3UMKXO/+ru7mbTpk08//zz3HnnnTz22GPY7XZGjx7NhAkTiMVitLW1kc1mGT58uLo+8QTLuNBDZkYPm9VqVZ9/8cUXeeeddzjhhBMYOHCgmkM2btzIddddx44dO1i8eLHi8wwfPpwNGzbQ2dnJiSeeiNls5stf/jK1tbX86Ec/YtasWQwdOhSv16s8UMYQmRjD0ofFUEilUqTTaT788EO++93vsnz5cmw2Gzt27KC4uJhgMMgpp5yC1+vl5ZdfJhQKkcvlWLVqFfPnz+f//u//eP3111mzZo16Zg0NDaRSKeWVEVFNIZ1Dj/EcDAaZMGECa9euJZ1OU1paitlsVmMwHo+rjcqWLVt46KGHuOqqq/i3f/s3rrrqKlpaWvjXf/1Xvv3tb3PnnXeqNpbzCtFal4jI49hB3hg6SqAvBOLyl91fOp1WC4qeeg27jQd9ZyiZDftKwNXTkbPZLMXFxYqADOByuQiHwzz22GOYTCbOPvts5s2bp3aF3d3dqnDmpk2b2LhxI06nk3A4TCQSIZPJ4PF41O69oaFBcW0AFfYwEl71kInOa/L7/dhsNj7++GMcDgezZs3iT3/6E4FAgEceeYSJEydSU1NDNBolEAiQSCQUL2TdunWMGzeOyspKHA4HHo+Huro6zj//fB544AG6urp47bXXGD9+PIFAQC2K2WwWr9dLLpdj1KhRfPnLX+aFF15g5syZJJNJEokEVquVYDBIS0sLEydO5Mknn6SpqYklS5ZwwQUXkEqlFFE7kUgQDocVAVWI8WIUSnsd7dANDJ28q/PgAJUqLwuxfF6OYTymHl6RPiaLu3DlAEXGNhoGQmDtqw11z4l4L3TvlXizDkaoUvcKCb/E4XAwfPhwzjzzTCZPnszEiROVPMDChQuZPHkyDoeDDRs2fMLLqxfx1d+T32IoSlvs2LGDE044gXPOOYeOjg527NihjvPuu++yYsUKvvWtb1FeXo7P56OpqYkVK1YQDAZJJpMMGjQIr9dLUVGRUu/u7u4mEAgQCoXUPGM2m9U80peXVzY1DocDq9VKYWEhU6dOJRgMsnDhQmprayksLCSdTlNUVMTUqVOpqanhH//4B9lslpNPPpnp06dz2mmnMWnSJK677jpKS0tZs2aNKvWyZMkSTjvtNOx2uyJ6JxIJ7r//fp599lncbjdDhw4lnU7z/vvvYzabicViag6VLM/NmzczefJkrrzySrZs2cJ1111HW1sbyWSS9evXs2vXLioqKmhtbcXhcCi+mtvtVnOVnrafx7GB/NM6CqB7Z8TDA6hJzWq1Kn6EGD3yHfH+yO5R/tZ/7wm6VoZMaBaLhVgspv4Oh8PU1NRw3333kcvlVO0m+b5whC666CIef/xxFi5cyIUXXkh5eTmDBg0iGAyqcICcQxYG4SmIDo1+TTqZE3oW1EQioa41EAiQTqeVGOWLL75IWVkZhYWF7NixQ2WZ6cbWc889xze+8Q3cbjfxeFxl2DQ0NPDAAw/w5ptv8vrrr3PGGWco3oCEFSQl+G9/+xtnnXUWw4YN44knnlALt9lsxufz4XA4cLvd/Pu//zurV69mwYIFVFVVYbPZ6OzsxOfz4XK5lKdIdrN6Cq9ct56iqz9PMVQPFPrCqhsH8pp+bnldh/6M5DPynXQ6rfg7xvR5vTCrHEeI10aDXwqsynf13xKG0e9DIMRW/brlnBIe1j1UOnfvYBmiRg0p8RykUimKi4uVB7ezs1MZY2eddRYjR47sFTISKQr9HowGn8wVOuevpqaGwYMHY7fbOf3003nkkUfI5XK88cYbFBcXc/LJJ2Oz2Rg6dCjQszF6/vnn1WZg8eLFdHV18Ze//IUPPviARYsW8frrr/Pqq6/y61//mrq6OmUM6EaY0cCV18UDM378eCorK/nggw9Yvnw5V1xxBd3d3RQXF7Nz507MZjNnnHEGX/rSlxQ9IBAI0N3dTWFhIS0tLcybN4+ZM2dSUlLCxIkTmT59Oueee64K20kf+N73vsc3v/lNlfY+adIk6urqeOutt3A6nVRUVKgQ37Jly5gzZw4dHR2MHTuWFStWcP311xMIBDCZTIwaNYoXX3yRSCSiKgAAqjaeHg4+VhIg8uhB3hg6whCyo06alslTDKBIJKLSwyVbS08DFm6JTuSDfctmEKNEP58YZSKQ5/F4VD2odDqtUs4bGxvVAhgMBpk8eTLvvfeeSj13Op10dXWpNPKCggIsFgt1dXVAz8S7a9cu/vrXv9LR0QH0pPfefffdrFy5UhlLOv/A6XQqDpXucbrwwgv56le/ymWXXUYikaC0tJS6ujpMJhORSASbzcbcuXO59dZbGTBgAGvWrMHlcqlsvMrKSsaOHcvFF1/M6NGjSSaT+P1+NclJWy9atEhJCVx//fUsX76cZ599tpcGkoQ2zznnHM4++2xOP/10AJXyLxpHcuyOjg4VMnzqqadYu3YtZrOZeDzO8uXLue+++3pl1eRyu8uuHCjEQ6IbF9If5H+5f0EkElH6TRKGFCPGZrOpqvXiNRAjTwwTuTeTqadgaigUUt5M6c8yJuTYsrhJm8ViMQCl0aQXdwV6eVLFuNfvS0IbErbUhTX747B9GojBIiFsPetIDEch/W/atIkLLrgAq9VKW1sbl19+OR988IFKA/f5fKTTaR5++GHeeecdtSkQI0l/LhaLRRkPdrtdtcfVV1/Nr371K5qamrjuuuvUnCPt7vP5uO2227DZbDgcDqZPn86cOXOoqalh9OjRbNq0iZEjR/KnP/2J66+/Hr/fTyaTYevWrTz88MNs3LhR9Zeuri5ltEu/0gUbbTYbJ5xwAl6vl46Ojl5yCfLs5TnLPBWPx1m1ahULFy7kmWee4Z577mHNmjW8//77/PnPf+b111+nublZjQ9pY0lukLntsssu47TTTlOaThJ6l/kqk8nQ1dXFrl27OP744xWp22q1ctFFF/Fv//ZvvQxdp9OpPIrSB/OeoWMLRz8p4TMOPRwAu2Pr3d3dahCLpo54DyRWD7tJxrA7ZKAfZ2/ZMCZTb9XV1tZWRRo2m3t0eJ577jluuukmotEoCxcuZOrUqVitVqVZ8utf/xq/38+WLVv46U9/ypQpU1i8eDFf/OIXcTgcXHTRRfz5z3/miiuu4IUXXuDtt9/mmmuuAXoMpH/84x9KV+njjz/mH//4B4lEgmHDhuH1epXwoS6OtnLlSiZOnMj/Z++9w6Mus/bxe2aSKclkJmVSSAid0KUqIC4WFJViASyvrGvFgrw2fHV91RW91l33Ul91FXFlFde2ylpgVwWkq/RegiAgJYVkJpmZTE0ymZnfH/neh2c+O4FQXMAf57pyESYz83k+z+cp57nPfe5jsVhQWVmJRx55BE888QRcLhcee+wxfPjhh1i6dCnS09Nx+eWXY8qUKZg+fToee+wxpKSk4MUXX0SvXr0SkLCXXnoJU6dOxT333IMXX3xRCNQdOnTARRddhOLiYjQ0NODee+/Ff/3Xf2HHjh34v//7PwDAbbfdhnfeeUcW4b179+Ltt9/Go48+ijFjxuCNN97A7373O3i9XqSlpeHCCy9Ex44dYbfbUVJSIo5d//79MX/+fEQiEVitVtTV1eHhhx9Gx44dMXbs2ITw2ckgWKup7Ez7VlO/6XirJ32GBoDDWV5qSJa/q/wWWjQaFVkBajARKTxw4ADat2+PUCiE9PT0hCQBiu5xU+LmlpKSArvdLun7dDaILAUCAdhsNnEIuPHzfo1GI9xuNwKBANq1ayeOm8pDOhEjOsU+IGeKZOjq6mrEYjEMHjxYDjEABDXq2bMnjEYjTCYTQqEQLBYLxo0bh+XLl+Ojjz7CpZdeKoRhiobSAaOYI1Wfg8Eg9u7di8zMTPh8PixfvhxDhw4VziH1uyjQSH2wxsZGVFZWYvTo0Vi/fj28Xi/MZjPat28vfdSjRw90794df/jDH9ClSxdcfvnlcghiqNlkMsn8DYfDcLlckj27fv16WK1WQcwMBgPcbjeysrIQi8Xg8Xjw/vvvw2q14qGHHpKQGwA4nU54vV488MAD8v1+vx8pKSnIysrChx9+KOVUfD6fzCGPxyPZqXl5eYjH45gwYQIOHjwIv98Pp9OJqVOnIhQKweVyiZPmcDhEaoD3x7R8OnpnCdRnnunq6+tP+Ik9//zz+PTTT7F161ZZhNRTmjooTsYCcyaaFvpn/2gzppgxQbXjWCyWIE7IjTstLQ1erxcWi0WKXKok6KMt5mwHv0c9SXEz5HXUIrDcwLxeryxeJCfabDZBrLxerywwLpcLeXl5kn2mlgJgNgaLaDocDixYsABt27ZFv3795H6oKE39kzZt2sgmTnVZtWQABezy8/OF52Cz2eSkqPZ/OBxGbW0tOnTogKamJtTU1KCgoCBBXZaaQfF4XEKIhMLJNSAZW+XRcAM2Go2orKyEw+GQzT0YDAr8TsHKxsZGQRFI2v773/+OsWPHQq/Xi9PIU2prT58tjT+tqegkeQ+8Bu9dJcRTiI7OCZEO9ZrAv5fHIMFdzZrTZiCpGxsPAGpIORwOy9xQQ8iqQ8P5RXSJasUAhNzP8U7RweNJp29N/6p9sGLFCsyaNQvPPvsstm7dit27dyccYKqrq5GWloatW7fijjvuEC4MkVifz4ff/va3+Otf/yrzixw0om/MTPT5fNi4cSN2796Nyy+/HB07dkQsFsPcuXOxadMmhMNhDBgwQFDVVatWIRaLoaKiAqNGjcKCBQswbNgwcVS/+uorlJeXY+DAgRg4cGACb2bt2rUoLS3FxIkTkZGRIWsI1wU6g99++y2CwSBGjx6NYDCIgwcPYt26dZg7dy7atm2LgoICLFy4EBdccAGmTZsGvV6PtWvXomfPnrDZbFixYgUqKipgNpsRDocxe/ZsjBkzRrIDb7rpJhgMBlx33XV47rnn0KVLFzz88MN45ZVX0NDQgE8//RSRSAR+vx+TJk0S1DItLQ1lZWX4/LmT3CoAACAASURBVPPPMWHCBKSlpWHbtm1YuXIlOnXqhOuvvx7hcBiNjY2iAUfnnOuFWnePY5JI2KkKnR1pfP6c+7N6XVWLiqFMhr+Pdt1nn30Ws2fPxsaNG382J/OsM/QfsiMNRjUTgxuDChfPmTMHF198MdLS0uQEAhyuk0OCsHbDSZZRo7aH7VC1MkgopIK0Onm5yVOPKBAISCgpPT0dbrcb2dnZCaffqqoq5OXlIRQKCYpQXl6Otm3biuKr0+lEXl4eotEodu/eDb1ej5KSEtTX18PtdqOwsFDCiISh6UTxmgBkkbLb7QnlP5xOJ7KzsxM2WLfbLRIF5LSQN6BmNpEbEAwGYTKZ4PP5pHQCQxApKSmorKxEYWGhOIVsCwnc6kmWXBU++5SUFIRCIVHU9ng8EpLcvHkzunXrhnA4LGn6qtN8ouNPRQWj0ahwsqiSTFRIr9eLyrZer8eiRYvQvXt35OXlJXCCVH0Vjj+V+1ZdXY28vDwRSGxqahLyKUu96HTN6syFhYWorq6W2maRSAShUEjKlnDe0Dkmp4zjjPfscrlgt9vlJM8yD+QuUT+GP0S0jiXMcaT+VdP3mZHI6wAQRCgQCODQoUOw2WwIBoOw2Wyorq5GcXEx9Hq9yDKood9QKCRzzmQyyZyKxZpLzOzevRterxclJSVSvocbNwBBxsLhMNq0aQO9Xi9hpwsuuADl5eW44IILAECQw9raWlRUVCAlJQUdO3aU58iDyI8//ogePXpI6BQ4LKngdDqRn58Pj8cjyRo0Snzs27cP6enpCAQC6Ny5syjX07lrampCWVkZcnNzsX//frRr105kQPbu3Yt27drJ8+WhTc1q5DjatGkTRowYAeAwgsfxunPnTvTq1Uuey4YNGzBs2DAZqxzrakavuo5zPKhz4KwzdNYZOusM4ciDUSWs8sTP1ywWCy666CIsW7YM0WgU06ZNQ4cOHRJO4Vu2bMF9992HoqKiBP2V1iBDRD54gqER2m5qapIsiWAwKBslFwGDwYBwOCzERgDioHDTAZq5HtzsgcOZa4FAALm5uQiHwyIhwAVddeaCwaBoEun1+oQTfiAQgF6vR1pamjgJWkdQ3aSdTidycnIS+FoqQT0tLU2cKToJXFiJzLD/mIatbm5sLzPYIpGIpOfz2kDz5kKkjY5YTU2NoEVsGx0Fi8VyxGKkR7LWIkOqhUIh1NbWor6+XsIaI0aMQFNTE6ZPn44xY8YgJycHmZmZ/+bwqaYN51E8kP2tCtaFw2Ho9XohrRNxMBqNEibS6/UJDg0AVFdXi8Mbj8dRU1MDg8GAtLQ0Qar8fr84r8FgUMJPqmPKBZsbWGtRotb0rzqWYrEYgsGghLYYauH4VkUlVXSNa4MaQuRcYHs53sxmcwJfiAgkDzuc9xxTRFnMZrNweFTlcPa7WrqHzjNwmCOmEtHVeao6HG63G+np6eJIqzW96CyqY51oH+cRnxe5SeSfZWdno7a2VhBap9MJm80mn+HBC4A4VmqJHhUFVjWr1LGslQGh06M6RGedoX+/7unuDJ1leJ0GRkg/JaW5cCczQpgi2rVrV+zatQt1dXXo0KEDxo8fj9tuuw133HEHJk6cCLvdLoNMTWtujXFyqlkuPBlTd4VIBhdXkhkbGhpkg8rIyEAwGBQkhaETOlXc3Px+v3yfxWJBWlqaaBpxIW9qaoLb7ZbNkvA1T7sAxEEAILyTQCAg9akIX/M90WgUoVAIPp8Pubm5MBgMcDqdMBqNsFqtMBgMws+KxWLIyspKSJnna3p9cz024PApn23mcyQvwe12w+/3w+/3C/m1oKBAEACgebFgH8XjcQkjhkIh6TcqaxPNisVix4wMHcnohNPBjkQiqKurQ2VlJX788UccOHAAVVVVaGpqQm1trSxGVqsVmZmZEuKjqRllwOHNghvv/PnzYbFYYLFYsGzZMtjtdgm1ZGRkYOHChUhNTcWdd96JTz/9FGlpabj44osTNkaz2Yy9e/eK87B27Vo4HA706NFDxkFOTg4sFguWL1+OtLQ05Ofno7y8HGazGfn5+SgpKYFer8fUqVMTJBS4yZ0sAqwa+qQzE4/HEwrzkrvGTUp1zgGgqqpKJAUYImxsbJQSPXRyQqEQUlNTYbPZpBBqY2OjEM9ZKJX3R0FVs9ks9bd0Ol1CyBtodhzIFVJlCcxmM9LS0qSAalVVlXAeY7GYINZ0NMlnys7OlrA7kTO20efzwev1ynVJvqZzq+oIUd+LaxAAmUMGgwGFhYVIT0+XucoMU6/XK44QiwjzXrnGBQIBhEIh1NXVSdYfnSOTyZSQ2agehLh+ns0mO7PsLIH6FJvqOauhGYah5s+fj0AggIULF6J79+5Yt24d2rRpA4/Hgx07duD8889HVVWVnGLU8EFrHCKVQM3FWE0/5sLAzddgMKCqqgoFBQWysJF4ybBaQ0ODcI24eITDYTkJAhBSJInazEhjsVOentWTFoCEat8Wi0VgcDqQqmYMCbJsn1plvqqqCvn5+Qn37/V6JWymZuUREfL7/bBarbIhsG/oqLFAK1GO7OzsBK4EvysrK0vCZ2pBWW4Whw4dQps2bQA0bwwcFwz7kYyqogbHa2wfHQ06A3RQcnNz5ZRdX1+PzZs3w2g0YvPmzWjTpg1SUlJQVlaGe+65Rzg6HBc0lZBtNBpx9dVX46WXXsL+/ftxySWXwO12i/pyQ0MDxo4di6lTp+Lxxx+H3W7H999/j/PPPx9r1qzBeeedJ2Pj3XfflZRzo9GIjz76CNdddx127dqFAQMGoLGxEV6vFzt37kQ4HIbT6YTFYhGdmD179iAcDuOWW27BunXrMHjw4IRMpuPhDmmNfDEaURs6IlVVVRIG9vl8SE1NhcViQSgUkrljMBhQUFAgfciNnuOGqArw7yKSzPxkKJbhJr5XTdd3OBwJKCZRl/r6euTk5MgYJdmaByUeVujg0pqamhLC0CrX0WazISUlRbTKiIAydEY0Mh6PIyMjA2azWbh6VO6mE8gsTbXYKgDU1tbC4XAgGo1KaDAUCsFms0kYmG2qq6uTuevxeBAIBOBwOEQXigc1zhE+SzqPqmOkZi2etTPHzjpDp9gYZlEdADoNFosFN9xwA7766itMnjwZDQ0NOHToEK644gpUVFSgqqoKw4YNQ+fOnVFSUpJw+gSOzBlSr88fQuE82TDcqUK9Op0O+fn5Cboy/BtRKfVESyOxUzVusjzpEeGi46DVp1FLOdCJ4WlQ+90qgZFoipplxErdvEeeYtXP01FgcVyLxSJOEENsKqfGarUK+ZcnSapTc/Pj5gRAOB5aFe78/HwR2lRDi2yvKrx3osY0d/JMuKg3NDTA5/NJxk19fT0OHjyIYDAoui4lJSWIx+PYsWOHKPHyeanjBoD0Ae93woQJuPLKK6HXN2sz3X333di0aRNGjx6NWCwmWVQA4HK58Nvf/haffvopBg8ejHg8jqqqKhkvlZWV6NixI1JTU/Hggw9i1qxZ6Ny5swgFUmiQIbbMzEw52dvtdowbNw5bt27FkCFD5NlzTp6oqSE4AOIANDU1IRQKobCwUK6pjj+VhE4kic+c4SY6BioKwXAYn4c6vuncq6EsOiAqAZ0hyVgsJhXk6cCpis46nU74MwAkM4tZYKpTzJC+TqdL4NwREef6Q8eIWYKcZ0SFAEg4jVIMLNDMMDuRypycHITDYUHj+J00hmpisZiEK1NTUwUV5nNT0V6Vd6SGmdTxzz7SIkbJTJ1zR3oPv4/X47VO9DCkhvs5Blr6Xm07fmn2y7yrM8yodssFhzwNg8GA+vp6eDwerFy5Elu3bkVlZSW2bdsmG2pdXR1cLheqq6sTUunVjIbWGieBNtym/l/7GhcgOnNsAxcqho5a+tHpdEJcVb+Tn9VeN1l7WvpRHT11gqv/P9p3ABANILU/uejx/tV7Z/t5km6p/dy0+Hn2CTed1iqIn6iRAKvKMphMJmzduhUHDhzA73//eyxatAj19fXw+/0499xzYTab0bVrV3Tt2lWeIxdLlnSh00YHjt+dkpIip/N9+/ahoaEBDocDX331FRoaGrBjxw7k5+dLu4xGIy6++GKsWrUKZWVlCIVCKC8vx6BBgxCNRqVsislkwoUXXoiVK1eKDMWiRYtwxRVXADicLVZeXo6mpibs3bsX1dXV+Ne//iXZg8BhBWoiASdi6maj/qj8GjojqsOTbHyq84avkb+jjkF1I2vNPNF+J7lUdMg4lomEqg6e6pRzHSBSq3JF1NAacHhO8X18jWE3hglVB4yOEe+L1+SawXWHr3FtSeZEsP/Zx+rBT0V2+HkqxatE+5MxP1XHQqUFcFxo/6Zyfk4Gv0f7LNX/U1qDzriKgPE9vyQ76wydBkZYm4tPQUEBQqEQVq9ejS+++AIOhwN9+/ZFUVERIpEInE4ntm7dig0bNmD37t0CZSfL3jgWU50FIFEZO9nkS7b4qt/V2smqOh4AZGFW25Ls+4/k8Gjb0dLfW2vazzKk1Zp7SvZZdQNoyehkHOnnRI1cCtX54oZw6aWXon379hg0aBCGDx+OkSNHYsKECairq8OKFStgNBqlUjhrqT3zzDO46667JKxINJEn6fT0dEE2xowZg/Xr1ws/aebMmTCZTPjuu+/QpUsXRCIRSWHOzs7Ggw8+iKVLlyIjIwPz58/HoEGDpEo5ycVt2rTBlClTMHv2bBgMBuzZswfnnXceACA3Nxculwvt27dHPB5Hr1690LNnT5jNZowaNUr4Ynxuqj7SiVqyMUB0Rft6S59NNubV0HZLY+xY2wYk1ktMNv/5GT5Xym9wLKmOC43OiIowcKyRmKw6hXQK1I04JSUlQeeKpl2rVKQr2Rqlzl9ej06UNrRJh1y7+WsRkpOB0mi5dqqzzNdOxrxPZlqnlaiW1lGi/dIQorNhslNs5LFwEtbU1CAzMxPZ2dno06cPYrEYvvjiC2RkZODQoUOw2+2wWCzIz8/H8OHD0a5dO1RUVKCwsDBpSvPR0CHtBDzS+7STQZuhoBrf25rv1r5XnZBHmvjav58MDk1rrtFSu7WvH+v3q/ef7No/hzHEQB4Jw4pVVVXIycnBd999hwkTJsDr9WL9+vUYOHAgKisrMX78eBgMBuTl5aGkpARWqxUejweDBg1Cx44dRSpA5VlwgyHZ98orr8STTz6JLl264KGHHkI0GsXf/vY3SdmORCJCzt27dy9GjBiB9u3bw263o3fv3qivrxc9LhLxg8EgrrvuOinLcs4550gY1u12Iy8vDzU1NZJST55dfX29cJrUsPWJmnbsaJ9psjmV7POcD9yQtQeXk5ERdKQ5DhwmxqvhcDoaRHi0qJoamta2mcb3AIc3XiJWTF9Pdk9a50Qb8lGtpf5ieF9FXPi9zFgk/1B9rxp2P1mWzKFVw1ZaFIn9dDKuq/7L3/kMtAkRv1Q76wydYlMFCBsbG5Gbm4u6ujqBkIcOHSqTc8WKFSgpKcGyZcvQt29f5ObmorKyEn/+859RXFyM/Pz8hKyI1oTJ1Al4rM6H+h1H+v4TMa2DcLT3nWwHItmJktc5GXF79bMn+6TZGiOXhPdSX1+P9PR0FBYWYtGiRaIJEwwGMXv2bKSmpsLlcqF79+7Q6/UoLS1FOBwW4c5Ro0bB4/EkiHjqdLqE/5OQmp2djS+//BLZ2dl4+eWXMXHiRHz55ZcYPnw49Hq9hIpDoRAcDgfy8vJw++23Y/r06Vi6dKlkJarPhLyQRx99FO+99x4WL14sqt+ZmZlSyZyEYGZzUZCTG9zPdepVx412c1P/zt+1qIz288k2qeOZA8ner/3uIznr6gGGf1NDZS3NFW0/aDdmNeGCSJOK6PD7VSdGu+4dCVXh9flZVeaE3KNk8/Jkzc1kTqLah9ox8nOiQtpxpzp76jP8pXKHfll3cwZbPH643pTVaoXFYpHFpLCwELW1tfB6vejcuTP0ej0GDx6McePG4fzzz4dOp5PSFeQ9qCGz42mL+i/Q8kJyMq0lqL+l6xzLe0+2tcY5a2kR1m7gR/qOn9tUng81pWpra1FVVYWvvvoKe/bswZIlSxAMBnHhhRfio48+Qnl5OTp27Ijy8nJkZGQICpOWloZly5bhxRdfFGeGKItOd5ggy3t3OBy455570KlTJ6SmpiIvLw+vvfYaioqKpH1z587FqFGjcMUVV2D58uWYNGkS/vd//xc//vij8FiKioowY8YMjBo1CqNHj8b333+PgQMH4vHHHxfVc4ZXDh48iKysLHg8HiH1U4MmHA63itB6rKaOhWQhLSDRCVC5POp7WzqIJPs5FsS3taZVCVd1upKhNHQyotHov6ELRFfUtmrT77mWsd+04fNkDliy+9LybdTPqzIKbCNfI5LJe1bHxc/pLKt9pt6j2o8ny2FXw5JqP6mOj3Zt1dIafil2Fhk6xcYJSkVet9st2i1VVVVYsGABPB4PQqEQJk6cCL/fj5qaGmzbtk2KXcbjcVFIVmFrDuRTdU9A6xymZCfO1n72VJq6ELfGuWnJWgpP/CdMzQ6ipaenw2w245lnnoHNZkN9fT0CgQD69u2L/fv3Y+jQoVi0aBEOHjyIbdu24bXXXpN7+Omnn9ChQwcEg0FxMtQQiFo/z2KxYMaMGairq0NGRga6d+8uSA0RqvHjx2PUqFEizhmLxUSokn1E8cB7770XsVhMBD6p/8SNhKVESOJWy4hQaI/t1OsPCx+eDDsSiqhuRtqNR32/uiGrn+H7tA73sbSLv2s/m2xcqtIDdHhUQrP6XVqnLNm90rQhMjrQqoOofoeK6GhfJy9NRc+S3ae2/3gNHgx4fWpBHSnb6nhM+3y1815Fqk4GEt2SaftBdU7V//8SnSDaWWfoFBsHNlMzWVoiPT0dHTt2xDXXXIMLL7wQWVlZIlJ45ZVXSn0hokgUI2Mq97HUrWqpTS1Nupbg2mN1go7FTpWDdDRo+kTRstagXj+3qYU0fT6fjEX1NJ+Tk4M1a9Zg8uTJ0Ol0yMzMRO/evXHVVVcBgEgJ3HzzzTAajXA6neJUMdxALgkdotraWlHjJoLk8XgknTsUCkliAZ0S6sHQsaFyNzcN1rDj9wWDQQk5q+nqrHfGRR6AOFnA4Yyyk2VqSEe74akZRNyQVRRE3ZjU17QowfFkGGnXiGRhG/VvRBDVLC3toYt6PkAzJy1Z2IptpuQC9cn43Dhe1P5RESk1e04N27BvtaiTNuSjokB81tz4KdZK4Ulyl7TyET9X2Ip9o9MdVgxXs/1oJ8M5SeYQJvt+Et2ZUXe6H1SPx365bt4ZZqr3TTg0FouhsLAQvXr1Ell8q9WKyy67DO3atUPbtm3hcDgwfPhwIagyVt9aUxfnlk4l/Jcnep7Y1L+pxE717zRmRajkRACik6JuvFyQtP1D2FabdZLsXpKlfVIXqKX7TPY5VSeF7W3p88nE1vhePtOWrqttg3oNbiy8d+13n6hRIiAej4t4XTQalRpZ3JT69+8vROO8vDy0adMmoZQKa71RpFKnSyxVwtM6F1lqvlBLiU6WWlXeZDLB7/fLRsfv5bMmp4OZYDwM8DoZGRkJ1wQgmjU89VPTi47QyQ4DsL1qO7iJqxsyUa1AIIBAICBzIFk4iArUgUBANk11bKjzR5UI4Bhtaeyom5x2jut0OlRUVMDn88Hv98t3MfxJq6mpgdPphNvtTpAr4O9afo9erxf16Xnz5mHHjh1wuVwJYRs6BF6vV4jzzKDls1LJzXS4VRRLO9/o9PAwwHsPhULYvn27pJXr9Xq4XC7s3LlTnCqOsWQ6QsciyaCuDyra1dTUBI/Hg+rqang8HtFkIkql9mOyZ9natUEdl6qzyXukeTwerFq1Spw03jfbol2XzkThybPO0Glg2tMYF0v1FMi/0aipoZ4ajidUo00BV09/HOBOpxMApAQH28sN3ufzQa/Xy8SIRCLi7JCHoVZAJ1GVCroejwd6fbPOEq+tFmXkQs/74qLAchlsI1/jAkYnoqGhQcTX1D7SbhJcoFmOAoCIw/HaVNnmAsr2MDOJnwGaFXB1uuaimuQdsMyAWqyVp2GGo/T6ZsVqrabKzwWRq9+tHX8kO9NpYNkInU4nY4/cCt6/iuRQ94XojPaH96fqTqmv6fX6BH0btk+tS6ZtdzI9npZ+/hPGki68L6D5mW/atAmbNm0SR2j9+vWYM2cOjEYj3n77bRFVVPuDc6m0tBSPPfYYsrOz8dVXX2HhwoUJ45nlaWpqagRl4xzgZqceTugYNjU1Yd68eZgxYwbef/99zJgxAy+//DJuueUWbN++HZmZmXjrrbdEpJClT9Sx6XA4MH78eNGaohOvZhOmpKRg3759MrdZXJlh1j/+8Y+oqKiQbEE6gD/99BMWLVokgoxUw66trQVwWFU7FmuuMfj1119j2rRpeP311/HBBx9g+vTpePfddzFnzhy8+eabmDJlSkKNNmaQffjhh9JvDQ0N2LVrF8rLy6UEis/nk3UmEonITzx+uJTK0QQXVeNYJRKUmpoKq9WKrKwsvPTSS1JShPbDDz/Imqp9lkDrkWWumarWGfsvHo9L5mVGRgai0Sh++OEHVFdXC9pXXV0tfc/28UB+MnS6/pN2Nkx2GlmyuH9L4SGdTndEBKi1YSWepLSwPHC4oj1LQ7z00kt47rnnEA6H8eijj2LcuHEYMGCAhB9uuOEGLF68WCbP+PHj8eqrr4oScygUgt/vx1//+lc8/fTTSE1NxQcffID6+npceOGFKCgokBMdS1uo/cA0W5fLBZPJhMzMTDQ2NuKNN97AU089BY/HA4fDAZ/Ph6uvvhofffQRmpqaEA6HsWLFCowZMwYA8PLLL+PBBx+UQpCsT8STmd1ux4YNG2AwGDB37lzcfvvtiEajePTRR/GHP/wBN910k2RW+f1+mEwmZGVloampCf/85z9xxRVXIB6PSwjo8ccfx/Tp0zFnzhyMHj0ahw4dQteuXeU0vGfPHkSjUZSUlCRoerAvqKCrhht+Loie/c3vVkNFLWUvqXo0ABJqprW2jckck5Z4KEca+8eyCfynjMrPFELlIaBPnz74/e9/D6vVCp1Oh9WrV+PXv/61ZLlVVlbC4XBI8VSiETqdDmVlZXjqqadQXV0tIaWUlBT4fD44nU507twZVqtVVJOp3gwc7lf+yyKoQPPzvuSSS7B3716kp6fDYrGgtLQUjzzyCACgtLRUEBmicRyzRAFnzpyJpUuXYv78+SguLhYRRZYZ4sHgpZdeEqmGjIwMmEwmuFwuvP322/jVr36FefPmoVevXhgwYAB0Op0IgZpMJixYsABlZWXo0KEDfD4fAoEAysrKkJWVhfbt22P48OFSFuiKK67AsGHD/u3wkZKSgnHjxsFms8naYjab8fHHH2P8+PFYunSpIJCff/45rrvuOixYsAAbNmzA5ZdfjqFDhyYUe+WBiiiUWnC7JWPIkbZ3715s2bJF6sBlZmaiXbt2eO2118SZTE9Ph8lkgs1mk1prXLuOlR7B8i7AYRTcbrejpqYGq1evRm1tLerq6uBwOOB0OrF9+3ZYrVakpaXh4MGDKC4uRlFRES644IJ/E6GkU3im2Fln6DS34120W/s57YmCr6mnZ6fTiddeew0GgwH79u1Dfn4+3nnnHQwZMkQ4HE6nE5999hmuv/56TJ8+HZmZmXjyySfxxz/+EY8//jiA5kXo7rvvRmZmJlwul0y6v//97ygqKhK0SafTiSMUj8elFAYXJpbSqKurg16vx5133il8lwkTJqC4uBh33XUXXnrpJUydOhU2mw2jR4/G3Llz8c033+C2226TWmkzZ87E7bffjvnz52PDhg2YPHkyNm/ejP3796Ndu3aYOHEidDodJk6ciIceegjxeBwzZsyAzWbDq6++CpPJBLfbjUgkgquuugqff/45xo4di2AwiFAohGAwiLfffhtvvfUWRowYIcKAGzduxAUXXIC9e/cK8f3gwYNo166dlDXw+XyCsjDN/FRYMnKllsxJZ41jR30PP9vSdya7nvZQACQWFdaioKc7h4H18YBmJ4R18G655RZEo1GsX78e69atg9VqRXZ2NlwuF5YuXYqqqirs3r0bL7/8stTeq6iowLZt2zB+/HjEYs3lew4ePCgb4htvvIFhw4Zh3LhxiMVicLlcklHH6xNV0WZQ+f1++Hw+vPXWWxg+fDhsNhtef/119O3bF99//73wtDZt2gSv14thw4YhPT1dkLiZM2finHPOQWZmJoYPH4558+Zh5MiRSEtLE5QRaH5elZWVcrjiwWDJkiV45ZVX8O6772L48OHo2rVrAgKUmZmJjh07YvXq1Rg+fDhycnJkznXq1AmzZs2ScG9DQwPcbjcWL16M7du3Ix6Pi+o0ydDxeBwejwfZ2dkSgvr666/x5z//WXhpP/30E4xGozhURUVFyM3NBZBIalcV11vrkNARoSPZq1cv9O7dGxUVFfj888/R0NCAnJwcVFdXo6mpCd27d8evfvUrGAyGhDpwqqlhzaO1g22maCn1wXJycnDJJZfAYDBg3rx5Uv+P6vErV67E7373O2RnZwvSp5Yg0o6rM8HOOkNnmGlJyie6GSQjzanEzFgshpqaGrzyyiv4+uuvYbVaEQwGMWHCBCxbtgwzZ87ElClTkJeXB4/HA5vNBq/XC4fDgRtvvBHvvPOOLDJbt27FggUL4PV65bp5eXm4//77ZbNguIzQO7Pk1LYGg0HodDrhnNTX10tJhuLiYgDNBVFzc3MlxdtisaCxsRF2ux12ux319fUoLy/HJZdcAr1ej4qKChiNRuTk5KBHjx6wWq1oaGhAU1MTbrrpJoTDYaxcuRJjx47FwoUL8ac//QmpqakIBALIzs5GJBLBoEGDsHDhQqxatQpDhgyB2+3G/Pnz8eSTTwpxmPWP2rVrB5fLhUgkIuUo8vPzhQej0+lgsVhOy8VEHTNap0jl5hxpz4iFOQAAIABJREFUIW6JhJrsJJns+9QQ2ZGspfnxn3Ki1PpbQHPo1Gg0SpinS5cumDFjhpyiJ0+ejKamJnz55Zd46qmnhKhMvSWz2Ywvv/xSyvQYjUZBjg4cOIDPP/8c06ZNg8ViEWSpsLBQuDEsKqwNYwKHlZZNJhMaGhokXGs2m5GdnY0333wTTz75JHJyclBWVgagGaUgivXjjz+ie/fuGDp0KBoaGtChQwfU1tbif/7nfzB58mT0798/oW/Ky8vx7bffSqHZwsJCnHvuuXA6nVi4cCF+85vfSDg6Ho9j+vTpmDx5MhobG7Fy5Ur07dsXkUgEmZmZUn6lU6dOEsJKTU1F9+7dkZ2djUsvvVSQbtYEXLVqFd555x0pgFxWVobdu3ejoKAA8Xgc1dXVMidHjRqFH374ATpdc0HbnTt3oqioSMKOXLN4EFAz2o5mataiy+WCw+GQZ3DHHXeIdty8efMkhGYymaTyALl6qhRDa50x7cFXTTIgpeGnn37CJZdcgn79+smB5J133kF2dnYC543oHXBYQuIsMnTWjtvUrBNasgnV0olb/Z4j/V39Hu0pXI0fh0Ih7Ny5E1lZWejVqxfS09PhdDrhcDjQp08fLFiwAA888ACA5vDIzp07pRL2p59+KqUPAGDRokWYMGGCnPJ4GgGaeSYMH9BpMJvNkvHDcFd9fb2ccpmxlJaWhu+//x6vv/467r77bgDNi/QHH3wgIn8AxHlyOp2w2+1o27attI0ClgCQlZUFo9GIuro6ZGdno76+HqNGjcJ///d/o6KiAn379pUTEZ1DojfPPfccPvnkE/Tu3Rs5OTnwer1CfFfDJRT/s9lsMBgMUiyV4Tr2Cd/fUojq57BjcRS0ztCxOBfJQn3JnJYjoUutGd/H8vrJNoa8eL2cnBz5fzgcxrZt25CTkyPIyoIFC4RrsXPnTixevBg2mw133HEH0tLSsGnTJuh0OnTq1Ek28cbGRkGGHnroIdTX10Ona9Yn41rC6vbAYdVlyg6o9fCi0SjcbjfGjRuHQYMGyYbOA0XPnj2xYcMGGI1GSerYs2cPnE4nUlNTsXbtWuGRkO80YcIELF++HC+88AIeffRRdOvWDSaTCWPHjsW+ffuQkpKCyspKFBQUoGvXrnj66afx7LPPIhgMirMViURwzjnn4P3330ddXR22bNmCmTNnYvPmzWjXrh3MZrOgqSo6c+DAAfj9fixevBhVVVXCDaJzWFxcDLvdjrq6OuTm5mLLli3IzMzETz/9hJqaGhw8eBCzZ8/GnXfeKUhvOBwGAMlk1Drrx6pOrWbVEfWuqamB2+3G119/DZfLheLiYixZsgRjx44Vjk96err0TzLBydbMD64rqnNcW1sriQxEoLZt24Zvv/0WsVgM2dnZyM7OFo5nRkYGYrEY6urqkJmZKePrTLOzztBpalzEtOjPyV7E1QlD716NO6enp6OxsRFlZWXIzs6Gz+dDbm6uEGrz8/NhMBhQVVWFgoICnH/++RgyZAh0Oh3Gjx+PSZMmiaR9NBpF7969YTAYZBLz/ogMcQFkexh7B5qzjlj5OhwOw+FwSDt79eqFF154Affccw+2b9+OWbNm4f7778crr7wCs9ksi5/NZkNmZiaMRiMaGxtRU1ODwsJCEaxkMU+v14ucnBxEIhGYzWZkZWXh7rvvxlNPPYXZs2cjGo1KOIv3kpqaiv79+2PEiBGYNm0aPvroI0yYMAGzZ8+GXq9HXV0d7HZ7wim/rq4OWVlZktJOh4l1vUisTktL+1l5QqqpY069ZjInqaWwWbKxSztWp04bejhV+lnHYzx5M3vJYrGI8GQ8Hsenn36KgQMH4rrrrsMnn3yCtm3bIi0tDbW1tXA4HLj55puRk5MjB4SDBw8KFw8AqqqqUFNTA6PRiKFDh8JgMIiats/ng91uh9PplHmq3fj4nMhNM5lM+Oc//wm/34+1a9eiqakJkUgEq1evRmpqKqqrq+WzRqMRNTU1iMfj6NmzJ/R6PYYPH44tW7ZgwoQJAA6Pg3PPPRcPPvigvLZlyxa0b98e4XAYY8eOxbZt24RA7HK5kJOTg7q6Orz33nu47777YDAY0L9/f1x88cXYunUrhgwZgiFDhsDj8eCTTz5BSkqKkLk9Ho8gNkajEX379kWfPn2E4Ev+FEnPbrcbDocDADBy5Ejs3LkTHTp0QL9+/QAAc+bMQVpaGjp06ID6+nrs2LEDF110kaxryWQY6GS2hjOk8t8aGxvxxBNPoEuXLojFYqivrxeqwqBBg7Bv3z7s2LEDJpMJ48aNE0RcFWhUuZ+tmSeMAPj9fimgbDAYsGTJEuzcuRMejwfhcBhZWVmi1zVo0CDMmjULn3/+OZ577jl0794dNpstIdGBbThT7KwzdJpZMq7E8aA/x7NZqAJfPDEYDAb06tULer0eu3btQrdu3STDYseOHTjvvPPQ1NSEvLw8AMDWrVvxww8/oFu3bvKd0WgUtbW16Nu3L37/+99j0qRJUp16x44dspBy02cGWWNjIxwOhzge6enpoiPDEzczxhiKa2hoQO/evTF8+HDceuuteP7552E2m2GxWCQlmBuR0WhEfn4+IpGItNNqtaKxsRHZ2dmyGAHNWXG7du3CH//4Rzz99NOYNWuWEKSrqqokPTwjIwMvvvgivvrqK5SWlmL8+PHo0qULNm/eLKERn8+H4uJiyRwLh8PSDm6YOt1hdVwKAmqdgJ9TBK2lMaVd3LSvaU/JrRmbR0JBW1pUzxRnSO0PhmqNRiMOHDiABQsWoHfv3hg7diz8fj8ikQi6du2K7du3o0ePHqiurhbkZdiwYTKviKDGYjGsWbMGoVAIgwcPRmFhoThdRqMRVqsVgUAAeXl5iEajqK+vR0ZGhmzADNky+ycejyMQCMBut+NXv/oVdu7ciYKCAoTDYaxevRppaWlYs2YNvv32W/j9fnTv3h12ux0OhwOxWAwzZ86E3W5HbW0t1q1bh0gkgnA4DL/fjxtuuEHCv3QOe/bsiXXr1mHBggXYs2cPDAYDrr/+erz66quYOXMmioqKkJ6eLmEorgXLli0TBfFzzz0XLpcLaWlpcoiz2WzSB/v27UNFRQW2bt0qhxem8vv9fng8HnTq1Ak33HAD0tLSJAzv9/thsVgQDAYxYMAAxGIxrFixAgaDAatWrcLAgQOFvBwKhYSDxHAVw+JHM/a7Gq7au3cvXnjhBaxevRo6nQ4+n08K4Z533nnYtm0b/H4/8vLy5PCaTBOrtWsDHSki57TGxkYUFxfjlltukQw+EvaNRiOuuOIKLFq0CH379hUyvZrocSY5QsBZZ+iUm/ZkpoVeaZzc6meAw04AP0Pom1otR5sQ6qbC0BgnJ7+rT58+uOWWW/Dqq6/i2WefhcPhwD/+8Q/MmjULbrcbwGHo3Wg0IisrC6FQSE5g0WgU+fn5GDlyJF5//XVMnToVr7/+urw+bdo0TJs2Te6LVdEjkQiuvfZa4VyosXU6aiysSYVYnlaXLl2KkpISCTV5PB7k5uYmpKMSjWJKrBoS4OkmLS0NpaWlmDt3Lh599FGEw2EcOnQIzz77LCZNmoT8/HwUFBQI8hWJRDBhwgR07doV7733HkwmE3bt2oU+ffpI+1NTU+HxeOTfdu3aIRqNYsGCBcjKysL5558vC8qaNWuwe/duXHrppeJw8rkl01I6EWtN2KolwjPHmZZITdMuklqnn3/nM1BP1dwkmI1FR11FT9UTNn9Pdj9HCz//HKY6sZzHbdu2xYABAwQJpQL9119/jfT0dGzZsgXXXnst/H6/KNL36dMHer0eP/74IwoKCuD3+zFy5Eh8++23qKysxIABAyTcxsxFq9WKuro6fPzxx2jXrh2uvPJKaYu6nrA/0tPT4Xa7xfnX6XRwu93Iz8/HY489hnA4jJqaGvTq1QuDBw8WIc2GhgbEYjH07NkT55xzDsLhsEgzvPnmmwiHw0hLS5P7t9vtyMjIQCgUgs/ng9VqRX5+Prp37476+npce+21qKysRN++fSVk3tjYiGAwiGg0imeeeQZPPfUU9Ho92rZtiwMHDmDAgAGC8lDEEQCuv/562Gw2lJWVYc6cObjxxhtRV1eHzp07S5FiIkmqNpXRaEQwGMQ111yD4uJixONxzJkzB/feey8yMzMltK3qZLE/VRmPoxkFHTlnSCZfsWIF+vfvjw4dOsBms+Htt99Gz549hbDMtT8ajQoX7FhJ3PyMupbQQeZzJW9ozJgxKCkpwf79+7Fy5UpceeWVCAQCSE1NFQSRThHXzzPJITrzAnu/MOOmxoWciEcsFoPX65VQDhcubtQUKyQfAIDEkjmYW7tZahEm/l+NPz/xxBMYPHiwnEbWrl2LnTt3Ij09XYp33nrrrViyZAm6dOmCdevWCfHRaDTC7XbDbrfjo48+kpRfi8WCV199FZMnTwYAKcMQjUbx4YcfSpkHkihJHgQSM4teeuklTJkyBZMnT4bFYkFeXh5cLhdmzpwpRMMPPvgAN910E/70pz9h6tSpAA5ncnz99de48cYb8frrr+Ppp5+WNqekpOCZZ55Bv3798OKLLwoBe+LEiXjmmWfQpUsXbNmyRb7r+eefx69//WsUFRXh4YcfxsiRI/Hmm2/isccew/jx4/HBBx8gEomgqqoKJSUl0Ov16Ny5M+x2O3JzczFt2jScd9550Ol0cs/BYBA333wzSktL4fP5hE+ipkOfamtqahKuE9vExRE4vOAS4eOzq6urk9MkNy6mXgMQp4j6Vkwd50mW3DRVg4oCjXwPjRuEanwt2d9OpqmbEsuBkK8yc+ZMQY2CwSCuuuoqXHzxxSgqKsKAAQNw4YUXori4WBCSaDQKs9mMqqoq2O12hEIhEcckSup0OuHz+WR8k/z/zDPPAEDCM9KSfBk2KioqwuDBg5GWlobBgwfDarXCZDIJXzAeb0435/cRXVWzQE0mE6LRKA4dOoSePXsCaNYYIjq6ceNGOZAMHz4cbrcbKSkp+Mtf/oLc3Fzs2LFDnCeSu7/++mvccsst0Ov1GDNmDBYuXIj9+/djw4YNePfdd1FaWgq32w2z2YyDBw+iW7du4mwuWrQId911F6xWK4xGI9588005aHEMUAWbxPLGxkbs2bMHn3/+Ob788ktBwY1GozgBRJWPl86gOkJ07BlG37t3L5YtW4Z//vOf2LNnjzhalPKgrIL2eq1FhVTdK60qdywWg8VigcvlgtfrxTfffIO5c+di9+7dMoa5b6kyAmcieRoAdPX19Sfc4ueffx6ffvoptm7dKp2gEj5PxWnsdDMth0LtH7WYJTV27HZ7Aszq8XgSkBaVO0P0Q/29Ne0BIKcfVWperevD/zc1NcHr9aKgoEBqSak8GJ7EUlNT4XQ6UVhYCACyeDKTg4gVT3s8xatIQiwWw6JFiwA0x/D5Go3OIBeG1NTUhNBBIBAQ7RAiCYFAAPX19XA4HFJ2wel0wmQywW63o7KyEvn5+cIVouAhRdx0Op0oFNO4GOh0OlRVVSErK0vCXD6fT0qrAImlHpqamnDw4EF06NBB7plSA+x39n1ZWRk+/vhj3HvvvQmlIvisWrvoHWn8ncj81HKKVKg8Ho9LjTKOD5JutaaGMLSbs5olAzRnZLEEjcfjQVZWlpDYjUajoJTaBflECNet7Ydk/avKDeh0OgQCAWlnaWkpBgwYAL1ej5tvvhm9e/dGUVERdu3ahb59+yIUCqGiogKTJk2C1WqFXq+H2+3Gl19+iZtvvhmpqak4cOAAPvnkE3GY6DTedtttklG5YMEC5Obmom/fvgm6TWwz52Y83iwdcdlll2Hnzp3wer2oq6tDTU0N7HY7fvjhBxQVFWHgwIHYuHEj7r77buTk5ECv1+O1115Dbm6uhNt0Oh0yMjKwdOlS3H///SgpKUFqaipqamrwySef4NJLL0UkEsGrr76K6667TkRHq6urMWnSJGzcuBEpKSno168f0tPTMW/ePHTq1Am5ubnIysoSgrTb7UZWVhby8vKwZ88e9OrVC263G5s3b8bQoUOxdu1aPP7447j++utRWlqK4cOHS13HSCSCO+64Q0KYJpMJb731Fs4991z07t0bqampwtXatm0bKioqMHbsWBQUFCAWi8maw7Gjjm0V8WR2m/aAquqIEZV+4IEHMHPmTFRUVCA9PR2ZmZnwer3ShsrKSnTt2hWjR48WZE79tyWeXrLxybGpIqvRaBSBQAALFy5EZmYmhg4dipqaGkmGIbHbbrfj3XffxZtvvom8vDxZg7XXU//l9Vhmhwemo827Z599FrNnz8bGjRt/NifrrDP0H7KWBqP2dZ4IODH8fj/WrFmD0aNHy+avhouIptjtdnmdA1sNVSVrD5DoDPF1og6qiqg62TigSVgk14cbIKuVk8jJxYAqtGpIkErTFKOjeNzmzZvRrVs3yVYgqqDX66WUAvk8JpNJRMqsVmvCZuzxeGCxWESjRRVzpKYGAMkQYUaX2h88SQcCAYTDYdEY8Xq9om/ELBCq8mZnZwuXiCd/cqfUcBc3DuqimEwm1NXVQafTwWw2o7a2FikpKQLd6/V6efZaIcbjGX/qWACOfX7yWfKEbDQaUV1djYKCAgCJacNsb1lZGdLT05GdnS01wrRGpIjjkCrOFRUVaGxsRGZmpiAUHH/sf234J5lpUdATXZeO1L9qm+jEm81muN1uZGdny4n6m2++wRVXXCHtcTqdyMvLS9Ao4tz87rvvcN555wmCuW/fPkmFJ9+NYeFIJII9e/YgJycHhYWF0pfc/NRn1NTUhOrqahQWFspaVF5eDrvdLiKHfF5OpxNZWVlITU1FMBjEwoULMWzYMDgcDvlsNBrF1q1bMWjQoIS1hPpkkUgEhw4dgtVqhdfrRW1tLfr06ZMQAic6GI/HpfQLEXSGmplZpx40WKtRp9NhzZo1GDRoUIKERzweR2lpKdq3bw+bzSaIzI4dOzBkyBC5Nh1Mr9eLHTt2oKSkRHSJuMG3FGJWUdFkzhCAhPVKp9Nh4cKFuPTSS+X7uB75fD7U1dXB7XajpKREUvkZZlMFHJOh/S2NT7UN6kHi4MGDIkWirpsAUFFRgUOHDsFsNqN3795oaGiQkC6vo4aqzzpDZ50hsaMNRi6YPCHQUUpJScGzzz6LKVOmoKqqCkuWLJGNFQDcbjc6duyIkSNHJiwIRyPvtYQMqc4QHSuGKDiI1RM5ACFK2mw2uN1umEwmicPz9MF7UePJVH3lYsdNNRaLobKyEh3+n7osF99gMJggNsYJrC7mVMclmsBNJBQKQafT/RtyRoeO16bTx8XJYDCgvLwcbdu2lYWUDhYzLJgqbzAYhIAdiUQkK46hh/z8fGkb0LygtG3bFi6XC7m5uQljgBkq/C5yJlQdEC60Jzr+TmR+crzyROx0OvHGG28gLy9Pan65XC7JUGloaIDH48E111wjJHuOC5/Ph5SUFJjN5oTxq6J0QHMJgP/+7//GX/7yF0FLKioq0K5dOxkL6in1RO+xNXY0ZIiv0UnQ65uFFxlm5mGBbacjwdIvDEUSeeEGreWHqA6y6oQRmVT/noxbxbpy3LSYjm80GmXO8+BAsjDnRUvrDsnOdEzU4qNM2ecmzPZ4vV5ZX1jugWgQ0DzPmfrN+yNnkPdDMrnqEFgsloS1i68zLK06qUTAg8GgHPZ4wFSTOlpChtTncSRnSNtvDP9arVa5HtcmPhdyneLxuIQQ1XXwWMan2k6VswdAyOGqw8UDCscKeUUc1zQtd+h0d4bOEqhPA6PzwUXN5/NJZoPf70dOTg6qqqrgcDhw9913iwPAIpYM4XCh5eYCHD12rA1zAIkxb6bBA5AwBwBJsySaw7i3GhriBGMIQ5WpV6uG874DgYBkhXTo0AGxWExCQ3RsDAaDcKPYD2wD497acBJPwkajUVJVVbE61QlsbGyUvmdooG3btgAgDhNPP/y+pqYmqdVEoTbWI6NTycwTg8EgadNFRUWIRqOCNHFR1Ol0CU4ZHVEtgf504AypROdYLIbMzEwUFxdj7NixIsFAp7e2thZutxvLli0TfSVuQnp9cykEim0Ch4uNBoNByQSMRpuLxF511VVYtGgRLrroIhlnr732Gu677z4JX6hj+1QdwvhM1XIPDD1nZmbK+3go4EatDR9nZGTAZrPJ2qAt1cLwGTdqAHLNWKy5TpcaRlE3KW5aer1e2qRusnReWNpDdYIMhuYK86pmWH19vTgK0WhU7oeOEJ0fna6ZsK1u5rxfq9Uq/EjKUTD1m/dFNFJd/9iPnPPq4YfSGURhuTZybeB4Y9ifVet533TAAMg1WxpjrQnJquODvxPl5DNRnRzerxpRUB0w8nyONcNU5TuxX7nGWiwWQa7ZRqJlRIqo5UbnOR6PS8j753Jcfg476wydYuNCAEBUTLmx/vDDD9iyZQvee+89SfN+6KGHAEBOvhkZGairq5P6OKpj09rNUp20Ol2izhAXIDpszOjIysqCwWAQif2UlBQEg0HhiDAVNh6PC1LEdul0zVlaWm0hChhSU4fq08wAI9rDTDeGCLjA8/TEkx5PmjyB8NqEnAmNA5D3arWNWFOpqakJWVlZclLnJOcJje1hX+Xk5Ah0TIEyIlM5OTnC7/L5fLIhcOFWT716vR6HDh1CQUGBbCb/Sc2hYzH2YWNjIw4cOIDvvvsOO3bsQEFBgTjLJSUlOHTokHBKuNgTmlfRLoOhuUq5x+OB1+uF3+9HPB7Ha6+9hlGjRiE/Px9r165FTU0NLBYLSkpKhN/GzKWW0KGj2cnqW1ViQD0Vq8bxryIWDQ0Nwn3jhk8EkUkG2gMPicHA4Y1RdcRayu5Ts4konkeHSz0AsYByNBpNyIJT75FcQCKybCd5TLwfhvE5p5kNSoI9EVaSsmOxmMwTEodVjR81VEqeIn+nrhj7nyFCHr54EOLc1oZ1+TeLxSKoTCQS+bfwrrr28udopvJ0UlJShFOn1+vFcSMFgDpQNEojqKY6t2qbjmRqFjIdGbUfODbUearlKTGTluHNM9HOOkOn2DgZmFqrinQVFxejU6dO+Mc//oFu3bqhvLwcb7zxBgoLC1FdXS0VlKurq3HxxRdj5MiRCfWPWmPJJqzqRHGB48mJHj9TKtVQGDk7QDP3hgsyeUUApBI3EQBq7fj9fpjNZhEw5KJF6Bs4PCl5GiaHiG2gM8FJCxw+eRHB4GJCuXvtwkdCJNWl4/G4CDKy3Zz83My5QbANBw4cQHFxsbxXLZTJNGK2Vc0KoTOncsaIKvE5JDvhn2pTx0tjYyPS09NxzjnnoEePHhg3bpzcC+UNNmzYIBtbPN6sFWW32yULjPdnMBiQlZUlSt4MZ37xxRdSd4sOIv/GviZyqrWjbVAnm0vEeyLyy3FChXNqu9DZrq2thc1mE3QSOKz/RZX2aDQq/UeHRU2v5r2Tj6fyblibS03DVpFgIh5EKNUwlIrS8jkDkPkAQNBSNZOU/xLVIbdEPUTU1tYiJydHDnSshZWeno7a2lrhQKnt4AGJISg6Xnl5eRLet9vtks1K1JoEYa5lDQ0NCIVCCWF/Il08kHANYshaleRgW9iPan8eTXQRwL+FdOkY8tlS1ZlG5IbUA14rmSTL0Yxjk+ugGoakg6aGV/l3OlCcuzyMJuOhnSl21hk6DUxFcQwGg5xYsrKysHHjRimMOGzYMAwbNgzV1dX49ttv0bVrV/Tv31/gYfIMGH5ojYdOGB04vPA3NjbK6URVg1Zhe27uXOz5uvq7qlmkhj/UIon8frUv+K/ZbBYonv1DJ0R74ucmwDapWUnqSY2OkropaO+f96e2RZUrUOPvXOx5Mq2vr0f79u0FzWL7+Vx4MuYGpjpjABJQA35OJSSqMgyngyOkJXHzdN/Y2IgpU6bg/PPPlzDOZ599hvfeew/BYDCBO8VNW13Y1TTdSCQi4Rv23QsvvIDCwkLs27dPqqv/+te/lsOA2iY+CyBRqJK8ErUfOR9acqaOx7ROB6/BTT09PV04Z0QU1TalpaX9mxPAviBaEI1GE1Sk6QDxh+MHQFJnWg29sO9V3hwPHJw/agq96hCQO6L2s5qg0dTUJKVsLBaLOLBEk5nAEIs1Cxh6vV5J6yeKqt6DqpOjhoxURItOUSwWk/Cd1WoVDpDFYpFDEPtNzRzVotF0lOiAqXxH9d/WSJsQOaep6wDXKJV7xn5l4Wq1ffw+1Y62RvAZa40UBn43nXiurZxflIrgd7ENrRGcPN3szGvxL8xU6JaDXSVEbtu2DRdccAEuvfRS1NXV4ZVXXsGQIUNw6NAh9OrVC5999hnGjx+PUCiU4Jkfj1eung456FsD9dLxUDcZ9bvU/6vXaY3xtKNdtLXt1oYBtNdr6e98rSWUJVm7k5FxGS7kwsaFgSiP+j08YanPuSU71sXtP22qk6qeVDMyMlBTUyO14uLxOL766iukp6fLiZxIGDdK1RHixqs6SEy9HjRoECZOnCgo4vz582XTBBKJwyrRmIgDT7JAc7283/3ud3j//fdRUlIi8/FkOUItmXqvKi+PmUNEBbnJE6VUnU/ySOjwEC1QRViTcQK1z4yhJhp5dPwcN0PVweKmrTqfDCfx/5RLUDNceR06Eir3j8kDqnaOyitUkSq9PrGgM++VzpH6nWrolRwoHlzIseLYVR1LNXyo9pu6LpL4Tj6POl7pHB6LcW1Q1zz1dXXsqI6Sase6RrT0PTTtuqmOJ84t9bpnEk9ItbOii6eRka/DwncVFRVo06YNIpEI2rdvj4EDBwIA+vXrh1AoBIfDgd69e+Ovf/2rIBkqytHak4nWtBPvSD/qe9T7UBeElpyMZNCy9oecAu3nkn1fMserNX/n4tNaiDnZ96j1nvgeOjvJHLmW7uNY7+t0MLUyu4q0ZWRkwOPxwO/3C5eE9Yu4Mao6J0QV6cCwf8LhsGRYrV+/XgoGM009GAyiuLhY1Im1OjqfkAxZAAAgAElEQVTqhmSz2cSpqK+vR2FhIS655BJ06dJFEFagdeGN4zHt81SRWaIhRC6JiqmHJDol7CudTichIc4Vksd5HwyVsbK7iuAy1M3XWHyTGWzsB3KI6BAQDWCfq2ndKuLHeyG/Rw3pMAzEflHnBzPBVFSYDqrqAPJz2o2YY4tcPIbp1c+oFdYBiDPH9Y/9pR5eiEixv1iwVuXKaO/lWEzlRrbGWlqTj9da+nwyB03bhqN9x+luZ52hU2xcDLk4cQLV1dWhvLwcw4YNQ35+PqqqqrB69WpcdNFFokDq8/nQrVs3VFRUYMmSJQkOkMqbOVY71sGcbNKf7NNBS993pOscbUFKhvAcb9vUvlcha60DdCSE60w1biok/TocDoTDYfh8PixduhT/+te/8N577wnPIhAIoKmpSZwcILnzwX5lSKOurg4HDx5Ejx49BHUAgJ9++gkOh0OcZ2a1aDcJhkE8Hg90Op2Qrh955BFBZ8hjOpnWEv9IdYh4Xb2+OZuUmy9DSSQqq8gjQ1i8XzUcx3slUqFtg8qDUcNodGqZMcYCxypKRPRJRWL4dyJFJEJrD0xqGBI4LJtAx4+OrOro8XoMqanJELxXbZiMzpL6/fyXfD2dTpfgJAGHnTw6JWp71PWUzh1/V1ExLSJ3JDvSe9T1Qx2TyV77OexEkJ4z0SE6GyY7DUzlDDFDIC0tDe3btxdCrtPpRHp6Ovr37w+XyyUn7fr6etx6661Yv369cFsAHFPMVh30p+Mg1joU6utHau/R7qU1fz+WMJX2vUdyRlvbz6d7mEzLGeKYjEajOO+88zBmzBjodM315vr06SNkcZJlWYdJ1YyhY0TuDAn227dvR4cOHZCdnS3ODrMP27VrJ3os3MzV9qmbWXZ2NuLxOPx+P1wuF5588km8/vrryMrK+o8jcGq76BTxcETkgUgI+4Woh4oCqyR+Im8quqtqEqmcIJJ3mXmnPks6Y3QoVB4Lw79EsdWwJ9tNxIjXV9cZpr4TuWNokw6WyjEEIOOGWV28L/Yhr6E+ayZa8LtJTKaTRQSSnDJenwdJVcCQ6y0RIWYssi9P1DlJFmpqTRj9P2HJnGnayQjTnS521hk6xaadRFyMTSaTqPjabDZ069YNRUVF2Lx5M3788Uds2rQJ48ePh9lsRvv27ZGbm5sQFuMic7T0+iM5F8d7ukn2mRPZ1H/ODepo6NDJvG5LC8qR7HRfWIgMqJl6FRUVSEtLwwMPPCBOicPhwN69e/HZZ59h9+7d2L9/P0pKSo4YWmAm3q5du6REzfnnn49YLIZNmzZhzpw5sFgs6Ny5s4hSqkkDKkmbJG717+TYULZCG+ppzfxpjan31tL8YggiFmvWaiI/JxKJSOYWQ1I2m03CYtzsmWlG8jTFG1UNGPatKs+galep6DSfK5EYnU4nSB5RI+BwTSuGPf1+P6xWq6B07Ht1vKjOkarvQ94Rf2cavZopRoRMrc3He2N/0rFjG8hZYtgsNTVVRGLprMXjhws1a8cM26tKfNAxUxNf6DSyP491jGj/fzrN/eNZG8805PusM3SKjZNPhbcZQmAZghtvvBFt2rRBY2Mj+vTpg/bt26Nbt25wOBwJpxRVhEyd1MdrJxMp+jkm9unQttaG2rQwd2sh6NNpQUxmakouN85evXpBp9MhKysLfr8fkUgE2dnZ6NevH9q3b48+ffqgV69eCdwVbkbsG27UbrcbqampKC4uRocOHQA0Kxr36dNH1Kq7dOkiGyQ3VyIDajt54me5iZycHFitVnz88ceoqKhI2HT5+8lwhlTTjgMtyZZp3+FwGFarNUHVl2FG6v0AkOKswGGeIMeMKitBh48ZVkTr1ArtKsfN7XYjMzNTiMzU5uH6QqSJnBxKT6h8Jj4DOjkqekTEiX8n+sIMMiI4DHdRgoCSA2wDHRYiaSoCRgsGg5IO39jYKFIMDG3RISTayL6l6CNlG7gms//IO1ML4jJL72SOm5YIyqfj2nC6RhdaY6ceg/v/uWnjwoxTm0wmWCwW2Gw2dOrUSTYbchu6d+8uREkullponKeso11fa2qc/3ju5WTa0fhIJ8oZOt57VE+i6ule/Vc1LX+lpddbet/pbGrNKYvFghEjRiAUColonM1mk8yfgoIC9O3bVwiqRD54gic5tb6+HvX19cjIyED37t3RoUMHCQMxjEynCmjeyFgQlhotRBaAw/IIBoNB6sjV1dXBZDLB5XKhqKhIRACJJPyc4nHacUR0w+fzYcmSJdi/fz9qa2vFIaiqqpJsRafTCeBwlpeKUlRVVYlYIUt9AM1lNpxOp/RrU1MTysrKpNo9CbLc4Ldv347S0lIJaREdonMUjUZRXl4ujkM4HMa6deuk1ppOp5NnCxyWxFBTuakfRO7Oli1bAABVVVUIh8MJfKhIJAKv1ytOk9frxaFDhxII2FpkPB5vJtcvXrxYeE2BQABr1qyByWTC8uXLE8KPdHrYf8xqCwaDCRpjFABlOJbjltaaxBV1HCQbF6r93Ij1kexo67l6r2caEqS1s8jQKTatt69qyxCWJWciIyNDVFxZH4gnITW7RD1ZH0sb6HCpyqMGg0HUZvkav58LuJpSqv08F1j1pKTyA9Tra8Mc6uRqSWhQ/T1ZPSrtKY1tUnkOqjaI+h4VrVPfq25gWmIlTStAxoVdWw9K+6/6fXxNleNP1saWnmlLbTvZxufCtpBPwnsHIORX1VS9Ei0pVDt2uSEaDAZRl+YmriXd0lRkSH2d1yTawHIoalHjk6mToo5zaumoJHuGo1JSUlBXV4cDBw6gU6dOmD59Ou666y4UFxejoKBAQoYvv/wyRowYgWAwCKfTiS5dumDv3r0oKCjAnj17cPnll2Po0KGIx+PYtWsXdu/eLY5qWVkZIpEIBg4ciO3bt8NsNkvhYDo78Xhz8WCg2WHZtm0bysvLEQgEkJmZiYMHD0rK++233y7ZWhs3bkTnzp1RVlaGiooKVFZWCtLEjLeHH34YsVgMLpcLP/74owgkulwuzJkzB507d0Z5eTmysrIEPTIYDKiursbu3bslseTAgQNo27YtLrvsMvTo0SMhxMZ0egCoqalBaWkpRo0ahaamJni9XqxatQpDhgzB3/72N1x22WVYuHAhLrvsMgSDQezduxerV69GKBRCZmYmwuEwKioq0K1bN4wdOxYGgwGLFy9GdnY2RowYIQ5Xenp6QnmK1iJDraEYaF8/2Y7QkZyYo12rJTkT/v9McpDOIkOngWlDLSq8zMFG0iCdEnWz0H7mWFIzAchiTBHAeDwup2S14Cg3V51OB5/Ph1mzZsFisUhldp1Oh/vvvx+1tbWIRCKYOXOmwNlTp07FypUrodPpJE0XAN5++22kpqbCarXC5XJJqIU117SoCzcUknQJ8WdkZEiK629+8xtxjIqKiqR/dDod3n77bVRXV0Ov12Pjxo0SJuAGnp6ejtzcXNTU1CQ4FKzVQwfF5/PJ30KhEObMmQOdTodJkyZJ5gtPzjk5OXjmmWcQCAQQiUSwfPlyIRbfeOONmDNnDpYvX45QKIQ//elP0Ol0kkWUkpICh8OBf/zjH1i8eLGcTvmMv/zyS+h0Oni93gREieGDU228h5Z+VFmDI/1Q6VtNPU9PT094z+mIpnGMMhTI0jAGQ7O46tVXX4333nsPH3zwAWbMmIHVq1dj8eLFKC0tRXFxMZYsWYJvvvlGkC2j0Yh+/frh6quvxqWXXiolbzp16oTbb78dF1xwgYgcxmIxdO/eHV6vV+bW/v370a1bN9jtdqxfvx6dOnWCzWbDihUrJI2fSRyhUAgVFRVoampCnz59cO+99+Laa6/Fo48+iquuugoul0vuJz8/Hy6XC01NTbBarbjmmmtw33334bbbbsNNN92EKVOm4P777xcR0tzcXOzatQtLly7FDz/8gFWrVuGaa65BdnY2MjMz8f333wOA8HjatGmDjh07Yvjw4QiFQnjiiSdw9913Iz8/HzNnzsS3336LBQsW4OOPP8YXX3whhzCWAUlJScG8efPw/fffY/v27fj73/+OcDiM6dOno7S0FDt27BDl9FtvvRULFizALbfcgm+++Qa//e1vcfPNN2PGjBkwGo3YtWsXevfuLSE/VQUcQAIP66ydOXYWGTqNrKXwVDx+WNyK8X/tyeNENgE6QbFYTJAnVqan8q/P54NO15w9QhLnbbfdBrPZDJfLhUmTJsFsNuORRx7Bm2++ifvvvx933nkn2rVrh3Xr1uF3v/sdAoEAvv/+e4wdOxazZ8+Wk+WSJUtw3333wW63C8KUmpoqqrvUPeHfYrGYFG2NRqMYN24cHnvsMVnkX3zxRdTV1SEQCMBsNsPr9cJms2Hu3LkYP348AoEAHnroIeTk5OBvf/sbrr/+ejz11FMYMmQI+vbti3nz5knlbp/PJyUy2A6LxSL9wvIP/x971x0eVZW+3+mZ3lJJQg0dAUGBFQjFAiorIAg/cNdddlnWVXF1FV0bq7AKKmJZLICuuDZUinQWlCJdINIioSWBQBKSTKb3cn5/ZL/DmSEgUgPO9zx5kty5c++5557ylfd7v1//+te8dlR+fj6GDRuGzMxMFBcXY9asWfjHP/4BxhgOHz6MO++8E9OmTcOyZcsAgPNEaTQaWK1WVFRU4OTJk+jduzcqKytx+PBhhEIhdOnSBcuWLcPKlSsxbdo07NixA71798aePXuQl5eHiooKZGVlAUC9Y+RKyM8dl/WNfZJEb83VQPcvgnzF+U0ZU9nZ2ejTpw8P8QWDQezevRvDhw/nNdgIK0V1Avft24fPPvsMKSkp2LRpE2655RZEIhG8+uqrkEgk6NKlC1eGv/jiC4RCIRw5cgRLly7F0KFDMXfuXLRu3RopKSl44403cPToUVx//fUIh8Po27cvVqxYgW3btiEarSsirNPpUFVVhR07dnDsTDAYRIsWLVBTU4MjR45gx44d+O6775CbmwvGGNq1a8fB1ikpKZwUlrLPPB4P7rnnHhw9ehTV1dXYunUrvwfVDnz55Zexd+9evPbaa8jIyEAsFkN5eTn3eJWXl/MyLhkZGWjTpg2+//57nuW1YMECTuPwz3/+E23btkXXrl2hUqnQtm1bbmgMHDiQA6wJT+RyuXhRXK/Xi6VLl+K7777DY489xg0yr9fLebMSsZ/0npNy9UhSGWoA8lOTRqScF2PuYlisPjkXTAx5TWjx1Ov1PNZPWSFUMJLo7CkEJ5FIUFJSgjZt2vDaQidPnkT37t25y1+pVKK6upq3tWfPnvj444+xatUq9OnTBy6XC7/97W/Rs2dPzlOj1+vjsj8IRyWGlMLhMGpqapCamgqz2YwjR46gR48emD9/Pv74xz/CYrFwvhZS9G677TZ899136NOnD+dvGjZsGGw2G0+dzcnJwQ033MDBmcRWTDgWtVrNa6JRSI7ei9/vxyuvvIJNmzahefPm6NSpE5RKJbp164ZQKIRIJIIJEyZg8uTJ+OMf/wigDgD7u9/9jme49OrVC5mZmVzxkkql6NixIwoLC3moQavVwu12o3PnznjggQewb98+tGzZkoccRKbfyyWiS1wccxcCEKfvJgLOEzllGrqI5IFigV6DwQC73Y6dO3dyT1FOTg6v+eRwOLiX0mQyQa/XQ6FQ4NVXX4XBYEBtbS0kEgmuv/56lJaWIjMzE7169eIGhFKpxNChQ2Gz2fDkk0+iQ4cO8Hq9eOyxx/Duu++idevW+O1vf4vHH38cd9xxB9LT0xEOh9G/f39eoiI3NxcnTpxA48aN0ahRI3z66afIz89H+/btsWXLFqSmpkKv1yMrKwuLFy/GDTfcgIULF+KTTz6B0+mEVCqF3W5HkyZNsHv3bgwYMAD5+fm8ECvVVty8eTMmTpwIo9GIGTNm4J577kFWVhYHix8+fBj79++HXq/Hf//7X7Ro0QKpqanwer04efIkWrRowY3FEydOgDGGkSNHYtmyZSgqKsKzzz6Lr776CitWrECHDh1w8uRJmM1mrF69mpPXAkBJSQmOHTuGu+66C/Pnz4fL5cKuXbugVCphtVq5ckfge/LykYhr9dUyPpNSJ0llqAFKYthMtC7r+13f937OvcQUUhICksZiMXi9XsyZMwd///vfEYvF8NZbb2Hs2LFcSRo9ejQaNWqE0tJSyOVyvPvuuxwELpVKuaVG5RN69OiBzZs3Y/r06VAqlXjkkUd4WI4sRwopiGzCYokCpVLJyy/U1NTggQcewH333Ye77roLgwcP5qBMmUzGs13UajVat27N+zM1NZWDUk0mE0KhEAKBANq2bQu32w2tVguJpK4QKC2ChAegUBQpHUQ2aLFYcMcdd+Cvf/0r5s6dC51Oh6NHjwIAqqursXLlSjz//PNx9d8UCgVqampgMBjQrl07AEBRUREvCunz+dC6dWtEo1G0atUKr776Kl544QXs3bsXb775Jp5++mkAdSBZk8nEsWZi+66UnI91nDj+E8HqV5vFTe+Z/gZOcQXl5eXh8OHDyMrKQllZGSKRCAYMGIAnnngC48ePh0aj4YBwp9OJzz//nHtnKIxVW1vLs+Rqamowf/58zJ49mytYK1euxPjx4yGR1BFYfvPNN2jfvj1sNhv3/lKVdwIDB4NBrFu3Dp07d0ajRo1w6NAh7i3x+/3weDw4evQoevToAZVKxb1WS5cuxZ///Gfo9XrodDq88847+POf/wyz2YwRI0bEhZMkEgk2b96M7OxsDBs2DOvXrwdjDBUVFdi8eTNSU1Oxfv16PPvss8jIyEBeXh5Wr14Nn8+HnJwcPk9//PFHDnyWyWRITU3lOMCysjLU1tZiy5YtSEtLw9GjR1FZWcmNm9raWhgMBh5+bd++PcrLy9GpUycMHDgQGzZsQN++faFSqTBz5kye7edwOLhySmuTmMCSVISuPkm+sQYgieBRkvoW/bN5e843G0kE/Pl8Po6hob+9Xi+WL1+O48ePY9u2bRg3bhxWrFgBnU4HhUKByZMnY9++fSgrK8OoUaMwefJkxGIxaLVaVFdXc09FMBhEJBKB1WrFxIkT8cwzz6B79+7w+/0c70MeFIrFu91uznZLyhE9m1arhcfjgUqlwhdffIFoNIoRI0YgHA7ztFjCQRCGgnhYiBiOeFFCoRBP405JSeGpt7TIUWo2AJ5Bwhjj5Qsos8/pdKJ9+/YYM2YMpkyZwq1USpEOh8OwWq2IRqNwOByYNGkSFAoFcnJy8Pnnn3PMRk5ODk8Xpr6Ry+UoLy/H+vXrYTAY0LFjR7z//vu8qrvVauXniaRxl0sulqLyU+NXVC7ONHcailCIWwyNkZJ74MABtG3bFmazGXl5eejatStSUlJgsVhw8OBBWK1WeDwezJkzh6fB33///bjvvvvQoUMHdO7cGVOmTMHDDz+MTp06oXPnzhg6dCgWLVrEPTZyuRx/+MMfsHfvXsjlcrRv3x6NGzfGr371K2g0GpSWlqJ58+aora3loayVK1di+fLlyM/Px/DhwzF//nxEIhGUl5dj//79KC0txbfffouMjAwEg0E4HA4UFBQgNTUVw4cPx5YtW7B48WJs2rQJLpcLNTU1mDlzJhQKBVQqFa+d9umnnyIUCqFdu3aQy+XIzs7GzTffDLPZjIyMDLRo0QJjx47lNAMAUFZWhv79+8Pn82HNmjU8bb6mpgZKpRI1NTUcrE/KW7NmzbBs2bK40iJNmjRBXl4eNBpNXGFZv9+P8vJy9OjRgytmBQUFCAQCmDlzJtauXQu73Q6PxwOv18tB25Rll5gQk5SrR5LKUAOS+mLNYomO+tIwL8Y9RQVBo9HwEBR5QH744Qf06tULJpMJ1113HaZMmcItK5lMhsaNGyMUCiE7Oxt/+ctf8Oqrr8LhcPAsC8pMIUB4OBzGM888g127duHRRx+FRqPhSgURupEiptfreTiKMcYtS8qeMxqN3CMikUjQo0cPaDQaxGIxbrmRkiWTybB+/XoAQGZmJhQKBfR6PaqqquD1epGRkcG5bojxlmoOUd0mcoETwFutVvMQiNvthlqthtvtxr333guXy4V169ZxRTMlJQW9e/fG4sWLYTAYYLVa8dJLL+GDDz7Al19+iREjRsDlcnFAuF6vh81mAwAemmOM4cknn8Tx48fBGMPo0aNPq7xOrM6Udnw1y7nSKDRUbxFtwGLtNbfbjVgsBofDgVatWkGtVqO0tBRFRUU4cOAAFAoFvvrqK7z22mtYsmQJ5HI5jEYjamtrsXPnTrzwwgvw+/1o1aoVioqKUF1djZYtWyIajWLixIno1KkT5s2bB6VSif3792P69OnYtWsXCgsL8corr8BkMsHn86FVq1b43e9+h5tvvhmpqalQKpXweDxQq9UYNGgQnE4ngLpsO7PZjI4dO6Jp06bo1KkTOnXqxBmrZTIZsrOz0alTJ2i1WgwcOBAlJSXIz8/nuKMRI0Zg9uzZcDqdMBqNmDdvHr755hv87W9/495QlUqFwsJC6HQ66PV6mEwmFBQU8BD9tm3bYLVaYbFYoFar4XQ6ceTIER4uJ8JKCkMWFxejcePGMBqNeO6558AYQ//+/ZGeno69e/ciNzcXgwcP5gYbAHz77bcYPHgwtFotfD4fHnroIXzxxRcIBoPIzc1FWloaxo4di9atW0Or1fJyHrTOEI4xqQxdfZIMkzUAORtoNBF/cS51b870/fqElC1K3SZMg0ql4pifZs2aYfjw4bj55pvRoUMHfPbZZ7jzzjs50DAUCsFkMsHpdOLLL79E9+7dkZaWxvlMcnNz4fF4OEPthx9+iPHjx8NoNGLmzJm4//77MX78eLRt25aDLgsLC7Fz506MHTs2Di9EYa1oNAqXy8UJ2eRyObxeL5o3bw6fzxcHeKZrfvvttxgyZAimTZuGZs2awel0QqPRcPZulUoFlUrFPVW0qM2dOxd6vR6DBg3i1dH1ej0AcJA3KVCNGzfm2JC///3vGDlyJH7/+99zZeuvf/0rRo8eDZ/PhwkTJiAQCODYsWPIzMyERCKByWSCx+NBZWUlJBIJLyxKpJr0fkROnVgsBoPBcFoF9Etdef1yiWhtJ+KHGqoSREJeCrG0A3n6GjduDIlEArfbjfLycrRs2ZLPN5/Ph6effhqHDx+GRqPByZMnIZfLYbfb4XA4EIlE8OOPP2Lbtm1o1qwZtFot0tPT0bhxY/znP/9B27ZtEY1G0b17dz6GWrZsiTfeeAMKhQJGoxEejwcymQzp6elcaTOZTOjZsyfWrVvH55BWq8XatWvRvHlztGjRAocOHUJFRQU3Pnbu3ImmTZti165d0Ov1mD9/Pu69914AdYq5xWLByZMnOT4oEolg+PDhnDvJ7/ejpKQEJ06cgMFgwIEDB5Ceno4ff/yRl15RKpUoLi7GqFGjMGvWLKSnp+PGG2/EoUOHUFRUhEAgwDMqKysr0atXL2zYsAEDBgzAO++8A6/Xi0OHDsFms8Hr9aK0tBRmsxmxWAy7d+9GdnY2rFYrbrvtNsjlcsybNw+1tbXQarWoqanBrFmzIJPJUFxcjNtvv533uUiKGQwGoVarT4McJOUqkUAgwC705/nnn2cdOnRgsViMMcZYLBZjABhJLBbjP79UEftG7J9wOMwYYywajfJz6FgkEmGhUOi0YyTRaJRFo1H+t3g88dz62hOLxZhMJuP3oOsFg0EWDodZNBplTqeThUIhNnv2bAaAKZVK9s0337BIJML+9a9/MaVSyeRyOZPJZEwqlbLbb7+dFRUVsXA4zD744AOmVqsZAPaPf/yDLV26lEkkEqZUKtmhQ4cYY4xNnjyZAWAqlYqtXbuWhcNh5nQ62cSJE+POc7vdcc/n9/tZLBZjFouFAWAymYytWLGChUIhFgqFmMvl4sd1Oh0DwKRSKfv666+Zw+GIex9PPPEEA8DkcjlbsGAB7w+Hw8ECgQC766672E033cRCoRALBAKMMcZcLlfceF6/fj2zWCxMoVCwJ554grdz8+bNbNGiRSwYDPI+X716NbvxxhuZRCJhaWlpbPz48Wzr1q2MMcaCwSA7cuQIb49MJuPvc+3atQwA0+v17KmnnmLBYJCFQiEWiURYJBJh4XA47p2L7TvT+GOMsVAoxD+nZ08cSzT+xGPinBbHsXhPcVxT28RrkSQeO9vYbYhytv6NRCL8uNfr5f1SWFjIVqxYwTZu3Mjmz5/PGGNszpw5LBqNstmzZ7NoNMpefPFFZrfbGWOMeTweVlhYyGbOnMm8Xi+rqKhgzz//PFuxYgVbsGABY4yxFStWsCVLlvDvRCIRtm7dOvbyyy+zUaNGseXLlzPGGLPb7WzGjBns0KFD7G9/+xvz+/38fJfLxRYvXsw2btzIPvvsM7Zz5072yiuvsLKyMhaLxZjH42ErV65k//3vf5nH4+HrxvPPP88WLFjADhw4wBwOB/P5fGzmzJmssLCQMcZYYWEhW7hwIYtGoywcDrO7776bVVRUsFAoxD766CN24sQJ5na72WuvvcZqampYOBxme/fuZV6vl4+HUCjEXn/9dVZYWMii0SgrLi5mDz74IPvqq6/Y3Llz2Zw5c9jKlSsZY4xVV1ezsrIy9vrrrzOfz8ei0Siz2+1s1qxZ7MSJE+yVV15hNTU1/LlpbtM8onfav39//i6DwSB/F/QcHo8nbt6I36V2RyIRJpFILmiMXYicbXxeyv1ZvC9jp9aHUCjEZDLZOd/3hRdeYO3bt2fBYPCC9ZUz/UgCgcAF+/OmTp2KefPmYc+ePRzwKBLCsZ/hqbhWhQmZUADi+oe8MyLBIdUP8vl8UKvVcQyuZNERQJlAfUajEYFA4LQih2dqDwCexUQYGOBUTR6yeESyP+Lbqc9DxVh8cUHKBlMqlXHWsXi9QCDAgcmE4wmFQtzL9OCDD3JvCIW6iOyQeJBEksfEuL3YPvKc0PHEIp5iQUfC3thsNpSUlEAul6N169ZQq9WnXUIIAAkAACAASURBVFd8HgqHiF4Zar/YVvHewOl4GxoT7H+YE1ESSTBF/Axdq773fabxR5/T+yK8Ed2H2k/lCAj/RR66+gg16TvEeaNQKHhIgcYneebIY0ikh3S9qykj50z9K/aPOM/LysqwcuVKdO3aFUqlEq+88gpGjBgBqVSK6upqVFVV4d5774XH48H27dtx7733ci/i1KlT0aNHD0SjUYTDYaSnp6OwsBBWqxV2ux033HBDXLr+F198gUgkghtuuAF2ux0bNmxATk4ORo4cCa/Xi5KSErz99tt47rnn0LhxY3z//fdYvHgx+vXrBwDo2bMnZs2ahdzcXB4aKywsROfOndG3b19O0rhgwQLk5+ejZcuW2Lt3L9atW4fS0lKMGzcOeXl5vB8Ih+f1eqHX62G32/HOO++gWbNmnMqCGJ7NZjO6dOnCvy+VSvHGG29g+PDhaNy4MQBgx44d6Nq1K6LRKIqKini9OsYYTpw4gQULFmDYsGE4ceIEKioq0K9fPxgMBqxfvx47duxA69atcdNNN8FisaCgoAC7du1CJBJBIBCAwWDAtm3bkJWVhSZNmuDo0aNQqVRo1qwZunfvjiZNmnBMI4GwRaH3L9KXXAk52/y/lPuzeF+Rt40oSgiH+VP3nTRpEr788ksUFBRcshBkUhm6TPJTm5FYT4li4DSRxP8pu6GiogJyuRxWqxXhcBgqlSpuUxbveab2AKcrQ+KABc68IRHvj6j8iBu8WM5A3BASN4dEJYCUo61bt+K6664DULc5Op1OWCyWOIVKJJesj/laZI4mRTKxj8QNCgAvBEnnuN1u1NbWQqVSwWKxcGA1cSHRvSnMJjJD02aYyJwttlVsB72XRAWI+oTadz7hrzONP7GP6J42mw0Wi4X3DdW/E9m3KdtQrCzvcrl4OQYKVVI/VVdXw2Kx8H6mMU1gdyJUFNt6NclPbTZEk0B9HI1GUVJSgry8PL6JN27cGF6vl2dNZmdnIxAIwGazITs7m9+juLgYRqMRVquVY3Co7IiYfer3+3Hy5Ek4nU6YTCY0adKEl98wGAx8HIXDYRQXF6N169YIh8PweDw4ePAg2rZti1AohNTUVKxbtw6ZmZmQyWQwm804duwYUlNTkZaWxt9zYWEhsrKy+Njxer2oqKhAq1at4vqKlGxi1Q8GgygqKoLVakVGRgafL16vl9efA04p2kuWLEH//v05aNnj8cBsNgMAV6rpXfj9fqxatQoDBgzAsWPHkJ2dzZmiKWmisrISFouFYx/pPblcLuh0OtTU1HCWburXQCDA70nvV1wTEg2upDLU8JWhJGaoAQhtfrSBU5xcoVDg448/xm9/+1tuTS1ZsgRpaWkoKSlB9+7dOT+O3W7nk5MWjfMl3hMHpqjoiJu0yPhLoGPxM7o/bbSJxGThcDiuQCI9Py18GRkZvGwBYSXESUDXo8VGfE5xwgOnyPpERYIWr0Svi7hAELkkKX70XWo3PZ+ooIkgeJELh47H/lcElBQRAHHeLnou2igIyE1C/Ed0zbN5Ts5FqaD7ios0LVYEHCclj+qGUd9R1uHBgwfRqlUrrphLpVIYDAb+DOFwmOOy6BhlShFYnLLoyDsoMghf7UJKP6V7k9c3Ly+P1xdr06YN70/yMtC4y87O5ngxhUKBjIwMPiYo4YE2WvJwUvHmjIwMZGZm8owpwitRTTaj0QilUolWrVpx7KDZbEb37t15+wOBANq0acNLgpDHRpzfCoWCY578fj8kkjqm+ZYtWwKoU1IoU5O8mpTtKZfL0bRpU14ehfqHsHgAuLc2EomgY8eO/BrBYBBmsxmM1dUsIywfiVqtRn5+PrRaLZo2bco9zEDdPCY6DDLixHlAShN52OhdUrZpIBDga51YAoTmdkMgPU3KucvV4YO+hoU2rEQFhBaZ5s2b45NPPkFVVRV27tyJ5s2bo3nz5ujbty/+85//QKFQIBQKwWw2x4WaznUynimkkijkhSELVLw2WUSknNA5tLjQZ+Lzil6ARPcypcOSheb1epGVlXWaN4O8FNRnpCRQ+AwA32CB+DpuiW2iTYkyyOiZYrEYrFYrjEYj9wDRtYkYMhwOcw8ZWYGUOUT9QCK2K1GJo3EgLurURroeKU4iSFPsB/H/c7XyxPEWDoc5uzZtwKLn7KuvvoJSqUSvXr1QWVkJp9PJN9I9e/ZwPqYNGzYgPT2dg8BXrVoFjUaDnJwc/pwrVqyAVquFTCZDQUEBL+9Az3YtKEKiFw045bmJRCJcaaH35HQ6eSID+x8gPxKJ8JCRRqOBVCqFWq3m1jYpx5SsQNmWNL/UajVXhLxeb9wcJn4dAutHIhF4PB4+ZygrUaVScUOLPMnkvarPqyAyttO80uv1XNEjzzFRc1DmJ2VsEjyAxiNRVxBFQW5uLp9z4hyjtrjdbgQCAa5A0XgmDyUpLz6fj68/YsidjADGGFfMyKCjNY3WFPotytXm1UxKnSSVoSssIk6HQjROp5PXu+nRoweuv/56bNiwARs2bIDdbsd7772H9evXw+124+OPP8aECROwc+dOuFwuRKNRHsY537bQ32LbaFEXNyjCx5BV5fP5uCcHQFztKXEBEe9DCzMJxemJndZms/HzE2uuiZ4D0R1NXjXykJHilFjKhH6Th0UMDZLiQ0oCLbriebThJBYqFRUW+g4pQeRdEkNdIm6InoX6QmyrVCrlKf3i+fX9fa7vn9pMde3EYqpyuZyz7JLFP2TIEHz//fcoKChAaWkpjEYjzyhcvHgxVCoVKioqcP311+OHH37gm2eXLl1w/PhxeL1eHD58GADQv39/DBs2DN988w1uuOEGZGdn8/aT0nqtiDiHKAuJxg+FfI1GI0KhEC8BQZ5SUoxFL6tYm08ul/PMQqpdJ3qh6B0TV4+I+SJPNIA41nmioyAvIClowKmCtuJcJwUHOOWJpWxPonhgjMHtdnMjh5Q98rAQMSq1kYwm0QgRDSHR8KOQGj2naGBRPxCsgISKRXu9Xu6hqs/DHAgEOJaQFCcK39H9xTUCQFylgKRcHZJUhq6w0MQmdyvFqZ1OJ18YpFIpzGYzdu7ciW7duuGRRx5BRUUFbrnlFgwYMAAvvfQSJ2wjq0eMD/9cETdTWqgo3ksuZuCUskNtJDAsuayBU0oeLbCiZSqGjGixTUlJQSgUAmMMKpUKWq0WOp0OPp+Pe0dETw8pZBR6I14gwiyJljcArhBR+8i6FJUZen66Lj0/ES+KC6b4/CJeSnSZ07OS0N9+vz/uGiRUrZtCIWShA+AbY2IF+PMVsT8lklOcUwA4PxR9Ttwubrcbjz76KObMmYNgMMgteXoOkW6AvHGpqalQq9VYsGAB/vnPf/J3+fDDD6Nfv37w+XyoqqrifSJiX65mEccRjX2v14tgMMg3WbVajaqqqjgFmnCAQF1/0hzSaDQcF0PviZQhANyIIIwXUUTQPWleUYiKFIro/xjiae4B4N4g4BTonTxPVCSXnpHGPxVZjsViSEtL43OblCoKPXm9Xu4ZpVCqUqmE1+uF2+3mBh0piqRAkWEFnAqVU6iaaAzoc/I6kZcKAPfaUv+ICqQ4f2ndUKlU3LOmUqng8/l4vTPyPIntSeJjr15JKkNXWMRwhkRSx6pMWTZA3eK2Zs0a1NbW4vbbb0dZWRlWr14NlUqFgwcPYuvWrZg4cSIqKirirpuoBPxUG+oTwjDQokQKGykedA4pEqRYkEVH3prE7DaFQnFaVXVygYttobCVx+PhRIq06AKIs+bEelzUBroutZM2dXoOOi7ie2gzEFmDRY+NCHxOVHjomahNomeDGKpFQDopu3Se6OoXy5CImWN0T2p/fe8wMWx2NkkM7ZEyKZVKUVRUhPvuuw/Z2dm46aabUF5ejtTUVM5gvGnTJhw9ehSxWAwbN25Ejx49+CZOljptuDabDVqtFnfddRdat26NRx55BJ988gl69OgBoI6QMi0tjWfrif17tYs4ZgFwPitSdmP/IwukvwHwsHcsFoNareYeEuDUuxcBqKT4KxQKaLXa00KMFKYSPTxA3Vx0uVxxSjHNT/LoiOOTxjEdJ+8ReaYUCgX3QIlKtDieGWP8PZOCRoaNWq2GXq/noUCaq6QckWIkKiGi15eUGmqvRCLh3mYAfDwSuFr0LovgafouzdlAIBCHZSIMIc1ZMcP2WvJo/pIkqQxdYRGBtTS5yW0tk8mwatUqBAIBZGRkwGg0Iicnh1dnN5lM6N+/P8aOHYv09HSegg+cwsecy/0TU7NJxEVPzAYTsybEjLBE5etslj19JiqD4oYsWru0uNImQO09U7mJxM3np9ojtpvqQFH4QVTYEj04ieDoxOsnhvXOBHim74k4oPraJnoOEs853zCZmOFBYZhIJILa2lpOUllVVYXbbrsNzz77LMLhMA4ePIi0tDRMmjQJy5cvh1Qqxd69e9GlSxcA4B49wqhIpVKYTCY+nsaNG4cZM2age/funBZCVLDF571WhJQA0TtKc1X0NorhFQr/0DGaE2JWH23A5A2m90neIDIYCIND36P0daBOURKTDUTMmTjGaaMXDQvybIkAePqeOA7pmcUCxKKXijy5fr8/LjxNyggpRNQv5GmSSqW8vIcYjqfQtOj5pRAknUseWFKQxGcnRYdExF7ROTRe6f2InuWfY5AkpWHItbPaXMVCE4w2JMYYamtrsXv3bsydOxe///3vceutt0Imk3HrRK1WQ6vV4tixYygvL4fb7Y5zEQPn5qatb9KKXh4AcaEoMRuM2gycKv0gbmDnYiElbvbkOk8EFyfl0okITJfL5aitrUV6ejqeeuopXvTy3nvvxeeff85DmXK5HP369cOjjz6K1atXo3///tzKp42IALNUhJd4hp599lmUlpZi0qRJvPI6bWAi3o1CZteCJHogRcWWuHsoREObs1QqhV6v56EmEZQvKlTUX8FgkPcfKUXAKYOFvH70fcreSmwTzUPycJ7th0Qul8dxbYVCIa68UGFZUhKoDaJiSO0WFXJqM/EpkbeZPNYiZlHEHslkMtjtdh5mrE8xE8He9JzieYn9IR4Tw4Lie63vJylXjySVoSsspAiRl4MWjYyMDLRs2RIdO3bkLnKZTIZjx45h69atKCgoQElJCc+aIBe1yHNxLspIfTFu2hjFkIxMJotTuGKxGM80IjI+uh/F5+naYhjtbJK4gFxLnoGGKuKGSVZ2eno6HA4HHnvsMRQUFCAYDMJut2Ps2LFQKpXIyMhAZWUlTCYTnnnmGUyePBkdOnSA1WoFYwwmkwmRSITz32i1Ws4n9MILL2DixImwWq0YPXo0XnvtNY43ovAqjRMKI15rInpOxDkhlUp51lSioVEfZkYEOlMpCNFDpNfrufEihrdIEo2Nc/FiJooYdhOVKMoqTFRsSKGpra2FzWbjawk9Ez0DhdBIKaR7UFgOOAX6J5C+mDVHf9N5ic8nYv3OprScrQ/qU3qSStDVK8nd5gqLiNkQLUNKKc3MzMShQ4e49dS1a1d0794dPXv2RPv27ZGdnY3U1FSOPxAVj/PxrCSCiEXrkxZewgHRwkvWmbhIkVv/p+51NbmSr8VFLvF9i6HJCRMmYN68eUhJScGLL76It99+G4sXL0aHDh0wfPhwbN++HXfeeScef/xxpKSkQKFQwGAwQCKRYOnSpWjTpg2v3bR+/Xo0b94cU6dORXV1NXQ6HUpLS/Hmm28iPT0d69evjyssK2YnXcsiAqxFoVAtGUdi2JsyycRsTfFaoVCIV1QXcTaixwk4HfN2PnOR2gmAe2d8Ph98Ph/8fj9PV09JScGJEyfgcrnAGIPFYolLeacQWSgU4tgfsRAstU+tVnPlR/SmiZgkIvQTgc3UP2d6RnHdTPxJyi9Drn4ij6tcKFsCqJu0BPSLxeqKbw4bNoxbjCkpKVi6dCnat2+Po0ePIjs7G5WVlfB4PDAYDEhPT4fBYIhboH6OJIK5yf0cDAah0+niqjSTpyoWi3EeDlExEq9F1yYR7yF+dqb/r6Q0hDZcSklMAVar1fD5fFCpVNDpdNi4cSPf0CorK3HXXXfx80n5pc1JBKgTczJ5PR0OB2pqani4w+fz4dlnn8UzzzzDLX+73c7Zg8/VM3EtiLjZExElhXgojAPUKUFEGkhKJvHyEJ4oGAzypAdSsohOQkwGEOVMSkLiHP4pEUNlJE6nE0DduEpNTYVKpYpTer1eLy8M7ff7IZVKeZkOETdEKewSiYSHA0nhIUZtYmqnskTkHSKjjsaZuM4krkX19UF969HZ+ubn9ltSGoYklaErLIkuXBFkqNPp4rIqMjIy8NBDDyE7O5tjdoA6Pg+j0cgtQACnWUXnKvVNfFqYHQ4H5z6hxfXo0aNo0aJFXEkQsj7FzKmzSX2g4aRFdvkksf9VKhVcLhfMZjP3UMrlcmRmZgI4VUpDrIdHIS0qtSAyIgOAVqvlbNaip8NmsyE1NRWBQABWqzWOJVwE7l9Lkgi0pf4XPSJAnSJBxpFoNJEhQl5aca6QISSGzOkdipxbicrmmZSknyMEbCYPFAAYjUZ4vV5OtwDUMUwDdRlzlHFIxpeYiUlrmMvl4h5HABxLRWOF+ovO93q90Ol0cSE2kapAfA8/9Yxn+rw+hYr+P9drJ6VhyS/D9GrgQosIUGclEt27z+eLK3DZqVMnZGRk8OwKisGnpaXxxURcMM5FETkbZoh+KxQKeDwe7Ny5Ew6HA0DdgnPy5ElUVlbybA6Px8M3ucRMlOTC0LCFQmS0iZnNZng8Hq7oSCQS/u5TU1MRiURgNps5xwtlExFYljYgStGmzZnGMnkSLRYLXC4XJxokniORHPNakzNtnjT3w+EwHA4Hn4MUplYqlQgEAigtLeXGEBXLFZnh3W4358IRM7NED5T4+2xytvARtU00vERCQipjQSU4iLlap9NxDiONRsO9QgS4JiVOLpdjw4YNHBgdiUTw448/Yvfu3fD7/VCpVHA4HJzKgTzUR48e5Zgj0chMXBPFrK+f6oszfZ5c164dSXqGrrDQJBO9L5TGSVkXYvV6WigcDgdMJhN3BwcCAa50/JxN5EzucVKEqF3V1dXYt28f9Ho9PB4PSktLUVtbi5ycHBw6dAg5OTnYsWMHbrrpJg6mPhfrU2xDYpgsKZdeSHElDiUKidEmR2zgSqWSk1+SYuNyuRAIBJCeng6XywW9Xg+JpI7Mj9KYAXBFiWgLKHRG2Ws0jul8kdH7Wt1sRKMFiC9oWVpailAohHbt2vH+pDBYcXEx9uzZg1atWsWF1MlDJJPJeNkO4JSXRNz0Re/xTwGIf6r/ExmbadyQhycQCCAQCMBkMnEDrqqqinuFbDYbrFYrJ3Gk9gUCATDG8P333/Os2VgshqqqKoTDYWg0GhiNRhQXF6NHjx5xYGm/34+SkhI0atQorl0/99nE50r8/2weo2t53F7LkvQMXWEhBYY4dsxmM7cO3W43t+4oZk7WIoEPAfD4+fmko4tudtFdTwsl8ZV4PB6oVCrMnTsXu3fvxvHjxwEAx48fx6uvvooffvgBTqczDhBOi1t93qf6+uBM/yfl0gn1M4VrSRGRSCQ8rEFeISK2JIwQbUhE90AhEgLEAuA4ENFLSCVFxKQBGmtiu641pbi+5xG9KpRCvn37djidTn4+gaiDwSDcbjdkMhmvDC+WnBG9bj6fD8OGDUOTJk3w9NNPY+PGjXFGDt2zPi9RIjGjyP8kfj+RFJPeY2ZmJrRaLRYuXAiVSsUJU4PBICZOnIg2bdrgX//6Fz744ANec/DFF1/k3sTa2lpotVrs2rULer0eK1asgN1ux/r163m4b9q0adi/fz/Kysrg9/uh1+s5FUPz5s3xn//8h2ezSSR1ZLZE/UByruSI9a1PZ3qn19qY/SVJ0jPUAIQ8KImxf8Lm1Hc+CdXwqS8kdj4WSiK/htfrRXl5ObRaLYYPH45t27bxjBGj0YiRI0dCp9PBaDSiV69ecXWPzgQ+TErDkp8KAcjlco4JEpUmAsyKoHmSRGJMkdSPeIpo3Iq/67v/tSyErSOP7q5du1BWVoaRI0fyNUEmk2H//v345ptvcPToUTRt2hTPPPMMnE4nxowZgyVLlqBt27aorq7GDz/8gBdeeAELFy5Enz59sHDhQmzcuBFLly5Ft27dOKErKbCUkk7KGCk7RNSoUql4OyiDTSKRcI90dXU10tLSuBIci8XgcrkwatQozJo1C0OHDuXXcjgcmDx5MmbOnIlx48ZxUsjMzEz07NkToVAIKpUKaWlpqKmpQXl5OR588EGsW7cOtbW1kMvlyM7ORosWLWCz2dCpUydecd7v90OhUPB1qW3btpg7dy6GDBnCny9xPbxWw7BJOT9JeoausCSmNov/k6KT+COKCJpOlPPdTMT7pKSkIDU1FUDdAqrX6xGLxWA0GuF0OrFo0SL4/X6sXbsWwWAwDuuRpKW/eiRRIRLHgEQi4eHSRE8SEF/wtr7xCcR7ERKTBn7JyhAQn+SwYcMGdO7cGS6XCwA4T1Pbtm0xbtw4OJ1OPPDAA3jggQdwww03ICMjA1KpFIMGDcL999+PNm3acOW0uLgYkUgEvXr1whNPPAGLxQK/389rm1Eo0+128zpbIv6IMguBU0WRKexF7zMtLY1XsBfr/bVu3RoymQx79uzBkSNHoNPpsHz5ckycOBFZWVlgrI680+12c0C+VFpXpJq80bfccgvWrFkDxhj3RO7fvx+bN29GVlYWPv74Y1RWVsaFYAlrecstt+D999+P6+dkqnxSziZJZegKS+KC/1MT9lLwX4hYHdGVTtxGer2eE7g1bdqUE+xlZWWhY8eOuO2223DPPfegqqoKjDGeISJukklpuHI2RUisl0YbYKKSK4ZazuYJPFcv4S9p06IQFPVzIBDA9ddfz0vrKBQKVFVVAahTjDp27AipVIqNGzfCZDJxbCF520wmE5xOJwYPHoyNGzdizJgxWLRoES/wq1ar8dxzz0Eul+O2225DRUUFXn75ZTRq1Aiff/45jEYjZs6cCa/Xix07diAnJwePP/44VqxYgVAohI0bN/LSQKNHj0YwGMSUKVMgkUiwdetW7jnyeDwYP3485s+fj5YtW6KiooIXod63bx+cTidkMhkP9xPGkIg6TSYTLBYL+vfvj/T0dOTn56Ndu3Ywm81o27YtOnfujDFjxnAQud/v56VLdDodTCYTQqEQ90xSlq44Vq+V2ndJuTiSDJM1AEkML9QHdqxvw6rvuPjZxWiXWq1GRUUFioqKUFRUhEgkguzsbGzZsgVarRaHDx+G1WpFRUUFDh8+jLfeegsA4phwk3L1ihi+TQTcnilFnI6JvxPrtInXPhsG41oXhULBsTaEo6qqqkJ6ejr8fj/UajXS09MRCoXw7bffolmzZgiFQrDb7cjPz0d5eTkMBgNkMhlsNhuOHz+Ou+++G0ajEQUFBfj0008xZMgQ/PWvf8VLL72EL7/8Eunp6YhEInjrrbcwc+ZMTJo0CVOmTEFqaioOHjyIdu3aYdy4caipqcGsWbPQr18/nkn46quvYvPmzcjOzsaTTz6JL774As888wymTp0Ku90On8+HaDSK1NRU9OzZEwMHDsT48eNx+PBhDBw4EEVFRfD7/TCZTPD5fJDL5RwbqVaruZfI7XZjwYIFKCoqgslkgtFoxPbt23mNu+LiYkgkEmzatAkLFy6E1+tFRkZGXGJJbm5u3JhNxK4lJSmiJJWhBiKi4vNzOD8udFLXp2QlpuBmZWVxMjOr1QqZTIY+ffrg2LFjyM7Oxrhx4zBnzhysXLmSE0QC4O7rpDRsOVewcqKCI45ZUWgDEhWdc80U/CVuUmI/NmrUCBs3bkT79u25h0Wn08HtdsPv96NNmzacuiArKwsqlQobN27EwYMHkZeXh6ysLFRWVsJqtcLv92P06NEYMGAARowYgYKCAnTo0AFjx47FM888A7lcjhEjRvA+z8/P56zRgUAAHTt2RGFhIV5//XX85je/waFDh7Bq1SpkZmZCpVJh6NCh2LBhA88Sa9SoEVJSUuByuVBbWwulUokZM2bgu+++w6pVq/D2229j69at8Pv98Hg80Gg0nBiRwPSpqalcIerXrx+6du0Kk8mEqqoq9O7dm3t4Fi1ahJdeegnXX389qqqqkJGRwctwUPFfwhIRKWVin/8Sx1pSzixJZagBSEPjsBBDJLT4EHdJbW0tli5dirvuugsSiQRVVVUIhUJYvXo1mjVrxgn6KAMuKVeHnG2s1Ud9IGLciKOoPh6bM3mNxGv8kiXRYLjlllvw4YcfQiKRcMUiGo3CarVi8ODB2LRpE2bOnIlOnTrBbDajrKwMx48fR4sWLQAA5eXlaNWqFd59913IZDKMHDkSKSkp8Hg8aNmyJTZu3Ihx48bhzTff5PXM6B2Ul5fDaDSCsbriurm5uWjUqBG6dOmCRo0aobKyEgCwe/du9O/fH/PmzcPNN9/M6xQ2atSIA63VajXkcjn69++P6667DkuWLOGYJI1GwzMVi4uLYTabOZt0TU0NPvroIzz00EOQSCTYv38/ysvLoVAokJGRAblcDo/HA6fTiT179iAlJQVms5kz4UskEoRCIaxduxa33nprXF+L62xSGUpKoiSVoQYgiZOSskvOZbJezGytxNRbSo9PSUlBTk4OcnNzEQqF4PF4YDabkZeXB51Oh/nz52P48OGora3li2si/X9y4Wm4Up9nKNGrkwioFhUdOiZeL/HY2T47E/XCL2HDUiqVcQqRTCZDhw4dsH//frRs2ZJzCVH2llwux5/+9CccPXoUzz//PAYPHgyfz4ePPvoIPp8PbrcbRUVFaNq0KYLBIJo2bQqHw4Hp06cjIyMDgwYNwq5du3g6/r///W/s378fADBp0iS4XC6o1Wo88sgjGDRoENasWYOvvvoKkyZNgsFgwPfff49u3boBAF5++WWMGjUKf/jDGctECgAAIABJREFUH5CSkoImTZrAbrejY8eOOH78OI4cOYIPPvgAjz32GPLz8/HBBx/goYcegslkQnV1NYxGI9566y1UV1fj6aef5vdesmQJotEojEYjevfuDa1Wi8mTJ6NXr15o0qQJvF4vPvroI9xxxx0c0E218RhjcDgcKCsrw4QJE+KMM1LYk0p4UuoTSSAQuOAg/dSpUzFv3jzs2bOHL5Bn4rD4pQ1CYn6l56bJSfgASmmliXop6jFRdolY0BCoq4at0Wh4VWypVMpTbsVSCmJZBI/Hg8OHD0MqlaJFixZYs2YNZs2ahSVLlnBFKtFDcDb5pY2Hyy0iXxRZ5sQSTAy94ufnWkIlKXVysfqXQOkymQzBYBBLly7FHXfcAbVaDb/fj23btuHIkSPo3LkzunbtikgkgpKSEuh0OqxatQq/+93vAACLFi3CoEGD4jBIPyWJSRlnylwlOd85K4Lxaa1zu91ISUnhiRfExq9SqbgCo1QqsX//fu6tOnToEN544w3MmDEDaWlpcbhKu92OsrIyKBQKtG7dmhtkiezTiZjMC5HEd0okmbQXknFJ/HFEQ3A5pCHMf3oH1N90DyJ5re9dJBpCkyZNwpdffomCgoJLhitMKkOXUaiiNHlPaKLQIKBsB7Gm0MWeNHRPSlcloKbD4eD1f6iYJrWZOGQo44OOx2IxHDhwAKFQCC1btowjgkxUvJLSMIRKXVDpArG4qjhvkx6985Of27/AqUwqqjdGG5VKpeLlUOi6KSkp/D5iQWax7AZlc16uDffnSKInkdop9kliTToqx0GV7Y8fP46amhpcd911vOSH3++HUqmMKw1DStalHMPi9RljnOSRlK9wOAy/38/XVrEsypWQyz3/RSUfAC+sS4zjIinrmSg2gMujDCV3q0ssNOBIGxeLBXq9XsjlcoRCIUgkEk6jTxOKJvaFCA1uAikSsZlCoYBer+estSaTiStJpAjRxE1cwIjpOhwOo1WrVlCr1QgEAtzdLw7Wn7JMk5vtpRXaFGjTIQI8ek+i8SIqu+Imm5Qzy4X2L3lEiNuHmJppThHAGDhFYJkYRifLmriAKCWfstTOJmcDzxMW7EyfnYskKgviWiJ6a0SjUAzXR6NRrgACddQAaWlpyMzMhFKp5P0ubu5iP4vtry80ezHWHzIgSTmVy+VwOBzwer1ITU2FVqvlHi7R23451r4rPf9FQ5oiIZRpDCCuT4B4x8nl9lInlaFLLMTSSy+ZAMlarZYrR8TWLH6Hzr1Q7woNKFJgaLIGg0EOdLTb7bwGFQEZxSrPpMyR5UokazKZjBOzUTkGmmDU7iTL65UV2khoUSHuFa1WC4fDweuBAac2WTEbLPn+zi4X2r+k1JBRRNdLVALI+KDCyaISQSUqSKGiUMS5rh1n25Qv9fun64v3EdeOxPATY3WliKgv6lsjRYPsUrefFE5SVGnDN5lM3FMeiURQU1PDS4JQZYHLsdlf6flPoU6qVReNRrmHTyaTwefz8fdM+xSNx8sdrk8qQ5dYyFtCk4Q0c6PRyK0Jr9cLiaSufg65UgHEKVHnKzSgwuEwz7SgdlDMVqvVnjYIVSpVHGkZcMpKUKvV3INFITWyYqm9ovs7KVdOyOqjhYgI6hwOBywWS5x1SJvKmSy1pJwuF9q/AHhITLTWScQ6YolhL9q0qG5hYpjp5767c6U/qO87Z5L6PDCJsInE7MNEYH59Xg3aQAkXlaj81JfFKN6jvracj4iKGClobrcbSqUSSqUS1dXVyMzMhNlshsPh4O0TSxZdSrnS818s8wIALpcLZrMZoVAIVquVFxEWsaZA/Li/XJJUhi6xkBZMtZ1CoRBMJhPKy8vRuXNnlJaWcgvCbrfHWX7BYPCitUMikcQpZeS2BIAWLVqgvLycW59kWQKnBiNZDGQtkDJEGCcKqZGVSkpXMszS8IRCKWKogixssnST7+385ef0r/i5WOAYAF8LxEKpwCmAswhMpfuSIaXRaODz+c5LWRGPX2qpLzNR7IfEPhD/pnWG+hmID8uf7ZnOR/GrT8Q+l0ql0Ov1vCxRKBRCWloaqqurkZGRAcYY/zwlJYVDFC63XO75bzAYeHkZemetWrVCVVUVAoEA3+c0Gg1X+K9Exl9SGbrEQvF/4BSAOhwOo3Hjxjhw4MBpWWSkcJwJSHYhEolE+PXJa2M2m1FaWopIJHJGskQR7U+YBolEwl2wZOWQZUTXSWYmNSyhTcfhcKBDhw44fvz4aZ8l6RDOX86nf8W5A+A0708iEJqUhPrejQg8puteCjmfhJgzeYjIs5OITaS1Q9yUaS3xer3QaDR8TaK+SwyrXW5qhnA4zBNLRE+WTCaDUqmEXq+Hw+Hgddyo9uTlkisx/wnHRWEyoG5s2mw2tGzZkpeTIZxbYnsupySVoUsstCBRGEmr1SIUCuHYsWPcGiQLgaorE3DwYmnoBN4jbILo/XG73dzb43A4oNPp+GSlMJ2Y/k8VzEXApxhSo1AcYYx+CkCdDMNceqF0bbJGTSYTKisrEQgEOHaBvIKEPSHwftJD9NNyIf1LXlWy1oG6DYRoL+hzcUMhry6FtsUMMjF9mhIxLkTOBrC+WN8X075pLSIlUAz90bVoDRW5megzsbRJ4vPX1xcXuv7Q2krvEkAcXIDKjFAWlUKh4EVxRUjEpZQrOf8JksEYQygU4mM8KyuLe4RERwB5hK6EEX1ZlCEaGFKpNC7jiAawyDEgAuJESyGRr0e0mBIBiYn/1xeTFN2EIjFXfe04F+tMXNDEWDbdU7TSaBLTMbo3tVMEIF/MQSEOfJqEIoCRMsoopCZKosVK7aNwmNi39N0kALfhiEqligvByGQyXrqAjqlUKkgkp8qxXKlF6WqU8+1fcY6IoFq1Ws3XL8pEFYkDxTWGLGvy1NJ3RO+KuM6JUt+xxDR3aht9Jgqdl7iGiv8nYkESQyBiejetg4leLboW9ae4HpF3SEwPB3Bayr7YzsS94kz9IX5OBi0Q7z2nBBIRMhAMBqHVaqHX608DBIvZVJeLfuRKz3/a0+g9kmJE+/CVCIslymVZ6RJBcvSbBiRlCQCnUsHJ5UgkVTSAaROngSxKMBiEz+dDKBTi1xMXkJqaGn5MnKAymQwejydu0JNiQ3+Hw2F+72g0yrPCgFMZBVQPh875uYrA5RgUYpz4Ygx0pVIJuVxer+v+Sg/upJwSeu+JKbN0rKEsSFernG//Jh5PPJdC0iRiQoQoVI8rEonAbrcDAPx+P/8dDAb5xkuFUUlorayurgYAXn4HOEWjEQgE4Pf7eZtEr4vdbufrZTAYhNvt5iEiqbSOS0ZcKyUSCXw+Hy/vQV4IOpfuR+ssANTW1nLvi8vl4vuG1+vl16As11gsBqfTGafwVFRUxPUBebDFNd/v9/N9JhqNwm63x2E3SQGjz+kdUP+RUieXy+MyARuCNIT5L96D9p+GtO5cdrNPBMwB4Cnc5EajkBGRMREPgaggiRPLbrfzCSGTyeKK/5GV4HA4EA6HkZqayo85nU7U1NSAMYbq6mrodDqu/ADgLkTG6sgJycqgzC9y4TLG4HQ6eRtJ0/057kUxi+JiS32W3MVUhsRBnZSGLeIYIys7cWESJRnC/Hlyof2buClJJBLuISGDKxwO82rvNpuNKycKhYLXA7NarXA6ndBqtZzgjrJWAfDzKBTu9XrhcDiQlpbG11O9Xo9wOIyKigreTlqnaaP3eDy8bAa1MSUlhX/X4XDwkHkwGOQ/gUAAGo0GGRkZsNvt3Dvx8ssvQ6/Xw+PxICUlBW63G1VVVYhEIrBYLNizZw+AU55nm83GFT7ykIXDYbjdbhiNRkgkEg4DyMrKQm1tLcrLy/nzkAJEBV5JUdq4cSOvmUaYn/nz56O0tBQulwuMMR76EhUuwmQ2VGkI8/9i7z8XUy6Lj07sZFIwxHAUhVnIfaZSqWAwGLiVQOEjkYmV4rRms5lPSjFObrfb4XA40KRJExgMBh7qikajKC8vR+PGjQHUgfHS0tIAACdOnEBubi63UsLhMAc/UyVlhUIBv9+PUCgErVaLqqoqpKen83bTc4jWzvn21cUAkV0uJeV8QJVJufwihqaTcvHlUvSvGKZXKBRQKBRwu92wWCxwOBw8rOT3++FyuZCVlQWtVgun08lrm/n9fuh0Ovh8PqhUKrhcLuj1eoRCIeh0Ou6lMZvNCIfDcDqdMBqNyMrK4s9FWVJarZa3o6ysDNu3b+f3JbHZbDh8+DAefvhhmEwmKJVKeDwe6PV6zJgxA127dkXnzp1hNptRXV0Ns9mM4uJiBINB6HQ61NbWwmg0csJCAHjvvfcwZswYNG7cGNu3b0deXh5mz56NsWPHQq/Xo7i4GH369OHPHAqFeBQgEAhg69atSE1N5QqbXq/nYGyPx8PXbLVajS1btqBly5a8WsCRI0fQsWNHaDQaHDhwABqNBk2aNAFwCuspArgbKjygIcz/huQNEuWyAajFuKkIDqYYJRGOffLJJ+jUqRNuvPFGrn3TZ8FgEO+88w40Gg33GJ04cQI5OTkAgKNHj6K8vBxTp05FLBbDjBkzkJubi9zc3DgPkFwux9q1azFy5Ej07dsX0WgUDocjTkEyGAwcVCaXy2E2m+NixlqtFowxWCwW1NTUwGKxQCqVxp1zLnIllYiLMSHOhCFISsOWRDxAfYp38l2ev1ys/k3MstmzZw/mzp2LKVOm4LnnnkPv3r3Ru3dvRKNR6HQ6rvBoNBpeAoIMNo/HA51OB5fLBYPBwD0ijNUVNx01ahS2b9+OWbNmISMjA3379gVQF1YzmUxgjOG9997DHXfcgSZNmoAxhrS0NHTq1ImXV6AQVV5eHvLy8mAymXh7qObhfffdh/feew9t2rThiolcLseRI0egUqkQDAY53YhCoYDNZsPKlSuRn5+PXbt2Yc+ePWjdujVef/11DBs2DHPnzkWfPn04SJn2im3btsHhcPBnPHHiBGw2GyoqKpCTkwO73Y6FCxdi2rRpfF+IxWIoLCyExWKB1+vFp59+ilAoBL/fjyVLlnAFbejQoTxKIXo5rkQW1PnIlZ7/5OBoSHLZlCFRGyUFIxQK4cSJE/D5fNwD06ZNGwSDQVRXV8Nms0GpVMJms6FVq1Z8wg0bNoyHvzZt2oRRo0bB6/WitrYWy5cvh9FoRGlpKdq3b497772XI/hTUlJgs9mQlpaGiooKdO7cOS4+PHHiRHz44YcIBAL4+uuvMXjwYLhcLiiVSmg0Gjz33HOYNm0aXnzxRWzZsgVvv/02srKyYDQaEQwGoVQqkZKSwr1T52IdiHiq+j67VHKxrIOrYeIn5dRidzaulatlIW+Icqn6l9YQ4tM5fvw49Ho9KisrUVVVhX/961/o3r07L7lAikckEkF1dTUsFgvS09O54RkMBmEwGODxeDieUiqVYvr06Rg7dizmzZuH3bt3o7q6mmc/mUwmngGbm5uLJk2a8PuoVCq0aNECkUgEtbW1SE9PR2pqKuRyOVq0aMGfmZQG4tyZMGECotEovF4vdDodysvLkZaWxr1chw4dQk5ODmQyGcxmM6xWK5o3bw6bzYbS0lIAwMMPPwyLxYLDhw9DqVQiPz8/DjydnZ2NTp06cZgDZb22bt0aSqUSzZs3R1ZWFk8cKS4uRkFBAUpKSrB161YsW7aMK0oPP/wwxo4di+zsbDgcDh4yTEyuodAZKVYNRRrC/E9MmrqU8JDzkUuuDCU+MMVXSQkpLCxEOByGwWDgL8Xv92P79u0Ih8M4efIk2rRpw+u+eDwe2O12/v2DBw/ixIkTUKvV8Hq9qKioAFDnulyzZk0ci7PD4UBubi5qampw5MgRHtras2cPpk6div/7v//DpEmTMGnSJHz22WcYOHAgb9emTZvw+uuv47nnnsOECROwatUqvPjii3jxxRd5ujk9Iyl65+oqPZtCdLEkudH9ciUZwry0cqn7l9LqpVIptm/fjmAwiIyMDGRkZOCtt96CTCZDbW0tLBYLtFotPB5PXIgLqGP+JW9LLFZXqJNAxA6HA5s3b8bw4cNhtVrRv39/eL1eaLVaAHWecrVajYKCAgwcOBButxsajYYnqhCOyGq1QiqVwuv1cgXh4MGDaNeuHeRyOQKBAJYuXYpmzZph8eLFmD59Or788kt4PB40atQIsVgMb775JrRaLZYsWYInn3wS3bp1g9/vR35+Pv79739DpVKhXbt2KCkpQVVVFaxWK4xGI9auXYvevXvzJBq1Wo02bdqgurqag7kJ6mC1WrFkyRLcd999yMzM5B6zrKws5OfnQ6/X83Dg+++/D41Gg0AggHXr1qG8vBwOhwOtWrXCnXfeCYPBwLFGYqV64FR23JWWhjb/G0Ib6pPLpgwB8Z1Af1Pcun379jAajSgrK0Nubi6fiF9//TXy8/PBGOPZAKTI6HQ6Hpum6sBZWVkcNNelSxeMGTMGwWAQoVCIx4j/+9//YsqUKdDpdAgEAigoKMA999yD22+/HQqFAkajET/++CMOHjyINm3aQKFQ4NChQ3jqqad4nLhnz57YtGkTtmzZgoEDB8Jut8NsNvPnTUxN/7l9danlYt9HpEFISsMV0RpsaJbZtSCXon/FkMYf/vAH/OY3v8HQoUPRr18/jB8/HuFwGEajEdFoFMePH0ezZs2g1WoxfPhwTJs2DampqVCpVFi8eDGGDBkCiUSCDz/8EIMHD4ZGo4HZbMb777+P/v3747777sP999+Pzp07w+VyQSaTQavVIhKJ4MiRIwiHw7BarQiHw1i3bh0OHDjAcZuLFi1Cr169oFarkZubC4/HA5vNhurqanTr1g1KpRJ//OMfsXPnTjRq1AgSiQSjRo3iUYEFCxZg/PjxkMlkGD16NN8DyLNEEISysjKu4Bw/fhw5OTkwGAwIBAIcLE51r9asWYOqqipkZ2ejUaNGqKiowIYNG/Dtt99i8ODBnPuNFD61Wo1QKITDhw9j1KhR6NmzJ2QyGf70pz8hEAjg/fffx5gxY5CXlwegLq2ecEmMMU5z0NA8QyQNZf43xHXnkitDia44+pv+93g8PINLq9Xi4MGDyM3N5aGmZcuWoXv37sjKyuLA5G7dukGr1aKsrAwtW7bEr371K2g0Guzbtw+lpaXQarVwu92QyWTYt28f1q9fD8YYrFYrZwDdu3cvOnfuDIPBgA8++AALFy7kqZU+nw+PPvooVq9ejaZNmyIYDKKmpgbp6emorq7mBIMjRozAe++9hz59+kCv1wOIT6881/T6ywFmO1umQCLnhujO/KkBK04o8ZqJHCdiKY/E6xJZHPGTUIhRPE/sy/q4UUSweuL1E7MXxaKK9Nz0vujcs2XIJT5bYvvOh1bhUor4bsT5WN/cbGgL1NUgl7p/GWN8zDdq1AgLFy7Epk2bMGLECBQVFWH69Ol8E6YEEJvNhoyMDLz22ms80+qOO+5AKBTCwYMH8Y9//AN33303FAoFHA4HunfvjrKyMnz44YcYOHAgXnvtNYwaNQpSqRS1tbVwuVz41a9+BYvFwufJbbfdhltvvRWMMZSXl6OsrAxPPfUUXw8o1Z3mPXmicnJy+DwnfCUlxlAmGxUSNZlM8Pv90Ov1vLZWSUkJrFYrvF4vMjMzUVNTwwHdpDBRiG/EiBE4ePAgHA4H2rdvD51Oh9dffx1DhgyB0WjkdAFqtRonT57E999/j2+++Qa33norQqEQ5s+fD6PRCJ/PB5PJhJ07d/J9ZeDAgbxAtUQi4euKyPEk8s5dKYPxSs5/cS9J3A8Sz7nScslz22izETs+JSUFEskpYsFmzZph9uzZCIfDSE9Px86dO+FwOFBQUIAhQ4Zwy4Hq7ezYsQPLli3DiRMnUFRUhKVLl2Lx4sWora2FzWbjnS2TyZCZmYkHH3wQ99xzD+6++2785S9/wdixY9GtWzfIZDLYbDZs374dKSkpMBgMPAOjS5cueOKJJxAMBrF8+XIMGjQIQF1aKoG3U1NT8cknn/BUVZfLxYmlGtqGeKmEFj0a0LSoSaVSuN1u/i5EbqdAIMDpEU6ePBl3PimjxK/idDoRDAY5zxOVAyGlU0ytpU2DfmiSkyJGzKp+vz+O7EvkRKH6PNRmUtS9Xi/nFaEMHvI4UpoqZduISlFSknIhQuF22jw8Hg8sFgt+/etfo7CwEHv37sWBAwfg8/n4GF+7di0eeOABPlcoQUUul2PevHlo37499/jYbDaOmTEYDHj88ccxb948/OY3v+FzS6fToaCgAK1bt+ZznDb6YDAIp9OJJUuW4PHHH0ckEoHH4+HhLyKMpNpUlK1F86eyspJ/x+/3c9C31+vlYT29Xs8LntIcVKvVPKpgNBpRVVUVh9kUGawbN24MqVSKkydPYtmyZWjevDk6duzIPTkibQEADBgwAKFQCNnZ2ejbty+kUil69OiBdu3aoU2bNujevTt69erFKVxEg000ppJydclleWOiZhyLxeD3+xEOhzk/RjQa5amVaWlp2LNnD1JTU7F9+3Y+6Ij4ymq14sYbb0THjh2h0+mQm5uLW2+9FR06dABjjHND1NTUIBQKYeHChfj444/x+eefY86cOZg9ezbeffddTJ8+HU8//TQnJKNJYTKZYLfbkZWVhenTp2Px4sVwuVzIyMjgQGrimqAsNCKNNBgMfNFqiC7SSyWk3AKnyMwikQj0ej2cTidXPkQSS8JVZWRkAAAPY7pcLuh0OqhUKp5eq1AoOA+Iw+HgVatFokwaY8ROS/F7USkVSxaQJ4qUHI1GA+AU7xUpXOTupnRiALBYLJxmn9jUlUolVCrVaXxTSUnKhQiF28lw/PrrrzF9+nT4fD5YrVYwVsd5o9FoIJfL8cknn2D16tWYNWsWMjMzOZg6FArh7rvvRlZWFg4dOgQA3DgAgPvvvx8rV67k2WBjxoyBz+fj55SUlECn0/FCzHK5nMMWDhz4f/a+PDzK6vr/M/u+ZTLJZCMLJoQlrAEjVfYgIJtQoQWr9Kdt7WKtluJWBeFp624f+0XlsVakKsoimwuya1kDAi5A2AJJyDpJJrPv8/7+SM/lzjQJQUWJzHmeeTKZeed973vfe88995zP+ZyTKCwshNvtZvNh0KBBeP/995ne1uv1sNlsUCgUqK2tZTqirKyMpdbT+kB8RdRGACyjeNSoUaivr8fQoUMxfPhwfPrpp8jJycH8+fOxbt06NDQ0QCqVstCew+GAUqlEXl4eysvL8fnnn6NXr17o2bNnjAcaAHr06IFp06ZBJpOxkh8pKSlwOBwIBoNITk6GTqdDamoqkpKSYspJ0Kaf3wAl6Cu6l1xxY4hnbQbAdgqRSAR6vR6nT59GVlYWUlNT0dDQgIyMDPTr14+RXRkMBrZjdzgcqK+vRzAYRF5eHqxWK+RyObRaLTIzM9GvXz9otVqo1Wrs3r0bP/nJT/CLX/wCt956KwwGA2666SYUFBTg5z//OR555BE89thjyMzMxNixY3HixAmmcNLS0mCz2TB69GjMnz8fgUAAJpOJLbSNjY2QyWSoqKjAI488wvgpAoEA2zFRBtsPXXijj4wHMl5bW1tZKipxMInFYni9Xrjdbla0lpQSufNJiRCdAV2npqaGuempJhrthgOBAOOb4kk5iXuKV1y0wNTX17NUZLqG2+0GAOb2Js9WU1MT2zk6nU6GSwPaUo8p3Evu/6uRVCwh3U+CwSAAsBByXl4eevXqBY1Gg5ycHMycORMFBQWIRqOw2WxIT0/Hk08+iWXLlsFoNGLTpk2MGLFv374YNWoU1q5di3fffRdlZWXQ6/XMuKCNwN13343S0lKYzWZIpVI0NTUhPT2dGVxUcJo4d44ePQqVSoWqqiq89dZb+OSTT1BVVYUzZ87gww8/ZPMmKSmJbTQ/++wzbNu2DVOnTkVqaiozWvhqA+QpbmhoQE1NDXQ6HXbu3AmDwYDa2lo4nU5UV1fDbrfj5MmTEASBVRkgwDZl+h48eBDV1dUQBAFut5vN52AwCI/HA6fTye7L7/fHcMzl5ubi7NmzsNvtsNlsMWF/nrAwfs4nNkPdS644ZojHdhBWiGecNhgMSE9Px5AhQ1gdl8GDB6OsrAwjRoxAMBiEy+WC2WxGc3MzevbsCYvFwtyagtBWD8bhcMDr9aKhoQHBYBBWq5VxRaxduxY333wzy8BYsWIFJkyYgB49eiASiWDSpElwuVws/V4ikeDcuXNYunQp7rvvPsyaNQvvvPMOfv3rX8Pv92PdunWwWCw4fPgw+vfvz3YzCoUiBs9ypapGX03CY4skEgmcTidUKhXLaiGh9xqNJgZcToaLw+FAUlISnE4nKygok8lYSNLr9SIjIwM+nw8qlYr9JSWkUqnYb3jcFuGBSDEFAgH2O6vVimAwCJVKhdbWVmg0Gmi1WpYa29raCrFYDLVajeTkZABtZHJms5ndk1wuh0qlYs+a9wxeC2HShFxZoblC47ikpATARa8DZc/6/X5YLBaMHTuWbUIWLFgAl8sFhUIBj8eDBQsW4IknnoAgCHjwwQfZ3LNarfjlL38Jv9/PymDwBIImkwkzZsxg5IVyuZyVPaqsrGSbDeJb6927NxQKBdRqNRobGyESiWCz2ZCSkgKTyYTPPvsMc+fOxcSJE1k4mxijRaI21midTseqAmi1WkSjUeY5fuCBBxgxY25uLiZPngyv14u8vDwkJSWxkGB1dTVOnz4Nu92O0aNHY8KECQCAjz76CKtXr4bZbIZKpcKkSZPQs2dPhEIh7NmzBy0tLbBarcy7279/f+zZswdnz56Fw+FgGzgSvsDs94kNSsg3E5Hf7//Gvrwnn3wSa9aswRdffBEDluJ5hcgd63K5oNVqEQgEcPr0abS2tjJiLKKZVygU2L17N3r16gWdTofTp0/jtttuw9atWzFnzhy28JSXl2PXrl0oLS3Fvn37GItqSUkJ+vXrB7lcjmnTpmHkyJHYt28fRo8ejcyl2U3dAAAgAElEQVTMTEQiEZw8eRJ33XUXIyO755578Kc//QklJSWw2+2QyWTQarVwu90QiUTQaDRMEYjFYrz//vtYvXo1/vnPf8bUwzGZTEyZxIPU4tMueX4H9kC+owlE1yQMDc+YfTkAagAsxVahUCAajTJMAZFQUlYIXZeA6nK5nIUoiTZBq9WiqakJCoUCOp0upughhdBISVMoi8CTNM4IRMnX3wmHw/B4PFAoFFAoFHC5XCwLh697R22ORCLMOKfQHIX3xGIx6uvroVAoYDKZmDFM4TLKfvmuijB2Ra628fdDkyvZv/G4FNp0aLVaZqAolUpWwkihULDsViJc5OcyTwzb3NwckzEWiUSgUqli8H2UucvrBl7H0bwiby0R5ZKuJOGLm9Jmht4rFAqUlZWhpKQkZs5TG44dOwatVotevXqx9hM+auzYscyQIv4jn8+Hzz//nLFGE7YvGAwyhuqWlhYcPnwYw4cPZxxEDocDZ8+exbBhw+D3+6HVaiESieB0OmGz2fDll19i7NixTDfxWCNal2jTT1EC8nqTjv0+5Pua//FrSXx1B+q7S1138eLFWLVqFQ4fPnzFwo9XXFvHP3yqjAu0eQmKiorg8XhYkUGqlZOTkwOLxQK3242ePXsiMzMT06ZNg0KhgNfrhdPpRGFhIfR6PdLT06HT6dDU1ISePXsyCz0QCGDRokXo27cv/vznP7MJSGEPiodbLBYsWrQIy5YtQ3FxMatx5vV6WZycgMEikQjl5eXYsmULHn74YeaOFYlEMYbQ1bYYXimh0BYApgDIGCAPERktZKBQyMztdkOtVjNeEvII6XQ6yOVy+Hw+CIIQk2Lb3NyM5ORkBngmKnwe/0CKnhQxGVkEzqRzSiQShhkiEDwB/Ol61dXVSE9Ph0QiYSUKfD4frFYrAODChQtISUkBELto8RW8E5KQryt8RXegbSxTiQpaVMibSgY9eWUcDgdSUlIQCATgdDphNpvZPKSxbDabGW6SFidavClsRtXNaT4SZs9utzMPDulW8ppQ8gHpa7Vaze6B5hu1ge5vyJAhMZxK5OGRyWTo27cvZDIZO5fH44HH40FpaSnrF9ro0AZryJAh8Pv9rHwT3RstzAqFAqNHj0YkEoHX64VOp2NeXkqsIO+vXq+HSqWC1WqNKQvFh8b4+Z7YVHQ/ueKamnA2VH2eSlz4fD7k5eUBaMsMMBqNMJlMsFgsyM7ORlZWFgwGAxQKBXr16gXgYt0cCnEAgMViQSgUQlJSEjIyMlgILhAIQK1WY+jQoTAYDGhpaYFKpWJZFykpKUhPT2fx4qKiIrz44otobm5mRItqtRpNTU3MI0Dg6cLCQrz44osoLCxENBpl4F7COQHfDZHi1SD8Yk9ud4lEghUrViA1NRUikQh6vR69e/fG7Nmz8eGHHwIA3n//fVitVuYBMplMeOCBBwC0GRKPP/44kpKSsHDhQoRCIbS0tECn08FgMGD9+vXIzs7G7Nmz2e7LbreznS21hQCZWq2WKS+r1QqxWIyUlBQsXboUWq0WKSkpLNw2dOhQrF27FhKJBDt27MCgQYNgMBjwySefwGAwMEby5uZm3HjjjRg4cCBWr17NwmXkJQMSCjEh31wI7E+YRKPRCLFYDI1Gw7wNRqOR1dhSKBTMMKAsK7FYzDaW/HlpnIbDYbb5ow1FMBhkmD7KrCSgNrFhkyEDXMToAGChZbVaHbPxIKF2GAwGtgmmDE5aHwioTanpBF9QKpWw2WxQq9VISUlhtSbVajULkRNcgUJrlElGwGgqGEvnJHA26QyNRoNQKMQwTOQ1on4Xi8Us045P2CB9Q16qaymJ5ocg38m2leKp5DWgWl/AxWJ6VHWZBhIN0qSkJAAX06MJAEvZSfw1iPMBADPAaFDS9WiHQjsfjUbDdloikYhR1wNg1ZIJsEtKgxQFAaZpcvFYmGsJL0LZUzKZDB6PBxKJBHPnzsWSJUvw3nvvwe1248iRI8y7d+HCBZSWlmLNmjWYMmUKBEHA+fPnUVNTg127diESieDRRx/Fiy++iBdffBGNjY1sHEQiEbz88su4/vrrsX79ekSjUVZxm8fpxHMfkffo5MmTKCgowOuvv47f/va3OHToEObMmcMU2dy5czF37lysW7cOo0ePRmVlJTweD2praxntgkQiwWeffYY9e/Zg7dq1mD17NlsIyCsJxOKHqJ/oLy0wCUlIV4XAy/SedCSFuYC2cS+Xy5khk5yczMY+1d/iQ20AWCiIzkFeVrVazSrOkw4kPB0ZB+Q1l0gkLERMx9G56EXhNUqJpzCUTqdjv6c5TN4pCrvzhllSUhKbP7SxJR3EF8qWyWQIBoOIRCIsa5XWByqsSqEu8gJRNiyl/1MYnIxH2nDpdDrmhaLMOAqP8WtVQrqPfKdxnPZ2ysQFEX8cH5/mJd7bcimjo71dOo/8p2vEf8/HfTu7Phl3lCXHH3cteAZIUZASJIVKmCvCDej1ejz33HOoqqrCm2++iUcffZRhx8hNTcYBGZUejwdPPPEEdu7ciYkTJ0Kv1+PYsWPo06cPTp48CaBN2RIjLi0C8UYpLSAU0z916hQGDBiAcDgMr9eLrKwsNDQ0wGg0Mu/Uyy+/jFtvvRWCIGDJkiWYM2cOy0gLh8PYsGEDfvrTnwK4uCsOBAIsddhsNrNdNoVMyWDmDaaEJKQr0p6OpIxH/jsaW7xOi9eBEokECoWC6SueFqM9/UbziXQhn5AQjwviz0Xfx+tXalNXsCrxTP7xx13K4Ij/vUwmi5l/dC+8MUhYJj7kxbeXvx+6v4R0f/lOTFd+csYz+3Y2kNr7jj9XVwZhR8d11B7++/YmWnvXjzeErqUdPxmjZFwSbb4gCGhoaIjxCkajUUyZMgWHDx8GAFRVVWH79u1Qq9V49tln8cc//hETJkxAfX09XC4XsrKy0LNnT7z77rssXX/btm2YN28ekpKS4HK5IJfLGau4z+djqfmEp/D5fDHGGuERWltbIZVK0dzcDIVCgdTUVCgUCjQ2NmLkyJHYunUrPB4PbDYb0tLS8PTTT+PTTz9FOBzGwYMHMX36dIbVANp217RDTE9PZ7tGcteTR5P6i3aZCUlIV4TfwPE6qz3d1RUdS+Gd9q7Tnn7jN538+eN1ZHvGytfRr/x9Xo6+70h4wyu+TeT14dmy2zMK4/u+vfula10LEIkfmnxnfrxLDWYaQJczkC53wH2dQdqVdl3LA58Mv1AoFMMzpFQqYbVa4fP54PF4mIucDJTGxkYMHjwYI0eOxOrVq1FWVoY+ffogHA7DarVCp9OhoqICo0ePRu/evXH48GHU1NSgqKgITU1NLBzHE2XyQG4CX5Lrnc/sIKVH+ILa2lqEw2E4nU6kpKTA4/HAbDYjEAjAarWipaUFo0ePZkV59+zZg9LSUiiVStjtdlRXVwNADIi1sbGRgbLJUI5npL6WQqkJubLSkY6iz3jvBn/MpXRiZ8d29F28R6qr1+qKxOvjjl4d/aaj9tBfPrTdlbbSce1d/1peF7qjXDVBzcvZAXzdSdXZuTuaTJdqV0fpideS65Ri9BKJhNHrR6NRnDlzBnq9Hmq1mgEhN2/ejPHjx8NsNsNut8NgMGDKlCno168ftm7dGhNyKigogEwmw8CBA7FixQrs3bsX+fn5yMrKgtfrZSyxQBu43ul0Mm8L774mr5RMJoPb7WYYL4lEguzsbAaAJBbqr776CklJSYzLRK/Xo7i4GHl5efjwww9Zwd9oNIrU1FRkZWUxbxSdKyUlhXmKyAiK31FeS2MkId++dKSneOE/u9T37UlXx2hH576ca13OdS71iv9Nex4q/lieyR64GG7saK3hjcz4F+/RSkj3kavGGLoc+Tbcpp2ds6vnbQ9vROei73/owofHgDaWWaJHyM3NZcSYVVVVWLRoETZv3owJEybA6XTC5/PB6XRCJBLhgQcewL333ov33nuPpf7a7XYEAgFMnDgRDQ0NqK+vR35+PiorKxmwUa1W4/z581i/fj327dsXUxiRr8vEs1bn5eUxo8vtdsPj8TAW6oceegiPPfYYXnnlFYjFYphMJpjNZjQ1NWHKlCm45ZZbMHr0aAYuPX36NARBgM1mg0QiwUsvvYSlS5cCAMMw8aBXkgSAOiFdkW/qjW7vuK+rN6/EAn85nqmve/7LObarBlxXNsgJ6V7ynWWTXcrC7urnnZ37Uu7SbyKXOve1ugugfqCFXi6Xw+/3Y+3atbj77rvx4x//GBKJBKWlpTh+/Dh2796NvLw81NXVYeLEifj444/xs5/9DL1798bChQsxc+ZMiEQiLF26FD//+c+Z52bKlCmYM2cODhw4gOnTp2PVqlW444470NjYiJycHGzduhXTpk1j5JeCILA20S7P4XAgOTkZFRUVGDVqFFauXIkf/ehHWL9+PbRaLTQaDaqqqvDKK69gzJgxqK+vR1JSEm677TZs2bIFkydPxl/+8hdkZ2fjnnvuwdq1a3H//ffj448/Ztihbdu24cCBAyxTR61WMxwTlesggy2RbZKQS0lHeoUW4s50Z2fhscuRjkJrneFlOtOX8e3raiTg69xH/HXjq6Xznn2+P79pX33b609Crrx8JwzU8e7cjiQ+5vxty5U4f7xS6ExJ8JPt+2YApmt+GwzUPMuqRCJBc3MzK7ZKKaeU7UWpvR6PhzHBEvOrxWJhxXupLVTYlegUvF4vFApFTJYI0R489dRTeOihhxhYmn5DLL1EpkbEdSKRiPFKEZiU6BgotOZyuZgXikp2SCQSRshJaf9yuRy1tbU4ceIE5HI5brjhBni9Xuj1esaMzTOxf9dytY2/H5pcLf17Ja7Vmd7sqo74utf9pufmzxF/H/z/pG/i/37TNiYYqLsPA/VVtTW90nHWK3H+S8XJLyV8nRt+opARQSEWvgApCR1Px9DAiudgupIiCEIMtw/xgJDBQJl2RPFPhrJOp4MgtJFjikQimM1mlqZPIS1iyyU2Z5FIxIwRusdwOAyXy4U9e/bgscceY9eja1HbiIyTzkmVvM1mc8w1eT4RANDpdHC73fD5fDAajczAowr1FouFlQ9IT0+HRqNBr169WOVsEmLvjd+pJuSHLbQIUJ0r4H/nK+He+Pf0Hf2lscLPcf4aABiXT/z39J7OHe8d4T/jvSe0iSG9yesfAg7TvdH5+TFNx9D38UWd44UHL/Ns7vx903fUlksZF3x/xN8H/z/PIg1cxBny1+b7hv7Gb4QTc7r7ylVlDF2LwjO+SiQStLa2wu/3M9xLMBjEqVOnmIeEyMp27NjBJixlQslkMlap/fvIVOLBg0Sjfynh630R+Rn9lqrGx6cU8/9LpVIYDAYMGzYMAGKyxnhFxf+ODCZqH33Gn5OA0GTIUdkPoC0USL8ViUSM+RcA+vfvz8pz0DOgDDaen4V+m5AfttAzps0NcHFB9/l8jLSQDBWeKkIQBFZrj7BnVJKCSsnQNdxud8ymgUhAgYuGB5W4EYvFcLlcbMNBYVuqycczVZMOcjqdjIoCAGNgpnYRNpCuR2UwRCIRKioqUF1djWg0itOnT+P8+fNsLlGVeeojKuNB5TgOHDgAoE1POp1OfPzxx2yOejyeGOJH2nC0trZi7969qKqqYvdChgzpRzLSiDw3EonA6XSy63s8HkQiEZw+fRp+vx92ux3BYDCGeZooRHj8H+91ShhG3Ut++MWzuoHwzMlGo5Gxu3o8Hmg0GmzcuBETJ05ESkoKLBYLIpEI9u3bh8GDB7NaOgqFAq2trdDpdAAuKsDvM307fvFvTzrK8uhIOvqOKPTJsAJiawV15dwdHcP3IXm26D2/wEUiEZaRRgYZ3SPfjisZWkjI1SU0Dnh2ZioVRGFiIuQE2ohGiaLhzJkzyMnJYXW1RKK2osFkKGg0GrhcLkQiERiNRrYp0mg00Gq1qKurg06nY3g2qgZfV1eHtLQ0RoUBAA0NDYxOQq/Xw+FwQCQSYevWrZg8eTL8fj8++ugjGAwGqNVqVFZWorm5GaNHj0b//v0ZTQV/zz6fD5FIBKdOnYLb7UZxcTHOnDmDaDTKOLwikQiKi4thMBhiOMKAtqxOm83GaphFo1EsX74cgwYNgtVqjZlr4XA4hjTx4MGDKCgoQE1NDfbt28f6g9okEolYSJ0SKTQaDTZs2IAZM2awEPqWLVswYsQI+P1+nDlzBj/96U9hs9lgNBrZc6Kq9V3Rdwm5eiVhDF0FIhKJWKiGdjqCIKC6uhqVlZU4ePAgcnJycPr0aZZNVVJSwuj1a2trYTAYYDQaAcQaV99F23n5pgv914lfx3vDyHXf1Zh/e23mQ5fxLnT+WB4rRYsdH57r6HqXc38J6b5C85mMDkEQoNVqsXXrVkyfPh1erxeHDx/GwIEDWcV4ABg5ciSOHz+Od955BzfeeCPzeDqdThQUFCAcDuPIkSMoKChg17DZbLjjjjvw+eefY9myZbj11lsRCARgt9thNpuh0+lQWVmJ3/3ud3j//fchk8nw5JNP4oEHHkBqaiqcTiery6jX61lB4vXr12PMmDEYO3Ys6uvrGSVFNBqF2WxmmZtUOoOwgevXr2c1xlpbW1FRUYG6ujq4XC5WHoRKf/Bhb5lMhgsXLuDs2bMoKChgNdB27dqFWbNmISkpCV988QUaGhowduxYKBQK5tEiL63dbmdG409/+lO43W5WWonwKuTR0ev1bJ6PGTMG8+bNw8MPPwyz2YyysjLcfvvtMBgMWLlyJSZOnAiLxQJBENDU1ITk5OT/Aal3FRiekKtLEsbQ9yw0CamMBL8LKiwsxJ49ezBmzBjk5uYiJSUFWVlZ2LVrF86cOYP9+/dDrVZj7969+Pe//w0AzMVMu6yrfUJ+U8wVEFshni+U2JW010spLd6g6sjLxJck4fEH7Rk9/PW6w/NJyDcTHpcilUoZI3ppaSmqq6uRkpKCQ4cOoU+fPsyQ3rFjB/bt24e1a9di3LhxLASkUqnQo0cPHDlyBH369EFFRQWKiorYOcvLy7F7924sX74cU6ZMgc1mg16vh8Vigc1mQ1NTE/r06YOdO3di06ZNOHr0KDZu3IjHH38cixcvhl6vRyAQYB5WtVqNoqIilJSUsBB+v3794Ha7odVqAQCHDh2C1WpFeno6gIuhOLfbjaKiIlitVhw5cgQajQY9e/ZEKBRCZmYmBg4cCLvdjtraWqhUKkaiSsVdP/roI2Y0vfbaaygtLcWxY8eQkZGBzZs3AwBWrFiBcePGoaGhgdUe27JlCyorK7F9+3ZIpVLk5+cjPz8fJpOJhcpVKhUCgQAaGxuRmZnJjBq32w2TyYTHH38cgUCAFWD+9NNP8dVXXyEtLQ3r1q3D2bNnMXLkSJSWlrJnTGH2hHRfSRhD37PwJF9A28QKhULweDzQarVMgbW2tmLw4MFwuVxQqVSYMWMG6urq0L9/f8yaNQsAWKVlIBYw+F3Jt2HYXK7QIsNnSvAFG79OmIwkPgOjvSwUco/z7ejo2gnj59qT9mrlkffH4XBg/vz5uOeeezB37lyo1WqEw2F88sknuOuuu2AymRj+RqPRwOfzIRAIoEePHnjuuecwffp05uVwu9344IMPUFpaiqysLFYMOxqNorGxESkpKVixYgUWL16MkSNHIhgMorCwEKdPn8asWbMwe/ZsFBYWQiqVQqFQwOFwsGSB48eP4/Dhw6irq4NWq8W5c+eg0+mQn5+PxsZG9OrVC5mZmayQqkqlwvHjx1FZWckKHJtMJlRVVTEi0rKyMpw+fRpyuRyDBw+GVqtlOtDv96O5uRl33nkn0tLS8Pnnn0OtVuO2225DQUEBAKC5uRkrVqxgmD0AcDqdGD9+PKLRKN5++23ccsst2LJlC9544w2o1Wo0NTVBqVRCJBJhy5YtWLx4MbKystjGkcKOKpUKmzZtQl1dHYYOHYoJEyZg+PDhWLZsGX7+85/D4/FALpczQtb4MDivMxLSfSRhDF0FwqdcE45Aq9WitrYWra2tCAQCqK6uRlJSEo4fP47S0lJ8/vnnqKurY4aQz+dj4SFSnt1F2vPWdDWUxIejvk54sLPU2660l46lvudxQpeShGH0wxc+QUImk0GlUjGAdG5uLnJycvDnP/8ZH3/8MW688Ua4XC6UlJTgpZdeQkpKCpxOJ0wmE/MYA2ClXpYsWYI33ngDd911F+rq6jBmzBjU1NQwvIvZbAYAJCcnAwDmz5+PNWvWoKWlhX03efJkhtehDVgoFILBYMBzzz2H+vp6JCcn47777oNSqcSqVaswefJkNDc3IzMzE6mpqQyfSPfa1NSEpqYmXHfddRCLxdi4cSNsNhvbnNlsNqSnp2Ps2LEwmUwwGAzw+/1wuVxQKBRQqVSMn6u1tRXp6ekIBoOoqqpCZmYm1Go1qyrf2trK8FJ6vR4ejwdfffUVjEYjNm7ciMmTJ6OoqAjRaBTPPPMM/t//+38QBAH33HMPgsEggsEgCw0KggCdTocjR46gV69eGDx4MJYvXw65XA6LxQKHw4ENGzbgq6++wk033YQRI0YgGAwyfUVeacJBJkhVu5ck/Hrfs1DGCGVStLS0sFTO2tpa3HDDDXC5XMjIyMD58+fxox/9CFlZWQgGgygvL0djYyMAsDi9RCKBRqNh5/u+7ulydkZ8WIs3Lrqyw4rH6dA9Ewj9cqW9bK94D1t8wUYywuILPPIZRCQJBXltCp/daDQaIZfLcfr0aSiVSkyZMgWvv/46LBYL3nnnHcycORNyuRw1NTUwmUzMOAkEAvB6vaxo8dSpU7F9+3YAwFtvvYWbb74ZDocDPp8PZrMZTqcToVAIYrGYZVVRsgXhZerq6uBwONDS0gKNRsPK1gDA/fffj5EjR6KkpIRhkiiUpdFo8NVXX7EQnd1uBwB4vV4kJydj/PjxyM3NhdVqxaBBgzBr1ixMmTIF06dPx5AhQ2CxWNCnTx9kZWXB7/dDqVQyowYAWltbsXLlSrz11ls4e/YsevbsiXHjxmHVqlUoLy+HWq2G1WplRpxUKoXL5YJGo8EXX3yB6667DlOnToXP58PSpUuxZ88epKWloby8HP/5z3/g9/shl8vZ7ykzr76+HuvXr0dDQwMMBgMGDx6MESNGIDU1lYX35s6di+uvvz4G7E1UHTz9QGKz070kYQx9z0IThkIser2eGTUDBw7E1KlTYTAYWN0rKgq6d+9ezJ07F83NzXC73QzIC8SGji4llFZOvwPa5x4h4blE+IWdDDg6nucfiecE4c/H843wpSv4/ok/Dy+E0SGjKN4A4q/JczbRbyksyfOaUHYIve+I34knMCPh37eXSt/dcAWXMkY7Mu5osY3nZQFixwpw8XnEjzMg9pnH93t74ymen4e/Lp9u3p7wz51vF7WhvXZ2RfhFkxZd2rQEAgEUFxdDr9dj5cqVyMzMZIu6VqtlGwvitlKr1czY6du3L+x2O9avX4/evXuzjCpep8hkMrS2tkKr1eLee+/FZ599Bq1Wy4yXxsZGyGQy5OXlsfZ6vV5Eo1EEg0EolUrYbDZotVq8+eabGDBgAKRSKZxOJ/bv348dO3YAAPMo0XcikQg6nY55ifbv348TJ07gwIED7N6lUmkMf5LX64VOp2P9/eMf/xi/+c1vkJSUxLw+vXv3RkVFBWw2G2pqaqBWq9kz1ul0aG5uRnJyMvLy8qDValFUVASRSIThw4ejpaUF/fr1Q9++fbFq1SpWX1Cj0UCpVOLw4cNYuHAh5syZg3nz5jGdq9Pp4HK5WEbfiRMn0NzczDLRyOBUqVQs5JYIiXc/6V6a+QcqPJkXeTecTicaGhqwevVq7Nq1C+Xl5SgqKsKwYcNw6tQpjBo1CoMHD8Zrr73GSmCQYqHMla5MRprIxNhMBonP52OLBzFGA2CszsBFYjKXy8UYlvkFkD8OANxud4y3xOVyscrzDoeDGYEE4qTsFFKO8SnulBpMykcsFjOuEOIUoSwc+j3VK4tGo//zW+JKIb4VcqMTJojSnwnwnlB2F5lsyXjxer3s2ZCR6nK52F/gYjilrq6O8WsR+WYoFEJraysb09T39CxpUaJr01ghIUZ1Gme8MU0elXjjnJ4refZ4TyONS+L2AWKB85cSvg1krPh8vphFGABuvfVW3HnnnZg0aRKUSiVrK81HqqUHtM2b1tZWSCQSLFq0CLfeeit69+7NvD4tLS0A2lLMKysrYTQa4fP5cOedd2LRokXYuHEjzGYzDh48iDVr1uBf//oXQqEQ816p1Wr2XGQyGZRKJdauXYsTJ05g27Zt2Lt3L86fP49JkyZhw4YNOHv2LOPRksvlLNTf1NSEFStWQC6Xo6KiArW1tairq8P58+dRUVGBZ599lqXky2QyZlxIJBIYDAZIJBI4nU6oVCqIxWJoNBr069cPkyZNglqtxo033gigzQgi423Xrl0YM2YM23hs374dN998M1QqFcLhMGpra5GZmQmfz4fdu3dDLBbD5/NBKpVi0KBBmDx5MtMDZrMZu3fvxuHDhxEKhXD27FkcOXKEUQMEg0FotVoolcr/GTsJ3dD9JIEZugqEZz2lv/Q+LS0NN910ExQKBSwWCxQKBd577z089NBDEAQBJSUlKCsrw4033gi73c7wBXq9vksTkkJ0tOiQ25hCbR6PByqViilxYoSmTBiHw4GUlBTGYQKA7RApTVYsFqOlpQU6nQ5SqRRutxtyuZwBSSnMRIqJPqe+IMMoEAgwvhbyaMWz2ur1elYOhOcACQQCrO10rMPhANBW8d5ms8FisTCeFirwGo1GWQkQCi9Qtt73WV7jahFiKabxqlarWb8QeJiemUKhQDAYRCgUglqtRlpaGhtjGo2G4T/o+dMzIO4oSv0GwIxwnU4HsVgMm83GnhEtfDwjM2FuCBRMxhpfHoDGikwmg9vthsFggE6nY2R7BHCmY7ri5SODjdK/fT4fFAoFDh48iJEjRzKPyLx582MamgQAACAASURBVPCnP/0JUqkUv/vd77By5Uq888472LlzJwYOHMjOt3PnTkyaNAkajQYejwd33XUXHn/8cRQWFmLOnDlYu3YtysrK4HQ6cccddyA7O5v1ZV5eHo4cOYInn3wS06ZNQ1JSEhYuXIhZs2YxUkMa40qlEnv37sXp06dht9sxduxYvPLKK2yzQFlfDzzwAHuO5KEOhULQarWQyWRIT0/H1KlTEYlEWAaay+XChQsXcO7cOZYJKggCS3cnjOS6detgMplQUVGBhoYGGI1GaDQa2O12nD9/HoMGDWLQguTkZMjlcsycORMAcOzYMRQWFiIjI4N5zaxWK3Q6HSQSCfr27QulUhmD86PQ2fnz59GzZ08AbRQHRUVFCIVCSEtLwy233AKn08l0EYXoaCPH4w8TIfHuJVdVbbIfssRnJvH9w4do+OOIbfr48eMIhUIoLCzEv//9b9x///0shV6lUuHOO+/E/PnzkZ+fz3ZzPLdJR+0BwBht4z0ltAAFAgFWT4wyLRQKBSQSCVuMeJc6cf7wNWeoBAYJkb7RwkI1vOh4AGhpaWE7ZGLe5RUX79GJ34mRV0elUiEYDKKlpQVWq5Ut0vyiSp9Rhgh5uGjBpmuS94AWQb4t3UE6G3+XMz/5Y8kQUigUrPZbbW0tMjIy0NraCpVKBb/fD4PBwAz1QCDAwg9kiJC3jrwfHo8HOp2OhRzIuAYuzhUytOOpCiiRgAwingzQ7/fHZADyhjkZt2SUE/6DMDBAWwaTyWRifccD9jvq3/ZA+TabDUlJSey4xsZGpKamMm8M8eXQGOSzS6kfeIC0y+WCVqtl/Uj19MjTQnUAee8t9Tf1SyQSYUkXgUAAHo8Ha9euxe23345AIIAvv/wS7733Hmpqahgxo91uR05ODsaOHYspU6Yw6gCVSoVIJIKjR48ykkQCSJtMJoY7SkpKYgahTCZjzwAAC/2lpqbiyJEj6N+/P9LT07FhwwacOXMGZrMZN910EzNaSChN/pVXXsGIESOQm5uLQCCAFStWYOPGjXj//fehVCrR0tLCQmDUB0qlkhVY1mq1OHXqFJ5//nkMGjQIKSkpaG5uZuHKoqIi9OjRA1arlT3/9sLmidpk3ac2WcIY+o6ks8HIH0PhAFKykUgEVVVVLPwzaNAgpnDI4CEFR/W3qI9pR9pRewCw3TovfIiDx2XQZ+fPn0daWhpEorYyAIRzouPIOKIdfjgcZq5o8hJQ6q5arYbH42F/affI8wZ1ZAzx7aI+aWlpQVJSEhwOB1PuBAqtr6+HXC5n4FKdTsf6ihZcYgAG2hQktYdKIpAR1d1c4d+GMiSFz/+OpxUALoZdiWUZuFhmwePxsHRxMnYpRMILLdbRaBQOhwNKpZItsDQueAA7hXDpedfW1sLr9eK6665DMBjERx99hGHDhkGv10OhUDBvBNFPSCQSNDY2wuVyIT09nRn1dF+BQICBi/kNRnwmYmfzOxKJsPlIHksiB6QsMf78NTU1yMjIgN/vZ1424uMRBIEZ6uFwmC0qIpEoZh6GQiH4/X42ZqnEhFqtZqBnCkmR8BxC9fX1sFqtEASBeYhpIaMQEc112oB5PB4YjcYYFul+/foxQ4+KJtP1U1JSmDFEhIj0DPPy8li/0TORy+U4duwYpFIpevXqxfqSpxUJh8M4ceIE+vXrx3THhQsXYDabmYeKN8Qp9E/PmgxiQRDw2WefoU+fPowSgYDoVGuRH7NkqPOfJ4yh7mMMJTBDV4HwcWa+yCgpkJycHAwYMACDBg1iSoli1qQECd9A5wPQoSHESygUYl4Pv9+PcDgMu93OGGH5ukUUSsjJyWGLGOELqD4QGUhA246VcB82mw0qlQoNDQ0IhUIwmUyM/Izc41qtli1stBvmd+GEn6C+4gHJlGqblJQEr9cLg8HAdv9kZFqtVoaf0Ov1sNlsEAQBNTU1bHGlBZBI4CgcQ7tZEpFIxOoUXYtCCok8h36/n+F3zpw5A7VajfLycuzcuZMtOCaTif3GYrEw749IJILX64XX62WexaamJojFYphMJuZ54jE7pGB9Ph80Gg00Gg2am5uxc+dOHDlyBHv27GE4uM2bN7PwJ19+YtOmTdi5cyfee+89/POf/0RlZSXeeustZoT//e9/x/79+5lHhQ+x8oVXLyW8AUNzlfpKq9XG4NponGdkZDBvK82RpqYmBrqmcU/eGKlUiqamJma4iEQiyOVyaDQaeL1eAGB4HqlUCofDgaSkJBgMBmZk8hsYv98Pq9WKcDjMPGr0ksvl7PrURqBtgU1KSmIhTQD/w4pPBg1hkQjDRXOUvMEUsuY314QjKygoQFZWFsOZ8XhJ8hjm5+ezTZDP54PFYoFKpWKecGq/QqGI6U8yjAgjNnToUGg0GhY61Wq1zCgkbCdhwOITJNorRpuQq1cSxtBVIO2500nx0A4WAAtJ0E6JlCt5kgwGA/ufDJxLCWE5CCdAO0lS2hKJBPPnz0dqaioee+wxAG27R7fbDZFIhG3btiElJQWzZs3Czp07oVarYTabkZaWhuzsbIwZMwavvfYacnNzsXnzZtxwww0wGAy4cOECU2bRaBT19fWYNGkS8vLysGLFCmZsURFFUoZ82QsyjPhwYygUwqZNmyCXy1FSUoL9+/ejvLyceR8++OADqNVqSKVSzJ49G7t370ZGRgYLTxiNRnz55ZfIy8vDjh07EI1GGW6EL2BJO/JrTXgjlMaOIAiMefiFF17A/PnzsWzZMpSVlWHBggV44YUXIBKJcMMNN6CxsRFqtZr15eHDhyEWi5GVlYVQKISNGzciJSUFVqsVb7/9NgDgN7/5DQwGAxt/PFB+3bp1EIlEmDZtGkwmE9auXctKLIjFYlRVVWHIkCHIyckBAFaYMy0tDUqlEqFQiI33YcOGIRqN4sCBA6isrMRNN92EPn36QKlUxuzoaV50ZbETBCHGCGtsbGRZoxQupHbRpoI8ndSnZASSd4TwVVTMVSQSwW63w2q1shAhcNFLp1AoYkLEgiDAaDQyzxEVb5XL5QxcTnXOaK5R7T/auFH4jjcI+aQH6q/MzEzW9mg0ygwrwvcRxos2PDTfdTpdDKFhOBxmoHGxWMwwS2RQqtVqeL1eVtiWjPSmpibIZDIoFAqG1yKvGgHSCRJAmbLUJronCrtTxhxh2cRiMfR6PVQqFfM28vfencLoCUkAqK8K4Xe6vOue3Kq02wuHwzAYDGzRBi5mdNlstpj4NQ/27Ux4tmRSLKREKUvs6aefhtVqxYIFC/Cb3/wG2dnZzBBZuHAhSkpKsHbtWohEIrzzzjuorKzE7bffDr1ej4ULF+L+++9HcnIypk2bhm3btmHAgAFYv3497rrrLpbBVldXh48++gibNm3C5MmTmdeFFiw+hEj3TUKuaFqg5s2bh/r6euj1eixevBjFxcW47rrr8Pnnn+PZZ5/FhQsXkJKSgq1bt2LEiBF48803MXfuXBZmqaiowMCBA1FeXo6bb76ZeYt4cHBneKwfqvCGOu/2psw9oM3YfPHFF1FeXg6FQoHHHnsM48aNw7hx4zBq1CgcOXIEN954Ixtn27dvh8ViwZ49e9hCtn//fly4cAGzZs1CcXExli5dil69emHBggVYsGABC8UIgoDly5dj/Pjx2LBhA86fPw+Px4OGhgbI5XIsX74cra2tUCgUeOONN9jvKioqMHr0aDQ3NyMjIwNWqxWffPIJ9u7di0gkglWrVkEul0OtVuP999/H9OnTccMNN7DFNJ41vit9RmFcq9UaE+4jYDdPksrj3ciYoVCdIAgxBULlcjm8Xi+SkpJi8E90TfLAkNeTvDg0n0QiEbRaLUsoSEpKQm1tLcxmMzN03W4389yKRCI4nU62ESMQsVqtZp7TYDAYE3ojA4jqkZHucDqdzMtEAGqgzXNImxzCTQmCwIwjMjpcLhf0ej3L7KT+kUqlMBqNiEbbaqeREcZ7+HidS3OZz2DkPYGEmSSvE+GGKFzIc7yRFwtIcIp1N0l4hq4S4cNk/A6DXL1KpZIVFCS8kNfrZYo1OTmZKZn2DIbOrksv2qXy2W0EGDYajXj00Uexf/9+AG0hsH379mHUqFHIyMhg4TG1Wo2TJ0/CZDIhHA5j8eLF+Nvf/oYXXniBZZ7Nnz8f9957b0zW0PLlyzFnzhxYLBa2+1IoFBCJ2opAEt6Cx2iQe50WpWAwiIaGBvj9ftTV1UEqlWLhwoWYOnUqAoEA7rvvPixcuJAtApMmTcJrr72G5cuXs3sC2nAOb7/9Nv70pz8xRU0lCvg+5V3zvPAhj+4u/Pig3TsZ6PyYJS/GkCFDsHLlSigUCsyaNQs2mw0rV65EIBDA/fffj9WrV7OFv6mpCU6nEzabDcnJydBoNLjtttuQm5uL3NxcNDQ0QKVSwel0wmKx4MEHH8Tq1athNBrh9Xqxe/du9OjRAz179kRLSwu8Xi8WLFgAuVyOrKwsmM1mFBcXY9KkSQiFQsjPz0d6ejqi0Sj69+8PvV6PEydOoKqqCgaDAePGjcOvfvUrDB8+HCNHjsRjjz2GRx99FAMGDAAQW46F90h2RcgzQmOCDEkKUxFonwx72gAQJit+oaXNDuF1CABNhpAgCCykQ0KbLGo38eIQpov0C3mYiCbBYrEwQ4OMIvLYBINBZqz4/X4GpCeaBJrLEomEJUPw1ycMF21kyMtI5yd9SN5IotoQi8WwWCyQyWSQyWQsBEdzkTyA1Bd8cgiNWx6TSNemjFMyesn7Rm0iLzXpS0qrp/6l58o/q4R0D0k8ratMeDwMgJhdBk1gUhJKpZKFyOJBpV0VMqb43/E7J5roDocDkydPxt///nfWrs2bN2PixIlwOp1wuVwsdGcwGBi1vtfrRb9+/XDw4EGGK8rIyMATTzyBjz/+GE1NTaiursaUKVNY2Izuj4wKSsknnBS1jdpJ7K9yuRxWqxVvvPEGBgwYgBdffBGNjY1oaWmBQqHAoUOHkJaWxmo3RSIRFBYWYtu2bbDb7dBoNGhqaoLZbEZqaiomTJiAgwcPsl240WiM8Qa43W62c+b5b3iQYncXHisS/z//OdBGA/G3v/0Nv//97zFx4kScPXsWI0aMwLhx4yCXyzFixAjs2bMHDQ0NcLlcOHfuHEaOHBkD4pfL5WhoaEBWVhaKi4sZ4Z7f70dJSQmWLVsGl8sFtVqN3bt3Y/bs2Th37hwMBgO++OIL5OfnIysrC16vF3V1dbjhhhtw8OBB9OnTB263G3369EF6ejojGxw2bBiGDBkCh8PBQifJyclQqVQMW0aGAW0MaL501RiKB6jy8xgAG+9kFFCmF4WF6cWPJ1qo+e/5Z3GpZ8brF7o2hYvo3ITn6uxFc5A/D39dOh//im8zr8Pi+4faRMK3k9rPn4O+p/bzv+Gvx/cVb+jzczceBM//lu+/9tp9uXo4Id+/dH9t3c2FN35oUvKKkkIQ8bgi/rj4Ccmf+1JCLl4CbPNgRHLHh8NhJCUloVevXsjNzcWHH34Ij8eDCRMmQKlUQiaTsQwNlUrFGHTJIKIdo1jcRpymUqlQWlqKV199FcnJyVi1ahX69+/PXOe8cmtubmY7O6VSyRQcnwHHK2BBEDBz5kycO3cO//nPf5CXlweHw4FTp06xexWJRKisrITP52OgXqDNQ3XixAmGc5g9eza2bt0aQzRJ2A4KUYhEIhiNRsZrRO0B2mfM7s7S0YJKQHd6/haLBVqtFpmZmcjKykJ2djYD4L/88st49dVXoVQqsW/fPhQUFCASiSAlJYVRPFitVixfvhxPP/0047uSSCSYNGkSiouLceTIEezfvx833HADvF4vcnJyIJFI8JOf/IThPlasWIFp06YhEomgtbUVo0ePxpo1axjPEAF9ly1bxliU3333XXz00Ud4++238eabb+Jf//oXHnzwQTz88MMxmUDxXprOhM/Y4RdQGuP8/O/ImOHPFT+n442k+OfFv+9soY7/jDd0OnvxmwMyOKit7ekm/sW3u737jT+G/+xSxgbfv7ynmzZPNJ/b05nx+M32hH+u8c/kSmU7JeTKyrUHfLgKhSYd70Kn/3nDgD7n02cvZ4fanhCxIGGUCBRJ6fBE7kYKZNGiRVi8eDFOnjyJu+++G59++ilrm1QqZfwn5FKmtNaxY8dCIpGgrq4OkUgEQ4cOhVarxeuvvw6lUom0tDTYbLYYOn5yTdOOjdJn45UweYUCgQBza2dlZWHVqlV49913sWTJEixZsgSRSATl5eXIy8tDdnY2fD4fysvLMX78eIZd2rJlC5577jn4fD4YDAYMHDgQv/3tb2EwGBg/EYUEVCoV7HY743/h04eBawdASWEvWlgoe8ztdjMeFzIaCwoKMGXKFPTr1w8DBgyA1WqFQqHAsWPH0Lt3b4jFbbw70WgUo0aNYoSMNTU1uHDhAn73u99hyZIlGDt2LObMmYMtW7agpqYGXq8X586dw/Hjx7Fz507MnDkTqampeP311zF06FAcP34cs2fPRkpKChsrarUaU6dOZSUbxo8fD71ej5qaGrhcLvz2t79l98gDY2m88QZOR0Lzk/eW8J/HS0fhN/74eO9xe+fgf9eZdKQ7Ltezwd9jvB7rSrva60v+s/YMlI76jxcCX/OeLPqfB6DHn5//n78mTzVC38f/Nv6ZJ6R7SMIzdJUKTTAeZ0AxcdrttFcI9JtcC7iIdyEgN7nMk5OT4XK5kJqaigsXLsDhcECtVjOjgEouyOVy2Gw2AG3EZQsWLMDdd9+Nu+++G3q9Hj169GCpvjNnzsQf//hH/PjHP4bdbkfPnj0ZqJJwP++88w6OHTvGeD740hwU5yfjUKFQwOPxYM6cOaisrITX60UgEEBhYSHS09OxfPlyPPXUUzh69CgAoKysDDNmzMADDzwApVKJiooKltIrCALq6+uh0+mwe/duFjIJBoN48803sWbNGghCW1YOkf8R9wjhGq4FZUjPw+fzsQWAPHAmk4l5VIi/xWKx4O6778Zf//pXjBs3Di0tLQgGg8jPz4dYLEZlZSXWrFmDO++8EyKRCKdOnYLdbsfgwYOhUqmQn5+P8+fPo6mpCSJRG/i3R48erLJ4ZmYm5s6dC61Wix07dqBfv37Izs5GWVkZSkpK0NDQgI0bNyI7OxsOhwMulws7d+7EgQMHEAgE4Pf74XQ6UVJSglWrVrHQLmHWKF3/cuZde+OA/z2PxeKP57Et8SGnjrxGHS3inbWtPc/U5Uj8tbvqWYk/vrM+7chz1JG3kr8+D/DvyJDsyLve3jX5a3f0PK6Fuf+DE7/fL3zT16JFi4R+/foJ0WhUEARBiEajAgCBJBqNste1KnzfxPcPf0w0GhUikYgQDofZKxQKCZFIhPU3HcMfT/9fTnui0aggl8uFUCgkhMNhIRAICK2trey6giAIVVVVwiOPPCIAECQSidDa2ips3rxZ+OKLL4SdO3cKqampAgDh17/+tbBx40ZBpVIJUqlUkEqlAgDhjjvuED744ANBEARh//79AgBBoVAIr776quD1eoXnn39eOH/+vDB37lxBpVIJAIRt27YJgiAIhw4dEkaMGCH84x//EGprawVBEGLaxt8H9YPNZhPWrl0r3HHHHYJGoxFuu+02Yc+ePezYjRs3ChKJRFCr1cLNN98s7Nq1SwiHw0JZWZkgk8kEs9ksHD58WGhqahJ2794tABBMJpPw8ssvCx6PR2hqahJuv/124Ze//KVgs9kEv98veL1ewefzCS6X66od552Nv87mZ1fmLv+dy+USQqGQIAgC669ly5YJmZmZAgBh165dwldffSWUlZUJzc3NAgA2trZt2yaUlJQIBoNBACCYzWbh4MGDwkMPPSQoFApBLBYLp06dEj755BPh6NGjwrZt2wSz2SwAEObMmSN4vV7B5XIJn376qfD2228LDodDEARBeOaZZ4TDhw8L4XBYCAaDwvPPPy80NjYK06dPF15++WVh06ZNwl//+ldBEARh9erVwocffigIgiD84x//EA4fPhxzb4IgCMFg8H/641Lzm+9Dfrzy8zcSiXTat19HLvVcu/p5V6/D31f859/WvLjUWAyHw6wvQ6GQEAqFhGAwyPQnSTAYjDn2cq/FH9PR/ZGuCofDgkgkuuS5rpR83fn/bV5XEATW18FgUJBIJF2+7hNPPCH07dtXCAQC39he6eiVYKD+jkQQOmYA5WPaQGyBUwpZxadyU9YJ38ftxb8v5UqXSCSs9pZIJGK09JSKSqEer9fLuDyIiVkkErH0VroPIixTq9UsVZrCcEQCSdlyUqkUra2tMJvNDF9EmCAiPdu5cycKCwthtVoZEBIAw5GIRCIWtqB+oX4TuB0q34eUjUIhLvJm8JwuhBOSSCSoqqpCZmYmy2ZZs2YNjEYjxo0bF8OezJdzABDTru9bOht/nc1PoQu7fD6DCLgYUiLAsSAIbJwQnqympgZGo5FxOFE/0XOy2+0MON/Y2MjKYPh8Pmi1WjQ0NCA1NZVdj7+nd999Fzk5OSguLsaf//xnLFiwADabDe+//z7q6+vxy1/+Etdddx1Onz6N/Px8tLS0YOnSpZgxYwYcDgeGDBkClUoFh8OBZ599FsXFxRg1ahTLkKRxxNfR66x/4/u4s8+or9sLzcR/19n8vlzprC1f5zzCf71d8Z6UK6H/+X4gDxsfSufbwetJvo38ZySdQRDinw8/T+LPn2CgTjBQJ6SLInSCEwiFQnC73cyoiEaj8Pl8cDgcLPuKjv06wrPJAhfZdSlMFv0vR4dcLkc0GmXZYjSpCRPicDjYAkiEicT0SiRnwEVDiHg6jEYjI1kLBAKor69noYjW1lYkJyezEglU9Z7ul9rHGxyUYisIF5l4Kc0++t/yDuTe1mq1rCQC0AYYJ7I7l8vFQOU9evRAKBRCU1MTIpEIrr/+egwbNozdIxEA0uLPZ0Z1d+nKAkaGEI0JKjVBJIKEz4j+l8AyEokgMzOTGcdyuRz19fWMKC8ajcJkMiEajaKurg4pKSkA2p6tVqtl4VpiLybjlwzsHj16oE+fPqisrMQzzzwDi8WCjIwMzJkzB0888QSuu+46SKVSFBQUsKytsWPHorm5GSNGjGAEfSaTCX/5y1+Qnp7OCiAT5gRAl0k3O5rf9B3/nsJy8QZQe+f4NheuS4WcOpKOFnfaGFG2alfun/5v7147Mybbayf/mdfrZTXrhP8mabhcrhhDiNpML74d9KJ74o9p7/rfVCcn5PuRBID6KhHaPRBQmS/QWFtbC6PRiNTUVESjUbS2tjIvBl84lBYk4b84mq5MRh5cGP0v06wgCOwv7+2Ij6VTe5VKJXQ6HQShLc2cDB1ilqXFkYwU8ubQ7i0QCDC+EgJQR//LnWQ2m9m1yBtF/QVc9KbxCpTunYpXWiwWpvjIeBMEgZHKpaSksH6jrDiqz8T3gclkgiAI6NGjBzOUiGOFxyWQx+5aUIbxnkkyTukvEejxHhTalRJhoEwmg8ViYUy/1H9SqRSpqalsbJORSUzM5KERiUQxnsubbroJ4XAYRqORGTBU34yeCT8WNRoNrr/+ejbOeKJDqVSKwYMHIxwOMw/o5QLj+R0xP0bIKCcPE18wmbxlNO/IyOeNTj4bDbjoLSZiUP4Z8d5Rakv88+M/a8/jSu3lvdIdGSLUv7yXlgxW3ntKv2+PR4y/J/6cfJ1C/l6oT6h8CWEs3W43qysmlUoZF1leXh7LmKUSPmSQxnudaTPHl+ahttDzie+PRDmO7iUJY+gqEN6dSgqT3Kp6vR6ffPIJ4/nZsWMHZsyYgZ/97Gd466232Dn8fn8Miy3tmL8p1w0p1XhDKN4Yob9Ud4g/Nv5e44VS+/ksLGo77+Ju73yXEuIk4XdrvNLqSJnT5x0ZlbzxRYtEvKv8WpBLhWX5UCsdzz8PhUIRM5b4RTn+3PELDv89nYe8TbSYUemV9kJL9J4fZ/Rde2DlS91rR8J7GrxeL/R6Pct8FInagPfz5s3D//3f/6GxsRGPPvooVq5cybzAPF8OGX1A2xyn0jzUfsrk47m3pFJpTAFWQRAY8zUZIWRE8JsWCh273W5YLBZ2PaqNqNFoYgwmp9PJPMFUAX7v3r0QiUQYNGgQzGYzZDIZ7HY7jEYjy1jdu3cvjh8/zuoV1tfXw2AwoKWlBRaLBW+//TaWLVuG7OxsAMDrr78OsViMCxcuIC8vD7W1tdDr9QiHwzh58iQkEgkWL14MtVoNm82G5uZmrFu3Dg899BBEIhE2b96M/v37o3///uz5GAwGNDc34/Dhw7Db7TCbzdi+fTv69+8Pj8eDefPmQSwW49VXX8Xw4cMxdOhQNm4oeYBYuclo7WrJloRcHZIwhr5noZ0gjx+iGkJerxdWqxUHDx7EggUL8NVXX0Gn06G6uprtAMltSwUZeebmb2oIAZc2PuJ3kx1V9e7sfO1xifCL0jdpa1czPToyYDq6//jjryUDqCNp7/7bK1vCHxdvKPHSkeHT3nXIAOfPRzv3jq7Nv29vnMUb+l9X+CwlIpBUKpWM1mLz5s2YPHkypFIpNBoNRo8eDQCw2WwwGo2or69nWYs82zN5vKg8BBkodE21Wo1Dhw5hyZIlOHDgAGw2G5566in8/ve/j2G+vvfee/HPf/4TDz74IEaPHo3+/fuzIq0tLS1Yvnw5Fi1aBEEQsHHjRrS2tmLOnDmsOvzKlStx3333IS0tDT6fD2VlZcjNzYUgCIxwVSwW48yZM6z0zpAhQ5hxFIlEMHDgQAwbNgxerxcPPfQQli1bxp7de++9hx49eqClpQUGgwE/+clPmKexuroaGzduxC9+8QvW3+QBa25uxptvvomCggKo1WpEo1Fm7A0ePJh5c8moMZvN8Hq9SElJgU6nQ0ZGBkpKSnD06FHs2LEDRUVFKC0tRXp6OiOUlclkrM8pvMljE691ndCdJGEMfc9Cipav3KxWq1kdnt27d0MiUFzQpAAAIABJREFUkUCv16OyshJ6vZ7VYNqyZQtaWlpw9uxZ/OEPf2D1ymgXHe9C/joSj2mIX5za22m391uSeOUQ77KPBzh2VZl0ZrR0dk+XOn9HuICuAIsTEivt9VlHz5//TXzopD08CS1oFMaJDyHFh/O6MmYvZ0x1ds/x9001/2QyGVpaWnDo0CEsWrQIUqkUx44dg1QqRSAQgF6vxzPPPIMxY8bAbDYzQ4/KTPDlcygUTR4fKmo6fPhwrFu3Du+88w4qKirw0ksv4dlnn8WvfvUrmM1mvP3228jOzoYgCPjiiy/w2GOPYcOGDQCAM2fO4M4778TkyZNRV1eH5ORkbNu2jVWkr6mpwYABA9CnTx+WLHHs2DGsX78ew4YNg1arZQVfv/jii5jCqFTslAyGQCCAuro6Vmy6vLwcycnJDEMlEomQlJQEm80Gi8XC+Mzkcjmqq6sBtGGDCANGxJperxdKpRLV1dV4+eWXYTQa0dDQgGXLlsFgMECtVqO8vBxZWVmYO3cuxGIx3G4368NDhw6hqqoKgiBg1apVKCgowIULFzBlyhQMGDCAwRkorEvjkO4z4RnqPpIwhq4CCQaDMeGc6upqZGVlQaVSYfv27dBqtXA6nbDb7Rg1ahTOnTsHnU6H/Px8GAwGnD17NsblTQC/+F3x15Guhqgux9tyqfN3FsKKl84MpksZLF05/7exIF7r0pGBEf/s2vO28XI5fR5v8LR3/o5+15mBf7lCCz0VSKWQExF4/uc//8Hx48chEonQ3NyM/Px8vPnmm/D5fNi+fTtGjRqF4cOHw2azwWQyxZyLPEzARQ8zeTsEQcCLL76Ihx9+GKWlpZDL5ejVqxduvvlm/PrXv8a8efMYiJiSGnJzc7FhwwaGtTl06BCKi4vxhz/8gWX9jRs3DqNHj4bP50N2djYrDkttyM/PR1paGkaNGgWdToeDBw9i0qRJrGjs3r17kZOTwwrtkofrwoULCAaDUCqVKC8vx+nTp1FfX8/6nu7p6NGjsNlsSE9Ph8vlYmVwPvjgAxaW+uyzz1BSUoKioiIMHDgQ6enp0Gq1mD17NjZt2oSnnnoK9957Lx555BG88cYbmDlzJsrLy1mx2YqKCni9XiQnJ2PmzJloamrCgQMHkJubi6lTp8YwkLdn7Cake0oim+x7Fj4bijIesrKyAACbN2/G9OnTAQD79u3DjBkzkJaWhuLiYjQ3N6OgoAAmkwnDhw9HMBhkZIaEuekog+PblvgdO+2MuuJ1udSC11F2SUfHx3/3dY20y5X4zJNrRbpyz9Tf7T3rK7GAdOU6X2dMxf+mq8+ZcEzAxQxDmUyGmpoa+P1+OBwOSCQSJCUloa6uDunp6fj3v/+N8ePHY9iwYQCApKQkZuwAFykkCNhM2Xp6vR5utxsmkwlPP/00ioqKmCcpGo1izJgxqK+vR0NDA5RKJaZOnYpt27Zh7NixOHnyJNMh0WgUzz//PGbNmsWoNuRyOUKhELxeL1QqFQ4ePIiMjAwsX74cfr8farWa3VNDQwNL7vj8889ZUsSOHTsQiUTQ0NDAwoYikQgmkwmTJk3CzTffjKKiIsyYMQMjRozAqFGjYDabEQgEEI1GMWzYMBQWFqK4uBh9+/ZFr1690LNnT2RnZ6OwsBCDBw/GXXfdhfHjx6O6uhoWiwU5OTnQ6/U4evQoxo4di/3792P48OGoq6tDv3798NlnnyEtLY3hNLOzs9GnTx8Eg0E0NzcjKSkJKSkpEIvbaqU5nU54PB6GBZPL5QxkTc+F0scT0n0k4Rn6noXfXRAQklKGyQ0bCASQk5ODYDCIU6dOwWQywWQy4csvv4TP52NVvQcMGMAmIJ9x8U2kK54XPpOoPe4j/tjOztPeTp7k+9p1dXXBvNZ3hd/k/uM9R5djTLYXTu3I8OkoZBx/vW/zWfLZSLRwOp1OqNVqnDhxAqWlpVi+fDkAoKqqCrW1tThy5Aheeukl6HQ6RqNhMBiYBxkAK/tCgGqae16vFxqNhi3KxKUFgIVzotG2avetra3IyMjAhx9+iE8++QRDhw7FPffcg5dffhlSqRQnTpxgHhvyUt9yyy2IRCK4/fbb8dprr+H1119HU1MTC+0lJyfDaDTiyJEjsFqtGDJkCJ566ik89NBDcLlcSE5ORm5uLlpaWlgIzOFwwGazYefOnQiFQqioqMC6desYUJzu6f+z9+bhUZbX+/g9a2bNTIbsISQhkLAElH0VWYtWcalAxbrihtpaa7XuX9uqtRYXaqW2tUoplqqIiqAVC7IoICKiCMgaIgSyTpLZMzPJzO+P/O7DM2OA4FLgY851cUHCzLs87/s8zzn3uc99WL3Zr18/AEBhYVtPOq/Xi759+0KjOVJxGAgExJF8++23UV1djTPPPBPFxcVYsmQJpk+fjmXLlolWGHsifvnll9iyZQuGDRuGYDCIt956Cw0NDTh06BCsVivq6uqwe/du2O12/PznP5d2RUBbWxq1/QfX4E47PazTGToFTK2UUct6u3btir179yIQCKC+vl4mrEajQWVlJcrLy0UDx2AwSCWJ6ph8UzvR1Jj6+xNxZpL5SN829Px1j/d9d3KOZyc6Psd6DieSHlUtmeicnOJqDwU6Flm7o9aRzxMJ0mg0wuPj3waDAV26dEFrayv8fj+2bNkCm82GH/7wh3A6nVK5ZTabUVdXh/T0dGg0Guzduxd5eXkwm80iY8ASfZPJJKjEj370I1RWVgJoQ5LMZjN27twJk8kEp9OJ9PR0AG1tc8477zw0NjbiRz/6EdasWYPRo0fj5z//ORYvXoyf/OQnAIAzzzwTy5Ytw44dOzBjxgzh8TQ2NorERiAQgNlshtVqxdq1azFlyhQcPnwYGo0Gn3/+OQoKCtDa2gqXywWgjVeTmpqK/Px8pKSkwG63o6ysDEOGDEFTUxOsVitsNhvq6+tFeFOj0aCpqQlOp1MI5fF4XNqm2O12aDQaeDwerFixAvX19bDZbBg9ejSWLl2KkpIS5OTk4PPPP8f111+PiooKZGZmwufzITc3F3369EFrayv279+Pq666CrFYDPfccw+0Wi0uvvhipKenS7m+TqeD3W5P0B5Se0d22uljnWmyU8DUzb+1tRWhUEg0cIxGI7p164aRI0di1KhRmDRpEn7wgx8gNzcXF154IfLz83HuueeisLBQqshUAunxjJOXjpiqZcLFXu0Qz+8Qrlc3EXVTIkKl9gRKPpbaOZr/ryqSqsJmPB9JmDxue6Jv7RFteZ1H6yRP3kTytbV33PZ+r36e16h+h/fN6r9TxVSHoT0UT/030y00oh3JpqZy1L+Br6J/yd8B0G56Ifl9Uq+Bpr5rfH/pKLR3vuT7VI+V/B62d/0deY7qvAbaxpAIwpgxYxCNRpGRkQGbzYYLL7wQJSUlqK6uRiQSEb2uNWvWiBNw6NAhbNy4Ebt27QLQ9l6RtEtdLxKqb731VjzyyCN4/fXX0dLSArfbjbvuugtPPfUUSkpKEIlEMH/+fMyePRuRSAStra0IBALIyMiARqPBz372M7z11lu4/vrrUV9fjy5duqClpQV79uwR/a/q6mo0NjaKKOr+/fuRnZ2NIUOGoKqqCs3NzRgwYAAikQi2bduG8847L0EZOhQK4dNPP0VOTg769++P4uJifPzxx8jNzUXfvn1RVFSEgwcPwm63i9YSAFkfQ6FQAgnfZrPJs6Nu0IUXXoiUlBQcPHgQNpsNkyZNwquvvoq7774bLS0t2LJlC9LT05GWlgafz4f9+/ejsrISBw4cQH19PRoaGpCeno7zzz8fmzdvFsSdFb1cO8n7PFHjO6K+25xb6vqnvm9cY472DnY0Xc95T5K6Og/U76u/U9d+9Ro47kcrdDjVrdMZOoWM0SNz7UDbC1VTUyOig1wQamtr0draKmWdyZ3sebzjGSMqOlHtibvFYjH4/X75DhfgQCAg7Tc4+dRKF5/PB71eL1woAFLpwQWM6s9cwA0Gg/y/uqHxWkgYBY7omlCIktcWiUTknjhByYWgoN2hQ4cQjUYRjUblfgwGg3xf1QjhtfEe6TjxXjUaDQKBwFek5enYqr9T+Vzq4pHMvflfcY94XaoWjt/vl+v2+XzyWYqAMi1AhW+Kb/r9fuGw8PPBYDDheaop1VAoJKkSvnfUx2lvkafCNCUlQqGQ8GYo4klnUx1bkouZfub98rr4WQqAAkfeX6DNuW9qakIgEEiYLx3Z+JIDheRO6QaDAYcPH04YI5Vj5Pf7UVlZKZVJBw8exEsvvYS33noLgUBAUkk0Xp/JZEK/fv3wn//8B//6179gs9mQm5uLyy+/HLNmzYLb7YbRaERRUZEgJZmZmZg5cyays7Oh1WrhcrmwadMmOJ1OFBQUQKPR4JFHHsGYMWOg1WqxceNG3HjjjbjzzjuxYsUKpKSkoLq6GpMmTYLD4cCwYcMQiURw/fXXCz+H482x/PLLL9GnTx/k5+cjFAohGo3CYrHIHPF4PMjOzha0XKfTCSpTV1eH+vp6ZGdnIxKJyLiqSvBTp06Fx+OB0WhEfn4+Bg8ejJUrV8JutyM3N1feHWoYvfjii9izZw/0ej369+8Ph8OB7du3Y9iwYejXrx/27t2Ljz76SEQdW1tb0dzcLI7ZsQKu9kwtv1c5YcwUcEy4XnId5jui0iySVbFPBOlUBUzprHIuAm3rAK81Hm9rr0N9Ja6T/N7p5gTROtNkp4DxZVZVabkwmkwmZGZmyotNEbaCggL5fyJBAE44PdaeDo96TR6PB6mpqTCZTKipqUFGRoZUqVmtVilxBdoWbrZbiEajUoFiNptx6NAhZGRkyAQncZKLClEpIlXUCmHUxfuj82K1WpGamgqv1wuz2SxpBUbTKsrV0tKSoECr0WiQl5eHeLytmoU9criIknvA1AIXGT4fjhsASQtQ3C55ceDnuNlzM1ePwfEGTpwz802NGwgXYlYHmUwmBINB2O12qXxiWoDOENW6+c7xZ1UDh0YNnObmZnH4qRUTjUYlwrdarTIGLMt2uVzyztHh1uv1SElJSeDitLa2wufzwel0IhaLiVpwSkqK9ETTarXwer2w2WwJ6s98B/n+kMPn9/sRjUaRlpYm5+fG0dHecypyobbzANoc5uLiYnF2UlJS4Pf78fTTTwvaEAwGEQgEYDKZcMYZZ+Caa65Bz549hWMIQEQc1chdr9dj3LhxmDBhglRqcZzT09Ph9XpxxhlnwOFwYPfu3ejSpYtUqLW2topD8Oijj+K+++6D0+kUjhK1evbu3QuHwwGDwQCPx4OUlBR8+umnaGxsRE1NDTweD0KhEBobGxEIBOD3+/Gf//wHv/zlL+FwOLB3714MHDgQoVAIVqsVLS0tKCwsREVFBbZv346DBw8iMzNTuE9arRYmkwlutxvvvfcedu3ahbKysgQ9K44Fn43RaITL5UIsFsPixYvRt29fpKamYvHixaisrETPnj0BANXV1Zg3bx7sdju+/PJLVFRUYMuWLQiHwygpKYFWq8UVV1yBZ599Fp9//jluuOGGhHWmved+POO84/rDY6ll+VyzuNbw2CqqryL5J+IEqcFzLBZDIBCQdY6EeaBtrVfXMHYc4H6lrmnfhr7dybDORq3/I1OjQeCrjVpVgicdEY2mrXHq3r17UVZWJlGI3W7HsmXLcN5550Gj0YiWhqq1cjyNIZ7bYDAkQL1c4FXZ/KamJthsNpkkTU1N8Pv96Nq1KwBIVMuNntGdx+NBc3MzcnJyEs7NzYCbLTlQ2dnZ4tgRpTEajV8ZO7UnGzcPapcQXdLpdLKwq6q9AGRjBI7I/Tc0NMiCSRSB0RfRhqMpGfMZ+v1+aWPC+yQ6xUof9fNHc4a+CzvW+0en0GQyiSNIdAyAtIpg6wKiR06nEwcPHhQkgdGs2g7C6/WiuroaBw4cwIQJE2ThJtlXdZoikQi2bNmC4uJipKenyzXRWWKjV7vdLv/Hdh8ejwc7duzA2WefLQ7pxx9/jJKSEqSnpyc0j21paYHRaERNTY1Ub2VmZsLv90tJtVarTShd93q9iMfjIlaYHHAcb37zd0DifNFqtViyZAmmTJkiDkF1dTUaGhqQnZ0Nt9uNzMxM6QdYX1+P8vJylJWViXNpNpvFKVT1lZhKoRNEEnJzczNsNhs8Ho/0gFOdJbPZ/JW2E8lBFknd6s+xWFtPuYaGBglaLBYL3G434vE4MjIyAACHDx9Gnz59oNVqE5wr8o527dqF0tJSxGIx7NixAzk5ORJwNTY2imMKQNJ3DLK4DjIgo/ZSRUUFSktLpQ9iKBRCJBJBeXk5evToIW166IBEo1EsWrQIAwcORGZmpgRyfAZ8H8l9SnZGVKT3WI1a1XeMc0BV9N6/f78gc8nBFI/H8yQ7Ismp72PN/2g0elTHnmO7adMmuFwuZGdnJ1T4MbhREaXkTIWKCNN5OtUatXYiQ6eAtfcC83dGoxElJSUAIEJtra2tGDFihERv6jFOVDU3OT2jTi5Ofi7coVBIInIKPNJRCIVCEiHq9Xo0NzfD6XTKS15TU4P09HSEw2FxTFgGbLPZhMyppgiSdZI4NnRwqKlEB4QbGDdmbpYWi0VSCoz4KbkPAE1NTbKgMkpjOk/Vf0rOqasLik6nw/bt2xEMBiVtyCofKucOHDhQEBaOnVp9d7IsHj/SO8zv98NiscBoNKK8vBxz587FoEGDUFNTI81K09PT4fF40KVLF3z22We4/PLL0bVrV3Fc6VS1tLTA4XCguroa5eXlGDt2bAKR2GazIRgMSpVUPN7WE+/hhx/G7NmzsWrVKlRUVEhkX15ejsrKStx4443o1auXoKQ6nQ7r1q3D+vXrMWzYMBH9++yzz+ByuYSYSyePqs2pqalYsmQJBg0ahIyMDPz73/8WZyQvLw91dXU4ePAgunbtipkzZ8p7217/r2OZGmSw75XK6xs+fDg0Go0gI9nZ2aIAnZaWJqiAxWJBWloaevToAZvN9hUUkqXdDGLYoqSlpQVWq1XmGknXTqczAQkiYTsej0uPQKYEAQihWaPRICUlRRBAIkKsWmPTZTpaLpdLNsJAIICePXsiEAjAbrdLPzmLxSLppsLCQrmurl27wm63o6mpScRoo9EovF4vnE4nUlNTJWVqs9kSNlW+0xaLBT179hSnC2hzQtLS0tCvXz9oNG0aT6osQSwWw/Tp04WbRIFIrVaLrKwsAEdQaiAxvcS1gmnbYxkdIbUIhoridPoPHDgAs9mMzMxMuN1u6HQ6WffbU3hX53VHgiv12tnzkogX95tIJILNmzdj+vTpQmQnas7P8t+8JtVBPB2s0xk6hSyZJ8IFRO0KTifH5XLB5/MJjwhAAprT0YlAFImwrOoEAG2bo8vlQiAQwF/+8hf86le/gs1mw2WXXYYLLrgAEyZMgNFoFFXWjz/+GM8//zzy8vIwevRoeL1eHD58GPPmzcMzzzwDjUaDZ555BuFwGLNmzYJer8dzzz2HYcOGofD/1wPhvaj8ChpF55juuOuuu/Dcc8/hwQcfRGlpKWbMmJGQIlHz8eQpMMXW0tKCNWvWYObMmXIdFosFffr0kf+nk5XcNkKN+shXsVgsyMjIkN+xT1tDQ4M02lWPkSza1p79LxYTold6vV6kHFpaWmC322G1WnHBBRfAZrNh3rx5GDZsGIYPH469e/di+/btskirqFc83sZzY9RsMBjQ1NQk1Y46nQ67du1C3759ZcMOBoNYsWIF8vLyMGbMGEnRTJ48WRbalJQUPPLII8jPz0dzczN8Ph+6dOkiDufMmTNhMpkEtYjH40hPT09A/thiwmq1wmw2o6mpSRylcDiM8ePHo7i4WFKt5N8AbShEenq6cH2+jiUjjKFQSBoJ03Hh8YmyEqGJRCIwGAwSONCJVTdcFV3mv+kssOSe8h02mw1+vx8mk0mQUjokKq8tOQBqbm6WNSkcDssz4HE1Go04a0SdiPba7XZJoRNh5D2Q/MzNnmiqVquVucRAxel0JsxL9gUjr4j3ye+Sc8Q0KJ8pkRaSw9V0KNOw5CHxd3V1dbDZbDCbzQiHw5JOV0nvHX0/6Gzy3rZu3Yp9+/ahpqZGqvICgQCqqqpQU1MDvV4PvV6PkpISlJaWIjs7OwHhUdfLjgTERK/VNC73ELfbjaysLMTjcWkHY7PZxDnyer0SqJA3qDbbPd2s0xk6yXa0F7m9TZLQLxdTLlh0XIgUnYhHnky04888tt1uh9/vx5w5cxAOh+F2u+HxeLB27VrccsstWLZsGXr27In77rsP119/PVauXIn33nsP7733HsaMGYNYLIabb74Z55xzDiorK+FyubBu3TpUVFQAaJuwV111lTSFBJCQolGJ3Ix2gbYF+Y033kC/fv0QiUSwfft2PPnkk5gxY4YsrPw++Sr8rs/ng9FoRCAQwMSJE/HFF1+gsLAQL7zwAoYNGyafU5+JysVQiYIqzM3ok8+Cn8vJyRFyLp+P6qidTCMSyMWbY6WmQyn+6fF4RIiOjoTBYEBdXZ0gCgCwb98+LFy4EMXFxcLH+fDDD1FUVASPx4NoNIrly5fjiSeeQGFhIYA2RPCLL75A//79kZubizVr1qBv377wer2SyqK43Z49e3DmmWcKNL9p0ya8/PLLOO+88zB//ny0tLRg79692Lp1KzIyMqDX67Fp0yZMnToVAwcORFpaGg4fPoxXX30Vn3zyCfLy8vC73/0OvXv3xieffIJDhw6JrsyuXbswfPhwjBgxQpwQtdigo5aM2KrvENNFRFWZ8iKyoXJS6HRwk2ZKmzwT1Yg+NTc3i3NIZIznpxNLB5ibL8+tpj+YauS7SyFGpp2JoiZXiRJdYYpLrUZiWTrvz+fzweVyCeJCtLE9ykVVVRXMZjMcDkeCNAkdBnXsOF5814mqUafIZrOJw0SHNRgMCvJMPldzc7Ok+xjwJFfb0jqC+KpOUywWQ79+/TBy5Ehs2rQJu3fvhs/nE5S1qqoKt99+O4xGo/CnkpGnE023J6M4vJ6mpia8+uqr8uwcDgfeeusthEIhpKWlwWKxYPfu3SgrK8OkSZMSWkERfVN7bp4O1ukMnWRLzumqkZ2aZyZqQw+cSAShTCCxIWRHjYsE0SBGfXS64vG2nkUPP/ww1q9fj9TUVNhsNlxxxRX429/+hjVr1qC4uBj19fVCdJ04cSImT56MQCCAN998E8XFxbjtttskJz1o0CCMGDFCyNfNzc2yCcdiRxS5VRK1Wo6r0WikgWVNTQ3i8TiKi4sxf/58QQD4fZKtY7EYvF4vHA6HpCNIeiYRfcqUKUKyBY7A7DwvESCV5M7rqq2tFQeM3bgZ4XJ89+3bh6KiIhiNRvm+mn470Wf3bRidXm4MjLCZcsnIyEBpaSk2bNgAs9mMgoICfPjhhwgGgygpKYHH45EIlmhKVlYW8vPzRZOlvr4ePp8P5513HqxWKzweD9avX4/i4mLZVEkGDgQCKCwsxOOPP476+npkZWXhs88+g9lsxrXXXitolfre1tTUwOfzyXz44Q9/CAAoLi5Gjx49UFBQgJycHAwcOBAtLS1obGxEbm4urr76avz3v/9F7969MWnSJCxduhRdu3ZFdnY2vvjiCxQXF6OoqAj9+vWD1+sVhIRl1R1BX/mM+Z5xvPl9lafBTVpNSfO76hgBiRsNuVDkFJI8zPXA4XAIcZ3vNh1zOjMsXQfayLJerxcpKSnCsVLPQ/SIiCLTOQASrpFOBccgLS1NyPgcT4vFIs6fRtOmW0T0p66uTpBvBigkw7M6juchwZxcQ6Yy2RCXqUGuAeo6w7RPU1OTIFHkO6mEZrXir7m5WdZeOpy8V67HHZ3LRJI43kAbn9JoNGLWrFmIxWLweDyorq5OQO3YmJsI2ddZP9TCETp11E7SarUYOnQounfvLk7R2LFjJVPAd0YV9aRD3xHy+Klmpyft+/+Yqd6zGgGp0WByRKkSz0g+TOafdMQrVx0h8j0YibEcPRwOIxwO48wzz0yYNJdffjneffddpKSk4N5778X555+Pn/70p9i5c6dEi8899xyGDBkiXbVVqLpLly5YunQpLBYLPvzwQwCJ2jRquScnF/P2ADB9+nRs27YNV111Ff773//KYrp7925MmTIFBoMB06ZNQ3l5OQ4ePIipU6dCq9XikksuwRdffAGLxYKnn34aAwYMwL333ov8/Hy4XC6J1Dl+jJrNZrNsBvw9S6Pff/99/Otf/8I///lPPPTQQ7j77rsxd+5cLFy4EAsXLsSLL76I1157TUq26TioztXJQopUYiXHmqXKFosFvXv3xr///W+UlJQgPz8fVVVV2LhxIwYMGIBgMCjpJG5E0Wg0gTN24MAB6HQ6cS4dDocIiFKigNEn0ycDBw7ElClTMHToUCn9jsfjaGhokEU4Go3C7XbL5rx161YUFRUJAdtiscg1DB8+HEBbNE+hQ7fbjYqKCpSXlyMzMxMHDhxAz549hZfStWvXhHSKxWJJmGMngr7yb1Vnig4JU7+c80wnGgwG+S6djGSZAm7q/LfJZJKf6ZTz+um8M83B+cXUB/lyTE+p5dtMc/Fa9Hq9bOBM7QFI4ESx9JzvNgO65uZmWK1WcTa4mXNseR5WrvLeyGHiOclVVFOPyZxHOpc8rs1mE2dJ/T7TwjSucVzv+B0GC2azGampqTJPVATtRNCQZIe6ubkZGk1bQcm2bduwYMECvPDCC3jxxRdx4MABNDU1CceHVawcLz67EzF+Vw0Oea+hUAg5OTnC7auoqJAec6mpqeJwq+s0j3U6VpR1IkOngKn8E+BItZVWqxVeUGNjI+x2u0RzqqMEoN0NtSORqxotcuFiJMdoIyUlRRZEbuI0g8GAYDCIcePGoaqqCm+88QYGDhyI559/HjNmzMC6detw7bXXSvXAf//7X0ydOhWBQAAXX3wx/v73v+PXv/61nJeTkzwSLlrMyTMqcrvdKCoqwopTG+53AAAgAElEQVQVKzBnzhz88pe/xCuvvIJ//OMfKC4uxtKlS1FdXY05c+Zg3759GDNmDFasWIGWlhZceeWVMmFnzZqFUaNGYf78+dDr9diwYQOGDBmSgOgQIqf+DRdx9mzKzc3FpEmThMz56KOP4tprr8XAgQMlwmMUyZSFRqPpcGn2d21qtEknlO8OHeVu3brB7/dDq9Vi8uTJ2Lhxo0TddrsdgUAATqcTkUhEqvIqKytlI/P5fNi3bx8MBoOQtOkwc3MjehGLxbBx40ZJy/n9fpx55pkIBoNCcuUzMRgMmDJlCpYvXw6tVotevXqhvLxckCOv14tYLIbNmzcDACZOnCgVUxs2bEBpaSkyMzPx+OOPIz09HZs2bUJDQwO2bt0KoA01aG1tRVFRkYyVmjo93vxSkV/+zDFRUxx0XjjnOA7cjIlO8L1MPi+dCfW8KqpDR4TGVCg3vmRenPpeHM9UsUFeG4+pXmd70hTJn0m+L/5/MoWA5yEHrT3ey9HGib9XUVn1POT+1NXVCQdQPb96TDqsyevuiZCXVZpDeXk5Vq9eDaPRiO7du8Pv90s6MTs7GytWrMCaNWswY8YMXHDBBbKGfNOAKpmKwArjqqoq0RPT6XTw+XyoqamRwgeS5em0cvyBI47x6WKnn/v2PTCmKDQajeT0mZNn5MMUkJof5/dOZDLyeEAiX0iN+gh9rlmzRtCjWCyGTz/9FIMHDxZeSHZ2Ni6//HIsX74cN998M7xeL2bPno21a9fKoj5p0iS8/PLLuPXWW7Fo0SK4XC40NTWJcxKJRBAIBGQRZwTEyIWia4z4fT4ffv7zn+Odd95BIBDAvn37oNPp8Nprr+HJJ5/EY489Jve2YsUK3HzzzXjnnXdQW1uLxsZGaDQa9O/fHw8++CAWLlyIp59+WqLapqYmaUDJzYT3rkoYuN1u4Xp4vV6kpaWJI/Tee+9hy5YtQvrmJnQiJMvv2tS0HxFH3qPFYsH69etRUFCANWvWIBKJYM+ePZg0aRLeeecdqRB0Op0IBAJwOByoqalBdXU1tm3bhkOHDklp8759+0Tdd+TIkeJ8q+kBoheDBg3CzTffjNtuu016UVmtVimfpvNE7aOKigpBh7Zu3YqamhqsX78ee/bskcVbnRuMcvv06YOysjJMmzYNdXV16NWrF6ZNm4aioiJcf/31GDt2LHr16iWRshr1dqQRJzdYzudk9ICbIVOqaqRNET81MFE3XnXu0nguNUiiQ6+ifrwuNRhqj6fYUVPLuo+FnCV/TkVHj7ZeqRt98qbP8VSdtmQUvb1r4PeJ6KiOFqt2SSpP5iup43QsB6QjY0kEium49PR0tLS0YPr06bDb7Rg4cCBycnKQl5eHgoIC3HTTTRg4cCAKCwtlHVGrW5Od744akVZVQNVut+PQoUPYsWMH9u3bhx07dmDLli3YunUrdu3aJZwxVViW3weOXel2KtrpdbX/R01dCNqLgFRND3VB4KRsb1HsaITADQJIjML4JxqNoqysDHfccQeWLl2KvLw89OjRA88//zz+8pe/oLGxEaFQCFdeeSVuv/12jBw5EqmpqRg8eDACgQCmT5+OgoICuFwu3HvvvQiFQkhPT5dNj9okLJPXaDT46KOPUFVVhQsuuEA+4/F44HQ6RfNIr9fjmWeeQSwWww033IDS0lLs3LkTgUAAq1atwqJFizBnzhy4XC40Nzdjx44dePrpp/Hcc8/B5XIhNzcX8XgcF110Ee6++24MHz4ckUgEubm54gQYjUY8//zzGDt2LLKysmSzIlSvfo6pgYULF+Kmm26SyqORI0di0aJFIpKZmZmZwAU7WakxWjLKwdQIofGmpibU19fjkksuQZcuXRAKhXDw4EFMmDABTz31lKBIall2UVERbrnlFiE919fX45NPPsGkSZMk8h43bpw42zw/He9AIIBNmzaJErbb7cbQoUNl0aejrpb12mw29OrVC6WlpULaff/993HWWWchIyMjYbNMSUlBU1MTzjnnHDz33HOw2WwwmUzIysrC/v37sX37dhw4cACLFy9GKBTChAkTEuQfeM0dRfXUuakiI/w+nRemX8mRUSNtfk/Vg2kPoVIdLwY1nEN0flRJB/V7fB9PhHuo8t6S71c9djInjufrCHLQ3vHUn5M/l/y75M+paUY1IOE1kaNFKY6jHau959re745l5IGqyFZ9fT3MZjOWLl2K++67T9aeX/ziF7j44ouh1WpFFiHZAT1RI/KrInk6nQ5GoxFjx45FcXGxBILbt2/H+PHjRbCWqKI6hur1qFXJp4OdPlf6f9RUPlDyAsEXXBUMZOkpP6umtJJfvI6gQ8nRhLqYMj0Vj8dxww034I033sBZZ52F2tpa3Hjjjdi9e7cQDqdOnYqPPvoIo0aNAgCsXr0amZmZMBqN2LFjB5555hnpaN23b19cd911AICFCxfi//2//4devXrhjTfeQLdu3fDuu+/iT3/6E8aNGwez2SyTX6fTCeH6wIED6N+/PwwGg3T0XrhwIYYOHYoDBw5g0aJFUj594MABXH311Xj77bfx4IMPoq6uDnPnzsUjjzyCa665BkuWLMGIESNw6aWX4s9//jO0Wi2qqqrgdrsxd+5cxONxzJo1S8afz011QhsbG/Hyyy+joKAAq1evhtfrRTAYRG5uLnJycvDTn/4UCxYsSIiMT6W8OlEarVYrquORSASNjY0oLS2FTqfDD37wAyxduhRXXXUVwuEw7rnnHrz22mvSjRyAEFkLCwvlPWUZLjdlbvaNjY1wOp2yORuNRinBHzVqFC6++GKkpKRgy5YtQkivra0VtINooar3QkeBCuKtra0JbSuIflFoMT09HRs2bMDZZ58t2jhZWVn47W9/K2kBs9mcMAdP1IFtzwlQEV2mtFTeCx0Zbip8NqrzoAYv6u/aQyvoxNNx59pA4u83WT+Odq/H+11HUyjtffd4nzmacc4mI2zq97n+8b1h4Nlemozf/brBqOowkMuVmZkpYrJLly4FAHTv3l1QRHLhiJCqzu6JrinqM+eaxmtiFSzXvIaGBpl7RM/Ir+T9qmnL0ylFBnQ6Qyfd1Emk5m0JOVKQjDyH9nL7KplSneQdzVmrCzWPz7RJPB5HU1MTCgoKcMMNN+Dyyy9PkO3nQn3OOefA4XBIxQ9lAOLxOEpKSvD0009j7ty50k+MCriXX345pk6dmqAaffPNN8NoNCI7O1sWbJPJBJ/Ph1gsBofDgW7duiE1NRWpqakIBAIyqVmlQlJnIBCAzWZDOBxO6FdmMBgQCoVw4YUX4rzzzsPtt98Op9Mp+kQ5OTnIycnBgw8+iN69ewOAkL95zyQ76vV6+P1+EbUjt2jAgAGwWq0Ih8OYOHGiCEUCOGXSZCpSwYWURNVYLIbS0lKUlpaipqYGWVlZmDBhAqLRKDZv3owNGzbggw8+wLRp08RJZ0sOjj9Lk7OyshI0TeLxONLS0uQ8bPGh1WpRUFAgLWCAtqqwjRs3Yu7cueLc0PnidZNsywrFePyINgr5NLxGIkskf3fv3h1AmzLy7t27kZWVhX379qGhoQE5OTmoqanBlClTEirJTnSMOc5EgTjv2b9P5Wmp6QoiRKyMUqsqVZ6OulnT2VF5iJzP/LwaRHEMkxGXb4patudMHQ3lOdr5juWQHYu7lezwAF9dX9Xfc6w4dikpKZL+ORbqkux8nChCk6zUzLWjpaUFs2fPRlFREZqbm0Ur6rXXXsOGDRswfvx4ece/qXFceP98J1RidmtrK1wuV0J3Ar5baqDA9zb5nTodrNMZOsmmokBq7pw/WywW2WRpKqeIBD4SMvkSnkiEkMwZUhcKbvaMFqjazP5ALFMlZ4bpFaYu6DBQ9TktLQ3BYBA+n0/k/3ndOp1O+hfddtttEoFwU6STRd4IF4JwOCyQcWpqquT6ST4HjiyAHo8HdrtdynNJQExNTRWeANtEVFZWoqysDHl5eULYBSD9skik1uv1yM/PxxVXXCFtJLgJs1rohhtuEN0SNeo/2WkyNTXCn/mMs7Ozce655wIAsrKyEAgEJCIcNGgQBg0ahCuvvFLKn0mApqAfxekcDgdGjx6dEIXynWZJuMPhwOTJk5Gfny+OIp1pqnf37t0bdXV1KCgokIWWpPtLLrlEKhSZTuvZs6eUTfPeeG2E/nNzc5GdnY1YLIapU6ciNzdXHKbGxkakpqbi8OHDIsbXnhzCsSz5M2oaimR1VtkFAoGEEnIGQXSIVAdILdNXr4fnUM/d1NQEp9MpqJn6eRVdUtGFr7N+JJ+7vfs/mnXkM0dLjxFtVP8/OQWX/F21xyFRM5Wc3tzcjNTU1K8Eq8lI+jedv2obHI1Gg6KiIkyePBl6vR5FRUUJwpvTpk1DQ0MDsrKy0KtXr69c09e9Ft4/TZUQAY7wNidOnCgaS+oexGpO1Vk/He3Uwem/x8YoLpmzw0m9atUq+RyNpa3kVXBhVSs7OlJm2d5CRmn+QCAgkT3z6ERnWNJLBVe1moBaIk1NTTCbzdIWw+l0Ih5vK9e2WCxSGccWAV6vF126dIHL5ZI2BECb5ga7Navjw67oZrNZzkOnSHWEGI1TO4ROZDzeVnZLArfP55NNSKvVoqioCLm5udKXjf2pqLhKJ5AwcXZ2tkTwTAOpnKxk3aKT7QgBiS1FqM4MHFkQc3NzEQgERMFYq9Wivr5e7o8Kz42NjdLWgX9nZGQIwblPnz7isOt0OiGih0Ih6X5dWloq8gVUXG5sbAQApKenIy8vD/379xeekKp/M3bsWGlnwDTc4MGDpeiAaTQikiQqX3jhhfD5fNBq2zRVunXrBpvNhszMTBQWFsLpdGLAgAHC51Edma873ioiWF9fLxuRWq7OOVxVVQUA4mTys8cr4+ZmFo1GUVlZKchbKBQS1eRoNAq/34/m5mZxHtT1o6OWHMQlB3btffZoP7d37OP93/HSZsmcSCKRjY2N4kyozzUej2PNmjUJqcmjpR9V+zooCAM9okEAUFRUJNIBatuS1tZWZGZmYsCAATKX+Dk1oOEz6Iip5Gv+oWI3nWc6a7169UpwmnhOzlm+kzzm6YQKAZ3I0ClhnKDAEc6FyitZsGABhg8fjoyMDMyePRs2m02qkg4dOoR4PI5BgwZh/PjxEll2dKNVJw6vg1Vq1N2g80PxQsKgdrtdlHNVfgNLrNnUkpNV7cfE45CTFI/HRQyxS5cuMulaW1sFhuVioaodE52hM8lyYrW7s4qgqVEj9V34WeqzJIuP8R6SeSO8H/bo0Wg0Quxlp3OSNBlFqWmpU8U4Jnq9/ivtJuLxIx3hKW3gcDjQ0tIibSTi8ThsNttX5PjVBV51IPiux2IxcZxUUi8/Z7FYRGBRXViZbqN6MdNzHGO+v2wToSIdsVgs4b0mH43vUGtrq7znqp4NkU8+w+NtjOrY8lwqmhSJRLBv3z4sWrQIdrsdRqNReuhR6dhkMmHbtm244YYbUFJSIhsOj8Ex4988F9EkrbatOpO9rbp27Yr6+nocOnQI+/fvh8/nQzweR/fu3VFWVvaVhsqqqShIsiQE08cqatYeipV8nOTrTz5XMrqk0SRqonF8k52i5OtTxyoajYpQJ9Wk2XaDx41Go3juuecwYsQI2egZHCST5tVrby8111FTA2G1spLoFNe3aDSa0IMtmQCu3nNHkCv1fVK/z3ddVajm55MDueRx4XgkH/NUt05n6BQwQrQABLql4CE3H6DtZf/ss8/w0ksvIR5vE0XkZxlJJy80x7PkycKIOZmomfwdfk+NYul0qAuzGrG0ly5IPl6yJZND1c/z/1S+BT93LKdDjYJ4zer1Jf+swtDtHVe91+R7bC9NcroYr5VogfrMVEtGA9TvH4sXpcLwx/tZHcdkMqv6OY75iZDUj8aZUa8l+Zo7au2hJBwXk8kEk8mEX/ziF4jFYtI0tn///igvL8fWrVuRn5+P7OxsOR6dT5/PJ5wrFdFg0UM4HMaCBQvEsa+oqEBDQwPS0tIQDocxadIk9OvXT7iI9fX14rQTMb333nvxwAMPiO6OymECIGlTOhNsikwnmLwSOkMNDQ3IzMzExRdfjH/84x+wWq24//77MW7cOEmjqoRddYNV+X+8D6ZoTCYTAoGAnI8tMvj9QCAg/zYYDNi9ezc2btyIa665BgBE5JIE84qKCgwfPhypqamorq5Gdna2BJmxWFsfPKaSqZmVrP/0dZyAZKdOfY/V9y6ZK/Zt2um6Vn0bduqEp99jU1VW09LS0NDQAIvFAo/Hg3nz5mHHjh14/fXXMWfOHLjdbixfvhzvvPMOPvroIyxatAgPPfQQvvzyy4Q2Fh3N3bYHrbJK4GifVzdF1fFJ/gztaHB5Rzaq5EWgvUWhvQUh+XftQcfqpnus6z0aEtCeQ8Tfq+OUvBmebsb7ONrzOhZSot578p8TvYbj/RtAuwUGJ3KO9t7Tb/L8kr9DR4GIFlEIAPB4PCIY6Xa7AQButxsHDx4UKQZVjgJAwu9JkmZD4quuugoFBQW4/vrrMWXKFEQiEdxyyy2ora2V4geTyYRgMAiXy4XGxkbhuPl8PmzZsgWLFy+WVE44HIbH4xGUwGq1SjsPna5NnbmhoUGuQ6vVwu/3S2rd5XJh9erV8r3a2lo8/PDDOPvsswV9pOOiVgXW1NRAoznS/NVut0Oj0aC+vl7Gg04REV9eF9O7dPRaWlqwYMECjB8/XnTGWAzh8Xjwhz/8AW+99Ra2b9+OBQsWYOrUqdi7dy/uuusuPPnkk5gzZw6effZZvPHGG6Kzo6aHVHL8131f+Cd5vrU3B481vzp6/vac9eR169uYw6e6dSJDp4CpEUBLSwscDgfC4TAcDgcmTJiAl156CVdffTU0Gg02b96M7t27Iz09Hddeey2eeuopnH322bDZbFJ+zHQPcGIT8kTIjsmR+tEg4uRjtgflHu0c7V3f0a5b/U57P7fHjUq+vqMRUNs7X3sR4P+1xYHWHhn2eO/XiUSsx3p+xyLnHuv8ydd7NFMh/+Tjq/PyeNfcUWPQQ6fN6XSie/fu+PTTT7F//37MmDEDH3zwgehp9ejRQxwftrKgc0LUh/wfNe3MtiWhUAjr169HeXk5rrnmGixatAi5ubnwer2ora1FIBDAli1bcMEFFyAUCgk6cvDgQdxxxx344osvpDu5ysFjFWAoFBL9L71eL3w6Fjm0trYiLS1NSNx1dXU4fPgwdDod0tLSEIlEYDAYREeMThCV7nU6HbKzs3HgwAH5fzpy7GNGSQSOLRXfmQ51u92Cxnk8HmzevBmFhYXw+XzyXOiA3Xnnnfjb3/6G3/zmN8jPz8f777+P9PR0VFRU4LHHHoPf78f69esT0ut8ruo6eDrZ6ZTK+i6tExk6BYyLPieSWrLIUuF33nlHSrh79uwprQpyc3MFnlZJbx2dlGq5LU2dHMeaKOqG0B4ycKzoITnNcbSIoyMTNTliSv5ZRTbau8ajXW97zpq6USZ/L9npOl0XmWOhI0f7zLEczuPZsZ7f0c6t/k7diE7U2qvEOVpkrtrXjYy5wZMs7Xa7MWHCBPzzn//E5MmTUVhYiLq6Oqxbtw69evWS/mWBQCAhnR4KhaQNA0nqbI8SCoXgcrnwwQcfIB6PY+3atdDpdNi0aRM0Gg2CwSCqqqqwevVqzJ07F3a7HR6PRwoHduzYAYvFgoceeghDhw6F0WjEL37xC+Hd7dmzB263GxkZGcjMzMS///1vPPvss7DZbLjmmmuQkpKC7t27480334TD4UA8HsdDDz0EjUaDpUuXolu3bggGg1i1ahXMZjMWLlwIp9MJj8eDH//4xzCZTOjSpQusVitWrVqFe++9F/3798eyZctgNpsxa9YsrFixAgaDAQ888ICkyf74xz/CZDLhnnvuEUfn4MGDUpRB52jChAlS7Uqeo5oK/uSTT5CZmYnt27fDZrNJ4Qd7qsXjcXz55Zfw+/2C8qkK43wvOlLAcjw72nv9dd/3Y53n+26dztBJNhJMKZnPEmV2Z168eLFEPG+++SZSU1Px9ttvY+vWrTCZTJg7dy5WrVolJZjAEcJzR6w9p+l4m9qxNoKOTNIT2USO56x8E+vIAnA8x+BY18dzfNsL13dhR3MSO3rd7d37/ypCPtr7eCpH6CzzV1WnqZE1dOhQuN1uZGVloa6uTjZhjeaIzIXRaITf75fegB6PR9AP8leCwSDS0tKQl5cnfQ3pOAwdOhTjx49HYWEhzjrrLFgsFni9XmRnZ6Nv375IT09HWVkZioqKYLFYMHfuXDQ3N+Odd97Bu+++i4yMDKxevRopKSkoKyvDz372MwDAE088gZaWFvz617/G4cOH4fP5MG/ePGnxMH78eLjdbthsNowYMQJ33XUXxo4di0gkgq1bt8JisYgo6hNPPIGJEyfi4YcfhtfrhcViQVNTE1599VXE43Hs3bsXs2fPhtvthslkwrx58xCJRHD11VcLIT4/P18QrJqaGuFINTU1AWhL/RFh02g02L17NwoKCmAymdDQ0IBx48YBgFTjaTQaKRIhkZnrc/Jc+bpFEsko04muwZ329azTGTrJpvJWGAGyRHznzp2YMmUKUlNTcdFFF6GoqAihUAgjR47EqFGjkJqaittuuw2XXXaZOFCEl1nyfTw71ibSEafmeKkrdWIf73gn8tlvYu0hOMf6+duw03XhSh6XbxLtJj/fjozx8Z6Tat+Gc/xdO608PjvK9+/fH6tWrcL555+P1atXQ6fTYefOnbjgggvw1ltvSXdwKkUT+WE6HGgrfXY4HCLOZzQaEYvF0K9fPzQ1NSEej6OmpgZjxoxBWVkZzGYzMjMzE8qy7XY7TCYTDh8+LOPw6KOPiohmQ0MDfv/73+Occ84RPSlW4fXr1w8mk0kEVe+//37cfvvtyMjIgN1ux969e3HOOefAarWisLBQpEBYMv7JJ5/A7XbjrLPOwqBBg9CrVy9ceeWVKCsrS2jOPGDAADgcDnEUCwsLYTKZhOO4YMECzJkzB+vWrRMUi1IbRqMRWVlZ0iza5XKJ1pnD4RB5jNraWowcORLRaDRBUV+j0Ujajw2kw+HwV1Dnb+MdOhXWilM9ePsurNMZOkWMm4zJZEJ1dTVMJpM0QvV4PPD5fOjXrx/0ej22bduG999/H+FwGPPmzcNjjz0mFSRqRYhaCt4ROx4PIjn6aQ9Vag85ae/f7dnRUmXftn2dc3QEqm5vITzdI7jjpRXbs2PxwE70GR/vfTnac/k69l08q+S0KtNkDIL27NmD8vJyDBs2DOeffz527dqFyspKTJw4EevWrZN3ioRgr9eLV155BRs3bhSyMwnLRIVU3SC3242ePXuiZ8+eeOWVV1BQUIBwOIxYLIZgMCg6XUzD8Vo51/V6PTweD7Kzs3Hddddh+fLl6Natm/QkpF6UTqcTJOqyyy7Df/7zHzQ1NaG1tRX5+fl47733cPjwYXz55ZcoKChAPN7Wzy4cDiMjIwM5OTmS1qusrERjYyNGjx4No9GIYDAoPKBIJCJpQTo7/LmwsBC33XYbNBoNPvzwQ1RVVck4E4HLyclB3759BUkD2vhJRJ2GDRsGv98vfQ/ZSNrlciEcDiMejyMrKwsmkwlGo1HGjQEo36FvmiJrLw2svlPfprNyuq9R35Z1OkMn2fgSqrLsbF0wc+ZMUVOm8FUkEkFhYSH69euHOXPmYOzYsbj22mul1QNF546F2qimkkRZmZF8bern2uPzcHJSH4awM3CkEax6Pfx/kj7Vz6rGa1GJosnXrt6jeqxwOPyVY8Xj8QTRMPX46sLYHgdIo9EkHFP9vcq7am/MVYSO96Be68k29dmpQoZA4pgfjT+lakIBR1IJ37Z1NBV3Ki3syfOb7zI1ZJxOJ84991zEYjGMHDkSX375JWbOnAmDwYBZs2bJe0f0pq6uDvPnz8d7770nG7Df75eydBKS9Xo9NmzYgKlTp8Ln86G6uhp9+/bF7Nmz8aMf/QjxeFz4PPF4W8ud7t27w2w2IzU1VZwkOlmjR4/GRRddhNdffx1//etfEYvFUFZWBo/Hg7vvvhterxdZWVkYOXIkbrvtNixatAgvvPACdu3ahVmzZmHXrl3o1asX1q9fj3nz5uGvf/0r3nnnHTzxxBMYMWIEPB4P8vLycOutt8LpdCItLQ0jRoxAVVUV/vjHP0Kr1aJHjx646KKLAAADBw7ElClTYDKZMG3aNNTU1OCZZ56B3W7HK6+8grKyMmRkZIgDw+eg1Wpx3XXXYdGiRQn96gBIn7xBgwbB6XSif//++NWvfoWGhgY0NzfjxRdfxJ///GesW7cO1dXVollFDSp17VSlGr6Nd+h46fhvYkfjQX7frLOa7BQxOg3kDdGhaWlpETFCaohs2LABaWlpogwcCoWQkZGB8ePHywRvD7Vpz5I/Q6eB8DmrS1RHR6/Xi8gaBem4ELC6g5wGm82GQCAgTl1yU81AICDEQ54fOEKiJT9CLUVmR2lVAIyS9TwHe09ZLBYhoXJhp7AdU4kUbiTnQh0bRn1sx5HcYToajcLr9SIlJUWgefXeea1U/eXzOVVEF0keVTdtXjt5GlT6pt5VKBQSBFItLVYX02Ttp++zqfOE4pUMWsxms6ieazQajBkzBgCwadMmrF69GnV1dQlrQXZ2Nn71q1+htLQU8XhcjsHzcNxjsRi6d++ODz74AGvXrsVZZ50Fk8mE3r1744wzzpAAICsrCzqdDpmZmXC73QmCj0DbHLBYLFi7dq3cT3JwA0B6aq1bt+4r9x+Px/Hmm2/Kz08++aSsH2xR09TUhIqKCqxduxajR49GMBjEhx9+iPr6etx666248847EwQA6WxoNEcEFe+++27ce++9EvTo9XrYbDZEo1EZo3A4jLy8PJx11lnYv38/srOzYbFY0NjYCK/Xi23btqG1tRXXXHMNfD4fRo8eDb/fj9GjR+OKK65Ac3MzDow6FagAACAASURBVB48KONMwVCV39OJtJye1ukMnWTjJKJOCI2bs16vx5QpU2Qy33TTTcjNzYXVahUng5UTalosuTfPsc7fXmqHKBCdiGAwCJvNJosYtYxWrlyJ3r17o2vXrgDaWnGwhNbv98NsNsNqtaKiogI6nQ75+fmijEtHj44MF3f1utR2HwBE7ZpjFAwGkZqamrA4szeYxWJBMBhEJBKB0+kUrgU5BoTH1aaydKKam5uRnp4uOi7xeFw6oasKuKFQSBrXUpitqqoKOTk58gzUztTq801Wsz0Zxnvhe0hkobW1VUqpV65ciaFDh4r+TWZmpnwXgGxobM/C++VYfd9NRVRV9XSr1YrBgweLgJ/P5xPF8379+qFv376orq5G9+7dZQ6kpKSgtLQ0oRJK1SlTVZRLS0vRt29fdOvWDXl5eQgEAsjLywPQNr9SU1MxYMAAAEe0zgBI6Xpyry5yZsiXIRKtVrGqwQzRQc5hvhNcQ+LxuDjeNpsNqampGDVqFMLhMEpKSnD77bdjwoQJANo0mMiLMplM8r7yOimySEdJnVtqgMN7KygoQF1dnajIs4fd5MmTE5Tu2TJoypQpMBqNMBgMKCgokHYwajDQ6QSd3ta5Up0ipsK4yVHXlClTALShRyNGjIBWqxXnxGAwIDMzMwG5UfvEHM/ag0hVMxgMaG5uxo4dO7Bv3z7MmDEjQQtk69atGDBggBAdqYnidrvxr3/9Cz/+8Y9RWVmJcePG4aGHHkKfPn0wZswY0Q3p06cPvF6vaI5w82T6SRWQ5MLl8XhgNpuh0Whkw6ajwnQCU1p6vV6cRG4ozc3N0tSTeilsNwK0NYS12+0JJbds9aHystiuw+/3IxKJoLm5GQ6HAzk5OWhsbJRqk1AoJEJxvIZTBRkCvkpsptpwKBSC1+tFKBTCZ599ht69e8PhcGDXrl3YuHEjotEoHA4HevXqhbKyMnlefIan0j2eLFNb0agIHN+pkpIS+azaiJi6NyzrJhoHtPFeGDwRYVLRGjq1REX69esnc8VkMglyGo1GMWTIEPmO2uOKjotOp5MKLF43AFGiZgCgNtels6M6wvy3isaytQTb15SUlIimEblQ6vvEvn8AhCvE/+PYJCNGACQg4Zjzvrp27Zqg78bejnq9Ho2NjTCbzeJYFRUVwev1wmq1yrjSgUx+zzsR0dPTOlerk2ycNIxGOIGJgKgQr8pPUZudqkbtEaDjGj3q59UGgC0tLbK45eTkwOVy4YsvvpDUVmtrK7xeLzwej0RlAFBdXY2//e1vOOusszB//nxoNBo88sgjKCkpgdvtxubNm+H3+xMiOTobQGIfHLVxJCNSp9OJ5cuXw+FwoLy8HDU1NbBYLLDb7SI+ySjOYDBIGW1qair27t0Lp9OJpUuXorW1FX6/HykpKcK3CIVC0hy0rq4OQBvSw3Hm4k+InC0CqEdChd4rrrgCf/rTnxCNRmG32xEIBMSRIuL1dZt9fpvGxZwbK6N9OrqrV6/GG2+8gc8++wxLlizB73//e2zatAkDBgzA5MmTYbVaUV1dDa/XKwgfZR46naFE0jiRHACSLrNYLPJ7tc+ayWRCKBSS36empoqzYrPZpGAiuRO9SoKOx+OyhlCHiB3GAUgfP1Z30alS5x/QhpAkqyurbUCIYqvOUXv8PSI5KsrLAMdqtQr/higrU1AA4HA4EiRDiLCpvQ9VPpZKN+C98HpTUlJkzqtNclWUPS0tTcjhwWBQjsf74riq46IirJ12+lnnanWKmFpxpS5InHT8v1gsBp/P9xV9InVitiekeDRLJs3xj+qgNDc3o6ioCJMmTULv3r0FpjabzcjOzhbuT0VFBcLhMD755BPcdttt6N69O7p06YL8/HwMGTIEP/jBD5CXlwe3240+ffogLy8PWq32KzwaRnesOOF1MrqLxWL49NNPMXXqVGzYsAFZWVnC3fH5fOI8hkIhNDc3S3RdU1ODkpISLFq0CNFoFPX19dJUls6Z2WwWBfCcnBwEg0Hk5OQgGo2ioaEBfr8fy5cvl/Gx2WyyKQWDQTidTlRXVyMUCmH+/PmykQBHei2pEevJNuqxAEc6aBsMBpjNZgwaNAiXXHIJTCYTbrnlFgwaNAj9+vWDVqvFoUOH4HK5JEWWmpoqTVrVVOb33VQkCDiCGjD9rKbD+V4Eg8EEpCIUCsm8VlNi6mafbFShZxUV1wsGGHSyKNiq0+mkrQavNRKJiL6O2rmdP6t/q+gNz8+5y/dC5U2p8zoUCsl1M93q8/mg1WqFw8TKNK5tKr+S76/RaJRUuFoMwjFWif1cX1QHR+1nxt9xbut0OhFcVJsPc1w6HaDT3zqdoVPE1MWFOX+mfgDIAsLu1upEZ9SXvGB1tKJHJf8RIuef6upqbNy4EYsXL8bMmTPFGfj73/+OhQsXYtWqVXj33XexcOFCPPzww1iyZAmGDh2K9PR0PPTQQ+jZsycqKirQ2tqKDRs2wGq1YuvWrUL8JPGS3B6aGmkyCqVqL6X2Z8yYgW3btiEYDMJgMMBms0l6i+XDZrNZUmFZWVnQaDRwOp0IBoPyc0tLC9LT01FTUwMAqK2tFYREo9Ggrq4ORqMRaWlpCIVCeOGFF1BVVSXXGI1GE5ywlStX4oknnkD37t2xf/9+NDQ0wGq1ygKtRqQn28iJ4vvU0NCAYDCIhoYG6PV61NXVYfjw4WhtbcW+ffuQm5srm6fZbIbdbkc8HhenCIBE9N+GAu/pbkQpkqv1VE4ekMjdY5UlHRp1TtOJUkVW+X3gyDqi9sbjHCAqwxJ1dRNX21cARxwDOgB0yACIdg/PqaLTdIKJKANHqil5zapGEt8jolNEFK1WK7TatuauKSkpcDqdCWkxph2ZGue1qIEQAyf1+liiHwqFxJnh2JPz1tTUlMCTooQBAEGLWJRxLCfo2yx/77Tv3jqdoVPA1NJmtTKB0C4hXZWrws8yd9/c3CxRYHuL1NEsmfSnVkiwr9DYsWNxzjnnIBaLweFwYPLkyZg5cyamTp2Kc845B5MmTcKMGTPw7LPPYvLkyUhPT8euXbuE17Nnzx7odDpUVlbiwIEDaGpqksWFi7XFYpGFjNfPDUAld7rdbmzduhVnnHEGBg4ciD/84Q9yrD179kCj0eDBBx/EU089hbfffhs7d+7ElVdeCb1ejzvvvBPhcBgtLS3wer0477zzYLVaUVVVhVgshs8++wwajQY9evQQ4bYlS5YgJycHd911F/bv348LL7wQn3/+Obp27YrHH38cer0ea9asEccqEolg7969OPPMMzFgwABpIQBAol2iJ6fCYsnomCkEl8sFq9WKtLQ07N+/H2+//TZ69+6NBQsWYPPmzcLbWLlyJZ566imsX78eHo8nYVPhMU+FNODJNj5vjrGKANMxUdNWra2tsFqtQlamQ5MscaDRaCRVpLYUYbo3EomI8xGPx2VT5+d5TnJ36Khz/VF5gTwXiw5IQk5O8avBF8/BCspYLCYVl3QiIpGIoFxEUCkwyfSZy+UC0OZUEqUCkBBY8P5V1EcdG/5OTf+xcEIddwaWrC4lUsrv8FnxHhis8g/RNlonWnR6WaczdAqYWlrOjYQRVnNzM8LhMAKBgCx0qrPE72u1WolaaB3djNSInqXVqiPGRae1tVWiQv5/bW2tLLLM+/t8PhQXF8NoNKK8vBx2ux27du2Cy+USYqfFYhElW943nblk7gN/19raivT0dLz33nsYPnw4MjMzceONN+Lzzz9HXV0dSktLsWjRIlRVVeHSSy/F9OnT8cILL+AnP/kJamtrsX79evh8PoTDYezatQtLly7Fvffeiy1btqCyshK/+93vUFdXh5UrV+Luu++G2+3GH/7wBwSDQUybNg0FBQVYtmyZEF3vuOMOGYva2loAwOHDh1FYWIiWlhZccsklWLx4MaxWK9xut6BWfK5cLNvT8vlfORJE4xhF83exWAwHDhzAjBkz0L9/f1x11VW4//77MXv2bIwfPx6//e1vcfvtt+Paa6/FiBEjElKzKlm20xKNiCORGTobyWXatHA4DJPJlOBccH3gz0wfs+KRzUyJ7KgaW5xX3OhVbSg6XSr5ODndyZ+TydF0EtSCDK5R5AXyfmgqB5IpQzpvPBYRHBKZVd6SyklTuTrqMflZop8caxLPeU18bynwSEeV40CEKTlFFolE5Dgcm1MhyOm0E7fO1eoUMLUElRCuXq8XxIQlt6peD3AERVIrTdR8/9ct3SYJm6kO9jQiL4lRGyMqahHR7HY7tm/fLgquQBshsaGhQRbtcDgMn88nUDq7VtNJSElJkeoyVo4AbejKqlWrcM8998g1FhcXY+DAgQgEAtDr9SgqKkJeXh40Gg3+8pe/YNasWcjIyBBF33A4jLPOOguxWAzZ2dmoqqqC1+vFBx98gK5duyIcDot0wZ/+9Ce8/vrr2LNnDwYPHiyKvh6PB3a7HWazGX369IHNZgMAfP7557jllltwxx13oKGhAUBbs0g2p2SUzHFgipDOodVqTSBrftcOBTdn8iJYxROJROD1evGPf/wDOTk52L9/P95//3106dIFs2bNwtixY+Vd7d27N/Lz8xEKhZCSkgKtVpugVfN9NzVtTR4MANmQuXm3J7+gEpJVmYfW1laZ82olGNNARF44L/1+P+x2e8KcUtOZ5Caqml4dIQOrJfjJZfcsZCDiw/tpbGwUJ00tkCBao6LkRIxUB0gl56upP7UAg+fid9WxJZKkCtQyGOA6Q6eMY2IwGBJ6mPE8vC6iSskFKZ12+linM3QKmKpbQ8IyJyVhcxWdiUQisunw+yQ70ln6OpU8nMSqZgiJkEzH2Ww2PP/88xg4cCAGDBggn0lJSUFTUxNSU1NRW1uL/Px8XHbZZSgvL4fL5UL37t1x+PBh6HQ6jB07FgCwY8cOETXbuXMntm7dimuvvVY4NVyYzWYzWlpa0NjYiO3bt+O6667Dq6++CqvVCq/XC4fDgenTp0tTRnbfdrvdGDx4MDZv3gyTyYTc3FxoNG1CcywfV8eX3cOzsrJE1yQrKwuDBw/GsmXLMH/+fJx55pnYu3evoEM+nw+7du2SY2/atAlVVVUIhULIzs7Gs88+i2eeeQaPPvqoVAitXr0atbW10qHbbrfD6/UiNTVVNrDkBfy7Mp6PaRamKYAjkg6HDx9GZmYmCgoKMG/ePNx0003IysrCwIEDEwiwKvmWHdRPBS2lk2lqhZFKHladIgBSwUf+H58FkRqVC8RUL1NPABJQ1paWFmlRQYFRvlv8PIVBU1NTE9AP4IiERUeMHCbVoaATAkDIzJTDANoCI5amM9VEYjIlBTgWgUAgAamhA6ISx9XAjLzCQCAgXCs6gJzvFFwFjiBifE5qaT7HiuPBtY5BjCpwyetSHaHONNnpZZ3O0Ek2tSJCTZHp9Xr4fD7Z2JuamkQBWBVuUxcRte3DiSgAJ0cy6kLDCMvn8yE1NRUvvPACrrzyShgMBuzevVsk7Ovq6pCRkYHW1lbs3r0bhw4dgsFgwLZt2zBo0CAcPHgQO3bsgN1uh9vthtVqRWNjo4j4rVixAg888ADOP/985ObmJix8KSkp8Pv9OHDgACZNmiQ/19bWYu3atdBoNOjWrRvmzJmDBx54AD6fD7m5ucJjmjlzJm6++WaMGzcOd955J84++2xoNBrcd999eOyxx6DX67FixQrMnDkT2dnZ0Gg0mDlzJi699FK8//77ePzxxzF27Fg8++yzsFqt+Oijj/DYY4+JmOO0adPgdrsF2h8+fDjOPfdcVFVV4YEHHoDH40FlZSX++c9/orW1FZ9++ikefvhhlJSUYMSIEQCOpC1UuYH/han8DW7YqrZMRUUFtm3bBrvdjosvvhgvvfQSfvjDH+LNN9/Ezp07UVZWht69ewNoQx/Yw0kV4vu+W/ImmYz4UZ2c6CLbazA9RqPOjUajkaDH7/fLGkGHgG001JSr2u2eSCSvQafTwev1wm63C0oEdJzzwkBNrdhSidFcz3Q6Hfx+v6CfrFrkNXIOUIKCyE2yKjydRDVFRcfJZrNJ5RcRJCJqQCLapo4t9dni8bgorwNH5AfovJJYzXHnWkx07lSoEO20r2edztBJtuSSWwBfmfzxeBxOp1MiEIqCORwORKNRVFVVoaioSByT5Dz9iRijPPVvHmvIkCGYPn06GhoakJWVhZKSEixZsgQ6nQ4ul0u6Vg8YMAB+vx/BYBCjRo3C5MmTEY1G4ff74XA4MGbMGFGOphN4xRVXIC0tDenp6QCOaJvQUTSbzejevbukEIG2XkKXXHJJQoXODTfckNCeoLS0FCtXrgSQSILk4nj//ffLQh2NRqX5JG38+PH4zW9+k5Daqq2thcvlQiAQwKxZs5CVlYVYLCYRKOUPUlNTsX37duFKcaO6/vrrodVqMWLECNks2qu8Usny35XxnhjxVlVVITc3F0ajEcuXL4fP58OQIUNQUFCAUCgkG/fEiRNRVVWFuXPnYsiQIbjkkktEcJM8s2Ry/vfRVFSH6Ss6MnSKVJSSzggdyYaGBlgsFhiNRthsNuGokV/DyjKOuTr/AUg1GB0g4IhgosViEYeiublZBEzVazuetYdger1eSY8zJWez2URtmgFOY2MjnE4nampqRABVJSlTS4nIkSopQMRYncsGg0GqOolOESkiSqkWnzCdpopF8vx0HulMkW+lOqlqTzIiR7y2ZPSq005963SGTrKpmwWdF05uKimzRQQnNtWnCUEXFRUJR+NEHSG1LJV5fxIpmc8nOfqCCy4QgcGDBw8iKysLl156qRCDuZju3r1bGi3yOgOBAC6++GLs27cPGk2bGm59fT2oWk2uDbkM1D/h4k6hNKCtooyLJzWOkvVOGhoaJNImsZwbCaNARolerxexWFvTRTqihw8fht1ul4WPHAKdTof09HRJS3Tp0kWgeG4qer1exsJqtSISicgGWFFRAb/fj5/+9KcAjvCzSJRl+uB/hQ7xPNwsc3NzEQgEEIlEMHr0aKkiAtoc1JkzZwqa1KNHD/zmN7+RMVJ5G+FwWJzSTjtSGEG+D+dcIBBIGGOVhEtldhWtYAqd7xTL5nksvjtEatg3j1w5FifodEe6zHM+fh3nW+UKkUPmcrlQV1eHtLQ0QWmAI3OTqW0qtGdkZEiKlalk8glNJpM4USzvJxJG9JKBiMViEfQGQEIasrm5WRzM2tpaUe2ns6oWo1AtnhpPZrNZNIz4jqvpZABS/QckFiN02uljndVkp4CpmiystuDmy3TXyy+/DABS5so8PNWS2acr+bgdMZ6bCzIRIf5MByUvL08EH/Pz86VvD50OpgB69uyJYcOGJTR4ZQRYXFwsEWx6err0FRs1apTA+OwZRridzVlpRIIY9ZpMJtEgMRgMaGxshMvlEoE5jovX6xUEjg5IOByW7uHcIMLhMHJzc0URt6mpSdI+bIxLsUij0YiamhqYTCbpHdXQ0IBYLIZQKCSoC5GhwsJCZGVlwWq1IhgMCuGUbT1UVd7/BapCZ5eogdfrhcFgQFpamowvK/38fj8uuugi+P3+BAeJz5l6LOSsdJbWtxlTvnzvWCFKlCgUCsHj8chYe71eeS/JaeG7RkdArfjiMW02G4xGowQzapm81WqVTZzVZhRa5BxSFZxPxBFXK6zo5O3fvx/V1dXiGCxbtgyNjY0J2l9arRaNjY0SLPF6IpEIHA6HIC+ffPKJoMMmkymhshZAAhcrGo3i4MGDopIPHFFZj8ViqK2txccffwwAEmQBR5xQFg5s3/7/sffmYVJVd/7/q7qWrq6994UGmn1HlEUhIjiiKKKCIy4ZF9DEZNSMC2a+JjMmmviMZuIkY+I8TuISo2KCcQLBICLiEoS4sMsq0Cy9793VtVd11++P/n0Op8vuppEd7vt5+oGqusu59557zvt8lvdnO4ASfQSUxamiogJA3UMhUkZa/ZkNwzJ0GkB/oeCwJUMsH01NTXzwwQcsWLCAiooKvF4vH3/8sbJu1NbWcttttwGHX3zoXRC1EB8hCbrAm0BW+WK+lkFPhAzFKhUMBnE4HKpAa2o6sFhL/H4/2dnZJJMdqtD5+fnKxSJBiqk1rsSfH4lEyM/PVxNHQ0MDubm5qqwGoOIFhFiIlUkvaRAOh3G5XGqiEteWWLLa29tVxXnZTiYouT5x/eXn5wMdpDEcDpOXl0csFlP3TOK9ZHLKzc1VhE8mQZnopD+cjEwygS5g5/F4SCQS1NXV4fV6VQC9uA6rq6spKCggkUgQDAaVWrdY2eQZGMHTh6Fr+IigYCwWIxQKEY/H8fl8ynrS1tbWqY6dvDtiAZV9xTIh4oTiKpesMQkUluKmdXV19O3bV73nInGxfv16RdD1jK3eZkLpQdxiYfroo49oa2ujrKyMzMxM2traWLt2LcOGDaOwsFC5raxWK5WVlSxdupQLLriAL7/8kmXLlnHTTTdRXFzMwIEDOXDgAO+88w7Dhw/H4/Gwfv16li1bRklJCXl5eVRWVpKTk4PJZKK6upr8/HzKysqYOXMmI0aMUOOVLNjq6+vZtGkTV1xxhQo50Pt3MBiktLSUdevWkZmZyZ49e9i4caOyHGdkZLBlyxZuvvlmJkyY0MnFLQRPD8I2cObAsAydYuiB0OISEy0hm83GL3/5S1asWIHNZuNXv/oV//Zv/8auXbt4+eWXGTt2LH369OHNN98EOtLOdaLSm5dRyEdqW4RIJJNJNUFKiqy4hYLBYCf9DXGLOBwOFeioF/0Uc724/9rb28nLy1Nmbl02X7KU9FpOMjGEw2ECgQCtra1kZWUp07lMOhIDJIOUtF8mFzgcNyGTlMlkwuv1qv3EKiWrZBGHlHOJK0JIjpjPPR6PiuUQkTiv19spU0XPRPF6vfh8vk4u0pOVSSaQLEWx7KWlpZGbm6v6hZ5Bk5ub28kyJ5lRqS4x2edch56lpMf6SI28vLw89uzZo94H0ayaOnUq2dnZfPjhh/zud79TCusmk4ns7GwefvhhPv74YwDKy8uZNm0a6enprFy5EkBZOQEWLlzIuHHjeO6559RCQH/n33777U7FWOV9kPdFnqNuOZJ99YWTjDc///nPiUQi1NTUKAuoFPnVNX3C4TC5ubmsWrWKnJwc9u7dy3e+8x2mT5/Os88+i8vlYs+ePTzwwAOqXtvQoUPJy8vjrrvuYs6cORQWFjJhwgSuvfZabr/9dlVTTLLBdPkAUZqX88s1+v1+JVL56aefKut7UVERF154IQ8++CALFy5k/vz5zJ07l7y8PHJzc4HD5UckHjBVXNPAmQPDMnSKoa/U9LRXccX8y7/8Cxs2bCA/P59LLrlEKSLHYjFyc3PJzc1Vg5WsbvSsjqOZVGU/sRDp36WudiQYUR8MUy1SekC4PnDqn/VMOv1YUtm9qxgGPWiyt+4kfWLWt5eVo47UVNveHluOI5Y+XeStqzaeTgOm/uxT2yWfdTeIIPVZCwwi1AGd3Is1pKWlhWHDhlFdXc3gwYN55513uP/++5WF8tNPP2XdunWsWLGCSy+9VFlShgwZwsyZMzl48CA/+9nPuOqqq6ioqFCE6tZbb2Xx4sXccMMNakETiUR47rnneO655/jOd75Dc3NzJzI/ceJE/v73v7N27VpmzJgBoCxOcl49qFt/J1LfQ1kQFBQUUFdXh9/v5+c//zlDhw6lsbGRv/zlLypGZ+fOnYwbN46bb75Z9R2xjr355pskk0l++tOfYjKZqKioYP369bzyyiskk0mCwSCvvfYad955J3V1dWzevJmioiJCoRA7d+4kEomoRIz9+/fz7LPPMmjQIOXWKi0t5Xe/+526B88//zzvvvsuFouFHTt2MGzYMK655ho2btyI2WwmNzeXjIwMmpubGTBggMqOk0VNaqKJ3JvT6f02cGQYZOgUQ6ws8hK1tbUpTY709HSqqqqora2lpKQEq9XKK6+8wjXXXKOKpcpAG4lElN9brBq9JUJdEYWu9DL0iV1WV3INOrojF/rv+jbdraS6C+bUM3R6i+4Gpp6+7+1g1h1JSL2XX7eNJxpHe609fT7S9+cahFSLpTeRSChxUZ/Px4IFC/jxj3/M3XffrTKUVq1axV133aWIRigUora2lsmTJ1NRUUH//v15+umnaWxs5MUXX+Tf//3fAcjPz6eiooKPPvqIadOmAfDUU09x7733MnDgQMrLyykuLgbo5B4eNWoUhw4dUq5gea/FGiwxSLJw0a9LXzhZrVa2bt3Kt771LQ4ePMjw4cNVTOP06dPZsGED6enpDB48mIMHDzJnzhySySSVlZVs376dDRs2MG3aNG6//XZuu+02vvnNb/LKK68oK24oFFLu7aFDh7J7924ikQgXXHABb775JgUFBUyYMIGNGzeqGCGn00lhYSHf/e53sVqtHDx4kLS0NP7xH/9RWY+WLl2qCKJYax0OB6+//jrnnXcemzdvJhgMkp+fT2FhoXJtd/WsDZy5MNxkpwH0Kt9iTRCXzJ49e6ivr6e6uppf/OIXTJ06VaWl/uY3v+EXv/iFCoiUl1FcMMf75dTTW/Vj9/ZcqdulZlzoE0dX38l5j+a6ujrmkbb7uvcttd1Hg54sM6cSJ6IfnUtItS5K+nhaWhrBYJDhw4dz9913s3r1akwmE6WlpcycOZPS0lJ8Ph8WiwWHw0FhYSH19fX06dMH6HDzTp48mUOHDqmkC6vVyoMPPsiyZcuIx+MqW+ziiy9m165dFBcXK5e1LJbi8ThjxoyhrKwMQGVkRSIRFbSsu5uE5MuCRIiS9JHy8nLy8/Pp168fhw4dor29ncsvv5y9e/cyevRoQqEQWVlZSjstHo8zdOhQxowZw8UXX0xhYaFySwtZqa+vp6ysTOn6+P1+hg4dyquvvsrYsWPp168f/fv3Z/HixVx00UVEIhGqq6uVbIXdbic9PV1lSTY1NeHxeFTSQ1tbG83NzSooW2ICSHJ66gAAIABJREFUMzIymDFjBrfddhsFBQXqWD6fT1mu9eBx/d6cTu+wgd7BsAydYkgwpFiHWltb8Xq9BINBNUDNnz9fBQ7X1NSwePFiVqxYQXNzMz6fj4kTJwKojBI4LIR2rOjOgqNPkvp3qfvo+6aajlO/Sz1OV+fv7tyC1In7ZFllemsxSUVP5vSTaWr/uq68np65ATqlgAMqZsjj8VBTU0N7ezvf/va3ueeee5g9ezbLly/ne9/7Hm+88QZ+v18lUTQ0NJCVlaUmX9Hyqa6uxmaz0dLSQnZ2NqNGjeLSSy/lkUceYc+ePUydOpXly5d3kumQemiivl5eXo7ValXxLvJMdZkESSYQC5EE3Qspkri5K664grS0NHbv3s3HH3/MddddRyAQYMeOHdxwww0899xzLFiwgL59+1JTU0NOTg6NjY2sWrWKHTt24PV6CYVCioy9/vrrJBIJ3nrrLe677z6Ki4vxeDwq4Lu+vp5oNMrEiRN5/vnnicfjFBUV4XQ6cTqdtLS00NraSm1trdIsCgQCVFZWKjkJu92uVLGzsrLwer2kpaWxZ88e/uM//oO+ffvy5Zdfcumll6pYQD2bDbq2Dhs4s2CQoVMMPUgVUMG0VqsVh8NBZWUlzz77rIoBevPNN8nLy1PBiZLRM3jwYHJyclSA8NHGCgl011tPJKc7cpOKrshO6jF6as+R2nu0+/bUvhOJ7kja8byWrwvd9fF1ztvdc/86xzrbIJmYstiRIOja2lqys7Nxu904nU5GjBjBG2+8QTLZUQ+rtraWnJwcRYZGjhyprMU2mw2fz8dLL73ENddco87R1NREdnY2zz77LC+99JIqNLx582aSyaSqQyfK0OJ++uyzzxg1apRyRQlBiEQiKkNQCI9eukUsI5KwYDab2bdvH6tXr2bLli1cd911XHLJJSxZsoT77ruPdevWcf311xOJRNi7dy8LFixQ7bj11lvZtGkTkydPpqioiAMHDvD5559js9m49NJLuf3225XqvNVq5fPPP2fOnDksXrxYFUS+9tprWbJkibJ8QYemUFtbG2vWrFEB/9XV1ezatUsJLQ4bNoxgMEhbWxt+v5+9e/cyadIkxo8fz7x587Db7SxevJhgMKiKZuv11gRi6T7X+/yZCoMMnQaQNHAxqbe2tuJ0OsnJyWHevHmYzWbq6up49tlnueeee8jPz+eTTz7he9/7nkrnllplehZVb0XUjkRIjsYC1NPxu9u/K0vQ17XwHKkNR/qtK2LYm+Me6d7oxO90HiyPJxEycFj4L5FI4HA4aGhowOv1kpmZSV1dHbFYjPz8fG688UamTp1Kc3Oz0s0KBAJKdPDAgQOMGzcOk8lEeXk5Tz/9NLt27eL5558nGo2qbCu/38/VV1/NhRdeyCuvvEIikVAxiPX19Z3KTACEw2FqamoYNWqUcs9LXxVxxvb2dr744gv+/ve/c88993RKLpBAYiEWLpeL8ePHK7X45cuXc/755+P1ennvvfe4//77cTgcbNy4EehYtNXU1PDJJ58QCATYsGEDffv2Zfv27dx+++1s3bpVLfJcLpeSJNi/fz9Tpkzhuuuuo6GhAYfDwaWXXsqzzz6L3+8HOsa/MWPGqHhLp9PJ/v37KS0tZdq0acq9N3r0aBW87Xa7VXmZVatWEY1GFQmbMmUKGRkZZGdndyrcKjjaGEEDpxcMMnSKIRkYkv4ZiURwu93qN7vdzqJFi4hEIjz++OP8+c9/pqamhvvvv59HHnmEmTNnMn78eJxOp6r7o6stHy26epFTA6RTrUY9kZwjWX+ON/n5OhaY7tCbfY7GPXY6D5JHsuod67HOVeg6QaJVYzab2b17N6NHj6a9vZ2ysjJ+9KMf8cgjjwBw8803s3TpUt5++22WLFlCXV0dCxcuVBaZzMxMZsyYwcqVKykuLiY9PZ2srCyam5uprq7mRz/6EXfccQfTpk3j5Zdf5oEHHiCZ7JC0uOmmmzqVjygtLWXo0KEMHjxYSVsISZBxqKamhqVLl/L0009z9913K/cYHHZZi5XJ6/WSm5vLBx98gMlk4rrrrqOxsZFf/vKX3H777Xi9XlpbW7niiitIJBJ88MEHuN1uWlpaGDhwIMOGDSMSibBhwwYef/xxRowYwcKFC3nmmWeIRqPU19djs9m44IILyM3Npbi4mCVLljB9+nTcbjc33HAD7777Lna7nUQiofSUdEu5FBaW8IScnBxisRjRaJTW1lZqamrw+/3MmjWLm2++mVgsxrZt22hubqaurk6V5pBqAKLUf7KEUg2cGBhk6BRDLzSYlpamBqBgMEggEGDx4sVMmDCBcePGKS0fUVp+8sknWbRoEa+99hoPPvggY8aM+drt6MrtJYOmnqKfmlrb3cuvp5nq8Uu6tUonTzK4yPdyHv3cUhvIZDqskK2XApBVqqhWiyil3nZxO3RVw607S5rEWkgbUiUFUq/lTER3rlADxwa92rx8bmtrY9CgQYRCIdUXw+EwTzzxBAAvvvgiixYtUv3aZDJx2223fYWAJJMdgqaRSISqqiosFotKnnj88ceJRCJ861vfUplpsr0e/FxZWcn48eOVIKq8AyaTSbmb8vPz+da3vqWKGOsaZnoficVi2O12mpqa1CLv4MGDvPXWW3z7299m+/btrFmzhnXr1vG9730Pi8XCP/zDPygBREmRf+mll/j+97+v3rUHH3yQe+65hwceeEDFPvXr1w+LxUIgEGDu3Lkkk0k+/vhjtm3bxooVK5g3b57SRJPrCgaDan9Ba2sr2dnZSgXeZrORkZFBbm4uN998s8oCHDhwIJ9//jmrVq1i48aN/NM//RMm0+E6c/ozMQKoz0yYIpHIMdu0n3rqKd588022bt2qJlU9nbo7N8S5hFQria5lI993lXmiK7zG43HKy8sBKCkpUVWaUwlBb9R/9cwzScuXbBG9SKvU/BGIVoqUC5GMFb04oV6SQcznIk4mFiupNySZG5K2KwOg1PmSLBCXy6V+W7duHd/4xjdUX5IBXoJVTSaTWhlaLBY++ugjSkpK6Nevn7rHqcQnEomQlpbGe++9x4UXXojP58NkMvHnP/+Z6dOnk52dTWNjI9nZ2cDhmlKpBUlPVzLRXf+T3wSnU5vPJPT2/gJdvu/6YkD/f3cFb/WxQz+u/rsEOevbp5JeiSHSxUdlkSC10erq6lRKv8/nAw5btIGvjD/xeJyDBw9is9mUJUzI1o4dOxSREfVmUaKuqakhPT2djIwMCgsLVb2vYDCoxpb09HQ1Vsn7K+OdtDm1zmAymVTtbWxs7FQIVwrcynMoLS2loKBAlQOSBVZaWpqyTJlMHfXLROhVv79yb/WxSQhwdwWZTwZO1fufGoMq9zIej3eqq3ek8/7kJz/hjTfeUKVZTgQMy9ApRk9ByXr1eujowAUFBWobKV4onSq1WGlv3Bw96eGYTCYcDoeKYQoEAkrNubm5mby8PHVOUSKWyvSSiisrXyk/IdCr0YvZWoicx+NRirxynRLYWVZWxptvvsm4ceMoKyvjlVdeYeLEiVRUVGC1WnG73SxevJhf/OIXFBcXYzKZ+OKLLxg+fLgqELls2TJVzqCyspKbbrqJ7OxsPv/8czZv3szIkSNpbGzE7/ezevVqJk6cSE1NDdCRxSN12fQCramZOAapMAA9Z0bqn3Virv+/O9HPI1kfTCZTJ9eQbJ9KinTVad21LgVWk8kkPp+PcDisisaaTKZOhKQr61efPn1U0VRxvYlFTFTp5TjRaJSCggJsNhsWi0URqNQizbFYTF2zZMRJQLkQInGJhcNhRWSkVIyox4v1TI6lE5SSkpJOQpJiHRMCZbfbyc7OVu3Xn7Hxzp/ZMMjQaYDUl0kywmS1Jf83m81q8BKGLZkqstLRTdi9Sa/vasWpr5TEsvPee+8xd+5cxo8fz5NPPqmqt6eW4pD97XY7FRUVDB48mGeeeYbvfve7VFVVKQIVj8eJRqP4fD5VPDKZ7FDNlYBwCf4UuQDosMgMGTJEDYLDhg3j+uuvBw67s2bPno3L5WLFihVs2bKFAwcOYDabqaioYPTo0dTX13PllVfS3NxMZWUlTqeTffv2sWHDBoYPH87ixYsZNGgQK1euZPbs2SxdupSMjAw8Hg9ZWVlqoJfK2l2tzo2B0QB0DpxPXZzo1qGu+tDRFkyVfeAwMenKeqS3SRdole1EB0msxFK4VyxWItaoky25Dp18CAnSs830fcUqIJbvnJwcotGoSluXxaAQGd0SJTFK+tgpx5WFExweN+U7m81GKBTC6XR2ap9cs7j6xCokpT3k2rOzs9UCVD9/6rOTe2LgzIFBhk4DpJrCdaXX1BR53TwsA5nsF4lEVNxAb0tx6C+0/CsuL0nxr6urY/bs2ezevZsBAwbwxBNPMGHCBEwmE2VlZfTt21elDtvtdqLRqKql9Nxzz+HxeAgGgxQWFhKPx1VQY1paGpFIBJPJRF1dHbm5uYTDYZxOJ4lEQtU1kvIAS5cupaGhgY8++ojm5maGDBnCpk2b1KrN5/MRCoXYtm0b8+fPZ/bs2cyYMYP//M//5K677uLDDz9k4MCBLF68mEQiwfjx49mwYQPbtm2joaGBBQsWEAqF+OKLL5QGy6xZs9iwYQORSISLLrqIaDSKzWajrq5Oucx0pA6GBikyoKMrdwV0nW2oE6HeJhh0RZ56igfTrch6++Cw+xlQsYp6TFF37dKJlFhQhPBJ3B90jF96VposvEKhkDqHfj7djae3TwK+hRAJEdJFIuW7ZDLZKbRAt6bLIk4+62EH+n1NtcQbC6CzAwYZOg2gD4T6d9DZSpRMJtVkLG4a8UUDSjhNX6UdzcpS9yPr5CwajRKPx2lpaSEWi/Hwww9jt9tpaGigb9++anWlp9iKj15cW/rqTuozxeNxlTYr7jeHw0EkEiEUCuHz+XA4HGoFOWPGDD799FPGjBmjslrKy8uZO3cuFRUVLF26lDlz5jBx4kSKiooIBoNs27aNSZMmEYlE2LJlC2PGjMHtduPxeGhra6OxsZHc3Fz69+/Pvn37iEQijBw5Eo/Hw7Zt21i7di3RaJTt27cTjUaZOXMmyWSSrKysrwS0pj5PgwwZSMXXnTi/Tj/qyhKVeiwZI1KtLLIQCoVCighJuQ6xqqQmPQh0gifK+GLpSVW3hg5SFIlEsNvtypotlh89LkiPnZT6YHINYhnXreSSgCEuQ7Ec68HkEuMoitK6ZVysbFK/UIQlRcZE3+Z4PTMDpw5GOY7TAPqLJX8yuMjqRT6LzxsOZzbJS6qvmOSYRwN9BSd/4XAYn8/HW2+9xYQJE3jppZeoqqoiHo/j9Xp58cUXVVDjypUricVi1NXV8fjjj5Odnc1bb72lVn1r165V5vj/+q//Iicnh3vvvReLxcL69eux2+18//vfJyMjgw0bNqhtX375ZaWlsmLFChKJBLW1tbS0tCirkghQDhkyhFgsRiQSIZFIsHbtWqBDM2T79u00NTVhsVhYvHgxf/zjHzl48CChUIicnBxGjhxJMtmhOzJhwgR8Ph/FxcWMHz+eO+64g8GDB3PgwAEVbC0DpG7Z0yc7YzA0oKO7/iALniN91xN645JJJe8y8cPhMUgWXOKez8jIUIsusdbGYrFOAdRybBm74LC7Tq9SL2Oc3W5XCxw5t05g9ODxWCymiJC8a5LAIbXTJPg7mUyq7Uwmk2qjuM6ETOlJFMlkspMFXY8FkjbJ4kaIEKBceYZb7OyBYRk6TaD78vUXTEy1uolYMrkkg0JIjAQxi1+/NxNyd3XG9BppoVCI6dOnU15ezmOPPcY///M/s27dOsaMGcOrr75KZWUl+/bt4//9v//HrFmz+P73v8/UqVNpamrizjvvJCsri1gsxr//+79TWlpKeno69913H08++ST/8z//w29+8xsqKirYv38/gwcP5tFHH1XEZOfOnTz66KPceuutNDQ0qFpNf/vb3xg4cCDRaFTVdQqHwyxatIg+ffpQVFTE+++/z0MPPQTAnj17mDx5Mr///e9ZuHChKnEwYsQIRowYwebNm9m0aRMmk0m5wSS7LJlMEggElPZIdnY2JpNJpeiKGb+rAHQDBgRdWWq6C7o/2om1q+N2dezU7VIlL4QUyZ+MO+KqBjq5l1KvDw5bZCwWi7ISy4JI9pPvhdzoliY9o1VIlm6F0tsqEPImcUN66RGLxdIpUFzaqMct2Ww2tY/cP4kj0oPGpR36tqn3wHjvz0wYZOg0QE+pjbJq0X37XWn+wOFAROg+C6UryAAl5mE5jt/vx+PxqFWd3W7nqaee4sYbb+TXv/41jz32GH/7298YMmQIoVCIZDJJVVUVL7zwAnfffTcZGRlcddVVtLS00NDQwN/+9jeVNXLHHXewY8cOmpubaW9vVzWM2tvbiUajFBcX87Of/YxHHnmEuXPnkpGRwZo1a5g4cSJNTU3ceOON7Ny5k4yMDO644w4OHTpEWVkZ11xzjdJqqqio4IUXXiAWixEOh9m6dSvbt2/H7XbT1tZGXl4eDQ0NxONxRo8eTUFBAbW1tfTt25fq6mrmzJmDyWRix44dRCIRBg8ejN1uV5OCrBx1y1yqy+ForXMGzj7IxKq7dfSFT+r7J++4/C6Tv04IoHPatm49Tl1U6QHZevCynvItpEcmfb3NYoERpOpyiWtKtzzp7dYDsVNLVki2aaqlFVDESNoubZDFn5wL6BS/IwtFScjQkZqpp997qQIgENe/PiZLELgeSJ5qETYI0ZkJY6Q+xyEvtxCrRCJBMBgEUIHP9fX13HvvvezatQufz0d1dTV9+vRRirFffPEF4XCYQCBAQUEB119/PWvXrqW9vZ21a9fS1tZGv379APjggw9IJBKsXr2akSNH4vP5sNvt7N69m8zMTLVCvOWWWzjvvPPYu3cv8Xgcv99PbW0t48ePp7q6GrvdTv/+/fnyyy9555132L17NzU1NWzatImf/OQnAHznO9/hzjvv5JZbbsHtdjN//nxuuOEGvF4vs2fP5sYbb+See+5h+PDh2O123n//faqrq3niiSfYsmULW7dupb6+nn379rF9+3YOHDig9Ed06EGjXX02YECQGlQsk69ISYhOlrhl5L0MhUJqYm9paQE6EiYAlS0lVhQ4TDakr7a0tChrCBx2i0n2ph5zo1uLg8EgFosFj8dDOBxWRF/am0gklDSGHFPkJqQ9YmGRhQ6gUtZbWloUoRK3uMQV6vE4uhv6eBKN1OOmHr+73+Uv1ZJm4MyF8fTOcchqVM/K0KtVO51OCgoKGDNmDH/6058wm808//zz3H777VgsFn76058ycOBAXC4X9957L2VlZTzzzDO8+uqr2Gw2vF4vP/zhD1m9ejUffPAB1157Lfn5+eTk5DBz5kweeeQREokEL7zwApdccgnJZJKHH34Yr9fLvHnzeO2113j77bcpLy/npptuwu12K1dWIBAgLy+P4cOHM2LECB544AEyMzO59957gY6V5aFDh3jxxReZPXs2RUVFANx4441s3ryZ//qv/2LXrl3qmN/85je54ooruP7667FarVxxxRX06dOH0aNHM23aNK688kry8vKIx+MqC84ozmigJ+iFk2OxmNLegg7Lpbx3koQgUhmRSEQtVHTrkWRb6vUMxboTiUTU+SorKwmHw1itVqX9BVBXV6eO7ff7aW1tVVYUid1JS0ujubkZi8WiMjvlGqQUhVhHzGYzbrdbxffINYfDYZWFJYkKOmGQMUePFdKz16BrXaajJStHgrSpu+17Q4a6a7OBMwuGm+wMgx4HcDygm4FlQJQBSwIlHQ4H9913n4oZku2DwSA33HADiUSChoYGVagxkUiwbt06dZwf//jHSiuovr5eqVZbrVYeffRRnnrqKSorK8nPz6elpYWsrCwAnn32WSwWCz/+8Y85cOAAFouF5uZmrFYrzc3NNDc3EwqFOHjwoKpD5PF4ePnll7nyyivZs2cP48eP58EHH8Tv9+N2u0lLS6O2tpbLL7+ckSNH8vTTTzN79myuu+46tfIdO3asUsPdv38/W7duZeDAgep6xE0mk0TqQGqYyQ0IxBUlE7/oa6Wnp9OnTx9lWXE4HCSTSVpbW8nIyFCkRAiGWHTEHSYWFOh4T0XFPRAIYLPZKCoqUoHQkr3p9Xrx+XzKLebxeDrFxyQSCQKBAG63G6fT2YnI1dbWkpeXp64rEAh0cs8JqRM1e6vVSmtrq0p1l8WLy+VSpE3cga2trUrcVRSuU12CYBANAycWBhk6A3E8BwUZrHUTugzWosfR1NREVlYWRUVFavC22Ww4HA6am5txu91kZmaqwVviEkwmkypbAR0DnNvtVjE9EpQZi8UoKipSA24gEFB1h9xut5o4TCYTffv2Zfr/X5RxzJgxBINBRowYQXV1tSrZ8cMf/hCfz8fll1+OyWSivr6erKwsGhoauOSSS+jbty/QsYJ98cUXSSY7yoCI/H8ymWTWrFm0t7czePBgWlpamDRpkgo4lTRgWeUbgdMGekJq2rnu/gmFQnz44YfMnDkTs9ms3qmmpiaGDBkCHF4ANTU1kZmZyWuvvcatt96K3+8nIyOjk0igx+MhEAjgcDhYvXo1/fr1Y/To0SSTSQ4cOKBU2qU6vR4z9PHHHzNjxgzVLqnjZzablfp0IpEgFArh8XhUP9+8eTNDhgxR77leSsdms1FVVUVhYSEul4toNIrdbmfjxo2MGTNGWZfS0g7XZYTDiR3Gu2TgZMEgQ+c4uhpwxGQdDodxuVxKbTkej5OZmancSlIDqKGhAZ/Pp0znNpuN5uZmHA4HLpeLyspKpftjsVhwuVw0NTWpmkiSqp6Xl0dbWxsul4uWlhalSCsprKInUlhYqDJaLrroIkwmE3l5eZ3ShJubm/H5fESjUXJycojH4/h8PgYMGEBzczMul0tNBqFQSBVw1AMvm5qayMnJYdy4cWRmZirlWRFm0wPW5V6CQYYMHIYsDCQjShIU2traKCsro6SkhE8//ZQpU6awZcsWBg4cyN///neys7MZOHCgsrRkZGSQmZnJvn37+Pjjj7nppptUgsOyZctIS0sjGAxiNpuZNm2aIh6lpaWMGDECu93O+vXrMZvNzJ07l7a2NhWnAx0LoBdffJELL7yQnTt3smXLFpLJJHa7ndraWhwOB0VFRVx55ZVs376doqIi8vLysFqt7N69m6qqKvr06UNNTQ2XXXaZstICFBYW4vf7+e1vf8uECROYPHkyzz33HD/84Q/Jzc3F4XDQ2Niosk5Fj+hUorfvcndaTgbOPBhk6BxHatV2k8mkBu9QKKSyp2KxGG63m9bWVtxuN4FAQJm58/LylIx9MBgkLS1NEZFEIkFRUREHDhygpKREWWGEzOjmeiEbQmRaWlqw2+0qmFIK/PXt21fpl6Snp9PS0qJSY2V16vP5lBlfpPjb2trIz89XmSlC6kQ+QFRqE4mEIn4A+fn5QGflWbGe6S5GPf4q9d4aODehC/mJBSYYDJKenk5JSQm///3vmThxIhaLhffee4+HHnpILSwSiYQiFJWVlSxdupSioiJqamp4/fXX2bRpE7fddhvPPvssr776KrFYjJ/+9KdcfvnlAHi9XkKhEIcOHaKoqIjNmzdz7733qiBocdvBYYFEgKFDhzJp0iTlegaUrlggEGDSpEncd999PP744zQ0NPDhhx/ym9/8hvb2dr73ve8xc+ZMFQsk70l9fT1er5eLLrpIubkHDBgAdFiIa2pqyMrKUnFSepbcqYCxoDn3YJChcxy6UrXUQpOKwhIj0NzcDKAKIdbX15OTkwOg4gRisZhSjW5ublbEob29ncbGRkpKSlQKbjQaxePxqKDLSCRCRkYGGRkZKq6gvb1dZbCYTCa1YpRgU112XwZe0ReR+AwhOHa7Xa2ia2pq1IoWOgJS7Xa7IktC8CSOQo4n5EmIWUZGRqd06a5WkgYRMgCdY8r0TDGLxcJf/vIX/vM//1MJGq5du5ZgMEg8Huf555/n73//OwsWLGDGjBl85zvf4dNPP+UHP/gBgwcPpqKiggsuuACfz0d+fj5+v5/KykoaGxv585//zLJlyxg2bBjp6el8+umnRCIR3n77bUXO6uvrsVqtjBo1igMHDrB161YWLVpEv379mD59urKCJpNJHA4HtbW1ZGdnYzabueuuuygrK2PLli20t7fz3//937hcLgYOHMhLL73E7t27ueSSS7j00ksBWLRoEVdffTV2u51wOExDQwPJZJL9+/fzxRdf0NraSm5urhpXoHMafG/LkRwtjtUV15WL3LAOnZkwyJAB9fKKSV8GIZHR93g8nWIdcnJyOgmhSaFVOYYQHSErYq2xWq1KxVWvWi2aKhK3A3QiJm1tbWpQFmuMTChCfFJVt9vb21XV7bS0NNWmvLw8RW50S5IeSC7nhsPB0rpar2ynK9caqbUGuoP0LbG2igtr+fLlqq9t2bKFq666iuLiYt577z18Ph+3334706dPZ8SIEUBH0PK2bdu47LLLyMrKYsOGDeodlTgekZy47bbbaG1tZfDgwUyZMoXly5fz6KOPUl5eTlFREV6vl/fff5/GxkZmzZrF+vXr+f3vf8/FF1/MRx99xMGDB1WdQclYW7duHffffz8XXnghffr04Z133uHgwYMMHjyYBx54gLKyMhYtWsSdd96pXN/QEX/0l7/8hXnz5imrb3FxMbFYjEOHDgFw7bXXdooZSq2teKIsNcd6XMNNdvbAIEMGeoQufKZP9qJRciQCkCooqWefdDWI6G4n+esq9bW3Wj6p55djmM1mJS6nn7cnGKZzA0cL6cNidXW5XDQ2NmKz2WhpaWHChAk0NTVht9sZOXIkJpOJ/Px82tralBhoIBDAbrezYcMGBg0axM6dO/m///s/LrvsMmpra/F4PCxatIhEIqEWBlarlTVr1nDgwAHcbreKE/rVr37Fc899Yw/PAAAgAElEQVQ9p5Id5P0pLy+nuLiYP/3pT/zzP/8zubm5AHz729/mpZdeIhQKcc8996gMs/Xr1+PxeJg+fTq//e1v+fOf/6yCpV944QXq6+u5/vrryc/PZ/HixVxxxRUqmy2ZTFJXV8ef/vQnBg0axGWXXdapeCocdi8a75yBkwWDDBnoEV1VzpYB6utYQnrS8+jqc096Ib05f08p7/rK04CBEwFZAIgQIaCkIy655BKVXeXxeGhsbFRxe6FQiLq6OioqKqitrWXMmDFYLBYuueQSwuEwkydPZvny5bS2tvLUU0/hcrnweDwMGTIEq9XKihUr8Hq9SiaiqqqKjz/+mAULFvD5558zYsQInE4noVCIRCJBdXU1brebG264gZqaGhYuXMgPfvADKisraWtrY+nSpXzzm98kLS2Nzz77jM2bN9O/f3+GDh3K5ZdfztixYwmHwwwaNIh58+ZRVVXFkCFDWL16NRMmTGD//v1KimLlypV4PB7Gjx/PkCFDsFgsNDU1qQKwhpXVwKmAMRsY6BE6gejKetObldvRbtedqbmr4xzJLJ3a9tQyBV3t3x1ZM7LFDHxdSMJAXV0dubm51NXV4fV6KS8vJysrC6/Xy5dffonL5WLjxo3E43Hl0nW73ZSXl1NWVsbPf/5zMjMzaW5u5v/+7/949dVXmT9/vrKq7Nu3j0GDBtHc3MycOXOwWq3MnDlTKVhPnDiRd999l7179xIKhejXr59Kc3/99dcZM2YMf/3rX5k9ezajR4/G4XAQiUQYMWIE7777Lv369eO9997jqquuYuLEiZSXl1NVVUVWVhZ79+6lublZ1RnMzs7GZrMxZswYVq5cSTKZ5MMPP1SxfEKEgsEgXq/3KwsvEaI0YOBkwOhpBnpETwHBvSUFPbnDutquJ8LTU+HJrtCVSy71t97CIEEGjhZ6UWVAiQpmZGTgcrnwer0MGzaMAQMGKG0e6HjXzjvvPFXKQiwpIv3wr//6rzz22GNEo1F2797N97//fSUNIeU6hEQdOHCAV199lfb2dj755BMKCwt56623uOKKK9i1axcOh4N//Md/ZPTo0bS0tOD3+5k9ezaAIi7nn38+d999Nz/72c8oLi7uVKS0srKS1atX43a72bt3Lw0NDUqfTAouZ2VlYbFYuOiii0hPT+d///d/VTV5m81GOBxm27ZtnHfeedjtdpXVasDAyYLR2wycUHwdQcJUknK8sj0MMmPgZEOyFiWFXaQeJImgqqqKzMxM0tPTSU9PV2nl4lZzuVwqvT0UCrFjxw7eeustfvazn7FkyRLa29u5//77eeyxxxgxYgQzZ86kvb2dG264gbfffpsRI0ZQUlLCDTfcoAKxAZXBdeGFFyoBxS+++IJNmzZx8cUXK8V40f4BmDdvnhJd3b17N4MHD8bn8zFy5EjmzZvHoUOHmD59OhdeeCEtLS20t7eTk5OjZDiCwSCFhYWYTCalcO1wOAgEAuzatYuGhoZOCRQiR2DAwMmAQYYMHBHduaeOB7noLnBa/+7rHvNIx+jut97ub8DAkaBXlpeJXjIYE4kExcXFADQ2NuLxeIjH4zQ3N6tAZREa3b59O/v378fpdPJv//ZvWK1WJYDa0tLCY489xqJFi3j00UdVjb7W1laqq6tpaWlh8ODBtLe3U11dzYcffojdbmfZsmW88MILQIceUP/+/Zk+fToAy5cvp6KiAofDQXp6OrFYTOkX3XnnnbS2tmK1WiktLWXnzp0888wz5OTkUF1dzR//+EfMZjM2m43LL78cn8/H/v37lWRFOBxmzpw5PP3001gsFhKJBBkZGUyePFndFz2r1YCBkwFTJBI55lzAp556ijfffJOtW7eq2Aq9IrMxuXw1HuZU3x85p1St1oUN9baeaD2P3hCtrgiT/vlo2/F19z2Tcbr1v7MNPd1fgVShF1FTs9nMzp07GTJkiAocBti3bx8+n4+srCzC4XCnKvKinN7U1KR0gpxOJ9nZ2aqAsAiONjc3k0wmyc7OVjXKAJqamlQV+4KCApV9tmvXLgoKCpTWj9/vJxwOk5ubi8lkUmU+RIPLZrPR1NTEtm3bmDp1qpKfkDI7Mp4kEglWrlzJ1Vdf3UncdNOmTWRlZamSHyLeKi7FUym62FscaazSybCMsaeynSf7/U+dS3TxXNGi6815f/KTn/DGG2+wcePGEyZfcNwsQ7rqbk+uEVn595QldLyhB+N1F5jX1SR5vMiAXnRQrt/hcJBIJNTLfqLvhV6qQtojA6Sewi7byefjhe6u72gyy450rGNpx9mM06H/nc3o6f5KZpSMOZJRJW6gESNGkEgk1GeAfv36qf2khpgOKYMjxEiKorpcLqXuLJpDDodDubnk+CKmaLPZlCvKZDIxcuRI1bZkMqmEUGU/IUJyTgC73c43vvENtR+giFA0GlVirldddZWy+Mj35513XqdxN9UtdroTIUBplumK2focKGOoEAJ9ThF17hONU/n+m0ymrxBcybCUfna6ZA4eMxmSVYL8X1JFZbI1m82qw8RiMdLT0zuJcckq4URBOoLFYlEqxnL+eDz+lRTu490p5PzyokiRUxkYdPIh7dBxrO1J9b1L54tGo2olabPZaG1tVc/NwNmDU93/znb05v7K//XvZHIA1CKtqyzNriYKyUzTt5OgY7PZjNPpJC0tTZEXOZdsK5+FqBwL9PE8VYRU/02/lrNNP0juoTwT0YiSe6/Pc0L6pHzRicapfv+lr0tdPiHubre70/3qbu49mf3kmMlQPB5XpQyE/EhJB0BVMTebzWRkZJBMJpU6qcPhUNudKAgpE+VjIWSAWqHIoJBqGQGO2axptVpVQURRUJb/6yqturVM/xOi+XUhvvd4PI7FYlEvqVSUttlsqlRFOBxWis9CmIyMjjMbp7r/ne3ozf2VMUQsRbpFtr29Xf0uk6pYWLoSHkyVg9DdD7KfHDfVDaJbJ4BO28jv+vb6d91BzpV6ntTfUs8t/St1fO0pk/R0hDwjITe6OywtLY2Wlha8Xi9tbW1KEFPiqWS8PZE41e+/1WolHo8ry2g0GlXPXOYZsRCJ4eRU4ZifhPj95GJjsRiJRII+ffp8ZcUgbFQYcTKZPCmWCJn8ZeUUCoWIRqNkZmYqxppaB0ceyrGunIQZi+k0mUwSCoXwer29WhkcDxOiFECVEhRut5u6ujpsNhtZWVk4HA5lFtdl8CXQ08CZi9Oh/53N6O39bW9vV5OlbC8LsVTCk2r1ORIkDil1/zPh2Z0JrrCeIPOe3P9YLKYmeX2xKeOvTgBPxvh6qt9/IYdC/i0WCx6Ph9raWjUni4XqRISoHA2OmQwFg0FVvwo6LEVOp5OKigoGDhxIVVUVdrtdmegikcgxN/poIT5uYcjFxcUcOHBA/aab6GS11N3K5etCGLJA4gHkO30Vd7xXQ/IS6CsXQNUd0oMdxaxv4OzCqex/5wK6u7+RSETFR4irTD4fT6RajFJ/g1NjZempXWcDUq9P3GGJRIJYLEZxcTHl5eUUFhYCKKuQxHGdLJwu739GRgbhcJj+/fsTj8cJBAKqxqTEscGpcc8fF8uQ0+mkublZVV6uqakhKyuLbdu24XK58Pv9tLW1qQC/U4FkMqna98EHH9CvX79OMU2pHeB4xxCJ71bIhtPppKWlpVN9rBMFMc1KnJDL5SIYDKoiq4BSxj0TMjgMHD1OZf87F9DT/T1TrDQGjh66JV2KV4fDYRwOB1arlYMHD1JSUkIsFsPlctHS0kJGRsZJ7w+ny/vf2NiosiSLioqUnpUOPY7oZN6nYyZDEgwmiqTihhFrTCKR6GQ10iPb9f+fKMg5pD1tbW2UlJQAHVWgMzMz1bYnKsNN3FSSPWC1WlU0vx48JmZzvR3H2h6J5G9vb1dxQuFwGKfTqQhRY2Mj2dnZXyFCBjE6O3Aq+9+5gJ7ur1iaZSxMDV7taTHWG1eBLoeh7wtfTadOtRD1xmrTm/NLf+kqNqmn/c+GvqVP1nIvnE6nmtdKSkpIJpPU1tbidrtxOp3AyS03cirffz2VXrSxJL44FArh9/tJS0tTrkZ5H07FvHNcnoQEBgrzTE9Pp6GhQcXjhMPhTnE74nqSVdOJhBAgediigxGJRMjMzPxKEKHuxz9efku73a6C18Q1FQgESE9P/0qsUiqO9f7ISymBavIHHVa9uro68vLyaGtrIxwO43K51D2R2AMDZzZOZf87F9DT/ZXJRUQXJWZI4ie6G2dSg5+PBP0Yeop3byeVYzl/VySrJxKmQw9DOBPJkZAhIbgSL9TS0kI4HMbn82G1WikuLqaxsbETeZXnf6JxKt9/nQjJvCIuuvb2dpxOZ5d9VILvTyYpOmYyJKsePZNBICawVPars+mT8QLoN1QsRDIwCWGTIGqdER+Ptknnh8OBjtIeySzR2yaD54mApOTqEf65ubmqgzqdzk7xUmdbCuy5iBPd//Tj60jVFkk9rgyQ0sdk9drV/qmfU8/Zm4FT30efkKTvy/F1baBUpOrJpB63q/urxwbJfYAj19br7TOQ7fT26qneXR0rNTvteJw/tQ1dfe7qmGeL+1DmOOlXHo8Hj8ejsqdS3T6p/eBE4VTPP6lJUrIw0LMf9YxD+fdUWIfOjp54DBANIpGK13EyWLsMvKnmyeOJ1KA4ieA30uYNHGv/EyIBdLI6ilVRCpWaTCaVaRoMBjtp60gAJXQE9QOdylJUV1djs9nYunUr0WhU7SMkKBgMYjKZiMfjKnAVOpSWU9sVCoVIS0ujqalJDcyRSEQFkkrx0ObmZpYtW6asyKFQqFMKvJ4SfyLvr4EzD/ozFvLRVdr4qVKj1nGi+2cq8e7qT9/uVL4f5/xs2BP7PB4PprtVmJCTnoTITqRlRgiRgbMbJ6P/idvHbDZz8OBB4vE4sVhMxQfE43Hy8vLYuXOnUlQuKCjA6/UqXbJdu3ZRVVVFbW0tyWSS/fv3k5OTw6233kpBQQG///3vicfjjB07VrkkRLztm9/8JldffTU2m00lCcRiMfr27UtNTQ0tLS1MmDCBadOmKRmJ6upq1qxZA3RkxA4dOpTRo0djMplwuVx89tln7N69m2uvvRY4bNXRLVqpbuTT6f02cHpASNCRKjOcKJxu809P1rFT/S6c85ahk41jNUt/3XOe6o5m4PTA8e5/em2hWCzGtm3bqKiooLGxkSeeeIJdu3axevVq1qxZQ3NzMxs2bKC2thaXy6Vi+CwWC01NTWzatIk5c+awfPly7r77boYPH86SJUsIhUIkk0luueUWJZQaCARUkVKfz8e1117LHXfcwdixY+nfvz8LFy7k+uuvp2/fvgwZMqRTfEQ0GsXr9VJaWsqECRPYv38/Pp9PZVwC9O3bF7vdjt/vV9ox0lbofhF1Kt5vA6cnUslHVxb6U9mm3nx/ottwuhAhMCxDXbrCTpSrqruVQXcvyPFuh7ESPXdxovqfxANIYPDVV19NIBAgEAhQXV3NpEmTuPTSS4nFYl8R9dRLwPTr148dO3ZQX19PIpGgoaGBXbt20djYyH/8x38wYMAAfvzjH3P++efzT//0TyreQdxVb7/9NnfddRfl5eUA1NbWkp2dzYcffshll12mYjYSiQR2u13VzioqKsJms1FVVcWOHTtwu920traSSCTYuHEj7e3tTJgwgQkTJnQiU3pZnxN5fw2c2dD7xalMRjiV/VPPauzqmKfLe3DOk6ET/SC6Or6+QtD/f6JIWOrn06XzGTjxONH9T/YVl1EwGFTaYhaLhb/97W/s2bOHnJwcdu/ezfz583G73WRlZeF2u1V2SzAYZM+ePYwaNYpwOMzYsWMZMWIE5eXlvPHGG8yfP1/FCSUSCSVu5/V6MZlMTJgwgY8//pg9e/Zw/fXX8+GHHzJt2jQuuOACRbj0LEkJHC0tLSWRSDBp0iSqqqoIhUIUFhbS3t5OaWkpV155Jbm5uUqSQlKTu1KOPhH318CZhdRJv7s41JOVoHI698/TLVPVcJOdZJwqZpwasGbg3MTx7n+6xUUyQJLJJJ988gn3338/s2bN4lvf+ha33HIL27dvJysri/z8fAAikYjKbOzXrx99+/Zl8uTJAJ2qqWdnZ9PY2Kh0soTINDU1EQwGqa6u5rzzzmP9+vUMGTKEESNGkJWVxX333ceoUaOoqqpSqcRSgiAej1NXV8e+ffvYsWMHZWVlNDQ04HA4GDZsGC6Xi1AoRHFxsSJckiovFqGuVKRP55WvgZODnlxRp7ovnIr+2RtCdjrgnLcMnepV24leIZzql8/A6Y1j7X+6eCCgBD737t3L9ddfTzLZUfPO7/czcuRIsrKyiMViKotTzt3Q0MD+/ft57rnn8Hg8LF++nPLyctLT01m5ciV2u52GhgaWLFnCO++8owK0k8kkDocDv9/P0KFDOXToEPX19cyYMYPnn3+ekpISIpEILS0tAKqCeEZGBkVFRVx44YUcPHiQzMxM8vLy+N///V/mzJlDWlqaEslrb29XZAoOp0/3JgHhZFkADJye6Mk9dTr0iVPVP3tzvpPdruNChnSf4Jkm1JfqN00NejsdOqwBA6cKvXkH9Hp3oi5bVVXF3r17iUaj5Ofns2bNGv7hH/6BSCSCzWZT+l5CKBwOB3369OGBBx7go48+YsaMGaSlpbFixQrMZjNTp06loKCAe++9l1gspshXIBAgLS0Nj8fDl19+STAYJBgMUlNTw8yZM1mxYgXZ2dnEYjGlKQQdlqFoNIrH46GlpYWKigpGjx5NVlaWEoOzWCz4/X6cTqcSIz1SnJCBcwupfaAnoclzsb/o3EASJuTfI92Lk32vDDeZAQMGukVXMQ+pix0hQvJ9Y2Mj11xzDWVlZezdu5ddu3bx0ksvMWDAAOx2O4FAQJEmKdxcV1eH2+1m6dKlWCwWAoEAoVCIpqYmfvnLX7J8+XLS09OVyq/VaiUSieB0OolEIrzzzjucf/75PPTQQ8TjcVavXs2dd97J7t27KSsrIxKJYDJ1CK4GAgHsdjubNm3ilVde4dChQ6od8+bNY9iwYaSlpREMBnG73SpYW3SM9BIUBgwYODtwzrvJDBgw0Dt0lRocCARwuVyEw2FVkbugoAC73U5WVhYtLS243W4uuugiCgoK1DFEjj8tLY3q6mpWrVrFwYMHueCCC3A4HIRCIRUwXVhYSElJCa+//jpXXXUVHo+nk2K12+1m0qRJuN1uJap49dVXA7BgwQJ27typYoBEBM/pdPKNb3yD2bNn4/F4yM/Px2Qy4Xa7aWpqoqGhQSmyiyq1uMmATsHYBgwYOPNhkCEDBgx8bbhcLqUoHYvFeO2110gkEkSjUXw+HzabjcbGRg4cOMAf/vAH/H4/dXV1XHTRRUyZMoXs7GyysrL49re/rYpY/vKXv6SoqIglS5Zw55130tjYyOWXX86bb77JH//4R+bOnUtBQQHxeJyGhgZFsKxWK06nUwVKb926lTVr1rB582YWLFigBB+hg8xMmTIFr9fL9OnTVf2muro61qxZQ2lpKU6nU5XU0DWGdHebAQMGzg4YZMiAAQO9QlcaJG1tbTidTqUGfeutt6oaYpFIhGSyo0BkbW0tBQUFnSwq7e3tqpK7IC0tjdmzZ7Np0yZuvPFGYrGYqgI+d+5ctm/fTl5enrI4FRQU8KMf/Yjs7GzgsBii3+9n7NixjBo1itraWhWAnZ2dTTKZxGazcd5552E2m/H5fEpsMS8vj6uuugq/34/P5+vy2g0YMHD2wSBDBgwY6DVSSYEULXW73QDKQmSz2VRRYIDc3FwApeZst9tVsWCr1aoIUTwe55ZbblGJGLobym63M27cOKVA7XA4CIfDjBkzBugIpk4kEvh8PqVD1NraSnZ2tioZIqURpF1+vx+73a5cYKFQCJPJpFx6sVisU6C33IPeFIc1YMDAmQPD1mvAgIFu0VVmqF5aQDLDpOhkOBxWpTkEfr8fs9lMOBzGZrNhs9kwmUzY7XacTieBQIBkMkk4HFZExWw2E4lEMJvNpKWlqd+EzBQVFQEd5CsejxOPx3E6nfh8vk6ZKl6vVxWTlfR6CY6W/4scQDQaxeFwYLfbCYfDxGKxTsQpEokokUjRVDJgwMDZAYMMGTBg4KghZTAklkYyriTORkhSLBbD5XKpoGnosCaJhSgej6u0dbHOtLW1EQ6HlQ5RNBpVWWRiFZJsLqvVqjLLgsGgylKTcwgpstlsiigJcZL2Asr609LSgslkIiMjA6vVSktLi7IAWa1W0tPTO8UdGTBg4OyAQYYMGDiH0ZMmmD7ZJ5NJpbhsMnVUnharje46i8fjynpjsViU1SUWiynlaFGSFkKja5CYzWbMZjN2u139ZrFY1Dnb2trIyMhQ5wmHwypuKSMjQ1UJF2Vs0TOKRCKq/ZIhJlaeRCKhFLTdbrcKmE5LSyMvL0+dtzvxvNMJXRUETf2tOwi5BTpZ9mQf/Xf590RryunHb2tr6/Fzb48jcWtdbdNbgnsmaekZ6B2MmCEDBs5hCOHoqoadnjUlZES+F1eUbCPEQP4vE46QGQmY1svCdLWvnEs+61lbqfXATCYTDofjK9cgliqJOxKXlpxL2iPHkD8515FIg37vTkfoQnfyORV6ALzcF7m/so9ICkhclxBcef662OaJvh5pc+qzkc9HKjOR+n+d4KX+rn+nEyQh2qnbGzg7YJAhAwYMKKTqCHW3gga+oiIrk6oeT6OTJj2TrKsyAN1ZXnRCpBOpVOVffWJMTX3vaiKVdqTG/vQkqHimqAhLO49kzRKSqhOAtrY20tPT1TFSa7Dp6sr6fl0JdB7rvdKftfxfrHhCzLq7NviqK1Pvh6mkXO+zclydIKcex8DZBYMMGTBgAOh6JZ1qIQI6kQfdCpFaikC2Sw041o95rJOKPuF2Z9nR269bPlJLJujtP5MtAKltT70GIQi6JU6/H4lEolP2nFjY9HIKEq+V6jo9Efcr9Zip5LinPtRV+RSdLOtEsLvzynV3RcDPxP5hoGsYZMiAAQOdkEpqxF1iNpvV5KdPkKlxKt250ATHYwLRrU2p7rSuRBF14qNPoBJ7pBOHrlwjXVmjTgccybom28hv4t6S7/XnmBoYLkVtxVVmNpuJRqOkp6er+K6exCePx73S68GlkjiJ40olsanPWm9Pd/dL77+6K1i3nOnWIr1PGDg7YARQGzBgAKDTZNhVLAXQqUaXFD+V7ST4WSZdSVcXRKPRToG5eraXHONIE3tX0Ff2XQXVduVK0Sc/IXoyuctf6nFONyLUHbqKqRF0RQ5St7FYLLS3t2Oz2dT97MplKZ91cnC80V0skE5ee+ozen/QY52kUK/0W/1e6ORad7saquNnNwzLkAED5zi6snikTqAyYUjArJAHHV1NUDKxJpMd5TL0CUVXnv66bRXSlRoALL+JVUNS82U7+U0y1fRr1uOeZJ8TNdkfK7pzgaVa97rbV/50y4e4v+RfcZvJfQQ6udH0gPrjTRj09svz1a12cv7u4qP0Pqq7yHTrod4n9HsiRXn1wOlUomng7IFBdQ0YMKCQGlMRiUQIBAKqtIakneuQ1bbo++gTowgcSgFVOGxd6g16snLo7gz5Xidp4g7SNZG6ul5pUyQSIRKJEI/HOwUPd5eKfbpBvx/69aa6MOVZidQBHHb9yHai2ZSWlqZENUWoUlyL0h/kucvf8YZ+/5PJDt0p6T/yW1fPN5UYx2IxpXouREmKAaf2I9lHxDdT+56Bsw8GGTJg4ByGrJBlYtRjNAAlZtjY2IjJZGLt2rXs3r1buRjkTyZOUZqWicXv97Nr1y727dtHa2sryWSyU2p7dxOMTmTks77yT40XkW2lLYDSFwLUhK5Pqvp1xmIxysvLCQQCndx/NpuNcDj8lZikEw3dApL6byqRTCU6or0kBEf+Dx1xQFK2RO4NdLgwxVIWi8XYvHkzra2tan+z2cyGDRuUdVAnILrmU2p8jxxboLtJpTadXIN+zfp16dpV0WiU8vJyysrK1HOurKykvr7+K0QslRzZbDY+++wzDh06pK5drD66ZUjcaEKE5E+sRTr0z/pzMAQ5zzwYbjIDBs5hCKEQciKlLzIyMtQE+eSTT/Lwww8TCoX45JNPuOmmm3jvvfeYMWMGyWRSldhIJjtqeTkcDkVWrFYrFRUVuFwuRo0a1SmeSIiUEKv333+fffv24XQ6lSCiaAbJRLtz507uu+8+hg4dSiQSwW6384c//IHS0lIKCgoIhUL4fD5isRjRaJT8/HwOHjzI+vXref3119W1iWp1IpHA4XDgcDgoLS2lsbGRG2+8kbS0NJYtW8asWbNwu90kEgnC4TBut1tNmCfCLZRKtISICNFZsWKFCnpeunQp48aNY+fOnUyePJnGxkYAtm/fzpNPPonNZlN14qRIrdvt5oknnuChhx4iPz9fPfMDBw4wbNgwtf3LL7/M7373O5qamsjMzATg17/+NZdeeqlqUyQSweFwkEgk+OSTT9i3bx/z58+npqaG/Px8PvnkE7xeL4MGDaKuro6qqirGjh2rCPeqVas4ePCgKqfi8/lUjM8XX3zBQw89RF5eXqd7YbPZOHDgAH6/nwEDBhCLxdi6dStut5spU6awf/9+BgwYoMQ2GxsbcbvdyuX36aefMn/+/E6uPdlWAsPj8Th2ux2Hw8Hy5ctxu91cfPHFnaxDgUAAl8ul3MZ6YoFRpuXMhEGGDBg4x6G7hPSsIpvNpiaXAQMGAOByuTCbzRQWFvKHP/yBefPmKSuL1B7TXW0mU0dpi3A4THNzM7m5uSQSCSorK+nfv78qy+FwOIjFYpSUlJCbm8u4ceNYv349/fv3p729nVAoRFtbG3V1ddjtdtrb21UNMZ/Px+TJk5kyZQoWi4Xt27dTWlrK1VdfTTgcxuv1Mm/ePCKRiCJ/tbW15ObmsmrVKsaMGYPZbKa1tZXMzExisRg7duxg3bp1XHbZZcozY+sAACAASURBVFRXV1NQUNDJ6qETyOP1DPR/U78Xl+OwYcNYtmwZ06dPZ+HChezfv5+RI0dSXFxMMpkkMzOTH/zgB6psiM1m4y9/+QvNzc3U19djsVgIhUL89a9/VeSitraWvXv38uCDDzJ06FDS0tKorKwkkUiQmZlJKBRSBEzuYSAQwOv1qvtx8cUXE4lEiMVi5Ofns2bNGqZOncrdd9/Nb3/7Wz799FMKCgqIxWJKwHHcuHHMnDkTOBzoLKVXXn31Vfx+P/379wc66tutXr0av9+v+sXLL79Meno6u3btoqmpiaqqKmpra/nud7/bSWTT7/dTWVlJZmYmkUiEQ4cOMWjQIMrKygiFQjQ3N/ONb3wDs9nMpk2bWLVqlSr0m5WVxdtvv83evXtJT0/H6XTy/vvvc/PNN3PBBRfgdDpJJpPKWif9/kS4Cw2cWBhkyICBcxx6erxUlG9pacHr9fLuu+8yZswYWltbCQQCDBgwgEAgQElJCVVVVbz33nv07duX888/H4fDQTQa5eWXX2bPnj307dsXh8PBoUOH1KQUiUQIh8OUl5ezcOFCcnJylFVJrDWRSIT3338fs9nMM888w9SpU8nIyKCtrY2cnByV6h+LxVRpDiEq8Xgct9uNx+PBZrMRCoVobW3F6/VisVgIBoMkk0mys7OJx+OMHz+e3/72t/zwhz+kX79+arJfv349Dz/8MI2NjRQXFxOJRHA6nYowSkDxibIC6AHoYs0CGDRoEIFAgLy8PIqLi9m1axft7e1s376dYDDILbfcQigUUm7BjIwMLrvsMpLJJOnp6fzud7/jBz/4AQUFBapEidvtprq6mvz8fNrb29myZQt9+vThs88+IxAIsG3bNgCcTifLly/nr3/9K9/97ncZPnw4Ho9HkY4pU6ao2nFCCObOnUssFqO+vp7x48djtVpVDNmLL77IrFmzGDhwIB6PR5VaCYfDNDQ04PV6iUajJBIJPB4Pc+fOJRKJUFhYyLZt28jOzsZms1FYWMiVV17JxIkTSU9PJxqNquv48ssvSU9PJysri7/+9a8sWbKEiooK5s6dq+rO+Xw+zGYzoVCIlStXMmvWLIYMGYLNZsNisTBz5kxyc3NJJpNs2bKFaDTKpEmTsNvtKqg8VT09NW7NwOkPgwwZMHAOQ9fd+f/Y+/Ioqapr/a/mubqmnieGbqZmpplkkAZBEYgEgedDo2Ki0RcTk5gsnyuJz/hcSZYmDjHxxYgJaswK4IAiqIDMM9iM3Qw92NBzV1dV1zzX/f3R2ZtTZaM4JvzsvRbLtrvq3nPPOfec7+z97W8rFIq0E259fT327NkDnU6H7u5ueL1etLS0YPv27Rg7dizy8/MRDAZhtVqZ/6HRaDBgwAAMHToUM2bMQCqVwsaNG5FMJnHdddchFouho6MDr732GhwOB4dMiJdhMBgwY8YMBAIBuFwubNu2DbNnz4bBYEAsFsPZs2c5ZETeBKVSiebmZmzduhXnz5+H2+1GU1MTTp06BafTiYEDB6KnpwcKhQIGgwF+vx8AeCMtKyvD2bNn0d7ejmQyib1792LixInwer0YPHgwfD4fb9bkIaG++6LsUho4FAok4m9PTw/0ej0aGhrQ3NwMoJczM2TIEA7zSJIEk8nEUgYUtnzttdewe/duqFQqmM1m+P1+tLW14dvf/jZyc3M59NPZ2Ynu7m40NTVhyZIlmDdvHjo7O9HS0oIbb7wRH374IWw2G7KyshAKhdDY2Ij9+/ejsbERDz/8MIxGI06ePInJkydj2rRpUKvVaG9vh91uZ2+V0WiEUqmESqVCR0cHfD4fAxK73Q6fzweLxYJgMJhW4Fej0UCpVGLYsGGYMGECh7pcLhc0Gg0/Qzwex8SJEzFp0iQO9W3cuBH/8R//gaKiIqjVaixbtoz7moDYggULkJ+fjzfffBN+vx/JZBK5ublobW1FbW0tFi1ahBtuuIEBIL0voi6RmFXZb1eO9YOhfuu3fgNwMZMsHo/DbDZjz549+MY3voGsrCwsWrQI8XgcdXV1aG1txYQJEzhkplAoEAwGuQK8x+NBJBLB2LFjOZ1eJpNBq9VCq9UiFAql3ZM2fJ1Oh1gshvXr1yORSMDpdEKpVOIf//gH3n//fTz77LPo7u5m3g5xaSwWCyRJQkVFBRYuXIgNGzZg7Nix3OZkMoktW7YgFoshlUrBarUikUigp6cHa9euhVarxaFDh6BWq9Ha2orBgwejsbERXq8XAPC9730P8XicU+3p1C+ml39R/Q+kh8y0Wi0DVZVKherqajQ1NaGkpAQqlQp6vR65ubkIh8MIBoMIBALo7u4G0FsQl8KQ+/btw/79+3HPPfdgxIgRzHf53e9+B4/HA4fDAZPJBEmSMGXKFLz55ptYsWIFotEoDhw4gLKyMigUCjidTmRlZeHw4cMoLS2FTqfDoEGDoNFo4PF4+J5FRUU4cuQIpkyZgjfeeANlZWVQq9XscUwmk/D7/fB6vfB6vfD7/Vyc1+/3w+PxoKenByUlJUgmkywAGY1GEY1GcfjwYdTX10Mul6OjowNTp05lMEnCkC6Xi4HfK6+8gkWLFqGhoQEjR47Exo0bMXnyZOh0Ovh8PqhUKqhUKlRUVCAQCGDFihUsKRCJRKBUKvlnAm0qlYqBGhGpRTAE9HuGriTrB0P91m9fYyNCM5mo1ZOTkwOdTge/3w+n0wm73c4cirlz56ZlaBHoiEQiyMnJgd/vRzweh8fjgV6vRyAQQE1NDSRJQiAQgM1m43vrdDqkUin4fD4UFBTgqquuQn19PXJzc/HEE0+gtLQUTz31FLKyspCbmwuXy4Xc3Fyo1WqkUik4nU5YLBYMGDAAsVgM+/btw4gRI7Br1y5MnDgROp0OHo8nTdcoFovBaDRi2bJlsNlszHnSaDQMeF555RXk5OSwB4PIxQC+1BCZaAQyqa9mzJiBlpYWTJkyBdnZ2Th48CAUCgVOnTqFo0ePYsmSJUyMJuHE6upqqFQqzJw5Exs3bsSpU6d4kz5z5gxuueUW3uhVKhUMBgNqamoAAOvXr4fZbMbJkyexePFiZGdnw2KxoLCwEJs2bcLChQuh1+ths9k4xd7v92PhwoV46KGHUFJSgt27d+OJJ55AZ2cn7HY7P5vVakVxcTEqKiqYf0Rjs3TpUk7lDwQCCAaDePHFF2E0GrF//35kZWXBarVCkiRcuHAB+/btQ09PDxoaGmCz2fC9732P70WZkFVVVdizZw+0Wi2qqqrw3nvvYeLEiSgsLEQ8HodSqURnZydqa2s5m4ykBSKRCAoLCxEMBnHo0CGsXLkSWVlZDJLFFH/yHvZnlF1Z1g+G+q3fvuZGoSpavIlbU1lZiU2bNqGgoAAajQZyuRx5eXkAgIaGBgwePBgAOMsKAJ+wm5ubsW7dOgwaNAjnz59nL4bX64VSqURhYSFnONEJXKVSoaurC5FIBIMHD0ZLSwssFgtGjx6NJ598Ej/96U8Rj8eh1+s5zZqAlNPp5DDa+PHjce211+LYsWOora3FyJEjYbVaP5I5pFAosGfPHkSjUXi9XuTl5SGVSsHj8SAnJ4e5N6K3AfhigVCmOGJmCI7Cg0qlEolEAiaTCU6nE16vFx6PBy6Xi7lYLpcLTqcTEydOZE9KKpWC2+3G6NGjkUgkMHbsWCxduhRyuRwejwcymQyxWAyRSISfTyaToaSkBKdOncLJkydx//33Y/fu3ZgyZQqSySQ2b96M559/Hj/60Y+wYMEC9rIZDAaEw2HY7XZ4vV5UVVXh8ccfx0033QRJkhikkXQBzRUiz5PHUK/XQ6lUwmq1oqenBxaLBWazGXfddReAXoD43e9+F++//z5kMhlWrFiBP/zhD1i+fDnPQeq/pqYmbN++HcuWLUMwGITD4YBer8eQIUOwatUqnD17Fg6Hg98DIu+3tLSgq6sLLpcLEydOxLvvvouxY8di1KhRcDgcKCwsZEK5Xq9n3psYIhPL1/Tbv7/1g6Er3GgjoReRVFPp1EwnfTpZ9pUKLKY50/XEz4rXptBA5rXJTUx/p9BHZoZSPB7ndFTx2uL9MgtF0omcUrLpb7QpiQRTkdchbjCiuB59X1TWJQE2UXa/r/RpUdU4U8lWfAZqcyYPRLymuKle6ufM+/Z1ncyxytTQ+Tij/qR70uKt0Wg4nbylpQWVlZUsUDdp0iTs27cPgwcPRiwWw/vvv49rrrmGuS2TJk3CVVddBaBXY+a9995DKpViIq849jQOQO8mFg6H8c4778BsNqO7uxvHjx/H0KFDMXLkSPz+97+HUqmEWq3mTYjmE4VLDhw4gDvvvBPxeBxXXXUV/vSnP0Gn0yESifA8VygUcLvdsFqtKC0t5dTr9vZ2qFQqjBs3Dj6fD36/n/tHnOt9zZXPapfilYi/J5FKn8+H1157Dd3d3aivr0dBQQHmzJmDvXv3YvTo0aitrYXD4cDKlSvT6o9NmTIFRqMRu3fvRk1NDTweDwO+mpoaXHXVVcjPz+fPx+NxhEIhlJeX44EHHoBSqYTT6YTVakU4HIZSqUQ0GsXs2bMRCoWQlZWFcDgMg8HA75ZKpcK5c+fgdDqh1+vh8Xhgs9lYiiEYDDLopvR5AhWiTs/bb7+NxYsXI5VKwWw248knn8SYMWPQ3t4OSeqtYE9exMceewxTp05FSUkJysrK4Ha7UV1djcGDB2PdunWIx+M4ePAg9Ho9Ojs7YbPZ0Nrail//+tf47//+b17HdDodhgwZgrq6OpSWlvL8KisrQzweR0VFBerr6zFkyBAYjUYWnswsINtvV5b1g6Er3GjxCYVCvBiJMXZyfYufIfVZvV4Pn88Hk8kEt9sNu93O7nKtVouuri4YDAbodDoEAgGYTCYEg0HmfVARRwIj5FrW6XTQaDTw+/1Qq9VM7CSJfwBob29nLwORYcUsHeDiJqnRaBAMBvnEGAwGEYvFOO2XuARiVgep1Go0Gs6kAcAp5KFQCCaTiUM7CoWCU7ZFeX8SJBQBYjAYhEql4sKVoVCINwoCgGq1Gm63GzabjdV7NRoNAyQA7F7PXDhFPRPqTxIQpPZQ6i99PhaLpdUGAz4KoPoy+ntmNgwZZWSJc2306NFQKBR49913UVZWBqPRyM9N/SLqrhB4EYE7tZvmGgGPnJwc5OTkQK/XY/To0Zg8eTKP6+TJk/HGG29Ao9Hw3Kb5Wl9fD7VajVtuuSVNQPBb3/oWamtr+X4EvG02GwAgPz8f8XgcRqMRFouFQU8ikWCeDn2X5iNlGX0VlkqlmACtUqkwZswY3HzzzZwmvmfPHh4DGiej0Yinn34aP/jBD6BQKKBUKhEIBKBUKjFp0iQsWLCAn4kyA0VwF4vFOGSo0WjwxBNP4J577oFMJkN3dzdmzpyJnp4eLFy4EDKZDB6PB1lZWejo6MCOHTswefJkHDlyBEajES+99BKeeuopmEwm3H777ZDJZNweAGmZgKFQCGq1msePxA8JQP3xj3/EvHnz0NXVhXPnzqGuro5B/KBBgzBt2jRs2LABZrMZbrcbJ06cwKJFi5BIJFBZWQmVSgWPx4Orr74aRUVFAMBJA4FAAFqtFiqViqUDOjo6sGTJEpw4cYIFRB0OB9xuN3bs2IFhw4bxwSOzHEi/WvWVZ/1g6Ao3WuANBgMvLN3d3cjNzUVbWxsKCgrY1WwymRCLxXgzJR6ITCaD3W7nzxEQysnJ4bi9Wq3mDUIUFqNNnrJ6SNxMoVDAZDIhHo+jo6MDBoMBJpOJBdny8/O57eFwmDNAaHGhRRzoBTYkxEdt12g0aaJvqVQKPT09rAVCZF2ycDgMSZLSACB5b7RaLXsLTCYTgxTR60TtohN6fn4+Z6lotdo04BOJRKBWq2EymdDc3Izi4mIOI4lqwqRqSwCCOBcEsmgjBMDX93q9MJlMvAGRt0b0vpF9Gq+FCBREHhE9J9ALToPBICwWCwYNGoS9e/firbfegt1u582TvisCn6ysLPYaiaCSxjmVSsFgMMBgMGDr1q0wmUzIzs7mPqB5p9Pp0NXVhQsXLiAejyM7OxsKhQJmsxlerxdtbW3YsGEDvF4vEolEGkAuKipCKBSCVquFUqmE3+/H+fPn0d7ejgsXLnA6ONAL+oxGI86fP48hQ4ZwNhl5HC+lYv1lmKjsLUkSJkyYAL1ej+rqajQ2NsLhcGDw4MFQKpWw2Wx44403YLVa0dLSgjNnzmDAgAE8f00mEx82GhsbsXfvXmzduhUzZ87E2LFj+WCh1WoZdL/xxhuYO3cudu/ejebmZtTX12P+/PnIzc1FLBaDXC6H1Wrl7L1ly5bhmWeeYc5ONBrFf/3Xf+Gtt97Ct7/9bSxbtgyLFi1CdnY2HA4HfvOb36CtrQ1yuRxmsxmtra0YN24czpw5g+LiYixYsIDDq3PmzOGwKK1Bfr8fAwcORCKRgFarRU5ODkpLS5GVlYXRo0dDpVKl1Z/LrLEG9B4A6P08f/48GhoacPr0aaxcuRKJRAL5+fnYvHkzZ1U6HA6Ew2F4PB7uW+Biwd/+oq5XpskikcjnhrC/+c1v8Oqrr+LEiROcIioSMUWU/K92H9KGlpkZkhm7p999Ue0VU5ipHV9U/9DGJZfLmdvg9/s5vVaj0SAcDsPr9SI7O5s9FwQGotEoXC4X8vLyEI1GOauDNiMKQVFIIhgMsieF+pCAFWm6RCIRdHd3Iz8/Py1sJUkSenp6YLVaOYuDMlFo8SQvTjwe59RatVqNQCAAhUKR9nzEp6AFLx6PY82aNRg7diwGDRrEHJC6ujrMnj07zYMSCARY8M/v98NsNvMiKYbzEokEh0cIcAaDQZjNZlZK1mq18Pl8SCQSsNlsaR4rAjpUhoJCXKlUCiqVij9LRmnmRqORSxlQO8XaUhT+ISCUuQj3NZf7mn90fXo+ai/QC8LC4TCr+sZiMQaZfr8foVAIHo8HFRUV7KGSy+XM24jH43A6nZAkCQUFBTxHKfRA4xiPx9HZ2clkXOp/0j6i0ExnZydKSkrS5n40GmWiMQGrTK/YgQMHMG7cOB4rMWWd3h+ad/ReUNjM4XBwbTW5XM4k6r5CyZ/3/c70KNB40NgQkbuhoQFGoxHFxcUMiFUqFRoaGqBQKNDZ2Ynx48dDpVIxyHY6nZDJZMjPz0cymUQgEEB9fT3GjBnD16U5euTIERQUFMBgMDDobmpqgkqlYr4MKTXTmlpfX49wOIzy8nIGoZTurtPpcOrUKeTm5qZ5hOkdIJABAC0tLey5oXmWSCSwY8cOXjesViva29uhVqs5vErzaNasWTAajQAuelZp/Pbt24fKykr2ehG4Jc9YdXU1srKyMHTo0LQxcLlc8Hg8UCgUyMrKYi+mGM7uKwRMmYDk2ftXkaq/zP3ncu8r0iHi8ThHEy7nvo888gjWrl2L6urqL83r1u8ZusKNFkiR/Orz+dK4H6S9odPpkEgkoFar0d3dzWq7SqUSubm5kMvl0Ol0nJ2j0Wh4A+zs7ERxcXEaCKEFUZIkZGdnAwAvQkqlEkVFRQiHw+wtopi82WxmDxEZieARGCGlWtIj6enpYa8NgLSSC1Q6gsJdzc3NqKioQCgUQm1tLVpbW+Hz+TB27FhEo1Hs3LkTN954I7cV6FWaJR4DAAZCxBmhF5B+pk1Qo9Ggvb0dubm5nMZLkv4EcghoEBAgjw95nkQ+E4UE6Pq0yNNYkMeM+pSACdUDo5Aahfsu94RKbRA9NgDgcDh4wyCdHrF8As0Tugb9DFwEWIWFhZe8nxgCIoViMZxKbaK+LigoYLBCJ/NYLAa73Q5Jkhg8il7MeDyOgQMHprWNni+VSvGmmMmbolAaAOh0Om7zV5VJBvR6ZClcRAcRvV6PYcOGccg3lUqxInR+fj70ej0KCgrSQnxqtRpFRUXMAyNPzPjx4wFcHDsSvaysrGQgQWC0rKyMQb3f72fPLAlZUpuAXhBNoMFoNCKRSGDMmDHsoW1vb0dBQQGvW7SGBYNB9tIQYKV35frrrwdwcT7QOwWAD1EdHR3sZSY5B5pPKpUK48ePh9lsBpCuJE7vyvjx4xEIBBCNRpm/FIlEkJeXh7y8vLSxTyQScLlczGMjLxT1J9CfWn8lWb8v7wo3WvAIdS9btgx5eXkYPHgw1q5di+uvvx5ZWVlQKBSwWCxYuXIlWlpaOJumq6sL//M//4N9+/bxaX3MmDFcVsHhcODs2bMoLi7GhQsX8Kc//QkymQxZWVlYtWoV3nnnHS7oSOE2mUyG++67D0DvBhYKhfDOO+9g/fr1fGosKSlBNBpFbW0tZDIZioqKcN999+GFF16ATCaDXq9nLZQf/vCHnO5KJQVkMhmsViusViseeughaDQamEwmbNq0CSNGjMDq1avx0ksvYc+ePTCZTJg4cSK+9a1vob6+nkNUP/7xj/Hhhx+is7OTBd1EE0mRtOl4vV5Eo1GcO3eO+QVFRUXYtm0bDAYDh7zy8/Nx8OBBFm6j0xHxXYDeDYPAKQDeiGhhJr4XhZJoYaYNTaywTgDp05I4+zodit+n6xKJVySoh8Nhzh4CwCFVCltSBhQZhWjFsAWBD9oURQ8ZPTOpGhNHiO5vtVqh0WiQlZXFBUDJm+T1etO8cLm5uQzsKXwmZlCJbaC2kfcgGo2ip6eH70Gb4Vfh5RZJ2wBYy0kmk8Hr9TLPhsA8eTkppCl6OGljJh4g/V2sSq9Wq2EwGOByuViDR5IkeDweJk9TyM3hcLBQptFo5PFvaWlh6QSfzwegVxiSvAHknQJ6x4sEE+VyOYdLAcDpdLLngD5Dz05AKBwOAwDPCfIuhUKhj4THALCXi56bdK7oEEDAJhgMIhwOMwcvEAgwJ4vELIHeQ1xWVhZ0Ot1HBDn7U+uvLOsHQ/8fGL3U8Xgcr7/+Ou6++26sWrUKy5cvx6ZNm3DTTTfh2LFj6OzsxLBhw/DKK6/AZDLB5/Ph73//OyoqKjBjxgz87Gc/QygUwuuvv46f/vSn8Pv9+Mtf/gKr1QqPx4P77ruPtWKCwSBmzZqFjo4OqNVq9PT0wGg0oqenB9XV1bBYLHjrrbc4nBQKhXDddddh3bp1LL6m0WgwfPhwuFwu3HPPPXj22WfxrW99C08//TRee+01uN1uJtZOmzYNbrcbDocDdXV1cDgcCAaDuHDhAg4dOoS3334bbW1tGDp0KGbPno2lS5di6NChKC4uRjgcxvDhw3HNNdegtLQUK1asgE6nw80338y8APK40GlR5LyIGUXkCRk1ahRnpiSTSUyePBnHjh3Dgw8+CEmSsGPHDixYsACtra1p4QciYpLWDp2CKSxGRNhYLMaaNz6fL638hMfjgVKphMFgQCgU4hCJyIP4tCHeS4Ei6g8CaMRhoQ2VNmkSNATAmxB5wQCk/Sx6VejULnqxCPyJHirisojgKpFI8CZFmyn9nsLBBIioArlareZrkleNQK/oFRT7QaPRwGKxMGglAPpVgCHqbwrNUqp8PB5HVlYWg8doNMo/E+CmgrRihXrqD0mS+LBB/UDhRaB3k6cMLqVSydcjzw4BKAL71LcdHR0oKipiD53JZEI4HGbxRApNk7gi0OtNVqvV7LEKh8OIx+MoLi5mb6jdbkd7ezsDdAJJFCqmOUfvrNFo5MMFAOaeiXw4mjMU1iXSNIVqKeXfaDRyn1JCAPUrcJFcTyCJeHf9vKEry/pH6/8Do5AJufuJrEykYpEQXFVVhZqaGnR0dKC6uhperxfLly9n1VUAaG5uhtlshl6vx/z58xEOh7Flyxbs3LkTjz76KL/w5eXluOuuu5jHQyUURo4ciaysLHR1dcFkMqGtrY05OSTOptVq0dHRwYU0zWYzu+Xz8/MRjUbh9/uh0Wjw+OOP47bbbsPf/vY3AL2brcvlQjAYRHFxMb73ve9xaYJBgwZh9+7dLPpHWiHbt2/HhAkT8Nvf/hYNDQ2Qy3uLXj766KNYtWoVQqEQk2jJ0yISumkBpc1AJpMxFwHoXZSbm5s5fDhq1CisWLEC3d3dvIkSb4E2mEgkAr/fz6dcqv+l0WiYg2QymWA0GpnrBPSKIRLx3GQypQnDfdp4uhgey/wv/aOTOAEu4oPRRk28D8rOoyr0SqWST/NKpZLJywA4o1HMfiOwRZsWZRmK96Fr0/VNJhNv5uQNoo2NQBxlNNJmT/1IGypdn7RuaLMm7wG1VZQAoPZ92UYAOh6Pc1FQCgmK2YXkYfF6vWngkiQFKEmAvGP0XKSmTN4SesZgMAiZTMZ8L+onAugEVG02G4fRKNQZj8c51Et8IQp/Go1Gvp5Wq+XwNoXoqVYahQTFccjPz+fQFWWokoyImH1JQESr1XKYkeag6EUVZUjo93l5eZAkCS6Xi72wwWCQQRXVrqM2iNfWarVpoLzfM3RlWT8Y+qdRGINOTfS7TOtrgounavr5q3oRxBRmABzKoAXdYrGgpaWFyZNbt27F0KFDkZeXh9raWlRWVjKYGTJkCLRabZrLW6vVory8HCdPnsStt96KoqIiTtMl17pWq2UgQd6auro6Vohtbm5mbgIA3niIgNjR0cHlGKiiuc1mg8PhgM/ng0ajwcSJE3Ho0CFeUGUyGRobG+F2u/H888+jpKSEPS2VlZWorKzE8OHDUVZWhqFDh2Lo0KEoKSnBo48+youiTqfD9OnT8fDDD6cRwkXNpMyFjdpOng/6O3Fozp49i0AgAKfTiRdeeAHjxo3j8BZ5Nk6ePIm7774bOp0O3/72t+Hz+bB3714UFxfDbDbjww8/xDPPPAOLxYJjx47h3LlzmDlzJvLy8vDcc88B6N2QS0tL8dZbb+FnP/sZP8/Hzd1LmeiVoRM0PS8BBjLiUhCXiN4XESRSaJT6izZkuhfNTTI6SYv8DTFVWSSuk5wDAQQRKGVlZfHzEwCl6xBIE0/rBBroEEFtpw2XgJqoQC2+45fLGxIJpPS+iuuDqAlEBHmR7Crei4ALJR4QnyiV/0ObVAAAIABJREFUSiE3N5dLXdA/tVrNmaB0XUpIIPBJxHzyEpGwZTwe57C3yHkTC+qKGl307ogZieStoveL5hTdj8KcFKZUKBTweDx8qKPkDZVKxd8j75FIBibAJN4DAIf+FAoFAzKx78mDRfyiWCwGv9/PchHkETOZTGmeIOo7MRxGc7vfrkz72hOoyQ1Li6a4CNMiTy8/pQ7TgkokX5FHAXy1GXMiCCKSoMfjYZJgKBSCw+HA4sWLEQ6HcdNNN+HXv/41JEnCtm3b8P3vfx9A72JDmwUReWUyGYLBIBONabOh/ycvB3BRwHDgwIGwWCxYvnw5rr76asTjcZw4cQK33norkskkx+xFnkxWVhb3WTgcZpc5uenp+WgTpAytKVOmQK1WY+7cubj66quh1+vxwgsvIBAIwOFwwOv14vz581Cr1Rg8eDB6enqgVqvx3nvv4dlnn2Vi79KlS9Hc3Izc3FwmaZPrmzwLtEmRGKEYbhC5EG+++SZycnKg1Wrx29/+Fnq9nk+3FG7729/+hhtvvBF//etf8atf/Qr33XcfVq1ahdOnT+PFF19EeXk5bDYb5s2bh8LCQtxzzz343e9+h3HjxsFgMGDu3Ln48MMPMWjQIAwePBjXX389ZwWKXoHL0RmisaOTMaUeixsxEcFp3GQyGYdFRO8ReQgos4vCqQaDgTMBxTRx8jCKooaiJygTbGTWfxI1qcQsFdFTQN4Dek9pHtGzUJtlMlna9+gZyUNIHicCKZcbJutrDGhuAemAm8ZNPJiJfC3ycJF3jcZM/L7I16J+FsOTxP8hnSLylon9RiFN8uqJYJXWQlFrSQQBxE8iXhZ5eMg7RGNHYyCCcOpXs9mcllRA9xaTK2iMyENGNdxoHoqheJJ9oPEDkAYM6RrEFxL7VCzBQvOEEkGIE0d9TNe+3Peu3/697GsPhsSsFQBpaJ/+0UtCiwW9dLRJip4hegm+SkBEixQBouzsbFy4cAEjRoyAxWJBPB7H9u3bMXHiRN4wCeSYzWZ+4dVqNW/s5P0gL1F5eTkef/xxPPDAA1xrSlzguru7odPp0NbWBp/Px5kXtMmRt8Dr9cJqtbJujtls5nTWSCTCGjOSJDFHyOVy4eDBg5g4cSKSySS74sPhMGelKRQKtLe344477mCvFHmryNu0fv163HHHHZgwYQIKCgrY5R0IBBCLxVh8MplMIjs7m8mhtKETN4sI2CKhEwB8Ph8effRRfPe732UBP5lMxmq39N3Vq1fjlltuQTgcxm233YYRI0bg2WefhVqtxrvvvouVK1diz549mDZtGgwGA1555RW8/vrrvHk0Nzdzoc5Ro0ZxOJJOxQS+Muf2pUxMvybPEF1H5M+Qh4CEKkXNIAqhUdiBABSRYY1GY5r+EHlhMkEFndBFbhDNWeBiSjC9d9SntFFmXlvkiogAS6FQsNeA+opCNgQ6aHxpHMX37dNm6V3KCLRmqq4TuKD3izwkQLpiPF1DvB+1N5NfRWDAbDazphhlhxJ3jTyvFDITw4ri+MtkMpbIIJkH6htaG0VgQmErWqtovpGnkcaXgKfP50M8HufDCYFYAlgisBEzL0mMU/Q4UX+4XC729lDbCGSJ/UvvAQF20RNEwqxi5mvmeGZy7PrtyrB++PpPE083tLhT2ERE/YlEAqFQiN209KLR379KEESWmZ6alZUFuVzOxQ/plEg/Uwr29OnTcfbsWajVavh8Ps7MoAWnra2N73H99dejvLwc9913HyKRCIxGIxoaGvDnP/8ZCoUCI0eORCAQgEwmQ05ODoOpAwcOYMiQIcwTGjp0KCoqKrBu3Tp0dXUhEAjgrbfeAnAxjbilpQUmkwk2mw3Nzc342c9+hi1btuAb3/gGVCoV6uvr4XA4+F7JZBJerxf5+fn44IMPcO7cOVRXV+Pll19GfX09Lly4ALlcjtOnT6OlpQWdnZ3sLQiHw9i2bRsKCwuRTCZhs9nwzjvv4KWXXuJFmE6PtKmKJ0cCAaFQCLm5uWk6TQQiKO2eNImuvfZarFmzBnq9Hjt37sT9998PpVIJu92OW2+9Ffv374dMJkNeXh56enpQVVWF119/ncUEJ0+eDLfbzRwXs9mcdk/a+CgE8HEmeijon6iULWpSiUBCFOYTww60SRB/ye12IxAIpGW9xePxtPAEgUs6fIjtAi4NPqh/6do0fylEQjwPMXRCRT/J0yeCPUmSODOI3mO6lng4Ej3Hn2SZnxXDraKng7hQRMKluUagghTVM0OImeF4uq7oqRMTAWj8KIxJbSNuDJGaCTjSXKfxIc+tKLNAniRqI80JemaVSgW/38/zn+aRSqXiDEwSM6X76/V6ridHpGV6Xno2sd9ongJgGQr6PK3rdrudw380V0QuGvUvvdOJRIJD8qK8BgA+CIuRgszIQr9dYRaJRKTP++/hhx+WRo4cKaVSKUmSJCmVSkkAJLJUKsX//tUmk8mkRCIhSZLE/02lUlIymZSSyaSUSCSkRCKR9iziZ8XvkMVisbT/9vWc4vW+jP6Jx+OSJEnSnDlzJK1WK+n1emnjxo3S7NmzJYPBIDkcDmnHjh1SNBrltu7atUv6+c9/LkUiEb7Oq6++KikUCkmpVEpPPvmkFAwGpWQyKUmSJB08eFC68847Ja1WKwGQHnzwQSkWi0n19fUSAAmAJJfLJZfLxc/19NNPc7+EQiHJ4/FIp06dku68805JLpdLAKRnnnlGSiQSksfjkZ555hlJr9dLSqVSslgsEgDphz/8oXTkyBEpFApJTqdTAiAZjUZJoVBIoVCInz0UCnFfJBIJ6cUXX5Sqq6v5vitWrJAkSZJ8Pp8UjUalZDIpHTlyRPrxj38sSVLv2DqdTmnJkiXSggULpJ6eHp4bwWBQkiRJCofDUiQSkbZt2yapVCpJJpNJMplM2rBhgwRAUiqV0qOPPip1d3dLkiRJyWRSamtrk+LxuJRMJrmvFy9eLAGQ7rnnHqmzs1OSJEny+/3S6dOnJZ1OJ+3atYvnw4kTJ6SpU6dKcrlcmjZtmtTQ0CBlZ2dLcrlcuu+++3jsnE7nJefQpeYfzWcaY0mSpGg0KkUiEcnr9UqBQECKRqNSPB6XwuGwlEwm0+4RDof5vzQOPT09/D75/X5JkiSeE2R0v0QiwZ+leZlIJHieim2MRCL8jmZei/pWvF4wGOT5Qb/LfM/EuUl/TyaTUiwWk1KplBQMBqVYLCYFAgH+bGafflz/ksXjcSmVSvG8ozbRd2he0H/F/onFYjwGl7JUKiXF4/G0NsZiMb4OPZ8kSTwmNHbUvmg0KoXDYSmRSPDnqa10b3oOcb6Qeb1ebjvdm55HHFe32y1FIhHJ7/dLoVAobb0V50EwGJSCwSDPBVqbM68r9n8gEEh7Jp/Pl9Yn4vyIxWIf6VNxblE/BQIBHgdxrUwkEmn9IfaJOH70X5lM9pE++6rsy95/Lue+kpQ+vgqF4rLv+8tf/lKqqKjgtenL+NevQK34aEFM8bRLpDpyecb/WcdIdH8ScY+Evy7FExC9BV9G/1AYx+12IycnhxWeyQVM4TAiYcpkMjz//PPIy8vD9OnTUVBQAKVSie7ubi7PYTAY2GNDWWl0+qFnAtKF6Eh3SK/X80mQQjzUj62trZxum8m3Im6PqDnj9/vTsoGo8COl4VK2DF0rmUzi5MmTsFqtKCgowMGDB/G///u/2Lx5MyRJwvnz56HVajFt2jS8//77GDBgAJ/89+zZg3A4jPnz57PLncZePKUCvSGccDgMi8XCPAmFQsFZYvQMFFqIRCJcPZv6kDgN0j/d6+3t7SgpKeHTul6v59Am9SHNQ6A3i4q8gGQi1+GT5h9wkfNFoSKTycTjTPOaQkjkcSDFaLPZzDwq6Z8cKjoxk2CmxWLh0zxl3Ijk50QiwX0AgNO24/E4bDZb2hyisJg4F8VivjKZjEMmADjMSaEZ8ozQ/FSpVBy2Jd6cKFhIodRMLZnM0NnH9S/9XSQcUzsNBgO8Xi8rjms0Gg5BiTX5yGguiVwhujetPZJ0sV4dZdeJof5IJMKp8iKPh9ZFuocobCiqOZOHT8w+JD4dfY+8M/QzvUciz5G8WDT3RY6Q9E++Hr3PwEVagxj6pP+n69LzU3/T3PL7/RwOp3fD6/VyFhg9oyRJLORKYTGaZ21tbcjPz+f3AgA/F3mbaYzEPYa8kJmevK/Kvor955PuS15gWr/+3RSov/ZhMjEDAkgXmqNJ3tzcDJ/PxwsLACbxAh8vXPdlG5EJicydSvXKxAcCAZjNZiY8tra2sphYPB6H2WyGyWTCokWLcO7cOd4EotEoExjFFNdUqldwkPoIAJefIHJwIBBIqx1GwIX4JXK5HJ2dnVAoFKyGS3+PxWJcA4t4TtSfnZ2dzF2ihUlMxacCtQqFgsX55HI5xo0bh7y8PEQiERQWFuKuu+7iFOkBAwbgiSeewJo1a1BaWgoAXHQ1Pz8fEydOBNALwkiZWhQ5pDCVuIED4DCBXq/nzZbCQJQNZbFYIJP1pi0DF0OXNO9KSkq4v0kLhorsEp/FaDRysUsimff09KRlEV3OfBQXR2qL0Wjk0AiJzxHfQgzD1NTUsFqvqC0kZpOlUim0tbXB7XYz90UMKxAAjUajvLkQoKqtrUVDQ0MawVvcKOndFTWOEokEzp8/zyJ/9EwEvAj0mc1mOJ1OKBQKnDlzhnkqNAaSJKGrqwuNjY0ALmrSUPs+67su8lxE8jlJRVACRENDA2Sy3pqDBJ58Ph+/U5nEY7o2gUUxdB4KhXD+/HkWUEwkEnj77bfTPiNu1CSuSHM0Ho/zAQcAuru7GTDQP6fTiVQqhVAoxJwaAlcElLxeLyRJQigUgt/v53lP3B0CL7TGajQaNDc383UyifcNDQ04f/78R8JVAFjsEQCOHj3KKftUR621tRXAxaQQUSKDwqQKhYLLcNBccLlcaSFGAmkiB6nfrkz72hOoRUBD/8STgMfjwdGjR1FQUIBRo0ZxGqrH4+HY8qXIlKLn5MsyOg2LMXUAnCJKxRkLCwsRCoXSiIJ+vx/l5eW45ZZbUFZWxroa5PmiviCCI3kfwuEwQqEQKw+3t7dzvSPxBC+e9CiDJTc3Ny37gxb3VKq3krgojEcnfirbIZfLuUYZbbh0WqdTMGWNiJulyWSCwWDAoEGDWKAPAB544AF+BvKuaDQa5OXlMaGbCoZGo1FYrVYkk0kuJUA12ugET/1E404ickTAJ4+JSqWC0+lEdnY2F7qleUJZV5FIBFarFXK5HE1NTQzYZDIZ6urqMHjwYK72Tqd0i8XCY0sn+8udf3Rio83Z6/Vi586drC589uxZ3HTTTZyVpVQqcfr0aS4SSpsCeR4tFguDnLy8PLzyyitYunQpsrOzmUNks9nSNkxqL81hl8vFbaO5Ren0pMxNAJ5SwmWyXskFtVoNq9UKu90OlUqFjo4O5Ofnc5ZbS0sLHnjgASxZsgTr16/HypUrcfDgQS59QoAMAJYsWYLc3Nw0rzdwee93pkdIJPQSeEwkEqirq0MsFkNeXh7q6upw7NgxDBs2DMFgEDabjYm/4r1FcjOZyHshzuPJkydRU1ODGTNmwG63o6mpCXV1dXC73Tz/CVR5PB4cPnyYn3X37t0YNmwY9Ho95syZg0AggG3btqGoqAjDhg1DdnY2NBoNXn31Veb5SJKE06dPo6ysjLmFRqMRtbW1eOqpp+ByuXDq1Ck0NzdzkgOB5J6eHmRnZ6OxsZHfm9tuuy2tncl/ZnV2dnZCJpOxRzsej6OmpgajRo1iwn5jYyMOHz6MESNG8JpTX1/PUh6iF5ESQy5cuICenh74fD40NjYyd8vj8WDIkCEwm83MdRLBkGj/6ghIv316+9qDIVqkaMGSy3uL9Z08eZL1LI4fP46ysjKcPn0aJpMJp0+fhtPpxKJFizBnzhy+lliX5qsAQsBH3Z8EjmhjFHVixJeXMiMAcNVnyqARSbV06iePCmVeaDQaTpnNzs7mEBItxGRE5qXNkU741NfkphdDB6RzQt8nQEFAlDYFu93+EZ2lzAwOAhp0+iMCZTAY5NpJAFikUvxZBJriWNrtdsRiMej1em4/naxJ9C0zQ0Ucp0Qiwd4veibqG4PBAJlMxl5J8mJRiEmn06G0tBSBQIDFNUWgQCd6MZzzcSZu1ADSNoa2tjYMGjQIer0eBw4cwK233sqZV7FYDD6fj13dBEbIo3r//fez3AF5uY4ePQq9Xo/29nZotVoUFBSgoqKCx1p03Yup0gR86GexyLDH48G5c+dQV1fHQovvvfceqqqqUFdXh2QyCb/fj2PHjuHWW2/FrFmzAADFxcWIRqOYO3cutm3bhpkzZ+LQoUNczkaSJNTV1aGpqQkFBQUMwEXPcGb5lkv1L4A0MnM4HEYikUBnZyf27t0Lo9GI6upqOJ1OvPXWW5g9ezb0ej02b96MU6dOYfr06Zg7d27aHKT3iuYWGb1LQO+739DQgN27d8PlcuG6665DNBpFS0sLhg8fzu8GhYa0Wi3XK/T5fKisrMT58+dRWVmJ6upqHD9+HBUVFdBqtZg6dSpnCnq9XsjlcsybNw+5ublwuVzQ6/WYNGkScnJysH379jQCssPhwNVXXw3gohCi6KFsb29HNBpFVVUVVCoV7HY7PvjgA3zwwQeIRqMckj537hySySQ6Ojo4CzQQCDAI8/l8XJ5EJpNhy5YtOHz4MNdpPHPmDDo6OjBy5EhcddVVDJTdbjdUKhUXix01ahQnWLz22mvwer18oBOLVdM6QQeLf1VIrN8+m33twRAtHDS5AaCiooLTuNetW4d7770XeXl5XIyUFn0K/2TaV3kq6Iu3IFpf7cs0McZO/0/Xpo2Ifi9yBChllhaATFd15nfEEAedjCn0Ij6DePruq/ihaJ8kfEffEbk+5L25nL7JtExPhph5BKRnC2W2gz6XGaMXwx7iGBBQofbT5kfP0RdHoq9n/zSWueGWlZUhGAxi5MiR2LVrF8LhMHp6epCXl4eWlhZs2rQJTU1N+MUvfsEh21dffRWzZs3C0KFDcfr0aYwYMQLhcBgtLS245pprUFRUhP/7v//D3XffzaAYANauXYtIJMICoVSOJRgMctmNzs5O/PznP2e1YrPZjLKyMkyePBmSJGH16tV46qmnkJ+fn5YNSGFkmUzGQqE6nQ4ffvghbrjhBs5o2rhxIwMKt9vNQF8Ee2J49HL6mD5PAEoul7PH9qqrrsLp06cxbdo0pFIp+Hw+DB8+HF1dXWhoaMA3v/lNDB06lJWjRYFEMbyvVqt5DXO5XOwZ8vl8KCoqQk1NDfbs2YNUKoXz588zr83r9SI7OxvPPvssXnvtNVgsFva4RiIR9PT0oKWlBR6PBydOnMDLL7+MMWPG4JFHHsGcOXMwb948Fm5cu3Yt7rjjDrhcLrz33nu45ppr0NXVhdraWsycOROdnZ2cqk7Zqg6Hg/ukq6sLVquVvbEymQyFhYUIBoMYO3YsJkyYgAMHDkCtVqO0tBSHDh2CUqnEkCFD0N7ejkAggGuuuQapVK/I6alTp3DixAnU1dVhzZo1mDp1Ks6cOYPly5ejsLAQTz75JBYsWIAJEybwwc9gMKCrqwtLliwBAHg8Hhw6dAhz586FWq3GsWPHcN1117H8Ax3s6LAi6nz1p9ZfWfa1B0PEW6HFjtLGo9Eo3n//fbzzzjvQarXYtGkT7HY7nE4nhg0bhvnz5zN4IvtXx4s/KwjLDKeIP4tgI3ODF0HKpUKFHwcKLvV30TK1cj4J/GUa/Z1Ax6Wue7lGXp9Ltfdy9Gf6avOlfide71LtF5/ts8yBTDBKizuFFFOpFLq7uzF8+HC0tbVh1qxZOHr0KEpLSzF9+nRMnz6dPW3hcBgjR47EqFGjEAwG4XQ6sWfPHuTn56OwsBCDBg2Cz+fDD3/4Q/bOAL3v4dKlS9N4Pdu2bUNBQQEKCgqYx3TjjTcyYO7s7EReXh7sdjsuXLiAc+fOYfv27ZDJZAiFQpxKP378eMyfP58TCgwGA3s/bDYbjhw5gmAwiPz8fMydOxclJSUs+0AV2cmLJ0oNkBfuk0wsIdHc3Iy8vDwWcx04cCCXqIjH4xg2bBgMBgMWLlyI1tbWtJRvsZYaecpEkjzQG/q2WCxMEj9//jxmzpwJr9eL0aNHY+fOnfjP//xP1NXVIRQKIRKJYMqUKXjzzTeRlZXFOmUNDQ3Mz5k9ezamT5+OTZs2wWg0Yu7cuWhvb4fD4UAikWDdogULFmDz5s3QarW4+eabsWrVKtxxxx04ffo0Fi5cCLPZzO1NJBLYv38/GhsbIZfLYbPZsHnzZjz33HMcAiePKXmgADCfqr29ncFGTU0Ng+5YLMYlfkaNGoWCggJIkoRp06ahoKAAM2fOxKZNmzBjxgwYDAaMGTMGa9asweLFi/k+drsdr776KpYsWYLRo0fjwIEDMBqNOHLkCB544AFOGJDJZMxnE3lN/QDoyrSvPRiiEBCANHd8OBxGfX09cnJyMH/+fHzzm99ELBbDu+++yxL1tCCKWTH/bvZJAE0MsV1qYc/8u8ipupx7Z34uE8RkekpED8rHgR+x7Z/0fHRdsU2Xe7L/pP7pq22X+t3HXTvzWQgMXU77P483UvTYkUeKQMmWLVugVCqRk5OD7OxsVFdXY8yYMRg7diyOHDnChG/KUFSr1Rxe+Mtf/oKJEydi0aJF2Lt3L2fcaDQaFBQUwOfzcbspO474WWazGUeOHMHSpUtZEJDI0qSpRBl5PT09yMnJwcsvv4zy8nIsWrSIOSZbt27lPjObzfyOUoZZSUkJSkpK0NbWBq/Xi02bNsHv98Nms0GtVqO7uxujRo1iLS7aCEXRv08yWicAoKioiMeyvb0dW7duRVdXF1KpFAoKCtDa2oqTJ09i3759HBYdMmQIJkyYwGEtysyiNYe4aZQBRdk6FMKlQsk+nw9lZWUoKSnB448/jmeeeQbf//73sXz5cni9Xg47BgIBDBw4EIMGDUJLSwu8Xi9nA8rlcni9XtYSo4y0ZDIJh8OBnJwcrF27Fs899xymTJmCe++9F9dffz26u7sZvAQCAdZzGjVqFK677jpIkoS33347jfcmhrjJC5ZM9hbddTqd/Jy0FlPolMC8TqdDbm4unE4ndu/ezW0+c+YMDAYDsrOz8eabb3LpDeJMzpgxg8GW2+3Ge++9h2HDhqG0tBRKpRLHjx/HgAEDmFdIHnR6d8SM1n7u0JVjX3swBKSHkuRyOc6ePYsNGzZg+fLl+O1vf4u//vWvvKA0NjaisrIyrVCgmNEh2lfFG/o4+yLu/3k8Tpn90lc/XQqYiKDoUn35eUNBl/v5vtqQyde6nPv0BXgyf/6keZMZbusLhF3q/plGwJY+T4s6lSVYuHAhotEoXnzxRcRiMXR1dWH79u2oqqqC0+lkvgmp+jqdTjgcDoTDYdx777345S9/iR/84AcAgDFjxnCWI3kUyKjQL91XkiRW2qb2hcNhjBo1ikGV1+uF3W5HKBRiUc6///3v2LhxIzweD+x2O86dO4fi4uI0dW2qQq/X69Ha2opBgwZh//798Hq9uOGGG9DV1YWRI0dCrVZj6dKlGD9+PPOfRKXoy1H5Jk8SGVVtz8rKgtVqxcqVKxGPx/Hyyy9j6dKlWL9+PZYtW4Znn30WU6dOxbRp0zikSyR/CkcSv4s8GiSJQOn4NpsNN9xwAxQKBbq6urBz507cfffdOHv2LKqqqpBIJGC1WmGxWFBaWopQKASr1Qqj0YitW7fC6XQiFothw4YN6O7uRiQSQVdXF+rq6tDd3Y2mpiY89thjUCgUcDgcCAQCLOkRDAYRi8UwZMgQLoeza9cupFIpHn+DwQC32w0ALMgoZgVSZibNS6B3rR40aBBmzZqVlsBx/PhxFqskz8yBAwdw8uRJNDc34/7772d5hQ8//BCLFi3iLNRDhw5xiOv06dOora0F0Js1t3PnTrS2tmLatGno6OjgckLRaBSTJk1Ky9okXhgdKsTEgn7797evPRgSNTsog6qtrQ0/+clPcOTIEQwdOhR33nknlEolAoEA9uzZwwVEZTIZk3kvl7D6RVumV+Wz2KflmvTlFbrUdz7r54CLoODzej++CCB1OeDkcu57Ofe8XA/T5XidPukz5HkS+5rCMJQiTYU+FQoFZs2ahR07dnChXQod0SZgt9tRV1eHnTt3cjHZDRs2YN++fWhtbYVer4fb7UZTUxOuvvpqTJo0CTabjeUCSJbgzTffxIIFC5gEG4lEEA6HYbfbWdaCOHwNDQ2YM2cOc11uvPFG3vi2bNnC4QvKOgsEAjCZTPB6vTh16hQ8Hg9isRisViuDiD/+8Y/IysrCr371KwwfPhwul4s3X0obv5xQK60LFHKi+0ajUbS2tmLTpk2QJAkXLlzgsiPPP/883G43ampqsHXrVnR2duLJJ59kIER6SNSXCoUirfQEhUy7u7tRXV2NEydOoLW1Fd/5zncQCASwb98+rFy5Es899xxWrFiBaDTKmX3hcBixWAxz5syBw+HA+fPncfPNNwMAfv3rX8NkMmHlypXMsSHye3t7O2euLV68GLt378bs2bOhUqlw8uRJlJaWwu/3M6cmEomgs7MTdXV1cDqdUKvVnE0KII2PSKCCNLDq6urg8XhYjiIajcLpdGLq1KkALnr4nU4nxo8fj56eHhw4cACnT59GQ0MDsrOzsX79euzYsYPDuVarFeXl5Rg5ciQqKioQj8dx8OBB5OXl4fDhw3A4HLj22mshk8lY4Zr6+19Nj+i3L8a+9mBIBDG0YFVVVcHr9WLo0KFYu3Yt/vSnP7GLefPmzZg3bx4qKyv5O32ReL9qr9BXca9Mj8OX8YyX42X5NJ6PT/LefB673LDi5djH9aVMJrtkaLKvsfisni8yCj0AwJo1a2AwGOBwOKBQKFBYWIgFCxYAAKc+04ZAGYHFxcW466674PGKSmLBAAAgAElEQVR4oNPpUFtbiz179qCiogLTp0/nTY6y0SgZgUIhoVAIH3zwAR555BFuF2UvSpLE5VE6Ojpgt9sxY8YMdHV1sQTAxo0bWc+qtbUVFRUVfA0CMRRaKS4uRigUwoIFC/DCCy8wgfnxxx/Hww8/jNzcXOZDiQRoetZPIuFTphF5cWKxGMxmM4LBIIqKivCjH/0Ia9asQXl5OcxmM3JzczFgwAC0traitbUVjzzyCGcVUmhv+/btOHToEH70ox/BZrNxyRPiHhF512azYcyYMRgyZAiTlt955x2sWLECLpcLkUiEPToGg4EFBulQeO7cOdTU1DBABoDrrrsO+/btw/jx42E2m3l8FP+s9ZZIJHDzzTejqakJGzduRFVVFRobG7F79+60PtTpdKiqqsK8efM4HX/RokWcKBCNRtNANslmqNVqlJWVYcqUKUxxkMlk2LNnDye0eDweZGdnY9GiRWhtbUV+fj7mzJmDq6++GrfffjuefPJJtLS0oK6uDvfeey+v39S2RCKB7du3Q61WY+zYsWhtbUUoFEJ9fT0KCgq4/RSSpOfPTIL4d6RN9Nul7WsPhii2S2mv5NY0mUw4ceIEBgwYgBtvvBG5ubmIx+MwGAyw2WwAwOrEfV3zqwJCn/c+n6atnyccc7n3+TgP0WexS3GOLveaopp4X8/7Wb0/mdf6JM9TJmD5IsOymanNtNlrtVp885vfhCRJ2Lx5c1r4xel0orW1lYnHwMXNRFTm3b17N9ra2vDnP/8ZZ86cwSOPPIKJEyeiqqoKBoMBkUiEgR6pXG/btg33338/azHFYjHE43HU1dWhoqKCycGUAi9JEmw2G44fP46ZM2di7ty5sFqt8Pl82LdvH6sPE/eI+FByuRzl5eXIz8/nFGy3242HHnoI3/nOd7Bq1SrcddddzIEi4CMKVH6S0WdJ0oGy0eh3iUQC7777Ln76059CqVRi4MCBkMl6CyT/7W9/w+23385jYjAYEAgEsHv3bjz66KNYvHgxysrKYLPZOJuJNnYCTjqdDnl5eaw+ffvtt6Orqwu/+93v8JOf/AQ2mw01NTUoLy8H0Ave/vrXv2LgwIFYsmQJp9f7fD4UFxdj4sSJeOGFF2AymVBZWcliqySqeNttt7ECfnFxMYYNG4ahQ4di165dOHr0KAuJqtVqZGdnM++HUuiJB0XcG/K+UB0yeraamhq4XC7IZL31CUkdHQATuwlIeTweNDc3w263Y+nSpVi9ejU2b96MO+64g+d9R0cHCgsL0dHRgWPHjkGj0WD27Nlobm6GQqHA/PnzsWvXLuzcuRN2ux1VVVUoLCxkcrsodioKY/aHya4c+0rAELnYaaKL3hSRuEkmpidf6vTVVymNz2LkhqWXggh4kUgERUVF8Hq9yM3Nhc/nw7p161BbW4upU6cilUqlaUzQM3yWDfdSnxH1KvrKUsrksWRybOhlpEWFwoHAxY2rrzDbpdLDxe9Rm8TxuZQkvXhtsSxHpoltpAVRnBv0rKLGChnpHIlE9sw5Rf9P/ADxecT2igBZJruow0MeGrFN9HfydogaTZlGp+5LkW/p+ehkTtcQSyxcTriONpdLzZu+vkf9R/0ejUZRWVmJ4uJiSJLEoad4PI4jR46gpqYGTqcTdrudS1mIsguvv/46h61uu+02RCIRDBkyBL/85S+xa9cuPPfcc/jOd77DpOZIJIJAIICtW7di7NixXCDzj3/8IwKBACZNmoTVq1fjscceY+4PGRGI8/Pz4fP5oFar4ff78Y9//APHjh3DokWLOBOL2kT8FAoxSVJvNtfRo0fZIzVlyhRcc801uO2227B06VIOvYnz/ZPWIHHM6LOkVySqvjc1NQG4qBhN84BS5Umny2g04sEHH4RWq0V5eTlr/IhhMgI+wMUitZQdeOzYMezevRuPPfYYtmzZgv3796OhoQEvvvgifD4fjEYjVq9eDYPBwKE7r9eL1tZW3HLLLZDL5bjzzjvxi1/8Ah9++CGuvfZazvQbNGgQJEmCxWKBXC5HWVkZkskkfvOb38DhcEClUnFhZXq/SA6AwmDt7e2ssUWq8l1dXWhvb0dbWxva29tRXV0Ni8WCvLw8VhDv6OjApEmT8MADD+Cmm27CmDFj4PP5cPLkSRgMBhQXF+P48ePQarU4efIkfv/732PHjh148MEHObMxmUxyGj2tJRSabGlpwcyZMzFu3Dhs2bKFNYn6yuy7nHe13/797EuvTSYuGOIiL0kSEwJpQ6LNhBYbl8vFL5q4MQFg1eHM1NJPMjqJiHVjgPSTOnElSB3WZrPxyePcuXOw2+3MVxB1UjI5Ln0BI/EETj+LdZUIKHZ1dSEnJwcA+FQrhvOorVSmAQDrpxDPg+oP0cJP8vednZ3Iz89n0UTqE5FvQO0SJfMjkQhL9xNfQC6XIxQKsdw9PSeVyqCNi0iQmUBFLJNAopAulws5OTl8LeIKZGVl8UZPYpK0mZD+it/vR1ZWFm/QVAqDasyROjLVXaO5RH0mAh8AaSdM8gTK5XLmkNAJXPSGkIlClSI4orILlKJNnAVxrKlvxHlKJ38CfAqFAt3d3XA4HH2On2iXmn/0e+pXcc6SSCVwsS4VcGnisFjnyu/3w2q1po0rhVJIw4ZCXnJ5b5mWs2fPYubMmWnvpcvlQiAQYG8KeTBEE0FfbW0tRowYAaCXM9PR0YGKigpOdFCpVAiHw6zpY7FYeO3x+XxpNd4uBXb62ug+7v3O9OKJ729XVxeam5thNBphtVo5pEbq5rm5uVySI5VKIRgMora2FkOGDIHFYuF6deR56kv2we12c7X5YDAIu90Og8EAv9+PcDgMo9GYJihJxGWfzweXy4VoNIr8/Hzk5eXxWk2lYEiBn8abxoHmiyRJzK+UJImBJ7WN+pjGMBwOY+PGjZDJZAy06HMtLS08V8W1R6fTwev1cj+RZ0ihUKCpqQnJZBINDQ1QKpWorKzkFP9oNAqfz8ceHSqTI/ZfOBxGIBBgsJ95cBcPQn2Nr/gO99cm+/euTfale4bopC2e5ql2lMViQSKRwIkTJzBs2DCYzWYolUq0t7fj8OHDuP7669mLEI1G4ff74XA4eHP/tECoLxMBjDhRCHzRS0PcCMoCAS4WC/y8Jm7CALg0RSKRQEtLCwYM6FUg7u7uZg4D1aYiQqjRaOQFjjZT4GKIpbu7GxaLBWq1Gg6Hg/8muqklSYLf7+dTOY1dV1cXcnNz08pxUBq0JEm8YYo1yMQUZjE1moAFgQhSCDaZTCwsl5OTk5ZNAoBBM6XWiirbJEYXj8f5hGw0Gnkzl8lkXCxUrVbzz7RBZrrmab5SqjhxWWhxpyymSCTCCzmdcKmuE80hUQGcBOeobEdbWxtyc3NhtVoZvFFfEdjKLOBJ85XIqA6Hg8E0PReNRaYOVl9G81f0QtHmIBbKpWtlLkTimFJmTTwe50KvZLSBEPihOU+/t9lsGDlyJG/aBNSonEYymWRuCbWbPJGiN3Hw4MFcBsThcLB3lLwM1I+Uyi96KakP6JloLtBcFr2clysvIfZZ5gGAQjwWiwWBQAB2u53Lx9D3KOVbJIAXFRXxGiSqo/cVzqXsOSqxo1Kp+Pqk8k3vCh186MBDmX00PmLpHBpzap/dbk/b6EmUMJFIsP4UfYfGIxwO87yiA5FOp8O0adO45IVIqLZarWnAkICJTCZDXl5eGngHer1sxcXF0Ol0KCkpgcFggMfj4X1Do9EgOzv7I15z0bsrl8v5ICWWXhKLMvc11v1eoSvPvvRCrSIypIlCG6/X64VMJsOaNWtQX18Pn8/HxTIPHjwIn88HuVwOp9MJjUbDC4AYNviyTCyxIJ7G8/LymFv0RYTpyGVMgA8AFzSMx+NckyqZTHI2i0ql4iruSqUSBoOBCxZSai15Eaiqe05ODuuIqFQqtLe380ZN3jZanGSyXpVeAq0FBQVwu928MVD6qlh9vLu7GwqFgkmN4gZDCxqdwqh/AcDpdLJbndSmqfinTqeDVqvljBGFQsFV0k0mE1wuF4uy+f1+ABdDfH6/nwulAoDRaERzczO78SkbBLgIHGKxGHp6epijQHXPlEolk3fdbjeX8aCiqeRRIGIlgR7qIzEES/wV4rlQP1Atpc7OTiQSiTSvE80P4oVQSQIK25D3S9RooY3uckzcxEipm35H4Ai4+C6LYVDRE0F9RaRoOgCJ7RB5FFSvTZJ6yb10+qZ704aiUqm4TAT9nk7+okI5cFGbhk7jdE2as9SXGo2GCxHTeyemb9Pv6Fq0AVPbxXZ+nPW1OWZ65TQaDex2O3vNyUtD4SPy9lK/OhwOBINB7nNRiVy8F4EWKvGi0+nSSM9KpZJLWxCIoOcmsGG321lXTQyDivfVarUIhULczyJQpLbTs1B/AmD1dupTAkj5+fkMksRDqslkSgOo5IWkNtOBiA534mGV+Gm0h9A7SkBTBKqSJPFcI0oA9T0BYY1G84Ws//3272NfOhiiBYM8LSScptFokJWVhWAwyFoUR48exaFDh7Bz504YjUY0NjZizZo1WLduHdxudxpzH/jiNHREoCb+TH+jEw29XPSy0AvzeUzkqFCIhXQ47rrrLtZ9oUwKWjxpgbtw4QI8Hg9KS0vhdruZ5E3CbMBF8BQOh3kxtNvt0Ol0CIVC7F2iUBPQu3g0NTVBLpfjpZdeQnZ2No+dyWRCKBRiuX2v1wuHwwGlUomenh7OMgLAoTIAvPl3dnbyRvj8889j9erVfMIzGo3IysqCxWLBqVOneBOg8CEVoAUupt/SwkfgTCaTwW63Ix6Pw+VysTepuLgYwMUwlSgC+NBDD3GoIhQK8XgDwB/+8AccPXoUPp8PdrudC9XSXLBYLIhEIgwgDQYDbxjiKZg0VcgdT54pCiPI5XLk5ubynKANhMJp4jNGIhEGvOTBpNAFtfty3w96DtGLJXobRL4UXVv0EtDv6BriO0/tob9FIhH+G22CtIGR4rW46dBGSmCYNmmRmCqWpaA+Fb2eoheJ5pIIrMgjQuuLGG6ieUB/F8Pql7sZ0nVFbwYBBwoXJpNJBINBVl4Oh8MAkAa+6BoymSwtNEvPlxmiF/tK/GwsFmOxQJpflAlGm7/YvzQ+kUiEf0+eI7qXWIePDhM0j2k86cBBoS4yUbWZ3pVoNMqHOvIUiqCc1mR6f0XhXFqnKDxOgJueRaQMiAWjaY4BSNMPovA89T/NK+rfzDBTv1foyrQvHQxlupop/AH0vuhPP/00xowZg/LycgwcOBD5+fk4ffo0Fi9ejPz8fFRVVWH8+PHspgXAiP7LtMwTHW04fr8/7aTweY0WMfKouFwuftn//Oc/Y9asWXj//fc562bVqlUMDD2e/8fem0dJVV37459bVd3VQ1V19VB0QzdDBwQRhTghiEIIGFGixOnFIUGNY/Q9XxKDQzQJalx5zyQGNURNNNFEnwk4gIgiIhoEZFBGZR4auum5a+iax/39o/mcPnWthkbBX1w/9losurvq3nvOuWfY+7M/e28fBgwYgKKiIoTDYbhcLni9XnVQkRsFQNVi4uZOhYWVmpnjxW63Y/HixSpy56233kJ9fb1qr9XaVbOpqKgIS5YsQWVlpfLrk4MRCASU+6ujo0Ntghw7cgs2btyIoUOH4rrrrsOf//xnzJ49W3G13nvvPRQVFcFut6OtrU1tajabTbnU9MKzpaWlaG5uRjweV0oHrWiiAO3t7SrcmwkEGxsbkclkcMsttyAvL0/lwikuLkYkEkE0GsVtt92Gc889Fw6HQ8H9LATJeUjulk6uFRFFQC0sLFRRPzzoyHugAkBOU1NTUxb6wdw7RNl4sDArMgC1mQNQGz1/P5zoVj/bTReHGTUyR1TpyhLnMdEfEVFlJ+g2LCgoyApLZ04Yon7xeFwdxkQYdUWEyq5OeuczdaIyf+capSXP+xP9IsLL9nHesI16nzjOR2IE6coJkSn+ne+RPzPKCuhGMsj9o4JBl71ZYdEJ5bw/D2pz2DcjBamUsY/st+46ZO4j8t5IbqbizWfzXevuVl0h013EHGM9QSLvkZeXh8LCQoXqEj3i57roCDSfyT6SRE7lEYCae+yzHjCgexr0/ZiiK2t8Fu/Tk/JzLD0Xx+Xoy5fmJtPhTpfLhUQigblz56KzsxPNzc3Yt2+fIjHGYjFVoM/v98Pn8ylCIScvD9hj0U5daIXzAHM4HJ8hXX8R4UFAvk1paanyRTOdPJWHffv2oby8XIX2k0jMsSAJkBslrW9dEdXdf9zQHA4HfD4fbDYbGhoa8PTTT+OEE05QFtWgQYNUW1nbKZPJoKOjQx0UPLB9Pp86uJiGgARop9OJaDSqag8Fg0FceOGFaGxsVAUiqRC2tLSoZ3o8HnUgAF1ZfIkaWK1WdHR0AAAqKytht9sVJyoQCACAshIdDodym+Tn5+Nvf/sbtm3bBqCrTAJrGrW3t8MwDLhcLmXxhkIh5Wog0saSApFIRPWNLpZAIIBUKgWHw5GlLJLwGYlE4PV6FTIAdNew6tevn0JJDMNQ7uRwOKzeaUdHh8p/Q9cbExLykOiNsq4fMubq8LoSYFaMgO75z/mmo0JcR4WFhSpjLw81HjLkhPFQMaN7+fn5as3z8NQlkUhktYmICuc8lUH9OTwQmTmbCiav0f/nWJvdfERoj9Qgo5LB+1mtVrUGdRSac4Jt04MiiILoZUkAZKEmvB8P+XQ6rVBfGhTsP1Ea8qiIGlHxJVKkt0dEVPABXaEcF6A7kIMKB8ee74/vRXe1ET2igkReIt8zjQD2kc8lYsWx1dEaRtrpijLbYf6d+yjQjVrqaRDIgeJ8MEfiHpevvhxzZYiLnBOSGxithalTp8Jut2Pfvn1Yt24dGhoaMHDgQHz88cfYtm0btm/fDpvNhkgkovzS3LCOBoG6pzYD3RsLeRBcRGbey9EQnYfBCJFUKgWfz6fKfwwaNAh9+/ZFLBbDwoULUVZWpngjt9xyCwyjK/rhlVdeweDBg2GxWLB69WpVfNblcmHRokW44YYb8J//+Z9wu934yU9+gkQigZNPPhm33HILFi1ahFdffRWGYahMr7t27cKMGTNgtVqxd+9e5Ofn4+GHH8bQoUPR0NCAFStWoLCwEH/961/xrW99C9/73vfUu16+fDnGjx+vcooMGjQIW7ZsQSKRwCeffIKioiJ1+N99990oKirC6NGjUVdXh6997WvYunWrUkJ2796Nv//973A6nWhubkY6nUZtbS1qa2vx5JNPIhQK4c4774TD4cDChQtRUVGB2bNno6ysDB6PByKCu+66CzabDe+88w5mzpyJqVOn4t1331VzctGiRRg6dCjuuusuxONxvP7667Db7fj444+xZ88eGIaBP/7xj7j77rtht9uxYsUK5OXloaOjA/fdd5+K7Bk2bBhWrFihlEygy9q32+2YNWsWKioqMGDAAMyZMwd2ux133303DMPAo48+iubmZhQXF6v7bdiwAYZhoKSkBB988AHsdjtqampQUlKCl156CT/84Q9RUlICn88Hu93+GbfPoYTua6K1untQFx0t0NENopBUlHn4Ufi5HnbMQ8+MHujWuP49rn/dqOL654GlIzxEGHhw6dwmulipFNFNpCMGVOapbOdyPfEevRGdnM/28W9MlEjlhFw1nUtFRIV8J7pQOR58D2wj342OlDHaEOhWYIBu5IfpJqiE6vfi/s2xYtt11ySfQ9QcgDJuzOgaUT3zPkuUnFGwunJN4rT+HKBr36QCzb4RTWI9NbNbjs+ickPln+5EzlnOSQBKGdNdw7rhbHaX6f07Ll8RicVi8kX/zZw5U04++WTJZDIiIpLJZASAiIik02nRJZ1OSyKRUL8/88wzsmjRIonFYiIi8rOf/Uy2b98u27dvl+bmZtmwYYPU19dLPB5X12QyGUmlUvJ5xDAMdW0qlfrMvSKRiIiIaiP7FI/HJZlMSiaTkUwm85l+6MJrcv2N13N8+LdkMinxeFy1he24/vrrZc6cOSIisn//fvnwww8lEAiIiMibb76pPlu3bp0Eg0EJh8Ny7rnnys6dO2XFihVy2mmnSTqdlk2bNonFYpFNmzaJiEhnZ6f8+Mc/lmXLlkk0GpWZM2eKiEgsFpPS0lI5cOCApNNpWbJkiVx22WXi9Xrl8ccflzfeeEN8Pp+IiACQ5uZmSSQSMnPmTJk1a5akUik55ZRTZMOGDRKPx2XOnDnyt7/9TUREbrvtNnn55ZdFRGTfvn3y6quvqjGcPXu2PPnkkyIi0tLSIn/5y18klUpJOp2WTz/9VO677z5JJpOSTqdl5cqVEo/H5Tvf+Y58/PHH0tLSIgCkqalJRESsVqvMnz9fje0bb7whd9xxh4iI/OEPf1Dvc8aMGbJ+/XoJh8OSSqUEgLzxxhty4MABAaCe95Of/EQ2bNggoVBI3n33XbnooosknU7Lww8/LHPmzJFEIiEbNmyQ73znO5JMJmXRokVy7733qvebTCYlFAqJiMj27dvlu9/9rnR2dsqWLVvEMAxZunSpxGIxuffee2X79u2SSCRk9erVEo/HJRgMyujRo2Xv3r2yYsUKOeOMMyQej8snn3wieXl58sknn6jnxGIxNX/Mc/NQ84/rgGvVvGYTiUTW9clkMuteuvD55vWRyWQkkUioa3O1Mx6PSyaTkWg0+pn7mtsWjUY/85n5ftxTwuFw1nf591z9M3+m7xX638zt62l8+Xe2kWtcH0Pzs/R7pdNp9X22zefzSTqdzvo8nU6rn3m9vl+lUqnP7JmJRCLrmRx/ffz096TvhRTOa37OdvE7+nwwj5t5nuUStpv/2E/+47P5czKZ/Mzc5/hxzM3f0dsUCoXUOHP8OH84f83vnt/Xx5ft0eePYRiH7e+xksOdP7nW8tF+rohkvTOr1drr5z7wwAMyYsQIicfjX1hf6enfl+ImA3KnJpeDLpiOjg7Y7XZEo1GUlZVh586d2LZtG9auXatKYegRI9Tcc1mwRyrU9gl56zBqJBIB0F1skZYjo710v7dINomut0KCJzk87BfhaK/Xi+rqaqRSKdTU1GD06NHKsho7diyeeeYZhd4UFxejra0Ny5cvx6hRozBu3Djs3LkT9fX1KrndKaecolww3/ve91QNtgsuuEAlgWP4KXkKkyZNUjlj9u7dq0JeyT2g22jYsGGwWq2ora3F1q1bkZ+fjyuuuAILFiyAzWZDS0sLxo8fj1QqhYULF2LatGnKKuU9Wa7guuuug9VqRSAQwEknnYSXX34Zfr8ff/vb33D66acjPz8f8+bNwxlnnIHKykrYbDbs2rVLva/TTjsNQJelOHXqVKxatQorV65UcLdu4RHRAIDx48crgj/dBuTmFBUVIRqNYvLkyRAR9O/fHzt37oTFYsGoUaNw4YUXIi8vD9///vcxbtw49Y5TqZQiqTc1NaG2thZ5eXkYPnw47rjjDoVyjB07FkuWLEE8Hlf8oX379mHNmjUYN24cJkyYgHXr1ilCazqdxogRI9RcYT/4c641l0t0zo9OdiapWSebc65ynGlx041ssVgQCoWUm47RoXr7QqGQQitERBFlma+KxHG6KLgOKXIQGSE3TOevEAWg6ydzkGArB9EYnRxNREkXIi/pg3m1OC/i8XiWe+dIyOlsM4CskH3ej/XAOCZA935J5ELnNDH6kvfXXUGZgwRyPktH8fhedbKxHiVH959eAZ7tZ34mts+cViMvL09FgcpBJCscDmddw3HT0b/DCfvW0z+6UPneOAZ8rmicKZ0Uz7EAuqJJueYYvcnQecMwVB/1wJ1AIKDc8Lynzn/qTd+Oy7+XHPM3Zp4UOtwuIqpSMtC1eK+++mpMnToVF198MZxOJ6644grlYqFvl5MyV5bfIxUdbuVmz0lNuNVqtaK+vj4rQRRLBJAUqXNzjkR0hSqVSqG9vR02mw0lJSVoaGhAaWmp+pthGHjllVewevVqxfk566yzsGnTJlRVVSGdTsPr9eLMM89Ee3s7gsEgdu7ciYEDB6qwax5MADBy5EhMmDABP/vZz1BbW6uIvDyweCCQlEyCMDcWhpzTRVFaWoqOjg6UlJRgwIABSnmZOXMmIpEI5syZg5KSEkWW1fkSiUQCffv2VSTbbdu24fnnn1dlEh5//HG8/fbbGDBgAKLRKGKxGCZOnIgFCxYoQv3o0aPV/YLBICKRiIryeuCBBzB+/HiMHz8enZ2dqg1r165V8zE/Px+RSAShUAg1NTVoaGhAKpVScHskElF5kEKhEPx+P0477TQEg0GsXLlSbb579uzBxIkTAXRnuLZarYog+z//8z8Q6SoTsG7dOlRWVsIwDEycOBE//vGPsWTJErjdbpSUlMDhcGDSpEmYN2+eeidWqxX9+vVDJtOVhI/RaBQeCL3ZkHWuie5W4Tpg3TC6qshnYTSSHjXIiDeS8dl3PVSfvCCge29g9B35bkyxoZP1GcGj83TMGeDZdypvnZ2d6jDkAazzVKjw6wYIFWRyZvToKZ0821vRjSTz73S5kQxPlxX7qbuudNcdFTv2l+/NrKDJQTePTm7n+o5GowgEAlnu0XA4rAwhvrNYLKY4eSTxk7tEHh3bwiAN7tMMNKBRxb4fiaKguwJzKaA6T4h7NV1nfK90ydJFSv5VIpFAKBRSHKBkMqnSXpCbxX2d+6aIKOOSuc/IKzW7kY+GsX5cvkQ51m4yihlmTqfTEo/H5ZVXXpHXXntNRLpgyTlz5sisWbPk1VdflSeeeEJEsqFlM9x2pGJ2k5nbxXb4fD6JxWJy4MAB9TcKf2Yf4vG4gpx7gvx646ZgX0VEdu/eLTNmzBAAYrVaxeVyidVqldLSUtm9e7f6/hNPPKHcVXQdLFiwQABIWVmZ3HbbbVJXVycVFRViGIbcd9996pler1daWlrkiSeekM7OThHpcj9Mnz5dxo8fL0uWLBEAUlBQIDNnzhS32y2GYciSJUvUc44desIAACAASURBVL/97W/Lm2++KeXl5QJAHnroIQEgRUVFEggEZO7cuVJcXCxWq1UAyIwZM2THjh2ycOFCicfj4vP55JlnnhEAAkAMwxC73S4VFRXy6KOPqjFZuXKluFwuWbZsmWr/jh07ZPLkyQJAzjrrLNmzZ4/89Kc/lcLCQsnPz88a/2QyKdOnT1e/79mzR5YsWSIej0cWL14sd955pwCQ6dOny3XXXScA5JprrpFly5ZJfn6+AJBPP/1UAEhlZaXceeedYrfbBYB88MEH0tDQIC6XSwBIfn6+fPOb35T6+noREfF6vZJOp6W9vV1ERJ577jl1n3nz5klra6t0dnZKJBKR+++/X2699VaJxWJqnr3wwgvidrvFbrfL6NGjRUTEZrOJxWKR3/zmN6p/Opzf2/nX03pKp9NZriiuWV4Ti8XUXG1vb5d0Op21Prk30N1LdwNdrPyf4vV61XP1ddnZ2ancE+xXNBrN6caORqNqjPk3fs71yfuHw2FJJpNZ6988FrpLTR+fI3GTmV0nkUgky7Wlu6Ha2trUOOr3DAaDWfuP+b56W/R26C4/7lXBYFBisViPbiK2T3eh8TuJREKi0agEg8GsMdbnAv9PJBLqZ7o+c82xw0lvXCj6fuzz+dSc092R/F1vS1tbm4h0zSfOXV6r31cfK/39cM2KSNZ1uhx3k3113GTHvByHSHc9KUK5uua8du1aJBIJjB8/PqscwLvvvotFixZh6tSpOPfccxXZkVYg73OkJGZamPr99DBtht/q2X5bWlpUfTJawMXFxejo6FBZcfndnqwYfi6adSRamDtdc3TRMLKOyBEz9zILM6OX9PweAOD3+1XyP2YpLigoQGNjI/r166cyTAeDQdjtdvzlL3/B1VdfrTI3E2J2uVwAuksy+Hw+RUoEut0GDIVtb29X5QRoFWYyGcyZMwejRo1SJRJ++9vf4sYbb8xKEMj7ETFIJpNobW1FdXW1ik7TS3EQ9WDkFKNeWFtJDqIu+fn5cLlcaG5uxpYtW2C323HiiSeiqKgIhYWFqtwAo+WYZVafW7T4SJaltcjnuVwudHZ2oqGhAbt27cLFF18Mr9eLjz76COXl5Tj99NOzylfQJUHXKomxRFj4PFrmFotFJXqMHcxhRCubUXl03+lRR2yr7hrINf/Mn3EO6qHk/B4zfVPYPjmIQHDukMRN1xlTOgDd6AXHOnUw1w4ruZPYrLuNMgfzwdClySSXtOpZJ4p7QeZg+DuRXqJBbKcu+l7AdQx0h+dzHPT3kkt6Gl99jMzznAEP+hqma5ah73QXsqgr0So9QorP1t8J3z/bZHbt8d0QaSosLFRIcF5ensrcTkoC20kEm/OfJXjYVkZW8t7mlBPAZ0twHEo4bvrcyfU51yzRTKDLfUrUkaWfzONNZIfFZukNCAQCKmEl78sx9/l8KvM7165O4NeRWf6d7fo83oOjIYdb/5SjTfo27y0cF+aP070th5IvoxzHl+bY1JUE3c0yePBgDBw4UE1gn8+HRCKBMWPG4Oabb1YJCIHPRnMcjWguOchl4M+hUEgt3C1btqjSAowmIoydOhhKbg7dZF97K+YMvlyoqVRXWn673a7GgDyMwsJCeL1e5dZh5mQRUQn92C8eAkxn4HQ6EY/HsWbNGjidTuWOAaAWLBUtuiqo9PFAbmlpUdwebpBUhHhAhUIhtLW1wefzYfTo0TAMA9/97ndxxRVXqKy3kUgEra2tSgH0+/2Kr1BdXY1QKITS0lK4XK6sHC3kljD5JKFy/myxWFBeXg6Xy4X9+/djyJAhePXVVzFu3DiUl5cr915xcTEGDRoEEUFjY6PKoULlhZl5CwoKEAwGVUJJHlhsl8vlwubNmzFt2jQUFhZi4MCBaGxsVIpQe3u7cr/wgOJhx/mWSCRUPiW6D3kQMlkl37vValWwPucaYX0mswR6747geqKixsgZm82GAwcOKMWZB+Abb7wBwzDw2muvZa1HnaNBw4F5csgn8fl8+OCDD7KUQN2FBQCbN2/G7t27MX/+fNjtdhQVFeGjjz5SrmnOV4fDAZvNptyenCMbN27Ejh07lNLLPYfvjc+jokVeDt0/drtdKVM638WcUqM3m7LuOjEMQxk6utHY1tYGoDuyi0ollTPuCR0dHcqFZxiGinzS9xsqK0A3P0nnUVEJAqCMBbrp9Cz/FotFRfCSR8Y+W61W+P3+rIg2XuN0OrFx40YsX748K2+Rfv3ndZMd6nOuK93VzZIwjE5jn4Hu5Jx0HTIbOZUqlgPRlUGOPV38NDyoJNN1bI5cOy5fDTnmtcl0f7bZt221WlFeXo5+/fqpzaKsrExZ3IMHDwbQHQ6rJw/Trd4vIrrGahiGKsGwePFiNDY2Yvjw4cjLy4PX60U6ncbrr78Om82Gs88+O0uJMvf3SISbINBdRkK3InQlkN8rLS3NIvfxEKSlw43BYrGonB3cCPft24fJkyerZIBsAw8o3VIU6cpW3dLSAo/HA7vdripPk7fkcrkQDAZRWFgIh8OB7du3Y9iwYXA4HLj55ptx8803K+WFzwK6OAhsPxU1HjrmDRjo4iRkMhmlhHZ0dKg5Q8tPpDuU2uv1Km5DIpFQFc15Hx5u4XAY1dXVWcVDdbSG9bJ0tITvhujR5ZdfDpGu2m7pdBputxs+nw+lpaXo27evIqSy1hjbw4K/fr9f/cws2MyC6/f7lQJQVlamrFvOV64XCtHE3qwPHVXQlWjOt5dffhmTJ0+G3+/HkCFD4PP5sGzZMkybNg0LFizAxRdfjHg8rop92u12tLe3Y9myZZgwYYJSSIjstLW1YcWKFTjnnHPUc8gxKigowKZNm7B8+XKcccYZ2LBhAy699FJ4vV48++yzuO+++1BdXQ2Rrnp5Ho8HBQUFSoHku9i7dy8cDgeGDx+uUELW7qPClEwmEQgEsGvXLvj9frXHkCPW0dGBiooKjB07VildudCX3oiOOPEeVGS3b9+ORYsWYfDgwThw4ABEROUySyaT2LhxIy655BKcc845qKioyELGdYIzhfsslTydDwdAzXEiZq2trWhoaED//v1VAeO//vWvWVwfvlcq6Xa7HfX19bj33nsV14oKfiqVwsaNG9Ha2oqvf/3rKlcQDasjIZ/3RpgyQJ/rVGKi0ahShFm7LxqNoqqqCiJdBWSLi4uVos7C2ObyJIWFhWr96fuMHCRh6yU7gOxz6rh8deSYK0M6TKZHSBBWpztKh7lp9dI6ISJB98vncY/1JLRa9IPO6/Vi5cqVuPbaa1V0Fa2LMWPGoKWlBdu2bcOYMWOyknyZEaLeip5Nl8qYjk5YDyYwJJGP1jEVSI6LYRjqYCHRVLcseQgMGzYMfr8/S5kLh8Nqw2xubla1zOQgyZ3JCpn4zzC6ip9WVFSow5jIzbBhw9QhRGSFyQjtdnvWZsPEaGx77GCdMCI93NT0nDA+nw/FxcWqsC/RO1rzfBY/r6+vR//+/ZXVyDGn4qhnxyVawwgvoDtxoO7SAbqSKNrtduWeymQyqmZaIpFAaWmpQpOoALEEjYioIpEkZfv9fsTjcVRWVmZt8CyyGwqFUFhYiHA4rFxR7CeVLa633q4T/XBmiQOidET3WltbsXr1akQiEdTV1QEAFixYgObmZvzjH//AeeedBwDKvcK11NnZqZLZ8YBmu9vb2xXqSSWxuLgYu3btQm1tLUaOHIkPP/wQ8XgcJSUl8Hg8cLlcsFqtCAaDqKysVGhAR0cHnnjiCdTU1KC6uhpNTU3Iy8vD3Llz4fP54PP5MGLECJx//vlZxFpGPjJ/mcvlQjQahcViwZo1axQZW6S7hhUjPrlueiO6wsmgC45FZWUlXC4XLrroIhiGgVmzZmHSpEkYNGiQ2vMGDRr0GSVCfzb3IH3OsLD13r17ceDAAbS0tCjjxuPxwOv1Ii8vD+FwGIZh4IILLkBFRQUcDgcKCgpwzjnnYPjw4QiFQli0aBG+9a1voaSkBCtXrlRRngymoEIAALt374bb7VYJXGtra1W79fIset6hLyJ6Fvp4PI5oNIri4mK89tpruOWWW+D3+/Hb3/4WV1xxBdauXYvp06crJXH48OF46qmncOqpp6r7MZqRP+vRhqtWrcLChQvxq1/9Cps2bcIpp5yCxsZGDBgwAK2trejbt2+WC/C4fLXkS0OG9E2ZG6MO8dLVAWS7jmilE8LUlaaj2UZuWNFoFC0tLTj77LMRj8dx3XXX4f7770d5eTl27dqFjz/+GK2trZg/fz6eeOIJlJaWIh6Pq1pBdGUBvUOvdGWRmzQzGevXc1HSEubYEXrXXRyMyKKSRstNz+haXFysLPN4PK76ISKorKxUmXz1GkRU1vjO6DcvKirKSnBH5YYhwHzX3Dj1A5O10sifIl+Ef6ObhJLJZJSVBnQhKoxy0SNniIixP3Qz6rWKeNjRdUglgggCrXe2XY+yAaDGE+hOEkieAt8HFScqaebNlkpYJpNRY8H+h8NhFBYWol+/fkgmk6p6Pd2MfCYNByrHnNO9WSf6HGO/kskk3G43NmzYgO9///twOp2oqanBgAEDEAwG0adPH5x11lkoLS3FhAkTAEApecFgEKWlpTjvvPOQl5eHV199FS0tLbDZbCpabOvWrXj44Ydx2WWX4ZxzzlG8J5vNhsWLF+Oaa67B4sWLsXLlSng8Hng8Hrjdbrz//vtKKb3yyitVH/v06YPCwkJceOGFcLvdcDqdas5Fo1F8+OGHat5RGHWUSqWUUsqISK4topl6ugK+tyPZg3Q3EdERnWNSV1eHzs5OFS0YDodRV1cHq7Wrjh+Veo6Tbkzqe5dhGEpRZrvPPPNMjBw5UkWjcW54vd6soqW6m7WtrQ0rV66E2+2G1+vFe++9h8mTJ8MwDLz//vv41re+pYwtGokigoaGBrz33nv4j//4D5SVlWHevHkAAI/Ho57F+WZGynSEnmOmuwT1cTfzsPToYpfLBYvFggsuuADPP/889u7di4svvlhVrX/sscdQWVmJiRMnYtWqVbjtttuwdu1aFBUVZaXRoOLNtfHJJ5/g4Ycfxplnnom2tja1Z9TW1kJE0LdvX4Xq6+/8WPFbjsvRly8FGaLoGzUPQ7N1oFtRuX4/FgQvoJsYG4/HMXv2bEyZMgVPPvkkfvnLX+Jf//oXgK5FN3z4cIwaNQqXXHJJlluJlp5+3yNx4+nQtZnHpIu5/zohjpuCPqa0FvXr9N+pvBF215VNc8XxXM/ntblEf8f65mV+nz31yfxd81wAuipZ6yRh/dkk4+aaQ/rf9LBpXXk/EqRPRzW52eeyfHvaHPXn6BY+78FDQedh5Grbka4PPofzjQfuvn370NTUhL1792L79u2Ix+P41a9+hb59+8LtdqNPnz6IxWLo06ePUryBrvcRCoVQUFCAaDSKq6++Gq2traqEzP79+xEKhXD77bdnlTgJBALYtGkTmpqaMHr0aGzduhUnnXQSvvnNb+Lvf/87Tj31VDidTmzevBmXXXaZQrKo2NpsNgQCAaVA6MoC0QKdUJxMJuH1elFfX4+amhrlYkulUkqZJfeDSA4PY/MBfijhwa272AAo/lMmk0FzczNWrFgBh8OBvXv3oq2tDbt27VIZ6KmosKQGEQsaKTQgyCckb4jzkPOGyGzsYGkcrknytiwWC1paWjBs2DCMHTsWK1euRGdnJx544AH89a9/xVVXXYVAIIDa2lrVBz6bBuK1116rDLdvf/vbuO222zBx4kRccMEFcLvdKkCFc4/rhkou12IikcC+ffswePDgrDXp9/tV8AWVQvaVxqTFYlGk7f379yv0j+i2xdJVD/DMM8/Exx9/jGAwqEjf+rsmcR8AZs2ahXHjxuGee+4B0I2kUoECuowjKtGf10twXP6/k2OuDOli5ifksq5y+cCPpZB8l5eXpw7/s846C4lEApdddhkA4Nprr0VzczNee+01RKNR7Nu3D7t27YKIKNIsF4DOc+kNWVDfWPm7GUXrrfRkrZoVDnObdMWIYlYOepIjaV9vv9vT93L93axw6nNMt4TN9znUPNMt7cOJmcCqo1O97UOu75gPXPM7OhacBCJx4XAYAwcOhNPpxOuvv45p06bh1FNPxeuvv45du3Zh9+7dKsLx9ddfxyeffILbb78d/fr1QyKRwPz585FMJvHrX/8aH3zwAZqbmxEOh1FbW4vCwkK0tbWpWnF0i9rtdpXA8tNPP8WwYcPUYUPXTSKRQE1NjSrDAXQr7O3t7WhoaMDOnTuzIs8cDgfq6+sxYMAAFcECQKFY69atU4WFmR+HPJKSkhLlRgXwGaSiN6J/l4esrgQUFxdj9OjRmDx5MvLz87F582aMGjUK+fn5KC4uRkNDgyrSTJcQE6iGw+EsRFGfJ3SvEy3av3+/UjxZcNrv92PHjh249NJLkZeXh0gkgsrKSmzZsgUjRoxAfn4+du7cCafTiRtvvBEPPfQQJkyYgGAwCKvVqhSFzZs3Y+XKlRg1ahT+9Kc/oaqqSiUpPfvss+F2u3Hfffehf//+uOGGG9De3o7t27ejqakJwWAQbrdbISrhcFgla/R6vZg+fTqqqqpQVlaGvLw81XcaoQCUQqSj0HruNgAKUYvFYli6dCmmTJmCzZs345JLLkEwGMTGjRtx7rnnqnUwZcoUvP3220gmk2hra8OLL76IG264Afn5+bjzzjsxc+ZMlROLSKQepXZcEfrqyZfiJvt3hgqpxPB/u92OKVOm4NVXX8UJJ5yAcDiMmTNnorq6Glu2bMHQoUOxe/duTJkyBdXV1SqigIRfnTt0JP3O9d1cSEqu7/T0OduTS+HKda0OUesE40O1tyceQ67vmNuRS1k8HBJ1qLbwXrn62dPvuZDI3oy7uX3mw6g3ynCud2O+76HebW/beCihFU9FnhGBFosFu3btQjKZxM6dO/Hee+9h7NixmDhxIvx+PxwOByZMmACbzYZJkyahT58+SCQSiEajuOaaa5BOp/HPf/4Tffr0QSQSwQsvvIAf/vCHiEQiKvkkEVUispMnT8YHH3yAxsZGPP/88zj33HPxX//1X5g/fz7uu+8+OBwOXHXVVapIKDNQu91ujBgxAqeccgqqqqqyiPEkSjPakehIQUEBSktLMWzYMHzjG9+AYRgK6aBiQCMH6K7vlesd9Va4LxCpsVgs2LFjB7Zt24alS5cilUph06ZNWLNmjeKubdiwARdccAGGDh2q3ld7ezuKi4uz3LREgWIHK93TdVVXVwe/34/m5mYAUFFgTqcTRUVFKrCCyBPv1adPH7hcLvz5z39WqAqjT+k+Thws6hqJRHDLLbfA6/XinHPOUZ8FAgF4PB4kEgl885vfVIRvj8eDIUOGZLkuGdLPd5dIJNDe3o5+/fqpPjIggVw9fpdKTlFRkUJN8/Pz4fF44HQ6EQgEshTkp556Cn/84x8Ri8UwZ84c9OvXD+Xl5XjhhRdU8MIvfvELLFq0CCKC999/H2PGjMGMGTPwy1/+EjU1Nbj88stx+umnq6LQepSeHkF4XL468qUgQ//OChFddrTw6+vrcc8996C2thbV1dW48MILMXPmTKRSKTz11FMYO3YsVqxYgVWrVmHChAmoqqoC0J2DhX7vo8Ft0vlEbGuu9uvf1/+W60DN9TMX75G4I3vjojkcOnI03Dy5lA7zfDtUu3qDGh1K9L6Ykc9Dtbmn+xzpcz6P8qgL+SuGYSg0obKyErFYDKWlpaipqYHX68Xll18Oj8eD+++/H+PGjUNVVRVCoRCef/55zJkzR0W4Ec0BoKJEBw0ahAEDBigSeX5+Pjo6OlRgAFMFDBo0SPExLr74Ypx66qlYuHAh4vE4ampqAEDxewzDUK63RCKBHTt2KCVOJ+g7nU7s2rULw4YNw8iRI7Pc2SJd5W6o+JN3Ru4dieQkBJsPt94qy7m4kXxvRUVFOOOMMzB27FgYhoGmpiZUVVWhtLRUITPsM1E0m62rcLSe9VgnquvPHjRoEBKJBEaMGAEAWe4yppfQlbxQKKQiFt9//31cffXV2LJlC0444QScffbZmDt3Lh566CEEg0Hk5+fDZrNh4MCB2L59OxYvXoyqqirs378flZWVSKfTqqDyf/3XfylXJF3XBQUFWcops8Uz1J8lgNjv0tJSldIC6FZA6No0DCMLqdm7d6/K0QV0I3OPPfYYbrzxRhWkwoCJadOm4cYbb8SFF16I/fv3Y/To0Ugmkxg+fDj69++PgQMHoqOjA3fffTeCwaAqE5Wfn6+iGXUKAtfWcflqyJfqJvs8cqhD7WiJHsLudrtx77334sQTT8TmzZuxZMkSjB8/HoZhYMyYMbj99tsxZcoUfPe738Unn3wCj8ejDlCdFKlzDI5UcrmtDvdd88+9+d3890O50v5d5UiUl0MplT0hXb1FpnQl5XButiN9hk4u7cnF+XmFbgW6PZguoaCgAAMGDEB9fT1qa2vRt29f7N69G7FYDAMHDkRTU5OK4COxnooOD4R9+/appIbTp09HMplUkYDl5eWqb3w+uSSsnUeEBugi6zc3N6sUEuQEUfr164eLLroIVVVVWYkRfT4fli5dqlCQWCymFAtyiAAoJYrzgJXQd+/ererc8RD/vOPMw5GRVCKioufIg2F0V0lJiSpd09DQgCFDhigu0/bt27Fx40bcdNNNWbwZkrNjsRi8Xi8KCgoUMZ2EZI4xOUc6PzEcDsPhcCAcDmPXrl1wOp247LLLsGrVKqxevRpnnHEGYrEYFixYgMLCQmQyGfh8PpVqIxgM4qqrrlL5i9LpNBobGzF37lylKDMpqmEYKtEhhUqQPmYMaGDtsN///veYPHkyTjvtNDXnCgoKVA09KkodHR0YOHAgWltblcsuHA4r5NDn82Xx/JjMs7CwEO+//z4AqDk2bNgwbNiwAcuWLcO4cePw0ksv4dprr1UuO4vFgtLS0qxAhH9nAOC45JZ/e2WIcqwUIR4u3MgdDgd8Ph8eeeQRfP3rX8f555+PTCaDnTt3YsmSJSgvL4fD4VBZhocNG6Z88YSPSdI7kvDKY+ljzoWemJVMM9pwJO05nFuqp++Z26G35/NIrj7p/e6JnH8oF2VvnsmDTnf/fZHxO9r3P5TwUGauK7pnmFsnHA7jk08+wb59+zB69GgMHToUgwYNQlVVlXK3MHKP/B0SgAcNGqTq6zU2NmLp0qUqB5Pf71eZjAsLC1Wiw4qKCnV9a2srQqEQPv30U1RXV6OjowNtbW0oLi5WByAA5eIJBoMYMGCAWsuMkiRiC0AlPXQ4HIhEIqruIUWPtPT7/di8eTNGjBihUCN97Hubb0ifi4xQS6fTKjz95JNPVon9MpkMqqqqUFJSopAHJjfle1q0aBEefPBBTJkyRdUkJAGZkaTsJ5VVwzAUx8dmsynScCAQgN1ux4EDBzB48GClaLpcLpx33nloa2vD2LFjsX79elRUVGDcuHHYs2cPGhoasnhVnZ2dKC0tVW4jke7UGpFIBDabTbnUGKFKNx+5WiTicy5SMTKMrsSJra2tePfdd9GnTx8MGDAAffv2VRQFpr9gLrH58+fj9ttvVwbpJZdcgtWrV+Oyyy6DzWbDggULMGXKFABQSWVdLhfOP/98TJ48GeFwWCFSwWAQjz76KC688EKk02m88847Kt8VkSxyy3QO47Hc04/L0ZcvRRk61MFyuI39WE8oIji0kmKxGNra2jBjxgwkEgksW7Ysy2dsGAb+8Y9/4NFHH0WfPn1Utl2mpddzfnxedOVwfB2z5BrD3hyYvUUkDie9fUdHwy1mlsO5pg6Fdh0Ndx2V31z37+31vb3/sVgLPCwYshwMBlFVVaUU+VAohFAohJtuugnhcBg7duzA4sWLFYGXGbSpDBmGgQULFmDAgAF45pln8MILLyCZTOLEE0/EkCFDVLj8/Pnz4XQ6cdFFF6ks0oz4mjJlCiwWC8rKyhAKheD1enHqqadi1KhRuOuuu3DhhRdiypQpKrqK+cjWrl2Lf/3rX0oZYmb0xsZGDBkyRJW3YS6v1tZWPP/88/jd736nsp4TVbHb7XA4HBg0aJBy5RBBofRGYSaxVw//5riy+HNRUZEirxcXFyMQCKCurg5r167F+vXrcdFFFwHoSsjqcrlw4403qmLInP+MhtL3on379mHTpk2oq6uDYXRFizqdTvj9fkQiEfTt2zcroSez0VssFpUA1OPxIBKJYNSoUWhra8PChQsRjUZRVlam0B9yipYtW6bydyWTSZUMlfuqrqRx/MjVJJ+ICCWROuY/c7vdcLvduPXWW3H22Wejb9++yk3Ga3VS/fXXX48bb7xRpaewWq244IIL1DtjAVq6QKnIXHnllbjiiisUUkli9OTJk1Vupt27d6siwby3YXSXnDqS+XFc/n3kmNcmo1+WEz9XuLnZwurJ4tJrPAGfz0Jmrhs910eu54ZCIQWlVlRUqCrHAJTV2NDQgFNOOaVXzzWjEHrkmR6eCWTnMTHnGtLbq2eYBboPS3No56FQH7MLRn9GT5ylnjhRev4Pug11MjbvrbeBm6R5DNh3HWUzu570+/F3jhVDxHtqm1l4r1xjb75Gry+ljx//5/X6fGL0i+7SMKNX+vf1uW7OzWJ+3+ZaekQCzBtzrvmXC9XTQ4t5eDEf1eLFizFt2jQEAgE4nU4sXboUp59+uuJ3sF/MbZWXl4cDBw6goaEBgUBA5adxu93weDwYPny4UoSsVivmzZuHadOmwTAMtLa2KtcJw+gZWUVEie6fZcuWKfIu5xHzvvh8PoiIcmUwOSfD//XoLj3/mcViycoIzyAJ3j/Xusq1vvl5rn+8F/k7VE7oKty2bRtOPvlktT58Ph8aGhowbNgwFbyhP9Mc+q8jo1y3fJ96slbmStNdmUxCStSHe/j69etx5plnQqS7tmIoFMKqVasUpYDIXCaTQUNDA6qrq1WOL6YK0FNi6FndueapYDDHUnt7qKACgwAAIABJREFUO9LptFLE9P2Ic5bC63Xejk645u+6AqM/n7/3hG5TeLbp70D/rr73Ha9N9u9dm+yYK0O6iAii0SiKiopUkc2WlhbU19dj/PjxKhzSarVi4cKFmDp1qir8SAifUR5m105vxawM6ZFfZleSfuix/frzjqQkSE+TUVdC9NwWXq8XFosFbrc7q8QDAEVWZWZmbojcrHkI8X78me01jO5aRfThMwqF4xIIBJRlHo/HUV5ersaDbhRdmaMFpRea1BWf+vp6VFdXKzi5o6MDVVVVMAxDpbgn2kD4nIvHPF783TAMdXgwUoRlRdhHunroyrRYuoo2MtSWRRc5RlS4SKBlEjzyY3hw6hudWXnngW8YRpZyRmJnR0cHPB4P2traUF5ennUteR3kh/CgovWciy/D67hGjmT+HWq+cj3oBo3+fvjcXMp6rmSOudyV+mecoxz3XOhoTy5FKtW5REdrzYoC32Eu1y3HXt8DejLUeqMM6e02/87+mosRmw1A83o4nGtbb6/5mbqxoT+H+4t+T/196kVbgW6lIpPJfMagAbpLWOj3MRs3PSn6evup9PS05/KdmhHfXEpOT2OoX9fTmJqVB/255nl0XBn66ihDXwpLlhadYXRnS7bb7crS8Xq92LJli8r1s3jxYmzduhWpVEplFOXCo/9fz7b7ReRQmr9u/TNfBdC9uR6N2mhcoDzEuYDKysrgdrsRCAQUTAxAkfyA7vwaPEB5IDJUmaHOfA4XJXkLhHpZV4y+eavVqp7tcDhQXl6O9vZ2NVYkNPLejKigq4QEVfarsbER/fv3BwBVhZ4QfUtLizpcM5mMer8ioqqn64V6+Y8oHYsx0jK02+3wer2qbe3t7SgoKMgq6EoFsaCgAH379oVIV50iPVdJIpFQSojNZkNbW1uWskjkgBE9LN7L6vEioizgeDwOp9OJ5uZmiHSVQ4jFYoqvQmWXHJiCggJVeJeWNC1toEv5ZAQMlWY9QSbnJ7/fG9GtWyA7ypLzzDC6uDa8v74GzGHn+sHDA9d8WJktb0aVAdlhyVwT5gOHBwv5Jvo1+pzR3VS8hvfIlTdIf4auCOnX6Yr54SSXAmfuB5VqvkeOn15uQi/Aax67wx3a5mcCny0STdHz5ZgPTD1Xk45ocg8geqS/C71uHp9vVhbZNnMbOT68hgipHpGn34MKr34PXQnWv6e3J9f49HS+5Gpnru8ebcXiuBxbOebKkJ5VlIgMD4jly5fjzTffRFtbG5577jm8/vrr2Lt3L+x2OyZOnIj/+7//QyaTUfcIBAIAsiszHy3RFxIPTC5sWvj6QgY+ewB8HuGhXVRUpIiA7OcZZ5yBqqoqVFZW4vHHH4fT6VR1qwoKCvDggw+qaBE9rJMbeGFhoap4z7bG43FVG2r27NlK0aqtrVWcgk2bNsFisaCkpAShUAhvvvkmampqsG7dOrS3t6v6SkRXiFBR0XU6nSguLlbWer9+/ZDJZFRdLyo7JSUlqjhiMBhUJEtWrtfdRDqKxjBnzgHdQn366adxzTXXoLCwEHl5eVizZo1y9fBQHDlyJO655x61oX3wwQcq/T4t9NmzZ6OgoABPPfUU8vPzVcQM5wqFaATn+K5du2AYBiorK2G1WlWB0OXLl8PlcmUpKHr1dJZC4Ltktl6/36++z7FmtE4mk4HH40Emk0FTU1MW7K/Xi+qtmBUi9lVH6PTDkegb+88DXXdJmlEUM1rC98L7UCEk50fPg8R5o7uyRLoLy+rt5KGpKy16X3SkSFeyDzUuupX7eVDpXEi5/j/byT6zn3pGeB151+9jVg5yKWDmPprbY1bu2A6OMdtABJ/7ja6s8Xd9LrDNudz6h0Mn+Y6IcptRGP1vua7P1U/zZ4f6l+s68+e5UMXj8tWTY64M0fpgNEYmk1FW9sSJE1FYWIhJkybhkUcewamnnort27ejf//+GDp0KMrLy3Hfffdh4cKFAKCIgTx4j5ZCZJ7AunWRC/YEoFxRX1T0qvHkM5BI+tFHH+GOO+7A/PnzcdNNN2Hv3r0q70Z9fT22bNmCBQsWZCkP5GXo0DiVDKBrDFmZ+7//+7/x7LPP4rHHHsP27duRSqUwb948OJ1OdHZ2Yvny5chkMpg0aRJuv/12ZDIZVFRUKOU0HA7DYrHA4XCgtbUVhmEgEokgk8moRG5UZDo6OtRmTmucbqpYLAaHw4FgMIj169crEiUVHvPGB3SHOXPTZZmBZcuWYfHixWhoaFCIS0tLi9pYg8Eg3nnnHZxwwgnIZDK4/PLL8dhjj6m+RKNRNDU14d5778XTTz+Nm2++Wbn+qNCb3Q7pdFopNKeccgra29sRi8XQ3NyMWCyGuro6bNmyBTabTfGYmN9ERBQ/g1E+AFSFcOaOYdZfl8uFzs5OVXqCSFt1dbU6MACoKJsjkVwuJADK/aG7NnTkQhf9oOZhqKM6+mFI5Y33ERFFJgayuSNmMSMAugKmr1HdwOHfzKhOb5Qas/ulp3b15j78X5/Luf7Xn5FLEdf/lgv9yIWymEVHSMzzWue1AZ91N1H47thuPQpMv6f5fub+mEUfb6YsMfc1FxLUm3vr3znUv8N93/x39vW4fPXkmCtDhPqBLks4kUigb9++SKVSqujjXXfdhc2bN+Odd96BiKC1tRWbNm1COp3Gj370I1itVuzZsyeLV3AkfJ3eiNkqMsO5+kGcC6L9vEJiLQmwVBh0rksgEEBhYaFCT/Lz81FRUYFLL71UJT/Tq7ETFWEkBwDlbvT7/epgZ64Vh8OBdDoNr9eLRCKBAQMGwGaz4X//938V4qGHILOdOuGytLQ0C0FjgVWbzQav1wuPx6OsQ7/fD7/fr4qkMmHa+++/jw0bNiAejyuirJk7oh+eRAQymQwikQh27NiBH/zgB3jwwQfx9ttvw+l0YtiwYcp1ZrFYsGfPHgwZMkQluTvppJNUhAhDtF955RX8/Oc/V0gm85novAq68Hj4c5z0HC/MXbJ69WpceumlsFq7Kq7T2i8oKEA4HM5SCnhvZgZ2uVzYsWMHnE6nSpTHqCObzYbS0lKk02mEQiE1F8jhOhI+G9DzwaBn1801d6kImtESHmBmFENX2vQ5pSMMOn9LR4PM17Ad7Kse2aP3S3fL6NFzvZHeKBU9SS6kTW+T/j321XzI6kq/jrQcaQ6znlw75mfq46a3S0fUKLrCrL8XEujNz+LnucjJueRQ7yhXQsNDoZs9/X5cjgvwJShDulVmPsD27NmjMo32798fI0eOhM1mQ0dHBwzDwLnnnouGhgblpgC6E3GRx3C02qjzSczwKj/XLdVDwepHIrq1lEwms3g3drsdJSUl6jCuqalBLBbD/v370dbWhmXLliESicDv98Pj8aChoQHhcFgdUrTQWMzSYrHA5XIpTgvJxHfccYcK1W1ra0NrayuefvpprFixAkVFRdi2bRs6OzuxYcMGjBw5EjfeeCNCoRAaGxvx05/+FKNGjcKPfvQjdHZ24p577kFeXh6WL1+uChfedttt+P3vfw+Xy4WVK1eisLAQW7duVbydt956C6tWrcJVV12FO++8E3/4wx/g8/nUBqujQOQQ6egF3WCffvopTj/9dEycOBEvv/wyEokEhg4dCofDgdLSUlUYEwBOOukkNDU1oaSkBN/+9rfxyiuvqIrVTMzWv39/tLW1AYDiCwHd/C4dbdDJ7zU1Nap6e21tLVKpFMrLy+F0OuFyufDCCy/gnnvuwapVq1BSUoK8vDy8+OKLWLNmDUpKSvDzn/8c1157LZxOJxYuXIg33ngDNpsN69atQ3FxMXbs2IGpU6fCMAw8/vjjal663e6ssPIjlZ4O7uLi4qzIQK5pzl0qglwnNFio4Oj8Pt3KB7KRCbo/9bIM/Kwn9ENvt/4+zC4cfm5GhHK5jnpyhfTGjXKkot9HV3R00Q2z3t7vSNqXCxk3t4ljakaz2CY9qpMuX4pZ8TkSVO1QfdbnSE/vsTdyqGuP1I12XL668qVwhnQiMiMmrFYr5s+fj2AwiMbGRrz44ot48sknFVKQSCRw6623Yv/+/bBau9L2M+cEkG0NfhHRN0cz5Kq7ZnTLyGxpflHROSN60Vfm2QiFQkilUgpFOOGEE1BdXY1QKIQbbrhBkasfeOABLFy4EI2NjYp7Q9SCrhxuLoweq6iowCOPPIJIJIL9+/ejT58+qKqqwo9//GP4fD50dHTga1/7mqoxtWHDBhw4cAAbNmzAunXr8PWvfx3Lli1DR0cHli9fjlmzZqGgoACNjY2oq6vDpk2bsGDBAkyfPh1/+ctfMHfuXNTX1+P+++/Htm3bsGLFCjz44IM466yz8NJLL+Gxxx7DXXfdhT59+sBmsymkjHNGT9MQi8WUglNQUIB//etfihP04YcfoqWlBYFAQNVQKisrU0k1AaCqqgp79uzB9OnTMWvWLNTX12Pjxo2orKyEx+PBgQMH4PF4FOLCw5TzWXfB6CG8TU1NSuGsq6vDgQMHYBgGli1bhoKCAkyaNAkPPfQQzjnnHCSTSeXuHD16NBYtWoTVq1fjueeew/PPP48XX3wRl19+OR5++GEsX74cPp8PzzzzDG666SYkEgn89Kc/xdatW1USQiqLRxK5kuugB7otfCA7DFlHB/Tv6twtHanRUzWY1wzRP64DndCs80RyIRe8nu53XVGm6AcmlTC243AuklyKCcfriyILeht4z1z90xUMIDsCKpfCezg3T65n6Eql+dlUcvh3PZiFRpeuMJIErrdZv5+5zYfaQ80KCUVHFnvqd67+fx4F5kjdaMflqyvHXBkyR3HQJWSxWPCLX/wCV155JZxOJ6677jp4PB7s3bsX77zzjiqayBwWtED1+x4NZURf3Ho7+bOuIJkPAF3Mm7D5Xj2JHhJNAiKRHOZeycvLU7lOGCnm8/nw4osvIh6PK0WnpqYGHo8HVVVVKhkYXZRUjACo/CQAFMeH9Y4mTZoEw+jOE5Ofnw+73Y7GxkaMGDEChmGguroafr8fK1aswG233YYTTzwR//znP1FXV4d4PI5IJILRo0fD4/HA7XZjzJgxKC8vx9ChQ1FfXw+LxYJly5ZhyJAh+MY3voH169ejublZuaTIj6GSyHbrEUJMnkflaPfu3XjuuefQr18/uFwuxGIxbNiwQbkVCwsLFdemoqICwWAQ0WgUFRUVSKfTeOSRR/Dhhx9iwYIFOOecc5BIJFBVVaVCySORSBbKSSK0zlXJy8tDMpmE2+1GLBbD1q1b4Xa7MWPGDKRSKTidTsRiMfTt21cFBjz77LM4+eSTUVZWphTfiRMnKgRlwIABqKmpwdixYwEApaWleOqpp3DVVVepKLxgMKjyKun1tXqDJFB05EU/qPUoNrpqzIiMWVnRP9Pfm34tESOiTQCyXJC8h06g5WdmlEFX8vVAB7Mhw+dyfudqny65IrZ6cv0caly5nvl98uDMCDTHQieUs996OgXdODC3OVe/ciHoZkWP7dOv0RU1/TM+l3u7/hnfAzmQ/Bvfm1n50+eDLmY0ke+MCho/0+eKOeLXvK/rz9eDX+LxeNac5rNzKW/677kUuyM9k/T3R6oD/67PWz3YwvxsM+Jpvu+hhO/drGDr15vXkP65/r/ZSOltG/5d5Etxk5ktsWg0CsMw0NbWhjVr1kBEsHHjRhQUFGDo0KEYO3asiqoqLi7OCs082vAkF1cmk1EoQyQSUSTkWCyGzs5OAF2RX1w4DL3Ww10pVIx6cxhxw6Cyl0qlFGk2k+nKu8NDwuv1Ij8/X4W8M6SYB+vPf/5zTJ48WY2xw+FQ1jIVUB3m9vl8MIyu7LU+nw+FhYXwer0qa7CIKE6Q2+1W+XvC4TBKS0tRWVmJ3/zmN+js7ISI4Prrr1dIFFMpAF2k7VAohEAggPLycqRSKZx++uk4cOAAYrEYotEoqqqqEAgE0NnZqTZXKik7duxQofvkTYmIimLz+XyYP38+mpubsX//fogIFi1ahCeffFIleuNmyU2xqKhIuQ0tFgtGjx6Na6+9FldccQXi8Tjcbjfa2trUnM3Ly8Nbb72FOXPmZCF3FosF4XAYiURClRoIBoMwDAPDhg1DQ0ODmhOJREJlCk6n07jpppsUOrV161ZVBoJKlc1mQ3l5OTKZDFpbW1FaWopYLIbRo0fjzTffRDgcRjgcxpgxY9S6IFFeR6oOJTrJmcLDy0zaZb9Z34ucNL3kA+/V0tKiDm2zUhuNRpX7k6UXREQR3Vn4kgddR0eHupYuQCKfbFc4HAbQldOGBH4z0TYajSo0g/fTEWaOQSwWU/MlmUyqNBXcH450/6Gxw3ab+WEcb3Kl6Cpkdm/uMxaLRe1FnCO68pFOpxWCyX2N3Er2m3sT1xmNK8MwlAKjp3nQU2joKTO4Pql0MAs5x9GslOkue6AryWQqlVLPoXHLdaJzAZPJJEKhkNp/uIZZeoP7Hzl7DIbgPYPBYNZezH6yLURVOYf4P9vFNjLtCNttNsjNBkVvlAHdGGf+PT7PrPTrShrnMt8Bx82slB5OdKVPV3C5hnRklr8zaINzAchWRqlIH4kx9m8hsVhMvui/mTNnysknnyyZTEZERDKZjABQP/P/eDwuIiLJZFKSyaQsXLhQ3nzzTbn00kslFovJH//4R1myZInMnj1b5s2bJzfccIO88MILMm/ePEmlUpJMJrPu+XnEMAxJpVIiIpJKpSSdTme1MRaLSTqdFhGRpqYmSSQSIiISCAQkk8lIJpORZDKpvpNOpyWdTks4HFb9o/Ba8zjo4xOLxSQSiajPwuGwJBIJicViMmXKFCkvL5eysjL53e9+J8XFxVJSUiLl5eUSiUTE7/fL/v37JZ1OSyQSkQceeEAWLFgggUBAREQikYjqq4hIZ2enan99fb08/fTTUlNTI1arVVwulwAQm80mCxYsEBGRyy+/XCZMmCDPPvus2O12ASCPP/64ABCn0ylbt26VG264QV27dOlSmTlzptTU1AgASSaTAkAsFov87ne/E7vdLhaLRZ5//nl57bXX1H0uuOACCYfDsnr1arFarfL4449LZ2enfPTRRzJ58mT59a9/Lbt371bjHQwGJRgMSjKZlEQiIffdd58UFxfLT37yE0mn09LS0iJXXHGFVFdXCwCpr68XwzDEZrNJUVGRvPfeeyIiUlBQIADk+9//voiI3HrrrdLU1CR///vfxWazidvtltmzZ4vP55NgMCgPPvigFBQUyIYNG7LedSwWExGRUCgkq1evFo/HIwAEgASDQdm6datkMhkpLi4WAPKjH/1IIpGI/OxnPxObzSa/+MUvxG63y1tvvSVFRUViGIacd955YrFYxGKxyKRJkyQ/P18AyNq1a+W9996T6667TgDI6NGj5aOPPsqaY+a5d6j5Z15LyWRSMpmMBINBNYfi8bhEIhHJZDISCAQkHA5nXZNOp9U8SyaT4vP51M+8XyqVkkgkIul0WpLJpMTjcfH7/Wpdcz1xfnJtiohEo1FJpVKSSCQkEomovvHelGg0qn4OBAKqXfxOIpFQ18RiMXVPfsZ+hUIhMQvHTf+d7TvU+OrC9nM82EfuayIi8XhcOjs7s94fxysej0s6nZbOzk41xsFgULUjkUiI3++XWCwmHR0dWc8Nh8NZ7Y1Go+qefId8ZiQSUWPJvYVty2Qy0tnZKalU6jNjyHen99Xn80koFMpaL7yPiKh5Ew6Hxe/3Z40Fn6u3PZVKSTAYVHMiFApJU1PTZ/rQ2dkp0WhUQqGQZDIZSSQSauzYvlgsJvF4XJLJpJrvyWRS9T2ZTEo4HJa2tjbJZDISjUbVWs9kMqq95nNEnwf6WWMYxmfmhPk6rjURkba2tqx3y/cvIuL3+9V75Zw2r+XenD/6dTzL4vG4xGIx1V+/36/u4/f71buMRCISCoXUmJifpa89/Rlsm9VqzdnuXPLAAw/IiBEjVNuOxb8vJQM1NUVqncFgEA6HA42NjejTpw+uv/56PPXUU/jDH/6AU045BY2NjTjxxBOxY8cOWCxdCfomTZqkEBJCyZ9HCEHrOWWAbKg/GAyq8HZGEBGRKSkpUdwdIiAMB2af6frShffnmJg5R3qkkp5FORAIKAKuHrlFl5nValXlDP70pz+htrYWEyZMUFWl/X4/SktLAUBlVdaz6nZ0dCi0glY33WjMlMywfcMw4PV6UVZWpvqTyWTQ2dmJkpIS+P1+9VwAKow8kUjA5/OhsrJSuZsKCwtVdXSbzQa/3w+3243Ozk6FBPp8PixfvhxjxoyBx+OB1+uFYXRV9GYeHbatra0NHo8ny0qNxWKq70B3wsq8vDy0trYqUj7HUZ8D6XRaoT1Es7xeL55++mlFEqelpOdUAoDm5mZUVVVllQRJJpOIRCIqEy+f2d7ejoqKCoU+FBUVqQzehmFk3Zdj7Xa70dHRARFRhTGZFZjjzXdpnt89zT8KLWwW8mQf+DvbE4lEUFBQgHg8joKCgiyeEtcEoyE5BtFoVLnJgW4X+r59+zBw4ECFEgUCAZSWlqoq8plMRiUFBbosdFZi515Ct2ooFILT6VRupVgsprIp624o3pttp+Vtzv5MRIWWLp9rlp7Gl/cimsF20KouKChQGd259lOpFIqLixEKhdDc3IwhQ4ao8eO8Z04vojttbW3o27dvVpv0chucP8lkEuFwGGVlZQCgyn4Q9WPgBhEkojp8NzofKJPpSrnA+l/cH0pLSxEKhbIQfQCqqClRMCLSxcXFak4Q7dL3aWZvZ+HaoqIi1Q+3262+pyNTTFSqjwXRIp3bphf1ZTqKvLw8NDU1wePxqHOL857vlyiKGSk084m4BvW5lWu9sU16QAHXNMeruLhYzTXON/05PGe5V/dmfvK9mykAeqUCVjtIp9NqnjY1NamEtYZhwOfzIRKJoE+fPp/J5q+74fS19f/LDNR6R0VEuTmqq6ths9lw7bXXorCwEOeffz5OO+00jBkzBiNHjsQ111yDM888EyNGjMiZkv5oib7w/X6/qsQ9f/58BZmKiOKOFBYWqnIT3Eii0WhWPSYgd+inWah8cIzi8TisViu8Xq8ql8FSGHl5eXC73ao2Gg9THgY/+MEPcO6552aVxSgrK1OTmhsOIWYqWVarVSl7XLiRSCSrAnUmk8G+ffvUJmoYBhoaGmCxWNQmQiUtPz9fHZjcsCsrK1XoOnMUORwOxX9iniCXy4VQKKSSO9bW1irOSllZmSriyAObY8dM1BzHwsJCVeJj165d6v0xlxMVwKamJuUWpfuTNeny8vKU8tLZ2Yn169fj5z//uVKCqQjRZUDXQFVVFXw+n1JiDhw4gGQyiZKSEsXvERH4/X6UlZWpAqIs+UFFkdmsGY5PPlJbWxtcLhfcbjei0ShaW1tVdCUPKF0ROpzo/Aq6jOi6ys/Px/79+5Xrkoks9+zZk8XpYK6rdLorGee7776LpqYmFBUVIRAIZCUXpQJPqaqqQiwWU65cKnVNTU2fcV2zjVQqyI1LpVL49NNPFW8qHo9jxYoValNm/+SgW48Z2Ldu3Yr169crY4QuFa7DgoICtd5Zq4uHUW/dIHyu7j7ROTHbtm1DXV2dog/U1dWp64cMGYJAIIBwOKx4fQCwZs0aNDc3Y8OGDairq4PL5cKePXuwY8cONDc3A+hOUcB/TPvA3F4sjUT3GvlmQJdBuHnzZmXcbNu2DR9//LFKAirSnTJFzxtWXl6Ojo4O5U7huli7dq3KXF9QUKCSr5aVlWUplyTc8zqu7UQiAZfLpVxJeXl5+PjjjxGPx1XaDBaCpTJMFx/nCt2yzAPGtaKXz+FByyLcIqKMtkwmg7q6OoRCIaWI8746t7Q3XDKKzqvSx/Htt99W+wSV42AwiHA4jI0bN6ox09cFFUDdXX040QnyVIzsdrtaY8lkEnPnzlXKLlOzcD/nOi4tLUV1dbVShKjQfpXkmFet1/MB0TfNwzoSiSAajWLixImwWq049dRTAQCVlZVqMz/xxBOzokT0sFvdkv+8oiMyDE+OxWIIBALYvXs3JkyYoL5rtVrx+uuvIxKJYPLkyaiqqkI8HkdRUZE6pOm/NYcHH0p05YmTmXXBeGhT8vPzsXPnTgwePFiNKfkQeXl5sNvtKkuxnsqfi5wWvp7hl1a10+lUliERHCJR6XQaAwcOVBaWiKBfv35qQ21qakJVVZVCanSLiAgKkyuGQiG43W5l8acOZt6mFBcXw+FwIJVKKfRGRBCJRLJS/uuVuh0Oh3o2kS8qG4MHD1bVvMkFY9SevunpiAp5MUQPnE4nJk6cCL/fD5fLBTlIcOd74896lnWLxYJQKIR+/fqp3FgcYz1/kcvlUhFrtMrZRhFRiTKZi8rj8ShOjM1my0o7wfVwJIoQNy1dKaIiZxgGXnrpJVx99dXo06cP7HY73nnnHUyZMiVL4WIGdb0qe0dHB2w2G1auXIn29naFprW3t8PtduOaa65BZWWlmm+LFy/GyJEjFXF97ty5GDNmDPr3749169bh0ksvVWNMfp2OLs2bNw8jR46EiKChoQGvvvoq+vbtqyx/WuAdHR3KqmXGcABoa2vD0qVLMWjQIDQ0NKBfv34YOXKkOqh4WOnW+5EK0WYqcY2NjVi7di2mTZum5uTatWthGAaGDh2KYDColOh4PA6Hw4F33nkHPp8PZ5xxBq677jrcdNNN2L59O2w2G9asWYNRo0bh/PPPh91uV7mtqCCsWbMGlZWV6NevnwpOSaVS6OjoUDX6PvzwQ7jdbsyfPx+nnXaaSpVx1llnqcznRDlSqRTq6+uxfv16eDwedHZ24rnnnsOMGTNQV1eHK6+8Evn5+Zg/fz5cLheqq6thGAbWrVuHWbNmYdy4cbBYLOjo6IDL5VL7QTAYRCwWw9SpU3HCCScopNFms6k9btSoUfjVr36FBx54AP+PvTePj7I818evmSSTzL5l3xOysMgWSEA2UQQElEVF0VYtqFUUPW1PT/0EPaP1AAAgAElEQVSc2sXaRU+P59Tao6dVrNpKXdAeFAUEVJQ1kLDIEkJIyL5OMvtk9vf7R3rfPDNOFjZbf78+nw8fMsk77/u8z3o/133d1w2ADZT4+HhGcWgOHT9+HLt27cIDDzyA3bt3o6SkBPn5+WzoiihYTU0N7HY7G1nnzp2DwWDAwYMHkZKSghUrVqCkpARarTYC2YiWDBiJMULGcbSUxIEDB5CZmYkTJ05wux45cgRNTU2MSJWVlbExS88iQ+hCIq3JgIuWKpDL5WhpacHZs2dx4sQJ1mtramqC1WrF/v37UVFRgVWrVsFkMsFmszHvkQypy6kFeKXLFa+pmJQvMTHxS64eGqyU4ZgsU9pIyMggiPVK1A+IzOiclJTE/ywWC1JTU+F2u/HXv/4V+fn5yMvLQ2ZmJgBEwLt0shLD/4fblKJhW3IX9fT0IDU1lY1AQnZcLheKi4t588zIyODNQXRv0IZOmblpASeXBU1AcicR2ZraQKfToa+vDzqdjkmWPp+Ps1eTEUR9YjAYOGkqEUJp0up0OkZG6FoifHo8HhiNRvT393MfEyJBix5B2CJMTOgS3Z+K3W6HwWCAxWKB0WiExWKBQqHgZxPxtLu7G2azGS6Xi9tEdIVSG8nlcnYJiWHlSqWS60tuRWq7UCiElJQU2Gw2TmhLY5zagdx6fr+fIWcy9mgcUUZ1ceMXUT7RvdLa2gq9Xs8LNC1Iw23Y0Yt3OBzmkzcJOZpMJuTk5MDpdCIYDKKpqQl2ux0dHR3sShVPhe3t7UxsV6lUWLFiBc9zMhbJlSYiRhUVFVi3bh3+/Oc/48yZM2hvb8fs2bPR19eHffv2YdGiRZAkifvL4XDw2uByuVBRUcEuSkIUXC4XHA4Hzp49i2nTprGcBABG1MiAdrlcsNlsMJvNaGlpiXBNXGyJdunT+BBFFOPj41FdXY1XX30VJpMJ77zzDsLhMI4dO4Zt27Zh9erVmDt3LgBgz549cLvdWLJkCQAwwd5gMMBqtaK0tJQRwnA4DIvFgiNHjgAYMPb279+PWbNmwW63IyEhgYMj+vr6MHPmTCQnJ6O6uhqzZ89GKBRCY2MjsrOzYbFYMHHiRD540XsoFArk5eVh27ZtMJvN0Ol0WLJkCWbMmIG9e/eitbUVp0+fxrJly1BUVMTuH5PJhLKyMqxatQp6vR7btm3DqFGjUFxcjLa2NlRVVeHUqVNQq9VsaNvtdnzwwQeM2nZ3d8NiseCtt97CqVOnkJmZidraWtxyyy2YPXt2BDqk1+s5Rc6pU6dQWloKnU7HpGPqD4vFwppu5Kpta2vDzTffjOXLl0dEhYrBLaKBLCKmw7l0RDcS7QMkcZKcnIy33noLEyZMQGFhIbxeL375y1/C4XBw3QiVEj0ndCiXpOGFOcU9itxXZKDJZANyIHfddRdeeuklzJs3D4FAAI2NjfjWt76FNWvW8HeDf8tqIN5TzJf4dShfidkmWr6iWGJvby/MZjO7FwgdIPeAaGlH+6tFX/jlqJtoTbe2tkKSJBiNRiQlJWHz5s1obGzEtddei7y8PDY8gPNuLfHESAvgSE7nNGBpIhgMBkYsrFYrNBpNRN4njUbD0S7kWqK/kzFC95XJZHC5XKzwTBtR4G+Jc+nkSIKEJGFA/SFygwKBAIxGI/cZbWwulwtKpRJKpTLC903RbJSMl06UZPSq1Wre2Aj1EIUNaUKSa4AmFbljaJGUyWTo7e3lOuj1ejQ2NiI/Px8AkJyczKe3vr4+FnqkXGOUeJROunq9nscXLfwEzZN7rbe3l3OOiW1NxhEpTxsMBq53d3c3MjMz2VCkrPUpKSlISUkBMDD+yY1AGw0tUMS1EPkHZLAajUa+N4AI3stwRYTUCWmiedXc3Ix3330XOp0O69evx549e3D//fejoqICiYmJaG5uxvHjx5GXl8e51Do7O1FVVYX3338fo0ePxpEjR3DrrbciPz+f5y+N3f7+fiQmJsJut0OlUsFgMOCJJ57Ahg0bGKb/9a9/jczMTKjVarz55ps4d+4cZs6cidmzZ7Ohvnv3blRVVUGr1eLkyZMwGAwwm82YMGECOjs70dPTg3feeQdJSUnIyspCamoqmpqasG/fPpw4cQKhUAi1tbUs61BYWIi6ujp2VYscjcE4QyOZ50BkclQSN12yZAmmT5+O6667Dmq1GqdOncJdd92FhoYG3H777Xzq/+ijjyCXy7F48WI89dRT+OlPfwqbzYby8nJotVpYLBaWc6A5k5KSggkTJiAYDKKmpgY333wzxo0bh6qqKphMJhQWFvI6QQY5ud+CwSB2794NjUYDt9uNV155BYmJiejo6IDBYEBSUhJuvfVWXkeSk5Nhs9mQmZmJ9evXw2q14i9/+Qv6+vpQWFiIJ554Aq+//jq0Wi2cTifa2tpw4MABTJ48GdXV1QiFQkhLS0Nvby8fMMxmM48TnU6HVatWISEhAc899xx+8IMfMJ+mtrYW3/72t5lDBgxwy06fPo2pU6fC5XLh5MmTuOOOO6DT6XjuVlVVISsri1X3W1paUFdXh/b2dua77d+/nzlaxCUaM2YMJk+ezO4z6iPxADKS/YnmHdFHgsEgtm3bBp1Oh4SEBGRlZWHBggXQarWoqqqCXC6H0WjkQzN5W0S3LRlIIym03hIqTgiR2+1GIBDAhg0bsHbtWvh8PowbNw4mkwnd3d2cVYD2CxEVpvf+OhlCwFdkDBE6RJ1lMpkQDodhNBrZpUSbDXBe60G0OmmgRFvBl1pEIw0AbDYb0tPTeWL84Q9/wF133YUFCxawC4N4J+TeIfSGDJuLWSxpAAWDQXbzUPvQoCK3lkKhgEKhiHDxkdtIhEvp1CvWjd6ZFgNy38jlcjaaiBAubpLkqiEeDnEJCJURiXgA2IVFBG6n04nExEQ2JMndRLwAkWAavZgQL4gMTiK9EoJkNpu5HSVJQm5ubkR6CEJldDod9zOFfJMBTvUX0R0yDsg1SM8lg1Nst3A4HIG6kZFFhlhaWhp/hwxJMojIqCOOirioicRW6j+RiEkGK8H81G4XMgbpPYjYS8gmGeZr165Fa2sr+vv7cebMGU6E63a7UVdXB61Wy+2Ym5uL5ORkdkXQ6XL//v1MgCVXbzAYxNNPP80nynA4jMzMTFitVlitViQnJ+M73/kO+vv78fLLL+PWW2/lcUjkdhojY8eOxS233ILNmzczl2358uXo7++HWq3G/v37kZGRgdTUVDidTuTl5cFsNqOurg4lJSVYtWoVzp49izfffJNP1mQY0twRjf2RFpEITH1Dbi+bzYaqqiqsXbsWLS0t+MUvfoHJkydDq9XivffeQ21tLQoLC3HHHXfA7XZj4cKFkCQJH330ESoqKvjws3//frS2tiIvLw/19fUYM2YMj3lKlGy1WlFbW4sHH3yQXbzHjx/HmjVrIgIk1Go1CgoKMGXKFLS0tGDevHl46aWX8LOf/QxPPvkkHn30UWzfvp3d2MTVs9ls6OjoQFNTE1JSUvCNb3wDiYmJeP7557FmzRro9Xo8+OCDzCPMyMhAYWEh8/M0Gg0KCgrw6aefIi0tjd0tTqeTD8ZqtZoPVjk5Odi8eTOWLl2Kzz//HAsWLEBcXBz27NmDefPmARhwt3/xxReYOnUqAoEAUlNTmX9GgSSVlZUoKSlBeno6EhMTMWnSJBgMBmzatIk5SsCA4arX61FQUIDrr78eJpOJD4PEgxPXq5HuAyKpOBwOo729HTt37sTdd98NYMD96/P52E3W0NCAhIQEnD17FtOnT4+QVokO9b8QGgntI+Ie8fbbbyMvLw9dXV0oKipCTU0NsrOzoVar0d3dDZ1Oh4MHD2LMmDEoKSmJIHWLRt7XpXxlDr1oEjU1kuivFBGW+Ph4/hx9/eUs4iZOC93OnTshk8lQV1eHpUuXwmq1YvPmzTwpiYBYUlLCcGz0u12IzgN9DwDDi+KgjCbmiW0w3HOGG4yD3Z/aXXy36GfFGuzR/UOLCUWNiQRnIl8P9f3BCInUztETnn6muop1FK8j7ZdYHBDxs/j+FzP2yH0m1kd8ptFo/JJfXXzOSNBFul/0nBpJoeg7kehL/5PBRojdgQMH8MwzzzCMbzQakZ6eDovFAqvVyoccYABVOnDgAObMmYM1a9YgFAph+/btkMlkWLBgAS/+dAolIvquXbuQm5uL1NRUbNu2Ddu2bUNiYiLOnj2LQ4cO4bPPPsOCBQswc+ZMNuIIjSOXr9/vx4QJExg1C4VCSEpK4lQrlL8tLi4OW7duRXx8PLZu3YpRo0YxB0OlUqGvr48NIHKDk4F6oQanuEGQEVFXV4drr70WbW1tyMvLAwAUFhYiOTkZqamp6OrqYiSYDi8tLS144YUXWDV+1apVmDx5MpRKJaxWK4qLi+H1enHmzBmUlpZCkiR2L916660c/dXb24vU1FSOWJKkAY2qgwcPYvHixRx5uW/fPqxduxY1NTWYNGkS2tvbkZKSwgciGtt+v5+fR8g+Ga3kEgXA0ZIOhwMOhwNr167F/fffj1tuuQWlpaVobGzESy+9hGeffRZHjx7l9qO2W7FiBR5//HH09PSgo6MDf/rTn2Cz2SBJEmpra9HR0QGdToc5c+bA6XQiOzsbhw8fZi4orWnkgiZeEh0knE4nsrKyYLfbsWzZMjidTlgsFqxYsQLt7e3YvHkzbrvtNib2k16ZGK12IYd1mqt0AK6qqsL999+P+Ph4DlKorKyESqWCyWRCbW0twuEBxX3ivpHbnMakeLgZSaHrCSHUarXw+XwoKCiIiAJ2OBw4d+4c/H4/PvvsMzgcDk4HJZNFRhp/3cjTwN/BGBI3L3HhFdn40ZtTrM3uchVyG5EBotFoOE/XtGnTUFhYCKPRCKvVivT0dBQVFaG3txe9vb2YMmUKp4Qgoi1BjUAkOXu4QhuDTBYZGhn97qLxMZK2GO6aoTbby3F/Mnai/cdiZuuLub9osA32t+HuIZ7WB3vmpY63WIaJuFCQISQa0RfzzAsxgMRCbUBkcdEwUiqVOHjwIICB/srNzYXRaER7ezssFgtmzJjBhgZxV2QyGY4ePYrS0lKUl5ejqakJW7ZsQXNzMwwGAwwGA7Zs2YLS0lJkZWVxBBAA1NbW4vDhwygsLMT8+fPR19eHqVOnor29HQUFBcjIyMA999yDzMxM7vdwOAyXy4W9e/eiqakJTU1NuO6665CWlsYpTshFR64Oet4HH3yA6667DpMmTUIoFOK0KW63G16vlxHAuLg49Pb2Mtl9pOR04Dy/jX4mtzYAzJ07F/X19SgtLQUApKSkoKSkhLmVlMyYEvomJCSwAUVRkjLZQPRZXV0drrrqKrz99tsoLy9nw9Tn86G9vR07duzAihUrsGPHDjb0FAoFdu/ezUTYRYsWYc6cObBarTCbzdi5cyf+4z/+A6mpqXjuuefw5JNPYv369Zg1axa6urq4ncREy7W1tZg8eTKef/55eDwe9PT0YMOGDVAqlWhra0NhYSHWrl0Ls9nMZPZp06ahr68PcXFxyMvLi4gIIzSexuDo0aMxZ84czJo1i9cQ8jyQ+9hisfCcGDduHPbu3cscKEIKlUol3n//faxevZp5gl1dXVCr1XA4HGhra0NjYyM6Ojpw5swZdhsSZzIhIYFddBR9RfPvQqRfaD+kMXnTTTfh888/h8/nQ2FhIeLj47F06VJ0dHTA7/dj0qRJSE5OZoOI/ne73Yzoi2j2SIqIatF6pNFoMH78eM7P6PF4MGbMGCQnJyMuLg7V1dVYtGgR5PIBIdDe3l4+eIgenQuZK3/v8pWZb7EQBNF6jfZ7iif/aOjvctdLjLqSy+UoKytDVlYWurq6kJ6eDq1Wi3nz5nGI9qhRo1BeXg673Q6FQgGNRgOtVsu6FeTuG6khNNg7jeTdo9tpsHa72DLc/UfyDOpT+p9O1hfyPoNdN5L6R9flQqQZLkd7xvou/Y6IjoPV6Ur3r/gMcqvSyT0YDKKwsBAPP/wwbrvtNmRnZyM+Ph4GgwF79uxBbW0tq5FTmK1cLsehQ4dwzTXXQKVS4ZFHHsHRo0exevVqThOzaNEi7Nmzh/liANDV1YX169dj6tSpuO222+ByuVBfX49AIACdTgeHw4Hs7Gw0NDSgp6eHES1yn8+aNYtREtqgr732Wrz44otoaWmBwWBASkoK5HI5Iwk1NTWYP38+wuEwpk+fDrVajby8POh0OigUCrS1tXFodmpqKruExTVquCKTySJc0YSyud1uaLVaNiqam5vh9Xrx8ccfY8OGDfjwww85qoz4fc3NzZg5cyb8fj/a2trw6aefwufz4dy5cwiFQjhy5Ag8Hg9qa2tRXV0Nv9+PmpoatLa2oq+vj7lyGRkZyM7ORlJSEq666irce++9mDFjBoABRO///u//8Pjjj2PGjBnIyMhAVVUVbrrpJnR2dqK6uhpjx47lTZg0ttLT03HDDTdgzpw58Pv9ePjhh7Fu3Tq0t7cjKSkJ3/nOd/DEE0/grrvuQiAQgMViQWZmJgcBHDx4kOU7li1bho0bNyI+Ph4ej4eNF5I+IW4e9b+Yg5HQmlAoBKVSCYVCgV27dsFmsyEjI4MDGtrb2zmwJCkpCTabDWlpaaxzFQwGYbVaWTnf5XKhqamJ+5/oDERWF0u09tBwhe4HgEnfzc3N8Pv9MBgM8Hg8qKurQ0pKCt59913YbDbmFZIbXqPRwGazMUJ8IYdwGqOSJHHaooSEBCQnJ8Pj8UCn07G2VSgUwvHjx5Gfn8/IFfE3yeVJ5esUSQZ8hcYQEJkFPvrfYMhQNBJyuZEh0Zqnz3RK1ul0aG1thVarxe7du9HQ0MCnIfL9i+H0MpmM+TxAZJ6godokGnIXEbNolCLW56H+XUiJtdGO5P7Dbcxi20Y/L7qM9D1G+o6xUJlYbR3rPUQf+KWMvVjIU7QuSTTH4ELa/1IKLYbRp0iKwCN+gM1mQ39/P/r6+jBq1Cjcf//9GD16NBITE5Gens4aSIcPH8a8efN489+8eTNzNvr6+mC32xEIBJCZmYlnn32WXZEpKSmYMmUKxo8fz4hAOBxGfX09Tpw4AYfDwa5qm80Gu90OYCCiLCMjAyqVisX7aIMwGo34xS9+wSlPKPIxLi4Ora2tWLduHfr6+pCYmIjk5GSOcrLZbCz0p1QqsWPHDgCISIsRq1+HKnQt8bLUajVv9ACQk5MDo9GIhQsXYs2aNZg/fz63G3HmCgoKEA6HodVqMXr0aPzgBz9AdnY2GzTz5s3DhAkT8Pjjj+PWW29FUlIS+vr6MHHiRBYqHTVqFAoLCznyMCMjAykpKdDr9bBarcjJyUFaWhoeffRR6PV6tLW1ob6+HpMmTcLhw4fx1FNPwel0orKyEhUVFfB6vexKOn78OPbt2wcAjPosWbIEJSUlaG9v54MjocTHjh3DoUOHsGLFCjz44IM4fPgwbDYbpk6dip07d3LKI1o/nE4npkyZwusuaRGJYryiEG1cXBxSUlI4XU1jYyNHHm7cuBF33nknywmoVCrmEhUUFODBBx/EggULcP3116OiogLXXXcdHn30UYwaNYr5Y1qtlvl+JBMjIvwjHRciHcHhcKC/vx+zZ8+OQD0BsJyKVqtFbW0tdu3axUEvxMElQjXNgeGKuM7Qz+JaQKmFEhISUF9fj7feegvTpk3DjTfeiI0bN8Lv9+O1116DUqnkgAYAHCX6dSpfiTEUa5MRPw910hI3jStVRMVocaMhsubTTz8Ns9mMhx56CM899xxaW1s5iqynp4dDkckqJ2Mqmg8zVIkFaV7Jd45VLmajHcn10S4/8f8rgfSNFFEcibF5ueo0WBGfMZgRPNJnXAxiRONOPGVSeD8Rprdt24YPP/wQwWAQJpOJyfoulwstLS1ITk7m+paVlWHChAmsMO/1erFw4UIAA8aJ0WhEXFwcZs2aBZVKxYEAMpkMeXl5eOeddwAMGB5qtRplZWWYNWsWJk6ciJtuugk5OTnIyspi0rxOp0NVVRU2b96M9evXY9euXTAYDEw8Jc4PIYJUd7PZzOKgFosFHo8Hn3zyCebMmcOEbooG3LZtG29y4ombTvNDFQq4IHIr6YIRL4lU1FtbW3Hq1CkcO3YMhw8fZoFDs9nMaAYFbFD0nSRJKCwsxO7du1keg7RxSDH4+uuvR1paGrq6ulgQ1e12o6Ojg1EnuVyO+vp66PV6SJKEa665BhqNBk6nE5MmTcLKlSuxfft2AODfx8fHQ61WIykpCZ2dndi9ezeampowY8YMdu+8++67mDp1Kq699lq88MIL7Grs7++Hy+VCQUEBysrKEAqFkJubC6/XizvvvBNmsxnPPPMMZLIBvTWSYmhvb0dFRQVzlMLhMAdgEIeHoo5JqBEAlixZgrS0NBiNRnbpEUFZJhvIkalQKNggqq6uxokTJ/D6669j3759OH78OLZu3Yrf/va3iI+PR01NDVpaWvj+ZNCLHNeRFsp3Rv2r1+tZtDQzMxObNm2CyWRCbm4uzp07h5tvvhlbtmxhbp1er+d8dxR1dyE6QyI3lcYlacGFw+GIPKK1tbVYvXo1Xn75ZahUKsyYMQP79u1j4VrxvSky9utUrjiOJVqe4u9EAygcDn/JcBBTJFxJMpbf7+eBI4b4W61W7N27Fz09PfjJT37CkUH33nsvqqqq8MYbb+CGG25AeXk5APBkpFPDpZRYG2T077/KEt2Hsfp0qO9G91+0MTQYQiQ+a7C/D1ZifV80Mi7GCBuqniP5Tqy+FKMuRnqqjHWfix0b9HwRMQuHw3A6nejo6MDEiROxcuVKTo1Cm8HJkyfR19cHg8EQoQtGxofP50N+fj4mTZoEANi0aRO2bNmCBx54AMCAC/mBBx6ICMkdNWoUpk2bxsaLXC7H+++/D4vFAplMxtyTUaNGYfr06QAGFvGJEydi5syZKCoqQmVlJWw2G2bOnIlTp06hsrISwWAQd999NyNwkiRxuhMSMjxy5AiLOlLalAMHDkRErlHItqjrNVwRjU1y5cjlcpZ/IHdMe3s7tFotqqurWd23pqYGVVVVaG9vZ5cVIWGkm6RSqXD77bejqqoKn376KfR6PeLi4jiVChGZc3NzcfDgQZw8eRLAgLGZlpaGTZs2wWKxwGQyITMzkxW3yVgKhUJYv349cnJyMG/ePLzyyitoaWnBDTfcwNpjpaWl2LBhA0wmE6qrq3Hs2DGcPXsW119/PUpKShAKhXDbbbfh2Wefxdy5czF9+nTk5uZCqVRySLvH42H9oz179qC9vR379+/HAw88wMjLrl27cN999zH6IHKx6Oe+vj6W9Ni+fTt6enoYvaqrq8PPf/5z2Gw27Ny5Ex9//DGSkpJw8OBB/PjHP0ZGRgaqq6vhdDrZwA8EAlCpVEhOTkZaWhr6+vpYkT0nJ4eJz9SvNH9GeqAhtJIO5CR+m5ycjDNnzuDRRx9Fbm4u1Go1nn32Wfznf/4nxo4di61bt6KhoQHFxcWQJIlTSF1MFJcY7UiILrn/JkyYAJfLhaKiIowePRoymQwZGRk4ePAgFi5ciI8++ojlR0RBXuLmXe7D7pUsVzw3WayNVERPyM0UbQxRw4qLtWh1X+ziL4a6imQvkewcDg9IyVdXV+Paa69l4TmPx8MchTNnzkCv18NkMrHas7iR0TuKBNloKJLaghYd8R0J+hwsGupylSt571jPEtvn72XciSWWgfSPUEdyX11OdCrW+IsuYkoZSZLQ29sLvV7PCzUtli0tLfB6vRgzZgzi4uKY+0HGDaWUyM/PR0tLC7Kzs3Hu3DkUFhZyuHQoFILL5UJycjLrnFA9HQ4HamtrMXXqVG4D0sdSq9WQy+WMyPb09CAxMRFKpZK1t+j+1dXVUKvVyMrKgsFgYN5JcnIyenp6EAwGcerUKRQVFSEjI4PfHQBOnDjBqXByc3Mj9NLE+TmS9hVFM2mjSUhIwKFDhzBx4kT09vay0CqhJySBoVarodfrmWt34MABTJo0iVEQWsf279+P0tJS7jtRjLSyshJjxozhDZOEPIlsS9pdlMKDUuKYTCbo9XokJiayC8fpdGLUqFERayYZLGfPnkVzczOuueYaJCYmMqcsHA6js7MTMpkM6enpCIVCqKurw5gxY1gzh0R2yc1VX1+PsrIyOBwO3vBJwZrGC9WB8uCRkUtoBqX9EPcXiqCjceJ2u1krqaGhgdudeDS9vb3sDiOl+6SkJBgMBu5/QniICE1jgsYMkbtjcQPpXQBwm5NBIiKbO3bswOLFixlhJKOexoW4ZkQTl4can1RP2n8o5ZRMNhBRXVhYyG5jr9fLOfPy8vI4kpMiyWieimk5Yu1p/4i5yb6SRK1ApNIlLQZiB9JiSzAuGR2SJHHqAvouCbJdzEYxmDFEdRQHDaWmCIVCTHgk7Q6KChFRj6HqM9hgFNNhUGgmMHhEgvjedA0lrow+qYoLMH1PnGDiu0c/jwYyTWbxBC9+lya3eAIWhRPFCSCifWQAip/F78RS747FZYp+Jl1H14j3FvU/op8j6hwRDK9QKCL4TtEboBgqLSqZi0Z89IIY/b5UxKSa0feg02f0IhBdH3FuiIa42K6DLYbiPcVCbhTxQCLehxBRajfRXUyuKSKl6vV69Pb2wmQysUEkapCJY4CeR2uFJJ0neNO7ijpRImlVdN3SmIn+u7hIU2g/RRrZ7XbeRMk4jPUvemwO177R/R4LFY2+bzSKSu1BCLTImSG3HRk69D60jpIrRxzTIiogKuHTZ+of6g9yNZJriNpHjIIU25tkDKhetJHT52gklMjm5JIUuS/RbU/InihFEgqdT1hKci1iKicAEc/3+XycFicYDDL5moxucrXSvKXIYWp/MlrFCGBxnIlpiQYzhsQitu9IPCLivBlsbFKdhjLWxTVaHBPUZ2LgibgW+P3+iPcVuY/0zK+LMfSV0b1pgaaGooX6gw8+wJEjRzB27FhOSIvog3UAACAASURBVJicnIz4+Hi0t7fjiy++wG9+8xse8JdiCA1XoomR9JksfvGEQfW5VGRFHHShUCginQBlDBdPDqSwSgOXoiEoxQltXqT8nJKSApfLxaHFAJiUSJEDdBIST9RULzL+ooUzPR4Pn0wphJcMRwARGxzVnXKmKRQKzidG3xONEXJNUK4mcUEWP9OCERc3kLBWq9VyKG5CQgK7CWjTIWPD7/fDZrMhNTU14pQpuvQUCgWrbQPnjUNqI8rKLUaCUDQhnYgpFDcuLo7fkwyWcDjMBFqLxcIq1HSqIqRFHAM0JslIB8D1oDQsNDcuVySHmNxXLPSZ2k08WdLfReOedGY0Gg1kMhknVBWvjTaIRYQqug7RStDi36I3TLp/rPvIZDLWvCLDik7FwJcjQi9mnkcb5bHqOZL702YjbpTiJhwdIi0mNaYNHPiytMNg6574HPF/8V1oTkXXW2xvMTWMuB7ECruOrmO0qnF0oXVZ/H70+0Q/R0yhIYbni9fT70WpFBqP4r1JJf5C+nGoIs6FkdJDosfzhZTocUl7Go0ZsU6x5hvNf7F/v67lihOoiegWLaooSRITvsaPH4+VK1di9erV+N73voe7774bS5cuxfe//324XC6YzWZ4vV7Ozkv8ncttIUZ3ptj50TloRooIjaTQximXy5Geno7GxkbIZDKsW7eOjR25XA6NRoPjx4/Dbrcz14k0NcjY3LVrF9LS0tiHD5xHRIh7QS6FtrY2lqYnC52udblcnISWTk3AQH/a7XYmTk6ZMgUGgwHvv/8+PvnkE8hkMqxcuZLTY9Dm953vfAculwsKhQJvvvkma84sW7YMNpsNa9euhVw+oHR95MgRdoX09/fz6UPcDCiSpLW1FW+88QauvvpqfhaRJDs6OrBkyRKWtqdF5le/+hVHalRXV7NwGn2vvLwc27dvZyTwpptuYuSttraW9WboBErGYkdHB+TyAd0NhUIBo9GI6upqxMfHw2w2sxtHJpNh48aN0Gg0eOWVV3D69Gl8+umnSExMxKuvvgqr1YqEhAQWqyPjlU6oADjBJhFpKSpJHIuXg8A41AIXfSIcah7Q/CHjKlrMcjDkRVyIY2244j0Gu264d6GFnwzNWIjg5VroY73fhdyfDMzoDT/W+0UHhYhlMMMw1sYai/Mn/i1WvcXNPHpjp71ArItYn2gDbTgDMdbvhnovcWMX/xfH5GBGWPS9LiRyLFaJhQxGGx5DFRGtvVyGyFBjazADfqgx9nUpV9wYIsuZ4L/+/n7ecBUKBYLBIE6cOIENGzbg+eefx7PPPotnn30WmzZtwh/+8Af4/X50d3dDo9Ew2Yzg+MtthUZ3Hn2O5u4QjAlcuiFEG5l4MsnPz4fL5cLLL7+M66+/Hnv27EEoFMIbb7yBn/zkJ+w6CYfPJ0El5c/rrrsO69atQ35+Pqc4oVBUyh/V3t4Ov9+PrKysCCNHTIQrl8t54xJPKiqVivN3ffe738Vjjz3GPvXq6mpIkoR3330XS5YsQW1tLbxeL44dOwa3241169bB7XZj1apVOHr0KNasWYPNmzdDrVbjmWeewYoVK/DZZ5+hoqICvb296OjogEajYajbbrfD4/Fw4takpCRkZ2fj9ttvx7PPPouVK1cyqvTXv/4VLS0t+OCDD7Bw4UIcP34ckiShvr4ex44dww9+8AMEg0Hk5+fjs88+w4svvojOzk5IkoRbbrkFt9xyC/74xz8iLi4Omzdvxr/8y7/g4MGDyM/P5/YS9UYkSUJmZia7UwklmzJlCjo7O+F2u1FbW4tQKITu7m44nU4EAgGsXLkSZWVlmDlzJv7nf/4HPp8PBoOBDQxClGixsdlsLPJG/9xuN+RyOSdSJY6ByF+4lPE52D/x79HXA+cRkWidqVhaYkM9V/wdIY4jXWiHqr9YN3Gux3qvSy2DbSIjeUZ0XWJtOhernTXS60dyr8Had7CxEv0+F9OnVETUWrxuqOdHu47o5+jfR99nqHa5HGPm742uDNdfg10Xq22/TuWKu8nIcKCTAEU3kGvFbDajoqICixcv5sYjV8THH3+M119/ncl1tBnTQCWXxOUo0Z33VVm1MpmMDRJJkvjdKXJFo9Gw66mhoQFZWVkAzuf+EiXv6fr4+HhGYWQyGaMgJEmfmZkJ4Hyi3ObmZmRlZTGxkKIDyM0kcowIobDb7bBYLGxALVmyBEuWLGGfPbm7ZLKBkOmnn34aycnJuO+++7Bw4UJ0d3fDaDSyoUxjRK1Ww+Vy8d8otJOeQ1niJUlieYO4uDioVCrOYk8CZRUVFexadTqdAAZUfh977DEsXrwY9913H2bPno3Tp0+jtraW+RVr165FamoqNm7ciAcffJA5WSdOnMDkyZO5DSRJYs4M5Y0jhdpgMAiLxYL09HR2UVKW+rfffhsPPfQQh48TN6a3txcGgwHhcBgOh4O1byiPm91uZ1eoQqHgJLyUakKtVke4Ny/H3BhuQYueN7Gup4NE9P+DXX8hyM5wi+5I6k91BCJDjcW/j/R+F1OGaouhNhjxc3TbDPW3wVCEWMZarDJcfw9338HqKBoiF3q/WEhKrAPrSOo+HBok/n4whG2k5e9tMAxliNJcHe67gxn6g933H7VccWSIIF2KRPH7/cy/0Gg06OrqQk9PD7Zt24bf/e53WL9+PV555RW89NJLOHDgALq6uhi6VqlUvOnLZLLLaghFl8sB+430euKQkD5GQkICTp8+DWDAHTJ37lwkJCRAqVTiqaeeYmSmpaUFDz/8MIqKivDzn/+cOS3hcJj1Jx555BFotVqkpqZi3759OHbsGKM83d3d2Lp1K8rKynD06FHW8yBCIcHV4oTweDzMyXnqqaewfPlyfPe738WWLVsADLjZPB4PsrOzeWHT6XTQ6XT49re/zSkPbDYbfvOb37B4WVZWFt577z1IkgSNRvMlzRvgfKJa6h+qXzgchsViQVVVFRQKBa699lq+xmKxoKenB7m5uXC73VAoFCgvL8fUqVNZ4Zey2UuSxPUpLS3Fjh070N3djaSkJKSkpHCmezIKKQqSVGMTExPZFUkJSUOhEBwOB3w+H0wmE5KSkmAymeB2u3Hw4EHExcVh06ZNiI+PR0ZGBmpra3HdddchJSUFx48fR2JiIvbs2QOdToeMjAxs2bIFnZ2dKCoqgtFoxNtvv41f//rXnCaC5hnxsK50GW4DH2wOXY6To3iviy3RdRjMJXSpboihUJGh7j2S58cyhMT/L7WM1DgY7rvDjRX6fCH1Hu7aizVSRlpiGZojrVt0iYWujPQ7lxvFBIbPe/n/tXLF31YMoSdlWZlMxkYR5UCZN28eHn74YaxevRr3338/Vq9ejccffxzZ2dkRIlKiLsOFZpC+2DLYgjkSCHG4QmgQEfba29sBAKNHjwYwICq3adMmTJ8+HcXFxdDpdBzhsHnzZtxxxx2oqalBbW0tPvnkEyQmJsJqtbLx+MILL6C9vR0vvfQSTp06hfLycpw4cQK33norUlNToVKpsHHjRkyZMoVdT9FEZ+A8CZKIr3K5HOPGjYPdbsf48eNx22234cUXX2Sdkp6eHsTHx7MmR39/P+rq6ljDqbS0lDNoOxwONDQ0YPny5XxtfHw82traIrLaU9gskbaJZxUfH4/k5GTO1v3ee++x5k1ycjLMZjOsViu7rghJysrKQm9vL9RqNSNqvb29kMvlnL6ASNHnzp2LSP8AROa1o5BlQnNCoRAbKITYdHd3w2q1Mrl17Nix+OEPf4iCggK4XC5u523btuG1117DT3/6U8jlcjz++OPYv38/Nm/ejP/6r/9Cfn4+fvvb3yIYDGLevHn43ve+h46ODh5PIgfmSpTBFmDxd8O5bmKdHAfbDK7Egi/WI1Zdvw4n2mg322B9Mtznof4NV0byffFnEQEa6r0Gu/dgdYhVn+jfDfY5eixG132w973S5UKecTkNvcth9H9VbXQ5yxV3k8WCm8Uoo+bmZlYwJZ6KVqtFX18fHA4H7HY7CgoKsGrVKt6wgCub9yQa+hzu/8G+P5JCLiDiUWVmZrK7qru7m0nQzz33HNatW4fdu3fD5/PB4/GgpaUF69atgyRJMBqNmD9/PhOBT5w4gbKyMpw5cwb79u3Dww8/jKeffhpyuRwlJSUoLi7G9u3b4XQ6cc899zAnx2AwoLu7G2lpaWxQ0fuQ28xqtUKv13O977zzThQXF+Mb3/gGbr75ZtaNCYfDrM/i8/lw4MABPPbYYzAYDPj00085tDIUCsFsNsPlcrGMgsfjQVZWFiMIHo+H3WbkQiOXa39/PzQaDTIyMuB2u1FeXs59QxGK6enpCIcH8hadO3cOH3/8Mb75zW/CaDRCqVTi9OnT8Hq9XI/u7m5MmzYNSqUScXFxGD9+PPr6+tjIkMvlXCciO0vSed0PMTzV4XBAq9Wiu7sbBQUFWLBgARtO1M8TJkyA3W7HqFGjoFQqMWPGDNxzzz2orKzEF198gaVLl7J2T0tLC0pKShAXF8fJgdPT0yFJ58OHo0PrL2e5EPeC+LNooF0OV8Ll2gDI2AYieSSX6/6XsimI9aANZrjD2IW4DS/kHYdy011MuRRXXfTfY7mrRnqPWNcN9q6DXRPLuBrJc4dqw0txQV5oiTYWB3MBxvrOUOjb18kguuLIUHQj9/X1QalUIikpCT09Peju7sbtt9+ORx99FHfffTf6+/uxePFizJ07F4899hh+9KMfYfXq1TAYDMxHiXXvSyk0yEVyZqzToohERUfqRF9/IQsFaVBE53VJSUlBU1MTsrKyUFZWhsWLF2PNmjWshZGdnY3169cjFAqhsbER69atAzAQsVNSUoLOzk6MHTsWEyZMwKZNmzhaJi4uDkuXLsW9996LoqIi1vUwGAzo7OzEvn37UFdXx9wO4gARv4XURm+++Wbs27ePcziZzWY23sLhMEwmE9rb21FfX48nn3wS06dPx7Rp0yCTDaQ6ETU6JEliETPiLDmdTvz+97/H1q1bGamiVAliRJ1SqYTL5YLT6WSEjdxser0eGo0GdXV1UCgUOHnyJH74wx9iwYIFnHU5HA4jPz8fCoUCHo8Hr732Gu677z6sW7cOKpUKcXFxaGxsZCI3Rdtt2bIFW7ZsYTcuSQEQ2Z/Gg8Fg4NB3encaYyQWR3Wtr69HKBTCyZMn8cADD2DcuHGYMWMGduzYwcRos9nMRm+0CCCNITE0drixJ5PJIoICgC+nmhBPyvQMQn2jy2An6+j5ILo9CekTDRNxQRbnnvh8KuLci7VGkNEd691i6WaJRdS6iYVcDVWiN9HBvjMYiib2KXBeWgGIXLfEz/SMaPRczJVIvxd/J76nWJ/o9qb2o3cSOY/i/2I9o9dGcYzQdZIkfUlXSPx7dBGDP2gM0z3FdTz6uWIbxRqntN6JRRy70eOTDvc0fi8W0RnK5XYliyRJETIxFxLJ91XV8SspXq9XutR/TzzxhHTVVVdJ4XBYkiRJCofDEgCJit/v559DoZDU398vud1u6cyZM9KWLVskl8sl2Ww26X//938lj8cjeb1eqaamRvrd737H3w0EAlIwGOT7iD9fSJHJZPxd+t/v90uBQICv8fl8/B5Wq5Wv8fl8ksvl4uvC4TDfIxwO8/vTe4pFbJvo9gkGgxHvSWX58uWS2WyWZDKZ9Je//EVyu91SeXm5pFAopA8//FDq6OiQ1q5dKwGQkpKSpE2bNkkff/yxBEAymUxSe3u7NGrUKGnevHnSd7/7XWnJkiXSmTNn+P533nkntzfVb9++fdL8+fOlX/3qV5LT6ZS8Xu+X3sHn80kWi0U6fPiw9N///d+SXC6XFAqF9Nlnn0nhcFi66667JABSXFycpFKpJKVSKT3yyCOS3++XXC6XtG/fPgmAlJiYKN19992S0+mUHnjgAf7O3r17JUmSpJ6eHmnp0qVSWVkZtym1f39/P7fla6+9JqWkpEgAJKVSKbW2tnKdFy1aJAGQDAYDt9OPfvQj7vP169dL6enpEgApISFBAiAtX75c2rJliyRJktTc3CzdddddkkqlkuLj46V3331XkiRJ8nq90j333COVl5dLTqdTkiRJstvtkiRJksfjkfr7+yVJkqQ9e/ZIKpVKAiABkCorK/n7GzdulDQajaRUKqWDBw9KkiRJd911l6TRaKSHH35YOn36tCRJkrRx40YpKSlJAiCtXLlS8vv9/D7f//73I8YsjSFxHA03/mgMhsNhKRAI8Bz1er2Sz+fjdwkGg5LH4+H70DNDoZDkdDolt9sdcb/oEgqFpFAoJIXDYSkUCnEdxXkTCAQku90uBYNBrofH45F8Pp/k9/ulYDAoNTQ0SJIkSS6XS/L7/VI4HOb5SfOOxi2N4eg573a7+fl9fX0RdXQ6nRH1d7lcktvtjmhjeoeRti/9ntqA2iEYDHL70t+pvjQ3xXrTeuTxePj9JUmSHA4Ht7/L5YqoG/UZtUsgEJA8Hg9fQ+OW3p/GT6z1LBAISH6/n8c4PZ/WEKon1Zv6TdwDxDYR11qxvj6fT/L5fDwmJUmS2traJEmSeBxQvajNxHHldDr5OofDwc9wu90R36U6eDweKRgMcn3oO3Rvh8Mh9ff3f2kcieOY6kttJbZHMBiUZDLZl9rgqypDjU/6ndgHV+K5knR+HPn9fikuLm7Ez/3Zz34mjRs3TvL5fJdsrwz274orUBOngsLT+/r6YDQa0dbWhi+++ALz58/Hvn378Otf/xpz587F6dOnMXPmTBads9vtuPvuu2E2mxmlEMPQL7QQmTuWArUknReGJISChNjE6BwiCZNlLBKNo0XaxHuLpwYRdaFoLQAsRU8RQiRlD4CvoyglANxO0agWRSOJdSckhjIdf/7551i2bBmfrIgY/P777+Oqq65CSUkJ151OmWI4N0nYe71eRkQo8orelVATGhP0vpQWISEhgQnhopggvUt9fT0aGxuxYMECflfSPQqHwxxtR6RhUjomJMbj8bCEgySdV44VpQQoHQBxpUhKgNrNarVCJpOxKjHxmg4cOIBAIIAFCxZwnalPSPcnLi6OhTSjxwOdbCn/UVdXFyfVTElJiUDyenp6mFwfCARgsViQnZ0Nt9sdkYCToi1HOv6oEP+KBChJCZg0rpqbm5Gbm8t9SvoqXV1dLNlA/UfXRLvp6OQuIhhyuZzbKxAIcOJSsY/oedHzkaIl6ff0PbfbzUKKNN8pZQO5FqndHQ4HzGYzp6CgfqY5EfxbctThylDtS3OS+oXGCbUZvSclQKVcb3Q98fbi4+NZ98vn80Gr1Ub0P12rVqsZRRSFBemdAUTM96EiEKneNG/9fj/z6AjVDQaDHAUrqkaTJhL1PXHsgPMis2IwAr2vqHhPLnbiDIrrDc1niqxUKpUsdWE0GiPqT+KlVCiDgCRJESKu4XCY3e5EHSDhVXpnqoMkSYwG07NEgVjxvUeqQH2lynDjk8rlRnrE51L70pz8/50CNbkhqPF1Oh0kSUJ2djZSUlIQCARwzTXXQK1Wo7i4mIX3gIGBVFtbC7PZzCHMNFlpgbmcJFFRtt7n80XAtA6HAyaTicnfcXFxnE06VkeKxs1QhZIUEjcnEAhAp9PB4/GwMSOTyXijCgQCnNsnWkODNn6FQgGz2Yzu7m6kpqaySCVN5Pz8fEyePBlvvvkm+vr6oFarmSwdDAaRmpoKs9nMBgoZeSQ/HwgEoFar4XA42EBQqVRMUqZFkyKtqJ+am5uRmpqK/v5+JCUlcc4rcZMKhQaSfIrum7Fjx7IStiRJvAnS2KIIuvj4eOj1elgsFl7AkpKSWHIfOK+CLbpKyMASFzan08k6P0ajkTcgpVLJxlNOTg5ycnIiFuLExETodDqEQiE2mKm/xE3D7XbDZDJFQOwmkwlerxdpaWmQJAl2ux3hcBhGozEie7fT6UR2djb3g8fj4Z9FA19ULh+siBu1qCdFmxWN7ZSUFFRXV6OtrQ2LFy/mqENK1Erzh+Z6tFI8jVMyhOg5wHmVXzGvGM17MhKImH/69GlkZ2fzd2hTJGMOAJPiU1JSuN3JrQiA5xuNl4aGBhQUFHDWdgAc3Ul5mmicEVcNiMxnOJI2HmytoqhDu92OYDCIvLw8NnJI4BM4n2qisrISJSUl7I7dsWMHFi5cCKvVyrpcoks3HA7z2tHT0wOLxYKKigr+O40fvV7P7krxAEtrIgD+PRlsNMYcDgfPmeTkZHa70KHJ7XbzfKdC454OKPTsQCDACXTpd1qtljOpk6FCY9vn80Gv13O/UrokajuqA0WGWiwWNDY2Yu7cuQiHw7DZbAAG3NnUTtS3JPjb1dUFn8/HB0TRyBQPefRe/yxfv/KVEKjJ8qfPtJDSZkPidDSILBYLT6hRo0axnowYYk2L1aUWWvBpA5AkCe+88w5vfB9++CEeeOABbN68GSaTiU9mMpkM11xzDbKysiLQBIVC8SWF1eGKSqXiySSScQHwu9OpmRIrEpqQkJCA7u5u6PV65pCQCCAZHpQGQqFQwG63c2JLKoR0KRQKaDQajB07lrk/Xq+XjQUiVIuLEgA2Akjc0efz8aJGRkZiYiKTqYn4HB8fzwZVMBhkojHxkoLBIDIyMvj7xJ+gviIjjwyCnp4e1vUBBja9xMRETk1C2aXDf0tFIkkS9yXVlQjcWq02IpcYnWbsdjufMCmBJZ2ASe+JkEJKbEhtTCdnChSg+3q9XshkA2khEhIS0N/fj/7+fphMJjYOExMTGQ2hQwQR2UWNJRFBGc4QAr7s96cNWzS0qezduxd1dXVYsmQJlEolo7xErBfzkpGhIs4D0RigZ1JeMEka0I167rnnMG3aNJw8eRIPPfQQp5k5evQoRo8ejba2Nhw9epQRTXFMqtVquN1uBAIB7Nu3D8uWLUMoFIJSqcTZs2cxatQoSJLE/WexWKBSqbB9+3asXLmSx+LWrVthNptRU1MDmUyGq6++GuPHj2djispI15/odhQNUOovqrPZbEZWVhZv+GTsEbcnMTERO3fuRE5ODmw2G4xGIyorK2EwGNDQ0IA777yTDXdCboCBQwEFp9TU1KCurg4GgwEpKSlITExkHqKYiiJaXVqSzoteUj87nU7odDqYzWa8+OKLKCoqigggsNvtMJlMaGtrQ3l5OYqLiyMQEjGnH62fO3bswLx581BdXY3i4mJoNJqIRKAA+B1VKhUbW+IhDBgwMs+ePYs//OEP+PnPf47U1FQAQFtbGz766CNMmTKF5w+9Z1JSEh5//HHce++9GDduHMtxSJKExsZGZGdn8/ouok0iEkrz8EohGP8sV6ZccWNIdAMRXCgmXdXpdPB6vQxXe71ejkai0yJNPofDgcTERHbPjPRkNlShxVpECk6ePImVK1eipKQEb775JjIzM6HX6/HII49AkgYidqxWK6MiIiQqRnqMBLmKhi8pCos2eEJXZDIZiySSC89ms0Gv18NoNPICIwpR0juRu4BOUMD5/GS0+IlQLy06RGQGwEl0JUninGJEOBYJhR6Ph0PHKayc+pIWLDFjNp3ikpKSIkLnCS3S6XTsXpXJZDAajVxXMR9aUlISp67Q6/VwOBxs9JDrg/qa7h0Xdz7LNC2gohuI3rGvrw8Gg4E3Q9LyIfSpv7+fn0WfCQIOh8Osmk0uJ7vdzm4cAEwWJzcZjXFRTZrqRfMhISGBF/e+vj7OY6bRaBjJuBDUVESHaNOjzZA26tGjR6O0tBQnT55EZmYmK2XTRkbPE/PZRSOndG/xAEJGbk9PD5xOJ+RyObq6ulBXV4fTp09j0aJF2LhxI5YvX87jj0jzkiRh165djB4lJiYiEAhgy5YtcDqdSE5Ohk6nQ2trK2dgdzqdsFqtOHbsGJqbm1m+oqGhAXPnzsW7776L119/HQsWLGCEBQAbwuQiHCkCEE2+pTagtYRQL7VajT/+8Y/o7OyE3+9HS0sLioqKMHv2bD5I9Pf3Iz09ndPZrF+/HsuXL8fEiRPxl7/8BUuWLOE5Rs/94IMP2FBUKBQ4c+YMQqEQ9Ho9uru7cfjwYXzzm99Efn4+S0SIRi1w3t1DqBEhOnq9nlGfzs5O3H333dizZw9kMhkbMjKZDI2NjZzLEIg0jMXnbdy4EX6/H263Gxs3bsSvfvUrxMfHY9++fVi+fDnPdYvFgjNnzqC8vJxRYY1GgxdeeAF33HEHo68ZGRkwGo1QKBQ4fvw4Pv74Y9xxxx0YP348NBoNjhw5gry8PJhMJnR1dSE5ORkZGRlQKBScDicUCsFqtcLpdPLBIzoxs9jP/0SGvp7lihtDhGQQ7C6Xy9Ha2oq0tDROeCmXy5GamsqnH7KyKRkonUbIfSZC8ZdaaCMW72UwGJCXl8fIhSRJsNlssFqtcDgckMvlOHz4MG6++WbOGi0u8uK/4YoYySOiXeG/hYH7fD709vYiLS0tAgrW6XTo6+tjbozIUyFuDSFwACLyjJEiMnEsgPM+fEI2gPNJ+IDziTZFXorf7+ffOxwOKJVKqFQq1tkhVJDeiU6qXq+XkSrRmCUER6VSscsHALuQAEQYEpRoViaTMceKIHwaK5IkweVysQuOor5oUacTNLUPGbGEWITDYaSmprIrLpoLFfqbnlAgEGAjSHTlhkIhRrvo1CqevonjlJCQgLS0tIjksDTGKeKM2poEM1NTU/l60V1KBsxIRElpLtGco3FI7djd3Y2GhgbI5XJUVFRAq9Xi008/xeHDh3HDDTcgPT2dxxi1mYhIDcZfonrStcFgEGfOnMFVV13FbofGxkbOhZeWloa8vDx89NFHHFFI47C3txfjx49nDbOkpCTk5+cjKysLoVAIb731FpqamlBUVISysjKo1WpotVqYzWa8++67uPXWW7FhwwZcf/31uPrqq/GnP/2J88D5fD44HA6kpKSwC4rabbD3iy5i1JGICFEhhMfv9+Pf//3fMXbsWOa+kPaXy+WCx+PBJ598gsrKSjQ3nMzV1gAAIABJREFUNyM7OxudnZ3weDzYvn075+lTKBRITU3F9ddfz2idTqdDcXExjEYjysrK4Ha7IUkSxo8fj5KSEowbNw4ej4fHl8j7FOsrGrjkPpPJZHj77beRnZ3NUg8+nw+ZmZmMmNJBFsCXEEPiTBE6+uqrryIvLw+HDh3Cnj17MGHCBCxYsAB1dXUoKiqC2+2G1+tFWVkZtm3bhvfeew/PPPMMTp06hQULFiA5ORnz5s0DAJw9exYZGRkIBoPIycmBw+GAx+NhyZFdu3Zh9OjRuPHGG5mnBwAmkwmBQADbtm3DggULkJ6eju7ubqYyqNVqNrzFeTYYbeKf5R+/fCVZ68mgIQOBcmIR9EkLC/n1aVMGzkPMlIEdQMSicqklKSmJDQQiY1qtVrz44os4evQozGYzcxn27t3LPKH33nsP8+fP59O+SEy7kEKGongaF33narUaaWlpABChDi2TyTgfGW0AtLkQiVJ0Y1G7El+G2lxEAIhvRN8RXZxkNGg0GjbA6B5Wq5VRAuJnRHM6qK2BgfFAhhlB6XSCpHQWRI70er2MKBJiRuOI+FVUX5VKBYVCweiaSEQlJfTQ38K5ExISIlJYiOOJCN7UN9FJbOkZ1O90wqd+i4+PZ4KmaHiRsCIZrZIksYuIuDFms5l1pLRaLZNmyWgnMrbBYGB0KhAIMFoocjpGgg7F0v0RCekNDQ2ora3FrFmz0NvbC7fbjYKCAnz++ef47W9/i/LycpSXlyMnJycCiaQ+iUaHoucujQ2Xy4VAIICZM2eiq6sLAJCVlYWMjAy0traip6cHbrcbKSkp/F2fzwev1wu73Y76+npGU6nN6uvrGVWsqKjA5MmT2YVLhqnf78fJkyeRmJiIoqIiVFVVobu7G+3t7QgGg3C73QiFQqwaTrIIF4MMRbuGgIFDxPvvv4/8/Hx0dXWhoaEB586dg1wuR29vL+bNm4e0tDRoNBqo1WqsXLkSFosFixcvhsvlwoYNG7Bs2TLk5eVh+fLlePDBB9Ha2oqMjAyeN2Q8FBQUwO12syYXjemJEyd+iY8ZbRyLvBhK9UPoslqtxv79+3HHHXfA6XSitbUVHo8He/bsgdfrhVqtRmNjI68tImmbSPr0+xtvvBGTJk1CdnY2XnjhBZSWlvKzaf6Rq9PtdsNoNCIzMxNJSUm46qqrsGLFCqSnp8Nms+Hs2bPo7OzEp59+iv7+fhQUFCA5ORnd3d04duwYbr75ZkyZMoVdyj6fD++88w5Onz6NvXv3wmazobGxEdOmTeOx1t7ezjxLcmmLau904Kd2+2f5+pSvxBgCIsWxZLKBCCxi/APnycu0sJN7gzZhIhMDl18mnBYN0qwpLi7GpEmTIJPJ8K1vfYtzSN14442cKf7FF19kMji9FxkPVMeRGGxkCInvRYsDuaEIIaCNU4SuRZcD3Ye4JmRgAed98mL7AwObEEH/xDUisrRIoBWjvAgxAQZcQnq9no0TSZIiriUEiAwqIkBTe4VCA/m8yPgSuQBkwFD7ij/Ts6gdRMI1GTPk5qP60mZNCzFFDdF3Rf0U0W1GEXT0mWB5cu9Q29LmQUanqAkDnDeCRF0Wug8ANl6J20RGCXA+kjA1NZX7SDQ+gfP56ujzSOeJSP4krpxcLsf27dsRFxeH0tJS1NbWRrgzpkyZgrFjx2Lv3r14++238a//+q9fcs+Jm77ohiMDW3R1k1bVwYMHWZepqamJEw0nJyczkmi32yFJEnOsVq1axW7U+Ph4nDlzBk6nE1OmTEEoFMLEiRO5X6lt4+Pj8f7770OpVOKtt97CnDlzsGfPHtayqqmpgcPhQF9fH3Q6HaZMmcI6UdTuI0WmCQmRyweEOtVqNc8FQirMZjNuuukm+Hw+ZGRkoKmpCc3NzUwfIDI3Rd1t3boVs2bNgtFoxGeffYb29nao1Wo899xz6OjowJo1a1BUVAS5XI7s7Gz09fXxOkbzheYgEfspMpPqKvY39SdFWhFpHQB2796NSZMmoaenB+Xl5dBqtTCZTCgsLGREc+fOnTzOac2LRsiIP0epfEaPHs2ud0J2iQpAWnUWiwV1dXWora2FUqnE+vXr8eMf/xgmk4kFVcvKyrB8+XLU1NRgy5YtmDRpEq6++mqMHTsW3d3d6OjoYK7gwoULGYnPz8+HzWaDTDaQPujYsWOwWq2MXo8aNYrnO7nTouffPw2ir0/5yoyhoUo0UQ84bzzRxLyS0CNNyEAgAJlMxie0+vp6/P73v8dNN93EXB1xUxY3T0IbLvcEIOg/ll+afh+r7cRFTPxedFEqlRFuMfHUNpLNlN4Z+LLQHxlxVFcyguh5ItGc+ll0qdE9Y53CCZERvyu+Z0JCQoQgodge4v2iOWdDjbNYxq1ozMb6bjSRPppUKfLFxO/HQmxifY7u/wudJ7Sp09gnrpNcLseCBQvg8XgYwRKJ+7SRT5kyBcXFxQAQkSuONtr29nZODEwRWeTuowMQcYyIQ0guHLlcjs7OTixevBi1tbWw2Wzwer3QarURc49ENU+cOIE1a9bg1KlT6O/vR1ZWFkeAKRQKdmMSUVqtViM7Oxvbtm0DMOCumj17Ngu/vvfeeygtLUVFRQU/S4ySjHb3DFbooEEcOq/XC6/XC4PBwAhlcXExB4l0dXVhzJgx+OCDD2AwGLiN4uPj8Ytf/AK7d+/Gk08+iQkTJmDPnj2YOnUqxo4dixUrVuC+++5jtJoMZXKzRvN1qI3FSDsyhsngJ1e6GOBBfUmIdElJCVwuF7vyKHggPT2dx5TRaOQDjEg2Fg8hIipOBj+5/MWoQKVSyUipXq/Hq6++ij//+c/MuUpPT4fL5UJxcTHa29thsVhw+vRp1NTUYP78+SgqKsKhQ4d4vTObzRy0Q7ym/Pz8iANhUlISpk2bhmuvvTZC2JXc3lT/f5Kmv77l72YMiZsAfY5ViKwY6/uXq5Bvnk5JMpmMozpWrFiBxMREHDp0CC+//DK8Xi9SU1N5AxZPV2RIiAjMpZZYi+1IN7/hnk8Ljnh99POGu4d4/XD9NJKNQ1y0gcENMjJoBnNZRL/LYG6NC+mjwa4djBcz0ucNdd/h6nepKCltdGRUkcHg9XpRWVmJEydO8Ca4d+9eaLVapKSkwGQyITc3F3v27MHVV1+NOXPmcDJauVzOm0tmZiaHLxsMBjaERDkJWgcIyTOZTMjMzMTYsWNx6tQpnD17lsnl9fX16Ovri0iOGwgE4HQ6YTAY0Nvbi/7+fjQ1NeH5559Hd3c3Jk2axNFnCQkJjDxpNBo0Nzfj6quvRnJyMgoKCpCWloaZM2eyCrzf74dWq2XXsIgYjnTsiC4ouk9SUhKam5sRCASwd+9e3HjjjTh37hza2towffp0HD16FGfOnGGSPxn0c+bMgdFoRH5+Pnp6eth11NrayoaU2+1GTk4OVCoVG0N0mAMiD1SiBAgZR36/P8JIJUSLDk601pG+j16vZ60pMvba29uRkZEBjUaD1tZW2Gw2jkoV9dpENzZwPjFztMxJKBRig5zcnGTA//KXv8S//du/scGpUCg4QjYuLg5paWmYMGECRo0ahT/+8Y/o7e1FY2MjKisr0dTUhCVLlsBgMLCMBnGnVCoVB2MQGhYXF8fcODoIiWvQpRxM/ln+vuUrN4ZinfAHGzRfFRmNfL40wUOhEGw2G1JTU5GcnIyjR48iPz8f999/P59ISG+CCrlELiSk/mKKOPno84WUWJM1FjIx0vvGMvxEV2Gsvw+GpEQbNqLLJRaiEuteQ6E0w5VY7zyS+8Sqw0j7Z6h6D4dSjbR+Q5VocUSZ7HxS3BkzZmDGjBmw2+04deoUMjIyMGvWLBw4cABTp05FQkIC5s6dyy47tVrNm31LSwtef/113HvvvdBqtYxw0OYbjcwRl6evrw+TJk1idxVF/o0ZMwZy+YDkAqES9NyEhAS0t7cjPT2dXUpjxozBwoULGfWi6CkAHHVHyCQhWmfPnkUoFEJJSQkjZDSfExIS+N1oDo7EEB1sTQiHB/L2NTY24s4774RcLsfo0aMxc+ZM9Pb2IjMzE3feeSeHqROnZfr06Thw4AC8Xi8yMjIQCARw7NgxdjMeOnQIFosF11xzDcaOHcsu5ezsbABfXlOjDwwUKdbb24uPPvoI06ZNw7hx4yKCKcQ5SuR5Qg3JRWy1WtHU1IRAIMBRbI2NjZgyZQojh4QEkavY5XKxpARRDij/IYXPq1QqtLe3Izc3F8CAm7+3t5fdpiS4SeiWx+NBf38/Dh8+DK1WC71ej+LiYkazKNqMUG3iJh06dAg6nQ719fW47rrroNFo0Nvby4dgMhhpvyBDKRqB/mf5+pS/q5tsuBP1YH+/3EUkEdvtdsjlcvT09ODo0aMoKCiA0WjE6NGjGUECgLS0NNhsNp54crmcQ6kv5ySIXryu1Okj1nNGWob63kjvE2tjEX832H2iv3cp7XGx3x3qnS/0niM9AFyufqf283q9SExM5IACOgwAwLFjx6BSqTBnzhwoFApcffXVeOaZZ7Bs2TLk5OTw6T0pKYl5S5QDrqCgAGVlZcjJyYmQwqDNndysodBAsl673c6RVSQdkZubi+zsbPT398Pv90Oj0XB0UlxcHHp7e3kT2717N1wuF8xmM89VMngkSYqIgDx16hTuvfdePPTQQ1i6dCm6u7tRXV3NkUiEQFA4N3HECP0dyeFHbF9qH5Kj8Pv9OHXqFFasWIHKykrodDoYjUbs3LkT3/jGNwAAn3zyCRYtWgTgvOs3EAhwImWlUolZs2YhISEBzz33HG677TZGzMLhMKxWKyRJQlZWVoSCcjS5nlAWiqLr7e3F+vXr0dLSAoPBgKysLG4TMmTIuPX7/fB4POxSmjFjBgc+kODonDlzOJTfbDZzHWhMyGQD8heiFhhxgxISEvDGG2/gvvvug8fjwaJFi1BZWYkDBw5g/vz/x96Zh9lVVWn/d84da7o1V6VSmStzKoGETASIRJCAYEDQLwEZWu0WQRRt8LPtFoHmU8FWGlsabFplFprRMBMkBjTBREJCQoYKmSupqtR8b9353nP298fN2tl1qSQVCDTdD4unqMod9tlnn733Wnutd73rM/peb7/9dk14mkwmWbVqFZ2dndTV1TFx4kSKi4tZvXo1b7/9NnV1dZxxxhkopXj99dfxer1MnjyZl19+WYckTz75ZJqamgBoa2ujtrZWYxvF+AH6GXefyP9c+VhghkwZyFtwtM98EJFTnsl7M3LkSCZMmMAVV1wB5ACC69ev12BHr9dLfX09ZWVlzJ07V7dlYleA92w477d/H7bn7HCYHHnv/bSXL4cztg7nVTnWexvo80fy0Ay27cGEco+HvN+2P2j/ZKzN0iRCouc4Dvfeey8vvPAC06ZN4+c//zljx46lurqaMWPG8Oijj3Luuedy8skna8JJKWuyaNEilFIsXLhQhxMkw86kdwC0R7aurk4TVXo8Htrb2xk2bBh9fX2UlpayceNGVq9ezfnnn6+zCPft28fOnTs56aSTmDZtGs888wyvvvoqvb29mvJ/z549GkMyd+5cncb/2c9+lieffJLKykpaWlpIp9OMHz+ekSNHAjnWbcH3SAakiQc08XVHGl+5X/mO6+YIS++77z7taSopKeGdd97RhXmXLl3KpZdeypgxY/i///f/8rOf/YxsNsuLL77I+vXraWtro76+np6eHl544QWqqqo4//zzueOOO0gmk8ybN4/p06fT1dVFeXm5pryQfshzl7CVvC5UJ9OmTePaa69l3rx52pASvJeZ/SpA//LychKJBNu2bdOUHxIelKLKsViMk046SYfTLMvSYU45jAq4WzIwhYbj4osvZsmSJXqOd3d38+lPf7rf/I9EIppJu7CwkDFjxjBnzhyNMevo6KC5uZnq6moqKyvZsWMHiUSCcDjMnDlzCAaD1NbWctFFFxGPx3nppZf4wx/+QENDg66G0NbWRiAQoLy8nEmTJlFfX/+ebNRP5H+mfOi1yUSOR/jieEw28eBIJpO5mUm2goBEAV3aQTYN+W4qldLZGbKITTCx9HsgJS/9kL+PpNDyQ0X54ajBGltH8qjlh7Ckn4M57QxkcAwULhrofTPDLR94m5/JcqS+DxaUfLj+D9Tm4fo80PcPd/9HCvMNdK33I8dyn4ebfyYGxCScDAQCvPPOO0SjUW309/T0aF6rTCbDW2+9xezZs3VmqCi2bdu2UVZWpglBhbFXPCziqRFvgrwvYZempiYmTpzYz5vR09NDc3OzDvmUlJTg8XhobW2lvr6+35zZu3cv27dvZ+fOnYwfP57CwkJmzZrVzzvV1tZGUVERW7ZsobS0lKFDh+pQXDwe17XKampqNOjarK012PE1aUUA3db69euZNm2aBju3tbUxbNgwjX0R/NbevXsZNWoUtm3T3NxMIpHQHrndu3czZswYPB4P3d3duhyFYB/37NkDwJgxYzT4W/pqzk+TbV3wUlu3bmXy5MnvoR/JB9IrpWhtbdU0FLFYjEQi0S8LziQMFSZ/uZ4YPqYIfYh4q2Seitde6Ea6uroIBoPvybQFdO1D2cvT6bRm65YU+TFjxrBz505OO+00TQ+hlKKzs1N7JgVbGQ6H9bytqKjoxzs1kDFkeg8/qU328a9N9rE1hgbz+fdjjecbQ5Zl9cP7iDEUj8c1542p7CR+L1kOgDaMpN6RubF8UGPoSPd7PE4jx/NEc6z9M3mVzCy8wdISfBxkIIPnWHBGA33+w8AcHG3+yZqVunFCoimhJgkXSRmO0tJSDSa1rEOEkAIu7evr06VQxBsiyk3+FioFMztHuFukHhXQz6MkfFryPQlNm9gjyR4z115ra6vOatu7dy9VVVX9CneahWmloLFpOIiRl88hk39QOZwxlD+nu7q6dK1D4dmSPUlKt5hM5kIQGggENB2GeVARVmQp8yL7lJQzGcjwyb8HMaAkISQej2sPnOyZ8lkxUoWPSvoqHnb5t6n88mt3meve5FaTmmTymWg0+h4aFmFnF4iCAPLFq2jbdj+eNBOfJLQbAviXeWnOZfOgbGZEms/ZTDzIP4DJv8V7+Ikx9PE3hj70MJkMggA1zQUoAyMbm7lgzayDI7Urv/NPPYMV+azE4pXKZTCUlJToop6myMSWop7iyRAPkfzbbHsw45NvGMAh5WDiFERMJTIQ54mZJXI4D9JAXiDz7/zNUvpkbjT5nzM3EemDaSBKzD3fCJXxMkn5TGM1f1PNHzPTCM8fk4GUUf6YDTTu5jVNZSsKZyBDWu7FrABuXtds+3AhFrPkgZnWnO/JPB5hWFME/CpcUoBWLpJRJozaEs4Q3ho5ycv3ioqK+iktOeGLopDxkDUrz048CBK2k3kuKdWyRs1xMNuVmnP5SlAMAsdxNH5J+ifflfkphpRSh4ofm2EuGHwWn7mu5LuWZWluLaWUPlQJA7/J1i9tCDO8Uuo9NdIkHCVGkOlNkfsWL5ysXVMp5vdT+iWFkWWM5XPSRzi0b9p2rtyPiMx9s3i0zDEZc3MMxYDN38O9Xq8G35v9NPc+CbdJn/PH3tQTMgbFxcWUlJT0M3JNMlRAG9q1tbV6vss9y+fM+Zzvpf6fcJj7RA7JR4b4ksVkKitxDz/00EM88MADWJbFhg0buOaaa6ioqOCkk07iueeeY9myZSxfvpyf//znuj3ZOPIt7YG8UUcSc8J6PB7t0pdTlrjoj/Yji26w1xUxiftkwUlWhpxWvv/971NaWorX6+W3v/0tv/3tb/H7/WzduhXLsvjlL3+pxyOZTGqlKYtWmI8BTfYm9y6bpxilsuDN05p4ywTwKhugZVn8/ve/x+PxsHbt2n4bhoAQhQ3a3FRNg8Tj8bB48WIsK8dDtHz5cnp7e4lEItxwww14PB5uuOEGli1bBuQ2YZkrwlpdUlLCN77xDVatWoXjOHR1dXHzzTdTXV3NI488ot3+zz77LF6vl1AoxPLlyzW7sKR+yykln2BRTuUAP/nJT/S8EH6alStXatbjpqYmnnvuOUpLS7US9fv9PProo7iuS1NTE4WFhZx22mm0t7fT3d2N67pceOGFFBUVaeUt2DR4bx2nfEX2QUU2clEK5ryWezBToMUwMgt6msSU+a/lt2GuFfP6+T/yLMz7lDblNfk7vz25vqxp+ZzMP2lHvFfCLyPfkTZNPI20/UHG2Lx/27b1epJxletLv+Ue5bX88ckf6/zxGWh8zdfyx0yev8kpdCTJf8aSGi/XlwK+Iuacyr+fo/0MdC/mmJn7r7lO8schv/9Hmj9Hez6fGDz/e+RDN4bMySKnOtNF9+ijj7Jp0yYuueQSNm/ezJw5c5gzZw6tra389a9/Zfz48XR2djJ79myUUvzkJz+hvb1dx5/lVGkulmMVs438TWYw9zfQj7R5NDEXmvnbsiz6+vq49NJL6erqYseOHWSzWWbPnk1BQQGtra1MmDCBP/7xj/pE1dPTo/EC2WxWZ5LIaUkycDo7O3W5E9PjYaYZJxIJvcnJCRlyz1Bq9FiWxaJFi/h//+//aQNMMovEOJNTvXk6NcdGKcUvf/lLfvjDH/LCCy8wb948SktLefDBB3WY8swzz+SJJ56gt7eXbDbLJZdcwq9//WueeOIJMpkMa9euxefzccYZZ/D2229TWVnJLbfcwq9+9Ssuu+wy9uzZg1KKc845h2XLlvHYY4+xYMECXURWToUyFtJP0/sgJ90bbriBr33ta3zve9/j7LPPBmD27Nlcf/31vPbaa0yYMIHzzjuPJ554gu985zvE43F2797NxRdfzM6dO2lsbKSpqYmhQ4fyox/9iIqKCnp6erj//vu55ppr6Onp0a76ZDKp14wUg32/RvdgZCClk78GBgrhDWTgQH/iyPz3BlJUZhgqv43DXWugtgd6Pd9bm9+3w+0bA7FMv989xhxPMSwHMgrzr2MacWZ7A/XrSGOR/97RPnusBspAcyC/38d6jaN9b6Brmvemcv8AO+/Hsg69d/Bv80deH8zz+UT+d8hH5hkyjSDxejQ3N/O73/2O6667Dq/XyyuvvMLll1/OxRdfrDfG8ePHM3/+fIqLi7n66qt56623tOfEDIuYm4zIYCer6cKGQ14Ree9IP4eTI22wh+sDHGK1dhyHNWvW8Pzzz3PPPfdQUFBAIpFgypQp/J//83+oq6vDsixaWlqor6/XsXbI4Qdc91BhW8nMkfh/dXW1Tl3t7u7WIcmOjg7i8bgGR0qxSOFlkdNzTU0NPp9Pl0BIp9N0dXVpcjQplCoVyGU8zEwRud9oNEpNTQ19fX0akG7bOaK43bt3k0qlmD9/Pr/+9a8pKyvrh3uQk9nEiRP5xS9+wfnnn8/atWtpb28HoKamhgceeIDLL7+c9vZ23X85kUs/zJAj9Gd1zp8LjuNw3XXXsWvXLjKZDOl0mmw2y4knnsjcuXNxHIe+vj5CoRB1dXW61MRVV11Fb28v0WiU4cOHM3bsWOrq6rjnnnuorKzUIFCpAi7KU06m+bgkGdMPKoOdz+Zn81872mfMMRzoO8fSz2O99uGud6zrebCHm8N99/28Z4r5rE2vh3kgzO+rOebHuh8NVo40tua6GchTc7yNeZGBDHkr77+BRB38b7Ay0MHgE/mfKx+6MWQuVjmdicJft24dM2bMYOjQoUQiEe6//37OPvtszfgpFauHDh2qsSLnnXceGzduxLIsHS8WzIhZFPRYZKCTzkDvfRAP0JHGR8ZEwlKQW2hr1qzhyiuv1My8Uq+tp6cHyMXjR48ezcqVK7n66qupqqpi165dVFRUkEwmufbaazXWoq2tDYCnnnqKwsJCnn76aU477TTOP/98Xarg7rvvZujQofz5z38mEAjw3e9+l0AggNfrpa+vj2uuuQbLsvjmN79Je3u7LhQbj8epr6/XIQUz3JQftjNTe+FQvS6p++Q4DpFIhEsvvZRdu3ZxxRVX8Oyzz2rPlJmmHIlENCYllUqxYMECHnnkEWpqajTItKqqiltuuYUf//jHmtivoqJCY1yCwSCxWIx0Oq0zpOAQ0N7EuWWzWT0f9+7dy1tvvYXX66W7u1vXkbMsS4fR/uu//ktXX3/kkUd04dZUKkUoFOK73/0uL730Eg8//LC+jvDRyPiEw2EdnhTjbyDF8n4l39twpDDzQCfxw53ej/SaHHSOtZ9H82wcyTNieqPNzx7JEyFijsuxKr6jff5onoeB9hfzcyaAN//9w3n1jiTHYhzn9/9w1z+cB+fjZkQMZCgdq2fo43ZPn8jg5UM3hmQRCJbEBFN2dXXR2NjI/v37CYVCbN++nVAo1E/5lJaWajex67qMHTuWFStW9AN7mkU64YOd4oABN5IjfXagBTDYPsh1zAwI8Vw4jkNVVVW/gqlCKCffaW1tJZVK8c///M/ccsstPP/885pY7uc//zmO4/DQQw+xfPlyuru7ufDCC/nGN75BS0sLf/nLX7AsizVr1tDe3s7NN99MOBxm//797Nixg3vuuYft27dTUFDAs88+y4IFC1Aql3a6fPlyfY/xeJy9e/fqexKMkih1UxmJd8UcZ9d1NcbI4/EQCoUoLi7mmWeeYeHChZx//vl8//vfRynVj+NEvFDRaFRjP+rq6mhvbycYDNLe3k42m+VTn/oUiUSCp59+GkBznsRiMWzb1mRvktEjz014TiT05/P5tFftBz/4AU888QSWZbFp0yZOPPFECgsLCYfDel6uWbOGQCDA9OnT+cUvfsHUqVM1c60Yd7feeiv33HMPnZ2dRKNRgsGgrp8lfRJ8nVkI0pzvH1SOZBAM1qvxfr2kR/LmHK7ND+qhyf99NBlImR/rHjOQ5+b9eIXk3+9X6Q7Wo/1+PNvH6pX7MOTDbHsg+cT4+d8jH1mYTE450L+qr+M41NfX09nZyeLFi3njjTd0yquEag4cOKBDOcJSK/F205si13k/4an8vz9KEWPHzF5SSjFt2jR0dUTEAAAgAElEQVQeeughbSAKHb0wrEoGRUNDA3V1dQA6VVRCOD/+8Y9ZvHgxtbW1lJeXk0wmqa6uZtasWVjWoQyakSNHah6YL33pSxQWFpJOpxkyZAiu67Js2TKuuOIKLMvi8ccfp6ioSHOxVFZWcvLJJ9Pe3q7TYCVNVTBDcp+yWclzkgrkcAgUH4vFCIVC2LbNl7/8ZVpbW3njjTdYt26dxjMVFxdTUFBAZ2cnpaWlZLNZli1bxvjx46mpqdFZKPX19RQWFvKjH/2IX//61zz//PMEAgHKysoIhUIaxL1v3z6A9wDJpVp2IBDQ/e/o6GDGjBn87ne/o6+vj9dee40xY8Zowjcx1q677jocx6Gzs5NzzjkHy7K0dw9yxn5DQwNXXXUVN954o8YJtbW16c8I5w/kcF0yN+S9D1OkDwMp74G8FYMR0xAx58FA1z5cm+9XSR/NGBps2Ox4eYlMz8/hrn08DJKBrn+89rrDheiO9Pnj3QdTjpfH3pSjPaNP5H+HfCRhMuF3sKxD9YSEWVTwHSUlJfz93/89P/zhD7n99ttxHIdYLMaf/vQn1q1bRyAQoLe3lxUrVnD22WfrMJmZin00F+ZAcjiXMgzerXykdgcjYgyJx0wU8axZs2hsbORv/uZv6OjoIBgMsmHDBu6//36CwSDJZJL6+nr8fr8uUyCcLMIvctlll/Hqq68SiUQ0oFpCTZlMhpEjR+qyA6KM9+7dq1OjxXsye/Zsbr31VlzXpbm5mYULF2rSNdvO1XUqKyujuLiYVCrF7t27+elPf6oLKgLvCZW5rktpaSm9vb0UFhZq3E5RURF33XUX//7v/47jOFRXV2uvmWXlwMVdXV3Ytk1VVRXbtm3juuuu46mnnuLrX/86ruvS3d1NIBCgtbWVcDhMUVERP/7xj3nyySdZt24d6XRal3fo6Ohg6dKlbNq0CciBpcVQl/uTZ5pKpRg+fDgVFRVMnTqVRx55hIaGBu3xEpZyITHs6OigvLyckpISnZXn8XgIh8MalL148WI8Hg/btm3D7/dTW1tLSUkJnZ2dLF26lDfeeINsNqtLE5jz5njIkTb4w3kKTKUzUHuHE2njgxxaDvfa0UJKh+tL/mfz7/dohuCx9n2gcTxayG6gezuWe82X4+XROFrf+13HVe/F7gw0lBrFfOifBxsY4Odw/VJYltKfO/T/g+/nfd4FHJyDmCFXv6pwdVv5fTdDav0A2IMc2nzQdv/7/EQ+ckkmk+qD/tx0002qsbFRua6rlFLKdV0F6L+VUspxHKWUUplMRmWzWZVIJFQ0GlUnnnii6uzsVK7rqlQqpVavXq1OOukk5fV6ld/vV7/5zW9UJpNRIosWLVItLS3KdV3V19enstmschxHOY6jMpmMvo55TVMsy1LZbFYppVQ2m9Vtp9Ppfv03v5/NZvVr6XRatyXtuK474LVMMds2x8fsq/xks1ndt23btqlvfetbClBer1fdeOONKhaLKdd11erVqxWg/H6/+sd//EcVDAYVoJYvX66UUmrmzJlq9uzZ6tprr1Xz5s1TXV1d6tlnn1WBQEB5vV51xx13KMuylG3bqrW1Vd1www3K5/Opz33uc2rBggVq5MiR6rzzzlPt7e1KKaW+8pWvKEBVVFSop556Siml1LJly5Tf71e2bat4PK4ikYhSSqknnnhCeb1etXLlStXa2qpc11XZbFalUinlOI7+t1JKXXjhhQpQHo9HPfPMMyqdTqvXX39dPfvss8rn8ynbttU999yjx+Wee+5Rtm0rn8+nABUIBNT3vvc99Ze//EU/T+mXZVnqj3/8ox7nu+66SzU1NaloNKrn45tvvqkWLFigfvrTn+o+5T/P/OefyWTU888/ryzLUi0tLfqZKKXUK6+8ogBVUFCgfvazn6kDBw7odjKZjLrgggtUeXl5vzXS3t6urr76an0NWSc33HCDAlRzc7NSSqlUKnXEeXY4OdL8M+evPBullEomk+9pw1yLpphrRNox7zm/PfM6Mub5nzf7rVT/tWeuF5GBxib//fy1rZRS8Xj8Pdcz1/7h2jb7c7Txle/n70/5Y2A+C2nLFHOPk71P2pY5Y7Zntpnfx/zrmiLrI7+NgfplPi/z/lzXValkXCnlKKUc5aZT8qfKJlNKuUqpjMr9dpVys47+Ox2NK+Uq5ShXZZVSGSetXCellJtRykkr5WaUk8q17TiZ3NdcVynlqEw6mfucm1GOSqusyqiMclRSJVX2YAecbFq5bla5ylGJbFKlVEZlVEal3LRyVUZlMinlqLRyVVplVVJlMwmlnGyu/1mlVDqb66tylKOyKq0yKqsclVWOyqisyrqOyvUm92omk1Jej3VoLA6+k1bZgz3MquzB112VUe7Bdo+XHG1+DjTXjvd1lTo0P9LptPJ4PIO+7s0336ymTJmiUqnUB7ZXDvfzkTBQm0RlwlAbiUQoLCzkr3/9K08//TTf+c53qKioIBAIaMI68SoUFRXR2trKnXfeyeTJk5k3bx7Dhw9/TwaZOoLbXUTCUGY5DrN/ZkgiGAz2Y5uWfpnVq+FQ+Ec8F/J6/ukyP1Qof5u/813ZkjUlYhK3KcNrYRIDmv8eiA3bpIgXrifB4kiITRh/Ba8l5HviUTJJAc025bWdO3fyyiuvcMkllxAMBrWnxeQgMUnxzLkBh0gRpY8DnZTdg8SF0m9pR0TAyPI8xRMj/RfW2kwmwwsvvMD48eOZNGlSP7LH/GdiXkPwRGaKtPl+/vyS+WCOv/lb+tXb20tZWZmu4v7yyy+zePHifhlv5v0PRg43/5Q6VA5B+t7X16c5nPr6+lBKEQqF+pGjytz0+/26sryMtbAPyzoRD6NUjTefj3C3CN+TzC/zNaUUgUCAZDKpOZiqqqr0PJH7kbWdTqf7EegJ/kpCnvJMlFL09PRQVVWl5570XalDtdSELdcsDZJPvXCk9W3OC7kHWRMyH2UdmEzTsuZkzmSzWYqKit6ztgF2797NqFGjCIfDhEIhuru7dcjcbE/WrVSBFwZnyfQUDzOgy6NIOLuoqEizS0vYOH8f6O7upry8/NBYKEe3Y9s+UKAyGSy/j77eXkrKynIDZB1kGvd48Xi9qGwWy+sl5WbxeLx4cMlkkqh0lkBRAX09YUpKS8H24HJoz1KOi8djkY5F8RcWoiyFi0VvXx9lJSU4WQe/13fQDZPzA6WVQzKVorigABubAwdaGFI7lHQmCTb4PD4sLNy0g5tVeLCwvB5cFLbPh2s5ZNxDeD4nq7DdHL4RywJcXMfB7/OTyeSgAJbHg4t4hBQWNuDm2u63So5P8GYw+geOPwbKvG4+FOTjxkD9kabWA1p5ySY4efJkxo0bx9tvv00ikei38fn9frLZLL29vZpb6KyzzmL06NFaWZnKT5SmbPLHIiaOSapBezwe9u/fTyqV0uUF0uk0JSUldHd3a/p4CddJVttAfCmDkXxXswCpzdRkM3tE8C3yXRHZpERZJhIJvSmK0SbPQkKXohzyK4vLJicEZEqpfmRwcKjitalogsEgp59+uq4fJaFSWYQCChZFALnwmGDAhG3XxIbJhi3jLO0OZAg5zqFK45ALfYniNBWoZJhNmTKF+vp6fU0xEmVcTY6sZDKJUjn+pnyCRvmejK/0RZ6bKDi5jvyWIpqJRIJQKERnZyder5ddu3Zx+umn6zGT33L/H1TM5yn9FmbeaDRKQUEBu3fvprm5Ga/XSyaToaOjQ4cBzbId0WiUcDisjQkJ365du1ZXLG9padHXMY1hMaQF+yUhY6/Xyx/+8Ac6Ojp0nSkxurq6ujRDtzx7s/imEJiWlpbquZBMJjXlg2VZVFVV6WcgxsGePXv0+JqHGSliaj67wYiZ/RcMBrUhlM1m6evr63eIEUNDPi9rIRAIaENo/fr1ut4X5DIOR40apck+9+/fT2VlpabYSCaTpNNpvF6vLjQqIVvLsvQeolSODVuoHdauXav3NyF9ffjhh3WIWsLxsv+JASZjZVkWWB6CBUVkHUW4N0I8nsDy+1BAcVkZe5r30RuLkVHgCwaxfV4i0RhtnV24gMfjJZaIEU8k8fuCuJbNpnc2UVJWDraHF19exqYtTXh8fiLRKPbB5+IvLCbeF8PCQ1+kj7LiUnAUzbuaURkXsImGo/zptT/jt3yECkpIp9IoF4bUDuVAazs+j59sOodZdR2FoyyyKDoiEfB5cYFYPEY6ncVyLTx48OEl6PXh9/pzBpTjADaW5UEpwAHlWljKxlYWHmw82Niuhe1aWK4FyjZ+3s+q/kTej3wkVetNb0wwGNQnX8GMfPGLX8SyLEpLS3Ech0QioU92Akg94YQTGDp0KNXV1QAa5yL1b0zFeTgsw0BigpflZGZiaOrr61m5ciVNTU185Stfwe/3k0qlWL58OZ/73OcGLBkixphpeLxfMb0/psfJPJmLoSGnWrkfyHlERDmZnhH3IIW/iGzy+YpRDDtTsUtmn3jETI+FeGN8Ph8NDQ2aEwreS+kPaA+UybArCk6+I/dlirwmp1pRWuLt8Xj6F/4UA9x1XT1nEokE5eXlpNNpqqqqtLdP2hqoBAagyxSYngsp4ZBfJkWUhoydeCfMZ+fxePqdkmzbpry8HMdxqK2tZejQodpYMMdxoL4dq8j4SW09KUEja/Ddd9/lueee4/rrr2fp0qW0tbUxZMgQ9u3bh8/n4+WXX+YHP/gBM2bM0AeFP//5z0ybNk1XeX/nnXdob29nwoQJuh6UGFryLDOZDGVlZezfv5/du3drBRuPx3n22WcZMWIEZWVluhQOoHmzZH3Iml2xYgVjx45l3LhxBINBFi9ezO9+9zvNYwWwa9cuVqxYoesK+v1+ioqK6OrqoqSkhKKiIpqbmzlw4ABz587li1/8ovZ4mPPvWESMP5k3kUiEzZs361pofX19FBYWkkqltAGzatUqTj31VJYsWUIymSQcDrN06VJOOOEEvF4vsViMYDDI9u3bWbduncbyiRepp6eHxYsX873vfY9Vq1bR29vLbbfdpg1LMWqlbIbszclkklgsxooVKzjrrLM0AeiGDRsYO3YsBQUFVFRU6JphTU1NdHR0oFSuSK4cgnKZwmVMmzaNG264gYceeoh0Nmekevw+nnp2qa5477ou6WTucDJ6xEguuOjzWEAilqS2qpI1a9ZQWlrKE08+zZTGE8m6Dj3hPqJbtzJp0kSKi0tQCmzLg3JcVr6xmngyVzD2wIEDPPn4E3zzG9+gs72d2bNn09XVxe+feopTTz01dyjDZu1f3+TBBx9k+vTpOe9FYQAFeDw+WlpaCJWW09HdxdmfOYvJkyfjDwbwerw5H5OrDoF/XMCCbNbF5zl40LZssG1sMbAdF9vryYGMFICdAzOZquuTZLWPTD4SYyhfzPBZb28vFRUVwKFTkHgIzLCX67pUV1frRWOWAxDFNFD669G8M6aStyyLSCTCm2++yXPPPceUKVPo6+vD7/cTDAb553/+Z2zbJhKJUFlZyZ49e6itrdV9lDDS8aRpN0Mh4gUxrwc54yYQCFBQUKCNARHxiIinRTxBImb4SAwdk40aDlWQFgJAoF874hURZS/FPk32Xjn1C+mh6cWR8TKNItNwMg0aubYYeOYzBPrVJpJxMOupSTiuoKBAb+Ti9ZJxlc+bYc780gQy/ua1xRAUI9GsjWaGO6UQZ75XS8ZGCkP29PRogLt4sYT3CY5vOQ6ZA5INKOEtKQgajUY599xztVdKinJeeeWV+rWKigqy2SyjRo3iH/7hH7jxxhuJRCKsWLGC+++/H9u2ufjii7nzzjuprKzsd99FRUW0t7dz4MABHd6ROTNixAhs2+bAgQNs3ryZk08+meLiYj0OUk9MDLiFCxeyceNGAN555x3OOOMMfY/hcJhsNsuwYcP48pe/zLp166ivr+fxxx+nsbGR2tpavva1r3HrrbdywQUX8PLLL3PmmWfq5ybP+1gMITMsLHtVMBgkFAoxbNgwuru7taG3cuVKKisrmTBhAqNGjWLBggXa+2KGuV988UUgN3fnzZvHo48+Sl1dHf/2b//GO++8w7333ktfXx/BYJCFCxeSzWb5zGc+wwMPPKDDl1LMVbJUlVKUlZXR29tLUVERCxYs4Nvf/jYzZ86koqKCt99+m8WLFzN+/Hj++te/cvLJJwO5PSYUCmlv9aRJk/D5fNx222187cqrCARyxX3/5We34/F68fg84LGxbItoNErD+HEodZBlPZPj8lK2heO4+D02tVWVWMBbb61n9OjRVNXU0hvuo6S0hE2bNnHTzTfhuOAqh0QkR7ORTCQ486yz+Ju/+TLf/e53Wbd2Pd/6xreoqanhV7/6FSfNmMWmd7bw/X/4J9pb2xlSX0c0GmPUqDEUh0r58le/QiKW5LnnnmHSlMlMaWyko7uHFSv/RGtvF5X1Q8h4wO85uMazCieTxePx4bWtnBFjH9qbXBTK4qDxk5sXSlkoyYGw8n6LUfWJMfSRyUdiDJkKPZlMapZdOV3E43HC4TB1dXX9KmKbRfTC4bB21Zr4FpF8b9BgvUMS/hDDKhgMMnPmTF577TVmz57Ntm3bSCQSTJ8+nXXr1rFo0SKeeuoprr32Wurr64/Y9mCMscN9ZyBFbxpFgHa1mx4es+BtfjhFFIypRCT2byp2aU9CN6bRKRtoflhOsDNi0BQUFOhK2mJEmQZuPj4JDtUJEsyIXEv6avZbshNN3JY5RmYmmMngLJ4huY4YIGa7ZrabnORNwlDxxJki4VW5dn6BX9MQkvE1jRkxdGzb1oVQpRyJ8B2ZBTrN8TgeIjgY8bx2dnby1FNP0drayltvvUVVVRUTJkxg1qxZeDweotGoLk7c1tZGWVmZ9gjW1dVx9dVXs3v3brZu3UooFGLZsmWsXr2auXPn8sorr7Bq1SrmzZvHkiVLdLht3bp1vP7660ycOJFbbrmFyspKbNtmxIgRdHR00NrayksvvURjYyOFhYXakBSD33VdfvrTn3LbbbcxZ84cbNvm3nvv5frrr9fPs7S0VM/DnTt3ct999/HpT3+aP/3pT4wePZo9e/YwZMgQmpqaePPNNzXDuPm8ZKzkUHYkMfcg+b48f6/Xy/DhwxkxYoQ2jB988EEuuOACysrKiEaj1NXVaQPYcRxeeeUVrrzySgDWrFmDz+dj6dKlNDQ0cP755/PHP/6RmTNnkkwmtaezoaGBOXPmsHbtWq6++moqKip0SEsMM0Bnjno8HlatWsWWLVtobm7m97//PeFwmMLCQl577TXOPfdcYrEYw4YNY9y4cWSzWerq6qirq9NezxdffJGGhgZGjBhONJpgyJAqksk0yrZwlUs2m1vjXtuiqrSU2tra3IHNcdi0aRNe24ebTpFSuUNJPB6nvb2dsrIytjVt55e//CUnzJjO3r17uf++++ns7KSmsoqOjg6GDxvGF77wBbJZh/aOjly/0hlSySTr168nnUnym/vuZdu2rWzfvp3tO7Zx4w9vzo15PEYikeDJJ5/moos+z65de5g4cTLt7Z10h7uJRiN0drWTTCco8AdIJhP4bR+WyhlGltfqZ9h4vTkskOuqnEEkBzoOclepg44hBdYhO0k7iI4zhOcTOYJ8JMZQPnhXQjKmghKenKKiIq14ROG5rtsPwCzKSeLgYjBJaOpYDBAzhJHNZonH45SXl1NdXU1BQQF1dXU0NTXx7rvvMmHCBKqrq0kmk1RWVpJKpd4TljNDSscCcM2XIxlzphIVj48obpMx2VSW4jGSEJQZEvN4PP3AxgIYzz/9WpallbyEFcWLI4aFhLkkJNHT06NLecg9Sf/MNPtYLKaNARlT07CTa5jPzMQJyThLmMocdxOHJB4auX857QuVgIDG80HRco3DGSCml8c0imTczDAsHKq2LQamjLUY/fmcTCbYOP/ZfhAxQ4wyD2KxGFVVVSxZsoTXX38dv9/PtGnTePvtt1m7di1Dhw7FcRyam5tpb2+nra2Nf//3f+9X0LaxsZHbb7+deDxOQ0MDs2bN4uSTT+aOO+7g6quv5otf/CKZTEYXAJZ1PXfuXM4991weeOABPB4PtbW1fPrTn8br9WpqjXQ6TSqVwrZtPWe7u7uJRCLaYOzq6mLv3r3MmTNHewh9Ph+RSISSkhJs26a0tJSSkhJOOeUU2tvbKS8vp7S0lMcff5wZM2YQj8d59dVXNeWEPH8Jfw9mbZuYM5M2w3EOAYuDwSA9PT1s3LiRtWvX0tHRQVlZGV6vl2g0qnE4a9asYePGjQwbNox9+/ZpNvULL7yQ1157jTvvvJMzzzyTyZMn6zZDoRCnn3465eXlnHLKKbo/AtAXDJqEjqWI6qmnnsrs2bNZuXIln//85ykvL9chvcWLFxONRikpKdHhNaHyUErR3d3N6tWr+fSnP00mncHntXFd2c8VynUo9PuIRqN4XIft77zDri1byKTS+Oxc6aAJk6dgZ7MECorBtsikEjROnsT4iZPY2tTENddcwx133MGD9/6WSy65hDv/7Zf85je/YfLEibS2tqKcLGknSyDo49VXX6GjvY0pEycQKi/jM2ctYPGXLuWZZ35PpDtMRVUlYJNJJYlGI4waM5JxE8by2p9ep8AfwM1k2da0hb5YhOlTG2nbv4+ywkJsN0Ohz4ttedAWkJWLliWzGXy2B58HUA4WCo8FWAonm8Vr2Vi2F5yDJUssGwfDEWTlDCGbT5xDH5V86MaQbByy+cupSDIWduzYoXlaOjs7qa6u1gZTKpXSCldKHIhSk6wMc1MyFTQMDhlvnrADgQCBQID29nZ27NjB448/zoEDB/jc5z5Hb28v48aN46677qKtrU2f/k0PhRnWg/cXxhjI25WvlE0MkShaAXTK/ZiGguBBxIg0DSb5LTgYMTzzAclmOE2uaypkMbLMsKYAMsULA/3DTaaXSJTYQNlY8nq+EWSOg3inBsLTiCdHDCAzi8vn8+lMIvN+zHE3DRgT0G1mwpkGvokJMsXMQhMlbobTUqmUxsh5vV6dcWlZFmUHs25MfNzxEGlHxiAYDOpnBdDa2srOnTvZvXs3v/rVr7AsizfffJPnn3+eG2+88T3ZdQKkfvvttykvL6empoaXX36ZxsZGEokEHR0dPPfcc+zYsYP58+cze/ZsbXwKK7d4x3p7exk+fDg9PT1UVFRQXFzMkCFDKCws1AaOUjk27w0bNtDQ0EBxcTFKKWpqarjzzju55ppreOyxx7jyyivJZDKEQiFtuEciEWprazXv1L333suFF17IBRdcwObNm7EsixEjRuD3+8lkMsRiMcrKyrRxaoZkDyfm/DA9obLXyHPfvXs3SikNgO7o6ODEE0/U4b9gMMisWbNYt24dsViMeDyOz+ejs7OTUCiE3+9n69atfP3rX9chWCE/lXCw4B0lLGaGcdPpNKWlpZr/KplMUlBQoMOmmUyGkpISbZQLKaqES0tLS/XB4rHHHmPcuHG0tLRw//33c8kllxAJhykqKiARjxMKFYNyKC4s4O++9CXKSkJYhUWQyYDloXvfPopCJQQUpHo6iSYT9PRGGD1yJKUlxfg9Xpa/8gduuuEHrH1jNX/7pUt547XlLDhlLulUltKxDXgshb8wSNDvY9FnzyHe2k60q4uqqkr8hSFGDK/DyaapqCon1tFBUUUFPhuKfD7cTJoRw+p58r8e56xPLeCEadNY+tTjLFu+jFt+dAsltk22p5eEoyiprIasA1kXPDb4PLjKweOxcoZQKgPKxWNB0GNh4eBVziF8ERaWUlgWKGzNMHQwyvaJfITyoRtDouxMZWGy6DY0NOgsJ3HbSpaDqTDMEIu4xuVvOeEM9rRmSj6oV0IFV155pVbsjuPw05/+lP/8z//kO9/5Du3t7XozFheupGiL10HeG+wYHS41XgwdEy+Uj0mR9/OxOCIDhWVMRW72Y6DXnYMMzHDIeDRB4vJMRfmb2ArT+JA5IONiZupIO3J/5r3kp+3ntyMbt2kAmfNAjD/TqDQ9eDLP5PRvhtVMMT1gR0r5lzYO56U8nBKVLCKZ0zLH5XlLyDPfGP4gItcTY9RMJ4/FYuzfv59p06bR2NjI+vXrue+++7juuuuwbZsNGzaQTqeZOXOmxqEAtLW18fvf/5558+YxadIk+vr6GDFiBLFYjPr6eubOncuECRMYOXIkAL29vVRWVmJZFtu2bePuu++ms7OThoYGJk2axN13382iRYuor68nmUzmQiI1NXredHR00NzczNixY3UCxosvvsiCBQsoLi5mwYIFPPzwwyxatEiHRR3HYfTo0Vx11VXE43Hmz5/Pv/7rv3L22WfrFPOCggI2b97Mnj17GDlypDZI5Rnmr5OBJP99n8+n56Pscxs2bCASiTBv3jxuu+02TjvtNN566y1uuukmrr/+eiorK0mn07qYb0NDA9u2baOgoIDa2loefvhhGhoacF1XH+A8Hg/XXXedZooPBoN4PB4N0FZK6dIwwWBQe/QCgQAbNmygra1Nh7yffPJJjdHbt28fL774IitXrmTSpEl84Qtf0Pdl2za//e1vufzyy3n99dcBWPS5Rfzm178mEAhw6eVfwu8tIBnuoWnjRrZvaaLQ6ydUWERvdw9dHZ0MGzYC2+MjWFhAR3cHQ0eNYNK0RkpH1OMtKaF5VzNb39nInJNmYKVSvPT7p/inm29m1R+WUeLx0JHqI5VO4fX76O5ox+c43H/3r+jYvY99NbVs37yJPa37KfTa/O6+3+JE4nS1dzBv9jxOO38RVipFKBAgYFtMahiF37VId3Qyu3Eq+7c3UeHxUuP3Uev3YSeSEO6DVIas4+AtKISyEqxMhkBBAJVOYWVdCIehwM+winL2b91CQSBIkb+QQCiUA1oXFWA7aXy2nww5D5HrOgRtT791buo/cw/NPzDnH5Zknpr7rLn+B4JPmHu8fNfMloZDUR7pR36b5utm/6SN44V5PF7ykb6r2qYAACAASURBVAKozYHLP3nnP8B8D4kpA3lf3q9iMLl0pJ3XX39dl3mIRqOsW7eOiy++mLVr11JfX8+mTZtobW1lyZIlRKPR9yjzY72+iVPp6+ujqKhIZ7XJj6T1CzYHDnF6wCHPjYCfZUwFfGsapebYDRSKkwUnnxEDSYCqYrCKN0m+I8aIVLlPp9M67JjNZvtlCSaTSa3cTU4Z8dY4Tq7kiAkGl/pl8jlx74tiMg0mMbhNMLsAuE0uH1Gekr4s2JNsNksqldJ8O+b3ZZ58GCIet/yNKN/rKJ/9oGKuOzFifT4f3d3drFmzhksuuYSXX36ZOXPm8Mwzz+jMz1QqxZQpU3j00UeprKxk9OjRZDIZdu/ezV133cWll17KxIkTCYfDOkQklBWxWIzdu3droLSp7KdMmcKiRYt45plnNNj9qquu4u///u+56aabKCws1Aco2VQfe+wxLrzwQl2W5aWXXqKgoIAZM2YQDAYZN24cjz/+OPv27aOhoYFYLKY/F41G8Xg8LF++nM9+9rP85je/Yf/+/bqvQv9RXV2tjf18o/Ro4yv9lHXj9XpJp9NEIhFaWlrwer3MmDFDFzp2XZcxY8Zw44038s1vfpMrrriC+fPnA9DS0sL27dvZsmULjY2NVFdXM3nyZO6++27+8R//kbq6Ov7jP/6DL37xi3i9Xp26L+OrlNIhSRNrGAgEdIbclClTSCQSjBs3jieffJKpU6dSUFBAR0cH48aNY+zYsZx44omEQiG9vnfv3s2qVatYuHCh9ga7bo5f57LLLuPFl57n2m9czS9+eQdBr5fa8nL8DWN47vGnWHDafEZWVvHum+s4ZfpMQqWl7Gnex5Rx40i4KTaue5NhoxrYsHkLr7y6grmzZnLGmWey5o/LOX3uPMg6rPrDq3z+oovY+vY6SioriXd1UVFZhTfrcuXXv86y+x6mwh/EDvqpKivh+ReW0jhmNIvO/Azdbe14lYfIls14vR5ULEa8q4vygiIeuOcervrbr7F50wbSnT08evd/sGf7dppq6iguKCabcVAeP1nbxltYQP3Y0RRVV0I2S6Kri8zeFuK9YWJk8cQTHNixk2AwSKE3gMoqqmpqKKkbAsEAlteLxwIbG8v25DxDeTjY/HUvBq3MR9NYETHhKOa+LvrB9KCLLlRKaV1iznnzc7Lfyt6bf5g29y3zkCi6QkLGHxf5SEyzfMUhg2Yq5XygcP4DNa3JfCVwuNcHo7BMLh0xNmKxGLW1tfrkevrpp1NZWYnH46Gnp4clS5bw8ssv65CSVFwXzhpR1oMRqd0loQnBM5jp70rleDuEt0V4QSQLz/ScyclTKaXrg5k/A42J+X1TJP1c7klOj6YHThaUnDQFdyChTfEW5C8ACROYz0zakc+LC958HdCGk4RLTe+JfE6UrzxX+d3b26uvL6SeZjZZKpXSITcx3CT9Wha/pGLLNUXyjZUPYjCZm1r+ejmeYm6U5nP1eDx6fnm9XpqbmykoKGDu3LmUlpYydOhQlMpRXtx7773aOB03bpzO9pLU7Y0bN7Jjxw42bdrEhg0b2L9/P0A/D4WEcIqKigiHwxoPVFRURDKZ5Nvf/jahUIhNmzZpnhx5vt/61rcYM2YMO3fu5LHHHsPr9XLWWWdpTMtrr73GZZddxuTJk/WaraysZMmSJXz1q1/FcRx+8pOfcPHFF3PBBRcwefJkvvSlL3Httddy+eWXM2PGDG2Em4cRUSxHknzj1cROSniprq6OoqIi0um0BrBLEskPf/hDOjs7NfdPcXExjY2NuuZeMplk1apV3HjjjTzwwAOsWLGCSZMmMXToUABt/EhChYjMTRl/oSzYu3cvtm0zdepUlFKccsopDBs2jOHDh2vPWG1tLZWVlf1IGFOpFPPnz6eqqkofLFKpFPbBOTVz+gy+cNGF7G1qAr8Pn4Iij4c3V66kprgETyrNgb3N/GXFH3nxmaUse/EFdjRtpcDvp6w0hNcCrwXf/uY1lJWEWL9yFbGeMKecNJNXH/4d82fOpGPvHnpaWhkxZAiFhQW4fRGsVIqm1//M6leW8+7atVQE/Lz20ot8ZckS9mxuYu/mJnzxNHVFIbJdvezbuo368gp2b97C7MapnH36Arqa9+FPZ7nkvM+x8611uN09+KIxRpVXUF1UQlVhEWX+AHY6izeVBddC9fSSau/CDscJuRaEo5TaXkqwCSQzFGXBG0vQ19JG6kAHxBPgKuxMFo9y8CjAcfvt26ZeEcPG7/drCIkYICaBpoRAzcxNy7L0IU8OzQL3MEkQBT9mHoZNQ0cO2rImZH6ZUAkTjmHOv4+jfCSeoYGUcL7rT16Tz5ufGew13o+YJGfSRjgcpqenh0QiwSuvvML06dPZvHkzmUyG+vp6Zs+ezZ49ezTpoihNMURgcBulfM70bkHuhJ5MJgmFQhqbIIaIhFji8bjmElFK9SsAKuMqIaV8TJNcayB3pinipRBvSH54ykz3NUNkgUCAAwcOUFBQoJWZ1+ulpKREG4z5TMNmGyZXj7hV5R6l72Io9vT0aG+PtGvim0x8T2FhocalSFhNrhOPx/XCNrPphHxT6AVMb9XxME6OpY389XA8wmRwiFNKnkUymaS4uJjZs2ezd+9eTTw6d+5cvF4vLS0t2iAdN24cw4cPBw5hqyorK9m0aZM2OsaPH88ZZ5xBa2srkUiEqVOn9qtDJyDcsrIyHnroIVpaWti/f7/OsvJ6vQwdOpSOjg6t5OXZCJZs9erVLF++nG9/+9ucdtpp2qBdv349Xq+XESNG0N7eTjAYpKCgQGdH+f1+ysvLWbFihQYlNzY2EolEgNzhRLiX5Lpm7brBeIdEKZhzy+PxaNyNzKdsNqtr6VVVVZHJZBg1ahQ+n0+v+3PPPZfKykq++93v8uCDDzJmzBhOO+00AKZMmUJJSQknn3yy9jDJQc3v9+t1mJ/YYWLbRowYoYHt69atY9asWdqbJ0kswu+klNKHHdu2GTZsGJDz+nZ3d+fGLpmgIBCkblg99fVDSEV6cXp68dseVq9dz7Vf/zrPP/00w4YOZ/L4cZw67xQKS4pxvD5imQSZdJKUcgjW1/OZs85iX3ML2WSKCaMaKJjcyH/ddTc+y6V2zBhGjR3NihUrqCopId7Vk+MlKiigbddeQn4/c6dOJ9UbIahsxgwbRsNF9bzwyBNc8+W/o6v1AFlcVCZJz4EDzDppJuWVVUwaN56Nb61n5gnTaN/XwhVLlrB2zRo8jkvz3t24tg/H9oI/SKComEBhEaAIt7YR3t9KYThOVVkpRbaHVCRCeVERvT09WPjwuS5uPEmsswvl8xAsKQFcLDvHN2S5SiOozRCZzBXxxKdSKXw+n86Slc/IcxU9ICKGtWQUindIDCc5VMuhXLKB5Zr5HihTH5iJJ4L7NQ2qfC/Sx0n+W3mGBvIYHU8ZTHuiYM2SBOXl5dh2rjhpRUUF06dP1wDTP//5zyxfvpyRI0dqpQz9jZpjEWlDFImkLAto0wxPdXR0UFVVRTgc1qe0aDSqT5imgSRu8Hxr3HR75seATc+KvG56gExXurxnhq7EQ2fbNhUVFfrUYYYhzYUk452PlxLlE4lE+m284gGS78Gh7ENZyPIsxcCVk44ogqKiIvr6+nAcR5/Gg8GgBpi7rks4HNYswSb4WsJyskmY4SzT4D+SgXm0uZAv+QeFoxmw70dk/KR987kXFBQwfPhwqqqqqKys5KWXXuLdd98lmUwCOQ/bV7/6VW0EK6U4+eSTcRyHkpISmpub2bJlC//5n/+pswyXLl1KIpGgrq6Oc845R3uQOjs7Wbx4MZ/61KfYvHkznZ2d2LatyQK3bt3KWWedRTqdpqKiglQqRXd3Nxs2bMDr9fJ3f/d33H777axcuVInZuzZs4d/+Zd/IZPJUFNTo++5oKCA5uZm9u7dS319PW+88QYjR45k7ty57Nq1iwceeIDOzk7OO+88Fi5cCKAzpoD38HkdTfKflXCXyZgLfqiqqoqqqio91yKRCNXV1TpBoa6ujq1bt7Jr1y4955ctW8aWLVv4/Oc/z4gRIwA0+3RJSYn2eJtQAPNgY+ITXTfH/faXv/yF0tJSTjjhBJ3huH//fj0P4/E4SinNil1dXa3XiOM4DBs2LLd/KQtlW2SSGQIBP+l0lkBxETveXcOe3buZfd7nmDymgabNTaxctYpgKETtyOF0RvrY27aPcRNHc8bZZxGsrgXHoryskp3vbifaG+bnN97MOZ86jVQ0wuZ161jx6h9oGD2KTDJFYXU1py9axOkzZ7PjrY20VVbT19PLspUruPCKLxGzMzRMmEj3jmZ+8a93cN5Zn2Xs5Il0Nu+it7uHqvHjObClCdf2MG7CeEJlpWzd+DbPr3oN23IZMWo4pUNrKAhVEM+6RJJpMriQTkMsQTocxee4eFGoTJpQaTFlpSVUDatDuVm8abCzHrJKEQtHyAT9BIfUYQV9YNs5LJHtIZ1K4Q8G9B4thkQmk9EeOdd19aFNIg1wCHcq/5Y5IdnCmUyG3t5e/fwkq1ZEDq5CkWJZh3C8PT09hMNhnQVcU1Oj9+pIJEIkEtEYzMrKSh3xkH3mcFGK/075bzGGjiWUkK9gBvre4TxLg5H803UsFmPUqFGaxv+kk07SCtG2bebNm8err77K9ddfr92TcIiYMB/7dDTJx2uYoFnxmAjAVFzoMqEcx6G4uJh4PK5Pf6KsxdgxjZn8sRkIi5X/PCQF2Ov19iM6lLZFcQoOQ9hsy8vL9WKStHWznya3kekRM0/BpgFgumml/IOkV8smLMrJdN0XFxfrsi5yf4FAQJ+abNsmkUhg27Z+npZl9fMW7t+/n/r6eh0ek/lgxtvzPW3vR4703Q8jRGa2LWMt9y9jWlJSwsKFC3VY7Oyzz2bChAmMHj1ap7gLD46440VBKpVLirjsssuYP39+P0wXoAlNBSd33nnn6Wc4YsQIxowZA+Q8Hp2dnQwbNowTTjhBhyp7eno0v43MnVtvvZW2tjZqamqwbVtjw8RQlrkMufT78vJyysrKNCYnlUoxYcIEzj77bPbv36/7KGEkmbfC8nw0ioN8wKrUPBTFIMa6hP4uvfRSPXbZbJZQKNQvLFxcXMz06dMpKyujoqKCAwcOMHPmTM466yxSqZSuzSZeKFk7YqyafZb5atYbdByH9evXM3fuXD23pdbZuHHjmDp1KnCI0DQajeLz+d4DLh82bBguimBhkEQ6Q9AfJJ3IeZcI5K7z5S9/mb1bmygOBKisqebWX90NmTSRdIpIOsX4aJgJk8bgK5JMs1yIZ8qUqex8dydX/92V7GtqYuLEyUwcMZI3N6xn7LSpuJLq3tsHRcWE+yIMGTKURCLB3/7t37LtwD4aT5kFXg+nnHMOQ0rKKfLlvF91Q4cy3WdBIk7tiJHUDrPB46Vr21bmzp/HyFF1pNJx6ocNI6UUB+IRho4cTam/ANv2QqgUUkncTBbbyXnOeiO94CmksrYGigopLC4i3RPL1TbzenGyaVKpDKDA9qGZqLMu/oOeRIEsyJxsaWkhEon0C3cVFxdTU1PD8OHDNQu/rOvu7m7effddYrEYsViM1tZWNmzYQDwex+PxUF9fr8Pfksm6d+9euru7CYfD+P1+iouLqaqqIhAI0NnZSTwe13t6OBxm3LgceebOnTtpaWnRurCsrIzhw4dTV1d3TJneH7X8txhDpgx0oh6MUSPvmcj69yMmKzLkFOn48eP7eVSEB0a8Ip/5zGf05ppMJjUg0bSq5T6O1jeTQFB++vr6SCaTlJeX4/V69cYruB7ZeLq6ujSuQwwD27a1UpJU4HyFbYJx8/9tviYGjxho4j6V8g0meE5Yw8WokL6YGB4h6ZMQgxgXsjkLyabgDUKhEEopzcciisXc0CVUIrge13UJhUI6HCLYDPHkhMNhysvLdV/lOYoBtmnTJtLpNBMnTsR1czXW3nzzTWpqanAch66uLoqLi3V2zkCG/fH23HzYMpABLM/dtm3NeyTeAOGoEcNWykj4/X6txGUuBQIBFixYAOTS9GtrawF0QVEJtYghnUwmSSQSlJSU6HlQWlqqQfgmW/OQIUP0vHddl76+PjweD0OGDAFyBxsB+QYCATKZjM6mCgQCjBgxgtraWh0WMr1dSinq6+v1nDTB/zJmg+F6yg/5m/gPCfXCofT2hQsX9itYLOEMOQiJR2DcuHG61I2sbzF2EomEDrOZXmdTzAOVZfWvczdr1ixteAG6SkAikeDMM8/UtCaiIOPxOK7r9kucqK2txXEh44DH7yOZTlFYWASpFMRi+AJ+mvftY+y4ccTCETyBNKnebgKTJhLyeymO9jGstBgycfD5IAP4i4i3Rzh13ins2byNSDjMtClT6T3Qgse1WXDqfDoTMTIef46/p6iI5IE2auuH0lg/mgP797H3QCsjG8bQ1t3BkAkTiTdvpay6kkw0he33kVZZig+WiymuHQJJF4IFlA6toad9H6GhNbR3tNLtJOmJxSiorKZw1FDwFeVuNuWgYglUVuH3B7C9Plyvl1gmiQp4we8l67NJ42L5PFiWDXjI2rkMMttSKBTKBUe5eF2wPLlEgq6uLvbt20c6ndZZn1JAOJFIEI/H9RwWgyiTydDd3c2+ffs4cOAAtm1rSACgPeO9vb2kUimqq6sJBoOUlZVpg8u2c4Sy4XCY7u5uTfdgWZZOMtq1axexWEzPT/GcJhIJent7cRxH83rlr42Pi/y3GUPHC+9wpDYGcw3ZKEzsi2zyiURCe1/EIyEcHQIslg1DYq3iLRhsyCyfRE+Ug2wyQlooYGKv10tHRweFhYXU1NT0w07ISaCvr4/KykrNXGym84rxKAaYSQxognTlNCoLQQp0lpeXa54UGT9RLtFolHQ6rWsBlZWVUVxcTDQa1ZkyUuFcNm7JSvN6vf0Kq0qqtIxtUVGRVlJdXV2alE42BnHRwiGwnnmalxptpaWlWJbFzp07dTqyiRV76623NHCwtbWV8ePHs3nzZsaPH6/7X1dXpzFMA2HhjpcMhBESOV4biRneFOUp15L5LJgB8aiJ8WnWvJO5l06n9eEiGo3iuq5mQ66rq9Muesn8EsBnPB7XDPMyX8Q7KkZDJpPRGWimQjZxYYIJM0kAzXp9ZkZgTU1NvzCvbNQyx/x+P6FQqB8QNP85DEZMtmoZP9OIATRgHHKGuSiTcDhMdXV1vxIaUjrD5/NRU1OjDyXRaJRQKERVVZUOC5sM9bJO80P65jyzbVuHnlOpFOFwWNMYmDi8trY2amtrcV1Xe4kEvyjh44DHgwNkQYfhbNsGr5chQ4bQun0nra0HcJJp/AVBAkVFxPfsZn97O67Xi9dr47WyFBWVUFxRRbAyQNXQWrLxFHXDR0BfjH3r1+FJp/AdfOYq4CMajYCbu3JHxwHS6RQxJ4MvGKB2+BC27N7F1FPnQCZDwnFQfj9DxtWzedMmSobVEQtHKS4vw0kl8fgLaWvew5CRdTRvepOgDQUlxfgKgxT7fKQchZN1cN0kPm8Qgh6yKLIqi9d1iMbTBEuKiKoUcScDxYWkXYdkNkOB5cdJZ7A9FpaCbDqD13HA48H2WlgeL0q5WOS8qFLo2O/34/f7KSkp0V5vOXiKR8fv9zN69Ghc19X1/oQ2RnSCgK+lTE1LSwuFhYWMGjVKrzfZny3L0vOnpqaGSCRCb2+vnhcyVwSyIfOrtraW3bt309fXpz2esuY/bmGyjwzBlB+CyQ/XHOnfR2v3SO0MVqRvjuMQiUT0Zi+svJLVJAqgtLRUW+XiORJ35UDcC4cTcZOLN0fSYC0rh/ifNGkShYWFbNu2Da/XyyOPPEJNTQ319fUaI2RZFr29vbz++usEg0GNO7jtttuora3VBGsLFiygo6NDZ2ABGksghpAoE1FuMi6dnZ2sWLFCA06vu+467rnnHu2RgZyXpri4mH379jFhwgSWLFlCJpPRDNR9fX0UFxdz3XXX0dHRQSAQ0IampLiLEv3Tn/6klbEUU7Usi3fffZcTTzxR43wKCwspLS3lrrvuAtAn1Jtuuonq6mouuugi1qxZQ0dHB2+88YZe2I2NjTrebXrexC28cuVK4vE4Dz/8MCeccAL/9E//xI4d/5+9N4+yo7ru/T+nqu58b9+eu9VqtbpbE0goIMQgZGIL5OEFjI0T4zgYB/9sr2T5Zzt5yVt23luJk/ULiV/CyrMfz8S8OI6HOE7i4MTYEAwxwiZmkGUswEIg1JpaPc93nqvq90fdfbr60i0JjIkIvVmiu++t4VTVqXO+Z+/v/u7jDA8Pa86R9Bu/V+2VEkNcrv/4z/NKmT+bzJ9VJ2ngjYVu/SEbGdwETMgELceLRqMa2Et2i4ABWLoAELDvui5tbW063CPkeBl0pU+KGKXwbQRcCGCQfiVV1/0SE+KFkeP7C6UCWoFbyNO1Wo1wOLykNMdL4TwI2PRn40jGZblc1scV0CX3tFwuay+YZD9KiE1W4NIeud9yrXJvpVaejC3LLRAbPcTy7luWRVtHOw5eKYmaY1NzbGzXoaura8mY6QfR+ndcKrUKBg6G8qgwVKpQKGEqk57utSjXIGwFaEs2Mzx0jPHhYWKmRaJYpblQpTQ8RXU6hVWxPYBjutAUgkQA1iRZu30LbiKMGwoQioQxTJNgLAIhA4IGTdEIEcugWikTi0XJpTPEIlEMFNgusbZW0tUyJ0aGiXe0U6p5BYMzqXnMYACCAbrW9kClRLKt1RvnXZfifJZABVqjTZhGBMs1wVGAwjbAVQ6lagnXUF6h11CACkC1ihsIYAQs3JpNEIOwrQjXHIKOi+E6KKeK49TqKtTes5qdndWEZ5FeMU2Tnp4eBgYG9GJRMo6FC5TL5Uin09i2TVtbmybCb9u2jQsuuABYLHq+Zs0aTp8+rfubX6DX7/XfuHEjfX19uK5XT04W8K7rsnv3bnbs2AF4AC6dThOLxSiXyzqTV96H883+w8Nk54v5PUOuu1irTEJEy01AjRNh43eNfIHlTLw3siqUODDA2NgYN9xwA3fffbcGP+9973t54IEHtOaKrNJbWlp44xvfyE9+8hMuvvhiZmZmsG2v6nkymeTGG2/k/vvv5z3veQ8/+MEP9Pkls0BWd7Lq9K8UC4UCf/M3f8Phw4cZHh5m3bp11Go1brvtNp2R5RdwCwaD/Nu//Ruf/exnUUpx+vRp+vr6SCQSHDp0iN///d8nkUgsEfmSFw88dfJUKqXbIN6vmZkZtmzZwunTp7WHrKmpiXvuuYf3ve99jI+Pc9ttt/HEE08wMjLC8ePHiUQifOhDH+Izn/kMV111Fffddx+33347+/btY35+XqdyJ5NJHnjgAT7ykY+QyWS4++679eAj2imFQoFrr71WhwTFq+B/3o1947VijYCu0bvp7+MvxUPln2D9fUpMJujGd0UWFf7zLneu5b73/2z0/PrbJecUgCzvgLyLEuZrzPZ8OWFQ//317+fXLhLzh5dhkcfl31e4emcD337C6pnavPLniws7ZdW1ypSxpESEv68v/amIWEEcHBR1xWXTBNOiXLMpFAvEAwGsQJBCsYxhmVjBIAHTIDW7QDiRIBmMYBfKZGfmScYTGJFWDNPEdl1Mx6VqQtXw0u4d/c8F5QAuhgIcTxHaxcZ1DQwUjuNiWCa2MnBCQWynTKVWwVUmhhXADIa88JyhUKYBGLhufQGJgeGC4RioildcTCkTDAWOg217/J9FrR1FzfFqkHmoUJ4lGK7CcBxc21f1Hm87h3pqPeiyNdJnpU/09PQwOzurv5cFbSaTwTRNvVBwXVdTGwTUyEJHMi/F25rNZrWieGOVAf8iNBwOLwH4QuCORCI6IeVs/et8svMPnr3K5icEi/kLkZ5N3+VM37+cDiAch5GREXp6evjUpz7F8PCwDjNlMhkuvfRSBgYGdOw3l8thGAZzc3PaCyRCglNTUzobZffu3Tz++OPMzc1ptn8sFtMASDwxfp4PwPT0NJ/+9Kf5+Mc/Tl9fn9aB+eQnP6lBgZBMT5486fEFbJvp6Wmd1pzJZHTatoTwstkslUqFaDSqi0SWy2V+8pOfsHPnTnK5nCZuT09P097eDnjcE6mUnclkuOGGG/jHf/xH/uIv/oJjx45pl6xURv/KV77CunXrmJ2dJRwOs3HjRorFIq2trdpDZds2e/bs4ciRIwwNDdHb20skEmFoaIiHHnqIyclJTpw4oV3BwBJPhf+fv1+9Fk0m/5WA/Mv1UK20IpQQbaP5heTOdK4zeZZX2td/Tn+6ud/TJW327+O3c33GKwGhs7WvESA1XuO5eCHlnp/r85LtGp+VAgwUBupFtbIaj6vPJ/u5ygMSyvAARiSKGwpRDViUDEVRuWRqFYhG6Ozvo3VtD1Y0QigWJxLxki8ymQzlQhFcUChc1/YOztLwpYGDoSu+15+x42AGgjiuomo7KNOkZrtgWFiRCK2dXXSs6aGlq4vW7m6SHR2Y4YgHXDDAMkFZng6Q4xJQBgHDxERS3V0wvU1x62rxLgQME9fxgJByFLgGKBMTywNP9Xvl4vGDcN0l3iAw9HjsB7/i3RRSvPD1wuEwTU1NS7y5Msb6i2ELsdkfLpWwmFKKYrG45NmKt0/eDX8ZKv8CSfqkv6++lsbBVTDUsJr3m0x6y012cHaC97kMPkLSFXc/LKYzA/zCL/wCX/nKVwBvtfzMM89w5ZVXcuzYMT7+8Y+jlOLWW29ldHRUp9HatleJenJykgsvvJB9+/YxOjrK4cOHueKKK+jo6NB1qATZS4hKXhDJTLFtm/3791OtVtm1axfZbJbm5mZc1xOAi8fjfPe739XkuEceeQRYrID90Y9+FKUUTz/9NEopent7OXr0KEoppqenufrqq1FKce+99+oBeN++fVrAzTAM7Y0yDIPZ2VkdDpDU+1qtxo4dO3SW0Rve8Aa6uroIBAI89NBDxGIxJiYmaG9vECJg5gAAIABJREFURynFwsIC+XweQBMGbdumvb2dwcFBwuEwl112GZs2baK3t5e1a9eyZ88e3vrWt7KwsPCi0GZjvzhb3zjf7dUCdMvxrZa7lyvt629n43t8pmOv9D0sLooauVM/6zM+23iw0nmkf610bctd10u5j2czV/5b5n6f0/Hr4EW5XrFWt1ylWCyQrVUp4VJUkK5VqAYt7IBFdG0PZkszoWSSGuAai6DPtm2wbRzbrisz1wEvLgKKXNdF4dRnNhfDRXtDHMeh5tigFBW7BgaEohHa1nTR1r+erv71dPUP0LGmh3AihqOMujfHAMPwdH9qDiYeEMK1cal7P/Sz9QCZ2QAUPIDkiQaZ+nOFMk0cZWC7deBV/+fwYq+sH9hKGFtIy0opzZOUcblUKmlvj1/fSjxF/hqE4sXyL4TkMwmTNf4T8v1yfVISV/ztl+/OV3vdh8nO5AF6KdyfRhf6uZp4Y4SvIZk5QvYcGBhg3bp1PPzww1x77bU88cQTfPSjH+XP//zPeec738lf/dVf6XpR3/jGN1hYWNAx/M7OTkZHR7ntttu4/fbbcRyH7373uyilyGQyOtNMwgn+dH5/aKBardLV1aWJsOVymdnZWZ3tds0115BKpTh06JBW8rVtm1QqxR/90R/xsY99jG3btjExMcH4+DgXXHABuVyO2267jc9//vP09vbS09PDVVddRX9/v66K/tRTT/G5z32OBx98kN/7vd/jv//3/67bGQ6H9QsvIMtxHIaGhrjooou444472Lt3L3/7t3/L7bffzgMPPKAzg4LBIO3t7YyMjNDV1aUJ0w888ADFYlF7nuR4yWRSlxaZn59nz5497Nq1i3g8vkR40v/8/7OAobN5Q852nY0rR/8xZCBtvGfLLVDOtvA4W5vO1s7GmnavZArwStew3LU3WqPHTO6Z/++fp+mA2DmcZskzrv9P1QDT210ZBgSDREJBegfBdFzCGFRyOUKRCOVaCUJhcBwqQCmbJRGwsKwghhnEqbm4NRsjEMC2XVB14AO42Biuqv+tvAbUb5Pr+NT3lQewHFwPwAQDXvzKCoNtQ8DCVA5YJobyAJyS21338BhKoRzP0eNdmQNuDZQJhotSLko8PSiUMlCueKwMcBTKUdj1Nrj1e+e/x97fS0tgSOarHxxJBYRoNPqirMHGGoh+UOiXNZE5SDxOso0ILApIWqkv+vu3bNeYTbwKhl7j9lJIXst1jHMxieuKzpCIYUnGQK1W41d/9Vf553/+Z60GG4/H+ZM/+RMOHz6MYRhs3ryZj3zkIziOw9atW0kmk5w+fZqBgQGSySTf/e532bNnj345JAsH0KAmFAqRzWZ17Nj/Il199dWMjY3x7LPPcsUVV1CpVFi7di2ABm9//dd/zUc/+lHe9ra36Sy7Sy65hM7OTl2JXQBMLpcjmUzy1a9+lX/4h3/QhNfTp08zNDRES0sLSikuvPBC/uAP/oB169Zx//33a9l30csQvsfCwgL79u0jGAxy0UUX6fbv2bOH66+/nv/6X/8r999/P7fccot2A5dKJQ2gXNfLgtq7dy9jY2Ns27YN8JSU3/zmN+O6Lo8++iiXX345hUKBbdu2aVKwPwThj5G/1jhDfvMvEFb67uUe81yO80qAm5diyz2rV+r4Zxv8z9RPXu53L6ddP7e+asrxwbZdnIpNIKgIBMOEggEoVQg1JSEUIORGoFYBK4AVCmJEI9ilEpj1yblS9YCJMjzPjMifuHb983poE0eHyZRSXjV5QJkGhlGvz2jWG+XUoOKArTwwVK1QNVwCZhzXqHucXMc7Bx5/27Bd7/Cub5JXHghC1YVsAeXYeFOs64UYvXiYxw2qm/CcXFVvj4DjOjiybRvTWhq2bgQZktAgyT3+ccmvVC2fLcdBExAkwMfv8V4uzCvAZ7myU41exJ/3+/tK2es+TCbWOJEtZ2dzQ/s7zLm6kf3FQ2Vfyc6SVOedO3fywAMPaG9HpVLh1ltv5Vvf+pYGBZ/+9KexbZvTp0+TTqcZHBzEdV2mp6cxTZNwOKwVSCU9d3Jyki996Uvs379fKztLvBkWw0CdnZ28733v42tf+xqHDh3SBOc/+IM/IBQK8bGPfYyOjg5eeOEFAoEAsViMlpYWHnnkERYWFjh8+DA7d+7UGUKS3XDddddx//33UygUGB8fZ8+ePYyOjrJ3714Mw+CFF17g7/7u75idneXLX/4yDz/8MLlcjq1bt2KaJnNzcwD88Ic/5JZbbuHzn/88g4ODjI2N8f73v1+T0yX1XjLWpBDn5OQkhmFw2223Ua1WmZ6eZmhoiGPHjvG1r32Ne+65h/HxcQ4dOsSDDz7I8PCwLjwqz+7VCim9mvZqD1TLvU/+gfhs+zbus9xxzxQe83tblnuOy4Wu/BzDM5m//SsBkHNt50sNkZ2pT56Jx9RoK513yTZ4E7rPIdNwDDAMRSAYBMPEQOFWqlDP6qLmhcBk45pT594oj6mEnFOpeugNUF4YzN+uF50XG6VcHKeGUi6G6e1nGQa4NuV8gYWZaYpTk+RnZpmbnGJhZpZyLkutVF68Ny5YysBUFkYdwXhhL+ogTP6B63q/+4GDqRSm64Bdw3Bsz1NkLC1mql1Djsc5Muu/wyJhXhaEAoIk09kvkSLjnISxpH8LIBKwI7IiAmzkPPLTzxfyZzrKvfbv7wdVEplo9GCe72Pk6x4MnQm1ngnsnA30nCtnyC+IKKGlSCSixeSCwSAdHR3cdNNNPPbYY6xfv55AIMCnP/1pDhw4wMDAAF/84he55ZZb+Ld/+zf27NmDUopYLMbXv/51PvGJT3D99dfzyCOPEIvFMAxDC3PNzs7y0EMPcfz4cV1zCdCpu+JWDYfD3HXXXViWxY4dO4hEIvzu7/4uv/M7v6PBz7vf/W7+6Z/+iQcffJBvfvObbNy4kZtvvpk1a9bwhS98gTvvvJP29na2b9/OQw89xOc+9zn+8i//kj/+4z8mkUhw3XXX6fpvSinm5+e54447+B//438Qj8e55557ePvb386DDz6oX+a1a9cSi8W46aabuOOOO3j729+OaZocPXqU3/iN3+DWW2+lv7+fYrHIO97xDh555BGuu+46Dhw4QHt7OxdeeCHhcJh0Ok02m6W3t5drrrmGvXv3snv3bnp6erj66qvZtWsXu3btYs+ePbz97W/X5RKAZV/8lfrVa8XOBeCdM2dkheP4s5xWegfPZZJuDFEu9/eZJv6VwoDnAiTO1c7mBTvTv3PdbqV/P8sEtNK+K11/4/ZOndbj4uEc13ahVsXNF5keHWX4haNMHz3O6SPPM3/iFDPDw16oybWxjHo2oz/sIgfD8Q5uLgY2XH9zXEN7WGqOg6ug6tTD/yhUXdwQ26aQzTA3Nc3k6AhTIyPMjI6RnpnDLpaxqHt7XO+fEMhhMfRWvyFeCLCOzGxcL8secPB4Rcp1MGwXHM+zZIAH0nBwlePtq89lL3qifGEyWUwK50eywiQDWspjyDYihivUAkmhl/2FRC2gRgCVeJb8obFGL5H/M7+Xyg+ulhMlPZ8B0WqYrG4SP30lB7pz3V86iEiXw2Iml3iJ/vRP/1R3Msdx6O7u5p577lkiqnjdddcxOTmpO7NpmvzyL//yEjFDIWwDbN26lV//9V/n6quvXlJeQMJz0WhUS/snEgk++9nP8hd/8RdLeEWu63LnnXdy5513AvDJT35SX9unPvUpPvnJT+q2+DlJ8hI99NBDS4iBW7duxXW9rIU77riDz3zmM5TLZUqlkk6Bv/baa7UisbiI/Snub33rW6lWq/zN3/yNVjculUr84i/+IqVSSQNP8YZJhkUulyMajWIYBpdeeinHjh3DcRyefPJJhoeHmZub00racu3+F365yee1AIqEQyAlGUQN2t92v3aNP4wq70xj9pW/3pyEfWV7SeX1K1VLv4bF1a3/nRRbyf3uz4zxt0n0feR8/vfKL0Aoz04WAn6RQH97Gn+ezfxtkevx10H0gxZ/m8X855Ft/IWM5Xv//V6pbbKNf9vlsub8/cAvseDfVtogvb1aqxKwArgsEtFNw/T+UmDLvbdBhUKUF9Lk5+epuQYmLuVKDaJWPXTlkE+naLICuPXEfGV4z49QSIMT7zw2gWCQUr5AOBajUi5hm4G6B8n1UtSVg2kFoGpTq9nUHMfz0hiKiKmwiwXcikM4EqNm27iFEkEUCgOnUvWAk2HhKoOq7RBQBso0sOXi1WJ4C8fGCgaoul50znC9UJtyHQzHBtMgoMCpVb3q9paLq1wcu+rxjgwDt1rBDFiId0m4QgJ6RDNKwv3FYpGDBw9qoCORhl27dmkdPMmQjMViZDIZ3dekX0q/kOfrL18k75woWsv7IIrx/rbJWOrnJglXs/H7V1KT7ZWw171n6Hw34Q4JydevAaOU0uJt4E0iog4t24qarD8ebFkW2WyWU6dOcckll9Dd3f2izikTjV9EEtCuWr9Y45n+hcPhJe3xfyfHWi5tWNrp18MQHRgp+ifX2ghIRC1Zthf9C7kWOa9/X6U8kUv5vr29nUsvvRTDMNi0aRM33HAD/f39JBIJfR3LlTl4rZl/4BLNH6kvV61W2bdvn5ZFcF2PTH/48GFSqZQuA1CpVPQE6dc1EZudneV73/uelvAXIVNx+VerVbLZrAYH8GJ9HPlMjuvnRIjERDab1cC3VCrprEjbtnWxSUkwkMG7Uqnw6KOPkslkcF1XZ1WCBwBzuZz+HV4sRno2k/bLPZF3VCY4uafiDZUCrLKP3CvHcZiYmNDAUiQtJMNS+qJMTtK+H/3oR/pcgUCAxx57jPHxcQAtmGcYS5W7A4EA4+PjS959AWmGYegws0yetuN5R2t2bUkG7uTMNBXbwQGqtTLg4BTzUCiQnp6mks3iFIo0h8KUUimaQ1FILUC5wqaBfoaOvMCxE8eZnZ9jbGyM2fk5MhNTPLrvYbAsqC+GJKGiWK54XCPDgHwRO5Mh0daKayrKtSo2daJwnfdDIU92IU1IKZqiUUzHpr05iYmLqtWBn1kHOobCVQrXNHFNC8OysAJBj8hdreLUakA968y0cA2FrSAYi1CpeVlfhlIwM4sjnB4T8sUCjqkIRuoczVoZt65C7TrevfSnsgt1oVwu09bWpvtIuVzWoTHhhPoXbVLANZPJ6PeuUChor1GxWHzRQkhoGv75w+8Fkr4j3CEheftFGhsTcuQ78VKdT7bqGTrP7WyeheXQdaMbUzqirMiFqG3bNj09PUuI1X6S3UrnP1di+Zm8bGe7Lv/30hYZ8JcTqoOlWTuN19DoXfB7EWDx2v2TnmT1dXd309vbuwT8yGrnfFvdvFRTSi2pa+e6LgsLC7S2tpLJZPg//+f/8O1vfxuAAwcOsGPHDsbGxkgmk2zcuFEPtKLS7DiOzlScn58HvOd15MgR3vSmN2lXfywW02Hh5uZmHaKVle9K1shDGB4e5plnnmF+fl57W2RAlppqp0+f1mD8v/23/wag68wlEgnuvfdelFLMzMzozEEpUrllyxauueaaJeVegCUA/FxM+ol41YTH9pWvfIX3vOc9zM3NcejQIUZHR2lqauKv//qv+eAHP0h3dzeBQIDp6WkSiQS/8zu/w9atW7Ftm9bWVg3oSqUSo6OjXHLJJdx0000o5Ymd3nPPPezatYvp6Wmam5vZv38/1113HePj4/T09FAqlbReDaDV3m+77TbuuusuCrm8BoDhcBjbdTh48CD33XcfxWKRaDymAW0qlaK/v59MJsPk9DSjo6NcsetKarUaqfkFpoaH+exn/jdkcoQDQR79/iP80huvJTM7TyaXxQhZPPnIQxw6dIi2YIywMsllcnT3rsOMRRmIRThx4gT/8i//whW7riQYDlEolwlHI8xOz9Da0oLtKELRKMSimFULcnmqrkdSDoZCVEpeTTAjFIJAiLZkEypXwinVKGW9bbEUZsD0ABcuruOgHBdbeUrcVdcjQduOSzAcByPA4vDiUnVtSjVPUy0QCqICFrFAzCv3kkgQLhRYcOu16WJRCrUaNeXWdY3qALlUIp3LYpghmpub9WJDvJlS3FgWvE1NTZimSaVSIZfLad23UCik62cKmEomk1o40Q+sQ6GQXjSYpqkrMIhkiZTw8AN8ATzSh4R3KguVxrCtjLvnIhj6atsqGHqN2JnCL8vFcxv3k/iwZK0ZhqFDcv46ZGc798sN+5xL+MgPZhpNVkD+rAfZp9Gr5Dd/KEK2X24fGfBFk0MUXSORCLFYTGfZyQrrfHuRfxaTwU+AYGtrK5VKRQOAbDZLJBLh61//OoODg9rL5rquDtOapqnLWjQ1Nek6YiLEmclkloR2AF3YU/aVY8rxGvuDn/gpz3HdunW0tbWhlFc0UqrSS7irXC7ze7/3e/yv//W/dKamhMw6Ozv54he/yEc+8hF6e3sZGhrSYdWdO3dqj1cymdQTkKjwLhfSWs6krzX2F6mrd/DgQd7//vfT3d3Nvn37uPDCC+no6OATn/gEH/7wh7nzzjupVCp0d3fz1FNP4boufX19mjibSCRIpVIMDAwQiUR026ampkgmk1x22WUAjI+P09nZyY9//GP27t1LtVrVNawSiQThcJj5+XmtufW2t72Nxx9/nN1X7aZWrWIFAjx3+DBbL9rGVVddxejoKJ2dnTz902colUps2LCBF154gf7+fs+jZFkMDAzw9E89oNrd1cEbr7iCB/75n5k+dZpSJkM+n+d733uQ2ckpduzcQee6NfzKLe/H/PrXuXLrLxBwFY8+9jj5coV8PkeuWCB9Ks2OHTu8PlAs0tzczKnxSdo7u8imM1jRKNVyBYplMBU2oAIW1ZJNzQHDClCuVcjOzZGoVMhns+SzOQKut0CcyedoXtMJiRjggmPjug5KubimhWtZ1BwXp05bwvZCdl76vQdogtEYoUSckuNQqHutapUKp0dGIOcVLs0Xy8QScRzLoGa7hAMhMC2mxyY4cuI4Vdeh4rh0dHQxODhIa2srx48fx7Is7dGR0ivpdFoXQ5X3R/TXpD6fjINS1mVmZoZsNks2m9WRB1kAylggnj8BNuKdknnE/5mQtaUN0rZYLKbDd40E7PPNVsHQa8TOhYS53OeNxSBlQhHXvMSS/RN8I3/hTOc+G8h5KTyslbYRsp94dPxg5mzHbZyslvMSLeeFEtczoGty+Y/1UmQXznfz9xF/2PCnP/0ppmly9913s2fPHpqbmzVBM5PJ8JOf/ISZmRmuvvpqXaRTAE+tVuPo0aNs3ryZdDqt63xlMhlaW1v1uWSlK2DoXEOPAoZkxSvkUan2Pjk5SWdnJ5FIhOHh4SW8GgmrPfHEE7zrXe/iO9/5Dtdddx0bN24kEAiQSqX0hCLVuiORyIuKAZ9LH/BPEAKkwBNWHR0dJR6PMzExQUtLC2NjY2zdupUnn3ySDRs28J73vIf9+/ezefNmyuUyAwMDtLa2snfvXh577DH279/Pe9/7Xh577DFmZ2fZtGkTbW1tgFfK5+///u9JJBJks1mOHz/O0aNHueGGGyiVSjz77LMcPHiQ3bt3s3fvXr7zne8wPT2tPVcLCwt8//vf58kDP6apqYlKpUIkEmHTls20tbXxyU9+khtuuIFDh59lcHCQ0dFR/vVf/5Wbb7mFWq3GnXfeybe//W1S8wtk0xkKxRw3Xn8Ds6dOk17fz09//GOuuvwyvvyXn+fG629gPrVAplAgMjHOxNQkxYFNFCo1StUKrqHYdeUuNm6/iKJS/H//8zbe/6EPAg6piUlQirn5BXp7epicX8A2TQhHAQcz4hJpaqaUmyVv1+tNKpf5uRSlYoViKkPVdggFg1iREKZdwQiHQfSDLAtVrYJycU0D17KwbQfHdeu8IccTZQyY3j7KJBiLEmpOUi6XKZSrWCEDWxnMpdJkpqYpFMuoQBArHGEhl6GmFFY0CrE4bjpDJlegZFdRhqUzgOPxuOboWJaly10cO3YMQBdUlfp1nZ2d2tsnof1yuUw0GqVUKjEyMsLU1JTmiBYKBfL5PJ2dnZo3KceNxWJLauDJmCHziZ/qIBxTGQsEXItXSOaV87FQ6yoY+k9my3lXZDXcuMKWiW8lT8e5DvYv9/tGIHI2aySjLvfdmbxYy5Fu5fPG313X1WEycVH7PQLnCsZeK+YnFwtR/f777yccDtPb28sjjzzCFVdcwcjICMeOHdOhVuEcyEArBOlarcZXv/pV/vAP/1Crgbuuy8mTJ5mbm2PTpk1EIhEWFhaIx+MaIElb/JksYvJcBOTLvU+n09x99926eGw4HObgwYPcfvvtVKtV1q1bp0GWpCFHo1EdJspkMjz66KP09PRw6tQp1q5dq1e+R44cIRwO86Y3vUl7xYTzIMDvbObnTsg1CG9t06ZNvPDCC0xPT/Pcc89x9dVXMz09zalTpzSw+eEPf8iv/dqvkU6naW1t5b777mN+fp41a9YwOTnJvn37+JVf+RWeeeYZrrvuOhYWFujt7WXdunX89m//Ns888wwnTpwgn8/z/ve/f7GqfL3aeLlcZuPGjbzjHe+gVCphmibf/va32bp1K9f/0nU67CKLqEAgwPz8PDt27KC7Zw1TU1P09/ezY8cOWltbaW9v10VkRQ35wIEDVCoVnvjRAdIzMwz29fH0c89x2VW7OfD0QfoG+lnIpHn0X76FC+SLRebGJ4nF4xwfPs3QieP8+PCzVAMBbnzXr1Apl8guzBGPxxjO5+lubSOdzWNYFoVqhUoqQyAWRVkBmtvaSWfK2IUCNdelZrtUimXMQBDXVZiBIMVqlVwmS2tPN4HmBBgujqEjV+A6lJ0ajlOjWnOgZmO6JjEjWidPL3qelRXACkcwo1GyhXlUsUjAtIjGEszOLxCJhAkqk0KlggoGScQTxJLNYAWIxOK0tneQKeQpFMs6PBkKhVizZg3Hjh3TnLNqtcrExITuV/KOJZNJ7fWXYq7iPRJwvrCwoInU8k4YhkFPT48XzqubeMeFeydASd57v6enERgJV0/KgfjHzNUw2ar9THYmJH2mid+/2paJRswfdvKTU8+1DWcDA43g7GdZDawEQBoJrf5rb/y9cX+5dvE8iQfBDx6Fa+UHk7AUQLxWzZ8dJTXtkskkhw4dYvPmzTz77LP84i/+Il/60pe48sor9UA8MDBAf122wHEcXXW+UCjQ1NSkZSCEpD49PU00GqWvr49nn32WSqXC9u3bl6xC0+n0skq6Yss903K5THt7O9FolKuuukoLdkqdvlQqxdjYmL4+QFe2X79+PR/84Ae5/fbbaWlp4eDBg+zdu5dyucz+/ftJJpP8l//yX4hGo/T29uoMRCHkn6v5w7BS0FgpRXt7Ox/4wAeo1WocOnRI84A2b95MJpPhxIkTvPnNb9bHOX78OIFAgB07djA6OkoqlaKvr49NmzbR2trKFVdcQVtbG8FgkBMnTuhnFYlEyOfz7N69m2PHjrFu3TrdzyXkuXXrVubm5jQAE86X67rE65NjpVzGVIr52Tn6+/s9UBywuO+++7j++uvp7u7myJEjbNu2jZtvvhnTNJmdmiUWj/CWt7yFb3/721x0wQU8VypSwubSN+xi5Pkh5jIpsuUy3evX8/DTTxINBhg6fpxHvrePN+29lp7etWzatImS6zI6P88TTzzB7jfupq2jm/TIaZLJJKn5NM1NTYQwcU2FZQVQwQA4LomWdiJlk8L8PPl8nlq1RKXmkM3kMGoOISOIEQrQ1JSkrb8P4lEIB6nYFcKYuK6NMhRmKIjpGAQCnhJ20LQ8KYCqDa4DIQvHATMQoLm9g0Q0xgQmlUKeWtUmVyqRyRcwgwGUFcBV0NLaSktHJ1ZzEmyHuXSGVCZHsVKlVK3i4iWhCHCWrFoB48FgkHw+T6lUIhqN0tHRwcDAwJKs5PXr1zM+Pk61WtVhbSFcF4tFYrEYXV1dtLW10dvbC6CFgCWpRPhHAoolM02Kw8r4KKBHqAaSdSh1HP0lOs5Vq+vVstf2SP46s5cTavKTqP3uSvlO9pHVrn9yXy4U4Pe+NHpiljv/2f5ubOtK+/gnwOXAmv+z5dol2/g/b0zFlp/+lY3EzcUF7S90+FoHQrB4D/zkdHHLv/Od7+RLX/oSJ0+eZOfOnbpQrqwmM5kM8/PzDAwM6PsqJUr+/d//nU996lPUajWy2ewSwv7w8DCHDh2iv7+f5uZmisWiJms2VrH390E/GPJrpeTzeebn57Esi46ODg4fPkwoFGJiYoI1a9ZoHoQAgEKhQCKR4Bvf+AaDg4OcOnWK9vZ2Lr/8cmAx5GDbNn19fUuqe0voQdpxtnfSz3WTLEfXdZmdnaWzs1MTvPft28f09DQdHR2cPHmSdDrNU089xc6dO2lpaaFQKLBx40a++MUvctFFF/Hoo4/S39/P/v37WVhYIBQK8eSTTzI6Osqtt95KtVrlscceIxwO09LSQkdHB5s2beLxxx9nYWGBq666CtM0SaVSevV/4MABzeN67rnnGBwc5Jvf/CaWZfHwww9z++23Ew6HaW1r48///M8JhUKMjI2yY8cOLr74Ygb6B3BxmU+l6OnuJjU/T8CycG24ePt2vvD5u7ji0p08+/wRBgfWc/LkScyqQ+/mTR5IPjbE1OwcF1+0jS1bt5PNFbj2ul/CDEdItHcwMj7G39/7HX7t1vdzdGiICy/YQrK72xu/WtpwajYdrW2ky2UcQ2FgesqFoRBWRxtN0QhmOk2g0kyuVvSuNRknFo54Watd3WA4EDBxcLFtB0wwDAssi+aWNsxmCLgKVXOxLNOrTBYJe0rWeBQiU0EgGiUQj9MfipBLpyhl8xiRGF396zEtC0wDKxigpaMTFYuBYUIgSGfXGmzTxMWg6tgEDKUzDmOxGLt27WJycpKpqSmmp6cB6Orq0iHUpqYmHc4VD7Z4XTs6OpiensZxHNra2mhra/PAbjzO2rVrNfdOpB/WrFmjj5WuV1C3AAAgAElEQVTP50kmk5qLZ1kWGzZsIJ1OEwqFCIVCpNNp/f62tbWxZs0azRUULqGMn9K+88le+6P5qp3R/ByZRv6QfC9/N652V/IQnYmw/LO29ZX6biUv0koeNH8Izv/Tn+Xkd/X+ZzH/9QgYnpmZYWBggFKpRCwWY+PGjaRSKe68804cx+H06dNccMEFgAd+kskkyWRSr05PnTrFzp07tTemUqnQ3NysiZQyoD/44IPceOONGmwI7wiWKuHCorKtZKLJM5LQ2NTUFPv37+f73/++Th/u7u5eco3yDF3XJZVK6ZBUT08PY2NjusSM9AchywuRuvH9eClhXuHoyXV0dnbqBUgmk+Hiiy/W5O03vOENfPWrX+VjH/uYnowMwyCfz7Njxw4GBgZ45pln2L59O6Ojo7z97W9ny5YtfO973+Pmm2/WZW+uuOIKPvCBDzA6Osrx48cB2LZtG1/4whfo6+vTJHK5rgsuuADDMGhrayOdTpPL5bjxxhuZmJhg+8W/QDAcIl8s8J3vfIdUKsX8/DxTU1OsW7eOH//oAP96730MDQ1x4batGCjy+TwXX3wxs9MzjI2M0t3ZxTPPHqKmXILRGKVKGTMU4ujkOFZzEzfc8j42X3IxmfQCGy/YytfvvZdvPryPbLFIsqWZqgvPnzzG0KkTNCWTbLloK8owaervxy6UPC0hQ9GiFJgB3FoVBxcjYKGaAhCLEOtsI2a4tLsuyGRs1+uImQYEQ6AMXMfBUoYn8miY4Lh0reutaxzhpafh4NgurltDWQEwXAIBC7tWw1AGChcVCZOIdJHoMbjoDbtYc+EWME0vvT4cQhdnVYDjEonHGEgMeP0LwF0srSEemfb2djo6OpYs5hoXto2e/lgsRigUor29Hdd1ufzyy9m5c6eWT/BXYJBFyNq1a1ecAzo6Oujo6FhWPNV1XbZs2fKi4wlvSbxG59ti8vxqzaqt2qtsZyJTv17Mn3EIXhhJtErS6TSVSoXOzk4+9KEPYVkWDz74IBdddBH9/f3Ytk06nV6iRfLDH/6QW2+9Vbvk29raGBkZ0cWIbdvm0ksvxXU91dxYLEYsFqNarfLUU0/x6KOP8ru/+7s6JbhSqWj+iXiwxCuUyWRoamrij/7oj/Tq2TRNRkZGUMqTDahWq/rZFgoFLTDa3NzM+Pg4pmnS1dWlM2tkpSsAZrnwHJwbp07uaSgU0ituEf6UDK6hoSHe9a534TgO3/jGN3jhhRfo6emhq6sL13WZmZmhra1N64IJBysSifDWt76Vr3zlKxw8eJBLLrmEnp4ePblls1mt9SX8kGQyycc//nGCwSC5XE4L8wWDQQYGBrQnTngqSikGBweXpETffPPNOI7D/fffTywW45prriGbzfLwww/zhje8gUsvvZRUKkU0GuWR7/+AsbEx/u5vv8bll1/O3jdfw65du0gkEnzoA/8Pf/+Pf8+JoSHm5uYolYpMz89x5MgRssUS3YP9vPvXf52fPHWQaCLOVbt389C//4Cb3vurWKZFppAjHoliA5WgRbie9u3p+HhZZAq1KIroeAKIniy2CDcq6hrZ3jb1OmYmwkkztBrfkkwoE1xXYQSlJIfHG1IKTLMe5nWhpqpYoTB2pcy/PvwQrqj8i66QlvpT+jD+Ech1jSULV//Czb/gW86r7vfASP+TxclDDz2k0+79ApsS7jrXcbBxUb1ce+TYfs+qP3v1fLFVMLRqq1a35QaA8y3j4edhfvkB/4QdCATo7e3VKzrhBgjwkUm0UCiQTCZ1ZuKNN96oCegLCwvkcjkSicQSYcDOzk4NdoSoDp7o36c//Wm6urr45V/+ZZ1lJoNoY4ajZDpJG0VrZd26dbrNkUhEe4T8tfcAkskkuVyOrq4u7QlKpVJMT08vAQGwvCzDuZiEVyWTTUKG09PTfOtb3+LDH/6w/vzUqVN0dnZSKBQ0f6ujowOAp59+mne/+92a2+W6Lj/4wQ+49tpr+cEPfsDAwAChUIhMJkMsFmN8fJw/+7M/I5FIsHbt2hdlY2azWXK5nA6jCGiU+9vc3KxVh7PZLEopmpqaKJfLpFIpenp6eOyxxzQoWrt2Ldu3b9f3FaBYrnD1G9/Eli2bOHLkCP/7js/R29uLUi4LmTT/8I/fwHBhaOgFent7qbgOPb29rOtbT1NLC80d7Vy26ypGRkaYnJ7BVQaFUoV4LEgoHMWhrlxuePwdF3BcB0N53hbNf4Ylf2vSsyu/170zXj37+iYGeo+GDFYNSAyNlHzHZbGEh+Ed1wwEKBQrKMv0vlNq8adu01IgtNgG/9/n5vH2f+YHsoDWBZPv/P9WOtZKttK2/s/9iTr+TObzbeG5CoZWbdXO0c63l/eVMv+K01+2RXg5Bw4cYGRkhFQqRSgUYmhoiFOnTlEsFpmYmCAej/PhD3+YtWvXMjY2xpo1a7RHY//+/Rw6dIju7m7S6TTBYFADEgE4uVxOpw6/5S1v4U/+5E+44YYbdBqwgC8/gdnP6woGg5TLZU0aFXLp4cOHsSyLtrY2yuWyJnrLNUu6ugzWgUCAAwcOcOjQIZ588kk6OjpexD97OWBI2ieidKdPn6avr48jR47wvve9j2w2y09/+lOefvppPvGJTzA7O8uzzz7L//2//xfbttm2bRvbtm1j06ZNdHd3k81mWVhY4P777+e3f/u3SaVS3HTTTXz+85/ns5/9LB//+MeJxWJs3bqV3/zN3ySdTnPfffdh2zbDw8M8/PDDgCew2NfXR6VS4b777uPYsWPEYjFaW1t56qmniMViPPfcczo8k8vl+KVf+iUGBgaoVqucOnWKQCDA3r176erqYnR0lIceeogDBw7Q19fHb/3Wb+E4jtYvuuyyy9i5cyeZXJaWZDPf+ta3uOk976FcLhMOhTAtQwORjvZ2DDNAzXY8ccVSkUd++EO2X3wxuUKeWCyOYVhUa5XFEEzN01Cr2TUwPO5frQ703XpYTLkOpuErv1IXZATqxWYdXEPVi3HgCS6e4dk6vgKpqg5w/BmpCnCrVVQgQChkLYIm28Y1lA7VueKgelFRiMUwlN8z5X9nz2SyTaNcioDc5TxBwi19qX29MVFFfheekYTkRE7jfAuTqVKp9DMvff/sz/6Mb37zm/z0pz9d7GQNwnj6hP/BE4o8mMb6Qiu5GV+p9jamfp+v92fV/nPamfqffC8mHhvDMDhx4gSDg4NLyPXZbJZEIqE9HuLVmJ+f10KL/vfqySef5KKLLiISiehBUUihfkK/bdscPHiQzZs309TUxPz8PJ2dnTpNOxwOv4hg3WgCOorFIqOjo4yMjDA3N8db3/pWksmk/l68WsPDw3R1dWnytqQBj42N0dPT8yJOxEor2pXur6QsK6X0tZfLZb39yZMnOXXqFBs2bGDTpk1L6o5ls1kymQwjIyP09/eTTCZRShEOh8lmszq7R/SVRJVY7ouEEOXZFQoFHMdhdnaWiYkJenp66O3tpVarMT09XffYKA18IpHIkpp/2WyWZDLJj370IzKZDNu3b6e7u1uXVZC06omJCTKZDFu2bGFyaoZ8Pk9/f3/9vkCpWiFoWdx111189P/9KI5bw6l54dZYNOoB1vq9LJYrhMIRxsbHmJ2dJRKLsmHDJlxcCpUi4WCoDlwMbLtKwKzXvvJ5VFz9jBwMwFQGAjLEPO+SwkUteoYAE2PxAMtZo3fH/5nyqtR7v5vEIxFyxWJDHMxY8nfjqV6J2cBP4pcFRG9vL5OTk3qbc9XNernW+B4JH9GfXXYm++M//mP+6Z/+iYMHD/7cvPXnFzRbtVVbtVfV/IB/OT5MX1/fEjJmrVbDdb2ito7j6AwR8EJWMjHncjkt6b9jx44l4p7+VaKf3K+UYteuXYA3eHZ2duq2LEful+Pl83ldh06yVZRSbNq0iVgsRjKZ1B4haYe0ed26dUukEqQdvb29y9ZHe6mLJf+iy7IsZmdnaW9v58SJE6xdu5YLLriACy64gHw+r2u3ZTIZHMehubmZWCxGS0uLnszC4bAGJolEQh9P0uILhQLBYJBKpUI+n9dgyLZtnWLf399Pf38/hUJBZ9m1trbqa5FsQrleKT0jpUquvPJKXNddoiEj9a2UUqxZs4b29nbNB+vq6sBxPKA6OTNNJBKhVCrwjhtv5Nnnn6OtrY2FuTk2bBhgbmaWfL0kSSaXxXYVXV1dWJbl3Y9EnIlpD2yZAUuD7mg4Qi6dIRTweENy313l81jYHhgyDAPlOksyFiU45hpKAzHXcbBcs64uvdSW6xOisiz9zDRNcGqUy0Wi0TjNba2MjJxGyv5YloXdkFDlNniGFGfOuGrsf2fK0PLzdFpaWjhx4sSS+oD++7ZSOK7RzhWYSGhO3iuRCzif7Pxqzaqt2qq9qtboahegIt4hGeBFdE14I2KlUklzjSzLU8wVfRLJ2hLlakmf9xdvFHAkK1Yh/goRWtLclVKaSC2DtgzsUgtJ2ieDLcCaNWv0NUo4zl/SAxbLg8h1ZLNZwuGwBh5+e6neYgnhCCBqbW2lWq0yODjI7OwsSnlZV1ITTFR78/m8vkeSki9SDyKkV61WaWtrY3R0lN7e3iWeORHpE6K2/14JUBJwFIvFNMk6Ho/rScpf4NVPgpUJVwCTALBYLEapVCKXy2FZluYNLcxnaW5NEImEsJTB0eePMJdaIJ/Pa92pSCTC6dFRlOtpMYmcgKtMDh06rMEuhqJYKS8pvVKr1WiKxclkMkTDkSX9wFV1jplbD9nAEtCnGpCOP2SmAMNWKHd53k7j7/4+5Xk8vUS0bDbrpbEDzx850hC6qntQV+hSBssLya4UTWjktbmuqzlm8Xhc97FsNsvzzz9PKBTSPDvx0vrDZOdSbuZMJqV2DMMgEonQ2tqqxVlXC7Wu2qqt2nll/hCYVAAvFAqEw2ENbCQEIpbL5bBtm2QyqSdoIfwKoEkkEsRiMQ0IxMPgH7Al3V30nAKBAMlkUoMdy7Iol8u6fVIaRQZqSa33q6gLeKtUKlrUUQjdsJimnkgkdPkJIV8bhlezz1+XaaUB/1xAkUwu/rp6AiBFt0kyuwSoSCp0LpfTmV3+kjlybx3HIZ/Ps2bNGg2E/NXHhQwuGi+iLO4n0oJXuqOjo0ODXAGcsOixk/sgoEw8cLVaTd9XyUAMBoP6nmUyOVpaEpRKFVCKYDDIG994NQCVulvEMg1sx6ZWn5D99e7CoTC5YomQFcA1PC9Vueo9V2ljqVQiHo1SKpWJhEOUK1WU4+IoUGqREO6f1jWvx65hWOaSNHWn7k1SmBiOWtYz5D9OoxdFwqO27YlaVmtlQuEw/f39XHvttRqses+6HoZcoSud6dyN55e/pS1+jpA8V9ER6+7u5vrrr9fvlvQ7fz99Kdb4jjQSqEXRXTy0EmI/n+z8as2qrdqqvermV9eWkIes8gUQyaQuKe1S9BRY4sGRUhxSlV7CEJKpBYsraP8qVDLNxDskK1p/6RU5ln/VKt83hgekzpkQwWFRg0UppUsOyKQoqcd+EFAsFvW9kQn15XD6BIzJz8ZK4ZLl5s/qc11Xe1783EK/2reEuFzXpampSU+y4jlTSmkFYQlp+r1iInbZ3d2tNY8knCdt8T8juYf+EKXcU/9zlc8qlQpNiTiO7WKgCAQDdHd1YNt1L10igWF4gCmRiBMIRXBdCAfDZLOel0cB4UAQy6xnZRH0QjuGB5aDAQvHCqCAWDhEtWoTMEyUAY7rYlr1elmBAAZe2xfr4AWx8UjbylUaaJuGwlAeQDNNv5ir97NSqREIWDiOi2kYmiJUrdbqE34YM2BQLjuYAQsHm0KhwMGDB/WiolZzsKwgyjCoVCtYpnfugBXw/rasulYRGnQKWJF3pDHk6+ebCTnaX0tMFiGu6zI0NLSkf8rCAhYJ/8FgUJ/HX8xb3kd/0WP/u+Z/X6TP+usOyhhyvmXqroKhVVu1VVsyUPq9AX5PTuPgJd4bGSBlexnwJeXdD4L8hGk5ht+WEwM9W7vPZMvVP/IDGj9IaxQlDdZ1a2SfRiD0chIsBKj4r0vuSeNnjb+fa/aQ3/xAt/FcfrJ3Iznc/xxWeiZ+0OX/HBYnPFwwDA9o4HjhJ9P0PESmAeWK5y0wFNi2W69xF9ZE8FrNIWB5gKNWtQkETAzXpFatYSqFCZgojPptMZTSAMas84AiIS9kKsAgFAqB4+LUFosvi2dGQkZGIIBlLPYHx1lMBPP6sXcdxWJZT+yhUKB+PwQwBTRQaAQUOpHHqJewQKEshe3YekHi4ODai0CiVCrp+6y9Xb73zM+XcxxHL2b8CQdy3mw2qxcBAnhkUeGvRi9gR74XjSyRipDr87dLrFgsauAvoMifvXa+JQutgqFVW7XXuTW6+hvd/v7P/NvKwOfPnPJ7cvxu8JV4D40DYiNYOpv9rAPqmYpF/rwKSS43EZzrdbwc8LWcNQKv5bZbSXfmXNogQAkbUB4gct06h8owFsu/BCzP4+KCqRSWYeLUXA+dKC+E5tQ8T0ggEKgLJ7oETANleplepgFKQq+uA87S7CUMF9fxwm+RSMS7LhNqdY+nUp7MghH0dIOCgSCu4/GH5Db5u6S/X4TDIfy3w/NCmvUFgdwrjxtUrdqUShXNATMMA8NX4NVQimq1hhUKYTte+Bhz0ePjDz8KMK7VakuKBgvnz182plQq6ZIYUhtPMhPFm+P3Ivk5eQKGqtWqloYwTZNCoUAgECCTyeh6duCF4iRTTF+jLwTpt1XP0Kqt2qqdN7Ycx0DMT1ZuBEjLeXnkeP7Vr4Ak8RSs5P3w21KC6Su7elwJlPnP5Q9XvdLn9Xt35PeVzvOzSG68VA9S477nej7/tSz7PYvp4Uq9uF3VqudZHB8dI5/P09XVRTgcJhIMgQup1AInTpwgHo+zefNmLQwZCASoVTyumms7YJiLAEwpTKXqcS0blIFSBvPz86TTaVpaWuipi1CWSiUi0ajmpoVFh6qe8S7NlZ9KiQaXUQ8NB8lkcgwNDZHJZLjyyivJ5XJ1XleMRD0UaJqe9zQajWrisIS8hEc2PT1NuVymu7tbJwAUi0Wef/552tvb6e3t1aFVAWSVSkUDHwlRC9Cs1WqMjY0xMzNDV1cXvb29uqRQe3s7Bw4cYP369SSTSS0IGovFljwffwajPOPJyUmOHz/O5s2bdUmOkydPapHOUqmkPUzNzc1LPEHL8ZvOF1sFQ6u2aq9jW24S83NUBMT4+SDiAfJXl5ft/Flefs4QLPVGNJI0GydVP7/nlbAzETwbB+mfl5dG2tEIQF/J47/UfVci4PoJ7n7Q6D/2uWQbKaMuXGh46MJVDi4GjlPDdQNYlgeaU5kFjh8/TlNTnGQygbIM3FqNiYkJxibGaWtrY9CxFzkrSqEa+pWkyEsfDQaDVMoeMRjXYGpqirGxMTZs2EAgFOTQoUNUq1Uuv/xyWltaUcoL62ngYywCONddzAoMBq068Arq8Fgmk2JhYYFqtczhw4c4efIku3fvpqmpyQvx1eUNAO2dEc+JLCpGR0e9zLimJuLxKODoz2dnZwG0qOn69es1+PMXP41EIriuSyaTIZ/PMzExQT6fJxQKEYvFiMfjmjM1MTGh5S8iES8LT8RJJbQnx/VnyolCe1tbGx0dHRQKBV544QUATfCXfffs2aMzJGWh5A/Bn0+2CoZWbdVe57ach0T4AvK9TDD+idMvlrhcBkqjF0RsuRXhcpP3K+mZebnHOhOIerntOF+4EiuFKVf6+1zDZUueuapHvJRvH58Hzh9yEjL53NwchVyOhXSafLGgS74cPXqUWqVKJBIhmUzS2dUFgOnj/ZjGUhHdYDAISuHUXA3Sky3NNDU1USwWKZVKHhdHgWEKEAdcsGsOZmApcX5iYgJAE7E9zaQSxWKRlpYWcrmcLlycz+f13/57JYWGAY4cOaJTz6enp1FKcfToUaamJmhqaqK/f1BvL4rvhmHQ19eHUkqHx+TdrFarnD59muHhYXK5nPYUTU1NsbCwQEdHB6dOneKFF16gUqkwMTHB/Pw8hmHQ3t7ORRddpOvy+UnUCwsLjI6O6nOEw2FOnz6t5RgqlQrd3d309vbiui6zs7NMTU3prLHGvnK+eYVgFQyt2qq97q3RE+T/3A9yGrlDYpJx5K98DYurSRkM/avCs4WI5Hw/bzub52O563259h8Bgs4ERl+pMORy923JOY1FVeeaY6OwMCyTmm0zPHKaYrHI5PQUZsBibGLcI/imPeFJK2hSqpSp1Wo44za5jCcr0N3dTTQe0WEdz0vioRgXqDlVTZIOBAK4CqxgAMPyjhcMhdix81IW5tOEIzGyuQKmYRCJhD0wpKhnii1qUVWrVQ4dOqRBnAhOGoZBoVCgXC6zf//+emjMYHh4mHw+z6ZNm5Zocynl6VmVy2VymSzT09NEoiGaEt61VMpFpibzmIanAF+tVmlpaSEajWq1dCFC+8NkfgFN13WZn58nk8kAEA6HiUaj9PX1af6V1AWMxWI0NzezZs2aJcR6KeQqRXsLhQKFQoFcLgegr12U4UUt3bZtUqkU5XKZSCRCOBxeclyxMwlE/kfYKhhatVV7HZs/0wSW8nX8ZMhGj0atVlsS/mrkA0nqdjAY1OE0EVf0p9j6z302/snP2850/p8Hf+hsx34lwMqZrqURIK20ej8bWPR7AOV7vY3veLZT57QEQzoLamzM4wqlUikikQgT+QI9PT0MDg6SbGlmcnKcialJmpqauPDCCykViiQSCeLx+BKSsIAVBy9ENDk56WWFoeoE4SCpVApXoT0a2WyWfK5ILpejubnZA1iKOtHbxTQXJRzkX7lcJh6P09nZuUSUc3x8nGw2y/r162lubtYlV2KxmC60K1liWjU7GmVwcJCWlhaU4S6RpSgUCrS3t3NqeIR8Pq+zG8ETuZTj+TPEhOPX0tKihTtzuRylUomuri5dJDUej+vQt4CdRCKhNcMke01CeeB52DZt2kQkEuHAgQMUi0U2bNhAc3OzvveWZeksQGljKBRakkhxvnhFl7NVMLRqq/Y6Nhnsxavj1xIpl8tks1lM09TiiRISEO2haDSq3eniQhe3fCaTIRgM0tnZuaRAqt9kIJfB99XmESwX9lvuu1fiPH7w8FLb9vO2cwGA5xpCW7JdPUvKdV0swyQejXmV5W2HgGmxcXAD+Xxeh3HWDaynt7eXRCKhy4ocO3aC5qYWujvXaPDhEakXw21gEA5HqdVqxKMJ5maeI51Oa4+kZVleOrhpMTk+QSaVJpFIYJmKkyeOkUwmaWttplaTMhEOsBTgSygsm80SjUY1OVhEMEulEps3b9b13zo6OojH4/rdWjY8bBpk8zlOnz6tuTpSb+6yRFKLIjqOQyqVIp/Pa/XtaDSqwZVkhAlHb2xsjImJCc1BCoVCpFIpRkZGmJqa0qrhyWRSh94qlQoDAwO65I4sWiQFv62tjaNHjzI/Pw94oFKKDieTySWaYkopPX60t7drCY6Xwjd7tW0VDK3aqr2OTdzXQnwWUFIsFmlqauLWW2/l7rvvRinFM888w6ZNm3jqqafYvHmzLuHgkURdrRwM0NXVxZe//GXe+c53amVlPw9JJhBAu+3PRN5dtdem+b1Q4m0Uc11XlwxxHIeFhQXS6TR9fX0cPnyYyclJLQA6MzPDAw88QKVS4dprryUejy8RrfQfPx6Pc/nll1MsFunq6mJsbIxnn32WarWqPSOxWIyLL75Y62JJHxZunGgH+cUtDcPQZORjx47psi1dXV24rqtJyEeOHGFycpKenh4uv/xyDXLkWI1ComNjY6xbt47169dTrVYZGhrCMDwV8o0bN+ryNAMDA1og0y+Q6C+lUalUeOKJJygUCvT29jI3N0cwGKSjo4O2tjYef/xxtmzZorlAg4ODRKNRhoeHMU2TgYEBnU4v99fTe6rxzDPPMDMzQ1tbG+l0WvOKjh07ptP7Y7EY4+PjLCws0NLSooVZ/WEyPyn7fLLzC5qt2qqt2qtq/krWhmFoMTZRlJXK0gsLC9x1110ATE9PMzs7i2EYOnvFX/RT3P0ymPrPJatkfzV0seXCN6v22rbG52vUNYYkW6lUKnH8+HEmJycxDINMJsPc3JwX0qoDjK6uLuLxuJ7Ac7mcDuEIkBcPkHgbmpqa6OrqolarkclkmJ+f1+negUCAhYUFcrkcra2tGpSXy2XdTvkpoSj5W0jJvb29bN26VRcCjsViTE1NMT4+rkNPPT09L7oPArCET5dIJCiXy5w8eZLZ2VmKxSLlcpnx8XHi8Ti5XI5CoUA6neb48ePaoyNJC5I1J4uZYDBIX18f69ato7m5mQ0bNlAsFhkZGeHEiRP09/fT2dnJ1q1b6evrIxQKsX37dq666ioGBweXlLrx18OrVCqkUikCgQBNTU0YhsGWLVvYtm2bfj6BQID29nYGBgZoaWkhFAq9CPCcj8RpsVUwtGqr9jo2f1qyXxvIsiyeeOIJcrkc9957L8VikXXr1mluRygU4qmnnuKRRx5hfHycWOz/b+/KYqO6zvB3ZzyLh1ntsZnxAsbGbDVQA0aUpBWKARWVKg+FuqHKpkqJFPqAlFZqWqkPaaRWSpuC+hSpD6BKVAmoagAlldJUSUmiADZma9hqm8X2DLZnzOz73D64/8+Z6/GMwQYMnE8a2TP33nP/c+5/7vnPv85DOp1GOp3G6OgodDod7HY7XC4XstksQqEQTCYTEokEt08RMFMJP1IoevRBQgpwxyEfmOC3YDCIc+fO4T//+Q8CgQAnB3S5XKx5NBqNWL58OZqamqAoCurr62G1WlmA12oRjUYjm3JVVeWcP2azGQ6HA2azmf19BgYG+LpMJsM+OeQbRBpSym1kNptRU1MDk8mEpUuXwuv1wu/3IxaLcRTVjRs32F/G5XIBAOcwIp8h0rQAE1rR+vp6eL1eXLt2DSdOnIDD4UBzczNUVWWhyGw2Y3x8nAU2Ei+i7k8AAB7KSURBVNJojojaooULF2LZsmVobGxEY2Mj3G43RkZGMDo6ikwmg7Nnz+LGjQnH9UuXLuHatWtwu91wu90FRVqBOwkmVVXFkiVL8NRTT6G+vp7NeUuWLEFTUxMLmMePH8fVq1eRSCQQiUR4MySm5hA/cwnSTCYh8YSDs/tiIuw3kUggHA7jxIkTqKqqgsFgwKFDh7B27VpcunSJhZ/bt2+zrwIwEbHywQcfoKGhAU6nk3f5oVAIPp8PmUwGtbW1UJSJbMC0IyeQQ/Vc9CeQmDm00YrAhINtbW0tkskkIpEIVqxYgerqamQyGfT29rJWwu/3Y2hoCB0dHVyzjTSYWsduSliYSqXg8/kQjUY5CisajcLlcsFgMODKlSv46quvsGLFCjgcDqiqysIA+b2Q1gUAAoEAgsEgnE4na0DpnkajESaTic3G9fX1XMBW1DSRXw0JMkajEXV1dTCbzThz5gxqa2uxYMECZLNZjuCy2WyIxWIwGAxcoJc0TCTA0RwUixrH43H09/cjGAzCarXC7XYjmUxCr9fDYDAgEokgHo9DVVW43W7Y7fZJofqkHdPr9fB4PEilJiL7mpubkUhMOJ8TXYsXL4bNZoPJZEI0GsXIyEhBQkgxjcJcNIFLYUhC4gmGWFGd1O56vR7BYBCrVq3Cv//9b3znO9/Be++9h+9973sIh8NIpVKoqanB5s2b+aVGPkDd3d3YuHEjTCYTrFbrhGNqdTUURcGFCxewZcuWSYVCS+WykXi0ISbOFEsz6HQ6VFVVceRVf38/IpEInE4nYrEYjEYjvvnNb+LcuXM4deoUAoEA2tra0NLSAgBcKgJAgVYnFouxaXdgYABff/01qqqq0NraimAwyKaexYsXIx6Pw+fzwWq1oqWlBel0mqOjKKhALHRK88RiseDSpUsIhUIsZGQyGVRVVSGbzWL+/Ploa2tj7RSV0qDK8CTEZLNZdmomTZfVasXY2Bj6+voQjUaRz+dRVVWFZDLJEWVkGiQfIbHUBtUQU1UV/f39uHLlCnQ6HRYtWsRC4YIFC7Bw4UKk02mYzWa0tbXB6XTyMxMDIki4ohIcJ06cgMlkwooVK3D+/HkEg0EsXrwYw8PDSKfT2LBhAwKBAIaGhhAKheB2u2Gz2VgQBAo3PXMJcvslIfEEQ9ytVVRU8MLidruxefNmBAIBAMCmTZt4R+vxeOB0OjEyMsIZbvV6PU6cOIG2tjZ4PB7W/kQiEWSzWbhcLiQSCRw/fhyRSAR2u70gxB6QPkOPI7SmHArvpozMFKloNBqRSCQwMjLCYdoejwcVFRUIhSYiv1wuFwsTxKvA5Bp4yWQSly5dQl9fH6xWK1pbW1FTU4NEIoF0Os3RYMuWLYNer8fXX3+NL774AtevX2eagTs+Q/l8HpFIBKOjozCZTKxhGRsbQ2VlJfL5PG7cuIFkMolYLIaxsTEEg0Fcv34dN27cmKh7JiQopf+j0Sj6+/u5REhDQwOCwSAsFgtsNhsuXLiAXC4Hp9PJpsFIJIJoNMolPUSfPBpnSmHR3NyMtrY2fPvb30ZjYyPS6TQGBwdx8+ZNXLhwAfF4nOcyMJEZm2qQUS4k8stKp9MIBAKIRqMwmUxIpVK4cuUK7HY7R6tls1nWKieTSc74TakBtJueuSYMSc2QhMQTDkoeRzvTTCYDp9OJdDqNZcuWIZWaqMz917/+lRes2tpaxGIx2Gw27Nq1CxUVFQgGg/jBD34AAAV+GrTgPfPMM3j77bexdOlS/p2SNYo7RRlN9viBNESkwaHnnUwmMT4+zlqhiooKOJ1O3L59G9evX2fBOZfL4YsvvsCaNWugKArmz5/PWhy9Xs8CgNVqRTgcxrVr16AoClpaWtDQ0MBaGNJ45PN5OJ1OrFmzBteuXeOcWMAdPycyaRkMBsRiMfj9fgD4f2boJpjNZlitVgSDQdy4cQNmsxl2ux3RaBTnz59HPB5noQ644ztksVjYn4mCFGw2G27evAmXy4WFCxeisrISvb298Hg8cLlcGBwcZE0WAM6LRP0nrRCFxKuqCovFgqamJhiNRq57FovFEAgEkE6n0dbWxvXe9Ho9h/QbDAYOfiBfpGQyCZ/PB0VR4PV6YbVaUVdXh0wmg0AggJUrV2L+/Pn49NNPEQqFsHz5clitVgwPD6O+vp5NlyQMivUO5wpmLAyRI5johFYsZK5cLaIHAa1TmMj0otqV/p8N2ohZaXy4to4AUpHe72RvEk8epsN/2nBfWlxyuRzC4TC8Xi9qa2vR3NwMRVHwj3/8AwsWLMDKlSsBTJgmLl68iIqKCjYHWK1WDpeurq5mp+mVK1eyLwWZySgHUbHw27kOOb9LgwRarYmEfotGo+jr68Pg4CDsdjvS6TROnz7N5q2qqirU1dVBr9djYGAA3d3dcLvdnCiQQMI8MFGfa+nSpTCZTKivrwcwMc52ux2Dg4MFGZwbGhq4vpbNZptSAKckjRSiTrz69dcT+YyWLFmCb3zjGxgZGcGlS5cQjUZ5HokpJCwWC6LRKAsTHo8HIyMjiEYncg01NjbiwoULGBgY4Igto9HIvkikaVmwYAFcLhebxMh8RnSNjo6yViqTyWB8fJwDH2pqarB+/XosXryYcxiRWZAEQoPBwPysqipu376NcDjM0XOpVApjY2OwWCwYGRmBxWLB+fPnuY9msxmLFy9GKBTijNiKonDUGwmaxeoPPqw5MWNhSKxoSy9Ckr5JqCiabOoBdZhoE8N80+k0crkczGYzS8Wid7v4Up4pnXq9nqMkiMHoZRmPx1nNKr4wJCRmC9PhP9pZKoqC8fFxVptTmn3KH0Tn2Ww2DqmnEPq2tjbEYrGCKB+j0ci7+lwuh8rKSjz77LPsL6H1F3oUIed3aUyVxZpgMBjgdDrZx6yqqgpWq5WjtxobG7mUhc1mQyAQKHAkFosFUx4fg8HA2gtyik4mkxxuT4ITbX6pmrzW3AbcMZm5XC6sWrWKz8vlciyMOJ1OuFwuGI1GeL1eGAwGDA4OIhgMYuPGjZMEfIvFwolGFUXhdWjBggVcEmPZsmV8L51Oh/nz57MJsbGxEQ0NDVykFUBBZB0JN/PmzUM4HOZUACQcOhwOfPnllyz4EP+SbxCASWPr8XhgtVoLzn3qqafg8/k4SpCKvjqdTqZPfDbULpnfRE3cXHgPzIpmSFVVxGKxiQaF/CGiMEQDphU07vcOUKzDEovFUF1dzQmwABTkZyAQjWJY6L2CJjX9T/RQynRiApGZCXPRrirxaKEc/wETmwMyWVVVVTEv3r59G2azGZ988glu3rzJ6f7Hx8fhcDg4+ZzJZMKuXbuwfPly5PN5nD9/HpcuXcKXX36JzZs3o7a2lnfJ2uiXuZZ47W4h53dpaAVA8d0KgCOzTCYTCwcAWJsgLsjz589HdXU1ABSYWWhdEYUZMeM5mWmbmprg9XoLFn0AnJ2aIIaX0xpQWVkJi8XCGg1VVVFdXQ2n08maTqKlqqoKLpeLNaShUAh2ux0Oh4O1oZS/x2AwcK6jmpoaWCyWAisFoa2tDclkskDTBNzhOfF8KrrqdrvR3NzMwgdpwyoqKmA2m9lRmsaSNGvkLC5G1+n1ek5WSePe0tKClpaWAkGX/LhovtMGQZQL8vk8UqkUUqlUQb3Ch40ZC0OkFqNwR7IDk+RHwhJwZ3cgTpAHMQjE1BaLBWNjYwW2axKGiPkpKVcxWu8FJHQRQ5hMJoRCIYyPjyMcDsPpdLJzWbF7zQUmkXh0MR3+A+68AAFgfHycaxW98cYbnLiNtEHEk9lslnOwWCwW3vWtXLkSK1asQGdnJ2prawGgYBGg+xWrdP+oQc7v0tBufMV8MwA4uR+9j8l/jfxeiKeAQqGFFupMJoN8Ps8CKfkOUT6eioqKghpeVNiVeJfcIcghmyK0yHxkNBr5WkomSsIBaYiACVOxqqq8DkajUb6Xw+FALpdDKBRivyGyniQSCdbAas2rtEmJxWKw2+0wm81siSHhWnRToRI6tIaREoAsIjRXM5kMkskkb0RofOjZiM9LFLLIaZs2TmQFItcYSqip9bkSE7FS0Vcq5SPmoNI6WT9ozFgYotwNxJiUxp+Yh5hadIostku6X9Dr9fwipu/AxMtZURSuuUSMRarW2fJdoAkjPmiHwwGDwcA1ZsTJJdpSJSRminL8RyYEmreKonBhSQBoamoCcMe/LhwOczI8miekaSVTNL0caWGgrMFkFqP3Ab0HSmGua07k/C4NMWkfMNkkImp/tIuvGIpPghFpEqg90U1DvJ+oeRQjuej+pB3SaurI1EP3JMGCjos+YWJainnz5rGvTkVFBSdcJO0I0UQmOlEQ0pq3iHYSLMhMGI/HOSu06Nsjji8JPxQBRgIKzTmKFKPfU6kU0yEKlKRtEqPfiB7RLUZMokmClslk4r+ifxiZlEkYpHQB9GzF50d9epDC0YyFIXoJ0IOmh5NIJKDX6xGJRJjJSPrVqgDvN0iNSeGclC6daCUGEemfLYgJtog5gTs7GKJNG0EzF73tJR49lOM/APyyBSZeuLRDBib8NCjfik6ng8PhYH9AOi8cDkNRFFbfUwgzqcgdDgdqamom+c7M9lx7GJDzuzRokZtK006bTxKMaQEWg3FIeyOOn9iONhqRhE76jcpfiJtxOo9ya4kLMt2LriFtED1nUZglXzvqG20kSKMVj8c5cpKsJsT3JHSJofd0T+o/aV+AO9pb0gZRf7WFYEloEesNkgBFJirSspFQSGNMz0DUmInPke5Hz0UrwNHYiekJxHmRzWbhcDhYo6f11RXxyAlDwJ2QQVK95XI5NDY2soe+CJJYtTWK7hfE9OeVlZVYuHAhAoEA142Jx+MwGAysAqSdGzH9TOkjp1NKmAUA/f39aGtrw+joKGpqapi5RDUlSdJPyg5S4v5gOvxH0R2JRAImkwlms7lgx6bT6XjXKApC4guVfA7S6XRBhJjoOJlMJlFZWYlUKjXJz2EqzHWBQc7v0hA1OwTRx4R4QNSsaZMLim2J9e1o0S1W546+U5ui64OoWRJL0Gh5TVzAxagn+l+0MtC5tPmnWmpGoxGZTAYDAwNwOBxsdqN8S6IZS7w/tUfjQCY7kf5ipiyKHqPab1R0VexLIBBAQ0MDF1MlwTyRSHBgEa2ZopBGc1Ycb2pfNINSH+kcuk6n07G2eHh4GB6Pp6AQrnb8H/Tcn7EkIkqaZrMZ2WwWN2/exOjoKBoaGhAKhQCgoMNas9n9BO06yCaczWaxbt06BAIBZkaz2cw2X3q4ouP3TJHL5WAymXgxqKqqwuDgINrb2zE0NAQAzLy0qIgF8yQkZoJy/EeLgd1uRzgc5s2B+LIV/TZoMaLka+KOntTvpAIHwKHMtEsnX0IxmOJRhpzfpVHsPUq/aYUk+i5WY6fftI6+5IpB72rR/0QUfAii4EkCiXgOPUPtOaL2Qly7tGHiRDdpRGmDXVlZCbvdzgkVxfpitAal0+mCfhK9ovmM+i4KKCKtIr2iAzQJNjRfm5qacOPGDSxbtgxjY2O86acEk+TfQ2sncEfbRrxbLFUCQUyISSBTOvWxrq4Ofr+fTWbFIvkeOWGI7JA08Pl8Ho2NjQgEAuw3QL+L6mHaKT3sl4FOp2OnM2II6hcwew9EnPxalS5hru+CJR5dTMV/pDovNj+19YSAyTwqanjoJU/OofRCpJc2CQPi98dFMyLn99S4n/0uJ0yXW1/K8V8x0432ehKWxI1+MQFQPI++l6O/3NgVu178rZg5UdTizNTyUY4+rX+YOC5aP2IS+B7WPJm2JHLmzBk8/fTTnAGToCgK/H4/+vr6MDIygvPnz2Pjxo0YHx9n1TqphLWqUPETj8fx3HPP4ezZswX/v/zyy/jwww8nnT/dj8iAiqIgFovhueeew5kzZ5gWigIRIwf27t3L9lS9Xo/W1lbcunWroO2zZ89iw4YNk37Xfs6ePYtvfetbGB0d5Wq/9NHSeq/9vJePOM7TvUbbZ7GNs2fPchi1Xq8veG63bt1Ca2sr9Ho9tm7ding8XrbtcteVOibSon1206W5FF2l2i/VZjwex9atW6HX61FbW1sw9n/84x/5mnvhuVLHyC9Ay38kAGkdSnU6XYGvhvYlTh/xZSqazOg7aUTIX5BoISHrQfL7/fxMNb7iOQ96fs+Fz1QL22wtelr+LMav9/N6bT+1z1icz+K5s7ngl6JfKxgRLdoou1LPbybjU4zOcvd6WJixWkZUTwKFjnKiUxV1uODmwverV68CAFpbWwv+nymmeoDi/8Qkok343LlzOHr0KEuyfX198Hq93O6xY8ewZs0art00FaaS/GeDuWaK2RhnasNqteLVV1/Fxx9/DFVVcfr0abz++uvo7e1FNBrF888/j3379kFVVWzbtg27d+8uaKfYeJa6rtQxn89XQMtrr72G559/HtFodNo0l6LL5/Nhx44d2L9//6T2tffWtrl7927s2bMHqqpi//79+PnPf850leO5e0E5/pvqu/jbdHlUO8fF+fW4akXm8vyeKyg1DuUW25l+7oW2u71+qt+LCRMP4v5TXV9s7KfT/myOv3hMu0HQnv+gTeh3LQz95Cc/4TC8Dz/8ED6fD++//z4SiQTq6uqwdu1anDp1Ck8//TR6e3uxZcsW/OxnP4OiKHC73Th9+jRUVUVvby/Wr1/PmqahoSGu9SL+DwBHjx7lATx27BjT4vP5OOlTS0tLgdaq1DFCNBrF5s2bsWXLFk4aqaoqIpEIEokEp3LX4sUXX8RLL72EP//5z5wErNh93W43PvroI+zYsYPHZHh4GMPDw2VpK9YWLahT9S0ajaKrqwu/+c1veLz+8Ic/4NixYwXfCeI49/b2wu12Txrn3t5ebNu2DevXr4eiKFizZg33xefzcRuXL1/G8uXL0d7eDgBob2/Hhg0bMDQ0xE6Fa9euBQA888wzuHjxItM91XiWuq7UMb/fj0WLFrGQt2vXLijKRJFDsd+laC5Fl9/vx7p167Bp0yZuPxwO4+rVq+jp6ZmyTZ/Ph+HhYaZ5+/bt+Oc//wmr1YpoNIpkMjklz2nxwgsvFDwrEtDo2Vy9ehVdXV146623Cp69OJd+//vfT1JbT6XiLwXRb0BRlLJt3Ms95iqKvcAfp/7NFI+bADhb/XlQ/PEoj/+Dpv2uhKGBgQFs3boVyWQSf/vb3/CnP/0JTqcTXV1dqKysxPDwMLq7u9HR0YHjx4/D4/Ggv78fZ86cQSQSwf79+7Fz5074fD60t7fj5MmTvPM9dOgQdu7cOel/AOjr60MkEsHp06fx5ptv8iL6i1/8Aq+99hpUVcW+ffsKdv+ljhF2796Nbdu28YIETDyAeDyOnp4eLgqoFcIOHDiAsbExrFmzpqA9rbZi//79eOedd7B//350dHTg888/R11dHd54442ytBVri7QIpfoWCATw3//+l7USv/3tb3Ho0CH+/t577/H40TgX02aI43zq1Cn8+te/5mPUF6/Xy21s374dBw4cYPp9Ph8uXryI+vp6+P1+zrIKgAsXUuHDqcaz1HWljnk8HgwMDLAG6ODBg1BVlc+dDs2l6CqF6YzDT3/600kCbiQSQXd395Q8J6K/vx/f/e53oaoqjh49ir1798Jms+Hw4cMFz6YYLxw+fJi/v//++/D7/fzSEXdzd/siKrbjLNYuMNm08Djhbnf2Eo8eij3fqXzGyrXxMCCF9eK4K2Fo0aJF6OrqAjDhDR6JRBAOhydFBGixZ88eWK1WbNq0CevWrcOtW7cKjou74mI7ZLq+vb0dy5cvR09PD++yd+3aBQBYu3Yt785LHSP86Ec/wqpVq/D6669Potfv96OiogI9PT2sKfrLX/5SYD4phqtXryIcDhfd+ROmQ1uptiKRSMnrq6ursWfPHgAT5q/Ozk7+LgoM4jh7vV6cPHmStRkejwcOh4NpaW5uZjpETKXNIEGuq6uLI2rKmROLodR1pY55vV588MEH2LFjBxRFwUcffYS///3vJTUwWppLwePxoLu7G59++imACWGrv79/0nnF2vzkk0/w8ssvQ1VVfPzxx/jd736HaDTKPEea01I819zczM+/vr6ei0hqMV1e0KLcS1r7Mp1KHS4h8aTgXkxcs4F7EWoetrBeSnB8mELarPgMFesAfa+uruaFx2q1wmw2sxmCUMpfyO12FzUd+P1+DtsHJpLDLVq0qOwxYEJ78v3vfx+XL19GJBKZ1If29nZcvnyZF7Cp6C6GRYsWTaodI5ohfD5fSdpKtTWdvk0XxfyFXnzxRSiKgrq6uqKL+3Ta8Pl8WL16NbZt28aCZn19/SRz4nRQ6rpSx3p7e7Fp0ybWguzZswerV6+Gz+ebNs2l4PV6cfjwYbz00ktQFAXRaBSdnZ0F50zVZmdnJ5vXRA3WTHiuFIpFcJSLQCkH7Y5Ye6+p7v847kaL9e9x6+P9ghynB4O5Ns7FfJnmAmYsDGm9wKfqGO12i+3KS/kLjY2N8YIQjUb5f632IhKJYGBgoOwxYEJA+/GPf4ylS5fi3XffLZCUy2m5ymFgYKBgl64dG6/XW5K2Um1Np2/ThTjO5IO0c+dONqFMR3jRPqve3l6sXLkS+/btKxAAPB4PgsEg94W0EaSdmAqlrit1bGhoCI2NjSzwrF27FtXV1fD7/dOmuRza29sxNjYGVVXxyiuvIBgMcn9KjYP47B4EtLvAUo6N99Lu3dz/cTQdTddxtBjm2iL1IPC4CYzlfOMeBMrxm3ZdmwvjP1vvodnEjIUhMfskgIKEWKqqIhAIYO/evVAUBZ999hkCgcCk6KVS/kL0G1BoOvJ6vairq8PBgwcBAD09PbDb7WhtbS15TMSrr76KU6dOFZgiyFdj8+bN7IcTjUZhMpmKmopEtLa2wm63o6enBwAmOYkDmDZtU7UFYFrXl4M4zn6/H9XV1QX9C4VCRU0oU7VBzvL79+/H9u3bC86z2WxQVZVp/te//oXly5eXjZQqdV2pY/X19bh58yZrgXp6ehAIBODxeKZNcyn4fD6sX7+e+ebgwYOoq6uD1+st2abX60UqlWLzmujofa8897Ch9RV63ISd+4kncaweN8G4VD8eRP+me4+5Ok+nIxCJBWUpSeNU184IyWRSnc7nq6++UtetW6cODAwUfO/v71d/+ctfqjabTW1ublavXLmidnZ2qs3NzeqpU6fUjo4OtaurSwWgVldXqz09PWo+n1d7enrUjo4O9fLly+oPf/hDtaenRw2Hw/x/Pp9X8/m8+sILL6ivvPLKpOvz+bw6NDSkNjc3qwDU5uZmdWhoqOwx7T2IjmPHjqkdHR183ttvv60CKHpf+tC1U92XrguHwzwmQ0NDU9Kmba9YW3fTN+33oaEhtaOjQ/3ss88mjbPY346ODrWjo0M9cuTIJJqoL9XV1erGjRu5DfF68XPkyJFJNHd2dqrhcPiux1N7XaljR44cmfT8tONRjuZSdInti/e+m3HQ8uxUPCfeX0uL+F3kM3FeleKFYnwtP/IjP/IzFz65XE5VVVX91a9+pa5evVqNxWLq7du31Ww2q8bj8WnJLtP9KMlkckb6snw+j3feeQcHDhzAlStXOJNzJpPB2NgYnn32Wbz77rtlnVIlJCQkJCQkJAgkT7z55ps4dOgQTp8+zYldY7HYrNY2nbGZjOoMUS0UqmNEtUgkJCQkJCQkJO4WYt05qouWTCYxPj6OefPmze69ZtpAJpNBNBqFy+WCotyp9J7/f42ykydPzgadEhISEhISEk8QxOLPqqrCbDYjk8nAZrMhGo1yLdHZwIyFIYPBgMrKSqxYsQJvvfUW4vE4FEWBxWJh52oJCQkJCQkJibuBqqrQ6/VsbYpEIrDZbAiFQpg3bx4HbM0GZiwMZbNZ3Lp1C59//jm6u7vZXBYOhzFv3rzHpiq1hISEhISExIODqqpc77CtrQ16vR63b9+G0+lEOp2e1XvNigM1ADaNZTIZrl49m1KbhISEhISExJMFRVGQzWahqipbnCjEfjbzJSmZTEalG5nNZsTjcej1ehZm8vk8zGYzYrEY9Ho9jEYjUqkUe3E/7ORNEhISEhISEhIzgS6TySAej3NCI7PZzJFgiqJAp9MhHA7DYrFAURRkMhnodDq240lISEhISEhIPMpQ0um0ajAYEI/HUVFRUaB+olB5VVWRy+VYY5RMJqEoCgwGgzSFSUhISEhISDzS0CmKglAoxH4+BoMBiqIUmMqACXNYNptFMpmEqqqorKxELBZ7yORLSEhISEhISMwMSjqdVkkLRFohvV6PdDrNRVjFv7lcjpMgmUwmZDKZh90HCQkJCQkJCYl7hi6VSnHiIpPJBLPZjEQiAZPJBKPRiMrKShiNRqTTaeTzeeTzeRaGpCAkISEhISEh8ahDZ7PZOMW1Xq9HJpOB0WhELpcDCUqBQIAzPxoMBo4km83sjxISEhISEhISDwNKJpNRk8kkLBYL9Hr9xI+KAlVV+S9phug7APYdkhmmJSQkJCQkJB5llE26SGYzEnry+TxnmZaQkJCQkJCQeNTxP5TRbZzdQbg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sp>
        <p:nvSpPr>
          <p:cNvPr id="25606" name="AutoShape 6" descr="data:image/png;base64,iVBORw0KGgoAAAANSUhEUgAAAkMAAAI9CAYAAAA5EXwqAAAgAElEQVR4nOydd5hV1fm279N7nTnTOwwzIEgTEwUUhUQSTUSNJRY0SFQs0diNnfwEE0s0GDUREtFPRRAVQbEEIaioCEMVRmB6nzlz5syc3r8/xrUyjFIUlKjzXNe+GPbeZ+21117lXW95XkU4HE4xgAEMYAADGMAABvADhfJIV2AAAxjAAAYwgAEM4EhiQBgawAAGMIABDGAAP2gMCEMDGMAABjCAAQzgB43DIgwlk0mUSiVKpZJ4PI5CoUCpHJCzBjCAAQxgAAMYwNeDQqGQfyeTSeLxOABqtZpEInFYn3VYJBa9Xk8ikSASiWAymQAIh8MDAtEABjCAAQxgAAP4WojH4yiVShKJBHq9HqPRKBUuarX6sD7roKWVzZs3k5ubi16v3+vIyclhw4YNaDQaAEKhELFYDIPBQDKZ3G95EyZMoKWl5YDPPZj7vgn4/X5+9rOf8cYbb3zhWktLC0OHDpXtMHTo0MNexyP9/MONr/stj2QfGMAABjCAARwZaLVaEokEqVSKUChEKpUilUqRTCYPu2boK4lWxcXFbNiwgezsbHlOp9PR09NDMBjEZDKRTCaJRCJSEOqr5uoLcV6hUOzzHoDRo0fzwQcffJVqHjaIuvWvY0tLC5MnT+bhhx/m5z//OQCPPPIIl156KUuWLMFsNn8vnn+4cbDf/HD9bgADGMAABvDdRiKRwGQyEQwGiUQiqNVqUqkUKpWKVOrwMQMdsh2rp6cHg8HAVVddxYMPPkgikeBvf/sbl1xyCW1tbfzsZz/j5ptvRqfTkZOTQ0VFBclkUgpL4u+KigpycnLQ6XTodDpWrFghz48fP56mpiYqKio4//zzOffcc79wX/9jf+Xtr4ympibKy8vR6XSccsop9PT0fKHslpYWnE4nI0eOlOfOPvtsenp62LVr1xfKKS8vp6mp6Yg9X7R7RUUFv/jFLxg/frys077qeSjvsGLFCnm+f5kAM2bMOOC7963feeedx4YNGzjppJNoamrab/kDx8AxcAwcA8f354Bei5NGo0GhUKDRaEgkEkSj0UMVX/bCIQtDVquVcDjM3Llzeeutt1i/fj3vvPMOc+fOBaC2tpZt27bR2dnJ/PnzueCCC2hra5P+REqlkra2Nq655hreeOMNIpEIH3/8MXPnzv3CfUqlkjVr1nDccccRiUR45ZVX+Nvf/kYwGJTXD6a8/ZVx1113ccUVVxCJRLj99tvZsGHDXmUrlUqGDBmC1Wpl5syZ8ne5ubl88MEHjBkz5gvlXHHFFdx1110H9Q6H4/nBYJCZM2fy8MMPE4lEmD9/PrfffjvBYJCNGzdy++23U1lZSW5u7n7r+XXeoa2tjccff5za2tov/V1NTQ2nnHLKAd/94YcfZubMmdhsNhYtWsQxxxzD6tWrUSqV+y1/4Bg4Bo6BY+D4fhzxeFxanBKJBDqdjkAgAHDYLSCKg2Wg3rx5M6eeeiqdnZ17nZ80aRITJ04E4KOPPuKdd97hlFNO4Uc/+hE9PT0sXLiQqVOnMmTIEKLRKK+99hrjx48HYMWKFZx33nlYLJa9yvT5fLz66qtMmzYNv98v7+v7t8VioaWlZZ9lHEx5/csA5H0Wi4VoNMqiRYv48Y9/zJAhQ75Q7q5du3jhhRcAMBgMXHTRRWRnZ+Pz+Vi0aBGnnXaa/P+3+fx9tUv/8/urJ/C136Hv7/qi//P39+5969a3r+yv/AEMYAADGMD3B0qlkkgkgtFopKuriz/+8Y/STBaLxQ6rE/VXEoauvvpqlixZstcipFQqmTt3LtXV1axdu5bm5mby8vLQarWkUinq6urIycnBYDAA0NjYiNVqRaPR0NzcTEFBgXS+bmxsxOv1Ar2OU8XFxcTjcXlf3781Gg2hUOgLZfTFgcrrX0b/a33ra7Va99s+oVCIhoYG8vPzUavV1NTU7KXGU6lUFBUVAXzjzwfo6OggNzcXlUq11z19y4/FYvus59d9B/H/2tpaEomE/I3BYPjS+/b17olEgqamJlwu15c+78vKH8AABjCAAXx/IHyDfvGLX7Bs2TLpZiPOCzPaYUE4HE4dzPHRRx+ljjnmmFRNTc1e50OhUGrOnDmpIUOGpC666KLUZZddlrroootSqVQq1djYmBo3blyqoqIiFY/HU263O3XOOeekKioqUhUVFalx48almpubU83NzamSkpLU8uXLU6lUaq9r+/q7/319cbDl9b/W3NycmjJlirzm8/lSkydPluUILF++PDV9+vRUf0yfPj21fPnyL5QTj8dTqVQqlUwm5fPq6upSqVQqtXHjxsP+/H21S//z/Z/Xvw33de1gv4Oo6+TJk1M+n+8rtX1zc7PsOwdb/ncRyWQylUwmj3Q1voD/1Xr9L6Lv+BaIRqNfOPdN4Jv6Tgdb7v9qP/lfrdf3DQfbzolEYq/7xJgRZYh/Y7GYvL8v7r333tRRRx2VikQiByWvfJ3jkH2GEokEwWAQlUpFJBLhrrvuIhQKsWnTJhQKBR0dHTzyyCOkUik+/PBDOjs7KSoqIhaLAb2SX0tLC2lpaYwZM0aGznV3d9PS0iK9xcX5vn9/2f+/anl9/5+VlUVOTg7PPfccqVSK1atXs2rVqi+UP2bMGN5//32WL18uzzU3N7Nz505ycnL2KieZTLJy5UqmTJmC3+8HerkTNBoNPT09MmwwkUiQmZlJTk4Ozz//PMDXfv7gwYOxWq1s2LCBVCpFRUUFxx57LM3NzXu9e//3Xb58OVOmTMHn8+332v7asP99B/v9+j9vw4YNWK1WBg8e/JXK/64dAl927tvGgeo1cHzxSCaTe2lfAdxu917jOx6Pk0gk5I72cLbt/r7dt/H9D+fzDxUD/ffbP/bX9oAkSVQqe0WNWCxGKpVCqVQSjUZJJBL4/X4ikche3EGHO2z+YPCVDG41NTUUFxd/4fyZZ55JXV0d999/P7m5uZxzzjnccMMN/PWvf8XlchGJRNBoNKSlpbFy5UpsNps0A6VSKUaNGsU555xDbm4uAOPGjcNms9HY2EhOXu+5JCmSpPb6u///BUaOHsXZX1ZeUyM5ubn7LeOvj83jzDPO5KabbmLcuHGMGzeOVL/yM7Oz+M97azlx4gn88pe/BCAtLY03336LkaNHkSTFfXPncOLEE7jppptIS0vjnXfekWHharWaxsZGxo0bh1qtlozdCoWCxx57jDPOOIMbb7yRY4455ms9H+DpZxbK6+KaQN/37l/PN99+C6PZ9KXv0Pfavtrw56edypKXlkizXklJCf95b+0Bf9f/eeJ3JpNJCncTJ05k7dq15OTk7FX+2rW99x3JifhwYq9JZoBJ4H8ayVQSxedxKP5gALPJTFp6OrX1dRQWFCI+X/+FQwhGYpHYF77W9+/zLMURGBKHs/8eav2P9POPNI7I/NHn+4uNQjQaRavV7kWPolKpiMViaLVadDrdXkX032B8Gzhon6F9IR6P89BDD7Fo0SJ27NgBQCQSQafT0dDQwJlnnsmTTz5JWVkZJpPpK/PEfMf7Igr+y6KpVCoJhUIYDAZ8Ph8Wi4V4PC7tnkqlEpVKtVcbfdff/1DxQ5cFfujf/7uAeOLz8a1QEgqHMOgN+Pw+LGYLiQOM7wPhUL//kR4/R7r+R/r5RxpHev5Q0KvlERv+ZDJJNBolHo+j1+tJJpMyZL6vL1B/zJ49m8WLF1NRUfGNbXoP2RVbrVajVCrRaDSkUincbjculwuv1ytNYbFYDLPZLIUC8eLAN7Mz+h+CAoXsCJFIRJ63WCz09PRIDYfoCP0/9Hf9/Q8ZR3o0f8Po+737L5LfFsFkql8j769OA9gbcnwrlESifca32UKPrwebZf/j+0A40Pjfb/85yKX8C3POV/j+/xP9dz/1R3mIdfiOzz/f9PpxoP4Xj8el6SsSiaBUKtHr9QB4vV7sdjvBYJBoNIrRaESr1X6zFd4PDlkYSqVShMNhYrEYCoUCl8tFc3Mzubm5FBcXU19fz3HHHYfNZqO7u3svCfGgJobv+lzc5xUFX0IoFAKQHaMvwZTwIZL4rr//oeI7PhkdLPqybPfFty0My773PTE5fpswfj6+w5+Pb4VSiUF3gPF9IBzs999H//mqZh5Rt68qtH1T/feQ63+kVUtHGt/W/LGP76/X6giFQqhUKlQqlbSEpKWl0dnZSSwWQ6lUSqVKX4ho4W8LhyVIX4Q1R6NR1Go1NpsNpVLJq6++ikajQalUkpWVRTgcJhKJyAZQKBQHHHTfdc2IVt2rMYvFYpJKPB6Pc8EFF/Dss8+iUqlkZ+jbkYTQGE9++45k/0v4rtvsD4T+37w/jkT/7+/fMoB9Q2jE9zW+1cr9j+8DOYoe6PsfqP98nfHzVb7/N91/D7X+yUOUZr7r8883PX8c8Psn/msGE07SKpWK1tZWTjzxRGkug//60sGBLUbfBA6LMCTMYVqtlnA4jMlkQqPRkJOTQyAQwOfzUVtbi06nk3ZzpVIphaL94TveFwkGgygUCrRaLXq9nkQigc1mY9OmTTgcDnw+n5SahflQTJCJROLQ1bzfdXzXO8ABsK/FRp7/hr+/eM6AOezrYV/je/Pn49vfs//xfUAz1AGef6D+ozyAauBQv/833X8PJIwcqP6HLAx8x+efb7r6B9P/RNSYWq0mHA6jUqnIz88nGo2i1+tJpVJEIhH0ej0KhUK603zbTtSHLH4Jx2DBCikmhEgkQkdHB4lEArvdjsPhQKvVotFoUKlUBzURfB/Q931TqRQKhYJwOIxer5eaNOh1shYqxC9Lzvp9hTAfiI6fSCSkgCw0h0qlUradMK+KdupLupVIJPaKUhS/gd72Fff3D98Uz+mrqRSOfKJu/b+HRqORdRHliHr3LVeUJa6L54vnqdVq2TfEfSqVSqqN+04IOp2OZDKJVquV7923HjqdToauiuiMeDwux51oMxHFIRId9nVaFPXpX3fRVweEp72xr/GtO8jxHY/HZT/r29dh7/7fd5EQz+m7oRRClkqlQq/XEw6H5VhQKpWyP/TXyou6iz4nqAAE8al4njBx9I2AE+NJvEPf/iSeK+4VzxFtoVarZduI+ojytFqtvCbK7HtdaBrE7/R6PZFIRI4LhUIh217ML2q1WrazCOsGZIqHvuMJ2EtDkUql9goRTyQSss3i8Tg6nW6vSOFoNCrrK54lnt23P4h26vuuov7imvgGfU1GQpsi2l2cE3UXY75vmQL95xkxl4o5TvRR8TtxiP4gyhCpMvaFvu8v8okpFArMZrN8jhgrsVhsL9Lkw8kq/VVwyMLQl/n+iAHQtzP2dSD8oarexXv39R/4oUOpVGI2m+WEodVqUSqVBAIBOdmHQiFCoZAcgGazGafTSSAQkMzW0DuRhcNhOQC1Wq38ndVqJR6P4/f7MRgMcrGw2+14vV5cLhd+vx+dTkcqlSIajeLz+fbarYhJWvDGBINBDAaDzKis0WikpsDhcBAKhejq6kKr1UptqUqlIhQKyUjCSCQiFwex6AjTi6iH1WollUoRDAbR6XRYLBZSqRR+v18KPyKhr8FgIJVKyWhFk8lEY2MjFotlLwdG0Ubifq1WS1dXl5y8+y56qVQKq9Uq20FM+EdClf2/jK8zvoWJQAi+YrFWKpX4fD7ZZ/oKTUKgFd+pv4Di9/tlnxH3d3R0YDab0ev1UoMfCATQ6/XY7Xba29sxGAw4nU65UAeDQYC9Fn1xzmAwEIvF8Hq92Gw2KYgIQTyZTMo0CpFIhEgkgslkkv1cqVTK8SPeTSzEXV1d9PT0oFarCYVCsr+Jd/H7/YTDYbmZaG1tpaCggHA4jNlsluOts7NzL0E/FovJRVik/BF+nH6/H7PZLE2dZrNZCgFarRaDwSADYPoLO33XN5/PR15enpy/xDhRKBSyLeLxOA6Hg0gkIoUQtVqN1+uVa6aYV5LJJN3d3ZjNZhKJBLFYTPaRSCQiE5ba7XYCgQChUIiMjAxCoZAsX7yLaAPo9V8VfcJkMhGLxUgkEnJeBXA6nfT09OB0OgmHw7KPi/cWfXd/OFASVo1G86X+Qn3H07eFwzab9fcqF9qivk6D/V/uh7i7FO0gdhc/dIiJSDjgi0GnUqmwWq2oVCqys7MZPHgw7e3tWCwWGhsbZZoSEcloMpkIhULodDpqa2vx+Xx4PB5MJhNms5m6ujoyMjLIycmhs7MTjUZDdXU1Xq+X9PR0Nm7cSElJibxmNBrJzs4mGo3i9/sxmUx0dXXh8/nwer10d3dTWFjIm2++SUdHB3a7XRKKxuNxGhoaMBqNlJWVEQqFqK6upqOjQ+5QNRoNfr+fjo4O/H6/JOVTKBS0t7fLCVSn0+F2u3G73dLM/Oabb6JQKBg8eDCJRIL6+nqsVqucgBOJBBaLhYqKCiorKykvL2fr1q3k5+cTiURob28nFAqRTCbp6elBr9fT09NDdnY2ra2tOBwOuVh1d3djtVppbW2lu7sbvV4vtQsD/feL+KrjW2jRxRwpFv2+GpFAIEDp4FI8Hg/V1dVEIhEpwDqdTjQaDZ2dnTIPYTgcJplM4vV6pUbGYrHQ1dVFNBrF4/Gg0WgoLi6mqqqKYDBIUVERtbW1VFdX09DQIE0Za9askQupVqslLy8Pn89HIBAgmUxSWlqK3++noaEBn8+HVquVQobRaOTTTz+lqamJ/Px8mpubpaDV2dlJWloaPp+Pnp4eurq6cDqdqNVq8vPz0ev1Ujhvb28nOzt7r02OXq+ntbWVzz77jIyMDJqamgiFQixdupRgMEg8HmfQoEGyPoDUBplMJrxeLxkZGQQCAYLBIEOHDqWpqYm0tDQaGhpwu93Y7Xbq6upQKBQ0NzeTk5NDIpEgLy8PpVKJ3++X4/W9995Dq9USjUZpbm5GpVLx4YcfYrVaMRgMBINBfD6f1I60trbidDqJRqO43W5CoRC5ubkYjUbUajVdXV14vV4KCwux2Ww0NTWh1+sxm824XC4ZiexyuTAajTQ1NWE0GlEoFOzatQudTic3meJ7A1IoFc/dsmULHo8HtVqNyWSioqKCtrY2/H4/NTU1pKWlSZ84tVqNVqslkUgQCoWkYHWg8dB3XPQ/hMvMl/q7fcvywSHro/qqOPuiv/DzZeGPPwRh6MtCD79uxMb3ETqdTg5Q0R4dHR1UVVXx4YcfYrfacLvdPPvss+Tm5uL3+0lLSyMUCjFt2jROOOEEAoEADodD7hLvu+8+zj33XE4++WTpsG82m3G73VI7tGvXLl599VX+9re/sWrVKubNm8dDDz1EXl4e8XicUChEXV0dlZWVNDQ0kEqlKC4uprOzk0QiQWVlJVdccQULFy7E4XCQkZGB2Wxm+vTptLa2kp2dTSKRoLu7m2QyyZAhQ/B6vfT09PDnP/+ZaDRKZmYmr7/+Ops3b2bGjBm0tbWxbt06CgsL5QJz9KiR/OxnPyMvL4/m5mZ8Ph8PPPAAjz32GOFwmMrKSmbPns2SJUtQKpU0NzdTVFREIpHg448/pry8XOZ92717N5mZmVL4Kisrk+rrQCAghc9ly5bx2muv8cQTT3Deeecxb948jjrqKOLxOIFAQGrnQqHQD2IM7w+HOr77anrE5lGlUqHT6UhLS0NvNLB582bq6+v57LPP6O7uZsqUKUSjUXbu3EllZSVms5nq6mpmzJiByWTC5XLx2GOPYTQaOfusX/HWW2/xwQcfcO+99wJgs9nwer1s376dzZs3s3TpUvLz81EoFDidTj755BOqq6vR6XQsWrSIIUOG4HK5CAQCXHnllXR0dJCRkQH05jv0er0MGTJEZiL43e9+h81mQ6VS8eabbzJ69GgqKytpbGxky5YtOJ1OYrEY7777LoMGDeKEE05Ao9Gwfv16MjMzcbvdzJkzh+HDh1NcWMRrr73GrFmzMJvN2O12Key9/vrruFwuysrKUCgUdHd389Zbb3HMMcdgt9vx+/2EQiGsVivRaBSDwUA0GuXWW2/lwgsvlOMZenNAms1mVq5cycKFC8nMzOwVQLQ6qVnes2cParWanJwcysvLufrqqzGZTCxevJh169Zx6qmnkpOTw6pVqwgEAjz77LOcdNJJUth1OBwsWLAArVZLTU0N27ZtY9q0afzkJz8hPT1dCiGFhYWsX7+et956i6KiIqmJslgsUgALBAJYLBYCgQBjxozhpz/9KV6vlwceeIApU6ZgsVhYtGgRGt1/tVrJZJLp06dTX1+P3W6nsrKS1tZWZs2aRWtrK7W1tVRVVaHX6xk2bBgGgwGVSkVDQwMmk0ma7IQZq7+bwpdhX0LO/+K8cViNc/39LuCL3uZ9rx9MNNn3AX1t3n3//l/sEN82gsEgWq1WmowsFgutra00NjayYMECLv/tZZSWlrJu3TpWr15NMBjE6XRyww03cNRRR6FSqXjooYf49NNPKSkpIRgMsmbNGhKJBK+99pqMYDCZTJx22mlMnTqVBx98kFGjRuF2u+no6KCtrY1TTjmF7u5uyXfhcDjIysriueeeY/PmzZxxxhk89NBDHH/88Rx33HF4vV52797NmDFjsFqt0iygUCh44IEHUKlUNDc343A4yM3Npba2llgsxp133inNbWq1moKCAhobGyksLGT58uUyOa7D4aCnp4empibcbjdarZZgMIjH4+HUU09l3bp1HHfccSxevJhbbrmFYDCI2WymuLgYr9cr/YTcbjfd3d2EQiH27NnD1q1bKSsro6qqivz8fEaOHMnbb7/Nfffdx1133cXkyZN58MEHOeWUU1ixYgUTJkygoqICt9uN0WikvLwco9EoTYiHNVHidxSHMr5FlFk0GpUmEBF0olKpcHs6qaio4J133sFmsxEOh/nwww859thjuffee/nrX/+KUqlk5MiRWCwWzGYz11xzDVlZWdjtdgwGAxs2bOCiiy6iu7tbmkfEQrd69Wr0ej3p6enccccd3HfffRQUFJBIJGhpaeGss86SGthgMIjRaOT//u//MJlMVFVVkZ6eTmFhIY2NjQSDQWbPni2Zhv1+Pzk5OaSnp2M2m/F6vbS3t1NTU4PL5UKtVmOxWKivr2fdunW8/PLL3H///RgMBj7++GOmTJlCQ0MD7e3tfPbZZ6SlpVFcXExWVhbV1dV0dXVRUlJCW1sbxcXFLFu2jKFDh6JQKKSWRwgDXq+XZDIpTcwvvvgiNpuNp59+GqfTybnnnovRaOT444+nvLycjo4OSkpKKCsdwvLly/nrX//Kk08+KcetMF82NDQwZMgQtm3bxvbt29m0aRM1NTWMHTuWnJwcybunVCr57LPPyM7ORqVSceutt/Lee++RlZXFvHnzqKqqwufz4XQ6Oe+88xgyZAixWAy9Xo9KpaKnp4dYLMagQYOIRqMsWbKEyZMnU1xcTGlpKfX19bzyyisUFRUxaNAgrFZr7/ik1zk5EAigUqno7OxkzJgxbN26FY1Gg8FgQKvV8uqrrzJixAgSiQThcJhgMCjZoa1WK2lpaXi9XsLhsHRlEK4N+0PfMSH+3/9a//NHCoeFZ2h/fkB9VWBfJWTz+4J9mQYHhKFeiEkllUphNBrRaDTk5+eTk5PDihUrGD16NDabTe5CzjjjDD7++GOpeo7H41x//fU4nU7cbjf3338/8+bNY+LEiXi9Xunr0tPTg1arpbm5mWeffRalUkl3dzdvvPEGS5YsIRAIsHHjRv79739z0kknMWrUKM4991wmTJhAfX09eXl5cpK57LLLpI07mUzyxBNPsG7dOtLS0ggEAuzatUuSjqZSKVwuF8FgkMbGRnJzc6XJ4uKLL8bpdLJz50727NlDTk4OY8aM4YILLiAajfLPf/4To9FIeno6W7du5emnn2b58uUEg0ES8TgWqxW/389LS5ag0+sZPXo0Tz/9NFqtlosvvphwOEx6ejr19fVce+21nHzyyeh0Otrb2znllFOkX8rIkSO58MILWbx4MSqViiVLljBixAhaW1t57733yM3N5YknnuAPf/iDdL7u6+j7Q8ahjm/h1yGcYo1Go4ywUalUONKcsg9OmDAB6NXGjBw5kj/96U+ceOKJpKen09nZSTwe54033qC+vh6Hw8HHH3+M19PFzp07+f3vf09JSQnhcBifz8fll1/OT37yE4YNG0Z7ezsmkwm73U5bWxt///vfpX+KVqtlypQp/Otf/0Kj0VBXV8euXbuIRCKEQiHq6+tpamrC4/HQ3NyM0+lk0KBB1NbWctVVV5FS9JoCJ0yYwMUXX4zNZpP+Nd3d3VgsFgYPGozP52PHjh08//zz/PjHP0atVlNZWUn1nipisRiffvopmzZt4rHHHmPbtm2cccYZlJSU4PV6+fOf/8yFF17I2rVrmThxIitXriQUCmG32znlZ1OlKT4jI4N//etfjB8/XmptKyoq+O1vf4v187Fkt9vp6Ojg0UcfpaSkBLVazebNm2lra+PJJ59EqVRy1FFHceqpp9LT08Nf/vIXXC4Xu3fvZtmyZVitVtatW0ddXR3bt2/n4YcfpqKigjvuuIOf/vSn0u9O+G+1tbXhdruZOHEiJSUlrFmzhnA4TEZGBg6HQ25ELBYLNpsNm81Gfn4+8+fPx263M2nSJCKRCIsXLyYYDHLaaaexdu1axo8fz9lnn43BZMTj8UhtcyAQYMuWLdx9990UFRVRVVWF2Wxm1apV7Ny5U26+PvnkE6LRKLNnz8ZqtdLQ0CCdsvs6pR9oDuivJe1vNjvQ777NNfKwCUN90fcFUoperocUKVAqSCl6w/1SCuTf32t8Hlqags9bISVzjYk2kPgBykYqlUr6CWk0Gmm/7u7ulqp5oSkRpJ3CvygrKwufz4fVaiWRSLB27Vpqamp47bXXeP311+WOxGq1MnfuXLlDGjZsGKNGjaKtrY1du3YxefJkWlpamDJlCvF4nKKiIjIyMrDZbKSlpdHS0sKLL75IS0sLZ555Jhs3bpST1IQJE0ilUmRnZ1NfX49KpcJisapKOc4AACAASURBVLBmzRo6OjoYP3EC6zd8wtatW7n66qvZUbmTto52Bg8ezP/NuY9ly5bx06mnMGrUKD788ENWvvUmOyp3AtDZ2cmIESPw+/0cffTR3HzzzUyfPl1Oms888wyPPPIIOp2ORCIhd/s+n4+//OUvzJgxg6lTp2IymbjgggukeUSr1ZKRkUFlZaU085177rkcf/zxPP744wBMmjSJDRs2UFVVxeTJkzn99NOls2cqlZImhx+6QL/XXNfPHwIOPL51hs+dUJUKEqkkgVBQOhgHQkHqGxtobm6mvb2ddevWUV1dzdixY6XP0PPPP4/D4cBqtXLsscei1+s566yz8Pv9xONxVq1axVVXXcX8+fO58MIL2bFjB9u2bSMvLw+bzYbJZGLHjh20trbS1dXFqaeeKjcceXl5HD1qJF1dXURiUbp9PeiNBvILC1iwYAGJRIKxY8ey9v33qKqqYtasWWzf8Sm79uwmPz+fR+f9lTvvvJOpU6eSk5PD/fffT2dnJ9FoFI1Gg9Vqxe128+ijj+Jyubj00ksJh8NceumlDB48mPPPP59FixYxdtwxTJgwgSuunNXr0KzX0eXt4uVXX8Hn83HDDTfQ1tFOdm4O0y+5mIaGBlavXk1KgQxUWLFiBYMHD2bFihVcd911jB8/njfeeIPc3FyGDBlCe3s76enpUjBUKpWcddZZ/OPJv3PSSSfx+uuvc/nll/Of//xHBlno9Xp8Ph8ulwuNRkNXVxdr167lnnvuobOzE7/fz8yZM/H7/Wi1Wl5//XWuvvpqfD4f0WiUcePGMW3atF6fsNJSRo8eza5duzAYDHg8HhwOBy+9vJTs7GxsNhvr16/nxBNPJCcvF4VKSZIUgVAQv9/PiSdNQqPR8Mwzz2C329m+41Pe/vc7GAwGenp65L/l5eWcfPLJfPbZZ4wePZqcnBzWrVtHQUEB119/PRs2bECpVFJeXk4oFCInJ0dqLU0mE4DU4otN7OEaP0cahywM9VUJf6nfEKm9pMH/pZcfwJGHiE4Si6zJZKK9vZ2//OUv7Ny5k0ceeYRf/vKXeL1eMjMzOfHEE2WOu8bGRjIyMrBaraxYsYIbbriBm2++mUmTJmG1WmlvbycYDPKf//yH+vp6Ro8ezYIFC5gxYwY2mw21Ws2oUaMYNWoUf/rTnwiFQgwfPlxG1eh0Oj799FPy8vJ44oknuOiii2SkjMfjkeYDm81GLBYjNzdXOm6WlJRgtVoZP348a9asob29nREjRvD8889TUlKCx+MhLS2NTZs2yWi4QCDAqaeeytSpU9Hr9SxYsACNRiMdPyORCA6Hg46ODrmTj0Qi0lFcCGIajYbW1la2bdtGKpWisLCQG2+8Eb1ez5/+9CfOPfdcRo8ezZYtW2R0WzweZ9OmTQwaNIh4LMYDDzyAQqGgtraWW2+9lYkTJ/LrX/9aOvgKgXQAhwaxqAiH9FAohMlkwmazEQgEZDTgpEmT6OjoYNSoUaSnp2O1WsnPz6esrIyrrrqKefPmsWfPHlpbW1EoFKSnp6PX65lw/HgcDgfHHnssmzdv5thjj2Xt2rVotVrq6+tJJBJMmjSJ008/nVWrVsloIoVCIU0mYtETZjen08nw4cPp6Ohg8uTJvPjii+Tm5lJWVobVapWOyXV1dbz15puceeaZKBQKTj/9dKxWK6+//jpDhgxh5MiRdHZ2YrfbUavVBAIB5s+fz2mnncYLL7zApZdeKqO1Fi9ezMyZMznhhBN6nYw1Gpqbm2WEZXp6OqWlpVRVVTFixAiWLl1KcXGxdNZ+6aWXmDNnDoWFhahUKjo6Orjnnnv4+9//zrXXXssdd9yB0WjEbrezefNm4vE4zz77LBMnTuSBBx7A5XJxxx13kJaWxtixY0kmk9TU1BAKhcjPz2fw4MGcc845TJgwgWOPPZY333wTpVJJUVGR1KJkZmby1ltvsXTpUl544QXuueceRowYwZ133onH4yGZTMr5RWiq3G4355xzDuXl5WRkZEiTt0ajQafTEY1Gyc3Nxefz8eSTT/L2228zf/58wuEw9fX1KJVKOjs7CYVClJaWotPp+OCDDxgzZowU4k466SR0Oh2ZmZl4PB5SqRRnnnkmnZ2dKJVKPB4PmZmZRKNRSWHQn4JjX9ifmaw/Dva+bwrfaEC/QqFA1Yd7RaVSEYlEMJvN0glONGrfRKaCK0P4k4iMt4KPQKlUytDKvrZ6jUbzBRW+MK+IZxsMBhQKhQzrFFE84vd9o0FEyJ/gUxCh2oKzIxKJ7MXzAr0OwSJsuy+XS/+6AjJE8oeOvtwdOp2OjIwM7rrrLn7/+9/zf7P/KCNItm7dSmdnrw+F2WzG4XBgNpv55z//yebNm7n11lu5//77+fOf/yyjy1KpFKeccgpFRUVUVlZy0UUXUVNTQ0VFBTU1NbzxxhsoFAomTJjAtm3bKC0tpbGxkWQySVtbG0OGDGHhwoXMmDFDqqNFJElDQwPDhg3D7XZz5ZVX8uMf/1iq57u7u/noo4+48eabqKiowG63Sz8QERny6quvcsIJJ2Aymdi2bRvhcJjt27fLcOI9e/YwatQotFotb7zxBo899hgulwvo1aKtWL6ceDyOyWQiHo+z7NVXeXrhQk4++WSee+45Lr74YjZv3kxFRQVTp04lGo1iMploa2tjw4YNnH766XR0dJBKpaioqODNN9/klltu4cEHH+R3v/sdW7duJRqNcvfdd0vBLxqNYjabDyqSZAAHhkajkSHlSqWSvLw8qqur5ULT2dnJ2rVrKSsrY8+ePfh8Pux2OwUFBZSXl0vfkrFjx+JyuRg3bhyJRIIHHniAf//735x3zrl8/PHHnHzyySxatIiTTz6ZeDyO3W6X0VtLlixh9+7d+P1+nn76abZv3y79RjQ6LaWlpVx//fVkZmbS2dmJ0+kkmUzywQcfcNttt1FYWEhXVxfxeJzu7m4p4GzcuJFfnX02u3fvpqWlhXPPPRefz8enn37KsGHDqK2tZezYsWg0GrmYC+fkXbt2MWfOHObPn09mZqY06wqtmUql4pZbbsFgMNDW1sapp56Kw+Hgueee47777pNh6iLqzO/3U1JSQnNzMwAvvvgid955J2VlZVx++eX84Q9/4JlnnkGv1zNo0CDmzp3b62S+dRs+n48zzjiD9vZ2rFardEYePnw406ZNw26309jYSGlpKW1tbVx00UVSC3vWWWdhs9l47LHHpCCxc+dOamtrWbx4sVxvnE4ngFw7hG9kLBajqqqKRCLBJ598QklJCQ6Hg3A4TDweJy0tjT179lBTU8OGDRsoLi6moKCAYDDIJZdcgl6vZ968eTidTi6//HK6u7vxeDxMnz6dTz75BLPZzJgxY1iwYAFPPfUUra2tKJVKdu/ejVar5dZbb6WgoACv1yvXYbFuH4zP0L7MZPBFn6Ejvbn6xtmN+vIJiI7c94OLBhU2cxF6LOzJ0BsK6fF4ZNoPIVCJHarg3AgEAthsNurr6xk7dixer5c9e/aQnZ0tPerVarUMcVYoFHg8HungFg6HMRqNkkdGRHoI5kxBGZBKpQiFQqSnpxMKhdBqtTQ0NJCfny+FKvGs/uRVAqKsHzqEsNmXMExEl6lUKvx+PyqVin/84x+sWrWKeDzOZ599xi233EJbWxtarZYhQ4YwZswYef6MM86gp6dHThgLFy4kkUiQmZnJmjVr+MMf/oDFYsFut3PFFVcwe/Zsfve737F48WJuuOEGTj/9dCZPniz5V4qLi7n77ru5++67mThxIldeeSW33347tbW1zJkzR/KbiIis6upqdu7cybHHHstrr73Ge++9RyqVor29nXA4jFqtpqqqio8//pgZM2awY8cOrrjiCt577z0+++wzsrKy0Gq1MrIjHA4zefJkRo0aRVZWFt3d3SxZsoTq6mrOOOMM6WMhHFs/+ugj1Gq1dKaMRCI8//zzTJ06VXKcLFiwgGQyyU9+8hP8fj9r165l0qRJklxt7ty5GI1GKisrueeee8jIyJDOsaFQSPLMDODQIOYLMZcFg0HpOxSNRsnJyWHq1KlUV1dTWFhIUVERTqcTm82GTqfD4XAQ/9w3LRwO88orr/DMM8+gVCqZNWsWrrR0mpub0Wg00t9ERFYJnq7p06czfvx4XnrpJX71q19xzTXXcNddd9HS0sKT//g7WVlZbN26FYPBQFpaGjU1Nbz//vuccMIJvPTSS7z//vvEYjGqq6vlPevXr6elpYXi4mJGjx6NSqVi4cKFTJgwQVJXPP7441x//fUMHz6cWCzGpk2bmD17Ng0NDezevZs5c+awZs0aLBYLW7ZsYdSoUfzmN7+hsrKSSCTCY489hkKh4LbbbkOn0zF06FAWLFjA+vXr5dgQARWjRo0iMzMTk8nEE088wdChQ6WW+bjjjuM///kP27Ztw2w288ILL9Dd3U1XVxeutHS6urrYtGmTDDqIx+OUlZVxySWX8NOf/pR3331XrgejR49mzJgxbN68mX/+85/85S9/IRgMyvXjH//4B6effroMTvD5fMRiMdxuN+3t7ej1ermmCD6l2tpaotEoXV1dkufJYrEQDofx+/04nU5aWlq46aabmD9/Pm63m4yMDLq6ukilUuTm5tLW1iY52NLS0sjKymLDhg2S0+jMM8/knHPO4d1335Wbw0AggEajIRQKyTVbq9XuRe3wfaLX+MaFIaGZEZoWm82Gz+eTDoKCHKypqQm73U5aWhq1tbXY7XY8Ho8kmxKDORgMEgwGpfpURGLodDqZ9dZoNFJXV0cwGKSsrIyOjg6SySQmk4na2lpGjx5NT08PPT09uFwuDAYDnZ2dmEwmWltbycrKQq1WS06Z9PR0jEaj9JUIBoMyekiEURcVFe3FE9Kf9VdgwGS4N8QuQ4QXKxQK1qxZQ11dHVVVVVx/4w1cccUVOBwO3J5OfjntdLq7u8kryO/tJ04Ho8eOwW63s/KtN3n77bfZULERrVZLKpVi0KBBVO76DJQKovEYGVmZ3H7nHej1el588UU6uzzccdedrF69mtPPmEZTSzM2hx290YA/GKC+sYFYIs7SV16mubWFW267lfzCAtZ99CFnnHUm/5j/FLfddpvk59Hqdfy/559jxsxLpXpfmL2qq6ulCaKoqIjTTz9dhsxmZmbS1dXF8OHDGT9+PF6vl9raWmlGEYRo0WiUFStWsGnTJq677jree+89HA4H6enplJSUEIlEGDt2LG63m6qqKnJyctizZw+pVIqJEyfKKJrrrruOhx56iAkTJlBVVcVTTz3F22+/jcFgQKlUMnv2bHbs2IFOp+O2224jNzeX9vZ2SR4nNKTfp8nwSED4XQnCUUEwKqJ8/H4/q1evluR4Xq+XnTt3MmTIEPLz86WJNRQK4XA4OOGEExg3bhyrVq3CZrPh8XYx9ec/48GHH+LGG2+kraOdnLxcXJkZ7Nmzh3UffYjb7cZkMRNPxJlz/1yuueYa3vvgfS655BI++eQTjjnmGMrKyqirq0Or1fLyyy8za9YsIpEIy5Yt4+STT5ZOtoLTZvDgwfziF7+Qjrd1dXV0dXVx2mmn8f777xMIBJg1axaPPPIIf/vb31iyZAkmk4msrCwikQiFhYVcdtllTJw4kXg8zogRIxg3bhxNTU1SixCJRCTrurAaCC2IwWCgubmZQYMGcc455zBlyhQ++OADtm3bxn333cegQYNwOBwsX76c7OxsrrvuOkmUev/99+PxeHjiiSeIxWL87NSfU1JSwt///nf+Om8etbW1jBw5Eo/HQ2eXB61eR3qGi3Z3BzqDHo1GQ0ZWJiaLGb3RgNXe6zReX92A3emgeFAJKBWc++vz6Onp4bkXnuetd97mtRXL6erq4te//jVWu03yDOXn53PMMccwcuTIvQgpBfFieno6OTk5aLVaPB6P9H3KyMiQpI0ul0tyOXm9XimQCs2k4EOKx+NYLBby8/Pxer3SYqPT6eQ8LVjHv2+b+W+F91pwFEQiEcLhsNTAiA8kQiRbW1slCZaYIGKxGOnp6TKsLxQK4XQ6sVgs1NTUSCIsvV5Pc3MzkUiEIUOGSCGls7MTnU5HIBDAaDRKD3oRtSGka6HxKSoqkmGYer2e7OxsfD6fpA3v6uoC/kvbLlSZRqOR6upqqUIWzMh9GVfhv8no+prifsgQPjF9UwAUFRXR2dnJI488gslkYvXq1axYsYKbb76ZTZs2UVJSwkcffcScOXN46qmnZGqTkpISrrzySiZMmEBRURE1NTV8+umn9PT0AOD3+xk1ahQGg4Fdu3bR0tJCUVERb7/9Nps2beKqq67ilVdeIS0tjYKCAiorK+no6CA9PZ3s7Gzy8/O59tprWbVqlYyOueaaa/jd737HDTfcQEtLC6FQiAsvvJDy8nIMBgO5ubmUlpbS0dHB7t27ZX8wGAxMnjyZlStXSo1APB7n97//fS8xXTKJ0WTi6quvlprGTz75hHfffZe2tjZuvPFGSktLKS0t5Y477uCkk05i27ZtHHXUURQVFXHaaafx2muvsX37dmpra/nRj34k/bO0Wi2jR49m3LhxJJNJgsEgV155Jbm5ub3jMxTiz3/+Mz6fj+7ubn7/+99jMBi4/PLLOeqoo4D/shIPCPSHBhE6LZxUNRoNhYWFADQ0NBAOh3G73aSnp0uiT61Wy8aNG5k2bVrvbl+lIjc3V2oUCgsLWblyJVVVVUydOpUFCxZw1llnsXv3btrb2yktLSUcDlNVVYXFYsHhcEgt/Pnnn88jjzzCAw88gNPp5MYbb+TnP/851113HdnZ2Xg8Hs466yxp3iotLSUvLw+v10tNTQ2BQIBwOIzL5cJisbBz507a2towGAxMnDiRnp4eAoEARUVF/OhHP2L9+vWSGPXss8+W7hE7duzgiSeeoLKyUrpGiMjNzMxMUskk1157LVqtVpKdigi4jz76iFAoREFBAXa7nSVLlrBp0yY++eQTMjIyaG1tJZFISHOxy+Xiuuuuk74x9fX1qNVqJk+ezPvvv8/zzz9PRkYG4XCYd999F4fDIfNqCVOPUqlk9erVkulekCBWVFQQj8fJy8sjNzdXmtsTiQTNzc24XC4mT57MxIkTSUtLY+vWrZjNZjweDzqdjmuuuQaTyUReXh5utxuDwcCyZcvo6ekhLS0Nu90u+4eguwiFQmRmZgK9/EkdHR24XC6sVmtvqpjP/ZJCoRBut5tt27bJb9Ta2iqjSIPBIMOGDSMzM1My74sxf7A+Q98lfOMrsVDNCU1QKpWSIZHr1q1j7NixKJVKurq6JAGc4LkQgzscDlNTUyOJoFpbW2loaKCwsJAtW7ZgMpkwmUySD8Htdkuhy2AwYLVa5SC0WCzk5ubS1NSERqPBYrHw8ccfM2LECMnDIExmWq2WpqYmYrEYDocDjUZDWlqa9Luor68nPT0dgJaWFrKysvD7/XKBF52lv4P596kDHSqEX5jIL5SZmUljYyPnn38+CoVChr3fe++9cnJ94IEHKCsrk7b59PR0Wltb8Xg8krCura0Nr9fL4sWLSU9PJxAIkJeXJ8PkxY7VZDIxdOhQpk+fzvr161Gr1Zx//vkYDAaGDRtGQUGBNHe+/vrrvPTSS4wYMYKrrrqKzs5O5s2bx7333kswGJTCxJgxY+Rk6XA4+Oyzz6iurubmm2/msssuw+v1ypQYYpIxGo0UFxfz9NNPM27cOMLhMCtXrqSgoAClUskHH3zAE088wbRp07j22mslQ+/gwYNZsmQJCxcu5N1332Xq1Kl0dXVhtVrxer0YDAZmzZpFRkYGt9xyC8OHD5cC/NVXX01aWhplZWX88pe/xOfz4ff7QaFg5syZDB48mObmZmw2G36/n+zsbMkgrFarB5yoDwNEtnulUilN+R6PR/rJCXK/qqoqFi9ezMUXX8wHH3xAV1cX48aNw+fzodPpJMN6VlYWLS0tOJ1O6ad2/PHHM2HCBDZt2kQkEmHUqFHY7XYmTJjA8OHDyczM7I1iMhp58803mT59uvRV+3//7/9x0003UVNTA/TyIk2ZMoW2tjYcDofUwu/cuZObb76Z3/72t73UD59r81OpFBaLhfLycpxOJ//4xz9k329paeHqq6/GYDAwc+ZM6Qwdj8f50Y9+xIUXXigjSp1OJ0ajEYPBwJ49e/jNjBlcddVVqNXqXg1vZyelpaX885//ZO7cucycOZOjjjoKj8fDiBEjyMjI4PLLL6eqqoqlS5fS0dFBVlYWgwcPZurUqVKL39nZyeOPP05HRwcWi4WJEycyYcIEjj76aBKJBOvWrWPlypVyvELvJqu7u5vs7GxJO5BIJBgxYoTkMtNoNAwaNIienh6i0Si/+c1vcDgcpKWlMWPGDMLhMAUFBeTn59PS0iLb7uijj6alpYWuri7MZjO7d++W5jwheAr+KYC6ujpisZjkOHv//fdZsmQJ99xzD8FgcC/zmoi0E2zXIoqstbWV9vb2vdKOiPYR3/X7uBlShMPhQ45uv//++1m6dClbtmyRjaNUKtmzZ09vyOjnqnSh6bHZbGzcuJHp06fz4osvkkqluOWWW5g9ezbl5eVyF9DQ0MD69euls7MIq/b5fDQ2NvKHP/yBX//61zzyyCMMGTIEpVLJwoULWblypSSWS0tLo7Ozk/T0dDweD8FgkLvuuovBgwdjtVpZuXIl//73v5kzZ45kdNVqtWRlZdHY2EhWVhaTJk1CoVCwdetWbDabzFEzc+ZMnnvuOW6++WYuuugiTjrpJHw+H2azWTrGiQVDtIvQCg0dOpQdO3bspWr8PnWsg4XIP2Y0GuXgzsrKIhAIEIlEcDqdVFZWMmLECLq7u+nu7qa0tFSG6PZNTNrV1SWZlUVOsi1btpCRkcHgwYOprKyUXEBiMBuNRmKxGE6nUzotBoNB2traJN+L0+kkkUiwevVqysvLSU9Pl4y3gulW2O2NRiPJZBKfzydzBNntdpnKQ6vVYrPZJBFca2srRqNR3ivyJ5lMJhwOB6lUb96xjo4OHA4HLpeL9vZ2ksmkzCMlfAsEe7aIdBN+dPF4XBK4JRIJ0tPTpRNqW1sbBQUFMopEUBXo9XqZiiOVSmE2m+ns7JSRT8IH7ofYZ/cHMe4PdnyLhUbkmFIqlXKR8ng8JBIJ6T+XSqVk39DpdHR3d0ttuxBwBa/V1q1bycjIwOPxMHr0aGpra6XDtNBim81mAFnme++9R3l5OVqtVjI9i2zignTP5/PJ1CFpaWn4/X4cDgednZ309PRgMpkoKCigubkZs9lMfX09er1eRjx1dXVht9ulH4vFYqGlpUXmCBRUGC0tLVKj6nK58Pl8tLS0SE1WXV0dWVlZ2Gw2Ghsbpb+pEAQjkYj0qxIuECaTiUAggNvtpry8nKqqKun/I0LaBRO4RqORvqUZGRloNBr27NmD3W7HaDTKci0WC83NzeTl5cnUPXq9Xj5L5HMTDPsGgwGfzyeJL8WGSUQBGgwGOYe0trZKbY5Go0Gj0eByuWhpaUGn00nnZUH26vV6JX9RX19X4dMoAlREoFJHRwd6vV7mIBPuHeFwWOZuM5vN0iQnhCGhDeubKHZfUPSTLoRpT6fTUVJS8oWk1vvC7NmzWbx4MRUVFd8Yv9m34kAtJl6Fojf31Ntvv927A+rspLCwkD179pCWlgYgO6Db7eaYY47h2Wefpa6ujgkTJrB06VImTZrEmDFj0Gg0fPLJJ0ydOlXmW8rIyECpVMrQ4VAoRGNjIyNHjgSgq6uLhx56SAozIgLi+OOPx+fz4XA4JD+HSPInaNKrq6uZN28ev/rVrzjnnHN4+eWXOfroo9myZQuFhYVUV1dLts6SkhLJRbEvHhL4YQo//SEGl7BBi6zGgovE6/VSXFwsVbQul4v6+npJJJaenk5NTQ0ajYa8vDwSiQR79uyRE01xcTFGo5FwOCzbXvCIaLVaOjo60Ol0ko5/x44dABQUFEifjfb2diKRCJMmTSIUCtHd3Y3RaCQnJ0c6p7rdbpm5W61Wk5eXJyczYaZNS0vD4XDQ0NAgzcD5+fnYbDba2tokQaTYwVVXV0uNp3g3UaZKpcLtdsukkpmZmbS3t5NIJEhLS5O7OpFbSESSxWIxotGoNDcrFAophIXDYQYNGoTH45HkfGJHWFdXR25uLsBAktbDCJEgs2+whfiuYlEXubfEjlxw0IigE5Eq4rjjjmPbtm1kZWVJmgfhzDts2DBaW1vp6enB4XAAyDlZRHIOHz5czoHNzc2kp6fLPt3W1obH4yErK4tEIoHRaKSlpaXXT06rJRAIkJOTI4UE6J3vysrKcLvd0s8yIyODeDxOVVWVnOeFr45Wq5XPF3m1hDlLr9dT9HnePxHO7vV6CYVCuFwuPB6PvMfj8VBeXk5tba1MWutyudi5cyeZmZm4XC7q6uqkpqmpqQmn04nVasXn80khIC8vj0gkIhM4C+fp1tZWXC4XJpNJCooiAbQglezLrO9wOPB4PDKVkGCeF3Naa2srmZmZMnWQ2MhZLBbpJygEke3bt5OXl4fJZKKlpUVyrImcZSKpa0tLi/QZEmtbKBSS5jchsAm/IdHuKpWKzMxM6fMajUZlmhVh4heBQAdDuvhdwjcuDAl7qphAU6kUS5cupaioCJVazaJFi1i3bh0ajYZHH32UtrY2hg4dSiQSYdiwYYwcOZLq6moGDRokB8OsWbN6nbhiMbQ6HS+88AJPPfUUTqdTqvPfeecdcnJy2Lx5s8yavGXLFpLJJEVFRZhMJv74xz/y6aefkkwmefnll3n00Ue54IILehvmc/OF0BoImvvHH3+cnp4eli5dyogRI+js7GTZsmWcffbZbN68mSuvvFLanvdFzy92ViLk/4cMsaj2Vbm63W6ZIqC5uVk6ZZpMJrq7u9HpdJSVlREOh6mrq8Nms5GVlcW2bdvIz8+Xu0AhVAlNSUFBAX6/XzrHa7VaOZGVlpbidrspLS2lBJoEBAAAIABJREFUtbUVgLa2NhKJBBkZGTKCQuwazWYzlZWVlJWV0dnZKW36IsliX/6P7du3U/Q534jgE+m7yw8EAlIYERE+kUhEJpUVi5XY1YudleBFqa2tRaVSYbfbZYSkEH5EvQVXUTAYlAtvX388l8sloy/tdjvJZJLy8nJisZgkawuFQrKc/hPjAL4ehM+g+EbChATIRbWyshKbzYbRaKS7u5v8/Hzcbrf0MRL+cm1tbVJDqVD0JgRtbGyUzvnQ6+MoNIrNzc1SyyEcZX0+H2q1WgrR6enpbNiwgdLSUsrLy+nu7pYCQ0FBgTRPi+S+7e3t0jQmNpbRaFSmwdDr9VKIUigUUsMhIpO6urpkXxaaIqfTSXd3Nx0dHdhsNkkwKjSWgndHCCBOp5P333+fsrIyucGJRqPSjUGn08ncb6FQSCZyFVoKo9G4V6SziPQT7hMlJSUydY+Y43U6neSIErxfsVgMg8FAS0uLzPclNm5CGyjmASF06PV63G43eXl5MuJPaMTsdjvFxcWEQiFaW1vlhk+YuEwmk8xXNmjQILq7u6XfoqiL8M8SQqhCoZDzj1ifBVO1SBqr1Wol+7QY/99HHDoDtWLvo/95peK//kLiqKqq4swzz5RSeXp6OmPGjCEUCrFx40YZsin8ixobG1m5ciU1NTWcddZZzJo1S/LETJs2DZ/PR05OjlQ5dnd309raSl1dHenp6Tz88MPMnDmTcePGsWzZMplBeNasWZLWfPz48dxyyy2S6Ezx/9k78/ioy2v/vyczk9knk0z2nUCCiIKgIFRRXHCt1yqIWtcuttZWRe1GW1v16hVtf1bbau1VqvZir11Ubqu1uNQFFdxAuSAgxADZk0lmMvtktt8fcB6ejGFpe4Eic14vXsmQme98l+d5znk+53M+x2BQxLTLLruME088kfHjx3PnnXfypz/9iVWrVnHDDTdQVFTEwMAAX/jCF5RKp9vtViWIos0guylRI5UqKkANVN1p6Wq/n2YT/SmpUjCZTLjdbqLRKBs3bmTMmDFqxySLqSB3UtlUUFBAZ2enEgaThpfJZFJxhUTbRxYbr9erUBGj0agCINk5SUVPOp1Wpaq9vb1KYDEajVJVVUVnZ6dqcSFBS1FREdlsdsRuVe9O7nQ6lUDi0NAQZrMZj8cDoOBsWYglTSUwNexMLRoM27tpV1ZWqv5FmUxGfb90mdcRAIvFoqB3cWJut5stW7ZQXl5ORUWFkpaQxrZyX0QOQhxE3hixoZEgt6CggPQOpFPGtaTDpKgilz+otzcQNC4Wi1FUVKTUmru6uhTBVwTzRKNLnpPBYMBq3a5qLWkMqTIqKysjmUzS3d2t1inRixEpEDlncdCxWIyWlhYAOjs7ge2NXgFFupUxKhxN6U0mY8/lchEMBpWekCBekgIU5KG/vx+v14vf71fCfuKczWYz5eXl6n7Kd0lwJWr0sB3xP+aYY+jr6yMSidDQ0EAikVDzQdYT6QEnCJjMH+GS6rwnmZOijg87N8ySUpaUuZDZ5Ro9Hg8FBQW0trYqjSBJbUkaHVBIUmlpKYlEQjVGrqmpUaKUIovg8XjU3yW4k7J7q9VKX1+fQrYFnRoeHlbFQNIDT1Brp9OJ3W5X3CS9GTOgNlUyxvY2q5HOZhQp3mw2YzAWkMqkKUinMBXulNuR9VafV/sbfd7nyJDsduT3TZs2MW7cOEWSPuOMMxQJbs6cOTz66KNccMEFjB07Vk3Kmpoa7rrrLr7yla8wPDysBqVMOuF/pFIpent7mTFjBtXV1dxxxx089dRTNDc388tf/pKHHnqIv/zlL2rQCSFu3rx5bNu2jYsuuojDDz+cZcuWkc1mVfqsrq6OYDBIIpFgw4YNtLa2cuKJJ/Lwww8rrZXbbruNeDzOz372M4Uo6R2pJQctFXRks0ydOpXg0BDGHdcSi0bBYIBsFovVSiIe3/76U27K0WezGHaQitPpNJl0GvMOsU2yWdgxCbM7HLGhoIBsJjPiJzDi/wDsDgfRSARg+/GGhzHscOqyG8wVA5PJns1myWYyWG024rEYJrOZVDJJgQQYqdQnzqtAnKNw5XYEvekdDusT7zHs1JySVJ6cwx6Djh33TO5hNpPZOWayWYw7AsNsJkPBDr4PQCqZxGqzqR11OpXa+d5sdvv93n4zPvGVo0lFHNKWzapxZdGQneZx43DsEJhVXItMRo0hYOfYkXu+Y73IZrNk0mkKdgSeRqNxxPgx7AhaZIzI2CPHUenfV7ijDF2fH6YdpdXbP7qzMgp2PX5HvN5xvqP+fYeYrhxLvtNoMqn3yvw2m80kh4fV3/RxO+p17bhfct/1eZ3NZHaun4BlR7WpzAG5LvmMzItUKvWJ+ST3ZMScyHlu8mzknGXTIHNseHiYMWPGqNSgevbasUY831HWE6PRSFJQGcNOvTuDwbBzndzxd/26zGazug+GHZ9xu90Eh4YwCdoeCKj1MJVMqmcga9Qnrl/LdOxN13q5DuOOdV1ScUktW6RvGg7UmrLPg6GCggIF5RUWFnLkkUfywx/+kM7OTmLRKA8//DBnn322gg3nzZtHe3s7RxxxBOFwWKE4V111lSptXLx4sYJen376aerq6rjpppuUSJm0aVi9ahWvvvoqTU1NSqQxEAgAKMLguHHjWLlyJR0dHfzkJz9h1apVamfy0UcfMWXKFEpKSshms3R0dHDxRRex/PXXueuuuzjllFOYM2cOU6dO5fvf/77SQXI6naocWnY4gUBAMfkLCgoY09TE448/jt1uH8FhkShZdHI+7TouI4KOHZNCdqe6GjiMRMt0vSZZuPT0Qu7/CTIiu3LZCYvtKhiCnYu6nJ8E3/r/6SkjPbDRv1O/RjmuOD75/r93NyTXJeelkxx1KF6+MxaLEY1G+frXv87dd99NU1MTwWBwBJognbn1e5K7QOWDoO0mEhvxeByr1Uo4HGZ4eJj58+fzu9/9Do/Ho3hBMq5F0kMqp2Qc6Y4UGPFcRXpCVO9l7AAjPiv/cseUaLHJeMh1QjK3JF0tY0l3ePr8ktf6OMh9n/yfzMXceaOr8+9Jfy13furHl3PVjynjGBgxL/T36uXhKqjUNiK7GuO5lAf9vgixXTg4drudQCBAb28v8+bN4/333we2zzNppzHaGiiWiwjnck6lqEj0lmRMyjiR5y4WCARIpVJcffXV3HPPPTQ2NiqlflkzRnsGufdCP+fdWSaTUQKiclyn08k777zDRRddBKAaAo9GKdmfts+DIaPRqJQsrVYrra2tPPDAA3z00UeYzGa+/e1vc/PNN3PRRRfx0ksvMWfOHEVKLS4uJp1OM2bMGL7xjW+oAOSqL1/Fj275EX/84x/5/e9/rxYkqXg54YQTuO+++7jr7rvp6OjglVdeYcyYMWzcuFHliru6uvjVr37Fl7/8ZXp7e/nKV77Cr3/9a5WX7e/v55133mFwcJBzzjmHYDDIG2+8wflz5zJmzBiGh4d59tlnee211xhOJPjGN76By+VSpaMChwsCJcQ6qe5pa2ujvr5eLUzt7e2KXGgwGFTrhkOJZK2nDIARaQbYOfH09if6wqVPUH3XpqcqZZEUBzXapNZTGPp3ymIkzzV3d5T7/bKQySKV6+x0ZXLdcenfu6fnrzsASSXKMXREQoIbi8VCUVERb61cSUtLi+Jb6Ncr6uufNh2RfWHhcFjpqEnqxmAwsHHDBuUELBaLCr7T6bQqPZdANhcV1F8DKoAQFWMpxdc3Svr4Hy3wlvEg41ecsB5E5AZD+tiH0YMh/Tzlu3SkSa84lHGl/02vThKkVkdlcgMuMf27pFWT/n1CN9CpB3J98rvOk8ldP8T2tDnRr12ekwhgStNkl8uluImyros+ksPhGBGE5R5TAkg5FxkzekAr40B+ypojx43FYurelJaWkkqleOfttxk3bpziTkpaXtbI0QKvXV337kzugWwWRAvq8MMPV/pv8gxzg7BdBcb7yvYLMiRRajAYpKGhgfnz51NSUsKZZ55JV1cXV199tUKPpkyZwrp166iqqgLg448/5qOPPuLtt99m27ZtXHPNNapX08yZM1myZAk33XST4m6kUimef/55SktLOeuss7jjjjuYPn06EyZM4M033ySdTrNt2zYOP/xwbrjhBsLhMC0tLZjNZj7++GN+8IMf8O6779LY2MikSZP4+c9/ztSpU6mtreXZZ5/loosuUqWsp512GhMnTmTp0qX893//t1KwzmazI6QA0um06pVTU1PD4OAgZLMkEglCoRBer3eEsJiU0h4Klrvz1Ce7vpDLT1kgcj+bG0DowYUgbnpazG637xZ129XOR75TJq98h37+ozkLPUiRY8vf/5mgN1e4UzgngEITxAFK4BMKhSguKSEWi5FOpxV3Sbhy+nFzn0HeRpoE2XLPZe6XlZePaK0gKLEETRaLZcQuOBfNyUU/dKRZKi31IFpsNJRBxoQEQPpzFX6dPjb1QB74xFqkv9bPWw+Wcq9LzknGqvy/jtzq82pvxWgF6dGdaTabVeXpEjTm8rckeJHr1+fnaAhNruVuxoTzZTAYlIp7YWGhmlfDw8O43W41x6TqU29pk7t+iMnY0u+5fm7C9dLXITmWjBdAzf9wOEyJ16s4RvIeCdr1sbyr+b+3wZCgcaWlpUpsOXds65tdffzu7wKj/cIZElEoKZ2ura1VhKr6+npeeuklnnvuOb7yla+wevVq/vu//5vf//73dHZ28u6773LqqadSWVlJZWWlEiCbPn061113HQsXLuTGG2/k8ssvV6XL1dXVzJo1i/7+fr761a9uv1CTifPOO4/ly5eTSqX4+OOPOfnkk3njjTd49dVXaW5uZubMmVRWVhIMBkmn05xzzjmKGLtmzRqampo48cQTlS7EE088QWVlJdlMhu9+97t0dHTwox/9iPLyclU9J80CZdJt3rwZl8uFZcdCKZOjuLhYVXXoTWg/7ekIfQeSO/lyr393zkIn9crv+kKoBw06hL6r+5ubhpMFTFAhUXHN/Yx+jrnBVq6jGi01lnuNe3r+ubtd/bVcq8DoEnDL7tTn86kyW0Fv9Weg39PdpcwOZZOxJ4GPNCuNxWL09fWp9j2ibQU7d/wS9MPI5y6v9TEuKIYgIKNx3Xb1WkcfFTdmh8kYy9WM0lGbXSFCOlqa+93673JsmT96+k1PoeXO1V3N99zgSp+Pci3y//o9GA1l0gPK0X6Ohhjr5yHPSb5T+E+SAXC73Uq6YmCH/IaOxuR+f+456ClM/RmOdh25v2ezWQKBgCJYSzWuIDKBQEBVzok/lrUiF30fbc7n3p/RTMZbJBIhk8mowExH5WTdkWPmbnr3l+3zYEgQIavVSmFhIT09PTQ3N/Phhx8S2tFjpbm5mVNOOQW3283999/PokWLGD9+PNFolAcffFCJ8T399NOsXLlSlbmbzWYWLlzIAw88oJCljz/+mOLiYjKZDBUVFYrJPzAwwNFHH82VV15JS0uLKuOUSqCbb76ZWCzG66+/zsqVK/nsZz+LyWRixowZVFRUUFVVxYQJE6ivr6e9vZ10Os2FF17I5MmT+c53vrO9X1ZtLb29vao0VdqHSJomGo1SXV2tUhoul0upJYsehghmwc5u7p9my90N6MEH7GxomxtA5O5G9d1SbrpATIfedxWo6OelH1d3FrnvHQ3e1r8vdyc32q5zV4vKnnZeueiY7iglGNc5J5lMZnufN5+PqqoqVSUiY1GQzF2dUz4QGmlyz0RV3Gq1YrPZCIdCNDQ0EA6HyWQyuFwu5WykgANGPt9dPWsdRckN/PdmfMDOMSdp41xOWO7mQ0eIxHJTRjoSId8x2utcB567489FSveEzuTOJT2lN1qgps9H+YyOIo2Gpu3uO/X7Azu5XRJ0SYAh9AjYLmlRsEPOQsruc68799hybXJuueuIvi7lXof8n16dKuteRUUFgzuEiOWcHQ6HQi53FwDmnuee1oNsNqt6nsnYk+pISRtLRudAt6baL98uF1lQUIDZbKa9vZ0pU6bwzLPPKsnz/v5+7HY7d955J11dXUohtaCgQJVuXn755dTX16u0Un9/v6oaE2GwhQsXEolEVBNWv99PZWUlTqeTl19+mbq67Q0+Kysrqa2txWAwsGjRIlpbW2lqamLKlCk89NBDqiliTU0NXV1dKue5YcMGiouL+eMf/6hafIiI2eDgIF6vV5U0mkwmRZoWFVG/369SNuFwmGQyidPpVBCq3+9Xu0z49DsfgVFloZcdiUzS0RYB3WQHqwc4EhDIZM3lZ8gOe1d8gNHuud47Td6zOy5F7gKrHzc34Mvdhe3uPEYzuU5ZYOV8UqmUIvRns1nlBB0Ox/aKRYuFQCCglKaFLyD3/NMeiP9fmHAzpJGlkGcLd5BjQ6EQw8PDeL1eMpntzZ1F/8lms40Y77tDQ0UXSgIqnVezK9MdtB4IiGP6RLUUn+S1wU6EU1WNaa9zCcSwa+RIvx45v1yUSJ+r+rFy55BctzhXfdwCiqOln4MeJMixc6U99Lmp399dzUVx6LLhkJSd8LMGBwfVxlefo/o6ot8v/fvldwlQcs8zN0jWz1XnK0r5v6TApFhCNJDS6TRut1sdV+6pnir9Z0yXERBpFFEy1/mcejA0Ghl/X9t+U6CWh282mzGZTPT19TF16lQlHlZaWko0GqW7uxubzaZ0HhKJhLqJkydPVlouspuVPkw+n0+1KhCpd5/Pp/pFJZNJmpubSafTVFdX43K52LRp0/amf9ms0lex2WyKYCjd7EV1NZlMUl9fz/DwsGqaJ8GO3W5X1ytcjGQyqQaw7AYlZWYwGEakaqRHDIxk1+/PwXAgTN8h6nlveb03JoJgem5d/k83/Xi5efi9/Q7dUeTuZHLPd3/DvLnfJ8hQ7kITiUQwFxYSCARUY2GZV3J9h0qa9v/CxAnJ/I5Go2SzWaU6LvdXHKWsM7lBx54sd9zt7Wdz07DiDGW86H/Xx4n8PXec66/13/eEHMmc0wn7uTbaOe3ORjtHWW/35ji7uva9PQeZWzonsb+/n4KCnW1VRDkcRq5VEhTpBHudY6unFGUDl8ls1+2RlJPMcQmQ5Z8cQw+M5L4Hg0E1/4XSYTKZlO6YKH9L9aHcU7mWZDKpvlOuRQIoo9GoxC/1YMpgMCi+UCKRUACHcDfl3unPf3+vPfs8GMqNrPUKGhm0EsHqEbHOmN9ddC75TafTSSKRwLlD10OgOYnQJbhIJpMj+j8JXC3noO9M9HymnLPkeUeL0vVrFrRDXutpnlwEZLT0i36/8pa3f9RGC2j0sSgNHnMRrHwwtHeWv7+HtunoWy7XRXxI7j8Y6cskqEkkEqpXopTdS8Nwi8WiWmT4fD5cLpfSr5MsSCgUUv7N4/FsT82NElTkjk/xl4KwSRm8+NKhoSEqKioUsBGLxZQkTF9fn9pQCe9IkE+pSpP7JD9zYwD9Xh5I22/tOEaDStPp9Ig8pR5g6PoPuVCvfmMlehY0x2w2q5QU7CxL1cupYacYpF5JASiVbHWDdCE6dpaN5l6THrTo+fbRJoA+GHRS5Wj3Lr9Y5u2fNT21kLsw6zu/0XhM+fG3Z8vf30PX9BSXIBviM/RUWDa7XbRwtHSf+C8YSRuQKsV4PP4JiRpBiKTVUG9vL+Xl5YpuIvILuWnJ0can/K4jTBIUGY1GqqqqVE844b4ZDNt7KEpDX+FGBYNBgsGgCqRGG9/69+s+fjRe1v60/cZY0gOY0QiAo0Wvu+JU6DdQ/l+ia8nJShCkQ53yoIXIpUetelAigYwEPvI5GeSwM9+cC0Hr567/1P+WiwjpgyL3WAc6Ws7bp8dGW5hyd265782Pv723/P099Cx3Hdc3/6M5+NFMfI2ky6Q1k8FgUDpE0kNOWpdYLBb8fr8qFrLb7UQiEdUuSM+s6OeaawaDYUQpfTKZVBVwolMmGRKLxUJnZ6dqUCv0k3R6ewNpQYtisZiSlMjNbIyWBRnt9YGw/YIM6ZZ7M3SV1dxoEXYiMPrn9MEmD1uiaL3EUd6vf15QIJ1AK+co5yIwoXB3dMJgLtyXe125172rh57LF8idOKMFSHnL299ro42r0WxX6dhPO2ftn7X8/T20TdB9vQBkNMtNB42WKdGPJ75IuD4i1WC1WlURkMvlorCwkNbWVurr6xkYGFD9vcQX5qaicsennK9OsBcfWVBQQElJCdu2bcPpdFJUVKSkYILBoHpfaWmpavYaCoWwWCyfmBej/b4n37a3weT/le03zhB8Mm8uD0sIxXq6TC8j3RXUJ6YPIF1jRmfn64GP/n9CbNSJWzonaLRBrueG9fPIRXpyrzt3EOyKN5A7UfKWt3/UcsfXroL23M+M9tm8fdLy9/fQttGevZ49GOELDIZPrP2wcyMvXCG9kk6a1waDQYaGhnj++ee5+OKLKSkpIR6P09/fr3T7qqqqGBgYwGQyqdRaLp1jtM25rjpeUFCgpGykyOjll1+mo6ODsrIyhUBJ0ZIQpa1WK8FgkCuvvFKRqHW6yWjB367G/oGaE/slTZabqxwtSsxFUvRIebTgQI4jA08v8xwtotTLSPUgS0eO9OBHyGl62bYeNeuf1c9NH+R7etj5hTBvB9p2h1xCfoz+s5a/v59u21WGYNTnuovAWEcH5fNSsWW321Vrqr6+PlasWEEymeTss8/mrrvu4txzz+XYY49VFYySvpKqtT2NL/l+8WVSfSqZlcrKSo488kjGjx+P3W5X1d8NDQ10d3cTCoV47rnnuPLKK5WMRzAYxO12k0gkPnFdn7wlB54rJLbfVY70oANGNqIbLZDQVUTlPfI5HUaUBym6BTraIykvQaDk+3M1KjKZjKpA0+FPnackQZRO8NbPb3eDTw+ecpGuXb0/b3n7Z2w01HFvxtveivod6pa/v4e26RvsXVU+j7Zhzk2LSSm86FBFo1HcbjdOp5MNGzbQ0tLCc889x/z58wFobW1ly5YtjBkzhoKCAiZMmEB7ezvDw8M4nU4ikQjwSbmN0bIq4ouTySRWq1WhUwIgtLS04Pf7ee+993C5XFRVVbF27VrOO+88VqxYQSAQYPz48RQXFxOJRD4BOuTeL/3nv5Ltl2BI10rQSxAFadHVceUGisAYbO+pYrPZFPTndDqVFkJhYaEq9ZOASBfykocixxIoEkYS1+LxuNI/EoK1y+Uik8koAUan00kqlVIkt90J94nphDr9fuQKlemW3zXmbX/Y3qRp8mPwH7f8/f3022g0DN2/yd8zmYxKk+lCkPJTNvSiYm6xWFT3gqeffprjjjuO++67jxUrVuD1evnZz37GhRdeqPxed3e3Op74QwmIdmWj8ZjEt4lPlJL7zs5Ofvvb3zJnzhxaW1u57bbbOOWUUwgGg3g8HoqKiohGo8rX7qnv42gB4oG2A87e01VVBdkRkpbcWJvNxuLFi7njjjtwu9385Cc/4amnnsJmsxEIBKioqCAej6vSwwULFqgeZNJX7MUXX2TFihW88sordHR0YDAY+J//+R9uueUWvvCFL3DZZZcRDoeJRqNKEVu0i/SyfIncdQ2FvOUtb3nLW97+XpPyc50v6/f7yWQy2Gw2+vv7+fOf/0xFRQWwXTB18+bNvPDCC7jdbr761a+qbIgoixsMBsLhsCJT786kgk0XHJagpqioSBGjhSj9+c9/nvPOOw+bzaaaz2YyGfx+/wjxSR10OFjswDYDgU+gQCaTCZ/PRza7XWG6tbWVadOm8eyzz3LTTTcRj8dpaGigs7MTn8/HypUrefPNNznjjDOwWq20t7fz8ccfU1tbS19fH6tWreK//uu/KC4uxuv1YjKZiEQi1NbWqm7S8+bN44knnuA73/kObrebmpoa/vM//xPfjsZ611xzDUcffbRCiQRCtFqtI7oO5y1vectb3vK2tyal8IKOiG8RpGXdunUcf/zx1NfXA9t7nP3yl7/km9/8JieccAKBQICf/vSnXHvttUpNWroniNbQ7kzX4ZPMjM1mU4iVlPlLY+e33npLHdtkMhEOh1VDWmmOK9dzsNkBD4YkKhaFaJvNRigUwuFw4HA4GDNmDA899BBtbW1MmjQJh8NBKBSiubmZRCLBI488wg9+8AOKiooYGhpi6dKlTJ06leuvv57DDjuMsWPHcsEFF3DuuecSDocJh8McddRR9PT0kE6nOeqoo8hkMnzpS18im82yaNEiFi5cSCqVoqysjEgkQlNTExaLhYGBAaX7IOWOB7q5XN7ylre85e3gtHA4rNJkkk6TxqUDAwOsWbOGI488kvb2dgDuvfdeZs+ezSmnnILdbmf69Ok899xzdHR04HQ6MRqNWK3WvU49SYNUSa8BqhXW4OAgBoOByspKfD4fb775JmeddZYSlgyHwxQXF6umtIODg5SUlACoxuR/b9ujA2n/Ep5chJqEq+PxeEgkEvT19REMBlmyZAmRcBiDwaB6lYXDYe655x6+9KUv0dLSQnd3N4lEguXLl7NgwQJSqRTf/va32bBhA88++6xCgdavX88tt9zC8PAwPT09WCwW7r33Xh5++GF6eno47rjjMBqN/O53v2Px4sXY7XZ6enro7e2lpKSEcDiMxWJRwlf5ZpZ5y1ve8pa3f8QkWBAekejahcNhGhoaOPfcc2loaOCll17CYrHw2c9+losvvpju7m4eeOABzjrrLP7zP/9THUsKexKJhGpVtafvl6ovKQ6KRqOq7ZTT6SQajZJKpaipqWH27NkKLZLvs1gseDweVaIfDAaxWCwHVSAE/wKcIdjJqBc4LhKJkEgkiEQiLF26lOOOOw7TjiZw2ez2btu/+MUvmDBhAmeeeSZNTU0YDNuVNK+66iq6u7uJx+OsX7+ejo4OiouLqaurw+Px8JvHHmPLli1UVVVRVVWF0Wjk/PPPZ9OmTfzqV78iGAzS3d3N66+/zlNPPcUjjzxCJBKhoqICh8OB2+2moKBAqXPmLW+K07LLAAAgAElEQVR5y1ve8vaPmrSGikajbN68GbPZTEVFBQMDA6xevZrvfe97/OEPfyC8o/fYa6+9xttvv80777xDW1sbsVhMKVEbjUZSqRR2u53h4eE9frdO+JZWVJLm8ng8JJNJIpEIZ5xxBr/85S9xu914vV4uueQSgsEga9aswel0MjAwwPDwMNFoVHGPRmuW/a9sBxwZkuan0r1Wmr95PB6cTic1NTV85jOf4f7772fLli00NTWxdetWPve5zzF37lxisRjvvvsuXq+XjRs30tPTQzKZpK2tjQ0bNmAwbO+WW1VVRVNTEw6nUwUz0WiUSCTCFVdcwRe/+EU+//nPq8j6vPPOo7i4mK1bt1JeXq6OWVFRoVJ6epfdvOUtb3nLW97+XrNarYRCIex2O0cddRQDAwN0dHRQVVVFdXU1F198MZWVlXwwbx7PPPMMFouFQCDAWWedxdSpU8lms7jdbkVilgppqVDbnYm8jLSykpSZVHhLEZLNZmPWrFlKz6irq4v333+f9evXM2nSJFXlLYBGIpEgmUweVP7xgAdDEkEmEgkMBgNDQ0MqugU49thjKSgowG638/777/P9738fi8XCWWedRUNDA36/n8bGRgYGBjjxxBOpqKhg06ZNTJo0iVmzZuH3+1m0aBFr164lFotxxhlnYLFYCAaDGI1G+vr6ePXVVzGZTEydOhWXy8X//M//4Pf7GTduHFVVVbhcLvx+Pw0NDcRiMVVZprfqyFve8pa3vOXt7zGpABPKRV9fH+FwmLKyMrLZLBMnTqSwsJCGhgbsdjunnnoqgUCAuro6DAYDPp+PqqoqVqxYwZQpU/D7/YpzlNs7czSTv4u/lbSZ8GFFj29oaIjBwUFVuV1aWspFF13EnDlzqK6uJhqN4vP5KCoqUoCC3svzYLADHgxJftNkMpHNZrHb7aqsPRKJUFpait/vJxKJUFZWxkMPPcTLL79MYWEhHR0dZDIZXnzxRa655hrWrl3LYYcdxk9+8hOOO+44nnvuOWbMmMHZZ5/NNddcQygUIpFI4PF4VJl8Op3mL3/5C9dccw2zjj8eo8mEzWYjFovx2muvEYvFuP/++znjjDMIh8NKuFHvU3Yom0jJZ7NZRcaTCSC7FGmRIq1XZOLJrkFEL4UcL1V6IrVgNpsxm82qXFT+T9A5h8NBMBjEZrORTqcxmUwjxhQwoomviKNJOau8T65FAtzRRMMONZNnp4uW6m1vdAVeeW7Dw8MjCgvkmQAjdFbk/otqrr6T1UVJRS9MENl4PK74EALzSwsCm81GOBxWmmAGg0FVq8oYFA0VOb6MSb1voclkUqr2ecvbvjKhfcRiMdXWAravV8FgkJKSEmw2G62trZSXlytNI7/fj9frxeVy0dvby6RJk+jq6lKIkDRK3ZuqLgEfTCYTwWAQl8uF0+lUJf4mkwmr1YrD4VBpNFGqtlgsDA0NkUgkKC0tJZPJKAHJg01+5oAHQ7ogYzqdVotPJBIZQabOZjKcdNJJhHcQqePxOMPDw3R2dvLtb3+buro6jj32WH7xi19w5plnMmnSJJ5++mna2trYuHEjL7zwgnKIjY2NVFVVAdDQ0MBtt93G8PAw761aRVFRES+//DI///nPefzxx4lEItTX1ytESHfC+WAI5XyMRqPSuoDt1QQGg0FpYAwPD6u+NzU1NSQSCbq7u6mtrSUWi9Hb26sa/FVWVrJ27VrKyspoampi5cqVjBs3DpfLpUTBJMjKZrNK7yIQCKhdkcvloqenB4fDoRTJi4uL1aIjSqmFhYUqAJMgWIJdi8WyV3n3T7NJYCOBkKCiov8lDRuFN2CxWCguLmZwcJCCggIVqOrBi9lsZmhoCJfLRTKZVEGuBD7BYJDq6mrS6TT9/f2YTCY8Ho9KAzidTmD7GpFKpSgtLaWvr0+db11dHZFIBL/fT1lZGQUFBUSjURwOh1pXysvL1bnrYrBynbKo56tF87YvTYIO4fjITwk0vvCFL1BUVEQwGMRg2N7Fvre3l4aGBiKRCF1dXRx33HFcc801Kt0la6OeYdmVyRotgo0AgUAAh8OBxWLBarWSSCRIJBI89NBDTJgwgZNOOonHHntMCT4mk0nsdjunnHIKXq93RMP0PDL0d5j+EPQye8k3dnV1EQwGaW5pobOzkyOPPJLJkydz77338vTTT1NTU8O9997LCSecwNq1a0kmk5SUlDB+/HguvfRSBgYGKCoqwufzKbXMgYEBAEpKShRCJJHt0NAQmUyGadOmYTAYlLM3GAxqEdbRjkM9IBK1U+F+yS4iGo3i9/upqalRE85isVBYWMjGjRsV7LtlyxYaGxvVvbXZbKxZs0Z1Zt6wYQMzZ86kra2N4uJiUqkU/f39lJWV8eabbzJz5kzC4TCFhYWUlpYSi8VIJBKEw2GqqqrIZDL09/fjdrsZGBjA7/dTVFSkdjiFhYVUV1cTDAaJRCIqIDMajQSDQbVTO1QtV6VWgoNMJqME40SGX4KHvr4+XC4XdrudaDSqqmSCwSDRaJSKigrKy8sJhUI4nU7sdjtPPfUUDQ0NTJgwgaqqKlpbW4lGoxx++OG0t7fT29tLMpmkuLiYgYEBFYy53W46OztpampSqfbOzk7C4TDl5eWqwaTBYKCvr4+6ujri8bia82azGYfDMWIzJkiW1WrdozPJW97+GZPNonBb29raqKurI5PJ4PP5WLx4Mb29vQQCAf7rv/6LyZMn4/F4MBqNTJgwAYPBQHNzs9rEhUIhhaQnEok9ItuClAqyb7fb1abH5/NRXl5OJpPhvvvuw+v1cuKJJ+JyuTCbzYRCIUpKSpS2kNPpVJ0adteW5l/VDngwJKkIvXWG7CLlwbhcLn75y18qscXm5mZuv/12mpqa6OjooK6ujqGhIerq6pg/f77aAXo8Hux2O2VlZarMLxgMYrfbcTqduFwutVM1GAxEo1EsFgtjx47F4XBQVFRELBbDarUqVGl4eFjpLOQXyp0KpjIBRati9erVavfQ2dmpJOYLCgpwu920trZy8skns2DBArq6umhsbOThhx/mT3/6E48++ijJZJKNGzfy+9//nvHjx1NVVUUgEKChoYFsNstbb73F6tWrOe644xgaGqKrq4u2tjZqamrUTufUU09VaR0Au91OKBTisssu44c//CG//vWvueyyyzjyyCPp7++nrq5OBecy0eV6DlWTdLAgoaIwK4tnQUEBXV1drFu3jmXLltHe3q4E48xmM319fTidTrxeL+Xl5dx0002YzWY++ugjmpqa1PuXLl3K5ZdfTiAQIBQKjQim3G43Tz/9NBUVFZxyyim88847GAw7u20nEgm2bt1KS0uLQggPP/xwurq6WLVqFStWrODqq6/mm9/8Jvfccw+JRILq6mrcbjexWEwVU8jaI2nTWCx20JUH5+3gMtlAiNhiS0sLPp8Pr9dLZWUloVCIb33rW8ydO5dXX32VkpISnnrqKcWNDYfDqou9UA1EeHFvRIGFiqC3B5FxX1NTg9Fo5PHHH6eqqopZs2bx2GOPceGFFzJ//nzKy8sZGhoim80qmoIgvMlkMk+g/kdM5x3o8JoubjhmzBil72MwGKivr1eITVdXl0qvCPowMDCg+rMUFhbidrspLCzEarUqGK+qqopsNqsWXz1nW1lZqRrmRaNRAJU6kR4uuR2HD0WTUkpxTC6XC6PRqJRJv/jFL6qyz4GBAQoKChgaGsJgMPDb3/5WBS6xWAy/38/JJ5+sHGRlZSWDg4MAajy8/fbbTJgwgVQqRUlJCdFoFJPJxObNm3E4HHR3d9Pf38/pp5+u0Knrr7+em2++meLiYt59910aGxuJRqMcccQRLF26lGw2yxFHHEE6nVYBrsvlIhgMHvLOUOajzFHZtEjQADuh9vXr1/PTn/6UcDisNg0i2LZ+/XqWLl2qxomkuABVPSrcg1gsRn9/PzNnzlTlxg6HQz0Tt9vN5s2b8fv9qk1AeXk59fX1PPPMM9x///3ceOONHH300bz33nsUFxcTCASoqalh/fr1pNNpioqKVAqvrKxMEVZlw2MwGPZKpyVveftnTG9Zkc1mGRgYYGhoCLPZrMZmfX09RxxxBA0NDYwbN47x48eTTqc59dRTufHGG5XOXmlpqepYn0wmVS/P3Zmk1eT7dVACtrcLmTBhAmPGjGHJkiVEo1E++OADOjs7MZvNBAIBrFYrbrebZDLJvHnzPsEZPFjsX+KMczvZChM+GAyqaDUejyuCZCaTIRwOK1Z9IpFgaGiI/v5+7HY7fX19lJSUKFg9kUjQ29tLNBrF5XJhtVoZGhpSmkHy4Lq7u5WDLS0tVYiGBGCyUMqAcblcioh5qJqQ9AQpE3FKgVJfffVVFt15J+bCQpqamlSPnauvvpr29nYlLtbR0cFTTz1FV1cXt99+O8cffzxf//rXKSoq4u233+aMM86gp6eHY445hltuuYU33niDoaEh1qxZw1VXXcXcuXOV6qkEsSUlJVgsFm644Qa+/e1vc//99/Ob3/yGWbNm0dfXx3/8x3/w2GOPcf/993PllVcybdo0JSiWyWT2moD4aTYd7hZUSIIi6T9kt9uVfMWyZctYtGiRCoTGjx9PMBjkhBNOoLm5GbPZzNatW2lvb+emm26ipaWFSCTC3/72N6LRKI8//jher5e//OUvLFu2DJvNxqOPPsrq1aupq6tj0qRJnHvuuZx11ll4PB6CwSCxWAyXy8XatWs55phjuPDCC1myZAlGo5GHH3qIRXfdxfPPP89bb72F1+tVROlp06bh9XqVE5L0mJCnD/Vnn7d9b4KwiuBwaWkpgOK29vT0EI/HeeCBB7BYLLz88sukUikymQyPP/44xxxzDD6fj+LiYkUHgO0+VFCi3ZkUQ+j8HpfLRSwWw+fz4fF4mDhxIg888ADPPPMML7zwAu+99x5btmwhGo3S29tLKBRi+vTpVFZWqkzPwTh/DngwpHdoF/EnWZRisRiNjY0MDg4Sj8eprq6mra2NsrIyBgcHKS4uJhgMqvJ8aZUhnBXpmRKPx6msrMRgMCila4fDoQIZqVARsrbOIZDARyTOAVWtFIlEDioYcF+YTLpIJEI2m6WkpESlScLhMFdccQVnn302W7Zs4YknnmDx4sVs2rSJzs5OxowZA8DWrVtZuXIlp556KieddBLZbJZly5YRDofp6enhscceIxgMcs4559DR0cHll1+Oz+fj8MMPZ9KkSfzmN7+ht7eXVCpFUVGRapsyd+5c5s2bx2c+8xmefPJJnnzySSXP4HA4IJvlsMMO484778TlcuFwOEgmkypAlrFyKJvefVuI5TI3kskkqVSKVCpFKBRiaGiIK664gtmzZ9Pa2spzzz3HLbfcQmFhIZs3b1ZBUnl5OYcddhgXXHABc+fOpbu7m1WrVvGNb3yDuro62tvb+eMf/oDZbGbcuHF8/vOfZ/Xq1VxwwQU4HA4WLVqkNiZS4RKPx/nZz36GzWbjvPPOY+rUqfziF7/A5XYzY8YM3n//fWbPns1VV11FJBJhzJgxWK1Went7cTgcqpWBcKHEiRzqzz9v+9aENJ1KpbBarWzbto3GxkYikQi9vb309/fz/e9/XxUTPPbYY3z961+noaGBeDyO3+8Htvsk6XMmRQF72zdTqCCFhYXE43GV/q6pqSGVSvHrX/+anp4exo0bR2dnJ/X19YwfPx6n08kzzzxDX18fc+bMoaqqSvnjTCYzoor0YLADfqaSq5SIUio77HY78XicgYEBCgsLCYfDSogKtiMSZrOZ7u5ujjjiCHp6eohGo1itVgwGA0VFRQwODqpy6lAopEqyZUcrVTEFBQWqvNFisahqNbvdjsvlUj1aBFIUx3Cop8hgZ2AoWlCRSESpkRYXF7N69WoefPBB4vE4BoOB888/n7KyMk466SQAvF4vGzZsYMmSJVx99dVkMhk+/vhjJk2aRDQapbm5mRNOOIFHH32UmTNnKkcszXgBZs6cSVNTE5s2bSIejzNt2jSy2Sxer5eBgQHC4TCrV69m/fr1zJkzR6mKV1ZVcdtttxEIBFiyZAnxeByr1Uomk1E6Gwfb7ub/2vRNSjKZVM/aZrPh8XjUHBAk8L333uOuu+7C4XDg9/v53ve+h8lk4nOf+5xa9EOhEOvWrVPIXSgUoqGhga6uLsaOHYvH48Gyg2PW2tpKYWEhGzZswO/309zczBe/+EVKSkq4++67mTNnDieeeCIffPCBQo17e3vp6+tTfLZbb72V8vJyli9fTn9/P1OnTuXss8+mrKwMl8ulkGZRsYedXKlD/fnnbd+azrkcHh6mqqqKnp4evF4vPT09/PjHP1btOaQ9xs9//nM2bdqExWKhsrISo9HI7bffrlLXeoXknkyKG4S3lEqlcDqdJBIJ+vv7MRgM1NbWcvzxx/PDH/6QsWPHKh/Y29tLW1uboqGIr5Yg7GBrV7XPvbkgP7qmizwo2XEKOTOdTiu0RlfAzGazlJaWUlBQQCKRYNu2bQq9EZ2FwcFBpR8i4o12u51kMklRURGFhYUKEZIycP3BDQwMYDQaCQQCikSmO0OpMpGdos5rkusSkSupRjoUTHYA+k7E7XYrQvqUKVO45557WLBgATabjYaGBs455xwaGxvp7+9naGgIq9XKlVdeSVFREQsXLuTFF1+kvr6e6upqwuEw8+fPZ+rUqdxxxx24XC5effVVKisraWtr4+qrr1YE6Pb2djo7O2lra8NqtSpSYWtrK9/73ve49tprKSgo4LTTTuPf//3fGRwc5IYbbuCOO+74RO5eAoBD3fSqycLCQsXbk2osQQBFwv+YY47h/vvv56tf/Soej4eqqipmzpyJzWbDbDbjdDpJJpPU1NTQ19eHwWDg1Vdf5eKLL+bXv/41f/3rXxUqk06nqaio4JFHHmHevHls27aN//f//h+FhYW0tbUpzbDXX3+dmTNnql3x6tWr+fGPf8wNN9xAOp3mvvvu4zOf+QzTpk3jhz/8IZdeeimNjY2fCHpdLpd67oKC5S1v+9J0/yF+y+VyKeHFn/zkJ9x7772ceOKJVFZWcsYZZ3DTTTdhMpm47777eOSRR7jvvvtUYQqgNix7E4jo/k38YigUUig/wOzZs5V8hoASw8PDFBUVUVJSMgJVNZlMI3TnDibbL8iQjqDkQu7xeByXy0UkEsFmsynyM2zfbfb396s0lzg32U0WFhZSVlZGX18fNpsNq9Wq+APJZJL+/n4qKyuJRCIUFxcTDoeJRCKYTCb8fj/FxcUUFRXR0dGhyhVLS0sxGo2qkk1I3HpaTQhidrtdKVkLqiUOVAKlTzt6JA5DJp7JZFI6FSaTidbWVgYGBvD5fLhcLpqbm5VmRm1trRLWPP300wkEAlx22WUkEglVpmk0GolGo1x99dV0dXURiUS47777+I//+A8++ugjLrzwQp599lmCwSClpaW43W5efvll2tvb+dznPkd5eTlr165l0qRJVFZWYrfbeeKJJ3jppZcYTiS48847cbvdLFiwgIkTJ+L3+1WFoQgBHsqmc4b0naYgo8PDw6q0FuC9995TPJ6ysjIaGhqUSBygGh3LJujuu+/G4/Fw/vnnc+yxx3LDDTfw5S9/mUQ8jsPh4N133yWTyXDYYYdxzDHH0N3dzZIlSzj77LPVs3rsscdIp9N89rOfJRKJ8OKLL/KVr3yFZDJJJpNh4cKFwHZO4K233kp1dTXz58/nyCOPHFEtl0gkRgiH5qUz8ravTeQqAoEARUVFCqGUYCiRSBAMBpk4cSIej4c//OEP/PjHP+aII47g9ddfZ9OmTZx22mlKKkTkIOT3vU2VSfGAtAaR3ptmsxm73a4oKG63G5/Pp/iZkhYrKSkhHo8rzbCD0e/t8zOWyFd+19EUqdgIh8Oqaqy3t1dVfIlWjNvtZtu2bUSjUQYGBigtLaWhoYGhoSG2bdtGZWUlbrdbkXf7+vpIp9OUlZUpbaE1a9bQ2NioNHGqqqpIJBL09PRQW1tLOp1WlWOJRIKBgQFSqZTqXxaJRJTasdFoVMJxsuOV6xNyG3BQDoi/18R5SPpRxMIKCgro7++nu7ub9vZ2hoeHmTp1qhI+3Lp1q6oU83q9RCIRVq1axcqVKxk7dqzSzpB7GIvFaG5uxu12s3DhQjV+HA4Hv/3tb7nooosoLi6msLCQK664gr/97W98/PHHfPjhhyNScD09Pdx9991cd911VNfUcOuttyrF8s2bN6vFSTSIDnUTyF1SRjqim8lklNaPiLRJ4BuJRCgpKVEk9HA4PEJHTEQwzzrrLGbNmkVZWRlWq5XbbruNuXPnwo5WA5WVlVxwwQWk02nlMLZt28aYMWMoKyvD4XBw44038pvf/IZoNMrzzz/PsmXLVKVYfX09V155JZdccgm1tbUsXryYW265hdPmnEYikaC1tRW/309hYaHSPJLrPRTmb94OvKXTaYWYioJ0eXk5Pp+PP//5z9x99908/PDDalO4fPlyHnjgAUpKSnjnnXd49913MZvNRKNRtWEX7tueTFApEcZNpVKKTuJyubDZbPT09Kgqtw8//FAh9n/5y19YvHgxdrud3t5ehoeHcblc+/p27TPbL8iQjgYBIxZW0TmQ6p3CwkJcLheBQIBgMIjP5+Ooo45SrTTS6TShUIjBwUHGjBlDMBhUgmylpaVKxCoQCNDU1ERvby/V1dUce+yxrFixQgVOXV1dSstEKsskaIvFYpSXl6touaGhgWQyqZrA2mw2+vv7qa2tVQGA7CL1dgJ7m7c9mE10XiTvrIvwxWIxBgcHVbrT6/XS2dmpCNZC+lu3bh2/+tWv2LRpEzfccAPHHnsspaWlZLNZuru7yWazNDQ0EAgEGBgY4Mwzz2TZsmU4nU66u7u55JJL8Hq9DA4Oks1mOfLII/nMZz6j5BJmzZrF+PHjlX7Gz372M3p7e+nq7OSRRx5h8+bNnH766Vx++eVK/fVgU0/dVyZzN5c7oyOgAD6fj61btxIMBtUcqampUUR0EY4TKL63t5fe3l7+7d/+DYPBQE9PD2VlZdTW1rJ8+XIlf1FdXU1xcTH/+7//i91uZ/ny5Vx22WWUl5djs9kIBAIce+yxzJ49WyHIV111FbNnz2bdunV0dnbyu9/9jv7+fvr7+5kzZw4tLS3Mnz+fSZMm0dzcjMFgwO/3KzkIQYv2NtWQt7z9oyZihaFQSFEsgsEgmUyG0tJSLr30UiZPnkw4HOaEE05QFc6bNm3C6XTy7//+7/h8Ptra2hg3bpwK7GUTsqc1THycoOF2u13NPeHc2mw2pk+fzuWXX87EiRPp7u7GZrNxwQUXkMlkOO2005RchQjgCnH6YJo/+zwY0lNHsuuWfKLoywjRKh6PK6Kz1WrF4/FQXFzMhg0b8Hg8quzZ6XTy3nvvkUqlGBoaUgqz27ZtU8HQ9OnTWbt2LU1NTaxfvx6LxcKMGTMYHBxUu9JIJILT6aSvr08t2uXl5eqcpE9aT08PW7ZsYcaMGYqHVFtbq/RyJPDRESLhSH3aYXZJFQqCMDw8jM/nI5vN0tzcTGNjI0ajkZ6eHtWV2el08v7772MymbBYLJSUlHDuuedSV1dHZWUlQ0NDCoqtq6sjFAphsViIRqPU19fj9/ux2WwsX76cr33ta0ydOpU1a9bw7LPPcu2119LV1cV1112H3+/H4XDwzW9+czthurKSoqIiZs2axUknnYTL5aKzsxOv14vFYiESiah8t/DTDvU0megCAYpLM1o62OVyMWHCBMrLy1WX6+rqalVxNjw8THNzM8lkEofDoVLPcn8Fhd20aROXXHIJN954I9OmTaOtrQ2Px4PVamXz5s1cf/31CkEyGAw0NjZSWVnJ9ddfj8lkorq6mqamJgYHB7eTPZNJvve9732Cr+j1elUQJg2XZREXQUdBPfOWt31lss7YbDYlVOh0OrFYLPT19WE0GlmxYgUWi4XDDjsMgHfffZf3339f8WUBZsyYQVtbm+LSymZzTyaBvyhW9/T0YLPZVBsjj8dDNBplzZo1XHPNNYwdO5Y5p87h/gfup7a2lgXXX8+mzZvVubtcLkKhkKJPHEy8uwMy03WYXZyP8Ajq6uqwWq0qkGltbaWkpITy8nLWrVuHzWbjiSee4Fvf+hYOh4OhQIACo5FMOo1xx8MXDsiFF15Ie3s7S5Ys4bTTTsPhcPDyyy+zceNGLrroIm699VYuvPBCzj33XAYGBjCZTPz0pz/F6/Uybdo0mpqaGDduHC+99BJ/+tOfOOGEE+jt7VXy6bCzGk4CH51nIH/7NJv0JZNrFbj3tNNOo6mpifr6emB7m42hoSEcDgfhcJhJkybx2c9+FgCHw8G0adPIZDL4/X6sVitlZWW43W4mTZqkOGUlJSWq39j06dNpbm5mwoQJbNmyhZkzZ/K73/1OBaWS/5aFRgKcRYsWjehRJWJh8XichoYGuru7VUViXnRv5GZGTEc/hXg5ffp0Dj/8cMrLy1UbAAkwpQGvz+dTxRLjx4+nvr5eBViycDc0NPDXv/6ViooK/vd//5fq6mri8Tinn3660hUyGo1cddVV2Gw2SkpKlFijSCtI9Wk2m2Vbe7tqv+F0OhkeHlY8DKlgFVK4bNKE66cXWOQtb/vCbDYboVBIBer19fV0dXURDoex2+309PRQUVHBwMAAVquVn//858yYMUMFT16vl6GhIdWCRm/DsTeZCUGGJEvjcDhU1aeQuWE7F9TlclFUVMRzf32OxYsX8+CDD+LakWUZO3asUqN2OBwjiqIOFtvnwZAOs+uIkNwsIX5JJYjP52Pp0qXc/IMf4HK7mTBhAldeeSWnnHIKLpcLt9tNaWkpn/vc5/jud79LNBpl/fr1GI1Gxo8fj9Vq5Zvf/CYtLS0UFRUpNOL222/nscceo7y8nIGBAZxOpyqVX7NmjVL1vPTSS7nnnnswGAw8++yzLFu2DI/HQygUUqqV+j4AACAASURBVAvwJZdcwqRJk1SuVXa+wIhgaG8a5R3sJk5DWljIjtrpdFJbW6saXjqdTqVUHY/HleClwMMiOiatTyRYka7I8rni4mIcDgdbtmyhvLycrq4unE4n/f39FBcXY7PZlAinEPlkhy9InhDlu7u7qaioUKTFzs5OFTjpufND2fQSc53rJ/NZKjiFOyQkStHmkoVW9IWkh1l9fb2aG4lEQul4ud1ugsEgdXV1uFwuBgYGKCsrw2g04vf7VRFFS0sL7e3t9Pf3qya72WyWaDTK2LFj6e7uprCwkK6uLoqLi/F6vYRCIdVE1ul0jlDCFiV0kezYWwXfvOXtnzFRjJYK5A8++ACv16v84z333ENRUREffvghHo+H7u5ufvvb3zIwMEAgEGDZsmWUlZXxox/9SBWtiJzM3mzEJQgSX2UwGAgGgxQWFqog7PXXXycQCBAOh/n+97/PFVdcQSaT4a677iIUCnH77bdTUFDA+eefz+mnn64kSg62+bPfqsn0gEgnGMvOUkqxn3jiCZxOJ6vff59oNIrT6eShhx4iFotxwQUXqN5iPp+Pt99+m+eff561a9diNptpaWlh7ty5isQbCATYtm0bJ554IhMnTmTJkiX09/erh71t2zbWrVvHqlWr+NKXvqQe3ne+8x1SqRRf//rXWbhwIdFolCeffJJzzz2Xe+65h8HBQbVoxuPxEZVjetPZQwFVkKoCaXUimk2C8Ej5c39/vxIzrKurU/wdIaRLSwan06nSbPIMS0tLKSsrU807Ozo6mDJlChs3bsTr9ZJKpaipqSEcDqtUq3RPj8fjKu0pQbff78fpdFJaWqr0O7xe7wihPZnQB9POZl+YLMqwM9DP7U8WjUbVAlxcXKy6WctuV1C5ZDKp+oFJ1Ys0+pWKz76+PsrKynjnnXdoaGigpKQEn89HRUWF4jVs3rxZNWcVcnYoFFItNjo7O/H5fJSWljJ58mRV0ehwOPD5fErRXtYfs9mMxWJRBFIxSZ/lLW/7ynQJj0wmQ1lZGV6vl/b2dnw+H11dXYoztHz5coLBIN/5znfo6uqio6OD008/nba2NtVKKhwO43Q6VfHJ3tI0xF/JHEylUng8HoqKilTzcoDm5mb++te/MnfuXE4++WSWLl3KD37wA1XOL5slWd8PpszIfkGGconFBoNBLYbyEOLxOJFIBJfLxZgxY7j00ksV9PerX/2Kt99+m1AohM1mU+q3s2fPprKykjVr1pBIJJg2bRqHHXYYjzzyiNIbeu211/jud7/Ltddey9FHH82WLVvo7OzE5XJRXl7O2LFjsdvtuN1uQqEQV1xxBeeccw5XXnklNpuNww8/nBdffBGTycTxxx+P0WjkpJNOwmaz0d3drZxuNBpVHYMlB6s7kk+rpVKpEWQ9vc+NOLpYLDaCVCcilna7Xe38Rcpgy5YtquQeoLy8nOHhYT7++GPVYDedTrN+/Xqqq6sZGhoiHo9TUlKi1FydTieACozi8ThFRUWKHCudzwWNMBgMiugN5Ftx5Fhuuxy9KtRsNlNUVKSefzgcVu/VpSVEi0p+Sv8vp9OpdpFDQ0MUFRUpdfG+vj6lb+Lz+TCZTESjUSZMmKDKegH1HlmwhTtkMBhYu3YtVVVVqr2PpMT0qjZAqe7qlg+E8ravTTYUgmgbjUa6urqorKzko48+UhsJ4asWFRVxxBFH8Oabb2K1WqmtrVX8VtmQCG92b7MSMk+lxF+qgUV3LxQKUVpaitPp5Etf+hJLly7l0ksv3V6wkskwbtw42traGDNmjKJNCAJ/MGVG9gsyJIRiPTAQRyO5zVgsxjvvvMOxxx7LKaecwp///GeOOuooOjo6qK2tZezYservsgO99dZbicViDA0NUVJSwquvvorD4cDhcChEYv78+dTX12Oz2Zg5cybhcJiCggJmz57N448/TlFREdOmTaOwsJD6+nqefPJJ1q1bp/gON910Ex6Phw8//JBrr72WlpYWpkyZQklJiQp6BF4UBVBR8jwUxBcl0NV3OHoQoacN5f/118LLEOcpaJIcUzSdLBaLSpUJZ0t29xJkifCXOGbhD8lxYCdhUZSz9TE52vnnbfeml9rDJwOnvTFJR0r6XFR59R5H8rsIJerBS+7Y0zl8okqtpwNkfBwKyG3e/rVN0FMp1pDuCxL8/+hHP+KNN97Abrdz2mmnsXDhQp588klaW1uJRCKsXLmS4uJivvWtbylpEX393Jvvl02srME2m02BExaLhWOOOYbi4mJCOzYfEydO5MYbb2R4eBib3c6FF16I0+nkuuuuY9y4cQo9FnToYLF9HgzpwYDAdjpfqLe3l9raWpX3F0lvaY8xfvx4Wltb+eijj6ivr8fpdNLV1UUikeDqq69m3bp1BAIBPB4PdrudadOmceuttyoJ8/LycrVT/NOf/kQgEGDTpk00NjZSXl7O1q1bsVqtVFVVqaq09957jxkzZlBYWMi//du/EQgEuO2227j55puZPn06dXV1KtUmTe2kvF6cvwRHn3YCph44jOYIxeHo6KCuSr6rYEjuoXxeHKE4QeF1yDiSdKv8FCctmlASOAkqIZ/flZZMrhzEoWqjBYv669yAIncM7CmwFAKnIKnSoykej4+o/pLdpslkUvopuvyBjjzrz014aoJiCYdstHPPW972t+kggV54A9DU1KSarwYCAQwGAwsWLCAWi7FixQpSqRTnnXeeSgn39fWpdkLZbFaN/d1ZIpHAYrEoTTWhB8hckwrryspKKiorGRgY4Oijj6ampgafz8fLL7/MbbfdxvDwMNXV1UqWxGAwHHTo+n5VFZOHrHNsiouLlVZNRUUFW7duZcmSJcyZM4fDDjuM888/n2w2y7vvvktdXR2RSITGxkbq6uoYHBzkb3/7GxMnTsTpdHLtN75BeXk50WhUESoTiQTPPfccq1atYuvWrRgMBmpqanjjjTc47rjjsNlsvPTSS4r7EAwGWb16NR988AHxeJyKigpeeeUVtmzZwtDQENOnTycajdLT06OcrCzcggxJB/c9dQz+NFguQT73n55q0B2VOCO9u7EEL7mvdR0qCab16j1xcDo/Jddx5zo+HVXI2+4tV2dIfz0aKjTaZ3ZluiirziHUW9uIw5DxIs9cJ3LvCp3S+wnqnIZPO2Kbt4PDZAwLUm00GlXFJKCqXd1uN+FwmJKSEiorK5Wf8Xg8eL1e1YVBClpknuzJpCdaLBZTshfSCUJ4m5WVlfj9fnp7eigtLQWgsbGRCRMmEN8hhtvY2Kh4o9JE+WCzfY4M6QRpWdjEccmiJQ1WGxoaWLlypYL/PB4PPp+PBx98kMmTJyvEYM2aNdTV1SkCrpB2jSYTvb29qkzfYrGwdetWNm7cyHXXXUdDQwPLli3jrbfe4sEHH+RrX/saU6ZMYdGiRfT19WG323nppZeYPHky/f39NDU1MWvWLF544QVuuukmbrnlFlwuFyaTiYqKCtXhV0cnJDLWF95DxUZzfnrwM9rfxbHJ++T+6Q5S78QsCJyO6MjnJNWSS0qUFImcT66zHc0Opef2z9g/e5/EEQj3LJVKqWeTm4IVzpfwGXI5PaOdi7xH5y5JkJRHhvJ2oE3GtfgQm82mSNB+v191OojH46xatYpYLEZlZSWbN28mHo/zyiuvqAzKlClT6OzsxGKxqCrPPQX9kslwuVxqYy99OoV/Kcry5sJC/H6/6h0ZiURwFxWxePFiWlpaCIfDnHTSSSo1djChQrCfkCHdOclr2P4gRHBRUKL58+fj9Xo599xzGd/SwoIFCzjiiCM444wzqKurI51O88ILLzB+/HjGjh3L9OnT2bx5M+FwmAULFigSdklJCe3t7bz33ns0Nzdjt9t55ZVXePLJJ/na176Gz+fj4osv5pVXXuHBBx9UCtfPP/88kydP5plnnuHMM8/k7bffxmw2U1dXx+LFi1m6dCmvvfaaIuWaTCbFS4jH40rB2Gw2HxLtHMRpjfYPRqZLdpVmyQ2G9Aksr/VASH+dyxfR0x/6Tz0Y0lO1u7LcMXuoWu683V3aTLe9RYYkMJGgRR8DekCso0C5pOxdPSv9/RL86AFQPhjK24E2vbBAWlJJlgG267iJkGg2m6Wvr4+enh7l/wYGBujt7SWRSKjGx9LVYW/ayQgiJUiO1+ulvLyc8vJyPB4Pfr9ffUdNTY2qxt62bRsDAwPceOONhMNh1YJHkNhcPubBYPscGcpdqITvITs7qTRKJpPKyV1++eVMnToVm82GyWTC7XZjMpno7u5m3bp1jBkzhmnTppFMJjn99NMpLCykuroan8/HWWedpSqLysvLaWho4Mwzz2Tr1q08+uij3HrrrQpmnDBhAgsWLGDLli0qKJs3bx49PT1MmzaNwcFBFi9ezK233srYsWPZsGEDy5cvV2hUIBBQhDdJ48giLhVvn3Y4fncObzTidO5uPzd1pu/Y9WAJRvKPRvspji83wMo9Zm6FY952b6MR3/XXo9neLoR6hZn+3HKfjZ7mgpHE/N1ZLvdMH0sH22Kdt0+f6euTpKsMBoPS6qqoqGDmzJmqVYYUAbndbmw2G7FYjOHhYUpKSgiFQsoXJRIJ1bB8dyZFLCLWGAqFiMViSoxUCleOO+447r77bqZMmcLJJ59Mb28vZrOZqqoqVYkr0iVGoxG3200ikdhPd/H/xvab6KIOT+udoiW1IZ12U6kUgUCAuro6bDYbg4ODijMiSrcNDQ2UlZXR0dFBRUUFBsP/Z++8w+Osrvz/ma7pGjVLcpFkGTdcsDHgQrFJiENoTkhCCyUxLIRgdiEk/AKkkCVkk0DiXUyyYQk1G3oLYDABA7ZxIPYa27gbF9lWb9M0M5r6+0M511cvkgvuMN/n0SNpylvue8u553zP95hobW0llUrxm9/8RhX6rKurY8SIEQwfPhyr1cq8efOUBoOIr1VVVTFu3DjFfp8xYwYul0uVfKitrWXEiBFEo1GleixVfJPJJJFIBKBXZpPu9vysY29hpr6I09In9MweeU8X/9I9AjpPRHgmkrmn81f6Ck/qnCIj96S/BTFvKB0e6OGvvkJiQK/nrxtK8h0jib+vPqcT8Y3HyyOPIwWTyaSKQieTSfx+v+r38l5RURFms1ml3xcVFamamGazWSnqi+FjMvVIVoj2z54g/V9ER81mMz6fT63XUjw2EokwY8YMmpqaKCgoYMCAAWzbtg2bzYbVaiUajSoitqTki3frWMEBG0OmnOHH1Pt1gc6pkUVJn4yk4Twej8oWicfjKgskGAxSXl5OJBJhzJgxNDQ0AKgaLKFQiIqKCiZNmkRjYyNNTU0qBis8JeEk2Gw2xRGSWCnsJpMJGc3n83HccccRi8Xw+/20trZSXFxMe3s7uVyulzCfaNbotZw+D9jbveqGSX8LlPF/oydIf81IwJaFT39f/y1/G7//eeNzfVrs6fkdDENC9/zpx9M3En2FV/u6Hv2a5fU99bm8IZTH0QDZ1EmKPXzSm57NZonFYuo1WU91b4xotcl6p4ea+4M+n+q8XglVW61WCgoKCIVCxONxCgsLaW5uZsiQIRQVFalzyPonMjqi4WUx9TbGjPbC0YTDWptMn4D2dSKSxpbMLTFC9CJ0EqoSy1hchYBKq+3ruCZTb/0ZWTQdDgcmU48itk64lVCavH8saSjkkUceeeRx9KEvo35fNmp9Zd/uK1dvXyHeIVnrZOMvnCDjpnNfr/1oxGHhDB3Id6TBRbNHpPT1naMYQ6Kp4HK5eqXjGneKOj9FLHI5DqDSCkXFWkI34lmS93WdkzzyyCOPPPLYHxgNF2NYq78MXf3zOo9Of/9gGSWpVKqXmLBwlfaWjWsymSB7lLl/9oDDkk1mjOn39Xd/EGNGOolOhu2LK2IkWsp59E5mNJB092BfJF3dAtYzlPKGUB555JFHHgcDn9ZxoH+vrxDxwYCenCJOgM9aqPmwii5+WktVJ72Ka1AvA2DUopG/jRZyX2E6Y0YTfNIA01O29TTgz1JHyCOPPPLI48hBD3Pta7hL39jDwZcEkQiILmqrR1P2lIByrK2Ph9wY6o/82Nd7fUEX2xOCsvFBSPaJnolitJaNKdzGzCYJh+nZJvr3pSNIeE44R3nkkUceeeRxMLE/xpARxmjGgcIoTWLUAesLx6IxdNgI1HoWz94yefrKDtENIGMHMBLJ9oVF39f55Dt6yE1/r68spP5CgHnkkUceeXy+YcoBxozr3O7X+/0e/1x39nZ8zSFwqLSz9KjMwfY8HU04rGEyHftqrOgFN2F3wU7jMSSOqasNw95VcsXzBPQqBWAsMCsdQYjZur5NHnnkkUceeRxs7GmNMUY5jJ8/GEaL7gkSY2tfStkci0bTARtDumEiISr9f3lNCrgJ72ZPDWoMa8l59hTqEiNGD6nJe/1BPD26IJsu29+XnoqRWN1XhzSeA+gVcwU+QfI2VlE3xoI/LfTzSVaAft9iOMr7ouu0r4X+8ji6caT732cd+fb9fEM8MjKXir6PURBU57tKVvK+GAt728zLb31d1M+7t/6pU0SM2kT9aXLtjwdKji1ri5zbqPvVF4y1Bw81Dlx00WTC6XQqQSir1UosFqO0tJSOjg5KykpVBXcRVhSDSCaIzzKk/hrs9mplMhmcTmcvpWp9otQ1jA7UIJE6NRaLRelDSMeXTp1MJrHZbHg8HpLJpNJxstlseYPoGMeR7n+fdeTb9/MNfX6V+VTKWZjNZhy2HkXmtrY2XC6Xmn/3RkBWOEDnypHun7lsD89XSoPI/eolPMTbJD/ymX2prXYwccDGkNlsprOzk0AgAKDS0zs7O/F6vdgsVrA7SCaTWK1WUqmUsjJFs+ezjGw2SyjWU3/Narb0KHKacnRFolhMZuxWGw6Hg2g0itlkItWd/ETxvgNBIhbH4XDQHU+QSqXwer0UFBTQ3NxMVVUVW7duZdCgQXR1dZFJpcmk0uSyWZLp7s9FOZHPOo50//usI9++n29k0xlV1aA7mcTpdFJg7ylLEYvFCIfDuN1utbEUT5LValVFWQ/p9R0F/TOXy9HV1aXqpZWUlKhitCaTqVfZjnQ6/Ymi2ocLB/wkxOMgpTNyuRxutxvoET9MJpOkUim6urqUfLdYf7o1+llGYWEh2WyWYDBIIBCgtbWVTCajxCHF6CgoKFBtaLPZVMjxQODxeOjq6sJkMlFRUUFLSwvRaJSKigpaW1tVjZna2lp27dpFIBDopcZ9uF2VeRx8HMn+93lAvn0/v7BYLHR3d2O321VpJqkTJgVQpV6XlG9KpVIkEgn8fv9h6QNHun/KOlJQUEAikaCzsxOTyUQkEsHhcJBIJJRwshhC+nUdLhywMSSeHrvdrhZRsYBDoRBmsxmPx9Njmf6zhhigapl81sNkAKFQCKfTqXYDgUBAFdKLx+PkcjlisdgndJB0EchPi66uLjUgW1paCAQCJBIJ6uvrKS0tVXXXUqmUquMm9XGORIfM4+DjSPa/zwPy7fv5RSaTUdQQ6AkxBQIBMpkM4XCYXC5Ha2srdrtdeYtMJhN2u105EA41jmT/FB6TGIewmz8lxpjYDgI9Yepw4oCNId2llUwmsdvtdHV14fF4KCoqAqClpYVUKkVFRQVFRUVEIhFlTX/WF9tsNktRURGhUIjCwkI6Ozvx+/1kMhlKS0vp7OykoKAA6B3TlZ8DdaM6HA7i8Thut5tYLKZqyghR3OVyYbPZ6OjowG63K09QQUEB6XQ6T/I8xnGk+99nHfn2/XzDYrEo74Zs7KXgdyQSYdCgQfh8PrZt29aLk2O1Wj9RY/NQ4Ej3T7PZ3GvDLcVeW1paiMViJJNJdX4xvo7UmDgoniFAMdFjsRhut5tQKMTo0aMJBoMUFRXhdrtpampSFXal8OpnPUwmBDuxkO12O263m+7ubgYMGNCLwS+xZ0nfhwNXudbVs51OJ93d3WSzWRUmE6vd7XbT1dWlitLm6659NnCk+99nHfn2/XxDz0T2eDwkEglFkvb5fJjNZtrb26mtrSWRSDBmzJhPiAcfShzp/qnTLaxWKwUFBUSjUYYNG4bVasXpdNLY2EgymaSiokJ5j3Tu0OHCQeEMCQtcz1gqLy9n7dq1FBYWKhKZfB52Z5R91mG8z3A4jM/nw+v1EgwGe4lZdXd343A4PpEWebCgZw/s2rULr9fLxIkT2bJlC+FwuFfMVq4lj2MbR1P/+ywi3755CES6BHqebVdXF2azGafTSSQSoaKigkgkot4/HDha+qdcRywWw+VyEQqFqK6uJpfLUVFR8Qk5HavVetgJ1AfFGpGb0Ku+NzU1UVhYCIDb7f7EjR1MufCjGXp9MwCv10sulyMajWKxWIhGoyo05XA4PlEo9mBCDNdcLsegQYPw+/3U1dWRSqXULkauVR8Ue4KxbMm+fl7/rE7SNupZCMQDKZ4t/bPyfSPhry+tKV3fZX88Xzq3bU/3LJ/TX+/vM7r2hrinjdfYXzslk0n1vq4rIq8Ljqb+91nEwWxf/Vn29zx1DTXp78bxoH/H2Nd1HThjjUUJi+ufNfZ1/X29z4pnoT99N72vy330d//6Z4zn16+/r+Ppr+nFtPU2EU6k/jk5Rl/toreh8Zx6W0iqeDAYVIlEck/iNTrc4+pIj3+jYSUhMZfLpegyyWRSGUtGG+Fw4oCNof4WQP31voQJj0WFykMBh8PRizdlFJM82iGDLZPpSTFNpVK9frLZLKlUis7Ozl6kPCEXptNpYrFYn5Os2WwmkUgAPXH4YDCIw+EgFAopV257e7tqP7PZTDqdJhwOAxCPx0mlUmQyGeLxOLFYTIlLwr4PNnH16n8nk0l1D4C6B+ELCIcuFAoRjUaBnkk4kUioELHNZlMuZElEkNCxZFhks1nS6TQdHR3qPnUXsiQqSJvtbyrssd7/jnbsT/v21R+Fx6cbLOJ1EJE/vX/p3gnJIo3H45jNZlpaWhRXRR83XV1dwO6QivQ/2TylUil1DgnvRCIRRXSVMIzVaiWTyRAKhTCZTDQ3NwMQiURUX5cUa9G2keuWpBu9DWSMJxIJIpEIoVCol+daF8gVyLwDu+tahkIhJXS4a9cuHA6HIjwLYrGYqjcpBpeEvESFWTfW2traeokHR6NRJRXj8/l6pdAbhRCPpnF1pMe/1WrFarV+gjtsNIwPBw6aZwj6N3Dyhk//sNlsvRSh9XY62J1BN0oPdmcTHpiIaYquhohrBQIBNWHKJBIMBpUgl0zwQu6WRb6goIC2tjZisZgKuQYCATo7OwEoLi6mu7tbGTpWqxWPx0N9fb0ih8s5ZVcicel99WRJaBFQOymZ9OQYTqeTVCpFMpns0ez454Li9/txuVy0tLSoMHIwGFTZJEbV1/b29l6ZfRaLBavVSiAQUH0kHA6rBSmbzVJYWKiMx/0dZ4ez/30ecTDaV/d42u12otEoH330Ee3t7VitVtra2vj73/+uxp6kdot3V1K+y8rK6OzspLu7m+LiYpqamgCU3IYYCGJQyHXbbDacTifBYBCbzUZjYyPZbLZXiSTZoAgvJBgMqjHq8XjUJshut+NwOJRR193d3WuzEYvF6Orq6pVRlEgk8Hq9+P1+ABYuXEgul6Ojo0PJsyxatIhMJoPD4cBqtbJt2zYSiQQNDQ28+eab6jpFU02SRuT4Iogozwx6xrTZbOaZZ55R5OJkMkl3dzc+n0+Nd4l6iCdNN870BKP+PL5HEkd6/OsClIfzvH3hgDlD/cUX+7qhvEHUP/pqr4PBqToccdeuri7FCUun08TjcZxOJzabjZKSEjKZDMFgEI/HQzAYZMCAAXi9XuUaTaVSSpArkUgQi8UoKipSOzyfz6cmHZlcJAQrCqsygQt3beDAgQB0dnaSzWYpLi5W3hiZZPelXfTyCWJQSaKA7Ko6Ojrwer3Y7XZyuRxFRUUkEgl8Ph/Nzc2UlZVRWlqqJh0hsjudTqBnMfL7/VitVnXd27dvp7q6mnQ6TSKRwOl0qp2r3+/v5dqvr6+nvLxcGbifpt8cqv6XRw8+bftK/xYvydq1axk7diy/+93veOKJJ4hEIjQ2NvLKK68wZcqUXgK48XicHTt2sGbNGuWFfeaZZ7j88sux2Wx86UtforOzk9/85jf86Ec/oqysDOgZF9dccw3nnHMO27dvp6qqisbGRsaOHUt7ezvRaJRgMMiQIUP4yle+QkFBAV6vl+eff57GxkZuuOEGHA4HH374IS0tLYwaNQq/36+0dsTYEK+AeFHFmJJwk/BbnE4nyWSShx9+mHPPPZfHHnuMKVOm8OSTT/Kd73yHtWvX8sEHH3D66aersVRTUwP0jA8xmtasWcOCBQvUhikQCNDV1cWqVau455571PzR0dFBV1cXsViMmpoann76aaZNm0Y4HCYWi9HR0cEXv/hF5XH2eDx4PB41n+hlJ/oyfvQN6dGyJh5N4/9ItclBvdu8Z2j/oXtoDncbHSwLXAwh2Zlls1keeughioqKsFqtuN1uSkpKKC8vV0ZLJBJh586dXH311Xi9XgoLCwkEAgwYMIC5c+eyYsUKAoEAHR0dZDIZPB4P99xzD5WVlUqzw2Qy8YMf/ICFCxcSjUZ7VGC7u4lEIvzjH//A5XJRXl6uJsaCgoJeYb39aW/Z1emlTCwWC01NTdxzzz3KGLr99tvZvn07DoeDpqYmBgwYoAwYk8nEBx98gMPhwOl0cu+991JUVMSAAQNoaWmho6ODeDwOwJYtWzCZTMyYMYOGhgbeeustNfkCSr/LZrPxzDPPqBBHf5yr/nAk+9/nAZ+2feWzehFp8aY+9dRTqh96vV42b97MzTffTHd3t9K4aW5uVt7L5uZmnE4nJSUlXH755cyYMYPFixdTV1dHU1MTV199NWVlZRQUFGC321Vo+rLLLuN73/se48aNY8yYMZx22ml8/etfZ9KkSRx//PH4fD4CgYAKBa1atYo5c+awatUq3njjDcLhHUPIgwAAIABJREFUML/+9a9ZuXIl7733HldffbUKI2cyGSKRCOFwWGU5OZ1ONa4tFgslJSUqvGWxWDj77LN56623yGazvPLKK0yaNEl5iM4880wsFgter1d5qdLpNM3NzTQ2NrJ27VqKi4sZPnw4N910E9dddx0XXXQR559/Prt27SKbzeLxeIjH42zatInNmzezbds2li9fTnt7OytWrKC+vp7NmzcTCoUU+VhCaOl0Wnnw9CyovkKhR9M4O9Lj3xihOJIesyOS0H80WcRHC4yxWmmjo72dZJKWEE13dzcej4fLL78cp9NJKBTie9/7HgBvv/029fX1+P1+vF4vXq+XuXPnEgwG+clPfsKwYcPYtGkT99xzD3feeScvvfSS0siwWq384Ac/wOl0UlNToya/2bNnc/bZZxMMBlWmAsD48eN55plnuPfee1m4cCGJRIJkMonP5wP2fdejh6qE/yTaGJlMhksvvZTJkyezbds2KioquOGGG7j99tt54IEHKC4uVrvozs5OHn30UX70ox/xyiuvYLFYuPnmmwG4/vrre+oY/VMWv7Ozk69//evU19fj8/n45S9/yRe/+EUA5U0SblFnZydFRUWYTCalIPtpcKz2v2MFn7Z9U6lUr7Dzzp078fv9JBIJHn74YcrKyliwYAEtLS0MHjyY7du3M3DgQP72t7/xP//zP5SUlBAMBqmpqVHh1yeffJLOzk7eeOMNPv74YwYOHMh//ud/ctddd+H3+/H7/TQ3N/Pwww8ze/ZsXn31VaCn7+VyOebNm8ell15KV1eX8pj+9a9/5aqrruKpp56ivLycIUOG0NDQoEJsQ4cO5cc//rES2zWZepdhEM6czWYjHo8Tj8dVONvr9bJ161bef/99gsEgdXV1rF27FugJKy9cuJCTTjqJt956i9bWVk4//XSmTZvGzp07aWhoYOfOnaxZswaHw8GyZcsIh8Mkk0mampqoqanp5dVxuVyMHDlShd4tFgtDhgzhuOOOUwrKU6dOVfOI3W5XoTHhCeleH6NHyNgnjhYcqfHfXyJBf+8dShywZ6ivRjRiX1/7POJIDoiDcW7h40h4xuFwKO5OS0uLmiCCwSDbtm3jlFNO6VWmRcqFVFZW4nK5GD16NL/5zW94+eWXeeKJJwAUIbG1tVXpeciO7PHHH+f888/n8ccfJx6Ps3PnTqCnf1VVVVFaWqr4NDKBpdPpfS4zIlwB/f6k/MwLL7xAcXExt956K2VlZWQyGX72s5/x5JNPsnjxYrUQDBo0CIvFQktLC1deeSWzZ8/uJX0voYFEIoHH4yEcDhMMBunu7sblcvGLX/yCadOmqWuRBTKTybB8+XK+9rWvKb6HEDrl773haJqQP4s40PYVL4NwVQBGjx5NKpXi4osvZvPmzTzwwAMUFhYyY8YMdu7cyYgRIxg+fLjiyAmHbfXq1XR0dPC1r32N++67j0QiwcUXX8yNN97IfffdR0VFBX6/n9bWVkaOHMnkyZOZP38+TU1NnHbaaTz66KM0NDRw5plnqnBvOp1my5YtLFiwgAULFtDW1sb48eMZNmwYW7Zs4YUXXsBut7Nw4UKGDh2qDJ1EIqH4d5KJJWFml8tFcXExXq9XeUJramq44IILGD9+PDabjYqKCoYOHUptbS3btm3j1FNP5bzzzmP48OHMmjWL0tJSRowYwYQJExg5ciSzZs1i0qRJnHbaaVx55ZXU1tYybdo0Lr30Ui6//HKy2WwvovmyZctobGyksbGRrVu30t7ezpYtW2hra6OtrU15n4Qn6XA4eikpH+nMqH3F0XBd/V3DMUmg3l/kDaHeMJLrdBLxgeJQd3ZjKqYor8oO6Ze//CUWi4WqqqpeGVmhUEjVv6msrGTXrl0qg6qiooILL7yQVCql0nVNJpMybFpaWlSRP4ApU6bw6quvUlxczODBgwkGg0BPxkdjY2OvzBXJttkfUUndk6lP3OvXr6e0tBSXy6U0NIqKivjKV77CypUrVSZYd3c3nZ2dDB48mKuuuopRo0Yxf/58LBYLAwYMIBwO09HRoQTJhgwZwp///Gdqa2uZO3cunZ2d2O12lSUnYYlUKsXWrVvx+XyEQqFPpFrvKw5l/8vjwNpXnnNBQQE2mw2Xy0VVVRVWq5U1a9Zw/vnn4/F46OjoUHy12tpalWTQ1tbG4MGDGT16NCeffLISwJXMxUAgQDgcxu/3q8zG4uJiwuEwI0eOZPPmzQwePJjq6moGDRrEL37xC8aOHasyqOx2O8cddxzXXnstDoeDiy++mHQ6za233kpJSQnvv/8+TU1NLFmyhNdee00Z/mvXrmX+/Pncf//93HffffzhD39g3rx5zJ07lz/96U/MmzeP7373u/zud7+jvr4egJUrV5JMJpk6dSrXXHMNHR0dzJ8/n1tuuYWWlhY2b97MlClTyOVydHZ24na7SaVSfPjhhyxZsoR169apzFZJaNi2bRvpdFqF0Ds7OwmFQsRiMRKJBDt27KCmpoaOjg7a29vxer28/vrr/P3vfycWi5FOp+nq6iKRSPTyqOh/y3OUvnC0rX9Hcvwb20NP8jnc889BC5PpDdnfw5bOkSdm9kZfbHrd1SquaClhomdyiJdAcLir/sq1yXnNZjNutxuz2YzX6+Vf//VfueWWW4hEIvz1r39V1yzy7GazmdbWVmw2m/KWZLNZEokE6XSaZDKJy+VSafp+v195ihwOB11dXYpbkEgklOcGejhCAwcOVCmveuq5MXMC6CU6phOR9YlMNDGE1Cm8nUwmowjgbreb6upqVQYlnU4TCASIRCJs376d73//+3zpS1+isLCQZDKJ1WpV2Skej4dkMsnXv/51pk+fzo9//GOqqqp45ZVXOP3004HdwmnxeJyqqipV6kayXSS8sK/Cpgcy8eztHDqBVDyIumFp1EHR21r/f2/QyfN9XZfO+ZLji6EhfUIfO8Ip079jvG/Yd+/bvt5HX5+TFPp0Os25556rpB1Wr17Ntddey6uvvsrEiRNpa2vjjDPOIBQKKf4QQEdHB3/5y19oa2ujpKSEtrY2mpqa2LRpkzJQli5dyimnnMLs2bOx2Wzs3LkTi8VCdXU1DQ0NAMycOZPf/e53jBo1irq6Onw+nypMGg6HGTduHEuWLGHKlClcfPHFvPnmm1RWVrJjxw5+8YtfsH79euXdnDhxImPGjFGZZTrPRq+nKMkYzc3NFBUVceKJJ7Jo0SKgZxN0wgkn4PV6eeqpp4hEImqMeL1eFi5cyKJFixg/fjxTpkxh1apVNDU18d577ylpgNbWVlwuF1u3bmXo0KFkMhlqa2uprKzEYrEoz7PNZmPs2LH4fD5efvllxo8fj8fjIZfr0RMSj630QSOZ+mjm5R3JcPjR1B55q+QIQwaJ7OolpVUmYwnnxONx5Q0RbY/Ozk5FSIxGo70WgL4W+0MBXe9GfptMJpLJpPKUSKbY1772NTKZjCJKCgnU7/erXZzZbKatrY1FixbhcDiUWqm0U0NDAy6XS6Xhu1wunn76acaNG6fUz7PZrOL0NDc3q92o7ICEbyOLYSQSUdlhusEuXh3JeJO2d7lcKhzw4YcfKj0VIYY+++yzvdrEarUSjUbx+XyUlJTgdruZN28ec+bMYfv27ap8jRhVoo1SWVnJgw8+yB//+Eeee+45oCf12OPxAPDMM8/whS98QfFJzGazMoQOV6kbo8EhRocU/NX7MPQWpdR30AL5X37i8bgKD4mnUPSs5HmKnouMC+N1AerZyXUKJ8RmsxGNRpVRKpwwXVkfdutoybXq7x1q6Cnrr776Kv/zP/+D1Wpl9uzZtLe3s2PHDs466yz+8pe/MG3aNILBIOPGjVOhHIvFwje+8Q3OOOMMxo0bx5e//GXmzJmjyiN95zvf4Y9//CPXXXedCsfV1NQQjUZpbGwkFouxefNm1q5dy5VXXsn//u//kk6nCQaDmM1mGhoaeOONN6ivr6e2tha73c5JJ51EU1MT5eXldHR0UFxczIknngigPLViCOl6WsIbkiwzh8NBd3c30WiUDz/8kN/97neYzWYef/xxHnnkEZUlKqn6RUVFqm8NHDiQmTNn4vF4cDqdhMNhampqGDNmDH6/n9LSUsaNG4fVamXo0KHqewMGDGDIkCEsWbKEM844g1mzZrF69WoGDx7Mxo0bKS4uVkRvqeEl823eo3rsIm8MHSUwqijrPBVAeU3EW2I2m9XOT7fsD7fXTSYyMWyk+rHE0eW6ZEJ74IEH1CScyWRoamrCYrHQ1taGxWLhww8/5JZbbuGkk07i3HPPVbtGySoZMmQIW7duVbXuvv3tb7NkyRIuueQSAEWiTiaTdHV1KbJpQ0MDXV1d3HTTTWqClVo8TqeTpqYmbr/9durq6pQ+imgnAUq/BXrS3ktLS/nCF75AOBzm97//PdlsllAoxPe//32uueYaLr74Yux2u9pVu91uOjo6aGhoIJPJMHjwYO644w7uuusuZSjJc925cyf33nsvS5cuVd6UTCajvGTJZFK1l2TQSQq+4HAXQNbDpfIjHgx51rDbeJb+3ZdLXDdyCgoKMJlMxGIxZZBKmFPOIePCeN+6grIcX4wau92Oy+VSWURSUVyvrh2JRJTBpocR9Ps9HNDPm0gkuOyyyygsLCSVSjF//nyuu+46ZRi7XC62bNlCMplUasPBYJDt27fzwQcfsGHDBnw+H62trVxxxRWceuqpfPTRR9jtdmWgOBwOdu3axbJly5g2bRrnnnsuJSUlvPfee1xyySV89NFHKmxtMpmoqqrihhtuYNasWfj9ftrb21V4TpSGoYeA3dbWBqA8uWLE61w3XYxUpAVqa2s566yzyGQy3Hbbbbjdbs466yzMZjOFhYXEYjGKi4tVn4hEIlRWViqeUjQaZcWKFbS0tLBx40a1cVq7di3vvPMOTU1NmEwmFbp/+umneeqpp6ipqcFisXDllVdyzTXXYLfbOeeccygtLVVCqHL9RgP5cPaRPA4ceWPoCEMmaV1FWXbFstuQXY+++9cHms1mU6Epga5xcaivX85jtVrxer20trby3//93/z4xz/mO9/5DqWlpRQWFlJWVsbEiRMpLy9X4m2//vWveeKJJzjppJNwOp2cffbZDB06lEceeQS/309XVxcul4toNMqDDz7I5Zdfzg033IDZbKaiooKamhpefPFFysvLyWQyFBYWEolEWLx4Md/4xjd46aWXKC4upra2lkGDBlFWVqbCYZJh1t3dTV1dHXfffbcqVqu3oyy2brebzs5OqqurVRjiueeeIx6PK1mAyspKrrnmGuWtqKysJBwO89hjjzFnzhxOPvlk3nvvPYqLi/nqV7/K5Zdf3stD0t3dTUlJCVOnTuXJJ5/EZDIxf/58br/9dux2u0qft9vtVFVVKY+G6CeJUbC/StQHox8YjXIp+ivEWHld/47xGLrhIf1fduEul0tp1YiHSNKuxUMq54Td3Cp9HIjadzKZVN4N8eiJJxJQPB39eozJIodrsZMFOpPJ8PWvfx2Xy8XOnTspKCjgoosuYvXq1TQ2NjJjxgx1bTU1NZjNZjZu3MiyZctobm5m1KhRDBo0CIBHHnmEMWPGUF1dzR/+8Ac6Ojro7Ozs5XU7/vjjqaqqYsSIEbS0tDB16lQA7rjjDgoLC4nH47S2tpJIJNi2bRt33nknGzduJBAIsH79es466yzFcZJjv/LKKzQ1NalNjsVi6aX7ZewTsgERD/Lpp5/OXXfdxZIlS5SHeP78+UycOJFIJMKyZcuU99Tr9dLW1qY2P2PHjlUFqc877zy+8pWvMHnyZGpqapTGUjAY5NFHH+XMM89kypQpdHR0sG7dOp5//nlOPPFEWlpaeokzGsO6gqONF5TH3mFKJBIH/NT+4z/+g2effZbVq1eryWdPglOfRxhTLfszVvSSFICKP8fjcZXFJIueruasZ3Tt6/UAKpVVD7UYOUv7c4+we1ETz4vE00V7p7i4WO342tvbCQQCmM1m4vG42lGK6FpxcbEyWIwGXyKRUF4CCQfoqa26xyWdTvdSmRW1XrnntrY2fv/733PDDTcobSRx50v4SuebQI+3q6CggO3btzNkyBBFohYxxu7ubrXISjtKO4h3p7KyklAohN/v7yX5L2E9+V5HR4dS4JV+IWEI6PFi6EKWcp36ZN1f/zuY41NX4DWGpiTcI23Z17nE8NDDxw6Hg3g8TjKZVO3UV0Xr/rh2xtRno+ptd3e38kZI5pUYRRLqE+5Qf5W0D1X7GgX8stks7e3t/PCHP+TBBx/ktddeA2DGjBm8/PLLbNy4kaKiIiVnYbFYWLNmDWPGjOGll17C5XJRV1fHjBkzGDp0KNAj+jlv3jy++MUvcsYZZ5DL5fj2t7/Nn/70J/X86uvrGThwIMuWLWPlypWsWbOGL3zhC5x//vmEQiFeeOEFrrrqKoLBIK+99hqDBw/mxBNPJBgM8i//8i+MHz+e0tJScrkcl156qTI+5B7FEyQhaWP4PRqNsnPnTpYuXUppaSmnnHIKTz31lBI0nT59OlarlRtuuIGJEyfyzW9+k40bN7J48WJcLhcnn3wy48aNY/HixXz00UdMmDBBhRGXLl3Kz3/+czUXiijqHXfcQUdHB7Nnz2bq1KmKp/XII48wevRorr/+euVplH4lBrjuiRQDXeabI4HDNf73dF59TIrMw76WRvr5z3/O008/zYoVKw6ZoZk3hg4T+uuMfRHrdINIFlNdQ6ejo0NxcWRh1SfrfTFiDpYxZKxun8vlSKVSSkJf31Hr96AvdiaTSS1I4vUSPg/sLp8BKAE5EYgT0rBMOOLxEe+JxPXFqyLHklpCfr9fcSOqq6t7nUsMT3lNzmMy9dRdqqio6HXf4XAYr9erJnNRpxXovCOZGGQilWvN5XK0tbVRVlZGKpVi165dVP9TiVo8BHIMMZ6kJENJSUmfBpD+98GeDI19REJ6co3pdJpQKKQMYDFOjNw2I39IXpPFCVBGo97PxLiSRchIgpbr0+u6iXHU1dVFcXGx8jCJ0SohSf3YAnl2fd33oVxsjOVWnnvuOc455xzS6bSSYygoKGD9+vXU1tbi8Xhoa2vD5XKpMbd8+XKSySSDBg2ioqJCCaD6/X5WrlzJwIED8fl82Gw2Pv74Y6qqqlTZCulbci2LFy9mxowZ6vmJN279+vUq2yyXy9He3k5ZWRmNjY1KOqKkpITu7m66u7uVcWusni7GqZwvFouxadMmysvLqaysxGQyKZV2gLq6OqqqqlSfEq5fY2Oj0vuqqKhg3bp1hMNhBg0aRDKZxOFw0NjYyIQJE1RyhHgfoYeI3dXVhc/nIxaLEYvF8Pl8qiyKXmpE35RK/80bQ8eOMZQPkx0FkE4Cu7lDMpEHg0HC4TA7duxQRE8ZmHV1der7YgTBJ6stH0qIIaQTCUX5VgQZJSVcJpn29nZl7IgHxO12Y7fbaWxsxGzuKegoIcFIJKLc5WVlZfh8PuUFEo+ZziOxWq2qRpEeNpGaR9BjBBYWFmIymfB4PGqCE06W0YMg4TN5TTLcotGoqrws6ckSfhOPRi6Xo6urSy3UqVRK1VKTVH1AaaqUlZUpQnVNTY0qYRAOh3sV4dQJw0VFRb2ey+EM4xgnU5070dzczNKlS9ViDr03Av39CKRNpOSJELOFmwa7wxXSPtIPZXOgZ17KQltQUKAqiTc0NLB161bC4bBKxV6xYoUKvUmfgt2eK+N9HyrI89U9bPF4nAsvvLCXYSce0OOOOw6Px0MsFqOkpEQlIDQ3NzNp0iRqamoYMmSI0rAS9fgTTjhBqUlnMhmGDx+uMlhl0ZLNWUNDA9OnT+8VQpSxN2rUKLZt26bCpGVlZbS3t1NRUcHgwYOVEjvsFhA1Qjzecv8mU4+g6KhRo1R2aCqVorq6mqamJrLZLFVVVbS1tal+JuOvoqICr9dLRUUFmUyGkSNHMmnSJBUyLywsZNKkSYrj6Ha7KSgoUNmdZnOPPllTUxMul0uVAero6FBzn/QP3duZD5MdezgiCtR57IbuTtUHcSqVwmKx8PHHH+NwOFi9ejUTJkxg06ZNTJ8+neXLl2O32yktLcXj8fQqE9FXmORQQs+kSCQS6m/YHeuXzwhBU7w1wq2RRU68LZJZks1mlYdJPEuhUAiPx6MyvnSVaKnNJOG3YDCoJt1AIEAqlSIUCqndaTwex+v1Ul5eTjAYVGU15PrkWiRFPpFIYLfb1T1Jem0kEun13EStV3bzQtYVj4PdblfXJrtip9NJLBZTr0WjUZxOp/L+iWikDt2jZ/SK9BfSOZgwTv7iGZK+F4lEWL16NWeeeabia7hcLmUoG3k4+nFMpp7soM7OTu68806mTZtGJBJRZF/p81IpPRaL8ZOf/KRX4VvYnTIvSs6RSISNGzeyYsUKNm/ejM/n4+STT2bo0KHEYjFVykJCrUKyN17v4YCucCwbHqfTqcKiXV1dqk0l4wxQxrcUOJVNRUVFherHHo8Hq9VKc3MzhYWFytjPZDJ0dnZSWFiovJHQ4011u90MGTIEQD0D8aJIH6/+p6yEydSTVVpcXKzGZVtbG0VFRYqPJWNcNoQ6z0v4XUJsht6yEjabjfLyctWXRK0+EAgob5jD4SAUCqkNFOw2aD0ej5ozZTOnG75CUs9ms5SXl6twe0FBAUVFRUpWQK5PrvHzGv041pE3ho4yyCIqXorW1lZMJhObN2/G7XYzdOhQBgwYwIYNG7j44ovx+/3U1dVRUlKC1+sFdmsP7avOzIHAGIqR3ZK+W5RJxBgikQlN3+HLxCoTdSKRUIaOTHA6d8bv95NMJlUIq7CwUO2UU6mU0vKJx+PKexQIBBTxVjRCcrkcXq+3Fz9E2lIma5kkJXxWUFBAV1cXTqdTnS+bzardtty7ntov4cKCggKV6dbd3a08Tna7XYUedTkAPb3fZDKpcwC9UnuN13o40Ff4SzSWysrKlPaSeOb0xAAht4pyuXgMU6kU8XicwsJCCgsLqa+vZ+bMmbS2tipOVzgcVgbm9u3biUajqi/pIQo9BCOG7Yknnsjo0aN54403ADj11FMpKCjg7bffprW1lc7OTtasWcPChQu59tprOfvss1Wf1vlph0u+QN/gyIZJ2k/aTYz4XK5HfFF4OGKUS9+yWCzKk5hIJFRWmBDLbTYbfr9fhZrEsHS73aoNAeWZ1J+bbITEKBO+nWwe5Lx6yE3vt3rYVPcQSVu73W61UclkMkSj0V5toGfYytj0+/0Eg0E1b0SjUTVP6G0r1y7Gp7SfGKF6UVmZkyS0ql+7HCuPYwt5Y+gIQwadkHVlYMZiMZqamqivr8dkMrFhwwblIt61axcbNmxgwYIF7Nixg1Qqxdlnn81JJ52kFvyjCZLppHuMhIuj8yD0hUuMEeEOGPkZsHvCkeP3lZUiuzaZzOQ8xmPpxzNeuz7JGYmdMhHLe0ZvnE6e1t3ochy9VpMeYtKv3+jp04+vP+sjNQHrXsANGzZw//33M3HiROVl2Lp1K8888wzBYJBcLscTTzzByy+/rOQiZNGR6zebzb3KvIixt2vXLtatW0dtbS0333wz1157LeFwmEAgQElJCevWrVPPM5FIKGFM8fDJJqG1tZXS0lLq6+vJZDKUlJTw7rvvEggE2L59O4WFhcyZM4dHH32U22+/ncmTJ5NIJCgoKOgl0ni4ZCz0PqX3IaMBqvOudIPC6G3T+4nOzdE9GzJudGOoL4+zzheU7+rYU/ag3I8R+uf07/cVenK73b1EZuXa9OQSQEk0yN/GY+teP71djcaSeAz1zxq9m3kcmzi6Vs3PKWTnpg9On8+H2Wzmyiuv5Fe/+pUqFDhhwgQsFgvz58/niiuu4JlnnmH8+PFUVFT0Mghk8j7U2JcF2GQy9Tnp9fWacYExfqYvwrnx+EaDZE+L1r5cvzHzTzdA9maM9HXuvX3HGObZ027zSO9AxYiRhaK2tpahQ4dy7bXX0t3dza5duzCZTFxwwQUq9Pnaa6/18jKIVpIsNHLvEgYzmUx4vV6OP/54Ro4cSTQa5YwzzmDkyJEMGTKEeDxOS0tLLy+D1M0SQ0iOmc1mKS0tZdWqVQSDQZYvX87AgQMZNmwYU6ZMYfLkydx777387Gc/46qrrlLZeuJpEI+cUTX5UGJPBoaxf/UVxttT/9mTsdJfWNA49vbn2vf3/b191lghXt9I6femJ0bof/dHJdANTuPre5pbxCDN49hD3hg6wtDJpCaTSQmR2Ww2UqkUS5YsYc6cObz44otcdtll/O1vf+P999/nnHPOIZlM8vHHH3PeeecpnomgoKDgsE7Y/aGvrBuBceIwfk6MRCOMn+vre8bP6dDTlfcHxrCIHh6S8/V1T8bJUd9F9vW3/G/8vI693ePhgt7nstksDQ0NKtQp3DCp3yQhjO7ubpUJpmdtyb1Ie8rClslkaG9vZ/Xq1SxbtgybzcbWrVt54403aGxs5Pjjj2fUqFG9eFrQu16ecDokFDR+/Hja2tp45513sNlsnHTSSaRSKRYsWIDP52P16tXkcj1FQ+WYemhSrl1fWA8X9tRv9vV9+a0b+kbvRn99a0+L/YH2x/3NbNLvz2io6B5do4fL6C3T52DjcY3eNv34h8s7mMehR94YOsLQdXEkA0ZKSQSDQUaNGsX69etxu904nU6mTJnCWWedxdatW9m4caOqj5VIJFQqt57hcaSxp12l/n9fBoO0y552on39v6/n7O+8OoyToHHyld99vd7fMY2v93XN/U2yxuvd2/UfDugp/pKNs23bNsWpkr4syt56lpuk1hq1ifQQWSaTwefzMW7cOIYMGYLT6aSuro7hw4czbNgwTj75ZJVtqHNqhNejyyrom4729naWLl3KmWeeyUsvvUQul2PMmDHU19czbdo0XnrpJSVr8cMf/lBxhcRbdbgNId1I6c8g2Zf+sCdP0b6gr/Gzr4bTp/3cnjZgZJrAAAAgAElEQVRNe/Oc9tdW+rjbm/drX72+eRy7OPKr5eccRjd1Op3ula69ZMkSNm7cyJAhQ/jlL3/J6aefztSpUwkEAlxzzTVqkpaQmC4OqP99pNHXpNmXN2RfDYlPezzjcffXTd/XLrG/ybKva9gXLad9ue6jBTqHRrK6WltbWbt2LR6Ph/b2dtatW8fIkSNVxqSQkSWdWTxARgKqyWRSbSXCnaIwXlhYyJQpU3j55Zd5/fXXmTBhgiL8iqSBZIDp7SkkYoAPPviAG2+8EZ/PRyAQwGaz8fTTT3PhhRcycuRIzGYzV1xxBXfffTctLS0q40oMP6PG1uHA3vrt/oyX/r7T3xjan/G5r+8f6HH29L2DYaz057HdF49uHscW8sbQUQA9JCSLg9PppLi4GIfDgdPp5NJLL+X2229nzJgxAJSXl1NUVKR2qSK8KJOzsZr9kcLePBl7+n9/3eT9ufuN2NPk3t85+jpuf7vXvnajuhHU13Xv7ZqPVkgfE4Nm1KhRfPe736W2tpZ0Os3mzZvp7Oxk0qRJBAIBOjs7GT9+vMqGEhK19HsdEubNZnvqvi1dulSllK9du5aHHnqIQCDAjh07VAhOvifkafEySYp4a2srFRUVrFq1SlVfdzqdtLa24vP5mDlzJgsXLgTg4Ycf5qGHHiKXyylek4wr8T4d7ehvfO2p7/UVHtrbd/s6l/7ZQ4X+PD/G8/Yl9An9zwH7E4rM47OBvDF0hKHzTnR1YUClGANcddVVjB07Fo/Hg8lk4je/+Q1z587lpz/9KePHj1cCgoAipR4N+DQTTV8wTsR9GQ9GovPedob6RLqnnafRQNNfM7rp98VQ6uu3fvw9fc+Io4E7pJP1c7kctbW1ACr1uKWlRfVp6acibQAodV7hDckiLCGygoIC3G431dXVQI8B9oMf/EBJE4wePRq/38+qVasUP0g+Zwx3iI7VqFGjVPhs165dXHTRRUrheunSpbz33nvccccdyngKBoO43e6jSktmXzTFDsRzY/R4Hiwv0P5uePTvfdp77C8Mt7+e4335/1jb0OTRg7wxdIQhhpBeLkBet1gstLS0sH37du644w7i8Thz584lnU5z66230tLSwj333MO//Mu/cMMNN3DiiSf2Goj7QqAWj5ScE1DXYwzj6N6mviYmnZisn9tINNZDF/vjgjYaG0aRQWMKfn/XoBs0cv97Ikzqlcz169JVlfVz6H/3xTmSa9PDS3rdM73dD9YCdKiQzWaVIST6LBLWymazSv9KyM1S60vaRoT79FCZbAxyuZw6dlNTEx988AEtLS1K3E8MKqlxpxOa+yoTo4vumUw9ZR/q6+upqqpiwYIFRKNR1q9fz6xZszjuuONwOBz4fD5yuVyvMiDQt4xCX9A/o3u6jGnxep8yXqfJ1FvDRm/7vowh47GM40CMT/2zxteNIXY5hhioovMjWbDGsah/V38Wekke6St7+768ZxxzRsNDH8v6//rx9D4i2mewO3NOzmX08krb6t83Ev31tpQ+nsexg7wxdJRAJnaZcILBIG1tbVRUVHDdddcpsbIhQ4Yo7Rspdvjoo48Cu9OcZVLZFwK1TAKyE9cnHCmWKoVUpY6Zw+FQdXlkwEv4AnZPfpIubTablQIt7DaqIpGIEj0Eei2SxsnIOKHncjmlHt3c3MyAAQPUsU0mk3ovlUop74LULHI6nUohV16PRCJKwDEcDlNSUgKgVKABVUJDFmi5D7lus9msvCRyb8asI1n8u7q6lJCkxWJRXgkxGHT9oaMZfWm1yOIgfemb3/ymqlUnWY7yvtF7o+tQSZ8Mh8M8++yz2O12ioqKyOVyvcJU0n+kMK7JZNqj/o2+UE2ePJm2tjaGDRtGIBDgq1/9qkrJ78sA2V/oRonwjLq7u1WiA/RUShdF41AoxI4dOxg3bpzq9zabTfUXp9OpdJf68v4Kt0rGkeiXWa1WIpEI0WiUjo4OBg0apPpefX09gwYN6mU4rF27liFDhii18EWLFlFVVcWoUaOIx+PY7fZPpLXL+Y0ZsvIsEokELpdLCanabDbV76Vt6uvrcblclJeXK7V3uadUKoXL5VK142w2G1arVR1Dxr7UKBRBTpPJREtLCxUVFdjtdrZs2cKuXbs4/fTT1UZHZBOsVivbtm2jubmZU045BdhdkxB6OGdSbFrCpeJhlLEuWZR5D9GxhbwxdIQhE6K+ExIlZRGfk4VRJnqn04nJZFITguxGpDioLi64t92J7LB1sUY9W6a4uBiTycSOHTsYMmRIr9IAZnNP3bG2tjZVykCE6aTsRktLiyoZEg6H1URhs9nUDlFqh8m96F4RmVxl4s9ms8rgEOOrrKxMTXySief1epVR1tHRoXbiUsrA7XYrI83hcOD3+wmHwzidTkpKSpRirSzcUvUeekoCmM1mVYRVUr8DgQAWi0WVDDCZTMpoBFRF+0wmo2ocSRkSmczleR+ptO1PA91wNT4/m81GaWmpkowQ8rG+29/TsUwmEz6fTxnW0h+Ec6SX5BADXIzXPYVVZGyUlJRQWFiojHJjXzsYGZm6RzKVSimNpcbGRiKRCNXV1cob29zczF//+lcGDhxIaWmpMnykv8JucVIxrHWPqO7tlDlCkEqlqKio4P/9v/+nNlCA2khEIhFVc2/9+vW0tLQwefJk3G43b731FmeddRbBYJCSkhJqamrUeJONk2zSdO8XoMjsUl9PqsKn02kuvvhi5s6dS21tLQ6Hg5UrV+LxeLDZbGqzJfcrlevLy8t57rnncDgcFBUV4XK5VK26lpYWrrjiCvWcCwoK+K//+i+mTZumyots2bKF5uZmRbiX+UiuMxQKsWDBAiZPnsxvf/tbqquraWtrUyVNVq9eza233kplZaXaGFksFtVH5X89azKPox95P94RhngUZOFPJBLK6PH7/WoSFLe+1+tVE5xUOpeipplMRk06evhrT5CJRhYxcZeLHksmk+Hxxx+npqYGj8dDIBDgtNNOw2w2EwwGueuuuxg7diw33ngjLpcLs7mnvlokEuGNN96gpqaGWbNmYbPZmD17NoWFhYwePZoHH3xQ7SBlwtPd3zK5y0QrkIXhzTffVPyptWvXEo1GKSgoIJFI0NzczNSpU/H5fDz11FMMGDCA7du3c+KJJ2KxWHjyySfVvRUVFVFaWsrzzz+P1+vFZrNRX1+PzWbjlltuYfDgwfzhD3/AarUyc+ZMTCYT1dXVbN68me3bt6sJ9/HHH1cGjN/v56233lKyB+FwmHQ6zd13343X6+UnP/kJHR0dlJaWYrPZKCsrY/v27aooKaAWlGMBuicPUNpCgDJGpW+I4auHBeXHGGbTvQ2yyIpxIMcQo10IzmII6X2mP5hMPTXjpOabrjYuRtuBQjYWMoZFLV3a6cMPP+T//u//ehUZHTBgAIWFhWpxFa0laQe5f6NXDXrPJ2IMPfjgg/zqV79i4cKF3H333YwaNYrf/va3/Pa3v+WJJ57gxhtv5J577lHlaKTNm5ub8Xg8vPvuu5x66qnY7XYefPBBGhsbe/VPuUfdANLDxbpqu8vlUhuhtrY2brzxRkaMGIHVamXDhg2q7lhxcbGaY8xmM9FolPnz5/Puu+/y4IMPUllZyfvvv8+IESMwm80qY/Hll19WbZFKpWhtbaWyspIRI0bQ0dGBydSj5l9QUEB9fT319fUsW7YMu92uNnI1NTV4vV4++ugjbr75Zs477zwuueQSrrzySr73ve/xq1/9imHDhqnnqnM9xTjX2yCPYwN5z9BRAJ1Lo0/4YiiIC1kk5aVwp8TtdVVcI0dgX84tIYnu7m7lioce930gEOCSSy4hHA7j9/u59NJLeeedd6ipqaGxsZGf//znnHDCCXzrW9/iZz/7GW63W1WmvuuuuzjppJN4/vnnAfjf//1fZs+ezYUXXsh5552nvF16SAU+qTqtc2/ERT9z5kx27txJUVERH374IWPGjCESieB0OpU438KFCznttNNobm5m0aJFrF27lk2bNnHKKacwevRoxowZQyqV4tJLL+Wll17i3HPPJRgMMnDgQLZs2cL999/P3LlzueSSSwBYsGAB3//+9wkGg1RXVxMIBPjoo4+YN28eV199tfJKXXTRRfzxj3/k1FNPJZfrEe7bvHkzv/3tb/nFL37BTTfdBMCyZcsYN24cq1atovqf5GB5JsfSRNqfCq/ch8630b078lnj9+SzuoEl3jUhWosnQg8lyTH7SyDoi0QrITfpf3phVFngDgRGTlsikVAelerqaqqrq+ns7GT9+vUsWbKEgQMH8u677zJmzBhaW1t57bXXmDNnDmPGjFG1tnQNJuM4l3aXAqROp5M5c+YQj8d5++23ueyyy5SUwDvvvMPw4cM5//zzcblcRCIRzGYz77//Pul0muXLl+Pz+Vi3bh0333wzuVyODRs2MHz4cBoaGhgwYIDyeukeXx1inOl/19fXM3DgQJYuXcq2bdvYvn07oVCIwsJCAoEAHo9HzW9SQ8xqtXLZZZfx3HPPUVVVxcyZM7nttts4//zzicfjfPzxx2zcuBG3201bW5vSZbvmmmuoqamhs7OTxYsXc9NNN2GxWPB4POzYsYNoNMqiRYsYNWoUDoeDhx56iLq6OlXnrrW1lfHjx1NcXKyK9nq9XrZt28bgwYOVd06eqRjRR0s2bx77jrwxdBRAJyL2ZcTIgJNBZ7fbVSFXiVNL6EA3ovb13BJuE5ev7EgDgYDiHfh8PoqLi8lkMpxwwgnkcjlaWloIBAKEw2Hmzp3L888/z9VXXw3Ayy+/zEknnURnZ6cq1JlMJmlsbGTAgAFYLBYikYgy8GRnqUPnCsmiKYRZgFAoxG233cYVV1zBBRdcgM/nY/v27axdu5YLL7xQhWYGDBjAt771LWKxGCUlJVx++eWKI9Td3U1NTQ0bN26krq6OYcOGsXXrVt5++21+8IMfqKKV0WgUu93Ovffey6xZs9iwYQOnnHIKW7duZe7cuRQUFBAMBiksLKS8vJwtW7aoe83lcixcuJDbbrtNcUVaW1vxer04HA71LCXUI2HGo0FB/NNAN16F2yK7Zb2OVF+LuU5sFwPd4XAQDAZxOBy9CoDK53UPo+6J6Etny2gQSZtDb87RwWp3vfYa9C4yLEVTu7u7GTt2LH6/n/r6esaPH09VVRXDhw9nxIgRjBgxQrWd3KPR8NCTHvQf8SrF43EaGhoYP348brebVCrFiBEjeO655xg+fDjTp0/H6/USj8cZNGiQEtDcuXMnoVCIp59+mlWrVhEIBPj73//O4sWLufPOOxUvT0JfYqzqnC/9eWQyGQYOHEhLSwv3338/b775JiaTiccee4zp06ezY8cO/va3v2E2mzn55JMVX1E841Lrb8mSJYwePVplLn700UdMmDCBe++9V/H94vE48Xicn//85wSDQZYsWcK6deu45JJLKCoqorm5mXQ6zY4dOxRfaPbs2bz66qusW7eOyZMns379elavXk08HmfIkCE0NTXhdDpZuXIlv//971UNPDGAxMutk7DzODZw7Gw/P8PQa4ql02mSyaQyDGSHIYNNXzhlkhUyoxAIZfHR+QL9wbhDT6fTBINBotGo+j8ejxOLxXj33Xex2WwsX76ciooKFZKz2WwMHDiQJ598ks7OTnK5HM3NzZx77rmEw2HcbjehUAin00kgEOhFotWzV6QtBDrBVgiJLpeLUChENBqlurqagQMH8rOf/YyFCxfS2dmJ0+lk3LhxdHR0UFBQQCgUAlA7t6KiImKxGLW1tSQSCVKpFD6fj+985zvMnTuXTCZDTU0NXV1dlJeXq4VEVL6z2Sy//OUv+eEPf8irr76qFmidU1RdXc0tt9zCf/zHfyiCtoTkEomE4qo4HA7a2tqwWq293OtCUD8WDCE9nAWfzAiUMKdw0vQq532FyowLiBgqIngofUH6g07GlvNJexsNob6y8yTcIwaoHCuVSh3UMKXO/+ru7mbTpk08//zz3HnnnTz22GPY7XZGjx7NhAkTiMVitLW1kc1mGT58uLo+8QTLuNBDZkYPm9VqVZ9/8cUXeeeddzjhhBMYOHCgmkM2btzIddddx44dO1i8eLHi8wwfPpwNGzbQ2dnJiSeeiNls5stf/jK1tbX86Ec/YtasWQwdOhSv16s8UMYQmRjD0ofFUEilUqTTaT788EO++93vsnz5cmw2Gzt27KC4uJhgMMgpp5yC1+vl5ZdfJhQKkcvlWLVqFfPnz+f//u//eP3111mzZo16Zg0NDaRSKeWVEVFNIZ1Dj/EcDAaZMGECa9euJZ1OU1paitlsVmMwHo+rjcqWLVt46KGHuOqqq/i3f/s3rrrqKlpaWvjXf/1Xvv3tb3PnnXeqNpbzCtFal4jI49hB3hg6SqAvBOLyl91fOp1WC4qeeg27jQd9ZyiZDftKwNXTkbPZLMXFxYqADOByuQiHwzz22GOYTCbOPvts5s2bp3aF3d3dqnDmpk2b2LhxI06nk3A4TCQSIZPJ4PF41O69oaFBcW0AFfYwEl71kInOa/L7/dhsNj7++GMcDgezZs3iT3/6E4FAgEceeYSJEydSU1NDNBolEAiQSCQUL2TdunWMGzeOyspKHA4HHo+Huro6zj//fB544AG6urp47bXXGD9+PIFAQC2K2WwWr9dLLpdj1KhRfPnLX+aFF15g5syZJJNJEokEVquVYDBIS0sLEydO5Mknn6SpqYklS5ZwwQUXkEqlFFE7kUgQDocVAVWI8WIUSnsd7dANDJ28q/PgAJUqLwuxfF6OYTymHl6RPiaLu3DlAEXGNhoGQmDtqw11z4l4L3TvlXizDkaoUvcKCb/E4XAwfPhwzjzzTCZPnszEiROVPMDChQuZPHkyDoeDDRs2fMLLqxfx1d+T32IoSlvs2LGDE044gXPOOYeOjg527NihjvPuu++yYsUKvvWtb1FeXo7P56OpqYkVK1YQDAZJJpMMGjQIr9dLUVGRUu/u7u4mEAgQCoXUPGM2m9U80peXVzY1DocDq9VKYWEhU6dOJRgMsnDhQmprayksLCSdTlNUVMTUqVOpqanhH//4B9lslpNPPpnp06dz2mmnMWnSJK677jpKS0tZs2aNKvWyZMkSTjvtNOx2uyJ6JxIJ7r//fp599lncbjdDhw4lnU7z/vvvYzabicViag6VLM/NmzczefJkrrzySrZs2cJ1111HW1sbyWSS9evXs2vXLioqKmhtbcXhcCi+mtvtVnOVnrafx7GB/NM6CqB7Z8TDA6hJzWq1Kn6EGD3yHfH+yO5R/tZ/7wm6VoZMaBaLhVgspv4Oh8PU1NRw3333kcvlVO0m+b5whC666CIef/xxFi5cyIUXXkh5eTmDBg0iGAyqcICcQxYG4SmIDo1+TTqZE3oW1EQioa41EAiQTqeVGOWLL75IWVkZhYWF7NixQ2WZ6cbWc889xze+8Q3cbjfxeFxl2DQ0NPDAAw/w5ptv8vrrr3PGGWco3oCEFSQl+G9/+xtnnXUWw4YN44knnlALt9lsxufz4XA4cLvd/Pu//zurV69mwYIFVFVVYbPZ6OzsxOfz4XK5lKdIdrN6Cq9ct56iqz9PMVQPFPrCqhsH8pp+bnldh/6M5DPynXQ6rfg7xvR5vTCrHEeI10aDXwqsynf13xKG0e9DIMRW/brlnBIe1j1UOnfvYBmiRg0p8RykUimKi4uVB7ezs1MZY2eddRYjR47sFTISKQr9HowGn8wVOuevpqaGwYMHY7fbOf3003nkkUfI5XK88cYbFBcXc/LJJ2Oz2Rg6dCjQszF6/vnn1WZg8eLFdHV18Ze//IUPPviARYsW8frrr/Pqq6/y61//mrq6OmUM6EaY0cCV18UDM378eCorK/nggw9Yvnw5V1xxBd3d3RQXF7Nz507MZjNnnHEGX/rSlxQ9IBAI0N3dTWFhIS0tLcybN4+ZM2dSUlLCxIkTmT59Oueee64K20kf+N73vsc3v/lNlfY+adIk6urqeOutt3A6nVRUVKgQ37Jly5gzZw4dHR2MHTuWFStWcP311xMIBDCZTIwaNYoXX3yRSCSiKgAAqjaeHg4+VhIg8uhB3hg6whCyo06alslTDKBIJKLSwyVbS08DFm6JTuSDfctmEKNEP58YZSKQ5/F4VD2odDqtUs4bGxvVAhgMBpk8eTLvvfeeSj13Op10dXWpNPKCggIsFgt1dXVAz8S7a9cu/vrXv9LR0QH0pPfefffdrFy5UhlLOv/A6XQqDpXucbrwwgv56le/ymWXXUYikaC0tJS6ujpMJhORSASbzcbcuXO59dZbGTBgAGvWrMHlcqlsvMrKSsaOHcvFF1/M6NGjSSaT+P1+NclJWy9atEhJCVx//fUsX76cZ599tpcGkoQ2zznnHM4++2xOP/10AJXyLxpHcuyOjg4VMnzqqadYu3YtZrOZeDzO8uXLue+++3pl1eRyu8uuHCjEQ6IbF9If5H+5f0EkElH6TRKGFCPGZrOpqvXiNRAjTwwTuTeTqadgaigUUt5M6c8yJuTYsrhJm8ViMQCl0aQXdwV6eVLFuNfvS0IbErbUhTX747B9GojBIiFsPetIDEch/W/atIkLLrgAq9VKW1sbl19+OR988IFKA/f5fKTTaR5++GHeeecdtSkQI0l/LhaLRRkPdrtdtcfVV1/Nr371K5qamrjuuuvUnCPt7vP5uO2227DZbDgcDqZPn86cOXOoqalh9OjRbNq0iZEjR/KnP/2J66+/Hr/fTyaTYevWrTz88MNs3LhR9Zeuri5ltEu/0gUbbTYbJ5xwAl6vl46Ojl5yCfLs5TnLPBWPx1m1ahULFy7kmWee4Z577mHNmjW8//77/PnPf+b111+nublZjQ9pY0lukLntsssu47TTTlOaThJ6l/kqk8nQ1dXFrl27OP744xWp22q1ctFFF/Fv//ZvvQxdp9OpPIrSB/OeoWMLRz8p4TMOPRwAu2Pr3d3dahCLpo54DyRWD7tJxrA7ZKAfZ2/ZMCZTb9XV1tZWRRo2m3t0eJ577jluuukmotEoCxcuZOrUqVitVqVZ8utf/xq/38+WLVv46U9/ypQpU1i8eDFf/OIXcTgcXHTRRfz5z3/miiuu4IUXXuDtt9/mmmuuAXoMpH/84x9KV+njjz/mH//4B4lEgmHDhuH1epXwoS6OtnLlSiZOnMj/Z++9w6Mus/bxe2aSKclkJmVSSAid0KUqIC4WFJViASyvrGvFgrw2fHV91RW91l33Ul91FXFlFde2ylpgVwWkq/RegiAgJYVkJpmZTE0ymZnfH/neh2c+O4FQXMAf57pyESYz83k+z+cp57nPfe5jsVhQWVmJRx55BE888QRcLhcee+wxfPjhh1i6dCnS09Nx+eWXY8qUKZg+fToee+wxpKSk4MUXX0SvXr0SkLCXXnoJU6dOxT333IMXX3xRCNQdOnTARRddhOLiYjQ0NODee+/Ff/3Xf2HHjh34v//7PwDAbbfdhnfeeUcW4b179+Ltt9/Go48+ijFjxuCNN97A7373O3i9XqSlpeHCCy9Ex44dYbfbUVJSIo5d//79MX/+fEQiEVitVtTV1eHhhx9Gx44dMXbs2ITw2ckgWKup7Ez7VlO/6XirJ32GBoDDWV5qSJa/q/wWWjQaFVkBajARKTxw4ADat2+PUCiE9PT0hCQBiu5xU+LmlpKSArvdLun7dDaILAUCAdhsNnEIuPHzfo1GI9xuNwKBANq1ayeOm8pDOhEjOsU+IGeKZOjq6mrEYjEMHjxYDjEABDXq2bMnjEYjTCYTQqEQLBYLxo0bh+XLl+Ojjz7CpZdeKoRhiobSAaOYI1Wfg8Eg9u7di8zMTPh8PixfvhxDhw4VziH1uyjQSH2wxsZGVFZWYvTo0Vi/fj28Xi/MZjPat28vfdSjRw90794df/jDH9ClSxdcfvnlcghiqNlkMsn8DYfDcLlckj27fv16WK1WQcwMBgPcbjeysrIQi8Xg8Xjw/vvvw2q14qGHHpKQGwA4nU54vV488MAD8v1+vx8pKSnIysrChx9+KOVUfD6fzCGPxyPZqXl5eYjH45gwYQIOHjwIv98Pp9OJqVOnIhQKweVyiZPmcDhEaoD3x7R8OnpnCdRnnunq6+tP+Ik9//zz+PTTT7F161ZZhNRTmjooTsYCcyaaFvpn/2gzppgxQbXjWCyWIE7IjTstLQ1erxcWi0WKXKok6KMt5mwHv0c9SXEz5HXUIrDcwLxeryxeJCfabDZBrLxerywwLpcLeXl5kn2mlgJgNgaLaDocDixYsABt27ZFv3795H6oKE39kzZt2sgmTnVZtWQABezy8/OF52Cz2eSkqPZ/OBxGbW0tOnTogKamJtTU1KCgoCBBXZaaQfF4XEKIhMLJNSAZW+XRcAM2Go2orKyEw+GQzT0YDAr8TsHKxsZGQRFI2v773/+OsWPHQq/Xi9PIU2prT58tjT+tqegkeQ+8Bu9dJcRTiI7OCZEO9ZrAv5fHIMFdzZrTZiCpGxsPAGpIORwOy9xQQ8iqQ8P5RXSJasUAhNzP8U7RweNJp29N/6p9sGLFCsyaNQvPPvsstm7dit27dyccYKqrq5GWloatW7fijjvuEC4MkVifz4ff/va3+Otf/yrzixw0om/MTPT5fNi4cSN2796Nyy+/HB07dkQsFsPcuXOxadMmhMNhDBgwQFDVVatWIRaLoaKiAqNGjcKCBQswbNgwcVS/+uorlJeXY+DAgRg4cGACb2bt2rUoLS3FxIkTkZGRIWsI1wU6g99++y2CwSBGjx6NYDCIgwcPYt26dZg7dy7atm2LgoICLFy4EBdccAGmTZsGvV6PtWvXomfPnrDZbFixYgUqKipgNpsRDocxe/ZsjBkzRrIDb7rpJhgMBlx33XV47rnn0KVLFzz88MN45ZVX0NDQgE8//RSRSAR+vx+TJk0S1DItLQ1lZWX4/LmT3CoAACAASURBVPPPMWHCBKSlpWHbtm1YuXIlOnXqhOuvvx7hcBiNjY2iAUfnnOuFWnePY5JI2KkKnR1pfP6c+7N6XVWLiqFMhr+Pdt1nn30Ws2fPxsaNG382J/OsM/QfsiMNRjUTgxuDChfPmTMHF198MdLS0uQEAhyuk0OCsHbDSZZRo7aH7VC1MkgopIK0Onm5yVOPKBAISCgpPT0dbrcb2dnZCaffqqoq5OXlIRQKCYpQXl6Otm3biuKr0+lEXl4eotEodu/eDb1ej5KSEtTX18PtdqOwsFDCiISh6UTxmgBkkbLb7QnlP5xOJ7KzsxM2WLfbLRIF5LSQN6BmNpEbEAwGYTKZ4PP5pHQCQxApKSmorKxEYWGhOIVsCwnc6kmWXBU++5SUFIRCIVHU9ng8EpLcvHkzunXrhnA4LGn6qtN8ouNPRQWj0ahwsqiSTFRIr9eLyrZer8eiRYvQvXt35OXlJXCCVH0Vjj+V+1ZdXY28vDwRSGxqahLyKUu96HTN6syFhYWorq6W2maRSAShUEjKlnDe0Dkmp4zjjPfscrlgt9vlJM8yD+QuUT+GP0S0jiXMcaT+VdP3mZHI6wAQRCgQCODQoUOw2WwIBoOw2Wyorq5GcXEx9Hq9yDKood9QKCRzzmQyyZyKxZpLzOzevRterxclJSVSvocbNwBBxsLhMNq0aQO9Xi9hpwsuuADl5eW44IILAECQw9raWlRUVCAlJQUdO3aU58iDyI8//ogePXpI6BQ4LKngdDqRn58Pj8cjyRo0Snzs27cP6enpCAQC6Ny5syjX07lrampCWVkZcnNzsX//frRr105kQPbu3Yt27drJ8+WhTc1q5DjatGkTRowYAeAwgsfxunPnTvTq1Uuey4YNGzBs2DAZqxzrakavuo5zPKhz4KwzdNYZOusM4ciDUSWs8sTP1ywWCy666CIsW7YM0WgU06ZNQ4cOHRJO4Vu2bMF9992HoqKiBP2V1iBDRD54gqER2m5qapIsiWAwKBslFwGDwYBwOCzERgDioHDTAZq5HtzsgcOZa4FAALm5uQiHwyIhwAVddeaCwaBoEun1+oQTfiAQgF6vR1pamjgJWkdQ3aSdTidycnIS+FoqQT0tLU2cKToJXFiJzLD/mIatbm5sLzPYIpGIpOfz2kDz5kKkjY5YTU2NoEVsGx0Fi8VyxGKkR7LWIkOqhUIh1NbWor6+XsIaI0aMQFNTE6ZPn44xY8YgJycHmZmZ/+bwqaYN51E8kP2tCtaFw2Ho9XohrRNxMBqNEibS6/UJDg0AVFdXi8Mbj8dRU1MDg8GAtLQ0Qar8fr84r8FgUMJPqmPKBZsbWGtRotb0rzqWYrEYgsGghLYYauH4VkUlVXSNa4MaQuRcYHs53sxmcwJfiAgkDzuc9xxTRFnMZrNweFTlcPa7WrqHzjNwmCOmEtHVeao6HG63G+np6eJIqzW96CyqY51oH+cRnxe5SeSfZWdno7a2VhBap9MJm80mn+HBC4A4VmqJHhUFVjWr1LGslQGh06M6RGedoX+/7unuDJ1leJ0GRkg/JaW5cCczQpgi2rVrV+zatQt1dXXo0KEDxo8fj9tuuw133HEHJk6cCLvdLoNMTWtujXFyqlkuPBlTd4VIBhdXkhkbGhpkg8rIyEAwGBQkhaETOlXc3Px+v3yfxWJBWlqaaBpxIW9qaoLb7ZbNkvA1T7sAxEEAILyTQCAg9akIX/M90WgUoVAIPp8Pubm5MBgMcDqdMBqNsFqtMBgMws+KxWLIyspKSJnna3p9cz024PApn23mcyQvwe12w+/3w+/3C/m1oKBAEACgebFgH8XjcQkjhkIh6TcqaxPNisVix4wMHcnohNPBjkQiqKurQ2VlJX788UccOHAAVVVVaGpqQm1trSxGVqsVmZmZEuKjqRllwOHNghvv/PnzYbFYYLFYsGzZMtjtdgm1ZGRkYOHChUhNTcWdd96JTz/9FGlpabj44osTNkaz2Yy9e/eK87B27Vo4HA706NFDxkFOTg4sFguWL1+OtLQ05Ofno7y8HGazGfn5+SgpKYFer8fUqVMTJBS4yZ0sAqwa+qQzE4/HEwrzkrvGTUp1zgGgqqpKJAUYImxsbJQSPXRyQqEQUlNTYbPZpBBqY2OjEM9ZKJX3R0FVs9ks9bd0Ol1CyBtodhzIFVJlCcxmM9LS0qSAalVVlXAeY7GYINZ0NMlnys7OlrA7kTO20efzwev1ynVJvqZzq+oIUd+LaxAAmUMGgwGFhYVIT0+XucoMU6/XK44QiwjzXrnGBQIBhEIh1NXVSdYfnSOTyZSQ2agehLh+ns0mO7PsLIH6FJvqOauhGYah5s+fj0AggIULF6J79+5Yt24d2rRpA4/Hgx07duD8889HVVWVnGLU8EFrHCKVQM3FWE0/5sLAzddgMKCqqgoFBQWysJF4ybBaQ0ODcI24eITDYTkJAhBSJInazEhjsVOentWTFoCEat8Wi0VgcDqQqmYMCbJsn1plvqqqCvn5+Qn37/V6JWymZuUREfL7/bBarbIhsG/oqLFAK1GO7OzsBK4EvysrK0vCZ2pBWW4Whw4dQps2bQA0bwwcFwz7kYyqogbHa2wfHQ06A3RQcnNz5ZRdX1+PzZs3w2g0YvPmzWjTpg1SUlJQVlaGe+65Rzg6HBc0lZBtNBpx9dVX46WXXsL+/ftxySWXwO12i/pyQ0MDxo4di6lTp+Lxxx+H3W7H999/j/PPPx9r1qzBeeedJ2Pj3XfflZRzo9GIjz76CNdddx127dqFAQMGoLGxEV6vFzt37kQ4HIbT6YTFYhGdmD179iAcDuOWW27BunXrMHjw4IRMpuPhDmmNfDEaURs6IlVVVRIG9vl8SE1NhcViQSgUkrljMBhQUFAgfciNnuOGqArw7yKSzPxkKJbhJr5XTdd3OBwJKCZRl/r6euTk5MgYJdmaByUeVujg0pqamhLC0CrX0WazISUlRbTKiIAydEY0Mh6PIyMjA2azWbh6VO6mE8gsTbXYKgDU1tbC4XAgGo1KaDAUCsFms0kYmG2qq6uTuevxeBAIBOBwOEQXigc1zhE+SzqPqmOkZi2etTPHzjpDp9gYZlEdADoNFosFN9xwA7766itMnjwZDQ0NOHToEK644gpUVFSgqqoKw4YNQ+fOnVFSUpJw+gSOzBlSr88fQuE82TDcqUK9Op0O+fn5Cboy/BtRKfVESyOxUzVusjzpEeGi46DVp1FLOdCJ4WlQ+90qgZFoipplxErdvEeeYtXP01FgcVyLxSJOEENsKqfGarUK+ZcnSapTc/Pj5gRAOB5aFe78/HwR2lRDi2yvKrx3osY0d/JMuKg3NDTA5/NJxk19fT0OHjyIYDAoui4lJSWIx+PYsWOHKPHyeanjBoD0Ae93woQJuPLKK6HXN2sz3X333di0aRNGjx6NWCwmWVQA4HK58Nvf/haffvopBg8ejHg8jqqqKhkvlZWV6NixI1JTU/Hggw9i1qxZ6Ny5swgFUmiQIbbMzEw52dvtdowbNw5bt27FkCFD5NlzTp6oqSE4AOIANDU1IRQKobCwUK6pjj+VhE4kic+c4SY6BioKwXAYn4c6vuncq6EsOiAqAZ0hyVgsJhXk6cCpis46nU74MwAkM4tZYKpTzJC+TqdL4NwREef6Q8eIWYKcZ0SFAEg4jVIMLNDMMDuRypycHITDYUHj+J00hmpisZiEK1NTUwUV5nNT0V6Vd6SGmdTxzz7SIkbJTJ1zR3oPv4/X47VO9DCkhvs5Blr6Xm07fmn2y7yrM8yodssFhzwNg8GA+vp6eDwerFy5Elu3bkVlZSW2bdsmG2pdXR1cLheqq6sTUunVjIbWGieBNtym/l/7GhcgOnNsAxcqho5a+tHpdEJcVb+Tn9VeN1l7WvpRHT11gqv/P9p3ABANILU/uejx/tV7Z/t5km6p/dy0+Hn2CTed1iqIn6iRAKvKMphMJmzduhUHDhzA73//eyxatAj19fXw+/0499xzYTab0bVrV3Tt2lWeIxdLlnSh00YHjt+dkpIip/N9+/ahoaEBDocDX331FRoaGrBjxw7k5+dLu4xGIy6++GKsWrUKZWVlCIVCKC8vx6BBgxCNRqVsislkwoUXXoiVK1eKDMWiRYtwxRVXADicLVZeXo6mpibs3bsX1dXV+Ne//iXZg8BhBWoiASdi6maj/qj8GjojqsOTbHyq84avkb+jjkF1I2vNPNF+J7lUdMg4lomEqg6e6pRzHSBSq3JF1NAacHhO8X18jWE3hglVB4yOEe+L1+SawXWHr3FtSeZEsP/Zx+rBT0V2+HkqxatE+5MxP1XHQqUFcFxo/6Zyfk4Gv0f7LNX/U1qDzriKgPE9vyQ76wydBkZYm4tPQUEBQqEQVq9ejS+++AIOhwN9+/ZFUVERIpEInE4ntm7dig0bNmD37t0CZSfL3jgWU50FIFEZO9nkS7b4qt/V2smqOh4AZGFW25Ls+4/k8Gjb0dLfW2vazzKk1Zp7SvZZdQNoyehkHOnnRI1cCtX54oZw6aWXon379hg0aBCGDx+OkSNHYsKECairq8OKFStgNBqlUjhrqT3zzDO46667JKxINJEn6fT0dEE2xowZg/Xr1ws/aebMmTCZTPjuu+/QpUsXRCIRSWHOzs7Ggw8+iKVLlyIjIwPz58/HoEGDpEo5ycVt2rTBlClTMHv2bBgMBuzZswfnnXceACA3Nxculwvt27dHPB5Hr1690LNnT5jNZowaNUr4Ynxuqj7SiVqyMUB0Rft6S59NNubV0HZLY+xY2wYk1ktMNv/5GT5Xym9wLKmOC43OiIowcKyRmKw6hXQK1I04JSUlQeeKpl2rVKQr2Rqlzl9ej06UNrRJh1y7+WsRkpOB0mi5dqqzzNdOxrxPZlqnlaiW1lGi/dIQorNhslNs5LFwEtbU1CAzMxPZ2dno06cPYrEYvvjiC2RkZODQoUOw2+2wWCzIz8/H8OHD0a5dO1RUVKCwsDBpSvPR0CHtBDzS+7STQZuhoBrf25rv1r5XnZBHmvjav58MDk1rrtFSu7WvH+v3q/ef7No/hzHEQB4Jw4pVVVXIycnBd999hwkTJsDr9WL9+vUYOHAgKisrMX78eBgMBuTl5aGkpARWqxUejweDBg1Cx44dRSpA5VlwgyHZ98orr8STTz6JLl264KGHHkI0GsXf/vY3SdmORCJCzt27dy9GjBiB9u3bw263o3fv3qivrxc9LhLxg8EgrrvuOinLcs4550gY1u12Iy8vDzU1NZJST55dfX29cJrUsPWJmnbsaJ9psjmV7POcD9yQtQeXk5ERdKQ5DhwmxqvhcDoaRHi0qJoamta2mcb3AIc3XiJWTF9Pdk9a50Qb8lGtpf5ieF9FXPi9zFgk/1B9rxp2P1mWzKFVw1ZaFIn9dDKuq/7L3/kMtAkRv1Q76wydYlMFCBsbG5Gbm4u6ujqBkIcOHSqTc8WKFSgpKcGyZcvQt29f5ObmorKyEn/+859RXFyM/Pz8hKyI1oTJ1Al4rM6H+h1H+v4TMa2DcLT3nWwHItmJktc5GXF79bMn+6TZGiOXhPdSX1+P9PR0FBYWYtGiRaIJEwwGMXv2bKSmpsLlcqF79+7Q6/UoLS1FOBwW4c5Ro0bB4/EkiHjqdLqE/5OQmp2djS+//BLZ2dl4+eWXMXHiRHz55ZcYPnw49Hq9hIpDoRAcDgfy8vJw++23Y/r06Vi6dKlkJarPhLyQRx99FO+99x4WL14sqt+ZmZlSyZyEYGZzUZCTG9zPdepVx412c1P/zt+1qIz288k2qeOZA8ner/3uIznr6gGGf1NDZS3NFW0/aDdmNeGCSJOK6PD7VSdGu+4dCVXh9flZVeaE3KNk8/Jkzc1kTqLah9ox8nOiQtpxpzp76jP8pXKHfll3cwZbPH643pTVaoXFYpHFpLCwELW1tfB6vejcuTP0ej0GDx6McePG4fzzz4dOp5PSFeQ9qCGz42mL+i/Q8kJyMq0lqL+l6xzLe0+2tcY5a2kR1m7gR/qOn9tUng81pWpra1FVVYWvvvoKe/bswZIlSxAMBnHhhRfio48+Qnl5OTp27Ijy8nJkZGQICpOWloZly5bhxRdfFGeGKItOd5ggy3t3OBy455570KlTJ6SmpiIvLw+vvfYaioqKpH1z587FqFGjcMUVV2D58uWYNGkS/vd//xc//vij8FiKioowY8YMjBo1CqNHj8b333+PgQMH4vHHHxfVc4ZXDh48iKysLHg8HiH1U4MmHA63itB6rKaOhWQhLSDRCVC5POp7WzqIJPs5FsS3taZVCVd1upKhNHQyotHov6ELRFfUtmrT77mWsd+04fNkDliy+9LybdTPqzIKbCNfI5LJe1bHxc/pLKt9pt6j2o8ny2FXw5JqP6mOj3Zt1dIafil2Fhk6xcYJSkVet9st2i1VVVVYsGABPB4PQqEQJk6cCL/fj5qaGmzbtk2KXcbjcVFIVmFrDuRTdU9A6xymZCfO1n72VJq6ELfGuWnJWgpP/CdMzQ6ipaenw2w245lnnoHNZkN9fT0CgQD69u2L/fv3Y+jQoVi0aBEOHjyIbdu24bXXXpN7+Omnn9ChQwcEg0FxMtQQiFo/z2KxYMaMGairq0NGRga6d+8uSA0RqvHjx2PUqFEizhmLxUSokn1E8cB7770XsVhMBD6p/8SNhKVESOJWy4hQaI/t1OsPCx+eDDsSiqhuRtqNR32/uiGrn+H7tA73sbSLv2s/m2xcqtIDdHhUQrP6XVqnLNm90rQhMjrQqoOofoeK6GhfJy9NRc+S3ae2/3gNHgx4fWpBHSnb6nhM+3y1815Fqk4GEt2SaftBdU7V//8SnSDaWWfoFBsHNlMzWVoiPT0dHTt2xDXXXIMLL7wQWVlZIlJ45ZVXSn0hokgUI2Mq97HUrWqpTS1Nupbg2mN1go7FTpWDdDRo+kTRstagXj+3qYU0fT6fjEX1NJ+Tk4M1a9Zg8uTJ0Ol0yMzMRO/evXHVVVcBgEgJ3HzzzTAajXA6neJUMdxALgkdotraWlHjJoLk8XgknTsUCkliAZ0S6sHQsaFyNzcN1rDj9wWDQQk5q+nqrHfGRR6AOFnA4Yyyk2VqSEe74akZRNyQVRRE3ZjU17QowfFkGGnXiGRhG/VvRBDVLC3toYt6PkAzJy1Z2IptpuQC9cn43Dhe1P5RESk1e04N27BvtaiTNuSjokB81tz4KdZK4Ulyl7TyET9X2Ip9o9MdVgxXs/1oJ8M5SeYQJvt+Et2ZUXe6H1SPx365bt4ZZqr3TTg0FouhsLAQvXr1Ell8q9WKyy67DO3atUPbtm3hcDgwfPhwIagyVt9aUxfnlk4l/Jcnep7Y1L+pxE717zRmRajkRACik6JuvFyQtP1D2FabdZLsXpKlfVIXqKX7TPY5VSeF7W3p88nE1vhePtOWrqttg3oNbiy8d+13n6hRIiAej4t4XTQalRpZ3JT69+8vROO8vDy0adMmoZQKa71RpFKnSyxVwtM6F1lqvlBLiU6WWlXeZDLB7/fLRsfv5bMmp4OZYDwM8DoZGRkJ1wQgmjU89VPTi47QyQ4DsL1qO7iJqxsyUa1AIIBAICBzIFk4iArUgUBANk11bKjzR5UI4Bhtaeyom5x2jut0OlRUVMDn88Hv98t3MfxJq6mpgdPphNvtTpAr4O9afo9erxf16Xnz5mHHjh1wuVwJYRs6BF6vV4jzzKDls1LJzXS4VRRLO9/o9PAwwHsPhULYvn27pJXr9Xq4XC7s3LlTnCqOsWQ6QsciyaCuDyra1dTUBI/Hg+rqang8HtFkIkql9mOyZ9natUEdl6qzyXukeTwerFq1Spw03jfbol2XzkThybPO0Glg2tMYF0v1FMi/0aipoZ4ajidUo00BV09/HOBOpxMApAQH28sN3ufzQa/Xy8SIRCLi7JCHoVZAJ1GVCroejwd6fbPOEq+tFmXkQs/74qLAchlsI1/jAkYnoqGhQcTX1D7SbhJcoFmOAoCIw/HaVNnmAsr2MDOJnwGaFXB1uuaimuQdsMyAWqyVp2GGo/T6ZsVqrabKzwWRq9+tHX8kO9NpYNkInU4nY4/cCt6/iuRQ94XojPaH96fqTqmv6fX6BH0btk+tS6ZtdzI9npZ+/hPGki68L6D5mW/atAmbNm0SR2j9+vWYM2cOjEYj3n77bRFVVPuDc6m0tBSPPfYYsrOz8dVXX2HhwoUJ45nlaWpqagRl4xzgZqceTugYNjU1Yd68eZgxYwbef/99zJgxAy+//DJuueUWbN++HZmZmXjrrbdEpJClT9Sx6XA4MH78eNGaohOvZhOmpKRg3759MrdZXJlh1j/+8Y+oqKiQbEE6gD/99BMWLVokgoxUw66trQVwWFU7FmuuMfj1119j2rRpeP311/HBBx9g+vTpePfddzFnzhy8+eabmDJlSkKNNmaQffjhh9JvDQ0N2LVrF8rLy6UEis/nk3UmEonITzx+uJTK0QQXVeNYJRKUmpoKq9WKrKwsvPTSS1JShPbDDz/Imqp9lkDrkWWumarWGfsvHo9L5mVGRgai0Sh++OEHVFdXC9pXXV0tfc/28UB+MnS6/pN2Nkx2GlmyuH9L4SGdTndEBKi1YSWepLSwPHC4oj1LQ7z00kt47rnnEA6H8eijj2LcuHEYMGCAhB9uuOEGLF68WCbP+PHj8eqrr4oScygUgt/vx1//+lc8/fTTSE1NxQcffID6+npceOGFKCgokBMdS1uo/cA0W5fLBZPJhMzMTDQ2NuKNN97AU089BY/HA4fDAZ/Ph6uvvhofffQRmpqaEA6HsWLFCowZMwYA8PLLL+PBBx+UQpCsT8STmd1ux4YNG2AwGDB37lzcfvvtiEajePTRR/GHP/wBN910k2RW+f1+mEwmZGVloampCf/85z9xxRVXIB6PSwjo8ccfx/Tp0zFnzhyMHj0ahw4dQteuXeU0vGfPHkSjUZSUlCRoerAvqKCrhht+Loie/c3vVkNFLWUvqXo0ABJqprW2jckck5Z4KEca+8eyCfynjMrPFELlIaBPnz74/e9/D6vVCp1Oh9WrV+PXv/61ZLlVVlbC4XBI8VSiETqdDmVlZXjqqadQXV0tIaWUlBT4fD44nU507twZVqtVVJOp3gwc7lf+yyKoQPPzvuSSS7B3716kp6fDYrGgtLQUjzzyCACgtLRUEBmicRyzRAFnzpyJpUuXYv78+SguLhYRRZYZ4sHgpZdeEqmGjIwMmEwmuFwuvP322/jVr36FefPmoVevXhgwYAB0Op0IgZpMJixYsABlZWXo0KEDfD4fAoEAysrKkJWVhfbt22P48OFSFuiKK67AsGHD/u3wkZKSgnHjxsFms8naYjab8fHHH2P8+PFYunSpIJCff/45rrvuOixYsAAbNmzA5ZdfjqFDhyYUe+WBiiiUWnC7JWPIkbZ3715s2bJF6sBlZmaiXbt2eO2118SZTE9Ph8lkgs1mk1prXLuOlR7B8i7AYRTcbrejpqYGq1evRm1tLerq6uBwOOB0OrF9+3ZYrVakpaXh4MGDKC4uRlFRES644IJ/E6GkU3im2Fln6DS34120W/s57YmCr6mnZ6fTiddeew0GgwH79u1Dfn4+3nnnHQwZMkQ4HE6nE5999hmuv/56TJ8+HZmZmXjyySfxxz/+EY8//jiA5kXo7rvvRmZmJlwul0y6v//97ygqKhK0SafTiSMUj8elFAYXJpbSqKurg16vx5133il8lwkTJqC4uBh33XUXXnrpJUydOhU2mw2jR4/G3Llz8c033+C2226TWmkzZ87E7bffjvnz52PDhg2YPHkyNm/ejP3796Ndu3aYOHEidDodJk6ciIceegjxeBwzZsyAzWbDq6++CpPJBLfbjUgkgquuugqff/45xo4di2AwiFAohGAwiLfffhtvvfUWRowYIcKAGzduxAUXXIC9e/cK8f3gwYNo166dlDXw+XyCsjDN/FRYMnKllsxJZ41jR30PP9vSdya7nvZQACQWFdaioKc7h4H18YBmJ4R18G655RZEo1GsX78e69atg9VqRXZ2NlwuF5YuXYqqqirs3r0bL7/8stTeq6iowLZt2zB+/HjEYs3lew4ePCgb4htvvIFhw4Zh3LhxiMVicLlcklHH6xNV0WZQ+f1++Hw+vPXWWxg+fDhsNhtef/119O3bF99//73wtDZt2gSv14thw4YhPT1dkLiZM2finHPOQWZmJoYPH4558+Zh5MiRSEtLE5QRaH5elZWVcrjiwWDJkiV45ZVX8O6772L48OHo2rVrAgKUmZmJjh07YvXq1Rg+fDhycnJkznXq1AmzZs2ScG9DQwPcbjcWL16M7du3Ix6Pi+o0ydDxeBwejwfZ2dkSgvr666/x5z//WXhpP/30E4xGozhURUVFyM3NBZBIalcV11vrkNARoSPZq1cv9O7dGxUVFfj888/R0NCAnJwcVFdXo6mpCd27d8evfvUrGAyGhDpwqqlhzaO1g22maCn1wXJycnDJJZfAYDBg3rx5Uv+P6vErV67E7373O2RnZwvSp5Yg0o6rM8HOOkNnmGlJyie6GSQjzanEzFgshpqaGrzyyiv4+uuvYbVaEQwGMWHCBCxbtgwzZ87ElClTkJeXB4/HA5vNBq/XC4fDgRtvvBHvvPOOLDJbt27FggUL4PV65bp5eXm4//77ZbNguIzQO7Pk1LYGg0HodDrhnNTX10tJhuLiYgDNBVFzc3MlxdtisaCxsRF2ux12ux319fUoLy/HJZdcAr1ej4qKChiNRuTk5KBHjx6wWq1oaGhAU1MTbrrpJoTDYaxcuRJjx47FwoUL8ac//QmpqakIBALIzs5GJBLBoEGDsHDhQqxatQpDhgyB2+3G/Pnz8eSTTwpxmPWP2rVrB5fLhUgkIuUo8vPzhQej0+lgsVhOy8VEHTNap0jl5hxpz4iFOQAAIABJREFUIW6JhJrsJJns+9QQ2ZGspfnxn3Ki1PpbQHPo1Gg0SpinS5cumDFjhpyiJ0+ejKamJnz55Zd46qmnhKhMvSWz2Ywvv/xSyvQYjUZBjg4cOIDPP/8c06ZNg8ViEWSpsLBQuDEsKqwNYwKHlZZNJhMaGhokXGs2m5GdnY0333wTTz75JHJyclBWVgagGaUgivXjjz+ie/fuGDp0KBoaGtChQwfU1tbif/7nfzB58mT0798/oW/Ky8vx7bffSqHZwsJCnHvuuXA6nVi4cCF+85vfSDg6Ho9j+vTpmDx5MhobG7Fy5Ur07dsXkUgEmZmZUn6lU6dOEsJKTU1F9+7dkZ2djUsvvVSQbtYEXLVqFd555x0pgFxWVobdu3ejoKAA8Xgc1dXVMidHjRqFH374ATpdc0HbnTt3oqioSMKOXLN4EFAz2o5mataiy+WCw+GQZ3DHHXeIdty8efMkhGYymaTyALl6qhRDa50x7cFXTTIgpeGnn37CJZdcgn79+smB5J133kF2dnYC543oHXBYQuIsMnTWjtvUrBNasgnV0olb/Z4j/V39Hu0pXI0fh0Ih7Ny5E1lZWejVqxfS09PhdDrhcDjQp08fLFiwAA888ACA5vDIzp07pRL2p59+KqUPAGDRokWYMGGCnPJ4GgGaeSYMH9BpMJvNkvHDcFd9fb2ccpmxlJaWhu+//x6vv/467r77bgDNi/QHH3wgIn8AxHlyOp2w2+1o27attI0ClgCQlZUFo9GIuro6ZGdno76+HqNGjcJ///d/o6KiAn379pUTEZ1DojfPPfccPvnkE/Tu3Rs5OTnwer1CfFfDJRT/s9lsMBgMUiyV4Tr2Cd/fUojq57BjcRS0ztCxOBfJQn3JnJYjoUutGd/H8vrJNoa8eL2cnBz5fzgcxrZt25CTkyPIyoIFC4RrsXPnTixevBg2mw133HEH0tLSsGnTJuh0OnTq1Ek28cbGRkGGHnroIdTX10Ona9Yn41rC6vbAYdVlyg6o9fCi0SjcbjfGjRuHQYMGyYbOA0XPnj2xYcMGGI1GSerYs2cPnE4nUlNTsXbtWuGRkO80YcIELF++HC+88AIeffRRdOvWDSaTCWPHjsW+ffuQkpKCyspKFBQUoGvXrnj66afx7LPPIhgMirMViURwzjnn4P3330ddXR22bNmCmTNnYvPmzWjXrh3MZrOgqSo6c+DAAfj9fixevBhVVVXCDaJzWFxcDLvdjrq6OuTm5mLLli3IzMzETz/9hJqaGhw8eBCzZ8/GnXfeKUhvOBwGAMlk1Drrx6pOrWbVEfWuqamB2+3G119/DZfLheLiYixZsgRjx44Vjk96err0TzLBydbMD64rqnNcW1sriQxEoLZt24Zvv/0WsVgM2dnZyM7OFo5nRkYGYrEY6urqkJmZKePrTLOzztBpalzEtOjPyV7E1QlD716NO6enp6OxsRFlZWXIzs6Gz+dDbm6uEGrz8/NhMBhQVVWFgoICnH/++RgyZAh0Oh3Gjx+PSZMmiaR9NBpF7969YTAYZBLz/ogMcQFkexh7B5qzjlj5OhwOw+FwSDt79eqFF154Affccw+2b9+OWbNm4f7778crr7wCs9ksi5/NZkNmZiaMRiMaGxtRU1ODwsJCEaxkMU+v14ucnBxEIhGYzWZkZWXh7rvvxlNPPYXZs2cjGo1KOIv3kpqaiv79+2PEiBGYNm0aPvroI0yYMAGzZ8+GXq9HXV0d7HZ7wim/rq4OWVlZktJOh4l1vUisTktL+1l5QqqpY069ZjInqaWwWbKxSztWp04bejhV+lnHYzx5M3vJYrGI8GQ8Hsenn36KgQMH4rrrrsMnn3yCtm3bIi0tDbW1tXA4HLj55puRk5MjB4SDBw8KFw8AqqqqUFNTA6PRiKFDh8JgMIiats/ng91uh9PplHmq3fj4nMhNM5lM+Oc//wm/34+1a9eiqakJkUgEq1evRmpqKqqrq+WzRqMRNTU1iMfj6NmzJ/R6PYYPH44tW7ZgwoQJAA6Pg3PPPRcPPvigvLZlyxa0b98e4XAYY8eOxbZt24RA7HK5kJOTg7q6Orz33nu47777YDAY0L9/f1x88cXYunUrhgwZgiFDhsDj8eCTTz5BSkqKkLk9Ho8gNkajEX379kWfPn2E4Ev+FEnPbrcbDocDADBy5Ejs3LkTHTp0QL9+/QAAc+bMQVpaGjp06ID6+nrs2LEDF110kaxryWQY6GS2hjOk8t8aGxvxxBNPoEuXLojFYqivrxeqwqBBg7Bv3z7s2LEDJpMJ48aNE0RcFWhUuZ+tmSeMAPj9fimgbDAYsGTJEuzcuRMejwfhcBhZWVmi1zVo0CDMmjULn3/+OZ577jl0794dNpstIdGBbThT7KwzdJpZMq7E8aA/x7NZqAJfPDEYDAb06tULer0eu3btQrdu3STDYseOHTjvvPPQ1NSEvLw8AMDWrVvxww8/oFu3bvKd0WgUtbW16Nu3L37/+99j0qRJUp16x44dspBy02cGWWNjIxwOhzge6enpoiPDEzczxhiKa2hoQO/evTF8+HDceuuteP7552E2m2GxWCQlmBuR0WhEfn4+IpGItNNqtaKxsRHZ2dmyGAHNWXG7du3CH//4Rzz99NOYNWuWEKSrqqokPTwjIwMvvvgivvrqK5SWlmL8+PHo0qULNm/eLKERn8+H4uJiyRwLh8PSDm6YOt1hdVwKAmqdgJ9TBK2lMaVd3LSvaU/JrRmbR0JBW1pUzxRnSO0PhmqNRiMOHDiABQsWoHfv3hg7diz8fj8ikQi6du2K7du3o0ePHqiurhbkZdiwYTKviKDGYjGsWbMGoVAIgwcPRmFhoThdRqMRVqsVgUAAeXl5iEajqK+vR0ZGhmzADNky+ycejyMQCMBut+NXv/oVdu7ciYKCAoTDYaxevRppaWlYs2YNvv32W/j9fnTv3h12ux0OhwOxWAwzZ86E3W5HbW0t1q1bh0gkgnA4DL/fjxtuuEHCv3QOe/bsiXXr1mHBggXYs2cPDAYDrr/+erz66quYOXMmioqKkJ6eLmEorgXLli0TBfFzzz0XLpcLaWlpcoiz2WzSB/v27UNFRQW2bt0qhxem8vv9fng8HnTq1Ak33HAD0tLSJAzv9/thsVgQDAYxYMAAxGIxrFixAgaDAatWrcLAgQOFvBwKhYSDxHAVw+JHM/a7Gq7au3cvXnjhBaxevRo6nQ4+n08K4Z533nnYtm0b/H4/8vLy5PCaTBOrtWsDHSki57TGxkYUFxfjlltukQw+EvaNRiOuuOIKLFq0CH379hUyvZrocSY5QsBZZ+iUm/ZkpoVeaZzc6meAw04AP0Pom1otR5sQ6qbC0BgnJ7+rT58+uOWWW/Dqq6/i2WefhcPhwD/+8Q/MmjULbrcbwGHo3Wg0IisrC6FQSE5g0WgU+fn5GDlyJF5//XVMnToVr7/+urw+bdo0TJs2Te6LVdEjkQiuvfZa4VyosXU6aiysSYVYnlaXLl2KkpISCTV5PB7k5uYmpKMSjWJKrBoS4OkmLS0NpaWlmDt3Lh599FGEw2EcOnQIzz77LCZNmoT8/HwUFBQI8hWJRDBhwgR07doV7733HkwmE3bt2oU+ffpI+1NTU+HxeOTfdu3aIRqNYsGCBcjKysL5558vC8qaNWuwe/duXHrppeJw8rkl01I6EWtN2KolwjPHmZZITdMuklqnn3/nM1BP1dwkmI1FR11FT9UTNn9Pdj9HCz//HKY6sZzHbdu2xYABAwQJpQL9119/jfT0dGzZsgXXXnst/H6/KNL36dMHer0eP/74IwoKCuD3+zFy5Eh8++23qKysxIABAyTcxsxFq9WKuro6fPzxx2jXrh2uvPJKaYu6nrA/0tPT4Xa7xfnX6XRwu93Iz8/HY489hnA4jJqaGvTq1QuDBw8WIc2GhgbEYjH07NkT55xzDsLhsEgzvPnmmwiHw0hLS5P7t9vtyMjIQCgUgs/ng9VqRX5+Prp37476+npce+21qKysRN++fSVk3tjYiGAwiGg0imeeeQZPPfUU9Ho92rZtiwMHDmDAgAGC8lDEEQCuv/562Gw2lJWVYc6cObjxxhtRV1eHzp07S5FiIkmqNpXRaEQwGMQ111yD4uJixONxzJkzB/feey8yMzMltK3qZLE/VRmPoxkFHTlnSCZfsWIF+vfvjw4dOsBms+Htt99Gz549hbDMtT8ajQoX7FhJ3PyMupbQQeZzJW9ozJgxKCkpwf79+7Fy5UpceeWVCAQCSE1NFQSRThHXzzPJITrzAnu/MOOmxoWciEcsFoPX65VQDhcubtQUKyQfAIDEkjmYW7tZahEm/l+NPz/xxBMYPHiwnEbWrl2LnTt3Ij09XYp33nrrrViyZAm6dOmCdevWCfHRaDTC7XbDbrfjo48+kpRfi8WCV199FZMnTwYAKcMQjUbx4YcfSpkHkihJHgQSM4teeuklTJkyBZMnT4bFYkFeXh5cLhdmzpwpRMMPPvgAN910E/70pz9h6tSpAA5ncnz99de48cYb8frrr+Ppp5+WNqekpOCZZ55Bv3798OKLLwoBe+LEiXjmmWfQpUsXbNmyRb7r+eefx69//WsUFRXh4YcfxsiRI/Hmm2/isccew/jx4/HBBx8gEomgqqoKJSUl0Ov16Ny5M+x2O3JzczFt2jScd9550Ol0cs/BYBA333wzSktL4fP5hE+ipkOfamtqahKuE9vExRE4vOAS4eOzq6urk9MkNy6mXgMQp4j6Vkwd50mW3DRVg4oCjXwPjRuEanwt2d9OpqmbEsuBkK8yc+ZMQY2CwSCuuuoqXHzxxSgqKsKAAQNw4YUXori4WBCSaDQKs9mMqqoq2O12hEIhEcckSup0OuHz+WR8k/z/zDPPAEDCM9KSfBk2KioqwuDBg5GWlobBgwfDarXCZDIJXzAeb0435/cRXVWzQE0mE6LRKA4dOoSePXsCaNYYIjq6ceNGOZAMHz4cbrcbKSkp+Mtf/oLc3Fzs2LFDnCeSu7/++mvccsst0Ov1GDNmDBYuXIj9+/djw4YNePfdd1FaWgq32w2z2YyDBw+iW7du4mwuWrQId911F6xWK4xGI9588005aHEMUAWbxPLGxkbs2bMHn3/+Ob788ktBwY1GozgBRJWPl86gOkJ07BlG37t3L5YtW4Z//vOf2LNnjzhalPKgrIL2eq1FhVTdK60qdywWg8VigcvlgtfrxTfffIO5c+di9+7dMoa5b6kyAmcieRoAdPX19Sfc4ueffx6ffvoptm7dKp2gEj5PxWnsdDMth0LtH7WYJTV27HZ7Aszq8XgSkBaVO0P0Q/29Ne0BIKcfVWperevD/zc1NcHr9aKgoEBqSak8GJ7EUlNT4XQ6UVhYCACyeDKTg4gVT3s8xatIQiwWw6JFiwA0x/D5Go3OIBeG1NTUhNBBIBAQ7RAiCYFAAPX19XA4HFJ2wel0wmQywW63o7KyEvn5+cIVouAhRdx0Op0oFNO4GOh0OlRVVSErK0vCXD6fT0qrAImlHpqamnDw4EF06NBB7plSA+x39n1ZWRk+/vhj3HvvvQmlIvisWrvoHWn8ncj81HKKVKg8Ho9LjTKOD5JutaaGMLSbs5olAzRnZLEEjcfjQVZWlpDYjUajoJTaBflECNet7Ydk/avKDeh0OgQCAWlnaWkpBgwYAL1ej5tvvhm9e/dGUVERdu3ahb59+yIUCqGiogKTJk2C1WqFXq+H2+3Gl19+iZtvvhmpqak4cOAAPvnkE3GY6DTedtttklG5YMEC5Obmom/fvgm6TWwz52Y83iwdcdlll2Hnzp3wer2oq6tDTU0N7HY7fvjhBxQVFWHgwIHYuHEj7r77buTk5ECv1+O1115Dbm6uhNt0Oh0yMjKwdOlS3H///SgpKUFqaipqamrwySef4NJLL0UkEsGrr76K6667TkRHq6urMWnSJGzcuBEpKSno168f0tPTMW/ePHTq1Am5ubnIysoSgrTb7UZWVhby8vKwZ88e9OrVC263G5s3b8bQoUOxdu1aPP7447j++utRWlqK4cOHS13HSCSCO+64Q0KYJpMJb731Fs4991z07t0bqampwtXatm0bKioqMHbsWBQUFCAWi8maw7Gjjm0V8WR2m/aAquqIEZV+4IEHMHPmTFRUVCA9PR2ZmZnwer3ShsrKSnTt2hWjR48WZE79tyWeXrLxybGpIqvRaBSBQAALFy5EZmYmhg4dipqaGkmGIbHbbrfj3XffxZtvvom8vDxZg7XXU//l9Vhmhwemo827Z599FrNnz8bGjRt/NifrrDP0H7KWBqP2dZ4IODH8fj/WrFmD0aNHy+avhouIptjtdnmdA1sNVSVrD5DoDPF1og6qiqg62TigSVgk14cbIKuVk8jJxYAqtGpIkErTFKOjeNzmzZvRrVs3yVYgqqDX66WUAvk8JpNJRMqsVmvCZuzxeGCxWESjRRVzpKYGAMkQYUaX2h88SQcCAYTDYdEY8Xq9om/ELBCq8mZnZwuXiCd/cqfUcBc3DuqimEwm1NXVQafTwWw2o7a2FikpKQLd6/V6efZaIcbjGX/qWACOfX7yWfKEbDQaUV1djYKCAgCJacNsb1lZGdLT05GdnS01wrRGpIjjkCrOFRUVaGxsRGZmpiAUHH/sf234J5lpUdATXZeO1L9qm+jEm81muN1uZGdny4n6m2++wRVXXCHtcTqdyMvLS9Ao4tz87rvvcN555wmCuW/fPkmFJ9+NYeFIJII9e/YgJycHhYWF0pfc/NRn1NTUhOrqahQWFspaVF5eDrvdLiKHfF5OpxNZWVlITU1FMBjEwoULMWzYMDgcDvlsNBrF1q1bMWjQoIS1hPpkkUgEhw4dgtVqhdfrRW1tLfr06ZMQAic6GI/HpfQLEXSGmplZpx40WKtRp9NhzZo1GDRoUIKERzweR2lpKdq3bw+bzSaIzI4dOzBkyBC5Nh1Mr9eLHTt2oKSkRHSJuMG3FGJWUdFkzhCAhPVKp9Nh4cKFuPTSS+X7uB75fD7U1dXB7XajpKREUvkZZlMFHJOh/S2NT7UN6kHi4MGDIkWirpsAUFFRgUOHDsFsNqN3795oaGiQkC6vo4aqzzpDZ50hsaMNRi6YPCHQUUpJScGzzz6LKVOmoKqqCkuWLJGNFQDcbjc6duyIkSNHJiwIRyPvtYQMqc4QHSuGKDiI1RM5ACFK2mw2uN1umEwmicPz9MF7UePJVH3lYsdNNRaLobKyEh3+n7osF99gMJggNsYJrC7mVMclmsBNJBQKQafT/RtyRoeO16bTx8XJYDCgvLwcbdu2lYWUDhYzLJgqbzAYhIAdiUQkK46hh/z8fGkb0LygtG3bFi6XC7m5uQljgBkq/C5yJlQdEC60Jzr+TmR+crzyROx0OvHGG28gLy9Pan65XC7JUGloaIDH48E111wjJHuOC5/Ph5SUFJjN5oTxq6J0QHMJgP/+7//GX/7yF0FLKioq0K5dOxkL6in1RO+xNXY0ZIiv0UnQ65uFFxlm5mGBbacjwdIvDEUSeeEGreWHqA6y6oQRmVT/noxbxbpy3LSYjm80GmXO8+BAsjDnRUvrDsnOdEzU4qNM2ecmzPZ4vV5ZX1jugWgQ0DzPmfrN+yNnkPdDMrnqEFgsloS1i68zLK06qUTAg8GgHPZ4wFSTOlpChtTncSRnSNtvDP9arVa5HtcmPhdyneLxuIQQ1XXwWMan2k6VswdAyOGqw8UDCscKeUUc1zQtd+h0d4bOEqhPA6PzwUXN5/NJZoPf70dOTg6qqqrgcDhw9913iwPAIpYM4XCh5eYCHD12rA1zAIkxb6bBA5AwBwBJsySaw7i3GhriBGMIQ5WpV6uG874DgYBkhXTo0AGxWExCQ3RsDAaDcKPYD2wD497acBJPwkajUVJVVbE61QlsbGyUvmdooG3btgAgDhNPP/y+pqYmqdVEoTbWI6NTycwTg8EgadNFRUWIRqOCNHFR1Ol0CU4ZHVEtgf504AypROdYLIbMzEwUFxdj7NixIsFAp7e2thZutxvLli0TfSVuQnp9cykEim0Ch4uNBoNByQSMRpuLxF511VVYtGgRLrroIhlnr732Gu677z4JX6hj+1QdwvhM1XIPDD1nZmbK+3go4EatDR9nZGTAZrPJ2qAt1cLwGTdqAHLNWKy5TpcaRlE3KW5aer1e2qRusnReWNpDdYIMhuYK86pmWH19vTgK0WhU7oeOEJ0fna6ZsK1u5rxfq9Uq/EjKUTD1m/dFNFJd/9iPnPPq4YfSGURhuTZybeB4Y9ifVet533TAAMg1WxpjrQnJquODvxPl5DNRnRzerxpRUB0w8nyONcNU5TuxX7nGWiwWQa7ZRqJlRIqo5UbnOR6PS8j753Jcfg476wydYuNCAEBUTLmx/vDDD9iyZQvee+89SfN+6KGHAEBOvhkZGairq5P6OKpj09rNUp20Ol2izhAXIDpszOjIysqCwWAQif2UlBQEg0HhiDAVNh6PC1LEdul0zVlaWm0hChhSU4fq08wAI9rDTDeGCLjA8/TEkx5PmjyB8NqEnAmNA5D3arWNWFOpqakJWVlZclLnJOcJje1hX+Xk5Ah0TIEyIlM5OTnC7/L5fLIhcOFWT716vR6HDh1CQUGBbCb/Sc2hYzH2YWNjIw4cOIDvvvsOO3bsQEFBgTjLJSUlOHTokHBKuNgTmlfRLoOhuUq5x+OB1+uF3+9HPB7Ha6+9hlGjRiE/Px9r165FTU0NLBYLSkpKhN/GzKWW0KGj2cnqW1ViQD0Vq8bxryIWDQ0Nwn3jhk8EkUkG2gMPicHA4Y1RdcRayu5Ts4konkeHSz0AsYByNBpNyIJT75FcQCKybCd5TLwfhvE5p5kNSoI9EVaSsmOxmMwTEodVjR81VEqeIn+nrhj7nyFCHr54EOLc1oZ1+TeLxSKoTCQS+bfwrrr28udopvJ0UlJShFOn1+vFcSMFgDpQNEojqKY6t2qbjmRqFjIdGbUfODbUearlKTGTluHNM9HOOkOn2DgZmFqrinQVFxejU6dO+Mc//oFu3bqhvLwcb7zxBgoLC1FdXS0VlKurq3HxxRdj5MiRCfWPWmPJJqzqRHGB48mJHj9TKtVQGDk7QDP3hgsyeUUApBI3EQBq7fj9fpjNZhEw5KJF6Bs4PCl5GiaHiG2gM8FJCxw+eRHB4GJCuXvtwkdCJNWl4/G4CDKy3Zz83My5QbANBw4cQHFxsbxXLZTJNGK2Vc0KoTOncsaIKvE5JDvhn2pTx0tjYyPS09NxzjnnoEePHhg3bpzcC+UNNmzYIBtbPN6sFWW32yULjPdnMBiQlZUlSt4MZ37xxRdSd4sOIv/GviZyqrWjbVAnm0vEeyLyy3FChXNqu9DZrq2thc1mE3QSOKz/RZX2aDQq/UeHRU2v5r2Tj6fyblibS03DVpFgIh5EKNUwlIrS8jkDkPkAQNBSNZOU/xLVIbdEPUTU1tYiJydHDnSshZWeno7a2lrhQKnt4AGJISg6Xnl5eRLet9vtks1K1JoEYa5lDQ0NCIVCCWF/Il08kHANYshaleRgW9iPan8eTXQRwL+FdOkY8tlS1ZlG5IbUA14rmSTL0Yxjk+ugGoakg6aGV/l3OlCcuzyMJuOhnSl21hk6DUxFcQwGg5xYsrKysHHjRimMOGzYMAwbNgzV1dX49ttv0bVrV/Tv31/gYfIMGH5ojYdOGB04vPA3NjbK6URVg1Zhe27uXOz5uvq7qlmkhj/UIon8frUv+K/ZbBYonv1DJ0R74ucmwDapWUnqSY2OkropaO+f96e2RZUrUOPvXOx5Mq2vr0f79u0FzWL7+Vx4MuYGpjpjABJQA35OJSSqMgyngyOkJXHzdN/Y2IgpU6bg/PPPlzDOZ599hvfeew/BYDCBO8VNW13Y1TTdSCQi4Rv23QsvvIDCwkLs27dPqqv/+te/lsOA2iY+CyBRqJK8ErUfOR9acqaOx7ROB6/BTT09PV04Z0QU1TalpaX9mxPAviBaEI1GE1Sk6QDxh+MHQFJnWg29sO9V3hwPHJw/agq96hCQO6L2s5qg0dTUJKVsLBaLOLBEk5nAEIs1Cxh6vV5J6yeKqt6DqpOjhoxURItOUSwWk/Cd1WoVDpDFYpFDEPtNzRzVotF0lOiAqXxH9d/WSJsQOaep6wDXKJV7xn5l4Wq1ffw+1Y62RvAZa40UBn43nXiurZxflIrgd7ENrRGcPN3szGvxL8xU6JaDXSVEbtu2DRdccAEuvfRS1NXV4ZVXXsGQIUNw6NAh9OrVC5999hnGjx+PUCiU4Jkfj1eung456FsD9dLxUDcZ9bvU/6vXaY3xtKNdtLXt1oYBtNdr6e98rSWUJVm7k5FxGS7kwsaFgSiP+j08YanPuSU71sXtP22qk6qeVDMyMlBTUyO14uLxOL766iukp6fLiZxIGDdK1RHixqs6SEy9HjRoECZOnCgo4vz582XTBBKJwyrRmIgDT7JAc7283/3ud3j//fdRUlIi8/FkOUItmXqvKi+PmUNEBbnJE6VUnU/ySOjwEC1QRViTcQK1z4yhJhp5dPwcN0PVweKmrTqfDCfx/5RLUDNceR06Eir3j8kDqnaOyitUkSq9PrGgM++VzpH6nWrolRwoHlzIseLYVR1LNXyo9pu6LpL4Tj6POl7pHB6LcW1Q1zz1dXXsqI6Sase6RrT0PTTtuqmOJ84t9bpnEk9ItbOii6eRka/DwncVFRVo06YNIpEI2rdvj4EDBwIA+vXrh1AoBIfDgd69e+Ovf/2rIBkqytHak4nWtBPvSD/qe9T7UBeElpyMZNCy9oecAu3nkn1fMserNX/n4tNaiDnZ96j1nvgeOjvJHLmW7uNY7+t0MLUyu4q0ZWRkwOPxwO/3C5eE9Yu4Mao6J0QV6cCwf8LhsGRYrV+/XgoGM009GAyiuLhY1Im1OjqfkAxZAAAgAElEQVTqhmSz2cSpqK+vR2FhIS655BJ06dJFEFagdeGN4zHt81SRWaIhRC6JiqmHJDol7CudTichIc4Vksd5HwyVsbK7iuAy1M3XWHyTGWzsB3KI6BAQDWCfq2ndKuLHeyG/Rw3pMAzEflHnBzPBVFSYDqrqAPJz2o2YY4tcPIbp1c+oFdYBiDPH9Y/9pR5eiEixv1iwVuXKaO/lWEzlRrbGWlqTj9da+nwyB03bhqN9x+luZ52hU2xcDLk4cQLV1dWhvLwcw4YNQ35+PqqqqrB69WpcdNFFokDq8/nQrVs3VFRUYMmSJQkOkMqbOVY71sGcbNKf7NNBS993pOscbUFKhvAcb9vUvlcha60DdCSE60w1biok/TocDoTDYfh8PixduhT/+te/8N577wnPIhAIoKmpSZwcILnzwX5lSKOurg4HDx5Ejx49BHUAgJ9++gkOh0OcZ2a1aDcJhkE8Hg90Op2Qrh955BFBZ8hjOpnWEv9IdYh4Xb2+OZuUmy9DSSQqq8gjQ1i8XzUcx3slUqFtg8qDUcNodGqZMcYCxypKRPRJRWL4dyJFJEJrD0xqGBI4LJtAx4+OrOro8XoMqanJELxXbZiMzpL6/fyXfD2dTpfgJAGHnTw6JWp71PWUzh1/V1ExLSJ3JDvSe9T1Qx2TyV77OexEkJ4z0SE6GyY7DUzlDDFDIC0tDe3btxdCrtPpRHp6Ovr37w+XyyUn7fr6etx6661Yv369cFsAHFPMVh30p+Mg1joU6utHau/R7qU1fz+WMJX2vUdyRlvbz6d7mEzLGeKYjEajOO+88zBmzBjodM315vr06SNkcZJlWYdJ1YyhY0TuDAn227dvR4cOHZCdnS3ODrMP27VrJ3os3MzV9qmbWXZ2NuLxOPx+P1wuF5588km8/vrryMrK+o8jcGq76BTxcETkgUgI+4Woh4oCqyR+Im8quqtqEqmcIJJ3mXmnPks6Y3QoVB4Lw79EsdWwJ9tNxIjXV9cZpr4TuWNokw6WyjEEIOOGWV28L/Yhr6E+ayZa8LtJTKaTRQSSnDJenwdJVcCQ6y0RIWYssi9P1DlJFmpqTRj9P2HJnGnayQjTnS521hk6xaadRFyMTSaTqPjabDZ069YNRUVF2Lx5M3788Uds2rQJ48ePh9lsRvv27ZGbm5sQFuMic7T0+iM5F8d7ukn2mRPZ1H/ODepo6NDJvG5LC8qR7HRfWIgMqJl6FRUVSEtLwwMPPCBOicPhwN69e/HZZ59h9+7d2L9/P0pKSo4YWmAm3q5du6REzfnnn49YLIZNmzZhzpw5sFgs6Ny5s4hSqkkDKkmbJG717+TYULZCG+ppzfxpjan31tL8YggiFmvWaiI/JxKJSOYWQ1I2m03CYtzsmWlG8jTFG1UNGPatKs+galep6DSfK5EYnU4nSB5RI+BwTSuGPf1+P6xWq6B07Ht1vKjOkarvQ94Rf2cavZopRoRMrc3He2N/0rFjG8hZYtgsNTVVRGLprMXjhws1a8cM26tKfNAxUxNf6DSyP491jGj/fzrN/eNZG8805PusM3SKjZNPhbcZQmAZghtvvBFt2rRBY2Mj+vTpg/bt26Nbt25wOBwJpxRVhEyd1MdrJxMp+jkm9unQttaG2rQwd2sh6NNpQUxmakouN85evXpBp9MhKysLfr8fkUgE2dnZ6NevH9q3b48+ffqgV69eCdwVbkbsG27UbrcbqampKC4uRocOHQA0Kxr36dNH1Kq7dOkiGyQ3VyIDajt54me5iZycHFitVnz88ceoqKhI2HT5+8lwhlTTjgMtyZZp3+FwGFarNUHVl2FG6v0AkOKswGGeIMeMKitBh48ZVkTr1ArtKsfN7XYjMzNTiMzU5uH6QqSJnBxKT6h8Jj4DOjkqekTEiX8n+sIMMiI4DHdRgoCSA2wDHRYiaSoCRgsGg5IO39jYKFIMDG3RISTayL6l6CNlG7gms//IO1ML4jJL72SOm5YIyqfj2nC6RhdaY6ceg/v/uWnjwoxTm0wmWCwW2Gw2dOrUSTYbchu6d+8uREkullponKeso11fa2qc/3ju5WTa0fhIJ8oZOt57VE+i6ule/Vc1LX+lpddbet/pbGrNKYvFghEjRiAUColonM1mk8yfgoIC9O3bVwiqRD54gic5tb6+HvX19cjIyED37t3RoUMHCQMxjEynCmjeyFgQlhotRBaAw/IIBoNB6sjV1dXBZDLB5XKhqKhIRACJJPyc4nHacUR0w+fzYcmSJdi/fz9qa2vFIaiqqpJsRafTCeBwlpeKUlRVVYlYIUt9AM1lNpxOp/RrU1MTysrKpNo9CbLc4Ldv347S0lIJaREdonMUjUZRXl4ujkM4HMa6deuk1ppOp5NnCxyWxFBTuakfRO7Oli1bAABVVVUIh8MJfKhIJAKv1ytOk9frxaFDhxII2FpkPB5vJtcvXrxYeE2BQABr1qyByWTC8uXLE8KPdHrYf8xqCwaDCRpjFABlOJbjltaaxBV1HCQbF6r93Ij1kexo67l6r2caEqS1s8jQKTatt69qyxCWJWciIyNDVFxZH4gnITW7RD1ZH0sb6HCpyqMGg0HUZvkav58LuJpSqv08F1j1pKTyA9Tra8Mc6uRqSWhQ/T1ZPSrtKY1tUnkOqjaI+h4VrVPfq25gWmIlTStAxoVdWw9K+6/6fXxNleNP1saWnmlLbTvZxufCtpBPwnsHIORX1VS9Ei0pVDt2uSEaDAZRl+YmriXd0lRkSH2d1yTawHIoalHjk6mToo5zaumoJHuGo1JSUlBXV4cDBw6gU6dOmD59Ou666y4UFxejoKBAQoYvv/wyRowYgWAwCKfTiS5dumDv3r0oKCjAnj17cPnll2Po0KGIx+PYtWsXdu/eLY5qWVkZIpEIBg4ciO3bt8NsNkvhYDo78Xhz8WCg2WHZtm0bysvLEQgEkJmZiYMHD0rK++233y7ZWhs3bkTnzp1RVlaGiooKVFZWCtLEjLeHH34YsVgMLpcLP/74owgkulwuzJkzB507d0Z5eTmysrIEPTIYDKiursbu3bslseTAgQNo27YtLrvsMvTo0SMhxMZ0egCoqalBaWkpRo0ahaamJni9XqxatQpDhgzB3/72N1x22WVYuHAhLrvsMgSDQezduxerV69GKBRCZmYmwuEwKioq0K1bN4wdOxYGgwGLFy9GdnY2RowYIQ5Xenp6QnmK1iJDraEYaF8/2Y7QkZyYo12rJTkT/v9McpDOIkOngWlDLSq8zMFG0iCdEnWz0H7mWFIzAchiTBHAeDwup2S14Cg3V51OB5/Ph1mzZsFisUhldp1Oh/vvvx+1tbWIRCKYOXOmwNlTp07FypUrodPpJE0XAN5++22kpqbCarXC5XJJqIU117SoCzcUknQJ8WdkZEiK629+8xtxjIqKiqR/dDod3n77bVRXV0Ov12Pjxo0SJuAGnp6ejtzcXNTU1CQ4FKzVQwfF5/PJ30KhEObMmQOdTodJkyZJ5gtPzjk5OXjmmWcQCAQQiUSwfPlyIRbfeOONmDNnDpYvX45QKIQ//elP0Ol0kkWUkpICh8OBf/zjH1i8eLGcTvmMv/zyS+h0Oni93gREieGDU228h5Z+VFmDI/1Q6VtNPU9PT094z+mIpnGMMhTI0jAGQ7O46tVXX4333nsPH3zwAWbMmIHVq1dj8eLFKC0tRXFxMZYsWYJvvvlGkC2j0Yh+/frh6quvxqWXXiolbzp16oTbb78dF1xwgYgcxmIxdO/eHV6vV+bW/v370a1bN9jtdqxfvx6dOnWCzWbDihUrJI2fSRyhUAgVFRVoampCnz59cO+99+Laa6/Fo48+iquuugoul0vuJz8/Hy6XC01NTbBarbjmmmtw33334bbbbsNNN92EKVOm4P777xcR0tzcXOzatQtLly7FDz/8gFWrVuGaa65BdnY2MjMz8f333wOA8HjatGmDjh07Yvjw4QiFQnjiiSdw9913Iz8/HzNnzsS3336LBQsW4OOPP8YXX3whhzCWAUlJScG8efPw/fffY/v27fj73/+OcDiM6dOno7S0FDt27BDl9FtvvRULFizALbfcgm+++Qa//e1vcfPNN2PGjBkwGo3YtWsXevfuLSE/VQUcQAIP66ydOXYWGTqNrKXwVDx+WNyK8X/tyeNENgE6QbFYTJAnVqan8q/P54NO15w9QhLnbbfdBrPZDJfLhUmTJsFsNuORRx7Bm2++ifvvvx933nkn2rVrh3Xr1uF3v/sdAoEAvv/+e4wdOxazZ8+Wk+WSJUtw3333wW63C8KUmpoqqrvUPeHfYrGYFG2NRqMYN24cHnvsMVnkX3zxRdTV1SEQCMBsNsPr9cJms2Hu3LkYP348AoEAHnroIeTk5OBvf/sbrr/+ejz11FMYMmQI+vbti3nz5knlbp/PJyUy2A6LxSL9wvIP/x971x0eVZW+3+mZ3lJJQg0dAUGBFQjFAiorIAg/cNdddlnWVXF1FV0bq7AKKmJZLICuuDZUinQWlCJdINIioSWBQBKSTKb3cn5/ZL/DmSEgUgPO9zx5kty5c++5557ylfd7v1//+te8dlR+fj6GDRuGzMxMFBcXY9asWfjHP/4BxhgOHz6MO++8E9OmTcOyZcsAgPNEaTQaWK1WVFRU4OTJk+jduzcqKytx+PBhhEIhdOnSBcuWLcPKlSsxbdo07NixA71798aePXuQl5eHiooKZGVlAUC9Y+RKyM8dl/WNfZJEb83VQPcvgnzF+U0ZU9nZ2ejTpw8P8QWDQezevRvDhw/nNdgIK0V1Avft24fPPvsMKSkp2LRpE2655RZEIhG8+uqrkEgk6NKlC1eGv/jiC4RCIRw5cgRLly7F0KFDMXfuXLRu3RopKSl44403cPToUVx//fUIh8Po27cvVqxYgW3btiEarSsirNPpUFVVhR07dnDsTDAYRIsWLVBTU4MjR45gx44d+O6775CbmwvGGNq1a8fB1ikpKZwUlrLPPB4P7rnnHhw9ehTV1dXYunUrvwfVDnz55Zexd+9evPbaa8jIyEAsFkN5eTn3eJWXl/MyLhkZGWjTpg2+//57nuW1YMECTuPwz3/+E23btkXXrl2hUqnQtm1bbmgMHDiQA6wJT+RyuXhRXK/Xi6VLl+K7777DY489xg0yr9fLebMSsZ/0npNy9UhSGWoA8lOTRqScF2PuYlisPjkXTAx5TWjx1Ov1PNZPWSFUMJLo7CkEJ5FIUFJSgjZt2vDaQidPnkT37t25y1+pVKK6upq3tWfPnvj444+xatUq9OnTBy6XC7/97W/Rs2dPzlOj1+vjsj8IRyWGlMLhMGpqapCamgqz2YwjR46gR48emD9/Pv74xz/CYrFwvhZS9G677TZ899136NOnD+dvGjZsGGw2G0+dzcnJwQ033MDBmcRWTDgWtVrNa6JRSI7ei9/vxyuvvIJNmzahefPm6NSpE5RKJbp164ZQKIRIJIIJEyZg8uTJ+OMf/wigDgD7u9/9jme49OrVC5mZmVzxkkql6NixIwoLC3moQavVwu12o3PnznjggQewb98+tGzZkoccRKbfyyWiS1wccxcCEKfvJgLOEzllGrqI5IFigV6DwQC73Y6dO3dyT1FOTg6v+eRwOLiX0mQyQa/XQ6FQ4NVXX4XBYEBtbS0kEgmuv/56lJaWIjMzE7169eIGhFKpxNChQ2Gz2fDkk0+iQ4cO8Hq9eOyxx/Duu++idevW+O1vf4vHH38cd9xxB9LT0xEOh9G/f39eoiI3NxcnTpxA48aN0ahRI3z66afIz89H+/btsWXLFqSmpkKv1yMrKwuLFy/GDTfcgIULF+KTTz6B0+mEVCqF3W5HkyZNsHv3bgwYMAD5+fm8ECvVVty8eTMmTpwIo9GIGTNm4J577kFWVhYHix8+fBj79++HXq/Hf//7X7Ro0QKpqanwer04efIkWrRowY3FEydOgDGGkSNHYtmyZSgqKsKzzz6Lr776CitWrECHDh1w8uRJmM1mrF69mpPXAkBJSQmOHTuGu+66C/Pnz4fL5cKuXbugVCphtVq5ckfge/LykYhr9dUyPpNSJ0llqAFKYthMtC7r+13f937OvcQUUhICksZiMXi9XsyZMwd///vfEYvF8NZbb2Hs2LFcSRo9ejQaNWqE0tJSyOVyvPvuuxwELpVKuaVG5RN69OiBzZs3Y/r06VAqlXjkkUd4WI4sRwopiGzCYokCpVLJyy/U1NTggQcewH333Ye77roLgwcP5qBMmUzGs13UajVat27N+zM1NZWDUk0mE0KhEAKBANq2bQu32w2tVguJpK4QKC2ChAegUBQpHUQ2aLFYcMcdd+Cvf/0r5s6dC51Oh6NHjwIAqqursXLlSjz//PNx9d8UCgVqampgMBjQrl07AEBRUREvCunz+dC6dWtEo1G0atUKr776Kl544QXs3bsXb775Jp5++mkAdSBZk8nEsWZi+66UnI91nDj+E8HqV5vFTe+Z/gZOcQXl5eXh8OHDyMrKQllZGSKRCAYMGIAnnngC48ePh0aj4YBwp9OJzz//nHtnKIxVW1vLs+Rqamowf/58zJ49mytYK1euxPjx4yGR1BFYfvPNN2jfvj1sNhv3/lKVdwIDB4NBrFu3Dp07d0ajRo1w6NAh7i3x+/3weDw4evQoevToAZVKxb1WS5cuxZ///Gfo9XrodDq88847+POf/wyz2YwRI0bEhZMkEgk2b96M7OxsDBs2DOvXrwdjDBUVFdi8eTNSU1Oxfv16PPvss8jIyEBeXh5Wr14Nn8+HnJwcPk9//PFHDnyWyWRITU3lOMCysjLU1tZiy5YtSEtLw9GjR1FZWcmNm9raWhgMBh5+bd++PcrLy9GpUycMHDgQGzZsQN++faFSqTBz5kye7edwOLhySmuTmMCSVISuPkm+sQYgieBRkvoW/bN5e843G0kE/Pl8Po6hob+9Xi+WL1+O48ePY9u2bRg3bhxWrFgBnU4HhUKByZMnY9++fSgrK8OoUaMwefJkxGIxaLVaVFdXc09FMBhEJBKB1WrFxIkT8cwzz6B79+7w+/0c70MeFIrFu91uznZLyhE9m1arhcfjgUqlwhdffIFoNIoRI0YgHA7ztFjCQRCGgnhYiBiOeFFCoRBP405JSeGpt7TIUWo2AJ5Bwhjj5Qsos8/pdKJ9+/YYM2YMpkyZwq1USpEOh8OwWq2IRqNwOByYNGkSFAoFcnJy8Pnnn3PMRk5ODk8Xpr6Ry+UoLy/H+vXrYTAY0LFjR7z//vu8qrvVauXniaRxl0sulqLyU+NXVC7ONHcailCIWwyNkZJ74MABtG3bFmazGXl5eejatStSUlJgsVhw8OBBWK1WeDwezJkzh6fB33///bjvvvvQoUMHdO7cGVOmTMHDDz+MTp06oXPnzhg6dCgWLVrEPTZyuRx/+MMfsHfvXsjlcrRv3x6NGzfGr371K2g0GpSWlqJ58+aora3loayVK1di+fLlyM/Px/DhwzF//nxEIhGUl5dj//79KC0txbfffouMjAwEg0E4HA4UFBQgNTUVw4cPx5YtW7B48WJs2rQJLpcLNTU1mDlzJhQKBVQqFa+d9umnnyIUCqFdu3aQy+XIzs7GzTffDLPZjIyMDLRo0QJjx47lNAMAUFZWhv79+8Pn82HNmjU8bb6mpgZKpRI1NTUcrE/KW7NmzbBs2bK40iJNmjRBXl4eNBpNXGFZv9+P8vJy9OjRgytmBQUFCAQCmDlzJtauXQu73Q6PxwOv18tB25Rll5gQk5SrR5LKUAOS+mLNYomO+tIwL8Y9RQVBo9HwEBR5QH744Qf06tULJpMJ1113HaZMmcItK5lMhsaNGyMUCiE7Oxt/+ctf8Oqrr8LhcPAsC8pMIUB4OBzGM888g127duHRRx+FRqPhSgURupEiptfreTiKMcYtS8qeMxqN3CMikUjQo0cPaDQaxGIxbrmRkiWTybB+/XoAQGZmJhQKBfR6PaqqquD1epGRkcG5bojxlmoOUd0mcoETwFutVvMQiNvthlqthtvtxr333guXy4V169ZxRTMlJQW9e/fG4sWLYTAYYLVa8dJLL+GDDz7Al19+iREjRsDlcnFAuF6vh81mAwAemmOM4cknn8Tx48fBGMPo0aNPq7xOrM6Udnw1y7nSKDRUbxFtwGLtNbfbjVgsBofDgVatWkGtVqO0tBRFRUU4cOAAFAoFvvrqK7z22mtYsmQJ5HI5jEYjamtrsXPnTrzwwgvw+/1o1aoVioqKUF1djZYtWyIajWLixIno1KkT5s2bB6VSif3792P69OnYtWsXCgsL8corr8BkMsHn86FVq1b43e9+h5tvvhmpqalQKpXweDxQq9UYNGgQnE4ngLpsO7PZjI4dO6Jp06bo1KkTOnXqxBmrZTIZsrOz0alTJ2i1WgwcOBAlJSXIz8/nuKMRI0Zg9uzZcDqdMBqNmDdvHr755hv87W9/495QlUqFwsJC6HQ66PV6mEwmFBQU8BD9tm3bYLVaYbFYoFar4XQ6ceTIER4uJ8JKCkMWFxejcePGMBqNeO6558AYQ//+/ZGeno69e/ciNzcXgwcP5gYbAHz77bcYPHgwtFotfD4fHnroIXzxxRcIBoPIzc1FWloaxo4di9atW0Or1fJyHrTOEI4xqQxdfZIMkzUAORtoNBF/cS51b870/fqElC1K3SZMg0ql4pifZs2aYfjw4bj55pvRoUMHfPbZZ7jzzjs50DAUCsFkMsHpdOLLL79E9+7dkZaWxvlMcnNz4fF4OEPthx9+iPHjx8NoNGLmzJm4//77MX78eLRt25aDLgsLC7Fz506MHTs2Di9EYa1oNAqXy8UJ2eRyObxeL5o3bw6fzxcHeKZrfvvttxgyZAimTZuGZs2awel0QqPRcPZulUoFlUrFPVW0qM2dOxd6vR6DBg3i1dH1ej0AcJA3KVCNGzfm2JC///3vGDlyJH7/+99zZeuvf/0rRo8eDZ/PhwkTJiAQCODYsWPIzMyERCKByWSCx+NBZWUlJBIJLyxKpJr0fkROnVgsBoPBcFoF9Etdef1yiWhtJ+KHGqoSREJeCrG0A3n6GjduDIlEArfbjfLycrRs2ZLPN5/Ph6effhqHDx+GRqPByZMnIZfLYbfb4XA4EIlE8OOPP2Lbtm1o1qwZtFot0tPT0bhxY/znP/9B27ZtEY1G0b17dz6GWrZsiTfeeAMKhQJGoxEejwcymQzp6elcaTOZTOjZsyfWrVvH55BWq8XatWvRvHlztGjRAocOHUJFRQU3Pnbu3ImmTZti165d0Ov1mD9/Pu69914AdYq5xWLByZMnOT4oEolg+PDhnDvJ7/ejpKQEJ06cgMFgwIEDB5Ceno4ff/yRl15RKpUoLi7GqFGjMGvWLKSnp+PGG2/EoUOHUFRUhEAgwDMqKysr0atXL2zYsAEDBgzAO++8A6/Xi0OHDsFms8Hr9aK0tBRmsxmxWAy7d+9GdnY2rFYrbrvtNsjlcsybNw+1tbXQarWoqanBrFmzIJPJUFxcjNtvv533uUiKGQwGoVarT4McJOUqkUAgwC705/nnn2cdOnRgsViMMcZYLBZjABhJLBbjP79UEftG7J9wOMwYYywajfJz6FgkEmGhUOi0YyTRaJRFo1H+t3g88dz62hOLxZhMJuP3oOsFg0EWDodZNBplTqeThUIhNnv2bAaAKZVK9s0337BIJML+9a9/MaVSyeRyOZPJZEwqlbLbb7+dFRUVsXA4zD744AOmVqsZAPaPf/yDLV26lEkkEqZUKtmhQ4cYY4xNnjyZAWAqlYqtXbuWhcNh5nQ62cSJE+POc7vdcc/n9/tZLBZjFouFAWAymYytWLGChUIhFgqFmMvl4sd1Oh0DwKRSKfv666+Zw+GIex9PPPEEA8DkcjlbsGAB7w+Hw8ECgQC766672E033cRCoRALBAKMMcZcLlfceF6/fj2zWCxMoVCwJ554grdz8+bNbNGiRSwYDPI+X716NbvxxhuZRCJhaWlpbPz48Wzr1q2MMcaCwSA7cuQIb49MJuPvc+3atQwA0+v17KmnnmLBYJCFQiEWiURYJBJh4XA47p2L7TvT+GOMsVAoxD+nZ08cSzT+xGPinBbHsXhPcVxT28RrkSQeO9vYbYhytv6NRCL8uNfr5f1SWFjIVqxYwTZu3Mjmz5/PGGNszpw5LBqNstmzZ7NoNMpefPFFZrfbGWOMeTweVlhYyGbOnMm8Xi+rqKhgzz//PFuxYgVbsGABY4yxFStWsCVLlvDvRCIRtm7dOvbyyy+zUaNGseXLlzPGGLPb7WzGjBns0KFD7G9/+xvz+/38fJfLxRYvXsw2btzIPvvsM7Zz5072yiuvsLKyMhaLxZjH42ErV65k//3vf5nH4+HrxvPPP88WLFjADhw4wBwOB/P5fGzmzJmssLCQMcZYYWEhW7hwIYtGoywcDrO7776bVVRUsFAoxD766CN24sQJ5na72WuvvcZqampYOBxme/fuZV6vl4+HUCjEXn/9dVZYWMii0SgrLi5mDz74IPvqq6/Y3Llz2Zw5c9jKlSsZY4xVV1ezsrIy9vrrrzOfz8ei0Siz2+1s1qxZ7MSJE+yVV15hNTU1/LlpbtM8onfav39//i6DwSB/F/QcHo8nbt6I36V2RyIRJpFILmiMXYicbXxeyv1ZvC9jp9aHUCjEZDLZOd/3hRdeYO3bt2fBYPCC9ZUz/UgCgcAF+/OmTp2KefPmYc+ePRzwKBLCsZ/hqbhWhQmZUADi+oe8MyLBIdUP8vl8UKvVcQyuZNERQJlAfUajEYFA4LQih2dqDwCexUQYGOBUTR6yeESyP+Lbqc9DxVh8cUHKBlMqlXHWsXi9QCDAgcmE4wmFQtzL9OCDD3JvCIW6iOyQeJBEksfEuL3YPvKc0PHEIp5iQUfC3thsNpSUlEAul6N169ZQq9WnXUIIAAkAACAASURBVFd8HgqHiF4Zar/YVvHewOl4GxoT7H+YE1ESSTBF/Axdq773fabxR5/T+yK8Ed2H2k/lCAj/RR66+gg16TvEeaNQKHhIgcYneebIY0ikh3S9qykj50z9K/aPOM/LysqwcuVKdO3aFUqlEq+88gpGjBgBqVSK6upqVFVV4d5774XH48H27dtx7733ci/i1KlT0aNHD0SjUYTDYaSnp6OwsBBWqxV2ux033HBDXLr+F198gUgkghtuuAF2ux0bNmxATk4ORo4cCa/Xi5KSErz99tt47rnn0LhxY3z//fdYvHgx+vXrBwDo2bMnZs2ahdzcXB4aKywsROfOndG3b19O0rhgwQLk5+ejZcuW2Lt3L9atW4fS0lKMGzcOeXl5vB8Ih+f1eqHX62G32/HOO++gWbNmnMqCGJ7NZjO6dOnCvy+VSvHGG29g+PDhaNy4MQBgx44d6Nq1K6LRKIqKini9OsYYTpw4gQULFmDYsGE4ceIEKioq0K9fPxgMBqxfvx47duxA69atcdNNN8FisaCgoAC7du1CJBJBIBCAwWDAtm3bkJWVhSZNmuDo0aNQqVRo1qwZunfvjiZNmnBMI4GwRaH3L9KXXAk52/y/lPuzeF+Rt40oSgiH+VP3nTRpEr788ksUFBRcshBkUhm6TPJTm5FYT4li4DSRxP8pu6GiogJyuRxWqxXhcBgqlSpuUxbveab2AKcrQ+KABc68IRHvj6j8iBu8WM5A3BASN4dEJYCUo61bt+K6664DULc5Op1OWCyWOIVKJJesj/laZI4mRTKxj8QNCgAvBEnnuN1u1NbWQqVSwWKxcGA1cSHRvSnMJjJD02aYyJwttlVsB72XRAWI+oTadz7hrzONP7GP6J42mw0Wi4X3DdW/E9m3KdtQrCzvcrl4OQYKVVI/VVdXw2Kx8H6mMU1gdyJUFNt6NclPbTZEk0B9HI1GUVJSgry8PL6JN27cGF6vl2dNZmdnIxAIwGazITs7m9+juLgYRqMRVquVY3Co7IiYfer3+3Hy5Ek4nU6YTCY0adKEl98wGAx8HIXDYRQXF6N169YIh8PweDw4ePAg2rZti1AohNTUVKxbtw6ZmZmQyWQwm804duwYUlNTkZaWxt9zYWEhsrKy+Njxer2oqKhAq1at4vqKlGxi1Q8GgygqKoLVakVGRgafL16vl9efA04p2kuWLEH//v05aNnj8cBsNgMAV6rpXfj9fqxatQoDBgzAsWPHkJ2dzZmiKWmisrISFouFYx/pPblcLuh0OtTU1HCWburXQCDA70nvV1wTEg2upDLU8JWhJGaoAQhtfrSBU5xcoVDg448/xm9/+1tuTS1ZsgRpaWkoKSlB9+7dOT+O3W7nk5MWjfMl3hMHpqjoiJu0yPhLoGPxM7o/bbSJxGThcDiuQCI9Py18GRkZvGwBYSXESUDXo8VGfE5xwgOnyPpERYIWr0Svi7hAELkkKX70XWo3PZ+ooIkgeJELh47H/lcElBQRAHHeLnou2igIyE1C/Ed0zbN5Ts5FqaD7ios0LVYEHCclj+qGUd9R1uHBgwfRqlUrrphLpVIYDAb+DOFwmOOy6BhlShFYnLLoyDsoMghf7UJKP6V7k9c3Ly+P1xdr06YN70/yMtC4y87O5ngxhUKBjIwMPiYo4YE2WvJwUvHmjIwMZGZm8owpwitRTTaj0QilUolWrVpx7KDZbEb37t15+wOBANq0acNLgpDHRpzfCoWCY578fj8kkjqm+ZYtWwKoU1IoU5O8mpTtKZfL0bRpU14ehfqHsHgAuLc2EomgY8eO/BrBYBBmsxmM1dUsIywfiVqtRn5+PrRaLZo2bco9zEDdPCY6DDLixHlAShN52OhdUrZpIBDga51YAoTmdkMgPU3KucvV4YO+hoU2rEQFhBaZ5s2b45NPPkFVVRV27tyJ5s2bo3nz5ujbty/+85//QKFQIBQKwWw2x4WaznUynimkkijkhSELVLw2WUSknNA5tLjQZ+Lzil6ARPcypcOSheb1epGVlXWaN4O8FNRnpCRQ+AwA32CB+DpuiW2iTYkyyOiZYrEYrFYrjEYj9wDRtYkYMhwOcw8ZWYGUOUT9QCK2K1GJo3EgLurURroeKU4iSFPsB/H/c7XyxPEWDoc5uzZtwKLn7KuvvoJSqUSvXr1QWVkJp9PJN9I9e/ZwPqYNGzYgPT2dg8BXrVoFjUaDnJwc/pwrVqyAVquFTCZDQUEBL+9Az3YtKEKiFw045bmJRCJcaaH35HQ6eSID+x8gPxKJ8JCRRqOBVCqFWq3m1jYpx5SsQNmWNL/UajVXhLxeb9wcJn4dAutHIhF4PB4+ZygrUaVScUOLPMnkvarPqyAyttO80uv1XNEjzzFRc1DmJ2VsEjyAxiNRVxBFQW5uLp9z4hyjtrjdbgQCAa5A0XgmDyUpLz6fj68/YsidjADGGFfMyKCjNY3WFPotytXm1UxKnSSVoSssIk6HQjROp5PXu+nRoweuv/56bNiwARs2bIDdbsd7772H9evXw+124+OPP8aECROwc+dOuFwuRKNRHsY537bQ32LbaFEXNyjCx5BV5fP5uCcHQFztKXEBEe9DCzMJxemJndZms/HzE2uuiZ4D0R1NXjXykJHilFjKhH6Th0UMDZLiQ0oCLbriebThJBYqFRUW+g4pQeRdEkNdIm6InoX6QmyrVCrlKf3i+fX9fa7vn9pMde3EYqpyuZyz7JLFP2TIEHz//fcoKChAaWkpjEYjzyhcvHgxVCoVKioqcP311+OHH37gm2eXLl1w/PhxeL1eHD58GADQv39/DBs2DN988w1uuOEGZGdn8/aT0nqtiDiHKAuJxg+FfI1GI0KhEC8BQZ5SUoxFL6tYm08ul/PMQqpdJ3qh6B0TV4+I+SJPNIA41nmioyAvIClowKmCtuJcJwUHOOWJpWxPonhgjMHtdnMjh5Q98rAQMSq1kYwm0QgRDSHR8KOQGj2naGBRPxCsgISKRXu9Xu6hqs/DHAgEOJaQFCcK39H9xTUCQFylgKRcHZJUhq6w0MQmdyvFqZ1OJ18YpFIpzGYzdu7ciW7duuGRRx5BRUUFbrnlFgwYMAAvvfQSJ2wjq0eMD/9cETdTWqgo3ksuZuCUskNtJDAsuayBU0oeLbCiZSqGjGixTUlJQSgUAmMMKpUKWq0WOp0OPp+Pe0dETw8pZBR6I14gwiyJljcArhBR+8i6FJUZen66Lj0/ES+KC6b4/CJeSnSZ07OS0N9+vz/uGiRUrZtCIWShA+AbY2IF+PMVsT8lklOcUwA4PxR9Ttwubrcbjz76KObMmYNgMMgteXoOkW6AvHGpqalQq9VYsGAB/vnPf/J3+fDDD6Nfv37w+XyoqqrifSJiX65mEccRjX2v14tgMMg3WbVajaqqqjgFmnCAQF1/0hzSaDQcF0PviZQhANyIIIwXUUTQPWleUYiKFIro/xjiae4B4N4g4BTonTxPVCSXnpHGPxVZjsViSEtL43OblCoKPXm9Xu4ZpVCqUqmE1+uF2+3mBh0piqRAkWEFnAqVU6iaaAzoc/I6kZcKAPfaUv+ICqQ4f2ndUKlU3LOmUqng8/l4vTPyPIntSeJjr15JKkNXWMRwhkRSx6pMWTZA3eK2Zs0a1NbW4vbbb0dZWRlWr14NlUqFgwcPYuvWrZg4cSIqKirirpuoBPxUG+oTwjDQokQKGykedA4pEqRYkEVH3prE7DaFQnFaVXVygYttobCVx+PhRIq06AKIs+bEelzUBroutZM2dXoOOi7ie2gzEFmDRY+NCHxOVHjomahNomeDGKpFQDopu3Se6OoXy5CImWN0T2p/fe8wMWx2NkkM7ZEyKZVKUVRUhPvuuw/Z2dm46aabUF5ejtTUVM5gvGnTJhw9ehSxWAwbN25Ejx49+CZOljptuDabDVqtFnfddRdat26NRx55BJ988gl69OgBoI6QMi0tjWfrif17tYs4ZgFwPitSdmP/IwukvwHwsHcsFoNareYeEuDUuxcBqKT4KxQKaLXa00KMFKYSPTxA3Vx0uVxxSjHNT/LoiOOTxjEdJ+8ReaYUCgX3QIlKtDieGWP8PZOCRoaNWq2GXq/noUCaq6QckWIkKiGi15eUGmqvRCLh3mYAfDwSuFr0LovgafouzdlAIBCHZSIMIc1ZMcP2WvJo/pIkqQxdYRGBtTS5yW0tk8mwatUqBAIBZGRkwGg0Iicnh1dnN5lM6N+/P8aOHYv09HSegg+cwsecy/0TU7NJxEVPzAYTsybEjLBE5etslj19JiqD4oYsWru0uNImQO09U7mJxM3np9ojtpvqQFH4QVTYEj04ieDoxOsnhvXOBHim74k4oPraJnoOEs853zCZmOFBYZhIJILa2lpOUllVVYXbbrsNzz77LMLhMA4ePIi0tDRMmjQJy5cvh1Qqxd69e9GlSxcA4B49wqhIpVKYTCY+nsaNG4cZM2age/funBZCVLDF571WhJQA0TtKc1X0NorhFQr/0DGaE2JWH23A5A2m90neIDIYCIND36P0daBOURKTDUTMmTjGaaMXDQvybIkAePqeOA7pmcUCxKKXijy5fr8/LjxNyggpRNQv5GmSSqW8vIcYjqfQtOj5pRAknUseWFKQxGcnRYdExF7ROTRe6f2InuWfY5AkpWHItbPaXMVCE4w2JMYYamtrsXv3bsydOxe///3vceutt0Imk3HrRK1WQ6vV4tixYygvL4fb7Y5zEQPn5qatb9KKXh4AcaEoMRuM2gycKv0gbmDnYiElbvbkOk8EFyfl0okITJfL5aitrUV6ejqeeuopXvTy3nvvxeeff85DmXK5HP369cOjjz6K1atXo3///tzKp42IALNUhJd4hp599lmUlpZi0qRJvPI6bWAi3o1CZteCJHogRcWWuHsoREObs1QqhV6v56EmEZQvKlTUX8FgkPcfKUXAKYOFvH70fcreSmwTzUPycJ7th0Qul8dxbYVCIa68UGFZUhKoDaJiSO0WFXJqM/EpkbeZPNYiZlHEHslkMtjtdh5mrE8xE8He9JzieYn9IR4Tw4Lie63vJylXjySVoSsspAiRl4MWjYyMDLRs2RIdO3bkLnKZTIZjx45h69atKCgoQElJCc+aIBe1yHNxLspIfTFu2hjFkIxMJotTuGKxGM80IjI+uh/F5+naYhjtbJK4gFxLnoGGKuKGSVZ2eno6HA4HHnvsMRQUFCAYDMJut2Ps2LFQKpXIyMhAZWUlTCYTnnnmGUyePBkdOnSA1WoFYwwmkwmRSITz32i1Ws4n9MILL2DixImwWq0YPXo0XnvtNY43ovAqjRMKI15rInpOxDkhlUp51lSioVEfZkYEOlMpCNFDpNfrufEihrdIEo2Nc/FiJooYdhOVKMoqTFRsSKGpra2FzWbjawk9Ez0DhdBIKaR7UFgOOAX6J5C+mDVHf9N5ic8nYv3OprScrQ/qU3qSStDVK8nd5gqLiNkQLUNKKc3MzMShQ4e49dS1a1d0794dPXv2RPv27ZGdnY3U1FSOPxAVj/PxrCSCiEXrkxZewgHRwkvWmbhIkVv/p+51NbmSr8VFLvF9i6HJCRMmYN68eUhJScGLL76It99+G4sXL0aHDh0wfPhwbN++HXfeeScef/xxpKSkQKFQwGAwQCKRYOnSpWjTpg2v3bR+/Xo0b94cU6dORXV1NXQ6HUpLS/Hmm28iPT0d69evjyssK2YnXcsiAqxFoVAtGUdi2JsyycRsTfFaoVCIV1QXcTaixwk4HfN2PnOR2gmAe2d8Ph98Ph/8fj9PV09JScGJEyfgcrnAGIPFYolLeacQWSgU4tgfsRAstU+tVnPlR/SmiZgkIvQTgc3UP2d6RnHdTPxJyi9Drn4ij6tcKFsCqJu0BPSLxeqKbw4bNoxbjCkpKVi6dCnat2+Po0ePIjs7G5WVlfB4PDAYDEhPT4fBYIhboH6OJIK5yf0cDAah0+niqjSTpyoWi3EeDlExEq9F1yYR7yF+dqb/r6Q0hDZcSklMAVar1fD5fFCpVNDpdNi4cSPf0CorK3HXXXfx80n5pc1JBKgTczJ5PR0OB2pqani4w+fz4dlnn8UzzzzDLX+73c7Zg8/VM3EtiLjZExElhXgojAPUKUFEGkhKJvHyEJ4oGAzypAdSsohOQkwGEOVMSkLiHP4pEUNlJE6nE0DduEpNTYVKpYpTer1eLy8M7ff7IZVKeZkOETdEKewSiYSHA0nhIUZtYmqnskTkHSKjjsaZuM4krkX19UF969HZ+ubn9ltSGoYklaErLIkuXBFkqNPp4rIqMjIy8NBDDyE7O5tjdoA6Pg+j0cgtQACnWUXnKvVNfFqYHQ4H5z6hxfXo0aNo0aJFXEkQsj7FzKmzSX2g4aRFdvkksf9VKhVcLhfMZjP3UMrlcmRmZgI4VUpDrIdHIS0qtSAyIgOAVqvlbNaip8NmsyE1NRWBQABWqzWOJVwE7l9Lkgi0pf4XPSJAnSJBxpFoNJEhQl5aca6QISSGzOkdipxbicrmmZSknyMEbCYPFAAYjUZ4vV5OtwDUMUwDdRlzlHFIxpeYiUlrmMvl4h5HABxLRWOF+ovO93q90Ol0cSE2kapAfA8/9Yxn+rw+hYr+P9drJ6VhyS/D9GrgQosIUGclEt27z+eLK3DZqVMnZGRk8OwKisGnpaXxxURcMM5FETkbZoh+KxQKeDwe7Ny5Ew6HA0DdgnPy5ElUVlbybA6Px8M3ucRMlOTC0LCFQmS0iZnNZng8Hq7oSCQS/u5TU1MRiURgNps5xwtlExFYljYgStGmzZnGMnkSLRYLXC4XJxokniORHPNakzNtnjT3w+EwHA4Hn4MUplYqlQgEAigtLeXGEBXLFZnh3W4358IRM7NED5T4+2xytvARtU00vERCQipjQSU4iLlap9NxDiONRsO9QgS4JiVOLpdjw4YNHBgdiUTw448/Yvfu3fD7/VCpVHA4HJzKgTzUR48e5Zgj0chMXBPFrK+f6oszfZ5c164dSXqGrrDQJBO9L5TGSVkXYvV6WigcDgdMJhN3BwcCAa50/JxN5EzucVKEqF3V1dXYt28f9Ho9PB4PSktLUVtbi5ycHBw6dAg5OTnYsWMHbrrpJg6mPhfrU2xDYpgsKZdeSHElDiUKidEmR2zgSqWSk1+SYuNyuRAIBJCeng6XywW9Xg+JpI7Mj9KYAXBFiWgLKHRG2Ws0jul8kdH7Wt1sRKMFiC9oWVpailAohHbt2vH+pDBYcXEx9uzZg1atWsWF1MlDJJPJeNkO4JSXRNz0Re/xTwGIf6r/ExmbadyQhycQCCAQCMBkMnEDrqqqinuFbDYbrFYrJ3Gk9gUCATDG8P333/Os2VgshqqqKoTDYWg0GhiNRhQXF6NHjx5xYGm/34+SkhI0atQorl0/99nE50r8/2weo2t53F7LkvQMXWEhBYY4dsxmM7cO3W43t+4oZk7WIoEPAfD4+fmko4tudtFdTwsl8ZV4PB6oVCrMnTsXu3fvxvHjxwEAx48fx6uvvooffvgBTqczDhBOi1t93qf6+uBM/yfl0gn1M4VrSRGRSCQ8rEFeISK2JIwQbUhE90AhEgLEAuA4ENFLSCVFxKQBGmtiu641pbi+5xG9KpRCvn37djidTn4+gaiDwSDcbjdkMhmvDC+WnBG9bj6fD8OGDUOTJk3w9NNPY+PGjXFGDt2zPi9RIjGjyP8kfj+RFJPeY2ZmJrRaLRYuXAiVSsUJU4PBICZOnIg2bdrgX//6Fz744ANec/DFF1/k3sTa2lpotVrs2rULer0eK1asgN1ux/r163m4b9q0adi/fz/Kysrg9/uh1+s5FUPz5s3xn//8h2ezSSR1ZLZE/UByruSI9a1PZ3qn19qY/SVJ0jPUAIQ8KImxf8Lm1Hc+CdXwqS8kdj4WSiK/htfrRXl5ObRaLYYPH45t27bxjBGj0YiRI0dCp9PBaDSiV69ecXWPzgQ+TErDkp8KAcjlco4JEpUmAsyKoHmSRGJMkdSPeIpo3Iq/67v/tSyErSOP7q5du1BWVoaRI0fyNUEmk2H//v345ptvcPToUTRt2hTPPPMMnE4nxowZgyVLlqBt27aorq7GDz/8gBdeeAELFy5Enz59sHDhQmzcuBFLly5Ft27dOKErKbCUkk7KGCk7RNSoUql4OyiDTSKRcI90dXU10tLSuBIci8XgcrkwatQozJo1C0OHDuXXcjgcmDx5MmbOnIlx48ZxUsjMzEz07NkToVAIKpUKaWlpqKmpQXl5OR588EGsW7cOtbW1kMvlyM7ORosWLWCz2dCpUydecd7v90OhUPB1qW3btpg7dy6GDBnCny9xPbxWw7BJOT9JeoausCSmNov/k6KT+COKCJpOlPPdTMT7pKSkIDU1FUDdAqrX6xGLxWA0GuF0OrFo0SL4/X6sXbsWwWAwDuuRpKW/eiRRIRLHgEQi4eHSRE8SEF/wtr7xCcR7ERKTBn7JyhAQn+SwYcMGdO7cGS6XCwA4T1Pbtm0xbtw4OJ1OPPDAA3jggQdwww03ICMjA1KpFIMGDcL999+PNm3acOW0uLgYkUgEvXr1whNPPAGLxQK/389rm1Eo0+128zpbIv6IMguBU0WRKexF7zMtLY1XsBfr/bVu3RoymQx79uzBkSNHoNPpsHz5ckycOBFZWVlgrI680+12c0C+VFpXpJq80bfccgvWrFkDxhj3RO7fvx+bN29GVlYWPv74Y1RWVsaFYAlrecstt+D999+P6+dkqnxSziZJZegKS+KC/1MT9lLwX4hYHdGVTtxGer2eE7g1bdqUE+xlZWWhY8eOuO2223DPPfegqqoKjDGeISJukklpuHI2RUisl0YbYKKSK4ZazuYJPFcv4S9p06IQFPVzIBDA9ddfz0vrKBQKVFVVAahTjDp27AipVIqNGzfCZDJxbCF520wmE5xOJwYPHoyNGzdizJgxWLRoES/wq1ar8dxzz0Eul+O2225DRUUFXn75ZTRq1Aiff/45jEYjZs6cCa/Xix07diAnJwePP/44VqxYgVAohI0bN/LSQKNHj0YwGMSUKVMgkUiwdetW7jnyeDwYP3485s+fj5YtW6KiooIXod63bx+cTidkMhkP9xPGkIg6TSYTLBYL+vfvj/T0dOTn56Ndu3Ywm81o27YtOnfujDFjxnAQud/v56VLdDodTCYTQqEQ90xSlq44Vq+V2ndJuTiSDJM1AEkML9QHdqxvw6rvuPjZxWiXWq1GRUUFioqKUFRUhEgkguzsbGzZsgVarRaHDx+G1WpFRUUFDh8+jLfeegsA4phwk3L1ihi+TQTcnilFnI6JvxPrtInXPhsG41oXhULBsTaEo6qqqkJ6ejr8fj/UajXS09MRCoXw7bffolmzZgiFQrDb7cjPz0d5eTkMBgNkMhlsNhuOHz+Ou+++G0ajEQUFBfj0008xZMgQ/PWvf8VLL72EL7/8Eunp6YhEInjrrbcwc+ZMTJo0CVOmTEFqaioOHjyIdu3aYdy4caipqcGsWbPQr18/nkn46quvYvPmzcjOzsaTTz6JL774As888wymTp0Ku90On8+HaDSK1NRU9OzZEwMHDsT48eNx+PBhDBw4EEVFRfD7/TCZTPD5fJDL5RwbqVaruZfI7XZjwYIFKCoqgslkgtFoxPbt23mNu+LiYkgkEmzatAkLFy6E1+tFRkZGXGJJbm5u3JhNxK4lJSmiJJWhBiKi4vNzOD8udFLXp2QlpuBmZWVxMjOr1QqZTIY+ffrg2LFjyM7Oxrhx4zBnzhysXLmSE0QC4O7rpDRsOVewcqKCI45ZUWgDEhWdc80U/CVuUmI/NmrUCBs3bkT79u25h0Wn08HtdsPv96NNmzacuiArKwsqlQobN27EwYMHkZeXh6ysLFRWVsJqtcLv92P06NEYMGAARowYgYKCAnTo0AFjx47FM888A7lcjhEjRvA+z8/P56zRgUAAHTt2RGFhIV5//XX85je/waFDh7Bq1SpkZmZCpVJh6NCh2LBhA88Sa9SoEVJSUuByuVBbWwulUokZM2bgu+++w6pVq/D2229j69at8Pv98Hg80Gg0nBiRwPSpqalcIerXrx+6du0Kk8mEqqoq9O7dm3t4Fi1ahJdeegnXX389qqqqkJGRwctwUPFfwhIRKWVin/8Sx1pSzixJZagBSEPjsBBDJLT4EHdJbW0tli5dirvuugsSiQRVVVUIhUJYvXo1mjVrxgn6KAMuKVeHnG2s1Ud9IGLciKOoPh6bM3mNxGv8kiXRYLjlllvw4YcfQiKRcMUiGo3CarVi8ODB2LRpE2bOnIlOnTrBbDajrKwMx48fR4sWLQAA5eXlaNWqFd59913IZDKMHDkSKSkp8Hg8aNmyJTZu3Ihx48bhzTff5PXM6B2Ul5fDaDSCsbriurm5uWjUqBG6dOmCRo0aobKyEgCwe/du9O/fH/PmzcPNN9/M6xQ2atSIA63VajXkcjn69++P6667DkuWLOGYJI1GwzMVi4uLYTabOZt0TU0NPvroIzz00EOQSCTYv38/ysvLoVAokJGRAblcDo/HA6fTiT179iAlJQVms5kz4UskEoRCIaxduxa33nprXF+L62xSGUpKoiSVoQYgiZOSskvOZbJezGytxNRbSo9PSUlBTk4OcnNzEQqF4PF4YDabkZeXB51Oh/nz52P48OGora3li2si/X9y4Wm4Up9nKNGrkwioFhUdOiZeL/HY2T47E/XCL2HDUiqVcQqRTCZDhw4dsH//frRs2ZJzCVH2llwux5/+9CccPXoUzz//PAYPHgyfz4ePPvoIPp8PbrcbRUVFaNq0KYLBIJo2bQqHw4Hp06cjIyMDgwYNwq5du3g6/r///W/s378fADBp0iS4XC6o1Wo88sgjGDRoENasWYOvvvoKkyZNgsFgwPfff49u3boBAF5++WWMGjUKf/jDGctECgAAIABJREFUH5CSkoImTZrAbrejY8eOOH78OI4cOYIPPvgAjz32GPLz8/HBBx/goYcegslkQnV1NYxGI9566y1UV1fj6aef5vdesmQJotEojEYjevfuDa1Wi8mTJ6NXr15o0qQJvF4vPvroI9xxxx0c0E218RhjcDgcKCsrw4QJE+KMM1LYk0p4UuoTSSAQuOAg/dSpUzFv3jzs2bOHL5Bn4rD4pQ1CYn6l56bJSfgASmmliXop6jFRdolY0BCoq4at0Wh4VWypVMpTbsVSCmJZBI/Hg8OHD0MqlaJFixZYs2YNZs2ahSVLlnBFKtFDcDb5pY2Hyy0iXxRZ5sQSTAy94ufnWkIlKXVysfqXQOkymQzBYBBLly7FHXfcAbVaDb/fj23btuHIkSPo3LkzunbtikgkgpKSEuh0OqxatQq/+93vAACLFi3CoEGD4jBIPyWJSRlnylwlOd85K4Lxaa1zu91ISUnhiRfExq9SqbgCo1QqsX//fu6tOnToEN544w3MmDEDaWlpcbhKu92OsrIyKBQKtG7dmhtkiezTiZjMC5HEd0okmbQXknFJ/HFEQ3A5pCHMf3oH1N90DyJ5re9dJBpCkyZNwpdffomCgoJLhitMKkOXUaiiNHlPaKLQIKBsB7Gm0MWeNHRPSlcloKbD4eD1f6iYJrWZOGQo44OOx2IxHDhwAKFQCC1btowjgkxUvJLSMIRKXVDpArG4qjhvkx6985Of27/AqUwqqjdGG5VKpeLlUOi6KSkp/D5iQWax7AZlc16uDffnSKInkdop9kliTToqx0GV7Y8fP46amhpcd911vOSH3++HUqmMKw1DStalHMPi9RljnOSRlK9wOAy/38/XVrEsypWQyz3/RSUfAC+sS4zjIinrmSg2gMujDCV3q0ssNOBIGxeLBXq9XsjlcoRCIUgkEk6jTxOKJvaFCA1uAikSsZlCoYBer+estSaTiStJpAjRxE1cwIjpOhwOo1WrVlCr1QgEAtzdLw7Wn7JMk5vtpRXaFGjTIQI8ek+i8SIqu+Imm5Qzy4X2L3lEiNuHmJppThHAGDhFYJkYRifLmriAKCWfstTOJmcDzxMW7EyfnYskKgviWiJ6a0SjUAzXR6NRrgACddQAaWlpyMzMhFKp5P0ubu5iP4vtry80ezHWHzIgSTmVy+VwOBzwer1ITU2FVqvlHi7R23451r4rPf9FQ5oiIZRpDCCuT4B4x8nl9lInlaFLLMTSSy+ZAMlarZYrR8TWLH6Hzr1Q7woNKFJgaLIGg0EOdLTb7bwGFQEZxSrPpMyR5UokazKZjBOzUTkGmmDU7iTL65UV2khoUSHuFa1WC4fDweuBAac2WTEbLPn+zi4X2r+k1JBRRNdLVALI+KDCyaISQSUqSKGiUMS5rh1n25Qv9fun64v3EdeOxPATY3WliKgv6lsjRYPsUrefFE5SVGnDN5lM3FMeiURQU1PDS4JQZYHLsdlf6flPoU6qVReNRrmHTyaTwefz8fdM+xSNx8sdrk8qQ5dYyFtCk4Q0c6PRyK0Jr9cLiaSufg65UgHEKVHnKzSgwuEwz7SgdlDMVqvVnjYIVSpVHGkZcMpKUKvV3INFITWyYqm9ovs7KVdOyOqjhYgI6hwOBywWS5x1SJvKmSy1pJwuF9q/AHhITLTWScQ6YolhL9q0qG5hYpjp5767c6U/qO87Z5L6PDCJsInE7MNEYH59Xg3aQAkXlaj81JfFKN6jvracj4iKGClobrcbSqUSSqUS1dXVyMzMhNlshsPh4O0TSxZdSrnS818s8wIALpcLZrMZoVAIVquVFxEWsaZA/Li/XJJUhi6xkBZMtZ1CoRBMJhPKy8vRuXNnlJaWcgvCbrfHWX7BYPCitUMikcQpZeS2BIAWLVqgvLycW59kWQKnBiNZDGQtkDJEGCcKqZGVSkpXMszS8IRCKWKogixssnST7+385ef0r/i5WOAYAF8LxEKpwCmAswhMpfuSIaXRaODz+c5LWRGPX2qpLzNR7IfEPhD/pnWG+hmID8uf7ZnOR/GrT8Q+l0ql0Ov1vCxRKBRCWloaqqurkZGRAcYY/zwlJYVDFC63XO75bzAYeHkZemetWrVCVVUVAoEA3+c0Gg1X+K9Exl9SGbrEQvF/4BSAOhwOo3Hjxjhw4MBpWWSkcJwJSHYhEolE+PXJa2M2m1FaWopIJHJGskQR7U+YBolEwl2wZOWQZUTXSWYmNSyhTcfhcKBDhw44fvz4aZ8l6RDOX86nf8W5A+A0708iEJqUhPrejQg8puteCjmfhJgzeYjIs5OITaS1Q9yUaS3xer3QaDR8TaK+SwyrXW5qhnA4zBNLRE+WTCaDUqmEXq+Hw+Hgddyo9uTlkisx/wnHRWEyoG5s2mw2tGzZkpeTIZxbYnsupySVoUsstCBRGEmr1SIUCuHYsWPcGiQLgaorE3DwYmnoBN4jbILo/XG73dzb43A4oNPp+GSlMJ2Y/k8VzEXApxhSo1AcYYx+CkCdDMNceqF0bbJGTSYTKisrEQgEOHaBvIKEPSHwftJD9NNyIf1LXlWy1oG6DYRoL+hzcUMhry6FtsUMMjF9mhIxLkTOBrC+WN8X075pLSIlUAz90bVoDRW5megzsbRJ4vPX1xcXuv7Q2krvEkAcXIDKjFAWlUKh4EVxRUjEpZQrOf8JksEYQygU4mM8KyuLe4RERwB5hK6EEX1ZlCEaGFKpNC7jiAawyDEgAuJESyGRr0e0mBIBiYn/1xeTFN2EIjFXfe04F+tMXNDEWDbdU7TSaBLTMbo3tVMEIF/MQSEOfJqEIoCRMsoopCZKosVK7aNwmNi39N0kALfhiEqligvByGQyXrqAjqlUKkgkp8qxXKlF6WqU8+1fcY6IoFq1Ws3XL8pEFYkDxTWGLGvy1NJ3RO+KuM6JUt+xxDR3aht9Jgqdl7iGiv8nYkESQyBiejetg4leLboW9ae4HpF3SEwPB3Bayr7YzsS94kz9IX5OBi0Q7z2nBBIRMhAMBqHVaqHX608DBIvZVJeLfuRKz3/a0+g9kmJE+/CVCIslymVZ6RJBcvSbBiRlCQCnUsHJ5UgkVTSAaROngSxKMBiEz+dDKBTi1xMXkJqaGn5MnKAymQwejydu0JNiQ3+Hw2F+72g0yrPCgFMZBVQPh875uYrA5RgUYpz4Ygx0pVIJuVxer+v+Sg/upJwSeu+JKbN0rKEsSFernG//Jh5PPJdC0iRiQoQoVI8rEonAbrcDAPx+P/8dDAb5xkuFUUlorayurgYAXn4HOEWjEQgE4Pf7eZtEr4vdbufrZTAYhNvt5iEiqbSOS0ZcKyUSCXw+Hy/vQV4IOpfuR+ssANTW1nLvi8vl4vuG1+vl16As11gsBqfTGafwVFRUxPUBebDFNd/v9/N9JhqNwm63x2E3SQGjz+kdUP+RUieXy+MyARuCNIT5L96D9p+GtO5cdrNPBMwB4Cnc5EajkBGRMREPgaggiRPLbrfzCSGTyeKK/5GV4HA4EA6HkZqayo85nU7U1NSAMYbq6mrodDqu/ADgLkTG6sgJycqgzC9y4TLG4HQ6eRtJ0/057kUxi+JiS32W3MVUhsRBnZSGLeIYIys7cWESJRnC/Hlyof2buClJJBLuISGDKxwO82rvNpuNKycKhYLXA7NarXA6ndBqtZzgjrJWAfDzKBTu9XrhcDiQlpbG11O9Xo9wOIyKigreTlqnaaP3eDy8bAa1MSUlhX/X4XDwkHkwGOQ/gUAAGo0GGRkZsNvt3Dvx8ssvQ6/Xw+PxICUlBW63G1VVVYhEIrBYLNizZw+AU55nm83GFT7ykIXDYbjdbhiNRkgkEg4DyMrKQm1tLcrLy/nzkAJEBV5JUdq4cSOvmUaYn/nz56O0tBQulwuMMR76EhUuwmQ2VGkI8/9i7z8XUy6Lj07sZFIwxHAUhVnIfaZSqWAwGLiVQOEjkYmV4rRms5lPSjFObrfb4XA40KRJExgMBh7qikajKC8vR+PGjQHUgfHS0tIAACdOnEBubi63UsLhMAc/UyVlhUIBv9+PUCgErVaLqqoqpKen83bTc4jWzvn21cUAkV0uJeV8QJVJufwihqaTcvHlUvSvGKZXKBRQKBRwu92wWCxwOBw8rOT3++FyuZCVlQWtVgun08lrm/n9fuh0Ovh8PqhUKrhcLuj1eoRCIeh0Ou6lMZvNCIfDcDqdMBqNyMrK4s9FWVJarZa3o6ysDNu3b+f3JbHZbDh8+DAefvhhmEwmKJVKeDwe6PV6zJgxA127dkXnzp1hNptRXV0Ns9mM4uJiBINB6HQ61NbWwmg0csJCAHjvvfcwZswYNG7cGNu3b0deXh5mz56NsWPHQq/Xo7i4GH369OHPHAqFeBQgEAhg69atSE1N5QqbXq/nYGyPx8PXbLVajS1btqBly5a8WsCRI0fQsWNHaDQaHDhwABqNBk2aNAFwCuspArgbKjygIcz/huQNEuWyAajFuKkIDqYYJRGOffLJJ+jUqRNuvPFGrn3TZ8FgEO+88w40Gg33GJ04cQI5OTkAgKNHj6K8vBxTp05FLBbDjBkzkJubi9zc3DgPkFwux9q1azFy5Ej07dsX0WgUDocjTkEyGAwcVCaXy2E2m+NixlqtFowxWCwW1NTUwGKxQCqVxp1zLnIllYiLMSHOhCFISsOWRDxAfYp38l2ev1ys/k3MstmzZw/mzp2LKVOm4LnnnkPv3r3Ru3dvRKNR6HQ6rvBoNBpeAoIMNo/HA51OB5fLBYPBwD0ijNUVNx01ahS2b9+OWbNmISMjA3379gVQF1YzmUxgjOG9997DHXfcgSZNmoAxhrS0NHTq1ImXV6AQVV5eHvLy8mAymXh7qObhfffdh/feew9t2rThiolcLseRI0egUqkQDAY53YhCoYDNZsPKlSuRn5+PXbt2Yc+ePWjdujVef/11DBs2DHPnzkWfPn04SJn2im3btsHhcPBnPHHiBGw2GyoqKpCTkwO73Y6FCxdi2rRpfF+IxWIoLCyExWKB1+vFp59+ilAoBL/fjyVLlnAFbejQoTxKIXo5rkQW1PnIlZ7/5OBoSHLZlCFRGyUFIxQK4cSJE/D5fNwD06ZNGwSDQVRXV8Nms0GpVMJms6FVq1Z8wg0bNoyHvzZt2oRRo0bB6/WitrYWy5cvh9FoRGlpKdq3b497772XI/hTUlJgs9mQlpaGiooKdO7cOS4+PHHiRHz44YcIBAL4+uuvMXjwYLhcLiiVSmg0Gjz33HOYNm0aXnzxRWzZsgVvv/02srKyYDQaEQwGoVQqkZKSwr1T52IdiHiq+j67VHKxrIOrYeIn5dRidzaulatlIW+Icqn6l9YQ4tM5fvw49Ho9KisrUVVVhX/961/o3r07L7lAikckEkF1dTUsFgvS09O54RkMBmEwGODxeDieUiqVYvr06Rg7dizmzZuH3bt3o7q6mmc/mUwmngGbm5uLJk2a8PuoVCq0aNECkUgEtbW1SE9PR2pqKuRyOVq0aMGfmZQG4tyZMGECotEovF4vdDodysvLkZaWxr1chw4dQk5ODmQyGcxmM6xWK5o3bw6bzYbS0lIAwMMPPwyLxYLDhw9DqVQiPz8/DjydnZ2NTp06cZgDZb22bt0aSqUSzZs3R1ZWFk8cKS4uRkFBAUpKSrB161YsW7aMK0oPP/wwxo4di+zsbDgcDh4yTEyuodAZKVYNRRrC/E9MmrqU8JDzkUuuDCU+MMVXSQkpLCxEOByGwWDgL8Xv92P79u0Ih8M4efIk2rRpw+u+eDwe2O12/v2DBw/ixIkTUKvV8Hq9qKioAFDnulyzZk0ci7PD4UBubi5qampw5MgRHtras2cPpk6div/7v//DpEmTMGnSJHz22WcYOHAgb9emTZvw+uuv47nnnsOECROwatUqvPjii3jxxRd5ujk9Iyl65+oqPZtCdLEkudH9ciUZwry0cqn7l9LqpVIptm/fjmAwiIyMDGRkZOCtt96CTCZDbW0tLBYLtFotPB5PXIgLqGP+JW9LLFZXqJNAxA6HA5s3b8bw4cNhtVrRv39/eL1eaLVaAHWecrVajYKCAgwcOBButxsajYYnqhCOyGq1QiqVwuv1cgXh4MGDaNeuHeRyOQKBAJYuXYpmzZph8eLFmD59Or788kt4PB40atQIsVgMb775JrRaLZYsWYInn3wS3bp1g9/vR35+Pv79739DpVKhXbt2KCkpQVVVFaxWK4xGI9auXYvevXvzJBq1Wo02bdqgurqag7kJ6mC1WrFkyRLcd999yMzM5B6zrKws5OfnQ6/X83Dg+++/D41Gg0AggHXr1qG8vBwOhwOtWrXCnXfeCYPBwLFGYqV64FR23JWWhjb/G0Ib6pPLpgwB8Z1Af1Pcun379jAajSgrK0Nubi6fiF9//TXy8/PBGOPZAKTI6HQ6Hpum6sBZWVkcNNelSxeMGTMGwWAQoVCIx4j/+9//YsqUKdDpdAgEAigoKMA999yD22+/HQqFAkajET/++CMOHjyINm3aQKFQ4NChQ3jqqad4nLhnz57YtGkTtmzZgoEDB8Jut8NsNvPnTUxN/7l9danlYt9HpEFISsMV0RpsaJbZtSCXon/FkMYf/vAH/OY3v8HQoUPRr18/jB8/HuFwGEajEdFoFMePH0ezZs2g1WoxfPhwTJs2DampqVCpVFi8eDGGDBkCiUSCDz/8EIMHD4ZGo4HZbMb777+P/v3747777sP999+Pzp07w+VyQSaTQavVIhKJ4MiRIwiHw7BarQiHw1i3bh0OHDjAcZuLFi1Cr169oFarkZubC4/HA5vNhurqanTr1g1KpRJ//OMfsXPnTjRq1AgSiQSjRo3iUYEFCxZg/PjxkMlkGD16NN8DyLNEEISysjKu4Bw/fhw5OTkwGAwIBAIcLE51r9asWYOqqipkZ2ejUaNGqKiowIYNG/Dtt99i8ODBnPuNFD61Wo1QKITDhw9j1KhR6NmzJ2QyGf70pz8hEAjg/fffx5gxY5CXlwegLq2ecEmMMU5z0NA8QyQNZf43xHXnkitDia44+pv+93g8PINLq9Xi4MGDyM3N5aGmZcuWoXv37sjKyuLA5G7dukGr1aKsrAwtW7bEr371K2g0Guzbtw+lpaXQarVwu92QyWTYt28f1q9fD8YYrFYrZwDdu3cvOnfuDIPBgA8++AALFy7kqZU+nw+PPvooVq9ejaZNmyIYDKKmpgbp6emorq7mBIMjRozAe++9hz59+kCv1wOIT6881/T6ywFmO1umQCLnhujO/KkBK04o8ZqJHCdiKY/E6xJZHPGTUIhRPE/sy/q4UUSweuL1E7MXxaKK9Nz0vujcs2XIJT5bYvvOh1bhUor4bsT5WN/cbGgL1NUgl7p/GWN8zDdq1AgLFy7Epk2bMGLECBQVFWH69Ol8E6YEEJvNhoyMDLz22ms80+qOO+5AKBTCwYMH8Y9//AN33303FAoFHA4HunfvjrKyMnz44YcYOHAgXnvtNYwaNQpSqRS1tbVwuVz41a9+BYvFwufJbbfdhltvvRWMMZSXl6OsrAxPPfUUXw8o1Z3mPXmicnJy+DwnfCUlxlAmGxUSNZlM8Pv90Ov1vLZWSUkJrFYrvF4vMjMzUVNTwwHdpDBRiG/EiBE4ePAgHA4H2rdvD51Oh9dffx1DhgyB0WjkdAFqtRonT57E999/j2+++Qa33norQqEQ5s+fD6PRCJ/PB5PJhJ07d/J9ZeDAgbxAtUQi4euKyPEk8s5dKYPxSs5/cS9J3A8Sz7nScslz22izETs+JSUFEskpYsFmzZph9uzZCIfDSE9Px86dO+FwOFBQUIAhQ4Zwy4Hq7ezYsQPLli3DiRMnUFRUhKVLl2Lx4sWora2FzWbjnS2TyZCZmYkHH3wQ99xzD+6++2785S9/wdixY9GtWzfIZDLYbDZs374dKSkpMBgMPAOjS5cueOKJJxAMBrF8+XIMGjQIQF1aKoG3U1NT8cknn/BUVZfLxYmlGtqGeKmEFj0a0LSoSaVSuN1u/i5EbqdAIMDpEU6ePBl3PimjxK/idDoRDAY5zxOVAyGlU0ytpU2DfmiSkyJGzKp+vz+O7EvkRKH6PNRmUtS9Xi/nFaEMHvI4UpoqZduISlFSknIhQuF22jw8Hg8sFgt+/etfo7CwEHv37sWBAwfg8/n4GF+7di0eeOABPlcoQUUul2PevHlo37499/jYbDaOmTEYDHj88ccxb948/OY3v+FzS6fToaCgAK1bt+ZznDb6YDAIp9OJJUuW4PHHH0ckEoHH4+HhLyKMpNpUlK1F86eyspJ/x+/3c9C31+vlYT29Xs8LntIcVKvVPKpgNBpRVVUVh9kUGawbN24MqVSKkydPYtmyZWjevDk6duzIPTkibQEADBgwAKFQCNnZ2ejbty+kUil69OiBdu3aoU2bNujevTt69erFKVxEg000ppJydclleWOiZhyLxeD3+xEOhzk/RjQa5amVaWlp2LNnD1JTU7F9+3Y+6Ij4ymq14sYbb0THjh2h0+mQm5uLW2+9FR06dABjjHND1NTUIBQKYeHChfj444/x+eefY86cOZg9ezbeffddTJ8+HU8//TQnJKNJYTKZYLfbkZWVhenTp2Px4sVwuVzIyMjgQGrimqAsNCKNNBgMfNFqiC7SSyWk3AKnyMwikQj0ej2cTidXPkQSS8JVZWRkAAAPY7pcLuh0OqhUKp5eq1AoOA+Iw+HgVatFokwaY8ROS/F7USkVSxaQJ4qUHI1GA+AU7xUpXOTupnRiALBYLJxmn9jUlUolVCrVaXxTSUnKhQiF28lw/PrrrzF9+nT4fD5YrVYwVsd5o9FoIJfL8cknn2D16tWYNWsWMjMzOZg6FArh7rvvRlZWFg4dOgQA3DgAgPvvvx8rV67k2WBjxoyBz+fj55SUlECn0/FCzHK5nMMWDhz4f/a+PDzK6vr/M/u+ZTLJZCMLJoQlrAEjVfYgIJtQoQWr9Kdt7WKtluJWBeFp624f+0XlsVakKsoimwuya1kDAi5A2AJJyDpJJrPv8/7+SM/lzjQJQUWJzHmeeTKZeed973vfe88995zP+ZyTKCwshNvtZvNh0KBBeP/995ne1uv1sNlsUCgUqK2tZTqirKyMpdbT+kB8RdRGACyjeNSoUaivr8fQoUMxfPhwfPrpp8jJycH8+fOxbt06NDQ0QCqVstCew+GAUqlEXl4eysvL8fnnn6NXr17o2bNnjAcaAHr06IFp06ZBJpOxkh8pKSlwOBwIBoNITk6GTqdDamoqkpKSYspJ0Kaf3wAl6Cu6l1xxY4hnbQbAdgqRSAR6vR6nT59GVlYWUlNT0dDQgIyMDPTr14+RXRkMBrZjdzgcqK+vRzAYRF5eHqxWK+RyObRaLTIzM9GvXz9otVqo1Wrs3r0bP/nJT/CLX/wCt956KwwGA2666SYUFBTg5z//OR555BE89thjyMzMxNixY3HixAmmcNLS0mCz2TB69GjMnz8fgUAAJpOJLbSNjY2QyWSoqKjAI488wvgpAoEA2zFRBtsPXXijj4wHMl5bW1tZKipxMInFYni9Xrjdbla0lpQSufNJiRCdAV2npqaGuempJhrthgOBAOOb4kk5iXuKV1y0wNTX17NUZLqG2+0GAOb2Js9WU1MT2zk6nU6GSwPaUo8p3Evu/6uRVCwh3U+CwSAAsBByXl4eevXqBY1Gg5ycHMycORMFBQWIRqOw2WxIT0/Hk08+iWXLlsFoNGLTpk2MGLFv374YNWoU1q5di3fffRdlZWXQ6/XMuKCNwN13343S0lKYzWZIpVI0NTUhPT2dGVxUcJo4d44ePQqVSoWqqiq89dZb+OSTT1BVVYUzZ87gww8/ZPMmKSmJbTQ/++wzbNu2DVOnTkVqaiozWvhqA+QpbmhoQE1NDXQ6HXbu3AmDwYDa2lo4nU5UV1fDbrfj5MmTEASBVRkgwDZl+h48eBDV1dUQBAFut5vN52AwCI/HA6fTye7L7/fHcMzl5ubi7NmzsNvtsNlsMWF/nrAwfs4nNkPdS644ZojHdhBWiGecNhgMSE9Px5AhQ1gdl8GDB6OsrAwjRoxAMBiEy+WC2WxGc3MzevbsCYvFwtyagtBWD8bhcMDr9aKhoQHBYBBWq5VxRaxduxY333wzy8BYsWIFJkyYgB49eiASiWDSpElwuVws/V4ikeDcuXNYunQp7rvvPsyaNQvvvPMOfv3rX8Pv92PdunWwWCw4fPgw+vfvz3YzCoUiBs9ypapGX03CY4skEgmcTidUKhXLaiGh9xqNJgZcToaLw+FAUlISnE4nKygok8lYSNLr9SIjIwM+nw8qlYr9JSWkUqnYb3jcFuGBSDEFAgH2O6vVimAwCJVKhdbWVmg0Gmi1WpYa29raCrFYDLVajeTkZABtZHJms5ndk1wuh0qlYs+a9wxeC2HShFxZoblC47ikpATARa8DZc/6/X5YLBaMHTuWbUIWLFgAl8sFhUIBj8eDBQsW4IknnoAgCHjwwQfZ3LNarfjlL38Jv9/PymDwBIImkwkzZsxg5IVyuZyVPaqsrGSbDeJb6927NxQKBdRqNRobGyESiWCz2ZCSkgKTyYTPPvsMc+fOxcSJE1k4mxijRaI21midTseqAmi1WkSjUeY5fuCBBxgxY25uLiZPngyv14u8vDwkJSWxkGB1dTVOnz4Nu92O0aNHY8KECQCAjz76CKtXr4bZbIZKpcKkSZPQs2dPhEIh7NmzBy0tLbBarcy7279/f+zZswdnz56Fw+FgGzgSvsDs94kNSsg3E5Hf7//Gvrwnn3wSa9aswRdffBEDluJ5hcgd63K5oNVqEQgEcPr0abS2tjJiLKKZVygU2L17N3r16gWdTofTp0/jtttuw9atWzFnzhy28JSXl2PXrl0oLS3Fvn37GItqSUkJ+vXrB7lcjmnTpmHkyJHYt28fRo8ejcyl2U3dAAAgAElEQVTMTEQiEZw8eRJ33XUXIyO755578Kc//QklJSWw2+2QyWTQarVwu90QiUTQaDRMEYjFYrz//vtYvXo1/vnPf8bUwzGZTEyZxIPU4tMueX4H9kC+owlE1yQMDc+YfTkAagAsxVahUCAajTJMAZFQUlYIXZeA6nK5nIUoiTZBq9WiqakJCoUCOp0upughhdBISVMoi8CTNM4IRMnX3wmHw/B4PFAoFFAoFHC5XCwLh697R22ORCLMOKfQHIX3xGIx6uvroVAoYDKZmDFM4TLKfvmuijB2Ra628fdDkyvZv/G4FNp0aLVaZqAolUpWwkihULDsViJc5OcyTwzb3NwckzEWiUSgUqli8H2UucvrBl7H0bwiby0R5ZKuJOGLm9Jmht4rFAqUlZWhpKQkZs5TG44dOwatVotevXqx9hM+auzYscyQIv4jn8+Hzz//nLFGE7YvGAwyhuqWlhYcPnwYw4cPZxxEDocDZ8+exbBhw+D3+6HVaiESieB0OmGz2fDll19i7NixTDfxWCNal2jTT1EC8nqTjv0+5Pua//FrSXx1B+q7S1138eLFWLVqFQ4fPnzFwo9XXFvHP3yqjAu0eQmKiorg8XhYkUGqlZOTkwOLxQK3242ePXsiMzMT06ZNg0KhgNfrhdPpRGFhIfR6PdLT06HT6dDU1ISePXsyCz0QCGDRokXo27cv/vznP7MJSGEPiodbLBYsWrQIy5YtQ3FxMatx5vV6WZycgMEikQjl5eXYsmULHn74YeaOFYlEMYbQ1bYYXimh0BYApgDIGCAPERktZKBQyMztdkOtVjNeEvII6XQ6yOVy+Hw+CIIQk2Lb3NyM5ORkBngmKnwe/0CKnhQxGVkEzqRzSiQShhkiEDwB/Ol61dXVSE9Ph0QiYSUKfD4frFYrAODChQtISUkBELto8RW8E5KQryt8RXegbSxTiQpaVMibSgY9eWUcDgdSUlIQCATgdDphNpvZPKSxbDabGW6SFidavClsRtXNaT4SZs9utzMPDulW8ppQ8gHpa7Vaze6B5hu1ge5vyJAhMZxK5OGRyWTo27cvZDIZO5fH44HH40FpaSnrF9ro0AZryJAh8Pv9rHwT3RstzAqFAqNHj0YkEoHX64VOp2NeXkqsIO+vXq+HSqWC1WqNKQvFh8b4+Z7YVHQ/ueKamnA2VH2eSlz4fD7k5eUBaMsMMBqNMJlMsFgsyM7ORlZWFgwGAxQKBXr16gXgYt0cCnEAgMViQSgUQlJSEjIyMlgILhAIQK1WY+jQoTAYDGhpaYFKpWJZFykpKUhPT2fx4qKiIrz44otobm5mRItqtRpNTU3MI0Dg6cLCQrz44osoLCxENBpl4F7COQHfDZHi1SD8Yk9ud4lEghUrViA1NRUikQh6vR69e/fG7Nmz8eGHHwIA3n//fVitVuYBMplMeOCBBwC0GRKPP/44kpKSsHDhQoRCIbS0tECn08FgMGD9+vXIzs7G7Nmz2e7LbreznS21hQCZWq2WKS+r1QqxWIyUlBQsXboUWq0WKSkpLNw2dOhQrF27FhKJBDt27MCgQYNgMBjwySefwGAwMEby5uZm3HjjjRg4cCBWr17NwmXkJQMSCjEh31wI7E+YRKPRCLFYDI1Gw7wNRqOR1dhSKBTMMKAsK7FYzDaW/HlpnIbDYbb5ow1FMBhkmD7KrCSgNrFhkyEDXMToAGChZbVaHbPxIKF2GAwGtgmmDE5aHwioTanpBF9QKpWw2WxQq9VISUlhtSbVajULkRNcgUJrlElGwGgqGEvnJHA26QyNRoNQKMQwTOQ1on4Xi8Us045P2CB9Q16qaymJ5ocg38m2leKp5DWgWl/AxWJ6VHWZBhIN0qSkJAAX06MJAEvZSfw1iPMBADPAaFDS9WiHQjsfjUbDdloikYhR1wNg1ZIJsEtKgxQFAaZpcvFYmGsJL0LZUzKZDB6PBxKJBHPnzsWSJUvw3nvvwe1248iRI8y7d+HCBZSWlmLNmjWYMmUKBEHA+fPnUVNTg127diESieDRRx/Fiy++iBdffBGNjY1sHEQiEbz88su4/vrrsX79ekSjUVZxm8fpxHMfkffo5MmTKCgowOuvv47f/va3OHToEObMmcMU2dy5czF37lysW7cOo0ePRmVlJTweD2praxntgkQiwWeffYY9e/Zg7dq1mD17NlsIyCsJxOKHqJ/oLy0wCUlIV4XAy/SedCSFuYC2cS+Xy5khk5yczMY+1d/iQ20AWCiIzkFeVrVazSrOkw4kPB0ZB+Q1l0gkLERMx9G56EXhNUqJpzCUTqdjv6c5TN4pCrvzhllSUhKbP7SxJR3EF8qWyWQIBoOIRCIsa5XWByqsSqEu8gJRNiyl/1MYnIxH2nDpdDrmhaLMOAqP8WtVQrqPfKdxnPZ2ysQFEX8cH5/mJd7bcimjo71dOo/8p2vEf8/HfTu7Phl3lCXHH3cteAZIUZASJIVKmCvCDej1ejz33HOoqqrCm2++iUcffZRhx8hNTcYBGZUejwdPPPEEdu7ciYkTJ0Kv1+PYsWPo06cPTp48CaBN2RIjLi0C8UYpLSAU0z916hQGDBiAcDgMr9eLrKwsNDQ0wGg0Mu/Uyy+/jFtvvRWCIGDJkiWYM2cOy0gLh8PYsGEDfvrTnwK4uCsOBAIsddhsNrNdNoVMyWDmDaaEJKQr0p6OpIxH/jsaW7xOi9eBEokECoWC6SueFqM9/UbziXQhn5AQjwviz0Xfx+tXalNXsCrxTP7xx13K4Ij/vUwmi5l/dC+8MUhYJj7kxbeXvx+6v4R0f/lOTFd+csYz+3Y2kNr7jj9XVwZhR8d11B7++/YmWnvXjzeErqUdPxmjZFwSbb4gCGhoaIjxCkajUUyZMgWHDx8GAFRVVWH79u1Qq9V49tln8cc//hETJkxAfX09XC4XsrKy0LNnT7z77rssXX/btm2YN28ekpKS4HK5IJfLGau4z+djqfmEp/D5fDHGGuERWltbIZVK0dzcDIVCgdTUVCgUCjQ2NmLkyJHYunUrPB4PbDYb0tLS8PTTT+PTTz9FOBzGwYMHMX36dIbVANp217RDTE9PZ7tGcteTR5P6i3aZCUlIV4TfwPE6qz3d1RUdS+Gd9q7Tnn7jN538+eN1ZHvGytfRr/x9Xo6+70h4wyu+TeT14dmy2zMK4/u+vfula10LEIkfmnxnfrxLDWYaQJczkC53wH2dQdqVdl3LA58Mv1AoFMMzpFQqYbVa4fP54PF4mIucDJTGxkYMHjwYI0eOxOrVq1FWVoY+ffogHA7DarVCp9OhoqICo0ePRu/evXH48GHU1NSgqKgITU1NLBzHE2XyQG4CX5Lrnc/sIKVH+ILa2lqEw2E4nU6kpKTA4/HAbDYjEAjAarWipaUFo0ePZkV59+zZg9LSUiiVStjtdlRXVwNADIi1sbGRgbLJUI5npL6WQqkJubLSkY6iz3jvBn/MpXRiZ8d29F28R6qr1+qKxOvjjl4d/aaj9tBfPrTdlbbSce1d/1peF7qjXDVBzcvZAXzdSdXZuTuaTJdqV0fpideS65Ri9BKJhNHrR6NRnDlzBnq9Hmq1mgEhN2/ejPHjx8NsNsNut8NgMGDKlCno168ftm7dGhNyKigogEwmw8CBA7FixQrs3bsX+fn5yMrKgtfrZSyxQBu43ul0Mm8L774mr5RMJoPb7WYYL4lEguzsbAaAJBbqr776CklJSYzLRK/Xo7i4GHl5efjwww9Zwd9oNIrU1FRkZWUxbxSdKyUlhXmKyAiK31FeS2MkId++dKSneOE/u9T37UlXx2hH576ca13OdS71iv9Nex4q/lieyR64GG7saK3hjcz4F+/RSkj3kavGGLoc+Tbcpp2ds6vnbQ9vROei73/owofHgDaWWaJHyM3NZcSYVVVVWLRoETZv3owJEybA6XTC5/PB6XRCJBLhgQcewL333ov33nuPpf7a7XYEAgFMnDgRDQ0NqK+vR35+PiorKxmwUa1W4/z581i/fj327dsXUxiRr8vEs1bn5eUxo8vtdsPj8TAW6oceegiPPfYYXnnlFYjFYphMJpjNZjQ1NWHKlCm45ZZbMHr0aAYuPX36NARBgM1mg0QiwUsvvYSlS5cCAMMw8aBXkgSAOiFdkW/qjW7vuK+rN6/EAn85nqmve/7LObarBlxXNsgJ6V7ynWWTXcrC7urnnZ37Uu7SbyKXOve1ugugfqCFXi6Xw+/3Y+3atbj77rvx4x//GBKJBKWlpTh+/Dh2796NvLw81NXVYeLEifj444/xs5/9DL1798bChQsxc+ZMiEQiLF26FD//+c+Z52bKlCmYM2cODhw4gOnTp2PVqlW444470NjYiJycHGzduhXTpk1j5JeCILA20S7P4XAgOTkZFRUVGDVqFFauXIkf/ehHWL9+PbRaLTQaDaqqqvDKK69gzJgxqK+vR1JSEm677TZs2bIFkydPxl/+8hdkZ2fjnnvuwdq1a3H//ffj448/Ztihbdu24cCBAyxTR61WMxwTlesggy2RbZKQS0lHeoUW4s50Z2fhscuRjkJrneFlOtOX8e3raiTg69xH/HXjq6Xznn2+P79pX33b609Crrx8JwzU8e7cjiQ+5vxty5U4f7xS6ExJ8JPt+2YApmt+GwzUPMuqRCJBc3MzK7ZKKaeU7UWpvR6PhzHBEvOrxWJhxXupLVTYlegUvF4vFApFTJYI0R489dRTeOihhxhYmn5DLL1EpkbEdSKRiPFKEZiU6BgotOZyuZgXikp2SCQSRshJaf9yuRy1tbU4ceIE5HI5brjhBni9Xuj1esaMzTOxf9dytY2/H5pcLf17Ja7Vmd7sqo74utf9pufmzxF/H/z/pG/i/37TNiYYqLsPA/VVtTW90nHWK3H+S8XJLyV8nRt+opARQSEWvgApCR1Px9DAiudgupIiCEIMtw/xgJDBQJl2RPFPhrJOp4MgtJFjikQimM1mlqZPIS1iyyU2Z5FIxIwRusdwOAyXy4U9e/bgscceY9eja1HbiIyTzkmVvM1mc8w1eT4RANDpdHC73fD5fDAajczAowr1FouFlQ9IT0+HRqNBr169WOVsEmLvjd+pJuSHLbQIUJ0r4H/nK+He+Pf0Hf2lscLPcf4aABiXT/z39J7OHe8d4T/jvSe0iSG9yesfAg7TvdH5+TFNx9D38UWd44UHL/Ns7vx903fUlksZF3x/xN8H/z/PIg1cxBny1+b7hv7Gb4QTc7r7ylVlDF2LwjO+SiQStLa2wu/3M9xLMBjEqVOnmIeEyMp27NjBJixlQslkMlap/fvIVOLBg0Sjfynh630R+Rn9lqrGx6cU8/9LpVIYDAYMGzYMAGKyxnhFxf+ODCZqH33Gn5OA0GTIUdkPoC0USL8ViUSM+RcA+vfvz8pz0DOgDDaen4V+m5AfttAzps0NcHFB9/l8jLSQDBWeKkIQBFZrj7BnVJKCSsnQNdxud8ymgUhAgYuGB5W4EYvFcLlcbMNBYVuqycczVZMOcjqdjIoCAGNgpnYRNpCuR2UwRCIRKioqUF1djWg0itOnT+P8+fNsLlGVeeojKuNB5TgOHDgAoE1POp1OfPzxx2yOejyeGOJH2nC0trZi7969qKqqYvdChgzpRzLSiDw3EonA6XSy63s8HkQiEZw+fRp+vx92ux3BYDCGeZooRHj8H+91ShhG3Ut++MWzuoHwzMlGo5Gxu3o8Hmg0GmzcuBETJ05ESkoKLBYLIpEI9u3bh8GDB7NaOgqFAq2trdDpdAAuKsDvM307fvFvTzrK8uhIOvqOKPTJsAJiawV15dwdHcP3IXm26D2/wEUiEZaRRgYZ3SPfjisZWkjI1SU0Dnh2ZioVRGFiIuQE2ohGiaLhzJkzyMnJYXW1RKK2osFkKGg0GrhcLkQiERiNRrYp0mg00Gq1qKurg06nY3g2qgZfV1eHtLQ0RoUBAA0NDYxOQq/Xw+FwQCQSYevWrZg8eTL8fj8++ugjGAwGqNVqVFZWorm5GaNHj0b//v0ZTQV/zz6fD5FIBKdOnYLb7UZxcTHOnDmDaDTKOLwikQiKi4thMBhiOMKAtqxOm83GaphFo1EsX74cgwYNgtVqjZlr4XA4hjTx4MGDKCgoQE1NDfbt28f6g9okEolYSJ0SKTQaDTZs2IAZM2awEPqWLVswYsQI+P1+nDlzBj/96U9hs9lgNBrZc6Kq9V3Rdwm5eiVhDF0FIhKJWKiGdjqCIKC6uhqVlZU4ePAgcnJycPr0aZZNVVJSwuj1a2trYTAYYDQaAcQaV99F23n5pgv914lfx3vDyHXf1Zh/e23mQ5fxLnT+WB4rRYsdH57r6HqXc38J6b5C85mMDkEQoNVqsXXrVkyfPh1erxeHDx/GwIEDWcV4ABg5ciSOHz+Od955BzfeeCPzeDqdThQUFCAcDuPIkSMoKChg17DZbLjjjjvw+eefY9myZbj11lsRCARgt9thNpuh0+lQWVmJ3/3ud3j//fchk8nw5JNP4oEHHkBqaiqcTiery6jX61lB4vXr12PMmDEYO3Ys6uvrGSVFNBqF2WxmmZtUOoOwgevXr2c1xlpbW1FRUYG6ujq4XC5WHoRKf/Bhb5lMhgsXLuDs2bMoKChgNdB27dqFWbNmISkpCV988QUaGhowduxYKBQK5tEiL63dbmdG409/+lO43W5WWonwKuTR0ev1bJ6PGTMG8+bNw8MPPwyz2YyysjLcfvvtMBgMWLlyJSZOnAiLxQJBENDU1ITk5OT/Aal3FRiekKtLEsbQ9yw0CamMBL8LKiwsxJ49ezBmzBjk5uYiJSUFWVlZ2LVrF86cOYP9+/dDrVZj7969+Pe//w0AzMVMu6yrfUJ+U8wVEFshni+U2JW010spLd6g6sjLxJck4fEH7Rk9/PW6w/NJyDcTHpcilUoZI3ppaSmqq6uRkpKCQ4cOoU+fPsyQ3rFjB/bt24e1a9di3LhxLASkUqnQo0cPHDlyBH369EFFRQWKiorYOcvLy7F7924sX74cU6ZMgc1mg16vh8Vigc1mQ1NTE/r06YOdO3di06ZNOHr0KDZu3IjHH38cixcvhl6vRyAQYB5WtVqNoqIilJSUsBB+v3794Ha7odVqAQCHDh2C1WpFeno6gIuhOLfbjaKiIlitVhw5cgQajQY9e/ZEKBRCZmYmBg4cCLvdjtraWqhUKkaiSsVdP/roI2Y0vfbaaygtLcWxY8eQkZGBzZs3AwBWrFiBcePGoaGhgdUe27JlCyorK7F9+3ZIpVLk5+cjPz8fJpOJhcpVKhUCgQAaGxuRmZnJjBq32w2TyYTHH38cgUCAFWD+9NNP8dVXXyEtLQ3r1q3D2bNnMXLkSJSWlrJnTGH2hHRfSRhD37PwJF9A28QKhULweDzQarVMgbW2tmLw4MFwuVxQqVSYMWMG6urq0L9/f8yaNQsAWKVlIBYw+F3Jt2HYXK7QIsNnSvAFG79OmIwkPgOjvSwUco/z7ejo2gnj59qT9mrlkffH4XBg/vz5uOeeezB37lyo1WqEw2F88sknuOuuu2AymRj+RqPRwOfzIRAIoEePHnjuuecwffp05uVwu9344IMPUFpaiqysLFYMOxqNorGxESkpKVixYgUWL16MkSNHIhgMorCwEKdPn8asWbMwe/ZsFBYWQiqVQqFQwOFwsGSB48eP4/Dhw6irq4NWq8W5c+eg0+mQn5+PxsZG9OrVC5mZmayQqkqlwvHjx1FZWckKHJtMJlRVVTEi0rKyMpw+fRpyuRyDBw+GVqtlOtDv96O5uRl33nkn0tLS8Pnnn0OtVuO2225DQUEBAKC5uRkrVqxgmD0AcDqdGD9+PKLRKN5++23ccsst2LJlC9544w2o1Wo0NTVBqVRCJBJhy5YtWLx4MbKystjGkcKOKpUKmzZtQl1dHYYOHYoJEyZg+PDhWLZsGX7+85/D4/FALpczQtb4MDivMxLSfSRhDF0FwqdcE45Aq9WitrYWra2tCAQCqK6uRlJSEo4fP47S0lJ8/vnnqKurY4aQz+dj4SFSnt1F2vPWdDWUxIejvk54sLPU2660l46lvudxQpeShGH0wxc+QUImk0GlUjGAdG5uLnJycvDnP/8ZH3/8MW688Ua4XC6UlJTgpZdeQkpKCpxOJ0wmE/MYA2ClXpYsWYI33ngDd911F+rq6jBmzBjU1NQwvIvZbAYAJCcnAwDmz5+PNWvWoKWlhX03efJkhtehDVgoFILBYMBzzz2H+vp6JCcn47777oNSqcSqVaswefJkNDc3IzMzE6mpqQyfSPfa1NSEpqYmXHfddRCLxdi4cSNsNhvbnNlsNqSnp2Ps2LEwmUwwGAzw+/1wuVxQKBRQqVSMn6u1tRXp6ekIBoOoqqpCZmYm1Go1qyrf2trK8FJ6vR4ejwdfffUVjEYjNm7ciMmTJ6OoqAjRaBTPPPMM/t//+38QBAH33HMPgsEggsEgCw0KggCdTocjR46gV69eGDx4MJYvXw65XA6LxQKHw4ENGzbgq6++wk033YQRI0YgGAwyfUVeacJBJkhVu5ck/Hrfs1DGCGVStLS0sFTO2tpa3HDDDXC5XMjIyMD58+fxox/9CFlZWQgGgygvL0djYyMAsDi9RCKBRqNh5/u+7ulydkZ8WIs3Lrqyw4rH6dA9Ewj9cqW9bK94D1t8wUYywuILPPIZRCQJBXltCp/daDQaIZfLcfr0aSiVSkyZMgWvv/46LBYL3nnnHcycORNyuRw1NTUwmUzMOAkEAvB6vaxo8dSpU7F9+3YAwFtvvYWbb74ZDocDPp8PZrMZTqcToVAIYrGYZVVRsgXhZerq6uBwONDS0gKNRsPK1gDA/fffj5EjR6KkpIRhkiiUpdFo8NVXX7EQnd1uBwB4vV4kJydj/PjxyM3NhdVqxaBBgzBr1ixMmTIF06dPx5AhQ2CxWNCnTx9kZWXB7/dDqVQyowYAWltbsXLlSrz11ls4e/YsevbsiXHjxmHVqlUoLy+HWq2G1WplRpxUKoXL5YJGo8EXX3yB6667DlOnToXP58PSpUuxZ88epKWloby8HP/5z3/g9/shl8vZ7ykzr76+HuvXr0dDQwMMBgMGDx6MESNGIDU1lYX35s6di+uvvz4G7E1UHTz9QGKz070kYQx9z0IThkIser2eGTUDBw7E1KlTYTAYWN0rKgq6d+9ezJ07F83NzXC73QzIC8SGji4llFZOvwPa5x4h4blE+IWdDDg6nucfiecE4c/H843wpSv4/ok/Dy+E0SGjKN4A4q/JczbRbyksyfOaUHYIve+I34knMCPh37eXSt/dcAWXMkY7Mu5osY3nZQFixwpw8XnEjzMg9pnH93t74ymen4e/Lp9u3p7wz51vF7WhvXZ2RfhFkxZd2rQEAgEUFxdDr9dj5cqVyMzMZIu6VqtlGwvitlKr1czY6du3L+x2O9avX4/evXuzjCpep8hkMrS2tkKr1eLee+/FZ599Bq1Wy4yXxsZGyGQy5OXlsfZ6vV5Eo1EEg0EolUrYbDZotVq8+eabGDBgAKRSKZxOJ/bv348dO3YAAPMo0XcikQg6nY55ifbv348TJ07gwIED7N6lUmkMf5LX64VOp2P9/eMf/xi/+c1vkJSUxLw+vXv3RkVFBWw2G2pqaqBWq9kz1ul0aG5uRnJyMvLy8qDValFUVASRSIThw4ejpaUF/fr1Q9++fbFq1SpWX1Cj0UCpVOLw4cNYuHAh5syZg3nz5jGdq9Pp4HK5WEbfiRMn0NzczDLRyOBUqVQs5JYIiXc/6V6a+QcqPJkXeTecTicaGhqwevVq7Nq1C+Xl5SgqKsKwYcNw6tQpjBo1CoMHD8Zrr73GSmCQYqHMla5MRprIxNhMBonP52OLBzFGA2CszsBFYjKXy8UYlvkFkD8OANxud4y3xOVyscrzDoeDGYEE4qTsFFKO8SnulBpMykcsFjOuEOIUoSwc+j3VK4tGo//zW+JKIb4VcqMTJojSnwnwnlB2F5lsyXjxer3s2ZCR6nK52F/gYjilrq6O8WsR+WYoFEJraysb09T39CxpUaJr01ghIUZ1Gme8MU0elXjjnJ4refZ4TyONS+L2AWKB85cSvg1krPh8vphFGABuvfVW3HnnnZg0aRKUSiVrK81HqqUHtM2b1tZWSCQSLFq0CLfeeit69+7NvD4tLS0A2lLMKysrYTQa4fP5cOedd2LRokXYuHEjzGYzDh48iDVr1uBf//oXQqEQ816p1Wr2XGQyGZRKJdauXYsTJ05g27Zt2Lt3L86fP49JkyZhw4YNOHv2LOPRksvlLNTf1NSEFStWQC6Xo6KiArW1tairq8P58+dRUVGBZ599lqXky2QyZlxIJBIYDAZIJBI4nU6oVCqIxWJoNBr069cPkyZNglqtxo033gigzQgi423Xrl0YM2YM23hs374dN998M1QqFcLhMGpra5GZmQmfz4fdu3dDLBbD5/NBKpVi0KBBmDx5MtMDZrMZu3fvxuHDhxEKhXD27FkcOXKEUQMEg0FotVoolcr/GTsJ3dD9JIEZugqEZz2lv/Q+LS0NN910ExQKBSwWCxQKBd577z089NBDEAQBJSUlKCsrw4033gi73c7wBXq9vksTkkJ0tOiQ25hCbR6PByqViilxYoSmTBiHw4GUlBTGYQKA7RApTVYsFqOlpQU6nQ5SqRRutxtyuZwBSSnMRIqJPqe+IMMoEAgwvhbyaMWz2ur1elYOhOcACQQCrO10rMPhANBW8d5ms8FisTCeFirwGo1GWQkQCi9Qtt73WV7jahFiKabxqlarWb8QeJiemUKhQDAYRCgUglqtRlpaGhtjGo2G4T/o+dMzIO4oSv0GwIxwnU4HsVgMm83GnhEtfDwjM2FuCBRMxhpfHoDGikwmg9vthsFggE6nY2R7BHCmY7ri5SODjdK/fT4fFAoFDh48iJEjRzKPyLx582MamgQAACAASURBVPCnP/0JUqkUv/vd77By5Uq888472LlzJwYOHMjOt3PnTkyaNAkajQYejwd33XUXHn/8cRQWFmLOnDlYu3YtysrK4HQ6cccddyA7O5v1ZV5eHo4cOYInn3wS06ZNQ1JSEhYuXIhZs2YxUkMa40qlEnv37sXp06dht9sxduxYvPLKK2yzQFlfDzzwAHuO5KEOhULQarWQyWRIT0/H1KlTEYlEWAaay+XChQsXcO7cOZYJKggCS3cnjOS6detgMplQUVGBhoYGGI1GaDQa2O12nD9/HoMGDWLQguTkZMjlcsycORMAcOzYMRQWFiIjI4N5zaxWK3Q6HSQSCfr27QulUhmD86PQ2fnz59GzZ08AbRQHRUVFCIVCSEtLwy233AKn08l0EYXoaCPH4w8TIfHuJVdVbbIfssRnJvH9w4do+OOIbfr48eMIhUIoLCzEv//9b9x///0shV6lUuHOO+/E/PnzkZ+fz3ZzPLdJR+0BwBht4z0ltAAFAgFWT4wyLRQKBSQSCVuMeJc6cf7wNWeoBAYJkb7RwkI1vOh4AGhpaWE7ZGLe5RUX79GJ34mRV0elUiEYDKKlpQVWq5Ut0vyiSp9Rhgh5uGjBpmuS94AWQb4t3UE6G3+XMz/5Y8kQUigUrPZbbW0tMjIy0NraCpVKBb/fD4PBwAz1QCDAwg9kiJC3jrwfHo8HOp2OhRzIuAYuzhUytOOpCiiRgAwingzQ7/fHZADyhjkZt2SUE/6DMDBAWwaTyWRifccD9jvq3/ZA+TabDUlJSey4xsZGpKamMm8M8eXQGOSzS6kfeIC0y+WCVqtl/Uj19MjTQnUAee8t9Tf1SyQSYUkXgUAAHo8Ha9euxe23345AIIAvv/wS7733Hmpqahgxo91uR05ODsaOHYspU6Yw6gCVSoVIJIKjR48ykkQCSJtMJoY7SkpKYgahTCZjzwAAC/2lpqbiyJEj6N+/P9LT07FhwwacOXMGZrMZN910EzNaSChN/pVXXsGIESOQm5uLQCCAFStWYOPGjXj//fehVCrR0tLCQmDUB0qlkhVY1mq1OHXqFJ5//nkMGjQIKSkpaG5uZuHKoqIi9OjRA1arlT3/9sLmidpk3ac2WcIY+o6ks8HIH0PhAFKykUgEVVVVLPwzaNAgpnDI4CEFR/W3qI9pR9pRewCw3TovfIiDx2XQZ+fPn0daWhpEorYyAIRzouPIOKIdfjgcZq5o8hJQ6q5arYbH42F/affI8wZ1ZAzx7aI+aWlpQVJSEhwOB1PuBAqtr6+HXC5n4FKdTsf6ihZcYgAG2hQktYdKIpAR1d1c4d+GMiSFz/+OpxUALoZdiWUZuFhmwePxsHRxMnYpRMILLdbRaBQOhwNKpZItsDQueAA7hXDpedfW1sLr9eK6665DMBjERx99hGHDhkGv10OhUDBvBNFPSCQSNDY2wuVyIT09nRn1dF+BQICBi/kNRnwmYmfzOxKJsPlIHksiB6QsMf78NTU1yMjIgN/vZ1424uMRBIEZ6uFwmC0qIpEoZh6GQiH4/X42ZqnEhFqtZqBnCkmR8BxC9fX1sFqtEASBeYhpIaMQEc112oB5PB4YjcYYFul+/foxQ4+KJtP1U1JSmDFEhIj0DPPy8li/0TORy+U4duwYpFIpevXqxfqSpxUJh8M4ceIE+vXrx3THhQsXYDabmYeKN8Qp9E/PmgxiQRDw2WefoU+fPowSgYDoVGuRH7NkqPOfJ4yh7mMMJTBDV4HwcWa+yCgpkJycHAwYMACDBg1iSoli1qQECd9A5wPQoSHESygUYl4Pv9+PcDgMu93OGGH5ukUUSsjJyWGLGOELqD4QGUhA246VcB82mw0qlQoNDQ0IhUIwmUyM/Izc41qtli1stBvmd+GEn6C+4gHJlGqblJQEr9cLg8HAdv9kZFqtVoaf0Ov1sNlsEAQBNTU1bHGlBZBI4CgcQ7tZEpFIxOoUXYtCCok8h36/n+F3zpw5A7VajfLycuzcuZMtOCaTif3GYrEw749IJILX64XX62WexaamJojFYphMJuZ54jE7pGB9Ph80Gg00Gg2am5uxc+dOHDlyBHv27GE4uM2bN7PwJ19+YtOmTdi5cyfee+89/POf/0RlZSXeeustZoT//e9/x/79+5lHhQ+x8oVXLyW8AUNzlfpKq9XG4NponGdkZDBvK82RpqYmBrqmcU/eGKlUiqamJma4iEQiyOVyaDQaeL1eAGB4HqlUCofDgaSkJBgMBmZk8hsYv98Pq9WKcDjMPGr0ksvl7PrURqBtgU1KSmIhTQD/w4pPBg1hkQjDRXOUvMEUsuY314QjKygoQFZWFsOZ8XhJ8hjm5+ezTZDP54PFYoFKpWKecGq/QqGI6U8yjAgjNnToUGg0GhY61Wq1zCgkbCdhwOITJNorRpuQq1cSxtBVIO2500nx0A4WAAtJ0E6JlCt5kgwGA/ufDJxLCWE5CCdAO0lS2hKJBPPnz0dqaioee+wxAG27R7fbDZFIhG3btiElJQWzZs3Czp07oVarYTabkZaWhuzsbIwZMwavvfYacnNzsXnzZtxwww0wGAy4cOECU2bRaBT19fWYNGkS8vLysGLFCmZsURFFUoZ82QsyjPhwYygUwqZNmyCXy1FSUoL9+/ejvLyceR8++OADqNVqSKVSzJ49G7t370ZGRgYLTxiNRnz55ZfIy8vDjh07EI1GGW6EL2BJO/JrTXgjlMaOIAiMefiFF17A/PnzsWzZMpSVlWHBggV44YUXIBKJcMMNN6CxsRFqtZr15eHDhyEWi5GVlYVQKISNGzciJSUFVqsVb7/9NgDgN7/5DQwGAxt/PFB+3bp1EIlEmDZtGkwmE9auXctKLIjFYlRVVWHIkCHIyckBAFaYMy0tDUqlEqFQiI33YcOGIRqN4sCBA6isrMRNN92EPn36QKlUxuzoaV50ZbETBCHGCGtsbGRZoxQupHbRpoI8ndSnZASSd4TwVVTMVSQSwW63w2q1shAhcNFLp1AoYkLEgiDAaDQyzxEVb5XL5QxcTnXOaK5R7T/auFH4jjcI+aQH6q/MzEzW9mg0ygwrwvcRxos2PDTfdTpdDKFhOBxmoHGxWMwwS2RQqtVqeL1eVtiWjPSmpibIZDIoFAqG1yKvGgHSCRJAmbLUJronCrtTxhxh2cRiMfR6PVQqFfM28vfencLoCUkAqK8K4Xe6vOue3Kq02wuHwzAYDGzRBi5mdNlstpj4NQ/27Ux4tmRSLKREKUvs6aefhtVqxYIFC/Cb3/wG2dnZzBBZuHAhSkpKsHbtWohEIrzzzjuorKzE7bffDr1ej4ULF+L+++9HcnIypk2bhm3btmHAgAFYv3497rrrLpbBVldXh48++gibNm3C5MmTmdeFFiw+hEj3TUKuaFqg5s2bh/r6euj1eixevBjFxcW47rrr8Pnnn+PZZ5/FhQsXkJKSgq1bt2LEiBF48803MXfuXBZmqaiowMCBA1FeXo6bb76ZeYt4cHBneKwfqvCGOu/2psw9oM3YfPHFF1FeXg6FQoHHHnsM48aNw7hx4zBq1CgcOXIEN954Ixtn27dvh8ViwZ49e9hCtn//fly4cAGzZs1CcXExli5dil69emHBggVYsGABC8UIgoDly5dj/Pjx2LBhA86fPw+Px4OGhgbI5XIsX74cra2tUCgUeOONN9jvKioqMHr0aDQ3NyMjIwNWqxWffPIJ9u7di0gkglWrVkEul0OtVuP999/H9OnTccMNN7DFNJ41vit9RmFcq9UaE+4jYDdPksrj3ciYoVCdIAgxBULlcjm8Xi+SkpJi8E90TfLAkNeTvDg0n0QiEbRaLUsoSEpKQm1tLcxmMzN03W4389yKRCI4nU62ESMQsVqtZp7TYDAYE3ojA4jqkZHucDqdzMtEAGqgzXNImxzCTQmCwIwjMjpcLhf0ej3L7KT+kUqlMBqNiEbbaqeREcZ7+HidS3OZz2DkPYGEmSSvE+GGKFzIc7yRFwtIcIp1N0l4hq4S4cNk/A6DXL1KpZIVFCS8kNfrZYo1OTmZKZn2DIbOrksv2qXy2W0EGDYajXj00Uexf/9+AG0hsH379mHUqFHIyMhg4TG1Wo2TJ0/CZDIhHA5j8eLF+Nvf/oYXXniBZZ7Nnz8f9957b0zW0PLlyzFnzhxYLBa2+1IoFBCJ2opAEt6Cx2iQe50WpWAwiIaGBvj9ftTV1UEqlWLhwoWYOnUqAoEA7rvvPixcuJAtApMmTcJrr72G5cuXs3sC2nAOb7/9Nv70pz8xRU0lCvg+5V3zvPAhj+4u/Pig3TsZ6PyYJS/GkCFDsHLlSigUCsyaNQs2mw0rV65EIBDA/fffj9WrV7OFv6mpCU6nEzabDcnJydBoNLjtttuQm5uL3NxcNDQ0QKVSwel0wmKx4MEHH8Tq1athNBrh9Xqxe/du9OjRAz179kRLSwu8Xi8WLFgAuVyOrKwsmM1mFBcXY9KkSQiFQsjPz0d6ejqi0Sj69+8PvV6PEydOoKqqCgaDAePGjcOvfvUrDB8+HCNHjsRjjz2GRx99FAMGDAAQW46F90h2RcgzQmOCDEkKUxFonwx72gAQJit+oaXNDuF1CABNhpAgCCykQ0KbLGo38eIQpov0C3mYiCbBYrEwQ4OMIvLYBINBZqz4/X4GpCeaBJrLEomEJUPw1ycMF21kyMtI5yd9SN5IotoQi8WwWCyQyWSQyWQsBEdzkTyA1Bd8cgiNWx6TSNemjFMyesn7Rm0iLzXpS0qrp/6l58o/q4R0D0k8ratMeDwMgJhdBk1gUhJKpZKFyOJBpV0VMqb43/E7J5roDocDkydPxt///nfWrs2bN2PixIlwOp1wuVwsdGcwGBi1vtfrRb9+/XDw4EGGK8rIyMATTzyBjz/+GE1NTaiursaUKVNY2Izuj4wKSsknnBS1jdpJ7K9yuRxWqxVvvPEGBgwYgBdffBGNjY1oaWmBQqHAoUOHkJaWxmo3RSIRFBYWYtu2bbDb7dBoNGhqaoLZbEZqaiomTJiAgwcPsl240WiM8Qa43W62c+b5b3iQYncXHisS/z//OdBGA/G3v/0Nv//97zFx4kScPXsWI0aMwLhx4yCXyzFixAjs2bMHDQ0NcLlcOHfuHEaOHBkD4pfL5WhoaEBWVhaKi4sZ4Z7f70dJSQmWLVsGl8sFtVqN3bt3Y/bs2Th37hwMBgO++OIL5OfnIysrC16vF3V1dbjhhhtw8OBB9OnTB263G3369EF6ejojGxw2bBiGDBkCh8PBQifJyclQqVQMW0aGAW0MaL501RiKB6jy8xgAG+9kFFCmF4WF6cWPJ1qo+e/5Z3GpZ8brF7o2hYvo3ITn6uxFc5A/D39dOh//im8zr8Pi+4faRMK3k9rPn4O+p/bzv+Gvx/cVb+jzczceBM//lu+/9tp9uXo4Id+/dH9t3c2FN35oUvKKkkIQ8bgi/rj4Ccmf+1JCLl4CbPNgRHLHh8NhJCUloVevXsjNzcWHH34Ij8eDCRMmQKlUQiaTsQwNlUrFGHTJIKIdo1jcRpymUqlQWlqKV199FcnJyVi1ahX69+/PXOe8cmtubmY7O6VSyRQcnwHHK2BBEDBz5kycO3cO//nPf5CXlweHw4FTp06xexWJRKisrITP52OgXqDNQ3XixAmGc5g9eza2bt0aQzRJ2A4KUYhEIhiNRsZrRO0B2mfM7s7S0YJKQHd6/haLBVqtFpmZmcjKykJ2djYD4L/88st49dVXoVQqsW/fPhQUFCASiSAlJYVRPFitVixfvhxPP/0047uSSCSYNGkSiouLceTIEezfvx833HADvF4vcnJyIJFI8JOf/IThPlasWIFp06YhEomgtbUVo0ePxpo1axjPEAF9ly1bxliU3333XXz00Ud4++238eabb+Jf//oXHnzwQTz88MMxmUDxXprOhM/Y4RdQGuP8/O/ImOHPFT+n442k+OfFv+9soY7/jDd0OnvxmwMyOKit7ekm/sW3u737jT+G/+xSxgbfv7ynmzZPNJ/b05nx+M32hH+u8c/kSmU7JeTKyrUHfLgKhSYd70Kn/3nDgD7n02cvZ4fanhCxIGGUCBRJ6fBE7kYKZNGiRVi8eDFOnjyJu+++G59++ilrm1QqZfwn5FKmtNaxY8dCIpGgrq4OkUgEQ4cOhVarxeuvvw6lUom0tDTYbLYYOn5yTdOOjdJn45UweYUCgQBza2dlZWHVqlV49913sWTJEixZsgSRSATl5eXIy8tDdnY2fD4fysvLMX78eIZd2rJlC5577jn4fD4YDAYMHDgQv/3tb2EwGBg/EYUEVCoV7HY743/h04eBawdASWEvWlgoe8ztdjMeFzIaCwoKMGXKFPTr1w8DBgyA1WqFQqHAsWPH0Lt3b4jFbbw70WgUo0aNYoSMNTU1uHDhAn73u99hyZIlGDt2LObMmYMtW7agpqYGXq8X586dw/Hjx7Fz507MnDkTqampeP311zF06FAcP34cs2fPRkpKChsrarUaU6dOZSUbxo8fD71ej5qaGrhcLvz2t79l98gDY2m88QZOR0Lzk/eW8J/HS0fhN/74eO9xe+fgf9eZdKQ7Ltezwd9jvB7rSrva60v+s/YMlI76jxcCX/OeLPqfB6DHn5//n78mTzVC38f/Nv6ZJ6R7SMIzdJUKTTAeZ0AxcdrttFcI9JtcC7iIdyEgN7nMk5OT4XK5kJqaigsXLsDhcECtVjOjgEouyOVy2Gw2AG3EZQsWLMDdd9+Nu+++G3q9Hj169GCpvjNnzsQf//hH/PjHP4bdbkfPnj0ZqJJwP++88w6OHTvGeD740hwU5yfjUKFQwOPxYM6cOaisrITX60UgEEBhYSHS09OxfPlyPPXUUzh69CgAoKysDDNmzMADDzwApVKJiooKltIrCALq6+uh0+mwe/duFjIJBoN48803sWbNGghCW1YOkf8R9wjhGq4FZUjPw+fzsQWAPHAmk4l5VIi/xWKx4O6778Zf//pXjBs3Di0tLQgGg8jPz4dYLEZlZSXWrFmDO++8EyKRCKdOnYLdbsfgwYOhUqmQn5+P8+fPo6mpCSJRG/i3R48erLJ4ZmYm5s6dC61Wix07dqBfv37Izs5GWVkZSkpK0NDQgI0bNyI7OxsOhwMulws7d+7EgQMHEAgE4Pf74XQ6UVJSglWrVrHQLmHWKF3/cuZde+OA/z2PxeKP57Et8SGnjrxGHS3inbWtPc/U5Uj8tbvqWYk/vrM+7chz1JG3kr8+D/DvyJDsyLve3jX5a3f0PK6Fuf+DE7/fL3zT16JFi4R+/foJ0WhUEARBiEajAgCBJBqNste1KnzfxPcPf0w0GhUikYgQDofZKxQKCZFIhPU3HcMfT/9fTnui0aggl8uFUCgkhMNhIRAICK2trey6giAIVVVVwiOPPCIAECQSidDa2ips3rxZ+OKLL4SdO3cKqampAgDh17/+tbBx40ZBpVIJUqlUkEqlAgDhjjvuED744ANBEARh//79AgBBoVAIr776quD1eoXnn39eOH/+vDB37lxBpVIJAIRt27YJgiAIhw4dEkaMGCH84x//EGprawVBEGLaxt8H9YPNZhPWrl0r3HHHHYJGoxFuu+02Yc+ePezYjRs3ChKJRFCr1cLNN98s7Nq1SwiHw0JZWZkgk8kEs9ksHD58WGhqahJ2794tABBMJpPw8ssvCx6PR2hqahJuv/124Ze//KVgs9kEv98veL1ewefzCS6X66od552Nv87mZ1fmLv+dy+USQqGQIAgC669ly5YJmZmZAgBh165dwldffSWUlZUJzc3NAgA2trZt2yaUlJQIBoNBACCYzWbh4MGDwkMPPSQoFApBLBYLp06dEj755BPh6NGjwrZt2wSz2SwAEObMmSN4vV7B5XIJn376qfD2228LDodDEARBeOaZZ4TDhw8L4XBYCAaDwvPPPy80NjYK06dPF15++WVh06ZNwl//+ldBEARh9erVwocffigIgiD84x//EA4fPhxzb4IgCMFg8H/641Lzm+9Dfrzy8zcSiXTat19HLvVcu/p5V6/D31f859/WvLjUWAyHw6wvQ6GQEAqFhGAwyPQnSTAYjDn2cq/FH9PR/ZGuCofDgkgkuuS5rpR83fn/bV5XEATW18FgUJBIJF2+7hNPPCH07dtXCAQC39he6eiVYKD+jkQQOmYA5WPaQGyBUwpZxadyU9YJ38ftxb8v5UqXSCSs9pZIJGK09JSKSqEer9fLuDyIiVkkErH0VroPIixTq9UsVZrCcEQCSdlyUqkUra2tMJvNDF9EmCAiPdu5cycKCwthtVoZEBIAw5GIRCIWtqB+oX4TuB0q34eUjUIhLvJm8JwuhBOSSCSoqqpCZmYmy2ZZs2YNjEYjxo0bF8OezJdzABDTru9bOht/nc1PoQu7fD6DCLgYUiLAsSAIbJwQnqympgZGo5FxOFE/0XOy2+0MON/Y2MjKYPh8Pmi1WjQ0NCA1NZVdj7+nd999Fzk5OSguLsaf//xnLFiwADabDe+//z7q6+vxy1/+Etdddx1Onz6N/Px8tLS0YOnSpZgxYwYcDgeGDBkClUoFh8OBZ599FsXFxRg1ahTLkKRxxNfR66x/4/u4s8+or9sLzcR/19n8vlzprC1f5zzCf71d8Z6UK6H/+X4gDxsfSufbwetJvo38ZySdQRDinw8/T+LPn2CgTjBQJ6SLInSCEwiFQnC73cyoiEaj8Pl8cDgcLPuKjv06wrPJAhfZdSlMFv0vR4dcLkc0GmXZYjSpCRPicDjYAkiEicT0SiRnwEVDiHg6jEYjI1kLBAKor69noYjW1lYkJyezEglU9Z7ul9rHGxyUYisIF5l4Kc0++t/yDuTe1mq1rCQC0AYYJ7I7l8vFQOU9evRAKBRCU1MTIpEIrr/+egwbNozdIxEA0uLPZ0Z1d+nKAkaGEI0JKjVBJIKEz4j+l8AyEokgMzOTGcdyuRz19fWMKC8ajcJkMiEajaKurg4pKSkA2p6tVqtl4VpiLybjlwzsHj16oE+fPqisrMQzzzwDi8WCjIwMzJkzB0888QSuu+46SKVSFBQUsKytsWPHorm5GSNGjGAEfSaTCX/5y1+Qnp7OCiAT5gRAl0k3O5rf9B3/nsJy8QZQe+f4NheuS4WcOpKOFnfaGFG2alfun/5v7147Mybbayf/mdfrZTXrhP8mabhcrhhDiNpML74d9KJ74o9p7/rfVCcn5PuRBID6KhHaPRBQmS/QWFtbC6PRiNTUVESjUbS2tjIvBl84lBYk4b84mq5MRh5cGP0v06wgCOwv7+2Ij6VTe5VKJXQ6HQShLc2cDB1ilqXFkYwU8ubQ7i0QCDC+EgJQR//LnWQ2m9m1yBtF/QVc9KbxCpTunYpXWiwWpvjIeBMEgZHKpaSksH6jrDiqz8T3gclkgiAI6NGjBzOUiGOFxyWQx+5aUIbxnkkyTukvEejxHhTalRJhoEwmg8ViYUy/1H9SqRSpqalsbJORSUzM5KERiUQxnsubbroJ4XAYRqORGTBU34yeCT8WNRoNrr/+ejbOeKJDqVSKwYMHIxwOMw/o5QLj+R0xP0bIKCcPE18wmbxlNO/IyOeNTj4bDbjoLSZiUP4Z8d5Rakv88+M/a8/jSu3lvdIdGSLUv7yXlgxW3ntKv2+PR4y/J/6cfJ1C/l6oT6h8CWEs3W43qysmlUoZF1leXh7LmKUSPmSQxnudaTPHl+ahttDzie+PRDmO7iUJY+gqEN6dSgqT3Kp6vR6ffPIJ4/nZsWMHZsyYgZ/97Gd466232Dn8fn8Miy3tmL8p1w0p1XhDKN4Yob9Ud4g/Nv5e44VS+/ksLGo77+Ju73yXEuIk4XdrvNLqSJnT5x0ZlbzxRYtEvKv8WpBLhWX5UCsdzz8PhUIRM5b4RTn+3PELDv89nYe8TbSYUemV9kJL9J4fZ/Rde2DlS91rR8J7GrxeL/R6Pct8FInagPfz5s3D//3f/6GxsRGPPvooVq5cybzAPF8OGX1A2xyn0jzUfsrk47m3pFJpTAFWQRAY8zUZIWRE8JsWCh273W5YLBZ2PaqNqNFoYgwmp9PJPMFUAX7v3r0QiUQYNGgQzGYzZDIZ7HY7jEYjy1jdu3cvjh8/zuoV1tfXw2AwoKWlBRaLBW+//TaWLVuG7OxsAMDrr78OsViMCxcuIC8vD7W1tdDr9QiHwzh58iQkEgkWL14MtVoNm82G5uZmrFu3Dg899BBEIhE2b96M/v37o3///uz5GAwGNDc34/Dhw7Db7TCbzdi+fTv69+8Pj8eDefPmQSwW49VXX8Xw4cMxdOhQNm4oeYBYuclo7WrJloRcHZIwhr5noZ0gjx+iGkJerxdWqxUHDx7EggUL8NVXX0Gn06G6uprtAMltSwUZeebmb2oIAZc2PuJ3kx1V9e7sfO1xifCL0jdpa1czPToyYDq6//jjryUDqCNp7/7bK1vCHxdvKPHSkeHT3nXIAOfPRzv3jq7Nv29vnMUb+l9X+CwlIpBUKpWM1mLz5s2YPHkypFIpNBoNRo8eDQCw2WwwGo2or69nWYs82zN5vKg8BBkodE21Wo1Dhw5hyZIlOHDgAGw2G5566in8/ve/j2G+vvfee/HPf/4TDz74IEaPHo3+/fuzIq0tLS1Yvnw5Fi1aBEEQsHHjRrS2tmLOnDmsOvzKlStx3333IS0tDT6fD2VlZcjNzYUgCIxwVSwW48yZM6z0zpAhQ5hxFIlEMHDgQAwbNgxerxcPPfQQli1bxp7de++9hx49eqClpQUGgwE/+clPmKexuroaGzduxC9+8QvW3+QBa25uxptvvomCggKo1WpEo1Fm7A0ePJh5c8moMZvN8Hq9SElJgU6nQ0ZGBkpKSnD06FHs2LEDRUVFKC0tRXp6OiOUlclkrM8pvMljE691ndCdJGEMfc9Cipav3KxWq1kdnt27d0MiUFzQpAAAIABJREFUkUCv16OyshJ6vZ7VYNqyZQtaWlpw9uxZ/OEPf2D1ymgXHe9C/joSj2mIX5za22m391uSeOUQ77KPBzh2VZl0ZrR0dk+XOn9HuICuAIsTEivt9VlHz5//TXzopD08CS1oFMaJDyHFh/O6MmYvZ0x1ds/x9001/2QyGVpaWnDo0CEsWrQIUqkUx44dg1QqRSAQgF6vxzPPPIMxY8bAbDYzQ4/KTPDlcygUTR4fKmo6fPhwrFu3Du+88w4qKirw0ksv4dlnn8WvfvUrmM1mvP3228jOzoYgCPjiiy/w2GOPYcOGDQCAM2fO4M4778TkyZNRV1eH5ORkbNu2jVWkr6mpwYABA9CnTx+WLHHs2DGsX78ew4YNg1arZQVfv/jii5jCqFTslAyGQCCAuro6Vmy6vLwcycnJDEMlEomQlJQEm80Gi8XC+Mzkcjmqq6sBtGGDCANGxJperxdKpRLV1dV4+eWXYTQa0dDQgGXLlsFgMECtVqO8vBxZWVmYO3cuxGIx3G4368NDhw6hqqoKgiBg1apVKCgowIULFzBlyhQMGDCAwRkorEvjkO4z4RnqPpIwhq4CCQaDMeGc6upqZGVlQaVSYfv27dBqtXA6nbDb7Rg1ahTOnTsHnU6H/Px8GAwGnD17NsblTQC/+F3x15Guhqgux9tyqfN3FsKKl84MpksZLF05/7exIF7r0pGBEf/s2vO28XI5fR5v8LR3/o5+15mBf7lCCz0VSKWQExF4/uc//8Hx48chEonQ3NyM/Px8vPnmm/D5fNi+fTtGjRqF4cOHw2azwWQyxZyLPEzARQ8zeTsEQcCLL76Ihx9+GKWlpZDL5ejVqxduvvlm/PrXv8a8efMYiJiSGnJzc7FhwwaGtTl06BCKi4vxhz/8gWX9jRs3DqNHj4bP50N2djYrDkttyM/PR1paGkaNGgWdToeDBw9i0qRJrGjs3r17kZOTwwrtkofrwoULCAaDUCqVKC8vx+nTp1FfX8/6nu7p6NGjsNlsSE9Ph8vlYmVwPvjgAxaW+uyzz1BSUoKioiIMHDgQ6enp0Gq1mD17NjZt2oSnnnoK9957Lx555BG88cYbmDlzJsrLy1mx2YqKCni9XiQnJ2PmzJloamrCgQMHkJubi6lTp8YwkLdn7Cake0oim+x7Fj4bijIesrKyAACbN2/G9OnTAQD79u3DjBkzkJaWhuLiYjQ3N6OgoAAmkwnDhw9HMBhkZIaEuekog+PblvgdO+2MuuJ1udSC11F2SUfHx3/3dY20y5X4zJNrRbpyz9Tf7T3rK7GAdOU6X2dMxf+mq8+ZcEzAxQxDmUyGmpoa+P1+OBwOSCQSJCUloa6uDunp6fj3v/+N8ePHY9iwYQCApKQkZuwAFykkCNhM2Xp6vR5utxsmkwlPP/00ioqKmCcpGo1izJgxqK+vR0NDA5RKJaZOnYpt27Zh7NixOHnyJNMh0WgUzz//PGbNmsWoNuRyOUKhELxeL1QqFQ4ePIiMjAwsX74cfr8farWa3VNDQwNL7vj8889ZUsSOHTsQiUTQ0NDAwoYikQgmkwmTJk3CzTffjKKiIsyYMQMjRozAqFGjYDabEQgEEI1GMWzYMBQWFqK4uBh9+/ZFr1690LNnT2RnZ6OwsBCDBw/GXXfdhfHjx6O6uhoWiwU5OTnQ6/U4evQoxo4di/3792P48OGoq6tDv3798NlnnyEtLY3hNLOzs9GnTx8Eg0E0NzcjKSkJKSkpEIvbaqU5nU54PB6GBZPL5QxkTc+F0scT0n0k4Rn6noXfXRAQklKGyQ0bCASQk5ODYDCIU6dOwWQywWQy4csvv4TP52NVvQcMGMAmIJ9x8U2kK54XPpOoPe4j/tjOztPeTp7k+9p1dXXBvNZ3hd/k/uM9R5djTLYXTu3I8OkoZBx/vW/zWfLZSLRwOp1OqNVqnDhxAqWlpVi+fDkAoKqqCrW1tThy5Aheeukl6HQ6RqNhMBiYBxkAK/tCgGqae16vFxqNhi3KxKUFgIVzotG2avetra3IyMjAhx9+iE8++QRDhw7FPffcg5dffhlSqRQnTpxgHhvyUt9yyy2IRCK4/fbb8dprr+H1119HU1MTC+0lJyfDaDTiyJEjsFqtGDJkCJ566ik89NBDcLlcSE5ORm5uLlpaWlgIzOFwwGazYefOnQiFQqioqMC6desYUJzu6f+z9+bhUZbX+/g9a2bNTIbsISQhkLAElH0VWYtWcalAxbrihtpaa7XuX9uqtRYXaqW2tUoplqqIiqAVC7IoICKiCMgaIgSyTpLZMzPJzO+P/O7DM2OA4FLgY851cUHCzLs87/s8zzn3uc99WL3Zr18/AEBhYVtPOq/Xi759+0KjOVJxGAgExJF8++23UV1djTPPPBPFxcVYsmQJpk+fjmXLlolWGHsifvnll9iyZQuGDRuGYDCIt956Cw0NDTh06BCsVivq6uqwe/du2O12/PznP5d2RUBbWxq1/QfX4E47PazTGToFTK2UUct6u3btir179yIQCKC+vl4mrEajQWVlJcrLy0UDx2AwSCWJ6ph8UzvR1Jj6+xNxZpL5SN829Px1j/d9d3KOZyc6Psd6DieSHlUtmeicnOJqDwU6Flm7o9aRzxMJ0mg0wuPj3waDAV26dEFrayv8fj+2bNkCm82GH/7wh3A6nVK5ZTabUVdXh/T0dGg0Guzduxd5eXkwm80iY8ASfZPJJKjEj370I1RWVgJoQ5LMZjN27twJk8kEp9OJ9PR0AG1tc8477zw0NjbiRz/6EdasWYPRo0fj5z//ORYvXoyf/OQnAIAzzzwTy5Ytw44dOzBjxgzh8TQ2NorERiAQgNlshtVqxdq1azFlyhQcPnwYGo0Gn3/+OQoKCtDa2gqXywWgjVeTmpqK/Px8pKSkwG63o6ysDEOGDEFTUxOsVitsNhvq6+tFeFOj0aCpqQlOp1MI5fF4XNqm2O12aDQaeDwerFixAvX19bDZbBg9ejSWLl2KkpIS5OTk4PPPP8f111+PiooKZGZmwufzITc3F3369EFrayv279+Pq666CrFYDPfccw+0Wi0uvvhipKenS7m+TqeD3W5P0B5Se0d22uljnWmyU8DUzb+1tRWhUEg0cIxGI7p164aRI0di1KhRmDRpEn7wgx8gNzcXF154IfLz83HuueeisLBQqshUAunxjJOXjpiqZcLFXu0Qz+8Qrlc3EXVTIkKl9gRKPpbaOZr/ryqSqsJmPB9JmDxue6Jv7RFteZ1H6yRP3kTytbV33PZ+r36e16h+h/fN6r9TxVSHoT0UT/030y00oh3JpqZy1L+Br6J/yd8B0G56Ifl9Uq+Bpr5rfH/pKLR3vuT7VI+V/B62d/0deY7qvAbaxpAIwpgxYxCNRpGRkQGbzYYLL7wQJSUlqK6uRiQSEb2uNWvWiBNw6NAhbNy4Ebt27QLQ9l6RtEtdLxKqb731VjzyyCN4/fXX0dLSArfbjbvuugtPPfUUSkpKEIlEMH/+fMyePRuRSAStra0IBALIyMiARqPBz372M7z11lu4/vrrUV9fjy5duqClpQV79uwR/a/q6mo0NjaKKOr+/fuRnZ2NIUOGoKqqCs3NzRgwYAAikQi2bduG8847L0EZOhQK4dNPP0VOTg769++P4uJifPzxx8jNzUXfvn1RVFSEgwcPwm63i9YSAFkfQ6FQAgnfZrPJs6Nu0IUXXoiUlBQcPHgQNpsNkyZNwquvvoq7774bLS0t2LJlC9LT05GWlgafz4f9+/ejsrISBw4cQH19PRoaGpCeno7zzz8fmzdvFsSdFb1cO8n7PFHjO6K+25xb6vqnvm9cY472DnY0Xc95T5K6Og/U76u/U9d+9Ro47kcrdDjVrdMZOoWM0SNz7UDbC1VTUyOig1wQamtr0draKmWdyZ3sebzjGSMqOlHtibvFYjH4/X75DhfgQCAg7Tc4+dRKF5/PB71eL1woAFLpwQWM6s9cwA0Gg/y/uqHxWkgYBY7omlCIktcWiUTknjhByYWgoN2hQ4cQjUYRjUblfgwGg3xf1QjhtfEe6TjxXjUaDQKBwFek5enYqr9T+Vzq4pHMvflfcY94XaoWjt/vl+v2+XzyWYqAMi1AhW+Kb/r9fuGw8PPBYDDheaop1VAoJKkSvnfUx2lvkafCNCUlQqGQ8GYo4klnUx1bkouZfub98rr4WQqAAkfeX6DNuW9qakIgEEiYLx3Z+JIDheRO6QaDAYcPH04YI5Vj5Pf7UVlZKZVJBw8exEsvvYS33noLgUBAUkk0Xp/JZEK/fv3wn//8B//6179gs9mQm5uLyy+/HLNmzYLb7YbRaERRUZEgJZmZmZg5cyays7Oh1WrhcrmwadMmOJ1OFBQUQKPR4JFHHsGYMWOg1WqxceNG3HjjjbjzzjuxYsUKpKSkoLq6GpMmTYLD4cCwYcMQiURw/fXXCz+H482x/PLLL9GnTx/k5+cjFAohGo3CYrHIHPF4PMjOzha0XKfTCSpTV1eH+vp6ZGdnIxKJyLiqSvBTp06Fx+OB0WhEfn4+Bg8ejJUrV8JutyM3N1feHWoYvfjii9izZw/0ej369+8Ph8OB7du3Y9iwYejXrx/27t2Ljz76SEQdW1tb0dzcLI7ZsQKu9kwtv1c5YcwUcEy4XnId5jui0iySVbFPBOlUBUzprHIuAm3rAK81Hm9rr0N9Ja6T/N7p5gTROtNkp4DxZVZVabkwmkwmZGZmyotNEbaCggL5fyJBAE44PdaeDo96TR6PB6mpqTCZTKipqUFGRoZUqVmtVilxBdoWbrZbiEajUoFiNptx6NAhZGRkyAQncZKLClEpIlXUCmHUxfuj82K1WpGamgqv1wuz2SxpBUbTKsrV0tKSoECr0WiQl5eHeLytmoU9criIknvA1AIXGT4fjhsASQtQ3C55ceDnuNlzM1ePwfEGTpwz802NGwgXYlYHmUwmBINB2O12qXxiWoDOENW6+c7xZ1UDh0YNnObmZnH4qRUTjUYlwrdarTIGLMt2uVzyztHh1uv1SElJSeDitLa2wufzwel0IhaLiVpwSkqK9ETTarXwer2w2WwJ6s98B/n+kMPn9/sRjUaRlpYm5+fG0dHecypyobbzANoc5uLiYnF2UlJS4Pf78fTTTwvaEAwGEQgEYDKZcMYZZ+Caa65Bz549hWMIQEQc1chdr9dj3LhxmDBhglRqcZzT09Ph9XpxxhlnwOFwYPfu3ejSpYtUqLW2topD8Oijj+K+++6D0+kUjhK1evbu3QuHwwGDwQCPx4OUlBR8+umnaGxsRE1NDTweD0KhEBobGxEIBOD3+/Gf//wHv/zlL+FwOLB3714MHDgQoVAIVqsVLS0tKCwsREVFBbZv346DBw8iMzNTuE9arRYmkwlutxvvvfcedu3ahbKysgQ9K44Fn43RaITL5UIsFsPixYvRt29fpKamYvHixaisrETPnj0BANXV1Zg3bx7sdju+/PJLVFRUYMuWLQiHwygpKYFWq8UVV1yBZ599Fp9//jluuOGGhHWmved+POO84/rDY6ll+VyzuNbw2CqqryL5J+IEqcFzLBZDIBCQdY6EeaBtrVfXMHYc4H6lrmnfhr7dybDORq3/I1OjQeCrjVpVgicdEY2mrXHq3r17UVZWJlGI3W7HsmXLcN5550Gj0YiWhqq1cjyNIZ7bYDAkQL1c4FXZ/KamJthsNpkkTU1N8Pv96Nq1KwBIVMuNntGdx+NBc3MzcnJyEs7NzYCbLTlQ2dnZ4tgRpTEajV8ZO7UnGzcPapcQXdLpdLKwq6q9AGRjBI7I/Tc0NMiCSRSB0RfRhqMpGfMZ+v1+aWPC+yQ6xUof9fNHc4a+CzvW+0en0GQyiSNIdAyAtIpg6wKiR06nEwcPHhQkgdGs2g7C6/WiuroaBw4cwIQJE2ThJtlXdZoikQi2bNmC4uJipKenyzXRWWKjV7vdLv/Hdh8ejwc7duzA2WefLQ7pxx9/jJKSEqSnpyc0j21paYHRaERNTY1Ub2VmZsLv90tJtVarTShd93q9iMfjIlaYHHAcb37zd0DifNFqtViyZAmmTJkiDkF1dTUaGhqQnZ0Nt9uNzMxM6QdYX1+P8vJylJWViXNpNpvFKVT1lZhKoRNEEnJzczNsNhs8Ho/0gFOdJbPZ/JW2E8lBFknd6s+xWFtPuYaGBglaLBYL3G434vE4MjIyAACHDx9Gnz59oNVqE5wr8o527dqF0tJSxGIx7NixAzk5ORJwNTY2imMKQNJ3DLK4DjIgo/ZSRUUFSktLpQ9iKBRCJBJBeXk5evToIW166IBEo1EsWrQIAwcORGZmpgRyfAZ8H8l9SnZGVKT3WI1a1XeMc0BV9N6/f78gc8nBFI/H8yQ7Ismp72PN/2g0elTHnmO7adMmuFwuZGdnJ1T4MbhREaXkTIWKCNN5OtUatXYiQ6eAtfcC83dGoxElJSUAIEJtra2tGDFihERv6jFOVDU3OT2jTi5Ofi7coVBIInIKPNJRCIVCEiHq9Xo0NzfD6XTKS15TU4P09HSEw2FxTFgGbLPZhMyppgiSdZI4NnRwqKlEB4QbGDdmbpYWi0VSCoz4KbkPAE1NTbKgMkpjOk/Vf0rOqasLik6nw/bt2xEMBiVtyCofKucOHDhQEBaOnVp9d7IsHj/SO8zv98NiscBoNKK8vBxz587FoEGDUFNTI81K09PT4fF40KVLF3z22We4/PLL0bVrV3Fc6VS1tLTA4XCguroa5eXlGDt2bAKR2GazIRgMSpVUPN7WE+/hhx/G7NmzsWrVKlRUVEhkX15ejsrKStx4443o1auXoKQ6nQ7r1q3D+vXrMWzYMBH9++yzz+ByuYSYSyePqs2pqalYsmQJBg0ahIyMDPz73/8WZyQvLw91dXU4ePAgunbtipkzZ8p7217/r2OZGmSw75XK6xs+fDg0Go0gI9nZ2aIAnZaWJqiAxWJBWloaevToAZvN9hUUkqXdDGLYoqSlpQVWq1XmGknXTqczAQkiYTsej0uPQKYEAQihWaPRICUlRRBAIkKsWmPTZTpaLpdLNsJAIICePXsiEAjAbrdLPzmLxSLppsLCQrmurl27wm63o6mpScRoo9EovF4vnE4nUlNTJWVqs9kSNlW+0xaLBT179hSnC2hzQtLS0tCvXz9oNG0aT6osQSwWw/Tp04WbRIFIrVaLrKwsAEdQaiAxvcS1gmnbYxkdIbUIhoridPoPHDgAs9mMzMxMuN1u6HQ6WffbU3hX53VHgiv12tnzkogX95tIJILNmzdj+vTpQmQnas7P8t+8JtVBPB2s0xk6hSyZJ8IFRO0KTifH5XLB5/MJjwhAAprT0YlAFImwrOoEAG2bo8vlQiAQwF/+8hf86le/gs1mw2WXXYYLLrgAEyZMgNFoFFXWjz/+GM8//zzy8vIwevRoeL1eHD58GPPmzcMzzzwDjUaDZ555BuFwGLNmzYJer8dzzz2HYcOGofD/1wPhvaj8ChpF55juuOuuu/Dcc8/hwQcfRGlpKWbMmJGQIlHz8eQpMMXW0tKCNWvWYObMmXIdFosFffr0kf+nk5XcNkKN+shXsVgsyMjIkN+xT1tDQ4M02lWPkSza1p79LxYTold6vV6kHFpaWmC322G1WnHBBRfAZrNh3rx5GDZsGIYPH469e/di+/btskirqFc83sZzY9RsMBjQ1NQk1Y46nQ67du1C3759ZcMOBoNYsWIF8vLyMGbMGEnRTJ48WRbalJQUPPLII8jPz0dzczN8Ph+6dOkiDufMmTNhMpkEtYjH40hPT09A/thiwmq1wmw2o6mpSRylcDiM8ePHo7i4WFKt5N8AbShEenq6cH2+jiUjjKFQSBoJ03Hh8YmyEqGJRCIwGAwSONCJVTdcFV3mv+kssOSe8h02mw1+vx8mk0mQUjokKq8tOQBqbm6WNSkcDssz4HE1Go04a0SdiPba7XZJoRNh5D2Q/MzNnmiqVquVucRAxel0JsxL9gUjr4j3ye+Sc8Q0KJ8pkRaSw9V0KNOw5CHxd3V1dbDZbDCbzQiHw5JOV0nvHX0/6Gzy3rZu3Yp9+/ahpqZGqvICgQCqqqpQU1MDvV4PvV6PkpISlJaWIjs7OwHhUdfLjgTERK/VNC73ELfbjaysLMTjcWkHY7PZxDnyer0SqJA3qDbbPd2s0xk6yXa0F7m9TZLQLxdTLlh0XIgUnYhHnky04888tt1uh9/vx5w5cxAOh+F2u+HxeLB27VrccsstWLZsGXr27In77rsP119/PVauXIn33nsP7733HsaMGYNYLIabb74Z55xzDiorK+FyubBu3TpUVFQAaJuwV111lTSFBJCQolGJ3Ix2gbYF+Y033kC/fv0QiUSwfft2PPnkk5gxY4YsrPw++Sr8rs/ng9FoRCAQwMSJE/HFF1+gsLAQL7zwAoYNGyafU5+JysVQiYIqzM3ok8+Cn8vJyRFyLp+P6qidTCMSyMWbY6WmQyn+6fF4RIiOjoTBYEBdXZ0gCgCwb98+LFy4EMXFxcLH+fDDD1FUVASPx4NoNIrly5fjiSeeQGFhIYA2RPCLL75A//79kZubizVr1qBv377wer2SyqK43Z49e3DmmWcKNL9p0ya8/PLLOO+88zB//ny0tLRg79692Lp1KzIyMqDX67Fp0yZMnToVAwcORFpaGg4fPoxXX30Vn3zyCfLy8vC73/0OvXv3xieffIJDhw6JrsyuXbswfPhwjBgxQpwQtdigo5aM2KrvENNFRFWZ8iKyoXJS6HRwk2ZKmzwT1Yg+NTc3i3NIZIznpxNLB5ibL8+tpj+YauS7SyFGpp2JoiZXiRJdYYpLrUZiWTrvz+fzweVyCeJCtLE9ykVVVRXMZjMcDkeCNAkdBnXsOF5814mqUafIZrOJw0SHNRgMCvJMPldzc7Ok+xjwJFfb0jqC+KpOUywWQ79+/TBy5Ehs2rQJu3fvhs/nE5S1qqoKt99+O4xGo/CnkpGnE023J6M4vJ6mpia8+uqr8uwcDgfeeusthEIhpKWlwWKxYPfu3SgrK8OkSZMSWkERfVN7bp4O1ukMnWRLzumqkZ2aZyZqQw+cSAShTCCxIWRHjYsE0SBGfXS64vG2nkUPP/ww1q9fj9TUVNhsNlxxxRX429/+hjVr1qC4uBj19fVCdJ04cSImT56MQCCAN998E8XFxbjtttskJz1o0CCMGDFCyNfNzc2yCcdiRxS5VRK1Wo6r0WikgWVNTQ3i8TiKi4sxf/58QQD4fZKtY7EYvF4vHA6HpCNIeiYRfcqUKUKyBY7A7DwvESCV5M7rqq2tFQeM3bgZ4XJ89+3bh6KiIhiNRvm+mn470Wf3bRidXm4MjLCZcsnIyEBpaSk2bNgAs9mMgoICfPjhhwgGgygpKYHH45EIlmhKVlYW8vPzRZOlvr4ePp8P5513HqxWKzweD9avX4/i4mLZVEkGDgQCKCwsxOOPP476+npkZWXhs88+g9lsxrXXXitolfre1tTUwOfzyXz44Q9/CAAoLi5Gjx49UFBQgJycHAwcOBAtLS1obGxEbm4urr76avz3v/9F7969MWnSJCxduhRdu3ZFdnY2vvjiCxQXF6OoqAj9+vWD1+sVhIRl1R1BX/mM+Z5xvPl9lafBTVpNSfO76hgBiRsNuVDkFJI8zPXA4XAIcZ3vNh1zOjMsXQfayLJerxcpKSnCsVLPQ/SIiCLTOQASrpFOBccgLS1NyPgcT4vFIs6fRtOmW0T0p66uTpBvBigkw7M6juchwZxcQ6Yy2RCXqUGuAeo6w7RPU1OTIFHkO6mEZrXir7m5WdZeOpy8V67HHZ3LRJI43kAbn9JoNGLWrFmIxWLweDyorq5OQO3YmJsI2ddZP9TCETp11E7SarUYOnQounfvLk7R2LFjJVPAd0YV9aRD3xHy+Klmpyft+/+Yqd6zGgGp0WByRKkSz0g+TOafdMQrVx0h8j0YibEcPRwOIxwO48wzz0yYNJdffjneffddpKSk4N5778X555+Pn/70p9i5c6dEi8899xyGDBkiXbVVqLpLly5YunQpLBYLPvzwQwCJ2jRquScnF/P2ADB9+nRs27YNV111Ff773//KYrp7925MmTIFBoMB06ZNQ3l5OQ4ePIipU6dCq9XikksuwRdffAGLxYKnn34aAwYMwL333ov8/Hy4XC6J1Dl+jJrNZrNsBvw9S6Pff/99/Otf/8I///lPPPTQQ7j77rsxd+5cLFy4EAsXLsSLL76I1157TUq26TioztXJQopUYiXHmqXKFosFvXv3xr///W+UlJQgPz8fVVVV2LhxIwYMGIBgMCjpJG5E0Wg0gTN24MAB6HQ6cS4dDocIiFKigNEn0ycDBw7ElClTMHToUCn9jsfjaGhokEU4Go3C7XbL5rx161YUFRUJAdtiscg1DB8+HEBbNE+hQ7fbjYqKCpSXlyMzMxMHDhxAz549hZfStWvXhHSKxWJJmGMngr7yb1Vnig4JU7+c80wnGgwG+S6djGSZAm7q/LfJZJKf6ZTz+um8M83B+cXUB/lyTE+p5dtMc/Fa9Hq9bOBM7QFI4ESx9JzvNgO65uZmWK1WcTa4mXNseR5WrvLeyGHiOclVVFOPyZxHOpc8rs1mE2dJ/T7TwjSucVzv+B0GC2azGampqTJPVATtRNCQZIe6ubkZGk1bQcm2bduwYMECvPDCC3jxxRdx4MABNDU1CceHVawcLz67EzF+Vw0Oea+hUAg5OTnC7auoqJAec6mpqeJwq+s0j3U6VpR1IkOngKn8E+BItZVWqxVeUGNjI+x2u0RzqqMEoN0NtSORqxotcuFiJMdoIyUlRRZEbuI0g8GAYDCIcePGoaqqCm+88QYGDhyI559/HjNmzMC6detw7bXXSvXAf//7X0ydOhWBQAAXX3wx/v73v+PXv/61nJeTkzwSLlrMyTMqcrvdKCoqwopTG+53AAAgAElEQVQVKzBnzhz88pe/xCuvvIJ//OMfKC4uxtKlS1FdXY05c+Zg3759GDNmDFasWIGWlhZceeWVMmFnzZqFUaNGYf78+dDr9diwYQOGDBmSgOgQIqf+DRdx9mzKzc3FpEmThMz56KOP4tprr8XAgQMlwmMUyZSFRqPpcGn2d21qtEknlO8OHeVu3brB7/dDq9Vi8uTJ2Lhxo0TddrsdgUAATqcTkUhEqvIqKytlI/P5fNi3bx8MBoOQtOkwc3MjehGLxbBx40ZJy/n9fpx55pkIBoNCcuUzMRgMmDJlCpYvXw6tVotevXqhvLxckCOv14tYLIbNmzcDACZOnCgVUxs2bEBpaSkyMzPx+OOPIz09HZs2bUJDQwO2bt0KoA01aG1tRVFRkYyVmjo93vxSkV/+zDFRUxx0XjjnOA7cjIlO8L1MPi+dCfW8KqpDR4TGVCg3vmRenPpeHM9UsUFeG4+pXmd70hTJn0m+L/5/MoWA5yEHrT3ey9HGib9XUVn1POT+1NXVCQdQPb96TDqsyevuiZCXVZpDeXk5Vq9eDaPRiO7du8Pv90s6MTs7GytWrMCaNWswY8YMXHDBBbKGfNOAKpmKwArjqqoq0RPT6XTw+XyoqamRwgeS5em0cvyBI47x6WKnn/v2PTCmKDQajeT0mZNn5MMUkJof5/dOZDLyeEAiX0iN+gh9rlmzRtCjWCyGTz/9FIMHDxZeSHZ2Ni6//HIsX74cN998M7xeL2bPno21a9fKoj5p0iS8/PLLuPXWW7Fo0SK4XC40NTWJcxKJRBAIBGQRZwTEyIWia4z4fT4ffv7zn+Odd95BIBDAvn37oNPp8Nprr+HJJ5/EY489Jve2YsUK3HzzzXjnnXdQW1uLxsZGaDQa9O/fHw8++CAWLlyIp59+WqLapqYmaUDJzYT3rkoYuN1u4Xp4vV6kpaWJI/Tee+9hy5YtQvrmJnQiJMvv2tS0HxFH3qPFYsH69etRUFCANWvWIBKJYM+ePZg0aRLeeecdqRB0Op0IBAJwOByoqalBdXU1tm3bhkOHDklp8759+0Tdd+TIkeJ8q+kBoheDBg3CzTffjNtuu016UVmtVimfpvNE7aOKigpBh7Zu3YqamhqsX78ee/bskcVbnRuMcvv06YOysjJMmzYNdXV16NWrF6ZNm4aioiJcf/31GDt2LHr16iWRshr1dqQRJzdYzudk9ICbIVOqaqRNET81MFE3XnXu0nguNUiiQ6+ifrwuNRhqj6fYUVPLuo+FnCV/TkVHj7ZeqRt98qbP8VSdtmQUvb1r4PeJ6KiOFqt2SSpP5iup43QsB6QjY0kEium49PR0tLS0YPr06bDb7Rg4cCBycnKQl5eHgoIC3HTTTRg4cCAKCwtlHVGrW5Od744akVZVQNVut+PQoUPYsWMH9u3bhx07dmDLli3YunUrdu3aJZwxVViW3weOXel2KtrpdbX/R01dCNqLgFRND3VB4KRsb1HsaITADQJIjML4JxqNoqysDHfccQeWLl2KvLw89OjRA88//zz+8pe/oLGxEaFQCFdeeSVuv/12jBw5EqmpqRg8eDACgQCmT5+OgoICuFwu3HvvvQiFQkhPT5dNj9okLJPXaDT46KOPUFVVhQsuuEA+4/F44HQ6RfNIr9fjmWeeQSwWww033IDS0lLs3LkTgUAAq1atwqJFizBnzhy4XC40Nzdjx44dePrpp/Hcc8/B5XIhNzcX8XgcF110Ee6++24MHz4ckUgEubm54gQYjUY8//zzGDt2LLKysmSzIlSvfo6pgYULF+Kmm26SyqORI0di0aJFIpKZmZmZwAU7WakxWjLKwdQIofGmpibU19fjkksuQZcuXRAKhXDw4EFMmDABTz31lKBIall2UVERbrnlFiE919fX45NPPsGkSZMk8h43bpw42zw/He9AIIBNmzaJErbb7cbQoUNl0aejrpb12mw29OrVC6WlpULaff/993HWWWchIyMjYbNMSUlBU1MTzjnnHDz33HOw2WwwmUzIysrC/v37sX37dhw4cACLFy9GKBTChAkTEuQfeM0dRfXUuakiI/w+nRemX8mRUSNtfk/Vg2kPoVIdLwY1nEN0flRJB/V7fB9PhHuo8t6S71c9djInjufrCHLQ3vHUn5M/l/y75M+paUY1IOE1kaNFKY6jHau959re745l5IGqyFZ9fT3MZjOWLl2K++67T9aeX/ziF7j44ouh1WpFFiHZAT1RI/KrInk6nQ5GoxFjx45FcXGxBILbt2/H+PHjRbCWqKI6hur1qFXJp4OdPlf6f9RUPlDyAsEXXBUMZOkpP6umtJJfvI6gQ8nRhLqYMj0Vj8dxww034I033sBZZ52F2tpa3Hjjjdi9e7cQDqdOnYqPPvoIo0aNAgCsXr0amZmZMBqN2LFjB5555hnpaN23b19cd911AICFCxfi//2//4devXrhjTfeQLdu3fDuu+/iT3/6E8aNGwez2SyTX6fTCeH6wIED6N+/PwwGg3T0XrhwIYYOHYoDBw5g0aJFUj594MABXH311Xj77bfx4IMPoq6uDnPnzsUjjzyCa665BkuWLMGIESNw6aWX4s9//jO0Wi2qqqrgdrsxd+5cxONxzJo1S8afz011QhsbG/Hyyy+joKAAq1evhtfrRTAYRG5uLnJycvDTn/4UCxYsSIiMT6W8OlEarVYrquORSASNjY0oLS2FTqfDD37wAyxduhRXXXUVwuEw7rnnHrz22mvSjRyAEFkLCwvlPWUZLjdlbvaNjY1wOp2yORuNRinBHzVqFC6++GKkpKRgy5YtQkivra0VtINooar3QkeBCuKtra0JbSuIflFoMT09HRs2bMDZZ58t2jhZWVn47W9/K2kBs9mcMAdP1IFtzwlQEV2mtFTeCx0Zbip8NqrzoAYv6u/aQyvoxNNx59pA4u83WT+Odq/H+11HUyjtffd4nzmacc4mI2zq97n+8b1h4Nlemozf/brBqOowkMuVmZkpYrJLly4FAHTv3l1QRHLhiJCqzu6JrinqM+eaxmtiFSzXvIaGBpl7RM/Ir+T9qmnL0ylFBnQ6Qyfd1Emk5m0JOVKQjDyH9nL7KplSneQdzVmrCzWPz7RJPB5HU1MTCgoKcMMNN+Dyyy9PkO3nQn3OOefA4XBIxQ9lAOLxOEpKSvD0009j7ty50k+MCriXX345pk6dmqAaffPNN8NoNCI7O1sWbJPJBJ/Ph1gsBofDgW7duiE1NRWpqakIBAIyqVmlQlJnIBCAzWZDOBxO6FdmMBgQCoVw4YUX4rzzzsPtt98Op9Mp+kQ5OTnIycnBgw8+iN69ewOAkL95zyQ76vV6+P1+EbUjt2jAgAGwWq0Ih8OYOHGiCEUCOGXSZCpSwYWURNVYLIbS0lKUlpaipqYGWVlZmDBhAqLRKDZv3owNGzbggw8+wLRp08RJZ0sOjj9Lk7OyshI0TeLxONLS0uQ8bPGh1WpRUFAgLWCAtqqwjRs3Yu7cueLc0PnidZNsywrFePyINgr5NLxGIkskf3fv3h1AmzLy7t27kZWVhX379qGhoQE5OTmoqanBlClTEirJTnSMOc5EgTjv2b9P5Wmp6QoiRKyMUqsqVZ6OulnT2VF5iJzP/LwaRHEMkxGXb4patudMHQ3lOdr5juWQHYu7lezwAF9dX9Xfc6w4dikpKZL+ORbqkux8nChCk6zUzLWjpaUFs2fPRlFREZqbm0Ur6rXXXsOGDRswfvx4ece/qXFceP98J1RidmtrK1wuV0J3Ar5baqDA9zb5nTodrNMZOsmmokBq7pw/WywW2WRpKqeIBD4SMvkSnkiEkMwZUhcKbvaMFqjazP5ALFMlZ4bpFaYu6DBQ9TktLQ3BYBA+n0/k/3ndOp1O+hfddtttEoFwU6STRd4IF4JwOCyQcWpqquT6ST4HjiyAHo8HdrtdynNJQExNTRWeANtEVFZWoqysDHl5eULYBSD9skik1uv1yM/PxxVXXCFtJLgJs1rohhtuEN0SNeo/2WkyNTXCn/mMs7Ozce655wIAsrKyEAgEJCIcNGgQBg0ahCuvvFLKn0mApqAfxekcDgdGjx6dEIXynWZJuMPhwOTJk5Gfny+OIp1pqnf37t0bdXV1KCgokIWWpPtLLrlEKhSZTuvZs6eUTfPeeG2E/nNzc5GdnY1YLIapU6ciNzdXHKbGxkakpqbi8OHDIsbXnhzCsSz5M2oaimR1VtkFAoGEEnIGQXSIVAdILdNXr4fnUM/d1NQEp9MpqJn6eRVdUtGFr7N+JJ+7vfs/mnXkM0dLjxFtVP8/OQWX/F21xyFRM5Wc3tzcjNTU1K8Eq8lI+jedv2obHI1Gg6KiIkyePBl6vR5FRUUJwpvTpk1DQ0MDsrKy0KtXr69c09e9Ft4/TZUQAY7wNidOnCgaS+oexGpO1Vk/He3Uwem/x8YoLpmzw0m9atUq+RyNpa3kVXBhVSs7OlJm2d5CRmn+QCAgkT3z6ERnWNJLBVe1moBaIk1NTTCbzdIWw+l0Ih5vK9e2WCxSGccWAV6vF126dIHL5ZI2BECb5ga7Navjw67oZrNZzkOnSHWEGI1TO4ROZDzeVnZLArfP55NNSKvVoqioCLm5udKXjf2pqLhKJ5AwcXZ2tkTwTAOpnKxk3aKT7QgBiS1FqM4MHFkQc3NzEQgERMFYq9Wivr5e7o8Kz42NjdLWgX9nZGQIwblPnz7isOt0OiGih0Ih6X5dWloq8gVUXG5sbAQApKenIy8vD/379xeekKp/M3bsWGlnwDTc4MGDpeiAaTQikiQqX3jhhfD5fNBq2zRVunXrBpvNhszMTBQWFsLpdGLAgAHC51Edma873ioiWF9fLxuRWq7OOVxVVQUA4mTys8cr4+ZmFo1GUVlZKchbKBQS1eRoNAq/34/m5mZxHtT1o6OWHMQlB3btffZoP7d37OP93/HSZsmcSCKRjY2N4kyozzUej2PNmjUJqcmjpR9V+zooCAM9okEAUFRUJNIBatuS1tZWZGZmYsCAATKX+Dk1oOEz6Iip5Gv+oWI3nWc6a7169UpwmnhOzlm+kzzm6YQKAZ3I0ClhnKDAEc6FyitZsGABhg8fjoyMDMyePRs2m02qkg4dOoR4PI5BgwZh/PjxEll2dKNVJw6vg1Vq1N2g80PxQsKgdrtdlHNVfgNLrNnUkpNV7cfE45CTFI/HRQyxS5cuMulaW1sFhuVioaodE52hM8lyYrW7s4qgqVEj9V34WeqzJIuP8R6SeSO8H/bo0Wg0Quxlp3OSNBlFqWmpU8U4Jnq9/ivtJuLxIx3hKW3gcDjQ0tIibSTi8ThsNttX5PjVBV51IPiux2IxcZxUUi8/Z7FYRGBRXViZbqN6MdNzHGO+v2wToSIdsVgs4b0mH43vUGtrq7znqp4NkU8+w+NtjOrY8lwqmhSJRLBv3z4sWrQIdrsdRqNReuhR6dhkMmHbtm244YYbUFJSIhsOj8Ex4988F9EkrbatOpO9rbp27Yr6+nocOnQI+/fvh8/nQzweR/fu3VFWVvaVhsqqqShIsiQE08cqatYeipV8nOTrTz5XMrqk0SRqonF8k52i5OtTxyoajYpQJ9Wk2XaDx41Go3juuecwYsQI2egZHCST5tVrby8111FTA2G1spLoFNe3aDSa0IMtmQCu3nNHkCv1fVK/z3ddVajm55MDueRx4XgkH/NUt05n6BQwQrQABLql4CE3H6DtZf/ss8/w0ksvIR5vE0XkZxlJJy80x7PkycKIOZmomfwdfk+NYul0qAuzGrG0ly5IPl6yJZND1c/z/1S+BT93LKdDjYJ4zer1Jf+swtDtHVe91+R7bC9NcroYr5VogfrMVEtGA9TvH4sXpcLwx/tZHcdkMqv6OY75iZDUj8aZUa8l+Zo7au2hJBwXk8kEk8mEX/ziF4jFYtI0tn///igvL8fWrVuRn5+P7OxsOR6dT5/PJ5wrFdFg0UM4HMaCBQvEsa+oqEBDQwPS0tIQDocxadIk9OvXT7iI9fX14rQTMb333nvxwAMPiO6OymECIGlTOhNsikwnmLwSOkMNDQ3IzMzExRdfjH/84x+wWq24//77MW7cOEmjqoRddYNV+X+8D6ZoTCYTAoGAnI8tMvj9QCAg/zYYDNi9ezc2btyIa665BgBE5JIE84qKCgwfPhypqamorq5Gdna2BJmxWFsfPKaSqZmVrP/0dZyAZKdOfY/V9y6ZK/Zt2um6Vn0bduqEp99jU1VW09LS0NDQAIvFAo/Hg3nz5mHHjh14/fXXMWfOHLjdbixfvhzvvPMOPvroIyxatAgPPfQQvvzyy4Q2Fh3N3bYHrbJK4GifVzdF1fFJ/gztaHB5Rzaq5EWgvUWhvQUh+XftQcfqpnus6z0aEtCeQ8Tfq+OUvBmebsb7ONrzOhZSot578p8TvYbj/RtAuwUGJ3KO9t7Tb/L8kr9DR4GIFlEIAPB4PCIY6Xa7AQButxsHDx4UKQZVjgJAwu9JkmZD4quuugoFBQW4/vrrMWXKFEQiEdxyyy2ora2V4geTyYRgMAiXy4XGxkbhuPl8PmzZsgWLFy+WVE44HIbH4xGUwGq1SjsPna5NnbmhoUGuQ6vVwu/3S2rd5XJh9erV8r3a2lo8/PDDOPvsswV9pOOiVgXW1NRAoznS/NVut0Oj0aC+vl7Gg04REV9eF9O7dPRaWlqwYMECjB8/XnTGWAzh8Xjwhz/8AW+99Ra2b9+OBQsWYOrUqdi7dy/uuusuPPnkk5gzZw6effZZvPHGG6Kzo6aHVHL8131f+Cd5vrU3B481vzp6/vac9eR169uYw6e6dSJDp4CpEUBLSwscDgfC4TAcDgcmTJiAl156CVdffTU0Gg02b96M7t27Iz09Hddeey2eeuopnH322bDZbFJ+zHQPcGIT8kTIjsmR+tEg4uRjtgflHu0c7V3f0a5b/U57P7fHjUq+vqMRUNs7X3sR4P+1xYHWHhn2eO/XiUSsx3p+xyLnHuv8ydd7NFMh/+Tjq/PyeNfcUWPQQ6fN6XSie/fu+PTTT7F//37MmDEDH3zwgehp9ejRQxwftrKgc0LUh/wfNe3MtiWhUAjr169HeXk5rrnmGixatAi5ubnwer2ora1FIBDAli1bcMEFFyAUCgk6cvDgQdxxxx344osvpDu5ysFjFWAoFBL9L71eL3w6Fjm0trYiLS1NSNx1dXU4fPgwdDod0tLSEIlEYDAYREeMThCV7nU6HbKzs3HgwAH5fzpy7GNGSQSOLRXfmQ51u92Cxnk8HmzevBmFhYXw+XzyXOiA3Xnnnfjb3/6G3/zmN8jPz8f777+P9PR0VFRU4LHHHoPf78f69esT0ut8ruo6eDrZ6ZTK+i6tExk6BYyLPieSWrLIUuF33nlHSrh79uwprQpyc3MFnlZJbx2dlGq5LU2dHMeaKOqG0B4ycKzoITnNcbSIoyMTNTliSv5ZRTbau8ajXW97zpq6USZ/L9npOl0XmWOhI0f7zLEczuPZsZ7f0c6t/k7diE7U2qvEOVpkrtrXjYy5wZMs7Xa7MWHCBPzzn//E5MmTUVhYiLq6Oqxbtw69evWS/mWBQCAhnR4KhaQNA0nqbI8SCoXgcrnwwQcfIB6PY+3atdDpdNi0aRM0Gg2CwSCqqqqwevVqzJ07F3a7HR6PRwoHduzYAYvFgoceeghDhw6F0WjEL37xC+Hd7dmzB263GxkZGcjMzMS///1vPPvss7DZbLjmmmuQkpKC7t27480334TD4UA8HsdDDz0EjUaDpUuXolu3bggGg1i1ahXMZjMWLlwIp9MJj8eDH//4xzCZTOjSpQusVitWrVqFe++9F/3798eyZctgNpsxa9YsrFixAgaDAQ888ICkyf74xz/CZDLhnnvuEUfn4MGDUpRB52jChAlS7Uqeo5oK/uSTT5CZmYnt27fDZrNJ4Qd7qsXjcXz55Zfw+/2C8qkK43wvOlLAcjw72nv9dd/3Y53n+26dztBJNhJMKZnPEmV2Z168eLFEPG+++SZSU1Px9ttvY+vWrTCZTJg7dy5WrVolJZjAEcJzR6w9p+l4m9qxNoKOTNIT2USO56x8E+vIAnA8x+BY18dzfNsL13dhR3MSO3rd7d37/ypCPtr7eCpH6CzzV1WnqZE1dOhQuN1uZGVloa6uTjZhjeaIzIXRaITf75fegB6PR9AP8leCwSDS0tKQl5cnfQ3pOAwdOhTjx49HYWEhzjrrLFgsFni9XmRnZ6Nv375IT09HWVkZioqKYLFYMHfuXDQ3N+Odd97Bu+++i4yMDKxevRopKSkoKyvDz372MwDAE088gZaWFvz617/G4cOH4fP5MG/ePGnxMH78eLjdbthsNowYMQJ33XUXxo4di0gkgq1bt8JisYgo6hNPPIGJEyfi4YcfhtfrhcViQVNTE1599VXE43Hs3bsXs2fPhtvthslkwrx58xCJRHD11VcLIT4/P18QrJqaGuFINTU1AWhL/RFh02g02L17NwoKCmAymdDQ0IBx48YBgFTjaTQaKRIhkZnrc/Jc+bpFEsko04muwZ329azTGTrJpvJWGAGyRHznzp2YMmUKUlNTcdFFF6GoqAihUAgjR47EqFGjkJqaittuuw2XXXaZOFCEl1nyfTw71ibSEafmeKkrdWIf73gn8tlvYu0hOMf6+duw03XhSh6XbxLtJj/fjozx8Z6Tat+Gc/xdO608PjvK9+/fH6tWrcL555+P1atXQ6fTYefOnbjgggvw1ltvSXdwKkUT+WE6HGgrfXY4HCLOZzQaEYvF0K9fPzQ1NSEej6OmpgZjxoxBWVkZzGYzMjMzE8qy7XY7TCYTDh8+LOPw6KOPiohmQ0MDfv/73+Occ84RPSlW4fXr1w8mk0kEVe+//37cfvvtyMjIgN1ux969e3HOOefAarWisLBQpEBYMv7JJ5/A7XbjrLPOwqBBg9CrVy9ceeWVKCsrS2jOPGDAADgcDnEUCwsLYTKZhOO4YMECzJkzB+vWrRMUi1IbRqMRWVlZ0iza5XKJ1pnD4RB5jNraWowcORLRaDRBUV+j0Ujajw2kw+HwV1Dnb+MdOhXWilM9ePsurNMZOkWMm4zJZEJ1dTVMJpM0QvV4PPD5fOjXrx/0ej22bduG999/H+FwGPPmzcNjjz0mFSRqRYhaCt4ROx4PIjn6aQ9Vag85ae/f7dnRUmXftn2dc3QEqm5vITzdI7jjpRXbs2PxwE70GR/vfTnac/k69l08q+S0KtNkDIL27NmD8vJyDBs2DOeffz527dqFyspKTJw4EevWrZN3ioRgr9eLV155BRs3bhSyMwnLRIVU3SC3242ePXuiZ8+eeOWVV1BQUIBwOIxYLIZgMCg6XUzD8Vo51/V6PTweD7Kzs3Hddddh+fLl6Natm/QkpF6UTqcTJOqyyy7Df/7zHzQ1NaG1tRX5+fl47733cPjwYXz55ZcoKChAPN7Wzy4cDiMjIwM5OTmS1qusrERjYyNGjx4No9GIYDAoPKBIJCJpQTo7/LmwsBC33XYbNBoNPvzwQ1RVVck4E4HLyclB3759BUkD2vhJRJ2GDRsGv98vfQ/ZSNrlciEcDiMejyMrKwsmkwlGo1HGjQEo36FvmiJrLw2svlPfprNyuq9R35Z1OkMn2fgSqrLsbF0wc+ZMUVOm8FUkEkFhYSH69euHOXPmYOzYsbj22mul1QNF546F2qimkkRZmZF8bern2uPzcHJSH4awM3CkEax6Pfx/kj7Vz6rGa1GJosnXrt6jeqxwOPyVY8Xj8QTRMPX46sLYHgdIo9EkHFP9vcq7am/MVYSO96Be68k29dmpQoZA4pgfjT+lakIBR1IJ37Z1NBV3Ki3syfOb7zI1ZJxOJ84991zEYjGMHDkSX375JWbOnAmDwYBZs2bJe0f0pq6uDvPnz8d7770nG7Df75eydBKS9Xo9NmzYgKlTp8Ln86G6uhp9+/bF7Nmz8aMf/QjxeFz4PPF4W8ud7t27w2w2IzU1VZwkOlmjR4/GRRddhNdffx1//etfEYvFUFZWBo/Hg7vvvhterxdZWVkYOXIkbrvtNixatAgvvPACdu3ahVmzZmHXrl3o1asX1q9fj3nz5uGvf/0r3nnnHTzxxBMYMWIEPB4P8vLycOutt8LpdCItLQ0jRoxAVVUV/vjHP0Kr1aJHjx646KKLAAADBw7ElClTYDKZMG3aNNTU1OCZZ56B3W7HK6+8grKyMmRkZIgDw+eg1Wpx3XXXYdGiRQn96gBIn7xBgwbB6XSif//++NWvfoWGhgY0NzfjxRdfxJ///GesW7cO1dXVollFDSp17VSlGr6Nd+h46fhvYkfjQX7frLOa7BQxOg3kDdGhaWlpETFCaohs2LABaWlpogwcCoWQkZGB8ePHywRvD7Vpz5I/Q6eB8DmrS1RHR6/Xi8gaBem4ELC6g5wGm82GQCAgTl1yU81AICDEQ54fOEKiJT9CLUVmR2lVAIyS9TwHe09ZLBYhoXJhp7AdU4kUbiTnQh0bRn1sx5HcYToajcLr9SIlJUWgefXeea1U/eXzOVVEF0keVTdtXjt5GlT6pt5VKBQSBFItLVYX02Ttp++zqfOE4pUMWsxms6ieazQajBkzBgCwadMmrF69GnV1dQlrQXZ2Nn71q1+htLQU8XhcjsHzcNxjsRi6d++ODz74AGvXrsVZZ50Fk8mE3r1744wzzpAAICsrCzqdDpmZmXC73QmCj0DbHLBYLFi7dq3cT3JwA0B6aq1bt+4r9x+Px/Hmm2/Kz08++aSsH2xR09TUhIqKCqxduxajR49GMBjEhx9+iPr6etx666248847EwQA6WxoNEcEFe+++27ce++9EvTo9XrYbDZEo1EZo3A4jLy8PJx11lnYv38/srOzYbFY0NjYCK/Xi23btqG1tRXXXHMNfD4fRo8eDb/fj9GjR+OKK65Ac3MzDow6FagAACAASURBVB48KONMwVCV39OJtJye1ukMnWTjJKJOCI2bs16vx5QpU2Qy33TTTcjNzYXVahUng5UTalosuTfPsc7fXmqHKBCdiGAwCJvNJosYtYxWrlyJ3r17o2vXrgDaWnGwhNbv98NsNsNqtaKiogI6nQ75+fmijEtHj44MF3f1utR2HwBE7ZpjFAwGkZqamrA4szeYxWJBMBhEJBKB0+kUrgU5BoTH1aaydKKam5uRnp4uOi7xeFw6oasKuKFQSBrXUpitqqoKOTk58gzUztTq801Wsz0Zxnvhe0hkobW1VUqpV65ciaFDh4r+TWZmpnwXgGxobM/C++VYfd9NRVRV9XSr1YrBgweLgJ/P5xPF8379+qFv376orq5G9+7dZQ6kpKSgtLQ0oRJK1SlTVZRLS0vRt29fdOvWDXl5eQgEAsjLywPQNr9SU1MxYMAAAEe0zgBI6Xpyry5yZsiXIRKtVrGqwQzRQc5hvhNcQ+LxuDjeNpsNqampGDVqFMLhMEpKSnD77bdjwoQJANo0mMiLMplM8r7yOimySEdJnVtqgMN7KygoQF1dnajIs4fd5MmTE5Tu2TJoypQpMBqNMBgMKCgokHYwajDQ6QSd3ta5Up0ipsK4yVHXlClTALShRyNGjIBWqxXnxGAwIDMzMwG5UfvEHM/ag0hVMxgMaG5uxo4dO7Bv3z7MmDEjQQtk69atGDBggBAdqYnidrvxr3/9Cz/+8Y9RWVmJcePG4aGHHkKfPn0wZswY0Q3p06cPvF6vaI5w82T6SRWQ5MLl8XhgNpuh0Whkw6ajwnQCU1p6vV6cRG4ozc3N0tSTeilsNwK0NYS12+0JJbds9aHystiuw+/3IxKJoLm5GQ6HAzk5OWhsbJRqk1AoJEJxvIZTBRkCvkpsptpwKBSC1+tFKBTCZ599ht69e8PhcGDXrl3YuHEjotEoHA4HevXqhbKyMnlefIan0j2eLFNb0agIHN+pkpIS+azaiJi6NyzrJhoHtPFeGDwRYVLRGjq1REX69esnc8VkMglyGo1GMWTIEPmO2uOKjotOp5MKLF43AFGiZgCgNtels6M6wvy3isaytQTb15SUlIimEblQ6vvEvn8AhCvE/+PYJCNGACQg4Zjzvrp27Zqg78bejnq9Ho2NjTCbzeJYFRUVwev1wmq1yrjSgUx+zzsR0dPTOlerk2ycNIxGOIGJgKgQr8pPUZudqkbtEaDjGj3q59UGgC0tLbK45eTkwOVy4YsvvpDUVmtrK7xeLzwej0RlAFBdXY2//e1vOOusszB//nxoNBo88sgjKCkpgdvtxubNm+H3+xMiOTobQGIfHLVxJCNSp9OJ5cuXw+FwoLy8HDU1NbBYLLDb7SI+ySjOYDBIGW1qair27t0Lp9OJpUuXorW1FX6/HykpKcK3CIVC0hy0rq4OQBvSw3Hm4k+InC0CqEdChd4rrrgCf/rTnxCNRmG32xEIBMSRIuL1dZt9fpvGxZwbK6N9OrqrV6/GG2+8gc8++wxLlizB73//e2zatAkDBgzA5MmTYbVaUV1dDa/XKwgfZR46naFE0jiRHACSLrNYLPJ7tc+ayWRCKBSS36empoqzYrPZpGAiuRO9SoKOx+OyhlCHiB3GAUgfP1Z30alS5x/QhpAkqyurbUCIYqvOUXv8PSI5KsrLAMdqtQr/higrU1AA4HA4EiRDiLCpvQ9VPpZKN+C98HpTUlJkzqtNclWUPS0tTcjhwWBQjsf74riq46IirJ12+lnnanWKmFpxpS5InHT8v1gsBp/P9xV9InVitiekeDRLJs3xj+qgNDc3o6ioCJMmTULv3r0FpjabzcjOzhbuT0VFBcLhMD755BPcdttt6N69O7p06YL8/HwMGTIEP/jBD5CXlwe3240+ffogLy8PWq32KzwaRnesOOF1MrqLxWL49NNPMXXqVGzYsAFZWVnC3fH5fOI8hkIhNDc3S3RdU1ODkpISLFq0CNFoFPX19dJUls6Z2WwWBfCcnBwEg0Hk5OQgGo2ioaEBfr8fy5cvl/Gx2WyyKQWDQTidTlRXVyMUCmH+/PmykQBHei2pEevJNuqxAEc6aBsMBpjNZgwaNAiXXHIJTCYTbrnlFgwaNAj9+vWDVqvFoUOH4HK5JEWWmpoqTVrVVOb33VQkCDiCGjD9rKbD+V4Eg8EEpCIUCsm8VlNi6mafbFShZxUV1wsGGHSyKNiq0+mkrQavNRKJiL6O2rmdP6t/q+gNz8+5y/dC5U2p8zoUCsl1M93q8/mg1WqFw8TKNK5tKr+S76/RaJRUuFoMwjFWif1cX1QHR+1nxt9xbut0OhFcVJsPc1w6HaDT3zqdoVPE1MWFOX+mfgDIAsLu1upEZ9SXvGB1tKJHJf8RIuef6upqbNy4EYsXL8bMmTPFGfj73/+OhQsXYtWqVXj33XexcOFCPPzww1iyZAmGDh2K9PR0PPTQQ+jZsycqKirQ2tqKDRs2wGq1YuvWrUL8JPGS3B6aGmkyCqVqL6X2Z8yYgW3btiEYDMJgMMBms0l6i+XDZrNZUmFZWVnQaDRwOp0IBoPyc0tLC9LT01FTUwMAqK2tFYREo9Ggrq4ORqMRaWlpCIVCeOGFF1BVVSXXGI1GE5ywlStX4oknnkD37t2xf/9+NDQ0wGq1ygKtRqQn28iJ4vvU0NCAYDCIhoYG6PV61NXVYfjw4WhtbcW+ffuQm5srm6fZbIbdbkc8HhenCIBE9N+GAu/pbkQpkqv1VE4ekMjdY5UlHRp1TtOJUkVW+X3gyDqi9sbjHCAqwxJ1dRNX21cARxwDOgB0yACIdg/PqaLTdIKJKANHqil5zapGEt8jolNEFK1WK7TatuauKSkpcDqdCWkxph2ZGue1qIEQAyf1+liiHwqFxJnh2JPz1tTUlMCTooQBAEGLWJRxLCfo2yx/77Tv3jqdoVPA1NJmtTKB0C4hXZWrws8yd9/c3CxRYHuL1NEsmfSnVkiwr9DYsWNxzjnnIBaLweFwYPLkyZg5cyamTp2Kc845B5MmTcKMGTPw7LPPYvLkyUhPT8euXbuE17Nnzx7odDpUVlbiwIEDaGpqksWFi7XFYpGFjNfPDUAld7rdbmzduhVnnHEGBg4ciD/84Q9yrD179kCj0eDBBx/EU089hbfffhs7d+7ElVdeCb1ejzvvvBPhcBgtLS3wer0477zzYLVaUVVVhVgshs8++wwajQY9evQQ4bYlS5YgJycHd911F/bv348LL7wQn3/+Obp27YrHH38cer0ea9asEccqEolg7969OPPMMzFgwABpIQBAol2iJ6fCYsnomCkEl8sFq9WKtLQ07N+/H2+//TZ69+6NBQsWYPPmzcLbWLlyJZ566imsX78eHo8nYVPhMU+FNODJNj5vjrGKANMxUdNWra2tsFqtQlamQ5MscaDRaCRVpLYUYbo3EomI8xGPx2VT5+d5TnJ36Khz/VF5gTwXiw5IQk5O8avBF8/BCspYLCYVl3QiIpGIoFxEUCkwyfSZy+UC0OZUEqUCkBBY8P5V1EcdG/5OTf+xcEIddwaWrC4lUsrv8FnxHhis8g/RNlonWnR6WaczdAqYWlrOjYQRVnNzM8LhMAKBgCx0qrPE72u1WolaaB3djNSInqXVqiPGRae1tVWiQv5/bW2tLLLM+/t8PhQXF8NoNKK8vBx2ux27du2Cy+USYqfFYhElW943nblk7gN/19raivT0dLz33nsYPnw4MjMzceONN+Lzzz9HXV0dSktLsWjRIlRVVeHSSy/F9OnT8cILL+AnP/kJamtrsX79evh8PoTDYezatQtLly7Fvffeiy1btqCyshK/+93vUFdXh5UrV+Luu++G2+3GH/7wBwSDQUybNg0FBQVYtmyZEF3vuOMOGYva2loAwOHDh1FYWIiWlhZccsklWLx4MaxWK9xut6BWfK5cLNvT8vlfORJE4xhF83exWAwHDhzAjBkz0L9/f1x11VW4//77MXv2bIwfPx6//e1vcfvtt+Paa6/FiBEjElKzKlm20xKNiCORGTobyWXatHA4DJPJlOBccH3gz0wfs+KRzUyJ7KgaW5xX3OhVbSg6XSr5ODndyZ+TydF0EtSCDK5R5AXyfmgqB5IpQzpvPBYRHBKZVd6SyklTuTrqMflZop8caxLPeU18bynwSEeV40CEKTlFFolE5Dgcm1MhyOm0E7fO1eoUMLUElRCuXq8XxIQlt6peD3AERVIrTdR8/9ct3SYJm6kO9jQiL4lRGyMqahHR7HY7tm/fLgquQBshsaGhQRbtcDgMn88nUDq7VtNJSElJkeoyVo4AbejKqlWrcM8998g1FhcXY+DAgQgEAtDr9SgqKkJeXh40Gg3+8pe/YNasWcjIyBBF33A4jLPOOguxWAzZ2dmoqqqC1+vFBx98gK5duyIcDot0wZ/+9Ce8/vrr2LNnDwYPHiyKvh6PB3a7HWazGX369IHNZgMAfP7557jllltwxx13oKGhAUBbs0g2p2SUzHFgipDOodVqTSBrftcOBTdn8iJYxROJROD1evGPf/wDOTk52L9/P95//3106dIFs2bNwtixY+Vd7d27N/Lz8xEKhZCSkgKtVpugVfN9NzVtTR4MANmQuXm3J7+gEpJVmYfW1laZ82olGNNARF44L/1+P+x2e8KcUtOZ5Caqml4dIQOrJfjJZfcsZCDiw/tpbGwUJ00tkCBao6LkRIxUB0gl56upP7UAg+fid9WxJZKkCtQyGOA6Q6eMY2IwGBJ6mPE8vC6iSskFKZ12+linM3QKmKpbQ8IyJyVhcxWdiUQisunw+yQ70ln6OpU8nMSqZgiJkEzH2Ww2PP/88xg4cCAGDBggn0lJSUFTUxNSU1NRW1uL/Px8XHbZZSgvL4fL5UL37t1x+PBh6HQ6jB07FgCwY8cOETXbuXMntm7dimuvvVY4NVyYzWYzWlpa0NjYiO3bt+O6667Dq6++CqvVCq/XC4fDgenTp0tTRnbfdrvdGDx4MDZv3gyTyYTc3FxoNG1CcywfV8eX3cOzsrJE1yQrKwuDBw/GsmXLMH/+fJx55pnYu3evoEM+nw+7du2SY2/atAlVVVUIhULIzs7Gs88+i2eeeQaPPvqoVAitXr0atbW10qHbbrfD6/UiNTVVNrDkBfy7Mp6PaRamKYAjkg6HDx9GZmYmCgoKMG/ePNx0003IysrCwIEDEwiwKvmWHdRPBS2lk2lqhZFKHladIgBSwUf+H58FkRqVC8RUL1NPABJQ1paWFmlRQYFRvlv8PIVBU1NTE9AP4IiERUeMHCbVoaATAkDIzJTDANoCI5amM9VEYjIlBTgWgUAgAamhA6ISx9XAjLzCQCAgXCs6gJzvFFwFjiBifE5qaT7HiuPBtY5BjCpwyetSHaHONNnpZZ3O0Ek2tSJCTZHp9Xr4fD7Z2JuamkQBWBVuUxcRte3DiSgAJ0cy6kLDCMvn8yE1NRUvvPACrrzyShgMBuzevVsk7Ovq6pCRkYHW1lbs3r0bhw4dgsFgwLZt2zBo0CAcPHgQO3bsgN1uh9vthtVqRWNjo4j4rVixAg888ADOP/985ObmJix8KSkp8Pv9OHDgACZNmiQ/19bWYu3atdBoNOjWrRvmzJmDBx54AD6fD7m5ucJjmjlzJm6++WaMGzcOd955J84++2xoNBrcd999eOyxx6DX67FixQrMnDkT2dnZ0Gg0mDlzJi699FK8//77ePzxxzF27Fg8++yzsFqt+Oijj/DYY4+JmOO0adPgdrsF2h8+fDjOPfdcVFVV4YEHHoDH40FlZSX++c9/orW1FZ9++ikefvhhlJSUYMSIEQCOpC1UuYH/han8DW7YqrZMRUUFtm3bBrvdjosvvhgvvfQSfvjDH+LNN9/Ezp07UVZWht69ewNoQx/Yw0kV4vu+W/ImmYz4UZ2c6CLbazA9RqPOjUajkaDH7/fLGkGHgG001JSr2u2eSCSvQafTwev1wm63C0oEdJzzwkBNrdhSidFcz3Q6Hfx+v6CfrFrkNXIOUIKCyE2yKjydRDVFRcfJZrNJ5RcRJCJqQCLapo4t9dni8bgorwNH5AfovJJYzXHnWkx07lSoEO20r2edztBJtuSSWwBfmfzxeBxOp1MiEIqCORwORKNRVFVVoaioSByT5Dz9iRijPPVvHmvIkCGYPn06GhoakJWVhZKSEixZsgQ6nQ4ul0u6Vg8YMAB+vx/BYBCjRo3C5MmTEY1G4ff74XA4MGbMGFGOphN4xRVXIC0tDenp6QCOaJvQUTSbzejevbukEIG2XkKXXHJJQoXODTfckNCeoLS0FCtXrgSQSILk4nj//ffLQh2NRqX5JG38+PH4zW9+k5Daqq2thcvlQiAQwKxZs5CVlYVYLCYRKOUPUlNTsX37duFKcaO6/vrrodVqMWLECNks2qu8Usny35XxnhjxVlVVITc3F0ajEcuXL4fP58OQIUNQUFCAUCgkG/fEiRNRVVWFuXPnYsiQIbjkkktEcJM8s2Ry/vfRVFSH6Ss6MnSKVJSSzggdyYaGBlgsFhiNRthsNuGokV/DyjKOuTr/AUg1GB0g4IhgosViEYeiublZBEzVazuetYdger1eSY8zJWez2URtmgFOY2MjnE4nampqRABVJSlTS4nIkSopQMRYncsGg0GqOolOESkiSqkWnzCdpopF8vx0HulMkW+lOqlqTzIiR7y2ZPSq005963SGTrKpmwWdF05uKimzRQQnNtWnCUEXFRUJR+NEHSG1LJV5fxIpmc8nOfqCCy4QgcGDBw8iKysLl156qRCDuZju3r1bGi3yOgOBAC6++GLs27cPGk2bGm59fT2oWk2uDbkM1D/h4k6hNKCtooyLJzWOkvVOGhoaJNImsZwbCaNARolerxexWFvTRTqihw8fht1ul4WPHAKdTof09HRJS3Tp0kWgeG4qer1exsJqtSISicgGWFFRAb/fj5/+9KcAjvCzSJRl+uB/hQ7xPNwsc3NzEQgEEIlEMHr0aKkiAtoc1JkzZwqa1KNHD/zmN7+RMVJ5G+FwWJzSTjtSGEG+D+dcIBBIGGOVhEtldhWtYAqd7xTL5nksvjtEatg3j1w5FifodEe6zHM+fh3nW+UKkUPmcrlQV1eHtLQ0QWmAI3OTqW0qtGdkZEiKlalk8glNJpM4USzvJxJG9JKBiMViEfQGQEIasrm5WRzM2tpaUe2ns6oWo1AtnhpPZrNZNIz4jqvpZABS/QckFiN02uljndVkp4CpmiystuDmy3TXyy+/DABS5so8PNWS2acr+bgdMZ6bCzIRIf5MByUvL08EH/Pz86VvD50OpgB69uyJYcOGJTR4ZQRYXFwsEWx6err0FRs1apTA+OwZRridzVlpRIIY9ZpMJtEgMRgMaGxshMvlEoE5jovX6xUEjg5IOByW7uHcIMLhMHJzc0URt6mpSdI+bIxLsUij0YiamhqYTCbpHdXQ0IBYLIZQKCSoC5GhwsJCZGVlwWq1IhgMCuGUbT1UVd7/BapCZ5eogdfrhcFgQFpamowvK/38fj8uuugi+P3+BAeJz5l6LOSsdJbWtxlTvnzvWCFKlCgUCsHj8chYe71eeS/JaeG7RkdArfjiMW02G4xGowQzapm81WqVTZzVZhRa5BxSFZxPxBFXK6zo5O3fvx/V1dXiGCxbtgyNjY0J2l9arRaNjY0SLPF6IpEIHA6HIC+ffPKJoMMmkymhshZAAhcrGo3i4MGDopIPHFFZj8ViqK2txccffwwAEmQBR5xQFg5s3/7/sffmYVJVd/7/q7qWrq6994UGmn1HlEUhIjiiKKKCIy4ZF9DEZNSMC2a+JjMmmviMZuIkY+I8TuISo2KCcQLBICLiEoS4sMsq0Cy9793VtVd11++P/n0Op8vuppEd7vt5+oGqusu59557zvt8lvdnO4ASfQSUxamiogJA3UMhUkZa/ZkNwzJ0GkB/oeCwJUMsH01NTXzwwQcsWLCAiooKvF4vH3/8sbJu1NbWcttttwGHX3zoXRC1EB8hCbrAm0BW+WK+lkFPhAzFKhUMBnE4HKpAa2o6sFhL/H4/2dnZJJMdqtD5+fnKxSJBiqk1rsSfH4lEyM/PVxNHQ0MDubm5qqwGoOIFhFiIlUkvaRAOh3G5XGqiEteWWLLa29tVxXnZTiYouT5x/eXn5wMdpDEcDpOXl0csFlP3TOK9ZHLKzc1VhE8mQZnopD+cjEwygS5g5/F4SCQS1NXV4fV6VQC9uA6rq6spKCggkUgQDAaVWrdY2eQZGMHTh6Fr+IigYCwWIxQKEY/H8fl8ynrS1tbWqY6dvDtiAZV9xTIh4oTiKpesMQkUluKmdXV19O3bV73nInGxfv16RdD1jK3eZkLpQdxiYfroo49oa2ujrKyMzMxM2traWLt2LcOGDaOwsFC5raxWK5WVlSxdupQLLriAL7/8kmXLlnHTTTdRXFzMwIEDOXDgAO+88w7Dhw/H4/Gwfv16li1bRklJCXl5eVRWVpKTk4PJZKK6upr8/HzKysqYOXMmI0aMUOOVLNjq6+vZtGkTV1xxhQo50Pt3MBiktLSUdevWkZmZyZ49e9i4caOyHGdkZLBlyxZuvvlmJkyY0MnFLQRPD8I2cObAsAydYuiB0OISEy0hm83GL3/5S1asWIHNZuNXv/oV//Zv/8auXbt4+eWXGTt2LH369OHNN98EOtLOdaLSm5dRyEdqW4RIJJNJNUFKiqy4hYLBYCf9DXGLOBwOFeioF/0Uc724/9rb28nLy1Nmbl02X7KU9FpOMjGEw2ECgQCtra1kZWUp07lMOhIDJIOUtF8mFzgcNyGTlMlkwuv1qv3EKiWrZBGHlHOJK0JIjpjPPR6PiuUQkTiv19spU0XPRPF6vfh8vk4u0pOVSSaQLEWx7KWlpZGbm6v6hZ5Bk5ub28kyJ5lRqS4x2edch56lpMf6SI28vLw89uzZo94H0ayaOnUq2dnZfPjhh/zud79TCusmk4ns7GwefvhhPv74YwDKy8uZNm0a6enprFy5EkBZOQEWLlzIuHHjeO6559RCQH/n33777U7FWOV9kPdFnqNuOZJ99YWTjDc///nPiUQi1NTUKAuoFPnVNX3C4TC5ubmsWrWKnJwc9u7dy3e+8x2mT5/Os88+i8vlYs+ePTzwwAOqXtvQoUPJy8vjrrvuYs6cORQWFjJhwgSuvfZabr/9dlVTTLLBdPkAUZqX88s1+v1+JVL56aefKut7UVERF154IQ8++CALFy5k/vz5zJ07l7y8PHJzc4HD5UckHjBVXNPAmQPDMnSKoa/U9LRXccX8y7/8Cxs2bCA/P59LLrlEKSLHYjFyc3PJzc1Vg5WsbvSsjqOZVGU/sRDp36WudiQYUR8MUy1SekC4PnDqn/VMOv1YUtm9qxgGPWiyt+4kfWLWt5eVo47UVNveHluOI5Y+XeStqzaeTgOm/uxT2yWfdTeIIPVZCwwi1AGd3Is1pKWlhWHDhlFdXc3gwYN55513uP/++5WF8tNPP2XdunWsWLGCSy+9VFlShgwZwsyZMzl48CA/+9nPuOqqq6ioqFCE6tZbb2Xx4sXccMMNakETiUR47rnneO655/jOd75Dc3NzJzI/ceJE/v73v7N27VpmzJgBoCxOcl49qFt/J1LfQ1kQFBQUUFdXh9/v5+c//zlDhw6lsbGRv/zlLypGZ+fOnYwbN46bb75Z9R2xjr355pskk0l++tOfYjKZqKioYP369bzyyiskk0mCwSCvvfYad955J3V1dWzevJmioiJCoRA7d+4kEomoRIz9+/fz7LPPMmjQIOXWKi0t5Xe/+526B88//zzvvvsuFouFHTt2MGzYMK655ho2btyI2WwmNzeXjIwMmpubGTBggMqOk0VNaqKJ3JvT6f02cGQYZOgUQ6ws8hK1tbUpTY709HSqqqqora2lpKQEq9XKK6+8wjXXXKOKpcpAG4lElN9brBq9JUJdEYWu9DL0iV1WV3INOrojF/rv+jbdraS6C+bUM3R6i+4Gpp6+7+1g1h1JSL2XX7eNJxpHe609fT7S9+cahFSLpTeRSChxUZ/Px4IFC/jxj3/M3XffrTKUVq1axV133aWIRigUora2lsmTJ1NRUUH//v15+umnaWxs5MUXX+Tf//3fAcjPz6eiooKPPvqIadOmAfDUU09x7733MnDgQMrLyykuLgbo5B4eNWoUhw4dUq5gea/FGiwxSLJw0a9LXzhZrVa2bt3Kt771LQ4ePMjw4cNVTOP06dPZsGED6enpDB48mIMHDzJnzhySySSVlZVs376dDRs2MG3aNG6//XZuu+02vvnNb/LKK68oK24oFFLu7aFDh7J7924ikQgXXHABb775JgUFBUyYMIGNGzeqGCGn00lhYSHf/e53sVqtHDx4kLS0NP7xH/9RWY+WLl2qCKJYax0OB6+//jrnnXcemzdvJhgMkp+fT2FhoXJtd/WsDZy5MNxkpwH0Kt9iTRCXzJ49e6ivr6e6uppf/OIXTJ06VaWl/uY3v+EXv/iFCoiUl1FcMMf75dTTW/Vj9/ZcqdulZlzoE0dX38l5j+a6ujrmkbb7uvcttd1Hg54sM6cSJ6IfnUtItS5K+nhaWhrBYJDhw4dz9913s3r1akwmE6WlpcycOZPS0lJ8Ph8WiwWHw0FhYSH19fX06dMH6HDzTp48mUOHDqmkC6vVyoMPPsiyZcuIx+MqW+ziiy9m165dFBcXK5e1LJbi8ThjxoyhrKwMQGVkRSIRFbSsu5uE5MuCRIiS9JHy8nLy8/Pp168fhw4dor29ncsvv5y9e/cyevRoQqEQWVlZSjstHo8zdOhQxowZw8UXX0xhYaFySwtZqa+vp6ysTOn6+P1+hg4dyquvvsrYsWPp168f/fv3Z/HixVx00UVEIhGqq6uVbIXdbic9PV1lSTY1NeHxeFTSQ1tbG83NzSooW2ICSHJ66gAAIABJREFUMzIymDFjBrfddhsFBQXqWD6fT1mu9eBx/d6cTu+wgd7BsAydYkgwpFiHWltb8Xq9BINBNUDNnz9fBQ7X1NSwePFiVqxYQXNzMz6fj4kTJwKojBI4LIR2rOjOgqNPkvp3qfvo+6aajlO/Sz1OV+fv7tyC1In7ZFllemsxSUVP5vSTaWr/uq68np65ATqlgAMqZsjj8VBTU0N7ezvf/va3ueeee5g9ezbLly/ne9/7Hm+88QZ+v18lUTQ0NJCVlaUmX9Hyqa6uxmaz0dLSQnZ2NqNGjeLSSy/lkUceYc+ePUydOpXly5d3kumQemiivl5eXo7ValXxLvJMdZkESSYQC5EE3Qspkri5K664grS0NHbv3s3HH3/MddddRyAQYMeOHdxwww0899xzLFiwgL59+1JTU0NOTg6NjY2sWrWKHTt24PV6CYVCioy9/vrrJBIJ3nrrLe677z6Ki4vxeDwq4Lu+vp5oNMrEiRN5/vnnicfjFBUV4XQ6cTqdtLS00NraSm1trdIsCgQCVFZWKjkJu92uVLGzsrLwer2kpaWxZ88e/uM//oO+ffvy5Zdfcumll6pYQD2bDbq2Dhs4s2CQoVMMPUgVUMG0VqsVh8NBZWUlzz77rIoBevPNN8nLy1PBiZLRM3jwYHJyclSA8NHGCgl011tPJKc7cpOKrshO6jF6as+R2nu0+/bUvhOJ7kja8byWrwvd9fF1ztvdc/86xzrbIJmYstiRIOja2lqys7Nxu904nU5GjBjBG2+8QTLZUQ+rtraWnJwcRYZGjhyprMU2mw2fz8dLL73ENddco87R1NREdnY2zz77LC+99JIqNLx582aSyaSqQyfK0OJ++uyzzxg1apRyRQlBiEQiKkNQCI9eukUsI5KwYDab2bdvH6tXr2bLli1cd911XHLJJSxZsoT77ruPdevWcf311xOJRNi7dy8LFixQ7bj11lvZtGkTkydPpqioiAMHDvD5559js9m49NJLuf3225XqvNVq5fPPP2fOnDksXrxYFUS+9tprWbJkibJ8QYemUFtbG2vWrFEB/9XV1ezatUsJLQ4bNoxgMEhbWxt+v5+9e/cyadIkxo8fz7x587Db7SxevJhgMKiKZuv11gRi6T7X+/yZCoMMnQaQNHAxqbe2tuJ0OsnJyWHevHmYzWbq6up49tlnueeee8jPz+eTTz7he9/7nkrnllplehZVb0XUjkRIjsYC1NPxu9u/K0vQ17XwHKkNR/qtK2LYm+Me6d7oxO90HiyPJxEycFj4L5FI4HA4aGhowOv1kpmZSV1dHbFYjPz8fG688UamTp1Kc3Oz0s0KBAJKdPDAgQOMGzcOk8lEeXk5Tz/9NLt27eL5558nGo2qbCu/38/VV1/NhRdeyCuvvEIikVAxiPX19Z3KTACEw2FqamoYNWqUcs9LXxVxxvb2dr744gv+/ve/c88993RKLpBAYiEWLpeL8ePHK7X45cuXc/755+P1ennvvfe4//77cTgcbNy4EehYtNXU1PDJJ58QCATYsGEDffv2Zfv27dx+++1s3bpVLfJcLpeSJNi/fz9Tpkzhuuuuo6GhAYfDwaWXXsqzzz6L3+8HOsa/MWPGqHhLp9PJ/v37KS0tZdq0acq9N3r0aBW87Xa7VXmZVatWEY1GFQmbMmUKGRkZZGdndyrcKjjaGEEDpxcMMnSKIRkYkv4ZiURwu93qN7vdzqJFi4hEIjz++OP8+c9/pqamhvvvv59HHnmEmTNnMn78eJxOp6r7o6stHy26epFTA6RTrUY9kZwjWX+ON/n5OhaY7tCbfY7GPXY6D5JHsuod67HOVeg6QaJVYzab2b17N6NHj6a9vZ2ysjJ+9KMf8cgjjwBw8803s3TpUt5++22WLFlCXV0dCxcuVBaZzMxMZsyYwcqVKykuLiY9PZ2srCyam5uprq7mRz/6EXfccQfTpk3j5Zdf5oEHHiCZ7JC0uOmmmzqVjygtLWXo0KEMHjxYSVsISZBxqKamhqVLl/L0009z9913K/cYHHZZi5XJ6/WSm5vLBx98gMlk4rrrrqOxsZFf/vKX3H777Xi9XlpbW7niiitIJBJ88MEHuN1uWlpaGDhwIMOGDSMSibBhwwYef/xxRowYwcKFC3nmmWeIRqPU19djs9m44IILyM3Npbi4mCVLljB9+nTcbjc33HAD7777Lna7nUQiofSUdEu5FBaW8IScnBxisRjRaJTW1lZqamrw+/3MmjWLm2++mVgsxrZt22hubqaurk6V5pBqAKLUf7KEUg2cGBhk6BRDLzSYlpamBqBgMEggEGDx4sVMmDCBcePGKS0fUVp+8sknWbRoEa+99hoPPvggY8aM+drt6MrtJYOmnqKfmlrb3cuvp5nq8Uu6tUonTzK4yPdyHv3cUhvIZDqskK2XApBVqqhWiyil3nZxO3RVw607S5rEWkgbUiUFUq/lTER3rlADxwa92rx8bmtrY9CgQYRCIdUXw+EwTzzxBAAvvvgiixYtUv3aZDJx2223fYWAJJMdgqaRSISqqiosFotKnnj88ceJRCJ861vfUplpsr0e/FxZWcn48eOVIKq8AyaTSbmb8vPz+da3vqWKGOsaZnoficVi2O12mpqa1CLv4MGDvPXWW3z7299m+/btrFmzhnXr1vG9730Pi8XCP/zDPygBREmRf+mll/j+97+v3rUHH3yQe+65hwceeEDFPvXr1w+LxUIgEGDu3Lkkk0k+/vhjtm3bxooVK5g3b57SRJPrCgaDan9Ba2sr2dnZSgXeZrORkZFBbm4uN998s8oCHDhwIJ9//jmrVq1i48aN/NM//RMm0+E6c/ozMQKoz0yYIpHIMdu0n3rqKd588022bt2qJlU9nbo7N8S5hFQria5lI993lXmiK7zG43HKy8sBKCkpUVWaUwlBb9R/9cwzScuXbBG9SKvU/BGIVoqUC5GMFb04oV6SQcznIk4mFiupNySZG5K2KwOg1PmSLBCXy6V+W7duHd/4xjdUX5IBXoJVTSaTWhlaLBY++ugjSkpK6Nevn7rHqcQnEomQlpbGe++9x4UXXojP58NkMvHnP/+Z6dOnk52dTWNjI9nZ2cDhmlKpBUlPVzLRXf+T3wSnU5vPJPT2/gJdvu/6YkD/f3cFb/WxQz+u/rsEOevbp5JeiSHSxUdlkSC10erq6lRKv8/nAw5btIGvjD/xeJyDBw9is9mUJUzI1o4dOxSREfVmUaKuqakhPT2djIwMCgsLVb2vYDCoxpb09HQ1Vsn7K+OdtDm1zmAymVTtbWxs7FQIVwrcynMoLS2loKBAlQOSBVZaWpqyTJlMHfXLROhVv79yb/WxSQhwdwWZTwZO1fufGoMq9zIej3eqq3ek8/7kJz/hjTfeUKVZTgQMy9ApRk9ByXr1eujowAUFBWobKV4onSq1WGlv3Bw96eGYTCYcDoeKYQoEAkrNubm5mby8PHVOUSKWyvSSiisrXyk/IdCr0YvZWoicx+NRirxynRLYWVZWxptvvsm4ceMoKyvjlVdeYeLEiVRUVGC1WnG73SxevJhf/OIXFBcXYzKZ+OKLLxg+fLgqELls2TJVzqCyspKbbrqJ7OxsPv/8czZv3szIkSNpbGzE7/ezevVqJk6cSE1NDdCRxSN12fQCramZOAapMAA9Z0bqn3Virv+/O9HPI1kfTCZTJ9eQbJ9KinTVad21LgVWk8kkPp+PcDisisaaTKZOhKQr61efPn1U0VRxvYlFTFTp5TjRaJSCggJsNhsWi0URqNQizbFYTF2zZMRJQLkQInGJhcNhRWSkVIyox4v1TI6lE5SSkpJOQpJiHRMCZbfbyc7OVu3Xn7Hxzp/ZMMjQaYDUl0kywmS1Jf83m81q8BKGLZkqstLRTdi9Sa/vasWpr5TEsvPee+8xd+5cxo8fz5NPPqmqt6eW4pD97XY7FRUVDB48mGeeeYbvfve7VFVVKQIVj8eJRqP4fD5VPDKZ7FDNlYBwCf4UuQDosMgMGTJEDYLDhg3j+uuvBw67s2bPno3L5WLFihVs2bKFAwcOYDabqaioYPTo0dTX13PllVfS3NxMZWUlTqeTffv2sWHDBoYPH87ixYsZNGgQK1euZPbs2SxdupSMjAw8Hg9ZWVlqoJfK2l2tzo2B0QB0DpxPXZzo1qGu+tDRFkyVfeAwMenKeqS3SRdole1EB0msxFK4VyxWItaoky25Dp18CAnSs830fcUqIJbvnJwcotGoSluXxaAQGd0SJTFK+tgpx5WFExweN+U7m81GKBTC6XR2ap9cs7j6xCokpT3k2rOzs9UCVD9/6rOTe2LgzIFBhk4DpJrCdaXX1BR53TwsA5nsF4lEVNxAb0tx6C+0/CsuL0nxr6urY/bs2ezevZsBAwbwxBNPMGHCBEwmE2VlZfTt21elDtvtdqLRqKql9Nxzz+HxeAgGgxQWFhKPx1VQY1paGpFIBJPJRF1dHbm5uYTDYZxOJ4lEQtU1kvIAS5cupaGhgY8++ojm5maGDBnCpk2b1KrN5/MRCoXYtm0b8+fPZ/bs2cyYMYP//M//5K677uLDDz9k4MCBLF68mEQiwfjx49mwYQPbtm2joaGBBQsWEAqF+OKLL5QGy6xZs9iwYQORSISLLrqIaDSKzWajrq5Oucx0pA6GBikyoKMrdwV0nW2oE6HeJhh0RZ56igfTrch6++Cw+xlQsYp6TFF37dKJlFhQhPBJ3B90jF96VposvEKhkDqHfj7djae3TwK+hRAJEdJFIuW7ZDLZKbRAt6bLIk4+62EH+n1NtcQbC6CzAwYZOg2gD4T6d9DZSpRMJtVkLG4a8UUDSjhNX6UdzcpS9yPr5CwajRKPx2lpaSEWi/Hwww9jt9tpaGigb9++anWlp9iKj15cW/rqTuozxeNxlTYr7jeHw0EkEiEUCuHz+XA4HGoFOWPGDD799FPGjBmjslrKy8uZO3cuFRUVLF26lDlz5jBx4kSKiooIBoNs27aNSZMmEYlE2LJlC2PGjMHtduPxeGhra6OxsZHc3Fz69+/Pvn37iEQijBw5Eo/Hw7Zt21i7di3RaJTt27cTjUaZOXMmyWSSrKysrwS0pj5PgwwZSMXXnTi/Tj/qyhKVeiwZI1KtLLIQCoVCighJuQ6xqqQmPQh0gifK+GLpSVW3hg5SFIlEsNvtypotlh89LkiPnZT6YHINYhnXreSSgCEuQ7Ec68HkEuMoitK6ZVysbFK/UIQlRcZE3+Z4PTMDpw5GOY7TAPqLJX8yuMjqRT6LzxsOZzbJS6qvmOSYRwN9BSd/4XAYn8/HW2+9xYQJE3jppZeoqqoiHo/j9Xp58cUXVVDjypUricVi1NXV8fjjj5Odnc1bb72lVn1r165V5vj/+q//Iicnh3vvvReLxcL69eux2+18//vfJyMjgw0bNqhtX375ZaWlsmLFChKJBLW1tbS0tCirkghQDhkyhFgsRiQSIZFIsHbtWqBDM2T79u00NTVhsVhYvHgxf/zjHzl48CChUIicnBxGjhxJMtmhOzJhwgR8Ph/FxcWMHz+eO+64g8GDB3PgwAEVbC0DpG7Z0yc7YzA0oKO7/iALniN91xN645JJJe8y8cPhMUgWXOKez8jIUIsusdbGYrFOAdRybBm74LC7Tq9SL2Oc3W5XCxw5t05g9ODxWCymiJC8a5LAIbXTJPg7mUyq7Uwmk2qjuM6ETOlJFMlkspMFXY8FkjbJ4kaIEKBceYZb7OyBYRk6TaD78vUXTEy1uolYMrkkg0JIjAQxi1+/NxNyd3XG9BppoVCI6dOnU15ezmOPPcY///M/s27dOsaMGcOrr75KZWUl+/bt4//9v//HrFmz+P73v8/UqVNpamrizjvvJCsri1gsxr//+79TWlpKeno69913H08++ST/8z//w29+8xsqKirYv38/gwcP5tFHH1XEZOfOnTz66KPceuutNDQ0qFpNf/vb3xg4cCDRaFTVdQqHwyxatIg+ffpQVFTE+++/z0MPPQTAnj17mDx5Mr///e9ZuHChKnEwYsQIRowYwebNm9m0aRMmk0m5wSS7LJlMEggElPZIdnY2JpNJpeiKGb+rAHQDBgRdWWq6C7o/2om1q+N2dezU7VIlL4QUyZ+MO+KqBjq5l1KvDw5bZCwWi7ISy4JI9pPvhdzoliY9o1VIlm6F0tsqEPImcUN66RGLxdIpUFzaqMct2Ww2tY/cP4kj0oPGpR36tqn3wHjvz0wYZOg0QE+pjbJq0X37XWn+wOFAROg+C6UryAAl5mE5jt/vx+PxqFWd3W7nqaee4sYbb+TXv/41jz32GH/7298YMmQIoVCIZDJJVVUVL7zwAnfffTcZGRlcddVVtLS00NDQwN/+9jeVNXLHHXewY8cOmpubaW9vVzWM2tvbiUajFBcX87Of/YxHHnmEuXPnkpGRwZo1a5g4cSJNTU3ceOON7Ny5k4yMDO644w4OHTpEWVkZ11xzjdJqqqio4IUXXiAWixEOh9m6dSvbt2/H7XbT1tZGXl4eDQ0NxONxRo8eTUFBAbW1tfTt25fq6mrmzJmDyWRix44dRCIRBg8ejN1uV5OCrBx1y1yqy+ForXMGzj7IxKq7dfSFT+r7J++4/C6Tv04IoHPatm49Tl1U6QHZevCynvItpEcmfb3NYoERpOpyiWtKtzzp7dYDsVNLVki2aaqlFVDESNoubZDFn5wL6BS/IwtFScjQkZqpp997qQIgENe/PiZLELgeSJ5qETYI0ZkJY6Q+xyEvtxCrRCJBMBgEUIHP9fX13HvvvezatQufz0d1dTV9+vRRirFffPEF4XCYQCBAQUEB119/PWvXrqW9vZ21a9fS1tZGv379APjggw9IJBKsXr2akSNH4vP5sNvt7N69m8zMTLVCvOWWWzjvvPPYu3cv8Xgcv99PbW0t48ePp7q6GrvdTv/+/fnyyy9555132L17NzU1NWzatImf/OQnAHznO9/hzjvv5JZbbsHtdjN//nxuuOEGvF4vs2fP5sYbb+See+5h+PDh2O123n//faqrq3niiSfYsmULW7dupb6+nn379rF9+3YOHDig9Ed06EGjXX02YECQGlQsk69ISYhOlrhl5L0MhUJqYm9paQE6EiYAlS0lVhQ4TDakr7a0tChrCBx2i0n2ph5zo1uLg8EgFosFj8dDOBxWRF/am0gklDSGHFPkJqQ9YmGRhQ6gUtZbWloUoRK3uMQV6vE4uhv6eBKN1OOmHr+73+Uv1ZJm4MyF8fTOcchqVM/K0KtVO51OCgoKGDNmDH/6058wm808//zz3H777VgsFn76058ycOBAXC4X9957L2VlZTzzzDO8+uqr2Gw2vF4vP/zhD1m9ejUffPAB1157Lfn5+eTk5DBz5kweeeQREokEL7zwApdccgnJZJKHH34Yr9fLvHnzeO2113j77bcpLy/npptuwu12K1dWIBAgLy+P4cOHM2LECB544AEyMzO59957gY6V5aFDh3jxxReZPXs2RUVFANx4441s3ryZ//qv/2LXrl3qmN/85je54ooruP7667FarVxxxRX06dOH0aNHM23aNK688kry8vKIx+MqC84ozmigJ+iFk2OxmNLegg7Lpbx3koQgUhmRSEQtVHTrkWRb6vUMxboTiUTU+SorKwmHw1itVqX9BVBXV6eO7ff7aW1tVVYUid1JS0ujubkZi8WiMjvlGqQUhVhHzGYzbrdbxffINYfDYZWFJYkKOmGQMUePFdKz16BrXaajJStHgrSpu+17Q4a6a7OBMwuGm+wMgx4HcDygm4FlQJQBSwIlHQ4H9913n4oZku2DwSA33HADiUSChoYGVagxkUiwbt06dZwf//jHSiuovr5eqVZbrVYeffRRnnrqKSorK8nPz6elpYWsrCwAnn32WSwWCz/+8Y85cOAAFouF5uZmrFYrzc3NNDc3EwqFOHjwoKpD5PF4ePnll7nyyivZs2cP48eP58EHH8Tv9+N2u0lLS6O2tpbLL7+ckSNH8vTTTzN79myuu+46tfIdO3asUsPdv38/W7duZeDAgep6xE0mk0TqQGqYyQ0IxBUlE7/oa6Wnp9OnTx9lWXE4HCSTSVpbW8nIyFCkRAiGWHTEHSYWFOh4T0XFPRAIYLPZKCoqUoHQkr3p9Xrx+XzKLebxeDrFxyQSCQKBAG63G6fT2YnI1dbWkpeXp64rEAh0cs8JqRM1e6vVSmtrq0p1l8WLy+VSpE3cga2trUrcVRSuU12CYBANAycWBhk6A3E8BwUZrHUTugzWosfR1NREVlYWRUVFavC22Ww4HA6am5txu91kZmaqwVviEkwmkypbAR0DnNvtVjE9EpQZi8UoKipSA24gEFB1h9xut5o4TCYTffv2Zfr/X5RxzJgxBINBRowYQXV1tSrZ8cMf/hCfz8fll1+OyWSivr6erKwsGhoauOSSS+jbty/QsYJ98cUXSSY7yoCI/H8ymWTWrFm0t7czePBgWlpamDRpkgo4lTRgWeUbgdMGekJq2rnu/gmFQnz44YfMnDkTs9ms3qmmpiaGDBkCHF4ANTU1kZmZyWuvvcatt96K3+8nIyOjk0igx+MhEAjgcDhYvXo1/fr1Y/To0SSTSQ4cOKBU2qU6vR4z9PHHHzNjxgzVLqnjZzablfp0IpEgFArh8XhUP9+8eTNDhgxR77leSsdms1FVVUVhYSEul4toNIrdbmfjxo2MGTNGWZfS0g7XZYTDiR3Gu2TgZMEgQ+c4uhpwxGQdDodxuVxKbTkej5OZmancSlIDqKGhAZ/Pp0znNpuN5uZmHA4HLpeLyspKpftjsVhwuVw0NTWpmkiSqp6Xl0dbWxsul4uWlhalSCsprKInUlhYqDJaLrroIkwmE3l5eZ3ShJubm/H5fESjUXJycojH4/h8PgYMGEBzczMul0tNBqFQSBVw1AMvm5qayMnJYdy4cWRmZirlWRFm0wPW5V6CQYYMHIYsDCQjShIU2traKCsro6SkhE8//ZQpU6awZcsWBg4cyN///neys7MZOHCgsrRkZGSQmZnJvn37+Pjjj7nppptUgsOyZctIS0sjGAxiNpuZNm2aIh6lpaWMGDECu93O+vXrMZvNzJ07l7a2NhWnAx0LoBdffJELL7yQnTt3smXLFpLJJHa7ndraWhwOB0VFRVx55ZVs376doqIi8vLysFqt7N69m6qqKvr06UNNTQ2XXXaZstICFBYW4vf7+e1vf8uECROYPHkyzz33HD/84Q/Jzc3F4XDQ2Niosk5Fj+hUorfvcndaTgbOPBhk6BxHatV2k8mkBu9QKKSyp2KxGG63m9bWVtxuN4FAQJm58/LylIx9MBgkLS1NEZFEIkFRUREHDhygpKREWWGEzOjmeiEbQmRaWlqw2+0qmFIK/PXt21fpl6Snp9PS0qJSY2V16vP5lBlfpPjb2trIz89XmSlC6kQ+QFRqE4mEIn4A+fn5QGflWbGe6S5GPf4q9d4aODehC/mJBSYYDJKenk5JSQm///3vmThxIhaLhffee4+HHnpILSwSiYQiFJWVlSxdupSioiJqamp4/fXX2bRpE7fddhvPPvssr776KrFYjJ/+9KdcfvnlAHi9XkKhEIcOHaKoqIjNmzdz7733qiBocdvBYYFEgKFDhzJp0iTlegaUrlggEGDSpEncd999PP744zQ0NPDhhx/ym9/8hvb2dr73ve8xc+ZMFQsk70l9fT1er5eLLrpIubkHDBgAdFiIa2pqyMrKUnFSepbcqYCxoDn3YJChcxy6UrXUQpOKwhIj0NzcDKAKIdbX15OTkwOg4gRisZhSjW5ublbEob29ncbGRkpKSlQKbjQaxePxqKDLSCRCRkYGGRkZKq6gvb1dZbCYTCa1YpRgU112XwZe0ReR+AwhOHa7Xa2ia2pq1IoWOgJS7Xa7IktC8CSOQo4n5EmIWUZGRqd06a5WkgYRMgCdY8r0TDGLxcJf/vIX/vM//1MJGq5du5ZgMEg8Huf555/n73//OwsWLGDGjBl85zvf4dNPP+UHP/gBgwcPpqKiggsuuACfz0d+fj5+v5/KykoaGxv585//zLJlyxg2bBjp6el8+umnRCIR3n77bUXO6uvrsVqtjBo1igMHDrB161YWLVpEv379mD59urKCJpNJHA4HtbW1ZGdnYzabueuuuygrK2PLli20t7fz3//937hcLgYOHMhLL73E7t27ueSSS7j00ksBWLRoEVdffTV2u51wOExDQwPJZJL9+/fzxRdf0NraSm5urhpXoHMafG/LkRwtjtUV15WL3LAOnZkwyJAB9fKKSV8GIZHR93g8nWIdcnJyOgmhSaFVOYYQHSErYq2xWq1KxVWvWi2aKhK3A3QiJm1tbWpQFmuMTChCfFJVt9vb21XV7bS0NNWmvLw8RW50S5IeSC7nhsPB0rpar2ynK9caqbUGuoP0LbG2igtr+fLlqq9t2bKFq666iuLiYt577z18Ph+3334706dPZ8SIEUBH0PK2bdu47LLLyMrKYsOGDeodlTgekZy47bbbaG1tZfDgwUyZMoXly5fz6KOPUl5eTlFREV6vl/fff5/GxkZmzZrF+vXr+f3vf8/FF1/MRx99xMGDB1WdQclYW7duHffffz8XXnghffr04Z133uHgwYMMHjyYBx54gLKyMhYtWsSdd96pXN/QEX/0l7/8hXnz5imrb3FxMbFYjEOHDgFw7bXXdooZSq2teKIsNcd6XMNNdvbAIEMGeoQufKZP9qJRciQCkCooqWefdDWI6G4n+esq9bW3Wj6p55djmM1mJS6nn7cnGKZzA0cL6cNidXW5XDQ2NmKz2WhpaWHChAk0NTVht9sZOXIkJpOJ/Px82tralBhoIBDAbrezYcMGBg0axM6dO/m///s/LrvsMmpra/F4PCxatIhEIqEWBlarlTVr1nDgwAHcbreKE/rVr37Fc899Yw/PAAAgAElEQVQ9p5Id5P0pLy+nuLiYP/3pT/zzP/8zubm5AHz729/mpZdeIhQKcc8996gMs/Xr1+PxeJg+fTq//e1v+fOf/6yCpV944QXq6+u5/vrryc/PZ/HixVxxxRUqmy2ZTFJXV8ef/vQnBg0axGWXXdapeCocdi8a75yBkwWDDBnoEV1VzpYB6utYQnrS8+jqc096Ib05f08p7/rK04CBEwFZAIgQIaCkIy655BKVXeXxeGhsbFRxe6FQiLq6OioqKqitrWXMmDFYLBYuueQSwuEwkydPZvny5bS2tvLUU0/hcrnweDwMGTIEq9XKihUr8Hq9SiaiqqqKjz/+mAULFvD5558zYsQInE4noVCIRCJBdXU1brebG264gZqaGhYuXMgPfvADKisraWtrY+nSpXzzm98kLS2Nzz77jM2bN9O/f3+GDh3K5ZdfztixYwmHwwwaNIh58+ZRVVXFkCFDWL16NRMmTGD//v1KimLlypV4PB7Gjx/PkCFDsFgsNDU1qQKwhpXVwKmAMRsY6BE6gejKetObldvRbtedqbmr4xzJLJ3a9tQyBV3t3x1ZM7LFDHxdSMJAXV0dubm51NXV4fV6KS8vJysrC6/Xy5dffonL5WLjxo3E43Hl0nW73ZSXl1NWVsbPf/5zMjMzaW5u5v/+7/949dVXmT9/vrKq7Nu3j0GDBtHc3MycOXOwWq3MnDlTKVhPnDiRd999l7179xIKhejXr59Kc3/99dcZM2YMf/3rX5k9ezajR4/G4XAQiUQYMWIE7777Lv369eO9997jqquuYuLEiZSXl1NVVUVWVhZ79+6lublZ1RnMzs7GZrMxZswYVq5cSTKZ5MMPP1SxfEKEgsEgXq/3KwsvEaI0YOBkwOhpBnpETwHBvSUFPbnDutquJ8LTU+HJrtCVSy71t97CIEEGjhZ6UWVAiQpmZGTgcrnwer0MGzaMAQMGKG0e6HjXzjvvPFXKQiwpIv3wr//6rzz22GNEo1F2797N97//fSUNIeU6hEQdOHCAV199lfb2dj755BMKCwt56623uOKKK9i1axcOh4N//Md/ZPTo0bS0tOD3+5k9ezaAIi7nn38+d999Nz/72c8oLi7uVKS0srKS1atX43a72bt3Lw0NDUqfTAouZ2VlYbFYuOiii0hPT+d///d/VTV5m81GOBxm27ZtnHfeedjtdpXVasDAyYLR2wycUHwdQcJUknK8sj0MMmPgZEOyFiWFXaQeJImgqqqKzMxM0tPTSU9PV2nl4lZzuVwqvT0UCrFjxw7eeustfvazn7FkyRLa29u5//77eeyxxxgxYgQzZ86kvb2dG264gbfffpsRI0ZQUlLCDTfcoAKxAZXBdeGFFyoBxS+++IJNmzZx8cUXK8V40f4BmDdvnhJd3b17N4MHD8bn8zFy5EjmzZvHoUOHmD59OhdeeCEtLS20t7eTk5OjZDiCwSCFhYWYTCalcO1wOAgEAuzatYuGhoZOCRQiR2DAwMmAQYYMHBHduaeOB7noLnBa/+7rHvNIx+jut97ub8DAkaBXlpeJXjIYE4kExcXFADQ2NuLxeIjH4zQ3N6tAZREa3b59O/v378fpdPJv//ZvWK1WJYDa0tLCY489xqJFi3j00UdVjb7W1laqq6tpaWlh8ODBtLe3U11dzYcffojdbmfZsmW88MILQIceUP/+/Zk+fToAy5cvp6KiAofDQXp6OrFYTOkX3XnnnbS2tmK1WiktLWXnzp0888wz5OTkUF1dzR//+EfMZjM2m43LL78cn8/H/v37lWRFOBxmzpw5PP3001gsFhKJBBkZGUyePFndFz2r1YCBkwFTJBI55lzAp556ijfffJOtW7eq2Aq9IrMxuXw1HuZU3x85p1St1oUN9baeaD2P3hCtrgiT/vlo2/F19z2Tcbr1v7MNPd1fgVShF1FTs9nMzp07GTJkiAocBti3bx8+n4+srCzC4XCnKvKinN7U1KR0gpxOJ9nZ2aqAsAiONjc3k0wmyc7OVjXKAJqamlQV+4KCApV9tmvXLgoKCpTWj9/vJxwOk5ubi8lkUmU+RIPLZrPR1NTEtm3bmDp1qpKfkDI7Mp4kEglWrlzJ1Vdf3UncdNOmTWRlZamSHyLeKi7FUym62FscaazSybCMsaeynSf7/U+dS3TxXNGi6815f/KTn/DGG2+wcePGEyZfcNwsQ7rqbk+uEVn595QldLyhB+N1F5jX1SR5vMiAXnRQrt/hcJBIJNTLfqLvhV6qQtojA6Sewi7byefjhe6u72gyy450rGNpx9mM06H/nc3o6f5KZpSMOZJRJW6gESNGkEgk1GeAfv36qf2khpgOKYMjxEiKorpcLqXuLJpDDodDubnk+CKmaLPZlCvKZDIxcuRI1bZkMqmEUGU/IUJyTgC73c43vvENtR+giFA0GlVirldddZWy+Mj35513XqdxN9UtdroTIUBplumK2focKGOoEAJ9ThF17hONU/n+m0ymrxBcybCUfna6ZA4eMxmSVYL8X1JFZbI1m82qw8RiMdLT0zuJcckq4URBOoLFYlEqxnL+eDz+lRTu490p5PzyokiRUxkYdPIh7dBxrO1J9b1L54tGo2olabPZaG1tVc/NwNmDU93/znb05v7K//XvZHIA1CKtqyzNriYKyUzTt5OgY7PZjNPpJC0tTZEXOZdsK5+FqBwL9PE8VYRU/02/lrNNP0juoTwT0YiSe6/Pc0L6pHzRicapfv+lr0tdPiHubre70/3qbu49mf3kmMlQPB5XpQyE/EhJB0BVMTebzWRkZJBMJpU6qcPhUNudKAgpE+VjIWSAWqHIoJBqGQGO2axptVpVQURRUJb/6yqturVM/xOi+XUhvvd4PI7FYlEvqVSUttlsqlRFOBxWis9CmIyMjjMbp7r/ne3ozf2VMUQsRbpFtr29Xf0uk6pYWLoSHkyVg9DdD7KfHDfVDaJbJ4BO28jv+vb6d91BzpV6ntTfUs8t/St1fO0pk/R0hDwjITe6OywtLY2Wlha8Xi9tbW1KEFPiqWS8PZE41e+/1WolHo8ry2g0GlXPXOYZsRCJ4eRU4ZifhPj95GJjsRiJRII+ffp8ZcUgbFQYcTKZPCmWCJn8ZeUUCoWIRqNkZmYqxppaB0ceyrGunIQZi+k0mUwSCoXwer29WhkcDxOiFECVEhRut5u6ujpsNhtZWVk4HA5lFtdl8CXQ08CZi9Oh/53N6O39bW9vV5OlbC8LsVTCk2r1ORIkDil1/zPh2Z0JrrCeIPOe3P9YLKYmeX2xKeOvTgBPxvh6qt9/IYdC/i0WCx6Ph9raWjUni4XqRISoHA2OmQwFg0FVvwo6LEVOp5OKigoGDhxIVVUVdrtdmegikcgxN/poIT5uYcjFxcUcOHBA/aab6GS11N3K5etCGLJA4gHkO30Vd7xXQ/IS6CsXQNUd0oMdxaxv4OzCqex/5wK6u7+RSETFR4irTD4fT6RajFJ/g1NjZempXWcDUq9P3GGJRIJYLEZxcTHl5eUUFhYCKKuQxHGdLJwu739GRgbhcJj+/fsTj8cJBAKqxqTEscGpcc8fF8uQ0+mkublZVV6uqakhKyuLbdu24XK58Pv9tLW1qQC/U4FkMqna98EHH9CvX79OMU2pHeB4xxCJ71bIhtPppKWlpVN9rBMFMc1KnJDL5SIYDKoiq4BSxj0TMjgMHD1OZf87F9DT/T1TrDQGjh66JV2KV4fDYRwOB1arlYMHD1JSUkIsFsPlctHS0kJGRsZJ7w+ny/vf2NiosiSLioqUnpUOPY7oZN6nYyZDEgwmiqTihhFrTCKR6GQ10iPb9f+fKMg5pD1tbW2UlJQAHVWgMzMz1bYnKsNN3FSSPWC1WlU0vx48JmZzvR3H2h6J5G9vb1dxQuFwGKfTqQhRY2Mj2dnZXyFCBjE6O3Aq+9+5gJ7ur1iaZSxMDV7taTHWG1eBLoeh7wtfTadOtRD1xmrTm/NLf+kqNqmn/c+GvqVP1nIvnE6nmtdKSkpIJpPU1tbidrtxOp3AyS03cirffz2VXrSxJL44FArh9/tJS0tTrkZ5H07FvHNcnoQEBgrzTE9Pp6GhQcXjhMPhTnE74nqSVdOJhBAgediigxGJRMjMzPxKEKHuxz9efku73a6C18Q1FQgESE9P/0qsUiqO9f7ISymBavIHHVa9uro68vLyaGtrIxwO43K51D2R2AMDZzZOZf87F9DT/ZXJRUQXJWZI4ie6G2dSg5+PBP0Yeop3byeVYzl/VySrJxKmQw9DOBPJkZAhIbgSL9TS0kI4HMbn82G1WikuLqaxsbETeZXnf6JxKt9/nQjJvCIuuvb2dpxOZ5d9VILvTyYpOmYyJKsePZNBICawVPars+mT8QLoN1QsRDIwCWGTIGqdER+Ptknnh8OBjtIeySzR2yaD54mApOTqEf65ubmqgzqdzk7xUmdbCuy5iBPd//Tj60jVFkk9rgyQ0sdk9drV/qmfU8/Zm4FT30efkKTvy/F1baBUpOrJpB63q/urxwbJfYAj19br7TOQ7fT26qneXR0rNTvteJw/tQ1dfe7qmGeL+1DmOOlXHo8Hj8ejsqdS3T6p/eBE4VTPP6lJUrIw0LMf9YxD+fdUWIfOjp54DBANIpGK13EyWLsMvKnmyeOJ1KA4ieA30uYNHGv/EyIBdLI6ilVRCpWaTCaVaRoMBjtp60gAJXQE9QOdylJUV1djs9nYunUr0WhU7SMkKBgMYjKZiMfjKnAVOpSWU9sVCoVIS0ujqalJDcyRSEQFkkrx0ObmZpYtW6asyKFQqFMKvJ4SfyLvr4EzD/ozFvLRVdr4qVKj1nGi+2cq8e7qT9/uVL4f5/xs2BP7PB4PprtVmJCTnoTITqRlRgiRgbMbJ6P/idvHbDZz8OBB4vE4sVhMxQfE43Hy8vLYuXOnUlQuKCjA6/UqXbJdu3ZRVVVFbW0tyWSS/fv3k5OTw6233kpBQQG///3vicfjjB07VrkkRLztm9/8JldffTU2m00lCcRiMfr27UtNTQ0tLS1MmDCBadOmKRmJ6upq1qxZA3RkxA4dOpTRo0djMplwuVx89tln7N69m2uvvRY4bNXRLVqpbuTT6f02cHpASNCRKjOcKJxu809P1rFT/S6c85ahk41jNUt/3XOe6o5m4PTA8e5/em2hWCzGtm3bqKiooLGxkSeeeIJdu3axevVq1qxZQ3NzMxs2bKC2thaXy6Vi+CwWC01NTWzatIk5c+awfPly7r77boYPH86SJUsIhUIkk0luueUWJZQaCARUkVKfz8e1117LHXfcwdixY+nfvz8LFy7k+uuvp2/fvgwZMqRTfEQ0GsXr9VJaWsqECRPYv38/Pp9PZVwC9O3bF7vdjt/vV9ox0lbofhF1Kt5vA6cnUslHVxb6U9mm3nx/ottwuhAhMCxDXbrCTpSrqruVQXcvyPFuh7ESPXdxovqfxANIYPDVV19NIBAgEAhQXV3NpEmTuPTSS4nFYl8R9dRLwPTr148dO3ZQX19PIpGgoaGBXbt20djYyH/8x38wYMAAfvzjH3P++efzT//0TyreQdxVb7/9NnfddRfl5eUA1NbWkp2dzYcffshll12mYjYSiQR2u13VzioqKsJms1FVVcWOHTtwu920traSSCTYuHEj7e3tTJgwgQkTJnQiU3pZnxN5fw2c2dD7xalMRjiV/VPPauzqmKfLe3DOk6ET/SC6Or6+QtD/f6JIWOrn06XzGTjxONH9T/YVl1EwGFTaYhaLhb/97W/s2bOHnJwcdu/ezfz583G73WRlZeF2u1V2SzAYZM+ePYwaNYpwOMzYsWMZMWIE5eXlvPHGG8yfP1/FCSUSCSVu5/V6MZlMTJgwgY8//pg9e/Zw/fXX8+GHHzJt2jQuuOACRbj0LEkJHC0tLSWRSDBp0iSqqqoIhUIUFhbS3t5OaWkpV155Jbm5uUqSQlKTu1KOPhH318CZhdRJv7s41JOVoHI698/TLVPVcJOdZJwqZpwasGbg3MTx7n+6xUUyQJLJJJ988gn3338/s2bN4lvf+ha33HIL27dvJysri/z8fAAikYjKbOzXrx99+/Zl8uTJAJ2qqWdnZ9PY2Kh0soTINDU1EQwGqa6u5rzzzmP9+vUMGTKEESNGkJWVxX333ceoUaOoqqpSqcRSgiAej1NXV8e+ffvYsWMHZWVlNDQ04HA4GDZsGC6Xi1AoRHFxsSJckiovFqGuVKRP55WvgZODnlxRp7ovnIr+2RtCdjrgnLcMnepV24leIZzql8/A6Y1j7X+6eCCgBD737t3L9ddfTzLZUfPO7/czcuRIsrKyiMViKotTzt3Q0MD+/ft57rnn8Hg8LF++nPLyctLT01m5ciV2u52GhgaWLFnCO++8owK0k8kkDocDv9/P0KFDOXToEPX19cyYMYPnn3+ekpISIpEILS0tAKqCeEZGBkVFRVx44YUcPHiQzMxM8vLy+N///V/mzJlDWlqaEslrb29XZAoOp0/3JgHhZFkADJye6Mk9dTr0iVPVP3tzvpPdruNChnSf4Jkm1JfqN00NejsdOqwBA6cKvXkH9Hp3oi5bVVXF3r17iUaj5Ofns2bNGv7hH/6BSCSCzWZT+l5CKBwOB3369OGBBx7go48+YsaMGaSlpbFixQrMZjNTp06loKCAe++9l1gspshXIBAgLS0Nj8fDl19+STAYJBgMUlNTw8yZM1mxYgXZ2dnEYjGlKQQdlqFoNIrH46GlpYWKigpGjx5NVlaWEoOzWCz4/X6cTqcSIz1SnJCBcwupfaAnoclzsb/o3EASJuTfI92Lk32vDDeZAQMGukVXMQ+pix0hQvJ9Y2Mj11xzDWVlZezdu5ddu3bx0ksvMWDAAOx2O4FAQJEmKdxcV1eH2+1m6dKlWCwWAoEAoVCIpqYmfvnLX7J8+XLS09OVyq/VaiUSieB0OolEIrzzzjucf/75PPTQQ8TjcVavXs2dd97J7t27KSsrIxKJYDJ1CK4GAgHsdjubNm3ilVde4dChQ6od8+bNY9iwYaSlpREMBnG73SpYW3SM9BIUBgwYODtwzrvJDBgw0Dt0lRocCARwuVyEw2FVkbugoAC73U5WVhYtLS243W4uuugiCgoK1DFEjj8tLY3q6mpWrVrFwYMHueCCC3A4HIRCIRUwXVhYSElJCa+//jpXXXUVHo+nk2K12+1m0qRJuN1uJap49dVXA7BgwQJ27typYoBEBM/pdPKNb3yD2bNn4/F4yM/Px2Qy4Xa7aWpqoqGhQSmyiyq1uMmATsHYBgwYOPNhkCEDBgx8bbhcLqUoHYvFeO2110gkEkSjUXw+HzabjcbGRg4cOMAf/vAH/H4/dXV1XHTRRUyZMoXs7GyysrL49re/rYpY/vKXv6SoqIglS5Zw55130tjYyOWXX86bb77JH//4R+bOnUtBQQHxeJyGhgZFsKxWK06nUwVKb926lTVr1rB582YWLFigBB+hg8xMmTIFr9fL9OnTVf2muro61qxZQ2lpKU6nU5XU0DWGdHebAQMGzg4YZMiAAQO9QlcaJG1tbTidTqUGfeutt6oaYpFIhGSyo0BkbW0tBQUFnSwq7e3tqpK7IC0tjdmzZ7Np0yZuvPFGYrGYqgI+d+5ctm/fTl5enrI4FRQU8KMf/Yjs7GzgsBii3+9n7NixjBo1itraWhWAnZ2dTTKZxGazcd5552E2m/H5fEpsMS8vj6uuugq/34/P5+vy2g0YMHD2wSBDBgwY6DVSSYEULXW73QDKQmSz2VRRYIDc3FwApeZst9tVsWCr1aoIUTwe55ZbblGJGLobym63M27cOKVA7XA4CIfDjBkzBugIpk4kEvh8PqVD1NraSnZ2tioZIqURpF1+vx+73a5cYKFQCJPJpFx6sVisU6C33IPeFIc1YMDAmQPD1mvAgIFu0VVmqF5aQDLDpOhkOBxWpTkEfr8fs9lMOBzGZrNhs9kwmUzY7XacTieBQIBkMkk4HFZExWw2E4lEMJvNpKWlqd+EzBQVFQEd5CsejxOPx3E6nfh8vk6ZKl6vVxWTlfR6CY6W/4scQDQaxeFwYLfbCYfDxGKxTsQpEokokUjRVDJgwMDZAYMMGTBg4KghZTAklkYyriTORkhSLBbD5XKpoGnosCaJhSgej6u0dbHOtLW1EQ6HlQ5RNBpVWWRiFZJsLqvVqjLLgsGgylKTcwgpstlsiigJcZL2Asr609LSgslkIiMjA6vVSktLi7IAWa1W0tPTO8UdGTBg4OyAQYYMGDiH0ZMmmD7ZJ5NJpbhsMnVUnharje46i8fjynpjsViU1SUWiynlaFGSFkKja5CYzWbMZjN2u139ZrFY1Dnb2trIyMhQ5wmHwypuKSMjQ1UJF2Vs0TOKRCKq/ZIhJlaeRCKhFLTdbrcKmE5LSyMvL0+dtzvxvNMJXRUETf2tOwi5BTpZ9mQf/Xf590RryunHb2tr6/Fzb48jcWtdbdNbgnsmaekZ6B2MmCEDBs5hCOHoqoadnjUlZES+F1eUbCPEQP4vE46QGQmY1svCdLWvnEs+61lbqfXATCYTDofjK9cgliqJOxKXlpxL2iPHkD8515FIg37vTkfoQnfyORV6ALzcF7m/so9ICkhclxBcef662OaJvh5pc+qzkc9HKjOR+n+d4KX+rn+nEyQh2qnbGzg7YJAhAwYMKKTqCHW3gga+oiIrk6oeT6OTJj2TrKsyAN1ZXnRCpBOpVOVffWJMTX3vaiKVdqTG/vQkqHimqAhLO49kzRKSqhOAtrY20tPT1TFSa7Dp6sr6fl0JdB7rvdKftfxfrHhCzLq7NviqK1Pvh6mkXO+zclydIKcex8DZBYMMGTBgAOh6JZ1qIQI6kQfdCpFaikC2Sw041o95rJOKPuF2Z9nR269bPlJLJujtP5MtAKltT70GIQi6JU6/H4lEolP2nFjY9HIKEq+V6jo9Efcr9Zip5LinPtRV+RSdLOtEsLvzynV3RcDPxP5hoGsYZMiAAQOdkEpqxF1iNpvV5KdPkKlxKt250ATHYwLRrU2p7rSuRBF14qNPoBJ7pBOHrlwjXVmjTgccybom28hv4t6S7/XnmBoYLkVtxVVmNpuJRqOkp6er+K6exCePx73S68GlkjiJ40olsanPWm9Pd/dL77+6K1i3nOnWIr1PGDg7YARQGzBgAKDTZNhVLAXQqUaXFD+V7ST4WSZdSVcXRKPRToG5eraXHONIE3tX0Ff2XQXVduVK0Sc/IXoyuctf6nFONyLUHbqKqRF0RQ5St7FYLLS3t2Oz2dT97MplKZ91cnC80V0skE5ee+ozen/QY52kUK/0W/1e6ORad7saquNnNwzLkAED5zi6snikTqAyYUjArJAHHV1NUDKxJpMd5TL0CUVXnv66bRXSlRoALL+JVUNS82U7+U0y1fRr1uOeZJ8TNdkfK7pzgaVa97rbV/50y4e4v+RfcZvJfQQ6udH0gPrjTRj09svz1a12cv7u4qP0Pqq7yHTrod4n9HsiRXn1wOlUomng7IFBdQ0YMKCQGlMRiUQIBAKqtIakneuQ1bbo++gTowgcSgFVOGxd6g16snLo7gz5Xidp4g7SNZG6ul5pUyQSIRKJEI/HOwUPd5eKfbpBvx/69aa6MOVZidQBHHb9yHai2ZSWlqZENUWoUlyL0h/kucvf8YZ+/5PJDt0p6T/yW1fPN5UYx2IxpXouREmKAaf2I9lHxDdT+56Bsw8GGTJg4ByGrJBlYtRjNAAlZtjY2IjJZGLt2rXs3r1buRjkTyZOUZqWicXv97Nr1y727dtHa2sryWSyU2p7dxOMTmTks77yT40XkW2lLYDSFwLUhK5Pqvp1xmIxysvLCQQCndx/NpuNcDj8lZikEw3dApL6byqRTCU6or0kBEf+Dx1xQFK2RO4NdLgwxVIWi8XYvHkzra2tan+z2cyGDRuUdVAnILrmU2p8jxxboLtJpTadXIN+zfp16dpV0WiU8vJyysrK1HOurKykvr7+K0QslRzZbDY+++wzDh06pK5drD66ZUjcaEKE5E+sRTr0z/pzMAQ5zzwYbjIDBs5hCKEQciKlLzIyMtQE+eSTT/Lwww8TCoX45JNPuOmmm3jvvfeYMWMGyWRSldhIJjtqeTkcDkVWrFYrFRUVuFwuRo0a1SmeSIiUEKv333+fffv24XQ6lSCiaAbJRLtz507uu+8+hg4dSiQSwW6384c//IHS0lIKCgoIhUL4fD5isRjRaJT8/HwOHjzI+vXref3119W1iWp1IpHA4XDgcDgoLS2lsbGRG2+8kbS0NJYtW8asWbNwu90kEgnC4TBut1tNmCfCLZRKtISICNFZsWKFCnpeunQp48aNY+fOnUyePJnGxkYAtm/fzpNPPonNZlN14qRIrdvt5oknnuChhx4iPz9fPfMDBw4wbNgwtf3LL7/M7373O5qamsjMzATg17/+NZdeeqlqUyQSweFwkEgk+OSTT9i3bx/z58+npqaG/Px8PvnkE7xeL4MGDaKuro6qqirGjh2rCPeqVas4ePCgKqfi8/lUjM8XX3zBQw89RF5eXqd7YbPZOHDgAH6/nwEDBhCLxdi6dStut5spU6awf/9+BgwYoMQ2GxsbcbvdyuX36aefMn/+/E6uPdlWAsPj8Th2ux2Hw8Hy5ctxu91cfPHFnaxDgUAAl8ul3MZ6YoFRpuXMhEGGDBg4x6G7hPSsIpvNpiaXAQMGAOByuTCbzRQWFvKHP/yBefPmKSuL1B7TXW0mU0dpi3A4THNzM7m5uSQSCSorK+nfv78qy+FwOIjFYpSUlJCbm8u4ceNYv349/fv3p729nVAoRFtbG3V1ddjtdtrb21UNMZ/Px+TJk5kyZQoWi4Xt27dTWlrK1VdfTTgcxuv1Mm/ePCKRiCJ/tbW15ObmsmrVKsaMGYPZbKa1tZXMzExisRg7duxg3bp1XHbZZcozY+sAACAASURBVFRXV1NQUNDJ6qETyOP1DPR/U78Xl+OwYcNYtmwZ06dPZ+HChezfv5+RI0dSXFxMMpkkMzOTH/zgB6psiM1m4y9/+QvNzc3U19djsVgIhUL89a9/VeSitraWvXv38uCDDzJ06FDS0tKorKwkkUiQmZlJKBRSBEzuYSAQwOv1qvtx8cUXE4lEiMVi5Ofns2bNGqZOncrdd9/Nb3/7Wz799FMKCgqIxWJKwHHcuHHMnDkTOBzoLKVXXn31Vfx+P/379wc66tutXr0av9+v+sXLL79Meno6u3btoqmpiaqqKmpra/nud7/bSWTT7/dTWVlJZmYmkUiEQ4cOMWjQIMrKygiFQjQ3N/ONb3wDs9nMpk2bWLVqlSr0m5WVxdtvv83evXtJT0/H6XTy/vvvc/PNN3PBBRfgdDpJJpPKWif9/kS4Cw2cWBhkyICBcxx6erxUlG9pacHr9fLuu+8yZswYWltbCQQCDBgwgEAgQElJCVVVVbz33nv07duX888/H4fDQTQa5eWXX2bPnj307dsXh8PBoUOH1KQUiUQIh8OUl5ezcOFCcnJylFVJrDWRSIT3338fs9nMM888w9SpU8nIyKCtrY2cnByV6h+LxVRpDiEq8Xgct9uNx+PBZrMRCoVobW3F6/VisVgIBoMkk0mys7OJx+OMHz+e3/72t/zwhz+kX79+arJfv349Dz/8MI2NjRQXFxOJRHA6nYowSkDxibIC6AHoYs0CGDRoEIFAgLy8PIqLi9m1axft7e1s376dYDDILbfcQigUUm7BjIwMLrvsMpLJJOnp6fzud7/jBz/4AQUFBapEidvtprq6mvz8fNrb29myZQt9+vThs88+IxAIsG3bNgCcTifLly/nr3/9K9/97ncZPnw4Ho9HkY4pU6ao2nFCCObOnUssFqO+vp7x48djtVpVDNmLL77IrFmzGDhwIB6PR5VaCYfDNDQ04PV6iUajJBIJPB4Pc+fOJRKJUFhYyLZt28jOzsZms1FYWMiVV17JxIkTSU9PJxqNquv48ssvSU9PJysri7/+9a8sWbKEiooK5s6dq+rO+Xw+zGYzoVCIlStXMmvWLIYMGYLNZsNisTBz5kxyc3NJJpNs2bKFaDTKpEmTsNvtKqg8VT09NW7NwOkPgwwZMHAOQ9fd+f/Y+/Ioqapr/a/mubqmnieGbqZmpplkkAZBEYgEgedDo2Ki0RcTk5gsnyuJz/hcSZYmDjHxxYgJaswK4IAiqIDMM9iM3Qw92NBzV1dV1zzX/f3R2ZtTZaM4JvzsvRbLtrvq3nPPOfec7+z97W8rFIq0E259fT327NkDnU6H7u5ueL1etLS0YPv27Rg7dizy8/MRDAZhtVqZ/6HRaDBgwAAMHToUM2bMQCqVwsaNG5FMJnHdddchFouho6MDr732GhwOB4dMiJdhMBgwY8YMBAIBuFwubNu2DbNnz4bBYEAsFsPZs2c5ZETeBKVSiebmZmzduhXnz5+H2+1GU1MTTp06BafTiYEDB6KnpwcKhQIGgwF+vx8AeCMtKyvD2bNn0d7ejmQyib1792LixInwer0YPHgwfD4fb9bkIaG++6LsUho4FAok4m9PTw/0ej0aGhrQ3NwMoJczM2TIEA7zSJIEk8nEUgYUtnzttdewe/duqFQqmM1m+P1+tLW14dvf/jZyc3M59NPZ2Ynu7m40NTVhyZIlmDdvHjo7O9HS0oIbb7wRH374IWw2G7KyshAKhdDY2Ij9+/ejsbERDz/8MIxGI06ePInJkydj2rRpUKvVaG9vh91uZ2+V0WiEUqmESqVCR0cHfD4fAxK73Q6fzweLxYJgMJhW4Fej0UCpVGLYsGGYMGECh7pcLhc0Gg0/Qzwex8SJEzFp0iQO9W3cuBH/8R//gaKiIqjVaixbtoz7moDYggULkJ+fjzfffBN+vx/JZBK5ublobW1FbW0tFi1ahBtuuIEBIL0voi6RmFXZb1eO9YOhfuu3fgNwMZMsHo/DbDZjz549+MY3voGsrCwsWrQI8XgcdXV1aG1txYQJEzhkplAoEAwGuQK8x+NBJBLB2LFjOZ1eJpNBq9VCq9UiFAql3ZM2fJ1Oh1gshvXr1yORSMDpdEKpVOIf//gH3n//fTz77LPo7u5m3g5xaSwWCyRJQkVFBRYuXIgNGzZg7Nix3OZkMoktW7YgFoshlUrBarUikUigp6cHa9euhVarxaFDh6BWq9Ha2orBgwejsbERXq8XAPC9730P8XicU+3p1C+ml39R/Q+kh8y0Wi0DVZVKherqajQ1NaGkpAQqlQp6vR65ubkIh8MIBoMIBALo7u4G0FsQl8KQ+/btw/79+3HPPfdgxIgRzHf53e9+B4/HA4fDAZPJBEmSMGXKFLz55ptYsWIFotEoDhw4gLKyMigUCjidTmRlZeHw4cMoLS2FTqfDoEGDoNFo4PF4+J5FRUU4cuQIpkyZgjfeeANlZWVQq9XscUwmk/D7/fB6vfB6vfD7/Vyc1+/3w+PxoKenByUlJUgmkywAGY1GEY1GcfjwYdTX10Mul6OjowNTp05lMEnCkC6Xi4HfK6+8gkWLFqGhoQEjR47Exo0bMXnyZOh0Ovh8PqhUKqhUKlRUVCAQCGDFihUsKRCJRKBUKvlnAm0qlYqBGhGpRTAE9HuGriTrB0P91m9fYyNCM5mo1ZOTkwOdTge/3w+n0wm73c4cirlz56ZlaBHoiEQiyMnJgd/vRzweh8fjgV6vRyAQQE1NDSRJQiAQgM1m43vrdDqkUin4fD4UFBTgqquuQn19PXJzc/HEE0+gtLQUTz31FLKyspCbmwuXy4Xc3Fyo1WqkUik4nU5YLBYMGDAAsVgM+/btw4gRI7Br1y5MnDgROp0OHo8nTdcoFovBaDRi2bJlsNlszHnSaDQMeF555RXk5OSwB4PIxQC+1BCZaAQyqa9mzJiBlpYWTJkyBdnZ2Th48CAUCgVOnTqFo0ePYsmSJUyMJuHE6upqqFQqzJw5Exs3bsSpU6d4kz5z5gxuueUW3uhVKhUMBgNqamoAAOvXr4fZbMbJkyexePFiZGdnw2KxoLCwEJs2bcLChQuh1+ths9k4xd7v92PhwoV46KGHUFJSgt27d+OJJ55AZ2cn7HY7P5vVakVxcTEqKiqYf0Rjs3TpUk7lDwQCCAaDePHFF2E0GrF//35kZWXBarVCkiRcuHAB+/btQ09PDxoaGmCz2fC9732P70WZkFVVVdizZw+0Wi2qqqrw3nvvYeLEiSgsLEQ8HodSqURnZydqa2s5m4ykBSKRCAoLCxEMBnHo0CGsXLkSWVlZDJLFFH/yHvZnlF1Z1g+G+q3fvuZGoSpavIlbU1lZiU2bNqGgoAAajQZyuRx5eXkAgIaGBgwePBgAOMsKAJ+wm5ubsW7dOgwaNAjnz59nL4bX64VSqURhYSFnONEJXKVSoaurC5FIBIMHD0ZLSwssFgtGjx6NJ598Ej/96U8Rj8eh1+s5zZqAlNPp5DDa+PHjce211+LYsWOora3FyJEjYbVaP5I5pFAosGfPHkSjUXi9XuTl5SGVSsHj8SAnJ4e5N6K3AfhigVCmOGJmCI7Cg0qlEolEAiaTCU6nE16vFx6PBy6Xi7lYLpcLTqcTEydOZE9KKpWC2+3G6NGjkUgkMHbsWCxduhRyuRwejwcymQyxWAyRSISfTyaToaSkBKdOncLJkydx//33Y/fu3ZgyZQqSySQ2b96M559/Hj/60Y+wYMEC9rIZDAaEw2HY7XZ4vV5UVVXh8ccfx0033QRJkhikkXQBzRUiz5PHUK/XQ6lUwmq1oqenBxaLBWazGXfddReAXoD43e9+F++//z5kMhlWrFiBP/zhD1i+fDnPQeq/pqYmbN++HcuWLUMwGITD4YBer8eQIUOwatUqnD17Fg6Hg98DIu+3tLSgq6sLLpcLEydOxLvvvouxY8di1KhRcDgcKCwsZEK5Xq9n3psYIhPL1/Tbv7/1g6Er3GgjoReRVFPp1EwnfTpZ9pUKLKY50/XEz4rXptBA5rXJTUx/p9BHZoZSPB7ndFTx2uL9MgtF0omcUrLpb7QpiQRTkdchbjCiuB59X1TWJQE2UXa/r/RpUdU4U8lWfAZqcyYPRLymuKle6ufM+/Z1ncyxytTQ+Tij/qR70uKt0Wg4nbylpQWVlZUsUDdp0iTs27cPgwcPRiwWw/vvv49rrrmGuS2TJk3CVVddBaBXY+a9995DKpViIq849jQOQO8mFg6H8c4778BsNqO7uxvHjx/H0KFDMXLkSPz+97+HUqmEWq3mTYjmE4VLDhw4gDvvvBPxeBxXXXUV/vSnP0Gn0yESifA8VygUcLvdsFqtKC0t5dTr9vZ2qFQqjBs3Dj6fD36/n/tHnOt9zZXPapfilYi/J5FKn8+H1157Dd3d3aivr0dBQQHmzJmDvXv3YvTo0aitrYXD4cDKlSvT6o9NmTIFRqMRu3fvRk1NDTweDwO+mpoaXHXVVcjPz+fPx+NxhEIhlJeX44EHHoBSqYTT6YTVakU4HIZSqUQ0GsXs2bMRCoWQlZWFcDgMg8HA75ZKpcK5c+fgdDqh1+vh8Xhgs9lYiiEYDDLopvR5AhWiTs/bb7+NxYsXI5VKwWw248knn8SYMWPQ3t4OSeqtYE9exMceewxTp05FSUkJysrK4Ha7UV1djcGDB2PdunWIx+M4ePAg9Ho9Ojs7YbPZ0Nrail//+tf47//+b17HdDodhgwZgrq6OpSWlvL8KisrQzweR0VFBerr6zFkyBAYjUYWnswsINtvV5b1g6Er3GjxCYVCvBiJMXZyfYufIfVZvV4Pn88Hk8kEt9sNu93O7nKtVouuri4YDAbodDoEAgGYTCYEg0HmfVARRwIj5FrW6XTQaDTw+/1Qq9VM7CSJfwBob29nLwORYcUsHeDiJqnRaBAMBvnEGAwGEYvFOO2XuARiVgep1Go0Gs6kAcAp5KFQCCaTiUM7CoWCU7ZFeX8SJBQBYjAYhEql4sKVoVCINwoCgGq1Gm63GzabjdV7NRoNAyQA7F7PXDhFPRPqTxIQpPZQ6i99PhaLpdUGAz4KoPoy+ntmNgwZZWSJc2306NFQKBR49913UVZWBqPRyM9N/SLqrhB4EYE7tZvmGgGPnJwc5OTkQK/XY/To0Zg8eTKP6+TJk/HGG29Ao9Hw3Kb5Wl9fD7VajVtuuSVNQPBb3/oWamtr+X4EvG02GwAgPz8f8XgcRqMRFouFQU8ikWCeDn2X5iNlGX0VlkqlmACtUqkwZswY3HzzzZwmvmfPHh4DGiej0Yinn34aP/jBD6BQKKBUKhEIBKBUKjFp0iQsWLCAn4kyA0VwF4vFOGSo0WjwxBNP4J577oFMJkN3dzdmzpyJnp4eLFy4EDKZDB6PB1lZWejo6MCOHTswefJkHDlyBEajES+99BKeeuopmEwm3H777ZDJZNweAGmZgKFQCGq1msePxA8JQP3xj3/EvHnz0NXVhXPnzqGuro5B/KBBgzBt2jRs2LABZrMZbrcbJ06cwKJFi5BIJFBZWQmVSgWPx4Orr74aRUVFAMBJA4FAAFqtFiqViqUDOjo6sGTJEpw4cYIFRB0OB9xuN3bs2IFhw4bxwSOzHEi/WvWVZ/1g6Ao3WuANBgMvLN3d3cjNzUVbWxsKCgrY1WwymRCLxXgzJR6ITCaD3W7nzxEQysnJ4bi9Wq3mDUIUFqNNnrJ6SNxMoVDAZDIhHo+jo6MDBoMBJpOJBdny8/O57eFwmDNAaHGhRRzoBTYkxEdt12g0aaJvqVQKPT09rAVCZF2ycDgMSZLSACB5b7RaLXsLTCYTgxTR60TtohN6fn4+Z6lotdo04BOJRKBWq2EymdDc3Izi4mIOI4lqwqRqSwCCOBcEsmgjBMDX93q9MJlMvAGRt0b0vpF9Gq+FCBREHhE9J9ALToPBICwWCwYNGoS9e/firbfegt1u582TvisCn6ysLPYaiaCSxjmVSsFgMMBgMGDr1q0wmUzIzs7mPqB5p9Pp0NXVhQsXLiAejyM7OxsKhQJmsxlerxdtbW3YsGEDvF4vEolEGkAuKipCKBSCVquFUqmE3+/H+fPn0d7ejgsXLnA6ONAL+oxGI86fP48hQ4ZwNhl5HC+lYv1lmKjsLUkSJkyYAL1ej+rqajQ2NsLhcGDw4MFQKpWw2Wx44403YLVa0dLSgjNnzmDAgAE8f00mEx82GhsbsXfvXmzduhUzZ87E2LFj+WCh1WoZdL/xxhuYO3cudu/ejebmZtTX12P+/PnIzc1FLBaDXC6H1Wrl7L1ly5bhmWeeYc5ONBrFf/3Xf+Gtt97Ct7/9bSxbtgyLFi1CdnY2HA4HfvOb36CtrQ1yuRxmsxmtra0YN24czpw5g+LiYixYsIDDq3PmzOGwKK1Bfr8fAwcORCKRgFarRU5ODkpLS5GVlYXRo0dDpVKl1Z/LrLEG9B4A6P08f/48GhoacPr0aaxcuRKJRAL5+fnYvHkzZ1U6HA6Ew2F4PB7uW+Biwd/+oq5XpskikcjnhrC/+c1v8Oqrr+LEiROcIioSMUWU/K92H9KGlpkZkhm7p999Ue0VU5ipHV9U/9DGJZfLmdvg9/s5vVaj0SAcDsPr9SI7O5s9FwQGotEoXC4X8vLyEI1GOauDNiMKQVFIIhgMsieF+pCAFWm6RCIRdHd3Iz8/Py1sJUkSenp6YLVaOYuDMlFo8SQvTjwe59RatVqNQCAAhUKR9nzEp6AFLx6PY82aNRg7diwGDRrEHJC6ujrMnj07zYMSCARY8M/v98NsNvMiKYbzEokEh0cIcAaDQZjNZlZK1mq18Pl8SCQSsNlsaR4rAjpUhoJCXKlUCiqVij9LRmnmRqORSxlQO8XaUhT+ISCUuQj3NZf7mn90fXo+ai/QC8LC4TCr+sZiMQaZfr8foVAIHo8HFRUV7KGSy+XM24jH43A6nZAkCQUFBTxHKfRA4xiPx9HZ2clkXOp/0j6i0ExnZydKSkrS5n40GmWiMQGrTK/YgQMHMG7cOB4rMWWd3h+ad/ReUNjM4XBwbTW5XM4k6r5CyZ/3/c70KNB40NgQkbuhoQFGoxHFxcUMiFUqFRoaGqBQKNDZ2Ynx48dDpVIxyHY6nZDJZMjPz0cymUQgEEB9fT3GjBnD16U5euTIERQUFMBgMDDobmpqgkqlYr4MKTXTmlpfX49wOIzy8nIGoZTurtPpcOrUKeTm5qZ5hOkdIJABAC0tLey5oXmWSCSwY8cOXjesViva29uhVqs5vErzaNasWTAajQAuelZp/Pbt24fKykr2ehG4Jc9YdXU1srKyMHTo0LQxcLlc8Hg8UCgUyMrKYi+mGM7uKwRMmYDk2ftXkaq/zP3ncu8r0iHi8ThHEy7nvo888gjWrl2L6urqL83r1u8ZusKNFkiR/Orz+dK4H6S9odPpkEgkoFar0d3dzWq7SqUSubm5kMvl0Ol0nJ2j0Wh4A+zs7ERxcXEaCKEFUZIkZGdnAwAvQkqlEkVFRQiHw+wtopi82WxmDxEZieARGCGlWtIj6enpYa8NgLSSC1Q6gsJdzc3NqKioQCgUQm1tLVpbW+Hz+TB27FhEo1Hs3LkTN954I7cV6FWaJR4DAAZCxBmhF5B+pk1Qo9Ggvb0dubm5nMZLkv4EcghoEBAgjw95nkQ+E4UE6Pq0yNNYkMeM+pSACdUDo5Aahfsu94RKbRA9NgDgcDh4wyCdHrF8As0Tugb9DFwEWIWFhZe8nxgCIoViMZxKbaK+LigoYLBCJ/NYLAa73Q5Jkhg8il7MeDyOgQMHprWNni+VSvGmmMmbolAaAOh0Om7zV5VJBvR6ZClcRAcRvV6PYcOGccg3lUqxInR+fj70ej0KCgrSQnxqtRpFRUXMAyNPzPjx4wFcHDsSvaysrGQgQWC0rKyMQb3f72fPLAlZUpuAXhBNoMFoNCKRSGDMmDHsoW1vb0dBQQGvW7SGBYNB9tIQYKV35frrrwdwcT7QOwWAD1EdHR3sZSY5B5pPKpUK48ePh9lsBpCuJE7vyvjx4xEIBBCNRpm/FIlEkJeXh7y8vLSxTyQScLlczGMjLxT1J9CfWn8lWb8v7wo3WvAIdS9btgx5eXkYPHgw1q5di+uvvx5ZWVlQKBSwWCxYuXIlWlpaOJumq6sL//M//4N9+/bxaX3MmDFcVsHhcODs2bMoLi7GhQsX8Kc//QkymQxZWVlYtWoV3nnnHS7oSOE2mUyG++67D0DvBhYKhfDOO+9g/fr1fGosKSlBNBpFbW0tZDIZioqKcN999+GFF16ATCaDXq9nLZQf/vCHnO5KJQVkMhmsViusViseeughaDQamEwmbNq0CSNGjMDq1avx0ksvYc+ePTCZTJg4cSK+9a1vob6+nkNUP/7xj/Hhhx+is7OTBd1EE0mRtOl4vV5Eo1GcO3eO+QVFRUXYtm0bDAYDh7zy8/Nx8OBBFm6j0xHxXYDeDYPAKQDeiGhhJr4XhZJoYaYNTaywTgDp05I4+zodit+n6xKJVySoh8Nhzh4CwCFVCltSBhQZhWjFsAWBD9oURQ8ZPTOpGhNHiO5vtVqh0WiQlZXFBUDJm+T1etO8cLm5uQzsKXwmZlCJbaC2kfcgGo2ip6eH70Gb4Vfh5RZJ2wBYy0kmk8Hr9TLPhsA8eTkppCl6OGljJh4g/V2sSq9Wq2EwGOByuViDR5IkeDweJk9TyM3hcLBQptFo5PFvaWlh6QSfzwegVxiSvAHknQJ6x4sEE+VyOYdLAcDpdLLngD5Dz05AKBwOAwDPCfIuhUKhj4THALCXi56bdK7oEEDAJhgMIhwOMwcvEAgwJ4vELIHeQ1xWVhZ0Ot1HBDn7U+uvLOsHQ/8fGL3U8Xgcr7/+Ou6++26sWrUKy5cvx6ZNm3DTTTfh2LFj6OzsxLBhw/DKK6/AZDLB5/Ph73//OyoqKjBjxgz87Gc/QygUwuuvv46f/vSn8Pv9+Mtf/gKr1QqPx4P77ruPtWKCwSBmzZqFjo4OqNVq9PT0wGg0oqenB9XV1bBYLHjrrbc4nBQKhXDddddh3bp1LL6m0WgwfPhwuFwu3HPPPXj22WfxrW99C08//TRee+01uN1uJtZOmzYNbrcbDocDdXV1cDgcCAaDuHDhAg4dOoS3334bbW1tGDp0KGbPno2lS5di6NChKC4uRjgcxvDhw3HNNdegtLQUK1asgE6nw80338y8APK40GlR5LyIGUXkCRk1ahRnpiSTSUyePBnHjh3Dgw8+CEmSsGPHDixYsACtra1p4QciYpLWDp2CKSxGRNhYLMaaNz6fL638hMfjgVKphMFgQCgU4hCJyIP4tCHeS4Ei6g8CaMRhoQ2VNmkSNATAmxB5wQCk/Sx6VejULnqxCPyJHirisojgKpFI8CZFmyn9nsLBBIioArlareZrkleNQK/oFRT7QaPRwGKxMGglAPpVgCHqbwrNUqp8PB5HVlYWg8doNMo/E+CmgrRihXrqD0mS+LBB/UDhRaB3k6cMLqVSydcjzw4BKAL71LcdHR0oKipiD53JZEI4HGbxRApNk7gi0OtNVqvV7LEKh8OIx+MoLi5mb6jdbkd7ezsDdAJJFCqmOUfvrNFo5MMFAOaeiXw4mjMU1iXSNIVqKeXfaDRyn1JCAPUrcJFcTyCJeHf9vKEry/pH6/8Do5AJufuJrEykYpEQXFVVhZqaGnR0dKC6uhperxfLly9n1VUAaG5uhtlshl6vx/z58xEOh7Flyxbs3LkTjz76KL/w5eXluOuuu5jHQyUURo4ciaysLHR1dcFkMqGtrY05OSTOptVq0dHRwYU0zWYzu+Xz8/MRjUbh9/uh0Wjw+OOP47bbbsPf/vY3AL2brcvlQjAYRHFxMb73ve9xaYJBgwZh9+7dLPpHWiHbt2/HhAkT8Nvf/hYNDQ2Qy3uLXj766KNYtWoVQqEQk2jJ0yISumkBpc1AJpMxFwHoXZSbm5s5fDhq1CisWLEC3d3dvIkSb4E2mEgkAr/fz6dcqv+l0WiYg2QymWA0GpnrBPSKIRLx3GQypQnDfdp4uhgey/wv/aOTOAEu4oPRRk28D8rOoyr0SqWST/NKpZLJywA4o1HMfiOwRZsWZRmK96Fr0/VNJhNv5uQNoo2NQBxlNNJmT/1IGypdn7RuaLMm7wG1VZQAoPZ92UYAOh6Pc1FQCgmK2YXkYfF6vWngkiQFKEmAvGP0XKSmTN4SesZgMAiZTMZ8L+onAugEVG02G4fRKNQZj8c51Et8IQp/Go1Gvp5Wq+XwNoXoqVYahQTFccjPz+fQFWWokoyImH1JQESr1XKYkeag6EUVZUjo93l5eZAkCS6Xi72wwWCQQRXVrqM2iNfWarVpoLzfM3RlWT8Y+qdRGINOTfS7TOtrgounavr5q3oRxBRmABzKoAXdYrGgpaWFyZNbt27F0KFDkZeXh9raWlRWVjKYGTJkCLRabZrLW6vVory8HCdPnsStt96KoqIiTtMl17pWq2UgQd6auro6Vohtbm5mbgIA3niIgNjR0cHlGKiiuc1mg8PhgM/ng0ajwcSJE3Ho0CFeUGUyGRobG+F2u/H888+jpKSEPS2VlZWorKzE8OHDUVZWhqFDh2Lo0KEoKSnBo48+youiTqfD9OnT8fDDD6cRwkXNpMyFjdpOng/6O3Fozp49i0AgAKfTiRdeeAHjxo3j8BZ5Nk6ePIm7774bOp0O3/72t+Hz+bB3714UFxfDbDbjww8/xDPPPAOLxYJjx47h3LlzmDlzJvLy8vDcc88B6N2QS0tL8dZbb+FnP/sZP8/Hzd1LmeiVoRM0PS8BBjLiUhCXiN4XESRSaJT6izZkuhfNTTI6SYv8DTFVWSSuk5wDAQQRKGVlZfHzEwCl6xBIE0/rBBroEEFtpw2XgJqoQC2+45fLGxIJpPS+iuuDqAlEBHmR7Crei4ALJR4QnyiV/0ObVAAAIABJREFUSiE3N5dLXdA/tVrNmaB0XUpIIPBJxHzyEpGwZTwe57C3yHkTC+qKGl307ogZieStoveL5hTdj8KcFKZUKBTweDx8qKPkDZVKxd8j75FIBibAJN4DAIf+FAoFAzKx78mDRfyiWCwGv9/PchHkETOZTGmeIOo7MRxGc7vfrkz72hOoyQ1Li6a4CNMiTy8/pQ7TgkokX5FHAXy1GXMiCCKSoMfjYZJgKBSCw+HA4sWLEQ6HcdNNN+HXv/41JEnCtm3b8P3vfx9A72JDmwUReWUyGYLBIBONabOh/ycvB3BRwHDgwIGwWCxYvnw5rr76asTjcZw4cQK33norkskkx+xFnkxWVhb3WTgcZpc5uenp+WgTpAytKVOmQK1WY+7cubj66quh1+vxwgsvIBAIwOFwwOv14vz581Cr1Rg8eDB6enqgVqvx3nvv4dlnn2Vi79KlS9Hc3Izc3FwmaZPrmzwLtEmRGKEYbhC5EG+++SZycnKg1Wrx29/+Fnq9nk+3FG7729/+hhtvvBF//etf8atf/Qr33XcfVq1ahdOnT+PFF19EeXk5bDYb5s2bh8LCQtxzzz343e9+h3HjxsFgMGDu3Ln48MMPMWjQIAwePBjXX389ZwWKXoHL0RmisaOTMaUeixsxEcFp3GQyGYdFRO8ReQgos4vCqQaDgTMBxTRx8jCKooaiJygTbGTWfxI1qcQsFdFTQN4Dek9pHtGzUJtlMlna9+gZyUNIHicCKZcbJutrDGhuAemAm8ZNPJiJfC3ycJF3jcZM/L7I16J+FsOTxP8hnSLylon9RiFN8uqJYJXWQlFrSQQBxE8iXhZ5eMg7RGNHYyCCcOpXs9mcllRA9xaTK2iMyENGNdxoHoqheJJ9oPEDkAYM6RrEFxL7VCzBQvOEEkGIE0d9TNe+3Peu3/697GsPhsSsFQBpaJ/+0UtCiwW9dLRJip4hegm+SkBEixQBouzsbFy4cAEjRoyAxWJBPB7H9u3bMXHiRN4wCeSYzWZ+4dVqNW/s5P0gL1F5eTkef/xxPPDAA1xrSlzguru7odPp0NbWBp/Px5kXtMmRt8Dr9cJqtbJujtls5nTWSCTCGjOSJDFHyOVy4eDBg5g4cSKSySS74sPhMGelKRQKtLe344477mCvFHmryNu0fv163HHHHZgwYQIKCgrY5R0IBBCLxVh8MplMIjs7m8mhtKETN4sI2CKhEwB8Ph8effRRfPe732UBP5lMxmq39N3Vq1fjlltuQTgcxm233YYRI0bg2WefhVqtxrvvvouVK1diz549mDZtGgwGA1555RW8/vrrvHk0Nzdzoc5Ro0ZxOJJOxQS+Muf2pUxMvybPEF1H5M+Qh4CEKkXNIAqhUdiBABSRYY1GY5r+EHlhMkEFndBFbhDNWeBiSjC9d9SntFFmXlvkiogAS6FQsNeA+opCNgQ6aHxpHMX37dNm6V3KCLRmqq4TuKD3izwkQLpiPF1DvB+1N5NfRWDAbDazphhlhxJ3jTyvFDITw4ri+MtkMpbIIJkH6htaG0VgQmErWqtovpGnkcaXgKfP50M8HufDCYFYAlgisBEzL0mMU/Q4UX+4XC729lDbCGSJ/UvvAQF20RNEwqxi5mvmeGZy7PrtyrB++PpPE083tLhT2ERE/YlEAqFQiN209KLR379KEESWmZ6alZUFuVzOxQ/plEg/Uwr29OnTcfbsWajVavh8Ps7MoAWnra2N73H99dejvLwc9913HyKRCIxGIxoaGvDnP/8ZCoUCI0eORCAQgEwmQ05ODoOpAwcOYMiQIcwTGjp0KCoqKrBu3Tp0dXUhEAjgrbfeAnAxjbilpQUmkwk2mw3Nzc342c9+hi1btuAb3/gGVCoV6uvr4XA4+F7JZBJerxf5+fn44IMPcO7cOVRXV+Pll19GfX09Lly4ALlcjtOnT6OlpQWdnZ3sLQiHw9i2bRsKCwuRTCZhs9nwzjvv4KWXXuJFmE6PtKmKJ0cCAaFQCLm5uWk6TQQiKO2eNImuvfZarFmzBnq9Hjt37sT9998PpVIJu92OW2+9Ffv374dMJkNeXh56enpQVVWF119/ncUEJ0+eDLfbzRwXs9mcdk/a+CgE8HEmeijon6iULWpSiUBCFOYTww60SRB/ye12IxAIpGW9xePxtPAEgUs6fIjtAi4NPqh/6do0fylEQjwPMXRCRT/J0yeCPUmSODOI3mO6lng4Ej3Hn2SZnxXDraKng7hQRMKluUagghTVM0OImeF4uq7oqRMTAWj8KIxJbSNuDJGaCTjSXKfxIc+tKLNAniRqI80JemaVSgW/38/zn+aRSqXiDEwSM6X76/V6ridHpGV6Xno2sd9ongJgGQr6PK3rdrudw380V0QuGvUvvdOJRIJD8qK8BgA+CIuRgszIQr9dYRaJRKTP++/hhx+WRo4cKaVSKUmSJCmVSkkAJLJUKsX//tUmk8mkRCIhSZLE/02lUlIymZSSyaSUSCSkRCKR9iziZ8XvkMVisbT/9vWc4vW+jP6Jx+OSJEnSnDlzJK1WK+n1emnjxo3S7NmzJYPBIDkcDmnHjh1SNBrltu7atUv6+c9/LkUiEb7Oq6++KikUCkmpVEpPPvmkFAwGpWQyKUmSJB08eFC68847Ja1WKwGQHnzwQSkWi0n19fUSAAmAJJfLJZfLxc/19NNPc7+EQiHJ4/FIp06dku68805JLpdLAKRnnnlGSiQSksfjkZ555hlJr9dLSqVSslgsEgDphz/8oXTkyBEpFApJTqdTAiAZjUZJoVBIoVCInz0UCnFfJBIJ6cUXX5Sqq6v5vitWrJAkSZJ8Pp8UjUalZDIpHTlyRPrxj38sSVLv2DqdTmnJkiXSggULpJ6eHp4bwWBQkiRJCofDUiQSkbZt2yapVCpJJpNJMplM2rBhgwRAUiqV0qOPPip1d3dLkiRJyWRSamtrk+LxuJRMJrmvFy9eLAGQ7rnnHqmzs1OSJEny+/3S6dOnJZ1OJ+3atYvnw4kTJ6SpU6dKcrlcmjZtmtTQ0CBlZ2dLcrlcuu+++3jsnE7nJefQpeYfzWcaY0mSpGg0KkUiEcnr9UqBQECKRqNSPB6XwuGwlEwm0+4RDof5vzQOPT09/D75/X5JkiSeE2R0v0QiwZ+leZlIJHieim2MRCL8jmZei/pWvF4wGOT5Qb/LfM/EuUl/TyaTUiwWk1KplBQMBqVYLCYFAgH+bGafflz/ksXjcSmVSvG8ozbRd2he0H/F/onFYjwGl7JUKiXF4/G0NsZiMb4OPZ8kSTwmNHbUvmg0KoXDYSmRSPDnqa10b3oOcb6Qeb1ebjvdm55HHFe32y1FIhHJ7/dLoVAobb0V50EwGJSCwSDPBVqbM68r9n8gEEh7Jp/Pl9Yn4vyIxWIf6VNxblE/BQIBHgdxrUwkEmn9IfaJOH70X5lM9pE++6rsy95/Lue+kpQ+vgqF4rLv+8tf/lKqqKjgtenL+NevQK34aEFM8bRLpDpyecb/WcdIdH8ScY+Evy7FExC9BV9G/1AYx+12IycnhxWeyQVM4TAiYcpkMjz//PPIy8vD9OnTUVBQAKVSie7ubi7PYTAY2GNDWWl0+qFnAtKF6Eh3SK/X80mQQjzUj62trZxum8m3Im6PqDnj9/vTsoGo8COl4VK2DF0rmUzi5MmTsFqtKCgowMGDB/G///u/2Lx5MyRJwvnz56HVajFt2jS8//77GDBgAJ/89+zZg3A4jPnz57PLncZePKUCvSGccDgMi8XCPAmFQsFZYvQMFFqIRCJcPZv6kDgN0j/d6+3t7SgpKeHTul6v59Am9SHNQ6A3i4q8gGQi1+GT5h9wkfNFoSKTycTjTPOaQkjkcSDFaLPZzDwq6Z8cKjoxk2CmxWLh0zxl3Ijk50QiwX0AgNO24/E4bDZb2hyisJg4F8VivjKZjEMmADjMSaEZ8ozQ/FSpVBy2Jd6cKFhIodRMLZnM0NnH9S/9XSQcUzsNBgO8Xi8rjms0Gg5BiTX5yGguiVwhujetPZJ0sV4dZdeJof5IJMKp8iKPh9ZFuocobCiqOZOHT8w+JD4dfY+8M/QzvUciz5G8WDT3RY6Q9E++Hr3PwEVagxj6pP+n69LzU3/T3PL7/RwOp3fD6/VyFhg9oyRJLORKYTGaZ21tbcjPz+f3AgA/F3mbaYzEPYa8kJmevK/Kvor955PuS15gWr/+3RSov/ZhMjEDAkgXmqNJ3tzcDJ/PxwsLACbxAh8vXPdlG5EJicydSvXKxAcCAZjNZiY8tra2sphYPB6H2WyGyWTCokWLcO7cOd4EotEoExjFFNdUqldwkPoIAJefIHJwIBBIqx1GwIX4JXK5HJ2dnVAoFKyGS3+PxWJcA4t4TtSfnZ2dzF2ihUlMxacCtQqFgsX55HI5xo0bh7y8PEQiERQWFuKuu+7iFOkBAwbgiSeewJo1a1BaWgoAXHQ1Pz8fEydOBNALwkiZWhQ5pDCVuIED4DCBXq/nzZbCQJQNZbFYIJP1pi0DF0OXNO9KSkq4v0kLhorsEp/FaDRysUsimff09KRlEV3OfBQXR2qL0Wjk0AiJzxHfQgzD1NTUsFqvqC0kZpOlUim0tbXB7XYz90UMKxAAjUajvLkQoKqtrUVDQ0MawVvcKOndFTWOEokEzp8/zyJ/9EwEvAj0mc1mOJ1OKBQKnDlzhnkqNAaSJKGrqwuNjY0ALmrSUPs+67su8lxE8jlJRVACRENDA2Sy3pqDBJ58Ph+/U5nEY7o2gUUxdB4KhXD+/HkWUEwkEnj77bfTPiNu1CSuSHM0Ho/zAQcAuru7GTDQP6fTiVQqhVAoxJwaAlcElLxeLyRJQigUgt/v53lP3B0CL7TGajQaNDc383UyifcNDQ04f/78R8JVAFjsEQCOHj3KKftUR621tRXAxaQQUSKDwqQKhYLLcNBccLlcaSFGAmkiB6nfrkz72hOoRUBD/8STgMfjwdGjR1FQUIBRo0ZxGqrH4+HY8qXIlKLn5MsyOg2LMXUAnCJKxRkLCwsRCoXSiIJ+vx/l5eW45ZZbUFZWxroa5PmiviCCI3kfwuEwQqEQKw+3t7dzvSPxBC+e9CiDJTc3Ny37gxb3VKq3krgojEcnfirbIZfLuUYZbbh0WqdTMGWNiJulyWSCwWDAoEGDWKAPAB544AF+BvKuaDQa5OXlMaGbCoZGo1FYrVYkk0kuJUA12ugET/1E404ickTAJ4+JSqWC0+lEdnY2F7qleUJZV5FIBFarFXK5HE1NTQzYZDIZ6urqMHjwYK72Tqd0i8XCY0sn+8udf3Rio83Z6/Vi586drC589uxZ3HTTTZyVpVQqcfr0aS4SSpsCeR4tFguDnLy8PLzyyitYunQpsrOzmUNks9nSNkxqL81hl8vFbaO5Ren0pMxNAJ5SwmWyXskFtVoNq9UKu90OlUqFjo4O5Ofnc5ZbS0sLHnjgASxZsgTr16/HypUrcfDgQS59QoAMAJYsWYLc3Nw0rzdwee93pkdIJPQSeEwkEqirq0MsFkNeXh7q6upw7NgxDBs2DMFgEDabjYm/4r1FcjOZyHshzuPJkydRU1ODGTNmwG63o6mpCXV1dXC73Tz/CVR5PB4cPnyYn3X37t0YNmwY9Ho95syZg0AggG3btqGoqAjDhg1DdnY2NBoNXn31Veb5SJKE06dPo6ysjLmFRqMRtbW1eOqpp+ByuXDq1Ck0NzdzkgOB5J6eHmRnZ6OxsZHfm9tuuy2tncl/ZnV2dnZCJpOxRzsej6OmpgajRo1iwn5jYyMOHz6MESNG8JpTX1/PUh6iF5ESQy5cuICenh74fD40NjYyd8vj8WDIkCEwm83MdRLBkGj/6ghIv316+9qDIVqkaMGSy3uL9Z08eZL1LI4fP46ysjKcPn0aJpMJp0+fhtPpxKJFizBnzhy+lliX5qsAQsBH3Z8EjmhjFHVixJeXMiMAcNVnyqARSbV06iePCmVeaDQaTpnNzs7mEBItxGRE5qXNkU741NfkphdDB6RzQt8nQEFAlDYFu93+EZ2lzAwOAhp0+iMCZTAY5NpJAFikUvxZBJriWNrtdsRiMej1em4/naxJ9C0zQ0Ucp0Qiwd4veibqG4PBAJlMxl5J8mJRiEmn06G0tBSBQIDFNUWgQCd6MZzzcSZu1ADSNoa2tjYMGjQIer0eBw4cwK233sqZV7FYDD6fj13dBEbIo3r//fez3AF5uY4ePQq9Xo/29nZotVoUFBSgoqKCx1p03Yup0gR86GexyLDH48G5c+dQV1fHQovvvfceqqqqUFdXh2QyCb/fj2PHjuHWW2/FrFmzAADFxcWIRqOYO3cutm3bhpkzZ+LQoUNczkaSJNTV1aGpqQkFBQUMwEXPcGb5lkv1L4A0MnM4HEYikUBnZyf27t0Lo9GI6upqOJ1OvPXWW5g9ezb0ej02b96MU6dOYfr06Zg7d27aHKT3iuYWGb1LQO+739DQgN27d8PlcuG6665DNBpFS0sLhg8fzu8GhYa0Wi3XK/T5fKisrMT58+dRWVmJ6upqHD9+HBUVFdBqtZg6dSpnCnq9XsjlcsybNw+5ublwuVzQ6/WYNGkScnJysH379jQCssPhwNVXXw3gohCi6KFsb29HNBpFVVUVVCoV7HY7PvjgA3zwwQeIRqMckj537hySySQ6Ojo4CzQQCDAI8/l8XJ5EJpNhy5YtOHz4MNdpPHPmDDo6OjBy5EhcddVVDJTdbjdUKhUXix01ahQnWLz22mvwer18oBOLVdM6QQeLf1VIrN8+m33twRAtHDS5AaCiooLTuNetW4d7770XeXl5XIyUFn0K/2TaV3kq6Iu3IFpf7cs0McZO/0/Xpo2Ifi9yBChllhaATFd15nfEEAedjCn0Ij6DePruq/ihaJ8kfEffEbk+5L25nL7JtExPhph5BKRnC2W2gz6XGaMXwx7iGBBQofbT5kfP0RdHoq9n/zSWueGWlZUhGAxi5MiR2LVrF8LhMHp6epCXl4eWlhZs2rQJTU1N+MUvfsEh21dffRWzZs3C0KFDcfr0aYwYMQLhcBgtLS245pprUFRUhP/7v//D3XffzaAYANauXYtIJMICoVSOJRgMctmNzs5O/PznP2e1YrPZjLKyMkyePBmSJGH16tV46qmnkJ+fn5YNSGFkmUzGQqE6nQ4ffvghbrjhBs5o2rhxIwMKt9vNQF8Ee2J49HL6mD5PAEoul7PH9qqrrsLp06cxbdo0pFIp+Hw+DB8+HF1dXWhoaMA3v/lNDB06lJWjRYFEMbyvVqt5DXO5XOwZ8vl8KCoqQk1NDfbs2YNUKoXz588zr83r9SI7OxvPPvssXnvtNVgsFva4RiIR9PT0oKWlBR6PBydOnMDLL7+MMWPG4JFHHsGcOXMwb948Fm5cu3Yt7rjjDrhcLrz33nu45ppr0NXVhdraWsycOROdnZ2cqk7Zqg6Hg/ukq6sLVquVvbEymQyFhYUIBoMYO3YsJkyYgAMHDkCtVqO0tBSHDh2CUqnEkCFD0N7ejkAggGuuuQapVK/I6alTp3DixAnU1dVhzZo1mDp1Ks6cOYPly5ejsLAQTz75JBYsWIAJEybwwc9gMKCrqwtLliwBAHg8Hhw6dAhz586FWq3GsWPHcN1117H8Ax3s6LAi6nz1p9ZfWfa1B0PEW6HFjtLGo9Eo3n//fbzzzjvQarXYtGkT7HY7nE4nhg0bhvnz5zN4IvtXx4s/KwjLDKeIP4tgI3ODF0HKpUKFHwcKLvV30TK1cj4J/GUa/Z1Ax6Wue7lGXp9Ltfdy9Gf6avOlfide71LtF5/ts8yBTDBKizuFFFOpFLq7uzF8+HC0tbVh1qxZOHr0KEpLSzF9+nRMnz6dPW3hcBgjR47EqFGjEAwG4XQ6sWfPHuTn56OwsBCDBg2Cz+fDD3/4Q/bOAL3v4dKlS9N4Pdu2bUNBQQEKCgqYx3TjjTcyYO7s7EReXh7sdjsuXLiAc+fOYfv27ZDJZAiFQpxKP378eMyfP58TCgwGA3s/bDYbjhw5gmAwiPz8fMydOxclJSUs+0AV2cmLJ0oNkBfuk0wsIdHc3Iy8vDwWcx04cCCXqIjH4xg2bBgMBgMWLlyI1tbWtJRvsZYaecpEkjzQG/q2WCxMEj9//jxmzpwJr9eL0aNHY+fOnfjP//xP1NXVIRQKIRKJYMqUKXjzzTeRlZXFOmUNDQ3Mz5k9ezamT5+OTZs2wWg0Yu7cuWhvb4fD4UAikWDdogULFmDz5s3QarW4+eabsWrVKtxxxx04ffo0Fi5cCLPZzO1NJBLYv38/GhsbIZfLYbPZsHnzZjz33HMcAiePKXmgADCfqr29ncFGTU0Ng+5YLMYlfkaNGoWCggJIkoRp06ahoKAAM2fOxKZNmzBjxgwYDAaMGTMGa9asweLFi/k+drsdr776KpYsWYLRo0fjwIEDMBqNOHLkCB544AFOGJDJZMxnE3lN/QDoyrSvPRiiEBCANHd8OBxGfX09cnJyMH/+fHzzm99ELBbDu+++yxL1tCCKWTH/bvZJAE0MsV1qYc/8u8ipupx7Z34uE8RkekpED8rHgR+x7Z/0fHRdsU2Xe7L/pP7pq22X+t3HXTvzWQgMXU77P483UvTYkUeKQMmWLVugVCqRk5OD7OxsVFdXY8yYMRg7diyOHDnChG/KUFSr1Rxe+Mtf/oKJEydi0aJF2Lt3L2fcaDQaFBQUwOfzcbspO474WWazGUeOHMHSpUtZEJDI0qSpRBl5PT09yMnJwcsvv4zy8nIsWrSIOSZbt27lPjObzfyOUoZZSUkJSkpK0NbWBq/Xi02bNsHv98Nms0GtVqO7uxujRo1iLS7aCEXRv08yWicAoKioiMeyvb0dW7duRVdXF1KpFAoKCtDa2oqTJ09i3759HBYdMmQIJkyYwGEtysyiNYe4aZQBRdk6FMKlQsk+nw9lZWUoKSnB448/jmeeeQbf//73sXz5cni9Xg47BgIBDBw4EIMGDUJLSwu8Xi9nA8rlcni9XtYSo4y0ZDIJh8OBnJwcrF27Fs899xymTJmCe++9F9dffz26u7sZvAQCAdZzGjVqFK677jpIkoS33347jfcmhrjJC5ZM9hbddTqd/Jy0FlPolMC8TqdDbm4unE4ndu/ezW0+c+YMDAYDsrOz8eabb3LpDeJMzpgxg8GW2+3Ge++9h2HDhqG0tBRKpRLHjx/HgAEDmFdIHnR6d8SM1n7u0JVjX3swBKSHkuRyOc6ePYsNGzZg+fLl+O1vf4u//vWvvKA0NjaisrIyrVCgmNEh2lfFG/o4+yLu/3k8Tpn90lc/XQqYiKDoUn35eUNBl/v5vtqQyde6nPv0BXgyf/6keZMZbusLhF3q/plGwJY+T4s6lSVYuHAhotEoXnzxRcRiMXR1dWH79u2oqqqC0+lkvgmp+jqdTjgcDoTDYdx777345S9/iR/84AcAgDFjxnCWI3kUyKjQL91XkiRW2qb2hcNhjBo1ikGV1+uF3W5HKBRiUc6///3v2LhxIzweD+x2O86dO4fi4uI0dW2qQq/X69Ha2opBgwZh//798Hq9uOGGG9DV1YWRI0dCrVZj6dKlGD9+PPOfRKXoy1H5Jk8SGVVtz8rKgtVqxcqVKxGPx/Hyyy9j6dKlWL9+PZYtW4Znn30WU6dOxbRp0zikSyR/CkcSv4s8GiSJQOn4NpsNN9xwAxQKBbq6urBz507cfffdOHv2LKqqqpBIJGC1WmGxWFBaWopQKASr1Qqj0YitW7fC6XQiFothw4YN6O7uRiQSQVdXF+rq6tDd3Y2mpiY89thjUCgUcDgcCAQCLOkRDAYRi8UwZMgQLoeza9cupFIpHn+DwQC32w0ALMgoZgVSZibNS6B3rR40aBBmzZqVlsBx/PhxFqskz8yBAwdw8uRJNDc34/7772d5hQ8//BCLFi3iLNRDhw5xiOv06dOora0F0Js1t3PnTrS2tmLatGno6OjgckLRaBSTJk1Ky9okXhgdKsTEgn7797evPRgSNTsog6qtrQ0/+clPcOTIEQwdOhR33nknlEolAoEA9uzZwwVEZTIZk3kvl7D6RVumV+Wz2KflmvTlFbrUdz7r54CLoODzej++CCB1OeDkcu57Ofe8XA/T5XidPukz5HkS+5rCMJQiTYU+FQoFZs2ahR07dnChXQod0SZgt9tRV1eHnTt3cjHZDRs2YN++fWhtbYVer4fb7UZTUxOuvvpqTJo0CTabjeUCSJbgzTffxIIFC5gEG4lEEA6HYbfbWdaCOHwNDQ2YM2cOc11uvPFG3vi2bNnC4QvKOgsEAjCZTPB6vTh16hQ8Hg9isRisViuDiD/+8Y/IysrCr371KwwfPhwul4s3X0obv5xQK60LFHKi+0ajUbS2tmLTpk2QJAkXLlzgsiPPP/883G43ampqsHXrVnR2duLJJ59kIER6SNSXCoUirfQEhUy7u7tRXV2NEydOoLW1Fd/5zncQCASwb98+rFy5Es899xxWrFiBaDTKmX3hcBixWAxz5syBw+HA+fPncfPNNwMAfv3rX8NkMmHlypXMsSHye3t7O2euLV68GLt378bs2bOhUqlw8uRJlJaWwu/3M6cmEomgs7MTdXV1cDqdUKvVnE0KII2PSKCCNLDq6urg8XhYjiIajcLpdGLq1KkALnr4nU4nxo8fj56eHhw4cACnT59GQ0MDsrOzsX79euzYsYPDuVarFeXl5Rg5ciQqKioQj8dx8OBB5OXl4fDhw3A4HLj22mshk8lY4Zr6+19Nj+i3L8a+9mBIBDG0YFVVVcHr9WLo0KFYu3Yt/vSnP7GLefPmzZg3bx4qKyv5O32ReL9qr9BXca9Mj8OX8YyX42X5NJ6PT/LefB673LDi5djH9aVMJrtkaLKvsfisni8yCj0AwJo1a2AwGOBwOKBQKFBYWIgFCxYAAKc+04ZAGYHFxcW466674PGKSmLBAAAgAElEQVR4oNPpUFtbiz179qCiogLTp0/nTY6y0SgZgUIhoVAIH3zwAR555BFuF2UvSpLE5VE6Ojpgt9sxY8YMdHV1sQTAxo0bWc+qtbUVFRUVfA0CMRRaKS4uRigUwoIFC/DCCy8wgfnxxx/Hww8/jNzcXOZDiQRoetZPIuFTphF5cWKxGMxmM4LBIIqKivCjH/0Ia9asQXl5OcxmM3JzczFgwAC0traitbUVjzzyCGcVUmhv+/btOHToEH70ox/BZrNxyRPiHhF512azYcyYMRgyZAiTlt955x2sWLECLpcLkUiEPToGg4EFBulQeO7cOdTU1DBABoDrrrsO+/btw/jx42E2m3l8FP+s9ZZIJHDzzTejqakJGzduRFVVFRobG7F79+60PtTpdKiqqsK8efM4HX/RokWcKBCNRtNANslmqNVqlJWVYcqUKUxxkMlk2LNnDye0eDweZGdnY9GiRWhtbUV+fj7mzJmDq6++GrfffjuefPJJtLS0oK6uDvfeey+v39S2RCKB7du3Q61WY+zYsWhtbUUoFEJ9fT0KCgq4/RSSpOfPTIL4d6RN9Nul7WsPhii2S2mv5NY0mUw4ceIEBgwYgBtvvBG5ubmIx+MwGAyw2WwAwOrEfV3zqwJCn/c+n6atnyccc7n3+TgP0WexS3GOLveaopp4X8/7Wb0/mdf6JM9TJmD5IsOymanNtNlrtVp885vfhCRJ2Lx5c1r4xel0orW1lYnHwMXNRFTm3b17N9ra2vDnP/8ZZ86cwSOPPIKJEyeiqqoKBoMBkUiEgR6pXG/btg33338/azHFYjHE43HU1dWhoqKCycGUAi9JEmw2G44fP46ZM2di7ty5sFqt8Pl82LdvH6sPE/eI+FByuRzl5eXIz8/nFGy3242HHnoI3/nOd7Bq1SrcddddzIEi4CMKVH6S0WdJ0oGy0eh3iUQC7777Ln76059CqVRi4MCBkMl6CyT/7W9/w+23385jYjAYEAgEsHv3bjz66KNYvHgxysrKYLPZOJuJNnYCTjqdDnl5eaw+ffvtt6Orqwu/+93v8JOf/AQ2mw01NTUoLy8H0Ave/vrXv2LgwIFYsmQJp9f7fD4UFxdj4sSJeOGFF2AymVBZWcliqySqeNttt7ECfnFxMYYNG4ahQ4di165dOHr0KAuJqtVqZGdnM++HUuiJB0XcG/K+UB0yeraamhq4XC7IZL31CUkdHQATuwlIeTweNDc3w263Y+nSpVi9ejU2b96MO+64g+d9R0cHCgsL0dHRgWPHjkGj0WD27Nlobm6GQqHA/PnzsWvXLuzcuRN2ux1VVVUoLCxkcrsodioKY/aHya4c+0rAELnYaaKL3hSRuEkmpidf6vTVVymNz2LkhqWXggh4kUgERUVF8Hq9yM3Nhc/nw7p161BbW4upU6cilUqlaUzQM3yWDfdSnxH1KvrKUsrksWRybOhlpEWFwoHAxY2rrzDbpdLDxe9Rm8TxuZQkvXhtsSxHpoltpAVRnBv0rKLGChnpHIlE9sw5Rf9P/ADxecT2igBZJruow0MeGrFN9HfydogaTZlGp+5LkW/p+ehkTtcQSyxcTriONpdLzZu+vkf9R/0ejUZRWVmJ4uJiSJLEoad4PI4jR46gpqYGTqcTdrudS1mIsguvv/46h61uu+02RCIRDBkyBL/85S+xa9cuPPfcc/jOd77DpOZIJIJAIICtW7di7NixXCDzj3/8IwKBACZNmoTVq1fjscceY+4PGRGI8/Pz4fP5oFar4ff78Y9//APHjh3DokWLOBOL2kT8FAoxSVJvNtfRo0fZIzVlyhRcc801uO2227B06VIOvYnz/ZPWIHHM6LOkVySqvjc1NQG4qBhN84BS5Umny2g04sEHH4RWq0V5eTlr/IhhMgI+wMUitZQdeOzYMezevRuPPfYYtmzZgv3796OhoQEvvvgifD4fjEYjVq9eDYPBwKE7r9eL1tZW3HLLLZDL5bjzzjvxi1/8Ah9++CGuvfZazvQbNGgQJEmCxWKBXC5HWVkZkskkfvOb38DhcEClUnFhZXq/SA6AwmDt7e2ssUWq8l1dXWhvb0dbWxva29tRXV0Ni8WCvLw8VhDv6OjApEmT8MADD+Cmm27CmDFj4PP5cPLkSRgMBhQXF+P48ePQarU4efIkfv/732PHjh148MEHObMxmUxyGj2tJRSabGlpwcyZMzFu3Dhs2bKFNYn6yuy7nHe13/797EuvTSYuGOIiL0kSEwJpQ6LNhBYbl8vFL5q4MQFg1eHM1NJPMjqJiHVjgPSTOnElSB3WZrPxyePcuXOw2+3MVxB1UjI5Ln0BI/EETj+LdZUIKHZ1dSEnJwcA+FQrhvOorVSmAQDrpxDPg+oP0cJP8vednZ3Iz89n0UTqE5FvQO0SJfMjkQhL9xNfQC6XIxQKsdw9PSeVyqCNi0iQmUBFLJNAopAulws5OTl8LeIKZGVl8UZPYpK0mZD+it/vR1ZWFm/QVAqDasyROjLVXaO5RH0mAh8AaSdM8gTK5XLmkNAJXPSGkIlClSI4orILlKJNnAVxrKlvxHlKJ38CfAqFAt3d3XA4HH2On2iXmn/0e+pXcc6SSCVwsS4VcGnisFjnyu/3w2q1po0rhVJIw4ZCXnJ5b5mWs2fPYubMmWnvpcvlQiAQYG8KeTBEE0FfbW0tRowYAaCXM9PR0YGKigpOdFCpVAiHw6zpY7FYeO3x+XxpNd4uBXb62ug+7v3O9OKJ729XVxeam5thNBphtVo5pEbq5rm5uVySI5VKIRgMora2FkOGDIHFYuF6deR56kv2we12c7X5YDAIu90Og8EAv9+PcDgMo9GYJihJxGWfzweXy4VoNIr8/Hzk5eXxWk2lYEiBn8abxoHmiyRJzK+UJImBJ7WN+pjGMBwOY+PGjZDJZAy06HMtLS08V8W1R6fTwev1cj+RZ0ihUKCpqQnJZBINDQ1QKpWorKzkFP9oNAqfz8ceHSqTI/ZfOBxGIBBgsJ95cBcPQn2Nr/gO99cm+/euTfale4bopC2e5ql2lMViQSKRwIkTJzBs2DCYzWYolUq0t7fj8OHDuP7669mLEI1G4ff74XA4eHP/tECoLxMBjDhRCHzRS0PcCMoCAS4WC/y8Jm7CALg0RSKRQEtLCwYM6FUg7u7uZg4D1aYiQqjRaOQFjjZT4GKIpbu7GxaLBWq1Gg6Hg/8muqklSYLf7+dTOY1dV1cXcnNz08pxUBq0JEm8YYo1yMQUZjE1moAFgQhSCDaZTCwsl5OTk5ZNAoBBM6XWiirbJEYXj8f5hGw0Gnkzl8lkXCxUrVbzz7RBZrrmab5SqjhxWWhxpyymSCTCCzmdcKmuE80hUQGcBOeobEdbWxtyc3NhtVoZvFFfEdjKLOBJ85XIqA6Hg8E0PReNRaYOVl9G81f0QtHmIBbKpWtlLkTimFJmTTwe50KvZLSBEPihOU+/t9lsGDlyJG/aBNSonEYymWRuCbWbPJGiN3Hw4MFcBsThcLB3lLwM1I+Uyi96KakP6JloLtBcFr2clysvIfZZ5gGAQjwWiwWBQAB2u53Lx9D3KOVbJIAXFRXxGiSqo/cVzqXsOSqxo1Kp+Pqk8k3vCh186MBDmX00PmLpHBpzap/dbk/b6EmUMJFIsP4UfYfGIxwO87yiA5FOp8O0adO45IVIqLZarWnAkICJTCZDXl5eGngHer1sxcXF0Ol0KCkpgcFggMfj4X1Do9EgOzv7I15z0bsrl8v5ICWWXhKLMvc11v1eoSvPvvRCrSIypIlCG6/X64VMJsOaNWtQX18Pn8/HxTIPHjwIn88HuVwOp9MJjUbDC4AYNviyTCyxIJ7G8/LymFv0RYTpyGVMgA8AFzSMx+NckyqZTHI2i0ql4iruSqUSBoOBCxZSai15Eaiqe05ODuuIqFQqtLe380ZN3jZanGSyXpVeAq0FBQVwu928MVD6qlh9vLu7GwqFgkmN4gZDCxqdwqh/AcDpdLJbndSmqfinTqeDVqvljBGFQsFV0k0mE1wuF4uy+f1+ABdDfH6/nwulAoDRaERzczO78SkbBLgIHGKxGHp6epijQHXPlEolk3fdbjeX8aCiqeRRIGIlgR7qIzEES/wV4rlQP1Atpc7OTiQSiTSvE80P4oVQSQIK25D3S9RooY3uckzcxEipm35H4Ai4+C6LYVDRE0F9RaRoOgCJ7RB5FFSvTZJ6yb10+qZ704aiUqm4TAT9nk7+okI5cFGbhk7jdE2as9SXGo2GCxHTeyemb9Pv6Fq0AVPbxXZ+nPW1OWZ65TQaDex2O3vNyUtD4SPy9lK/OhwOBINB7nNRiVy8F4EWKvGi0+nSSM9KpZJLWxCIoOcmsGG321lXTQyDivfVarUIhULczyJQpLbTs1B/AmD1dupTAkj5+fkMksRDqslkSgOo5IWkNtOBiA534mGV+Gm0h9A7SkBTBKqSJPFcI0oA9T0BYY1G84Ws//3272NfOhiiBYM8LSScptFokJWVhWAwyFoUR48exaFDh7Bz504YjUY0NjZizZo1WLduHdxudxpzH/jiNHREoCb+TH+jEw29XPSy0AvzeUzkqFCIhXQ47rrrLtZ9oUwKWjxpgbtw4QI8Hg9KS0vhdruZ5E3CbMBF8BQOh3kxtNvt0Ol0CIVC7F2iUBPQu3g0NTVBLpfjpZdeQnZ2No+dyWRCKBRiuX2v1wuHwwGlUomenh7OMgLAoTIAvPl3dnbyRvj8889j9erVfMIzGo3IysqCxWLBqVOneBOg8CEVoAUupt/SwkfgTCaTwW63Ix6Pw+VysTepuLgYwMUwlSgC+NBDD3GoIhQK8XgDwB/+8AccPXoUPp8PdrudC9XSXLBYLIhEIgwgDQYDbxjiKZg0VcgdT54pCiPI5XLk5ubynKANhMJp4jNGIhEGvOTBpNAFtfty3w96DtGLJXobRL4UXVv0EtDv6BriO0/tob9FIhH+G22CtIGR4rW46dBGSmCYNmmRmCqWpaA+Fb2eoheJ5pIIrMgjQuuLGG6ieUB/F8Pql7sZ0nVFbwYBBwoXJpNJBINBVl4Oh8MAkAa+6BoymSwtNEvPlxmiF/tK/GwsFmOxQJpflAlGm7/YvzQ+kUiEf0+eI7qXWIePDhM0j2k86cBBoS4yUbWZ3pVoNMqHOvIUiqCc1mR6f0XhXFqnKDxOgJueRaQMiAWjaY4BSNMPovA89T/NK+rfzDBTv1foyrQvHQxlupop/AH0vuhPP/00xowZg/LycgwcOBD5+fk4ffo0Fi9ejPz8fFRVVWH8+PHspgXAiP7LtMwTHW04fr8/7aTweY0WMfKouFwuftn//Oc/Y9asWXj//fc562bVqlUMDD2e/8fem0dJVV37459bVd3VQ1V19VB0QzdDBwQRhTghiEIIGFGixOnFIUGNY/Q9XxKDQzQJalx5zyQGNURNNNFEnwk4gIgiIhoEZFBGZR4auum5a+iax/39o/mcPnWthkbBX1w/9losurvq3nvOuWfY+7M/e28fBgwYgKKiIoTDYbhcLni9XnVQkRsFQNVi4uZOhYWVmpnjxW63Y/HixSpy56233kJ9fb1qr9XaVbOpqKgIS5YsQWVlpfLrk4MRCASU+6ujo0Ntghw7cgs2btyIoUOH4rrrrsOf//xnzJ49W3G13nvvPRQVFcFut6OtrU1tajabTbnU9MKzpaWlaG5uRjweV0oHrWiiAO3t7SrcmwkEGxsbkclkcMsttyAvL0/lwikuLkYkEkE0GsVtt92Gc889Fw6HQ8H9LATJeUjulk6uFRFFQC0sLFRRPzzoyHugAkBOU1NTUxb6wdw7RNl4sDArMgC1mQNQGz1/P5zoVj/bTReHGTUyR1TpyhLnMdEfEVFlJ+g2LCgoyApLZ04Yon7xeFwdxkQYdUWEyq5OeuczdaIyf+capSXP+xP9IsLL9nHesI16nzjOR2IE6coJkSn+ne+RPzPKCuhGMsj9o4JBl71ZYdEJ5bw/D2pz2DcjBamUsY/st+46ZO4j8t5IbqbizWfzXevuVl0h013EHGM9QSLvkZeXh8LCQoXqEj3i57roCDSfyT6SRE7lEYCae+yzHjCgexr0/ZiiK2t8Fu/Tk/JzLD0Xx+Xoy5fmJtPhTpfLhUQigblz56KzsxPNzc3Yt2+fIjHGYjFVoM/v98Pn8ylCIScvD9hj0U5daIXzAHM4HJ8hXX8R4UFAvk1paanyRTOdPJWHffv2oby8XIX2k0jMsSAJkBslrW9dEdXdf9zQHA4HfD4fbDYbGhoa8PTTT+OEE05QFtWgQYNUW1nbKZPJoKOjQx0UPLB9Pp86uJiGgARop9OJaDSqag8Fg0FceOGFaGxsVAUiqRC2tLSoZ3o8HnUgAF1ZfIkaWK1WdHR0AAAqKytht9sVJyoQCACAshIdDodym+Tn5+Nvf/sbtm3bBqCrTAJrGrW3t8MwDLhcLmXxhkIh5Wog0saSApFIRPWNLpZAIIBUKgWHw5GlLJLwGYlE4PV6FTIAdNew6tevn0JJDMNQ7uRwOKzeaUdHh8p/Q9cbExLykOiNsq4fMubq8LoSYFaMgO75z/mmo0JcR4WFhSpjLw81HjLkhPFQMaN7+fn5as3z8NQlkUhktYmICuc8lUH9OTwQmTmbCiav0f/nWJvdfERoj9Qgo5LB+1mtVrUGdRSac4Jt04MiiILoZUkAZKEmvB8P+XQ6rVBfGhTsP1Ea8qiIGlHxJVKkt0dEVPABXaEcF6A7kIMKB8ee74/vRXe1ET2igkReIt8zjQD2kc8lYsWx1dEaRtrpijLbYf6d+yjQjVrqaRDIgeJ8MEfiHpevvhxzZYiLnBOSGxithalTp8Jut2Pfvn1Yt24dGhoaMHDgQHz88cfYtm0btm/fDpvNhkgkovzS3LCOBoG6pzYD3RsLeRBcRGbey9EQnYfBCJFUKgWfz6fKfwwaNAh9+/ZFLBbDwoULUVZWpngjt9xyCwyjK/rhlVdeweDBg2GxWLB69WpVfNblcmHRokW44YYb8J//+Z9wu934yU9+gkQigZNPPhm33HILFi1ahFdffRWGYahMr7t27cKMGTNgtVqxd+9e5Ofn4+GHH8bQoUPR0NCAFStWoLCwEH/961/xrW99C9/73vfUu16+fDnGjx+vcooMGjQIW7ZsQSKRwCeffIKioiJ1+N99990oKirC6NGjUVdXh6997WvYunWrUkJ2796Nv//973A6nWhubkY6nUZtbS1qa2vx5JNPIhQK4c4774TD4cDChQtRUVGB2bNno6ysDB6PByKCu+66CzabDe+88w5mzpyJqVOn4t1331VzctGiRRg6dCjuuusuxONxvP7667Db7fj444+xZ88eGIaBP/7xj7j77rtht9uxYsUK5OXloaOjA/fdd5+K7Bk2bBhWrFihlEygy9q32+2YNWsWKioqMGDAAMyZMwd2ux133303DMPAo48+iubmZhQXF6v7bdiwAYZhoKSkBB988AHsdjtqampQUlKCl156CT/84Q9RUlICn88Hu93+GbfPoYTua6K1untQFx0t0NENopBUlHn4Ufi5HnbMQ8+MHujWuP49rn/dqOL654GlIzxEGHhw6dwmulipFNFNpCMGVOapbOdyPfEevRGdnM/28W9MlEjlhFw1nUtFRIV8J7pQOR58D2wj342OlDHaEOhWYIBu5IfpJqiE6vfi/s2xYtt11ySfQ9QcgDJuzOgaUT3zPkuUnFGwunJN4rT+HKBr36QCzb4RTWI9NbNbjs+ickPln+5EzlnOSQBKGdNdw7rhbHaX6f07Ll8RicVi8kX/zZw5U04++WTJZDIiIpLJZASAiIik02nRJZ1OSyKRUL8/88wzsmjRIonFYiIi8rOf/Uy2b98u27dvl+bmZtmwYYPU19dLPB5X12QyGUmlUvJ5xDAMdW0qlfrMvSKRiIiIaiP7FI/HJZlMSiaTkUwm85l+6MJrcv2N13N8+LdkMinxeFy1he24/vrrZc6cOSIisn//fvnwww8lEAiIiMibb76pPlu3bp0Eg0EJh8Ny7rnnys6dO2XFihVy2mmnSTqdlk2bNonFYpFNmzaJiEhnZ6f8+Mc/lmXLlkk0GpWZM2eKiEgsFpPS0lI5cOCApNNpWbJkiVx22WXi9Xrl8ccflzfeeEN8Pp+IiACQ5uZmSSQSMnPmTJk1a5akUik55ZRTZMOGDRKPx2XOnDnyt7/9TUREbrvtNnn55ZdFRGTfvn3y6quvqjGcPXu2PPnkkyIi0tLSIn/5y18klUpJOp2WTz/9VO677z5JJpOSTqdl5cqVEo/H5Tvf+Y58/PHH0tLSIgCkqalJRESsVqvMnz9fje0bb7whd9xxh4iI/OEPf1Dvc8aMGbJ+/XoJh8OSSqUEgLzxxhty4MABAaCe95Of/EQ2bNggoVBI3n33XbnooosknU7Lww8/LHPmzJFEIiEbNmyQ73znO5JMJmXRokVy7733qvebTCYlFAqJiMj27dvlu9/9rnR2dsqWLVvEMAxZunSpxGIxuffee2X79u2SSCRk9erVEo/HJRgMyujRo2Xv3r2yYsUKOeOMMyQej8snn3wieXl58sknn6jnxGIxNX/Mc/NQ84/rgGvVvGYTiUTW9clkMuteuvD55vWRyWQkkUioa3O1Mx6PSyaTkWg0+pn7mtsWjUY/85n5ftxTwuFw1nf591z9M3+m7xX638zt62l8+Xe2kWtcH0Pzs/R7pdNp9X22zefzSTqdzvo8nU6rn3m9vl+lUqnP7JmJRCLrmRx/ffz096TvhRTOa37OdvE7+nwwj5t5nuUStpv/2E/+47P5czKZ/Mzc5/hxzM3f0dsUCoXUOHP8OH84f83vnt/Xx5ft0eePYRiH7e+xksOdP7nW8tF+rohkvTOr1drr5z7wwAMyYsQIicfjX1hf6enfl+ImA3KnJpeDLpiOjg7Y7XZEo1GUlZVh586d2LZtG9auXatKYegRI9Tcc1mwRyrU9gl56zBqJBIB0F1skZYjo710v7dINomut0KCJzk87BfhaK/Xi+rqaqRSKdTU1GD06NHKsho7diyeeeYZhd4UFxejra0Ny5cvx6hRozBu3Djs3LkT9fX1KrndKaecolww3/ve91QNtgsuuEAlgWP4KXkKkyZNUjlj9u7dq0JeyT2g22jYsGGwWq2ora3F1q1bkZ+fjyuuuAILFiyAzWZDS0sLxo8fj1QqhYULF2LatGnKKuU9Wa7guuuug9VqRSAQwEknnYSXX34Zfr8ff/vb33D66acjPz8f8+bNwxlnnIHKykrYbDbs2rVLva/TTjsNQJelOHXqVKxatQorV65UcLdu4RHRAIDx48crgj/dBuTmFBUVIRqNYvLkyRAR9O/fHzt37oTFYsGoUaNw4YUXIi8vD9///vcxbtw49Y5TqZQiqTc1NaG2thZ5eXkYPnw47rjjDoVyjB07FkuWLEE8Hlf8oX379mHNmjUYN24cJkyYgHXr1ilCazqdxogRI9RcYT/4c641l0t0zo9OdiapWSebc65ynGlx041ssVgQCoWUm47RoXr7QqGQQitERBFlma+KxHG6KLgOKXIQGSE3TOevEAWg6ydzkGArB9EYnRxNREkXIi/pg3m1OC/i8XiWe+dIyOlsM4CskH3ej/XAOCZA935J5ELnNDH6kvfXXUGZgwRyPktH8fhedbKxHiVH959eAZ7tZ34mts+cViMvL09FgcpBJCscDmddw3HT0b/DCfvW0z+6UPneOAZ8rmicKZ0Uz7EAuqJJueYYvcnQecMwVB/1wJ1AIKDc8Lynzn/qTd+Oy7+XHPM3Zp4UOtwuIqpSMtC1eK+++mpMnToVF198MZxOJ6644grlYqFvl5MyV5bfIxUdbuVmz0lNuNVqtaK+vj4rQRRLBJAUqXNzjkR0hSqVSqG9vR02mw0lJSVoaGhAaWmp+pthGHjllVewevVqxfk566yzsGnTJlRVVSGdTsPr9eLMM89Ee3s7gsEgdu7ciYEDB6qwax5MADBy5EhMmDABP/vZz1BbW6uIvDyweCCQlEyCMDcWhpzTRVFaWoqOjg6UlJRgwIABSnmZOXMmIpEI5syZg5KSEkWW1fkSiUQCffv2VSTbbdu24fnnn1dlEh5//HG8/fbbGDBgAKLRKGKxGCZOnIgFCxYoQv3o0aPV/YLBICKRiIryeuCBBzB+/HiMHz8enZ2dqg1r165V8zE/Px+RSAShUAg1NTVoaGhAKpVScHskElF5kEKhEPx+P0477TQEg0GsXLlSbb579uzBxIkTAXRnuLZarYog+z//8z8Q6SoTsG7dOlRWVsIwDEycOBE//vGPsWTJErjdbpSUlMDhcGDSpEmYN2+eeidWqxX9+vVDJtOVhI/RaBQeCL3ZkHWuie5W4Tpg3TC6qshnYTSSHjXIiDeS8dl3PVSfvCCge29g9B35bkyxoZP1GcGj83TMGeDZdypvnZ2d6jDkAazzVKjw6wYIFWRyZvToKZ0821vRjSTz73S5kQxPlxX7qbuudNcdFTv2l+/NrKDJQTePTm7n+o5GowgEAlnu0XA4rAwhvrNYLKY4eSTxk7tEHh3bwiAN7tMMNKBRxb4fiaKguwJzKaA6T4h7NV1nfK90ydJFSv5VIpFAKBRSHKBkMqnSXpCbxX2d+6aIKOOSuc/IKzW7kY+GsX5cvkQ51m4yihlmTqfTEo/H5ZVXXpHXXntNRLpgyTlz5sisWbPk1VdflSeeeEJEsqFlM9x2pGJ2k5nbxXb4fD6JxWJy4MAB9TcKf2Yf4vG4gpx7gvx646ZgX0VEdu/eLTNmzBAAYrVaxeVyidVqldLSUtm9e7f6/hNPPKHcVXQdLFiwQABIWVmZ3HbbbVJXVycVFRViGIbcd9996pler1daWlrkiSeekM7OThHpcj9Mnz5dxo8fL0uWLBEAUlBQIDNnzhS32y2GYciSJUvUc44desIAACAASURBVL/97W/Lm2++KeXl5QJAHnroIQEgRUVFEggEZO7cuVJcXCxWq1UAyIwZM2THjh2ycOFCicfj4vP55JlnnhEAAkAMwxC73S4VFRXy6KOPqjFZuXKluFwuWbZsmWr/jh07ZPLkyQJAzjrrLNmzZ4/89Kc/lcLCQsnPz88a/2QyKdOnT1e/79mzR5YsWSIej0cWL14sd955pwCQ6dOny3XXXScA5JprrpFly5ZJfn6+AJBPP/1UAEhlZaXceeedYrfbBYB88MEH0tDQIC6XSwBIfn6+fPOb35T6+noREfF6vZJOp6W9vV1ERJ577jl1n3nz5klra6t0dnZKJBKR+++/X2699VaJxWJqnr3wwgvidrvFbrfL6NGjRUTEZrOJxWKR3/zmN6p/Opzf2/nX03pKp9NZriiuWV4Ti8XUXG1vb5d0Op21Prk30N1LdwNdrPyf4vV61XP1ddnZ2ancE+xXNBrN6caORqNqjPk3fs71yfuHw2FJJpNZ6988FrpLTR+fI3GTmV0nkUgky7Wlu6Ha2trUOOr3DAaDWfuP+b56W/R26C4/7lXBYFBisViPbiK2T3eh8TuJREKi0agEg8GsMdbnAv9PJBLqZ7o+c82xw0lvXCj6fuzz+dSc092R/F1vS1tbm4h0zSfOXV6r31cfK/39cM2KSNZ1uhx3k3113GTHvByHSHc9KUK5uua8du1aJBIJjB8/PqscwLvvvotFixZh6tSpOPfccxXZkVYg73OkJGZamPr99DBtht/q2X5bWlpUfTJawMXFxejo6FBZcfndnqwYfi6adSRamDtdc3TRMLKOyBEz9zILM6OX9PweAOD3+1XyP2YpLigoQGNjI/r166cyTAeDQdjtdvzlL3/B1VdfrTI3E2J2uVwAuksy+Hw+RUoEut0GDIVtb29X5QRoFWYyGcyZMwejRo1SJRJ++9vf4sYbb8xKEMj7ETFIJpNobW1FdXW1ik7TS3EQ9WDkFKNeWFtJDqIu+fn5cLlcaG5uxpYtW2C323HiiSeiqKgIhYWFqtwAo+WYZVafW7T4SJaltcjnuVwudHZ2oqGhAbt27cLFF18Mr9eLjz76COXl5Tj99NOzylfQJUHXKomxRFj4PFrmFotFJXqMHcxhRCubUXl03+lRR2yr7hrINf/Mn3EO6qHk/B4zfVPYPjmIQHDukMRN1xlTOgDd6AXHOnUw1w4ruZPYrLuNMgfzwdClySSXtOpZJ4p7QeZg+DuRXqJBbKcu+l7AdQx0h+dzHPT3kkt6Gl99jMzznAEP+hqma5ah73QXsqgr0So9QorP1t8J3z/bZHbt8d0QaSosLFRIcF5ensrcTkoC20kEm/OfJXjYVkZW8t7mlBPAZ0twHEo4bvrcyfU51yzRTKDLfUrUkaWfzONNZIfFZukNCAQCKmEl78sx9/l8KvM7165O4NeRWf6d7fo83oOjIYdb/5SjTfo27y0cF+aP070th5IvoxzHl+bY1JUE3c0yePBgDBw4UE1gn8+HRCKBMWPG4Oabb1YJCIHPRnMcjWguOchl4M+hUEgt3C1btqjSAowmIoydOhhKbg7dZF97K+YMvlyoqVRXWn673a7GgDyMwsJCeL1e5dZh5mQRUQn92C8eAkxn4HQ6EY/HsWbNGjidTuWOAaAWLBUtuiqo9PFAbmlpUdwebpBUhHhAhUIhtLW1wefzYfTo0TAMA9/97ndxxRVXqKy3kUgEra2tSgH0+/2Kr1BdXY1QKITS0lK4XK6sHC3kljD5JKFy/myxWFBeXg6Xy4X9+/djyJAhePXVVzFu3DiUl5cr915xcTEGDRoEEUFjY6PKoULlhZl5CwoKEAwGVUJJHlhsl8vlwubNmzFt2jQUFhZi4MCBaGxsVIpQe3u7cr/wgOJhx/mWSCRUPiW6D3kQMlkl37vValWwPucaYX0mswR6747geqKixsgZm82GAwcOKMWZB+Abb7wBwzDw2muvZa1HnaNBw4F5csgn8fl8+OCDD7KUQN2FBQCbN2/G7t27MX/+fNjtdhQVFeGjjz5SrmnOV4fDAZvNptyenCMbN27Ejh07lNLLPYfvjc+jokVeDt0/drtdKVM638WcUqM3m7LuOjEMQxk6utHY1tYGoDuyi0ollTPuCR0dHcqFZxiGinzS9xsqK0A3P0nnUVEJAqCMBbrp9Cz/FotFRfCSR8Y+W61W+P3+rIg2XuN0OrFx40YsX748K2+Rfv3ndZMd6nOuK93VzZIwjE5jn4Hu5Jx0HTIbOZUqlgPRlUGOPV38NDyoJNN1bI5cOy5fDTnmtcl0f7bZt221WlFeXo5+/fqpzaKsrExZ3IMHDwbQHQ6rJw/Trd4vIrrGahiGKsGwePFiNDY2Yvjw4cjLy4PX60U6ncbrr78Om82Gs88+O0uJMvf3SISbINBdRkK3InQlkN8rLS3NIvfxEKSlw43BYrGonB3cCPft24fJkyerZIBsAw8o3VIU6cpW3dLSAo/HA7vdripPk7fkcrkQDAZRWFgIh8OB7du3Y9iwYXA4HLj55ptx8803K+WFzwK6OAhsPxU1HjrmDRjo4iRkMhmlhHZ0dKg5Q8tPpDuU2uv1Km5DIpFQFc15Hx5u4XAY1dXVWcVDdbSG9bJ0tITvhujR5ZdfDpGu2m7pdBputxs+nw+lpaXo27evIqSy1hjbw4K/fr9f/cws2MyC6/f7lQJQVlamrFvOV64XCtHE3qwPHVXQlWjOt5dffhmTJ0+G3+/HkCFD4PP5sGzZMkybNg0LFizAxRdfjHg8rop92u12tLe3Y9myZZgwYYJSSIjstLW1YcWKFTjnnHPUc8gxKigowKZNm7B8+XKcccYZ2LBhAy699FJ4vV48++yzuO+++1BdXQ2Rrnp5Ho8HBQUFSoHku9i7dy8cDgeGDx+uUELW7qPClEwmEQgEsGvXLvj9frXHkCPW0dGBiooKjB07VildudCX3oiOOPEeVGS3b9+ORYsWYfDgwThw4ABEROUySyaT2LhxIy655BKcc845qKioyELGdYIzhfsslTydDwdAzXEiZq2trWhoaED//v1VAeO//vWvWVwfvlcq6Xa7HfX19bj33nsV14oKfiqVwsaNG9Ha2oqvf/3rKlcQDasjIZ/3RpgyQJ/rVGKi0ahShFm7LxqNoqqqCiJdBWSLi4uVos7C2ObyJIWFhWr96fuMHCRh6yU7gOxz6rh8deSYK0M6TKZHSBBWpztKh7lp9dI6ISJB98vncY/1JLRa9IPO6/Vi5cqVuPbaa1V0Fa2LMWPGoKWlBdu2bcOYMWOyknyZEaLeip5Nl8qYjk5YDyYwJJGP1jEVSI6LYRjqYCHRVLcseQgMGzYMfr8/S5kLh8Nqw2xubla1zOQgyZ3JCpn4zzC6ip9WVFSow5jIzbBhw9QhRGSFyQjtdnvWZsPEaGx77GCdMCI93NT0nDA+nw/FxcWqsC/RO1rzfBY/r6+vR//+/ZXVyDGn4qhnxyVawwgvoDtxoO7SAbqSKNrtduWeymQyqmZaIpFAaWmpQpOoALEEjYioIpEkZfv9fsTjcVRWVmZt8CyyGwqFUFhYiHA4rFxR7CeVLa633q4T/XBmiQOidET3WltbsXr1akQiEdTV1QEAFixYgObmZvzjH//AeeedBwDKvcK11NnZqZLZ8YBmu9vb2xXqSSWxuLgYu3btQm1tLUaOHIkPP/wQ8XgcJSUl8Hg8cLlcsFqtCAaDqKysVGhAR0cHnnjiCdTU1KC6uhpNTU3Iy8vD3Llz4fP54PP5MGLECJx//vlZxFpGPjJ/mcvlQjQahcViwZo1axQZW6S7hhUjPrlueiO6wsmgC45FZWUlXC4XLrroIhiGgVmzZmHSpEkYNGiQ2vMGDRr0GSVCfzb3IH3OsLD13r17ceDAAbS0tCjjxuPxwOv1Ii8vD+FwGIZh4IILLkBFRQUcDgcKCgpwzjnnYPjw4QiFQli0aBG+9a1voaSkBCtXrlRRngymoEIAALt374bb7VYJXGtra1W79fIset6hLyJ6Fvp4PI5oNIri4mK89tpruOWWW+D3+/Hb3/4WV1xxBdauXYvp06crJXH48OF46qmncOqpp6r7MZqRP+vRhqtWrcLChQvxq1/9Cps2bcIpp5yCxsZGDBgwAK2trejbt2+WC/C4fLXkS0OG9E2ZG6MO8dLVAWS7jmilE8LUlaaj2UZuWNFoFC0tLTj77LMRj8dx3XXX4f7770d5eTl27dqFjz/+GK2trZg/fz6eeOIJlJaWIh6Pq1pBdGUBvUOvdGWRmzQzGevXc1HSEubYEXrXXRyMyKKSRstNz+haXFysLPN4PK76ISKorKxUmXz1GkRU1vjO6DcvKirKSnBH5YYhwHzX3Dj1A5O10sifIl+Ef6ObhJLJZJSVBnQhKoxy0SNniIixP3Qz6rWKeNjRdUglgggCrXe2XY+yAaDGE+hOEkieAt8HFScqaebNlkpYJpNRY8H+h8NhFBYWol+/fkgmk6p6Pd2MfCYNByrHnNO9WSf6HGO/kskk3G43NmzYgO9///twOp2oqanBgAEDEAwG0adPH5x11lkoLS3FhAkTAEApecFgEKWlpTjvvPOQl5eHV199FS0tLbDZbCpabOvWrXj44Ydx2WWX4ZxzzlG8J5vNhsWLF+Oaa67B4sWLsXLlSng8Hng8Hrjdbrz//vtKKb3yyitVH/v06YPCwkJceOGFcLvdcDqdas5Fo1F8+OGHat5RGHWUSqWUUsqISK4topl6ugK+tyPZg3Q3EdERnWNSV1eHzs5OFS0YDodRV1cHq7Wrjh+Veo6Tbkzqe5dhGEpRZrvPPPNMjBw5UkWjcW54vd6soqW6m7WtrQ0rV66E2+2G1+vFe++9h8mTJ8MwDLz//vv41re+pYwtGokigoaGBrz33nv4j//4D5SVlWHevHkAAI/Ho57F+WZGynSEnmOmuwT1cTfzsPToYpfLBYvFggsuuADPP/889u7di4svvlhVrX/sscdQWVmJiRMnYtWqVbjtttuwdu1aFBUVZaXRoOLNtfHJJ5/g4Ycfxplnnom2tja1Z9TW1kJE0LdvX4Xq6+/8WPFbjsvRly8FGaLoGzUPQ7N1oFtRuX4/FgQvoJsYG4/HMXv2bEyZMgVPPvkkfvnLX+Jf//oXgK5FN3z4cIwaNQqXXHJJlluJlp5+3yNx4+nQtZnHpIu5/zohjpuCPqa0FvXr9N+pvBF215VNc8XxXM/ntblEf8f65mV+nz31yfxd81wAuipZ6yRh/dkk4+aaQ/rf9LBpXXk/EqRPRzW52eeyfHvaHPXn6BY+78FDQedh5Grbka4PPofzjQfuvn370NTUhL1792L79u2Ix+P41a9+hb59+8LtdqNPnz6IxWLo06ePUryBrvcRCoVQUFCAaDSKq6++Gq2traqEzP79+xEKhXD77bdnlTgJBALYtGkTmpqaMHr0aGzduhUnnXQSvvnNb+Lvf/87Tj31VDidTmzevBmXXXaZQrKo2NpsNgQCAaVA6MoC0QKdUJxMJuH1elFfX4+amhrlYkulUkqZJfeDSA4PY/MBfijhwa272AAo/lMmk0FzczNWrFgBh8OBvXv3oq2tDbt27VIZ6KmosKQGEQsaKTQgyCckb4jzkPOGyGzsYGkcrknytiwWC1paWjBs2DCMHTsWK1euRGdnJx544AH89a9/xVVXXYVAIIDa2lrVBz6bBuK1116rDLdvf/vbuO222zBx4kRccMEFcLvdKkCFc4/rhkou12IikcC+ffswePDgrDXp9/tV8AWVQvaVxqTFYlGk7f379yv0j+i2xdJVD/DMM8/Exx9/jGAwqEjf+rsmcR8AZs2ahXHjxuGee+4B0I2kUoECuowjKtGf10twXP6/k2OuDOli5ifksq5y+cCPpZB8l5eXpw7/s846C4lEApdddhkA4Nprr0VzczNee+01RKNR7Nu3D7t27YKIKNIsF4DOc+kNWVDfWPm7GUXrrfRkrZoVDnObdMWIYlYOepIjaV9vv9vT93L93axw6nNMt4TN9znUPNMt7cOJmcCqo1O97UOu75gPXPM7OhacBCJx4XAYAwcOhNPpxOuvv45p06bh1FNPxeuvv45du3Zh9+7dKsLx9ddfxyeffILbb78d/fr1QyKRwPz585FMJvHrX/8aH3zwAZqbmxEOh1FbW4vCwkK0tbWpWnF0i9rtdpXA8tNPP8WwYcPUYUPXTSKRQE1NjSrDAXQr7O3t7WhoaMDOnTuzIs8cDgfq6+sxYMAAFcECQKFY69atU4WFmR+HPJKSkhLlRgXwGaSiN6J/l4esrgQUFxdj9OjRmDx5MvLz87F582aMGjUK+fn5KC4uRkNDgyrSTJcQE6iGw+EsRFGfJ3SvEy3av3+/UjxZcNrv92PHjh249NJLkZeXh0gkgsrKSmzZsgUjRoxAfn4+du7cCafTiRtvvBEPPfQQJkyYgGAwCKvVqhSFzZs3Y+XKlRg1ahT+9Kc/oaqqSiUpPfvss+F2u3Hfffehf//+uOGGG9De3o7t27ejqakJwWAQbrdbISrhcFgla/R6vZg+fTqqqqpQVlaGvLw81XcaoQCUQqSj0HruNgAKUYvFYli6dCmmTJmCzZs345JLLkEwGMTGjRtx7rnnqnUwZcoUvP3220gmk2hra8OLL76IG264Afn5+bjzzjsxc+ZMlROLSKQepXZcEfrqyZfiJvt3hgqpxPB/u92OKVOm4NVXX8UJJ5yAcDiMmTNnorq6Glu2bMHQoUOxe/duTJkyBdXV1SqigIRfnTt0JP3O9d1cSEqu7/T0OduTS+HKda0OUesE40O1tyceQ67vmNuRS1k8HBJ1qLbwXrn62dPvuZDI3oy7uX3mw6g3ynCud2O+76HebW/beCihFU9FnhGBFosFu3btQjKZxM6dO/Hee+9h7NixmDhxIvx+PxwOByZMmACbzYZJkyahT58+SCQSiEajuOaaa5BOp/HPf/4Tffr0QSQSwQsvvIAf/vCHiEQiKvkkEVUispMnT8YHH3yAxsZGPP/88zj33HPxX//1X5g/fz7uu+8+OBwOXHXVVapIKDNQu91ujBgxAqeccgqqqqqyiPEkSjPakehIQUEBSktLMWzYMHzjG9+AYRgK6aBiQCMH6K7vlesd9Va4LxCpsVgs2LFjB7Zt24alS5cilUph06ZNWLNmjeKubdiwARdccAGGDh2q3ld7ezuKi4uz3LREgWIHK93TdVVXVwe/34/m5mYAUFFgTqcTRUVFKrCCyBPv1adPH7hcLvz5z39WqAqjT+k+Thws6hqJRHDLLbfA6/XinHPOUZ8FAgF4PB4kEgl885vfVIRvj8eDIUOGZLkuGdLPd5dIJNDe3o5+/fqpPjIggVw9fpdKTlFRkUJN8/Pz4fF44HQ6EQgEshTkp556Cn/84x8Ri8UwZ84c9OvXD+Xl5XjhhRdU8MIvfvELLFq0CCKC999/H2PGjMGMGTPwy1/+EjU1Nbj88stx+umnq6LQepSeHkF4XL468qUgQ//OChFddrTw6+vrcc8996C2thbV1dW48MILMXPmTKRSKTz11FMYO3YsVqxYgVWrVmHChAmoqqoC0J2DhX7vo8Ft0vlEbGuu9uvf1/+W60DN9TMX75G4I3vjojkcOnI03Dy5lA7zfDtUu3qDGh1K9L6Ykc9Dtbmn+xzpcz6P8qgL+SuGYSg0obKyErFYDKWlpaipqYHX68Xll18Oj8eD+++/H+PGjUNVVRVCoRCef/55zJkzR0W4Ec0BoKJEBw0ahAEDBigSeX5+Pjo6OlRgAFMFDBo0SPExLr74Ypx66qlYuHAh4vE4ampqAEDxewzDUK63RCKBHTt2KCVOJ+g7nU7s2rULw4YNw8iRI7Pc2SJd5W6o+JN3Ru4dieQkBJsPt94qy7m4kXxvRUVFOOOMMzB27FgYhoGmpiZUVVWhtLRUITPsM1E0m62rcLSe9VgnquvPHjRoEBKJBEaMGAEAWe4yppfQlbxQKKQiFt9//31cffXV2LJlC0444QScffbZmDt3Lh566CEEg0Hk5+fDZrNh4MCB2L59OxYvXoyqqirs378flZWVSKfTqqDyf/3XfylXJF3XBQUFWcops8Uz1J8lgNjv0tJSldIC6FZA6No0DCMLqdm7d6/K0QV0I3OPPfYYbrzxRhWkwoCJadOm4cYbb8SFF16I/fv3Y/To0Ugmkxg+fDj69++PgQMHoqOjA3fffTeCwaAqE5Wfn6+iGXUKAtfWcflqyJfqJvs8cqhD7WiJHsLudrtx77334sQTT8TmzZuxZMkSjB8/HoZhYMyYMbj99tsxZcoUfPe738Unn3wCj8ejDlCdFKlzDI5UcrmtDvdd88+9+d3890O50v5d5UiUl0MplT0hXb1FpnQl5XButiN9hk4u7cnF+XmFbgW6PZguoaCgAAMGDEB9fT1qa2vRt29f7N69G7FYDAMHDkRTU5OK4COxnooOD4R9+/appIbTp09HMplUkYDl5eWqb3w+uSSsnUeEBugi6zc3N6sUEuQEUfr164eLLroIVVVVWYkRfT4fli5dqlCQWCymFAtyiAAoJYrzgJXQd+/ererc8RD/vOPMw5GRVCKioufIg2F0V0lJiSpd09DQgCFDhigu0/bt27Fx40bcdNNNWbwZkrNjsRi8Xi8KCgoUMZ2EZI4xOUc6PzEcDsPhcCAcDmPXrl1wOp247LLLsGrVKqxevRpnnHEGYrEYFixYgMLCQmQyGfh8PpVqIxgM4qqrrlL5i9LpNBobGzF37lylKDMpqmEYKtEhhUqQPmYMaGDtsN///veYPHkyTjvtNDXnCgoKVA09KkodHR0YOHAgWltblcsuHA4r5NDn82Xx/JjMs7CwEO+//z4AqDk2bNgwbNiwAcuWLcO4cePw0ksv4dprr1UuO4vFgtLS0qxAhH9nAOC45JZ/e2WIcqwUIR4u3MgdDgd8Ph8eeeQRfP3rX8f555+PTCaDnTt3YsmSJSgvL4fD4VBZhocNG6Z88YSPSdI7kvDKY+ljzoWemJVMM9pwJO05nFuqp++Z26G35/NIrj7p/e6JnH8oF2VvnsmDTnf/fZHxO9r3P5TwUGauK7pnmFsnHA7jk08+wb59+zB69GgMHToUgwYNQlVVlXK3MHKP/B0SgAcNGqTq6zU2NmLp0qUqB5Pf71eZjAsLC1Wiw4qKCnV9a2srQqEQPv30U1RXV6OjowNtbW0oLi5WByAA5eIJBoMYMGCAWsuMkiRiC0AlPXQ4HIhEIqruIUWPtPT7/di8eTNGjBihUCN97Hubb0ifi4xQS6fTKjz95JNPVon9MpkMqqqqUFJSopAHJjfle1q0aBEefPBBTJkyRdUkJAGZkaTsJ5VVwzAUx8dmsynScCAQgN1ux4EDBzB48GClaLpcLpx33nloa2vD2LFjsX79elRUVGDcuHHYs2cPGhoasnhVnZ2dKC0tVW4jke7UGpFIBDabTbnUGKFKNx+5WiTicy5SMTKMrsSJra2tePfdd9GnTx8MGDAAffv2VRQFpr9gLrH58+fj9ttvVwbpJZdcgtWrV+Oyyy6DzWbDggULMGXKFABQSWVdLhfOP/98TJ48GeFwWCFSwWAQjz76KC688EKk02m88847Kt8VkSxyy3QO47Hc04/L0ZcvRRk61MFyuI39WE8oIji0kmKxGNra2jBjxgwkEgksW7Ysy2dsGAb+8Y9/4NFHH0WfPn1Utl2mpddzfnxedOVwfB2z5BrD3hyYvUUkDie9fUdHwy1mlsO5pg6Fdh0Ndx2V31z37+31vb3/sVgLPCwYshwMBlFVVaUU+VAohFAohJtuugnhcBg7duzA4sWLFYGXGbSpDBmGgQULFmDAgAF45pln8MILLyCZTOLEE0/EkCFDVLj8/Pnz4XQ6cdFFF6ks0oz4mjJlCiwWC8rKyhAKheD1enHqqadi1KhRuOuuu3DhhRdiypQpKrqK+cjWrl2Lf/3rX0oZYmb0xsZGDBkyRJW3YS6v1tZWPP/88/jd736nsp4TVbHb7XA4HBg0aJBy5RBBofRGYSaxVw//5riy+HNRUZEirxcXFyMQCKCurg5r167F+vXrcdFFFwHoSsjqcrlw4403qmLInP+MhtL3on379mHTpk2oq6uDYXRFizqdTvj9fkQiEfTt2zcroSez0VssFpUA1OPxIBKJYNSoUWhra8PChQsRjUZRVlam0B9yipYtW6bydyWTSZUMlfuqrqRx/MjVJJ+ICCWROuY/c7vdcLvduPXWW3H22Wejb9++yk3Ga3VS/fXXX48bb7xRpaewWq244IIL1DtjAVq6QKnIXHnllbjiiisUUkli9OTJk1Vupt27d6siwby3YXSXnDqS+XFc/n3kmNcmo1+WEz9XuLnZwurJ4tJrPAGfz0Jmrhs910eu54ZCIQWlVlRUqCrHAJTV2NDQgFNOOaVXzzWjEHrkmR6eCWTnMTHnGtLbq2eYBboPS3No56FQH7MLRn9GT5ylnjhRev4Pug11MjbvrbeBm6R5DNh3HWUzu570+/F3jhVDxHtqm1l4r1xjb75Gry+ljx//5/X6fGL0i+7SMKNX+vf1uW7OzWJ+3+ZaekQCzBtzrvmXC9XTQ4t5eDEf1eLFizFt2jQEAgE4nU4sXboUp59+uuJ3sF/MbZWXl4cDBw6goaEBgUBA5adxu93weDwYPny4UoSsVivmzZuHadOmwTAMtLa2KtcJw+gZWUVEie6fZcuWKfIu5xHzvvh8PoiIcmUwOSfD//XoLj3/mcViycoIzyAJ3j/Xusq1vvl5rn+8F/k7VE7oKty2bRtOPvlktT58Ph8aGhowbNgwFbyhP9Mc+q8jo1y3fJ96slbmStNdmUxCStSHe/j69etx5plnQqS7tmIoFMKqVasUpYDIXCaTQUNDA6qrq1WOL6YK0FNi6FndueapYDDHUnt7qKACgwAAIABJREFUO9LptFLE9P2Ic5bC63Xejk645u+6AqM/n7/3hG5TeLbp70D/rr73Ha9N9u9dm+yYK0O6iAii0SiKiopUkc2WlhbU19dj/PjxKhzSarVi4cKFmDp1qir8SAifUR5m105vxawM6ZFfZleSfuix/frzjqQkSE+TUVdC9NwWXq8XFosFbrc7q8QDAEVWZWZmbojcrHkI8X78me01jO5aRfThMwqF4xIIBJRlHo/HUV5ersaDbhRdmaMFpRea1BWf+vp6VFdXKzi5o6MDVVVVMAxDpbgn2kD4nIvHPF783TAMdXgwUoRlRdhHunroyrRYuoo2MtSWRRc5RlS4SKBlEjzyY3hw6hudWXnngW8YRpZyRmJnR0cHPB4P2traUF5ennUteR3kh/CgovWciy/D67hGjmT+HWq+cj3oBo3+fvjcXMp6rmSOudyV+mecoxz3XOhoTy5FKtW5REdrzYoC32Eu1y3HXt8DejLUeqMM6e02/87+mosRmw1A83o4nGtbb6/5mbqxoT+H+4t+T/196kVbgW6lIpPJfMagAbpLWOj3MRs3PSn6evup9PS05/KdmhHfXEpOT2OoX9fTmJqVB/255nl0XBn66ihDXwpLlhadYXRnS7bb7crS8Xq92LJli8r1s3jxYmzduhWpVEplFOXCo/9fz7b7ReRQmr9u/TNfBdC9uR6N2mhcoDzEuYDKysrgdrsRCAQUTAxAkfyA7vwaPEB5IDJUmaHOfA4XJXkLhHpZV4y+eavVqp7tcDhQXl6O9vZ2NVYkNPLejKigq4QEVfarsbER/fv3BwBVhZ4QfUtLizpcM5mMer8ioqqn64V6+Y8oHYsx0jK02+3wer2qbe3t7SgoKMgq6EoFsaCgAH379oVIV50iPVdJIpFQSojNZkNbW1uWskjkgBE9LN7L6vEioizgeDwOp9OJ5uZmiHSVQ4jFYoqvQmWXHJiCggJVeJeWNC1toEv5ZAQMlWY9QSbnJ7/fG9GtWyA7ypLzzDC6uDa8v74GzGHn+sHDA9d8WJktb0aVAdlhyVwT5gOHBwv5Jvo1+pzR3VS8hvfIlTdIf4auCOnX6Yr54SSXAmfuB5VqvkeOn15uQi/Aax67wx3a5mcCny0STdHz5ZgPTD1Xk45ocg8geqS/C71uHp9vVhbZNnMbOT68hgipHpGn34MKr34PXQnWv6e3J9f49HS+5Gpnru8ebcXiuBxbOebKkJ5VlIgMD4jly5fjzTffRFtbG5577jm8/vrr2Lt3L+x2OyZOnIj/+7//QyaTUfcIBAIAsiszHy3RFxIPTC5sWvj6QgY+ewB8HuGhXVRUpIiA7OcZZ5yBqqoqVFZW4vHHH4fT6VR1qwoKCvDggw+qaBE9rJMbeGFhoap4z7bG43FVG2r27NlK0aqtrVWcgk2bNsFisaCkpAShUAhvvvkmampqsG7dOrS3t6v6SkRXiFBR0XU6nSguLlbWer9+/ZDJZFRdLyo7JSUlqjhiMBhUJEtWrtfdRDqKxjBnzgHdQn366adxzTXXoLCwEHl5eVizZo1y9fBQHDlyJO655x61oX3wwQcq/T4t9NmzZ6OgoABPPfUU8vPzVcQM5wqFaATn+K5du2AYBiorK2G1WlWB0OXLl8PlcmUpKHr1dJZC4Ltktl6/36++z7FmtE4mk4HH40Emk0FTU1MW7K/Xi+qtmBUi9lVH6PTDkegb+88DXXdJmlEUM1rC98L7UCEk50fPg8R5o7uyRLoLy+rt5KGpKy16X3SkSFeyDzUuupX7eVDpXEi5/j/byT6zn3pGeB151+9jVg5yKWDmPprbY1bu2A6OMdtABJ/7ja6s8Xd9LrDNudz6h0Mn+Y6IcptRGP1vua7P1U/zZ4f6l+s68+e5UMXj8tWTY64M0fpgNEYmk1FW9sSJE1FYWIhJkybhkUcewamnnort27ejf//+GDp0KMrLy3Hfffdh4cKFAKCIgTx4j5ZCZJ7AunWRC/YEoFxRX1T0qvHkM5BI+tFHH+GOO+7A/PnzcdNNN2Hv3r0q70Z9fT22bNmCBQsWZCkP5GXo0DiVDKBrDFmZ+7//+7/x7LPP4rHHHsP27duRSqUwb948OJ1OdHZ2Yvny5chkMpg0aRJuv/12ZDIZVFRUKOU0HA7DYrHA4XCgtbUVhmEgEokgk8moRG5UZDo6OtRmTmucbqpYLAaHw4FgMIj169crEiUVHvPGB3SHOXPTZZmBZcuWYfHixWhoaFCIS0tLi9pYg8Eg3nnnHZxwwgnIZDK4/PLL8dhjj6m+RKNRNDU14d5778XTTz+Nm2++Wbn+qNCb3Q7pdFopNKeccgra29sRi8XQ3NyMWCyGuro6bNmyBTabTfGYmN9ERBQ/g1E+AFSFcOaOYdZfl8uFzs5OVXqCSFt1dbU6MACoKJsjkVwuJADK/aG7NnTkQhf9oOZhqKM6+mFI5Y33ERFFJgayuSNmMSMAugKmr1HdwOHfzKhOb5Qas/ulp3b15j78X5/Luf7Xn5FLEdf/lgv9yIWymEVHSMzzWue1AZ91N1H47thuPQpMv6f5fub+mEUfb6YsMfc1FxLUm3vr3znUv8N93/x39vW4fPXkmCtDhPqBLks4kUigb9++SKVSqujjXXfdhc2bN+Odd96BiKC1tRWbNm1COp3Gj370I1itVuzZsyeLV3AkfJ3eiNkqMsO5+kGcC6L9vEJiLQmwVBh0rksgEEBhYaFCT/Lz81FRUYFLL71UJT/Tq7ETFWEkBwDlbvT7/epgZ64Vh8OBdDoNr9eLRCKBAQMGwGaz4X//938V4qGHILOdOuGytLQ0C0FjgVWbzQav1wuPx6OsQ7/fD7/fr4qkMmHa+++/jw0bNiAejyuirJk7oh+eRAQymQwikQh27NiBH/zgB3jwwQfx9ttvw+l0YtiwYcp1ZrFYsGfPHgwZMkQluTvppJNUhAhDtF955RX8/Oc/V0gm85novAq68Hj4c5z0HC/MXbJ69WpceumlsFq7Kq7T2i8oKEA4HM5SCnhvZgZ2uVzYsWMHnE6nSpTHqCObzYbS0lKk02mEQiE1F8jhOhI+G9DzwaBn1801d6kImtESHmBmFENX2vQ5pSMMOn9LR4PM17Ad7Kse2aP3S3fL6NFzvZHeKBU9SS6kTW+T/j321XzI6kq/jrQcaQ6znlw75mfq46a3S0fUKLrCrL8XEujNz+LnucjJueRQ7yhXQsNDoZs9/X5cjgvwJShDulVmPsD27NmjMo32798fI0eOhM1mQ0dHBwzDwLnnnouGhgblpgC6E3GRx3C02qjzSczwKj/XLdVDwepHIrq1lEwms3g3drsdJSUl6jCuqalBLBbD/v370dbWhmXLliESicDv98Pj8aChoQHhcFgdUrTQWMzSYrHA5XIpTgvJxHfccYcK1W1ra0NrayuefvpprFixAkVFRdi2bRs6OzuxYcMGjBw5EjfeeCNCoRAaGxvx05/+FKNGjcKPfvQjdHZ24p577kFeXh6WL1+uChfedttt+P3vfw+Xy4WVK1eisLAQW7duVbydt956C6tWrcJVV12FO++8E3/4wx/g8/nUBqujQOQQ6egF3WCffvopTj/9dEycOBEvv/wyEokEhg4dCofDgdLSUlUYEwBOOukkNDU1oaSkBN/+9rfxyiuvqIrVTMzWv39/tLW1AYDiCwHd/C4dbdDJ7zU1Nap6e21tLVKpFMrLy+F0OuFyufDCCy/gnnvuwapVq1BSUoK8vDy8+OKLWLNmDUpKSvDzn/8c1157LZxOJxYuXIg33ngDNpsN69atQ3FxMXbs2IGpU6fCMAw8/vjjal663e6ssPIjlZ4O7uLi4qzIQK5pzl0qglwnNFio4Oj8Pt3KB7KRCbo/9bIM/Kwn9ENvt/4+zC4cfm5GhHK5jnpyhfTGjXKkot9HV3R00Q2z3t7vSNqXCxk3t4ljakaz2CY9qpMuX4pZ8TkSVO1QfdbnSE/vsTdyqGuP1I12XL668qVwhnQiMiMmrFYr5s+fj2AwiMbGRrz44ot48sknFVKQSCRw6623Yv/+/bBau9L2M+cEkG0NfhHRN0cz5Kq7ZnTLyGxpflHROSN60Vfm2QiFQkilUgpFOOGEE1BdXY1QKIQbbrhBkasfeOABLFy4EI2NjYp7Q9SCrhxuLoweq6iowCOPPIJIJIL9+/ejT58+qKqqwo9//GP4fD50dHTga1/7mqoxtWHDBhw4cAAbNmzAunXr8PWvfx3Lli1DR0cHli9fjlmzZqGgoACNjY2oq6vDpk2bsGDBAkyfPh1/+ctfMHfuXNTX1+P+++/Htm3bsGLFCjz44IM466yz8NJLL+Gxxx7DXXfdhT59+sBmsymkjHNGT9MQi8WUglNQUIB//etfihP04YcfoqWlBYFAQNVQKisrU0k1AaCqqgp79uzB9OnTMWvWLNTX12Pjxo2orKyEx+PBgQMH4PF4FOLCw5TzWXfB6CG8TU1NSuGsq6vDgQMHYBgGli1bhoKCAkyaNAkPPfQQzjnnHCSTSeXuHD16NBYtWoTVq1fjueeew/PPP48XX3wRl19+OR5++GEsX74cPp8PzzzzDG666SYkEgn89Kc/xdatW1USQiqLRxK5kuugB7otfCA7DFlHB/Tv6twtHanRUzWY1wzRP64DndCs80RyIRe8nu53XVGm6AcmlTC243AuklyKCcfriyILeht4z1z90xUMIDsCKpfCezg3T65n6Eql+dlUcvh3PZiFRpeuMJIErrdZv5+5zYfaQ80KCUVHFnvqd67+fx4F5kjdaMflqyvHXBkyR3HQJWSxWPCLX/wCV155JZxOJ6677jp4PB7s3bsX77zzjiqayBwWtED1+x4NZURf3Ho7+bOuIJkPAF3Mm7D5Xj2JHhJNAiKRHOZeycvLU7lOGCnm8/nw4osvIh6PK0WnpqYGHo8HVVVVKhkYXZRUjACo/CQAFMeH9Y4mTZoEw+jOE5Ofnw+73Y7GxkaMGDEChmGguroafr8fK1aswG233YYTTzwR//znP1FXV4d4PI5IJILRo0fD4/HA7XZjzJgxKC8vx9ChQ1FfXw+LxYJly5ZhyJAh+MY3voH169ejublZuaTIj6GSyHbrEUJMnkflaPfu3XjuuefQr18/uFwuxGIxbNiwQbkVCwsLFdemoqICwWAQ0WgUFRUVSKfTeOSRR/Dhhx9iwYIFOOecc5BIJFBVVaVCySORSBbKSSK0zlXJy8tDMpmE2+1GLBbD1q1b4Xa7MWPGDKRSKTidTsRiMfTt21cFBjz77LM4+eSTUVZWphTfiRMnKgRlwIABqKmpwdixYwEApaWleOqpp3DVVVepKLxgMKjyKun1tXqDJFB05EU/qPUoNrpqzIiMWVnRP9Pfm34tESOiTQCyXJC8h06g5WdmlEFX8vVAB7Mhw+dyfudqny65IrZ6cv0caly5nvl98uDMCDTHQieUs996OgXdODC3OVe/ciHoZkWP7dOv0RU1/TM+l3u7/hnfAzmQ/Bvfm1n50+eDLmY0ke+MCho/0+eKOeLXvK/rz9eDX+LxeNac5rNzKW/677kUuyM9k/T3R6oD/67PWz3YwvxsM+Jpvu+hhO/drGDr15vXkP65/r/ZSOltG/5d5Etxk5ktsWg0CsMw0NbWhjVr1kBEsHHjRhQUFGDo0KEYO3asiqoqLi7OCs082vAkF1cmk1EoQyQSUSTkWCyGzs5OAF2RX1w4DL3Ww10pVIx6cxhxw6Cyl0qlFGk2k+nKu8NDwuv1Ij8/X4W8M6SYB+vPf/5zTJ48WY2xw+FQ1jIVUB3m9vl8MIyu7LU+nw+FhYXwer0qa7CIKE6Q2+1W+XvC4TBKS0tRWVmJ3/zmN+js7ISI4Prrr1dIFFMpAF2k7VAohEAggPLycqRSKZx++uk4cOAAYrEYotEoqqqqEAgE0NnZqTZXKik7duxQofvkTYmIimLz+XyYP38+mpubsX//fogIFi1ahCeffFIleuNmyU2xqKhIuQ0tFgtGjx6Na6+9FldccQXi8Tjcbjfa2trUnM3Ly8Nbb72FOXPmZCF3FosF4XAYiURClRoIBoMwDAPDhg1DQ0ODmhOJREJlCk6n07jpppsUOrV161ZVBoJKlc1mQ3l5OTKZDFpbW1FaWopYLIbRo0fjzTffRDgcRjgcxpgxY9S6IFFeR6oOJTrJmcLDy0zaZb9Z34ucNL3kA+/V0tKiDm2zUhuNRpX7k6UXREQR3Vn4kgddR0eHupYuQCKfbFc4HAbQldOGBH4z0TYajSo0g/fTEWaOQSwWU/MlmUyqNBXcH450/6Gxw3ab+WEcb3Kl6Cpkdm/uMxaLRe1FnCO68pFOpxWCyX2N3Er2m3sT1xmNK8MwlAKjp3nQU2joKTO4Pql0MAs5x9GslOkue6AryWQqlVLPoXHLdaJzAZPJJEKhkNp/uIZZeoP7Hzl7DIbgPYPBYNZezH6yLURVOYf4P9vFNjLtCNttNsjNBkVvlAHdGGf+PT7PrPTrShrnMt8Bx82slB5OdKVPV3C5hnRklr8zaINzAchWRqlIH4kx9m8hsVhMvui/mTNnysknnyyZTEZERDKZjABQP/P/eDwuIiLJZFKSyaQsXLhQ3nzzTbn00kslFovJH//4R1myZInMnj1b5s2bJzfccIO88MILMm/ePEmlUpJMJrPu+XnEMAxJpVIiIpJKpSSdTme1MRaLSTqdFhGRpqYmSSQSIiISCAQkk8lIJpORZDKpvpNOpyWdTks4HFb9o/Ba8zjo4xOLxSQSiajPwuGwJBIJicViMmXKFCkvL5eysjL53e9+J8XFxVJSUiLl5eUSiUTE7/fL/v37JZ1OSyQSkQceeEAWLFgggUBAREQikYjqq4hIZ2enan99fb08/fTTUlNTI1arVVwulwAQm80mCxYsEBGRyy+/XCZMmCDPPvus2O12ASCPP/64ABCn0ylbt26VG264QV27dOlSmTlzptTU1AgASSaTAkAsFov87ne/E7vdLhaLRZ5//nl57bXX1H0uuOACCYfDsnr1arFarfL4449LZ2enfPTRRzJ58mT59a9/Lbt371bjHQwGJRgMSjKZlEQiIffdd58UFxfLT37yE0mn09LS0iJXXHGFVFdXCwCpr68XwzDEZrNJUVGRvPfeeyIiUlBQIADk+9//voiI3HrrrdLU1CR///vfxWazidvtltmzZ4vP55NgMCgPPvigFBQUyIYNG7LedSwWExGRUCgkq1evFo/HIwAEgASDQdm6datkMhkpLi4WAPKjH/1IIpGI/OxnPxObzSa/+MUvxG63y1tvvSVFRUViGIacd955YrFYxGKxyKRJkyQ/P18AyNq1a+W9996T6667TgDI6NGj5aOPPsqaY+a5d6j5Z15LyWRSMpmMBINBNYfi8bhEIhHJZDISCAQkHA5nXZNOp9U8SyaT4vP51M+8XyqVkkgkIul0WpLJpMTjcfH7/Wpdcz1xfnJtiohEo1FJpVKSSCQkEomovvHelGg0qn4OBAKqXfxOIpFQ18RiMXVPfsZ+hUIhMQvHTf+d7TvU+OrC9nM82EfuayIi8XhcOjs7s94fxysej0s6nZbOzk41xsFgULUjkUiI3++XWCwmHR0dWc8Nh8NZ7Y1Go+qefId8ZiQSUWPJvYVty2Qy0tnZKalU6jNjyHen99Xn80koFMpaL7yPiKh5Ew6Hxe/3Z40Fn6u3PZVKSTAYVHMiFApJU1PTZ/rQ2dkp0WhUQqGQZDIZSSQSauzYvlgsJvF4XJLJpJrvyWRS9T2ZTEo4HJa2tjbJZDISjUbVWs9kMqq95nNEnwf6WWMYxmfmhPk6rjURkba2tqx3y/cvIuL3+9V75Zw2r+XenD/6dTzL4vG4xGIx1V+/36/u4/f71buMRCISCoXUmJifpa89/Rlsm9VqzdnuXPLAAw/IiBEjVNuOxb8vJQM1NUVqncFgEA6HA42NjejTpw+uv/56PPXUU/jDH/6AU045BY2NjTjxxBOxY8cOWCxdCfomTZqkEBJCyZ9HCEHrOWWAbKg/GAyq8HZGEBGRKSkpUdwdIiAMB2af6frShffnmJg5R3qkkp5FORAIKAKuHrlFl5nValXlDP70pz+htrYWEyZMUFWl/X4/SktLAUBlVdaz6nZ0dCi0glY33WjMlMywfcMw4PV6UVZWpvqTyWTQ2dmJkpIS+P1+9VwAKow8kUjA5/OhsrJSuZsKCwtVdXSbzQa/3w+3243Ozk6FBPp8PixfvhxjxoyBx+OB1+uFYXRV9GYeHbatra0NHo8ny0qNxWKq70B3wsq8vDy0trYqUj7HUZ8D6XRaoT1Es7xeL55++mlFEqelpOdUAoDm5mZUVVVllQRJJpOIRCIqEy+f2d7ejoqKCoU+FBUVqQzehmFk3Zdj7Xa70dHRARFRhTGZFZjjzXdpnt89zT8KLWwW8mQf+DvbE4lEUFBQgHg8joKCgiyeEtcEoyE5BtFoVLnJgW4X+r59+zBw4ECFEgUCAZSWlqoq8plMRiUFBbosdFZi515Ct2ooFILT6VRupVgsprIp624o3pttp+Vtzv5MRIWWLp9rlp7Gl/cimsF20KouKChQGd259lOpFIqLixEKhdDc3IwhQ4ao8eO8Z04vojttbW3o27dvVpv0chucP8lkEuFwGGVlZQCgyn4Q9WPgBhEkojp8NzofKJPpSrnA+l/cH0pLSxEKhbIQfQCqqClRMCLSxcXFak4Q7dL3aWZvZ+HaoqIi1Q+3262+pyNTTFSqjwXRIp3bphf1ZTqKvLw8NDU1wePxqHOL857vlyiKGSk084m4BvW5lWu9sU16QAHXNMeruLhYzTXON/05PGe5V/dmfvK9mykAeqUCVjtIp9NqnjY1NamEtYZhwOfzIRKJoE+fPp/J5q+74fS19f/LDNR6R0VEuTmqq6ths9lw7bXXorCwEOeffz5OO+00jBkzBiNHjsQ111yDM888EyNGjMiZkv5oib7w/X6/qsQ9f/58BZmKiOKOFBYWqnIT3Eii0WhWPSYgd+inWah8cIzi8TisViu8Xq8ql8FSGHl5eXC73ao2Gg9THgY/+MEPcO6552aVxSgrK1OTmhsOIWYqWVarVSl7XLiRSCSrAnUmk8G+ffvUJmoYBhoaGmCxWNQmQiUtPz9fHZjcsCsrK1XoOnMUORwOxX9iniCXy4VQKKSSO9bW1irOSllZmSriyAObY8dM1BzHwsJCVeJj165d6v0xlxMVwKamJuUWpfuTNeny8vKU8tLZ2Yn169fj5z//uVKCqQjRZUDXQFVVFXw+n1JiDhw4gGQyiZKSEsXvERH4/X6UlZWpAqIs+UFFkdmsGY5PPlJbWxtcLhfcbjei0ShaW1tVdCUPKF0ROpzo/Aq6jOi6ys/Px/79+5Xrkoks9+zZk8XpYK6rdLorGee7776LpqYmFBUVIRAIZCUXpQJPqaqqQiwWU65cKnVNTU2fcV2zjVQqyI1LpVL49NNPFW8qHo9jxYoValNm/+SgW48Z2Ldu3Yr169crY4QuFa7DgoICtd5Zq4uHUW/dIHyu7j7ROTHbtm1DXV2dog/U1dWp64cMGYJAIIBwOKx4fQCwZs0aNDc3Y8OGDairq4PL5cKePXuwY8cONDc3A+hOUcB/TPvA3F4sjUT3GvlmQJdBuHnzZmXcbNu2DR9//LFKAirSnTJFzxtWXl6Ojo4O5U7huli7dq3KXF9QUKCSr5aVlWUplyTc8zqu7UQiAZfLpVxJeXl5+PjjjxGPx1XaDBaCpTJMFx/nCt2yzAPGtaKXz+FByyLcIqKMtkwmg7q6OoRCIaWI8746t7Q3XDKKzqvSx/Htt99W+wSV42AwiHA4jI0bN6ox09cFFUDdXX040QnyVIzsdrtaY8lkEnPnzlXKLlOzcD/nOi4tLUV1dbVShKjQfpXkmFet1/MB0TfNwzoSiSAajWLixImwWq049dRTAQCVlZVqMz/xxBOzokT0sFvdkv+8oiMyDE+OxWIIBALYvXs3JkyYoL5rtVrx+uuvIxKJYPLkyaiqqkI8HkdRUZE6pOm/NYcHH0p05YmTmXXBeGhT8vPzsXPnTgwePFiNKfkQeXl5sNvtKkuxnsqfi5wWvp7hl1a10+lUliERHCJR6XQaAwcOVBaWiKBfv35qQ21qakJVVZVCanSLiAgKkyuGQiG43W5l8acOZt6mFBcXw+FwIJVKKfRGRBCJRLJS/uuVuh0Oh3o2kS8qG4MHD1bVvMkFY9SevunpiAp5MUQPnE4nJk6cCL/fD5fLBTlIcOd74896lnWLxYJQKIR+/fqp3FgcYz1/kcvlUhFrtMrZRhFRiTKZi8rj8ShOjM1my0o7wfVwJIoQNy1dKaIiZxgGXnrpJVx99dXo06cP7HY73nnnHUyZMiVL4WIGdb0qe0dHB2w2G1auXIn29naFprW3t8PtduOaa65BZWWlmm+LFy/GyJEjFXF97ty5GDNmDPr3749169bh0ksvVWNMfp2OLs2bNw8jR46EiKChoQGvvvoq+vbtqyx/WuAdHR3KqmXGcABoa2vD0qVLMWjQIDQ0NKBfv34YOXKkOqh4WOnW+5EK0WYqcY2NjVi7di2mTZum5uTatWthGAaGDh2KYDColOh4PA6Hw4F33nkHPp8PZ5xxBq677jrcdNNN2L59O2w2G9asWYNRo0bh/PPPh91uV7mtqCCsWbMGlZWV6NevnwpOSaVS6OjoUDX6PvzwQ7jdbsyfPx+nnXaaSpVx1llnqcznRDlSqRTq6+uxfv16eDwedHZ24rnnnsOMGTNQV1eHK6+8Evn5+Zg/fz5cLheqq6thGAbWrVuHWbNmYdy4cbBYLOjo6IDL5VL7QTAYRCwWw9SpU3HCCScopNFms6k9btSoUfjVr36FBx54AP+PvTePj7I818evmSSTzL5l3xOysMgWSEA2UQQElEVF0VYtqFUUPW1PT/0EPaP1AAAgAElEQVSc2sXaRU+P59Tao6dVrNpKXdAeFAUEVJQ1kLDIEkJIyL5OMvtk9vf7R3rfPDNOFjZbf78+nw8fMsk77/u8z3o/133d1w2ADZT4+HhGcWgOHT9+HLt27cIDDzyA3bt3o6SkBPn5+WzoiihYTU0N7HY7G1nnzp2DwWDAwYMHkZKSghUrVqCkpARarTYC2YiWDBiJMULGcbSUxIEDB5CZmYkTJ05wux45cgRNTU2MSJWVlbExS88iQ+hCIq3JgIuWKpDL5WhpacHZs2dx4sQJ1mtramqC1WrF/v37UVFRgVWrVsFkMsFmszHvkQypy6kFeKXLFa+pmJQvMTHxS64eGqyU4ZgsU9pIyMggiPVK1A+IzOiclJTE/ywWC1JTU+F2u/HXv/4V+fn5yMvLQ2ZmJgBEwLt0shLD/4fblKJhW3IX9fT0IDU1lY1AQnZcLheKi4t588zIyODNQXRv0IZOmblpASeXBU1AcicR2ZraQKfToa+vDzqdjkmWPp+Ps1eTEUR9YjAYOGkqEUJp0up0OkZG6FoifHo8HhiNRvT393MfEyJBix5B2CJMTOgS3Z+K3W6HwWCAxWKB0WiExWKBQqHgZxPxtLu7G2azGS6Xi9tEdIVSG8nlcnYJiWHlSqWS60tuRWq7UCiElJQU2Gw2TmhLY5zagdx6fr+fIWcy9mgcUUZ1ceMXUT7RvdLa2gq9Xs8LNC1Iw23Y0Yt3OBzmkzcJOZpMJuTk5MDpdCIYDKKpqQl2ux0dHR3sShVPhe3t7UxsV6lUWLFiBc9zMhbJlSYiRhUVFVi3bh3+/Oc/48yZM2hvb8fs2bPR19eHffv2YdGiRZAkifvL4XDw2uByuVBRUcEuSkIUXC4XHA4Hzp49i2nTprGcBABG1MiAdrlcsNlsMJvNaGlpiXBNXGyJdunT+BBFFOPj41FdXY1XX30VJpMJ77zzDsLhMI4dO4Zt27Zh9erVmDt3LgBgz549cLvdWLJkCQAwwd5gMMBqtaK0tJQRwnA4DIvFgiNHjgAYMPb279+PWbNmwW63IyEhgYMj+vr6MHPmTCQnJ6O6uhqzZ89GKBRCY2MjsrOzYbFYMHHiRD540XsoFArk5eVh27ZtMJvN0Ol0WLJkCWbMmIG9e/eitbUVp0+fxrJly1BUVMTuH5PJhLKyMqxatQp6vR7btm3DqFGjUFxcjLa2NlRVVeHUqVNQq9VsaNvtdnzwwQeM2nZ3d8NiseCtt97CqVOnkJmZidraWtxyyy2YPXt2BDqk1+s5Rc6pU6dQWloKnU7HpGPqD4vFwppu5Kpta2vDzTffjOXLl0dEhYrBLaKBLCKmw7l0RDcS7QMkcZKcnIy33noLEyZMQGFhIbxeL375y1/C4XBw3QiVEj0ndCiXpOGFOcU9itxXZKDJZANyIHfddRdeeuklzJs3D4FAAI2NjfjWt76FNWvW8HeDf8tqIN5TzJf4dShfidkmWr6iWGJvby/MZjO7FwgdIPeAaGlH+6tFX/jlqJtoTbe2tkKSJBiNRiQlJWHz5s1obGzEtddei7y8PDY8gPNuLfHESAvgSE7nNGBpIhgMBkYsrFYrNBpNRN4njUbD0S7kWqK/kzFC95XJZHC5XKzwTBtR4G+Jc+nkSIKEJGFA/SFygwKBAIxGI/cZbWwulwtKpRJKpTLC903RbJSMl06UZPSq1Wre2Aj1EIUNaUKSa4AmFbljaJGUyWTo7e3lOuj1ejQ2NiI/Px8AkJyczKe3vr4+FnqkXGOUeJROunq9nscXLfwEzZN7rbe3l3OOiW1NxhEpTxsMBq53d3c3MjMz2VCkrPUpKSlISUkBMDD+yY1AGw0tUMS1EPkHZLAajUa+N4AI3stwRYTUCWmiedXc3Ix3330XOp0O69evx549e3D//fejoqICiYmJaG5uxvHjx5GXl8e51Do7O1FVVYX3338fo0ePxpEjR3DrrbciPz+f5y+N3f7+fiQmJsJut0OlUsFgMOCJJ57Ahg0bGKb/9a9/jczMTKjVarz55ps4d+4cZs6cidmzZ7Ohvnv3blRVVUGr1eLkyZMwGAwwm82YMGECOjs70dPTg3feeQdJSUnIyspCamoqmpqasG/fPpw4cQKhUAi1tbUs61BYWIi6ujp2VYscjcE4QyOZ50BkclQSN12yZAmmT5+O6667Dmq1GqdOncJdd92FhoYG3H777Xzq/+ijjyCXy7F48WI89dRT+OlPfwqbzYby8nJotVpYLBaWc6A5k5KSggkTJiAYDKKmpgY333wzxo0bh6qqKphMJhQWFvI6QQY5ud+CwSB2794NjUYDt9uNV155BYmJiejo6IDBYEBSUhJuvfVWXkeSk5Nhs9mQmZmJ9evXw2q14i9/+Qv6+vpQWFiIJ554Aq+//jq0Wi2cTifa2tpw4MABTJ48GdXV1QiFQkhLS0Nvby8fMMxmM48TnU6HVatWISEhAc899xx+8IMfMJ+mtrYW3/72t5lDBgxwy06fPo2pU6fC5XLh5MmTuOOOO6DT6XjuVlVVISsri1X3W1paUFdXh/b2dua77d+/nzlaxCUaM2YMJk+ezO4z6iPxADKS/YnmHdFHgsEgtm3bBp1Oh4SEBGRlZWHBggXQarWoqqqCXC6H0WjkQzN5W0S3LRlIIym03hIqTgiR2+1GIBDAhg0bsHbtWvh8PowbNw4mkwnd3d2cVYD2CxEVpvf+OhlCwFdkDBE6RJ1lMpkQDodhNBrZpUSbDXBe60G0OmmgRFvBl1pEIw0AbDYb0tPTeWL84Q9/wF133YUFCxawC4N4J+TeIfSGDJuLWSxpAAWDQXbzUPvQoCK3lkKhgEKhiHDxkdtIhEvp1CvWjd6ZFgNy38jlcjaaiBAubpLkqiEeDnEJCJURiXgA2IVFBG6n04nExEQ2JMndRLwAkWAavZgQL4gMTiK9EoJkNpu5HSVJQm5ubkR6CEJldDod9zOFfJMBTvUX0R0yDsg1SM8lg1Nst3A4HIG6kZFFhlhaWhp/hwxJMojIqCOOirioicRW6j+RiEkGK8H81G4XMgbpPYjYS8gmGeZr165Fa2sr+vv7cebMGU6E63a7UVdXB61Wy+2Ym5uL5ORkdkXQ6XL//v1MgCVXbzAYxNNPP80nynA4jMzMTFitVlitViQnJ+M73/kO+vv78fLLL+PWW2/lcUjkdhojY8eOxS233ILNmzczl2358uXo7++HWq3G/v37kZGRgdTUVDidTuTl5cFsNqOurg4lJSVYtWoVzp49izfffJNP1mQY0twRjf2RFpEITH1Dbi+bzYaqqiqsXbsWLS0t+MUvfoHJkydDq9XivffeQ21tLQoLC3HHHXfA7XZj4cKFkCQJH330ESoqKvjws3//frS2tiIvLw/19fUYM2YMj3lKlGy1WlFbW4sHH3yQXbzHjx/HmjVrIgIk1Go1CgoKMGXKFLS0tGDevHl46aWX8LOf/QxPPvkkHn30UWzfvp3d2MTVs9ls6OjoQFNTE1JSUvCNb3wDiYmJeP7557FmzRro9Xo8+OCDzCPMyMhAYWEh8/M0Gg0KCgrw6aefIi0tjd0tTqeTD8ZqtZoPVjk5Odi8eTOWLl2Kzz//HAsWLEBcXBz27NmDefPmARhwt3/xxReYOnUqAoEAUlNTmX9GgSSVlZUoKSlBeno6EhMTMWnSJBgMBmzatIk5SsCA4arX61FQUIDrr78eJpOJD4PEgxPXq5HuAyKpOBwOo729HTt37sTdd98NYMD96/P52E3W0NCAhIQEnD17FtOnT4+QVokO9b8QGgntI+Ie8fbbbyMvLw9dXV0oKipCTU0NsrOzoVar0d3dDZ1Oh4MHD2LMmDEoKSmJIHWLRt7XpXxlDr1oEjU1kuivFBGW+Ph4/hx9/eUs4iZOC93OnTshk8lQV1eHpUuXwmq1YvPmzTwpiYBYUlLCcGz0u12IzgN9DwDDi+KgjCbmiW0w3HOGG4yD3Z/aXXy36GfFGuzR/UOLCUWNiQRnIl8P9f3BCInUztETnn6muop1FK8j7ZdYHBDxs/j+FzP2yH0m1kd8ptFo/JJfXXzOSNBFul/0nBpJoeg7kehL/5PBRojdgQMH8MwzzzCMbzQakZ6eDovFAqvVyoccYABVOnDgAObMmYM1a9YgFAph+/btkMlkWLBgAS/+dAolIvquXbuQm5uL1NRUbNu2Ddu2bUNiYiLOnj2LQ4cO4bPPPsOCBQswc+ZMNuIIjSOXr9/vx4QJExg1C4VCSEpK4lQrlL8tLi4OW7duRXx8PLZu3YpRo0YxB0OlUqGvr48NIHKDk4F6oQanuEGQEVFXV4drr70WbW1tyMvLAwAUFhYiOTkZqamp6OrqYiSYDi8tLS144YUXWDV+1apVmDx5MpRKJaxWK4qLi+H1enHmzBmUlpZCkiR2L916660c/dXb24vU1FSOWJKkAY2qgwcPYvHixRx5uW/fPqxduxY1NTWYNGkS2tvbkZKSwgciGtt+v5+fR8g+Ga3kEgXA0ZIOhwMOhwNr167F/fffj1tuuQWlpaVobGzESy+9hGeffRZHjx7l9qO2W7FiBR5//HH09PSgo6MDf/rTn2Cz2SBJEmpra9HR0QGdToc5c+bA6XQiOzsbhw8fZi4orWnkgiZeEh0knE4nsrKyYLfbsWzZMjidTlgsFqxYsQLt7e3YvHkzbrvtNib2k16ZGK12IYd1mqt0AK6qqsL999+P+Ph4DlKorKyESqWCyWRCbW0twuEBxX3ivpHbnMakeLgZSaHrCSHUarXw+XwoKCiIiAJ2OBw4d+4c/H4/PvvsMzgcDk4HJZNFRhp/3cjTwN/BGBI3L3HhFdn40ZtTrM3uchVyG5EBotFoOE/XtGnTUFhYCKPRCKvVivT0dBQVFaG3txe9vb2YMmUKp4Qgoi1BjUAkOXu4QhuDTBYZGhn97qLxMZK2GO6aoTbby3F/Mnai/cdiZuuLub9osA32t+HuIZ7WB3vmpY63WIaJuFCQISQa0RfzzAsxgMRCbUBkcdEwUiqVOHjwIICB/srNzYXRaER7ezssFgtmzJjBhgZxV2QyGY4ePYrS0lKUl5ejqakJW7ZsQXNzMwwGAwwGA7Zs2YLS0lJkZWVxBBAA1NbW4vDhwygsLMT8+fPR19eHqVOnor29HQUFBcjIyMA999yDzMxM7vdwOAyXy4W9e/eiqakJTU1NuO6665CWlsYpTshFR64Oet4HH3yA6667DpMmTUIoFOK0KW63G16vlxHAuLg49Pb2Mtl9pOR04Dy/jX4mtzYAzJ07F/X19SgtLQUApKSkoKSkhLmVlMyYEvomJCSwAUVRkjLZQPRZXV0drrrqKrz99tsoLy9nw9Tn86G9vR07duzAihUrsGPHDjb0FAoFdu/ezUTYRYsWYc6cObBarTCbzdi5cyf+4z/+A6mpqXjuuefw5JNPYv369Zg1axa6urq4ncREy7W1tZg8eTKef/55eDwe9PT0YMOGDVAqlWhra0NhYSHWrl0Ls9nMZPZp06ahr68PcXFxyMvLi4gIIzSexuDo0aMxZ84czJo1i9cQ8jyQ+9hisfCcGDduHPbu3cscKEIKlUol3n//faxevZp5gl1dXVCr1XA4HGhra0NjYyM6Ojpw5swZdhsSZzIhIYFddBR9RfPvQqRfaD+kMXnTTTfh888/h8/nQ2FhIeLj47F06VJ0dHTA7/dj0qRJSE5OZoOI/ne73Yzoi2j2SIqIatF6pNFoMH78eM7P6PF4MGbMGCQnJyMuLg7V1dVYtGgR5PIBIdDe3l4+eIgenQuZK3/v8pWZb7EQBNF6jfZ7iif/aOjvctdLjLqSy+UoKytDVlYWurq6kJ6eDq1Wi3nz5nGI9qhRo1BeXg673Q6FQgGNRgOtVsu6FeTuG6khNNg7jeTdo9tpsHa72DLc/UfyDOpT+p9O1hfyPoNdN5L6R9flQqQZLkd7xvou/Y6IjoPV6Ur3r/gMcqvSyT0YDKKwsBAPP/wwbrvtNmRnZyM+Ph4GgwF79uxBbW0tq5FTmK1cLsehQ4dwzTXXQKVS4ZFHHsHRo0exevVqThOzaNEi7Nmzh/liANDV1YX169dj6tSpuO222+ByuVBfX49AIACdTgeHw4Hs7Gw0NDSgp6eHES1yn8+aNYtREtqgr732Wrz44otoaWmBwWBASkoK5HI5Iwk1NTWYP38+wuEwpk+fDrVajby8POh0OigUCrS1tXFodmpqKruExTVquCKTySJc0YSyud1uaLVaNiqam5vh9Xrx8ccfY8OGDfjwww85qoz4fc3NzZg5cyb8fj/a2trw6aefwufz4dy5cwiFQjhy5Ag8Hg9qa2tRXV0Nv9+PmpoatLa2oq+vj7lyGRkZyM7ORlJSEq666irce++9mDFjBoABRO///u//8Pjjj2PGjBnIyMhAVVUVbrrpJnR2dqK6uhpjx47lTZg0ttLT03HDDTdgzpw58Pv9ePjhh7Fu3Tq0t7cjKSkJ3/nOd/DEE0/grrvuQiAQgMViQWZmJgcBHDx4kOU7li1bho0bNyI+Ph4ej4eNF5I+IW4e9b+Yg5HQmlAoBKVSCYVCgV27dsFmsyEjI4MDGtrb2zmwJCkpCTabDWlpaaxzFQwGYbVaWTnf5XKhqamJ+5/oDERWF0u09tBwhe4HgEnfzc3N8Pv9MBgM8Hg8qKurQ0pKCt59913YbDbmFZIbXqPRwGazMUJ8IYdwGqOSJHHaooSEBCQnJ8Pj8UCn07G2VSgUwvHjx5Gfn8/IFfE3yeVJ5esUSQZ8hcYQEJkFPvrfYMhQNBJyuZEh0Zqnz3RK1ul0aG1thVarxe7du9HQ0MCnIfL9i+H0MpmM+TxAZJ6godokGnIXEbNolCLW56H+XUiJtdGO5P7Dbcxi20Y/L7qM9D1G+o6xUJlYbR3rPUQf+KWMvVjIU7QuSTTH4ELa/1IKLYbRp0iKwCN+gM1mQ39/P/r6+jBq1Cjcf//9GD16NBITE5Gens4aSIcPH8a8efN489+8eTNzNvr6+mC32xEIBJCZmYlnn32WXZEpKSmYMmUKxo8fz4hAOBxGfX09Tpw4AYfDwa5qm80Gu90OYCCiLCMjAyqVisX7aIMwGo34xS9+wSlPKPIxLi4Ora2tWLduHfr6+pCYmIjk5GSOcrLZbCz0p1QqsWPHDgCISIsRq1+HKnQt8bLUajVv9ACQk5MDo9GIhQsXYs2aNZg/fz63G3HmCgoKEA6HodVqMXr0aPzgBz9AdnY2GzTz5s3DhAkT8Pjjj+PWW29FUlIS+vr6MHHiRBYqHTVqFAoLCznyMCMjAykpKdDr9bBarcjJyUFaWhoeffRR6PV6tLW1ob6+HpMmTcLhw4fx1FNPwel0orKyEhUVFfB6vexKOn78OPbt2wcAjPosWbIEJSUlaG9v54MjocTHjh3DoUOHsGLFCjz44IM4fPgwbDYbpk6dip07d3LKI1o/nE4npkyZwusuaRGJYryiEG1cXBxSUlI4XU1jYyNHHm7cuBF33nknywmoVCrmEhUUFODBBx/EggULcP3116OiogLXXXcdHn30UYwaNYr5Y1qtlvl+JBMjIvwjHRciHcHhcKC/vx+zZ8+OQD0BsJyKVqtFbW0tdu3axUEvxMElQjXNgeGKuM7Qz+JaQKmFEhISUF9fj7feegvTpk3DjTfeiI0bN8Lv9+O1116DUqnkgAYAHCX6dSpfiTEUa5MRPw910hI3jStVRMVocaMhsubTTz8Ns9mMhx56CM899xxaW1s5iqynp4dDkckqJ2Mqmg8zVIkFaV7Jd45VLmajHcn10S4/8f8rgfSNFFEcibF5ueo0WBGfMZgRPNJnXAxiRONOPGVSeD8Rprdt24YPP/wQwWAQJpOJyfoulwstLS1ITk7m+paVlWHChAmsMO/1erFw4UIAA8aJ0WhEXFwcZs2aBZVKxYEAMpkMeXl5eOeddwAMGB5qtRplZWWYNWsWJk6ciJtuugk5OTnIyspi0rxOp0NVVRU2b96M9evXY9euXTAYDEw8Jc4PIYJUd7PZzOKgFosFHo8Hn3zyCebMmcOEbooG3LZtG29y4ombTvNDFQq4IHIr6YIRL4lU1FtbW3Hq1CkcO3YMhw8fZoFDs9nMaAYFbFD0nSRJKCwsxO7du1keg7RxSDH4+uuvR1paGrq6ulgQ1e12o6Ojg1EnuVyO+vp66PV6SJKEa665BhqNBk6nE5MmTcLKlSuxfft2AODfx8fHQ61WIykpCZ2dndi9ezeampowY8YMdu+8++67mDp1Kq699lq88MIL7Grs7++Hy+VCQUEBysrKEAqFkJubC6/XizvvvBNmsxnPPPMMZLIBvTWSYmhvb0dFRQVzlMLhMAdgEIeHoo5JqBEAlixZgrS0NBiNRnbpEUFZJhvIkalQKNggqq6uxokTJ/D6669j3759OH78OLZu3Yrf/va3iI+PR01NDVpaWvj+ZNCLHNeRFsp3Rv2r1+tZtDQzMxObNm2CyWRCbm4uzp07h5tvvhlbtmxhbp1er+d8dxR1dyE6QyI3lcYlacGFw+GIPKK1tbVYvXo1Xn75ZahUKsyYMQP79u1j4VrxvSky9utUrjiOJVqe4u9EAygcDn/JcBBTJFxJMpbf7+eBI4b4W61W7N27Fz09PfjJT37CkUH33nsvqqqq8MYbb+CGG25AeXk5APBkpFPDpZRYG2T077/KEt2Hsfp0qO9G91+0MTQYQiQ+a7C/D1ZifV80Mi7GCBuqniP5Tqy+FKMuRnqqjHWfix0b9HwRMQuHw3A6nejo6MDEiROxcuVKTo1Cm8HJkyfR19cHg8EQoQtGxofP50N+fj4mTZoEANi0aRO2bNmCBx54AMCAC/mBBx6ICMkdNWoUpk2bxsaLXC7H+++/D4vFAplMxtyTUaNGYfr06QAGFvGJEydi5syZKCoqQmVlJWw2G2bOnIlTp06hsrISwWAQd999NyNwkiRxuhMSMjxy5AiLOlLalAMHDkRErlHItqjrNVwRjU1y5cjlcpZ/IHdMe3s7tFotqqurWd23pqYGVVVVaG9vZ5cVIWGkm6RSqXD77bejqqoKn376KfR6PeLi4jiVChGZc3NzcfDgQZw8eRLAgLGZlpaGTZs2wWKxwGQyITMzkxW3yVgKhUJYv349cnJyMG/ePLzyyitoaWnBDTfcwNpjpaWl2LBhA0wmE6qrq3Hs2DGcPXsW119/PUpKShAKhXDbbbfh2Wefxdy5czF9+nTk5uZCqVRySLvH42H9oz179qC9vR379+/HAw88wMjLrl27cN999zH6IHKx6Oe+vj6W9Ni+fTt6enoYvaqrq8PPf/5z2Gw27Ny5Ex9//DGSkpJw8OBB/PjHP0ZGRgaqq6vhdDrZwA8EAlCpVEhOTkZaWhr6+vpYkT0nJ4eJz9SvNH9GeqAhtJIO5CR+m5ycjDNnzuDRRx9Fbm4u1Go1nn32Wfznf/4nxo4di61bt6KhoQHFxcWQJIlTSF1MFJcY7UiILrn/JkyYAJfLhaKiIowePRoymQwZGRk4ePAgFi5ciI8++ojlR0RBXuLmXe7D7pUsVzw3WayNVERPyM0UbQxRw4qLtWh1X+ziL4a6imQvkewcDg9IyVdXV+Paa69l4TmPx8MchTNnzkCv18NkMrHas7iR0TuKBNloKJLaghYd8R0J+hwsGupylSt571jPEtvn72XciSWWgfSPUEdyX11OdCrW+IsuYkoZSZLQ29sLvV7PCzUtli0tLfB6vRgzZgzi4uKY+0HGDaWUyM/PR0tLC7Kzs3Hu3DkUFhZyuHQoFILL5UJycjLrnFA9HQ4HamtrMXXqVG4D0sdSq9WQy+WMyPb09CAxMRFKpZK1t+j+1dXVUKvVyMrKgsFgYN5JcnIyenp6EAwGcerUKRQVFSEjI4PfHQBOnDjBqXByc3Mj9NLE+TmS9hVFM2mjSUhIwKFDhzBx4kT09vay0CqhJySBoVarodfrmWt34MABTJo0iVEQWsf279+P0tJS7jtRjLSyshJjxozhDZOEPIlsS9pdlMKDUuKYTCbo9XokJiayC8fpdGLUqFERayYZLGfPnkVzczOuueYaJCYmMqcsHA6js7MTMpkM6enpCIVCqKurw5gxY1gzh0R2yc1VX1+PsrIyOBwO3vBJwZrGC9WB8uCRkUtoBqX9EPcXiqCjceJ2u1krqaGhgdudeDS9vb3sDiOl+6SkJBgMBu5/QniICE1jgsYMkbtjcQPpXQBwm5NBIiKbO3bswOLFixlhJKOexoW4ZkQTl4can1RP2n8o5ZRMNhBRXVhYyG5jr9fLOfPy8vI4kpMiyWieimk5Yu1p/4i5yb6SRK1ApNIlLQZiB9JiSzAuGR2SJHHqAvouCbJdzEYxmDFEdRQHDaWmCIVCTHgk7Q6KChFRj6HqM9hgFNNhUGgmMHhEgvjedA0lrow+qYoLMH1PnGDiu0c/jwYyTWbxBC9+lya3eAIWhRPFCSCifWQAip/F78RS747FZYp+Jl1H14j3FvU/op8j6hwRDK9QKCL4TtEboBgqLSqZi0Z89IIY/b5UxKSa0feg02f0IhBdH3FuiIa42K6DLYbiPcVCbhTxQCLehxBRajfRXUyuKSKl6vV69Pb2wmQysUEkapCJY4CeR2uFJJ0neNO7ijpRImlVdN3SmIn+u7hIU2g/RRrZ7XbeRMk4jPUvemwO177R/R4LFY2+bzSKSu1BCLTImSG3HRk69D60jpIrRxzTIiogKuHTZ+of6g9yNZJriNpHjIIU25tkDKhetJHT52gklMjm5JIUuS/RbU/InihFEgqdT1hKci1iKicAEc/3+XycFicYDDL5moxucrXSvKXIYWp/MlrFCGBxnIlpiQYzhsQitu9IPCLivBlsbFKdhjLWxTVaHBPUZ2LgibgW+P3+iPcVuY/0zK+LMfSV0b1pgaaGooX6gw8+wJEjRzB27FhOSIvog3UAACAASURBVJicnIz4+Hi0t7fjiy++wG9+8xse8JdiCA1XoomR9JksfvGEQfW5VGRFHHShUCginQBlDBdPDqSwSgOXoiEoxQltXqT8nJKSApfLxaHFAJiUSJEDdBIST9RULzL+ooUzPR4Pn0wphJcMRwARGxzVnXKmKRQKzidG3xONEXJNUK4mcUEWP9OCERc3kLBWq9VyKG5CQgK7CWjTIWPD7/fDZrMhNTU14pQpuvQUCgWrbQPnjUNqI8rKLUaCUDQhnYgpFDcuLo7fkwyWcDjMBFqLxcIq1HSqIqRFHAM0JslIB8D1oDQsNDcuVySHmNxXLPSZ2k08WdLfReOedGY0Gg1kMhknVBWvjTaIRYQqug7RStDi36I3TLp/rPvIZDLWvCLDik7FwJcjQi9mnkcb5bHqOZL702YjbpTiJhwdIi0mNaYNHPiytMNg6574HPF/8V1oTkXXW2xvMTWMuB7ECruOrmO0qnF0oXVZ/H70+0Q/R0yhIYbni9fT70WpFBqP4r1JJf5C+nGoIs6FkdJDosfzhZTocUl7Go0ZsU6x5hvNf7F/v67lihOoiegWLaooSRITvsaPH4+VK1di9erV+N73voe7774bS5cuxfe//324XC6YzWZ4vV7Ozkv8ncttIUZ3ptj50TloRooIjaTQximXy5Geno7GxkbIZDKsW7eOjR25XA6NRoPjx4/Dbrcz14k0NcjY3LVrF9LS0tiHD5xHRIh7QS6FtrY2lqYnC52udblcnISWTk3AQH/a7XYmTk6ZMgUGgwHvv/8+PvnkE8hkMqxcuZLTY9Dm953vfAculwsKhQJvvvkma84sW7YMNpsNa9euhVw+oHR95MgRdoX09/fz6UPcDCiSpLW1FW+88QauvvpqfhaRJDs6OrBkyRKWtqdF5le/+hVHalRXV7NwGn2vvLwc27dvZyTwpptuYuSttraW9WboBErGYkdHB+TyAd0NhUIBo9GI6upqxMfHw2w2sxtHJpNh48aN0Gg0eOWVV3D69Gl8+umnSExMxKuvvgqr1YqEhAQWqyPjlU6oADjBJhFpKSpJHIuXg8A41AIXfSIcah7Q/CHjKlrMcjDkRVyIY2244j0Gu264d6GFnwzNWIjg5VroY73fhdyfDMzoDT/W+0UHhYhlMMMw1sYai/Mn/i1WvcXNPHpjp71ArItYn2gDbTgDMdbvhnovcWMX/xfH5GBGWPS9LiRyLFaJhQxGGx5DFRGtvVyGyFBjazADfqgx9nUpV9wYIsuZ4L/+/n7ecBUKBYLBIE6cOIENGzbg+eefx7PPPotnn30WmzZtwh/+8Af4/X50d3dDo9Ew2Yzg+MtthUZ3Hn2O5u4QjAlcuiFEG5l4MsnPz4fL5cLLL7+M66+/Hnv27EEoFMIbb7yBn/zkJ+w6CYfPJ0El5c/rrrsO69atQ35+Pqc4oVBUyh/V3t4Ov9+PrKysCCNHTIQrl8t54xJPKiqVivN3ffe738Vjjz3GPvXq6mpIkoR3330XS5YsQW1tLbxeL44dOwa3241169bB7XZj1apVOHr0KNasWYPNmzdDrVbjmWeewYoVK/DZZ5+hoqICvb296OjogEajYajbbrfD4/Fw4takpCRkZ2fj9ttvx7PPPouVK1cyqvTXv/4VLS0t+OCDD7Bw4UIcP34ckiShvr4ex44dww9+8AMEg0Hk5+fjs88+w4svvojOzk5IkoRbbrkFt9xyC/74xz8iLi4Omzdvxr/8y7/g4MGDyM/P5/YS9UYkSUJmZia7UwklmzJlCjo7O+F2u1FbW4tQKITu7m44nU4EAgGsXLkSZWVlmDlzJv7nf/4HPp8PBoOBDQxClGixsdlsLPJG/9xuN+RyOSdSJY6ByF+4lPE52D/x79HXA+cRkWidqVhaYkM9V/wdIY4jXWiHqr9YN3Gux3qvSy2DbSIjeUZ0XWJtOhernTXS60dyr8Had7CxEv0+F9OnVETUWrxuqOdHu47o5+jfR99nqHa5HGPm742uDNdfg10Xq22/TuWKu8nIcKCTAEU3kGvFbDajoqICixcv5sYjV8THH3+M119/ncl1tBnTQCWXxOUo0Z33VVm1MpmMDRJJkvjdKXJFo9Gw66mhoQFZWVkAzuf+EiXv6fr4+HhGYWQyGaMgJEmfmZkJ4Hyi3ObmZmRlZTGxkKIDyM0kcowIobDb7bBYLGxALVmyBEuWLGGfPbm7ZLKBkOmnn34aycnJuO+++7Bw4UJ0d3fDaDSyoUxjRK1Ww+Vy8d8otJOeQ1niJUlieYO4uDioVCrOYk8CZRUVFexadTqdAAZUfh977DEsXrwY9913H2bPno3Tp0+jtraW+RVr165FamoqNm7ciAcffJA5WSdOnMDkyZO5DSRJYs4M5Y0jhdpgMAiLxYL09HR2UVKW+rfffhsPPfQQh48TN6a3txcGgwHhcBgOh4O1byiPm91uZ1eoQqHgJLyUakKtVke4Ny/H3BhuQYueN7Gup4NE9P+DXX8hyM5wi+5I6k91BCJDjcW/j/R+F1OGaouhNhjxc3TbDPW3wVCEWMZarDJcfw9338HqKBoiF3q/WEhKrAPrSOo+HBok/n4whG2k5e9tMAxliNJcHe67gxn6g933H7VccWSIIF2KRPH7/cy/0Gg06OrqQk9PD7Zt24bf/e53WL9+PV555RW89NJLOHDgALq6uhi6VqlUvOnLZLLLaghFl8sB+430euKQkD5GQkICTp8+DWDAHTJ37lwkJCRAqVTiqaeeYmSmpaUFDz/8MIqKivDzn/+cOS3hcJj1Jx555BFotVqkpqZi3759OHbsGKM83d3d2Lp1K8rKynD06FHW8yBCIcHV4oTweDzMyXnqqaewfPlyfPe738WWLVsADLjZPB4PsrOzeWHT6XTQ6XT49re/zSkPbDYbfvOb37B4WVZWFt577z1IkgSNRvMlzRvgfKJa6h+qXzgchsViQVVVFRQKBa699lq+xmKxoKenB7m5uXC73VAoFCgvL8fUqVNZ4Zey2UuSxPUpLS3Fjh070N3djaSkJKSkpHCmezIKKQqSVGMTExPZFUkJSUOhEBwOB3w+H0wmE5KSkmAymeB2u3Hw4EHExcVh06ZNiI+PR0ZGBmpra3HdddchJSUFx48fR2JiIvbs2QOdToeMjAxs2bIFnZ2dKCoqgtFoxNtvv41f//rXnCaC5hnxsK50GW4DH2wOXY6To3iviy3RdRjMJXSpboihUJGh7j2S58cyhMT/L7WM1DgY7rvDjRX6fCH1Hu7aizVSRlpiGZojrVt0iYWujPQ7lxvFBIbPe/n/tXLF31YMoSdlWZlMxkYR5UCZN28eHn74YaxevRr3338/Vq9ejccffxzZ2dkRIlKiLsOFZpC+2DLYgjkSCHG4QmgQEfba29sBAKNHjwYwICq3adMmTJ8+HcXFxdDpdBzhsHnzZtxxxx2oqalBbW0tPvnkEyQmJsJqtbLx+MILL6C9vR0vvfQSTp06hfLycpw4cQK33norUlNToVKpsHHjRkyZMoVdT9FEZ+A8CZKIr3K5HOPGjYPdbsf48eNx22234cUXX2Sdkp6eHsTHx7MmR39/P+rq6ljDqbS0lDNoOxwONDQ0YPny5XxtfHw82traIrLaU9gskbaJZxUfH4/k5GTO1v3ee++x5k1ycjLMZjOsViu7rghJysrKQm9vL9RqNSNqvb29kMvlnL6ASNHnzp2LSP8AROa1o5BlQnNCoRAbKITYdHd3w2q1Mrl17Nix+OEPf4iCggK4XC5u523btuG1117DT3/6U8jlcjz++OPYv38/Nm/ejP/6r/9Cfn4+fvvb3yIYDGLevHn43ve+h46ODh5PIgfmSpTBFmDxd8O5bmKdHAfbDK7Egi/WI1Zdvw4n2mg322B9Mtznof4NV0byffFnEQEa6r0Gu/dgdYhVn+jfDfY5eixG132w973S5UKecTkNvcth9H9VbXQ5yxV3k8WCm8Uoo+bmZlYwJZ6KVqtFX18fHA4H7HY7CgoKsGrVKt6wgCub9yQa+hzu/8G+P5JCLiDiUWVmZrK7qru7m0nQzz33HNatW4fdu3fD5/PB4/GgpaUF69atgyRJMBqNmD9/PhOBT5w4gbKyMpw5cwb79u3Dww8/jKeffhpyuRwlJSUoLi7G9u3b4XQ6cc899zAnx2AwoLu7G2lpaWxQ0fuQ28xqtUKv13O977zzThQXF+Mb3/gGbr75ZtaNCYfDrM/i8/lw4MABPPbYYzAYDPj00085tDIUCsFsNsPlcrGMgsfjQVZWFiMIHo+H3WbkQiOXa39/PzQaDTIyMuB2u1FeXs59QxGK6enpCIcH8hadO3cOH3/8Mb75zW/CaDRCqVTi9OnT8Hq9XI/u7m5MmzYNSqUScXFxGD9+PPr6+tjIkMvlXCciO0vSed0PMTzV4XBAq9Wiu7sbBQUFWLBgARtO1M8TJkyA3W7HqFGjoFQqMWPGDNxzzz2orKzEF198gaVLl7J2T0tLC0pKShAXF8fJgdPT0yFJ58OHo0PrL2e5EPeC+LNooF0OV8Ll2gDI2AYieSSX6/6XsimI9aANZrjD2IW4DS/kHYdy011MuRRXXfTfY7mrRnqPWNcN9q6DXRPLuBrJc4dqw0txQV5oiTYWB3MBxvrOUOjb18kguuLIUHQj9/X1QalUIikpCT09Peju7sbtt9+ORx99FHfffTf6+/uxePFizJ07F4899hh+9KMfYfXq1TAYDMxHiXXvSyk0yEVyZqzToohERUfqRF9/IQsFaVBE53VJSUlBU1MTsrKyUFZWhsWLF2PNmjWshZGdnY3169cjFAqhsbER69atAzAQsVNSUoLOzk6MHTsWEyZMwKZNmzhaJi4uDkuXLsW9996LoqIi1vUwGAzo7OzEvn37UFdXx9wO4gARv4XURm+++Wbs27ePcziZzWY23sLhMEwmE9rb21FfX48nn3wS06dPx7Rp0yCTDaQ6ETU6JEliETPiLDmdTvz+97/H1q1bGamiVAliRJ1SqYTL5YLT6WSEjdxser0eGo0GdXV1UCgUOHnyJH74wx9iwYIFnHU5HA4jPz8fCoUCHo8Hr732Gu677z6sW7cOKpUKcXFxaGxsZCI3Rdtt2bIFW7ZsYTcuSQEQ2Z/Gg8Fg4NB3encaYyQWR3Wtr69HKBTCyZMn8cADD2DcuHGYMWMGduzYwcRos9nMRm+0CCCNITE0drixJ5PJIoICgC+nmhBPyvQMQn2jy2An6+j5ILo9CekTDRNxQRbnnvh8KuLci7VGkNEd691i6WaJRdS6iYVcDVWiN9HBvjMYiib2KXBeWgGIXLfEz/SMaPRczJVIvxd/J76nWJ/o9qb2o3cSOY/i/2I9o9dGcYzQdZIkfUlXSPx7dBGDP2gM0z3FdTz6uWIbxRqntN6JRRy70eOTDvc0fi8W0RnK5XYliyRJETIxFxLJ91XV8SspXq9XutR/TzzxhHTVVVdJ4XBYkiRJCofDEgCJit/v559DoZDU398vud1u6cyZM9KWLVskl8sl2Ww26X//938lj8cjeb1eqaamRvrd737H3w0EAlIwGOT7iD9fSJHJZPxd+t/v90uBQICv8fl8/B5Wq5Wv8fl8ksvl4uvC4TDfIxwO8/vTe4pFbJvo9gkGgxHvSWX58uWS2WyWZDKZ9Je//EVyu91SeXm5pFAopA8//FDq6OiQ1q5dKwGQkpKSpE2bNkkff/yxBEAymUxSe3u7NGrUKGnevHnSd7/7XWnJkiXSmTNn+P533nkntzfVb9++fdL8+fOlX/3qV5LT6ZS8Xu+X3sHn80kWi0U6fPiw9N///d+SXC6XFAqF9Nlnn0nhcFi66667JABSXFycpFKpJKVSKT3yyCOS3++XXC6XtG/fPgmAlJiYKN19992S0+mUHnjgAf7O3r17JUmSpJ6eHmnp0qVSWVkZtym1f39/P7fla6+9JqWkpEgAJKVSKbW2tnKdFy1aJAGQDAYDt9OPfvQj7vP169dL6enpEgApISFBAiAtX75c2rJliyRJktTc3CzdddddkkqlkuLj46V3331XkiRJ8nq90j333COVl5dLTqdTkiRJstvtkiRJksfjkfr7+yVJkqQ9e/ZIKpVKAiABkCorK/n7GzdulDQajaRUKqWDBw9KkiRJd911l6TRaKSHH35YOn36tCRJkrRx40YpKSlJAiCtXLlS8vv9/D7f//73I8YsjSFxHA03/mgMhsNhKRAI8Bz1er2Sz+fjdwkGg5LH4+H70DNDoZDkdDolt9sdcb/oEgqFpFAoJIXDYSkUCnEdxXkTCAQku90uBYNBrofH45F8Pp/k9/ulYDAoNTQ0SJIkSS6XS/L7/VI4HOb5SfOOxi2N4eg573a7+fl9fX0RdXQ6nRH1d7lcktvtjmhjeoeRti/9ntqA2iEYDHL70t+pvjQ3xXrTeuTxePj9JUmSHA4Ht7/L5YqoG/UZtUsgEJA8Hg9fQ+OW3p/GT6z1LBAISH6/n8c4PZ/WEKon1Zv6TdwDxDYR11qxvj6fT/L5fDwmJUmS2traJEmSeBxQvajNxHHldDr5OofDwc9wu90R36U6eDweKRgMcn3oO3Rvh8Mh9ff3f2kcieOY6kttJbZHMBiUZDLZl9rgqypDjU/6ndgHV+K5knR+HPn9fikuLm7Ez/3Zz34mjRs3TvL5fJdsrwz274orUBOngsLT+/r6YDQa0dbWhi+++ALz58/Hvn378Otf/xpz587F6dOnMXPmTBads9vtuPvuu2E2mxmlEMPQL7QQmTuWArUknReGJISChNjE6BwiCZNlLBKNo0XaxHuLpwYRdaFoLQAsRU8RQiRlD4CvoyglANxO0agWRSOJdSckhjIdf/7551i2bBmfrIgY/P777+Oqq65CSUkJ151OmWI4N0nYe71eRkQo8orelVATGhP0vpQWISEhgQnhopggvUt9fT0aGxuxYMECflfSPQqHwxxtR6RhUjomJMbj8bCEgySdV44VpQQoHQBxpUhKgNrNarVCJpOxKjHxmg4cOIBAIIAFCxZwnalPSPcnLi6OhTSjxwOdbCn/UVdXFyfVTElJiUDyenp6mFwfCARgsViQnZ0Nt9sdkYCToi1HOv6oEP+KBChJCZg0rpqbm5Gbm8t9SvoqXV1dLNlA/UfXRLvp6OQuIhhyuZzbKxAIcOJSsY/oedHzkaIl6ff0PbfbzUKKNN8pZQO5FqndHQ4HzGYzp6CgfqY5EfxbctThylDtS3OS+oXGCbUZvSclQKVcb3Q98fbi4+NZ98vn80Gr1Ub0P12rVqsZRRSFBemdAUTM96EiEKneNG/9fj/z6AjVDQaDHAUrqkaTJhL1PXHsgPMis2IwAr2vqHhPLnbiDIrrDc1niqxUKpUsdWE0GiPqT+KlVCiDgCRJESKu4XCY3e5EHSDhVXpnqoMkSYwG07NEgVjxvUeqQH2lynDjk8rlRnrE51L70pz8/50CNbkhqPF1Oh0kSUJ2djZSUlIQCARwzTXXQK1Wo7i4mIX3gIGBVFtbC7PZzCHMNFlpgbmcJFFRtt7n80XAtA6HAyaTicnfcXFxnE06VkeKxs1QhZIUEjcnEAhAp9PB4/GwMSOTyXijCgQCnNsnWkODNn6FQgGz2Yzu7m6kpqaySCVN5Pz8fEyePBlvvvkm+vr6oFarmSwdDAaRmpoKs9nMBgoZeSQ/HwgEoFar4XA42EBQqVRMUqZFkyKtqJ+am5uRmpqK/v5+JCUlcc4rcZMKhQaSfIrum7Fjx7IStiRJvAnS2KIIuvj4eOj1elgsFl7AkpKSWHIfOK+CLbpKyMASFzan08k6P0ajkTcgpVLJxlNOTg5ycnIiFuLExETodDqEQiE2mKm/xE3D7XbDZDJFQOwmkwlerxdpaWmQJAl2ux3hcBhGozEie7fT6UR2djb3g8fj4Z9FA19ULh+siBu1qCdFmxWN7ZSUFFRXV6OtrQ2LFy/mqENK1Erzh+Z6tFI8jVMyhOg5wHmVXzGvGM17MhKImH/69GlkZ2fzd2hTJGMOAJPiU1JSuN3JrQiA5xuNl4aGBhQUFHDWdgAc3Ul5mmicEVcNiMxnOJI2HmytoqhDu92OYDCIvLw8NnJI4BM4n2qisrISJSUl7I7dsWMHFi5cCKvVyrpcoks3HA7z2tHT0wOLxYKKigr+O40fvV7P7krxAEtrIgD+PRlsNMYcDgfPmeTkZHa70KHJ7XbzfKdC454OKPTsQCDACXTpd1qtljOpk6FCY9vn80Gv13O/UrokajuqA0WGWiwWNDY2Yu7cuQiHw7DZbAAG3NnUTtS3JPjb1dUFn8/HB0TRyBQPefRe/yxfv/KVEKjJ8qfPtJDSZkPidDSILBYLT6hRo0axnowYYk2L1aUWWvBpA5AkCe+88w5vfB9++CEeeOABbN68GSaTiU9mMpkM11xzDbKysiLQBIVC8SWF1eGKSqXiySSScQHwu9OpmRIrEpqQkJCA7u5u6PV65pCQCCAZHpQGQqFQwG63c2JLKoR0KRQKaDQajB07lrk/Xq+XjQUiVIuLEgA2Akjc0efz8aJGRkZiYiKTqYn4HB8fzwZVMBhkojHxkoLBIDIyMvj7xJ+gviIjjwyCnp4e1vUBBja9xMRETk1C2aXDf0tFIkkS9yXVlQjcWq02IpcYnWbsdjufMCmBJZ2ASe+JkEJKbEhtTCdnChSg+3q9XshkA2khEhIS0N/fj/7+fphMJjYOExMTGQ2hQwQR2UWNJRFBGc4QAr7s96cNWzS0qezduxd1dXVYsmQJlEolo7xErBfzkpGhIs4D0RigZ1JeMEka0I167rnnMG3aNJw8eRIPPfQQp5k5evQoRo8ejba2Nhw9epQRTXFMqtVquN1uBAIB7Nu3D8uWLUMoFIJSqcTZs2cxatQoSJLE/WexWKBSqbB9+3asXLmSx+LWrVthNptRU1MDmUyGq6++GuPHj2djispI15/odhQNUOovqrPZbEZWVhZv+GTsEbcnMTERO3fuRE5ODmw2G4xGIyorK2EwGNDQ0IA777yTDXdCboCBQwEFp9TU1KCurg4GgwEpKSlITExkHqKYiiJaXVqSzoteUj87nU7odDqYzWa8+OKLKCoqigggsNvtMJlMaGtrQ3l5OYqLiyMQEjGnH62fO3bswLx581BdXY3i4mJoNJqIRKAA+B1VKhUbW+IhDBgwMs+ePYs//OEP+PnPf47U1FQAQFtbGz766CNMmTKF5w+9Z1JSEh5//HHce++9GDduHMtxSJKExsZGZGdn8/ouok0iEkrz8EohGP8sV6ZccWNIdAMRXCgmXdXpdPB6vQxXe71ejkai0yJNPofDgcTERHbPjPRkNlShxVpECk6ePImVK1eipKQEb775JjIzM6HX6/HII49AkgYidqxWK6MiIiQqRnqMBLmKhi8pCos2eEJXZDIZiySSC89ms0Gv18NoNPICIwpR0juRu4BOUMD5/GS0+IlQLy06RGQGwEl0JUninGJEOBYJhR6Ph0PHKayc+pIWLDFjNp3ikpKSIkLnCS3S6XTsXpXJZDAajVxXMR9aUlISp67Q6/VwOBxs9JDrg/qa7h0Xdz7LNC2gohuI3rGvrw8Gg4E3Q9LyIfSpv7+fn0WfCQIOh8Osmk0uJ7vdzm4cAEwWJzcZjXFRTZrqRfMhISGBF/e+vj7OY6bRaBjJuBDUVESHaNOjzZA26tGjR6O0tBQnT55EZmYmK2XTRkbPE/PZRSOndG/xAEJGbk9PD5xOJ+RyObq6ulBXV4fTp09j0aJF2LhxI5YvX87jj0jzkiRh165djB4lJiYiEAhgy5YtcDqdSE5Ohk6nQ2trK2dgdzqdsFqtOHbsGJqbm1m+oqGhAXPnzsW7776L119/HQsWLGCEBQAbwuQiHCkCEE2+pTagtYRQL7VajT/+8Y/o7OyE3+9HS0sLioqKMHv2bD5I9Pf3Iz09ndPZrF+/HsuXL8fEiRPxl7/8BUuWLOE5Rs/94IMP2FBUKBQ4c+YMQqEQ9Ho9uru7cfjwYXzzm99Efn4+S0SIRi1w3t1DqBEhOnq9nlGfzs5O3H333dizZw9kMhkbMjKZDI2NjZzLEIg0jMXnbdy4EX6/H263Gxs3bsSvfvUrxMfHY9++fVi+fDnPdYvFgjNnzqC8vJxRYY1GgxdeeAF33HEHo68ZGRkwGo1QKBQ4fvw4Pv74Y9xxxx0YP348NBoNjhw5gry8PJhMJnR1dSE5ORkZGRlQKBScDicUCsFqtcLpdPLBIzoxs9jP/0SGvp7lihtDhGQQ7C6Xy9Ha2oq0tDROeCmXy5GamsqnH7KyKRkonUbIfSZC8ZdaaCMW72UwGJCXl8fIhSRJsNlssFqtcDgckMvlOHz4MG6++WbOGi0u8uK/4YoYySOiXeG/hYH7fD709vYiLS0tAgrW6XTo6+tjbozIUyFuDSFwACLyjJEiMnEsgPM+fEI2gPNJ+IDziTZFXorf7+ffOxwOKJVKqFQq1tkhVJDeiU6qXq+XkSrRmCUER6VSscsHALuQAEQYEpRoViaTMceKIHwaK5IkweVysQuOor5oUacTNLUPGbGEWITDYaSmprIrLpoLFfqbnlAgEGAjSHTlhkIhRrvo1CqevonjlJCQgLS0tIjksDTGKeKM2poEM1NTU/l60V1KBsxIRElpLtGco3FI7djd3Y2GhgbI5XJUVFRAq9Xi008/xeHDh3HDDTcgPT2dxxi1mYhIDcZfonrStcFgEGfOnMFVV13FbofGxkbOhZeWloa8vDx89NFHHFFI47C3txfjx49nDbOkpCTk5+cjKysLoVAIb731FpqamlBUVISysjKo1WpotVqYzWa8++67uPXWW7FhwwZcf/31uPrqq/GnP/2J88D5fD44HA6kpKSwC4rabbD3iy5i1JGICFEhhMfv9+Pf//3fMXbsWOa+kPaXy+WCx+PBJ598gsrKSjQ3nMzV1gAAIABJREFUNyM7OxudnZ3weDzYvn075+lTKBRITU3F9ddfz2idTqdDcXExjEYjysrK4Ha7IUkSxo8fj5KSEowbNw4ej4fHl8j7FOsrGrjkPpPJZHj77beRnZ3NUg8+nw+ZmZmMmNJBFsCXEEPiTBE6+uqrryIvLw+HDh3Cnj17MGHCBCxYsAB1dXUoKiqC2+2G1+tFWVkZtm3bhvfeew/PPPMMTp06hQULFiA5ORnz5s0DAJw9exYZGRkIBoPIycmBw+GAx+NhyZFdu3Zh9OjRuPHGG5mnBwAmkwmBQADbtm3DggULkJ6eju7ubqYyqNVqNrzFeTYYbeKf5R+/fCVZ68mgIQOBcmIR9EkLC/n1aVMGzkPMlIEdQMSicqklKSmJDQQiY1qtVrz44os4evQozGYzcxn27t3LPKH33nsP8+fP59O+SEy7kEKGongaF33narUaaWlpABChDi2TyTgfGW0AtLkQiVJ0Y1G7El+G2lxEAIhvRN8RXZxkNGg0GjbA6B5Wq5VRAuJnRHM6qK2BgfFAhhlB6XSCpHQWRI70er2MKBJiRuOI+FVUX5VKBYVCweiaSEQlJfTQ38K5ExISIlJYiOOJCN7UN9FJbOkZ1O90wqd+i4+PZ4KmaHiRsCIZrZIksYuIuDFms5l1pLRaLZNmyWgnMrbBYGB0KhAIMFoocjpGgg7F0v0RCekNDQ2ora3FrFmz0NvbC7fbjYKCAnz++ef47W9/i/LycpSXlyMnJycCiaQ+iUaHoucujQ2Xy4VAIICZM2eiq6sLAJCVlYWMjAy0traip6cHbrcbKSkp/F2fzwev1wu73Y76+npGU6nN6uvrGVWsqKjA5MmT2YVLhqnf78fJkyeRmJiIoqIiVFVVobu7G+3t7QgGg3C73QiFQqwaTrIIF4MMRbuGgIFDxPvvv4/8/Hx0dXWhoaEB586dg1wuR29vL+bNm4e0tDRoNBqo1WqsXLkSFosFixcvhsvlwoYNG7Bs2TLk5eVh+fLlePDBB9Ha2oqMjAyeN2Q8FBQUwO12syYXjemJEyd+iY8ZbRyLvBhK9UPoslqtxv79+3HHHXfA6XSitbUVHo8He/bsgdfrhVqtRmNjI68tImmbSPr0+xtvvBGTJk1CdnY2XnjhBZSWlvKzaf6Rq9PtdsNoNCIzMxNJSUm46qqrsGLFCqSnp8Nms+Hs2bPo7OzEp59+iv7+fhQUFCA5ORnd3d04duwYbr75ZkyZMoVdyj6fD++88w5Onz6NvXv3wmazobGxEdOmTeOx1t7ezjxLcmmLau904Kd2+2f5+pSvxBgCIsWxZLKBCCxi/APnycu0sJN7gzZhIhMDl18mnBYN0qwpLi7GpEmTIJPJ8K1vfYtzSN14442cKf7FF19kMji9FxkPVMeRGGxkCInvRYsDuaEIIaCNU4SuRZcD3Ye4JmRgAed98mL7AwObEEH/xDUisrRIoBWjvAgxAQZcQnq9no0TSZIiriUEiAwqIkBTe4VCA/m8yPgSuQBkwFD7ij/Ts6gdRMI1GTPk5qP60mZNCzFFDdF3Rf0U0W1GEXT0mWB5cu9Q29LmQUanqAkDnDeCRF0Wug8ANl6J20RGCXA+kjA1NZX7SDQ+gfP56ujzSOeJSP4krpxcLsf27dsRFxeH0tJS1NbWRrgzpkyZgrFjx2Lv3r14++238a//+q9fcs+Jm77ohiMDW3R1k1bVwYMHWZepqamJEw0nJyczkmi32yFJEnOsVq1axW7U+Ph4nDlzBk6nE1OmTEEoFMLEiRO5X6lt4+Pj8f7770OpVOKtt97CnDlzsGfPHtayqqmpgcPhQF9fH3Q6HaZMmcI6UdTuI0WmCQmRyweEOtVqNc8FQirMZjNuuukm+Hw+ZGRkoKmpCc3NzUwfIDI3Rd1t3boVs2bNgtFoxGeffYb29nao1Wo899xz6OjowJo1a1BUVAS5XI7s7Gz09fXxOkbzheYgEfspMpPqKvY39SdFWhFpHQB2796NSZMmoaenB+Xl5dBqtTCZTCgsLGREc+fOnTzOac2LRsiIP0epfEaPHs2ud0J2iQpAWnUWiwV1dXWora2FUqnE+vXr8eMf/xgmk4kFVcvKyrB8+XLU1NRgy5YtmDRpEq6++mqMHTsW3d3d6OjoYK7gwoULGYnPz8+HzWaDTDaQPujYsWOwWq2MXo8aNYrnO7nTouffPw2ir0/5yoyhoUo0UQ84bzzRxLyS0CNNyEAgAJlMxie0+vp6/P73v8dNN93EXB1xUxY3T0IbLvcEIOg/ll+afh+r7cRFTPxedFEqlRFuMfHUNpLNlN4Z+LLQHxlxVFcyguh5ItGc+ll0qdE9Y53CCZERvyu+Z0JCQoQgodge4v2iOWdDjbNYxq1ozMb6bjSRPppUKfLFxO/HQmxifY7u/wudJ7Sp09gnrpNcLseCBQvg8XgYwRKJ+7SRT5kyBcXFxQAQkSuONtr29nZODEwRWeTuowMQcYyIQ0guHLlcjs7OTixevBi1tbWw2Wzwer3QarURc49ENU+cOIE1a9bg1KlT6O/vR1ZWFkeAKRQKdmMSUVqtViM7Oxvbtm0DMOCumj17Ngu/vvfeeygtLUVFRQU/S4ySjHb3DFbooEEcOq/XC6/XC4PBwAhlcXExB4l0dXVhzJgx+OCDD2AwGLiN4uPj8Ytf/AK7d+/Gk08+iQkTJmDPnj2YOnUqxo4dixUrVuC+++5jtJoMZXKzRvN1qI3FSDsyhsngJ1e6GOBBfUmIdElJCVwuF7vyKHggPT2dx5TRaOQDjEg2Fg8hIipOBj+5/MWoQKVSyUipXq/Hq6++ij//+c/MuUpPT4fL5UJxcTHa29thsVhw+vRp1NTUYP78+SgqKsKhQ4d4vTObzRy0Q7ym/Pz8iANhUlISpk2bhmuvvTZC2JXc3lT/f5Kmv77l72YMiZsAfY5ViKwY6/uXq5Bvnk5JMpmMozpWrFiBxMREHDp0CC+//DK8Xi9SU1N5AxZPV2RIiAjMpZZYi+1IN7/hnk8Ljnh99POGu4d4/XD9NJKNQ1y0gcENMjJoBnNZRL/LYG6NC+mjwa4djBcz0ucNdd/h6nepKCltdGRUkcHg9XpRWVmJEydO8Ca4d+9eaLVapKSkwGQyITc3F3v27MHVV1+NOXPmcDJauVzOm0tmZiaHLxsMBjaERDkJWgcIyTOZTMjMzMTYsWNx6tQpnD17lsnl9fX16Ovri0iOGwgE4HQ6YTAY0Nvbi/7+fjQ1NeH5559Hd3c3Jk2axNFnCQkJjDxpNBo0Nzfj6quvRnJyMgoKCpCWloaZM2eyCrzf74dWq2XXsIgYjnTsiC4ouk9SUhKam5sRCASwd+9e3HjjjTh37hza2towffp0HD16FGfOnGGSPxn0c+bMgdFoRH5+Pnp6eth11NrayoaU2+1GTk4OVCoVG0N0mAMiD1SiBAgZR36/P8JIJUSLDk601pG+j16vZ60pMvba29uRkZEBjUaD1tZW2Gw2jkoV9dpENzZwPjFztMxJKBRig5zcnGTA//KXv8S//du/scGpUCg4QjYuLg5paWmYMGECRo0ahT/+8Y/o7e1FY2MjKisr0dTUhCVLlsBgMLCMBnGnVCoVB2MQGhYXF8fcODoIiWvQpRxM/ln+vuUrN4ZinfAHGzRfFRmNfL40wUOhEGw2G1JTU5GcnIyjR48iPz8f999/P59ISG+CCrlELiSk/mKKOPno84WUWJM1FjIx0vvGMvxEV2Gsvw+GpEQbNqLLJRaiEuteQ6E0w5VY7zyS+8Sqw0j7Z6h6D4dSjbR+Q5VocUSZ7HxS3BkzZmDGjBmw2+04deoUMjIyMGvWLBw4cABTp05FQkIC5s6dyy47tVrNm31LSwtef/113HvvvdBqtYxw0OYbjcwRl6evrw+TJk1idxVF/o0ZMwZy+YDkAqES9NyEhAS0t7cjPT2dXUpjxozBwoULGfWi6CkAHHVHyCQhWmfPnkUoFEJJSQkjZDSfExIS+N1oDo7EEB1sTQiHB/L2NTY24s4774RcLsfo0aMxc+ZM9Pb2IjMzE3feeSeHqROnZfr06Thw4AC8Xi8yMjIQCARw7NgxdjMeOnQIFosF11xzDcaOHcsu5ezsbABfXlOjDwwUKdbb24uPPvoI06ZNw7hx4yKCKcQ5SuR5Qg3JRWy1WtHU1IRAIMBRbI2NjZgyZQojh4QEkavY5XKxpARRDij/IYXPq1QqtLe3Izc3F8CAm7+3t5fdpiS4SeiWx+NBf38/Dh8+DK1WC71ej+LiYkazKNqMUG3iJh06dAg6nQ719fW47rrroNFo0Nvby4dgMhhpvyBDKRqB/mf5+pS/q5tsuBP1YH+/3EUkEdvtdsjlcvT09ODo0aMoKCiA0WjE6NGjGUECgLS0NNhsNp54crmcQ6kv5ySIXryu1Okj1nNGWob63kjvE2tjEX832H2iv3cp7XGx3x3qnS/0niM9AFyufqf283q9SExM5IACOgwAwLFjx6BSqTBnzhwoFApcffXVeOaZZ7Bs2TLk5OTw6T0pKYl5S5QDrqCgAGVlZcjJyYmQwqDNndysodBAsl673c6RVSQdkZubi+zsbPT398Pv90Oj0XB0UlxcHHp7e3kT2717N1wuF8xmM89VMngkSYqIgDx16hTuvfdePPTQQ1i6dCm6u7tRXV3NkUiEQFA4N3HECP0dyeFHbF9qH5Kj8Pv9OHXqFFasWIHKykrodDoYjUbs3LkT3/jGNwAAn3zyCRYtWgTgvOs3EAhwImWlUolZs2YhISEBzz33HG677TZGzMLhMKxWKyRJQlZWVoSCcjS5nlAWiqLr7e3F+vXr0dLSAoPBgKysLG4TMmTIuPX7/fB4POxSmjFjBgc+kODonDlzOJTfbDZzHWhMyGQD8heiFhhxgxISEvDGG2/gvvvug8fjwaJFi1BZWYkDBw5g/vz/x96Zh9lVVWn/d84da7o1V6VSmStzKoGETASIRJCAYEDQLwEZWu0WQRRt8LPtFoHmU8FWGlsabFplFprRMBMkBjTBREJCQoYKmSupqtR8b9353nP298fN2tl1qSQVCDTdD4unqMod9tlnn733Wnutd73rM/peb7/9dk14mkwmWbVqFZ2dndTV1TFx4kSKi4tZvXo1b7/9NnV1dZxxxhkopXj99dfxer1MnjyZl19+WYckTz75ZJqamgBoa2ujtrZWYxvF+AH6GXefyP9c+VhghkwZyFtwtM98EJFTnsl7M3LkSCZMmMAVV1wB5ACC69ev12BHr9dLfX09ZWVlzJ07V7dlYleA92w477d/H7bn7HCYHHnv/bSXL4cztg7nVTnWexvo80fy0Ay27cGEco+HvN+2P2j/ZKzN0iRCouc4Dvfeey8vvPAC06ZN4+c//zljx46lurqaMWPG8Oijj3Luuedy8skna8JJKWuyaNEilFIsXLhQhxMkw86kdwC0R7aurk4TVXo8Htrb2xk2bBh9fX2UlpayceNGVq9ezfnnn6+zCPft28fOnTs56aSTmDZtGs888wyvvvoqvb29mvJ/z549GkMyd+5cncb/2c9+lieffJLKykpaWlpIp9OMHz+ekSNHAjnWbcH3SAakiQc08XVHGl+5X/mO6+YIS++77z7taSopKeGdd97RhXmXLl3KpZdeypgxY/i///f/8rOf/YxsNsuLL77I+vXraWtro76+np6eHl544QWqqqo4//zzueOOO0gmk8ybN4/p06fT1dVFeXm5pryQfshzl7CVvC5UJ9OmTePaa69l3rx52pASvJeZ/SpA//LychKJBNu2bdOUHxIelKLKsViMk046SYfTLMvSYU45jAq4WzIwhYbj4osvZsmSJXqOd3d38+lPf7rf/I9EIppJu7CwkDFjxjBnzhyNMevo6KC5uZnq6moqKyvZsWMHiUSCcDjMnDlzCAaD1NbWctFFFxGPx3nppZf4wx/+QENDg66G0NbWRiAQoLy8nEmTJlFfX/+ebNRP5H+mfOi1yUSOR/jieEw28eBIJpO5mUm2goBEAV3aQTYN+W4qldLZGbKITTCx9HsgJS/9kL+PpNDyQ0X54ajBGltH8qjlh7Ckn4M57QxkcAwULhrofTPDLR94m5/JcqS+DxaUfLj+D9Tm4fo80PcPd/9HCvMNdK33I8dyn4ebfyYGxCScDAQCvPPOO0SjUW309/T0aF6rTCbDW2+9xezZs3VmqCi2bdu2UVZWpglBhbFXPCziqRFvgrwvYZempiYmTpzYz5vR09NDc3OzDvmUlJTg8XhobW2lvr6+35zZu3cv27dvZ+fOnYwfP57CwkJmzZrVzzvV1tZGUVERW7ZsobS0lKFDh+pQXDwe17XKampqNOjarK012PE1aUUA3db69euZNm2aBju3tbUxbNgwjX0R/NbevXsZNWoUtm3T3NxMIpHQHrndu3czZswYPB4P3d3duhyFYB/37NkDwJgxYzT4W/pqzk+TbV3wUlu3bmXy5MnvoR/JB9IrpWhtbdU0FLFYjEQi0S8LziQMFSZ/uZ4YPqYIfYh4q2Seitde6Ea6uroIBoPvybQFdO1D2cvT6bRm65YU+TFjxrBz505OO+00TQ+hlKKzs1N7JgVbGQ6H9bytqKjoxzs1kDFkeg8/qU328a9N9rE1hgbz+fdjjecbQ5Zl9cP7iDEUj8c1542p7CR+L1kOgDaMpN6RubF8UGPoSPd7PE4jx/NEc6z9M3mVzCy8wdISfBxkIIPnWHBGA33+w8AcHG3+yZqVunFCoimhJgkXSRmO0tJSDSa1rEOEkAIu7evr06VQxBsiyk3+FioFMztHuFukHhXQz6MkfFryPQlNm9gjyR4z115ra6vOatu7dy9VVVX9CneahWmloLFpOIiRl88hk39QOZwxlD+nu7q6dK1D4dmSPUlKt5hM5kIQGggENB2GeVARVmQp8yL7lJQzGcjwyb8HMaAkISQej2sPnOyZ8lkxUoWPSvoqHnb5t6n88mt3meve5FaTmmTymWg0+h4aFmFnF4iCAPLFq2jbdj+eNBOfJLQbAviXeWnOZfOgbGZEms/ZTDzIP4DJv8V7+Ikx9PE3hj70MJkMggA1zQUoAyMbm7lgzayDI7Urv/NPPYMV+azE4pXKZTCUlJToop6myMSWop7iyRAPkfzbbHsw45NvGMAh5WDiFERMJTIQ54mZJXI4D9JAXiDz7/zNUvpkbjT5nzM3EemDaSBKzD3fCJXxMkn5TGM1f1PNHzPTCM8fk4GUUf6YDTTu5jVNZSsKZyBDWu7FrABuXtds+3AhFrPkgZnWnO/JPB5hWFME/CpcUoBWLpJRJozaEs4Q3ho5ycv3ioqK+iktOeGLopDxkDUrz048CBK2k3kuKdWyRs1xMNuVmnP5SlAMAsdxNH5J+ifflfkphpRSh4ofm2EuGHwWn7mu5LuWZWluLaWUPlQJA7/J1i9tCDO8Uuo9NdIkHCVGkOlNkfsWL5ysXVMp5vdT+iWFkWWM5XPSRzi0b9p2rtyPiMx9s3i0zDEZc3MMxYDN38O9Xq8G35v9NPc+CbdJn/PH3tQTMgbFxcWUlJT0M3JNMlRAG9q1tbV6vss9y+fM+Zzvpf6fcJj7RA7JR4b4ksVkKitxDz/00EM88MADWJbFhg0buOaaa6ioqOCkk07iueeeY9myZSxfvpyf//znuj3ZOPIt7YG8UUcSc8J6PB7t0pdTlrjoj/Yji26w1xUxiftkwUlWhpxWvv/971NaWorX6+W3v/0tv/3tb/H7/WzduhXLsvjlL3+pxyOZTGqlKYtWmI8BTfYm9y6bpxilsuDN05p4ywTwKhugZVn8/ve/x+PxsHbt2n4bhoAQhQ3a3FRNg8Tj8bB48WIsK8dDtHz5cnp7e4lEItxwww14PB5uuOEGli1bBuQ2YZkrwlpdUlLCN77xDVatWoXjOHR1dXHzzTdTXV3NI488ot3+zz77LF6vl1AoxPLlyzW7sKR+yykln2BRTuUAP/nJT/S8EH6alStXatbjpqYmnnvuOUpLS7US9fv9PProo7iuS1NTE4WFhZx22mm0t7fT3d2N67pceOGFFBUVaeUt2DR4bx2nfEX2QUU2clEK5ryWezBToMUwMgt6msSU+a/lt2GuFfP6+T/yLMz7lDblNfk7vz25vqxp+ZzMP2lHvFfCLyPfkTZNPI20/UHG2Lx/27b1epJxletLv+Ue5bX88ckf6/zxGWh8zdfyx0yev8kpdCTJf8aSGi/XlwK+Iuacyr+fo/0MdC/mmJn7r7lO8schv/9Hmj9Hez6fGDz/e+RDN4bMySKnOtNF9+ijj7Jp0yYuueQSNm/ezJw5c5gzZw6tra389a9/Zfz48XR2djJ79myUUvzkJz+hvb1dx5/lVGkulmMVs438TWYw9zfQj7R5NDEXmvnbsiz6+vq49NJL6erqYseOHWSzWWbPnk1BQQGtra1MmDCBP/7xj/pE1dPTo/EC2WxWZ5LIaUkycDo7O3W5E9PjYaYZJxIJvcnJCRlyz1Bq9FiWxaJFi/h//+//aQNMMovEOJNTvXk6NcdGKcUvf/lLfvjDH/LCCy8wb948SktLefDBB3WY8swzz+SJJ56gt7eXbDbLJZdcwq9//WueeOIJMpkMa9euxefzccYZZ/D2229TWVnJLbfcwq9+9Ssuu+wy9uzZg1KKc845h2XLlvHYY4+xYMECXURWToUyFtJP0/sgJ90bbriBr33ta3zve9/j7LPPBmD27Nlcf/31vPbaa0yYMIHzzjuPJ554gu985zvE43F2797NxRdfzM6dO2lsbKSpqYmhQ4fyox/9iIqKCnp6erj//vu55ppr6Onp0a76ZDKp14wUg32/RvdgZCClk78GBgrhDWTgQH/iyPz3BlJUZhgqv43DXWugtgd6Pd9bm9+3w+0bA7FMv989xhxPMSwHMgrzr2MacWZ7A/XrSGOR/97RPnusBspAcyC/38d6jaN9b6Brmvemcv8AO+/Hsg69d/Bv80deH8zz+UT+d8hH5hkyjSDxejQ3N/O73/2O6667Dq/XyyuvvMLll1/OxRdfrDfG8ePHM3/+fIqLi7n66qt56623tOfEDIuYm4zIYCer6cKGQ14Ree9IP4eTI22wh+sDHGK1dhyHNWvW8Pzzz3PPPfdQUFBAIpFgypQp/J//83+oq6vDsixaWlqor6/XsXbI4Qdc91BhW8nMkfh/dXW1Tl3t7u7WIcmOjg7i8bgGR0qxSOFlkdNzTU0NPp9Pl0BIp9N0dXVpcjQplCoVyGU8zEwRud9oNEpNTQ19fX0akG7bOaK43bt3k0qlmD9/Pr/+9a8pKyvrh3uQk9nEiRP5xS9+wfnnn8/atWtpb28HoKamhgceeIDLL7+c9vZ23X85kUs/zJAj9Gd1zp8LjuNw3XXXsWvXLjKZDOl0mmw2y4knnsjcuXNxHIe+vj5CoRB1dXW61MRVV11Fb28v0WiU4cOHM3bsWOrq6rjnnnuorKzUIFCpAi7KU06m+bgkGdMPKoOdz+Zn81872mfMMRzoO8fSz2O99uGud6zrebCHm8N99/28Z4r5rE2vh3kgzO+rOebHuh8NVo40tua6GchTc7yNeZGBDHkr77+BRB38b7Ay0MHgE/mfKx+6MWQuVjmdicJft24dM2bMYOjQoUQiEe6//37OPvtszfgpFauHDh2qsSLnnXceGzduxLIsHS8WzIhZFPRYZKCTzkDvfRAP0JHGR8ZEwlKQW2hr1qzhyiuv1My8Uq+tp6cHyMXjR48ezcqVK7n66qupqqpi165dVFRUkEwmufbaazXWoq2tDYCnnnqKwsJCnn76aU477TTOP/98Xarg7rvvZujQofz5z38mEAjw3e9+l0AggNfrpa+vj2uuuQbLsvjmN79Je3u7LhQbj8epr6/XIQUz3JQftjNTe+FQvS6p++Q4DpFIhEsvvZRdu3ZxxRVX8Oyzz2rPlJmmHIlENCYllUqxYMECHnnkEWpqajTItKqqiltuuYUf//jHmtivoqJCY1yCwSCxWIx0Oq0zpOAQ0N7EuWWzWT0f9+7dy1tvvYXX66W7u1vXkbMsS4fR/uu//ktXX3/kkUd04dZUKkUoFOK73/0uL730Eg8//LC+jvDRyPiEw2EdnhTjbyDF8n4l39twpDDzQCfxw53ej/SaHHSOtZ9H82wcyTNieqPNzx7JEyFijsuxKr6jff5onoeB9hfzcyaAN//9w3n1jiTHYhzn9/9w1z+cB+fjZkQMZCgdq2fo43ZPn8jg5UM3hmQRCJbEBFN2dXXR2NjI/v37CYVCbN++nVAo1E/5lJaWajex67qMHTuWFStW9AN7mkU64YOd4oABN5IjfXagBTDYPsh1zAwI8Vw4jkNVVVW/gqlCKCffaW1tJZVK8c///M/ccsstPP/885pY7uc//zmO4/DQQw+xfPlyuru7ufDCC/nGN75BS0sLf/nLX7AsizVr1tDe3s7NN99MOBxm//797Nixg3vuuYft27dTUFDAs88+y4IFC1Aql3a6fPlyfY/xeJy9e/fqexKMkih1UxmJd8UcZ9d1NcbI4/EQCoUoLi7mmWeeYeHChZx//vl8//vfRynVj+NEvFDRaFRjP+rq6mhvbycYDNLe3k42m+VTn/oUiUSCp59+GkBznsRiMWzb1mRvktEjz014TiT05/P5tFftBz/4AU888QSWZbFp0yZOPPFECgsLCYfDel6uWbOGQCDA9OnT+cUvfsHUqVM1c60Yd7feeiv33HMPnZ2dRKNRgsGgrp8lfRJ8nVkI0pzvH1SOZBAM1qvxfr2kR/LmHK7ND+qhyf99NBlImR/rHjOQ5+b9eIXk3+9X6Q7Wo/1+PNvH6pX7MOTDbHsg+cT4+d8jH1mYTE450L+qr+M41NfX09nZyeLFi3njjTd0yquEag4cOKBDOcJSK/F205si13k/4an8vz9KEWPHzF5SSjFt2jR0dUTEAAAgAElEQVQeeughbSAKHb0wrEoGRUNDA3V1dQA6VVRCOD/+8Y9ZvHgxtbW1lJeXk0wmqa6uZtasWVjWoQyakSNHah6YL33pSxQWFpJOpxkyZAiu67Js2TKuuOIKLMvi8ccfp6ioSHOxVFZWcvLJJ9Pe3q7TYCVNVTBDcp+yWclzkgrkcAgUH4vFCIVC2LbNl7/8ZVpbW3njjTdYt26dxjMVFxdTUFBAZ2cnpaWlZLNZli1bxvjx46mpqdFZKPX19RQWFvKjH/2IX//61zz//PMEAgHKysoIhUIaxL1v3z6A9wDJpVp2IBDQ/e/o6GDGjBn87ne/o6+vj9dee40xY8Zowjcx1q677jocx6Gzs5NzzjkHy7K0dw9yxn5DQwNXXXUVN954o8YJtbW16c8I5w/kcF0yN+S9D1OkDwMp74G8FYMR0xAx58FA1z5cm+9XSR/NGBps2Ox4eYlMz8/hrn08DJKBrn+89rrDheiO9Pnj3QdTjpfH3pSjPaNP5H+HfCRhMuF3sKxD9YSEWVTwHSUlJfz93/89P/zhD7n99ttxHIdYLMaf/vQn1q1bRyAQoLe3lxUrVnD22WfrMJmZin00F+ZAcjiXMgzerXykdgcjYgyJx0wU8axZs2hsbORv/uZv6OjoIBgMsmHDBu6//36CwSDJZJL6+nr8fr8uUyCcLMIvctlll/Hqq68SiUQ0oFpCTZlMhpEjR+qyA6KM9+7dq1OjxXsye/Zsbr31VlzXpbm5mYULF2rSNdvO1XUqKyujuLiYVCrF7t27+elPf6oLKgLvCZW5rktpaSm9vb0UFhZq3E5RURF33XUX//7v/47jOFRXV2uvmWXlwMVdXV3Ytk1VVRXbtm3juuuu46mnnuLrX/86ruvS3d1NIBCgtbWVcDhMUVERP/7xj3nyySdZt24d6XRal3fo6Ohg6dKlbNq0CciBpcVQl/uTZ5pKpRg+fDgVFRVMnTqVRx55hIaGBu3xEpZyITHs6OigvLyckpISnZXn8XgIh8MalL148WI8Hg/btm3D7/dTW1tLSUkJnZ2dLF26lDfeeINsNqtLE5jz5njIkTb4w3kKTKUzUHuHE2njgxxaDvfa0UJKh+tL/mfz7/dohuCx9n2gcTxayG6gezuWe82X4+XROFrf+13HVe/F7gw0lBrFfOifBxsY4Odw/VJYltKfO/T/g+/nfd4FHJyDmCFXv6pwdVv5fTdDav0A2IMc2nzQdv/7/EQ+ckkmk+qD/tx0002qsbFRua6rlFLKdV0F6L+VUspxHKWUUplMRmWzWZVIJFQ0GlUnnnii6uzsVK7rqlQqpVavXq1OOukk5fV6ld/vV7/5zW9UJpNRIosWLVItLS3KdV3V19enstmschxHOY6jMpmMvo55TVMsy1LZbFYppVQ2m9Vtp9Ppfv03v5/NZvVr6XRatyXtuK474LVMMds2x8fsq/xks1ndt23btqlvfetbClBer1fdeOONKhaLKdd11erVqxWg/H6/+sd//EcVDAYVoJYvX66UUmrmzJlq9uzZ6tprr1Xz5s1TXV1d6tlnn1WBQEB5vV51xx13KMuylG3bqrW1Vd1www3K5/Opz33uc2rBggVq5MiR6rzzzlPt7e1KKaW+8pWvKEBVVFSop556Siml1LJly5Tf71e2bat4PK4ikYhSSqknnnhCeb1etXLlStXa2qpc11XZbFalUinlOI7+t1JKXXjhhQpQHo9HPfPMMyqdTqvXX39dPfvss8rn8ynbttU999yjx+Wee+5Rtm0rn8+nABUIBNT3vvc99Ze//EU/T+mXZVnqj3/8ox7nu+66SzU1NaloNKrn45tvvqkWLFigfvrTn+o+5T/P/OefyWTU888/ryzLUi0tLfqZKKXUK6+8ogBVUFCgfvazn6kDBw7odjKZjLrgggtUeXl5vzXS3t6urr76an0NWSc33HCDAlRzc7NSSqlUKnXEeXY4OdL8M+evPBullEomk+9pw1yLpphrRNox7zm/PfM6Mub5nzf7rVT/tWeuF5GBxib//fy1rZRS8Xj8Pdcz1/7h2jb7c7Txle/n70/5Y2A+C2nLFHOPk71P2pY5Y7Zntpnfx/zrmiLrI7+NgfplPi/z/lzXValkXCnlKKUc5aZT8qfKJlNKuUqpjMr9dpVys47+Ox2NK+Uq5ShXZZVSGSetXCellJtRykkr5WaUk8q17TiZ3NdcVynlqEw6mfucm1GOSqusyqiMclRSJVX2YAecbFq5bla5ylGJbFKlVEZlVEal3LRyVUZlMinlqLRyVVplVVJlMwmlnGyu/1mlVDqb66tylKOyKq0yKqsclVWOyqisyrqOyvUm92omk1Jej3VoLA6+k1bZgz3MquzB112VUe7Bdo+XHG1+DjTXjvd1lTo0P9LptPJ4PIO+7s0336ymTJmiUqnUB7ZXDvfzkTBQm0RlwlAbiUQoLCzkr3/9K08//TTf+c53qKioIBAIaMI68SoUFRXR2trKnXfeyeTJk5k3bx7Dhw9/TwaZOoLbXUTCUGY5DrN/ZkgiGAz2Y5uWfpnVq+FQ+Ec8F/J6/ukyP1Qof5u/813ZkjUlYhK3KcNrYRIDmv8eiA3bpIgXrifB4kiITRh/Ba8l5HviUTJJAc025bWdO3fyyiuvcMkllxAMBrWnxeQgMUnxzLkBh0gRpY8DnZTdg8SF0m9pR0TAyPI8xRMj/RfW2kwmwwsvvMD48eOZNGlSP7LH/GdiXkPwRGaKtPl+/vyS+WCOv/lb+tXb20tZWZmu4v7yyy+zePHifhlv5v0PRg43/5Q6VA5B+t7X16c5nPr6+lBKEQqF+pGjytz0+/26sryMtbAPyzoRD6NUjTefj3C3CN+TzC/zNaUUgUCAZDKpOZiqqqr0PJH7kbWdTqf7EegJ/kpCnvJMlFL09PRQVVWl5570XalDtdSELdcsDZJPvXCk9W3OC7kHWRMyH2UdmEzTsuZkzmSzWYqKit6ztgF2797NqFGjCIfDhEIhuru7dcjcbE/WrVSBFwZnyfQUDzOgy6NIOLuoqEizS0vYOH8f6O7upry8/NBYKEe3Y9s+UKAyGSy/j77eXkrKynIDZB1kGvd48Xi9qGwWy+sl5WbxeLx4cMlkkqh0lkBRAX09YUpKS8H24HJoz1KOi8djkY5F8RcWoiyFi0VvXx9lJSU4WQe/13fQDZPzA6WVQzKVorigABubAwdaGFI7lHQmCTb4PD4sLNy0g5tVeLCwvB5cFLbPh2s5ZNxDeD4nq7DdHL4RywJcXMfB7/OTyeSgAJbHg4t4hBQWNuDm2u63So5P8GYw+geOPwbKvG4+FOTjxkD9kabWA1p5ySY4efJkxo0bx9tvv00ikei38fn9frLZLL29vZpb6KyzzmL06NFaWZnKT5SmbPLHIiaOSapBezwe9u/fTyqV0uUF0uk0JSUldHd3a/p4CddJVttAfCmDkXxXswCpzdRkM3tE8C3yXRHZpERZJhIJvSmK0SbPQkKXohzyK4vLJicEZEqpfmRwcKjitalogsEgp59+uq4fJaFSWYQCChZFALnwmGDAhG3XxIbJhi3jLO0OZAg5zqFK45ALfYniNBWoZJhNmTKF+vp6fU0xEmVcTY6sZDKJUjn+pnyCRvmejK/0RZ6bKDi5jvyWIpqJRIJQKERnZyder5ddu3Zx+umn6zGT33L/H1TM5yn9FmbeaDRKQUEBu3fvprm5Ga/XSyaToaOjQ4cBzbId0WiUcDisjQkJ365du1ZXLG9padHXMY1hMaQF+yUhY6/Xyx/+8Ac6Ojp0nSkxurq6ujRDtzx7s/imEJiWlpbquZBMJjXlg2VZVFVV6WcgxsGePXv0+JqHGSliaj67wYiZ/RcMBrUhlM1m6evr63eIEUNDPi9rIRAIaENo/fr1ut4X5DIOR40apck+9+/fT2VlpabYSCaTpNNpvF6vLjQqIVvLsvQeolSODVuoHdauXav3NyF9ffjhh3WIWsLxsv+JASZjZVkWWB6CBUVkHUW4N0I8nsDy+1BAcVkZe5r30RuLkVHgCwaxfV4i0RhtnV24gMfjJZaIEU8k8fuCuJbNpnc2UVJWDraHF19exqYtTXh8fiLRKPbB5+IvLCbeF8PCQ1+kj7LiUnAUzbuaURkXsImGo/zptT/jt3yECkpIp9IoF4bUDuVAazs+j59sOodZdR2FoyyyKDoiEfB5cYFYPEY6ncVyLTx48OEl6PXh9/pzBpTjADaW5UEpwAHlWljKxlYWHmw82Niuhe1aWK4FyjZ+3s+q/kTej3wkVetNb0wwGNQnX8GMfPGLX8SyLEpLS3Ech0QioU92Akg94YQTGDp0KNXV1QAa5yL1b0zFeTgsw0BigpflZGZiaOrr61m5ciVNTU185Stfwe/3k0qlWL58OZ/73OcGLBkixphpeLxfMb0/psfJPJmLoSGnWrkfyHlERDmZnhH3IIW/iGzy+YpRDDtTsUtmn3jETI+FeGN8Ph8NDQ2aEwreS+kPaA+UybArCk6+I/dlirwmp1pRWuLt8Xj6F/4UA9x1XT1nEokE5eXlpNNpqqqqtLdP2hqoBAagyxSYngsp4ZBfJkWUhoydeCfMZ+fxePqdkmzbpry8HMdxqK2tZejQodpYMMdxoL4dq8j4SW09KUEja/Ddd9/lueee4/rrr2fp0qW0tbUxZMgQ9u3bh8/n4+WXX+YHP/gBM2bM0AeFP//5z0ybNk1XeX/nnXdob29nwoQJuh6UGFryLDOZDGVlZezfv5/du3drBRuPx3n22WcZMWIEZWVluhQOoHmzZH3Iml2xYgVjx45l3LhxBINBFi9ezO9+9zvNYwWwa9cuVqxYoesK+v1+ioqK6OrqoqSkhKKiIpqbmzlw4ABz587li1/8ovZ4mPPvWESMP5k3kUiEzZs361pofX19FBYWkkqltAGzatUqTj31VJYsWUIymSQcDrN06VJOOOEEvF4vsViMYDDI9u3bWbduncbyiRepp6eHxYsX873vfY9Vq1bR29vLbbfdpg1LMWqlbIbszclkklgsxooVKzjrrLM0AeiGDRsYO3YsBQUFVFRU6JphTU1NdHR0oFSuSK4cgnKZwmVMmzaNG264gYceeoh0Nmekevw+nnp2qa5477ou6WTucDJ6xEguuOjzWEAilqS2qpI1a9ZQWlrKE08+zZTGE8m6Dj3hPqJbtzJp0kSKi0tQCmzLg3JcVr6xmngyVzD2wIEDPPn4E3zzG9+gs72d2bNn09XVxe+feopTTz01dyjDZu1f3+TBBx9k+vTpOe9FYQAFeDw+WlpaCJWW09HdxdmfOYvJkyfjDwbwerw5H5OrDoF/XMCCbNbF5zl40LZssG1sMbAdF9vryYGMFICdAzOZquuTZLWPTD4SYyhfzPBZb28vFRUVwKFTkHgIzLCX67pUV1frRWOWAxDFNFD669G8M6aStyyLSCTCm2++yXPPPceUKVPo6+vD7/cTDAb553/+Z2zbJhKJUFlZyZ49e6itrdV9lDDS8aRpN0Mh4gUxrwc54yYQCFBQUKCNARHxiIinRTxBImb4SAwdk40aDlWQFgJAoF874hURZS/FPk32Xjn1C+mh6cWR8TKNItNwMg0aubYYeOYzBPrVJpJxMOupSTiuoKBAb+Ti9ZJxlc+bYc780gQy/ua1xRAUI9GsjWaGO6UQZ75XS8ZGCkP29PRogLt4sYT3CY5vOQ6ZA5INKOEtKQgajUY599xztVdKinJeeeWV+rWKigqy2SyjRo3iH/7hH7jxxhuJRCKsWLGC+++/H9u2ufjii7nzzjuprKzsd99FRUW0t7dz4MABHd6ROTNixAhs2+bAgQNs3ryZk08+meLiYj0OUk9MDLiFCxeyceNGAN555x3OOOMMfY/hcJhsNsuwYcP48pe/zLp166ivr+fxxx+nsbGR2tpavva1r3HrrbdywQUX8PLLL3PmmWfq5ybP+1gMITMsLHtVMBgkFAoxbNgwuru7taG3cuVKKisrmTBhAqNGjWLBggXa+2KGuV988UUgN3fnzZvHo48+Sl1dHf/2b//GO++8w7333ktfXx/BYJCFCxeSzWb5zGc+wwMPPKDDl1LMVbJUlVKUlZXR29tLUVERCxYs4Nvf/jYzZ86koqKCt99+m8WLFzN+/Hj++te/cvLJJwO5PSYUCmlv9aRJk/D5fNx222187cqrCARyxX3/5We34/F68fg84LGxbItoNErD+HEodZBlPZPj8lK2heO4+D02tVWVWMBbb61n9OjRVNXU0hvuo6S0hE2bNnHTzTfhuOAqh0QkR7ORTCQ486yz+Ju/+TLf/e53Wbd2Pd/6xreoqanhV7/6FSfNmMWmd7bw/X/4J9pb2xlSX0c0GmPUqDEUh0r58le/QiKW5LnnnmHSlMlMaWyko7uHFSv/RGtvF5X1Q8h4wO85uMazCieTxePx4bWtnBFjH9qbXBTK4qDxk5sXSlkoyYGw8n6LUfWJMfSRyUdiDJkKPZlMapZdOV3E43HC4TB1dXX9KmKbRfTC4bB21Zr4FpF8b9BgvUMS/hDDKhgMMnPmTF577TVmz57Ntm3bSCQSTJ8+nXXr1rFo0SKeeuoprr32Wurr64/Y9mCMscN9ZyBFbxpFgHa1mx4es+BtfjhFFIypRCT2byp2aU9CN6bRKRtoflhOsDNi0BQUFOhK2mJEmQZuPj4JDtUJEsyIXEv6avZbshNN3JY5RmYmmMngLJ4huY4YIGa7ZrabnORNwlDxxJki4VW5dn6BX9MQkvE1jRkxdGzb1oVQpRyJ8B2ZBTrN8TgeIjgY8bx2dnby1FNP0drayltvvUVVVRUTJkxg1qxZeDweotGoLk7c1tZGWVmZ9gjW1dVx9dVXs3v3brZu3UooFGLZsmWsXr2auXPn8sorr7Bq1SrmzZvHkiVLdLht3bp1vP7660ycOJFbbrmFyspKbNtmxIgRdHR00NrayksvvURjYyOFhYXakBSD33VdfvrTn3LbbbcxZ84cbNvm3nvv5frrr9fPs7S0VM/DnTt3ct999/HpT3+aP/3pT4wePZo9e/YwZMgQmpqaePPNNzXDuPm8ZKzkUHYkMfcg+b48f6/Xy/DhwxkxYoQ2jB988EEuuOACysrKiEaj1NXVaQPYcRxeeeUVrrzySgDWrFmDz+dj6dKlNDQ0cP755/PHP/6RmTNnkkwmtaezoaGBOXPmsHbtWq6++moqKip0SEsMM0Bnjno8HlatWsWWLVtobm7m97//PeFwmMLCQl577TXOPfdcYrEYw4YNY9y4cWSzWerq6qirq9NezxdffJGGhgZGjBhONJpgyJAqksk0yrZwlUs2m1vjXtuiqrSU2tra3IHNcdi0aRNe24ebTpFSuUNJPB6nvb2dsrIytjVt55e//CUnzJjO3r17uf++++ns7KSmsoqOjg6GDxvGF77wBbJZh/aOjly/0hlSySTr168nnUnym/vuZdu2rWzfvp3tO7Zx4w9vzo15PEYikeDJJ5/moos+z65de5g4cTLt7Z10h7uJRiN0drWTTCco8AdIJhP4bR+WyhlGltfqZ9h4vTkskOuqnEEkBzoOclepg44hBdYhO0k7iI4zhOcTOYJ8JMZQPnhXQjKmghKenKKiIq14ROG5rtsPwCzKSeLgYjBJaOpYDBAzhJHNZonH45SXl1NdXU1BQQF1dXU0NTXx7rvvMmHCBKqrq0kmk1RWVpJKpd4TljNDSscCcM2XIxlzphIVj48obpMx2VSW4jGSEJQZEvN4PP3AxgIYzz/9WpallbyEFcWLI4aFhLkkJNHT06NLecg9Sf/MNPtYLKaNARlT07CTa5jPzMQJyThLmMocdxOHJB4auX857QuVgIDG80HRco3DGSCml8c0imTczDAsHKq2LQamjLUY/fmcTCbYOP/ZfhAxQ4wyD2KxGFVVVSxZsoTXX38dv9/PtGnTePvtt1m7di1Dhw7FcRyam5tpb2+nra2Nf//3f+9X0LaxsZHbb7+deDxOQ0MDs2bN4uSTT+aOO+7g6quv5otf/CKZTEYXAJZ1PXfuXM4991weeOABPB4PtbW1fPrTn8br9WpqjXQ6TSqVwrZtPWe7u7uJRCLaYOzq6mLv3r3MmTNHewh9Ph+RSISSkhJs26a0tJSSkhJOOeUU2tvbKS8vp7S0lMcff5wZM2YQj8d59dVXNeWEPH8Jfw9mbZuYM5M2w3EOAYuDwSA9PT1s3LiRtWvX0tHRQVlZGV6vl2g0qnE4a9asYePGjQwbNox9+/ZpNvULL7yQ1157jTvvvJMzzzyTyZMn6zZDoRCnn3465eXlnHLKKbo/AtAXDJqEjqWI6qmnnsrs2bNZuXIln//85ykvL9chvcWLFxONRikpKdHhNaHyUErR3d3N6tWr+fSnP00mncHntXFd2c8VynUo9PuIRqN4XIft77zDri1byKTS+Oxc6aAJk6dgZ7MECorBtsikEjROnsT4iZPY2tTENddcwx133MGD9/6WSy65hDv/7Zf85je/YfLEibS2tqKcLGknSyDo49VXX6GjvY0pEycQKi/jM2ctYPGXLuWZZ35PpDtMRVUlYJNJJYlGI4waM5JxE8by2p9ep8AfwM1k2da0hb5YhOlTG2nbv4+ywkJsN0Ohz4ttedAWkJWLliWzGXy2B58HUA4WCo8FWAonm8Vr2Vi2F5yDJUssGwfDEWTlDCGbT5xDH5V86MaQbByy+cupSDIWduzYoXlaOjs7qa6u1gZTKpXSCldKHIhSk6wMc1MyFTQMDhlvnrADgQCBQID29nZ27NjB448/zoEDB/jc5z5Hb28v48aN46677qKtrU2f/k0PhRnWg/cXxhjI25WvlE0MkShaAXTK/ZiGguBBxIg0DSb5LTgYMTzzAclmOE2uaypkMbLMsKYAMsULA/3DTaaXSJTYQNlY8nq+EWSOg3inBsLTiCdHDCAzi8vn8+lMIvN+zHE3DRgT0G1mwpkGvokJMsXMQhMlbobTUqmUxsh5vV6dcWlZFmUHs25MfNzxEGlHxiAYDOpnBdDa2srOnTvZvXs3v/rVr7AsizfffJPnn3+eG2+88T3ZdQKkfvvttykvL6empoaXX36ZxsZGEokEHR0dPPfcc+zYsYP58+cze/ZsbXwKK7d4x3p7exk+fDg9PT1UVFRQXFzMkCFDKCws1AaOUjk27w0bNtDQ0EBxcTFKKWpqarjzzju55ppreOyxx7jyyivJZDKEQiFtuEciEWprazXv1L333suFF17IBRdcwObNm7EsixEjRuD3+8lkMsRiMcrKyrRxaoZkDyfm/DA9obLXyHPfvXs3SikNgO7o6ODEE0/U4b9gMMisWbNYt24dsViMeDyOz+ejs7OTUCiE3+9n69atfP3rX9chWCE/lXCw4B0lLGaGcdPpNKWlpZr/KplMUlBQoMOmmUyGkpISbZQLKaqES0tLS/XB4rHHHmPcuHG0tLRw//33c8kllxAJhykqKiARjxMKFYNyKC4s4O++9CXKSkJYhUWQyYDloXvfPopCJQQUpHo6iSYT9PRGGD1yJKUlxfg9Xpa/8gduuuEHrH1jNX/7pUt547XlLDhlLulUltKxDXgshb8wSNDvY9FnzyHe2k60q4uqqkr8hSFGDK/DyaapqCon1tFBUUUFPhuKfD7cTJoRw+p58r8e56xPLeCEadNY+tTjLFu+jFt+dAsltk22p5eEoyiprIasA1kXPDb4PLjKweOxcoZQKgPKxWNB0GNh4eBVziF8ERaWUlgWKGzNMHQwyvaJfITyoRtDouxMZWGy6DY0NOgsJ3HbSpaDqTDMEIu4xuVvOeEM9rRmSj6oV0IFV155pVbsjuPw05/+lP/8z//kO9/5Du3t7XozFheupGiL10HeG+wYHS41XgwdEy+Uj0mR9/OxOCIDhWVMRW72Y6DXnYMMzHDIeDRB4vJMRfmb2ArT+JA5IONiZupIO3J/5r3kp+3ntyMbt2kAmfNAjD/TqDQ9eDLP5PRvhtVMMT1gR0r5lzYO56U8nBKVLCKZ0zLH5XlLyDPfGP4gItcTY9RMJ4/FYuzfv59p06bR2NjI+vXrue+++7juuuuwbZsNGzaQTqeZOXOmxqEAtLW18fvf/5558+YxadIk+vr6GDFiBLFYjPr6eubOncuECRMYOXIkAL29vVRWVmJZFtu2bePuu++ms7OThoYGJk2axN13382iRYuor68nmUzmQiI1NXredHR00NzczNixY3UCxosvvsiCBQsoLi5mwYIFPPzwwyxatEiHRR3HYfTo0Vx11VXE43Hmz5/Pv/7rv3L22WfrFPOCggI2b97Mnj17GDlypDZI5Rnmr5OBJP99n8+n56Pscxs2bCASiTBv3jxuu+02TjvtNN566y1uuukmrr/+eiorK0mn07qYb0NDA9u2baOgoIDa2loefvhhGhoacF1XH+A8Hg/XXXedZooPBoN4PB4N0FZK6dIwwWBQe/QCgQAbNmygra1Nh7yffPJJjdHbt28fL774IitXrmTSpEl84Qtf0Pdl2za//e1vufzyy3n99dcBWPS5Rfzm178mEAhw6eVfwu8tIBnuoWnjRrZvaaLQ6ydUWERvdw9dHZ0MGzYC2+MjWFhAR3cHQ0eNYNK0RkpH1OMtKaF5VzNb39nInJNmYKVSvPT7p/inm29m1R+WUeLx0JHqI5VO4fX76O5ox+c43H/3r+jYvY99NbVs37yJPa37KfTa/O6+3+JE4nS1dzBv9jxOO38RVipFKBAgYFtMahiF37VId3Qyu3Eq+7c3UeHxUuP3Uev3YSeSEO6DVIas4+AtKISyEqxMhkBBAJVOYWVdCIehwM+winL2b91CQSBIkb+QQCiUA1oXFWA7aXy2nww5D5HrOgRtT791buo/cw/NPzDnH5Zknpr7rLn+B4JPmHu8fNfMloZDUR7pR36b5utm/6SN44V5PF7ykb6r2qYAACAASURBVAKozYHLP3nnP8B8D4kpA3lf3q9iMLl0pJ3XX39dl3mIRqOsW7eOiy++mLVr11JfX8+mTZtobW1lyZIlRKPR9yjzY72+iVPp6+ujqKhIZ7XJj6T1CzYHDnF6wCHPjYCfZUwFfGsapebYDRSKkwUnnxEDSYCqYrCKN0m+I8aIVLlPp9M67JjNZvtlCSaTSa3cTU4Z8dY4Tq7kiAkGl/pl8jlx74tiMg0mMbhNMLsAuE0uH1Gekr4s2JNsNksqldJ8O+b3ZZ58GCIet/yNKN/rKJ/9oGKuOzFifT4f3d3drFmzhksuuYSXX36ZOXPm8Mwzz+jMz1QqxZQpU3j00UeprKxk9OjRZDIZdu/ezV133cWll17KxIkTCYfDOkQklBWxWIzdu3droLSp7KdMmcKiRYt45plnNNj9qquu4u///u+56aabKCws1Aco2VQfe+wxLrzwQl2W5aWXXqKgoIAZM2YQDAYZN24cjz/+OPv27aOhoYFYLKY/F41G8Xg8LF++nM9+9rP85je/Yf/+/bqvQv9RXV2tjf18o/Ro4yv9lHXj9XpJp9NEIhFaWlrwer3MmDFDFzp2XZcxY8Zw44038s1vfpMrrriC+fPnA9DS0sL27dvZsmULjY2NVFdXM3nyZO6++27+8R//kbq6Ov7jP/6DL37xi3i9Xp26L+OrlNIhSRNrGAgEdIbclClTSCQSjBs3jieffJKpU6dSUFBAR0cH48aNY+zYsZx44omEQiG9vnfv3s2qVatYuHCh9ga7bo5f57LLLuPFl57n2m9czS9+eQdBr5fa8nL8DWN47vGnWHDafEZWVvHum+s4ZfpMQqWl7Gnex5Rx40i4KTaue5NhoxrYsHkLr7y6grmzZnLGmWey5o/LOX3uPMg6rPrDq3z+oovY+vY6SioriXd1UVFZhTfrcuXXv86y+x6mwh/EDvqpKivh+ReW0jhmNIvO/Azdbe14lYfIls14vR5ULEa8q4vygiIeuOcervrbr7F50wbSnT08evd/sGf7dppq6iguKCabcVAeP1nbxltYQP3Y0RRVV0I2S6Kri8zeFuK9YWJk8cQTHNixk2AwSKE3gMoqqmpqKKkbAsEAlteLxwIbG8v25DxDeTjY/HUvBq3MR9NYETHhKOa+LvrB9KCLLlRKaV1iznnzc7Lfyt6bf5g29y3zkCi6QkLGHxf5SEyzfMUhg2Yq5XygcP4DNa3JfCVwuNcHo7BMLh0xNmKxGLW1tfrkevrpp1NZWYnH46Gnp4clS5bw8ssv65CSVFwXzhpR1oMRqd0loQnBM5jp70rleDuEt0V4QSQLz/ScyclTKaXrg5k/A42J+X1TJP1c7klOj6YHThaUnDQFdyChTfEW5C8ACROYz0zakc+LC958HdCGk4RLTe+JfE6UrzxX+d3b26uvL6SeZjZZKpXSITcx3CT9Wha/pGLLNUXyjZUPYjCZm1r+ejmeYm6U5nP1eDx6fnm9XpqbmykoKGDu3LmUlpYydOhQlMpRXtx7773aOB03bpzO9pLU7Y0bN7Jjxw42bdrEhg0b2L9/P0A/D4WEcIqKigiHwxoPVFRURDKZ5Nvf/jahUIhNmzZpnhx5vt/61rcYM2YMO3fu5LHHHsPr9XLWWWdpTMtrr73GZZddxuTJk/WaraysZMmSJXz1q1/FcRx+8pOfcPHFF3PBBRcwefJkvvSlL3Httddy+eWXM2PGDG2Em4cRUSxHknzj1cROSniprq6OoqIi0um0BrBLEskPf/hDOjs7NfdPcXExjY2NuuZeMplk1apV3HjjjTzwwAOsWLGCSZMmMXToUABt/EhChYjMTRl/oSzYu3cvtm0zdepUlFKccsopDBs2jOHDh2vPWG1tLZWVlf1IGFOpFPPnz6eqqkofLFKpFPbBOTVz+gy+cNGF7G1qAr8Pn4Iij4c3V66kprgETyrNgb3N/GXFH3nxmaUse/EFdjRtpcDvp6w0hNcCrwXf/uY1lJWEWL9yFbGeMKecNJNXH/4d82fOpGPvHnpaWhkxZAiFhQW4fRGsVIqm1//M6leW8+7atVQE/Lz20ot8ZckS9mxuYu/mJnzxNHVFIbJdvezbuo368gp2b97C7MapnH36Arqa9+FPZ7nkvM+x8611uN09+KIxRpVXUF1UQlVhEWX+AHY6izeVBddC9fSSau/CDscJuRaEo5TaXkqwCSQzFGXBG0vQ19JG6kAHxBPgKuxMFo9y8CjAcfvt26ZeEcPG7/drCIkYICaBpoRAzcxNy7L0IU8OzQL3MEkQBT9mHoZNQ0cO2rImZH6ZUAkTjmHOv4+jfCSeoYGUcL7rT16Tz5ufGew13o+YJGfSRjgcpqenh0QiwSuvvML06dPZvHkzmUyG+vp6Zs+ezZ49ezTpoihNMURgcBulfM70bkHuhJ5MJgmFQhqbIIaIhFji8bjmElFK9SsAKuMqIaV8TJNcayB3pinipRBvSH54ykz3NUNkgUCAAwcOUFBQoJWZ1+ulpKREG4z5TMNmGyZXj7hV5R6l72Io9vT0aG+PtGvim0x8T2FhocalSFhNrhOPx/XCNrPphHxT6AVMb9XxME6OpY389XA8wmRwiFNKnkUymaS4uJjZs2ezd+9eTTw6d+5cvF4vLS0t2iAdN24cw4cPBw5hqyorK9m0aZM2OsaPH88ZZ5xBa2srkUiEqVOn9qtDJyDcsrIyHnroIVpaWti/f7/OsvJ6vQwdOpSOjg6t5OXZCJZs9erVLF++nG9/+9ucdtpp2qBdv349Xq+XESNG0N7eTjAYpKCgQGdH+f1+ysvLWbFihQYlNzY2EolEgNzhRLiX5Lpm7brBeIdEKZhzy+PxaNyNzKdsNqtr6VVVVZHJZBg1ahQ+n0+v+3PPPZfKykq++93v8uCDDzJmzBhOO+00AKZMmUJJSQknn3yy9jDJQc3v9+t1mJ/YYWLbRowYoYHt69atY9asWdqbJ0kswu+klNKHHdu2GTZsGJDz+nZ3d+fGLpmgIBCkblg99fVDSEV6cXp68dseVq9dz7Vf/zrPP/00w4YOZ/L4cZw67xQKS4pxvD5imQSZdJKUcgjW1/OZs85iX3ML2WSKCaMaKJjcyH/ddTc+y6V2zBhGjR3NihUrqCopId7Vk+MlKiigbddeQn4/c6dOJ9UbIahsxgwbRsNF9bzwyBNc8+W/o6v1AFlcVCZJz4EDzDppJuWVVUwaN56Nb61n5gnTaN/XwhVLlrB2zRo8jkvz3t24tg/H9oI/SKComEBhEaAIt7YR3t9KYThOVVkpRbaHVCRCeVERvT09WPjwuS5uPEmsswvl8xAsKQFcLDvHN2S5SiOozRCZzBXxxKdSKXw+n86Slc/IcxU9ICKGtWQUindIDCc5VMuhXLKB5Zr5HihTH5iJJ4L7NQ2qfC/Sx0n+W3mGBvIYHU8ZTHuiYM2SBOXl5dh2rjhpRUUF06dP1wDTP//5zyxfvpyRI0dqpQz9jZpjEWlDFImkLAto0wxPdXR0UFVVRTgc1qe0aDSqT5imgSRu8Hxr3HR75seATc+KvG56gExXurxnhq7EQ2fbNhUVFfrUYYYhzYUk452PlxLlE4lE+m284gGS78Gh7ENZyPIsxcCVk44ogqKiIvr6+nAcR5/Gg8GgBpi7rks4HNYswSb4WsJyskmY4SzT4D+SgXm0uZAv+QeFoxmw70dk/KR987kXFBQwfPhwqqqqqKys5KWXXuLdd98lmUwCOQ/bV7/6VW0EK6U4+eSTcRyHkpISmpub2bJlC//5n/+pswyXLl1KIpGgrq6Oc845R3uQOjs7Wbx4MZ/61KfYvHkznZ2d2LatyQK3bt3KWWedRTqdpqKiglQqRXd3Nxs2bMDr9fJ3f/d33H777axcuVInZuzZs4d/+Zd/IZPJUFNTo++5oKCA5uZm9u7dS319PW+88QYjR45k7ty57Nq1iwceeIDOzk7OO+88Fi5cCKAzpoD38HkdTfKflXCXyZgLfqiqqoqqqio91yKRCNXV1TpBoa6ujq1bt7Jr1y4955ctW8aWLVv4/Oc/z4gRIwA0+3RJSYn2eJtQAPNgY+ITXTfH/faXv/yF0tJSTjjhBJ3huH//fj0P4/E4SinNil1dXa3XiOM4DBs2LLd/KQtlW2SSGQIBP+l0lkBxETveXcOe3buZfd7nmDymgabNTaxctYpgKETtyOF0RvrY27aPcRNHc8bZZxGsrgXHoryskp3vbifaG+bnN97MOZ86jVQ0wuZ161jx6h9oGD2KTDJFYXU1py9axOkzZ7PjrY20VVbT19PLspUruPCKLxGzMzRMmEj3jmZ+8a93cN5Zn2Xs5Il0Nu+it7uHqvHjObClCdf2MG7CeEJlpWzd+DbPr3oN23IZMWo4pUNrKAhVEM+6RJJpMriQTkMsQTocxee4eFGoTJpQaTFlpSVUDatDuVm8abCzHrJKEQtHyAT9BIfUYQV9YNs5LJHtIZ1K4Q8G9B4thkQmk9EeOdd19aFNIg1wCHcq/5Y5IdnCmUyG3t5e/fwkq1ZEDq5CkWJZh3C8PT09hMNhnQVcU1Oj9+pIJEIkEtEYzMrKSh3xkH3mcFGK/075bzGGjiWUkK9gBvre4TxLg5H803UsFmPUqFGaxv+kk07SCtG2bebNm8err77K9ddfr92TcIiYMB/7dDTJx2uYoFnxmAjAVFzoMqEcx6G4uJh4PK5Pf6KsxdgxjZn8sRkIi5X/PCQF2Ov19iM6lLZFcQoOQ9hsy8vL9WKStHWznya3kekRM0/BpgFgumml/IOkV8smLMrJdN0XFxfrsi5yf4FAQJ+abNsmkUhg27Z+npZl9fMW7t+/n/r6eh0ek/lgxtvzPW3vR4703Q8jRGa2LWMt9y9jWlJSwsKFC3VY7Oyzz2bChAmMHj1ap7gLD46440VBKpVLirjsssuYP39+P0wXoAlNBSd33nnn6Wc4YsQIxowZA+Q8Hp2dnQwbNowTTjhBhyp7eno0v43MnVtvvZW2tjZqamqwbVtjw8RQlrkMufT78vJyysrKNCYnlUoxYcIEzj77bPbv36/7KGEkmbfC8nw0ioN8wKrUPBTFIMa6hP4uvfRSPXbZbJZQKNQvLFxcXMz06dMpKyujoqKCAwcOMHPmTM466yxSqZSuzSZeKFk7YqyafZb5atYbdByH9evXM3fuXD23pdbZuHHjmDp1KnCI0DQajeLz+d4DLh82bBguimBhkEQ6Q9AfJJ3IeZcI5K7z5S9/mb1bmygOBKisqebWX90NmTSRdIpIOsX4aJgJk8bgK5JMs1yIZ8qUqex8dydX/92V7GtqYuLEyUwcMZI3N6xn7LSpuJLq3tsHRcWE+yIMGTKURCLB3/7t37LtwD4aT5kFXg+nnHMOQ0rKKfLlvF91Q4cy3WdBIk7tiJHUDrPB46Vr21bmzp/HyFF1pNJx6ocNI6UUB+IRho4cTam/ANv2QqgUUkncTBbbyXnOeiO94CmksrYGigopLC4i3RPL1TbzenGyaVKpDKDA9qGZqLMu/oOeRIEsyJxsaWkhEon0C3cVFxdTU1PD8OHDNQu/rOvu7m7effddYrEYsViM1tZWNmzYQDwex+PxUF9fr8Pfksm6d+9euru7CYfD+P1+iouLqaqqIhAI0NnZSTwe13t6OBxm3LgceebOnTtpaWnRurCsrIzhw4dTV1d3TJneH7X8txhDpgx0oh6MUSPvmcj69yMmKzLkFOn48eP7eVSEB0a8Ip/5zGf05ppMJjUg0bSq5T6O1jeTQFB++vr6SCaTlJeX4/V69cYruB7ZeLq6ujSuQwwD27a1UpJU4HyFbYJx8/9tviYGjxho4j6V8g0meE5Yw8WokL6YGB4h6ZMQgxgXsjkLyabgDUKhEEopzcciisXc0CVUIrge13UJhUI6HCLYDPHkhMNhysvLdV/lOYoBtmnTJtLpNBMnTsR1czXW3nzzTWpqanAch66uLoqLi3V2zkCG/fH23HzYMpABLM/dtm3NeyTeAOGoEcNWykj4/X6txGUuBQIBFixYAOTS9GtrawF0QVEJtYghnUwmSSQSlJSU6HlQWlqqQfgmW/OQIUP0vHddl76+PjweD0OGDAFyBxsB+QYCATKZjM6mCgQCjBgxgtraWh0WMr1dSinq6+v1nDTB/zJmg+F6yg/5m/gPCfXCofT2hQsX9itYLOEMOQiJR2DcuHG61I2sbzF2EomEDrOZXmdTzAOVZfWvczdr1ixteAG6SkAikeDMM8/UtCaiIOPxOK7r9kucqK2txXEh44DH7yOZTlFYWASpFMRi+AJ+mvftY+y4ccTCETyBNKnebgKTJhLyeymO9jGstBgycfD5IAP4i4i3Rzh13ins2byNSDjMtClT6T3Qgse1WXDqfDoTMTIef46/p6iI5IE2auuH0lg/mgP797H3QCsjG8bQ1t3BkAkTiTdvpay6kkw0he33kVZZig+WiymuHQJJF4IFlA6toad9H6GhNbR3tNLtJOmJxSiorKZw1FDwFeVuNuWgYglUVuH3B7C9Plyvl1gmiQp4we8l67NJ42L5PFiWDXjI2rkMMttSKBTKBUe5eF2wPLlEgq6uLvbt20c6ndZZn1JAOJFIEI/H9RwWgyiTydDd3c2+ffs4cOAAtm1rSACgPeO9vb2kUimqq6sJBoOUlZVpg8u2c4Sy4XCY7u5uTfdgWZZOMtq1axexWEzPT/GcJhIJent7cRxH83rlr42Pi/y3GUPHC+9wpDYGcw3ZKEzsi2zyiURCe1/EIyEcHQIslg1DYq3iLRhsyCyfRE+Ug2wyQlooYGKv10tHRweFhYXU1NT0w07ISaCvr4/KykrNXGym84rxKAaYSQxognTlNCoLQQp0lpeXa54UGT9RLtFolHQ6rWsBlZWVUVxcTDQa1ZkyUuFcNm7JSvN6vf0Kq0qqtIxtUVGRVlJdXV2alE42BnHRwiGwnnmalxptpaWlWJbFzp07dTqyiRV76623NHCwtbWV8ePHs3nzZsaPH6/7X1dXpzFMA2HhjpcMhBESOV4biRneFOUp15L5LJgB8aiJ8WnWvJO5l06n9eEiGo3iuq5mQ66rq9Muesn8EsBnPB7XDPMyX8Q7KkZDJpPRGWimQjZxYYIJM0kAzXp9ZkZgTU1NvzCvbNQyx/x+P6FQqB8QNP85DEZMtmoZP9OIATRgHHKGuSiTcDhMdXV1vxIaUjrD5/NRU1OjDyXRaJRQKERVVZUOC5sM9bJO80P65jyzbVuHnlOpFOFwWNMYmDi8trY2amtrcV1Xe4kEvyjh44DHgwNkQYfhbNsGr5chQ4bQun0nra0HcJJp/AVBAkVFxPfsZn97O67Xi9dr47WyFBWVUFxRRbAyQNXQWrLxFHXDR0BfjH3r1+FJp/AdfOYq4CMajYCbu3JHxwHS6RQxJ4MvGKB2+BC27N7F1FPnQCZDwnFQfj9DxtWzedMmSobVEQtHKS4vw0kl8fgLaWvew5CRdTRvepOgDQUlxfgKgxT7fKQchZN1cN0kPm8Qgh6yKLIqi9d1iMbTBEuKiKoUcScDxYWkXYdkNkOB5cdJZ7A9FpaCbDqD13HA48H2WlgeL0q5WOS8qFLo2O/34/f7KSkp0V5vOXiKR8fv9zN69Ghc19X1/oQ2RnSCgK+lTE1LSwuFhYWMGjVKrzfZny3L0vOnpqaGSCRCb2+vnhcyVwSyIfOrtraW3bt309fXpz2esuY/bmGyjwzBlB+CyQ/XHOnfR2v3SO0MVqRvjuMQiUT0Zi+svJLVJAqgtLRUW+XiORJ35UDcC4cTcZOLN0fSYC0rh/ifNGkShYWFbNu2Da/XyyOPPEJNTQ319fUaI2RZFr29vbz++usEg0GNO7jtttuora3VBGsLFiygo6NDZ2ABGksghpAoE1FuMi6dnZ2sWLFCA06vu+467rnnHu2RgZyXpri4mH379jFhwgSWLFlCJpPRDNR9fX0UFxdz3XXX0dHRQSAQ0IampLiLEv3Tn/6klbEUU7Usi3fffZcTTzxR43wKCwspLS3lrrvuAtAn1Jtuuonq6mouuugi1qxZQ0dHB2+88YZe2I2NjTrebXrexC28cuVK4vE4Dz/8MCeccAL/9E//xI4d/5+9N4+yo7ru/T+nqu58b9+eu9VqtbpbE0goIMQgZGIL5OEFjI0T4zgYB/9sr2T5Zzt5yVt23luJk/ULiV/CyrMfz8S8OI6HOE7i4MTYEAwxwiZmkGUswEIg1JpaPc93nqvq90fdfbr60i0JjIkIvVmiu++t4VTVqXO+Z+/v/u7jDA8Pa86R9Bu/V+2VEkNcrv/4z/NKmT+bzJ9VJ2ngjYVu/SEbGdwETMgELceLRqMa2Et2i4ABWLoAELDvui5tbW063CPkeBl0pU+KGKXwbQRcCGCQfiVV1/0SE+KFkeP7C6UCWoFbyNO1Wo1wOLykNMdL4TwI2PRn40jGZblc1scV0CX3tFwuay+YZD9KiE1W4NIeud9yrXJvpVaejC3LLRAbPcTy7luWRVtHOw5eKYmaY1NzbGzXoaura8mY6QfR+ndcKrUKBg6G8qgwVKpQKGEqk57utSjXIGwFaEs2Mzx0jPHhYWKmRaJYpblQpTQ8RXU6hVWxPYBjutAUgkQA1iRZu30LbiKMGwoQioQxTJNgLAIhA4IGTdEIEcugWikTi0XJpTPEIlEMFNgusbZW0tUyJ0aGiXe0U6p5BYMzqXnMYACCAbrW9kClRLKt1RvnXZfifJZABVqjTZhGBMs1wVGAwjbAVQ6lagnXUF6h11CACkC1ihsIYAQs3JpNEIOwrQjXHIKOi+E6KKeK49TqKtTes5qdndWEZ5FeMU2Tnp4eBgYG9GJRMo6FC5TL5Uin09i2TVtbmybCb9u2jQsuuABYLHq+Zs0aTp8+rfubX6DX7/XfuHEjfX19uK5XT04W8K7rsnv3bnbs2AF4AC6dThOLxSiXyzqTV96H883+w8Nk54v5PUOuu1irTEJEy01AjRNh43eNfIHlTLw3siqUODDA2NgYN9xwA3fffbcGP+9973t54IEHtOaKrNJbWlp44xvfyE9+8hMuvvhiZmZmsG2v6nkymeTGG2/k/vvv5z3veQ8/+MEP9Pkls0BWd7Lq9K8UC4UCf/M3f8Phw4cZHh5m3bp11Go1brvtNp2R5RdwCwaD/Nu//Ruf/exnUUpx+vRp+vr6SCQSHDp0iN///d8nkUgsEfmSFw88dfJUKqXbIN6vmZkZtmzZwunTp7WHrKmpiXvuuYf3ve99jI+Pc9ttt/HEE08wMjLC8ePHiUQifOhDH+Izn/kMV111Fffddx+33347+/btY35+XqdyJ5NJHnjgAT7ykY+QyWS4++679eAj2imFQoFrr71WhwTFq+B/3o1947VijYCu0bvp7+MvxUPln2D9fUpMJujGd0UWFf7zLneu5b73/2z0/PrbJecUgCzvgLyLEuZrzPZ8OWFQ//317+fXLhLzh5dhkcfl31e4emcD337C6pnavPLniws7ZdW1ypSxpESEv68v/amIWEEcHBR1xWXTBNOiXLMpFAvEAwGsQJBCsYxhmVjBIAHTIDW7QDiRIBmMYBfKZGfmScYTGJFWDNPEdl1Mx6VqQtXw0u4d/c8F5QAuhgIcTxHaxcZ1DQwUjuNiWCa2MnBCQWynTKVWwVUmhhXADIa88JyhUKYBGLhufQGJgeGC4RioildcTCkTDAWOg217/J9FrR1FzfFqkHmoUJ4lGK7CcBxc21f1Hm87h3pqPeiyNdJnpU/09PQwOzurv5cFbSaTwTRNvVBwXVdTGwTUyEJHMi/F25rNZrWieGOVAf8iNBwOLwH4QuCORCI6IeVs/et8svMPnr3K5icEi/kLkZ5N3+VM37+cDiAch5GREXp6evjUpz7F8PCwDjNlMhkuvfRSBgYGdOw3l8thGAZzc3PaCyRCglNTUzobZffu3Tz++OPMzc1ptn8sFtMASDwxfp4PwPT0NJ/+9Kf5+Mc/Tl9fn9aB+eQnP6lBgZBMT5486fEFbJvp6Wmd1pzJZHTatoTwstkslUqFaDSqi0SWy2V+8pOfsHPnTnK5nCZuT09P097eDnjcE6mUnclkuOGGG/jHf/xH/uIv/oJjx45pl6xURv/KV77CunXrmJ2dJRwOs3HjRorFIq2trdpDZds2e/bs4ciRIwwNDdHb20skEmFoaIiHHnqIyclJTpw4oV3BwBJPhf+fv1+9Fk0m/5WA/Mv1UK20IpQQbaP5heTOdK4zeZZX2td/Tn+6ud/TJW327+O3c33GKwGhs7WvESA1XuO5eCHlnp/r85LtGp+VAgwUBupFtbIaj6vPJ/u5ygMSyvAARiSKGwpRDViUDEVRuWRqFYhG6Ozvo3VtD1Y0QigWJxLxki8ymQzlQhFcUChc1/YOztLwpYGDoSu+15+x42AGgjiuomo7KNOkZrtgWFiRCK2dXXSs6aGlq4vW7m6SHR2Y4YgHXDDAMkFZng6Q4xJQBgHDxERS3V0wvU1x62rxLgQME9fxgJByFLgGKBMTywNP9Xvl4vGDcN0l3iAw9HjsB7/i3RRSvPD1wuEwTU1NS7y5Msb6i2ELsdkfLpWwmFKKYrG45NmKt0/eDX8ZKv8CSfqkv6++lsbBVTDUsJr3m0x6y012cHaC97kMPkLSFXc/LKYzA/zCL/wCX/nKVwBvtfzMM89w5ZVXcuzYMT7+8Y+jlOLWW29ldHRUp9HatleJenJykgsvvJB9+/YxOjrK4cOHueKKK+jo6NB1qATZS4hKXhDJTLFtm/3791OtVtm1axfZbJbm5mZc1xOAi8fjfPe739XkuEceeQRYrID90Y9+FKUUTz/9NEopent7OXr0KEoppqenufrqq1FKce+99+oBeN++fVrAzTAM7Y0yDIPZ2VkdDpDU+1qtxo4dO3SW0Rve8Aa6uroIBAI89NBDxGIxJiYmaG9vECJg5gAAIABJREFURynFwsIC+XweQBMGbdumvb2dwcFBwuEwl112GZs2baK3t5e1a9eyZ88e3vrWt7KwsPCi0GZjvzhb3zjf7dUCdMvxrZa7lyvt629n43t8pmOv9D0sLooauVM/6zM+23iw0nmkf610bctd10u5j2czV/5b5n6f0/Hr4EW5XrFWt1ylWCyQrVUp4VJUkK5VqAYt7IBFdG0PZkszoWSSGuAai6DPtm2wbRzbrisz1wEvLgKKXNdF4dRnNhfDRXtDHMeh5tigFBW7BgaEohHa1nTR1r+erv71dPUP0LGmh3AihqOMujfHAMPwdH9qDiYeEMK1cal7P/Sz9QCZ2QAUPIDkiQaZ+nOFMk0cZWC7deBV/+fwYq+sH9hKGFtIy0opzZOUcblUKmlvj1/fSjxF/hqE4sXyL4TkMwmTNf4T8v1yfVISV/ztl+/OV3vdh8nO5AF6KdyfRhf6uZp4Y4SvIZk5QvYcGBhg3bp1PPzww1x77bU88cQTfPSjH+XP//zPeec738lf/dVf6XpR3/jGN1hYWNAx/M7OTkZHR7ntttu4/fbbcRyH7373uyilyGQyOtNMwgn+dH5/aKBardLV1aWJsOVymdnZWZ3tds0115BKpTh06JBW8rVtm1QqxR/90R/xsY99jG3btjExMcH4+DgXXHABuVyO2267jc9//vP09vbS09PDVVddRX9/v66K/tRTT/G5z32OBx98kN/7vd/jv//3/67bGQ6H9QsvIMtxHIaGhrjooou444472Lt3L3/7t3/L7bffzgMPPKAzg4LBIO3t7YyMjNDV1aUJ0w888ADFYlF7nuR4yWRSlxaZn59nz5497Nq1i3g8vkR40v/8/7OAobN5Q852nY0rR/8xZCBtvGfLLVDOtvA4W5vO1s7GmnavZArwStew3LU3WqPHTO6Z/++fp+mA2DmcZskzrv9P1QDT210ZBgSDREJBegfBdFzCGFRyOUKRCOVaCUJhcBwqQCmbJRGwsKwghhnEqbm4NRsjEMC2XVB14AO42Biuqv+tvAbUb5Pr+NT3lQewHFwPwAQDXvzKCoNtQ8DCVA5YJobyAJyS21338BhKoRzP0eNdmQNuDZQJhotSLko8PSiUMlCueKwMcBTKUdj1Nrj1e+e/x97fS0tgSOarHxxJBYRoNPqirMHGGoh+UOiXNZE5SDxOso0ILApIWqkv+vu3bNeYTbwKhl7j9lJIXst1jHMxieuKzpCIYUnGQK1W41d/9Vf553/+Z60GG4/H+ZM/+RMOHz6MYRhs3ryZj3zkIziOw9atW0kmk5w+fZqBgQGSySTf/e532bNnj345JAsH0KAmFAqRzWZ17Nj/Il199dWMjY3x7LPPcsUVV1CpVFi7di2ABm9//dd/zUc/+lHe9ra36Sy7Sy65hM7OTl2JXQBMLpcjmUzy1a9+lX/4h3/QhNfTp08zNDRES0sLSikuvPBC/uAP/oB169Zx//33a9l30csQvsfCwgL79u0jGAxy0UUX6fbv2bOH66+/nv/6X/8r999/P7fccot2A5dKJQ2gXNfLgtq7dy9jY2Ns27YN8JSU3/zmN+O6Lo8++iiXX345hUKBbdu2aVKwPwThj5G/1jhDfvMvEFb67uUe81yO80qAm5diyz2rV+r4Zxv8z9RPXu53L6ddP7e+asrxwbZdnIpNIKgIBMOEggEoVQg1JSEUIORGoFYBK4AVCmJEI9ilEpj1yblS9YCJMjzPjMifuHb983poE0eHyZRSXjV5QJkGhlGvz2jWG+XUoOKArTwwVK1QNVwCZhzXqHucXMc7Bx5/27Bd7/Cub5JXHghC1YVsAeXYeFOs64UYvXiYxw2qm/CcXFVvj4DjOjiybRvTWhq2bgQZktAgyT3+ccmvVC2fLcdBExAkwMfv8V4uzCvAZ7myU41exJ/3+/tK2es+TCbWOJEtZ2dzQ/s7zLm6kf3FQ2Vfyc6SVOedO3fywAMPaG9HpVLh1ltv5Vvf+pYGBZ/+9KexbZvTp0+TTqcZHBzEdV2mp6cxTZNwOKwVSCU9d3Jyki996Uvs379fKztLvBkWw0CdnZ28733v42tf+xqHDh3SBOc/+IM/IBQK8bGPfYyOjg5eeOEFAoEAsViMlpYWHnnkERYWFjh8+DA7d+7UGUKS3XDddddx//33UygUGB8fZ8+ePYyOjrJ3714Mw+CFF17g7/7u75idneXLX/4yDz/8MLlcjq1bt2KaJnNzcwD88Ic/5JZbbuHzn/88g4ODjI2N8f73v1+T0yX1XjLWpBDn5OQkhmFw2223Ua1WmZ6eZmhoiGPHjvG1r32Ne+65h/HxcQ4dOsSDDz7I8PCwLjwqz+7VCim9mvZqD1TLvU/+gfhs+zbus9xxzxQe83tblnuOy4Wu/BzDM5m//SsBkHNt50sNkZ2pT56Jx9RoK513yTZ4E7rPIdNwDDAMRSAYBMPEQOFWqlDP6qLmhcBk45pT594oj6mEnFOpeugNUF4YzN+uF50XG6VcHKeGUi6G6e1nGQa4NuV8gYWZaYpTk+RnZpmbnGJhZpZyLkutVF68Ny5YysBUFkYdwXhhL+ogTP6B63q/+4GDqRSm64Bdw3Bsz1NkLC1mql1Djsc5Muu/wyJhXhaEAoIk09kvkSLjnISxpH8LIBKwI7IiAmzkPPLTzxfyZzrKvfbv7wdVEplo9GCe72Pk6x4MnQm1ngnsnA30nCtnyC+IKKGlSCSixeSCwSAdHR3cdNNNPPbYY6xfv55AIMCnP/1pDhw4wMDAAF/84he55ZZb+Ld/+zf27NmDUopYLMbXv/51PvGJT3D99dfzyCOPEIvFMAxDC3PNzs7y0EMPcfz4cV1zCdCpu+JWDYfD3HXXXViWxY4dO4hEIvzu7/4uv/M7v6PBz7vf/W7+6Z/+iQcffJBvfvObbNy4kZtvvpk1a9bwhS98gTvvvJP29na2b9/OQw89xOc+9zn+8i//kj/+4z8mkUhw3XXX6fpvSinm5+e54447+B//438Qj8e55557ePvb386DDz6oX+a1a9cSi8W46aabuOOOO3j729+OaZocPXqU3/iN3+DWW2+lv7+fYrHIO97xDh555BGuu+46Dhw4QHt7OxdeeCHhcJh0Ok02m6W3t5drrrmGvXv3snv3bnp6erj66qvZtWsXu3btYs+ePbz97W/X5RKAZV/8lfrVa8XOBeCdM2dkheP4s5xWegfPZZJuDFEu9/eZJv6VwoDnAiTO1c7mBTvTv3PdbqV/P8sEtNK+K11/4/ZOndbj4uEc13ahVsXNF5keHWX4haNMHz3O6SPPM3/iFDPDw16oybWxjHo2oz/sIgfD8Q5uLgY2XH9zXEN7WGqOg6ug6tTD/yhUXdwQ26aQzTA3Nc3k6AhTIyPMjI6RnpnDLpaxqHt7XO+fEMhhMfRWvyFeCLCOzGxcL8secPB4Rcp1MGwXHM+zZIAH0nBwlePtq89lL3qifGEyWUwK50eywiQDWspjyDYihivUAkmhl/2FRC2gRgCVeJb8obFGL5H/M7+Xyg+ulhMlPZ8B0WqYrG4SP30lB7pz3V86iEiXw2Iml3iJ/vRP/1R3Msdx6O7u5p577lkiqnjdddcxOTmpO7NpmvzyL//yEjFDIWwDbN26lV//9V/n6quvXlJeQMJz0WhUS/snEgk++9nP8hd/8RdLeEWu63LnnXdy5513AvDJT35SX9unPvUpPvnJT+q2+DlJ8hI99NBDS4iBW7duxXW9rIU77riDz3zmM5TLZUqlkk6Bv/baa7UisbiI/Snub33rW6lWq/zN3/yNVjculUr84i/+IqVSSQNP8YZJhkUulyMajWIYBpdeeinHjh3DcRyefPJJhoeHmZub00racu3+F365yee1AIqEQyAlGUQN2t92v3aNP4wq70xj9pW/3pyEfWV7SeX1K1VLv4bF1a3/nRRbyf3uz4zxt0n0feR8/vfKL0Aoz04WAn6RQH97Gn+ezfxtkevx10H0gxZ/m8X855Ft/IWM5Xv//V6pbbKNf9vlsub8/cAvseDfVtogvb1aqxKwArgsEtFNw/T+UmDLvbdBhUKUF9Lk5+epuQYmLuVKDaJWPXTlkE+naLICuPXEfGV4z49QSIMT7zw2gWCQUr5AOBajUi5hm4G6B8n1UtSVg2kFoGpTq9nUHMfz0hiKiKmwiwXcikM4EqNm27iFEkEUCgOnUvWAk2HhKoOq7RBQBso0sOXi1WJ4C8fGCgaoul50znC9UJtyHQzHBtMgoMCpVb3q9paLq1wcu+rxjgwDt1rBDFiId0m4QgJ6RDNKwv3FYpGDBw9qoCORhl27dmkdPMmQjMViZDIZ3dekX0q/kOfrL18k75woWsv7IIrx/rbJWOrnJglXs/H7V1KT7ZWw171n6Hw34Q4JydevAaOU0uJt4E0iog4t24qarD8ebFkW2WyWU6dOcckll9Dd3f2izikTjV9EEtCuWr9Y45n+hcPhJe3xfyfHWi5tWNrp18MQHRgp+ifX2ghIRC1Zthf9C7kWOa9/X6U8kUv5vr29nUsvvRTDMNi0aRM33HAD/f39JBIJfR3LlTl4rZl/4BLNH6kvV61W2bdvn5ZFcF2PTH/48GFSqZQuA1CpVPQE6dc1EZudneV73/uelvAXIVNx+VerVbLZrAYH8GJ9HPlMjuvnRIjERDab1cC3VCrprEjbtnWxSUkwkMG7Uqnw6KOPkslkcF1XZ1WCBwBzuZz+HV4sRno2k/bLPZF3VCY4uafiDZUCrLKP3CvHcZiYmNDAUiQtJMNS+qJMTtK+H/3oR/pcgUCAxx57jPHxcQAtmGcYS5W7A4EA4+PjS959AWmGYegws0yetuN5R2t2bUkG7uTMNBXbwQGqtTLg4BTzUCiQnp6mks3iFIo0h8KUUimaQ1FILUC5wqaBfoaOvMCxE8eZnZ9jbGyM2fk5MhNTPLrvYbAsqC+GJKGiWK54XCPDgHwRO5Mh0daKayrKtSo2daJwnfdDIU92IU1IKZqiUUzHpr05iYmLqtWBn1kHOobCVQrXNHFNC8OysAJBj8hdreLUakA968y0cA2FrSAYi1CpeVlfhlIwM4sjnB4T8sUCjqkIRuoczVoZt65C7TrevfSnsgt1oVwu09bWpvtIuVzWoTHhhPoXbVLANZPJ6PeuUChor1GxWHzRQkhoGv75w+8Fkr4j3CEheftFGhsTcuQ78VKdT7bqGTrP7WyeheXQdaMbUzqirMiFqG3bNj09PUuI1X6S3UrnP1di+Zm8bGe7Lv/30hYZ8JcTqoOlWTuN19DoXfB7EWDx2v2TnmT1dXd309vbuwT8yGrnfFvdvFRTSi2pa+e6LgsLC7S2tpLJZPg//+f/8O1vfxuAAwcOsGPHDsbGxkgmk2zcuFEPtKLS7DiOzlScn58HvOd15MgR3vSmN2lXfywW02Hh5uZmHaKVle9K1shDGB4e5plnnmF+fl57W2RAlppqp0+f1mD8v/23/wag68wlEgnuvfdelFLMzMzozEEpUrllyxauueaaJeVegCUA/FxM+ol41YTH9pWvfIX3vOc9zM3NcejQIUZHR2lqauKv//qv+eAHP0h3dzeBQIDp6WkSiQS/8zu/w9atW7Ftm9bWVg3oSqUSo6OjXHLJJdx0000o5Ymd3nPPPezatYvp6Wmam5vZv38/1113HePj4/T09FAqlbReDaDV3m+77TbuuusuCrm8BoDhcBjbdTh48CD33XcfxWKRaDymAW0qlaK/v59MJsPk9DSjo6NcsetKarUaqfkFpoaH+exn/jdkcoQDQR79/iP80huvJTM7TyaXxQhZPPnIQxw6dIi2YIywMsllcnT3rsOMRRmIRThx4gT/8i//whW7riQYDlEolwlHI8xOz9Da0oLtKELRKMSimFULcnmqrkdSDoZCVEpeTTAjFIJAiLZkEypXwinVKGW9bbEUZsD0ABcuruOgHBdbeUrcVdcjQduOSzAcByPA4vDiUnVtSjVPUy0QCqICFrFAzCv3kkgQLhRYcOu16WJRCrUaNeXWdY3qALlUIp3LYpghmpub9WJDvJlS3FgWvE1NTZimSaVSIZfLad23UCik62cKmEomk1o40Q+sQ6GQXjSYpqkrMIhkiZTw8AN8ATzSh4R3KguVxrCtjLvnIhj6atsqGHqN2JnCL8vFcxv3k/iwZK0ZhqFDcv46ZGc798sN+5xL+MgPZhpNVkD+rAfZp9Gr5Dd/KEK2X24fGfBFk0MUXSORCLFYTGfZyQrrfHuRfxaTwU+AYGtrK5VKRQOAbDZLJBLh61//OoODg9rL5rquDtOapqnLWjQ1Nek6YiLEmclkloR2AF3YU/aVY8rxGvuDn/gpz3HdunW0tbWhlFc0UqrSS7irXC7ze7/3e/yv//W/dKamhMw6Ozv54he/yEc+8hF6e3sZGhrSYdWdO3dqj1cymdQTkKjwLhfSWs6krzX2F6mrd/DgQd7//vfT3d3Nvn37uPDCC+no6OATn/gEH/7wh7nzzjupVCp0d3fz1FNP4boufX19mjibSCRIpVIMDAwQiUR026ampkgmk1x22WUAjI+P09nZyY9//GP27t1LtVrVNawSiQThcJj5+XmtufW2t72Nxx9/nN1X7aZWrWIFAjx3+DBbL9rGVVddxejoKJ2dnTz902colUps2LCBF154gf7+fs+jZFkMDAzw9E89oNrd1cEbr7iCB/75n5k+dZpSJkM+n+d733uQ2ckpduzcQee6NfzKLe/H/PrXuXLrLxBwFY8+9jj5coV8PkeuWCB9Ks2OHTu8PlAs0tzczKnxSdo7u8imM1jRKNVyBYplMBU2oAIW1ZJNzQHDClCuVcjOzZGoVMhns+SzOQKut0CcyedoXtMJiRjggmPjug5KubimhWtZ1BwXp05bwvZCdl76vQdogtEYoUSckuNQqHutapUKp0dGIOcVLs0Xy8QScRzLoGa7hAMhMC2mxyY4cuI4Vdeh4rh0dHQxODhIa2srx48fx7Is7dGR0ivpdFoXQ5X3R/TXpD6fjINS1mVmZoZsNks2m9WRB1kAylggnj8BNuKdknnE/5mQtaUN0rZYLKbDd40E7PPNVsHQa8TOhYS53OeNxSBlQhHXvMSS/RN8I3/hTOc+G8h5KTyslbYRsp94dPxg5mzHbZyslvMSLeeFEtczoGty+Y/1UmQXznfz9xF/2PCnP/0ppmly9913s2fPHpqbmzVBM5PJ8JOf/ISZmRmuvvpqXaRTAE+tVuPo0aNs3ryZdDqt63xlMhlaW1v1uWSlK2DoXEOPAoZkxSvkUan2Pjk5SWdnJ5FIhOHh4SW8GgmrPfHEE7zrXe/iO9/5Dtdddx0bN24kEAiQSqX0hCLVuiORyIuKAZ9LH/BPEAKkwBNWHR0dJR6PMzExQUtLC2NjY2zdupUnn3ySDRs28J73vIf9+/ezefNmyuUyAwMDtLa2snfvXh577DH279/Pe9/7Xh577DFmZ2fZtGkTbW1tgFfK5+///u9JJBJks1mOHz/O0aNHueGGGyiVSjz77LMcPHiQ3bt3s3fvXr7zne8wPT2tPVcLCwt8//vf58kDP6apqYlKpUIkEmHTls20tbXxyU9+khtuuIFDh59lcHCQ0dFR/vVf/5Wbb7mFWq3GnXfeybe//W1S8wtk0xkKxRw3Xn8Ds6dOk17fz09//GOuuvwyvvyXn+fG629gPrVAplAgMjHOxNQkxYFNFCo1StUKrqHYdeUuNm6/iKJS/H//8zbe/6EPAg6piUlQirn5BXp7epicX8A2TQhHAQcz4hJpaqaUmyVv1+tNKpf5uRSlYoViKkPVdggFg1iREKZdwQiHQfSDLAtVrYJycU0D17KwbQfHdeu8IccTZQyY3j7KJBiLEmpOUi6XKZSrWCEDWxnMpdJkpqYpFMuoQBArHGEhl6GmFFY0CrE4bjpDJlegZFdRhqUzgOPxuOboWJaly10cO3YMQBdUlfp1nZ2d2tsnof1yuUw0GqVUKjEyMsLU1JTmiBYKBfL5PJ2dnZo3KceNxWJLauDJmCHziZ/qIBxTGQsEXItXSOaV87FQ6yoY+k9my3lXZDXcuMKWiW8lT8e5DvYv9/tGIHI2aySjLvfdmbxYy5Fu5fPG313X1WEycVH7PQLnCsZeK+YnFwtR/f777yccDtPb28sjjzzCFVdcwcjICMeOHdOhVuEcyEArBOlarcZXv/pV/vAP/1Crgbuuy8mTJ5mbm2PTpk1EIhEWFhaIx+MaIElb/JksYvJcBOTLvU+n09x99926eGw4HObgwYPcfvvtVKtV1q1bp0GWpCFHo1EdJspkMjz66KP09PRw6tQp1q5dq1e+R44cIRwO86Y3vUl7xYTzIMDvbObnTsg1CG9t06ZNvPDCC0xPT/Pcc89x9dVXMz09zalTpzSw+eEPf8iv/dqvkU6naW1t5b777mN+fp41a9YwOTnJvn37+JVf+RWeeeYZrrvuOhYWFujt7WXdunX89m//Ns888wwnTpwgn8/z/ve/f7GqfL3aeLlcZuPGjbzjHe+gVCphmibf/va32bp1K9f/0nU67CKLqEAgwPz8PDt27KC7Zw1TU1P09/ezY8cOWltbaW9v10VkRQ35wIEDVCoVnvjRAdIzMwz29fH0c89x2VW7OfD0QfoG+lnIpHn0X76FC+SLRebGJ4nF4xwfPs3QieP8+PCzVAMBbnzXr1Apl8guzBGPxxjO5+lubSOdzWNYFoVqhUoqQyAWRVkBmtvaSWfK2IUCNdelZrtUimXMQBDXVZiBIMVqlVwmS2tPN4HmBBgujqEjV+A6lJ0ajlOjWnOgZmO6JjEjWidPL3qelRXACkcwo1GyhXlUsUjAtIjGEszOLxCJhAkqk0KlggoGScQTxJLNYAWIxOK0tneQKeQpFMs6PBkKhVizZg3Hjh3TnLNqtcrExITuV/KOJZNJ7fWXYq7iPRJwvrCwoInU8k4YhkFPT48XzqubeMeFeydASd57v6enERgJV0/KgfjHzNUw2ar9THYmJH2mid+/2paJRswfdvKTU8+1DWcDA43g7GdZDawEQBoJrf5rb/y9cX+5dvE8iQfBDx6Fa+UHk7AUQLxWzZ8dJTXtkskkhw4dYvPmzTz77LP84i/+Il/60pe48sor9UA8MDBAf122wHEcXXW+UCjQ1NSkZSCEpD49PU00GqWvr49nn32WSqXC9u3bl6xC0+n0skq6Yss903K5THt7O9FolKuuukoLdkqdvlQqxdjYmL4+QFe2X79+PR/84Ae5/fbbaWlp4eDBg+zdu5dyucz+/ftJJpP8l//yX4hGo/T29uoMRCHkn6v5w7BS0FgpRXt7Ox/4wAeo1WocOnRI84A2b95MJpPhxIkTvPnNb9bHOX78OIFAgB07djA6OkoqlaKvr49NmzbR2trKFVdcQVtbG8FgkBMnTuhnFYlEyOfz7N69m2PHjrFu3TrdzyXkuXXrVubm5jQAE86X67rE65NjpVzGVIr52Tn6+/s9UBywuO+++7j++uvp7u7myJEjbNu2jZtvvhnTNJmdmiUWj/CWt7yFb3/721x0wQU8VypSwubSN+xi5Pkh5jIpsuUy3evX8/DTTxINBhg6fpxHvrePN+29lp7etWzatImS6zI6P88TTzzB7jfupq2jm/TIaZLJJKn5NM1NTYQwcU2FZQVQwQA4LomWdiJlk8L8PPl8nlq1RKXmkM3kMGoOISOIEQrQ1JSkrb8P4lEIB6nYFcKYuK6NMhRmKIjpGAQCnhJ20LQ8KYCqDa4DIQvHATMQoLm9g0Q0xgQmlUKeWtUmVyqRyRcwgwGUFcBV0NLaSktHJ1ZzEmyHuXSGVCZHsVKlVK3i4iWhCHCWrFoB48FgkHw+T6lUIhqN0tHRwcDAwJKs5PXr1zM+Pk61WtVhbSFcF4tFYrEYXV1dtLW10dvbC6CFgCWpRPhHAoolM02Kw8r4KKBHqAaSdSh1HP0lOs5Vq+vVstf2SP46s5cTavKTqP3uSvlO9pHVrn9yXy4U4Pe+NHpiljv/2f5ubOtK+/gnwOXAmv+z5dol2/g/b0zFlp/+lY3EzcUF7S90+FoHQrB4D/zkdHHLv/Od7+RLX/oSJ0+eZOfOnbpQrqwmM5kM8/PzDAwM6PsqJUr+/d//nU996lPUajWy2ewSwv7w8DCHDh2iv7+f5uZmisWiJms2VrH390E/GPJrpeTzeebn57Esi46ODg4fPkwoFGJiYoI1a9ZoHoQAgEKhQCKR4Bvf+AaDg4OcOnWK9vZ2Lr/8cmAx5GDbNn19fUuqe0voQdpxtnfSz3WTLEfXdZmdnaWzs1MTvPft28f09DQdHR2cPHmSdDrNU089xc6dO2lpaaFQKLBx40a++MUvctFFF/Hoo4/S39/P/v37WVhYIBQK8eSTTzI6Osqtt95KtVrlscceIxwO09LSQkdHB5s2beLxxx9nYWGBq666CtM0SaVSevV/4MABzeN67rnnGBwc5Jvf/CaWZfHwww9z++23Ew6HaW1r48///M8JhUKMjI2yY8cOLr74Ygb6B3BxmU+l6OnuJjU/T8CycG24ePt2vvD5u7ji0p08+/wRBgfWc/LkScyqQ+/mTR5IPjbE1OwcF1+0jS1bt5PNFbj2ul/CDEdItHcwMj7G39/7HX7t1vdzdGiICy/YQrK72xu/WtpwajYdrW2ky2UcQ2FgesqFoRBWRxtN0QhmOk2g0kyuVvSuNRknFo54Watd3WA4EDBxcLFtB0wwDAssi+aWNsxmCLgKVXOxLNOrTBYJe0rWeBQiU0EgGiUQj9MfipBLpyhl8xiRGF396zEtC0wDKxigpaMTFYuBYUIgSGfXGmzTxMWg6tgEDKUzDmOxGLt27WJycpKpqSmmp6cB6Orq0iHUpqYmHc4VD7Z4XTs6OpiensZxHNra2mhra/PAbjzO2rVrNfdOpB/WrFmjj5WuV1C3AAAgAElEQVTP50kmk5qLZ1kWGzZsIJ1OEwqFCIVCpNNp/f62tbWxZs0azRUULqGMn9K+88le+6P5qp3R/ByZRv6QfC9/N652V/IQnYmw/LO29ZX6biUv0koeNH8Izv/Tn+Xkd/X+ZzH/9QgYnpmZYWBggFKpRCwWY+PGjaRSKe68804cx+H06dNccMEFgAd+kskkyWRSr05PnTrFzp07tTemUqnQ3NysiZQyoD/44IPceOONGmwI7wiWKuHCorKtZKLJM5LQ2NTUFPv37+f73/++Th/u7u5eco3yDF3XJZVK6ZBUT08PY2NjusSM9AchywuRuvH9eClhXuHoyXV0dnbqBUgmk+Hiiy/W5O03vOENfPWrX+VjH/uYnowMwyCfz7Njxw4GBgZ45pln2L59O6Ojo7z97W9ny5YtfO973+Pmm2/WZW+uuOIKPvCBDzA6Osrx48cB2LZtG1/4whfo6+vTJHK5rgsuuADDMGhrayOdTpPL5bjxxhuZmJhg+8W/QDAcIl8s8J3vfIdUKsX8/DxTU1OsW7eOH//oAP96730MDQ1x4batGCjy+TwXX3wxs9MzjI2M0t3ZxTPPHqKmXILRGKVKGTMU4ujkOFZzEzfc8j42X3IxmfQCGy/YytfvvZdvPryPbLFIsqWZqgvPnzzG0KkTNCWTbLloK8owaervxy6UPC0hQ9GiFJgB3FoVBxcjYKGaAhCLEOtsI2a4tLsuyGRs1+uImQYEQ6AMXMfBUoYn8miY4Lh0reutaxzhpafh4NgurltDWQEwXAIBC7tWw1AGChcVCZOIdJHoMbjoDbtYc+EWME0vvT4cQhdnVYDjEonHGEgMeP0LwF0srSEemfb2djo6OpYs5hoXto2e/lgsRigUor29Hdd1ufzyy9m5c6eWT/BXYJBFyNq1a1ecAzo6Oujo6FhWPNV1XbZs2fKi4wlvSbxG59ti8vxqzaqt2qtsZyJTv17Mn3EIXhhJtErS6TSVSoXOzk4+9KEPYVkWDz74IBdddBH9/f3Ytk06nV6iRfLDH/6QW2+9Vbvk29raGBkZ0cWIbdvm0ksvxXU91dxYLEYsFqNarfLUU0/x6KOP8ru/+7s6JbhSqWj+iXiwxCuUyWRoamrij/7oj/Tq2TRNRkZGUMqTDahWq/rZFgoFLTDa3NzM+Pg4pmnS1dWlM2tkpSsAZrnwHJwbp07uaSgU0ituEf6UDK6hoSHe9a534TgO3/jGN3jhhRfo6emhq6sL13WZmZmhra1N64IJBysSifDWt76Vr3zlKxw8eJBLLrmEnp4ePblls1mt9SX8kGQyycc//nGCwSC5XE4L8wWDQQYGBrQnTngqSikGBweXpETffPPNOI7D/fffTywW45prriGbzfLwww/zhje8gUsvvZRUKkU0GuWR7/+AsbEx/u5vv8bll1/O3jdfw65du0gkEnzoA/8Pf/+Pf8+JoSHm5uYolYpMz89x5MgRssUS3YP9vPvXf52fPHWQaCLOVbt389C//4Cb3vurWKZFppAjHoliA5WgRbie9u3p+HhZZAq1KIroeAKIniy2CDcq6hrZ3jb1OmYmwkkztBrfkkwoE1xXYQSlJIfHG1IKTLMe5nWhpqpYoTB2pcy/PvwQrqj8i66QlvpT+jD+Ech1jSULV//Czb/gW86r7vfASP+TxclDDz2k0+79ApsS7jrXcbBxUb1ce+TYfs+qP3v1fLFVMLRqq1a35QaA8y3j4edhfvkB/4QdCATo7e3VKzrhBgjwkUm0UCiQTCZ1ZuKNN96oCegLCwvkcjkSicQSYcDOzk4NdoSoDp7o36c//Wm6urr45V/+ZZ1lJoNoY4ajZDpJG0VrZd26dbrNkUhEe4T8tfcAkskkuVyOrq4u7QlKpVJMT08vAQGwvCzDuZiEVyWTTUKG09PTfOtb3+LDH/6w/vzUqVN0dnZSKBQ0f6ujowOAp59+mne/+92a2+W6Lj/4wQ+49tpr+cEPfsDAwAChUIhMJkMsFmN8fJw/+7M/I5FIsHbt2hdlY2azWXK5nA6jCGiU+9vc3KxVh7PZLEopmpqaKJfLpFIpenp6eOyxxzQoWrt2Ldu3b9f3FaBYrnD1G9/Eli2bOHLkCP/7js/R29uLUi4LmTT/8I/fwHBhaOgFent7qbgOPb29rOtbT1NLC80d7Vy26ypGRkaYnJ7BVQaFUoV4LEgoHMWhrlxuePwdF3BcB0N53hbNf4Ylf2vSsyu/170zXj37+iYGeo+GDFYNSAyNlHzHZbGEh+Ed1wwEKBQrKMv0vlNq8adu01IgtNgG/9/n5vH2f+YHsoDWBZPv/P9WOtZKttK2/s/9iTr+TObzbeG5CoZWbdXO0c63l/eVMv+K01+2RXg5Bw4cYGRkhFQqRSgUYmhoiFOnTlEsFpmYmCAej/PhD3+YtWvXMjY2xpo1a7RHY//+/Rw6dIju7m7S6TTBYFADEgE4uVxOpw6/5S1v4U/+5E+44YYbdBqwgC8/gdnP6woGg5TLZU0aFXLp4cOHsSyLtrY2yuWyJnrLNUu6ugzWgUCAAwcOcOjQIZ588kk6OjpexD97OWBI2ieidKdPn6avr48jR47wvve9j2w2y09/+lOefvppPvGJTzA7O8uzzz7L//2//xfbttm2bRvbtm1j06ZNdHd3k81mWVhY4P777+e3f/u3SaVS3HTTTXz+85/ns5/9LB//+MeJxWJs3bqV3/zN3ySdTnPfffdh2zbDw8M8/PDDgCew2NfXR6VS4b777uPYsWPEYjFaW1t56qmniMViPPfcczo8k8vl+KVf+iUGBgaoVqucOnWKQCDA3r176erqYnR0lIceeogDBw7Q19fHb/3Wb+E4jtYvuuyyy9i5cyeZXJaWZDPf+ta3uOk976FcLhMOhTAtQwORjvZ2DDNAzXY8ccVSkUd++EO2X3wxuUKeWCyOYVhUa5XFEEzN01Cr2TUwPO5frQ703XpYTLkOpuErv1IXZATqxWYdXEPVi3HgCS6e4dk6vgKpqg5w/BmpCnCrVVQgQChkLYIm28Y1lA7VueKgelFRiMUwlN8z5X9nz2SyTaNcioDc5TxBwi19qX29MVFFfheekYTkRE7jfAuTqVKp9DMvff/sz/6Mb37zm/z0pz9d7GQNwnj6hP/BE4o8mMb6Qiu5GV+p9jamfp+v92fV/nPamfqffC8mHhvDMDhx4gSDg4NLyPXZbJZEIqE9HuLVmJ+f10KL/vfqySef5KKLLiISiehBUUihfkK/bdscPHiQzZs309TUxPz8PJ2dnTpNOxwOv4hg3WgCOorFIqOjo4yMjDA3N8db3/pWksmk/l68WsPDw3R1dWnytqQBj42N0dPT8yJOxEor2pXur6QsK6X0tZfLZb39yZMnOXXqFBs2bGDTpk1L6o5ls1kymQwjIyP09/eTTCZRShEOh8lmszq7R/SVRJVY7ouEEOXZFQoFHMdhdnaWiYkJenp66O3tpVarMT09XffYKA18IpHIkpp/2WyWZDLJj370IzKZDNu3b6e7u1uXVZC06omJCTKZDFu2bGFyaoZ8Pk9/f3/9vkCpWiFoWdx111189P/9KI5bw6l54dZYNOoB1vq9LJYrhMIRxsbHmJ2dJRKLsmHDJlxcCpUi4WCoDlwMbLtKwKzXvvJ5VFz9jBwMwFQGAjLEPO+SwkUteoYAE2PxAMtZo3fH/5nyqtR7v5vEIxFyxWJDHMxY8nfjqV6J2cBP4pcFRG9vL5OTk3qbc9XNernW+B4JH9GfXXYm++M//mP+6Z/+iYMHD/7cvPXnFzRbtVVbtVfV/IB/OT5MX1/fEjJmrVbDdb2ito7j6AwR8EJWMjHncjkt6b9jx44l4p7+VaKf3K+UYteuXYA3eHZ2duq2LEful+Pl83ldh06yVZRSbNq0iVgsRjKZ1B4haYe0ed26dUukEqQdvb29y9ZHe6mLJf+iy7IsZmdnaW9v58SJE6xdu5YLLriACy64gHw+r2u3ZTIZHMehubmZWCxGS0uLnszC4bAGJolEQh9P0uILhQLBYJBKpUI+n9dgyLZtnWLf399Pf38/hUJBZ9m1trbqa5FsQrleKT0jpUquvPJKXNddoiEj9a2UUqxZs4b29nbNB+vq6sBxPKA6OTNNJBKhVCrwjhtv5Nnnn6OtrY2FuTk2bBhgbmaWfL0kSSaXxXYVXV1dWJbl3Y9EnIlpD2yZAUuD7mg4Qi6dIRTweENy313l81jYHhgyDAPlOksyFiU45hpKAzHXcbBcs64uvdSW6xOisiz9zDRNcGqUy0Wi0TjNba2MjJxGyv5YloXdkFDlNniGFGfOuGrsf2fK0PLzdFpaWjhx4sSS+oD++7ZSOK7RzhWYSGhO3iuRCzif7Pxqzaqt2qq9qtboahegIt4hGeBFdE14I2KlUklzjSzLU8wVfRLJ2hLlakmf9xdvFHAkK1Yh/goRWtLclVKaSC2DtgzsUgtJ2ieDLcCaNWv0NUo4zl/SAxbLg8h1ZLNZwuGwBh5+e6neYgnhCCBqbW2lWq0yODjI7OwsSnlZV1ITTFR78/m8vkeSki9SDyKkV61WaWtrY3R0lN7e3iWeORHpE6K2/14JUBJwFIvFNMk6Ho/rScpf4NVPgpUJVwCTALBYLEapVCKXy2FZluYNLcxnaW5NEImEsJTB0eePMJdaIJ/Pa92pSCTC6dFRlOtpMYmcgKtMDh06rMEuhqJYKS8pvVKr1WiKxclkMkTDkSX9wFV1jplbD9nAEtCnGpCOP2SmAMNWKHd53k7j7/4+5Xk8vUS0bDbrpbEDzx850hC6qntQV+hSBssLya4UTWjktbmuqzlm8Xhc97FsNsvzzz9PKBTSPDvx0vrDZOdSbuZMJqV2DMMgEonQ2tqqxVlXC7Wu2qqt2nll/hCYVAAvFAqEw2ENbCQEIpbL5bBtm2QyqSdoIfwKoEkkEsRiMQ0IxMPgH7Al3V30nAKBAMlkUoMdy7Iol8u6fVIaRQZqSa33q6gLeKtUKlrUUQjdsJimnkgkdPkJIV8bhlezz1+XaaUB/1xAkUwu/rp6AiBFt0kyuwSoSCp0LpfTmV3+kjlybx3HIZ/Ps2bNGg2E/NXHhQwuGi+iLO4n0oJXuqOjo0ODXAGcsOixk/sgoEw8cLVaTd9XyUAMBoP6nmUyOVpaEpRKFVCKYDDIG994NQCVulvEMg1sx6ZWn5D99e7CoTC5YomQFcA1PC9Vueo9V2ljqVQiHo1SKpWJhEOUK1WU4+IoUGqREO6f1jWvx65hWOaSNHWn7k1SmBiOWtYz5D9OoxdFwqO27YlaVmtlQuEw/f39XHvttRqses+6HoZcoSud6dyN55e/pS1+jpA8V9ER6+7u5vrrr9fvlvQ7fz99Kdb4jjQSqEXRXTy0EmI/n+z8as2qrdqqvermV9eWkIes8gUQyaQuKe1S9BRY4sGRUhxSlV7CEJKpBYsraP8qVDLNxDskK1p/6RU5ln/VKt83hgekzpkQwWFRg0UppUsOyKQoqcd+EFAsFvW9kQn15XD6BIzJz8ZK4ZLl5s/qc11Xe1783EK/2reEuFzXpampSU+y4jlTSmkFYQlp+r1iInbZ3d2tNY8knCdt8T8juYf+EKXcU/9zlc8qlQpNiTiO7WKgCAQDdHd1YNt1L10igWF4gCmRiBMIRXBdCAfDZLOel0cB4UAQy6xnZRH0QjuGB5aDAQvHCqCAWDhEtWoTMEyUAY7rYlr1elmBAAZe2xfr4AWx8UjbylUaaJuGwlAeQDNNv5ir97NSqREIWDiOi2kYmiJUrdbqE34YM2BQLjuYAQsHm0KhwMGDB/WiolZzsKwgyjCoVCtYpnfugBXw/rasulYRGnQKWJF3pDHk6+ebCTnaX0tMFiGu6zI0NLSkf8rCAhYJ/8FgUJ/HX8xb3kd/0WP/u+Z/X6TP+usOyhhyvmXqroKhVVu1VVsyUPq9AX5PTuPgJd4bGSBlexnwJeXdD4L8hGk5ht+WEwM9W7vPZMvVP/IDGj9IaxQlDdZ1a2SfRiD0chIsBKj4r0vuSeNnjb+fa/aQ3/xAt/FcfrJ3Iznc/xxWeiZ+0OX/HBYnPFwwDA9o4HjhJ9P0PESmAeWK5y0wFNi2W69xF9ZE8FrNIWB5gKNWtQkETAzXpFatYSqFCZgojPptMZTSAMas84AiIS9kKsAgFAqB4+LUFosvi2dGQkZGIIBlLPYHx1lMBPP6sXcdxWJZT+yhUKB+PwQwBTRQaAQUOpHHqJewQKEshe3YekHi4ODai0CiVCrp+6y9Xb73zM+XcxxHL2b8CQdy3mw2qxcBAnhkUeGvRi9gR74XjSyRipDr87dLrFgsauAvoMifvXa+JQutgqFVW7XXuTW6+hvd/v7P/NvKwOfPnPJ7cvxu8JV4D40DYiNYOpv9rAPqmYpF/rwKSS43EZzrdbwc8LWcNQKv5bZbSXfmXNogQAkbUB4gct06h8owFsu/BCzP4+KCqRSWYeLUXA+dKC+E5tQ8T0ggEKgLJ7oETANleplepgFKQq+uA87S7CUMF9fxwm+RSMS7LhNqdY+nUp7MghH0dIOCgSCu4/GH5Db5u6S/X4TDIfy3w/NCmvUFgdwrjxtUrdqUShXNATMMA8NX4NVQimq1hhUKYTte+Bhz0ePjDz8KMK7VakuKBgvnz182plQq6ZIYUhtPMhPFm+P3Ivk5eQKGqtWqloYwTZNCoUAgECCTyeh6duCF4iRTTF+jLwTpt1XP0Kqt2qqdN7Ycx0DMT1ZuBEjLeXnkeP7Vr4Ak8RSs5P3w21KC6Su7elwJlPnP5Q9XvdLn9Xt35PeVzvOzSG68VA9S477nej7/tSz7PYvp4Uq9uF3VqudZHB8dI5/P09XVRTgcJhIMgQup1AInTpwgHo+zefNmLQwZCASoVTyumms7YJiLAEwpTKXqcS0blIFSBvPz86TTaVpaWuipi1CWSiUi0ajmpoVFh6qe8S7NlZ9KiQaXUQ8NB8lkcgwNDZHJZLjyyivJ5XJ1XleMRD0UaJqe9zQajWrisIS8hEc2PT1NuVymu7tbJwAUi0Wef/552tvb6e3t1aFVAWSVSkUDHwlRC9Cs1WqMjY0xMzNDV1cXvb29uqRQe3s7Bw4cYP369SSTSS0IGovFljwffwajPOPJyUmOHz/O5s2bdUmOkydPapHOUqmkPUzNzc1LPEHL8ZvOF1sFQ6u2aq9jW24S83NUBMT4+SDiAfJXl5ft/Flefs4QLPVGNJI0GydVP7/nlbAzETwbB+mfl5dG2tEIQF/J47/UfVci4PoJ7n7Q6D/2uWQbKaMuXGh46MJVDi4GjlPDdQNYlgeaU5kFjh8/TlNTnGQygbIM3FqNiYkJxibGaWtrY9CxFzkrSqEa+pWkyEsfDQaDVMoeMRjXYGpqirGxMTZs2EAgFOTQoUNUq1Uuv/xyWltaUcoL62ngYywCONddzAoMBq068Arq8Fgmk2JhYYFqtczhw4c4efIku3fvpqmpyQvx1eUNAO2dEc+JLCpGR0e9zLimJuLxKODoz2dnZwG0qOn69es1+PMXP41EIriuSyaTIZ/PMzExQT6fJxQKEYvFiMfjmjM1MTGh5S8iES8LT8RJJbQnx/VnyolCe1tbGx0dHRQKBV544QUATfCXfffs2aMzJGWh5A/Bn0+2CoZWbdVe57ach0T4AvK9TDD+idMvlrhcBkqjF0RsuRXhcpP3K+mZebnHOhOIerntOF+4EiuFKVf6+1zDZUueuapHvJRvH58Hzh9yEjL53NwchVyOhXSafLGgS74cPXqUWqVKJBIhmUzS2dUFgOnj/ZjGUhHdYDAISuHUXA3Sky3NNDU1USwWKZVKHhdHgWEKEAdcsGsOZmApcX5iYgJAE7E9zaQSxWKRlpYWcrmcLlycz+f13/57JYWGAY4cOaJTz6enp1FKcfToUaamJmhqaqK/f1BvL4rvhmHQ19eHUkqHx+TdrFarnD59muHhYXK5nPYUTU1NsbCwQEdHB6dOneKFF16gUqkwMTHB/Pw8hmHQ3t7ORRddpOvy+UnUCwsLjI6O6nOEw2FOnz6t5RgqlQrd3d309vbiui6zs7NMTU3prLHGvnK+eYVgFQyt2qq97q3RE+T/3A9yGrlDYpJx5K98DYurSRkM/avCs4WI5Hw/bzub52O563259h8Bgs4ERl+pMORy923JOY1FVeeaY6OwMCyTmm0zPHKaYrHI5PQUZsBibGLcI/imPeFJK2hSqpSp1Wo44za5jCcr0N3dTTQe0WEdz0vioRgXqDlVTZIOBAK4CqxgAMPyjhcMhdix81IW5tOEIzGyuQKmYRCJhD0wpKhnii1qUVWrVQ4dOqRBnAhOGoZBoVCgXC6zf//+emjMYHh4mHw+z6ZNm5Zocynl6VmVy2VymSzT09NEoiGaEt61VMpFpibzmIanAF+tVmlpaSEajWq1dCFC+8NkfgFN13WZn58nk8kAEA6HiUaj9PX1af6V1AWMxWI0NzezZs2aJcR6KeQqRXsLhQKFQoFcLgegr12U4UUt3bZtUqkU5XKZSCRCOBxeclyxMwlE/kfYKhhatVV7HZs/0wSW8nX8ZMhGj0atVlsS/mrkA0nqdjAY1OE0EVf0p9j6z302/snP2850/p8Hf+hsx34lwMqZrqURIK20ej8bWPR7AOV7vY3veLZT57QEQzoLamzM4wqlUikikQgT+QI9PT0MDg6SbGlmcnKcialJmpqauPDCCykViiQSCeLx+BKSsIAVBy9ENDk56WWFoeoE4SCpVApXoT0a2WyWfK5ILpejubnZA1iKOtHbxTQXJRzkX7lcJh6P09nZuUSUc3x8nGw2y/r162lubtYlV2KxmC60K1liWjU7GmVwcJCWlhaU4S6RpSgUCrS3t3NqeIR8Pq+zG8ETuZTj+TPEhOPX0tKihTtzuRylUomuri5dJDUej+vQt4CdRCKhNcMke01CeeB52DZt2kQkEuHAgQMUi0U2bNhAc3OzvveWZeksQGljKBRakkhxvnhFl7NVMLRqq/Y6Nhnsxavj1xIpl8tks1lM09TiiRISEO2haDSq3eniQhe3fCaTIRgM0tnZuaRAqt9kIJfB99XmESwX9lvuu1fiPH7w8FLb9vO2cwGA5xpCW7JdPUvKdV0swyQejXmV5W2HgGmxcXAD+Xxeh3HWDaynt7eXRCKhy4ocO3aC5qYWujvXaPDhEakXw21gEA5HqdVqxKMJ5maeI51Oa4+kZVleOrhpMTk+QSaVJpFIYJmKkyeOkUwmaWttplaTMhEOsBTgSygsm80SjUY1OVhEMEulEps3b9b13zo6OojH4/rdWjY8bBpk8zlOnz6tuTpSb+6yRFKLIjqOQyqVIp/Pa/XtaDSqwZVkhAlHb2xsjImJCc1BCoVCpFIpRkZGmJqa0qrhyWRSh94qlQoDAwO65I4sWiQFv62tjaNHjzI/Pw94oFKKDieTySWaYkopPX60t7drCY6Xwjd7tW0VDK3aqr2OTdzXQnwWUFIsFmlqauLWW2/l7rvvRinFM888w6ZNm3jqqafYvHmzLuHgkURdrRwM0NXVxZe//GXe+c53amVlPw9JJhBAu+3PRN5dtdem+b1Q4m0Uc11XlwxxHIeFhQXS6TR9fX0cPnyYyclJLQA6MzPDAw88QKVS4dprryUejy8RrfQfPx6Pc/nll1MsFunq6mJsbIxnn32WarWqPSOxWIyLL75Y62JJHxZunGgH+cUtDcPQZORjx47psi1dXV24rqtJyEeOHGFycpKenh4uv/xyDXLkWI1ComNjY6xbt47169dTrVYZGhrCMDwV8o0bN+ryNAMDA1og0y+Q6C+lUalUeOKJJygUCvT29jI3N0cwGKSjo4O2tjYef/xxtmzZorlAg4ODRKNRhoeHMU2TgYEBnU4v99fTe6rxzDPPMDMzQ1tbG+l0WvOKjh07ptP7Y7EY4+PjLCws0NLSooVZ/WEyPyn7fLLzC5qt2qqt2qtq/krWhmFoMTZRlJXK0gsLC9x1110ATE9PMzs7i2EYOnvFX/RT3P0ymPrPJatkfzV0seXCN6v22rbG52vUNYYkW6lUKnH8+HEmJycxDINMJsPc3JwX0qoDjK6uLuLxuJ7Ac7mcDuEIkBcPkHgbmpqa6OrqolarkclkmJ+f1+negUCAhYUFcrkcra2tGpSXy2XdTvkpoSj5W0jJvb29bN26VRcCjsViTE1NMT4+rkNPPT09L7oPArCET5dIJCiXy5w8eZLZ2VmKxSLlcpnx8XHi8Ti5XI5CoUA6neb48ePaoyNJC5I1J4uZYDBIX18f69ato7m5mQ0bNlAsFhkZGeHEiRP09/fT2dnJ1q1b6evrIxQKsX37dq666ioGBweXlLrx18OrVCqkUikCgQBNTU0YhsGWLVvYtm2bfj6BQID29nYGBgZoaWkhFAq9CPCcj8RpsVUwtGqr9jo2f1qyXxvIsiyeeOIJcrkc9957L8VikXXr1mluRygU4qmnnuKRRx5hfHycWOz/b+/KYqO6zvB3ZzyLh1ntsZnxAsbGbDVQA0aUpBWKARWVKg+FuqHKpkqJFPqAlFZqWqkPaaRWSpuC+hSpD6BKVAmoagAlldJUSUmiADZma9hqm8X2DLZnzOz73D64/8+Z6/GMwQYMnE8a2TP33nP/c+5/7vnPv85DOp1GOp3G6OgodDod7HY7XC4XstksQqEQTCYTEokEt08RMFMJP1IoevRBQgpwxyEfmOC3YDCIc+fO4T//+Q8CgQAnB3S5XKx5NBqNWL58OZqamqAoCurr62G1WlmA12oRjUYjm3JVVeWcP2azGQ6HA2azmf19BgYG+LpMJsM+OeQbRBpSym1kNptRU1MDk8mEpUuXwuv1wu/3IxaLcRTVjRs32F/G5XIBAOcwIp8h0rQAE1rR+vp6eL1eXLt2DSdOnIDD4UBzczNUVWWhyGw2Y3x8nAU2Ei+i7k8AAB7KSURBVNJojojaooULF2LZsmVobGxEY2Mj3G43RkZGMDo6ikwmg7Nnz+LGjQnH9UuXLuHatWtwu91wu90FRVqBOwkmVVXFkiVL8NRTT6G+vp7NeUuWLEFTUxMLmMePH8fVq1eRSCQQiUR4MySm5hA/cwnSTCYh8YSDs/tiIuw3kUggHA7jxIkTqKqqgsFgwKFDh7B27VpcunSJhZ/bt2+zrwIwEbHywQcfoKGhAU6nk3f5oVAIPp8PmUwGtbW1UJSJbMC0IyeQQ/Vc9CeQmDm00YrAhINtbW0tkskkIpEIVqxYgerqamQyGfT29rJWwu/3Y2hoCB0dHVyzjTSYWsduSliYSqXg8/kQjUY5CisajcLlcsFgMODKlSv46quvsGLFCjgcDqiqysIA+b2Q1gUAAoEAgsEgnE4na0DpnkajESaTic3G9fX1XMBW1DSRXw0JMkajEXV1dTCbzThz5gxqa2uxYMECZLNZjuCy2WyIxWIwGAxcoJc0TCTA0RwUixrH43H09/cjGAzCarXC7XYjmUxCr9fDYDAgEokgHo9DVVW43W7Y7fZJofqkHdPr9fB4PEilJiL7mpubkUhMOJ8TXYsXL4bNZoPJZEI0GsXIyEhBQkgxjcJcNIFLYUhC4gmGWFGd1O56vR7BYBCrVq3Cv//9b3znO9/Be++9h+9973sIh8NIpVKoqanB5s2b+aVGPkDd3d3YuHEjTCYTrFbrhGNqdTUURcGFCxewZcuWSYVCS+WykXi0ISbOFEsz6HQ6VFVVceRVf38/IpEInE4nYrEYjEYjvvnNb+LcuXM4deoUAoEA2tra0NLSAgBcKgJAgVYnFouxaXdgYABff/01qqqq0NraimAwyKaexYsXIx6Pw+fzwWq1oqWlBel0mqOjKKhALHRK88RiseDSpUsIhUIsZGQyGVRVVSGbzWL+/Ploa2tj7RSV0qDK8CTEZLNZdmomTZfVasXY2Bj6+voQjUaRz+dRVVWFZDLJEWVkGiQfIbHUBtUQU1UV/f39uHLlCnQ6HRYtWsRC4YIFC7Bw4UKk02mYzWa0tbXB6XTyMxMDIki4ohIcJ06cgMlkwooVK3D+/HkEg0EsXrwYw8PDSKfT2LBhAwKBAIaGhhAKheB2u2Gz2VgQBAo3PXMJcvslIfEEQ9ytVVRU8MLidruxefNmBAIBAMCmTZt4R+vxeOB0OjEyMsIZbvV6PU6cOIG2tjZ4PB7W/kQiEWSzWbhcLiQSCRw/fhyRSAR2u70gxB6QPkOPI7SmHArvpozMFKloNBqRSCQwMjLCYdoejwcVFRUIhSYiv1wuFwsTxKvA5Bp4yWQSly5dQl9fH6xWK1pbW1FTU4NEIoF0Os3RYMuWLYNer8fXX3+NL774AtevX2eagTs+Q/l8HpFIBKOjozCZTKxhGRsbQ2VlJfL5PG7cuIFkMolYLIaxsTEEg0Fcv34dN27cmKh7JiQopf+j0Sj6+/u5REhDQwOCwSAsFgtsNhsuXLiAXC4Hp9PJpsFIJIJoNMolPUSfPBpnSmHR3NyMtrY2fPvb30ZjYyPS6TQGBwdx8+ZNXLhwAfF4nOcyMJEZm2qQUS4k8stKp9MIBAKIRqMwmUxIpVK4cuUK7HY7R6tls1nWKieTSc74TakBtJueuSYMSc2QhMQTDkoeRzvTTCYDp9OJdDqNZcuWIZWaqMz917/+lRes2tpaxGIx2Gw27Nq1CxUVFQgGg/jBD34AAAV+GrTgPfPMM3j77bexdOlS/p2SNYo7RRlN9viBNESkwaHnnUwmMT4+zlqhiooKOJ1O3L59G9evX2fBOZfL4YsvvsCaNWugKArmz5/PWhy9Xs8CgNVqRTgcxrVr16AoClpaWtDQ0MBaGNJ45PN5OJ1OrFmzBteuXeOcWMAdPycyaRkMBsRiMfj9fgD4f2boJpjNZlitVgSDQdy4cQNmsxl2ux3RaBTnz59HPB5noQ644ztksVjYn4mCFGw2G27evAmXy4WFCxeisrISvb298Hg8cLlcGBwcZE0WAM6LRP0nrRCFxKuqCovFgqamJhiNRq57FovFEAgEkE6n0dbWxvXe9Ho9h/QbDAYOfiBfpGQyCZ/PB0VR4PV6YbVaUVdXh0wmg0AggJUrV2L+/Pn49NNPEQqFsHz5clitVgwPD6O+vp5NlyQMivUO5wpmLAyRI5johFYsZK5cLaIHAa1TmMj0otqV/p8N2ohZaXy4to4AUpHe72RvEk8epsN/2nBfWlxyuRzC4TC8Xi9qa2vR3NwMRVHwj3/8AwsWLMDKlSsBTJgmLl68iIqKCjYHWK1WDpeurq5mp+mVK1eyLwWZySgHUbHw27kOOb9LgwRarYmEfotGo+jr68Pg4CDsdjvS6TROnz7N5q2qqirU1dVBr9djYGAA3d3dcLvdnCiQQMI8MFGfa+nSpTCZTKivrwcwMc52ux2Dg4MFGZwbGhq4vpbNZptSAKckjRSiTrz69dcT+YyWLFmCb3zjGxgZGcGlS5cQjUZ5HokpJCwWC6LRKAsTHo8HIyMjiEYncg01NjbiwoULGBgY4Igto9HIvkikaVmwYAFcLhebxMh8RnSNjo6yViqTyWB8fJwDH2pqarB+/XosXryYcxiRWZAEQoPBwPysqipu376NcDjM0XOpVApjY2OwWCwYGRmBxWLB+fPnuY9msxmLFy9GKBTijNiKonDUGwmaxeoPPqw5MWNhSKxoSy9Ckr5JqCiabOoBdZhoE8N80+k0crkczGYzS8Wid7v4Up4pnXq9nqMkiMHoZRmPx1nNKr4wJCRmC9PhP9pZKoqC8fFxVptTmn3KH0Tn2Ww2DqmnEPq2tjbEYrGCKB+j0ci7+lwuh8rKSjz77LPsL6H1F3oUIed3aUyVxZpgMBjgdDrZx6yqqgpWq5WjtxobG7mUhc1mQyAQKHAkFosFUx4fg8HA2gtyik4mkxxuT4ITbX6pmrzW3AbcMZm5XC6sWrWKz8vlciyMOJ1OuFwuGI1GeL1eGAwGDA4OIhgMYuPGjZMEfIvFwolGFUXhdWjBggVcEmPZsmV8L51Oh/nz57MJsbGxEQ0NDVykFUBBZB0JN/PmzUM4HOZUACQcOhwOfPnllyz4EP+SbxCASWPr8XhgtVoLzn3qqafg8/k4SpCKvjqdTqZPfDbULpnfRE3cXHgPzIpmSFVVxGKxiQaF/CGiMEQDphU07vcOUKzDEovFUF1dzQmwABTkZyAQjWJY6L2CJjX9T/RQynRiApGZCXPRrirxaKEc/wETmwMyWVVVVTEv3r59G2azGZ988glu3rzJ6f7Hx8fhcDg4+ZzJZMKuXbuwfPly5PN5nD9/HpcuXcKXX36JzZs3o7a2lnfJ2uiXuZZ47W4h53dpaAVA8d0KgCOzTCYTCwcAWJsgLsjz589HdXU1ABSYWWhdEYUZMeM5mWmbmprg9XoLFn0AnJ2aIIaX0xpQWVkJi8XCGg1VVVFdXQ2n08maTqKlqqoKLpeLNaShUAh2ux0Oh4O1oZS/x2AwcK6jmpoaWCyWAisFoa2tDclkskDTBNzhOfF8KrrqdrvR3NzMwgdpwyoqKmA2m9lRmsaSNGvkLC5G1+n1ek5WSePe0tKClpaWAkGX/LhovtMGQZQL8vk8UqkUUqlUQb3Ch40ZC0OkFqNwR7IDk+RHwhJwZ3cgTpAHMQjE1BaLBWNjYwW2axKGiPkpKVcxWu8FJHQRQ5hMJoRCIYyPjyMcDsPpdLJzWbF7zQUmkXh0MR3+A+68AAFgfHycaxW98cYbnLiNtEHEk9lslnOwWCwW3vWtXLkSK1asQGdnJ2prawGgYBGg+xWrdP+oQc7v0tBufMV8MwA4uR+9j8l/jfxeiKeAQqGFFupMJoN8Ps8CKfkOUT6eioqKghpeVNiVeJfcIcghmyK0yHxkNBr5WkomSsIBaYiACVOxqqq8DkajUb6Xw+FALpdDKBRivyGyniQSCdbAas2rtEmJxWKw2+0wm81siSHhWnRToRI6tIaREoAsIjRXM5kMkskkb0RofOjZiM9LFLLIaZs2TmQFItcYSqip9bkSE7FS0Vcq5SPmoNI6WT9ozFgYotwNxJiUxp+Yh5hadIostku6X9Dr9fwipu/AxMtZURSuuUSMRarW2fJdoAkjPmiHwwGDwcA1ZsTJJdpSJSRminL8RyYEmreKonBhSQBoamoCcMe/LhwOczI8miekaSVTNL0caWGgrMFkFqP3Ab0HSmGua07k/C4NMWkfMNkkImp/tIuvGIpPghFpEqg90U1DvJ+oeRQjuej+pB3SaurI1EP3JMGCjos+YWJainnz5rGvTkVFBSdcJO0I0UQmOlEQ0pq3iHYSLMhMGI/HOSu06Nsjji8JPxQBRgIKzTmKFKPfU6kU0yEKlKRtEqPfiB7RLUZMokmClslk4r+ifxiZlEkYpHQB9GzF50d9epDC0YyFIXoJ0IOmh5NIJKDX6xGJRJjJSPrVqgDvN0iNSeGclC6daCUGEemfLYgJtog5gTs7GKJNG0EzF73tJR49lOM/APyyBSZeuLRDBib8NCjfik6ng8PhYH9AOi8cDkNRFFbfUwgzqcgdDgdqamom+c7M9lx7GJDzuzRokZtK006bTxKMaQEWg3FIeyOOn9iONhqRhE76jcpfiJtxOo9ya4kLMt2LriFtED1nUZglXzvqG20kSKMVj8c5cpKsJsT3JHSJofd0T+o/aV+AO9pb0gZRf7WFYEloEesNkgBFJirSspFQSGNMz0DUmInPke5Hz0UrwNHYiekJxHmRzWbhcDhYo6f11RXxyAlDwJ2QQVK95XI5NDY2soe+CJJYtTWK7hfE9OeVlZVYuHAhAoEA142Jx+MwGAysAqSdGzH9TOkjp1NKmAUA/f39aGtrw+joKGpqapi5RDUlSdJPyg5S4v5gOvxH0R2JRAImkwlms7lgx6bT6XjXKApC4guVfA7S6XRBhJjoOJlMJlFZWYlUKjXJz2EqzHWBQc7v0hA1OwTRx4R4QNSsaZMLim2J9e1o0S1W546+U5ui64OoWRJL0Gh5TVzAxagn+l+0MtC5tPmnWmpGoxGZTAYDAwNwOBxsdqN8S6IZS7w/tUfjQCY7kf5ipiyKHqPab1R0VexLIBBAQ0MDF1MlwTyRSHBgEa2ZopBGc1Ycb2pfNINSH+kcuk6n07G2eHh4GB6Pp6AQrnb8H/Tcn7EkIkqaZrMZ2WwWN2/exOjoKBoaGhAKhQCgoMNas9n9BO06yCaczWaxbt06BAIBZkaz2cw2X3q4ouP3TJHL5WAymXgxqKqqwuDgINrb2zE0NAQAzLy0qIgF8yQkZoJy/EeLgd1uRzgc5s2B+LIV/TZoMaLka+KOntTvpAIHwKHMtEsnX0IxmOJRhpzfpVHsPUq/aYUk+i5WY6fftI6+5IpB72rR/0QUfAii4EkCiXgOPUPtOaL2Qly7tGHiRDdpRGmDXVlZCbvdzgkVxfpitAal0+mCfhK9ovmM+i4KKCKtIr2iAzQJNjRfm5qacOPGDSxbtgxjY2O86acEk+TfQ2sncEfbRrxbLFUCQUyISSBTOvWxrq4Ofr+fTWbFIvkeOWGI7JA08Pl8Ho2NjQgEAuw3QL+L6mHaKT3sl4FOp2OnM2II6hcwew9EnPxalS5hru+CJR5dTMV/pDovNj+19YSAyTwqanjoJU/OofRCpJc2CQPi98dFMyLn99S4n/0uJ0yXW1/K8V8x0432ehKWxI1+MQFQPI++l6O/3NgVu178rZg5UdTizNTyUY4+rX+YOC5aP2IS+B7WPJm2JHLmzBk8/fTTnAGToCgK/H4/+vr6MDIygvPnz2Pjxo0YHx9n1TqphLWqUPETj8fx3HPP4ezZswX/v/zyy/jwww8nnT/dj8iAiqIgFovhueeew5kzZ5gWigIRIwf27t3L9lS9Xo/W1lbcunWroO2zZ89iw4YNk37Xfs6ePYtvfetbGB0d5Wq/9NHSeq/9vJePOM7TvUbbZ7GNs2fPchi1Xq8veG63bt1Ca2sr9Ho9tm7ding8XrbtcteVOibSon1206W5FF2l2i/VZjwex9atW6HX61FbW1sw9n/84x/5mnvhuVLHyC9Ay38kAGkdSnU6XYGvhvYlTh/xZSqazOg7aUTIX5BoISHrQfL7/fxMNb7iOQ96fs+Fz1QL22wtelr+LMav9/N6bT+1z1icz+K5s7ngl6JfKxgRLdoou1LPbybjU4zOcvd6WJixWkZUTwKFjnKiUxV1uODmwverV68CAFpbWwv+nymmeoDi/8Qkok343LlzOHr0KEuyfX198Hq93O6xY8ewZs0art00FaaS/GeDuWaK2RhnasNqteLVV1/Fxx9/DFVVcfr0abz++uvo7e1FNBrF888/j3379kFVVWzbtg27d+8uaKfYeJa6rtQxn89XQMtrr72G559/HtFodNo0l6LL5/Nhx44d2L9//6T2tffWtrl7927s2bMHqqpi//79+PnPf850leO5e0E5/pvqu/jbdHlUO8fF+fW4akXm8vyeKyg1DuUW25l+7oW2u71+qt+LCRMP4v5TXV9s7KfT/myOv3hMu0HQnv+gTeh3LQz95Cc/4TC8Dz/8ED6fD++//z4SiQTq6uqwdu1anDp1Ck8//TR6e3uxZcsW/OxnP4OiKHC73Th9+jRUVUVvby/Wr1/PmqahoSGu9SL+DwBHjx7lATx27BjT4vP5OOlTS0tLgdaq1DFCNBrF5s2bsWXLFk4aqaoqIpEIEokEp3LX4sUXX8RLL72EP//5z5wErNh93W43PvroI+zYsYPHZHh4GMPDw2VpK9YWLahT9S0ajaKrqwu/+c1veLz+8Ic/4NixYwXfCeI49/b2wu12Txrn3t5ebNu2DevXr4eiKFizZg33xefzcRuXL1/G8uXL0d7eDgBob2/Hhg0bMDQ0xE6Fa9euBQA888wzuHjxItM91XiWuq7UMb/fj0WLFrGQt2vXLijKRJFDsd+laC5Fl9/vx7p167Bp0yZuPxwO4+rVq+jp6ZmyTZ/Ph+HhYaZ5+/bt+Oc//wmr1YpoNIpkMjklz2nxwgsvFDwrEtDo2Vy9ehVdXV146623Cp69OJd+//vfT1JbT6XiLwXRb0BRlLJt3Ms95iqKvcAfp/7NFI+bADhb/XlQ/PEoj/+Dpv2uhKGBgQFs3boVyWQSf/vb3/CnP/0JTqcTXV1dqKysxPDwMLq7u9HR0YHjx4/D4/Ggv78fZ86cQSQSwf79+7Fz5074fD60t7fj5MmTvPM9dOgQdu7cOel/AOjr60MkEsHp06fx5ptv8iL6i1/8Aq+99hpUVcW+ffsKdv+ljhF2796Nbdu28YIETDyAeDyOnp4eLgqoFcIOHDiAsbExrFmzpqA9rbZi//79eOedd7B//350dHTg888/R11dHd54442ytBVri7QIpfoWCATw3//+l7USv/3tb3Ho0CH+/t577/H40TgX02aI43zq1Cn8+te/5mPUF6/Xy21s374dBw4cYPp9Ph8uXryI+vp6+P1+zrIKgAsXUuHDqcaz1HWljnk8HgwMDLAG6ODBg1BVlc+dDs2l6CqF6YzDT3/600kCbiQSQXd395Q8J6K/vx/f/e53oaoqjh49ir1798Jms+Hw4cMFz6YYLxw+fJi/v//++/D7/fzSEXdzd/siKrbjLNYuMNm08Djhbnf2Eo8eij3fqXzGyrXxMCCF9eK4K2Fo0aJF6OrqAjDhDR6JRBAOhydFBGixZ88eWK1WbNq0CevWrcOtW7cKjou74mI7ZLq+vb0dy5cvR09PD++yd+3aBQBYu3Yt785LHSP86Ec/wqpVq/D6669Potfv96OiogI9PT2sKfrLX/5SYD4phqtXryIcDhfd+ROmQ1uptiKRSMnrq6ursWfPHgAT5q/Ozk7+LgoM4jh7vV6cPHmStRkejwcOh4NpaW5uZjpETKXNIEGuq6uLI2rKmROLodR1pY55vV588MEH2LFjBxRFwUcffYS///3vJTUwWppLwePxoLu7G59++imACWGrv79/0nnF2vzkk0/w8ssvQ1VVfPzxx/jd736HaDTKPEea01I819zczM+/vr6ei0hqMV1e0KLcS1r7Mp1KHS4h8aTgXkxcs4F7EWoetrBeSnB8mELarPgMFesAfa+uruaFx2q1wmw2sxmCUMpfyO12FzUd+P1+DtsHJpLDLVq0qOwxYEJ78v3vfx+XL19GJBKZ1If29nZcvnyZF7Cp6C6GRYsWTaodI5ohfD5fSdpKtTWdvk0XxfyFXnzxRSiKgrq6uqKL+3Ta8Pl8WL16NbZt28aCZn19/SRz4nRQ6rpSx3p7e7Fp0ybWguzZswerV6+Gz+ebNs2l4PV6cfjwYbz00ktQFAXRaBSdnZ0F50zVZmdnJ5vXRA3WTHiuFIpFcJSLQCkH7Y5Ye6+p7v847kaL9e9x6+P9ghynB4O5Ns7FfJnmAmYsDGm9wKfqGO12i+3KS/kLjY2N8YIQjUb5f632IhKJYGBgoOwxYEJA+/GPf4ylS5fi3XffLZCUy2m5ymFgYKBgl64dG6/XW5K2Um1Np2/ThTjO5IO0c+dONqFMR3jRPqve3l6sXLkS+/btKxAAPB4PgsEg94W0EaSdmAqlrit1bGhoCI2NjSzwrF27FtXV1fD7/dOmuRza29sxNjYGVVXxyiuvIBgMcn9KjYP47B4EtLvAUo6N99Lu3dz/cTQdTddxtBjm2iL1IPC4CYzlfOMeBMrxm3ZdmwvjP1vvodnEjIUhMfskgIKEWKqqIhAIYO/evVAUBZ999hkCgcCk6KVS/kL0G1BoOvJ6vairq8PBgwcBAD09PbDb7WhtbS15TMSrr76KU6dOFZgiyFdj8+bN7IcTjUZhMpmKmopEtLa2wm63o6enBwAmOYkDmDZtU7UFYFrXl4M4zn6/H9XV1QX9C4VCRU0oU7VBzvL79+/H9u3bC86z2WxQVZVp/te//oXly5eXjZQqdV2pY/X19bh58yZrgXp6ehAIBODxeKZNcyn4fD6sX7+e+ebgwYOoq6uD1+st2abX60UqlWLzmujofa8897Ch9RV63ISd+4kncaweN8G4VD8eRP+me4+5Ok+nIxCJBWUpSeNU184IyWRSnc7nq6++UtetW6cODAwUfO/v71d/+ctfqjabTW1ublavXLmidnZ2qs3NzeqpU6fUjo4OtaurSwWgVldXqz09PWo+n1d7enrUjo4O9fLly+oPf/hDtaenRw2Hw/x/Pp9X8/m8+sILL6ivvPLKpOvz+bw6NDSkNjc3qwDU5uZmdWhoqOwx7T2IjmPHjqkdHR183ttvv60CKHpf+tC1U92XrguHwzwmQ0NDU9Kmba9YW3fTN+33oaEhtaOjQ/3ss88mjbPY346ODrWjo0M9cuTIJJqoL9XV1erGjRu5DfF68XPkyJFJNHd2dqrhcPiux1N7XaljR44cmfT8tONRjuZSdInti/e+m3HQ8uxUPCfeX0uL+F3kM3FeleKFYnwtP/IjP/IzFz65XE5VVVX91a9+pa5evVqNxWLq7du31Ww2q8bj8WnJLtP9KMlkckb6snw+j3feeQcHDhzAlStXOJNzJpPB2NgYnn32Wbz77rtlnVIlJCQkJCQkJAgkT7z55ps4dOgQTp8+zYldY7HYrNY2nbGZjOoMUS0UqmNEtUgkJCQkJCQkJO4WYt05qouWTCYxPj6OefPmze69ZtpAJpNBNBqFy+WCotyp9J7/f42ykydPzgadEhISEhISEk8QxOLPqqrCbDYjk8nAZrMhGo1yLdHZwIyFIYPBgMrKSqxYsQJvvfUW4vE4FEWBxWJh52oJCQkJCQkJibuBqqrQ6/VsbYpEIrDZbAiFQpg3bx4HbM0GZiwMZbNZ3Lp1C59//jm6u7vZXBYOhzFv3rzHpiq1hISEhISExIODqqpc77CtrQ16vR63b9+G0+lEOp2e1XvNigM1ADaNZTIZrl49m1KbhISEhISExJMFRVGQzWahqipbnCjEfjbzJSmZTEalG5nNZsTjcej1ehZm8vk8zGYzYrEY9Ho9jEYjUqkUe3E/7ORNEhISEhISEhIzgS6TySAej3NCI7PZzJFgiqJAp9MhHA7DYrFAURRkMhnodDq240lISEhISEhIPMpQ0um0ajAYEI/HUVFRUaB+olB5VVWRy+VYY5RMJqEoCgwGgzSFSUhISEhISDzS0CmKglAoxH4+BoMBiqIUmMqACXNYNptFMpmEqqqorKxELBZ7yORLSEhISEhISMwMSjqdVkkLRFohvV6PdDrNRVjFv7lcjpMgmUwmZDKZh90HCQkJCQkJCYl7hi6VSnHiIpPJBLPZjEQiAZPJBKPRiMrKShiNRqTTaeTzeeTzeRaGpCAkISEhISEh8ahDZ7PZOMW1Xq9HJpOB0WhELpcDCUqBQIAzPxoMBo4km83sjxISEhISEhISDwNKJpNRk8kkLBYL9Hr9xI+KAlVV+S9phug7APYdkhmmJSQkJCQkJB5llE26SGYzEnry+TxnmZaQkJCQkJCQeNTxP5TRbZzdQbgAAAAAAElFTkSuQmC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TW" altLang="en-US">
              <a:solidFill>
                <a:prstClr val="black"/>
              </a:solidFill>
            </a:endParaRPr>
          </a:p>
        </p:txBody>
      </p:sp>
      <p:pic>
        <p:nvPicPr>
          <p:cNvPr id="25607" name="Picture 7" descr="C:\Users\lamiren\Desktop\下載.png"/>
          <p:cNvPicPr>
            <a:picLocks noChangeAspect="1" noChangeArrowheads="1"/>
          </p:cNvPicPr>
          <p:nvPr/>
        </p:nvPicPr>
        <p:blipFill>
          <a:blip r:embed="rId3" cstate="print"/>
          <a:srcRect/>
          <a:stretch>
            <a:fillRect/>
          </a:stretch>
        </p:blipFill>
        <p:spPr bwMode="auto">
          <a:xfrm>
            <a:off x="1000100" y="81360"/>
            <a:ext cx="6847600" cy="677664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ctrTitle"/>
          </p:nvPr>
        </p:nvSpPr>
        <p:spPr/>
        <p:txBody>
          <a:bodyPr/>
          <a:lstStyle/>
          <a:p>
            <a:r>
              <a:rPr lang="zh-TW" altLang="en-US" dirty="0" smtClean="0"/>
              <a:t>物聯網三大核心</a:t>
            </a:r>
            <a:endParaRPr lang="zh-TW" altLang="en-US" dirty="0"/>
          </a:p>
        </p:txBody>
      </p:sp>
      <p:sp>
        <p:nvSpPr>
          <p:cNvPr id="8" name="副標題 7"/>
          <p:cNvSpPr>
            <a:spLocks noGrp="1"/>
          </p:cNvSpPr>
          <p:nvPr>
            <p:ph type="subTitle"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RFID</a:t>
            </a:r>
          </a:p>
          <a:p>
            <a:r>
              <a:rPr lang="zh-TW" altLang="en-US" dirty="0"/>
              <a:t>傳感網</a:t>
            </a:r>
            <a:r>
              <a:rPr lang="zh-TW" altLang="en-US" dirty="0" smtClean="0"/>
              <a:t>絡</a:t>
            </a:r>
            <a:endParaRPr lang="en-US" altLang="zh-TW" dirty="0" smtClean="0"/>
          </a:p>
          <a:p>
            <a:r>
              <a:rPr lang="en-US" altLang="zh-TW" dirty="0" smtClean="0"/>
              <a:t>M2M</a:t>
            </a:r>
            <a:endParaRPr lang="zh-TW" altLang="en-US" dirty="0"/>
          </a:p>
        </p:txBody>
      </p:sp>
      <p:sp>
        <p:nvSpPr>
          <p:cNvPr id="2" name="標題 1"/>
          <p:cNvSpPr>
            <a:spLocks noGrp="1"/>
          </p:cNvSpPr>
          <p:nvPr>
            <p:ph type="title"/>
          </p:nvPr>
        </p:nvSpPr>
        <p:spPr/>
        <p:txBody>
          <a:bodyPr/>
          <a:lstStyle/>
          <a:p>
            <a:r>
              <a:rPr lang="zh-TW" altLang="en-US" dirty="0"/>
              <a:t>物聯網</a:t>
            </a:r>
            <a:r>
              <a:rPr lang="zh-TW" altLang="en-US" dirty="0" smtClean="0"/>
              <a:t>三大核心</a:t>
            </a:r>
            <a:endParaRPr lang="zh-TW" altLang="en-US" dirty="0"/>
          </a:p>
        </p:txBody>
      </p:sp>
      <p:pic>
        <p:nvPicPr>
          <p:cNvPr id="1026" name="Picture 2" descr="http://www.micromata.de/images/header/rfi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3968" y="3429000"/>
            <a:ext cx="3816424" cy="27378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a:t>物聯網中重要的關鍵技術之</a:t>
            </a:r>
            <a:r>
              <a:rPr lang="zh-TW" altLang="en-US" dirty="0" smtClean="0"/>
              <a:t>一</a:t>
            </a:r>
            <a:endParaRPr lang="en-US" altLang="zh-TW" dirty="0" smtClean="0"/>
          </a:p>
          <a:p>
            <a:r>
              <a:rPr lang="zh-TW" altLang="en-US" dirty="0"/>
              <a:t>使物聯網中實體物件移動過程可透過 </a:t>
            </a:r>
            <a:r>
              <a:rPr lang="en-US" altLang="zh-TW" dirty="0"/>
              <a:t>EPC </a:t>
            </a:r>
            <a:r>
              <a:rPr lang="zh-TW" altLang="en-US" dirty="0"/>
              <a:t>統一</a:t>
            </a:r>
            <a:r>
              <a:rPr lang="zh-TW" altLang="en-US" dirty="0" smtClean="0"/>
              <a:t>識別</a:t>
            </a:r>
            <a:endParaRPr lang="en-US" altLang="zh-TW" dirty="0" smtClean="0"/>
          </a:p>
          <a:p>
            <a:endParaRPr lang="zh-TW" altLang="en-US" dirty="0"/>
          </a:p>
        </p:txBody>
      </p:sp>
      <p:sp>
        <p:nvSpPr>
          <p:cNvPr id="2" name="標題 1"/>
          <p:cNvSpPr>
            <a:spLocks noGrp="1"/>
          </p:cNvSpPr>
          <p:nvPr>
            <p:ph type="title"/>
          </p:nvPr>
        </p:nvSpPr>
        <p:spPr/>
        <p:txBody>
          <a:bodyPr/>
          <a:lstStyle/>
          <a:p>
            <a:r>
              <a:rPr lang="en-US" altLang="zh-TW" dirty="0" smtClean="0"/>
              <a:t>RFID</a:t>
            </a:r>
            <a:endParaRPr lang="zh-TW" altLang="en-US" dirty="0"/>
          </a:p>
        </p:txBody>
      </p:sp>
      <p:pic>
        <p:nvPicPr>
          <p:cNvPr id="2050" name="Picture 2" descr="http://www.library.fcu.edu.tw/libstories/wp-content/uploads/2010/04/RFID4-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3212976"/>
            <a:ext cx="4362450"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21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endParaRPr lang="zh-TW" altLang="en-US"/>
          </a:p>
        </p:txBody>
      </p:sp>
      <p:sp>
        <p:nvSpPr>
          <p:cNvPr id="2" name="標題 1"/>
          <p:cNvSpPr>
            <a:spLocks noGrp="1"/>
          </p:cNvSpPr>
          <p:nvPr>
            <p:ph type="title"/>
          </p:nvPr>
        </p:nvSpPr>
        <p:spPr/>
        <p:txBody>
          <a:bodyPr/>
          <a:lstStyle/>
          <a:p>
            <a:r>
              <a:rPr lang="en-US" altLang="zh-TW" dirty="0" smtClean="0"/>
              <a:t>RFID</a:t>
            </a:r>
            <a:r>
              <a:rPr lang="zh-TW" altLang="en-US" dirty="0" smtClean="0"/>
              <a:t>與物聯網</a:t>
            </a:r>
            <a:endParaRPr lang="zh-TW" altLang="en-US" dirty="0"/>
          </a:p>
        </p:txBody>
      </p:sp>
      <p:pic>
        <p:nvPicPr>
          <p:cNvPr id="3074" name="Picture 2" descr="http://www.mcuol.com/download/uppic/20100203054301%E7%89%A9%E8%81%94%E7%BD%91%E5%8E%9F%E7%90%8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1268760"/>
            <a:ext cx="7496175" cy="522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8297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sz="2800" dirty="0"/>
              <a:t>將紅外感應器、全球定位系統</a:t>
            </a:r>
            <a:r>
              <a:rPr lang="zh-TW" altLang="en-US" sz="2800" dirty="0" smtClean="0"/>
              <a:t>、雷射掃描器</a:t>
            </a:r>
            <a:endParaRPr lang="en-US" altLang="zh-TW" sz="2800" dirty="0" smtClean="0"/>
          </a:p>
          <a:p>
            <a:endParaRPr lang="en-US" altLang="zh-TW" sz="2800" dirty="0" smtClean="0"/>
          </a:p>
          <a:p>
            <a:r>
              <a:rPr lang="zh-TW" altLang="en-US" sz="2800" dirty="0" smtClean="0"/>
              <a:t>信息</a:t>
            </a:r>
            <a:r>
              <a:rPr lang="zh-TW" altLang="en-US" sz="2800" dirty="0"/>
              <a:t>傳感設備</a:t>
            </a:r>
            <a:r>
              <a:rPr lang="zh-TW" altLang="en-US" sz="2800" dirty="0" smtClean="0"/>
              <a:t>與網路結合</a:t>
            </a:r>
            <a:r>
              <a:rPr lang="zh-TW" altLang="en-US" sz="2800" dirty="0"/>
              <a:t>起來而形成的一個巨大網絡</a:t>
            </a:r>
            <a:endParaRPr lang="zh-TW" altLang="en-US" dirty="0"/>
          </a:p>
        </p:txBody>
      </p:sp>
      <p:sp>
        <p:nvSpPr>
          <p:cNvPr id="2" name="標題 1"/>
          <p:cNvSpPr>
            <a:spLocks noGrp="1"/>
          </p:cNvSpPr>
          <p:nvPr>
            <p:ph type="title"/>
          </p:nvPr>
        </p:nvSpPr>
        <p:spPr/>
        <p:txBody>
          <a:bodyPr/>
          <a:lstStyle/>
          <a:p>
            <a:r>
              <a:rPr lang="zh-TW" altLang="en-US" dirty="0" smtClean="0"/>
              <a:t>傳感網路</a:t>
            </a:r>
            <a:endParaRPr lang="zh-TW" altLang="en-US" dirty="0"/>
          </a:p>
        </p:txBody>
      </p:sp>
      <p:pic>
        <p:nvPicPr>
          <p:cNvPr id="1026" name="Picture 2" descr="http://www.ccidcom.com/uploads/userup/0909/1212051M63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4048" y="3501008"/>
            <a:ext cx="4032448" cy="3179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sz="2800" dirty="0" smtClean="0"/>
              <a:t>M2M</a:t>
            </a:r>
            <a:r>
              <a:rPr lang="zh-TW" altLang="en-US" sz="2800" dirty="0" smtClean="0"/>
              <a:t>由</a:t>
            </a:r>
            <a:r>
              <a:rPr lang="zh-TW" altLang="en-US" sz="2800" dirty="0"/>
              <a:t>多種不同類型的通信</a:t>
            </a:r>
            <a:r>
              <a:rPr lang="zh-TW" altLang="en-US" sz="2800" dirty="0" smtClean="0"/>
              <a:t>技術結合</a:t>
            </a:r>
            <a:r>
              <a:rPr lang="zh-TW" altLang="en-US" sz="2800" dirty="0"/>
              <a:t>在</a:t>
            </a:r>
            <a:r>
              <a:rPr lang="zh-TW" altLang="en-US" sz="2800" dirty="0" smtClean="0"/>
              <a:t>一起</a:t>
            </a:r>
            <a:endParaRPr lang="en-US" altLang="zh-TW" sz="2800" dirty="0" smtClean="0"/>
          </a:p>
          <a:p>
            <a:endParaRPr lang="en-US" altLang="zh-TW" sz="2800" dirty="0" smtClean="0"/>
          </a:p>
          <a:p>
            <a:r>
              <a:rPr lang="zh-TW" altLang="en-US" sz="2800" dirty="0" smtClean="0"/>
              <a:t>機器之間、</a:t>
            </a:r>
            <a:r>
              <a:rPr lang="zh-TW" altLang="en-US" sz="2800" dirty="0"/>
              <a:t>機器</a:t>
            </a:r>
            <a:r>
              <a:rPr lang="zh-TW" altLang="en-US" sz="2800" dirty="0" smtClean="0"/>
              <a:t>控制、</a:t>
            </a:r>
            <a:r>
              <a:rPr lang="zh-TW" altLang="en-US" sz="2800" dirty="0"/>
              <a:t>人</a:t>
            </a:r>
            <a:r>
              <a:rPr lang="zh-TW" altLang="en-US" sz="2800" dirty="0" smtClean="0"/>
              <a:t>機</a:t>
            </a:r>
            <a:r>
              <a:rPr lang="zh-TW" altLang="en-US" sz="2800" dirty="0"/>
              <a:t>之間</a:t>
            </a:r>
            <a:r>
              <a:rPr lang="zh-TW" altLang="en-US" sz="2800" dirty="0" smtClean="0"/>
              <a:t>、</a:t>
            </a:r>
            <a:r>
              <a:rPr lang="zh-TW" altLang="en-US" sz="2800" dirty="0"/>
              <a:t>移動互聯通信</a:t>
            </a:r>
            <a:endParaRPr lang="zh-TW" altLang="en-US" dirty="0"/>
          </a:p>
        </p:txBody>
      </p:sp>
      <p:sp>
        <p:nvSpPr>
          <p:cNvPr id="2" name="標題 1"/>
          <p:cNvSpPr>
            <a:spLocks noGrp="1"/>
          </p:cNvSpPr>
          <p:nvPr>
            <p:ph type="title"/>
          </p:nvPr>
        </p:nvSpPr>
        <p:spPr/>
        <p:txBody>
          <a:bodyPr/>
          <a:lstStyle/>
          <a:p>
            <a:r>
              <a:rPr lang="en-US" altLang="zh-TW" dirty="0" smtClean="0"/>
              <a:t>M2M</a:t>
            </a:r>
            <a:endParaRPr lang="zh-TW" altLang="en-US" dirty="0"/>
          </a:p>
        </p:txBody>
      </p:sp>
      <p:pic>
        <p:nvPicPr>
          <p:cNvPr id="2050" name="Picture 2" descr="http://blogs.orange-business.com/live/M2M.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4221088"/>
            <a:ext cx="2364854" cy="23648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5000" b="1" dirty="0">
                <a:effectLst>
                  <a:outerShdw blurRad="38100" dist="38100" dir="2700000" algn="tl">
                    <a:srgbClr val="000000">
                      <a:alpha val="43137"/>
                    </a:srgbClr>
                  </a:outerShdw>
                </a:effectLst>
              </a:rPr>
              <a:t>何謂物聯</a:t>
            </a:r>
            <a:r>
              <a:rPr lang="zh-TW" altLang="en-US" sz="5000" b="1" dirty="0" smtClean="0">
                <a:effectLst>
                  <a:outerShdw blurRad="38100" dist="38100" dir="2700000" algn="tl">
                    <a:srgbClr val="000000">
                      <a:alpha val="43137"/>
                    </a:srgbClr>
                  </a:outerShdw>
                </a:effectLst>
              </a:rPr>
              <a:t>網</a:t>
            </a:r>
            <a:r>
              <a:rPr lang="en-US" altLang="zh-TW" sz="5000" b="1" dirty="0" smtClean="0">
                <a:effectLst>
                  <a:outerShdw blurRad="38100" dist="38100" dir="2700000" algn="tl">
                    <a:srgbClr val="000000">
                      <a:alpha val="43137"/>
                    </a:srgbClr>
                  </a:outerShdw>
                </a:effectLst>
              </a:rPr>
              <a:t>?</a:t>
            </a:r>
            <a:endParaRPr lang="zh-TW" altLang="en-US" sz="5000" dirty="0">
              <a:latin typeface="+mn-ea"/>
            </a:endParaRPr>
          </a:p>
        </p:txBody>
      </p:sp>
      <p:sp>
        <p:nvSpPr>
          <p:cNvPr id="3" name="內容版面配置區 2"/>
          <p:cNvSpPr>
            <a:spLocks noGrp="1"/>
          </p:cNvSpPr>
          <p:nvPr>
            <p:ph idx="1"/>
          </p:nvPr>
        </p:nvSpPr>
        <p:spPr/>
        <p:txBody>
          <a:bodyPr/>
          <a:lstStyle/>
          <a:p>
            <a:pPr marL="0" lvl="0" indent="0">
              <a:buNone/>
            </a:pPr>
            <a:endParaRPr lang="zh-TW" altLang="en-US" dirty="0"/>
          </a:p>
          <a:p>
            <a:pPr marL="0" indent="0">
              <a:buNone/>
            </a:pPr>
            <a:endParaRPr lang="zh-TW" altLang="en-US" dirty="0"/>
          </a:p>
        </p:txBody>
      </p:sp>
      <p:graphicFrame>
        <p:nvGraphicFramePr>
          <p:cNvPr id="7" name="內容版面配置區 6"/>
          <p:cNvGraphicFramePr>
            <a:graphicFrameLocks/>
          </p:cNvGraphicFramePr>
          <p:nvPr>
            <p:extLst>
              <p:ext uri="{D42A27DB-BD31-4B8C-83A1-F6EECF244321}">
                <p14:modId xmlns:p14="http://schemas.microsoft.com/office/powerpoint/2010/main" val="3454181175"/>
              </p:ext>
            </p:extLst>
          </p:nvPr>
        </p:nvGraphicFramePr>
        <p:xfrm>
          <a:off x="596753" y="1930400"/>
          <a:ext cx="5962724" cy="45199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89121" y="3694672"/>
            <a:ext cx="2471351" cy="31633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625895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ctrTitle"/>
          </p:nvPr>
        </p:nvSpPr>
        <p:spPr/>
        <p:txBody>
          <a:bodyPr/>
          <a:lstStyle/>
          <a:p>
            <a:r>
              <a:rPr lang="zh-TW" altLang="en-US" dirty="0" smtClean="0"/>
              <a:t>物聯網安全</a:t>
            </a:r>
            <a:endParaRPr lang="zh-TW" altLang="en-US" dirty="0"/>
          </a:p>
        </p:txBody>
      </p:sp>
      <p:sp>
        <p:nvSpPr>
          <p:cNvPr id="8" name="副標題 7"/>
          <p:cNvSpPr>
            <a:spLocks noGrp="1"/>
          </p:cNvSpPr>
          <p:nvPr>
            <p:ph type="subTitle"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4" descr="E:\School Work\Fall 2010 @ NTU\Computer Networks\Report\ShockJillGgallery.jpg"/>
          <p:cNvPicPr>
            <a:picLocks noChangeAspect="1" noChangeArrowheads="1"/>
          </p:cNvPicPr>
          <p:nvPr/>
        </p:nvPicPr>
        <p:blipFill>
          <a:blip r:embed="rId3" cstate="print"/>
          <a:srcRect/>
          <a:stretch>
            <a:fillRect/>
          </a:stretch>
        </p:blipFill>
        <p:spPr bwMode="auto">
          <a:xfrm>
            <a:off x="6164263" y="357188"/>
            <a:ext cx="2693987" cy="3143250"/>
          </a:xfrm>
          <a:prstGeom prst="rect">
            <a:avLst/>
          </a:prstGeom>
          <a:noFill/>
          <a:ln w="9525">
            <a:noFill/>
            <a:miter lim="800000"/>
            <a:headEnd/>
            <a:tailEnd/>
          </a:ln>
        </p:spPr>
      </p:pic>
      <p:sp>
        <p:nvSpPr>
          <p:cNvPr id="2" name="標題 1"/>
          <p:cNvSpPr>
            <a:spLocks noGrp="1"/>
          </p:cNvSpPr>
          <p:nvPr>
            <p:ph type="title"/>
          </p:nvPr>
        </p:nvSpPr>
        <p:spPr/>
        <p:txBody>
          <a:bodyPr/>
          <a:lstStyle/>
          <a:p>
            <a:pPr eaLnBrk="1" fontAlgn="auto" hangingPunct="1">
              <a:spcAft>
                <a:spcPts val="0"/>
              </a:spcAft>
              <a:defRPr/>
            </a:pPr>
            <a:r>
              <a:rPr lang="zh-TW" altLang="en-US" sz="4000" dirty="0" smtClean="0">
                <a:latin typeface="微軟正黑體" pitchFamily="34" charset="-120"/>
                <a:ea typeface="微軟正黑體" pitchFamily="34" charset="-120"/>
              </a:rPr>
              <a:t>物聯網安全</a:t>
            </a:r>
            <a:endParaRPr lang="zh-TW" altLang="en-US" sz="4000" dirty="0">
              <a:latin typeface="微軟正黑體" pitchFamily="34" charset="-120"/>
              <a:ea typeface="微軟正黑體" pitchFamily="34" charset="-120"/>
            </a:endParaRPr>
          </a:p>
        </p:txBody>
      </p:sp>
      <p:sp>
        <p:nvSpPr>
          <p:cNvPr id="6148" name="直排文字版面配置區 2"/>
          <p:cNvSpPr>
            <a:spLocks noGrp="1"/>
          </p:cNvSpPr>
          <p:nvPr>
            <p:ph type="body" orient="vert" idx="1"/>
          </p:nvPr>
        </p:nvSpPr>
        <p:spPr/>
        <p:txBody>
          <a:bodyPr vert="horz">
            <a:normAutofit lnSpcReduction="10000"/>
          </a:bodyPr>
          <a:lstStyle/>
          <a:p>
            <a:pPr eaLnBrk="1" hangingPunct="1"/>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連結的物品多，傳播的訊息量大且複雜</a:t>
            </a:r>
          </a:p>
          <a:p>
            <a:pPr eaLnBrk="1" hangingPunct="1"/>
            <a:r>
              <a:rPr lang="zh-TW" altLang="en-US" smtClean="0">
                <a:latin typeface="微軟正黑體" pitchFamily="34" charset="-120"/>
                <a:ea typeface="微軟正黑體" pitchFamily="34" charset="-120"/>
              </a:rPr>
              <a:t>包含個人、商業及政府的隱私機密</a:t>
            </a:r>
          </a:p>
          <a:p>
            <a:pPr eaLnBrk="1" hangingPunct="1"/>
            <a:r>
              <a:rPr lang="zh-TW" altLang="en-US" smtClean="0">
                <a:latin typeface="微軟正黑體" pitchFamily="34" charset="-120"/>
                <a:ea typeface="微軟正黑體" pitchFamily="34" charset="-120"/>
              </a:rPr>
              <a:t>病毒攻擊、竊取個人私密資料、惡意中斷網路連線</a:t>
            </a:r>
          </a:p>
          <a:p>
            <a:pPr eaLnBrk="1" hangingPunct="1"/>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無線通訊</a:t>
            </a:r>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訊號在空氣中傳播，容易遭受外部攻擊與干擾</a:t>
            </a:r>
          </a:p>
          <a:p>
            <a:pPr eaLnBrk="1" hangingPunct="1"/>
            <a:endParaRPr lang="zh-TW" altLang="en-US"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設備無人監控</a:t>
            </a:r>
          </a:p>
          <a:p>
            <a:pPr eaLnBrk="1" hangingPunct="1"/>
            <a:r>
              <a:rPr lang="zh-TW" altLang="en-US" smtClean="0">
                <a:latin typeface="微軟正黑體" pitchFamily="34" charset="-120"/>
                <a:ea typeface="微軟正黑體" pitchFamily="34" charset="-120"/>
              </a:rPr>
              <a:t>機器容易被破壞盜取或冒名使用</a:t>
            </a:r>
          </a:p>
        </p:txBody>
      </p:sp>
      <p:pic>
        <p:nvPicPr>
          <p:cNvPr id="6149" name="Picture 6" descr="E:\School Work\Fall 2010 @ NTU\Computer Networks\Report\2914622_120501002473_2.jpg"/>
          <p:cNvPicPr>
            <a:picLocks noChangeAspect="1" noChangeArrowheads="1"/>
          </p:cNvPicPr>
          <p:nvPr/>
        </p:nvPicPr>
        <p:blipFill>
          <a:blip r:embed="rId4" cstate="print"/>
          <a:srcRect/>
          <a:stretch>
            <a:fillRect/>
          </a:stretch>
        </p:blipFill>
        <p:spPr bwMode="auto">
          <a:xfrm>
            <a:off x="6876256" y="4509120"/>
            <a:ext cx="1727200" cy="1931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3" name="Picture 4" descr="E:\School Work\Fall 2010 @ NTU\Computer Networks\Report\images.jpg"/>
          <p:cNvPicPr>
            <a:picLocks noChangeAspect="1" noChangeArrowheads="1"/>
          </p:cNvPicPr>
          <p:nvPr/>
        </p:nvPicPr>
        <p:blipFill>
          <a:blip r:embed="rId3" cstate="print"/>
          <a:srcRect/>
          <a:stretch>
            <a:fillRect/>
          </a:stretch>
        </p:blipFill>
        <p:spPr bwMode="auto">
          <a:xfrm>
            <a:off x="4572000" y="0"/>
            <a:ext cx="2247900" cy="2028825"/>
          </a:xfrm>
          <a:prstGeom prst="rect">
            <a:avLst/>
          </a:prstGeom>
          <a:noFill/>
          <a:ln w="9525">
            <a:noFill/>
            <a:miter lim="800000"/>
            <a:headEnd/>
            <a:tailEnd/>
          </a:ln>
        </p:spPr>
      </p:pic>
      <p:pic>
        <p:nvPicPr>
          <p:cNvPr id="7170" name="Picture 6" descr="E:\School Work\Fall 2010 @ NTU\Computer Networks\Report\jtyj.jpg"/>
          <p:cNvPicPr>
            <a:picLocks noChangeAspect="1" noChangeArrowheads="1"/>
          </p:cNvPicPr>
          <p:nvPr/>
        </p:nvPicPr>
        <p:blipFill>
          <a:blip r:embed="rId4" cstate="print"/>
          <a:srcRect/>
          <a:stretch>
            <a:fillRect/>
          </a:stretch>
        </p:blipFill>
        <p:spPr bwMode="auto">
          <a:xfrm>
            <a:off x="6457950" y="4149080"/>
            <a:ext cx="2686050" cy="1704975"/>
          </a:xfrm>
          <a:prstGeom prst="rect">
            <a:avLst/>
          </a:prstGeom>
          <a:noFill/>
          <a:ln w="9525">
            <a:noFill/>
            <a:miter lim="800000"/>
            <a:headEnd/>
            <a:tailEnd/>
          </a:ln>
        </p:spPr>
      </p:pic>
      <p:sp>
        <p:nvSpPr>
          <p:cNvPr id="2" name="標題 1"/>
          <p:cNvSpPr>
            <a:spLocks noGrp="1"/>
          </p:cNvSpPr>
          <p:nvPr>
            <p:ph type="title"/>
          </p:nvPr>
        </p:nvSpPr>
        <p:spPr/>
        <p:txBody>
          <a:bodyPr/>
          <a:lstStyle/>
          <a:p>
            <a:pPr algn="l" eaLnBrk="1" fontAlgn="auto" hangingPunct="1">
              <a:spcAft>
                <a:spcPts val="0"/>
              </a:spcAft>
              <a:defRPr/>
            </a:pPr>
            <a:r>
              <a:rPr lang="en-US" altLang="zh-TW" sz="4000" dirty="0" smtClean="0">
                <a:latin typeface="微軟正黑體" pitchFamily="34" charset="-120"/>
                <a:ea typeface="微軟正黑體" pitchFamily="34" charset="-120"/>
              </a:rPr>
              <a:t>	</a:t>
            </a:r>
            <a:r>
              <a:rPr lang="zh-TW" altLang="en-US" sz="4000" dirty="0" smtClean="0">
                <a:latin typeface="微軟正黑體" pitchFamily="34" charset="-120"/>
                <a:ea typeface="微軟正黑體" pitchFamily="34" charset="-120"/>
              </a:rPr>
              <a:t>物聯網安全</a:t>
            </a:r>
            <a:endParaRPr lang="zh-TW" altLang="en-US" sz="4000" dirty="0">
              <a:latin typeface="微軟正黑體" pitchFamily="34" charset="-120"/>
              <a:ea typeface="微軟正黑體" pitchFamily="34" charset="-120"/>
            </a:endParaRPr>
          </a:p>
        </p:txBody>
      </p:sp>
      <p:sp>
        <p:nvSpPr>
          <p:cNvPr id="3" name="直排文字版面配置區 2"/>
          <p:cNvSpPr>
            <a:spLocks noGrp="1"/>
          </p:cNvSpPr>
          <p:nvPr>
            <p:ph type="body" orient="vert" idx="1"/>
          </p:nvPr>
        </p:nvSpPr>
        <p:spPr>
          <a:xfrm>
            <a:off x="323528" y="1484784"/>
            <a:ext cx="8229600" cy="4525963"/>
          </a:xfrm>
        </p:spPr>
        <p:txBody>
          <a:bodyPr vert="horz">
            <a:normAutofit/>
          </a:bodyPr>
          <a:lstStyle/>
          <a:p>
            <a:pPr marL="274320" indent="-274320" eaLnBrk="1" fontAlgn="auto" hangingPunct="1">
              <a:spcAft>
                <a:spcPts val="0"/>
              </a:spcAft>
              <a:buFont typeface="Wingdings"/>
              <a:buChar char=""/>
              <a:defRPr/>
            </a:pPr>
            <a:r>
              <a:rPr lang="zh-TW" altLang="en-US" u="sng" dirty="0" smtClean="0">
                <a:latin typeface="微軟正黑體" pitchFamily="34" charset="-120"/>
                <a:ea typeface="微軟正黑體" pitchFamily="34" charset="-120"/>
              </a:rPr>
              <a:t>感知層</a:t>
            </a:r>
            <a:endParaRPr lang="en-US" altLang="zh-TW" u="sng"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endParaRPr lang="en-US" altLang="zh-TW"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r>
              <a:rPr lang="en-US" altLang="zh-TW" dirty="0" smtClean="0">
                <a:latin typeface="微軟正黑體" pitchFamily="34" charset="-120"/>
                <a:ea typeface="微軟正黑體" pitchFamily="34" charset="-120"/>
              </a:rPr>
              <a:t>RFID</a:t>
            </a:r>
            <a:r>
              <a:rPr lang="zh-TW" altLang="en-US" dirty="0" smtClean="0">
                <a:latin typeface="微軟正黑體" pitchFamily="34" charset="-120"/>
                <a:ea typeface="微軟正黑體" pitchFamily="34" charset="-120"/>
              </a:rPr>
              <a:t>標籤</a:t>
            </a:r>
            <a:r>
              <a:rPr lang="en-US" altLang="zh-TW"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硬體結構簡單、缺少加密性</a:t>
            </a:r>
            <a:endParaRPr lang="en-US" altLang="zh-TW"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r>
              <a:rPr lang="zh-TW" altLang="en-US" dirty="0" smtClean="0">
                <a:latin typeface="微軟正黑體" pitchFamily="34" charset="-120"/>
                <a:ea typeface="微軟正黑體" pitchFamily="34" charset="-120"/>
              </a:rPr>
              <a:t>容易被偽造，訊息容易被推算</a:t>
            </a:r>
            <a:endParaRPr lang="en-US" altLang="zh-TW"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endParaRPr lang="zh-TW" altLang="en-US"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r>
              <a:rPr lang="zh-TW" altLang="en-US" dirty="0" smtClean="0">
                <a:latin typeface="微軟正黑體" pitchFamily="34" charset="-120"/>
                <a:ea typeface="微軟正黑體" pitchFamily="34" charset="-120"/>
              </a:rPr>
              <a:t>感知設備的多樣性</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傳輸及安全標準的不相同</a:t>
            </a:r>
            <a:endParaRPr lang="en-US" altLang="zh-TW" dirty="0" smtClean="0">
              <a:latin typeface="微軟正黑體" pitchFamily="34" charset="-120"/>
              <a:ea typeface="微軟正黑體" pitchFamily="34" charset="-120"/>
            </a:endParaRPr>
          </a:p>
          <a:p>
            <a:pPr marL="274320" indent="-274320" eaLnBrk="1" fontAlgn="auto" hangingPunct="1">
              <a:spcAft>
                <a:spcPts val="0"/>
              </a:spcAft>
              <a:buFont typeface="Wingdings"/>
              <a:buChar char=""/>
              <a:defRPr/>
            </a:pPr>
            <a:endParaRPr lang="en-US" altLang="zh-TW" dirty="0" smtClean="0">
              <a:latin typeface="微軟正黑體" pitchFamily="34" charset="-120"/>
              <a:ea typeface="微軟正黑體" pitchFamily="34" charset="-120"/>
            </a:endParaRPr>
          </a:p>
          <a:p>
            <a:pPr marL="274320" indent="-274320">
              <a:buFont typeface="Wingdings"/>
              <a:buChar char=""/>
              <a:defRPr/>
            </a:pPr>
            <a:r>
              <a:rPr lang="zh-TW" altLang="en-US" dirty="0" smtClean="0">
                <a:latin typeface="微軟正黑體" pitchFamily="34" charset="-120"/>
                <a:ea typeface="微軟正黑體" pitchFamily="34" charset="-120"/>
              </a:rPr>
              <a:t>解決辦法</a:t>
            </a:r>
            <a:r>
              <a:rPr lang="en-US" altLang="zh-TW"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統一資料格式，資料加密儲存</a:t>
            </a:r>
          </a:p>
          <a:p>
            <a:pPr marL="274320" indent="-274320" eaLnBrk="1" fontAlgn="auto" hangingPunct="1">
              <a:spcAft>
                <a:spcPts val="0"/>
              </a:spcAft>
              <a:buFont typeface="Wingdings"/>
              <a:buChar char=""/>
              <a:defRPr/>
            </a:pPr>
            <a:endParaRPr lang="zh-TW" altLang="en-US" dirty="0" smtClean="0">
              <a:latin typeface="微軟正黑體" pitchFamily="34" charset="-120"/>
              <a:ea typeface="微軟正黑體" pitchFamily="34" charset="-120"/>
            </a:endParaRPr>
          </a:p>
        </p:txBody>
      </p:sp>
      <p:pic>
        <p:nvPicPr>
          <p:cNvPr id="7174" name="Picture 5" descr="E:\School Work\Fall 2010 @ NTU\Computer Networks\Report\imagees.jpg"/>
          <p:cNvPicPr>
            <a:picLocks noChangeAspect="1" noChangeArrowheads="1"/>
          </p:cNvPicPr>
          <p:nvPr/>
        </p:nvPicPr>
        <p:blipFill>
          <a:blip r:embed="rId5" cstate="print"/>
          <a:srcRect/>
          <a:stretch>
            <a:fillRect/>
          </a:stretch>
        </p:blipFill>
        <p:spPr bwMode="auto">
          <a:xfrm>
            <a:off x="6677025" y="1628800"/>
            <a:ext cx="2466975"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fontAlgn="auto" hangingPunct="1">
              <a:spcAft>
                <a:spcPts val="0"/>
              </a:spcAft>
              <a:defRPr/>
            </a:pPr>
            <a:r>
              <a:rPr lang="zh-TW" altLang="en-US" sz="4000" dirty="0" smtClean="0">
                <a:latin typeface="微軟正黑體" pitchFamily="34" charset="-120"/>
                <a:ea typeface="微軟正黑體" pitchFamily="34" charset="-120"/>
              </a:rPr>
              <a:t>物聯網安全</a:t>
            </a:r>
            <a:endParaRPr lang="zh-TW" altLang="en-US" sz="4000" dirty="0">
              <a:latin typeface="微軟正黑體" pitchFamily="34" charset="-120"/>
              <a:ea typeface="微軟正黑體" pitchFamily="34" charset="-120"/>
            </a:endParaRPr>
          </a:p>
        </p:txBody>
      </p:sp>
      <p:sp>
        <p:nvSpPr>
          <p:cNvPr id="8195" name="直排文字版面配置區 2"/>
          <p:cNvSpPr>
            <a:spLocks noGrp="1"/>
          </p:cNvSpPr>
          <p:nvPr>
            <p:ph type="body" orient="vert" idx="1"/>
          </p:nvPr>
        </p:nvSpPr>
        <p:spPr>
          <a:xfrm>
            <a:off x="457200" y="1600200"/>
            <a:ext cx="8258175" cy="4873625"/>
          </a:xfrm>
        </p:spPr>
        <p:txBody>
          <a:bodyPr vert="horz">
            <a:normAutofit lnSpcReduction="10000"/>
          </a:bodyPr>
          <a:lstStyle/>
          <a:p>
            <a:pPr eaLnBrk="1" hangingPunct="1"/>
            <a:r>
              <a:rPr lang="zh-TW" altLang="en-US" u="sng" dirty="0" smtClean="0">
                <a:latin typeface="微軟正黑體" pitchFamily="34" charset="-120"/>
                <a:ea typeface="微軟正黑體" pitchFamily="34" charset="-120"/>
              </a:rPr>
              <a:t>網路層</a:t>
            </a:r>
            <a:endParaRPr lang="en-US" altLang="zh-TW" u="sng" dirty="0" smtClean="0">
              <a:latin typeface="微軟正黑體" pitchFamily="34" charset="-120"/>
              <a:ea typeface="微軟正黑體" pitchFamily="34" charset="-120"/>
            </a:endParaRPr>
          </a:p>
          <a:p>
            <a:pPr eaLnBrk="1" hangingPunct="1"/>
            <a:r>
              <a:rPr lang="zh-TW" altLang="en-US" dirty="0" smtClean="0">
                <a:latin typeface="微軟正黑體" pitchFamily="34" charset="-120"/>
                <a:ea typeface="微軟正黑體" pitchFamily="34" charset="-120"/>
              </a:rPr>
              <a:t>存儲空間，計算能力以及通信能力有限</a:t>
            </a:r>
          </a:p>
          <a:p>
            <a:pPr eaLnBrk="1" hangingPunct="1"/>
            <a:r>
              <a:rPr lang="zh-TW" altLang="en-US" dirty="0" smtClean="0">
                <a:latin typeface="微軟正黑體" pitchFamily="34" charset="-120"/>
                <a:ea typeface="微軟正黑體" pitchFamily="34" charset="-120"/>
              </a:rPr>
              <a:t>資料加密，安全認證，安全管理，入侵檢測技</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無線傳感器網路</a:t>
            </a:r>
            <a:r>
              <a:rPr lang="en-US" altLang="zh-TW" dirty="0" smtClean="0">
                <a:latin typeface="微軟正黑體" pitchFamily="34" charset="-120"/>
                <a:ea typeface="微軟正黑體" pitchFamily="34" charset="-120"/>
              </a:rPr>
              <a:t>: IEEE 802.11</a:t>
            </a:r>
            <a:r>
              <a:rPr lang="zh-TW" altLang="en-US" dirty="0" smtClean="0">
                <a:latin typeface="微軟正黑體" pitchFamily="34" charset="-120"/>
                <a:ea typeface="微軟正黑體" pitchFamily="34" charset="-120"/>
              </a:rPr>
              <a:t>，</a:t>
            </a:r>
            <a:r>
              <a:rPr lang="en-US" altLang="zh-TW" dirty="0" smtClean="0">
                <a:latin typeface="微軟正黑體" pitchFamily="34" charset="-120"/>
                <a:ea typeface="微軟正黑體" pitchFamily="34" charset="-120"/>
              </a:rPr>
              <a:t>802.15</a:t>
            </a:r>
            <a:r>
              <a:rPr lang="zh-TW" altLang="en-US" dirty="0" smtClean="0">
                <a:latin typeface="微軟正黑體" pitchFamily="34" charset="-120"/>
                <a:ea typeface="微軟正黑體" pitchFamily="34" charset="-120"/>
              </a:rPr>
              <a:t>等技術</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大功率無線設備可直接干擾其訊號</a:t>
            </a:r>
            <a:endParaRPr lang="en-US" altLang="zh-TW" dirty="0" smtClean="0">
              <a:latin typeface="微軟正黑體" pitchFamily="34" charset="-120"/>
              <a:ea typeface="微軟正黑體" pitchFamily="34" charset="-120"/>
            </a:endParaRPr>
          </a:p>
          <a:p>
            <a:r>
              <a:rPr lang="zh-TW" altLang="en-US" dirty="0" smtClean="0">
                <a:latin typeface="微軟正黑體" pitchFamily="34" charset="-120"/>
                <a:ea typeface="微軟正黑體" pitchFamily="34" charset="-120"/>
              </a:rPr>
              <a:t>解決方法</a:t>
            </a:r>
            <a:r>
              <a:rPr lang="en-US" altLang="zh-TW"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資料儲存模擬化及整合，異地資料備份</a:t>
            </a:r>
          </a:p>
          <a:p>
            <a:pPr eaLnBrk="1" hangingPunct="1"/>
            <a:endParaRPr lang="zh-TW" altLang="en-US" dirty="0" smtClean="0">
              <a:latin typeface="微軟正黑體" pitchFamily="34" charset="-120"/>
              <a:ea typeface="微軟正黑體" pitchFamily="34" charset="-120"/>
            </a:endParaRPr>
          </a:p>
          <a:p>
            <a:pPr eaLnBrk="1" hangingPunct="1"/>
            <a:r>
              <a:rPr lang="zh-TW" altLang="en-US" u="sng" dirty="0" smtClean="0">
                <a:latin typeface="微軟正黑體" pitchFamily="34" charset="-120"/>
                <a:ea typeface="微軟正黑體" pitchFamily="34" charset="-120"/>
              </a:rPr>
              <a:t>應用層</a:t>
            </a:r>
            <a:endParaRPr lang="en-US" altLang="zh-TW" u="sng" dirty="0" smtClean="0">
              <a:latin typeface="微軟正黑體" pitchFamily="34" charset="-120"/>
              <a:ea typeface="微軟正黑體" pitchFamily="34" charset="-120"/>
            </a:endParaRPr>
          </a:p>
          <a:p>
            <a:pPr eaLnBrk="1" hangingPunct="1"/>
            <a:r>
              <a:rPr lang="zh-TW" altLang="en-US" dirty="0" smtClean="0">
                <a:latin typeface="微軟正黑體" pitchFamily="34" charset="-120"/>
                <a:ea typeface="微軟正黑體" pitchFamily="34" charset="-120"/>
              </a:rPr>
              <a:t>統一身份認證，統一密鑰管理，</a:t>
            </a:r>
            <a:r>
              <a:rPr lang="en-US" altLang="zh-TW" dirty="0" smtClean="0">
                <a:latin typeface="微軟正黑體" pitchFamily="34" charset="-120"/>
                <a:ea typeface="微軟正黑體" pitchFamily="34" charset="-120"/>
              </a:rPr>
              <a:t/>
            </a:r>
            <a:br>
              <a:rPr lang="en-US" altLang="zh-TW" dirty="0" smtClean="0">
                <a:latin typeface="微軟正黑體" pitchFamily="34" charset="-120"/>
                <a:ea typeface="微軟正黑體" pitchFamily="34" charset="-120"/>
              </a:rPr>
            </a:br>
            <a:r>
              <a:rPr lang="zh-TW" altLang="en-US" dirty="0" smtClean="0">
                <a:latin typeface="微軟正黑體" pitchFamily="34" charset="-120"/>
                <a:ea typeface="微軟正黑體" pitchFamily="34" charset="-120"/>
              </a:rPr>
              <a:t>安全運營平台</a:t>
            </a:r>
            <a:r>
              <a:rPr lang="en-US" altLang="zh-TW" dirty="0" smtClean="0">
                <a:latin typeface="微軟正黑體" pitchFamily="34" charset="-120"/>
                <a:ea typeface="微軟正黑體" pitchFamily="34" charset="-120"/>
              </a:rPr>
              <a:t>(SOC)</a:t>
            </a:r>
          </a:p>
          <a:p>
            <a:pPr eaLnBrk="1" hangingPunct="1"/>
            <a:r>
              <a:rPr lang="zh-TW" altLang="en-US" dirty="0" smtClean="0">
                <a:latin typeface="微軟正黑體" pitchFamily="34" charset="-120"/>
                <a:ea typeface="微軟正黑體" pitchFamily="34" charset="-120"/>
              </a:rPr>
              <a:t>整體系統和資料的故障修復</a:t>
            </a:r>
          </a:p>
        </p:txBody>
      </p:sp>
      <p:pic>
        <p:nvPicPr>
          <p:cNvPr id="8196" name="Picture 4" descr="E:\School Work\Fall 2010 @ NTU\Computer Networks\Report\secguard.jpg"/>
          <p:cNvPicPr>
            <a:picLocks noChangeAspect="1" noChangeArrowheads="1"/>
          </p:cNvPicPr>
          <p:nvPr/>
        </p:nvPicPr>
        <p:blipFill>
          <a:blip r:embed="rId3" cstate="print"/>
          <a:srcRect/>
          <a:stretch>
            <a:fillRect/>
          </a:stretch>
        </p:blipFill>
        <p:spPr bwMode="auto">
          <a:xfrm>
            <a:off x="7143750" y="0"/>
            <a:ext cx="2000250" cy="2286000"/>
          </a:xfrm>
          <a:prstGeom prst="rect">
            <a:avLst/>
          </a:prstGeom>
          <a:noFill/>
          <a:ln w="9525">
            <a:noFill/>
            <a:miter lim="800000"/>
            <a:headEnd/>
            <a:tailEnd/>
          </a:ln>
        </p:spPr>
      </p:pic>
      <p:pic>
        <p:nvPicPr>
          <p:cNvPr id="8197" name="Picture 5" descr="E:\School Work\Fall 2010 @ NTU\Computer Networks\Report\rocid.jpg"/>
          <p:cNvPicPr>
            <a:picLocks noChangeAspect="1" noChangeArrowheads="1"/>
          </p:cNvPicPr>
          <p:nvPr/>
        </p:nvPicPr>
        <p:blipFill>
          <a:blip r:embed="rId4" cstate="print"/>
          <a:srcRect/>
          <a:stretch>
            <a:fillRect/>
          </a:stretch>
        </p:blipFill>
        <p:spPr bwMode="auto">
          <a:xfrm>
            <a:off x="6084168" y="4797152"/>
            <a:ext cx="2667000" cy="1714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eaLnBrk="1" fontAlgn="auto" hangingPunct="1">
              <a:spcAft>
                <a:spcPts val="0"/>
              </a:spcAft>
              <a:defRPr/>
            </a:pPr>
            <a:r>
              <a:rPr lang="zh-TW" altLang="en-US" sz="4000" dirty="0" smtClean="0">
                <a:latin typeface="微軟正黑體" pitchFamily="34" charset="-120"/>
                <a:ea typeface="微軟正黑體" pitchFamily="34" charset="-120"/>
              </a:rPr>
              <a:t>物聯網安全</a:t>
            </a:r>
            <a:endParaRPr lang="zh-TW" altLang="en-US" sz="4000" dirty="0">
              <a:latin typeface="微軟正黑體" pitchFamily="34" charset="-120"/>
              <a:ea typeface="微軟正黑體" pitchFamily="34" charset="-120"/>
            </a:endParaRPr>
          </a:p>
        </p:txBody>
      </p:sp>
      <p:sp>
        <p:nvSpPr>
          <p:cNvPr id="9219" name="直排文字版面配置區 2"/>
          <p:cNvSpPr>
            <a:spLocks noGrp="1"/>
          </p:cNvSpPr>
          <p:nvPr>
            <p:ph type="body" orient="vert" idx="1"/>
          </p:nvPr>
        </p:nvSpPr>
        <p:spPr/>
        <p:txBody>
          <a:bodyPr vert="horz">
            <a:normAutofit/>
          </a:bodyPr>
          <a:lstStyle/>
          <a:p>
            <a:pPr eaLnBrk="1" hangingPunct="1"/>
            <a:r>
              <a:rPr lang="zh-TW" altLang="en-US" smtClean="0">
                <a:latin typeface="微軟正黑體" pitchFamily="34" charset="-120"/>
                <a:ea typeface="微軟正黑體" pitchFamily="34" charset="-120"/>
              </a:rPr>
              <a:t>和址</a:t>
            </a:r>
            <a:r>
              <a:rPr lang="en-US" altLang="zh-TW"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合址</a:t>
            </a:r>
            <a:r>
              <a:rPr lang="en-US" altLang="zh-TW"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密碼認證技術</a:t>
            </a:r>
            <a:r>
              <a:rPr lang="en-US" altLang="zh-TW" smtClean="0">
                <a:latin typeface="微軟正黑體" pitchFamily="34" charset="-120"/>
                <a:ea typeface="微軟正黑體" pitchFamily="34" charset="-120"/>
              </a:rPr>
              <a:t> -- </a:t>
            </a:r>
            <a:r>
              <a:rPr lang="zh-TW" altLang="en-US" smtClean="0">
                <a:latin typeface="微軟正黑體" pitchFamily="34" charset="-120"/>
                <a:ea typeface="微軟正黑體" pitchFamily="34" charset="-120"/>
              </a:rPr>
              <a:t>三方認證技術</a:t>
            </a:r>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存放處</a:t>
            </a:r>
            <a:r>
              <a:rPr lang="en-US" altLang="zh-TW" smtClean="0">
                <a:latin typeface="微軟正黑體" pitchFamily="34" charset="-120"/>
                <a:ea typeface="微軟正黑體" pitchFamily="34" charset="-120"/>
              </a:rPr>
              <a:t>:</a:t>
            </a:r>
            <a:r>
              <a:rPr lang="zh-TW" altLang="en-US" smtClean="0">
                <a:latin typeface="微軟正黑體" pitchFamily="34" charset="-120"/>
                <a:ea typeface="微軟正黑體" pitchFamily="34" charset="-120"/>
              </a:rPr>
              <a:t>密碼</a:t>
            </a:r>
            <a:r>
              <a:rPr lang="en-US" altLang="zh-TW" smtClean="0">
                <a:latin typeface="微軟正黑體" pitchFamily="34" charset="-120"/>
                <a:ea typeface="微軟正黑體" pitchFamily="34" charset="-120"/>
              </a:rPr>
              <a:t>&amp;</a:t>
            </a:r>
            <a:r>
              <a:rPr lang="zh-TW" altLang="en-US" smtClean="0">
                <a:latin typeface="微軟正黑體" pitchFamily="34" charset="-120"/>
                <a:ea typeface="微軟正黑體" pitchFamily="34" charset="-120"/>
              </a:rPr>
              <a:t>網路地址</a:t>
            </a:r>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持有方</a:t>
            </a:r>
            <a:r>
              <a:rPr lang="en-US" altLang="zh-TW" smtClean="0">
                <a:latin typeface="微軟正黑體" pitchFamily="34" charset="-120"/>
                <a:ea typeface="微軟正黑體" pitchFamily="34" charset="-120"/>
              </a:rPr>
              <a:t>: </a:t>
            </a:r>
            <a:r>
              <a:rPr lang="zh-TW" altLang="en-US" smtClean="0">
                <a:latin typeface="微軟正黑體" pitchFamily="34" charset="-120"/>
                <a:ea typeface="微軟正黑體" pitchFamily="34" charset="-120"/>
              </a:rPr>
              <a:t>密碼</a:t>
            </a:r>
            <a:r>
              <a:rPr lang="en-US" altLang="zh-TW" smtClean="0">
                <a:latin typeface="微軟正黑體" pitchFamily="34" charset="-120"/>
                <a:ea typeface="微軟正黑體" pitchFamily="34" charset="-120"/>
              </a:rPr>
              <a:t>&amp;</a:t>
            </a:r>
            <a:r>
              <a:rPr lang="zh-TW" altLang="en-US" smtClean="0">
                <a:latin typeface="微軟正黑體" pitchFamily="34" charset="-120"/>
                <a:ea typeface="微軟正黑體" pitchFamily="34" charset="-120"/>
              </a:rPr>
              <a:t>傳感器</a:t>
            </a:r>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第三方網路</a:t>
            </a:r>
            <a:r>
              <a:rPr lang="en-US" altLang="zh-TW" smtClean="0">
                <a:latin typeface="微軟正黑體" pitchFamily="34" charset="-120"/>
                <a:ea typeface="微軟正黑體" pitchFamily="34" charset="-120"/>
              </a:rPr>
              <a:t>: </a:t>
            </a:r>
            <a:r>
              <a:rPr lang="zh-TW" altLang="en-US" smtClean="0">
                <a:latin typeface="微軟正黑體" pitchFamily="34" charset="-120"/>
                <a:ea typeface="微軟正黑體" pitchFamily="34" charset="-120"/>
              </a:rPr>
              <a:t>網路地址</a:t>
            </a:r>
            <a:r>
              <a:rPr lang="en-US" altLang="zh-TW" smtClean="0">
                <a:latin typeface="微軟正黑體" pitchFamily="34" charset="-120"/>
                <a:ea typeface="微軟正黑體" pitchFamily="34" charset="-120"/>
              </a:rPr>
              <a:t/>
            </a:r>
            <a:br>
              <a:rPr lang="en-US" altLang="zh-TW" smtClean="0">
                <a:latin typeface="微軟正黑體" pitchFamily="34" charset="-120"/>
                <a:ea typeface="微軟正黑體" pitchFamily="34" charset="-120"/>
              </a:rPr>
            </a:br>
            <a:endParaRPr lang="zh-TW" altLang="en-US" smtClean="0">
              <a:latin typeface="微軟正黑體" pitchFamily="34" charset="-120"/>
              <a:ea typeface="微軟正黑體" pitchFamily="34" charset="-120"/>
            </a:endParaRPr>
          </a:p>
          <a:p>
            <a:pPr eaLnBrk="1" hangingPunct="1"/>
            <a:endParaRPr lang="en-US" altLang="zh-TW" smtClean="0">
              <a:latin typeface="微軟正黑體" pitchFamily="34" charset="-120"/>
              <a:ea typeface="微軟正黑體" pitchFamily="34" charset="-120"/>
            </a:endParaRPr>
          </a:p>
          <a:p>
            <a:pPr eaLnBrk="1" hangingPunct="1"/>
            <a:r>
              <a:rPr lang="zh-TW" altLang="en-US" smtClean="0">
                <a:latin typeface="微軟正黑體" pitchFamily="34" charset="-120"/>
                <a:ea typeface="微軟正黑體" pitchFamily="34" charset="-120"/>
              </a:rPr>
              <a:t>網絡態勢感知與評估技術</a:t>
            </a:r>
            <a:br>
              <a:rPr lang="zh-TW" altLang="en-US" smtClean="0">
                <a:latin typeface="微軟正黑體" pitchFamily="34" charset="-120"/>
                <a:ea typeface="微軟正黑體" pitchFamily="34" charset="-120"/>
              </a:rPr>
            </a:br>
            <a:r>
              <a:rPr lang="zh-TW" altLang="en-US" smtClean="0">
                <a:latin typeface="微軟正黑體" pitchFamily="34" charset="-120"/>
                <a:ea typeface="微軟正黑體" pitchFamily="34" charset="-120"/>
              </a:rPr>
              <a:t>分析、監測及預警</a:t>
            </a:r>
            <a:r>
              <a:rPr lang="en-US" altLang="zh-TW" smtClean="0">
                <a:latin typeface="微軟正黑體" pitchFamily="34" charset="-120"/>
                <a:ea typeface="微軟正黑體" pitchFamily="34" charset="-120"/>
              </a:rPr>
              <a:t/>
            </a:r>
            <a:br>
              <a:rPr lang="en-US" altLang="zh-TW" smtClean="0">
                <a:latin typeface="微軟正黑體" pitchFamily="34" charset="-120"/>
                <a:ea typeface="微軟正黑體" pitchFamily="34" charset="-120"/>
              </a:rPr>
            </a:br>
            <a:r>
              <a:rPr lang="zh-TW" altLang="en-US" smtClean="0">
                <a:latin typeface="微軟正黑體" pitchFamily="34" charset="-120"/>
                <a:ea typeface="微軟正黑體" pitchFamily="34" charset="-120"/>
              </a:rPr>
              <a:t>當前與未來一段時間內的網路運行狀態</a:t>
            </a:r>
          </a:p>
          <a:p>
            <a:pPr eaLnBrk="1" hangingPunct="1"/>
            <a:endParaRPr lang="zh-TW" altLang="en-US" smtClean="0">
              <a:latin typeface="微軟正黑體" pitchFamily="34" charset="-120"/>
              <a:ea typeface="微軟正黑體" pitchFamily="34" charset="-120"/>
            </a:endParaRPr>
          </a:p>
        </p:txBody>
      </p:sp>
      <p:pic>
        <p:nvPicPr>
          <p:cNvPr id="9220" name="Picture 2" descr="E:\School Work\Fall 2010 @ NTU\Computer Networks\Report\ist2_5208652-three-party-people.jpg"/>
          <p:cNvPicPr>
            <a:picLocks noChangeAspect="1" noChangeArrowheads="1"/>
          </p:cNvPicPr>
          <p:nvPr/>
        </p:nvPicPr>
        <p:blipFill>
          <a:blip r:embed="rId3" cstate="print"/>
          <a:srcRect/>
          <a:stretch>
            <a:fillRect/>
          </a:stretch>
        </p:blipFill>
        <p:spPr bwMode="auto">
          <a:xfrm>
            <a:off x="5429250" y="1979613"/>
            <a:ext cx="2786063" cy="2520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物聯網與雲端運算</a:t>
            </a:r>
            <a:endParaRPr lang="zh-TW" altLang="en-US" dirty="0"/>
          </a:p>
        </p:txBody>
      </p:sp>
      <p:sp>
        <p:nvSpPr>
          <p:cNvPr id="3" name="副標題 2"/>
          <p:cNvSpPr>
            <a:spLocks noGrp="1"/>
          </p:cNvSpPr>
          <p:nvPr>
            <p:ph type="subTitle" idx="1"/>
          </p:nvPr>
        </p:nvSpPr>
        <p:spPr/>
        <p:txBody>
          <a:bodyPr/>
          <a:lstStyle/>
          <a:p>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zh-TW" altLang="en-US" dirty="0"/>
          </a:p>
        </p:txBody>
      </p:sp>
      <p:sp>
        <p:nvSpPr>
          <p:cNvPr id="3" name="標題 2"/>
          <p:cNvSpPr>
            <a:spLocks noGrp="1"/>
          </p:cNvSpPr>
          <p:nvPr>
            <p:ph type="title"/>
          </p:nvPr>
        </p:nvSpPr>
        <p:spPr/>
        <p:txBody>
          <a:bodyPr/>
          <a:lstStyle/>
          <a:p>
            <a:endParaRPr lang="zh-TW" altLang="en-US" dirty="0"/>
          </a:p>
        </p:txBody>
      </p:sp>
      <p:pic>
        <p:nvPicPr>
          <p:cNvPr id="1026" name="Picture 2" descr="C:\Users\花花\Desktop\1.JPG"/>
          <p:cNvPicPr>
            <a:picLocks noChangeAspect="1" noChangeArrowheads="1"/>
          </p:cNvPicPr>
          <p:nvPr/>
        </p:nvPicPr>
        <p:blipFill>
          <a:blip r:embed="rId3" cstate="print"/>
          <a:srcRect/>
          <a:stretch>
            <a:fillRect/>
          </a:stretch>
        </p:blipFill>
        <p:spPr bwMode="auto">
          <a:xfrm>
            <a:off x="586155" y="1556792"/>
            <a:ext cx="8030289" cy="4536504"/>
          </a:xfrm>
          <a:prstGeom prst="rect">
            <a:avLst/>
          </a:prstGeom>
          <a:noFill/>
        </p:spPr>
      </p:pic>
      <p:pic>
        <p:nvPicPr>
          <p:cNvPr id="1027" name="Picture 3" descr="C:\Users\花花\Desktop\2.JPG"/>
          <p:cNvPicPr>
            <a:picLocks noChangeAspect="1" noChangeArrowheads="1"/>
          </p:cNvPicPr>
          <p:nvPr/>
        </p:nvPicPr>
        <p:blipFill>
          <a:blip r:embed="rId4" cstate="print"/>
          <a:srcRect/>
          <a:stretch>
            <a:fillRect/>
          </a:stretch>
        </p:blipFill>
        <p:spPr bwMode="auto">
          <a:xfrm>
            <a:off x="623329" y="1412776"/>
            <a:ext cx="7776864" cy="4396766"/>
          </a:xfrm>
          <a:prstGeom prst="rect">
            <a:avLst/>
          </a:prstGeom>
          <a:noFill/>
        </p:spPr>
      </p:pic>
      <p:pic>
        <p:nvPicPr>
          <p:cNvPr id="1028" name="Picture 4" descr="C:\Users\花花\Desktop\3.JPG"/>
          <p:cNvPicPr>
            <a:picLocks noChangeAspect="1" noChangeArrowheads="1"/>
          </p:cNvPicPr>
          <p:nvPr/>
        </p:nvPicPr>
        <p:blipFill>
          <a:blip r:embed="rId5" cstate="print"/>
          <a:srcRect/>
          <a:stretch>
            <a:fillRect/>
          </a:stretch>
        </p:blipFill>
        <p:spPr bwMode="auto">
          <a:xfrm>
            <a:off x="503693" y="1433735"/>
            <a:ext cx="8016136" cy="4503142"/>
          </a:xfrm>
          <a:prstGeom prst="rect">
            <a:avLst/>
          </a:prstGeom>
          <a:noFill/>
        </p:spPr>
      </p:pic>
      <p:pic>
        <p:nvPicPr>
          <p:cNvPr id="1029" name="Picture 5" descr="C:\Users\花花\Desktop\4.JPG"/>
          <p:cNvPicPr>
            <a:picLocks noChangeAspect="1" noChangeArrowheads="1"/>
          </p:cNvPicPr>
          <p:nvPr/>
        </p:nvPicPr>
        <p:blipFill>
          <a:blip r:embed="rId6" cstate="print"/>
          <a:srcRect/>
          <a:stretch>
            <a:fillRect/>
          </a:stretch>
        </p:blipFill>
        <p:spPr bwMode="auto">
          <a:xfrm>
            <a:off x="490102" y="1561070"/>
            <a:ext cx="8191498" cy="424847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 calcmode="lin" valueType="num">
                                      <p:cBhvr additive="base">
                                        <p:cTn id="7" dur="500" fill="hold"/>
                                        <p:tgtEl>
                                          <p:spTgt spid="1029"/>
                                        </p:tgtEl>
                                        <p:attrNameLst>
                                          <p:attrName>ppt_x</p:attrName>
                                        </p:attrNameLst>
                                      </p:cBhvr>
                                      <p:tavLst>
                                        <p:tav tm="0">
                                          <p:val>
                                            <p:strVal val="#ppt_x"/>
                                          </p:val>
                                        </p:tav>
                                        <p:tav tm="100000">
                                          <p:val>
                                            <p:strVal val="#ppt_x"/>
                                          </p:val>
                                        </p:tav>
                                      </p:tavLst>
                                    </p:anim>
                                    <p:anim calcmode="lin" valueType="num">
                                      <p:cBhvr additive="base">
                                        <p:cTn id="8"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1" fill="hold" nodeType="clickEffect">
                                  <p:stCondLst>
                                    <p:cond delay="0"/>
                                  </p:stCondLst>
                                  <p:childTnLst>
                                    <p:anim calcmode="lin" valueType="num">
                                      <p:cBhvr additive="base">
                                        <p:cTn id="12" dur="500"/>
                                        <p:tgtEl>
                                          <p:spTgt spid="1029"/>
                                        </p:tgtEl>
                                        <p:attrNameLst>
                                          <p:attrName>ppt_x</p:attrName>
                                        </p:attrNameLst>
                                      </p:cBhvr>
                                      <p:tavLst>
                                        <p:tav tm="0">
                                          <p:val>
                                            <p:strVal val="ppt_x"/>
                                          </p:val>
                                        </p:tav>
                                        <p:tav tm="100000">
                                          <p:val>
                                            <p:strVal val="ppt_x"/>
                                          </p:val>
                                        </p:tav>
                                      </p:tavLst>
                                    </p:anim>
                                    <p:anim calcmode="lin" valueType="num">
                                      <p:cBhvr additive="base">
                                        <p:cTn id="13" dur="500"/>
                                        <p:tgtEl>
                                          <p:spTgt spid="1029"/>
                                        </p:tgtEl>
                                        <p:attrNameLst>
                                          <p:attrName>ppt_y</p:attrName>
                                        </p:attrNameLst>
                                      </p:cBhvr>
                                      <p:tavLst>
                                        <p:tav tm="0">
                                          <p:val>
                                            <p:strVal val="ppt_y"/>
                                          </p:val>
                                        </p:tav>
                                        <p:tav tm="100000">
                                          <p:val>
                                            <p:strVal val="0-ppt_h/2"/>
                                          </p:val>
                                        </p:tav>
                                      </p:tavLst>
                                    </p:anim>
                                    <p:set>
                                      <p:cBhvr>
                                        <p:cTn id="14" dur="1" fill="hold">
                                          <p:stCondLst>
                                            <p:cond delay="499"/>
                                          </p:stCondLst>
                                        </p:cTn>
                                        <p:tgtEl>
                                          <p:spTgt spid="10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1" fill="hold" nodeType="clickEffect">
                                  <p:stCondLst>
                                    <p:cond delay="0"/>
                                  </p:stCondLst>
                                  <p:childTnLst>
                                    <p:anim calcmode="lin" valueType="num">
                                      <p:cBhvr additive="base">
                                        <p:cTn id="24" dur="500"/>
                                        <p:tgtEl>
                                          <p:spTgt spid="1028"/>
                                        </p:tgtEl>
                                        <p:attrNameLst>
                                          <p:attrName>ppt_x</p:attrName>
                                        </p:attrNameLst>
                                      </p:cBhvr>
                                      <p:tavLst>
                                        <p:tav tm="0">
                                          <p:val>
                                            <p:strVal val="ppt_x"/>
                                          </p:val>
                                        </p:tav>
                                        <p:tav tm="100000">
                                          <p:val>
                                            <p:strVal val="ppt_x"/>
                                          </p:val>
                                        </p:tav>
                                      </p:tavLst>
                                    </p:anim>
                                    <p:anim calcmode="lin" valueType="num">
                                      <p:cBhvr additive="base">
                                        <p:cTn id="25" dur="500"/>
                                        <p:tgtEl>
                                          <p:spTgt spid="1028"/>
                                        </p:tgtEl>
                                        <p:attrNameLst>
                                          <p:attrName>ppt_y</p:attrName>
                                        </p:attrNameLst>
                                      </p:cBhvr>
                                      <p:tavLst>
                                        <p:tav tm="0">
                                          <p:val>
                                            <p:strVal val="ppt_y"/>
                                          </p:val>
                                        </p:tav>
                                        <p:tav tm="100000">
                                          <p:val>
                                            <p:strVal val="0-ppt_h/2"/>
                                          </p:val>
                                        </p:tav>
                                      </p:tavLst>
                                    </p:anim>
                                    <p:set>
                                      <p:cBhvr>
                                        <p:cTn id="26" dur="1" fill="hold">
                                          <p:stCondLst>
                                            <p:cond delay="499"/>
                                          </p:stCondLst>
                                        </p:cTn>
                                        <p:tgtEl>
                                          <p:spTgt spid="10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anim calcmode="lin" valueType="num">
                                      <p:cBhvr additive="base">
                                        <p:cTn id="31" dur="500" fill="hold"/>
                                        <p:tgtEl>
                                          <p:spTgt spid="1026"/>
                                        </p:tgtEl>
                                        <p:attrNameLst>
                                          <p:attrName>ppt_x</p:attrName>
                                        </p:attrNameLst>
                                      </p:cBhvr>
                                      <p:tavLst>
                                        <p:tav tm="0">
                                          <p:val>
                                            <p:strVal val="#ppt_x"/>
                                          </p:val>
                                        </p:tav>
                                        <p:tav tm="100000">
                                          <p:val>
                                            <p:strVal val="#ppt_x"/>
                                          </p:val>
                                        </p:tav>
                                      </p:tavLst>
                                    </p:anim>
                                    <p:anim calcmode="lin" valueType="num">
                                      <p:cBhvr additive="base">
                                        <p:cTn id="3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1" fill="hold" nodeType="clickEffect">
                                  <p:stCondLst>
                                    <p:cond delay="0"/>
                                  </p:stCondLst>
                                  <p:childTnLst>
                                    <p:anim calcmode="lin" valueType="num">
                                      <p:cBhvr additive="base">
                                        <p:cTn id="36" dur="500"/>
                                        <p:tgtEl>
                                          <p:spTgt spid="1026"/>
                                        </p:tgtEl>
                                        <p:attrNameLst>
                                          <p:attrName>ppt_x</p:attrName>
                                        </p:attrNameLst>
                                      </p:cBhvr>
                                      <p:tavLst>
                                        <p:tav tm="0">
                                          <p:val>
                                            <p:strVal val="ppt_x"/>
                                          </p:val>
                                        </p:tav>
                                        <p:tav tm="100000">
                                          <p:val>
                                            <p:strVal val="ppt_x"/>
                                          </p:val>
                                        </p:tav>
                                      </p:tavLst>
                                    </p:anim>
                                    <p:anim calcmode="lin" valueType="num">
                                      <p:cBhvr additive="base">
                                        <p:cTn id="37" dur="500"/>
                                        <p:tgtEl>
                                          <p:spTgt spid="1026"/>
                                        </p:tgtEl>
                                        <p:attrNameLst>
                                          <p:attrName>ppt_y</p:attrName>
                                        </p:attrNameLst>
                                      </p:cBhvr>
                                      <p:tavLst>
                                        <p:tav tm="0">
                                          <p:val>
                                            <p:strVal val="ppt_y"/>
                                          </p:val>
                                        </p:tav>
                                        <p:tav tm="100000">
                                          <p:val>
                                            <p:strVal val="0-ppt_h/2"/>
                                          </p:val>
                                        </p:tav>
                                      </p:tavLst>
                                    </p:anim>
                                    <p:set>
                                      <p:cBhvr>
                                        <p:cTn id="38" dur="1" fill="hold">
                                          <p:stCondLst>
                                            <p:cond delay="499"/>
                                          </p:stCondLst>
                                        </p:cTn>
                                        <p:tgtEl>
                                          <p:spTgt spid="102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7"/>
                                        </p:tgtEl>
                                        <p:attrNameLst>
                                          <p:attrName>style.visibility</p:attrName>
                                        </p:attrNameLst>
                                      </p:cBhvr>
                                      <p:to>
                                        <p:strVal val="visible"/>
                                      </p:to>
                                    </p:set>
                                    <p:anim calcmode="lin" valueType="num">
                                      <p:cBhvr additive="base">
                                        <p:cTn id="43" dur="500" fill="hold"/>
                                        <p:tgtEl>
                                          <p:spTgt spid="1027"/>
                                        </p:tgtEl>
                                        <p:attrNameLst>
                                          <p:attrName>ppt_x</p:attrName>
                                        </p:attrNameLst>
                                      </p:cBhvr>
                                      <p:tavLst>
                                        <p:tav tm="0">
                                          <p:val>
                                            <p:strVal val="#ppt_x"/>
                                          </p:val>
                                        </p:tav>
                                        <p:tav tm="100000">
                                          <p:val>
                                            <p:strVal val="#ppt_x"/>
                                          </p:val>
                                        </p:tav>
                                      </p:tavLst>
                                    </p:anim>
                                    <p:anim calcmode="lin" valueType="num">
                                      <p:cBhvr additive="base">
                                        <p:cTn id="4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1" fill="hold" nodeType="clickEffect">
                                  <p:stCondLst>
                                    <p:cond delay="0"/>
                                  </p:stCondLst>
                                  <p:childTnLst>
                                    <p:anim calcmode="lin" valueType="num">
                                      <p:cBhvr additive="base">
                                        <p:cTn id="48" dur="500"/>
                                        <p:tgtEl>
                                          <p:spTgt spid="1027"/>
                                        </p:tgtEl>
                                        <p:attrNameLst>
                                          <p:attrName>ppt_x</p:attrName>
                                        </p:attrNameLst>
                                      </p:cBhvr>
                                      <p:tavLst>
                                        <p:tav tm="0">
                                          <p:val>
                                            <p:strVal val="ppt_x"/>
                                          </p:val>
                                        </p:tav>
                                        <p:tav tm="100000">
                                          <p:val>
                                            <p:strVal val="ppt_x"/>
                                          </p:val>
                                        </p:tav>
                                      </p:tavLst>
                                    </p:anim>
                                    <p:anim calcmode="lin" valueType="num">
                                      <p:cBhvr additive="base">
                                        <p:cTn id="49" dur="500"/>
                                        <p:tgtEl>
                                          <p:spTgt spid="1027"/>
                                        </p:tgtEl>
                                        <p:attrNameLst>
                                          <p:attrName>ppt_y</p:attrName>
                                        </p:attrNameLst>
                                      </p:cBhvr>
                                      <p:tavLst>
                                        <p:tav tm="0">
                                          <p:val>
                                            <p:strVal val="ppt_y"/>
                                          </p:val>
                                        </p:tav>
                                        <p:tav tm="100000">
                                          <p:val>
                                            <p:strVal val="0-ppt_h/2"/>
                                          </p:val>
                                        </p:tav>
                                      </p:tavLst>
                                    </p:anim>
                                    <p:set>
                                      <p:cBhvr>
                                        <p:cTn id="50"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zh-TW" dirty="0" smtClean="0"/>
              <a:t>基於虛擬化技術快速部署資源或取得服務</a:t>
            </a:r>
            <a:endParaRPr lang="en-US" altLang="zh-TW" dirty="0" smtClean="0"/>
          </a:p>
          <a:p>
            <a:r>
              <a:rPr lang="zh-TW" altLang="zh-TW" dirty="0" smtClean="0"/>
              <a:t>動態及可伸縮的擴充功能</a:t>
            </a:r>
            <a:endParaRPr lang="en-US" altLang="zh-TW" dirty="0" smtClean="0"/>
          </a:p>
          <a:p>
            <a:r>
              <a:rPr lang="zh-TW" altLang="zh-TW" dirty="0" smtClean="0"/>
              <a:t>按照需求提供資源</a:t>
            </a:r>
            <a:endParaRPr lang="en-US" altLang="zh-TW" dirty="0" smtClean="0"/>
          </a:p>
          <a:p>
            <a:r>
              <a:rPr lang="zh-TW" altLang="zh-TW" dirty="0" smtClean="0"/>
              <a:t>依使用量付費</a:t>
            </a:r>
            <a:endParaRPr lang="en-US" altLang="zh-TW" dirty="0" smtClean="0"/>
          </a:p>
          <a:p>
            <a:r>
              <a:rPr lang="zh-TW" altLang="zh-TW" dirty="0" smtClean="0"/>
              <a:t>經由網際網路提供服務</a:t>
            </a:r>
            <a:endParaRPr lang="en-US" altLang="zh-TW" dirty="0" smtClean="0"/>
          </a:p>
          <a:p>
            <a:r>
              <a:rPr lang="zh-TW" altLang="zh-TW" dirty="0" smtClean="0"/>
              <a:t>可處理大量的資訊</a:t>
            </a:r>
            <a:endParaRPr lang="en-US" altLang="zh-TW" dirty="0" smtClean="0"/>
          </a:p>
          <a:p>
            <a:r>
              <a:rPr lang="zh-TW" altLang="zh-TW" dirty="0" smtClean="0"/>
              <a:t>使用者容易參與</a:t>
            </a:r>
            <a:endParaRPr lang="en-US" altLang="zh-TW" dirty="0" smtClean="0"/>
          </a:p>
          <a:p>
            <a:r>
              <a:rPr lang="zh-TW" altLang="zh-TW" dirty="0" smtClean="0"/>
              <a:t>減少使用者終端處理負擔</a:t>
            </a:r>
            <a:endParaRPr lang="en-US" altLang="zh-TW" dirty="0" smtClean="0"/>
          </a:p>
          <a:p>
            <a:r>
              <a:rPr lang="zh-TW" altLang="zh-TW" dirty="0" smtClean="0"/>
              <a:t>降低使用者對</a:t>
            </a:r>
            <a:r>
              <a:rPr lang="en-US" altLang="zh-TW" dirty="0" smtClean="0"/>
              <a:t>IT</a:t>
            </a:r>
            <a:r>
              <a:rPr lang="zh-TW" altLang="zh-TW" dirty="0" smtClean="0"/>
              <a:t>專業知識的依賴</a:t>
            </a:r>
            <a:endParaRPr lang="zh-TW" altLang="en-US" dirty="0"/>
          </a:p>
        </p:txBody>
      </p:sp>
      <p:sp>
        <p:nvSpPr>
          <p:cNvPr id="3" name="標題 2"/>
          <p:cNvSpPr>
            <a:spLocks noGrp="1"/>
          </p:cNvSpPr>
          <p:nvPr>
            <p:ph type="title"/>
          </p:nvPr>
        </p:nvSpPr>
        <p:spPr/>
        <p:txBody>
          <a:bodyPr/>
          <a:lstStyle/>
          <a:p>
            <a:r>
              <a:rPr lang="zh-TW" altLang="en-US" dirty="0" smtClean="0"/>
              <a:t>雲端服務的特徵</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blinds(horizontal)">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blinds(horizontal)">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blinds(horizontal)">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blinds(horizontal)">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blinds(horizontal)">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blinds(horizontal)">
                                      <p:cBhvr>
                                        <p:cTn id="47" dur="500"/>
                                        <p:tgtEl>
                                          <p:spTgt spid="2">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
                                            <p:txEl>
                                              <p:pRg st="8" end="8"/>
                                            </p:txEl>
                                          </p:spTgt>
                                        </p:tgtEl>
                                        <p:attrNameLst>
                                          <p:attrName>style.visibility</p:attrName>
                                        </p:attrNameLst>
                                      </p:cBhvr>
                                      <p:to>
                                        <p:strVal val="visible"/>
                                      </p:to>
                                    </p:set>
                                    <p:animEffect transition="in" filter="blinds(horizontal)">
                                      <p:cBhvr>
                                        <p:cTn id="5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物聯網平台上可以有不同產業使用</a:t>
            </a:r>
            <a:endParaRPr lang="en-US" altLang="zh-TW" dirty="0" smtClean="0"/>
          </a:p>
          <a:p>
            <a:r>
              <a:rPr lang="zh-TW" altLang="en-US" dirty="0" smtClean="0"/>
              <a:t>同一產業不同客戶的資源共享</a:t>
            </a:r>
            <a:endParaRPr lang="en-US" altLang="zh-TW" dirty="0" smtClean="0"/>
          </a:p>
          <a:p>
            <a:endParaRPr lang="en-US" altLang="zh-TW" dirty="0" smtClean="0"/>
          </a:p>
          <a:p>
            <a:r>
              <a:rPr lang="zh-TW" altLang="en-US" dirty="0" smtClean="0"/>
              <a:t>可同時分享儲存及計算能力等資源</a:t>
            </a:r>
            <a:endParaRPr lang="en-US" altLang="zh-TW" dirty="0" smtClean="0"/>
          </a:p>
          <a:p>
            <a:pPr>
              <a:buNone/>
            </a:pPr>
            <a:r>
              <a:rPr lang="zh-TW" altLang="en-US" dirty="0" smtClean="0"/>
              <a:t>   </a:t>
            </a:r>
            <a:r>
              <a:rPr lang="en-US" altLang="zh-TW" dirty="0" smtClean="0"/>
              <a:t>-&gt; </a:t>
            </a:r>
            <a:r>
              <a:rPr lang="zh-TW" altLang="en-US" b="1" dirty="0" smtClean="0"/>
              <a:t>提高資源利用率、降低營運成本</a:t>
            </a:r>
            <a:endParaRPr lang="en-US" altLang="zh-TW" b="1" dirty="0" smtClean="0"/>
          </a:p>
          <a:p>
            <a:r>
              <a:rPr lang="zh-TW" altLang="en-US" dirty="0" smtClean="0"/>
              <a:t>安全性</a:t>
            </a:r>
            <a:r>
              <a:rPr lang="en-US" altLang="zh-TW" dirty="0" smtClean="0"/>
              <a:t>?</a:t>
            </a:r>
            <a:r>
              <a:rPr lang="zh-TW" altLang="en-US" dirty="0" smtClean="0"/>
              <a:t>  </a:t>
            </a:r>
            <a:endParaRPr lang="en-US" altLang="zh-TW" dirty="0" smtClean="0"/>
          </a:p>
          <a:p>
            <a:pPr>
              <a:buNone/>
            </a:pPr>
            <a:r>
              <a:rPr lang="zh-TW" altLang="en-US" dirty="0" smtClean="0"/>
              <a:t>   </a:t>
            </a:r>
            <a:r>
              <a:rPr lang="en-US" altLang="zh-TW" dirty="0" smtClean="0"/>
              <a:t>-&gt; </a:t>
            </a:r>
            <a:r>
              <a:rPr lang="zh-TW" altLang="en-US" b="1" dirty="0" smtClean="0"/>
              <a:t>共享時也相互隔離</a:t>
            </a:r>
            <a:endParaRPr lang="zh-TW" altLang="en-US" b="1" dirty="0"/>
          </a:p>
        </p:txBody>
      </p:sp>
      <p:sp>
        <p:nvSpPr>
          <p:cNvPr id="3" name="標題 2"/>
          <p:cNvSpPr>
            <a:spLocks noGrp="1"/>
          </p:cNvSpPr>
          <p:nvPr>
            <p:ph type="title"/>
          </p:nvPr>
        </p:nvSpPr>
        <p:spPr/>
        <p:txBody>
          <a:bodyPr/>
          <a:lstStyle/>
          <a:p>
            <a:r>
              <a:rPr lang="zh-TW" altLang="zh-TW" dirty="0" smtClean="0"/>
              <a:t>虛擬化技術</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checkerboard(across)">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checkerboard(across)">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heckerboard(across)">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checkerboard(across)">
                                      <p:cBhvr>
                                        <p:cTn id="33" dur="500"/>
                                        <p:tgtEl>
                                          <p:spTgt spid="2">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additive="base">
                                        <p:cTn id="38"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611968"/>
          </a:xfrm>
        </p:spPr>
        <p:txBody>
          <a:bodyPr>
            <a:normAutofit lnSpcReduction="10000"/>
          </a:bodyPr>
          <a:lstStyle/>
          <a:p>
            <a:r>
              <a:rPr lang="zh-TW" altLang="zh-TW" b="1" dirty="0" smtClean="0"/>
              <a:t>規模化</a:t>
            </a:r>
            <a:r>
              <a:rPr lang="zh-TW" altLang="zh-TW" dirty="0" smtClean="0"/>
              <a:t>應是雲端運算應用在物聯網上的關鍵</a:t>
            </a:r>
            <a:endParaRPr lang="en-US" altLang="zh-TW" dirty="0" smtClean="0"/>
          </a:p>
          <a:p>
            <a:endParaRPr lang="en-US" altLang="zh-TW" dirty="0" smtClean="0"/>
          </a:p>
          <a:p>
            <a:r>
              <a:rPr lang="zh-TW" altLang="zh-TW" dirty="0" smtClean="0"/>
              <a:t>實際的</a:t>
            </a:r>
            <a:r>
              <a:rPr lang="zh-TW" altLang="zh-TW" b="1" dirty="0" smtClean="0"/>
              <a:t>技術</a:t>
            </a:r>
            <a:r>
              <a:rPr lang="zh-TW" altLang="zh-TW" dirty="0" smtClean="0"/>
              <a:t>支撐和</a:t>
            </a:r>
            <a:r>
              <a:rPr lang="zh-TW" altLang="zh-TW" b="1" dirty="0" smtClean="0"/>
              <a:t>產業鏈</a:t>
            </a:r>
            <a:r>
              <a:rPr lang="zh-TW" altLang="zh-TW" dirty="0" smtClean="0"/>
              <a:t>建設</a:t>
            </a:r>
            <a:endParaRPr lang="en-US" altLang="zh-TW" dirty="0" smtClean="0"/>
          </a:p>
          <a:p>
            <a:pPr lvl="1"/>
            <a:r>
              <a:rPr lang="zh-TW" altLang="zh-TW" dirty="0" smtClean="0"/>
              <a:t>網際網路在物聯網的擴展</a:t>
            </a:r>
            <a:endParaRPr lang="en-US" altLang="zh-TW" dirty="0" smtClean="0"/>
          </a:p>
          <a:p>
            <a:pPr lvl="1"/>
            <a:r>
              <a:rPr lang="en-US" altLang="zh-TW" dirty="0" smtClean="0"/>
              <a:t>IT</a:t>
            </a:r>
            <a:r>
              <a:rPr lang="zh-TW" altLang="zh-TW" dirty="0" smtClean="0"/>
              <a:t>虛擬化的技術</a:t>
            </a:r>
            <a:endParaRPr lang="en-US" altLang="zh-TW" dirty="0" smtClean="0"/>
          </a:p>
          <a:p>
            <a:pPr lvl="1"/>
            <a:r>
              <a:rPr lang="zh-TW" altLang="zh-TW" dirty="0" smtClean="0"/>
              <a:t>物聯網和雲端運算平台的管理、控制及運用</a:t>
            </a:r>
            <a:endParaRPr lang="en-US" altLang="zh-TW" dirty="0" smtClean="0"/>
          </a:p>
          <a:p>
            <a:pPr lvl="1"/>
            <a:r>
              <a:rPr lang="zh-TW" altLang="zh-TW" dirty="0" smtClean="0"/>
              <a:t>合適的商業模式和實際服務</a:t>
            </a:r>
            <a:endParaRPr lang="en-US" altLang="zh-TW" dirty="0" smtClean="0"/>
          </a:p>
          <a:p>
            <a:endParaRPr lang="en-US" altLang="zh-TW" dirty="0" smtClean="0"/>
          </a:p>
          <a:p>
            <a:r>
              <a:rPr lang="zh-TW" altLang="zh-TW" dirty="0" smtClean="0"/>
              <a:t>傳統電腦廠商和</a:t>
            </a:r>
            <a:r>
              <a:rPr lang="en-US" altLang="zh-TW" dirty="0" smtClean="0"/>
              <a:t>IT</a:t>
            </a:r>
            <a:r>
              <a:rPr lang="zh-TW" altLang="zh-TW" dirty="0" smtClean="0"/>
              <a:t>廠商能快速進入終端用戶服務領域</a:t>
            </a:r>
            <a:endParaRPr lang="en-US" altLang="zh-TW" dirty="0" smtClean="0"/>
          </a:p>
          <a:p>
            <a:r>
              <a:rPr lang="zh-TW" altLang="zh-TW" dirty="0" smtClean="0"/>
              <a:t>數據中心需要可靠且嚴謹的虛擬化平台來作支援</a:t>
            </a:r>
            <a:endParaRPr lang="en-US" altLang="zh-TW" dirty="0" smtClean="0"/>
          </a:p>
        </p:txBody>
      </p:sp>
      <p:sp>
        <p:nvSpPr>
          <p:cNvPr id="3" name="標題 2"/>
          <p:cNvSpPr>
            <a:spLocks noGrp="1"/>
          </p:cNvSpPr>
          <p:nvPr>
            <p:ph type="title"/>
          </p:nvPr>
        </p:nvSpPr>
        <p:spPr/>
        <p:txBody>
          <a:bodyPr/>
          <a:lstStyle/>
          <a:p>
            <a:r>
              <a:rPr lang="zh-TW" altLang="en-US" dirty="0" smtClean="0"/>
              <a:t>物聯網與雲端運算的結合</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1+#ppt_w/2"/>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 calcmode="lin" valueType="num">
                                      <p:cBhvr additive="base">
                                        <p:cTn id="30" dur="500" fill="hold"/>
                                        <p:tgtEl>
                                          <p:spTgt spid="2">
                                            <p:txEl>
                                              <p:pRg st="5" end="5"/>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2">
                                            <p:txEl>
                                              <p:pRg st="5" end="5"/>
                                            </p:txEl>
                                          </p:spTgt>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2">
                                            <p:txEl>
                                              <p:pRg st="6" end="6"/>
                                            </p:txEl>
                                          </p:spTgt>
                                        </p:tgtEl>
                                        <p:attrNameLst>
                                          <p:attrName>style.visibility</p:attrName>
                                        </p:attrNameLst>
                                      </p:cBhvr>
                                      <p:to>
                                        <p:strVal val="visible"/>
                                      </p:to>
                                    </p:set>
                                    <p:anim calcmode="lin" valueType="num">
                                      <p:cBhvr additive="base">
                                        <p:cTn id="34" dur="500" fill="hold"/>
                                        <p:tgtEl>
                                          <p:spTgt spid="2">
                                            <p:txEl>
                                              <p:pRg st="6" end="6"/>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blinds(horizontal)">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blinds(horizontal)">
                                      <p:cBhvr>
                                        <p:cTn id="45"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5000" b="1" dirty="0">
                <a:effectLst>
                  <a:outerShdw blurRad="38100" dist="38100" dir="2700000" algn="tl">
                    <a:srgbClr val="000000">
                      <a:alpha val="43137"/>
                    </a:srgbClr>
                  </a:outerShdw>
                </a:effectLst>
              </a:rPr>
              <a:t>物聯網的</a:t>
            </a:r>
            <a:r>
              <a:rPr lang="zh-TW" altLang="en-US" sz="5000" b="1" dirty="0" smtClean="0">
                <a:effectLst>
                  <a:outerShdw blurRad="38100" dist="38100" dir="2700000" algn="tl">
                    <a:srgbClr val="000000">
                      <a:alpha val="43137"/>
                    </a:srgbClr>
                  </a:outerShdw>
                </a:effectLst>
              </a:rPr>
              <a:t>起源</a:t>
            </a:r>
            <a:endParaRPr lang="zh-TW" altLang="en-US" dirty="0"/>
          </a:p>
        </p:txBody>
      </p:sp>
      <p:graphicFrame>
        <p:nvGraphicFramePr>
          <p:cNvPr id="5" name="內容版面配置區 3"/>
          <p:cNvGraphicFramePr>
            <a:graphicFrameLocks noGrp="1"/>
          </p:cNvGraphicFramePr>
          <p:nvPr>
            <p:ph idx="1"/>
            <p:extLst>
              <p:ext uri="{D42A27DB-BD31-4B8C-83A1-F6EECF244321}">
                <p14:modId xmlns:p14="http://schemas.microsoft.com/office/powerpoint/2010/main" val="3384326302"/>
              </p:ext>
            </p:extLst>
          </p:nvPr>
        </p:nvGraphicFramePr>
        <p:xfrm>
          <a:off x="943984" y="1556792"/>
          <a:ext cx="7732472" cy="473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5566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457200" y="1481328"/>
            <a:ext cx="8229600" cy="4900000"/>
          </a:xfrm>
        </p:spPr>
        <p:txBody>
          <a:bodyPr>
            <a:normAutofit/>
          </a:bodyPr>
          <a:lstStyle/>
          <a:p>
            <a:r>
              <a:rPr lang="zh-TW" altLang="en-US" dirty="0" smtClean="0"/>
              <a:t>家電業率先使用</a:t>
            </a:r>
            <a:endParaRPr lang="en-US" altLang="zh-TW" dirty="0" smtClean="0"/>
          </a:p>
          <a:p>
            <a:r>
              <a:rPr lang="zh-TW" altLang="en-US" dirty="0" smtClean="0"/>
              <a:t>要普及仍有困難</a:t>
            </a:r>
            <a:endParaRPr lang="en-US" altLang="zh-TW" dirty="0" smtClean="0"/>
          </a:p>
          <a:p>
            <a:pPr>
              <a:buNone/>
            </a:pPr>
            <a:r>
              <a:rPr lang="en-US" altLang="zh-TW" dirty="0" smtClean="0"/>
              <a:t>  -&gt; </a:t>
            </a:r>
            <a:r>
              <a:rPr lang="zh-TW" altLang="en-US" b="1" dirty="0" smtClean="0"/>
              <a:t>沒有統一的標準和基礎建設不健全</a:t>
            </a:r>
            <a:endParaRPr lang="en-US" altLang="zh-TW" b="1" dirty="0" smtClean="0"/>
          </a:p>
          <a:p>
            <a:r>
              <a:rPr lang="zh-TW" altLang="en-US" dirty="0" smtClean="0"/>
              <a:t>感知層和應用層的技術已經成熟</a:t>
            </a:r>
            <a:endParaRPr lang="en-US" altLang="zh-TW" dirty="0" smtClean="0"/>
          </a:p>
          <a:p>
            <a:pPr lvl="1"/>
            <a:r>
              <a:rPr lang="en-US" altLang="zh-TW" dirty="0" smtClean="0"/>
              <a:t>EX</a:t>
            </a:r>
            <a:r>
              <a:rPr lang="zh-TW" altLang="en-US" dirty="0" smtClean="0"/>
              <a:t>：</a:t>
            </a:r>
            <a:r>
              <a:rPr lang="en-US" altLang="zh-TW" dirty="0" smtClean="0"/>
              <a:t>RFID</a:t>
            </a:r>
            <a:r>
              <a:rPr lang="zh-TW" altLang="en-US" dirty="0" smtClean="0"/>
              <a:t>、產品自身智慧化</a:t>
            </a:r>
            <a:endParaRPr lang="en-US" altLang="zh-TW" dirty="0" smtClean="0"/>
          </a:p>
          <a:p>
            <a:r>
              <a:rPr lang="zh-TW" altLang="en-US" dirty="0" smtClean="0"/>
              <a:t>網路層的技術還在起步階段</a:t>
            </a:r>
            <a:endParaRPr lang="en-US" altLang="zh-TW" dirty="0" smtClean="0"/>
          </a:p>
          <a:p>
            <a:pPr lvl="1"/>
            <a:r>
              <a:rPr lang="zh-TW" altLang="en-US" dirty="0" smtClean="0"/>
              <a:t>智慧電網的建立 </a:t>
            </a:r>
            <a:r>
              <a:rPr lang="en-US" altLang="zh-TW" dirty="0" smtClean="0"/>
              <a:t>-&gt; </a:t>
            </a:r>
            <a:r>
              <a:rPr lang="zh-TW" altLang="en-US" dirty="0" smtClean="0"/>
              <a:t>基礎設施會大有改善</a:t>
            </a:r>
            <a:endParaRPr lang="en-US" altLang="zh-TW" dirty="0" smtClean="0"/>
          </a:p>
          <a:p>
            <a:pPr lvl="1"/>
            <a:r>
              <a:rPr lang="zh-TW" altLang="en-US" sz="3200" b="1" dirty="0" smtClean="0">
                <a:solidFill>
                  <a:srgbClr val="FF0000"/>
                </a:solidFill>
              </a:rPr>
              <a:t>物聯網發展的最大障礙</a:t>
            </a:r>
            <a:endParaRPr lang="zh-TW" altLang="en-US" sz="3200" b="1" dirty="0">
              <a:solidFill>
                <a:srgbClr val="FF0000"/>
              </a:solidFill>
            </a:endParaRPr>
          </a:p>
        </p:txBody>
      </p:sp>
      <p:sp>
        <p:nvSpPr>
          <p:cNvPr id="3" name="標題 2"/>
          <p:cNvSpPr>
            <a:spLocks noGrp="1"/>
          </p:cNvSpPr>
          <p:nvPr>
            <p:ph type="title"/>
          </p:nvPr>
        </p:nvSpPr>
        <p:spPr/>
        <p:txBody>
          <a:bodyPr/>
          <a:lstStyle/>
          <a:p>
            <a:r>
              <a:rPr lang="zh-TW" altLang="en-US" dirty="0" smtClean="0"/>
              <a:t>發展現況</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linds(horizontal)">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blinds(horizontal)">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linds(horizontal)">
                                      <p:cBhvr>
                                        <p:cTn id="28" dur="500"/>
                                        <p:tgtEl>
                                          <p:spTgt spid="2">
                                            <p:txEl>
                                              <p:pRg st="3" end="3"/>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blinds(horizontal)">
                                      <p:cBhvr>
                                        <p:cTn id="31" dur="500"/>
                                        <p:tgtEl>
                                          <p:spTgt spid="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Effect transition="in" filter="blinds(horizontal)">
                                      <p:cBhvr>
                                        <p:cTn id="36" dur="5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blinds(horizontal)">
                                      <p:cBhvr>
                                        <p:cTn id="41" dur="500"/>
                                        <p:tgtEl>
                                          <p:spTgt spid="2">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slide(fromTop)">
                                      <p:cBhvr>
                                        <p:cTn id="4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物聯網本質：</a:t>
            </a:r>
            <a:endParaRPr lang="en-US" altLang="zh-TW" dirty="0" smtClean="0"/>
          </a:p>
          <a:p>
            <a:pPr>
              <a:buNone/>
            </a:pPr>
            <a:r>
              <a:rPr lang="zh-TW" altLang="en-US" dirty="0" smtClean="0"/>
              <a:t>   </a:t>
            </a:r>
            <a:r>
              <a:rPr lang="en-US" altLang="zh-TW" dirty="0" smtClean="0"/>
              <a:t>- </a:t>
            </a:r>
            <a:r>
              <a:rPr lang="zh-TW" altLang="en-US" dirty="0" smtClean="0"/>
              <a:t>將各種信息通信技術整合集成，而非各獨立的技</a:t>
            </a:r>
            <a:endParaRPr lang="en-US" altLang="zh-TW" dirty="0" smtClean="0"/>
          </a:p>
          <a:p>
            <a:pPr>
              <a:buNone/>
            </a:pPr>
            <a:r>
              <a:rPr lang="en-US" altLang="zh-TW" dirty="0" smtClean="0"/>
              <a:t>      </a:t>
            </a:r>
            <a:r>
              <a:rPr lang="zh-TW" altLang="en-US" dirty="0" smtClean="0"/>
              <a:t>術和產業發展。</a:t>
            </a:r>
            <a:endParaRPr lang="en-US" altLang="zh-TW" dirty="0" smtClean="0"/>
          </a:p>
          <a:p>
            <a:r>
              <a:rPr lang="zh-TW" altLang="en-US" dirty="0" smtClean="0"/>
              <a:t>撼動人類生活架構的潛力</a:t>
            </a:r>
            <a:endParaRPr lang="en-US" altLang="zh-TW" dirty="0" smtClean="0"/>
          </a:p>
          <a:p>
            <a:r>
              <a:rPr lang="zh-TW" altLang="en-US" dirty="0" smtClean="0"/>
              <a:t>潛力轉換成實力之關鍵：</a:t>
            </a:r>
            <a:endParaRPr lang="en-US" altLang="zh-TW" dirty="0" smtClean="0"/>
          </a:p>
          <a:p>
            <a:pPr>
              <a:buNone/>
            </a:pPr>
            <a:r>
              <a:rPr lang="zh-TW" altLang="en-US" dirty="0" smtClean="0"/>
              <a:t>   </a:t>
            </a:r>
            <a:r>
              <a:rPr lang="en-US" altLang="zh-TW" b="1" dirty="0" smtClean="0">
                <a:solidFill>
                  <a:srgbClr val="FF0000"/>
                </a:solidFill>
              </a:rPr>
              <a:t>- </a:t>
            </a:r>
            <a:r>
              <a:rPr lang="zh-TW" altLang="en-US" b="1" dirty="0" smtClean="0">
                <a:solidFill>
                  <a:srgbClr val="FF0000"/>
                </a:solidFill>
              </a:rPr>
              <a:t>統一標準</a:t>
            </a:r>
            <a:endParaRPr lang="en-US" altLang="zh-TW" b="1" dirty="0" smtClean="0">
              <a:solidFill>
                <a:srgbClr val="FF0000"/>
              </a:solidFill>
            </a:endParaRPr>
          </a:p>
          <a:p>
            <a:pPr>
              <a:buNone/>
            </a:pPr>
            <a:r>
              <a:rPr lang="zh-TW" altLang="en-US" dirty="0" smtClean="0"/>
              <a:t>   </a:t>
            </a:r>
            <a:r>
              <a:rPr lang="en-US" altLang="zh-TW" b="1" dirty="0" smtClean="0">
                <a:solidFill>
                  <a:srgbClr val="FF0000"/>
                </a:solidFill>
              </a:rPr>
              <a:t>- </a:t>
            </a:r>
            <a:r>
              <a:rPr lang="zh-TW" altLang="en-US" b="1" dirty="0" smtClean="0">
                <a:solidFill>
                  <a:srgbClr val="FF0000"/>
                </a:solidFill>
              </a:rPr>
              <a:t>基礎建設</a:t>
            </a:r>
            <a:endParaRPr lang="en-US" altLang="zh-TW" b="1" dirty="0" smtClean="0">
              <a:solidFill>
                <a:srgbClr val="FF0000"/>
              </a:solidFill>
            </a:endParaRPr>
          </a:p>
          <a:p>
            <a:r>
              <a:rPr lang="zh-TW" altLang="en-US" dirty="0" smtClean="0"/>
              <a:t>安全性待規劃改進</a:t>
            </a:r>
            <a:endParaRPr lang="en-US" altLang="zh-TW" dirty="0" smtClean="0"/>
          </a:p>
          <a:p>
            <a:r>
              <a:rPr lang="en-US" altLang="zh-TW" dirty="0" smtClean="0"/>
              <a:t>Still a long way to go</a:t>
            </a:r>
            <a:endParaRPr lang="zh-TW" altLang="en-US" dirty="0"/>
          </a:p>
        </p:txBody>
      </p:sp>
      <p:sp>
        <p:nvSpPr>
          <p:cNvPr id="3" name="標題 2"/>
          <p:cNvSpPr>
            <a:spLocks noGrp="1"/>
          </p:cNvSpPr>
          <p:nvPr>
            <p:ph type="title"/>
          </p:nvPr>
        </p:nvSpPr>
        <p:spPr/>
        <p:txBody>
          <a:bodyPr/>
          <a:lstStyle/>
          <a:p>
            <a:r>
              <a:rPr lang="zh-TW" altLang="en-US" dirty="0" smtClean="0"/>
              <a:t>結語</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lvl="0"/>
            <a:r>
              <a:rPr lang="zh-TW" altLang="en-US" sz="5600" b="1" dirty="0">
                <a:effectLst>
                  <a:outerShdw blurRad="38100" dist="38100" dir="2700000" algn="tl">
                    <a:srgbClr val="000000">
                      <a:alpha val="43137"/>
                    </a:srgbClr>
                  </a:outerShdw>
                </a:effectLst>
              </a:rPr>
              <a:t>物聯網的特徵</a:t>
            </a:r>
            <a:r>
              <a:rPr lang="zh-TW" altLang="en-US" dirty="0"/>
              <a:t/>
            </a:r>
            <a:br>
              <a:rPr lang="zh-TW" altLang="en-US" dirty="0"/>
            </a:br>
            <a:endParaRPr lang="zh-TW" altLang="en-US" dirty="0"/>
          </a:p>
        </p:txBody>
      </p:sp>
      <p:graphicFrame>
        <p:nvGraphicFramePr>
          <p:cNvPr id="6" name="資料庫圖表 5"/>
          <p:cNvGraphicFramePr/>
          <p:nvPr>
            <p:extLst>
              <p:ext uri="{D42A27DB-BD31-4B8C-83A1-F6EECF244321}">
                <p14:modId xmlns:p14="http://schemas.microsoft.com/office/powerpoint/2010/main" val="527061985"/>
              </p:ext>
            </p:extLst>
          </p:nvPr>
        </p:nvGraphicFramePr>
        <p:xfrm>
          <a:off x="1339327" y="1196752"/>
          <a:ext cx="6257009" cy="53988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1563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0"/>
            <a:r>
              <a:rPr lang="zh-TW" altLang="en-US" sz="5000" b="1" dirty="0">
                <a:effectLst>
                  <a:outerShdw blurRad="38100" dist="38100" dir="2700000" algn="tl">
                    <a:srgbClr val="000000">
                      <a:alpha val="43137"/>
                    </a:srgbClr>
                  </a:outerShdw>
                </a:effectLst>
              </a:rPr>
              <a:t>物聯網的</a:t>
            </a:r>
            <a:r>
              <a:rPr lang="zh-TW" altLang="en-US" sz="5000" b="1" dirty="0" smtClean="0">
                <a:effectLst>
                  <a:outerShdw blurRad="38100" dist="38100" dir="2700000" algn="tl">
                    <a:srgbClr val="000000">
                      <a:alpha val="43137"/>
                    </a:srgbClr>
                  </a:outerShdw>
                </a:effectLst>
              </a:rPr>
              <a:t>優缺點</a:t>
            </a:r>
            <a:endParaRPr lang="zh-TW" altLang="en-US" sz="5000" dirty="0"/>
          </a:p>
        </p:txBody>
      </p:sp>
      <p:graphicFrame>
        <p:nvGraphicFramePr>
          <p:cNvPr id="4" name="內容版面配置區 4"/>
          <p:cNvGraphicFramePr>
            <a:graphicFrameLocks noGrp="1"/>
          </p:cNvGraphicFramePr>
          <p:nvPr>
            <p:ph idx="1"/>
            <p:extLst>
              <p:ext uri="{D42A27DB-BD31-4B8C-83A1-F6EECF244321}">
                <p14:modId xmlns:p14="http://schemas.microsoft.com/office/powerpoint/2010/main" val="2843232063"/>
              </p:ext>
            </p:extLst>
          </p:nvPr>
        </p:nvGraphicFramePr>
        <p:xfrm>
          <a:off x="685993" y="1741132"/>
          <a:ext cx="6091517" cy="5116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圖片 4"/>
          <p:cNvPicPr>
            <a:picLocks noChangeAspect="1"/>
          </p:cNvPicPr>
          <p:nvPr/>
        </p:nvPicPr>
        <p:blipFill>
          <a:blip r:embed="rId7">
            <a:extLst>
              <a:ext uri="{BEBA8EAE-BF5A-486C-A8C5-ECC9F3942E4B}">
                <a14:imgProps xmlns:a14="http://schemas.microsoft.com/office/drawing/2010/main">
                  <a14:imgLayer r:embed="rId8">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579735">
            <a:off x="5135391" y="427038"/>
            <a:ext cx="2035969" cy="16859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973793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lvl="0"/>
            <a:r>
              <a:rPr lang="zh-TW" altLang="en-US" sz="5000" b="1" dirty="0">
                <a:effectLst>
                  <a:outerShdw blurRad="38100" dist="38100" dir="2700000" algn="tl">
                    <a:srgbClr val="000000">
                      <a:alpha val="43137"/>
                    </a:srgbClr>
                  </a:outerShdw>
                </a:effectLst>
              </a:rPr>
              <a:t>物聯網的</a:t>
            </a:r>
            <a:r>
              <a:rPr lang="zh-TW" altLang="en-US" sz="5000" b="1" dirty="0" smtClean="0">
                <a:effectLst>
                  <a:outerShdw blurRad="38100" dist="38100" dir="2700000" algn="tl">
                    <a:srgbClr val="000000">
                      <a:alpha val="43137"/>
                    </a:srgbClr>
                  </a:outerShdw>
                </a:effectLst>
              </a:rPr>
              <a:t>應用</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36702078"/>
              </p:ext>
            </p:extLst>
          </p:nvPr>
        </p:nvGraphicFramePr>
        <p:xfrm>
          <a:off x="428398" y="1807286"/>
          <a:ext cx="6301193" cy="4578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圖片 7"/>
          <p:cNvPicPr>
            <a:picLocks noChangeAspect="1"/>
          </p:cNvPicPr>
          <p:nvPr/>
        </p:nvPicPr>
        <p:blipFill rotWithShape="1">
          <a:blip r:embed="rId7">
            <a:extLst>
              <a:ext uri="{28A0092B-C50C-407E-A947-70E740481C1C}">
                <a14:useLocalDpi xmlns:a14="http://schemas.microsoft.com/office/drawing/2010/main" val="0"/>
              </a:ext>
            </a:extLst>
          </a:blip>
          <a:srcRect t="31096" r="61765" b="14203"/>
          <a:stretch/>
        </p:blipFill>
        <p:spPr>
          <a:xfrm rot="20780351">
            <a:off x="5225123" y="1348117"/>
            <a:ext cx="1848564" cy="1933882"/>
          </a:xfrm>
          <a:prstGeom prst="rect">
            <a:avLst/>
          </a:prstGeom>
          <a:ln>
            <a:noFill/>
          </a:ln>
          <a:effectLst>
            <a:softEdge rad="112500"/>
          </a:effectLst>
        </p:spPr>
      </p:pic>
      <p:pic>
        <p:nvPicPr>
          <p:cNvPr id="10" name="圖片 9"/>
          <p:cNvPicPr>
            <a:picLocks noChangeAspect="1"/>
          </p:cNvPicPr>
          <p:nvPr/>
        </p:nvPicPr>
        <p:blipFill rotWithShape="1">
          <a:blip r:embed="rId7">
            <a:extLst>
              <a:ext uri="{28A0092B-C50C-407E-A947-70E740481C1C}">
                <a14:useLocalDpi xmlns:a14="http://schemas.microsoft.com/office/drawing/2010/main" val="0"/>
              </a:ext>
            </a:extLst>
          </a:blip>
          <a:srcRect t="31096" r="61765" b="14203"/>
          <a:stretch/>
        </p:blipFill>
        <p:spPr>
          <a:xfrm rot="848365">
            <a:off x="522008" y="5096416"/>
            <a:ext cx="1350176" cy="1412492"/>
          </a:xfrm>
          <a:prstGeom prst="rect">
            <a:avLst/>
          </a:prstGeom>
          <a:ln>
            <a:noFill/>
          </a:ln>
          <a:effectLst>
            <a:softEdge rad="112500"/>
          </a:effectLst>
        </p:spPr>
      </p:pic>
    </p:spTree>
    <p:extLst>
      <p:ext uri="{BB962C8B-B14F-4D97-AF65-F5344CB8AC3E}">
        <p14:creationId xmlns:p14="http://schemas.microsoft.com/office/powerpoint/2010/main" val="41109044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zh-TW" altLang="en-US" dirty="0" smtClean="0"/>
              <a:t>實體物件可以相互溝通</a:t>
            </a:r>
            <a:endParaRPr lang="en-US" altLang="zh-TW" dirty="0" smtClean="0"/>
          </a:p>
          <a:p>
            <a:r>
              <a:rPr lang="zh-TW" altLang="en-US" dirty="0" smtClean="0"/>
              <a:t>物件標籤能被識別、定位、啟用與禁用</a:t>
            </a:r>
            <a:endParaRPr lang="en-US" altLang="zh-TW" dirty="0" smtClean="0"/>
          </a:p>
          <a:p>
            <a:r>
              <a:rPr lang="en-US" altLang="zh-TW" dirty="0" smtClean="0"/>
              <a:t>RFID</a:t>
            </a:r>
            <a:r>
              <a:rPr lang="zh-TW" altLang="en-US" dirty="0" smtClean="0"/>
              <a:t>、感測器網路</a:t>
            </a:r>
            <a:r>
              <a:rPr lang="en-US" altLang="zh-TW" dirty="0" smtClean="0"/>
              <a:t>…</a:t>
            </a:r>
          </a:p>
        </p:txBody>
      </p:sp>
      <p:sp>
        <p:nvSpPr>
          <p:cNvPr id="2" name="標題 1"/>
          <p:cNvSpPr>
            <a:spLocks noGrp="1"/>
          </p:cNvSpPr>
          <p:nvPr>
            <p:ph type="title"/>
          </p:nvPr>
        </p:nvSpPr>
        <p:spPr/>
        <p:txBody>
          <a:bodyPr/>
          <a:lstStyle/>
          <a:p>
            <a:r>
              <a:rPr lang="zh-TW" altLang="en-US" dirty="0"/>
              <a:t>基本</a:t>
            </a:r>
            <a:r>
              <a:rPr lang="zh-TW" altLang="en-US" dirty="0" smtClean="0"/>
              <a:t>概念</a:t>
            </a:r>
            <a:endParaRPr lang="zh-TW" altLang="en-US" dirty="0"/>
          </a:p>
        </p:txBody>
      </p:sp>
      <p:pic>
        <p:nvPicPr>
          <p:cNvPr id="1027" name="Picture 3" descr="C:\Users\Sheng\Documents\My Dropbox\heypork\網路圖片\物聯網.jpg"/>
          <p:cNvPicPr>
            <a:picLocks noChangeAspect="1" noChangeArrowheads="1"/>
          </p:cNvPicPr>
          <p:nvPr/>
        </p:nvPicPr>
        <p:blipFill>
          <a:blip r:embed="rId3" cstate="print"/>
          <a:srcRect/>
          <a:stretch>
            <a:fillRect/>
          </a:stretch>
        </p:blipFill>
        <p:spPr bwMode="auto">
          <a:xfrm>
            <a:off x="4427984" y="3043679"/>
            <a:ext cx="4610075" cy="376969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t>
            </a:r>
            <a:r>
              <a:rPr lang="zh-TW" altLang="en-US" dirty="0" smtClean="0"/>
              <a:t>物</a:t>
            </a:r>
            <a:r>
              <a:rPr lang="en-US" altLang="zh-TW" dirty="0" smtClean="0"/>
              <a:t>”</a:t>
            </a:r>
            <a:r>
              <a:rPr lang="zh-TW" altLang="en-US" dirty="0" smtClean="0"/>
              <a:t>的條件</a:t>
            </a:r>
            <a:endParaRPr lang="zh-TW" altLang="en-US" dirty="0"/>
          </a:p>
        </p:txBody>
      </p:sp>
      <p:pic>
        <p:nvPicPr>
          <p:cNvPr id="11266" name="Picture 2" descr="http://pica.nipic.com/2007-07-10/200771093816233_2.jpg"/>
          <p:cNvPicPr>
            <a:picLocks noChangeAspect="1" noChangeArrowheads="1"/>
          </p:cNvPicPr>
          <p:nvPr/>
        </p:nvPicPr>
        <p:blipFill>
          <a:blip r:embed="rId3" cstate="print"/>
          <a:srcRect/>
          <a:stretch>
            <a:fillRect/>
          </a:stretch>
        </p:blipFill>
        <p:spPr bwMode="auto">
          <a:xfrm>
            <a:off x="323528" y="2276872"/>
            <a:ext cx="2683124" cy="3116288"/>
          </a:xfrm>
          <a:prstGeom prst="rect">
            <a:avLst/>
          </a:prstGeom>
          <a:noFill/>
        </p:spPr>
      </p:pic>
      <p:pic>
        <p:nvPicPr>
          <p:cNvPr id="11268" name="Picture 4" descr="http://news.xinhuanet.com/2010-06/17/12228044_31n.jpg"/>
          <p:cNvPicPr>
            <a:picLocks noChangeAspect="1" noChangeArrowheads="1"/>
          </p:cNvPicPr>
          <p:nvPr/>
        </p:nvPicPr>
        <p:blipFill>
          <a:blip r:embed="rId4" cstate="print"/>
          <a:srcRect/>
          <a:stretch>
            <a:fillRect/>
          </a:stretch>
        </p:blipFill>
        <p:spPr bwMode="auto">
          <a:xfrm>
            <a:off x="1547664" y="1268760"/>
            <a:ext cx="2857500" cy="3057526"/>
          </a:xfrm>
          <a:prstGeom prst="rect">
            <a:avLst/>
          </a:prstGeom>
          <a:noFill/>
        </p:spPr>
      </p:pic>
      <p:pic>
        <p:nvPicPr>
          <p:cNvPr id="11270" name="Picture 6" descr="http://www.storagesolutionsvt.com/self-storage-closet.png"/>
          <p:cNvPicPr>
            <a:picLocks noChangeAspect="1" noChangeArrowheads="1"/>
          </p:cNvPicPr>
          <p:nvPr/>
        </p:nvPicPr>
        <p:blipFill>
          <a:blip r:embed="rId5" cstate="print"/>
          <a:srcRect/>
          <a:stretch>
            <a:fillRect/>
          </a:stretch>
        </p:blipFill>
        <p:spPr bwMode="auto">
          <a:xfrm>
            <a:off x="3707904" y="1124744"/>
            <a:ext cx="3168352" cy="3144766"/>
          </a:xfrm>
          <a:prstGeom prst="rect">
            <a:avLst/>
          </a:prstGeom>
          <a:noFill/>
        </p:spPr>
      </p:pic>
      <p:pic>
        <p:nvPicPr>
          <p:cNvPr id="11272" name="Picture 8" descr="http://www.parvus.com/ProductImages/MainProductImages/CPU-1452_640.jpg"/>
          <p:cNvPicPr>
            <a:picLocks noChangeAspect="1" noChangeArrowheads="1"/>
          </p:cNvPicPr>
          <p:nvPr/>
        </p:nvPicPr>
        <p:blipFill>
          <a:blip r:embed="rId6" cstate="print"/>
          <a:srcRect/>
          <a:stretch>
            <a:fillRect/>
          </a:stretch>
        </p:blipFill>
        <p:spPr bwMode="auto">
          <a:xfrm>
            <a:off x="5220072" y="2060848"/>
            <a:ext cx="3774331" cy="2341265"/>
          </a:xfrm>
          <a:prstGeom prst="rect">
            <a:avLst/>
          </a:prstGeom>
          <a:noFill/>
        </p:spPr>
      </p:pic>
      <p:pic>
        <p:nvPicPr>
          <p:cNvPr id="11274" name="Picture 10" descr="http://www.blogcdn.com/www.engadget.com/media/2008/11/os_poll.jpg"/>
          <p:cNvPicPr>
            <a:picLocks noChangeAspect="1" noChangeArrowheads="1"/>
          </p:cNvPicPr>
          <p:nvPr/>
        </p:nvPicPr>
        <p:blipFill>
          <a:blip r:embed="rId7" cstate="print"/>
          <a:srcRect/>
          <a:stretch>
            <a:fillRect/>
          </a:stretch>
        </p:blipFill>
        <p:spPr bwMode="auto">
          <a:xfrm>
            <a:off x="5292080" y="3356992"/>
            <a:ext cx="2648074" cy="2700512"/>
          </a:xfrm>
          <a:prstGeom prst="rect">
            <a:avLst/>
          </a:prstGeom>
          <a:noFill/>
        </p:spPr>
      </p:pic>
      <p:pic>
        <p:nvPicPr>
          <p:cNvPr id="11276" name="Picture 12" descr="http://images.rfidworld.com.cn/FileUpload/2010-12/433M%E6%9C%89%E6%BA%90%E8%AF%BB%E5%86%99%E5%99%A8.jpg"/>
          <p:cNvPicPr>
            <a:picLocks noChangeAspect="1" noChangeArrowheads="1"/>
          </p:cNvPicPr>
          <p:nvPr/>
        </p:nvPicPr>
        <p:blipFill>
          <a:blip r:embed="rId8" cstate="print"/>
          <a:srcRect/>
          <a:stretch>
            <a:fillRect/>
          </a:stretch>
        </p:blipFill>
        <p:spPr bwMode="auto">
          <a:xfrm>
            <a:off x="3635896" y="4456161"/>
            <a:ext cx="2905017" cy="2401839"/>
          </a:xfrm>
          <a:prstGeom prst="rect">
            <a:avLst/>
          </a:prstGeom>
          <a:noFill/>
        </p:spPr>
      </p:pic>
      <p:pic>
        <p:nvPicPr>
          <p:cNvPr id="11278" name="Picture 14" descr="http://thebsreport.files.wordpress.com/2009/10/alligator.jpg?w=336&amp;h=358"/>
          <p:cNvPicPr>
            <a:picLocks noChangeAspect="1" noChangeArrowheads="1"/>
          </p:cNvPicPr>
          <p:nvPr/>
        </p:nvPicPr>
        <p:blipFill>
          <a:blip r:embed="rId9" cstate="print"/>
          <a:srcRect/>
          <a:stretch>
            <a:fillRect/>
          </a:stretch>
        </p:blipFill>
        <p:spPr bwMode="auto">
          <a:xfrm>
            <a:off x="1979712" y="3717032"/>
            <a:ext cx="2794903" cy="297790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anim calcmode="lin" valueType="num">
                                      <p:cBhvr additive="base">
                                        <p:cTn id="7" dur="500" fill="hold"/>
                                        <p:tgtEl>
                                          <p:spTgt spid="11266"/>
                                        </p:tgtEl>
                                        <p:attrNameLst>
                                          <p:attrName>ppt_x</p:attrName>
                                        </p:attrNameLst>
                                      </p:cBhvr>
                                      <p:tavLst>
                                        <p:tav tm="0">
                                          <p:val>
                                            <p:strVal val="#ppt_x"/>
                                          </p:val>
                                        </p:tav>
                                        <p:tav tm="100000">
                                          <p:val>
                                            <p:strVal val="#ppt_x"/>
                                          </p:val>
                                        </p:tav>
                                      </p:tavLst>
                                    </p:anim>
                                    <p:anim calcmode="lin" valueType="num">
                                      <p:cBhvr additive="base">
                                        <p:cTn id="8" dur="500" fill="hold"/>
                                        <p:tgtEl>
                                          <p:spTgt spid="1126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ppt_x"/>
                                          </p:val>
                                        </p:tav>
                                        <p:tav tm="100000">
                                          <p:val>
                                            <p:strVal val="#ppt_x"/>
                                          </p:val>
                                        </p:tav>
                                      </p:tavLst>
                                    </p:anim>
                                    <p:anim calcmode="lin" valueType="num">
                                      <p:cBhvr additive="base">
                                        <p:cTn id="14"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ppt_x"/>
                                          </p:val>
                                        </p:tav>
                                        <p:tav tm="100000">
                                          <p:val>
                                            <p:strVal val="#ppt_x"/>
                                          </p:val>
                                        </p:tav>
                                      </p:tavLst>
                                    </p:anim>
                                    <p:anim calcmode="lin" valueType="num">
                                      <p:cBhvr additive="base">
                                        <p:cTn id="20"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272"/>
                                        </p:tgtEl>
                                        <p:attrNameLst>
                                          <p:attrName>style.visibility</p:attrName>
                                        </p:attrNameLst>
                                      </p:cBhvr>
                                      <p:to>
                                        <p:strVal val="visible"/>
                                      </p:to>
                                    </p:set>
                                    <p:anim calcmode="lin" valueType="num">
                                      <p:cBhvr additive="base">
                                        <p:cTn id="25" dur="500" fill="hold"/>
                                        <p:tgtEl>
                                          <p:spTgt spid="11272"/>
                                        </p:tgtEl>
                                        <p:attrNameLst>
                                          <p:attrName>ppt_x</p:attrName>
                                        </p:attrNameLst>
                                      </p:cBhvr>
                                      <p:tavLst>
                                        <p:tav tm="0">
                                          <p:val>
                                            <p:strVal val="#ppt_x"/>
                                          </p:val>
                                        </p:tav>
                                        <p:tav tm="100000">
                                          <p:val>
                                            <p:strVal val="#ppt_x"/>
                                          </p:val>
                                        </p:tav>
                                      </p:tavLst>
                                    </p:anim>
                                    <p:anim calcmode="lin" valueType="num">
                                      <p:cBhvr additive="base">
                                        <p:cTn id="26"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274"/>
                                        </p:tgtEl>
                                        <p:attrNameLst>
                                          <p:attrName>style.visibility</p:attrName>
                                        </p:attrNameLst>
                                      </p:cBhvr>
                                      <p:to>
                                        <p:strVal val="visible"/>
                                      </p:to>
                                    </p:set>
                                    <p:anim calcmode="lin" valueType="num">
                                      <p:cBhvr additive="base">
                                        <p:cTn id="31" dur="500" fill="hold"/>
                                        <p:tgtEl>
                                          <p:spTgt spid="11274"/>
                                        </p:tgtEl>
                                        <p:attrNameLst>
                                          <p:attrName>ppt_x</p:attrName>
                                        </p:attrNameLst>
                                      </p:cBhvr>
                                      <p:tavLst>
                                        <p:tav tm="0">
                                          <p:val>
                                            <p:strVal val="#ppt_x"/>
                                          </p:val>
                                        </p:tav>
                                        <p:tav tm="100000">
                                          <p:val>
                                            <p:strVal val="#ppt_x"/>
                                          </p:val>
                                        </p:tav>
                                      </p:tavLst>
                                    </p:anim>
                                    <p:anim calcmode="lin" valueType="num">
                                      <p:cBhvr additive="base">
                                        <p:cTn id="32" dur="500" fill="hold"/>
                                        <p:tgtEl>
                                          <p:spTgt spid="1127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76"/>
                                        </p:tgtEl>
                                        <p:attrNameLst>
                                          <p:attrName>style.visibility</p:attrName>
                                        </p:attrNameLst>
                                      </p:cBhvr>
                                      <p:to>
                                        <p:strVal val="visible"/>
                                      </p:to>
                                    </p:set>
                                    <p:anim calcmode="lin" valueType="num">
                                      <p:cBhvr additive="base">
                                        <p:cTn id="37" dur="500" fill="hold"/>
                                        <p:tgtEl>
                                          <p:spTgt spid="11276"/>
                                        </p:tgtEl>
                                        <p:attrNameLst>
                                          <p:attrName>ppt_x</p:attrName>
                                        </p:attrNameLst>
                                      </p:cBhvr>
                                      <p:tavLst>
                                        <p:tav tm="0">
                                          <p:val>
                                            <p:strVal val="#ppt_x"/>
                                          </p:val>
                                        </p:tav>
                                        <p:tav tm="100000">
                                          <p:val>
                                            <p:strVal val="#ppt_x"/>
                                          </p:val>
                                        </p:tav>
                                      </p:tavLst>
                                    </p:anim>
                                    <p:anim calcmode="lin" valueType="num">
                                      <p:cBhvr additive="base">
                                        <p:cTn id="38" dur="500" fill="hold"/>
                                        <p:tgtEl>
                                          <p:spTgt spid="1127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278"/>
                                        </p:tgtEl>
                                        <p:attrNameLst>
                                          <p:attrName>style.visibility</p:attrName>
                                        </p:attrNameLst>
                                      </p:cBhvr>
                                      <p:to>
                                        <p:strVal val="visible"/>
                                      </p:to>
                                    </p:set>
                                    <p:anim calcmode="lin" valueType="num">
                                      <p:cBhvr additive="base">
                                        <p:cTn id="43" dur="500" fill="hold"/>
                                        <p:tgtEl>
                                          <p:spTgt spid="11278"/>
                                        </p:tgtEl>
                                        <p:attrNameLst>
                                          <p:attrName>ppt_x</p:attrName>
                                        </p:attrNameLst>
                                      </p:cBhvr>
                                      <p:tavLst>
                                        <p:tav tm="0">
                                          <p:val>
                                            <p:strVal val="#ppt_x"/>
                                          </p:val>
                                        </p:tav>
                                        <p:tav tm="100000">
                                          <p:val>
                                            <p:strVal val="#ppt_x"/>
                                          </p:val>
                                        </p:tav>
                                      </p:tavLst>
                                    </p:anim>
                                    <p:anim calcmode="lin" valueType="num">
                                      <p:cBhvr additive="base">
                                        <p:cTn id="44" dur="500" fill="hold"/>
                                        <p:tgtEl>
                                          <p:spTgt spid="112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457200" y="14811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標題 1"/>
          <p:cNvSpPr>
            <a:spLocks noGrp="1"/>
          </p:cNvSpPr>
          <p:nvPr>
            <p:ph type="title"/>
          </p:nvPr>
        </p:nvSpPr>
        <p:spPr/>
        <p:txBody>
          <a:bodyPr/>
          <a:lstStyle/>
          <a:p>
            <a:r>
              <a:rPr lang="zh-TW" altLang="en-US" dirty="0" smtClean="0"/>
              <a:t>物聯網架構</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4_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5_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匯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1105</TotalTime>
  <Words>1898</Words>
  <Application>Microsoft Office PowerPoint</Application>
  <PresentationFormat>如螢幕大小 (4:3)</PresentationFormat>
  <Paragraphs>269</Paragraphs>
  <Slides>31</Slides>
  <Notes>26</Notes>
  <HiddenSlides>0</HiddenSlides>
  <MMClips>0</MMClips>
  <ScaleCrop>false</ScaleCrop>
  <HeadingPairs>
    <vt:vector size="4" baseType="variant">
      <vt:variant>
        <vt:lpstr>佈景主題</vt:lpstr>
      </vt:variant>
      <vt:variant>
        <vt:i4>3</vt:i4>
      </vt:variant>
      <vt:variant>
        <vt:lpstr>投影片標題</vt:lpstr>
      </vt:variant>
      <vt:variant>
        <vt:i4>31</vt:i4>
      </vt:variant>
    </vt:vector>
  </HeadingPairs>
  <TitlesOfParts>
    <vt:vector size="34" baseType="lpstr">
      <vt:lpstr>4_匯合</vt:lpstr>
      <vt:lpstr>5_匯合</vt:lpstr>
      <vt:lpstr>匯合</vt:lpstr>
      <vt:lpstr>物聯網  Internet of Things</vt:lpstr>
      <vt:lpstr>何謂物聯網?</vt:lpstr>
      <vt:lpstr>物聯網的起源</vt:lpstr>
      <vt:lpstr>物聯網的特徵 </vt:lpstr>
      <vt:lpstr>物聯網的優缺點</vt:lpstr>
      <vt:lpstr>物聯網的應用</vt:lpstr>
      <vt:lpstr>基本概念</vt:lpstr>
      <vt:lpstr>“物”的條件</vt:lpstr>
      <vt:lpstr>物聯網架構</vt:lpstr>
      <vt:lpstr>物聯網之數據標準</vt:lpstr>
      <vt:lpstr>「標準」很重要嗎？</vt:lpstr>
      <vt:lpstr>從架構觀點來看數據標準</vt:lpstr>
      <vt:lpstr>PowerPoint 簡報</vt:lpstr>
      <vt:lpstr>物聯網三大核心</vt:lpstr>
      <vt:lpstr>物聯網三大核心</vt:lpstr>
      <vt:lpstr>RFID</vt:lpstr>
      <vt:lpstr>RFID與物聯網</vt:lpstr>
      <vt:lpstr>傳感網路</vt:lpstr>
      <vt:lpstr>M2M</vt:lpstr>
      <vt:lpstr>物聯網安全</vt:lpstr>
      <vt:lpstr>物聯網安全</vt:lpstr>
      <vt:lpstr> 物聯網安全</vt:lpstr>
      <vt:lpstr>物聯網安全</vt:lpstr>
      <vt:lpstr>物聯網安全</vt:lpstr>
      <vt:lpstr>物聯網與雲端運算</vt:lpstr>
      <vt:lpstr>PowerPoint 簡報</vt:lpstr>
      <vt:lpstr>雲端服務的特徵</vt:lpstr>
      <vt:lpstr>虛擬化技術</vt:lpstr>
      <vt:lpstr>物聯網與雲端運算的結合</vt:lpstr>
      <vt:lpstr>發展現況</vt:lpstr>
      <vt:lpstr>結語</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物聯網  Internet of Things</dc:title>
  <dc:creator>Sheng</dc:creator>
  <cp:lastModifiedBy>AD006</cp:lastModifiedBy>
  <cp:revision>51</cp:revision>
  <dcterms:created xsi:type="dcterms:W3CDTF">2010-12-28T02:09:48Z</dcterms:created>
  <dcterms:modified xsi:type="dcterms:W3CDTF">2019-10-12T09:29:47Z</dcterms:modified>
</cp:coreProperties>
</file>