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87" r:id="rId4"/>
    <p:sldId id="374" r:id="rId5"/>
    <p:sldId id="375" r:id="rId6"/>
    <p:sldId id="376" r:id="rId7"/>
    <p:sldId id="377" r:id="rId8"/>
    <p:sldId id="378" r:id="rId9"/>
    <p:sldId id="379" r:id="rId10"/>
    <p:sldId id="380" r:id="rId11"/>
    <p:sldId id="381" r:id="rId12"/>
    <p:sldId id="382" r:id="rId13"/>
    <p:sldId id="383" r:id="rId14"/>
    <p:sldId id="384" r:id="rId15"/>
    <p:sldId id="385" r:id="rId16"/>
    <p:sldId id="386" r:id="rId17"/>
    <p:sldId id="387" r:id="rId18"/>
    <p:sldId id="388" r:id="rId19"/>
    <p:sldId id="389" r:id="rId20"/>
    <p:sldId id="390" r:id="rId21"/>
    <p:sldId id="391" r:id="rId22"/>
    <p:sldId id="392" r:id="rId23"/>
    <p:sldId id="393" r:id="rId24"/>
    <p:sldId id="394" r:id="rId25"/>
    <p:sldId id="395" r:id="rId26"/>
    <p:sldId id="396" r:id="rId27"/>
    <p:sldId id="397" r:id="rId28"/>
    <p:sldId id="398" r:id="rId29"/>
    <p:sldId id="399" r:id="rId30"/>
    <p:sldId id="400" r:id="rId31"/>
    <p:sldId id="401" r:id="rId32"/>
    <p:sldId id="402" r:id="rId33"/>
    <p:sldId id="403" r:id="rId34"/>
    <p:sldId id="373" r:id="rId35"/>
    <p:sldId id="405" r:id="rId36"/>
    <p:sldId id="406" r:id="rId37"/>
    <p:sldId id="407" r:id="rId38"/>
    <p:sldId id="408" r:id="rId39"/>
    <p:sldId id="409" r:id="rId40"/>
    <p:sldId id="410" r:id="rId41"/>
    <p:sldId id="411" r:id="rId42"/>
    <p:sldId id="412" r:id="rId43"/>
    <p:sldId id="413" r:id="rId44"/>
    <p:sldId id="414" r:id="rId45"/>
    <p:sldId id="415" r:id="rId46"/>
    <p:sldId id="416" r:id="rId47"/>
    <p:sldId id="417" r:id="rId48"/>
    <p:sldId id="418" r:id="rId49"/>
    <p:sldId id="419" r:id="rId50"/>
    <p:sldId id="420" r:id="rId51"/>
    <p:sldId id="421" r:id="rId52"/>
    <p:sldId id="422" r:id="rId53"/>
    <p:sldId id="423" r:id="rId54"/>
    <p:sldId id="424" r:id="rId55"/>
    <p:sldId id="425" r:id="rId56"/>
    <p:sldId id="426" r:id="rId57"/>
    <p:sldId id="427" r:id="rId58"/>
    <p:sldId id="428" r:id="rId59"/>
    <p:sldId id="404" r:id="rId60"/>
    <p:sldId id="286" r:id="rId61"/>
    <p:sldId id="294" r:id="rId62"/>
    <p:sldId id="367" r:id="rId63"/>
    <p:sldId id="295" r:id="rId64"/>
    <p:sldId id="296" r:id="rId65"/>
    <p:sldId id="297" r:id="rId66"/>
    <p:sldId id="298" r:id="rId67"/>
    <p:sldId id="299" r:id="rId68"/>
    <p:sldId id="300" r:id="rId69"/>
    <p:sldId id="301" r:id="rId70"/>
    <p:sldId id="302" r:id="rId71"/>
    <p:sldId id="303" r:id="rId72"/>
    <p:sldId id="304" r:id="rId73"/>
    <p:sldId id="306" r:id="rId74"/>
    <p:sldId id="308" r:id="rId75"/>
    <p:sldId id="305" r:id="rId76"/>
    <p:sldId id="307" r:id="rId77"/>
    <p:sldId id="292" r:id="rId78"/>
    <p:sldId id="369" r:id="rId79"/>
    <p:sldId id="335" r:id="rId80"/>
    <p:sldId id="336" r:id="rId81"/>
    <p:sldId id="337" r:id="rId82"/>
    <p:sldId id="314" r:id="rId83"/>
    <p:sldId id="309" r:id="rId84"/>
    <p:sldId id="368" r:id="rId85"/>
    <p:sldId id="311" r:id="rId86"/>
    <p:sldId id="312" r:id="rId87"/>
    <p:sldId id="371" r:id="rId88"/>
    <p:sldId id="372" r:id="rId89"/>
    <p:sldId id="315" r:id="rId90"/>
    <p:sldId id="313" r:id="rId91"/>
    <p:sldId id="317" r:id="rId92"/>
    <p:sldId id="316" r:id="rId93"/>
    <p:sldId id="318" r:id="rId94"/>
    <p:sldId id="320" r:id="rId95"/>
    <p:sldId id="321" r:id="rId96"/>
    <p:sldId id="324" r:id="rId97"/>
    <p:sldId id="325" r:id="rId98"/>
    <p:sldId id="326" r:id="rId99"/>
    <p:sldId id="327" r:id="rId100"/>
    <p:sldId id="328" r:id="rId101"/>
    <p:sldId id="329" r:id="rId102"/>
    <p:sldId id="330" r:id="rId103"/>
    <p:sldId id="331" r:id="rId104"/>
    <p:sldId id="323" r:id="rId105"/>
    <p:sldId id="322" r:id="rId106"/>
    <p:sldId id="334" r:id="rId107"/>
    <p:sldId id="339" r:id="rId108"/>
    <p:sldId id="338" r:id="rId10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09" autoAdjust="0"/>
  </p:normalViewPr>
  <p:slideViewPr>
    <p:cSldViewPr snapToGrid="0">
      <p:cViewPr varScale="1">
        <p:scale>
          <a:sx n="48" d="100"/>
          <a:sy n="48" d="100"/>
        </p:scale>
        <p:origin x="67" y="9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EDCAFB96-659A-419A-9BC9-D3E8866A5D9B}" type="datetimeFigureOut">
              <a:rPr lang="zh-TW" altLang="en-US" smtClean="0"/>
              <a:t>2019/10/12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511DCD-FAAC-4D2F-943C-7D108CF11657}" type="slidenum">
              <a:rPr lang="zh-TW" altLang="en-US" smtClean="0"/>
              <a:t>‹#›</a:t>
            </a:fld>
            <a:endParaRPr lang="zh-TW" altLang="en-US"/>
          </a:p>
        </p:txBody>
      </p:sp>
    </p:spTree>
    <p:extLst>
      <p:ext uri="{BB962C8B-B14F-4D97-AF65-F5344CB8AC3E}">
        <p14:creationId xmlns:p14="http://schemas.microsoft.com/office/powerpoint/2010/main" val="351250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說明文字">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DCAFB96-659A-419A-9BC9-D3E8866A5D9B}" type="datetimeFigureOut">
              <a:rPr lang="zh-TW" altLang="en-US" smtClean="0"/>
              <a:t>2019/10/12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511DCD-FAAC-4D2F-943C-7D108CF11657}" type="slidenum">
              <a:rPr lang="zh-TW" altLang="en-US" smtClean="0"/>
              <a:t>‹#›</a:t>
            </a:fld>
            <a:endParaRPr lang="zh-TW" altLang="en-US"/>
          </a:p>
        </p:txBody>
      </p:sp>
    </p:spTree>
    <p:extLst>
      <p:ext uri="{BB962C8B-B14F-4D97-AF65-F5344CB8AC3E}">
        <p14:creationId xmlns:p14="http://schemas.microsoft.com/office/powerpoint/2010/main" val="788447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DCAFB96-659A-419A-9BC9-D3E8866A5D9B}" type="datetimeFigureOut">
              <a:rPr lang="zh-TW" altLang="en-US" smtClean="0"/>
              <a:t>2019/10/12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511DCD-FAAC-4D2F-943C-7D108CF11657}"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3387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DCAFB96-659A-419A-9BC9-D3E8866A5D9B}" type="datetimeFigureOut">
              <a:rPr lang="zh-TW" altLang="en-US" smtClean="0"/>
              <a:t>2019/10/12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511DCD-FAAC-4D2F-943C-7D108CF11657}" type="slidenum">
              <a:rPr lang="zh-TW" altLang="en-US" smtClean="0"/>
              <a:t>‹#›</a:t>
            </a:fld>
            <a:endParaRPr lang="zh-TW" altLang="en-US"/>
          </a:p>
        </p:txBody>
      </p:sp>
    </p:spTree>
    <p:extLst>
      <p:ext uri="{BB962C8B-B14F-4D97-AF65-F5344CB8AC3E}">
        <p14:creationId xmlns:p14="http://schemas.microsoft.com/office/powerpoint/2010/main" val="877999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DCAFB96-659A-419A-9BC9-D3E8866A5D9B}" type="datetimeFigureOut">
              <a:rPr lang="zh-TW" altLang="en-US" smtClean="0"/>
              <a:t>2019/10/12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511DCD-FAAC-4D2F-943C-7D108CF11657}"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41079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DCAFB96-659A-419A-9BC9-D3E8866A5D9B}" type="datetimeFigureOut">
              <a:rPr lang="zh-TW" altLang="en-US" smtClean="0"/>
              <a:t>2019/10/12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511DCD-FAAC-4D2F-943C-7D108CF11657}" type="slidenum">
              <a:rPr lang="zh-TW" altLang="en-US" smtClean="0"/>
              <a:t>‹#›</a:t>
            </a:fld>
            <a:endParaRPr lang="zh-TW" altLang="en-US"/>
          </a:p>
        </p:txBody>
      </p:sp>
    </p:spTree>
    <p:extLst>
      <p:ext uri="{BB962C8B-B14F-4D97-AF65-F5344CB8AC3E}">
        <p14:creationId xmlns:p14="http://schemas.microsoft.com/office/powerpoint/2010/main" val="248361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DCAFB96-659A-419A-9BC9-D3E8866A5D9B}" type="datetimeFigureOut">
              <a:rPr lang="zh-TW" altLang="en-US" smtClean="0"/>
              <a:t>2019/10/12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511DCD-FAAC-4D2F-943C-7D108CF11657}" type="slidenum">
              <a:rPr lang="zh-TW" altLang="en-US" smtClean="0"/>
              <a:t>‹#›</a:t>
            </a:fld>
            <a:endParaRPr lang="zh-TW" altLang="en-US"/>
          </a:p>
        </p:txBody>
      </p:sp>
    </p:spTree>
    <p:extLst>
      <p:ext uri="{BB962C8B-B14F-4D97-AF65-F5344CB8AC3E}">
        <p14:creationId xmlns:p14="http://schemas.microsoft.com/office/powerpoint/2010/main" val="1493252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DCAFB96-659A-419A-9BC9-D3E8866A5D9B}" type="datetimeFigureOut">
              <a:rPr lang="zh-TW" altLang="en-US" smtClean="0"/>
              <a:t>2019/10/12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511DCD-FAAC-4D2F-943C-7D108CF11657}" type="slidenum">
              <a:rPr lang="zh-TW" altLang="en-US" smtClean="0"/>
              <a:t>‹#›</a:t>
            </a:fld>
            <a:endParaRPr lang="zh-TW" altLang="en-US"/>
          </a:p>
        </p:txBody>
      </p:sp>
    </p:spTree>
    <p:extLst>
      <p:ext uri="{BB962C8B-B14F-4D97-AF65-F5344CB8AC3E}">
        <p14:creationId xmlns:p14="http://schemas.microsoft.com/office/powerpoint/2010/main" val="148314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DCAFB96-659A-419A-9BC9-D3E8866A5D9B}" type="datetimeFigureOut">
              <a:rPr lang="zh-TW" altLang="en-US" smtClean="0"/>
              <a:t>2019/10/12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511DCD-FAAC-4D2F-943C-7D108CF11657}" type="slidenum">
              <a:rPr lang="zh-TW" altLang="en-US" smtClean="0"/>
              <a:t>‹#›</a:t>
            </a:fld>
            <a:endParaRPr lang="zh-TW" altLang="en-US"/>
          </a:p>
        </p:txBody>
      </p:sp>
    </p:spTree>
    <p:extLst>
      <p:ext uri="{BB962C8B-B14F-4D97-AF65-F5344CB8AC3E}">
        <p14:creationId xmlns:p14="http://schemas.microsoft.com/office/powerpoint/2010/main" val="193183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EDCAFB96-659A-419A-9BC9-D3E8866A5D9B}" type="datetimeFigureOut">
              <a:rPr lang="zh-TW" altLang="en-US" smtClean="0"/>
              <a:t>2019/10/12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F0511DCD-FAAC-4D2F-943C-7D108CF11657}" type="slidenum">
              <a:rPr lang="zh-TW" altLang="en-US" smtClean="0"/>
              <a:t>‹#›</a:t>
            </a:fld>
            <a:endParaRPr lang="zh-TW" altLang="en-US"/>
          </a:p>
        </p:txBody>
      </p:sp>
    </p:spTree>
    <p:extLst>
      <p:ext uri="{BB962C8B-B14F-4D97-AF65-F5344CB8AC3E}">
        <p14:creationId xmlns:p14="http://schemas.microsoft.com/office/powerpoint/2010/main" val="2187944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DCAFB96-659A-419A-9BC9-D3E8866A5D9B}" type="datetimeFigureOut">
              <a:rPr lang="zh-TW" altLang="en-US" smtClean="0"/>
              <a:t>2019/10/12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0511DCD-FAAC-4D2F-943C-7D108CF11657}" type="slidenum">
              <a:rPr lang="zh-TW" altLang="en-US" smtClean="0"/>
              <a:t>‹#›</a:t>
            </a:fld>
            <a:endParaRPr lang="zh-TW" altLang="en-US"/>
          </a:p>
        </p:txBody>
      </p:sp>
    </p:spTree>
    <p:extLst>
      <p:ext uri="{BB962C8B-B14F-4D97-AF65-F5344CB8AC3E}">
        <p14:creationId xmlns:p14="http://schemas.microsoft.com/office/powerpoint/2010/main" val="4138197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DCAFB96-659A-419A-9BC9-D3E8866A5D9B}" type="datetimeFigureOut">
              <a:rPr lang="zh-TW" altLang="en-US" smtClean="0"/>
              <a:t>2019/10/12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F0511DCD-FAAC-4D2F-943C-7D108CF11657}" type="slidenum">
              <a:rPr lang="zh-TW" altLang="en-US" smtClean="0"/>
              <a:t>‹#›</a:t>
            </a:fld>
            <a:endParaRPr lang="zh-TW" altLang="en-US"/>
          </a:p>
        </p:txBody>
      </p:sp>
    </p:spTree>
    <p:extLst>
      <p:ext uri="{BB962C8B-B14F-4D97-AF65-F5344CB8AC3E}">
        <p14:creationId xmlns:p14="http://schemas.microsoft.com/office/powerpoint/2010/main" val="4080289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DCAFB96-659A-419A-9BC9-D3E8866A5D9B}" type="datetimeFigureOut">
              <a:rPr lang="zh-TW" altLang="en-US" smtClean="0"/>
              <a:t>2019/10/12</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F0511DCD-FAAC-4D2F-943C-7D108CF11657}" type="slidenum">
              <a:rPr lang="zh-TW" altLang="en-US" smtClean="0"/>
              <a:t>‹#›</a:t>
            </a:fld>
            <a:endParaRPr lang="zh-TW" altLang="en-US"/>
          </a:p>
        </p:txBody>
      </p:sp>
    </p:spTree>
    <p:extLst>
      <p:ext uri="{BB962C8B-B14F-4D97-AF65-F5344CB8AC3E}">
        <p14:creationId xmlns:p14="http://schemas.microsoft.com/office/powerpoint/2010/main" val="2449655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AFB96-659A-419A-9BC9-D3E8866A5D9B}" type="datetimeFigureOut">
              <a:rPr lang="zh-TW" altLang="en-US" smtClean="0"/>
              <a:t>2019/10/12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F0511DCD-FAAC-4D2F-943C-7D108CF11657}" type="slidenum">
              <a:rPr lang="zh-TW" altLang="en-US" smtClean="0"/>
              <a:t>‹#›</a:t>
            </a:fld>
            <a:endParaRPr lang="zh-TW" altLang="en-US"/>
          </a:p>
        </p:txBody>
      </p:sp>
    </p:spTree>
    <p:extLst>
      <p:ext uri="{BB962C8B-B14F-4D97-AF65-F5344CB8AC3E}">
        <p14:creationId xmlns:p14="http://schemas.microsoft.com/office/powerpoint/2010/main" val="413985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編輯母片文字樣式</a:t>
            </a:r>
          </a:p>
        </p:txBody>
      </p:sp>
      <p:sp>
        <p:nvSpPr>
          <p:cNvPr id="5" name="Date Placeholder 4"/>
          <p:cNvSpPr>
            <a:spLocks noGrp="1"/>
          </p:cNvSpPr>
          <p:nvPr>
            <p:ph type="dt" sz="half" idx="10"/>
          </p:nvPr>
        </p:nvSpPr>
        <p:spPr/>
        <p:txBody>
          <a:bodyPr/>
          <a:lstStyle/>
          <a:p>
            <a:fld id="{EDCAFB96-659A-419A-9BC9-D3E8866A5D9B}" type="datetimeFigureOut">
              <a:rPr lang="zh-TW" altLang="en-US" smtClean="0"/>
              <a:t>2019/10/12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0511DCD-FAAC-4D2F-943C-7D108CF11657}" type="slidenum">
              <a:rPr lang="zh-TW" altLang="en-US" smtClean="0"/>
              <a:t>‹#›</a:t>
            </a:fld>
            <a:endParaRPr lang="zh-TW" altLang="en-US"/>
          </a:p>
        </p:txBody>
      </p:sp>
    </p:spTree>
    <p:extLst>
      <p:ext uri="{BB962C8B-B14F-4D97-AF65-F5344CB8AC3E}">
        <p14:creationId xmlns:p14="http://schemas.microsoft.com/office/powerpoint/2010/main" val="3393073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F0511DCD-FAAC-4D2F-943C-7D108CF11657}" type="slidenum">
              <a:rPr lang="zh-TW" altLang="en-US" smtClean="0"/>
              <a:t>‹#›</a:t>
            </a:fld>
            <a:endParaRPr lang="zh-TW" altLang="en-US"/>
          </a:p>
        </p:txBody>
      </p:sp>
      <p:sp>
        <p:nvSpPr>
          <p:cNvPr id="5" name="Date Placeholder 4"/>
          <p:cNvSpPr>
            <a:spLocks noGrp="1"/>
          </p:cNvSpPr>
          <p:nvPr>
            <p:ph type="dt" sz="half" idx="10"/>
          </p:nvPr>
        </p:nvSpPr>
        <p:spPr/>
        <p:txBody>
          <a:bodyPr/>
          <a:lstStyle/>
          <a:p>
            <a:fld id="{EDCAFB96-659A-419A-9BC9-D3E8866A5D9B}" type="datetimeFigureOut">
              <a:rPr lang="zh-TW" altLang="en-US" smtClean="0"/>
              <a:t>2019/10/12</a:t>
            </a:fld>
            <a:endParaRPr lang="zh-TW" altLang="en-US"/>
          </a:p>
        </p:txBody>
      </p:sp>
    </p:spTree>
    <p:extLst>
      <p:ext uri="{BB962C8B-B14F-4D97-AF65-F5344CB8AC3E}">
        <p14:creationId xmlns:p14="http://schemas.microsoft.com/office/powerpoint/2010/main" val="164385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CAFB96-659A-419A-9BC9-D3E8866A5D9B}" type="datetimeFigureOut">
              <a:rPr lang="zh-TW" altLang="en-US" smtClean="0"/>
              <a:t>2019/10/12</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0511DCD-FAAC-4D2F-943C-7D108CF11657}" type="slidenum">
              <a:rPr lang="zh-TW" altLang="en-US" smtClean="0"/>
              <a:t>‹#›</a:t>
            </a:fld>
            <a:endParaRPr lang="zh-TW" altLang="en-US"/>
          </a:p>
        </p:txBody>
      </p:sp>
    </p:spTree>
    <p:extLst>
      <p:ext uri="{BB962C8B-B14F-4D97-AF65-F5344CB8AC3E}">
        <p14:creationId xmlns:p14="http://schemas.microsoft.com/office/powerpoint/2010/main" val="378994888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https://docs.google.com/presentation/d/1hqYB3LRwg_-ntptHxH18W1ax9kBwkaZ1Pa_s3L7R-2Y/edit#slide=id.g1dfdf4c7e7_0_204"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umps.wikimedia.org/zhwiki/" TargetMode="External"/><Relationship Id="rId2" Type="http://schemas.openxmlformats.org/officeDocument/2006/relationships/hyperlink" Target="https://zh.wikipedia.org/wiki/Wikipedia:%E6%95%B0%E6%8D%AE%E5%BA%93%E4%B8%8B%E8%BD%B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roy051023.github.io/2018/07/28/Word2Vec-Theory-and-Implementation/" TargetMode="External"/><Relationship Id="rId2" Type="http://schemas.openxmlformats.org/officeDocument/2006/relationships/hyperlink" Target="https://medium.com/pyladies-taiwan/%E8%87%AA%E7%84%B6%E8%AA%9E%E8%A8%80%E8%99%95%E7%90%86%E5%85%A5%E9%96%80-word2vec%E5%B0%8F%E5%AF%A6%E4%BD%9C-f8832d9677c8"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maciejkula/glove-python" TargetMode="External"/><Relationship Id="rId2" Type="http://schemas.openxmlformats.org/officeDocument/2006/relationships/hyperlink" Target="https://github.com/stanfordnlp/GloV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 Id="rId4" Type="http://schemas.openxmlformats.org/officeDocument/2006/relationships/image" Target="../media/image28.tmp"/></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github.com/maciejkula/glove-python" TargetMode="External"/><Relationship Id="rId2" Type="http://schemas.openxmlformats.org/officeDocument/2006/relationships/hyperlink" Target="https://nlp.stanford.edu/projects/glove/" TargetMode="External"/><Relationship Id="rId1" Type="http://schemas.openxmlformats.org/officeDocument/2006/relationships/slideLayout" Target="../slideLayouts/slideLayout2.xml"/><Relationship Id="rId5" Type="http://schemas.openxmlformats.org/officeDocument/2006/relationships/hyperlink" Target="https://zhuanlan.zhihu.com/p/56382372" TargetMode="External"/><Relationship Id="rId4" Type="http://schemas.openxmlformats.org/officeDocument/2006/relationships/hyperlink" Target="https://www.itread01.com/content/1541965940.html"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github.com/HowardNTUST/Marketing-Data-Science-Application/tree/master/word2vec-skip-gram/ghost%20writer%20case?source=post_page-----638610ecb0d0----------------------" TargetMode="External"/><Relationship Id="rId2" Type="http://schemas.openxmlformats.org/officeDocument/2006/relationships/hyperlink" Target="https://medium.com/marketingdatascience/%E8%A9%9E%E5%90%91%E9%87%8F%E5%9C%A8%E5%95%86%E6%A5%AD%E7%9A%84%E6%87%89%E7%94%A8-%E7%B3%BB%E5%88%971-%E4%BA%BA%E9%A1%9E%E9%82%8F%E8%BC%AF%E8%83%BD%E9%87%8F%E5%8C%96-%E9%99%84pytorch%E6%A8%A1%E5%9E%8B%E8%88%87%E7%A8%8B%E5%BC%8F%E7%A2%BC-638610ecb0d0" TargetMode="Externa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github.com/HowardNTUST/Marketing-Data-Science-Application/tree/master/word2vec-skip-gram/ghost%20writer%20case?source=post_page-----638610ecb0d0----------------------" TargetMode="External"/><Relationship Id="rId2" Type="http://schemas.openxmlformats.org/officeDocument/2006/relationships/hyperlink" Target="https://medium.com/marketingdatascience/%E8%A9%9E%E5%90%91%E9%87%8F%E5%9C%A8%E5%95%86%E6%A5%AD%E7%9A%84%E6%87%89%E7%94%A8-%E7%B3%BB%E5%88%971-%E4%BA%BA%E9%A1%9E%E9%82%8F%E8%BC%AF%E8%83%BD%E9%87%8F%E5%8C%96-%E9%99%84pytorch%E6%A8%A1%E5%9E%8B%E8%88%87%E7%A8%8B%E5%BC%8F%E7%A2%BC-638610ecb0d0"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https://medium.com/@aitmr1234567890/%E8%B3%87%E6%96%99%E5%B0%8E%E5%90%91%E6%B1%BA%E7%AD%96-data-driven-decision-making-73cdd3581092"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1.tmp"/><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4.tmp"/><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978568" y="2404534"/>
            <a:ext cx="8295435" cy="1646302"/>
          </a:xfrm>
        </p:spPr>
        <p:txBody>
          <a:bodyPr/>
          <a:lstStyle/>
          <a:p>
            <a:r>
              <a:rPr lang="en-US" altLang="zh-TW" b="1" dirty="0">
                <a:solidFill>
                  <a:schemeClr val="accent2">
                    <a:lumMod val="50000"/>
                  </a:schemeClr>
                </a:solidFill>
              </a:rPr>
              <a:t>NLP</a:t>
            </a:r>
            <a:r>
              <a:rPr lang="zh-TW" altLang="en-US" b="1" dirty="0">
                <a:solidFill>
                  <a:schemeClr val="accent2">
                    <a:lumMod val="50000"/>
                  </a:schemeClr>
                </a:solidFill>
              </a:rPr>
              <a:t>自然語言與</a:t>
            </a:r>
            <a:r>
              <a:rPr lang="en-US" altLang="zh-TW" b="1" dirty="0">
                <a:solidFill>
                  <a:schemeClr val="accent2">
                    <a:lumMod val="50000"/>
                  </a:schemeClr>
                </a:solidFill>
              </a:rPr>
              <a:t>AI</a:t>
            </a:r>
            <a:r>
              <a:rPr lang="zh-TW" altLang="en-US" b="1" dirty="0">
                <a:solidFill>
                  <a:schemeClr val="accent2">
                    <a:lumMod val="50000"/>
                  </a:schemeClr>
                </a:solidFill>
              </a:rPr>
              <a:t>人工智慧</a:t>
            </a:r>
          </a:p>
        </p:txBody>
      </p:sp>
      <p:sp>
        <p:nvSpPr>
          <p:cNvPr id="3" name="副標題 2"/>
          <p:cNvSpPr>
            <a:spLocks noGrp="1"/>
          </p:cNvSpPr>
          <p:nvPr>
            <p:ph type="subTitle" idx="1"/>
          </p:nvPr>
        </p:nvSpPr>
        <p:spPr/>
        <p:txBody>
          <a:bodyPr/>
          <a:lstStyle/>
          <a:p>
            <a:r>
              <a:rPr lang="zh-TW" altLang="en-US" dirty="0"/>
              <a:t>余遠澤</a:t>
            </a:r>
          </a:p>
        </p:txBody>
      </p:sp>
    </p:spTree>
    <p:extLst>
      <p:ext uri="{BB962C8B-B14F-4D97-AF65-F5344CB8AC3E}">
        <p14:creationId xmlns:p14="http://schemas.microsoft.com/office/powerpoint/2010/main" val="4253409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4EF536-06C4-493F-AE47-135A265FBFD6}"/>
              </a:ext>
            </a:extLst>
          </p:cNvPr>
          <p:cNvSpPr>
            <a:spLocks noGrp="1"/>
          </p:cNvSpPr>
          <p:nvPr>
            <p:ph type="title"/>
          </p:nvPr>
        </p:nvSpPr>
        <p:spPr/>
        <p:txBody>
          <a:bodyPr/>
          <a:lstStyle/>
          <a:p>
            <a:r>
              <a:rPr lang="en-US" altLang="zh-TW" dirty="0"/>
              <a:t>Huffman </a:t>
            </a:r>
            <a:r>
              <a:rPr lang="zh-TW" altLang="en-US" dirty="0"/>
              <a:t>樹</a:t>
            </a:r>
            <a:endParaRPr lang="zh-CN" altLang="en-US" dirty="0"/>
          </a:p>
        </p:txBody>
      </p:sp>
      <p:sp>
        <p:nvSpPr>
          <p:cNvPr id="3" name="內容版面配置區 2">
            <a:extLst>
              <a:ext uri="{FF2B5EF4-FFF2-40B4-BE49-F238E27FC236}">
                <a16:creationId xmlns:a16="http://schemas.microsoft.com/office/drawing/2014/main" id="{A1CA3212-2EC3-4193-A73E-3DDF7C20B9FF}"/>
              </a:ext>
            </a:extLst>
          </p:cNvPr>
          <p:cNvSpPr>
            <a:spLocks noGrp="1"/>
          </p:cNvSpPr>
          <p:nvPr>
            <p:ph idx="1"/>
          </p:nvPr>
        </p:nvSpPr>
        <p:spPr>
          <a:xfrm>
            <a:off x="677334" y="1630017"/>
            <a:ext cx="8596668" cy="4411345"/>
          </a:xfrm>
        </p:spPr>
        <p:txBody>
          <a:bodyPr>
            <a:normAutofit/>
          </a:bodyPr>
          <a:lstStyle/>
          <a:p>
            <a:r>
              <a:rPr lang="zh-TW" altLang="en-US" sz="2800" dirty="0"/>
              <a:t>二元搜尋樹的一種，對於一個二元樹，我們定義其 </a:t>
            </a:r>
            <a:r>
              <a:rPr lang="en-US" altLang="zh-TW" sz="2800" dirty="0"/>
              <a:t>”</a:t>
            </a:r>
            <a:r>
              <a:rPr lang="zh-TW" altLang="en-US" sz="2800" dirty="0"/>
              <a:t>外部加權路徑長</a:t>
            </a:r>
            <a:r>
              <a:rPr lang="en-US" altLang="zh-TW" sz="2800" dirty="0"/>
              <a:t>”</a:t>
            </a:r>
            <a:r>
              <a:rPr lang="zh-TW" altLang="en-US" sz="2800" dirty="0"/>
              <a:t> 為</a:t>
            </a:r>
            <a:r>
              <a:rPr lang="en-US" altLang="zh-TW" sz="2800" dirty="0"/>
              <a:t>root(</a:t>
            </a:r>
            <a:r>
              <a:rPr lang="zh-TW" altLang="en-US" sz="2800" dirty="0"/>
              <a:t>根部</a:t>
            </a:r>
            <a:r>
              <a:rPr lang="en-US" altLang="zh-TW" sz="2800" dirty="0"/>
              <a:t>)</a:t>
            </a:r>
            <a:r>
              <a:rPr lang="zh-TW" altLang="en-US" sz="2800" dirty="0"/>
              <a:t>到每一個</a:t>
            </a:r>
            <a:r>
              <a:rPr lang="en-US" altLang="zh-TW" sz="2800" dirty="0"/>
              <a:t>leaf(</a:t>
            </a:r>
            <a:r>
              <a:rPr lang="zh-TW" altLang="en-US" sz="2800" dirty="0"/>
              <a:t>葉子</a:t>
            </a:r>
            <a:r>
              <a:rPr lang="en-US" altLang="zh-TW" sz="2800" dirty="0"/>
              <a:t>)</a:t>
            </a:r>
            <a:r>
              <a:rPr lang="zh-TW" altLang="en-US" sz="2800" dirty="0"/>
              <a:t>的路徑長度乘上加權值。</a:t>
            </a:r>
            <a:endParaRPr lang="en-US" altLang="zh-TW" sz="2800" dirty="0"/>
          </a:p>
          <a:p>
            <a:r>
              <a:rPr lang="en-US" altLang="zh-TW" sz="2800" dirty="0"/>
              <a:t>Huffman </a:t>
            </a:r>
            <a:r>
              <a:rPr lang="zh-TW" altLang="en-US" sz="2800" dirty="0"/>
              <a:t>樹就是 </a:t>
            </a:r>
            <a:r>
              <a:rPr lang="en-US" altLang="zh-TW" sz="2800" dirty="0"/>
              <a:t>”</a:t>
            </a:r>
            <a:r>
              <a:rPr lang="zh-TW" altLang="en-US" sz="2800" dirty="0"/>
              <a:t>外部加權路徑長</a:t>
            </a:r>
            <a:r>
              <a:rPr lang="en-US" altLang="zh-TW" sz="2800" dirty="0"/>
              <a:t>”</a:t>
            </a:r>
            <a:r>
              <a:rPr lang="zh-TW" altLang="en-US" sz="2800" dirty="0"/>
              <a:t> 最小的二元樹</a:t>
            </a:r>
            <a:endParaRPr lang="en-US" altLang="zh-TW" sz="2800" dirty="0"/>
          </a:p>
        </p:txBody>
      </p:sp>
    </p:spTree>
    <p:extLst>
      <p:ext uri="{BB962C8B-B14F-4D97-AF65-F5344CB8AC3E}">
        <p14:creationId xmlns:p14="http://schemas.microsoft.com/office/powerpoint/2010/main" val="18774410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2" y="1764632"/>
            <a:ext cx="8807116" cy="4507831"/>
          </a:xfrm>
        </p:spPr>
        <p:txBody>
          <a:bodyPr>
            <a:normAutofit/>
          </a:bodyPr>
          <a:lstStyle/>
          <a:p>
            <a:r>
              <a:rPr lang="en-US" altLang="zh-TW" sz="3200" dirty="0">
                <a:latin typeface="+mn-ea"/>
              </a:rPr>
              <a:t>LSTM</a:t>
            </a:r>
            <a:r>
              <a:rPr lang="zh-TW" altLang="en-US" sz="3200" dirty="0">
                <a:latin typeface="+mn-ea"/>
              </a:rPr>
              <a:t>介紹</a:t>
            </a:r>
            <a:endParaRPr lang="en-US" altLang="zh-TW" sz="3200" dirty="0">
              <a:latin typeface="+mn-ea"/>
            </a:endParaRPr>
          </a:p>
          <a:p>
            <a:pPr lvl="1"/>
            <a:r>
              <a:rPr lang="zh-TW" altLang="en-US" sz="2800" dirty="0"/>
              <a:t>一個</a:t>
            </a:r>
            <a:r>
              <a:rPr lang="en-US" altLang="zh-TW" sz="2800" dirty="0" err="1"/>
              <a:t>tanh</a:t>
            </a:r>
            <a:r>
              <a:rPr lang="zh-TW" altLang="en-US" sz="2800" dirty="0"/>
              <a:t>層用來產生更新值的候選項</a:t>
            </a:r>
            <a:r>
              <a:rPr lang="en-US" altLang="zh-TW" sz="2800" dirty="0" err="1"/>
              <a:t>C~t</a:t>
            </a:r>
            <a:r>
              <a:rPr lang="zh-TW" altLang="en-US" sz="2800" dirty="0"/>
              <a:t>，</a:t>
            </a:r>
            <a:r>
              <a:rPr lang="en-US" altLang="zh-TW" sz="2800" dirty="0" err="1"/>
              <a:t>tanh</a:t>
            </a:r>
            <a:r>
              <a:rPr lang="zh-TW" altLang="en-US" sz="2800" dirty="0"/>
              <a:t>的輸出在</a:t>
            </a:r>
            <a:r>
              <a:rPr lang="en-US" altLang="zh-TW" sz="2800" dirty="0">
                <a:solidFill>
                  <a:srgbClr val="FF0000"/>
                </a:solidFill>
              </a:rPr>
              <a:t>[-1,1]</a:t>
            </a:r>
            <a:r>
              <a:rPr lang="zh-TW" altLang="en-US" sz="2800" dirty="0"/>
              <a:t>上，說明細胞狀態在某些維度上需要</a:t>
            </a:r>
            <a:r>
              <a:rPr lang="zh-TW" altLang="en-US" sz="2800" dirty="0">
                <a:solidFill>
                  <a:srgbClr val="FF0000"/>
                </a:solidFill>
              </a:rPr>
              <a:t>加強</a:t>
            </a:r>
            <a:r>
              <a:rPr lang="zh-TW" altLang="en-US" sz="2800" dirty="0"/>
              <a:t>，在某些維度上需要</a:t>
            </a:r>
            <a:r>
              <a:rPr lang="zh-TW" altLang="en-US" sz="2800" dirty="0">
                <a:solidFill>
                  <a:srgbClr val="FF0000"/>
                </a:solidFill>
              </a:rPr>
              <a:t>減弱</a:t>
            </a:r>
            <a:endParaRPr lang="en-US" altLang="zh-TW" sz="2800" dirty="0">
              <a:solidFill>
                <a:srgbClr val="FF0000"/>
              </a:solidFill>
              <a:latin typeface="+mn-ea"/>
            </a:endParaRPr>
          </a:p>
        </p:txBody>
      </p:sp>
      <p:pic>
        <p:nvPicPr>
          <p:cNvPr id="27650" name="Picture 2" descr="這裡寫圖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338" y="4280157"/>
            <a:ext cx="7426659" cy="229388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4727410" y="6050817"/>
            <a:ext cx="3057247" cy="523220"/>
          </a:xfrm>
          <a:prstGeom prst="rect">
            <a:avLst/>
          </a:prstGeom>
        </p:spPr>
        <p:txBody>
          <a:bodyPr wrap="none">
            <a:spAutoFit/>
          </a:bodyPr>
          <a:lstStyle/>
          <a:p>
            <a:r>
              <a:rPr lang="zh-TW" altLang="en-US" sz="2800" dirty="0">
                <a:solidFill>
                  <a:srgbClr val="666666"/>
                </a:solidFill>
                <a:latin typeface="Source Sans Pro"/>
              </a:rPr>
              <a:t>生成新的細胞狀態</a:t>
            </a:r>
            <a:endParaRPr lang="zh-TW" altLang="en-US" sz="2800" dirty="0"/>
          </a:p>
        </p:txBody>
      </p:sp>
    </p:spTree>
    <p:extLst>
      <p:ext uri="{BB962C8B-B14F-4D97-AF65-F5344CB8AC3E}">
        <p14:creationId xmlns:p14="http://schemas.microsoft.com/office/powerpoint/2010/main" val="62887829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1" y="1764632"/>
            <a:ext cx="9127959" cy="4507831"/>
          </a:xfrm>
        </p:spPr>
        <p:txBody>
          <a:bodyPr>
            <a:normAutofit/>
          </a:bodyPr>
          <a:lstStyle/>
          <a:p>
            <a:r>
              <a:rPr lang="en-US" altLang="zh-TW" sz="3200" dirty="0">
                <a:latin typeface="+mn-ea"/>
              </a:rPr>
              <a:t>LSTM</a:t>
            </a:r>
            <a:r>
              <a:rPr lang="zh-TW" altLang="en-US" sz="3200" dirty="0">
                <a:latin typeface="+mn-ea"/>
              </a:rPr>
              <a:t>介紹</a:t>
            </a:r>
            <a:endParaRPr lang="en-US" altLang="zh-TW" sz="3200" dirty="0">
              <a:latin typeface="+mn-ea"/>
            </a:endParaRPr>
          </a:p>
          <a:p>
            <a:pPr lvl="1"/>
            <a:r>
              <a:rPr lang="zh-TW" altLang="en-US" sz="2800" dirty="0"/>
              <a:t>一個</a:t>
            </a:r>
            <a:r>
              <a:rPr lang="en-US" altLang="zh-TW" sz="2800" dirty="0"/>
              <a:t>sigmoid</a:t>
            </a:r>
            <a:r>
              <a:rPr lang="zh-TW" altLang="en-US" sz="2800" dirty="0"/>
              <a:t>層（輸入門層），它的輸出值要乘到</a:t>
            </a:r>
            <a:r>
              <a:rPr lang="en-US" altLang="zh-TW" sz="2800" dirty="0" err="1"/>
              <a:t>tanh</a:t>
            </a:r>
            <a:r>
              <a:rPr lang="zh-TW" altLang="en-US" sz="2800" dirty="0"/>
              <a:t>層的輸出上，起到一個縮放的作用，極端情況下</a:t>
            </a:r>
            <a:r>
              <a:rPr lang="en-US" altLang="zh-TW" sz="2800" dirty="0"/>
              <a:t>sigmoid</a:t>
            </a:r>
            <a:r>
              <a:rPr lang="zh-TW" altLang="en-US" sz="2800" dirty="0"/>
              <a:t>輸出</a:t>
            </a:r>
            <a:r>
              <a:rPr lang="en-US" altLang="zh-TW" sz="2800" dirty="0"/>
              <a:t>0</a:t>
            </a:r>
            <a:r>
              <a:rPr lang="zh-TW" altLang="en-US" sz="2800" dirty="0"/>
              <a:t>說明相應維度上的細胞狀態不需要更新</a:t>
            </a:r>
            <a:endParaRPr lang="en-US" altLang="zh-TW" sz="2800" dirty="0"/>
          </a:p>
        </p:txBody>
      </p:sp>
      <p:pic>
        <p:nvPicPr>
          <p:cNvPr id="27650" name="Picture 2" descr="這裡寫圖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2338" y="3946358"/>
            <a:ext cx="8507366" cy="262767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368287" y="6010853"/>
            <a:ext cx="3057247" cy="523220"/>
          </a:xfrm>
          <a:prstGeom prst="rect">
            <a:avLst/>
          </a:prstGeom>
        </p:spPr>
        <p:txBody>
          <a:bodyPr wrap="none">
            <a:spAutoFit/>
          </a:bodyPr>
          <a:lstStyle/>
          <a:p>
            <a:r>
              <a:rPr lang="zh-TW" altLang="en-US" sz="2800" dirty="0">
                <a:solidFill>
                  <a:srgbClr val="666666"/>
                </a:solidFill>
                <a:latin typeface="Source Sans Pro"/>
              </a:rPr>
              <a:t>生成新的細胞狀態</a:t>
            </a:r>
            <a:endParaRPr lang="zh-TW" altLang="en-US" sz="2800" dirty="0"/>
          </a:p>
        </p:txBody>
      </p:sp>
    </p:spTree>
    <p:extLst>
      <p:ext uri="{BB962C8B-B14F-4D97-AF65-F5344CB8AC3E}">
        <p14:creationId xmlns:p14="http://schemas.microsoft.com/office/powerpoint/2010/main" val="23924818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1" y="1764632"/>
            <a:ext cx="9127959" cy="4507831"/>
          </a:xfrm>
        </p:spPr>
        <p:txBody>
          <a:bodyPr>
            <a:normAutofit/>
          </a:bodyPr>
          <a:lstStyle/>
          <a:p>
            <a:r>
              <a:rPr lang="en-US" altLang="zh-TW" sz="3200" dirty="0">
                <a:latin typeface="+mn-ea"/>
              </a:rPr>
              <a:t>LSTM</a:t>
            </a:r>
            <a:r>
              <a:rPr lang="zh-TW" altLang="en-US" sz="3200" dirty="0">
                <a:latin typeface="+mn-ea"/>
              </a:rPr>
              <a:t>介紹</a:t>
            </a:r>
            <a:endParaRPr lang="en-US" altLang="zh-TW" sz="3200" dirty="0">
              <a:latin typeface="+mn-ea"/>
            </a:endParaRPr>
          </a:p>
          <a:p>
            <a:pPr lvl="1"/>
            <a:r>
              <a:rPr lang="zh-TW" altLang="en-US" sz="2800" dirty="0"/>
              <a:t>可以讓舊的細胞狀態，</a:t>
            </a:r>
            <a:r>
              <a:rPr lang="en-US" altLang="zh-TW" sz="2800" dirty="0"/>
              <a:t>Ct-1</a:t>
            </a:r>
            <a:r>
              <a:rPr lang="zh-TW" altLang="en-US" sz="2800" dirty="0"/>
              <a:t>與</a:t>
            </a:r>
            <a:r>
              <a:rPr lang="en-US" altLang="zh-TW" sz="2800" dirty="0" err="1"/>
              <a:t>ft</a:t>
            </a:r>
            <a:r>
              <a:rPr lang="en-US" altLang="zh-TW" sz="2800" dirty="0"/>
              <a:t>(f</a:t>
            </a:r>
            <a:r>
              <a:rPr lang="zh-TW" altLang="en-US" sz="2800" dirty="0"/>
              <a:t>是</a:t>
            </a:r>
            <a:r>
              <a:rPr lang="en-US" altLang="zh-TW" sz="2800" dirty="0"/>
              <a:t>forget</a:t>
            </a:r>
            <a:r>
              <a:rPr lang="zh-TW" altLang="en-US" sz="2800" dirty="0"/>
              <a:t>忘記門的意思）</a:t>
            </a:r>
            <a:r>
              <a:rPr lang="zh-TW" altLang="en-US" sz="2800" dirty="0">
                <a:solidFill>
                  <a:srgbClr val="FF0000"/>
                </a:solidFill>
              </a:rPr>
              <a:t>相乘</a:t>
            </a:r>
            <a:r>
              <a:rPr lang="zh-TW" altLang="en-US" sz="2800" dirty="0"/>
              <a:t>來丟棄一部分資訊，然後再加個需要更新的部分</a:t>
            </a:r>
            <a:r>
              <a:rPr lang="en-US" altLang="zh-TW" sz="2800" dirty="0"/>
              <a:t>it*</a:t>
            </a:r>
            <a:r>
              <a:rPr lang="en-US" altLang="zh-TW" sz="2800" dirty="0" err="1"/>
              <a:t>C~t</a:t>
            </a:r>
            <a:r>
              <a:rPr lang="zh-TW" altLang="en-US" sz="2800" dirty="0"/>
              <a:t>（</a:t>
            </a:r>
            <a:r>
              <a:rPr lang="en-US" altLang="zh-TW" sz="2800" dirty="0" err="1"/>
              <a:t>i</a:t>
            </a:r>
            <a:r>
              <a:rPr lang="zh-TW" altLang="en-US" sz="2800" dirty="0"/>
              <a:t>是</a:t>
            </a:r>
            <a:r>
              <a:rPr lang="en-US" altLang="zh-TW" sz="2800" dirty="0"/>
              <a:t>input</a:t>
            </a:r>
            <a:r>
              <a:rPr lang="zh-TW" altLang="en-US" sz="2800" dirty="0"/>
              <a:t>輸入門的意思），這就生成了新的細胞狀態</a:t>
            </a:r>
            <a:r>
              <a:rPr lang="en-US" altLang="zh-TW" sz="2800" dirty="0"/>
              <a:t>Ct</a:t>
            </a:r>
          </a:p>
        </p:txBody>
      </p:sp>
      <p:pic>
        <p:nvPicPr>
          <p:cNvPr id="29700" name="Picture 4" descr="這裡寫圖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073" y="4256656"/>
            <a:ext cx="8422105" cy="2601344"/>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574630" y="6042011"/>
            <a:ext cx="2698175" cy="523220"/>
          </a:xfrm>
          <a:prstGeom prst="rect">
            <a:avLst/>
          </a:prstGeom>
        </p:spPr>
        <p:txBody>
          <a:bodyPr wrap="none">
            <a:spAutoFit/>
          </a:bodyPr>
          <a:lstStyle/>
          <a:p>
            <a:r>
              <a:rPr lang="zh-TW" altLang="en-US" sz="2800" dirty="0">
                <a:solidFill>
                  <a:srgbClr val="666666"/>
                </a:solidFill>
                <a:latin typeface="Source Sans Pro"/>
              </a:rPr>
              <a:t>迴圈模組的輸出</a:t>
            </a:r>
            <a:endParaRPr lang="zh-TW" altLang="en-US" sz="2800" dirty="0"/>
          </a:p>
        </p:txBody>
      </p:sp>
    </p:spTree>
    <p:extLst>
      <p:ext uri="{BB962C8B-B14F-4D97-AF65-F5344CB8AC3E}">
        <p14:creationId xmlns:p14="http://schemas.microsoft.com/office/powerpoint/2010/main" val="31555927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1" y="1764632"/>
            <a:ext cx="9127959" cy="4507831"/>
          </a:xfrm>
        </p:spPr>
        <p:txBody>
          <a:bodyPr>
            <a:normAutofit/>
          </a:bodyPr>
          <a:lstStyle/>
          <a:p>
            <a:r>
              <a:rPr lang="en-US" altLang="zh-TW" sz="3200" dirty="0">
                <a:latin typeface="+mn-ea"/>
              </a:rPr>
              <a:t>LSTM</a:t>
            </a:r>
            <a:r>
              <a:rPr lang="zh-TW" altLang="en-US" sz="3200" dirty="0">
                <a:latin typeface="+mn-ea"/>
              </a:rPr>
              <a:t>介紹</a:t>
            </a:r>
            <a:endParaRPr lang="en-US" altLang="zh-TW" sz="3200" dirty="0">
              <a:latin typeface="+mn-ea"/>
            </a:endParaRPr>
          </a:p>
          <a:p>
            <a:pPr lvl="1"/>
            <a:r>
              <a:rPr lang="zh-TW" altLang="en-US" sz="2800" dirty="0"/>
              <a:t>最後該決定輸出什麼了。輸出值跟細胞狀態有關，把</a:t>
            </a:r>
            <a:r>
              <a:rPr lang="en-US" altLang="zh-TW" sz="2800" dirty="0"/>
              <a:t>Ct</a:t>
            </a:r>
            <a:r>
              <a:rPr lang="zh-TW" altLang="en-US" sz="2800" dirty="0"/>
              <a:t>輸給一個</a:t>
            </a:r>
            <a:r>
              <a:rPr lang="en-US" altLang="zh-TW" sz="2800" dirty="0" err="1"/>
              <a:t>tanh</a:t>
            </a:r>
            <a:r>
              <a:rPr lang="zh-TW" altLang="en-US" sz="2800" dirty="0"/>
              <a:t>函式得到輸出值的候選項。候選項中的哪些部分最終會被輸出由一個</a:t>
            </a:r>
            <a:r>
              <a:rPr lang="en-US" altLang="zh-TW" sz="2800" dirty="0"/>
              <a:t>sigmoid</a:t>
            </a:r>
            <a:r>
              <a:rPr lang="zh-TW" altLang="en-US" sz="2800" dirty="0"/>
              <a:t>層來決定</a:t>
            </a:r>
            <a:endParaRPr lang="en-US" altLang="zh-TW" sz="2800" dirty="0"/>
          </a:p>
          <a:p>
            <a:pPr lvl="1"/>
            <a:r>
              <a:rPr lang="zh-TW" altLang="en-US" sz="2800" dirty="0"/>
              <a:t>例如：如果細胞狀態告訴我們當前代詞是</a:t>
            </a:r>
            <a:r>
              <a:rPr lang="zh-TW" altLang="en-US" sz="2800" dirty="0">
                <a:solidFill>
                  <a:srgbClr val="FF0000"/>
                </a:solidFill>
              </a:rPr>
              <a:t>第三人稱</a:t>
            </a:r>
            <a:r>
              <a:rPr lang="zh-TW" altLang="en-US" sz="2800" dirty="0"/>
              <a:t>，那我們就可以預測</a:t>
            </a:r>
            <a:r>
              <a:rPr lang="zh-TW" altLang="en-US" sz="2800" dirty="0">
                <a:solidFill>
                  <a:srgbClr val="FF0000"/>
                </a:solidFill>
              </a:rPr>
              <a:t>下一詞可能是一個第三人稱的動詞</a:t>
            </a:r>
            <a:endParaRPr lang="en-US" altLang="zh-TW" sz="2800" dirty="0">
              <a:solidFill>
                <a:srgbClr val="FF0000"/>
              </a:solidFill>
            </a:endParaRPr>
          </a:p>
        </p:txBody>
      </p:sp>
      <p:pic>
        <p:nvPicPr>
          <p:cNvPr id="29700" name="Picture 4" descr="這裡寫圖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011" y="4826475"/>
            <a:ext cx="6577262" cy="2031525"/>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574630" y="6272463"/>
            <a:ext cx="2698175" cy="523220"/>
          </a:xfrm>
          <a:prstGeom prst="rect">
            <a:avLst/>
          </a:prstGeom>
        </p:spPr>
        <p:txBody>
          <a:bodyPr wrap="none">
            <a:spAutoFit/>
          </a:bodyPr>
          <a:lstStyle/>
          <a:p>
            <a:r>
              <a:rPr lang="zh-TW" altLang="en-US" sz="2800" dirty="0">
                <a:solidFill>
                  <a:srgbClr val="666666"/>
                </a:solidFill>
                <a:latin typeface="Source Sans Pro"/>
              </a:rPr>
              <a:t>迴圈模組的輸出</a:t>
            </a:r>
            <a:endParaRPr lang="zh-TW" altLang="en-US" sz="2800" dirty="0"/>
          </a:p>
        </p:txBody>
      </p:sp>
    </p:spTree>
    <p:extLst>
      <p:ext uri="{BB962C8B-B14F-4D97-AF65-F5344CB8AC3E}">
        <p14:creationId xmlns:p14="http://schemas.microsoft.com/office/powerpoint/2010/main" val="25815763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3" y="1930400"/>
            <a:ext cx="8935452" cy="4662905"/>
          </a:xfrm>
        </p:spPr>
        <p:txBody>
          <a:bodyPr>
            <a:normAutofit/>
          </a:bodyPr>
          <a:lstStyle/>
          <a:p>
            <a:r>
              <a:rPr lang="en-US" altLang="zh-TW" sz="3200" dirty="0">
                <a:latin typeface="+mn-ea"/>
              </a:rPr>
              <a:t>LSTM</a:t>
            </a:r>
            <a:r>
              <a:rPr lang="zh-TW" altLang="en-US" sz="3200" dirty="0">
                <a:latin typeface="+mn-ea"/>
              </a:rPr>
              <a:t>介紹</a:t>
            </a:r>
            <a:endParaRPr lang="en-US" altLang="zh-TW" sz="3200" dirty="0">
              <a:latin typeface="+mn-ea"/>
            </a:endParaRPr>
          </a:p>
        </p:txBody>
      </p:sp>
      <p:pic>
        <p:nvPicPr>
          <p:cNvPr id="23554" name="Picture 2" descr="這裡寫圖片描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9091" y="2294021"/>
            <a:ext cx="8916950" cy="335034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353970" y="6007986"/>
            <a:ext cx="9027192" cy="461665"/>
          </a:xfrm>
          <a:prstGeom prst="rect">
            <a:avLst/>
          </a:prstGeom>
        </p:spPr>
        <p:txBody>
          <a:bodyPr wrap="square">
            <a:spAutoFit/>
          </a:bodyPr>
          <a:lstStyle/>
          <a:p>
            <a:r>
              <a:rPr lang="en-US" altLang="zh-TW" sz="2400" dirty="0">
                <a:solidFill>
                  <a:srgbClr val="666666"/>
                </a:solidFill>
                <a:latin typeface="+mn-ea"/>
              </a:rPr>
              <a:t>LSTM</a:t>
            </a:r>
            <a:r>
              <a:rPr lang="zh-TW" altLang="en-US" sz="2400" dirty="0">
                <a:solidFill>
                  <a:srgbClr val="666666"/>
                </a:solidFill>
                <a:latin typeface="+mn-ea"/>
              </a:rPr>
              <a:t>每個迴圈的模組內又有</a:t>
            </a:r>
            <a:r>
              <a:rPr lang="en-US" altLang="zh-TW" sz="2400" dirty="0">
                <a:solidFill>
                  <a:srgbClr val="666666"/>
                </a:solidFill>
                <a:latin typeface="+mn-ea"/>
              </a:rPr>
              <a:t>4</a:t>
            </a:r>
            <a:r>
              <a:rPr lang="zh-TW" altLang="en-US" sz="2400" dirty="0">
                <a:solidFill>
                  <a:srgbClr val="666666"/>
                </a:solidFill>
                <a:latin typeface="+mn-ea"/>
              </a:rPr>
              <a:t>層結構</a:t>
            </a:r>
            <a:r>
              <a:rPr lang="en-US" altLang="zh-TW" sz="2400" dirty="0">
                <a:solidFill>
                  <a:srgbClr val="666666"/>
                </a:solidFill>
                <a:latin typeface="+mn-ea"/>
              </a:rPr>
              <a:t>:3</a:t>
            </a:r>
            <a:r>
              <a:rPr lang="zh-TW" altLang="en-US" sz="2400" dirty="0">
                <a:solidFill>
                  <a:srgbClr val="666666"/>
                </a:solidFill>
                <a:latin typeface="+mn-ea"/>
              </a:rPr>
              <a:t>個</a:t>
            </a:r>
            <a:r>
              <a:rPr lang="en-US" altLang="zh-TW" sz="2400" dirty="0">
                <a:solidFill>
                  <a:srgbClr val="666666"/>
                </a:solidFill>
                <a:latin typeface="+mn-ea"/>
              </a:rPr>
              <a:t>sigmoid</a:t>
            </a:r>
            <a:r>
              <a:rPr lang="zh-TW" altLang="en-US" sz="2400" dirty="0">
                <a:solidFill>
                  <a:srgbClr val="666666"/>
                </a:solidFill>
                <a:latin typeface="+mn-ea"/>
              </a:rPr>
              <a:t>層，</a:t>
            </a:r>
            <a:r>
              <a:rPr lang="en-US" altLang="zh-TW" sz="2400" dirty="0">
                <a:solidFill>
                  <a:srgbClr val="666666"/>
                </a:solidFill>
                <a:latin typeface="+mn-ea"/>
              </a:rPr>
              <a:t>1</a:t>
            </a:r>
            <a:r>
              <a:rPr lang="zh-TW" altLang="en-US" sz="2400" dirty="0">
                <a:solidFill>
                  <a:srgbClr val="666666"/>
                </a:solidFill>
                <a:latin typeface="+mn-ea"/>
              </a:rPr>
              <a:t>個</a:t>
            </a:r>
            <a:r>
              <a:rPr lang="en-US" altLang="zh-TW" sz="2400" dirty="0" err="1">
                <a:solidFill>
                  <a:srgbClr val="666666"/>
                </a:solidFill>
                <a:latin typeface="+mn-ea"/>
              </a:rPr>
              <a:t>tanh</a:t>
            </a:r>
            <a:r>
              <a:rPr lang="zh-TW" altLang="en-US" sz="2400" dirty="0">
                <a:solidFill>
                  <a:srgbClr val="666666"/>
                </a:solidFill>
                <a:latin typeface="+mn-ea"/>
              </a:rPr>
              <a:t>層</a:t>
            </a:r>
            <a:endParaRPr lang="zh-TW" altLang="en-US" sz="2400" dirty="0">
              <a:latin typeface="+mn-ea"/>
            </a:endParaRPr>
          </a:p>
        </p:txBody>
      </p:sp>
    </p:spTree>
    <p:extLst>
      <p:ext uri="{BB962C8B-B14F-4D97-AF65-F5344CB8AC3E}">
        <p14:creationId xmlns:p14="http://schemas.microsoft.com/office/powerpoint/2010/main" val="3627643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3" y="1930400"/>
            <a:ext cx="8935452" cy="4662905"/>
          </a:xfrm>
        </p:spPr>
        <p:txBody>
          <a:bodyPr>
            <a:normAutofit/>
          </a:bodyPr>
          <a:lstStyle/>
          <a:p>
            <a:r>
              <a:rPr lang="en-US" altLang="zh-TW" sz="3200" dirty="0">
                <a:latin typeface="+mn-ea"/>
              </a:rPr>
              <a:t>LSTM</a:t>
            </a:r>
            <a:r>
              <a:rPr lang="zh-TW" altLang="en-US" sz="3200" dirty="0">
                <a:latin typeface="+mn-ea"/>
              </a:rPr>
              <a:t>介紹</a:t>
            </a:r>
            <a:endParaRPr lang="en-US" altLang="zh-TW" sz="3200" dirty="0">
              <a:latin typeface="+mn-ea"/>
            </a:endParaRPr>
          </a:p>
        </p:txBody>
      </p:sp>
      <p:pic>
        <p:nvPicPr>
          <p:cNvPr id="20482" name="Picture 2" descr="這裡寫圖片描述"/>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7894" y="2419826"/>
            <a:ext cx="8901530" cy="333112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1377894" y="6009545"/>
            <a:ext cx="9302692" cy="461665"/>
          </a:xfrm>
          <a:prstGeom prst="rect">
            <a:avLst/>
          </a:prstGeom>
        </p:spPr>
        <p:txBody>
          <a:bodyPr wrap="square">
            <a:spAutoFit/>
          </a:bodyPr>
          <a:lstStyle/>
          <a:p>
            <a:r>
              <a:rPr lang="zh-TW" altLang="en-US" sz="2400" dirty="0">
                <a:solidFill>
                  <a:srgbClr val="666666"/>
                </a:solidFill>
                <a:latin typeface="+mn-ea"/>
              </a:rPr>
              <a:t>傳統</a:t>
            </a:r>
            <a:r>
              <a:rPr lang="en-US" altLang="zh-TW" sz="2400" dirty="0">
                <a:solidFill>
                  <a:srgbClr val="666666"/>
                </a:solidFill>
                <a:latin typeface="+mn-ea"/>
              </a:rPr>
              <a:t>RNN</a:t>
            </a:r>
            <a:r>
              <a:rPr lang="zh-TW" altLang="en-US" sz="2400" dirty="0">
                <a:solidFill>
                  <a:srgbClr val="666666"/>
                </a:solidFill>
                <a:latin typeface="+mn-ea"/>
              </a:rPr>
              <a:t>每一步的隱藏單元只是執行一個簡單的</a:t>
            </a:r>
            <a:r>
              <a:rPr lang="en-US" altLang="zh-TW" sz="2400" dirty="0" err="1">
                <a:solidFill>
                  <a:srgbClr val="666666"/>
                </a:solidFill>
                <a:latin typeface="+mn-ea"/>
              </a:rPr>
              <a:t>tanh</a:t>
            </a:r>
            <a:r>
              <a:rPr lang="zh-TW" altLang="en-US" sz="2400" dirty="0">
                <a:solidFill>
                  <a:srgbClr val="666666"/>
                </a:solidFill>
                <a:latin typeface="+mn-ea"/>
              </a:rPr>
              <a:t>或</a:t>
            </a:r>
            <a:r>
              <a:rPr lang="en-US" altLang="zh-TW" sz="2400" dirty="0" err="1">
                <a:solidFill>
                  <a:srgbClr val="666666"/>
                </a:solidFill>
                <a:latin typeface="+mn-ea"/>
              </a:rPr>
              <a:t>ReLU</a:t>
            </a:r>
            <a:r>
              <a:rPr lang="zh-TW" altLang="en-US" sz="2400" dirty="0">
                <a:solidFill>
                  <a:srgbClr val="666666"/>
                </a:solidFill>
                <a:latin typeface="+mn-ea"/>
              </a:rPr>
              <a:t>操作</a:t>
            </a:r>
            <a:endParaRPr lang="zh-TW" altLang="en-US" sz="2400" dirty="0">
              <a:latin typeface="+mn-ea"/>
            </a:endParaRPr>
          </a:p>
        </p:txBody>
      </p:sp>
    </p:spTree>
    <p:extLst>
      <p:ext uri="{BB962C8B-B14F-4D97-AF65-F5344CB8AC3E}">
        <p14:creationId xmlns:p14="http://schemas.microsoft.com/office/powerpoint/2010/main" val="24925634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1" y="1235242"/>
            <a:ext cx="9127959" cy="5288650"/>
          </a:xfrm>
        </p:spPr>
        <p:txBody>
          <a:bodyPr>
            <a:normAutofit/>
          </a:bodyPr>
          <a:lstStyle/>
          <a:p>
            <a:r>
              <a:rPr lang="zh-TW" altLang="en-US" sz="3200" dirty="0"/>
              <a:t>結論</a:t>
            </a:r>
            <a:endParaRPr lang="en-US" altLang="zh-TW" sz="3200" dirty="0">
              <a:latin typeface="+mn-ea"/>
            </a:endParaRPr>
          </a:p>
          <a:p>
            <a:pPr lvl="1"/>
            <a:r>
              <a:rPr lang="en-US" altLang="zh-TW" sz="2800" dirty="0"/>
              <a:t>RNN</a:t>
            </a:r>
            <a:r>
              <a:rPr lang="zh-TW" altLang="en-US" sz="2800" dirty="0"/>
              <a:t>是一種利用神經網路對序列建模的通用模型</a:t>
            </a:r>
            <a:endParaRPr lang="en-US" altLang="zh-TW" sz="2800" dirty="0"/>
          </a:p>
          <a:p>
            <a:pPr lvl="2"/>
            <a:r>
              <a:rPr lang="zh-TW" altLang="en-US" sz="2600" dirty="0"/>
              <a:t>利用歷史訊息結合當前輸入進行預測</a:t>
            </a:r>
            <a:endParaRPr lang="en-US" altLang="zh-TW" sz="2800" dirty="0"/>
          </a:p>
          <a:p>
            <a:pPr lvl="1"/>
            <a:r>
              <a:rPr lang="zh-TW" altLang="en-US" sz="2800" dirty="0"/>
              <a:t>能利用</a:t>
            </a:r>
            <a:r>
              <a:rPr lang="en-US" altLang="zh-TW" sz="2800" dirty="0"/>
              <a:t>RNN</a:t>
            </a:r>
            <a:r>
              <a:rPr lang="zh-TW" altLang="en-US" sz="2800" dirty="0"/>
              <a:t>的場合都可以使用</a:t>
            </a:r>
            <a:r>
              <a:rPr lang="en-US" altLang="zh-TW" sz="2800" dirty="0"/>
              <a:t>LSTM</a:t>
            </a:r>
            <a:r>
              <a:rPr lang="zh-TW" altLang="en-US" sz="2800" dirty="0"/>
              <a:t>替代</a:t>
            </a:r>
            <a:endParaRPr lang="en-US" altLang="zh-TW" sz="2800" dirty="0"/>
          </a:p>
          <a:p>
            <a:pPr lvl="2"/>
            <a:r>
              <a:rPr lang="en-US" altLang="zh-TW" sz="2400" dirty="0">
                <a:solidFill>
                  <a:srgbClr val="FF0000"/>
                </a:solidFill>
              </a:rPr>
              <a:t>(</a:t>
            </a:r>
            <a:r>
              <a:rPr lang="zh-TW" altLang="en-US" sz="2400" dirty="0">
                <a:solidFill>
                  <a:srgbClr val="FF0000"/>
                </a:solidFill>
              </a:rPr>
              <a:t>要小心過度擬合：</a:t>
            </a:r>
            <a:r>
              <a:rPr lang="en-US" altLang="zh-TW" sz="2400" dirty="0">
                <a:solidFill>
                  <a:srgbClr val="FF0000"/>
                </a:solidFill>
              </a:rPr>
              <a:t>overfitting</a:t>
            </a:r>
            <a:r>
              <a:rPr lang="zh-TW" altLang="en-US" sz="2400" dirty="0">
                <a:solidFill>
                  <a:srgbClr val="FF0000"/>
                </a:solidFill>
              </a:rPr>
              <a:t>，在調適一個統計模型時，使用過多參數</a:t>
            </a:r>
            <a:r>
              <a:rPr lang="en-US" altLang="zh-TW" sz="2400" dirty="0">
                <a:solidFill>
                  <a:srgbClr val="FF0000"/>
                </a:solidFill>
              </a:rPr>
              <a:t>)</a:t>
            </a:r>
          </a:p>
          <a:p>
            <a:pPr lvl="1"/>
            <a:r>
              <a:rPr lang="zh-TW" altLang="en-US" sz="2600" dirty="0"/>
              <a:t>雙向</a:t>
            </a:r>
            <a:r>
              <a:rPr lang="en-US" altLang="zh-TW" sz="2600" dirty="0"/>
              <a:t>LSTM</a:t>
            </a:r>
            <a:r>
              <a:rPr lang="zh-TW" altLang="en-US" sz="2600" dirty="0"/>
              <a:t>性能普遍優於單向</a:t>
            </a:r>
            <a:r>
              <a:rPr lang="en-US" altLang="zh-TW" sz="2600" dirty="0"/>
              <a:t>LSTM</a:t>
            </a:r>
          </a:p>
          <a:p>
            <a:pPr lvl="2"/>
            <a:r>
              <a:rPr lang="zh-TW" altLang="en-US" sz="2600" dirty="0"/>
              <a:t>考慮更多的上下文訊息</a:t>
            </a:r>
            <a:endParaRPr lang="en-US" altLang="zh-TW" sz="2600" dirty="0"/>
          </a:p>
          <a:p>
            <a:pPr lvl="1"/>
            <a:r>
              <a:rPr lang="zh-TW" altLang="en-US" sz="2400" dirty="0"/>
              <a:t>深層結構的雙向</a:t>
            </a:r>
            <a:r>
              <a:rPr lang="en-US" altLang="zh-TW" sz="2400" dirty="0"/>
              <a:t>LSTM</a:t>
            </a:r>
            <a:r>
              <a:rPr lang="zh-TW" altLang="en-US" sz="2400" dirty="0"/>
              <a:t>是個效果非常好的通用模型</a:t>
            </a:r>
            <a:endParaRPr lang="en-US" altLang="zh-TW" sz="2400" dirty="0"/>
          </a:p>
          <a:p>
            <a:pPr lvl="1"/>
            <a:r>
              <a:rPr lang="en-US" altLang="zh-TW" sz="2600" dirty="0">
                <a:solidFill>
                  <a:srgbClr val="FF0000"/>
                </a:solidFill>
              </a:rPr>
              <a:t>LSTM</a:t>
            </a:r>
            <a:r>
              <a:rPr lang="zh-TW" altLang="en-US" sz="2600" dirty="0">
                <a:solidFill>
                  <a:srgbClr val="FF0000"/>
                </a:solidFill>
              </a:rPr>
              <a:t>優於</a:t>
            </a:r>
            <a:r>
              <a:rPr lang="en-US" altLang="zh-TW" sz="2600" dirty="0">
                <a:solidFill>
                  <a:srgbClr val="FF0000"/>
                </a:solidFill>
              </a:rPr>
              <a:t>RNN</a:t>
            </a:r>
          </a:p>
        </p:txBody>
      </p:sp>
    </p:spTree>
    <p:extLst>
      <p:ext uri="{BB962C8B-B14F-4D97-AF65-F5344CB8AC3E}">
        <p14:creationId xmlns:p14="http://schemas.microsoft.com/office/powerpoint/2010/main" val="131230605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1" y="1764632"/>
            <a:ext cx="9127959" cy="4759260"/>
          </a:xfrm>
        </p:spPr>
        <p:txBody>
          <a:bodyPr>
            <a:normAutofit/>
          </a:bodyPr>
          <a:lstStyle/>
          <a:p>
            <a:r>
              <a:rPr lang="zh-TW" altLang="en-US" sz="3200" dirty="0"/>
              <a:t>延伸閱讀</a:t>
            </a:r>
            <a:endParaRPr lang="en-US" altLang="zh-TW" sz="3200" dirty="0"/>
          </a:p>
          <a:p>
            <a:endParaRPr lang="en-US" altLang="zh-TW" sz="3200" dirty="0">
              <a:latin typeface="+mn-ea"/>
            </a:endParaRPr>
          </a:p>
          <a:p>
            <a:pPr lvl="1"/>
            <a:r>
              <a:rPr lang="en-US" altLang="zh-TW" sz="2800" dirty="0">
                <a:hlinkClick r:id="rId2"/>
              </a:rPr>
              <a:t>LSTM</a:t>
            </a:r>
            <a:r>
              <a:rPr lang="zh-TW" altLang="en-US" sz="2800" dirty="0">
                <a:hlinkClick r:id="rId2"/>
              </a:rPr>
              <a:t> </a:t>
            </a:r>
            <a:r>
              <a:rPr lang="en-US" altLang="zh-TW" sz="2800" dirty="0">
                <a:hlinkClick r:id="rId2"/>
              </a:rPr>
              <a:t>and RNN work</a:t>
            </a:r>
            <a:endParaRPr lang="en-US" altLang="zh-TW" sz="2600" dirty="0"/>
          </a:p>
        </p:txBody>
      </p:sp>
    </p:spTree>
    <p:extLst>
      <p:ext uri="{BB962C8B-B14F-4D97-AF65-F5344CB8AC3E}">
        <p14:creationId xmlns:p14="http://schemas.microsoft.com/office/powerpoint/2010/main" val="91926243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rgbClr val="00B0F0"/>
                </a:solidFill>
              </a:rPr>
              <a:t>NLP</a:t>
            </a:r>
            <a:r>
              <a:rPr lang="zh-TW" altLang="en-US" b="1" dirty="0">
                <a:solidFill>
                  <a:srgbClr val="00B0F0"/>
                </a:solidFill>
              </a:rPr>
              <a:t>自然語言與</a:t>
            </a:r>
            <a:r>
              <a:rPr lang="en-US" altLang="zh-TW" b="1" dirty="0">
                <a:solidFill>
                  <a:srgbClr val="00B0F0"/>
                </a:solidFill>
              </a:rPr>
              <a:t>AI</a:t>
            </a:r>
            <a:r>
              <a:rPr lang="zh-TW" altLang="en-US" b="1" dirty="0">
                <a:solidFill>
                  <a:srgbClr val="00B0F0"/>
                </a:solidFill>
              </a:rPr>
              <a:t>人工智慧</a:t>
            </a:r>
          </a:p>
        </p:txBody>
      </p:sp>
      <p:sp>
        <p:nvSpPr>
          <p:cNvPr id="3" name="內容版面配置區 2"/>
          <p:cNvSpPr>
            <a:spLocks noGrp="1"/>
          </p:cNvSpPr>
          <p:nvPr>
            <p:ph idx="1"/>
          </p:nvPr>
        </p:nvSpPr>
        <p:spPr>
          <a:xfrm>
            <a:off x="485661" y="2541589"/>
            <a:ext cx="8980013" cy="1679891"/>
          </a:xfrm>
        </p:spPr>
        <p:txBody>
          <a:bodyPr>
            <a:noAutofit/>
          </a:bodyPr>
          <a:lstStyle/>
          <a:p>
            <a:pPr marL="0" lvl="1" indent="0" algn="ctr">
              <a:buNone/>
            </a:pPr>
            <a:r>
              <a:rPr lang="en-US" altLang="zh-TW" sz="9600" dirty="0">
                <a:latin typeface="+mj-ea"/>
                <a:ea typeface="+mj-ea"/>
              </a:rPr>
              <a:t>Q&amp;A</a:t>
            </a:r>
            <a:endParaRPr lang="en-US" altLang="zh-TW" sz="6600" dirty="0">
              <a:latin typeface="+mj-ea"/>
              <a:ea typeface="+mj-ea"/>
            </a:endParaRPr>
          </a:p>
        </p:txBody>
      </p:sp>
    </p:spTree>
    <p:extLst>
      <p:ext uri="{BB962C8B-B14F-4D97-AF65-F5344CB8AC3E}">
        <p14:creationId xmlns:p14="http://schemas.microsoft.com/office/powerpoint/2010/main" val="1954803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21F356-B7D3-4CAA-8E20-5FFCD863F13F}"/>
              </a:ext>
            </a:extLst>
          </p:cNvPr>
          <p:cNvSpPr>
            <a:spLocks noGrp="1"/>
          </p:cNvSpPr>
          <p:nvPr>
            <p:ph type="title"/>
          </p:nvPr>
        </p:nvSpPr>
        <p:spPr/>
        <p:txBody>
          <a:bodyPr/>
          <a:lstStyle/>
          <a:p>
            <a:r>
              <a:rPr lang="zh-TW" altLang="en-US" dirty="0"/>
              <a:t>實作所需工具</a:t>
            </a:r>
            <a:endParaRPr lang="zh-CN" altLang="en-US" dirty="0"/>
          </a:p>
        </p:txBody>
      </p:sp>
      <p:sp>
        <p:nvSpPr>
          <p:cNvPr id="3" name="內容版面配置區 2">
            <a:extLst>
              <a:ext uri="{FF2B5EF4-FFF2-40B4-BE49-F238E27FC236}">
                <a16:creationId xmlns:a16="http://schemas.microsoft.com/office/drawing/2014/main" id="{212A36D6-EE04-4FF5-ABA6-8EB1D0E5F014}"/>
              </a:ext>
            </a:extLst>
          </p:cNvPr>
          <p:cNvSpPr>
            <a:spLocks noGrp="1"/>
          </p:cNvSpPr>
          <p:nvPr>
            <p:ph idx="1"/>
          </p:nvPr>
        </p:nvSpPr>
        <p:spPr>
          <a:xfrm>
            <a:off x="677334" y="1542552"/>
            <a:ext cx="11140196" cy="5315447"/>
          </a:xfrm>
        </p:spPr>
        <p:txBody>
          <a:bodyPr>
            <a:noAutofit/>
          </a:bodyPr>
          <a:lstStyle/>
          <a:p>
            <a:pPr>
              <a:lnSpc>
                <a:spcPct val="150000"/>
              </a:lnSpc>
            </a:pPr>
            <a:r>
              <a:rPr lang="zh-TW" altLang="en-US" sz="2800" dirty="0"/>
              <a:t>訓練資料 </a:t>
            </a:r>
            <a:r>
              <a:rPr lang="en-US" altLang="zh-TW" sz="2800" dirty="0"/>
              <a:t>:</a:t>
            </a:r>
            <a:r>
              <a:rPr lang="zh-TW" altLang="en-US" sz="2800" dirty="0"/>
              <a:t> </a:t>
            </a:r>
            <a:r>
              <a:rPr lang="zh-TW" altLang="en-US" sz="2800" u="sng" dirty="0">
                <a:hlinkClick r:id="rId2"/>
              </a:rPr>
              <a:t>維基百科</a:t>
            </a:r>
            <a:r>
              <a:rPr lang="en-US" altLang="zh-TW" sz="2800" u="sng" dirty="0">
                <a:hlinkClick r:id="rId2"/>
              </a:rPr>
              <a:t>:</a:t>
            </a:r>
            <a:r>
              <a:rPr lang="zh-TW" altLang="en-US" sz="2800" u="sng" dirty="0">
                <a:hlinkClick r:id="rId2"/>
              </a:rPr>
              <a:t>資料庫下載</a:t>
            </a:r>
            <a:endParaRPr lang="en-US" altLang="zh-TW" sz="2800" u="sng" dirty="0"/>
          </a:p>
          <a:p>
            <a:pPr lvl="1" indent="-342900">
              <a:lnSpc>
                <a:spcPct val="150000"/>
              </a:lnSpc>
              <a:buFont typeface="Arial" panose="020B0604020202020204" pitchFamily="34" charset="0"/>
              <a:buChar char="•"/>
            </a:pPr>
            <a:r>
              <a:rPr lang="en-US" altLang="zh-CN" sz="2400" dirty="0">
                <a:hlinkClick r:id="rId3"/>
              </a:rPr>
              <a:t>https://dumps.wikimedia.org/zhwiki/</a:t>
            </a:r>
            <a:r>
              <a:rPr lang="zh-TW" altLang="en-US" sz="2400" dirty="0"/>
              <a:t> 選擇你想要使用的版本</a:t>
            </a:r>
            <a:endParaRPr lang="en-US" altLang="zh-TW" sz="2400" dirty="0"/>
          </a:p>
          <a:p>
            <a:pPr lvl="1" indent="-342900">
              <a:lnSpc>
                <a:spcPct val="150000"/>
              </a:lnSpc>
              <a:buFont typeface="Arial" panose="020B0604020202020204" pitchFamily="34" charset="0"/>
              <a:buChar char="•"/>
            </a:pPr>
            <a:r>
              <a:rPr lang="zh-TW" altLang="en-US" sz="2400" dirty="0"/>
              <a:t>下載 </a:t>
            </a:r>
            <a:r>
              <a:rPr lang="en-US" altLang="zh-CN" sz="2400" dirty="0">
                <a:solidFill>
                  <a:srgbClr val="FF0000"/>
                </a:solidFill>
              </a:rPr>
              <a:t>pages-articles.xml.bz2</a:t>
            </a:r>
            <a:r>
              <a:rPr lang="zh-TW" altLang="en-US" sz="2400" dirty="0"/>
              <a:t>結尾的檔案</a:t>
            </a:r>
            <a:endParaRPr lang="en-US" altLang="zh-TW" sz="2400" dirty="0"/>
          </a:p>
          <a:p>
            <a:pPr lvl="1" indent="-342900">
              <a:lnSpc>
                <a:spcPct val="150000"/>
              </a:lnSpc>
              <a:buFont typeface="Arial" panose="020B0604020202020204" pitchFamily="34" charset="0"/>
              <a:buChar char="•"/>
            </a:pPr>
            <a:r>
              <a:rPr lang="zh-TW" altLang="en-US" sz="2400" dirty="0"/>
              <a:t>本文使用 </a:t>
            </a:r>
            <a:r>
              <a:rPr lang="en-US" altLang="zh-CN" sz="2400" dirty="0"/>
              <a:t>zhwiki-20190620-pages-articles.xml.bz2</a:t>
            </a:r>
            <a:r>
              <a:rPr lang="zh-TW" altLang="en-US" sz="2800" dirty="0"/>
              <a:t> </a:t>
            </a:r>
            <a:endParaRPr lang="en-US" altLang="zh-TW" sz="2800" dirty="0"/>
          </a:p>
          <a:p>
            <a:pPr>
              <a:lnSpc>
                <a:spcPct val="150000"/>
              </a:lnSpc>
            </a:pPr>
            <a:r>
              <a:rPr lang="zh-TW" altLang="en-US" sz="2800" dirty="0"/>
              <a:t>斷詞工具 </a:t>
            </a:r>
            <a:r>
              <a:rPr lang="en-US" altLang="zh-TW" sz="2800" dirty="0"/>
              <a:t>:</a:t>
            </a:r>
            <a:r>
              <a:rPr lang="zh-TW" altLang="en-US" sz="2800" dirty="0"/>
              <a:t> </a:t>
            </a:r>
            <a:r>
              <a:rPr lang="en-US" altLang="zh-TW" sz="2800" dirty="0" err="1"/>
              <a:t>jieba</a:t>
            </a:r>
            <a:endParaRPr lang="en-US" altLang="zh-TW" sz="2800" dirty="0"/>
          </a:p>
          <a:p>
            <a:pPr>
              <a:lnSpc>
                <a:spcPct val="150000"/>
              </a:lnSpc>
            </a:pPr>
            <a:r>
              <a:rPr lang="zh-TW" altLang="en-US" sz="2800" dirty="0"/>
              <a:t>處理資料 </a:t>
            </a:r>
            <a:r>
              <a:rPr lang="en-US" altLang="zh-CN" sz="2800" dirty="0"/>
              <a:t>: </a:t>
            </a:r>
            <a:r>
              <a:rPr lang="en-US" altLang="zh-CN" sz="2800" dirty="0" err="1"/>
              <a:t>WikiCorpus</a:t>
            </a:r>
            <a:endParaRPr lang="en-US" altLang="zh-CN" sz="2800" dirty="0"/>
          </a:p>
          <a:p>
            <a:pPr>
              <a:lnSpc>
                <a:spcPct val="150000"/>
              </a:lnSpc>
            </a:pPr>
            <a:r>
              <a:rPr lang="zh-TW" altLang="en-US" sz="2800" dirty="0"/>
              <a:t>簡體翻繁體 </a:t>
            </a:r>
            <a:r>
              <a:rPr lang="en-US" altLang="zh-TW" sz="2800" dirty="0"/>
              <a:t>:</a:t>
            </a:r>
            <a:r>
              <a:rPr lang="zh-TW" altLang="en-US" sz="2800" dirty="0"/>
              <a:t> </a:t>
            </a:r>
            <a:r>
              <a:rPr lang="en-US" altLang="zh-TW" sz="2800" dirty="0" err="1"/>
              <a:t>HanziConv</a:t>
            </a:r>
            <a:endParaRPr lang="zh-CN" altLang="en-US" sz="2800" dirty="0"/>
          </a:p>
        </p:txBody>
      </p:sp>
    </p:spTree>
    <p:extLst>
      <p:ext uri="{BB962C8B-B14F-4D97-AF65-F5344CB8AC3E}">
        <p14:creationId xmlns:p14="http://schemas.microsoft.com/office/powerpoint/2010/main" val="2966245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9BF508-240E-48E3-9220-9D6081281891}"/>
              </a:ext>
            </a:extLst>
          </p:cNvPr>
          <p:cNvSpPr>
            <a:spLocks noGrp="1"/>
          </p:cNvSpPr>
          <p:nvPr>
            <p:ph type="title"/>
          </p:nvPr>
        </p:nvSpPr>
        <p:spPr/>
        <p:txBody>
          <a:bodyPr/>
          <a:lstStyle/>
          <a:p>
            <a:r>
              <a:rPr lang="zh-TW" altLang="en-US" dirty="0"/>
              <a:t>實作步驟</a:t>
            </a:r>
            <a:endParaRPr lang="zh-CN" altLang="en-US" dirty="0"/>
          </a:p>
        </p:txBody>
      </p:sp>
      <p:sp>
        <p:nvSpPr>
          <p:cNvPr id="3" name="內容版面配置區 2">
            <a:extLst>
              <a:ext uri="{FF2B5EF4-FFF2-40B4-BE49-F238E27FC236}">
                <a16:creationId xmlns:a16="http://schemas.microsoft.com/office/drawing/2014/main" id="{25DC8717-BB1A-4CC4-BB81-59E4E625A3A0}"/>
              </a:ext>
            </a:extLst>
          </p:cNvPr>
          <p:cNvSpPr>
            <a:spLocks noGrp="1"/>
          </p:cNvSpPr>
          <p:nvPr>
            <p:ph idx="1"/>
          </p:nvPr>
        </p:nvSpPr>
        <p:spPr>
          <a:xfrm>
            <a:off x="677334" y="1532709"/>
            <a:ext cx="8596668" cy="4508653"/>
          </a:xfrm>
        </p:spPr>
        <p:txBody>
          <a:bodyPr>
            <a:normAutofit/>
          </a:bodyPr>
          <a:lstStyle/>
          <a:p>
            <a:pPr marL="514350" indent="-514350">
              <a:lnSpc>
                <a:spcPct val="150000"/>
              </a:lnSpc>
              <a:buFont typeface="+mj-lt"/>
              <a:buAutoNum type="arabicPeriod"/>
            </a:pPr>
            <a:r>
              <a:rPr lang="zh-TW" altLang="en-US" sz="2800" dirty="0"/>
              <a:t>處理從資料庫下載下來的資料</a:t>
            </a:r>
            <a:r>
              <a:rPr lang="en-US" altLang="zh-TW" sz="2800" dirty="0"/>
              <a:t>(</a:t>
            </a:r>
            <a:r>
              <a:rPr lang="zh-TW" altLang="en-US" sz="2800" dirty="0"/>
              <a:t>擷取文字</a:t>
            </a:r>
            <a:r>
              <a:rPr lang="en-US" altLang="zh-TW" sz="2800" dirty="0"/>
              <a:t>)</a:t>
            </a:r>
          </a:p>
          <a:p>
            <a:pPr marL="514350" indent="-514350">
              <a:lnSpc>
                <a:spcPct val="150000"/>
              </a:lnSpc>
              <a:buFont typeface="+mj-lt"/>
              <a:buAutoNum type="arabicPeriod"/>
            </a:pPr>
            <a:r>
              <a:rPr lang="zh-TW" altLang="en-US" sz="2800" dirty="0"/>
              <a:t>將文本翻譯成繁體中文</a:t>
            </a:r>
            <a:r>
              <a:rPr lang="en-US" altLang="zh-TW" sz="2800" dirty="0"/>
              <a:t>(</a:t>
            </a:r>
            <a:r>
              <a:rPr lang="zh-TW" altLang="en-US" sz="2800" dirty="0"/>
              <a:t>簡體翻繁體</a:t>
            </a:r>
            <a:r>
              <a:rPr lang="en-US" altLang="zh-TW" sz="2800" dirty="0"/>
              <a:t>)</a:t>
            </a:r>
          </a:p>
          <a:p>
            <a:pPr marL="514350" indent="-514350">
              <a:lnSpc>
                <a:spcPct val="150000"/>
              </a:lnSpc>
              <a:buFont typeface="+mj-lt"/>
              <a:buAutoNum type="arabicPeriod"/>
            </a:pPr>
            <a:r>
              <a:rPr lang="zh-TW" altLang="en-US" sz="2800" dirty="0"/>
              <a:t>使用</a:t>
            </a:r>
            <a:r>
              <a:rPr lang="en-US" altLang="zh-TW" sz="2800" dirty="0" err="1"/>
              <a:t>jieba</a:t>
            </a:r>
            <a:r>
              <a:rPr lang="zh-TW" altLang="en-US" sz="2800" dirty="0"/>
              <a:t>進行分詞</a:t>
            </a:r>
            <a:endParaRPr lang="en-US" altLang="zh-TW" sz="2800" dirty="0"/>
          </a:p>
          <a:p>
            <a:pPr marL="514350" indent="-514350">
              <a:lnSpc>
                <a:spcPct val="150000"/>
              </a:lnSpc>
              <a:buFont typeface="+mj-lt"/>
              <a:buAutoNum type="arabicPeriod"/>
            </a:pPr>
            <a:r>
              <a:rPr lang="zh-TW" altLang="en-US" sz="2800" dirty="0"/>
              <a:t>使用</a:t>
            </a:r>
            <a:r>
              <a:rPr lang="en-US" altLang="zh-TW" sz="2800" dirty="0"/>
              <a:t>word2Vec</a:t>
            </a:r>
            <a:r>
              <a:rPr lang="zh-TW" altLang="en-US" sz="2800" dirty="0"/>
              <a:t>訓練</a:t>
            </a:r>
            <a:r>
              <a:rPr lang="en-US" altLang="zh-TW" sz="2800" dirty="0"/>
              <a:t>model</a:t>
            </a:r>
          </a:p>
          <a:p>
            <a:pPr marL="514350" indent="-514350">
              <a:lnSpc>
                <a:spcPct val="150000"/>
              </a:lnSpc>
              <a:buFont typeface="+mj-lt"/>
              <a:buAutoNum type="arabicPeriod"/>
            </a:pPr>
            <a:r>
              <a:rPr lang="zh-TW" altLang="en-US" sz="2800" dirty="0"/>
              <a:t>測試</a:t>
            </a:r>
            <a:r>
              <a:rPr lang="en-US" altLang="zh-TW" sz="2800" dirty="0"/>
              <a:t>model</a:t>
            </a:r>
          </a:p>
          <a:p>
            <a:endParaRPr lang="zh-CN" altLang="en-US" dirty="0"/>
          </a:p>
        </p:txBody>
      </p:sp>
    </p:spTree>
    <p:extLst>
      <p:ext uri="{BB962C8B-B14F-4D97-AF65-F5344CB8AC3E}">
        <p14:creationId xmlns:p14="http://schemas.microsoft.com/office/powerpoint/2010/main" val="3192820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C7A4BF-90B1-4567-918C-99EEEF7A50ED}"/>
              </a:ext>
            </a:extLst>
          </p:cNvPr>
          <p:cNvSpPr>
            <a:spLocks noGrp="1"/>
          </p:cNvSpPr>
          <p:nvPr>
            <p:ph type="title"/>
          </p:nvPr>
        </p:nvSpPr>
        <p:spPr/>
        <p:txBody>
          <a:bodyPr/>
          <a:lstStyle/>
          <a:p>
            <a:r>
              <a:rPr lang="zh-TW" altLang="en-US" dirty="0"/>
              <a:t>實作步驟 </a:t>
            </a:r>
            <a:r>
              <a:rPr lang="en-US" altLang="zh-TW" dirty="0"/>
              <a:t>:</a:t>
            </a:r>
            <a:r>
              <a:rPr lang="zh-TW" altLang="en-US" dirty="0"/>
              <a:t> 安裝環境</a:t>
            </a:r>
            <a:endParaRPr lang="zh-CN" altLang="en-US" dirty="0"/>
          </a:p>
        </p:txBody>
      </p:sp>
      <p:sp>
        <p:nvSpPr>
          <p:cNvPr id="3" name="內容版面配置區 2">
            <a:extLst>
              <a:ext uri="{FF2B5EF4-FFF2-40B4-BE49-F238E27FC236}">
                <a16:creationId xmlns:a16="http://schemas.microsoft.com/office/drawing/2014/main" id="{A0771A53-D327-4B96-A0BC-E678A98BC634}"/>
              </a:ext>
            </a:extLst>
          </p:cNvPr>
          <p:cNvSpPr>
            <a:spLocks noGrp="1"/>
          </p:cNvSpPr>
          <p:nvPr>
            <p:ph idx="1"/>
          </p:nvPr>
        </p:nvSpPr>
        <p:spPr>
          <a:xfrm>
            <a:off x="677334" y="1550126"/>
            <a:ext cx="10837332" cy="5033554"/>
          </a:xfrm>
        </p:spPr>
        <p:txBody>
          <a:bodyPr>
            <a:normAutofit/>
          </a:bodyPr>
          <a:lstStyle/>
          <a:p>
            <a:pPr>
              <a:lnSpc>
                <a:spcPct val="150000"/>
              </a:lnSpc>
            </a:pPr>
            <a:r>
              <a:rPr lang="zh-TW" altLang="en-US" sz="2800" dirty="0"/>
              <a:t>使用語言 </a:t>
            </a:r>
            <a:r>
              <a:rPr lang="en-US" altLang="zh-TW" sz="2800" dirty="0"/>
              <a:t>:</a:t>
            </a:r>
            <a:r>
              <a:rPr lang="zh-TW" altLang="en-US" sz="2800" dirty="0"/>
              <a:t> </a:t>
            </a:r>
            <a:r>
              <a:rPr lang="en-US" altLang="zh-TW" sz="2800" dirty="0"/>
              <a:t>python (3.x)</a:t>
            </a:r>
          </a:p>
          <a:p>
            <a:pPr>
              <a:lnSpc>
                <a:spcPct val="150000"/>
              </a:lnSpc>
            </a:pPr>
            <a:r>
              <a:rPr lang="zh-TW" altLang="en-US" sz="2800" dirty="0"/>
              <a:t>開發環境 </a:t>
            </a:r>
            <a:r>
              <a:rPr lang="en-US" altLang="zh-TW" sz="2800" dirty="0"/>
              <a:t>:</a:t>
            </a:r>
            <a:r>
              <a:rPr lang="zh-TW" altLang="en-US" sz="2800" dirty="0"/>
              <a:t> </a:t>
            </a:r>
            <a:r>
              <a:rPr lang="en-US" altLang="zh-TW" sz="2800" dirty="0" err="1"/>
              <a:t>vscode</a:t>
            </a:r>
            <a:r>
              <a:rPr lang="en-US" altLang="zh-TW" sz="2800" dirty="0"/>
              <a:t> (visual studio code)</a:t>
            </a:r>
          </a:p>
          <a:p>
            <a:pPr>
              <a:lnSpc>
                <a:spcPct val="150000"/>
              </a:lnSpc>
            </a:pPr>
            <a:r>
              <a:rPr lang="zh-TW" altLang="en-US" sz="2800" dirty="0"/>
              <a:t>將工具安裝完成 </a:t>
            </a:r>
            <a:r>
              <a:rPr lang="en-US" altLang="zh-CN" sz="2800" dirty="0"/>
              <a:t>pip install </a:t>
            </a:r>
            <a:r>
              <a:rPr lang="en-US" altLang="zh-CN" sz="2800" dirty="0" err="1"/>
              <a:t>jieba</a:t>
            </a:r>
            <a:endParaRPr lang="en-US" altLang="zh-CN" sz="2800" dirty="0"/>
          </a:p>
          <a:p>
            <a:pPr marL="0" indent="0">
              <a:lnSpc>
                <a:spcPct val="150000"/>
              </a:lnSpc>
              <a:buNone/>
            </a:pPr>
            <a:r>
              <a:rPr lang="zh-TW" altLang="en-US" sz="2800" dirty="0"/>
              <a:t>                           </a:t>
            </a:r>
            <a:r>
              <a:rPr lang="en-US" altLang="zh-CN" sz="2800" dirty="0"/>
              <a:t>pip install --upgrade </a:t>
            </a:r>
            <a:r>
              <a:rPr lang="en-US" altLang="zh-CN" sz="2800" dirty="0" err="1" smtClean="0"/>
              <a:t>gensim</a:t>
            </a:r>
            <a:endParaRPr lang="en-US" altLang="zh-CN" sz="2800" dirty="0"/>
          </a:p>
          <a:p>
            <a:pPr marL="0" indent="0">
              <a:lnSpc>
                <a:spcPct val="150000"/>
              </a:lnSpc>
              <a:buNone/>
            </a:pPr>
            <a:r>
              <a:rPr lang="zh-TW" altLang="en-US" sz="2800" dirty="0"/>
              <a:t>                           </a:t>
            </a:r>
            <a:r>
              <a:rPr lang="en-US" altLang="zh-TW" sz="2800" dirty="0"/>
              <a:t>pip install </a:t>
            </a:r>
            <a:r>
              <a:rPr lang="en-US" altLang="zh-TW" sz="2800" dirty="0" err="1"/>
              <a:t>hanziconv</a:t>
            </a:r>
            <a:endParaRPr lang="en-US" altLang="zh-TW" sz="2800" dirty="0"/>
          </a:p>
          <a:p>
            <a:pPr marL="0" indent="0" algn="ctr">
              <a:lnSpc>
                <a:spcPct val="150000"/>
              </a:lnSpc>
              <a:buNone/>
            </a:pPr>
            <a:r>
              <a:rPr lang="zh-TW" altLang="en-US" sz="3600" dirty="0">
                <a:solidFill>
                  <a:srgbClr val="FF0000"/>
                </a:solidFill>
                <a:latin typeface="SimSun" panose="02010600030101010101" pitchFamily="2" charset="-122"/>
                <a:ea typeface="SimSun" panose="02010600030101010101" pitchFamily="2" charset="-122"/>
              </a:rPr>
              <a:t> </a:t>
            </a:r>
            <a:endParaRPr lang="zh-CN" altLang="en-US" sz="3600" dirty="0">
              <a:solidFill>
                <a:srgbClr val="FF0000"/>
              </a:solidFill>
            </a:endParaRPr>
          </a:p>
        </p:txBody>
      </p:sp>
      <p:pic>
        <p:nvPicPr>
          <p:cNvPr id="1026" name="Picture 2" descr="「python」的圖片搜尋結果">
            <a:extLst>
              <a:ext uri="{FF2B5EF4-FFF2-40B4-BE49-F238E27FC236}">
                <a16:creationId xmlns:a16="http://schemas.microsoft.com/office/drawing/2014/main" id="{E34403DF-F486-48DE-89E0-D501E27A25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1370" y="1121520"/>
            <a:ext cx="1617760" cy="161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2151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B7C38E-3E89-4637-B366-522C8B956E5C}"/>
              </a:ext>
            </a:extLst>
          </p:cNvPr>
          <p:cNvSpPr>
            <a:spLocks noGrp="1"/>
          </p:cNvSpPr>
          <p:nvPr>
            <p:ph type="title"/>
          </p:nvPr>
        </p:nvSpPr>
        <p:spPr/>
        <p:txBody>
          <a:bodyPr/>
          <a:lstStyle/>
          <a:p>
            <a:r>
              <a:rPr lang="zh-TW" altLang="en-US" dirty="0"/>
              <a:t>實作步驟 </a:t>
            </a:r>
            <a:r>
              <a:rPr lang="en-US" altLang="zh-TW" dirty="0"/>
              <a:t>:</a:t>
            </a:r>
            <a:r>
              <a:rPr lang="zh-TW" altLang="en-US" dirty="0"/>
              <a:t> 擷取文字</a:t>
            </a:r>
            <a:endParaRPr lang="zh-CN" altLang="en-US" dirty="0"/>
          </a:p>
        </p:txBody>
      </p:sp>
      <p:pic>
        <p:nvPicPr>
          <p:cNvPr id="4" name="內容版面配置區 3">
            <a:extLst>
              <a:ext uri="{FF2B5EF4-FFF2-40B4-BE49-F238E27FC236}">
                <a16:creationId xmlns:a16="http://schemas.microsoft.com/office/drawing/2014/main" id="{9324A3CF-9F2D-4FB7-8C79-1F56770FB29D}"/>
              </a:ext>
            </a:extLst>
          </p:cNvPr>
          <p:cNvPicPr>
            <a:picLocks noGrp="1" noChangeAspect="1"/>
          </p:cNvPicPr>
          <p:nvPr>
            <p:ph idx="1"/>
          </p:nvPr>
        </p:nvPicPr>
        <p:blipFill>
          <a:blip r:embed="rId2"/>
          <a:stretch>
            <a:fillRect/>
          </a:stretch>
        </p:blipFill>
        <p:spPr>
          <a:xfrm>
            <a:off x="405395" y="1448684"/>
            <a:ext cx="11381209" cy="4799716"/>
          </a:xfrm>
        </p:spPr>
      </p:pic>
    </p:spTree>
    <p:extLst>
      <p:ext uri="{BB962C8B-B14F-4D97-AF65-F5344CB8AC3E}">
        <p14:creationId xmlns:p14="http://schemas.microsoft.com/office/powerpoint/2010/main" val="420926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4104154-AE3B-4557-9679-062B4497D657}"/>
              </a:ext>
            </a:extLst>
          </p:cNvPr>
          <p:cNvSpPr>
            <a:spLocks noGrp="1"/>
          </p:cNvSpPr>
          <p:nvPr>
            <p:ph type="title"/>
          </p:nvPr>
        </p:nvSpPr>
        <p:spPr/>
        <p:txBody>
          <a:bodyPr/>
          <a:lstStyle/>
          <a:p>
            <a:r>
              <a:rPr lang="zh-TW" altLang="en-US" dirty="0"/>
              <a:t>實作步驟 </a:t>
            </a:r>
            <a:r>
              <a:rPr lang="en-US" altLang="zh-TW" dirty="0"/>
              <a:t>:</a:t>
            </a:r>
            <a:r>
              <a:rPr lang="zh-TW" altLang="en-US" dirty="0"/>
              <a:t>提取文字</a:t>
            </a:r>
            <a:endParaRPr lang="zh-CN" altLang="en-US" dirty="0"/>
          </a:p>
        </p:txBody>
      </p:sp>
      <p:sp>
        <p:nvSpPr>
          <p:cNvPr id="3" name="內容版面配置區 2">
            <a:extLst>
              <a:ext uri="{FF2B5EF4-FFF2-40B4-BE49-F238E27FC236}">
                <a16:creationId xmlns:a16="http://schemas.microsoft.com/office/drawing/2014/main" id="{239ACF6B-A970-4AD3-A6E9-131A11D71789}"/>
              </a:ext>
            </a:extLst>
          </p:cNvPr>
          <p:cNvSpPr>
            <a:spLocks noGrp="1"/>
          </p:cNvSpPr>
          <p:nvPr>
            <p:ph idx="1"/>
          </p:nvPr>
        </p:nvSpPr>
        <p:spPr>
          <a:xfrm>
            <a:off x="677334" y="1524001"/>
            <a:ext cx="8596668" cy="4517362"/>
          </a:xfrm>
        </p:spPr>
        <p:txBody>
          <a:bodyPr>
            <a:normAutofit/>
          </a:bodyPr>
          <a:lstStyle/>
          <a:p>
            <a:pPr>
              <a:lnSpc>
                <a:spcPct val="150000"/>
              </a:lnSpc>
            </a:pPr>
            <a:r>
              <a:rPr lang="zh-TW" altLang="en-US" sz="2800" dirty="0"/>
              <a:t>提取完後會獲得一個僅有文字的</a:t>
            </a:r>
            <a:r>
              <a:rPr lang="en-US" altLang="zh-TW" sz="2800" dirty="0"/>
              <a:t>txt</a:t>
            </a:r>
            <a:r>
              <a:rPr lang="zh-TW" altLang="en-US" sz="2800" dirty="0"/>
              <a:t>檔</a:t>
            </a:r>
            <a:endParaRPr lang="en-US" altLang="zh-TW" sz="2800" dirty="0"/>
          </a:p>
          <a:p>
            <a:pPr>
              <a:lnSpc>
                <a:spcPct val="150000"/>
              </a:lnSpc>
            </a:pPr>
            <a:r>
              <a:rPr lang="zh-TW" altLang="en-US" sz="2800" dirty="0"/>
              <a:t>因為內容可能會有簡體字，為了統一，我們將整個文檔翻成繁體字</a:t>
            </a:r>
            <a:endParaRPr lang="zh-CN" altLang="en-US" sz="2800" dirty="0"/>
          </a:p>
        </p:txBody>
      </p:sp>
    </p:spTree>
    <p:extLst>
      <p:ext uri="{BB962C8B-B14F-4D97-AF65-F5344CB8AC3E}">
        <p14:creationId xmlns:p14="http://schemas.microsoft.com/office/powerpoint/2010/main" val="1164349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AA9FFE-9033-4D7A-B864-5FFAA780DF48}"/>
              </a:ext>
            </a:extLst>
          </p:cNvPr>
          <p:cNvSpPr>
            <a:spLocks noGrp="1"/>
          </p:cNvSpPr>
          <p:nvPr>
            <p:ph type="title"/>
          </p:nvPr>
        </p:nvSpPr>
        <p:spPr/>
        <p:txBody>
          <a:bodyPr/>
          <a:lstStyle/>
          <a:p>
            <a:r>
              <a:rPr lang="zh-TW" altLang="en-US" dirty="0"/>
              <a:t>實作步驟 </a:t>
            </a:r>
            <a:r>
              <a:rPr lang="en-US" altLang="zh-TW" dirty="0"/>
              <a:t>:</a:t>
            </a:r>
            <a:r>
              <a:rPr lang="zh-TW" altLang="en-US" dirty="0"/>
              <a:t> 簡體翻繁體</a:t>
            </a:r>
            <a:endParaRPr lang="zh-CN" altLang="en-US" dirty="0"/>
          </a:p>
        </p:txBody>
      </p:sp>
      <p:pic>
        <p:nvPicPr>
          <p:cNvPr id="9" name="內容版面配置區 8">
            <a:extLst>
              <a:ext uri="{FF2B5EF4-FFF2-40B4-BE49-F238E27FC236}">
                <a16:creationId xmlns:a16="http://schemas.microsoft.com/office/drawing/2014/main" id="{94914A91-3430-4776-8909-06BBAAC0CE50}"/>
              </a:ext>
            </a:extLst>
          </p:cNvPr>
          <p:cNvPicPr>
            <a:picLocks noGrp="1" noChangeAspect="1"/>
          </p:cNvPicPr>
          <p:nvPr>
            <p:ph idx="1"/>
          </p:nvPr>
        </p:nvPicPr>
        <p:blipFill>
          <a:blip r:embed="rId2"/>
          <a:stretch>
            <a:fillRect/>
          </a:stretch>
        </p:blipFill>
        <p:spPr>
          <a:xfrm>
            <a:off x="677334" y="1526572"/>
            <a:ext cx="8380284" cy="4917771"/>
          </a:xfrm>
        </p:spPr>
      </p:pic>
    </p:spTree>
    <p:extLst>
      <p:ext uri="{BB962C8B-B14F-4D97-AF65-F5344CB8AC3E}">
        <p14:creationId xmlns:p14="http://schemas.microsoft.com/office/powerpoint/2010/main" val="1787469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1BBFC4-5C5D-4C8A-85AD-3B169F8DF82F}"/>
              </a:ext>
            </a:extLst>
          </p:cNvPr>
          <p:cNvSpPr>
            <a:spLocks noGrp="1"/>
          </p:cNvSpPr>
          <p:nvPr>
            <p:ph type="title"/>
          </p:nvPr>
        </p:nvSpPr>
        <p:spPr/>
        <p:txBody>
          <a:bodyPr/>
          <a:lstStyle/>
          <a:p>
            <a:r>
              <a:rPr lang="zh-TW" altLang="en-US" dirty="0"/>
              <a:t>實作步驟 </a:t>
            </a:r>
            <a:r>
              <a:rPr lang="en-US" altLang="zh-TW" dirty="0"/>
              <a:t>:</a:t>
            </a:r>
            <a:r>
              <a:rPr lang="zh-TW" altLang="en-US" dirty="0"/>
              <a:t> 使用</a:t>
            </a:r>
            <a:r>
              <a:rPr lang="en-US" altLang="zh-TW" dirty="0" err="1"/>
              <a:t>jieba</a:t>
            </a:r>
            <a:r>
              <a:rPr lang="zh-TW" altLang="en-US" dirty="0"/>
              <a:t>分詞</a:t>
            </a:r>
            <a:endParaRPr lang="zh-CN" altLang="en-US" dirty="0"/>
          </a:p>
        </p:txBody>
      </p:sp>
      <p:pic>
        <p:nvPicPr>
          <p:cNvPr id="5" name="內容版面配置區 4">
            <a:extLst>
              <a:ext uri="{FF2B5EF4-FFF2-40B4-BE49-F238E27FC236}">
                <a16:creationId xmlns:a16="http://schemas.microsoft.com/office/drawing/2014/main" id="{FDD88B68-A6B1-4DCE-B212-BFC17BC5307D}"/>
              </a:ext>
            </a:extLst>
          </p:cNvPr>
          <p:cNvPicPr>
            <a:picLocks noGrp="1" noChangeAspect="1"/>
          </p:cNvPicPr>
          <p:nvPr>
            <p:ph idx="1"/>
          </p:nvPr>
        </p:nvPicPr>
        <p:blipFill>
          <a:blip r:embed="rId2"/>
          <a:stretch>
            <a:fillRect/>
          </a:stretch>
        </p:blipFill>
        <p:spPr>
          <a:xfrm>
            <a:off x="677334" y="1270000"/>
            <a:ext cx="8675762" cy="5588000"/>
          </a:xfrm>
        </p:spPr>
      </p:pic>
    </p:spTree>
    <p:extLst>
      <p:ext uri="{BB962C8B-B14F-4D97-AF65-F5344CB8AC3E}">
        <p14:creationId xmlns:p14="http://schemas.microsoft.com/office/powerpoint/2010/main" val="4134647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794069-633A-45EA-8A8A-CACEE2727603}"/>
              </a:ext>
            </a:extLst>
          </p:cNvPr>
          <p:cNvSpPr>
            <a:spLocks noGrp="1"/>
          </p:cNvSpPr>
          <p:nvPr>
            <p:ph type="title"/>
          </p:nvPr>
        </p:nvSpPr>
        <p:spPr/>
        <p:txBody>
          <a:bodyPr/>
          <a:lstStyle/>
          <a:p>
            <a:r>
              <a:rPr lang="zh-TW" altLang="en-US" dirty="0"/>
              <a:t>何謂</a:t>
            </a:r>
            <a:r>
              <a:rPr lang="en-US" altLang="zh-TW" dirty="0" err="1"/>
              <a:t>jieba</a:t>
            </a:r>
            <a:r>
              <a:rPr lang="en-US" altLang="zh-TW" dirty="0"/>
              <a:t>?</a:t>
            </a:r>
            <a:endParaRPr lang="zh-CN" altLang="en-US" dirty="0"/>
          </a:p>
        </p:txBody>
      </p:sp>
      <p:sp>
        <p:nvSpPr>
          <p:cNvPr id="3" name="內容版面配置區 2">
            <a:extLst>
              <a:ext uri="{FF2B5EF4-FFF2-40B4-BE49-F238E27FC236}">
                <a16:creationId xmlns:a16="http://schemas.microsoft.com/office/drawing/2014/main" id="{7692C9C6-F047-488D-BD96-3555AD4EB1D0}"/>
              </a:ext>
            </a:extLst>
          </p:cNvPr>
          <p:cNvSpPr>
            <a:spLocks noGrp="1"/>
          </p:cNvSpPr>
          <p:nvPr>
            <p:ph idx="1"/>
          </p:nvPr>
        </p:nvSpPr>
        <p:spPr>
          <a:xfrm>
            <a:off x="677334" y="1611087"/>
            <a:ext cx="8596668" cy="4430276"/>
          </a:xfrm>
        </p:spPr>
        <p:txBody>
          <a:bodyPr>
            <a:normAutofit/>
          </a:bodyPr>
          <a:lstStyle/>
          <a:p>
            <a:r>
              <a:rPr lang="zh-TW" altLang="en-US" sz="2800" dirty="0"/>
              <a:t>是由中國開發的</a:t>
            </a:r>
            <a:r>
              <a:rPr lang="en-US" altLang="zh-TW" sz="2800" dirty="0"/>
              <a:t>Python Based </a:t>
            </a:r>
            <a:r>
              <a:rPr lang="zh-TW" altLang="en-US" sz="2800" dirty="0"/>
              <a:t>的開源中文斷詞程式，支援繁體分詞也支援自定義辭典，主要功能有</a:t>
            </a:r>
            <a:r>
              <a:rPr lang="zh-TW" altLang="en-US" sz="2800" dirty="0">
                <a:solidFill>
                  <a:srgbClr val="FF0000"/>
                </a:solidFill>
              </a:rPr>
              <a:t>分詞</a:t>
            </a:r>
            <a:r>
              <a:rPr lang="zh-TW" altLang="en-US" sz="2800" dirty="0"/>
              <a:t>、</a:t>
            </a:r>
            <a:r>
              <a:rPr lang="zh-TW" altLang="en-US" sz="2800" dirty="0">
                <a:solidFill>
                  <a:srgbClr val="FF0000"/>
                </a:solidFill>
              </a:rPr>
              <a:t>關鍵字提取</a:t>
            </a:r>
            <a:r>
              <a:rPr lang="zh-TW" altLang="en-US" sz="2800" dirty="0"/>
              <a:t>、</a:t>
            </a:r>
            <a:r>
              <a:rPr lang="zh-TW" altLang="en-US" sz="2800" dirty="0">
                <a:solidFill>
                  <a:srgbClr val="FF0000"/>
                </a:solidFill>
              </a:rPr>
              <a:t>詞性標註</a:t>
            </a:r>
            <a:r>
              <a:rPr lang="zh-TW" altLang="en-US" sz="2800" dirty="0"/>
              <a:t>等等。</a:t>
            </a:r>
            <a:endParaRPr lang="zh-CN" altLang="en-US" sz="2800" dirty="0"/>
          </a:p>
        </p:txBody>
      </p:sp>
    </p:spTree>
    <p:extLst>
      <p:ext uri="{BB962C8B-B14F-4D97-AF65-F5344CB8AC3E}">
        <p14:creationId xmlns:p14="http://schemas.microsoft.com/office/powerpoint/2010/main" val="1510006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61C5D2-3863-4000-89EB-15A52AA9A932}"/>
              </a:ext>
            </a:extLst>
          </p:cNvPr>
          <p:cNvSpPr>
            <a:spLocks noGrp="1"/>
          </p:cNvSpPr>
          <p:nvPr>
            <p:ph type="title"/>
          </p:nvPr>
        </p:nvSpPr>
        <p:spPr/>
        <p:txBody>
          <a:bodyPr/>
          <a:lstStyle/>
          <a:p>
            <a:r>
              <a:rPr lang="en-US" altLang="zh-CN" dirty="0" err="1"/>
              <a:t>Jieba</a:t>
            </a:r>
            <a:r>
              <a:rPr lang="en-US" altLang="zh-CN" dirty="0"/>
              <a:t> test</a:t>
            </a:r>
            <a:endParaRPr lang="zh-CN" altLang="en-US" dirty="0"/>
          </a:p>
        </p:txBody>
      </p:sp>
      <p:pic>
        <p:nvPicPr>
          <p:cNvPr id="5" name="內容版面配置區 4">
            <a:extLst>
              <a:ext uri="{FF2B5EF4-FFF2-40B4-BE49-F238E27FC236}">
                <a16:creationId xmlns:a16="http://schemas.microsoft.com/office/drawing/2014/main" id="{F00D2270-90C8-4BC9-A5A5-40654F9CD3FA}"/>
              </a:ext>
            </a:extLst>
          </p:cNvPr>
          <p:cNvPicPr>
            <a:picLocks noGrp="1" noChangeAspect="1"/>
          </p:cNvPicPr>
          <p:nvPr>
            <p:ph idx="1"/>
          </p:nvPr>
        </p:nvPicPr>
        <p:blipFill>
          <a:blip r:embed="rId2"/>
          <a:stretch>
            <a:fillRect/>
          </a:stretch>
        </p:blipFill>
        <p:spPr>
          <a:xfrm>
            <a:off x="677334" y="1583818"/>
            <a:ext cx="9636738" cy="4355427"/>
          </a:xfrm>
        </p:spPr>
      </p:pic>
    </p:spTree>
    <p:extLst>
      <p:ext uri="{BB962C8B-B14F-4D97-AF65-F5344CB8AC3E}">
        <p14:creationId xmlns:p14="http://schemas.microsoft.com/office/powerpoint/2010/main" val="2186132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solidFill>
                  <a:schemeClr val="accent2">
                    <a:lumMod val="50000"/>
                  </a:schemeClr>
                </a:solidFill>
              </a:rPr>
              <a:t>NLP</a:t>
            </a:r>
            <a:r>
              <a:rPr lang="zh-TW" altLang="en-US" b="1" dirty="0">
                <a:solidFill>
                  <a:schemeClr val="accent2">
                    <a:lumMod val="50000"/>
                  </a:schemeClr>
                </a:solidFill>
              </a:rPr>
              <a:t>自然語言與</a:t>
            </a:r>
            <a:r>
              <a:rPr lang="en-US" altLang="zh-TW" b="1" dirty="0">
                <a:solidFill>
                  <a:schemeClr val="accent2">
                    <a:lumMod val="50000"/>
                  </a:schemeClr>
                </a:solidFill>
              </a:rPr>
              <a:t>AI</a:t>
            </a:r>
            <a:r>
              <a:rPr lang="zh-TW" altLang="en-US" b="1" dirty="0">
                <a:solidFill>
                  <a:schemeClr val="accent2">
                    <a:lumMod val="50000"/>
                  </a:schemeClr>
                </a:solidFill>
              </a:rPr>
              <a:t>人工智慧</a:t>
            </a:r>
          </a:p>
        </p:txBody>
      </p:sp>
      <p:sp>
        <p:nvSpPr>
          <p:cNvPr id="3" name="內容版面配置區 2"/>
          <p:cNvSpPr>
            <a:spLocks noGrp="1"/>
          </p:cNvSpPr>
          <p:nvPr>
            <p:ph idx="1"/>
          </p:nvPr>
        </p:nvSpPr>
        <p:spPr>
          <a:xfrm>
            <a:off x="677334" y="2160589"/>
            <a:ext cx="8596668" cy="4432716"/>
          </a:xfrm>
        </p:spPr>
        <p:txBody>
          <a:bodyPr>
            <a:normAutofit/>
          </a:bodyPr>
          <a:lstStyle/>
          <a:p>
            <a:r>
              <a:rPr lang="en-US" altLang="zh-TW" sz="3600" dirty="0"/>
              <a:t>G</a:t>
            </a:r>
            <a:r>
              <a:rPr lang="en-US" altLang="zh-CN" sz="3600" dirty="0"/>
              <a:t>oogle word2vec</a:t>
            </a:r>
            <a:r>
              <a:rPr lang="zh-TW" altLang="en-US" sz="3600" dirty="0"/>
              <a:t>方法介紹</a:t>
            </a:r>
            <a:endParaRPr lang="en-US" altLang="zh-TW" sz="3600" dirty="0"/>
          </a:p>
          <a:p>
            <a:r>
              <a:rPr lang="en-US" altLang="zh-TW" sz="3600" dirty="0" err="1"/>
              <a:t>Stadford</a:t>
            </a:r>
            <a:r>
              <a:rPr lang="en-US" altLang="zh-TW" sz="3600" dirty="0"/>
              <a:t> </a:t>
            </a:r>
            <a:r>
              <a:rPr lang="en-US" altLang="zh-TW" sz="3600" dirty="0" err="1"/>
              <a:t>GloVe</a:t>
            </a:r>
            <a:r>
              <a:rPr lang="zh-TW" altLang="en-US" sz="3600" dirty="0"/>
              <a:t>介紹</a:t>
            </a:r>
            <a:endParaRPr lang="en-US" altLang="zh-TW" sz="3600" dirty="0">
              <a:latin typeface="+mn-ea"/>
            </a:endParaRPr>
          </a:p>
          <a:p>
            <a:r>
              <a:rPr lang="zh-TW" altLang="en-US" sz="3600" dirty="0">
                <a:latin typeface="+mn-ea"/>
              </a:rPr>
              <a:t>文字向量化常見應用</a:t>
            </a:r>
            <a:endParaRPr lang="en-US" altLang="zh-TW" sz="3600" dirty="0">
              <a:latin typeface="+mn-ea"/>
            </a:endParaRPr>
          </a:p>
          <a:p>
            <a:r>
              <a:rPr lang="en-US" altLang="zh-TW" sz="3600" dirty="0">
                <a:solidFill>
                  <a:schemeClr val="tx1"/>
                </a:solidFill>
                <a:latin typeface="+mn-ea"/>
              </a:rPr>
              <a:t>RNN/LSTM</a:t>
            </a:r>
            <a:r>
              <a:rPr lang="zh-TW" altLang="en-US" sz="3600" dirty="0">
                <a:solidFill>
                  <a:schemeClr val="tx1"/>
                </a:solidFill>
                <a:latin typeface="+mn-ea"/>
              </a:rPr>
              <a:t>語言模型架構介紹</a:t>
            </a:r>
            <a:endParaRPr lang="en-US" altLang="zh-TW" sz="3600" dirty="0">
              <a:solidFill>
                <a:schemeClr val="tx1"/>
              </a:solidFill>
              <a:latin typeface="+mn-ea"/>
            </a:endParaRPr>
          </a:p>
        </p:txBody>
      </p:sp>
    </p:spTree>
    <p:extLst>
      <p:ext uri="{BB962C8B-B14F-4D97-AF65-F5344CB8AC3E}">
        <p14:creationId xmlns:p14="http://schemas.microsoft.com/office/powerpoint/2010/main" val="286643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A1CFC8-D424-47A5-85C4-141629A83706}"/>
              </a:ext>
            </a:extLst>
          </p:cNvPr>
          <p:cNvSpPr>
            <a:spLocks noGrp="1"/>
          </p:cNvSpPr>
          <p:nvPr>
            <p:ph type="title"/>
          </p:nvPr>
        </p:nvSpPr>
        <p:spPr/>
        <p:txBody>
          <a:bodyPr/>
          <a:lstStyle/>
          <a:p>
            <a:r>
              <a:rPr lang="en-US" altLang="zh-CN" dirty="0"/>
              <a:t>test </a:t>
            </a:r>
            <a:r>
              <a:rPr lang="zh-TW" altLang="en-US" dirty="0"/>
              <a:t>結果</a:t>
            </a:r>
            <a:endParaRPr lang="zh-CN" altLang="en-US" dirty="0"/>
          </a:p>
        </p:txBody>
      </p:sp>
      <p:pic>
        <p:nvPicPr>
          <p:cNvPr id="5" name="內容版面配置區 4">
            <a:extLst>
              <a:ext uri="{FF2B5EF4-FFF2-40B4-BE49-F238E27FC236}">
                <a16:creationId xmlns:a16="http://schemas.microsoft.com/office/drawing/2014/main" id="{2CA6D6EB-3496-44A7-B6C7-13519E7C593E}"/>
              </a:ext>
            </a:extLst>
          </p:cNvPr>
          <p:cNvPicPr>
            <a:picLocks noGrp="1" noChangeAspect="1"/>
          </p:cNvPicPr>
          <p:nvPr>
            <p:ph idx="1"/>
          </p:nvPr>
        </p:nvPicPr>
        <p:blipFill>
          <a:blip r:embed="rId2"/>
          <a:stretch>
            <a:fillRect/>
          </a:stretch>
        </p:blipFill>
        <p:spPr>
          <a:xfrm>
            <a:off x="536034" y="2079117"/>
            <a:ext cx="11119931" cy="2699765"/>
          </a:xfrm>
        </p:spPr>
      </p:pic>
    </p:spTree>
    <p:extLst>
      <p:ext uri="{BB962C8B-B14F-4D97-AF65-F5344CB8AC3E}">
        <p14:creationId xmlns:p14="http://schemas.microsoft.com/office/powerpoint/2010/main" val="2085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C9AAC4E-3678-409C-8DFF-98B42FF9DCBB}"/>
              </a:ext>
            </a:extLst>
          </p:cNvPr>
          <p:cNvSpPr>
            <a:spLocks noGrp="1"/>
          </p:cNvSpPr>
          <p:nvPr>
            <p:ph type="title"/>
          </p:nvPr>
        </p:nvSpPr>
        <p:spPr/>
        <p:txBody>
          <a:bodyPr/>
          <a:lstStyle/>
          <a:p>
            <a:r>
              <a:rPr lang="zh-TW" altLang="en-US" dirty="0"/>
              <a:t>實作步驟 </a:t>
            </a:r>
            <a:r>
              <a:rPr lang="en-US" altLang="zh-TW" dirty="0"/>
              <a:t>:</a:t>
            </a:r>
            <a:r>
              <a:rPr lang="zh-TW" altLang="en-US" dirty="0"/>
              <a:t> 訓練</a:t>
            </a:r>
            <a:r>
              <a:rPr lang="en-US" altLang="zh-TW" dirty="0"/>
              <a:t>model</a:t>
            </a:r>
            <a:endParaRPr lang="zh-CN" altLang="en-US" dirty="0"/>
          </a:p>
        </p:txBody>
      </p:sp>
      <p:pic>
        <p:nvPicPr>
          <p:cNvPr id="8" name="內容版面配置區 7">
            <a:extLst>
              <a:ext uri="{FF2B5EF4-FFF2-40B4-BE49-F238E27FC236}">
                <a16:creationId xmlns:a16="http://schemas.microsoft.com/office/drawing/2014/main" id="{CB8CF1F9-77D8-46F0-9552-94CA7B9B3B04}"/>
              </a:ext>
            </a:extLst>
          </p:cNvPr>
          <p:cNvPicPr>
            <a:picLocks noGrp="1" noChangeAspect="1"/>
          </p:cNvPicPr>
          <p:nvPr>
            <p:ph idx="1"/>
          </p:nvPr>
        </p:nvPicPr>
        <p:blipFill>
          <a:blip r:embed="rId2"/>
          <a:stretch>
            <a:fillRect/>
          </a:stretch>
        </p:blipFill>
        <p:spPr>
          <a:xfrm>
            <a:off x="2388" y="1661512"/>
            <a:ext cx="12185911" cy="3485254"/>
          </a:xfrm>
        </p:spPr>
      </p:pic>
    </p:spTree>
    <p:extLst>
      <p:ext uri="{BB962C8B-B14F-4D97-AF65-F5344CB8AC3E}">
        <p14:creationId xmlns:p14="http://schemas.microsoft.com/office/powerpoint/2010/main" val="1432569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E9E65B6-74C6-42AF-B47E-6892E80AE324}"/>
              </a:ext>
            </a:extLst>
          </p:cNvPr>
          <p:cNvSpPr>
            <a:spLocks noGrp="1"/>
          </p:cNvSpPr>
          <p:nvPr>
            <p:ph type="title"/>
          </p:nvPr>
        </p:nvSpPr>
        <p:spPr/>
        <p:txBody>
          <a:bodyPr/>
          <a:lstStyle/>
          <a:p>
            <a:r>
              <a:rPr lang="zh-TW" altLang="en-US" dirty="0"/>
              <a:t>參數解說 </a:t>
            </a:r>
            <a:r>
              <a:rPr lang="en-US" altLang="zh-CN" dirty="0"/>
              <a:t>word2vec.Word2Vec</a:t>
            </a:r>
            <a:r>
              <a:rPr lang="en-US" altLang="zh-TW" dirty="0"/>
              <a:t>()</a:t>
            </a:r>
            <a:r>
              <a:rPr lang="en-US" altLang="zh-CN" dirty="0"/>
              <a:t/>
            </a:r>
            <a:br>
              <a:rPr lang="en-US" altLang="zh-CN" dirty="0"/>
            </a:br>
            <a:endParaRPr lang="zh-CN" altLang="en-US" dirty="0"/>
          </a:p>
        </p:txBody>
      </p:sp>
      <p:sp>
        <p:nvSpPr>
          <p:cNvPr id="3" name="內容版面配置區 2">
            <a:extLst>
              <a:ext uri="{FF2B5EF4-FFF2-40B4-BE49-F238E27FC236}">
                <a16:creationId xmlns:a16="http://schemas.microsoft.com/office/drawing/2014/main" id="{692D5DEA-2968-4A14-B9C2-EFF2CF81CCC2}"/>
              </a:ext>
            </a:extLst>
          </p:cNvPr>
          <p:cNvSpPr>
            <a:spLocks noGrp="1"/>
          </p:cNvSpPr>
          <p:nvPr>
            <p:ph idx="1"/>
          </p:nvPr>
        </p:nvSpPr>
        <p:spPr>
          <a:xfrm>
            <a:off x="677334" y="1598211"/>
            <a:ext cx="9015306" cy="5133513"/>
          </a:xfrm>
        </p:spPr>
        <p:txBody>
          <a:bodyPr>
            <a:noAutofit/>
          </a:bodyPr>
          <a:lstStyle/>
          <a:p>
            <a:r>
              <a:rPr lang="en-US" altLang="zh-TW" sz="2800" dirty="0"/>
              <a:t>sentences</a:t>
            </a:r>
            <a:r>
              <a:rPr lang="zh-TW" altLang="en-US" sz="2800" dirty="0"/>
              <a:t>：資料庫，本文使用中文維基</a:t>
            </a:r>
          </a:p>
          <a:p>
            <a:r>
              <a:rPr lang="en-US" altLang="zh-TW" sz="2800" dirty="0"/>
              <a:t>size</a:t>
            </a:r>
            <a:r>
              <a:rPr lang="zh-TW" altLang="en-US" sz="2800" dirty="0"/>
              <a:t>：特徵向量的維度，通常設為</a:t>
            </a:r>
            <a:r>
              <a:rPr lang="en-US" altLang="zh-TW" sz="2800" dirty="0"/>
              <a:t>300</a:t>
            </a:r>
          </a:p>
          <a:p>
            <a:r>
              <a:rPr lang="en-US" altLang="zh-TW" sz="2800" dirty="0"/>
              <a:t>alpha</a:t>
            </a:r>
            <a:r>
              <a:rPr lang="zh-TW" altLang="en-US" sz="2800" dirty="0"/>
              <a:t>：學習速率</a:t>
            </a:r>
          </a:p>
          <a:p>
            <a:r>
              <a:rPr lang="en-US" altLang="zh-TW" sz="2800" dirty="0" err="1"/>
              <a:t>min_count</a:t>
            </a:r>
            <a:r>
              <a:rPr lang="zh-TW" altLang="en-US" sz="2800" dirty="0"/>
              <a:t>：字詞出現少於這個閥值</a:t>
            </a:r>
            <a:r>
              <a:rPr lang="en-US" altLang="zh-TW" sz="2800" dirty="0"/>
              <a:t>(threshold)</a:t>
            </a:r>
            <a:r>
              <a:rPr lang="zh-TW" altLang="en-US" sz="2800" dirty="0"/>
              <a:t>則捨棄</a:t>
            </a:r>
          </a:p>
          <a:p>
            <a:r>
              <a:rPr lang="en-US" altLang="zh-TW" sz="2800" dirty="0" err="1"/>
              <a:t>max_vocab_size</a:t>
            </a:r>
            <a:r>
              <a:rPr lang="zh-TW" altLang="en-US" sz="2800" dirty="0"/>
              <a:t>：</a:t>
            </a:r>
            <a:r>
              <a:rPr lang="en-US" altLang="zh-TW" sz="2800" dirty="0"/>
              <a:t>RAM</a:t>
            </a:r>
            <a:r>
              <a:rPr lang="zh-TW" altLang="en-US" sz="2800" dirty="0"/>
              <a:t>的限制，如超過上限則捨棄不頻繁使用的， </a:t>
            </a:r>
            <a:r>
              <a:rPr lang="en-US" altLang="zh-TW" sz="2800" dirty="0"/>
              <a:t>None </a:t>
            </a:r>
            <a:r>
              <a:rPr lang="zh-TW" altLang="en-US" sz="2800" dirty="0"/>
              <a:t>為不限制</a:t>
            </a:r>
            <a:endParaRPr lang="zh-CN" altLang="en-US" sz="2800" dirty="0"/>
          </a:p>
        </p:txBody>
      </p:sp>
    </p:spTree>
    <p:extLst>
      <p:ext uri="{BB962C8B-B14F-4D97-AF65-F5344CB8AC3E}">
        <p14:creationId xmlns:p14="http://schemas.microsoft.com/office/powerpoint/2010/main" val="1655852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33B067A-C2C0-4359-BEE4-3A851B34BBC6}"/>
              </a:ext>
            </a:extLst>
          </p:cNvPr>
          <p:cNvSpPr>
            <a:spLocks noGrp="1"/>
          </p:cNvSpPr>
          <p:nvPr>
            <p:ph idx="1"/>
          </p:nvPr>
        </p:nvSpPr>
        <p:spPr>
          <a:xfrm>
            <a:off x="683812" y="1057523"/>
            <a:ext cx="8627166" cy="5386819"/>
          </a:xfrm>
        </p:spPr>
        <p:txBody>
          <a:bodyPr>
            <a:noAutofit/>
          </a:bodyPr>
          <a:lstStyle/>
          <a:p>
            <a:r>
              <a:rPr lang="en-US" altLang="zh-CN" sz="2800" dirty="0"/>
              <a:t>Sample</a:t>
            </a:r>
            <a:r>
              <a:rPr lang="en-US" altLang="zh-TW" sz="2800" dirty="0"/>
              <a:t>:</a:t>
            </a:r>
            <a:r>
              <a:rPr lang="zh-TW" altLang="en-US" sz="2800" dirty="0"/>
              <a:t> 高頻字詞的取樣率</a:t>
            </a:r>
            <a:endParaRPr lang="zh-CN" altLang="en-US" sz="2800" dirty="0"/>
          </a:p>
          <a:p>
            <a:r>
              <a:rPr lang="en-US" altLang="zh-CN" sz="2800" dirty="0"/>
              <a:t>seed</a:t>
            </a:r>
            <a:r>
              <a:rPr lang="zh-TW" altLang="en-US" sz="2800" dirty="0"/>
              <a:t> </a:t>
            </a:r>
            <a:r>
              <a:rPr lang="en-US" altLang="zh-TW" sz="2800" dirty="0"/>
              <a:t>:</a:t>
            </a:r>
            <a:r>
              <a:rPr lang="zh-TW" altLang="en-US" sz="2800" dirty="0"/>
              <a:t> 亂數產生器，與初始化向量有關係</a:t>
            </a:r>
            <a:endParaRPr lang="en-US" altLang="zh-TW" sz="2800" dirty="0"/>
          </a:p>
          <a:p>
            <a:r>
              <a:rPr lang="en-US" altLang="zh-CN" sz="2800" dirty="0"/>
              <a:t>Workers</a:t>
            </a:r>
            <a:r>
              <a:rPr lang="en-US" altLang="zh-TW" sz="2800" dirty="0"/>
              <a:t>:</a:t>
            </a:r>
            <a:r>
              <a:rPr lang="zh-TW" altLang="en-US" sz="2800" dirty="0"/>
              <a:t> 多執行緒的數量</a:t>
            </a:r>
            <a:endParaRPr lang="en-US" altLang="zh-TW" sz="2800" dirty="0"/>
          </a:p>
          <a:p>
            <a:r>
              <a:rPr lang="en-US" altLang="zh-CN" sz="2800" dirty="0" err="1"/>
              <a:t>iter</a:t>
            </a:r>
            <a:r>
              <a:rPr lang="en-US" altLang="zh-CN" sz="2800" dirty="0"/>
              <a:t> : </a:t>
            </a:r>
            <a:r>
              <a:rPr lang="zh-TW" altLang="en-US" sz="2800" dirty="0"/>
              <a:t>迭代次數</a:t>
            </a:r>
            <a:r>
              <a:rPr lang="en-US" altLang="zh-CN" sz="2800" dirty="0"/>
              <a:t> </a:t>
            </a:r>
            <a:endParaRPr lang="zh-CN" altLang="en-US" sz="2800" dirty="0"/>
          </a:p>
          <a:p>
            <a:r>
              <a:rPr lang="en-US" altLang="zh-CN" sz="2800" dirty="0" err="1"/>
              <a:t>batch_words</a:t>
            </a:r>
            <a:r>
              <a:rPr lang="zh-TW" altLang="en-US" sz="2800" dirty="0"/>
              <a:t> </a:t>
            </a:r>
            <a:r>
              <a:rPr lang="en-US" altLang="zh-TW" sz="2800" dirty="0"/>
              <a:t>:</a:t>
            </a:r>
            <a:r>
              <a:rPr lang="zh-TW" altLang="en-US" sz="2800" dirty="0"/>
              <a:t> 每個</a:t>
            </a:r>
            <a:r>
              <a:rPr lang="en-US" altLang="zh-TW" sz="2800" dirty="0"/>
              <a:t>batch</a:t>
            </a:r>
            <a:r>
              <a:rPr lang="zh-TW" altLang="en-US" sz="2800" dirty="0"/>
              <a:t>的字詞量</a:t>
            </a:r>
            <a:endParaRPr lang="zh-CN" altLang="en-US" sz="2800" dirty="0"/>
          </a:p>
        </p:txBody>
      </p:sp>
    </p:spTree>
    <p:extLst>
      <p:ext uri="{BB962C8B-B14F-4D97-AF65-F5344CB8AC3E}">
        <p14:creationId xmlns:p14="http://schemas.microsoft.com/office/powerpoint/2010/main" val="3711663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4C0EF21-A50B-4F98-B825-56FD7D53FD30}"/>
              </a:ext>
            </a:extLst>
          </p:cNvPr>
          <p:cNvSpPr>
            <a:spLocks noGrp="1"/>
          </p:cNvSpPr>
          <p:nvPr>
            <p:ph type="title"/>
          </p:nvPr>
        </p:nvSpPr>
        <p:spPr/>
        <p:txBody>
          <a:bodyPr/>
          <a:lstStyle/>
          <a:p>
            <a:r>
              <a:rPr lang="zh-TW" altLang="en-US" dirty="0"/>
              <a:t>實作步驟 </a:t>
            </a:r>
            <a:r>
              <a:rPr lang="en-US" altLang="zh-TW" dirty="0"/>
              <a:t>: </a:t>
            </a:r>
            <a:r>
              <a:rPr lang="zh-TW" altLang="en-US" dirty="0"/>
              <a:t>測試</a:t>
            </a:r>
            <a:endParaRPr lang="zh-CN" altLang="en-US" dirty="0"/>
          </a:p>
        </p:txBody>
      </p:sp>
      <p:pic>
        <p:nvPicPr>
          <p:cNvPr id="4" name="內容版面配置區 4">
            <a:extLst>
              <a:ext uri="{FF2B5EF4-FFF2-40B4-BE49-F238E27FC236}">
                <a16:creationId xmlns:a16="http://schemas.microsoft.com/office/drawing/2014/main" id="{F31C8910-42D0-40F9-A935-D5B4F88B1582}"/>
              </a:ext>
            </a:extLst>
          </p:cNvPr>
          <p:cNvPicPr>
            <a:picLocks noGrp="1" noChangeAspect="1"/>
          </p:cNvPicPr>
          <p:nvPr>
            <p:ph idx="1"/>
          </p:nvPr>
        </p:nvPicPr>
        <p:blipFill>
          <a:blip r:embed="rId2"/>
          <a:stretch>
            <a:fillRect/>
          </a:stretch>
        </p:blipFill>
        <p:spPr>
          <a:xfrm>
            <a:off x="677333" y="1602254"/>
            <a:ext cx="8829605" cy="4084443"/>
          </a:xfrm>
        </p:spPr>
      </p:pic>
    </p:spTree>
    <p:extLst>
      <p:ext uri="{BB962C8B-B14F-4D97-AF65-F5344CB8AC3E}">
        <p14:creationId xmlns:p14="http://schemas.microsoft.com/office/powerpoint/2010/main" val="560682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889D6A-7747-42A2-BBBF-5030285596C6}"/>
              </a:ext>
            </a:extLst>
          </p:cNvPr>
          <p:cNvSpPr>
            <a:spLocks noGrp="1"/>
          </p:cNvSpPr>
          <p:nvPr>
            <p:ph type="title"/>
          </p:nvPr>
        </p:nvSpPr>
        <p:spPr/>
        <p:txBody>
          <a:bodyPr/>
          <a:lstStyle/>
          <a:p>
            <a:r>
              <a:rPr lang="zh-TW" altLang="en-US" dirty="0"/>
              <a:t>測試結果 </a:t>
            </a:r>
            <a:r>
              <a:rPr lang="en-US" altLang="zh-TW" dirty="0"/>
              <a:t>(</a:t>
            </a:r>
            <a:r>
              <a:rPr lang="zh-TW" altLang="en-US" dirty="0"/>
              <a:t>機器</a:t>
            </a:r>
            <a:r>
              <a:rPr lang="en-US" altLang="zh-TW" dirty="0"/>
              <a:t>)</a:t>
            </a:r>
            <a:endParaRPr lang="zh-CN" altLang="en-US" dirty="0"/>
          </a:p>
        </p:txBody>
      </p:sp>
      <p:pic>
        <p:nvPicPr>
          <p:cNvPr id="5" name="內容版面配置區 4">
            <a:extLst>
              <a:ext uri="{FF2B5EF4-FFF2-40B4-BE49-F238E27FC236}">
                <a16:creationId xmlns:a16="http://schemas.microsoft.com/office/drawing/2014/main" id="{14233660-6C60-41E1-B698-BAAA2098A620}"/>
              </a:ext>
            </a:extLst>
          </p:cNvPr>
          <p:cNvPicPr>
            <a:picLocks noGrp="1" noChangeAspect="1"/>
          </p:cNvPicPr>
          <p:nvPr>
            <p:ph idx="1"/>
          </p:nvPr>
        </p:nvPicPr>
        <p:blipFill>
          <a:blip r:embed="rId2"/>
          <a:stretch>
            <a:fillRect/>
          </a:stretch>
        </p:blipFill>
        <p:spPr>
          <a:xfrm>
            <a:off x="-1" y="1343942"/>
            <a:ext cx="12178333" cy="4627488"/>
          </a:xfrm>
        </p:spPr>
      </p:pic>
    </p:spTree>
    <p:extLst>
      <p:ext uri="{BB962C8B-B14F-4D97-AF65-F5344CB8AC3E}">
        <p14:creationId xmlns:p14="http://schemas.microsoft.com/office/powerpoint/2010/main" val="32250287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BA25DA-8FAF-4FAD-9EC9-5C48501B8B69}"/>
              </a:ext>
            </a:extLst>
          </p:cNvPr>
          <p:cNvSpPr>
            <a:spLocks noGrp="1"/>
          </p:cNvSpPr>
          <p:nvPr>
            <p:ph type="title"/>
          </p:nvPr>
        </p:nvSpPr>
        <p:spPr/>
        <p:txBody>
          <a:bodyPr/>
          <a:lstStyle/>
          <a:p>
            <a:r>
              <a:rPr lang="zh-TW" altLang="en-US" dirty="0"/>
              <a:t>測試結果 </a:t>
            </a:r>
            <a:r>
              <a:rPr lang="en-US" altLang="zh-TW" dirty="0"/>
              <a:t>(</a:t>
            </a:r>
            <a:r>
              <a:rPr lang="zh-TW" altLang="en-US" dirty="0"/>
              <a:t>學生</a:t>
            </a:r>
            <a:r>
              <a:rPr lang="en-US" altLang="zh-TW" dirty="0"/>
              <a:t>)</a:t>
            </a:r>
            <a:endParaRPr lang="zh-CN" altLang="en-US" dirty="0"/>
          </a:p>
        </p:txBody>
      </p:sp>
      <p:pic>
        <p:nvPicPr>
          <p:cNvPr id="5" name="內容版面配置區 4">
            <a:extLst>
              <a:ext uri="{FF2B5EF4-FFF2-40B4-BE49-F238E27FC236}">
                <a16:creationId xmlns:a16="http://schemas.microsoft.com/office/drawing/2014/main" id="{E1BCB5FF-E9A8-42A5-90AE-CDF3876C2DB6}"/>
              </a:ext>
            </a:extLst>
          </p:cNvPr>
          <p:cNvPicPr>
            <a:picLocks noGrp="1" noChangeAspect="1"/>
          </p:cNvPicPr>
          <p:nvPr>
            <p:ph idx="1"/>
          </p:nvPr>
        </p:nvPicPr>
        <p:blipFill>
          <a:blip r:embed="rId2"/>
          <a:stretch>
            <a:fillRect/>
          </a:stretch>
        </p:blipFill>
        <p:spPr>
          <a:xfrm>
            <a:off x="0" y="1518232"/>
            <a:ext cx="12188015" cy="4143097"/>
          </a:xfrm>
        </p:spPr>
      </p:pic>
    </p:spTree>
    <p:extLst>
      <p:ext uri="{BB962C8B-B14F-4D97-AF65-F5344CB8AC3E}">
        <p14:creationId xmlns:p14="http://schemas.microsoft.com/office/powerpoint/2010/main" val="471917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BA5411-ACDC-45B9-8F60-CB5526FF03D6}"/>
              </a:ext>
            </a:extLst>
          </p:cNvPr>
          <p:cNvSpPr>
            <a:spLocks noGrp="1"/>
          </p:cNvSpPr>
          <p:nvPr>
            <p:ph type="title"/>
          </p:nvPr>
        </p:nvSpPr>
        <p:spPr/>
        <p:txBody>
          <a:bodyPr/>
          <a:lstStyle/>
          <a:p>
            <a:r>
              <a:rPr lang="zh-TW" altLang="en-US" dirty="0"/>
              <a:t>分析</a:t>
            </a:r>
            <a:endParaRPr lang="zh-CN" altLang="en-US" dirty="0"/>
          </a:p>
        </p:txBody>
      </p:sp>
      <p:sp>
        <p:nvSpPr>
          <p:cNvPr id="3" name="內容版面配置區 2">
            <a:extLst>
              <a:ext uri="{FF2B5EF4-FFF2-40B4-BE49-F238E27FC236}">
                <a16:creationId xmlns:a16="http://schemas.microsoft.com/office/drawing/2014/main" id="{DEF27805-15C4-4D1A-80BE-CAFF5C1FB2F0}"/>
              </a:ext>
            </a:extLst>
          </p:cNvPr>
          <p:cNvSpPr>
            <a:spLocks noGrp="1"/>
          </p:cNvSpPr>
          <p:nvPr>
            <p:ph idx="1"/>
          </p:nvPr>
        </p:nvSpPr>
        <p:spPr>
          <a:xfrm>
            <a:off x="677333" y="1534602"/>
            <a:ext cx="8596669" cy="4506761"/>
          </a:xfrm>
        </p:spPr>
        <p:txBody>
          <a:bodyPr>
            <a:normAutofit/>
          </a:bodyPr>
          <a:lstStyle/>
          <a:p>
            <a:pPr>
              <a:lnSpc>
                <a:spcPct val="150000"/>
              </a:lnSpc>
            </a:pPr>
            <a:r>
              <a:rPr lang="en-US" altLang="zh-TW" sz="2800" dirty="0"/>
              <a:t>word2vec </a:t>
            </a:r>
            <a:r>
              <a:rPr lang="zh-TW" altLang="en-US" sz="2800" dirty="0"/>
              <a:t>的功能為將文字轉為詞向量</a:t>
            </a:r>
            <a:endParaRPr lang="en-US" altLang="zh-TW" sz="2800" dirty="0"/>
          </a:p>
          <a:p>
            <a:pPr>
              <a:lnSpc>
                <a:spcPct val="150000"/>
              </a:lnSpc>
            </a:pPr>
            <a:r>
              <a:rPr lang="zh-TW" altLang="en-US" sz="2800" dirty="0"/>
              <a:t>詞向量相近詞結果表現：會根據資料量大小</a:t>
            </a:r>
            <a:r>
              <a:rPr lang="en-US" altLang="zh-TW" sz="2800" dirty="0"/>
              <a:t>( full / small </a:t>
            </a:r>
            <a:r>
              <a:rPr lang="zh-TW" altLang="en-US" sz="2800" dirty="0"/>
              <a:t>資料集</a:t>
            </a:r>
            <a:r>
              <a:rPr lang="en-US" altLang="zh-TW" sz="2800" dirty="0"/>
              <a:t>)</a:t>
            </a:r>
            <a:r>
              <a:rPr lang="zh-TW" altLang="en-US" sz="2800" dirty="0"/>
              <a:t>、以及繁</a:t>
            </a:r>
            <a:r>
              <a:rPr lang="en-US" altLang="zh-TW" sz="2800" dirty="0"/>
              <a:t>/</a:t>
            </a:r>
            <a:r>
              <a:rPr lang="zh-TW" altLang="en-US" sz="2800" dirty="0"/>
              <a:t>簡中文與分詞套件</a:t>
            </a:r>
            <a:r>
              <a:rPr lang="en-US" altLang="zh-TW" sz="2800" dirty="0"/>
              <a:t>( </a:t>
            </a:r>
            <a:r>
              <a:rPr lang="en-US" altLang="zh-TW" sz="2800" dirty="0" err="1"/>
              <a:t>jieba</a:t>
            </a:r>
            <a:r>
              <a:rPr lang="en-US" altLang="zh-TW" sz="2800" dirty="0"/>
              <a:t> </a:t>
            </a:r>
            <a:r>
              <a:rPr lang="zh-TW" altLang="en-US" sz="2800" dirty="0"/>
              <a:t>擅長簡體分詞</a:t>
            </a:r>
            <a:r>
              <a:rPr lang="en-US" altLang="zh-TW" sz="2800" dirty="0"/>
              <a:t>)</a:t>
            </a:r>
            <a:r>
              <a:rPr lang="zh-TW" altLang="en-US" sz="2800" dirty="0"/>
              <a:t>而有所差異</a:t>
            </a:r>
            <a:endParaRPr lang="zh-CN" altLang="en-US" sz="2800" dirty="0"/>
          </a:p>
        </p:txBody>
      </p:sp>
    </p:spTree>
    <p:extLst>
      <p:ext uri="{BB962C8B-B14F-4D97-AF65-F5344CB8AC3E}">
        <p14:creationId xmlns:p14="http://schemas.microsoft.com/office/powerpoint/2010/main" val="2944944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E72BE1-4EF4-4A0A-A0C7-E63727BFA9EC}"/>
              </a:ext>
            </a:extLst>
          </p:cNvPr>
          <p:cNvSpPr>
            <a:spLocks noGrp="1"/>
          </p:cNvSpPr>
          <p:nvPr>
            <p:ph type="title"/>
          </p:nvPr>
        </p:nvSpPr>
        <p:spPr/>
        <p:txBody>
          <a:bodyPr/>
          <a:lstStyle/>
          <a:p>
            <a:r>
              <a:rPr lang="zh-TW" altLang="en-US" dirty="0"/>
              <a:t>功能延伸</a:t>
            </a:r>
            <a:endParaRPr lang="zh-CN" altLang="en-US" dirty="0"/>
          </a:p>
        </p:txBody>
      </p:sp>
      <p:sp>
        <p:nvSpPr>
          <p:cNvPr id="3" name="內容版面配置區 2">
            <a:extLst>
              <a:ext uri="{FF2B5EF4-FFF2-40B4-BE49-F238E27FC236}">
                <a16:creationId xmlns:a16="http://schemas.microsoft.com/office/drawing/2014/main" id="{AFFE320A-177D-4D5B-B508-6B6528E13E80}"/>
              </a:ext>
            </a:extLst>
          </p:cNvPr>
          <p:cNvSpPr>
            <a:spLocks noGrp="1"/>
          </p:cNvSpPr>
          <p:nvPr>
            <p:ph idx="1"/>
          </p:nvPr>
        </p:nvSpPr>
        <p:spPr>
          <a:xfrm>
            <a:off x="677334" y="1614115"/>
            <a:ext cx="7615876" cy="4427248"/>
          </a:xfrm>
        </p:spPr>
        <p:txBody>
          <a:bodyPr>
            <a:normAutofit/>
          </a:bodyPr>
          <a:lstStyle/>
          <a:p>
            <a:r>
              <a:rPr lang="zh-TW" altLang="en-US" sz="3200" dirty="0"/>
              <a:t>視覺化呈現</a:t>
            </a:r>
            <a:endParaRPr lang="en-US" altLang="zh-TW" sz="3200" dirty="0"/>
          </a:p>
          <a:p>
            <a:pPr marL="857250" lvl="1" indent="-457200">
              <a:buFont typeface="Wingdings" panose="05000000000000000000" pitchFamily="2" charset="2"/>
              <a:buChar char="u"/>
            </a:pPr>
            <a:r>
              <a:rPr lang="zh-TW" altLang="en-US" sz="2800" dirty="0"/>
              <a:t>使用</a:t>
            </a:r>
            <a:r>
              <a:rPr lang="en-US" altLang="zh-TW" sz="2800" dirty="0">
                <a:solidFill>
                  <a:srgbClr val="FF0000"/>
                </a:solidFill>
              </a:rPr>
              <a:t>PCA</a:t>
            </a:r>
            <a:r>
              <a:rPr lang="zh-TW" altLang="en-US" sz="2800" dirty="0">
                <a:solidFill>
                  <a:srgbClr val="FF0000"/>
                </a:solidFill>
              </a:rPr>
              <a:t>數據分析</a:t>
            </a:r>
            <a:r>
              <a:rPr lang="zh-TW" altLang="en-US" sz="2800" dirty="0"/>
              <a:t>搭配</a:t>
            </a:r>
            <a:r>
              <a:rPr lang="en-US" altLang="zh-CN" sz="2800" dirty="0"/>
              <a:t>matplotlib</a:t>
            </a:r>
            <a:r>
              <a:rPr lang="zh-TW" altLang="en-US" sz="2800" dirty="0"/>
              <a:t>函式庫顯示二維向量圖</a:t>
            </a:r>
            <a:endParaRPr lang="en-US" altLang="zh-TW" sz="2800" dirty="0"/>
          </a:p>
          <a:p>
            <a:pPr marL="0" indent="0">
              <a:buNone/>
            </a:pPr>
            <a:r>
              <a:rPr lang="zh-TW" altLang="en-US" sz="3600" dirty="0"/>
              <a:t>     </a:t>
            </a:r>
            <a:endParaRPr lang="zh-CN" altLang="en-US" sz="2800" dirty="0"/>
          </a:p>
        </p:txBody>
      </p:sp>
    </p:spTree>
    <p:extLst>
      <p:ext uri="{BB962C8B-B14F-4D97-AF65-F5344CB8AC3E}">
        <p14:creationId xmlns:p14="http://schemas.microsoft.com/office/powerpoint/2010/main" val="1016075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EF6C12-ADAC-4A55-83B4-60A363098F79}"/>
              </a:ext>
            </a:extLst>
          </p:cNvPr>
          <p:cNvSpPr>
            <a:spLocks noGrp="1"/>
          </p:cNvSpPr>
          <p:nvPr>
            <p:ph type="title"/>
          </p:nvPr>
        </p:nvSpPr>
        <p:spPr>
          <a:xfrm>
            <a:off x="679268" y="609600"/>
            <a:ext cx="8594733" cy="1053737"/>
          </a:xfrm>
        </p:spPr>
        <p:txBody>
          <a:bodyPr>
            <a:normAutofit fontScale="90000"/>
          </a:bodyPr>
          <a:lstStyle/>
          <a:p>
            <a:r>
              <a:rPr lang="zh-TW" altLang="en-US" dirty="0"/>
              <a:t>視覺化呈現</a:t>
            </a:r>
            <a:r>
              <a:rPr lang="zh-CN" altLang="en-US" dirty="0"/>
              <a:t/>
            </a:r>
            <a:br>
              <a:rPr lang="zh-CN" altLang="en-US" dirty="0"/>
            </a:br>
            <a:endParaRPr lang="zh-CN" altLang="en-US" dirty="0"/>
          </a:p>
        </p:txBody>
      </p:sp>
      <p:pic>
        <p:nvPicPr>
          <p:cNvPr id="2050" name="Picture 2" descr="「word2vec」的圖片搜尋結果">
            <a:extLst>
              <a:ext uri="{FF2B5EF4-FFF2-40B4-BE49-F238E27FC236}">
                <a16:creationId xmlns:a16="http://schemas.microsoft.com/office/drawing/2014/main" id="{23922096-E235-4465-AC18-BC1D2CF14B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8992" y="1663337"/>
            <a:ext cx="6655283" cy="4293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9831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77334" y="3368040"/>
            <a:ext cx="8596668" cy="609600"/>
          </a:xfrm>
        </p:spPr>
        <p:txBody>
          <a:bodyPr>
            <a:normAutofit lnSpcReduction="10000"/>
          </a:bodyPr>
          <a:lstStyle/>
          <a:p>
            <a:pPr marL="0" indent="0" algn="ctr">
              <a:buNone/>
            </a:pPr>
            <a:r>
              <a:rPr lang="en-US" altLang="zh-TW" sz="3600" b="1" dirty="0"/>
              <a:t>G</a:t>
            </a:r>
            <a:r>
              <a:rPr lang="en-US" altLang="zh-CN" sz="3600" b="1" dirty="0"/>
              <a:t>oogle word2vec</a:t>
            </a:r>
            <a:r>
              <a:rPr lang="zh-TW" altLang="en-US" sz="3600" b="1" dirty="0"/>
              <a:t>方法介紹</a:t>
            </a:r>
            <a:endParaRPr lang="zh-TW" altLang="en-US" b="1" dirty="0"/>
          </a:p>
        </p:txBody>
      </p:sp>
    </p:spTree>
    <p:extLst>
      <p:ext uri="{BB962C8B-B14F-4D97-AF65-F5344CB8AC3E}">
        <p14:creationId xmlns:p14="http://schemas.microsoft.com/office/powerpoint/2010/main" val="1292417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93420A-BE6F-42DA-BB5D-996E6B192AF5}"/>
              </a:ext>
            </a:extLst>
          </p:cNvPr>
          <p:cNvSpPr>
            <a:spLocks noGrp="1"/>
          </p:cNvSpPr>
          <p:nvPr>
            <p:ph type="title"/>
          </p:nvPr>
        </p:nvSpPr>
        <p:spPr/>
        <p:txBody>
          <a:bodyPr/>
          <a:lstStyle/>
          <a:p>
            <a:r>
              <a:rPr lang="zh-TW" altLang="en-US" dirty="0"/>
              <a:t>何謂</a:t>
            </a:r>
            <a:r>
              <a:rPr lang="en-US" altLang="zh-TW" dirty="0"/>
              <a:t>PCA?</a:t>
            </a:r>
            <a:br>
              <a:rPr lang="en-US" altLang="zh-TW" dirty="0"/>
            </a:br>
            <a:endParaRPr lang="zh-CN" altLang="en-US" dirty="0"/>
          </a:p>
        </p:txBody>
      </p:sp>
      <p:sp>
        <p:nvSpPr>
          <p:cNvPr id="3" name="內容版面配置區 2">
            <a:extLst>
              <a:ext uri="{FF2B5EF4-FFF2-40B4-BE49-F238E27FC236}">
                <a16:creationId xmlns:a16="http://schemas.microsoft.com/office/drawing/2014/main" id="{C162E823-BF2C-48A0-9E17-9E753069C457}"/>
              </a:ext>
            </a:extLst>
          </p:cNvPr>
          <p:cNvSpPr>
            <a:spLocks noGrp="1"/>
          </p:cNvSpPr>
          <p:nvPr>
            <p:ph idx="1"/>
          </p:nvPr>
        </p:nvSpPr>
        <p:spPr>
          <a:xfrm>
            <a:off x="677334" y="1715589"/>
            <a:ext cx="8596668" cy="4325773"/>
          </a:xfrm>
        </p:spPr>
        <p:txBody>
          <a:bodyPr>
            <a:normAutofit/>
          </a:bodyPr>
          <a:lstStyle/>
          <a:p>
            <a:r>
              <a:rPr lang="en-US" altLang="zh-TW" sz="2800" b="1" dirty="0"/>
              <a:t>PCA </a:t>
            </a:r>
            <a:r>
              <a:rPr lang="en-US" altLang="zh-TW" sz="2800" dirty="0"/>
              <a:t>( Principal Component Analysis ) </a:t>
            </a:r>
            <a:r>
              <a:rPr lang="zh-TW" altLang="en-US" sz="2800" dirty="0"/>
              <a:t>是一種常用的數據分析方法。</a:t>
            </a:r>
            <a:r>
              <a:rPr lang="en-US" altLang="zh-TW" sz="2800" dirty="0"/>
              <a:t>PCA </a:t>
            </a:r>
            <a:r>
              <a:rPr lang="zh-TW" altLang="en-US" sz="2800" dirty="0"/>
              <a:t>通過</a:t>
            </a:r>
            <a:r>
              <a:rPr lang="zh-TW" altLang="en-US" sz="2800" dirty="0">
                <a:solidFill>
                  <a:srgbClr val="FF0000"/>
                </a:solidFill>
              </a:rPr>
              <a:t>線性變換</a:t>
            </a:r>
            <a:r>
              <a:rPr lang="zh-TW" altLang="en-US" sz="2800" dirty="0"/>
              <a:t>將原始數據變換為一組各維度線性無關的表示，可用於提取數據的主要特徵分量，常用於</a:t>
            </a:r>
            <a:r>
              <a:rPr lang="zh-TW" altLang="en-US" sz="2800" dirty="0">
                <a:solidFill>
                  <a:srgbClr val="FF0000"/>
                </a:solidFill>
              </a:rPr>
              <a:t>高維數據的降維</a:t>
            </a:r>
            <a:r>
              <a:rPr lang="zh-TW" altLang="en-US" sz="2800" dirty="0"/>
              <a:t>。</a:t>
            </a:r>
            <a:endParaRPr lang="zh-CN" altLang="en-US" sz="2800" dirty="0"/>
          </a:p>
        </p:txBody>
      </p:sp>
    </p:spTree>
    <p:extLst>
      <p:ext uri="{BB962C8B-B14F-4D97-AF65-F5344CB8AC3E}">
        <p14:creationId xmlns:p14="http://schemas.microsoft.com/office/powerpoint/2010/main" val="4166754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內容版面配置區 4">
            <a:extLst>
              <a:ext uri="{FF2B5EF4-FFF2-40B4-BE49-F238E27FC236}">
                <a16:creationId xmlns:a16="http://schemas.microsoft.com/office/drawing/2014/main" id="{1314850E-CEF7-442B-A34A-16F408980352}"/>
              </a:ext>
            </a:extLst>
          </p:cNvPr>
          <p:cNvPicPr>
            <a:picLocks noGrp="1" noChangeAspect="1"/>
          </p:cNvPicPr>
          <p:nvPr>
            <p:ph idx="1"/>
          </p:nvPr>
        </p:nvPicPr>
        <p:blipFill>
          <a:blip r:embed="rId2"/>
          <a:stretch>
            <a:fillRect/>
          </a:stretch>
        </p:blipFill>
        <p:spPr>
          <a:xfrm>
            <a:off x="508315" y="1175656"/>
            <a:ext cx="8968427" cy="4310743"/>
          </a:xfrm>
        </p:spPr>
      </p:pic>
    </p:spTree>
    <p:extLst>
      <p:ext uri="{BB962C8B-B14F-4D97-AF65-F5344CB8AC3E}">
        <p14:creationId xmlns:p14="http://schemas.microsoft.com/office/powerpoint/2010/main" val="15276959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004F6B-3285-4BED-BD72-DD24E2CB3D73}"/>
              </a:ext>
            </a:extLst>
          </p:cNvPr>
          <p:cNvSpPr>
            <a:spLocks noGrp="1"/>
          </p:cNvSpPr>
          <p:nvPr>
            <p:ph type="title"/>
          </p:nvPr>
        </p:nvSpPr>
        <p:spPr/>
        <p:txBody>
          <a:bodyPr/>
          <a:lstStyle/>
          <a:p>
            <a:r>
              <a:rPr lang="zh-TW" altLang="en-US" dirty="0"/>
              <a:t>更多延伸</a:t>
            </a:r>
            <a:endParaRPr lang="zh-CN" altLang="en-US" dirty="0"/>
          </a:p>
        </p:txBody>
      </p:sp>
      <p:sp>
        <p:nvSpPr>
          <p:cNvPr id="3" name="內容版面配置區 2">
            <a:extLst>
              <a:ext uri="{FF2B5EF4-FFF2-40B4-BE49-F238E27FC236}">
                <a16:creationId xmlns:a16="http://schemas.microsoft.com/office/drawing/2014/main" id="{F13C2BD8-FE6A-415B-A91C-B2CCCC276C9B}"/>
              </a:ext>
            </a:extLst>
          </p:cNvPr>
          <p:cNvSpPr>
            <a:spLocks noGrp="1"/>
          </p:cNvSpPr>
          <p:nvPr>
            <p:ph idx="1"/>
          </p:nvPr>
        </p:nvSpPr>
        <p:spPr>
          <a:xfrm>
            <a:off x="677334" y="1567543"/>
            <a:ext cx="8596668" cy="4473819"/>
          </a:xfrm>
        </p:spPr>
        <p:txBody>
          <a:bodyPr>
            <a:normAutofit/>
          </a:bodyPr>
          <a:lstStyle/>
          <a:p>
            <a:pPr>
              <a:lnSpc>
                <a:spcPct val="150000"/>
              </a:lnSpc>
            </a:pPr>
            <a:r>
              <a:rPr lang="zh-TW" altLang="en-US" sz="3200" dirty="0"/>
              <a:t>機器翻譯</a:t>
            </a:r>
            <a:endParaRPr lang="en-US" altLang="zh-TW" sz="3200" dirty="0"/>
          </a:p>
          <a:p>
            <a:pPr>
              <a:lnSpc>
                <a:spcPct val="150000"/>
              </a:lnSpc>
            </a:pPr>
            <a:r>
              <a:rPr lang="zh-TW" altLang="en-US" sz="3200" dirty="0"/>
              <a:t>語意分析</a:t>
            </a:r>
            <a:endParaRPr lang="en-US" altLang="zh-TW" sz="3200" dirty="0"/>
          </a:p>
          <a:p>
            <a:pPr>
              <a:lnSpc>
                <a:spcPct val="150000"/>
              </a:lnSpc>
            </a:pPr>
            <a:r>
              <a:rPr lang="zh-TW" altLang="en-US" sz="3200" dirty="0"/>
              <a:t>問答系統</a:t>
            </a:r>
            <a:endParaRPr lang="zh-CN" altLang="en-US" sz="3200" dirty="0"/>
          </a:p>
        </p:txBody>
      </p:sp>
      <p:pic>
        <p:nvPicPr>
          <p:cNvPr id="3074" name="Picture 2" descr="「語意分析」的圖片搜尋結果">
            <a:extLst>
              <a:ext uri="{FF2B5EF4-FFF2-40B4-BE49-F238E27FC236}">
                <a16:creationId xmlns:a16="http://schemas.microsoft.com/office/drawing/2014/main" id="{A2400D10-A423-4C98-84D4-43EACBAD00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635" y="1567543"/>
            <a:ext cx="8032268" cy="3457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968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6A5740-4020-4747-81D1-6B1C3DCA37E8}"/>
              </a:ext>
            </a:extLst>
          </p:cNvPr>
          <p:cNvSpPr>
            <a:spLocks noGrp="1"/>
          </p:cNvSpPr>
          <p:nvPr>
            <p:ph type="title"/>
          </p:nvPr>
        </p:nvSpPr>
        <p:spPr/>
        <p:txBody>
          <a:bodyPr/>
          <a:lstStyle/>
          <a:p>
            <a:r>
              <a:rPr lang="zh-TW" altLang="en-US" dirty="0"/>
              <a:t>參考資料</a:t>
            </a:r>
            <a:endParaRPr lang="zh-CN" altLang="en-US" dirty="0"/>
          </a:p>
        </p:txBody>
      </p:sp>
      <p:sp>
        <p:nvSpPr>
          <p:cNvPr id="3" name="內容版面配置區 2">
            <a:extLst>
              <a:ext uri="{FF2B5EF4-FFF2-40B4-BE49-F238E27FC236}">
                <a16:creationId xmlns:a16="http://schemas.microsoft.com/office/drawing/2014/main" id="{5BA9DA4E-0029-41A0-9801-7FE87775A522}"/>
              </a:ext>
            </a:extLst>
          </p:cNvPr>
          <p:cNvSpPr>
            <a:spLocks noGrp="1"/>
          </p:cNvSpPr>
          <p:nvPr>
            <p:ph idx="1"/>
          </p:nvPr>
        </p:nvSpPr>
        <p:spPr>
          <a:xfrm>
            <a:off x="677334" y="1532709"/>
            <a:ext cx="8596668" cy="4508653"/>
          </a:xfrm>
        </p:spPr>
        <p:txBody>
          <a:bodyPr>
            <a:noAutofit/>
          </a:bodyPr>
          <a:lstStyle/>
          <a:p>
            <a:r>
              <a:rPr lang="en-US" altLang="zh-CN" sz="2800" dirty="0">
                <a:hlinkClick r:id="rId2"/>
              </a:rPr>
              <a:t>https://medium.com/pyladies-taiwan/%E8%87%AA%E7%84%B6%E8%AA%9E%E8%A8%80%E8%99%95%E7%90%86%E5%85%A5%E9%96%80-word2vec%E5%B0%8F%E5%AF%A6%E4%BD%9C-f8832d9677c8</a:t>
            </a:r>
            <a:endParaRPr lang="en-US" altLang="zh-CN" sz="2800" dirty="0"/>
          </a:p>
          <a:p>
            <a:r>
              <a:rPr lang="en-US" altLang="zh-CN" sz="2800" dirty="0">
                <a:hlinkClick r:id="rId3"/>
              </a:rPr>
              <a:t>https://roy051023.github.io/2018/07/28/Word2Vec-Theory-and-Implementation/</a:t>
            </a:r>
            <a:endParaRPr lang="zh-CN" altLang="en-US" sz="2800" dirty="0"/>
          </a:p>
        </p:txBody>
      </p:sp>
    </p:spTree>
    <p:extLst>
      <p:ext uri="{BB962C8B-B14F-4D97-AF65-F5344CB8AC3E}">
        <p14:creationId xmlns:p14="http://schemas.microsoft.com/office/powerpoint/2010/main" val="944765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77334" y="3368040"/>
            <a:ext cx="8596668" cy="609600"/>
          </a:xfrm>
        </p:spPr>
        <p:txBody>
          <a:bodyPr>
            <a:normAutofit lnSpcReduction="10000"/>
          </a:bodyPr>
          <a:lstStyle/>
          <a:p>
            <a:pPr marL="0" indent="0" algn="ctr">
              <a:buNone/>
            </a:pPr>
            <a:r>
              <a:rPr lang="en-US" altLang="zh-TW" sz="3600" b="1" dirty="0" err="1"/>
              <a:t>Stadford</a:t>
            </a:r>
            <a:r>
              <a:rPr lang="en-US" altLang="zh-TW" sz="3600" b="1" dirty="0"/>
              <a:t> </a:t>
            </a:r>
            <a:r>
              <a:rPr lang="en-US" altLang="zh-TW" sz="3600" b="1" dirty="0" err="1"/>
              <a:t>GloVe</a:t>
            </a:r>
            <a:r>
              <a:rPr lang="zh-TW" altLang="en-US" sz="3600" b="1" dirty="0"/>
              <a:t>介紹</a:t>
            </a:r>
            <a:endParaRPr lang="en-US" altLang="zh-TW" sz="2800" b="1" dirty="0"/>
          </a:p>
          <a:p>
            <a:endParaRPr lang="zh-TW" altLang="en-US" b="1" dirty="0"/>
          </a:p>
        </p:txBody>
      </p:sp>
    </p:spTree>
    <p:extLst>
      <p:ext uri="{BB962C8B-B14F-4D97-AF65-F5344CB8AC3E}">
        <p14:creationId xmlns:p14="http://schemas.microsoft.com/office/powerpoint/2010/main" val="7666830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1989B53-EF46-413D-B854-F45E216D1B51}"/>
              </a:ext>
            </a:extLst>
          </p:cNvPr>
          <p:cNvSpPr>
            <a:spLocks noGrp="1"/>
          </p:cNvSpPr>
          <p:nvPr>
            <p:ph type="title"/>
          </p:nvPr>
        </p:nvSpPr>
        <p:spPr/>
        <p:txBody>
          <a:bodyPr/>
          <a:lstStyle/>
          <a:p>
            <a:r>
              <a:rPr lang="en-US" altLang="zh-TW" dirty="0" err="1"/>
              <a:t>Stadford</a:t>
            </a:r>
            <a:r>
              <a:rPr lang="en-US" altLang="zh-TW" dirty="0"/>
              <a:t> </a:t>
            </a:r>
            <a:r>
              <a:rPr lang="en-US" altLang="zh-TW" dirty="0" err="1"/>
              <a:t>GloVe</a:t>
            </a:r>
            <a:r>
              <a:rPr lang="zh-TW" altLang="en-US" dirty="0"/>
              <a:t>介紹</a:t>
            </a:r>
            <a:endParaRPr lang="zh-CN" altLang="en-US" dirty="0"/>
          </a:p>
        </p:txBody>
      </p:sp>
      <p:sp>
        <p:nvSpPr>
          <p:cNvPr id="3" name="內容版面配置區 2">
            <a:extLst>
              <a:ext uri="{FF2B5EF4-FFF2-40B4-BE49-F238E27FC236}">
                <a16:creationId xmlns:a16="http://schemas.microsoft.com/office/drawing/2014/main" id="{85C863BD-FE0E-4A45-9820-EB5611D00721}"/>
              </a:ext>
            </a:extLst>
          </p:cNvPr>
          <p:cNvSpPr>
            <a:spLocks noGrp="1"/>
          </p:cNvSpPr>
          <p:nvPr>
            <p:ph idx="1"/>
          </p:nvPr>
        </p:nvSpPr>
        <p:spPr>
          <a:xfrm>
            <a:off x="677334" y="1796995"/>
            <a:ext cx="8596668" cy="4244368"/>
          </a:xfrm>
        </p:spPr>
        <p:txBody>
          <a:bodyPr/>
          <a:lstStyle/>
          <a:p>
            <a:r>
              <a:rPr lang="en-US" altLang="zh-TW" sz="2800" dirty="0" err="1"/>
              <a:t>GloVe</a:t>
            </a:r>
            <a:r>
              <a:rPr lang="zh-TW" altLang="en-US" sz="2800" dirty="0"/>
              <a:t>是一種用於獲取單詞向量表示的</a:t>
            </a:r>
            <a:r>
              <a:rPr lang="zh-TW" altLang="en-US" sz="2800" dirty="0">
                <a:solidFill>
                  <a:srgbClr val="FF0000"/>
                </a:solidFill>
              </a:rPr>
              <a:t>非監督學習演算法</a:t>
            </a:r>
            <a:r>
              <a:rPr lang="zh-TW" altLang="en-US" sz="2800" dirty="0"/>
              <a:t>。通過計算單字在文件</a:t>
            </a:r>
            <a:r>
              <a:rPr lang="en-US" altLang="zh-TW" sz="2800" dirty="0"/>
              <a:t>(Document)</a:t>
            </a:r>
            <a:r>
              <a:rPr lang="zh-TW" altLang="en-US" sz="2800" dirty="0"/>
              <a:t>出現的次數，進而統計兩個單字共同出現的機率大小，以決定其相似性</a:t>
            </a:r>
            <a:endParaRPr lang="zh-CN" altLang="en-US" sz="2800" dirty="0"/>
          </a:p>
          <a:p>
            <a:endParaRPr lang="zh-CN" altLang="en-US" dirty="0"/>
          </a:p>
        </p:txBody>
      </p:sp>
    </p:spTree>
    <p:extLst>
      <p:ext uri="{BB962C8B-B14F-4D97-AF65-F5344CB8AC3E}">
        <p14:creationId xmlns:p14="http://schemas.microsoft.com/office/powerpoint/2010/main" val="40539877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09C7F2B-D7A2-4B2C-BCB1-7C7263004775}"/>
              </a:ext>
            </a:extLst>
          </p:cNvPr>
          <p:cNvSpPr>
            <a:spLocks noGrp="1"/>
          </p:cNvSpPr>
          <p:nvPr>
            <p:ph type="title"/>
          </p:nvPr>
        </p:nvSpPr>
        <p:spPr/>
        <p:txBody>
          <a:bodyPr/>
          <a:lstStyle/>
          <a:p>
            <a:r>
              <a:rPr lang="zh-TW" altLang="en-US" dirty="0"/>
              <a:t>監督學習 </a:t>
            </a:r>
            <a:r>
              <a:rPr lang="en-US" altLang="zh-TW" dirty="0"/>
              <a:t>vs </a:t>
            </a:r>
            <a:r>
              <a:rPr lang="zh-TW" altLang="en-US" dirty="0"/>
              <a:t>非監督學習</a:t>
            </a:r>
            <a:r>
              <a:rPr lang="en-US" altLang="zh-TW" dirty="0"/>
              <a:t/>
            </a:r>
            <a:br>
              <a:rPr lang="en-US" altLang="zh-TW" dirty="0"/>
            </a:br>
            <a:endParaRPr lang="zh-CN" altLang="en-US" dirty="0"/>
          </a:p>
        </p:txBody>
      </p:sp>
      <p:pic>
        <p:nvPicPr>
          <p:cNvPr id="4" name="內容版面配置區 3">
            <a:extLst>
              <a:ext uri="{FF2B5EF4-FFF2-40B4-BE49-F238E27FC236}">
                <a16:creationId xmlns:a16="http://schemas.microsoft.com/office/drawing/2014/main" id="{0DF47EF0-98B2-475B-AFBF-D3B7D81FDAA7}"/>
              </a:ext>
            </a:extLst>
          </p:cNvPr>
          <p:cNvPicPr>
            <a:picLocks noGrp="1" noChangeAspect="1"/>
          </p:cNvPicPr>
          <p:nvPr>
            <p:ph idx="1"/>
          </p:nvPr>
        </p:nvPicPr>
        <p:blipFill>
          <a:blip r:embed="rId2"/>
          <a:stretch>
            <a:fillRect/>
          </a:stretch>
        </p:blipFill>
        <p:spPr>
          <a:xfrm>
            <a:off x="677334" y="1821560"/>
            <a:ext cx="8461372" cy="3585327"/>
          </a:xfrm>
          <a:prstGeom prst="rect">
            <a:avLst/>
          </a:prstGeom>
        </p:spPr>
      </p:pic>
    </p:spTree>
    <p:extLst>
      <p:ext uri="{BB962C8B-B14F-4D97-AF65-F5344CB8AC3E}">
        <p14:creationId xmlns:p14="http://schemas.microsoft.com/office/powerpoint/2010/main" val="3022976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090B8-AD65-4392-9CC5-F39CACB5BEC2}"/>
              </a:ext>
            </a:extLst>
          </p:cNvPr>
          <p:cNvSpPr>
            <a:spLocks noGrp="1"/>
          </p:cNvSpPr>
          <p:nvPr>
            <p:ph type="title"/>
          </p:nvPr>
        </p:nvSpPr>
        <p:spPr/>
        <p:txBody>
          <a:bodyPr/>
          <a:lstStyle/>
          <a:p>
            <a:r>
              <a:rPr lang="en-US" altLang="zh-TW" dirty="0" err="1"/>
              <a:t>Stadford</a:t>
            </a:r>
            <a:r>
              <a:rPr lang="en-US" altLang="zh-TW" dirty="0"/>
              <a:t> </a:t>
            </a:r>
            <a:r>
              <a:rPr lang="en-US" altLang="zh-TW" dirty="0" err="1"/>
              <a:t>GloVe</a:t>
            </a:r>
            <a:r>
              <a:rPr lang="zh-TW" altLang="en-US" dirty="0"/>
              <a:t>特點</a:t>
            </a:r>
            <a:endParaRPr lang="zh-CN" altLang="en-US" dirty="0"/>
          </a:p>
        </p:txBody>
      </p:sp>
      <p:sp>
        <p:nvSpPr>
          <p:cNvPr id="3" name="內容版面配置區 2">
            <a:extLst>
              <a:ext uri="{FF2B5EF4-FFF2-40B4-BE49-F238E27FC236}">
                <a16:creationId xmlns:a16="http://schemas.microsoft.com/office/drawing/2014/main" id="{D56E792B-0029-4143-BA28-A4C8AB496E93}"/>
              </a:ext>
            </a:extLst>
          </p:cNvPr>
          <p:cNvSpPr>
            <a:spLocks noGrp="1"/>
          </p:cNvSpPr>
          <p:nvPr>
            <p:ph idx="1"/>
          </p:nvPr>
        </p:nvSpPr>
        <p:spPr>
          <a:xfrm>
            <a:off x="677334" y="1709530"/>
            <a:ext cx="8596668" cy="4331833"/>
          </a:xfrm>
        </p:spPr>
        <p:txBody>
          <a:bodyPr>
            <a:normAutofit/>
          </a:bodyPr>
          <a:lstStyle/>
          <a:p>
            <a:pPr>
              <a:lnSpc>
                <a:spcPct val="150000"/>
              </a:lnSpc>
            </a:pPr>
            <a:r>
              <a:rPr lang="en-US" altLang="zh-CN" sz="3600" dirty="0"/>
              <a:t>Nearest neighbors</a:t>
            </a:r>
          </a:p>
          <a:p>
            <a:pPr>
              <a:lnSpc>
                <a:spcPct val="150000"/>
              </a:lnSpc>
            </a:pPr>
            <a:r>
              <a:rPr lang="en-US" altLang="zh-CN" sz="3600" dirty="0"/>
              <a:t>Linear substructures</a:t>
            </a:r>
            <a:endParaRPr lang="zh-CN" altLang="en-US" sz="3600" dirty="0"/>
          </a:p>
        </p:txBody>
      </p:sp>
    </p:spTree>
    <p:extLst>
      <p:ext uri="{BB962C8B-B14F-4D97-AF65-F5344CB8AC3E}">
        <p14:creationId xmlns:p14="http://schemas.microsoft.com/office/powerpoint/2010/main" val="1520685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73CDEC7-5D03-47EF-AA4D-563AD2588890}"/>
              </a:ext>
            </a:extLst>
          </p:cNvPr>
          <p:cNvSpPr>
            <a:spLocks noGrp="1"/>
          </p:cNvSpPr>
          <p:nvPr>
            <p:ph type="title"/>
          </p:nvPr>
        </p:nvSpPr>
        <p:spPr/>
        <p:txBody>
          <a:bodyPr/>
          <a:lstStyle/>
          <a:p>
            <a:r>
              <a:rPr lang="en-US" altLang="zh-CN" b="1" dirty="0"/>
              <a:t>Nearest neighbors</a:t>
            </a:r>
            <a:endParaRPr lang="zh-CN" altLang="en-US" dirty="0"/>
          </a:p>
        </p:txBody>
      </p:sp>
      <p:sp>
        <p:nvSpPr>
          <p:cNvPr id="3" name="內容版面配置區 2">
            <a:extLst>
              <a:ext uri="{FF2B5EF4-FFF2-40B4-BE49-F238E27FC236}">
                <a16:creationId xmlns:a16="http://schemas.microsoft.com/office/drawing/2014/main" id="{141D6B89-E60D-4925-87E7-7C6A4EA16051}"/>
              </a:ext>
            </a:extLst>
          </p:cNvPr>
          <p:cNvSpPr>
            <a:spLocks noGrp="1"/>
          </p:cNvSpPr>
          <p:nvPr>
            <p:ph idx="1"/>
          </p:nvPr>
        </p:nvSpPr>
        <p:spPr>
          <a:xfrm>
            <a:off x="677334" y="1637969"/>
            <a:ext cx="8596668" cy="4403393"/>
          </a:xfrm>
        </p:spPr>
        <p:txBody>
          <a:bodyPr>
            <a:noAutofit/>
          </a:bodyPr>
          <a:lstStyle/>
          <a:p>
            <a:r>
              <a:rPr lang="zh-TW" altLang="en-US" sz="2800" dirty="0"/>
              <a:t>兩個單詞向量之間的</a:t>
            </a:r>
            <a:r>
              <a:rPr lang="zh-TW" altLang="en-US" sz="2800" dirty="0">
                <a:solidFill>
                  <a:srgbClr val="FF0000"/>
                </a:solidFill>
              </a:rPr>
              <a:t>歐幾里得距離</a:t>
            </a:r>
            <a:r>
              <a:rPr lang="zh-TW" altLang="en-US" sz="2800" dirty="0"/>
              <a:t>提供了一種有效的方法，用於測量相應單詞的語言或語義相似度。有時，根據此度量標準，最接近的</a:t>
            </a:r>
            <a:r>
              <a:rPr lang="en-US" altLang="zh-TW" sz="2800" dirty="0"/>
              <a:t>(</a:t>
            </a:r>
            <a:r>
              <a:rPr lang="en-US" altLang="zh-CN" sz="2800" dirty="0"/>
              <a:t>neighbors</a:t>
            </a:r>
            <a:r>
              <a:rPr lang="en-US" altLang="zh-TW" sz="2800" dirty="0"/>
              <a:t>)</a:t>
            </a:r>
            <a:r>
              <a:rPr lang="zh-TW" altLang="en-US" sz="2800" dirty="0"/>
              <a:t>鄰居會發現很少但相關的單詞，它們超出了普通人的詞彙範圍。例如，這是最接近目標單詞</a:t>
            </a:r>
            <a:r>
              <a:rPr lang="en-US" altLang="zh-TW" sz="2800" dirty="0"/>
              <a:t>frog</a:t>
            </a:r>
            <a:r>
              <a:rPr lang="zh-TW" altLang="en-US" sz="2800" dirty="0"/>
              <a:t>的單詞：</a:t>
            </a:r>
            <a:endParaRPr lang="zh-CN" altLang="en-US" sz="2800" dirty="0"/>
          </a:p>
        </p:txBody>
      </p:sp>
    </p:spTree>
    <p:extLst>
      <p:ext uri="{BB962C8B-B14F-4D97-AF65-F5344CB8AC3E}">
        <p14:creationId xmlns:p14="http://schemas.microsoft.com/office/powerpoint/2010/main" val="646381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E5489D9-24DB-4E65-91D1-EAA3D0F3EA8E}"/>
              </a:ext>
            </a:extLst>
          </p:cNvPr>
          <p:cNvSpPr>
            <a:spLocks noGrp="1"/>
          </p:cNvSpPr>
          <p:nvPr>
            <p:ph type="title"/>
          </p:nvPr>
        </p:nvSpPr>
        <p:spPr/>
        <p:txBody>
          <a:bodyPr/>
          <a:lstStyle/>
          <a:p>
            <a:r>
              <a:rPr lang="en-US" altLang="zh-CN" b="1" dirty="0"/>
              <a:t>Nearest neighbors</a:t>
            </a:r>
            <a:endParaRPr lang="zh-CN" altLang="en-US" dirty="0"/>
          </a:p>
        </p:txBody>
      </p:sp>
      <p:pic>
        <p:nvPicPr>
          <p:cNvPr id="5" name="內容版面配置區 4">
            <a:extLst>
              <a:ext uri="{FF2B5EF4-FFF2-40B4-BE49-F238E27FC236}">
                <a16:creationId xmlns:a16="http://schemas.microsoft.com/office/drawing/2014/main" id="{5AD7B514-E606-42D4-BCDB-5B4B8738C21C}"/>
              </a:ext>
            </a:extLst>
          </p:cNvPr>
          <p:cNvPicPr>
            <a:picLocks noGrp="1" noChangeAspect="1"/>
          </p:cNvPicPr>
          <p:nvPr>
            <p:ph idx="1"/>
          </p:nvPr>
        </p:nvPicPr>
        <p:blipFill>
          <a:blip r:embed="rId2"/>
          <a:stretch>
            <a:fillRect/>
          </a:stretch>
        </p:blipFill>
        <p:spPr>
          <a:xfrm>
            <a:off x="1822" y="1930399"/>
            <a:ext cx="12193743" cy="2649552"/>
          </a:xfrm>
        </p:spPr>
      </p:pic>
    </p:spTree>
    <p:extLst>
      <p:ext uri="{BB962C8B-B14F-4D97-AF65-F5344CB8AC3E}">
        <p14:creationId xmlns:p14="http://schemas.microsoft.com/office/powerpoint/2010/main" val="376103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C31055-783E-407E-BE8F-DECBA32B62FA}"/>
              </a:ext>
            </a:extLst>
          </p:cNvPr>
          <p:cNvSpPr>
            <a:spLocks noGrp="1"/>
          </p:cNvSpPr>
          <p:nvPr>
            <p:ph type="title"/>
          </p:nvPr>
        </p:nvSpPr>
        <p:spPr/>
        <p:txBody>
          <a:bodyPr/>
          <a:lstStyle/>
          <a:p>
            <a:r>
              <a:rPr lang="en-US" altLang="zh-TW" dirty="0"/>
              <a:t>Word2Vec</a:t>
            </a:r>
            <a:r>
              <a:rPr lang="zh-TW" altLang="en-US" dirty="0"/>
              <a:t>的簡介</a:t>
            </a:r>
            <a:endParaRPr lang="zh-CN" altLang="en-US" dirty="0"/>
          </a:p>
        </p:txBody>
      </p:sp>
      <p:sp>
        <p:nvSpPr>
          <p:cNvPr id="3" name="內容版面配置區 2">
            <a:extLst>
              <a:ext uri="{FF2B5EF4-FFF2-40B4-BE49-F238E27FC236}">
                <a16:creationId xmlns:a16="http://schemas.microsoft.com/office/drawing/2014/main" id="{E881FEB8-239C-4FF9-A2E2-3D4726F1C20E}"/>
              </a:ext>
            </a:extLst>
          </p:cNvPr>
          <p:cNvSpPr>
            <a:spLocks noGrp="1"/>
          </p:cNvSpPr>
          <p:nvPr>
            <p:ph idx="1"/>
          </p:nvPr>
        </p:nvSpPr>
        <p:spPr>
          <a:xfrm>
            <a:off x="677334" y="1622067"/>
            <a:ext cx="8784718" cy="4516340"/>
          </a:xfrm>
        </p:spPr>
        <p:txBody>
          <a:bodyPr>
            <a:normAutofit/>
          </a:bodyPr>
          <a:lstStyle/>
          <a:p>
            <a:r>
              <a:rPr lang="en-US" altLang="zh-TW" sz="2800" dirty="0"/>
              <a:t>Word2Vec </a:t>
            </a:r>
            <a:r>
              <a:rPr lang="zh-TW" altLang="en-US" sz="2800" dirty="0"/>
              <a:t>是 </a:t>
            </a:r>
            <a:r>
              <a:rPr lang="en-US" altLang="zh-TW" sz="2800" dirty="0"/>
              <a:t>Google </a:t>
            </a:r>
            <a:r>
              <a:rPr lang="zh-TW" altLang="en-US" sz="2800" dirty="0"/>
              <a:t>的一個</a:t>
            </a:r>
            <a:r>
              <a:rPr lang="zh-TW" altLang="en-US" sz="2800" dirty="0">
                <a:solidFill>
                  <a:srgbClr val="FF0000"/>
                </a:solidFill>
              </a:rPr>
              <a:t>開源工具</a:t>
            </a:r>
            <a:r>
              <a:rPr lang="zh-TW" altLang="en-US" sz="2800" dirty="0"/>
              <a:t>，將</a:t>
            </a:r>
            <a:r>
              <a:rPr lang="zh-TW" altLang="en-US" sz="2800" dirty="0">
                <a:solidFill>
                  <a:srgbClr val="FF0000"/>
                </a:solidFill>
              </a:rPr>
              <a:t>字詞轉換成向量形式</a:t>
            </a:r>
            <a:r>
              <a:rPr lang="zh-TW" altLang="en-US" sz="2800" dirty="0"/>
              <a:t>，可以把對文本內容的處理簡化為向量空間中的向量運算，</a:t>
            </a:r>
            <a:r>
              <a:rPr lang="zh-TW" altLang="en-US" sz="2800" dirty="0">
                <a:solidFill>
                  <a:srgbClr val="FF0000"/>
                </a:solidFill>
              </a:rPr>
              <a:t>計算出向量空間上的相似度</a:t>
            </a:r>
            <a:r>
              <a:rPr lang="zh-TW" altLang="en-US" sz="2800" dirty="0"/>
              <a:t>，來表示文本語義上的相似度。</a:t>
            </a:r>
            <a:endParaRPr lang="zh-CN" altLang="en-US" sz="2800" dirty="0"/>
          </a:p>
        </p:txBody>
      </p:sp>
    </p:spTree>
    <p:extLst>
      <p:ext uri="{BB962C8B-B14F-4D97-AF65-F5344CB8AC3E}">
        <p14:creationId xmlns:p14="http://schemas.microsoft.com/office/powerpoint/2010/main" val="649283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657C94-F599-4C3E-A7A2-7ABB6396D836}"/>
              </a:ext>
            </a:extLst>
          </p:cNvPr>
          <p:cNvSpPr>
            <a:spLocks noGrp="1"/>
          </p:cNvSpPr>
          <p:nvPr>
            <p:ph type="title"/>
          </p:nvPr>
        </p:nvSpPr>
        <p:spPr/>
        <p:txBody>
          <a:bodyPr/>
          <a:lstStyle/>
          <a:p>
            <a:r>
              <a:rPr lang="zh-TW" altLang="en-US" dirty="0"/>
              <a:t>歐幾里得距離</a:t>
            </a:r>
            <a:endParaRPr lang="zh-CN" altLang="en-US" dirty="0"/>
          </a:p>
        </p:txBody>
      </p:sp>
      <p:sp>
        <p:nvSpPr>
          <p:cNvPr id="3" name="內容版面配置區 2">
            <a:extLst>
              <a:ext uri="{FF2B5EF4-FFF2-40B4-BE49-F238E27FC236}">
                <a16:creationId xmlns:a16="http://schemas.microsoft.com/office/drawing/2014/main" id="{7EC73F9A-D1C2-458E-BB86-F668CDF53BB1}"/>
              </a:ext>
            </a:extLst>
          </p:cNvPr>
          <p:cNvSpPr>
            <a:spLocks noGrp="1"/>
          </p:cNvSpPr>
          <p:nvPr>
            <p:ph idx="1"/>
          </p:nvPr>
        </p:nvSpPr>
        <p:spPr>
          <a:xfrm>
            <a:off x="677334" y="1995777"/>
            <a:ext cx="8596668" cy="4045585"/>
          </a:xfrm>
        </p:spPr>
        <p:txBody>
          <a:bodyPr>
            <a:normAutofit/>
          </a:bodyPr>
          <a:lstStyle/>
          <a:p>
            <a:r>
              <a:rPr lang="zh-TW" altLang="en-US" sz="2800" dirty="0"/>
              <a:t>在歐幾里得空間中，點</a:t>
            </a:r>
            <a:r>
              <a:rPr lang="en-US" altLang="zh-TW" sz="2800" i="1" dirty="0"/>
              <a:t>x</a:t>
            </a:r>
            <a:r>
              <a:rPr lang="zh-TW" altLang="en-US" sz="2800" dirty="0"/>
              <a:t> </a:t>
            </a:r>
            <a:r>
              <a:rPr lang="en-US" altLang="zh-TW" sz="2800" dirty="0"/>
              <a:t>=(</a:t>
            </a:r>
            <a:r>
              <a:rPr lang="en-US" altLang="zh-TW" sz="2800" i="1" dirty="0"/>
              <a:t>x</a:t>
            </a:r>
            <a:r>
              <a:rPr lang="en-US" altLang="zh-TW" sz="2800" baseline="-25000" dirty="0"/>
              <a:t>1</a:t>
            </a:r>
            <a:r>
              <a:rPr lang="en-US" altLang="zh-TW" sz="2800" dirty="0"/>
              <a:t>,...,</a:t>
            </a:r>
            <a:r>
              <a:rPr lang="en-US" altLang="zh-TW" sz="2800" i="1" dirty="0" err="1"/>
              <a:t>x</a:t>
            </a:r>
            <a:r>
              <a:rPr lang="en-US" altLang="zh-TW" sz="2800" i="1" baseline="-25000" dirty="0" err="1"/>
              <a:t>n</a:t>
            </a:r>
            <a:r>
              <a:rPr lang="en-US" altLang="zh-TW" sz="2800" dirty="0"/>
              <a:t>)</a:t>
            </a:r>
            <a:r>
              <a:rPr lang="zh-TW" altLang="en-US" sz="2800" dirty="0"/>
              <a:t>和 </a:t>
            </a:r>
            <a:r>
              <a:rPr lang="en-US" altLang="zh-TW" sz="2800" i="1" dirty="0"/>
              <a:t>y</a:t>
            </a:r>
            <a:r>
              <a:rPr lang="zh-TW" altLang="en-US" sz="2800" dirty="0"/>
              <a:t> </a:t>
            </a:r>
            <a:r>
              <a:rPr lang="en-US" altLang="zh-TW" sz="2800" dirty="0"/>
              <a:t>=(</a:t>
            </a:r>
            <a:r>
              <a:rPr lang="en-US" altLang="zh-TW" sz="2800" i="1" dirty="0"/>
              <a:t>y</a:t>
            </a:r>
            <a:r>
              <a:rPr lang="en-US" altLang="zh-TW" sz="2800" baseline="-25000" dirty="0"/>
              <a:t>1</a:t>
            </a:r>
            <a:r>
              <a:rPr lang="en-US" altLang="zh-TW" sz="2800" dirty="0"/>
              <a:t>,...,</a:t>
            </a:r>
            <a:r>
              <a:rPr lang="en-US" altLang="zh-TW" sz="2800" i="1" dirty="0" err="1"/>
              <a:t>y</a:t>
            </a:r>
            <a:r>
              <a:rPr lang="en-US" altLang="zh-TW" sz="2800" i="1" baseline="-25000" dirty="0" err="1"/>
              <a:t>n</a:t>
            </a:r>
            <a:r>
              <a:rPr lang="en-US" altLang="zh-TW" sz="2800" dirty="0"/>
              <a:t>)</a:t>
            </a:r>
            <a:r>
              <a:rPr lang="zh-TW" altLang="en-US" sz="2800" dirty="0"/>
              <a:t>之間的歐氏距離為</a:t>
            </a:r>
            <a:endParaRPr lang="zh-CN" altLang="en-US" sz="2800" dirty="0"/>
          </a:p>
        </p:txBody>
      </p:sp>
      <p:pic>
        <p:nvPicPr>
          <p:cNvPr id="5" name="圖片 4">
            <a:extLst>
              <a:ext uri="{FF2B5EF4-FFF2-40B4-BE49-F238E27FC236}">
                <a16:creationId xmlns:a16="http://schemas.microsoft.com/office/drawing/2014/main" id="{DE44445D-A9AA-4DC9-AA93-A9DC44810FAE}"/>
              </a:ext>
            </a:extLst>
          </p:cNvPr>
          <p:cNvPicPr>
            <a:picLocks noChangeAspect="1"/>
          </p:cNvPicPr>
          <p:nvPr/>
        </p:nvPicPr>
        <p:blipFill>
          <a:blip r:embed="rId2"/>
          <a:stretch>
            <a:fillRect/>
          </a:stretch>
        </p:blipFill>
        <p:spPr>
          <a:xfrm>
            <a:off x="419148" y="3429000"/>
            <a:ext cx="9367481" cy="1027961"/>
          </a:xfrm>
          <a:prstGeom prst="rect">
            <a:avLst/>
          </a:prstGeom>
        </p:spPr>
      </p:pic>
    </p:spTree>
    <p:extLst>
      <p:ext uri="{BB962C8B-B14F-4D97-AF65-F5344CB8AC3E}">
        <p14:creationId xmlns:p14="http://schemas.microsoft.com/office/powerpoint/2010/main" val="854532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BD7504-17B8-4202-8221-B67E1EAE50E7}"/>
              </a:ext>
            </a:extLst>
          </p:cNvPr>
          <p:cNvSpPr>
            <a:spLocks noGrp="1"/>
          </p:cNvSpPr>
          <p:nvPr>
            <p:ph type="title"/>
          </p:nvPr>
        </p:nvSpPr>
        <p:spPr/>
        <p:txBody>
          <a:bodyPr/>
          <a:lstStyle/>
          <a:p>
            <a:r>
              <a:rPr lang="en-US" altLang="zh-CN" dirty="0"/>
              <a:t>Linear substructures</a:t>
            </a:r>
            <a:r>
              <a:rPr lang="zh-CN" altLang="en-US" dirty="0"/>
              <a:t/>
            </a:r>
            <a:br>
              <a:rPr lang="zh-CN" altLang="en-US" dirty="0"/>
            </a:br>
            <a:endParaRPr lang="zh-CN" altLang="en-US" dirty="0"/>
          </a:p>
        </p:txBody>
      </p:sp>
      <p:sp>
        <p:nvSpPr>
          <p:cNvPr id="3" name="內容版面配置區 2">
            <a:extLst>
              <a:ext uri="{FF2B5EF4-FFF2-40B4-BE49-F238E27FC236}">
                <a16:creationId xmlns:a16="http://schemas.microsoft.com/office/drawing/2014/main" id="{57DC553F-C1AB-4C22-9FD7-DE97E999004F}"/>
              </a:ext>
            </a:extLst>
          </p:cNvPr>
          <p:cNvSpPr>
            <a:spLocks noGrp="1"/>
          </p:cNvSpPr>
          <p:nvPr>
            <p:ph idx="1"/>
          </p:nvPr>
        </p:nvSpPr>
        <p:spPr>
          <a:xfrm>
            <a:off x="677334" y="1693627"/>
            <a:ext cx="8596668" cy="4347735"/>
          </a:xfrm>
        </p:spPr>
        <p:txBody>
          <a:bodyPr>
            <a:normAutofit/>
          </a:bodyPr>
          <a:lstStyle/>
          <a:p>
            <a:r>
              <a:rPr lang="zh-TW" altLang="en-US" sz="2800" dirty="0"/>
              <a:t>用於</a:t>
            </a:r>
            <a:r>
              <a:rPr lang="zh-TW" altLang="en-US" sz="2800" dirty="0">
                <a:solidFill>
                  <a:srgbClr val="FF0000"/>
                </a:solidFill>
              </a:rPr>
              <a:t>最近鄰居評估</a:t>
            </a:r>
            <a:r>
              <a:rPr lang="en-US" altLang="zh-TW" sz="2800" dirty="0">
                <a:solidFill>
                  <a:schemeClr val="tx1"/>
                </a:solidFill>
              </a:rPr>
              <a:t>(Nearest neighbors)</a:t>
            </a:r>
            <a:r>
              <a:rPr lang="zh-TW" altLang="en-US" sz="2800" dirty="0"/>
              <a:t>的相似性度量產生一個量化兩個詞的相關性標量。</a:t>
            </a:r>
            <a:endParaRPr lang="en-US" altLang="zh-TW" sz="2800" dirty="0"/>
          </a:p>
          <a:p>
            <a:pPr marL="0" indent="0">
              <a:buNone/>
            </a:pPr>
            <a:endParaRPr lang="en-US" altLang="zh-TW" sz="3600" dirty="0"/>
          </a:p>
          <a:p>
            <a:r>
              <a:rPr lang="zh-TW" altLang="en-US" sz="2800" dirty="0"/>
              <a:t>這種簡單性可能會帶來問題，因為兩個給定的單詞幾乎總是顯示出比單個數字所捕獲的更為複雜的關係</a:t>
            </a:r>
            <a:endParaRPr lang="zh-CN" altLang="en-US" sz="2800" dirty="0"/>
          </a:p>
        </p:txBody>
      </p:sp>
    </p:spTree>
    <p:extLst>
      <p:ext uri="{BB962C8B-B14F-4D97-AF65-F5344CB8AC3E}">
        <p14:creationId xmlns:p14="http://schemas.microsoft.com/office/powerpoint/2010/main" val="513473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0BC31-CE94-4311-ABAD-80995307DB3F}"/>
              </a:ext>
            </a:extLst>
          </p:cNvPr>
          <p:cNvSpPr>
            <a:spLocks noGrp="1"/>
          </p:cNvSpPr>
          <p:nvPr>
            <p:ph type="title"/>
          </p:nvPr>
        </p:nvSpPr>
        <p:spPr/>
        <p:txBody>
          <a:bodyPr/>
          <a:lstStyle/>
          <a:p>
            <a:r>
              <a:rPr lang="en-US" altLang="zh-CN" dirty="0"/>
              <a:t>Linear substructures</a:t>
            </a:r>
            <a:r>
              <a:rPr lang="zh-CN" altLang="en-US" dirty="0"/>
              <a:t/>
            </a:r>
            <a:br>
              <a:rPr lang="zh-CN" altLang="en-US" dirty="0"/>
            </a:br>
            <a:endParaRPr lang="zh-CN" altLang="en-US" dirty="0"/>
          </a:p>
        </p:txBody>
      </p:sp>
      <p:sp>
        <p:nvSpPr>
          <p:cNvPr id="3" name="內容版面配置區 2">
            <a:extLst>
              <a:ext uri="{FF2B5EF4-FFF2-40B4-BE49-F238E27FC236}">
                <a16:creationId xmlns:a16="http://schemas.microsoft.com/office/drawing/2014/main" id="{AD420271-CC7D-473A-A707-CDB1C5B88E38}"/>
              </a:ext>
            </a:extLst>
          </p:cNvPr>
          <p:cNvSpPr>
            <a:spLocks noGrp="1"/>
          </p:cNvSpPr>
          <p:nvPr>
            <p:ph idx="1"/>
          </p:nvPr>
        </p:nvSpPr>
        <p:spPr>
          <a:xfrm>
            <a:off x="677334" y="1804947"/>
            <a:ext cx="8596668" cy="4236416"/>
          </a:xfrm>
        </p:spPr>
        <p:txBody>
          <a:bodyPr>
            <a:normAutofit/>
          </a:bodyPr>
          <a:lstStyle/>
          <a:p>
            <a:r>
              <a:rPr lang="zh-TW" altLang="en-US" sz="2800" dirty="0"/>
              <a:t>例如，</a:t>
            </a:r>
            <a:r>
              <a:rPr lang="en-US" altLang="zh-TW" sz="2800" dirty="0"/>
              <a:t>”</a:t>
            </a:r>
            <a:r>
              <a:rPr lang="zh-TW" altLang="en-US" sz="2800" i="1" dirty="0"/>
              <a:t>男人</a:t>
            </a:r>
            <a:r>
              <a:rPr lang="en-US" altLang="zh-TW" sz="2800" i="1" dirty="0"/>
              <a:t>”</a:t>
            </a:r>
            <a:r>
              <a:rPr lang="zh-TW" altLang="en-US" sz="2800" i="1" dirty="0"/>
              <a:t> </a:t>
            </a:r>
            <a:r>
              <a:rPr lang="zh-TW" altLang="en-US" sz="2800" dirty="0"/>
              <a:t>可能被認為與 </a:t>
            </a:r>
            <a:r>
              <a:rPr lang="en-US" altLang="zh-TW" sz="2800" dirty="0"/>
              <a:t>”</a:t>
            </a:r>
            <a:r>
              <a:rPr lang="zh-TW" altLang="en-US" sz="2800" i="1" dirty="0"/>
              <a:t>女人</a:t>
            </a:r>
            <a:r>
              <a:rPr lang="en-US" altLang="zh-TW" sz="2800" i="1" dirty="0"/>
              <a:t>”</a:t>
            </a:r>
            <a:r>
              <a:rPr lang="zh-TW" altLang="en-US" sz="2800" i="1" dirty="0"/>
              <a:t> </a:t>
            </a:r>
            <a:r>
              <a:rPr lang="zh-TW" altLang="en-US" sz="2800" dirty="0"/>
              <a:t>相似，因為兩個詞都描述了人類。另一方面，這兩個詞通常被認為是相反的，因為它們在人類的區分上代表兩個相對面。</a:t>
            </a:r>
            <a:endParaRPr lang="zh-CN" altLang="en-US" sz="2800" dirty="0"/>
          </a:p>
        </p:txBody>
      </p:sp>
    </p:spTree>
    <p:extLst>
      <p:ext uri="{BB962C8B-B14F-4D97-AF65-F5344CB8AC3E}">
        <p14:creationId xmlns:p14="http://schemas.microsoft.com/office/powerpoint/2010/main" val="2617626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20BC31-CE94-4311-ABAD-80995307DB3F}"/>
              </a:ext>
            </a:extLst>
          </p:cNvPr>
          <p:cNvSpPr>
            <a:spLocks noGrp="1"/>
          </p:cNvSpPr>
          <p:nvPr>
            <p:ph type="title"/>
          </p:nvPr>
        </p:nvSpPr>
        <p:spPr/>
        <p:txBody>
          <a:bodyPr/>
          <a:lstStyle/>
          <a:p>
            <a:r>
              <a:rPr lang="en-US" altLang="zh-CN" dirty="0"/>
              <a:t>Linear substructures</a:t>
            </a:r>
            <a:r>
              <a:rPr lang="zh-CN" altLang="en-US" dirty="0"/>
              <a:t/>
            </a:r>
            <a:br>
              <a:rPr lang="zh-CN" altLang="en-US" dirty="0"/>
            </a:br>
            <a:endParaRPr lang="zh-CN" altLang="en-US" dirty="0"/>
          </a:p>
        </p:txBody>
      </p:sp>
      <p:sp>
        <p:nvSpPr>
          <p:cNvPr id="3" name="內容版面配置區 2">
            <a:extLst>
              <a:ext uri="{FF2B5EF4-FFF2-40B4-BE49-F238E27FC236}">
                <a16:creationId xmlns:a16="http://schemas.microsoft.com/office/drawing/2014/main" id="{AD420271-CC7D-473A-A707-CDB1C5B88E38}"/>
              </a:ext>
            </a:extLst>
          </p:cNvPr>
          <p:cNvSpPr>
            <a:spLocks noGrp="1"/>
          </p:cNvSpPr>
          <p:nvPr>
            <p:ph idx="1"/>
          </p:nvPr>
        </p:nvSpPr>
        <p:spPr>
          <a:xfrm>
            <a:off x="677334" y="1598213"/>
            <a:ext cx="8824475" cy="4818490"/>
          </a:xfrm>
        </p:spPr>
        <p:txBody>
          <a:bodyPr>
            <a:noAutofit/>
          </a:bodyPr>
          <a:lstStyle/>
          <a:p>
            <a:r>
              <a:rPr lang="zh-TW" altLang="en-US" sz="2800" dirty="0"/>
              <a:t>為了以定量的方式去區分</a:t>
            </a:r>
            <a:r>
              <a:rPr lang="en-US" altLang="zh-TW" sz="2800" dirty="0"/>
              <a:t>”</a:t>
            </a:r>
            <a:r>
              <a:rPr lang="zh-TW" altLang="en-US" sz="2800" i="1" dirty="0"/>
              <a:t>男人</a:t>
            </a:r>
            <a:r>
              <a:rPr lang="en-US" altLang="zh-TW" sz="2800" i="1" dirty="0"/>
              <a:t>”</a:t>
            </a:r>
            <a:r>
              <a:rPr lang="zh-TW" altLang="en-US" sz="2800" dirty="0"/>
              <a:t>和</a:t>
            </a:r>
            <a:r>
              <a:rPr lang="en-US" altLang="zh-TW" sz="2800" dirty="0"/>
              <a:t>”</a:t>
            </a:r>
            <a:r>
              <a:rPr lang="zh-TW" altLang="en-US" sz="2800" i="1" dirty="0"/>
              <a:t>女人</a:t>
            </a:r>
            <a:r>
              <a:rPr lang="en-US" altLang="zh-TW" sz="2800" i="1" dirty="0"/>
              <a:t>”</a:t>
            </a:r>
            <a:r>
              <a:rPr lang="zh-TW" altLang="en-US" sz="2800" dirty="0"/>
              <a:t>的細微差別，對於模型</a:t>
            </a:r>
            <a:r>
              <a:rPr lang="en-US" altLang="zh-TW" sz="2800" dirty="0"/>
              <a:t>(model)</a:t>
            </a:r>
            <a:r>
              <a:rPr lang="zh-TW" altLang="en-US" sz="2800" dirty="0"/>
              <a:t>來說，有必要將一個以上的數字與單詞對相關聯。</a:t>
            </a:r>
            <a:endParaRPr lang="en-US" altLang="zh-TW" sz="2800" dirty="0"/>
          </a:p>
          <a:p>
            <a:r>
              <a:rPr lang="en-US" altLang="zh-TW" sz="2800" dirty="0" err="1"/>
              <a:t>GloVe</a:t>
            </a:r>
            <a:r>
              <a:rPr lang="zh-TW" altLang="en-US" sz="2800" dirty="0"/>
              <a:t>的設計目的是使這樣的向量差盡可能多地提取兩個單詞並列所指定的含義。</a:t>
            </a:r>
            <a:endParaRPr lang="zh-CN" altLang="en-US" sz="2800" dirty="0"/>
          </a:p>
        </p:txBody>
      </p:sp>
    </p:spTree>
    <p:extLst>
      <p:ext uri="{BB962C8B-B14F-4D97-AF65-F5344CB8AC3E}">
        <p14:creationId xmlns:p14="http://schemas.microsoft.com/office/powerpoint/2010/main" val="5961362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FC3FA2-57D7-407B-81DA-1B5C63DC2611}"/>
              </a:ext>
            </a:extLst>
          </p:cNvPr>
          <p:cNvSpPr>
            <a:spLocks noGrp="1"/>
          </p:cNvSpPr>
          <p:nvPr>
            <p:ph type="title"/>
          </p:nvPr>
        </p:nvSpPr>
        <p:spPr/>
        <p:txBody>
          <a:bodyPr/>
          <a:lstStyle/>
          <a:p>
            <a:r>
              <a:rPr lang="en-US" altLang="zh-CN" dirty="0"/>
              <a:t>Linear substructures</a:t>
            </a:r>
            <a:r>
              <a:rPr lang="zh-CN" altLang="en-US" dirty="0"/>
              <a:t/>
            </a:r>
            <a:br>
              <a:rPr lang="zh-CN" altLang="en-US" dirty="0"/>
            </a:br>
            <a:endParaRPr lang="zh-CN" altLang="en-US" dirty="0"/>
          </a:p>
        </p:txBody>
      </p:sp>
      <p:pic>
        <p:nvPicPr>
          <p:cNvPr id="5" name="內容版面配置區 4">
            <a:extLst>
              <a:ext uri="{FF2B5EF4-FFF2-40B4-BE49-F238E27FC236}">
                <a16:creationId xmlns:a16="http://schemas.microsoft.com/office/drawing/2014/main" id="{83DFE8F8-1D1E-4073-BBB9-1A9A0C5800F2}"/>
              </a:ext>
            </a:extLst>
          </p:cNvPr>
          <p:cNvPicPr>
            <a:picLocks noGrp="1" noChangeAspect="1"/>
          </p:cNvPicPr>
          <p:nvPr>
            <p:ph idx="1"/>
          </p:nvPr>
        </p:nvPicPr>
        <p:blipFill rotWithShape="1">
          <a:blip r:embed="rId2"/>
          <a:srcRect r="50536"/>
          <a:stretch/>
        </p:blipFill>
        <p:spPr>
          <a:xfrm>
            <a:off x="1432371" y="1597884"/>
            <a:ext cx="7556696" cy="4206568"/>
          </a:xfrm>
        </p:spPr>
      </p:pic>
    </p:spTree>
    <p:extLst>
      <p:ext uri="{BB962C8B-B14F-4D97-AF65-F5344CB8AC3E}">
        <p14:creationId xmlns:p14="http://schemas.microsoft.com/office/powerpoint/2010/main" val="12966355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D036BF-EE89-47C4-AE47-207225F4AB08}"/>
              </a:ext>
            </a:extLst>
          </p:cNvPr>
          <p:cNvSpPr>
            <a:spLocks noGrp="1"/>
          </p:cNvSpPr>
          <p:nvPr>
            <p:ph type="title"/>
          </p:nvPr>
        </p:nvSpPr>
        <p:spPr/>
        <p:txBody>
          <a:bodyPr/>
          <a:lstStyle/>
          <a:p>
            <a:r>
              <a:rPr lang="en-US" altLang="zh-CN" dirty="0"/>
              <a:t>Linear substructures</a:t>
            </a:r>
            <a:endParaRPr lang="zh-CN" altLang="en-US" dirty="0"/>
          </a:p>
        </p:txBody>
      </p:sp>
      <p:pic>
        <p:nvPicPr>
          <p:cNvPr id="5" name="內容版面配置區 4">
            <a:extLst>
              <a:ext uri="{FF2B5EF4-FFF2-40B4-BE49-F238E27FC236}">
                <a16:creationId xmlns:a16="http://schemas.microsoft.com/office/drawing/2014/main" id="{8D25547B-8322-49C1-86EB-38F08B684F48}"/>
              </a:ext>
            </a:extLst>
          </p:cNvPr>
          <p:cNvPicPr>
            <a:picLocks noGrp="1" noChangeAspect="1"/>
          </p:cNvPicPr>
          <p:nvPr>
            <p:ph idx="1"/>
          </p:nvPr>
        </p:nvPicPr>
        <p:blipFill>
          <a:blip r:embed="rId2"/>
          <a:stretch>
            <a:fillRect/>
          </a:stretch>
        </p:blipFill>
        <p:spPr>
          <a:xfrm>
            <a:off x="1289605" y="1604225"/>
            <a:ext cx="7372125" cy="4096859"/>
          </a:xfrm>
        </p:spPr>
      </p:pic>
    </p:spTree>
    <p:extLst>
      <p:ext uri="{BB962C8B-B14F-4D97-AF65-F5344CB8AC3E}">
        <p14:creationId xmlns:p14="http://schemas.microsoft.com/office/powerpoint/2010/main" val="26585637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00E1A2-43D0-475D-BE69-DD64460E1CEE}"/>
              </a:ext>
            </a:extLst>
          </p:cNvPr>
          <p:cNvSpPr>
            <a:spLocks noGrp="1"/>
          </p:cNvSpPr>
          <p:nvPr>
            <p:ph type="title"/>
          </p:nvPr>
        </p:nvSpPr>
        <p:spPr/>
        <p:txBody>
          <a:bodyPr/>
          <a:lstStyle/>
          <a:p>
            <a:r>
              <a:rPr lang="zh-TW" altLang="en-US" dirty="0"/>
              <a:t>使用和安裝</a:t>
            </a:r>
            <a:endParaRPr lang="zh-CN" altLang="en-US" dirty="0"/>
          </a:p>
        </p:txBody>
      </p:sp>
      <p:sp>
        <p:nvSpPr>
          <p:cNvPr id="3" name="內容版面配置區 2">
            <a:extLst>
              <a:ext uri="{FF2B5EF4-FFF2-40B4-BE49-F238E27FC236}">
                <a16:creationId xmlns:a16="http://schemas.microsoft.com/office/drawing/2014/main" id="{A6A53B98-7875-4DBF-8981-F1134649219F}"/>
              </a:ext>
            </a:extLst>
          </p:cNvPr>
          <p:cNvSpPr>
            <a:spLocks noGrp="1"/>
          </p:cNvSpPr>
          <p:nvPr>
            <p:ph idx="1"/>
          </p:nvPr>
        </p:nvSpPr>
        <p:spPr>
          <a:xfrm>
            <a:off x="677334" y="1691462"/>
            <a:ext cx="9174332" cy="4556938"/>
          </a:xfrm>
        </p:spPr>
        <p:txBody>
          <a:bodyPr>
            <a:normAutofit fontScale="62500" lnSpcReduction="20000"/>
          </a:bodyPr>
          <a:lstStyle/>
          <a:p>
            <a:r>
              <a:rPr lang="zh-TW" altLang="en-US" sz="5100" dirty="0"/>
              <a:t>官方版 </a:t>
            </a:r>
            <a:r>
              <a:rPr lang="en-US" altLang="zh-TW" sz="5100" dirty="0"/>
              <a:t>: </a:t>
            </a:r>
            <a:r>
              <a:rPr lang="en-US" altLang="zh-CN" sz="5100" dirty="0">
                <a:hlinkClick r:id="rId2"/>
              </a:rPr>
              <a:t>https://github.com/stanfordnlp/GloVe</a:t>
            </a:r>
            <a:endParaRPr lang="en-US" altLang="zh-CN" sz="5100" dirty="0"/>
          </a:p>
          <a:p>
            <a:r>
              <a:rPr lang="zh-TW" altLang="en-US" sz="5100" dirty="0"/>
              <a:t>另有一種基於</a:t>
            </a:r>
            <a:r>
              <a:rPr lang="en-US" altLang="zh-TW" sz="5100" dirty="0"/>
              <a:t>python</a:t>
            </a:r>
            <a:r>
              <a:rPr lang="zh-TW" altLang="en-US" sz="5100" dirty="0"/>
              <a:t>撰寫的版本 </a:t>
            </a:r>
            <a:r>
              <a:rPr lang="en-US" altLang="zh-TW" sz="5100" dirty="0"/>
              <a:t>:</a:t>
            </a:r>
          </a:p>
          <a:p>
            <a:pPr marL="0" indent="0">
              <a:buNone/>
            </a:pPr>
            <a:r>
              <a:rPr lang="en-US" altLang="zh-CN" sz="5100" dirty="0">
                <a:hlinkClick r:id="rId3"/>
              </a:rPr>
              <a:t>   https://github.com/maciejkula/glove-python</a:t>
            </a:r>
            <a:endParaRPr lang="en-US" altLang="zh-CN" sz="5100" dirty="0"/>
          </a:p>
          <a:p>
            <a:r>
              <a:rPr lang="zh-TW" altLang="en-US" sz="5100" dirty="0"/>
              <a:t>本次使用後者</a:t>
            </a:r>
            <a:endParaRPr lang="en-US" altLang="zh-TW" sz="5100" dirty="0"/>
          </a:p>
          <a:p>
            <a:endParaRPr lang="en-US" altLang="zh-TW" sz="3600" dirty="0"/>
          </a:p>
          <a:p>
            <a:pPr marL="0" indent="0">
              <a:buNone/>
            </a:pPr>
            <a:r>
              <a:rPr lang="zh-TW" altLang="en-US" sz="3600" dirty="0"/>
              <a:t>   </a:t>
            </a:r>
            <a:endParaRPr lang="en-US" altLang="zh-CN" sz="3600" dirty="0"/>
          </a:p>
          <a:p>
            <a:pPr marL="0" indent="0">
              <a:buNone/>
            </a:pPr>
            <a:endParaRPr lang="en-US" altLang="zh-CN" sz="3600" dirty="0"/>
          </a:p>
          <a:p>
            <a:pPr marL="0" indent="0">
              <a:buNone/>
            </a:pPr>
            <a:r>
              <a:rPr lang="en-US" altLang="zh-CN" dirty="0"/>
              <a:t/>
            </a:r>
            <a:br>
              <a:rPr lang="en-US" altLang="zh-CN" dirty="0"/>
            </a:br>
            <a:endParaRPr lang="zh-CN" altLang="en-US" dirty="0"/>
          </a:p>
        </p:txBody>
      </p:sp>
    </p:spTree>
    <p:extLst>
      <p:ext uri="{BB962C8B-B14F-4D97-AF65-F5344CB8AC3E}">
        <p14:creationId xmlns:p14="http://schemas.microsoft.com/office/powerpoint/2010/main" val="40659133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F7090C-5A07-4184-9D3A-AEB77E30F83E}"/>
              </a:ext>
            </a:extLst>
          </p:cNvPr>
          <p:cNvSpPr>
            <a:spLocks noGrp="1"/>
          </p:cNvSpPr>
          <p:nvPr>
            <p:ph type="title"/>
          </p:nvPr>
        </p:nvSpPr>
        <p:spPr/>
        <p:txBody>
          <a:bodyPr/>
          <a:lstStyle/>
          <a:p>
            <a:r>
              <a:rPr lang="zh-TW" altLang="en-US" dirty="0"/>
              <a:t>使用和安裝</a:t>
            </a:r>
            <a:endParaRPr lang="zh-CN" altLang="en-US" dirty="0"/>
          </a:p>
        </p:txBody>
      </p:sp>
      <p:sp>
        <p:nvSpPr>
          <p:cNvPr id="3" name="內容版面配置區 2">
            <a:extLst>
              <a:ext uri="{FF2B5EF4-FFF2-40B4-BE49-F238E27FC236}">
                <a16:creationId xmlns:a16="http://schemas.microsoft.com/office/drawing/2014/main" id="{B9F8E243-391C-4765-A422-57CC78A0747C}"/>
              </a:ext>
            </a:extLst>
          </p:cNvPr>
          <p:cNvSpPr>
            <a:spLocks noGrp="1"/>
          </p:cNvSpPr>
          <p:nvPr>
            <p:ph idx="1"/>
          </p:nvPr>
        </p:nvSpPr>
        <p:spPr>
          <a:xfrm>
            <a:off x="677334" y="1470991"/>
            <a:ext cx="9285650" cy="5080884"/>
          </a:xfrm>
        </p:spPr>
        <p:txBody>
          <a:bodyPr>
            <a:normAutofit fontScale="77500" lnSpcReduction="20000"/>
          </a:bodyPr>
          <a:lstStyle/>
          <a:p>
            <a:pPr>
              <a:lnSpc>
                <a:spcPct val="150000"/>
              </a:lnSpc>
            </a:pPr>
            <a:r>
              <a:rPr lang="zh-TW" altLang="en-US" sz="3600" dirty="0"/>
              <a:t>使用語言 </a:t>
            </a:r>
            <a:r>
              <a:rPr lang="en-US" altLang="zh-TW" sz="3600" dirty="0"/>
              <a:t>:</a:t>
            </a:r>
            <a:r>
              <a:rPr lang="zh-TW" altLang="en-US" sz="3600" dirty="0"/>
              <a:t> </a:t>
            </a:r>
            <a:r>
              <a:rPr lang="en-US" altLang="zh-TW" sz="3600" dirty="0"/>
              <a:t>python (3.x)</a:t>
            </a:r>
          </a:p>
          <a:p>
            <a:pPr>
              <a:lnSpc>
                <a:spcPct val="150000"/>
              </a:lnSpc>
            </a:pPr>
            <a:r>
              <a:rPr lang="zh-TW" altLang="en-US" sz="3600" dirty="0"/>
              <a:t>開發環境 </a:t>
            </a:r>
            <a:r>
              <a:rPr lang="en-US" altLang="zh-TW" sz="3600" dirty="0"/>
              <a:t>:</a:t>
            </a:r>
            <a:r>
              <a:rPr lang="zh-TW" altLang="en-US" sz="3600" dirty="0"/>
              <a:t> </a:t>
            </a:r>
            <a:r>
              <a:rPr lang="en-US" altLang="zh-TW" sz="3600" dirty="0" err="1"/>
              <a:t>vscode</a:t>
            </a:r>
            <a:r>
              <a:rPr lang="en-US" altLang="zh-TW" sz="3600" dirty="0"/>
              <a:t> (visual studio code)</a:t>
            </a:r>
          </a:p>
          <a:p>
            <a:pPr>
              <a:lnSpc>
                <a:spcPct val="150000"/>
              </a:lnSpc>
            </a:pPr>
            <a:r>
              <a:rPr lang="zh-TW" altLang="en-US" sz="3600" dirty="0"/>
              <a:t>安裝 </a:t>
            </a:r>
            <a:r>
              <a:rPr lang="en-US" altLang="zh-TW" sz="3600" dirty="0"/>
              <a:t>:</a:t>
            </a:r>
            <a:r>
              <a:rPr lang="zh-TW" altLang="en-US" sz="3600" dirty="0"/>
              <a:t>  </a:t>
            </a:r>
            <a:r>
              <a:rPr lang="en-US" altLang="zh-CN" sz="3600" dirty="0"/>
              <a:t>pip install glove-python</a:t>
            </a:r>
          </a:p>
          <a:p>
            <a:pPr marL="0" indent="0">
              <a:lnSpc>
                <a:spcPct val="150000"/>
              </a:lnSpc>
              <a:buNone/>
            </a:pPr>
            <a:r>
              <a:rPr lang="zh-TW" altLang="en-US" sz="3600" dirty="0"/>
              <a:t>              </a:t>
            </a:r>
            <a:r>
              <a:rPr lang="en-US" altLang="zh-TW" sz="3600" dirty="0"/>
              <a:t>pip install </a:t>
            </a:r>
            <a:r>
              <a:rPr lang="en-US" altLang="zh-TW" sz="3600" dirty="0" err="1"/>
              <a:t>cython</a:t>
            </a:r>
            <a:endParaRPr lang="en-US" altLang="zh-TW" sz="3600" dirty="0"/>
          </a:p>
          <a:p>
            <a:pPr marL="0" indent="0">
              <a:lnSpc>
                <a:spcPct val="150000"/>
              </a:lnSpc>
              <a:buNone/>
            </a:pPr>
            <a:r>
              <a:rPr lang="en-US" altLang="zh-CN" sz="3600" dirty="0"/>
              <a:t>              pip install </a:t>
            </a:r>
            <a:r>
              <a:rPr lang="en-US" altLang="zh-CN" sz="3600" dirty="0" err="1"/>
              <a:t>keras</a:t>
            </a:r>
            <a:endParaRPr lang="en-US" altLang="zh-CN" sz="3600" dirty="0"/>
          </a:p>
          <a:p>
            <a:pPr marL="0" indent="0">
              <a:lnSpc>
                <a:spcPct val="150000"/>
              </a:lnSpc>
              <a:buNone/>
            </a:pPr>
            <a:r>
              <a:rPr lang="en-US" altLang="zh-CN" sz="3600" dirty="0"/>
              <a:t>              pip install </a:t>
            </a:r>
            <a:r>
              <a:rPr lang="en-US" altLang="zh-CN" sz="3600" dirty="0" err="1"/>
              <a:t>tensorflow</a:t>
            </a:r>
            <a:endParaRPr lang="en-US" altLang="zh-CN" sz="3600" dirty="0"/>
          </a:p>
          <a:p>
            <a:pPr marL="0" indent="0">
              <a:lnSpc>
                <a:spcPct val="150000"/>
              </a:lnSpc>
              <a:buNone/>
            </a:pPr>
            <a:r>
              <a:rPr lang="zh-TW" altLang="en-US" sz="3600" dirty="0"/>
              <a:t>              </a:t>
            </a:r>
            <a:r>
              <a:rPr lang="en-US" altLang="zh-TW" sz="3600" dirty="0"/>
              <a:t>pip install </a:t>
            </a:r>
            <a:r>
              <a:rPr lang="en-US" altLang="zh-TW" sz="3600" dirty="0" err="1"/>
              <a:t>gensim</a:t>
            </a:r>
            <a:endParaRPr lang="en-US" altLang="zh-CN" sz="3600" dirty="0"/>
          </a:p>
          <a:p>
            <a:endParaRPr lang="zh-CN" altLang="en-US" dirty="0"/>
          </a:p>
        </p:txBody>
      </p:sp>
      <p:pic>
        <p:nvPicPr>
          <p:cNvPr id="4" name="Picture 2" descr="「python」的圖片搜尋結果">
            <a:extLst>
              <a:ext uri="{FF2B5EF4-FFF2-40B4-BE49-F238E27FC236}">
                <a16:creationId xmlns:a16="http://schemas.microsoft.com/office/drawing/2014/main" id="{C4665595-FD19-4CC6-B01C-BDDEA6045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7273" y="1027952"/>
            <a:ext cx="1520496" cy="1520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37810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6A890B-22A1-49E8-9FBC-0C8FDA09E28A}"/>
              </a:ext>
            </a:extLst>
          </p:cNvPr>
          <p:cNvSpPr>
            <a:spLocks noGrp="1"/>
          </p:cNvSpPr>
          <p:nvPr>
            <p:ph type="title"/>
          </p:nvPr>
        </p:nvSpPr>
        <p:spPr/>
        <p:txBody>
          <a:bodyPr/>
          <a:lstStyle/>
          <a:p>
            <a:r>
              <a:rPr lang="zh-TW" altLang="en-US" dirty="0"/>
              <a:t>實作步驟</a:t>
            </a:r>
            <a:endParaRPr lang="zh-CN" altLang="en-US" dirty="0"/>
          </a:p>
        </p:txBody>
      </p:sp>
      <p:sp>
        <p:nvSpPr>
          <p:cNvPr id="3" name="內容版面配置區 2">
            <a:extLst>
              <a:ext uri="{FF2B5EF4-FFF2-40B4-BE49-F238E27FC236}">
                <a16:creationId xmlns:a16="http://schemas.microsoft.com/office/drawing/2014/main" id="{A40A6BB6-106E-4A1B-92BE-3B87DC37BB09}"/>
              </a:ext>
            </a:extLst>
          </p:cNvPr>
          <p:cNvSpPr>
            <a:spLocks noGrp="1"/>
          </p:cNvSpPr>
          <p:nvPr>
            <p:ph idx="1"/>
          </p:nvPr>
        </p:nvSpPr>
        <p:spPr>
          <a:xfrm>
            <a:off x="677334" y="1574359"/>
            <a:ext cx="8596668" cy="4467004"/>
          </a:xfrm>
        </p:spPr>
        <p:txBody>
          <a:bodyPr>
            <a:normAutofit/>
          </a:bodyPr>
          <a:lstStyle/>
          <a:p>
            <a:pPr marL="742950" indent="-742950">
              <a:lnSpc>
                <a:spcPct val="150000"/>
              </a:lnSpc>
              <a:buFont typeface="+mj-lt"/>
              <a:buAutoNum type="arabicPeriod"/>
            </a:pPr>
            <a:r>
              <a:rPr lang="zh-TW" altLang="en-US" sz="3200" dirty="0"/>
              <a:t>準備資料集</a:t>
            </a:r>
            <a:endParaRPr lang="en-US" altLang="zh-TW" sz="3200" dirty="0"/>
          </a:p>
          <a:p>
            <a:pPr marL="742950" indent="-742950">
              <a:lnSpc>
                <a:spcPct val="150000"/>
              </a:lnSpc>
              <a:buFont typeface="+mj-lt"/>
              <a:buAutoNum type="arabicPeriod"/>
            </a:pPr>
            <a:r>
              <a:rPr lang="zh-TW" altLang="en-US" sz="3200" dirty="0"/>
              <a:t>訓練</a:t>
            </a:r>
            <a:endParaRPr lang="en-US" altLang="zh-TW" sz="3200" dirty="0"/>
          </a:p>
          <a:p>
            <a:pPr marL="742950" indent="-742950">
              <a:lnSpc>
                <a:spcPct val="150000"/>
              </a:lnSpc>
              <a:buFont typeface="+mj-lt"/>
              <a:buAutoNum type="arabicPeriod"/>
            </a:pPr>
            <a:r>
              <a:rPr lang="zh-TW" altLang="en-US" sz="3200" dirty="0"/>
              <a:t>模型儲存與載入</a:t>
            </a:r>
            <a:endParaRPr lang="en-US" altLang="zh-TW" sz="3200" dirty="0"/>
          </a:p>
          <a:p>
            <a:pPr marL="742950" indent="-742950">
              <a:lnSpc>
                <a:spcPct val="150000"/>
              </a:lnSpc>
              <a:buFont typeface="+mj-lt"/>
              <a:buAutoNum type="arabicPeriod"/>
            </a:pPr>
            <a:r>
              <a:rPr lang="zh-TW" altLang="en-US" sz="3200" dirty="0"/>
              <a:t>求相似詞</a:t>
            </a:r>
            <a:endParaRPr lang="en-US" altLang="zh-TW" sz="3200" dirty="0"/>
          </a:p>
        </p:txBody>
      </p:sp>
    </p:spTree>
    <p:extLst>
      <p:ext uri="{BB962C8B-B14F-4D97-AF65-F5344CB8AC3E}">
        <p14:creationId xmlns:p14="http://schemas.microsoft.com/office/powerpoint/2010/main" val="33919066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57FCF7-5348-41C0-AE3F-2C1203AB4ACD}"/>
              </a:ext>
            </a:extLst>
          </p:cNvPr>
          <p:cNvSpPr>
            <a:spLocks noGrp="1"/>
          </p:cNvSpPr>
          <p:nvPr>
            <p:ph type="title"/>
          </p:nvPr>
        </p:nvSpPr>
        <p:spPr/>
        <p:txBody>
          <a:bodyPr/>
          <a:lstStyle/>
          <a:p>
            <a:r>
              <a:rPr lang="zh-TW" altLang="en-US" dirty="0"/>
              <a:t>準備資料集</a:t>
            </a:r>
            <a:r>
              <a:rPr lang="en-US" altLang="zh-TW" dirty="0"/>
              <a:t/>
            </a:r>
            <a:br>
              <a:rPr lang="en-US" altLang="zh-TW" dirty="0"/>
            </a:br>
            <a:endParaRPr lang="zh-CN" altLang="en-US" dirty="0"/>
          </a:p>
        </p:txBody>
      </p:sp>
      <p:pic>
        <p:nvPicPr>
          <p:cNvPr id="5" name="內容版面配置區 4">
            <a:extLst>
              <a:ext uri="{FF2B5EF4-FFF2-40B4-BE49-F238E27FC236}">
                <a16:creationId xmlns:a16="http://schemas.microsoft.com/office/drawing/2014/main" id="{062A1A9B-FDD8-4001-8044-92D8DACF5F4F}"/>
              </a:ext>
            </a:extLst>
          </p:cNvPr>
          <p:cNvPicPr>
            <a:picLocks noGrp="1" noChangeAspect="1"/>
          </p:cNvPicPr>
          <p:nvPr>
            <p:ph idx="1"/>
          </p:nvPr>
        </p:nvPicPr>
        <p:blipFill>
          <a:blip r:embed="rId2"/>
          <a:stretch>
            <a:fillRect/>
          </a:stretch>
        </p:blipFill>
        <p:spPr>
          <a:xfrm>
            <a:off x="1079831" y="1474049"/>
            <a:ext cx="7791673" cy="3909901"/>
          </a:xfrm>
        </p:spPr>
      </p:pic>
    </p:spTree>
    <p:extLst>
      <p:ext uri="{BB962C8B-B14F-4D97-AF65-F5344CB8AC3E}">
        <p14:creationId xmlns:p14="http://schemas.microsoft.com/office/powerpoint/2010/main" val="176199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C3F755-91F6-4B65-AA68-BB451AF3AB3F}"/>
              </a:ext>
            </a:extLst>
          </p:cNvPr>
          <p:cNvSpPr>
            <a:spLocks noGrp="1"/>
          </p:cNvSpPr>
          <p:nvPr>
            <p:ph type="title"/>
          </p:nvPr>
        </p:nvSpPr>
        <p:spPr>
          <a:xfrm>
            <a:off x="677334" y="609600"/>
            <a:ext cx="8570033" cy="1320800"/>
          </a:xfrm>
        </p:spPr>
        <p:txBody>
          <a:bodyPr/>
          <a:lstStyle/>
          <a:p>
            <a:r>
              <a:rPr lang="zh-TW" altLang="en-US" b="1" dirty="0"/>
              <a:t>簡言之：詞向量表示法讓相關或者相似的詞，在距離上更接近。</a:t>
            </a:r>
            <a:endParaRPr lang="zh-CN" altLang="en-US" dirty="0"/>
          </a:p>
        </p:txBody>
      </p:sp>
      <p:pic>
        <p:nvPicPr>
          <p:cNvPr id="7" name="內容版面配置區 6">
            <a:extLst>
              <a:ext uri="{FF2B5EF4-FFF2-40B4-BE49-F238E27FC236}">
                <a16:creationId xmlns:a16="http://schemas.microsoft.com/office/drawing/2014/main" id="{D85CC7B0-2F95-4E86-898D-926803108ADE}"/>
              </a:ext>
            </a:extLst>
          </p:cNvPr>
          <p:cNvPicPr>
            <a:picLocks noGrp="1" noChangeAspect="1"/>
          </p:cNvPicPr>
          <p:nvPr>
            <p:ph idx="1"/>
          </p:nvPr>
        </p:nvPicPr>
        <p:blipFill>
          <a:blip r:embed="rId2"/>
          <a:stretch>
            <a:fillRect/>
          </a:stretch>
        </p:blipFill>
        <p:spPr>
          <a:xfrm>
            <a:off x="2036451" y="2160588"/>
            <a:ext cx="5879136" cy="3881437"/>
          </a:xfrm>
        </p:spPr>
      </p:pic>
    </p:spTree>
    <p:extLst>
      <p:ext uri="{BB962C8B-B14F-4D97-AF65-F5344CB8AC3E}">
        <p14:creationId xmlns:p14="http://schemas.microsoft.com/office/powerpoint/2010/main" val="4191982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0A5888-A8D9-4449-994C-2B70567B4978}"/>
              </a:ext>
            </a:extLst>
          </p:cNvPr>
          <p:cNvSpPr>
            <a:spLocks noGrp="1"/>
          </p:cNvSpPr>
          <p:nvPr>
            <p:ph type="title"/>
          </p:nvPr>
        </p:nvSpPr>
        <p:spPr/>
        <p:txBody>
          <a:bodyPr/>
          <a:lstStyle/>
          <a:p>
            <a:r>
              <a:rPr lang="zh-TW" altLang="en-US" dirty="0"/>
              <a:t>資料集內容</a:t>
            </a:r>
            <a:r>
              <a:rPr lang="en-US" altLang="zh-TW" dirty="0"/>
              <a:t/>
            </a:r>
            <a:br>
              <a:rPr lang="en-US" altLang="zh-TW" dirty="0"/>
            </a:br>
            <a:endParaRPr lang="zh-CN" altLang="en-US" dirty="0"/>
          </a:p>
        </p:txBody>
      </p:sp>
      <p:sp>
        <p:nvSpPr>
          <p:cNvPr id="6" name="內容版面配置區 5">
            <a:extLst>
              <a:ext uri="{FF2B5EF4-FFF2-40B4-BE49-F238E27FC236}">
                <a16:creationId xmlns:a16="http://schemas.microsoft.com/office/drawing/2014/main" id="{95A88389-A2D0-4CFF-9D25-E741709156CF}"/>
              </a:ext>
            </a:extLst>
          </p:cNvPr>
          <p:cNvSpPr>
            <a:spLocks noGrp="1"/>
          </p:cNvSpPr>
          <p:nvPr>
            <p:ph idx="1"/>
          </p:nvPr>
        </p:nvSpPr>
        <p:spPr>
          <a:xfrm>
            <a:off x="677334" y="1749287"/>
            <a:ext cx="8596668" cy="4292075"/>
          </a:xfrm>
        </p:spPr>
        <p:txBody>
          <a:bodyPr>
            <a:normAutofit/>
          </a:bodyPr>
          <a:lstStyle/>
          <a:p>
            <a:r>
              <a:rPr lang="zh-TW" altLang="en-US" sz="2800" dirty="0"/>
              <a:t>結果顯示總單詞數和收錄的單詞的數量</a:t>
            </a:r>
            <a:endParaRPr lang="zh-CN" altLang="en-US" sz="2800" dirty="0"/>
          </a:p>
        </p:txBody>
      </p:sp>
      <p:pic>
        <p:nvPicPr>
          <p:cNvPr id="7" name="內容版面配置區 4">
            <a:extLst>
              <a:ext uri="{FF2B5EF4-FFF2-40B4-BE49-F238E27FC236}">
                <a16:creationId xmlns:a16="http://schemas.microsoft.com/office/drawing/2014/main" id="{81ECBC7F-9E74-4A8B-B1C8-DB2BF2CFEF93}"/>
              </a:ext>
            </a:extLst>
          </p:cNvPr>
          <p:cNvPicPr>
            <a:picLocks noChangeAspect="1"/>
          </p:cNvPicPr>
          <p:nvPr/>
        </p:nvPicPr>
        <p:blipFill>
          <a:blip r:embed="rId2"/>
          <a:stretch>
            <a:fillRect/>
          </a:stretch>
        </p:blipFill>
        <p:spPr>
          <a:xfrm>
            <a:off x="2113904" y="3047111"/>
            <a:ext cx="5723528" cy="1521863"/>
          </a:xfrm>
          <a:prstGeom prst="rect">
            <a:avLst/>
          </a:prstGeom>
        </p:spPr>
      </p:pic>
    </p:spTree>
    <p:extLst>
      <p:ext uri="{BB962C8B-B14F-4D97-AF65-F5344CB8AC3E}">
        <p14:creationId xmlns:p14="http://schemas.microsoft.com/office/powerpoint/2010/main" val="14657137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2F7EB7-9923-4AA4-B5FC-98F8B2D25E4E}"/>
              </a:ext>
            </a:extLst>
          </p:cNvPr>
          <p:cNvSpPr>
            <a:spLocks noGrp="1"/>
          </p:cNvSpPr>
          <p:nvPr>
            <p:ph type="title"/>
          </p:nvPr>
        </p:nvSpPr>
        <p:spPr/>
        <p:txBody>
          <a:bodyPr/>
          <a:lstStyle/>
          <a:p>
            <a:r>
              <a:rPr lang="zh-TW" altLang="en-US" dirty="0"/>
              <a:t>訓練</a:t>
            </a:r>
            <a:r>
              <a:rPr lang="en-US" altLang="zh-TW" dirty="0"/>
              <a:t>model</a:t>
            </a:r>
            <a:endParaRPr lang="zh-CN" altLang="en-US" dirty="0"/>
          </a:p>
        </p:txBody>
      </p:sp>
      <p:sp>
        <p:nvSpPr>
          <p:cNvPr id="6" name="內容版面配置區 5">
            <a:extLst>
              <a:ext uri="{FF2B5EF4-FFF2-40B4-BE49-F238E27FC236}">
                <a16:creationId xmlns:a16="http://schemas.microsoft.com/office/drawing/2014/main" id="{CE948185-A127-4D89-B854-F53CC003ADBE}"/>
              </a:ext>
            </a:extLst>
          </p:cNvPr>
          <p:cNvSpPr>
            <a:spLocks noGrp="1"/>
          </p:cNvSpPr>
          <p:nvPr>
            <p:ph idx="1"/>
          </p:nvPr>
        </p:nvSpPr>
        <p:spPr>
          <a:xfrm>
            <a:off x="677334" y="1789043"/>
            <a:ext cx="8596668" cy="4252319"/>
          </a:xfrm>
        </p:spPr>
        <p:txBody>
          <a:bodyPr>
            <a:normAutofit/>
          </a:bodyPr>
          <a:lstStyle/>
          <a:p>
            <a:r>
              <a:rPr lang="zh-TW" altLang="en-US" sz="2800" dirty="0"/>
              <a:t>設定好參數後開始訓練</a:t>
            </a:r>
            <a:endParaRPr lang="zh-CN" altLang="en-US" sz="2800" dirty="0"/>
          </a:p>
        </p:txBody>
      </p:sp>
      <p:pic>
        <p:nvPicPr>
          <p:cNvPr id="7" name="圖片 6">
            <a:extLst>
              <a:ext uri="{FF2B5EF4-FFF2-40B4-BE49-F238E27FC236}">
                <a16:creationId xmlns:a16="http://schemas.microsoft.com/office/drawing/2014/main" id="{3E0AB080-E5C8-4F74-BDE1-F56BFD45D070}"/>
              </a:ext>
            </a:extLst>
          </p:cNvPr>
          <p:cNvPicPr>
            <a:picLocks noChangeAspect="1"/>
          </p:cNvPicPr>
          <p:nvPr/>
        </p:nvPicPr>
        <p:blipFill>
          <a:blip r:embed="rId2"/>
          <a:stretch>
            <a:fillRect/>
          </a:stretch>
        </p:blipFill>
        <p:spPr>
          <a:xfrm>
            <a:off x="738581" y="2792429"/>
            <a:ext cx="8474174" cy="1591194"/>
          </a:xfrm>
          <a:prstGeom prst="rect">
            <a:avLst/>
          </a:prstGeom>
        </p:spPr>
      </p:pic>
    </p:spTree>
    <p:extLst>
      <p:ext uri="{BB962C8B-B14F-4D97-AF65-F5344CB8AC3E}">
        <p14:creationId xmlns:p14="http://schemas.microsoft.com/office/powerpoint/2010/main" val="12062411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C988AE-76CD-4255-98BA-D252BA07BA62}"/>
              </a:ext>
            </a:extLst>
          </p:cNvPr>
          <p:cNvSpPr>
            <a:spLocks noGrp="1"/>
          </p:cNvSpPr>
          <p:nvPr>
            <p:ph type="title"/>
          </p:nvPr>
        </p:nvSpPr>
        <p:spPr/>
        <p:txBody>
          <a:bodyPr/>
          <a:lstStyle/>
          <a:p>
            <a:r>
              <a:rPr lang="zh-TW" altLang="en-US" dirty="0"/>
              <a:t>訓練</a:t>
            </a:r>
            <a:r>
              <a:rPr lang="en-US" altLang="zh-TW" dirty="0"/>
              <a:t>model</a:t>
            </a:r>
            <a:endParaRPr lang="zh-CN" altLang="en-US" dirty="0"/>
          </a:p>
        </p:txBody>
      </p:sp>
      <p:pic>
        <p:nvPicPr>
          <p:cNvPr id="5" name="內容版面配置區 4">
            <a:extLst>
              <a:ext uri="{FF2B5EF4-FFF2-40B4-BE49-F238E27FC236}">
                <a16:creationId xmlns:a16="http://schemas.microsoft.com/office/drawing/2014/main" id="{5091B949-EE92-43EF-916D-13FE13D191BC}"/>
              </a:ext>
            </a:extLst>
          </p:cNvPr>
          <p:cNvPicPr>
            <a:picLocks noGrp="1" noChangeAspect="1"/>
          </p:cNvPicPr>
          <p:nvPr>
            <p:ph idx="1"/>
          </p:nvPr>
        </p:nvPicPr>
        <p:blipFill>
          <a:blip r:embed="rId2"/>
          <a:stretch>
            <a:fillRect/>
          </a:stretch>
        </p:blipFill>
        <p:spPr>
          <a:xfrm>
            <a:off x="1673293" y="1822571"/>
            <a:ext cx="6604749" cy="3663828"/>
          </a:xfrm>
        </p:spPr>
      </p:pic>
    </p:spTree>
    <p:extLst>
      <p:ext uri="{BB962C8B-B14F-4D97-AF65-F5344CB8AC3E}">
        <p14:creationId xmlns:p14="http://schemas.microsoft.com/office/powerpoint/2010/main" val="12636744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D5F9576-7D81-4499-AF20-AC3FB5EC4235}"/>
              </a:ext>
            </a:extLst>
          </p:cNvPr>
          <p:cNvSpPr>
            <a:spLocks noGrp="1"/>
          </p:cNvSpPr>
          <p:nvPr>
            <p:ph type="title"/>
          </p:nvPr>
        </p:nvSpPr>
        <p:spPr/>
        <p:txBody>
          <a:bodyPr/>
          <a:lstStyle/>
          <a:p>
            <a:r>
              <a:rPr lang="zh-TW" altLang="en-US" dirty="0"/>
              <a:t>模型儲存與載入</a:t>
            </a:r>
            <a:r>
              <a:rPr lang="en-US" altLang="zh-TW" dirty="0"/>
              <a:t/>
            </a:r>
            <a:br>
              <a:rPr lang="en-US" altLang="zh-TW" dirty="0"/>
            </a:br>
            <a:endParaRPr lang="zh-CN" altLang="en-US" dirty="0"/>
          </a:p>
        </p:txBody>
      </p:sp>
      <p:sp>
        <p:nvSpPr>
          <p:cNvPr id="6" name="內容版面配置區 5">
            <a:extLst>
              <a:ext uri="{FF2B5EF4-FFF2-40B4-BE49-F238E27FC236}">
                <a16:creationId xmlns:a16="http://schemas.microsoft.com/office/drawing/2014/main" id="{A569B994-4374-48C9-A746-7003681B3348}"/>
              </a:ext>
            </a:extLst>
          </p:cNvPr>
          <p:cNvSpPr>
            <a:spLocks noGrp="1"/>
          </p:cNvSpPr>
          <p:nvPr>
            <p:ph idx="1"/>
          </p:nvPr>
        </p:nvSpPr>
        <p:spPr>
          <a:xfrm>
            <a:off x="677334" y="1930401"/>
            <a:ext cx="8596668" cy="4110962"/>
          </a:xfrm>
        </p:spPr>
        <p:txBody>
          <a:bodyPr>
            <a:normAutofit/>
          </a:bodyPr>
          <a:lstStyle/>
          <a:p>
            <a:r>
              <a:rPr lang="zh-TW" altLang="en-US" sz="2800" dirty="0"/>
              <a:t>透過</a:t>
            </a:r>
            <a:r>
              <a:rPr lang="en-US" altLang="zh-TW" sz="2800" dirty="0"/>
              <a:t>save</a:t>
            </a:r>
            <a:r>
              <a:rPr lang="zh-TW" altLang="en-US" sz="2800" dirty="0"/>
              <a:t> 和 </a:t>
            </a:r>
            <a:r>
              <a:rPr lang="en-US" altLang="zh-TW" sz="2800" dirty="0"/>
              <a:t>load</a:t>
            </a:r>
            <a:r>
              <a:rPr lang="zh-TW" altLang="en-US" sz="2800" dirty="0"/>
              <a:t> 可以簡單的儲存</a:t>
            </a:r>
            <a:r>
              <a:rPr lang="en-US" altLang="zh-TW" sz="2800" dirty="0"/>
              <a:t>model</a:t>
            </a:r>
            <a:r>
              <a:rPr lang="zh-TW" altLang="en-US" sz="2800" dirty="0"/>
              <a:t>跟讀取</a:t>
            </a:r>
            <a:r>
              <a:rPr lang="en-US" altLang="zh-TW" sz="2800" dirty="0"/>
              <a:t>model</a:t>
            </a:r>
            <a:endParaRPr lang="zh-CN" altLang="en-US" sz="2800" dirty="0"/>
          </a:p>
        </p:txBody>
      </p:sp>
      <p:pic>
        <p:nvPicPr>
          <p:cNvPr id="7" name="內容版面配置區 4">
            <a:extLst>
              <a:ext uri="{FF2B5EF4-FFF2-40B4-BE49-F238E27FC236}">
                <a16:creationId xmlns:a16="http://schemas.microsoft.com/office/drawing/2014/main" id="{7E123F31-03D0-490E-B752-D6E63B88F9AE}"/>
              </a:ext>
            </a:extLst>
          </p:cNvPr>
          <p:cNvPicPr>
            <a:picLocks noChangeAspect="1"/>
          </p:cNvPicPr>
          <p:nvPr/>
        </p:nvPicPr>
        <p:blipFill>
          <a:blip r:embed="rId2"/>
          <a:stretch>
            <a:fillRect/>
          </a:stretch>
        </p:blipFill>
        <p:spPr>
          <a:xfrm>
            <a:off x="1925018" y="3429000"/>
            <a:ext cx="6795416" cy="964907"/>
          </a:xfrm>
          <a:prstGeom prst="rect">
            <a:avLst/>
          </a:prstGeom>
        </p:spPr>
      </p:pic>
    </p:spTree>
    <p:extLst>
      <p:ext uri="{BB962C8B-B14F-4D97-AF65-F5344CB8AC3E}">
        <p14:creationId xmlns:p14="http://schemas.microsoft.com/office/powerpoint/2010/main" val="4131652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E5263B0-F350-44A0-8D83-E453A9517451}"/>
              </a:ext>
            </a:extLst>
          </p:cNvPr>
          <p:cNvSpPr>
            <a:spLocks noGrp="1"/>
          </p:cNvSpPr>
          <p:nvPr>
            <p:ph type="title"/>
          </p:nvPr>
        </p:nvSpPr>
        <p:spPr/>
        <p:txBody>
          <a:bodyPr/>
          <a:lstStyle/>
          <a:p>
            <a:r>
              <a:rPr lang="zh-TW" altLang="en-US" dirty="0"/>
              <a:t>求相似詞</a:t>
            </a:r>
            <a:r>
              <a:rPr lang="en-US" altLang="zh-TW" dirty="0"/>
              <a:t/>
            </a:r>
            <a:br>
              <a:rPr lang="en-US" altLang="zh-TW" dirty="0"/>
            </a:br>
            <a:endParaRPr lang="zh-CN" altLang="en-US" dirty="0"/>
          </a:p>
        </p:txBody>
      </p:sp>
      <p:sp>
        <p:nvSpPr>
          <p:cNvPr id="3" name="內容版面配置區 2">
            <a:extLst>
              <a:ext uri="{FF2B5EF4-FFF2-40B4-BE49-F238E27FC236}">
                <a16:creationId xmlns:a16="http://schemas.microsoft.com/office/drawing/2014/main" id="{E46CB453-B2D8-4250-818C-19C7F3B1F190}"/>
              </a:ext>
            </a:extLst>
          </p:cNvPr>
          <p:cNvSpPr>
            <a:spLocks noGrp="1"/>
          </p:cNvSpPr>
          <p:nvPr>
            <p:ph idx="1"/>
          </p:nvPr>
        </p:nvSpPr>
        <p:spPr>
          <a:xfrm>
            <a:off x="677334" y="1614115"/>
            <a:ext cx="8596668" cy="4427247"/>
          </a:xfrm>
        </p:spPr>
        <p:txBody>
          <a:bodyPr>
            <a:normAutofit/>
          </a:bodyPr>
          <a:lstStyle/>
          <a:p>
            <a:r>
              <a:rPr lang="zh-TW" altLang="en-US" sz="2800" dirty="0"/>
              <a:t>利用</a:t>
            </a:r>
            <a:r>
              <a:rPr lang="en-US" altLang="zh-TW" sz="2800" dirty="0" err="1"/>
              <a:t>glove.most_similar</a:t>
            </a:r>
            <a:r>
              <a:rPr lang="en-US" altLang="zh-TW" sz="2800" dirty="0"/>
              <a:t>()</a:t>
            </a:r>
            <a:r>
              <a:rPr lang="zh-TW" altLang="en-US" sz="2800" dirty="0"/>
              <a:t>來獲得相似詞</a:t>
            </a:r>
            <a:endParaRPr lang="zh-CN" altLang="en-US" sz="2800" dirty="0"/>
          </a:p>
        </p:txBody>
      </p:sp>
      <p:pic>
        <p:nvPicPr>
          <p:cNvPr id="5" name="圖片 4">
            <a:extLst>
              <a:ext uri="{FF2B5EF4-FFF2-40B4-BE49-F238E27FC236}">
                <a16:creationId xmlns:a16="http://schemas.microsoft.com/office/drawing/2014/main" id="{3BE89234-423B-4102-BBB2-821AB292588A}"/>
              </a:ext>
            </a:extLst>
          </p:cNvPr>
          <p:cNvPicPr>
            <a:picLocks noChangeAspect="1"/>
          </p:cNvPicPr>
          <p:nvPr/>
        </p:nvPicPr>
        <p:blipFill>
          <a:blip r:embed="rId2"/>
          <a:stretch>
            <a:fillRect/>
          </a:stretch>
        </p:blipFill>
        <p:spPr>
          <a:xfrm>
            <a:off x="1208423" y="2648349"/>
            <a:ext cx="7391809" cy="500368"/>
          </a:xfrm>
          <a:prstGeom prst="rect">
            <a:avLst/>
          </a:prstGeom>
        </p:spPr>
      </p:pic>
      <p:pic>
        <p:nvPicPr>
          <p:cNvPr id="8" name="圖片 7">
            <a:extLst>
              <a:ext uri="{FF2B5EF4-FFF2-40B4-BE49-F238E27FC236}">
                <a16:creationId xmlns:a16="http://schemas.microsoft.com/office/drawing/2014/main" id="{41C08F25-2272-4DB0-B9D5-2F6BDDD9764B}"/>
              </a:ext>
            </a:extLst>
          </p:cNvPr>
          <p:cNvPicPr>
            <a:picLocks noChangeAspect="1"/>
          </p:cNvPicPr>
          <p:nvPr/>
        </p:nvPicPr>
        <p:blipFill>
          <a:blip r:embed="rId3"/>
          <a:stretch>
            <a:fillRect/>
          </a:stretch>
        </p:blipFill>
        <p:spPr>
          <a:xfrm>
            <a:off x="1208423" y="3295631"/>
            <a:ext cx="8657174" cy="413653"/>
          </a:xfrm>
          <a:prstGeom prst="rect">
            <a:avLst/>
          </a:prstGeom>
        </p:spPr>
      </p:pic>
      <p:pic>
        <p:nvPicPr>
          <p:cNvPr id="10" name="圖片 9">
            <a:extLst>
              <a:ext uri="{FF2B5EF4-FFF2-40B4-BE49-F238E27FC236}">
                <a16:creationId xmlns:a16="http://schemas.microsoft.com/office/drawing/2014/main" id="{9A7C77D7-F48D-49E7-BE65-3D675943CDE8}"/>
              </a:ext>
            </a:extLst>
          </p:cNvPr>
          <p:cNvPicPr>
            <a:picLocks noChangeAspect="1"/>
          </p:cNvPicPr>
          <p:nvPr/>
        </p:nvPicPr>
        <p:blipFill>
          <a:blip r:embed="rId4"/>
          <a:stretch>
            <a:fillRect/>
          </a:stretch>
        </p:blipFill>
        <p:spPr>
          <a:xfrm>
            <a:off x="1208423" y="3827738"/>
            <a:ext cx="8657174" cy="389817"/>
          </a:xfrm>
          <a:prstGeom prst="rect">
            <a:avLst/>
          </a:prstGeom>
        </p:spPr>
      </p:pic>
    </p:spTree>
    <p:extLst>
      <p:ext uri="{BB962C8B-B14F-4D97-AF65-F5344CB8AC3E}">
        <p14:creationId xmlns:p14="http://schemas.microsoft.com/office/powerpoint/2010/main" val="23899237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C5E97B0-7E3B-45B5-9906-A6B07DD94669}"/>
              </a:ext>
            </a:extLst>
          </p:cNvPr>
          <p:cNvSpPr>
            <a:spLocks noGrp="1"/>
          </p:cNvSpPr>
          <p:nvPr>
            <p:ph type="title"/>
          </p:nvPr>
        </p:nvSpPr>
        <p:spPr/>
        <p:txBody>
          <a:bodyPr/>
          <a:lstStyle/>
          <a:p>
            <a:r>
              <a:rPr lang="zh-TW" altLang="en-US" dirty="0"/>
              <a:t>相關應用</a:t>
            </a:r>
            <a:endParaRPr lang="zh-CN" altLang="en-US" dirty="0"/>
          </a:p>
        </p:txBody>
      </p:sp>
      <p:sp>
        <p:nvSpPr>
          <p:cNvPr id="3" name="內容版面配置區 2">
            <a:extLst>
              <a:ext uri="{FF2B5EF4-FFF2-40B4-BE49-F238E27FC236}">
                <a16:creationId xmlns:a16="http://schemas.microsoft.com/office/drawing/2014/main" id="{7C4CD330-C011-46FE-9125-AA8BBAE7B754}"/>
              </a:ext>
            </a:extLst>
          </p:cNvPr>
          <p:cNvSpPr>
            <a:spLocks noGrp="1"/>
          </p:cNvSpPr>
          <p:nvPr>
            <p:ph idx="1"/>
          </p:nvPr>
        </p:nvSpPr>
        <p:spPr>
          <a:xfrm>
            <a:off x="677334" y="1868557"/>
            <a:ext cx="8596668" cy="4172805"/>
          </a:xfrm>
        </p:spPr>
        <p:txBody>
          <a:bodyPr/>
          <a:lstStyle/>
          <a:p>
            <a:r>
              <a:rPr lang="en-US" altLang="zh-CN" sz="3200" dirty="0" err="1"/>
              <a:t>glove+LSTM</a:t>
            </a:r>
            <a:r>
              <a:rPr lang="zh-TW" altLang="en-US" sz="3200" dirty="0"/>
              <a:t>  </a:t>
            </a:r>
            <a:r>
              <a:rPr lang="en-US" altLang="zh-TW" sz="3200" dirty="0"/>
              <a:t>:</a:t>
            </a:r>
            <a:r>
              <a:rPr lang="zh-TW" altLang="en-US" sz="3200" dirty="0"/>
              <a:t> 命名實體識別</a:t>
            </a:r>
            <a:endParaRPr lang="en-US" altLang="zh-CN" sz="3200" dirty="0"/>
          </a:p>
          <a:p>
            <a:endParaRPr lang="zh-CN" altLang="en-US" dirty="0"/>
          </a:p>
        </p:txBody>
      </p:sp>
    </p:spTree>
    <p:extLst>
      <p:ext uri="{BB962C8B-B14F-4D97-AF65-F5344CB8AC3E}">
        <p14:creationId xmlns:p14="http://schemas.microsoft.com/office/powerpoint/2010/main" val="16137068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B61582D-91E2-4E09-9E39-546819729A2B}"/>
              </a:ext>
            </a:extLst>
          </p:cNvPr>
          <p:cNvSpPr>
            <a:spLocks noGrp="1"/>
          </p:cNvSpPr>
          <p:nvPr>
            <p:ph type="title"/>
          </p:nvPr>
        </p:nvSpPr>
        <p:spPr/>
        <p:txBody>
          <a:bodyPr/>
          <a:lstStyle/>
          <a:p>
            <a:r>
              <a:rPr lang="zh-TW" altLang="en-US" dirty="0"/>
              <a:t>命名實體識別</a:t>
            </a:r>
            <a:endParaRPr lang="zh-CN" altLang="en-US" dirty="0"/>
          </a:p>
        </p:txBody>
      </p:sp>
      <p:sp>
        <p:nvSpPr>
          <p:cNvPr id="4" name="內容版面配置區 3">
            <a:extLst>
              <a:ext uri="{FF2B5EF4-FFF2-40B4-BE49-F238E27FC236}">
                <a16:creationId xmlns:a16="http://schemas.microsoft.com/office/drawing/2014/main" id="{BC11238E-FE3D-4F9E-964D-51AA8FD9EB9A}"/>
              </a:ext>
            </a:extLst>
          </p:cNvPr>
          <p:cNvSpPr>
            <a:spLocks noGrp="1"/>
          </p:cNvSpPr>
          <p:nvPr>
            <p:ph idx="1"/>
          </p:nvPr>
        </p:nvSpPr>
        <p:spPr>
          <a:xfrm>
            <a:off x="677334" y="1669775"/>
            <a:ext cx="8596668" cy="4371588"/>
          </a:xfrm>
        </p:spPr>
        <p:txBody>
          <a:bodyPr>
            <a:normAutofit/>
          </a:bodyPr>
          <a:lstStyle/>
          <a:p>
            <a:r>
              <a:rPr lang="zh-TW" altLang="en-US" sz="2800" b="1" dirty="0"/>
              <a:t>命名實體識別</a:t>
            </a:r>
            <a:r>
              <a:rPr lang="zh-TW" altLang="en-US" sz="2800" dirty="0"/>
              <a:t>（英語：</a:t>
            </a:r>
            <a:r>
              <a:rPr lang="en-US" altLang="zh-TW" sz="2800" dirty="0"/>
              <a:t>Named Entity Recognition</a:t>
            </a:r>
            <a:r>
              <a:rPr lang="zh-TW" altLang="en-US" sz="2800" dirty="0"/>
              <a:t>，簡稱</a:t>
            </a:r>
            <a:r>
              <a:rPr lang="en-US" altLang="zh-TW" sz="2800" b="1" dirty="0"/>
              <a:t>NER</a:t>
            </a:r>
            <a:r>
              <a:rPr lang="zh-TW" altLang="en-US" sz="2800" dirty="0"/>
              <a:t>），又稱作</a:t>
            </a:r>
            <a:r>
              <a:rPr lang="zh-TW" altLang="en-US" sz="2800" b="1" dirty="0">
                <a:solidFill>
                  <a:srgbClr val="FF0000"/>
                </a:solidFill>
              </a:rPr>
              <a:t>專名識別</a:t>
            </a:r>
            <a:r>
              <a:rPr lang="zh-TW" altLang="en-US" sz="2800" dirty="0">
                <a:solidFill>
                  <a:srgbClr val="FF0000"/>
                </a:solidFill>
              </a:rPr>
              <a:t>、</a:t>
            </a:r>
            <a:r>
              <a:rPr lang="zh-TW" altLang="en-US" sz="2800" b="1" dirty="0">
                <a:solidFill>
                  <a:srgbClr val="FF0000"/>
                </a:solidFill>
              </a:rPr>
              <a:t>命名實體</a:t>
            </a:r>
            <a:r>
              <a:rPr lang="zh-TW" altLang="en-US" sz="2800" dirty="0"/>
              <a:t>，是指識別文本中具有特定意義的實體，主要包括人名、地名、機構名、專有名詞等，以及時間、數量、貨幣、比例數值等文字。</a:t>
            </a:r>
            <a:endParaRPr lang="zh-CN" altLang="en-US" sz="2800" dirty="0"/>
          </a:p>
        </p:txBody>
      </p:sp>
    </p:spTree>
    <p:extLst>
      <p:ext uri="{BB962C8B-B14F-4D97-AF65-F5344CB8AC3E}">
        <p14:creationId xmlns:p14="http://schemas.microsoft.com/office/powerpoint/2010/main" val="13980728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610D4AC-798C-4DA7-A200-32C0E3A00462}"/>
              </a:ext>
            </a:extLst>
          </p:cNvPr>
          <p:cNvSpPr>
            <a:spLocks noGrp="1"/>
          </p:cNvSpPr>
          <p:nvPr>
            <p:ph type="title"/>
          </p:nvPr>
        </p:nvSpPr>
        <p:spPr/>
        <p:txBody>
          <a:bodyPr/>
          <a:lstStyle/>
          <a:p>
            <a:r>
              <a:rPr lang="zh-TW" altLang="en-US" dirty="0"/>
              <a:t>命名實體識別</a:t>
            </a:r>
            <a:endParaRPr lang="zh-CN" altLang="en-US" dirty="0"/>
          </a:p>
        </p:txBody>
      </p:sp>
      <p:pic>
        <p:nvPicPr>
          <p:cNvPr id="1026" name="Picture 2" descr="「命名實體識別」的圖片搜尋結果">
            <a:extLst>
              <a:ext uri="{FF2B5EF4-FFF2-40B4-BE49-F238E27FC236}">
                <a16:creationId xmlns:a16="http://schemas.microsoft.com/office/drawing/2014/main" id="{3CDBB9C3-BD7A-4B45-AE10-B7F85449D4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97609" y="1766020"/>
            <a:ext cx="6981535" cy="392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3965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6868C4-A8A8-41FE-868E-54D8EB25BD29}"/>
              </a:ext>
            </a:extLst>
          </p:cNvPr>
          <p:cNvSpPr>
            <a:spLocks noGrp="1"/>
          </p:cNvSpPr>
          <p:nvPr>
            <p:ph type="title"/>
          </p:nvPr>
        </p:nvSpPr>
        <p:spPr/>
        <p:txBody>
          <a:bodyPr/>
          <a:lstStyle/>
          <a:p>
            <a:r>
              <a:rPr lang="zh-TW" altLang="en-US" dirty="0"/>
              <a:t>參考資料</a:t>
            </a:r>
            <a:endParaRPr lang="zh-CN" altLang="en-US" dirty="0"/>
          </a:p>
        </p:txBody>
      </p:sp>
      <p:sp>
        <p:nvSpPr>
          <p:cNvPr id="3" name="內容版面配置區 2">
            <a:extLst>
              <a:ext uri="{FF2B5EF4-FFF2-40B4-BE49-F238E27FC236}">
                <a16:creationId xmlns:a16="http://schemas.microsoft.com/office/drawing/2014/main" id="{CE619B54-742E-4D35-8E6D-AA1ABFAD339A}"/>
              </a:ext>
            </a:extLst>
          </p:cNvPr>
          <p:cNvSpPr>
            <a:spLocks noGrp="1"/>
          </p:cNvSpPr>
          <p:nvPr>
            <p:ph idx="1"/>
          </p:nvPr>
        </p:nvSpPr>
        <p:spPr>
          <a:xfrm>
            <a:off x="677333" y="1661823"/>
            <a:ext cx="9937657" cy="4379539"/>
          </a:xfrm>
        </p:spPr>
        <p:txBody>
          <a:bodyPr>
            <a:normAutofit/>
          </a:bodyPr>
          <a:lstStyle/>
          <a:p>
            <a:r>
              <a:rPr lang="en-US" altLang="zh-CN" sz="3200" dirty="0">
                <a:hlinkClick r:id="rId2"/>
              </a:rPr>
              <a:t>https://nlp.stanford.edu/projects/glove/</a:t>
            </a:r>
            <a:endParaRPr lang="en-US" altLang="zh-CN" sz="3200" dirty="0"/>
          </a:p>
          <a:p>
            <a:r>
              <a:rPr lang="en-US" altLang="zh-CN" sz="3200" dirty="0">
                <a:hlinkClick r:id="rId3"/>
              </a:rPr>
              <a:t>https://github.com/maciejkula/glove-python</a:t>
            </a:r>
            <a:endParaRPr lang="en-US" altLang="zh-CN" sz="3200" dirty="0"/>
          </a:p>
          <a:p>
            <a:r>
              <a:rPr lang="en-US" altLang="zh-CN" sz="3200" dirty="0">
                <a:hlinkClick r:id="rId4"/>
              </a:rPr>
              <a:t>https://www.itread01.com/content/1541965940.html</a:t>
            </a:r>
            <a:endParaRPr lang="en-US" altLang="zh-CN" sz="3200" dirty="0"/>
          </a:p>
          <a:p>
            <a:r>
              <a:rPr lang="en-US" altLang="zh-CN" sz="3200" dirty="0">
                <a:hlinkClick r:id="rId5"/>
              </a:rPr>
              <a:t>https://zhuanlan.zhihu.com/p/56382372</a:t>
            </a:r>
            <a:endParaRPr lang="zh-CN" altLang="en-US" sz="3200" dirty="0"/>
          </a:p>
        </p:txBody>
      </p:sp>
    </p:spTree>
    <p:extLst>
      <p:ext uri="{BB962C8B-B14F-4D97-AF65-F5344CB8AC3E}">
        <p14:creationId xmlns:p14="http://schemas.microsoft.com/office/powerpoint/2010/main" val="35315262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77334" y="3368040"/>
            <a:ext cx="8596668" cy="609600"/>
          </a:xfrm>
        </p:spPr>
        <p:txBody>
          <a:bodyPr>
            <a:normAutofit lnSpcReduction="10000"/>
          </a:bodyPr>
          <a:lstStyle/>
          <a:p>
            <a:pPr marL="0" indent="0" algn="ctr">
              <a:buNone/>
            </a:pPr>
            <a:r>
              <a:rPr lang="zh-TW" altLang="en-US" sz="3600" b="1" dirty="0">
                <a:latin typeface="+mn-ea"/>
              </a:rPr>
              <a:t>文字向量化</a:t>
            </a:r>
            <a:r>
              <a:rPr lang="zh-TW" altLang="en-US" sz="3600" b="1" dirty="0"/>
              <a:t>常見應用</a:t>
            </a:r>
            <a:endParaRPr lang="en-US" altLang="zh-TW" sz="3600" b="1" dirty="0"/>
          </a:p>
          <a:p>
            <a:pPr marL="0" indent="0">
              <a:buNone/>
            </a:pPr>
            <a:endParaRPr lang="en-US" altLang="zh-TW" sz="2800" b="1" dirty="0"/>
          </a:p>
          <a:p>
            <a:endParaRPr lang="en-US" altLang="zh-TW" sz="2800" b="1" dirty="0"/>
          </a:p>
          <a:p>
            <a:endParaRPr lang="zh-TW" altLang="en-US" b="1" dirty="0"/>
          </a:p>
        </p:txBody>
      </p:sp>
    </p:spTree>
    <p:extLst>
      <p:ext uri="{BB962C8B-B14F-4D97-AF65-F5344CB8AC3E}">
        <p14:creationId xmlns:p14="http://schemas.microsoft.com/office/powerpoint/2010/main" val="4046049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B7CDC6-7A47-4E39-B7FC-819F0128A202}"/>
              </a:ext>
            </a:extLst>
          </p:cNvPr>
          <p:cNvSpPr>
            <a:spLocks noGrp="1"/>
          </p:cNvSpPr>
          <p:nvPr>
            <p:ph type="title"/>
          </p:nvPr>
        </p:nvSpPr>
        <p:spPr/>
        <p:txBody>
          <a:bodyPr/>
          <a:lstStyle/>
          <a:p>
            <a:r>
              <a:rPr lang="zh-TW" altLang="en-US" dirty="0"/>
              <a:t>開源工具</a:t>
            </a:r>
            <a:r>
              <a:rPr lang="en-US" altLang="zh-TW" dirty="0"/>
              <a:t>(</a:t>
            </a:r>
            <a:r>
              <a:rPr lang="zh-TW" altLang="en-US" dirty="0"/>
              <a:t>開源軟體</a:t>
            </a:r>
            <a:r>
              <a:rPr lang="en-US" altLang="zh-TW" dirty="0"/>
              <a:t>)</a:t>
            </a:r>
            <a:endParaRPr lang="zh-CN" altLang="en-US" dirty="0"/>
          </a:p>
        </p:txBody>
      </p:sp>
      <p:sp>
        <p:nvSpPr>
          <p:cNvPr id="3" name="內容版面配置區 2">
            <a:extLst>
              <a:ext uri="{FF2B5EF4-FFF2-40B4-BE49-F238E27FC236}">
                <a16:creationId xmlns:a16="http://schemas.microsoft.com/office/drawing/2014/main" id="{F5871C50-5AF2-4D15-8648-A5D12823AF1E}"/>
              </a:ext>
            </a:extLst>
          </p:cNvPr>
          <p:cNvSpPr>
            <a:spLocks noGrp="1"/>
          </p:cNvSpPr>
          <p:nvPr>
            <p:ph idx="1"/>
          </p:nvPr>
        </p:nvSpPr>
        <p:spPr>
          <a:xfrm>
            <a:off x="677334" y="1661823"/>
            <a:ext cx="8596668" cy="4379539"/>
          </a:xfrm>
        </p:spPr>
        <p:txBody>
          <a:bodyPr>
            <a:normAutofit/>
          </a:bodyPr>
          <a:lstStyle/>
          <a:p>
            <a:r>
              <a:rPr lang="zh-TW" altLang="en-US" sz="2800" dirty="0"/>
              <a:t>開源軟體（英語：</a:t>
            </a:r>
            <a:r>
              <a:rPr lang="en-US" altLang="zh-TW" sz="2800" dirty="0"/>
              <a:t>open source software</a:t>
            </a:r>
            <a:r>
              <a:rPr lang="zh-TW" altLang="en-US" sz="2800" dirty="0"/>
              <a:t>，縮寫：</a:t>
            </a:r>
            <a:r>
              <a:rPr lang="en-US" altLang="zh-TW" sz="2800" dirty="0"/>
              <a:t>OSS</a:t>
            </a:r>
            <a:r>
              <a:rPr lang="zh-TW" altLang="en-US" sz="2800" dirty="0"/>
              <a:t>）又稱開放原始碼軟體，是一種原始碼可以任意取用的電腦軟體，這種軟體的著作權持有人在軟體協定的規定之下保留一部分權利並</a:t>
            </a:r>
            <a:r>
              <a:rPr lang="zh-TW" altLang="en-US" sz="2800" dirty="0">
                <a:solidFill>
                  <a:srgbClr val="FF0000"/>
                </a:solidFill>
              </a:rPr>
              <a:t>允許用戶學習、修改以及以任何目的向任何人分發該軟體</a:t>
            </a:r>
            <a:r>
              <a:rPr lang="zh-TW" altLang="en-US" sz="2800" dirty="0"/>
              <a:t>。開源協定通常符合開放原始碼的定義的要求。</a:t>
            </a:r>
            <a:endParaRPr lang="zh-CN" altLang="en-US" sz="2800" dirty="0"/>
          </a:p>
        </p:txBody>
      </p:sp>
    </p:spTree>
    <p:extLst>
      <p:ext uri="{BB962C8B-B14F-4D97-AF65-F5344CB8AC3E}">
        <p14:creationId xmlns:p14="http://schemas.microsoft.com/office/powerpoint/2010/main" val="27116171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latin typeface="+mn-ea"/>
                <a:ea typeface="+mn-ea"/>
              </a:rPr>
              <a:t>文字向量化常見應用</a:t>
            </a:r>
          </a:p>
        </p:txBody>
      </p:sp>
      <p:sp>
        <p:nvSpPr>
          <p:cNvPr id="3" name="內容版面配置區 2"/>
          <p:cNvSpPr>
            <a:spLocks noGrp="1"/>
          </p:cNvSpPr>
          <p:nvPr>
            <p:ph idx="1"/>
          </p:nvPr>
        </p:nvSpPr>
        <p:spPr>
          <a:xfrm>
            <a:off x="677333" y="1930400"/>
            <a:ext cx="10585613" cy="4927599"/>
          </a:xfrm>
        </p:spPr>
        <p:txBody>
          <a:bodyPr/>
          <a:lstStyle/>
          <a:p>
            <a:pPr marL="342900" lvl="1" indent="-342900"/>
            <a:r>
              <a:rPr lang="zh-TW" altLang="en-US" sz="3200" dirty="0"/>
              <a:t>分析</a:t>
            </a:r>
            <a:r>
              <a:rPr lang="zh-TW" altLang="en-US" sz="3200" dirty="0">
                <a:solidFill>
                  <a:srgbClr val="FF0000"/>
                </a:solidFill>
              </a:rPr>
              <a:t>開放式調查研究</a:t>
            </a:r>
            <a:r>
              <a:rPr lang="zh-TW" altLang="en-US" sz="3200" dirty="0"/>
              <a:t>的回應結果</a:t>
            </a:r>
            <a:endParaRPr lang="en-US" altLang="zh-TW" sz="3200" dirty="0"/>
          </a:p>
          <a:p>
            <a:pPr marL="742950" lvl="2" indent="-342900"/>
            <a:r>
              <a:rPr lang="zh-TW" altLang="en-US" sz="2800" dirty="0"/>
              <a:t>常見於</a:t>
            </a:r>
            <a:r>
              <a:rPr lang="zh-TW" altLang="en-US" sz="2800" dirty="0">
                <a:solidFill>
                  <a:srgbClr val="FF0000"/>
                </a:solidFill>
              </a:rPr>
              <a:t>行銷方面</a:t>
            </a:r>
            <a:r>
              <a:rPr lang="zh-TW" altLang="en-US" sz="2800" dirty="0"/>
              <a:t>，其觀點在於允許回應者在不受特定面向與回應格式的侷限，來表達他們自身的觀點與意見</a:t>
            </a:r>
            <a:endParaRPr lang="en-US" altLang="zh-TW" sz="2800" dirty="0"/>
          </a:p>
          <a:p>
            <a:pPr marL="342900" lvl="1" indent="-342900"/>
            <a:r>
              <a:rPr lang="zh-TW" altLang="en-US" sz="3200" dirty="0"/>
              <a:t>訊息、電子郵件等格式的</a:t>
            </a:r>
            <a:r>
              <a:rPr lang="zh-TW" altLang="en-US" sz="3200" dirty="0">
                <a:solidFill>
                  <a:srgbClr val="FF0000"/>
                </a:solidFill>
              </a:rPr>
              <a:t>自動化處理</a:t>
            </a:r>
            <a:endParaRPr lang="en-US" altLang="zh-TW" sz="3200" dirty="0">
              <a:solidFill>
                <a:srgbClr val="FF0000"/>
              </a:solidFill>
            </a:endParaRPr>
          </a:p>
          <a:p>
            <a:pPr marL="342900" lvl="1" indent="-342900"/>
            <a:r>
              <a:rPr lang="zh-TW" altLang="en-US" sz="3200" dirty="0"/>
              <a:t>分析產品保固、保險金請求，以及診斷面談等內容</a:t>
            </a:r>
            <a:endParaRPr lang="en-US" altLang="zh-TW" sz="3200" dirty="0"/>
          </a:p>
          <a:p>
            <a:pPr marL="342900" lvl="1" indent="-342900"/>
            <a:r>
              <a:rPr lang="zh-TW" altLang="en-US" sz="3200" dirty="0"/>
              <a:t>經由</a:t>
            </a:r>
            <a:r>
              <a:rPr lang="zh-TW" altLang="en-US" sz="3200" dirty="0">
                <a:solidFill>
                  <a:srgbClr val="FF0000"/>
                </a:solidFill>
              </a:rPr>
              <a:t>網路爬蟲</a:t>
            </a:r>
            <a:r>
              <a:rPr lang="zh-TW" altLang="en-US" sz="3200" dirty="0"/>
              <a:t>（</a:t>
            </a:r>
            <a:r>
              <a:rPr lang="en-US" altLang="zh-TW" sz="3200" dirty="0"/>
              <a:t>Crawler</a:t>
            </a:r>
            <a:r>
              <a:rPr lang="zh-TW" altLang="en-US" sz="3200" dirty="0"/>
              <a:t>）來擷取、調查競爭對手的網站</a:t>
            </a:r>
            <a:endParaRPr lang="zh-TW" altLang="en-US" sz="3200" dirty="0">
              <a:latin typeface="+mn-ea"/>
            </a:endParaRPr>
          </a:p>
        </p:txBody>
      </p:sp>
    </p:spTree>
    <p:extLst>
      <p:ext uri="{BB962C8B-B14F-4D97-AF65-F5344CB8AC3E}">
        <p14:creationId xmlns:p14="http://schemas.microsoft.com/office/powerpoint/2010/main" val="27824428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latin typeface="+mn-ea"/>
                <a:ea typeface="+mn-ea"/>
              </a:rPr>
              <a:t>文字向量化</a:t>
            </a:r>
            <a:r>
              <a:rPr lang="zh-TW" altLang="en-US" b="1" dirty="0">
                <a:latin typeface="+mn-ea"/>
              </a:rPr>
              <a:t>常見應用</a:t>
            </a:r>
            <a:endParaRPr lang="zh-TW" altLang="en-US" b="1" dirty="0">
              <a:latin typeface="+mn-ea"/>
              <a:ea typeface="+mn-ea"/>
            </a:endParaRPr>
          </a:p>
        </p:txBody>
      </p:sp>
      <p:sp>
        <p:nvSpPr>
          <p:cNvPr id="3" name="內容版面配置區 2"/>
          <p:cNvSpPr>
            <a:spLocks noGrp="1"/>
          </p:cNvSpPr>
          <p:nvPr>
            <p:ph idx="1"/>
          </p:nvPr>
        </p:nvSpPr>
        <p:spPr>
          <a:xfrm>
            <a:off x="677333" y="1930400"/>
            <a:ext cx="9926499" cy="4927599"/>
          </a:xfrm>
        </p:spPr>
        <p:txBody>
          <a:bodyPr/>
          <a:lstStyle/>
          <a:p>
            <a:pPr marL="342900" lvl="1" indent="-342900"/>
            <a:r>
              <a:rPr lang="zh-TW" altLang="en-US" sz="3200" dirty="0"/>
              <a:t>實做詞向量的商業應用</a:t>
            </a:r>
            <a:endParaRPr lang="en-US" altLang="zh-TW" sz="3200" dirty="0">
              <a:solidFill>
                <a:schemeClr val="tx1"/>
              </a:solidFill>
              <a:latin typeface="+mn-ea"/>
            </a:endParaRPr>
          </a:p>
          <a:p>
            <a:pPr marL="742950" lvl="2" indent="-342900"/>
            <a:r>
              <a:rPr lang="zh-TW" altLang="en-US" sz="2800" dirty="0"/>
              <a:t>使用工具：</a:t>
            </a:r>
            <a:r>
              <a:rPr lang="en-US" altLang="zh-TW" sz="2800" dirty="0" err="1"/>
              <a:t>Pytorch</a:t>
            </a:r>
            <a:r>
              <a:rPr lang="en-US" altLang="zh-TW" sz="2800" dirty="0"/>
              <a:t> + Python 3 codes</a:t>
            </a:r>
          </a:p>
          <a:p>
            <a:pPr marL="742950" lvl="2" indent="-342900"/>
            <a:r>
              <a:rPr lang="zh-TW" altLang="en-US" sz="2800" dirty="0">
                <a:latin typeface="+mn-ea"/>
              </a:rPr>
              <a:t>資料來源：臺灣某彩妝平台公開資料</a:t>
            </a:r>
            <a:endParaRPr lang="en-US" altLang="zh-TW" sz="2800" dirty="0">
              <a:latin typeface="+mn-ea"/>
            </a:endParaRPr>
          </a:p>
          <a:p>
            <a:pPr marL="742950" lvl="2" indent="-342900"/>
            <a:r>
              <a:rPr lang="zh-TW" altLang="en-US" sz="2800" dirty="0">
                <a:latin typeface="+mn-ea"/>
              </a:rPr>
              <a:t>參考資料：</a:t>
            </a:r>
            <a:endParaRPr lang="en-US" altLang="zh-TW" sz="2800" dirty="0">
              <a:latin typeface="+mn-ea"/>
            </a:endParaRPr>
          </a:p>
          <a:p>
            <a:pPr marL="1200150" lvl="3" indent="-342900"/>
            <a:r>
              <a:rPr lang="zh-TW" altLang="en-US" sz="2600" dirty="0">
                <a:solidFill>
                  <a:schemeClr val="accent2">
                    <a:lumMod val="50000"/>
                  </a:schemeClr>
                </a:solidFill>
                <a:hlinkClick r:id="rId2"/>
              </a:rPr>
              <a:t>詞向量在商業的應用</a:t>
            </a:r>
            <a:endParaRPr lang="en-US" altLang="zh-TW" sz="2600" dirty="0">
              <a:solidFill>
                <a:schemeClr val="accent2">
                  <a:lumMod val="50000"/>
                </a:schemeClr>
              </a:solidFill>
            </a:endParaRPr>
          </a:p>
          <a:p>
            <a:pPr marL="1200150" lvl="3" indent="-342900"/>
            <a:r>
              <a:rPr lang="zh-TW" altLang="en-US" sz="2600" dirty="0">
                <a:solidFill>
                  <a:schemeClr val="tx1"/>
                </a:solidFill>
                <a:hlinkClick r:id="rId3"/>
              </a:rPr>
              <a:t>程式碼範例</a:t>
            </a:r>
            <a:r>
              <a:rPr lang="zh-TW" altLang="en-US" sz="2600" dirty="0">
                <a:solidFill>
                  <a:schemeClr val="tx1"/>
                </a:solidFill>
              </a:rPr>
              <a:t> </a:t>
            </a:r>
            <a:r>
              <a:rPr lang="en-US" altLang="zh-TW" sz="2600" dirty="0">
                <a:solidFill>
                  <a:schemeClr val="bg1">
                    <a:lumMod val="65000"/>
                  </a:schemeClr>
                </a:solidFill>
              </a:rPr>
              <a:t>(</a:t>
            </a:r>
            <a:r>
              <a:rPr lang="zh-TW" altLang="en-US" sz="2600" dirty="0">
                <a:solidFill>
                  <a:schemeClr val="bg1">
                    <a:lumMod val="65000"/>
                  </a:schemeClr>
                </a:solidFill>
              </a:rPr>
              <a:t>後幾頁分解介紹</a:t>
            </a:r>
            <a:r>
              <a:rPr lang="en-US" altLang="zh-TW" sz="2600" dirty="0">
                <a:solidFill>
                  <a:schemeClr val="bg1">
                    <a:lumMod val="65000"/>
                  </a:schemeClr>
                </a:solidFill>
              </a:rPr>
              <a:t>)</a:t>
            </a:r>
            <a:endParaRPr lang="zh-TW" altLang="en-US" sz="2600" dirty="0">
              <a:solidFill>
                <a:schemeClr val="bg1">
                  <a:lumMod val="65000"/>
                </a:schemeClr>
              </a:solidFill>
            </a:endParaRPr>
          </a:p>
        </p:txBody>
      </p:sp>
    </p:spTree>
    <p:extLst>
      <p:ext uri="{BB962C8B-B14F-4D97-AF65-F5344CB8AC3E}">
        <p14:creationId xmlns:p14="http://schemas.microsoft.com/office/powerpoint/2010/main" val="12581059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latin typeface="+mn-ea"/>
                <a:ea typeface="+mn-ea"/>
              </a:rPr>
              <a:t>文字向量化</a:t>
            </a:r>
            <a:r>
              <a:rPr lang="zh-TW" altLang="en-US" b="1" dirty="0">
                <a:latin typeface="+mn-ea"/>
              </a:rPr>
              <a:t>常見應用</a:t>
            </a:r>
            <a:endParaRPr lang="zh-TW" altLang="en-US" b="1" dirty="0">
              <a:latin typeface="+mn-ea"/>
              <a:ea typeface="+mn-ea"/>
            </a:endParaRPr>
          </a:p>
        </p:txBody>
      </p:sp>
      <p:sp>
        <p:nvSpPr>
          <p:cNvPr id="3" name="內容版面配置區 2"/>
          <p:cNvSpPr>
            <a:spLocks noGrp="1"/>
          </p:cNvSpPr>
          <p:nvPr>
            <p:ph idx="1"/>
          </p:nvPr>
        </p:nvSpPr>
        <p:spPr>
          <a:xfrm>
            <a:off x="677333" y="1930400"/>
            <a:ext cx="9926499" cy="4927599"/>
          </a:xfrm>
        </p:spPr>
        <p:txBody>
          <a:bodyPr/>
          <a:lstStyle/>
          <a:p>
            <a:pPr marL="342900" lvl="1" indent="-342900"/>
            <a:r>
              <a:rPr lang="zh-TW" altLang="en-US" sz="3200" dirty="0"/>
              <a:t>實做詞向量的商業應用</a:t>
            </a:r>
            <a:endParaRPr lang="en-US" altLang="zh-TW" sz="3200" dirty="0">
              <a:solidFill>
                <a:schemeClr val="tx1"/>
              </a:solidFill>
              <a:latin typeface="+mn-ea"/>
            </a:endParaRPr>
          </a:p>
          <a:p>
            <a:pPr marL="742950" lvl="2" indent="-342900"/>
            <a:r>
              <a:rPr lang="zh-TW" altLang="en-US" sz="2800" dirty="0">
                <a:latin typeface="+mn-ea"/>
              </a:rPr>
              <a:t>案例目的：</a:t>
            </a:r>
            <a:endParaRPr lang="en-US" altLang="zh-TW" sz="2800" dirty="0">
              <a:latin typeface="+mn-ea"/>
            </a:endParaRPr>
          </a:p>
          <a:p>
            <a:pPr marL="1200150" lvl="3" indent="-342900"/>
            <a:r>
              <a:rPr lang="zh-TW" altLang="en-US" sz="2600" dirty="0">
                <a:latin typeface="+mn-ea"/>
              </a:rPr>
              <a:t>藉由公開資料，訓練出詞向量模型，再藉由此模型，比對所下關鍵字與</a:t>
            </a:r>
            <a:r>
              <a:rPr lang="zh-TW" altLang="en-US" sz="2600" dirty="0">
                <a:solidFill>
                  <a:srgbClr val="FF0000"/>
                </a:solidFill>
                <a:latin typeface="+mn-ea"/>
              </a:rPr>
              <a:t>哪些詞最相近</a:t>
            </a:r>
            <a:r>
              <a:rPr lang="zh-TW" altLang="en-US" sz="2600" dirty="0">
                <a:latin typeface="+mn-ea"/>
              </a:rPr>
              <a:t>、</a:t>
            </a:r>
            <a:r>
              <a:rPr lang="zh-TW" altLang="en-US" sz="2600" dirty="0">
                <a:solidFill>
                  <a:srgbClr val="FF0000"/>
                </a:solidFill>
                <a:latin typeface="+mn-ea"/>
              </a:rPr>
              <a:t>最容易打中消費者購買意願</a:t>
            </a:r>
            <a:r>
              <a:rPr lang="zh-TW" altLang="en-US" sz="2600" dirty="0">
                <a:latin typeface="+mn-ea"/>
              </a:rPr>
              <a:t>，藉此在行銷宣傳文中提及，以達到行銷效果</a:t>
            </a:r>
            <a:endParaRPr lang="en-US" altLang="zh-TW" sz="2600" dirty="0">
              <a:latin typeface="+mn-ea"/>
            </a:endParaRPr>
          </a:p>
          <a:p>
            <a:pPr marL="742950" lvl="2" indent="-342900"/>
            <a:r>
              <a:rPr lang="zh-TW" altLang="en-US" sz="2800" dirty="0">
                <a:latin typeface="+mn-ea"/>
              </a:rPr>
              <a:t>參考資料：</a:t>
            </a:r>
            <a:endParaRPr lang="en-US" altLang="zh-TW" sz="2800" dirty="0">
              <a:latin typeface="+mn-ea"/>
            </a:endParaRPr>
          </a:p>
          <a:p>
            <a:pPr marL="1200150" lvl="3" indent="-342900"/>
            <a:r>
              <a:rPr lang="zh-TW" altLang="en-US" sz="2600" dirty="0">
                <a:solidFill>
                  <a:schemeClr val="accent2">
                    <a:lumMod val="50000"/>
                  </a:schemeClr>
                </a:solidFill>
                <a:hlinkClick r:id="rId2"/>
              </a:rPr>
              <a:t>詞向量在商業的應用</a:t>
            </a:r>
            <a:endParaRPr lang="en-US" altLang="zh-TW" sz="2600" dirty="0">
              <a:solidFill>
                <a:schemeClr val="accent2">
                  <a:lumMod val="50000"/>
                </a:schemeClr>
              </a:solidFill>
            </a:endParaRPr>
          </a:p>
          <a:p>
            <a:pPr marL="1200150" lvl="3" indent="-342900"/>
            <a:r>
              <a:rPr lang="zh-TW" altLang="en-US" sz="2600" dirty="0">
                <a:solidFill>
                  <a:schemeClr val="tx1"/>
                </a:solidFill>
                <a:hlinkClick r:id="rId3"/>
              </a:rPr>
              <a:t>程式碼範例</a:t>
            </a:r>
            <a:r>
              <a:rPr lang="zh-TW" altLang="en-US" sz="2600" dirty="0">
                <a:solidFill>
                  <a:schemeClr val="tx1"/>
                </a:solidFill>
              </a:rPr>
              <a:t> </a:t>
            </a:r>
            <a:r>
              <a:rPr lang="en-US" altLang="zh-TW" sz="2600" dirty="0">
                <a:solidFill>
                  <a:schemeClr val="bg1">
                    <a:lumMod val="65000"/>
                  </a:schemeClr>
                </a:solidFill>
              </a:rPr>
              <a:t>(</a:t>
            </a:r>
            <a:r>
              <a:rPr lang="zh-TW" altLang="en-US" sz="2600" dirty="0">
                <a:solidFill>
                  <a:schemeClr val="bg1">
                    <a:lumMod val="65000"/>
                  </a:schemeClr>
                </a:solidFill>
              </a:rPr>
              <a:t>後幾頁分解介紹</a:t>
            </a:r>
            <a:r>
              <a:rPr lang="en-US" altLang="zh-TW" sz="2600" dirty="0">
                <a:solidFill>
                  <a:schemeClr val="bg1">
                    <a:lumMod val="65000"/>
                  </a:schemeClr>
                </a:solidFill>
              </a:rPr>
              <a:t>)</a:t>
            </a:r>
            <a:endParaRPr lang="zh-TW" altLang="en-US" sz="2600" dirty="0">
              <a:solidFill>
                <a:schemeClr val="bg1">
                  <a:lumMod val="65000"/>
                </a:schemeClr>
              </a:solidFill>
            </a:endParaRPr>
          </a:p>
        </p:txBody>
      </p:sp>
    </p:spTree>
    <p:extLst>
      <p:ext uri="{BB962C8B-B14F-4D97-AF65-F5344CB8AC3E}">
        <p14:creationId xmlns:p14="http://schemas.microsoft.com/office/powerpoint/2010/main" val="9866933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latin typeface="+mn-ea"/>
                <a:ea typeface="+mn-ea"/>
              </a:rPr>
              <a:t>文字向量化</a:t>
            </a:r>
            <a:r>
              <a:rPr lang="zh-TW" altLang="en-US" b="1" dirty="0">
                <a:latin typeface="+mn-ea"/>
              </a:rPr>
              <a:t>常見應用</a:t>
            </a:r>
            <a:endParaRPr lang="zh-TW" altLang="en-US" b="1" dirty="0">
              <a:latin typeface="+mn-ea"/>
              <a:ea typeface="+mn-ea"/>
            </a:endParaRPr>
          </a:p>
        </p:txBody>
      </p:sp>
      <p:sp>
        <p:nvSpPr>
          <p:cNvPr id="3" name="內容版面配置區 2"/>
          <p:cNvSpPr>
            <a:spLocks noGrp="1"/>
          </p:cNvSpPr>
          <p:nvPr>
            <p:ph idx="1"/>
          </p:nvPr>
        </p:nvSpPr>
        <p:spPr>
          <a:xfrm>
            <a:off x="677333" y="1930400"/>
            <a:ext cx="9926499" cy="4927599"/>
          </a:xfrm>
        </p:spPr>
        <p:txBody>
          <a:bodyPr/>
          <a:lstStyle/>
          <a:p>
            <a:pPr marL="342900" lvl="1" indent="-342900"/>
            <a:r>
              <a:rPr lang="zh-TW" altLang="en-US" sz="3200" dirty="0"/>
              <a:t>資料欄位解釋</a:t>
            </a:r>
            <a:endParaRPr lang="en-US" altLang="zh-TW" sz="3200" dirty="0">
              <a:solidFill>
                <a:schemeClr val="tx1"/>
              </a:solidFill>
              <a:latin typeface="+mn-ea"/>
            </a:endParaRPr>
          </a:p>
          <a:p>
            <a:pPr lvl="1"/>
            <a:r>
              <a:rPr lang="en-US" altLang="zh-TW" sz="2800" dirty="0"/>
              <a:t>comment</a:t>
            </a:r>
            <a:r>
              <a:rPr lang="zh-TW" altLang="en-US" sz="2800" dirty="0"/>
              <a:t>：評論者對某牌面膜之評論。</a:t>
            </a:r>
          </a:p>
          <a:p>
            <a:pPr lvl="1"/>
            <a:r>
              <a:rPr lang="en-US" altLang="zh-TW" sz="2800" dirty="0" err="1"/>
              <a:t>comment_popularity</a:t>
            </a:r>
            <a:r>
              <a:rPr lang="zh-TW" altLang="en-US" sz="2800" dirty="0"/>
              <a:t>：該評論所帶來的頁面點擊次數</a:t>
            </a:r>
          </a:p>
        </p:txBody>
      </p:sp>
      <p:pic>
        <p:nvPicPr>
          <p:cNvPr id="1026" name="Picture 2" descr="https://miro.medium.com/max/625/1*_S6s4obKCZSlcGWcG7KJ8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4816" y="3605437"/>
            <a:ext cx="6359185" cy="314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5317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latin typeface="+mn-ea"/>
                <a:ea typeface="+mn-ea"/>
              </a:rPr>
              <a:t>文字向量化</a:t>
            </a:r>
            <a:r>
              <a:rPr lang="zh-TW" altLang="en-US" b="1" dirty="0">
                <a:latin typeface="+mn-ea"/>
              </a:rPr>
              <a:t>常見應用</a:t>
            </a:r>
            <a:endParaRPr lang="zh-TW" altLang="en-US" b="1" dirty="0">
              <a:latin typeface="+mn-ea"/>
              <a:ea typeface="+mn-ea"/>
            </a:endParaRPr>
          </a:p>
        </p:txBody>
      </p:sp>
      <p:sp>
        <p:nvSpPr>
          <p:cNvPr id="3" name="內容版面配置區 2"/>
          <p:cNvSpPr>
            <a:spLocks noGrp="1"/>
          </p:cNvSpPr>
          <p:nvPr>
            <p:ph idx="1"/>
          </p:nvPr>
        </p:nvSpPr>
        <p:spPr>
          <a:xfrm>
            <a:off x="677333" y="1930400"/>
            <a:ext cx="10391720" cy="4927599"/>
          </a:xfrm>
        </p:spPr>
        <p:txBody>
          <a:bodyPr>
            <a:normAutofit/>
          </a:bodyPr>
          <a:lstStyle/>
          <a:p>
            <a:pPr marL="342900" lvl="1" indent="-342900"/>
            <a:r>
              <a:rPr lang="zh-TW" altLang="en-US" sz="3200" dirty="0"/>
              <a:t>執行</a:t>
            </a:r>
            <a:r>
              <a:rPr lang="en-US" altLang="zh-TW" sz="3200" dirty="0" err="1"/>
              <a:t>SkipGram</a:t>
            </a:r>
            <a:r>
              <a:rPr lang="en-US" altLang="zh-TW" sz="3200" dirty="0"/>
              <a:t> function</a:t>
            </a:r>
            <a:r>
              <a:rPr lang="zh-TW" altLang="en-US" sz="3200" dirty="0"/>
              <a:t>，為</a:t>
            </a:r>
            <a:r>
              <a:rPr lang="en-US" altLang="zh-TW" sz="3200" dirty="0"/>
              <a:t>Skip-Gram</a:t>
            </a:r>
            <a:r>
              <a:rPr lang="zh-TW" altLang="en-US" sz="3200" dirty="0"/>
              <a:t>訓練前做前處理</a:t>
            </a:r>
            <a:endParaRPr lang="en-US" altLang="zh-TW" sz="3200" dirty="0"/>
          </a:p>
          <a:p>
            <a:pPr marL="742950" lvl="2" indent="-342900"/>
            <a:r>
              <a:rPr lang="en-US" altLang="zh-TW" sz="2800" dirty="0">
                <a:solidFill>
                  <a:srgbClr val="FF0000"/>
                </a:solidFill>
              </a:rPr>
              <a:t>Skip-Gram</a:t>
            </a:r>
            <a:r>
              <a:rPr lang="zh-TW" altLang="en-US" sz="2800" dirty="0">
                <a:solidFill>
                  <a:srgbClr val="FF0000"/>
                </a:solidFill>
              </a:rPr>
              <a:t>模型</a:t>
            </a:r>
            <a:r>
              <a:rPr lang="zh-TW" altLang="en-US" sz="2800" dirty="0"/>
              <a:t>：给定</a:t>
            </a:r>
            <a:r>
              <a:rPr lang="en-US" altLang="zh-TW" sz="2800" dirty="0"/>
              <a:t>input word</a:t>
            </a:r>
            <a:r>
              <a:rPr lang="zh-TW" altLang="en-US" sz="2800" dirty="0"/>
              <a:t>来預測上下文</a:t>
            </a:r>
            <a:endParaRPr lang="en-US" altLang="zh-TW" sz="2800" dirty="0"/>
          </a:p>
          <a:p>
            <a:pPr marL="1200150" lvl="3" indent="-342900"/>
            <a:r>
              <a:rPr lang="zh-TW" altLang="en-US" sz="2600" dirty="0"/>
              <a:t>有個句子</a:t>
            </a:r>
            <a:r>
              <a:rPr lang="en-US" altLang="zh-TW" sz="2600" dirty="0"/>
              <a:t>“I drive my car to the store”</a:t>
            </a:r>
            <a:r>
              <a:rPr lang="zh-TW" altLang="en-US" sz="2600" dirty="0"/>
              <a:t>。我們如果把</a:t>
            </a:r>
            <a:r>
              <a:rPr lang="en-US" altLang="zh-TW" sz="2600" dirty="0"/>
              <a:t>“car”</a:t>
            </a:r>
            <a:r>
              <a:rPr lang="zh-TW" altLang="en-US" sz="2600" dirty="0"/>
              <a:t>作為訓練輸入數據，</a:t>
            </a:r>
            <a:r>
              <a:rPr lang="en-US" altLang="zh-TW" sz="2600" dirty="0"/>
              <a:t>{“I”, “drive”, “my”, “to”, “the”, “store”}</a:t>
            </a:r>
            <a:r>
              <a:rPr lang="zh-TW" altLang="en-US" sz="2600" dirty="0"/>
              <a:t>就是輸出</a:t>
            </a:r>
            <a:endParaRPr lang="en-US" altLang="zh-TW" sz="2600" dirty="0"/>
          </a:p>
          <a:p>
            <a:pPr marL="742950" lvl="2" indent="-342900"/>
            <a:endParaRPr lang="zh-TW" altLang="en-US" sz="2800" dirty="0"/>
          </a:p>
        </p:txBody>
      </p:sp>
      <p:pic>
        <p:nvPicPr>
          <p:cNvPr id="2050" name="Picture 2" descr="https://miro.medium.com/max/1300/1*-srOSyQIbgr7MFq5-V0vE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27" y="4861594"/>
            <a:ext cx="12079705" cy="1509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5554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latin typeface="+mn-ea"/>
                <a:ea typeface="+mn-ea"/>
              </a:rPr>
              <a:t>文字向量化</a:t>
            </a:r>
            <a:r>
              <a:rPr lang="zh-TW" altLang="en-US" b="1" dirty="0">
                <a:latin typeface="+mn-ea"/>
              </a:rPr>
              <a:t>常見應用</a:t>
            </a:r>
            <a:endParaRPr lang="zh-TW" altLang="en-US" b="1" dirty="0">
              <a:latin typeface="+mn-ea"/>
              <a:ea typeface="+mn-ea"/>
            </a:endParaRPr>
          </a:p>
        </p:txBody>
      </p:sp>
      <p:sp>
        <p:nvSpPr>
          <p:cNvPr id="3" name="內容版面配置區 2"/>
          <p:cNvSpPr>
            <a:spLocks noGrp="1"/>
          </p:cNvSpPr>
          <p:nvPr>
            <p:ph idx="1"/>
          </p:nvPr>
        </p:nvSpPr>
        <p:spPr>
          <a:xfrm>
            <a:off x="677333" y="1930400"/>
            <a:ext cx="10760688" cy="4927599"/>
          </a:xfrm>
        </p:spPr>
        <p:txBody>
          <a:bodyPr>
            <a:normAutofit/>
          </a:bodyPr>
          <a:lstStyle/>
          <a:p>
            <a:pPr marL="342900" lvl="1" indent="-342900"/>
            <a:r>
              <a:rPr lang="zh-TW" altLang="en-US" sz="3200" dirty="0">
                <a:latin typeface="+mn-ea"/>
              </a:rPr>
              <a:t>接著在</a:t>
            </a:r>
            <a:r>
              <a:rPr lang="en-US" altLang="zh-TW" sz="3200" dirty="0">
                <a:latin typeface="+mn-ea"/>
              </a:rPr>
              <a:t>main.py</a:t>
            </a:r>
            <a:r>
              <a:rPr lang="zh-TW" altLang="en-US" sz="3200" dirty="0">
                <a:latin typeface="+mn-ea"/>
              </a:rPr>
              <a:t>中一路執行到</a:t>
            </a:r>
            <a:r>
              <a:rPr lang="en-US" altLang="zh-TW" sz="3200" dirty="0" err="1">
                <a:latin typeface="+mn-ea"/>
              </a:rPr>
              <a:t>model.state_dict</a:t>
            </a:r>
            <a:r>
              <a:rPr lang="en-US" altLang="zh-TW" sz="3200" dirty="0">
                <a:latin typeface="+mn-ea"/>
              </a:rPr>
              <a:t>()</a:t>
            </a:r>
            <a:r>
              <a:rPr lang="zh-TW" altLang="en-US" sz="3200" dirty="0">
                <a:latin typeface="+mn-ea"/>
              </a:rPr>
              <a:t>，就可以看到我們模型中，中央字與上下文詞向量的維度與權重</a:t>
            </a:r>
          </a:p>
        </p:txBody>
      </p:sp>
      <p:pic>
        <p:nvPicPr>
          <p:cNvPr id="3074" name="Picture 2" descr="https://miro.medium.com/max/375/1*FYOHMOnVJy9tKlo8hwAgE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5392" y="3068585"/>
            <a:ext cx="7028610" cy="288173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50106" y="6004047"/>
            <a:ext cx="4973052" cy="400110"/>
          </a:xfrm>
          <a:prstGeom prst="rect">
            <a:avLst/>
          </a:prstGeom>
        </p:spPr>
        <p:txBody>
          <a:bodyPr wrap="square">
            <a:spAutoFit/>
          </a:bodyPr>
          <a:lstStyle/>
          <a:p>
            <a:r>
              <a:rPr lang="zh-TW" altLang="en-US" sz="2000" dirty="0">
                <a:latin typeface="medium-content-sans-serif-font"/>
              </a:rPr>
              <a:t>中央字與上下文權重維度為</a:t>
            </a:r>
            <a:r>
              <a:rPr lang="en-US" altLang="zh-TW" sz="2000" dirty="0">
                <a:latin typeface="medium-content-sans-serif-font"/>
              </a:rPr>
              <a:t>4943 *300</a:t>
            </a:r>
            <a:endParaRPr lang="zh-TW" altLang="en-US" sz="2000" dirty="0"/>
          </a:p>
        </p:txBody>
      </p:sp>
      <p:sp>
        <p:nvSpPr>
          <p:cNvPr id="5" name="矩形 4"/>
          <p:cNvSpPr/>
          <p:nvPr/>
        </p:nvSpPr>
        <p:spPr>
          <a:xfrm>
            <a:off x="6946231" y="4194144"/>
            <a:ext cx="1876927" cy="81099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822488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latin typeface="+mn-ea"/>
                <a:ea typeface="+mn-ea"/>
              </a:rPr>
              <a:t>文字向量化</a:t>
            </a:r>
            <a:r>
              <a:rPr lang="zh-TW" altLang="en-US" b="1" dirty="0">
                <a:latin typeface="+mn-ea"/>
              </a:rPr>
              <a:t>常見應用</a:t>
            </a:r>
            <a:endParaRPr lang="zh-TW" altLang="en-US" b="1" dirty="0">
              <a:latin typeface="+mn-ea"/>
              <a:ea typeface="+mn-ea"/>
            </a:endParaRPr>
          </a:p>
        </p:txBody>
      </p:sp>
      <p:pic>
        <p:nvPicPr>
          <p:cNvPr id="4098" name="Picture 2" descr="https://miro.medium.com/max/773/1*abE8ElPuT5OlDwEj3lSAl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270000"/>
            <a:ext cx="6990792" cy="5599422"/>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7928300" y="5618566"/>
            <a:ext cx="3640740" cy="954107"/>
          </a:xfrm>
          <a:prstGeom prst="rect">
            <a:avLst/>
          </a:prstGeom>
        </p:spPr>
        <p:txBody>
          <a:bodyPr wrap="none">
            <a:spAutoFit/>
          </a:bodyPr>
          <a:lstStyle/>
          <a:p>
            <a:r>
              <a:rPr lang="en-US" altLang="zh-TW" sz="2800" dirty="0">
                <a:latin typeface="medium-content-sans-serif-font"/>
              </a:rPr>
              <a:t>Skip-Gram</a:t>
            </a:r>
            <a:r>
              <a:rPr lang="zh-TW" altLang="en-US" sz="2800" dirty="0">
                <a:latin typeface="medium-content-sans-serif-font"/>
              </a:rPr>
              <a:t>類神經模型</a:t>
            </a:r>
            <a:endParaRPr lang="en-US" altLang="zh-TW" sz="2800" dirty="0">
              <a:latin typeface="medium-content-sans-serif-font"/>
            </a:endParaRPr>
          </a:p>
          <a:p>
            <a:pPr algn="ctr"/>
            <a:r>
              <a:rPr lang="zh-TW" altLang="en-US" sz="2800" dirty="0">
                <a:latin typeface="medium-content-sans-serif-font"/>
              </a:rPr>
              <a:t>權重一覽</a:t>
            </a:r>
            <a:endParaRPr lang="zh-TW" altLang="en-US" sz="2800" dirty="0"/>
          </a:p>
        </p:txBody>
      </p:sp>
    </p:spTree>
    <p:extLst>
      <p:ext uri="{BB962C8B-B14F-4D97-AF65-F5344CB8AC3E}">
        <p14:creationId xmlns:p14="http://schemas.microsoft.com/office/powerpoint/2010/main" val="14150053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7334" y="644358"/>
            <a:ext cx="8596668" cy="1320800"/>
          </a:xfrm>
        </p:spPr>
        <p:txBody>
          <a:bodyPr/>
          <a:lstStyle/>
          <a:p>
            <a:pPr algn="ctr"/>
            <a:r>
              <a:rPr lang="zh-TW" altLang="en-US" b="1" dirty="0">
                <a:latin typeface="+mn-ea"/>
                <a:ea typeface="+mn-ea"/>
              </a:rPr>
              <a:t>文字向量化</a:t>
            </a:r>
            <a:r>
              <a:rPr lang="zh-TW" altLang="en-US" b="1" dirty="0">
                <a:latin typeface="+mn-ea"/>
              </a:rPr>
              <a:t>常見應用</a:t>
            </a:r>
            <a:endParaRPr lang="zh-TW" altLang="en-US" b="1" dirty="0">
              <a:latin typeface="+mn-ea"/>
              <a:ea typeface="+mn-ea"/>
            </a:endParaRPr>
          </a:p>
        </p:txBody>
      </p:sp>
      <p:sp>
        <p:nvSpPr>
          <p:cNvPr id="3" name="內容版面配置區 2"/>
          <p:cNvSpPr>
            <a:spLocks noGrp="1"/>
          </p:cNvSpPr>
          <p:nvPr>
            <p:ph idx="1"/>
          </p:nvPr>
        </p:nvSpPr>
        <p:spPr>
          <a:xfrm>
            <a:off x="677334" y="1860884"/>
            <a:ext cx="10760688" cy="4146884"/>
          </a:xfrm>
        </p:spPr>
        <p:txBody>
          <a:bodyPr>
            <a:normAutofit/>
          </a:bodyPr>
          <a:lstStyle/>
          <a:p>
            <a:pPr marL="342900" lvl="1" indent="-342900"/>
            <a:r>
              <a:rPr lang="zh-TW" altLang="en-US" sz="2800" dirty="0"/>
              <a:t>經過</a:t>
            </a:r>
            <a:r>
              <a:rPr lang="en-US" altLang="zh-TW" sz="2800" dirty="0"/>
              <a:t>training</a:t>
            </a:r>
            <a:r>
              <a:rPr lang="zh-TW" altLang="en-US" sz="2800" dirty="0"/>
              <a:t>後，強烈建議使用</a:t>
            </a:r>
            <a:r>
              <a:rPr lang="en-US" altLang="zh-TW" sz="2800" dirty="0"/>
              <a:t>GPU</a:t>
            </a:r>
            <a:r>
              <a:rPr lang="zh-TW" altLang="en-US" sz="2800" dirty="0"/>
              <a:t>，最後我們將的損失函數數值落在</a:t>
            </a:r>
            <a:r>
              <a:rPr lang="en-US" altLang="zh-TW" sz="2800" dirty="0"/>
              <a:t>0.28</a:t>
            </a:r>
            <a:r>
              <a:rPr lang="zh-TW" altLang="en-US" sz="2800" dirty="0"/>
              <a:t>一個不錯的數值，然後詞向量模型就完成了</a:t>
            </a:r>
            <a:endParaRPr lang="zh-TW" altLang="en-US" sz="2800" dirty="0">
              <a:latin typeface="+mn-ea"/>
            </a:endParaRPr>
          </a:p>
        </p:txBody>
      </p:sp>
      <p:grpSp>
        <p:nvGrpSpPr>
          <p:cNvPr id="4" name="群組 3"/>
          <p:cNvGrpSpPr/>
          <p:nvPr/>
        </p:nvGrpSpPr>
        <p:grpSpPr>
          <a:xfrm>
            <a:off x="2037438" y="3646611"/>
            <a:ext cx="6224246" cy="2032294"/>
            <a:chOff x="1909101" y="2892632"/>
            <a:chExt cx="4010465" cy="1051633"/>
          </a:xfrm>
        </p:grpSpPr>
        <p:pic>
          <p:nvPicPr>
            <p:cNvPr id="5124" name="Picture 4" descr="https://miro.medium.com/max/281/1*xay93pIxvP9Eni-PlYz-x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9101" y="2892632"/>
              <a:ext cx="4010465" cy="1051633"/>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4882481" y="3217921"/>
              <a:ext cx="866664" cy="391553"/>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5916244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2754" y="657726"/>
            <a:ext cx="8596668" cy="1320800"/>
          </a:xfrm>
        </p:spPr>
        <p:txBody>
          <a:bodyPr/>
          <a:lstStyle/>
          <a:p>
            <a:pPr algn="ctr"/>
            <a:r>
              <a:rPr lang="zh-TW" altLang="en-US" b="1" dirty="0">
                <a:latin typeface="+mn-ea"/>
                <a:ea typeface="+mn-ea"/>
              </a:rPr>
              <a:t>文字向量化</a:t>
            </a:r>
            <a:r>
              <a:rPr lang="zh-TW" altLang="en-US" b="1" dirty="0">
                <a:latin typeface="+mn-ea"/>
              </a:rPr>
              <a:t>常見應用</a:t>
            </a:r>
            <a:endParaRPr lang="zh-TW" altLang="en-US" b="1" dirty="0">
              <a:latin typeface="+mn-ea"/>
              <a:ea typeface="+mn-ea"/>
            </a:endParaRPr>
          </a:p>
        </p:txBody>
      </p:sp>
      <p:sp>
        <p:nvSpPr>
          <p:cNvPr id="3" name="內容版面配置區 2"/>
          <p:cNvSpPr>
            <a:spLocks noGrp="1"/>
          </p:cNvSpPr>
          <p:nvPr>
            <p:ph idx="1"/>
          </p:nvPr>
        </p:nvSpPr>
        <p:spPr>
          <a:xfrm>
            <a:off x="565039" y="1673728"/>
            <a:ext cx="9012098" cy="2176378"/>
          </a:xfrm>
        </p:spPr>
        <p:txBody>
          <a:bodyPr>
            <a:normAutofit/>
          </a:bodyPr>
          <a:lstStyle/>
          <a:p>
            <a:pPr marL="342900" lvl="1" indent="-342900"/>
            <a:r>
              <a:rPr lang="zh-TW" altLang="en-US" sz="3200" dirty="0"/>
              <a:t>透過其他監督式機器學習模型找出會影響頁面點擊次數的關鍵字 </a:t>
            </a:r>
            <a:r>
              <a:rPr lang="en-US" altLang="zh-TW" sz="3200" dirty="0"/>
              <a:t>— </a:t>
            </a:r>
            <a:r>
              <a:rPr lang="zh-TW" altLang="en-US" sz="3200" dirty="0"/>
              <a:t>「滋潤」與「出油」，便可使用</a:t>
            </a:r>
            <a:r>
              <a:rPr lang="en-US" altLang="zh-TW" sz="3200" dirty="0" err="1">
                <a:solidFill>
                  <a:srgbClr val="FF0000"/>
                </a:solidFill>
              </a:rPr>
              <a:t>word_similarity</a:t>
            </a:r>
            <a:r>
              <a:rPr lang="en-US" altLang="zh-TW" sz="3200" dirty="0">
                <a:solidFill>
                  <a:srgbClr val="FF0000"/>
                </a:solidFill>
              </a:rPr>
              <a:t> function</a:t>
            </a:r>
            <a:r>
              <a:rPr lang="zh-TW" altLang="en-US" sz="3200" dirty="0"/>
              <a:t>，找出與其邏輯性相似的字詞</a:t>
            </a:r>
            <a:endParaRPr lang="zh-TW" altLang="en-US" sz="3200" dirty="0">
              <a:latin typeface="+mn-ea"/>
            </a:endParaRPr>
          </a:p>
        </p:txBody>
      </p:sp>
    </p:spTree>
    <p:extLst>
      <p:ext uri="{BB962C8B-B14F-4D97-AF65-F5344CB8AC3E}">
        <p14:creationId xmlns:p14="http://schemas.microsoft.com/office/powerpoint/2010/main" val="36548106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2754" y="657726"/>
            <a:ext cx="8596668" cy="1320800"/>
          </a:xfrm>
        </p:spPr>
        <p:txBody>
          <a:bodyPr/>
          <a:lstStyle/>
          <a:p>
            <a:pPr algn="ctr"/>
            <a:r>
              <a:rPr lang="zh-TW" altLang="en-US" b="1" dirty="0">
                <a:latin typeface="+mn-ea"/>
                <a:ea typeface="+mn-ea"/>
              </a:rPr>
              <a:t>文字向量化</a:t>
            </a:r>
            <a:r>
              <a:rPr lang="zh-TW" altLang="en-US" b="1" dirty="0">
                <a:latin typeface="+mn-ea"/>
              </a:rPr>
              <a:t>常見應用</a:t>
            </a:r>
            <a:endParaRPr lang="zh-TW" altLang="en-US" b="1" dirty="0">
              <a:latin typeface="+mn-ea"/>
              <a:ea typeface="+mn-ea"/>
            </a:endParaRPr>
          </a:p>
        </p:txBody>
      </p:sp>
      <p:sp>
        <p:nvSpPr>
          <p:cNvPr id="3" name="內容版面配置區 2"/>
          <p:cNvSpPr>
            <a:spLocks noGrp="1"/>
          </p:cNvSpPr>
          <p:nvPr>
            <p:ph idx="1"/>
          </p:nvPr>
        </p:nvSpPr>
        <p:spPr>
          <a:xfrm>
            <a:off x="565039" y="1673728"/>
            <a:ext cx="9012098" cy="2176378"/>
          </a:xfrm>
        </p:spPr>
        <p:txBody>
          <a:bodyPr>
            <a:normAutofit/>
          </a:bodyPr>
          <a:lstStyle/>
          <a:p>
            <a:pPr marL="342900" lvl="1" indent="-342900"/>
            <a:endParaRPr lang="zh-TW" altLang="en-US" sz="3200" dirty="0">
              <a:latin typeface="+mn-ea"/>
            </a:endParaRPr>
          </a:p>
        </p:txBody>
      </p:sp>
      <p:pic>
        <p:nvPicPr>
          <p:cNvPr id="6146" name="Picture 2" descr="https://miro.medium.com/max/685/1*NzmGgzUkyZyzbgIcvPsKa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039" y="1796465"/>
            <a:ext cx="6417174" cy="481288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7329788" y="5811071"/>
            <a:ext cx="3877985" cy="461665"/>
          </a:xfrm>
          <a:prstGeom prst="rect">
            <a:avLst/>
          </a:prstGeom>
        </p:spPr>
        <p:txBody>
          <a:bodyPr wrap="none">
            <a:spAutoFit/>
          </a:bodyPr>
          <a:lstStyle/>
          <a:p>
            <a:r>
              <a:rPr lang="zh-TW" altLang="en-US" sz="2400" dirty="0">
                <a:latin typeface="medium-content-sans-serif-font"/>
              </a:rPr>
              <a:t>每一個字詞都有他的詞向量</a:t>
            </a:r>
            <a:endParaRPr lang="zh-TW" altLang="en-US" sz="2400" dirty="0"/>
          </a:p>
        </p:txBody>
      </p:sp>
    </p:spTree>
    <p:extLst>
      <p:ext uri="{BB962C8B-B14F-4D97-AF65-F5344CB8AC3E}">
        <p14:creationId xmlns:p14="http://schemas.microsoft.com/office/powerpoint/2010/main" val="1943507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C0F8147-4252-4687-8711-055A42BF98FB}"/>
              </a:ext>
            </a:extLst>
          </p:cNvPr>
          <p:cNvSpPr>
            <a:spLocks noGrp="1"/>
          </p:cNvSpPr>
          <p:nvPr>
            <p:ph type="title"/>
          </p:nvPr>
        </p:nvSpPr>
        <p:spPr>
          <a:xfrm>
            <a:off x="677333" y="267694"/>
            <a:ext cx="8596668" cy="1320800"/>
          </a:xfrm>
        </p:spPr>
        <p:txBody>
          <a:bodyPr/>
          <a:lstStyle/>
          <a:p>
            <a:r>
              <a:rPr lang="en-US" altLang="zh-TW" dirty="0"/>
              <a:t>Word2Vec</a:t>
            </a:r>
            <a:r>
              <a:rPr lang="zh-TW" altLang="en-US" dirty="0"/>
              <a:t>的運作流程</a:t>
            </a:r>
            <a:endParaRPr lang="zh-CN" altLang="en-US" dirty="0"/>
          </a:p>
        </p:txBody>
      </p:sp>
      <p:sp>
        <p:nvSpPr>
          <p:cNvPr id="3" name="內容版面配置區 2">
            <a:extLst>
              <a:ext uri="{FF2B5EF4-FFF2-40B4-BE49-F238E27FC236}">
                <a16:creationId xmlns:a16="http://schemas.microsoft.com/office/drawing/2014/main" id="{5CB5046E-CB52-4C56-BEE3-B54F888A100F}"/>
              </a:ext>
            </a:extLst>
          </p:cNvPr>
          <p:cNvSpPr>
            <a:spLocks noGrp="1"/>
          </p:cNvSpPr>
          <p:nvPr>
            <p:ph idx="1"/>
          </p:nvPr>
        </p:nvSpPr>
        <p:spPr>
          <a:xfrm>
            <a:off x="677333" y="1423282"/>
            <a:ext cx="8848331" cy="5072933"/>
          </a:xfrm>
        </p:spPr>
        <p:txBody>
          <a:bodyPr>
            <a:noAutofit/>
          </a:bodyPr>
          <a:lstStyle/>
          <a:p>
            <a:r>
              <a:rPr lang="zh-TW" altLang="en-US" sz="2800" dirty="0"/>
              <a:t>斷詞 </a:t>
            </a:r>
            <a:r>
              <a:rPr lang="en-US" altLang="zh-TW" sz="2800" dirty="0"/>
              <a:t>/ </a:t>
            </a:r>
            <a:r>
              <a:rPr lang="zh-TW" altLang="en-US" sz="2800" dirty="0"/>
              <a:t>時態還原：中文有</a:t>
            </a:r>
            <a:r>
              <a:rPr lang="zh-TW" altLang="en-US" sz="2800" dirty="0">
                <a:solidFill>
                  <a:srgbClr val="FF0000"/>
                </a:solidFill>
              </a:rPr>
              <a:t>斷詞</a:t>
            </a:r>
            <a:r>
              <a:rPr lang="zh-TW" altLang="en-US" sz="2800" dirty="0"/>
              <a:t>的問題，哪些字會組成一個詞；而英文則要處理</a:t>
            </a:r>
            <a:r>
              <a:rPr lang="zh-TW" altLang="en-US" sz="2800" dirty="0">
                <a:solidFill>
                  <a:srgbClr val="FF0000"/>
                </a:solidFill>
              </a:rPr>
              <a:t>時態</a:t>
            </a:r>
            <a:r>
              <a:rPr lang="en-US" altLang="zh-TW" sz="2800" dirty="0">
                <a:solidFill>
                  <a:schemeClr val="tx1"/>
                </a:solidFill>
              </a:rPr>
              <a:t>(</a:t>
            </a:r>
            <a:r>
              <a:rPr lang="zh-TW" altLang="en-US" sz="2800" dirty="0">
                <a:solidFill>
                  <a:schemeClr val="tx1"/>
                </a:solidFill>
              </a:rPr>
              <a:t>現在式、過去式</a:t>
            </a:r>
            <a:r>
              <a:rPr lang="en-US" altLang="zh-TW" sz="2800" dirty="0">
                <a:solidFill>
                  <a:schemeClr val="tx1"/>
                </a:solidFill>
              </a:rPr>
              <a:t>)</a:t>
            </a:r>
            <a:r>
              <a:rPr lang="zh-TW" altLang="en-US" sz="2800" dirty="0"/>
              <a:t>的問題。</a:t>
            </a:r>
            <a:endParaRPr lang="en-US" altLang="zh-TW" sz="2800" dirty="0"/>
          </a:p>
          <a:p>
            <a:pPr marL="0" indent="0">
              <a:buNone/>
            </a:pPr>
            <a:endParaRPr lang="en-US" altLang="zh-CN" sz="2800" dirty="0"/>
          </a:p>
          <a:p>
            <a:r>
              <a:rPr lang="zh-TW" altLang="en-US" sz="2800" dirty="0"/>
              <a:t>詞頻計算：首先要先將全部的字詞建成字典，並</a:t>
            </a:r>
            <a:r>
              <a:rPr lang="zh-TW" altLang="en-US" sz="2800" dirty="0">
                <a:solidFill>
                  <a:srgbClr val="FF0000"/>
                </a:solidFill>
              </a:rPr>
              <a:t>計算各個字詞出現的頻率</a:t>
            </a:r>
            <a:r>
              <a:rPr lang="zh-TW" altLang="en-US" sz="2800" dirty="0"/>
              <a:t>。</a:t>
            </a:r>
            <a:endParaRPr lang="en-US" altLang="zh-TW" sz="2800" dirty="0"/>
          </a:p>
          <a:p>
            <a:pPr marL="0" indent="0">
              <a:buNone/>
            </a:pPr>
            <a:endParaRPr lang="en-US" altLang="zh-CN" sz="2800" dirty="0"/>
          </a:p>
          <a:p>
            <a:r>
              <a:rPr lang="zh-TW" altLang="en-US" sz="2800" dirty="0"/>
              <a:t>建立 </a:t>
            </a:r>
            <a:r>
              <a:rPr lang="en-US" altLang="zh-TW" sz="2800" dirty="0">
                <a:solidFill>
                  <a:srgbClr val="FF0000"/>
                </a:solidFill>
              </a:rPr>
              <a:t>Huffman </a:t>
            </a:r>
            <a:r>
              <a:rPr lang="zh-TW" altLang="en-US" sz="2800" dirty="0">
                <a:solidFill>
                  <a:srgbClr val="FF0000"/>
                </a:solidFill>
              </a:rPr>
              <a:t>樹</a:t>
            </a:r>
            <a:r>
              <a:rPr lang="zh-TW" altLang="en-US" sz="2800" dirty="0"/>
              <a:t>：根據第二步計算的頻率來建立 </a:t>
            </a:r>
            <a:r>
              <a:rPr lang="en-US" altLang="zh-TW" sz="2800" dirty="0"/>
              <a:t>Huffman </a:t>
            </a:r>
            <a:r>
              <a:rPr lang="zh-TW" altLang="en-US" sz="2800" dirty="0"/>
              <a:t>樹。</a:t>
            </a:r>
            <a:endParaRPr lang="zh-CN" altLang="en-US" sz="2800" dirty="0"/>
          </a:p>
        </p:txBody>
      </p:sp>
    </p:spTree>
    <p:extLst>
      <p:ext uri="{BB962C8B-B14F-4D97-AF65-F5344CB8AC3E}">
        <p14:creationId xmlns:p14="http://schemas.microsoft.com/office/powerpoint/2010/main" val="24510587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2754" y="657726"/>
            <a:ext cx="8596668" cy="1320800"/>
          </a:xfrm>
        </p:spPr>
        <p:txBody>
          <a:bodyPr/>
          <a:lstStyle/>
          <a:p>
            <a:pPr algn="ctr"/>
            <a:r>
              <a:rPr lang="zh-TW" altLang="en-US" b="1" dirty="0">
                <a:latin typeface="+mn-ea"/>
                <a:ea typeface="+mn-ea"/>
              </a:rPr>
              <a:t>文字向量化</a:t>
            </a:r>
            <a:r>
              <a:rPr lang="zh-TW" altLang="en-US" b="1" dirty="0">
                <a:latin typeface="+mn-ea"/>
              </a:rPr>
              <a:t>常見應用</a:t>
            </a:r>
            <a:endParaRPr lang="zh-TW" altLang="en-US" b="1" dirty="0">
              <a:latin typeface="+mn-ea"/>
              <a:ea typeface="+mn-ea"/>
            </a:endParaRPr>
          </a:p>
        </p:txBody>
      </p:sp>
      <p:sp>
        <p:nvSpPr>
          <p:cNvPr id="3" name="內容版面配置區 2"/>
          <p:cNvSpPr>
            <a:spLocks noGrp="1"/>
          </p:cNvSpPr>
          <p:nvPr>
            <p:ph idx="1"/>
          </p:nvPr>
        </p:nvSpPr>
        <p:spPr>
          <a:xfrm>
            <a:off x="565039" y="1673728"/>
            <a:ext cx="9012098" cy="2176378"/>
          </a:xfrm>
        </p:spPr>
        <p:txBody>
          <a:bodyPr>
            <a:normAutofit/>
          </a:bodyPr>
          <a:lstStyle/>
          <a:p>
            <a:pPr marL="342900" lvl="1" indent="-342900"/>
            <a:endParaRPr lang="zh-TW" altLang="en-US" sz="3200" dirty="0">
              <a:latin typeface="+mn-ea"/>
            </a:endParaRPr>
          </a:p>
        </p:txBody>
      </p:sp>
      <p:pic>
        <p:nvPicPr>
          <p:cNvPr id="7170" name="Picture 2" descr="https://miro.medium.com/max/631/1*JpOGgDLIhoYTDppTcspHV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61" y="1515396"/>
            <a:ext cx="6478970" cy="372059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miro.medium.com/max/626/1*z3I1QDoD46ID0qeICcG_V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1088" y="2115595"/>
            <a:ext cx="6517622" cy="3785686"/>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115860" y="6093664"/>
            <a:ext cx="11472849" cy="830997"/>
          </a:xfrm>
          <a:prstGeom prst="rect">
            <a:avLst/>
          </a:prstGeom>
        </p:spPr>
        <p:txBody>
          <a:bodyPr wrap="square">
            <a:spAutoFit/>
          </a:bodyPr>
          <a:lstStyle/>
          <a:p>
            <a:r>
              <a:rPr lang="zh-TW" altLang="en-US" sz="2400" dirty="0">
                <a:latin typeface="medium-content-sans-serif-font"/>
              </a:rPr>
              <a:t>找出關鍵字的相關性邏輯字詞，以數學上來說，利用</a:t>
            </a:r>
            <a:r>
              <a:rPr lang="en-US" altLang="zh-TW" sz="2400" dirty="0">
                <a:solidFill>
                  <a:srgbClr val="FF0000"/>
                </a:solidFill>
                <a:latin typeface="medium-content-sans-serif-font"/>
              </a:rPr>
              <a:t>cosine similarity</a:t>
            </a:r>
            <a:r>
              <a:rPr lang="zh-TW" altLang="en-US" sz="2400" dirty="0">
                <a:latin typeface="medium-content-sans-serif-font"/>
              </a:rPr>
              <a:t>（範圍</a:t>
            </a:r>
            <a:r>
              <a:rPr lang="en-US" altLang="zh-TW" sz="2400" dirty="0">
                <a:latin typeface="medium-content-sans-serif-font"/>
              </a:rPr>
              <a:t>0</a:t>
            </a:r>
            <a:r>
              <a:rPr lang="zh-TW" altLang="en-US" sz="2400" dirty="0">
                <a:latin typeface="medium-content-sans-serif-font"/>
              </a:rPr>
              <a:t>到</a:t>
            </a:r>
            <a:r>
              <a:rPr lang="en-US" altLang="zh-TW" sz="2400" dirty="0">
                <a:latin typeface="medium-content-sans-serif-font"/>
              </a:rPr>
              <a:t>1</a:t>
            </a:r>
            <a:r>
              <a:rPr lang="zh-TW" altLang="en-US" sz="2400" dirty="0">
                <a:latin typeface="medium-content-sans-serif-font"/>
              </a:rPr>
              <a:t>）去尋找每個字詞之間最近的距離，數值越接近</a:t>
            </a:r>
            <a:r>
              <a:rPr lang="en-US" altLang="zh-TW" sz="2400" dirty="0">
                <a:latin typeface="medium-content-sans-serif-font"/>
              </a:rPr>
              <a:t>0</a:t>
            </a:r>
            <a:r>
              <a:rPr lang="zh-TW" altLang="en-US" sz="2400" dirty="0">
                <a:latin typeface="medium-content-sans-serif-font"/>
              </a:rPr>
              <a:t>，代表相關性邏輯越強</a:t>
            </a:r>
            <a:endParaRPr lang="zh-TW" altLang="en-US" sz="2400" dirty="0"/>
          </a:p>
        </p:txBody>
      </p:sp>
    </p:spTree>
    <p:extLst>
      <p:ext uri="{BB962C8B-B14F-4D97-AF65-F5344CB8AC3E}">
        <p14:creationId xmlns:p14="http://schemas.microsoft.com/office/powerpoint/2010/main" val="12894655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2754" y="657726"/>
            <a:ext cx="8596668" cy="1320800"/>
          </a:xfrm>
        </p:spPr>
        <p:txBody>
          <a:bodyPr/>
          <a:lstStyle/>
          <a:p>
            <a:pPr algn="ctr"/>
            <a:r>
              <a:rPr lang="zh-TW" altLang="en-US" b="1" dirty="0">
                <a:latin typeface="+mn-ea"/>
                <a:ea typeface="+mn-ea"/>
              </a:rPr>
              <a:t>文字向量化</a:t>
            </a:r>
            <a:r>
              <a:rPr lang="zh-TW" altLang="en-US" b="1" dirty="0">
                <a:latin typeface="+mn-ea"/>
              </a:rPr>
              <a:t>常見應用</a:t>
            </a:r>
            <a:endParaRPr lang="zh-TW" altLang="en-US" b="1" dirty="0">
              <a:latin typeface="+mn-ea"/>
              <a:ea typeface="+mn-ea"/>
            </a:endParaRPr>
          </a:p>
        </p:txBody>
      </p:sp>
      <p:sp>
        <p:nvSpPr>
          <p:cNvPr id="3" name="內容版面配置區 2"/>
          <p:cNvSpPr>
            <a:spLocks noGrp="1"/>
          </p:cNvSpPr>
          <p:nvPr>
            <p:ph idx="1"/>
          </p:nvPr>
        </p:nvSpPr>
        <p:spPr>
          <a:xfrm>
            <a:off x="565039" y="1673728"/>
            <a:ext cx="9012098" cy="3572040"/>
          </a:xfrm>
        </p:spPr>
        <p:txBody>
          <a:bodyPr>
            <a:normAutofit/>
          </a:bodyPr>
          <a:lstStyle/>
          <a:p>
            <a:pPr marL="342900" lvl="1" indent="-342900"/>
            <a:r>
              <a:rPr lang="zh-TW" altLang="en-US" sz="3200" dirty="0"/>
              <a:t>實際商業應用上的</a:t>
            </a:r>
            <a:r>
              <a:rPr lang="en-US" altLang="zh-TW" sz="3200" dirty="0"/>
              <a:t>3</a:t>
            </a:r>
            <a:r>
              <a:rPr lang="zh-TW" altLang="en-US" sz="3200" dirty="0"/>
              <a:t>種應用模式</a:t>
            </a:r>
            <a:endParaRPr lang="en-US" altLang="zh-TW" sz="3200" dirty="0"/>
          </a:p>
          <a:p>
            <a:pPr marL="742950" lvl="2" indent="-342900"/>
            <a:r>
              <a:rPr lang="zh-TW" altLang="en-US" sz="2800" dirty="0">
                <a:latin typeface="+mn-ea"/>
              </a:rPr>
              <a:t>新產品開發之策略</a:t>
            </a:r>
            <a:endParaRPr lang="en-US" altLang="zh-TW" sz="2800" dirty="0">
              <a:latin typeface="+mn-ea"/>
            </a:endParaRPr>
          </a:p>
          <a:p>
            <a:pPr marL="742950" lvl="2" indent="-342900"/>
            <a:r>
              <a:rPr lang="zh-TW" altLang="en-US" sz="2800" dirty="0">
                <a:latin typeface="+mn-ea"/>
              </a:rPr>
              <a:t>行銷宣傳</a:t>
            </a:r>
            <a:endParaRPr lang="en-US" altLang="zh-TW" sz="2800" dirty="0">
              <a:latin typeface="+mn-ea"/>
            </a:endParaRPr>
          </a:p>
          <a:p>
            <a:pPr marL="742950" lvl="2" indent="-342900"/>
            <a:r>
              <a:rPr lang="zh-TW" altLang="en-US" sz="2800" dirty="0">
                <a:latin typeface="+mn-ea"/>
              </a:rPr>
              <a:t>找到對的寫手</a:t>
            </a:r>
            <a:endParaRPr lang="en-US" altLang="zh-TW" sz="2800" dirty="0">
              <a:latin typeface="+mn-ea"/>
            </a:endParaRPr>
          </a:p>
          <a:p>
            <a:pPr marL="742950" lvl="2" indent="-342900"/>
            <a:endParaRPr lang="en-US" altLang="zh-TW" sz="2800" dirty="0">
              <a:latin typeface="+mn-ea"/>
            </a:endParaRPr>
          </a:p>
          <a:p>
            <a:pPr marL="742950" lvl="2" indent="-342900"/>
            <a:r>
              <a:rPr lang="zh-TW" altLang="en-US" sz="2800" dirty="0">
                <a:latin typeface="+mn-ea"/>
              </a:rPr>
              <a:t>結合</a:t>
            </a:r>
            <a:r>
              <a:rPr lang="en-US" altLang="zh-TW" sz="2800" dirty="0">
                <a:latin typeface="+mn-ea"/>
              </a:rPr>
              <a:t>2</a:t>
            </a:r>
            <a:r>
              <a:rPr lang="zh-TW" altLang="en-US" sz="2800" dirty="0">
                <a:latin typeface="+mn-ea"/>
              </a:rPr>
              <a:t>、</a:t>
            </a:r>
            <a:r>
              <a:rPr lang="en-US" altLang="zh-TW" sz="2800" dirty="0">
                <a:latin typeface="+mn-ea"/>
              </a:rPr>
              <a:t>3</a:t>
            </a:r>
            <a:r>
              <a:rPr lang="zh-TW" altLang="en-US" sz="2800" dirty="0">
                <a:latin typeface="+mn-ea"/>
              </a:rPr>
              <a:t>項提出以下幾種方法驗證</a:t>
            </a:r>
            <a:endParaRPr lang="en-US" altLang="zh-TW" sz="2800" dirty="0">
              <a:latin typeface="+mn-ea"/>
            </a:endParaRPr>
          </a:p>
        </p:txBody>
      </p:sp>
    </p:spTree>
    <p:extLst>
      <p:ext uri="{BB962C8B-B14F-4D97-AF65-F5344CB8AC3E}">
        <p14:creationId xmlns:p14="http://schemas.microsoft.com/office/powerpoint/2010/main" val="33262133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2754" y="657726"/>
            <a:ext cx="8596668" cy="1320800"/>
          </a:xfrm>
        </p:spPr>
        <p:txBody>
          <a:bodyPr/>
          <a:lstStyle/>
          <a:p>
            <a:pPr algn="ctr"/>
            <a:r>
              <a:rPr lang="zh-TW" altLang="en-US" b="1" dirty="0">
                <a:latin typeface="+mn-ea"/>
                <a:ea typeface="+mn-ea"/>
              </a:rPr>
              <a:t>文字向量化</a:t>
            </a:r>
            <a:r>
              <a:rPr lang="zh-TW" altLang="en-US" b="1" dirty="0">
                <a:latin typeface="+mn-ea"/>
              </a:rPr>
              <a:t>常見應用</a:t>
            </a:r>
            <a:endParaRPr lang="zh-TW" altLang="en-US" b="1" dirty="0">
              <a:latin typeface="+mn-ea"/>
              <a:ea typeface="+mn-ea"/>
            </a:endParaRPr>
          </a:p>
        </p:txBody>
      </p:sp>
      <p:sp>
        <p:nvSpPr>
          <p:cNvPr id="3" name="內容版面配置區 2"/>
          <p:cNvSpPr>
            <a:spLocks noGrp="1"/>
          </p:cNvSpPr>
          <p:nvPr>
            <p:ph idx="1"/>
          </p:nvPr>
        </p:nvSpPr>
        <p:spPr>
          <a:xfrm>
            <a:off x="565039" y="1625602"/>
            <a:ext cx="9798161" cy="3572040"/>
          </a:xfrm>
        </p:spPr>
        <p:txBody>
          <a:bodyPr>
            <a:noAutofit/>
          </a:bodyPr>
          <a:lstStyle/>
          <a:p>
            <a:pPr marL="342900" lvl="1" indent="-342900"/>
            <a:r>
              <a:rPr lang="zh-TW" altLang="en-US" sz="3200" dirty="0"/>
              <a:t>方法一：關鍵字與邏輯字挑選法</a:t>
            </a:r>
            <a:endParaRPr lang="en-US" altLang="zh-TW" sz="3200" dirty="0"/>
          </a:p>
          <a:p>
            <a:pPr marL="742950" lvl="2" indent="-342900"/>
            <a:r>
              <a:rPr lang="zh-TW" altLang="en-US" sz="2800" dirty="0"/>
              <a:t>根據提到的關鍵字與其相關的邏輯性字詞找尋寫手</a:t>
            </a:r>
            <a:endParaRPr lang="en-US" altLang="zh-TW" sz="2800" dirty="0"/>
          </a:p>
          <a:p>
            <a:pPr marL="742950" lvl="2" indent="-342900"/>
            <a:r>
              <a:rPr lang="zh-TW" altLang="en-US" sz="2800" dirty="0"/>
              <a:t>例如：我們上述利用機器學習挑選出「保養」是很重要的因素，那也將該</a:t>
            </a:r>
            <a:r>
              <a:rPr lang="zh-TW" altLang="en-US" sz="2800" dirty="0">
                <a:solidFill>
                  <a:srgbClr val="FF0000"/>
                </a:solidFill>
              </a:rPr>
              <a:t>相關的邏輯性字詞</a:t>
            </a:r>
            <a:r>
              <a:rPr lang="en-US" altLang="zh-TW" sz="2800" dirty="0">
                <a:solidFill>
                  <a:srgbClr val="FF0000"/>
                </a:solidFill>
              </a:rPr>
              <a:t>-</a:t>
            </a:r>
            <a:r>
              <a:rPr lang="zh-TW" altLang="en-US" sz="2800" dirty="0"/>
              <a:t>「程序、遇到、白天」等考量進去</a:t>
            </a:r>
            <a:endParaRPr lang="en-US" altLang="zh-TW" sz="2800" dirty="0"/>
          </a:p>
        </p:txBody>
      </p:sp>
      <p:pic>
        <p:nvPicPr>
          <p:cNvPr id="4" name="Picture 4" descr="https://miro.medium.com/max/626/1*z3I1QDoD46ID0qeICcG_V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9768" y="3708559"/>
            <a:ext cx="5422232" cy="314944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769768" y="4276699"/>
            <a:ext cx="866664" cy="258130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9633284" y="3708559"/>
            <a:ext cx="866664" cy="30196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5092036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2754" y="657726"/>
            <a:ext cx="8596668" cy="1320800"/>
          </a:xfrm>
        </p:spPr>
        <p:txBody>
          <a:bodyPr/>
          <a:lstStyle/>
          <a:p>
            <a:pPr algn="ctr"/>
            <a:r>
              <a:rPr lang="zh-TW" altLang="en-US" b="1" dirty="0">
                <a:latin typeface="+mn-ea"/>
                <a:ea typeface="+mn-ea"/>
              </a:rPr>
              <a:t>文字向量化</a:t>
            </a:r>
            <a:r>
              <a:rPr lang="zh-TW" altLang="en-US" b="1" dirty="0">
                <a:latin typeface="+mn-ea"/>
              </a:rPr>
              <a:t>常見應用</a:t>
            </a:r>
            <a:endParaRPr lang="zh-TW" altLang="en-US" b="1" dirty="0">
              <a:latin typeface="+mn-ea"/>
              <a:ea typeface="+mn-ea"/>
            </a:endParaRPr>
          </a:p>
        </p:txBody>
      </p:sp>
      <p:sp>
        <p:nvSpPr>
          <p:cNvPr id="3" name="內容版面配置區 2"/>
          <p:cNvSpPr>
            <a:spLocks noGrp="1"/>
          </p:cNvSpPr>
          <p:nvPr>
            <p:ph idx="1"/>
          </p:nvPr>
        </p:nvSpPr>
        <p:spPr>
          <a:xfrm>
            <a:off x="565039" y="1625602"/>
            <a:ext cx="9798161" cy="3572040"/>
          </a:xfrm>
        </p:spPr>
        <p:txBody>
          <a:bodyPr>
            <a:noAutofit/>
          </a:bodyPr>
          <a:lstStyle/>
          <a:p>
            <a:pPr marL="342900" lvl="1" indent="-342900"/>
            <a:r>
              <a:rPr lang="zh-TW" altLang="en-US" sz="3200" dirty="0"/>
              <a:t>方法二：關鍵單詞挑選法</a:t>
            </a:r>
            <a:endParaRPr lang="en-US" altLang="zh-TW" sz="3200" dirty="0"/>
          </a:p>
          <a:p>
            <a:pPr marL="742950" lvl="2" indent="-342900"/>
            <a:r>
              <a:rPr lang="zh-TW" altLang="en-US" sz="2800" dirty="0"/>
              <a:t>根據我們使用的監督式學習的機器學習模型選出的單字進行寫手挑選</a:t>
            </a:r>
            <a:endParaRPr lang="en-US" altLang="zh-TW" sz="2800" dirty="0"/>
          </a:p>
        </p:txBody>
      </p:sp>
    </p:spTree>
    <p:extLst>
      <p:ext uri="{BB962C8B-B14F-4D97-AF65-F5344CB8AC3E}">
        <p14:creationId xmlns:p14="http://schemas.microsoft.com/office/powerpoint/2010/main" val="32638892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2754" y="657726"/>
            <a:ext cx="8596668" cy="1320800"/>
          </a:xfrm>
        </p:spPr>
        <p:txBody>
          <a:bodyPr/>
          <a:lstStyle/>
          <a:p>
            <a:pPr algn="ctr"/>
            <a:r>
              <a:rPr lang="zh-TW" altLang="en-US" b="1" dirty="0">
                <a:latin typeface="+mn-ea"/>
                <a:ea typeface="+mn-ea"/>
              </a:rPr>
              <a:t>文字向量化</a:t>
            </a:r>
            <a:r>
              <a:rPr lang="zh-TW" altLang="en-US" b="1" dirty="0">
                <a:latin typeface="+mn-ea"/>
              </a:rPr>
              <a:t>常見應用</a:t>
            </a:r>
            <a:endParaRPr lang="zh-TW" altLang="en-US" b="1" dirty="0">
              <a:latin typeface="+mn-ea"/>
              <a:ea typeface="+mn-ea"/>
            </a:endParaRPr>
          </a:p>
        </p:txBody>
      </p:sp>
      <p:sp>
        <p:nvSpPr>
          <p:cNvPr id="3" name="內容版面配置區 2"/>
          <p:cNvSpPr>
            <a:spLocks noGrp="1"/>
          </p:cNvSpPr>
          <p:nvPr>
            <p:ph idx="1"/>
          </p:nvPr>
        </p:nvSpPr>
        <p:spPr>
          <a:xfrm>
            <a:off x="565039" y="1625602"/>
            <a:ext cx="9798161" cy="3572040"/>
          </a:xfrm>
        </p:spPr>
        <p:txBody>
          <a:bodyPr>
            <a:noAutofit/>
          </a:bodyPr>
          <a:lstStyle/>
          <a:p>
            <a:pPr marL="342900" lvl="1" indent="-342900"/>
            <a:r>
              <a:rPr lang="zh-TW" altLang="en-US" sz="3200" dirty="0"/>
              <a:t>方法三：隨機發試用品挑選法</a:t>
            </a:r>
            <a:endParaRPr lang="en-US" altLang="zh-TW" sz="3200" dirty="0"/>
          </a:p>
          <a:p>
            <a:pPr marL="742950" lvl="2" indent="-342900"/>
            <a:r>
              <a:rPr lang="zh-TW" altLang="en-US" sz="2800" dirty="0"/>
              <a:t>廠商在沒有</a:t>
            </a:r>
            <a:r>
              <a:rPr lang="zh-TW" altLang="en-US" sz="2800" dirty="0">
                <a:solidFill>
                  <a:srgbClr val="FF0000"/>
                </a:solidFill>
              </a:rPr>
              <a:t>基於數據證據</a:t>
            </a:r>
            <a:r>
              <a:rPr lang="en-US" altLang="zh-TW" sz="2800" dirty="0">
                <a:solidFill>
                  <a:srgbClr val="FF0000"/>
                </a:solidFill>
              </a:rPr>
              <a:t>(data evidence based)</a:t>
            </a:r>
            <a:r>
              <a:rPr lang="zh-TW" altLang="en-US" sz="2800" dirty="0"/>
              <a:t>狀況下最常做的事情，簡單來說，就是看到誰，就發試用品，看誰來寫</a:t>
            </a:r>
            <a:endParaRPr lang="en-US" altLang="zh-TW" sz="2800" dirty="0"/>
          </a:p>
        </p:txBody>
      </p:sp>
    </p:spTree>
    <p:extLst>
      <p:ext uri="{BB962C8B-B14F-4D97-AF65-F5344CB8AC3E}">
        <p14:creationId xmlns:p14="http://schemas.microsoft.com/office/powerpoint/2010/main" val="36037940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2754" y="657726"/>
            <a:ext cx="8596668" cy="1320800"/>
          </a:xfrm>
        </p:spPr>
        <p:txBody>
          <a:bodyPr/>
          <a:lstStyle/>
          <a:p>
            <a:pPr algn="ctr"/>
            <a:r>
              <a:rPr lang="zh-TW" altLang="en-US" b="1" dirty="0">
                <a:latin typeface="+mn-ea"/>
                <a:ea typeface="+mn-ea"/>
              </a:rPr>
              <a:t>文字向量化</a:t>
            </a:r>
            <a:r>
              <a:rPr lang="zh-TW" altLang="en-US" b="1" dirty="0">
                <a:latin typeface="+mn-ea"/>
              </a:rPr>
              <a:t>常見應用</a:t>
            </a:r>
            <a:endParaRPr lang="zh-TW" altLang="en-US" b="1" dirty="0">
              <a:latin typeface="+mn-ea"/>
              <a:ea typeface="+mn-ea"/>
            </a:endParaRPr>
          </a:p>
        </p:txBody>
      </p:sp>
      <p:sp>
        <p:nvSpPr>
          <p:cNvPr id="3" name="內容版面配置區 2"/>
          <p:cNvSpPr>
            <a:spLocks noGrp="1"/>
          </p:cNvSpPr>
          <p:nvPr>
            <p:ph idx="1"/>
          </p:nvPr>
        </p:nvSpPr>
        <p:spPr>
          <a:xfrm>
            <a:off x="565039" y="1625602"/>
            <a:ext cx="9798161" cy="3572040"/>
          </a:xfrm>
        </p:spPr>
        <p:txBody>
          <a:bodyPr>
            <a:noAutofit/>
          </a:bodyPr>
          <a:lstStyle/>
          <a:p>
            <a:r>
              <a:rPr lang="zh-TW" altLang="en-US" sz="3200" dirty="0"/>
              <a:t>結果顯示</a:t>
            </a:r>
            <a:endParaRPr lang="en-US" altLang="zh-TW" sz="3200" dirty="0"/>
          </a:p>
          <a:p>
            <a:pPr lvl="1"/>
            <a:r>
              <a:rPr lang="zh-TW" altLang="en-US" sz="2800" dirty="0"/>
              <a:t>使用法三相較於其他兩法來說，頁面點擊次數顯著要大於其他兩法</a:t>
            </a:r>
          </a:p>
        </p:txBody>
      </p:sp>
      <p:pic>
        <p:nvPicPr>
          <p:cNvPr id="10242" name="Picture 2" descr="https://miro.medium.com/max/1634/1*xq2ssm2QCnMSkWojQrlhiQ.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864" y="2762912"/>
            <a:ext cx="11884136" cy="3546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08792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72754" y="657726"/>
            <a:ext cx="8596668" cy="1320800"/>
          </a:xfrm>
        </p:spPr>
        <p:txBody>
          <a:bodyPr/>
          <a:lstStyle/>
          <a:p>
            <a:pPr algn="ctr"/>
            <a:r>
              <a:rPr lang="zh-TW" altLang="en-US" b="1" dirty="0">
                <a:latin typeface="+mn-ea"/>
                <a:ea typeface="+mn-ea"/>
              </a:rPr>
              <a:t>文字向量化</a:t>
            </a:r>
            <a:r>
              <a:rPr lang="zh-TW" altLang="en-US" b="1" dirty="0">
                <a:latin typeface="+mn-ea"/>
              </a:rPr>
              <a:t>常見應用</a:t>
            </a:r>
            <a:endParaRPr lang="zh-TW" altLang="en-US" b="1" dirty="0">
              <a:latin typeface="+mn-ea"/>
              <a:ea typeface="+mn-ea"/>
            </a:endParaRPr>
          </a:p>
        </p:txBody>
      </p:sp>
      <p:sp>
        <p:nvSpPr>
          <p:cNvPr id="3" name="內容版面配置區 2"/>
          <p:cNvSpPr>
            <a:spLocks noGrp="1"/>
          </p:cNvSpPr>
          <p:nvPr>
            <p:ph idx="1"/>
          </p:nvPr>
        </p:nvSpPr>
        <p:spPr>
          <a:xfrm>
            <a:off x="565039" y="1625602"/>
            <a:ext cx="9798161" cy="3572040"/>
          </a:xfrm>
        </p:spPr>
        <p:txBody>
          <a:bodyPr>
            <a:noAutofit/>
          </a:bodyPr>
          <a:lstStyle/>
          <a:p>
            <a:r>
              <a:rPr lang="zh-TW" altLang="en-US" sz="3200" dirty="0"/>
              <a:t>結論</a:t>
            </a:r>
            <a:endParaRPr lang="en-US" altLang="zh-TW" sz="3200" dirty="0"/>
          </a:p>
          <a:p>
            <a:pPr lvl="1"/>
            <a:r>
              <a:rPr lang="zh-TW" altLang="en-US" sz="2600" dirty="0"/>
              <a:t>在</a:t>
            </a:r>
            <a:r>
              <a:rPr lang="zh-TW" altLang="en-US" sz="2600" b="1" dirty="0">
                <a:solidFill>
                  <a:srgbClr val="FF0000"/>
                </a:solidFill>
                <a:hlinkClick r:id="rId2"/>
              </a:rPr>
              <a:t>有效提昇決策品質─資料導向決策</a:t>
            </a:r>
            <a:r>
              <a:rPr lang="zh-TW" altLang="en-US" sz="2600" dirty="0"/>
              <a:t>所提，利用詞向量模型（非監督式學習）結合機器學習所預測出來的關鍵字（監督式學習）引導下，所產生的「</a:t>
            </a:r>
            <a:r>
              <a:rPr lang="zh-TW" altLang="en-US" sz="2600" dirty="0">
                <a:solidFill>
                  <a:srgbClr val="FF0000"/>
                </a:solidFill>
              </a:rPr>
              <a:t>資料導向決策</a:t>
            </a:r>
            <a:r>
              <a:rPr lang="zh-TW" altLang="en-US" sz="2600" dirty="0"/>
              <a:t>」相較較「直覺決策」普遍來說還要更好</a:t>
            </a:r>
          </a:p>
        </p:txBody>
      </p:sp>
    </p:spTree>
    <p:extLst>
      <p:ext uri="{BB962C8B-B14F-4D97-AF65-F5344CB8AC3E}">
        <p14:creationId xmlns:p14="http://schemas.microsoft.com/office/powerpoint/2010/main" val="3161647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677334" y="2160589"/>
            <a:ext cx="8596668" cy="4432716"/>
          </a:xfrm>
        </p:spPr>
        <p:txBody>
          <a:bodyPr>
            <a:normAutofit/>
          </a:bodyPr>
          <a:lstStyle/>
          <a:p>
            <a:r>
              <a:rPr lang="zh-TW" altLang="en-US" sz="3600" dirty="0">
                <a:solidFill>
                  <a:schemeClr val="tx1"/>
                </a:solidFill>
                <a:latin typeface="+mn-ea"/>
              </a:rPr>
              <a:t>實務上相關應用</a:t>
            </a:r>
            <a:endParaRPr lang="en-US" altLang="zh-TW" sz="3600" dirty="0">
              <a:solidFill>
                <a:schemeClr val="tx1"/>
              </a:solidFill>
              <a:latin typeface="+mn-ea"/>
            </a:endParaRPr>
          </a:p>
          <a:p>
            <a:r>
              <a:rPr lang="en-US" altLang="zh-TW" sz="3600" dirty="0">
                <a:solidFill>
                  <a:schemeClr val="tx1"/>
                </a:solidFill>
                <a:latin typeface="+mn-ea"/>
              </a:rPr>
              <a:t>RNN</a:t>
            </a:r>
            <a:r>
              <a:rPr lang="zh-TW" altLang="en-US" sz="3600" dirty="0">
                <a:solidFill>
                  <a:schemeClr val="tx1"/>
                </a:solidFill>
                <a:latin typeface="+mn-ea"/>
              </a:rPr>
              <a:t>介紹</a:t>
            </a:r>
            <a:endParaRPr lang="en-US" altLang="zh-TW" sz="3600" dirty="0">
              <a:solidFill>
                <a:schemeClr val="tx1"/>
              </a:solidFill>
              <a:latin typeface="+mn-ea"/>
            </a:endParaRPr>
          </a:p>
          <a:p>
            <a:r>
              <a:rPr lang="zh-TW" altLang="en-US" sz="3600" dirty="0">
                <a:solidFill>
                  <a:schemeClr val="tx1"/>
                </a:solidFill>
                <a:latin typeface="+mn-ea"/>
              </a:rPr>
              <a:t>前向傳播</a:t>
            </a:r>
            <a:r>
              <a:rPr lang="en-US" altLang="zh-TW" sz="3600" dirty="0">
                <a:solidFill>
                  <a:schemeClr val="tx1"/>
                </a:solidFill>
                <a:latin typeface="+mn-ea"/>
              </a:rPr>
              <a:t>(Forward Propagation)</a:t>
            </a:r>
          </a:p>
          <a:p>
            <a:r>
              <a:rPr lang="zh-TW" altLang="en-US" sz="3600" dirty="0">
                <a:solidFill>
                  <a:schemeClr val="tx1"/>
                </a:solidFill>
                <a:latin typeface="+mn-ea"/>
              </a:rPr>
              <a:t>反向傳播</a:t>
            </a:r>
            <a:r>
              <a:rPr lang="en-US" altLang="zh-TW" sz="3600" dirty="0">
                <a:solidFill>
                  <a:schemeClr val="tx1"/>
                </a:solidFill>
                <a:latin typeface="+mn-ea"/>
              </a:rPr>
              <a:t>(Back Propagation)</a:t>
            </a:r>
          </a:p>
          <a:p>
            <a:r>
              <a:rPr lang="en-US" altLang="zh-TW" sz="3600" dirty="0">
                <a:solidFill>
                  <a:schemeClr val="tx1"/>
                </a:solidFill>
                <a:latin typeface="+mn-ea"/>
              </a:rPr>
              <a:t>LSTM</a:t>
            </a:r>
            <a:r>
              <a:rPr lang="zh-TW" altLang="en-US" sz="3600" dirty="0">
                <a:solidFill>
                  <a:schemeClr val="tx1"/>
                </a:solidFill>
                <a:latin typeface="+mn-ea"/>
              </a:rPr>
              <a:t>介紹</a:t>
            </a:r>
            <a:endParaRPr lang="en-US" altLang="zh-TW" sz="3600" dirty="0">
              <a:solidFill>
                <a:schemeClr val="tx1"/>
              </a:solidFill>
              <a:latin typeface="+mn-ea"/>
            </a:endParaRPr>
          </a:p>
        </p:txBody>
      </p:sp>
    </p:spTree>
    <p:extLst>
      <p:ext uri="{BB962C8B-B14F-4D97-AF65-F5344CB8AC3E}">
        <p14:creationId xmlns:p14="http://schemas.microsoft.com/office/powerpoint/2010/main" val="2074407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文字向量化的應用說明</a:t>
            </a:r>
          </a:p>
        </p:txBody>
      </p:sp>
      <p:sp>
        <p:nvSpPr>
          <p:cNvPr id="3" name="內容版面配置區 2"/>
          <p:cNvSpPr>
            <a:spLocks noGrp="1"/>
          </p:cNvSpPr>
          <p:nvPr>
            <p:ph idx="1"/>
          </p:nvPr>
        </p:nvSpPr>
        <p:spPr>
          <a:xfrm>
            <a:off x="677334" y="3368040"/>
            <a:ext cx="8596668" cy="609600"/>
          </a:xfrm>
        </p:spPr>
        <p:txBody>
          <a:bodyPr>
            <a:normAutofit lnSpcReduction="10000"/>
          </a:bodyPr>
          <a:lstStyle/>
          <a:p>
            <a:pPr marL="0" indent="0" algn="ctr">
              <a:buNone/>
            </a:pPr>
            <a:r>
              <a:rPr lang="zh-TW" altLang="en-US" sz="3600" b="1" dirty="0">
                <a:latin typeface="+mn-ea"/>
              </a:rPr>
              <a:t>實務上相關應用</a:t>
            </a:r>
            <a:endParaRPr lang="en-US" altLang="zh-TW" sz="2800" b="1" dirty="0"/>
          </a:p>
        </p:txBody>
      </p:sp>
    </p:spTree>
    <p:extLst>
      <p:ext uri="{BB962C8B-B14F-4D97-AF65-F5344CB8AC3E}">
        <p14:creationId xmlns:p14="http://schemas.microsoft.com/office/powerpoint/2010/main" val="7054798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1" y="1764632"/>
            <a:ext cx="9127959" cy="4759260"/>
          </a:xfrm>
        </p:spPr>
        <p:txBody>
          <a:bodyPr>
            <a:normAutofit/>
          </a:bodyPr>
          <a:lstStyle/>
          <a:p>
            <a:r>
              <a:rPr lang="zh-TW" altLang="en-US" sz="3200" dirty="0">
                <a:solidFill>
                  <a:schemeClr val="tx1"/>
                </a:solidFill>
                <a:latin typeface="+mn-ea"/>
              </a:rPr>
              <a:t>實務上</a:t>
            </a:r>
            <a:r>
              <a:rPr lang="zh-TW" altLang="en-US" sz="3200" dirty="0"/>
              <a:t>相關應用</a:t>
            </a:r>
            <a:endParaRPr lang="en-US" altLang="zh-TW" sz="3200" dirty="0">
              <a:latin typeface="+mn-ea"/>
            </a:endParaRPr>
          </a:p>
          <a:p>
            <a:pPr lvl="1"/>
            <a:r>
              <a:rPr lang="zh-TW" altLang="en-US" sz="2800" dirty="0"/>
              <a:t>問答系統</a:t>
            </a:r>
            <a:endParaRPr lang="en-US" altLang="zh-TW" sz="2600" dirty="0"/>
          </a:p>
        </p:txBody>
      </p:sp>
      <p:pic>
        <p:nvPicPr>
          <p:cNvPr id="33794" name="Picture 2" descr="這裡寫圖片描述"/>
          <p:cNvPicPr>
            <a:picLocks noChangeAspect="1" noChangeArrowheads="1"/>
          </p:cNvPicPr>
          <p:nvPr/>
        </p:nvPicPr>
        <p:blipFill rotWithShape="1">
          <a:blip r:embed="rId2">
            <a:extLst>
              <a:ext uri="{28A0092B-C50C-407E-A947-70E740481C1C}">
                <a14:useLocalDpi xmlns:a14="http://schemas.microsoft.com/office/drawing/2010/main" val="0"/>
              </a:ext>
            </a:extLst>
          </a:blip>
          <a:srcRect t="24653" b="4834"/>
          <a:stretch/>
        </p:blipFill>
        <p:spPr bwMode="auto">
          <a:xfrm>
            <a:off x="963323" y="2981440"/>
            <a:ext cx="6914585" cy="3656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527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F8529B0-4B0E-4BA7-8B28-41DFBBC53652}"/>
              </a:ext>
            </a:extLst>
          </p:cNvPr>
          <p:cNvSpPr>
            <a:spLocks noGrp="1"/>
          </p:cNvSpPr>
          <p:nvPr>
            <p:ph idx="1"/>
          </p:nvPr>
        </p:nvSpPr>
        <p:spPr>
          <a:xfrm>
            <a:off x="628153" y="659959"/>
            <a:ext cx="8645849" cy="5381404"/>
          </a:xfrm>
        </p:spPr>
        <p:txBody>
          <a:bodyPr/>
          <a:lstStyle/>
          <a:p>
            <a:r>
              <a:rPr lang="zh-TW" altLang="en-US" sz="2800" dirty="0"/>
              <a:t>編碼和初始化：對</a:t>
            </a:r>
            <a:r>
              <a:rPr lang="en-US" altLang="zh-TW" sz="2800" dirty="0"/>
              <a:t>Huffman </a:t>
            </a:r>
            <a:r>
              <a:rPr lang="zh-TW" altLang="en-US" sz="2800" dirty="0"/>
              <a:t>樹各個</a:t>
            </a:r>
            <a:r>
              <a:rPr lang="en-US" altLang="zh-TW" sz="2800" dirty="0"/>
              <a:t>leaf(</a:t>
            </a:r>
            <a:r>
              <a:rPr lang="zh-TW" altLang="en-US" sz="2800" dirty="0"/>
              <a:t>葉子</a:t>
            </a:r>
            <a:r>
              <a:rPr lang="en-US" altLang="zh-TW" sz="2800" dirty="0"/>
              <a:t>)</a:t>
            </a:r>
            <a:r>
              <a:rPr lang="zh-TW" altLang="en-US" sz="2800" dirty="0"/>
              <a:t>進行編碼，並</a:t>
            </a:r>
            <a:r>
              <a:rPr lang="zh-TW" altLang="en-US" sz="2800" dirty="0">
                <a:solidFill>
                  <a:srgbClr val="FF0000"/>
                </a:solidFill>
              </a:rPr>
              <a:t>對各節點向量初始化</a:t>
            </a:r>
            <a:r>
              <a:rPr lang="zh-TW" altLang="en-US" sz="2800" dirty="0"/>
              <a:t>。</a:t>
            </a:r>
            <a:endParaRPr lang="en-US" altLang="zh-TW" sz="2800" dirty="0"/>
          </a:p>
          <a:p>
            <a:pPr marL="0" indent="0">
              <a:buNone/>
            </a:pPr>
            <a:endParaRPr lang="zh-TW" altLang="en-US" sz="2800" dirty="0"/>
          </a:p>
          <a:p>
            <a:r>
              <a:rPr lang="zh-TW" altLang="en-US" sz="2800" dirty="0"/>
              <a:t>訓練：開始</a:t>
            </a:r>
            <a:r>
              <a:rPr lang="zh-TW" altLang="en-US" sz="2800" dirty="0">
                <a:solidFill>
                  <a:srgbClr val="FF0000"/>
                </a:solidFill>
              </a:rPr>
              <a:t>訓練中間向量和詞向量</a:t>
            </a:r>
            <a:r>
              <a:rPr lang="zh-TW" altLang="en-US" sz="2800" dirty="0"/>
              <a:t>，直到收斂或到達終止條件。</a:t>
            </a:r>
          </a:p>
          <a:p>
            <a:endParaRPr lang="zh-CN" altLang="en-US" dirty="0"/>
          </a:p>
        </p:txBody>
      </p:sp>
    </p:spTree>
    <p:extLst>
      <p:ext uri="{BB962C8B-B14F-4D97-AF65-F5344CB8AC3E}">
        <p14:creationId xmlns:p14="http://schemas.microsoft.com/office/powerpoint/2010/main" val="42834544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1" y="1764632"/>
            <a:ext cx="9127959" cy="4759260"/>
          </a:xfrm>
        </p:spPr>
        <p:txBody>
          <a:bodyPr>
            <a:normAutofit/>
          </a:bodyPr>
          <a:lstStyle/>
          <a:p>
            <a:r>
              <a:rPr lang="zh-TW" altLang="en-US" sz="3200" dirty="0">
                <a:solidFill>
                  <a:schemeClr val="tx1"/>
                </a:solidFill>
                <a:latin typeface="+mn-ea"/>
              </a:rPr>
              <a:t>實務上</a:t>
            </a:r>
            <a:r>
              <a:rPr lang="zh-TW" altLang="en-US" sz="3200" dirty="0"/>
              <a:t>相關應用</a:t>
            </a:r>
            <a:endParaRPr lang="en-US" altLang="zh-TW" sz="3200" dirty="0">
              <a:latin typeface="+mn-ea"/>
            </a:endParaRPr>
          </a:p>
          <a:p>
            <a:pPr lvl="1"/>
            <a:r>
              <a:rPr lang="zh-TW" altLang="en-US" sz="2400" dirty="0"/>
              <a:t>機器翻譯</a:t>
            </a:r>
            <a:endParaRPr lang="en-US" altLang="zh-TW" sz="2400" dirty="0"/>
          </a:p>
          <a:p>
            <a:pPr marL="457200" lvl="1" indent="0">
              <a:buNone/>
            </a:pPr>
            <a:endParaRPr lang="en-US" altLang="zh-TW" sz="2600" dirty="0"/>
          </a:p>
        </p:txBody>
      </p:sp>
      <p:pic>
        <p:nvPicPr>
          <p:cNvPr id="4" name="圖片 3"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608" y="2857501"/>
            <a:ext cx="7634758" cy="4000500"/>
          </a:xfrm>
          <a:prstGeom prst="rect">
            <a:avLst/>
          </a:prstGeom>
        </p:spPr>
      </p:pic>
    </p:spTree>
    <p:extLst>
      <p:ext uri="{BB962C8B-B14F-4D97-AF65-F5344CB8AC3E}">
        <p14:creationId xmlns:p14="http://schemas.microsoft.com/office/powerpoint/2010/main" val="14917646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1" y="1764632"/>
            <a:ext cx="9127959" cy="4759260"/>
          </a:xfrm>
        </p:spPr>
        <p:txBody>
          <a:bodyPr>
            <a:normAutofit/>
          </a:bodyPr>
          <a:lstStyle/>
          <a:p>
            <a:r>
              <a:rPr lang="zh-TW" altLang="en-US" sz="3200" dirty="0">
                <a:solidFill>
                  <a:schemeClr val="tx1"/>
                </a:solidFill>
                <a:latin typeface="+mn-ea"/>
              </a:rPr>
              <a:t>實務上</a:t>
            </a:r>
            <a:r>
              <a:rPr lang="zh-TW" altLang="en-US" sz="3200" dirty="0"/>
              <a:t>相關應用</a:t>
            </a:r>
            <a:endParaRPr lang="en-US" altLang="zh-TW" sz="3200" dirty="0">
              <a:latin typeface="+mn-ea"/>
            </a:endParaRPr>
          </a:p>
          <a:p>
            <a:pPr lvl="1"/>
            <a:r>
              <a:rPr lang="zh-TW" altLang="en-US" sz="2800" dirty="0"/>
              <a:t>對話機器人</a:t>
            </a:r>
            <a:endParaRPr lang="en-US" altLang="zh-TW" sz="2400" dirty="0"/>
          </a:p>
          <a:p>
            <a:pPr marL="457200" lvl="1" indent="0">
              <a:buNone/>
            </a:pPr>
            <a:endParaRPr lang="en-US" altLang="zh-TW" sz="2600" dirty="0"/>
          </a:p>
        </p:txBody>
      </p:sp>
      <p:pic>
        <p:nvPicPr>
          <p:cNvPr id="5" name="圖片 4"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6647" y="2971800"/>
            <a:ext cx="7099956" cy="3886200"/>
          </a:xfrm>
          <a:prstGeom prst="rect">
            <a:avLst/>
          </a:prstGeom>
        </p:spPr>
      </p:pic>
    </p:spTree>
    <p:extLst>
      <p:ext uri="{BB962C8B-B14F-4D97-AF65-F5344CB8AC3E}">
        <p14:creationId xmlns:p14="http://schemas.microsoft.com/office/powerpoint/2010/main" val="384843851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文字向量化的應用說明</a:t>
            </a:r>
          </a:p>
        </p:txBody>
      </p:sp>
      <p:sp>
        <p:nvSpPr>
          <p:cNvPr id="3" name="內容版面配置區 2"/>
          <p:cNvSpPr>
            <a:spLocks noGrp="1"/>
          </p:cNvSpPr>
          <p:nvPr>
            <p:ph idx="1"/>
          </p:nvPr>
        </p:nvSpPr>
        <p:spPr>
          <a:xfrm>
            <a:off x="677334" y="3368040"/>
            <a:ext cx="8596668" cy="609600"/>
          </a:xfrm>
        </p:spPr>
        <p:txBody>
          <a:bodyPr>
            <a:normAutofit lnSpcReduction="10000"/>
          </a:bodyPr>
          <a:lstStyle/>
          <a:p>
            <a:pPr marL="0" indent="0" algn="ctr">
              <a:buNone/>
            </a:pPr>
            <a:r>
              <a:rPr lang="en-US" altLang="zh-TW" sz="3600" b="1" dirty="0">
                <a:latin typeface="+mn-ea"/>
              </a:rPr>
              <a:t>RNN</a:t>
            </a:r>
            <a:r>
              <a:rPr lang="zh-TW" altLang="en-US" sz="3600" b="1" dirty="0">
                <a:latin typeface="+mn-ea"/>
              </a:rPr>
              <a:t>介紹</a:t>
            </a:r>
            <a:endParaRPr lang="en-US" altLang="zh-TW" sz="2800" b="1" dirty="0"/>
          </a:p>
        </p:txBody>
      </p:sp>
    </p:spTree>
    <p:extLst>
      <p:ext uri="{BB962C8B-B14F-4D97-AF65-F5344CB8AC3E}">
        <p14:creationId xmlns:p14="http://schemas.microsoft.com/office/powerpoint/2010/main" val="15579419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677333" y="2160589"/>
            <a:ext cx="8996055" cy="4432716"/>
          </a:xfrm>
        </p:spPr>
        <p:txBody>
          <a:bodyPr>
            <a:normAutofit/>
          </a:bodyPr>
          <a:lstStyle/>
          <a:p>
            <a:r>
              <a:rPr lang="en-US" altLang="zh-TW" sz="3200" dirty="0">
                <a:latin typeface="+mn-ea"/>
              </a:rPr>
              <a:t>RNN</a:t>
            </a:r>
            <a:r>
              <a:rPr lang="zh-TW" altLang="en-US" sz="3200" dirty="0">
                <a:latin typeface="+mn-ea"/>
              </a:rPr>
              <a:t>介紹</a:t>
            </a:r>
            <a:endParaRPr lang="en-US" altLang="zh-TW" sz="3200" dirty="0">
              <a:latin typeface="+mn-ea"/>
            </a:endParaRPr>
          </a:p>
          <a:p>
            <a:pPr lvl="1"/>
            <a:r>
              <a:rPr lang="zh-TW" altLang="en-US" sz="2800" dirty="0"/>
              <a:t>最簡單的循環神經網路，稱之為</a:t>
            </a:r>
            <a:r>
              <a:rPr lang="en-US" altLang="zh-TW" sz="2800" dirty="0"/>
              <a:t>Simple-RNN</a:t>
            </a:r>
            <a:r>
              <a:rPr lang="zh-TW" altLang="en-US" sz="2800" dirty="0"/>
              <a:t>，它是</a:t>
            </a:r>
            <a:r>
              <a:rPr lang="en-US" altLang="zh-TW" sz="2800" dirty="0">
                <a:solidFill>
                  <a:srgbClr val="FF0000"/>
                </a:solidFill>
              </a:rPr>
              <a:t>LSTM</a:t>
            </a:r>
            <a:r>
              <a:rPr lang="zh-TW" altLang="en-US" sz="2800" dirty="0">
                <a:solidFill>
                  <a:srgbClr val="FF0000"/>
                </a:solidFill>
              </a:rPr>
              <a:t>的基礎</a:t>
            </a:r>
            <a:endParaRPr lang="en-US" altLang="zh-TW" sz="2800" dirty="0">
              <a:solidFill>
                <a:srgbClr val="FF0000"/>
              </a:solidFill>
            </a:endParaRPr>
          </a:p>
          <a:p>
            <a:pPr lvl="1"/>
            <a:r>
              <a:rPr lang="en-US" altLang="zh-TW" sz="2800" dirty="0"/>
              <a:t>Simple-RNN</a:t>
            </a:r>
            <a:r>
              <a:rPr lang="zh-TW" altLang="en-US" sz="2800" dirty="0"/>
              <a:t>與</a:t>
            </a:r>
            <a:r>
              <a:rPr lang="en-US" altLang="zh-TW" sz="2800" dirty="0"/>
              <a:t>BP</a:t>
            </a:r>
            <a:r>
              <a:rPr lang="zh-TW" altLang="en-US" sz="2800" dirty="0"/>
              <a:t>網路一樣都有</a:t>
            </a:r>
            <a:r>
              <a:rPr lang="zh-TW" altLang="en-US" sz="2800" dirty="0">
                <a:solidFill>
                  <a:srgbClr val="FF0000"/>
                </a:solidFill>
              </a:rPr>
              <a:t>前饋層與反饋層</a:t>
            </a:r>
            <a:endParaRPr lang="en-US" altLang="zh-TW" sz="2800" dirty="0">
              <a:solidFill>
                <a:srgbClr val="FF0000"/>
              </a:solidFill>
            </a:endParaRPr>
          </a:p>
          <a:p>
            <a:pPr lvl="1"/>
            <a:r>
              <a:rPr lang="zh-TW" altLang="en-US" sz="2800" dirty="0"/>
              <a:t>但是</a:t>
            </a:r>
            <a:r>
              <a:rPr lang="en-US" altLang="zh-TW" sz="2800" dirty="0"/>
              <a:t>Simple-RNN</a:t>
            </a:r>
            <a:r>
              <a:rPr lang="zh-TW" altLang="en-US" sz="2800" dirty="0"/>
              <a:t>引入了</a:t>
            </a:r>
            <a:r>
              <a:rPr lang="zh-TW" altLang="en-US" sz="2800" dirty="0">
                <a:solidFill>
                  <a:srgbClr val="FF0000"/>
                </a:solidFill>
              </a:rPr>
              <a:t>基於時間</a:t>
            </a:r>
            <a:r>
              <a:rPr lang="en-US" altLang="zh-TW" sz="2800" dirty="0">
                <a:solidFill>
                  <a:srgbClr val="FF0000"/>
                </a:solidFill>
              </a:rPr>
              <a:t>(</a:t>
            </a:r>
            <a:r>
              <a:rPr lang="zh-TW" altLang="en-US" sz="2800" dirty="0">
                <a:solidFill>
                  <a:srgbClr val="FF0000"/>
                </a:solidFill>
              </a:rPr>
              <a:t>狀態</a:t>
            </a:r>
            <a:r>
              <a:rPr lang="en-US" altLang="zh-TW" sz="2800" dirty="0">
                <a:solidFill>
                  <a:srgbClr val="FF0000"/>
                </a:solidFill>
              </a:rPr>
              <a:t>)</a:t>
            </a:r>
            <a:r>
              <a:rPr lang="zh-TW" altLang="en-US" sz="2800" dirty="0">
                <a:solidFill>
                  <a:srgbClr val="FF0000"/>
                </a:solidFill>
              </a:rPr>
              <a:t>的循環機制</a:t>
            </a:r>
            <a:endParaRPr lang="en-US" altLang="zh-TW" sz="2800" dirty="0">
              <a:solidFill>
                <a:srgbClr val="FF0000"/>
              </a:solidFill>
            </a:endParaRPr>
          </a:p>
          <a:p>
            <a:pPr lvl="1"/>
            <a:r>
              <a:rPr lang="zh-TW" altLang="en-US" sz="2800" dirty="0">
                <a:solidFill>
                  <a:schemeClr val="tx1"/>
                </a:solidFill>
                <a:latin typeface="+mn-ea"/>
              </a:rPr>
              <a:t>目的使用來處理序列資料</a:t>
            </a:r>
            <a:endParaRPr lang="en-US" altLang="zh-TW" sz="2800" dirty="0">
              <a:solidFill>
                <a:schemeClr val="tx1"/>
              </a:solidFill>
              <a:latin typeface="+mn-ea"/>
            </a:endParaRPr>
          </a:p>
        </p:txBody>
      </p:sp>
    </p:spTree>
    <p:extLst>
      <p:ext uri="{BB962C8B-B14F-4D97-AF65-F5344CB8AC3E}">
        <p14:creationId xmlns:p14="http://schemas.microsoft.com/office/powerpoint/2010/main" val="4534354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56589" y="332786"/>
            <a:ext cx="8596668" cy="681318"/>
          </a:xfrm>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800100" y="1138971"/>
            <a:ext cx="9917724" cy="5085347"/>
          </a:xfrm>
        </p:spPr>
        <p:txBody>
          <a:bodyPr>
            <a:normAutofit/>
          </a:bodyPr>
          <a:lstStyle/>
          <a:p>
            <a:r>
              <a:rPr lang="en-US" altLang="zh-TW" sz="3200" dirty="0">
                <a:latin typeface="+mn-ea"/>
              </a:rPr>
              <a:t>RNN</a:t>
            </a:r>
            <a:r>
              <a:rPr lang="zh-TW" altLang="en-US" sz="3200" dirty="0">
                <a:latin typeface="+mn-ea"/>
              </a:rPr>
              <a:t>介紹</a:t>
            </a:r>
            <a:endParaRPr lang="en-US" altLang="zh-TW" sz="3200" dirty="0">
              <a:latin typeface="+mn-ea"/>
            </a:endParaRPr>
          </a:p>
          <a:p>
            <a:pPr lvl="1"/>
            <a:r>
              <a:rPr lang="zh-TW" altLang="en-US" sz="2800" dirty="0"/>
              <a:t>這些循環使得</a:t>
            </a:r>
            <a:r>
              <a:rPr lang="en-US" altLang="zh-TW" sz="2800" dirty="0"/>
              <a:t>RNN</a:t>
            </a:r>
            <a:r>
              <a:rPr lang="zh-TW" altLang="en-US" sz="2800" dirty="0"/>
              <a:t>可以被看作同一網路在不同時間的多次循環，每個神經元會把</a:t>
            </a:r>
            <a:r>
              <a:rPr lang="zh-TW" altLang="en-US" sz="2800" dirty="0">
                <a:solidFill>
                  <a:srgbClr val="FF0000"/>
                </a:solidFill>
              </a:rPr>
              <a:t>更新的結果</a:t>
            </a:r>
            <a:r>
              <a:rPr lang="zh-TW" altLang="en-US" sz="2800" dirty="0"/>
              <a:t>傳遞給下一個時間</a:t>
            </a:r>
            <a:endParaRPr lang="en-US" altLang="zh-TW" sz="2800" dirty="0">
              <a:latin typeface="+mn-ea"/>
            </a:endParaRPr>
          </a:p>
        </p:txBody>
      </p:sp>
      <p:sp>
        <p:nvSpPr>
          <p:cNvPr id="4" name="矩形 3"/>
          <p:cNvSpPr/>
          <p:nvPr/>
        </p:nvSpPr>
        <p:spPr>
          <a:xfrm>
            <a:off x="7069508" y="4193698"/>
            <a:ext cx="1118691" cy="4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rgbClr val="FF0000"/>
                </a:solidFill>
              </a:rPr>
              <a:t>神經網路</a:t>
            </a:r>
          </a:p>
        </p:txBody>
      </p:sp>
      <p:sp>
        <p:nvSpPr>
          <p:cNvPr id="8" name="矩形 7"/>
          <p:cNvSpPr/>
          <p:nvPr/>
        </p:nvSpPr>
        <p:spPr>
          <a:xfrm>
            <a:off x="8799259" y="3517153"/>
            <a:ext cx="1107996" cy="369332"/>
          </a:xfrm>
          <a:prstGeom prst="rect">
            <a:avLst/>
          </a:prstGeom>
          <a:solidFill>
            <a:srgbClr val="FFF2CC"/>
          </a:solidFill>
        </p:spPr>
        <p:txBody>
          <a:bodyPr wrap="none">
            <a:spAutoFit/>
          </a:bodyPr>
          <a:lstStyle/>
          <a:p>
            <a:r>
              <a:rPr lang="zh-TW" altLang="en-US" dirty="0">
                <a:solidFill>
                  <a:srgbClr val="FF0000"/>
                </a:solidFill>
              </a:rPr>
              <a:t>循環展開</a:t>
            </a:r>
          </a:p>
        </p:txBody>
      </p:sp>
      <p:grpSp>
        <p:nvGrpSpPr>
          <p:cNvPr id="7" name="群組 6"/>
          <p:cNvGrpSpPr/>
          <p:nvPr/>
        </p:nvGrpSpPr>
        <p:grpSpPr>
          <a:xfrm>
            <a:off x="1450732" y="2725614"/>
            <a:ext cx="8825338" cy="4033068"/>
            <a:chOff x="6534381" y="1930400"/>
            <a:chExt cx="9233443" cy="4461375"/>
          </a:xfrm>
        </p:grpSpPr>
        <p:pic>
          <p:nvPicPr>
            <p:cNvPr id="13314" name="Picture 2" descr="https://4.bp.blogspot.com/-U-b50pPNd_s/WQ8C-5g0siI/AAAAAAAAI8c/VCpWPA-z3Y8iTvLIhX6hlO83BqogFMu5ACLcB/s640/RNN2.png"/>
            <p:cNvPicPr>
              <a:picLocks noChangeAspect="1" noChangeArrowheads="1"/>
            </p:cNvPicPr>
            <p:nvPr/>
          </p:nvPicPr>
          <p:blipFill rotWithShape="1">
            <a:blip r:embed="rId2">
              <a:extLst>
                <a:ext uri="{28A0092B-C50C-407E-A947-70E740481C1C}">
                  <a14:useLocalDpi xmlns:a14="http://schemas.microsoft.com/office/drawing/2010/main" val="0"/>
                </a:ext>
              </a:extLst>
            </a:blip>
            <a:srcRect l="5856" t="7667" r="9941" b="23912"/>
            <a:stretch/>
          </p:blipFill>
          <p:spPr bwMode="auto">
            <a:xfrm>
              <a:off x="6534381" y="1995622"/>
              <a:ext cx="9233443" cy="439615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7969187" y="6022443"/>
              <a:ext cx="646331" cy="369332"/>
            </a:xfrm>
            <a:prstGeom prst="rect">
              <a:avLst/>
            </a:prstGeom>
          </p:spPr>
          <p:txBody>
            <a:bodyPr wrap="none">
              <a:spAutoFit/>
            </a:bodyPr>
            <a:lstStyle/>
            <a:p>
              <a:r>
                <a:rPr lang="zh-TW" altLang="en-US" dirty="0">
                  <a:solidFill>
                    <a:srgbClr val="FF0000"/>
                  </a:solidFill>
                </a:rPr>
                <a:t>輸入</a:t>
              </a:r>
            </a:p>
          </p:txBody>
        </p:sp>
        <p:sp>
          <p:nvSpPr>
            <p:cNvPr id="9" name="矩形 8"/>
            <p:cNvSpPr/>
            <p:nvPr/>
          </p:nvSpPr>
          <p:spPr>
            <a:xfrm>
              <a:off x="7042613" y="4232601"/>
              <a:ext cx="1230355" cy="416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solidFill>
                    <a:srgbClr val="FF0000"/>
                  </a:solidFill>
                </a:rPr>
                <a:t>神經網路</a:t>
              </a:r>
            </a:p>
          </p:txBody>
        </p:sp>
        <p:sp>
          <p:nvSpPr>
            <p:cNvPr id="10" name="矩形 9"/>
            <p:cNvSpPr/>
            <p:nvPr/>
          </p:nvSpPr>
          <p:spPr>
            <a:xfrm>
              <a:off x="6719448" y="1930400"/>
              <a:ext cx="646331" cy="369332"/>
            </a:xfrm>
            <a:prstGeom prst="rect">
              <a:avLst/>
            </a:prstGeom>
          </p:spPr>
          <p:txBody>
            <a:bodyPr wrap="none">
              <a:spAutoFit/>
            </a:bodyPr>
            <a:lstStyle/>
            <a:p>
              <a:r>
                <a:rPr lang="zh-TW" altLang="en-US" dirty="0">
                  <a:solidFill>
                    <a:srgbClr val="FF0000"/>
                  </a:solidFill>
                </a:rPr>
                <a:t>輸出</a:t>
              </a:r>
            </a:p>
          </p:txBody>
        </p:sp>
        <p:sp>
          <p:nvSpPr>
            <p:cNvPr id="11" name="矩形 10"/>
            <p:cNvSpPr/>
            <p:nvPr/>
          </p:nvSpPr>
          <p:spPr>
            <a:xfrm>
              <a:off x="8772365" y="3517153"/>
              <a:ext cx="1107996" cy="369332"/>
            </a:xfrm>
            <a:prstGeom prst="rect">
              <a:avLst/>
            </a:prstGeom>
            <a:solidFill>
              <a:srgbClr val="FFF2CC"/>
            </a:solidFill>
          </p:spPr>
          <p:txBody>
            <a:bodyPr wrap="none">
              <a:spAutoFit/>
            </a:bodyPr>
            <a:lstStyle/>
            <a:p>
              <a:r>
                <a:rPr lang="zh-TW" altLang="en-US" dirty="0">
                  <a:solidFill>
                    <a:srgbClr val="FF0000"/>
                  </a:solidFill>
                </a:rPr>
                <a:t>循環展開</a:t>
              </a:r>
            </a:p>
          </p:txBody>
        </p:sp>
      </p:grpSp>
    </p:spTree>
    <p:extLst>
      <p:ext uri="{BB962C8B-B14F-4D97-AF65-F5344CB8AC3E}">
        <p14:creationId xmlns:p14="http://schemas.microsoft.com/office/powerpoint/2010/main" val="38153429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6042" y="1507958"/>
            <a:ext cx="11581011" cy="5085347"/>
          </a:xfrm>
        </p:spPr>
        <p:txBody>
          <a:bodyPr>
            <a:normAutofit/>
          </a:bodyPr>
          <a:lstStyle/>
          <a:p>
            <a:r>
              <a:rPr lang="en-US" altLang="zh-TW" sz="3200" dirty="0">
                <a:latin typeface="+mn-ea"/>
              </a:rPr>
              <a:t>RNN</a:t>
            </a:r>
            <a:r>
              <a:rPr lang="zh-TW" altLang="en-US" sz="3200" dirty="0">
                <a:latin typeface="+mn-ea"/>
              </a:rPr>
              <a:t>介紹</a:t>
            </a:r>
            <a:endParaRPr lang="en-US" altLang="zh-TW" sz="3200" dirty="0">
              <a:latin typeface="+mn-ea"/>
            </a:endParaRPr>
          </a:p>
          <a:p>
            <a:pPr lvl="1"/>
            <a:r>
              <a:rPr lang="en-US" altLang="zh-TW" sz="2800" dirty="0" err="1">
                <a:solidFill>
                  <a:srgbClr val="FF0000"/>
                </a:solidFill>
              </a:rPr>
              <a:t>Xt</a:t>
            </a:r>
            <a:r>
              <a:rPr lang="en-US" altLang="zh-TW" sz="2800" dirty="0"/>
              <a:t>(</a:t>
            </a:r>
            <a:r>
              <a:rPr lang="zh-TW" altLang="en-US" sz="2800" dirty="0"/>
              <a:t>詞向量</a:t>
            </a:r>
            <a:r>
              <a:rPr lang="en-US" altLang="zh-TW" sz="2800" dirty="0"/>
              <a:t>)</a:t>
            </a:r>
            <a:r>
              <a:rPr lang="zh-TW" altLang="en-US" sz="2800" dirty="0"/>
              <a:t>是一個</a:t>
            </a:r>
            <a:r>
              <a:rPr lang="en-US" altLang="zh-TW" sz="2800" dirty="0"/>
              <a:t>n</a:t>
            </a:r>
            <a:r>
              <a:rPr lang="zh-TW" altLang="en-US" sz="2800" dirty="0"/>
              <a:t>維的向量，</a:t>
            </a:r>
            <a:r>
              <a:rPr lang="en-US" altLang="zh-TW" sz="2800" dirty="0"/>
              <a:t>RNN</a:t>
            </a:r>
            <a:r>
              <a:rPr lang="zh-TW" altLang="en-US" sz="2800" dirty="0"/>
              <a:t>的輸入將是</a:t>
            </a:r>
            <a:r>
              <a:rPr lang="zh-TW" altLang="en-US" sz="2800" dirty="0">
                <a:solidFill>
                  <a:srgbClr val="FF0000"/>
                </a:solidFill>
              </a:rPr>
              <a:t>一整個序列</a:t>
            </a:r>
            <a:r>
              <a:rPr lang="en-US" altLang="zh-TW" sz="2800" dirty="0">
                <a:solidFill>
                  <a:schemeClr val="tx1"/>
                </a:solidFill>
              </a:rPr>
              <a:t>(</a:t>
            </a:r>
            <a:r>
              <a:rPr lang="zh-TW" altLang="en-US" sz="2800" dirty="0">
                <a:solidFill>
                  <a:schemeClr val="tx1"/>
                </a:solidFill>
              </a:rPr>
              <a:t>一句話</a:t>
            </a:r>
            <a:r>
              <a:rPr lang="en-US" altLang="zh-TW" sz="2800" dirty="0">
                <a:solidFill>
                  <a:schemeClr val="tx1"/>
                </a:solidFill>
              </a:rPr>
              <a:t>)</a:t>
            </a:r>
            <a:r>
              <a:rPr lang="zh-TW" altLang="en-US" sz="2800" dirty="0"/>
              <a:t>，也就是</a:t>
            </a:r>
            <a:r>
              <a:rPr lang="en-US" altLang="zh-TW" sz="2800" dirty="0"/>
              <a:t>X=[x0,x1,..xt-1,xt,xt+1,...</a:t>
            </a:r>
            <a:r>
              <a:rPr lang="en-US" altLang="zh-TW" sz="2800" dirty="0" err="1"/>
              <a:t>xT</a:t>
            </a:r>
            <a:r>
              <a:rPr lang="en-US" altLang="zh-TW" sz="2800" dirty="0"/>
              <a:t>]</a:t>
            </a:r>
          </a:p>
        </p:txBody>
      </p:sp>
      <p:pic>
        <p:nvPicPr>
          <p:cNvPr id="9" name="Picture 2" descr="https://3.bp.blogspot.com/-9cz6YIf-3Wk/WQ8C-7QNnOI/AAAAAAAAI8g/iFhXR9t3ii0UE9ZRXs425wR_HYJk9i7WgCLcB/s640/RNN1.png"/>
          <p:cNvPicPr>
            <a:picLocks noChangeAspect="1" noChangeArrowheads="1"/>
          </p:cNvPicPr>
          <p:nvPr/>
        </p:nvPicPr>
        <p:blipFill rotWithShape="1">
          <a:blip r:embed="rId2">
            <a:extLst>
              <a:ext uri="{28A0092B-C50C-407E-A947-70E740481C1C}">
                <a14:useLocalDpi xmlns:a14="http://schemas.microsoft.com/office/drawing/2010/main" val="0"/>
              </a:ext>
            </a:extLst>
          </a:blip>
          <a:srcRect l="9799" t="13644" r="14233" b="22950"/>
          <a:stretch/>
        </p:blipFill>
        <p:spPr bwMode="auto">
          <a:xfrm>
            <a:off x="2347546" y="3099899"/>
            <a:ext cx="7684477" cy="3758101"/>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3914682" y="5891812"/>
            <a:ext cx="1891865" cy="369332"/>
          </a:xfrm>
          <a:prstGeom prst="rect">
            <a:avLst/>
          </a:prstGeom>
        </p:spPr>
        <p:txBody>
          <a:bodyPr wrap="none">
            <a:spAutoFit/>
          </a:bodyPr>
          <a:lstStyle/>
          <a:p>
            <a:r>
              <a:rPr lang="zh-TW" altLang="en-US" dirty="0">
                <a:solidFill>
                  <a:srgbClr val="FF0000"/>
                </a:solidFill>
              </a:rPr>
              <a:t>時刻</a:t>
            </a:r>
            <a:r>
              <a:rPr lang="en-US" altLang="zh-TW" dirty="0">
                <a:solidFill>
                  <a:srgbClr val="FF0000"/>
                </a:solidFill>
              </a:rPr>
              <a:t>t</a:t>
            </a:r>
            <a:r>
              <a:rPr lang="zh-TW" altLang="en-US" dirty="0">
                <a:solidFill>
                  <a:srgbClr val="FF0000"/>
                </a:solidFill>
              </a:rPr>
              <a:t>的隱含狀態</a:t>
            </a:r>
          </a:p>
        </p:txBody>
      </p:sp>
      <p:cxnSp>
        <p:nvCxnSpPr>
          <p:cNvPr id="11" name="直線單箭頭接點 10"/>
          <p:cNvCxnSpPr/>
          <p:nvPr/>
        </p:nvCxnSpPr>
        <p:spPr>
          <a:xfrm flipH="1">
            <a:off x="5059974" y="5533662"/>
            <a:ext cx="448408" cy="298938"/>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9622644" y="4606858"/>
            <a:ext cx="2029723" cy="400110"/>
          </a:xfrm>
          <a:prstGeom prst="rect">
            <a:avLst/>
          </a:prstGeom>
        </p:spPr>
        <p:txBody>
          <a:bodyPr wrap="none">
            <a:spAutoFit/>
          </a:bodyPr>
          <a:lstStyle/>
          <a:p>
            <a:pPr lvl="1"/>
            <a:r>
              <a:rPr lang="zh-TW" altLang="en-US" sz="2000" dirty="0">
                <a:solidFill>
                  <a:srgbClr val="FF0000"/>
                </a:solidFill>
              </a:rPr>
              <a:t>時刻</a:t>
            </a:r>
            <a:r>
              <a:rPr lang="en-US" altLang="zh-TW" sz="2000" dirty="0">
                <a:solidFill>
                  <a:srgbClr val="FF0000"/>
                </a:solidFill>
              </a:rPr>
              <a:t>t</a:t>
            </a:r>
            <a:r>
              <a:rPr lang="zh-TW" altLang="en-US" sz="2000" dirty="0">
                <a:solidFill>
                  <a:srgbClr val="FF0000"/>
                </a:solidFill>
              </a:rPr>
              <a:t>的輸出</a:t>
            </a:r>
            <a:endParaRPr lang="en-US" altLang="zh-TW" sz="2000" dirty="0">
              <a:solidFill>
                <a:srgbClr val="FF0000"/>
              </a:solidFill>
              <a:latin typeface="+mn-ea"/>
            </a:endParaRPr>
          </a:p>
        </p:txBody>
      </p:sp>
      <p:cxnSp>
        <p:nvCxnSpPr>
          <p:cNvPr id="12" name="直線單箭頭接點 11"/>
          <p:cNvCxnSpPr/>
          <p:nvPr/>
        </p:nvCxnSpPr>
        <p:spPr>
          <a:xfrm>
            <a:off x="10032023" y="4105868"/>
            <a:ext cx="439540" cy="47258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5574323" y="3099899"/>
            <a:ext cx="4457700" cy="9507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p:cNvSpPr/>
          <p:nvPr/>
        </p:nvSpPr>
        <p:spPr>
          <a:xfrm>
            <a:off x="5574323" y="4523474"/>
            <a:ext cx="4457700" cy="9507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603931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6043" y="1507959"/>
            <a:ext cx="5791199" cy="566450"/>
          </a:xfrm>
        </p:spPr>
        <p:txBody>
          <a:bodyPr>
            <a:normAutofit lnSpcReduction="10000"/>
          </a:bodyPr>
          <a:lstStyle/>
          <a:p>
            <a:r>
              <a:rPr lang="en-US" altLang="zh-TW" sz="3200" dirty="0">
                <a:latin typeface="+mn-ea"/>
              </a:rPr>
              <a:t>RNN</a:t>
            </a:r>
            <a:r>
              <a:rPr lang="zh-TW" altLang="en-US" sz="3200" dirty="0">
                <a:latin typeface="+mn-ea"/>
              </a:rPr>
              <a:t>介紹</a:t>
            </a:r>
            <a:endParaRPr lang="en-US" altLang="zh-TW" sz="3200" dirty="0">
              <a:latin typeface="+mn-ea"/>
            </a:endParaRPr>
          </a:p>
        </p:txBody>
      </p:sp>
      <p:pic>
        <p:nvPicPr>
          <p:cNvPr id="5" name="Picture 2" descr="https://3.bp.blogspot.com/-9cz6YIf-3Wk/WQ8C-7QNnOI/AAAAAAAAI8g/iFhXR9t3ii0UE9ZRXs425wR_HYJk9i7WgCLcB/s640/RNN1.png"/>
          <p:cNvPicPr>
            <a:picLocks noChangeAspect="1" noChangeArrowheads="1"/>
          </p:cNvPicPr>
          <p:nvPr/>
        </p:nvPicPr>
        <p:blipFill rotWithShape="1">
          <a:blip r:embed="rId2">
            <a:extLst>
              <a:ext uri="{28A0092B-C50C-407E-A947-70E740481C1C}">
                <a14:useLocalDpi xmlns:a14="http://schemas.microsoft.com/office/drawing/2010/main" val="0"/>
              </a:ext>
            </a:extLst>
          </a:blip>
          <a:srcRect l="9085" t="12839" r="13422" b="22808"/>
          <a:stretch/>
        </p:blipFill>
        <p:spPr bwMode="auto">
          <a:xfrm>
            <a:off x="2548873" y="1930400"/>
            <a:ext cx="9497485" cy="462131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50335" y="5905385"/>
            <a:ext cx="2619781" cy="646331"/>
          </a:xfrm>
          <a:prstGeom prst="rect">
            <a:avLst/>
          </a:prstGeom>
          <a:ln>
            <a:solidFill>
              <a:schemeClr val="accent2">
                <a:lumMod val="50000"/>
              </a:schemeClr>
            </a:solidFill>
          </a:ln>
        </p:spPr>
        <p:txBody>
          <a:bodyPr wrap="square">
            <a:spAutoFit/>
          </a:bodyPr>
          <a:lstStyle/>
          <a:p>
            <a:r>
              <a:rPr lang="zh-TW" altLang="en-US" dirty="0"/>
              <a:t>權重</a:t>
            </a:r>
            <a:r>
              <a:rPr lang="en-US" altLang="zh-TW" dirty="0"/>
              <a:t>U</a:t>
            </a:r>
            <a:r>
              <a:rPr lang="zh-TW" altLang="en-US" dirty="0"/>
              <a:t>：將原始輸入進行抽象</a:t>
            </a:r>
            <a:r>
              <a:rPr lang="zh-TW" altLang="en-US" dirty="0">
                <a:solidFill>
                  <a:srgbClr val="FF0000"/>
                </a:solidFill>
              </a:rPr>
              <a:t>作為隱含層的輸入</a:t>
            </a:r>
          </a:p>
        </p:txBody>
      </p:sp>
      <p:sp>
        <p:nvSpPr>
          <p:cNvPr id="6" name="矩形 5"/>
          <p:cNvSpPr/>
          <p:nvPr/>
        </p:nvSpPr>
        <p:spPr>
          <a:xfrm>
            <a:off x="50335" y="4598654"/>
            <a:ext cx="2498538" cy="646331"/>
          </a:xfrm>
          <a:prstGeom prst="rect">
            <a:avLst/>
          </a:prstGeom>
          <a:ln>
            <a:solidFill>
              <a:schemeClr val="accent2">
                <a:lumMod val="50000"/>
              </a:schemeClr>
            </a:solidFill>
          </a:ln>
        </p:spPr>
        <p:txBody>
          <a:bodyPr wrap="square">
            <a:spAutoFit/>
          </a:bodyPr>
          <a:lstStyle/>
          <a:p>
            <a:r>
              <a:rPr lang="zh-TW" altLang="en-US" dirty="0"/>
              <a:t>權重</a:t>
            </a:r>
            <a:r>
              <a:rPr lang="en-US" altLang="zh-TW" dirty="0"/>
              <a:t>W</a:t>
            </a:r>
            <a:r>
              <a:rPr lang="zh-TW" altLang="en-US" dirty="0"/>
              <a:t>：網路的記憶控制者，負責</a:t>
            </a:r>
            <a:r>
              <a:rPr lang="zh-TW" altLang="en-US" dirty="0">
                <a:solidFill>
                  <a:srgbClr val="FF0000"/>
                </a:solidFill>
              </a:rPr>
              <a:t>調度記憶</a:t>
            </a:r>
          </a:p>
        </p:txBody>
      </p:sp>
      <p:sp>
        <p:nvSpPr>
          <p:cNvPr id="8" name="矩形 7"/>
          <p:cNvSpPr/>
          <p:nvPr/>
        </p:nvSpPr>
        <p:spPr>
          <a:xfrm>
            <a:off x="412089" y="2523947"/>
            <a:ext cx="2126350" cy="1200329"/>
          </a:xfrm>
          <a:prstGeom prst="rect">
            <a:avLst/>
          </a:prstGeom>
          <a:ln>
            <a:solidFill>
              <a:schemeClr val="accent2">
                <a:lumMod val="50000"/>
              </a:schemeClr>
            </a:solidFill>
          </a:ln>
        </p:spPr>
        <p:txBody>
          <a:bodyPr wrap="square">
            <a:spAutoFit/>
          </a:bodyPr>
          <a:lstStyle/>
          <a:p>
            <a:r>
              <a:rPr lang="zh-TW" altLang="en-US" dirty="0"/>
              <a:t>權重</a:t>
            </a:r>
            <a:r>
              <a:rPr lang="en-US" altLang="zh-TW" dirty="0"/>
              <a:t>V</a:t>
            </a:r>
            <a:r>
              <a:rPr lang="zh-TW" altLang="en-US" dirty="0"/>
              <a:t>：將隱含層學習到的表示進行再一次抽象，</a:t>
            </a:r>
            <a:r>
              <a:rPr lang="zh-TW" altLang="en-US" dirty="0">
                <a:solidFill>
                  <a:srgbClr val="FF0000"/>
                </a:solidFill>
              </a:rPr>
              <a:t>作為最終輸出</a:t>
            </a:r>
          </a:p>
        </p:txBody>
      </p:sp>
      <p:sp>
        <p:nvSpPr>
          <p:cNvPr id="17" name="矩形 16"/>
          <p:cNvSpPr/>
          <p:nvPr/>
        </p:nvSpPr>
        <p:spPr>
          <a:xfrm>
            <a:off x="4026877" y="3235569"/>
            <a:ext cx="298938" cy="3341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p:cNvSpPr/>
          <p:nvPr/>
        </p:nvSpPr>
        <p:spPr>
          <a:xfrm>
            <a:off x="4121474" y="4924750"/>
            <a:ext cx="298938" cy="3341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18"/>
          <p:cNvSpPr/>
          <p:nvPr/>
        </p:nvSpPr>
        <p:spPr>
          <a:xfrm>
            <a:off x="4586654" y="4575988"/>
            <a:ext cx="298938" cy="3341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079191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517204" y="1647174"/>
            <a:ext cx="10503722" cy="4859133"/>
          </a:xfrm>
        </p:spPr>
        <p:txBody>
          <a:bodyPr>
            <a:normAutofit/>
          </a:bodyPr>
          <a:lstStyle/>
          <a:p>
            <a:r>
              <a:rPr lang="en-US" altLang="zh-TW" sz="3200" dirty="0">
                <a:latin typeface="+mn-ea"/>
              </a:rPr>
              <a:t>RNN</a:t>
            </a:r>
            <a:r>
              <a:rPr lang="zh-TW" altLang="en-US" sz="3200" dirty="0">
                <a:latin typeface="+mn-ea"/>
              </a:rPr>
              <a:t>缺點</a:t>
            </a:r>
            <a:endParaRPr lang="en-US" altLang="zh-TW" sz="3200" dirty="0">
              <a:latin typeface="+mn-ea"/>
            </a:endParaRPr>
          </a:p>
          <a:p>
            <a:pPr lvl="1"/>
            <a:r>
              <a:rPr lang="zh-TW" altLang="en-US" sz="2800" dirty="0">
                <a:latin typeface="+mn-ea"/>
              </a:rPr>
              <a:t>隨著網路層數的增加，使得</a:t>
            </a:r>
            <a:r>
              <a:rPr lang="zh-TW" altLang="en-US" sz="2800" dirty="0">
                <a:solidFill>
                  <a:srgbClr val="FF0000"/>
                </a:solidFill>
                <a:latin typeface="+mn-ea"/>
              </a:rPr>
              <a:t>梯度消失</a:t>
            </a:r>
            <a:r>
              <a:rPr lang="en-US" altLang="zh-TW" sz="2800" dirty="0">
                <a:latin typeface="+mn-ea"/>
              </a:rPr>
              <a:t>(gradient vanishing problem)</a:t>
            </a:r>
            <a:r>
              <a:rPr lang="zh-TW" altLang="en-US" sz="2800" dirty="0">
                <a:latin typeface="+mn-ea"/>
              </a:rPr>
              <a:t>和</a:t>
            </a:r>
            <a:r>
              <a:rPr lang="zh-TW" altLang="en-US" sz="2800" dirty="0">
                <a:solidFill>
                  <a:srgbClr val="FF0000"/>
                </a:solidFill>
                <a:latin typeface="+mn-ea"/>
              </a:rPr>
              <a:t>梯度爆炸</a:t>
            </a:r>
            <a:r>
              <a:rPr lang="en-US" altLang="zh-TW" sz="2800" dirty="0">
                <a:latin typeface="+mn-ea"/>
              </a:rPr>
              <a:t>(gradient exploding problem)</a:t>
            </a:r>
            <a:r>
              <a:rPr lang="zh-TW" altLang="en-US" sz="2800" dirty="0">
                <a:latin typeface="+mn-ea"/>
              </a:rPr>
              <a:t>變得越來越明顯</a:t>
            </a:r>
            <a:endParaRPr lang="en-US" altLang="zh-TW" sz="2800" dirty="0">
              <a:latin typeface="+mn-ea"/>
            </a:endParaRPr>
          </a:p>
          <a:p>
            <a:pPr lvl="1"/>
            <a:endParaRPr lang="en-US" altLang="zh-TW" sz="2800" dirty="0">
              <a:latin typeface="+mn-ea"/>
            </a:endParaRPr>
          </a:p>
          <a:p>
            <a:pPr lvl="1"/>
            <a:r>
              <a:rPr lang="zh-TW" altLang="en-US" sz="2800" dirty="0"/>
              <a:t>梯度不穩定的原因：前面層上的梯度是來自後面層上梯度的乘積。當存在過多的層時，就會出現梯度不穩定，本質上是因為梯度反向傳播中的連乘效應</a:t>
            </a:r>
            <a:endParaRPr lang="en-US" altLang="zh-TW" sz="2800" dirty="0">
              <a:latin typeface="+mn-ea"/>
            </a:endParaRPr>
          </a:p>
        </p:txBody>
      </p:sp>
    </p:spTree>
    <p:extLst>
      <p:ext uri="{BB962C8B-B14F-4D97-AF65-F5344CB8AC3E}">
        <p14:creationId xmlns:p14="http://schemas.microsoft.com/office/powerpoint/2010/main" val="22593112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517204" y="1647174"/>
            <a:ext cx="10503722" cy="4859133"/>
          </a:xfrm>
        </p:spPr>
        <p:txBody>
          <a:bodyPr>
            <a:normAutofit/>
          </a:bodyPr>
          <a:lstStyle/>
          <a:p>
            <a:r>
              <a:rPr lang="en-US" altLang="zh-TW" sz="3200" dirty="0">
                <a:latin typeface="+mn-ea"/>
              </a:rPr>
              <a:t>RNN</a:t>
            </a:r>
            <a:r>
              <a:rPr lang="zh-TW" altLang="en-US" sz="3200" dirty="0">
                <a:latin typeface="+mn-ea"/>
              </a:rPr>
              <a:t>缺點</a:t>
            </a:r>
            <a:endParaRPr lang="en-US" altLang="zh-TW" sz="3200" dirty="0">
              <a:latin typeface="+mn-ea"/>
            </a:endParaRPr>
          </a:p>
          <a:p>
            <a:pPr lvl="1"/>
            <a:r>
              <a:rPr lang="zh-TW" altLang="en-US" sz="2800" dirty="0"/>
              <a:t>梯度爆炸和梯度消失的應對措施</a:t>
            </a:r>
            <a:endParaRPr lang="en-US" altLang="zh-TW" sz="2800" dirty="0">
              <a:latin typeface="+mn-ea"/>
            </a:endParaRPr>
          </a:p>
          <a:p>
            <a:pPr lvl="2"/>
            <a:r>
              <a:rPr lang="zh-TW" altLang="en-US" sz="2600" dirty="0"/>
              <a:t>對於</a:t>
            </a:r>
            <a:r>
              <a:rPr lang="en-US" altLang="zh-TW" sz="2600" dirty="0"/>
              <a:t>RNN</a:t>
            </a:r>
            <a:r>
              <a:rPr lang="zh-TW" altLang="en-US" sz="2600" dirty="0"/>
              <a:t>，可以通過</a:t>
            </a:r>
            <a:r>
              <a:rPr lang="zh-TW" altLang="en-US" sz="2600" dirty="0">
                <a:solidFill>
                  <a:srgbClr val="FF0000"/>
                </a:solidFill>
              </a:rPr>
              <a:t>梯度截斷</a:t>
            </a:r>
            <a:r>
              <a:rPr lang="zh-TW" altLang="en-US" sz="2600" dirty="0"/>
              <a:t>，避免梯度爆炸</a:t>
            </a:r>
            <a:endParaRPr lang="en-US" altLang="zh-TW" sz="2600" dirty="0"/>
          </a:p>
          <a:p>
            <a:pPr lvl="2"/>
            <a:r>
              <a:rPr lang="zh-TW" altLang="en-US" sz="2600" dirty="0"/>
              <a:t>可以通過</a:t>
            </a:r>
            <a:r>
              <a:rPr lang="zh-TW" altLang="en-US" sz="2600" dirty="0">
                <a:solidFill>
                  <a:srgbClr val="FF0000"/>
                </a:solidFill>
              </a:rPr>
              <a:t>添加正則項</a:t>
            </a:r>
            <a:r>
              <a:rPr lang="zh-TW" altLang="en-US" sz="2600" dirty="0"/>
              <a:t>，避免梯度爆炸</a:t>
            </a:r>
            <a:endParaRPr lang="en-US" altLang="zh-TW" sz="2600" dirty="0"/>
          </a:p>
          <a:p>
            <a:pPr lvl="2"/>
            <a:r>
              <a:rPr lang="zh-TW" altLang="en-US" sz="2600" dirty="0"/>
              <a:t>使用</a:t>
            </a:r>
            <a:r>
              <a:rPr lang="en-US" altLang="zh-TW" sz="2600" dirty="0">
                <a:solidFill>
                  <a:srgbClr val="FF0000"/>
                </a:solidFill>
              </a:rPr>
              <a:t>LSTM</a:t>
            </a:r>
            <a:r>
              <a:rPr lang="zh-TW" altLang="en-US" sz="2600" dirty="0"/>
              <a:t>等自循環和門控制機制，避免梯度消失</a:t>
            </a:r>
            <a:endParaRPr lang="en-US" altLang="zh-TW" sz="2600" dirty="0"/>
          </a:p>
          <a:p>
            <a:pPr lvl="2"/>
            <a:r>
              <a:rPr lang="zh-TW" altLang="en-US" sz="2600" dirty="0"/>
              <a:t>用</a:t>
            </a:r>
            <a:r>
              <a:rPr lang="en-US" altLang="zh-TW" sz="2600" dirty="0" err="1"/>
              <a:t>ReLU</a:t>
            </a:r>
            <a:r>
              <a:rPr lang="zh-TW" altLang="en-US" sz="2600" dirty="0"/>
              <a:t>、</a:t>
            </a:r>
            <a:r>
              <a:rPr lang="en-US" altLang="zh-TW" sz="2600" dirty="0"/>
              <a:t>Leaky </a:t>
            </a:r>
            <a:r>
              <a:rPr lang="en-US" altLang="zh-TW" sz="2600" dirty="0" err="1"/>
              <a:t>ReLU</a:t>
            </a:r>
            <a:r>
              <a:rPr lang="zh-TW" altLang="en-US" sz="2600" dirty="0"/>
              <a:t>、</a:t>
            </a:r>
            <a:r>
              <a:rPr lang="en-US" altLang="zh-TW" sz="2600" dirty="0" err="1"/>
              <a:t>PReLU</a:t>
            </a:r>
            <a:r>
              <a:rPr lang="zh-TW" altLang="en-US" sz="2600" dirty="0"/>
              <a:t>、</a:t>
            </a:r>
            <a:r>
              <a:rPr lang="en-US" altLang="zh-TW" sz="2600" dirty="0" err="1"/>
              <a:t>RReLU</a:t>
            </a:r>
            <a:r>
              <a:rPr lang="zh-TW" altLang="en-US" sz="2600" dirty="0"/>
              <a:t>、</a:t>
            </a:r>
            <a:r>
              <a:rPr lang="en-US" altLang="zh-TW" sz="2600" dirty="0" err="1"/>
              <a:t>Maxout</a:t>
            </a:r>
            <a:r>
              <a:rPr lang="zh-TW" altLang="en-US" sz="2600" dirty="0"/>
              <a:t>等替代</a:t>
            </a:r>
            <a:r>
              <a:rPr lang="en-US" altLang="zh-TW" sz="2600" dirty="0"/>
              <a:t>sigmoid</a:t>
            </a:r>
            <a:r>
              <a:rPr lang="zh-TW" altLang="en-US" sz="2600" dirty="0"/>
              <a:t>函數。</a:t>
            </a:r>
            <a:endParaRPr lang="en-US" altLang="zh-TW" sz="2600" dirty="0"/>
          </a:p>
          <a:p>
            <a:pPr lvl="2"/>
            <a:r>
              <a:rPr lang="zh-TW" altLang="en-US" sz="2600" dirty="0"/>
              <a:t>用</a:t>
            </a:r>
            <a:r>
              <a:rPr lang="en-US" altLang="zh-TW" sz="2600" dirty="0"/>
              <a:t>Batch Normalization</a:t>
            </a:r>
            <a:r>
              <a:rPr lang="zh-TW" altLang="en-US" sz="2600" dirty="0"/>
              <a:t>。</a:t>
            </a:r>
          </a:p>
          <a:p>
            <a:pPr marL="0" indent="0">
              <a:buNone/>
            </a:pPr>
            <a:endParaRPr lang="en-US" altLang="zh-TW" sz="2600" dirty="0">
              <a:latin typeface="+mn-ea"/>
            </a:endParaRPr>
          </a:p>
        </p:txBody>
      </p:sp>
    </p:spTree>
    <p:extLst>
      <p:ext uri="{BB962C8B-B14F-4D97-AF65-F5344CB8AC3E}">
        <p14:creationId xmlns:p14="http://schemas.microsoft.com/office/powerpoint/2010/main" val="36822866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文字向量化的應用說明</a:t>
            </a:r>
          </a:p>
        </p:txBody>
      </p:sp>
      <p:sp>
        <p:nvSpPr>
          <p:cNvPr id="3" name="內容版面配置區 2"/>
          <p:cNvSpPr>
            <a:spLocks noGrp="1"/>
          </p:cNvSpPr>
          <p:nvPr>
            <p:ph idx="1"/>
          </p:nvPr>
        </p:nvSpPr>
        <p:spPr>
          <a:xfrm>
            <a:off x="677334" y="3368040"/>
            <a:ext cx="8596668" cy="609600"/>
          </a:xfrm>
        </p:spPr>
        <p:txBody>
          <a:bodyPr>
            <a:normAutofit lnSpcReduction="10000"/>
          </a:bodyPr>
          <a:lstStyle/>
          <a:p>
            <a:pPr marL="0" indent="0" algn="ctr">
              <a:buNone/>
            </a:pPr>
            <a:r>
              <a:rPr lang="zh-TW" altLang="en-US" sz="3600" b="1" dirty="0">
                <a:latin typeface="+mn-ea"/>
              </a:rPr>
              <a:t>前向傳播</a:t>
            </a:r>
            <a:r>
              <a:rPr lang="en-US" altLang="zh-TW" sz="3600" b="1" dirty="0">
                <a:latin typeface="+mn-ea"/>
              </a:rPr>
              <a:t>(Forward Propagation)</a:t>
            </a:r>
          </a:p>
        </p:txBody>
      </p:sp>
    </p:spTree>
    <p:extLst>
      <p:ext uri="{BB962C8B-B14F-4D97-AF65-F5344CB8AC3E}">
        <p14:creationId xmlns:p14="http://schemas.microsoft.com/office/powerpoint/2010/main" val="91561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A494E44-8AED-4F93-85D8-CD51D5D27F29}"/>
              </a:ext>
            </a:extLst>
          </p:cNvPr>
          <p:cNvSpPr>
            <a:spLocks noGrp="1"/>
          </p:cNvSpPr>
          <p:nvPr>
            <p:ph type="title"/>
          </p:nvPr>
        </p:nvSpPr>
        <p:spPr>
          <a:xfrm>
            <a:off x="677334" y="506233"/>
            <a:ext cx="8596668" cy="1320800"/>
          </a:xfrm>
        </p:spPr>
        <p:txBody>
          <a:bodyPr/>
          <a:lstStyle/>
          <a:p>
            <a:r>
              <a:rPr lang="zh-TW" altLang="en-US" dirty="0"/>
              <a:t>樹</a:t>
            </a:r>
            <a:r>
              <a:rPr lang="en-US" altLang="zh-TW" dirty="0"/>
              <a:t>(tree)</a:t>
            </a:r>
            <a:endParaRPr lang="zh-CN" altLang="en-US" dirty="0"/>
          </a:p>
        </p:txBody>
      </p:sp>
      <p:sp>
        <p:nvSpPr>
          <p:cNvPr id="3" name="內容版面配置區 2">
            <a:extLst>
              <a:ext uri="{FF2B5EF4-FFF2-40B4-BE49-F238E27FC236}">
                <a16:creationId xmlns:a16="http://schemas.microsoft.com/office/drawing/2014/main" id="{494A54C3-D2CA-4ED2-94FC-2B5DDCCE5FA5}"/>
              </a:ext>
            </a:extLst>
          </p:cNvPr>
          <p:cNvSpPr>
            <a:spLocks noGrp="1"/>
          </p:cNvSpPr>
          <p:nvPr>
            <p:ph idx="1"/>
          </p:nvPr>
        </p:nvSpPr>
        <p:spPr>
          <a:xfrm>
            <a:off x="677334" y="1542553"/>
            <a:ext cx="8596668" cy="4498810"/>
          </a:xfrm>
        </p:spPr>
        <p:txBody>
          <a:bodyPr>
            <a:normAutofit/>
          </a:bodyPr>
          <a:lstStyle/>
          <a:p>
            <a:r>
              <a:rPr lang="zh-TW" altLang="en-US" sz="2800" dirty="0"/>
              <a:t>在電腦科學中，有一種抽象的資料類型，用來類比具有樹狀結構性質的資料集合，稱之為樹。</a:t>
            </a:r>
            <a:endParaRPr lang="en-US" altLang="zh-TW" sz="2800" dirty="0"/>
          </a:p>
          <a:p>
            <a:r>
              <a:rPr lang="zh-TW" altLang="en-US" sz="2800" dirty="0"/>
              <a:t>種類 </a:t>
            </a:r>
            <a:r>
              <a:rPr lang="en-US" altLang="zh-TW" sz="2800" dirty="0"/>
              <a:t>:</a:t>
            </a:r>
            <a:r>
              <a:rPr lang="zh-TW" altLang="en-US" sz="2800" dirty="0"/>
              <a:t> 二元樹</a:t>
            </a:r>
            <a:r>
              <a:rPr lang="en-US" altLang="zh-TW" sz="2800" dirty="0"/>
              <a:t>(</a:t>
            </a:r>
            <a:r>
              <a:rPr lang="zh-TW" altLang="en-US" sz="2800" dirty="0"/>
              <a:t>包含二元搜尋樹，平衡二元樹等</a:t>
            </a:r>
            <a:r>
              <a:rPr lang="en-US" altLang="zh-TW" sz="2800" dirty="0"/>
              <a:t>)…</a:t>
            </a:r>
            <a:r>
              <a:rPr lang="zh-TW" altLang="en-US" sz="2800" dirty="0"/>
              <a:t>等。</a:t>
            </a:r>
            <a:endParaRPr lang="zh-CN" altLang="en-US" sz="2800" dirty="0"/>
          </a:p>
        </p:txBody>
      </p:sp>
      <p:pic>
        <p:nvPicPr>
          <p:cNvPr id="4098" name="Picture 2">
            <a:extLst>
              <a:ext uri="{FF2B5EF4-FFF2-40B4-BE49-F238E27FC236}">
                <a16:creationId xmlns:a16="http://schemas.microsoft.com/office/drawing/2014/main" id="{8EA3E757-6B04-4AA9-81F8-73097089B1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297" y="3620492"/>
            <a:ext cx="3280742" cy="3087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71441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3" y="1930400"/>
            <a:ext cx="8534400" cy="4662905"/>
          </a:xfrm>
        </p:spPr>
        <p:txBody>
          <a:bodyPr>
            <a:normAutofit/>
          </a:bodyPr>
          <a:lstStyle/>
          <a:p>
            <a:r>
              <a:rPr lang="zh-TW" altLang="en-US" sz="3200" dirty="0">
                <a:latin typeface="+mn-ea"/>
              </a:rPr>
              <a:t>前向傳播</a:t>
            </a:r>
            <a:endParaRPr lang="en-US" altLang="zh-TW" sz="3200" dirty="0">
              <a:latin typeface="+mn-ea"/>
            </a:endParaRPr>
          </a:p>
          <a:p>
            <a:pPr lvl="1"/>
            <a:r>
              <a:rPr lang="zh-TW" altLang="en-US" sz="2800" dirty="0">
                <a:latin typeface="微軟正黑體 Light" panose="020B0304030504040204" pitchFamily="34" charset="-120"/>
                <a:ea typeface="微軟正黑體 Light" panose="020B0304030504040204" pitchFamily="34" charset="-120"/>
              </a:rPr>
              <a:t>從神經元的輸入，通過一層層的神經雲層，獲得一個輸出的過程</a:t>
            </a:r>
            <a:endParaRPr lang="en-US" altLang="zh-TW" sz="2800" dirty="0">
              <a:latin typeface="微軟正黑體 Light" panose="020B0304030504040204" pitchFamily="34" charset="-120"/>
              <a:ea typeface="微軟正黑體 Light" panose="020B0304030504040204" pitchFamily="34" charset="-120"/>
            </a:endParaRPr>
          </a:p>
          <a:p>
            <a:pPr lvl="1"/>
            <a:r>
              <a:rPr lang="zh-TW" altLang="en-US" sz="2800" dirty="0">
                <a:latin typeface="微軟正黑體 Light" panose="020B0304030504040204" pitchFamily="34" charset="-120"/>
                <a:ea typeface="微軟正黑體 Light" panose="020B0304030504040204" pitchFamily="34" charset="-120"/>
              </a:rPr>
              <a:t>不管維度多高，其過程都可以用如下公式表示</a:t>
            </a:r>
            <a:endParaRPr lang="en-US" altLang="zh-TW" sz="2800" dirty="0">
              <a:latin typeface="微軟正黑體 Light" panose="020B0304030504040204" pitchFamily="34" charset="-120"/>
              <a:ea typeface="微軟正黑體 Light" panose="020B0304030504040204" pitchFamily="34" charset="-120"/>
            </a:endParaRPr>
          </a:p>
        </p:txBody>
      </p:sp>
      <p:pic>
        <p:nvPicPr>
          <p:cNvPr id="6" name="圖片 5" descr="畫面剪輯"/>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565" y="4261852"/>
            <a:ext cx="5041742" cy="581740"/>
          </a:xfrm>
          <a:prstGeom prst="rect">
            <a:avLst/>
          </a:prstGeom>
        </p:spPr>
      </p:pic>
      <p:sp>
        <p:nvSpPr>
          <p:cNvPr id="8" name="Rectangle 3"/>
          <p:cNvSpPr>
            <a:spLocks noChangeArrowheads="1"/>
          </p:cNvSpPr>
          <p:nvPr/>
        </p:nvSpPr>
        <p:spPr bwMode="auto">
          <a:xfrm>
            <a:off x="2441965" y="4843592"/>
            <a:ext cx="694581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上標代表層數，星號表示卷積，b表示偏置項bias，</a:t>
            </a:r>
            <a:r>
              <a:rPr kumimoji="0" lang="zh-TW" altLang="zh-TW" b="0" i="0" u="none" strike="noStrike" cap="none" normalizeH="0" baseline="0" dirty="0">
                <a:ln>
                  <a:noFill/>
                </a:ln>
                <a:solidFill>
                  <a:srgbClr val="FF0000"/>
                </a:solidFill>
                <a:effectLst/>
                <a:latin typeface="Microsoft YaHei" panose="020B0503020204020204" pitchFamily="34" charset="-122"/>
                <a:ea typeface="MathJax_Math-italic"/>
              </a:rPr>
              <a:t>σ</a:t>
            </a:r>
            <a:r>
              <a:rPr kumimoji="0" lang="zh-TW" altLang="zh-TW" b="0" i="0" u="none" strike="noStrike" cap="none" normalizeH="0" baseline="0" dirty="0">
                <a:ln>
                  <a:noFill/>
                </a:ln>
                <a:solidFill>
                  <a:srgbClr val="FF0000"/>
                </a:solidFill>
                <a:effectLst/>
                <a:latin typeface="Microsoft YaHei" panose="020B0503020204020204" pitchFamily="34" charset="-122"/>
                <a:ea typeface="Microsoft YaHei" panose="020B0503020204020204" pitchFamily="34" charset="-122"/>
              </a:rPr>
              <a:t>表示激活函數</a:t>
            </a:r>
            <a:r>
              <a:rPr kumimoji="0" lang="zh-TW" altLang="zh-TW" b="0" i="0" u="none" strike="noStrike" cap="none" normalizeH="0" baseline="0" dirty="0">
                <a:ln>
                  <a:noFill/>
                </a:ln>
                <a:solidFill>
                  <a:srgbClr val="FF0000"/>
                </a:solidFill>
                <a:effectLst/>
              </a:rPr>
              <a:t> </a:t>
            </a:r>
          </a:p>
        </p:txBody>
      </p:sp>
    </p:spTree>
    <p:extLst>
      <p:ext uri="{BB962C8B-B14F-4D97-AF65-F5344CB8AC3E}">
        <p14:creationId xmlns:p14="http://schemas.microsoft.com/office/powerpoint/2010/main" val="33988923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3" y="1930400"/>
            <a:ext cx="4892842" cy="4662905"/>
          </a:xfrm>
        </p:spPr>
        <p:txBody>
          <a:bodyPr>
            <a:normAutofit/>
          </a:bodyPr>
          <a:lstStyle/>
          <a:p>
            <a:r>
              <a:rPr lang="zh-TW" altLang="en-US" sz="3200" dirty="0">
                <a:latin typeface="+mn-ea"/>
              </a:rPr>
              <a:t>前向傳播</a:t>
            </a:r>
            <a:endParaRPr lang="en-US" altLang="zh-TW" sz="3200" dirty="0">
              <a:latin typeface="+mn-ea"/>
            </a:endParaRPr>
          </a:p>
        </p:txBody>
      </p:sp>
      <p:pic>
        <p:nvPicPr>
          <p:cNvPr id="17410" name="Picture 2" descr="這裡寫圖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2656" y="1314449"/>
            <a:ext cx="7086600" cy="554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623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文字向量化的應用說明</a:t>
            </a:r>
          </a:p>
        </p:txBody>
      </p:sp>
      <p:sp>
        <p:nvSpPr>
          <p:cNvPr id="3" name="內容版面配置區 2"/>
          <p:cNvSpPr>
            <a:spLocks noGrp="1"/>
          </p:cNvSpPr>
          <p:nvPr>
            <p:ph idx="1"/>
          </p:nvPr>
        </p:nvSpPr>
        <p:spPr>
          <a:xfrm>
            <a:off x="677334" y="3368040"/>
            <a:ext cx="8596668" cy="609600"/>
          </a:xfrm>
        </p:spPr>
        <p:txBody>
          <a:bodyPr>
            <a:normAutofit lnSpcReduction="10000"/>
          </a:bodyPr>
          <a:lstStyle/>
          <a:p>
            <a:pPr marL="0" indent="0" algn="ctr">
              <a:buNone/>
            </a:pPr>
            <a:r>
              <a:rPr lang="zh-TW" altLang="en-US" sz="3600" b="1" dirty="0">
                <a:latin typeface="+mn-ea"/>
              </a:rPr>
              <a:t>反向傳播</a:t>
            </a:r>
            <a:r>
              <a:rPr lang="en-US" altLang="zh-TW" sz="3600" b="1" dirty="0">
                <a:latin typeface="+mn-ea"/>
              </a:rPr>
              <a:t>(Back Propagation)</a:t>
            </a:r>
          </a:p>
        </p:txBody>
      </p:sp>
    </p:spTree>
    <p:extLst>
      <p:ext uri="{BB962C8B-B14F-4D97-AF65-F5344CB8AC3E}">
        <p14:creationId xmlns:p14="http://schemas.microsoft.com/office/powerpoint/2010/main" val="252225925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3" y="1930400"/>
            <a:ext cx="10042358" cy="4662905"/>
          </a:xfrm>
        </p:spPr>
        <p:txBody>
          <a:bodyPr>
            <a:normAutofit lnSpcReduction="10000"/>
          </a:bodyPr>
          <a:lstStyle/>
          <a:p>
            <a:r>
              <a:rPr lang="zh-TW" altLang="en-US" sz="3200" dirty="0">
                <a:latin typeface="+mn-ea"/>
              </a:rPr>
              <a:t>反向傳播</a:t>
            </a:r>
            <a:endParaRPr lang="en-US" altLang="zh-TW" sz="3200" dirty="0">
              <a:latin typeface="+mn-ea"/>
            </a:endParaRPr>
          </a:p>
          <a:p>
            <a:pPr lvl="1"/>
            <a:r>
              <a:rPr lang="zh-TW" altLang="en-US" sz="2800" dirty="0"/>
              <a:t>目前用來訓練人工神經網路（</a:t>
            </a:r>
            <a:r>
              <a:rPr lang="en-US" altLang="zh-TW" sz="2800" dirty="0"/>
              <a:t>Artificial Neural Network</a:t>
            </a:r>
            <a:r>
              <a:rPr lang="zh-TW" altLang="en-US" sz="2800" dirty="0"/>
              <a:t>，</a:t>
            </a:r>
            <a:r>
              <a:rPr lang="en-US" altLang="zh-TW" sz="2800" dirty="0"/>
              <a:t>ANN</a:t>
            </a:r>
            <a:r>
              <a:rPr lang="zh-TW" altLang="en-US" sz="2800" dirty="0"/>
              <a:t>）的</a:t>
            </a:r>
            <a:r>
              <a:rPr lang="zh-TW" altLang="en-US" sz="2800" dirty="0">
                <a:solidFill>
                  <a:srgbClr val="FF0000"/>
                </a:solidFill>
              </a:rPr>
              <a:t>最常用且最有效的演算法</a:t>
            </a:r>
            <a:endParaRPr lang="en-US" altLang="zh-TW" sz="2800" dirty="0">
              <a:solidFill>
                <a:srgbClr val="FF0000"/>
              </a:solidFill>
            </a:endParaRPr>
          </a:p>
          <a:p>
            <a:pPr lvl="2"/>
            <a:r>
              <a:rPr lang="zh-TW" altLang="en-US" sz="2600" dirty="0"/>
              <a:t>（</a:t>
            </a:r>
            <a:r>
              <a:rPr lang="en-US" altLang="zh-TW" sz="2600" dirty="0"/>
              <a:t>1</a:t>
            </a:r>
            <a:r>
              <a:rPr lang="zh-TW" altLang="en-US" sz="2600" dirty="0"/>
              <a:t>）將訓練集資料輸入到</a:t>
            </a:r>
            <a:r>
              <a:rPr lang="en-US" altLang="zh-TW" sz="2600" dirty="0"/>
              <a:t>ANN</a:t>
            </a:r>
            <a:r>
              <a:rPr lang="zh-TW" altLang="en-US" sz="2600" dirty="0"/>
              <a:t>的輸入層，經過隱藏層，最後達到輸出層並輸出結果，這是</a:t>
            </a:r>
            <a:r>
              <a:rPr lang="en-US" altLang="zh-TW" sz="2600" dirty="0"/>
              <a:t>ANN</a:t>
            </a:r>
            <a:r>
              <a:rPr lang="zh-TW" altLang="en-US" sz="2600" dirty="0"/>
              <a:t>的前向傳播過程</a:t>
            </a:r>
            <a:endParaRPr lang="en-US" altLang="zh-TW" sz="2600" dirty="0"/>
          </a:p>
          <a:p>
            <a:pPr lvl="2"/>
            <a:r>
              <a:rPr lang="zh-TW" altLang="en-US" sz="2600" dirty="0"/>
              <a:t>（</a:t>
            </a:r>
            <a:r>
              <a:rPr lang="en-US" altLang="zh-TW" sz="2600" dirty="0"/>
              <a:t>2</a:t>
            </a:r>
            <a:r>
              <a:rPr lang="zh-TW" altLang="en-US" sz="2600" dirty="0"/>
              <a:t>）由於</a:t>
            </a:r>
            <a:r>
              <a:rPr lang="en-US" altLang="zh-TW" sz="2600" dirty="0">
                <a:solidFill>
                  <a:srgbClr val="FF0000"/>
                </a:solidFill>
              </a:rPr>
              <a:t>ANN</a:t>
            </a:r>
            <a:r>
              <a:rPr lang="zh-TW" altLang="en-US" sz="2600" dirty="0">
                <a:solidFill>
                  <a:srgbClr val="FF0000"/>
                </a:solidFill>
              </a:rPr>
              <a:t>的輸出結果與實際結果有誤差</a:t>
            </a:r>
            <a:r>
              <a:rPr lang="zh-TW" altLang="en-US" sz="2600" dirty="0"/>
              <a:t>，則計算估計值與實際值之間的誤差，並</a:t>
            </a:r>
            <a:r>
              <a:rPr lang="zh-TW" altLang="en-US" sz="2600" dirty="0">
                <a:solidFill>
                  <a:srgbClr val="FF0000"/>
                </a:solidFill>
              </a:rPr>
              <a:t>將該誤差從輸出層向隱藏層反向傳播</a:t>
            </a:r>
            <a:r>
              <a:rPr lang="zh-TW" altLang="en-US" sz="2600" dirty="0"/>
              <a:t>，直至傳播到輸入層</a:t>
            </a:r>
            <a:endParaRPr lang="en-US" altLang="zh-TW" sz="2600" dirty="0"/>
          </a:p>
          <a:p>
            <a:pPr lvl="2"/>
            <a:r>
              <a:rPr lang="zh-TW" altLang="en-US" sz="2600" dirty="0"/>
              <a:t>（</a:t>
            </a:r>
            <a:r>
              <a:rPr lang="en-US" altLang="zh-TW" sz="2600" dirty="0"/>
              <a:t>3</a:t>
            </a:r>
            <a:r>
              <a:rPr lang="zh-TW" altLang="en-US" sz="2600" dirty="0"/>
              <a:t>）在反向傳播的過程中，根據誤差調整各種引數的值；不斷迭代上述過程，直至收斂</a:t>
            </a:r>
            <a:endParaRPr lang="en-US" altLang="zh-TW" sz="2600" dirty="0">
              <a:latin typeface="+mn-ea"/>
            </a:endParaRPr>
          </a:p>
        </p:txBody>
      </p:sp>
    </p:spTree>
    <p:extLst>
      <p:ext uri="{BB962C8B-B14F-4D97-AF65-F5344CB8AC3E}">
        <p14:creationId xmlns:p14="http://schemas.microsoft.com/office/powerpoint/2010/main" val="7601790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文字向量化的應用說明</a:t>
            </a:r>
          </a:p>
        </p:txBody>
      </p:sp>
      <p:sp>
        <p:nvSpPr>
          <p:cNvPr id="3" name="內容版面配置區 2"/>
          <p:cNvSpPr>
            <a:spLocks noGrp="1"/>
          </p:cNvSpPr>
          <p:nvPr>
            <p:ph idx="1"/>
          </p:nvPr>
        </p:nvSpPr>
        <p:spPr>
          <a:xfrm>
            <a:off x="677334" y="3368040"/>
            <a:ext cx="8596668" cy="609600"/>
          </a:xfrm>
        </p:spPr>
        <p:txBody>
          <a:bodyPr>
            <a:normAutofit lnSpcReduction="10000"/>
          </a:bodyPr>
          <a:lstStyle/>
          <a:p>
            <a:pPr marL="0" indent="0" algn="ctr">
              <a:buNone/>
            </a:pPr>
            <a:r>
              <a:rPr lang="en-US" altLang="zh-TW" sz="3600" b="1" dirty="0">
                <a:latin typeface="+mn-ea"/>
              </a:rPr>
              <a:t>LSTM</a:t>
            </a:r>
            <a:r>
              <a:rPr lang="zh-TW" altLang="en-US" sz="3600" b="1" dirty="0">
                <a:latin typeface="+mn-ea"/>
              </a:rPr>
              <a:t>介紹</a:t>
            </a:r>
            <a:endParaRPr lang="en-US" altLang="zh-TW" sz="3600" b="1" dirty="0">
              <a:latin typeface="+mn-ea"/>
            </a:endParaRPr>
          </a:p>
        </p:txBody>
      </p:sp>
    </p:spTree>
    <p:extLst>
      <p:ext uri="{BB962C8B-B14F-4D97-AF65-F5344CB8AC3E}">
        <p14:creationId xmlns:p14="http://schemas.microsoft.com/office/powerpoint/2010/main" val="2462230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3" y="1930400"/>
            <a:ext cx="8935452" cy="4662905"/>
          </a:xfrm>
        </p:spPr>
        <p:txBody>
          <a:bodyPr>
            <a:normAutofit/>
          </a:bodyPr>
          <a:lstStyle/>
          <a:p>
            <a:r>
              <a:rPr lang="en-US" altLang="zh-TW" sz="3200" dirty="0">
                <a:latin typeface="+mn-ea"/>
              </a:rPr>
              <a:t>LSTM</a:t>
            </a:r>
            <a:r>
              <a:rPr lang="zh-TW" altLang="en-US" sz="3200" dirty="0">
                <a:latin typeface="+mn-ea"/>
              </a:rPr>
              <a:t>介紹</a:t>
            </a:r>
            <a:endParaRPr lang="en-US" altLang="zh-TW" sz="3200" dirty="0">
              <a:latin typeface="+mn-ea"/>
            </a:endParaRPr>
          </a:p>
          <a:p>
            <a:pPr lvl="1"/>
            <a:r>
              <a:rPr lang="zh-TW" altLang="en-US" sz="2800" dirty="0"/>
              <a:t>梯度消失</a:t>
            </a:r>
            <a:r>
              <a:rPr lang="en-US" altLang="zh-TW" sz="2800" dirty="0"/>
              <a:t>/</a:t>
            </a:r>
            <a:r>
              <a:rPr lang="zh-TW" altLang="en-US" sz="2800" dirty="0"/>
              <a:t>梯度爆炸的問題傳統</a:t>
            </a:r>
            <a:r>
              <a:rPr lang="en-US" altLang="zh-TW" sz="2800" dirty="0"/>
              <a:t>RNN</a:t>
            </a:r>
            <a:r>
              <a:rPr lang="zh-TW" altLang="en-US" sz="2800" dirty="0"/>
              <a:t>在實際中很難處理長期依賴</a:t>
            </a:r>
            <a:endParaRPr lang="en-US" altLang="zh-TW" sz="2800" dirty="0"/>
          </a:p>
          <a:p>
            <a:pPr lvl="1"/>
            <a:r>
              <a:rPr lang="en-US" altLang="zh-TW" sz="2800" dirty="0"/>
              <a:t>LSTM</a:t>
            </a:r>
            <a:r>
              <a:rPr lang="zh-TW" altLang="en-US" sz="2800" dirty="0"/>
              <a:t>（</a:t>
            </a:r>
            <a:r>
              <a:rPr lang="en-US" altLang="zh-TW" sz="2800" dirty="0"/>
              <a:t>Long Short Term Memory</a:t>
            </a:r>
            <a:r>
              <a:rPr lang="zh-TW" altLang="en-US" sz="2800" dirty="0"/>
              <a:t>）則繞開了這些問題依然可以從語料中學習到</a:t>
            </a:r>
            <a:r>
              <a:rPr lang="zh-TW" altLang="en-US" sz="2800" dirty="0">
                <a:solidFill>
                  <a:srgbClr val="FF0000"/>
                </a:solidFill>
              </a:rPr>
              <a:t>長期依賴關係</a:t>
            </a:r>
            <a:endParaRPr lang="en-US" altLang="zh-TW" sz="2800" dirty="0">
              <a:solidFill>
                <a:srgbClr val="FF0000"/>
              </a:solidFill>
            </a:endParaRPr>
          </a:p>
          <a:p>
            <a:pPr marL="457200" lvl="1" indent="0">
              <a:buNone/>
            </a:pPr>
            <a:endParaRPr lang="en-US" altLang="zh-TW" sz="2800" dirty="0">
              <a:latin typeface="+mn-ea"/>
            </a:endParaRPr>
          </a:p>
        </p:txBody>
      </p:sp>
    </p:spTree>
    <p:extLst>
      <p:ext uri="{BB962C8B-B14F-4D97-AF65-F5344CB8AC3E}">
        <p14:creationId xmlns:p14="http://schemas.microsoft.com/office/powerpoint/2010/main" val="14824363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3" y="1930400"/>
            <a:ext cx="10122568" cy="4662905"/>
          </a:xfrm>
        </p:spPr>
        <p:txBody>
          <a:bodyPr>
            <a:normAutofit/>
          </a:bodyPr>
          <a:lstStyle/>
          <a:p>
            <a:r>
              <a:rPr lang="en-US" altLang="zh-TW" sz="3200" dirty="0">
                <a:latin typeface="+mn-ea"/>
              </a:rPr>
              <a:t>LSTM</a:t>
            </a:r>
            <a:r>
              <a:rPr lang="zh-TW" altLang="en-US" sz="3200" dirty="0">
                <a:latin typeface="+mn-ea"/>
              </a:rPr>
              <a:t>介紹</a:t>
            </a:r>
            <a:endParaRPr lang="en-US" altLang="zh-TW" sz="3200" dirty="0">
              <a:latin typeface="+mn-ea"/>
            </a:endParaRPr>
          </a:p>
          <a:p>
            <a:pPr lvl="1"/>
            <a:r>
              <a:rPr lang="zh-TW" altLang="en-US" sz="2800" dirty="0"/>
              <a:t>粉色的圓圈表示一個二元運算</a:t>
            </a:r>
            <a:endParaRPr lang="en-US" altLang="zh-TW" sz="2800" dirty="0"/>
          </a:p>
          <a:p>
            <a:pPr lvl="1"/>
            <a:r>
              <a:rPr lang="zh-TW" altLang="en-US" sz="2800" dirty="0"/>
              <a:t>兩個箭頭匯合成一個箭頭表示</a:t>
            </a:r>
            <a:r>
              <a:rPr lang="en-US" altLang="zh-TW" sz="2800" dirty="0">
                <a:solidFill>
                  <a:srgbClr val="FF0000"/>
                </a:solidFill>
              </a:rPr>
              <a:t>2</a:t>
            </a:r>
            <a:r>
              <a:rPr lang="zh-TW" altLang="en-US" sz="2800" dirty="0">
                <a:solidFill>
                  <a:srgbClr val="FF0000"/>
                </a:solidFill>
              </a:rPr>
              <a:t>個向量</a:t>
            </a:r>
            <a:r>
              <a:rPr lang="zh-TW" altLang="en-US" sz="2800" dirty="0"/>
              <a:t>首尾相連拼接在一起</a:t>
            </a:r>
            <a:endParaRPr lang="en-US" altLang="zh-TW" sz="2800" dirty="0"/>
          </a:p>
          <a:p>
            <a:pPr lvl="1"/>
            <a:r>
              <a:rPr lang="zh-TW" altLang="en-US" sz="2800" dirty="0"/>
              <a:t>一個箭頭分叉成</a:t>
            </a:r>
            <a:r>
              <a:rPr lang="en-US" altLang="zh-TW" sz="2800" dirty="0"/>
              <a:t>2</a:t>
            </a:r>
            <a:r>
              <a:rPr lang="zh-TW" altLang="en-US" sz="2800" dirty="0"/>
              <a:t>個箭頭表示</a:t>
            </a:r>
            <a:r>
              <a:rPr lang="zh-TW" altLang="en-US" sz="2800" dirty="0">
                <a:solidFill>
                  <a:srgbClr val="FF0000"/>
                </a:solidFill>
              </a:rPr>
              <a:t>一個數據</a:t>
            </a:r>
            <a:r>
              <a:rPr lang="zh-TW" altLang="en-US" sz="2800" dirty="0"/>
              <a:t>被複製成</a:t>
            </a:r>
            <a:r>
              <a:rPr lang="en-US" altLang="zh-TW" sz="2800" dirty="0"/>
              <a:t>2</a:t>
            </a:r>
            <a:r>
              <a:rPr lang="zh-TW" altLang="en-US" sz="2800" dirty="0"/>
              <a:t>份，分發到不同的地方去</a:t>
            </a:r>
            <a:endParaRPr lang="en-US" altLang="zh-TW" sz="2800" dirty="0">
              <a:latin typeface="+mn-ea"/>
            </a:endParaRPr>
          </a:p>
        </p:txBody>
      </p:sp>
      <p:pic>
        <p:nvPicPr>
          <p:cNvPr id="24578" name="Picture 2" descr="這裡寫圖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593" y="4907379"/>
            <a:ext cx="9048750" cy="168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67978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3" y="1930400"/>
            <a:ext cx="10122568" cy="4662905"/>
          </a:xfrm>
        </p:spPr>
        <p:txBody>
          <a:bodyPr>
            <a:normAutofit/>
          </a:bodyPr>
          <a:lstStyle/>
          <a:p>
            <a:r>
              <a:rPr lang="en-US" altLang="zh-TW" sz="3200" dirty="0">
                <a:latin typeface="+mn-ea"/>
              </a:rPr>
              <a:t>LSTM</a:t>
            </a:r>
            <a:r>
              <a:rPr lang="zh-TW" altLang="en-US" sz="3200" dirty="0">
                <a:latin typeface="+mn-ea"/>
              </a:rPr>
              <a:t>介紹</a:t>
            </a:r>
            <a:endParaRPr lang="en-US" altLang="zh-TW" sz="3200" dirty="0">
              <a:latin typeface="+mn-ea"/>
            </a:endParaRPr>
          </a:p>
          <a:p>
            <a:pPr lvl="1"/>
            <a:r>
              <a:rPr lang="en-US" altLang="zh-TW" sz="2800" dirty="0"/>
              <a:t>LSTM</a:t>
            </a:r>
            <a:r>
              <a:rPr lang="zh-TW" altLang="en-US" sz="2800" dirty="0"/>
              <a:t>的</a:t>
            </a:r>
            <a:r>
              <a:rPr lang="zh-TW" altLang="en-US" sz="2800" dirty="0">
                <a:solidFill>
                  <a:srgbClr val="FF0000"/>
                </a:solidFill>
              </a:rPr>
              <a:t>關鍵是細胞狀態</a:t>
            </a:r>
            <a:r>
              <a:rPr lang="en-US" altLang="zh-TW" sz="2800" dirty="0">
                <a:solidFill>
                  <a:srgbClr val="FF0000"/>
                </a:solidFill>
              </a:rPr>
              <a:t>C</a:t>
            </a:r>
            <a:r>
              <a:rPr lang="zh-TW" altLang="en-US" sz="2800" dirty="0"/>
              <a:t>，一條水平線貫穿於圖形的上方，這條線上只有些少量的線性操作，資訊在上面流傳很容易保持</a:t>
            </a:r>
            <a:endParaRPr lang="en-US" altLang="zh-TW" sz="2800" dirty="0">
              <a:latin typeface="+mn-ea"/>
            </a:endParaRPr>
          </a:p>
        </p:txBody>
      </p:sp>
      <p:pic>
        <p:nvPicPr>
          <p:cNvPr id="25602" name="Picture 2" descr="這裡寫圖片描述"/>
          <p:cNvPicPr>
            <a:picLocks noChangeAspect="1" noChangeArrowheads="1"/>
          </p:cNvPicPr>
          <p:nvPr/>
        </p:nvPicPr>
        <p:blipFill rotWithShape="1">
          <a:blip r:embed="rId2">
            <a:extLst>
              <a:ext uri="{28A0092B-C50C-407E-A947-70E740481C1C}">
                <a14:useLocalDpi xmlns:a14="http://schemas.microsoft.com/office/drawing/2010/main" val="0"/>
              </a:ext>
            </a:extLst>
          </a:blip>
          <a:srcRect l="23946" r="26071"/>
          <a:stretch/>
        </p:blipFill>
        <p:spPr bwMode="auto">
          <a:xfrm>
            <a:off x="2871538" y="3768029"/>
            <a:ext cx="4572000" cy="282527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7257054" y="5903495"/>
            <a:ext cx="3154272" cy="461665"/>
          </a:xfrm>
          <a:prstGeom prst="rect">
            <a:avLst/>
          </a:prstGeom>
        </p:spPr>
        <p:txBody>
          <a:bodyPr wrap="square">
            <a:spAutoFit/>
          </a:bodyPr>
          <a:lstStyle/>
          <a:p>
            <a:r>
              <a:rPr lang="zh-TW" altLang="en-US" sz="2400" dirty="0">
                <a:solidFill>
                  <a:srgbClr val="666666"/>
                </a:solidFill>
                <a:latin typeface="Source Sans Pro"/>
              </a:rPr>
              <a:t>細胞狀態的傳送帶</a:t>
            </a:r>
            <a:endParaRPr lang="zh-TW" altLang="en-US" sz="2400" dirty="0"/>
          </a:p>
        </p:txBody>
      </p:sp>
    </p:spTree>
    <p:extLst>
      <p:ext uri="{BB962C8B-B14F-4D97-AF65-F5344CB8AC3E}">
        <p14:creationId xmlns:p14="http://schemas.microsoft.com/office/powerpoint/2010/main" val="173769990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2" y="1609558"/>
            <a:ext cx="10122568" cy="4662905"/>
          </a:xfrm>
        </p:spPr>
        <p:txBody>
          <a:bodyPr>
            <a:normAutofit/>
          </a:bodyPr>
          <a:lstStyle/>
          <a:p>
            <a:r>
              <a:rPr lang="en-US" altLang="zh-TW" sz="3200" dirty="0">
                <a:latin typeface="+mn-ea"/>
              </a:rPr>
              <a:t>LSTM</a:t>
            </a:r>
            <a:r>
              <a:rPr lang="zh-TW" altLang="en-US" sz="3200" dirty="0">
                <a:latin typeface="+mn-ea"/>
              </a:rPr>
              <a:t>介紹</a:t>
            </a:r>
            <a:endParaRPr lang="en-US" altLang="zh-TW" sz="3200" dirty="0">
              <a:latin typeface="+mn-ea"/>
            </a:endParaRPr>
          </a:p>
          <a:p>
            <a:pPr lvl="1"/>
            <a:r>
              <a:rPr lang="zh-TW" altLang="en-US" sz="2800" dirty="0">
                <a:solidFill>
                  <a:srgbClr val="FF0000"/>
                </a:solidFill>
              </a:rPr>
              <a:t>第一層是個忘記層</a:t>
            </a:r>
            <a:r>
              <a:rPr lang="zh-TW" altLang="en-US" sz="2800" dirty="0"/>
              <a:t>，決定細胞狀態中</a:t>
            </a:r>
            <a:r>
              <a:rPr lang="zh-TW" altLang="en-US" sz="2800" dirty="0">
                <a:solidFill>
                  <a:srgbClr val="FF0000"/>
                </a:solidFill>
              </a:rPr>
              <a:t>丟棄</a:t>
            </a:r>
            <a:r>
              <a:rPr lang="zh-TW" altLang="en-US" sz="2800" dirty="0"/>
              <a:t>什麼資訊。把</a:t>
            </a:r>
            <a:r>
              <a:rPr lang="en-US" altLang="zh-TW" sz="2800" dirty="0"/>
              <a:t>ht-1</a:t>
            </a:r>
            <a:r>
              <a:rPr lang="zh-TW" altLang="en-US" sz="2800" dirty="0"/>
              <a:t>和</a:t>
            </a:r>
            <a:r>
              <a:rPr lang="en-US" altLang="zh-TW" sz="2800" dirty="0" err="1"/>
              <a:t>xt</a:t>
            </a:r>
            <a:r>
              <a:rPr lang="zh-TW" altLang="en-US" sz="2800" dirty="0"/>
              <a:t>拼接起來，傳給一個</a:t>
            </a:r>
            <a:r>
              <a:rPr lang="en-US" altLang="zh-TW" sz="2800" dirty="0"/>
              <a:t>sigmoid</a:t>
            </a:r>
            <a:r>
              <a:rPr lang="zh-TW" altLang="en-US" sz="2800" dirty="0"/>
              <a:t>函式，該函式輸出</a:t>
            </a:r>
            <a:r>
              <a:rPr lang="en-US" altLang="zh-TW" sz="2800" dirty="0"/>
              <a:t>0</a:t>
            </a:r>
            <a:r>
              <a:rPr lang="zh-TW" altLang="en-US" sz="2800" dirty="0"/>
              <a:t>到</a:t>
            </a:r>
            <a:r>
              <a:rPr lang="en-US" altLang="zh-TW" sz="2800" dirty="0"/>
              <a:t>1</a:t>
            </a:r>
            <a:r>
              <a:rPr lang="zh-TW" altLang="en-US" sz="2800" dirty="0"/>
              <a:t>之間的值，這個值乘到細胞狀態</a:t>
            </a:r>
            <a:r>
              <a:rPr lang="en-US" altLang="zh-TW" sz="2800" dirty="0"/>
              <a:t>Ct-1</a:t>
            </a:r>
            <a:r>
              <a:rPr lang="zh-TW" altLang="en-US" sz="2800" dirty="0"/>
              <a:t>上去。</a:t>
            </a:r>
            <a:endParaRPr lang="en-US" altLang="zh-TW" sz="2800" dirty="0"/>
          </a:p>
          <a:p>
            <a:pPr lvl="1"/>
            <a:r>
              <a:rPr lang="en-US" altLang="zh-TW" sz="2800" dirty="0"/>
              <a:t>sigmoid</a:t>
            </a:r>
            <a:r>
              <a:rPr lang="zh-TW" altLang="en-US" sz="2800" dirty="0"/>
              <a:t>函式的輸出值直接決定了狀態資訊保留多少。</a:t>
            </a:r>
            <a:endParaRPr lang="en-US" altLang="zh-TW" sz="2800" dirty="0">
              <a:latin typeface="+mn-ea"/>
            </a:endParaRPr>
          </a:p>
        </p:txBody>
      </p:sp>
      <p:pic>
        <p:nvPicPr>
          <p:cNvPr id="26629" name="Picture 5" descr="這裡寫圖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116" y="4167467"/>
            <a:ext cx="8710862" cy="2690533"/>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5728265" y="6191326"/>
            <a:ext cx="2339102" cy="523220"/>
          </a:xfrm>
          <a:prstGeom prst="rect">
            <a:avLst/>
          </a:prstGeom>
        </p:spPr>
        <p:txBody>
          <a:bodyPr wrap="none">
            <a:spAutoFit/>
          </a:bodyPr>
          <a:lstStyle/>
          <a:p>
            <a:r>
              <a:rPr lang="zh-TW" altLang="en-US" sz="2800" dirty="0">
                <a:solidFill>
                  <a:srgbClr val="666666"/>
                </a:solidFill>
                <a:latin typeface="+mn-ea"/>
              </a:rPr>
              <a:t>更新細胞狀態</a:t>
            </a:r>
            <a:endParaRPr lang="zh-TW" altLang="en-US" sz="2800" dirty="0">
              <a:latin typeface="+mn-ea"/>
            </a:endParaRPr>
          </a:p>
        </p:txBody>
      </p:sp>
    </p:spTree>
    <p:extLst>
      <p:ext uri="{BB962C8B-B14F-4D97-AF65-F5344CB8AC3E}">
        <p14:creationId xmlns:p14="http://schemas.microsoft.com/office/powerpoint/2010/main" val="21997415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a:t>RNN/LSTM</a:t>
            </a:r>
            <a:r>
              <a:rPr lang="zh-TW" altLang="en-US" b="1" dirty="0"/>
              <a:t>語言模型架構介紹</a:t>
            </a:r>
          </a:p>
        </p:txBody>
      </p:sp>
      <p:sp>
        <p:nvSpPr>
          <p:cNvPr id="3" name="內容版面配置區 2"/>
          <p:cNvSpPr>
            <a:spLocks noGrp="1"/>
          </p:cNvSpPr>
          <p:nvPr>
            <p:ph idx="1"/>
          </p:nvPr>
        </p:nvSpPr>
        <p:spPr>
          <a:xfrm>
            <a:off x="1010652" y="1764632"/>
            <a:ext cx="10122568" cy="4507831"/>
          </a:xfrm>
        </p:spPr>
        <p:txBody>
          <a:bodyPr>
            <a:normAutofit/>
          </a:bodyPr>
          <a:lstStyle/>
          <a:p>
            <a:r>
              <a:rPr lang="en-US" altLang="zh-TW" sz="3200" dirty="0">
                <a:latin typeface="+mn-ea"/>
              </a:rPr>
              <a:t>LSTM</a:t>
            </a:r>
            <a:r>
              <a:rPr lang="zh-TW" altLang="en-US" sz="3200" dirty="0">
                <a:latin typeface="+mn-ea"/>
              </a:rPr>
              <a:t>介紹</a:t>
            </a:r>
            <a:endParaRPr lang="en-US" altLang="zh-TW" sz="3200" dirty="0">
              <a:latin typeface="+mn-ea"/>
            </a:endParaRPr>
          </a:p>
          <a:p>
            <a:pPr lvl="1"/>
            <a:r>
              <a:rPr lang="zh-TW" altLang="en-US" sz="2800" dirty="0"/>
              <a:t>比如當我們要預測下一個詞是什麼時，細胞狀態可能包含當前主語的性別，因此正確的代詞可以被選擇出來。當我們看到新的主語，我們希望忘記舊的主語</a:t>
            </a:r>
            <a:endParaRPr lang="en-US" altLang="zh-TW" sz="2800" dirty="0">
              <a:latin typeface="+mn-ea"/>
            </a:endParaRPr>
          </a:p>
        </p:txBody>
      </p:sp>
      <p:pic>
        <p:nvPicPr>
          <p:cNvPr id="26629" name="Picture 5" descr="這裡寫圖片描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3538" y="3809541"/>
            <a:ext cx="9869682" cy="304845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198379" y="6159242"/>
            <a:ext cx="2339102" cy="523220"/>
          </a:xfrm>
          <a:prstGeom prst="rect">
            <a:avLst/>
          </a:prstGeom>
        </p:spPr>
        <p:txBody>
          <a:bodyPr wrap="none">
            <a:spAutoFit/>
          </a:bodyPr>
          <a:lstStyle/>
          <a:p>
            <a:r>
              <a:rPr lang="zh-TW" altLang="en-US" sz="2800" dirty="0">
                <a:solidFill>
                  <a:srgbClr val="666666"/>
                </a:solidFill>
                <a:latin typeface="+mn-ea"/>
              </a:rPr>
              <a:t>更新細胞狀態</a:t>
            </a:r>
            <a:endParaRPr lang="zh-TW" altLang="en-US" sz="2800" dirty="0">
              <a:latin typeface="+mn-ea"/>
            </a:endParaRPr>
          </a:p>
        </p:txBody>
      </p:sp>
    </p:spTree>
    <p:extLst>
      <p:ext uri="{BB962C8B-B14F-4D97-AF65-F5344CB8AC3E}">
        <p14:creationId xmlns:p14="http://schemas.microsoft.com/office/powerpoint/2010/main" val="2104752309"/>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1478</TotalTime>
  <Words>3513</Words>
  <Application>Microsoft Office PowerPoint</Application>
  <PresentationFormat>寬螢幕</PresentationFormat>
  <Paragraphs>360</Paragraphs>
  <Slides>108</Slides>
  <Notes>0</Notes>
  <HiddenSlides>0</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108</vt:i4>
      </vt:variant>
    </vt:vector>
  </HeadingPairs>
  <TitlesOfParts>
    <vt:vector size="122" baseType="lpstr">
      <vt:lpstr>方正姚体</vt:lpstr>
      <vt:lpstr>MathJax_Math-italic</vt:lpstr>
      <vt:lpstr>medium-content-sans-serif-font</vt:lpstr>
      <vt:lpstr>Microsoft YaHei</vt:lpstr>
      <vt:lpstr>SimSun</vt:lpstr>
      <vt:lpstr>Source Sans Pro</vt:lpstr>
      <vt:lpstr>华文新魏</vt:lpstr>
      <vt:lpstr>微軟正黑體</vt:lpstr>
      <vt:lpstr>微軟正黑體 Light</vt:lpstr>
      <vt:lpstr>Arial</vt:lpstr>
      <vt:lpstr>Trebuchet MS</vt:lpstr>
      <vt:lpstr>Wingdings</vt:lpstr>
      <vt:lpstr>Wingdings 3</vt:lpstr>
      <vt:lpstr>多面向</vt:lpstr>
      <vt:lpstr>NLP自然語言與AI人工智慧</vt:lpstr>
      <vt:lpstr>NLP自然語言與AI人工智慧</vt:lpstr>
      <vt:lpstr>PowerPoint 簡報</vt:lpstr>
      <vt:lpstr>Word2Vec的簡介</vt:lpstr>
      <vt:lpstr>簡言之：詞向量表示法讓相關或者相似的詞，在距離上更接近。</vt:lpstr>
      <vt:lpstr>開源工具(開源軟體)</vt:lpstr>
      <vt:lpstr>Word2Vec的運作流程</vt:lpstr>
      <vt:lpstr>PowerPoint 簡報</vt:lpstr>
      <vt:lpstr>樹(tree)</vt:lpstr>
      <vt:lpstr>Huffman 樹</vt:lpstr>
      <vt:lpstr>實作所需工具</vt:lpstr>
      <vt:lpstr>實作步驟</vt:lpstr>
      <vt:lpstr>實作步驟 : 安裝環境</vt:lpstr>
      <vt:lpstr>實作步驟 : 擷取文字</vt:lpstr>
      <vt:lpstr>實作步驟 :提取文字</vt:lpstr>
      <vt:lpstr>實作步驟 : 簡體翻繁體</vt:lpstr>
      <vt:lpstr>實作步驟 : 使用jieba分詞</vt:lpstr>
      <vt:lpstr>何謂jieba?</vt:lpstr>
      <vt:lpstr>Jieba test</vt:lpstr>
      <vt:lpstr>test 結果</vt:lpstr>
      <vt:lpstr>實作步驟 : 訓練model</vt:lpstr>
      <vt:lpstr>參數解說 word2vec.Word2Vec() </vt:lpstr>
      <vt:lpstr>PowerPoint 簡報</vt:lpstr>
      <vt:lpstr>實作步驟 : 測試</vt:lpstr>
      <vt:lpstr>測試結果 (機器)</vt:lpstr>
      <vt:lpstr>測試結果 (學生)</vt:lpstr>
      <vt:lpstr>分析</vt:lpstr>
      <vt:lpstr>功能延伸</vt:lpstr>
      <vt:lpstr>視覺化呈現 </vt:lpstr>
      <vt:lpstr>何謂PCA? </vt:lpstr>
      <vt:lpstr>PowerPoint 簡報</vt:lpstr>
      <vt:lpstr>更多延伸</vt:lpstr>
      <vt:lpstr>參考資料</vt:lpstr>
      <vt:lpstr>PowerPoint 簡報</vt:lpstr>
      <vt:lpstr>Stadford GloVe介紹</vt:lpstr>
      <vt:lpstr>監督學習 vs 非監督學習 </vt:lpstr>
      <vt:lpstr>Stadford GloVe特點</vt:lpstr>
      <vt:lpstr>Nearest neighbors</vt:lpstr>
      <vt:lpstr>Nearest neighbors</vt:lpstr>
      <vt:lpstr>歐幾里得距離</vt:lpstr>
      <vt:lpstr>Linear substructures </vt:lpstr>
      <vt:lpstr>Linear substructures </vt:lpstr>
      <vt:lpstr>Linear substructures </vt:lpstr>
      <vt:lpstr>Linear substructures </vt:lpstr>
      <vt:lpstr>Linear substructures</vt:lpstr>
      <vt:lpstr>使用和安裝</vt:lpstr>
      <vt:lpstr>使用和安裝</vt:lpstr>
      <vt:lpstr>實作步驟</vt:lpstr>
      <vt:lpstr>準備資料集 </vt:lpstr>
      <vt:lpstr>資料集內容 </vt:lpstr>
      <vt:lpstr>訓練model</vt:lpstr>
      <vt:lpstr>訓練model</vt:lpstr>
      <vt:lpstr>模型儲存與載入 </vt:lpstr>
      <vt:lpstr>求相似詞 </vt:lpstr>
      <vt:lpstr>相關應用</vt:lpstr>
      <vt:lpstr>命名實體識別</vt:lpstr>
      <vt:lpstr>命名實體識別</vt:lpstr>
      <vt:lpstr>參考資料</vt:lpstr>
      <vt:lpstr>PowerPoint 簡報</vt:lpstr>
      <vt:lpstr>文字向量化常見應用</vt:lpstr>
      <vt:lpstr>文字向量化常見應用</vt:lpstr>
      <vt:lpstr>文字向量化常見應用</vt:lpstr>
      <vt:lpstr>文字向量化常見應用</vt:lpstr>
      <vt:lpstr>文字向量化常見應用</vt:lpstr>
      <vt:lpstr>文字向量化常見應用</vt:lpstr>
      <vt:lpstr>文字向量化常見應用</vt:lpstr>
      <vt:lpstr>文字向量化常見應用</vt:lpstr>
      <vt:lpstr>文字向量化常見應用</vt:lpstr>
      <vt:lpstr>文字向量化常見應用</vt:lpstr>
      <vt:lpstr>文字向量化常見應用</vt:lpstr>
      <vt:lpstr>文字向量化常見應用</vt:lpstr>
      <vt:lpstr>文字向量化常見應用</vt:lpstr>
      <vt:lpstr>文字向量化常見應用</vt:lpstr>
      <vt:lpstr>文字向量化常見應用</vt:lpstr>
      <vt:lpstr>文字向量化常見應用</vt:lpstr>
      <vt:lpstr>文字向量化常見應用</vt:lpstr>
      <vt:lpstr>RNN/LSTM語言模型架構介紹</vt:lpstr>
      <vt:lpstr>文字向量化的應用說明</vt:lpstr>
      <vt:lpstr>RNN/LSTM語言模型架構介紹</vt:lpstr>
      <vt:lpstr>RNN/LSTM語言模型架構介紹</vt:lpstr>
      <vt:lpstr>RNN/LSTM語言模型架構介紹</vt:lpstr>
      <vt:lpstr>文字向量化的應用說明</vt:lpstr>
      <vt:lpstr>RNN/LSTM語言模型架構介紹</vt:lpstr>
      <vt:lpstr>RNN/LSTM語言模型架構介紹</vt:lpstr>
      <vt:lpstr>RNN/LSTM語言模型架構介紹</vt:lpstr>
      <vt:lpstr>RNN/LSTM語言模型架構介紹</vt:lpstr>
      <vt:lpstr>RNN/LSTM語言模型架構介紹</vt:lpstr>
      <vt:lpstr>RNN/LSTM語言模型架構介紹</vt:lpstr>
      <vt:lpstr>文字向量化的應用說明</vt:lpstr>
      <vt:lpstr>RNN/LSTM語言模型架構介紹</vt:lpstr>
      <vt:lpstr>RNN/LSTM語言模型架構介紹</vt:lpstr>
      <vt:lpstr>文字向量化的應用說明</vt:lpstr>
      <vt:lpstr>RNN/LSTM語言模型架構介紹</vt:lpstr>
      <vt:lpstr>文字向量化的應用說明</vt:lpstr>
      <vt:lpstr>RNN/LSTM語言模型架構介紹</vt:lpstr>
      <vt:lpstr>RNN/LSTM語言模型架構介紹</vt:lpstr>
      <vt:lpstr>RNN/LSTM語言模型架構介紹</vt:lpstr>
      <vt:lpstr>RNN/LSTM語言模型架構介紹</vt:lpstr>
      <vt:lpstr>RNN/LSTM語言模型架構介紹</vt:lpstr>
      <vt:lpstr>RNN/LSTM語言模型架構介紹</vt:lpstr>
      <vt:lpstr>RNN/LSTM語言模型架構介紹</vt:lpstr>
      <vt:lpstr>RNN/LSTM語言模型架構介紹</vt:lpstr>
      <vt:lpstr>RNN/LSTM語言模型架構介紹</vt:lpstr>
      <vt:lpstr>RNN/LSTM語言模型架構介紹</vt:lpstr>
      <vt:lpstr>RNN/LSTM語言模型架構介紹</vt:lpstr>
      <vt:lpstr>RNN/LSTM語言模型架構介紹</vt:lpstr>
      <vt:lpstr>RNN/LSTM語言模型架構介紹</vt:lpstr>
      <vt:lpstr>NLP自然語言與AI人工智慧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文字向量化的應用說明</dc:title>
  <dc:creator>Ke-Hsin Wang</dc:creator>
  <cp:lastModifiedBy>Ke-Hsin Wang</cp:lastModifiedBy>
  <cp:revision>92</cp:revision>
  <dcterms:created xsi:type="dcterms:W3CDTF">2019-10-02T01:52:42Z</dcterms:created>
  <dcterms:modified xsi:type="dcterms:W3CDTF">2019-10-12T05:47:24Z</dcterms:modified>
</cp:coreProperties>
</file>