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58" r:id="rId3"/>
    <p:sldId id="261" r:id="rId4"/>
    <p:sldId id="262" r:id="rId5"/>
    <p:sldId id="260" r:id="rId6"/>
    <p:sldId id="263" r:id="rId7"/>
    <p:sldId id="259" r:id="rId8"/>
    <p:sldId id="257" r:id="rId9"/>
  </p:sldIdLst>
  <p:sldSz cx="12192000" cy="6858000"/>
  <p:notesSz cx="6797675" cy="992663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4">
          <p15:clr>
            <a:srgbClr val="A4A3A4"/>
          </p15:clr>
        </p15:guide>
        <p15:guide id="4" orient="horz" pos="1162">
          <p15:clr>
            <a:srgbClr val="A4A3A4"/>
          </p15:clr>
        </p15:guide>
        <p15:guide id="5" pos="347">
          <p15:clr>
            <a:srgbClr val="A4A3A4"/>
          </p15:clr>
        </p15:guide>
        <p15:guide id="6" pos="7333">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howGuides="1">
      <p:cViewPr varScale="1">
        <p:scale>
          <a:sx n="81" d="100"/>
          <a:sy n="81" d="100"/>
        </p:scale>
        <p:origin x="91" y="446"/>
      </p:cViewPr>
      <p:guideLst>
        <p:guide orient="horz" pos="2160"/>
        <p:guide pos="3840"/>
        <p:guide orient="horz" pos="3884"/>
        <p:guide orient="horz" pos="1162"/>
        <p:guide pos="347"/>
        <p:guide pos="7333"/>
      </p:guideLst>
    </p:cSldViewPr>
  </p:slideViewPr>
  <p:notesTextViewPr>
    <p:cViewPr>
      <p:scale>
        <a:sx n="1" d="1"/>
        <a:sy n="1" d="1"/>
      </p:scale>
      <p:origin x="0" y="0"/>
    </p:cViewPr>
  </p:notesTextViewPr>
  <p:notesViewPr>
    <p:cSldViewPr showGuides="1">
      <p:cViewPr varScale="1">
        <p:scale>
          <a:sx n="80" d="100"/>
          <a:sy n="80" d="100"/>
        </p:scale>
        <p:origin x="-3912" y="-6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sz="800">
              <a:solidFill>
                <a:schemeClr val="accent2"/>
              </a:solidFill>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A2E260A-B6D0-49E6-806B-E0CC43CEE356}" type="datetimeFigureOut">
              <a:rPr lang="en-GB" sz="800" smtClean="0">
                <a:solidFill>
                  <a:schemeClr val="accent2"/>
                </a:solidFill>
              </a:rPr>
              <a:t>15/11/2017</a:t>
            </a:fld>
            <a:endParaRPr lang="en-GB" sz="800">
              <a:solidFill>
                <a:schemeClr val="accent2"/>
              </a:solidFill>
            </a:endParaRP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sz="800">
              <a:solidFill>
                <a:schemeClr val="accent2"/>
              </a:solidFill>
            </a:endParaRP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972171EF-D8DF-401C-A1A4-6311CE19AD51}" type="slidenum">
              <a:rPr lang="en-GB" sz="800" smtClean="0">
                <a:solidFill>
                  <a:schemeClr val="accent2"/>
                </a:solidFill>
              </a:rPr>
              <a:t>‹#›</a:t>
            </a:fld>
            <a:endParaRPr lang="en-GB" sz="800">
              <a:solidFill>
                <a:schemeClr val="accent2"/>
              </a:solidFill>
            </a:endParaRPr>
          </a:p>
        </p:txBody>
      </p:sp>
    </p:spTree>
    <p:extLst>
      <p:ext uri="{BB962C8B-B14F-4D97-AF65-F5344CB8AC3E}">
        <p14:creationId xmlns:p14="http://schemas.microsoft.com/office/powerpoint/2010/main" val="4186987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800">
                <a:solidFill>
                  <a:schemeClr val="accent2"/>
                </a:solidFill>
              </a:defRPr>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800">
                <a:solidFill>
                  <a:schemeClr val="accent2"/>
                </a:solidFill>
              </a:defRPr>
            </a:lvl1pPr>
          </a:lstStyle>
          <a:p>
            <a:fld id="{8F2B8A8A-A21E-41B1-B6A8-00B8C329DF1C}" type="datetimeFigureOut">
              <a:rPr lang="en-GB" smtClean="0"/>
              <a:pPr/>
              <a:t>15/11/2017</a:t>
            </a:fld>
            <a:endParaRPr lang="en-GB"/>
          </a:p>
        </p:txBody>
      </p:sp>
      <p:sp>
        <p:nvSpPr>
          <p:cNvPr id="4" name="Slide Image Placeholder 3"/>
          <p:cNvSpPr>
            <a:spLocks noGrp="1" noRot="1" noChangeAspect="1"/>
          </p:cNvSpPr>
          <p:nvPr>
            <p:ph type="sldImg" idx="2"/>
          </p:nvPr>
        </p:nvSpPr>
        <p:spPr>
          <a:xfrm>
            <a:off x="662535" y="1066382"/>
            <a:ext cx="5472606" cy="307899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800">
                <a:solidFill>
                  <a:schemeClr val="accent2"/>
                </a:solidFill>
              </a:defRPr>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800">
                <a:solidFill>
                  <a:schemeClr val="accent2"/>
                </a:solidFill>
              </a:defRPr>
            </a:lvl1pPr>
          </a:lstStyle>
          <a:p>
            <a:fld id="{110CFD31-5913-44C3-926E-B25B244597EE}" type="slidenum">
              <a:rPr lang="en-GB" smtClean="0"/>
              <a:pPr/>
              <a:t>‹#›</a:t>
            </a:fld>
            <a:endParaRPr lang="en-GB"/>
          </a:p>
        </p:txBody>
      </p:sp>
    </p:spTree>
    <p:extLst>
      <p:ext uri="{BB962C8B-B14F-4D97-AF65-F5344CB8AC3E}">
        <p14:creationId xmlns:p14="http://schemas.microsoft.com/office/powerpoint/2010/main" val="375367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550862" y="1628775"/>
            <a:ext cx="11090275" cy="792113"/>
          </a:xfrm>
        </p:spPr>
        <p:txBody>
          <a:bodyPr anchor="t" anchorCtr="0"/>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F723D-0F1B-49C3-866F-45497D03C34A}" type="datetime3">
              <a:rPr lang="en-US" smtClean="0"/>
              <a:t>15 November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accent2"/>
                </a:solidFill>
              </a:defRPr>
            </a:lvl1pPr>
          </a:lstStyle>
          <a:p>
            <a:pPr lvl="0"/>
            <a:r>
              <a:rPr lang="en-US" dirty="0"/>
              <a:t>Insert date</a:t>
            </a:r>
            <a:endParaRPr lang="en-GB" dirty="0"/>
          </a:p>
        </p:txBody>
      </p:sp>
    </p:spTree>
    <p:extLst>
      <p:ext uri="{BB962C8B-B14F-4D97-AF65-F5344CB8AC3E}">
        <p14:creationId xmlns:p14="http://schemas.microsoft.com/office/powerpoint/2010/main" val="412059804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702EE5-AD73-406C-B39E-F78EC318BA42}" type="datetime3">
              <a:rPr lang="en-US" smtClean="0"/>
              <a:t>15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8" name="Text Placeholder 7"/>
          <p:cNvSpPr>
            <a:spLocks noGrp="1"/>
          </p:cNvSpPr>
          <p:nvPr>
            <p:ph type="body" sz="quarter" idx="13" hasCustomPrompt="1"/>
          </p:nvPr>
        </p:nvSpPr>
        <p:spPr>
          <a:xfrm>
            <a:off x="911424"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9" name="Text Placeholder 7"/>
          <p:cNvSpPr>
            <a:spLocks noGrp="1"/>
          </p:cNvSpPr>
          <p:nvPr>
            <p:ph type="body" sz="quarter" idx="14"/>
          </p:nvPr>
        </p:nvSpPr>
        <p:spPr>
          <a:xfrm>
            <a:off x="911424" y="4221088"/>
            <a:ext cx="2376487" cy="1728788"/>
          </a:xfrm>
        </p:spPr>
        <p:txBody>
          <a:bodyPr/>
          <a:lstStyle>
            <a:lvl1pPr marL="0" indent="0" algn="ctr">
              <a:buFontTx/>
              <a:buNone/>
              <a:defRPr/>
            </a:lvl1pPr>
          </a:lstStyle>
          <a:p>
            <a:pPr lvl="0"/>
            <a:r>
              <a:rPr lang="en-US"/>
              <a:t>Edit Master text styles</a:t>
            </a:r>
          </a:p>
        </p:txBody>
      </p:sp>
      <p:sp>
        <p:nvSpPr>
          <p:cNvPr id="10" name="Text Placeholder 7"/>
          <p:cNvSpPr>
            <a:spLocks noGrp="1"/>
          </p:cNvSpPr>
          <p:nvPr>
            <p:ph type="body" sz="quarter" idx="15" hasCustomPrompt="1"/>
          </p:nvPr>
        </p:nvSpPr>
        <p:spPr>
          <a:xfrm>
            <a:off x="3575497"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1" name="Text Placeholder 7"/>
          <p:cNvSpPr>
            <a:spLocks noGrp="1"/>
          </p:cNvSpPr>
          <p:nvPr>
            <p:ph type="body" sz="quarter" idx="16" hasCustomPrompt="1"/>
          </p:nvPr>
        </p:nvSpPr>
        <p:spPr>
          <a:xfrm>
            <a:off x="6239793"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2" name="Text Placeholder 7"/>
          <p:cNvSpPr>
            <a:spLocks noGrp="1"/>
          </p:cNvSpPr>
          <p:nvPr>
            <p:ph type="body" sz="quarter" idx="17" hasCustomPrompt="1"/>
          </p:nvPr>
        </p:nvSpPr>
        <p:spPr>
          <a:xfrm>
            <a:off x="8904089"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3" name="Text Placeholder 7"/>
          <p:cNvSpPr>
            <a:spLocks noGrp="1"/>
          </p:cNvSpPr>
          <p:nvPr>
            <p:ph type="body" sz="quarter" idx="18"/>
          </p:nvPr>
        </p:nvSpPr>
        <p:spPr>
          <a:xfrm>
            <a:off x="3575720" y="4221088"/>
            <a:ext cx="2376487" cy="1728788"/>
          </a:xfrm>
        </p:spPr>
        <p:txBody>
          <a:bodyPr/>
          <a:lstStyle>
            <a:lvl1pPr marL="0" indent="0" algn="ctr">
              <a:buFontTx/>
              <a:buNone/>
              <a:defRPr/>
            </a:lvl1pPr>
          </a:lstStyle>
          <a:p>
            <a:pPr lvl="0"/>
            <a:r>
              <a:rPr lang="en-US"/>
              <a:t>Edit Master text styles</a:t>
            </a:r>
          </a:p>
        </p:txBody>
      </p:sp>
      <p:sp>
        <p:nvSpPr>
          <p:cNvPr id="14" name="Text Placeholder 7"/>
          <p:cNvSpPr>
            <a:spLocks noGrp="1"/>
          </p:cNvSpPr>
          <p:nvPr>
            <p:ph type="body" sz="quarter" idx="19"/>
          </p:nvPr>
        </p:nvSpPr>
        <p:spPr>
          <a:xfrm>
            <a:off x="6240016" y="4221088"/>
            <a:ext cx="2376487" cy="1728788"/>
          </a:xfrm>
        </p:spPr>
        <p:txBody>
          <a:bodyPr/>
          <a:lstStyle>
            <a:lvl1pPr marL="0" indent="0" algn="ctr">
              <a:buFontTx/>
              <a:buNone/>
              <a:defRPr/>
            </a:lvl1pPr>
          </a:lstStyle>
          <a:p>
            <a:pPr lvl="0"/>
            <a:r>
              <a:rPr lang="en-US"/>
              <a:t>Edit Master text styles</a:t>
            </a:r>
          </a:p>
        </p:txBody>
      </p:sp>
      <p:sp>
        <p:nvSpPr>
          <p:cNvPr id="15" name="Text Placeholder 7"/>
          <p:cNvSpPr>
            <a:spLocks noGrp="1"/>
          </p:cNvSpPr>
          <p:nvPr>
            <p:ph type="body" sz="quarter" idx="20"/>
          </p:nvPr>
        </p:nvSpPr>
        <p:spPr>
          <a:xfrm>
            <a:off x="8904312" y="4221088"/>
            <a:ext cx="2376487" cy="1728788"/>
          </a:xfrm>
        </p:spPr>
        <p:txBody>
          <a:bodyPr/>
          <a:lstStyle>
            <a:lvl1pPr marL="0" indent="0" algn="ctr">
              <a:buFontTx/>
              <a:buNone/>
              <a:defRPr/>
            </a:lvl1pPr>
          </a:lstStyle>
          <a:p>
            <a:pPr lvl="0"/>
            <a:r>
              <a:rPr lang="en-US"/>
              <a:t>Edit Master text styles</a:t>
            </a:r>
          </a:p>
        </p:txBody>
      </p:sp>
    </p:spTree>
    <p:extLst>
      <p:ext uri="{BB962C8B-B14F-4D97-AF65-F5344CB8AC3E}">
        <p14:creationId xmlns:p14="http://schemas.microsoft.com/office/powerpoint/2010/main" val="394983432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5257105"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27474-3DE0-4D65-A73B-C3E06A8900ED}" type="datetime3">
              <a:rPr lang="en-US" smtClean="0"/>
              <a:t>15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6384031" y="1844675"/>
            <a:ext cx="525710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17724477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1/4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8281441"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1F2DB-360B-4D02-94CC-7F7A7DEAAAF4}" type="datetime3">
              <a:rPr lang="en-US" smtClean="0"/>
              <a:t>15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9120336" y="1844675"/>
            <a:ext cx="2520800" cy="4321175"/>
          </a:xfrm>
          <a:prstGeom prst="snip2DiagRect">
            <a:avLst>
              <a:gd name="adj1" fmla="val 3911"/>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88504751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36B6FA-2003-4666-AD90-A1D203D3DDDD}" type="datetime3">
              <a:rPr lang="en-US" smtClean="0"/>
              <a:t>15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7" name="Picture Placeholder 6"/>
          <p:cNvSpPr>
            <a:spLocks noGrp="1"/>
          </p:cNvSpPr>
          <p:nvPr>
            <p:ph type="pic" sz="quarter" idx="13"/>
          </p:nvPr>
        </p:nvSpPr>
        <p:spPr>
          <a:xfrm>
            <a:off x="550862" y="1844675"/>
            <a:ext cx="1109027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415925237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C2269C7-85D6-485C-B663-A42BC9FF3765}" type="datetime3">
              <a:rPr lang="en-US" smtClean="0"/>
              <a:t>15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Tree>
    <p:extLst>
      <p:ext uri="{BB962C8B-B14F-4D97-AF65-F5344CB8AC3E}">
        <p14:creationId xmlns:p14="http://schemas.microsoft.com/office/powerpoint/2010/main" val="219267208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1/2 Pictur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
        <p:nvSpPr>
          <p:cNvPr id="4" name="Date Placeholder 3"/>
          <p:cNvSpPr>
            <a:spLocks noGrp="1"/>
          </p:cNvSpPr>
          <p:nvPr>
            <p:ph type="dt" sz="half" idx="10"/>
          </p:nvPr>
        </p:nvSpPr>
        <p:spPr/>
        <p:txBody>
          <a:bodyPr/>
          <a:lstStyle>
            <a:lvl1pPr>
              <a:defRPr>
                <a:noFill/>
              </a:defRPr>
            </a:lvl1pPr>
          </a:lstStyle>
          <a:p>
            <a:fld id="{6CF91BA4-0B3D-426B-861C-E3065E63156F}" type="datetime3">
              <a:rPr lang="en-US" smtClean="0"/>
              <a:t>15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1"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6383338" y="692149"/>
            <a:ext cx="5257799" cy="936626"/>
          </a:xfrm>
        </p:spPr>
        <p:txBody>
          <a:bodyPr/>
          <a:lstStyle/>
          <a:p>
            <a:r>
              <a:rPr lang="en-US"/>
              <a:t>Click to edit Master title style</a:t>
            </a:r>
            <a:endParaRPr lang="en-GB" dirty="0"/>
          </a:p>
        </p:txBody>
      </p:sp>
    </p:spTree>
    <p:extLst>
      <p:ext uri="{BB962C8B-B14F-4D97-AF65-F5344CB8AC3E}">
        <p14:creationId xmlns:p14="http://schemas.microsoft.com/office/powerpoint/2010/main" val="9511538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5B592-AE5B-414D-B525-C9BAB99C9758}" type="datetime3">
              <a:rPr lang="en-US" smtClean="0"/>
              <a:t>15 November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5780384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2" y="1628775"/>
            <a:ext cx="11090275" cy="792113"/>
          </a:xfrm>
        </p:spPr>
        <p:txBody>
          <a:bodyPr anchor="t" anchorCtr="0"/>
          <a:lstStyle>
            <a:lvl1pPr algn="l">
              <a:defRPr sz="6000" baseline="0"/>
            </a:lvl1pPr>
          </a:lstStyle>
          <a:p>
            <a:r>
              <a:rPr lang="en-US" dirty="0"/>
              <a:t>Add Thank you text.</a:t>
            </a:r>
          </a:p>
        </p:txBody>
      </p:sp>
      <p:sp>
        <p:nvSpPr>
          <p:cNvPr id="3" name="Subtitle 2"/>
          <p:cNvSpPr>
            <a:spLocks noGrp="1"/>
          </p:cNvSpPr>
          <p:nvPr>
            <p:ph type="subTitle" idx="1" hasCustomPrompt="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4" name="Date Placeholder 3"/>
          <p:cNvSpPr>
            <a:spLocks noGrp="1"/>
          </p:cNvSpPr>
          <p:nvPr>
            <p:ph type="dt" sz="half" idx="10"/>
          </p:nvPr>
        </p:nvSpPr>
        <p:spPr/>
        <p:txBody>
          <a:bodyPr/>
          <a:lstStyle/>
          <a:p>
            <a:fld id="{AA6B3AD9-97B8-4E1F-8F17-8F0FAC375A34}" type="datetime3">
              <a:rPr lang="en-US" smtClean="0"/>
              <a:t>15 November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baseline="0">
                <a:solidFill>
                  <a:schemeClr val="accent2"/>
                </a:solidFill>
              </a:defRPr>
            </a:lvl1pPr>
          </a:lstStyle>
          <a:p>
            <a:pPr lvl="0"/>
            <a:r>
              <a:rPr lang="en-US" dirty="0"/>
              <a:t>Insert your contact details</a:t>
            </a:r>
            <a:endParaRPr lang="en-GB" dirty="0"/>
          </a:p>
        </p:txBody>
      </p:sp>
    </p:spTree>
    <p:extLst>
      <p:ext uri="{BB962C8B-B14F-4D97-AF65-F5344CB8AC3E}">
        <p14:creationId xmlns:p14="http://schemas.microsoft.com/office/powerpoint/2010/main" val="38637461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027204F-92EA-45FA-925F-32F9768333F0}" type="datetime3">
              <a:rPr lang="en-US" smtClean="0"/>
              <a:t>15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7"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marR="0" indent="0" algn="r" defTabSz="914400" rtl="0" eaLnBrk="1" fontAlgn="auto" latinLnBrk="0" hangingPunct="1">
              <a:lnSpc>
                <a:spcPct val="100000"/>
              </a:lnSpc>
              <a:spcBef>
                <a:spcPts val="600"/>
              </a:spcBef>
              <a:spcAft>
                <a:spcPts val="0"/>
              </a:spcAft>
              <a:buClrTx/>
              <a:buSzTx/>
              <a:buFontTx/>
              <a:buNone/>
              <a:tabLst/>
              <a:defRPr baseline="0">
                <a:solidFill>
                  <a:schemeClr val="bg1"/>
                </a:solidFill>
              </a:defRPr>
            </a:lvl1pPr>
          </a:lstStyle>
          <a:p>
            <a:r>
              <a:rPr lang="en-GB" dirty="0"/>
              <a:t> </a:t>
            </a:r>
          </a:p>
        </p:txBody>
      </p:sp>
      <p:sp>
        <p:nvSpPr>
          <p:cNvPr id="2"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solidFill>
                  <a:schemeClr val="bg1"/>
                </a:solidFill>
                <a:effectLst>
                  <a:outerShdw blurRad="190500" algn="ctr" rotWithShape="0">
                    <a:prstClr val="black">
                      <a:alpha val="30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bg1"/>
                </a:solidFill>
                <a:effectLst>
                  <a:outerShdw blurRad="190500" algn="ctr" rotWithShape="0">
                    <a:prstClr val="black">
                      <a:alpha val="30000"/>
                    </a:prstClr>
                  </a:outerShdw>
                </a:effectLst>
              </a:defRPr>
            </a:lvl1pPr>
          </a:lstStyle>
          <a:p>
            <a:pPr lvl="0"/>
            <a:r>
              <a:rPr lang="en-US" dirty="0"/>
              <a:t>Insert date</a:t>
            </a:r>
            <a:endParaRPr lang="en-GB" dirty="0"/>
          </a:p>
        </p:txBody>
      </p:sp>
      <p:sp>
        <p:nvSpPr>
          <p:cNvPr id="16"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Tree>
    <p:extLst>
      <p:ext uri="{BB962C8B-B14F-4D97-AF65-F5344CB8AC3E}">
        <p14:creationId xmlns:p14="http://schemas.microsoft.com/office/powerpoint/2010/main" val="330460098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62" y="1844824"/>
            <a:ext cx="11090275" cy="4321025"/>
          </a:xfrm>
        </p:spPr>
        <p:txBody>
          <a:bodyPr/>
          <a:lstStyle>
            <a:lvl1pPr>
              <a:defRPr sz="20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7A24C-AF3F-4F45-A62A-82C440F21A65}" type="datetime3">
              <a:rPr lang="en-US" smtClean="0"/>
              <a:t>15 November 2017</a:t>
            </a:fld>
            <a:endParaRPr lang="en-US" dirty="0"/>
          </a:p>
        </p:txBody>
      </p:sp>
      <p:sp>
        <p:nvSpPr>
          <p:cNvPr id="8" name="Footer Placeholder 7"/>
          <p:cNvSpPr>
            <a:spLocks noGrp="1"/>
          </p:cNvSpPr>
          <p:nvPr>
            <p:ph type="ftr" sz="quarter" idx="11"/>
          </p:nvPr>
        </p:nvSpPr>
        <p:spPr/>
        <p:txBody>
          <a:bodyPr/>
          <a:lstStyle/>
          <a:p>
            <a:r>
              <a:rPr lang="en-US"/>
              <a:t>Presentation name / Author</a:t>
            </a:r>
            <a:endParaRPr lang="en-US" dirty="0"/>
          </a:p>
        </p:txBody>
      </p:sp>
      <p:sp>
        <p:nvSpPr>
          <p:cNvPr id="9" name="Slide Number Placeholder 8"/>
          <p:cNvSpPr>
            <a:spLocks noGrp="1"/>
          </p:cNvSpPr>
          <p:nvPr>
            <p:ph type="sldNum" sz="quarter" idx="12"/>
          </p:nvPr>
        </p:nvSpPr>
        <p:spPr/>
        <p:txBody>
          <a:bodyPr/>
          <a:lstStyle/>
          <a:p>
            <a:fld id="{A683D178-98AA-4574-9EAA-8EB007C5517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4944711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D60D5ED7-32A6-4948-8E3A-E47339987862}" type="datetime3">
              <a:rPr lang="en-US" smtClean="0"/>
              <a:t>15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Right Triangle 14"/>
          <p:cNvSpPr/>
          <p:nvPr userDrawn="1"/>
        </p:nvSpPr>
        <p:spPr>
          <a:xfrm flipV="1">
            <a:off x="-10968" y="0"/>
            <a:ext cx="490393" cy="49039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Triangle 15"/>
          <p:cNvSpPr/>
          <p:nvPr userDrawn="1"/>
        </p:nvSpPr>
        <p:spPr>
          <a:xfrm flipH="1">
            <a:off x="11712574" y="6378574"/>
            <a:ext cx="479425" cy="47942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65121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9792DBCC-742A-4EE0-A972-F863FAE5A55A}" type="datetime3">
              <a:rPr lang="en-US" smtClean="0"/>
              <a:t>15 November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indent="0" algn="r">
              <a:buFontTx/>
              <a:buNone/>
              <a:defRPr>
                <a:solidFill>
                  <a:schemeClr val="bg1"/>
                </a:solidFill>
              </a:defRPr>
            </a:lvl1pPr>
          </a:lstStyle>
          <a:p>
            <a:r>
              <a:rPr lang="en-GB" dirty="0"/>
              <a:t> </a:t>
            </a:r>
          </a:p>
        </p:txBody>
      </p:sp>
      <p:sp>
        <p:nvSpPr>
          <p:cNvPr id="9"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effectLst>
                  <a:outerShdw blurRad="190500" algn="ctr" rotWithShape="0">
                    <a:prstClr val="black">
                      <a:alpha val="30000"/>
                    </a:prstClr>
                  </a:outerShdw>
                </a:effectLst>
              </a:defRPr>
            </a:lvl1pPr>
            <a:lvl2pPr>
              <a:defRPr sz="2800">
                <a:solidFill>
                  <a:schemeClr val="bg1"/>
                </a:solidFill>
                <a:effectLst>
                  <a:outerShdw blurRad="190500" algn="ctr" rotWithShape="0">
                    <a:prstClr val="black">
                      <a:alpha val="30000"/>
                    </a:prstClr>
                  </a:outerShdw>
                </a:effectLst>
              </a:defRPr>
            </a:lvl2pPr>
            <a:lvl3pPr>
              <a:defRPr sz="2400">
                <a:solidFill>
                  <a:schemeClr val="bg1"/>
                </a:solidFill>
                <a:effectLst>
                  <a:outerShdw blurRad="190500" algn="ctr" rotWithShape="0">
                    <a:prstClr val="black">
                      <a:alpha val="30000"/>
                    </a:prstClr>
                  </a:outerShdw>
                </a:effectLst>
              </a:defRPr>
            </a:lvl3pPr>
            <a:lvl4pPr>
              <a:defRPr sz="2000">
                <a:solidFill>
                  <a:schemeClr val="bg1"/>
                </a:solidFill>
                <a:effectLst>
                  <a:outerShdw blurRad="190500" algn="ctr" rotWithShape="0">
                    <a:prstClr val="black">
                      <a:alpha val="30000"/>
                    </a:prstClr>
                  </a:outerShdw>
                </a:effectLst>
              </a:defRPr>
            </a:lvl4pPr>
            <a:lvl5pPr>
              <a:defRPr sz="2000">
                <a:solidFill>
                  <a:schemeClr val="bg1"/>
                </a:solidFill>
                <a:effectLst>
                  <a:outerShdw blurRad="190500" algn="ctr" rotWithShape="0">
                    <a:prstClr val="black">
                      <a:alpha val="30000"/>
                    </a:prstClr>
                  </a:outerShdw>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1154643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hite)">
    <p:spTree>
      <p:nvGrpSpPr>
        <p:cNvPr id="1" name=""/>
        <p:cNvGrpSpPr/>
        <p:nvPr/>
      </p:nvGrpSpPr>
      <p:grpSpPr>
        <a:xfrm>
          <a:off x="0" y="0"/>
          <a:ext cx="0" cy="0"/>
          <a:chOff x="0" y="0"/>
          <a:chExt cx="0" cy="0"/>
        </a:xfrm>
      </p:grpSpPr>
      <p:sp>
        <p:nvSpPr>
          <p:cNvPr id="10" name="Title 1"/>
          <p:cNvSpPr>
            <a:spLocks noGrp="1"/>
          </p:cNvSpPr>
          <p:nvPr>
            <p:ph type="ctrTitle"/>
          </p:nvPr>
        </p:nvSpPr>
        <p:spPr>
          <a:xfrm>
            <a:off x="550862" y="1628775"/>
            <a:ext cx="11090275" cy="792113"/>
          </a:xfrm>
        </p:spPr>
        <p:txBody>
          <a:bodyPr anchor="t" anchorCtr="0"/>
          <a:lstStyle>
            <a:lvl1pPr algn="l">
              <a:defRPr sz="6000">
                <a:solidFill>
                  <a:schemeClr val="tx1"/>
                </a:solidFill>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tx1"/>
                </a:solidFill>
                <a:effectLst/>
              </a:defRPr>
            </a:lvl1pPr>
            <a:lvl2pPr>
              <a:defRPr sz="2800">
                <a:solidFill>
                  <a:schemeClr val="tx1"/>
                </a:solidFill>
                <a:effectLst/>
              </a:defRPr>
            </a:lvl2pPr>
            <a:lvl3pPr>
              <a:defRPr sz="2400">
                <a:solidFill>
                  <a:schemeClr val="tx1"/>
                </a:solidFill>
                <a:effectLst/>
              </a:defRPr>
            </a:lvl3pPr>
            <a:lvl4pPr>
              <a:defRPr sz="2000">
                <a:solidFill>
                  <a:schemeClr val="tx1"/>
                </a:solidFill>
                <a:effectLst/>
              </a:defRPr>
            </a:lvl4pPr>
            <a:lvl5pPr>
              <a:defRPr sz="2000">
                <a:solidFill>
                  <a:schemeClr val="tx1"/>
                </a:solidFill>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7"/>
          </p:nvPr>
        </p:nvSpPr>
        <p:spPr/>
        <p:txBody>
          <a:bodyPr/>
          <a:lstStyle/>
          <a:p>
            <a:fld id="{0A69E135-EBE6-4691-A4B0-12A1C5762DFD}" type="datetime3">
              <a:rPr lang="en-US" smtClean="0"/>
              <a:t>15 November 2017</a:t>
            </a:fld>
            <a:endParaRPr lang="en-US" dirty="0"/>
          </a:p>
        </p:txBody>
      </p:sp>
      <p:sp>
        <p:nvSpPr>
          <p:cNvPr id="3" name="Footer Placeholder 2"/>
          <p:cNvSpPr>
            <a:spLocks noGrp="1"/>
          </p:cNvSpPr>
          <p:nvPr>
            <p:ph type="ftr" sz="quarter" idx="18"/>
          </p:nvPr>
        </p:nvSpPr>
        <p:spPr/>
        <p:txBody>
          <a:bodyPr/>
          <a:lstStyle/>
          <a:p>
            <a:r>
              <a:rPr lang="en-US"/>
              <a:t>Presentation name / Author</a:t>
            </a:r>
            <a:endParaRPr lang="en-US" dirty="0"/>
          </a:p>
        </p:txBody>
      </p:sp>
      <p:sp>
        <p:nvSpPr>
          <p:cNvPr id="7" name="Slide Number Placeholder 6"/>
          <p:cNvSpPr>
            <a:spLocks noGrp="1"/>
          </p:cNvSpPr>
          <p:nvPr>
            <p:ph type="sldNum" sz="quarter" idx="19"/>
          </p:nvPr>
        </p:nvSpPr>
        <p:spPr/>
        <p:txBody>
          <a:bodyPr/>
          <a:lstStyle/>
          <a:p>
            <a:fld id="{A683D178-98AA-4574-9EAA-8EB007C55176}" type="slidenum">
              <a:rPr lang="en-US" smtClean="0"/>
              <a:pPr/>
              <a:t>‹#›</a:t>
            </a:fld>
            <a:endParaRPr lang="en-US" dirty="0"/>
          </a:p>
        </p:txBody>
      </p:sp>
    </p:spTree>
    <p:extLst>
      <p:ext uri="{BB962C8B-B14F-4D97-AF65-F5344CB8AC3E}">
        <p14:creationId xmlns:p14="http://schemas.microsoft.com/office/powerpoint/2010/main" val="403057038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spTree>
      <p:nvGrpSpPr>
        <p:cNvPr id="1" name=""/>
        <p:cNvGrpSpPr/>
        <p:nvPr/>
      </p:nvGrpSpPr>
      <p:grpSpPr>
        <a:xfrm>
          <a:off x="0" y="0"/>
          <a:ext cx="0" cy="0"/>
          <a:chOff x="0" y="0"/>
          <a:chExt cx="0" cy="0"/>
        </a:xfrm>
      </p:grpSpPr>
      <p:sp>
        <p:nvSpPr>
          <p:cNvPr id="9" name="Rectangle 8"/>
          <p:cNvSpPr/>
          <p:nvPr userDrawn="1"/>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p:cNvSpPr>
            <a:spLocks noGrp="1"/>
          </p:cNvSpPr>
          <p:nvPr>
            <p:ph type="title"/>
          </p:nvPr>
        </p:nvSpPr>
        <p:spPr>
          <a:xfrm>
            <a:off x="550863" y="692149"/>
            <a:ext cx="5257106" cy="936626"/>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0863" y="1844675"/>
            <a:ext cx="5257105" cy="43211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1485C-34D3-4ECC-994B-A61645FE01F4}" type="datetime3">
              <a:rPr lang="en-US" smtClean="0"/>
              <a:t>15 November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08716423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0863" y="1844675"/>
            <a:ext cx="5257105"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50864" y="2276871"/>
            <a:ext cx="5257104"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84032" y="1844675"/>
            <a:ext cx="5257106"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84032" y="2276871"/>
            <a:ext cx="5257106"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75B3E-1AEA-4DB7-A6F1-0AD5A4C8D006}" type="datetime3">
              <a:rPr lang="en-US" smtClean="0"/>
              <a:t>15 November 2017</a:t>
            </a:fld>
            <a:endParaRPr lang="en-US"/>
          </a:p>
        </p:txBody>
      </p:sp>
      <p:sp>
        <p:nvSpPr>
          <p:cNvPr id="8" name="Footer Placeholder 7"/>
          <p:cNvSpPr>
            <a:spLocks noGrp="1"/>
          </p:cNvSpPr>
          <p:nvPr>
            <p:ph type="ftr" sz="quarter" idx="11"/>
          </p:nvPr>
        </p:nvSpPr>
        <p:spPr/>
        <p:txBody>
          <a:bodyPr/>
          <a:lstStyle/>
          <a:p>
            <a:r>
              <a:rPr lang="en-US"/>
              <a:t>Presentation name / Author</a:t>
            </a:r>
          </a:p>
        </p:txBody>
      </p:sp>
      <p:sp>
        <p:nvSpPr>
          <p:cNvPr id="9" name="Slide Number Placeholder 8"/>
          <p:cNvSpPr>
            <a:spLocks noGrp="1"/>
          </p:cNvSpPr>
          <p:nvPr>
            <p:ph type="sldNum" sz="quarter" idx="12"/>
          </p:nvPr>
        </p:nvSpPr>
        <p:spPr/>
        <p:txBody>
          <a:bodyPr/>
          <a:lstStyle/>
          <a:p>
            <a:fld id="{A683D178-98AA-4574-9EAA-8EB007C5517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4921795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34BEF-A551-40B9-AE0A-4ABAF7494243}" type="datetime3">
              <a:rPr lang="en-US" smtClean="0"/>
              <a:t>15 November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200082671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2" y="692149"/>
            <a:ext cx="11090275" cy="936626"/>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50862" y="1844675"/>
            <a:ext cx="11090275" cy="4321175"/>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5688" y="6381750"/>
            <a:ext cx="1800225" cy="142875"/>
          </a:xfrm>
          <a:prstGeom prst="rect">
            <a:avLst/>
          </a:prstGeom>
        </p:spPr>
        <p:txBody>
          <a:bodyPr vert="horz" lIns="0" tIns="0" rIns="0" bIns="0" rtlCol="0" anchor="ctr" anchorCtr="0">
            <a:noAutofit/>
          </a:bodyPr>
          <a:lstStyle>
            <a:lvl1pPr algn="l">
              <a:defRPr sz="900">
                <a:solidFill>
                  <a:schemeClr val="accent2"/>
                </a:solidFill>
              </a:defRPr>
            </a:lvl1pPr>
          </a:lstStyle>
          <a:p>
            <a:fld id="{48123599-DF37-4D20-AFF6-464899867C64}" type="datetime3">
              <a:rPr lang="en-US" smtClean="0"/>
              <a:t>15 November 2017</a:t>
            </a:fld>
            <a:endParaRPr lang="en-US" dirty="0"/>
          </a:p>
        </p:txBody>
      </p:sp>
      <p:sp>
        <p:nvSpPr>
          <p:cNvPr id="5" name="Footer Placeholder 4"/>
          <p:cNvSpPr>
            <a:spLocks noGrp="1"/>
          </p:cNvSpPr>
          <p:nvPr>
            <p:ph type="ftr" sz="quarter" idx="3"/>
          </p:nvPr>
        </p:nvSpPr>
        <p:spPr>
          <a:xfrm>
            <a:off x="2855912" y="6381750"/>
            <a:ext cx="8785225" cy="142875"/>
          </a:xfrm>
          <a:prstGeom prst="rect">
            <a:avLst/>
          </a:prstGeom>
        </p:spPr>
        <p:txBody>
          <a:bodyPr vert="horz" lIns="0" tIns="0" rIns="0" bIns="0" rtlCol="0" anchor="ctr" anchorCtr="0">
            <a:noAutofit/>
          </a:bodyPr>
          <a:lstStyle>
            <a:lvl1pPr algn="l">
              <a:defRPr sz="900">
                <a:solidFill>
                  <a:schemeClr val="accent2"/>
                </a:solidFill>
              </a:defRPr>
            </a:lvl1pPr>
          </a:lstStyle>
          <a:p>
            <a:r>
              <a:rPr lang="en-US"/>
              <a:t>Presentation name / Author</a:t>
            </a:r>
            <a:endParaRPr lang="en-US" dirty="0"/>
          </a:p>
        </p:txBody>
      </p:sp>
      <p:sp>
        <p:nvSpPr>
          <p:cNvPr id="6" name="Slide Number Placeholder 5"/>
          <p:cNvSpPr>
            <a:spLocks noGrp="1"/>
          </p:cNvSpPr>
          <p:nvPr>
            <p:ph type="sldNum" sz="quarter" idx="4"/>
          </p:nvPr>
        </p:nvSpPr>
        <p:spPr>
          <a:xfrm>
            <a:off x="550863" y="6381750"/>
            <a:ext cx="504825" cy="142875"/>
          </a:xfrm>
          <a:prstGeom prst="rect">
            <a:avLst/>
          </a:prstGeom>
        </p:spPr>
        <p:txBody>
          <a:bodyPr vert="horz" lIns="0" tIns="0" rIns="0" bIns="0" rtlCol="0" anchor="ctr" anchorCtr="0">
            <a:noAutofit/>
          </a:bodyPr>
          <a:lstStyle>
            <a:lvl1pPr algn="l">
              <a:defRPr sz="900">
                <a:solidFill>
                  <a:schemeClr val="accent2"/>
                </a:solidFill>
              </a:defRPr>
            </a:lvl1pPr>
          </a:lstStyle>
          <a:p>
            <a:fld id="{A683D178-98AA-4574-9EAA-8EB007C55176}" type="slidenum">
              <a:rPr lang="en-US" smtClean="0"/>
              <a:pPr/>
              <a:t>‹#›</a:t>
            </a:fld>
            <a:endParaRPr lang="en-US" dirty="0"/>
          </a:p>
        </p:txBody>
      </p:sp>
      <p:sp>
        <p:nvSpPr>
          <p:cNvPr id="8" name="Right Triangle 7"/>
          <p:cNvSpPr/>
          <p:nvPr userDrawn="1"/>
        </p:nvSpPr>
        <p:spPr>
          <a:xfrm flipV="1">
            <a:off x="-10968" y="0"/>
            <a:ext cx="490393" cy="4903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userDrawn="1"/>
        </p:nvSpPr>
        <p:spPr>
          <a:xfrm flipH="1">
            <a:off x="11712574" y="6378574"/>
            <a:ext cx="479425" cy="4794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10309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68" r:id="rId6"/>
    <p:sldLayoutId id="2147483652" r:id="rId7"/>
    <p:sldLayoutId id="2147483653" r:id="rId8"/>
    <p:sldLayoutId id="2147483654" r:id="rId9"/>
    <p:sldLayoutId id="2147483667" r:id="rId10"/>
    <p:sldLayoutId id="2147483665" r:id="rId11"/>
    <p:sldLayoutId id="2147483666" r:id="rId12"/>
    <p:sldLayoutId id="2147483664" r:id="rId13"/>
    <p:sldLayoutId id="2147483662" r:id="rId14"/>
    <p:sldLayoutId id="2147483669" r:id="rId15"/>
    <p:sldLayoutId id="2147483655" r:id="rId16"/>
    <p:sldLayoutId id="2147483663" r:id="rId17"/>
  </p:sldLayoutIdLst>
  <p:transition spd="med">
    <p:fade/>
  </p:transition>
  <p:hf hdr="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82563" indent="-182563" algn="l" defTabSz="914400" rtl="0" eaLnBrk="1" latinLnBrk="0" hangingPunct="1">
        <a:lnSpc>
          <a:spcPct val="100000"/>
        </a:lnSpc>
        <a:spcBef>
          <a:spcPts val="600"/>
        </a:spcBef>
        <a:buFont typeface="Titillium Web" panose="00000500000000000000" pitchFamily="2" charset="0"/>
        <a:buChar char="›"/>
        <a:defRPr sz="2000" kern="1200">
          <a:solidFill>
            <a:schemeClr val="tx1"/>
          </a:solidFill>
          <a:latin typeface="+mn-lt"/>
          <a:ea typeface="+mn-ea"/>
          <a:cs typeface="+mn-cs"/>
        </a:defRPr>
      </a:lvl1pPr>
      <a:lvl2pPr marL="539750" indent="-182563"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2pPr>
      <a:lvl3pPr marL="898525" indent="-184150"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3pPr>
      <a:lvl4pPr marL="1255713" indent="-184150"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4pPr>
      <a:lvl5pPr marL="1612900" indent="-174625"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5pPr>
      <a:lvl6pPr marL="1970088" indent="-174625"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6pPr>
      <a:lvl7pPr marL="2335213"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7pPr>
      <a:lvl8pPr marL="2693988" indent="-184150" algn="l" defTabSz="914400" rtl="0" eaLnBrk="1" latinLnBrk="0" hangingPunct="1">
        <a:lnSpc>
          <a:spcPct val="90000"/>
        </a:lnSpc>
        <a:spcBef>
          <a:spcPts val="500"/>
        </a:spcBef>
        <a:buClrTx/>
        <a:buFont typeface="Titillium Web" panose="00000500000000000000" pitchFamily="2" charset="0"/>
        <a:buChar char="›"/>
        <a:defRPr sz="1200" kern="1200" baseline="0">
          <a:solidFill>
            <a:schemeClr val="tx1"/>
          </a:solidFill>
          <a:latin typeface="+mn-lt"/>
          <a:ea typeface="+mn-ea"/>
          <a:cs typeface="+mn-cs"/>
        </a:defRPr>
      </a:lvl8pPr>
      <a:lvl9pPr marL="3051175"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bugreports.qt.io/browse/QTAUTO-570"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hyperlink" Target="https://bugreports.qt.io/browse/QTPM-869" TargetMode="External"/><Relationship Id="rId2" Type="http://schemas.openxmlformats.org/officeDocument/2006/relationships/hyperlink" Target="https://bugreports.qt.io/browse/QTPM-767"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1F8-0FF9-4AD9-9DA4-F749FFB48F8A}"/>
              </a:ext>
            </a:extLst>
          </p:cNvPr>
          <p:cNvSpPr>
            <a:spLocks noGrp="1"/>
          </p:cNvSpPr>
          <p:nvPr>
            <p:ph type="ctrTitle"/>
          </p:nvPr>
        </p:nvSpPr>
        <p:spPr/>
        <p:txBody>
          <a:bodyPr/>
          <a:lstStyle/>
          <a:p>
            <a:r>
              <a:rPr lang="en-US" sz="5400" dirty="0"/>
              <a:t>CES Integrated Digital Cockpit Demo</a:t>
            </a:r>
          </a:p>
        </p:txBody>
      </p:sp>
      <p:sp>
        <p:nvSpPr>
          <p:cNvPr id="3" name="Subtitle 2">
            <a:extLst>
              <a:ext uri="{FF2B5EF4-FFF2-40B4-BE49-F238E27FC236}">
                <a16:creationId xmlns:a16="http://schemas.microsoft.com/office/drawing/2014/main" id="{77F13273-3D8B-4D76-9D0B-B9AF1381DBC5}"/>
              </a:ext>
            </a:extLst>
          </p:cNvPr>
          <p:cNvSpPr>
            <a:spLocks noGrp="1"/>
          </p:cNvSpPr>
          <p:nvPr>
            <p:ph type="subTitle" idx="1"/>
          </p:nvPr>
        </p:nvSpPr>
        <p:spPr/>
        <p:txBody>
          <a:bodyPr/>
          <a:lstStyle/>
          <a:p>
            <a:r>
              <a:rPr lang="en-US" dirty="0"/>
              <a:t>Proposed Development Plan</a:t>
            </a:r>
          </a:p>
        </p:txBody>
      </p:sp>
      <p:sp>
        <p:nvSpPr>
          <p:cNvPr id="4" name="Text Placeholder 3">
            <a:extLst>
              <a:ext uri="{FF2B5EF4-FFF2-40B4-BE49-F238E27FC236}">
                <a16:creationId xmlns:a16="http://schemas.microsoft.com/office/drawing/2014/main" id="{63A0C014-AE7E-4739-9EAF-D0837017DC7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1830517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D224572-D57A-4B9A-9E5F-1E5409C83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9634" y="290219"/>
            <a:ext cx="8944366" cy="2408129"/>
          </a:xfrm>
          <a:prstGeom prst="rect">
            <a:avLst/>
          </a:prstGeom>
          <a:solidFill>
            <a:schemeClr val="bg1">
              <a:lumMod val="75000"/>
            </a:schemeClr>
          </a:solidFill>
          <a:ln w="38100">
            <a:solidFill>
              <a:srgbClr val="002060"/>
            </a:solidFill>
          </a:ln>
          <a:effectLst>
            <a:outerShdw sx="1000" sy="1000" algn="ctr" rotWithShape="0">
              <a:srgbClr val="000000"/>
            </a:outerShdw>
          </a:effectLst>
          <a:scene3d>
            <a:camera prst="orthographicFront">
              <a:rot lat="21102000" lon="1620000" rev="21054000"/>
            </a:camera>
            <a:lightRig rig="threePt" dir="t"/>
          </a:scene3d>
          <a:sp3d>
            <a:bevelT w="0"/>
          </a:sp3d>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563671"/>
            <a:ext cx="6412786" cy="2408129"/>
          </a:xfrm>
          <a:prstGeom prst="rect">
            <a:avLst/>
          </a:prstGeom>
          <a:ln w="25400">
            <a:solidFill>
              <a:schemeClr val="accent1"/>
            </a:solidFill>
          </a:ln>
          <a:scene3d>
            <a:camera prst="orthographicFront">
              <a:rot lat="21103616" lon="1619151" rev="21054817"/>
            </a:camera>
            <a:lightRig rig="threePt" dir="t"/>
          </a:scene3d>
        </p:spPr>
      </p:pic>
      <p:sp>
        <p:nvSpPr>
          <p:cNvPr id="2" name="Title 1"/>
          <p:cNvSpPr>
            <a:spLocks noGrp="1"/>
          </p:cNvSpPr>
          <p:nvPr>
            <p:ph type="title"/>
          </p:nvPr>
        </p:nvSpPr>
        <p:spPr>
          <a:xfrm>
            <a:off x="550864" y="692148"/>
            <a:ext cx="3169569" cy="1484493"/>
          </a:xfrm>
        </p:spPr>
        <p:txBody>
          <a:bodyPr/>
          <a:lstStyle/>
          <a:p>
            <a:r>
              <a:rPr lang="en-US" dirty="0"/>
              <a:t>Digital Cockpit Architecture – Full Details</a:t>
            </a:r>
          </a:p>
        </p:txBody>
      </p:sp>
      <p:sp>
        <p:nvSpPr>
          <p:cNvPr id="3" name="Date Placeholder 2"/>
          <p:cNvSpPr>
            <a:spLocks noGrp="1"/>
          </p:cNvSpPr>
          <p:nvPr>
            <p:ph type="dt" sz="half" idx="10"/>
          </p:nvPr>
        </p:nvSpPr>
        <p:spPr/>
        <p:txBody>
          <a:bodyPr/>
          <a:lstStyle/>
          <a:p>
            <a:fld id="{86334BEF-A551-40B9-AE0A-4ABAF7494243}" type="datetime3">
              <a:rPr lang="en-US" smtClean="0"/>
              <a:pPr/>
              <a:t>15 November 2017</a:t>
            </a:fld>
            <a:endParaRPr lang="en-US"/>
          </a:p>
        </p:txBody>
      </p:sp>
      <p:sp>
        <p:nvSpPr>
          <p:cNvPr id="5" name="Slide Number Placeholder 4"/>
          <p:cNvSpPr>
            <a:spLocks noGrp="1"/>
          </p:cNvSpPr>
          <p:nvPr>
            <p:ph type="sldNum" sz="quarter" idx="12"/>
          </p:nvPr>
        </p:nvSpPr>
        <p:spPr/>
        <p:txBody>
          <a:bodyPr/>
          <a:lstStyle/>
          <a:p>
            <a:fld id="{A683D178-98AA-4574-9EAA-8EB007C55176}" type="slidenum">
              <a:rPr lang="en-US" smtClean="0"/>
              <a:pPr/>
              <a:t>2</a:t>
            </a:fld>
            <a:endParaRPr lang="en-US"/>
          </a:p>
        </p:txBody>
      </p:sp>
      <p:sp>
        <p:nvSpPr>
          <p:cNvPr id="6" name="Rectangle 5"/>
          <p:cNvSpPr/>
          <p:nvPr/>
        </p:nvSpPr>
        <p:spPr>
          <a:xfrm>
            <a:off x="1752600" y="3733800"/>
            <a:ext cx="1763161" cy="5041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UI</a:t>
            </a:r>
          </a:p>
        </p:txBody>
      </p:sp>
      <p:sp>
        <p:nvSpPr>
          <p:cNvPr id="7" name="Rectangle 6"/>
          <p:cNvSpPr/>
          <p:nvPr/>
        </p:nvSpPr>
        <p:spPr>
          <a:xfrm>
            <a:off x="1752600" y="4417548"/>
            <a:ext cx="1763161" cy="613150"/>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8" name="Rectangle 7"/>
          <p:cNvSpPr/>
          <p:nvPr/>
        </p:nvSpPr>
        <p:spPr>
          <a:xfrm>
            <a:off x="1752600" y="5130543"/>
            <a:ext cx="1763161" cy="598537"/>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OS / Linux</a:t>
            </a:r>
          </a:p>
        </p:txBody>
      </p:sp>
      <p:sp>
        <p:nvSpPr>
          <p:cNvPr id="9" name="Rectangle 8"/>
          <p:cNvSpPr/>
          <p:nvPr/>
        </p:nvSpPr>
        <p:spPr>
          <a:xfrm>
            <a:off x="1752600" y="5956524"/>
            <a:ext cx="4100888" cy="34802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Type 1 Hypervisor (SC)</a:t>
            </a:r>
          </a:p>
        </p:txBody>
      </p:sp>
      <p:sp>
        <p:nvSpPr>
          <p:cNvPr id="10" name="Rectangle 9"/>
          <p:cNvSpPr/>
          <p:nvPr/>
        </p:nvSpPr>
        <p:spPr>
          <a:xfrm>
            <a:off x="1752600" y="6386749"/>
            <a:ext cx="4113398" cy="344299"/>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SoC</a:t>
            </a:r>
          </a:p>
        </p:txBody>
      </p:sp>
      <p:cxnSp>
        <p:nvCxnSpPr>
          <p:cNvPr id="11" name="Straight Connector 10"/>
          <p:cNvCxnSpPr/>
          <p:nvPr/>
        </p:nvCxnSpPr>
        <p:spPr>
          <a:xfrm flipH="1">
            <a:off x="1752600" y="5821752"/>
            <a:ext cx="4100888" cy="5243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610968" y="3779135"/>
            <a:ext cx="7321" cy="211275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720433" y="3733800"/>
            <a:ext cx="990056" cy="505828"/>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sp>
        <p:nvSpPr>
          <p:cNvPr id="26" name="Rectangle 25"/>
          <p:cNvSpPr/>
          <p:nvPr/>
        </p:nvSpPr>
        <p:spPr>
          <a:xfrm>
            <a:off x="3720433" y="4417548"/>
            <a:ext cx="990056" cy="83593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Qt</a:t>
            </a:r>
            <a:endParaRPr lang="en-US" sz="1600" dirty="0">
              <a:solidFill>
                <a:schemeClr val="bg1"/>
              </a:solidFill>
            </a:endParaRPr>
          </a:p>
        </p:txBody>
      </p:sp>
      <p:sp>
        <p:nvSpPr>
          <p:cNvPr id="27" name="Rectangle 26"/>
          <p:cNvSpPr/>
          <p:nvPr/>
        </p:nvSpPr>
        <p:spPr>
          <a:xfrm>
            <a:off x="4862890" y="4223829"/>
            <a:ext cx="914400" cy="292453"/>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 Tell-tales</a:t>
            </a:r>
          </a:p>
        </p:txBody>
      </p:sp>
      <p:sp>
        <p:nvSpPr>
          <p:cNvPr id="28" name="Rectangle 27"/>
          <p:cNvSpPr/>
          <p:nvPr/>
        </p:nvSpPr>
        <p:spPr>
          <a:xfrm>
            <a:off x="4862889" y="4567233"/>
            <a:ext cx="914401" cy="615340"/>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Qt Safe Renderer</a:t>
            </a:r>
          </a:p>
        </p:txBody>
      </p:sp>
      <p:sp>
        <p:nvSpPr>
          <p:cNvPr id="29" name="Rectangle 28"/>
          <p:cNvSpPr/>
          <p:nvPr/>
        </p:nvSpPr>
        <p:spPr>
          <a:xfrm>
            <a:off x="3720433" y="5323479"/>
            <a:ext cx="2133056" cy="36126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ASIL-D RTOS</a:t>
            </a:r>
          </a:p>
        </p:txBody>
      </p:sp>
      <p:sp>
        <p:nvSpPr>
          <p:cNvPr id="30" name="TextBox 29"/>
          <p:cNvSpPr txBox="1"/>
          <p:nvPr/>
        </p:nvSpPr>
        <p:spPr>
          <a:xfrm>
            <a:off x="4786688" y="3733800"/>
            <a:ext cx="1066800" cy="1513478"/>
          </a:xfrm>
          <a:prstGeom prst="rect">
            <a:avLst/>
          </a:prstGeom>
          <a:noFill/>
          <a:ln>
            <a:solidFill>
              <a:srgbClr val="FFC000"/>
            </a:solidFill>
          </a:ln>
        </p:spPr>
        <p:txBody>
          <a:bodyPr wrap="square" rtlCol="0" anchor="t" anchorCtr="0">
            <a:noAutofit/>
          </a:bodyPr>
          <a:lstStyle/>
          <a:p>
            <a:pPr algn="ctr"/>
            <a:r>
              <a:rPr lang="en-US" dirty="0">
                <a:solidFill>
                  <a:srgbClr val="FFC000"/>
                </a:solidFill>
              </a:rPr>
              <a:t>ASIL-B</a:t>
            </a:r>
          </a:p>
        </p:txBody>
      </p:sp>
      <p:cxnSp>
        <p:nvCxnSpPr>
          <p:cNvPr id="45" name="Straight Arrow Connector 44"/>
          <p:cNvCxnSpPr>
            <a:cxnSpLocks/>
            <a:endCxn id="35" idx="2"/>
          </p:cNvCxnSpPr>
          <p:nvPr/>
        </p:nvCxnSpPr>
        <p:spPr>
          <a:xfrm flipV="1">
            <a:off x="4307106" y="2971800"/>
            <a:ext cx="2556887" cy="7528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1757" y="932569"/>
            <a:ext cx="6412786" cy="2408129"/>
          </a:xfrm>
          <a:prstGeom prst="rect">
            <a:avLst/>
          </a:prstGeom>
          <a:ln w="38100">
            <a:solidFill>
              <a:srgbClr val="FFC000"/>
            </a:solidFill>
          </a:ln>
          <a:effectLst>
            <a:outerShdw sx="1000" sy="1000" algn="ctr" rotWithShape="0">
              <a:srgbClr val="000000"/>
            </a:outerShdw>
          </a:effectLst>
          <a:scene3d>
            <a:camera prst="orthographicFront">
              <a:rot lat="21102000" lon="1620000" rev="21054000"/>
            </a:camera>
            <a:lightRig rig="threePt" dir="t"/>
          </a:scene3d>
          <a:sp3d>
            <a:bevelT w="0"/>
          </a:sp3d>
        </p:spPr>
      </p:pic>
      <p:cxnSp>
        <p:nvCxnSpPr>
          <p:cNvPr id="41" name="Straight Arrow Connector 40"/>
          <p:cNvCxnSpPr>
            <a:cxnSpLocks/>
          </p:cNvCxnSpPr>
          <p:nvPr/>
        </p:nvCxnSpPr>
        <p:spPr>
          <a:xfrm flipV="1">
            <a:off x="5828197" y="3340698"/>
            <a:ext cx="628104" cy="108596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142249" y="1671557"/>
            <a:ext cx="1308208" cy="751336"/>
          </a:xfrm>
          <a:prstGeom prst="rect">
            <a:avLst/>
          </a:prstGeom>
          <a:solidFill>
            <a:schemeClr val="bg1">
              <a:lumMod val="85000"/>
            </a:schemeClr>
          </a:solidFill>
          <a:ln>
            <a:solidFill>
              <a:schemeClr val="tx1"/>
            </a:solidFill>
          </a:ln>
          <a:scene3d>
            <a:camera prst="orthographicFront">
              <a:rot lat="21102000" lon="1620000" rev="21054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cxnSpLocks/>
            <a:stCxn id="6" idx="0"/>
          </p:cNvCxnSpPr>
          <p:nvPr/>
        </p:nvCxnSpPr>
        <p:spPr>
          <a:xfrm flipV="1">
            <a:off x="2634181" y="2162666"/>
            <a:ext cx="4176997" cy="15711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61026" y="3733800"/>
            <a:ext cx="5776487" cy="2997248"/>
          </a:xfrm>
          <a:prstGeom prst="rect">
            <a:avLst/>
          </a:prstGeom>
          <a:noFill/>
          <a:ln>
            <a:solidFill>
              <a:schemeClr val="accent1"/>
            </a:solidFill>
          </a:ln>
        </p:spPr>
        <p:txBody>
          <a:bodyPr wrap="square" rtlCol="0" anchor="ctr" anchorCtr="0">
            <a:noAutofit/>
          </a:bodyPr>
          <a:lstStyle/>
          <a:p>
            <a:r>
              <a:rPr lang="en-US" sz="1200" dirty="0"/>
              <a:t>There is a 3</a:t>
            </a:r>
            <a:r>
              <a:rPr lang="en-US" sz="1200" baseline="30000" dirty="0"/>
              <a:t>rd</a:t>
            </a:r>
            <a:r>
              <a:rPr lang="en-US" sz="1200" dirty="0"/>
              <a:t> video layer needed by the cluster screen and that is for functional safety. The Qt Safe Renderer draws the safety critical part that includes the telltales and is largely transparent as illustrated by the dark blue outlined layer. The non-safety critical dials and other driver specific information is also drawn by the ASIL domain as illustrated by the green outlined layer.</a:t>
            </a:r>
          </a:p>
          <a:p>
            <a:endParaRPr lang="en-US" sz="1200" dirty="0"/>
          </a:p>
          <a:p>
            <a:r>
              <a:rPr lang="en-US" sz="1200" dirty="0"/>
              <a:t>Portions of the non-safety layer are transparent to allow the IVI functionality to be displayed in the case where there is a 3</a:t>
            </a:r>
            <a:r>
              <a:rPr lang="en-US" sz="1200" baseline="30000" dirty="0"/>
              <a:t>rd</a:t>
            </a:r>
            <a:r>
              <a:rPr lang="en-US" sz="1200" dirty="0"/>
              <a:t> plane underneath for the IVI layer that spans all displays.</a:t>
            </a:r>
          </a:p>
          <a:p>
            <a:endParaRPr lang="en-US" sz="1200" dirty="0"/>
          </a:p>
          <a:p>
            <a:r>
              <a:rPr lang="en-US" sz="1200" dirty="0"/>
              <a:t>A complication is that there could be different cluster modes where the size of the dials change and with it the area available to the IVI content. This implies a communication channel between the IVI and cluster domains to signal these configuration changes. </a:t>
            </a:r>
          </a:p>
          <a:p>
            <a:endParaRPr lang="en-US" sz="1200" dirty="0"/>
          </a:p>
          <a:p>
            <a:r>
              <a:rPr lang="en-US" sz="1200" dirty="0"/>
              <a:t>There should be a fallback cluster configuration in the event the IVI domain fails.</a:t>
            </a:r>
          </a:p>
        </p:txBody>
      </p:sp>
      <p:sp>
        <p:nvSpPr>
          <p:cNvPr id="60" name="TextBox 59"/>
          <p:cNvSpPr txBox="1"/>
          <p:nvPr/>
        </p:nvSpPr>
        <p:spPr>
          <a:xfrm>
            <a:off x="1842836" y="2804896"/>
            <a:ext cx="1094121" cy="646331"/>
          </a:xfrm>
          <a:prstGeom prst="rect">
            <a:avLst/>
          </a:prstGeom>
          <a:noFill/>
        </p:spPr>
        <p:txBody>
          <a:bodyPr wrap="square" rtlCol="0">
            <a:spAutoFit/>
          </a:bodyPr>
          <a:lstStyle/>
          <a:p>
            <a:pPr algn="ctr"/>
            <a:r>
              <a:rPr lang="en-US" sz="1200" dirty="0">
                <a:solidFill>
                  <a:srgbClr val="FFC000"/>
                </a:solidFill>
              </a:rPr>
              <a:t>Safety critical graphics plane</a:t>
            </a:r>
          </a:p>
        </p:txBody>
      </p:sp>
      <p:cxnSp>
        <p:nvCxnSpPr>
          <p:cNvPr id="61" name="Straight Arrow Connector 60"/>
          <p:cNvCxnSpPr>
            <a:stCxn id="60" idx="0"/>
          </p:cNvCxnSpPr>
          <p:nvPr/>
        </p:nvCxnSpPr>
        <p:spPr>
          <a:xfrm flipV="1">
            <a:off x="2389897" y="2545540"/>
            <a:ext cx="1128366" cy="25935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4" idx="0"/>
          </p:cNvCxnSpPr>
          <p:nvPr/>
        </p:nvCxnSpPr>
        <p:spPr>
          <a:xfrm flipH="1" flipV="1">
            <a:off x="9682300" y="2296512"/>
            <a:ext cx="865056" cy="7210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917452" y="3017532"/>
            <a:ext cx="1259807" cy="646331"/>
          </a:xfrm>
          <a:prstGeom prst="rect">
            <a:avLst/>
          </a:prstGeom>
          <a:noFill/>
        </p:spPr>
        <p:txBody>
          <a:bodyPr wrap="square" rtlCol="0">
            <a:spAutoFit/>
          </a:bodyPr>
          <a:lstStyle/>
          <a:p>
            <a:pPr algn="ctr"/>
            <a:r>
              <a:rPr lang="en-US" sz="1200" dirty="0">
                <a:solidFill>
                  <a:schemeClr val="accent4"/>
                </a:solidFill>
              </a:rPr>
              <a:t>Non safety critical graphics plane</a:t>
            </a:r>
          </a:p>
        </p:txBody>
      </p:sp>
      <p:sp>
        <p:nvSpPr>
          <p:cNvPr id="37" name="TextBox 36">
            <a:extLst>
              <a:ext uri="{FF2B5EF4-FFF2-40B4-BE49-F238E27FC236}">
                <a16:creationId xmlns:a16="http://schemas.microsoft.com/office/drawing/2014/main" id="{5A29357F-E1EA-43AD-9E7C-B30B6EBF5BCF}"/>
              </a:ext>
            </a:extLst>
          </p:cNvPr>
          <p:cNvSpPr txBox="1"/>
          <p:nvPr/>
        </p:nvSpPr>
        <p:spPr>
          <a:xfrm rot="337363">
            <a:off x="10547355" y="1349411"/>
            <a:ext cx="1333202" cy="461665"/>
          </a:xfrm>
          <a:prstGeom prst="rect">
            <a:avLst/>
          </a:prstGeom>
          <a:noFill/>
        </p:spPr>
        <p:txBody>
          <a:bodyPr wrap="square" rtlCol="0">
            <a:spAutoFit/>
          </a:bodyPr>
          <a:lstStyle/>
          <a:p>
            <a:pPr algn="ctr"/>
            <a:r>
              <a:rPr lang="en-US" sz="1200" dirty="0">
                <a:solidFill>
                  <a:srgbClr val="002060"/>
                </a:solidFill>
              </a:rPr>
              <a:t>IVI Content graphics plane</a:t>
            </a:r>
          </a:p>
        </p:txBody>
      </p:sp>
    </p:spTree>
    <p:extLst>
      <p:ext uri="{BB962C8B-B14F-4D97-AF65-F5344CB8AC3E}">
        <p14:creationId xmlns:p14="http://schemas.microsoft.com/office/powerpoint/2010/main" val="35101937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EEBBF-B6E1-495A-A4EF-755D7B3B9A24}"/>
              </a:ext>
            </a:extLst>
          </p:cNvPr>
          <p:cNvSpPr>
            <a:spLocks noGrp="1"/>
          </p:cNvSpPr>
          <p:nvPr>
            <p:ph idx="1"/>
          </p:nvPr>
        </p:nvSpPr>
        <p:spPr>
          <a:xfrm>
            <a:off x="550862" y="1524000"/>
            <a:ext cx="11090275" cy="4321025"/>
          </a:xfrm>
        </p:spPr>
        <p:txBody>
          <a:bodyPr/>
          <a:lstStyle/>
          <a:p>
            <a:r>
              <a:rPr lang="en-US" dirty="0"/>
              <a:t>Develop this screen with telltales using the Qt Safe Renderer Tooling</a:t>
            </a:r>
          </a:p>
          <a:p>
            <a:r>
              <a:rPr lang="en-US" dirty="0"/>
              <a:t>Provide input for </a:t>
            </a:r>
          </a:p>
          <a:p>
            <a:pPr lvl="1"/>
            <a:r>
              <a:rPr lang="en-US" dirty="0"/>
              <a:t>speed</a:t>
            </a:r>
          </a:p>
          <a:p>
            <a:pPr lvl="1"/>
            <a:r>
              <a:rPr lang="en-US" dirty="0"/>
              <a:t>speed limit value (comes from navigation system we hope)</a:t>
            </a:r>
          </a:p>
          <a:p>
            <a:pPr lvl="1"/>
            <a:r>
              <a:rPr lang="en-US" dirty="0"/>
              <a:t>electric power use</a:t>
            </a:r>
          </a:p>
          <a:p>
            <a:pPr lvl="1"/>
            <a:r>
              <a:rPr lang="en-US" dirty="0"/>
              <a:t>drive train status (PRND)</a:t>
            </a:r>
          </a:p>
          <a:p>
            <a:pPr lvl="1"/>
            <a:r>
              <a:rPr lang="en-US" dirty="0"/>
              <a:t>Tell tales (actual ones TBD – Johan?)</a:t>
            </a:r>
          </a:p>
        </p:txBody>
      </p:sp>
      <p:sp>
        <p:nvSpPr>
          <p:cNvPr id="3" name="Date Placeholder 2">
            <a:extLst>
              <a:ext uri="{FF2B5EF4-FFF2-40B4-BE49-F238E27FC236}">
                <a16:creationId xmlns:a16="http://schemas.microsoft.com/office/drawing/2014/main" id="{355EE1E6-B093-4EE2-B937-E143A39AFFC5}"/>
              </a:ext>
            </a:extLst>
          </p:cNvPr>
          <p:cNvSpPr>
            <a:spLocks noGrp="1"/>
          </p:cNvSpPr>
          <p:nvPr>
            <p:ph type="dt" sz="half" idx="10"/>
          </p:nvPr>
        </p:nvSpPr>
        <p:spPr/>
        <p:txBody>
          <a:bodyPr/>
          <a:lstStyle/>
          <a:p>
            <a:fld id="{30A7A24C-AF3F-4F45-A62A-82C440F21A65}" type="datetime3">
              <a:rPr lang="en-US" smtClean="0"/>
              <a:t>15 November 2017</a:t>
            </a:fld>
            <a:endParaRPr lang="en-US" dirty="0"/>
          </a:p>
        </p:txBody>
      </p:sp>
      <p:sp>
        <p:nvSpPr>
          <p:cNvPr id="4" name="Footer Placeholder 3">
            <a:extLst>
              <a:ext uri="{FF2B5EF4-FFF2-40B4-BE49-F238E27FC236}">
                <a16:creationId xmlns:a16="http://schemas.microsoft.com/office/drawing/2014/main" id="{08C034D9-3309-4525-A6C9-BB03BB79E57F}"/>
              </a:ext>
            </a:extLst>
          </p:cNvPr>
          <p:cNvSpPr>
            <a:spLocks noGrp="1"/>
          </p:cNvSpPr>
          <p:nvPr>
            <p:ph type="ftr" sz="quarter" idx="11"/>
          </p:nvPr>
        </p:nvSpPr>
        <p:spPr/>
        <p:txBody>
          <a:bodyPr/>
          <a:lstStyle/>
          <a:p>
            <a:r>
              <a:rPr lang="en-US"/>
              <a:t>Presentation name / Author</a:t>
            </a:r>
            <a:endParaRPr lang="en-US" dirty="0"/>
          </a:p>
        </p:txBody>
      </p:sp>
      <p:sp>
        <p:nvSpPr>
          <p:cNvPr id="5" name="Slide Number Placeholder 4">
            <a:extLst>
              <a:ext uri="{FF2B5EF4-FFF2-40B4-BE49-F238E27FC236}">
                <a16:creationId xmlns:a16="http://schemas.microsoft.com/office/drawing/2014/main" id="{FA9ADAA9-CCE0-4086-B9DC-ADD87DB13ED5}"/>
              </a:ext>
            </a:extLst>
          </p:cNvPr>
          <p:cNvSpPr>
            <a:spLocks noGrp="1"/>
          </p:cNvSpPr>
          <p:nvPr>
            <p:ph type="sldNum" sz="quarter" idx="12"/>
          </p:nvPr>
        </p:nvSpPr>
        <p:spPr/>
        <p:txBody>
          <a:bodyPr/>
          <a:lstStyle/>
          <a:p>
            <a:fld id="{A683D178-98AA-4574-9EAA-8EB007C55176}" type="slidenum">
              <a:rPr lang="en-US" smtClean="0"/>
              <a:pPr/>
              <a:t>3</a:t>
            </a:fld>
            <a:endParaRPr lang="en-US" dirty="0"/>
          </a:p>
        </p:txBody>
      </p:sp>
      <p:sp>
        <p:nvSpPr>
          <p:cNvPr id="6" name="Title 5">
            <a:extLst>
              <a:ext uri="{FF2B5EF4-FFF2-40B4-BE49-F238E27FC236}">
                <a16:creationId xmlns:a16="http://schemas.microsoft.com/office/drawing/2014/main" id="{69DF6C3F-D48C-48CD-B5F4-65B451922597}"/>
              </a:ext>
            </a:extLst>
          </p:cNvPr>
          <p:cNvSpPr>
            <a:spLocks noGrp="1"/>
          </p:cNvSpPr>
          <p:nvPr>
            <p:ph type="title"/>
          </p:nvPr>
        </p:nvSpPr>
        <p:spPr/>
        <p:txBody>
          <a:bodyPr/>
          <a:lstStyle/>
          <a:p>
            <a:r>
              <a:rPr lang="en-US" dirty="0"/>
              <a:t>Step 1: Desktop Development </a:t>
            </a:r>
          </a:p>
        </p:txBody>
      </p:sp>
      <p:pic>
        <p:nvPicPr>
          <p:cNvPr id="10" name="Picture 9">
            <a:extLst>
              <a:ext uri="{FF2B5EF4-FFF2-40B4-BE49-F238E27FC236}">
                <a16:creationId xmlns:a16="http://schemas.microsoft.com/office/drawing/2014/main" id="{0750D0D5-25AB-4340-B293-868F4459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124200"/>
            <a:ext cx="7485062" cy="2806898"/>
          </a:xfrm>
          <a:prstGeom prst="rect">
            <a:avLst/>
          </a:prstGeom>
        </p:spPr>
      </p:pic>
    </p:spTree>
    <p:extLst>
      <p:ext uri="{BB962C8B-B14F-4D97-AF65-F5344CB8AC3E}">
        <p14:creationId xmlns:p14="http://schemas.microsoft.com/office/powerpoint/2010/main" val="342726337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17EFB4-E0B6-4835-8F45-8C23B7CA1E7C}"/>
              </a:ext>
            </a:extLst>
          </p:cNvPr>
          <p:cNvSpPr>
            <a:spLocks noGrp="1"/>
          </p:cNvSpPr>
          <p:nvPr>
            <p:ph idx="1"/>
          </p:nvPr>
        </p:nvSpPr>
        <p:spPr/>
        <p:txBody>
          <a:bodyPr/>
          <a:lstStyle/>
          <a:p>
            <a:r>
              <a:rPr lang="en-US" dirty="0"/>
              <a:t>Need to know tell-tale design – Johan?</a:t>
            </a:r>
          </a:p>
          <a:p>
            <a:r>
              <a:rPr lang="en-US" dirty="0"/>
              <a:t>Nice to have 3D design input to create needles. Even better if can use Qt 3D Studio. Ask Sami.</a:t>
            </a:r>
          </a:p>
          <a:p>
            <a:r>
              <a:rPr lang="en-US" dirty="0"/>
              <a:t>Design API for getting data into the cluster. Work with </a:t>
            </a:r>
            <a:r>
              <a:rPr lang="en-US" dirty="0" err="1"/>
              <a:t>Kalle’s</a:t>
            </a:r>
            <a:r>
              <a:rPr lang="en-US" dirty="0"/>
              <a:t> team. Timo is working on this. See https://bugreports.qt.io/browse/QTPM-928, </a:t>
            </a:r>
            <a:r>
              <a:rPr lang="en-US" dirty="0">
                <a:hlinkClick r:id="rId2"/>
              </a:rPr>
              <a:t>https://bugreports.qt.io/browse/QTAUTO-570</a:t>
            </a:r>
            <a:endParaRPr lang="en-US" dirty="0"/>
          </a:p>
          <a:p>
            <a:endParaRPr lang="en-US" dirty="0"/>
          </a:p>
          <a:p>
            <a:endParaRPr lang="en-US" dirty="0"/>
          </a:p>
        </p:txBody>
      </p:sp>
      <p:sp>
        <p:nvSpPr>
          <p:cNvPr id="3" name="Date Placeholder 2">
            <a:extLst>
              <a:ext uri="{FF2B5EF4-FFF2-40B4-BE49-F238E27FC236}">
                <a16:creationId xmlns:a16="http://schemas.microsoft.com/office/drawing/2014/main" id="{DB47203F-45E1-4833-97E6-1332C2F6C802}"/>
              </a:ext>
            </a:extLst>
          </p:cNvPr>
          <p:cNvSpPr>
            <a:spLocks noGrp="1"/>
          </p:cNvSpPr>
          <p:nvPr>
            <p:ph type="dt" sz="half" idx="10"/>
          </p:nvPr>
        </p:nvSpPr>
        <p:spPr/>
        <p:txBody>
          <a:bodyPr/>
          <a:lstStyle/>
          <a:p>
            <a:fld id="{30A7A24C-AF3F-4F45-A62A-82C440F21A65}" type="datetime3">
              <a:rPr lang="en-US" smtClean="0"/>
              <a:t>15 November 2017</a:t>
            </a:fld>
            <a:endParaRPr lang="en-US" dirty="0"/>
          </a:p>
        </p:txBody>
      </p:sp>
      <p:sp>
        <p:nvSpPr>
          <p:cNvPr id="4" name="Footer Placeholder 3">
            <a:extLst>
              <a:ext uri="{FF2B5EF4-FFF2-40B4-BE49-F238E27FC236}">
                <a16:creationId xmlns:a16="http://schemas.microsoft.com/office/drawing/2014/main" id="{A108EB37-DD1A-416E-BA8A-D59187E8FFE1}"/>
              </a:ext>
            </a:extLst>
          </p:cNvPr>
          <p:cNvSpPr>
            <a:spLocks noGrp="1"/>
          </p:cNvSpPr>
          <p:nvPr>
            <p:ph type="ftr" sz="quarter" idx="11"/>
          </p:nvPr>
        </p:nvSpPr>
        <p:spPr/>
        <p:txBody>
          <a:bodyPr/>
          <a:lstStyle/>
          <a:p>
            <a:r>
              <a:rPr lang="en-US"/>
              <a:t>Presentation name / Author</a:t>
            </a:r>
            <a:endParaRPr lang="en-US" dirty="0"/>
          </a:p>
        </p:txBody>
      </p:sp>
      <p:sp>
        <p:nvSpPr>
          <p:cNvPr id="5" name="Slide Number Placeholder 4">
            <a:extLst>
              <a:ext uri="{FF2B5EF4-FFF2-40B4-BE49-F238E27FC236}">
                <a16:creationId xmlns:a16="http://schemas.microsoft.com/office/drawing/2014/main" id="{CE4DC744-28C5-49AE-B70B-76DFD2B83CE9}"/>
              </a:ext>
            </a:extLst>
          </p:cNvPr>
          <p:cNvSpPr>
            <a:spLocks noGrp="1"/>
          </p:cNvSpPr>
          <p:nvPr>
            <p:ph type="sldNum" sz="quarter" idx="12"/>
          </p:nvPr>
        </p:nvSpPr>
        <p:spPr/>
        <p:txBody>
          <a:bodyPr/>
          <a:lstStyle/>
          <a:p>
            <a:fld id="{A683D178-98AA-4574-9EAA-8EB007C55176}" type="slidenum">
              <a:rPr lang="en-US" smtClean="0"/>
              <a:pPr/>
              <a:t>4</a:t>
            </a:fld>
            <a:endParaRPr lang="en-US" dirty="0"/>
          </a:p>
        </p:txBody>
      </p:sp>
      <p:sp>
        <p:nvSpPr>
          <p:cNvPr id="6" name="Title 5">
            <a:extLst>
              <a:ext uri="{FF2B5EF4-FFF2-40B4-BE49-F238E27FC236}">
                <a16:creationId xmlns:a16="http://schemas.microsoft.com/office/drawing/2014/main" id="{C59DCC17-96B3-4320-9528-21F799D23774}"/>
              </a:ext>
            </a:extLst>
          </p:cNvPr>
          <p:cNvSpPr>
            <a:spLocks noGrp="1"/>
          </p:cNvSpPr>
          <p:nvPr>
            <p:ph type="title"/>
          </p:nvPr>
        </p:nvSpPr>
        <p:spPr/>
        <p:txBody>
          <a:bodyPr/>
          <a:lstStyle/>
          <a:p>
            <a:r>
              <a:rPr lang="en-US" dirty="0"/>
              <a:t>Step 1: Tasks and missing details</a:t>
            </a:r>
          </a:p>
        </p:txBody>
      </p:sp>
    </p:spTree>
    <p:extLst>
      <p:ext uri="{BB962C8B-B14F-4D97-AF65-F5344CB8AC3E}">
        <p14:creationId xmlns:p14="http://schemas.microsoft.com/office/powerpoint/2010/main" val="63514769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2B35155A-58D1-41D6-831B-39B6A4955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89" y="390160"/>
            <a:ext cx="6488424" cy="2433160"/>
          </a:xfrm>
          <a:prstGeom prst="rect">
            <a:avLst/>
          </a:prstGeom>
          <a:ln w="19050">
            <a:solidFill>
              <a:schemeClr val="accent1"/>
            </a:solidFill>
          </a:ln>
          <a:scene3d>
            <a:camera prst="orthographicFront">
              <a:rot lat="21000000" lon="1800000" rev="21000000"/>
            </a:camera>
            <a:lightRig rig="threePt" dir="t"/>
          </a:scene3d>
        </p:spPr>
      </p:pic>
      <p:cxnSp>
        <p:nvCxnSpPr>
          <p:cNvPr id="50" name="Straight Arrow Connector 49">
            <a:extLst>
              <a:ext uri="{FF2B5EF4-FFF2-40B4-BE49-F238E27FC236}">
                <a16:creationId xmlns:a16="http://schemas.microsoft.com/office/drawing/2014/main" id="{122E789D-4B48-4314-94F9-B704EADA4C71}"/>
              </a:ext>
            </a:extLst>
          </p:cNvPr>
          <p:cNvCxnSpPr>
            <a:cxnSpLocks/>
            <a:stCxn id="25" idx="0"/>
          </p:cNvCxnSpPr>
          <p:nvPr/>
        </p:nvCxnSpPr>
        <p:spPr>
          <a:xfrm flipH="1" flipV="1">
            <a:off x="2133601" y="2668878"/>
            <a:ext cx="1981900" cy="5393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F6275BE-ABD6-4783-AA40-D07152DC6714}"/>
              </a:ext>
            </a:extLst>
          </p:cNvPr>
          <p:cNvSpPr>
            <a:spLocks noGrp="1"/>
          </p:cNvSpPr>
          <p:nvPr>
            <p:ph idx="1"/>
          </p:nvPr>
        </p:nvSpPr>
        <p:spPr>
          <a:xfrm>
            <a:off x="560290" y="4730669"/>
            <a:ext cx="6611937" cy="1111785"/>
          </a:xfrm>
        </p:spPr>
        <p:txBody>
          <a:bodyPr/>
          <a:lstStyle/>
          <a:p>
            <a:r>
              <a:rPr lang="en-US" dirty="0"/>
              <a:t>Build on Intel NUC</a:t>
            </a:r>
          </a:p>
          <a:p>
            <a:r>
              <a:rPr lang="en-US" dirty="0"/>
              <a:t>Cluster in independent process, rendering to separate layer</a:t>
            </a:r>
          </a:p>
          <a:p>
            <a:r>
              <a:rPr lang="en-US" dirty="0"/>
              <a:t>IVI graphics layer is below cluster layer</a:t>
            </a:r>
          </a:p>
          <a:p>
            <a:r>
              <a:rPr lang="en-US" dirty="0"/>
              <a:t>Layers composited by the graphics hardware</a:t>
            </a:r>
          </a:p>
        </p:txBody>
      </p:sp>
      <p:sp>
        <p:nvSpPr>
          <p:cNvPr id="3" name="Date Placeholder 2"/>
          <p:cNvSpPr>
            <a:spLocks noGrp="1"/>
          </p:cNvSpPr>
          <p:nvPr>
            <p:ph type="dt" sz="half" idx="10"/>
          </p:nvPr>
        </p:nvSpPr>
        <p:spPr/>
        <p:txBody>
          <a:bodyPr/>
          <a:lstStyle/>
          <a:p>
            <a:fld id="{86334BEF-A551-40B9-AE0A-4ABAF7494243}" type="datetime3">
              <a:rPr lang="en-US" smtClean="0"/>
              <a:pPr/>
              <a:t>15 November 2017</a:t>
            </a:fld>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5</a:t>
            </a:fld>
            <a:endParaRPr lang="en-US"/>
          </a:p>
        </p:txBody>
      </p:sp>
      <p:sp>
        <p:nvSpPr>
          <p:cNvPr id="2" name="Title 1"/>
          <p:cNvSpPr>
            <a:spLocks noGrp="1"/>
          </p:cNvSpPr>
          <p:nvPr>
            <p:ph type="title"/>
          </p:nvPr>
        </p:nvSpPr>
        <p:spPr>
          <a:xfrm>
            <a:off x="475013" y="3212163"/>
            <a:ext cx="2649538" cy="936626"/>
          </a:xfrm>
        </p:spPr>
        <p:txBody>
          <a:bodyPr/>
          <a:lstStyle/>
          <a:p>
            <a:r>
              <a:rPr lang="en-US" dirty="0"/>
              <a:t>Step 2: Intermediate Architecture</a:t>
            </a:r>
          </a:p>
        </p:txBody>
      </p:sp>
      <p:sp>
        <p:nvSpPr>
          <p:cNvPr id="6" name="Rectangle 5"/>
          <p:cNvSpPr/>
          <p:nvPr/>
        </p:nvSpPr>
        <p:spPr>
          <a:xfrm>
            <a:off x="5029200" y="3200400"/>
            <a:ext cx="2425689" cy="378175"/>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UI</a:t>
            </a:r>
          </a:p>
        </p:txBody>
      </p:sp>
      <p:sp>
        <p:nvSpPr>
          <p:cNvPr id="8" name="Rectangle 7"/>
          <p:cNvSpPr/>
          <p:nvPr/>
        </p:nvSpPr>
        <p:spPr>
          <a:xfrm>
            <a:off x="3354202" y="3647079"/>
            <a:ext cx="4097213" cy="405601"/>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Linux</a:t>
            </a:r>
          </a:p>
        </p:txBody>
      </p:sp>
      <p:sp>
        <p:nvSpPr>
          <p:cNvPr id="10" name="Rectangle 9"/>
          <p:cNvSpPr/>
          <p:nvPr/>
        </p:nvSpPr>
        <p:spPr>
          <a:xfrm>
            <a:off x="3365003" y="4219525"/>
            <a:ext cx="4113398" cy="344299"/>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SoC</a:t>
            </a:r>
          </a:p>
        </p:txBody>
      </p:sp>
      <p:cxnSp>
        <p:nvCxnSpPr>
          <p:cNvPr id="11" name="Straight Connector 10"/>
          <p:cNvCxnSpPr/>
          <p:nvPr/>
        </p:nvCxnSpPr>
        <p:spPr>
          <a:xfrm flipH="1">
            <a:off x="3354202" y="4106875"/>
            <a:ext cx="4100888" cy="5243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4202" y="3208268"/>
            <a:ext cx="1522598" cy="35400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pic>
        <p:nvPicPr>
          <p:cNvPr id="19" name="Picture 18">
            <a:extLst>
              <a:ext uri="{FF2B5EF4-FFF2-40B4-BE49-F238E27FC236}">
                <a16:creationId xmlns:a16="http://schemas.microsoft.com/office/drawing/2014/main" id="{DF67C361-BE52-4B83-A28B-B7ABEA8F0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4001" y="76200"/>
            <a:ext cx="3857625" cy="6858000"/>
          </a:xfrm>
          <a:prstGeom prst="rect">
            <a:avLst/>
          </a:prstGeom>
          <a:ln w="25400">
            <a:solidFill>
              <a:srgbClr val="002060"/>
            </a:solidFill>
          </a:ln>
          <a:scene3d>
            <a:camera prst="orthographicFront">
              <a:rot lat="21000000" lon="1800000" rev="21000000"/>
            </a:camera>
            <a:lightRig rig="threePt" dir="t"/>
          </a:scene3d>
        </p:spPr>
      </p:pic>
      <p:sp>
        <p:nvSpPr>
          <p:cNvPr id="20" name="Rectangle 19">
            <a:extLst>
              <a:ext uri="{FF2B5EF4-FFF2-40B4-BE49-F238E27FC236}">
                <a16:creationId xmlns:a16="http://schemas.microsoft.com/office/drawing/2014/main" id="{C2D28A15-C49C-4185-9665-E631D6E4FA73}"/>
              </a:ext>
            </a:extLst>
          </p:cNvPr>
          <p:cNvSpPr/>
          <p:nvPr/>
        </p:nvSpPr>
        <p:spPr>
          <a:xfrm>
            <a:off x="2497998" y="397909"/>
            <a:ext cx="3339646" cy="2417662"/>
          </a:xfrm>
          <a:prstGeom prst="rect">
            <a:avLst/>
          </a:prstGeom>
          <a:noFill/>
          <a:ln w="19050">
            <a:solidFill>
              <a:srgbClr val="002060"/>
            </a:solidFill>
          </a:ln>
          <a:scene3d>
            <a:camera prst="orthographicFront">
              <a:rot lat="21000000" lon="180000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F235886-CBAD-4C4D-B411-C41936DF51C9}"/>
              </a:ext>
            </a:extLst>
          </p:cNvPr>
          <p:cNvCxnSpPr>
            <a:cxnSpLocks/>
            <a:stCxn id="6" idx="0"/>
            <a:endCxn id="20" idx="2"/>
          </p:cNvCxnSpPr>
          <p:nvPr/>
        </p:nvCxnSpPr>
        <p:spPr>
          <a:xfrm flipH="1" flipV="1">
            <a:off x="4167821" y="2815571"/>
            <a:ext cx="2074224" cy="384829"/>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EA8EA28-74C7-4D5B-AC56-F45C4ACF85C5}"/>
              </a:ext>
            </a:extLst>
          </p:cNvPr>
          <p:cNvCxnSpPr>
            <a:cxnSpLocks/>
            <a:stCxn id="6" idx="0"/>
          </p:cNvCxnSpPr>
          <p:nvPr/>
        </p:nvCxnSpPr>
        <p:spPr>
          <a:xfrm>
            <a:off x="6242045" y="3200400"/>
            <a:ext cx="1758955" cy="378175"/>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70450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F070FB-10C5-4478-9EE4-96E886FC6356}"/>
              </a:ext>
            </a:extLst>
          </p:cNvPr>
          <p:cNvSpPr>
            <a:spLocks noGrp="1"/>
          </p:cNvSpPr>
          <p:nvPr>
            <p:ph idx="1"/>
          </p:nvPr>
        </p:nvSpPr>
        <p:spPr/>
        <p:txBody>
          <a:bodyPr/>
          <a:lstStyle/>
          <a:p>
            <a:r>
              <a:rPr lang="en-US" dirty="0"/>
              <a:t>Get the IVI code from </a:t>
            </a:r>
            <a:r>
              <a:rPr lang="en-US" dirty="0" err="1"/>
              <a:t>Luxoft</a:t>
            </a:r>
            <a:r>
              <a:rPr lang="en-US" dirty="0"/>
              <a:t> and get running on the NUC</a:t>
            </a:r>
          </a:p>
          <a:p>
            <a:r>
              <a:rPr lang="en-US" dirty="0" err="1"/>
              <a:t>Luxoft</a:t>
            </a:r>
            <a:r>
              <a:rPr lang="en-US" dirty="0"/>
              <a:t> owns the IVI code. To be investigated is if we can help on some apps, e.g. car status</a:t>
            </a:r>
          </a:p>
          <a:p>
            <a:r>
              <a:rPr lang="en-US" dirty="0"/>
              <a:t>Figure out how to configure graphics layers on the NUC</a:t>
            </a:r>
          </a:p>
          <a:p>
            <a:r>
              <a:rPr lang="en-US" dirty="0"/>
              <a:t>Run the Cluster as a separate process displaying on another graphics layer than IVI</a:t>
            </a:r>
          </a:p>
        </p:txBody>
      </p:sp>
      <p:sp>
        <p:nvSpPr>
          <p:cNvPr id="3" name="Date Placeholder 2">
            <a:extLst>
              <a:ext uri="{FF2B5EF4-FFF2-40B4-BE49-F238E27FC236}">
                <a16:creationId xmlns:a16="http://schemas.microsoft.com/office/drawing/2014/main" id="{C2D7E25E-A89D-4A83-8B93-D7169657101B}"/>
              </a:ext>
            </a:extLst>
          </p:cNvPr>
          <p:cNvSpPr>
            <a:spLocks noGrp="1"/>
          </p:cNvSpPr>
          <p:nvPr>
            <p:ph type="dt" sz="half" idx="10"/>
          </p:nvPr>
        </p:nvSpPr>
        <p:spPr/>
        <p:txBody>
          <a:bodyPr/>
          <a:lstStyle/>
          <a:p>
            <a:fld id="{30A7A24C-AF3F-4F45-A62A-82C440F21A65}" type="datetime3">
              <a:rPr lang="en-US" smtClean="0"/>
              <a:t>15 November 2017</a:t>
            </a:fld>
            <a:endParaRPr lang="en-US" dirty="0"/>
          </a:p>
        </p:txBody>
      </p:sp>
      <p:sp>
        <p:nvSpPr>
          <p:cNvPr id="4" name="Footer Placeholder 3">
            <a:extLst>
              <a:ext uri="{FF2B5EF4-FFF2-40B4-BE49-F238E27FC236}">
                <a16:creationId xmlns:a16="http://schemas.microsoft.com/office/drawing/2014/main" id="{7EA55761-9429-4B8C-89F0-60EDBE30AE82}"/>
              </a:ext>
            </a:extLst>
          </p:cNvPr>
          <p:cNvSpPr>
            <a:spLocks noGrp="1"/>
          </p:cNvSpPr>
          <p:nvPr>
            <p:ph type="ftr" sz="quarter" idx="11"/>
          </p:nvPr>
        </p:nvSpPr>
        <p:spPr/>
        <p:txBody>
          <a:bodyPr/>
          <a:lstStyle/>
          <a:p>
            <a:r>
              <a:rPr lang="en-US"/>
              <a:t>Presentation name / Author</a:t>
            </a:r>
            <a:endParaRPr lang="en-US" dirty="0"/>
          </a:p>
        </p:txBody>
      </p:sp>
      <p:sp>
        <p:nvSpPr>
          <p:cNvPr id="5" name="Slide Number Placeholder 4">
            <a:extLst>
              <a:ext uri="{FF2B5EF4-FFF2-40B4-BE49-F238E27FC236}">
                <a16:creationId xmlns:a16="http://schemas.microsoft.com/office/drawing/2014/main" id="{553B8EC6-82BB-468B-8C4E-69A43A717453}"/>
              </a:ext>
            </a:extLst>
          </p:cNvPr>
          <p:cNvSpPr>
            <a:spLocks noGrp="1"/>
          </p:cNvSpPr>
          <p:nvPr>
            <p:ph type="sldNum" sz="quarter" idx="12"/>
          </p:nvPr>
        </p:nvSpPr>
        <p:spPr/>
        <p:txBody>
          <a:bodyPr/>
          <a:lstStyle/>
          <a:p>
            <a:fld id="{A683D178-98AA-4574-9EAA-8EB007C55176}" type="slidenum">
              <a:rPr lang="en-US" smtClean="0"/>
              <a:pPr/>
              <a:t>6</a:t>
            </a:fld>
            <a:endParaRPr lang="en-US" dirty="0"/>
          </a:p>
        </p:txBody>
      </p:sp>
      <p:sp>
        <p:nvSpPr>
          <p:cNvPr id="6" name="Title 5">
            <a:extLst>
              <a:ext uri="{FF2B5EF4-FFF2-40B4-BE49-F238E27FC236}">
                <a16:creationId xmlns:a16="http://schemas.microsoft.com/office/drawing/2014/main" id="{397ACF8C-9992-414A-A8C9-D5B662CC3ED4}"/>
              </a:ext>
            </a:extLst>
          </p:cNvPr>
          <p:cNvSpPr>
            <a:spLocks noGrp="1"/>
          </p:cNvSpPr>
          <p:nvPr>
            <p:ph type="title"/>
          </p:nvPr>
        </p:nvSpPr>
        <p:spPr/>
        <p:txBody>
          <a:bodyPr/>
          <a:lstStyle/>
          <a:p>
            <a:r>
              <a:rPr lang="en-US" dirty="0"/>
              <a:t>Step 2: Tasks</a:t>
            </a:r>
          </a:p>
        </p:txBody>
      </p:sp>
    </p:spTree>
    <p:extLst>
      <p:ext uri="{BB962C8B-B14F-4D97-AF65-F5344CB8AC3E}">
        <p14:creationId xmlns:p14="http://schemas.microsoft.com/office/powerpoint/2010/main" val="13738259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DCA6D137-5318-405A-8F3A-734FA4E6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87" y="349317"/>
            <a:ext cx="6488424" cy="2433160"/>
          </a:xfrm>
          <a:prstGeom prst="rect">
            <a:avLst/>
          </a:prstGeom>
          <a:ln w="19050">
            <a:solidFill>
              <a:schemeClr val="accent1"/>
            </a:solidFill>
          </a:ln>
          <a:scene3d>
            <a:camera prst="orthographicFront">
              <a:rot lat="21000000" lon="1800000" rev="21000000"/>
            </a:camera>
            <a:lightRig rig="threePt" dir="t"/>
          </a:scene3d>
        </p:spPr>
      </p:pic>
      <p:sp>
        <p:nvSpPr>
          <p:cNvPr id="53" name="Content Placeholder 52">
            <a:extLst>
              <a:ext uri="{FF2B5EF4-FFF2-40B4-BE49-F238E27FC236}">
                <a16:creationId xmlns:a16="http://schemas.microsoft.com/office/drawing/2014/main" id="{34779883-8ACB-48A7-914F-67D81901E985}"/>
              </a:ext>
            </a:extLst>
          </p:cNvPr>
          <p:cNvSpPr>
            <a:spLocks noGrp="1"/>
          </p:cNvSpPr>
          <p:nvPr>
            <p:ph idx="1"/>
          </p:nvPr>
        </p:nvSpPr>
        <p:spPr>
          <a:xfrm>
            <a:off x="484387" y="5366314"/>
            <a:ext cx="2192338" cy="781296"/>
          </a:xfrm>
        </p:spPr>
        <p:txBody>
          <a:bodyPr/>
          <a:lstStyle/>
          <a:p>
            <a:r>
              <a:rPr lang="en-US" dirty="0"/>
              <a:t>GHS </a:t>
            </a:r>
            <a:r>
              <a:rPr lang="en-US" dirty="0" err="1"/>
              <a:t>Multivisor</a:t>
            </a:r>
            <a:endParaRPr lang="en-US" dirty="0"/>
          </a:p>
          <a:p>
            <a:r>
              <a:rPr lang="en-US" dirty="0"/>
              <a:t>Renesas H3</a:t>
            </a:r>
          </a:p>
        </p:txBody>
      </p:sp>
      <p:sp>
        <p:nvSpPr>
          <p:cNvPr id="3" name="Date Placeholder 2"/>
          <p:cNvSpPr>
            <a:spLocks noGrp="1"/>
          </p:cNvSpPr>
          <p:nvPr>
            <p:ph type="dt" sz="half" idx="10"/>
          </p:nvPr>
        </p:nvSpPr>
        <p:spPr/>
        <p:txBody>
          <a:bodyPr/>
          <a:lstStyle/>
          <a:p>
            <a:fld id="{86334BEF-A551-40B9-AE0A-4ABAF7494243}" type="datetime3">
              <a:rPr lang="en-US" smtClean="0"/>
              <a:pPr/>
              <a:t>15 November 2017</a:t>
            </a:fld>
            <a:endParaRPr lang="en-US"/>
          </a:p>
        </p:txBody>
      </p:sp>
      <p:sp>
        <p:nvSpPr>
          <p:cNvPr id="5" name="Slide Number Placeholder 4"/>
          <p:cNvSpPr>
            <a:spLocks noGrp="1"/>
          </p:cNvSpPr>
          <p:nvPr>
            <p:ph type="sldNum" sz="quarter" idx="12"/>
          </p:nvPr>
        </p:nvSpPr>
        <p:spPr/>
        <p:txBody>
          <a:bodyPr/>
          <a:lstStyle/>
          <a:p>
            <a:fld id="{A683D178-98AA-4574-9EAA-8EB007C55176}" type="slidenum">
              <a:rPr lang="en-US" smtClean="0"/>
              <a:pPr/>
              <a:t>7</a:t>
            </a:fld>
            <a:endParaRPr lang="en-US"/>
          </a:p>
        </p:txBody>
      </p:sp>
      <p:sp>
        <p:nvSpPr>
          <p:cNvPr id="2" name="Title 1"/>
          <p:cNvSpPr>
            <a:spLocks noGrp="1"/>
          </p:cNvSpPr>
          <p:nvPr>
            <p:ph type="title"/>
          </p:nvPr>
        </p:nvSpPr>
        <p:spPr>
          <a:xfrm>
            <a:off x="435311" y="3804301"/>
            <a:ext cx="2351417" cy="1392469"/>
          </a:xfrm>
        </p:spPr>
        <p:txBody>
          <a:bodyPr/>
          <a:lstStyle/>
          <a:p>
            <a:r>
              <a:rPr lang="en-US" dirty="0"/>
              <a:t>Step 3: Final CES Architecture</a:t>
            </a:r>
          </a:p>
        </p:txBody>
      </p:sp>
      <p:sp>
        <p:nvSpPr>
          <p:cNvPr id="6" name="Rectangle 5"/>
          <p:cNvSpPr/>
          <p:nvPr/>
        </p:nvSpPr>
        <p:spPr>
          <a:xfrm>
            <a:off x="5233126" y="4336622"/>
            <a:ext cx="1763161" cy="378175"/>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UI</a:t>
            </a:r>
          </a:p>
        </p:txBody>
      </p:sp>
      <p:sp>
        <p:nvSpPr>
          <p:cNvPr id="8" name="Rectangle 7"/>
          <p:cNvSpPr/>
          <p:nvPr/>
        </p:nvSpPr>
        <p:spPr>
          <a:xfrm>
            <a:off x="5229652" y="4783301"/>
            <a:ext cx="1763161" cy="405601"/>
          </a:xfrm>
          <a:prstGeom prst="rect">
            <a:avLst/>
          </a:prstGeom>
          <a:solidFill>
            <a:srgbClr val="00206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Linux</a:t>
            </a:r>
          </a:p>
        </p:txBody>
      </p:sp>
      <p:sp>
        <p:nvSpPr>
          <p:cNvPr id="9" name="Rectangle 8"/>
          <p:cNvSpPr/>
          <p:nvPr/>
        </p:nvSpPr>
        <p:spPr>
          <a:xfrm>
            <a:off x="2895600" y="5377869"/>
            <a:ext cx="4100888" cy="34802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accent1"/>
                </a:solidFill>
              </a:rPr>
              <a:t>Multivisor</a:t>
            </a:r>
            <a:endParaRPr lang="en-US" sz="2000" dirty="0">
              <a:solidFill>
                <a:schemeClr val="accent1"/>
              </a:solidFill>
            </a:endParaRPr>
          </a:p>
        </p:txBody>
      </p:sp>
      <p:sp>
        <p:nvSpPr>
          <p:cNvPr id="10" name="Rectangle 9"/>
          <p:cNvSpPr/>
          <p:nvPr/>
        </p:nvSpPr>
        <p:spPr>
          <a:xfrm>
            <a:off x="2895600" y="5808094"/>
            <a:ext cx="4113398" cy="344299"/>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SoC</a:t>
            </a:r>
          </a:p>
        </p:txBody>
      </p:sp>
      <p:cxnSp>
        <p:nvCxnSpPr>
          <p:cNvPr id="11" name="Straight Connector 10"/>
          <p:cNvCxnSpPr/>
          <p:nvPr/>
        </p:nvCxnSpPr>
        <p:spPr>
          <a:xfrm flipH="1">
            <a:off x="2895600" y="5243097"/>
            <a:ext cx="4100888" cy="52435"/>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5123582" y="4336622"/>
            <a:ext cx="0" cy="958910"/>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95600" y="4344490"/>
            <a:ext cx="1058566" cy="35400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sp>
        <p:nvSpPr>
          <p:cNvPr id="28" name="Rectangle 27"/>
          <p:cNvSpPr/>
          <p:nvPr/>
        </p:nvSpPr>
        <p:spPr>
          <a:xfrm>
            <a:off x="4128167" y="4344489"/>
            <a:ext cx="900488" cy="357659"/>
          </a:xfrm>
          <a:prstGeom prst="rect">
            <a:avLst/>
          </a:prstGeom>
          <a:solidFill>
            <a:schemeClr val="bg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FFC000"/>
                </a:solidFill>
              </a:rPr>
              <a:t>QSR</a:t>
            </a:r>
          </a:p>
        </p:txBody>
      </p:sp>
      <p:sp>
        <p:nvSpPr>
          <p:cNvPr id="29" name="Rectangle 28"/>
          <p:cNvSpPr/>
          <p:nvPr/>
        </p:nvSpPr>
        <p:spPr>
          <a:xfrm>
            <a:off x="2895600" y="4791169"/>
            <a:ext cx="2133055" cy="40560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INTEGRITY</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812" y="792271"/>
            <a:ext cx="6412786" cy="2408129"/>
          </a:xfrm>
          <a:prstGeom prst="rect">
            <a:avLst/>
          </a:prstGeom>
          <a:ln w="38100">
            <a:solidFill>
              <a:srgbClr val="FFC000"/>
            </a:solidFill>
          </a:ln>
          <a:effectLst>
            <a:outerShdw sx="1000" sy="1000" algn="ctr" rotWithShape="0">
              <a:srgbClr val="000000"/>
            </a:outerShdw>
          </a:effectLst>
          <a:scene3d>
            <a:camera prst="orthographicFront">
              <a:rot lat="21102000" lon="1620000" rev="21054000"/>
            </a:camera>
            <a:lightRig rig="threePt" dir="t"/>
          </a:scene3d>
          <a:sp3d>
            <a:bevelT w="0"/>
          </a:sp3d>
        </p:spPr>
      </p:pic>
      <p:pic>
        <p:nvPicPr>
          <p:cNvPr id="19" name="Picture 18">
            <a:extLst>
              <a:ext uri="{FF2B5EF4-FFF2-40B4-BE49-F238E27FC236}">
                <a16:creationId xmlns:a16="http://schemas.microsoft.com/office/drawing/2014/main" id="{DF67C361-BE52-4B83-A28B-B7ABEA8F00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4001" y="76200"/>
            <a:ext cx="3857625" cy="6858000"/>
          </a:xfrm>
          <a:prstGeom prst="rect">
            <a:avLst/>
          </a:prstGeom>
          <a:ln w="25400">
            <a:solidFill>
              <a:srgbClr val="002060"/>
            </a:solidFill>
          </a:ln>
          <a:scene3d>
            <a:camera prst="orthographicFront">
              <a:rot lat="21000000" lon="1800000" rev="21000000"/>
            </a:camera>
            <a:lightRig rig="threePt" dir="t"/>
          </a:scene3d>
        </p:spPr>
      </p:pic>
      <p:sp>
        <p:nvSpPr>
          <p:cNvPr id="20" name="Rectangle 19">
            <a:extLst>
              <a:ext uri="{FF2B5EF4-FFF2-40B4-BE49-F238E27FC236}">
                <a16:creationId xmlns:a16="http://schemas.microsoft.com/office/drawing/2014/main" id="{C2D28A15-C49C-4185-9665-E631D6E4FA73}"/>
              </a:ext>
            </a:extLst>
          </p:cNvPr>
          <p:cNvSpPr/>
          <p:nvPr/>
        </p:nvSpPr>
        <p:spPr>
          <a:xfrm>
            <a:off x="2555434" y="345591"/>
            <a:ext cx="3339646" cy="2462232"/>
          </a:xfrm>
          <a:prstGeom prst="rect">
            <a:avLst/>
          </a:prstGeom>
          <a:noFill/>
          <a:ln w="19050">
            <a:solidFill>
              <a:srgbClr val="002060"/>
            </a:solidFill>
          </a:ln>
          <a:scene3d>
            <a:camera prst="orthographicFront">
              <a:rot lat="21000000" lon="180000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F235886-CBAD-4C4D-B411-C41936DF51C9}"/>
              </a:ext>
            </a:extLst>
          </p:cNvPr>
          <p:cNvCxnSpPr>
            <a:cxnSpLocks/>
          </p:cNvCxnSpPr>
          <p:nvPr/>
        </p:nvCxnSpPr>
        <p:spPr>
          <a:xfrm flipH="1" flipV="1">
            <a:off x="4223182" y="2779158"/>
            <a:ext cx="1889450" cy="152880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EA8EA28-74C7-4D5B-AC56-F45C4ACF85C5}"/>
              </a:ext>
            </a:extLst>
          </p:cNvPr>
          <p:cNvCxnSpPr>
            <a:cxnSpLocks/>
            <a:stCxn id="6" idx="0"/>
          </p:cNvCxnSpPr>
          <p:nvPr/>
        </p:nvCxnSpPr>
        <p:spPr>
          <a:xfrm flipV="1">
            <a:off x="6114707" y="3387648"/>
            <a:ext cx="1928983" cy="948974"/>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22E789D-4B48-4314-94F9-B704EADA4C71}"/>
              </a:ext>
            </a:extLst>
          </p:cNvPr>
          <p:cNvCxnSpPr>
            <a:cxnSpLocks/>
            <a:stCxn id="25" idx="0"/>
          </p:cNvCxnSpPr>
          <p:nvPr/>
        </p:nvCxnSpPr>
        <p:spPr>
          <a:xfrm flipH="1" flipV="1">
            <a:off x="1905000" y="2590800"/>
            <a:ext cx="1519883" cy="17536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A34F42-A20A-4934-A64E-AF8B074BF791}"/>
              </a:ext>
            </a:extLst>
          </p:cNvPr>
          <p:cNvCxnSpPr>
            <a:cxnSpLocks/>
            <a:stCxn id="28" idx="0"/>
            <a:endCxn id="36" idx="2"/>
          </p:cNvCxnSpPr>
          <p:nvPr/>
        </p:nvCxnSpPr>
        <p:spPr>
          <a:xfrm flipH="1" flipV="1">
            <a:off x="3540205" y="3200400"/>
            <a:ext cx="1038206" cy="11440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7774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C08F49CA-7904-4316-9B54-E75DF1F675B1}"/>
              </a:ext>
            </a:extLst>
          </p:cNvPr>
          <p:cNvSpPr>
            <a:spLocks noGrp="1"/>
          </p:cNvSpPr>
          <p:nvPr>
            <p:ph idx="1"/>
          </p:nvPr>
        </p:nvSpPr>
        <p:spPr/>
        <p:txBody>
          <a:bodyPr/>
          <a:lstStyle/>
          <a:p>
            <a:r>
              <a:rPr lang="en-US" dirty="0"/>
              <a:t>Requires </a:t>
            </a:r>
            <a:r>
              <a:rPr lang="en-US" dirty="0" err="1"/>
              <a:t>Kalle’s</a:t>
            </a:r>
            <a:r>
              <a:rPr lang="en-US" dirty="0"/>
              <a:t> team to get Qt running on the INTEGRITY T17 and integrated with Renesas software package</a:t>
            </a:r>
          </a:p>
          <a:p>
            <a:pPr lvl="1"/>
            <a:r>
              <a:rPr lang="en-US" dirty="0">
                <a:hlinkClick r:id="rId2"/>
              </a:rPr>
              <a:t>https://bugreports.qt.io/browse/QTPM-767</a:t>
            </a:r>
            <a:endParaRPr lang="en-US" dirty="0"/>
          </a:p>
          <a:p>
            <a:pPr lvl="1"/>
            <a:r>
              <a:rPr lang="en-US" dirty="0">
                <a:hlinkClick r:id="rId3"/>
              </a:rPr>
              <a:t>https://bugreports.qt.io/browse/QTPM-869</a:t>
            </a:r>
            <a:endParaRPr lang="en-US" dirty="0"/>
          </a:p>
          <a:p>
            <a:r>
              <a:rPr lang="en-US" dirty="0"/>
              <a:t>Assume no help from </a:t>
            </a:r>
            <a:r>
              <a:rPr lang="en-US" dirty="0" err="1"/>
              <a:t>Luxoft</a:t>
            </a:r>
            <a:r>
              <a:rPr lang="en-US" dirty="0"/>
              <a:t> in this part</a:t>
            </a:r>
          </a:p>
        </p:txBody>
      </p:sp>
      <p:sp>
        <p:nvSpPr>
          <p:cNvPr id="2" name="Date Placeholder 1">
            <a:extLst>
              <a:ext uri="{FF2B5EF4-FFF2-40B4-BE49-F238E27FC236}">
                <a16:creationId xmlns:a16="http://schemas.microsoft.com/office/drawing/2014/main" id="{1E8138E8-F18D-4CA4-A8E6-60A1E87E39B1}"/>
              </a:ext>
            </a:extLst>
          </p:cNvPr>
          <p:cNvSpPr>
            <a:spLocks noGrp="1"/>
          </p:cNvSpPr>
          <p:nvPr>
            <p:ph type="dt" sz="half" idx="10"/>
          </p:nvPr>
        </p:nvSpPr>
        <p:spPr/>
        <p:txBody>
          <a:bodyPr/>
          <a:lstStyle/>
          <a:p>
            <a:fld id="{C027204F-92EA-45FA-925F-32F9768333F0}" type="datetime3">
              <a:rPr lang="en-US" smtClean="0"/>
              <a:t>15 November 2017</a:t>
            </a:fld>
            <a:endParaRPr lang="en-US"/>
          </a:p>
        </p:txBody>
      </p:sp>
      <p:sp>
        <p:nvSpPr>
          <p:cNvPr id="3" name="Footer Placeholder 2">
            <a:extLst>
              <a:ext uri="{FF2B5EF4-FFF2-40B4-BE49-F238E27FC236}">
                <a16:creationId xmlns:a16="http://schemas.microsoft.com/office/drawing/2014/main" id="{058ED037-2B5E-42C9-BC40-6E6DFF8DA1D8}"/>
              </a:ext>
            </a:extLst>
          </p:cNvPr>
          <p:cNvSpPr>
            <a:spLocks noGrp="1"/>
          </p:cNvSpPr>
          <p:nvPr>
            <p:ph type="ftr" sz="quarter" idx="11"/>
          </p:nvPr>
        </p:nvSpPr>
        <p:spPr/>
        <p:txBody>
          <a:bodyPr/>
          <a:lstStyle/>
          <a:p>
            <a:r>
              <a:rPr lang="en-US"/>
              <a:t>Presentation name / Author</a:t>
            </a:r>
          </a:p>
        </p:txBody>
      </p:sp>
      <p:sp>
        <p:nvSpPr>
          <p:cNvPr id="4" name="Slide Number Placeholder 3">
            <a:extLst>
              <a:ext uri="{FF2B5EF4-FFF2-40B4-BE49-F238E27FC236}">
                <a16:creationId xmlns:a16="http://schemas.microsoft.com/office/drawing/2014/main" id="{096EF66B-7B48-450B-A1F6-DB3D7EA1F903}"/>
              </a:ext>
            </a:extLst>
          </p:cNvPr>
          <p:cNvSpPr>
            <a:spLocks noGrp="1"/>
          </p:cNvSpPr>
          <p:nvPr>
            <p:ph type="sldNum" sz="quarter" idx="12"/>
          </p:nvPr>
        </p:nvSpPr>
        <p:spPr/>
        <p:txBody>
          <a:bodyPr/>
          <a:lstStyle/>
          <a:p>
            <a:fld id="{A683D178-98AA-4574-9EAA-8EB007C55176}" type="slidenum">
              <a:rPr lang="en-US" smtClean="0"/>
              <a:pPr/>
              <a:t>8</a:t>
            </a:fld>
            <a:endParaRPr lang="en-US"/>
          </a:p>
        </p:txBody>
      </p:sp>
      <p:sp>
        <p:nvSpPr>
          <p:cNvPr id="10" name="Title 9">
            <a:extLst>
              <a:ext uri="{FF2B5EF4-FFF2-40B4-BE49-F238E27FC236}">
                <a16:creationId xmlns:a16="http://schemas.microsoft.com/office/drawing/2014/main" id="{53DD35BD-4E64-444F-BD67-1DB2513D3BE7}"/>
              </a:ext>
            </a:extLst>
          </p:cNvPr>
          <p:cNvSpPr>
            <a:spLocks noGrp="1"/>
          </p:cNvSpPr>
          <p:nvPr>
            <p:ph type="title"/>
          </p:nvPr>
        </p:nvSpPr>
        <p:spPr/>
        <p:txBody>
          <a:bodyPr/>
          <a:lstStyle/>
          <a:p>
            <a:r>
              <a:rPr lang="en-US" dirty="0"/>
              <a:t>Step 3: Tasks</a:t>
            </a:r>
          </a:p>
        </p:txBody>
      </p:sp>
    </p:spTree>
    <p:extLst>
      <p:ext uri="{BB962C8B-B14F-4D97-AF65-F5344CB8AC3E}">
        <p14:creationId xmlns:p14="http://schemas.microsoft.com/office/powerpoint/2010/main" val="2479473030"/>
      </p:ext>
    </p:extLst>
  </p:cSld>
  <p:clrMapOvr>
    <a:masterClrMapping/>
  </p:clrMapOvr>
  <p:transition spd="med">
    <p:fade/>
  </p:transition>
</p:sld>
</file>

<file path=ppt/theme/theme1.xml><?xml version="1.0" encoding="utf-8"?>
<a:theme xmlns:a="http://schemas.openxmlformats.org/drawingml/2006/main" name="The QT Company">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 id="{AA76FDA5-2777-4795-92B7-67D03C5B08B0}" vid="{05B28644-DD47-409B-B126-3019DAFA3E9F}"/>
    </a:ext>
  </a:extLst>
</a:theme>
</file>

<file path=ppt/theme/theme2.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qt_sample</Template>
  <TotalTime>108</TotalTime>
  <Words>544</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Titillium Web</vt:lpstr>
      <vt:lpstr>The QT Company</vt:lpstr>
      <vt:lpstr>CES Integrated Digital Cockpit Demo</vt:lpstr>
      <vt:lpstr>Digital Cockpit Architecture – Full Details</vt:lpstr>
      <vt:lpstr>Step 1: Desktop Development </vt:lpstr>
      <vt:lpstr>Step 1: Tasks and missing details</vt:lpstr>
      <vt:lpstr>Step 2: Intermediate Architecture</vt:lpstr>
      <vt:lpstr>Step 2: Tasks</vt:lpstr>
      <vt:lpstr>Step 3: Final CES Architecture</vt:lpstr>
      <vt:lpstr>Step 3: Tasks</vt:lpstr>
    </vt:vector>
  </TitlesOfParts>
  <Company>grow.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 Demo</dc:title>
  <dc:creator>Alistair Adams</dc:creator>
  <cp:lastModifiedBy>Alistair Adams</cp:lastModifiedBy>
  <cp:revision>9</cp:revision>
  <cp:lastPrinted>2016-03-29T08:16:01Z</cp:lastPrinted>
  <dcterms:created xsi:type="dcterms:W3CDTF">2017-11-16T04:43:02Z</dcterms:created>
  <dcterms:modified xsi:type="dcterms:W3CDTF">2017-11-16T06:31:12Z</dcterms:modified>
</cp:coreProperties>
</file>