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9" r:id="rId2"/>
    <p:sldId id="256" r:id="rId3"/>
    <p:sldId id="257" r:id="rId4"/>
    <p:sldId id="258" r:id="rId5"/>
    <p:sldId id="264" r:id="rId6"/>
    <p:sldId id="262" r:id="rId7"/>
    <p:sldId id="263" r:id="rId8"/>
    <p:sldId id="261" r:id="rId9"/>
    <p:sldId id="260" r:id="rId10"/>
  </p:sldIdLst>
  <p:sldSz cx="12192000" cy="6858000"/>
  <p:notesSz cx="6797675" cy="992663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4">
          <p15:clr>
            <a:srgbClr val="A4A3A4"/>
          </p15:clr>
        </p15:guide>
        <p15:guide id="4" orient="horz" pos="1162">
          <p15:clr>
            <a:srgbClr val="A4A3A4"/>
          </p15:clr>
        </p15:guide>
        <p15:guide id="5" pos="347">
          <p15:clr>
            <a:srgbClr val="A4A3A4"/>
          </p15:clr>
        </p15:guide>
        <p15:guide id="6" pos="7333">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8" autoAdjust="0"/>
    <p:restoredTop sz="94660"/>
  </p:normalViewPr>
  <p:slideViewPr>
    <p:cSldViewPr showGuides="1">
      <p:cViewPr varScale="1">
        <p:scale>
          <a:sx n="53" d="100"/>
          <a:sy n="53" d="100"/>
        </p:scale>
        <p:origin x="34" y="581"/>
      </p:cViewPr>
      <p:guideLst>
        <p:guide orient="horz" pos="2160"/>
        <p:guide pos="3840"/>
        <p:guide orient="horz" pos="3884"/>
        <p:guide orient="horz" pos="1162"/>
        <p:guide pos="347"/>
        <p:guide pos="7333"/>
      </p:guideLst>
    </p:cSldViewPr>
  </p:slideViewPr>
  <p:notesTextViewPr>
    <p:cViewPr>
      <p:scale>
        <a:sx n="1" d="1"/>
        <a:sy n="1" d="1"/>
      </p:scale>
      <p:origin x="0" y="0"/>
    </p:cViewPr>
  </p:notesTextViewPr>
  <p:notesViewPr>
    <p:cSldViewPr showGuides="1">
      <p:cViewPr varScale="1">
        <p:scale>
          <a:sx n="80" d="100"/>
          <a:sy n="80" d="100"/>
        </p:scale>
        <p:origin x="-3912" y="-6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sz="800">
              <a:solidFill>
                <a:schemeClr val="accent2"/>
              </a:solidFill>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A2E260A-B6D0-49E6-806B-E0CC43CEE356}" type="datetimeFigureOut">
              <a:rPr lang="en-GB" sz="800" smtClean="0">
                <a:solidFill>
                  <a:schemeClr val="accent2"/>
                </a:solidFill>
              </a:rPr>
              <a:t>07/11/2017</a:t>
            </a:fld>
            <a:endParaRPr lang="en-GB" sz="800">
              <a:solidFill>
                <a:schemeClr val="accent2"/>
              </a:solidFill>
            </a:endParaRP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sz="800">
              <a:solidFill>
                <a:schemeClr val="accent2"/>
              </a:solidFill>
            </a:endParaRP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972171EF-D8DF-401C-A1A4-6311CE19AD51}" type="slidenum">
              <a:rPr lang="en-GB" sz="800" smtClean="0">
                <a:solidFill>
                  <a:schemeClr val="accent2"/>
                </a:solidFill>
              </a:rPr>
              <a:t>‹#›</a:t>
            </a:fld>
            <a:endParaRPr lang="en-GB" sz="800">
              <a:solidFill>
                <a:schemeClr val="accent2"/>
              </a:solidFill>
            </a:endParaRPr>
          </a:p>
        </p:txBody>
      </p:sp>
    </p:spTree>
    <p:extLst>
      <p:ext uri="{BB962C8B-B14F-4D97-AF65-F5344CB8AC3E}">
        <p14:creationId xmlns:p14="http://schemas.microsoft.com/office/powerpoint/2010/main" val="4186987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800">
                <a:solidFill>
                  <a:schemeClr val="accent2"/>
                </a:solidFill>
              </a:defRPr>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800">
                <a:solidFill>
                  <a:schemeClr val="accent2"/>
                </a:solidFill>
              </a:defRPr>
            </a:lvl1pPr>
          </a:lstStyle>
          <a:p>
            <a:fld id="{8F2B8A8A-A21E-41B1-B6A8-00B8C329DF1C}" type="datetimeFigureOut">
              <a:rPr lang="en-GB" smtClean="0"/>
              <a:pPr/>
              <a:t>07/11/2017</a:t>
            </a:fld>
            <a:endParaRPr lang="en-GB"/>
          </a:p>
        </p:txBody>
      </p:sp>
      <p:sp>
        <p:nvSpPr>
          <p:cNvPr id="4" name="Slide Image Placeholder 3"/>
          <p:cNvSpPr>
            <a:spLocks noGrp="1" noRot="1" noChangeAspect="1"/>
          </p:cNvSpPr>
          <p:nvPr>
            <p:ph type="sldImg" idx="2"/>
          </p:nvPr>
        </p:nvSpPr>
        <p:spPr>
          <a:xfrm>
            <a:off x="662535" y="1066382"/>
            <a:ext cx="5472606" cy="307899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800">
                <a:solidFill>
                  <a:schemeClr val="accent2"/>
                </a:solidFill>
              </a:defRPr>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800">
                <a:solidFill>
                  <a:schemeClr val="accent2"/>
                </a:solidFill>
              </a:defRPr>
            </a:lvl1pPr>
          </a:lstStyle>
          <a:p>
            <a:fld id="{110CFD31-5913-44C3-926E-B25B244597EE}" type="slidenum">
              <a:rPr lang="en-GB" smtClean="0"/>
              <a:pPr/>
              <a:t>‹#›</a:t>
            </a:fld>
            <a:endParaRPr lang="en-GB"/>
          </a:p>
        </p:txBody>
      </p:sp>
    </p:spTree>
    <p:extLst>
      <p:ext uri="{BB962C8B-B14F-4D97-AF65-F5344CB8AC3E}">
        <p14:creationId xmlns:p14="http://schemas.microsoft.com/office/powerpoint/2010/main" val="375367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550862" y="1628775"/>
            <a:ext cx="11090275" cy="792113"/>
          </a:xfrm>
        </p:spPr>
        <p:txBody>
          <a:bodyPr anchor="t" anchorCtr="0"/>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F723D-0F1B-49C3-866F-45497D03C34A}" type="datetime3">
              <a:rPr lang="en-US" smtClean="0"/>
              <a:t>7 November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accent2"/>
                </a:solidFill>
              </a:defRPr>
            </a:lvl1pPr>
          </a:lstStyle>
          <a:p>
            <a:pPr lvl="0"/>
            <a:r>
              <a:rPr lang="en-US" dirty="0"/>
              <a:t>Insert date</a:t>
            </a:r>
            <a:endParaRPr lang="en-GB" dirty="0"/>
          </a:p>
        </p:txBody>
      </p:sp>
    </p:spTree>
    <p:extLst>
      <p:ext uri="{BB962C8B-B14F-4D97-AF65-F5344CB8AC3E}">
        <p14:creationId xmlns:p14="http://schemas.microsoft.com/office/powerpoint/2010/main" val="412059804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702EE5-AD73-406C-B39E-F78EC318BA42}"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8" name="Text Placeholder 7"/>
          <p:cNvSpPr>
            <a:spLocks noGrp="1"/>
          </p:cNvSpPr>
          <p:nvPr>
            <p:ph type="body" sz="quarter" idx="13" hasCustomPrompt="1"/>
          </p:nvPr>
        </p:nvSpPr>
        <p:spPr>
          <a:xfrm>
            <a:off x="911424"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9" name="Text Placeholder 7"/>
          <p:cNvSpPr>
            <a:spLocks noGrp="1"/>
          </p:cNvSpPr>
          <p:nvPr>
            <p:ph type="body" sz="quarter" idx="14"/>
          </p:nvPr>
        </p:nvSpPr>
        <p:spPr>
          <a:xfrm>
            <a:off x="911424" y="4221088"/>
            <a:ext cx="2376487" cy="1728788"/>
          </a:xfrm>
        </p:spPr>
        <p:txBody>
          <a:bodyPr/>
          <a:lstStyle>
            <a:lvl1pPr marL="0" indent="0" algn="ctr">
              <a:buFontTx/>
              <a:buNone/>
              <a:defRPr/>
            </a:lvl1pPr>
          </a:lstStyle>
          <a:p>
            <a:pPr lvl="0"/>
            <a:r>
              <a:rPr lang="en-US"/>
              <a:t>Edit Master text styles</a:t>
            </a:r>
          </a:p>
        </p:txBody>
      </p:sp>
      <p:sp>
        <p:nvSpPr>
          <p:cNvPr id="10" name="Text Placeholder 7"/>
          <p:cNvSpPr>
            <a:spLocks noGrp="1"/>
          </p:cNvSpPr>
          <p:nvPr>
            <p:ph type="body" sz="quarter" idx="15" hasCustomPrompt="1"/>
          </p:nvPr>
        </p:nvSpPr>
        <p:spPr>
          <a:xfrm>
            <a:off x="3575497"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1" name="Text Placeholder 7"/>
          <p:cNvSpPr>
            <a:spLocks noGrp="1"/>
          </p:cNvSpPr>
          <p:nvPr>
            <p:ph type="body" sz="quarter" idx="16" hasCustomPrompt="1"/>
          </p:nvPr>
        </p:nvSpPr>
        <p:spPr>
          <a:xfrm>
            <a:off x="6239793"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2" name="Text Placeholder 7"/>
          <p:cNvSpPr>
            <a:spLocks noGrp="1"/>
          </p:cNvSpPr>
          <p:nvPr>
            <p:ph type="body" sz="quarter" idx="17" hasCustomPrompt="1"/>
          </p:nvPr>
        </p:nvSpPr>
        <p:spPr>
          <a:xfrm>
            <a:off x="8904089"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3" name="Text Placeholder 7"/>
          <p:cNvSpPr>
            <a:spLocks noGrp="1"/>
          </p:cNvSpPr>
          <p:nvPr>
            <p:ph type="body" sz="quarter" idx="18"/>
          </p:nvPr>
        </p:nvSpPr>
        <p:spPr>
          <a:xfrm>
            <a:off x="3575720" y="4221088"/>
            <a:ext cx="2376487" cy="1728788"/>
          </a:xfrm>
        </p:spPr>
        <p:txBody>
          <a:bodyPr/>
          <a:lstStyle>
            <a:lvl1pPr marL="0" indent="0" algn="ctr">
              <a:buFontTx/>
              <a:buNone/>
              <a:defRPr/>
            </a:lvl1pPr>
          </a:lstStyle>
          <a:p>
            <a:pPr lvl="0"/>
            <a:r>
              <a:rPr lang="en-US"/>
              <a:t>Edit Master text styles</a:t>
            </a:r>
          </a:p>
        </p:txBody>
      </p:sp>
      <p:sp>
        <p:nvSpPr>
          <p:cNvPr id="14" name="Text Placeholder 7"/>
          <p:cNvSpPr>
            <a:spLocks noGrp="1"/>
          </p:cNvSpPr>
          <p:nvPr>
            <p:ph type="body" sz="quarter" idx="19"/>
          </p:nvPr>
        </p:nvSpPr>
        <p:spPr>
          <a:xfrm>
            <a:off x="6240016" y="4221088"/>
            <a:ext cx="2376487" cy="1728788"/>
          </a:xfrm>
        </p:spPr>
        <p:txBody>
          <a:bodyPr/>
          <a:lstStyle>
            <a:lvl1pPr marL="0" indent="0" algn="ctr">
              <a:buFontTx/>
              <a:buNone/>
              <a:defRPr/>
            </a:lvl1pPr>
          </a:lstStyle>
          <a:p>
            <a:pPr lvl="0"/>
            <a:r>
              <a:rPr lang="en-US"/>
              <a:t>Edit Master text styles</a:t>
            </a:r>
          </a:p>
        </p:txBody>
      </p:sp>
      <p:sp>
        <p:nvSpPr>
          <p:cNvPr id="15" name="Text Placeholder 7"/>
          <p:cNvSpPr>
            <a:spLocks noGrp="1"/>
          </p:cNvSpPr>
          <p:nvPr>
            <p:ph type="body" sz="quarter" idx="20"/>
          </p:nvPr>
        </p:nvSpPr>
        <p:spPr>
          <a:xfrm>
            <a:off x="8904312" y="4221088"/>
            <a:ext cx="2376487" cy="1728788"/>
          </a:xfrm>
        </p:spPr>
        <p:txBody>
          <a:bodyPr/>
          <a:lstStyle>
            <a:lvl1pPr marL="0" indent="0" algn="ctr">
              <a:buFontTx/>
              <a:buNone/>
              <a:defRPr/>
            </a:lvl1pPr>
          </a:lstStyle>
          <a:p>
            <a:pPr lvl="0"/>
            <a:r>
              <a:rPr lang="en-US"/>
              <a:t>Edit Master text styles</a:t>
            </a:r>
          </a:p>
        </p:txBody>
      </p:sp>
    </p:spTree>
    <p:extLst>
      <p:ext uri="{BB962C8B-B14F-4D97-AF65-F5344CB8AC3E}">
        <p14:creationId xmlns:p14="http://schemas.microsoft.com/office/powerpoint/2010/main" val="394983432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5257105"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27474-3DE0-4D65-A73B-C3E06A8900ED}" type="datetime3">
              <a:rPr lang="en-US" smtClean="0"/>
              <a:t>7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6384031" y="1844675"/>
            <a:ext cx="525710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17724477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1/4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8281441"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1F2DB-360B-4D02-94CC-7F7A7DEAAAF4}" type="datetime3">
              <a:rPr lang="en-US" smtClean="0"/>
              <a:t>7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9120336" y="1844675"/>
            <a:ext cx="2520800" cy="4321175"/>
          </a:xfrm>
          <a:prstGeom prst="snip2DiagRect">
            <a:avLst>
              <a:gd name="adj1" fmla="val 3911"/>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88504751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36B6FA-2003-4666-AD90-A1D203D3DDDD}"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7" name="Picture Placeholder 6"/>
          <p:cNvSpPr>
            <a:spLocks noGrp="1"/>
          </p:cNvSpPr>
          <p:nvPr>
            <p:ph type="pic" sz="quarter" idx="13"/>
          </p:nvPr>
        </p:nvSpPr>
        <p:spPr>
          <a:xfrm>
            <a:off x="550862" y="1844675"/>
            <a:ext cx="1109027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415925237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C2269C7-85D6-485C-B663-A42BC9FF3765}" type="datetime3">
              <a:rPr lang="en-US" smtClean="0"/>
              <a:t>7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Tree>
    <p:extLst>
      <p:ext uri="{BB962C8B-B14F-4D97-AF65-F5344CB8AC3E}">
        <p14:creationId xmlns:p14="http://schemas.microsoft.com/office/powerpoint/2010/main" val="219267208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1/2 Pictur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
        <p:nvSpPr>
          <p:cNvPr id="4" name="Date Placeholder 3"/>
          <p:cNvSpPr>
            <a:spLocks noGrp="1"/>
          </p:cNvSpPr>
          <p:nvPr>
            <p:ph type="dt" sz="half" idx="10"/>
          </p:nvPr>
        </p:nvSpPr>
        <p:spPr/>
        <p:txBody>
          <a:bodyPr/>
          <a:lstStyle>
            <a:lvl1pPr>
              <a:defRPr>
                <a:noFill/>
              </a:defRPr>
            </a:lvl1pPr>
          </a:lstStyle>
          <a:p>
            <a:fld id="{6CF91BA4-0B3D-426B-861C-E3065E63156F}" type="datetime3">
              <a:rPr lang="en-US" smtClean="0"/>
              <a:t>7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1"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6383338" y="692149"/>
            <a:ext cx="5257799" cy="936626"/>
          </a:xfrm>
        </p:spPr>
        <p:txBody>
          <a:bodyPr/>
          <a:lstStyle/>
          <a:p>
            <a:r>
              <a:rPr lang="en-US"/>
              <a:t>Click to edit Master title style</a:t>
            </a:r>
            <a:endParaRPr lang="en-GB" dirty="0"/>
          </a:p>
        </p:txBody>
      </p:sp>
    </p:spTree>
    <p:extLst>
      <p:ext uri="{BB962C8B-B14F-4D97-AF65-F5344CB8AC3E}">
        <p14:creationId xmlns:p14="http://schemas.microsoft.com/office/powerpoint/2010/main" val="9511538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5B592-AE5B-414D-B525-C9BAB99C9758}" type="datetime3">
              <a:rPr lang="en-US" smtClean="0"/>
              <a:t>7 November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5780384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2" y="1628775"/>
            <a:ext cx="11090275" cy="792113"/>
          </a:xfrm>
        </p:spPr>
        <p:txBody>
          <a:bodyPr anchor="t" anchorCtr="0"/>
          <a:lstStyle>
            <a:lvl1pPr algn="l">
              <a:defRPr sz="6000" baseline="0"/>
            </a:lvl1pPr>
          </a:lstStyle>
          <a:p>
            <a:r>
              <a:rPr lang="en-US" dirty="0"/>
              <a:t>Add Thank you text.</a:t>
            </a:r>
          </a:p>
        </p:txBody>
      </p:sp>
      <p:sp>
        <p:nvSpPr>
          <p:cNvPr id="3" name="Subtitle 2"/>
          <p:cNvSpPr>
            <a:spLocks noGrp="1"/>
          </p:cNvSpPr>
          <p:nvPr>
            <p:ph type="subTitle" idx="1" hasCustomPrompt="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4" name="Date Placeholder 3"/>
          <p:cNvSpPr>
            <a:spLocks noGrp="1"/>
          </p:cNvSpPr>
          <p:nvPr>
            <p:ph type="dt" sz="half" idx="10"/>
          </p:nvPr>
        </p:nvSpPr>
        <p:spPr/>
        <p:txBody>
          <a:bodyPr/>
          <a:lstStyle/>
          <a:p>
            <a:fld id="{AA6B3AD9-97B8-4E1F-8F17-8F0FAC375A34}" type="datetime3">
              <a:rPr lang="en-US" smtClean="0"/>
              <a:t>7 November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baseline="0">
                <a:solidFill>
                  <a:schemeClr val="accent2"/>
                </a:solidFill>
              </a:defRPr>
            </a:lvl1pPr>
          </a:lstStyle>
          <a:p>
            <a:pPr lvl="0"/>
            <a:r>
              <a:rPr lang="en-US" dirty="0"/>
              <a:t>Insert your contact details</a:t>
            </a:r>
            <a:endParaRPr lang="en-GB" dirty="0"/>
          </a:p>
        </p:txBody>
      </p:sp>
    </p:spTree>
    <p:extLst>
      <p:ext uri="{BB962C8B-B14F-4D97-AF65-F5344CB8AC3E}">
        <p14:creationId xmlns:p14="http://schemas.microsoft.com/office/powerpoint/2010/main" val="38637461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027204F-92EA-45FA-925F-32F9768333F0}" type="datetime3">
              <a:rPr lang="en-US" smtClean="0"/>
              <a:t>7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7"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marR="0" indent="0" algn="r" defTabSz="914400" rtl="0" eaLnBrk="1" fontAlgn="auto" latinLnBrk="0" hangingPunct="1">
              <a:lnSpc>
                <a:spcPct val="100000"/>
              </a:lnSpc>
              <a:spcBef>
                <a:spcPts val="600"/>
              </a:spcBef>
              <a:spcAft>
                <a:spcPts val="0"/>
              </a:spcAft>
              <a:buClrTx/>
              <a:buSzTx/>
              <a:buFontTx/>
              <a:buNone/>
              <a:tabLst/>
              <a:defRPr baseline="0">
                <a:solidFill>
                  <a:schemeClr val="bg1"/>
                </a:solidFill>
              </a:defRPr>
            </a:lvl1pPr>
          </a:lstStyle>
          <a:p>
            <a:r>
              <a:rPr lang="en-GB" dirty="0"/>
              <a:t> </a:t>
            </a:r>
          </a:p>
        </p:txBody>
      </p:sp>
      <p:sp>
        <p:nvSpPr>
          <p:cNvPr id="2"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solidFill>
                  <a:schemeClr val="bg1"/>
                </a:solidFill>
                <a:effectLst>
                  <a:outerShdw blurRad="190500" algn="ctr" rotWithShape="0">
                    <a:prstClr val="black">
                      <a:alpha val="30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bg1"/>
                </a:solidFill>
                <a:effectLst>
                  <a:outerShdw blurRad="190500" algn="ctr" rotWithShape="0">
                    <a:prstClr val="black">
                      <a:alpha val="30000"/>
                    </a:prstClr>
                  </a:outerShdw>
                </a:effectLst>
              </a:defRPr>
            </a:lvl1pPr>
          </a:lstStyle>
          <a:p>
            <a:pPr lvl="0"/>
            <a:r>
              <a:rPr lang="en-US" dirty="0"/>
              <a:t>Insert date</a:t>
            </a:r>
            <a:endParaRPr lang="en-GB" dirty="0"/>
          </a:p>
        </p:txBody>
      </p:sp>
      <p:sp>
        <p:nvSpPr>
          <p:cNvPr id="16"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Tree>
    <p:extLst>
      <p:ext uri="{BB962C8B-B14F-4D97-AF65-F5344CB8AC3E}">
        <p14:creationId xmlns:p14="http://schemas.microsoft.com/office/powerpoint/2010/main" val="330460098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62" y="1844824"/>
            <a:ext cx="11090275" cy="4321025"/>
          </a:xfrm>
        </p:spPr>
        <p:txBody>
          <a:bodyPr/>
          <a:lstStyle>
            <a:lvl1pPr>
              <a:defRPr sz="20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7A24C-AF3F-4F45-A62A-82C440F21A65}" type="datetime3">
              <a:rPr lang="en-US" smtClean="0"/>
              <a:t>7 November 2017</a:t>
            </a:fld>
            <a:endParaRPr lang="en-US" dirty="0"/>
          </a:p>
        </p:txBody>
      </p:sp>
      <p:sp>
        <p:nvSpPr>
          <p:cNvPr id="8" name="Footer Placeholder 7"/>
          <p:cNvSpPr>
            <a:spLocks noGrp="1"/>
          </p:cNvSpPr>
          <p:nvPr>
            <p:ph type="ftr" sz="quarter" idx="11"/>
          </p:nvPr>
        </p:nvSpPr>
        <p:spPr/>
        <p:txBody>
          <a:bodyPr/>
          <a:lstStyle/>
          <a:p>
            <a:r>
              <a:rPr lang="en-US"/>
              <a:t>Presentation name / Author</a:t>
            </a:r>
            <a:endParaRPr lang="en-US" dirty="0"/>
          </a:p>
        </p:txBody>
      </p:sp>
      <p:sp>
        <p:nvSpPr>
          <p:cNvPr id="9" name="Slide Number Placeholder 8"/>
          <p:cNvSpPr>
            <a:spLocks noGrp="1"/>
          </p:cNvSpPr>
          <p:nvPr>
            <p:ph type="sldNum" sz="quarter" idx="12"/>
          </p:nvPr>
        </p:nvSpPr>
        <p:spPr/>
        <p:txBody>
          <a:bodyPr/>
          <a:lstStyle/>
          <a:p>
            <a:fld id="{A683D178-98AA-4574-9EAA-8EB007C5517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4944711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D60D5ED7-32A6-4948-8E3A-E47339987862}" type="datetime3">
              <a:rPr lang="en-US" smtClean="0"/>
              <a:t>7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Right Triangle 14"/>
          <p:cNvSpPr/>
          <p:nvPr userDrawn="1"/>
        </p:nvSpPr>
        <p:spPr>
          <a:xfrm flipV="1">
            <a:off x="-10968" y="0"/>
            <a:ext cx="490393" cy="49039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Triangle 15"/>
          <p:cNvSpPr/>
          <p:nvPr userDrawn="1"/>
        </p:nvSpPr>
        <p:spPr>
          <a:xfrm flipH="1">
            <a:off x="11712574" y="6378574"/>
            <a:ext cx="479425" cy="47942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65121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9792DBCC-742A-4EE0-A972-F863FAE5A55A}" type="datetime3">
              <a:rPr lang="en-US" smtClean="0"/>
              <a:t>7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indent="0" algn="r">
              <a:buFontTx/>
              <a:buNone/>
              <a:defRPr>
                <a:solidFill>
                  <a:schemeClr val="bg1"/>
                </a:solidFill>
              </a:defRPr>
            </a:lvl1pPr>
          </a:lstStyle>
          <a:p>
            <a:r>
              <a:rPr lang="en-GB" dirty="0"/>
              <a:t> </a:t>
            </a:r>
          </a:p>
        </p:txBody>
      </p:sp>
      <p:sp>
        <p:nvSpPr>
          <p:cNvPr id="9"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effectLst>
                  <a:outerShdw blurRad="190500" algn="ctr" rotWithShape="0">
                    <a:prstClr val="black">
                      <a:alpha val="30000"/>
                    </a:prstClr>
                  </a:outerShdw>
                </a:effectLst>
              </a:defRPr>
            </a:lvl1pPr>
            <a:lvl2pPr>
              <a:defRPr sz="2800">
                <a:solidFill>
                  <a:schemeClr val="bg1"/>
                </a:solidFill>
                <a:effectLst>
                  <a:outerShdw blurRad="190500" algn="ctr" rotWithShape="0">
                    <a:prstClr val="black">
                      <a:alpha val="30000"/>
                    </a:prstClr>
                  </a:outerShdw>
                </a:effectLst>
              </a:defRPr>
            </a:lvl2pPr>
            <a:lvl3pPr>
              <a:defRPr sz="2400">
                <a:solidFill>
                  <a:schemeClr val="bg1"/>
                </a:solidFill>
                <a:effectLst>
                  <a:outerShdw blurRad="190500" algn="ctr" rotWithShape="0">
                    <a:prstClr val="black">
                      <a:alpha val="30000"/>
                    </a:prstClr>
                  </a:outerShdw>
                </a:effectLst>
              </a:defRPr>
            </a:lvl3pPr>
            <a:lvl4pPr>
              <a:defRPr sz="2000">
                <a:solidFill>
                  <a:schemeClr val="bg1"/>
                </a:solidFill>
                <a:effectLst>
                  <a:outerShdw blurRad="190500" algn="ctr" rotWithShape="0">
                    <a:prstClr val="black">
                      <a:alpha val="30000"/>
                    </a:prstClr>
                  </a:outerShdw>
                </a:effectLst>
              </a:defRPr>
            </a:lvl4pPr>
            <a:lvl5pPr>
              <a:defRPr sz="2000">
                <a:solidFill>
                  <a:schemeClr val="bg1"/>
                </a:solidFill>
                <a:effectLst>
                  <a:outerShdw blurRad="190500" algn="ctr" rotWithShape="0">
                    <a:prstClr val="black">
                      <a:alpha val="30000"/>
                    </a:prstClr>
                  </a:outerShdw>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1154643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hite)">
    <p:spTree>
      <p:nvGrpSpPr>
        <p:cNvPr id="1" name=""/>
        <p:cNvGrpSpPr/>
        <p:nvPr/>
      </p:nvGrpSpPr>
      <p:grpSpPr>
        <a:xfrm>
          <a:off x="0" y="0"/>
          <a:ext cx="0" cy="0"/>
          <a:chOff x="0" y="0"/>
          <a:chExt cx="0" cy="0"/>
        </a:xfrm>
      </p:grpSpPr>
      <p:sp>
        <p:nvSpPr>
          <p:cNvPr id="10" name="Title 1"/>
          <p:cNvSpPr>
            <a:spLocks noGrp="1"/>
          </p:cNvSpPr>
          <p:nvPr>
            <p:ph type="ctrTitle"/>
          </p:nvPr>
        </p:nvSpPr>
        <p:spPr>
          <a:xfrm>
            <a:off x="550862" y="1628775"/>
            <a:ext cx="11090275" cy="792113"/>
          </a:xfrm>
        </p:spPr>
        <p:txBody>
          <a:bodyPr anchor="t" anchorCtr="0"/>
          <a:lstStyle>
            <a:lvl1pPr algn="l">
              <a:defRPr sz="6000">
                <a:solidFill>
                  <a:schemeClr val="tx1"/>
                </a:solidFill>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tx1"/>
                </a:solidFill>
                <a:effectLst/>
              </a:defRPr>
            </a:lvl1pPr>
            <a:lvl2pPr>
              <a:defRPr sz="2800">
                <a:solidFill>
                  <a:schemeClr val="tx1"/>
                </a:solidFill>
                <a:effectLst/>
              </a:defRPr>
            </a:lvl2pPr>
            <a:lvl3pPr>
              <a:defRPr sz="2400">
                <a:solidFill>
                  <a:schemeClr val="tx1"/>
                </a:solidFill>
                <a:effectLst/>
              </a:defRPr>
            </a:lvl3pPr>
            <a:lvl4pPr>
              <a:defRPr sz="2000">
                <a:solidFill>
                  <a:schemeClr val="tx1"/>
                </a:solidFill>
                <a:effectLst/>
              </a:defRPr>
            </a:lvl4pPr>
            <a:lvl5pPr>
              <a:defRPr sz="2000">
                <a:solidFill>
                  <a:schemeClr val="tx1"/>
                </a:solidFill>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7"/>
          </p:nvPr>
        </p:nvSpPr>
        <p:spPr/>
        <p:txBody>
          <a:bodyPr/>
          <a:lstStyle/>
          <a:p>
            <a:fld id="{0A69E135-EBE6-4691-A4B0-12A1C5762DFD}" type="datetime3">
              <a:rPr lang="en-US" smtClean="0"/>
              <a:t>7 November 2017</a:t>
            </a:fld>
            <a:endParaRPr lang="en-US" dirty="0"/>
          </a:p>
        </p:txBody>
      </p:sp>
      <p:sp>
        <p:nvSpPr>
          <p:cNvPr id="3" name="Footer Placeholder 2"/>
          <p:cNvSpPr>
            <a:spLocks noGrp="1"/>
          </p:cNvSpPr>
          <p:nvPr>
            <p:ph type="ftr" sz="quarter" idx="18"/>
          </p:nvPr>
        </p:nvSpPr>
        <p:spPr/>
        <p:txBody>
          <a:bodyPr/>
          <a:lstStyle/>
          <a:p>
            <a:r>
              <a:rPr lang="en-US"/>
              <a:t>Presentation name / Author</a:t>
            </a:r>
            <a:endParaRPr lang="en-US" dirty="0"/>
          </a:p>
        </p:txBody>
      </p:sp>
      <p:sp>
        <p:nvSpPr>
          <p:cNvPr id="7" name="Slide Number Placeholder 6"/>
          <p:cNvSpPr>
            <a:spLocks noGrp="1"/>
          </p:cNvSpPr>
          <p:nvPr>
            <p:ph type="sldNum" sz="quarter" idx="19"/>
          </p:nvPr>
        </p:nvSpPr>
        <p:spPr/>
        <p:txBody>
          <a:bodyPr/>
          <a:lstStyle/>
          <a:p>
            <a:fld id="{A683D178-98AA-4574-9EAA-8EB007C55176}" type="slidenum">
              <a:rPr lang="en-US" smtClean="0"/>
              <a:pPr/>
              <a:t>‹#›</a:t>
            </a:fld>
            <a:endParaRPr lang="en-US" dirty="0"/>
          </a:p>
        </p:txBody>
      </p:sp>
    </p:spTree>
    <p:extLst>
      <p:ext uri="{BB962C8B-B14F-4D97-AF65-F5344CB8AC3E}">
        <p14:creationId xmlns:p14="http://schemas.microsoft.com/office/powerpoint/2010/main" val="403057038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spTree>
      <p:nvGrpSpPr>
        <p:cNvPr id="1" name=""/>
        <p:cNvGrpSpPr/>
        <p:nvPr/>
      </p:nvGrpSpPr>
      <p:grpSpPr>
        <a:xfrm>
          <a:off x="0" y="0"/>
          <a:ext cx="0" cy="0"/>
          <a:chOff x="0" y="0"/>
          <a:chExt cx="0" cy="0"/>
        </a:xfrm>
      </p:grpSpPr>
      <p:sp>
        <p:nvSpPr>
          <p:cNvPr id="9" name="Rectangle 8"/>
          <p:cNvSpPr/>
          <p:nvPr userDrawn="1"/>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p:cNvSpPr>
            <a:spLocks noGrp="1"/>
          </p:cNvSpPr>
          <p:nvPr>
            <p:ph type="title"/>
          </p:nvPr>
        </p:nvSpPr>
        <p:spPr>
          <a:xfrm>
            <a:off x="550863" y="692149"/>
            <a:ext cx="5257106" cy="936626"/>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0863" y="1844675"/>
            <a:ext cx="5257105" cy="43211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1485C-34D3-4ECC-994B-A61645FE01F4}" type="datetime3">
              <a:rPr lang="en-US" smtClean="0"/>
              <a:t>7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08716423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0863" y="1844675"/>
            <a:ext cx="5257105"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50864" y="2276871"/>
            <a:ext cx="5257104"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84032" y="1844675"/>
            <a:ext cx="5257106"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84032" y="2276871"/>
            <a:ext cx="5257106"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75B3E-1AEA-4DB7-A6F1-0AD5A4C8D006}" type="datetime3">
              <a:rPr lang="en-US" smtClean="0"/>
              <a:t>7 November 2017</a:t>
            </a:fld>
            <a:endParaRPr lang="en-US"/>
          </a:p>
        </p:txBody>
      </p:sp>
      <p:sp>
        <p:nvSpPr>
          <p:cNvPr id="8" name="Footer Placeholder 7"/>
          <p:cNvSpPr>
            <a:spLocks noGrp="1"/>
          </p:cNvSpPr>
          <p:nvPr>
            <p:ph type="ftr" sz="quarter" idx="11"/>
          </p:nvPr>
        </p:nvSpPr>
        <p:spPr/>
        <p:txBody>
          <a:bodyPr/>
          <a:lstStyle/>
          <a:p>
            <a:r>
              <a:rPr lang="en-US"/>
              <a:t>Presentation name / Author</a:t>
            </a:r>
          </a:p>
        </p:txBody>
      </p:sp>
      <p:sp>
        <p:nvSpPr>
          <p:cNvPr id="9" name="Slide Number Placeholder 8"/>
          <p:cNvSpPr>
            <a:spLocks noGrp="1"/>
          </p:cNvSpPr>
          <p:nvPr>
            <p:ph type="sldNum" sz="quarter" idx="12"/>
          </p:nvPr>
        </p:nvSpPr>
        <p:spPr/>
        <p:txBody>
          <a:bodyPr/>
          <a:lstStyle/>
          <a:p>
            <a:fld id="{A683D178-98AA-4574-9EAA-8EB007C5517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4921795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200082671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2" y="692149"/>
            <a:ext cx="11090275" cy="936626"/>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50862" y="1844675"/>
            <a:ext cx="11090275" cy="4321175"/>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5688" y="6381750"/>
            <a:ext cx="1800225" cy="142875"/>
          </a:xfrm>
          <a:prstGeom prst="rect">
            <a:avLst/>
          </a:prstGeom>
        </p:spPr>
        <p:txBody>
          <a:bodyPr vert="horz" lIns="0" tIns="0" rIns="0" bIns="0" rtlCol="0" anchor="ctr" anchorCtr="0">
            <a:noAutofit/>
          </a:bodyPr>
          <a:lstStyle>
            <a:lvl1pPr algn="l">
              <a:defRPr sz="900">
                <a:solidFill>
                  <a:schemeClr val="accent2"/>
                </a:solidFill>
              </a:defRPr>
            </a:lvl1pPr>
          </a:lstStyle>
          <a:p>
            <a:fld id="{48123599-DF37-4D20-AFF6-464899867C64}" type="datetime3">
              <a:rPr lang="en-US" smtClean="0"/>
              <a:t>7 November 2017</a:t>
            </a:fld>
            <a:endParaRPr lang="en-US" dirty="0"/>
          </a:p>
        </p:txBody>
      </p:sp>
      <p:sp>
        <p:nvSpPr>
          <p:cNvPr id="5" name="Footer Placeholder 4"/>
          <p:cNvSpPr>
            <a:spLocks noGrp="1"/>
          </p:cNvSpPr>
          <p:nvPr>
            <p:ph type="ftr" sz="quarter" idx="3"/>
          </p:nvPr>
        </p:nvSpPr>
        <p:spPr>
          <a:xfrm>
            <a:off x="2855912" y="6381750"/>
            <a:ext cx="8785225" cy="142875"/>
          </a:xfrm>
          <a:prstGeom prst="rect">
            <a:avLst/>
          </a:prstGeom>
        </p:spPr>
        <p:txBody>
          <a:bodyPr vert="horz" lIns="0" tIns="0" rIns="0" bIns="0" rtlCol="0" anchor="ctr" anchorCtr="0">
            <a:noAutofit/>
          </a:bodyPr>
          <a:lstStyle>
            <a:lvl1pPr algn="l">
              <a:defRPr sz="900">
                <a:solidFill>
                  <a:schemeClr val="accent2"/>
                </a:solidFill>
              </a:defRPr>
            </a:lvl1pPr>
          </a:lstStyle>
          <a:p>
            <a:r>
              <a:rPr lang="en-US"/>
              <a:t>Presentation name / Author</a:t>
            </a:r>
            <a:endParaRPr lang="en-US" dirty="0"/>
          </a:p>
        </p:txBody>
      </p:sp>
      <p:sp>
        <p:nvSpPr>
          <p:cNvPr id="6" name="Slide Number Placeholder 5"/>
          <p:cNvSpPr>
            <a:spLocks noGrp="1"/>
          </p:cNvSpPr>
          <p:nvPr>
            <p:ph type="sldNum" sz="quarter" idx="4"/>
          </p:nvPr>
        </p:nvSpPr>
        <p:spPr>
          <a:xfrm>
            <a:off x="550863" y="6381750"/>
            <a:ext cx="504825" cy="142875"/>
          </a:xfrm>
          <a:prstGeom prst="rect">
            <a:avLst/>
          </a:prstGeom>
        </p:spPr>
        <p:txBody>
          <a:bodyPr vert="horz" lIns="0" tIns="0" rIns="0" bIns="0" rtlCol="0" anchor="ctr" anchorCtr="0">
            <a:noAutofit/>
          </a:bodyPr>
          <a:lstStyle>
            <a:lvl1pPr algn="l">
              <a:defRPr sz="900">
                <a:solidFill>
                  <a:schemeClr val="accent2"/>
                </a:solidFill>
              </a:defRPr>
            </a:lvl1pPr>
          </a:lstStyle>
          <a:p>
            <a:fld id="{A683D178-98AA-4574-9EAA-8EB007C55176}" type="slidenum">
              <a:rPr lang="en-US" smtClean="0"/>
              <a:pPr/>
              <a:t>‹#›</a:t>
            </a:fld>
            <a:endParaRPr lang="en-US" dirty="0"/>
          </a:p>
        </p:txBody>
      </p:sp>
      <p:sp>
        <p:nvSpPr>
          <p:cNvPr id="8" name="Right Triangle 7"/>
          <p:cNvSpPr/>
          <p:nvPr userDrawn="1"/>
        </p:nvSpPr>
        <p:spPr>
          <a:xfrm flipV="1">
            <a:off x="-10968" y="0"/>
            <a:ext cx="490393" cy="4903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userDrawn="1"/>
        </p:nvSpPr>
        <p:spPr>
          <a:xfrm flipH="1">
            <a:off x="11712574" y="6378574"/>
            <a:ext cx="479425" cy="4794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10309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68" r:id="rId6"/>
    <p:sldLayoutId id="2147483652" r:id="rId7"/>
    <p:sldLayoutId id="2147483653" r:id="rId8"/>
    <p:sldLayoutId id="2147483654" r:id="rId9"/>
    <p:sldLayoutId id="2147483667" r:id="rId10"/>
    <p:sldLayoutId id="2147483665" r:id="rId11"/>
    <p:sldLayoutId id="2147483666" r:id="rId12"/>
    <p:sldLayoutId id="2147483664" r:id="rId13"/>
    <p:sldLayoutId id="2147483662" r:id="rId14"/>
    <p:sldLayoutId id="2147483669" r:id="rId15"/>
    <p:sldLayoutId id="2147483655" r:id="rId16"/>
    <p:sldLayoutId id="2147483663" r:id="rId17"/>
  </p:sldLayoutIdLst>
  <p:transition spd="med">
    <p:fade/>
  </p:transition>
  <p:hf hdr="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82563" indent="-182563" algn="l" defTabSz="914400" rtl="0" eaLnBrk="1" latinLnBrk="0" hangingPunct="1">
        <a:lnSpc>
          <a:spcPct val="100000"/>
        </a:lnSpc>
        <a:spcBef>
          <a:spcPts val="600"/>
        </a:spcBef>
        <a:buFont typeface="Titillium Web" panose="00000500000000000000" pitchFamily="2" charset="0"/>
        <a:buChar char="›"/>
        <a:defRPr sz="2000" kern="1200">
          <a:solidFill>
            <a:schemeClr val="tx1"/>
          </a:solidFill>
          <a:latin typeface="+mn-lt"/>
          <a:ea typeface="+mn-ea"/>
          <a:cs typeface="+mn-cs"/>
        </a:defRPr>
      </a:lvl1pPr>
      <a:lvl2pPr marL="539750" indent="-182563"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2pPr>
      <a:lvl3pPr marL="898525" indent="-184150"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3pPr>
      <a:lvl4pPr marL="1255713" indent="-184150"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4pPr>
      <a:lvl5pPr marL="1612900" indent="-174625"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5pPr>
      <a:lvl6pPr marL="1970088" indent="-174625"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6pPr>
      <a:lvl7pPr marL="2335213"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7pPr>
      <a:lvl8pPr marL="2693988" indent="-184150" algn="l" defTabSz="914400" rtl="0" eaLnBrk="1" latinLnBrk="0" hangingPunct="1">
        <a:lnSpc>
          <a:spcPct val="90000"/>
        </a:lnSpc>
        <a:spcBef>
          <a:spcPts val="500"/>
        </a:spcBef>
        <a:buClrTx/>
        <a:buFont typeface="Titillium Web" panose="00000500000000000000" pitchFamily="2" charset="0"/>
        <a:buChar char="›"/>
        <a:defRPr sz="1200" kern="1200" baseline="0">
          <a:solidFill>
            <a:schemeClr val="tx1"/>
          </a:solidFill>
          <a:latin typeface="+mn-lt"/>
          <a:ea typeface="+mn-ea"/>
          <a:cs typeface="+mn-cs"/>
        </a:defRPr>
      </a:lvl8pPr>
      <a:lvl9pPr marL="3051175"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6.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p:sp>
      <p:sp>
        <p:nvSpPr>
          <p:cNvPr id="5" name="Title 4"/>
          <p:cNvSpPr>
            <a:spLocks noGrp="1"/>
          </p:cNvSpPr>
          <p:nvPr>
            <p:ph type="ctrTitle"/>
          </p:nvPr>
        </p:nvSpPr>
        <p:spPr/>
        <p:txBody>
          <a:bodyPr/>
          <a:lstStyle/>
          <a:p>
            <a:r>
              <a:rPr lang="en-US" sz="5400" dirty="0"/>
              <a:t>Integrated Digital Cockpit Architecture</a:t>
            </a:r>
          </a:p>
        </p:txBody>
      </p:sp>
      <p:sp>
        <p:nvSpPr>
          <p:cNvPr id="6" name="Subtitle 5"/>
          <p:cNvSpPr>
            <a:spLocks noGrp="1"/>
          </p:cNvSpPr>
          <p:nvPr>
            <p:ph type="subTitle" idx="1"/>
          </p:nvPr>
        </p:nvSpPr>
        <p:spPr/>
        <p:txBody>
          <a:bodyPr/>
          <a:lstStyle/>
          <a:p>
            <a:r>
              <a:rPr lang="en-US" dirty="0"/>
              <a:t>What should the hardware and software architecture of the integrated digital cockpit look like?</a:t>
            </a:r>
          </a:p>
        </p:txBody>
      </p:sp>
      <p:sp>
        <p:nvSpPr>
          <p:cNvPr id="7" name="Text Placeholder 6"/>
          <p:cNvSpPr>
            <a:spLocks noGrp="1"/>
          </p:cNvSpPr>
          <p:nvPr>
            <p:ph type="body" sz="quarter" idx="13"/>
          </p:nvPr>
        </p:nvSpPr>
        <p:spPr/>
        <p:txBody>
          <a:bodyPr/>
          <a:lstStyle/>
          <a:p>
            <a:endParaRPr lang="en-US"/>
          </a:p>
        </p:txBody>
      </p:sp>
      <p:sp>
        <p:nvSpPr>
          <p:cNvPr id="9" name="Text Placeholder 8"/>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23627650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50863" y="692149"/>
            <a:ext cx="6307137" cy="936626"/>
          </a:xfrm>
        </p:spPr>
        <p:txBody>
          <a:bodyPr/>
          <a:lstStyle/>
          <a:p>
            <a:r>
              <a:rPr lang="en-US" dirty="0"/>
              <a:t>Problem statements</a:t>
            </a:r>
          </a:p>
        </p:txBody>
      </p:sp>
      <p:sp>
        <p:nvSpPr>
          <p:cNvPr id="2" name="Date Placeholder 1"/>
          <p:cNvSpPr>
            <a:spLocks noGrp="1"/>
          </p:cNvSpPr>
          <p:nvPr>
            <p:ph type="dt" sz="half" idx="10"/>
          </p:nvPr>
        </p:nvSpPr>
        <p:spPr/>
        <p:txBody>
          <a:bodyPr/>
          <a:lstStyle/>
          <a:p>
            <a:fld id="{9695B592-AE5B-414D-B525-C9BAB99C9758}" type="datetime3">
              <a:rPr lang="en-US" smtClean="0"/>
              <a:t>7 November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t>2</a:t>
            </a:fld>
            <a:endParaRPr lang="en-US"/>
          </a:p>
        </p:txBody>
      </p:sp>
      <p:sp>
        <p:nvSpPr>
          <p:cNvPr id="5" name="Rectangle 4"/>
          <p:cNvSpPr/>
          <p:nvPr/>
        </p:nvSpPr>
        <p:spPr>
          <a:xfrm>
            <a:off x="304800" y="3200400"/>
            <a:ext cx="1905000" cy="7620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Instrument Cluster</a:t>
            </a:r>
          </a:p>
        </p:txBody>
      </p:sp>
      <p:sp>
        <p:nvSpPr>
          <p:cNvPr id="6" name="Rectangle 5"/>
          <p:cNvSpPr/>
          <p:nvPr/>
        </p:nvSpPr>
        <p:spPr>
          <a:xfrm>
            <a:off x="2514600" y="3200400"/>
            <a:ext cx="1905000" cy="21336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IVI </a:t>
            </a:r>
          </a:p>
          <a:p>
            <a:pPr algn="ctr"/>
            <a:r>
              <a:rPr lang="en-US" dirty="0">
                <a:solidFill>
                  <a:schemeClr val="tx1"/>
                </a:solidFill>
              </a:rPr>
              <a:t>(Center Stack)</a:t>
            </a:r>
          </a:p>
        </p:txBody>
      </p:sp>
      <p:sp>
        <p:nvSpPr>
          <p:cNvPr id="7" name="Rectangle 6"/>
          <p:cNvSpPr/>
          <p:nvPr/>
        </p:nvSpPr>
        <p:spPr>
          <a:xfrm>
            <a:off x="4800600" y="3202021"/>
            <a:ext cx="1905000" cy="1065179"/>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IVI (Passenger </a:t>
            </a:r>
          </a:p>
          <a:p>
            <a:pPr algn="ctr"/>
            <a:r>
              <a:rPr lang="en-US" dirty="0">
                <a:solidFill>
                  <a:schemeClr val="tx1"/>
                </a:solidFill>
              </a:rPr>
              <a:t>Screen and/or Rear Seat)</a:t>
            </a:r>
          </a:p>
        </p:txBody>
      </p:sp>
      <p:sp>
        <p:nvSpPr>
          <p:cNvPr id="8" name="Rectangle 7"/>
          <p:cNvSpPr/>
          <p:nvPr/>
        </p:nvSpPr>
        <p:spPr>
          <a:xfrm>
            <a:off x="598386" y="1828800"/>
            <a:ext cx="1295400"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HUD</a:t>
            </a:r>
          </a:p>
        </p:txBody>
      </p:sp>
      <p:sp>
        <p:nvSpPr>
          <p:cNvPr id="10" name="TextBox 9"/>
          <p:cNvSpPr txBox="1"/>
          <p:nvPr/>
        </p:nvSpPr>
        <p:spPr>
          <a:xfrm>
            <a:off x="7162800" y="457200"/>
            <a:ext cx="4819650" cy="5715001"/>
          </a:xfrm>
          <a:prstGeom prst="rect">
            <a:avLst/>
          </a:prstGeom>
          <a:noFill/>
          <a:ln>
            <a:solidFill>
              <a:schemeClr val="accent1"/>
            </a:solidFill>
          </a:ln>
        </p:spPr>
        <p:txBody>
          <a:bodyPr wrap="square" rtlCol="0" anchor="t" anchorCtr="0">
            <a:noAutofit/>
          </a:bodyPr>
          <a:lstStyle/>
          <a:p>
            <a:r>
              <a:rPr lang="en-US" sz="1200" dirty="0"/>
              <a:t>Consider a four screen layout as show. The passenger / rear seat could actually be multiple screens, for example two rear seat screens, but the for the design purposes assume the functionality of these to be the same regardless of whether there is more than one or of front or rear passenger.</a:t>
            </a:r>
          </a:p>
          <a:p>
            <a:endParaRPr lang="en-US" sz="1200" dirty="0"/>
          </a:p>
          <a:p>
            <a:r>
              <a:rPr lang="en-US" sz="1200" dirty="0"/>
              <a:t>IVI and Passenger screen will have touch input, the others will not. The cluster may have steering wheel controls though it is debatable whether that really is input to the cluster and not the IVI system.</a:t>
            </a:r>
          </a:p>
          <a:p>
            <a:endParaRPr lang="en-US" sz="1200" dirty="0"/>
          </a:p>
          <a:p>
            <a:r>
              <a:rPr lang="en-US" sz="1200" dirty="0"/>
              <a:t>The digital cockpit performs several “Functions”. I’m avoid the use of apps since that term can evoke pre-conceived ideas even though they may ultimately be implemented as apps. Examples include navigation, multimedia, phone call, etc. </a:t>
            </a:r>
          </a:p>
          <a:p>
            <a:endParaRPr lang="en-US" sz="1200" dirty="0"/>
          </a:p>
          <a:p>
            <a:r>
              <a:rPr lang="en-US" sz="1200" dirty="0"/>
              <a:t>These functions may potentially display content on all screens. Each function displays a different level of detail on each screen so taking navigation as an example:</a:t>
            </a:r>
          </a:p>
          <a:p>
            <a:pPr marL="285750" indent="-285750">
              <a:buFont typeface="Arial" panose="020B0604020202020204" pitchFamily="34" charset="0"/>
              <a:buChar char="•"/>
            </a:pPr>
            <a:r>
              <a:rPr lang="en-US" sz="1200" dirty="0"/>
              <a:t>HUD – just a turn indicator</a:t>
            </a:r>
          </a:p>
          <a:p>
            <a:pPr marL="285750" indent="-285750">
              <a:buFont typeface="Arial" panose="020B0604020202020204" pitchFamily="34" charset="0"/>
              <a:buChar char="•"/>
            </a:pPr>
            <a:r>
              <a:rPr lang="en-US" sz="1200" dirty="0"/>
              <a:t>IC – turn indicator with distance, name of turn</a:t>
            </a:r>
          </a:p>
          <a:p>
            <a:pPr marL="285750" indent="-285750">
              <a:buFont typeface="Arial" panose="020B0604020202020204" pitchFamily="34" charset="0"/>
              <a:buChar char="•"/>
            </a:pPr>
            <a:r>
              <a:rPr lang="en-US" sz="1200" dirty="0"/>
              <a:t>Center stack – map with turn directions</a:t>
            </a:r>
          </a:p>
          <a:p>
            <a:pPr marL="285750" indent="-285750">
              <a:buFont typeface="Arial" panose="020B0604020202020204" pitchFamily="34" charset="0"/>
              <a:buChar char="•"/>
            </a:pPr>
            <a:r>
              <a:rPr lang="en-US" sz="1200" dirty="0"/>
              <a:t>Passenger screen – map with destination entry</a:t>
            </a:r>
          </a:p>
          <a:p>
            <a:pPr marL="285750" indent="-285750">
              <a:buFont typeface="Arial" panose="020B0604020202020204" pitchFamily="34" charset="0"/>
              <a:buChar char="•"/>
            </a:pPr>
            <a:endParaRPr lang="en-US" sz="1200" dirty="0"/>
          </a:p>
          <a:p>
            <a:r>
              <a:rPr lang="en-US" sz="1200" dirty="0"/>
              <a:t>An advanced option is that that functions are swiped from one screen to another. For example a front passenger may start an app then send it to the center stack screen.</a:t>
            </a:r>
          </a:p>
          <a:p>
            <a:endParaRPr lang="en-US" sz="1200" dirty="0"/>
          </a:p>
          <a:p>
            <a:r>
              <a:rPr lang="en-US" sz="1200" dirty="0"/>
              <a:t>The Instrument Cluster displays not just driver centric information such as speed, tell tales, vehicle status, but also IVI functionality. The question is, how does the display content that is IVI functionality get rendered on the cluster display.</a:t>
            </a:r>
          </a:p>
        </p:txBody>
      </p:sp>
      <p:sp>
        <p:nvSpPr>
          <p:cNvPr id="12" name="TextBox 11"/>
          <p:cNvSpPr txBox="1"/>
          <p:nvPr/>
        </p:nvSpPr>
        <p:spPr>
          <a:xfrm>
            <a:off x="1118393" y="5600700"/>
            <a:ext cx="4697413" cy="369332"/>
          </a:xfrm>
          <a:prstGeom prst="rect">
            <a:avLst/>
          </a:prstGeom>
          <a:noFill/>
        </p:spPr>
        <p:txBody>
          <a:bodyPr wrap="square" rtlCol="0">
            <a:spAutoFit/>
          </a:bodyPr>
          <a:lstStyle/>
          <a:p>
            <a:pPr algn="ctr"/>
            <a:r>
              <a:rPr lang="en-US" dirty="0"/>
              <a:t>Screen Layout (assuming left hand drive)</a:t>
            </a:r>
          </a:p>
        </p:txBody>
      </p:sp>
      <p:sp>
        <p:nvSpPr>
          <p:cNvPr id="13" name="Rectangle 12"/>
          <p:cNvSpPr/>
          <p:nvPr/>
        </p:nvSpPr>
        <p:spPr>
          <a:xfrm>
            <a:off x="152400" y="1524000"/>
            <a:ext cx="6705600" cy="4572000"/>
          </a:xfrm>
          <a:prstGeom prst="rect">
            <a:avLst/>
          </a:prstGeom>
          <a:noFill/>
          <a:ln>
            <a:solidFill>
              <a:schemeClr val="tx1"/>
            </a:solidFill>
          </a:ln>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61880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2662787" y="1371600"/>
            <a:ext cx="42076" cy="4110038"/>
          </a:xfrm>
          <a:prstGeom prst="line">
            <a:avLst/>
          </a:prstGeom>
          <a:ln w="38100">
            <a:solidFill>
              <a:schemeClr val="tx1"/>
            </a:solidFill>
            <a:prstDash val="sysDot"/>
          </a:ln>
        </p:spPr>
        <p:style>
          <a:lnRef idx="3">
            <a:schemeClr val="accent1"/>
          </a:lnRef>
          <a:fillRef idx="0">
            <a:schemeClr val="accent1"/>
          </a:fillRef>
          <a:effectRef idx="2">
            <a:schemeClr val="accent1"/>
          </a:effectRef>
          <a:fontRef idx="minor">
            <a:schemeClr val="tx1"/>
          </a:fontRef>
        </p:style>
      </p:cxnSp>
      <p:sp>
        <p:nvSpPr>
          <p:cNvPr id="6" name="Title 5"/>
          <p:cNvSpPr>
            <a:spLocks noGrp="1"/>
          </p:cNvSpPr>
          <p:nvPr>
            <p:ph type="title"/>
          </p:nvPr>
        </p:nvSpPr>
        <p:spPr/>
        <p:txBody>
          <a:bodyPr/>
          <a:lstStyle/>
          <a:p>
            <a:r>
              <a:rPr lang="en-US" dirty="0"/>
              <a:t>System Architecture</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3</a:t>
            </a:fld>
            <a:endParaRPr lang="en-US"/>
          </a:p>
        </p:txBody>
      </p:sp>
      <p:grpSp>
        <p:nvGrpSpPr>
          <p:cNvPr id="41" name="Group 40"/>
          <p:cNvGrpSpPr/>
          <p:nvPr/>
        </p:nvGrpSpPr>
        <p:grpSpPr>
          <a:xfrm>
            <a:off x="505061" y="3730710"/>
            <a:ext cx="8461376" cy="1598528"/>
            <a:chOff x="493712" y="1676400"/>
            <a:chExt cx="8461376" cy="1598528"/>
          </a:xfrm>
        </p:grpSpPr>
        <p:sp>
          <p:nvSpPr>
            <p:cNvPr id="7" name="Rectangle 6"/>
            <p:cNvSpPr/>
            <p:nvPr/>
          </p:nvSpPr>
          <p:spPr>
            <a:xfrm>
              <a:off x="493712" y="2864543"/>
              <a:ext cx="6096000" cy="410385"/>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SoC with Hypervisor</a:t>
              </a:r>
            </a:p>
          </p:txBody>
        </p:sp>
        <p:sp>
          <p:nvSpPr>
            <p:cNvPr id="9" name="Rectangle 8"/>
            <p:cNvSpPr/>
            <p:nvPr/>
          </p:nvSpPr>
          <p:spPr>
            <a:xfrm>
              <a:off x="2743200" y="2227690"/>
              <a:ext cx="3846512" cy="651437"/>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Linux</a:t>
              </a:r>
            </a:p>
          </p:txBody>
        </p:sp>
        <p:sp>
          <p:nvSpPr>
            <p:cNvPr id="10" name="Rectangle 9"/>
            <p:cNvSpPr/>
            <p:nvPr/>
          </p:nvSpPr>
          <p:spPr>
            <a:xfrm>
              <a:off x="493712" y="2227691"/>
              <a:ext cx="2087361" cy="651697"/>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ASIL-D RTOS</a:t>
              </a:r>
            </a:p>
            <a:p>
              <a:pPr algn="ctr"/>
              <a:r>
                <a:rPr lang="en-US" sz="1000" dirty="0"/>
                <a:t>e.g. QNX, INTEGRITY</a:t>
              </a:r>
              <a:endParaRPr lang="en-US" dirty="0"/>
            </a:p>
          </p:txBody>
        </p:sp>
        <p:sp>
          <p:nvSpPr>
            <p:cNvPr id="11" name="Rectangle 10"/>
            <p:cNvSpPr/>
            <p:nvPr/>
          </p:nvSpPr>
          <p:spPr>
            <a:xfrm>
              <a:off x="493712" y="1678021"/>
              <a:ext cx="877888" cy="555896"/>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HUD</a:t>
              </a:r>
            </a:p>
          </p:txBody>
        </p:sp>
        <p:sp>
          <p:nvSpPr>
            <p:cNvPr id="12" name="Rectangle 11"/>
            <p:cNvSpPr/>
            <p:nvPr/>
          </p:nvSpPr>
          <p:spPr>
            <a:xfrm>
              <a:off x="1371600" y="1678021"/>
              <a:ext cx="1209473" cy="555896"/>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Cluster</a:t>
              </a:r>
            </a:p>
          </p:txBody>
        </p:sp>
        <p:sp>
          <p:nvSpPr>
            <p:cNvPr id="13" name="Rectangle 12"/>
            <p:cNvSpPr/>
            <p:nvPr/>
          </p:nvSpPr>
          <p:spPr>
            <a:xfrm>
              <a:off x="2743200" y="1678021"/>
              <a:ext cx="3846512" cy="555896"/>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dirty="0"/>
                <a:t>IVI</a:t>
              </a:r>
            </a:p>
          </p:txBody>
        </p:sp>
        <p:sp>
          <p:nvSpPr>
            <p:cNvPr id="14" name="Right Brace 13"/>
            <p:cNvSpPr/>
            <p:nvPr/>
          </p:nvSpPr>
          <p:spPr>
            <a:xfrm>
              <a:off x="6705600" y="1676400"/>
              <a:ext cx="304800" cy="555896"/>
            </a:xfrm>
            <a:prstGeom prst="rightBrace">
              <a:avLst>
                <a:gd name="adj1" fmla="val 0"/>
                <a:gd name="adj2" fmla="val 50000"/>
              </a:avLst>
            </a:prstGeom>
            <a:noFill/>
            <a:ln>
              <a:solidFill>
                <a:schemeClr val="accent3"/>
              </a:solidFill>
            </a:ln>
          </p:spPr>
          <p:style>
            <a:lnRef idx="1">
              <a:schemeClr val="accent1"/>
            </a:lnRef>
            <a:fillRef idx="0">
              <a:schemeClr val="accent1"/>
            </a:fillRef>
            <a:effectRef idx="0">
              <a:schemeClr val="accent1"/>
            </a:effectRef>
            <a:fontRef idx="minor">
              <a:schemeClr val="tx1"/>
            </a:fontRef>
          </p:style>
          <p:txBody>
            <a:bodyPr lIns="0" rtlCol="0" anchor="ctr"/>
            <a:lstStyle/>
            <a:p>
              <a:pPr algn="ctr"/>
              <a:endParaRPr lang="en-US"/>
            </a:p>
          </p:txBody>
        </p:sp>
        <p:sp>
          <p:nvSpPr>
            <p:cNvPr id="15" name="TextBox 14"/>
            <p:cNvSpPr txBox="1"/>
            <p:nvPr/>
          </p:nvSpPr>
          <p:spPr>
            <a:xfrm>
              <a:off x="7126288" y="1769682"/>
              <a:ext cx="1320563" cy="369332"/>
            </a:xfrm>
            <a:prstGeom prst="rect">
              <a:avLst/>
            </a:prstGeom>
            <a:noFill/>
          </p:spPr>
          <p:txBody>
            <a:bodyPr wrap="square" lIns="0" rtlCol="0">
              <a:spAutoFit/>
            </a:bodyPr>
            <a:lstStyle/>
            <a:p>
              <a:r>
                <a:rPr lang="en-US" dirty="0"/>
                <a:t>App Layer</a:t>
              </a:r>
            </a:p>
          </p:txBody>
        </p:sp>
        <p:sp>
          <p:nvSpPr>
            <p:cNvPr id="16" name="Right Brace 15"/>
            <p:cNvSpPr/>
            <p:nvPr/>
          </p:nvSpPr>
          <p:spPr>
            <a:xfrm>
              <a:off x="6705600" y="2227690"/>
              <a:ext cx="304800" cy="593330"/>
            </a:xfrm>
            <a:prstGeom prst="rightBrace">
              <a:avLst>
                <a:gd name="adj1" fmla="val 0"/>
                <a:gd name="adj2" fmla="val 50000"/>
              </a:avLst>
            </a:prstGeom>
            <a:noFill/>
            <a:ln>
              <a:solidFill>
                <a:schemeClr val="accent3"/>
              </a:solidFill>
            </a:ln>
          </p:spPr>
          <p:style>
            <a:lnRef idx="1">
              <a:schemeClr val="accent1"/>
            </a:lnRef>
            <a:fillRef idx="0">
              <a:schemeClr val="accent1"/>
            </a:fillRef>
            <a:effectRef idx="0">
              <a:schemeClr val="accent1"/>
            </a:effectRef>
            <a:fontRef idx="minor">
              <a:schemeClr val="tx1"/>
            </a:fontRef>
          </p:style>
          <p:txBody>
            <a:bodyPr lIns="0" rtlCol="0" anchor="ctr"/>
            <a:lstStyle/>
            <a:p>
              <a:pPr algn="ctr"/>
              <a:endParaRPr lang="en-US"/>
            </a:p>
          </p:txBody>
        </p:sp>
        <p:sp>
          <p:nvSpPr>
            <p:cNvPr id="17" name="TextBox 16"/>
            <p:cNvSpPr txBox="1"/>
            <p:nvPr/>
          </p:nvSpPr>
          <p:spPr>
            <a:xfrm>
              <a:off x="7126288" y="2333798"/>
              <a:ext cx="1828800" cy="369332"/>
            </a:xfrm>
            <a:prstGeom prst="rect">
              <a:avLst/>
            </a:prstGeom>
            <a:noFill/>
          </p:spPr>
          <p:txBody>
            <a:bodyPr wrap="square" lIns="0" rtlCol="0">
              <a:spAutoFit/>
            </a:bodyPr>
            <a:lstStyle/>
            <a:p>
              <a:r>
                <a:rPr lang="en-US" dirty="0"/>
                <a:t>OS Domains</a:t>
              </a:r>
            </a:p>
          </p:txBody>
        </p:sp>
      </p:grpSp>
      <p:sp>
        <p:nvSpPr>
          <p:cNvPr id="18" name="Rectangle 17"/>
          <p:cNvSpPr/>
          <p:nvPr/>
        </p:nvSpPr>
        <p:spPr>
          <a:xfrm>
            <a:off x="685800" y="2890838"/>
            <a:ext cx="1905000" cy="7620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Instrument Cluster</a:t>
            </a:r>
          </a:p>
        </p:txBody>
      </p:sp>
      <p:sp>
        <p:nvSpPr>
          <p:cNvPr id="19" name="Rectangle 18"/>
          <p:cNvSpPr/>
          <p:nvPr/>
        </p:nvSpPr>
        <p:spPr>
          <a:xfrm>
            <a:off x="2757588" y="1519238"/>
            <a:ext cx="1823936" cy="21336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IVI </a:t>
            </a:r>
          </a:p>
          <a:p>
            <a:pPr algn="ctr"/>
            <a:r>
              <a:rPr lang="en-US" dirty="0">
                <a:solidFill>
                  <a:schemeClr val="tx1"/>
                </a:solidFill>
              </a:rPr>
              <a:t>(Center Stack)</a:t>
            </a:r>
          </a:p>
        </p:txBody>
      </p:sp>
      <p:sp>
        <p:nvSpPr>
          <p:cNvPr id="20" name="Rectangle 19"/>
          <p:cNvSpPr/>
          <p:nvPr/>
        </p:nvSpPr>
        <p:spPr>
          <a:xfrm>
            <a:off x="4686537" y="1774893"/>
            <a:ext cx="1905000" cy="1065179"/>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IVI (Passenger </a:t>
            </a:r>
          </a:p>
          <a:p>
            <a:pPr algn="ctr"/>
            <a:r>
              <a:rPr lang="en-US" dirty="0">
                <a:solidFill>
                  <a:schemeClr val="tx1"/>
                </a:solidFill>
              </a:rPr>
              <a:t>and/or RSE)</a:t>
            </a:r>
          </a:p>
        </p:txBody>
      </p:sp>
      <p:sp>
        <p:nvSpPr>
          <p:cNvPr id="21" name="Rectangle 20"/>
          <p:cNvSpPr/>
          <p:nvPr/>
        </p:nvSpPr>
        <p:spPr>
          <a:xfrm>
            <a:off x="831850" y="1535122"/>
            <a:ext cx="1295400"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HUD</a:t>
            </a:r>
          </a:p>
        </p:txBody>
      </p:sp>
      <p:sp>
        <p:nvSpPr>
          <p:cNvPr id="22" name="Right Brace 21"/>
          <p:cNvSpPr/>
          <p:nvPr/>
        </p:nvSpPr>
        <p:spPr>
          <a:xfrm>
            <a:off x="6705600" y="1371600"/>
            <a:ext cx="297249" cy="2281238"/>
          </a:xfrm>
          <a:prstGeom prst="rightBrace">
            <a:avLst>
              <a:gd name="adj1" fmla="val 0"/>
              <a:gd name="adj2" fmla="val 50000"/>
            </a:avLst>
          </a:prstGeom>
          <a:noFill/>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7132300" y="2327553"/>
            <a:ext cx="1012724" cy="369332"/>
          </a:xfrm>
          <a:prstGeom prst="rect">
            <a:avLst/>
          </a:prstGeom>
          <a:noFill/>
        </p:spPr>
        <p:txBody>
          <a:bodyPr wrap="square" lIns="0" rtlCol="0">
            <a:spAutoFit/>
          </a:bodyPr>
          <a:lstStyle/>
          <a:p>
            <a:r>
              <a:rPr lang="en-US" dirty="0"/>
              <a:t>Screens</a:t>
            </a:r>
          </a:p>
        </p:txBody>
      </p:sp>
      <p:sp>
        <p:nvSpPr>
          <p:cNvPr id="24" name="TextBox 23"/>
          <p:cNvSpPr txBox="1"/>
          <p:nvPr/>
        </p:nvSpPr>
        <p:spPr>
          <a:xfrm>
            <a:off x="8523526" y="343912"/>
            <a:ext cx="3493174" cy="6037838"/>
          </a:xfrm>
          <a:prstGeom prst="rect">
            <a:avLst/>
          </a:prstGeom>
          <a:noFill/>
          <a:ln>
            <a:solidFill>
              <a:schemeClr val="accent1"/>
            </a:solidFill>
          </a:ln>
        </p:spPr>
        <p:txBody>
          <a:bodyPr wrap="square" rtlCol="0" anchor="t" anchorCtr="0">
            <a:noAutofit/>
          </a:bodyPr>
          <a:lstStyle/>
          <a:p>
            <a:r>
              <a:rPr lang="en-US" sz="1300" b="1" dirty="0"/>
              <a:t>IVI</a:t>
            </a:r>
          </a:p>
          <a:p>
            <a:r>
              <a:rPr lang="en-US" sz="1300" dirty="0"/>
              <a:t>Input: Touch screen, </a:t>
            </a:r>
            <a:r>
              <a:rPr lang="en-US" sz="1300" dirty="0" err="1"/>
              <a:t>CANbus</a:t>
            </a:r>
            <a:r>
              <a:rPr lang="en-US" sz="1300" dirty="0"/>
              <a:t> data, control knob.</a:t>
            </a:r>
          </a:p>
          <a:p>
            <a:r>
              <a:rPr lang="en-US" sz="1300" dirty="0"/>
              <a:t>Code executed on IVI can display on all 4 screens.</a:t>
            </a:r>
          </a:p>
          <a:p>
            <a:endParaRPr lang="en-US" sz="1300" dirty="0"/>
          </a:p>
          <a:p>
            <a:r>
              <a:rPr lang="en-US" sz="1300" b="1" dirty="0"/>
              <a:t>HUD</a:t>
            </a:r>
          </a:p>
          <a:p>
            <a:r>
              <a:rPr lang="en-US" sz="1300" dirty="0"/>
              <a:t>Display only. Display content comes from the ASIL-D RTOS domain and the IVI domain.</a:t>
            </a:r>
          </a:p>
          <a:p>
            <a:endParaRPr lang="en-US" sz="1300" dirty="0"/>
          </a:p>
          <a:p>
            <a:r>
              <a:rPr lang="en-US" sz="1300" b="1" dirty="0"/>
              <a:t>Instrument Cluster</a:t>
            </a:r>
          </a:p>
          <a:p>
            <a:r>
              <a:rPr lang="en-US" sz="1300" dirty="0"/>
              <a:t>Large similarities to the HUD</a:t>
            </a:r>
          </a:p>
          <a:p>
            <a:r>
              <a:rPr lang="en-US" sz="1300" dirty="0"/>
              <a:t>Display only. Display content comes from the ASIL-D RTOS domain and the IVI domain.</a:t>
            </a:r>
          </a:p>
          <a:p>
            <a:endParaRPr lang="en-US" sz="1300" dirty="0"/>
          </a:p>
          <a:p>
            <a:r>
              <a:rPr lang="en-US" sz="1300" b="1" dirty="0"/>
              <a:t>Passenger Screen</a:t>
            </a:r>
          </a:p>
          <a:p>
            <a:r>
              <a:rPr lang="en-US" sz="1300" dirty="0"/>
              <a:t>Functions run on the Linux domain.</a:t>
            </a:r>
          </a:p>
          <a:p>
            <a:r>
              <a:rPr lang="en-US" sz="1300" dirty="0"/>
              <a:t>Input: Touch screen</a:t>
            </a:r>
          </a:p>
          <a:p>
            <a:endParaRPr lang="en-US" sz="1300" dirty="0"/>
          </a:p>
          <a:p>
            <a:r>
              <a:rPr lang="en-US" sz="1300" b="1" dirty="0"/>
              <a:t>Discussion Points</a:t>
            </a:r>
          </a:p>
          <a:p>
            <a:r>
              <a:rPr lang="en-US" sz="1300" dirty="0"/>
              <a:t>Where do the steering wheel control input go? </a:t>
            </a:r>
          </a:p>
          <a:p>
            <a:r>
              <a:rPr lang="en-US" sz="1300" dirty="0"/>
              <a:t>Should the cluster OS just be responsible for rendering driver status information and all IVI functionality be controlled from the IVI domain? If the answer is yes then the steering wheel controls go to the IVI domain. This means the cluster just displays the instrument dials, other critical driving information and the telltales. All other information comes from the IVI domain – see following slides.</a:t>
            </a:r>
          </a:p>
        </p:txBody>
      </p:sp>
      <p:cxnSp>
        <p:nvCxnSpPr>
          <p:cNvPr id="28" name="Straight Connector 27"/>
          <p:cNvCxnSpPr/>
          <p:nvPr/>
        </p:nvCxnSpPr>
        <p:spPr>
          <a:xfrm>
            <a:off x="265889" y="5791200"/>
            <a:ext cx="6886339" cy="0"/>
          </a:xfrm>
          <a:prstGeom prst="line">
            <a:avLst/>
          </a:prstGeom>
          <a:ln w="2857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86537" y="4933437"/>
            <a:ext cx="0" cy="857763"/>
          </a:xfrm>
          <a:prstGeom prst="line">
            <a:avLst/>
          </a:prstGeom>
          <a:ln w="2857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447800" y="4933437"/>
            <a:ext cx="0" cy="857763"/>
          </a:xfrm>
          <a:prstGeom prst="line">
            <a:avLst/>
          </a:prstGeom>
          <a:ln w="2857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54549" y="5817408"/>
            <a:ext cx="1012724" cy="369332"/>
          </a:xfrm>
          <a:prstGeom prst="rect">
            <a:avLst/>
          </a:prstGeom>
          <a:noFill/>
        </p:spPr>
        <p:txBody>
          <a:bodyPr wrap="square" rtlCol="0">
            <a:spAutoFit/>
          </a:bodyPr>
          <a:lstStyle/>
          <a:p>
            <a:r>
              <a:rPr lang="en-US" dirty="0" err="1"/>
              <a:t>CANbus</a:t>
            </a:r>
            <a:endParaRPr lang="en-US" dirty="0"/>
          </a:p>
        </p:txBody>
      </p:sp>
    </p:spTree>
    <p:extLst>
      <p:ext uri="{BB962C8B-B14F-4D97-AF65-F5344CB8AC3E}">
        <p14:creationId xmlns:p14="http://schemas.microsoft.com/office/powerpoint/2010/main" val="384382807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93712" y="3124200"/>
            <a:ext cx="6211888"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a:t>
            </a:r>
          </a:p>
        </p:txBody>
      </p:sp>
      <p:sp>
        <p:nvSpPr>
          <p:cNvPr id="2" name="Title 1"/>
          <p:cNvSpPr>
            <a:spLocks noGrp="1"/>
          </p:cNvSpPr>
          <p:nvPr>
            <p:ph type="title"/>
          </p:nvPr>
        </p:nvSpPr>
        <p:spPr/>
        <p:txBody>
          <a:bodyPr/>
          <a:lstStyle/>
          <a:p>
            <a:r>
              <a:rPr lang="en-US" dirty="0"/>
              <a:t>Mapping Application Code to Screens</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4</a:t>
            </a:fld>
            <a:endParaRPr lang="en-US"/>
          </a:p>
        </p:txBody>
      </p:sp>
      <p:sp>
        <p:nvSpPr>
          <p:cNvPr id="6" name="Rectangle 5"/>
          <p:cNvSpPr/>
          <p:nvPr/>
        </p:nvSpPr>
        <p:spPr>
          <a:xfrm>
            <a:off x="493712" y="1981200"/>
            <a:ext cx="954088"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HUD</a:t>
            </a:r>
          </a:p>
        </p:txBody>
      </p:sp>
      <p:sp>
        <p:nvSpPr>
          <p:cNvPr id="7" name="Rectangle 6"/>
          <p:cNvSpPr/>
          <p:nvPr/>
        </p:nvSpPr>
        <p:spPr>
          <a:xfrm>
            <a:off x="1447800" y="1981200"/>
            <a:ext cx="1219200"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a:t>
            </a:r>
          </a:p>
        </p:txBody>
      </p:sp>
      <p:sp>
        <p:nvSpPr>
          <p:cNvPr id="8" name="Rectangle 7"/>
          <p:cNvSpPr/>
          <p:nvPr/>
        </p:nvSpPr>
        <p:spPr>
          <a:xfrm>
            <a:off x="2667000" y="1981200"/>
            <a:ext cx="3922712"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IVI + Functions</a:t>
            </a:r>
          </a:p>
        </p:txBody>
      </p:sp>
      <p:sp>
        <p:nvSpPr>
          <p:cNvPr id="9" name="Right Brace 8"/>
          <p:cNvSpPr/>
          <p:nvPr/>
        </p:nvSpPr>
        <p:spPr>
          <a:xfrm>
            <a:off x="6705600" y="1979579"/>
            <a:ext cx="304800" cy="555896"/>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26288" y="2072861"/>
            <a:ext cx="1828800" cy="369332"/>
          </a:xfrm>
          <a:prstGeom prst="rect">
            <a:avLst/>
          </a:prstGeom>
          <a:noFill/>
        </p:spPr>
        <p:txBody>
          <a:bodyPr wrap="square" rtlCol="0">
            <a:spAutoFit/>
          </a:bodyPr>
          <a:lstStyle/>
          <a:p>
            <a:r>
              <a:rPr lang="en-US" dirty="0"/>
              <a:t>Application Code</a:t>
            </a:r>
          </a:p>
        </p:txBody>
      </p:sp>
      <p:sp>
        <p:nvSpPr>
          <p:cNvPr id="11" name="Rectangle 10"/>
          <p:cNvSpPr/>
          <p:nvPr/>
        </p:nvSpPr>
        <p:spPr>
          <a:xfrm>
            <a:off x="493712" y="2743200"/>
            <a:ext cx="2173288"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14" name="Right Brace 13"/>
          <p:cNvSpPr/>
          <p:nvPr/>
        </p:nvSpPr>
        <p:spPr>
          <a:xfrm>
            <a:off x="6781800" y="2971800"/>
            <a:ext cx="344488" cy="914400"/>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260010" y="2794188"/>
            <a:ext cx="471636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Two separate graphics planes covering all screens. Cluster is above IVI. Each domain writes to it’s respective plane. </a:t>
            </a:r>
          </a:p>
          <a:p>
            <a:pPr marL="285750" indent="-285750">
              <a:buFont typeface="Arial" panose="020B0604020202020204" pitchFamily="34" charset="0"/>
              <a:buChar char="•"/>
            </a:pPr>
            <a:r>
              <a:rPr lang="en-US" sz="1400" dirty="0"/>
              <a:t>Easy to share display content between OS domains. </a:t>
            </a:r>
          </a:p>
          <a:p>
            <a:pPr marL="285750" indent="-285750">
              <a:buFont typeface="Arial" panose="020B0604020202020204" pitchFamily="34" charset="0"/>
              <a:buChar char="•"/>
            </a:pPr>
            <a:r>
              <a:rPr lang="en-US" sz="1400" dirty="0"/>
              <a:t>Display buffers are sparsely populated with content so inefficient in terms of memory use.</a:t>
            </a:r>
          </a:p>
          <a:p>
            <a:pPr marL="285750" indent="-285750">
              <a:buFont typeface="Arial" panose="020B0604020202020204" pitchFamily="34" charset="0"/>
              <a:buChar char="•"/>
            </a:pPr>
            <a:r>
              <a:rPr lang="en-US" sz="1400" dirty="0"/>
              <a:t>Easy to have windows “slide” between screens</a:t>
            </a:r>
          </a:p>
        </p:txBody>
      </p:sp>
      <p:sp>
        <p:nvSpPr>
          <p:cNvPr id="16" name="Rectangle 15"/>
          <p:cNvSpPr/>
          <p:nvPr/>
        </p:nvSpPr>
        <p:spPr>
          <a:xfrm>
            <a:off x="2667000" y="5241954"/>
            <a:ext cx="3950274"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a:t>
            </a:r>
          </a:p>
        </p:txBody>
      </p:sp>
      <p:sp>
        <p:nvSpPr>
          <p:cNvPr id="17" name="Rectangle 16"/>
          <p:cNvSpPr/>
          <p:nvPr/>
        </p:nvSpPr>
        <p:spPr>
          <a:xfrm>
            <a:off x="493712" y="5257800"/>
            <a:ext cx="2173288"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18" name="Rectangle 17"/>
          <p:cNvSpPr/>
          <p:nvPr/>
        </p:nvSpPr>
        <p:spPr>
          <a:xfrm>
            <a:off x="4572000" y="4538223"/>
            <a:ext cx="1981200" cy="815357"/>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Nav</a:t>
            </a:r>
            <a:r>
              <a:rPr lang="en-US" sz="2400" dirty="0">
                <a:solidFill>
                  <a:schemeClr val="tx1"/>
                </a:solidFill>
              </a:rPr>
              <a:t> IVI</a:t>
            </a:r>
          </a:p>
        </p:txBody>
      </p:sp>
      <p:sp>
        <p:nvSpPr>
          <p:cNvPr id="19" name="Rectangle 18"/>
          <p:cNvSpPr/>
          <p:nvPr/>
        </p:nvSpPr>
        <p:spPr>
          <a:xfrm>
            <a:off x="1630616" y="4648200"/>
            <a:ext cx="1089313" cy="632674"/>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Nav</a:t>
            </a:r>
            <a:r>
              <a:rPr lang="en-US" sz="2000" dirty="0">
                <a:solidFill>
                  <a:schemeClr val="tx1"/>
                </a:solidFill>
              </a:rPr>
              <a:t> Cluster</a:t>
            </a:r>
          </a:p>
        </p:txBody>
      </p:sp>
      <p:sp>
        <p:nvSpPr>
          <p:cNvPr id="20" name="Rectangle 19"/>
          <p:cNvSpPr/>
          <p:nvPr/>
        </p:nvSpPr>
        <p:spPr>
          <a:xfrm>
            <a:off x="552483" y="4648200"/>
            <a:ext cx="1010190" cy="632674"/>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Nav</a:t>
            </a:r>
            <a:r>
              <a:rPr lang="en-US" sz="2000" dirty="0">
                <a:solidFill>
                  <a:schemeClr val="tx1"/>
                </a:solidFill>
              </a:rPr>
              <a:t> HUD</a:t>
            </a:r>
          </a:p>
        </p:txBody>
      </p:sp>
      <p:sp>
        <p:nvSpPr>
          <p:cNvPr id="21" name="Right Brace 20"/>
          <p:cNvSpPr/>
          <p:nvPr/>
        </p:nvSpPr>
        <p:spPr>
          <a:xfrm>
            <a:off x="6781800" y="4720606"/>
            <a:ext cx="344488" cy="1299193"/>
          </a:xfrm>
          <a:prstGeom prst="rightBrace">
            <a:avLst>
              <a:gd name="adj1" fmla="val 0"/>
              <a:gd name="adj2" fmla="val 7620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290814" y="5342607"/>
            <a:ext cx="466208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Windows are streamed to the HUD/Cluster domain OS</a:t>
            </a:r>
          </a:p>
          <a:p>
            <a:pPr marL="285750" indent="-285750">
              <a:buFont typeface="Arial" panose="020B0604020202020204" pitchFamily="34" charset="0"/>
              <a:buChar char="•"/>
            </a:pPr>
            <a:r>
              <a:rPr lang="en-US" sz="1400" dirty="0"/>
              <a:t>Less graphics memory required</a:t>
            </a:r>
          </a:p>
          <a:p>
            <a:pPr marL="285750" indent="-285750">
              <a:buFont typeface="Arial" panose="020B0604020202020204" pitchFamily="34" charset="0"/>
              <a:buChar char="•"/>
            </a:pPr>
            <a:r>
              <a:rPr lang="en-US" sz="1400" dirty="0"/>
              <a:t>Less GPU as writing to fewer pixels?</a:t>
            </a:r>
          </a:p>
        </p:txBody>
      </p:sp>
      <p:cxnSp>
        <p:nvCxnSpPr>
          <p:cNvPr id="23" name="Straight Connector 22"/>
          <p:cNvCxnSpPr/>
          <p:nvPr/>
        </p:nvCxnSpPr>
        <p:spPr>
          <a:xfrm flipH="1">
            <a:off x="228600" y="4495800"/>
            <a:ext cx="11506201" cy="0"/>
          </a:xfrm>
          <a:prstGeom prst="line">
            <a:avLst/>
          </a:prstGeom>
          <a:ln w="38100">
            <a:solidFill>
              <a:schemeClr val="tx1"/>
            </a:solidFill>
            <a:prstDash val="sysDot"/>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7467600" y="306866"/>
            <a:ext cx="4662081" cy="1384995"/>
          </a:xfrm>
          <a:prstGeom prst="rect">
            <a:avLst/>
          </a:prstGeom>
          <a:noFill/>
          <a:ln>
            <a:solidFill>
              <a:schemeClr val="accent4"/>
            </a:solidFill>
          </a:ln>
        </p:spPr>
        <p:txBody>
          <a:bodyPr wrap="square" rtlCol="0">
            <a:spAutoFit/>
          </a:bodyPr>
          <a:lstStyle/>
          <a:p>
            <a:r>
              <a:rPr lang="en-US" sz="1400" dirty="0"/>
              <a:t>How does the display content from functions executing in the IVI environment get displayed on the Cluster and HUD screens? There are two options; one is to have two graphics planes that cover all the display surfaces, one for each OS domain. This could be memory costly. The other is to use something like </a:t>
            </a:r>
            <a:r>
              <a:rPr lang="en-US" sz="1400" dirty="0" err="1"/>
              <a:t>EGLstreams</a:t>
            </a:r>
            <a:r>
              <a:rPr lang="en-US" sz="1400" dirty="0"/>
              <a:t> that only NVIDIA supports.</a:t>
            </a:r>
          </a:p>
        </p:txBody>
      </p:sp>
      <p:sp>
        <p:nvSpPr>
          <p:cNvPr id="27" name="TextBox 26"/>
          <p:cNvSpPr txBox="1"/>
          <p:nvPr/>
        </p:nvSpPr>
        <p:spPr>
          <a:xfrm>
            <a:off x="7529919" y="4718212"/>
            <a:ext cx="4408385" cy="523220"/>
          </a:xfrm>
          <a:prstGeom prst="rect">
            <a:avLst/>
          </a:prstGeom>
          <a:noFill/>
        </p:spPr>
        <p:txBody>
          <a:bodyPr wrap="square" rtlCol="0">
            <a:spAutoFit/>
          </a:bodyPr>
          <a:lstStyle/>
          <a:p>
            <a:r>
              <a:rPr lang="en-US" sz="1400" dirty="0"/>
              <a:t>App writes to separate windows for each screen’s content.</a:t>
            </a:r>
          </a:p>
        </p:txBody>
      </p:sp>
      <p:sp>
        <p:nvSpPr>
          <p:cNvPr id="28" name="Right Brace 27"/>
          <p:cNvSpPr/>
          <p:nvPr/>
        </p:nvSpPr>
        <p:spPr>
          <a:xfrm>
            <a:off x="7126288" y="4730308"/>
            <a:ext cx="241148" cy="426318"/>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3029183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93712" y="3124200"/>
            <a:ext cx="2226217"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 content for cluster</a:t>
            </a:r>
          </a:p>
        </p:txBody>
      </p:sp>
      <p:sp>
        <p:nvSpPr>
          <p:cNvPr id="2" name="Title 1"/>
          <p:cNvSpPr>
            <a:spLocks noGrp="1"/>
          </p:cNvSpPr>
          <p:nvPr>
            <p:ph type="title"/>
          </p:nvPr>
        </p:nvSpPr>
        <p:spPr/>
        <p:txBody>
          <a:bodyPr/>
          <a:lstStyle/>
          <a:p>
            <a:r>
              <a:rPr lang="en-US" dirty="0"/>
              <a:t>Mapping Application Code to Screens</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5</a:t>
            </a:fld>
            <a:endParaRPr lang="en-US"/>
          </a:p>
        </p:txBody>
      </p:sp>
      <p:sp>
        <p:nvSpPr>
          <p:cNvPr id="6" name="Rectangle 5"/>
          <p:cNvSpPr/>
          <p:nvPr/>
        </p:nvSpPr>
        <p:spPr>
          <a:xfrm>
            <a:off x="493712" y="1981200"/>
            <a:ext cx="954088"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HUD</a:t>
            </a:r>
          </a:p>
        </p:txBody>
      </p:sp>
      <p:sp>
        <p:nvSpPr>
          <p:cNvPr id="7" name="Rectangle 6"/>
          <p:cNvSpPr/>
          <p:nvPr/>
        </p:nvSpPr>
        <p:spPr>
          <a:xfrm>
            <a:off x="1447800" y="1981200"/>
            <a:ext cx="1219200"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a:t>
            </a:r>
          </a:p>
        </p:txBody>
      </p:sp>
      <p:sp>
        <p:nvSpPr>
          <p:cNvPr id="8" name="Rectangle 7"/>
          <p:cNvSpPr/>
          <p:nvPr/>
        </p:nvSpPr>
        <p:spPr>
          <a:xfrm>
            <a:off x="2667000" y="1981200"/>
            <a:ext cx="3922712" cy="555896"/>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IVI + Functions</a:t>
            </a:r>
          </a:p>
        </p:txBody>
      </p:sp>
      <p:sp>
        <p:nvSpPr>
          <p:cNvPr id="9" name="Right Brace 8"/>
          <p:cNvSpPr/>
          <p:nvPr/>
        </p:nvSpPr>
        <p:spPr>
          <a:xfrm>
            <a:off x="6705600" y="1979579"/>
            <a:ext cx="304800" cy="555896"/>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26288" y="2072861"/>
            <a:ext cx="1828800" cy="369332"/>
          </a:xfrm>
          <a:prstGeom prst="rect">
            <a:avLst/>
          </a:prstGeom>
          <a:noFill/>
        </p:spPr>
        <p:txBody>
          <a:bodyPr wrap="square" rtlCol="0">
            <a:spAutoFit/>
          </a:bodyPr>
          <a:lstStyle/>
          <a:p>
            <a:r>
              <a:rPr lang="en-US" dirty="0"/>
              <a:t>Application Code</a:t>
            </a:r>
          </a:p>
        </p:txBody>
      </p:sp>
      <p:sp>
        <p:nvSpPr>
          <p:cNvPr id="11" name="Rectangle 10"/>
          <p:cNvSpPr/>
          <p:nvPr/>
        </p:nvSpPr>
        <p:spPr>
          <a:xfrm>
            <a:off x="550862" y="2502711"/>
            <a:ext cx="2173288" cy="990600"/>
          </a:xfrm>
          <a:prstGeom prst="rect">
            <a:avLst/>
          </a:prstGeom>
          <a:solidFill>
            <a:srgbClr val="FFC000"/>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14" name="Right Brace 13"/>
          <p:cNvSpPr/>
          <p:nvPr/>
        </p:nvSpPr>
        <p:spPr>
          <a:xfrm>
            <a:off x="6781800" y="2971800"/>
            <a:ext cx="344488" cy="914400"/>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260010" y="2794188"/>
            <a:ext cx="471636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Two separate graphics planes covering all screens. Cluster is above IVI. Each domain writes to it’s respective plane. </a:t>
            </a:r>
          </a:p>
          <a:p>
            <a:pPr marL="285750" indent="-285750">
              <a:buFont typeface="Arial" panose="020B0604020202020204" pitchFamily="34" charset="0"/>
              <a:buChar char="•"/>
            </a:pPr>
            <a:r>
              <a:rPr lang="en-US" sz="1400" dirty="0"/>
              <a:t>Easy to share display content between OS domains. </a:t>
            </a:r>
          </a:p>
          <a:p>
            <a:pPr marL="285750" indent="-285750">
              <a:buFont typeface="Arial" panose="020B0604020202020204" pitchFamily="34" charset="0"/>
              <a:buChar char="•"/>
            </a:pPr>
            <a:r>
              <a:rPr lang="en-US" sz="1400" dirty="0"/>
              <a:t>Display buffers are sparsely populated with content so inefficient in terms of memory use.</a:t>
            </a:r>
          </a:p>
          <a:p>
            <a:pPr marL="285750" indent="-285750">
              <a:buFont typeface="Arial" panose="020B0604020202020204" pitchFamily="34" charset="0"/>
              <a:buChar char="•"/>
            </a:pPr>
            <a:r>
              <a:rPr lang="en-US" sz="1400" dirty="0"/>
              <a:t>Easy to have windows “slide” between screens</a:t>
            </a:r>
          </a:p>
        </p:txBody>
      </p:sp>
      <p:sp>
        <p:nvSpPr>
          <p:cNvPr id="16" name="Rectangle 15"/>
          <p:cNvSpPr/>
          <p:nvPr/>
        </p:nvSpPr>
        <p:spPr>
          <a:xfrm>
            <a:off x="2667000" y="4796281"/>
            <a:ext cx="3950274" cy="1436274"/>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a:t>
            </a:r>
          </a:p>
        </p:txBody>
      </p:sp>
      <p:sp>
        <p:nvSpPr>
          <p:cNvPr id="17" name="Rectangle 16"/>
          <p:cNvSpPr/>
          <p:nvPr/>
        </p:nvSpPr>
        <p:spPr>
          <a:xfrm>
            <a:off x="493712" y="4784462"/>
            <a:ext cx="2173288" cy="1463938"/>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18" name="Rectangle 17"/>
          <p:cNvSpPr/>
          <p:nvPr/>
        </p:nvSpPr>
        <p:spPr>
          <a:xfrm>
            <a:off x="4463830" y="5084117"/>
            <a:ext cx="1981200" cy="815357"/>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Nav</a:t>
            </a:r>
            <a:endParaRPr lang="en-US" sz="2400" dirty="0">
              <a:solidFill>
                <a:schemeClr val="tx1"/>
              </a:solidFill>
            </a:endParaRPr>
          </a:p>
        </p:txBody>
      </p:sp>
      <p:sp>
        <p:nvSpPr>
          <p:cNvPr id="19" name="Rectangle 18"/>
          <p:cNvSpPr/>
          <p:nvPr/>
        </p:nvSpPr>
        <p:spPr>
          <a:xfrm>
            <a:off x="1561052" y="5287567"/>
            <a:ext cx="962465" cy="632674"/>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Nav</a:t>
            </a:r>
            <a:endParaRPr lang="en-US" sz="2000" dirty="0">
              <a:solidFill>
                <a:schemeClr val="tx1"/>
              </a:solidFill>
            </a:endParaRPr>
          </a:p>
        </p:txBody>
      </p:sp>
      <p:sp>
        <p:nvSpPr>
          <p:cNvPr id="20" name="Rectangle 19"/>
          <p:cNvSpPr/>
          <p:nvPr/>
        </p:nvSpPr>
        <p:spPr>
          <a:xfrm>
            <a:off x="550862" y="5287567"/>
            <a:ext cx="1010190" cy="632674"/>
          </a:xfrm>
          <a:prstGeom prst="rect">
            <a:avLst/>
          </a:prstGeom>
          <a:solidFill>
            <a:schemeClr val="tx1">
              <a:lumMod val="25000"/>
              <a:lumOff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Nav</a:t>
            </a:r>
            <a:endParaRPr lang="en-US" sz="2000" dirty="0">
              <a:solidFill>
                <a:schemeClr val="tx1"/>
              </a:solidFill>
            </a:endParaRPr>
          </a:p>
        </p:txBody>
      </p:sp>
      <p:sp>
        <p:nvSpPr>
          <p:cNvPr id="21" name="Right Brace 20"/>
          <p:cNvSpPr/>
          <p:nvPr/>
        </p:nvSpPr>
        <p:spPr>
          <a:xfrm>
            <a:off x="6781800" y="4720606"/>
            <a:ext cx="344488" cy="1299193"/>
          </a:xfrm>
          <a:prstGeom prst="rightBrace">
            <a:avLst>
              <a:gd name="adj1" fmla="val 0"/>
              <a:gd name="adj2" fmla="val 7620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290814" y="5342607"/>
            <a:ext cx="466208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Windows are streamed to the HUD/Cluster domain OS</a:t>
            </a:r>
          </a:p>
          <a:p>
            <a:pPr marL="285750" indent="-285750">
              <a:buFont typeface="Arial" panose="020B0604020202020204" pitchFamily="34" charset="0"/>
              <a:buChar char="•"/>
            </a:pPr>
            <a:r>
              <a:rPr lang="en-US" sz="1400" dirty="0"/>
              <a:t>Less graphics memory required</a:t>
            </a:r>
          </a:p>
          <a:p>
            <a:pPr marL="285750" indent="-285750">
              <a:buFont typeface="Arial" panose="020B0604020202020204" pitchFamily="34" charset="0"/>
              <a:buChar char="•"/>
            </a:pPr>
            <a:r>
              <a:rPr lang="en-US" sz="1400" dirty="0"/>
              <a:t>Less GPU as writing to fewer pixels?</a:t>
            </a:r>
          </a:p>
        </p:txBody>
      </p:sp>
      <p:cxnSp>
        <p:nvCxnSpPr>
          <p:cNvPr id="23" name="Straight Connector 22"/>
          <p:cNvCxnSpPr/>
          <p:nvPr/>
        </p:nvCxnSpPr>
        <p:spPr>
          <a:xfrm flipH="1">
            <a:off x="228600" y="4495800"/>
            <a:ext cx="11506201" cy="0"/>
          </a:xfrm>
          <a:prstGeom prst="line">
            <a:avLst/>
          </a:prstGeom>
          <a:ln w="38100">
            <a:solidFill>
              <a:schemeClr val="tx1"/>
            </a:solidFill>
            <a:prstDash val="sysDot"/>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7467600" y="306866"/>
            <a:ext cx="4662081" cy="1384995"/>
          </a:xfrm>
          <a:prstGeom prst="rect">
            <a:avLst/>
          </a:prstGeom>
          <a:noFill/>
          <a:ln>
            <a:solidFill>
              <a:schemeClr val="accent4"/>
            </a:solidFill>
          </a:ln>
        </p:spPr>
        <p:txBody>
          <a:bodyPr wrap="square" rtlCol="0">
            <a:spAutoFit/>
          </a:bodyPr>
          <a:lstStyle/>
          <a:p>
            <a:r>
              <a:rPr lang="en-US" sz="1400" dirty="0"/>
              <a:t>How does the display content from functions executing in the IVI environment get displayed on the Cluster and HUD screens? There are two options; one is to have two graphics planes that cover all the display surfaces, one for each OS domain. This could be memory costly. The other is to use something like </a:t>
            </a:r>
            <a:r>
              <a:rPr lang="en-US" sz="1400" dirty="0" err="1"/>
              <a:t>EGLstreams</a:t>
            </a:r>
            <a:r>
              <a:rPr lang="en-US" sz="1400" dirty="0"/>
              <a:t> that only NVIDIA supports.</a:t>
            </a:r>
          </a:p>
        </p:txBody>
      </p:sp>
      <p:sp>
        <p:nvSpPr>
          <p:cNvPr id="27" name="TextBox 26"/>
          <p:cNvSpPr txBox="1"/>
          <p:nvPr/>
        </p:nvSpPr>
        <p:spPr>
          <a:xfrm>
            <a:off x="7529919" y="4718212"/>
            <a:ext cx="4408385" cy="523220"/>
          </a:xfrm>
          <a:prstGeom prst="rect">
            <a:avLst/>
          </a:prstGeom>
          <a:noFill/>
        </p:spPr>
        <p:txBody>
          <a:bodyPr wrap="square" rtlCol="0">
            <a:spAutoFit/>
          </a:bodyPr>
          <a:lstStyle/>
          <a:p>
            <a:r>
              <a:rPr lang="en-US" sz="1400" dirty="0"/>
              <a:t>App writes to separate windows for each screen’s content.</a:t>
            </a:r>
          </a:p>
        </p:txBody>
      </p:sp>
      <p:sp>
        <p:nvSpPr>
          <p:cNvPr id="28" name="Right Brace 27"/>
          <p:cNvSpPr/>
          <p:nvPr/>
        </p:nvSpPr>
        <p:spPr>
          <a:xfrm>
            <a:off x="7126288" y="4730308"/>
            <a:ext cx="241148" cy="426318"/>
          </a:xfrm>
          <a:prstGeom prst="rightBrace">
            <a:avLst>
              <a:gd name="adj1" fmla="val 0"/>
              <a:gd name="adj2"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a:extLst>
              <a:ext uri="{FF2B5EF4-FFF2-40B4-BE49-F238E27FC236}">
                <a16:creationId xmlns:a16="http://schemas.microsoft.com/office/drawing/2014/main" id="{E4D16BBF-9FB2-42F8-B54E-3AEDBC798BD2}"/>
              </a:ext>
            </a:extLst>
          </p:cNvPr>
          <p:cNvSpPr/>
          <p:nvPr/>
        </p:nvSpPr>
        <p:spPr>
          <a:xfrm>
            <a:off x="2938670" y="3166574"/>
            <a:ext cx="3733800"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 content for center stack</a:t>
            </a:r>
          </a:p>
        </p:txBody>
      </p:sp>
    </p:spTree>
    <p:extLst>
      <p:ext uri="{BB962C8B-B14F-4D97-AF65-F5344CB8AC3E}">
        <p14:creationId xmlns:p14="http://schemas.microsoft.com/office/powerpoint/2010/main" val="340722789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D224572-D57A-4B9A-9E5F-1E5409C83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9634" y="290219"/>
            <a:ext cx="8944366" cy="2408129"/>
          </a:xfrm>
          <a:prstGeom prst="rect">
            <a:avLst/>
          </a:prstGeom>
          <a:solidFill>
            <a:schemeClr val="bg1">
              <a:lumMod val="75000"/>
            </a:schemeClr>
          </a:solidFill>
          <a:ln w="38100">
            <a:solidFill>
              <a:srgbClr val="002060"/>
            </a:solidFill>
          </a:ln>
          <a:effectLst>
            <a:outerShdw sx="1000" sy="1000" algn="ctr" rotWithShape="0">
              <a:srgbClr val="000000"/>
            </a:outerShdw>
          </a:effectLst>
          <a:scene3d>
            <a:camera prst="orthographicFront">
              <a:rot lat="21102000" lon="1620000" rev="21054000"/>
            </a:camera>
            <a:lightRig rig="threePt" dir="t"/>
          </a:scene3d>
          <a:sp3d>
            <a:bevelT w="0"/>
          </a:sp3d>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5324" y="176543"/>
            <a:ext cx="6412786" cy="2408129"/>
          </a:xfrm>
          <a:prstGeom prst="rect">
            <a:avLst/>
          </a:prstGeom>
          <a:ln w="25400">
            <a:noFill/>
          </a:ln>
          <a:scene3d>
            <a:camera prst="orthographicFront">
              <a:rot lat="21103616" lon="1619151" rev="21054817"/>
            </a:camera>
            <a:lightRig rig="threePt" dir="t"/>
          </a:scene3d>
        </p:spPr>
      </p:pic>
      <p:sp>
        <p:nvSpPr>
          <p:cNvPr id="2" name="Title 1"/>
          <p:cNvSpPr>
            <a:spLocks noGrp="1"/>
          </p:cNvSpPr>
          <p:nvPr>
            <p:ph type="title"/>
          </p:nvPr>
        </p:nvSpPr>
        <p:spPr>
          <a:xfrm>
            <a:off x="550863" y="692149"/>
            <a:ext cx="3169570" cy="936626"/>
          </a:xfrm>
        </p:spPr>
        <p:txBody>
          <a:bodyPr/>
          <a:lstStyle/>
          <a:p>
            <a:r>
              <a:rPr lang="en-US" dirty="0"/>
              <a:t>Qt World Summit implementation</a:t>
            </a:r>
          </a:p>
        </p:txBody>
      </p:sp>
      <p:sp>
        <p:nvSpPr>
          <p:cNvPr id="3" name="Date Placeholder 2"/>
          <p:cNvSpPr>
            <a:spLocks noGrp="1"/>
          </p:cNvSpPr>
          <p:nvPr>
            <p:ph type="dt" sz="half" idx="10"/>
          </p:nvPr>
        </p:nvSpPr>
        <p:spPr/>
        <p:txBody>
          <a:bodyPr/>
          <a:lstStyle/>
          <a:p>
            <a:fld id="{86334BEF-A551-40B9-AE0A-4ABAF7494243}" type="datetime3">
              <a:rPr lang="en-US" smtClean="0"/>
              <a:pPr/>
              <a:t>7 November 2017</a:t>
            </a:fld>
            <a:endParaRPr lang="en-US"/>
          </a:p>
        </p:txBody>
      </p:sp>
      <p:sp>
        <p:nvSpPr>
          <p:cNvPr id="5" name="Slide Number Placeholder 4"/>
          <p:cNvSpPr>
            <a:spLocks noGrp="1"/>
          </p:cNvSpPr>
          <p:nvPr>
            <p:ph type="sldNum" sz="quarter" idx="12"/>
          </p:nvPr>
        </p:nvSpPr>
        <p:spPr/>
        <p:txBody>
          <a:bodyPr/>
          <a:lstStyle/>
          <a:p>
            <a:fld id="{A683D178-98AA-4574-9EAA-8EB007C55176}" type="slidenum">
              <a:rPr lang="en-US" smtClean="0"/>
              <a:pPr/>
              <a:t>6</a:t>
            </a:fld>
            <a:endParaRPr lang="en-US"/>
          </a:p>
        </p:txBody>
      </p:sp>
      <p:sp>
        <p:nvSpPr>
          <p:cNvPr id="6" name="Rectangle 5"/>
          <p:cNvSpPr/>
          <p:nvPr/>
        </p:nvSpPr>
        <p:spPr>
          <a:xfrm>
            <a:off x="1752600" y="3733800"/>
            <a:ext cx="1763161" cy="5041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 Cluster UI</a:t>
            </a:r>
          </a:p>
        </p:txBody>
      </p:sp>
      <p:sp>
        <p:nvSpPr>
          <p:cNvPr id="7" name="Rectangle 6"/>
          <p:cNvSpPr/>
          <p:nvPr/>
        </p:nvSpPr>
        <p:spPr>
          <a:xfrm>
            <a:off x="1752600" y="4417548"/>
            <a:ext cx="1763161" cy="613150"/>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8" name="Rectangle 7"/>
          <p:cNvSpPr/>
          <p:nvPr/>
        </p:nvSpPr>
        <p:spPr>
          <a:xfrm>
            <a:off x="1752600" y="5130543"/>
            <a:ext cx="1763161" cy="5985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OS / Linux</a:t>
            </a:r>
          </a:p>
        </p:txBody>
      </p:sp>
      <p:sp>
        <p:nvSpPr>
          <p:cNvPr id="9" name="Rectangle 8"/>
          <p:cNvSpPr/>
          <p:nvPr/>
        </p:nvSpPr>
        <p:spPr>
          <a:xfrm>
            <a:off x="1752600" y="5956524"/>
            <a:ext cx="4100888" cy="34802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Type 1 Hypervisor (SC)</a:t>
            </a:r>
          </a:p>
        </p:txBody>
      </p:sp>
      <p:sp>
        <p:nvSpPr>
          <p:cNvPr id="10" name="Rectangle 9"/>
          <p:cNvSpPr/>
          <p:nvPr/>
        </p:nvSpPr>
        <p:spPr>
          <a:xfrm>
            <a:off x="1752600" y="6386749"/>
            <a:ext cx="4113398" cy="344299"/>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SoC</a:t>
            </a:r>
          </a:p>
        </p:txBody>
      </p:sp>
      <p:cxnSp>
        <p:nvCxnSpPr>
          <p:cNvPr id="11" name="Straight Connector 10"/>
          <p:cNvCxnSpPr/>
          <p:nvPr/>
        </p:nvCxnSpPr>
        <p:spPr>
          <a:xfrm flipH="1">
            <a:off x="1752600" y="5821752"/>
            <a:ext cx="4100888" cy="5243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610968" y="3779135"/>
            <a:ext cx="7321" cy="211275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62890" y="4223829"/>
            <a:ext cx="914400" cy="292453"/>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 Tell-tales</a:t>
            </a:r>
          </a:p>
        </p:txBody>
      </p:sp>
      <p:sp>
        <p:nvSpPr>
          <p:cNvPr id="28" name="Rectangle 27"/>
          <p:cNvSpPr/>
          <p:nvPr/>
        </p:nvSpPr>
        <p:spPr>
          <a:xfrm>
            <a:off x="4862889" y="4567233"/>
            <a:ext cx="914401" cy="615340"/>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Qt Safe Renderer</a:t>
            </a:r>
          </a:p>
        </p:txBody>
      </p:sp>
      <p:sp>
        <p:nvSpPr>
          <p:cNvPr id="29" name="Rectangle 28"/>
          <p:cNvSpPr/>
          <p:nvPr/>
        </p:nvSpPr>
        <p:spPr>
          <a:xfrm>
            <a:off x="3720433" y="5323479"/>
            <a:ext cx="2133056" cy="36126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ASIL-D RTOS</a:t>
            </a:r>
          </a:p>
        </p:txBody>
      </p:sp>
      <p:sp>
        <p:nvSpPr>
          <p:cNvPr id="30" name="TextBox 29"/>
          <p:cNvSpPr txBox="1"/>
          <p:nvPr/>
        </p:nvSpPr>
        <p:spPr>
          <a:xfrm>
            <a:off x="4786688" y="3733800"/>
            <a:ext cx="1066800" cy="1513478"/>
          </a:xfrm>
          <a:prstGeom prst="rect">
            <a:avLst/>
          </a:prstGeom>
          <a:noFill/>
          <a:ln>
            <a:solidFill>
              <a:srgbClr val="FFC000"/>
            </a:solidFill>
          </a:ln>
        </p:spPr>
        <p:txBody>
          <a:bodyPr wrap="square" rtlCol="0" anchor="t" anchorCtr="0">
            <a:noAutofit/>
          </a:bodyPr>
          <a:lstStyle/>
          <a:p>
            <a:pPr algn="ctr"/>
            <a:r>
              <a:rPr lang="en-US" dirty="0">
                <a:solidFill>
                  <a:srgbClr val="FFC000"/>
                </a:solidFill>
              </a:rPr>
              <a:t>ASIL-B</a:t>
            </a: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1757" y="932569"/>
            <a:ext cx="6412786" cy="2408129"/>
          </a:xfrm>
          <a:prstGeom prst="rect">
            <a:avLst/>
          </a:prstGeom>
          <a:ln w="38100">
            <a:solidFill>
              <a:srgbClr val="FFC000"/>
            </a:solidFill>
          </a:ln>
          <a:effectLst>
            <a:outerShdw sx="1000" sy="1000" algn="ctr" rotWithShape="0">
              <a:srgbClr val="000000"/>
            </a:outerShdw>
          </a:effectLst>
          <a:scene3d>
            <a:camera prst="orthographicFront">
              <a:rot lat="21102000" lon="1620000" rev="21054000"/>
            </a:camera>
            <a:lightRig rig="threePt" dir="t"/>
          </a:scene3d>
          <a:sp3d>
            <a:bevelT w="0"/>
          </a:sp3d>
        </p:spPr>
      </p:pic>
      <p:cxnSp>
        <p:nvCxnSpPr>
          <p:cNvPr id="41" name="Straight Arrow Connector 40"/>
          <p:cNvCxnSpPr>
            <a:cxnSpLocks/>
            <a:endCxn id="36" idx="2"/>
          </p:cNvCxnSpPr>
          <p:nvPr/>
        </p:nvCxnSpPr>
        <p:spPr>
          <a:xfrm flipV="1">
            <a:off x="5820046" y="3340698"/>
            <a:ext cx="628104" cy="108596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6" idx="0"/>
          </p:cNvCxnSpPr>
          <p:nvPr/>
        </p:nvCxnSpPr>
        <p:spPr>
          <a:xfrm flipV="1">
            <a:off x="2634181" y="2162666"/>
            <a:ext cx="4176997" cy="15711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42836" y="2804896"/>
            <a:ext cx="1094121" cy="646331"/>
          </a:xfrm>
          <a:prstGeom prst="rect">
            <a:avLst/>
          </a:prstGeom>
          <a:noFill/>
        </p:spPr>
        <p:txBody>
          <a:bodyPr wrap="square" rtlCol="0">
            <a:spAutoFit/>
          </a:bodyPr>
          <a:lstStyle/>
          <a:p>
            <a:pPr algn="ctr"/>
            <a:r>
              <a:rPr lang="en-US" sz="1200" dirty="0">
                <a:solidFill>
                  <a:srgbClr val="FFC000"/>
                </a:solidFill>
              </a:rPr>
              <a:t>Safety critical graphics plane</a:t>
            </a:r>
          </a:p>
        </p:txBody>
      </p:sp>
      <p:cxnSp>
        <p:nvCxnSpPr>
          <p:cNvPr id="61" name="Straight Arrow Connector 60"/>
          <p:cNvCxnSpPr>
            <a:stCxn id="60" idx="0"/>
          </p:cNvCxnSpPr>
          <p:nvPr/>
        </p:nvCxnSpPr>
        <p:spPr>
          <a:xfrm flipV="1">
            <a:off x="2389897" y="2545540"/>
            <a:ext cx="1128366" cy="25935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A29357F-E1EA-43AD-9E7C-B30B6EBF5BCF}"/>
              </a:ext>
            </a:extLst>
          </p:cNvPr>
          <p:cNvSpPr txBox="1"/>
          <p:nvPr/>
        </p:nvSpPr>
        <p:spPr>
          <a:xfrm rot="337363">
            <a:off x="10547355" y="1349411"/>
            <a:ext cx="1333202" cy="461665"/>
          </a:xfrm>
          <a:prstGeom prst="rect">
            <a:avLst/>
          </a:prstGeom>
          <a:noFill/>
        </p:spPr>
        <p:txBody>
          <a:bodyPr wrap="square" rtlCol="0">
            <a:spAutoFit/>
          </a:bodyPr>
          <a:lstStyle/>
          <a:p>
            <a:pPr algn="ctr"/>
            <a:r>
              <a:rPr lang="en-US" sz="1200" dirty="0">
                <a:solidFill>
                  <a:srgbClr val="002060"/>
                </a:solidFill>
              </a:rPr>
              <a:t>IVI Content graphics plane</a:t>
            </a:r>
          </a:p>
        </p:txBody>
      </p:sp>
      <p:grpSp>
        <p:nvGrpSpPr>
          <p:cNvPr id="24" name="Group 23">
            <a:extLst>
              <a:ext uri="{FF2B5EF4-FFF2-40B4-BE49-F238E27FC236}">
                <a16:creationId xmlns:a16="http://schemas.microsoft.com/office/drawing/2014/main" id="{42507F8D-9535-4C88-909F-C69E6A52FDEE}"/>
              </a:ext>
            </a:extLst>
          </p:cNvPr>
          <p:cNvGrpSpPr/>
          <p:nvPr/>
        </p:nvGrpSpPr>
        <p:grpSpPr>
          <a:xfrm>
            <a:off x="9634015" y="567521"/>
            <a:ext cx="4087862" cy="5885666"/>
            <a:chOff x="1775520" y="1435936"/>
            <a:chExt cx="2471298" cy="4320000"/>
          </a:xfrm>
          <a:scene3d>
            <a:camera prst="orthographicFront">
              <a:rot lat="21120000" lon="1620000" rev="21060000"/>
            </a:camera>
            <a:lightRig rig="threePt" dir="t"/>
          </a:scene3d>
        </p:grpSpPr>
        <p:pic>
          <p:nvPicPr>
            <p:cNvPr id="25" name="Picture 24">
              <a:extLst>
                <a:ext uri="{FF2B5EF4-FFF2-40B4-BE49-F238E27FC236}">
                  <a16:creationId xmlns:a16="http://schemas.microsoft.com/office/drawing/2014/main" id="{B885151A-3326-4E5A-B40E-371C2997F60D}"/>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775520" y="1436367"/>
              <a:ext cx="2471298" cy="4319569"/>
            </a:xfrm>
            <a:prstGeom prst="rect">
              <a:avLst/>
            </a:prstGeom>
          </p:spPr>
        </p:pic>
        <p:pic>
          <p:nvPicPr>
            <p:cNvPr id="26" name="Picture 25">
              <a:extLst>
                <a:ext uri="{FF2B5EF4-FFF2-40B4-BE49-F238E27FC236}">
                  <a16:creationId xmlns:a16="http://schemas.microsoft.com/office/drawing/2014/main" id="{28C930F9-4238-4382-9B88-CE837F433817}"/>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775520" y="1435936"/>
              <a:ext cx="2471298" cy="4319569"/>
            </a:xfrm>
            <a:prstGeom prst="rect">
              <a:avLst/>
            </a:prstGeom>
          </p:spPr>
        </p:pic>
        <p:pic>
          <p:nvPicPr>
            <p:cNvPr id="31" name="Picture 30">
              <a:extLst>
                <a:ext uri="{FF2B5EF4-FFF2-40B4-BE49-F238E27FC236}">
                  <a16:creationId xmlns:a16="http://schemas.microsoft.com/office/drawing/2014/main" id="{8C722286-3632-475C-8203-9347E91E42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5520" y="1436367"/>
              <a:ext cx="2471298" cy="4319569"/>
            </a:xfrm>
            <a:prstGeom prst="rect">
              <a:avLst/>
            </a:prstGeom>
          </p:spPr>
        </p:pic>
        <p:pic>
          <p:nvPicPr>
            <p:cNvPr id="33" name="Picture 32">
              <a:extLst>
                <a:ext uri="{FF2B5EF4-FFF2-40B4-BE49-F238E27FC236}">
                  <a16:creationId xmlns:a16="http://schemas.microsoft.com/office/drawing/2014/main" id="{3F16B949-330E-44EC-9BDE-842EB579522E}"/>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775520" y="1436367"/>
              <a:ext cx="2471298" cy="4319569"/>
            </a:xfrm>
            <a:prstGeom prst="rect">
              <a:avLst/>
            </a:prstGeom>
          </p:spPr>
        </p:pic>
      </p:grpSp>
    </p:spTree>
    <p:extLst>
      <p:ext uri="{BB962C8B-B14F-4D97-AF65-F5344CB8AC3E}">
        <p14:creationId xmlns:p14="http://schemas.microsoft.com/office/powerpoint/2010/main" val="15762851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D224572-D57A-4B9A-9E5F-1E5409C83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9634" y="290219"/>
            <a:ext cx="8944366" cy="2408129"/>
          </a:xfrm>
          <a:prstGeom prst="rect">
            <a:avLst/>
          </a:prstGeom>
          <a:solidFill>
            <a:schemeClr val="bg1">
              <a:lumMod val="75000"/>
            </a:schemeClr>
          </a:solidFill>
          <a:ln w="38100">
            <a:solidFill>
              <a:srgbClr val="002060"/>
            </a:solidFill>
          </a:ln>
          <a:effectLst>
            <a:outerShdw sx="1000" sy="1000" algn="ctr" rotWithShape="0">
              <a:srgbClr val="000000"/>
            </a:outerShdw>
          </a:effectLst>
          <a:scene3d>
            <a:camera prst="orthographicFront">
              <a:rot lat="21102000" lon="1620000" rev="21054000"/>
            </a:camera>
            <a:lightRig rig="threePt" dir="t"/>
          </a:scene3d>
          <a:sp3d>
            <a:bevelT w="0"/>
          </a:sp3d>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563671"/>
            <a:ext cx="6412786" cy="2408129"/>
          </a:xfrm>
          <a:prstGeom prst="rect">
            <a:avLst/>
          </a:prstGeom>
          <a:ln w="25400">
            <a:solidFill>
              <a:schemeClr val="accent1"/>
            </a:solidFill>
          </a:ln>
          <a:scene3d>
            <a:camera prst="orthographicFront">
              <a:rot lat="21103616" lon="1619151" rev="21054817"/>
            </a:camera>
            <a:lightRig rig="threePt" dir="t"/>
          </a:scene3d>
        </p:spPr>
      </p:pic>
      <p:sp>
        <p:nvSpPr>
          <p:cNvPr id="2" name="Title 1"/>
          <p:cNvSpPr>
            <a:spLocks noGrp="1"/>
          </p:cNvSpPr>
          <p:nvPr>
            <p:ph type="title"/>
          </p:nvPr>
        </p:nvSpPr>
        <p:spPr>
          <a:xfrm>
            <a:off x="550864" y="692149"/>
            <a:ext cx="3169569" cy="936626"/>
          </a:xfrm>
        </p:spPr>
        <p:txBody>
          <a:bodyPr/>
          <a:lstStyle/>
          <a:p>
            <a:r>
              <a:rPr lang="en-US" dirty="0"/>
              <a:t>Cluster Screen: bringing all the content together</a:t>
            </a:r>
          </a:p>
        </p:txBody>
      </p:sp>
      <p:sp>
        <p:nvSpPr>
          <p:cNvPr id="3" name="Date Placeholder 2"/>
          <p:cNvSpPr>
            <a:spLocks noGrp="1"/>
          </p:cNvSpPr>
          <p:nvPr>
            <p:ph type="dt" sz="half" idx="10"/>
          </p:nvPr>
        </p:nvSpPr>
        <p:spPr/>
        <p:txBody>
          <a:bodyPr/>
          <a:lstStyle/>
          <a:p>
            <a:fld id="{86334BEF-A551-40B9-AE0A-4ABAF7494243}" type="datetime3">
              <a:rPr lang="en-US" smtClean="0"/>
              <a:pPr/>
              <a:t>7 November 2017</a:t>
            </a:fld>
            <a:endParaRPr lang="en-US"/>
          </a:p>
        </p:txBody>
      </p:sp>
      <p:sp>
        <p:nvSpPr>
          <p:cNvPr id="5" name="Slide Number Placeholder 4"/>
          <p:cNvSpPr>
            <a:spLocks noGrp="1"/>
          </p:cNvSpPr>
          <p:nvPr>
            <p:ph type="sldNum" sz="quarter" idx="12"/>
          </p:nvPr>
        </p:nvSpPr>
        <p:spPr/>
        <p:txBody>
          <a:bodyPr/>
          <a:lstStyle/>
          <a:p>
            <a:fld id="{A683D178-98AA-4574-9EAA-8EB007C55176}" type="slidenum">
              <a:rPr lang="en-US" smtClean="0"/>
              <a:pPr/>
              <a:t>7</a:t>
            </a:fld>
            <a:endParaRPr lang="en-US"/>
          </a:p>
        </p:txBody>
      </p:sp>
      <p:sp>
        <p:nvSpPr>
          <p:cNvPr id="6" name="Rectangle 5"/>
          <p:cNvSpPr/>
          <p:nvPr/>
        </p:nvSpPr>
        <p:spPr>
          <a:xfrm>
            <a:off x="1752600" y="3733800"/>
            <a:ext cx="1763161" cy="5041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UI</a:t>
            </a:r>
          </a:p>
        </p:txBody>
      </p:sp>
      <p:sp>
        <p:nvSpPr>
          <p:cNvPr id="7" name="Rectangle 6"/>
          <p:cNvSpPr/>
          <p:nvPr/>
        </p:nvSpPr>
        <p:spPr>
          <a:xfrm>
            <a:off x="1752600" y="4417548"/>
            <a:ext cx="1763161" cy="613150"/>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8" name="Rectangle 7"/>
          <p:cNvSpPr/>
          <p:nvPr/>
        </p:nvSpPr>
        <p:spPr>
          <a:xfrm>
            <a:off x="1752600" y="5130543"/>
            <a:ext cx="1763161" cy="5985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OS / Linux</a:t>
            </a:r>
          </a:p>
        </p:txBody>
      </p:sp>
      <p:sp>
        <p:nvSpPr>
          <p:cNvPr id="9" name="Rectangle 8"/>
          <p:cNvSpPr/>
          <p:nvPr/>
        </p:nvSpPr>
        <p:spPr>
          <a:xfrm>
            <a:off x="1752600" y="5956524"/>
            <a:ext cx="4100888" cy="34802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Type 1 Hypervisor (SC)</a:t>
            </a:r>
          </a:p>
        </p:txBody>
      </p:sp>
      <p:sp>
        <p:nvSpPr>
          <p:cNvPr id="10" name="Rectangle 9"/>
          <p:cNvSpPr/>
          <p:nvPr/>
        </p:nvSpPr>
        <p:spPr>
          <a:xfrm>
            <a:off x="1752600" y="6386749"/>
            <a:ext cx="4113398" cy="344299"/>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SoC</a:t>
            </a:r>
          </a:p>
        </p:txBody>
      </p:sp>
      <p:cxnSp>
        <p:nvCxnSpPr>
          <p:cNvPr id="11" name="Straight Connector 10"/>
          <p:cNvCxnSpPr/>
          <p:nvPr/>
        </p:nvCxnSpPr>
        <p:spPr>
          <a:xfrm flipH="1">
            <a:off x="1752600" y="5821752"/>
            <a:ext cx="4100888" cy="5243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610968" y="3779135"/>
            <a:ext cx="7321" cy="211275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720433" y="3733800"/>
            <a:ext cx="990056" cy="505828"/>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sp>
        <p:nvSpPr>
          <p:cNvPr id="26" name="Rectangle 25"/>
          <p:cNvSpPr/>
          <p:nvPr/>
        </p:nvSpPr>
        <p:spPr>
          <a:xfrm>
            <a:off x="3720433" y="4417548"/>
            <a:ext cx="990056" cy="83593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Qt</a:t>
            </a:r>
            <a:endParaRPr lang="en-US" sz="1600" dirty="0">
              <a:solidFill>
                <a:schemeClr val="bg1"/>
              </a:solidFill>
            </a:endParaRPr>
          </a:p>
        </p:txBody>
      </p:sp>
      <p:sp>
        <p:nvSpPr>
          <p:cNvPr id="27" name="Rectangle 26"/>
          <p:cNvSpPr/>
          <p:nvPr/>
        </p:nvSpPr>
        <p:spPr>
          <a:xfrm>
            <a:off x="4862890" y="4223829"/>
            <a:ext cx="914400" cy="292453"/>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 Tell-tales</a:t>
            </a:r>
          </a:p>
        </p:txBody>
      </p:sp>
      <p:sp>
        <p:nvSpPr>
          <p:cNvPr id="28" name="Rectangle 27"/>
          <p:cNvSpPr/>
          <p:nvPr/>
        </p:nvSpPr>
        <p:spPr>
          <a:xfrm>
            <a:off x="4862889" y="4567233"/>
            <a:ext cx="914401" cy="615340"/>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Qt Safe Renderer</a:t>
            </a:r>
          </a:p>
        </p:txBody>
      </p:sp>
      <p:sp>
        <p:nvSpPr>
          <p:cNvPr id="29" name="Rectangle 28"/>
          <p:cNvSpPr/>
          <p:nvPr/>
        </p:nvSpPr>
        <p:spPr>
          <a:xfrm>
            <a:off x="3720433" y="5323479"/>
            <a:ext cx="2133056" cy="36126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ASIL-D RTOS</a:t>
            </a:r>
          </a:p>
        </p:txBody>
      </p:sp>
      <p:sp>
        <p:nvSpPr>
          <p:cNvPr id="30" name="TextBox 29"/>
          <p:cNvSpPr txBox="1"/>
          <p:nvPr/>
        </p:nvSpPr>
        <p:spPr>
          <a:xfrm>
            <a:off x="4786688" y="3733800"/>
            <a:ext cx="1066800" cy="1513478"/>
          </a:xfrm>
          <a:prstGeom prst="rect">
            <a:avLst/>
          </a:prstGeom>
          <a:noFill/>
          <a:ln>
            <a:solidFill>
              <a:srgbClr val="FFC000"/>
            </a:solidFill>
          </a:ln>
        </p:spPr>
        <p:txBody>
          <a:bodyPr wrap="square" rtlCol="0" anchor="t" anchorCtr="0">
            <a:noAutofit/>
          </a:bodyPr>
          <a:lstStyle/>
          <a:p>
            <a:pPr algn="ctr"/>
            <a:r>
              <a:rPr lang="en-US" dirty="0">
                <a:solidFill>
                  <a:srgbClr val="FFC000"/>
                </a:solidFill>
              </a:rPr>
              <a:t>ASIL-B</a:t>
            </a:r>
          </a:p>
        </p:txBody>
      </p:sp>
      <p:cxnSp>
        <p:nvCxnSpPr>
          <p:cNvPr id="45" name="Straight Arrow Connector 44"/>
          <p:cNvCxnSpPr>
            <a:cxnSpLocks/>
            <a:endCxn id="35" idx="2"/>
          </p:cNvCxnSpPr>
          <p:nvPr/>
        </p:nvCxnSpPr>
        <p:spPr>
          <a:xfrm flipV="1">
            <a:off x="4307106" y="2971800"/>
            <a:ext cx="2556887" cy="7528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1757" y="932569"/>
            <a:ext cx="6412786" cy="2408129"/>
          </a:xfrm>
          <a:prstGeom prst="rect">
            <a:avLst/>
          </a:prstGeom>
          <a:ln w="38100">
            <a:solidFill>
              <a:srgbClr val="FFC000"/>
            </a:solidFill>
          </a:ln>
          <a:effectLst>
            <a:outerShdw sx="1000" sy="1000" algn="ctr" rotWithShape="0">
              <a:srgbClr val="000000"/>
            </a:outerShdw>
          </a:effectLst>
          <a:scene3d>
            <a:camera prst="orthographicFront">
              <a:rot lat="21102000" lon="1620000" rev="21054000"/>
            </a:camera>
            <a:lightRig rig="threePt" dir="t"/>
          </a:scene3d>
          <a:sp3d>
            <a:bevelT w="0"/>
          </a:sp3d>
        </p:spPr>
      </p:pic>
      <p:cxnSp>
        <p:nvCxnSpPr>
          <p:cNvPr id="41" name="Straight Arrow Connector 40"/>
          <p:cNvCxnSpPr>
            <a:cxnSpLocks/>
            <a:endCxn id="36" idx="2"/>
          </p:cNvCxnSpPr>
          <p:nvPr/>
        </p:nvCxnSpPr>
        <p:spPr>
          <a:xfrm flipV="1">
            <a:off x="5820046" y="3340698"/>
            <a:ext cx="628104" cy="108596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142249" y="1671557"/>
            <a:ext cx="1308208" cy="751336"/>
          </a:xfrm>
          <a:prstGeom prst="rect">
            <a:avLst/>
          </a:prstGeom>
          <a:solidFill>
            <a:schemeClr val="bg1">
              <a:lumMod val="85000"/>
            </a:schemeClr>
          </a:solidFill>
          <a:ln>
            <a:solidFill>
              <a:schemeClr val="tx1"/>
            </a:solidFill>
          </a:ln>
          <a:scene3d>
            <a:camera prst="orthographicFront">
              <a:rot lat="21102000" lon="1620000" rev="21054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cxnSpLocks/>
            <a:stCxn id="6" idx="0"/>
          </p:cNvCxnSpPr>
          <p:nvPr/>
        </p:nvCxnSpPr>
        <p:spPr>
          <a:xfrm flipV="1">
            <a:off x="2634181" y="2162666"/>
            <a:ext cx="4176997" cy="15711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61026" y="3733800"/>
            <a:ext cx="5776487" cy="2997248"/>
          </a:xfrm>
          <a:prstGeom prst="rect">
            <a:avLst/>
          </a:prstGeom>
          <a:noFill/>
          <a:ln>
            <a:solidFill>
              <a:schemeClr val="accent1"/>
            </a:solidFill>
          </a:ln>
        </p:spPr>
        <p:txBody>
          <a:bodyPr wrap="square" rtlCol="0" anchor="ctr" anchorCtr="0">
            <a:noAutofit/>
          </a:bodyPr>
          <a:lstStyle/>
          <a:p>
            <a:r>
              <a:rPr lang="en-US" sz="1200" dirty="0"/>
              <a:t>There is a 3</a:t>
            </a:r>
            <a:r>
              <a:rPr lang="en-US" sz="1200" baseline="30000" dirty="0"/>
              <a:t>rd</a:t>
            </a:r>
            <a:r>
              <a:rPr lang="en-US" sz="1200" dirty="0"/>
              <a:t> video layer needed by the cluster screen and that is for functional safety. The Qt Safe Renderer draws the safety critical part that includes the telltales and is largely transparent as illustrated by the dark blue outlined layer. The non-safety critical dials and other driver specific information is also drawn by the ASIL domain as illustrated by the green outlined layer.</a:t>
            </a:r>
          </a:p>
          <a:p>
            <a:endParaRPr lang="en-US" sz="1200" dirty="0"/>
          </a:p>
          <a:p>
            <a:r>
              <a:rPr lang="en-US" sz="1200" dirty="0"/>
              <a:t>Portions of the non-safety layer are transparent to allow the IVI functionality to be displayed in the case where there is a 3</a:t>
            </a:r>
            <a:r>
              <a:rPr lang="en-US" sz="1200" baseline="30000" dirty="0"/>
              <a:t>rd</a:t>
            </a:r>
            <a:r>
              <a:rPr lang="en-US" sz="1200" dirty="0"/>
              <a:t> plane underneath for the IVI layer that spans all displays.</a:t>
            </a:r>
          </a:p>
          <a:p>
            <a:endParaRPr lang="en-US" sz="1200" dirty="0"/>
          </a:p>
          <a:p>
            <a:r>
              <a:rPr lang="en-US" sz="1200" dirty="0"/>
              <a:t>A complication is that there could be different cluster modes where the size of the dials change and with it the area available to the IVI content. This implies a communication channel between the IVI and cluster domains to signal these configuration changes. </a:t>
            </a:r>
          </a:p>
          <a:p>
            <a:endParaRPr lang="en-US" sz="1200" dirty="0"/>
          </a:p>
          <a:p>
            <a:r>
              <a:rPr lang="en-US" sz="1200" dirty="0"/>
              <a:t>There should be a fallback cluster configuration in the event the IVI domain fails.</a:t>
            </a:r>
          </a:p>
        </p:txBody>
      </p:sp>
      <p:sp>
        <p:nvSpPr>
          <p:cNvPr id="60" name="TextBox 59"/>
          <p:cNvSpPr txBox="1"/>
          <p:nvPr/>
        </p:nvSpPr>
        <p:spPr>
          <a:xfrm>
            <a:off x="1842836" y="2804896"/>
            <a:ext cx="1094121" cy="646331"/>
          </a:xfrm>
          <a:prstGeom prst="rect">
            <a:avLst/>
          </a:prstGeom>
          <a:noFill/>
        </p:spPr>
        <p:txBody>
          <a:bodyPr wrap="square" rtlCol="0">
            <a:spAutoFit/>
          </a:bodyPr>
          <a:lstStyle/>
          <a:p>
            <a:pPr algn="ctr"/>
            <a:r>
              <a:rPr lang="en-US" sz="1200" dirty="0">
                <a:solidFill>
                  <a:srgbClr val="FFC000"/>
                </a:solidFill>
              </a:rPr>
              <a:t>Safety critical graphics plane</a:t>
            </a:r>
          </a:p>
        </p:txBody>
      </p:sp>
      <p:cxnSp>
        <p:nvCxnSpPr>
          <p:cNvPr id="61" name="Straight Arrow Connector 60"/>
          <p:cNvCxnSpPr>
            <a:stCxn id="60" idx="0"/>
          </p:cNvCxnSpPr>
          <p:nvPr/>
        </p:nvCxnSpPr>
        <p:spPr>
          <a:xfrm flipV="1">
            <a:off x="2389897" y="2545540"/>
            <a:ext cx="1128366" cy="25935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4" idx="0"/>
          </p:cNvCxnSpPr>
          <p:nvPr/>
        </p:nvCxnSpPr>
        <p:spPr>
          <a:xfrm flipH="1" flipV="1">
            <a:off x="9682300" y="2296512"/>
            <a:ext cx="865056" cy="7210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917452" y="3017532"/>
            <a:ext cx="1259807" cy="646331"/>
          </a:xfrm>
          <a:prstGeom prst="rect">
            <a:avLst/>
          </a:prstGeom>
          <a:noFill/>
        </p:spPr>
        <p:txBody>
          <a:bodyPr wrap="square" rtlCol="0">
            <a:spAutoFit/>
          </a:bodyPr>
          <a:lstStyle/>
          <a:p>
            <a:pPr algn="ctr"/>
            <a:r>
              <a:rPr lang="en-US" sz="1200" dirty="0">
                <a:solidFill>
                  <a:schemeClr val="accent4"/>
                </a:solidFill>
              </a:rPr>
              <a:t>Non safety critical graphics plane</a:t>
            </a:r>
          </a:p>
        </p:txBody>
      </p:sp>
      <p:sp>
        <p:nvSpPr>
          <p:cNvPr id="37" name="TextBox 36">
            <a:extLst>
              <a:ext uri="{FF2B5EF4-FFF2-40B4-BE49-F238E27FC236}">
                <a16:creationId xmlns:a16="http://schemas.microsoft.com/office/drawing/2014/main" id="{5A29357F-E1EA-43AD-9E7C-B30B6EBF5BCF}"/>
              </a:ext>
            </a:extLst>
          </p:cNvPr>
          <p:cNvSpPr txBox="1"/>
          <p:nvPr/>
        </p:nvSpPr>
        <p:spPr>
          <a:xfrm rot="337363">
            <a:off x="10547355" y="1349411"/>
            <a:ext cx="1333202" cy="461665"/>
          </a:xfrm>
          <a:prstGeom prst="rect">
            <a:avLst/>
          </a:prstGeom>
          <a:noFill/>
        </p:spPr>
        <p:txBody>
          <a:bodyPr wrap="square" rtlCol="0">
            <a:spAutoFit/>
          </a:bodyPr>
          <a:lstStyle/>
          <a:p>
            <a:pPr algn="ctr"/>
            <a:r>
              <a:rPr lang="en-US" sz="1200" dirty="0">
                <a:solidFill>
                  <a:srgbClr val="002060"/>
                </a:solidFill>
              </a:rPr>
              <a:t>IVI Content graphics plane</a:t>
            </a:r>
          </a:p>
        </p:txBody>
      </p:sp>
    </p:spTree>
    <p:extLst>
      <p:ext uri="{BB962C8B-B14F-4D97-AF65-F5344CB8AC3E}">
        <p14:creationId xmlns:p14="http://schemas.microsoft.com/office/powerpoint/2010/main" val="35101937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Safety using separate graphic plane</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8</a:t>
            </a:fld>
            <a:endParaRPr lang="en-US"/>
          </a:p>
        </p:txBody>
      </p:sp>
      <p:sp>
        <p:nvSpPr>
          <p:cNvPr id="6" name="Rectangle 5"/>
          <p:cNvSpPr/>
          <p:nvPr/>
        </p:nvSpPr>
        <p:spPr>
          <a:xfrm>
            <a:off x="609600" y="2438400"/>
            <a:ext cx="3072325"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a:t>
            </a:r>
          </a:p>
        </p:txBody>
      </p:sp>
      <p:sp>
        <p:nvSpPr>
          <p:cNvPr id="7" name="Rectangle 6"/>
          <p:cNvSpPr/>
          <p:nvPr/>
        </p:nvSpPr>
        <p:spPr>
          <a:xfrm>
            <a:off x="609600" y="2057400"/>
            <a:ext cx="3072325"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21" name="Rectangle 20"/>
          <p:cNvSpPr/>
          <p:nvPr/>
        </p:nvSpPr>
        <p:spPr>
          <a:xfrm>
            <a:off x="633925" y="1676400"/>
            <a:ext cx="3072325"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Safety Critical</a:t>
            </a:r>
          </a:p>
        </p:txBody>
      </p:sp>
      <p:sp>
        <p:nvSpPr>
          <p:cNvPr id="9" name="Rectangle 8"/>
          <p:cNvSpPr/>
          <p:nvPr/>
        </p:nvSpPr>
        <p:spPr>
          <a:xfrm>
            <a:off x="4761934" y="2095499"/>
            <a:ext cx="1295400"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compositor</a:t>
            </a:r>
          </a:p>
        </p:txBody>
      </p:sp>
      <p:sp>
        <p:nvSpPr>
          <p:cNvPr id="12" name="Arrow: Right 11"/>
          <p:cNvSpPr/>
          <p:nvPr/>
        </p:nvSpPr>
        <p:spPr>
          <a:xfrm>
            <a:off x="6221155" y="2351528"/>
            <a:ext cx="2311810" cy="402343"/>
          </a:xfrm>
          <a:prstGeom prst="rightArrow">
            <a:avLst>
              <a:gd name="adj1" fmla="val 3803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96786" y="2095500"/>
            <a:ext cx="1937317"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Panel</a:t>
            </a:r>
          </a:p>
        </p:txBody>
      </p:sp>
      <p:sp>
        <p:nvSpPr>
          <p:cNvPr id="17" name="Arrow: Right 16"/>
          <p:cNvSpPr/>
          <p:nvPr/>
        </p:nvSpPr>
        <p:spPr>
          <a:xfrm>
            <a:off x="3845746" y="2351528"/>
            <a:ext cx="851409" cy="402343"/>
          </a:xfrm>
          <a:prstGeom prst="rightArrow">
            <a:avLst>
              <a:gd name="adj1" fmla="val 3803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14926" y="4179984"/>
            <a:ext cx="2087361" cy="651697"/>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ASIL-D RTOS</a:t>
            </a:r>
          </a:p>
          <a:p>
            <a:pPr algn="ctr"/>
            <a:r>
              <a:rPr lang="en-US" sz="1000" dirty="0"/>
              <a:t>e.g. QNX, INTEGRITY</a:t>
            </a:r>
            <a:endParaRPr lang="en-US" dirty="0"/>
          </a:p>
        </p:txBody>
      </p:sp>
      <p:sp>
        <p:nvSpPr>
          <p:cNvPr id="19" name="Rectangle 18"/>
          <p:cNvSpPr/>
          <p:nvPr/>
        </p:nvSpPr>
        <p:spPr>
          <a:xfrm>
            <a:off x="1014925" y="3822032"/>
            <a:ext cx="2087361" cy="357952"/>
          </a:xfrm>
          <a:prstGeom prst="rect">
            <a:avLst/>
          </a:prstGeom>
          <a:solidFill>
            <a:schemeClr val="tx1">
              <a:lumMod val="50000"/>
              <a:lumOff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QtSafeRenderer</a:t>
            </a:r>
            <a:endParaRPr lang="en-US" dirty="0"/>
          </a:p>
        </p:txBody>
      </p:sp>
      <p:sp>
        <p:nvSpPr>
          <p:cNvPr id="8" name="Arrow: Bent-Up 7"/>
          <p:cNvSpPr/>
          <p:nvPr/>
        </p:nvSpPr>
        <p:spPr>
          <a:xfrm>
            <a:off x="3102286" y="3009898"/>
            <a:ext cx="2408439" cy="1076327"/>
          </a:xfrm>
          <a:prstGeom prst="bentUpArrow">
            <a:avLst>
              <a:gd name="adj1" fmla="val 7006"/>
              <a:gd name="adj2" fmla="val 13449"/>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34249" y="4209033"/>
            <a:ext cx="4038600" cy="1200329"/>
          </a:xfrm>
          <a:prstGeom prst="rect">
            <a:avLst/>
          </a:prstGeom>
          <a:ln w="12700">
            <a:solidFill>
              <a:schemeClr val="accent1"/>
            </a:solidFill>
          </a:ln>
        </p:spPr>
        <p:txBody>
          <a:bodyPr wrap="square">
            <a:spAutoFit/>
          </a:bodyPr>
          <a:lstStyle/>
          <a:p>
            <a:r>
              <a:rPr lang="en-US" dirty="0" err="1"/>
              <a:t>QtSafeRenderer</a:t>
            </a:r>
            <a:r>
              <a:rPr lang="en-US" dirty="0"/>
              <a:t> controls how the various graphics plans are composited. If error is detected then on the safety critical plane is displayed.</a:t>
            </a:r>
          </a:p>
        </p:txBody>
      </p:sp>
      <p:sp>
        <p:nvSpPr>
          <p:cNvPr id="22" name="TextBox 21"/>
          <p:cNvSpPr txBox="1"/>
          <p:nvPr/>
        </p:nvSpPr>
        <p:spPr>
          <a:xfrm>
            <a:off x="7543800" y="4231516"/>
            <a:ext cx="3962400" cy="1200330"/>
          </a:xfrm>
          <a:prstGeom prst="rect">
            <a:avLst/>
          </a:prstGeom>
          <a:noFill/>
          <a:ln>
            <a:solidFill>
              <a:schemeClr val="accent1"/>
            </a:solidFill>
          </a:ln>
        </p:spPr>
        <p:txBody>
          <a:bodyPr wrap="square" rtlCol="0" anchor="ctr" anchorCtr="0">
            <a:noAutofit/>
          </a:bodyPr>
          <a:lstStyle/>
          <a:p>
            <a:r>
              <a:rPr lang="en-US" sz="1200" dirty="0"/>
              <a:t>This slide illustrates the three planes working together with functional safety in the case where functional safety is implemented by the Qt 3D Renderer and the IVI content comes from shared planes rather than buffer streaming across OS domains.</a:t>
            </a:r>
          </a:p>
        </p:txBody>
      </p:sp>
      <p:sp>
        <p:nvSpPr>
          <p:cNvPr id="10" name="TextBox 21"/>
          <p:cNvSpPr txBox="1"/>
          <p:nvPr/>
        </p:nvSpPr>
        <p:spPr>
          <a:xfrm>
            <a:off x="7543800" y="4231516"/>
            <a:ext cx="3962400" cy="1200330"/>
          </a:xfrm>
          <a:prstGeom prst="rect">
            <a:avLst/>
          </a:prstGeom>
          <a:noFill/>
          <a:ln>
            <a:solidFill>
              <a:schemeClr val="accent1"/>
            </a:solidFill>
          </a:ln>
        </p:spPr>
        <p:txBody>
          <a:bodyPr wrap="square" rtlCol="0" anchor="ctr" anchorCtr="0">
            <a:noAutofit/>
          </a:bodyPr>
          <a:lstStyle/>
          <a:p>
            <a:r>
              <a:rPr lang="en-US" sz="1200" dirty="0"/>
              <a:t>This slide illustrates the three planes working together with functional safety in the case where functional safety is implemented by the Qt 3D Renderer and the IVI content comes from shared planes rather than buffer streaming across OS domains.</a:t>
            </a:r>
          </a:p>
        </p:txBody>
      </p:sp>
    </p:spTree>
    <p:extLst>
      <p:ext uri="{BB962C8B-B14F-4D97-AF65-F5344CB8AC3E}">
        <p14:creationId xmlns:p14="http://schemas.microsoft.com/office/powerpoint/2010/main" val="414823423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Safety using On-Screen-Display (OSD)</a:t>
            </a:r>
          </a:p>
        </p:txBody>
      </p:sp>
      <p:sp>
        <p:nvSpPr>
          <p:cNvPr id="3" name="Date Placeholder 2"/>
          <p:cNvSpPr>
            <a:spLocks noGrp="1"/>
          </p:cNvSpPr>
          <p:nvPr>
            <p:ph type="dt" sz="half" idx="10"/>
          </p:nvPr>
        </p:nvSpPr>
        <p:spPr/>
        <p:txBody>
          <a:bodyPr/>
          <a:lstStyle/>
          <a:p>
            <a:fld id="{86334BEF-A551-40B9-AE0A-4ABAF7494243}" type="datetime3">
              <a:rPr lang="en-US" smtClean="0"/>
              <a:t>7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9</a:t>
            </a:fld>
            <a:endParaRPr lang="en-US"/>
          </a:p>
        </p:txBody>
      </p:sp>
      <p:sp>
        <p:nvSpPr>
          <p:cNvPr id="6" name="Rectangle 5"/>
          <p:cNvSpPr/>
          <p:nvPr/>
        </p:nvSpPr>
        <p:spPr>
          <a:xfrm>
            <a:off x="585275" y="3429000"/>
            <a:ext cx="3072325"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IVI</a:t>
            </a:r>
          </a:p>
        </p:txBody>
      </p:sp>
      <p:sp>
        <p:nvSpPr>
          <p:cNvPr id="7" name="Rectangle 6"/>
          <p:cNvSpPr/>
          <p:nvPr/>
        </p:nvSpPr>
        <p:spPr>
          <a:xfrm>
            <a:off x="585275" y="3048000"/>
            <a:ext cx="3072325" cy="990600"/>
          </a:xfrm>
          <a:prstGeom prst="rect">
            <a:avLst/>
          </a:prstGeom>
          <a:solidFill>
            <a:schemeClr val="bg1">
              <a:lumMod val="75000"/>
            </a:schemeClr>
          </a:solidFill>
          <a:ln w="19050">
            <a:solidFill>
              <a:schemeClr val="tx1"/>
            </a:solidFill>
          </a:ln>
          <a:scene3d>
            <a:camera prst="orthographicFront">
              <a:rot lat="3268118" lon="19436857" rev="1976145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Cluster &amp; HUD</a:t>
            </a:r>
          </a:p>
        </p:txBody>
      </p:sp>
      <p:sp>
        <p:nvSpPr>
          <p:cNvPr id="8" name="Rectangle 7"/>
          <p:cNvSpPr/>
          <p:nvPr/>
        </p:nvSpPr>
        <p:spPr>
          <a:xfrm>
            <a:off x="4446639" y="3276600"/>
            <a:ext cx="1295400"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compositor</a:t>
            </a:r>
          </a:p>
        </p:txBody>
      </p:sp>
      <p:sp>
        <p:nvSpPr>
          <p:cNvPr id="9" name="Arrow: Right 8"/>
          <p:cNvSpPr/>
          <p:nvPr/>
        </p:nvSpPr>
        <p:spPr>
          <a:xfrm>
            <a:off x="3810000" y="3543300"/>
            <a:ext cx="609600" cy="381000"/>
          </a:xfrm>
          <a:prstGeom prst="rightArrow">
            <a:avLst>
              <a:gd name="adj1" fmla="val 37369"/>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7390" y="2362200"/>
            <a:ext cx="2311810" cy="2013058"/>
          </a:xfrm>
          <a:prstGeom prst="rect">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bIns="182880" rtlCol="0" anchor="b" anchorCtr="0"/>
          <a:lstStyle/>
          <a:p>
            <a:pPr algn="ctr"/>
            <a:r>
              <a:rPr lang="en-US" dirty="0">
                <a:solidFill>
                  <a:schemeClr val="tx1"/>
                </a:solidFill>
              </a:rPr>
              <a:t>OSD</a:t>
            </a:r>
          </a:p>
        </p:txBody>
      </p:sp>
      <p:sp>
        <p:nvSpPr>
          <p:cNvPr id="11" name="Arrow: Right 10"/>
          <p:cNvSpPr/>
          <p:nvPr/>
        </p:nvSpPr>
        <p:spPr>
          <a:xfrm>
            <a:off x="5844662" y="3543300"/>
            <a:ext cx="870462" cy="364243"/>
          </a:xfrm>
          <a:prstGeom prst="rightArrow">
            <a:avLst>
              <a:gd name="adj1" fmla="val 3678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7289390" y="3505200"/>
            <a:ext cx="2311810" cy="402343"/>
          </a:xfrm>
          <a:prstGeom prst="rightArrow">
            <a:avLst>
              <a:gd name="adj1" fmla="val 3803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703819" y="3276600"/>
            <a:ext cx="1937317" cy="914400"/>
          </a:xfrm>
          <a:prstGeom prst="rect">
            <a:avLst/>
          </a:prstGeom>
          <a:solidFill>
            <a:schemeClr val="tx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Panel</a:t>
            </a:r>
          </a:p>
        </p:txBody>
      </p:sp>
      <p:sp>
        <p:nvSpPr>
          <p:cNvPr id="15" name="TextBox 14"/>
          <p:cNvSpPr txBox="1"/>
          <p:nvPr/>
        </p:nvSpPr>
        <p:spPr>
          <a:xfrm>
            <a:off x="7391400" y="2590800"/>
            <a:ext cx="1259768" cy="923330"/>
          </a:xfrm>
          <a:prstGeom prst="rect">
            <a:avLst/>
          </a:prstGeom>
          <a:noFill/>
          <a:ln w="22225">
            <a:solidFill>
              <a:schemeClr val="accent1"/>
            </a:solidFill>
          </a:ln>
        </p:spPr>
        <p:txBody>
          <a:bodyPr wrap="square" rtlCol="0">
            <a:spAutoFit/>
          </a:bodyPr>
          <a:lstStyle/>
          <a:p>
            <a:pPr algn="r"/>
            <a:r>
              <a:rPr lang="en-US" dirty="0"/>
              <a:t>Telltale generation etc.</a:t>
            </a:r>
          </a:p>
        </p:txBody>
      </p:sp>
      <p:sp>
        <p:nvSpPr>
          <p:cNvPr id="16" name="Arrow: Down 15"/>
          <p:cNvSpPr/>
          <p:nvPr/>
        </p:nvSpPr>
        <p:spPr>
          <a:xfrm>
            <a:off x="7703811" y="1729672"/>
            <a:ext cx="311855" cy="826526"/>
          </a:xfrm>
          <a:prstGeom prst="downArrow">
            <a:avLst>
              <a:gd name="adj1" fmla="val 44856"/>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924800" y="1715869"/>
            <a:ext cx="2695893" cy="646331"/>
          </a:xfrm>
          <a:prstGeom prst="rect">
            <a:avLst/>
          </a:prstGeom>
          <a:noFill/>
        </p:spPr>
        <p:txBody>
          <a:bodyPr wrap="square" rtlCol="0">
            <a:spAutoFit/>
          </a:bodyPr>
          <a:lstStyle/>
          <a:p>
            <a:r>
              <a:rPr lang="en-US" dirty="0" err="1"/>
              <a:t>CANbus</a:t>
            </a:r>
            <a:r>
              <a:rPr lang="en-US" dirty="0"/>
              <a:t> data to drive safety critical features</a:t>
            </a:r>
          </a:p>
        </p:txBody>
      </p:sp>
      <p:sp>
        <p:nvSpPr>
          <p:cNvPr id="19" name="Flowchart: Summing Junction 18"/>
          <p:cNvSpPr/>
          <p:nvPr/>
        </p:nvSpPr>
        <p:spPr>
          <a:xfrm>
            <a:off x="6715124" y="3467100"/>
            <a:ext cx="533400" cy="533400"/>
          </a:xfrm>
          <a:prstGeom prst="flowChartSummingJunct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p:cNvSpPr/>
          <p:nvPr/>
        </p:nvSpPr>
        <p:spPr>
          <a:xfrm rot="10800000">
            <a:off x="6858000" y="2879671"/>
            <a:ext cx="523736" cy="549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0862" y="1666122"/>
            <a:ext cx="3220916" cy="953625"/>
          </a:xfrm>
          <a:prstGeom prst="rect">
            <a:avLst/>
          </a:prstGeom>
          <a:noFill/>
          <a:ln>
            <a:solidFill>
              <a:schemeClr val="accent1"/>
            </a:solidFill>
          </a:ln>
        </p:spPr>
        <p:txBody>
          <a:bodyPr wrap="square" rtlCol="0" anchor="ctr" anchorCtr="0">
            <a:noAutofit/>
          </a:bodyPr>
          <a:lstStyle/>
          <a:p>
            <a:r>
              <a:rPr lang="en-US" sz="1200" dirty="0"/>
              <a:t>This slide illustrates an alternative functional safety design which uses the On Screen Display capability in many monitors to implement the rendering of telltales.</a:t>
            </a:r>
          </a:p>
        </p:txBody>
      </p:sp>
      <p:sp>
        <p:nvSpPr>
          <p:cNvPr id="12" name="TextBox 20"/>
          <p:cNvSpPr txBox="1"/>
          <p:nvPr/>
        </p:nvSpPr>
        <p:spPr>
          <a:xfrm>
            <a:off x="550862" y="1666122"/>
            <a:ext cx="3220916" cy="953625"/>
          </a:xfrm>
          <a:prstGeom prst="rect">
            <a:avLst/>
          </a:prstGeom>
          <a:noFill/>
          <a:ln>
            <a:solidFill>
              <a:schemeClr val="accent1"/>
            </a:solidFill>
          </a:ln>
        </p:spPr>
        <p:txBody>
          <a:bodyPr wrap="square" rtlCol="0" anchor="ctr" anchorCtr="0">
            <a:noAutofit/>
          </a:bodyPr>
          <a:lstStyle/>
          <a:p>
            <a:r>
              <a:rPr lang="en-US" sz="1200" dirty="0"/>
              <a:t>This slide illustrates an alternative functional safety design which uses the On Screen Display capability in many monitors to implement the rendering of telltales.</a:t>
            </a:r>
          </a:p>
        </p:txBody>
      </p:sp>
    </p:spTree>
    <p:extLst>
      <p:ext uri="{BB962C8B-B14F-4D97-AF65-F5344CB8AC3E}">
        <p14:creationId xmlns:p14="http://schemas.microsoft.com/office/powerpoint/2010/main" val="690363634"/>
      </p:ext>
    </p:extLst>
  </p:cSld>
  <p:clrMapOvr>
    <a:masterClrMapping/>
  </p:clrMapOvr>
  <p:transition spd="med">
    <p:fade/>
  </p:transition>
</p:sld>
</file>

<file path=ppt/theme/theme1.xml><?xml version="1.0" encoding="utf-8"?>
<a:theme xmlns:a="http://schemas.openxmlformats.org/drawingml/2006/main" name="The QT Company">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 id="{AA76FDA5-2777-4795-92B7-67D03C5B08B0}" vid="{05B28644-DD47-409B-B126-3019DAFA3E9F}"/>
    </a:ext>
  </a:extLst>
</a:theme>
</file>

<file path=ppt/theme/theme2.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qt_sample</Template>
  <TotalTime>8076</TotalTime>
  <Words>1363</Words>
  <Application>Microsoft Office PowerPoint</Application>
  <PresentationFormat>Widescreen</PresentationFormat>
  <Paragraphs>182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Titillium Web</vt:lpstr>
      <vt:lpstr>The QT Company</vt:lpstr>
      <vt:lpstr>Integrated Digital Cockpit Architecture</vt:lpstr>
      <vt:lpstr>Problem statements</vt:lpstr>
      <vt:lpstr>System Architecture</vt:lpstr>
      <vt:lpstr>Mapping Application Code to Screens</vt:lpstr>
      <vt:lpstr>Mapping Application Code to Screens</vt:lpstr>
      <vt:lpstr>Qt World Summit implementation</vt:lpstr>
      <vt:lpstr>Cluster Screen: bringing all the content together</vt:lpstr>
      <vt:lpstr>Functional Safety using separate graphic plane</vt:lpstr>
      <vt:lpstr>Functional Safety using On-Screen-Display (OSD)</vt:lpstr>
    </vt:vector>
  </TitlesOfParts>
  <Company>grow.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Alistair Adams</dc:creator>
  <cp:lastModifiedBy>Alistair Adams</cp:lastModifiedBy>
  <cp:revision>46</cp:revision>
  <cp:lastPrinted>2016-03-29T08:16:01Z</cp:lastPrinted>
  <dcterms:created xsi:type="dcterms:W3CDTF">2017-07-24T15:31:11Z</dcterms:created>
  <dcterms:modified xsi:type="dcterms:W3CDTF">2017-11-08T05:42:11Z</dcterms:modified>
</cp:coreProperties>
</file>